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430" r:id="rId2"/>
    <p:sldId id="286" r:id="rId3"/>
    <p:sldId id="384" r:id="rId4"/>
    <p:sldId id="263" r:id="rId5"/>
    <p:sldId id="288" r:id="rId6"/>
    <p:sldId id="383" r:id="rId7"/>
    <p:sldId id="425" r:id="rId8"/>
    <p:sldId id="432" r:id="rId9"/>
    <p:sldId id="431" r:id="rId10"/>
    <p:sldId id="266" r:id="rId11"/>
    <p:sldId id="267" r:id="rId12"/>
    <p:sldId id="256" r:id="rId13"/>
    <p:sldId id="290" r:id="rId14"/>
    <p:sldId id="291" r:id="rId15"/>
    <p:sldId id="294" r:id="rId16"/>
    <p:sldId id="295" r:id="rId17"/>
    <p:sldId id="292" r:id="rId18"/>
    <p:sldId id="293" r:id="rId19"/>
    <p:sldId id="43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Daela Huff" initials="D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FFFFFF"/>
    <a:srgbClr val="00FF99"/>
    <a:srgbClr val="00CC00"/>
    <a:srgbClr val="506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2264" autoAdjust="0"/>
  </p:normalViewPr>
  <p:slideViewPr>
    <p:cSldViewPr snapToGrid="0" snapToObjects="1" showGuides="1">
      <p:cViewPr varScale="1">
        <p:scale>
          <a:sx n="55" d="100"/>
          <a:sy n="55" d="100"/>
        </p:scale>
        <p:origin x="8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kun Wang" userId="c3701072-f693-450b-9807-e8ffbae4ae23" providerId="ADAL" clId="{7A3ECEF3-6D54-4E1F-BEFF-6BB6A0704270}"/>
    <pc:docChg chg="modSld">
      <pc:chgData name="Likun Wang" userId="c3701072-f693-450b-9807-e8ffbae4ae23" providerId="ADAL" clId="{7A3ECEF3-6D54-4E1F-BEFF-6BB6A0704270}" dt="2025-03-17T05:58:06.345" v="2" actId="1076"/>
      <pc:docMkLst>
        <pc:docMk/>
      </pc:docMkLst>
      <pc:sldChg chg="modSp mod">
        <pc:chgData name="Likun Wang" userId="c3701072-f693-450b-9807-e8ffbae4ae23" providerId="ADAL" clId="{7A3ECEF3-6D54-4E1F-BEFF-6BB6A0704270}" dt="2025-03-17T05:57:55.032" v="0" actId="1076"/>
        <pc:sldMkLst>
          <pc:docMk/>
          <pc:sldMk cId="3656264533" sldId="294"/>
        </pc:sldMkLst>
        <pc:picChg chg="mod">
          <ac:chgData name="Likun Wang" userId="c3701072-f693-450b-9807-e8ffbae4ae23" providerId="ADAL" clId="{7A3ECEF3-6D54-4E1F-BEFF-6BB6A0704270}" dt="2025-03-17T05:57:55.032" v="0" actId="1076"/>
          <ac:picMkLst>
            <pc:docMk/>
            <pc:sldMk cId="3656264533" sldId="294"/>
            <ac:picMk id="4" creationId="{00000000-0000-0000-0000-000000000000}"/>
          </ac:picMkLst>
        </pc:picChg>
      </pc:sldChg>
      <pc:sldChg chg="modSp mod">
        <pc:chgData name="Likun Wang" userId="c3701072-f693-450b-9807-e8ffbae4ae23" providerId="ADAL" clId="{7A3ECEF3-6D54-4E1F-BEFF-6BB6A0704270}" dt="2025-03-17T05:58:06.345" v="2" actId="1076"/>
        <pc:sldMkLst>
          <pc:docMk/>
          <pc:sldMk cId="4271812447" sldId="296"/>
        </pc:sldMkLst>
        <pc:picChg chg="mod">
          <ac:chgData name="Likun Wang" userId="c3701072-f693-450b-9807-e8ffbae4ae23" providerId="ADAL" clId="{7A3ECEF3-6D54-4E1F-BEFF-6BB6A0704270}" dt="2025-03-17T05:58:06.345" v="2" actId="1076"/>
          <ac:picMkLst>
            <pc:docMk/>
            <pc:sldMk cId="4271812447" sldId="296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/>
          <a:lstStyle>
            <a:lvl1pPr algn="r">
              <a:defRPr sz="1200"/>
            </a:lvl1pPr>
          </a:lstStyle>
          <a:p>
            <a:fld id="{E6BE962C-A69F-4E2A-B52A-B5E0AB9803B8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4662"/>
          </a:xfrm>
          <a:prstGeom prst="rect">
            <a:avLst/>
          </a:prstGeom>
        </p:spPr>
        <p:txBody>
          <a:bodyPr vert="horz" lIns="91323" tIns="45661" rIns="91323" bIns="45661" rtlCol="0" anchor="b"/>
          <a:lstStyle>
            <a:lvl1pPr algn="r">
              <a:defRPr sz="12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16FB0CF-5528-C744-A119-58E52B5EA66C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1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8101-E5EA-4C88-B4D0-3502433140B4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E7906-65D5-4AE4-A415-88914DE5D980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0722-D66D-4130-97EC-A01543D99507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(logoi@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381116"/>
            <a:ext cx="1105811" cy="365125"/>
          </a:xfrm>
          <a:prstGeom prst="rect">
            <a:avLst/>
          </a:prstGeom>
        </p:spPr>
        <p:txBody>
          <a:bodyPr/>
          <a:lstStyle/>
          <a:p>
            <a:fld id="{7B9CA713-52B6-471E-A0D6-07F8E9EA9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43840" y="838201"/>
            <a:ext cx="11704320" cy="54205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701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7D62-87C2-5968-784E-56D28112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E2356-BD62-F6B0-C7B3-DC9F5942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DE5-E8DD-40CE-B017-3C2FB130B14C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2F77A-C6A2-2D62-E9BF-9E25602F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0B696-EEAB-1D9A-9FB1-EE264B6C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9D06-0DDC-43DB-B80A-B18B30663611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CAB1-A58A-4BFB-80A1-8ACA6DC51A05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371600"/>
            <a:ext cx="53848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B390-D426-4E3F-B0F6-8C02A945A8DB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CA2C-2027-4265-906F-F35038E2DE2A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A763-F383-4DC6-B253-7B04196021E0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DE52-4227-4B49-A7E3-71040B03D5CD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F4E9E-917F-4224-8662-01E965D4C2F7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12192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19200"/>
            <a:ext cx="73152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8DC9-07D6-4CB7-BBD2-7ADEB6B7A259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52623"/>
            <a:ext cx="10972800" cy="5281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5DE5-E8DD-40CE-B017-3C2FB130B14C}" type="datetime1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88582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55D7FBC-5D84-4F00-9743-D21167323D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9460" cy="840923"/>
          </a:xfrm>
          <a:prstGeom prst="rect">
            <a:avLst/>
          </a:prstGeom>
        </p:spPr>
      </p:pic>
      <p:pic>
        <p:nvPicPr>
          <p:cNvPr id="8" name="Picture 7" descr="University of Maryland, College Park - Wikipedia">
            <a:extLst>
              <a:ext uri="{FF2B5EF4-FFF2-40B4-BE49-F238E27FC236}">
                <a16:creationId xmlns:a16="http://schemas.microsoft.com/office/drawing/2014/main" id="{C9B01733-76B7-4530-C148-8A61ECA52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512" y="1"/>
            <a:ext cx="921489" cy="90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300" b="1" i="0" strike="noStrike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ython_(programming_language)" TargetMode="External"/><Relationship Id="rId3" Type="http://schemas.openxmlformats.org/officeDocument/2006/relationships/hyperlink" Target="https://en.wikipedia.org/wiki/Astrometry" TargetMode="External"/><Relationship Id="rId7" Type="http://schemas.openxmlformats.org/officeDocument/2006/relationships/hyperlink" Target="https://en.wikipedia.org/wiki/Fortran" TargetMode="External"/><Relationship Id="rId2" Type="http://schemas.openxmlformats.org/officeDocument/2006/relationships/hyperlink" Target="https://en.wikipedia.org/wiki/Software_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_(programming_language)" TargetMode="External"/><Relationship Id="rId5" Type="http://schemas.openxmlformats.org/officeDocument/2006/relationships/hyperlink" Target="https://en.wikipedia.org/wiki/United_States_Naval_Observatory" TargetMode="External"/><Relationship Id="rId4" Type="http://schemas.openxmlformats.org/officeDocument/2006/relationships/hyperlink" Target="https://en.wikipedia.org/wiki/Numerical_analysi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0741-B8BD-48CB-AE35-6A3610044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747" y="1188335"/>
            <a:ext cx="8912506" cy="147002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Computing Lunar Geometry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000000"/>
                </a:solidFill>
              </a:rPr>
              <a:t>for </a:t>
            </a:r>
            <a:r>
              <a:rPr lang="en-US" sz="4000" dirty="0" err="1">
                <a:solidFill>
                  <a:srgbClr val="000000"/>
                </a:solidFill>
              </a:rPr>
              <a:t>CrIS</a:t>
            </a:r>
            <a:r>
              <a:rPr lang="en-US" sz="4000" dirty="0">
                <a:solidFill>
                  <a:srgbClr val="000000"/>
                </a:solidFill>
              </a:rPr>
              <a:t> Observations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5F9AC-A4D7-4812-95A4-AA82C1CA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0178" y="3489727"/>
            <a:ext cx="8391645" cy="30209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SzPts val="2000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Likun Wang</a:t>
            </a:r>
            <a:endParaRPr lang="en-US" b="1" kern="0" dirty="0">
              <a:solidFill>
                <a:srgbClr val="888888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ts val="1800"/>
              <a:defRPr/>
            </a:pP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	</a:t>
            </a: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ts val="1800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Cooperative Institute for Satellite Earth System Studies (CISESS)</a:t>
            </a: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ts val="1800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Earth System Science Interdisciplinary Center (ESSIC), </a:t>
            </a:r>
          </a:p>
          <a:p>
            <a:pPr>
              <a:lnSpc>
                <a:spcPct val="107000"/>
              </a:lnSpc>
              <a:spcBef>
                <a:spcPts val="800"/>
              </a:spcBef>
              <a:buClr>
                <a:srgbClr val="000000"/>
              </a:buClr>
              <a:buSzPts val="1800"/>
              <a:defRPr/>
            </a:pPr>
            <a:r>
              <a:rPr lang="en-US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University of Maryland, College Park, Maryland</a:t>
            </a: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FF0000"/>
              </a:buClr>
              <a:buSzPts val="1800"/>
              <a:defRPr/>
            </a:pP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Calibri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Clr>
                <a:srgbClr val="FF0000"/>
              </a:buClr>
              <a:buSzPts val="1800"/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Email address:</a:t>
            </a:r>
            <a:r>
              <a:rPr lang="en-US" b="1" kern="0" dirty="0">
                <a:solidFill>
                  <a:srgbClr val="88888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b="1" u="sng" kern="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Calibri"/>
              </a:rPr>
              <a:t>wlikun@umd.edu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1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841750" y="152400"/>
            <a:ext cx="7121526" cy="5779532"/>
            <a:chOff x="644321" y="990600"/>
            <a:chExt cx="7121526" cy="5779532"/>
          </a:xfrm>
        </p:grpSpPr>
        <p:sp>
          <p:nvSpPr>
            <p:cNvPr id="10" name="Rectangle 9"/>
            <p:cNvSpPr/>
            <p:nvPr/>
          </p:nvSpPr>
          <p:spPr>
            <a:xfrm>
              <a:off x="4974771" y="1676400"/>
              <a:ext cx="2362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FOV vectors in SSMF</a:t>
              </a:r>
              <a:r>
                <a:rPr lang="en-US" dirty="0"/>
                <a:t>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4876800"/>
              <a:ext cx="23622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Lunar vector in ECI</a:t>
              </a:r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90600" y="5638800"/>
              <a:ext cx="23622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Lunar vector in S/C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1676400"/>
              <a:ext cx="2362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SSM normal vector </a:t>
              </a:r>
            </a:p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 space view </a:t>
              </a:r>
              <a:r>
                <a:rPr lang="en-US" sz="1600" dirty="0"/>
                <a:t>(SPV)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800" y="2743200"/>
              <a:ext cx="2743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SPV FOV vectors in SSMF </a:t>
              </a:r>
              <a:r>
                <a:rPr lang="en-US" dirty="0"/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3505200"/>
              <a:ext cx="2743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9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SPV FOV vectors in SSMR</a:t>
              </a:r>
              <a:endParaRPr lang="en-US" sz="19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33800" y="4267200"/>
              <a:ext cx="2743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SPV FOV vector in IAR</a:t>
              </a:r>
              <a:r>
                <a:rPr lang="en-US" dirty="0"/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3000" y="990600"/>
              <a:ext cx="2362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FOV vectors in IOAR</a:t>
              </a:r>
              <a:r>
                <a:rPr lang="en-US" dirty="0"/>
                <a:t>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34144" y="457200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IET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1371600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2 angles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321" y="5336231"/>
              <a:ext cx="13342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Sat POS, VEL, ATT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95600" y="1371600"/>
              <a:ext cx="1170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70.3±0.04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9200" y="3200400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3 angles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962400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3 angles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05400" y="4659868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3 angles</a:t>
              </a:r>
            </a:p>
          </p:txBody>
        </p:sp>
        <p:sp>
          <p:nvSpPr>
            <p:cNvPr id="27" name="Left Brace 26"/>
            <p:cNvSpPr/>
            <p:nvPr/>
          </p:nvSpPr>
          <p:spPr>
            <a:xfrm rot="16200000">
              <a:off x="4765417" y="873383"/>
              <a:ext cx="457200" cy="3130034"/>
            </a:xfrm>
            <a:prstGeom prst="lef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29200" y="2362200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 Reflected from SSM mirror</a:t>
              </a:r>
            </a:p>
          </p:txBody>
        </p:sp>
        <p:cxnSp>
          <p:nvCxnSpPr>
            <p:cNvPr id="30" name="Straight Arrow Connector 29"/>
            <p:cNvCxnSpPr>
              <a:stCxn id="15" idx="2"/>
              <a:endCxn id="10" idx="0"/>
            </p:cNvCxnSpPr>
            <p:nvPr/>
          </p:nvCxnSpPr>
          <p:spPr>
            <a:xfrm>
              <a:off x="6134100" y="1447800"/>
              <a:ext cx="21771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029200" y="3276600"/>
              <a:ext cx="0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133600" y="5410200"/>
              <a:ext cx="0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733800" y="4953000"/>
              <a:ext cx="2743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SPV FOV vector in SAR/SBF</a:t>
              </a:r>
              <a:r>
                <a:rPr lang="en-US" dirty="0"/>
                <a:t> 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029200" y="4724400"/>
              <a:ext cx="0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733800" y="5638800"/>
              <a:ext cx="2743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SPV FOV vector in S/C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029200" y="5410200"/>
              <a:ext cx="0" cy="228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695424" y="6400800"/>
              <a:ext cx="3336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Check angle between two vectors</a:t>
              </a: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3470017" y="4835783"/>
              <a:ext cx="457200" cy="3130034"/>
            </a:xfrm>
            <a:prstGeom prst="lef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58200" y="15240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3x3 2 angles</a:t>
            </a:r>
          </a:p>
        </p:txBody>
      </p:sp>
      <p:sp>
        <p:nvSpPr>
          <p:cNvPr id="42" name="Flowchart: Decision 41"/>
          <p:cNvSpPr/>
          <p:nvPr/>
        </p:nvSpPr>
        <p:spPr>
          <a:xfrm>
            <a:off x="3581400" y="5867400"/>
            <a:ext cx="2645229" cy="761999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&lt;= FOV angle or FOR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172201" y="6248400"/>
            <a:ext cx="78377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42" idx="1"/>
          </p:cNvCxnSpPr>
          <p:nvPr/>
        </p:nvCxnSpPr>
        <p:spPr>
          <a:xfrm flipH="1">
            <a:off x="2819401" y="6248400"/>
            <a:ext cx="761999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172200" y="4495800"/>
            <a:ext cx="180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mounting matrix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3383" y="6183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172201" y="6260068"/>
            <a:ext cx="53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920528" y="63362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No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10400" y="6019800"/>
            <a:ext cx="27432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Moon in FOVs or FORs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 codes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1600200" y="5715000"/>
            <a:ext cx="1219200" cy="9143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Old procedures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1828800" y="3505200"/>
            <a:ext cx="2895600" cy="196953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124200" y="3516868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Common Geo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3276600" y="64532"/>
            <a:ext cx="6781800" cy="1166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825290" y="5372101"/>
            <a:ext cx="5156911" cy="2240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4800600" y="1752600"/>
            <a:ext cx="46460" cy="361547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31029" y="1826784"/>
            <a:ext cx="14531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3260193" y="64533"/>
            <a:ext cx="27294" cy="176225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9978352" y="83431"/>
            <a:ext cx="3849" cy="531107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427711" y="4964668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CrIS</a:t>
            </a:r>
            <a:r>
              <a:rPr lang="en-US" b="1" dirty="0"/>
              <a:t> SDR </a:t>
            </a:r>
          </a:p>
        </p:txBody>
      </p:sp>
    </p:spTree>
    <p:extLst>
      <p:ext uri="{BB962C8B-B14F-4D97-AF65-F5344CB8AC3E}">
        <p14:creationId xmlns:p14="http://schemas.microsoft.com/office/powerpoint/2010/main" val="219152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4639" r="16441" b="4639"/>
          <a:stretch/>
        </p:blipFill>
        <p:spPr bwMode="auto">
          <a:xfrm>
            <a:off x="3524249" y="4686300"/>
            <a:ext cx="876301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05" y="1992595"/>
            <a:ext cx="1172274" cy="11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calculation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3505200"/>
            <a:ext cx="0" cy="2133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62400" y="3505200"/>
            <a:ext cx="1828800" cy="1600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97242" y="2582779"/>
            <a:ext cx="3810000" cy="914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24376" y="5626769"/>
            <a:ext cx="196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View Vector </a:t>
            </a:r>
          </a:p>
          <a:p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1706" y="5540542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Moon Vector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2209801"/>
            <a:ext cx="124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Sun Vector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65344" y="4141554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0157" y="3468470"/>
            <a:ext cx="360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78070" y="43480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94403" y="4028120"/>
            <a:ext cx="4545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: the separation angle between space view </a:t>
            </a:r>
          </a:p>
          <a:p>
            <a:r>
              <a:rPr lang="en-US" dirty="0"/>
              <a:t>and moon vector. (&lt;3.3 Degree in FOR, &lt; 0.963</a:t>
            </a:r>
          </a:p>
          <a:p>
            <a:r>
              <a:rPr lang="en-US" dirty="0"/>
              <a:t>In FOV) </a:t>
            </a:r>
          </a:p>
          <a:p>
            <a:r>
              <a:rPr lang="en-US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600" y="24294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 </a:t>
            </a:r>
            <a:r>
              <a:rPr lang="en-US" dirty="0"/>
              <a:t>: the separation angle between sun and moon vector, which can be converted into lunar phase or lunar illumination 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21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5775"/>
            <a:ext cx="8229600" cy="4114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Predicted Lunar Intrusion: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3035" y="140849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Lunar phase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6752" y="5927048"/>
            <a:ext cx="4035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Angle between SPV and moon</a:t>
            </a:r>
          </a:p>
          <a:p>
            <a:r>
              <a:rPr lang="en-US" sz="2400" b="1" dirty="0"/>
              <a:t>Periodic fitting line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(1)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1"/>
            <a:ext cx="8229600" cy="4003357"/>
          </a:xfrm>
        </p:spPr>
      </p:pic>
      <p:sp>
        <p:nvSpPr>
          <p:cNvPr id="3" name="Oval 2"/>
          <p:cNvSpPr/>
          <p:nvPr/>
        </p:nvSpPr>
        <p:spPr>
          <a:xfrm>
            <a:off x="2743200" y="3810000"/>
            <a:ext cx="19812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819400" y="3886200"/>
            <a:ext cx="182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590800" y="4114800"/>
            <a:ext cx="228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9366" y="5257800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6718" y="3403265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Moon Trajectory</a:t>
            </a:r>
          </a:p>
        </p:txBody>
      </p:sp>
    </p:spTree>
    <p:extLst>
      <p:ext uri="{BB962C8B-B14F-4D97-AF65-F5344CB8AC3E}">
        <p14:creationId xmlns:p14="http://schemas.microsoft.com/office/powerpoint/2010/main" val="163799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1"/>
            <a:ext cx="8229600" cy="4003357"/>
          </a:xfrm>
        </p:spPr>
      </p:pic>
      <p:sp>
        <p:nvSpPr>
          <p:cNvPr id="7" name="Oval 6"/>
          <p:cNvSpPr/>
          <p:nvPr/>
        </p:nvSpPr>
        <p:spPr>
          <a:xfrm>
            <a:off x="2743200" y="3810000"/>
            <a:ext cx="19812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819400" y="3886200"/>
            <a:ext cx="18288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3886200"/>
            <a:ext cx="228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9366" y="5257800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6718" y="3403265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Moon Trajectory</a:t>
            </a:r>
          </a:p>
        </p:txBody>
      </p:sp>
    </p:spTree>
    <p:extLst>
      <p:ext uri="{BB962C8B-B14F-4D97-AF65-F5344CB8AC3E}">
        <p14:creationId xmlns:p14="http://schemas.microsoft.com/office/powerpoint/2010/main" val="161095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Lunar Intrusion Animation in LWIR Space View: </a:t>
            </a:r>
            <a:br>
              <a:rPr lang="en-US" sz="2800" dirty="0"/>
            </a:br>
            <a:r>
              <a:rPr lang="en-US" sz="2800" dirty="0"/>
              <a:t>Spectrum changes with Moon moving in and out </a:t>
            </a:r>
          </a:p>
        </p:txBody>
      </p:sp>
      <p:pic>
        <p:nvPicPr>
          <p:cNvPr id="4" name="Content Placeholder 3" descr="l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6193" y="1026854"/>
            <a:ext cx="6934200" cy="5200650"/>
          </a:xfrm>
        </p:spPr>
      </p:pic>
      <p:sp>
        <p:nvSpPr>
          <p:cNvPr id="3" name="TextBox 2"/>
          <p:cNvSpPr txBox="1"/>
          <p:nvPr/>
        </p:nvSpPr>
        <p:spPr>
          <a:xfrm>
            <a:off x="5390038" y="6368534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number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1975377" y="3968223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65626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Lunar Intrusion Animation in MWIR Space View:  </a:t>
            </a:r>
            <a:br>
              <a:rPr lang="en-US" sz="2800" dirty="0"/>
            </a:br>
            <a:r>
              <a:rPr lang="en-US" sz="2800" dirty="0"/>
              <a:t>Spectrum changes with Moon moving in and out </a:t>
            </a:r>
          </a:p>
        </p:txBody>
      </p:sp>
      <p:pic>
        <p:nvPicPr>
          <p:cNvPr id="4" name="Content Placeholder 3" descr="m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5390038" y="6368534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number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1975377" y="3968223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2176134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unar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76201"/>
            <a:ext cx="4038600" cy="6623303"/>
          </a:xfrm>
        </p:spPr>
      </p:pic>
      <p:sp>
        <p:nvSpPr>
          <p:cNvPr id="5" name="TextBox 4"/>
          <p:cNvSpPr txBox="1"/>
          <p:nvPr/>
        </p:nvSpPr>
        <p:spPr>
          <a:xfrm>
            <a:off x="7391401" y="1066801"/>
            <a:ext cx="2956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Geometric Calculation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8959" y="2678669"/>
            <a:ext cx="25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Space View counts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2438401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LWIR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1" y="3810001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MWIR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5587426"/>
            <a:ext cx="106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SWIR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152401"/>
            <a:ext cx="22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Angles between </a:t>
            </a:r>
          </a:p>
          <a:p>
            <a:r>
              <a:rPr lang="en-US" dirty="0"/>
              <a:t>FOV and lunar vectors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8601" y="5587425"/>
            <a:ext cx="19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specific channel</a:t>
            </a:r>
          </a:p>
        </p:txBody>
      </p:sp>
    </p:spTree>
    <p:extLst>
      <p:ext uri="{BB962C8B-B14F-4D97-AF65-F5344CB8AC3E}">
        <p14:creationId xmlns:p14="http://schemas.microsoft.com/office/powerpoint/2010/main" val="110054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64" y="1494728"/>
            <a:ext cx="3962400" cy="5363272"/>
          </a:xfrm>
          <a:prstGeom prst="rect">
            <a:avLst/>
          </a:prstGeom>
        </p:spPr>
      </p:pic>
      <p:pic>
        <p:nvPicPr>
          <p:cNvPr id="3" name="Content Placeholder 3" descr="lunar_11.jpg"/>
          <p:cNvPicPr>
            <a:picLocks noChangeAspect="1"/>
          </p:cNvPicPr>
          <p:nvPr/>
        </p:nvPicPr>
        <p:blipFill rotWithShape="1">
          <a:blip r:embed="rId3" cstate="print"/>
          <a:srcRect b="76991"/>
          <a:stretch/>
        </p:blipFill>
        <p:spPr>
          <a:xfrm>
            <a:off x="3429000" y="76201"/>
            <a:ext cx="4038600" cy="1523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1401" y="1066801"/>
            <a:ext cx="2956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Geometric Calculation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8" y="2678669"/>
            <a:ext cx="274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Phase of Space 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152401"/>
            <a:ext cx="22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Angles between </a:t>
            </a:r>
          </a:p>
          <a:p>
            <a:r>
              <a:rPr lang="en-US" dirty="0"/>
              <a:t>FOV and lunar vectors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2438401"/>
            <a:ext cx="1026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LWIR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1" y="3810001"/>
            <a:ext cx="1228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MWIR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587426"/>
            <a:ext cx="106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SWIR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96200" y="5410200"/>
            <a:ext cx="2514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610600" y="3810000"/>
            <a:ext cx="0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63000" y="3962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82201" y="5486400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153400" y="5410200"/>
            <a:ext cx="457200" cy="6212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01002" y="6172201"/>
            <a:ext cx="922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Normal SPV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610601" y="4800600"/>
            <a:ext cx="586739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38023" y="4648201"/>
            <a:ext cx="120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Lunar contaminated</a:t>
            </a:r>
          </a:p>
          <a:p>
            <a:r>
              <a:rPr lang="en-US" sz="1200" dirty="0"/>
              <a:t>SPV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0778" y="568654"/>
            <a:ext cx="1935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 specific channel</a:t>
            </a:r>
          </a:p>
        </p:txBody>
      </p:sp>
    </p:spTree>
    <p:extLst>
      <p:ext uri="{BB962C8B-B14F-4D97-AF65-F5344CB8AC3E}">
        <p14:creationId xmlns:p14="http://schemas.microsoft.com/office/powerpoint/2010/main" val="28093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94D2-5C56-EFE8-3C54-1B748E29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081D-A928-79AA-9E50-55E9D125C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the lunar calibration help for IR calibration? </a:t>
            </a:r>
          </a:p>
          <a:p>
            <a:pPr lvl="1"/>
            <a:r>
              <a:rPr lang="en-US" dirty="0"/>
              <a:t>Radiometric calibration: compared to the inter-calibration</a:t>
            </a:r>
          </a:p>
          <a:p>
            <a:pPr lvl="1"/>
            <a:r>
              <a:rPr lang="en-US" dirty="0"/>
              <a:t>Spectral calibration: compared to the model calculations </a:t>
            </a:r>
          </a:p>
          <a:p>
            <a:pPr lvl="1"/>
            <a:r>
              <a:rPr lang="en-US" dirty="0"/>
              <a:t>Geometric calibration: compared to the imager inter-calibration </a:t>
            </a:r>
          </a:p>
          <a:p>
            <a:pPr lvl="1"/>
            <a:endParaRPr lang="en-US" dirty="0"/>
          </a:p>
          <a:p>
            <a:r>
              <a:rPr lang="en-US" dirty="0"/>
              <a:t>What IR lunar models are needed? </a:t>
            </a:r>
          </a:p>
          <a:p>
            <a:pPr lvl="1"/>
            <a:r>
              <a:rPr lang="en-US" dirty="0"/>
              <a:t>Band models? Spectral models? Different geometric configurations?  </a:t>
            </a:r>
          </a:p>
          <a:p>
            <a:pPr lvl="1"/>
            <a:endParaRPr lang="en-US" dirty="0"/>
          </a:p>
          <a:p>
            <a:r>
              <a:rPr lang="en-US" dirty="0"/>
              <a:t>What lunar data are needed collected for IR sounders? </a:t>
            </a:r>
          </a:p>
          <a:p>
            <a:pPr lvl="1"/>
            <a:r>
              <a:rPr lang="en-US" dirty="0"/>
              <a:t>Geometric? Counts? blackbody? Telemetry data?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2F04A-0F34-0A9A-3565-CA2B6006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1006998"/>
            <a:ext cx="11505235" cy="5648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Under current orbital configuration, the Moon enters the CrIS Space View  every ~27.3 days. </a:t>
            </a:r>
          </a:p>
          <a:p>
            <a:endParaRPr lang="en-US" dirty="0"/>
          </a:p>
          <a:p>
            <a:r>
              <a:rPr lang="en-US" dirty="0"/>
              <a:t>It is very interesting to see how the CrIS space view spectra  in three bands response differently when the Moon passes over the Space View.</a:t>
            </a:r>
          </a:p>
          <a:p>
            <a:pPr lvl="1"/>
            <a:r>
              <a:rPr lang="en-US" dirty="0"/>
              <a:t>Now we treat it as lunar intrusion contamination </a:t>
            </a:r>
          </a:p>
          <a:p>
            <a:endParaRPr lang="en-US" dirty="0"/>
          </a:p>
          <a:p>
            <a:r>
              <a:rPr lang="en-US" dirty="0"/>
              <a:t>It should be realized that the IR sounder have relatively large filed of view. </a:t>
            </a:r>
          </a:p>
          <a:p>
            <a:pPr lvl="1"/>
            <a:r>
              <a:rPr lang="en-US" dirty="0" err="1"/>
              <a:t>CrIS</a:t>
            </a:r>
            <a:r>
              <a:rPr lang="en-US" dirty="0"/>
              <a:t> FOV size: 0.963 Degree </a:t>
            </a:r>
          </a:p>
          <a:p>
            <a:pPr lvl="1"/>
            <a:r>
              <a:rPr lang="en-US" dirty="0"/>
              <a:t>Moon Angular Diameter :  0.54 Degree </a:t>
            </a:r>
          </a:p>
          <a:p>
            <a:pPr lvl="1"/>
            <a:r>
              <a:rPr lang="en-US" dirty="0" err="1"/>
              <a:t>CrIS</a:t>
            </a:r>
            <a:r>
              <a:rPr lang="en-US" dirty="0"/>
              <a:t> FOV cannot resolve the Moon, and the Moon cannot fully cover the FOV    </a:t>
            </a:r>
          </a:p>
          <a:p>
            <a:endParaRPr lang="en-US" dirty="0"/>
          </a:p>
          <a:p>
            <a:r>
              <a:rPr lang="en-US" dirty="0"/>
              <a:t>However, how this data can help for current calibration is not clear yet.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CrIS</a:t>
            </a:r>
            <a:r>
              <a:rPr lang="en-US" dirty="0"/>
              <a:t> Scan Patterns and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0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0700" y="3952657"/>
            <a:ext cx="3962400" cy="288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6188" y="3890951"/>
            <a:ext cx="3896563" cy="29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9248940" flipV="1">
            <a:off x="5554938" y="5690263"/>
            <a:ext cx="1636131" cy="313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191" y="5975350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1.5 km (</a:t>
            </a:r>
            <a:r>
              <a:rPr lang="en-US" b="1"/>
              <a:t>1 sigma)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99846" y="4667250"/>
            <a:ext cx="23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Percentage of FOV size</a:t>
            </a: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5"/>
          <a:srcRect t="4819"/>
          <a:stretch>
            <a:fillRect/>
          </a:stretch>
        </p:blipFill>
        <p:spPr bwMode="auto">
          <a:xfrm>
            <a:off x="2549978" y="951141"/>
            <a:ext cx="7288510" cy="3023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45227" y="4667250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FOV 5 size change with Scan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5836" t="6504" r="9677"/>
          <a:stretch>
            <a:fillRect/>
          </a:stretch>
        </p:blipFill>
        <p:spPr bwMode="auto">
          <a:xfrm>
            <a:off x="1722455" y="1053470"/>
            <a:ext cx="7508740" cy="509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34200" y="3048001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70.3±0.04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Moon in Space View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5879" y="1835615"/>
            <a:ext cx="40636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CrIS</a:t>
            </a:r>
            <a:r>
              <a:rPr lang="en-US" dirty="0"/>
              <a:t> Space View FOV Aperture ~ 0.968</a:t>
            </a:r>
          </a:p>
          <a:p>
            <a:r>
              <a:rPr lang="en-US" dirty="0"/>
              <a:t>FOR Aperture: 3.3 Degree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962400"/>
            <a:ext cx="7620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5715000"/>
            <a:ext cx="7620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43801" y="4572000"/>
            <a:ext cx="3320849" cy="1905000"/>
            <a:chOff x="2626678" y="2590800"/>
            <a:chExt cx="3320849" cy="19050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3962400" y="3657600"/>
              <a:ext cx="3810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7" idx="3"/>
              <a:endCxn id="27" idx="2"/>
            </p:cNvCxnSpPr>
            <p:nvPr/>
          </p:nvCxnSpPr>
          <p:spPr>
            <a:xfrm flipH="1" flipV="1">
              <a:off x="3610292" y="3212888"/>
              <a:ext cx="36252" cy="3757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724400" y="2971800"/>
              <a:ext cx="7246" cy="4037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95"/>
            <p:cNvGrpSpPr/>
            <p:nvPr/>
          </p:nvGrpSpPr>
          <p:grpSpPr>
            <a:xfrm>
              <a:off x="2626678" y="2590800"/>
              <a:ext cx="3320849" cy="1905000"/>
              <a:chOff x="2626678" y="2590800"/>
              <a:chExt cx="3320849" cy="1905000"/>
            </a:xfrm>
          </p:grpSpPr>
          <p:grpSp>
            <p:nvGrpSpPr>
              <p:cNvPr id="14" name="Group 91"/>
              <p:cNvGrpSpPr/>
              <p:nvPr/>
            </p:nvGrpSpPr>
            <p:grpSpPr>
              <a:xfrm>
                <a:off x="2667000" y="2590800"/>
                <a:ext cx="3280527" cy="1905000"/>
                <a:chOff x="2667000" y="2590800"/>
                <a:chExt cx="3280527" cy="1905000"/>
              </a:xfrm>
            </p:grpSpPr>
            <p:sp>
              <p:nvSpPr>
                <p:cNvPr id="18" name="Cube 17"/>
                <p:cNvSpPr/>
                <p:nvPr/>
              </p:nvSpPr>
              <p:spPr>
                <a:xfrm>
                  <a:off x="4038600" y="2590800"/>
                  <a:ext cx="304800" cy="304800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90"/>
                <p:cNvGrpSpPr/>
                <p:nvPr/>
              </p:nvGrpSpPr>
              <p:grpSpPr>
                <a:xfrm>
                  <a:off x="2667000" y="2680209"/>
                  <a:ext cx="3280527" cy="1815591"/>
                  <a:chOff x="2667000" y="2680209"/>
                  <a:chExt cx="3280527" cy="1815591"/>
                </a:xfrm>
              </p:grpSpPr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4191000" y="2743200"/>
                    <a:ext cx="0" cy="13716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 flipH="1">
                    <a:off x="3048000" y="2743200"/>
                    <a:ext cx="1143000" cy="6858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/>
                  <p:cNvCxnSpPr/>
                  <p:nvPr/>
                </p:nvCxnSpPr>
                <p:spPr>
                  <a:xfrm>
                    <a:off x="4191000" y="2743200"/>
                    <a:ext cx="1219200" cy="6858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410200" y="3429000"/>
                    <a:ext cx="53732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err="1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sz="1600" b="1" baseline="-25000" dirty="0" err="1">
                        <a:latin typeface="Times New Roman" pitchFamily="18" charset="0"/>
                        <a:cs typeface="Times New Roman" pitchFamily="18" charset="0"/>
                      </a:rPr>
                      <a:t>orb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667000" y="3505200"/>
                    <a:ext cx="5145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err="1"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sz="1600" b="1" baseline="-25000" dirty="0" err="1">
                        <a:latin typeface="Times New Roman" pitchFamily="18" charset="0"/>
                        <a:cs typeface="Times New Roman" pitchFamily="18" charset="0"/>
                      </a:rPr>
                      <a:t>orb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3962400" y="4157246"/>
                    <a:ext cx="5261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b="1" dirty="0" err="1">
                        <a:latin typeface="Times New Roman" pitchFamily="18" charset="0"/>
                        <a:cs typeface="Times New Roman" pitchFamily="18" charset="0"/>
                      </a:rPr>
                      <a:t>Z</a:t>
                    </a:r>
                    <a:r>
                      <a:rPr lang="en-US" sz="1600" b="1" baseline="-25000" dirty="0" err="1">
                        <a:latin typeface="Times New Roman" pitchFamily="18" charset="0"/>
                        <a:cs typeface="Times New Roman" pitchFamily="18" charset="0"/>
                      </a:rPr>
                      <a:t>orb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 rot="16200000">
                    <a:off x="4005151" y="3074490"/>
                    <a:ext cx="330586" cy="838200"/>
                  </a:xfrm>
                  <a:custGeom>
                    <a:avLst/>
                    <a:gdLst>
                      <a:gd name="connsiteX0" fmla="*/ 488716 w 543054"/>
                      <a:gd name="connsiteY0" fmla="*/ 670627 h 838200"/>
                      <a:gd name="connsiteX1" fmla="*/ 93743 w 543054"/>
                      <a:gd name="connsiteY1" fmla="*/ 735872 h 838200"/>
                      <a:gd name="connsiteX2" fmla="*/ 1554 w 543054"/>
                      <a:gd name="connsiteY2" fmla="*/ 374331 h 838200"/>
                      <a:gd name="connsiteX3" fmla="*/ 197037 w 543054"/>
                      <a:gd name="connsiteY3" fmla="*/ 16079 h 838200"/>
                      <a:gd name="connsiteX4" fmla="*/ 525389 w 543054"/>
                      <a:gd name="connsiteY4" fmla="*/ 270403 h 838200"/>
                      <a:gd name="connsiteX5" fmla="*/ 271527 w 543054"/>
                      <a:gd name="connsiteY5" fmla="*/ 419100 h 838200"/>
                      <a:gd name="connsiteX6" fmla="*/ 488716 w 543054"/>
                      <a:gd name="connsiteY6" fmla="*/ 670627 h 838200"/>
                      <a:gd name="connsiteX0" fmla="*/ 488716 w 543054"/>
                      <a:gd name="connsiteY0" fmla="*/ 670627 h 838200"/>
                      <a:gd name="connsiteX1" fmla="*/ 93743 w 543054"/>
                      <a:gd name="connsiteY1" fmla="*/ 735872 h 838200"/>
                      <a:gd name="connsiteX2" fmla="*/ 1554 w 543054"/>
                      <a:gd name="connsiteY2" fmla="*/ 374331 h 838200"/>
                      <a:gd name="connsiteX3" fmla="*/ 197037 w 543054"/>
                      <a:gd name="connsiteY3" fmla="*/ 16079 h 838200"/>
                      <a:gd name="connsiteX4" fmla="*/ 525389 w 543054"/>
                      <a:gd name="connsiteY4" fmla="*/ 270403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054" h="838200" stroke="0" extrusionOk="0">
                        <a:moveTo>
                          <a:pt x="488716" y="670627"/>
                        </a:moveTo>
                        <a:cubicBezTo>
                          <a:pt x="394218" y="865022"/>
                          <a:pt x="212753" y="894998"/>
                          <a:pt x="93743" y="735872"/>
                        </a:cubicBezTo>
                        <a:cubicBezTo>
                          <a:pt x="26491" y="645951"/>
                          <a:pt x="-7951" y="510879"/>
                          <a:pt x="1554" y="374331"/>
                        </a:cubicBezTo>
                        <a:cubicBezTo>
                          <a:pt x="13367" y="204611"/>
                          <a:pt x="90689" y="62908"/>
                          <a:pt x="197037" y="16079"/>
                        </a:cubicBezTo>
                        <a:cubicBezTo>
                          <a:pt x="332671" y="-43645"/>
                          <a:pt x="475347" y="66864"/>
                          <a:pt x="525389" y="270403"/>
                        </a:cubicBezTo>
                        <a:lnTo>
                          <a:pt x="271527" y="419100"/>
                        </a:lnTo>
                        <a:lnTo>
                          <a:pt x="488716" y="670627"/>
                        </a:lnTo>
                        <a:close/>
                      </a:path>
                      <a:path w="543054" h="838200" fill="none">
                        <a:moveTo>
                          <a:pt x="488716" y="670627"/>
                        </a:moveTo>
                        <a:cubicBezTo>
                          <a:pt x="394218" y="865022"/>
                          <a:pt x="212753" y="894998"/>
                          <a:pt x="93743" y="735872"/>
                        </a:cubicBezTo>
                        <a:cubicBezTo>
                          <a:pt x="26491" y="645951"/>
                          <a:pt x="-7951" y="510879"/>
                          <a:pt x="1554" y="374331"/>
                        </a:cubicBezTo>
                        <a:cubicBezTo>
                          <a:pt x="13367" y="204611"/>
                          <a:pt x="90689" y="62908"/>
                          <a:pt x="197037" y="16079"/>
                        </a:cubicBezTo>
                        <a:cubicBezTo>
                          <a:pt x="332671" y="-43645"/>
                          <a:pt x="475347" y="66864"/>
                          <a:pt x="525389" y="270403"/>
                        </a:cubicBezTo>
                      </a:path>
                    </a:pathLst>
                  </a:cu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 rot="9366858">
                    <a:off x="3276600" y="2819400"/>
                    <a:ext cx="330586" cy="838200"/>
                  </a:xfrm>
                  <a:custGeom>
                    <a:avLst/>
                    <a:gdLst>
                      <a:gd name="connsiteX0" fmla="*/ 488716 w 543054"/>
                      <a:gd name="connsiteY0" fmla="*/ 670627 h 838200"/>
                      <a:gd name="connsiteX1" fmla="*/ 93743 w 543054"/>
                      <a:gd name="connsiteY1" fmla="*/ 735872 h 838200"/>
                      <a:gd name="connsiteX2" fmla="*/ 1554 w 543054"/>
                      <a:gd name="connsiteY2" fmla="*/ 374331 h 838200"/>
                      <a:gd name="connsiteX3" fmla="*/ 197037 w 543054"/>
                      <a:gd name="connsiteY3" fmla="*/ 16079 h 838200"/>
                      <a:gd name="connsiteX4" fmla="*/ 525389 w 543054"/>
                      <a:gd name="connsiteY4" fmla="*/ 270403 h 838200"/>
                      <a:gd name="connsiteX5" fmla="*/ 271527 w 543054"/>
                      <a:gd name="connsiteY5" fmla="*/ 419100 h 838200"/>
                      <a:gd name="connsiteX6" fmla="*/ 488716 w 543054"/>
                      <a:gd name="connsiteY6" fmla="*/ 670627 h 838200"/>
                      <a:gd name="connsiteX0" fmla="*/ 488716 w 543054"/>
                      <a:gd name="connsiteY0" fmla="*/ 670627 h 838200"/>
                      <a:gd name="connsiteX1" fmla="*/ 93743 w 543054"/>
                      <a:gd name="connsiteY1" fmla="*/ 735872 h 838200"/>
                      <a:gd name="connsiteX2" fmla="*/ 1554 w 543054"/>
                      <a:gd name="connsiteY2" fmla="*/ 374331 h 838200"/>
                      <a:gd name="connsiteX3" fmla="*/ 197037 w 543054"/>
                      <a:gd name="connsiteY3" fmla="*/ 16079 h 838200"/>
                      <a:gd name="connsiteX4" fmla="*/ 525389 w 543054"/>
                      <a:gd name="connsiteY4" fmla="*/ 270403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054" h="838200" stroke="0" extrusionOk="0">
                        <a:moveTo>
                          <a:pt x="488716" y="670627"/>
                        </a:moveTo>
                        <a:cubicBezTo>
                          <a:pt x="394218" y="865022"/>
                          <a:pt x="212753" y="894998"/>
                          <a:pt x="93743" y="735872"/>
                        </a:cubicBezTo>
                        <a:cubicBezTo>
                          <a:pt x="26491" y="645951"/>
                          <a:pt x="-7951" y="510879"/>
                          <a:pt x="1554" y="374331"/>
                        </a:cubicBezTo>
                        <a:cubicBezTo>
                          <a:pt x="13367" y="204611"/>
                          <a:pt x="90689" y="62908"/>
                          <a:pt x="197037" y="16079"/>
                        </a:cubicBezTo>
                        <a:cubicBezTo>
                          <a:pt x="332671" y="-43645"/>
                          <a:pt x="475347" y="66864"/>
                          <a:pt x="525389" y="270403"/>
                        </a:cubicBezTo>
                        <a:lnTo>
                          <a:pt x="271527" y="419100"/>
                        </a:lnTo>
                        <a:lnTo>
                          <a:pt x="488716" y="670627"/>
                        </a:lnTo>
                        <a:close/>
                      </a:path>
                      <a:path w="543054" h="838200" fill="none">
                        <a:moveTo>
                          <a:pt x="488716" y="670627"/>
                        </a:moveTo>
                        <a:cubicBezTo>
                          <a:pt x="394218" y="865022"/>
                          <a:pt x="212753" y="894998"/>
                          <a:pt x="93743" y="735872"/>
                        </a:cubicBezTo>
                        <a:cubicBezTo>
                          <a:pt x="26491" y="645951"/>
                          <a:pt x="-7951" y="510879"/>
                          <a:pt x="1554" y="374331"/>
                        </a:cubicBezTo>
                        <a:cubicBezTo>
                          <a:pt x="13367" y="204611"/>
                          <a:pt x="90689" y="62908"/>
                          <a:pt x="197037" y="16079"/>
                        </a:cubicBezTo>
                        <a:cubicBezTo>
                          <a:pt x="332671" y="-43645"/>
                          <a:pt x="475347" y="66864"/>
                          <a:pt x="525389" y="270403"/>
                        </a:cubicBezTo>
                      </a:path>
                    </a:pathLst>
                  </a:cu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 rot="11270991" flipH="1">
                    <a:off x="4704263" y="2680209"/>
                    <a:ext cx="250927" cy="838200"/>
                  </a:xfrm>
                  <a:custGeom>
                    <a:avLst/>
                    <a:gdLst>
                      <a:gd name="connsiteX0" fmla="*/ 488716 w 543054"/>
                      <a:gd name="connsiteY0" fmla="*/ 670627 h 838200"/>
                      <a:gd name="connsiteX1" fmla="*/ 93743 w 543054"/>
                      <a:gd name="connsiteY1" fmla="*/ 735872 h 838200"/>
                      <a:gd name="connsiteX2" fmla="*/ 1554 w 543054"/>
                      <a:gd name="connsiteY2" fmla="*/ 374331 h 838200"/>
                      <a:gd name="connsiteX3" fmla="*/ 197037 w 543054"/>
                      <a:gd name="connsiteY3" fmla="*/ 16079 h 838200"/>
                      <a:gd name="connsiteX4" fmla="*/ 525389 w 543054"/>
                      <a:gd name="connsiteY4" fmla="*/ 270403 h 838200"/>
                      <a:gd name="connsiteX5" fmla="*/ 271527 w 543054"/>
                      <a:gd name="connsiteY5" fmla="*/ 419100 h 838200"/>
                      <a:gd name="connsiteX6" fmla="*/ 488716 w 543054"/>
                      <a:gd name="connsiteY6" fmla="*/ 670627 h 838200"/>
                      <a:gd name="connsiteX0" fmla="*/ 488716 w 543054"/>
                      <a:gd name="connsiteY0" fmla="*/ 670627 h 838200"/>
                      <a:gd name="connsiteX1" fmla="*/ 93743 w 543054"/>
                      <a:gd name="connsiteY1" fmla="*/ 735872 h 838200"/>
                      <a:gd name="connsiteX2" fmla="*/ 1554 w 543054"/>
                      <a:gd name="connsiteY2" fmla="*/ 374331 h 838200"/>
                      <a:gd name="connsiteX3" fmla="*/ 197037 w 543054"/>
                      <a:gd name="connsiteY3" fmla="*/ 16079 h 838200"/>
                      <a:gd name="connsiteX4" fmla="*/ 525389 w 543054"/>
                      <a:gd name="connsiteY4" fmla="*/ 270403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054" h="838200" stroke="0" extrusionOk="0">
                        <a:moveTo>
                          <a:pt x="488716" y="670627"/>
                        </a:moveTo>
                        <a:cubicBezTo>
                          <a:pt x="394218" y="865022"/>
                          <a:pt x="212753" y="894998"/>
                          <a:pt x="93743" y="735872"/>
                        </a:cubicBezTo>
                        <a:cubicBezTo>
                          <a:pt x="26491" y="645951"/>
                          <a:pt x="-7951" y="510879"/>
                          <a:pt x="1554" y="374331"/>
                        </a:cubicBezTo>
                        <a:cubicBezTo>
                          <a:pt x="13367" y="204611"/>
                          <a:pt x="90689" y="62908"/>
                          <a:pt x="197037" y="16079"/>
                        </a:cubicBezTo>
                        <a:cubicBezTo>
                          <a:pt x="332671" y="-43645"/>
                          <a:pt x="475347" y="66864"/>
                          <a:pt x="525389" y="270403"/>
                        </a:cubicBezTo>
                        <a:lnTo>
                          <a:pt x="271527" y="419100"/>
                        </a:lnTo>
                        <a:lnTo>
                          <a:pt x="488716" y="670627"/>
                        </a:lnTo>
                        <a:close/>
                      </a:path>
                      <a:path w="543054" h="838200" fill="none">
                        <a:moveTo>
                          <a:pt x="488716" y="670627"/>
                        </a:moveTo>
                        <a:cubicBezTo>
                          <a:pt x="394218" y="865022"/>
                          <a:pt x="212753" y="894998"/>
                          <a:pt x="93743" y="735872"/>
                        </a:cubicBezTo>
                        <a:cubicBezTo>
                          <a:pt x="26491" y="645951"/>
                          <a:pt x="-7951" y="510879"/>
                          <a:pt x="1554" y="374331"/>
                        </a:cubicBezTo>
                        <a:cubicBezTo>
                          <a:pt x="13367" y="204611"/>
                          <a:pt x="90689" y="62908"/>
                          <a:pt x="197037" y="16079"/>
                        </a:cubicBezTo>
                        <a:cubicBezTo>
                          <a:pt x="332671" y="-43645"/>
                          <a:pt x="475347" y="66864"/>
                          <a:pt x="525389" y="270403"/>
                        </a:cubicBezTo>
                      </a:path>
                    </a:pathLst>
                  </a:custGeom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TextBox 14"/>
              <p:cNvSpPr txBox="1"/>
              <p:nvPr/>
            </p:nvSpPr>
            <p:spPr>
              <a:xfrm>
                <a:off x="4343400" y="3733800"/>
                <a:ext cx="555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Yaw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3000" y="2819400"/>
                <a:ext cx="532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Roll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26678" y="2895600"/>
                <a:ext cx="649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Pitch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362201" y="6477000"/>
            <a:ext cx="325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from </a:t>
            </a:r>
            <a:r>
              <a:rPr lang="en-US" dirty="0" err="1"/>
              <a:t>Patt</a:t>
            </a:r>
            <a:r>
              <a:rPr lang="en-US" dirty="0"/>
              <a:t> et al. (2005)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1" y="3463187"/>
            <a:ext cx="447767" cy="4477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060865">
            <a:off x="5501784" y="1597023"/>
            <a:ext cx="975030" cy="42672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1" y="2163763"/>
            <a:ext cx="3133725" cy="313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intrusions in SPV</a:t>
            </a:r>
          </a:p>
        </p:txBody>
      </p:sp>
      <p:sp>
        <p:nvSpPr>
          <p:cNvPr id="15" name="Arc 14"/>
          <p:cNvSpPr/>
          <p:nvPr/>
        </p:nvSpPr>
        <p:spPr>
          <a:xfrm rot="12030220">
            <a:off x="5597128" y="1785994"/>
            <a:ext cx="453739" cy="3140994"/>
          </a:xfrm>
          <a:prstGeom prst="arc">
            <a:avLst>
              <a:gd name="adj1" fmla="val 16365559"/>
              <a:gd name="adj2" fmla="val 5197976"/>
            </a:avLst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181602" y="1143000"/>
            <a:ext cx="1620739" cy="5059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0"/>
            <a:endCxn id="32" idx="4"/>
          </p:cNvCxnSpPr>
          <p:nvPr/>
        </p:nvCxnSpPr>
        <p:spPr>
          <a:xfrm>
            <a:off x="6637313" y="1697811"/>
            <a:ext cx="2814144" cy="4356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4"/>
          </p:cNvCxnSpPr>
          <p:nvPr/>
        </p:nvCxnSpPr>
        <p:spPr>
          <a:xfrm flipV="1">
            <a:off x="5341285" y="4068762"/>
            <a:ext cx="4750502" cy="1694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1060865">
            <a:off x="9519734" y="4049445"/>
            <a:ext cx="487036" cy="205318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utoShape 6" descr="Image result for satellite transparent background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089" y="2161826"/>
            <a:ext cx="1016423" cy="4129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28800" y="3230562"/>
            <a:ext cx="8763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060865">
            <a:off x="9599735" y="4121006"/>
            <a:ext cx="302131" cy="193290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342359">
            <a:off x="1981200" y="3382962"/>
            <a:ext cx="8763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181322" y="5063533"/>
            <a:ext cx="216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Celestial Equator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24801" y="2925762"/>
            <a:ext cx="216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Ecliptic Equator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601201" y="5745163"/>
            <a:ext cx="97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SPV </a:t>
            </a:r>
          </a:p>
          <a:p>
            <a:r>
              <a:rPr lang="en-US" dirty="0"/>
              <a:t>Circle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79575" y="4724400"/>
            <a:ext cx="319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views project circles around celestial equator. </a:t>
            </a:r>
          </a:p>
          <a:p>
            <a:endParaRPr lang="en-US" dirty="0"/>
          </a:p>
          <a:p>
            <a:r>
              <a:rPr lang="en-US" dirty="0"/>
              <a:t>The lunar views occur when the Moon’s position falls between the two circles, dependent on seasons</a:t>
            </a: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136717" y="1338560"/>
            <a:ext cx="28660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70.3±0.04 Space View Angle</a:t>
            </a:r>
          </a:p>
        </p:txBody>
      </p:sp>
      <p:sp>
        <p:nvSpPr>
          <p:cNvPr id="47" name="Right Arrow 46"/>
          <p:cNvSpPr/>
          <p:nvPr/>
        </p:nvSpPr>
        <p:spPr>
          <a:xfrm rot="9537725">
            <a:off x="6655922" y="1769959"/>
            <a:ext cx="517318" cy="141078"/>
          </a:xfrm>
          <a:prstGeom prst="rightArrow">
            <a:avLst>
              <a:gd name="adj1" fmla="val 50000"/>
              <a:gd name="adj2" fmla="val 43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err="1"/>
              <a:t>CrIS</a:t>
            </a:r>
            <a:r>
              <a:rPr lang="en-US" sz="3400" dirty="0"/>
              <a:t> Geometric Calibration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82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18" t="3173" r="7942"/>
          <a:stretch>
            <a:fillRect/>
          </a:stretch>
        </p:blipFill>
        <p:spPr bwMode="auto">
          <a:xfrm>
            <a:off x="6270912" y="1579787"/>
            <a:ext cx="3885459" cy="3667126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  <a:miter lim="800000"/>
            <a:headEnd/>
            <a:tailEnd/>
          </a:ln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01559"/>
            <a:ext cx="3985836" cy="3667126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  <a:miter lim="800000"/>
            <a:headEnd/>
            <a:tailEnd/>
          </a:ln>
        </p:spPr>
      </p:pic>
      <p:sp>
        <p:nvSpPr>
          <p:cNvPr id="8" name="Curved Down Arrow 7"/>
          <p:cNvSpPr/>
          <p:nvPr/>
        </p:nvSpPr>
        <p:spPr>
          <a:xfrm>
            <a:off x="5581650" y="1648779"/>
            <a:ext cx="405765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1" y="925659"/>
            <a:ext cx="3980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 Specific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3236" y="911675"/>
            <a:ext cx="379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Geo Algorithm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5402244"/>
            <a:ext cx="3985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the LOS relative to S/C for each FOV (3x3) at each scan position (30)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9350" y="5364143"/>
            <a:ext cx="4370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LOS intersection with Earth Ellipsoid (LOS, mounting matrix, satellite attitude and ephemeris)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err="1"/>
              <a:t>CrIS</a:t>
            </a:r>
            <a:r>
              <a:rPr lang="en-US" sz="3400" dirty="0"/>
              <a:t> Geometric Calibration Algorithm</a:t>
            </a:r>
            <a:br>
              <a:rPr lang="en-US" sz="3400" dirty="0"/>
            </a:br>
            <a:r>
              <a:rPr lang="en-US" sz="3400" dirty="0"/>
              <a:t>Sensor Specific Algorithm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6411682" y="1045029"/>
            <a:ext cx="4234547" cy="5486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/>
              <a:t>SDR Algorithm Process</a:t>
            </a:r>
          </a:p>
          <a:p>
            <a:pPr>
              <a:buNone/>
            </a:pPr>
            <a:endParaRPr lang="en-US" b="1" u="sng" dirty="0"/>
          </a:p>
          <a:p>
            <a:pPr marL="514350" indent="-514350">
              <a:buAutoNum type="arabicParenR"/>
            </a:pPr>
            <a:r>
              <a:rPr lang="en-US" dirty="0"/>
              <a:t>LOS in IOAR coordinate = ILS parameters (3x3)</a:t>
            </a:r>
          </a:p>
          <a:p>
            <a:pPr marL="514350" indent="-514350">
              <a:buAutoNum type="arabicParenR"/>
            </a:pPr>
            <a:r>
              <a:rPr lang="en-US" dirty="0"/>
              <a:t>Convert from IOAR to SSMF coordinate</a:t>
            </a:r>
          </a:p>
          <a:p>
            <a:pPr marL="514350" indent="-514350">
              <a:buNone/>
            </a:pPr>
            <a:r>
              <a:rPr lang="en-US" dirty="0"/>
              <a:t>3) Compute normal to SSM mirror in SSMF (30 Scan Pos)</a:t>
            </a:r>
          </a:p>
          <a:p>
            <a:pPr marL="350838" indent="-350838">
              <a:buNone/>
            </a:pPr>
            <a:r>
              <a:rPr lang="en-US" dirty="0"/>
              <a:t>4) 	Apply SSM mirror rotation to get LOS in SSMF coordinate</a:t>
            </a:r>
          </a:p>
          <a:p>
            <a:pPr marL="350838" indent="-350838">
              <a:buNone/>
            </a:pPr>
            <a:r>
              <a:rPr lang="en-US" dirty="0"/>
              <a:t>5) 	Convert from SSMF to SSMR coordinate</a:t>
            </a:r>
          </a:p>
          <a:p>
            <a:pPr marL="350838" indent="-350838">
              <a:buNone/>
            </a:pPr>
            <a:r>
              <a:rPr lang="en-US" dirty="0"/>
              <a:t>6) Convert from SSMR to IAR coordinate</a:t>
            </a:r>
          </a:p>
          <a:p>
            <a:pPr marL="350838" indent="-350838">
              <a:buNone/>
            </a:pPr>
            <a:r>
              <a:rPr lang="en-US" dirty="0"/>
              <a:t>7) Convert from IAR to SAR</a:t>
            </a:r>
          </a:p>
          <a:p>
            <a:pPr marL="350838" indent="-350838">
              <a:buNone/>
            </a:pPr>
            <a:r>
              <a:rPr lang="en-US" dirty="0"/>
              <a:t>8) SAR coordinate =  SBF coordinate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894" t="3368" r="2112"/>
          <a:stretch>
            <a:fillRect/>
          </a:stretch>
        </p:blipFill>
        <p:spPr bwMode="auto">
          <a:xfrm>
            <a:off x="1822089" y="947054"/>
            <a:ext cx="4426312" cy="46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54ED-35E0-47E6-8FA0-0BD1CD06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NOVAS Library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6692-AB26-4648-A716-B6DFBC2AA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Naval Observatory Vector Astrometry Software</a:t>
            </a:r>
            <a:r>
              <a:rPr lang="en-US" dirty="0"/>
              <a:t> (</a:t>
            </a:r>
            <a:r>
              <a:rPr lang="en-US" b="1" dirty="0"/>
              <a:t>NOVAS</a:t>
            </a:r>
            <a:r>
              <a:rPr lang="en-US" dirty="0"/>
              <a:t>) is a </a:t>
            </a:r>
            <a:r>
              <a:rPr lang="en-US" dirty="0">
                <a:hlinkClick r:id="rId2" tooltip="Software library"/>
              </a:rPr>
              <a:t>software library</a:t>
            </a:r>
            <a:r>
              <a:rPr lang="en-US" dirty="0"/>
              <a:t> for </a:t>
            </a:r>
            <a:r>
              <a:rPr lang="en-US" dirty="0">
                <a:hlinkClick r:id="rId3" tooltip="Astrometry"/>
              </a:rPr>
              <a:t>astrometry</a:t>
            </a:r>
            <a:r>
              <a:rPr lang="en-US" dirty="0"/>
              <a:t>-related </a:t>
            </a:r>
            <a:r>
              <a:rPr lang="en-US" dirty="0">
                <a:hlinkClick r:id="rId4" tooltip="Numerical analysis"/>
              </a:rPr>
              <a:t>numerical</a:t>
            </a:r>
            <a:r>
              <a:rPr lang="en-US" dirty="0"/>
              <a:t> computations. It is developed by the Astronomical Applications Department, </a:t>
            </a:r>
            <a:r>
              <a:rPr lang="en-US" dirty="0">
                <a:hlinkClick r:id="rId5" tooltip="United States Naval Observatory"/>
              </a:rPr>
              <a:t>United States Naval Observatory</a:t>
            </a:r>
            <a:r>
              <a:rPr lang="en-US" dirty="0"/>
              <a:t>. Currently, NOVAS has three different editions, for </a:t>
            </a:r>
            <a:r>
              <a:rPr lang="en-US" dirty="0">
                <a:hlinkClick r:id="rId6" tooltip="C (programming language)"/>
              </a:rPr>
              <a:t>C</a:t>
            </a:r>
            <a:r>
              <a:rPr lang="en-US" dirty="0"/>
              <a:t>, </a:t>
            </a:r>
            <a:r>
              <a:rPr lang="en-US" dirty="0">
                <a:hlinkClick r:id="rId7" tooltip="Fortran"/>
              </a:rPr>
              <a:t>Fortran</a:t>
            </a:r>
            <a:r>
              <a:rPr lang="en-US" dirty="0"/>
              <a:t>, and </a:t>
            </a:r>
            <a:r>
              <a:rPr lang="en-US" dirty="0">
                <a:hlinkClick r:id="rId8" tooltip="Python (programming language)"/>
              </a:rPr>
              <a:t>Python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Using for NOAA JPSS satellite geometry and geolocation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21CDB-6580-49DC-8CF6-3675424F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6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418F-F100-4E6F-955F-E4D4A025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Lunar Vector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D6566-E79E-400D-90CC-5C8692B4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22631"/>
            <a:ext cx="8229600" cy="5003533"/>
          </a:xfrm>
        </p:spPr>
        <p:txBody>
          <a:bodyPr/>
          <a:lstStyle/>
          <a:p>
            <a:r>
              <a:rPr lang="en-US" dirty="0"/>
              <a:t>Using NOVAS library to compute Lunar Vector in ECI coordinate (time, x, y, z) </a:t>
            </a:r>
          </a:p>
          <a:p>
            <a:endParaRPr lang="en-US" dirty="0"/>
          </a:p>
          <a:p>
            <a:r>
              <a:rPr lang="en-US" dirty="0"/>
              <a:t>Convert Lunar Vector in ECI to one in the orbit coordinate using satellite position and speed (time, x y, z)</a:t>
            </a:r>
          </a:p>
          <a:p>
            <a:endParaRPr lang="en-US" dirty="0"/>
          </a:p>
          <a:p>
            <a:r>
              <a:rPr lang="en-US" dirty="0"/>
              <a:t>Convert Lunar Vector in the orbit coordinate to one in the spacecraft coordinate using satellite attitude (time, x y, z)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55C7D-EBD0-4468-8296-BC60BA8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3713"/>
      </p:ext>
    </p:extLst>
  </p:cSld>
  <p:clrMapOvr>
    <a:masterClrMapping/>
  </p:clrMapOvr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28111</TotalTime>
  <Words>873</Words>
  <Application>Microsoft Office PowerPoint</Application>
  <PresentationFormat>Widescreen</PresentationFormat>
  <Paragraphs>174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NPP_FOR</vt:lpstr>
      <vt:lpstr>Computing Lunar Geometry  for CrIS Observations</vt:lpstr>
      <vt:lpstr>Summary</vt:lpstr>
      <vt:lpstr>CrIS Scan Patterns and Specification</vt:lpstr>
      <vt:lpstr>Moon in Space View </vt:lpstr>
      <vt:lpstr>Lunar intrusions in SPV</vt:lpstr>
      <vt:lpstr>CrIS Geometric Calibration Algorithm</vt:lpstr>
      <vt:lpstr>CrIS Geometric Calibration Algorithm Sensor Specific Algorithm </vt:lpstr>
      <vt:lpstr>NOVAS Library </vt:lpstr>
      <vt:lpstr>Calculate Lunar Vector </vt:lpstr>
      <vt:lpstr>PowerPoint Presentation</vt:lpstr>
      <vt:lpstr>Geometric calculation</vt:lpstr>
      <vt:lpstr>Model Predicted Lunar Intrusion: 2013</vt:lpstr>
      <vt:lpstr>Pattern (1)</vt:lpstr>
      <vt:lpstr>Pattern 2</vt:lpstr>
      <vt:lpstr>Lunar Intrusion Animation in LWIR Space View:  Spectrum changes with Moon moving in and out </vt:lpstr>
      <vt:lpstr>Lunar Intrusion Animation in MWIR Space View:   Spectrum changes with Moon moving in and out </vt:lpstr>
      <vt:lpstr>PowerPoint Presentation</vt:lpstr>
      <vt:lpstr>PowerPoint Presentation</vt:lpstr>
      <vt:lpstr>Discussion</vt:lpstr>
    </vt:vector>
  </TitlesOfParts>
  <Company>Lockheed Martin IS&amp;GS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Chris Barnet</dc:creator>
  <cp:lastModifiedBy>Likun Wang</cp:lastModifiedBy>
  <cp:revision>1600</cp:revision>
  <dcterms:created xsi:type="dcterms:W3CDTF">2011-10-05T18:31:57Z</dcterms:created>
  <dcterms:modified xsi:type="dcterms:W3CDTF">2025-03-19T22:51:55Z</dcterms:modified>
</cp:coreProperties>
</file>