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7.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4" r:id="rId2"/>
  </p:sldMasterIdLst>
  <p:notesMasterIdLst>
    <p:notesMasterId r:id="rId25"/>
  </p:notesMasterIdLst>
  <p:sldIdLst>
    <p:sldId id="486" r:id="rId3"/>
    <p:sldId id="545" r:id="rId4"/>
    <p:sldId id="488" r:id="rId5"/>
    <p:sldId id="551" r:id="rId6"/>
    <p:sldId id="534" r:id="rId7"/>
    <p:sldId id="495" r:id="rId8"/>
    <p:sldId id="496" r:id="rId9"/>
    <p:sldId id="537" r:id="rId10"/>
    <p:sldId id="497" r:id="rId11"/>
    <p:sldId id="538" r:id="rId12"/>
    <p:sldId id="539" r:id="rId13"/>
    <p:sldId id="541" r:id="rId14"/>
    <p:sldId id="540" r:id="rId15"/>
    <p:sldId id="502" r:id="rId16"/>
    <p:sldId id="535" r:id="rId17"/>
    <p:sldId id="542" r:id="rId18"/>
    <p:sldId id="543" r:id="rId19"/>
    <p:sldId id="549" r:id="rId20"/>
    <p:sldId id="544" r:id="rId21"/>
    <p:sldId id="550" r:id="rId22"/>
    <p:sldId id="536" r:id="rId23"/>
    <p:sldId id="261"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无标题节" id="{BEA2D3E8-5105-4115-B743-87307FDCB181}">
          <p14:sldIdLst>
            <p14:sldId id="486"/>
            <p14:sldId id="545"/>
            <p14:sldId id="488"/>
            <p14:sldId id="551"/>
            <p14:sldId id="534"/>
            <p14:sldId id="495"/>
            <p14:sldId id="496"/>
            <p14:sldId id="537"/>
            <p14:sldId id="497"/>
            <p14:sldId id="538"/>
            <p14:sldId id="539"/>
            <p14:sldId id="541"/>
            <p14:sldId id="540"/>
            <p14:sldId id="502"/>
            <p14:sldId id="535"/>
            <p14:sldId id="542"/>
            <p14:sldId id="543"/>
            <p14:sldId id="549"/>
            <p14:sldId id="544"/>
            <p14:sldId id="550"/>
            <p14:sldId id="536"/>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2985" autoAdjust="0"/>
  </p:normalViewPr>
  <p:slideViewPr>
    <p:cSldViewPr snapToGrid="0">
      <p:cViewPr varScale="1">
        <p:scale>
          <a:sx n="105" d="100"/>
          <a:sy n="105" d="100"/>
        </p:scale>
        <p:origin x="462"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0533F-0FF2-42CD-B8D3-05896C0AD272}" type="datetimeFigureOut">
              <a:rPr lang="zh-CN" altLang="en-US" smtClean="0"/>
              <a:t>2025/3/18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5F78A3-4BF6-4CEB-ACDA-04BCD451A55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Good morning everyone, I am honored to share my research work with experts here. My name is </a:t>
            </a:r>
            <a:r>
              <a:rPr lang="en-US" altLang="zh-CN" dirty="0" err="1"/>
              <a:t>chenpeiwen</a:t>
            </a:r>
            <a:r>
              <a:rPr lang="en-US" altLang="zh-CN" dirty="0"/>
              <a:t>, and I am a graduate student at Shandong University of Science and Technology. The topic of my report today </a:t>
            </a:r>
            <a:r>
              <a:rPr lang="en-US" altLang="zh-CN" sz="1200" kern="1200" dirty="0">
                <a:solidFill>
                  <a:schemeClr val="tx1"/>
                </a:solidFill>
                <a:latin typeface="+mn-lt"/>
                <a:ea typeface="+mn-ea"/>
                <a:cs typeface="+mn-cs"/>
              </a:rPr>
              <a:t>is </a:t>
            </a:r>
            <a:r>
              <a:rPr lang="en-US" altLang="zh-CN" sz="1200" kern="1200" noProof="0" dirty="0">
                <a:solidFill>
                  <a:schemeClr val="tx1"/>
                </a:solidFill>
                <a:latin typeface="+mn-lt"/>
                <a:ea typeface="+mn-ea"/>
                <a:cs typeface="+mn-cs"/>
              </a:rPr>
              <a:t>Navigation Registration and Radiometric Calibration for Lunar Observation of Geostationary Meteorological Satellites.</a:t>
            </a:r>
            <a:endParaRPr lang="zh-CN" altLang="en-US" sz="1200" kern="1200" noProof="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satellite position OA is calculated by the scanning angle and step angle of the lunar point, as shown in the figure, to determine the actual distance of point P from the satellite, and then use the coordinates to calculate the lunar geographic coordinates of point P. The overall formula is as follows. Most geostationary satellites can calculate the coordinates of lunar points in this way.</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10</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2180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Times New Roman" panose="02020603050405020304" pitchFamily="18" charset="0"/>
                <a:cs typeface="Times New Roman" panose="02020603050405020304" pitchFamily="18" charset="0"/>
              </a:rPr>
              <a:t>The results are shown in the figure</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and By comparing it with the lunar global morphology mosaic map, it can be seen that it basically corresponds to the actual image</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11</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41087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Calculation of registration accuracy based on the maximum correlation coefficient method, The right figure shows the location with the largest correlation coefficient. The deviations in the EW and NS directions are both around </a:t>
            </a:r>
            <a:r>
              <a:rPr lang="en-US" altLang="zh-CN" b="0" i="0" dirty="0">
                <a:solidFill>
                  <a:srgbClr val="24292F"/>
                </a:solidFill>
                <a:effectLst/>
                <a:latin typeface="-apple-system"/>
              </a:rPr>
              <a:t>zero point five</a:t>
            </a:r>
            <a:r>
              <a:rPr lang="en-US" altLang="zh-CN" dirty="0"/>
              <a:t> degrees.</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12</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4119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calculation results of the infrared band are displayed in two different coordinate systems. It can be seen that the rectangular coordinate system restores the original three-dimensional structure of the moon. In the plane coordinate system, the farther away from the geometric center, the larger the interval between sampling points, which is in line with the principle of sensor data collection.</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13</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46507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14</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dirty="0">
                <a:latin typeface="Times New Roman" panose="02020603050405020304" pitchFamily="18" charset="0"/>
                <a:cs typeface="Times New Roman" panose="02020603050405020304" pitchFamily="18" charset="0"/>
              </a:rPr>
              <a:t>The lunar data after navigation registration can have more uses and greatly facilitates lunar calibration, in this paper, I choose the first method</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15</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7220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TBOL of the goes data is calculated using the TBOL calculation principle of the DIVINER radiometer. The goes lunar data of 2018 is selected. The phase angle distribution is shown in the figure. A total of 10 infrared bands are selected.</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16</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8685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TBOL display of two satellites, On the right is the </a:t>
            </a:r>
            <a:r>
              <a:rPr lang="en-US" altLang="zh-CN" dirty="0" err="1"/>
              <a:t>tbol</a:t>
            </a:r>
            <a:r>
              <a:rPr lang="en-US" altLang="zh-CN" dirty="0"/>
              <a:t> value of Diviner divided by the lunar phase angle. Below is the </a:t>
            </a:r>
            <a:r>
              <a:rPr lang="en-US" altLang="zh-CN" dirty="0" err="1"/>
              <a:t>tbol</a:t>
            </a:r>
            <a:r>
              <a:rPr lang="en-US" altLang="zh-CN" dirty="0"/>
              <a:t> calculation result of GOES for several lunar phase angles.</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17</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3054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By comparing the results of Goes and Diviner at the same phase angle, it can be seen that there is a linear relationship between the </a:t>
            </a:r>
            <a:r>
              <a:rPr lang="en-US" altLang="zh-CN" dirty="0" err="1"/>
              <a:t>tbol</a:t>
            </a:r>
            <a:r>
              <a:rPr lang="en-US" altLang="zh-CN" dirty="0"/>
              <a:t> of the two satellites.</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18</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04535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perform feature matching of the two data, using CV less than 0.5 and correlation coefficient greater than 0.9 as the standard, and find the results of all matching images. The bottom picture is the CV result, and the table on the right is the matching area and temperature. Based on these, draw a scatter plot to find the relationship between goes and diviner's </a:t>
            </a:r>
            <a:r>
              <a:rPr lang="en-US" altLang="zh-CN" dirty="0" err="1"/>
              <a:t>tbol</a:t>
            </a:r>
            <a:r>
              <a:rPr lang="en-US" altLang="zh-CN"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19</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541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study is mainly conducted from the following </a:t>
            </a:r>
            <a:r>
              <a:rPr lang="en-US" altLang="zh-CN"/>
              <a:t>four aspects : </a:t>
            </a:r>
            <a:r>
              <a:rPr lang="en-US" altLang="zh-CN" sz="1200">
                <a:solidFill>
                  <a:schemeClr val="accent1">
                    <a:lumMod val="60000"/>
                    <a:lumOff val="40000"/>
                  </a:schemeClr>
                </a:solidFill>
                <a:latin typeface="+mn-ea"/>
              </a:rPr>
              <a:t>Research </a:t>
            </a:r>
            <a:r>
              <a:rPr lang="en-US" altLang="zh-CN" sz="1200" dirty="0">
                <a:solidFill>
                  <a:schemeClr val="accent1">
                    <a:lumMod val="60000"/>
                    <a:lumOff val="40000"/>
                  </a:schemeClr>
                </a:solidFill>
                <a:latin typeface="+mn-ea"/>
              </a:rPr>
              <a:t>Background</a:t>
            </a:r>
            <a:r>
              <a:rPr lang="zh-CN" altLang="en-US" sz="1200" dirty="0">
                <a:solidFill>
                  <a:schemeClr val="accent1">
                    <a:lumMod val="60000"/>
                    <a:lumOff val="40000"/>
                  </a:schemeClr>
                </a:solidFill>
                <a:latin typeface="+mn-ea"/>
              </a:rPr>
              <a:t>、</a:t>
            </a:r>
            <a:r>
              <a:rPr lang="en-US" altLang="zh-CN" sz="1200" dirty="0">
                <a:solidFill>
                  <a:schemeClr val="accent1">
                    <a:lumMod val="60000"/>
                    <a:lumOff val="40000"/>
                  </a:schemeClr>
                </a:solidFill>
                <a:latin typeface="+mn-ea"/>
              </a:rPr>
              <a:t>Navigation Registration </a:t>
            </a:r>
            <a:r>
              <a:rPr lang="zh-CN" altLang="en-US" sz="1200" dirty="0">
                <a:solidFill>
                  <a:schemeClr val="accent1">
                    <a:lumMod val="60000"/>
                    <a:lumOff val="40000"/>
                  </a:schemeClr>
                </a:solidFill>
                <a:latin typeface="+mn-ea"/>
              </a:rPr>
              <a:t>、</a:t>
            </a:r>
            <a:r>
              <a:rPr lang="en-US" altLang="zh-CN" sz="1200" dirty="0">
                <a:solidFill>
                  <a:schemeClr val="accent1">
                    <a:lumMod val="60000"/>
                    <a:lumOff val="40000"/>
                  </a:schemeClr>
                </a:solidFill>
                <a:latin typeface="+mn-ea"/>
              </a:rPr>
              <a:t>Diviner Radiometer and 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accent1">
                  <a:lumMod val="60000"/>
                  <a:lumOff val="40000"/>
                </a:schemeClr>
              </a:solidFill>
              <a:latin typeface="+mn-ea"/>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4822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Regarding the second method, it was found that the FY-4 and GOES satellites have similar spectral responses in the infrared band, which can achieve cross-calibration in the infrared band. In the future, we will focus on the navigation registration and cross-calibration of Fengyun satellites, observe the infrared images of FY-4, and do some additional processing before registration, such as stray light elimination and image registration. After that, we will use these position parameters to complete the navigation registration of FY-4.</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20</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29196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navigation registration work of this study has been published in a patent. There is still a long way to go in radiation calibration, and more work needs to be done in the future. My experiment may be insufficient in some aspects. Experts are welcome to point out. If you have any questions about my research, experts are welcome to contact me by email. That’s all, thank you for your attention!</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21</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3127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5F78A3-4BF6-4CEB-ACDA-04BCD451A55B}" type="slidenum">
              <a:rPr lang="zh-CN" altLang="en-US" smtClean="0"/>
              <a:t>22</a:t>
            </a:fld>
            <a:endParaRPr lang="zh-CN" altLang="en-US"/>
          </a:p>
        </p:txBody>
      </p:sp>
    </p:spTree>
    <p:extLst>
      <p:ext uri="{BB962C8B-B14F-4D97-AF65-F5344CB8AC3E}">
        <p14:creationId xmlns:p14="http://schemas.microsoft.com/office/powerpoint/2010/main" val="35652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Lunar data is used for calibration. Currently, most calibration methods are based on irradiance models such as ROLO and MT2009. However, using the aligned lunar data for calibration is also a good choice, which can bring many new methods to lunar calibration.</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09208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example, the following two aspects: first, use the existing lunar brightness temperature model for calibration; second, use data from different earth observation satellites for cross-calibration</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5</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3387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6</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main process of navigation registration includes the preparation of auxiliary data, data preprocessing to find the Geometric center of the Moon image, geometric model construction and result output</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7</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data preprocessing includes edge detection and ellipse fitting. The phase angles of the selected lunar images are 8.48° and 45.36°. The main purpose is to find the appropriate ellipsoid and ellipsoid parameters, and finally obtain the geometric center of the lunar image. The thermal infrared image is elliptical, and this situation is taken into account in the calculation process.</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8</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45350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According to the lunar imaging geometry, we need to calculate the coordinates of the point at the center of the lunar image, and then calculate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EW scan angle and NS step angle </a:t>
            </a:r>
            <a:r>
              <a:rPr lang="en-US" altLang="zh-CN" dirty="0"/>
              <a:t>according to the formula, and finally extend it to the whole moon.</a:t>
            </a:r>
            <a:endParaRPr lang="zh-CN" altLang="en-US" dirty="0"/>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9</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54039" y="-273396"/>
            <a:ext cx="2160470" cy="1296284"/>
          </a:xfrm>
          <a:prstGeom prst="rect">
            <a:avLst/>
          </a:prstGeom>
        </p:spPr>
      </p:pic>
      <p:sp>
        <p:nvSpPr>
          <p:cNvPr id="4" name="文本框 3"/>
          <p:cNvSpPr txBox="1"/>
          <p:nvPr userDrawn="1"/>
        </p:nvSpPr>
        <p:spPr>
          <a:xfrm>
            <a:off x="25033" y="6425619"/>
            <a:ext cx="3403967" cy="369332"/>
          </a:xfrm>
          <a:prstGeom prst="rect">
            <a:avLst/>
          </a:prstGeom>
          <a:noFill/>
        </p:spPr>
        <p:txBody>
          <a:bodyPr wrap="square">
            <a:spAutoFit/>
          </a:bodyPr>
          <a:lstStyle/>
          <a:p>
            <a:r>
              <a:rPr lang="zh-CN" altLang="en-US" sz="1800" dirty="0">
                <a:solidFill>
                  <a:schemeClr val="accent3"/>
                </a:solidFill>
                <a:latin typeface="华文行楷" panose="02010800040101010101" pitchFamily="2" charset="-122"/>
                <a:ea typeface="华文行楷" panose="02010800040101010101" pitchFamily="2" charset="-122"/>
              </a:rPr>
              <a:t>惟真求新</a:t>
            </a:r>
            <a:endParaRPr lang="zh-CN" altLang="en-US" dirty="0">
              <a:solidFill>
                <a:schemeClr val="accent3"/>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F0677E-1E7B-37D5-5C13-D8C137EDDDE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0A3A3A1-A29C-A2FA-5EF2-BA2E8FB7FCE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80FE3E9-830B-E30E-E1F7-630E5501574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01682E4-D2C7-D926-2CFE-D1F1ED54E3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263DBC-3180-88B0-4D56-CD11C9194AD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33810E-638B-8B3B-A7C8-489582FF186D}"/>
              </a:ext>
            </a:extLst>
          </p:cNvPr>
          <p:cNvSpPr>
            <a:spLocks noGrp="1"/>
          </p:cNvSpPr>
          <p:nvPr>
            <p:ph type="dt" sz="half" idx="10"/>
          </p:nvPr>
        </p:nvSpPr>
        <p:spPr/>
        <p:txBody>
          <a:bodyPr/>
          <a:lstStyle/>
          <a:p>
            <a:fld id="{3FF491D9-ED4B-4903-9E6B-E161CC7090DE}" type="datetimeFigureOut">
              <a:rPr lang="zh-CN" altLang="en-US" smtClean="0"/>
              <a:t>2025/3/18</a:t>
            </a:fld>
            <a:endParaRPr lang="zh-CN" altLang="en-US"/>
          </a:p>
        </p:txBody>
      </p:sp>
      <p:sp>
        <p:nvSpPr>
          <p:cNvPr id="8" name="页脚占位符 7">
            <a:extLst>
              <a:ext uri="{FF2B5EF4-FFF2-40B4-BE49-F238E27FC236}">
                <a16:creationId xmlns:a16="http://schemas.microsoft.com/office/drawing/2014/main" id="{7F3AE031-F838-172F-1151-32BA1B8BE2A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205CBCF-E4C8-AFA8-DE09-4DF5365E2BC5}"/>
              </a:ext>
            </a:extLst>
          </p:cNvPr>
          <p:cNvSpPr>
            <a:spLocks noGrp="1"/>
          </p:cNvSpPr>
          <p:nvPr>
            <p:ph type="sldNum" sz="quarter" idx="12"/>
          </p:nvPr>
        </p:nvSpPr>
        <p:spPr/>
        <p:txBody>
          <a:body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66948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927DB4-2FC9-442D-E960-6AB66504CBF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41A8DF7-4618-C7D1-5837-B1749547DF9B}"/>
              </a:ext>
            </a:extLst>
          </p:cNvPr>
          <p:cNvSpPr>
            <a:spLocks noGrp="1"/>
          </p:cNvSpPr>
          <p:nvPr>
            <p:ph type="dt" sz="half" idx="10"/>
          </p:nvPr>
        </p:nvSpPr>
        <p:spPr/>
        <p:txBody>
          <a:bodyPr/>
          <a:lstStyle/>
          <a:p>
            <a:fld id="{3FF491D9-ED4B-4903-9E6B-E161CC7090DE}" type="datetimeFigureOut">
              <a:rPr lang="zh-CN" altLang="en-US" smtClean="0"/>
              <a:t>2025/3/18</a:t>
            </a:fld>
            <a:endParaRPr lang="zh-CN" altLang="en-US"/>
          </a:p>
        </p:txBody>
      </p:sp>
      <p:sp>
        <p:nvSpPr>
          <p:cNvPr id="4" name="页脚占位符 3">
            <a:extLst>
              <a:ext uri="{FF2B5EF4-FFF2-40B4-BE49-F238E27FC236}">
                <a16:creationId xmlns:a16="http://schemas.microsoft.com/office/drawing/2014/main" id="{19FC343F-7C89-0590-19DC-6972EC21AAE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92CC642-D40D-51C6-3230-491282E299F2}"/>
              </a:ext>
            </a:extLst>
          </p:cNvPr>
          <p:cNvSpPr>
            <a:spLocks noGrp="1"/>
          </p:cNvSpPr>
          <p:nvPr>
            <p:ph type="sldNum" sz="quarter" idx="12"/>
          </p:nvPr>
        </p:nvSpPr>
        <p:spPr/>
        <p:txBody>
          <a:body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151027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4BB813B-77A9-C09D-9AC8-2E8E43437313}"/>
              </a:ext>
            </a:extLst>
          </p:cNvPr>
          <p:cNvSpPr>
            <a:spLocks noGrp="1"/>
          </p:cNvSpPr>
          <p:nvPr>
            <p:ph type="dt" sz="half" idx="10"/>
          </p:nvPr>
        </p:nvSpPr>
        <p:spPr/>
        <p:txBody>
          <a:bodyPr/>
          <a:lstStyle/>
          <a:p>
            <a:fld id="{3FF491D9-ED4B-4903-9E6B-E161CC7090DE}" type="datetimeFigureOut">
              <a:rPr lang="zh-CN" altLang="en-US" smtClean="0"/>
              <a:t>2025/3/18</a:t>
            </a:fld>
            <a:endParaRPr lang="zh-CN" altLang="en-US"/>
          </a:p>
        </p:txBody>
      </p:sp>
      <p:sp>
        <p:nvSpPr>
          <p:cNvPr id="3" name="页脚占位符 2">
            <a:extLst>
              <a:ext uri="{FF2B5EF4-FFF2-40B4-BE49-F238E27FC236}">
                <a16:creationId xmlns:a16="http://schemas.microsoft.com/office/drawing/2014/main" id="{C505E2B5-AAAE-1618-C519-B42F626AD15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BF395ED-5E28-B6F7-C586-6040E4634737}"/>
              </a:ext>
            </a:extLst>
          </p:cNvPr>
          <p:cNvSpPr>
            <a:spLocks noGrp="1"/>
          </p:cNvSpPr>
          <p:nvPr>
            <p:ph type="sldNum" sz="quarter" idx="12"/>
          </p:nvPr>
        </p:nvSpPr>
        <p:spPr/>
        <p:txBody>
          <a:body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945382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0BA50-41C3-C480-0BC8-F10AEE07D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449C99-8CD9-0B03-4EC3-2D2484AFFE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D57DCB0-AADC-E591-0FF3-43C894A21B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7D663D8-1B0B-4DD4-D013-4C223EB36426}"/>
              </a:ext>
            </a:extLst>
          </p:cNvPr>
          <p:cNvSpPr>
            <a:spLocks noGrp="1"/>
          </p:cNvSpPr>
          <p:nvPr>
            <p:ph type="dt" sz="half" idx="10"/>
          </p:nvPr>
        </p:nvSpPr>
        <p:spPr/>
        <p:txBody>
          <a:bodyPr/>
          <a:lstStyle/>
          <a:p>
            <a:fld id="{3FF491D9-ED4B-4903-9E6B-E161CC7090DE}"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272E6E6C-7D70-B043-DF81-C4DAF15E37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7EDAD24-F58C-68C8-3242-F06CE5450852}"/>
              </a:ext>
            </a:extLst>
          </p:cNvPr>
          <p:cNvSpPr>
            <a:spLocks noGrp="1"/>
          </p:cNvSpPr>
          <p:nvPr>
            <p:ph type="sldNum" sz="quarter" idx="12"/>
          </p:nvPr>
        </p:nvSpPr>
        <p:spPr/>
        <p:txBody>
          <a:body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43547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612335-FBB3-EF05-BDDB-D42DB437CB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2F34A92-CA36-763D-2E31-0639ABF848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AFCF112-B660-68A8-55C3-06987C0A78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533393C-EA01-5180-5DA8-6FCE3B19DFCB}"/>
              </a:ext>
            </a:extLst>
          </p:cNvPr>
          <p:cNvSpPr>
            <a:spLocks noGrp="1"/>
          </p:cNvSpPr>
          <p:nvPr>
            <p:ph type="dt" sz="half" idx="10"/>
          </p:nvPr>
        </p:nvSpPr>
        <p:spPr/>
        <p:txBody>
          <a:bodyPr/>
          <a:lstStyle/>
          <a:p>
            <a:fld id="{3FF491D9-ED4B-4903-9E6B-E161CC7090DE}"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0A23D0FA-61AA-2BDD-5F2D-E13E41093A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69A8EDA-3F26-8680-745A-1A6512FD95DF}"/>
              </a:ext>
            </a:extLst>
          </p:cNvPr>
          <p:cNvSpPr>
            <a:spLocks noGrp="1"/>
          </p:cNvSpPr>
          <p:nvPr>
            <p:ph type="sldNum" sz="quarter" idx="12"/>
          </p:nvPr>
        </p:nvSpPr>
        <p:spPr/>
        <p:txBody>
          <a:body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3479075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DF706-A41F-A0AA-7FB2-56DEF81518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070349D-B354-9DF3-FA6D-2DC91ABC1CB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EDC5636-44A5-AEED-0154-75CD0E854233}"/>
              </a:ext>
            </a:extLst>
          </p:cNvPr>
          <p:cNvSpPr>
            <a:spLocks noGrp="1"/>
          </p:cNvSpPr>
          <p:nvPr>
            <p:ph type="dt" sz="half" idx="10"/>
          </p:nvPr>
        </p:nvSpPr>
        <p:spPr/>
        <p:txBody>
          <a:bodyPr/>
          <a:lstStyle/>
          <a:p>
            <a:fld id="{3FF491D9-ED4B-4903-9E6B-E161CC7090DE}"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39E5D19B-25B3-859E-4581-5D74550A1D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03080B-F1B9-FB5C-E589-B5D1A35090F7}"/>
              </a:ext>
            </a:extLst>
          </p:cNvPr>
          <p:cNvSpPr>
            <a:spLocks noGrp="1"/>
          </p:cNvSpPr>
          <p:nvPr>
            <p:ph type="sldNum" sz="quarter" idx="12"/>
          </p:nvPr>
        </p:nvSpPr>
        <p:spPr/>
        <p:txBody>
          <a:body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2014195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B911F9C-10AD-CB9F-6C1A-3F1D427B953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4F2E406-8A2D-621E-CC40-34816F9C7F1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F2DC2F0-09DF-C627-0CA3-2136212535BF}"/>
              </a:ext>
            </a:extLst>
          </p:cNvPr>
          <p:cNvSpPr>
            <a:spLocks noGrp="1"/>
          </p:cNvSpPr>
          <p:nvPr>
            <p:ph type="dt" sz="half" idx="10"/>
          </p:nvPr>
        </p:nvSpPr>
        <p:spPr/>
        <p:txBody>
          <a:bodyPr/>
          <a:lstStyle/>
          <a:p>
            <a:fld id="{3FF491D9-ED4B-4903-9E6B-E161CC7090DE}"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3F880217-CFE0-B3A5-4AD5-7164801AEF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69501ED-BD6C-D5AF-F4D2-D8F9CF1788F9}"/>
              </a:ext>
            </a:extLst>
          </p:cNvPr>
          <p:cNvSpPr>
            <a:spLocks noGrp="1"/>
          </p:cNvSpPr>
          <p:nvPr>
            <p:ph type="sldNum" sz="quarter" idx="12"/>
          </p:nvPr>
        </p:nvSpPr>
        <p:spPr/>
        <p:txBody>
          <a:body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2241219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矩形 1"/>
          <p:cNvSpPr/>
          <p:nvPr userDrawn="1"/>
        </p:nvSpPr>
        <p:spPr>
          <a:xfrm>
            <a:off x="10849147" y="6382534"/>
            <a:ext cx="1093711" cy="369332"/>
          </a:xfrm>
          <a:prstGeom prst="rect">
            <a:avLst/>
          </a:prstGeom>
        </p:spPr>
        <p:txBody>
          <a:bodyPr lIns="91440" tIns="45720" rIns="91440" bIns="45720"/>
          <a:lstStyle/>
          <a:p>
            <a:pPr algn="ctr">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第 </a:t>
            </a:r>
            <a:fld id="{2EEF1883-7A0E-4F66-9932-E581691AD397}" type="slidenum">
              <a:rPr lang="zh-CN" altLang="en-US" sz="1600">
                <a:solidFill>
                  <a:schemeClr val="tx1">
                    <a:lumMod val="65000"/>
                    <a:lumOff val="35000"/>
                  </a:schemeClr>
                </a:solidFill>
              </a:rPr>
              <a:t>‹#›</a:t>
            </a:fld>
            <a:r>
              <a:rPr lang="zh-CN" altLang="en-US" sz="1600" dirty="0">
                <a:solidFill>
                  <a:schemeClr val="tx1">
                    <a:lumMod val="65000"/>
                    <a:lumOff val="35000"/>
                  </a:schemeClr>
                </a:solidFill>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页</a:t>
            </a:r>
          </a:p>
        </p:txBody>
      </p:sp>
      <p:sp>
        <p:nvSpPr>
          <p:cNvPr id="5" name="文本框 4"/>
          <p:cNvSpPr txBox="1"/>
          <p:nvPr userDrawn="1"/>
        </p:nvSpPr>
        <p:spPr>
          <a:xfrm>
            <a:off x="25033" y="6425619"/>
            <a:ext cx="2276733" cy="369332"/>
          </a:xfrm>
          <a:prstGeom prst="rect">
            <a:avLst/>
          </a:prstGeom>
          <a:noFill/>
        </p:spPr>
        <p:txBody>
          <a:bodyPr wrap="square">
            <a:spAutoFit/>
          </a:bodyPr>
          <a:lstStyle/>
          <a:p>
            <a:r>
              <a:rPr lang="zh-CN" altLang="en-US" sz="1800" dirty="0">
                <a:solidFill>
                  <a:schemeClr val="accent3"/>
                </a:solidFill>
                <a:latin typeface="华文行楷" panose="02010800040101010101" pitchFamily="2" charset="-122"/>
                <a:ea typeface="华文行楷" panose="02010800040101010101" pitchFamily="2" charset="-122"/>
              </a:rPr>
              <a:t>惟真求新</a:t>
            </a:r>
            <a:endParaRPr lang="zh-CN" altLang="en-US" dirty="0">
              <a:solidFill>
                <a:schemeClr val="accent3"/>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167"/>
            <a:ext cx="10972800" cy="1143000"/>
          </a:xfrm>
          <a:prstGeom prst="rect">
            <a:avLst/>
          </a:prstGeom>
        </p:spPr>
        <p:txBody>
          <a:bodyPr/>
          <a:lstStyle/>
          <a:p>
            <a:r>
              <a:rPr lang="zh-CN" altLang="en-US"/>
              <a:t>单击此处编辑母版标题样式</a:t>
            </a:r>
          </a:p>
        </p:txBody>
      </p:sp>
      <p:sp>
        <p:nvSpPr>
          <p:cNvPr id="3" name="矩形 2"/>
          <p:cNvSpPr/>
          <p:nvPr userDrawn="1"/>
        </p:nvSpPr>
        <p:spPr>
          <a:xfrm>
            <a:off x="10330283" y="6529705"/>
            <a:ext cx="1033515" cy="296876"/>
          </a:xfrm>
          <a:prstGeom prst="rect">
            <a:avLst/>
          </a:prstGeom>
        </p:spPr>
        <p:txBody>
          <a:bodyPr wrap="square">
            <a:spAutoFit/>
          </a:bodyPr>
          <a:lstStyle/>
          <a:p>
            <a:pPr defTabSz="1219200"/>
            <a:r>
              <a:rPr lang="en-US" altLang="zh-CN" sz="135" dirty="0">
                <a:solidFill>
                  <a:prstClr val="white"/>
                </a:solidFill>
                <a:latin typeface="Calibri" panose="020F0502020204030204"/>
                <a:ea typeface="宋体" panose="02010600030101010101" pitchFamily="2" charset="-122"/>
              </a:rPr>
              <a:t>PPT</a:t>
            </a:r>
            <a:r>
              <a:rPr lang="zh-CN" altLang="en-US" sz="135" dirty="0">
                <a:solidFill>
                  <a:prstClr val="white"/>
                </a:solidFill>
                <a:latin typeface="Calibri" panose="020F0502020204030204"/>
                <a:ea typeface="宋体" panose="02010600030101010101" pitchFamily="2" charset="-122"/>
              </a:rPr>
              <a:t>模板下载：</a:t>
            </a:r>
            <a:r>
              <a:rPr lang="en-US" altLang="zh-CN" sz="135" dirty="0">
                <a:solidFill>
                  <a:prstClr val="white"/>
                </a:solidFill>
                <a:latin typeface="Calibri" panose="020F0502020204030204"/>
                <a:ea typeface="宋体" panose="02010600030101010101" pitchFamily="2" charset="-122"/>
              </a:rPr>
              <a:t>www.1ppt.com/moban/     </a:t>
            </a:r>
            <a:r>
              <a:rPr lang="zh-CN" altLang="en-US" sz="135" dirty="0">
                <a:solidFill>
                  <a:prstClr val="white"/>
                </a:solidFill>
                <a:latin typeface="Calibri" panose="020F0502020204030204"/>
                <a:ea typeface="宋体" panose="02010600030101010101" pitchFamily="2" charset="-122"/>
              </a:rPr>
              <a:t>行业</a:t>
            </a:r>
            <a:r>
              <a:rPr lang="en-US" altLang="zh-CN" sz="135" dirty="0">
                <a:solidFill>
                  <a:prstClr val="white"/>
                </a:solidFill>
                <a:latin typeface="Calibri" panose="020F0502020204030204"/>
                <a:ea typeface="宋体" panose="02010600030101010101" pitchFamily="2" charset="-122"/>
              </a:rPr>
              <a:t>PPT</a:t>
            </a:r>
            <a:r>
              <a:rPr lang="zh-CN" altLang="en-US" sz="135" dirty="0">
                <a:solidFill>
                  <a:prstClr val="white"/>
                </a:solidFill>
                <a:latin typeface="Calibri" panose="020F0502020204030204"/>
                <a:ea typeface="宋体" panose="02010600030101010101" pitchFamily="2" charset="-122"/>
              </a:rPr>
              <a:t>模板：</a:t>
            </a:r>
            <a:r>
              <a:rPr lang="en-US" altLang="zh-CN" sz="135" dirty="0">
                <a:solidFill>
                  <a:prstClr val="white"/>
                </a:solidFill>
                <a:latin typeface="Calibri" panose="020F0502020204030204"/>
                <a:ea typeface="宋体" panose="02010600030101010101" pitchFamily="2" charset="-122"/>
              </a:rPr>
              <a:t>www.1ppt.com/hangye/ </a:t>
            </a:r>
          </a:p>
          <a:p>
            <a:pPr defTabSz="1219200"/>
            <a:r>
              <a:rPr lang="zh-CN" altLang="en-US" sz="135" dirty="0">
                <a:solidFill>
                  <a:prstClr val="white"/>
                </a:solidFill>
                <a:latin typeface="Calibri" panose="020F0502020204030204"/>
                <a:ea typeface="宋体" panose="02010600030101010101" pitchFamily="2" charset="-122"/>
              </a:rPr>
              <a:t>节日</a:t>
            </a:r>
            <a:r>
              <a:rPr lang="en-US" altLang="zh-CN" sz="135" dirty="0">
                <a:solidFill>
                  <a:prstClr val="white"/>
                </a:solidFill>
                <a:latin typeface="Calibri" panose="020F0502020204030204"/>
                <a:ea typeface="宋体" panose="02010600030101010101" pitchFamily="2" charset="-122"/>
              </a:rPr>
              <a:t>PPT</a:t>
            </a:r>
            <a:r>
              <a:rPr lang="zh-CN" altLang="en-US" sz="135" dirty="0">
                <a:solidFill>
                  <a:prstClr val="white"/>
                </a:solidFill>
                <a:latin typeface="Calibri" panose="020F0502020204030204"/>
                <a:ea typeface="宋体" panose="02010600030101010101" pitchFamily="2" charset="-122"/>
              </a:rPr>
              <a:t>模板：</a:t>
            </a:r>
            <a:r>
              <a:rPr lang="en-US" altLang="zh-CN" sz="135" dirty="0">
                <a:solidFill>
                  <a:prstClr val="white"/>
                </a:solidFill>
                <a:latin typeface="Calibri" panose="020F0502020204030204"/>
                <a:ea typeface="宋体" panose="02010600030101010101" pitchFamily="2" charset="-122"/>
              </a:rPr>
              <a:t>www.1ppt.com/jieri/           PPT</a:t>
            </a:r>
            <a:r>
              <a:rPr lang="zh-CN" altLang="en-US" sz="135" dirty="0">
                <a:solidFill>
                  <a:prstClr val="white"/>
                </a:solidFill>
                <a:latin typeface="Calibri" panose="020F0502020204030204"/>
                <a:ea typeface="宋体" panose="02010600030101010101" pitchFamily="2" charset="-122"/>
              </a:rPr>
              <a:t>素材下载：</a:t>
            </a:r>
            <a:r>
              <a:rPr lang="en-US" altLang="zh-CN" sz="135" dirty="0">
                <a:solidFill>
                  <a:prstClr val="white"/>
                </a:solidFill>
                <a:latin typeface="Calibri" panose="020F0502020204030204"/>
                <a:ea typeface="宋体" panose="02010600030101010101" pitchFamily="2" charset="-122"/>
              </a:rPr>
              <a:t>www.1ppt.com/sucai/</a:t>
            </a:r>
          </a:p>
          <a:p>
            <a:pPr defTabSz="1219200"/>
            <a:r>
              <a:rPr lang="en-US" altLang="zh-CN" sz="135" dirty="0">
                <a:solidFill>
                  <a:prstClr val="white"/>
                </a:solidFill>
                <a:latin typeface="Calibri" panose="020F0502020204030204"/>
                <a:ea typeface="宋体" panose="02010600030101010101" pitchFamily="2" charset="-122"/>
              </a:rPr>
              <a:t>PPT</a:t>
            </a:r>
            <a:r>
              <a:rPr lang="zh-CN" altLang="en-US" sz="135" dirty="0">
                <a:solidFill>
                  <a:prstClr val="white"/>
                </a:solidFill>
                <a:latin typeface="Calibri" panose="020F0502020204030204"/>
                <a:ea typeface="宋体" panose="02010600030101010101" pitchFamily="2" charset="-122"/>
              </a:rPr>
              <a:t>背景图片：</a:t>
            </a:r>
            <a:r>
              <a:rPr lang="en-US" altLang="zh-CN" sz="135" dirty="0">
                <a:solidFill>
                  <a:prstClr val="white"/>
                </a:solidFill>
                <a:latin typeface="Calibri" panose="020F0502020204030204"/>
                <a:ea typeface="宋体" panose="02010600030101010101" pitchFamily="2" charset="-122"/>
              </a:rPr>
              <a:t>www.1ppt.com/beijing/      PPT</a:t>
            </a:r>
            <a:r>
              <a:rPr lang="zh-CN" altLang="en-US" sz="135" dirty="0">
                <a:solidFill>
                  <a:prstClr val="white"/>
                </a:solidFill>
                <a:latin typeface="Calibri" panose="020F0502020204030204"/>
                <a:ea typeface="宋体" panose="02010600030101010101" pitchFamily="2" charset="-122"/>
              </a:rPr>
              <a:t>图表下载：</a:t>
            </a:r>
            <a:r>
              <a:rPr lang="en-US" altLang="zh-CN" sz="135" dirty="0">
                <a:solidFill>
                  <a:prstClr val="white"/>
                </a:solidFill>
                <a:latin typeface="Calibri" panose="020F0502020204030204"/>
                <a:ea typeface="宋体" panose="02010600030101010101" pitchFamily="2" charset="-122"/>
              </a:rPr>
              <a:t>www.1ppt.com/tubiao/      </a:t>
            </a:r>
          </a:p>
          <a:p>
            <a:pPr defTabSz="1219200"/>
            <a:r>
              <a:rPr lang="zh-CN" altLang="en-US" sz="135" dirty="0">
                <a:solidFill>
                  <a:prstClr val="white"/>
                </a:solidFill>
                <a:latin typeface="Calibri" panose="020F0502020204030204"/>
                <a:ea typeface="宋体" panose="02010600030101010101" pitchFamily="2" charset="-122"/>
              </a:rPr>
              <a:t>优秀</a:t>
            </a:r>
            <a:r>
              <a:rPr lang="en-US" altLang="zh-CN" sz="135" dirty="0">
                <a:solidFill>
                  <a:prstClr val="white"/>
                </a:solidFill>
                <a:latin typeface="Calibri" panose="020F0502020204030204"/>
                <a:ea typeface="宋体" panose="02010600030101010101" pitchFamily="2" charset="-122"/>
              </a:rPr>
              <a:t>PPT</a:t>
            </a:r>
            <a:r>
              <a:rPr lang="zh-CN" altLang="en-US" sz="135" dirty="0">
                <a:solidFill>
                  <a:prstClr val="white"/>
                </a:solidFill>
                <a:latin typeface="Calibri" panose="020F0502020204030204"/>
                <a:ea typeface="宋体" panose="02010600030101010101" pitchFamily="2" charset="-122"/>
              </a:rPr>
              <a:t>下载：</a:t>
            </a:r>
            <a:r>
              <a:rPr lang="en-US" altLang="zh-CN" sz="135" dirty="0">
                <a:solidFill>
                  <a:prstClr val="white"/>
                </a:solidFill>
                <a:latin typeface="Calibri" panose="020F0502020204030204"/>
                <a:ea typeface="宋体" panose="02010600030101010101" pitchFamily="2" charset="-122"/>
              </a:rPr>
              <a:t>www.1ppt.com/xiazai/        PPT</a:t>
            </a:r>
            <a:r>
              <a:rPr lang="zh-CN" altLang="en-US" sz="135" dirty="0">
                <a:solidFill>
                  <a:prstClr val="white"/>
                </a:solidFill>
                <a:latin typeface="Calibri" panose="020F0502020204030204"/>
                <a:ea typeface="宋体" panose="02010600030101010101" pitchFamily="2" charset="-122"/>
              </a:rPr>
              <a:t>教程： </a:t>
            </a:r>
            <a:r>
              <a:rPr lang="en-US" altLang="zh-CN" sz="135" dirty="0">
                <a:solidFill>
                  <a:prstClr val="white"/>
                </a:solidFill>
                <a:latin typeface="Calibri" panose="020F0502020204030204"/>
                <a:ea typeface="宋体" panose="02010600030101010101" pitchFamily="2" charset="-122"/>
              </a:rPr>
              <a:t>www.1ppt.com/powerpoint/      </a:t>
            </a:r>
          </a:p>
          <a:p>
            <a:pPr defTabSz="1219200"/>
            <a:r>
              <a:rPr lang="en-US" altLang="zh-CN" sz="135" dirty="0">
                <a:solidFill>
                  <a:prstClr val="white"/>
                </a:solidFill>
                <a:latin typeface="Calibri" panose="020F0502020204030204"/>
                <a:ea typeface="宋体" panose="02010600030101010101" pitchFamily="2" charset="-122"/>
              </a:rPr>
              <a:t>Word</a:t>
            </a:r>
            <a:r>
              <a:rPr lang="zh-CN" altLang="en-US" sz="135" dirty="0">
                <a:solidFill>
                  <a:prstClr val="white"/>
                </a:solidFill>
                <a:latin typeface="Calibri" panose="020F0502020204030204"/>
                <a:ea typeface="宋体" panose="02010600030101010101" pitchFamily="2" charset="-122"/>
              </a:rPr>
              <a:t>教程： </a:t>
            </a:r>
            <a:r>
              <a:rPr lang="en-US" altLang="zh-CN" sz="135" dirty="0">
                <a:solidFill>
                  <a:prstClr val="white"/>
                </a:solidFill>
                <a:latin typeface="Calibri" panose="020F0502020204030204"/>
                <a:ea typeface="宋体" panose="02010600030101010101" pitchFamily="2" charset="-122"/>
              </a:rPr>
              <a:t>www.1ppt.com/word/              Excel</a:t>
            </a:r>
            <a:r>
              <a:rPr lang="zh-CN" altLang="en-US" sz="135" dirty="0">
                <a:solidFill>
                  <a:prstClr val="white"/>
                </a:solidFill>
                <a:latin typeface="Calibri" panose="020F0502020204030204"/>
                <a:ea typeface="宋体" panose="02010600030101010101" pitchFamily="2" charset="-122"/>
              </a:rPr>
              <a:t>教程：</a:t>
            </a:r>
            <a:r>
              <a:rPr lang="en-US" altLang="zh-CN" sz="135" dirty="0">
                <a:solidFill>
                  <a:prstClr val="white"/>
                </a:solidFill>
                <a:latin typeface="Calibri" panose="020F0502020204030204"/>
                <a:ea typeface="宋体" panose="02010600030101010101" pitchFamily="2" charset="-122"/>
              </a:rPr>
              <a:t>www.1ppt.com/excel/  </a:t>
            </a:r>
          </a:p>
          <a:p>
            <a:pPr defTabSz="1219200"/>
            <a:r>
              <a:rPr lang="zh-CN" altLang="en-US" sz="135" dirty="0">
                <a:solidFill>
                  <a:prstClr val="white"/>
                </a:solidFill>
                <a:latin typeface="Calibri" panose="020F0502020204030204"/>
                <a:ea typeface="宋体" panose="02010600030101010101" pitchFamily="2" charset="-122"/>
              </a:rPr>
              <a:t>资料下载：</a:t>
            </a:r>
            <a:r>
              <a:rPr lang="en-US" altLang="zh-CN" sz="135" dirty="0">
                <a:solidFill>
                  <a:prstClr val="white"/>
                </a:solidFill>
                <a:latin typeface="Calibri" panose="020F0502020204030204"/>
                <a:ea typeface="宋体" panose="02010600030101010101" pitchFamily="2" charset="-122"/>
              </a:rPr>
              <a:t>www.1ppt.com/ziliao/                PPT</a:t>
            </a:r>
            <a:r>
              <a:rPr lang="zh-CN" altLang="en-US" sz="135" dirty="0">
                <a:solidFill>
                  <a:prstClr val="white"/>
                </a:solidFill>
                <a:latin typeface="Calibri" panose="020F0502020204030204"/>
                <a:ea typeface="宋体" panose="02010600030101010101" pitchFamily="2" charset="-122"/>
              </a:rPr>
              <a:t>课件下载：</a:t>
            </a:r>
            <a:r>
              <a:rPr lang="en-US" altLang="zh-CN" sz="135" dirty="0">
                <a:solidFill>
                  <a:prstClr val="white"/>
                </a:solidFill>
                <a:latin typeface="Calibri" panose="020F0502020204030204"/>
                <a:ea typeface="宋体" panose="02010600030101010101" pitchFamily="2" charset="-122"/>
              </a:rPr>
              <a:t>www.1ppt.com/kejian/ </a:t>
            </a:r>
          </a:p>
          <a:p>
            <a:pPr defTabSz="1219200"/>
            <a:r>
              <a:rPr lang="zh-CN" altLang="en-US" sz="135" dirty="0">
                <a:solidFill>
                  <a:prstClr val="white"/>
                </a:solidFill>
                <a:latin typeface="Calibri" panose="020F0502020204030204"/>
                <a:ea typeface="宋体" panose="02010600030101010101" pitchFamily="2" charset="-122"/>
              </a:rPr>
              <a:t>范文下载：</a:t>
            </a:r>
            <a:r>
              <a:rPr lang="en-US" altLang="zh-CN" sz="135" dirty="0">
                <a:solidFill>
                  <a:prstClr val="white"/>
                </a:solidFill>
                <a:latin typeface="Calibri" panose="020F0502020204030204"/>
                <a:ea typeface="宋体" panose="02010600030101010101" pitchFamily="2" charset="-122"/>
              </a:rPr>
              <a:t>www.1ppt.com/fanwen/             </a:t>
            </a:r>
            <a:r>
              <a:rPr lang="zh-CN" altLang="en-US" sz="135" dirty="0">
                <a:solidFill>
                  <a:prstClr val="white"/>
                </a:solidFill>
                <a:latin typeface="Calibri" panose="020F0502020204030204"/>
                <a:ea typeface="宋体" panose="02010600030101010101" pitchFamily="2" charset="-122"/>
              </a:rPr>
              <a:t>试卷下载：</a:t>
            </a:r>
            <a:r>
              <a:rPr lang="en-US" altLang="zh-CN" sz="135" dirty="0">
                <a:solidFill>
                  <a:prstClr val="white"/>
                </a:solidFill>
                <a:latin typeface="Calibri" panose="020F0502020204030204"/>
                <a:ea typeface="宋体" panose="02010600030101010101" pitchFamily="2" charset="-122"/>
              </a:rPr>
              <a:t>www.1ppt.com/shiti/  </a:t>
            </a:r>
          </a:p>
          <a:p>
            <a:pPr defTabSz="1219200"/>
            <a:r>
              <a:rPr lang="zh-CN" altLang="en-US" sz="135" dirty="0">
                <a:solidFill>
                  <a:prstClr val="white"/>
                </a:solidFill>
                <a:latin typeface="Calibri" panose="020F0502020204030204"/>
                <a:ea typeface="宋体" panose="02010600030101010101" pitchFamily="2" charset="-122"/>
              </a:rPr>
              <a:t>教案下载：</a:t>
            </a:r>
            <a:r>
              <a:rPr lang="en-US" altLang="zh-CN" sz="135" dirty="0">
                <a:solidFill>
                  <a:prstClr val="white"/>
                </a:solidFill>
                <a:latin typeface="Calibri" panose="020F0502020204030204"/>
                <a:ea typeface="宋体" panose="02010600030101010101" pitchFamily="2" charset="-122"/>
              </a:rPr>
              <a:t>www.1ppt.com/jiaoan/        </a:t>
            </a:r>
          </a:p>
          <a:p>
            <a:pPr defTabSz="1219200"/>
            <a:r>
              <a:rPr lang="zh-CN" altLang="en-US" sz="135" dirty="0">
                <a:solidFill>
                  <a:prstClr val="white"/>
                </a:solidFill>
                <a:latin typeface="Calibri" panose="020F0502020204030204"/>
                <a:ea typeface="宋体" panose="02010600030101010101" pitchFamily="2" charset="-122"/>
              </a:rPr>
              <a:t>字体下载：</a:t>
            </a:r>
            <a:r>
              <a:rPr lang="en-US" altLang="zh-CN" sz="135" dirty="0">
                <a:solidFill>
                  <a:prstClr val="white"/>
                </a:solidFill>
                <a:latin typeface="Calibri" panose="020F0502020204030204"/>
                <a:ea typeface="宋体" panose="02010600030101010101" pitchFamily="2" charset="-122"/>
              </a:rPr>
              <a:t>www.1ppt.com/ziti/</a:t>
            </a:r>
          </a:p>
          <a:p>
            <a:pPr defTabSz="1219200"/>
            <a:r>
              <a:rPr lang="en-US" altLang="zh-CN" sz="135" dirty="0">
                <a:solidFill>
                  <a:prstClr val="white"/>
                </a:solidFill>
                <a:latin typeface="Calibri" panose="020F0502020204030204"/>
                <a:ea typeface="宋体" panose="02010600030101010101" pitchFamily="2" charset="-122"/>
              </a:rPr>
              <a:t> </a:t>
            </a:r>
            <a:endParaRPr lang="zh-CN" altLang="en-US" sz="135" dirty="0">
              <a:solidFill>
                <a:prstClr val="white"/>
              </a:solidFill>
              <a:latin typeface="Calibri" panose="020F0502020204030204"/>
              <a:ea typeface="宋体" panose="02010600030101010101" pitchFamily="2" charset="-122"/>
            </a:endParaRPr>
          </a:p>
        </p:txBody>
      </p:sp>
      <p:sp>
        <p:nvSpPr>
          <p:cNvPr id="4" name="文本框 3"/>
          <p:cNvSpPr txBox="1"/>
          <p:nvPr userDrawn="1"/>
        </p:nvSpPr>
        <p:spPr>
          <a:xfrm>
            <a:off x="25033" y="6425619"/>
            <a:ext cx="3056097" cy="369332"/>
          </a:xfrm>
          <a:prstGeom prst="rect">
            <a:avLst/>
          </a:prstGeom>
          <a:noFill/>
        </p:spPr>
        <p:txBody>
          <a:bodyPr wrap="square">
            <a:spAutoFit/>
          </a:bodyPr>
          <a:lstStyle/>
          <a:p>
            <a:r>
              <a:rPr lang="zh-CN" altLang="en-US" sz="1800" dirty="0">
                <a:solidFill>
                  <a:schemeClr val="accent3"/>
                </a:solidFill>
                <a:latin typeface="华文行楷" panose="02010800040101010101" pitchFamily="2" charset="-122"/>
                <a:ea typeface="华文行楷" panose="02010800040101010101" pitchFamily="2" charset="-122"/>
              </a:rPr>
              <a:t>惟真求新</a:t>
            </a:r>
            <a:endParaRPr lang="zh-CN" altLang="en-US" dirty="0">
              <a:solidFill>
                <a:schemeClr val="accent3"/>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梯形 2">
            <a:extLst>
              <a:ext uri="{FF2B5EF4-FFF2-40B4-BE49-F238E27FC236}">
                <a16:creationId xmlns:a16="http://schemas.microsoft.com/office/drawing/2014/main" id="{0EE9E4EB-8E0B-42E9-AC0B-C2F1F9DC1EA4}"/>
              </a:ext>
            </a:extLst>
          </p:cNvPr>
          <p:cNvSpPr/>
          <p:nvPr userDrawn="1"/>
        </p:nvSpPr>
        <p:spPr>
          <a:xfrm rot="5400000">
            <a:off x="1331640" y="636804"/>
            <a:ext cx="2344067" cy="5007345"/>
          </a:xfrm>
          <a:prstGeom prst="trapezoid">
            <a:avLst>
              <a:gd name="adj" fmla="val 17865"/>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 name="椭圆 3">
            <a:extLst>
              <a:ext uri="{FF2B5EF4-FFF2-40B4-BE49-F238E27FC236}">
                <a16:creationId xmlns:a16="http://schemas.microsoft.com/office/drawing/2014/main" id="{F50748EB-B8C5-4979-BCE6-BA5D48330483}"/>
              </a:ext>
            </a:extLst>
          </p:cNvPr>
          <p:cNvSpPr/>
          <p:nvPr userDrawn="1"/>
        </p:nvSpPr>
        <p:spPr>
          <a:xfrm>
            <a:off x="597556" y="1508111"/>
            <a:ext cx="2825907" cy="28999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F70562E-7771-4E07-960A-AF6461C71B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144" y="910971"/>
            <a:ext cx="4155306" cy="42422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981B521-2E2E-41B2-9433-69364D5DDA0F}"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1282D0-AAD4-45D4-BBB1-9C369370A4D1}" type="slidenum">
              <a:rPr lang="zh-CN" altLang="en-US" smtClean="0"/>
              <a:t>‹#›</a:t>
            </a:fld>
            <a:endParaRPr lang="zh-CN" altLang="en-US"/>
          </a:p>
        </p:txBody>
      </p:sp>
      <p:sp>
        <p:nvSpPr>
          <p:cNvPr id="14" name="文本框 13"/>
          <p:cNvSpPr txBox="1"/>
          <p:nvPr userDrawn="1"/>
        </p:nvSpPr>
        <p:spPr>
          <a:xfrm>
            <a:off x="25033" y="6425619"/>
            <a:ext cx="2276733" cy="369332"/>
          </a:xfrm>
          <a:prstGeom prst="rect">
            <a:avLst/>
          </a:prstGeom>
          <a:noFill/>
        </p:spPr>
        <p:txBody>
          <a:bodyPr wrap="square">
            <a:spAutoFit/>
          </a:bodyPr>
          <a:lstStyle/>
          <a:p>
            <a:r>
              <a:rPr lang="zh-CN" altLang="en-US" sz="1800" dirty="0">
                <a:solidFill>
                  <a:schemeClr val="accent3"/>
                </a:solidFill>
                <a:latin typeface="华文行楷" panose="02010800040101010101" pitchFamily="2" charset="-122"/>
                <a:ea typeface="华文行楷" panose="02010800040101010101" pitchFamily="2" charset="-122"/>
              </a:rPr>
              <a:t>惟真求新</a:t>
            </a:r>
            <a:endParaRPr lang="zh-CN" altLang="en-US" dirty="0">
              <a:solidFill>
                <a:schemeClr val="accent3"/>
              </a:solidFill>
            </a:endParaRPr>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025753" y="189144"/>
            <a:ext cx="1952765" cy="4632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A1635-0946-C0C0-1D68-8F1C43DECFC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71318F1-6B36-D84A-D9F0-8EDEC479EDB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1709D30-BFF1-EF9F-54B4-81ADC1EAF964}"/>
              </a:ext>
            </a:extLst>
          </p:cNvPr>
          <p:cNvSpPr>
            <a:spLocks noGrp="1"/>
          </p:cNvSpPr>
          <p:nvPr>
            <p:ph type="dt" sz="half" idx="10"/>
          </p:nvPr>
        </p:nvSpPr>
        <p:spPr/>
        <p:txBody>
          <a:bodyPr/>
          <a:lstStyle/>
          <a:p>
            <a:fld id="{3FF491D9-ED4B-4903-9E6B-E161CC7090DE}"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A959DAB0-E0CD-5E4D-7BF2-16E6FCDEA43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85F968-5943-81F1-EEE6-71D5B613D1FD}"/>
              </a:ext>
            </a:extLst>
          </p:cNvPr>
          <p:cNvSpPr>
            <a:spLocks noGrp="1"/>
          </p:cNvSpPr>
          <p:nvPr>
            <p:ph type="sldNum" sz="quarter" idx="12"/>
          </p:nvPr>
        </p:nvSpPr>
        <p:spPr/>
        <p:txBody>
          <a:body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219646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6D2540-0D4E-102F-C8B4-ED6C89354A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CE728A7-26FC-F9F2-EF34-2147A9F2D652}"/>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53A3F43-DF48-03EF-C8C2-7F182D28FE42}"/>
              </a:ext>
            </a:extLst>
          </p:cNvPr>
          <p:cNvSpPr>
            <a:spLocks noGrp="1"/>
          </p:cNvSpPr>
          <p:nvPr>
            <p:ph type="dt" sz="half" idx="10"/>
          </p:nvPr>
        </p:nvSpPr>
        <p:spPr/>
        <p:txBody>
          <a:bodyPr/>
          <a:lstStyle/>
          <a:p>
            <a:fld id="{3FF491D9-ED4B-4903-9E6B-E161CC7090DE}"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DD7BE1A5-818B-E0A5-9403-27D3D4D221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15B6788-3E3B-608F-1E7F-CE5D634E4C0D}"/>
              </a:ext>
            </a:extLst>
          </p:cNvPr>
          <p:cNvSpPr>
            <a:spLocks noGrp="1"/>
          </p:cNvSpPr>
          <p:nvPr>
            <p:ph type="sldNum" sz="quarter" idx="12"/>
          </p:nvPr>
        </p:nvSpPr>
        <p:spPr/>
        <p:txBody>
          <a:body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25904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749A2B-9786-DDC7-53C5-1336A5C433A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CD3FF2F-B5B3-20FE-8220-215D3606F3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FCB659F-D1BD-47DD-0478-9594463FAFBE}"/>
              </a:ext>
            </a:extLst>
          </p:cNvPr>
          <p:cNvSpPr>
            <a:spLocks noGrp="1"/>
          </p:cNvSpPr>
          <p:nvPr>
            <p:ph type="dt" sz="half" idx="10"/>
          </p:nvPr>
        </p:nvSpPr>
        <p:spPr/>
        <p:txBody>
          <a:bodyPr/>
          <a:lstStyle/>
          <a:p>
            <a:fld id="{3FF491D9-ED4B-4903-9E6B-E161CC7090DE}"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17BFEB8D-1754-B41C-AA8D-D83418CAB2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27984D-BE78-CC2B-964B-11CD83430AC0}"/>
              </a:ext>
            </a:extLst>
          </p:cNvPr>
          <p:cNvSpPr>
            <a:spLocks noGrp="1"/>
          </p:cNvSpPr>
          <p:nvPr>
            <p:ph type="sldNum" sz="quarter" idx="12"/>
          </p:nvPr>
        </p:nvSpPr>
        <p:spPr/>
        <p:txBody>
          <a:body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407138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7E1ACC-D10A-C998-8995-E850C28FCD8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D6A6B9-958F-83F7-0905-997D68D1B7C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868F131-A837-9F02-3F03-B1130E5613F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C70E6E-8C0D-B03B-70A2-691E01DFE839}"/>
              </a:ext>
            </a:extLst>
          </p:cNvPr>
          <p:cNvSpPr>
            <a:spLocks noGrp="1"/>
          </p:cNvSpPr>
          <p:nvPr>
            <p:ph type="dt" sz="half" idx="10"/>
          </p:nvPr>
        </p:nvSpPr>
        <p:spPr/>
        <p:txBody>
          <a:bodyPr/>
          <a:lstStyle/>
          <a:p>
            <a:fld id="{3FF491D9-ED4B-4903-9E6B-E161CC7090DE}"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87A91D61-08D4-FF1D-DA11-6AA6B7E768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9EC3FB-C0FD-D73C-3018-BE38B4B1AD69}"/>
              </a:ext>
            </a:extLst>
          </p:cNvPr>
          <p:cNvSpPr>
            <a:spLocks noGrp="1"/>
          </p:cNvSpPr>
          <p:nvPr>
            <p:ph type="sldNum" sz="quarter" idx="12"/>
          </p:nvPr>
        </p:nvSpPr>
        <p:spPr/>
        <p:txBody>
          <a:body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1591146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hf hdr="0" dt="0"/>
  <p:txStyles>
    <p:titleStyle>
      <a:lvl1pPr algn="l" defTabSz="914400" rtl="0" eaLnBrk="1" latinLnBrk="0" hangingPunct="1">
        <a:lnSpc>
          <a:spcPct val="90000"/>
        </a:lnSpc>
        <a:spcBef>
          <a:spcPct val="0"/>
        </a:spcBef>
        <a:buNone/>
        <a:defRPr sz="3200" b="1" i="0" kern="1200" baseline="0">
          <a:solidFill>
            <a:srgbClr val="071F65"/>
          </a:solidFill>
          <a:effectLst/>
          <a:latin typeface="Arial Black" panose="020B0A04020102020204" pitchFamily="34" charset="0"/>
          <a:ea typeface="微软雅黑" panose="020B0503020204020204" pitchFamily="34" charset="-122"/>
          <a:cs typeface="+mj-cs"/>
        </a:defRPr>
      </a:lvl1pPr>
    </p:titleStyle>
    <p:bodyStyle>
      <a:lvl1pPr marL="356870" indent="-356870" algn="just" defTabSz="914400" rtl="0" eaLnBrk="1" latinLnBrk="0" hangingPunct="1">
        <a:lnSpc>
          <a:spcPct val="110000"/>
        </a:lnSpc>
        <a:spcBef>
          <a:spcPts val="1800"/>
        </a:spcBef>
        <a:spcAft>
          <a:spcPts val="0"/>
        </a:spcAft>
        <a:buClr>
          <a:schemeClr val="accent2">
            <a:lumMod val="75000"/>
          </a:schemeClr>
        </a:buClr>
        <a:buSzPct val="70000"/>
        <a:buFont typeface="Wingdings 2" panose="05020102010507070707" pitchFamily="18" charset="2"/>
        <a:buChar char=""/>
        <a:defRPr sz="2000" kern="1200" baseline="0">
          <a:solidFill>
            <a:srgbClr val="071F65"/>
          </a:solidFill>
          <a:latin typeface="Arial" panose="020B0604020202020204" pitchFamily="34" charset="0"/>
          <a:ea typeface="微软雅黑" panose="020B0503020204020204" pitchFamily="34" charset="-122"/>
          <a:cs typeface="+mn-cs"/>
        </a:defRPr>
      </a:lvl1pPr>
      <a:lvl2pPr marL="356870" indent="-356870"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071F65"/>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DF6B5256-8EE9-137E-1A69-01B8B7F1F9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491D9-ED4B-4903-9E6B-E161CC7090DE}"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09ED8442-23F8-7D92-DB2E-B85CDAA8F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71646EB-C0F1-ABB8-1F5A-7821C192D3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4E687-C7C0-48CD-B3AE-76BEF7F09761}" type="slidenum">
              <a:rPr lang="zh-CN" altLang="en-US" smtClean="0"/>
              <a:t>‹#›</a:t>
            </a:fld>
            <a:endParaRPr lang="zh-CN" altLang="en-US"/>
          </a:p>
        </p:txBody>
      </p:sp>
    </p:spTree>
    <p:extLst>
      <p:ext uri="{BB962C8B-B14F-4D97-AF65-F5344CB8AC3E}">
        <p14:creationId xmlns:p14="http://schemas.microsoft.com/office/powerpoint/2010/main" val="217679781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hemeOverride" Target="../theme/themeOverride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hemeOverride" Target="../theme/themeOverride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mlDrawing" Target="../drawings/vmlDrawing1.vml"/><Relationship Id="rId1" Type="http://schemas.openxmlformats.org/officeDocument/2006/relationships/themeOverride" Target="../theme/themeOverride6.xml"/><Relationship Id="rId6" Type="http://schemas.openxmlformats.org/officeDocument/2006/relationships/image" Target="../media/image11.wmf"/><Relationship Id="rId5" Type="http://schemas.openxmlformats.org/officeDocument/2006/relationships/oleObject" Target="../embeddings/oleObject1.bin"/><Relationship Id="rId10" Type="http://schemas.openxmlformats.org/officeDocument/2006/relationships/image" Target="../media/image15.png"/><Relationship Id="rId4" Type="http://schemas.openxmlformats.org/officeDocument/2006/relationships/notesSlide" Target="../notesSlides/notesSlide9.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7C6B65-B851-3178-581F-3DC03A9D2B02}"/>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5481285" y="40198"/>
            <a:ext cx="7446935" cy="7446935"/>
          </a:xfrm>
          <a:prstGeom prst="rect">
            <a:avLst/>
          </a:prstGeom>
        </p:spPr>
      </p:pic>
      <p:sp>
        <p:nvSpPr>
          <p:cNvPr id="23" name="矩形 22"/>
          <p:cNvSpPr/>
          <p:nvPr/>
        </p:nvSpPr>
        <p:spPr>
          <a:xfrm>
            <a:off x="2570788" y="1727799"/>
            <a:ext cx="8677755" cy="1569660"/>
          </a:xfrm>
          <a:prstGeom prst="rect">
            <a:avLst/>
          </a:prstGeom>
        </p:spPr>
        <p:txBody>
          <a:bodyPr wrap="square" lIns="91440" tIns="45720" rIns="91440" bIns="4572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Navigation Registration and Radiometric Calibration for Lunar Observation of Geostationary Meteorological Satellites</a:t>
            </a:r>
            <a:endParaRPr kumimoji="0" lang="zh-CN" altLang="en-US" sz="32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cxnSp>
        <p:nvCxnSpPr>
          <p:cNvPr id="24" name="直接连接符 23"/>
          <p:cNvCxnSpPr>
            <a:cxnSpLocks/>
          </p:cNvCxnSpPr>
          <p:nvPr/>
        </p:nvCxnSpPr>
        <p:spPr>
          <a:xfrm flipH="1">
            <a:off x="2479379" y="3253057"/>
            <a:ext cx="91478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5"/>
          <p:cNvSpPr>
            <a:spLocks noEditPoints="1"/>
          </p:cNvSpPr>
          <p:nvPr/>
        </p:nvSpPr>
        <p:spPr bwMode="auto">
          <a:xfrm>
            <a:off x="1" y="1552169"/>
            <a:ext cx="2387969" cy="3826419"/>
          </a:xfrm>
          <a:custGeom>
            <a:avLst/>
            <a:gdLst>
              <a:gd name="T0" fmla="*/ 0 w 7449"/>
              <a:gd name="T1" fmla="*/ 0 h 11906"/>
              <a:gd name="T2" fmla="*/ 7449 w 7449"/>
              <a:gd name="T3" fmla="*/ 4223 h 11906"/>
              <a:gd name="T4" fmla="*/ 0 w 7449"/>
              <a:gd name="T5" fmla="*/ 4223 h 11906"/>
              <a:gd name="T6" fmla="*/ 0 w 7449"/>
              <a:gd name="T7" fmla="*/ 0 h 11906"/>
              <a:gd name="T8" fmla="*/ 7449 w 7449"/>
              <a:gd name="T9" fmla="*/ 4302 h 11906"/>
              <a:gd name="T10" fmla="*/ 0 w 7449"/>
              <a:gd name="T11" fmla="*/ 8525 h 11906"/>
              <a:gd name="T12" fmla="*/ 0 w 7449"/>
              <a:gd name="T13" fmla="*/ 4302 h 11906"/>
              <a:gd name="T14" fmla="*/ 7449 w 7449"/>
              <a:gd name="T15" fmla="*/ 4302 h 11906"/>
              <a:gd name="T16" fmla="*/ 2857 w 7449"/>
              <a:gd name="T17" fmla="*/ 10038 h 11906"/>
              <a:gd name="T18" fmla="*/ 5 w 7449"/>
              <a:gd name="T19" fmla="*/ 11903 h 11906"/>
              <a:gd name="T20" fmla="*/ 0 w 7449"/>
              <a:gd name="T21" fmla="*/ 11906 h 11906"/>
              <a:gd name="T22" fmla="*/ 0 w 7449"/>
              <a:gd name="T23" fmla="*/ 8789 h 11906"/>
              <a:gd name="T24" fmla="*/ 2857 w 7449"/>
              <a:gd name="T25" fmla="*/ 7136 h 11906"/>
              <a:gd name="T26" fmla="*/ 2857 w 7449"/>
              <a:gd name="T27" fmla="*/ 10038 h 1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49" h="11906">
                <a:moveTo>
                  <a:pt x="0" y="0"/>
                </a:moveTo>
                <a:lnTo>
                  <a:pt x="7449" y="4223"/>
                </a:lnTo>
                <a:lnTo>
                  <a:pt x="0" y="4223"/>
                </a:lnTo>
                <a:lnTo>
                  <a:pt x="0" y="0"/>
                </a:lnTo>
                <a:close/>
                <a:moveTo>
                  <a:pt x="7449" y="4302"/>
                </a:moveTo>
                <a:lnTo>
                  <a:pt x="0" y="8525"/>
                </a:lnTo>
                <a:lnTo>
                  <a:pt x="0" y="4302"/>
                </a:lnTo>
                <a:lnTo>
                  <a:pt x="7449" y="4302"/>
                </a:lnTo>
                <a:close/>
                <a:moveTo>
                  <a:pt x="2857" y="10038"/>
                </a:moveTo>
                <a:cubicBezTo>
                  <a:pt x="2537" y="11326"/>
                  <a:pt x="721" y="11825"/>
                  <a:pt x="5" y="11903"/>
                </a:cubicBezTo>
                <a:lnTo>
                  <a:pt x="0" y="11906"/>
                </a:lnTo>
                <a:lnTo>
                  <a:pt x="0" y="8789"/>
                </a:lnTo>
                <a:lnTo>
                  <a:pt x="2857" y="7136"/>
                </a:lnTo>
                <a:lnTo>
                  <a:pt x="2857" y="10038"/>
                </a:lnTo>
                <a:close/>
              </a:path>
            </a:pathLst>
          </a:custGeom>
          <a:solidFill>
            <a:schemeClr val="accent1"/>
          </a:solidFill>
          <a:ln w="5" cap="flat">
            <a:solidFill>
              <a:schemeClr val="accent1"/>
            </a:solidFill>
            <a:prstDash val="solid"/>
            <a:miter lim="800000"/>
          </a:ln>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 name="Freeform 6"/>
          <p:cNvSpPr>
            <a:spLocks noEditPoints="1"/>
          </p:cNvSpPr>
          <p:nvPr/>
        </p:nvSpPr>
        <p:spPr bwMode="auto">
          <a:xfrm>
            <a:off x="2296560" y="2937549"/>
            <a:ext cx="182819" cy="2259004"/>
          </a:xfrm>
          <a:custGeom>
            <a:avLst/>
            <a:gdLst>
              <a:gd name="T0" fmla="*/ 246 w 571"/>
              <a:gd name="T1" fmla="*/ 0 h 7028"/>
              <a:gd name="T2" fmla="*/ 246 w 571"/>
              <a:gd name="T3" fmla="*/ 2716 h 7028"/>
              <a:gd name="T4" fmla="*/ 178 w 571"/>
              <a:gd name="T5" fmla="*/ 2816 h 7028"/>
              <a:gd name="T6" fmla="*/ 286 w 571"/>
              <a:gd name="T7" fmla="*/ 2924 h 7028"/>
              <a:gd name="T8" fmla="*/ 394 w 571"/>
              <a:gd name="T9" fmla="*/ 2816 h 7028"/>
              <a:gd name="T10" fmla="*/ 325 w 571"/>
              <a:gd name="T11" fmla="*/ 2716 h 7028"/>
              <a:gd name="T12" fmla="*/ 325 w 571"/>
              <a:gd name="T13" fmla="*/ 0 h 7028"/>
              <a:gd name="T14" fmla="*/ 246 w 571"/>
              <a:gd name="T15" fmla="*/ 0 h 7028"/>
              <a:gd name="T16" fmla="*/ 0 w 571"/>
              <a:gd name="T17" fmla="*/ 3749 h 7028"/>
              <a:gd name="T18" fmla="*/ 571 w 571"/>
              <a:gd name="T19" fmla="*/ 3749 h 7028"/>
              <a:gd name="T20" fmla="*/ 571 w 571"/>
              <a:gd name="T21" fmla="*/ 3790 h 7028"/>
              <a:gd name="T22" fmla="*/ 0 w 571"/>
              <a:gd name="T23" fmla="*/ 3790 h 7028"/>
              <a:gd name="T24" fmla="*/ 0 w 571"/>
              <a:gd name="T25" fmla="*/ 3749 h 7028"/>
              <a:gd name="T26" fmla="*/ 0 w 571"/>
              <a:gd name="T27" fmla="*/ 3323 h 7028"/>
              <a:gd name="T28" fmla="*/ 0 w 571"/>
              <a:gd name="T29" fmla="*/ 3323 h 7028"/>
              <a:gd name="T30" fmla="*/ 0 w 571"/>
              <a:gd name="T31" fmla="*/ 3323 h 7028"/>
              <a:gd name="T32" fmla="*/ 286 w 571"/>
              <a:gd name="T33" fmla="*/ 3037 h 7028"/>
              <a:gd name="T34" fmla="*/ 571 w 571"/>
              <a:gd name="T35" fmla="*/ 3323 h 7028"/>
              <a:gd name="T36" fmla="*/ 571 w 571"/>
              <a:gd name="T37" fmla="*/ 3323 h 7028"/>
              <a:gd name="T38" fmla="*/ 571 w 571"/>
              <a:gd name="T39" fmla="*/ 3323 h 7028"/>
              <a:gd name="T40" fmla="*/ 571 w 571"/>
              <a:gd name="T41" fmla="*/ 3683 h 7028"/>
              <a:gd name="T42" fmla="*/ 0 w 571"/>
              <a:gd name="T43" fmla="*/ 3683 h 7028"/>
              <a:gd name="T44" fmla="*/ 0 w 571"/>
              <a:gd name="T45" fmla="*/ 3323 h 7028"/>
              <a:gd name="T46" fmla="*/ 37 w 571"/>
              <a:gd name="T47" fmla="*/ 3885 h 7028"/>
              <a:gd name="T48" fmla="*/ 0 w 571"/>
              <a:gd name="T49" fmla="*/ 3885 h 7028"/>
              <a:gd name="T50" fmla="*/ 0 w 571"/>
              <a:gd name="T51" fmla="*/ 7028 h 7028"/>
              <a:gd name="T52" fmla="*/ 37 w 571"/>
              <a:gd name="T53" fmla="*/ 7028 h 7028"/>
              <a:gd name="T54" fmla="*/ 37 w 571"/>
              <a:gd name="T55" fmla="*/ 3885 h 7028"/>
              <a:gd name="T56" fmla="*/ 126 w 571"/>
              <a:gd name="T57" fmla="*/ 3885 h 7028"/>
              <a:gd name="T58" fmla="*/ 89 w 571"/>
              <a:gd name="T59" fmla="*/ 3885 h 7028"/>
              <a:gd name="T60" fmla="*/ 89 w 571"/>
              <a:gd name="T61" fmla="*/ 7028 h 7028"/>
              <a:gd name="T62" fmla="*/ 126 w 571"/>
              <a:gd name="T63" fmla="*/ 7028 h 7028"/>
              <a:gd name="T64" fmla="*/ 126 w 571"/>
              <a:gd name="T65" fmla="*/ 3885 h 7028"/>
              <a:gd name="T66" fmla="*/ 215 w 571"/>
              <a:gd name="T67" fmla="*/ 3885 h 7028"/>
              <a:gd name="T68" fmla="*/ 178 w 571"/>
              <a:gd name="T69" fmla="*/ 3885 h 7028"/>
              <a:gd name="T70" fmla="*/ 178 w 571"/>
              <a:gd name="T71" fmla="*/ 7028 h 7028"/>
              <a:gd name="T72" fmla="*/ 215 w 571"/>
              <a:gd name="T73" fmla="*/ 7028 h 7028"/>
              <a:gd name="T74" fmla="*/ 215 w 571"/>
              <a:gd name="T75" fmla="*/ 3885 h 7028"/>
              <a:gd name="T76" fmla="*/ 304 w 571"/>
              <a:gd name="T77" fmla="*/ 3885 h 7028"/>
              <a:gd name="T78" fmla="*/ 267 w 571"/>
              <a:gd name="T79" fmla="*/ 3885 h 7028"/>
              <a:gd name="T80" fmla="*/ 267 w 571"/>
              <a:gd name="T81" fmla="*/ 7028 h 7028"/>
              <a:gd name="T82" fmla="*/ 304 w 571"/>
              <a:gd name="T83" fmla="*/ 7028 h 7028"/>
              <a:gd name="T84" fmla="*/ 304 w 571"/>
              <a:gd name="T85" fmla="*/ 3885 h 7028"/>
              <a:gd name="T86" fmla="*/ 393 w 571"/>
              <a:gd name="T87" fmla="*/ 3885 h 7028"/>
              <a:gd name="T88" fmla="*/ 356 w 571"/>
              <a:gd name="T89" fmla="*/ 3885 h 7028"/>
              <a:gd name="T90" fmla="*/ 356 w 571"/>
              <a:gd name="T91" fmla="*/ 7028 h 7028"/>
              <a:gd name="T92" fmla="*/ 393 w 571"/>
              <a:gd name="T93" fmla="*/ 7028 h 7028"/>
              <a:gd name="T94" fmla="*/ 393 w 571"/>
              <a:gd name="T95" fmla="*/ 3885 h 7028"/>
              <a:gd name="T96" fmla="*/ 482 w 571"/>
              <a:gd name="T97" fmla="*/ 3885 h 7028"/>
              <a:gd name="T98" fmla="*/ 445 w 571"/>
              <a:gd name="T99" fmla="*/ 3885 h 7028"/>
              <a:gd name="T100" fmla="*/ 445 w 571"/>
              <a:gd name="T101" fmla="*/ 7028 h 7028"/>
              <a:gd name="T102" fmla="*/ 482 w 571"/>
              <a:gd name="T103" fmla="*/ 7028 h 7028"/>
              <a:gd name="T104" fmla="*/ 482 w 571"/>
              <a:gd name="T105" fmla="*/ 3885 h 7028"/>
              <a:gd name="T106" fmla="*/ 571 w 571"/>
              <a:gd name="T107" fmla="*/ 3885 h 7028"/>
              <a:gd name="T108" fmla="*/ 534 w 571"/>
              <a:gd name="T109" fmla="*/ 3885 h 7028"/>
              <a:gd name="T110" fmla="*/ 534 w 571"/>
              <a:gd name="T111" fmla="*/ 7028 h 7028"/>
              <a:gd name="T112" fmla="*/ 571 w 571"/>
              <a:gd name="T113" fmla="*/ 7028 h 7028"/>
              <a:gd name="T114" fmla="*/ 571 w 571"/>
              <a:gd name="T115" fmla="*/ 3885 h 7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1" h="7028">
                <a:moveTo>
                  <a:pt x="246" y="0"/>
                </a:moveTo>
                <a:lnTo>
                  <a:pt x="246" y="2716"/>
                </a:lnTo>
                <a:cubicBezTo>
                  <a:pt x="206" y="2731"/>
                  <a:pt x="178" y="2770"/>
                  <a:pt x="178" y="2816"/>
                </a:cubicBezTo>
                <a:cubicBezTo>
                  <a:pt x="178" y="2876"/>
                  <a:pt x="226" y="2924"/>
                  <a:pt x="286" y="2924"/>
                </a:cubicBezTo>
                <a:cubicBezTo>
                  <a:pt x="345" y="2924"/>
                  <a:pt x="394" y="2876"/>
                  <a:pt x="394" y="2816"/>
                </a:cubicBezTo>
                <a:cubicBezTo>
                  <a:pt x="394" y="2770"/>
                  <a:pt x="365" y="2731"/>
                  <a:pt x="325" y="2716"/>
                </a:cubicBezTo>
                <a:lnTo>
                  <a:pt x="325" y="0"/>
                </a:lnTo>
                <a:lnTo>
                  <a:pt x="246" y="0"/>
                </a:lnTo>
                <a:close/>
                <a:moveTo>
                  <a:pt x="0" y="3749"/>
                </a:moveTo>
                <a:lnTo>
                  <a:pt x="571" y="3749"/>
                </a:lnTo>
                <a:lnTo>
                  <a:pt x="571" y="3790"/>
                </a:lnTo>
                <a:lnTo>
                  <a:pt x="0" y="3790"/>
                </a:lnTo>
                <a:lnTo>
                  <a:pt x="0" y="3749"/>
                </a:lnTo>
                <a:close/>
                <a:moveTo>
                  <a:pt x="0" y="3323"/>
                </a:moveTo>
                <a:lnTo>
                  <a:pt x="0" y="3323"/>
                </a:lnTo>
                <a:lnTo>
                  <a:pt x="0" y="3323"/>
                </a:lnTo>
                <a:cubicBezTo>
                  <a:pt x="0" y="3165"/>
                  <a:pt x="128" y="3037"/>
                  <a:pt x="286" y="3037"/>
                </a:cubicBezTo>
                <a:cubicBezTo>
                  <a:pt x="443" y="3037"/>
                  <a:pt x="571" y="3165"/>
                  <a:pt x="571" y="3323"/>
                </a:cubicBezTo>
                <a:lnTo>
                  <a:pt x="571" y="3323"/>
                </a:lnTo>
                <a:lnTo>
                  <a:pt x="571" y="3323"/>
                </a:lnTo>
                <a:lnTo>
                  <a:pt x="571" y="3683"/>
                </a:lnTo>
                <a:lnTo>
                  <a:pt x="0" y="3683"/>
                </a:lnTo>
                <a:lnTo>
                  <a:pt x="0" y="3323"/>
                </a:lnTo>
                <a:close/>
                <a:moveTo>
                  <a:pt x="37" y="3885"/>
                </a:moveTo>
                <a:lnTo>
                  <a:pt x="0" y="3885"/>
                </a:lnTo>
                <a:lnTo>
                  <a:pt x="0" y="7028"/>
                </a:lnTo>
                <a:lnTo>
                  <a:pt x="37" y="7028"/>
                </a:lnTo>
                <a:lnTo>
                  <a:pt x="37" y="3885"/>
                </a:lnTo>
                <a:close/>
                <a:moveTo>
                  <a:pt x="126" y="3885"/>
                </a:moveTo>
                <a:lnTo>
                  <a:pt x="89" y="3885"/>
                </a:lnTo>
                <a:lnTo>
                  <a:pt x="89" y="7028"/>
                </a:lnTo>
                <a:lnTo>
                  <a:pt x="126" y="7028"/>
                </a:lnTo>
                <a:lnTo>
                  <a:pt x="126" y="3885"/>
                </a:lnTo>
                <a:close/>
                <a:moveTo>
                  <a:pt x="215" y="3885"/>
                </a:moveTo>
                <a:lnTo>
                  <a:pt x="178" y="3885"/>
                </a:lnTo>
                <a:lnTo>
                  <a:pt x="178" y="7028"/>
                </a:lnTo>
                <a:lnTo>
                  <a:pt x="215" y="7028"/>
                </a:lnTo>
                <a:lnTo>
                  <a:pt x="215" y="3885"/>
                </a:lnTo>
                <a:close/>
                <a:moveTo>
                  <a:pt x="304" y="3885"/>
                </a:moveTo>
                <a:lnTo>
                  <a:pt x="267" y="3885"/>
                </a:lnTo>
                <a:lnTo>
                  <a:pt x="267" y="7028"/>
                </a:lnTo>
                <a:lnTo>
                  <a:pt x="304" y="7028"/>
                </a:lnTo>
                <a:lnTo>
                  <a:pt x="304" y="3885"/>
                </a:lnTo>
                <a:close/>
                <a:moveTo>
                  <a:pt x="393" y="3885"/>
                </a:moveTo>
                <a:lnTo>
                  <a:pt x="356" y="3885"/>
                </a:lnTo>
                <a:lnTo>
                  <a:pt x="356" y="7028"/>
                </a:lnTo>
                <a:lnTo>
                  <a:pt x="393" y="7028"/>
                </a:lnTo>
                <a:lnTo>
                  <a:pt x="393" y="3885"/>
                </a:lnTo>
                <a:close/>
                <a:moveTo>
                  <a:pt x="482" y="3885"/>
                </a:moveTo>
                <a:lnTo>
                  <a:pt x="445" y="3885"/>
                </a:lnTo>
                <a:lnTo>
                  <a:pt x="445" y="7028"/>
                </a:lnTo>
                <a:lnTo>
                  <a:pt x="482" y="7028"/>
                </a:lnTo>
                <a:lnTo>
                  <a:pt x="482" y="3885"/>
                </a:lnTo>
                <a:close/>
                <a:moveTo>
                  <a:pt x="571" y="3885"/>
                </a:moveTo>
                <a:lnTo>
                  <a:pt x="534" y="3885"/>
                </a:lnTo>
                <a:lnTo>
                  <a:pt x="534" y="7028"/>
                </a:lnTo>
                <a:lnTo>
                  <a:pt x="571" y="7028"/>
                </a:lnTo>
                <a:lnTo>
                  <a:pt x="571" y="3885"/>
                </a:lnTo>
                <a:close/>
              </a:path>
            </a:pathLst>
          </a:custGeom>
          <a:solidFill>
            <a:schemeClr val="accent1"/>
          </a:solidFill>
          <a:ln>
            <a:noFill/>
          </a:ln>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pic>
        <p:nvPicPr>
          <p:cNvPr id="2" name="图片 1" descr="1b4c510fd9f9d72ab83d512ed72a2834349bbbac">
            <a:extLst>
              <a:ext uri="{FF2B5EF4-FFF2-40B4-BE49-F238E27FC236}">
                <a16:creationId xmlns:a16="http://schemas.microsoft.com/office/drawing/2014/main" id="{4EF09B5C-134F-58C4-67DB-2D950177B3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2440" y="699427"/>
            <a:ext cx="1030288"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3A0C495D-D16A-4B7A-80C6-488F75376F89}"/>
              </a:ext>
            </a:extLst>
          </p:cNvPr>
          <p:cNvSpPr txBox="1"/>
          <p:nvPr/>
        </p:nvSpPr>
        <p:spPr>
          <a:xfrm>
            <a:off x="2794333" y="3554271"/>
            <a:ext cx="8322845" cy="461665"/>
          </a:xfrm>
          <a:prstGeom prst="rect">
            <a:avLst/>
          </a:prstGeom>
          <a:noFill/>
        </p:spPr>
        <p:txBody>
          <a:bodyPr wrap="square">
            <a:spAutoFit/>
          </a:bodyPr>
          <a:lstStyle/>
          <a:p>
            <a:pPr indent="457200">
              <a:spcBef>
                <a:spcPts val="600"/>
              </a:spcBef>
              <a:spcAft>
                <a:spcPts val="0"/>
              </a:spcAft>
            </a:pPr>
            <a:r>
              <a:rPr lang="en-US" altLang="zh-CN" sz="2400" b="1" dirty="0" err="1">
                <a:latin typeface="Times New Roman" panose="02020603050405020304" pitchFamily="18" charset="0"/>
                <a:ea typeface="Times New Roman" panose="02020603050405020304" pitchFamily="18" charset="0"/>
              </a:rPr>
              <a:t>Peiwen</a:t>
            </a:r>
            <a:r>
              <a:rPr lang="en-US" altLang="zh-CN" sz="2400" b="1" dirty="0">
                <a:latin typeface="Times New Roman" panose="02020603050405020304" pitchFamily="18" charset="0"/>
                <a:ea typeface="Times New Roman" panose="02020603050405020304" pitchFamily="18" charset="0"/>
              </a:rPr>
              <a:t> Chen</a:t>
            </a:r>
            <a:r>
              <a:rPr lang="en-US" altLang="zh-CN" sz="2400" b="1" baseline="30000" dirty="0">
                <a:latin typeface="Times New Roman" panose="02020603050405020304" pitchFamily="18" charset="0"/>
                <a:ea typeface="Times New Roman" panose="02020603050405020304" pitchFamily="18" charset="0"/>
              </a:rPr>
              <a:t>1</a:t>
            </a:r>
            <a:r>
              <a:rPr lang="en-US" altLang="zh-CN" sz="2400" b="1" dirty="0">
                <a:latin typeface="Times New Roman" panose="02020603050405020304" pitchFamily="18" charset="0"/>
                <a:ea typeface="Times New Roman" panose="02020603050405020304" pitchFamily="18" charset="0"/>
              </a:rPr>
              <a:t>, </a:t>
            </a:r>
            <a:r>
              <a:rPr lang="en-US" altLang="zh-CN" sz="2400" b="1" dirty="0" err="1">
                <a:latin typeface="Times New Roman" panose="02020603050405020304" pitchFamily="18" charset="0"/>
                <a:ea typeface="Times New Roman" panose="02020603050405020304" pitchFamily="18" charset="0"/>
              </a:rPr>
              <a:t>Hongchun</a:t>
            </a:r>
            <a:r>
              <a:rPr lang="en-US" altLang="zh-CN" sz="2400" b="1" dirty="0">
                <a:latin typeface="Times New Roman" panose="02020603050405020304" pitchFamily="18" charset="0"/>
                <a:ea typeface="Times New Roman" panose="02020603050405020304" pitchFamily="18" charset="0"/>
              </a:rPr>
              <a:t> Zhu</a:t>
            </a:r>
            <a:r>
              <a:rPr lang="en-US" altLang="zh-CN" sz="2400" b="1" baseline="30000" dirty="0">
                <a:latin typeface="Times New Roman" panose="02020603050405020304" pitchFamily="18" charset="0"/>
                <a:ea typeface="Times New Roman" panose="02020603050405020304" pitchFamily="18" charset="0"/>
              </a:rPr>
              <a:t>1</a:t>
            </a:r>
            <a:r>
              <a:rPr lang="en-US" altLang="zh-CN" sz="2400" b="1" dirty="0">
                <a:latin typeface="Times New Roman" panose="02020603050405020304" pitchFamily="18" charset="0"/>
                <a:ea typeface="Times New Roman" panose="02020603050405020304" pitchFamily="18" charset="0"/>
              </a:rPr>
              <a:t>, Yong Zhang</a:t>
            </a:r>
            <a:r>
              <a:rPr lang="en-US" altLang="zh-CN" sz="2400" b="1" baseline="30000" dirty="0">
                <a:latin typeface="Times New Roman" panose="02020603050405020304" pitchFamily="18" charset="0"/>
                <a:ea typeface="Times New Roman" panose="02020603050405020304" pitchFamily="18" charset="0"/>
              </a:rPr>
              <a:t>2*</a:t>
            </a:r>
            <a:endParaRPr lang="zh-CN" altLang="zh-CN" sz="2400" b="1" dirty="0">
              <a:latin typeface="Times New Roman" panose="02020603050405020304" pitchFamily="18" charset="0"/>
              <a:ea typeface="Times New Roman" panose="02020603050405020304" pitchFamily="18" charset="0"/>
            </a:endParaRPr>
          </a:p>
        </p:txBody>
      </p:sp>
      <p:sp>
        <p:nvSpPr>
          <p:cNvPr id="16" name="文本框 15">
            <a:extLst>
              <a:ext uri="{FF2B5EF4-FFF2-40B4-BE49-F238E27FC236}">
                <a16:creationId xmlns:a16="http://schemas.microsoft.com/office/drawing/2014/main" id="{AF0974B9-8490-4E01-A38D-368351A117BF}"/>
              </a:ext>
            </a:extLst>
          </p:cNvPr>
          <p:cNvSpPr txBox="1"/>
          <p:nvPr/>
        </p:nvSpPr>
        <p:spPr>
          <a:xfrm>
            <a:off x="2296560" y="4333242"/>
            <a:ext cx="8977029" cy="1400383"/>
          </a:xfrm>
          <a:prstGeom prst="rect">
            <a:avLst/>
          </a:prstGeom>
          <a:noFill/>
        </p:spPr>
        <p:txBody>
          <a:bodyPr wrap="square">
            <a:spAutoFit/>
          </a:bodyPr>
          <a:lstStyle/>
          <a:p>
            <a:pPr marL="457200">
              <a:spcBef>
                <a:spcPts val="600"/>
              </a:spcBef>
            </a:pPr>
            <a:r>
              <a:rPr lang="en-US" altLang="zh-CN" sz="2000" dirty="0">
                <a:latin typeface="Times New Roman" panose="02020603050405020304" pitchFamily="18" charset="0"/>
                <a:ea typeface="Times New Roman" panose="02020603050405020304" pitchFamily="18" charset="0"/>
              </a:rPr>
              <a:t>1 College of Geodesy and Geomatics, Shandong University of Science and Technology, Qingdao, China </a:t>
            </a:r>
            <a:endParaRPr lang="zh-CN" altLang="zh-CN" sz="2000" dirty="0">
              <a:latin typeface="Times New Roman" panose="02020603050405020304" pitchFamily="18" charset="0"/>
              <a:ea typeface="Times New Roman" panose="02020603050405020304" pitchFamily="18" charset="0"/>
            </a:endParaRPr>
          </a:p>
          <a:p>
            <a:pPr marL="457200">
              <a:spcBef>
                <a:spcPts val="600"/>
              </a:spcBef>
            </a:pPr>
            <a:r>
              <a:rPr lang="en-US" altLang="zh-CN" sz="2000" dirty="0">
                <a:latin typeface="Times New Roman" panose="02020603050405020304" pitchFamily="18" charset="0"/>
                <a:ea typeface="Times New Roman" panose="02020603050405020304" pitchFamily="18" charset="0"/>
              </a:rPr>
              <a:t>2 National Satellite Meteorological, China Meteorological Administration,</a:t>
            </a:r>
            <a:r>
              <a:rPr lang="en-US" altLang="zh-CN" sz="2000" dirty="0">
                <a:latin typeface="Times New Roman" panose="02020603050405020304" pitchFamily="18" charset="0"/>
              </a:rPr>
              <a:t> </a:t>
            </a:r>
            <a:r>
              <a:rPr lang="en-US" altLang="zh-CN" sz="2000" dirty="0">
                <a:latin typeface="Times New Roman" panose="02020603050405020304" pitchFamily="18" charset="0"/>
                <a:ea typeface="Times New Roman" panose="02020603050405020304" pitchFamily="18" charset="0"/>
              </a:rPr>
              <a:t>Beijing, China</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46"/>
          <p:cNvSpPr>
            <a:spLocks noChangeArrowheads="1"/>
          </p:cNvSpPr>
          <p:nvPr/>
        </p:nvSpPr>
        <p:spPr bwMode="auto">
          <a:xfrm>
            <a:off x="651984" y="299906"/>
            <a:ext cx="4843628"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Navigation Registration</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38" name="等腰三角形 47"/>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 name="文本框 4">
            <a:extLst>
              <a:ext uri="{FF2B5EF4-FFF2-40B4-BE49-F238E27FC236}">
                <a16:creationId xmlns:a16="http://schemas.microsoft.com/office/drawing/2014/main" id="{8E03BF0C-5448-450F-AC77-E34FD0F37B54}"/>
              </a:ext>
            </a:extLst>
          </p:cNvPr>
          <p:cNvSpPr txBox="1"/>
          <p:nvPr/>
        </p:nvSpPr>
        <p:spPr>
          <a:xfrm>
            <a:off x="487980" y="5870402"/>
            <a:ext cx="6913119" cy="344518"/>
          </a:xfrm>
          <a:prstGeom prst="rect">
            <a:avLst/>
          </a:prstGeom>
          <a:noFill/>
        </p:spPr>
        <p:txBody>
          <a:bodyPr wrap="square" rtlCol="0">
            <a:spAutoFit/>
          </a:bodyPr>
          <a:lstStyle/>
          <a:p>
            <a:pPr>
              <a:lnSpc>
                <a:spcPct val="130000"/>
              </a:lnSpc>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Most geostationary satellites can calculate the coordinates of lunar points in this way</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7" name="对象 6">
            <a:extLst>
              <a:ext uri="{FF2B5EF4-FFF2-40B4-BE49-F238E27FC236}">
                <a16:creationId xmlns:a16="http://schemas.microsoft.com/office/drawing/2014/main" id="{70832AF5-F0D0-495A-B811-DB046A7E298D}"/>
              </a:ext>
            </a:extLst>
          </p:cNvPr>
          <p:cNvGraphicFramePr>
            <a:graphicFrameLocks noChangeAspect="1"/>
          </p:cNvGraphicFramePr>
          <p:nvPr>
            <p:extLst>
              <p:ext uri="{D42A27DB-BD31-4B8C-83A1-F6EECF244321}">
                <p14:modId xmlns:p14="http://schemas.microsoft.com/office/powerpoint/2010/main" val="412194853"/>
              </p:ext>
            </p:extLst>
          </p:nvPr>
        </p:nvGraphicFramePr>
        <p:xfrm>
          <a:off x="487980" y="4438341"/>
          <a:ext cx="6011377" cy="1170268"/>
        </p:xfrm>
        <a:graphic>
          <a:graphicData uri="http://schemas.openxmlformats.org/presentationml/2006/ole">
            <mc:AlternateContent xmlns:mc="http://schemas.openxmlformats.org/markup-compatibility/2006">
              <mc:Choice xmlns:v="urn:schemas-microsoft-com:vml" Requires="v">
                <p:oleObj spid="_x0000_s3209" name="Equation" r:id="rId4" imgW="3822700" imgH="736600" progId="Equation.DSMT4">
                  <p:embed/>
                </p:oleObj>
              </mc:Choice>
              <mc:Fallback>
                <p:oleObj name="Equation" r:id="rId4" imgW="3822700" imgH="7366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980" y="4438341"/>
                        <a:ext cx="6011377" cy="1170268"/>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CDE4F88-E6DA-4A5A-9E0C-CC28A3EAF5FE}"/>
                  </a:ext>
                </a:extLst>
              </p:cNvPr>
              <p:cNvSpPr txBox="1"/>
              <p:nvPr/>
            </p:nvSpPr>
            <p:spPr>
              <a:xfrm>
                <a:off x="334390" y="883402"/>
                <a:ext cx="11089259" cy="2308709"/>
              </a:xfrm>
              <a:prstGeom prst="rect">
                <a:avLst/>
              </a:prstGeom>
              <a:noFill/>
            </p:spPr>
            <p:txBody>
              <a:bodyPr wrap="square">
                <a:spAutoFit/>
              </a:bodyPr>
              <a:lstStyle/>
              <a:p>
                <a:pPr marL="285750" lvl="1" indent="-285750">
                  <a:spcBef>
                    <a:spcPts val="600"/>
                  </a:spcBef>
                  <a:spcAft>
                    <a:spcPts val="600"/>
                  </a:spcAft>
                  <a:buSzPct val="80000"/>
                  <a:buFont typeface="Wingdings" panose="05000000000000000000" pitchFamily="2" charset="2"/>
                  <a:buChar char="l"/>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Convert the angular coordinates of the lunar point into Geographic Coordinates, and then calculate the coordinates of the lunar point in the lunar solid coordinate system.</a:t>
                </a:r>
              </a:p>
              <a:p>
                <a:pPr marL="285750" lvl="1" indent="-285750">
                  <a:spcAft>
                    <a:spcPts val="600"/>
                  </a:spcAft>
                  <a:buSzPct val="80000"/>
                  <a:buFont typeface="Wingdings" panose="05000000000000000000" pitchFamily="2" charset="2"/>
                  <a:buChar char="l"/>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Ideally, only two steps are required, as shown in the geometric model on the right, to calculate the coordinates of the lunar point in the lunar coordinate system:</a:t>
                </a:r>
                <a:endParaRPr lang="en-US" altLang="zh-CN" sz="1800" dirty="0">
                  <a:latin typeface="Times New Roman" panose="02020603050405020304" pitchFamily="18" charset="0"/>
                  <a:cs typeface="Times New Roman" panose="02020603050405020304" pitchFamily="18" charset="0"/>
                </a:endParaRPr>
              </a:p>
              <a:p>
                <a:pPr marL="612000" lvl="1" indent="-285750">
                  <a:lnSpc>
                    <a:spcPct val="90000"/>
                  </a:lnSpc>
                  <a:spcAft>
                    <a:spcPts val="800"/>
                  </a:spcAft>
                  <a:buFont typeface="Calibri" panose="020F0502020204030204" pitchFamily="34" charset="0"/>
                  <a:buChar cha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Calculate the coordinates of point P in the satellite coordinate system</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acc>
                      <m:accPr>
                        <m:chr m:val="⃗"/>
                        <m:ctrlPr>
                          <a:rPr lang="zh-CN" altLang="en-US" sz="1600" i="1">
                            <a:latin typeface="Cambria Math" panose="02040503050406030204" pitchFamily="18" charset="0"/>
                            <a:ea typeface="微软雅黑" panose="020B0503020204020204" pitchFamily="34" charset="-122"/>
                            <a:cs typeface="Times New Roman" panose="02020603050405020304" pitchFamily="18" charset="0"/>
                          </a:rPr>
                        </m:ctrlPr>
                      </m:accPr>
                      <m:e>
                        <m:r>
                          <a:rPr lang="en-US" altLang="zh-CN" sz="1600">
                            <a:latin typeface="Cambria Math" panose="02040503050406030204" pitchFamily="18" charset="0"/>
                            <a:ea typeface="微软雅黑" panose="020B0503020204020204" pitchFamily="34" charset="-122"/>
                            <a:cs typeface="Times New Roman" panose="02020603050405020304" pitchFamily="18" charset="0"/>
                          </a:rPr>
                          <m:t>𝑂𝑃</m:t>
                        </m:r>
                      </m:e>
                    </m:acc>
                  </m:oMath>
                </a14:m>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marL="612000" lvl="1" indent="-285750">
                  <a:lnSpc>
                    <a:spcPct val="90000"/>
                  </a:lnSpc>
                  <a:spcAft>
                    <a:spcPts val="800"/>
                  </a:spcAft>
                  <a:buFont typeface="Calibri" panose="020F0502020204030204" pitchFamily="34" charset="0"/>
                  <a:buChar cha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Calculate the coordinates of point P in the lunar coordinate system </a:t>
                </a:r>
                <a14:m>
                  <m:oMath xmlns:m="http://schemas.openxmlformats.org/officeDocument/2006/math">
                    <m:acc>
                      <m:accPr>
                        <m:chr m:val="⃗"/>
                        <m:ctrlPr>
                          <a:rPr lang="zh-CN" altLang="en-US" sz="1600" i="1">
                            <a:latin typeface="Cambria Math" panose="02040503050406030204" pitchFamily="18" charset="0"/>
                            <a:ea typeface="微软雅黑" panose="020B0503020204020204" pitchFamily="34" charset="-122"/>
                            <a:cs typeface="Times New Roman" panose="02020603050405020304" pitchFamily="18" charset="0"/>
                          </a:rPr>
                        </m:ctrlPr>
                      </m:accPr>
                      <m:e>
                        <m:r>
                          <a:rPr lang="en-US" altLang="zh-CN" sz="1600">
                            <a:latin typeface="Cambria Math" panose="02040503050406030204" pitchFamily="18" charset="0"/>
                            <a:ea typeface="微软雅黑" panose="020B0503020204020204" pitchFamily="34" charset="-122"/>
                            <a:cs typeface="Times New Roman" panose="02020603050405020304" pitchFamily="18" charset="0"/>
                          </a:rPr>
                          <m:t>𝑀𝑃</m:t>
                        </m:r>
                      </m:e>
                    </m:acc>
                  </m:oMath>
                </a14:m>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acc>
                      <m:accPr>
                        <m:chr m:val="⃗"/>
                        <m:ctrlPr>
                          <a:rPr lang="zh-CN" altLang="en-US" sz="1600" i="1">
                            <a:latin typeface="Cambria Math" panose="02040503050406030204" pitchFamily="18" charset="0"/>
                            <a:ea typeface="微软雅黑" panose="020B0503020204020204" pitchFamily="34" charset="-122"/>
                            <a:cs typeface="Times New Roman" panose="02020603050405020304" pitchFamily="18" charset="0"/>
                          </a:rPr>
                        </m:ctrlPr>
                      </m:accPr>
                      <m:e>
                        <m:r>
                          <a:rPr lang="en-US" altLang="zh-CN" sz="1600">
                            <a:latin typeface="Cambria Math" panose="02040503050406030204" pitchFamily="18" charset="0"/>
                            <a:ea typeface="微软雅黑" panose="020B0503020204020204" pitchFamily="34" charset="-122"/>
                            <a:cs typeface="Times New Roman" panose="02020603050405020304" pitchFamily="18" charset="0"/>
                          </a:rPr>
                          <m:t>𝑂𝑃</m:t>
                        </m:r>
                      </m:e>
                    </m:acc>
                  </m:oMath>
                </a14:m>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acc>
                      <m:accPr>
                        <m:chr m:val="⃗"/>
                        <m:ctrlPr>
                          <a:rPr lang="zh-CN" altLang="en-US" sz="1600" i="1">
                            <a:latin typeface="Cambria Math" panose="02040503050406030204" pitchFamily="18" charset="0"/>
                            <a:ea typeface="微软雅黑" panose="020B0503020204020204" pitchFamily="34" charset="-122"/>
                            <a:cs typeface="Times New Roman" panose="02020603050405020304" pitchFamily="18" charset="0"/>
                          </a:rPr>
                        </m:ctrlPr>
                      </m:accPr>
                      <m:e>
                        <m:r>
                          <a:rPr lang="en-US" altLang="zh-CN" sz="1600">
                            <a:latin typeface="Cambria Math" panose="02040503050406030204" pitchFamily="18" charset="0"/>
                            <a:ea typeface="微软雅黑" panose="020B0503020204020204" pitchFamily="34" charset="-122"/>
                            <a:cs typeface="Times New Roman" panose="02020603050405020304" pitchFamily="18" charset="0"/>
                          </a:rPr>
                          <m:t>𝑂𝑀</m:t>
                        </m:r>
                      </m:e>
                    </m:acc>
                  </m:oMath>
                </a14:m>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marL="612000" lvl="1" indent="-285750">
                  <a:lnSpc>
                    <a:spcPct val="90000"/>
                  </a:lnSpc>
                  <a:spcAft>
                    <a:spcPts val="800"/>
                  </a:spcAft>
                  <a:buFont typeface="Calibri" panose="020F0502020204030204" pitchFamily="34" charset="0"/>
                  <a:buChar char="–"/>
                </a:pPr>
                <a:endParaRPr lang="en-US" altLang="zh-CN" sz="1800" dirty="0"/>
              </a:p>
            </p:txBody>
          </p:sp>
        </mc:Choice>
        <mc:Fallback xmlns="">
          <p:sp>
            <p:nvSpPr>
              <p:cNvPr id="10" name="文本框 9">
                <a:extLst>
                  <a:ext uri="{FF2B5EF4-FFF2-40B4-BE49-F238E27FC236}">
                    <a16:creationId xmlns:a16="http://schemas.microsoft.com/office/drawing/2014/main" id="{CCDE4F88-E6DA-4A5A-9E0C-CC28A3EAF5FE}"/>
                  </a:ext>
                </a:extLst>
              </p:cNvPr>
              <p:cNvSpPr txBox="1">
                <a:spLocks noRot="1" noChangeAspect="1" noMove="1" noResize="1" noEditPoints="1" noAdjustHandles="1" noChangeArrowheads="1" noChangeShapeType="1" noTextEdit="1"/>
              </p:cNvSpPr>
              <p:nvPr/>
            </p:nvSpPr>
            <p:spPr>
              <a:xfrm>
                <a:off x="334390" y="883402"/>
                <a:ext cx="11089259" cy="2308709"/>
              </a:xfrm>
              <a:prstGeom prst="rect">
                <a:avLst/>
              </a:prstGeom>
              <a:blipFill>
                <a:blip r:embed="rId6"/>
                <a:stretch>
                  <a:fillRect l="-110" t="-1583"/>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A40D2FD5-0756-4803-B1C8-6471591964FC}"/>
              </a:ext>
            </a:extLst>
          </p:cNvPr>
          <p:cNvSpPr txBox="1"/>
          <p:nvPr/>
        </p:nvSpPr>
        <p:spPr>
          <a:xfrm>
            <a:off x="487980" y="2967514"/>
            <a:ext cx="6011377" cy="1340752"/>
          </a:xfrm>
          <a:prstGeom prst="rect">
            <a:avLst/>
          </a:prstGeom>
          <a:noFill/>
        </p:spPr>
        <p:txBody>
          <a:bodyPr wrap="square" rtlCol="0">
            <a:spAutoFit/>
          </a:bodyPr>
          <a:lstStyle/>
          <a:p>
            <a:pPr>
              <a:lnSpc>
                <a:spcPct val="130000"/>
              </a:lnSpc>
            </a:pPr>
            <a:r>
              <a:rPr lang="en-US" altLang="zh-CN" sz="1600" b="1" dirty="0">
                <a:latin typeface="Times New Roman" panose="02020603050405020304" pitchFamily="18" charset="0"/>
                <a:cs typeface="Times New Roman" panose="02020603050405020304" pitchFamily="18" charset="0"/>
              </a:rPr>
              <a:t>The actual situation is more complicated. The satellite coordinate system and the lunar coordinate system are not based on the same reference. A series of coordinate conversions are required. The overall calculation formula is as follows:</a:t>
            </a:r>
            <a:endParaRPr lang="zh-CN" altLang="en-US" sz="16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8E5BE987-3E2E-45B8-B496-2492E303D5A3}"/>
                  </a:ext>
                </a:extLst>
              </p:cNvPr>
              <p:cNvSpPr txBox="1"/>
              <p:nvPr/>
            </p:nvSpPr>
            <p:spPr>
              <a:xfrm>
                <a:off x="7251959" y="5633062"/>
                <a:ext cx="4171690" cy="819199"/>
              </a:xfrm>
              <a:prstGeom prst="rect">
                <a:avLst/>
              </a:prstGeom>
              <a:noFill/>
            </p:spPr>
            <p:txBody>
              <a:bodyPr wrap="square" rtlCol="0">
                <a:spAutoFit/>
              </a:bodyPr>
              <a:lstStyle/>
              <a:p>
                <a:pPr>
                  <a:lnSpc>
                    <a:spcPct val="130000"/>
                  </a:lnSpc>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The position of point P </a:t>
                </a:r>
                <a14:m>
                  <m:oMath xmlns:m="http://schemas.openxmlformats.org/officeDocument/2006/math">
                    <m:acc>
                      <m:accPr>
                        <m:chr m:val="⃗"/>
                        <m:ctrlPr>
                          <a:rPr lang="zh-CN" altLang="en-US" sz="1200" i="1" smtClean="0">
                            <a:latin typeface="Cambria Math" panose="02040503050406030204" pitchFamily="18" charset="0"/>
                          </a:rPr>
                        </m:ctrlPr>
                      </m:accPr>
                      <m:e>
                        <m:r>
                          <a:rPr lang="en-US" altLang="zh-CN" sz="1200">
                            <a:latin typeface="Cambria Math" panose="02040503050406030204" pitchFamily="18" charset="0"/>
                          </a:rPr>
                          <m:t>𝑂</m:t>
                        </m:r>
                        <m:r>
                          <a:rPr lang="en-US" altLang="zh-CN" sz="1200" b="0" i="1" smtClean="0">
                            <a:latin typeface="Cambria Math" panose="02040503050406030204" pitchFamily="18" charset="0"/>
                          </a:rPr>
                          <m:t>𝑃</m:t>
                        </m:r>
                      </m:e>
                    </m:acc>
                    <m:r>
                      <a:rPr lang="en-US" altLang="zh-CN" sz="1200" b="0" i="1" smtClean="0">
                        <a:latin typeface="Cambria Math" panose="02040503050406030204" pitchFamily="18" charset="0"/>
                      </a:rPr>
                      <m:t> </m:t>
                    </m:r>
                  </m:oMath>
                </a14:m>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can be calculated through the parametric equation, and the position of the intersection with the moon needs to be calculated</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 name="文本框 1">
                <a:extLst>
                  <a:ext uri="{FF2B5EF4-FFF2-40B4-BE49-F238E27FC236}">
                    <a16:creationId xmlns:a16="http://schemas.microsoft.com/office/drawing/2014/main" id="{8E5BE987-3E2E-45B8-B496-2492E303D5A3}"/>
                  </a:ext>
                </a:extLst>
              </p:cNvPr>
              <p:cNvSpPr txBox="1">
                <a:spLocks noRot="1" noChangeAspect="1" noMove="1" noResize="1" noEditPoints="1" noAdjustHandles="1" noChangeArrowheads="1" noChangeShapeType="1" noTextEdit="1"/>
              </p:cNvSpPr>
              <p:nvPr/>
            </p:nvSpPr>
            <p:spPr>
              <a:xfrm>
                <a:off x="7251959" y="5633062"/>
                <a:ext cx="4171690" cy="819199"/>
              </a:xfrm>
              <a:prstGeom prst="rect">
                <a:avLst/>
              </a:prstGeom>
              <a:blipFill>
                <a:blip r:embed="rId7"/>
                <a:stretch>
                  <a:fillRect l="-146" b="-5224"/>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6530E483-4473-4879-9253-1130EA537B34}"/>
              </a:ext>
            </a:extLst>
          </p:cNvPr>
          <p:cNvPicPr>
            <a:picLocks noChangeAspect="1"/>
          </p:cNvPicPr>
          <p:nvPr/>
        </p:nvPicPr>
        <p:blipFill>
          <a:blip r:embed="rId8"/>
          <a:stretch>
            <a:fillRect/>
          </a:stretch>
        </p:blipFill>
        <p:spPr>
          <a:xfrm>
            <a:off x="6962462" y="2967514"/>
            <a:ext cx="4489413" cy="2582061"/>
          </a:xfrm>
          <a:prstGeom prst="rect">
            <a:avLst/>
          </a:prstGeom>
        </p:spPr>
      </p:pic>
    </p:spTree>
    <p:extLst>
      <p:ext uri="{BB962C8B-B14F-4D97-AF65-F5344CB8AC3E}">
        <p14:creationId xmlns:p14="http://schemas.microsoft.com/office/powerpoint/2010/main" val="264665446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46"/>
          <p:cNvSpPr>
            <a:spLocks noChangeArrowheads="1"/>
          </p:cNvSpPr>
          <p:nvPr/>
        </p:nvSpPr>
        <p:spPr bwMode="auto">
          <a:xfrm>
            <a:off x="651984" y="299906"/>
            <a:ext cx="4843628"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Navigation Registration</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38" name="等腰三角形 47"/>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3" name="图片 2">
            <a:extLst>
              <a:ext uri="{FF2B5EF4-FFF2-40B4-BE49-F238E27FC236}">
                <a16:creationId xmlns:a16="http://schemas.microsoft.com/office/drawing/2014/main" id="{AA75A6CD-91CA-4CB2-B643-93624F46DE5C}"/>
              </a:ext>
            </a:extLst>
          </p:cNvPr>
          <p:cNvPicPr>
            <a:picLocks noChangeAspect="1"/>
          </p:cNvPicPr>
          <p:nvPr/>
        </p:nvPicPr>
        <p:blipFill>
          <a:blip r:embed="rId3"/>
          <a:stretch>
            <a:fillRect/>
          </a:stretch>
        </p:blipFill>
        <p:spPr>
          <a:xfrm>
            <a:off x="5421685" y="2504210"/>
            <a:ext cx="6509605" cy="2966185"/>
          </a:xfrm>
          <a:prstGeom prst="rect">
            <a:avLst/>
          </a:prstGeom>
        </p:spPr>
      </p:pic>
      <p:pic>
        <p:nvPicPr>
          <p:cNvPr id="5" name="图片 4">
            <a:extLst>
              <a:ext uri="{FF2B5EF4-FFF2-40B4-BE49-F238E27FC236}">
                <a16:creationId xmlns:a16="http://schemas.microsoft.com/office/drawing/2014/main" id="{35F44919-B86D-4196-A49F-4DBF568441F2}"/>
              </a:ext>
            </a:extLst>
          </p:cNvPr>
          <p:cNvPicPr>
            <a:picLocks noChangeAspect="1"/>
          </p:cNvPicPr>
          <p:nvPr/>
        </p:nvPicPr>
        <p:blipFill>
          <a:blip r:embed="rId4"/>
          <a:stretch>
            <a:fillRect/>
          </a:stretch>
        </p:blipFill>
        <p:spPr>
          <a:xfrm>
            <a:off x="1206522" y="2504210"/>
            <a:ext cx="3451619" cy="2966186"/>
          </a:xfrm>
          <a:prstGeom prst="rect">
            <a:avLst/>
          </a:prstGeom>
        </p:spPr>
      </p:pic>
      <p:sp>
        <p:nvSpPr>
          <p:cNvPr id="6" name="文本框 5">
            <a:extLst>
              <a:ext uri="{FF2B5EF4-FFF2-40B4-BE49-F238E27FC236}">
                <a16:creationId xmlns:a16="http://schemas.microsoft.com/office/drawing/2014/main" id="{1BE56351-2DCE-4825-903E-44FA3C8B5C91}"/>
              </a:ext>
            </a:extLst>
          </p:cNvPr>
          <p:cNvSpPr txBox="1"/>
          <p:nvPr/>
        </p:nvSpPr>
        <p:spPr>
          <a:xfrm>
            <a:off x="1244729" y="959732"/>
            <a:ext cx="9702541" cy="1136721"/>
          </a:xfrm>
          <a:prstGeom prst="rect">
            <a:avLst/>
          </a:prstGeom>
          <a:noFill/>
        </p:spPr>
        <p:txBody>
          <a:bodyPr wrap="square" rtlCol="0">
            <a:spAutoFit/>
          </a:bodyPr>
          <a:lstStyle/>
          <a:p>
            <a:pPr>
              <a:lnSpc>
                <a:spcPct val="130000"/>
              </a:lnSpc>
            </a:pPr>
            <a:r>
              <a:rPr lang="en-US" altLang="zh-CN" dirty="0">
                <a:latin typeface="Times New Roman" panose="02020603050405020304" pitchFamily="18" charset="0"/>
                <a:cs typeface="Times New Roman" panose="02020603050405020304" pitchFamily="18" charset="0"/>
              </a:rPr>
              <a:t>The figure below shows the navigation registration result of the lunar image in the visible light band. It can be roughly seen that the matching result is relatively ideal. By comparing it with the lunar global morphology mosaic map, it can be seen that it basically corresponds to the actual image.</a:t>
            </a:r>
            <a:endParaRPr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28C1A11D-8B3F-40D0-BB9C-DF1104BF2ADF}"/>
              </a:ext>
            </a:extLst>
          </p:cNvPr>
          <p:cNvSpPr txBox="1"/>
          <p:nvPr/>
        </p:nvSpPr>
        <p:spPr>
          <a:xfrm>
            <a:off x="1206522" y="5514671"/>
            <a:ext cx="8906256" cy="523220"/>
          </a:xfrm>
          <a:prstGeom prst="rect">
            <a:avLst/>
          </a:prstGeom>
          <a:noFill/>
        </p:spPr>
        <p:txBody>
          <a:bodyPr wrap="square">
            <a:spAutoFit/>
          </a:bodyPr>
          <a:lstStyle/>
          <a:p>
            <a:r>
              <a:rPr lang="en-US" altLang="zh-CN" sz="1400" dirty="0">
                <a:solidFill>
                  <a:srgbClr val="00B0F0"/>
                </a:solidFill>
                <a:effectLst/>
                <a:latin typeface="Times New Roman" panose="02020603050405020304" pitchFamily="18" charset="0"/>
                <a:ea typeface="宋体" panose="02010600030101010101" pitchFamily="2" charset="-122"/>
              </a:rPr>
              <a:t>https://astrogeology.usgs.gov/search/map/Moon/LRO/LROC_WAC/Lunar_LRO_L ROC-WAC_Mosaic_global_100m_June2013</a:t>
            </a:r>
            <a:endParaRPr lang="zh-CN" altLang="en-US" sz="1400" dirty="0">
              <a:solidFill>
                <a:srgbClr val="00B0F0"/>
              </a:solidFill>
            </a:endParaRPr>
          </a:p>
        </p:txBody>
      </p:sp>
    </p:spTree>
    <p:extLst>
      <p:ext uri="{BB962C8B-B14F-4D97-AF65-F5344CB8AC3E}">
        <p14:creationId xmlns:p14="http://schemas.microsoft.com/office/powerpoint/2010/main" val="2082618382"/>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46"/>
          <p:cNvSpPr>
            <a:spLocks noChangeArrowheads="1"/>
          </p:cNvSpPr>
          <p:nvPr/>
        </p:nvSpPr>
        <p:spPr bwMode="auto">
          <a:xfrm>
            <a:off x="651984" y="299906"/>
            <a:ext cx="4843628"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Navigation Registration</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38" name="等腰三角形 47"/>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5" name="图片 4">
            <a:extLst>
              <a:ext uri="{FF2B5EF4-FFF2-40B4-BE49-F238E27FC236}">
                <a16:creationId xmlns:a16="http://schemas.microsoft.com/office/drawing/2014/main" id="{0072E4DD-4633-4DF2-970C-67F41621A2C5}"/>
              </a:ext>
            </a:extLst>
          </p:cNvPr>
          <p:cNvPicPr>
            <a:picLocks noChangeAspect="1"/>
          </p:cNvPicPr>
          <p:nvPr/>
        </p:nvPicPr>
        <p:blipFill>
          <a:blip r:embed="rId3"/>
          <a:stretch>
            <a:fillRect/>
          </a:stretch>
        </p:blipFill>
        <p:spPr>
          <a:xfrm>
            <a:off x="7502978" y="2984907"/>
            <a:ext cx="3966601" cy="3126557"/>
          </a:xfrm>
          <a:prstGeom prst="rect">
            <a:avLst/>
          </a:prstGeom>
        </p:spPr>
      </p:pic>
      <p:pic>
        <p:nvPicPr>
          <p:cNvPr id="6" name="图片 5">
            <a:extLst>
              <a:ext uri="{FF2B5EF4-FFF2-40B4-BE49-F238E27FC236}">
                <a16:creationId xmlns:a16="http://schemas.microsoft.com/office/drawing/2014/main" id="{44E98E48-6CCC-4B0D-8988-D34805CBD172}"/>
              </a:ext>
            </a:extLst>
          </p:cNvPr>
          <p:cNvPicPr>
            <a:picLocks noChangeAspect="1"/>
          </p:cNvPicPr>
          <p:nvPr/>
        </p:nvPicPr>
        <p:blipFill>
          <a:blip r:embed="rId4"/>
          <a:stretch>
            <a:fillRect/>
          </a:stretch>
        </p:blipFill>
        <p:spPr>
          <a:xfrm>
            <a:off x="10184834" y="1401801"/>
            <a:ext cx="1284745" cy="1244196"/>
          </a:xfrm>
          <a:prstGeom prst="rect">
            <a:avLst/>
          </a:prstGeom>
        </p:spPr>
      </p:pic>
      <p:sp>
        <p:nvSpPr>
          <p:cNvPr id="8" name="文本框 7">
            <a:extLst>
              <a:ext uri="{FF2B5EF4-FFF2-40B4-BE49-F238E27FC236}">
                <a16:creationId xmlns:a16="http://schemas.microsoft.com/office/drawing/2014/main" id="{30B3FE23-A920-435F-BEEA-48083043703F}"/>
              </a:ext>
            </a:extLst>
          </p:cNvPr>
          <p:cNvSpPr txBox="1"/>
          <p:nvPr/>
        </p:nvSpPr>
        <p:spPr>
          <a:xfrm>
            <a:off x="7341734" y="6171535"/>
            <a:ext cx="4316866" cy="523220"/>
          </a:xfrm>
          <a:prstGeom prst="rect">
            <a:avLst/>
          </a:prstGeom>
          <a:noFill/>
        </p:spPr>
        <p:txBody>
          <a:bodyPr wrap="square">
            <a:spAutoFit/>
          </a:bodyPr>
          <a:lstStyle/>
          <a:p>
            <a:r>
              <a:rPr lang="en-US" altLang="zh-CN" sz="1400" dirty="0">
                <a:solidFill>
                  <a:schemeClr val="accent1">
                    <a:lumMod val="60000"/>
                    <a:lumOff val="40000"/>
                  </a:schemeClr>
                </a:solidFill>
                <a:latin typeface="Times New Roman" panose="02020603050405020304" pitchFamily="18" charset="0"/>
                <a:cs typeface="Times New Roman" panose="02020603050405020304" pitchFamily="18" charset="0"/>
              </a:rPr>
              <a:t>bias</a:t>
            </a:r>
            <a:r>
              <a:rPr lang="zh-CN" altLang="en-US" sz="1400"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altLang="zh-CN" sz="1400" dirty="0">
                <a:solidFill>
                  <a:schemeClr val="accent1">
                    <a:lumMod val="60000"/>
                    <a:lumOff val="40000"/>
                  </a:schemeClr>
                </a:solidFill>
                <a:latin typeface="Times New Roman" panose="02020603050405020304" pitchFamily="18" charset="0"/>
                <a:cs typeface="Times New Roman" panose="02020603050405020304" pitchFamily="18" charset="0"/>
              </a:rPr>
              <a:t>pixel</a:t>
            </a:r>
            <a:r>
              <a:rPr lang="zh-CN" altLang="en-US" sz="1400" dirty="0">
                <a:solidFill>
                  <a:schemeClr val="accent1">
                    <a:lumMod val="60000"/>
                    <a:lumOff val="40000"/>
                  </a:schemeClr>
                </a:solidFill>
                <a:latin typeface="Times New Roman" panose="02020603050405020304" pitchFamily="18" charset="0"/>
                <a:cs typeface="Times New Roman" panose="02020603050405020304" pitchFamily="18" charset="0"/>
              </a:rPr>
              <a:t>) ：    2.019477190515,7.96359673910</a:t>
            </a:r>
            <a:endParaRPr lang="en-US" altLang="zh-CN" sz="1400" dirty="0">
              <a:solidFill>
                <a:schemeClr val="accent1">
                  <a:lumMod val="60000"/>
                  <a:lumOff val="40000"/>
                </a:schemeClr>
              </a:solidFill>
              <a:latin typeface="Times New Roman" panose="02020603050405020304" pitchFamily="18" charset="0"/>
              <a:cs typeface="Times New Roman" panose="02020603050405020304" pitchFamily="18" charset="0"/>
            </a:endParaRPr>
          </a:p>
          <a:p>
            <a:r>
              <a:rPr lang="en-US" altLang="zh-CN" sz="1400" dirty="0">
                <a:solidFill>
                  <a:schemeClr val="accent1">
                    <a:lumMod val="60000"/>
                    <a:lumOff val="40000"/>
                  </a:schemeClr>
                </a:solidFill>
                <a:latin typeface="Times New Roman" panose="02020603050405020304" pitchFamily="18" charset="0"/>
                <a:cs typeface="Times New Roman" panose="02020603050405020304" pitchFamily="18" charset="0"/>
              </a:rPr>
              <a:t>bias</a:t>
            </a:r>
            <a:r>
              <a:rPr lang="zh-CN" altLang="en-US" sz="1400"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altLang="zh-CN" sz="1400" dirty="0">
                <a:solidFill>
                  <a:schemeClr val="accent1">
                    <a:lumMod val="60000"/>
                    <a:lumOff val="40000"/>
                  </a:schemeClr>
                </a:solidFill>
                <a:latin typeface="Times New Roman" panose="02020603050405020304" pitchFamily="18" charset="0"/>
                <a:cs typeface="Times New Roman" panose="02020603050405020304" pitchFamily="18" charset="0"/>
              </a:rPr>
              <a:t>degree</a:t>
            </a:r>
            <a:r>
              <a:rPr lang="zh-CN" altLang="en-US" sz="1400" dirty="0">
                <a:solidFill>
                  <a:schemeClr val="accent1">
                    <a:lumMod val="60000"/>
                    <a:lumOff val="40000"/>
                  </a:schemeClr>
                </a:solidFill>
                <a:latin typeface="Times New Roman" panose="02020603050405020304" pitchFamily="18" charset="0"/>
                <a:cs typeface="Times New Roman" panose="02020603050405020304" pitchFamily="18" charset="0"/>
              </a:rPr>
              <a:t>) ：0.1312660173835,0.517633788041</a:t>
            </a:r>
          </a:p>
        </p:txBody>
      </p:sp>
      <p:sp>
        <p:nvSpPr>
          <p:cNvPr id="4" name="文本框 3">
            <a:extLst>
              <a:ext uri="{FF2B5EF4-FFF2-40B4-BE49-F238E27FC236}">
                <a16:creationId xmlns:a16="http://schemas.microsoft.com/office/drawing/2014/main" id="{E22E533E-E9D4-4A1D-ACB1-FFE81F10E397}"/>
              </a:ext>
            </a:extLst>
          </p:cNvPr>
          <p:cNvSpPr txBox="1"/>
          <p:nvPr/>
        </p:nvSpPr>
        <p:spPr>
          <a:xfrm>
            <a:off x="7502978" y="1184468"/>
            <a:ext cx="2202910" cy="1104726"/>
          </a:xfrm>
          <a:prstGeom prst="rect">
            <a:avLst/>
          </a:prstGeom>
          <a:noFill/>
          <a:ln>
            <a:solidFill>
              <a:srgbClr val="00B050"/>
            </a:solidFill>
          </a:ln>
        </p:spPr>
        <p:txBody>
          <a:bodyPr wrap="square" rtlCol="0">
            <a:spAutoFit/>
          </a:bodyPr>
          <a:lstStyle/>
          <a:p>
            <a:pPr>
              <a:lnSpc>
                <a:spcPct val="130000"/>
              </a:lnSpc>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The right side is the calculation picture</a:t>
            </a:r>
          </a:p>
          <a:p>
            <a:pPr>
              <a:lnSpc>
                <a:spcPct val="130000"/>
              </a:lnSpc>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The bottom side is the template picture</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9E417AE-B591-4210-9C24-A88427DA17E6}"/>
                  </a:ext>
                </a:extLst>
              </p:cNvPr>
              <p:cNvSpPr txBox="1"/>
              <p:nvPr/>
            </p:nvSpPr>
            <p:spPr>
              <a:xfrm>
                <a:off x="316278" y="1168306"/>
                <a:ext cx="6740100" cy="5611088"/>
              </a:xfrm>
              <a:prstGeom prst="rect">
                <a:avLst/>
              </a:prstGeom>
              <a:noFill/>
            </p:spPr>
            <p:txBody>
              <a:bodyPr wrap="square">
                <a:spAutoFit/>
              </a:bodyPr>
              <a:lstStyle/>
              <a:p>
                <a:pPr>
                  <a:lnSpc>
                    <a:spcPct val="125000"/>
                  </a:lnSpc>
                  <a:spcAft>
                    <a:spcPts val="600"/>
                  </a:spcAft>
                </a:pPr>
                <a:r>
                  <a:rPr lang="en-US" altLang="zh-CN" dirty="0">
                    <a:solidFill>
                      <a:schemeClr val="accent1">
                        <a:lumMod val="60000"/>
                        <a:lumOff val="40000"/>
                      </a:schemeClr>
                    </a:solidFill>
                    <a:latin typeface="Times New Roman" panose="02020603050405020304" pitchFamily="18" charset="0"/>
                    <a:cs typeface="Times New Roman" panose="02020603050405020304" pitchFamily="18" charset="0"/>
                  </a:rPr>
                  <a:t>The maximum correlation coefficient method is used for accuracy assessment</a:t>
                </a:r>
                <a:r>
                  <a:rPr lang="zh-CN" altLang="en-US" dirty="0">
                    <a:solidFill>
                      <a:schemeClr val="accent1">
                        <a:lumMod val="60000"/>
                        <a:lumOff val="40000"/>
                      </a:schemeClr>
                    </a:solidFill>
                    <a:latin typeface="Times New Roman" panose="02020603050405020304" pitchFamily="18" charset="0"/>
                    <a:cs typeface="Times New Roman" panose="02020603050405020304" pitchFamily="18" charset="0"/>
                  </a:rPr>
                  <a:t>：</a:t>
                </a:r>
                <a:endParaRPr lang="en-US" altLang="zh-CN" dirty="0">
                  <a:solidFill>
                    <a:schemeClr val="accent1">
                      <a:lumMod val="60000"/>
                      <a:lumOff val="40000"/>
                    </a:schemeClr>
                  </a:solidFill>
                  <a:latin typeface="Times New Roman" panose="02020603050405020304" pitchFamily="18" charset="0"/>
                  <a:cs typeface="Times New Roman" panose="02020603050405020304" pitchFamily="18" charset="0"/>
                </a:endParaRPr>
              </a:p>
              <a:p>
                <a:pPr>
                  <a:lnSpc>
                    <a:spcPct val="125000"/>
                  </a:lnSpc>
                  <a:spcAft>
                    <a:spcPts val="600"/>
                  </a:spcAft>
                </a:pPr>
                <a:endParaRPr lang="en-US" altLang="zh-CN" dirty="0">
                  <a:solidFill>
                    <a:schemeClr val="accent1">
                      <a:lumMod val="60000"/>
                      <a:lumOff val="40000"/>
                    </a:schemeClr>
                  </a:solidFill>
                  <a:latin typeface="Times New Roman" panose="02020603050405020304" pitchFamily="18" charset="0"/>
                  <a:cs typeface="Times New Roman" panose="02020603050405020304" pitchFamily="18" charset="0"/>
                </a:endParaRPr>
              </a:p>
              <a:p>
                <a:pPr>
                  <a:lnSpc>
                    <a:spcPct val="125000"/>
                  </a:lnSpc>
                  <a:spcAft>
                    <a:spcPts val="600"/>
                  </a:spcAft>
                </a:pPr>
                <a:endParaRPr lang="en-US" altLang="zh-CN" dirty="0">
                  <a:solidFill>
                    <a:schemeClr val="accent1">
                      <a:lumMod val="60000"/>
                      <a:lumOff val="40000"/>
                    </a:schemeClr>
                  </a:solidFill>
                  <a:latin typeface="Times New Roman" panose="02020603050405020304" pitchFamily="18" charset="0"/>
                  <a:cs typeface="Times New Roman" panose="02020603050405020304" pitchFamily="18" charset="0"/>
                </a:endParaRPr>
              </a:p>
              <a:p>
                <a:pPr>
                  <a:lnSpc>
                    <a:spcPct val="125000"/>
                  </a:lnSpc>
                  <a:spcAft>
                    <a:spcPts val="600"/>
                  </a:spcAft>
                </a:pPr>
                <a:endParaRPr lang="en-US" altLang="zh-CN" dirty="0">
                  <a:solidFill>
                    <a:schemeClr val="accent1">
                      <a:lumMod val="60000"/>
                      <a:lumOff val="40000"/>
                    </a:schemeClr>
                  </a:solidFill>
                  <a:latin typeface="Times New Roman" panose="02020603050405020304" pitchFamily="18" charset="0"/>
                  <a:cs typeface="Times New Roman" panose="02020603050405020304" pitchFamily="18" charset="0"/>
                </a:endParaRPr>
              </a:p>
              <a:p>
                <a:pPr>
                  <a:lnSpc>
                    <a:spcPct val="125000"/>
                  </a:lnSpc>
                  <a:spcAft>
                    <a:spcPts val="600"/>
                  </a:spcAft>
                </a:pPr>
                <a:endParaRPr lang="en-US" altLang="zh-CN" dirty="0">
                  <a:solidFill>
                    <a:schemeClr val="accent1">
                      <a:lumMod val="60000"/>
                      <a:lumOff val="40000"/>
                    </a:schemeClr>
                  </a:solidFill>
                  <a:latin typeface="Times New Roman" panose="02020603050405020304" pitchFamily="18" charset="0"/>
                  <a:cs typeface="Times New Roman" panose="02020603050405020304" pitchFamily="18" charset="0"/>
                </a:endParaRPr>
              </a:p>
              <a:p>
                <a:pPr>
                  <a:lnSpc>
                    <a:spcPct val="125000"/>
                  </a:lnSpc>
                  <a:spcAft>
                    <a:spcPts val="600"/>
                  </a:spcAft>
                </a:pPr>
                <a:r>
                  <a:rPr lang="en-US" altLang="zh-CN" dirty="0">
                    <a:solidFill>
                      <a:schemeClr val="accent1">
                        <a:lumMod val="60000"/>
                        <a:lumOff val="40000"/>
                      </a:schemeClr>
                    </a:solidFill>
                    <a:latin typeface="Times New Roman" panose="02020603050405020304" pitchFamily="18" charset="0"/>
                    <a:cs typeface="Times New Roman" panose="02020603050405020304" pitchFamily="18" charset="0"/>
                  </a:rPr>
                  <a:t>method</a:t>
                </a:r>
                <a:r>
                  <a:rPr lang="zh-CN" altLang="en-US" dirty="0">
                    <a:solidFill>
                      <a:schemeClr val="accent1">
                        <a:lumMod val="60000"/>
                        <a:lumOff val="40000"/>
                      </a:schemeClr>
                    </a:solidFill>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Calculate the correlation coefficient between the template image and the registration result image, and record the position with the largest correlation coefficient</a:t>
                </a:r>
              </a:p>
              <a:p>
                <a:pPr>
                  <a:lnSpc>
                    <a:spcPct val="125000"/>
                  </a:lnSpc>
                  <a:spcAft>
                    <a:spcPts val="600"/>
                  </a:spcAft>
                </a:pPr>
                <a:r>
                  <a:rPr lang="en-US" altLang="zh-CN" dirty="0">
                    <a:solidFill>
                      <a:schemeClr val="accent1">
                        <a:lumMod val="60000"/>
                        <a:lumOff val="40000"/>
                      </a:schemeClr>
                    </a:solidFill>
                    <a:latin typeface="Times New Roman" panose="02020603050405020304" pitchFamily="18" charset="0"/>
                    <a:cs typeface="Times New Roman" panose="02020603050405020304" pitchFamily="18" charset="0"/>
                  </a:rPr>
                  <a:t>result</a:t>
                </a:r>
                <a:r>
                  <a:rPr lang="zh-CN" altLang="en-US" dirty="0">
                    <a:solidFill>
                      <a:schemeClr val="accent1">
                        <a:lumMod val="60000"/>
                        <a:lumOff val="40000"/>
                      </a:schemeClr>
                    </a:solidFill>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The deviation is calculated by the following formula and is expressed as the position of the matching result and the actual position, where res is the resolution</a:t>
                </a:r>
              </a:p>
              <a:p>
                <a:pPr>
                  <a:lnSpc>
                    <a:spcPct val="125000"/>
                  </a:lnSpc>
                  <a:spcAft>
                    <a:spcPts val="600"/>
                  </a:spcAft>
                </a:pPr>
                <a14:m>
                  <m:oMathPara xmlns:m="http://schemas.openxmlformats.org/officeDocument/2006/math">
                    <m:oMathParaPr>
                      <m:jc m:val="centerGroup"/>
                    </m:oMathParaPr>
                    <m:oMath xmlns:m="http://schemas.openxmlformats.org/officeDocument/2006/math">
                      <m:m>
                        <m:mPr>
                          <m:plcHide m:val="on"/>
                          <m:mcs>
                            <m:mc>
                              <m:mcPr>
                                <m:count m:val="1"/>
                                <m:mcJc m:val="center"/>
                              </m:mcPr>
                            </m:mc>
                          </m:mcs>
                          <m:ctrlPr>
                            <a:rPr lang="zh-CN" altLang="en-US" i="1" smtClean="0">
                              <a:solidFill>
                                <a:srgbClr val="836967"/>
                              </a:solidFill>
                              <a:latin typeface="Cambria Math" panose="02040503050406030204" pitchFamily="18" charset="0"/>
                            </a:rPr>
                          </m:ctrlPr>
                        </m:mPr>
                        <m:mr>
                          <m:e>
                            <m:r>
                              <a:rPr lang="zh-CN" altLang="en-US" i="1">
                                <a:latin typeface="Cambria Math" panose="02040503050406030204" pitchFamily="18" charset="0"/>
                              </a:rPr>
                              <m:t>𝑑𝑒</m:t>
                            </m:r>
                            <m:r>
                              <m:rPr>
                                <m:lit/>
                              </m:rPr>
                              <a:rPr lang="zh-CN" altLang="en-US" i="0">
                                <a:latin typeface="Cambria Math" panose="02040503050406030204" pitchFamily="18" charset="0"/>
                              </a:rPr>
                              <m:t>_</m:t>
                            </m:r>
                            <m:r>
                              <a:rPr lang="zh-CN" altLang="en-US" i="1">
                                <a:latin typeface="Cambria Math" panose="02040503050406030204" pitchFamily="18" charset="0"/>
                              </a:rPr>
                              <m:t>𝑙𝑜𝑛</m:t>
                            </m:r>
                            <m:r>
                              <a:rPr lang="zh-CN" altLang="en-US" i="0">
                                <a:latin typeface="Cambria Math" panose="02040503050406030204" pitchFamily="18" charset="0"/>
                              </a:rPr>
                              <m:t>=</m:t>
                            </m:r>
                            <m:d>
                              <m:dPr>
                                <m:begChr m:val="|"/>
                                <m:endChr m:val="|"/>
                                <m:ctrlPr>
                                  <a:rPr lang="zh-CN" altLang="en-US" i="1">
                                    <a:latin typeface="Cambria Math" panose="02040503050406030204" pitchFamily="18" charset="0"/>
                                  </a:rPr>
                                </m:ctrlPr>
                              </m:dPr>
                              <m:e>
                                <m:r>
                                  <a:rPr lang="zh-CN" altLang="en-US" i="1">
                                    <a:latin typeface="Cambria Math" panose="02040503050406030204" pitchFamily="18" charset="0"/>
                                  </a:rPr>
                                  <m:t>𝑙𝑜𝑛</m:t>
                                </m:r>
                                <m:r>
                                  <a:rPr lang="zh-CN" altLang="en-US" i="0">
                                    <a:latin typeface="Cambria Math" panose="02040503050406030204" pitchFamily="18" charset="0"/>
                                  </a:rPr>
                                  <m:t>2+</m:t>
                                </m:r>
                                <m:r>
                                  <a:rPr lang="zh-CN" altLang="en-US" i="1">
                                    <a:latin typeface="Cambria Math" panose="02040503050406030204" pitchFamily="18" charset="0"/>
                                  </a:rPr>
                                  <m:t>𝑥</m:t>
                                </m:r>
                                <m:r>
                                  <a:rPr lang="zh-CN" altLang="en-US" i="0">
                                    <a:latin typeface="Cambria Math" panose="02040503050406030204" pitchFamily="18" charset="0"/>
                                  </a:rPr>
                                  <m:t>·</m:t>
                                </m:r>
                                <m:r>
                                  <a:rPr lang="zh-CN" altLang="en-US" i="1">
                                    <a:latin typeface="Cambria Math" panose="02040503050406030204" pitchFamily="18" charset="0"/>
                                  </a:rPr>
                                  <m:t>𝑟𝑒𝑠</m:t>
                                </m:r>
                                <m:r>
                                  <a:rPr lang="zh-CN" altLang="en-US" i="0">
                                    <a:latin typeface="Cambria Math" panose="02040503050406030204" pitchFamily="18" charset="0"/>
                                  </a:rPr>
                                  <m:t>−</m:t>
                                </m:r>
                                <m:r>
                                  <a:rPr lang="zh-CN" altLang="en-US" i="1">
                                    <a:latin typeface="Cambria Math" panose="02040503050406030204" pitchFamily="18" charset="0"/>
                                  </a:rPr>
                                  <m:t>𝑙𝑜𝑛</m:t>
                                </m:r>
                                <m:r>
                                  <a:rPr lang="zh-CN" altLang="en-US" i="0">
                                    <a:latin typeface="Cambria Math" panose="02040503050406030204" pitchFamily="18" charset="0"/>
                                  </a:rPr>
                                  <m:t>1</m:t>
                                </m:r>
                              </m:e>
                            </m:d>
                          </m:e>
                        </m:mr>
                        <m:mr>
                          <m:e>
                            <m:r>
                              <a:rPr lang="zh-CN" altLang="en-US" i="1">
                                <a:latin typeface="Cambria Math" panose="02040503050406030204" pitchFamily="18" charset="0"/>
                              </a:rPr>
                              <m:t>𝑑𝑒</m:t>
                            </m:r>
                            <m:r>
                              <m:rPr>
                                <m:lit/>
                              </m:rPr>
                              <a:rPr lang="zh-CN" altLang="en-US" i="0">
                                <a:latin typeface="Cambria Math" panose="02040503050406030204" pitchFamily="18" charset="0"/>
                              </a:rPr>
                              <m:t>_</m:t>
                            </m:r>
                            <m:r>
                              <a:rPr lang="zh-CN" altLang="en-US" i="1">
                                <a:latin typeface="Cambria Math" panose="02040503050406030204" pitchFamily="18" charset="0"/>
                              </a:rPr>
                              <m:t>𝑙𝑎𝑡</m:t>
                            </m:r>
                            <m:r>
                              <a:rPr lang="zh-CN" altLang="en-US" i="0">
                                <a:latin typeface="Cambria Math" panose="02040503050406030204" pitchFamily="18" charset="0"/>
                              </a:rPr>
                              <m:t>=</m:t>
                            </m:r>
                            <m:d>
                              <m:dPr>
                                <m:begChr m:val="|"/>
                                <m:endChr m:val="|"/>
                                <m:ctrlPr>
                                  <a:rPr lang="zh-CN" altLang="en-US" i="1">
                                    <a:latin typeface="Cambria Math" panose="02040503050406030204" pitchFamily="18" charset="0"/>
                                  </a:rPr>
                                </m:ctrlPr>
                              </m:dPr>
                              <m:e>
                                <m:r>
                                  <a:rPr lang="zh-CN" altLang="en-US" i="1">
                                    <a:latin typeface="Cambria Math" panose="02040503050406030204" pitchFamily="18" charset="0"/>
                                  </a:rPr>
                                  <m:t>𝑙𝑜𝑛</m:t>
                                </m:r>
                                <m:r>
                                  <a:rPr lang="zh-CN" altLang="en-US" i="0">
                                    <a:latin typeface="Cambria Math" panose="02040503050406030204" pitchFamily="18" charset="0"/>
                                  </a:rPr>
                                  <m:t>2+</m:t>
                                </m:r>
                                <m:r>
                                  <a:rPr lang="zh-CN" altLang="en-US" i="1">
                                    <a:latin typeface="Cambria Math" panose="02040503050406030204" pitchFamily="18" charset="0"/>
                                  </a:rPr>
                                  <m:t>𝑦</m:t>
                                </m:r>
                                <m:r>
                                  <a:rPr lang="zh-CN" altLang="en-US" i="0">
                                    <a:latin typeface="Cambria Math" panose="02040503050406030204" pitchFamily="18" charset="0"/>
                                  </a:rPr>
                                  <m:t>·</m:t>
                                </m:r>
                                <m:r>
                                  <a:rPr lang="zh-CN" altLang="en-US" i="1">
                                    <a:latin typeface="Cambria Math" panose="02040503050406030204" pitchFamily="18" charset="0"/>
                                  </a:rPr>
                                  <m:t>𝑟𝑒𝑠</m:t>
                                </m:r>
                                <m:r>
                                  <a:rPr lang="zh-CN" altLang="en-US" i="0">
                                    <a:latin typeface="Cambria Math" panose="02040503050406030204" pitchFamily="18" charset="0"/>
                                  </a:rPr>
                                  <m:t>−</m:t>
                                </m:r>
                                <m:r>
                                  <a:rPr lang="zh-CN" altLang="en-US" i="1">
                                    <a:latin typeface="Cambria Math" panose="02040503050406030204" pitchFamily="18" charset="0"/>
                                  </a:rPr>
                                  <m:t>𝑙𝑎𝑡</m:t>
                                </m:r>
                                <m:r>
                                  <a:rPr lang="zh-CN" altLang="en-US" i="0">
                                    <a:latin typeface="Cambria Math" panose="02040503050406030204" pitchFamily="18" charset="0"/>
                                  </a:rPr>
                                  <m:t>1</m:t>
                                </m:r>
                              </m:e>
                            </m:d>
                          </m:e>
                        </m:mr>
                      </m:m>
                    </m:oMath>
                  </m:oMathPara>
                </a14:m>
                <a:endParaRPr lang="zh-CN" altLang="en-US" dirty="0"/>
              </a:p>
            </p:txBody>
          </p:sp>
        </mc:Choice>
        <mc:Fallback xmlns="">
          <p:sp>
            <p:nvSpPr>
              <p:cNvPr id="13" name="文本框 12">
                <a:extLst>
                  <a:ext uri="{FF2B5EF4-FFF2-40B4-BE49-F238E27FC236}">
                    <a16:creationId xmlns:a16="http://schemas.microsoft.com/office/drawing/2014/main" id="{59E417AE-B591-4210-9C24-A88427DA17E6}"/>
                  </a:ext>
                </a:extLst>
              </p:cNvPr>
              <p:cNvSpPr txBox="1">
                <a:spLocks noRot="1" noChangeAspect="1" noMove="1" noResize="1" noEditPoints="1" noAdjustHandles="1" noChangeArrowheads="1" noChangeShapeType="1" noTextEdit="1"/>
              </p:cNvSpPr>
              <p:nvPr/>
            </p:nvSpPr>
            <p:spPr>
              <a:xfrm>
                <a:off x="316278" y="1168306"/>
                <a:ext cx="6740100" cy="5611088"/>
              </a:xfrm>
              <a:prstGeom prst="rect">
                <a:avLst/>
              </a:prstGeom>
              <a:blipFill>
                <a:blip r:embed="rId5"/>
                <a:stretch>
                  <a:fillRect l="-814" r="-904"/>
                </a:stretch>
              </a:blipFill>
            </p:spPr>
            <p:txBody>
              <a:bodyPr/>
              <a:lstStyle/>
              <a:p>
                <a:r>
                  <a:rPr lang="zh-CN" altLang="en-US">
                    <a:noFill/>
                  </a:rPr>
                  <a:t> </a:t>
                </a:r>
              </a:p>
            </p:txBody>
          </p:sp>
        </mc:Fallback>
      </mc:AlternateContent>
      <p:sp>
        <p:nvSpPr>
          <p:cNvPr id="10" name="箭头: 下 9">
            <a:extLst>
              <a:ext uri="{FF2B5EF4-FFF2-40B4-BE49-F238E27FC236}">
                <a16:creationId xmlns:a16="http://schemas.microsoft.com/office/drawing/2014/main" id="{228AC5BF-0D70-4F5A-A3B1-EDD7331B1873}"/>
              </a:ext>
            </a:extLst>
          </p:cNvPr>
          <p:cNvSpPr/>
          <p:nvPr/>
        </p:nvSpPr>
        <p:spPr>
          <a:xfrm flipH="1">
            <a:off x="8344552" y="2324997"/>
            <a:ext cx="259881" cy="39816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00B050"/>
                </a:solidFill>
              </a:ln>
              <a:solidFill>
                <a:srgbClr val="92D050"/>
              </a:solidFill>
            </a:endParaRPr>
          </a:p>
        </p:txBody>
      </p:sp>
      <p:sp>
        <p:nvSpPr>
          <p:cNvPr id="12" name="箭头: 右 11">
            <a:extLst>
              <a:ext uri="{FF2B5EF4-FFF2-40B4-BE49-F238E27FC236}">
                <a16:creationId xmlns:a16="http://schemas.microsoft.com/office/drawing/2014/main" id="{BD5CC5FB-D36D-48E7-9407-17FAF6629AB3}"/>
              </a:ext>
            </a:extLst>
          </p:cNvPr>
          <p:cNvSpPr/>
          <p:nvPr/>
        </p:nvSpPr>
        <p:spPr>
          <a:xfrm>
            <a:off x="9713268" y="1720669"/>
            <a:ext cx="468572" cy="229949"/>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00B050"/>
                </a:solidFill>
              </a:ln>
              <a:solidFill>
                <a:srgbClr val="92D050"/>
              </a:solidFill>
            </a:endParaRPr>
          </a:p>
        </p:txBody>
      </p:sp>
      <p:pic>
        <p:nvPicPr>
          <p:cNvPr id="14" name="图片 13">
            <a:extLst>
              <a:ext uri="{FF2B5EF4-FFF2-40B4-BE49-F238E27FC236}">
                <a16:creationId xmlns:a16="http://schemas.microsoft.com/office/drawing/2014/main" id="{89B40D4C-A1AC-4FE6-A16E-30E0A55E80AA}"/>
              </a:ext>
            </a:extLst>
          </p:cNvPr>
          <p:cNvPicPr>
            <a:picLocks noChangeAspect="1"/>
          </p:cNvPicPr>
          <p:nvPr/>
        </p:nvPicPr>
        <p:blipFill>
          <a:blip r:embed="rId6"/>
          <a:stretch>
            <a:fillRect/>
          </a:stretch>
        </p:blipFill>
        <p:spPr>
          <a:xfrm>
            <a:off x="571711" y="2079630"/>
            <a:ext cx="5133640" cy="1390669"/>
          </a:xfrm>
          <a:prstGeom prst="rect">
            <a:avLst/>
          </a:prstGeom>
        </p:spPr>
      </p:pic>
      <p:sp>
        <p:nvSpPr>
          <p:cNvPr id="15" name="文本框 14">
            <a:extLst>
              <a:ext uri="{FF2B5EF4-FFF2-40B4-BE49-F238E27FC236}">
                <a16:creationId xmlns:a16="http://schemas.microsoft.com/office/drawing/2014/main" id="{81CC0068-0AFE-4791-829E-37AA222EC1F6}"/>
              </a:ext>
            </a:extLst>
          </p:cNvPr>
          <p:cNvSpPr txBox="1"/>
          <p:nvPr/>
        </p:nvSpPr>
        <p:spPr>
          <a:xfrm>
            <a:off x="7502978" y="2758967"/>
            <a:ext cx="3966601" cy="276999"/>
          </a:xfrm>
          <a:prstGeom prst="rect">
            <a:avLst/>
          </a:prstGeom>
          <a:noFill/>
        </p:spPr>
        <p:txBody>
          <a:bodyPr wrap="square">
            <a:spAutoFit/>
          </a:bodyPr>
          <a:lstStyle/>
          <a:p>
            <a:r>
              <a:rPr lang="en-US" altLang="zh-CN" sz="1200" dirty="0" err="1">
                <a:solidFill>
                  <a:srgbClr val="00B0F0"/>
                </a:solidFill>
                <a:effectLst/>
                <a:latin typeface="Times New Roman" panose="02020603050405020304" pitchFamily="18" charset="0"/>
                <a:ea typeface="宋体" panose="02010600030101010101" pitchFamily="2" charset="-122"/>
              </a:rPr>
              <a:t>Lunar_LRO_L</a:t>
            </a:r>
            <a:r>
              <a:rPr lang="en-US" altLang="zh-CN" sz="1200" dirty="0">
                <a:solidFill>
                  <a:srgbClr val="00B0F0"/>
                </a:solidFill>
                <a:effectLst/>
                <a:latin typeface="Times New Roman" panose="02020603050405020304" pitchFamily="18" charset="0"/>
                <a:ea typeface="宋体" panose="02010600030101010101" pitchFamily="2" charset="-122"/>
              </a:rPr>
              <a:t> ROC-WAC_Mosaic_global_100m_June2013</a:t>
            </a:r>
            <a:endParaRPr lang="zh-CN" altLang="en-US" sz="1200" dirty="0"/>
          </a:p>
        </p:txBody>
      </p:sp>
    </p:spTree>
    <p:extLst>
      <p:ext uri="{BB962C8B-B14F-4D97-AF65-F5344CB8AC3E}">
        <p14:creationId xmlns:p14="http://schemas.microsoft.com/office/powerpoint/2010/main" val="70547113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46"/>
          <p:cNvSpPr>
            <a:spLocks noChangeArrowheads="1"/>
          </p:cNvSpPr>
          <p:nvPr/>
        </p:nvSpPr>
        <p:spPr bwMode="auto">
          <a:xfrm>
            <a:off x="651984" y="299906"/>
            <a:ext cx="4843628"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Navigation Registration</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38" name="等腰三角形 47"/>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 name="文本框 6">
            <a:extLst>
              <a:ext uri="{FF2B5EF4-FFF2-40B4-BE49-F238E27FC236}">
                <a16:creationId xmlns:a16="http://schemas.microsoft.com/office/drawing/2014/main" id="{745A0ADC-5ADC-4EFE-B67D-40322ACE1567}"/>
              </a:ext>
            </a:extLst>
          </p:cNvPr>
          <p:cNvSpPr txBox="1"/>
          <p:nvPr/>
        </p:nvSpPr>
        <p:spPr>
          <a:xfrm>
            <a:off x="859874" y="1010172"/>
            <a:ext cx="9996048" cy="1573764"/>
          </a:xfrm>
          <a:prstGeom prst="rect">
            <a:avLst/>
          </a:prstGeom>
          <a:noFill/>
        </p:spPr>
        <p:txBody>
          <a:bodyPr wrap="square" rtlCol="0">
            <a:spAutoFit/>
          </a:bodyPr>
          <a:lstStyle/>
          <a:p>
            <a:pPr marL="285750" indent="-285750">
              <a:lnSpc>
                <a:spcPct val="13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This is the result of the navigation registration of thermal infrared data, in the ME lunar Cartesian coordinate system and the ME lunar longitude and latitude coordinate system.</a:t>
            </a:r>
          </a:p>
          <a:p>
            <a:pPr marL="285750" indent="-285750">
              <a:lnSpc>
                <a:spcPct val="130000"/>
              </a:lnSpc>
              <a:spcBef>
                <a:spcPts val="600"/>
              </a:spcBef>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In different coordinate systems, the closer to the edge of the moon, the larger the interval between points. This is caused by the way the sensor collects data. The blue part in the figure is the 0 value area.</a:t>
            </a:r>
          </a:p>
        </p:txBody>
      </p:sp>
      <p:pic>
        <p:nvPicPr>
          <p:cNvPr id="13" name="图片 12">
            <a:extLst>
              <a:ext uri="{FF2B5EF4-FFF2-40B4-BE49-F238E27FC236}">
                <a16:creationId xmlns:a16="http://schemas.microsoft.com/office/drawing/2014/main" id="{A24BCA0A-8714-4BD9-9F25-C979477CE084}"/>
              </a:ext>
            </a:extLst>
          </p:cNvPr>
          <p:cNvPicPr>
            <a:picLocks noChangeAspect="1"/>
          </p:cNvPicPr>
          <p:nvPr/>
        </p:nvPicPr>
        <p:blipFill>
          <a:blip r:embed="rId3"/>
          <a:stretch>
            <a:fillRect/>
          </a:stretch>
        </p:blipFill>
        <p:spPr>
          <a:xfrm>
            <a:off x="5018752" y="2874336"/>
            <a:ext cx="6375251" cy="3425938"/>
          </a:xfrm>
          <a:prstGeom prst="rect">
            <a:avLst/>
          </a:prstGeom>
        </p:spPr>
      </p:pic>
      <p:sp>
        <p:nvSpPr>
          <p:cNvPr id="17" name="文本框 16">
            <a:extLst>
              <a:ext uri="{FF2B5EF4-FFF2-40B4-BE49-F238E27FC236}">
                <a16:creationId xmlns:a16="http://schemas.microsoft.com/office/drawing/2014/main" id="{46873F44-D06D-4591-8EC7-A717026AFC0F}"/>
              </a:ext>
            </a:extLst>
          </p:cNvPr>
          <p:cNvSpPr txBox="1"/>
          <p:nvPr/>
        </p:nvSpPr>
        <p:spPr>
          <a:xfrm>
            <a:off x="516659" y="3026671"/>
            <a:ext cx="4309860" cy="2821157"/>
          </a:xfrm>
          <a:prstGeom prst="rect">
            <a:avLst/>
          </a:prstGeom>
          <a:noFill/>
        </p:spPr>
        <p:txBody>
          <a:bodyPr wrap="square">
            <a:spAutoFit/>
          </a:bodyPr>
          <a:lstStyle/>
          <a:p>
            <a:pPr marL="285750" indent="-285750" algn="just">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In the Cartesian coordinate system, navigation registration restores the plane data to the three-dimensional structure of the moon, and conforms to the characteristic that the larger the sampling interval is, the closer the geometric center of the principle image is under the observation geometry.</a:t>
            </a:r>
          </a:p>
          <a:p>
            <a:pPr marL="285750" indent="-285750" algn="just">
              <a:lnSpc>
                <a:spcPct val="130000"/>
              </a:lnSpc>
              <a:spcBef>
                <a:spcPts val="600"/>
              </a:spcBef>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This observation geometry principle is more clearly highlighted in the longitude and latitude coordinate system.</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9981507"/>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梯形 34"/>
          <p:cNvSpPr/>
          <p:nvPr/>
        </p:nvSpPr>
        <p:spPr>
          <a:xfrm rot="16200000">
            <a:off x="7446196" y="-443607"/>
            <a:ext cx="2291737" cy="7199871"/>
          </a:xfrm>
          <a:prstGeom prst="trapezoid">
            <a:avLst>
              <a:gd name="adj" fmla="val 169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27" name="文本框 2"/>
          <p:cNvSpPr txBox="1"/>
          <p:nvPr/>
        </p:nvSpPr>
        <p:spPr>
          <a:xfrm>
            <a:off x="3729079" y="2556165"/>
            <a:ext cx="1164101" cy="1200329"/>
          </a:xfrm>
          <a:prstGeom prst="rect">
            <a:avLst/>
          </a:prstGeom>
          <a:noFill/>
        </p:spPr>
        <p:txBody>
          <a:bodyPr wrap="none" lIns="91440" tIns="45720" rIns="91440" bIns="45720"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65"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Part</a:t>
            </a:r>
            <a:r>
              <a:rPr kumimoji="0" lang="en-US" altLang="zh-CN" sz="72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3</a:t>
            </a:r>
            <a:endParaRPr kumimoji="0" lang="zh-CN" altLang="en-US" sz="72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29" name="矩形 28"/>
          <p:cNvSpPr/>
          <p:nvPr/>
        </p:nvSpPr>
        <p:spPr>
          <a:xfrm>
            <a:off x="5326929" y="2471830"/>
            <a:ext cx="6964020" cy="1384995"/>
          </a:xfrm>
          <a:prstGeom prst="rect">
            <a:avLst/>
          </a:prstGeom>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GOES-R and FY-4 Thermal Infrared Band Radiation Calibration of TBOL Based on Diviner Radiometer</a:t>
            </a:r>
            <a:endParaRPr kumimoji="0" lang="zh-CN" altLang="en-US" sz="28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grpSp>
        <p:nvGrpSpPr>
          <p:cNvPr id="2" name="组合 1"/>
          <p:cNvGrpSpPr/>
          <p:nvPr/>
        </p:nvGrpSpPr>
        <p:grpSpPr>
          <a:xfrm>
            <a:off x="9742839" y="2193196"/>
            <a:ext cx="184747" cy="1474361"/>
            <a:chOff x="5876189" y="1644897"/>
            <a:chExt cx="138560" cy="1105771"/>
          </a:xfrm>
        </p:grpSpPr>
        <p:grpSp>
          <p:nvGrpSpPr>
            <p:cNvPr id="31" name="组合 30"/>
            <p:cNvGrpSpPr/>
            <p:nvPr/>
          </p:nvGrpSpPr>
          <p:grpSpPr>
            <a:xfrm>
              <a:off x="5876189" y="1644897"/>
              <a:ext cx="138549" cy="900327"/>
              <a:chOff x="9190155" y="2477011"/>
              <a:chExt cx="184732" cy="1200437"/>
            </a:xfrm>
          </p:grpSpPr>
          <p:sp>
            <p:nvSpPr>
              <p:cNvPr id="32" name="矩形 31"/>
              <p:cNvSpPr/>
              <p:nvPr/>
            </p:nvSpPr>
            <p:spPr>
              <a:xfrm>
                <a:off x="9190155" y="2477011"/>
                <a:ext cx="184731" cy="379335"/>
              </a:xfrm>
              <a:prstGeom prst="rect">
                <a:avLst/>
              </a:prstGeom>
            </p:spPr>
            <p:txBody>
              <a:bodyPr wrap="none">
                <a:spAutoFit/>
              </a:body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zh-CN" altLang="en-US" sz="1865"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sym typeface="微软雅黑" panose="020B0503020204020204" pitchFamily="34" charset="-122"/>
                </a:endParaRPr>
              </a:p>
            </p:txBody>
          </p:sp>
          <p:sp>
            <p:nvSpPr>
              <p:cNvPr id="33" name="矩形 32"/>
              <p:cNvSpPr/>
              <p:nvPr/>
            </p:nvSpPr>
            <p:spPr>
              <a:xfrm>
                <a:off x="9190156" y="2848376"/>
                <a:ext cx="184731" cy="37933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34" name="矩形 33"/>
              <p:cNvSpPr/>
              <p:nvPr/>
            </p:nvSpPr>
            <p:spPr>
              <a:xfrm>
                <a:off x="9190155" y="3298112"/>
                <a:ext cx="184731" cy="37933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38" name="矩形 37"/>
            <p:cNvSpPr/>
            <p:nvPr/>
          </p:nvSpPr>
          <p:spPr>
            <a:xfrm>
              <a:off x="5876201" y="2466167"/>
              <a:ext cx="138548" cy="28450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grpSp>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a:spLocks noChangeArrowheads="1"/>
          </p:cNvSpPr>
          <p:nvPr/>
        </p:nvSpPr>
        <p:spPr bwMode="auto">
          <a:xfrm>
            <a:off x="634918" y="237124"/>
            <a:ext cx="7075008"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Selection of research methodology</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65" name="等腰三角形 64"/>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 name="文本框 1">
            <a:extLst>
              <a:ext uri="{FF2B5EF4-FFF2-40B4-BE49-F238E27FC236}">
                <a16:creationId xmlns:a16="http://schemas.microsoft.com/office/drawing/2014/main" id="{3D640013-8E2B-4DD5-A46B-88EB52621FE9}"/>
              </a:ext>
            </a:extLst>
          </p:cNvPr>
          <p:cNvSpPr txBox="1"/>
          <p:nvPr/>
        </p:nvSpPr>
        <p:spPr>
          <a:xfrm>
            <a:off x="1696429" y="1162333"/>
            <a:ext cx="9000310" cy="3653372"/>
          </a:xfrm>
          <a:prstGeom prst="rect">
            <a:avLst/>
          </a:prstGeom>
          <a:noFill/>
        </p:spPr>
        <p:txBody>
          <a:bodyPr wrap="square" rtlCol="0">
            <a:spAutoFit/>
          </a:bodyPr>
          <a:lstStyle/>
          <a:p>
            <a:pPr marL="342900" indent="-342900">
              <a:lnSpc>
                <a:spcPct val="130000"/>
              </a:lnSpc>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Normal lunar data is obtained by calculating the irradiance of the entire moon and comparing it with the existing model to calibrate the sensor.</a:t>
            </a:r>
          </a:p>
          <a:p>
            <a:pPr marL="342900" indent="-342900">
              <a:lnSpc>
                <a:spcPct val="130000"/>
              </a:lnSpc>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The lunar data after navigation registration can have more uses and greatly facilitates lunar calibration.</a:t>
            </a:r>
          </a:p>
          <a:p>
            <a:pPr marL="644400" indent="-285750">
              <a:lnSpc>
                <a:spcPct val="130000"/>
              </a:lnSpc>
              <a:buFontTx/>
              <a:buChar char="-"/>
            </a:pPr>
            <a:r>
              <a:rPr lang="en-US" altLang="zh-CN" sz="2000" dirty="0">
                <a:solidFill>
                  <a:schemeClr val="accent1">
                    <a:lumMod val="60000"/>
                    <a:lumOff val="40000"/>
                  </a:schemeClr>
                </a:solidFill>
                <a:latin typeface="Times New Roman" panose="02020603050405020304" pitchFamily="18" charset="0"/>
                <a:cs typeface="Times New Roman" panose="02020603050405020304" pitchFamily="18" charset="0"/>
              </a:rPr>
              <a:t>Compare with existing lunar brightness temperature models of lunar orbiters to study the radiation response of earth-based satellite sensors</a:t>
            </a:r>
          </a:p>
          <a:p>
            <a:pPr marL="644400" indent="-285750">
              <a:lnSpc>
                <a:spcPct val="130000"/>
              </a:lnSpc>
              <a:buFontTx/>
              <a:buChar char="-"/>
            </a:pPr>
            <a:r>
              <a:rPr lang="en-US" altLang="zh-CN" sz="2000" dirty="0">
                <a:latin typeface="Times New Roman" panose="02020603050405020304" pitchFamily="18" charset="0"/>
                <a:cs typeface="Times New Roman" panose="02020603050405020304" pitchFamily="18" charset="0"/>
              </a:rPr>
              <a:t>Select a specific calibration site on the moon, and use different earth-based satellites to observe the same area for cross-calibration</a:t>
            </a:r>
          </a:p>
          <a:p>
            <a:pPr marL="644400" indent="-285750">
              <a:lnSpc>
                <a:spcPct val="130000"/>
              </a:lnSpc>
              <a:buFontTx/>
              <a:buChar char="-"/>
            </a:pPr>
            <a:endParaRPr lang="zh-CN" altLang="en-US" sz="20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0976123"/>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a:spLocks noChangeArrowheads="1"/>
          </p:cNvSpPr>
          <p:nvPr/>
        </p:nvSpPr>
        <p:spPr bwMode="auto">
          <a:xfrm>
            <a:off x="634918" y="237124"/>
            <a:ext cx="8056045"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Radiometric Calibration Based on TBOL</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65" name="等腰三角形 64"/>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10" name="图片 9">
            <a:extLst>
              <a:ext uri="{FF2B5EF4-FFF2-40B4-BE49-F238E27FC236}">
                <a16:creationId xmlns:a16="http://schemas.microsoft.com/office/drawing/2014/main" id="{70F5493F-7212-4C7D-9255-417732B79C96}"/>
              </a:ext>
            </a:extLst>
          </p:cNvPr>
          <p:cNvPicPr>
            <a:picLocks noChangeAspect="1"/>
          </p:cNvPicPr>
          <p:nvPr/>
        </p:nvPicPr>
        <p:blipFill>
          <a:blip r:embed="rId3"/>
          <a:stretch>
            <a:fillRect/>
          </a:stretch>
        </p:blipFill>
        <p:spPr>
          <a:xfrm>
            <a:off x="1733954" y="4839235"/>
            <a:ext cx="2463110" cy="936389"/>
          </a:xfrm>
          <a:prstGeom prst="rect">
            <a:avLst/>
          </a:prstGeom>
        </p:spPr>
      </p:pic>
      <p:pic>
        <p:nvPicPr>
          <p:cNvPr id="14" name="图片 13">
            <a:extLst>
              <a:ext uri="{FF2B5EF4-FFF2-40B4-BE49-F238E27FC236}">
                <a16:creationId xmlns:a16="http://schemas.microsoft.com/office/drawing/2014/main" id="{F1CF2032-F2EB-486A-8BEA-2BDAE5EBF3B7}"/>
              </a:ext>
            </a:extLst>
          </p:cNvPr>
          <p:cNvPicPr>
            <a:picLocks noChangeAspect="1"/>
          </p:cNvPicPr>
          <p:nvPr/>
        </p:nvPicPr>
        <p:blipFill>
          <a:blip r:embed="rId4"/>
          <a:stretch>
            <a:fillRect/>
          </a:stretch>
        </p:blipFill>
        <p:spPr>
          <a:xfrm>
            <a:off x="1757805" y="3659467"/>
            <a:ext cx="2492323" cy="646424"/>
          </a:xfrm>
          <a:prstGeom prst="rect">
            <a:avLst/>
          </a:prstGeom>
        </p:spPr>
      </p:pic>
      <p:sp>
        <p:nvSpPr>
          <p:cNvPr id="19" name="文本框 18">
            <a:extLst>
              <a:ext uri="{FF2B5EF4-FFF2-40B4-BE49-F238E27FC236}">
                <a16:creationId xmlns:a16="http://schemas.microsoft.com/office/drawing/2014/main" id="{BC4EE3D3-3263-418E-9D03-EF61336196DF}"/>
              </a:ext>
            </a:extLst>
          </p:cNvPr>
          <p:cNvSpPr txBox="1"/>
          <p:nvPr/>
        </p:nvSpPr>
        <p:spPr>
          <a:xfrm>
            <a:off x="548512" y="3035224"/>
            <a:ext cx="7297105" cy="584775"/>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TBOL is computed from the measured brightness temperatures in Diviner infrared channels as follows:</a:t>
            </a:r>
            <a:endParaRPr lang="zh-CN" altLang="en-US" sz="1600"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2F64AC7A-5BA1-4D96-BD8A-E0CE121F3B79}"/>
              </a:ext>
            </a:extLst>
          </p:cNvPr>
          <p:cNvSpPr txBox="1"/>
          <p:nvPr/>
        </p:nvSpPr>
        <p:spPr>
          <a:xfrm>
            <a:off x="548513" y="4302796"/>
            <a:ext cx="7230122" cy="584775"/>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Where is the average radiance-weighted measured brightness temperature for a region in Diviner channel </a:t>
            </a:r>
            <a:r>
              <a:rPr lang="en-US" altLang="zh-CN" sz="1600" dirty="0" err="1">
                <a:latin typeface="Times New Roman" panose="02020603050405020304" pitchFamily="18" charset="0"/>
                <a:cs typeface="Times New Roman" panose="02020603050405020304" pitchFamily="18" charset="0"/>
              </a:rPr>
              <a:t>i</a:t>
            </a:r>
            <a:r>
              <a:rPr lang="en-US" altLang="zh-CN" sz="1600" dirty="0">
                <a:latin typeface="Times New Roman" panose="02020603050405020304" pitchFamily="18" charset="0"/>
                <a:cs typeface="Times New Roman" panose="02020603050405020304" pitchFamily="18" charset="0"/>
              </a:rPr>
              <a:t>, and: </a:t>
            </a:r>
            <a:endParaRPr lang="zh-CN" altLang="en-US" sz="16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01A8CBB8-BDDE-4750-87CE-3099E0CD0584}"/>
              </a:ext>
            </a:extLst>
          </p:cNvPr>
          <p:cNvSpPr txBox="1"/>
          <p:nvPr/>
        </p:nvSpPr>
        <p:spPr>
          <a:xfrm>
            <a:off x="698794" y="5928479"/>
            <a:ext cx="6670588" cy="380489"/>
          </a:xfrm>
          <a:prstGeom prst="rect">
            <a:avLst/>
          </a:prstGeom>
          <a:noFill/>
        </p:spPr>
        <p:txBody>
          <a:bodyPr wrap="square" rtlCol="0">
            <a:spAutoFit/>
          </a:bodyPr>
          <a:lstStyle/>
          <a:p>
            <a:pPr>
              <a:lnSpc>
                <a:spcPct val="130000"/>
              </a:lnSpc>
            </a:pPr>
            <a:r>
              <a:rPr lang="en-US" altLang="zh-CN" sz="1600" dirty="0">
                <a:solidFill>
                  <a:srgbClr val="00B0F0"/>
                </a:solidFill>
                <a:latin typeface="Times New Roman" panose="02020603050405020304" pitchFamily="18" charset="0"/>
                <a:cs typeface="Times New Roman" panose="02020603050405020304" pitchFamily="18" charset="0"/>
              </a:rPr>
              <a:t>the full infrared band's GOES data to calculate TBOL, select channels 7-16</a:t>
            </a:r>
            <a:endParaRPr lang="zh-CN" altLang="en-US" sz="1600" dirty="0">
              <a:solidFill>
                <a:srgbClr val="00B0F0"/>
              </a:solidFill>
              <a:latin typeface="Times New Roman" panose="02020603050405020304" pitchFamily="18" charset="0"/>
              <a:cs typeface="Times New Roman" panose="02020603050405020304" pitchFamily="18" charset="0"/>
            </a:endParaRPr>
          </a:p>
        </p:txBody>
      </p:sp>
      <p:pic>
        <p:nvPicPr>
          <p:cNvPr id="24" name="图片 23">
            <a:extLst>
              <a:ext uri="{FF2B5EF4-FFF2-40B4-BE49-F238E27FC236}">
                <a16:creationId xmlns:a16="http://schemas.microsoft.com/office/drawing/2014/main" id="{1F679135-1BF5-44A8-BDA9-E29DDA62EE67}"/>
              </a:ext>
            </a:extLst>
          </p:cNvPr>
          <p:cNvPicPr>
            <a:picLocks noChangeAspect="1"/>
          </p:cNvPicPr>
          <p:nvPr/>
        </p:nvPicPr>
        <p:blipFill>
          <a:blip r:embed="rId5"/>
          <a:stretch>
            <a:fillRect/>
          </a:stretch>
        </p:blipFill>
        <p:spPr>
          <a:xfrm>
            <a:off x="8100666" y="4821865"/>
            <a:ext cx="3509160" cy="1674196"/>
          </a:xfrm>
          <a:prstGeom prst="rect">
            <a:avLst/>
          </a:prstGeom>
        </p:spPr>
      </p:pic>
      <p:pic>
        <p:nvPicPr>
          <p:cNvPr id="26" name="图片 25">
            <a:extLst>
              <a:ext uri="{FF2B5EF4-FFF2-40B4-BE49-F238E27FC236}">
                <a16:creationId xmlns:a16="http://schemas.microsoft.com/office/drawing/2014/main" id="{CAE3686C-4F64-444E-BB96-CD1507EE84A6}"/>
              </a:ext>
            </a:extLst>
          </p:cNvPr>
          <p:cNvPicPr>
            <a:picLocks noChangeAspect="1"/>
          </p:cNvPicPr>
          <p:nvPr/>
        </p:nvPicPr>
        <p:blipFill>
          <a:blip r:embed="rId6"/>
          <a:stretch>
            <a:fillRect/>
          </a:stretch>
        </p:blipFill>
        <p:spPr>
          <a:xfrm>
            <a:off x="8212199" y="3189433"/>
            <a:ext cx="3286095" cy="1423487"/>
          </a:xfrm>
          <a:prstGeom prst="rect">
            <a:avLst/>
          </a:prstGeom>
        </p:spPr>
      </p:pic>
      <p:pic>
        <p:nvPicPr>
          <p:cNvPr id="29" name="图片 28">
            <a:extLst>
              <a:ext uri="{FF2B5EF4-FFF2-40B4-BE49-F238E27FC236}">
                <a16:creationId xmlns:a16="http://schemas.microsoft.com/office/drawing/2014/main" id="{2957B344-E563-4BE4-BB8C-E96CA6D66F2C}"/>
              </a:ext>
            </a:extLst>
          </p:cNvPr>
          <p:cNvPicPr>
            <a:picLocks noChangeAspect="1"/>
          </p:cNvPicPr>
          <p:nvPr/>
        </p:nvPicPr>
        <p:blipFill>
          <a:blip r:embed="rId7"/>
          <a:stretch>
            <a:fillRect/>
          </a:stretch>
        </p:blipFill>
        <p:spPr>
          <a:xfrm>
            <a:off x="8560616" y="701942"/>
            <a:ext cx="2670151" cy="2229375"/>
          </a:xfrm>
          <a:prstGeom prst="rect">
            <a:avLst/>
          </a:prstGeom>
        </p:spPr>
      </p:pic>
      <p:sp>
        <p:nvSpPr>
          <p:cNvPr id="30" name="文本框 29">
            <a:extLst>
              <a:ext uri="{FF2B5EF4-FFF2-40B4-BE49-F238E27FC236}">
                <a16:creationId xmlns:a16="http://schemas.microsoft.com/office/drawing/2014/main" id="{FD934C54-FBD3-4B19-AC7D-57B2D9530B3A}"/>
              </a:ext>
            </a:extLst>
          </p:cNvPr>
          <p:cNvSpPr txBox="1"/>
          <p:nvPr/>
        </p:nvSpPr>
        <p:spPr>
          <a:xfrm>
            <a:off x="854924" y="1208202"/>
            <a:ext cx="6020777" cy="1496820"/>
          </a:xfrm>
          <a:prstGeom prst="rect">
            <a:avLst/>
          </a:prstGeom>
          <a:noFill/>
        </p:spPr>
        <p:txBody>
          <a:bodyPr wrap="square" rtlCol="0">
            <a:spAutoFit/>
          </a:bodyPr>
          <a:lstStyle/>
          <a:p>
            <a:pPr marL="285750" indent="-285750">
              <a:lnSpc>
                <a:spcPct val="13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This method uses the TBOL model of the Diviner lunar surface brightness temperature to calibrate the Goes satellite.</a:t>
            </a:r>
          </a:p>
          <a:p>
            <a:pPr marL="285750" indent="-285750">
              <a:lnSpc>
                <a:spcPct val="13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Select the GDR2 level data of the Diviner radiometer and the ABI lunar data of the Goes satellite in 2018</a:t>
            </a:r>
            <a:endParaRPr lang="zh-CN" altLang="en-US"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38DC48D6-F94A-4ADE-97CF-A282D08F3E6E}"/>
              </a:ext>
            </a:extLst>
          </p:cNvPr>
          <p:cNvSpPr txBox="1"/>
          <p:nvPr/>
        </p:nvSpPr>
        <p:spPr>
          <a:xfrm>
            <a:off x="8146146" y="2881015"/>
            <a:ext cx="3864854" cy="308418"/>
          </a:xfrm>
          <a:prstGeom prst="rect">
            <a:avLst/>
          </a:prstGeom>
          <a:noFill/>
        </p:spPr>
        <p:txBody>
          <a:bodyPr wrap="square" rtlCol="0">
            <a:spAutoFit/>
          </a:bodyPr>
          <a:lstStyle/>
          <a:p>
            <a:pPr>
              <a:lnSpc>
                <a:spcPct val="130000"/>
              </a:lnSpc>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Goes full year data moon phase angle distribution chart</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87C0A8C3-750E-4B3F-8EAC-B06AAFB5942B}"/>
              </a:ext>
            </a:extLst>
          </p:cNvPr>
          <p:cNvSpPr txBox="1"/>
          <p:nvPr/>
        </p:nvSpPr>
        <p:spPr>
          <a:xfrm>
            <a:off x="8909035" y="4562236"/>
            <a:ext cx="1973315" cy="276999"/>
          </a:xfrm>
          <a:prstGeom prst="rect">
            <a:avLst/>
          </a:prstGeom>
          <a:noFill/>
        </p:spPr>
        <p:txBody>
          <a:bodyPr wrap="square">
            <a:spAutoFit/>
          </a:bodyPr>
          <a:lstStyle/>
          <a:p>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diviner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GDR</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2 data content</a:t>
            </a:r>
          </a:p>
        </p:txBody>
      </p:sp>
      <p:sp>
        <p:nvSpPr>
          <p:cNvPr id="17" name="文本框 16">
            <a:extLst>
              <a:ext uri="{FF2B5EF4-FFF2-40B4-BE49-F238E27FC236}">
                <a16:creationId xmlns:a16="http://schemas.microsoft.com/office/drawing/2014/main" id="{E00CE91E-B777-4B1B-8A41-F513762A7E22}"/>
              </a:ext>
            </a:extLst>
          </p:cNvPr>
          <p:cNvSpPr txBox="1"/>
          <p:nvPr/>
        </p:nvSpPr>
        <p:spPr>
          <a:xfrm>
            <a:off x="8212199" y="6503468"/>
            <a:ext cx="3864854" cy="276999"/>
          </a:xfrm>
          <a:prstGeom prst="rect">
            <a:avLst/>
          </a:prstGeom>
          <a:noFill/>
        </p:spPr>
        <p:txBody>
          <a:bodyPr wrap="square">
            <a:spAutoFit/>
          </a:bodyPr>
          <a:lstStyle/>
          <a:p>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GOES satellite abi sensor infrared channel parameters</a:t>
            </a:r>
          </a:p>
        </p:txBody>
      </p:sp>
    </p:spTree>
    <p:extLst>
      <p:ext uri="{BB962C8B-B14F-4D97-AF65-F5344CB8AC3E}">
        <p14:creationId xmlns:p14="http://schemas.microsoft.com/office/powerpoint/2010/main" val="3575114095"/>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a:spLocks noChangeArrowheads="1"/>
          </p:cNvSpPr>
          <p:nvPr/>
        </p:nvSpPr>
        <p:spPr bwMode="auto">
          <a:xfrm>
            <a:off x="634918" y="237124"/>
            <a:ext cx="8056045"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Radiometric Calibration Based on TBOL</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65" name="等腰三角形 64"/>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文本框 2">
            <a:extLst>
              <a:ext uri="{FF2B5EF4-FFF2-40B4-BE49-F238E27FC236}">
                <a16:creationId xmlns:a16="http://schemas.microsoft.com/office/drawing/2014/main" id="{835EDD5D-25A8-4C1E-84BE-DD773963C88D}"/>
              </a:ext>
            </a:extLst>
          </p:cNvPr>
          <p:cNvSpPr txBox="1"/>
          <p:nvPr/>
        </p:nvSpPr>
        <p:spPr>
          <a:xfrm>
            <a:off x="1267330" y="1577112"/>
            <a:ext cx="6925694" cy="1497654"/>
          </a:xfrm>
          <a:prstGeom prst="rect">
            <a:avLst/>
          </a:prstGeom>
          <a:noFill/>
        </p:spPr>
        <p:txBody>
          <a:bodyPr wrap="square" rtlCol="0">
            <a:spAutoFit/>
          </a:bodyPr>
          <a:lstStyle/>
          <a:p>
            <a:pPr marL="285750" indent="-285750">
              <a:lnSpc>
                <a:spcPct val="13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Statistics of Diviner radiometer GDR secondary data TBOL values ​​of 1° to 360° moon phase angles, dynamic display</a:t>
            </a:r>
          </a:p>
          <a:p>
            <a:pPr marL="285750" indent="-285750">
              <a:lnSpc>
                <a:spcPct val="13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Calculated TBOL of the infrared band of the Goes satellite, selected part to display</a:t>
            </a:r>
            <a:endParaRPr lang="zh-CN" altLang="en-US"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2C6437DA-0A40-4C7A-A77C-8D1F2F729413}"/>
              </a:ext>
            </a:extLst>
          </p:cNvPr>
          <p:cNvPicPr>
            <a:picLocks noChangeAspect="1"/>
          </p:cNvPicPr>
          <p:nvPr/>
        </p:nvPicPr>
        <p:blipFill>
          <a:blip r:embed="rId3"/>
          <a:stretch>
            <a:fillRect/>
          </a:stretch>
        </p:blipFill>
        <p:spPr>
          <a:xfrm>
            <a:off x="8593874" y="755068"/>
            <a:ext cx="2791328" cy="2791328"/>
          </a:xfrm>
          <a:prstGeom prst="rect">
            <a:avLst/>
          </a:prstGeom>
        </p:spPr>
      </p:pic>
      <p:pic>
        <p:nvPicPr>
          <p:cNvPr id="16" name="图片 15">
            <a:extLst>
              <a:ext uri="{FF2B5EF4-FFF2-40B4-BE49-F238E27FC236}">
                <a16:creationId xmlns:a16="http://schemas.microsoft.com/office/drawing/2014/main" id="{D0B33899-79D7-44ED-95E3-322CD9EF741B}"/>
              </a:ext>
            </a:extLst>
          </p:cNvPr>
          <p:cNvPicPr>
            <a:picLocks noChangeAspect="1"/>
          </p:cNvPicPr>
          <p:nvPr/>
        </p:nvPicPr>
        <p:blipFill>
          <a:blip r:embed="rId4"/>
          <a:stretch>
            <a:fillRect/>
          </a:stretch>
        </p:blipFill>
        <p:spPr>
          <a:xfrm>
            <a:off x="1452956" y="3835202"/>
            <a:ext cx="2999324" cy="2661372"/>
          </a:xfrm>
          <a:prstGeom prst="rect">
            <a:avLst/>
          </a:prstGeom>
        </p:spPr>
      </p:pic>
      <p:pic>
        <p:nvPicPr>
          <p:cNvPr id="18" name="图片 17">
            <a:extLst>
              <a:ext uri="{FF2B5EF4-FFF2-40B4-BE49-F238E27FC236}">
                <a16:creationId xmlns:a16="http://schemas.microsoft.com/office/drawing/2014/main" id="{5A909E37-8254-44A1-B86F-950D27DD32F2}"/>
              </a:ext>
            </a:extLst>
          </p:cNvPr>
          <p:cNvPicPr>
            <a:picLocks noChangeAspect="1"/>
          </p:cNvPicPr>
          <p:nvPr/>
        </p:nvPicPr>
        <p:blipFill>
          <a:blip r:embed="rId5"/>
          <a:stretch>
            <a:fillRect/>
          </a:stretch>
        </p:blipFill>
        <p:spPr>
          <a:xfrm>
            <a:off x="4828290" y="3835202"/>
            <a:ext cx="2999325" cy="2661372"/>
          </a:xfrm>
          <a:prstGeom prst="rect">
            <a:avLst/>
          </a:prstGeom>
        </p:spPr>
      </p:pic>
      <p:pic>
        <p:nvPicPr>
          <p:cNvPr id="20" name="图片 19">
            <a:extLst>
              <a:ext uri="{FF2B5EF4-FFF2-40B4-BE49-F238E27FC236}">
                <a16:creationId xmlns:a16="http://schemas.microsoft.com/office/drawing/2014/main" id="{5A68BC76-148E-437C-A00E-F1E3DC0C0645}"/>
              </a:ext>
            </a:extLst>
          </p:cNvPr>
          <p:cNvPicPr>
            <a:picLocks noChangeAspect="1"/>
          </p:cNvPicPr>
          <p:nvPr/>
        </p:nvPicPr>
        <p:blipFill>
          <a:blip r:embed="rId6"/>
          <a:stretch>
            <a:fillRect/>
          </a:stretch>
        </p:blipFill>
        <p:spPr>
          <a:xfrm>
            <a:off x="8112723" y="3817202"/>
            <a:ext cx="3019610" cy="2679372"/>
          </a:xfrm>
          <a:prstGeom prst="rect">
            <a:avLst/>
          </a:prstGeom>
        </p:spPr>
      </p:pic>
    </p:spTree>
    <p:extLst>
      <p:ext uri="{BB962C8B-B14F-4D97-AF65-F5344CB8AC3E}">
        <p14:creationId xmlns:p14="http://schemas.microsoft.com/office/powerpoint/2010/main" val="4005679116"/>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a:spLocks noChangeArrowheads="1"/>
          </p:cNvSpPr>
          <p:nvPr/>
        </p:nvSpPr>
        <p:spPr bwMode="auto">
          <a:xfrm>
            <a:off x="634918" y="237124"/>
            <a:ext cx="8056045"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Radiometric Calibration Based on TBOL</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65" name="等腰三角形 64"/>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5" name="图片 4">
            <a:extLst>
              <a:ext uri="{FF2B5EF4-FFF2-40B4-BE49-F238E27FC236}">
                <a16:creationId xmlns:a16="http://schemas.microsoft.com/office/drawing/2014/main" id="{6F9C2527-B0AF-45D1-85F9-AACDD477E82E}"/>
              </a:ext>
            </a:extLst>
          </p:cNvPr>
          <p:cNvPicPr>
            <a:picLocks noChangeAspect="1"/>
          </p:cNvPicPr>
          <p:nvPr/>
        </p:nvPicPr>
        <p:blipFill>
          <a:blip r:embed="rId3"/>
          <a:stretch>
            <a:fillRect/>
          </a:stretch>
        </p:blipFill>
        <p:spPr>
          <a:xfrm>
            <a:off x="4221169" y="2495661"/>
            <a:ext cx="3533535" cy="3689125"/>
          </a:xfrm>
          <a:prstGeom prst="rect">
            <a:avLst/>
          </a:prstGeom>
        </p:spPr>
      </p:pic>
      <p:pic>
        <p:nvPicPr>
          <p:cNvPr id="3" name="图片 2">
            <a:extLst>
              <a:ext uri="{FF2B5EF4-FFF2-40B4-BE49-F238E27FC236}">
                <a16:creationId xmlns:a16="http://schemas.microsoft.com/office/drawing/2014/main" id="{B0998879-EA9B-4BB6-B87B-0A862C44A846}"/>
              </a:ext>
            </a:extLst>
          </p:cNvPr>
          <p:cNvPicPr>
            <a:picLocks noChangeAspect="1"/>
          </p:cNvPicPr>
          <p:nvPr/>
        </p:nvPicPr>
        <p:blipFill>
          <a:blip r:embed="rId4"/>
          <a:stretch>
            <a:fillRect/>
          </a:stretch>
        </p:blipFill>
        <p:spPr>
          <a:xfrm>
            <a:off x="121779" y="2792321"/>
            <a:ext cx="3910085" cy="3295590"/>
          </a:xfrm>
          <a:prstGeom prst="rect">
            <a:avLst/>
          </a:prstGeom>
        </p:spPr>
      </p:pic>
      <p:pic>
        <p:nvPicPr>
          <p:cNvPr id="6" name="图片 5">
            <a:extLst>
              <a:ext uri="{FF2B5EF4-FFF2-40B4-BE49-F238E27FC236}">
                <a16:creationId xmlns:a16="http://schemas.microsoft.com/office/drawing/2014/main" id="{EB8851E3-D487-4BE1-A72D-73BCEBA84A07}"/>
              </a:ext>
            </a:extLst>
          </p:cNvPr>
          <p:cNvPicPr>
            <a:picLocks noChangeAspect="1"/>
          </p:cNvPicPr>
          <p:nvPr/>
        </p:nvPicPr>
        <p:blipFill>
          <a:blip r:embed="rId5"/>
          <a:stretch>
            <a:fillRect/>
          </a:stretch>
        </p:blipFill>
        <p:spPr>
          <a:xfrm>
            <a:off x="7944009" y="2427614"/>
            <a:ext cx="3659736" cy="3825220"/>
          </a:xfrm>
          <a:prstGeom prst="rect">
            <a:avLst/>
          </a:prstGeom>
        </p:spPr>
      </p:pic>
      <p:sp>
        <p:nvSpPr>
          <p:cNvPr id="10" name="文本框 9">
            <a:extLst>
              <a:ext uri="{FF2B5EF4-FFF2-40B4-BE49-F238E27FC236}">
                <a16:creationId xmlns:a16="http://schemas.microsoft.com/office/drawing/2014/main" id="{202AF498-D42A-4C40-A6BB-DF0A5A9C5008}"/>
              </a:ext>
            </a:extLst>
          </p:cNvPr>
          <p:cNvSpPr txBox="1"/>
          <p:nvPr/>
        </p:nvSpPr>
        <p:spPr>
          <a:xfrm>
            <a:off x="1110376" y="1338621"/>
            <a:ext cx="9441799" cy="777457"/>
          </a:xfrm>
          <a:prstGeom prst="rect">
            <a:avLst/>
          </a:prstGeom>
          <a:noFill/>
        </p:spPr>
        <p:txBody>
          <a:bodyPr wrap="square">
            <a:spAutoFit/>
          </a:bodyPr>
          <a:lstStyle/>
          <a:p>
            <a:pPr>
              <a:lnSpc>
                <a:spcPct val="130000"/>
              </a:lnSpc>
            </a:pPr>
            <a:r>
              <a:rPr lang="en-US" altLang="zh-CN" b="1" dirty="0">
                <a:latin typeface="Times New Roman" panose="02020603050405020304" pitchFamily="18" charset="0"/>
                <a:cs typeface="Times New Roman" panose="02020603050405020304" pitchFamily="18" charset="0"/>
              </a:rPr>
              <a:t>Comparison of the results of the Goes satellite TBOL and the Diviner radiometer TBOL under selected moon phases</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051250"/>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a:spLocks noChangeArrowheads="1"/>
          </p:cNvSpPr>
          <p:nvPr/>
        </p:nvSpPr>
        <p:spPr bwMode="auto">
          <a:xfrm>
            <a:off x="634918" y="237124"/>
            <a:ext cx="8056045"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Radiometric Calibration Based on TBOL</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65" name="等腰三角形 64"/>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 name="文本框 1">
            <a:extLst>
              <a:ext uri="{FF2B5EF4-FFF2-40B4-BE49-F238E27FC236}">
                <a16:creationId xmlns:a16="http://schemas.microsoft.com/office/drawing/2014/main" id="{A665CB02-5487-438C-A201-C1A258D3834D}"/>
              </a:ext>
            </a:extLst>
          </p:cNvPr>
          <p:cNvSpPr txBox="1"/>
          <p:nvPr/>
        </p:nvSpPr>
        <p:spPr>
          <a:xfrm>
            <a:off x="166747" y="1375840"/>
            <a:ext cx="4270116" cy="2482603"/>
          </a:xfrm>
          <a:prstGeom prst="rect">
            <a:avLst/>
          </a:prstGeom>
          <a:noFill/>
        </p:spPr>
        <p:txBody>
          <a:bodyPr wrap="square" rtlCol="0">
            <a:spAutoFit/>
          </a:bodyPr>
          <a:lstStyle/>
          <a:p>
            <a:pPr marL="285750" indent="-285750">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Calculate the correlation coefficient of diviner and goes data corresponding to the moon phase angle</a:t>
            </a:r>
          </a:p>
          <a:p>
            <a:pPr marL="285750" indent="-285750">
              <a:spcBef>
                <a:spcPts val="600"/>
              </a:spcBef>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Calculate the CV value of different moon phase data of Diviner</a:t>
            </a:r>
            <a:endParaRPr lang="zh-CN" altLang="en-US" sz="1600" dirty="0">
              <a:latin typeface="Times New Roman" panose="02020603050405020304" pitchFamily="18" charset="0"/>
              <a:cs typeface="Times New Roman" panose="02020603050405020304" pitchFamily="18" charset="0"/>
            </a:endParaRPr>
          </a:p>
          <a:p>
            <a:pPr marL="644400" indent="-285750">
              <a:lnSpc>
                <a:spcPct val="130000"/>
              </a:lnSpc>
              <a:spcBef>
                <a:spcPts val="600"/>
              </a:spcBef>
              <a:buFontTx/>
              <a:buChar char="-"/>
            </a:pPr>
            <a:r>
              <a:rPr lang="en-US" altLang="zh-CN" sz="1600" dirty="0">
                <a:latin typeface="Times New Roman" panose="02020603050405020304" pitchFamily="18" charset="0"/>
                <a:cs typeface="Times New Roman" panose="02020603050405020304" pitchFamily="18" charset="0"/>
              </a:rPr>
              <a:t>cv value is selected to be less than 0.5</a:t>
            </a:r>
          </a:p>
          <a:p>
            <a:pPr marL="644400" indent="-285750">
              <a:lnSpc>
                <a:spcPct val="130000"/>
              </a:lnSpc>
              <a:spcBef>
                <a:spcPts val="600"/>
              </a:spcBef>
              <a:buFontTx/>
              <a:buChar char="-"/>
            </a:pPr>
            <a:r>
              <a:rPr lang="en-US" altLang="zh-CN" sz="1600" dirty="0">
                <a:latin typeface="Times New Roman" panose="02020603050405020304" pitchFamily="18" charset="0"/>
                <a:cs typeface="Times New Roman" panose="02020603050405020304" pitchFamily="18" charset="0"/>
              </a:rPr>
              <a:t>The correlation coefficient is selected to be greater than 0.90</a:t>
            </a:r>
          </a:p>
        </p:txBody>
      </p:sp>
      <p:pic>
        <p:nvPicPr>
          <p:cNvPr id="10" name="图片 9">
            <a:extLst>
              <a:ext uri="{FF2B5EF4-FFF2-40B4-BE49-F238E27FC236}">
                <a16:creationId xmlns:a16="http://schemas.microsoft.com/office/drawing/2014/main" id="{3075EC1F-0047-49B0-8CC0-76AC6C068F36}"/>
              </a:ext>
            </a:extLst>
          </p:cNvPr>
          <p:cNvPicPr>
            <a:picLocks noChangeAspect="1"/>
          </p:cNvPicPr>
          <p:nvPr/>
        </p:nvPicPr>
        <p:blipFill>
          <a:blip r:embed="rId3"/>
          <a:stretch>
            <a:fillRect/>
          </a:stretch>
        </p:blipFill>
        <p:spPr>
          <a:xfrm>
            <a:off x="5676595" y="4376893"/>
            <a:ext cx="2438955" cy="2051458"/>
          </a:xfrm>
          <a:prstGeom prst="rect">
            <a:avLst/>
          </a:prstGeom>
        </p:spPr>
      </p:pic>
      <p:pic>
        <p:nvPicPr>
          <p:cNvPr id="12" name="图片 11">
            <a:extLst>
              <a:ext uri="{FF2B5EF4-FFF2-40B4-BE49-F238E27FC236}">
                <a16:creationId xmlns:a16="http://schemas.microsoft.com/office/drawing/2014/main" id="{06BBE0B8-3982-4363-8675-EFB53C3D7421}"/>
              </a:ext>
            </a:extLst>
          </p:cNvPr>
          <p:cNvPicPr>
            <a:picLocks noChangeAspect="1"/>
          </p:cNvPicPr>
          <p:nvPr/>
        </p:nvPicPr>
        <p:blipFill>
          <a:blip r:embed="rId4"/>
          <a:stretch>
            <a:fillRect/>
          </a:stretch>
        </p:blipFill>
        <p:spPr>
          <a:xfrm>
            <a:off x="396473" y="4388482"/>
            <a:ext cx="2438955" cy="2051457"/>
          </a:xfrm>
          <a:prstGeom prst="rect">
            <a:avLst/>
          </a:prstGeom>
        </p:spPr>
      </p:pic>
      <p:pic>
        <p:nvPicPr>
          <p:cNvPr id="14" name="图片 13">
            <a:extLst>
              <a:ext uri="{FF2B5EF4-FFF2-40B4-BE49-F238E27FC236}">
                <a16:creationId xmlns:a16="http://schemas.microsoft.com/office/drawing/2014/main" id="{5B08B330-5455-47C7-9C91-8B329F06FEB9}"/>
              </a:ext>
            </a:extLst>
          </p:cNvPr>
          <p:cNvPicPr>
            <a:picLocks noChangeAspect="1"/>
          </p:cNvPicPr>
          <p:nvPr/>
        </p:nvPicPr>
        <p:blipFill>
          <a:blip r:embed="rId5"/>
          <a:stretch>
            <a:fillRect/>
          </a:stretch>
        </p:blipFill>
        <p:spPr>
          <a:xfrm>
            <a:off x="3036534" y="4385045"/>
            <a:ext cx="2438955" cy="2035155"/>
          </a:xfrm>
          <a:prstGeom prst="rect">
            <a:avLst/>
          </a:prstGeom>
        </p:spPr>
      </p:pic>
      <p:pic>
        <p:nvPicPr>
          <p:cNvPr id="18" name="图片 17">
            <a:extLst>
              <a:ext uri="{FF2B5EF4-FFF2-40B4-BE49-F238E27FC236}">
                <a16:creationId xmlns:a16="http://schemas.microsoft.com/office/drawing/2014/main" id="{6386622D-8375-413F-BB30-6316B032FCA0}"/>
              </a:ext>
            </a:extLst>
          </p:cNvPr>
          <p:cNvPicPr>
            <a:picLocks noChangeAspect="1"/>
          </p:cNvPicPr>
          <p:nvPr/>
        </p:nvPicPr>
        <p:blipFill>
          <a:blip r:embed="rId6"/>
          <a:stretch>
            <a:fillRect/>
          </a:stretch>
        </p:blipFill>
        <p:spPr>
          <a:xfrm>
            <a:off x="8204944" y="644266"/>
            <a:ext cx="3624651" cy="5837989"/>
          </a:xfrm>
          <a:prstGeom prst="rect">
            <a:avLst/>
          </a:prstGeom>
        </p:spPr>
      </p:pic>
      <p:pic>
        <p:nvPicPr>
          <p:cNvPr id="20" name="图片 19">
            <a:extLst>
              <a:ext uri="{FF2B5EF4-FFF2-40B4-BE49-F238E27FC236}">
                <a16:creationId xmlns:a16="http://schemas.microsoft.com/office/drawing/2014/main" id="{8DC77B12-BF25-4212-829D-73C6BFB746D7}"/>
              </a:ext>
            </a:extLst>
          </p:cNvPr>
          <p:cNvPicPr>
            <a:picLocks noChangeAspect="1"/>
          </p:cNvPicPr>
          <p:nvPr/>
        </p:nvPicPr>
        <p:blipFill>
          <a:blip r:embed="rId7"/>
          <a:stretch>
            <a:fillRect/>
          </a:stretch>
        </p:blipFill>
        <p:spPr>
          <a:xfrm>
            <a:off x="4579704" y="1134963"/>
            <a:ext cx="3465715" cy="2805793"/>
          </a:xfrm>
          <a:prstGeom prst="rect">
            <a:avLst/>
          </a:prstGeom>
        </p:spPr>
      </p:pic>
    </p:spTree>
    <p:extLst>
      <p:ext uri="{BB962C8B-B14F-4D97-AF65-F5344CB8AC3E}">
        <p14:creationId xmlns:p14="http://schemas.microsoft.com/office/powerpoint/2010/main" val="721400392"/>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6"/>
          <p:cNvSpPr>
            <a:spLocks noChangeArrowheads="1"/>
          </p:cNvSpPr>
          <p:nvPr/>
        </p:nvSpPr>
        <p:spPr bwMode="auto">
          <a:xfrm>
            <a:off x="634918" y="237124"/>
            <a:ext cx="1656858"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b="1" dirty="0">
                <a:solidFill>
                  <a:schemeClr val="accent1"/>
                </a:solidFill>
                <a:latin typeface="Arial" panose="020B0604020202020204" pitchFamily="34" charset="0"/>
              </a:rPr>
              <a:t>Outline</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47" name="等腰三角形 47"/>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 name="文本框 1">
            <a:extLst>
              <a:ext uri="{FF2B5EF4-FFF2-40B4-BE49-F238E27FC236}">
                <a16:creationId xmlns:a16="http://schemas.microsoft.com/office/drawing/2014/main" id="{426FFA7A-1AB4-4B9F-BBE9-20B0748F8DEF}"/>
              </a:ext>
            </a:extLst>
          </p:cNvPr>
          <p:cNvSpPr txBox="1"/>
          <p:nvPr/>
        </p:nvSpPr>
        <p:spPr>
          <a:xfrm>
            <a:off x="2215170" y="1694166"/>
            <a:ext cx="8254311" cy="3469668"/>
          </a:xfrm>
          <a:prstGeom prst="rect">
            <a:avLst/>
          </a:prstGeom>
          <a:noFill/>
        </p:spPr>
        <p:txBody>
          <a:bodyPr wrap="square" rtlCol="0">
            <a:spAutoFit/>
          </a:bodyPr>
          <a:lstStyle/>
          <a:p>
            <a:pPr marL="342900" indent="-342900">
              <a:lnSpc>
                <a:spcPct val="130000"/>
              </a:lnSpc>
              <a:spcBef>
                <a:spcPts val="600"/>
              </a:spcBef>
              <a:spcAft>
                <a:spcPts val="600"/>
              </a:spcAft>
              <a:buFont typeface="Wingdings" panose="05000000000000000000" pitchFamily="2" charset="2"/>
              <a:buChar char="p"/>
            </a:pPr>
            <a:r>
              <a:rPr lang="en-US" altLang="zh-CN" sz="2000" dirty="0">
                <a:solidFill>
                  <a:schemeClr val="accent1">
                    <a:lumMod val="60000"/>
                    <a:lumOff val="40000"/>
                  </a:schemeClr>
                </a:solidFill>
                <a:latin typeface="+mn-ea"/>
              </a:rPr>
              <a:t>Research Background</a:t>
            </a:r>
          </a:p>
          <a:p>
            <a:pPr marL="342900" indent="-342900">
              <a:lnSpc>
                <a:spcPct val="130000"/>
              </a:lnSpc>
              <a:spcBef>
                <a:spcPts val="600"/>
              </a:spcBef>
              <a:spcAft>
                <a:spcPts val="600"/>
              </a:spcAft>
              <a:buFont typeface="Wingdings" panose="05000000000000000000" pitchFamily="2" charset="2"/>
              <a:buChar char="p"/>
            </a:pPr>
            <a:r>
              <a:rPr lang="en-US" altLang="zh-CN" sz="2000" dirty="0">
                <a:solidFill>
                  <a:schemeClr val="accent1">
                    <a:lumMod val="60000"/>
                    <a:lumOff val="40000"/>
                  </a:schemeClr>
                </a:solidFill>
                <a:latin typeface="+mn-ea"/>
              </a:rPr>
              <a:t>Navigation Registration for Lunar Observation of Geostationary Meteorological Satellites</a:t>
            </a:r>
          </a:p>
          <a:p>
            <a:pPr marL="342900" indent="-342900">
              <a:lnSpc>
                <a:spcPct val="130000"/>
              </a:lnSpc>
              <a:spcBef>
                <a:spcPts val="600"/>
              </a:spcBef>
              <a:spcAft>
                <a:spcPts val="600"/>
              </a:spcAft>
              <a:buFont typeface="Wingdings" panose="05000000000000000000" pitchFamily="2" charset="2"/>
              <a:buChar char="p"/>
            </a:pPr>
            <a:r>
              <a:rPr lang="en-US" altLang="zh-CN" sz="2000" dirty="0">
                <a:solidFill>
                  <a:schemeClr val="accent1">
                    <a:lumMod val="60000"/>
                    <a:lumOff val="40000"/>
                  </a:schemeClr>
                </a:solidFill>
                <a:latin typeface="+mn-ea"/>
              </a:rPr>
              <a:t>GOES-R and FY-4 Thermal Infrared Band Radiation Calibration of TBOL Based on Diviner Radiometer</a:t>
            </a:r>
          </a:p>
          <a:p>
            <a:pPr marL="342900" indent="-342900">
              <a:lnSpc>
                <a:spcPct val="130000"/>
              </a:lnSpc>
              <a:spcBef>
                <a:spcPts val="600"/>
              </a:spcBef>
              <a:spcAft>
                <a:spcPts val="600"/>
              </a:spcAft>
              <a:buFont typeface="Wingdings" panose="05000000000000000000" pitchFamily="2" charset="2"/>
              <a:buChar char="p"/>
            </a:pPr>
            <a:r>
              <a:rPr lang="en-US" altLang="zh-CN" sz="2000" dirty="0">
                <a:solidFill>
                  <a:schemeClr val="accent1">
                    <a:lumMod val="60000"/>
                    <a:lumOff val="40000"/>
                  </a:schemeClr>
                </a:solidFill>
                <a:latin typeface="+mn-ea"/>
              </a:rPr>
              <a:t>Conclusions and Discussions</a:t>
            </a:r>
          </a:p>
          <a:p>
            <a:pPr marL="342900" indent="-342900">
              <a:lnSpc>
                <a:spcPct val="130000"/>
              </a:lnSpc>
              <a:spcBef>
                <a:spcPts val="600"/>
              </a:spcBef>
              <a:spcAft>
                <a:spcPts val="600"/>
              </a:spcAft>
              <a:buFont typeface="Wingdings" panose="05000000000000000000" pitchFamily="2" charset="2"/>
              <a:buChar char="p"/>
            </a:pPr>
            <a:endParaRPr lang="zh-CN" altLang="en-US" sz="2000" dirty="0">
              <a:solidFill>
                <a:schemeClr val="accent1">
                  <a:lumMod val="60000"/>
                  <a:lumOff val="40000"/>
                </a:schemeClr>
              </a:solidFill>
              <a:latin typeface="+mn-ea"/>
            </a:endParaRPr>
          </a:p>
        </p:txBody>
      </p:sp>
    </p:spTree>
    <p:extLst>
      <p:ext uri="{BB962C8B-B14F-4D97-AF65-F5344CB8AC3E}">
        <p14:creationId xmlns:p14="http://schemas.microsoft.com/office/powerpoint/2010/main" val="3925741681"/>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a:spLocks noChangeArrowheads="1"/>
          </p:cNvSpPr>
          <p:nvPr/>
        </p:nvSpPr>
        <p:spPr bwMode="auto">
          <a:xfrm>
            <a:off x="634918" y="237124"/>
            <a:ext cx="3455427" cy="120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Prospect of Fy-4</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65" name="等腰三角形 64"/>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3" name="图片 2">
            <a:extLst>
              <a:ext uri="{FF2B5EF4-FFF2-40B4-BE49-F238E27FC236}">
                <a16:creationId xmlns:a16="http://schemas.microsoft.com/office/drawing/2014/main" id="{A1854C19-8B26-453B-9E89-69EDFA7D4FAC}"/>
              </a:ext>
            </a:extLst>
          </p:cNvPr>
          <p:cNvPicPr>
            <a:picLocks noChangeAspect="1"/>
          </p:cNvPicPr>
          <p:nvPr/>
        </p:nvPicPr>
        <p:blipFill>
          <a:blip r:embed="rId3"/>
          <a:stretch>
            <a:fillRect/>
          </a:stretch>
        </p:blipFill>
        <p:spPr>
          <a:xfrm>
            <a:off x="529835" y="2893841"/>
            <a:ext cx="3992646" cy="2278593"/>
          </a:xfrm>
          <a:prstGeom prst="rect">
            <a:avLst/>
          </a:prstGeom>
        </p:spPr>
      </p:pic>
      <p:pic>
        <p:nvPicPr>
          <p:cNvPr id="13" name="图片 12">
            <a:extLst>
              <a:ext uri="{FF2B5EF4-FFF2-40B4-BE49-F238E27FC236}">
                <a16:creationId xmlns:a16="http://schemas.microsoft.com/office/drawing/2014/main" id="{81BF8FF2-F897-4173-B527-E1A38B000D51}"/>
              </a:ext>
            </a:extLst>
          </p:cNvPr>
          <p:cNvPicPr>
            <a:picLocks noChangeAspect="1"/>
          </p:cNvPicPr>
          <p:nvPr/>
        </p:nvPicPr>
        <p:blipFill>
          <a:blip r:embed="rId4"/>
          <a:stretch>
            <a:fillRect/>
          </a:stretch>
        </p:blipFill>
        <p:spPr>
          <a:xfrm>
            <a:off x="4654295" y="4739877"/>
            <a:ext cx="7199655" cy="1970054"/>
          </a:xfrm>
          <a:prstGeom prst="rect">
            <a:avLst/>
          </a:prstGeom>
        </p:spPr>
      </p:pic>
      <p:sp>
        <p:nvSpPr>
          <p:cNvPr id="14" name="文本框 13">
            <a:extLst>
              <a:ext uri="{FF2B5EF4-FFF2-40B4-BE49-F238E27FC236}">
                <a16:creationId xmlns:a16="http://schemas.microsoft.com/office/drawing/2014/main" id="{D9D60DBB-7803-4655-97D7-B0365092D6C0}"/>
              </a:ext>
            </a:extLst>
          </p:cNvPr>
          <p:cNvSpPr txBox="1"/>
          <p:nvPr/>
        </p:nvSpPr>
        <p:spPr>
          <a:xfrm>
            <a:off x="334390" y="840365"/>
            <a:ext cx="8376183" cy="1975734"/>
          </a:xfrm>
          <a:prstGeom prst="rect">
            <a:avLst/>
          </a:prstGeom>
          <a:noFill/>
        </p:spPr>
        <p:txBody>
          <a:bodyPr wrap="square" rtlCol="0">
            <a:spAutoFit/>
          </a:bodyPr>
          <a:lstStyle/>
          <a:p>
            <a:pPr marL="285750" indent="-285750">
              <a:lnSpc>
                <a:spcPct val="130000"/>
              </a:lnSpc>
              <a:buFont typeface="Wingdings" panose="05000000000000000000" pitchFamily="2" charset="2"/>
              <a:buChar char="l"/>
            </a:pPr>
            <a:r>
              <a:rPr lang="en-US" altLang="zh-CN" sz="1400" b="1" dirty="0">
                <a:latin typeface="Times New Roman" panose="02020603050405020304" pitchFamily="18" charset="0"/>
                <a:cs typeface="Times New Roman" panose="02020603050405020304" pitchFamily="18" charset="0"/>
              </a:rPr>
              <a:t>Advanced Geostationary Radiation Imager (AGRI) is one of the main payloads of the FY-4B geostationary meteorological satellite. Its infrared band spectral response function is similar to that of the GOES satellite in multiple channels, so we can try the first cross-calibration scheme.</a:t>
            </a:r>
          </a:p>
          <a:p>
            <a:pPr marL="644400" indent="-285750">
              <a:lnSpc>
                <a:spcPct val="130000"/>
              </a:lnSpc>
              <a:spcBef>
                <a:spcPts val="600"/>
              </a:spcBef>
              <a:buFontTx/>
              <a:buChar char="-"/>
            </a:pPr>
            <a:r>
              <a:rPr lang="en-US" altLang="zh-CN" sz="1400" dirty="0">
                <a:latin typeface="Times New Roman" panose="02020603050405020304" pitchFamily="18" charset="0"/>
                <a:cs typeface="Times New Roman" panose="02020603050405020304" pitchFamily="18" charset="0"/>
              </a:rPr>
              <a:t>Data matching and navigation registration</a:t>
            </a:r>
          </a:p>
          <a:p>
            <a:pPr marL="644400" indent="-285750">
              <a:lnSpc>
                <a:spcPct val="130000"/>
              </a:lnSpc>
              <a:spcBef>
                <a:spcPts val="600"/>
              </a:spcBef>
              <a:buFontTx/>
              <a:buChar char="-"/>
            </a:pPr>
            <a:r>
              <a:rPr lang="en-US" altLang="zh-CN" sz="1400" dirty="0">
                <a:latin typeface="Times New Roman" panose="02020603050405020304" pitchFamily="18" charset="0"/>
                <a:cs typeface="Times New Roman" panose="02020603050405020304" pitchFamily="18" charset="0"/>
              </a:rPr>
              <a:t>Finding a suitable infrared band calibration area on the lunar surface</a:t>
            </a:r>
          </a:p>
          <a:p>
            <a:pPr marL="644400" indent="-285750">
              <a:lnSpc>
                <a:spcPct val="130000"/>
              </a:lnSpc>
              <a:spcBef>
                <a:spcPts val="600"/>
              </a:spcBef>
              <a:buFontTx/>
              <a:buChar char="-"/>
            </a:pPr>
            <a:r>
              <a:rPr lang="en-US" altLang="zh-CN" sz="1400" dirty="0">
                <a:latin typeface="Times New Roman" panose="02020603050405020304" pitchFamily="18" charset="0"/>
                <a:cs typeface="Times New Roman" panose="02020603050405020304" pitchFamily="18" charset="0"/>
              </a:rPr>
              <a:t>Spectral matching and cross calibration</a:t>
            </a: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A48B5E5D-E55E-4A7B-BE00-1E8360F04497}"/>
              </a:ext>
            </a:extLst>
          </p:cNvPr>
          <p:cNvSpPr txBox="1"/>
          <p:nvPr/>
        </p:nvSpPr>
        <p:spPr>
          <a:xfrm>
            <a:off x="668781" y="5250176"/>
            <a:ext cx="3942447" cy="1185324"/>
          </a:xfrm>
          <a:prstGeom prst="rect">
            <a:avLst/>
          </a:prstGeom>
          <a:noFill/>
        </p:spPr>
        <p:txBody>
          <a:bodyPr wrap="square">
            <a:spAutoFit/>
          </a:bodyPr>
          <a:lstStyle/>
          <a:p>
            <a:pPr marL="285750" indent="-285750">
              <a:lnSpc>
                <a:spcPct val="130000"/>
              </a:lnSpc>
              <a:buFont typeface="Arial" panose="020B0604020202020204" pitchFamily="34" charset="0"/>
              <a:buChar char="•"/>
            </a:pPr>
            <a:r>
              <a:rPr lang="en-US" altLang="zh-CN" sz="1400" b="1" dirty="0">
                <a:latin typeface="Times New Roman" panose="02020603050405020304" pitchFamily="18" charset="0"/>
                <a:cs typeface="Times New Roman" panose="02020603050405020304" pitchFamily="18" charset="0"/>
              </a:rPr>
              <a:t>Additional requirements for FY-4B satellite data processing:</a:t>
            </a:r>
          </a:p>
          <a:p>
            <a:pPr marL="633600" indent="-457200">
              <a:lnSpc>
                <a:spcPct val="130000"/>
              </a:lnSpc>
            </a:pPr>
            <a:r>
              <a:rPr lang="en-US" altLang="zh-CN" sz="1400" dirty="0">
                <a:latin typeface="+mn-ea"/>
              </a:rPr>
              <a:t>-  </a:t>
            </a:r>
            <a:r>
              <a:rPr lang="en-US" altLang="zh-CN" sz="1400" dirty="0">
                <a:latin typeface="Times New Roman" panose="02020603050405020304" pitchFamily="18" charset="0"/>
                <a:cs typeface="Times New Roman" panose="02020603050405020304" pitchFamily="18" charset="0"/>
              </a:rPr>
              <a:t>Eliminate stray light effects</a:t>
            </a:r>
          </a:p>
          <a:p>
            <a:pPr marL="633600" indent="-457200">
              <a:lnSpc>
                <a:spcPct val="130000"/>
              </a:lnSpc>
            </a:pPr>
            <a:r>
              <a:rPr lang="en-US" altLang="zh-CN" sz="1400" dirty="0">
                <a:latin typeface="+mn-ea"/>
              </a:rPr>
              <a:t>-  </a:t>
            </a:r>
            <a:r>
              <a:rPr lang="en-US" altLang="zh-CN" sz="1400" dirty="0">
                <a:latin typeface="Times New Roman" panose="02020603050405020304" pitchFamily="18" charset="0"/>
                <a:cs typeface="Times New Roman" panose="02020603050405020304" pitchFamily="18" charset="0"/>
              </a:rPr>
              <a:t>Image Registration</a:t>
            </a:r>
            <a:endParaRPr lang="zh-CN" altLang="en-US" sz="1400" dirty="0">
              <a:latin typeface="Times New Roman" panose="02020603050405020304" pitchFamily="18" charset="0"/>
              <a:cs typeface="Times New Roman" panose="02020603050405020304" pitchFamily="18" charset="0"/>
            </a:endParaRPr>
          </a:p>
        </p:txBody>
      </p:sp>
      <p:sp>
        <p:nvSpPr>
          <p:cNvPr id="2" name="椭圆 1">
            <a:extLst>
              <a:ext uri="{FF2B5EF4-FFF2-40B4-BE49-F238E27FC236}">
                <a16:creationId xmlns:a16="http://schemas.microsoft.com/office/drawing/2014/main" id="{34548873-621C-4416-A962-40D5B1EF5EAF}"/>
              </a:ext>
            </a:extLst>
          </p:cNvPr>
          <p:cNvSpPr/>
          <p:nvPr/>
        </p:nvSpPr>
        <p:spPr>
          <a:xfrm>
            <a:off x="7912752" y="2881520"/>
            <a:ext cx="1901952" cy="100583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Times New Roman" panose="02020603050405020304" pitchFamily="18" charset="0"/>
                <a:cs typeface="Times New Roman" panose="02020603050405020304" pitchFamily="18" charset="0"/>
              </a:rPr>
              <a:t>Navigation Registration of FY-4</a:t>
            </a:r>
            <a:endParaRPr lang="zh-CN" altLang="en-US" sz="1600" dirty="0">
              <a:latin typeface="Times New Roman" panose="02020603050405020304" pitchFamily="18" charset="0"/>
              <a:cs typeface="Times New Roman" panose="02020603050405020304" pitchFamily="18" charset="0"/>
            </a:endParaRPr>
          </a:p>
        </p:txBody>
      </p:sp>
      <p:sp>
        <p:nvSpPr>
          <p:cNvPr id="4" name="椭圆 3">
            <a:extLst>
              <a:ext uri="{FF2B5EF4-FFF2-40B4-BE49-F238E27FC236}">
                <a16:creationId xmlns:a16="http://schemas.microsoft.com/office/drawing/2014/main" id="{677C38A9-6D6E-4317-BCF4-925940C6A1D7}"/>
              </a:ext>
            </a:extLst>
          </p:cNvPr>
          <p:cNvSpPr/>
          <p:nvPr/>
        </p:nvSpPr>
        <p:spPr>
          <a:xfrm>
            <a:off x="6808621" y="1965234"/>
            <a:ext cx="1409268" cy="82087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Times New Roman" panose="02020603050405020304" pitchFamily="18" charset="0"/>
                <a:cs typeface="Times New Roman" panose="02020603050405020304" pitchFamily="18" charset="0"/>
              </a:rPr>
              <a:t>Satellite positioning data</a:t>
            </a:r>
            <a:endParaRPr lang="zh-CN" altLang="en-US" sz="1400" dirty="0">
              <a:latin typeface="Times New Roman" panose="02020603050405020304" pitchFamily="18" charset="0"/>
              <a:cs typeface="Times New Roman" panose="02020603050405020304" pitchFamily="18" charset="0"/>
            </a:endParaRPr>
          </a:p>
        </p:txBody>
      </p:sp>
      <p:sp>
        <p:nvSpPr>
          <p:cNvPr id="10" name="椭圆 9">
            <a:extLst>
              <a:ext uri="{FF2B5EF4-FFF2-40B4-BE49-F238E27FC236}">
                <a16:creationId xmlns:a16="http://schemas.microsoft.com/office/drawing/2014/main" id="{17A52FE1-5E19-4594-A5E8-AF4BA6168305}"/>
              </a:ext>
            </a:extLst>
          </p:cNvPr>
          <p:cNvSpPr/>
          <p:nvPr/>
        </p:nvSpPr>
        <p:spPr>
          <a:xfrm>
            <a:off x="6103988" y="3384440"/>
            <a:ext cx="1409267" cy="82087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Times New Roman" panose="02020603050405020304" pitchFamily="18" charset="0"/>
                <a:cs typeface="Times New Roman" panose="02020603050405020304" pitchFamily="18" charset="0"/>
              </a:rPr>
              <a:t>Satellite attitude parameters</a:t>
            </a:r>
            <a:endParaRPr lang="zh-CN" altLang="en-US" sz="1400" dirty="0">
              <a:latin typeface="Times New Roman" panose="02020603050405020304" pitchFamily="18" charset="0"/>
              <a:cs typeface="Times New Roman" panose="02020603050405020304" pitchFamily="18" charset="0"/>
            </a:endParaRPr>
          </a:p>
        </p:txBody>
      </p:sp>
      <p:sp>
        <p:nvSpPr>
          <p:cNvPr id="11" name="椭圆 10">
            <a:extLst>
              <a:ext uri="{FF2B5EF4-FFF2-40B4-BE49-F238E27FC236}">
                <a16:creationId xmlns:a16="http://schemas.microsoft.com/office/drawing/2014/main" id="{FE062317-4F18-461E-8B79-B496685FA9D4}"/>
              </a:ext>
            </a:extLst>
          </p:cNvPr>
          <p:cNvSpPr/>
          <p:nvPr/>
        </p:nvSpPr>
        <p:spPr>
          <a:xfrm>
            <a:off x="9156497" y="1675081"/>
            <a:ext cx="1316413" cy="82087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Times New Roman" panose="02020603050405020304" pitchFamily="18" charset="0"/>
                <a:cs typeface="Times New Roman" panose="02020603050405020304" pitchFamily="18" charset="0"/>
              </a:rPr>
              <a:t>Sensor mounting frame</a:t>
            </a:r>
            <a:endParaRPr lang="zh-CN" altLang="en-US" sz="1400" dirty="0">
              <a:latin typeface="Times New Roman" panose="02020603050405020304" pitchFamily="18" charset="0"/>
              <a:cs typeface="Times New Roman" panose="02020603050405020304" pitchFamily="18" charset="0"/>
            </a:endParaRPr>
          </a:p>
        </p:txBody>
      </p:sp>
      <p:sp>
        <p:nvSpPr>
          <p:cNvPr id="12" name="椭圆 11">
            <a:extLst>
              <a:ext uri="{FF2B5EF4-FFF2-40B4-BE49-F238E27FC236}">
                <a16:creationId xmlns:a16="http://schemas.microsoft.com/office/drawing/2014/main" id="{9147F301-AFB6-4BC4-89B3-8D64F1EC149E}"/>
              </a:ext>
            </a:extLst>
          </p:cNvPr>
          <p:cNvSpPr/>
          <p:nvPr/>
        </p:nvSpPr>
        <p:spPr>
          <a:xfrm>
            <a:off x="9994745" y="3716699"/>
            <a:ext cx="1206655" cy="70303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Times New Roman" panose="02020603050405020304" pitchFamily="18" charset="0"/>
                <a:cs typeface="Times New Roman" panose="02020603050405020304" pitchFamily="18" charset="0"/>
              </a:rPr>
              <a:t>ECI TO ORF</a:t>
            </a:r>
            <a:endParaRPr lang="zh-CN" altLang="en-US" sz="1400" dirty="0">
              <a:latin typeface="Times New Roman" panose="02020603050405020304" pitchFamily="18" charset="0"/>
              <a:cs typeface="Times New Roman" panose="02020603050405020304" pitchFamily="18" charset="0"/>
            </a:endParaRPr>
          </a:p>
        </p:txBody>
      </p:sp>
      <p:cxnSp>
        <p:nvCxnSpPr>
          <p:cNvPr id="6" name="直接连接符 5">
            <a:extLst>
              <a:ext uri="{FF2B5EF4-FFF2-40B4-BE49-F238E27FC236}">
                <a16:creationId xmlns:a16="http://schemas.microsoft.com/office/drawing/2014/main" id="{3625AF3C-A2FE-46FE-9513-F53F8A07829D}"/>
              </a:ext>
            </a:extLst>
          </p:cNvPr>
          <p:cNvCxnSpPr>
            <a:stCxn id="2" idx="0"/>
            <a:endCxn id="11" idx="4"/>
          </p:cNvCxnSpPr>
          <p:nvPr/>
        </p:nvCxnSpPr>
        <p:spPr>
          <a:xfrm flipV="1">
            <a:off x="8863728" y="2495955"/>
            <a:ext cx="950976" cy="385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3214F805-AE5D-49D8-B350-68CC6335117A}"/>
              </a:ext>
            </a:extLst>
          </p:cNvPr>
          <p:cNvCxnSpPr>
            <a:stCxn id="2" idx="1"/>
            <a:endCxn id="4" idx="4"/>
          </p:cNvCxnSpPr>
          <p:nvPr/>
        </p:nvCxnSpPr>
        <p:spPr>
          <a:xfrm flipH="1" flipV="1">
            <a:off x="7513255" y="2786108"/>
            <a:ext cx="678031" cy="242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283B9240-1E89-4121-A812-7BDC1BEA525E}"/>
              </a:ext>
            </a:extLst>
          </p:cNvPr>
          <p:cNvCxnSpPr>
            <a:stCxn id="2" idx="3"/>
            <a:endCxn id="10" idx="5"/>
          </p:cNvCxnSpPr>
          <p:nvPr/>
        </p:nvCxnSpPr>
        <p:spPr>
          <a:xfrm flipH="1">
            <a:off x="7306873" y="3740057"/>
            <a:ext cx="884413" cy="345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3618086-D2D3-4D22-AF66-C3A485688E68}"/>
              </a:ext>
            </a:extLst>
          </p:cNvPr>
          <p:cNvCxnSpPr>
            <a:stCxn id="2" idx="5"/>
            <a:endCxn id="12" idx="2"/>
          </p:cNvCxnSpPr>
          <p:nvPr/>
        </p:nvCxnSpPr>
        <p:spPr>
          <a:xfrm>
            <a:off x="9536170" y="3740057"/>
            <a:ext cx="458575" cy="32815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007060"/>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4BF7BEDC-6DF3-4971-AD5E-BAED84EEA2DC}"/>
              </a:ext>
            </a:extLst>
          </p:cNvPr>
          <p:cNvSpPr/>
          <p:nvPr/>
        </p:nvSpPr>
        <p:spPr>
          <a:xfrm>
            <a:off x="787051" y="1152144"/>
            <a:ext cx="10405204" cy="48545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64" name="矩形 63"/>
          <p:cNvSpPr>
            <a:spLocks noChangeArrowheads="1"/>
          </p:cNvSpPr>
          <p:nvPr/>
        </p:nvSpPr>
        <p:spPr bwMode="auto">
          <a:xfrm>
            <a:off x="634918" y="237124"/>
            <a:ext cx="6071528" cy="120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Conclusions and Discussions</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65" name="等腰三角形 64"/>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 name="文本框 1">
            <a:extLst>
              <a:ext uri="{FF2B5EF4-FFF2-40B4-BE49-F238E27FC236}">
                <a16:creationId xmlns:a16="http://schemas.microsoft.com/office/drawing/2014/main" id="{EE913517-B21C-4B54-A0CE-7C28570B4C67}"/>
              </a:ext>
            </a:extLst>
          </p:cNvPr>
          <p:cNvSpPr txBox="1"/>
          <p:nvPr/>
        </p:nvSpPr>
        <p:spPr>
          <a:xfrm>
            <a:off x="1137014" y="1269870"/>
            <a:ext cx="6352774" cy="4530536"/>
          </a:xfrm>
          <a:prstGeom prst="rect">
            <a:avLst/>
          </a:prstGeom>
          <a:noFill/>
        </p:spPr>
        <p:txBody>
          <a:bodyPr wrap="square" rtlCol="0">
            <a:spAutoFit/>
          </a:bodyPr>
          <a:lstStyle/>
          <a:p>
            <a:pPr marL="342900" indent="-342900" algn="just">
              <a:lnSpc>
                <a:spcPct val="130000"/>
              </a:lnSpc>
              <a:buAutoNum type="arabicPeriod"/>
            </a:pPr>
            <a:r>
              <a:rPr lang="en-US" altLang="zh-CN" sz="2000" dirty="0">
                <a:latin typeface="Times New Roman" panose="02020603050405020304" pitchFamily="18" charset="0"/>
                <a:cs typeface="Times New Roman" panose="02020603050405020304" pitchFamily="18" charset="0"/>
              </a:rPr>
              <a:t>A navigation registration calculation model was proposed to achieve navigation registration of lunar data in the visible light and thermal infrared bands. A patent was published based on this research. </a:t>
            </a:r>
          </a:p>
          <a:p>
            <a:pPr marL="342900" indent="-342900" algn="just">
              <a:lnSpc>
                <a:spcPct val="130000"/>
              </a:lnSpc>
              <a:buAutoNum type="arabicPeriod"/>
            </a:pPr>
            <a:r>
              <a:rPr lang="en-US" altLang="zh-CN" sz="2000" dirty="0">
                <a:latin typeface="Times New Roman" panose="02020603050405020304" pitchFamily="18" charset="0"/>
                <a:cs typeface="Times New Roman" panose="02020603050405020304" pitchFamily="18" charset="0"/>
              </a:rPr>
              <a:t>Based on the registered lunar data, the radiation calibration is performed using the Diviner radiometer TBOL data.</a:t>
            </a:r>
          </a:p>
          <a:p>
            <a:pPr marL="342900" indent="-342900" algn="just">
              <a:lnSpc>
                <a:spcPct val="130000"/>
              </a:lnSpc>
              <a:spcBef>
                <a:spcPts val="600"/>
              </a:spcBef>
              <a:buAutoNum type="arabicPeriod"/>
            </a:pPr>
            <a:r>
              <a:rPr lang="en-US" altLang="zh-CN" sz="2000" dirty="0">
                <a:latin typeface="Times New Roman" panose="02020603050405020304" pitchFamily="18" charset="0"/>
                <a:cs typeface="Times New Roman" panose="02020603050405020304" pitchFamily="18" charset="0"/>
              </a:rPr>
              <a:t>The next step will be to apply the navigation registration method to the FY4B satellite, and then match the lunar observation data of two earth observation satellites of the same category to implement a cross-calibration scheme.</a:t>
            </a:r>
            <a:endParaRPr lang="zh-CN" altLang="en-US" sz="20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809353BB-6EEB-4126-ADAC-DB086E15E93B}"/>
              </a:ext>
            </a:extLst>
          </p:cNvPr>
          <p:cNvPicPr>
            <a:picLocks noChangeAspect="1"/>
          </p:cNvPicPr>
          <p:nvPr/>
        </p:nvPicPr>
        <p:blipFill>
          <a:blip r:embed="rId3"/>
          <a:stretch>
            <a:fillRect/>
          </a:stretch>
        </p:blipFill>
        <p:spPr>
          <a:xfrm>
            <a:off x="8025221" y="1269870"/>
            <a:ext cx="3029765" cy="4435986"/>
          </a:xfrm>
          <a:prstGeom prst="rect">
            <a:avLst/>
          </a:prstGeom>
        </p:spPr>
      </p:pic>
    </p:spTree>
    <p:extLst>
      <p:ext uri="{BB962C8B-B14F-4D97-AF65-F5344CB8AC3E}">
        <p14:creationId xmlns:p14="http://schemas.microsoft.com/office/powerpoint/2010/main" val="748522348"/>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99427" y="618431"/>
            <a:ext cx="10801350" cy="5759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b="1" dirty="0">
              <a:solidFill>
                <a:prstClr val="white"/>
              </a:solidFill>
              <a:latin typeface="Arial" panose="020B0604020202020204"/>
              <a:ea typeface="微软雅黑" panose="020B0503020204020204" pitchFamily="34" charset="-122"/>
            </a:endParaRPr>
          </a:p>
        </p:txBody>
      </p:sp>
      <p:sp>
        <p:nvSpPr>
          <p:cNvPr id="10" name="文本框 9"/>
          <p:cNvSpPr txBox="1"/>
          <p:nvPr/>
        </p:nvSpPr>
        <p:spPr>
          <a:xfrm>
            <a:off x="1047246" y="2743740"/>
            <a:ext cx="10435603" cy="2185214"/>
          </a:xfrm>
          <a:prstGeom prst="rect">
            <a:avLst/>
          </a:prstGeom>
          <a:noFill/>
        </p:spPr>
        <p:txBody>
          <a:bodyPr wrap="square" rtlCol="0">
            <a:spAutoFit/>
          </a:bodyPr>
          <a:lstStyle/>
          <a:p>
            <a:pPr algn="ctr"/>
            <a:r>
              <a:rPr lang="en-US" altLang="zh-CN" sz="4800" cap="all" dirty="0">
                <a:solidFill>
                  <a:schemeClr val="bg1"/>
                </a:solidFill>
                <a:effectLst>
                  <a:reflection blurRad="12700" stA="48000" endA="300" endPos="55000" dir="5400000" sy="-90000" algn="bl" rotWithShape="0"/>
                </a:effectLst>
                <a:latin typeface="Franklin Gothic Medium" panose="020B0603020102020204"/>
                <a:ea typeface="隶书" panose="02010509060101010101" pitchFamily="49" charset="-122"/>
              </a:rPr>
              <a:t>Thank you for your attention !</a:t>
            </a:r>
          </a:p>
          <a:p>
            <a:pPr algn="ctr"/>
            <a:endParaRPr lang="zh-CN" altLang="en-US" sz="8800" b="1" dirty="0">
              <a:solidFill>
                <a:schemeClr val="bg1"/>
              </a:solidFill>
            </a:endParaRPr>
          </a:p>
        </p:txBody>
      </p:sp>
      <p:sp>
        <p:nvSpPr>
          <p:cNvPr id="3" name="文本框 2">
            <a:extLst>
              <a:ext uri="{FF2B5EF4-FFF2-40B4-BE49-F238E27FC236}">
                <a16:creationId xmlns:a16="http://schemas.microsoft.com/office/drawing/2014/main" id="{97C30730-C3E5-43EA-8769-C08C8692098D}"/>
              </a:ext>
            </a:extLst>
          </p:cNvPr>
          <p:cNvSpPr txBox="1"/>
          <p:nvPr/>
        </p:nvSpPr>
        <p:spPr>
          <a:xfrm>
            <a:off x="3593385" y="4756184"/>
            <a:ext cx="6108806" cy="897233"/>
          </a:xfrm>
          <a:prstGeom prst="rect">
            <a:avLst/>
          </a:prstGeom>
          <a:noFill/>
        </p:spPr>
        <p:txBody>
          <a:bodyPr wrap="square" rtlCol="0">
            <a:spAutoFit/>
          </a:bodyPr>
          <a:lstStyle/>
          <a:p>
            <a:pPr algn="just"/>
            <a:r>
              <a:rPr lang="en-US" altLang="zh-CN" b="1" dirty="0">
                <a:solidFill>
                  <a:prstClr val="white"/>
                </a:solidFill>
                <a:latin typeface="+mn-ea"/>
              </a:rPr>
              <a:t>Reporter              </a:t>
            </a:r>
            <a:r>
              <a:rPr lang="zh-CN" altLang="en-US" b="1" dirty="0">
                <a:solidFill>
                  <a:prstClr val="white"/>
                </a:solidFill>
                <a:latin typeface="+mn-ea"/>
              </a:rPr>
              <a:t>： </a:t>
            </a:r>
            <a:r>
              <a:rPr lang="en-US" altLang="zh-CN" b="1" dirty="0" err="1">
                <a:solidFill>
                  <a:prstClr val="white"/>
                </a:solidFill>
                <a:latin typeface="+mn-ea"/>
              </a:rPr>
              <a:t>Peiwen</a:t>
            </a:r>
            <a:r>
              <a:rPr lang="en-US" altLang="zh-CN" b="1" dirty="0">
                <a:solidFill>
                  <a:prstClr val="white"/>
                </a:solidFill>
                <a:latin typeface="+mn-ea"/>
              </a:rPr>
              <a:t> Chen</a:t>
            </a:r>
          </a:p>
          <a:p>
            <a:pPr algn="just"/>
            <a:r>
              <a:rPr lang="en-US" altLang="zh-CN" b="1" dirty="0">
                <a:solidFill>
                  <a:prstClr val="white"/>
                </a:solidFill>
                <a:latin typeface="+mn-ea"/>
              </a:rPr>
              <a:t>Correspondence  :  202282020052@sdust.edu.cn</a:t>
            </a:r>
            <a:endParaRPr lang="zh-CN" altLang="en-US" b="1" dirty="0">
              <a:solidFill>
                <a:prstClr val="white"/>
              </a:solidFill>
              <a:latin typeface="+mn-ea"/>
            </a:endParaRPr>
          </a:p>
          <a:p>
            <a:pPr>
              <a:lnSpc>
                <a:spcPct val="130000"/>
              </a:lnSpc>
            </a:pPr>
            <a:endParaRPr lang="zh-CN" altLang="en-US" sz="1400" dirty="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梯形 34"/>
          <p:cNvSpPr/>
          <p:nvPr/>
        </p:nvSpPr>
        <p:spPr>
          <a:xfrm rot="16200000">
            <a:off x="7446198" y="-451317"/>
            <a:ext cx="2291737" cy="7199871"/>
          </a:xfrm>
          <a:prstGeom prst="trapezoid">
            <a:avLst>
              <a:gd name="adj" fmla="val 169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7" name="文本框 2"/>
          <p:cNvSpPr txBox="1"/>
          <p:nvPr/>
        </p:nvSpPr>
        <p:spPr>
          <a:xfrm>
            <a:off x="3729079" y="2556165"/>
            <a:ext cx="1164101" cy="1200329"/>
          </a:xfrm>
          <a:prstGeom prst="rect">
            <a:avLst/>
          </a:prstGeom>
          <a:noFill/>
        </p:spPr>
        <p:txBody>
          <a:bodyPr wrap="none" lIns="91440" tIns="45720" rIns="91440" bIns="45720"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65"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Part</a:t>
            </a:r>
            <a:r>
              <a:rPr kumimoji="0" lang="en-US" altLang="zh-CN" sz="72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1</a:t>
            </a:r>
            <a:endParaRPr kumimoji="0" lang="zh-CN" altLang="en-US" sz="72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29" name="矩形 28"/>
          <p:cNvSpPr/>
          <p:nvPr/>
        </p:nvSpPr>
        <p:spPr>
          <a:xfrm>
            <a:off x="5439832" y="2674947"/>
            <a:ext cx="6576578" cy="1508105"/>
          </a:xfrm>
          <a:prstGeom prst="rect">
            <a:avLst/>
          </a:prstGeom>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Research Background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48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1E1D041-4369-767E-C04C-8862ADD8E110}"/>
              </a:ext>
            </a:extLst>
          </p:cNvPr>
          <p:cNvSpPr/>
          <p:nvPr/>
        </p:nvSpPr>
        <p:spPr>
          <a:xfrm>
            <a:off x="546954" y="4277565"/>
            <a:ext cx="10501602" cy="219937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grpSp>
        <p:nvGrpSpPr>
          <p:cNvPr id="94" name="组合 93"/>
          <p:cNvGrpSpPr/>
          <p:nvPr/>
        </p:nvGrpSpPr>
        <p:grpSpPr>
          <a:xfrm>
            <a:off x="1103302" y="1265222"/>
            <a:ext cx="9992583" cy="969043"/>
            <a:chOff x="2954339" y="1279908"/>
            <a:chExt cx="7162269" cy="684005"/>
          </a:xfrm>
        </p:grpSpPr>
        <p:sp>
          <p:nvSpPr>
            <p:cNvPr id="95" name="矩形 94"/>
            <p:cNvSpPr>
              <a:spLocks noChangeArrowheads="1"/>
            </p:cNvSpPr>
            <p:nvPr/>
          </p:nvSpPr>
          <p:spPr bwMode="auto">
            <a:xfrm>
              <a:off x="2954339" y="1694800"/>
              <a:ext cx="7162269" cy="2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a:t>
              </a:r>
              <a:endParaRPr kumimoji="0" lang="en-US" altLang="zh-CN"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96" name="矩形 95"/>
            <p:cNvSpPr/>
            <p:nvPr/>
          </p:nvSpPr>
          <p:spPr>
            <a:xfrm>
              <a:off x="2963100" y="1279908"/>
              <a:ext cx="132408" cy="2824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sp>
        <p:nvSpPr>
          <p:cNvPr id="99" name="矩形 98"/>
          <p:cNvSpPr/>
          <p:nvPr/>
        </p:nvSpPr>
        <p:spPr>
          <a:xfrm>
            <a:off x="5361631" y="4575449"/>
            <a:ext cx="260008" cy="4001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3" name="矩形 46"/>
          <p:cNvSpPr>
            <a:spLocks noChangeArrowheads="1"/>
          </p:cNvSpPr>
          <p:nvPr/>
        </p:nvSpPr>
        <p:spPr bwMode="auto">
          <a:xfrm>
            <a:off x="634918" y="237124"/>
            <a:ext cx="4818814"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ea typeface="微软雅黑" panose="020B0503020204020204" pitchFamily="34" charset="-122"/>
                <a:cs typeface="+mn-cs"/>
                <a:sym typeface="Calibri" panose="020F0502020204030204" pitchFamily="34" charset="0"/>
              </a:rPr>
              <a:t>Research Background </a:t>
            </a:r>
          </a:p>
        </p:txBody>
      </p:sp>
      <p:sp>
        <p:nvSpPr>
          <p:cNvPr id="34" name="等腰三角形 47"/>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3" name="图片 2">
            <a:extLst>
              <a:ext uri="{FF2B5EF4-FFF2-40B4-BE49-F238E27FC236}">
                <a16:creationId xmlns:a16="http://schemas.microsoft.com/office/drawing/2014/main" id="{CD43C2FC-0803-210A-F39B-A24C409B3F43}"/>
              </a:ext>
            </a:extLst>
          </p:cNvPr>
          <p:cNvPicPr>
            <a:picLocks noChangeAspect="1"/>
          </p:cNvPicPr>
          <p:nvPr/>
        </p:nvPicPr>
        <p:blipFill>
          <a:blip r:embed="rId3"/>
          <a:stretch>
            <a:fillRect/>
          </a:stretch>
        </p:blipFill>
        <p:spPr>
          <a:xfrm>
            <a:off x="4717764" y="982807"/>
            <a:ext cx="6358712" cy="3142601"/>
          </a:xfrm>
          <a:prstGeom prst="rect">
            <a:avLst/>
          </a:prstGeom>
        </p:spPr>
      </p:pic>
      <p:sp>
        <p:nvSpPr>
          <p:cNvPr id="4" name="矩形 3">
            <a:extLst>
              <a:ext uri="{FF2B5EF4-FFF2-40B4-BE49-F238E27FC236}">
                <a16:creationId xmlns:a16="http://schemas.microsoft.com/office/drawing/2014/main" id="{32BFDFD7-9B94-51D6-628E-0D559C658AEC}"/>
              </a:ext>
            </a:extLst>
          </p:cNvPr>
          <p:cNvSpPr/>
          <p:nvPr/>
        </p:nvSpPr>
        <p:spPr>
          <a:xfrm>
            <a:off x="546952" y="897412"/>
            <a:ext cx="4039179" cy="39312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6" name="文本框 5">
            <a:extLst>
              <a:ext uri="{FF2B5EF4-FFF2-40B4-BE49-F238E27FC236}">
                <a16:creationId xmlns:a16="http://schemas.microsoft.com/office/drawing/2014/main" id="{1F3D4687-8AB0-00AE-A8F4-CC6A6E60FE8E}"/>
              </a:ext>
            </a:extLst>
          </p:cNvPr>
          <p:cNvSpPr txBox="1"/>
          <p:nvPr/>
        </p:nvSpPr>
        <p:spPr>
          <a:xfrm>
            <a:off x="556838" y="897412"/>
            <a:ext cx="3614461" cy="4247317"/>
          </a:xfrm>
          <a:prstGeom prst="rect">
            <a:avLst/>
          </a:prstGeom>
          <a:noFill/>
        </p:spPr>
        <p:txBody>
          <a:bodyPr wrap="square">
            <a:spAutoFit/>
          </a:bodyPr>
          <a:lstStyle/>
          <a:p>
            <a:pPr algn="just"/>
            <a:r>
              <a:rPr lang="en-US" altLang="zh-CN" sz="1800" dirty="0">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rPr>
              <a:t>      The main purpose of the lunar data from earth observation satellites is to calibrate sensors. However, these lunar data do not have location information. The calibration method usually chooses to calculate the full moon irradiance, and then selects a suitable lunar irradiance model as a reference to achieve the purpose of calibration. The lunar irradiance models include ROLO model, MT2009 model, SP model, etc. Selecting a suitable irradiance model can also meet the calibration accuracy requirements.</a:t>
            </a:r>
            <a:endParaRPr lang="zh-CN" altLang="en-US"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0BE3040B-56D4-5A78-4FE3-D68A47F84344}"/>
              </a:ext>
            </a:extLst>
          </p:cNvPr>
          <p:cNvSpPr txBox="1"/>
          <p:nvPr/>
        </p:nvSpPr>
        <p:spPr>
          <a:xfrm>
            <a:off x="1508880" y="5122871"/>
            <a:ext cx="8863343" cy="1200329"/>
          </a:xfrm>
          <a:prstGeom prst="rect">
            <a:avLst/>
          </a:prstGeom>
          <a:noFill/>
        </p:spPr>
        <p:txBody>
          <a:bodyPr wrap="square">
            <a:spAutoFit/>
          </a:bodyPr>
          <a:lstStyle/>
          <a:p>
            <a:pPr algn="just"/>
            <a:r>
              <a:rPr lang="zh-CN" altLang="en-US" sz="1800" kern="100" dirty="0">
                <a:effectLst/>
                <a:latin typeface="+mn-ea"/>
                <a:cs typeface="Times New Roman" panose="02020603050405020304" pitchFamily="18" charset="0"/>
              </a:rPr>
              <a:t>       </a:t>
            </a:r>
            <a:r>
              <a:rPr lang="en-US" altLang="zh-CN" sz="1800" kern="100" dirty="0">
                <a:effectLst/>
                <a:latin typeface="Times New Roman" panose="02020603050405020304" pitchFamily="18" charset="0"/>
                <a:cs typeface="Times New Roman" panose="02020603050405020304" pitchFamily="18" charset="0"/>
              </a:rPr>
              <a:t>However, assigning coordinate information to lunar data is a good choice. Unlike the lunar irradiance model, which is greatly affected by the lunar phase angle and </a:t>
            </a:r>
            <a:r>
              <a:rPr lang="en-US" altLang="zh-CN" sz="1800" kern="100" dirty="0" err="1">
                <a:effectLst/>
                <a:latin typeface="Times New Roman" panose="02020603050405020304" pitchFamily="18" charset="0"/>
                <a:cs typeface="Times New Roman" panose="02020603050405020304" pitchFamily="18" charset="0"/>
              </a:rPr>
              <a:t>libration</a:t>
            </a:r>
            <a:r>
              <a:rPr lang="en-US" altLang="zh-CN" sz="1800" kern="100" dirty="0">
                <a:effectLst/>
                <a:latin typeface="Times New Roman" panose="02020603050405020304" pitchFamily="18" charset="0"/>
                <a:cs typeface="Times New Roman" panose="02020603050405020304" pitchFamily="18" charset="0"/>
              </a:rPr>
              <a:t>, using lunar data with coordinate system information can provide more diverse options for lunar calibration and has a high research prospect.</a:t>
            </a:r>
            <a:endParaRPr lang="zh-CN" altLang="en-US" dirty="0">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23548B11-75BA-4A53-A6AA-6EF273D099D2}"/>
              </a:ext>
            </a:extLst>
          </p:cNvPr>
          <p:cNvSpPr/>
          <p:nvPr/>
        </p:nvSpPr>
        <p:spPr>
          <a:xfrm>
            <a:off x="1439326" y="5086075"/>
            <a:ext cx="9003121" cy="1305581"/>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27721597"/>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94" name="组合 93"/>
          <p:cNvGrpSpPr/>
          <p:nvPr/>
        </p:nvGrpSpPr>
        <p:grpSpPr>
          <a:xfrm>
            <a:off x="1103302" y="1265222"/>
            <a:ext cx="9992583" cy="969043"/>
            <a:chOff x="2954339" y="1279908"/>
            <a:chExt cx="7162269" cy="684005"/>
          </a:xfrm>
        </p:grpSpPr>
        <p:sp>
          <p:nvSpPr>
            <p:cNvPr id="95" name="矩形 94"/>
            <p:cNvSpPr>
              <a:spLocks noChangeArrowheads="1"/>
            </p:cNvSpPr>
            <p:nvPr/>
          </p:nvSpPr>
          <p:spPr bwMode="auto">
            <a:xfrm>
              <a:off x="2954339" y="1694800"/>
              <a:ext cx="7162269" cy="2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a:t>
              </a:r>
              <a:endParaRPr kumimoji="0" lang="en-US" altLang="zh-CN"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96" name="矩形 95"/>
            <p:cNvSpPr/>
            <p:nvPr/>
          </p:nvSpPr>
          <p:spPr>
            <a:xfrm>
              <a:off x="2963100" y="1279908"/>
              <a:ext cx="132408" cy="2824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sp>
        <p:nvSpPr>
          <p:cNvPr id="99" name="矩形 98"/>
          <p:cNvSpPr/>
          <p:nvPr/>
        </p:nvSpPr>
        <p:spPr>
          <a:xfrm>
            <a:off x="5361631" y="4575449"/>
            <a:ext cx="260008" cy="4001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3" name="矩形 46"/>
          <p:cNvSpPr>
            <a:spLocks noChangeArrowheads="1"/>
          </p:cNvSpPr>
          <p:nvPr/>
        </p:nvSpPr>
        <p:spPr bwMode="auto">
          <a:xfrm>
            <a:off x="634918" y="237124"/>
            <a:ext cx="4818814"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ea typeface="微软雅黑" panose="020B0503020204020204" pitchFamily="34" charset="-122"/>
                <a:cs typeface="+mn-cs"/>
                <a:sym typeface="Calibri" panose="020F0502020204030204" pitchFamily="34" charset="0"/>
              </a:rPr>
              <a:t>Research Background </a:t>
            </a:r>
          </a:p>
        </p:txBody>
      </p:sp>
      <p:sp>
        <p:nvSpPr>
          <p:cNvPr id="34" name="等腰三角形 47"/>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 name="矩形 3">
            <a:extLst>
              <a:ext uri="{FF2B5EF4-FFF2-40B4-BE49-F238E27FC236}">
                <a16:creationId xmlns:a16="http://schemas.microsoft.com/office/drawing/2014/main" id="{32BFDFD7-9B94-51D6-628E-0D559C658AEC}"/>
              </a:ext>
            </a:extLst>
          </p:cNvPr>
          <p:cNvSpPr/>
          <p:nvPr/>
        </p:nvSpPr>
        <p:spPr>
          <a:xfrm>
            <a:off x="269262" y="870752"/>
            <a:ext cx="4618300" cy="555119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9" name="文本框 8">
            <a:extLst>
              <a:ext uri="{FF2B5EF4-FFF2-40B4-BE49-F238E27FC236}">
                <a16:creationId xmlns:a16="http://schemas.microsoft.com/office/drawing/2014/main" id="{0BE3040B-56D4-5A78-4FE3-D68A47F84344}"/>
              </a:ext>
            </a:extLst>
          </p:cNvPr>
          <p:cNvSpPr txBox="1"/>
          <p:nvPr/>
        </p:nvSpPr>
        <p:spPr>
          <a:xfrm>
            <a:off x="334390" y="1174536"/>
            <a:ext cx="4289931" cy="4508927"/>
          </a:xfrm>
          <a:prstGeom prst="rect">
            <a:avLst/>
          </a:prstGeom>
          <a:noFill/>
        </p:spPr>
        <p:txBody>
          <a:bodyPr wrap="square">
            <a:spAutoFit/>
          </a:bodyPr>
          <a:lstStyle/>
          <a:p>
            <a:pPr algn="just">
              <a:lnSpc>
                <a:spcPct val="150000"/>
              </a:lnSpc>
            </a:pPr>
            <a:r>
              <a:rPr lang="en-US" altLang="zh-CN" sz="2000" b="1" kern="100" dirty="0">
                <a:effectLst/>
                <a:latin typeface="+mn-ea"/>
                <a:cs typeface="Times New Roman" panose="02020603050405020304" pitchFamily="18" charset="0"/>
              </a:rPr>
              <a:t>Existing research areas</a:t>
            </a:r>
            <a:r>
              <a:rPr lang="zh-CN" altLang="en-US" sz="2000" b="1" kern="100" dirty="0">
                <a:effectLst/>
                <a:latin typeface="+mn-ea"/>
                <a:cs typeface="Times New Roman" panose="02020603050405020304" pitchFamily="18" charset="0"/>
              </a:rPr>
              <a:t>：</a:t>
            </a:r>
            <a:endParaRPr lang="en-US" altLang="zh-CN" sz="2000" b="1" kern="100" dirty="0">
              <a:effectLst/>
              <a:latin typeface="+mn-ea"/>
              <a:cs typeface="Times New Roman" panose="02020603050405020304" pitchFamily="18" charset="0"/>
            </a:endParaRPr>
          </a:p>
          <a:p>
            <a:pPr marL="342900" indent="-342900" algn="just">
              <a:buAutoNum type="arabicPeriod"/>
            </a:pPr>
            <a:r>
              <a:rPr lang="en-US" altLang="zh-CN" kern="100" dirty="0">
                <a:latin typeface="Times New Roman" panose="02020603050405020304" pitchFamily="18" charset="0"/>
                <a:cs typeface="Times New Roman" panose="02020603050405020304" pitchFamily="18" charset="0"/>
              </a:rPr>
              <a:t>Lunar ground products based on lunar satellite data, such as the full moon temperature model, use the full moon temperature model as the standard brightness temperature of the lunar surface to calibrate the radiation of the orbiting satellite.</a:t>
            </a:r>
          </a:p>
          <a:p>
            <a:pPr marL="342900" indent="-342900" algn="just">
              <a:spcBef>
                <a:spcPts val="600"/>
              </a:spcBef>
              <a:buAutoNum type="arabicPeriod"/>
            </a:pPr>
            <a:r>
              <a:rPr lang="en-US" altLang="zh-CN" kern="100" dirty="0">
                <a:latin typeface="Times New Roman" panose="02020603050405020304" pitchFamily="18" charset="0"/>
                <a:cs typeface="Times New Roman" panose="02020603050405020304" pitchFamily="18" charset="0"/>
              </a:rPr>
              <a:t>Cross-calibration between satellites in geostationary orbit only requires ensuring the geometric matching of the data. Different instruments observe the same location at different times, ensuring the stability and consistency of the calibration results.</a:t>
            </a:r>
            <a:endParaRPr lang="zh-CN" altLang="en-US" kern="100"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A8A80E69-FFDA-4362-9AAC-3AFC174FFBE1}"/>
              </a:ext>
            </a:extLst>
          </p:cNvPr>
          <p:cNvPicPr>
            <a:picLocks noChangeAspect="1"/>
          </p:cNvPicPr>
          <p:nvPr/>
        </p:nvPicPr>
        <p:blipFill>
          <a:blip r:embed="rId4"/>
          <a:stretch>
            <a:fillRect/>
          </a:stretch>
        </p:blipFill>
        <p:spPr>
          <a:xfrm>
            <a:off x="4984132" y="4346803"/>
            <a:ext cx="6098252" cy="2075146"/>
          </a:xfrm>
          <a:prstGeom prst="rect">
            <a:avLst/>
          </a:prstGeom>
        </p:spPr>
      </p:pic>
      <p:pic>
        <p:nvPicPr>
          <p:cNvPr id="11" name="图片 10">
            <a:extLst>
              <a:ext uri="{FF2B5EF4-FFF2-40B4-BE49-F238E27FC236}">
                <a16:creationId xmlns:a16="http://schemas.microsoft.com/office/drawing/2014/main" id="{E808062A-58CE-4A52-A99F-32C39A4378D8}"/>
              </a:ext>
            </a:extLst>
          </p:cNvPr>
          <p:cNvPicPr>
            <a:picLocks noChangeAspect="1"/>
          </p:cNvPicPr>
          <p:nvPr/>
        </p:nvPicPr>
        <p:blipFill>
          <a:blip r:embed="rId5"/>
          <a:stretch>
            <a:fillRect/>
          </a:stretch>
        </p:blipFill>
        <p:spPr>
          <a:xfrm>
            <a:off x="4990446" y="870752"/>
            <a:ext cx="6098252" cy="3430267"/>
          </a:xfrm>
          <a:prstGeom prst="rect">
            <a:avLst/>
          </a:prstGeom>
        </p:spPr>
      </p:pic>
    </p:spTree>
    <p:extLst>
      <p:ext uri="{BB962C8B-B14F-4D97-AF65-F5344CB8AC3E}">
        <p14:creationId xmlns:p14="http://schemas.microsoft.com/office/powerpoint/2010/main" val="3939056176"/>
      </p:ext>
    </p:extLst>
  </p:cSld>
  <p:clrMapOvr>
    <a:overrideClrMapping bg1="lt1" tx1="dk1" bg2="lt2" tx2="dk2" accent1="accent1" accent2="accent2" accent3="accent3" accent4="accent4" accent5="accent5" accent6="accent6" hlink="hlink" folHlink="folHlink"/>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梯形 34"/>
          <p:cNvSpPr/>
          <p:nvPr/>
        </p:nvSpPr>
        <p:spPr>
          <a:xfrm rot="16200000">
            <a:off x="7446198" y="-451317"/>
            <a:ext cx="2291737" cy="7199871"/>
          </a:xfrm>
          <a:prstGeom prst="trapezoid">
            <a:avLst>
              <a:gd name="adj" fmla="val 169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7" name="文本框 2"/>
          <p:cNvSpPr txBox="1"/>
          <p:nvPr/>
        </p:nvSpPr>
        <p:spPr>
          <a:xfrm>
            <a:off x="3729079" y="2556165"/>
            <a:ext cx="1164101" cy="1200329"/>
          </a:xfrm>
          <a:prstGeom prst="rect">
            <a:avLst/>
          </a:prstGeom>
          <a:noFill/>
        </p:spPr>
        <p:txBody>
          <a:bodyPr wrap="none" lIns="91440" tIns="45720" rIns="91440" bIns="45720"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65"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Part</a:t>
            </a:r>
            <a:r>
              <a:rPr kumimoji="0" lang="en-US" altLang="zh-CN" sz="72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2</a:t>
            </a:r>
            <a:endParaRPr kumimoji="0" lang="zh-CN" altLang="en-US" sz="72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29" name="矩形 28"/>
          <p:cNvSpPr/>
          <p:nvPr/>
        </p:nvSpPr>
        <p:spPr>
          <a:xfrm>
            <a:off x="5493014" y="2371499"/>
            <a:ext cx="7199871" cy="1569660"/>
          </a:xfrm>
          <a:prstGeom prst="rect">
            <a:avLst/>
          </a:prstGeom>
        </p:spPr>
        <p:txBody>
          <a:bodyPr wrap="square" lIns="91440" tIns="45720" rIns="91440" bIns="45720">
            <a:spAutoFit/>
          </a:bodyPr>
          <a:lstStyle/>
          <a:p>
            <a:pPr algn="l" fontAlgn="ctr" latinLnBrk="0"/>
            <a:r>
              <a:rPr lang="en-US" altLang="zh-CN" sz="3200" b="1" dirty="0">
                <a:solidFill>
                  <a:prstClr val="white"/>
                </a:solidFill>
                <a:latin typeface="Arial" panose="020B0604020202020204"/>
                <a:ea typeface="微软雅黑" panose="020B0503020204020204" pitchFamily="34" charset="-122"/>
              </a:rPr>
              <a:t>Navigation Registration for Lunar Observation of Geostationary Meteorological Satellites</a:t>
            </a:r>
          </a:p>
        </p:txBody>
      </p:sp>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6"/>
          <p:cNvSpPr>
            <a:spLocks noChangeArrowheads="1"/>
          </p:cNvSpPr>
          <p:nvPr/>
        </p:nvSpPr>
        <p:spPr bwMode="auto">
          <a:xfrm>
            <a:off x="634918" y="237124"/>
            <a:ext cx="4843628"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Navigation Registration</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47" name="等腰三角形 47"/>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 name="文本框 1">
            <a:extLst>
              <a:ext uri="{FF2B5EF4-FFF2-40B4-BE49-F238E27FC236}">
                <a16:creationId xmlns:a16="http://schemas.microsoft.com/office/drawing/2014/main" id="{CDDED3DE-DD65-4225-9D3E-283002691EBB}"/>
              </a:ext>
            </a:extLst>
          </p:cNvPr>
          <p:cNvSpPr txBox="1"/>
          <p:nvPr/>
        </p:nvSpPr>
        <p:spPr>
          <a:xfrm>
            <a:off x="5705472" y="949504"/>
            <a:ext cx="4072197" cy="453266"/>
          </a:xfrm>
          <a:prstGeom prst="rect">
            <a:avLst/>
          </a:prstGeom>
          <a:noFill/>
        </p:spPr>
        <p:txBody>
          <a:bodyPr wrap="square" rtlCol="0">
            <a:spAutoFit/>
          </a:bodyPr>
          <a:lstStyle/>
          <a:p>
            <a:pPr>
              <a:lnSpc>
                <a:spcPct val="130000"/>
              </a:lnSpc>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Navigation registration process</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27951697-D980-4B93-82C7-E5F21CEAF646}"/>
              </a:ext>
            </a:extLst>
          </p:cNvPr>
          <p:cNvSpPr txBox="1"/>
          <p:nvPr/>
        </p:nvSpPr>
        <p:spPr>
          <a:xfrm>
            <a:off x="6096001" y="1815790"/>
            <a:ext cx="2692734" cy="379078"/>
          </a:xfrm>
          <a:prstGeom prst="rect">
            <a:avLst/>
          </a:prstGeom>
          <a:noFill/>
        </p:spPr>
        <p:txBody>
          <a:bodyPr wrap="square">
            <a:spAutoFit/>
          </a:bodyPr>
          <a:lstStyle/>
          <a:p>
            <a:pPr>
              <a:lnSpc>
                <a:spcPct val="13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Ancillary data preparation</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7DC3C02F-704F-4458-840E-6F7474A5A659}"/>
              </a:ext>
            </a:extLst>
          </p:cNvPr>
          <p:cNvSpPr txBox="1"/>
          <p:nvPr/>
        </p:nvSpPr>
        <p:spPr>
          <a:xfrm>
            <a:off x="6186273" y="3284703"/>
            <a:ext cx="3908647" cy="699166"/>
          </a:xfrm>
          <a:prstGeom prst="rect">
            <a:avLst/>
          </a:prstGeom>
          <a:noFill/>
        </p:spPr>
        <p:txBody>
          <a:bodyPr wrap="square">
            <a:spAutoFit/>
          </a:bodyPr>
          <a:lstStyle/>
          <a:p>
            <a:pPr>
              <a:lnSpc>
                <a:spcPct val="13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Data preprocessing</a:t>
            </a:r>
          </a:p>
          <a:p>
            <a:pPr>
              <a:lnSpc>
                <a:spcPct val="13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Geometric center of the Moon image</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8BACD93B-1A6E-466E-8A37-C04141247F49}"/>
              </a:ext>
            </a:extLst>
          </p:cNvPr>
          <p:cNvSpPr txBox="1"/>
          <p:nvPr/>
        </p:nvSpPr>
        <p:spPr>
          <a:xfrm>
            <a:off x="6186273" y="5207920"/>
            <a:ext cx="3003980" cy="700576"/>
          </a:xfrm>
          <a:prstGeom prst="rect">
            <a:avLst/>
          </a:prstGeom>
          <a:noFill/>
        </p:spPr>
        <p:txBody>
          <a:bodyPr wrap="square">
            <a:spAutoFit/>
          </a:bodyPr>
          <a:lstStyle/>
          <a:p>
            <a:pPr>
              <a:lnSpc>
                <a:spcPct val="13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Geometric model construction and result output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箭头: 下 13">
            <a:extLst>
              <a:ext uri="{FF2B5EF4-FFF2-40B4-BE49-F238E27FC236}">
                <a16:creationId xmlns:a16="http://schemas.microsoft.com/office/drawing/2014/main" id="{28CB7215-208C-4E5B-8241-4D0031189C31}"/>
              </a:ext>
            </a:extLst>
          </p:cNvPr>
          <p:cNvSpPr/>
          <p:nvPr/>
        </p:nvSpPr>
        <p:spPr>
          <a:xfrm>
            <a:off x="6923204" y="2358092"/>
            <a:ext cx="409183" cy="774909"/>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7BFECCDE-B990-4CD2-96C2-7FF4FBB16367}"/>
              </a:ext>
            </a:extLst>
          </p:cNvPr>
          <p:cNvSpPr/>
          <p:nvPr/>
        </p:nvSpPr>
        <p:spPr>
          <a:xfrm>
            <a:off x="5830755" y="1668257"/>
            <a:ext cx="4830353" cy="4435908"/>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5" name="矩形 14">
            <a:extLst>
              <a:ext uri="{FF2B5EF4-FFF2-40B4-BE49-F238E27FC236}">
                <a16:creationId xmlns:a16="http://schemas.microsoft.com/office/drawing/2014/main" id="{A73F6186-FEA9-401E-BB4A-CC875699E3AC}"/>
              </a:ext>
            </a:extLst>
          </p:cNvPr>
          <p:cNvSpPr/>
          <p:nvPr/>
        </p:nvSpPr>
        <p:spPr>
          <a:xfrm>
            <a:off x="6149515" y="1815790"/>
            <a:ext cx="2436701" cy="44719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3969CED3-D180-40CD-B9F2-594FA3CA4BC1}"/>
              </a:ext>
            </a:extLst>
          </p:cNvPr>
          <p:cNvSpPr/>
          <p:nvPr/>
        </p:nvSpPr>
        <p:spPr>
          <a:xfrm>
            <a:off x="6133808" y="3230631"/>
            <a:ext cx="4226344" cy="81444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65E9838D-80B8-4AA8-989F-C3104ADBCD8C}"/>
              </a:ext>
            </a:extLst>
          </p:cNvPr>
          <p:cNvSpPr/>
          <p:nvPr/>
        </p:nvSpPr>
        <p:spPr>
          <a:xfrm>
            <a:off x="6096000" y="5184945"/>
            <a:ext cx="3086207" cy="70057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5F6FE8A2-0930-44B1-9416-8A1671BF86F9}"/>
              </a:ext>
            </a:extLst>
          </p:cNvPr>
          <p:cNvPicPr>
            <a:picLocks noChangeAspect="1"/>
          </p:cNvPicPr>
          <p:nvPr/>
        </p:nvPicPr>
        <p:blipFill>
          <a:blip r:embed="rId4"/>
          <a:stretch>
            <a:fillRect/>
          </a:stretch>
        </p:blipFill>
        <p:spPr>
          <a:xfrm>
            <a:off x="610633" y="1012004"/>
            <a:ext cx="4830353" cy="5092161"/>
          </a:xfrm>
          <a:prstGeom prst="rect">
            <a:avLst/>
          </a:prstGeom>
        </p:spPr>
      </p:pic>
      <p:sp>
        <p:nvSpPr>
          <p:cNvPr id="17" name="箭头: 下 16">
            <a:extLst>
              <a:ext uri="{FF2B5EF4-FFF2-40B4-BE49-F238E27FC236}">
                <a16:creationId xmlns:a16="http://schemas.microsoft.com/office/drawing/2014/main" id="{4687DBDB-CCDA-4BDD-8F0B-9DA165410B42}"/>
              </a:ext>
            </a:extLst>
          </p:cNvPr>
          <p:cNvSpPr/>
          <p:nvPr/>
        </p:nvSpPr>
        <p:spPr>
          <a:xfrm>
            <a:off x="6921005" y="4228366"/>
            <a:ext cx="409183" cy="774909"/>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6"/>
          <p:cNvSpPr>
            <a:spLocks noChangeArrowheads="1"/>
          </p:cNvSpPr>
          <p:nvPr/>
        </p:nvSpPr>
        <p:spPr bwMode="auto">
          <a:xfrm>
            <a:off x="634917" y="237124"/>
            <a:ext cx="8926526"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45720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Navigation Registration</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47" name="等腰三角形 47"/>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3" name="图片 2">
            <a:extLst>
              <a:ext uri="{FF2B5EF4-FFF2-40B4-BE49-F238E27FC236}">
                <a16:creationId xmlns:a16="http://schemas.microsoft.com/office/drawing/2014/main" id="{32228FBE-E3F2-4672-916E-399E944C70ED}"/>
              </a:ext>
            </a:extLst>
          </p:cNvPr>
          <p:cNvPicPr>
            <a:picLocks noChangeAspect="1"/>
          </p:cNvPicPr>
          <p:nvPr/>
        </p:nvPicPr>
        <p:blipFill>
          <a:blip r:embed="rId3"/>
          <a:stretch>
            <a:fillRect/>
          </a:stretch>
        </p:blipFill>
        <p:spPr>
          <a:xfrm>
            <a:off x="6230218" y="1525088"/>
            <a:ext cx="5758325" cy="3807823"/>
          </a:xfrm>
          <a:prstGeom prst="rect">
            <a:avLst/>
          </a:prstGeom>
        </p:spPr>
      </p:pic>
      <p:sp>
        <p:nvSpPr>
          <p:cNvPr id="8" name="文本框 7">
            <a:extLst>
              <a:ext uri="{FF2B5EF4-FFF2-40B4-BE49-F238E27FC236}">
                <a16:creationId xmlns:a16="http://schemas.microsoft.com/office/drawing/2014/main" id="{DCBD0A46-5154-4E9C-B074-9DA884DB7D61}"/>
              </a:ext>
            </a:extLst>
          </p:cNvPr>
          <p:cNvSpPr txBox="1"/>
          <p:nvPr/>
        </p:nvSpPr>
        <p:spPr>
          <a:xfrm>
            <a:off x="471893" y="1031479"/>
            <a:ext cx="5758325" cy="1595309"/>
          </a:xfrm>
          <a:prstGeom prst="rect">
            <a:avLst/>
          </a:prstGeom>
          <a:noFill/>
        </p:spPr>
        <p:txBody>
          <a:bodyPr wrap="square">
            <a:spAutoFit/>
          </a:bodyPr>
          <a:lstStyle/>
          <a:p>
            <a:pPr marL="285750" lvl="1" indent="-285750">
              <a:spcBef>
                <a:spcPts val="600"/>
              </a:spcBef>
              <a:spcAft>
                <a:spcPts val="600"/>
              </a:spcAft>
              <a:buSzPct val="80000"/>
              <a:buFont typeface="Wingdings" panose="05000000000000000000" pitchFamily="2" charset="2"/>
              <a:buChar char="l"/>
            </a:pPr>
            <a:r>
              <a:rPr lang="en-US" altLang="zh-CN" sz="2000" b="1" dirty="0">
                <a:solidFill>
                  <a:schemeClr val="accent1">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Data preprocessing, find the Geometric center of the Moon image</a:t>
            </a:r>
          </a:p>
          <a:p>
            <a:pPr marL="612000" lvl="1" indent="-285750">
              <a:lnSpc>
                <a:spcPct val="90000"/>
              </a:lnSpc>
              <a:spcBef>
                <a:spcPts val="600"/>
              </a:spcBef>
              <a:spcAft>
                <a:spcPts val="800"/>
              </a:spcAft>
              <a:buFont typeface="Calibri" panose="020F0502020204030204" pitchFamily="34" charset="0"/>
              <a:buChar char="–"/>
            </a:pPr>
            <a:r>
              <a:rPr lang="en-US" altLang="zh-CN" sz="2000" dirty="0">
                <a:solidFill>
                  <a:schemeClr val="accent1">
                    <a:lumMod val="60000"/>
                    <a:lumOff val="40000"/>
                  </a:schemeClr>
                </a:solidFill>
                <a:latin typeface="Times New Roman" panose="02020603050405020304" pitchFamily="18" charset="0"/>
                <a:cs typeface="Times New Roman" panose="02020603050405020304" pitchFamily="18" charset="0"/>
              </a:rPr>
              <a:t>Edge Detection</a:t>
            </a:r>
          </a:p>
          <a:p>
            <a:pPr marL="612000" lvl="1" indent="-285750">
              <a:lnSpc>
                <a:spcPct val="90000"/>
              </a:lnSpc>
              <a:spcBef>
                <a:spcPts val="600"/>
              </a:spcBef>
              <a:spcAft>
                <a:spcPts val="800"/>
              </a:spcAft>
              <a:buFont typeface="Calibri" panose="020F0502020204030204" pitchFamily="34" charset="0"/>
              <a:buChar char="–"/>
            </a:pPr>
            <a:r>
              <a:rPr lang="en-US" altLang="zh-CN" sz="2000" dirty="0">
                <a:solidFill>
                  <a:schemeClr val="accent1">
                    <a:lumMod val="60000"/>
                    <a:lumOff val="40000"/>
                  </a:schemeClr>
                </a:solidFill>
                <a:latin typeface="Times New Roman" panose="02020603050405020304" pitchFamily="18" charset="0"/>
                <a:cs typeface="Times New Roman" panose="02020603050405020304" pitchFamily="18" charset="0"/>
              </a:rPr>
              <a:t>Ellipse Fitting</a:t>
            </a:r>
          </a:p>
        </p:txBody>
      </p:sp>
      <p:sp>
        <p:nvSpPr>
          <p:cNvPr id="6" name="文本框 5">
            <a:extLst>
              <a:ext uri="{FF2B5EF4-FFF2-40B4-BE49-F238E27FC236}">
                <a16:creationId xmlns:a16="http://schemas.microsoft.com/office/drawing/2014/main" id="{20787044-4465-4EE1-AF39-1654DA09B9AE}"/>
              </a:ext>
            </a:extLst>
          </p:cNvPr>
          <p:cNvSpPr txBox="1"/>
          <p:nvPr/>
        </p:nvSpPr>
        <p:spPr>
          <a:xfrm>
            <a:off x="755357" y="2737664"/>
            <a:ext cx="5408372" cy="3528145"/>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Moon phase angle options are 8.48° and 45.66°</a:t>
            </a:r>
          </a:p>
          <a:p>
            <a:pPr marL="285750" indent="-285750">
              <a:lnSpc>
                <a:spcPct val="130000"/>
              </a:lnSpc>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Crop out the non-moon part</a:t>
            </a:r>
          </a:p>
          <a:p>
            <a:pPr marL="285750" indent="-285750">
              <a:lnSpc>
                <a:spcPct val="130000"/>
              </a:lnSpc>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ellipse fitting algorithm is used to obtain the ellipse parameters and geometric center that conform to the edge of the moon.</a:t>
            </a:r>
          </a:p>
          <a:p>
            <a:pPr marL="285750" indent="-285750">
              <a:lnSpc>
                <a:spcPct val="130000"/>
              </a:lnSpc>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thermal infrared band image is elliptical, which is due to the different sampling angles between east and west and north and south. This situation is taken into account in the calculation process.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4469861"/>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46"/>
          <p:cNvSpPr>
            <a:spLocks noChangeArrowheads="1"/>
          </p:cNvSpPr>
          <p:nvPr/>
        </p:nvSpPr>
        <p:spPr bwMode="auto">
          <a:xfrm>
            <a:off x="651984" y="299906"/>
            <a:ext cx="4843628"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t>Navigation Registration</a:t>
            </a:r>
            <a:endParaRPr kumimoji="0" lang="zh-CN" altLang="en-US" sz="32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38" name="等腰三角形 47"/>
          <p:cNvSpPr>
            <a:spLocks noChangeArrowheads="1"/>
          </p:cNvSpPr>
          <p:nvPr/>
        </p:nvSpPr>
        <p:spPr bwMode="auto">
          <a:xfrm rot="5400000">
            <a:off x="-53049" y="209721"/>
            <a:ext cx="774879" cy="668780"/>
          </a:xfrm>
          <a:prstGeom prst="triangle">
            <a:avLst>
              <a:gd name="adj" fmla="val 50000"/>
            </a:avLst>
          </a:prstGeom>
          <a:solidFill>
            <a:schemeClr val="accent1"/>
          </a:solidFill>
          <a:ln>
            <a:noFill/>
          </a:ln>
        </p:spPr>
        <p:txBody>
          <a:bodyPr lIns="121917" tIns="60959" rIns="121917" bIns="6095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 name="文本框 3">
            <a:extLst>
              <a:ext uri="{FF2B5EF4-FFF2-40B4-BE49-F238E27FC236}">
                <a16:creationId xmlns:a16="http://schemas.microsoft.com/office/drawing/2014/main" id="{C4C17CB7-BAE9-4B63-926E-E1DE63E003CC}"/>
              </a:ext>
            </a:extLst>
          </p:cNvPr>
          <p:cNvSpPr txBox="1"/>
          <p:nvPr/>
        </p:nvSpPr>
        <p:spPr>
          <a:xfrm>
            <a:off x="6298391" y="5401833"/>
            <a:ext cx="4972051" cy="307456"/>
          </a:xfrm>
          <a:prstGeom prst="rect">
            <a:avLst/>
          </a:prstGeom>
          <a:noFill/>
        </p:spPr>
        <p:txBody>
          <a:bodyPr wrap="square" rtlCol="0">
            <a:spAutoFit/>
          </a:bodyPr>
          <a:lstStyle/>
          <a:p>
            <a:pPr>
              <a:lnSpc>
                <a:spcPct val="130000"/>
              </a:lnSpc>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Figure    (a) Lunar imaging geometry     (b) Satellite body coordinate system</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7" name="对象 6">
            <a:extLst>
              <a:ext uri="{FF2B5EF4-FFF2-40B4-BE49-F238E27FC236}">
                <a16:creationId xmlns:a16="http://schemas.microsoft.com/office/drawing/2014/main" id="{52E87074-BA30-4B9E-AEE0-186EF00BF34A}"/>
              </a:ext>
            </a:extLst>
          </p:cNvPr>
          <p:cNvGraphicFramePr>
            <a:graphicFrameLocks noChangeAspect="1"/>
          </p:cNvGraphicFramePr>
          <p:nvPr>
            <p:extLst>
              <p:ext uri="{D42A27DB-BD31-4B8C-83A1-F6EECF244321}">
                <p14:modId xmlns:p14="http://schemas.microsoft.com/office/powerpoint/2010/main" val="4088686858"/>
              </p:ext>
            </p:extLst>
          </p:nvPr>
        </p:nvGraphicFramePr>
        <p:xfrm>
          <a:off x="1696891" y="2768424"/>
          <a:ext cx="2238665" cy="1391361"/>
        </p:xfrm>
        <a:graphic>
          <a:graphicData uri="http://schemas.openxmlformats.org/presentationml/2006/ole">
            <mc:AlternateContent xmlns:mc="http://schemas.openxmlformats.org/markup-compatibility/2006">
              <mc:Choice xmlns:v="urn:schemas-microsoft-com:vml" Requires="v">
                <p:oleObj spid="_x0000_s2201" name="Equation" r:id="rId5" imgW="1587500" imgH="990600" progId="Equation.DSMT4">
                  <p:embed/>
                </p:oleObj>
              </mc:Choice>
              <mc:Fallback>
                <p:oleObj name="Equation" r:id="rId5" imgW="1587500" imgH="9906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6891" y="2768424"/>
                        <a:ext cx="2238665" cy="1391361"/>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20C7ED1E-9184-4C99-9E73-088B6E07F843}"/>
                  </a:ext>
                </a:extLst>
              </p:cNvPr>
              <p:cNvSpPr txBox="1"/>
              <p:nvPr/>
            </p:nvSpPr>
            <p:spPr>
              <a:xfrm>
                <a:off x="4673550" y="1910983"/>
                <a:ext cx="208081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1">
                              <a:latin typeface="Cambria Math" panose="02040503050406030204" pitchFamily="18" charset="0"/>
                            </a:rPr>
                            <m:t>𝑤𝑚</m:t>
                          </m:r>
                        </m:sub>
                      </m:sSub>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1">
                              <a:latin typeface="Cambria Math" panose="02040503050406030204" pitchFamily="18" charset="0"/>
                            </a:rPr>
                            <m:t>𝑒𝑚</m:t>
                          </m:r>
                        </m:sub>
                      </m:sSub>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1">
                              <a:latin typeface="Cambria Math" panose="02040503050406030204" pitchFamily="18" charset="0"/>
                            </a:rPr>
                            <m:t>𝑒𝑤</m:t>
                          </m:r>
                        </m:sub>
                      </m:sSub>
                    </m:oMath>
                  </m:oMathPara>
                </a14:m>
                <a:endParaRPr lang="zh-CN" altLang="en-US" dirty="0"/>
              </a:p>
            </p:txBody>
          </p:sp>
        </mc:Choice>
        <mc:Fallback xmlns="">
          <p:sp>
            <p:nvSpPr>
              <p:cNvPr id="43" name="文本框 42">
                <a:extLst>
                  <a:ext uri="{FF2B5EF4-FFF2-40B4-BE49-F238E27FC236}">
                    <a16:creationId xmlns:a16="http://schemas.microsoft.com/office/drawing/2014/main" id="{20C7ED1E-9184-4C99-9E73-088B6E07F843}"/>
                  </a:ext>
                </a:extLst>
              </p:cNvPr>
              <p:cNvSpPr txBox="1">
                <a:spLocks noRot="1" noChangeAspect="1" noMove="1" noResize="1" noEditPoints="1" noAdjustHandles="1" noChangeArrowheads="1" noChangeShapeType="1" noTextEdit="1"/>
              </p:cNvSpPr>
              <p:nvPr/>
            </p:nvSpPr>
            <p:spPr>
              <a:xfrm>
                <a:off x="4673550" y="1910983"/>
                <a:ext cx="2080818" cy="369332"/>
              </a:xfrm>
              <a:prstGeom prst="rect">
                <a:avLst/>
              </a:prstGeom>
              <a:blipFill>
                <a:blip r:embed="rId7"/>
                <a:stretch>
                  <a:fillRect/>
                </a:stretch>
              </a:blipFill>
            </p:spPr>
            <p:txBody>
              <a:bodyPr/>
              <a:lstStyle/>
              <a:p>
                <a:r>
                  <a:rPr lang="zh-CN" altLang="en-US">
                    <a:noFill/>
                  </a:rPr>
                  <a:t> </a:t>
                </a:r>
              </a:p>
            </p:txBody>
          </p:sp>
        </mc:Fallback>
      </mc:AlternateContent>
      <p:sp>
        <p:nvSpPr>
          <p:cNvPr id="45" name="文本框 44">
            <a:extLst>
              <a:ext uri="{FF2B5EF4-FFF2-40B4-BE49-F238E27FC236}">
                <a16:creationId xmlns:a16="http://schemas.microsoft.com/office/drawing/2014/main" id="{D32E25CC-9B0E-4147-83C7-171CC7BCCBA0}"/>
              </a:ext>
            </a:extLst>
          </p:cNvPr>
          <p:cNvSpPr txBox="1"/>
          <p:nvPr/>
        </p:nvSpPr>
        <p:spPr>
          <a:xfrm>
            <a:off x="482599" y="1055800"/>
            <a:ext cx="10787843" cy="1601464"/>
          </a:xfrm>
          <a:prstGeom prst="rect">
            <a:avLst/>
          </a:prstGeom>
          <a:noFill/>
        </p:spPr>
        <p:txBody>
          <a:bodyPr wrap="square">
            <a:spAutoFit/>
          </a:bodyPr>
          <a:lstStyle/>
          <a:p>
            <a:pPr marL="285750" lvl="1" indent="-285750">
              <a:spcBef>
                <a:spcPts val="600"/>
              </a:spcBef>
              <a:spcAft>
                <a:spcPts val="600"/>
              </a:spcAft>
              <a:buSzPct val="80000"/>
              <a:buFont typeface="Wingdings" panose="05000000000000000000" pitchFamily="2" charset="2"/>
              <a:buChar char="l"/>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The center of the lunar image represents the point of the nadir. The geometric position in the satellite coordinate system is calculated based on the row and column numbers of the geometric center of the lunar image.</a:t>
            </a:r>
            <a:endParaRPr lang="en-US" altLang="zh-CN" dirty="0">
              <a:latin typeface="Times New Roman" panose="02020603050405020304" pitchFamily="18" charset="0"/>
              <a:cs typeface="Times New Roman" panose="02020603050405020304" pitchFamily="18" charset="0"/>
            </a:endParaRPr>
          </a:p>
          <a:p>
            <a:pPr marL="612000" lvl="1" indent="-285750">
              <a:lnSpc>
                <a:spcPct val="90000"/>
              </a:lnSpc>
              <a:spcAft>
                <a:spcPts val="800"/>
              </a:spcAft>
              <a:buFont typeface="Calibri" panose="020F0502020204030204" pitchFamily="34" charset="0"/>
              <a:buChar char="–"/>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Coordinates of the lunar center(</a:t>
            </a:r>
            <a:r>
              <a:rPr lang="en-US" altLang="zh-CN" sz="1800" dirty="0" err="1">
                <a:latin typeface="Times New Roman" panose="02020603050405020304" pitchFamily="18" charset="0"/>
                <a:ea typeface="微软雅黑" panose="020B0503020204020204" pitchFamily="34" charset="-122"/>
                <a:cs typeface="Times New Roman" panose="02020603050405020304" pitchFamily="18" charset="0"/>
              </a:rPr>
              <a:t>x,y,z</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1800" dirty="0">
              <a:latin typeface="Times New Roman" panose="02020603050405020304" pitchFamily="18" charset="0"/>
              <a:cs typeface="Times New Roman" panose="02020603050405020304" pitchFamily="18" charset="0"/>
            </a:endParaRPr>
          </a:p>
          <a:p>
            <a:pPr marL="612000" lvl="1" indent="-285750">
              <a:lnSpc>
                <a:spcPct val="90000"/>
              </a:lnSpc>
              <a:spcAft>
                <a:spcPts val="800"/>
              </a:spcAft>
              <a:buFont typeface="Calibri" panose="020F0502020204030204" pitchFamily="34" charset="0"/>
              <a:buChar char="–"/>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Calculate the EW scan angle and NS step angle</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DD4D686C-8D70-4BD3-B000-C92127A4A12A}"/>
                  </a:ext>
                </a:extLst>
              </p:cNvPr>
              <p:cNvSpPr txBox="1"/>
              <p:nvPr/>
            </p:nvSpPr>
            <p:spPr>
              <a:xfrm>
                <a:off x="5593703" y="2300223"/>
                <a:ext cx="565634" cy="360099"/>
              </a:xfrm>
              <a:prstGeom prst="rect">
                <a:avLst/>
              </a:prstGeom>
              <a:noFill/>
            </p:spPr>
            <p:txBody>
              <a:bodyPr wrap="square" lIns="0" tIns="0" rIns="0" bIns="0" rtlCol="0">
                <a:spAutoFit/>
              </a:bodyPr>
              <a:lstStyle/>
              <a:p>
                <a:pPr>
                  <a:lnSpc>
                    <a:spcPct val="130000"/>
                  </a:lnSpc>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r>
                        <a:rPr lang="zh-CN" altLang="en-US" i="1" smtClean="0">
                          <a:latin typeface="Cambria Math" panose="02040503050406030204" pitchFamily="18" charset="0"/>
                        </a:rPr>
                        <m:t>𝜃</m:t>
                      </m:r>
                    </m:oMath>
                  </m:oMathPara>
                </a14:m>
                <a:endParaRPr lang="zh-CN" altLang="en-US" dirty="0">
                  <a:latin typeface="Arial" panose="020B0604020202020204" pitchFamily="34" charset="0"/>
                  <a:ea typeface="微软雅黑" panose="020B0503020204020204" pitchFamily="34" charset="-122"/>
                </a:endParaRPr>
              </a:p>
            </p:txBody>
          </p:sp>
        </mc:Choice>
        <mc:Fallback xmlns="">
          <p:sp>
            <p:nvSpPr>
              <p:cNvPr id="13" name="文本框 12">
                <a:extLst>
                  <a:ext uri="{FF2B5EF4-FFF2-40B4-BE49-F238E27FC236}">
                    <a16:creationId xmlns:a16="http://schemas.microsoft.com/office/drawing/2014/main" id="{DD4D686C-8D70-4BD3-B000-C92127A4A12A}"/>
                  </a:ext>
                </a:extLst>
              </p:cNvPr>
              <p:cNvSpPr txBox="1">
                <a:spLocks noRot="1" noChangeAspect="1" noMove="1" noResize="1" noEditPoints="1" noAdjustHandles="1" noChangeArrowheads="1" noChangeShapeType="1" noTextEdit="1"/>
              </p:cNvSpPr>
              <p:nvPr/>
            </p:nvSpPr>
            <p:spPr>
              <a:xfrm>
                <a:off x="5593703" y="2300223"/>
                <a:ext cx="565634" cy="360099"/>
              </a:xfrm>
              <a:prstGeom prst="rect">
                <a:avLst/>
              </a:prstGeom>
              <a:blipFill>
                <a:blip r:embed="rId8"/>
                <a:stretch>
                  <a:fillRect b="-678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D661B771-DABE-4644-8BAD-40FB2FEF2ADB}"/>
                  </a:ext>
                </a:extLst>
              </p:cNvPr>
              <p:cNvSpPr txBox="1"/>
              <p:nvPr/>
            </p:nvSpPr>
            <p:spPr>
              <a:xfrm>
                <a:off x="403856" y="4946513"/>
                <a:ext cx="4972051" cy="6367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m>
                        <m:mPr>
                          <m:plcHide m:val="on"/>
                          <m:mcs>
                            <m:mc>
                              <m:mcPr>
                                <m:count m:val="1"/>
                                <m:mcJc m:val="center"/>
                              </m:mcPr>
                            </m:mc>
                          </m:mcs>
                          <m:ctrlPr>
                            <a:rPr lang="zh-CN" altLang="en-US" i="1" smtClean="0">
                              <a:solidFill>
                                <a:srgbClr val="836967"/>
                              </a:solidFill>
                              <a:latin typeface="Cambria Math" panose="02040503050406030204" pitchFamily="18" charset="0"/>
                            </a:rPr>
                          </m:ctrlPr>
                        </m:mPr>
                        <m:mr>
                          <m:e>
                            <m:r>
                              <a:rPr lang="zh-CN" altLang="en-US" i="1">
                                <a:latin typeface="Cambria Math" panose="02040503050406030204" pitchFamily="18" charset="0"/>
                              </a:rPr>
                              <m:t>𝑛𝑠</m:t>
                            </m:r>
                            <m:d>
                              <m:dPr>
                                <m:ctrlPr>
                                  <a:rPr lang="zh-CN" altLang="en-US" i="1">
                                    <a:latin typeface="Cambria Math" panose="02040503050406030204" pitchFamily="18" charset="0"/>
                                  </a:rPr>
                                </m:ctrlPr>
                              </m:dPr>
                              <m:e>
                                <m:r>
                                  <a:rPr lang="zh-CN" altLang="en-US" i="1">
                                    <a:latin typeface="Cambria Math" panose="02040503050406030204" pitchFamily="18" charset="0"/>
                                  </a:rPr>
                                  <m:t>𝑖</m:t>
                                </m:r>
                              </m:e>
                            </m:d>
                            <m:r>
                              <a:rPr lang="zh-CN" altLang="en-US" i="0">
                                <a:latin typeface="Cambria Math" panose="02040503050406030204" pitchFamily="18" charset="0"/>
                              </a:rPr>
                              <m:t>=</m:t>
                            </m:r>
                            <m:r>
                              <a:rPr lang="zh-CN" altLang="en-US" i="1">
                                <a:latin typeface="Cambria Math" panose="02040503050406030204" pitchFamily="18" charset="0"/>
                              </a:rPr>
                              <m:t>𝑚𝑖𝑑</m:t>
                            </m:r>
                            <m:r>
                              <m:rPr>
                                <m:lit/>
                              </m:rPr>
                              <a:rPr lang="zh-CN" altLang="en-US" i="0">
                                <a:latin typeface="Cambria Math" panose="02040503050406030204" pitchFamily="18" charset="0"/>
                              </a:rPr>
                              <m:t>_</m:t>
                            </m:r>
                            <m:r>
                              <a:rPr lang="zh-CN" altLang="en-US" i="1">
                                <a:latin typeface="Cambria Math" panose="02040503050406030204" pitchFamily="18" charset="0"/>
                              </a:rPr>
                              <m:t>𝑛𝑠</m:t>
                            </m:r>
                            <m:r>
                              <a:rPr lang="zh-CN" altLang="en-US" i="0">
                                <a:latin typeface="Cambria Math" panose="02040503050406030204" pitchFamily="18" charset="0"/>
                              </a:rPr>
                              <m:t>+</m:t>
                            </m:r>
                            <m:d>
                              <m:dPr>
                                <m:ctrlPr>
                                  <a:rPr lang="zh-CN" altLang="en-US" i="1">
                                    <a:latin typeface="Cambria Math" panose="02040503050406030204" pitchFamily="18" charset="0"/>
                                  </a:rPr>
                                </m:ctrlPr>
                              </m:dPr>
                              <m:e>
                                <m:r>
                                  <a:rPr lang="zh-CN" altLang="en-US" i="1">
                                    <a:latin typeface="Cambria Math" panose="02040503050406030204" pitchFamily="18" charset="0"/>
                                  </a:rPr>
                                  <m:t>𝑖</m:t>
                                </m:r>
                                <m:r>
                                  <a:rPr lang="zh-CN" altLang="en-US" i="0">
                                    <a:latin typeface="Cambria Math" panose="02040503050406030204" pitchFamily="18" charset="0"/>
                                  </a:rPr>
                                  <m:t>−</m:t>
                                </m:r>
                                <m:r>
                                  <a:rPr lang="zh-CN" altLang="en-US" i="1">
                                    <a:latin typeface="Cambria Math" panose="02040503050406030204" pitchFamily="18" charset="0"/>
                                  </a:rPr>
                                  <m:t>𝑚𝑖𝑑</m:t>
                                </m:r>
                                <m:r>
                                  <m:rPr>
                                    <m:lit/>
                                  </m:rPr>
                                  <a:rPr lang="zh-CN" altLang="en-US" i="0">
                                    <a:latin typeface="Cambria Math" panose="02040503050406030204" pitchFamily="18" charset="0"/>
                                  </a:rPr>
                                  <m:t>_</m:t>
                                </m:r>
                                <m:r>
                                  <a:rPr lang="zh-CN" altLang="en-US" i="1">
                                    <a:latin typeface="Cambria Math" panose="02040503050406030204" pitchFamily="18" charset="0"/>
                                  </a:rPr>
                                  <m:t>𝑥</m:t>
                                </m:r>
                              </m:e>
                            </m:d>
                            <m:r>
                              <a:rPr lang="zh-CN" altLang="en-US" i="0">
                                <a:latin typeface="Cambria Math" panose="02040503050406030204" pitchFamily="18" charset="0"/>
                              </a:rPr>
                              <m:t>·</m:t>
                            </m:r>
                            <m:r>
                              <a:rPr lang="zh-CN" altLang="en-US" i="1">
                                <a:latin typeface="Cambria Math" panose="02040503050406030204" pitchFamily="18" charset="0"/>
                              </a:rPr>
                              <m:t>𝑎𝑠𝑑</m:t>
                            </m:r>
                            <m:r>
                              <m:rPr>
                                <m:lit/>
                              </m:rPr>
                              <a:rPr lang="zh-CN" altLang="en-US" i="0">
                                <a:latin typeface="Cambria Math" panose="02040503050406030204" pitchFamily="18" charset="0"/>
                              </a:rPr>
                              <m:t>_</m:t>
                            </m:r>
                            <m:r>
                              <a:rPr lang="zh-CN" altLang="en-US" i="1">
                                <a:latin typeface="Cambria Math" panose="02040503050406030204" pitchFamily="18" charset="0"/>
                              </a:rPr>
                              <m:t>𝑛𝑠</m:t>
                            </m:r>
                          </m:e>
                        </m:mr>
                        <m:mr>
                          <m:e>
                            <m:r>
                              <a:rPr lang="zh-CN" altLang="en-US" i="1">
                                <a:latin typeface="Cambria Math" panose="02040503050406030204" pitchFamily="18" charset="0"/>
                              </a:rPr>
                              <m:t>𝑒𝑤</m:t>
                            </m:r>
                            <m:d>
                              <m:dPr>
                                <m:ctrlPr>
                                  <a:rPr lang="zh-CN" altLang="en-US" i="1">
                                    <a:latin typeface="Cambria Math" panose="02040503050406030204" pitchFamily="18" charset="0"/>
                                  </a:rPr>
                                </m:ctrlPr>
                              </m:dPr>
                              <m:e>
                                <m:r>
                                  <a:rPr lang="zh-CN" altLang="en-US" i="1">
                                    <a:latin typeface="Cambria Math" panose="02040503050406030204" pitchFamily="18" charset="0"/>
                                  </a:rPr>
                                  <m:t>𝑗</m:t>
                                </m:r>
                              </m:e>
                            </m:d>
                            <m:r>
                              <a:rPr lang="zh-CN" altLang="en-US" i="0">
                                <a:latin typeface="Cambria Math" panose="02040503050406030204" pitchFamily="18" charset="0"/>
                              </a:rPr>
                              <m:t>=</m:t>
                            </m:r>
                            <m:r>
                              <a:rPr lang="zh-CN" altLang="en-US" i="1">
                                <a:latin typeface="Cambria Math" panose="02040503050406030204" pitchFamily="18" charset="0"/>
                              </a:rPr>
                              <m:t>𝑚𝑖𝑑</m:t>
                            </m:r>
                            <m:r>
                              <m:rPr>
                                <m:lit/>
                              </m:rPr>
                              <a:rPr lang="zh-CN" altLang="en-US" i="0">
                                <a:latin typeface="Cambria Math" panose="02040503050406030204" pitchFamily="18" charset="0"/>
                              </a:rPr>
                              <m:t>_</m:t>
                            </m:r>
                            <m:r>
                              <a:rPr lang="zh-CN" altLang="en-US" i="1">
                                <a:latin typeface="Cambria Math" panose="02040503050406030204" pitchFamily="18" charset="0"/>
                              </a:rPr>
                              <m:t>𝑒𝑤</m:t>
                            </m:r>
                            <m:r>
                              <a:rPr lang="zh-CN" altLang="en-US" i="0">
                                <a:latin typeface="Cambria Math" panose="02040503050406030204" pitchFamily="18" charset="0"/>
                              </a:rPr>
                              <m:t>+</m:t>
                            </m:r>
                            <m:d>
                              <m:dPr>
                                <m:ctrlPr>
                                  <a:rPr lang="zh-CN" altLang="en-US" i="1">
                                    <a:latin typeface="Cambria Math" panose="02040503050406030204" pitchFamily="18" charset="0"/>
                                  </a:rPr>
                                </m:ctrlPr>
                              </m:dPr>
                              <m:e>
                                <m:r>
                                  <a:rPr lang="zh-CN" altLang="en-US" i="1">
                                    <a:latin typeface="Cambria Math" panose="02040503050406030204" pitchFamily="18" charset="0"/>
                                  </a:rPr>
                                  <m:t>𝑗</m:t>
                                </m:r>
                                <m:r>
                                  <a:rPr lang="zh-CN" altLang="en-US" i="0">
                                    <a:latin typeface="Cambria Math" panose="02040503050406030204" pitchFamily="18" charset="0"/>
                                  </a:rPr>
                                  <m:t>−</m:t>
                                </m:r>
                                <m:r>
                                  <a:rPr lang="zh-CN" altLang="en-US" i="1">
                                    <a:latin typeface="Cambria Math" panose="02040503050406030204" pitchFamily="18" charset="0"/>
                                  </a:rPr>
                                  <m:t>𝑚𝑖𝑑</m:t>
                                </m:r>
                                <m:r>
                                  <m:rPr>
                                    <m:lit/>
                                  </m:rPr>
                                  <a:rPr lang="zh-CN" altLang="en-US" i="0">
                                    <a:latin typeface="Cambria Math" panose="02040503050406030204" pitchFamily="18" charset="0"/>
                                  </a:rPr>
                                  <m:t>_</m:t>
                                </m:r>
                                <m:r>
                                  <a:rPr lang="zh-CN" altLang="en-US" i="1">
                                    <a:latin typeface="Cambria Math" panose="02040503050406030204" pitchFamily="18" charset="0"/>
                                  </a:rPr>
                                  <m:t>𝑦</m:t>
                                </m:r>
                              </m:e>
                            </m:d>
                            <m:r>
                              <a:rPr lang="zh-CN" altLang="en-US" i="0">
                                <a:latin typeface="Cambria Math" panose="02040503050406030204" pitchFamily="18" charset="0"/>
                              </a:rPr>
                              <m:t>·</m:t>
                            </m:r>
                            <m:r>
                              <a:rPr lang="zh-CN" altLang="en-US" i="1">
                                <a:latin typeface="Cambria Math" panose="02040503050406030204" pitchFamily="18" charset="0"/>
                              </a:rPr>
                              <m:t>𝑎𝑠𝑑</m:t>
                            </m:r>
                            <m:r>
                              <m:rPr>
                                <m:lit/>
                              </m:rPr>
                              <a:rPr lang="zh-CN" altLang="en-US" i="0">
                                <a:latin typeface="Cambria Math" panose="02040503050406030204" pitchFamily="18" charset="0"/>
                              </a:rPr>
                              <m:t>_</m:t>
                            </m:r>
                            <m:r>
                              <a:rPr lang="zh-CN" altLang="en-US" i="1">
                                <a:latin typeface="Cambria Math" panose="02040503050406030204" pitchFamily="18" charset="0"/>
                              </a:rPr>
                              <m:t>𝑒𝑤</m:t>
                            </m:r>
                          </m:e>
                        </m:mr>
                      </m:m>
                    </m:oMath>
                  </m:oMathPara>
                </a14:m>
                <a:endParaRPr lang="zh-CN" altLang="en-US" dirty="0"/>
              </a:p>
            </p:txBody>
          </p:sp>
        </mc:Choice>
        <mc:Fallback xmlns="">
          <p:sp>
            <p:nvSpPr>
              <p:cNvPr id="56" name="文本框 55">
                <a:extLst>
                  <a:ext uri="{FF2B5EF4-FFF2-40B4-BE49-F238E27FC236}">
                    <a16:creationId xmlns:a16="http://schemas.microsoft.com/office/drawing/2014/main" id="{D661B771-DABE-4644-8BAD-40FB2FEF2ADB}"/>
                  </a:ext>
                </a:extLst>
              </p:cNvPr>
              <p:cNvSpPr txBox="1">
                <a:spLocks noRot="1" noChangeAspect="1" noMove="1" noResize="1" noEditPoints="1" noAdjustHandles="1" noChangeArrowheads="1" noChangeShapeType="1" noTextEdit="1"/>
              </p:cNvSpPr>
              <p:nvPr/>
            </p:nvSpPr>
            <p:spPr>
              <a:xfrm>
                <a:off x="403856" y="4946513"/>
                <a:ext cx="4972051" cy="636713"/>
              </a:xfrm>
              <a:prstGeom prst="rect">
                <a:avLst/>
              </a:prstGeom>
              <a:blipFill>
                <a:blip r:embed="rId9"/>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465287BC-4470-46CF-ABFA-237742FFEF2F}"/>
              </a:ext>
            </a:extLst>
          </p:cNvPr>
          <p:cNvSpPr txBox="1"/>
          <p:nvPr/>
        </p:nvSpPr>
        <p:spPr>
          <a:xfrm>
            <a:off x="542923" y="4313899"/>
            <a:ext cx="4851401" cy="380489"/>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Calculate the full month using the following formula</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文本框 29">
            <a:extLst>
              <a:ext uri="{FF2B5EF4-FFF2-40B4-BE49-F238E27FC236}">
                <a16:creationId xmlns:a16="http://schemas.microsoft.com/office/drawing/2014/main" id="{4432EEE9-2133-4D1E-848D-E494B9FB3E9D}"/>
              </a:ext>
            </a:extLst>
          </p:cNvPr>
          <p:cNvSpPr txBox="1"/>
          <p:nvPr/>
        </p:nvSpPr>
        <p:spPr>
          <a:xfrm>
            <a:off x="651984" y="5835351"/>
            <a:ext cx="8825774" cy="623312"/>
          </a:xfrm>
          <a:prstGeom prst="rect">
            <a:avLst/>
          </a:prstGeom>
          <a:noFill/>
        </p:spPr>
        <p:txBody>
          <a:bodyPr wrap="square" rtlCol="0">
            <a:spAutoFit/>
          </a:bodyPr>
          <a:lstStyle/>
          <a:p>
            <a:pPr>
              <a:lnSpc>
                <a:spcPct val="130000"/>
              </a:lnSpc>
            </a:pPr>
            <a:r>
              <a:rPr lang="en-US" altLang="zh-CN" sz="1400" dirty="0" err="1">
                <a:latin typeface="Arial" panose="020B0604020202020204" pitchFamily="34" charset="0"/>
                <a:ea typeface="微软雅黑" panose="020B0503020204020204" pitchFamily="34" charset="-122"/>
              </a:rPr>
              <a:t>min_x</a:t>
            </a:r>
            <a:r>
              <a:rPr lang="en-US" altLang="zh-CN" sz="1400" dirty="0">
                <a:latin typeface="Arial" panose="020B0604020202020204" pitchFamily="34" charset="0"/>
                <a:ea typeface="微软雅黑" panose="020B0503020204020204" pitchFamily="34" charset="-122"/>
              </a:rPr>
              <a:t>, </a:t>
            </a:r>
            <a:r>
              <a:rPr lang="en-US" altLang="zh-CN" sz="1400" dirty="0" err="1">
                <a:latin typeface="Arial" panose="020B0604020202020204" pitchFamily="34" charset="0"/>
                <a:ea typeface="微软雅黑" panose="020B0503020204020204" pitchFamily="34" charset="-122"/>
              </a:rPr>
              <a:t>min_y</a:t>
            </a:r>
            <a:r>
              <a:rPr lang="en-US" altLang="zh-CN" sz="1400" dirty="0">
                <a:latin typeface="Arial" panose="020B0604020202020204" pitchFamily="34" charset="0"/>
                <a:ea typeface="微软雅黑" panose="020B0503020204020204" pitchFamily="34" charset="-122"/>
              </a:rPr>
              <a:t> represent the row and column numbers of the moon center, </a:t>
            </a:r>
            <a:r>
              <a:rPr lang="en-US" altLang="zh-CN" sz="1400" dirty="0" err="1">
                <a:latin typeface="Arial" panose="020B0604020202020204" pitchFamily="34" charset="0"/>
                <a:ea typeface="微软雅黑" panose="020B0503020204020204" pitchFamily="34" charset="-122"/>
              </a:rPr>
              <a:t>mid_ns</a:t>
            </a:r>
            <a:r>
              <a:rPr lang="en-US" altLang="zh-CN" sz="1400" dirty="0">
                <a:latin typeface="Arial" panose="020B0604020202020204" pitchFamily="34" charset="0"/>
                <a:ea typeface="微软雅黑" panose="020B0503020204020204" pitchFamily="34" charset="-122"/>
              </a:rPr>
              <a:t>, </a:t>
            </a:r>
            <a:r>
              <a:rPr lang="en-US" altLang="zh-CN" sz="1400" dirty="0" err="1">
                <a:latin typeface="Arial" panose="020B0604020202020204" pitchFamily="34" charset="0"/>
                <a:ea typeface="微软雅黑" panose="020B0503020204020204" pitchFamily="34" charset="-122"/>
              </a:rPr>
              <a:t>mid_ew</a:t>
            </a:r>
            <a:r>
              <a:rPr lang="en-US" altLang="zh-CN" sz="1400" dirty="0">
                <a:latin typeface="Arial" panose="020B0604020202020204" pitchFamily="34" charset="0"/>
                <a:ea typeface="微软雅黑" panose="020B0503020204020204" pitchFamily="34" charset="-122"/>
              </a:rPr>
              <a:t> represent the scanning angle and step angle of the moon center, </a:t>
            </a:r>
            <a:r>
              <a:rPr lang="en-US" altLang="zh-CN" sz="1400" dirty="0" err="1">
                <a:latin typeface="Arial" panose="020B0604020202020204" pitchFamily="34" charset="0"/>
                <a:ea typeface="微软雅黑" panose="020B0503020204020204" pitchFamily="34" charset="-122"/>
              </a:rPr>
              <a:t>asd_ns</a:t>
            </a:r>
            <a:r>
              <a:rPr lang="en-US" altLang="zh-CN" sz="1400" dirty="0">
                <a:latin typeface="Arial" panose="020B0604020202020204" pitchFamily="34" charset="0"/>
                <a:ea typeface="微软雅黑" panose="020B0503020204020204" pitchFamily="34" charset="-122"/>
              </a:rPr>
              <a:t>, </a:t>
            </a:r>
            <a:r>
              <a:rPr lang="en-US" altLang="zh-CN" sz="1400" dirty="0" err="1">
                <a:latin typeface="Arial" panose="020B0604020202020204" pitchFamily="34" charset="0"/>
                <a:ea typeface="微软雅黑" panose="020B0503020204020204" pitchFamily="34" charset="-122"/>
              </a:rPr>
              <a:t>asd_ew</a:t>
            </a:r>
            <a:r>
              <a:rPr lang="en-US" altLang="zh-CN" sz="1400" dirty="0">
                <a:latin typeface="Arial" panose="020B0604020202020204" pitchFamily="34" charset="0"/>
                <a:ea typeface="微软雅黑" panose="020B0503020204020204" pitchFamily="34" charset="-122"/>
              </a:rPr>
              <a:t> represent the band sampling distance</a:t>
            </a:r>
            <a:endParaRPr lang="zh-CN" altLang="en-US" sz="1400" dirty="0">
              <a:latin typeface="Arial" panose="020B0604020202020204" pitchFamily="34" charset="0"/>
              <a:ea typeface="微软雅黑" panose="020B0503020204020204" pitchFamily="34" charset="-122"/>
            </a:endParaRPr>
          </a:p>
        </p:txBody>
      </p:sp>
      <p:pic>
        <p:nvPicPr>
          <p:cNvPr id="3" name="图片 2">
            <a:extLst>
              <a:ext uri="{FF2B5EF4-FFF2-40B4-BE49-F238E27FC236}">
                <a16:creationId xmlns:a16="http://schemas.microsoft.com/office/drawing/2014/main" id="{18269F37-C417-4159-815F-FD3997B66052}"/>
              </a:ext>
            </a:extLst>
          </p:cNvPr>
          <p:cNvPicPr>
            <a:picLocks noChangeAspect="1"/>
          </p:cNvPicPr>
          <p:nvPr/>
        </p:nvPicPr>
        <p:blipFill>
          <a:blip r:embed="rId10"/>
          <a:stretch>
            <a:fillRect/>
          </a:stretch>
        </p:blipFill>
        <p:spPr>
          <a:xfrm>
            <a:off x="5755109" y="2737719"/>
            <a:ext cx="5780947" cy="2661630"/>
          </a:xfrm>
          <a:prstGeom prst="rect">
            <a:avLst/>
          </a:prstGeom>
        </p:spPr>
      </p:pic>
    </p:spTree>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mE4MTE4ZmEzYTFiZGMyY2Y2NjA4NTk4ZTBkMmZhYTgifQ=="/>
</p:tagLst>
</file>

<file path=ppt/theme/theme1.xml><?xml version="1.0" encoding="utf-8"?>
<a:theme xmlns:a="http://schemas.openxmlformats.org/drawingml/2006/main" name="第一PPT，www.1ppt.com">
  <a:themeElements>
    <a:clrScheme name="自定义 2">
      <a:dk1>
        <a:srgbClr val="000000"/>
      </a:dk1>
      <a:lt1>
        <a:srgbClr val="FFFFFF"/>
      </a:lt1>
      <a:dk2>
        <a:srgbClr val="3F3F3F"/>
      </a:dk2>
      <a:lt2>
        <a:srgbClr val="E3DED1"/>
      </a:lt2>
      <a:accent1>
        <a:srgbClr val="013A89"/>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自定义 1">
      <a:majorFont>
        <a:latin typeface="Arial Black"/>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节标题">
  <a:themeElements>
    <a:clrScheme name="Office">
      <a:dk1>
        <a:srgbClr val="000000"/>
      </a:dk1>
      <a:lt1>
        <a:srgbClr val="FFFFFF"/>
      </a:lt1>
      <a:dk2>
        <a:srgbClr val="3F3F3F"/>
      </a:dk2>
      <a:lt2>
        <a:srgbClr val="E3DED1"/>
      </a:lt2>
      <a:accent1>
        <a:srgbClr val="013A89"/>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rgbClr val="000000"/>
    </a:dk1>
    <a:lt1>
      <a:srgbClr val="FFFFFF"/>
    </a:lt1>
    <a:dk2>
      <a:srgbClr val="3F3F3F"/>
    </a:dk2>
    <a:lt2>
      <a:srgbClr val="E3DED1"/>
    </a:lt2>
    <a:accent1>
      <a:srgbClr val="013A89"/>
    </a:accent1>
    <a:accent2>
      <a:srgbClr val="7F7F7F"/>
    </a:accent2>
    <a:accent3>
      <a:srgbClr val="414456"/>
    </a:accent3>
    <a:accent4>
      <a:srgbClr val="444455"/>
    </a:accent4>
    <a:accent5>
      <a:srgbClr val="444455"/>
    </a:accent5>
    <a:accent6>
      <a:srgbClr val="7F7F7F"/>
    </a:accent6>
    <a:hlink>
      <a:srgbClr val="002060"/>
    </a:hlink>
    <a:folHlink>
      <a:srgbClr val="B26B02"/>
    </a:folHlink>
  </a:clrScheme>
</a:themeOverride>
</file>

<file path=ppt/theme/themeOverride2.xml><?xml version="1.0" encoding="utf-8"?>
<a:themeOverride xmlns:a="http://schemas.openxmlformats.org/drawingml/2006/main">
  <a:clrScheme name="自定义 2">
    <a:dk1>
      <a:srgbClr val="000000"/>
    </a:dk1>
    <a:lt1>
      <a:srgbClr val="FFFFFF"/>
    </a:lt1>
    <a:dk2>
      <a:srgbClr val="3F3F3F"/>
    </a:dk2>
    <a:lt2>
      <a:srgbClr val="E3DED1"/>
    </a:lt2>
    <a:accent1>
      <a:srgbClr val="013A89"/>
    </a:accent1>
    <a:accent2>
      <a:srgbClr val="7F7F7F"/>
    </a:accent2>
    <a:accent3>
      <a:srgbClr val="414456"/>
    </a:accent3>
    <a:accent4>
      <a:srgbClr val="444455"/>
    </a:accent4>
    <a:accent5>
      <a:srgbClr val="444455"/>
    </a:accent5>
    <a:accent6>
      <a:srgbClr val="7F7F7F"/>
    </a:accent6>
    <a:hlink>
      <a:srgbClr val="002060"/>
    </a:hlink>
    <a:folHlink>
      <a:srgbClr val="B26B02"/>
    </a:folHlink>
  </a:clrScheme>
</a:themeOverride>
</file>

<file path=ppt/theme/themeOverride3.xml><?xml version="1.0" encoding="utf-8"?>
<a:themeOverride xmlns:a="http://schemas.openxmlformats.org/drawingml/2006/main">
  <a:clrScheme name="自定义 2">
    <a:dk1>
      <a:srgbClr val="000000"/>
    </a:dk1>
    <a:lt1>
      <a:srgbClr val="FFFFFF"/>
    </a:lt1>
    <a:dk2>
      <a:srgbClr val="3F3F3F"/>
    </a:dk2>
    <a:lt2>
      <a:srgbClr val="E3DED1"/>
    </a:lt2>
    <a:accent1>
      <a:srgbClr val="013A89"/>
    </a:accent1>
    <a:accent2>
      <a:srgbClr val="7F7F7F"/>
    </a:accent2>
    <a:accent3>
      <a:srgbClr val="414456"/>
    </a:accent3>
    <a:accent4>
      <a:srgbClr val="444455"/>
    </a:accent4>
    <a:accent5>
      <a:srgbClr val="444455"/>
    </a:accent5>
    <a:accent6>
      <a:srgbClr val="7F7F7F"/>
    </a:accent6>
    <a:hlink>
      <a:srgbClr val="002060"/>
    </a:hlink>
    <a:folHlink>
      <a:srgbClr val="B26B02"/>
    </a:folHlink>
  </a:clrScheme>
</a:themeOverride>
</file>

<file path=ppt/theme/themeOverride4.xml><?xml version="1.0" encoding="utf-8"?>
<a:themeOverride xmlns:a="http://schemas.openxmlformats.org/drawingml/2006/main">
  <a:clrScheme name="自定义 2">
    <a:dk1>
      <a:srgbClr val="000000"/>
    </a:dk1>
    <a:lt1>
      <a:srgbClr val="FFFFFF"/>
    </a:lt1>
    <a:dk2>
      <a:srgbClr val="3F3F3F"/>
    </a:dk2>
    <a:lt2>
      <a:srgbClr val="E3DED1"/>
    </a:lt2>
    <a:accent1>
      <a:srgbClr val="013A89"/>
    </a:accent1>
    <a:accent2>
      <a:srgbClr val="7F7F7F"/>
    </a:accent2>
    <a:accent3>
      <a:srgbClr val="414456"/>
    </a:accent3>
    <a:accent4>
      <a:srgbClr val="444455"/>
    </a:accent4>
    <a:accent5>
      <a:srgbClr val="444455"/>
    </a:accent5>
    <a:accent6>
      <a:srgbClr val="7F7F7F"/>
    </a:accent6>
    <a:hlink>
      <a:srgbClr val="002060"/>
    </a:hlink>
    <a:folHlink>
      <a:srgbClr val="B26B02"/>
    </a:folHlink>
  </a:clrScheme>
</a:themeOverride>
</file>

<file path=ppt/theme/themeOverride5.xml><?xml version="1.0" encoding="utf-8"?>
<a:themeOverride xmlns:a="http://schemas.openxmlformats.org/drawingml/2006/main">
  <a:clrScheme name="自定义 2">
    <a:dk1>
      <a:srgbClr val="000000"/>
    </a:dk1>
    <a:lt1>
      <a:srgbClr val="FFFFFF"/>
    </a:lt1>
    <a:dk2>
      <a:srgbClr val="3F3F3F"/>
    </a:dk2>
    <a:lt2>
      <a:srgbClr val="E3DED1"/>
    </a:lt2>
    <a:accent1>
      <a:srgbClr val="013A89"/>
    </a:accent1>
    <a:accent2>
      <a:srgbClr val="7F7F7F"/>
    </a:accent2>
    <a:accent3>
      <a:srgbClr val="414456"/>
    </a:accent3>
    <a:accent4>
      <a:srgbClr val="444455"/>
    </a:accent4>
    <a:accent5>
      <a:srgbClr val="444455"/>
    </a:accent5>
    <a:accent6>
      <a:srgbClr val="7F7F7F"/>
    </a:accent6>
    <a:hlink>
      <a:srgbClr val="002060"/>
    </a:hlink>
    <a:folHlink>
      <a:srgbClr val="B26B02"/>
    </a:folHlink>
  </a:clrScheme>
</a:themeOverride>
</file>

<file path=ppt/theme/themeOverride6.xml><?xml version="1.0" encoding="utf-8"?>
<a:themeOverride xmlns:a="http://schemas.openxmlformats.org/drawingml/2006/main">
  <a:clrScheme name="自定义 2">
    <a:dk1>
      <a:srgbClr val="000000"/>
    </a:dk1>
    <a:lt1>
      <a:srgbClr val="FFFFFF"/>
    </a:lt1>
    <a:dk2>
      <a:srgbClr val="3F3F3F"/>
    </a:dk2>
    <a:lt2>
      <a:srgbClr val="E3DED1"/>
    </a:lt2>
    <a:accent1>
      <a:srgbClr val="013A89"/>
    </a:accent1>
    <a:accent2>
      <a:srgbClr val="7F7F7F"/>
    </a:accent2>
    <a:accent3>
      <a:srgbClr val="414456"/>
    </a:accent3>
    <a:accent4>
      <a:srgbClr val="444455"/>
    </a:accent4>
    <a:accent5>
      <a:srgbClr val="444455"/>
    </a:accent5>
    <a:accent6>
      <a:srgbClr val="7F7F7F"/>
    </a:accent6>
    <a:hlink>
      <a:srgbClr val="002060"/>
    </a:hlink>
    <a:folHlink>
      <a:srgbClr val="B26B02"/>
    </a:folHlink>
  </a:clrScheme>
</a:themeOverride>
</file>

<file path=ppt/theme/themeOverride7.xml><?xml version="1.0" encoding="utf-8"?>
<a:themeOverride xmlns:a="http://schemas.openxmlformats.org/drawingml/2006/main">
  <a:clrScheme name="自定义 2">
    <a:dk1>
      <a:srgbClr val="000000"/>
    </a:dk1>
    <a:lt1>
      <a:srgbClr val="FFFFFF"/>
    </a:lt1>
    <a:dk2>
      <a:srgbClr val="3F3F3F"/>
    </a:dk2>
    <a:lt2>
      <a:srgbClr val="E3DED1"/>
    </a:lt2>
    <a:accent1>
      <a:srgbClr val="013A89"/>
    </a:accent1>
    <a:accent2>
      <a:srgbClr val="7F7F7F"/>
    </a:accent2>
    <a:accent3>
      <a:srgbClr val="414456"/>
    </a:accent3>
    <a:accent4>
      <a:srgbClr val="444455"/>
    </a:accent4>
    <a:accent5>
      <a:srgbClr val="444455"/>
    </a:accent5>
    <a:accent6>
      <a:srgbClr val="7F7F7F"/>
    </a:accent6>
    <a:hlink>
      <a:srgbClr val="002060"/>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8471</TotalTime>
  <Words>2562</Words>
  <Application>Microsoft Office PowerPoint</Application>
  <PresentationFormat>宽屏</PresentationFormat>
  <Paragraphs>164</Paragraphs>
  <Slides>22</Slides>
  <Notes>22</Notes>
  <HiddenSlides>0</HiddenSlides>
  <MMClips>0</MMClips>
  <ScaleCrop>false</ScaleCrop>
  <HeadingPairs>
    <vt:vector size="8" baseType="variant">
      <vt:variant>
        <vt:lpstr>已用的字体</vt:lpstr>
      </vt:variant>
      <vt:variant>
        <vt:i4>14</vt:i4>
      </vt:variant>
      <vt:variant>
        <vt:lpstr>主题</vt:lpstr>
      </vt:variant>
      <vt:variant>
        <vt:i4>2</vt:i4>
      </vt:variant>
      <vt:variant>
        <vt:lpstr>嵌入 OLE 服务器</vt:lpstr>
      </vt:variant>
      <vt:variant>
        <vt:i4>1</vt:i4>
      </vt:variant>
      <vt:variant>
        <vt:lpstr>幻灯片标题</vt:lpstr>
      </vt:variant>
      <vt:variant>
        <vt:i4>22</vt:i4>
      </vt:variant>
    </vt:vector>
  </HeadingPairs>
  <TitlesOfParts>
    <vt:vector size="39" baseType="lpstr">
      <vt:lpstr>-apple-system</vt:lpstr>
      <vt:lpstr>等线</vt:lpstr>
      <vt:lpstr>等线 Light</vt:lpstr>
      <vt:lpstr>华文行楷</vt:lpstr>
      <vt:lpstr>微软雅黑</vt:lpstr>
      <vt:lpstr>幼圆</vt:lpstr>
      <vt:lpstr>Arial</vt:lpstr>
      <vt:lpstr>Arial Black</vt:lpstr>
      <vt:lpstr>Calibri</vt:lpstr>
      <vt:lpstr>Cambria Math</vt:lpstr>
      <vt:lpstr>Franklin Gothic Medium</vt:lpstr>
      <vt:lpstr>Times New Roman</vt:lpstr>
      <vt:lpstr>Wingdings</vt:lpstr>
      <vt:lpstr>Wingdings 2</vt:lpstr>
      <vt:lpstr>第一PPT，www.1ppt.com</vt:lpstr>
      <vt:lpstr>节标题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佩文 陈</cp:lastModifiedBy>
  <cp:revision>265</cp:revision>
  <dcterms:created xsi:type="dcterms:W3CDTF">2020-10-03T12:01:00Z</dcterms:created>
  <dcterms:modified xsi:type="dcterms:W3CDTF">2025-03-18T02:26:03Z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4E046D964F3F451DA5DD0267338B585B_12</vt:lpwstr>
  </property>
  <property fmtid="{D5CDD505-2E9C-101B-9397-08002B2CF9AE}" pid="3" name="KSOProductBuildVer">
    <vt:lpwstr>2052-12.1.0.15990</vt:lpwstr>
  </property>
</Properties>
</file>