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53" r:id="rId1"/>
  </p:sldMasterIdLst>
  <p:notesMasterIdLst>
    <p:notesMasterId r:id="rId28"/>
  </p:notesMasterIdLst>
  <p:sldIdLst>
    <p:sldId id="256" r:id="rId2"/>
    <p:sldId id="4883" r:id="rId3"/>
    <p:sldId id="5301" r:id="rId4"/>
    <p:sldId id="450" r:id="rId5"/>
    <p:sldId id="492" r:id="rId6"/>
    <p:sldId id="5269" r:id="rId7"/>
    <p:sldId id="5245" r:id="rId8"/>
    <p:sldId id="5302" r:id="rId9"/>
    <p:sldId id="5281" r:id="rId10"/>
    <p:sldId id="5280" r:id="rId11"/>
    <p:sldId id="5273" r:id="rId12"/>
    <p:sldId id="5173" r:id="rId13"/>
    <p:sldId id="5283" r:id="rId14"/>
    <p:sldId id="5261" r:id="rId15"/>
    <p:sldId id="5266" r:id="rId16"/>
    <p:sldId id="5303" r:id="rId17"/>
    <p:sldId id="5285" r:id="rId18"/>
    <p:sldId id="5270" r:id="rId19"/>
    <p:sldId id="5264" r:id="rId20"/>
    <p:sldId id="5256" r:id="rId21"/>
    <p:sldId id="5306" r:id="rId22"/>
    <p:sldId id="5299" r:id="rId23"/>
    <p:sldId id="5300" r:id="rId24"/>
    <p:sldId id="5305" r:id="rId25"/>
    <p:sldId id="5279" r:id="rId26"/>
    <p:sldId id="31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chao zhang" initials="yz" lastIdx="3" clrIdx="0">
    <p:extLst>
      <p:ext uri="{19B8F6BF-5375-455C-9EA6-DF929625EA0E}">
        <p15:presenceInfo xmlns:p15="http://schemas.microsoft.com/office/powerpoint/2012/main" userId="8ec7120550ca870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66FF"/>
    <a:srgbClr val="66FFCC"/>
    <a:srgbClr val="00FF00"/>
    <a:srgbClr val="FFCC00"/>
    <a:srgbClr val="D6A300"/>
    <a:srgbClr val="99CCFF"/>
    <a:srgbClr val="CCFFFF"/>
    <a:srgbClr val="00FF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5" autoAdjust="0"/>
    <p:restoredTop sz="88159" autoAdjust="0"/>
  </p:normalViewPr>
  <p:slideViewPr>
    <p:cSldViewPr>
      <p:cViewPr varScale="1">
        <p:scale>
          <a:sx n="101" d="100"/>
          <a:sy n="101" d="100"/>
        </p:scale>
        <p:origin x="870" y="96"/>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notesViewPr>
    <p:cSldViewPr>
      <p:cViewPr varScale="1">
        <p:scale>
          <a:sx n="87" d="100"/>
          <a:sy n="87" d="100"/>
        </p:scale>
        <p:origin x="384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08C6F4-2339-4089-8AC0-1B2E640DDF4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CN" altLang="en-US"/>
        </a:p>
      </dgm:t>
    </dgm:pt>
    <dgm:pt modelId="{56579E15-DCE5-463E-B58A-1693D0EC95DC}">
      <dgm:prSet phldrT="[文本]" custT="1"/>
      <dgm:spPr/>
      <dgm:t>
        <a:bodyPr/>
        <a:lstStyle/>
        <a:p>
          <a:pPr marL="0" lvl="0" indent="0" algn="l" defTabSz="1200150">
            <a:lnSpc>
              <a:spcPct val="90000"/>
            </a:lnSpc>
            <a:spcBef>
              <a:spcPct val="0"/>
            </a:spcBef>
            <a:spcAft>
              <a:spcPct val="35000"/>
            </a:spcAft>
            <a:buNone/>
          </a:pPr>
          <a:r>
            <a:rPr lang="en-US" altLang="zh-CN" sz="2400" b="1" kern="1200" dirty="0">
              <a:solidFill>
                <a:schemeClr val="bg1"/>
              </a:solidFill>
              <a:latin typeface="微软雅黑" panose="020B0503020204020204" pitchFamily="34" charset="-122"/>
              <a:ea typeface="微软雅黑" panose="020B0503020204020204" pitchFamily="34" charset="-122"/>
              <a:cs typeface="+mn-cs"/>
            </a:rPr>
            <a:t>Background</a:t>
          </a:r>
          <a:endParaRPr lang="zh-CN" altLang="en-US" sz="2400" b="1" kern="1200" dirty="0">
            <a:solidFill>
              <a:schemeClr val="bg1"/>
            </a:solidFill>
            <a:latin typeface="微软雅黑" panose="020B0503020204020204" pitchFamily="34" charset="-122"/>
            <a:ea typeface="微软雅黑" panose="020B0503020204020204" pitchFamily="34" charset="-122"/>
            <a:cs typeface="+mn-cs"/>
          </a:endParaRPr>
        </a:p>
      </dgm:t>
    </dgm:pt>
    <dgm:pt modelId="{6A44CAFA-9301-4BFA-950B-57E4636656B3}" type="parTrans" cxnId="{1CE20807-0977-4FD8-80A8-A10719E2AF1B}">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DFD9A4BC-83BE-4606-AFE8-0D701948945E}" type="sibTrans" cxnId="{1CE20807-0977-4FD8-80A8-A10719E2AF1B}">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5E7F74E2-9051-4FA3-A906-B5B2F0C4770A}">
      <dgm:prSet phldrT="[文本]" custT="1"/>
      <dgm:spPr/>
      <dgm:t>
        <a:bodyPr/>
        <a:lstStyle/>
        <a:p>
          <a:r>
            <a:rPr lang="en-US" altLang="zh-CN" sz="2400" b="1" dirty="0">
              <a:solidFill>
                <a:schemeClr val="bg1"/>
              </a:solidFill>
              <a:latin typeface="微软雅黑" panose="020B0503020204020204" pitchFamily="34" charset="-122"/>
              <a:ea typeface="微软雅黑" panose="020B0503020204020204" pitchFamily="34" charset="-122"/>
              <a:cs typeface="+mn-cs"/>
            </a:rPr>
            <a:t>Conclusion</a:t>
          </a:r>
          <a:endParaRPr lang="zh-CN" altLang="en-US" sz="2400" b="1" dirty="0">
            <a:solidFill>
              <a:schemeClr val="bg1"/>
            </a:solidFill>
            <a:latin typeface="微软雅黑" panose="020B0503020204020204" pitchFamily="34" charset="-122"/>
            <a:ea typeface="微软雅黑" panose="020B0503020204020204" pitchFamily="34" charset="-122"/>
            <a:cs typeface="+mn-cs"/>
          </a:endParaRPr>
        </a:p>
      </dgm:t>
    </dgm:pt>
    <dgm:pt modelId="{C0BEDCE4-219D-444C-9F68-4111F327CAD5}" type="parTrans" cxnId="{BE01EDE9-D6DE-4CD3-9C42-AA9D99FACC9C}">
      <dgm:prSet/>
      <dgm:spPr/>
      <dgm:t>
        <a:bodyPr/>
        <a:lstStyle/>
        <a:p>
          <a:endParaRPr lang="zh-CN" altLang="en-US" sz="2400"/>
        </a:p>
      </dgm:t>
    </dgm:pt>
    <dgm:pt modelId="{2110D404-2652-4020-913F-70114968B694}" type="sibTrans" cxnId="{BE01EDE9-D6DE-4CD3-9C42-AA9D99FACC9C}">
      <dgm:prSet/>
      <dgm:spPr/>
      <dgm:t>
        <a:bodyPr/>
        <a:lstStyle/>
        <a:p>
          <a:endParaRPr lang="zh-CN" altLang="en-US" sz="2400"/>
        </a:p>
      </dgm:t>
    </dgm:pt>
    <dgm:pt modelId="{7AA92336-2991-4DDF-9417-89CEDF9DC8FA}">
      <dgm:prSet custT="1"/>
      <dgm:spPr/>
      <dgm:t>
        <a:bodyPr/>
        <a:lstStyle/>
        <a:p>
          <a:r>
            <a:rPr lang="en-US" altLang="zh-CN" sz="2400" b="1">
              <a:solidFill>
                <a:prstClr val="white"/>
              </a:solidFill>
              <a:latin typeface="微软雅黑" panose="020B0503020204020204" pitchFamily="34" charset="-122"/>
              <a:ea typeface="微软雅黑" panose="020B0503020204020204" pitchFamily="34" charset="-122"/>
              <a:cs typeface="+mn-cs"/>
            </a:rPr>
            <a:t>AMSTER</a:t>
          </a:r>
          <a:endParaRPr lang="zh-CN" altLang="en-US" sz="2400"/>
        </a:p>
      </dgm:t>
    </dgm:pt>
    <dgm:pt modelId="{D8E5E517-21E4-461F-916B-99F261555772}" type="parTrans" cxnId="{858324C6-B7EE-4C49-9331-3D383302EC80}">
      <dgm:prSet/>
      <dgm:spPr/>
      <dgm:t>
        <a:bodyPr/>
        <a:lstStyle/>
        <a:p>
          <a:endParaRPr lang="zh-CN" altLang="en-US" sz="2400"/>
        </a:p>
      </dgm:t>
    </dgm:pt>
    <dgm:pt modelId="{DC88CD04-14BD-4C18-9792-BBBCC5E463AA}" type="sibTrans" cxnId="{858324C6-B7EE-4C49-9331-3D383302EC80}">
      <dgm:prSet/>
      <dgm:spPr/>
      <dgm:t>
        <a:bodyPr/>
        <a:lstStyle/>
        <a:p>
          <a:endParaRPr lang="zh-CN" altLang="en-US" sz="2400"/>
        </a:p>
      </dgm:t>
    </dgm:pt>
    <dgm:pt modelId="{A3A29CC4-A8FD-44F7-B00C-A5FA9B166E3C}">
      <dgm:prSet custT="1"/>
      <dgm:spPr>
        <a:solidFill>
          <a:srgbClr val="4F81BD">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514818" tIns="81280" rIns="81280" bIns="81280" numCol="1" spcCol="1270" anchor="ctr" anchorCtr="0"/>
        <a:lstStyle/>
        <a:p>
          <a:pPr>
            <a:buNone/>
          </a:pPr>
          <a:r>
            <a:rPr lang="en-US" altLang="zh-CN" sz="2400" b="1" dirty="0">
              <a:solidFill>
                <a:prstClr val="white"/>
              </a:solidFill>
              <a:latin typeface="微软雅黑" panose="020B0503020204020204" pitchFamily="34" charset="-122"/>
              <a:ea typeface="微软雅黑" panose="020B0503020204020204" pitchFamily="34" charset="-122"/>
              <a:cs typeface="+mn-cs"/>
            </a:rPr>
            <a:t>Principle </a:t>
          </a:r>
          <a:endParaRPr lang="zh-CN" altLang="en-US" sz="2400" b="1" dirty="0">
            <a:solidFill>
              <a:prstClr val="white"/>
            </a:solidFill>
            <a:latin typeface="微软雅黑" panose="020B0503020204020204" pitchFamily="34" charset="-122"/>
            <a:ea typeface="微软雅黑" panose="020B0503020204020204" pitchFamily="34" charset="-122"/>
            <a:cs typeface="+mn-cs"/>
          </a:endParaRPr>
        </a:p>
      </dgm:t>
    </dgm:pt>
    <dgm:pt modelId="{5D155B38-BE17-4078-93B9-779ECA1B39CF}" type="parTrans" cxnId="{F3F5B484-B812-4B5E-8853-C3932FD9F0D8}">
      <dgm:prSet/>
      <dgm:spPr/>
      <dgm:t>
        <a:bodyPr/>
        <a:lstStyle/>
        <a:p>
          <a:endParaRPr lang="zh-CN" altLang="en-US" sz="2400"/>
        </a:p>
      </dgm:t>
    </dgm:pt>
    <dgm:pt modelId="{D76B00FE-3D69-4BAC-981F-4BA3F06FE101}" type="sibTrans" cxnId="{F3F5B484-B812-4B5E-8853-C3932FD9F0D8}">
      <dgm:prSet/>
      <dgm:spPr/>
      <dgm:t>
        <a:bodyPr/>
        <a:lstStyle/>
        <a:p>
          <a:endParaRPr lang="zh-CN" altLang="en-US" sz="2400"/>
        </a:p>
      </dgm:t>
    </dgm:pt>
    <dgm:pt modelId="{4D8929E4-B848-4B69-9FFB-34E789D2B4CD}" type="pres">
      <dgm:prSet presAssocID="{B008C6F4-2339-4089-8AC0-1B2E640DDF44}" presName="Name0" presStyleCnt="0">
        <dgm:presLayoutVars>
          <dgm:chMax val="7"/>
          <dgm:chPref val="7"/>
          <dgm:dir/>
        </dgm:presLayoutVars>
      </dgm:prSet>
      <dgm:spPr/>
    </dgm:pt>
    <dgm:pt modelId="{013850C2-9BA5-455C-A6FA-A839EF80EC37}" type="pres">
      <dgm:prSet presAssocID="{B008C6F4-2339-4089-8AC0-1B2E640DDF44}" presName="Name1" presStyleCnt="0"/>
      <dgm:spPr/>
    </dgm:pt>
    <dgm:pt modelId="{E6EF6E1C-9D1D-46CA-AA2A-51BA7023087A}" type="pres">
      <dgm:prSet presAssocID="{B008C6F4-2339-4089-8AC0-1B2E640DDF44}" presName="cycle" presStyleCnt="0"/>
      <dgm:spPr/>
    </dgm:pt>
    <dgm:pt modelId="{6A011004-676E-42EC-9C77-FC1F9D86EE1D}" type="pres">
      <dgm:prSet presAssocID="{B008C6F4-2339-4089-8AC0-1B2E640DDF44}" presName="srcNode" presStyleLbl="node1" presStyleIdx="0" presStyleCnt="4"/>
      <dgm:spPr/>
    </dgm:pt>
    <dgm:pt modelId="{02F0A20B-66EA-4F27-A6EC-A38E8EDE55DA}" type="pres">
      <dgm:prSet presAssocID="{B008C6F4-2339-4089-8AC0-1B2E640DDF44}" presName="conn" presStyleLbl="parChTrans1D2" presStyleIdx="0" presStyleCnt="1"/>
      <dgm:spPr/>
    </dgm:pt>
    <dgm:pt modelId="{45A01045-A0F9-486A-A51E-07E95D62A8C0}" type="pres">
      <dgm:prSet presAssocID="{B008C6F4-2339-4089-8AC0-1B2E640DDF44}" presName="extraNode" presStyleLbl="node1" presStyleIdx="0" presStyleCnt="4"/>
      <dgm:spPr/>
    </dgm:pt>
    <dgm:pt modelId="{1145417D-2225-42EA-89AE-EAC8D241EF94}" type="pres">
      <dgm:prSet presAssocID="{B008C6F4-2339-4089-8AC0-1B2E640DDF44}" presName="dstNode" presStyleLbl="node1" presStyleIdx="0" presStyleCnt="4"/>
      <dgm:spPr/>
    </dgm:pt>
    <dgm:pt modelId="{DC8B6B5C-A9F8-4207-B0E0-D238FE9F5C48}" type="pres">
      <dgm:prSet presAssocID="{56579E15-DCE5-463E-B58A-1693D0EC95DC}" presName="text_1" presStyleLbl="node1" presStyleIdx="0" presStyleCnt="4">
        <dgm:presLayoutVars>
          <dgm:bulletEnabled val="1"/>
        </dgm:presLayoutVars>
      </dgm:prSet>
      <dgm:spPr/>
    </dgm:pt>
    <dgm:pt modelId="{B3860343-A0DE-4AD6-930A-ACA5CF32F0FD}" type="pres">
      <dgm:prSet presAssocID="{56579E15-DCE5-463E-B58A-1693D0EC95DC}" presName="accent_1" presStyleCnt="0"/>
      <dgm:spPr/>
    </dgm:pt>
    <dgm:pt modelId="{A4869031-6D15-4667-A7F0-6705387720EE}" type="pres">
      <dgm:prSet presAssocID="{56579E15-DCE5-463E-B58A-1693D0EC95DC}" presName="accentRepeatNode" presStyleLbl="solidFgAcc1" presStyleIdx="0" presStyleCnt="4"/>
      <dgm:spPr/>
    </dgm:pt>
    <dgm:pt modelId="{41E4DE5B-A838-4D7C-8265-C7E25D60A4A2}" type="pres">
      <dgm:prSet presAssocID="{A3A29CC4-A8FD-44F7-B00C-A5FA9B166E3C}" presName="text_2" presStyleLbl="node1" presStyleIdx="1" presStyleCnt="4">
        <dgm:presLayoutVars>
          <dgm:bulletEnabled val="1"/>
        </dgm:presLayoutVars>
      </dgm:prSet>
      <dgm:spPr/>
    </dgm:pt>
    <dgm:pt modelId="{793135AE-0129-4A50-B286-E1821030A8B1}" type="pres">
      <dgm:prSet presAssocID="{A3A29CC4-A8FD-44F7-B00C-A5FA9B166E3C}" presName="accent_2" presStyleCnt="0"/>
      <dgm:spPr/>
    </dgm:pt>
    <dgm:pt modelId="{295CB330-F98C-41D0-966A-39E6CDF1B9B4}" type="pres">
      <dgm:prSet presAssocID="{A3A29CC4-A8FD-44F7-B00C-A5FA9B166E3C}" presName="accentRepeatNode" presStyleLbl="solidFgAcc1" presStyleIdx="1" presStyleCnt="4"/>
      <dgm:spPr/>
    </dgm:pt>
    <dgm:pt modelId="{90E0326F-AA3C-4B30-B1D7-86779F564C52}" type="pres">
      <dgm:prSet presAssocID="{7AA92336-2991-4DDF-9417-89CEDF9DC8FA}" presName="text_3" presStyleLbl="node1" presStyleIdx="2" presStyleCnt="4">
        <dgm:presLayoutVars>
          <dgm:bulletEnabled val="1"/>
        </dgm:presLayoutVars>
      </dgm:prSet>
      <dgm:spPr/>
    </dgm:pt>
    <dgm:pt modelId="{5B211CC3-0CE5-440B-B075-B063A1109221}" type="pres">
      <dgm:prSet presAssocID="{7AA92336-2991-4DDF-9417-89CEDF9DC8FA}" presName="accent_3" presStyleCnt="0"/>
      <dgm:spPr/>
    </dgm:pt>
    <dgm:pt modelId="{FB626D8B-2E86-4D8F-94B3-CEE5E971B01E}" type="pres">
      <dgm:prSet presAssocID="{7AA92336-2991-4DDF-9417-89CEDF9DC8FA}" presName="accentRepeatNode" presStyleLbl="solidFgAcc1" presStyleIdx="2" presStyleCnt="4"/>
      <dgm:spPr/>
    </dgm:pt>
    <dgm:pt modelId="{ADF49328-D57A-437F-819D-80E8414EFD52}" type="pres">
      <dgm:prSet presAssocID="{5E7F74E2-9051-4FA3-A906-B5B2F0C4770A}" presName="text_4" presStyleLbl="node1" presStyleIdx="3" presStyleCnt="4">
        <dgm:presLayoutVars>
          <dgm:bulletEnabled val="1"/>
        </dgm:presLayoutVars>
      </dgm:prSet>
      <dgm:spPr/>
    </dgm:pt>
    <dgm:pt modelId="{04A6CF91-C13D-4358-A464-BE243980934D}" type="pres">
      <dgm:prSet presAssocID="{5E7F74E2-9051-4FA3-A906-B5B2F0C4770A}" presName="accent_4" presStyleCnt="0"/>
      <dgm:spPr/>
    </dgm:pt>
    <dgm:pt modelId="{5DBC1647-9FE8-4D33-9E41-B25E9CCC2243}" type="pres">
      <dgm:prSet presAssocID="{5E7F74E2-9051-4FA3-A906-B5B2F0C4770A}" presName="accentRepeatNode" presStyleLbl="solidFgAcc1" presStyleIdx="3" presStyleCnt="4"/>
      <dgm:spPr/>
    </dgm:pt>
  </dgm:ptLst>
  <dgm:cxnLst>
    <dgm:cxn modelId="{1CE20807-0977-4FD8-80A8-A10719E2AF1B}" srcId="{B008C6F4-2339-4089-8AC0-1B2E640DDF44}" destId="{56579E15-DCE5-463E-B58A-1693D0EC95DC}" srcOrd="0" destOrd="0" parTransId="{6A44CAFA-9301-4BFA-950B-57E4636656B3}" sibTransId="{DFD9A4BC-83BE-4606-AFE8-0D701948945E}"/>
    <dgm:cxn modelId="{FA981127-243A-4EFE-9BF5-35658915DB34}" type="presOf" srcId="{A3A29CC4-A8FD-44F7-B00C-A5FA9B166E3C}" destId="{41E4DE5B-A838-4D7C-8265-C7E25D60A4A2}" srcOrd="0" destOrd="0" presId="urn:microsoft.com/office/officeart/2008/layout/VerticalCurvedList"/>
    <dgm:cxn modelId="{A6040A36-CCDF-4CE2-BE3D-EA4F9C4D77C0}" type="presOf" srcId="{5E7F74E2-9051-4FA3-A906-B5B2F0C4770A}" destId="{ADF49328-D57A-437F-819D-80E8414EFD52}" srcOrd="0" destOrd="0" presId="urn:microsoft.com/office/officeart/2008/layout/VerticalCurvedList"/>
    <dgm:cxn modelId="{F3F5B484-B812-4B5E-8853-C3932FD9F0D8}" srcId="{B008C6F4-2339-4089-8AC0-1B2E640DDF44}" destId="{A3A29CC4-A8FD-44F7-B00C-A5FA9B166E3C}" srcOrd="1" destOrd="0" parTransId="{5D155B38-BE17-4078-93B9-779ECA1B39CF}" sibTransId="{D76B00FE-3D69-4BAC-981F-4BA3F06FE101}"/>
    <dgm:cxn modelId="{585E4E9A-7EDD-4920-B8AE-4386E535ABFF}" type="presOf" srcId="{56579E15-DCE5-463E-B58A-1693D0EC95DC}" destId="{DC8B6B5C-A9F8-4207-B0E0-D238FE9F5C48}" srcOrd="0" destOrd="0" presId="urn:microsoft.com/office/officeart/2008/layout/VerticalCurvedList"/>
    <dgm:cxn modelId="{A4243C9B-A178-4030-BF7E-FB8A08FB8EED}" type="presOf" srcId="{7AA92336-2991-4DDF-9417-89CEDF9DC8FA}" destId="{90E0326F-AA3C-4B30-B1D7-86779F564C52}" srcOrd="0" destOrd="0" presId="urn:microsoft.com/office/officeart/2008/layout/VerticalCurvedList"/>
    <dgm:cxn modelId="{5D57BD9F-7545-4328-9DC3-942B633FEB34}" type="presOf" srcId="{DFD9A4BC-83BE-4606-AFE8-0D701948945E}" destId="{02F0A20B-66EA-4F27-A6EC-A38E8EDE55DA}" srcOrd="0" destOrd="0" presId="urn:microsoft.com/office/officeart/2008/layout/VerticalCurvedList"/>
    <dgm:cxn modelId="{858324C6-B7EE-4C49-9331-3D383302EC80}" srcId="{B008C6F4-2339-4089-8AC0-1B2E640DDF44}" destId="{7AA92336-2991-4DDF-9417-89CEDF9DC8FA}" srcOrd="2" destOrd="0" parTransId="{D8E5E517-21E4-461F-916B-99F261555772}" sibTransId="{DC88CD04-14BD-4C18-9792-BBBCC5E463AA}"/>
    <dgm:cxn modelId="{BE01EDE9-D6DE-4CD3-9C42-AA9D99FACC9C}" srcId="{B008C6F4-2339-4089-8AC0-1B2E640DDF44}" destId="{5E7F74E2-9051-4FA3-A906-B5B2F0C4770A}" srcOrd="3" destOrd="0" parTransId="{C0BEDCE4-219D-444C-9F68-4111F327CAD5}" sibTransId="{2110D404-2652-4020-913F-70114968B694}"/>
    <dgm:cxn modelId="{45E3AAF4-AADD-4E1B-91E5-CCD90ADEA1FB}" type="presOf" srcId="{B008C6F4-2339-4089-8AC0-1B2E640DDF44}" destId="{4D8929E4-B848-4B69-9FFB-34E789D2B4CD}" srcOrd="0" destOrd="0" presId="urn:microsoft.com/office/officeart/2008/layout/VerticalCurvedList"/>
    <dgm:cxn modelId="{0749ED21-4A09-4993-93B7-C80BE91A78B8}" type="presParOf" srcId="{4D8929E4-B848-4B69-9FFB-34E789D2B4CD}" destId="{013850C2-9BA5-455C-A6FA-A839EF80EC37}" srcOrd="0" destOrd="0" presId="urn:microsoft.com/office/officeart/2008/layout/VerticalCurvedList"/>
    <dgm:cxn modelId="{43258EC7-6244-44FB-8B3F-DB5A7E46A8CE}" type="presParOf" srcId="{013850C2-9BA5-455C-A6FA-A839EF80EC37}" destId="{E6EF6E1C-9D1D-46CA-AA2A-51BA7023087A}" srcOrd="0" destOrd="0" presId="urn:microsoft.com/office/officeart/2008/layout/VerticalCurvedList"/>
    <dgm:cxn modelId="{D47718FC-A19A-4D81-8AFB-AE7AB0144C04}" type="presParOf" srcId="{E6EF6E1C-9D1D-46CA-AA2A-51BA7023087A}" destId="{6A011004-676E-42EC-9C77-FC1F9D86EE1D}" srcOrd="0" destOrd="0" presId="urn:microsoft.com/office/officeart/2008/layout/VerticalCurvedList"/>
    <dgm:cxn modelId="{5DCA0035-EE95-4197-82E0-6ACF889C9161}" type="presParOf" srcId="{E6EF6E1C-9D1D-46CA-AA2A-51BA7023087A}" destId="{02F0A20B-66EA-4F27-A6EC-A38E8EDE55DA}" srcOrd="1" destOrd="0" presId="urn:microsoft.com/office/officeart/2008/layout/VerticalCurvedList"/>
    <dgm:cxn modelId="{6264DB2C-E020-4375-829F-F4F3E55B3DA6}" type="presParOf" srcId="{E6EF6E1C-9D1D-46CA-AA2A-51BA7023087A}" destId="{45A01045-A0F9-486A-A51E-07E95D62A8C0}" srcOrd="2" destOrd="0" presId="urn:microsoft.com/office/officeart/2008/layout/VerticalCurvedList"/>
    <dgm:cxn modelId="{217731F4-5544-4D7B-81E1-6E0A74080C5F}" type="presParOf" srcId="{E6EF6E1C-9D1D-46CA-AA2A-51BA7023087A}" destId="{1145417D-2225-42EA-89AE-EAC8D241EF94}" srcOrd="3" destOrd="0" presId="urn:microsoft.com/office/officeart/2008/layout/VerticalCurvedList"/>
    <dgm:cxn modelId="{14A088F9-E5EE-4A17-B65D-89A1580A847A}" type="presParOf" srcId="{013850C2-9BA5-455C-A6FA-A839EF80EC37}" destId="{DC8B6B5C-A9F8-4207-B0E0-D238FE9F5C48}" srcOrd="1" destOrd="0" presId="urn:microsoft.com/office/officeart/2008/layout/VerticalCurvedList"/>
    <dgm:cxn modelId="{F653EB3A-C09F-46CB-8A34-14B9F717129F}" type="presParOf" srcId="{013850C2-9BA5-455C-A6FA-A839EF80EC37}" destId="{B3860343-A0DE-4AD6-930A-ACA5CF32F0FD}" srcOrd="2" destOrd="0" presId="urn:microsoft.com/office/officeart/2008/layout/VerticalCurvedList"/>
    <dgm:cxn modelId="{8EF7D5F0-63DA-47F9-B5D9-CCB1F48ABACE}" type="presParOf" srcId="{B3860343-A0DE-4AD6-930A-ACA5CF32F0FD}" destId="{A4869031-6D15-4667-A7F0-6705387720EE}" srcOrd="0" destOrd="0" presId="urn:microsoft.com/office/officeart/2008/layout/VerticalCurvedList"/>
    <dgm:cxn modelId="{A86B3043-2942-4E47-BFF9-837982E65715}" type="presParOf" srcId="{013850C2-9BA5-455C-A6FA-A839EF80EC37}" destId="{41E4DE5B-A838-4D7C-8265-C7E25D60A4A2}" srcOrd="3" destOrd="0" presId="urn:microsoft.com/office/officeart/2008/layout/VerticalCurvedList"/>
    <dgm:cxn modelId="{3B45FBED-173C-458B-9184-68429C149259}" type="presParOf" srcId="{013850C2-9BA5-455C-A6FA-A839EF80EC37}" destId="{793135AE-0129-4A50-B286-E1821030A8B1}" srcOrd="4" destOrd="0" presId="urn:microsoft.com/office/officeart/2008/layout/VerticalCurvedList"/>
    <dgm:cxn modelId="{8740A9B6-80CB-4DC3-8631-5735FFFEF6A9}" type="presParOf" srcId="{793135AE-0129-4A50-B286-E1821030A8B1}" destId="{295CB330-F98C-41D0-966A-39E6CDF1B9B4}" srcOrd="0" destOrd="0" presId="urn:microsoft.com/office/officeart/2008/layout/VerticalCurvedList"/>
    <dgm:cxn modelId="{0C192DD9-6FF5-4779-BEE6-FCA3254C05C1}" type="presParOf" srcId="{013850C2-9BA5-455C-A6FA-A839EF80EC37}" destId="{90E0326F-AA3C-4B30-B1D7-86779F564C52}" srcOrd="5" destOrd="0" presId="urn:microsoft.com/office/officeart/2008/layout/VerticalCurvedList"/>
    <dgm:cxn modelId="{3CB82BE8-FBB2-496A-9B83-594A9F53887B}" type="presParOf" srcId="{013850C2-9BA5-455C-A6FA-A839EF80EC37}" destId="{5B211CC3-0CE5-440B-B075-B063A1109221}" srcOrd="6" destOrd="0" presId="urn:microsoft.com/office/officeart/2008/layout/VerticalCurvedList"/>
    <dgm:cxn modelId="{9626268D-4B19-4D53-8B97-B3A86F1AF817}" type="presParOf" srcId="{5B211CC3-0CE5-440B-B075-B063A1109221}" destId="{FB626D8B-2E86-4D8F-94B3-CEE5E971B01E}" srcOrd="0" destOrd="0" presId="urn:microsoft.com/office/officeart/2008/layout/VerticalCurvedList"/>
    <dgm:cxn modelId="{AD1BDC07-0F20-4A70-A9C6-45AF89F0B9E5}" type="presParOf" srcId="{013850C2-9BA5-455C-A6FA-A839EF80EC37}" destId="{ADF49328-D57A-437F-819D-80E8414EFD52}" srcOrd="7" destOrd="0" presId="urn:microsoft.com/office/officeart/2008/layout/VerticalCurvedList"/>
    <dgm:cxn modelId="{C81327A4-C369-47BC-9737-80089196C1F8}" type="presParOf" srcId="{013850C2-9BA5-455C-A6FA-A839EF80EC37}" destId="{04A6CF91-C13D-4358-A464-BE243980934D}" srcOrd="8" destOrd="0" presId="urn:microsoft.com/office/officeart/2008/layout/VerticalCurvedList"/>
    <dgm:cxn modelId="{A9F7030E-43B0-434B-BFC9-05525B4E8BC5}" type="presParOf" srcId="{04A6CF91-C13D-4358-A464-BE243980934D}" destId="{5DBC1647-9FE8-4D33-9E41-B25E9CCC224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08C6F4-2339-4089-8AC0-1B2E640DDF4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CN" altLang="en-US"/>
        </a:p>
      </dgm:t>
    </dgm:pt>
    <dgm:pt modelId="{56579E15-DCE5-463E-B58A-1693D0EC95DC}">
      <dgm:prSet phldrT="[文本]" custT="1"/>
      <dgm:spPr/>
      <dgm:t>
        <a:bodyPr/>
        <a:lstStyle/>
        <a:p>
          <a:pPr marL="0" lvl="0" indent="0" algn="l" defTabSz="1200150">
            <a:lnSpc>
              <a:spcPct val="90000"/>
            </a:lnSpc>
            <a:spcBef>
              <a:spcPct val="0"/>
            </a:spcBef>
            <a:spcAft>
              <a:spcPct val="35000"/>
            </a:spcAft>
            <a:buNone/>
          </a:pPr>
          <a:r>
            <a:rPr lang="en-US" altLang="zh-CN" sz="2400" b="1" kern="1200" dirty="0">
              <a:solidFill>
                <a:srgbClr val="FFFF00"/>
              </a:solidFill>
              <a:latin typeface="微软雅黑" panose="020B0503020204020204" pitchFamily="34" charset="-122"/>
              <a:ea typeface="微软雅黑" panose="020B0503020204020204" pitchFamily="34" charset="-122"/>
              <a:cs typeface="+mn-cs"/>
            </a:rPr>
            <a:t>Background</a:t>
          </a:r>
          <a:endParaRPr lang="zh-CN" altLang="en-US" sz="2400" b="1" kern="1200" dirty="0">
            <a:solidFill>
              <a:srgbClr val="FFFF00"/>
            </a:solidFill>
            <a:latin typeface="微软雅黑" panose="020B0503020204020204" pitchFamily="34" charset="-122"/>
            <a:ea typeface="微软雅黑" panose="020B0503020204020204" pitchFamily="34" charset="-122"/>
            <a:cs typeface="+mn-cs"/>
          </a:endParaRPr>
        </a:p>
      </dgm:t>
    </dgm:pt>
    <dgm:pt modelId="{6A44CAFA-9301-4BFA-950B-57E4636656B3}" type="parTrans" cxnId="{1CE20807-0977-4FD8-80A8-A10719E2AF1B}">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DFD9A4BC-83BE-4606-AFE8-0D701948945E}" type="sibTrans" cxnId="{1CE20807-0977-4FD8-80A8-A10719E2AF1B}">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5E7F74E2-9051-4FA3-A906-B5B2F0C4770A}">
      <dgm:prSet phldrT="[文本]" custT="1"/>
      <dgm:spPr/>
      <dgm:t>
        <a:bodyPr/>
        <a:lstStyle/>
        <a:p>
          <a:r>
            <a:rPr lang="en-US" altLang="zh-CN" sz="2400" b="1" dirty="0">
              <a:solidFill>
                <a:schemeClr val="bg1"/>
              </a:solidFill>
              <a:latin typeface="微软雅黑" panose="020B0503020204020204" pitchFamily="34" charset="-122"/>
              <a:ea typeface="微软雅黑" panose="020B0503020204020204" pitchFamily="34" charset="-122"/>
              <a:cs typeface="+mn-cs"/>
            </a:rPr>
            <a:t>Conclusion</a:t>
          </a:r>
          <a:endParaRPr lang="zh-CN" altLang="en-US" sz="2400" b="1" dirty="0">
            <a:solidFill>
              <a:schemeClr val="bg1"/>
            </a:solidFill>
            <a:latin typeface="微软雅黑" panose="020B0503020204020204" pitchFamily="34" charset="-122"/>
            <a:ea typeface="微软雅黑" panose="020B0503020204020204" pitchFamily="34" charset="-122"/>
            <a:cs typeface="+mn-cs"/>
          </a:endParaRPr>
        </a:p>
      </dgm:t>
    </dgm:pt>
    <dgm:pt modelId="{C0BEDCE4-219D-444C-9F68-4111F327CAD5}" type="parTrans" cxnId="{BE01EDE9-D6DE-4CD3-9C42-AA9D99FACC9C}">
      <dgm:prSet/>
      <dgm:spPr/>
      <dgm:t>
        <a:bodyPr/>
        <a:lstStyle/>
        <a:p>
          <a:endParaRPr lang="zh-CN" altLang="en-US" sz="2400"/>
        </a:p>
      </dgm:t>
    </dgm:pt>
    <dgm:pt modelId="{2110D404-2652-4020-913F-70114968B694}" type="sibTrans" cxnId="{BE01EDE9-D6DE-4CD3-9C42-AA9D99FACC9C}">
      <dgm:prSet/>
      <dgm:spPr/>
      <dgm:t>
        <a:bodyPr/>
        <a:lstStyle/>
        <a:p>
          <a:endParaRPr lang="zh-CN" altLang="en-US" sz="2400"/>
        </a:p>
      </dgm:t>
    </dgm:pt>
    <dgm:pt modelId="{94C3CA4E-C979-4D83-AC07-10708006B9BA}">
      <dgm:prSet custT="1"/>
      <dgm:spPr>
        <a:solidFill>
          <a:srgbClr val="4F81BD">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514818" tIns="81280" rIns="81280" bIns="81280" numCol="1" spcCol="1270" anchor="ctr" anchorCtr="0"/>
        <a:lstStyle/>
        <a:p>
          <a:pPr marL="0" lvl="0" indent="0" algn="l" defTabSz="1200150">
            <a:lnSpc>
              <a:spcPct val="90000"/>
            </a:lnSpc>
            <a:spcBef>
              <a:spcPct val="0"/>
            </a:spcBef>
            <a:spcAft>
              <a:spcPct val="35000"/>
            </a:spcAft>
            <a:buNone/>
          </a:pPr>
          <a:r>
            <a:rPr lang="en-US" altLang="zh-CN" sz="2400" b="1" kern="1200" dirty="0">
              <a:solidFill>
                <a:prstClr val="white"/>
              </a:solidFill>
              <a:latin typeface="微软雅黑" panose="020B0503020204020204" pitchFamily="34" charset="-122"/>
              <a:ea typeface="微软雅黑" panose="020B0503020204020204" pitchFamily="34" charset="-122"/>
              <a:cs typeface="+mn-cs"/>
            </a:rPr>
            <a:t>Principle </a:t>
          </a:r>
          <a:endParaRPr lang="zh-CN" altLang="en-US" sz="2400" b="1" kern="1200" dirty="0">
            <a:solidFill>
              <a:prstClr val="white"/>
            </a:solidFill>
            <a:latin typeface="微软雅黑" panose="020B0503020204020204" pitchFamily="34" charset="-122"/>
            <a:ea typeface="微软雅黑" panose="020B0503020204020204" pitchFamily="34" charset="-122"/>
            <a:cs typeface="+mn-cs"/>
          </a:endParaRPr>
        </a:p>
      </dgm:t>
    </dgm:pt>
    <dgm:pt modelId="{7F5B83C0-AC01-4A95-A979-A8E1C69C74FE}" type="parTrans" cxnId="{094AE351-5165-45FF-8F91-D253E882A339}">
      <dgm:prSet/>
      <dgm:spPr/>
      <dgm:t>
        <a:bodyPr/>
        <a:lstStyle/>
        <a:p>
          <a:endParaRPr lang="zh-CN" altLang="en-US" sz="2400"/>
        </a:p>
      </dgm:t>
    </dgm:pt>
    <dgm:pt modelId="{5EDE2119-B177-423D-893C-C1917528FD33}" type="sibTrans" cxnId="{094AE351-5165-45FF-8F91-D253E882A339}">
      <dgm:prSet/>
      <dgm:spPr/>
      <dgm:t>
        <a:bodyPr/>
        <a:lstStyle/>
        <a:p>
          <a:endParaRPr lang="zh-CN" altLang="en-US" sz="2400"/>
        </a:p>
      </dgm:t>
    </dgm:pt>
    <dgm:pt modelId="{C84A56CE-E57E-4F1C-BA26-66A558C62530}">
      <dgm:prSet custT="1"/>
      <dgm:spPr/>
      <dgm:t>
        <a:bodyPr/>
        <a:lstStyle/>
        <a:p>
          <a:pPr marL="0" lvl="0" indent="0" algn="l" defTabSz="1200150">
            <a:lnSpc>
              <a:spcPct val="90000"/>
            </a:lnSpc>
            <a:spcBef>
              <a:spcPct val="0"/>
            </a:spcBef>
            <a:spcAft>
              <a:spcPct val="35000"/>
            </a:spcAft>
          </a:pPr>
          <a:r>
            <a:rPr lang="en-US" altLang="zh-CN" sz="2400" b="1">
              <a:solidFill>
                <a:prstClr val="white"/>
              </a:solidFill>
              <a:latin typeface="微软雅黑" panose="020B0503020204020204" pitchFamily="34" charset="-122"/>
              <a:ea typeface="微软雅黑" panose="020B0503020204020204" pitchFamily="34" charset="-122"/>
              <a:cs typeface="+mn-cs"/>
            </a:rPr>
            <a:t>AMSTER</a:t>
          </a:r>
          <a:endParaRPr lang="zh-CN" altLang="en-US" sz="2400"/>
        </a:p>
      </dgm:t>
    </dgm:pt>
    <dgm:pt modelId="{391A5EB9-50FE-4F1A-A90F-B99DB45F74AF}" type="parTrans" cxnId="{C9ACAE76-07C9-4DFC-9DCB-0FEA0EFDA43F}">
      <dgm:prSet/>
      <dgm:spPr/>
      <dgm:t>
        <a:bodyPr/>
        <a:lstStyle/>
        <a:p>
          <a:endParaRPr lang="zh-CN" altLang="en-US" sz="2400"/>
        </a:p>
      </dgm:t>
    </dgm:pt>
    <dgm:pt modelId="{F2FEAFBC-B323-4C72-9461-975EEFE0E39D}" type="sibTrans" cxnId="{C9ACAE76-07C9-4DFC-9DCB-0FEA0EFDA43F}">
      <dgm:prSet/>
      <dgm:spPr/>
      <dgm:t>
        <a:bodyPr/>
        <a:lstStyle/>
        <a:p>
          <a:endParaRPr lang="zh-CN" altLang="en-US" sz="2400"/>
        </a:p>
      </dgm:t>
    </dgm:pt>
    <dgm:pt modelId="{4D8929E4-B848-4B69-9FFB-34E789D2B4CD}" type="pres">
      <dgm:prSet presAssocID="{B008C6F4-2339-4089-8AC0-1B2E640DDF44}" presName="Name0" presStyleCnt="0">
        <dgm:presLayoutVars>
          <dgm:chMax val="7"/>
          <dgm:chPref val="7"/>
          <dgm:dir/>
        </dgm:presLayoutVars>
      </dgm:prSet>
      <dgm:spPr/>
    </dgm:pt>
    <dgm:pt modelId="{013850C2-9BA5-455C-A6FA-A839EF80EC37}" type="pres">
      <dgm:prSet presAssocID="{B008C6F4-2339-4089-8AC0-1B2E640DDF44}" presName="Name1" presStyleCnt="0"/>
      <dgm:spPr/>
    </dgm:pt>
    <dgm:pt modelId="{E6EF6E1C-9D1D-46CA-AA2A-51BA7023087A}" type="pres">
      <dgm:prSet presAssocID="{B008C6F4-2339-4089-8AC0-1B2E640DDF44}" presName="cycle" presStyleCnt="0"/>
      <dgm:spPr/>
    </dgm:pt>
    <dgm:pt modelId="{6A011004-676E-42EC-9C77-FC1F9D86EE1D}" type="pres">
      <dgm:prSet presAssocID="{B008C6F4-2339-4089-8AC0-1B2E640DDF44}" presName="srcNode" presStyleLbl="node1" presStyleIdx="0" presStyleCnt="4"/>
      <dgm:spPr/>
    </dgm:pt>
    <dgm:pt modelId="{02F0A20B-66EA-4F27-A6EC-A38E8EDE55DA}" type="pres">
      <dgm:prSet presAssocID="{B008C6F4-2339-4089-8AC0-1B2E640DDF44}" presName="conn" presStyleLbl="parChTrans1D2" presStyleIdx="0" presStyleCnt="1"/>
      <dgm:spPr/>
    </dgm:pt>
    <dgm:pt modelId="{45A01045-A0F9-486A-A51E-07E95D62A8C0}" type="pres">
      <dgm:prSet presAssocID="{B008C6F4-2339-4089-8AC0-1B2E640DDF44}" presName="extraNode" presStyleLbl="node1" presStyleIdx="0" presStyleCnt="4"/>
      <dgm:spPr/>
    </dgm:pt>
    <dgm:pt modelId="{1145417D-2225-42EA-89AE-EAC8D241EF94}" type="pres">
      <dgm:prSet presAssocID="{B008C6F4-2339-4089-8AC0-1B2E640DDF44}" presName="dstNode" presStyleLbl="node1" presStyleIdx="0" presStyleCnt="4"/>
      <dgm:spPr/>
    </dgm:pt>
    <dgm:pt modelId="{DC8B6B5C-A9F8-4207-B0E0-D238FE9F5C48}" type="pres">
      <dgm:prSet presAssocID="{56579E15-DCE5-463E-B58A-1693D0EC95DC}" presName="text_1" presStyleLbl="node1" presStyleIdx="0" presStyleCnt="4">
        <dgm:presLayoutVars>
          <dgm:bulletEnabled val="1"/>
        </dgm:presLayoutVars>
      </dgm:prSet>
      <dgm:spPr/>
    </dgm:pt>
    <dgm:pt modelId="{B3860343-A0DE-4AD6-930A-ACA5CF32F0FD}" type="pres">
      <dgm:prSet presAssocID="{56579E15-DCE5-463E-B58A-1693D0EC95DC}" presName="accent_1" presStyleCnt="0"/>
      <dgm:spPr/>
    </dgm:pt>
    <dgm:pt modelId="{A4869031-6D15-4667-A7F0-6705387720EE}" type="pres">
      <dgm:prSet presAssocID="{56579E15-DCE5-463E-B58A-1693D0EC95DC}" presName="accentRepeatNode" presStyleLbl="solidFgAcc1" presStyleIdx="0" presStyleCnt="4"/>
      <dgm:spPr/>
    </dgm:pt>
    <dgm:pt modelId="{48D4C565-2264-4771-8C36-EC6921AD00BC}" type="pres">
      <dgm:prSet presAssocID="{94C3CA4E-C979-4D83-AC07-10708006B9BA}" presName="text_2" presStyleLbl="node1" presStyleIdx="1" presStyleCnt="4">
        <dgm:presLayoutVars>
          <dgm:bulletEnabled val="1"/>
        </dgm:presLayoutVars>
      </dgm:prSet>
      <dgm:spPr>
        <a:xfrm>
          <a:off x="848853" y="1297179"/>
          <a:ext cx="6978435" cy="648589"/>
        </a:xfrm>
        <a:prstGeom prst="rect">
          <a:avLst/>
        </a:prstGeom>
      </dgm:spPr>
    </dgm:pt>
    <dgm:pt modelId="{5D4E8744-622D-4747-974B-72B338B1522F}" type="pres">
      <dgm:prSet presAssocID="{94C3CA4E-C979-4D83-AC07-10708006B9BA}" presName="accent_2" presStyleCnt="0"/>
      <dgm:spPr/>
    </dgm:pt>
    <dgm:pt modelId="{54BE2C9E-4FAB-4033-8217-F795F7C380DC}" type="pres">
      <dgm:prSet presAssocID="{94C3CA4E-C979-4D83-AC07-10708006B9BA}" presName="accentRepeatNode" presStyleLbl="solidFgAcc1" presStyleIdx="1" presStyleCnt="4"/>
      <dgm:spPr/>
    </dgm:pt>
    <dgm:pt modelId="{F8369605-C626-4309-A640-7370AA473DEE}" type="pres">
      <dgm:prSet presAssocID="{C84A56CE-E57E-4F1C-BA26-66A558C62530}" presName="text_3" presStyleLbl="node1" presStyleIdx="2" presStyleCnt="4">
        <dgm:presLayoutVars>
          <dgm:bulletEnabled val="1"/>
        </dgm:presLayoutVars>
      </dgm:prSet>
      <dgm:spPr/>
    </dgm:pt>
    <dgm:pt modelId="{0A55AF16-CC3E-40B1-B754-20B7DAD12E5D}" type="pres">
      <dgm:prSet presAssocID="{C84A56CE-E57E-4F1C-BA26-66A558C62530}" presName="accent_3" presStyleCnt="0"/>
      <dgm:spPr/>
    </dgm:pt>
    <dgm:pt modelId="{92A5A1EC-CF20-4563-9557-B7A8C3DB8A78}" type="pres">
      <dgm:prSet presAssocID="{C84A56CE-E57E-4F1C-BA26-66A558C62530}" presName="accentRepeatNode" presStyleLbl="solidFgAcc1" presStyleIdx="2" presStyleCnt="4"/>
      <dgm:spPr/>
    </dgm:pt>
    <dgm:pt modelId="{665F4B84-A694-4839-B91C-55D5D5C40E8F}" type="pres">
      <dgm:prSet presAssocID="{5E7F74E2-9051-4FA3-A906-B5B2F0C4770A}" presName="text_4" presStyleLbl="node1" presStyleIdx="3" presStyleCnt="4">
        <dgm:presLayoutVars>
          <dgm:bulletEnabled val="1"/>
        </dgm:presLayoutVars>
      </dgm:prSet>
      <dgm:spPr/>
    </dgm:pt>
    <dgm:pt modelId="{A3973165-3D34-447E-95F8-941CDDFA428F}" type="pres">
      <dgm:prSet presAssocID="{5E7F74E2-9051-4FA3-A906-B5B2F0C4770A}" presName="accent_4" presStyleCnt="0"/>
      <dgm:spPr/>
    </dgm:pt>
    <dgm:pt modelId="{5DBC1647-9FE8-4D33-9E41-B25E9CCC2243}" type="pres">
      <dgm:prSet presAssocID="{5E7F74E2-9051-4FA3-A906-B5B2F0C4770A}" presName="accentRepeatNode" presStyleLbl="solidFgAcc1" presStyleIdx="3" presStyleCnt="4"/>
      <dgm:spPr/>
    </dgm:pt>
  </dgm:ptLst>
  <dgm:cxnLst>
    <dgm:cxn modelId="{1CE20807-0977-4FD8-80A8-A10719E2AF1B}" srcId="{B008C6F4-2339-4089-8AC0-1B2E640DDF44}" destId="{56579E15-DCE5-463E-B58A-1693D0EC95DC}" srcOrd="0" destOrd="0" parTransId="{6A44CAFA-9301-4BFA-950B-57E4636656B3}" sibTransId="{DFD9A4BC-83BE-4606-AFE8-0D701948945E}"/>
    <dgm:cxn modelId="{91BB3F3A-5189-4A68-9D37-FD0AFFD9FADA}" type="presOf" srcId="{C84A56CE-E57E-4F1C-BA26-66A558C62530}" destId="{F8369605-C626-4309-A640-7370AA473DEE}" srcOrd="0" destOrd="0" presId="urn:microsoft.com/office/officeart/2008/layout/VerticalCurvedList"/>
    <dgm:cxn modelId="{094AE351-5165-45FF-8F91-D253E882A339}" srcId="{B008C6F4-2339-4089-8AC0-1B2E640DDF44}" destId="{94C3CA4E-C979-4D83-AC07-10708006B9BA}" srcOrd="1" destOrd="0" parTransId="{7F5B83C0-AC01-4A95-A979-A8E1C69C74FE}" sibTransId="{5EDE2119-B177-423D-893C-C1917528FD33}"/>
    <dgm:cxn modelId="{C9ACAE76-07C9-4DFC-9DCB-0FEA0EFDA43F}" srcId="{B008C6F4-2339-4089-8AC0-1B2E640DDF44}" destId="{C84A56CE-E57E-4F1C-BA26-66A558C62530}" srcOrd="2" destOrd="0" parTransId="{391A5EB9-50FE-4F1A-A90F-B99DB45F74AF}" sibTransId="{F2FEAFBC-B323-4C72-9461-975EEFE0E39D}"/>
    <dgm:cxn modelId="{AC3A5D88-9C94-491D-B254-B0DC2EA3866C}" type="presOf" srcId="{5E7F74E2-9051-4FA3-A906-B5B2F0C4770A}" destId="{665F4B84-A694-4839-B91C-55D5D5C40E8F}" srcOrd="0" destOrd="0" presId="urn:microsoft.com/office/officeart/2008/layout/VerticalCurvedList"/>
    <dgm:cxn modelId="{585E4E9A-7EDD-4920-B8AE-4386E535ABFF}" type="presOf" srcId="{56579E15-DCE5-463E-B58A-1693D0EC95DC}" destId="{DC8B6B5C-A9F8-4207-B0E0-D238FE9F5C48}" srcOrd="0" destOrd="0" presId="urn:microsoft.com/office/officeart/2008/layout/VerticalCurvedList"/>
    <dgm:cxn modelId="{5D57BD9F-7545-4328-9DC3-942B633FEB34}" type="presOf" srcId="{DFD9A4BC-83BE-4606-AFE8-0D701948945E}" destId="{02F0A20B-66EA-4F27-A6EC-A38E8EDE55DA}" srcOrd="0" destOrd="0" presId="urn:microsoft.com/office/officeart/2008/layout/VerticalCurvedList"/>
    <dgm:cxn modelId="{80F8CBC8-DA42-4D6D-8F6F-EF42A6015A86}" type="presOf" srcId="{94C3CA4E-C979-4D83-AC07-10708006B9BA}" destId="{48D4C565-2264-4771-8C36-EC6921AD00BC}" srcOrd="0" destOrd="0" presId="urn:microsoft.com/office/officeart/2008/layout/VerticalCurvedList"/>
    <dgm:cxn modelId="{BE01EDE9-D6DE-4CD3-9C42-AA9D99FACC9C}" srcId="{B008C6F4-2339-4089-8AC0-1B2E640DDF44}" destId="{5E7F74E2-9051-4FA3-A906-B5B2F0C4770A}" srcOrd="3" destOrd="0" parTransId="{C0BEDCE4-219D-444C-9F68-4111F327CAD5}" sibTransId="{2110D404-2652-4020-913F-70114968B694}"/>
    <dgm:cxn modelId="{45E3AAF4-AADD-4E1B-91E5-CCD90ADEA1FB}" type="presOf" srcId="{B008C6F4-2339-4089-8AC0-1B2E640DDF44}" destId="{4D8929E4-B848-4B69-9FFB-34E789D2B4CD}" srcOrd="0" destOrd="0" presId="urn:microsoft.com/office/officeart/2008/layout/VerticalCurvedList"/>
    <dgm:cxn modelId="{0749ED21-4A09-4993-93B7-C80BE91A78B8}" type="presParOf" srcId="{4D8929E4-B848-4B69-9FFB-34E789D2B4CD}" destId="{013850C2-9BA5-455C-A6FA-A839EF80EC37}" srcOrd="0" destOrd="0" presId="urn:microsoft.com/office/officeart/2008/layout/VerticalCurvedList"/>
    <dgm:cxn modelId="{43258EC7-6244-44FB-8B3F-DB5A7E46A8CE}" type="presParOf" srcId="{013850C2-9BA5-455C-A6FA-A839EF80EC37}" destId="{E6EF6E1C-9D1D-46CA-AA2A-51BA7023087A}" srcOrd="0" destOrd="0" presId="urn:microsoft.com/office/officeart/2008/layout/VerticalCurvedList"/>
    <dgm:cxn modelId="{D47718FC-A19A-4D81-8AFB-AE7AB0144C04}" type="presParOf" srcId="{E6EF6E1C-9D1D-46CA-AA2A-51BA7023087A}" destId="{6A011004-676E-42EC-9C77-FC1F9D86EE1D}" srcOrd="0" destOrd="0" presId="urn:microsoft.com/office/officeart/2008/layout/VerticalCurvedList"/>
    <dgm:cxn modelId="{5DCA0035-EE95-4197-82E0-6ACF889C9161}" type="presParOf" srcId="{E6EF6E1C-9D1D-46CA-AA2A-51BA7023087A}" destId="{02F0A20B-66EA-4F27-A6EC-A38E8EDE55DA}" srcOrd="1" destOrd="0" presId="urn:microsoft.com/office/officeart/2008/layout/VerticalCurvedList"/>
    <dgm:cxn modelId="{6264DB2C-E020-4375-829F-F4F3E55B3DA6}" type="presParOf" srcId="{E6EF6E1C-9D1D-46CA-AA2A-51BA7023087A}" destId="{45A01045-A0F9-486A-A51E-07E95D62A8C0}" srcOrd="2" destOrd="0" presId="urn:microsoft.com/office/officeart/2008/layout/VerticalCurvedList"/>
    <dgm:cxn modelId="{217731F4-5544-4D7B-81E1-6E0A74080C5F}" type="presParOf" srcId="{E6EF6E1C-9D1D-46CA-AA2A-51BA7023087A}" destId="{1145417D-2225-42EA-89AE-EAC8D241EF94}" srcOrd="3" destOrd="0" presId="urn:microsoft.com/office/officeart/2008/layout/VerticalCurvedList"/>
    <dgm:cxn modelId="{14A088F9-E5EE-4A17-B65D-89A1580A847A}" type="presParOf" srcId="{013850C2-9BA5-455C-A6FA-A839EF80EC37}" destId="{DC8B6B5C-A9F8-4207-B0E0-D238FE9F5C48}" srcOrd="1" destOrd="0" presId="urn:microsoft.com/office/officeart/2008/layout/VerticalCurvedList"/>
    <dgm:cxn modelId="{F653EB3A-C09F-46CB-8A34-14B9F717129F}" type="presParOf" srcId="{013850C2-9BA5-455C-A6FA-A839EF80EC37}" destId="{B3860343-A0DE-4AD6-930A-ACA5CF32F0FD}" srcOrd="2" destOrd="0" presId="urn:microsoft.com/office/officeart/2008/layout/VerticalCurvedList"/>
    <dgm:cxn modelId="{8EF7D5F0-63DA-47F9-B5D9-CCB1F48ABACE}" type="presParOf" srcId="{B3860343-A0DE-4AD6-930A-ACA5CF32F0FD}" destId="{A4869031-6D15-4667-A7F0-6705387720EE}" srcOrd="0" destOrd="0" presId="urn:microsoft.com/office/officeart/2008/layout/VerticalCurvedList"/>
    <dgm:cxn modelId="{A4A4AD64-7E96-49CA-8543-33446158308D}" type="presParOf" srcId="{013850C2-9BA5-455C-A6FA-A839EF80EC37}" destId="{48D4C565-2264-4771-8C36-EC6921AD00BC}" srcOrd="3" destOrd="0" presId="urn:microsoft.com/office/officeart/2008/layout/VerticalCurvedList"/>
    <dgm:cxn modelId="{5DC7AC75-14B2-4C48-B84D-95D972E47CC5}" type="presParOf" srcId="{013850C2-9BA5-455C-A6FA-A839EF80EC37}" destId="{5D4E8744-622D-4747-974B-72B338B1522F}" srcOrd="4" destOrd="0" presId="urn:microsoft.com/office/officeart/2008/layout/VerticalCurvedList"/>
    <dgm:cxn modelId="{03C3C5FE-8AE5-4C06-8736-68F2EB0D2633}" type="presParOf" srcId="{5D4E8744-622D-4747-974B-72B338B1522F}" destId="{54BE2C9E-4FAB-4033-8217-F795F7C380DC}" srcOrd="0" destOrd="0" presId="urn:microsoft.com/office/officeart/2008/layout/VerticalCurvedList"/>
    <dgm:cxn modelId="{6825232A-F840-433B-86BD-78FFF879E915}" type="presParOf" srcId="{013850C2-9BA5-455C-A6FA-A839EF80EC37}" destId="{F8369605-C626-4309-A640-7370AA473DEE}" srcOrd="5" destOrd="0" presId="urn:microsoft.com/office/officeart/2008/layout/VerticalCurvedList"/>
    <dgm:cxn modelId="{E189F3CC-60C5-4C1D-BE58-C18073FA0EED}" type="presParOf" srcId="{013850C2-9BA5-455C-A6FA-A839EF80EC37}" destId="{0A55AF16-CC3E-40B1-B754-20B7DAD12E5D}" srcOrd="6" destOrd="0" presId="urn:microsoft.com/office/officeart/2008/layout/VerticalCurvedList"/>
    <dgm:cxn modelId="{D1B25BB4-1CB1-46F2-8814-A5EF5872FF9B}" type="presParOf" srcId="{0A55AF16-CC3E-40B1-B754-20B7DAD12E5D}" destId="{92A5A1EC-CF20-4563-9557-B7A8C3DB8A78}" srcOrd="0" destOrd="0" presId="urn:microsoft.com/office/officeart/2008/layout/VerticalCurvedList"/>
    <dgm:cxn modelId="{D9EFCC2E-CD04-4EF2-A5A1-892E7929B359}" type="presParOf" srcId="{013850C2-9BA5-455C-A6FA-A839EF80EC37}" destId="{665F4B84-A694-4839-B91C-55D5D5C40E8F}" srcOrd="7" destOrd="0" presId="urn:microsoft.com/office/officeart/2008/layout/VerticalCurvedList"/>
    <dgm:cxn modelId="{9E04DB1A-5584-4398-95FF-13D8F73C1153}" type="presParOf" srcId="{013850C2-9BA5-455C-A6FA-A839EF80EC37}" destId="{A3973165-3D34-447E-95F8-941CDDFA428F}" srcOrd="8" destOrd="0" presId="urn:microsoft.com/office/officeart/2008/layout/VerticalCurvedList"/>
    <dgm:cxn modelId="{53167077-BF56-426D-881D-BA7246988919}" type="presParOf" srcId="{A3973165-3D34-447E-95F8-941CDDFA428F}" destId="{5DBC1647-9FE8-4D33-9E41-B25E9CCC224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08C6F4-2339-4089-8AC0-1B2E640DDF4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CN" altLang="en-US"/>
        </a:p>
      </dgm:t>
    </dgm:pt>
    <dgm:pt modelId="{56579E15-DCE5-463E-B58A-1693D0EC95DC}">
      <dgm:prSet phldrT="[文本]" custT="1"/>
      <dgm:spPr/>
      <dgm:t>
        <a:bodyPr/>
        <a:lstStyle/>
        <a:p>
          <a:pPr marL="0" lvl="0" indent="0" algn="l" defTabSz="1200150">
            <a:lnSpc>
              <a:spcPct val="90000"/>
            </a:lnSpc>
            <a:spcBef>
              <a:spcPct val="0"/>
            </a:spcBef>
            <a:spcAft>
              <a:spcPct val="35000"/>
            </a:spcAft>
            <a:buNone/>
          </a:pPr>
          <a:r>
            <a:rPr lang="en-US" altLang="zh-CN" sz="2000" b="1" kern="1200" dirty="0">
              <a:solidFill>
                <a:schemeClr val="bg1"/>
              </a:solidFill>
              <a:latin typeface="微软雅黑" panose="020B0503020204020204" pitchFamily="34" charset="-122"/>
              <a:ea typeface="微软雅黑" panose="020B0503020204020204" pitchFamily="34" charset="-122"/>
              <a:cs typeface="+mn-cs"/>
            </a:rPr>
            <a:t>Background</a:t>
          </a:r>
          <a:endParaRPr lang="zh-CN" altLang="en-US" sz="2000" b="1" kern="1200" dirty="0">
            <a:solidFill>
              <a:schemeClr val="bg1"/>
            </a:solidFill>
            <a:latin typeface="微软雅黑" panose="020B0503020204020204" pitchFamily="34" charset="-122"/>
            <a:ea typeface="微软雅黑" panose="020B0503020204020204" pitchFamily="34" charset="-122"/>
            <a:cs typeface="+mn-cs"/>
          </a:endParaRPr>
        </a:p>
      </dgm:t>
    </dgm:pt>
    <dgm:pt modelId="{6A44CAFA-9301-4BFA-950B-57E4636656B3}" type="parTrans" cxnId="{1CE20807-0977-4FD8-80A8-A10719E2AF1B}">
      <dgm:prSet/>
      <dgm:spPr/>
      <dgm:t>
        <a:bodyPr/>
        <a:lstStyle/>
        <a:p>
          <a:endParaRPr lang="zh-CN" altLang="en-US" sz="2000" b="1">
            <a:latin typeface="微软雅黑" panose="020B0503020204020204" pitchFamily="34" charset="-122"/>
            <a:ea typeface="微软雅黑" panose="020B0503020204020204" pitchFamily="34" charset="-122"/>
          </a:endParaRPr>
        </a:p>
      </dgm:t>
    </dgm:pt>
    <dgm:pt modelId="{DFD9A4BC-83BE-4606-AFE8-0D701948945E}" type="sibTrans" cxnId="{1CE20807-0977-4FD8-80A8-A10719E2AF1B}">
      <dgm:prSet/>
      <dgm:spPr/>
      <dgm:t>
        <a:bodyPr/>
        <a:lstStyle/>
        <a:p>
          <a:endParaRPr lang="zh-CN" altLang="en-US" sz="2000" b="1">
            <a:latin typeface="微软雅黑" panose="020B0503020204020204" pitchFamily="34" charset="-122"/>
            <a:ea typeface="微软雅黑" panose="020B0503020204020204" pitchFamily="34" charset="-122"/>
          </a:endParaRPr>
        </a:p>
      </dgm:t>
    </dgm:pt>
    <dgm:pt modelId="{5E7F74E2-9051-4FA3-A906-B5B2F0C4770A}">
      <dgm:prSet phldrT="[文本]" custT="1"/>
      <dgm:spPr/>
      <dgm:t>
        <a:bodyPr/>
        <a:lstStyle/>
        <a:p>
          <a:r>
            <a:rPr lang="en-US" altLang="zh-CN" sz="2000" b="1" dirty="0">
              <a:solidFill>
                <a:schemeClr val="bg1"/>
              </a:solidFill>
              <a:latin typeface="微软雅黑" panose="020B0503020204020204" pitchFamily="34" charset="-122"/>
              <a:ea typeface="微软雅黑" panose="020B0503020204020204" pitchFamily="34" charset="-122"/>
              <a:cs typeface="+mn-cs"/>
            </a:rPr>
            <a:t>Conclusion</a:t>
          </a:r>
          <a:endParaRPr lang="zh-CN" altLang="en-US" sz="2000" b="1" dirty="0">
            <a:solidFill>
              <a:schemeClr val="bg1"/>
            </a:solidFill>
            <a:latin typeface="微软雅黑" panose="020B0503020204020204" pitchFamily="34" charset="-122"/>
            <a:ea typeface="微软雅黑" panose="020B0503020204020204" pitchFamily="34" charset="-122"/>
            <a:cs typeface="+mn-cs"/>
          </a:endParaRPr>
        </a:p>
      </dgm:t>
    </dgm:pt>
    <dgm:pt modelId="{C0BEDCE4-219D-444C-9F68-4111F327CAD5}" type="parTrans" cxnId="{BE01EDE9-D6DE-4CD3-9C42-AA9D99FACC9C}">
      <dgm:prSet/>
      <dgm:spPr/>
      <dgm:t>
        <a:bodyPr/>
        <a:lstStyle/>
        <a:p>
          <a:endParaRPr lang="zh-CN" altLang="en-US" sz="2000"/>
        </a:p>
      </dgm:t>
    </dgm:pt>
    <dgm:pt modelId="{2110D404-2652-4020-913F-70114968B694}" type="sibTrans" cxnId="{BE01EDE9-D6DE-4CD3-9C42-AA9D99FACC9C}">
      <dgm:prSet/>
      <dgm:spPr/>
      <dgm:t>
        <a:bodyPr/>
        <a:lstStyle/>
        <a:p>
          <a:endParaRPr lang="zh-CN" altLang="en-US" sz="2000"/>
        </a:p>
      </dgm:t>
    </dgm:pt>
    <dgm:pt modelId="{94C3CA4E-C979-4D83-AC07-10708006B9BA}">
      <dgm:prSet custT="1"/>
      <dgm:spPr>
        <a:solidFill>
          <a:srgbClr val="4F81BD">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514818" tIns="81280" rIns="81280" bIns="81280" numCol="1" spcCol="1270" anchor="ctr" anchorCtr="0"/>
        <a:lstStyle/>
        <a:p>
          <a:pPr marL="0" lvl="0" indent="0" algn="l" defTabSz="1200150">
            <a:lnSpc>
              <a:spcPct val="90000"/>
            </a:lnSpc>
            <a:spcBef>
              <a:spcPct val="0"/>
            </a:spcBef>
            <a:spcAft>
              <a:spcPct val="35000"/>
            </a:spcAft>
            <a:buNone/>
          </a:pPr>
          <a:r>
            <a:rPr lang="en-US" altLang="zh-CN" sz="2000" b="1" kern="1200" dirty="0">
              <a:solidFill>
                <a:srgbClr val="FFFF00"/>
              </a:solidFill>
              <a:latin typeface="微软雅黑" panose="020B0503020204020204" pitchFamily="34" charset="-122"/>
              <a:ea typeface="微软雅黑" panose="020B0503020204020204" pitchFamily="34" charset="-122"/>
              <a:cs typeface="+mn-cs"/>
            </a:rPr>
            <a:t>Principle </a:t>
          </a:r>
          <a:endParaRPr lang="zh-CN" altLang="en-US" sz="2000" b="1" kern="1200" dirty="0">
            <a:solidFill>
              <a:srgbClr val="FFFF00"/>
            </a:solidFill>
            <a:latin typeface="微软雅黑" panose="020B0503020204020204" pitchFamily="34" charset="-122"/>
            <a:ea typeface="微软雅黑" panose="020B0503020204020204" pitchFamily="34" charset="-122"/>
            <a:cs typeface="+mn-cs"/>
          </a:endParaRPr>
        </a:p>
      </dgm:t>
    </dgm:pt>
    <dgm:pt modelId="{7F5B83C0-AC01-4A95-A979-A8E1C69C74FE}" type="parTrans" cxnId="{094AE351-5165-45FF-8F91-D253E882A339}">
      <dgm:prSet/>
      <dgm:spPr/>
      <dgm:t>
        <a:bodyPr/>
        <a:lstStyle/>
        <a:p>
          <a:endParaRPr lang="zh-CN" altLang="en-US" sz="2000"/>
        </a:p>
      </dgm:t>
    </dgm:pt>
    <dgm:pt modelId="{5EDE2119-B177-423D-893C-C1917528FD33}" type="sibTrans" cxnId="{094AE351-5165-45FF-8F91-D253E882A339}">
      <dgm:prSet/>
      <dgm:spPr/>
      <dgm:t>
        <a:bodyPr/>
        <a:lstStyle/>
        <a:p>
          <a:endParaRPr lang="zh-CN" altLang="en-US" sz="2000"/>
        </a:p>
      </dgm:t>
    </dgm:pt>
    <dgm:pt modelId="{C84A56CE-E57E-4F1C-BA26-66A558C62530}">
      <dgm:prSet/>
      <dgm:spPr/>
      <dgm:t>
        <a:bodyPr/>
        <a:lstStyle/>
        <a:p>
          <a:pPr marL="0" lvl="0" indent="0" algn="l" defTabSz="1200150">
            <a:lnSpc>
              <a:spcPct val="90000"/>
            </a:lnSpc>
            <a:spcBef>
              <a:spcPct val="0"/>
            </a:spcBef>
            <a:spcAft>
              <a:spcPct val="35000"/>
            </a:spcAft>
          </a:pPr>
          <a:r>
            <a:rPr lang="en-US" altLang="zh-CN" b="1" dirty="0">
              <a:solidFill>
                <a:prstClr val="white"/>
              </a:solidFill>
              <a:latin typeface="微软雅黑" panose="020B0503020204020204" pitchFamily="34" charset="-122"/>
              <a:ea typeface="微软雅黑" panose="020B0503020204020204" pitchFamily="34" charset="-122"/>
              <a:cs typeface="+mn-cs"/>
            </a:rPr>
            <a:t>AMSTER</a:t>
          </a:r>
          <a:endParaRPr lang="zh-CN" altLang="en-US" dirty="0"/>
        </a:p>
      </dgm:t>
    </dgm:pt>
    <dgm:pt modelId="{391A5EB9-50FE-4F1A-A90F-B99DB45F74AF}" type="parTrans" cxnId="{C9ACAE76-07C9-4DFC-9DCB-0FEA0EFDA43F}">
      <dgm:prSet/>
      <dgm:spPr/>
      <dgm:t>
        <a:bodyPr/>
        <a:lstStyle/>
        <a:p>
          <a:endParaRPr lang="zh-CN" altLang="en-US"/>
        </a:p>
      </dgm:t>
    </dgm:pt>
    <dgm:pt modelId="{F2FEAFBC-B323-4C72-9461-975EEFE0E39D}" type="sibTrans" cxnId="{C9ACAE76-07C9-4DFC-9DCB-0FEA0EFDA43F}">
      <dgm:prSet/>
      <dgm:spPr/>
      <dgm:t>
        <a:bodyPr/>
        <a:lstStyle/>
        <a:p>
          <a:endParaRPr lang="zh-CN" altLang="en-US"/>
        </a:p>
      </dgm:t>
    </dgm:pt>
    <dgm:pt modelId="{4D8929E4-B848-4B69-9FFB-34E789D2B4CD}" type="pres">
      <dgm:prSet presAssocID="{B008C6F4-2339-4089-8AC0-1B2E640DDF44}" presName="Name0" presStyleCnt="0">
        <dgm:presLayoutVars>
          <dgm:chMax val="7"/>
          <dgm:chPref val="7"/>
          <dgm:dir/>
        </dgm:presLayoutVars>
      </dgm:prSet>
      <dgm:spPr/>
    </dgm:pt>
    <dgm:pt modelId="{013850C2-9BA5-455C-A6FA-A839EF80EC37}" type="pres">
      <dgm:prSet presAssocID="{B008C6F4-2339-4089-8AC0-1B2E640DDF44}" presName="Name1" presStyleCnt="0"/>
      <dgm:spPr/>
    </dgm:pt>
    <dgm:pt modelId="{E6EF6E1C-9D1D-46CA-AA2A-51BA7023087A}" type="pres">
      <dgm:prSet presAssocID="{B008C6F4-2339-4089-8AC0-1B2E640DDF44}" presName="cycle" presStyleCnt="0"/>
      <dgm:spPr/>
    </dgm:pt>
    <dgm:pt modelId="{6A011004-676E-42EC-9C77-FC1F9D86EE1D}" type="pres">
      <dgm:prSet presAssocID="{B008C6F4-2339-4089-8AC0-1B2E640DDF44}" presName="srcNode" presStyleLbl="node1" presStyleIdx="0" presStyleCnt="4"/>
      <dgm:spPr/>
    </dgm:pt>
    <dgm:pt modelId="{02F0A20B-66EA-4F27-A6EC-A38E8EDE55DA}" type="pres">
      <dgm:prSet presAssocID="{B008C6F4-2339-4089-8AC0-1B2E640DDF44}" presName="conn" presStyleLbl="parChTrans1D2" presStyleIdx="0" presStyleCnt="1"/>
      <dgm:spPr/>
    </dgm:pt>
    <dgm:pt modelId="{45A01045-A0F9-486A-A51E-07E95D62A8C0}" type="pres">
      <dgm:prSet presAssocID="{B008C6F4-2339-4089-8AC0-1B2E640DDF44}" presName="extraNode" presStyleLbl="node1" presStyleIdx="0" presStyleCnt="4"/>
      <dgm:spPr/>
    </dgm:pt>
    <dgm:pt modelId="{1145417D-2225-42EA-89AE-EAC8D241EF94}" type="pres">
      <dgm:prSet presAssocID="{B008C6F4-2339-4089-8AC0-1B2E640DDF44}" presName="dstNode" presStyleLbl="node1" presStyleIdx="0" presStyleCnt="4"/>
      <dgm:spPr/>
    </dgm:pt>
    <dgm:pt modelId="{DC8B6B5C-A9F8-4207-B0E0-D238FE9F5C48}" type="pres">
      <dgm:prSet presAssocID="{56579E15-DCE5-463E-B58A-1693D0EC95DC}" presName="text_1" presStyleLbl="node1" presStyleIdx="0" presStyleCnt="4">
        <dgm:presLayoutVars>
          <dgm:bulletEnabled val="1"/>
        </dgm:presLayoutVars>
      </dgm:prSet>
      <dgm:spPr/>
    </dgm:pt>
    <dgm:pt modelId="{B3860343-A0DE-4AD6-930A-ACA5CF32F0FD}" type="pres">
      <dgm:prSet presAssocID="{56579E15-DCE5-463E-B58A-1693D0EC95DC}" presName="accent_1" presStyleCnt="0"/>
      <dgm:spPr/>
    </dgm:pt>
    <dgm:pt modelId="{A4869031-6D15-4667-A7F0-6705387720EE}" type="pres">
      <dgm:prSet presAssocID="{56579E15-DCE5-463E-B58A-1693D0EC95DC}" presName="accentRepeatNode" presStyleLbl="solidFgAcc1" presStyleIdx="0" presStyleCnt="4"/>
      <dgm:spPr/>
    </dgm:pt>
    <dgm:pt modelId="{48D4C565-2264-4771-8C36-EC6921AD00BC}" type="pres">
      <dgm:prSet presAssocID="{94C3CA4E-C979-4D83-AC07-10708006B9BA}" presName="text_2" presStyleLbl="node1" presStyleIdx="1" presStyleCnt="4">
        <dgm:presLayoutVars>
          <dgm:bulletEnabled val="1"/>
        </dgm:presLayoutVars>
      </dgm:prSet>
      <dgm:spPr>
        <a:xfrm>
          <a:off x="848853" y="1297179"/>
          <a:ext cx="6978435" cy="648589"/>
        </a:xfrm>
        <a:prstGeom prst="rect">
          <a:avLst/>
        </a:prstGeom>
      </dgm:spPr>
    </dgm:pt>
    <dgm:pt modelId="{5D4E8744-622D-4747-974B-72B338B1522F}" type="pres">
      <dgm:prSet presAssocID="{94C3CA4E-C979-4D83-AC07-10708006B9BA}" presName="accent_2" presStyleCnt="0"/>
      <dgm:spPr/>
    </dgm:pt>
    <dgm:pt modelId="{54BE2C9E-4FAB-4033-8217-F795F7C380DC}" type="pres">
      <dgm:prSet presAssocID="{94C3CA4E-C979-4D83-AC07-10708006B9BA}" presName="accentRepeatNode" presStyleLbl="solidFgAcc1" presStyleIdx="1" presStyleCnt="4"/>
      <dgm:spPr/>
    </dgm:pt>
    <dgm:pt modelId="{F8369605-C626-4309-A640-7370AA473DEE}" type="pres">
      <dgm:prSet presAssocID="{C84A56CE-E57E-4F1C-BA26-66A558C62530}" presName="text_3" presStyleLbl="node1" presStyleIdx="2" presStyleCnt="4">
        <dgm:presLayoutVars>
          <dgm:bulletEnabled val="1"/>
        </dgm:presLayoutVars>
      </dgm:prSet>
      <dgm:spPr/>
    </dgm:pt>
    <dgm:pt modelId="{0A55AF16-CC3E-40B1-B754-20B7DAD12E5D}" type="pres">
      <dgm:prSet presAssocID="{C84A56CE-E57E-4F1C-BA26-66A558C62530}" presName="accent_3" presStyleCnt="0"/>
      <dgm:spPr/>
    </dgm:pt>
    <dgm:pt modelId="{92A5A1EC-CF20-4563-9557-B7A8C3DB8A78}" type="pres">
      <dgm:prSet presAssocID="{C84A56CE-E57E-4F1C-BA26-66A558C62530}" presName="accentRepeatNode" presStyleLbl="solidFgAcc1" presStyleIdx="2" presStyleCnt="4"/>
      <dgm:spPr/>
    </dgm:pt>
    <dgm:pt modelId="{73BA68C1-3C3F-447B-A931-D046E54B81AC}" type="pres">
      <dgm:prSet presAssocID="{5E7F74E2-9051-4FA3-A906-B5B2F0C4770A}" presName="text_4" presStyleLbl="node1" presStyleIdx="3" presStyleCnt="4">
        <dgm:presLayoutVars>
          <dgm:bulletEnabled val="1"/>
        </dgm:presLayoutVars>
      </dgm:prSet>
      <dgm:spPr/>
    </dgm:pt>
    <dgm:pt modelId="{39DD5808-2C79-48F8-934E-7DC8355172E9}" type="pres">
      <dgm:prSet presAssocID="{5E7F74E2-9051-4FA3-A906-B5B2F0C4770A}" presName="accent_4" presStyleCnt="0"/>
      <dgm:spPr/>
    </dgm:pt>
    <dgm:pt modelId="{5DBC1647-9FE8-4D33-9E41-B25E9CCC2243}" type="pres">
      <dgm:prSet presAssocID="{5E7F74E2-9051-4FA3-A906-B5B2F0C4770A}" presName="accentRepeatNode" presStyleLbl="solidFgAcc1" presStyleIdx="3" presStyleCnt="4"/>
      <dgm:spPr/>
    </dgm:pt>
  </dgm:ptLst>
  <dgm:cxnLst>
    <dgm:cxn modelId="{1CE20807-0977-4FD8-80A8-A10719E2AF1B}" srcId="{B008C6F4-2339-4089-8AC0-1B2E640DDF44}" destId="{56579E15-DCE5-463E-B58A-1693D0EC95DC}" srcOrd="0" destOrd="0" parTransId="{6A44CAFA-9301-4BFA-950B-57E4636656B3}" sibTransId="{DFD9A4BC-83BE-4606-AFE8-0D701948945E}"/>
    <dgm:cxn modelId="{91BB3F3A-5189-4A68-9D37-FD0AFFD9FADA}" type="presOf" srcId="{C84A56CE-E57E-4F1C-BA26-66A558C62530}" destId="{F8369605-C626-4309-A640-7370AA473DEE}" srcOrd="0" destOrd="0" presId="urn:microsoft.com/office/officeart/2008/layout/VerticalCurvedList"/>
    <dgm:cxn modelId="{094AE351-5165-45FF-8F91-D253E882A339}" srcId="{B008C6F4-2339-4089-8AC0-1B2E640DDF44}" destId="{94C3CA4E-C979-4D83-AC07-10708006B9BA}" srcOrd="1" destOrd="0" parTransId="{7F5B83C0-AC01-4A95-A979-A8E1C69C74FE}" sibTransId="{5EDE2119-B177-423D-893C-C1917528FD33}"/>
    <dgm:cxn modelId="{C9ACAE76-07C9-4DFC-9DCB-0FEA0EFDA43F}" srcId="{B008C6F4-2339-4089-8AC0-1B2E640DDF44}" destId="{C84A56CE-E57E-4F1C-BA26-66A558C62530}" srcOrd="2" destOrd="0" parTransId="{391A5EB9-50FE-4F1A-A90F-B99DB45F74AF}" sibTransId="{F2FEAFBC-B323-4C72-9461-975EEFE0E39D}"/>
    <dgm:cxn modelId="{585E4E9A-7EDD-4920-B8AE-4386E535ABFF}" type="presOf" srcId="{56579E15-DCE5-463E-B58A-1693D0EC95DC}" destId="{DC8B6B5C-A9F8-4207-B0E0-D238FE9F5C48}" srcOrd="0" destOrd="0" presId="urn:microsoft.com/office/officeart/2008/layout/VerticalCurvedList"/>
    <dgm:cxn modelId="{5D57BD9F-7545-4328-9DC3-942B633FEB34}" type="presOf" srcId="{DFD9A4BC-83BE-4606-AFE8-0D701948945E}" destId="{02F0A20B-66EA-4F27-A6EC-A38E8EDE55DA}" srcOrd="0" destOrd="0" presId="urn:microsoft.com/office/officeart/2008/layout/VerticalCurvedList"/>
    <dgm:cxn modelId="{80F8CBC8-DA42-4D6D-8F6F-EF42A6015A86}" type="presOf" srcId="{94C3CA4E-C979-4D83-AC07-10708006B9BA}" destId="{48D4C565-2264-4771-8C36-EC6921AD00BC}" srcOrd="0" destOrd="0" presId="urn:microsoft.com/office/officeart/2008/layout/VerticalCurvedList"/>
    <dgm:cxn modelId="{07C7F2D7-5CD0-4277-8E4A-69DFE4744EAD}" type="presOf" srcId="{5E7F74E2-9051-4FA3-A906-B5B2F0C4770A}" destId="{73BA68C1-3C3F-447B-A931-D046E54B81AC}" srcOrd="0" destOrd="0" presId="urn:microsoft.com/office/officeart/2008/layout/VerticalCurvedList"/>
    <dgm:cxn modelId="{BE01EDE9-D6DE-4CD3-9C42-AA9D99FACC9C}" srcId="{B008C6F4-2339-4089-8AC0-1B2E640DDF44}" destId="{5E7F74E2-9051-4FA3-A906-B5B2F0C4770A}" srcOrd="3" destOrd="0" parTransId="{C0BEDCE4-219D-444C-9F68-4111F327CAD5}" sibTransId="{2110D404-2652-4020-913F-70114968B694}"/>
    <dgm:cxn modelId="{45E3AAF4-AADD-4E1B-91E5-CCD90ADEA1FB}" type="presOf" srcId="{B008C6F4-2339-4089-8AC0-1B2E640DDF44}" destId="{4D8929E4-B848-4B69-9FFB-34E789D2B4CD}" srcOrd="0" destOrd="0" presId="urn:microsoft.com/office/officeart/2008/layout/VerticalCurvedList"/>
    <dgm:cxn modelId="{0749ED21-4A09-4993-93B7-C80BE91A78B8}" type="presParOf" srcId="{4D8929E4-B848-4B69-9FFB-34E789D2B4CD}" destId="{013850C2-9BA5-455C-A6FA-A839EF80EC37}" srcOrd="0" destOrd="0" presId="urn:microsoft.com/office/officeart/2008/layout/VerticalCurvedList"/>
    <dgm:cxn modelId="{43258EC7-6244-44FB-8B3F-DB5A7E46A8CE}" type="presParOf" srcId="{013850C2-9BA5-455C-A6FA-A839EF80EC37}" destId="{E6EF6E1C-9D1D-46CA-AA2A-51BA7023087A}" srcOrd="0" destOrd="0" presId="urn:microsoft.com/office/officeart/2008/layout/VerticalCurvedList"/>
    <dgm:cxn modelId="{D47718FC-A19A-4D81-8AFB-AE7AB0144C04}" type="presParOf" srcId="{E6EF6E1C-9D1D-46CA-AA2A-51BA7023087A}" destId="{6A011004-676E-42EC-9C77-FC1F9D86EE1D}" srcOrd="0" destOrd="0" presId="urn:microsoft.com/office/officeart/2008/layout/VerticalCurvedList"/>
    <dgm:cxn modelId="{5DCA0035-EE95-4197-82E0-6ACF889C9161}" type="presParOf" srcId="{E6EF6E1C-9D1D-46CA-AA2A-51BA7023087A}" destId="{02F0A20B-66EA-4F27-A6EC-A38E8EDE55DA}" srcOrd="1" destOrd="0" presId="urn:microsoft.com/office/officeart/2008/layout/VerticalCurvedList"/>
    <dgm:cxn modelId="{6264DB2C-E020-4375-829F-F4F3E55B3DA6}" type="presParOf" srcId="{E6EF6E1C-9D1D-46CA-AA2A-51BA7023087A}" destId="{45A01045-A0F9-486A-A51E-07E95D62A8C0}" srcOrd="2" destOrd="0" presId="urn:microsoft.com/office/officeart/2008/layout/VerticalCurvedList"/>
    <dgm:cxn modelId="{217731F4-5544-4D7B-81E1-6E0A74080C5F}" type="presParOf" srcId="{E6EF6E1C-9D1D-46CA-AA2A-51BA7023087A}" destId="{1145417D-2225-42EA-89AE-EAC8D241EF94}" srcOrd="3" destOrd="0" presId="urn:microsoft.com/office/officeart/2008/layout/VerticalCurvedList"/>
    <dgm:cxn modelId="{14A088F9-E5EE-4A17-B65D-89A1580A847A}" type="presParOf" srcId="{013850C2-9BA5-455C-A6FA-A839EF80EC37}" destId="{DC8B6B5C-A9F8-4207-B0E0-D238FE9F5C48}" srcOrd="1" destOrd="0" presId="urn:microsoft.com/office/officeart/2008/layout/VerticalCurvedList"/>
    <dgm:cxn modelId="{F653EB3A-C09F-46CB-8A34-14B9F717129F}" type="presParOf" srcId="{013850C2-9BA5-455C-A6FA-A839EF80EC37}" destId="{B3860343-A0DE-4AD6-930A-ACA5CF32F0FD}" srcOrd="2" destOrd="0" presId="urn:microsoft.com/office/officeart/2008/layout/VerticalCurvedList"/>
    <dgm:cxn modelId="{8EF7D5F0-63DA-47F9-B5D9-CCB1F48ABACE}" type="presParOf" srcId="{B3860343-A0DE-4AD6-930A-ACA5CF32F0FD}" destId="{A4869031-6D15-4667-A7F0-6705387720EE}" srcOrd="0" destOrd="0" presId="urn:microsoft.com/office/officeart/2008/layout/VerticalCurvedList"/>
    <dgm:cxn modelId="{A4A4AD64-7E96-49CA-8543-33446158308D}" type="presParOf" srcId="{013850C2-9BA5-455C-A6FA-A839EF80EC37}" destId="{48D4C565-2264-4771-8C36-EC6921AD00BC}" srcOrd="3" destOrd="0" presId="urn:microsoft.com/office/officeart/2008/layout/VerticalCurvedList"/>
    <dgm:cxn modelId="{5DC7AC75-14B2-4C48-B84D-95D972E47CC5}" type="presParOf" srcId="{013850C2-9BA5-455C-A6FA-A839EF80EC37}" destId="{5D4E8744-622D-4747-974B-72B338B1522F}" srcOrd="4" destOrd="0" presId="urn:microsoft.com/office/officeart/2008/layout/VerticalCurvedList"/>
    <dgm:cxn modelId="{03C3C5FE-8AE5-4C06-8736-68F2EB0D2633}" type="presParOf" srcId="{5D4E8744-622D-4747-974B-72B338B1522F}" destId="{54BE2C9E-4FAB-4033-8217-F795F7C380DC}" srcOrd="0" destOrd="0" presId="urn:microsoft.com/office/officeart/2008/layout/VerticalCurvedList"/>
    <dgm:cxn modelId="{6825232A-F840-433B-86BD-78FFF879E915}" type="presParOf" srcId="{013850C2-9BA5-455C-A6FA-A839EF80EC37}" destId="{F8369605-C626-4309-A640-7370AA473DEE}" srcOrd="5" destOrd="0" presId="urn:microsoft.com/office/officeart/2008/layout/VerticalCurvedList"/>
    <dgm:cxn modelId="{E189F3CC-60C5-4C1D-BE58-C18073FA0EED}" type="presParOf" srcId="{013850C2-9BA5-455C-A6FA-A839EF80EC37}" destId="{0A55AF16-CC3E-40B1-B754-20B7DAD12E5D}" srcOrd="6" destOrd="0" presId="urn:microsoft.com/office/officeart/2008/layout/VerticalCurvedList"/>
    <dgm:cxn modelId="{D1B25BB4-1CB1-46F2-8814-A5EF5872FF9B}" type="presParOf" srcId="{0A55AF16-CC3E-40B1-B754-20B7DAD12E5D}" destId="{92A5A1EC-CF20-4563-9557-B7A8C3DB8A78}" srcOrd="0" destOrd="0" presId="urn:microsoft.com/office/officeart/2008/layout/VerticalCurvedList"/>
    <dgm:cxn modelId="{ED0AC7E6-5DEB-42C8-9328-3654B23919AB}" type="presParOf" srcId="{013850C2-9BA5-455C-A6FA-A839EF80EC37}" destId="{73BA68C1-3C3F-447B-A931-D046E54B81AC}" srcOrd="7" destOrd="0" presId="urn:microsoft.com/office/officeart/2008/layout/VerticalCurvedList"/>
    <dgm:cxn modelId="{7FDB521E-25E0-4CCD-B522-690963FC8706}" type="presParOf" srcId="{013850C2-9BA5-455C-A6FA-A839EF80EC37}" destId="{39DD5808-2C79-48F8-934E-7DC8355172E9}" srcOrd="8" destOrd="0" presId="urn:microsoft.com/office/officeart/2008/layout/VerticalCurvedList"/>
    <dgm:cxn modelId="{7611E1A9-9E81-4425-95E0-3D3DDA5A0F42}" type="presParOf" srcId="{39DD5808-2C79-48F8-934E-7DC8355172E9}" destId="{5DBC1647-9FE8-4D33-9E41-B25E9CCC224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9E50C5-C3EC-4530-AB30-F49A2358363F}" type="doc">
      <dgm:prSet loTypeId="urn:microsoft.com/office/officeart/2005/8/layout/process1" loCatId="process" qsTypeId="urn:microsoft.com/office/officeart/2005/8/quickstyle/simple1" qsCatId="simple" csTypeId="urn:microsoft.com/office/officeart/2005/8/colors/accent1_2" csCatId="accent1" phldr="1"/>
      <dgm:spPr/>
    </dgm:pt>
    <dgm:pt modelId="{C6BF8748-0095-4772-AC19-6DB533DB31B9}">
      <dgm:prSet phldrT="[文本]" custT="1"/>
      <dgm:spPr>
        <a:xfrm>
          <a:off x="5108" y="0"/>
          <a:ext cx="2233337" cy="965448"/>
        </a:xfrm>
        <a:prstGeom prst="roundRect">
          <a:avLst>
            <a:gd name="adj" fmla="val 10000"/>
          </a:avLst>
        </a:prstGeom>
        <a:solidFill>
          <a:srgbClr val="FFC000"/>
        </a:solidFill>
        <a:ln w="12700" cap="flat" cmpd="sng" algn="ctr">
          <a:solidFill>
            <a:sysClr val="window" lastClr="FFFFFF">
              <a:hueOff val="0"/>
              <a:satOff val="0"/>
              <a:lumOff val="0"/>
              <a:alphaOff val="0"/>
            </a:sysClr>
          </a:solidFill>
          <a:prstDash val="solid"/>
          <a:miter lim="800000"/>
        </a:ln>
        <a:effectLst/>
      </dgm:spPr>
      <dgm:t>
        <a:bodyPr/>
        <a:lstStyle/>
        <a:p>
          <a:pPr algn="just">
            <a:buNone/>
          </a:pPr>
          <a:r>
            <a:rPr lang="en-US" altLang="zh-CN" sz="1600" b="1" dirty="0">
              <a:latin typeface="微软雅黑" panose="020B0503020204020204" pitchFamily="34" charset="-122"/>
              <a:ea typeface="等线" panose="02010600030101010101" pitchFamily="2" charset="-122"/>
              <a:cs typeface="Calibri" panose="020F0502020204030204" pitchFamily="34" charset="0"/>
            </a:rPr>
            <a:t>The monochromatic light is calibrated by incident into the SCAR  via steering arm</a:t>
          </a:r>
          <a:endParaRPr lang="zh-CN" altLang="en-US" sz="1600" b="1" dirty="0">
            <a:solidFill>
              <a:sysClr val="window" lastClr="FFFFFF"/>
            </a:solidFill>
            <a:latin typeface="微软雅黑" panose="020B0503020204020204" pitchFamily="34" charset="-122"/>
            <a:ea typeface="等线" panose="02010600030101010101" pitchFamily="2" charset="-122"/>
            <a:cs typeface="+mn-cs"/>
          </a:endParaRPr>
        </a:p>
      </dgm:t>
    </dgm:pt>
    <dgm:pt modelId="{F310BE93-B9EA-4612-B45E-F1F59C7253C9}" type="parTrans" cxnId="{FE4049C0-19C3-41E0-BFED-9C5E34BA712F}">
      <dgm:prSet/>
      <dgm:spPr/>
      <dgm:t>
        <a:bodyPr/>
        <a:lstStyle/>
        <a:p>
          <a:pPr algn="just"/>
          <a:endParaRPr lang="zh-CN" altLang="en-US" sz="1600" b="1">
            <a:latin typeface="+mj-lt"/>
          </a:endParaRPr>
        </a:p>
      </dgm:t>
    </dgm:pt>
    <dgm:pt modelId="{974392AB-68DA-4B28-80E0-DBECCB18CE73}" type="sibTrans" cxnId="{FE4049C0-19C3-41E0-BFED-9C5E34BA712F}">
      <dgm:prSet custT="1"/>
      <dgm:spPr>
        <a:xfrm>
          <a:off x="2461779" y="205790"/>
          <a:ext cx="473467" cy="553867"/>
        </a:xfrm>
        <a:prstGeom prst="rightArrow">
          <a:avLst>
            <a:gd name="adj1" fmla="val 60000"/>
            <a:gd name="adj2" fmla="val 50000"/>
          </a:avLst>
        </a:prstGeom>
        <a:solidFill>
          <a:srgbClr val="4472C4">
            <a:tint val="60000"/>
            <a:hueOff val="0"/>
            <a:satOff val="0"/>
            <a:lumOff val="0"/>
            <a:alphaOff val="0"/>
          </a:srgbClr>
        </a:solidFill>
        <a:ln>
          <a:noFill/>
        </a:ln>
        <a:effectLst/>
      </dgm:spPr>
      <dgm:t>
        <a:bodyPr/>
        <a:lstStyle/>
        <a:p>
          <a:pPr algn="just">
            <a:buNone/>
          </a:pPr>
          <a:endParaRPr lang="zh-CN" altLang="en-US" sz="1600" b="1" dirty="0">
            <a:solidFill>
              <a:sysClr val="window" lastClr="FFFFFF"/>
            </a:solidFill>
            <a:latin typeface="微软雅黑" panose="020B0503020204020204" pitchFamily="34" charset="-122"/>
            <a:ea typeface="等线" panose="02010600030101010101" pitchFamily="2" charset="-122"/>
            <a:cs typeface="+mn-cs"/>
          </a:endParaRPr>
        </a:p>
      </dgm:t>
    </dgm:pt>
    <dgm:pt modelId="{330F6F29-B614-4C88-B7B4-E7BB44BB85B2}">
      <dgm:prSet phldrT="[文本]" custT="1"/>
      <dgm:spPr>
        <a:xfrm>
          <a:off x="3131780" y="0"/>
          <a:ext cx="2233337" cy="965448"/>
        </a:xfrm>
        <a:prstGeom prst="roundRect">
          <a:avLst>
            <a:gd name="adj" fmla="val 10000"/>
          </a:avLst>
        </a:prstGeom>
        <a:solidFill>
          <a:srgbClr val="00B0F0"/>
        </a:solidFill>
        <a:ln w="12700" cap="flat" cmpd="sng" algn="ctr">
          <a:solidFill>
            <a:sysClr val="window" lastClr="FFFFFF">
              <a:hueOff val="0"/>
              <a:satOff val="0"/>
              <a:lumOff val="0"/>
              <a:alphaOff val="0"/>
            </a:sysClr>
          </a:solidFill>
          <a:prstDash val="solid"/>
          <a:miter lim="800000"/>
        </a:ln>
        <a:effectLst/>
      </dgm:spPr>
      <dgm:t>
        <a:bodyPr/>
        <a:lstStyle/>
        <a:p>
          <a:pPr algn="just">
            <a:buNone/>
          </a:pPr>
          <a:r>
            <a:rPr lang="en-US" altLang="zh-CN" sz="1600" b="1" dirty="0">
              <a:solidFill>
                <a:sysClr val="window" lastClr="FFFFFF"/>
              </a:solidFill>
              <a:latin typeface="微软雅黑" panose="020B0503020204020204" pitchFamily="34" charset="-122"/>
              <a:ea typeface="等线" panose="02010600030101010101" pitchFamily="2" charset="-122"/>
              <a:cs typeface="+mn-cs"/>
            </a:rPr>
            <a:t>The transfer radiometer is calibrated by directing the calibrated monochromatic light into it</a:t>
          </a:r>
          <a:endParaRPr lang="zh-CN" altLang="en-US" sz="1600" b="1" dirty="0">
            <a:solidFill>
              <a:sysClr val="window" lastClr="FFFFFF"/>
            </a:solidFill>
            <a:latin typeface="微软雅黑" panose="020B0503020204020204" pitchFamily="34" charset="-122"/>
            <a:ea typeface="等线" panose="02010600030101010101" pitchFamily="2" charset="-122"/>
            <a:cs typeface="+mn-cs"/>
          </a:endParaRPr>
        </a:p>
      </dgm:t>
    </dgm:pt>
    <dgm:pt modelId="{90FE0A97-D959-4F4D-B9A4-D94D241FD449}" type="parTrans" cxnId="{D3B5F640-55A3-4BE4-A324-7BA913613299}">
      <dgm:prSet/>
      <dgm:spPr/>
      <dgm:t>
        <a:bodyPr/>
        <a:lstStyle/>
        <a:p>
          <a:pPr algn="just"/>
          <a:endParaRPr lang="zh-CN" altLang="en-US" sz="1600" b="1">
            <a:latin typeface="+mj-lt"/>
          </a:endParaRPr>
        </a:p>
      </dgm:t>
    </dgm:pt>
    <dgm:pt modelId="{78174BB0-4A76-4A7A-AC34-392AC5CFCF68}" type="sibTrans" cxnId="{D3B5F640-55A3-4BE4-A324-7BA913613299}">
      <dgm:prSet custT="1"/>
      <dgm:spPr>
        <a:xfrm>
          <a:off x="5588452" y="205790"/>
          <a:ext cx="473467" cy="553867"/>
        </a:xfrm>
        <a:prstGeom prst="rightArrow">
          <a:avLst>
            <a:gd name="adj1" fmla="val 60000"/>
            <a:gd name="adj2" fmla="val 50000"/>
          </a:avLst>
        </a:prstGeom>
        <a:solidFill>
          <a:srgbClr val="4472C4">
            <a:tint val="60000"/>
            <a:hueOff val="0"/>
            <a:satOff val="0"/>
            <a:lumOff val="0"/>
            <a:alphaOff val="0"/>
          </a:srgbClr>
        </a:solidFill>
        <a:ln>
          <a:noFill/>
        </a:ln>
        <a:effectLst/>
      </dgm:spPr>
      <dgm:t>
        <a:bodyPr/>
        <a:lstStyle/>
        <a:p>
          <a:pPr algn="just">
            <a:buNone/>
          </a:pPr>
          <a:endParaRPr lang="zh-CN" altLang="en-US" sz="1600" b="1" dirty="0">
            <a:solidFill>
              <a:sysClr val="window" lastClr="FFFFFF"/>
            </a:solidFill>
            <a:latin typeface="微软雅黑" panose="020B0503020204020204" pitchFamily="34" charset="-122"/>
            <a:ea typeface="等线" panose="02010600030101010101" pitchFamily="2" charset="-122"/>
            <a:cs typeface="+mn-cs"/>
          </a:endParaRPr>
        </a:p>
      </dgm:t>
    </dgm:pt>
    <dgm:pt modelId="{23A83BE1-4A22-4AEB-81F6-174B7B3251C9}">
      <dgm:prSet phldrT="[文本]" custT="1"/>
      <dgm:spPr>
        <a:xfrm>
          <a:off x="6258453" y="0"/>
          <a:ext cx="2233337" cy="965448"/>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dgm:spPr>
      <dgm:t>
        <a:bodyPr/>
        <a:lstStyle/>
        <a:p>
          <a:pPr algn="l">
            <a:buNone/>
          </a:pPr>
          <a:r>
            <a:rPr lang="en-US" altLang="zh-CN" sz="1600" b="1" dirty="0">
              <a:solidFill>
                <a:sysClr val="window" lastClr="FFFFFF"/>
              </a:solidFill>
              <a:latin typeface="微软雅黑" panose="020B0503020204020204" pitchFamily="34" charset="-122"/>
              <a:ea typeface="等线" panose="02010600030101010101" pitchFamily="2" charset="-122"/>
              <a:cs typeface="+mn-cs"/>
            </a:rPr>
            <a:t>The EMIS is calibrated by observing the sphere with transfer radiometer​ simultaneously</a:t>
          </a:r>
          <a:endParaRPr lang="zh-CN" altLang="en-US" sz="1600" b="1" dirty="0">
            <a:solidFill>
              <a:sysClr val="window" lastClr="FFFFFF"/>
            </a:solidFill>
            <a:latin typeface="微软雅黑" panose="020B0503020204020204" pitchFamily="34" charset="-122"/>
            <a:ea typeface="等线" panose="02010600030101010101" pitchFamily="2" charset="-122"/>
            <a:cs typeface="+mn-cs"/>
          </a:endParaRPr>
        </a:p>
      </dgm:t>
    </dgm:pt>
    <dgm:pt modelId="{C59A2814-3E0D-4CAE-B334-7845AB30E29D}" type="parTrans" cxnId="{639530DB-3D94-40AE-87C8-8B0D57C1D1C2}">
      <dgm:prSet/>
      <dgm:spPr/>
      <dgm:t>
        <a:bodyPr/>
        <a:lstStyle/>
        <a:p>
          <a:pPr algn="just"/>
          <a:endParaRPr lang="zh-CN" altLang="en-US" sz="1600" b="1">
            <a:latin typeface="+mj-lt"/>
          </a:endParaRPr>
        </a:p>
      </dgm:t>
    </dgm:pt>
    <dgm:pt modelId="{A4D2D390-9D3F-4374-9856-8DC2E0FBB450}" type="sibTrans" cxnId="{639530DB-3D94-40AE-87C8-8B0D57C1D1C2}">
      <dgm:prSet custT="1"/>
      <dgm:spPr>
        <a:xfrm>
          <a:off x="8715124" y="205790"/>
          <a:ext cx="473467" cy="553867"/>
        </a:xfrm>
        <a:prstGeom prst="rightArrow">
          <a:avLst>
            <a:gd name="adj1" fmla="val 60000"/>
            <a:gd name="adj2" fmla="val 50000"/>
          </a:avLst>
        </a:prstGeom>
        <a:solidFill>
          <a:srgbClr val="4472C4">
            <a:tint val="60000"/>
            <a:hueOff val="0"/>
            <a:satOff val="0"/>
            <a:lumOff val="0"/>
            <a:alphaOff val="0"/>
          </a:srgbClr>
        </a:solidFill>
        <a:ln>
          <a:noFill/>
        </a:ln>
        <a:effectLst/>
      </dgm:spPr>
      <dgm:t>
        <a:bodyPr/>
        <a:lstStyle/>
        <a:p>
          <a:pPr algn="just">
            <a:buNone/>
          </a:pPr>
          <a:endParaRPr lang="zh-CN" altLang="en-US" sz="1600" b="1" dirty="0">
            <a:solidFill>
              <a:sysClr val="window" lastClr="FFFFFF"/>
            </a:solidFill>
            <a:latin typeface="微软雅黑" panose="020B0503020204020204" pitchFamily="34" charset="-122"/>
            <a:ea typeface="等线" panose="02010600030101010101" pitchFamily="2" charset="-122"/>
            <a:cs typeface="+mn-cs"/>
          </a:endParaRPr>
        </a:p>
      </dgm:t>
    </dgm:pt>
    <dgm:pt modelId="{545471CA-8594-4B7D-AAA2-6538DFBD78E5}" type="pres">
      <dgm:prSet presAssocID="{859E50C5-C3EC-4530-AB30-F49A2358363F}" presName="Name0" presStyleCnt="0">
        <dgm:presLayoutVars>
          <dgm:dir/>
          <dgm:resizeHandles val="exact"/>
        </dgm:presLayoutVars>
      </dgm:prSet>
      <dgm:spPr/>
    </dgm:pt>
    <dgm:pt modelId="{4474F7A4-E977-4ABB-A75E-1D111DF807D1}" type="pres">
      <dgm:prSet presAssocID="{C6BF8748-0095-4772-AC19-6DB533DB31B9}" presName="node" presStyleLbl="node1" presStyleIdx="0" presStyleCnt="3" custScaleX="110236" custLinFactNeighborX="16555" custLinFactNeighborY="-1041">
        <dgm:presLayoutVars>
          <dgm:bulletEnabled val="1"/>
        </dgm:presLayoutVars>
      </dgm:prSet>
      <dgm:spPr/>
    </dgm:pt>
    <dgm:pt modelId="{5B2C0983-416C-4855-BFA1-BBA0D46D4366}" type="pres">
      <dgm:prSet presAssocID="{974392AB-68DA-4B28-80E0-DBECCB18CE73}" presName="sibTrans" presStyleLbl="sibTrans2D1" presStyleIdx="0" presStyleCnt="2"/>
      <dgm:spPr/>
    </dgm:pt>
    <dgm:pt modelId="{1DE8275B-9071-487D-847F-EC1512F2CA52}" type="pres">
      <dgm:prSet presAssocID="{974392AB-68DA-4B28-80E0-DBECCB18CE73}" presName="connectorText" presStyleLbl="sibTrans2D1" presStyleIdx="0" presStyleCnt="2"/>
      <dgm:spPr/>
    </dgm:pt>
    <dgm:pt modelId="{801DD276-DB84-4386-9F7C-91EAD0945381}" type="pres">
      <dgm:prSet presAssocID="{330F6F29-B614-4C88-B7B4-E7BB44BB85B2}" presName="node" presStyleLbl="node1" presStyleIdx="1" presStyleCnt="3" custScaleX="118350" custLinFactNeighborX="-5345" custLinFactNeighborY="1788">
        <dgm:presLayoutVars>
          <dgm:bulletEnabled val="1"/>
        </dgm:presLayoutVars>
      </dgm:prSet>
      <dgm:spPr/>
    </dgm:pt>
    <dgm:pt modelId="{600F388A-8502-4FD1-9030-40FA7240A8AE}" type="pres">
      <dgm:prSet presAssocID="{78174BB0-4A76-4A7A-AC34-392AC5CFCF68}" presName="sibTrans" presStyleLbl="sibTrans2D1" presStyleIdx="1" presStyleCnt="2"/>
      <dgm:spPr/>
    </dgm:pt>
    <dgm:pt modelId="{3CC17E4C-20AE-4658-AE63-1DD778596CA5}" type="pres">
      <dgm:prSet presAssocID="{78174BB0-4A76-4A7A-AC34-392AC5CFCF68}" presName="connectorText" presStyleLbl="sibTrans2D1" presStyleIdx="1" presStyleCnt="2"/>
      <dgm:spPr/>
    </dgm:pt>
    <dgm:pt modelId="{09748CA9-087E-4ACF-8E6C-36CA034C8A06}" type="pres">
      <dgm:prSet presAssocID="{23A83BE1-4A22-4AEB-81F6-174B7B3251C9}" presName="node" presStyleLbl="node1" presStyleIdx="2" presStyleCnt="3" custScaleX="105960" custLinFactNeighborX="-28055" custLinFactNeighborY="1187">
        <dgm:presLayoutVars>
          <dgm:bulletEnabled val="1"/>
        </dgm:presLayoutVars>
      </dgm:prSet>
      <dgm:spPr/>
    </dgm:pt>
  </dgm:ptLst>
  <dgm:cxnLst>
    <dgm:cxn modelId="{74C7191F-5671-456D-9A67-D40C7E676273}" type="presOf" srcId="{23A83BE1-4A22-4AEB-81F6-174B7B3251C9}" destId="{09748CA9-087E-4ACF-8E6C-36CA034C8A06}" srcOrd="0" destOrd="0" presId="urn:microsoft.com/office/officeart/2005/8/layout/process1"/>
    <dgm:cxn modelId="{D3B5F640-55A3-4BE4-A324-7BA913613299}" srcId="{859E50C5-C3EC-4530-AB30-F49A2358363F}" destId="{330F6F29-B614-4C88-B7B4-E7BB44BB85B2}" srcOrd="1" destOrd="0" parTransId="{90FE0A97-D959-4F4D-B9A4-D94D241FD449}" sibTransId="{78174BB0-4A76-4A7A-AC34-392AC5CFCF68}"/>
    <dgm:cxn modelId="{3555F375-9578-4E5A-B184-825A2C57318B}" type="presOf" srcId="{C6BF8748-0095-4772-AC19-6DB533DB31B9}" destId="{4474F7A4-E977-4ABB-A75E-1D111DF807D1}" srcOrd="0" destOrd="0" presId="urn:microsoft.com/office/officeart/2005/8/layout/process1"/>
    <dgm:cxn modelId="{5D813A56-4A48-4CB3-80B4-3FD456599C8E}" type="presOf" srcId="{859E50C5-C3EC-4530-AB30-F49A2358363F}" destId="{545471CA-8594-4B7D-AAA2-6538DFBD78E5}" srcOrd="0" destOrd="0" presId="urn:microsoft.com/office/officeart/2005/8/layout/process1"/>
    <dgm:cxn modelId="{B8D8FC7F-2190-4723-A801-34EE083CEA43}" type="presOf" srcId="{974392AB-68DA-4B28-80E0-DBECCB18CE73}" destId="{1DE8275B-9071-487D-847F-EC1512F2CA52}" srcOrd="1" destOrd="0" presId="urn:microsoft.com/office/officeart/2005/8/layout/process1"/>
    <dgm:cxn modelId="{FB37A090-79C7-452E-8CC9-8CA6904E3E2A}" type="presOf" srcId="{330F6F29-B614-4C88-B7B4-E7BB44BB85B2}" destId="{801DD276-DB84-4386-9F7C-91EAD0945381}" srcOrd="0" destOrd="0" presId="urn:microsoft.com/office/officeart/2005/8/layout/process1"/>
    <dgm:cxn modelId="{A3C8ABA9-DAFA-4776-BA41-5E0714432974}" type="presOf" srcId="{78174BB0-4A76-4A7A-AC34-392AC5CFCF68}" destId="{3CC17E4C-20AE-4658-AE63-1DD778596CA5}" srcOrd="1" destOrd="0" presId="urn:microsoft.com/office/officeart/2005/8/layout/process1"/>
    <dgm:cxn modelId="{FE4049C0-19C3-41E0-BFED-9C5E34BA712F}" srcId="{859E50C5-C3EC-4530-AB30-F49A2358363F}" destId="{C6BF8748-0095-4772-AC19-6DB533DB31B9}" srcOrd="0" destOrd="0" parTransId="{F310BE93-B9EA-4612-B45E-F1F59C7253C9}" sibTransId="{974392AB-68DA-4B28-80E0-DBECCB18CE73}"/>
    <dgm:cxn modelId="{639530DB-3D94-40AE-87C8-8B0D57C1D1C2}" srcId="{859E50C5-C3EC-4530-AB30-F49A2358363F}" destId="{23A83BE1-4A22-4AEB-81F6-174B7B3251C9}" srcOrd="2" destOrd="0" parTransId="{C59A2814-3E0D-4CAE-B334-7845AB30E29D}" sibTransId="{A4D2D390-9D3F-4374-9856-8DC2E0FBB450}"/>
    <dgm:cxn modelId="{BD4BCEE6-0425-47C8-AE1F-36DF33DD3002}" type="presOf" srcId="{78174BB0-4A76-4A7A-AC34-392AC5CFCF68}" destId="{600F388A-8502-4FD1-9030-40FA7240A8AE}" srcOrd="0" destOrd="0" presId="urn:microsoft.com/office/officeart/2005/8/layout/process1"/>
    <dgm:cxn modelId="{6D6E55E8-651A-480A-A97F-ACA79E658156}" type="presOf" srcId="{974392AB-68DA-4B28-80E0-DBECCB18CE73}" destId="{5B2C0983-416C-4855-BFA1-BBA0D46D4366}" srcOrd="0" destOrd="0" presId="urn:microsoft.com/office/officeart/2005/8/layout/process1"/>
    <dgm:cxn modelId="{1CD68C77-9C85-412E-AFE1-06B17B590722}" type="presParOf" srcId="{545471CA-8594-4B7D-AAA2-6538DFBD78E5}" destId="{4474F7A4-E977-4ABB-A75E-1D111DF807D1}" srcOrd="0" destOrd="0" presId="urn:microsoft.com/office/officeart/2005/8/layout/process1"/>
    <dgm:cxn modelId="{7C6152BE-8265-4F7B-9D69-C7EE37F348A0}" type="presParOf" srcId="{545471CA-8594-4B7D-AAA2-6538DFBD78E5}" destId="{5B2C0983-416C-4855-BFA1-BBA0D46D4366}" srcOrd="1" destOrd="0" presId="urn:microsoft.com/office/officeart/2005/8/layout/process1"/>
    <dgm:cxn modelId="{2EDC3DDB-F862-4AED-AF44-3CA83A1E82AE}" type="presParOf" srcId="{5B2C0983-416C-4855-BFA1-BBA0D46D4366}" destId="{1DE8275B-9071-487D-847F-EC1512F2CA52}" srcOrd="0" destOrd="0" presId="urn:microsoft.com/office/officeart/2005/8/layout/process1"/>
    <dgm:cxn modelId="{A8DBA619-DF05-4B2B-9FB9-98838C5AEFEC}" type="presParOf" srcId="{545471CA-8594-4B7D-AAA2-6538DFBD78E5}" destId="{801DD276-DB84-4386-9F7C-91EAD0945381}" srcOrd="2" destOrd="0" presId="urn:microsoft.com/office/officeart/2005/8/layout/process1"/>
    <dgm:cxn modelId="{81176B3F-7A06-4A01-8B81-40AEC3881EDE}" type="presParOf" srcId="{545471CA-8594-4B7D-AAA2-6538DFBD78E5}" destId="{600F388A-8502-4FD1-9030-40FA7240A8AE}" srcOrd="3" destOrd="0" presId="urn:microsoft.com/office/officeart/2005/8/layout/process1"/>
    <dgm:cxn modelId="{791132C7-FAF0-41BF-B168-F0807CFB14CB}" type="presParOf" srcId="{600F388A-8502-4FD1-9030-40FA7240A8AE}" destId="{3CC17E4C-20AE-4658-AE63-1DD778596CA5}" srcOrd="0" destOrd="0" presId="urn:microsoft.com/office/officeart/2005/8/layout/process1"/>
    <dgm:cxn modelId="{AFD9B702-BA34-4A13-8113-E7440F8827A1}" type="presParOf" srcId="{545471CA-8594-4B7D-AAA2-6538DFBD78E5}" destId="{09748CA9-087E-4ACF-8E6C-36CA034C8A06}"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08C6F4-2339-4089-8AC0-1B2E640DDF4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CN" altLang="en-US"/>
        </a:p>
      </dgm:t>
    </dgm:pt>
    <dgm:pt modelId="{56579E15-DCE5-463E-B58A-1693D0EC95DC}">
      <dgm:prSet phldrT="[文本]" custT="1"/>
      <dgm:spPr/>
      <dgm:t>
        <a:bodyPr/>
        <a:lstStyle/>
        <a:p>
          <a:pPr marL="0" lvl="0" indent="0" algn="l" defTabSz="1200150">
            <a:lnSpc>
              <a:spcPct val="90000"/>
            </a:lnSpc>
            <a:spcBef>
              <a:spcPct val="0"/>
            </a:spcBef>
            <a:spcAft>
              <a:spcPct val="35000"/>
            </a:spcAft>
            <a:buNone/>
          </a:pPr>
          <a:r>
            <a:rPr lang="en-US" altLang="zh-CN" sz="2000" b="1" kern="1200" dirty="0">
              <a:solidFill>
                <a:schemeClr val="bg1"/>
              </a:solidFill>
              <a:latin typeface="微软雅黑" panose="020B0503020204020204" pitchFamily="34" charset="-122"/>
              <a:ea typeface="微软雅黑" panose="020B0503020204020204" pitchFamily="34" charset="-122"/>
              <a:cs typeface="+mn-cs"/>
            </a:rPr>
            <a:t>Background</a:t>
          </a:r>
          <a:endParaRPr lang="zh-CN" altLang="en-US" sz="2000" b="1" kern="1200" dirty="0">
            <a:solidFill>
              <a:schemeClr val="bg1"/>
            </a:solidFill>
            <a:latin typeface="微软雅黑" panose="020B0503020204020204" pitchFamily="34" charset="-122"/>
            <a:ea typeface="微软雅黑" panose="020B0503020204020204" pitchFamily="34" charset="-122"/>
            <a:cs typeface="+mn-cs"/>
          </a:endParaRPr>
        </a:p>
      </dgm:t>
    </dgm:pt>
    <dgm:pt modelId="{6A44CAFA-9301-4BFA-950B-57E4636656B3}" type="parTrans" cxnId="{1CE20807-0977-4FD8-80A8-A10719E2AF1B}">
      <dgm:prSet/>
      <dgm:spPr/>
      <dgm:t>
        <a:bodyPr/>
        <a:lstStyle/>
        <a:p>
          <a:endParaRPr lang="zh-CN" altLang="en-US" sz="2000" b="1">
            <a:latin typeface="微软雅黑" panose="020B0503020204020204" pitchFamily="34" charset="-122"/>
            <a:ea typeface="微软雅黑" panose="020B0503020204020204" pitchFamily="34" charset="-122"/>
          </a:endParaRPr>
        </a:p>
      </dgm:t>
    </dgm:pt>
    <dgm:pt modelId="{DFD9A4BC-83BE-4606-AFE8-0D701948945E}" type="sibTrans" cxnId="{1CE20807-0977-4FD8-80A8-A10719E2AF1B}">
      <dgm:prSet/>
      <dgm:spPr/>
      <dgm:t>
        <a:bodyPr/>
        <a:lstStyle/>
        <a:p>
          <a:endParaRPr lang="zh-CN" altLang="en-US" sz="2000" b="1">
            <a:latin typeface="微软雅黑" panose="020B0503020204020204" pitchFamily="34" charset="-122"/>
            <a:ea typeface="微软雅黑" panose="020B0503020204020204" pitchFamily="34" charset="-122"/>
          </a:endParaRPr>
        </a:p>
      </dgm:t>
    </dgm:pt>
    <dgm:pt modelId="{5E7F74E2-9051-4FA3-A906-B5B2F0C4770A}">
      <dgm:prSet phldrT="[文本]" custT="1"/>
      <dgm:spPr/>
      <dgm:t>
        <a:bodyPr/>
        <a:lstStyle/>
        <a:p>
          <a:r>
            <a:rPr lang="en-US" altLang="zh-CN" sz="2000" b="1" dirty="0">
              <a:solidFill>
                <a:schemeClr val="bg1"/>
              </a:solidFill>
              <a:latin typeface="微软雅黑" panose="020B0503020204020204" pitchFamily="34" charset="-122"/>
              <a:ea typeface="微软雅黑" panose="020B0503020204020204" pitchFamily="34" charset="-122"/>
              <a:cs typeface="+mn-cs"/>
            </a:rPr>
            <a:t>Conclusion</a:t>
          </a:r>
          <a:endParaRPr lang="zh-CN" altLang="en-US" sz="2000" b="1" dirty="0">
            <a:solidFill>
              <a:schemeClr val="bg1"/>
            </a:solidFill>
            <a:latin typeface="微软雅黑" panose="020B0503020204020204" pitchFamily="34" charset="-122"/>
            <a:ea typeface="微软雅黑" panose="020B0503020204020204" pitchFamily="34" charset="-122"/>
            <a:cs typeface="+mn-cs"/>
          </a:endParaRPr>
        </a:p>
      </dgm:t>
    </dgm:pt>
    <dgm:pt modelId="{C0BEDCE4-219D-444C-9F68-4111F327CAD5}" type="parTrans" cxnId="{BE01EDE9-D6DE-4CD3-9C42-AA9D99FACC9C}">
      <dgm:prSet/>
      <dgm:spPr/>
      <dgm:t>
        <a:bodyPr/>
        <a:lstStyle/>
        <a:p>
          <a:endParaRPr lang="zh-CN" altLang="en-US" sz="2000"/>
        </a:p>
      </dgm:t>
    </dgm:pt>
    <dgm:pt modelId="{2110D404-2652-4020-913F-70114968B694}" type="sibTrans" cxnId="{BE01EDE9-D6DE-4CD3-9C42-AA9D99FACC9C}">
      <dgm:prSet/>
      <dgm:spPr/>
      <dgm:t>
        <a:bodyPr/>
        <a:lstStyle/>
        <a:p>
          <a:endParaRPr lang="zh-CN" altLang="en-US" sz="2000"/>
        </a:p>
      </dgm:t>
    </dgm:pt>
    <dgm:pt modelId="{94C3CA4E-C979-4D83-AC07-10708006B9BA}">
      <dgm:prSet custT="1"/>
      <dgm:spPr>
        <a:solidFill>
          <a:srgbClr val="4F81BD">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514818" tIns="81280" rIns="81280" bIns="81280" numCol="1" spcCol="1270" anchor="ctr" anchorCtr="0"/>
        <a:lstStyle/>
        <a:p>
          <a:pPr marL="0" lvl="0" indent="0" algn="l" defTabSz="1200150">
            <a:lnSpc>
              <a:spcPct val="90000"/>
            </a:lnSpc>
            <a:spcBef>
              <a:spcPct val="0"/>
            </a:spcBef>
            <a:spcAft>
              <a:spcPct val="35000"/>
            </a:spcAft>
            <a:buNone/>
          </a:pPr>
          <a:r>
            <a:rPr lang="en-US" altLang="zh-CN" sz="2000" b="1" kern="1200" dirty="0">
              <a:solidFill>
                <a:schemeClr val="bg1"/>
              </a:solidFill>
              <a:latin typeface="微软雅黑" panose="020B0503020204020204" pitchFamily="34" charset="-122"/>
              <a:ea typeface="微软雅黑" panose="020B0503020204020204" pitchFamily="34" charset="-122"/>
              <a:cs typeface="+mn-cs"/>
            </a:rPr>
            <a:t>Principle </a:t>
          </a:r>
          <a:endParaRPr lang="zh-CN" altLang="en-US" sz="2000" b="1" kern="1200" dirty="0">
            <a:solidFill>
              <a:schemeClr val="bg1"/>
            </a:solidFill>
            <a:latin typeface="微软雅黑" panose="020B0503020204020204" pitchFamily="34" charset="-122"/>
            <a:ea typeface="微软雅黑" panose="020B0503020204020204" pitchFamily="34" charset="-122"/>
            <a:cs typeface="+mn-cs"/>
          </a:endParaRPr>
        </a:p>
      </dgm:t>
    </dgm:pt>
    <dgm:pt modelId="{7F5B83C0-AC01-4A95-A979-A8E1C69C74FE}" type="parTrans" cxnId="{094AE351-5165-45FF-8F91-D253E882A339}">
      <dgm:prSet/>
      <dgm:spPr/>
      <dgm:t>
        <a:bodyPr/>
        <a:lstStyle/>
        <a:p>
          <a:endParaRPr lang="zh-CN" altLang="en-US" sz="2000"/>
        </a:p>
      </dgm:t>
    </dgm:pt>
    <dgm:pt modelId="{5EDE2119-B177-423D-893C-C1917528FD33}" type="sibTrans" cxnId="{094AE351-5165-45FF-8F91-D253E882A339}">
      <dgm:prSet/>
      <dgm:spPr/>
      <dgm:t>
        <a:bodyPr/>
        <a:lstStyle/>
        <a:p>
          <a:endParaRPr lang="zh-CN" altLang="en-US" sz="2000"/>
        </a:p>
      </dgm:t>
    </dgm:pt>
    <dgm:pt modelId="{890B58B8-AE2B-4100-BF1E-003C2404CCDE}">
      <dgm:prSet phldrT="[文本]"/>
      <dgm:spPr/>
      <dgm:t>
        <a:bodyPr/>
        <a:lstStyle/>
        <a:p>
          <a:r>
            <a:rPr lang="en-US" altLang="zh-CN" b="1" dirty="0">
              <a:solidFill>
                <a:schemeClr val="bg1"/>
              </a:solidFill>
              <a:latin typeface="微软雅黑" panose="020B0503020204020204" pitchFamily="34" charset="-122"/>
              <a:ea typeface="微软雅黑" panose="020B0503020204020204" pitchFamily="34" charset="-122"/>
              <a:cs typeface="+mn-cs"/>
            </a:rPr>
            <a:t>Development and challenges </a:t>
          </a:r>
          <a:endParaRPr lang="zh-CN" altLang="en-US" b="1" dirty="0">
            <a:solidFill>
              <a:schemeClr val="bg1"/>
            </a:solidFill>
            <a:latin typeface="微软雅黑" panose="020B0503020204020204" pitchFamily="34" charset="-122"/>
            <a:ea typeface="微软雅黑" panose="020B0503020204020204" pitchFamily="34" charset="-122"/>
            <a:cs typeface="+mn-cs"/>
          </a:endParaRPr>
        </a:p>
      </dgm:t>
    </dgm:pt>
    <dgm:pt modelId="{612085A2-4E23-4C63-AACB-D7B4B60AC4D5}" type="parTrans" cxnId="{559A29FD-B070-4D8C-B991-53BE8EE5DF5B}">
      <dgm:prSet/>
      <dgm:spPr/>
      <dgm:t>
        <a:bodyPr/>
        <a:lstStyle/>
        <a:p>
          <a:endParaRPr lang="zh-CN" altLang="en-US"/>
        </a:p>
      </dgm:t>
    </dgm:pt>
    <dgm:pt modelId="{7B1022EC-5ADD-4E7A-A5A1-36C1EDC161A3}" type="sibTrans" cxnId="{559A29FD-B070-4D8C-B991-53BE8EE5DF5B}">
      <dgm:prSet/>
      <dgm:spPr/>
      <dgm:t>
        <a:bodyPr/>
        <a:lstStyle/>
        <a:p>
          <a:endParaRPr lang="zh-CN" altLang="en-US"/>
        </a:p>
      </dgm:t>
    </dgm:pt>
    <dgm:pt modelId="{C84A56CE-E57E-4F1C-BA26-66A558C62530}">
      <dgm:prSet/>
      <dgm:spPr/>
      <dgm:t>
        <a:bodyPr/>
        <a:lstStyle/>
        <a:p>
          <a:pPr marL="0" lvl="0" indent="0" algn="l" defTabSz="1200150">
            <a:lnSpc>
              <a:spcPct val="90000"/>
            </a:lnSpc>
            <a:spcBef>
              <a:spcPct val="0"/>
            </a:spcBef>
            <a:spcAft>
              <a:spcPct val="35000"/>
            </a:spcAft>
          </a:pPr>
          <a:r>
            <a:rPr lang="en-US" altLang="zh-CN" b="1" dirty="0">
              <a:solidFill>
                <a:srgbClr val="FFFF00"/>
              </a:solidFill>
              <a:latin typeface="微软雅黑" panose="020B0503020204020204" pitchFamily="34" charset="-122"/>
              <a:ea typeface="微软雅黑" panose="020B0503020204020204" pitchFamily="34" charset="-122"/>
              <a:cs typeface="+mn-cs"/>
            </a:rPr>
            <a:t>AMSTER</a:t>
          </a:r>
          <a:endParaRPr lang="zh-CN" altLang="en-US" dirty="0">
            <a:solidFill>
              <a:srgbClr val="FFFF00"/>
            </a:solidFill>
          </a:endParaRPr>
        </a:p>
      </dgm:t>
    </dgm:pt>
    <dgm:pt modelId="{391A5EB9-50FE-4F1A-A90F-B99DB45F74AF}" type="parTrans" cxnId="{C9ACAE76-07C9-4DFC-9DCB-0FEA0EFDA43F}">
      <dgm:prSet/>
      <dgm:spPr/>
      <dgm:t>
        <a:bodyPr/>
        <a:lstStyle/>
        <a:p>
          <a:endParaRPr lang="zh-CN" altLang="en-US"/>
        </a:p>
      </dgm:t>
    </dgm:pt>
    <dgm:pt modelId="{F2FEAFBC-B323-4C72-9461-975EEFE0E39D}" type="sibTrans" cxnId="{C9ACAE76-07C9-4DFC-9DCB-0FEA0EFDA43F}">
      <dgm:prSet/>
      <dgm:spPr/>
      <dgm:t>
        <a:bodyPr/>
        <a:lstStyle/>
        <a:p>
          <a:endParaRPr lang="zh-CN" altLang="en-US"/>
        </a:p>
      </dgm:t>
    </dgm:pt>
    <dgm:pt modelId="{4D8929E4-B848-4B69-9FFB-34E789D2B4CD}" type="pres">
      <dgm:prSet presAssocID="{B008C6F4-2339-4089-8AC0-1B2E640DDF44}" presName="Name0" presStyleCnt="0">
        <dgm:presLayoutVars>
          <dgm:chMax val="7"/>
          <dgm:chPref val="7"/>
          <dgm:dir/>
        </dgm:presLayoutVars>
      </dgm:prSet>
      <dgm:spPr/>
    </dgm:pt>
    <dgm:pt modelId="{013850C2-9BA5-455C-A6FA-A839EF80EC37}" type="pres">
      <dgm:prSet presAssocID="{B008C6F4-2339-4089-8AC0-1B2E640DDF44}" presName="Name1" presStyleCnt="0"/>
      <dgm:spPr/>
    </dgm:pt>
    <dgm:pt modelId="{E6EF6E1C-9D1D-46CA-AA2A-51BA7023087A}" type="pres">
      <dgm:prSet presAssocID="{B008C6F4-2339-4089-8AC0-1B2E640DDF44}" presName="cycle" presStyleCnt="0"/>
      <dgm:spPr/>
    </dgm:pt>
    <dgm:pt modelId="{6A011004-676E-42EC-9C77-FC1F9D86EE1D}" type="pres">
      <dgm:prSet presAssocID="{B008C6F4-2339-4089-8AC0-1B2E640DDF44}" presName="srcNode" presStyleLbl="node1" presStyleIdx="0" presStyleCnt="5"/>
      <dgm:spPr/>
    </dgm:pt>
    <dgm:pt modelId="{02F0A20B-66EA-4F27-A6EC-A38E8EDE55DA}" type="pres">
      <dgm:prSet presAssocID="{B008C6F4-2339-4089-8AC0-1B2E640DDF44}" presName="conn" presStyleLbl="parChTrans1D2" presStyleIdx="0" presStyleCnt="1"/>
      <dgm:spPr/>
    </dgm:pt>
    <dgm:pt modelId="{45A01045-A0F9-486A-A51E-07E95D62A8C0}" type="pres">
      <dgm:prSet presAssocID="{B008C6F4-2339-4089-8AC0-1B2E640DDF44}" presName="extraNode" presStyleLbl="node1" presStyleIdx="0" presStyleCnt="5"/>
      <dgm:spPr/>
    </dgm:pt>
    <dgm:pt modelId="{1145417D-2225-42EA-89AE-EAC8D241EF94}" type="pres">
      <dgm:prSet presAssocID="{B008C6F4-2339-4089-8AC0-1B2E640DDF44}" presName="dstNode" presStyleLbl="node1" presStyleIdx="0" presStyleCnt="5"/>
      <dgm:spPr/>
    </dgm:pt>
    <dgm:pt modelId="{DC8B6B5C-A9F8-4207-B0E0-D238FE9F5C48}" type="pres">
      <dgm:prSet presAssocID="{56579E15-DCE5-463E-B58A-1693D0EC95DC}" presName="text_1" presStyleLbl="node1" presStyleIdx="0" presStyleCnt="5">
        <dgm:presLayoutVars>
          <dgm:bulletEnabled val="1"/>
        </dgm:presLayoutVars>
      </dgm:prSet>
      <dgm:spPr/>
    </dgm:pt>
    <dgm:pt modelId="{B3860343-A0DE-4AD6-930A-ACA5CF32F0FD}" type="pres">
      <dgm:prSet presAssocID="{56579E15-DCE5-463E-B58A-1693D0EC95DC}" presName="accent_1" presStyleCnt="0"/>
      <dgm:spPr/>
    </dgm:pt>
    <dgm:pt modelId="{A4869031-6D15-4667-A7F0-6705387720EE}" type="pres">
      <dgm:prSet presAssocID="{56579E15-DCE5-463E-B58A-1693D0EC95DC}" presName="accentRepeatNode" presStyleLbl="solidFgAcc1" presStyleIdx="0" presStyleCnt="5"/>
      <dgm:spPr/>
    </dgm:pt>
    <dgm:pt modelId="{48D4C565-2264-4771-8C36-EC6921AD00BC}" type="pres">
      <dgm:prSet presAssocID="{94C3CA4E-C979-4D83-AC07-10708006B9BA}" presName="text_2" presStyleLbl="node1" presStyleIdx="1" presStyleCnt="5">
        <dgm:presLayoutVars>
          <dgm:bulletEnabled val="1"/>
        </dgm:presLayoutVars>
      </dgm:prSet>
      <dgm:spPr>
        <a:xfrm>
          <a:off x="848853" y="1297179"/>
          <a:ext cx="6978435" cy="648589"/>
        </a:xfrm>
        <a:prstGeom prst="rect">
          <a:avLst/>
        </a:prstGeom>
      </dgm:spPr>
    </dgm:pt>
    <dgm:pt modelId="{5D4E8744-622D-4747-974B-72B338B1522F}" type="pres">
      <dgm:prSet presAssocID="{94C3CA4E-C979-4D83-AC07-10708006B9BA}" presName="accent_2" presStyleCnt="0"/>
      <dgm:spPr/>
    </dgm:pt>
    <dgm:pt modelId="{54BE2C9E-4FAB-4033-8217-F795F7C380DC}" type="pres">
      <dgm:prSet presAssocID="{94C3CA4E-C979-4D83-AC07-10708006B9BA}" presName="accentRepeatNode" presStyleLbl="solidFgAcc1" presStyleIdx="1" presStyleCnt="5"/>
      <dgm:spPr/>
    </dgm:pt>
    <dgm:pt modelId="{F8369605-C626-4309-A640-7370AA473DEE}" type="pres">
      <dgm:prSet presAssocID="{C84A56CE-E57E-4F1C-BA26-66A558C62530}" presName="text_3" presStyleLbl="node1" presStyleIdx="2" presStyleCnt="5">
        <dgm:presLayoutVars>
          <dgm:bulletEnabled val="1"/>
        </dgm:presLayoutVars>
      </dgm:prSet>
      <dgm:spPr/>
    </dgm:pt>
    <dgm:pt modelId="{0A55AF16-CC3E-40B1-B754-20B7DAD12E5D}" type="pres">
      <dgm:prSet presAssocID="{C84A56CE-E57E-4F1C-BA26-66A558C62530}" presName="accent_3" presStyleCnt="0"/>
      <dgm:spPr/>
    </dgm:pt>
    <dgm:pt modelId="{92A5A1EC-CF20-4563-9557-B7A8C3DB8A78}" type="pres">
      <dgm:prSet presAssocID="{C84A56CE-E57E-4F1C-BA26-66A558C62530}" presName="accentRepeatNode" presStyleLbl="solidFgAcc1" presStyleIdx="2" presStyleCnt="5"/>
      <dgm:spPr/>
    </dgm:pt>
    <dgm:pt modelId="{56122CDF-7713-4175-A494-6137EEC63A44}" type="pres">
      <dgm:prSet presAssocID="{890B58B8-AE2B-4100-BF1E-003C2404CCDE}" presName="text_4" presStyleLbl="node1" presStyleIdx="3" presStyleCnt="5">
        <dgm:presLayoutVars>
          <dgm:bulletEnabled val="1"/>
        </dgm:presLayoutVars>
      </dgm:prSet>
      <dgm:spPr/>
    </dgm:pt>
    <dgm:pt modelId="{9454C805-0893-45B0-B234-0C5528BE1329}" type="pres">
      <dgm:prSet presAssocID="{890B58B8-AE2B-4100-BF1E-003C2404CCDE}" presName="accent_4" presStyleCnt="0"/>
      <dgm:spPr/>
    </dgm:pt>
    <dgm:pt modelId="{C939597D-7E66-4979-BC22-D3F45B1F3586}" type="pres">
      <dgm:prSet presAssocID="{890B58B8-AE2B-4100-BF1E-003C2404CCDE}" presName="accentRepeatNode" presStyleLbl="solidFgAcc1" presStyleIdx="3" presStyleCnt="5"/>
      <dgm:spPr/>
    </dgm:pt>
    <dgm:pt modelId="{EBC80146-97FC-4D25-87E4-4897D3248B73}" type="pres">
      <dgm:prSet presAssocID="{5E7F74E2-9051-4FA3-A906-B5B2F0C4770A}" presName="text_5" presStyleLbl="node1" presStyleIdx="4" presStyleCnt="5">
        <dgm:presLayoutVars>
          <dgm:bulletEnabled val="1"/>
        </dgm:presLayoutVars>
      </dgm:prSet>
      <dgm:spPr/>
    </dgm:pt>
    <dgm:pt modelId="{9DB4F39A-D42C-46C1-83FC-3541398FCFC9}" type="pres">
      <dgm:prSet presAssocID="{5E7F74E2-9051-4FA3-A906-B5B2F0C4770A}" presName="accent_5" presStyleCnt="0"/>
      <dgm:spPr/>
    </dgm:pt>
    <dgm:pt modelId="{5DBC1647-9FE8-4D33-9E41-B25E9CCC2243}" type="pres">
      <dgm:prSet presAssocID="{5E7F74E2-9051-4FA3-A906-B5B2F0C4770A}" presName="accentRepeatNode" presStyleLbl="solidFgAcc1" presStyleIdx="4" presStyleCnt="5"/>
      <dgm:spPr/>
    </dgm:pt>
  </dgm:ptLst>
  <dgm:cxnLst>
    <dgm:cxn modelId="{1CE20807-0977-4FD8-80A8-A10719E2AF1B}" srcId="{B008C6F4-2339-4089-8AC0-1B2E640DDF44}" destId="{56579E15-DCE5-463E-B58A-1693D0EC95DC}" srcOrd="0" destOrd="0" parTransId="{6A44CAFA-9301-4BFA-950B-57E4636656B3}" sibTransId="{DFD9A4BC-83BE-4606-AFE8-0D701948945E}"/>
    <dgm:cxn modelId="{91BB3F3A-5189-4A68-9D37-FD0AFFD9FADA}" type="presOf" srcId="{C84A56CE-E57E-4F1C-BA26-66A558C62530}" destId="{F8369605-C626-4309-A640-7370AA473DEE}" srcOrd="0" destOrd="0" presId="urn:microsoft.com/office/officeart/2008/layout/VerticalCurvedList"/>
    <dgm:cxn modelId="{094AE351-5165-45FF-8F91-D253E882A339}" srcId="{B008C6F4-2339-4089-8AC0-1B2E640DDF44}" destId="{94C3CA4E-C979-4D83-AC07-10708006B9BA}" srcOrd="1" destOrd="0" parTransId="{7F5B83C0-AC01-4A95-A979-A8E1C69C74FE}" sibTransId="{5EDE2119-B177-423D-893C-C1917528FD33}"/>
    <dgm:cxn modelId="{C9ACAE76-07C9-4DFC-9DCB-0FEA0EFDA43F}" srcId="{B008C6F4-2339-4089-8AC0-1B2E640DDF44}" destId="{C84A56CE-E57E-4F1C-BA26-66A558C62530}" srcOrd="2" destOrd="0" parTransId="{391A5EB9-50FE-4F1A-A90F-B99DB45F74AF}" sibTransId="{F2FEAFBC-B323-4C72-9461-975EEFE0E39D}"/>
    <dgm:cxn modelId="{585E4E9A-7EDD-4920-B8AE-4386E535ABFF}" type="presOf" srcId="{56579E15-DCE5-463E-B58A-1693D0EC95DC}" destId="{DC8B6B5C-A9F8-4207-B0E0-D238FE9F5C48}" srcOrd="0" destOrd="0" presId="urn:microsoft.com/office/officeart/2008/layout/VerticalCurvedList"/>
    <dgm:cxn modelId="{5D57BD9F-7545-4328-9DC3-942B633FEB34}" type="presOf" srcId="{DFD9A4BC-83BE-4606-AFE8-0D701948945E}" destId="{02F0A20B-66EA-4F27-A6EC-A38E8EDE55DA}" srcOrd="0" destOrd="0" presId="urn:microsoft.com/office/officeart/2008/layout/VerticalCurvedList"/>
    <dgm:cxn modelId="{A43123B6-2FF0-406F-8AEF-62842D848C75}" type="presOf" srcId="{890B58B8-AE2B-4100-BF1E-003C2404CCDE}" destId="{56122CDF-7713-4175-A494-6137EEC63A44}" srcOrd="0" destOrd="0" presId="urn:microsoft.com/office/officeart/2008/layout/VerticalCurvedList"/>
    <dgm:cxn modelId="{80F8CBC8-DA42-4D6D-8F6F-EF42A6015A86}" type="presOf" srcId="{94C3CA4E-C979-4D83-AC07-10708006B9BA}" destId="{48D4C565-2264-4771-8C36-EC6921AD00BC}" srcOrd="0" destOrd="0" presId="urn:microsoft.com/office/officeart/2008/layout/VerticalCurvedList"/>
    <dgm:cxn modelId="{C30182E9-4634-4CA6-BF45-629FBF63C200}" type="presOf" srcId="{5E7F74E2-9051-4FA3-A906-B5B2F0C4770A}" destId="{EBC80146-97FC-4D25-87E4-4897D3248B73}" srcOrd="0" destOrd="0" presId="urn:microsoft.com/office/officeart/2008/layout/VerticalCurvedList"/>
    <dgm:cxn modelId="{BE01EDE9-D6DE-4CD3-9C42-AA9D99FACC9C}" srcId="{B008C6F4-2339-4089-8AC0-1B2E640DDF44}" destId="{5E7F74E2-9051-4FA3-A906-B5B2F0C4770A}" srcOrd="4" destOrd="0" parTransId="{C0BEDCE4-219D-444C-9F68-4111F327CAD5}" sibTransId="{2110D404-2652-4020-913F-70114968B694}"/>
    <dgm:cxn modelId="{45E3AAF4-AADD-4E1B-91E5-CCD90ADEA1FB}" type="presOf" srcId="{B008C6F4-2339-4089-8AC0-1B2E640DDF44}" destId="{4D8929E4-B848-4B69-9FFB-34E789D2B4CD}" srcOrd="0" destOrd="0" presId="urn:microsoft.com/office/officeart/2008/layout/VerticalCurvedList"/>
    <dgm:cxn modelId="{559A29FD-B070-4D8C-B991-53BE8EE5DF5B}" srcId="{B008C6F4-2339-4089-8AC0-1B2E640DDF44}" destId="{890B58B8-AE2B-4100-BF1E-003C2404CCDE}" srcOrd="3" destOrd="0" parTransId="{612085A2-4E23-4C63-AACB-D7B4B60AC4D5}" sibTransId="{7B1022EC-5ADD-4E7A-A5A1-36C1EDC161A3}"/>
    <dgm:cxn modelId="{0749ED21-4A09-4993-93B7-C80BE91A78B8}" type="presParOf" srcId="{4D8929E4-B848-4B69-9FFB-34E789D2B4CD}" destId="{013850C2-9BA5-455C-A6FA-A839EF80EC37}" srcOrd="0" destOrd="0" presId="urn:microsoft.com/office/officeart/2008/layout/VerticalCurvedList"/>
    <dgm:cxn modelId="{43258EC7-6244-44FB-8B3F-DB5A7E46A8CE}" type="presParOf" srcId="{013850C2-9BA5-455C-A6FA-A839EF80EC37}" destId="{E6EF6E1C-9D1D-46CA-AA2A-51BA7023087A}" srcOrd="0" destOrd="0" presId="urn:microsoft.com/office/officeart/2008/layout/VerticalCurvedList"/>
    <dgm:cxn modelId="{D47718FC-A19A-4D81-8AFB-AE7AB0144C04}" type="presParOf" srcId="{E6EF6E1C-9D1D-46CA-AA2A-51BA7023087A}" destId="{6A011004-676E-42EC-9C77-FC1F9D86EE1D}" srcOrd="0" destOrd="0" presId="urn:microsoft.com/office/officeart/2008/layout/VerticalCurvedList"/>
    <dgm:cxn modelId="{5DCA0035-EE95-4197-82E0-6ACF889C9161}" type="presParOf" srcId="{E6EF6E1C-9D1D-46CA-AA2A-51BA7023087A}" destId="{02F0A20B-66EA-4F27-A6EC-A38E8EDE55DA}" srcOrd="1" destOrd="0" presId="urn:microsoft.com/office/officeart/2008/layout/VerticalCurvedList"/>
    <dgm:cxn modelId="{6264DB2C-E020-4375-829F-F4F3E55B3DA6}" type="presParOf" srcId="{E6EF6E1C-9D1D-46CA-AA2A-51BA7023087A}" destId="{45A01045-A0F9-486A-A51E-07E95D62A8C0}" srcOrd="2" destOrd="0" presId="urn:microsoft.com/office/officeart/2008/layout/VerticalCurvedList"/>
    <dgm:cxn modelId="{217731F4-5544-4D7B-81E1-6E0A74080C5F}" type="presParOf" srcId="{E6EF6E1C-9D1D-46CA-AA2A-51BA7023087A}" destId="{1145417D-2225-42EA-89AE-EAC8D241EF94}" srcOrd="3" destOrd="0" presId="urn:microsoft.com/office/officeart/2008/layout/VerticalCurvedList"/>
    <dgm:cxn modelId="{14A088F9-E5EE-4A17-B65D-89A1580A847A}" type="presParOf" srcId="{013850C2-9BA5-455C-A6FA-A839EF80EC37}" destId="{DC8B6B5C-A9F8-4207-B0E0-D238FE9F5C48}" srcOrd="1" destOrd="0" presId="urn:microsoft.com/office/officeart/2008/layout/VerticalCurvedList"/>
    <dgm:cxn modelId="{F653EB3A-C09F-46CB-8A34-14B9F717129F}" type="presParOf" srcId="{013850C2-9BA5-455C-A6FA-A839EF80EC37}" destId="{B3860343-A0DE-4AD6-930A-ACA5CF32F0FD}" srcOrd="2" destOrd="0" presId="urn:microsoft.com/office/officeart/2008/layout/VerticalCurvedList"/>
    <dgm:cxn modelId="{8EF7D5F0-63DA-47F9-B5D9-CCB1F48ABACE}" type="presParOf" srcId="{B3860343-A0DE-4AD6-930A-ACA5CF32F0FD}" destId="{A4869031-6D15-4667-A7F0-6705387720EE}" srcOrd="0" destOrd="0" presId="urn:microsoft.com/office/officeart/2008/layout/VerticalCurvedList"/>
    <dgm:cxn modelId="{A4A4AD64-7E96-49CA-8543-33446158308D}" type="presParOf" srcId="{013850C2-9BA5-455C-A6FA-A839EF80EC37}" destId="{48D4C565-2264-4771-8C36-EC6921AD00BC}" srcOrd="3" destOrd="0" presId="urn:microsoft.com/office/officeart/2008/layout/VerticalCurvedList"/>
    <dgm:cxn modelId="{5DC7AC75-14B2-4C48-B84D-95D972E47CC5}" type="presParOf" srcId="{013850C2-9BA5-455C-A6FA-A839EF80EC37}" destId="{5D4E8744-622D-4747-974B-72B338B1522F}" srcOrd="4" destOrd="0" presId="urn:microsoft.com/office/officeart/2008/layout/VerticalCurvedList"/>
    <dgm:cxn modelId="{03C3C5FE-8AE5-4C06-8736-68F2EB0D2633}" type="presParOf" srcId="{5D4E8744-622D-4747-974B-72B338B1522F}" destId="{54BE2C9E-4FAB-4033-8217-F795F7C380DC}" srcOrd="0" destOrd="0" presId="urn:microsoft.com/office/officeart/2008/layout/VerticalCurvedList"/>
    <dgm:cxn modelId="{6825232A-F840-433B-86BD-78FFF879E915}" type="presParOf" srcId="{013850C2-9BA5-455C-A6FA-A839EF80EC37}" destId="{F8369605-C626-4309-A640-7370AA473DEE}" srcOrd="5" destOrd="0" presId="urn:microsoft.com/office/officeart/2008/layout/VerticalCurvedList"/>
    <dgm:cxn modelId="{E189F3CC-60C5-4C1D-BE58-C18073FA0EED}" type="presParOf" srcId="{013850C2-9BA5-455C-A6FA-A839EF80EC37}" destId="{0A55AF16-CC3E-40B1-B754-20B7DAD12E5D}" srcOrd="6" destOrd="0" presId="urn:microsoft.com/office/officeart/2008/layout/VerticalCurvedList"/>
    <dgm:cxn modelId="{D1B25BB4-1CB1-46F2-8814-A5EF5872FF9B}" type="presParOf" srcId="{0A55AF16-CC3E-40B1-B754-20B7DAD12E5D}" destId="{92A5A1EC-CF20-4563-9557-B7A8C3DB8A78}" srcOrd="0" destOrd="0" presId="urn:microsoft.com/office/officeart/2008/layout/VerticalCurvedList"/>
    <dgm:cxn modelId="{46D56CEA-2CEE-44C6-A7AD-9F1C20034C90}" type="presParOf" srcId="{013850C2-9BA5-455C-A6FA-A839EF80EC37}" destId="{56122CDF-7713-4175-A494-6137EEC63A44}" srcOrd="7" destOrd="0" presId="urn:microsoft.com/office/officeart/2008/layout/VerticalCurvedList"/>
    <dgm:cxn modelId="{CC1847D4-B926-4F7E-854D-53835C9A2E5C}" type="presParOf" srcId="{013850C2-9BA5-455C-A6FA-A839EF80EC37}" destId="{9454C805-0893-45B0-B234-0C5528BE1329}" srcOrd="8" destOrd="0" presId="urn:microsoft.com/office/officeart/2008/layout/VerticalCurvedList"/>
    <dgm:cxn modelId="{0B7661F9-3C93-4B7D-81A2-80CB19D4ED03}" type="presParOf" srcId="{9454C805-0893-45B0-B234-0C5528BE1329}" destId="{C939597D-7E66-4979-BC22-D3F45B1F3586}" srcOrd="0" destOrd="0" presId="urn:microsoft.com/office/officeart/2008/layout/VerticalCurvedList"/>
    <dgm:cxn modelId="{E1A33DB4-3FDB-4540-9E63-333031D2359A}" type="presParOf" srcId="{013850C2-9BA5-455C-A6FA-A839EF80EC37}" destId="{EBC80146-97FC-4D25-87E4-4897D3248B73}" srcOrd="9" destOrd="0" presId="urn:microsoft.com/office/officeart/2008/layout/VerticalCurvedList"/>
    <dgm:cxn modelId="{BE2A5431-4B64-4631-895A-4D6D74F6F810}" type="presParOf" srcId="{013850C2-9BA5-455C-A6FA-A839EF80EC37}" destId="{9DB4F39A-D42C-46C1-83FC-3541398FCFC9}" srcOrd="10" destOrd="0" presId="urn:microsoft.com/office/officeart/2008/layout/VerticalCurvedList"/>
    <dgm:cxn modelId="{FE08E788-C944-45ED-B0C4-39752CBA0280}" type="presParOf" srcId="{9DB4F39A-D42C-46C1-83FC-3541398FCFC9}" destId="{5DBC1647-9FE8-4D33-9E41-B25E9CCC224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008C6F4-2339-4089-8AC0-1B2E640DDF4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CN" altLang="en-US"/>
        </a:p>
      </dgm:t>
    </dgm:pt>
    <dgm:pt modelId="{56579E15-DCE5-463E-B58A-1693D0EC95DC}">
      <dgm:prSet phldrT="[文本]" custT="1"/>
      <dgm:spPr/>
      <dgm:t>
        <a:bodyPr/>
        <a:lstStyle/>
        <a:p>
          <a:pPr marL="0" lvl="0" indent="0" algn="l" defTabSz="1200150">
            <a:lnSpc>
              <a:spcPct val="90000"/>
            </a:lnSpc>
            <a:spcBef>
              <a:spcPct val="0"/>
            </a:spcBef>
            <a:spcAft>
              <a:spcPct val="35000"/>
            </a:spcAft>
            <a:buNone/>
          </a:pPr>
          <a:r>
            <a:rPr lang="en-US" altLang="zh-CN" sz="2400" b="1" kern="1200" dirty="0">
              <a:solidFill>
                <a:schemeClr val="bg1"/>
              </a:solidFill>
              <a:latin typeface="微软雅黑" panose="020B0503020204020204" pitchFamily="34" charset="-122"/>
              <a:ea typeface="微软雅黑" panose="020B0503020204020204" pitchFamily="34" charset="-122"/>
              <a:cs typeface="+mn-cs"/>
            </a:rPr>
            <a:t>Background</a:t>
          </a:r>
          <a:endParaRPr lang="zh-CN" altLang="en-US" sz="2400" b="1" kern="1200" dirty="0">
            <a:solidFill>
              <a:schemeClr val="bg1"/>
            </a:solidFill>
            <a:latin typeface="微软雅黑" panose="020B0503020204020204" pitchFamily="34" charset="-122"/>
            <a:ea typeface="微软雅黑" panose="020B0503020204020204" pitchFamily="34" charset="-122"/>
            <a:cs typeface="+mn-cs"/>
          </a:endParaRPr>
        </a:p>
      </dgm:t>
    </dgm:pt>
    <dgm:pt modelId="{6A44CAFA-9301-4BFA-950B-57E4636656B3}" type="parTrans" cxnId="{1CE20807-0977-4FD8-80A8-A10719E2AF1B}">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DFD9A4BC-83BE-4606-AFE8-0D701948945E}" type="sibTrans" cxnId="{1CE20807-0977-4FD8-80A8-A10719E2AF1B}">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5E7F74E2-9051-4FA3-A906-B5B2F0C4770A}">
      <dgm:prSet phldrT="[文本]" custT="1"/>
      <dgm:spPr/>
      <dgm:t>
        <a:bodyPr/>
        <a:lstStyle/>
        <a:p>
          <a:r>
            <a:rPr lang="en-US" altLang="zh-CN" sz="2400" b="1" dirty="0">
              <a:solidFill>
                <a:srgbClr val="FFFF00"/>
              </a:solidFill>
              <a:latin typeface="微软雅黑" panose="020B0503020204020204" pitchFamily="34" charset="-122"/>
              <a:ea typeface="微软雅黑" panose="020B0503020204020204" pitchFamily="34" charset="-122"/>
              <a:cs typeface="+mn-cs"/>
            </a:rPr>
            <a:t>Conclusion</a:t>
          </a:r>
          <a:endParaRPr lang="zh-CN" altLang="en-US" sz="2400" b="1" dirty="0">
            <a:solidFill>
              <a:srgbClr val="FFFF00"/>
            </a:solidFill>
            <a:latin typeface="微软雅黑" panose="020B0503020204020204" pitchFamily="34" charset="-122"/>
            <a:ea typeface="微软雅黑" panose="020B0503020204020204" pitchFamily="34" charset="-122"/>
            <a:cs typeface="+mn-cs"/>
          </a:endParaRPr>
        </a:p>
      </dgm:t>
    </dgm:pt>
    <dgm:pt modelId="{C0BEDCE4-219D-444C-9F68-4111F327CAD5}" type="parTrans" cxnId="{BE01EDE9-D6DE-4CD3-9C42-AA9D99FACC9C}">
      <dgm:prSet/>
      <dgm:spPr/>
      <dgm:t>
        <a:bodyPr/>
        <a:lstStyle/>
        <a:p>
          <a:endParaRPr lang="zh-CN" altLang="en-US" sz="2400"/>
        </a:p>
      </dgm:t>
    </dgm:pt>
    <dgm:pt modelId="{2110D404-2652-4020-913F-70114968B694}" type="sibTrans" cxnId="{BE01EDE9-D6DE-4CD3-9C42-AA9D99FACC9C}">
      <dgm:prSet/>
      <dgm:spPr/>
      <dgm:t>
        <a:bodyPr/>
        <a:lstStyle/>
        <a:p>
          <a:endParaRPr lang="zh-CN" altLang="en-US" sz="2400"/>
        </a:p>
      </dgm:t>
    </dgm:pt>
    <dgm:pt modelId="{94C3CA4E-C979-4D83-AC07-10708006B9BA}">
      <dgm:prSet custT="1"/>
      <dgm:spPr>
        <a:solidFill>
          <a:srgbClr val="4F81BD">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514818" tIns="81280" rIns="81280" bIns="81280" numCol="1" spcCol="1270" anchor="ctr" anchorCtr="0"/>
        <a:lstStyle/>
        <a:p>
          <a:pPr marL="0" lvl="0" indent="0" algn="l" defTabSz="1200150">
            <a:lnSpc>
              <a:spcPct val="90000"/>
            </a:lnSpc>
            <a:spcBef>
              <a:spcPct val="0"/>
            </a:spcBef>
            <a:spcAft>
              <a:spcPct val="35000"/>
            </a:spcAft>
            <a:buNone/>
          </a:pPr>
          <a:r>
            <a:rPr lang="en-US" altLang="zh-CN" sz="2400" b="1" kern="1200" dirty="0">
              <a:solidFill>
                <a:schemeClr val="bg1"/>
              </a:solidFill>
              <a:latin typeface="微软雅黑" panose="020B0503020204020204" pitchFamily="34" charset="-122"/>
              <a:ea typeface="微软雅黑" panose="020B0503020204020204" pitchFamily="34" charset="-122"/>
              <a:cs typeface="+mn-cs"/>
            </a:rPr>
            <a:t>Principle </a:t>
          </a:r>
          <a:endParaRPr lang="zh-CN" altLang="en-US" sz="2400" b="1" kern="1200" dirty="0">
            <a:solidFill>
              <a:schemeClr val="bg1"/>
            </a:solidFill>
            <a:latin typeface="微软雅黑" panose="020B0503020204020204" pitchFamily="34" charset="-122"/>
            <a:ea typeface="微软雅黑" panose="020B0503020204020204" pitchFamily="34" charset="-122"/>
            <a:cs typeface="+mn-cs"/>
          </a:endParaRPr>
        </a:p>
      </dgm:t>
    </dgm:pt>
    <dgm:pt modelId="{7F5B83C0-AC01-4A95-A979-A8E1C69C74FE}" type="parTrans" cxnId="{094AE351-5165-45FF-8F91-D253E882A339}">
      <dgm:prSet/>
      <dgm:spPr/>
      <dgm:t>
        <a:bodyPr/>
        <a:lstStyle/>
        <a:p>
          <a:endParaRPr lang="zh-CN" altLang="en-US" sz="2400"/>
        </a:p>
      </dgm:t>
    </dgm:pt>
    <dgm:pt modelId="{5EDE2119-B177-423D-893C-C1917528FD33}" type="sibTrans" cxnId="{094AE351-5165-45FF-8F91-D253E882A339}">
      <dgm:prSet/>
      <dgm:spPr/>
      <dgm:t>
        <a:bodyPr/>
        <a:lstStyle/>
        <a:p>
          <a:endParaRPr lang="zh-CN" altLang="en-US" sz="2400"/>
        </a:p>
      </dgm:t>
    </dgm:pt>
    <dgm:pt modelId="{C84A56CE-E57E-4F1C-BA26-66A558C62530}">
      <dgm:prSet custT="1"/>
      <dgm:spPr/>
      <dgm:t>
        <a:bodyPr/>
        <a:lstStyle/>
        <a:p>
          <a:pPr marL="0" lvl="0" indent="0" algn="l" defTabSz="1200150">
            <a:lnSpc>
              <a:spcPct val="90000"/>
            </a:lnSpc>
            <a:spcBef>
              <a:spcPct val="0"/>
            </a:spcBef>
            <a:spcAft>
              <a:spcPct val="35000"/>
            </a:spcAft>
          </a:pPr>
          <a:r>
            <a:rPr lang="en-US" altLang="zh-CN" sz="2400" b="1" dirty="0">
              <a:solidFill>
                <a:prstClr val="white"/>
              </a:solidFill>
              <a:latin typeface="微软雅黑" panose="020B0503020204020204" pitchFamily="34" charset="-122"/>
              <a:ea typeface="微软雅黑" panose="020B0503020204020204" pitchFamily="34" charset="-122"/>
              <a:cs typeface="+mn-cs"/>
            </a:rPr>
            <a:t>AMSTER</a:t>
          </a:r>
          <a:endParaRPr lang="zh-CN" altLang="en-US" sz="2400" dirty="0"/>
        </a:p>
      </dgm:t>
    </dgm:pt>
    <dgm:pt modelId="{391A5EB9-50FE-4F1A-A90F-B99DB45F74AF}" type="parTrans" cxnId="{C9ACAE76-07C9-4DFC-9DCB-0FEA0EFDA43F}">
      <dgm:prSet/>
      <dgm:spPr/>
      <dgm:t>
        <a:bodyPr/>
        <a:lstStyle/>
        <a:p>
          <a:endParaRPr lang="zh-CN" altLang="en-US" sz="2400"/>
        </a:p>
      </dgm:t>
    </dgm:pt>
    <dgm:pt modelId="{F2FEAFBC-B323-4C72-9461-975EEFE0E39D}" type="sibTrans" cxnId="{C9ACAE76-07C9-4DFC-9DCB-0FEA0EFDA43F}">
      <dgm:prSet/>
      <dgm:spPr/>
      <dgm:t>
        <a:bodyPr/>
        <a:lstStyle/>
        <a:p>
          <a:endParaRPr lang="zh-CN" altLang="en-US" sz="2400"/>
        </a:p>
      </dgm:t>
    </dgm:pt>
    <dgm:pt modelId="{4D8929E4-B848-4B69-9FFB-34E789D2B4CD}" type="pres">
      <dgm:prSet presAssocID="{B008C6F4-2339-4089-8AC0-1B2E640DDF44}" presName="Name0" presStyleCnt="0">
        <dgm:presLayoutVars>
          <dgm:chMax val="7"/>
          <dgm:chPref val="7"/>
          <dgm:dir/>
        </dgm:presLayoutVars>
      </dgm:prSet>
      <dgm:spPr/>
    </dgm:pt>
    <dgm:pt modelId="{013850C2-9BA5-455C-A6FA-A839EF80EC37}" type="pres">
      <dgm:prSet presAssocID="{B008C6F4-2339-4089-8AC0-1B2E640DDF44}" presName="Name1" presStyleCnt="0"/>
      <dgm:spPr/>
    </dgm:pt>
    <dgm:pt modelId="{E6EF6E1C-9D1D-46CA-AA2A-51BA7023087A}" type="pres">
      <dgm:prSet presAssocID="{B008C6F4-2339-4089-8AC0-1B2E640DDF44}" presName="cycle" presStyleCnt="0"/>
      <dgm:spPr/>
    </dgm:pt>
    <dgm:pt modelId="{6A011004-676E-42EC-9C77-FC1F9D86EE1D}" type="pres">
      <dgm:prSet presAssocID="{B008C6F4-2339-4089-8AC0-1B2E640DDF44}" presName="srcNode" presStyleLbl="node1" presStyleIdx="0" presStyleCnt="4"/>
      <dgm:spPr/>
    </dgm:pt>
    <dgm:pt modelId="{02F0A20B-66EA-4F27-A6EC-A38E8EDE55DA}" type="pres">
      <dgm:prSet presAssocID="{B008C6F4-2339-4089-8AC0-1B2E640DDF44}" presName="conn" presStyleLbl="parChTrans1D2" presStyleIdx="0" presStyleCnt="1"/>
      <dgm:spPr/>
    </dgm:pt>
    <dgm:pt modelId="{45A01045-A0F9-486A-A51E-07E95D62A8C0}" type="pres">
      <dgm:prSet presAssocID="{B008C6F4-2339-4089-8AC0-1B2E640DDF44}" presName="extraNode" presStyleLbl="node1" presStyleIdx="0" presStyleCnt="4"/>
      <dgm:spPr/>
    </dgm:pt>
    <dgm:pt modelId="{1145417D-2225-42EA-89AE-EAC8D241EF94}" type="pres">
      <dgm:prSet presAssocID="{B008C6F4-2339-4089-8AC0-1B2E640DDF44}" presName="dstNode" presStyleLbl="node1" presStyleIdx="0" presStyleCnt="4"/>
      <dgm:spPr/>
    </dgm:pt>
    <dgm:pt modelId="{DC8B6B5C-A9F8-4207-B0E0-D238FE9F5C48}" type="pres">
      <dgm:prSet presAssocID="{56579E15-DCE5-463E-B58A-1693D0EC95DC}" presName="text_1" presStyleLbl="node1" presStyleIdx="0" presStyleCnt="4">
        <dgm:presLayoutVars>
          <dgm:bulletEnabled val="1"/>
        </dgm:presLayoutVars>
      </dgm:prSet>
      <dgm:spPr/>
    </dgm:pt>
    <dgm:pt modelId="{B3860343-A0DE-4AD6-930A-ACA5CF32F0FD}" type="pres">
      <dgm:prSet presAssocID="{56579E15-DCE5-463E-B58A-1693D0EC95DC}" presName="accent_1" presStyleCnt="0"/>
      <dgm:spPr/>
    </dgm:pt>
    <dgm:pt modelId="{A4869031-6D15-4667-A7F0-6705387720EE}" type="pres">
      <dgm:prSet presAssocID="{56579E15-DCE5-463E-B58A-1693D0EC95DC}" presName="accentRepeatNode" presStyleLbl="solidFgAcc1" presStyleIdx="0" presStyleCnt="4"/>
      <dgm:spPr/>
    </dgm:pt>
    <dgm:pt modelId="{48D4C565-2264-4771-8C36-EC6921AD00BC}" type="pres">
      <dgm:prSet presAssocID="{94C3CA4E-C979-4D83-AC07-10708006B9BA}" presName="text_2" presStyleLbl="node1" presStyleIdx="1" presStyleCnt="4">
        <dgm:presLayoutVars>
          <dgm:bulletEnabled val="1"/>
        </dgm:presLayoutVars>
      </dgm:prSet>
      <dgm:spPr>
        <a:xfrm>
          <a:off x="848853" y="1297179"/>
          <a:ext cx="6978435" cy="648589"/>
        </a:xfrm>
        <a:prstGeom prst="rect">
          <a:avLst/>
        </a:prstGeom>
      </dgm:spPr>
    </dgm:pt>
    <dgm:pt modelId="{5D4E8744-622D-4747-974B-72B338B1522F}" type="pres">
      <dgm:prSet presAssocID="{94C3CA4E-C979-4D83-AC07-10708006B9BA}" presName="accent_2" presStyleCnt="0"/>
      <dgm:spPr/>
    </dgm:pt>
    <dgm:pt modelId="{54BE2C9E-4FAB-4033-8217-F795F7C380DC}" type="pres">
      <dgm:prSet presAssocID="{94C3CA4E-C979-4D83-AC07-10708006B9BA}" presName="accentRepeatNode" presStyleLbl="solidFgAcc1" presStyleIdx="1" presStyleCnt="4"/>
      <dgm:spPr/>
    </dgm:pt>
    <dgm:pt modelId="{F8369605-C626-4309-A640-7370AA473DEE}" type="pres">
      <dgm:prSet presAssocID="{C84A56CE-E57E-4F1C-BA26-66A558C62530}" presName="text_3" presStyleLbl="node1" presStyleIdx="2" presStyleCnt="4">
        <dgm:presLayoutVars>
          <dgm:bulletEnabled val="1"/>
        </dgm:presLayoutVars>
      </dgm:prSet>
      <dgm:spPr/>
    </dgm:pt>
    <dgm:pt modelId="{0A55AF16-CC3E-40B1-B754-20B7DAD12E5D}" type="pres">
      <dgm:prSet presAssocID="{C84A56CE-E57E-4F1C-BA26-66A558C62530}" presName="accent_3" presStyleCnt="0"/>
      <dgm:spPr/>
    </dgm:pt>
    <dgm:pt modelId="{92A5A1EC-CF20-4563-9557-B7A8C3DB8A78}" type="pres">
      <dgm:prSet presAssocID="{C84A56CE-E57E-4F1C-BA26-66A558C62530}" presName="accentRepeatNode" presStyleLbl="solidFgAcc1" presStyleIdx="2" presStyleCnt="4"/>
      <dgm:spPr/>
    </dgm:pt>
    <dgm:pt modelId="{7A7ECCD4-D629-409F-86F9-EF5C17199961}" type="pres">
      <dgm:prSet presAssocID="{5E7F74E2-9051-4FA3-A906-B5B2F0C4770A}" presName="text_4" presStyleLbl="node1" presStyleIdx="3" presStyleCnt="4">
        <dgm:presLayoutVars>
          <dgm:bulletEnabled val="1"/>
        </dgm:presLayoutVars>
      </dgm:prSet>
      <dgm:spPr/>
    </dgm:pt>
    <dgm:pt modelId="{8B430CF0-B4CB-4680-BD05-8C6384098A4C}" type="pres">
      <dgm:prSet presAssocID="{5E7F74E2-9051-4FA3-A906-B5B2F0C4770A}" presName="accent_4" presStyleCnt="0"/>
      <dgm:spPr/>
    </dgm:pt>
    <dgm:pt modelId="{5DBC1647-9FE8-4D33-9E41-B25E9CCC2243}" type="pres">
      <dgm:prSet presAssocID="{5E7F74E2-9051-4FA3-A906-B5B2F0C4770A}" presName="accentRepeatNode" presStyleLbl="solidFgAcc1" presStyleIdx="3" presStyleCnt="4"/>
      <dgm:spPr/>
    </dgm:pt>
  </dgm:ptLst>
  <dgm:cxnLst>
    <dgm:cxn modelId="{1CE20807-0977-4FD8-80A8-A10719E2AF1B}" srcId="{B008C6F4-2339-4089-8AC0-1B2E640DDF44}" destId="{56579E15-DCE5-463E-B58A-1693D0EC95DC}" srcOrd="0" destOrd="0" parTransId="{6A44CAFA-9301-4BFA-950B-57E4636656B3}" sibTransId="{DFD9A4BC-83BE-4606-AFE8-0D701948945E}"/>
    <dgm:cxn modelId="{9E042433-59C8-4D60-B1CA-BAD401555679}" type="presOf" srcId="{5E7F74E2-9051-4FA3-A906-B5B2F0C4770A}" destId="{7A7ECCD4-D629-409F-86F9-EF5C17199961}" srcOrd="0" destOrd="0" presId="urn:microsoft.com/office/officeart/2008/layout/VerticalCurvedList"/>
    <dgm:cxn modelId="{91BB3F3A-5189-4A68-9D37-FD0AFFD9FADA}" type="presOf" srcId="{C84A56CE-E57E-4F1C-BA26-66A558C62530}" destId="{F8369605-C626-4309-A640-7370AA473DEE}" srcOrd="0" destOrd="0" presId="urn:microsoft.com/office/officeart/2008/layout/VerticalCurvedList"/>
    <dgm:cxn modelId="{094AE351-5165-45FF-8F91-D253E882A339}" srcId="{B008C6F4-2339-4089-8AC0-1B2E640DDF44}" destId="{94C3CA4E-C979-4D83-AC07-10708006B9BA}" srcOrd="1" destOrd="0" parTransId="{7F5B83C0-AC01-4A95-A979-A8E1C69C74FE}" sibTransId="{5EDE2119-B177-423D-893C-C1917528FD33}"/>
    <dgm:cxn modelId="{C9ACAE76-07C9-4DFC-9DCB-0FEA0EFDA43F}" srcId="{B008C6F4-2339-4089-8AC0-1B2E640DDF44}" destId="{C84A56CE-E57E-4F1C-BA26-66A558C62530}" srcOrd="2" destOrd="0" parTransId="{391A5EB9-50FE-4F1A-A90F-B99DB45F74AF}" sibTransId="{F2FEAFBC-B323-4C72-9461-975EEFE0E39D}"/>
    <dgm:cxn modelId="{585E4E9A-7EDD-4920-B8AE-4386E535ABFF}" type="presOf" srcId="{56579E15-DCE5-463E-B58A-1693D0EC95DC}" destId="{DC8B6B5C-A9F8-4207-B0E0-D238FE9F5C48}" srcOrd="0" destOrd="0" presId="urn:microsoft.com/office/officeart/2008/layout/VerticalCurvedList"/>
    <dgm:cxn modelId="{5D57BD9F-7545-4328-9DC3-942B633FEB34}" type="presOf" srcId="{DFD9A4BC-83BE-4606-AFE8-0D701948945E}" destId="{02F0A20B-66EA-4F27-A6EC-A38E8EDE55DA}" srcOrd="0" destOrd="0" presId="urn:microsoft.com/office/officeart/2008/layout/VerticalCurvedList"/>
    <dgm:cxn modelId="{80F8CBC8-DA42-4D6D-8F6F-EF42A6015A86}" type="presOf" srcId="{94C3CA4E-C979-4D83-AC07-10708006B9BA}" destId="{48D4C565-2264-4771-8C36-EC6921AD00BC}" srcOrd="0" destOrd="0" presId="urn:microsoft.com/office/officeart/2008/layout/VerticalCurvedList"/>
    <dgm:cxn modelId="{BE01EDE9-D6DE-4CD3-9C42-AA9D99FACC9C}" srcId="{B008C6F4-2339-4089-8AC0-1B2E640DDF44}" destId="{5E7F74E2-9051-4FA3-A906-B5B2F0C4770A}" srcOrd="3" destOrd="0" parTransId="{C0BEDCE4-219D-444C-9F68-4111F327CAD5}" sibTransId="{2110D404-2652-4020-913F-70114968B694}"/>
    <dgm:cxn modelId="{45E3AAF4-AADD-4E1B-91E5-CCD90ADEA1FB}" type="presOf" srcId="{B008C6F4-2339-4089-8AC0-1B2E640DDF44}" destId="{4D8929E4-B848-4B69-9FFB-34E789D2B4CD}" srcOrd="0" destOrd="0" presId="urn:microsoft.com/office/officeart/2008/layout/VerticalCurvedList"/>
    <dgm:cxn modelId="{0749ED21-4A09-4993-93B7-C80BE91A78B8}" type="presParOf" srcId="{4D8929E4-B848-4B69-9FFB-34E789D2B4CD}" destId="{013850C2-9BA5-455C-A6FA-A839EF80EC37}" srcOrd="0" destOrd="0" presId="urn:microsoft.com/office/officeart/2008/layout/VerticalCurvedList"/>
    <dgm:cxn modelId="{43258EC7-6244-44FB-8B3F-DB5A7E46A8CE}" type="presParOf" srcId="{013850C2-9BA5-455C-A6FA-A839EF80EC37}" destId="{E6EF6E1C-9D1D-46CA-AA2A-51BA7023087A}" srcOrd="0" destOrd="0" presId="urn:microsoft.com/office/officeart/2008/layout/VerticalCurvedList"/>
    <dgm:cxn modelId="{D47718FC-A19A-4D81-8AFB-AE7AB0144C04}" type="presParOf" srcId="{E6EF6E1C-9D1D-46CA-AA2A-51BA7023087A}" destId="{6A011004-676E-42EC-9C77-FC1F9D86EE1D}" srcOrd="0" destOrd="0" presId="urn:microsoft.com/office/officeart/2008/layout/VerticalCurvedList"/>
    <dgm:cxn modelId="{5DCA0035-EE95-4197-82E0-6ACF889C9161}" type="presParOf" srcId="{E6EF6E1C-9D1D-46CA-AA2A-51BA7023087A}" destId="{02F0A20B-66EA-4F27-A6EC-A38E8EDE55DA}" srcOrd="1" destOrd="0" presId="urn:microsoft.com/office/officeart/2008/layout/VerticalCurvedList"/>
    <dgm:cxn modelId="{6264DB2C-E020-4375-829F-F4F3E55B3DA6}" type="presParOf" srcId="{E6EF6E1C-9D1D-46CA-AA2A-51BA7023087A}" destId="{45A01045-A0F9-486A-A51E-07E95D62A8C0}" srcOrd="2" destOrd="0" presId="urn:microsoft.com/office/officeart/2008/layout/VerticalCurvedList"/>
    <dgm:cxn modelId="{217731F4-5544-4D7B-81E1-6E0A74080C5F}" type="presParOf" srcId="{E6EF6E1C-9D1D-46CA-AA2A-51BA7023087A}" destId="{1145417D-2225-42EA-89AE-EAC8D241EF94}" srcOrd="3" destOrd="0" presId="urn:microsoft.com/office/officeart/2008/layout/VerticalCurvedList"/>
    <dgm:cxn modelId="{14A088F9-E5EE-4A17-B65D-89A1580A847A}" type="presParOf" srcId="{013850C2-9BA5-455C-A6FA-A839EF80EC37}" destId="{DC8B6B5C-A9F8-4207-B0E0-D238FE9F5C48}" srcOrd="1" destOrd="0" presId="urn:microsoft.com/office/officeart/2008/layout/VerticalCurvedList"/>
    <dgm:cxn modelId="{F653EB3A-C09F-46CB-8A34-14B9F717129F}" type="presParOf" srcId="{013850C2-9BA5-455C-A6FA-A839EF80EC37}" destId="{B3860343-A0DE-4AD6-930A-ACA5CF32F0FD}" srcOrd="2" destOrd="0" presId="urn:microsoft.com/office/officeart/2008/layout/VerticalCurvedList"/>
    <dgm:cxn modelId="{8EF7D5F0-63DA-47F9-B5D9-CCB1F48ABACE}" type="presParOf" srcId="{B3860343-A0DE-4AD6-930A-ACA5CF32F0FD}" destId="{A4869031-6D15-4667-A7F0-6705387720EE}" srcOrd="0" destOrd="0" presId="urn:microsoft.com/office/officeart/2008/layout/VerticalCurvedList"/>
    <dgm:cxn modelId="{A4A4AD64-7E96-49CA-8543-33446158308D}" type="presParOf" srcId="{013850C2-9BA5-455C-A6FA-A839EF80EC37}" destId="{48D4C565-2264-4771-8C36-EC6921AD00BC}" srcOrd="3" destOrd="0" presId="urn:microsoft.com/office/officeart/2008/layout/VerticalCurvedList"/>
    <dgm:cxn modelId="{5DC7AC75-14B2-4C48-B84D-95D972E47CC5}" type="presParOf" srcId="{013850C2-9BA5-455C-A6FA-A839EF80EC37}" destId="{5D4E8744-622D-4747-974B-72B338B1522F}" srcOrd="4" destOrd="0" presId="urn:microsoft.com/office/officeart/2008/layout/VerticalCurvedList"/>
    <dgm:cxn modelId="{03C3C5FE-8AE5-4C06-8736-68F2EB0D2633}" type="presParOf" srcId="{5D4E8744-622D-4747-974B-72B338B1522F}" destId="{54BE2C9E-4FAB-4033-8217-F795F7C380DC}" srcOrd="0" destOrd="0" presId="urn:microsoft.com/office/officeart/2008/layout/VerticalCurvedList"/>
    <dgm:cxn modelId="{6825232A-F840-433B-86BD-78FFF879E915}" type="presParOf" srcId="{013850C2-9BA5-455C-A6FA-A839EF80EC37}" destId="{F8369605-C626-4309-A640-7370AA473DEE}" srcOrd="5" destOrd="0" presId="urn:microsoft.com/office/officeart/2008/layout/VerticalCurvedList"/>
    <dgm:cxn modelId="{E189F3CC-60C5-4C1D-BE58-C18073FA0EED}" type="presParOf" srcId="{013850C2-9BA5-455C-A6FA-A839EF80EC37}" destId="{0A55AF16-CC3E-40B1-B754-20B7DAD12E5D}" srcOrd="6" destOrd="0" presId="urn:microsoft.com/office/officeart/2008/layout/VerticalCurvedList"/>
    <dgm:cxn modelId="{D1B25BB4-1CB1-46F2-8814-A5EF5872FF9B}" type="presParOf" srcId="{0A55AF16-CC3E-40B1-B754-20B7DAD12E5D}" destId="{92A5A1EC-CF20-4563-9557-B7A8C3DB8A78}" srcOrd="0" destOrd="0" presId="urn:microsoft.com/office/officeart/2008/layout/VerticalCurvedList"/>
    <dgm:cxn modelId="{A804CC72-4F41-43F1-926E-3C285C14E927}" type="presParOf" srcId="{013850C2-9BA5-455C-A6FA-A839EF80EC37}" destId="{7A7ECCD4-D629-409F-86F9-EF5C17199961}" srcOrd="7" destOrd="0" presId="urn:microsoft.com/office/officeart/2008/layout/VerticalCurvedList"/>
    <dgm:cxn modelId="{E615DB97-6187-4B8A-8A46-9815C0B264D2}" type="presParOf" srcId="{013850C2-9BA5-455C-A6FA-A839EF80EC37}" destId="{8B430CF0-B4CB-4680-BD05-8C6384098A4C}" srcOrd="8" destOrd="0" presId="urn:microsoft.com/office/officeart/2008/layout/VerticalCurvedList"/>
    <dgm:cxn modelId="{5CE4C7D7-55B1-4836-BBB8-7405DBA8D957}" type="presParOf" srcId="{8B430CF0-B4CB-4680-BD05-8C6384098A4C}" destId="{5DBC1647-9FE8-4D33-9E41-B25E9CCC224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0A20B-66EA-4F27-A6EC-A38E8EDE55DA}">
      <dsp:nvSpPr>
        <dsp:cNvPr id="0" name=""/>
        <dsp:cNvSpPr/>
      </dsp:nvSpPr>
      <dsp:spPr>
        <a:xfrm>
          <a:off x="-5094933" y="-780512"/>
          <a:ext cx="6067490" cy="6067490"/>
        </a:xfrm>
        <a:prstGeom prst="blockArc">
          <a:avLst>
            <a:gd name="adj1" fmla="val 18900000"/>
            <a:gd name="adj2" fmla="val 2700000"/>
            <a:gd name="adj3" fmla="val 35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8B6B5C-A9F8-4207-B0E0-D238FE9F5C48}">
      <dsp:nvSpPr>
        <dsp:cNvPr id="0" name=""/>
        <dsp:cNvSpPr/>
      </dsp:nvSpPr>
      <dsp:spPr>
        <a:xfrm>
          <a:off x="509245" y="346457"/>
          <a:ext cx="8645604" cy="6932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0287" tIns="60960" rIns="60960" bIns="60960" numCol="1" spcCol="1270" anchor="ctr" anchorCtr="0">
          <a:noAutofit/>
        </a:bodyPr>
        <a:lstStyle/>
        <a:p>
          <a:pPr marL="0" lvl="0" indent="0" algn="l" defTabSz="1200150">
            <a:lnSpc>
              <a:spcPct val="90000"/>
            </a:lnSpc>
            <a:spcBef>
              <a:spcPct val="0"/>
            </a:spcBef>
            <a:spcAft>
              <a:spcPct val="35000"/>
            </a:spcAft>
            <a:buNone/>
          </a:pPr>
          <a:r>
            <a:rPr lang="en-US" altLang="zh-CN" sz="2400" b="1" kern="1200" dirty="0">
              <a:solidFill>
                <a:schemeClr val="bg1"/>
              </a:solidFill>
              <a:latin typeface="微软雅黑" panose="020B0503020204020204" pitchFamily="34" charset="-122"/>
              <a:ea typeface="微软雅黑" panose="020B0503020204020204" pitchFamily="34" charset="-122"/>
              <a:cs typeface="+mn-cs"/>
            </a:rPr>
            <a:t>Background</a:t>
          </a:r>
          <a:endParaRPr lang="zh-CN" altLang="en-US" sz="2400" b="1" kern="1200" dirty="0">
            <a:solidFill>
              <a:schemeClr val="bg1"/>
            </a:solidFill>
            <a:latin typeface="微软雅黑" panose="020B0503020204020204" pitchFamily="34" charset="-122"/>
            <a:ea typeface="微软雅黑" panose="020B0503020204020204" pitchFamily="34" charset="-122"/>
            <a:cs typeface="+mn-cs"/>
          </a:endParaRPr>
        </a:p>
      </dsp:txBody>
      <dsp:txXfrm>
        <a:off x="509245" y="346457"/>
        <a:ext cx="8645604" cy="693274"/>
      </dsp:txXfrm>
    </dsp:sp>
    <dsp:sp modelId="{A4869031-6D15-4667-A7F0-6705387720EE}">
      <dsp:nvSpPr>
        <dsp:cNvPr id="0" name=""/>
        <dsp:cNvSpPr/>
      </dsp:nvSpPr>
      <dsp:spPr>
        <a:xfrm>
          <a:off x="75948" y="259797"/>
          <a:ext cx="866593" cy="86659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E4DE5B-A838-4D7C-8265-C7E25D60A4A2}">
      <dsp:nvSpPr>
        <dsp:cNvPr id="0" name=""/>
        <dsp:cNvSpPr/>
      </dsp:nvSpPr>
      <dsp:spPr>
        <a:xfrm>
          <a:off x="906715" y="1386549"/>
          <a:ext cx="8248133" cy="693274"/>
        </a:xfrm>
        <a:prstGeom prst="rect">
          <a:avLst/>
        </a:prstGeom>
        <a:solidFill>
          <a:srgbClr val="4F81BD">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818" tIns="81280" rIns="81280" bIns="81280" numCol="1" spcCol="1270" anchor="ctr" anchorCtr="0">
          <a:noAutofit/>
        </a:bodyPr>
        <a:lstStyle/>
        <a:p>
          <a:pPr marL="0" lvl="0" indent="0" algn="l" defTabSz="1066800">
            <a:lnSpc>
              <a:spcPct val="90000"/>
            </a:lnSpc>
            <a:spcBef>
              <a:spcPct val="0"/>
            </a:spcBef>
            <a:spcAft>
              <a:spcPct val="35000"/>
            </a:spcAft>
            <a:buNone/>
          </a:pPr>
          <a:r>
            <a:rPr lang="en-US" altLang="zh-CN" sz="2400" b="1" kern="1200" dirty="0">
              <a:solidFill>
                <a:prstClr val="white"/>
              </a:solidFill>
              <a:latin typeface="微软雅黑" panose="020B0503020204020204" pitchFamily="34" charset="-122"/>
              <a:ea typeface="微软雅黑" panose="020B0503020204020204" pitchFamily="34" charset="-122"/>
              <a:cs typeface="+mn-cs"/>
            </a:rPr>
            <a:t>Principle </a:t>
          </a:r>
          <a:endParaRPr lang="zh-CN" altLang="en-US" sz="2400" b="1" kern="1200" dirty="0">
            <a:solidFill>
              <a:prstClr val="white"/>
            </a:solidFill>
            <a:latin typeface="微软雅黑" panose="020B0503020204020204" pitchFamily="34" charset="-122"/>
            <a:ea typeface="微软雅黑" panose="020B0503020204020204" pitchFamily="34" charset="-122"/>
            <a:cs typeface="+mn-cs"/>
          </a:endParaRPr>
        </a:p>
      </dsp:txBody>
      <dsp:txXfrm>
        <a:off x="906715" y="1386549"/>
        <a:ext cx="8248133" cy="693274"/>
      </dsp:txXfrm>
    </dsp:sp>
    <dsp:sp modelId="{295CB330-F98C-41D0-966A-39E6CDF1B9B4}">
      <dsp:nvSpPr>
        <dsp:cNvPr id="0" name=""/>
        <dsp:cNvSpPr/>
      </dsp:nvSpPr>
      <dsp:spPr>
        <a:xfrm>
          <a:off x="473418" y="1299890"/>
          <a:ext cx="866593" cy="86659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E0326F-AA3C-4B30-B1D7-86779F564C52}">
      <dsp:nvSpPr>
        <dsp:cNvPr id="0" name=""/>
        <dsp:cNvSpPr/>
      </dsp:nvSpPr>
      <dsp:spPr>
        <a:xfrm>
          <a:off x="906715" y="2426641"/>
          <a:ext cx="8248133" cy="6932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0287" tIns="60960" rIns="60960" bIns="60960" numCol="1" spcCol="1270" anchor="ctr" anchorCtr="0">
          <a:noAutofit/>
        </a:bodyPr>
        <a:lstStyle/>
        <a:p>
          <a:pPr marL="0" lvl="0" indent="0" algn="l" defTabSz="1066800">
            <a:lnSpc>
              <a:spcPct val="90000"/>
            </a:lnSpc>
            <a:spcBef>
              <a:spcPct val="0"/>
            </a:spcBef>
            <a:spcAft>
              <a:spcPct val="35000"/>
            </a:spcAft>
            <a:buNone/>
          </a:pPr>
          <a:r>
            <a:rPr lang="en-US" altLang="zh-CN" sz="2400" b="1" kern="1200">
              <a:solidFill>
                <a:prstClr val="white"/>
              </a:solidFill>
              <a:latin typeface="微软雅黑" panose="020B0503020204020204" pitchFamily="34" charset="-122"/>
              <a:ea typeface="微软雅黑" panose="020B0503020204020204" pitchFamily="34" charset="-122"/>
              <a:cs typeface="+mn-cs"/>
            </a:rPr>
            <a:t>AMSTER</a:t>
          </a:r>
          <a:endParaRPr lang="zh-CN" altLang="en-US" sz="2400" kern="1200"/>
        </a:p>
      </dsp:txBody>
      <dsp:txXfrm>
        <a:off x="906715" y="2426641"/>
        <a:ext cx="8248133" cy="693274"/>
      </dsp:txXfrm>
    </dsp:sp>
    <dsp:sp modelId="{FB626D8B-2E86-4D8F-94B3-CEE5E971B01E}">
      <dsp:nvSpPr>
        <dsp:cNvPr id="0" name=""/>
        <dsp:cNvSpPr/>
      </dsp:nvSpPr>
      <dsp:spPr>
        <a:xfrm>
          <a:off x="473418" y="2339982"/>
          <a:ext cx="866593" cy="86659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F49328-D57A-437F-819D-80E8414EFD52}">
      <dsp:nvSpPr>
        <dsp:cNvPr id="0" name=""/>
        <dsp:cNvSpPr/>
      </dsp:nvSpPr>
      <dsp:spPr>
        <a:xfrm>
          <a:off x="509245" y="3466734"/>
          <a:ext cx="8645604" cy="6932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0287" tIns="60960" rIns="60960" bIns="60960" numCol="1" spcCol="1270" anchor="ctr" anchorCtr="0">
          <a:noAutofit/>
        </a:bodyPr>
        <a:lstStyle/>
        <a:p>
          <a:pPr marL="0" lvl="0" indent="0" algn="l" defTabSz="1066800">
            <a:lnSpc>
              <a:spcPct val="90000"/>
            </a:lnSpc>
            <a:spcBef>
              <a:spcPct val="0"/>
            </a:spcBef>
            <a:spcAft>
              <a:spcPct val="35000"/>
            </a:spcAft>
            <a:buNone/>
          </a:pPr>
          <a:r>
            <a:rPr lang="en-US" altLang="zh-CN" sz="2400" b="1" kern="1200" dirty="0">
              <a:solidFill>
                <a:schemeClr val="bg1"/>
              </a:solidFill>
              <a:latin typeface="微软雅黑" panose="020B0503020204020204" pitchFamily="34" charset="-122"/>
              <a:ea typeface="微软雅黑" panose="020B0503020204020204" pitchFamily="34" charset="-122"/>
              <a:cs typeface="+mn-cs"/>
            </a:rPr>
            <a:t>Conclusion</a:t>
          </a:r>
          <a:endParaRPr lang="zh-CN" altLang="en-US" sz="2400" b="1" kern="1200" dirty="0">
            <a:solidFill>
              <a:schemeClr val="bg1"/>
            </a:solidFill>
            <a:latin typeface="微软雅黑" panose="020B0503020204020204" pitchFamily="34" charset="-122"/>
            <a:ea typeface="微软雅黑" panose="020B0503020204020204" pitchFamily="34" charset="-122"/>
            <a:cs typeface="+mn-cs"/>
          </a:endParaRPr>
        </a:p>
      </dsp:txBody>
      <dsp:txXfrm>
        <a:off x="509245" y="3466734"/>
        <a:ext cx="8645604" cy="693274"/>
      </dsp:txXfrm>
    </dsp:sp>
    <dsp:sp modelId="{5DBC1647-9FE8-4D33-9E41-B25E9CCC2243}">
      <dsp:nvSpPr>
        <dsp:cNvPr id="0" name=""/>
        <dsp:cNvSpPr/>
      </dsp:nvSpPr>
      <dsp:spPr>
        <a:xfrm>
          <a:off x="75948" y="3380074"/>
          <a:ext cx="866593" cy="86659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0A20B-66EA-4F27-A6EC-A38E8EDE55DA}">
      <dsp:nvSpPr>
        <dsp:cNvPr id="0" name=""/>
        <dsp:cNvSpPr/>
      </dsp:nvSpPr>
      <dsp:spPr>
        <a:xfrm>
          <a:off x="-5094933" y="-780512"/>
          <a:ext cx="6067490" cy="6067490"/>
        </a:xfrm>
        <a:prstGeom prst="blockArc">
          <a:avLst>
            <a:gd name="adj1" fmla="val 18900000"/>
            <a:gd name="adj2" fmla="val 2700000"/>
            <a:gd name="adj3" fmla="val 35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8B6B5C-A9F8-4207-B0E0-D238FE9F5C48}">
      <dsp:nvSpPr>
        <dsp:cNvPr id="0" name=""/>
        <dsp:cNvSpPr/>
      </dsp:nvSpPr>
      <dsp:spPr>
        <a:xfrm>
          <a:off x="509245" y="346457"/>
          <a:ext cx="8645604" cy="6932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0287" tIns="60960" rIns="60960" bIns="60960" numCol="1" spcCol="1270" anchor="ctr" anchorCtr="0">
          <a:noAutofit/>
        </a:bodyPr>
        <a:lstStyle/>
        <a:p>
          <a:pPr marL="0" lvl="0" indent="0" algn="l" defTabSz="1200150">
            <a:lnSpc>
              <a:spcPct val="90000"/>
            </a:lnSpc>
            <a:spcBef>
              <a:spcPct val="0"/>
            </a:spcBef>
            <a:spcAft>
              <a:spcPct val="35000"/>
            </a:spcAft>
            <a:buNone/>
          </a:pPr>
          <a:r>
            <a:rPr lang="en-US" altLang="zh-CN" sz="2400" b="1" kern="1200" dirty="0">
              <a:solidFill>
                <a:srgbClr val="FFFF00"/>
              </a:solidFill>
              <a:latin typeface="微软雅黑" panose="020B0503020204020204" pitchFamily="34" charset="-122"/>
              <a:ea typeface="微软雅黑" panose="020B0503020204020204" pitchFamily="34" charset="-122"/>
              <a:cs typeface="+mn-cs"/>
            </a:rPr>
            <a:t>Background</a:t>
          </a:r>
          <a:endParaRPr lang="zh-CN" altLang="en-US" sz="2400" b="1" kern="1200" dirty="0">
            <a:solidFill>
              <a:srgbClr val="FFFF00"/>
            </a:solidFill>
            <a:latin typeface="微软雅黑" panose="020B0503020204020204" pitchFamily="34" charset="-122"/>
            <a:ea typeface="微软雅黑" panose="020B0503020204020204" pitchFamily="34" charset="-122"/>
            <a:cs typeface="+mn-cs"/>
          </a:endParaRPr>
        </a:p>
      </dsp:txBody>
      <dsp:txXfrm>
        <a:off x="509245" y="346457"/>
        <a:ext cx="8645604" cy="693274"/>
      </dsp:txXfrm>
    </dsp:sp>
    <dsp:sp modelId="{A4869031-6D15-4667-A7F0-6705387720EE}">
      <dsp:nvSpPr>
        <dsp:cNvPr id="0" name=""/>
        <dsp:cNvSpPr/>
      </dsp:nvSpPr>
      <dsp:spPr>
        <a:xfrm>
          <a:off x="75948" y="259797"/>
          <a:ext cx="866593" cy="86659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D4C565-2264-4771-8C36-EC6921AD00BC}">
      <dsp:nvSpPr>
        <dsp:cNvPr id="0" name=""/>
        <dsp:cNvSpPr/>
      </dsp:nvSpPr>
      <dsp:spPr>
        <a:xfrm>
          <a:off x="906715" y="1386549"/>
          <a:ext cx="8248133" cy="693274"/>
        </a:xfrm>
        <a:prstGeom prst="rect">
          <a:avLst/>
        </a:prstGeom>
        <a:solidFill>
          <a:srgbClr val="4F81BD">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818" tIns="81280" rIns="81280" bIns="81280" numCol="1" spcCol="1270" anchor="ctr" anchorCtr="0">
          <a:noAutofit/>
        </a:bodyPr>
        <a:lstStyle/>
        <a:p>
          <a:pPr marL="0" lvl="0" indent="0" algn="l" defTabSz="1200150">
            <a:lnSpc>
              <a:spcPct val="90000"/>
            </a:lnSpc>
            <a:spcBef>
              <a:spcPct val="0"/>
            </a:spcBef>
            <a:spcAft>
              <a:spcPct val="35000"/>
            </a:spcAft>
            <a:buNone/>
          </a:pPr>
          <a:r>
            <a:rPr lang="en-US" altLang="zh-CN" sz="2400" b="1" kern="1200" dirty="0">
              <a:solidFill>
                <a:prstClr val="white"/>
              </a:solidFill>
              <a:latin typeface="微软雅黑" panose="020B0503020204020204" pitchFamily="34" charset="-122"/>
              <a:ea typeface="微软雅黑" panose="020B0503020204020204" pitchFamily="34" charset="-122"/>
              <a:cs typeface="+mn-cs"/>
            </a:rPr>
            <a:t>Principle </a:t>
          </a:r>
          <a:endParaRPr lang="zh-CN" altLang="en-US" sz="2400" b="1" kern="1200" dirty="0">
            <a:solidFill>
              <a:prstClr val="white"/>
            </a:solidFill>
            <a:latin typeface="微软雅黑" panose="020B0503020204020204" pitchFamily="34" charset="-122"/>
            <a:ea typeface="微软雅黑" panose="020B0503020204020204" pitchFamily="34" charset="-122"/>
            <a:cs typeface="+mn-cs"/>
          </a:endParaRPr>
        </a:p>
      </dsp:txBody>
      <dsp:txXfrm>
        <a:off x="906715" y="1386549"/>
        <a:ext cx="8248133" cy="693274"/>
      </dsp:txXfrm>
    </dsp:sp>
    <dsp:sp modelId="{54BE2C9E-4FAB-4033-8217-F795F7C380DC}">
      <dsp:nvSpPr>
        <dsp:cNvPr id="0" name=""/>
        <dsp:cNvSpPr/>
      </dsp:nvSpPr>
      <dsp:spPr>
        <a:xfrm>
          <a:off x="473418" y="1299890"/>
          <a:ext cx="866593" cy="86659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369605-C626-4309-A640-7370AA473DEE}">
      <dsp:nvSpPr>
        <dsp:cNvPr id="0" name=""/>
        <dsp:cNvSpPr/>
      </dsp:nvSpPr>
      <dsp:spPr>
        <a:xfrm>
          <a:off x="906715" y="2426641"/>
          <a:ext cx="8248133" cy="6932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0287" tIns="60960" rIns="60960" bIns="60960" numCol="1" spcCol="1270" anchor="ctr" anchorCtr="0">
          <a:noAutofit/>
        </a:bodyPr>
        <a:lstStyle/>
        <a:p>
          <a:pPr marL="0" lvl="0" indent="0" algn="l" defTabSz="1200150">
            <a:lnSpc>
              <a:spcPct val="90000"/>
            </a:lnSpc>
            <a:spcBef>
              <a:spcPct val="0"/>
            </a:spcBef>
            <a:spcAft>
              <a:spcPct val="35000"/>
            </a:spcAft>
            <a:buNone/>
          </a:pPr>
          <a:r>
            <a:rPr lang="en-US" altLang="zh-CN" sz="2400" b="1" kern="1200">
              <a:solidFill>
                <a:prstClr val="white"/>
              </a:solidFill>
              <a:latin typeface="微软雅黑" panose="020B0503020204020204" pitchFamily="34" charset="-122"/>
              <a:ea typeface="微软雅黑" panose="020B0503020204020204" pitchFamily="34" charset="-122"/>
              <a:cs typeface="+mn-cs"/>
            </a:rPr>
            <a:t>AMSTER</a:t>
          </a:r>
          <a:endParaRPr lang="zh-CN" altLang="en-US" sz="2400" kern="1200"/>
        </a:p>
      </dsp:txBody>
      <dsp:txXfrm>
        <a:off x="906715" y="2426641"/>
        <a:ext cx="8248133" cy="693274"/>
      </dsp:txXfrm>
    </dsp:sp>
    <dsp:sp modelId="{92A5A1EC-CF20-4563-9557-B7A8C3DB8A78}">
      <dsp:nvSpPr>
        <dsp:cNvPr id="0" name=""/>
        <dsp:cNvSpPr/>
      </dsp:nvSpPr>
      <dsp:spPr>
        <a:xfrm>
          <a:off x="473418" y="2339982"/>
          <a:ext cx="866593" cy="86659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5F4B84-A694-4839-B91C-55D5D5C40E8F}">
      <dsp:nvSpPr>
        <dsp:cNvPr id="0" name=""/>
        <dsp:cNvSpPr/>
      </dsp:nvSpPr>
      <dsp:spPr>
        <a:xfrm>
          <a:off x="509245" y="3466734"/>
          <a:ext cx="8645604" cy="6932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0287" tIns="60960" rIns="60960" bIns="60960" numCol="1" spcCol="1270" anchor="ctr" anchorCtr="0">
          <a:noAutofit/>
        </a:bodyPr>
        <a:lstStyle/>
        <a:p>
          <a:pPr marL="0" lvl="0" indent="0" algn="l" defTabSz="1066800">
            <a:lnSpc>
              <a:spcPct val="90000"/>
            </a:lnSpc>
            <a:spcBef>
              <a:spcPct val="0"/>
            </a:spcBef>
            <a:spcAft>
              <a:spcPct val="35000"/>
            </a:spcAft>
            <a:buNone/>
          </a:pPr>
          <a:r>
            <a:rPr lang="en-US" altLang="zh-CN" sz="2400" b="1" kern="1200" dirty="0">
              <a:solidFill>
                <a:schemeClr val="bg1"/>
              </a:solidFill>
              <a:latin typeface="微软雅黑" panose="020B0503020204020204" pitchFamily="34" charset="-122"/>
              <a:ea typeface="微软雅黑" panose="020B0503020204020204" pitchFamily="34" charset="-122"/>
              <a:cs typeface="+mn-cs"/>
            </a:rPr>
            <a:t>Conclusion</a:t>
          </a:r>
          <a:endParaRPr lang="zh-CN" altLang="en-US" sz="2400" b="1" kern="1200" dirty="0">
            <a:solidFill>
              <a:schemeClr val="bg1"/>
            </a:solidFill>
            <a:latin typeface="微软雅黑" panose="020B0503020204020204" pitchFamily="34" charset="-122"/>
            <a:ea typeface="微软雅黑" panose="020B0503020204020204" pitchFamily="34" charset="-122"/>
            <a:cs typeface="+mn-cs"/>
          </a:endParaRPr>
        </a:p>
      </dsp:txBody>
      <dsp:txXfrm>
        <a:off x="509245" y="3466734"/>
        <a:ext cx="8645604" cy="693274"/>
      </dsp:txXfrm>
    </dsp:sp>
    <dsp:sp modelId="{5DBC1647-9FE8-4D33-9E41-B25E9CCC2243}">
      <dsp:nvSpPr>
        <dsp:cNvPr id="0" name=""/>
        <dsp:cNvSpPr/>
      </dsp:nvSpPr>
      <dsp:spPr>
        <a:xfrm>
          <a:off x="75948" y="3380074"/>
          <a:ext cx="866593" cy="86659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0A20B-66EA-4F27-A6EC-A38E8EDE55DA}">
      <dsp:nvSpPr>
        <dsp:cNvPr id="0" name=""/>
        <dsp:cNvSpPr/>
      </dsp:nvSpPr>
      <dsp:spPr>
        <a:xfrm>
          <a:off x="-5094933" y="-780512"/>
          <a:ext cx="6067490" cy="6067490"/>
        </a:xfrm>
        <a:prstGeom prst="blockArc">
          <a:avLst>
            <a:gd name="adj1" fmla="val 18900000"/>
            <a:gd name="adj2" fmla="val 2700000"/>
            <a:gd name="adj3" fmla="val 35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8B6B5C-A9F8-4207-B0E0-D238FE9F5C48}">
      <dsp:nvSpPr>
        <dsp:cNvPr id="0" name=""/>
        <dsp:cNvSpPr/>
      </dsp:nvSpPr>
      <dsp:spPr>
        <a:xfrm>
          <a:off x="509245" y="346457"/>
          <a:ext cx="8645604" cy="6932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0287" tIns="50800" rIns="50800" bIns="50800" numCol="1" spcCol="1270" anchor="ctr" anchorCtr="0">
          <a:noAutofit/>
        </a:bodyPr>
        <a:lstStyle/>
        <a:p>
          <a:pPr marL="0" lvl="0" indent="0" algn="l" defTabSz="1200150">
            <a:lnSpc>
              <a:spcPct val="90000"/>
            </a:lnSpc>
            <a:spcBef>
              <a:spcPct val="0"/>
            </a:spcBef>
            <a:spcAft>
              <a:spcPct val="35000"/>
            </a:spcAft>
            <a:buNone/>
          </a:pPr>
          <a:r>
            <a:rPr lang="en-US" altLang="zh-CN" sz="2000" b="1" kern="1200" dirty="0">
              <a:solidFill>
                <a:schemeClr val="bg1"/>
              </a:solidFill>
              <a:latin typeface="微软雅黑" panose="020B0503020204020204" pitchFamily="34" charset="-122"/>
              <a:ea typeface="微软雅黑" panose="020B0503020204020204" pitchFamily="34" charset="-122"/>
              <a:cs typeface="+mn-cs"/>
            </a:rPr>
            <a:t>Background</a:t>
          </a:r>
          <a:endParaRPr lang="zh-CN" altLang="en-US" sz="2000" b="1" kern="1200" dirty="0">
            <a:solidFill>
              <a:schemeClr val="bg1"/>
            </a:solidFill>
            <a:latin typeface="微软雅黑" panose="020B0503020204020204" pitchFamily="34" charset="-122"/>
            <a:ea typeface="微软雅黑" panose="020B0503020204020204" pitchFamily="34" charset="-122"/>
            <a:cs typeface="+mn-cs"/>
          </a:endParaRPr>
        </a:p>
      </dsp:txBody>
      <dsp:txXfrm>
        <a:off x="509245" y="346457"/>
        <a:ext cx="8645604" cy="693274"/>
      </dsp:txXfrm>
    </dsp:sp>
    <dsp:sp modelId="{A4869031-6D15-4667-A7F0-6705387720EE}">
      <dsp:nvSpPr>
        <dsp:cNvPr id="0" name=""/>
        <dsp:cNvSpPr/>
      </dsp:nvSpPr>
      <dsp:spPr>
        <a:xfrm>
          <a:off x="75948" y="259797"/>
          <a:ext cx="866593" cy="86659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D4C565-2264-4771-8C36-EC6921AD00BC}">
      <dsp:nvSpPr>
        <dsp:cNvPr id="0" name=""/>
        <dsp:cNvSpPr/>
      </dsp:nvSpPr>
      <dsp:spPr>
        <a:xfrm>
          <a:off x="906715" y="1386549"/>
          <a:ext cx="8248133" cy="693274"/>
        </a:xfrm>
        <a:prstGeom prst="rect">
          <a:avLst/>
        </a:prstGeom>
        <a:solidFill>
          <a:srgbClr val="4F81BD">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818" tIns="81280" rIns="81280" bIns="81280" numCol="1" spcCol="1270" anchor="ctr" anchorCtr="0">
          <a:noAutofit/>
        </a:bodyPr>
        <a:lstStyle/>
        <a:p>
          <a:pPr marL="0" lvl="0" indent="0" algn="l" defTabSz="1200150">
            <a:lnSpc>
              <a:spcPct val="90000"/>
            </a:lnSpc>
            <a:spcBef>
              <a:spcPct val="0"/>
            </a:spcBef>
            <a:spcAft>
              <a:spcPct val="35000"/>
            </a:spcAft>
            <a:buNone/>
          </a:pPr>
          <a:r>
            <a:rPr lang="en-US" altLang="zh-CN" sz="2000" b="1" kern="1200" dirty="0">
              <a:solidFill>
                <a:srgbClr val="FFFF00"/>
              </a:solidFill>
              <a:latin typeface="微软雅黑" panose="020B0503020204020204" pitchFamily="34" charset="-122"/>
              <a:ea typeface="微软雅黑" panose="020B0503020204020204" pitchFamily="34" charset="-122"/>
              <a:cs typeface="+mn-cs"/>
            </a:rPr>
            <a:t>Principle </a:t>
          </a:r>
          <a:endParaRPr lang="zh-CN" altLang="en-US" sz="2000" b="1" kern="1200" dirty="0">
            <a:solidFill>
              <a:srgbClr val="FFFF00"/>
            </a:solidFill>
            <a:latin typeface="微软雅黑" panose="020B0503020204020204" pitchFamily="34" charset="-122"/>
            <a:ea typeface="微软雅黑" panose="020B0503020204020204" pitchFamily="34" charset="-122"/>
            <a:cs typeface="+mn-cs"/>
          </a:endParaRPr>
        </a:p>
      </dsp:txBody>
      <dsp:txXfrm>
        <a:off x="906715" y="1386549"/>
        <a:ext cx="8248133" cy="693274"/>
      </dsp:txXfrm>
    </dsp:sp>
    <dsp:sp modelId="{54BE2C9E-4FAB-4033-8217-F795F7C380DC}">
      <dsp:nvSpPr>
        <dsp:cNvPr id="0" name=""/>
        <dsp:cNvSpPr/>
      </dsp:nvSpPr>
      <dsp:spPr>
        <a:xfrm>
          <a:off x="473418" y="1299890"/>
          <a:ext cx="866593" cy="86659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369605-C626-4309-A640-7370AA473DEE}">
      <dsp:nvSpPr>
        <dsp:cNvPr id="0" name=""/>
        <dsp:cNvSpPr/>
      </dsp:nvSpPr>
      <dsp:spPr>
        <a:xfrm>
          <a:off x="906715" y="2426641"/>
          <a:ext cx="8248133" cy="6932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0287" tIns="68580" rIns="68580" bIns="68580" numCol="1" spcCol="1270" anchor="ctr" anchorCtr="0">
          <a:noAutofit/>
        </a:bodyPr>
        <a:lstStyle/>
        <a:p>
          <a:pPr marL="0" lvl="0" indent="0" algn="l" defTabSz="1200150">
            <a:lnSpc>
              <a:spcPct val="90000"/>
            </a:lnSpc>
            <a:spcBef>
              <a:spcPct val="0"/>
            </a:spcBef>
            <a:spcAft>
              <a:spcPct val="35000"/>
            </a:spcAft>
            <a:buNone/>
          </a:pPr>
          <a:r>
            <a:rPr lang="en-US" altLang="zh-CN" sz="2700" b="1" kern="1200" dirty="0">
              <a:solidFill>
                <a:prstClr val="white"/>
              </a:solidFill>
              <a:latin typeface="微软雅黑" panose="020B0503020204020204" pitchFamily="34" charset="-122"/>
              <a:ea typeface="微软雅黑" panose="020B0503020204020204" pitchFamily="34" charset="-122"/>
              <a:cs typeface="+mn-cs"/>
            </a:rPr>
            <a:t>AMSTER</a:t>
          </a:r>
          <a:endParaRPr lang="zh-CN" altLang="en-US" sz="2700" kern="1200" dirty="0"/>
        </a:p>
      </dsp:txBody>
      <dsp:txXfrm>
        <a:off x="906715" y="2426641"/>
        <a:ext cx="8248133" cy="693274"/>
      </dsp:txXfrm>
    </dsp:sp>
    <dsp:sp modelId="{92A5A1EC-CF20-4563-9557-B7A8C3DB8A78}">
      <dsp:nvSpPr>
        <dsp:cNvPr id="0" name=""/>
        <dsp:cNvSpPr/>
      </dsp:nvSpPr>
      <dsp:spPr>
        <a:xfrm>
          <a:off x="473418" y="2339982"/>
          <a:ext cx="866593" cy="86659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BA68C1-3C3F-447B-A931-D046E54B81AC}">
      <dsp:nvSpPr>
        <dsp:cNvPr id="0" name=""/>
        <dsp:cNvSpPr/>
      </dsp:nvSpPr>
      <dsp:spPr>
        <a:xfrm>
          <a:off x="509245" y="3466734"/>
          <a:ext cx="8645604" cy="6932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0287" tIns="50800" rIns="50800" bIns="50800" numCol="1" spcCol="1270" anchor="ctr" anchorCtr="0">
          <a:noAutofit/>
        </a:bodyPr>
        <a:lstStyle/>
        <a:p>
          <a:pPr marL="0" lvl="0" indent="0" algn="l" defTabSz="889000">
            <a:lnSpc>
              <a:spcPct val="90000"/>
            </a:lnSpc>
            <a:spcBef>
              <a:spcPct val="0"/>
            </a:spcBef>
            <a:spcAft>
              <a:spcPct val="35000"/>
            </a:spcAft>
            <a:buNone/>
          </a:pPr>
          <a:r>
            <a:rPr lang="en-US" altLang="zh-CN" sz="2000" b="1" kern="1200" dirty="0">
              <a:solidFill>
                <a:schemeClr val="bg1"/>
              </a:solidFill>
              <a:latin typeface="微软雅黑" panose="020B0503020204020204" pitchFamily="34" charset="-122"/>
              <a:ea typeface="微软雅黑" panose="020B0503020204020204" pitchFamily="34" charset="-122"/>
              <a:cs typeface="+mn-cs"/>
            </a:rPr>
            <a:t>Conclusion</a:t>
          </a:r>
          <a:endParaRPr lang="zh-CN" altLang="en-US" sz="2000" b="1" kern="1200" dirty="0">
            <a:solidFill>
              <a:schemeClr val="bg1"/>
            </a:solidFill>
            <a:latin typeface="微软雅黑" panose="020B0503020204020204" pitchFamily="34" charset="-122"/>
            <a:ea typeface="微软雅黑" panose="020B0503020204020204" pitchFamily="34" charset="-122"/>
            <a:cs typeface="+mn-cs"/>
          </a:endParaRPr>
        </a:p>
      </dsp:txBody>
      <dsp:txXfrm>
        <a:off x="509245" y="3466734"/>
        <a:ext cx="8645604" cy="693274"/>
      </dsp:txXfrm>
    </dsp:sp>
    <dsp:sp modelId="{5DBC1647-9FE8-4D33-9E41-B25E9CCC2243}">
      <dsp:nvSpPr>
        <dsp:cNvPr id="0" name=""/>
        <dsp:cNvSpPr/>
      </dsp:nvSpPr>
      <dsp:spPr>
        <a:xfrm>
          <a:off x="75948" y="3380074"/>
          <a:ext cx="866593" cy="86659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4F7A4-E977-4ABB-A75E-1D111DF807D1}">
      <dsp:nvSpPr>
        <dsp:cNvPr id="0" name=""/>
        <dsp:cNvSpPr/>
      </dsp:nvSpPr>
      <dsp:spPr>
        <a:xfrm>
          <a:off x="196726" y="0"/>
          <a:ext cx="3170945" cy="1483744"/>
        </a:xfrm>
        <a:prstGeom prst="roundRect">
          <a:avLst>
            <a:gd name="adj" fmla="val 10000"/>
          </a:avLst>
        </a:prstGeom>
        <a:solidFill>
          <a:srgbClr val="FFC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n-US" altLang="zh-CN" sz="1600" b="1" kern="1200" dirty="0">
              <a:latin typeface="微软雅黑" panose="020B0503020204020204" pitchFamily="34" charset="-122"/>
              <a:ea typeface="等线" panose="02010600030101010101" pitchFamily="2" charset="-122"/>
              <a:cs typeface="Calibri" panose="020F0502020204030204" pitchFamily="34" charset="0"/>
            </a:rPr>
            <a:t>The monochromatic light is calibrated by incident into the SCAR  via steering arm</a:t>
          </a:r>
          <a:endParaRPr lang="zh-CN" altLang="en-US" sz="1600" b="1" kern="1200" dirty="0">
            <a:solidFill>
              <a:sysClr val="window" lastClr="FFFFFF"/>
            </a:solidFill>
            <a:latin typeface="微软雅黑" panose="020B0503020204020204" pitchFamily="34" charset="-122"/>
            <a:ea typeface="等线" panose="02010600030101010101" pitchFamily="2" charset="-122"/>
            <a:cs typeface="+mn-cs"/>
          </a:endParaRPr>
        </a:p>
      </dsp:txBody>
      <dsp:txXfrm>
        <a:off x="240183" y="43457"/>
        <a:ext cx="3084031" cy="1396830"/>
      </dsp:txXfrm>
    </dsp:sp>
    <dsp:sp modelId="{5B2C0983-416C-4855-BFA1-BBA0D46D4366}">
      <dsp:nvSpPr>
        <dsp:cNvPr id="0" name=""/>
        <dsp:cNvSpPr/>
      </dsp:nvSpPr>
      <dsp:spPr>
        <a:xfrm>
          <a:off x="3592327" y="385185"/>
          <a:ext cx="476268" cy="713373"/>
        </a:xfrm>
        <a:prstGeom prst="rightArrow">
          <a:avLst>
            <a:gd name="adj1" fmla="val 60000"/>
            <a:gd name="adj2" fmla="val 50000"/>
          </a:avLst>
        </a:prstGeom>
        <a:solidFill>
          <a:srgbClr val="4472C4">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711200">
            <a:lnSpc>
              <a:spcPct val="90000"/>
            </a:lnSpc>
            <a:spcBef>
              <a:spcPct val="0"/>
            </a:spcBef>
            <a:spcAft>
              <a:spcPct val="35000"/>
            </a:spcAft>
            <a:buNone/>
          </a:pPr>
          <a:endParaRPr lang="zh-CN" altLang="en-US" sz="1600" b="1" kern="1200" dirty="0">
            <a:solidFill>
              <a:sysClr val="window" lastClr="FFFFFF"/>
            </a:solidFill>
            <a:latin typeface="微软雅黑" panose="020B0503020204020204" pitchFamily="34" charset="-122"/>
            <a:ea typeface="等线" panose="02010600030101010101" pitchFamily="2" charset="-122"/>
            <a:cs typeface="+mn-cs"/>
          </a:endParaRPr>
        </a:p>
      </dsp:txBody>
      <dsp:txXfrm>
        <a:off x="3592327" y="527860"/>
        <a:ext cx="333388" cy="428023"/>
      </dsp:txXfrm>
    </dsp:sp>
    <dsp:sp modelId="{801DD276-DB84-4386-9F7C-91EAD0945381}">
      <dsp:nvSpPr>
        <dsp:cNvPr id="0" name=""/>
        <dsp:cNvSpPr/>
      </dsp:nvSpPr>
      <dsp:spPr>
        <a:xfrm>
          <a:off x="4266293" y="0"/>
          <a:ext cx="3404345" cy="1483744"/>
        </a:xfrm>
        <a:prstGeom prst="roundRect">
          <a:avLst>
            <a:gd name="adj" fmla="val 10000"/>
          </a:avLst>
        </a:prstGeom>
        <a:solidFill>
          <a:srgbClr val="00B0F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n-US" altLang="zh-CN" sz="1600" b="1" kern="1200" dirty="0">
              <a:solidFill>
                <a:sysClr val="window" lastClr="FFFFFF"/>
              </a:solidFill>
              <a:latin typeface="微软雅黑" panose="020B0503020204020204" pitchFamily="34" charset="-122"/>
              <a:ea typeface="等线" panose="02010600030101010101" pitchFamily="2" charset="-122"/>
              <a:cs typeface="+mn-cs"/>
            </a:rPr>
            <a:t>The transfer radiometer is calibrated by directing the calibrated monochromatic light into it</a:t>
          </a:r>
          <a:endParaRPr lang="zh-CN" altLang="en-US" sz="1600" b="1" kern="1200" dirty="0">
            <a:solidFill>
              <a:sysClr val="window" lastClr="FFFFFF"/>
            </a:solidFill>
            <a:latin typeface="微软雅黑" panose="020B0503020204020204" pitchFamily="34" charset="-122"/>
            <a:ea typeface="等线" panose="02010600030101010101" pitchFamily="2" charset="-122"/>
            <a:cs typeface="+mn-cs"/>
          </a:endParaRPr>
        </a:p>
      </dsp:txBody>
      <dsp:txXfrm>
        <a:off x="4309750" y="43457"/>
        <a:ext cx="3317431" cy="1396830"/>
      </dsp:txXfrm>
    </dsp:sp>
    <dsp:sp modelId="{600F388A-8502-4FD1-9030-40FA7240A8AE}">
      <dsp:nvSpPr>
        <dsp:cNvPr id="0" name=""/>
        <dsp:cNvSpPr/>
      </dsp:nvSpPr>
      <dsp:spPr>
        <a:xfrm>
          <a:off x="7892964" y="385185"/>
          <a:ext cx="471329" cy="713373"/>
        </a:xfrm>
        <a:prstGeom prst="rightArrow">
          <a:avLst>
            <a:gd name="adj1" fmla="val 60000"/>
            <a:gd name="adj2" fmla="val 50000"/>
          </a:avLst>
        </a:prstGeom>
        <a:solidFill>
          <a:srgbClr val="4472C4">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711200">
            <a:lnSpc>
              <a:spcPct val="90000"/>
            </a:lnSpc>
            <a:spcBef>
              <a:spcPct val="0"/>
            </a:spcBef>
            <a:spcAft>
              <a:spcPct val="35000"/>
            </a:spcAft>
            <a:buNone/>
          </a:pPr>
          <a:endParaRPr lang="zh-CN" altLang="en-US" sz="1600" b="1" kern="1200" dirty="0">
            <a:solidFill>
              <a:sysClr val="window" lastClr="FFFFFF"/>
            </a:solidFill>
            <a:latin typeface="微软雅黑" panose="020B0503020204020204" pitchFamily="34" charset="-122"/>
            <a:ea typeface="等线" panose="02010600030101010101" pitchFamily="2" charset="-122"/>
            <a:cs typeface="+mn-cs"/>
          </a:endParaRPr>
        </a:p>
      </dsp:txBody>
      <dsp:txXfrm>
        <a:off x="7892964" y="527860"/>
        <a:ext cx="329930" cy="428023"/>
      </dsp:txXfrm>
    </dsp:sp>
    <dsp:sp modelId="{09748CA9-087E-4ACF-8E6C-36CA034C8A06}">
      <dsp:nvSpPr>
        <dsp:cNvPr id="0" name=""/>
        <dsp:cNvSpPr/>
      </dsp:nvSpPr>
      <dsp:spPr>
        <a:xfrm>
          <a:off x="8559939" y="0"/>
          <a:ext cx="3047946" cy="1483744"/>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altLang="zh-CN" sz="1600" b="1" kern="1200" dirty="0">
              <a:solidFill>
                <a:sysClr val="window" lastClr="FFFFFF"/>
              </a:solidFill>
              <a:latin typeface="微软雅黑" panose="020B0503020204020204" pitchFamily="34" charset="-122"/>
              <a:ea typeface="等线" panose="02010600030101010101" pitchFamily="2" charset="-122"/>
              <a:cs typeface="+mn-cs"/>
            </a:rPr>
            <a:t>The EMIS is calibrated by observing the sphere with transfer radiometer​ simultaneously</a:t>
          </a:r>
          <a:endParaRPr lang="zh-CN" altLang="en-US" sz="1600" b="1" kern="1200" dirty="0">
            <a:solidFill>
              <a:sysClr val="window" lastClr="FFFFFF"/>
            </a:solidFill>
            <a:latin typeface="微软雅黑" panose="020B0503020204020204" pitchFamily="34" charset="-122"/>
            <a:ea typeface="等线" panose="02010600030101010101" pitchFamily="2" charset="-122"/>
            <a:cs typeface="+mn-cs"/>
          </a:endParaRPr>
        </a:p>
      </dsp:txBody>
      <dsp:txXfrm>
        <a:off x="8603396" y="43457"/>
        <a:ext cx="2961032" cy="13968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0A20B-66EA-4F27-A6EC-A38E8EDE55DA}">
      <dsp:nvSpPr>
        <dsp:cNvPr id="0" name=""/>
        <dsp:cNvSpPr/>
      </dsp:nvSpPr>
      <dsp:spPr>
        <a:xfrm>
          <a:off x="-5094933" y="-780512"/>
          <a:ext cx="6067490" cy="6067490"/>
        </a:xfrm>
        <a:prstGeom prst="blockArc">
          <a:avLst>
            <a:gd name="adj1" fmla="val 18900000"/>
            <a:gd name="adj2" fmla="val 2700000"/>
            <a:gd name="adj3" fmla="val 35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8B6B5C-A9F8-4207-B0E0-D238FE9F5C48}">
      <dsp:nvSpPr>
        <dsp:cNvPr id="0" name=""/>
        <dsp:cNvSpPr/>
      </dsp:nvSpPr>
      <dsp:spPr>
        <a:xfrm>
          <a:off x="425424" y="281563"/>
          <a:ext cx="8729424" cy="5634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269" tIns="50800" rIns="50800" bIns="50800" numCol="1" spcCol="1270" anchor="ctr" anchorCtr="0">
          <a:noAutofit/>
        </a:bodyPr>
        <a:lstStyle/>
        <a:p>
          <a:pPr marL="0" lvl="0" indent="0" algn="l" defTabSz="1200150">
            <a:lnSpc>
              <a:spcPct val="90000"/>
            </a:lnSpc>
            <a:spcBef>
              <a:spcPct val="0"/>
            </a:spcBef>
            <a:spcAft>
              <a:spcPct val="35000"/>
            </a:spcAft>
            <a:buNone/>
          </a:pPr>
          <a:r>
            <a:rPr lang="en-US" altLang="zh-CN" sz="2000" b="1" kern="1200" dirty="0">
              <a:solidFill>
                <a:schemeClr val="bg1"/>
              </a:solidFill>
              <a:latin typeface="微软雅黑" panose="020B0503020204020204" pitchFamily="34" charset="-122"/>
              <a:ea typeface="微软雅黑" panose="020B0503020204020204" pitchFamily="34" charset="-122"/>
              <a:cs typeface="+mn-cs"/>
            </a:rPr>
            <a:t>Background</a:t>
          </a:r>
          <a:endParaRPr lang="zh-CN" altLang="en-US" sz="2000" b="1" kern="1200" dirty="0">
            <a:solidFill>
              <a:schemeClr val="bg1"/>
            </a:solidFill>
            <a:latin typeface="微软雅黑" panose="020B0503020204020204" pitchFamily="34" charset="-122"/>
            <a:ea typeface="微软雅黑" panose="020B0503020204020204" pitchFamily="34" charset="-122"/>
            <a:cs typeface="+mn-cs"/>
          </a:endParaRPr>
        </a:p>
      </dsp:txBody>
      <dsp:txXfrm>
        <a:off x="425424" y="281563"/>
        <a:ext cx="8729424" cy="563488"/>
      </dsp:txXfrm>
    </dsp:sp>
    <dsp:sp modelId="{A4869031-6D15-4667-A7F0-6705387720EE}">
      <dsp:nvSpPr>
        <dsp:cNvPr id="0" name=""/>
        <dsp:cNvSpPr/>
      </dsp:nvSpPr>
      <dsp:spPr>
        <a:xfrm>
          <a:off x="73244" y="211127"/>
          <a:ext cx="704360" cy="7043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D4C565-2264-4771-8C36-EC6921AD00BC}">
      <dsp:nvSpPr>
        <dsp:cNvPr id="0" name=""/>
        <dsp:cNvSpPr/>
      </dsp:nvSpPr>
      <dsp:spPr>
        <a:xfrm>
          <a:off x="829204" y="1126526"/>
          <a:ext cx="8325645" cy="563488"/>
        </a:xfrm>
        <a:prstGeom prst="rect">
          <a:avLst/>
        </a:prstGeom>
        <a:solidFill>
          <a:srgbClr val="4F81BD">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818" tIns="81280" rIns="81280" bIns="81280" numCol="1" spcCol="1270" anchor="ctr" anchorCtr="0">
          <a:noAutofit/>
        </a:bodyPr>
        <a:lstStyle/>
        <a:p>
          <a:pPr marL="0" lvl="0" indent="0" algn="l" defTabSz="1200150">
            <a:lnSpc>
              <a:spcPct val="90000"/>
            </a:lnSpc>
            <a:spcBef>
              <a:spcPct val="0"/>
            </a:spcBef>
            <a:spcAft>
              <a:spcPct val="35000"/>
            </a:spcAft>
            <a:buNone/>
          </a:pPr>
          <a:r>
            <a:rPr lang="en-US" altLang="zh-CN" sz="2000" b="1" kern="1200" dirty="0">
              <a:solidFill>
                <a:schemeClr val="bg1"/>
              </a:solidFill>
              <a:latin typeface="微软雅黑" panose="020B0503020204020204" pitchFamily="34" charset="-122"/>
              <a:ea typeface="微软雅黑" panose="020B0503020204020204" pitchFamily="34" charset="-122"/>
              <a:cs typeface="+mn-cs"/>
            </a:rPr>
            <a:t>Principle </a:t>
          </a:r>
          <a:endParaRPr lang="zh-CN" altLang="en-US" sz="2000" b="1" kern="1200" dirty="0">
            <a:solidFill>
              <a:schemeClr val="bg1"/>
            </a:solidFill>
            <a:latin typeface="微软雅黑" panose="020B0503020204020204" pitchFamily="34" charset="-122"/>
            <a:ea typeface="微软雅黑" panose="020B0503020204020204" pitchFamily="34" charset="-122"/>
            <a:cs typeface="+mn-cs"/>
          </a:endParaRPr>
        </a:p>
      </dsp:txBody>
      <dsp:txXfrm>
        <a:off x="829204" y="1126526"/>
        <a:ext cx="8325645" cy="563488"/>
      </dsp:txXfrm>
    </dsp:sp>
    <dsp:sp modelId="{54BE2C9E-4FAB-4033-8217-F795F7C380DC}">
      <dsp:nvSpPr>
        <dsp:cNvPr id="0" name=""/>
        <dsp:cNvSpPr/>
      </dsp:nvSpPr>
      <dsp:spPr>
        <a:xfrm>
          <a:off x="477023" y="1056090"/>
          <a:ext cx="704360" cy="7043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369605-C626-4309-A640-7370AA473DEE}">
      <dsp:nvSpPr>
        <dsp:cNvPr id="0" name=""/>
        <dsp:cNvSpPr/>
      </dsp:nvSpPr>
      <dsp:spPr>
        <a:xfrm>
          <a:off x="953131" y="1971488"/>
          <a:ext cx="8201717" cy="5634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269" tIns="55880" rIns="55880" bIns="55880" numCol="1" spcCol="1270" anchor="ctr" anchorCtr="0">
          <a:noAutofit/>
        </a:bodyPr>
        <a:lstStyle/>
        <a:p>
          <a:pPr marL="0" lvl="0" indent="0" algn="l" defTabSz="1200150">
            <a:lnSpc>
              <a:spcPct val="90000"/>
            </a:lnSpc>
            <a:spcBef>
              <a:spcPct val="0"/>
            </a:spcBef>
            <a:spcAft>
              <a:spcPct val="35000"/>
            </a:spcAft>
            <a:buNone/>
          </a:pPr>
          <a:r>
            <a:rPr lang="en-US" altLang="zh-CN" sz="2200" b="1" kern="1200" dirty="0">
              <a:solidFill>
                <a:srgbClr val="FFFF00"/>
              </a:solidFill>
              <a:latin typeface="微软雅黑" panose="020B0503020204020204" pitchFamily="34" charset="-122"/>
              <a:ea typeface="微软雅黑" panose="020B0503020204020204" pitchFamily="34" charset="-122"/>
              <a:cs typeface="+mn-cs"/>
            </a:rPr>
            <a:t>AMSTER</a:t>
          </a:r>
          <a:endParaRPr lang="zh-CN" altLang="en-US" sz="2200" kern="1200" dirty="0">
            <a:solidFill>
              <a:srgbClr val="FFFF00"/>
            </a:solidFill>
          </a:endParaRPr>
        </a:p>
      </dsp:txBody>
      <dsp:txXfrm>
        <a:off x="953131" y="1971488"/>
        <a:ext cx="8201717" cy="563488"/>
      </dsp:txXfrm>
    </dsp:sp>
    <dsp:sp modelId="{92A5A1EC-CF20-4563-9557-B7A8C3DB8A78}">
      <dsp:nvSpPr>
        <dsp:cNvPr id="0" name=""/>
        <dsp:cNvSpPr/>
      </dsp:nvSpPr>
      <dsp:spPr>
        <a:xfrm>
          <a:off x="600951" y="1901052"/>
          <a:ext cx="704360" cy="7043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122CDF-7713-4175-A494-6137EEC63A44}">
      <dsp:nvSpPr>
        <dsp:cNvPr id="0" name=""/>
        <dsp:cNvSpPr/>
      </dsp:nvSpPr>
      <dsp:spPr>
        <a:xfrm>
          <a:off x="829204" y="2816451"/>
          <a:ext cx="8325645" cy="5634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269" tIns="55880" rIns="55880" bIns="55880" numCol="1" spcCol="1270" anchor="ctr" anchorCtr="0">
          <a:noAutofit/>
        </a:bodyPr>
        <a:lstStyle/>
        <a:p>
          <a:pPr marL="0" lvl="0" indent="0" algn="l" defTabSz="977900">
            <a:lnSpc>
              <a:spcPct val="90000"/>
            </a:lnSpc>
            <a:spcBef>
              <a:spcPct val="0"/>
            </a:spcBef>
            <a:spcAft>
              <a:spcPct val="35000"/>
            </a:spcAft>
            <a:buNone/>
          </a:pPr>
          <a:r>
            <a:rPr lang="en-US" altLang="zh-CN" sz="2200" b="1" kern="1200" dirty="0">
              <a:solidFill>
                <a:schemeClr val="bg1"/>
              </a:solidFill>
              <a:latin typeface="微软雅黑" panose="020B0503020204020204" pitchFamily="34" charset="-122"/>
              <a:ea typeface="微软雅黑" panose="020B0503020204020204" pitchFamily="34" charset="-122"/>
              <a:cs typeface="+mn-cs"/>
            </a:rPr>
            <a:t>Development and challenges </a:t>
          </a:r>
          <a:endParaRPr lang="zh-CN" altLang="en-US" sz="2200" b="1" kern="1200" dirty="0">
            <a:solidFill>
              <a:schemeClr val="bg1"/>
            </a:solidFill>
            <a:latin typeface="微软雅黑" panose="020B0503020204020204" pitchFamily="34" charset="-122"/>
            <a:ea typeface="微软雅黑" panose="020B0503020204020204" pitchFamily="34" charset="-122"/>
            <a:cs typeface="+mn-cs"/>
          </a:endParaRPr>
        </a:p>
      </dsp:txBody>
      <dsp:txXfrm>
        <a:off x="829204" y="2816451"/>
        <a:ext cx="8325645" cy="563488"/>
      </dsp:txXfrm>
    </dsp:sp>
    <dsp:sp modelId="{C939597D-7E66-4979-BC22-D3F45B1F3586}">
      <dsp:nvSpPr>
        <dsp:cNvPr id="0" name=""/>
        <dsp:cNvSpPr/>
      </dsp:nvSpPr>
      <dsp:spPr>
        <a:xfrm>
          <a:off x="477023" y="2746015"/>
          <a:ext cx="704360" cy="7043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C80146-97FC-4D25-87E4-4897D3248B73}">
      <dsp:nvSpPr>
        <dsp:cNvPr id="0" name=""/>
        <dsp:cNvSpPr/>
      </dsp:nvSpPr>
      <dsp:spPr>
        <a:xfrm>
          <a:off x="425424" y="3661413"/>
          <a:ext cx="8729424" cy="5634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269" tIns="50800" rIns="50800" bIns="50800" numCol="1" spcCol="1270" anchor="ctr" anchorCtr="0">
          <a:noAutofit/>
        </a:bodyPr>
        <a:lstStyle/>
        <a:p>
          <a:pPr marL="0" lvl="0" indent="0" algn="l" defTabSz="889000">
            <a:lnSpc>
              <a:spcPct val="90000"/>
            </a:lnSpc>
            <a:spcBef>
              <a:spcPct val="0"/>
            </a:spcBef>
            <a:spcAft>
              <a:spcPct val="35000"/>
            </a:spcAft>
            <a:buNone/>
          </a:pPr>
          <a:r>
            <a:rPr lang="en-US" altLang="zh-CN" sz="2000" b="1" kern="1200" dirty="0">
              <a:solidFill>
                <a:schemeClr val="bg1"/>
              </a:solidFill>
              <a:latin typeface="微软雅黑" panose="020B0503020204020204" pitchFamily="34" charset="-122"/>
              <a:ea typeface="微软雅黑" panose="020B0503020204020204" pitchFamily="34" charset="-122"/>
              <a:cs typeface="+mn-cs"/>
            </a:rPr>
            <a:t>Conclusion</a:t>
          </a:r>
          <a:endParaRPr lang="zh-CN" altLang="en-US" sz="2000" b="1" kern="1200" dirty="0">
            <a:solidFill>
              <a:schemeClr val="bg1"/>
            </a:solidFill>
            <a:latin typeface="微软雅黑" panose="020B0503020204020204" pitchFamily="34" charset="-122"/>
            <a:ea typeface="微软雅黑" panose="020B0503020204020204" pitchFamily="34" charset="-122"/>
            <a:cs typeface="+mn-cs"/>
          </a:endParaRPr>
        </a:p>
      </dsp:txBody>
      <dsp:txXfrm>
        <a:off x="425424" y="3661413"/>
        <a:ext cx="8729424" cy="563488"/>
      </dsp:txXfrm>
    </dsp:sp>
    <dsp:sp modelId="{5DBC1647-9FE8-4D33-9E41-B25E9CCC2243}">
      <dsp:nvSpPr>
        <dsp:cNvPr id="0" name=""/>
        <dsp:cNvSpPr/>
      </dsp:nvSpPr>
      <dsp:spPr>
        <a:xfrm>
          <a:off x="73244" y="3590977"/>
          <a:ext cx="704360" cy="7043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0A20B-66EA-4F27-A6EC-A38E8EDE55DA}">
      <dsp:nvSpPr>
        <dsp:cNvPr id="0" name=""/>
        <dsp:cNvSpPr/>
      </dsp:nvSpPr>
      <dsp:spPr>
        <a:xfrm>
          <a:off x="-5094933" y="-780512"/>
          <a:ext cx="6067490" cy="6067490"/>
        </a:xfrm>
        <a:prstGeom prst="blockArc">
          <a:avLst>
            <a:gd name="adj1" fmla="val 18900000"/>
            <a:gd name="adj2" fmla="val 2700000"/>
            <a:gd name="adj3" fmla="val 35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8B6B5C-A9F8-4207-B0E0-D238FE9F5C48}">
      <dsp:nvSpPr>
        <dsp:cNvPr id="0" name=""/>
        <dsp:cNvSpPr/>
      </dsp:nvSpPr>
      <dsp:spPr>
        <a:xfrm>
          <a:off x="509245" y="346457"/>
          <a:ext cx="8645604" cy="6932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0287" tIns="60960" rIns="60960" bIns="60960" numCol="1" spcCol="1270" anchor="ctr" anchorCtr="0">
          <a:noAutofit/>
        </a:bodyPr>
        <a:lstStyle/>
        <a:p>
          <a:pPr marL="0" lvl="0" indent="0" algn="l" defTabSz="1200150">
            <a:lnSpc>
              <a:spcPct val="90000"/>
            </a:lnSpc>
            <a:spcBef>
              <a:spcPct val="0"/>
            </a:spcBef>
            <a:spcAft>
              <a:spcPct val="35000"/>
            </a:spcAft>
            <a:buNone/>
          </a:pPr>
          <a:r>
            <a:rPr lang="en-US" altLang="zh-CN" sz="2400" b="1" kern="1200" dirty="0">
              <a:solidFill>
                <a:schemeClr val="bg1"/>
              </a:solidFill>
              <a:latin typeface="微软雅黑" panose="020B0503020204020204" pitchFamily="34" charset="-122"/>
              <a:ea typeface="微软雅黑" panose="020B0503020204020204" pitchFamily="34" charset="-122"/>
              <a:cs typeface="+mn-cs"/>
            </a:rPr>
            <a:t>Background</a:t>
          </a:r>
          <a:endParaRPr lang="zh-CN" altLang="en-US" sz="2400" b="1" kern="1200" dirty="0">
            <a:solidFill>
              <a:schemeClr val="bg1"/>
            </a:solidFill>
            <a:latin typeface="微软雅黑" panose="020B0503020204020204" pitchFamily="34" charset="-122"/>
            <a:ea typeface="微软雅黑" panose="020B0503020204020204" pitchFamily="34" charset="-122"/>
            <a:cs typeface="+mn-cs"/>
          </a:endParaRPr>
        </a:p>
      </dsp:txBody>
      <dsp:txXfrm>
        <a:off x="509245" y="346457"/>
        <a:ext cx="8645604" cy="693274"/>
      </dsp:txXfrm>
    </dsp:sp>
    <dsp:sp modelId="{A4869031-6D15-4667-A7F0-6705387720EE}">
      <dsp:nvSpPr>
        <dsp:cNvPr id="0" name=""/>
        <dsp:cNvSpPr/>
      </dsp:nvSpPr>
      <dsp:spPr>
        <a:xfrm>
          <a:off x="75948" y="259797"/>
          <a:ext cx="866593" cy="86659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D4C565-2264-4771-8C36-EC6921AD00BC}">
      <dsp:nvSpPr>
        <dsp:cNvPr id="0" name=""/>
        <dsp:cNvSpPr/>
      </dsp:nvSpPr>
      <dsp:spPr>
        <a:xfrm>
          <a:off x="906715" y="1386549"/>
          <a:ext cx="8248133" cy="693274"/>
        </a:xfrm>
        <a:prstGeom prst="rect">
          <a:avLst/>
        </a:prstGeom>
        <a:solidFill>
          <a:srgbClr val="4F81BD">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818" tIns="81280" rIns="81280" bIns="81280" numCol="1" spcCol="1270" anchor="ctr" anchorCtr="0">
          <a:noAutofit/>
        </a:bodyPr>
        <a:lstStyle/>
        <a:p>
          <a:pPr marL="0" lvl="0" indent="0" algn="l" defTabSz="1200150">
            <a:lnSpc>
              <a:spcPct val="90000"/>
            </a:lnSpc>
            <a:spcBef>
              <a:spcPct val="0"/>
            </a:spcBef>
            <a:spcAft>
              <a:spcPct val="35000"/>
            </a:spcAft>
            <a:buNone/>
          </a:pPr>
          <a:r>
            <a:rPr lang="en-US" altLang="zh-CN" sz="2400" b="1" kern="1200" dirty="0">
              <a:solidFill>
                <a:schemeClr val="bg1"/>
              </a:solidFill>
              <a:latin typeface="微软雅黑" panose="020B0503020204020204" pitchFamily="34" charset="-122"/>
              <a:ea typeface="微软雅黑" panose="020B0503020204020204" pitchFamily="34" charset="-122"/>
              <a:cs typeface="+mn-cs"/>
            </a:rPr>
            <a:t>Principle </a:t>
          </a:r>
          <a:endParaRPr lang="zh-CN" altLang="en-US" sz="2400" b="1" kern="1200" dirty="0">
            <a:solidFill>
              <a:schemeClr val="bg1"/>
            </a:solidFill>
            <a:latin typeface="微软雅黑" panose="020B0503020204020204" pitchFamily="34" charset="-122"/>
            <a:ea typeface="微软雅黑" panose="020B0503020204020204" pitchFamily="34" charset="-122"/>
            <a:cs typeface="+mn-cs"/>
          </a:endParaRPr>
        </a:p>
      </dsp:txBody>
      <dsp:txXfrm>
        <a:off x="906715" y="1386549"/>
        <a:ext cx="8248133" cy="693274"/>
      </dsp:txXfrm>
    </dsp:sp>
    <dsp:sp modelId="{54BE2C9E-4FAB-4033-8217-F795F7C380DC}">
      <dsp:nvSpPr>
        <dsp:cNvPr id="0" name=""/>
        <dsp:cNvSpPr/>
      </dsp:nvSpPr>
      <dsp:spPr>
        <a:xfrm>
          <a:off x="473418" y="1299890"/>
          <a:ext cx="866593" cy="86659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369605-C626-4309-A640-7370AA473DEE}">
      <dsp:nvSpPr>
        <dsp:cNvPr id="0" name=""/>
        <dsp:cNvSpPr/>
      </dsp:nvSpPr>
      <dsp:spPr>
        <a:xfrm>
          <a:off x="906715" y="2426641"/>
          <a:ext cx="8248133" cy="6932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0287" tIns="60960" rIns="60960" bIns="60960" numCol="1" spcCol="1270" anchor="ctr" anchorCtr="0">
          <a:noAutofit/>
        </a:bodyPr>
        <a:lstStyle/>
        <a:p>
          <a:pPr marL="0" lvl="0" indent="0" algn="l" defTabSz="1200150">
            <a:lnSpc>
              <a:spcPct val="90000"/>
            </a:lnSpc>
            <a:spcBef>
              <a:spcPct val="0"/>
            </a:spcBef>
            <a:spcAft>
              <a:spcPct val="35000"/>
            </a:spcAft>
            <a:buNone/>
          </a:pPr>
          <a:r>
            <a:rPr lang="en-US" altLang="zh-CN" sz="2400" b="1" kern="1200" dirty="0">
              <a:solidFill>
                <a:prstClr val="white"/>
              </a:solidFill>
              <a:latin typeface="微软雅黑" panose="020B0503020204020204" pitchFamily="34" charset="-122"/>
              <a:ea typeface="微软雅黑" panose="020B0503020204020204" pitchFamily="34" charset="-122"/>
              <a:cs typeface="+mn-cs"/>
            </a:rPr>
            <a:t>AMSTER</a:t>
          </a:r>
          <a:endParaRPr lang="zh-CN" altLang="en-US" sz="2400" kern="1200" dirty="0"/>
        </a:p>
      </dsp:txBody>
      <dsp:txXfrm>
        <a:off x="906715" y="2426641"/>
        <a:ext cx="8248133" cy="693274"/>
      </dsp:txXfrm>
    </dsp:sp>
    <dsp:sp modelId="{92A5A1EC-CF20-4563-9557-B7A8C3DB8A78}">
      <dsp:nvSpPr>
        <dsp:cNvPr id="0" name=""/>
        <dsp:cNvSpPr/>
      </dsp:nvSpPr>
      <dsp:spPr>
        <a:xfrm>
          <a:off x="473418" y="2339982"/>
          <a:ext cx="866593" cy="86659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7ECCD4-D629-409F-86F9-EF5C17199961}">
      <dsp:nvSpPr>
        <dsp:cNvPr id="0" name=""/>
        <dsp:cNvSpPr/>
      </dsp:nvSpPr>
      <dsp:spPr>
        <a:xfrm>
          <a:off x="509245" y="3466734"/>
          <a:ext cx="8645604" cy="6932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0287" tIns="60960" rIns="60960" bIns="60960" numCol="1" spcCol="1270" anchor="ctr" anchorCtr="0">
          <a:noAutofit/>
        </a:bodyPr>
        <a:lstStyle/>
        <a:p>
          <a:pPr marL="0" lvl="0" indent="0" algn="l" defTabSz="1066800">
            <a:lnSpc>
              <a:spcPct val="90000"/>
            </a:lnSpc>
            <a:spcBef>
              <a:spcPct val="0"/>
            </a:spcBef>
            <a:spcAft>
              <a:spcPct val="35000"/>
            </a:spcAft>
            <a:buNone/>
          </a:pPr>
          <a:r>
            <a:rPr lang="en-US" altLang="zh-CN" sz="2400" b="1" kern="1200" dirty="0">
              <a:solidFill>
                <a:srgbClr val="FFFF00"/>
              </a:solidFill>
              <a:latin typeface="微软雅黑" panose="020B0503020204020204" pitchFamily="34" charset="-122"/>
              <a:ea typeface="微软雅黑" panose="020B0503020204020204" pitchFamily="34" charset="-122"/>
              <a:cs typeface="+mn-cs"/>
            </a:rPr>
            <a:t>Conclusion</a:t>
          </a:r>
          <a:endParaRPr lang="zh-CN" altLang="en-US" sz="2400" b="1" kern="1200" dirty="0">
            <a:solidFill>
              <a:srgbClr val="FFFF00"/>
            </a:solidFill>
            <a:latin typeface="微软雅黑" panose="020B0503020204020204" pitchFamily="34" charset="-122"/>
            <a:ea typeface="微软雅黑" panose="020B0503020204020204" pitchFamily="34" charset="-122"/>
            <a:cs typeface="+mn-cs"/>
          </a:endParaRPr>
        </a:p>
      </dsp:txBody>
      <dsp:txXfrm>
        <a:off x="509245" y="3466734"/>
        <a:ext cx="8645604" cy="693274"/>
      </dsp:txXfrm>
    </dsp:sp>
    <dsp:sp modelId="{5DBC1647-9FE8-4D33-9E41-B25E9CCC2243}">
      <dsp:nvSpPr>
        <dsp:cNvPr id="0" name=""/>
        <dsp:cNvSpPr/>
      </dsp:nvSpPr>
      <dsp:spPr>
        <a:xfrm>
          <a:off x="75948" y="3380074"/>
          <a:ext cx="866593" cy="86659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6F52C-124F-4611-97EF-662EFAEA2512}" type="datetimeFigureOut">
              <a:rPr lang="zh-CN" altLang="en-US" smtClean="0"/>
              <a:t>2025/3/17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8D4E1-2B97-4370-926C-59996CBC7233}" type="slidenum">
              <a:rPr lang="zh-CN" altLang="en-US" smtClean="0"/>
              <a:t>‹#›</a:t>
            </a:fld>
            <a:endParaRPr lang="zh-CN" altLang="en-US"/>
          </a:p>
        </p:txBody>
      </p:sp>
    </p:spTree>
    <p:extLst>
      <p:ext uri="{BB962C8B-B14F-4D97-AF65-F5344CB8AC3E}">
        <p14:creationId xmlns:p14="http://schemas.microsoft.com/office/powerpoint/2010/main" val="161913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048D4E1-2B97-4370-926C-59996CBC7233}" type="slidenum">
              <a:rPr lang="zh-CN" altLang="en-US" smtClean="0"/>
              <a:t>0</a:t>
            </a:fld>
            <a:endParaRPr lang="zh-CN" altLang="en-US"/>
          </a:p>
        </p:txBody>
      </p:sp>
    </p:spTree>
    <p:extLst>
      <p:ext uri="{BB962C8B-B14F-4D97-AF65-F5344CB8AC3E}">
        <p14:creationId xmlns:p14="http://schemas.microsoft.com/office/powerpoint/2010/main" val="1476924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048D4E1-2B97-4370-926C-59996CBC7233}" type="slidenum">
              <a:rPr lang="zh-CN" altLang="en-US" smtClean="0"/>
              <a:t>22</a:t>
            </a:fld>
            <a:endParaRPr lang="zh-CN" altLang="en-US"/>
          </a:p>
        </p:txBody>
      </p:sp>
    </p:spTree>
    <p:extLst>
      <p:ext uri="{BB962C8B-B14F-4D97-AF65-F5344CB8AC3E}">
        <p14:creationId xmlns:p14="http://schemas.microsoft.com/office/powerpoint/2010/main" val="4018715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048D4E1-2B97-4370-926C-59996CBC7233}" type="slidenum">
              <a:rPr lang="zh-CN" altLang="en-US" smtClean="0"/>
              <a:t>25</a:t>
            </a:fld>
            <a:endParaRPr lang="zh-CN" altLang="en-US"/>
          </a:p>
        </p:txBody>
      </p:sp>
    </p:spTree>
    <p:extLst>
      <p:ext uri="{BB962C8B-B14F-4D97-AF65-F5344CB8AC3E}">
        <p14:creationId xmlns:p14="http://schemas.microsoft.com/office/powerpoint/2010/main" val="3540469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BBFFAF-2F89-42FB-8B5B-A244BBB526B0}" type="slidenum">
              <a:rPr lang="zh-CN" altLang="en-US" smtClean="0"/>
              <a:pPr/>
              <a:t>3</a:t>
            </a:fld>
            <a:endParaRPr lang="zh-CN" altLang="en-US"/>
          </a:p>
        </p:txBody>
      </p:sp>
    </p:spTree>
    <p:extLst>
      <p:ext uri="{BB962C8B-B14F-4D97-AF65-F5344CB8AC3E}">
        <p14:creationId xmlns:p14="http://schemas.microsoft.com/office/powerpoint/2010/main" val="3379600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048D4E1-2B97-4370-926C-59996CBC7233}" type="slidenum">
              <a:rPr lang="zh-CN" altLang="en-US" smtClean="0"/>
              <a:t>8</a:t>
            </a:fld>
            <a:endParaRPr lang="zh-CN" altLang="en-US"/>
          </a:p>
        </p:txBody>
      </p:sp>
    </p:spTree>
    <p:extLst>
      <p:ext uri="{BB962C8B-B14F-4D97-AF65-F5344CB8AC3E}">
        <p14:creationId xmlns:p14="http://schemas.microsoft.com/office/powerpoint/2010/main" val="894542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048D4E1-2B97-4370-926C-59996CBC7233}" type="slidenum">
              <a:rPr lang="zh-CN" altLang="en-US" smtClean="0"/>
              <a:t>10</a:t>
            </a:fld>
            <a:endParaRPr lang="zh-CN" altLang="en-US"/>
          </a:p>
        </p:txBody>
      </p:sp>
    </p:spTree>
    <p:extLst>
      <p:ext uri="{BB962C8B-B14F-4D97-AF65-F5344CB8AC3E}">
        <p14:creationId xmlns:p14="http://schemas.microsoft.com/office/powerpoint/2010/main" val="106746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放到前面，整机后面</a:t>
            </a:r>
          </a:p>
        </p:txBody>
      </p:sp>
    </p:spTree>
    <p:extLst>
      <p:ext uri="{BB962C8B-B14F-4D97-AF65-F5344CB8AC3E}">
        <p14:creationId xmlns:p14="http://schemas.microsoft.com/office/powerpoint/2010/main" val="1922013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6D170-EFEE-C5AC-87D7-0EF1BB73CFD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1EC6230-930E-212C-7B43-074612C9F30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1078CDE-B51F-E169-5111-B5F4C7D26755}"/>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AC70DF7-5AB0-2B45-164C-3A03BB1D5540}"/>
              </a:ext>
            </a:extLst>
          </p:cNvPr>
          <p:cNvSpPr>
            <a:spLocks noGrp="1"/>
          </p:cNvSpPr>
          <p:nvPr>
            <p:ph type="sldNum" sz="quarter" idx="5"/>
          </p:nvPr>
        </p:nvSpPr>
        <p:spPr/>
        <p:txBody>
          <a:bodyPr/>
          <a:lstStyle/>
          <a:p>
            <a:fld id="{8048D4E1-2B97-4370-926C-59996CBC7233}" type="slidenum">
              <a:rPr lang="zh-CN" altLang="en-US" smtClean="0"/>
              <a:t>12</a:t>
            </a:fld>
            <a:endParaRPr lang="zh-CN" altLang="en-US"/>
          </a:p>
        </p:txBody>
      </p:sp>
    </p:spTree>
    <p:extLst>
      <p:ext uri="{BB962C8B-B14F-4D97-AF65-F5344CB8AC3E}">
        <p14:creationId xmlns:p14="http://schemas.microsoft.com/office/powerpoint/2010/main" val="932344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048D4E1-2B97-4370-926C-59996CBC7233}" type="slidenum">
              <a:rPr lang="zh-CN" altLang="en-US" smtClean="0"/>
              <a:t>13</a:t>
            </a:fld>
            <a:endParaRPr lang="zh-CN" altLang="en-US"/>
          </a:p>
        </p:txBody>
      </p:sp>
    </p:spTree>
    <p:extLst>
      <p:ext uri="{BB962C8B-B14F-4D97-AF65-F5344CB8AC3E}">
        <p14:creationId xmlns:p14="http://schemas.microsoft.com/office/powerpoint/2010/main" val="3777536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杂散光是影响测量精度的误差来源，需要进行抑制</a:t>
            </a:r>
          </a:p>
        </p:txBody>
      </p:sp>
      <p:sp>
        <p:nvSpPr>
          <p:cNvPr id="4" name="灯片编号占位符 3"/>
          <p:cNvSpPr>
            <a:spLocks noGrp="1"/>
          </p:cNvSpPr>
          <p:nvPr>
            <p:ph type="sldNum" sz="quarter" idx="5"/>
          </p:nvPr>
        </p:nvSpPr>
        <p:spPr/>
        <p:txBody>
          <a:bodyPr/>
          <a:lstStyle/>
          <a:p>
            <a:fld id="{8048D4E1-2B97-4370-926C-59996CBC7233}" type="slidenum">
              <a:rPr lang="zh-CN" altLang="en-US" smtClean="0"/>
              <a:t>19</a:t>
            </a:fld>
            <a:endParaRPr lang="zh-CN" altLang="en-US"/>
          </a:p>
        </p:txBody>
      </p:sp>
    </p:spTree>
    <p:extLst>
      <p:ext uri="{BB962C8B-B14F-4D97-AF65-F5344CB8AC3E}">
        <p14:creationId xmlns:p14="http://schemas.microsoft.com/office/powerpoint/2010/main" val="3798139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在短波红外波段，红外背景辐射是重要的杂散光来源，采用冷光阑和探测器制冷，降低红外背景辐射和探测器背景噪声</a:t>
            </a:r>
          </a:p>
        </p:txBody>
      </p:sp>
      <p:sp>
        <p:nvSpPr>
          <p:cNvPr id="4" name="灯片编号占位符 3"/>
          <p:cNvSpPr>
            <a:spLocks noGrp="1"/>
          </p:cNvSpPr>
          <p:nvPr>
            <p:ph type="sldNum" sz="quarter" idx="5"/>
          </p:nvPr>
        </p:nvSpPr>
        <p:spPr/>
        <p:txBody>
          <a:bodyPr/>
          <a:lstStyle/>
          <a:p>
            <a:fld id="{8048D4E1-2B97-4370-926C-59996CBC7233}" type="slidenum">
              <a:rPr lang="zh-CN" altLang="en-US" smtClean="0"/>
              <a:t>20</a:t>
            </a:fld>
            <a:endParaRPr lang="zh-CN" altLang="en-US"/>
          </a:p>
        </p:txBody>
      </p:sp>
    </p:spTree>
    <p:extLst>
      <p:ext uri="{BB962C8B-B14F-4D97-AF65-F5344CB8AC3E}">
        <p14:creationId xmlns:p14="http://schemas.microsoft.com/office/powerpoint/2010/main" val="22664159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93991"/>
            <a:ext cx="10363200" cy="1470025"/>
          </a:xfrm>
        </p:spPr>
        <p:txBody>
          <a:bodyPr/>
          <a:lstStyle/>
          <a:p>
            <a:r>
              <a:rPr lang="zh-CN" altLang="en-US"/>
              <a:t>单击此处编辑母版标题样式</a:t>
            </a:r>
            <a:endParaRPr lang="en-GB" dirty="0"/>
          </a:p>
        </p:txBody>
      </p:sp>
      <p:sp>
        <p:nvSpPr>
          <p:cNvPr id="3" name="Subtitle 2"/>
          <p:cNvSpPr>
            <a:spLocks noGrp="1"/>
          </p:cNvSpPr>
          <p:nvPr>
            <p:ph type="subTitle" idx="1"/>
          </p:nvPr>
        </p:nvSpPr>
        <p:spPr>
          <a:xfrm>
            <a:off x="1828800" y="442912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GB" dirty="0"/>
          </a:p>
        </p:txBody>
      </p:sp>
      <p:pic>
        <p:nvPicPr>
          <p:cNvPr id="57346" name="Picture 2" descr="H:\MY DOCUMENTS\GSICS\logo\GSICS500px.png"/>
          <p:cNvPicPr>
            <a:picLocks noChangeAspect="1" noChangeArrowheads="1"/>
          </p:cNvPicPr>
          <p:nvPr userDrawn="1"/>
        </p:nvPicPr>
        <p:blipFill>
          <a:blip r:embed="rId2" cstate="print"/>
          <a:srcRect/>
          <a:stretch>
            <a:fillRect/>
          </a:stretch>
        </p:blipFill>
        <p:spPr bwMode="auto">
          <a:xfrm>
            <a:off x="0" y="404664"/>
            <a:ext cx="2289173" cy="755141"/>
          </a:xfrm>
          <a:prstGeom prst="rect">
            <a:avLst/>
          </a:prstGeom>
          <a:noFill/>
        </p:spPr>
      </p:pic>
    </p:spTree>
    <p:extLst>
      <p:ext uri="{BB962C8B-B14F-4D97-AF65-F5344CB8AC3E}">
        <p14:creationId xmlns:p14="http://schemas.microsoft.com/office/powerpoint/2010/main" val="3254270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4" name="Group 52"/>
          <p:cNvGrpSpPr>
            <a:grpSpLocks/>
          </p:cNvGrpSpPr>
          <p:nvPr/>
        </p:nvGrpSpPr>
        <p:grpSpPr bwMode="auto">
          <a:xfrm>
            <a:off x="5875" y="1090634"/>
            <a:ext cx="12186138" cy="128587"/>
            <a:chOff x="3" y="2044"/>
            <a:chExt cx="6237" cy="179"/>
          </a:xfrm>
        </p:grpSpPr>
        <p:sp>
          <p:nvSpPr>
            <p:cNvPr id="5" name="Rectangle 53"/>
            <p:cNvSpPr>
              <a:spLocks noChangeArrowheads="1"/>
            </p:cNvSpPr>
            <p:nvPr userDrawn="1"/>
          </p:nvSpPr>
          <p:spPr bwMode="auto">
            <a:xfrm>
              <a:off x="3" y="2044"/>
              <a:ext cx="2433"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sz="1800" dirty="0">
                <a:latin typeface="微软雅黑" panose="020B0503020204020204" pitchFamily="34" charset="-122"/>
                <a:ea typeface="微软雅黑" panose="020B0503020204020204" pitchFamily="34" charset="-122"/>
              </a:endParaRPr>
            </a:p>
          </p:txBody>
        </p:sp>
        <p:sp>
          <p:nvSpPr>
            <p:cNvPr id="6" name="Rectangle 54"/>
            <p:cNvSpPr>
              <a:spLocks noChangeArrowheads="1"/>
            </p:cNvSpPr>
            <p:nvPr userDrawn="1"/>
          </p:nvSpPr>
          <p:spPr bwMode="auto">
            <a:xfrm>
              <a:off x="2557" y="2044"/>
              <a:ext cx="445"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sz="1800" dirty="0">
                <a:latin typeface="微软雅黑" panose="020B0503020204020204" pitchFamily="34" charset="-122"/>
                <a:ea typeface="微软雅黑" panose="020B0503020204020204" pitchFamily="34" charset="-122"/>
              </a:endParaRPr>
            </a:p>
          </p:txBody>
        </p:sp>
        <p:sp>
          <p:nvSpPr>
            <p:cNvPr id="7" name="Rectangle 55"/>
            <p:cNvSpPr>
              <a:spLocks noChangeArrowheads="1"/>
            </p:cNvSpPr>
            <p:nvPr userDrawn="1"/>
          </p:nvSpPr>
          <p:spPr bwMode="auto">
            <a:xfrm>
              <a:off x="3149" y="2044"/>
              <a:ext cx="14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sz="1800" dirty="0">
                <a:latin typeface="微软雅黑" panose="020B0503020204020204" pitchFamily="34" charset="-122"/>
                <a:ea typeface="微软雅黑" panose="020B0503020204020204" pitchFamily="34" charset="-122"/>
              </a:endParaRPr>
            </a:p>
          </p:txBody>
        </p:sp>
        <p:sp>
          <p:nvSpPr>
            <p:cNvPr id="8" name="Rectangle 56"/>
            <p:cNvSpPr>
              <a:spLocks noChangeArrowheads="1"/>
            </p:cNvSpPr>
            <p:nvPr userDrawn="1"/>
          </p:nvSpPr>
          <p:spPr bwMode="auto">
            <a:xfrm>
              <a:off x="3476" y="2044"/>
              <a:ext cx="8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sz="1800" dirty="0">
                <a:latin typeface="微软雅黑" panose="020B0503020204020204" pitchFamily="34" charset="-122"/>
                <a:ea typeface="微软雅黑" panose="020B0503020204020204" pitchFamily="34" charset="-122"/>
              </a:endParaRPr>
            </a:p>
          </p:txBody>
        </p:sp>
        <p:sp>
          <p:nvSpPr>
            <p:cNvPr id="9" name="Rectangle 57"/>
            <p:cNvSpPr>
              <a:spLocks noChangeArrowheads="1"/>
            </p:cNvSpPr>
            <p:nvPr userDrawn="1"/>
          </p:nvSpPr>
          <p:spPr bwMode="auto">
            <a:xfrm>
              <a:off x="4398" y="2044"/>
              <a:ext cx="1842"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sz="1800" dirty="0">
                <a:latin typeface="微软雅黑" panose="020B0503020204020204" pitchFamily="34" charset="-122"/>
                <a:ea typeface="微软雅黑" panose="020B0503020204020204" pitchFamily="34" charset="-122"/>
              </a:endParaRPr>
            </a:p>
          </p:txBody>
        </p:sp>
      </p:grpSp>
      <p:sp>
        <p:nvSpPr>
          <p:cNvPr id="2" name="Title 1"/>
          <p:cNvSpPr>
            <a:spLocks noGrp="1"/>
          </p:cNvSpPr>
          <p:nvPr>
            <p:ph type="title"/>
          </p:nvPr>
        </p:nvSpPr>
        <p:spPr/>
        <p:txBody>
          <a:bodyPr/>
          <a:lstStyle>
            <a:lvl1pPr>
              <a:defRPr sz="2800" b="1"/>
            </a:lvl1pPr>
          </a:lstStyle>
          <a:p>
            <a:r>
              <a:rPr lang="zh-CN" altLang="en-US"/>
              <a:t>单击此处编辑母版标题样式</a:t>
            </a:r>
            <a:endParaRPr lang="en-GB" dirty="0"/>
          </a:p>
        </p:txBody>
      </p:sp>
    </p:spTree>
    <p:extLst>
      <p:ext uri="{BB962C8B-B14F-4D97-AF65-F5344CB8AC3E}">
        <p14:creationId xmlns:p14="http://schemas.microsoft.com/office/powerpoint/2010/main" val="4148295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grpSp>
        <p:nvGrpSpPr>
          <p:cNvPr id="2" name="Group 52"/>
          <p:cNvGrpSpPr>
            <a:grpSpLocks/>
          </p:cNvGrpSpPr>
          <p:nvPr/>
        </p:nvGrpSpPr>
        <p:grpSpPr bwMode="auto">
          <a:xfrm>
            <a:off x="5875" y="1090634"/>
            <a:ext cx="12186138" cy="128587"/>
            <a:chOff x="3" y="2044"/>
            <a:chExt cx="6237" cy="179"/>
          </a:xfrm>
        </p:grpSpPr>
        <p:sp>
          <p:nvSpPr>
            <p:cNvPr id="3" name="Rectangle 53"/>
            <p:cNvSpPr>
              <a:spLocks noChangeArrowheads="1"/>
            </p:cNvSpPr>
            <p:nvPr userDrawn="1"/>
          </p:nvSpPr>
          <p:spPr bwMode="auto">
            <a:xfrm>
              <a:off x="3" y="2044"/>
              <a:ext cx="2433"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sz="1800" dirty="0">
                <a:latin typeface="微软雅黑" panose="020B0503020204020204" pitchFamily="34" charset="-122"/>
                <a:ea typeface="微软雅黑" panose="020B0503020204020204" pitchFamily="34" charset="-122"/>
              </a:endParaRPr>
            </a:p>
          </p:txBody>
        </p:sp>
        <p:sp>
          <p:nvSpPr>
            <p:cNvPr id="4" name="Rectangle 54"/>
            <p:cNvSpPr>
              <a:spLocks noChangeArrowheads="1"/>
            </p:cNvSpPr>
            <p:nvPr userDrawn="1"/>
          </p:nvSpPr>
          <p:spPr bwMode="auto">
            <a:xfrm>
              <a:off x="2557" y="2044"/>
              <a:ext cx="445"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sz="1800" dirty="0">
                <a:latin typeface="微软雅黑" panose="020B0503020204020204" pitchFamily="34" charset="-122"/>
                <a:ea typeface="微软雅黑" panose="020B0503020204020204" pitchFamily="34" charset="-122"/>
              </a:endParaRPr>
            </a:p>
          </p:txBody>
        </p:sp>
        <p:sp>
          <p:nvSpPr>
            <p:cNvPr id="5" name="Rectangle 55"/>
            <p:cNvSpPr>
              <a:spLocks noChangeArrowheads="1"/>
            </p:cNvSpPr>
            <p:nvPr userDrawn="1"/>
          </p:nvSpPr>
          <p:spPr bwMode="auto">
            <a:xfrm>
              <a:off x="3149" y="2044"/>
              <a:ext cx="14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sz="1800" dirty="0">
                <a:latin typeface="微软雅黑" panose="020B0503020204020204" pitchFamily="34" charset="-122"/>
                <a:ea typeface="微软雅黑" panose="020B0503020204020204" pitchFamily="34" charset="-122"/>
              </a:endParaRPr>
            </a:p>
          </p:txBody>
        </p:sp>
        <p:sp>
          <p:nvSpPr>
            <p:cNvPr id="6" name="Rectangle 56"/>
            <p:cNvSpPr>
              <a:spLocks noChangeArrowheads="1"/>
            </p:cNvSpPr>
            <p:nvPr userDrawn="1"/>
          </p:nvSpPr>
          <p:spPr bwMode="auto">
            <a:xfrm>
              <a:off x="3476" y="2044"/>
              <a:ext cx="8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sz="1800" dirty="0">
                <a:latin typeface="微软雅黑" panose="020B0503020204020204" pitchFamily="34" charset="-122"/>
                <a:ea typeface="微软雅黑" panose="020B0503020204020204" pitchFamily="34" charset="-122"/>
              </a:endParaRPr>
            </a:p>
          </p:txBody>
        </p:sp>
        <p:sp>
          <p:nvSpPr>
            <p:cNvPr id="7" name="Rectangle 57"/>
            <p:cNvSpPr>
              <a:spLocks noChangeArrowheads="1"/>
            </p:cNvSpPr>
            <p:nvPr userDrawn="1"/>
          </p:nvSpPr>
          <p:spPr bwMode="auto">
            <a:xfrm>
              <a:off x="4398" y="2044"/>
              <a:ext cx="1842"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sz="1800" dirty="0">
                <a:latin typeface="微软雅黑" panose="020B0503020204020204" pitchFamily="34" charset="-122"/>
                <a:ea typeface="微软雅黑" panose="020B0503020204020204" pitchFamily="34" charset="-122"/>
              </a:endParaRPr>
            </a:p>
          </p:txBody>
        </p:sp>
      </p:grpSp>
      <p:sp>
        <p:nvSpPr>
          <p:cNvPr id="8" name="Title 1">
            <a:extLst>
              <a:ext uri="{FF2B5EF4-FFF2-40B4-BE49-F238E27FC236}">
                <a16:creationId xmlns:a16="http://schemas.microsoft.com/office/drawing/2014/main" id="{F91785B2-F329-F02C-4343-479172B43D7F}"/>
              </a:ext>
            </a:extLst>
          </p:cNvPr>
          <p:cNvSpPr>
            <a:spLocks noGrp="1"/>
          </p:cNvSpPr>
          <p:nvPr>
            <p:ph type="title"/>
          </p:nvPr>
        </p:nvSpPr>
        <p:spPr>
          <a:xfrm>
            <a:off x="609600" y="274639"/>
            <a:ext cx="10972800" cy="954087"/>
          </a:xfrm>
        </p:spPr>
        <p:txBody>
          <a:bodyPr/>
          <a:lstStyle>
            <a:lvl1pPr>
              <a:defRPr sz="2800" b="1"/>
            </a:lvl1pPr>
          </a:lstStyle>
          <a:p>
            <a:r>
              <a:rPr lang="zh-CN" altLang="en-US"/>
              <a:t>单击此处编辑母版标题样式</a:t>
            </a:r>
            <a:endParaRPr lang="en-GB" dirty="0"/>
          </a:p>
        </p:txBody>
      </p:sp>
    </p:spTree>
    <p:extLst>
      <p:ext uri="{BB962C8B-B14F-4D97-AF65-F5344CB8AC3E}">
        <p14:creationId xmlns:p14="http://schemas.microsoft.com/office/powerpoint/2010/main" val="338385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幻灯片">
    <p:bg>
      <p:bgRef idx="1001">
        <a:schemeClr val="bg1"/>
      </p:bgRef>
    </p:bg>
    <p:spTree>
      <p:nvGrpSpPr>
        <p:cNvPr id="1" name=""/>
        <p:cNvGrpSpPr/>
        <p:nvPr/>
      </p:nvGrpSpPr>
      <p:grpSpPr>
        <a:xfrm>
          <a:off x="0" y="0"/>
          <a:ext cx="0" cy="0"/>
          <a:chOff x="0" y="0"/>
          <a:chExt cx="0" cy="0"/>
        </a:xfrm>
      </p:grpSpPr>
      <p:sp>
        <p:nvSpPr>
          <p:cNvPr id="5" name="灯片编号占位符 5">
            <a:extLst>
              <a:ext uri="{FF2B5EF4-FFF2-40B4-BE49-F238E27FC236}">
                <a16:creationId xmlns:a16="http://schemas.microsoft.com/office/drawing/2014/main" id="{0FE0B946-90AD-70F8-CCEF-AD6BD4F8B2AD}"/>
              </a:ext>
            </a:extLst>
          </p:cNvPr>
          <p:cNvSpPr>
            <a:spLocks noGrp="1"/>
          </p:cNvSpPr>
          <p:nvPr>
            <p:ph type="sldNum" sz="quarter" idx="12"/>
          </p:nvPr>
        </p:nvSpPr>
        <p:spPr>
          <a:xfrm>
            <a:off x="8610600" y="6356358"/>
            <a:ext cx="2743200" cy="365125"/>
          </a:xfrm>
        </p:spPr>
        <p:txBody>
          <a:bodyPr/>
          <a:lstStyle>
            <a:lvl1pPr>
              <a:defRPr sz="1600">
                <a:latin typeface="微软雅黑" panose="020B0503020204020204" pitchFamily="34" charset="-122"/>
                <a:ea typeface="微软雅黑" panose="020B0503020204020204" pitchFamily="34" charset="-122"/>
              </a:defRPr>
            </a:lvl1pPr>
          </a:lstStyle>
          <a:p>
            <a:fld id="{0C913308-F349-4B6D-A68A-DD1791B4A57B}" type="slidenum">
              <a:rPr lang="zh-CN" altLang="en-US" smtClean="0"/>
              <a:pPr/>
              <a:t>‹#›</a:t>
            </a:fld>
            <a:endParaRPr lang="zh-CN" altLang="en-US" dirty="0"/>
          </a:p>
        </p:txBody>
      </p:sp>
      <p:sp>
        <p:nvSpPr>
          <p:cNvPr id="2" name="Title 1">
            <a:extLst>
              <a:ext uri="{FF2B5EF4-FFF2-40B4-BE49-F238E27FC236}">
                <a16:creationId xmlns:a16="http://schemas.microsoft.com/office/drawing/2014/main" id="{49A114B2-BF4C-B9D0-25F6-E9E6214D3811}"/>
              </a:ext>
            </a:extLst>
          </p:cNvPr>
          <p:cNvSpPr>
            <a:spLocks noGrp="1"/>
          </p:cNvSpPr>
          <p:nvPr>
            <p:ph type="title"/>
          </p:nvPr>
        </p:nvSpPr>
        <p:spPr>
          <a:xfrm>
            <a:off x="609600" y="274639"/>
            <a:ext cx="10972800" cy="954087"/>
          </a:xfrm>
        </p:spPr>
        <p:txBody>
          <a:bodyPr/>
          <a:lstStyle>
            <a:lvl1pPr>
              <a:defRPr sz="2800" b="1"/>
            </a:lvl1pPr>
          </a:lstStyle>
          <a:p>
            <a:r>
              <a:rPr lang="zh-CN" altLang="en-US"/>
              <a:t>单击此处编辑母版标题样式</a:t>
            </a:r>
            <a:endParaRPr lang="en-GB" dirty="0"/>
          </a:p>
        </p:txBody>
      </p:sp>
    </p:spTree>
    <p:extLst>
      <p:ext uri="{BB962C8B-B14F-4D97-AF65-F5344CB8AC3E}">
        <p14:creationId xmlns:p14="http://schemas.microsoft.com/office/powerpoint/2010/main" val="216342719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标题幻灯片">
    <p:bg>
      <p:bgRef idx="1001">
        <a:schemeClr val="bg1"/>
      </p:bgRef>
    </p:bg>
    <p:spTree>
      <p:nvGrpSpPr>
        <p:cNvPr id="1" name=""/>
        <p:cNvGrpSpPr/>
        <p:nvPr/>
      </p:nvGrpSpPr>
      <p:grpSpPr>
        <a:xfrm>
          <a:off x="0" y="0"/>
          <a:ext cx="0" cy="0"/>
          <a:chOff x="0" y="0"/>
          <a:chExt cx="0" cy="0"/>
        </a:xfrm>
      </p:grpSpPr>
      <p:sp>
        <p:nvSpPr>
          <p:cNvPr id="5" name="灯片编号占位符 5">
            <a:extLst>
              <a:ext uri="{FF2B5EF4-FFF2-40B4-BE49-F238E27FC236}">
                <a16:creationId xmlns:a16="http://schemas.microsoft.com/office/drawing/2014/main" id="{0FE0B946-90AD-70F8-CCEF-AD6BD4F8B2AD}"/>
              </a:ext>
            </a:extLst>
          </p:cNvPr>
          <p:cNvSpPr>
            <a:spLocks noGrp="1"/>
          </p:cNvSpPr>
          <p:nvPr>
            <p:ph type="sldNum" sz="quarter" idx="12"/>
          </p:nvPr>
        </p:nvSpPr>
        <p:spPr>
          <a:xfrm>
            <a:off x="8610600" y="6356358"/>
            <a:ext cx="2743200" cy="365125"/>
          </a:xfrm>
        </p:spPr>
        <p:txBody>
          <a:bodyPr/>
          <a:lstStyle>
            <a:lvl1pPr>
              <a:defRPr sz="1600"/>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62717223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grpSp>
        <p:nvGrpSpPr>
          <p:cNvPr id="4" name="Group 52"/>
          <p:cNvGrpSpPr>
            <a:grpSpLocks/>
          </p:cNvGrpSpPr>
          <p:nvPr/>
        </p:nvGrpSpPr>
        <p:grpSpPr bwMode="auto">
          <a:xfrm>
            <a:off x="5875" y="1090634"/>
            <a:ext cx="12186138" cy="128587"/>
            <a:chOff x="3" y="2044"/>
            <a:chExt cx="6237" cy="179"/>
          </a:xfrm>
        </p:grpSpPr>
        <p:sp>
          <p:nvSpPr>
            <p:cNvPr id="5" name="Rectangle 53"/>
            <p:cNvSpPr>
              <a:spLocks noChangeArrowheads="1"/>
            </p:cNvSpPr>
            <p:nvPr userDrawn="1"/>
          </p:nvSpPr>
          <p:spPr bwMode="auto">
            <a:xfrm>
              <a:off x="3" y="2044"/>
              <a:ext cx="2433"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sz="1800"/>
            </a:p>
          </p:txBody>
        </p:sp>
        <p:sp>
          <p:nvSpPr>
            <p:cNvPr id="6" name="Rectangle 54"/>
            <p:cNvSpPr>
              <a:spLocks noChangeArrowheads="1"/>
            </p:cNvSpPr>
            <p:nvPr userDrawn="1"/>
          </p:nvSpPr>
          <p:spPr bwMode="auto">
            <a:xfrm>
              <a:off x="2557" y="2044"/>
              <a:ext cx="445"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sz="1800"/>
            </a:p>
          </p:txBody>
        </p:sp>
        <p:sp>
          <p:nvSpPr>
            <p:cNvPr id="7" name="Rectangle 55"/>
            <p:cNvSpPr>
              <a:spLocks noChangeArrowheads="1"/>
            </p:cNvSpPr>
            <p:nvPr userDrawn="1"/>
          </p:nvSpPr>
          <p:spPr bwMode="auto">
            <a:xfrm>
              <a:off x="3149" y="2044"/>
              <a:ext cx="14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sz="1800"/>
            </a:p>
          </p:txBody>
        </p:sp>
        <p:sp>
          <p:nvSpPr>
            <p:cNvPr id="8" name="Rectangle 56"/>
            <p:cNvSpPr>
              <a:spLocks noChangeArrowheads="1"/>
            </p:cNvSpPr>
            <p:nvPr userDrawn="1"/>
          </p:nvSpPr>
          <p:spPr bwMode="auto">
            <a:xfrm>
              <a:off x="3476" y="2044"/>
              <a:ext cx="8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sz="1800"/>
            </a:p>
          </p:txBody>
        </p:sp>
        <p:sp>
          <p:nvSpPr>
            <p:cNvPr id="9" name="Rectangle 57"/>
            <p:cNvSpPr>
              <a:spLocks noChangeArrowheads="1"/>
            </p:cNvSpPr>
            <p:nvPr userDrawn="1"/>
          </p:nvSpPr>
          <p:spPr bwMode="auto">
            <a:xfrm>
              <a:off x="4398" y="2044"/>
              <a:ext cx="1842"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sz="1800"/>
            </a:p>
          </p:txBody>
        </p:sp>
      </p:grpSp>
      <p:sp>
        <p:nvSpPr>
          <p:cNvPr id="2" name="Title 1"/>
          <p:cNvSpPr>
            <a:spLocks noGrp="1"/>
          </p:cNvSpPr>
          <p:nvPr>
            <p:ph type="title"/>
          </p:nvPr>
        </p:nvSpPr>
        <p:spPr/>
        <p:txBody>
          <a:bodyPr/>
          <a:lstStyle>
            <a:lvl1pPr>
              <a:defRPr sz="2800" b="1"/>
            </a:lvl1pPr>
          </a:lstStyle>
          <a:p>
            <a:r>
              <a:rPr lang="zh-CN" altLang="en-US"/>
              <a:t>单击此处编辑母版标题样式</a:t>
            </a:r>
            <a:endParaRPr lang="en-GB" dirty="0"/>
          </a:p>
        </p:txBody>
      </p:sp>
      <p:sp>
        <p:nvSpPr>
          <p:cNvPr id="3" name="Content Placeholder 2"/>
          <p:cNvSpPr>
            <a:spLocks noGrp="1"/>
          </p:cNvSpPr>
          <p:nvPr>
            <p:ph idx="1"/>
          </p:nvPr>
        </p:nvSpPr>
        <p:spPr/>
        <p:txBody>
          <a:bodyPr/>
          <a:lstStyle>
            <a:lvl1pPr>
              <a:defRPr sz="2400" b="1"/>
            </a:lvl1pPr>
            <a:lvl2pPr>
              <a:defRPr sz="2000" b="1"/>
            </a:lvl2pPr>
          </a:lstStyle>
          <a:p>
            <a:pPr lvl="0"/>
            <a:r>
              <a:rPr lang="zh-CN" altLang="en-US"/>
              <a:t>单击此处编辑母版文本样式</a:t>
            </a:r>
          </a:p>
          <a:p>
            <a:pPr lvl="1"/>
            <a:r>
              <a:rPr lang="zh-CN" altLang="en-US"/>
              <a:t>二级</a:t>
            </a:r>
          </a:p>
        </p:txBody>
      </p:sp>
    </p:spTree>
    <p:extLst>
      <p:ext uri="{BB962C8B-B14F-4D97-AF65-F5344CB8AC3E}">
        <p14:creationId xmlns:p14="http://schemas.microsoft.com/office/powerpoint/2010/main" val="593528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9"/>
            <a:ext cx="10972800" cy="9540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endParaRPr lang="en-GB" dirty="0"/>
          </a:p>
        </p:txBody>
      </p:sp>
      <p:sp>
        <p:nvSpPr>
          <p:cNvPr id="2051" name="Text Placeholder 2"/>
          <p:cNvSpPr>
            <a:spLocks noGrp="1"/>
          </p:cNvSpPr>
          <p:nvPr>
            <p:ph type="body" idx="1"/>
          </p:nvPr>
        </p:nvSpPr>
        <p:spPr bwMode="auto">
          <a:xfrm>
            <a:off x="609600" y="1600205"/>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19" name="Line 8"/>
          <p:cNvSpPr>
            <a:spLocks noChangeShapeType="1"/>
          </p:cNvSpPr>
          <p:nvPr/>
        </p:nvSpPr>
        <p:spPr bwMode="auto">
          <a:xfrm>
            <a:off x="703384" y="1206500"/>
            <a:ext cx="10879017" cy="0"/>
          </a:xfrm>
          <a:prstGeom prst="line">
            <a:avLst/>
          </a:prstGeom>
          <a:noFill/>
          <a:ln w="57150" cmpd="thinThick">
            <a:solidFill>
              <a:srgbClr val="3333FF"/>
            </a:solidFill>
            <a:round/>
            <a:headEnd/>
            <a:tailEnd/>
          </a:ln>
          <a:effectLst/>
        </p:spPr>
        <p:txBody>
          <a:bodyPr/>
          <a:lstStyle/>
          <a:p>
            <a:pPr algn="ctr">
              <a:defRPr/>
            </a:pPr>
            <a:endParaRPr lang="en-US" sz="1800" dirty="0">
              <a:latin typeface="微软雅黑" panose="020B0503020204020204" pitchFamily="34" charset="-122"/>
              <a:ea typeface="微软雅黑" panose="020B0503020204020204" pitchFamily="34" charset="-122"/>
            </a:endParaRPr>
          </a:p>
        </p:txBody>
      </p:sp>
      <p:pic>
        <p:nvPicPr>
          <p:cNvPr id="4" name="Picture 30" descr="ciomp biaozhi">
            <a:extLst>
              <a:ext uri="{FF2B5EF4-FFF2-40B4-BE49-F238E27FC236}">
                <a16:creationId xmlns:a16="http://schemas.microsoft.com/office/drawing/2014/main" id="{BB8A8BBC-506B-1936-0927-635A0BBA0489}"/>
              </a:ext>
            </a:extLst>
          </p:cNvPr>
          <p:cNvPicPr>
            <a:picLocks noChangeAspect="1"/>
          </p:cNvPicPr>
          <p:nvPr userDrawn="1"/>
        </p:nvPicPr>
        <p:blipFill>
          <a:blip r:embed="rId8"/>
          <a:stretch>
            <a:fillRect/>
          </a:stretch>
        </p:blipFill>
        <p:spPr>
          <a:xfrm>
            <a:off x="11208568" y="79371"/>
            <a:ext cx="882650" cy="733425"/>
          </a:xfrm>
          <a:prstGeom prst="rect">
            <a:avLst/>
          </a:prstGeom>
          <a:noFill/>
          <a:ln w="9525">
            <a:noFill/>
          </a:ln>
        </p:spPr>
      </p:pic>
    </p:spTree>
    <p:extLst>
      <p:ext uri="{BB962C8B-B14F-4D97-AF65-F5344CB8AC3E}">
        <p14:creationId xmlns:p14="http://schemas.microsoft.com/office/powerpoint/2010/main" val="40735609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60" r:id="rId3"/>
    <p:sldLayoutId id="2147483766" r:id="rId4"/>
    <p:sldLayoutId id="2147483767" r:id="rId5"/>
    <p:sldLayoutId id="2147483768" r:id="rId6"/>
  </p:sldLayoutIdLst>
  <p:hf hdr="0" ftr="0" dt="0"/>
  <p:txStyles>
    <p:titleStyle>
      <a:lvl1pPr algn="ctr" rtl="0" eaLnBrk="1" fontAlgn="base" hangingPunct="1">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2400" b="1"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1" fontAlgn="base" hangingPunct="1">
        <a:spcBef>
          <a:spcPct val="20000"/>
        </a:spcBef>
        <a:spcAft>
          <a:spcPct val="0"/>
        </a:spcAft>
        <a:buFont typeface="Arial" charset="0"/>
        <a:buChar char="–"/>
        <a:defRPr sz="1800" b="1" kern="1200">
          <a:solidFill>
            <a:schemeClr val="tx2"/>
          </a:solidFill>
          <a:latin typeface="微软雅黑" panose="020B0503020204020204" pitchFamily="34" charset="-122"/>
          <a:ea typeface="微软雅黑" panose="020B0503020204020204" pitchFamily="34" charset="-122"/>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2.emf"/><Relationship Id="rId4" Type="http://schemas.openxmlformats.org/officeDocument/2006/relationships/package" Target="../embeddings/Microsoft_Visio___.vsdx"/></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6.png"/><Relationship Id="rId4" Type="http://schemas.openxmlformats.org/officeDocument/2006/relationships/diagramLayout" Target="../diagrams/layout4.xml"/><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package" Target="../embeddings/Microsoft_Visio___1.vsdx"/><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emf"/><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package" Target="../embeddings/Microsoft_Visio___2.vsdx"/><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Visio___3.vsdx"/><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7.emf"/></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标题 2">
            <a:extLst>
              <a:ext uri="{FF2B5EF4-FFF2-40B4-BE49-F238E27FC236}">
                <a16:creationId xmlns:a16="http://schemas.microsoft.com/office/drawing/2014/main" id="{C27CE203-12E2-4B1A-841B-13FF3963F6FA}"/>
              </a:ext>
            </a:extLst>
          </p:cNvPr>
          <p:cNvSpPr>
            <a:spLocks noGrp="1"/>
          </p:cNvSpPr>
          <p:nvPr>
            <p:ph type="subTitle" idx="1"/>
          </p:nvPr>
        </p:nvSpPr>
        <p:spPr>
          <a:xfrm>
            <a:off x="2711624" y="3949011"/>
            <a:ext cx="6408712" cy="1384995"/>
          </a:xfrm>
        </p:spPr>
        <p:txBody>
          <a:bodyPr>
            <a:noAutofit/>
          </a:bodyPr>
          <a:lstStyle/>
          <a:p>
            <a:pPr>
              <a:lnSpc>
                <a:spcPct val="100000"/>
              </a:lnSpc>
            </a:pPr>
            <a:r>
              <a:rPr lang="en-US" altLang="zh-CN" sz="3600" b="1" dirty="0">
                <a:ln w="13462">
                  <a:solidFill>
                    <a:schemeClr val="bg1"/>
                  </a:solidFill>
                  <a:prstDash val="solid"/>
                </a:ln>
                <a:solidFill>
                  <a:schemeClr val="tx1"/>
                </a:solidFill>
                <a:effectLst>
                  <a:outerShdw blurRad="38100" dist="38100" dir="2700000" algn="tl">
                    <a:srgbClr val="000000">
                      <a:alpha val="43137"/>
                    </a:srgbClr>
                  </a:outerShdw>
                </a:effectLst>
                <a:cs typeface="Calibri" panose="020F0502020204030204" pitchFamily="34" charset="0"/>
              </a:rPr>
              <a:t>Professor Xin Ye  </a:t>
            </a:r>
          </a:p>
          <a:p>
            <a:pPr>
              <a:lnSpc>
                <a:spcPct val="100000"/>
              </a:lnSpc>
            </a:pPr>
            <a:r>
              <a:rPr lang="en-US" altLang="zh-CN" sz="3600" b="1" dirty="0">
                <a:ln w="13462">
                  <a:solidFill>
                    <a:schemeClr val="bg1"/>
                  </a:solidFill>
                  <a:prstDash val="solid"/>
                </a:ln>
                <a:solidFill>
                  <a:schemeClr val="tx1"/>
                </a:solidFill>
                <a:effectLst>
                  <a:outerShdw blurRad="38100" dist="38100" dir="2700000" algn="tl">
                    <a:srgbClr val="000000">
                      <a:alpha val="43137"/>
                    </a:srgbClr>
                  </a:outerShdw>
                </a:effectLst>
                <a:cs typeface="Calibri" panose="020F0502020204030204" pitchFamily="34" charset="0"/>
              </a:rPr>
              <a:t>2025-03-17</a:t>
            </a:r>
            <a:endParaRPr lang="zh-CN" altLang="en-US" sz="3600" b="1" dirty="0">
              <a:ln w="13462">
                <a:solidFill>
                  <a:schemeClr val="bg1"/>
                </a:solidFill>
                <a:prstDash val="solid"/>
              </a:ln>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0" name="标题 1">
            <a:extLst>
              <a:ext uri="{FF2B5EF4-FFF2-40B4-BE49-F238E27FC236}">
                <a16:creationId xmlns:a16="http://schemas.microsoft.com/office/drawing/2014/main" id="{8EB7141E-79F7-EF54-87E7-7395CF6A40F4}"/>
              </a:ext>
            </a:extLst>
          </p:cNvPr>
          <p:cNvSpPr txBox="1">
            <a:spLocks/>
          </p:cNvSpPr>
          <p:nvPr/>
        </p:nvSpPr>
        <p:spPr>
          <a:xfrm>
            <a:off x="83332" y="1628800"/>
            <a:ext cx="12192000" cy="2123658"/>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zh-CN"/>
            </a:defPPr>
            <a:lvl1pPr algn="ctr" fontAlgn="t">
              <a:defRPr kumimoji="1"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华文新魏" pitchFamily="2" charset="-122"/>
                <a:ea typeface="华文新魏" pitchFamily="2"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4400" dirty="0">
                <a:solidFill>
                  <a:schemeClr val="tx1"/>
                </a:solidFill>
                <a:effectLst>
                  <a:outerShdw blurRad="38100" dist="38100" dir="2700000" algn="tl">
                    <a:srgbClr val="000000">
                      <a:alpha val="43137"/>
                    </a:srgbClr>
                  </a:outerShdw>
                </a:effectLst>
                <a:latin typeface="微软雅黑" panose="020B0503020204020204" pitchFamily="34" charset="-122"/>
              </a:rPr>
              <a:t>Absolute Measurement System for </a:t>
            </a:r>
            <a:r>
              <a:rPr lang="en-US" altLang="zh-CN" sz="4400" dirty="0" err="1">
                <a:solidFill>
                  <a:schemeClr val="tx1"/>
                </a:solidFill>
                <a:effectLst>
                  <a:outerShdw blurRad="38100" dist="38100" dir="2700000" algn="tl">
                    <a:srgbClr val="000000">
                      <a:alpha val="43137"/>
                    </a:srgbClr>
                  </a:outerShdw>
                </a:effectLst>
                <a:latin typeface="微软雅黑" panose="020B0503020204020204" pitchFamily="34" charset="-122"/>
              </a:rPr>
              <a:t>TErrestrial</a:t>
            </a:r>
            <a:r>
              <a:rPr lang="en-US" altLang="zh-CN" sz="4400" dirty="0">
                <a:solidFill>
                  <a:schemeClr val="tx1"/>
                </a:solidFill>
                <a:effectLst>
                  <a:outerShdw blurRad="38100" dist="38100" dir="2700000" algn="tl">
                    <a:srgbClr val="000000">
                      <a:alpha val="43137"/>
                    </a:srgbClr>
                  </a:outerShdw>
                </a:effectLst>
                <a:latin typeface="微软雅黑" panose="020B0503020204020204" pitchFamily="34" charset="-122"/>
              </a:rPr>
              <a:t> reflected spectral Radiance</a:t>
            </a:r>
          </a:p>
          <a:p>
            <a:r>
              <a:rPr lang="en-US" altLang="zh-CN" sz="4400" dirty="0">
                <a:solidFill>
                  <a:schemeClr val="tx1"/>
                </a:solidFill>
                <a:effectLst>
                  <a:outerShdw blurRad="38100" dist="38100" dir="2700000" algn="tl">
                    <a:srgbClr val="000000">
                      <a:alpha val="43137"/>
                    </a:srgbClr>
                  </a:outerShdw>
                </a:effectLst>
                <a:latin typeface="微软雅黑" panose="020B0503020204020204" pitchFamily="34" charset="-122"/>
              </a:rPr>
              <a:t>(</a:t>
            </a:r>
            <a:r>
              <a:rPr lang="en-US" altLang="zh-CN" sz="4400" dirty="0">
                <a:solidFill>
                  <a:srgbClr val="FF0000"/>
                </a:solidFill>
                <a:effectLst>
                  <a:outerShdw blurRad="38100" dist="38100" dir="2700000" algn="tl">
                    <a:srgbClr val="000000">
                      <a:alpha val="43137"/>
                    </a:srgbClr>
                  </a:outerShdw>
                </a:effectLst>
                <a:latin typeface="微软雅黑" panose="020B0503020204020204" pitchFamily="34" charset="-122"/>
              </a:rPr>
              <a:t>AMSTER</a:t>
            </a:r>
            <a:r>
              <a:rPr lang="en-US" altLang="zh-CN" sz="4400" dirty="0">
                <a:solidFill>
                  <a:schemeClr val="tx1"/>
                </a:solidFill>
                <a:effectLst>
                  <a:outerShdw blurRad="38100" dist="38100" dir="2700000" algn="tl">
                    <a:srgbClr val="000000">
                      <a:alpha val="43137"/>
                    </a:srgbClr>
                  </a:outerShdw>
                </a:effectLst>
                <a:latin typeface="微软雅黑" panose="020B0503020204020204" pitchFamily="34" charset="-122"/>
              </a:rPr>
              <a:t>)</a:t>
            </a:r>
            <a:endParaRPr lang="zh-CN" altLang="en-US" sz="4400" dirty="0">
              <a:solidFill>
                <a:schemeClr val="tx1"/>
              </a:solidFill>
              <a:effectLst>
                <a:outerShdw blurRad="38100" dist="38100" dir="2700000" algn="tl">
                  <a:srgbClr val="000000">
                    <a:alpha val="43137"/>
                  </a:srgbClr>
                </a:outerShdw>
              </a:effectLst>
              <a:latin typeface="微软雅黑" panose="020B0503020204020204" pitchFamily="34" charset="-122"/>
            </a:endParaRPr>
          </a:p>
        </p:txBody>
      </p:sp>
      <p:sp>
        <p:nvSpPr>
          <p:cNvPr id="2" name="文本框 1">
            <a:extLst>
              <a:ext uri="{FF2B5EF4-FFF2-40B4-BE49-F238E27FC236}">
                <a16:creationId xmlns:a16="http://schemas.microsoft.com/office/drawing/2014/main" id="{DA22EAC2-A43D-FC9E-CCE9-B02911222EBF}"/>
              </a:ext>
            </a:extLst>
          </p:cNvPr>
          <p:cNvSpPr txBox="1"/>
          <p:nvPr/>
        </p:nvSpPr>
        <p:spPr>
          <a:xfrm>
            <a:off x="166664" y="5334006"/>
            <a:ext cx="12025336" cy="1077218"/>
          </a:xfrm>
          <a:prstGeom prst="rect">
            <a:avLst/>
          </a:prstGeom>
          <a:noFill/>
          <a:ln>
            <a:no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altLang="zh-CN" sz="3200" dirty="0">
                <a:solidFill>
                  <a:schemeClr val="tx1"/>
                </a:solidFill>
                <a:latin typeface="微软雅黑" panose="020B0503020204020204" pitchFamily="34" charset="-122"/>
                <a:ea typeface="微软雅黑" panose="020B0503020204020204" pitchFamily="34" charset="-122"/>
                <a:cs typeface="Calibri" panose="020F0502020204030204" pitchFamily="34" charset="0"/>
              </a:rPr>
              <a:t>Changchun institute of optics, fine mechanics and physics,</a:t>
            </a:r>
          </a:p>
          <a:p>
            <a:pPr algn="ctr"/>
            <a:r>
              <a:rPr lang="en-US" altLang="zh-CN" sz="3200" dirty="0">
                <a:solidFill>
                  <a:schemeClr val="tx1"/>
                </a:solidFill>
                <a:latin typeface="微软雅黑" panose="020B0503020204020204" pitchFamily="34" charset="-122"/>
                <a:ea typeface="微软雅黑" panose="020B0503020204020204" pitchFamily="34" charset="-122"/>
                <a:cs typeface="Calibri" panose="020F0502020204030204" pitchFamily="34" charset="0"/>
              </a:rPr>
              <a:t> Chinese academy of science</a:t>
            </a:r>
            <a:endParaRPr lang="zh-CN" altLang="en-US" sz="3200" dirty="0">
              <a:solidFill>
                <a:schemeClr val="tx1"/>
              </a:solidFill>
              <a:latin typeface="微软雅黑" panose="020B0503020204020204" pitchFamily="34" charset="-122"/>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861209254"/>
      </p:ext>
    </p:extLst>
  </p:cSld>
  <p:clrMapOvr>
    <a:masterClrMapping/>
  </p:clrMapOvr>
  <mc:AlternateContent xmlns:mc="http://schemas.openxmlformats.org/markup-compatibility/2006" xmlns:p14="http://schemas.microsoft.com/office/powerpoint/2010/main">
    <mc:Choice Requires="p14">
      <p:transition spd="slow" p14:dur="2000" advTm="10298"/>
    </mc:Choice>
    <mc:Fallback xmlns="">
      <p:transition spd="slow" advTm="1029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4">
            <a:extLst>
              <a:ext uri="{FF2B5EF4-FFF2-40B4-BE49-F238E27FC236}">
                <a16:creationId xmlns:a16="http://schemas.microsoft.com/office/drawing/2014/main" id="{DAD1FF47-AE33-58BA-F5BE-92F6C66E85EB}"/>
              </a:ext>
            </a:extLst>
          </p:cNvPr>
          <p:cNvSpPr txBox="1">
            <a:spLocks/>
          </p:cNvSpPr>
          <p:nvPr/>
        </p:nvSpPr>
        <p:spPr>
          <a:xfrm>
            <a:off x="253020" y="1992821"/>
            <a:ext cx="12263536" cy="1378920"/>
          </a:xfrm>
          <a:prstGeom prst="rect">
            <a:avLst/>
          </a:prstGeom>
        </p:spPr>
        <p:txBody>
          <a:bodyPr/>
          <a:lstStyle>
            <a:lvl1pPr marL="342900" indent="-342900" algn="l" rtl="0" eaLnBrk="1" fontAlgn="base" hangingPunct="1">
              <a:spcBef>
                <a:spcPct val="20000"/>
              </a:spcBef>
              <a:spcAft>
                <a:spcPct val="0"/>
              </a:spcAft>
              <a:buFont typeface="Arial" charset="0"/>
              <a:buChar char="•"/>
              <a:defRPr sz="2400" b="1"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1" fontAlgn="base" hangingPunct="1">
              <a:spcBef>
                <a:spcPct val="20000"/>
              </a:spcBef>
              <a:spcAft>
                <a:spcPct val="0"/>
              </a:spcAft>
              <a:buFont typeface="Arial" charset="0"/>
              <a:buChar char="–"/>
              <a:defRPr sz="1800" b="1" kern="1200">
                <a:solidFill>
                  <a:schemeClr val="tx2"/>
                </a:solidFill>
                <a:latin typeface="微软雅黑" panose="020B0503020204020204" pitchFamily="34" charset="-122"/>
                <a:ea typeface="微软雅黑" panose="020B0503020204020204" pitchFamily="34" charset="-122"/>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altLang="zh-CN" sz="2000" dirty="0"/>
              <a:t>Earth-moon</a:t>
            </a:r>
            <a:r>
              <a:rPr lang="en-US" altLang="zh-CN" sz="2000" kern="100" dirty="0">
                <a:cs typeface="Times New Roman" panose="02020603050405020304" pitchFamily="18" charset="0"/>
              </a:rPr>
              <a:t> observation instrument in solar reflected band includes space cryogenic radiometer, earth-moon imaging spectrometer and radiometric calibration chain.</a:t>
            </a:r>
            <a:endParaRPr lang="zh-CN" altLang="en-US" sz="2000" dirty="0"/>
          </a:p>
        </p:txBody>
      </p:sp>
      <p:pic>
        <p:nvPicPr>
          <p:cNvPr id="7" name="图片 6">
            <a:extLst>
              <a:ext uri="{FF2B5EF4-FFF2-40B4-BE49-F238E27FC236}">
                <a16:creationId xmlns:a16="http://schemas.microsoft.com/office/drawing/2014/main" id="{5FAC1533-71C0-1E7A-DBDD-AE8AD4336893}"/>
              </a:ext>
            </a:extLst>
          </p:cNvPr>
          <p:cNvPicPr>
            <a:picLocks noChangeAspect="1"/>
          </p:cNvPicPr>
          <p:nvPr/>
        </p:nvPicPr>
        <p:blipFill>
          <a:blip r:embed="rId2"/>
          <a:stretch>
            <a:fillRect/>
          </a:stretch>
        </p:blipFill>
        <p:spPr>
          <a:xfrm rot="16200000">
            <a:off x="832519" y="2982753"/>
            <a:ext cx="2462068" cy="3312370"/>
          </a:xfrm>
          <a:prstGeom prst="rect">
            <a:avLst/>
          </a:prstGeom>
        </p:spPr>
      </p:pic>
      <p:grpSp>
        <p:nvGrpSpPr>
          <p:cNvPr id="9" name="组合 8">
            <a:extLst>
              <a:ext uri="{FF2B5EF4-FFF2-40B4-BE49-F238E27FC236}">
                <a16:creationId xmlns:a16="http://schemas.microsoft.com/office/drawing/2014/main" id="{1E234BBB-9D7B-04AA-2D4C-DD71CCE339A0}"/>
              </a:ext>
            </a:extLst>
          </p:cNvPr>
          <p:cNvGrpSpPr/>
          <p:nvPr/>
        </p:nvGrpSpPr>
        <p:grpSpPr>
          <a:xfrm>
            <a:off x="318229" y="5734476"/>
            <a:ext cx="2862546" cy="787983"/>
            <a:chOff x="-298061" y="3177252"/>
            <a:chExt cx="4153874" cy="787983"/>
          </a:xfrm>
        </p:grpSpPr>
        <p:sp>
          <p:nvSpPr>
            <p:cNvPr id="10" name="标注: 线形 9">
              <a:extLst>
                <a:ext uri="{FF2B5EF4-FFF2-40B4-BE49-F238E27FC236}">
                  <a16:creationId xmlns:a16="http://schemas.microsoft.com/office/drawing/2014/main" id="{1E25B72F-A3F1-F96C-2F12-895DBA10C15E}"/>
                </a:ext>
              </a:extLst>
            </p:cNvPr>
            <p:cNvSpPr/>
            <p:nvPr/>
          </p:nvSpPr>
          <p:spPr>
            <a:xfrm>
              <a:off x="-200403" y="3177252"/>
              <a:ext cx="4056216" cy="393044"/>
            </a:xfrm>
            <a:prstGeom prst="borderCallout1">
              <a:avLst>
                <a:gd name="adj1" fmla="val -14693"/>
                <a:gd name="adj2" fmla="val 25244"/>
                <a:gd name="adj3" fmla="val -198311"/>
                <a:gd name="adj4" fmla="val 38457"/>
              </a:avLst>
            </a:prstGeom>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altLang="zh-CN" sz="1050" kern="100" dirty="0">
                  <a:latin typeface="微软雅黑" panose="020B0503020204020204" pitchFamily="34" charset="-122"/>
                  <a:ea typeface="微软雅黑" panose="020B0503020204020204" pitchFamily="34" charset="-122"/>
                  <a:cs typeface="Times New Roman" panose="02020603050405020304" pitchFamily="18" charset="0"/>
                </a:rPr>
                <a:t>Earth-moon imaging spectrometer</a:t>
              </a:r>
              <a:endParaRPr lang="zh-CN" altLang="en-US" sz="1050" dirty="0">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id="{B50EA5F3-0AFA-C056-F2C1-C9CAF20D7F6D}"/>
                </a:ext>
              </a:extLst>
            </p:cNvPr>
            <p:cNvSpPr/>
            <p:nvPr/>
          </p:nvSpPr>
          <p:spPr>
            <a:xfrm>
              <a:off x="-298061" y="3549737"/>
              <a:ext cx="2866490" cy="415498"/>
            </a:xfrm>
            <a:prstGeom prst="rect">
              <a:avLst/>
            </a:prstGeom>
          </p:spPr>
          <p:txBody>
            <a:bodyPr wrap="none">
              <a:spAutoFit/>
            </a:bodyPr>
            <a:lstStyle/>
            <a:p>
              <a:pPr marL="285750" indent="-285750" algn="l">
                <a:buClr>
                  <a:srgbClr val="FF0000"/>
                </a:buClr>
                <a:buFont typeface="Wingdings" panose="05000000000000000000" pitchFamily="2" charset="2"/>
                <a:buChar char="p"/>
              </a:pPr>
              <a:r>
                <a:rPr lang="en-US" altLang="zh-CN" sz="1050" dirty="0">
                  <a:latin typeface="微软雅黑" panose="020B0503020204020204" pitchFamily="34" charset="-122"/>
                  <a:ea typeface="微软雅黑" panose="020B0503020204020204" pitchFamily="34" charset="-122"/>
                </a:rPr>
                <a:t>Earth Spectral Radiation Observation</a:t>
              </a:r>
            </a:p>
            <a:p>
              <a:pPr marL="285750" indent="-285750" algn="l">
                <a:buClr>
                  <a:srgbClr val="FF0000"/>
                </a:buClr>
                <a:buFont typeface="Wingdings" panose="05000000000000000000" pitchFamily="2" charset="2"/>
                <a:buChar char="p"/>
              </a:pPr>
              <a:r>
                <a:rPr lang="en-US" altLang="zh-CN" sz="1050" dirty="0">
                  <a:latin typeface="微软雅黑" panose="020B0503020204020204" pitchFamily="34" charset="-122"/>
                  <a:ea typeface="微软雅黑" panose="020B0503020204020204" pitchFamily="34" charset="-122"/>
                </a:rPr>
                <a:t>Lunar Spectral Radiation Observation</a:t>
              </a:r>
              <a:endParaRPr lang="zh-CN" altLang="en-US" sz="1050" dirty="0">
                <a:latin typeface="微软雅黑" panose="020B0503020204020204" pitchFamily="34" charset="-122"/>
                <a:ea typeface="微软雅黑" panose="020B0503020204020204" pitchFamily="34" charset="-122"/>
              </a:endParaRPr>
            </a:p>
          </p:txBody>
        </p:sp>
      </p:grpSp>
      <p:grpSp>
        <p:nvGrpSpPr>
          <p:cNvPr id="12" name="组合 11">
            <a:extLst>
              <a:ext uri="{FF2B5EF4-FFF2-40B4-BE49-F238E27FC236}">
                <a16:creationId xmlns:a16="http://schemas.microsoft.com/office/drawing/2014/main" id="{923EC7EC-1526-D44C-64EC-514675F57062}"/>
              </a:ext>
            </a:extLst>
          </p:cNvPr>
          <p:cNvGrpSpPr/>
          <p:nvPr/>
        </p:nvGrpSpPr>
        <p:grpSpPr>
          <a:xfrm>
            <a:off x="203312" y="2857701"/>
            <a:ext cx="1853099" cy="967886"/>
            <a:chOff x="1786956" y="5701061"/>
            <a:chExt cx="1628633" cy="1006881"/>
          </a:xfrm>
        </p:grpSpPr>
        <p:sp>
          <p:nvSpPr>
            <p:cNvPr id="13" name="标注: 线形 12">
              <a:extLst>
                <a:ext uri="{FF2B5EF4-FFF2-40B4-BE49-F238E27FC236}">
                  <a16:creationId xmlns:a16="http://schemas.microsoft.com/office/drawing/2014/main" id="{400D8762-DDAD-DF6D-56E3-06D0268D0BD4}"/>
                </a:ext>
              </a:extLst>
            </p:cNvPr>
            <p:cNvSpPr/>
            <p:nvPr/>
          </p:nvSpPr>
          <p:spPr>
            <a:xfrm>
              <a:off x="1806990" y="5701061"/>
              <a:ext cx="1523801" cy="470900"/>
            </a:xfrm>
            <a:prstGeom prst="borderCallout1">
              <a:avLst>
                <a:gd name="adj1" fmla="val 100891"/>
                <a:gd name="adj2" fmla="val 101419"/>
                <a:gd name="adj3" fmla="val 371911"/>
                <a:gd name="adj4" fmla="val 131924"/>
              </a:avLst>
            </a:prstGeom>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altLang="zh-CN" sz="1200" kern="100" dirty="0">
                  <a:latin typeface="微软雅黑" panose="020B0503020204020204" pitchFamily="34" charset="-122"/>
                  <a:ea typeface="微软雅黑" panose="020B0503020204020204" pitchFamily="34" charset="-122"/>
                  <a:cs typeface="Times New Roman" panose="02020603050405020304" pitchFamily="18" charset="0"/>
                </a:rPr>
                <a:t>Space cryogenic radiometer</a:t>
              </a:r>
              <a:endParaRPr lang="zh-CN" altLang="en-US" sz="1200" dirty="0">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B0B40647-FF06-E98D-05C1-C28032D972AF}"/>
                </a:ext>
              </a:extLst>
            </p:cNvPr>
            <p:cNvSpPr/>
            <p:nvPr/>
          </p:nvSpPr>
          <p:spPr>
            <a:xfrm>
              <a:off x="1786956" y="6227677"/>
              <a:ext cx="1628633" cy="480265"/>
            </a:xfrm>
            <a:prstGeom prst="rect">
              <a:avLst/>
            </a:prstGeom>
          </p:spPr>
          <p:txBody>
            <a:bodyPr wrap="square">
              <a:spAutoFit/>
            </a:bodyPr>
            <a:lstStyle/>
            <a:p>
              <a:pPr marL="285750" indent="-285750">
                <a:buClr>
                  <a:srgbClr val="FF0000"/>
                </a:buClr>
                <a:buFont typeface="Wingdings" panose="05000000000000000000" pitchFamily="2" charset="2"/>
                <a:buChar char="p"/>
              </a:pPr>
              <a:r>
                <a:rPr lang="en-US" altLang="zh-CN" sz="1200" dirty="0">
                  <a:latin typeface="微软雅黑" panose="020B0503020204020204" pitchFamily="34" charset="-122"/>
                  <a:ea typeface="微软雅黑" panose="020B0503020204020204" pitchFamily="34" charset="-122"/>
                </a:rPr>
                <a:t>On-orbit radiation reference</a:t>
              </a:r>
              <a:endParaRPr lang="zh-CN" altLang="en-US" sz="1200" dirty="0">
                <a:latin typeface="微软雅黑" panose="020B0503020204020204" pitchFamily="34" charset="-122"/>
                <a:ea typeface="微软雅黑" panose="020B0503020204020204" pitchFamily="34" charset="-122"/>
              </a:endParaRPr>
            </a:p>
          </p:txBody>
        </p:sp>
      </p:grpSp>
      <p:sp>
        <p:nvSpPr>
          <p:cNvPr id="16" name="标注: 线形 15">
            <a:extLst>
              <a:ext uri="{FF2B5EF4-FFF2-40B4-BE49-F238E27FC236}">
                <a16:creationId xmlns:a16="http://schemas.microsoft.com/office/drawing/2014/main" id="{33A3772A-0FE3-8A6A-97AF-57302F337C54}"/>
              </a:ext>
            </a:extLst>
          </p:cNvPr>
          <p:cNvSpPr/>
          <p:nvPr/>
        </p:nvSpPr>
        <p:spPr>
          <a:xfrm>
            <a:off x="3916429" y="2894258"/>
            <a:ext cx="1685018" cy="457038"/>
          </a:xfrm>
          <a:prstGeom prst="borderCallout1">
            <a:avLst>
              <a:gd name="adj1" fmla="val 446515"/>
              <a:gd name="adj2" fmla="val -82208"/>
              <a:gd name="adj3" fmla="val 118384"/>
              <a:gd name="adj4" fmla="val 29049"/>
            </a:avLst>
          </a:prstGeom>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altLang="zh-CN" sz="1200" kern="100" dirty="0">
                <a:latin typeface="微软雅黑" panose="020B0503020204020204" pitchFamily="34" charset="-122"/>
                <a:ea typeface="微软雅黑" panose="020B0503020204020204" pitchFamily="34" charset="-122"/>
                <a:cs typeface="Times New Roman" panose="02020603050405020304" pitchFamily="18" charset="0"/>
              </a:rPr>
              <a:t>Radiometric Calibration Chain</a:t>
            </a:r>
            <a:endParaRPr lang="zh-CN" altLang="en-US" sz="1200" dirty="0">
              <a:latin typeface="微软雅黑" panose="020B0503020204020204" pitchFamily="34" charset="-122"/>
              <a:ea typeface="微软雅黑" panose="020B0503020204020204" pitchFamily="34" charset="-122"/>
            </a:endParaRPr>
          </a:p>
        </p:txBody>
      </p:sp>
      <p:sp>
        <p:nvSpPr>
          <p:cNvPr id="18" name="标题 18">
            <a:extLst>
              <a:ext uri="{FF2B5EF4-FFF2-40B4-BE49-F238E27FC236}">
                <a16:creationId xmlns:a16="http://schemas.microsoft.com/office/drawing/2014/main" id="{A64DA15C-610E-C1CC-6A1B-95234452B1F4}"/>
              </a:ext>
            </a:extLst>
          </p:cNvPr>
          <p:cNvSpPr>
            <a:spLocks noGrp="1"/>
          </p:cNvSpPr>
          <p:nvPr>
            <p:ph type="title"/>
          </p:nvPr>
        </p:nvSpPr>
        <p:spPr>
          <a:xfrm>
            <a:off x="609600" y="274639"/>
            <a:ext cx="10972800" cy="954087"/>
          </a:xfrm>
        </p:spPr>
        <p:txBody>
          <a:bodyPr/>
          <a:lstStyle/>
          <a:p>
            <a:r>
              <a:rPr lang="en-US" altLang="zh-CN" sz="3600" dirty="0"/>
              <a:t>Earth-moon </a:t>
            </a:r>
            <a:r>
              <a:rPr lang="en-US" altLang="zh-CN" sz="3600" kern="100" dirty="0">
                <a:cs typeface="Times New Roman" panose="02020603050405020304" pitchFamily="18" charset="0"/>
              </a:rPr>
              <a:t>observation  instrument</a:t>
            </a:r>
            <a:endParaRPr lang="zh-CN" altLang="en-US" sz="3600" dirty="0"/>
          </a:p>
        </p:txBody>
      </p:sp>
      <p:sp>
        <p:nvSpPr>
          <p:cNvPr id="3" name="文本框 2">
            <a:extLst>
              <a:ext uri="{FF2B5EF4-FFF2-40B4-BE49-F238E27FC236}">
                <a16:creationId xmlns:a16="http://schemas.microsoft.com/office/drawing/2014/main" id="{F34CA9FE-03A4-0E4B-67A8-CFD59EA63836}"/>
              </a:ext>
            </a:extLst>
          </p:cNvPr>
          <p:cNvSpPr txBox="1"/>
          <p:nvPr/>
        </p:nvSpPr>
        <p:spPr>
          <a:xfrm>
            <a:off x="3625858" y="6046231"/>
            <a:ext cx="7689901" cy="584775"/>
          </a:xfrm>
          <a:prstGeom prst="rect">
            <a:avLst/>
          </a:prstGeom>
          <a:noFill/>
        </p:spPr>
        <p:txBody>
          <a:bodyPr wrap="square">
            <a:spAutoFit/>
          </a:bodyPr>
          <a:lstStyle/>
          <a:p>
            <a:pPr marL="285750" indent="-285750" algn="just">
              <a:buFont typeface="Arial" panose="020B0604020202020204" pitchFamily="34" charset="0"/>
              <a:buChar char="•"/>
            </a:pPr>
            <a:r>
              <a:rPr lang="en-US" altLang="zh-CN" sz="1600" b="1" i="0" dirty="0">
                <a:effectLst/>
                <a:latin typeface="PingFang SC"/>
              </a:rPr>
              <a:t>The radiometric calibration chain primarily consists of a multi-spectral source, </a:t>
            </a:r>
            <a:r>
              <a:rPr lang="en-US" altLang="zh-CN" sz="1600" b="1" dirty="0">
                <a:latin typeface="PingFang SC"/>
              </a:rPr>
              <a:t>b</a:t>
            </a:r>
            <a:r>
              <a:rPr lang="en-US" altLang="zh-CN" sz="1600" b="1" i="0" dirty="0">
                <a:effectLst/>
                <a:latin typeface="PingFang SC"/>
              </a:rPr>
              <a:t>roadband light source, a transfer radiometer, a diffuser, and a beam steering arm</a:t>
            </a:r>
            <a:endParaRPr lang="zh-CN" altLang="en-US" sz="1600" b="1" dirty="0"/>
          </a:p>
        </p:txBody>
      </p:sp>
      <p:sp>
        <p:nvSpPr>
          <p:cNvPr id="4" name="文本框 3">
            <a:extLst>
              <a:ext uri="{FF2B5EF4-FFF2-40B4-BE49-F238E27FC236}">
                <a16:creationId xmlns:a16="http://schemas.microsoft.com/office/drawing/2014/main" id="{727FB263-7F2D-F169-56D9-7DB55767A4CE}"/>
              </a:ext>
            </a:extLst>
          </p:cNvPr>
          <p:cNvSpPr txBox="1"/>
          <p:nvPr/>
        </p:nvSpPr>
        <p:spPr>
          <a:xfrm>
            <a:off x="7229690" y="2876132"/>
            <a:ext cx="4649939" cy="3170099"/>
          </a:xfrm>
          <a:prstGeom prst="rect">
            <a:avLst/>
          </a:prstGeom>
          <a:solidFill>
            <a:schemeClr val="accent4">
              <a:lumMod val="20000"/>
              <a:lumOff val="80000"/>
            </a:schemeClr>
          </a:solidFill>
        </p:spPr>
        <p:txBody>
          <a:bodyPr wrap="square">
            <a:spAutoFit/>
          </a:bodyPr>
          <a:lstStyle/>
          <a:p>
            <a:pPr marL="342900" indent="-342900" algn="just">
              <a:buFont typeface="+mj-lt"/>
              <a:buAutoNum type="arabicPeriod"/>
            </a:pPr>
            <a:r>
              <a:rPr lang="en-US" altLang="zh-CN" sz="2000" b="0" i="0" dirty="0">
                <a:effectLst/>
                <a:latin typeface="PingFang SC"/>
              </a:rPr>
              <a:t>A laser is calibrated by directing it into cryogenic radiometer.</a:t>
            </a:r>
          </a:p>
          <a:p>
            <a:pPr marL="342900" indent="-342900" algn="just">
              <a:buFont typeface="+mj-lt"/>
              <a:buAutoNum type="arabicPeriod"/>
            </a:pPr>
            <a:r>
              <a:rPr lang="en-US" altLang="zh-CN" sz="2000" b="0" i="0" dirty="0">
                <a:effectLst/>
                <a:latin typeface="PingFang SC"/>
              </a:rPr>
              <a:t>The transfer radiometer is then calibrated laser by the calibrated laser beam. </a:t>
            </a:r>
          </a:p>
          <a:p>
            <a:pPr marL="342900" indent="-342900" algn="just">
              <a:buFont typeface="+mj-lt"/>
              <a:buAutoNum type="arabicPeriod"/>
            </a:pPr>
            <a:r>
              <a:rPr lang="en-US" altLang="zh-CN" sz="2000" b="0" i="0" dirty="0">
                <a:effectLst/>
                <a:latin typeface="PingFang SC"/>
              </a:rPr>
              <a:t>The multispectral radiance of a broadband light source is measured using the transfer radiometer</a:t>
            </a:r>
          </a:p>
          <a:p>
            <a:pPr marL="342900" indent="-342900" algn="just">
              <a:buFont typeface="+mj-lt"/>
              <a:buAutoNum type="arabicPeriod"/>
            </a:pPr>
            <a:r>
              <a:rPr lang="en-US" altLang="zh-CN" sz="2000" b="0" i="0" dirty="0">
                <a:effectLst/>
                <a:latin typeface="PingFang SC"/>
              </a:rPr>
              <a:t>hyperspectral radiance is reconstructed from the multispectral data</a:t>
            </a:r>
            <a:endParaRPr lang="zh-CN" altLang="en-US" sz="2000" b="1" dirty="0">
              <a:latin typeface="+mj-lt"/>
            </a:endParaRPr>
          </a:p>
        </p:txBody>
      </p:sp>
      <p:grpSp>
        <p:nvGrpSpPr>
          <p:cNvPr id="38" name="组合 37">
            <a:extLst>
              <a:ext uri="{FF2B5EF4-FFF2-40B4-BE49-F238E27FC236}">
                <a16:creationId xmlns:a16="http://schemas.microsoft.com/office/drawing/2014/main" id="{2A0C0524-D5FF-94EC-C922-570499DDE935}"/>
              </a:ext>
            </a:extLst>
          </p:cNvPr>
          <p:cNvGrpSpPr/>
          <p:nvPr/>
        </p:nvGrpSpPr>
        <p:grpSpPr>
          <a:xfrm>
            <a:off x="3937907" y="3363773"/>
            <a:ext cx="3241403" cy="2676850"/>
            <a:chOff x="4292941" y="2795168"/>
            <a:chExt cx="3836852" cy="2931200"/>
          </a:xfrm>
        </p:grpSpPr>
        <p:pic>
          <p:nvPicPr>
            <p:cNvPr id="8" name="图片 7">
              <a:extLst>
                <a:ext uri="{FF2B5EF4-FFF2-40B4-BE49-F238E27FC236}">
                  <a16:creationId xmlns:a16="http://schemas.microsoft.com/office/drawing/2014/main" id="{299B4516-6ECD-8B6D-1D02-D176EA3B9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941" y="2842057"/>
              <a:ext cx="3836852" cy="2863936"/>
            </a:xfrm>
            <a:prstGeom prst="rect">
              <a:avLst/>
            </a:prstGeom>
          </p:spPr>
        </p:pic>
        <p:sp>
          <p:nvSpPr>
            <p:cNvPr id="20" name="文本框 19">
              <a:extLst>
                <a:ext uri="{FF2B5EF4-FFF2-40B4-BE49-F238E27FC236}">
                  <a16:creationId xmlns:a16="http://schemas.microsoft.com/office/drawing/2014/main" id="{23CE05A5-7A53-E5ED-A3B9-A3983F9C4F24}"/>
                </a:ext>
              </a:extLst>
            </p:cNvPr>
            <p:cNvSpPr txBox="1"/>
            <p:nvPr/>
          </p:nvSpPr>
          <p:spPr>
            <a:xfrm>
              <a:off x="5296720" y="5357036"/>
              <a:ext cx="1370473" cy="369332"/>
            </a:xfrm>
            <a:prstGeom prst="rect">
              <a:avLst/>
            </a:prstGeom>
            <a:solidFill>
              <a:schemeClr val="bg1"/>
            </a:solidFill>
          </p:spPr>
          <p:txBody>
            <a:bodyPr wrap="square">
              <a:spAutoFit/>
            </a:bodyPr>
            <a:lstStyle/>
            <a:p>
              <a:r>
                <a:rPr lang="en-US" altLang="zh-CN" dirty="0">
                  <a:solidFill>
                    <a:srgbClr val="FF0000"/>
                  </a:solidFill>
                </a:rPr>
                <a:t>diffuser</a:t>
              </a:r>
              <a:endParaRPr lang="zh-CN" altLang="en-US" dirty="0">
                <a:solidFill>
                  <a:srgbClr val="FF0000"/>
                </a:solidFill>
              </a:endParaRPr>
            </a:p>
          </p:txBody>
        </p:sp>
        <p:sp>
          <p:nvSpPr>
            <p:cNvPr id="21" name="文本框 20">
              <a:extLst>
                <a:ext uri="{FF2B5EF4-FFF2-40B4-BE49-F238E27FC236}">
                  <a16:creationId xmlns:a16="http://schemas.microsoft.com/office/drawing/2014/main" id="{905DDA19-FBD4-1427-7DB1-E2270789041A}"/>
                </a:ext>
              </a:extLst>
            </p:cNvPr>
            <p:cNvSpPr txBox="1"/>
            <p:nvPr/>
          </p:nvSpPr>
          <p:spPr>
            <a:xfrm>
              <a:off x="5999468" y="2854053"/>
              <a:ext cx="2127841" cy="369332"/>
            </a:xfrm>
            <a:prstGeom prst="rect">
              <a:avLst/>
            </a:prstGeom>
            <a:solidFill>
              <a:schemeClr val="bg1"/>
            </a:solidFill>
          </p:spPr>
          <p:txBody>
            <a:bodyPr wrap="square">
              <a:spAutoFit/>
            </a:bodyPr>
            <a:lstStyle/>
            <a:p>
              <a:r>
                <a:rPr lang="en-US" altLang="zh-CN" dirty="0">
                  <a:solidFill>
                    <a:srgbClr val="FF0000"/>
                  </a:solidFill>
                </a:rPr>
                <a:t>transfer radiometer</a:t>
              </a:r>
              <a:endParaRPr lang="zh-CN" altLang="en-US" dirty="0">
                <a:solidFill>
                  <a:srgbClr val="FF0000"/>
                </a:solidFill>
              </a:endParaRPr>
            </a:p>
          </p:txBody>
        </p:sp>
        <p:sp>
          <p:nvSpPr>
            <p:cNvPr id="22" name="文本框 21">
              <a:extLst>
                <a:ext uri="{FF2B5EF4-FFF2-40B4-BE49-F238E27FC236}">
                  <a16:creationId xmlns:a16="http://schemas.microsoft.com/office/drawing/2014/main" id="{EC9770AB-5F3C-9443-51E8-30B82575D5C8}"/>
                </a:ext>
              </a:extLst>
            </p:cNvPr>
            <p:cNvSpPr txBox="1"/>
            <p:nvPr/>
          </p:nvSpPr>
          <p:spPr>
            <a:xfrm>
              <a:off x="4523565" y="4503716"/>
              <a:ext cx="1675989" cy="646331"/>
            </a:xfrm>
            <a:prstGeom prst="rect">
              <a:avLst/>
            </a:prstGeom>
            <a:solidFill>
              <a:schemeClr val="bg1"/>
            </a:solidFill>
          </p:spPr>
          <p:txBody>
            <a:bodyPr wrap="square">
              <a:spAutoFit/>
            </a:bodyPr>
            <a:lstStyle/>
            <a:p>
              <a:r>
                <a:rPr lang="en-US" altLang="zh-CN" dirty="0">
                  <a:solidFill>
                    <a:srgbClr val="FF0000"/>
                  </a:solidFill>
                </a:rPr>
                <a:t>broadband light source</a:t>
              </a:r>
              <a:endParaRPr lang="zh-CN" altLang="en-US" dirty="0">
                <a:solidFill>
                  <a:srgbClr val="FF0000"/>
                </a:solidFill>
              </a:endParaRPr>
            </a:p>
          </p:txBody>
        </p:sp>
        <p:sp>
          <p:nvSpPr>
            <p:cNvPr id="23" name="文本框 22">
              <a:extLst>
                <a:ext uri="{FF2B5EF4-FFF2-40B4-BE49-F238E27FC236}">
                  <a16:creationId xmlns:a16="http://schemas.microsoft.com/office/drawing/2014/main" id="{7BC65E9C-E572-4F31-42A5-2DFADDC487EC}"/>
                </a:ext>
              </a:extLst>
            </p:cNvPr>
            <p:cNvSpPr txBox="1"/>
            <p:nvPr/>
          </p:nvSpPr>
          <p:spPr>
            <a:xfrm>
              <a:off x="4481729" y="2795168"/>
              <a:ext cx="1226581" cy="369332"/>
            </a:xfrm>
            <a:prstGeom prst="rect">
              <a:avLst/>
            </a:prstGeom>
            <a:solidFill>
              <a:schemeClr val="bg1"/>
            </a:solidFill>
          </p:spPr>
          <p:txBody>
            <a:bodyPr wrap="square">
              <a:spAutoFit/>
            </a:bodyPr>
            <a:lstStyle/>
            <a:p>
              <a:r>
                <a:rPr lang="en-US" altLang="zh-CN" dirty="0">
                  <a:solidFill>
                    <a:srgbClr val="FF0000"/>
                  </a:solidFill>
                </a:rPr>
                <a:t>mirror</a:t>
              </a:r>
              <a:endParaRPr lang="zh-CN" altLang="en-US" dirty="0">
                <a:solidFill>
                  <a:srgbClr val="FF0000"/>
                </a:solidFill>
              </a:endParaRPr>
            </a:p>
          </p:txBody>
        </p:sp>
        <p:sp>
          <p:nvSpPr>
            <p:cNvPr id="24" name="文本框 23">
              <a:extLst>
                <a:ext uri="{FF2B5EF4-FFF2-40B4-BE49-F238E27FC236}">
                  <a16:creationId xmlns:a16="http://schemas.microsoft.com/office/drawing/2014/main" id="{8A7AC53C-3DE9-4606-8FFA-B47CE262ACD0}"/>
                </a:ext>
              </a:extLst>
            </p:cNvPr>
            <p:cNvSpPr txBox="1"/>
            <p:nvPr/>
          </p:nvSpPr>
          <p:spPr>
            <a:xfrm>
              <a:off x="7300840" y="3713342"/>
              <a:ext cx="721154" cy="369332"/>
            </a:xfrm>
            <a:prstGeom prst="rect">
              <a:avLst/>
            </a:prstGeom>
            <a:solidFill>
              <a:schemeClr val="bg1"/>
            </a:solidFill>
          </p:spPr>
          <p:txBody>
            <a:bodyPr wrap="square">
              <a:spAutoFit/>
            </a:bodyPr>
            <a:lstStyle/>
            <a:p>
              <a:r>
                <a:rPr lang="en-US" altLang="zh-CN" dirty="0">
                  <a:solidFill>
                    <a:srgbClr val="FF0000"/>
                  </a:solidFill>
                </a:rPr>
                <a:t>laser</a:t>
              </a:r>
              <a:endParaRPr lang="zh-CN" altLang="en-US" dirty="0">
                <a:solidFill>
                  <a:srgbClr val="FF0000"/>
                </a:solidFill>
              </a:endParaRPr>
            </a:p>
          </p:txBody>
        </p:sp>
        <p:cxnSp>
          <p:nvCxnSpPr>
            <p:cNvPr id="26" name="直接连接符 25">
              <a:extLst>
                <a:ext uri="{FF2B5EF4-FFF2-40B4-BE49-F238E27FC236}">
                  <a16:creationId xmlns:a16="http://schemas.microsoft.com/office/drawing/2014/main" id="{A30349AD-90BF-FB9A-6919-8D2FFD5394BB}"/>
                </a:ext>
              </a:extLst>
            </p:cNvPr>
            <p:cNvCxnSpPr/>
            <p:nvPr/>
          </p:nvCxnSpPr>
          <p:spPr>
            <a:xfrm flipV="1">
              <a:off x="6296605" y="5150047"/>
              <a:ext cx="370588" cy="1711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17338BBD-5EB6-5A9D-542F-A53010CD712F}"/>
                </a:ext>
              </a:extLst>
            </p:cNvPr>
            <p:cNvCxnSpPr>
              <a:cxnSpLocks/>
            </p:cNvCxnSpPr>
            <p:nvPr/>
          </p:nvCxnSpPr>
          <p:spPr>
            <a:xfrm flipV="1">
              <a:off x="5951984" y="3947770"/>
              <a:ext cx="410575" cy="51519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61EEF970-CF60-4DF1-BEE1-91ED6BE72C2E}"/>
                </a:ext>
              </a:extLst>
            </p:cNvPr>
            <p:cNvCxnSpPr>
              <a:cxnSpLocks/>
            </p:cNvCxnSpPr>
            <p:nvPr/>
          </p:nvCxnSpPr>
          <p:spPr>
            <a:xfrm flipV="1">
              <a:off x="6889348" y="3215553"/>
              <a:ext cx="348079" cy="4109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3DDD9B64-1731-8E63-0216-54A018672096}"/>
                </a:ext>
              </a:extLst>
            </p:cNvPr>
            <p:cNvCxnSpPr>
              <a:cxnSpLocks/>
            </p:cNvCxnSpPr>
            <p:nvPr/>
          </p:nvCxnSpPr>
          <p:spPr>
            <a:xfrm flipV="1">
              <a:off x="7318470" y="4115719"/>
              <a:ext cx="185294" cy="34185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8BA8D547-BDF7-5FB8-EBFF-9C866724DF2F}"/>
                </a:ext>
              </a:extLst>
            </p:cNvPr>
            <p:cNvCxnSpPr>
              <a:cxnSpLocks/>
            </p:cNvCxnSpPr>
            <p:nvPr/>
          </p:nvCxnSpPr>
          <p:spPr>
            <a:xfrm flipH="1" flipV="1">
              <a:off x="5015880" y="3207909"/>
              <a:ext cx="215933" cy="2838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文本框 18">
            <a:extLst>
              <a:ext uri="{FF2B5EF4-FFF2-40B4-BE49-F238E27FC236}">
                <a16:creationId xmlns:a16="http://schemas.microsoft.com/office/drawing/2014/main" id="{B8E5700B-F9E0-E019-5A81-E6E17CBABAD4}"/>
              </a:ext>
            </a:extLst>
          </p:cNvPr>
          <p:cNvSpPr txBox="1"/>
          <p:nvPr/>
        </p:nvSpPr>
        <p:spPr>
          <a:xfrm>
            <a:off x="263068" y="1252295"/>
            <a:ext cx="12188842" cy="830997"/>
          </a:xfrm>
          <a:prstGeom prst="rect">
            <a:avLst/>
          </a:prstGeom>
          <a:noFill/>
        </p:spPr>
        <p:txBody>
          <a:bodyPr wrap="square">
            <a:spAutoFit/>
          </a:bodyPr>
          <a:lstStyle/>
          <a:p>
            <a:pPr marL="342900" indent="-342900">
              <a:buFont typeface="Arial" panose="020B0604020202020204" pitchFamily="34" charset="0"/>
              <a:buChar char="•"/>
            </a:pPr>
            <a:r>
              <a:rPr lang="en-US" altLang="zh-CN" sz="2400" b="1" dirty="0">
                <a:latin typeface="+mj-lt"/>
              </a:rPr>
              <a:t>From 2018 to 2023, the Earth-Moon Observation Instrument was developed under the support of the National Key Research and Development Program</a:t>
            </a:r>
            <a:endParaRPr lang="zh-CN" altLang="en-US" sz="2400" b="1" dirty="0">
              <a:latin typeface="+mj-lt"/>
            </a:endParaRPr>
          </a:p>
        </p:txBody>
      </p:sp>
    </p:spTree>
    <p:extLst>
      <p:ext uri="{BB962C8B-B14F-4D97-AF65-F5344CB8AC3E}">
        <p14:creationId xmlns:p14="http://schemas.microsoft.com/office/powerpoint/2010/main" val="1169557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8F803F18-5C1E-1BBB-B5DB-862761E0411B}"/>
              </a:ext>
            </a:extLst>
          </p:cNvPr>
          <p:cNvSpPr txBox="1">
            <a:spLocks/>
          </p:cNvSpPr>
          <p:nvPr/>
        </p:nvSpPr>
        <p:spPr>
          <a:xfrm>
            <a:off x="195403" y="274639"/>
            <a:ext cx="11386997" cy="954087"/>
          </a:xfrm>
          <a:prstGeom prst="rect">
            <a:avLst/>
          </a:prstGeom>
        </p:spPr>
        <p:txBody>
          <a:bodyPr/>
          <a:lstStyle>
            <a:defPPr>
              <a:defRPr lang="en-US"/>
            </a:defPPr>
            <a:lvl1pPr algn="ctr" defTabSz="914400" fontAlgn="base">
              <a:spcBef>
                <a:spcPct val="0"/>
              </a:spcBef>
              <a:spcAft>
                <a:spcPct val="0"/>
              </a:spcAft>
              <a:defRPr sz="3600" b="1">
                <a:solidFill>
                  <a:srgbClr val="FF0000"/>
                </a:solidFill>
                <a:effectLst>
                  <a:outerShdw blurRad="38100" dist="38100" dir="2700000" algn="tl">
                    <a:srgbClr val="000000">
                      <a:alpha val="43137"/>
                    </a:srgbClr>
                  </a:outerShdw>
                </a:effectLst>
                <a:latin typeface="微软雅黑" panose="020B0503020204020204" pitchFamily="34" charset="-122"/>
                <a:ea typeface="+mj-ea"/>
                <a:cs typeface="+mj-cs"/>
              </a:defRPr>
            </a:lvl1pPr>
            <a:lvl2pPr algn="ctr" fontAlgn="base">
              <a:spcBef>
                <a:spcPct val="0"/>
              </a:spcBef>
              <a:spcAft>
                <a:spcPct val="0"/>
              </a:spcAft>
              <a:defRPr sz="4400">
                <a:latin typeface="Calibri" pitchFamily="34" charset="0"/>
              </a:defRPr>
            </a:lvl2pPr>
            <a:lvl3pPr algn="ctr" fontAlgn="base">
              <a:spcBef>
                <a:spcPct val="0"/>
              </a:spcBef>
              <a:spcAft>
                <a:spcPct val="0"/>
              </a:spcAft>
              <a:defRPr sz="4400">
                <a:latin typeface="Calibri" pitchFamily="34" charset="0"/>
              </a:defRPr>
            </a:lvl3pPr>
            <a:lvl4pPr algn="ctr" fontAlgn="base">
              <a:spcBef>
                <a:spcPct val="0"/>
              </a:spcBef>
              <a:spcAft>
                <a:spcPct val="0"/>
              </a:spcAft>
              <a:defRPr sz="4400">
                <a:latin typeface="Calibri" pitchFamily="34" charset="0"/>
              </a:defRPr>
            </a:lvl4pPr>
            <a:lvl5pPr algn="ctr" fontAlgn="base">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US" altLang="zh-CN" dirty="0">
                <a:solidFill>
                  <a:schemeClr val="tx1"/>
                </a:solidFill>
              </a:rPr>
              <a:t>AMSTER</a:t>
            </a:r>
            <a:endParaRPr lang="zh-CN" altLang="en-US" dirty="0">
              <a:solidFill>
                <a:schemeClr val="tx1"/>
              </a:solidFill>
            </a:endParaRPr>
          </a:p>
        </p:txBody>
      </p:sp>
      <p:sp>
        <p:nvSpPr>
          <p:cNvPr id="11" name="灯片编号占位符 7">
            <a:extLst>
              <a:ext uri="{FF2B5EF4-FFF2-40B4-BE49-F238E27FC236}">
                <a16:creationId xmlns:a16="http://schemas.microsoft.com/office/drawing/2014/main" id="{463167DF-0CC2-BEB6-200D-9EE077BDCE46}"/>
              </a:ext>
            </a:extLst>
          </p:cNvPr>
          <p:cNvSpPr txBox="1">
            <a:spLocks/>
          </p:cNvSpPr>
          <p:nvPr/>
        </p:nvSpPr>
        <p:spPr>
          <a:xfrm>
            <a:off x="7230615" y="7284960"/>
            <a:ext cx="2057400" cy="365125"/>
          </a:xfrm>
        </p:spPr>
        <p:txBody>
          <a:bodyPr/>
          <a:lstStyle>
            <a:defPPr>
              <a:defRPr lang="en-US"/>
            </a:defPPr>
            <a:lvl1pPr marL="0" algn="l" defTabSz="457200" rtl="0" eaLnBrk="1" latinLnBrk="0" hangingPunct="1">
              <a:defRPr sz="1600" kern="1200">
                <a:solidFill>
                  <a:schemeClr val="tx1"/>
                </a:solidFill>
                <a:latin typeface="微软雅黑" panose="020B0503020204020204" pitchFamily="34" charset="-122"/>
                <a:ea typeface="微软雅黑" panose="020B0503020204020204" pitchFamily="34"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913308-F349-4B6D-A68A-DD1791B4A57B}" type="slidenum">
              <a:rPr lang="zh-CN" altLang="en-US" smtClean="0"/>
              <a:pPr/>
              <a:t>10</a:t>
            </a:fld>
            <a:endParaRPr lang="zh-CN" altLang="en-US"/>
          </a:p>
        </p:txBody>
      </p:sp>
      <p:sp>
        <p:nvSpPr>
          <p:cNvPr id="12" name="文本框 11">
            <a:extLst>
              <a:ext uri="{FF2B5EF4-FFF2-40B4-BE49-F238E27FC236}">
                <a16:creationId xmlns:a16="http://schemas.microsoft.com/office/drawing/2014/main" id="{2B9DA375-9B5C-1E8F-69EB-10724F0B299A}"/>
              </a:ext>
            </a:extLst>
          </p:cNvPr>
          <p:cNvSpPr txBox="1"/>
          <p:nvPr/>
        </p:nvSpPr>
        <p:spPr>
          <a:xfrm>
            <a:off x="407369" y="1982308"/>
            <a:ext cx="11017224" cy="830997"/>
          </a:xfrm>
          <a:prstGeom prst="rect">
            <a:avLst/>
          </a:prstGeom>
          <a:noFill/>
        </p:spPr>
        <p:txBody>
          <a:bodyPr wrap="square">
            <a:spAutoFit/>
          </a:bodyPr>
          <a:lstStyle>
            <a:defPPr>
              <a:defRPr lang="zh-CN"/>
            </a:defPPr>
            <a:lvl1pPr marL="285750" indent="-285750">
              <a:lnSpc>
                <a:spcPct val="150000"/>
              </a:lnSpc>
              <a:buClr>
                <a:srgbClr val="FF0000"/>
              </a:buClr>
              <a:buFont typeface="Wingdings" panose="05000000000000000000" pitchFamily="2" charset="2"/>
              <a:buChar char="p"/>
              <a:defRPr sz="2400">
                <a:latin typeface="+mj-ea"/>
                <a:ea typeface="+mj-ea"/>
                <a:cs typeface="Times New Roman" panose="02020603050405020304" pitchFamily="18" charset="0"/>
              </a:defRPr>
            </a:lvl1pPr>
          </a:lstStyle>
          <a:p>
            <a:pPr>
              <a:lnSpc>
                <a:spcPct val="100000"/>
              </a:lnSpc>
              <a:buClr>
                <a:srgbClr val="00B050"/>
              </a:buClr>
              <a:buFont typeface="Arial" panose="020B0604020202020204" pitchFamily="34" charset="0"/>
              <a:buChar char="•"/>
            </a:pPr>
            <a:r>
              <a:rPr lang="en-US" altLang="zh-CN" sz="2400" b="1" dirty="0">
                <a:solidFill>
                  <a:srgbClr val="FF0000"/>
                </a:solidFill>
                <a:latin typeface="+mj-lt"/>
              </a:rPr>
              <a:t>AMSTER</a:t>
            </a:r>
            <a:r>
              <a:rPr lang="en-US" altLang="zh-CN" sz="2400" b="1" dirty="0">
                <a:latin typeface="+mj-lt"/>
              </a:rPr>
              <a:t> includes space cryogenic absolute radiometer(</a:t>
            </a:r>
            <a:r>
              <a:rPr lang="en-US" altLang="zh-CN" sz="2400" b="1" dirty="0">
                <a:solidFill>
                  <a:srgbClr val="FF0000"/>
                </a:solidFill>
                <a:latin typeface="+mj-lt"/>
              </a:rPr>
              <a:t>SCAR</a:t>
            </a:r>
            <a:r>
              <a:rPr lang="en-US" altLang="zh-CN" sz="2400" b="1" dirty="0">
                <a:latin typeface="+mj-lt"/>
              </a:rPr>
              <a:t>) earth-moon imaging spectrometer(</a:t>
            </a:r>
            <a:r>
              <a:rPr lang="en-US" altLang="zh-CN" sz="2400" b="1" dirty="0">
                <a:solidFill>
                  <a:srgbClr val="FF0000"/>
                </a:solidFill>
                <a:latin typeface="+mj-lt"/>
              </a:rPr>
              <a:t>EMIS</a:t>
            </a:r>
            <a:r>
              <a:rPr lang="en-US" altLang="zh-CN" sz="2400" b="1" dirty="0">
                <a:latin typeface="+mj-lt"/>
              </a:rPr>
              <a:t>) and radiometric calibration chain</a:t>
            </a:r>
            <a:endParaRPr lang="zh-CN" altLang="en-US" b="1" dirty="0">
              <a:latin typeface="+mj-lt"/>
              <a:ea typeface="微软雅黑" panose="020B0503020204020204" pitchFamily="34" charset="-122"/>
              <a:cs typeface="Calibri" panose="020F0502020204030204" pitchFamily="34" charset="0"/>
            </a:endParaRPr>
          </a:p>
        </p:txBody>
      </p:sp>
      <p:sp>
        <p:nvSpPr>
          <p:cNvPr id="14" name="Rectangle 4">
            <a:extLst>
              <a:ext uri="{FF2B5EF4-FFF2-40B4-BE49-F238E27FC236}">
                <a16:creationId xmlns:a16="http://schemas.microsoft.com/office/drawing/2014/main" id="{19A4707E-07D9-04C1-356D-156D0BEEB613}"/>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zh-CN" altLang="en-US" sz="1350">
              <a:latin typeface="微软雅黑" panose="020B0503020204020204" pitchFamily="34" charset="-122"/>
              <a:ea typeface="微软雅黑" panose="020B0503020204020204" pitchFamily="34" charset="-122"/>
            </a:endParaRPr>
          </a:p>
        </p:txBody>
      </p:sp>
      <p:grpSp>
        <p:nvGrpSpPr>
          <p:cNvPr id="22" name="组合 21">
            <a:extLst>
              <a:ext uri="{FF2B5EF4-FFF2-40B4-BE49-F238E27FC236}">
                <a16:creationId xmlns:a16="http://schemas.microsoft.com/office/drawing/2014/main" id="{A9A6E549-80E7-97CA-2D29-2FB17EDFA2E6}"/>
              </a:ext>
            </a:extLst>
          </p:cNvPr>
          <p:cNvGrpSpPr/>
          <p:nvPr/>
        </p:nvGrpSpPr>
        <p:grpSpPr>
          <a:xfrm>
            <a:off x="743050" y="2855790"/>
            <a:ext cx="4824537" cy="3727571"/>
            <a:chOff x="-173608" y="2200113"/>
            <a:chExt cx="9028793" cy="5410835"/>
          </a:xfrm>
        </p:grpSpPr>
        <p:pic>
          <p:nvPicPr>
            <p:cNvPr id="15" name="图片 14">
              <a:extLst>
                <a:ext uri="{FF2B5EF4-FFF2-40B4-BE49-F238E27FC236}">
                  <a16:creationId xmlns:a16="http://schemas.microsoft.com/office/drawing/2014/main" id="{1DB73603-270C-590E-C761-EC975E0633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 t="-33" r="-469" b="-494"/>
            <a:stretch/>
          </p:blipFill>
          <p:spPr bwMode="auto">
            <a:xfrm>
              <a:off x="-156839" y="2200113"/>
              <a:ext cx="9012024" cy="5410835"/>
            </a:xfrm>
            <a:prstGeom prst="rect">
              <a:avLst/>
            </a:prstGeom>
            <a:noFill/>
            <a:ln>
              <a:noFill/>
            </a:ln>
          </p:spPr>
        </p:pic>
        <p:sp>
          <p:nvSpPr>
            <p:cNvPr id="16" name="对话气泡: 圆角矩形 15">
              <a:extLst>
                <a:ext uri="{FF2B5EF4-FFF2-40B4-BE49-F238E27FC236}">
                  <a16:creationId xmlns:a16="http://schemas.microsoft.com/office/drawing/2014/main" id="{2E453366-E7FE-46F3-F1B9-6B1BC89ED52C}"/>
                </a:ext>
              </a:extLst>
            </p:cNvPr>
            <p:cNvSpPr/>
            <p:nvPr/>
          </p:nvSpPr>
          <p:spPr>
            <a:xfrm>
              <a:off x="-173608" y="6202625"/>
              <a:ext cx="4073039" cy="1368152"/>
            </a:xfrm>
            <a:prstGeom prst="wedgeRoundRectCallout">
              <a:avLst>
                <a:gd name="adj1" fmla="val 55942"/>
                <a:gd name="adj2" fmla="val -142363"/>
                <a:gd name="adj3" fmla="val 16667"/>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altLang="zh-CN" sz="1400" b="1" dirty="0">
                  <a:solidFill>
                    <a:srgbClr val="FF0000"/>
                  </a:solidFill>
                  <a:latin typeface="+mj-lt"/>
                  <a:ea typeface="微软雅黑" panose="020B0503020204020204" pitchFamily="34" charset="-122"/>
                </a:rPr>
                <a:t>radiometric calibration chain</a:t>
              </a:r>
            </a:p>
            <a:p>
              <a:pPr marL="285750" indent="-285750">
                <a:buClr>
                  <a:srgbClr val="FF0000"/>
                </a:buClr>
                <a:buFont typeface="Wingdings" panose="05000000000000000000" pitchFamily="2" charset="2"/>
                <a:buChar char="ü"/>
              </a:pPr>
              <a:r>
                <a:rPr lang="en-US" altLang="zh-CN" sz="1400" dirty="0">
                  <a:latin typeface="+mj-lt"/>
                  <a:ea typeface="微软雅黑" panose="020B0503020204020204" pitchFamily="34" charset="-122"/>
                </a:rPr>
                <a:t>establish radiance standard</a:t>
              </a:r>
            </a:p>
          </p:txBody>
        </p:sp>
        <p:sp>
          <p:nvSpPr>
            <p:cNvPr id="17" name="对话气泡: 圆角矩形 16">
              <a:extLst>
                <a:ext uri="{FF2B5EF4-FFF2-40B4-BE49-F238E27FC236}">
                  <a16:creationId xmlns:a16="http://schemas.microsoft.com/office/drawing/2014/main" id="{B164D6FF-5571-56BD-969D-22334EFC243F}"/>
                </a:ext>
              </a:extLst>
            </p:cNvPr>
            <p:cNvSpPr/>
            <p:nvPr/>
          </p:nvSpPr>
          <p:spPr>
            <a:xfrm>
              <a:off x="-157535" y="2218862"/>
              <a:ext cx="4845244" cy="1138129"/>
            </a:xfrm>
            <a:prstGeom prst="wedgeRoundRectCallout">
              <a:avLst>
                <a:gd name="adj1" fmla="val 24417"/>
                <a:gd name="adj2" fmla="val 66184"/>
                <a:gd name="adj3" fmla="val 16667"/>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altLang="zh-CN" sz="1400" b="1" dirty="0">
                  <a:solidFill>
                    <a:srgbClr val="FF0000"/>
                  </a:solidFill>
                  <a:latin typeface="+mj-lt"/>
                </a:rPr>
                <a:t>space cryogenic radiometer</a:t>
              </a:r>
              <a:endParaRPr lang="en-US" altLang="zh-CN" sz="1400" dirty="0">
                <a:solidFill>
                  <a:srgbClr val="FF0000"/>
                </a:solidFill>
                <a:latin typeface="+mj-lt"/>
                <a:ea typeface="微软雅黑" panose="020B0503020204020204" pitchFamily="34" charset="-122"/>
              </a:endParaRPr>
            </a:p>
            <a:p>
              <a:pPr marL="285750" indent="-285750">
                <a:buFont typeface="Wingdings" panose="05000000000000000000" pitchFamily="2" charset="2"/>
                <a:buChar char="ü"/>
              </a:pPr>
              <a:r>
                <a:rPr lang="en-US" altLang="zh-CN" sz="1400" dirty="0">
                  <a:solidFill>
                    <a:schemeClr val="tx1"/>
                  </a:solidFill>
                  <a:latin typeface="+mj-lt"/>
                  <a:ea typeface="微软雅黑" panose="020B0503020204020204" pitchFamily="34" charset="-122"/>
                </a:rPr>
                <a:t>radiant power reference </a:t>
              </a:r>
              <a:endParaRPr lang="zh-CN" altLang="en-US" sz="1400" dirty="0">
                <a:solidFill>
                  <a:schemeClr val="tx1"/>
                </a:solidFill>
                <a:latin typeface="+mj-lt"/>
                <a:ea typeface="微软雅黑" panose="020B0503020204020204" pitchFamily="34" charset="-122"/>
              </a:endParaRPr>
            </a:p>
          </p:txBody>
        </p:sp>
        <p:sp>
          <p:nvSpPr>
            <p:cNvPr id="18" name="对话气泡: 圆角矩形 17">
              <a:extLst>
                <a:ext uri="{FF2B5EF4-FFF2-40B4-BE49-F238E27FC236}">
                  <a16:creationId xmlns:a16="http://schemas.microsoft.com/office/drawing/2014/main" id="{F386158C-77EF-71C2-2620-171D8C6CDABA}"/>
                </a:ext>
              </a:extLst>
            </p:cNvPr>
            <p:cNvSpPr/>
            <p:nvPr/>
          </p:nvSpPr>
          <p:spPr>
            <a:xfrm>
              <a:off x="4467236" y="6181959"/>
              <a:ext cx="4229501" cy="1368153"/>
            </a:xfrm>
            <a:prstGeom prst="wedgeRoundRectCallout">
              <a:avLst>
                <a:gd name="adj1" fmla="val -27603"/>
                <a:gd name="adj2" fmla="val -69408"/>
                <a:gd name="adj3" fmla="val 16667"/>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altLang="zh-CN" sz="1400" b="1" dirty="0">
                  <a:solidFill>
                    <a:srgbClr val="FF0000"/>
                  </a:solidFill>
                  <a:latin typeface="+mj-lt"/>
                </a:rPr>
                <a:t> earth-moon imaging spectrometer</a:t>
              </a:r>
              <a:endParaRPr lang="en-US" altLang="zh-CN" sz="1400" b="1" dirty="0">
                <a:solidFill>
                  <a:srgbClr val="FF0000"/>
                </a:solidFill>
                <a:latin typeface="微软雅黑" panose="020B0503020204020204" pitchFamily="34" charset="-122"/>
                <a:ea typeface="微软雅黑" panose="020B0503020204020204" pitchFamily="34" charset="-122"/>
              </a:endParaRPr>
            </a:p>
            <a:p>
              <a:pPr marL="285750" indent="-285750">
                <a:buClr>
                  <a:srgbClr val="FF0000"/>
                </a:buClr>
                <a:buFont typeface="Wingdings" panose="05000000000000000000" pitchFamily="2" charset="2"/>
                <a:buChar char="ü"/>
              </a:pPr>
              <a:r>
                <a:rPr lang="en-US" altLang="zh-CN" sz="1400" dirty="0">
                  <a:latin typeface="微软雅黑" panose="020B0503020204020204" pitchFamily="34" charset="-122"/>
                  <a:ea typeface="微软雅黑" panose="020B0503020204020204" pitchFamily="34" charset="-122"/>
                </a:rPr>
                <a:t>earth and moon observation</a:t>
              </a:r>
            </a:p>
          </p:txBody>
        </p:sp>
      </p:grpSp>
      <p:sp>
        <p:nvSpPr>
          <p:cNvPr id="26" name="文本框 25">
            <a:extLst>
              <a:ext uri="{FF2B5EF4-FFF2-40B4-BE49-F238E27FC236}">
                <a16:creationId xmlns:a16="http://schemas.microsoft.com/office/drawing/2014/main" id="{F7CF92C9-FFA6-0C55-3AD4-B2CC302DCDDF}"/>
              </a:ext>
            </a:extLst>
          </p:cNvPr>
          <p:cNvSpPr txBox="1"/>
          <p:nvPr/>
        </p:nvSpPr>
        <p:spPr>
          <a:xfrm>
            <a:off x="5735960" y="2718287"/>
            <a:ext cx="5688632" cy="923330"/>
          </a:xfrm>
          <a:prstGeom prst="rect">
            <a:avLst/>
          </a:prstGeom>
          <a:noFill/>
        </p:spPr>
        <p:txBody>
          <a:bodyPr wrap="square">
            <a:spAutoFit/>
          </a:bodyPr>
          <a:lstStyle/>
          <a:p>
            <a:pPr marL="285750" indent="-285750" algn="just">
              <a:buFont typeface="Arial" panose="020B0604020202020204" pitchFamily="34" charset="0"/>
              <a:buChar char="•"/>
            </a:pPr>
            <a:r>
              <a:rPr lang="en-US" altLang="zh-CN" b="1" i="0" dirty="0">
                <a:effectLst/>
                <a:latin typeface="PingFang SC"/>
              </a:rPr>
              <a:t>The radiometric calibration chain primarily consists of a transfer radiometer, a monochromator, an integrating sphere, and a beam steering arm</a:t>
            </a:r>
            <a:endParaRPr lang="zh-CN" altLang="en-US" b="1" dirty="0"/>
          </a:p>
        </p:txBody>
      </p:sp>
      <p:graphicFrame>
        <p:nvGraphicFramePr>
          <p:cNvPr id="34" name="对象 33">
            <a:extLst>
              <a:ext uri="{FF2B5EF4-FFF2-40B4-BE49-F238E27FC236}">
                <a16:creationId xmlns:a16="http://schemas.microsoft.com/office/drawing/2014/main" id="{5E7565AD-4420-505C-0978-AB393C85E65D}"/>
              </a:ext>
            </a:extLst>
          </p:cNvPr>
          <p:cNvGraphicFramePr>
            <a:graphicFrameLocks noChangeAspect="1"/>
          </p:cNvGraphicFramePr>
          <p:nvPr>
            <p:extLst>
              <p:ext uri="{D42A27DB-BD31-4B8C-83A1-F6EECF244321}">
                <p14:modId xmlns:p14="http://schemas.microsoft.com/office/powerpoint/2010/main" val="1930096525"/>
              </p:ext>
            </p:extLst>
          </p:nvPr>
        </p:nvGraphicFramePr>
        <p:xfrm>
          <a:off x="5893768" y="3526828"/>
          <a:ext cx="5634334" cy="3316289"/>
        </p:xfrm>
        <a:graphic>
          <a:graphicData uri="http://schemas.openxmlformats.org/presentationml/2006/ole">
            <mc:AlternateContent xmlns:mc="http://schemas.openxmlformats.org/markup-compatibility/2006">
              <mc:Choice xmlns:v="urn:schemas-microsoft-com:vml" Requires="v">
                <p:oleObj name="Visio" r:id="rId4" imgW="7457835" imgH="4400353" progId="Visio.Drawing.15">
                  <p:embed/>
                </p:oleObj>
              </mc:Choice>
              <mc:Fallback>
                <p:oleObj name="Visio" r:id="rId4" imgW="7457835" imgH="4400353" progId="Visio.Drawing.15">
                  <p:embed/>
                  <p:pic>
                    <p:nvPicPr>
                      <p:cNvPr id="3" name="对象 2">
                        <a:extLst>
                          <a:ext uri="{FF2B5EF4-FFF2-40B4-BE49-F238E27FC236}">
                            <a16:creationId xmlns:a16="http://schemas.microsoft.com/office/drawing/2014/main" id="{DA2D5B41-9809-DFB9-DF9B-881D6EECE2E6}"/>
                          </a:ext>
                        </a:extLst>
                      </p:cNvPr>
                      <p:cNvPicPr>
                        <a:picLocks noChangeAspect="1" noChangeArrowheads="1"/>
                      </p:cNvPicPr>
                      <p:nvPr/>
                    </p:nvPicPr>
                    <p:blipFill>
                      <a:blip r:embed="rId5"/>
                      <a:srcRect/>
                      <a:stretch>
                        <a:fillRect/>
                      </a:stretch>
                    </p:blipFill>
                    <p:spPr bwMode="auto">
                      <a:xfrm>
                        <a:off x="5893768" y="3526828"/>
                        <a:ext cx="5634334" cy="3316289"/>
                      </a:xfrm>
                      <a:prstGeom prst="rect">
                        <a:avLst/>
                      </a:prstGeom>
                      <a:noFill/>
                    </p:spPr>
                  </p:pic>
                </p:oleObj>
              </mc:Fallback>
            </mc:AlternateContent>
          </a:graphicData>
        </a:graphic>
      </p:graphicFrame>
      <p:cxnSp>
        <p:nvCxnSpPr>
          <p:cNvPr id="36" name="直接箭头连接符 35">
            <a:extLst>
              <a:ext uri="{FF2B5EF4-FFF2-40B4-BE49-F238E27FC236}">
                <a16:creationId xmlns:a16="http://schemas.microsoft.com/office/drawing/2014/main" id="{CFE2AAAE-97C7-E5F0-6BE0-B6292F668280}"/>
              </a:ext>
            </a:extLst>
          </p:cNvPr>
          <p:cNvCxnSpPr>
            <a:cxnSpLocks/>
          </p:cNvCxnSpPr>
          <p:nvPr/>
        </p:nvCxnSpPr>
        <p:spPr>
          <a:xfrm flipV="1">
            <a:off x="2567608" y="3891287"/>
            <a:ext cx="4248472" cy="14170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5C660F14-FC28-2F23-E976-6962D6E06916}"/>
              </a:ext>
            </a:extLst>
          </p:cNvPr>
          <p:cNvSpPr txBox="1"/>
          <p:nvPr/>
        </p:nvSpPr>
        <p:spPr>
          <a:xfrm>
            <a:off x="471540" y="1241642"/>
            <a:ext cx="10953052" cy="830997"/>
          </a:xfrm>
          <a:prstGeom prst="rect">
            <a:avLst/>
          </a:prstGeom>
          <a:noFill/>
        </p:spPr>
        <p:txBody>
          <a:bodyPr wrap="square">
            <a:spAutoFit/>
          </a:bodyPr>
          <a:lstStyle>
            <a:defPPr>
              <a:defRPr lang="en-US"/>
            </a:defPPr>
            <a:lvl1pPr marL="285750" indent="-285750">
              <a:lnSpc>
                <a:spcPct val="100000"/>
              </a:lnSpc>
              <a:buClr>
                <a:srgbClr val="00B050"/>
              </a:buClr>
              <a:buFont typeface="Arial" panose="020B0604020202020204" pitchFamily="34" charset="0"/>
              <a:buChar char="•"/>
              <a:defRPr sz="2400" b="1">
                <a:solidFill>
                  <a:srgbClr val="FF0000"/>
                </a:solidFill>
                <a:latin typeface="+mj-lt"/>
                <a:ea typeface="+mj-ea"/>
                <a:cs typeface="Times New Roman" panose="02020603050405020304" pitchFamily="18" charset="0"/>
              </a:defRPr>
            </a:lvl1pPr>
          </a:lstStyle>
          <a:p>
            <a:r>
              <a:rPr lang="en-US" altLang="zh-CN" dirty="0"/>
              <a:t>AMSTER</a:t>
            </a:r>
            <a:r>
              <a:rPr lang="en-US" altLang="zh-CN" dirty="0">
                <a:solidFill>
                  <a:schemeClr val="tx1"/>
                </a:solidFill>
              </a:rPr>
              <a:t> has been conducted under the support of the National Key Research and Development Program Since 2023</a:t>
            </a:r>
            <a:endParaRPr lang="zh-CN" altLang="en-US" dirty="0">
              <a:solidFill>
                <a:schemeClr val="tx1"/>
              </a:solidFill>
            </a:endParaRPr>
          </a:p>
        </p:txBody>
      </p:sp>
    </p:spTree>
    <p:extLst>
      <p:ext uri="{BB962C8B-B14F-4D97-AF65-F5344CB8AC3E}">
        <p14:creationId xmlns:p14="http://schemas.microsoft.com/office/powerpoint/2010/main" val="734178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对象 17">
            <a:extLst>
              <a:ext uri="{FF2B5EF4-FFF2-40B4-BE49-F238E27FC236}">
                <a16:creationId xmlns:a16="http://schemas.microsoft.com/office/drawing/2014/main" id="{B6599395-1A57-0A67-D857-CB6228FF17BF}"/>
              </a:ext>
            </a:extLst>
          </p:cNvPr>
          <p:cNvGraphicFramePr>
            <a:graphicFrameLocks noChangeAspect="1"/>
          </p:cNvGraphicFramePr>
          <p:nvPr>
            <p:extLst>
              <p:ext uri="{D42A27DB-BD31-4B8C-83A1-F6EECF244321}">
                <p14:modId xmlns:p14="http://schemas.microsoft.com/office/powerpoint/2010/main" val="4169922501"/>
              </p:ext>
            </p:extLst>
          </p:nvPr>
        </p:nvGraphicFramePr>
        <p:xfrm>
          <a:off x="555071" y="1733237"/>
          <a:ext cx="5765505" cy="5265633"/>
        </p:xfrm>
        <a:graphic>
          <a:graphicData uri="http://schemas.openxmlformats.org/presentationml/2006/ole">
            <mc:AlternateContent xmlns:mc="http://schemas.openxmlformats.org/markup-compatibility/2006">
              <mc:Choice xmlns:v="urn:schemas-microsoft-com:vml" Requires="v">
                <p:oleObj name="Visio" r:id="rId3" imgW="9334574" imgH="8524612" progId="Visio.Drawing.11">
                  <p:embed/>
                </p:oleObj>
              </mc:Choice>
              <mc:Fallback>
                <p:oleObj name="Visio" r:id="rId3" imgW="9334574" imgH="8524612" progId="Visio.Drawing.11">
                  <p:embed/>
                  <p:pic>
                    <p:nvPicPr>
                      <p:cNvPr id="0" name=""/>
                      <p:cNvPicPr/>
                      <p:nvPr/>
                    </p:nvPicPr>
                    <p:blipFill>
                      <a:blip r:embed="rId4"/>
                      <a:stretch>
                        <a:fillRect/>
                      </a:stretch>
                    </p:blipFill>
                    <p:spPr>
                      <a:xfrm>
                        <a:off x="555071" y="1733237"/>
                        <a:ext cx="5765505" cy="5265633"/>
                      </a:xfrm>
                      <a:prstGeom prst="rect">
                        <a:avLst/>
                      </a:prstGeom>
                    </p:spPr>
                  </p:pic>
                </p:oleObj>
              </mc:Fallback>
            </mc:AlternateContent>
          </a:graphicData>
        </a:graphic>
      </p:graphicFrame>
      <p:sp>
        <p:nvSpPr>
          <p:cNvPr id="21" name="文本框 20">
            <a:extLst>
              <a:ext uri="{FF2B5EF4-FFF2-40B4-BE49-F238E27FC236}">
                <a16:creationId xmlns:a16="http://schemas.microsoft.com/office/drawing/2014/main" id="{8FD54D49-FE5C-8ABF-499A-9D18EE57B6AD}"/>
              </a:ext>
            </a:extLst>
          </p:cNvPr>
          <p:cNvSpPr txBox="1"/>
          <p:nvPr/>
        </p:nvSpPr>
        <p:spPr>
          <a:xfrm>
            <a:off x="7075973" y="2320010"/>
            <a:ext cx="4920244" cy="830997"/>
          </a:xfrm>
          <a:prstGeom prst="rect">
            <a:avLst/>
          </a:prstGeom>
          <a:noFill/>
        </p:spPr>
        <p:txBody>
          <a:bodyPr wrap="square">
            <a:spAutoFit/>
          </a:bodyPr>
          <a:lstStyle>
            <a:defPPr>
              <a:defRPr lang="zh-CN"/>
            </a:defPPr>
            <a:lvl1pPr>
              <a:defRPr sz="2000">
                <a:effectLst/>
                <a:latin typeface="黑体" panose="02010609060101010101" pitchFamily="49" charset="-122"/>
                <a:ea typeface="黑体" panose="02010609060101010101" pitchFamily="49" charset="-122"/>
                <a:cs typeface="Times New Roman" panose="02020603050405020304" pitchFamily="18" charset="0"/>
              </a:defRPr>
            </a:lvl1pPr>
          </a:lstStyle>
          <a:p>
            <a:pPr marL="285750" indent="-285750" algn="just">
              <a:buFont typeface="Arial" panose="020B0604020202020204" pitchFamily="34" charset="0"/>
              <a:buChar char="•"/>
            </a:pPr>
            <a:r>
              <a:rPr lang="en-US" altLang="zh-CN" sz="1600" b="1" dirty="0">
                <a:effectLst/>
                <a:latin typeface="+mj-lt"/>
                <a:ea typeface="等线" panose="02010600030101010101" pitchFamily="2" charset="-122"/>
                <a:cs typeface="Calibri" panose="020F0502020204030204" pitchFamily="34" charset="0"/>
              </a:rPr>
              <a:t>The monochromator disperses the incident sunlight into monochromatic light at discrete wavelengths sequentially </a:t>
            </a:r>
            <a:endParaRPr lang="zh-CN" altLang="en-US" sz="1600" b="1" dirty="0">
              <a:solidFill>
                <a:srgbClr val="FF0000"/>
              </a:solidFill>
              <a:latin typeface="+mj-lt"/>
              <a:cs typeface="Calibri" panose="020F0502020204030204" pitchFamily="34" charset="0"/>
            </a:endParaRPr>
          </a:p>
        </p:txBody>
      </p:sp>
      <p:sp>
        <p:nvSpPr>
          <p:cNvPr id="23" name="文本框 22">
            <a:extLst>
              <a:ext uri="{FF2B5EF4-FFF2-40B4-BE49-F238E27FC236}">
                <a16:creationId xmlns:a16="http://schemas.microsoft.com/office/drawing/2014/main" id="{E83908EA-65EE-58F5-8368-D807205A72B4}"/>
              </a:ext>
            </a:extLst>
          </p:cNvPr>
          <p:cNvSpPr txBox="1"/>
          <p:nvPr/>
        </p:nvSpPr>
        <p:spPr>
          <a:xfrm>
            <a:off x="195403" y="1183451"/>
            <a:ext cx="5900597" cy="589072"/>
          </a:xfrm>
          <a:prstGeom prst="rect">
            <a:avLst/>
          </a:prstGeom>
          <a:noFill/>
        </p:spPr>
        <p:txBody>
          <a:bodyPr wrap="square">
            <a:spAutoFit/>
          </a:bodyPr>
          <a:lstStyle>
            <a:defPPr>
              <a:defRPr lang="zh-CN"/>
            </a:defPPr>
            <a:lvl1pPr marL="285750" indent="-285750">
              <a:lnSpc>
                <a:spcPct val="150000"/>
              </a:lnSpc>
              <a:buClr>
                <a:srgbClr val="FF0000"/>
              </a:buClr>
              <a:buFont typeface="Wingdings" panose="05000000000000000000" pitchFamily="2" charset="2"/>
              <a:buChar char="p"/>
              <a:defRPr sz="2400">
                <a:latin typeface="+mj-ea"/>
                <a:ea typeface="+mj-ea"/>
                <a:cs typeface="Times New Roman" panose="02020603050405020304" pitchFamily="18" charset="0"/>
              </a:defRPr>
            </a:lvl1pPr>
          </a:lstStyle>
          <a:p>
            <a:pPr>
              <a:buClr>
                <a:srgbClr val="00B050"/>
              </a:buClr>
              <a:buFont typeface="Arial" panose="020B0604020202020204" pitchFamily="34" charset="0"/>
              <a:buChar char="•"/>
            </a:pPr>
            <a:r>
              <a:rPr lang="en-US" altLang="zh-CN" sz="2400" b="1" dirty="0">
                <a:effectLst/>
                <a:latin typeface="+mj-lt"/>
                <a:ea typeface="等线" panose="02010600030101010101" pitchFamily="2" charset="-122"/>
                <a:cs typeface="Calibri" panose="020F0502020204030204" pitchFamily="34" charset="0"/>
              </a:rPr>
              <a:t>Operating Principle of </a:t>
            </a:r>
            <a:r>
              <a:rPr lang="en-US" altLang="zh-CN" sz="2400" dirty="0">
                <a:solidFill>
                  <a:srgbClr val="FF0000"/>
                </a:solidFill>
                <a:effectLst>
                  <a:outerShdw blurRad="38100" dist="38100" dir="2700000" algn="tl">
                    <a:srgbClr val="000000">
                      <a:alpha val="43137"/>
                    </a:srgbClr>
                  </a:outerShdw>
                </a:effectLst>
                <a:latin typeface="微软雅黑" panose="020B0503020204020204" pitchFamily="34" charset="-122"/>
              </a:rPr>
              <a:t>AMSTER </a:t>
            </a:r>
            <a:endParaRPr lang="zh-CN" altLang="en-US" b="1" dirty="0">
              <a:latin typeface="+mj-lt"/>
              <a:ea typeface="微软雅黑" panose="020B0503020204020204" pitchFamily="34" charset="-122"/>
              <a:cs typeface="Calibri" panose="020F0502020204030204" pitchFamily="34" charset="0"/>
            </a:endParaRPr>
          </a:p>
        </p:txBody>
      </p:sp>
      <p:sp>
        <p:nvSpPr>
          <p:cNvPr id="33" name="矩形 32">
            <a:extLst>
              <a:ext uri="{FF2B5EF4-FFF2-40B4-BE49-F238E27FC236}">
                <a16:creationId xmlns:a16="http://schemas.microsoft.com/office/drawing/2014/main" id="{48432D47-FCB1-F1B5-E276-5F4E09628265}"/>
              </a:ext>
            </a:extLst>
          </p:cNvPr>
          <p:cNvSpPr/>
          <p:nvPr/>
        </p:nvSpPr>
        <p:spPr>
          <a:xfrm>
            <a:off x="7046282" y="2310907"/>
            <a:ext cx="5034804" cy="875590"/>
          </a:xfrm>
          <a:prstGeom prst="rect">
            <a:avLst/>
          </a:prstGeom>
          <a:noFill/>
          <a:ln w="19050"/>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sz="1600" b="1" dirty="0">
              <a:solidFill>
                <a:schemeClr val="dk1"/>
              </a:solidFill>
              <a:latin typeface="+mj-lt"/>
              <a:ea typeface="微软雅黑" panose="020B0503020204020204" pitchFamily="34" charset="-122"/>
            </a:endParaRPr>
          </a:p>
        </p:txBody>
      </p:sp>
      <p:cxnSp>
        <p:nvCxnSpPr>
          <p:cNvPr id="34" name="直接连接符 33">
            <a:extLst>
              <a:ext uri="{FF2B5EF4-FFF2-40B4-BE49-F238E27FC236}">
                <a16:creationId xmlns:a16="http://schemas.microsoft.com/office/drawing/2014/main" id="{C47EA4AE-0386-F041-C91E-96360F43F0F3}"/>
              </a:ext>
            </a:extLst>
          </p:cNvPr>
          <p:cNvCxnSpPr>
            <a:cxnSpLocks/>
            <a:endCxn id="33" idx="1"/>
          </p:cNvCxnSpPr>
          <p:nvPr/>
        </p:nvCxnSpPr>
        <p:spPr>
          <a:xfrm>
            <a:off x="3247092" y="2299781"/>
            <a:ext cx="3799190" cy="448921"/>
          </a:xfrm>
          <a:prstGeom prst="line">
            <a:avLst/>
          </a:prstGeom>
          <a:noFill/>
          <a:ln w="19050"/>
        </p:spPr>
        <p:style>
          <a:lnRef idx="2">
            <a:schemeClr val="accent5"/>
          </a:lnRef>
          <a:fillRef idx="1">
            <a:schemeClr val="lt1"/>
          </a:fillRef>
          <a:effectRef idx="0">
            <a:schemeClr val="accent5"/>
          </a:effectRef>
          <a:fontRef idx="minor">
            <a:schemeClr val="dk1"/>
          </a:fontRef>
        </p:style>
      </p:cxnSp>
      <p:sp>
        <p:nvSpPr>
          <p:cNvPr id="36" name="矩形 35">
            <a:extLst>
              <a:ext uri="{FF2B5EF4-FFF2-40B4-BE49-F238E27FC236}">
                <a16:creationId xmlns:a16="http://schemas.microsoft.com/office/drawing/2014/main" id="{83BEEFA0-5949-7BC6-DE4A-BA2F7A5DD02A}"/>
              </a:ext>
            </a:extLst>
          </p:cNvPr>
          <p:cNvSpPr/>
          <p:nvPr/>
        </p:nvSpPr>
        <p:spPr>
          <a:xfrm>
            <a:off x="7059091" y="3310119"/>
            <a:ext cx="5034804" cy="658776"/>
          </a:xfrm>
          <a:prstGeom prst="rect">
            <a:avLst/>
          </a:prstGeom>
          <a:noFill/>
          <a:ln w="19050"/>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sz="1600" b="1" dirty="0">
              <a:solidFill>
                <a:schemeClr val="dk1"/>
              </a:solidFill>
              <a:latin typeface="+mj-lt"/>
              <a:ea typeface="微软雅黑" panose="020B0503020204020204" pitchFamily="34" charset="-122"/>
            </a:endParaRPr>
          </a:p>
        </p:txBody>
      </p:sp>
      <p:sp>
        <p:nvSpPr>
          <p:cNvPr id="37" name="文本框 36">
            <a:extLst>
              <a:ext uri="{FF2B5EF4-FFF2-40B4-BE49-F238E27FC236}">
                <a16:creationId xmlns:a16="http://schemas.microsoft.com/office/drawing/2014/main" id="{D89040BD-6FD3-AFC1-CB39-75C8B6A75003}"/>
              </a:ext>
            </a:extLst>
          </p:cNvPr>
          <p:cNvSpPr txBox="1"/>
          <p:nvPr/>
        </p:nvSpPr>
        <p:spPr>
          <a:xfrm>
            <a:off x="7144684" y="4190222"/>
            <a:ext cx="4876241" cy="584775"/>
          </a:xfrm>
          <a:prstGeom prst="rect">
            <a:avLst/>
          </a:prstGeom>
          <a:noFill/>
        </p:spPr>
        <p:txBody>
          <a:bodyPr wrap="square">
            <a:spAutoFit/>
          </a:bodyPr>
          <a:lstStyle>
            <a:defPPr>
              <a:defRPr lang="zh-CN"/>
            </a:defPPr>
            <a:lvl1pPr>
              <a:defRPr sz="2000">
                <a:effectLst/>
                <a:latin typeface="黑体" panose="02010609060101010101" pitchFamily="49" charset="-122"/>
                <a:ea typeface="黑体" panose="02010609060101010101" pitchFamily="49" charset="-122"/>
                <a:cs typeface="Times New Roman" panose="02020603050405020304" pitchFamily="18" charset="0"/>
              </a:defRPr>
            </a:lvl1pPr>
          </a:lstStyle>
          <a:p>
            <a:pPr indent="-342900" algn="just">
              <a:buFont typeface="Arial" panose="020B0604020202020204" pitchFamily="34" charset="0"/>
              <a:buChar char="•"/>
            </a:pPr>
            <a:r>
              <a:rPr lang="en-US" altLang="zh-CN" sz="1600" b="1" dirty="0">
                <a:effectLst/>
                <a:latin typeface="+mj-lt"/>
                <a:ea typeface="等线" panose="02010600030101010101" pitchFamily="2" charset="-122"/>
                <a:cs typeface="Calibri" panose="020F0502020204030204" pitchFamily="34" charset="0"/>
              </a:rPr>
              <a:t>The integrating sphere converts collimated input radiation into a Lambertian source</a:t>
            </a:r>
          </a:p>
        </p:txBody>
      </p:sp>
      <p:cxnSp>
        <p:nvCxnSpPr>
          <p:cNvPr id="38" name="直接连接符 37">
            <a:extLst>
              <a:ext uri="{FF2B5EF4-FFF2-40B4-BE49-F238E27FC236}">
                <a16:creationId xmlns:a16="http://schemas.microsoft.com/office/drawing/2014/main" id="{5599BB13-83A7-D063-F4F9-0293C8522DEA}"/>
              </a:ext>
            </a:extLst>
          </p:cNvPr>
          <p:cNvCxnSpPr>
            <a:cxnSpLocks/>
            <a:endCxn id="36" idx="1"/>
          </p:cNvCxnSpPr>
          <p:nvPr/>
        </p:nvCxnSpPr>
        <p:spPr>
          <a:xfrm flipV="1">
            <a:off x="4887616" y="3639507"/>
            <a:ext cx="2171475" cy="1012869"/>
          </a:xfrm>
          <a:prstGeom prst="line">
            <a:avLst/>
          </a:prstGeom>
          <a:noFill/>
          <a:ln w="19050"/>
        </p:spPr>
        <p:style>
          <a:lnRef idx="2">
            <a:schemeClr val="accent5"/>
          </a:lnRef>
          <a:fillRef idx="1">
            <a:schemeClr val="lt1"/>
          </a:fillRef>
          <a:effectRef idx="0">
            <a:schemeClr val="accent5"/>
          </a:effectRef>
          <a:fontRef idx="minor">
            <a:schemeClr val="dk1"/>
          </a:fontRef>
        </p:style>
      </p:cxnSp>
      <p:sp>
        <p:nvSpPr>
          <p:cNvPr id="40" name="文本框 39">
            <a:extLst>
              <a:ext uri="{FF2B5EF4-FFF2-40B4-BE49-F238E27FC236}">
                <a16:creationId xmlns:a16="http://schemas.microsoft.com/office/drawing/2014/main" id="{BFF493DF-EA05-3663-6C57-DA3F4A2F9F23}"/>
              </a:ext>
            </a:extLst>
          </p:cNvPr>
          <p:cNvSpPr txBox="1"/>
          <p:nvPr/>
        </p:nvSpPr>
        <p:spPr>
          <a:xfrm>
            <a:off x="7178170" y="5040322"/>
            <a:ext cx="5076873" cy="830997"/>
          </a:xfrm>
          <a:prstGeom prst="rect">
            <a:avLst/>
          </a:prstGeom>
          <a:noFill/>
        </p:spPr>
        <p:txBody>
          <a:bodyPr wrap="square">
            <a:spAutoFit/>
          </a:bodyPr>
          <a:lstStyle>
            <a:defPPr>
              <a:defRPr lang="en-US"/>
            </a:defPPr>
            <a:lvl1pPr marL="342900" indent="-342900">
              <a:buFont typeface="Wingdings" panose="05000000000000000000" pitchFamily="2" charset="2"/>
              <a:buChar char="ü"/>
              <a:defRPr sz="1600">
                <a:effectLst/>
                <a:latin typeface="Times New Roman" panose="02020603050405020304" pitchFamily="18" charset="0"/>
                <a:ea typeface="等线" panose="02010600030101010101" pitchFamily="2" charset="-122"/>
                <a:cs typeface="Times New Roman" panose="02020603050405020304" pitchFamily="18" charset="0"/>
              </a:defRPr>
            </a:lvl1pPr>
          </a:lstStyle>
          <a:p>
            <a:pPr marL="0">
              <a:buFont typeface="Arial" panose="020B0604020202020204" pitchFamily="34" charset="0"/>
              <a:buChar char="•"/>
            </a:pPr>
            <a:r>
              <a:rPr lang="en-US" altLang="zh-CN" sz="1600" b="1" dirty="0">
                <a:effectLst/>
                <a:latin typeface="+mj-lt"/>
                <a:ea typeface="等线" panose="02010600030101010101" pitchFamily="2" charset="-122"/>
                <a:cs typeface="Calibri" panose="020F0502020204030204" pitchFamily="34" charset="0"/>
              </a:rPr>
              <a:t>The steering mirror is used to point the imaging spectrometer to the Earth, lunar, and integrating sphere targets is measured respectively</a:t>
            </a:r>
            <a:endParaRPr lang="en-US" altLang="zh-CN" b="1" dirty="0">
              <a:latin typeface="+mj-lt"/>
              <a:cs typeface="Calibri" panose="020F0502020204030204" pitchFamily="34" charset="0"/>
            </a:endParaRPr>
          </a:p>
        </p:txBody>
      </p:sp>
      <p:sp>
        <p:nvSpPr>
          <p:cNvPr id="41" name="矩形 40">
            <a:extLst>
              <a:ext uri="{FF2B5EF4-FFF2-40B4-BE49-F238E27FC236}">
                <a16:creationId xmlns:a16="http://schemas.microsoft.com/office/drawing/2014/main" id="{106C6525-6F30-EA71-2A57-EC94BDE4A78E}"/>
              </a:ext>
            </a:extLst>
          </p:cNvPr>
          <p:cNvSpPr/>
          <p:nvPr/>
        </p:nvSpPr>
        <p:spPr>
          <a:xfrm>
            <a:off x="7075973" y="4964356"/>
            <a:ext cx="5029207" cy="923557"/>
          </a:xfrm>
          <a:prstGeom prst="rect">
            <a:avLst/>
          </a:prstGeom>
          <a:noFill/>
          <a:ln w="19050"/>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sz="1600" b="1" dirty="0">
              <a:solidFill>
                <a:schemeClr val="dk1"/>
              </a:solidFill>
              <a:latin typeface="+mj-lt"/>
              <a:ea typeface="微软雅黑" panose="020B0503020204020204" pitchFamily="34" charset="-122"/>
            </a:endParaRPr>
          </a:p>
        </p:txBody>
      </p:sp>
      <p:cxnSp>
        <p:nvCxnSpPr>
          <p:cNvPr id="42" name="直接连接符 41">
            <a:extLst>
              <a:ext uri="{FF2B5EF4-FFF2-40B4-BE49-F238E27FC236}">
                <a16:creationId xmlns:a16="http://schemas.microsoft.com/office/drawing/2014/main" id="{472965B5-1138-AFBB-D4EC-9F517AAF8752}"/>
              </a:ext>
            </a:extLst>
          </p:cNvPr>
          <p:cNvCxnSpPr>
            <a:cxnSpLocks/>
            <a:endCxn id="41" idx="1"/>
          </p:cNvCxnSpPr>
          <p:nvPr/>
        </p:nvCxnSpPr>
        <p:spPr>
          <a:xfrm>
            <a:off x="3437823" y="5426135"/>
            <a:ext cx="3638150" cy="0"/>
          </a:xfrm>
          <a:prstGeom prst="line">
            <a:avLst/>
          </a:prstGeom>
          <a:noFill/>
          <a:ln w="19050"/>
        </p:spPr>
        <p:style>
          <a:lnRef idx="2">
            <a:schemeClr val="accent5"/>
          </a:lnRef>
          <a:fillRef idx="1">
            <a:schemeClr val="lt1"/>
          </a:fillRef>
          <a:effectRef idx="0">
            <a:schemeClr val="accent5"/>
          </a:effectRef>
          <a:fontRef idx="minor">
            <a:schemeClr val="dk1"/>
          </a:fontRef>
        </p:style>
      </p:cxnSp>
      <p:sp>
        <p:nvSpPr>
          <p:cNvPr id="49" name="文本框 48">
            <a:extLst>
              <a:ext uri="{FF2B5EF4-FFF2-40B4-BE49-F238E27FC236}">
                <a16:creationId xmlns:a16="http://schemas.microsoft.com/office/drawing/2014/main" id="{48B3BA9F-9DAA-D9EB-7278-970B018C4803}"/>
              </a:ext>
            </a:extLst>
          </p:cNvPr>
          <p:cNvSpPr txBox="1"/>
          <p:nvPr/>
        </p:nvSpPr>
        <p:spPr>
          <a:xfrm>
            <a:off x="7099066" y="1521859"/>
            <a:ext cx="4706942" cy="338554"/>
          </a:xfrm>
          <a:prstGeom prst="rect">
            <a:avLst/>
          </a:prstGeom>
          <a:noFill/>
        </p:spPr>
        <p:txBody>
          <a:bodyPr wrap="square">
            <a:spAutoFit/>
          </a:bodyPr>
          <a:lstStyle>
            <a:defPPr>
              <a:defRPr lang="en-US"/>
            </a:defPPr>
            <a:lvl1pPr marL="342900" indent="-342900" algn="just">
              <a:buFont typeface="Wingdings" panose="05000000000000000000" pitchFamily="2" charset="2"/>
              <a:buChar char="ü"/>
              <a:defRPr sz="1600">
                <a:effectLst/>
                <a:latin typeface="Times New Roman" panose="02020603050405020304" pitchFamily="18" charset="0"/>
                <a:ea typeface="等线" panose="02010600030101010101" pitchFamily="2" charset="-122"/>
                <a:cs typeface="Times New Roman" panose="02020603050405020304" pitchFamily="18" charset="0"/>
              </a:defRPr>
            </a:lvl1pPr>
          </a:lstStyle>
          <a:p>
            <a:pPr>
              <a:buFont typeface="Arial" panose="020B0604020202020204" pitchFamily="34" charset="0"/>
              <a:buChar char="•"/>
            </a:pPr>
            <a:r>
              <a:rPr lang="en-US" altLang="zh-CN" b="1" dirty="0">
                <a:latin typeface="+mj-lt"/>
                <a:cs typeface="Calibri" panose="020F0502020204030204" pitchFamily="34" charset="0"/>
              </a:rPr>
              <a:t>The primary radiant power  reference is SCAR </a:t>
            </a:r>
            <a:endParaRPr lang="zh-CN" altLang="en-US" b="1" dirty="0">
              <a:latin typeface="+mj-lt"/>
              <a:cs typeface="Calibri" panose="020F0502020204030204" pitchFamily="34" charset="0"/>
            </a:endParaRPr>
          </a:p>
        </p:txBody>
      </p:sp>
      <p:cxnSp>
        <p:nvCxnSpPr>
          <p:cNvPr id="54" name="直接连接符 53">
            <a:extLst>
              <a:ext uri="{FF2B5EF4-FFF2-40B4-BE49-F238E27FC236}">
                <a16:creationId xmlns:a16="http://schemas.microsoft.com/office/drawing/2014/main" id="{509F00EB-E727-BB6A-1A07-770D77BA4585}"/>
              </a:ext>
            </a:extLst>
          </p:cNvPr>
          <p:cNvCxnSpPr>
            <a:cxnSpLocks/>
          </p:cNvCxnSpPr>
          <p:nvPr/>
        </p:nvCxnSpPr>
        <p:spPr>
          <a:xfrm flipV="1">
            <a:off x="6096000" y="2066426"/>
            <a:ext cx="875331" cy="488304"/>
          </a:xfrm>
          <a:prstGeom prst="line">
            <a:avLst/>
          </a:prstGeom>
          <a:noFill/>
          <a:ln w="19050"/>
        </p:spPr>
        <p:style>
          <a:lnRef idx="2">
            <a:schemeClr val="accent5"/>
          </a:lnRef>
          <a:fillRef idx="1">
            <a:schemeClr val="lt1"/>
          </a:fillRef>
          <a:effectRef idx="0">
            <a:schemeClr val="accent5"/>
          </a:effectRef>
          <a:fontRef idx="minor">
            <a:schemeClr val="dk1"/>
          </a:fontRef>
        </p:style>
      </p:cxnSp>
      <p:sp>
        <p:nvSpPr>
          <p:cNvPr id="2" name="标题 1">
            <a:extLst>
              <a:ext uri="{FF2B5EF4-FFF2-40B4-BE49-F238E27FC236}">
                <a16:creationId xmlns:a16="http://schemas.microsoft.com/office/drawing/2014/main" id="{04D84C6D-4B31-AC2F-108B-55FEA47EF89F}"/>
              </a:ext>
            </a:extLst>
          </p:cNvPr>
          <p:cNvSpPr txBox="1">
            <a:spLocks/>
          </p:cNvSpPr>
          <p:nvPr/>
        </p:nvSpPr>
        <p:spPr>
          <a:xfrm>
            <a:off x="195403" y="274639"/>
            <a:ext cx="11386997" cy="954087"/>
          </a:xfrm>
          <a:prstGeom prst="rect">
            <a:avLst/>
          </a:prstGeom>
        </p:spPr>
        <p:txBody>
          <a:bodyPr/>
          <a:lstStyle>
            <a:lvl1pPr algn="ctr" rtl="0" eaLnBrk="1" fontAlgn="base" hangingPunct="1">
              <a:spcBef>
                <a:spcPct val="0"/>
              </a:spcBef>
              <a:spcAft>
                <a:spcPct val="0"/>
              </a:spcAft>
              <a:defRPr sz="2800" b="1"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altLang="zh-CN" sz="3600" dirty="0">
                <a:effectLst>
                  <a:outerShdw blurRad="38100" dist="38100" dir="2700000" algn="tl">
                    <a:srgbClr val="000000">
                      <a:alpha val="43137"/>
                    </a:srgbClr>
                  </a:outerShdw>
                </a:effectLst>
                <a:latin typeface="微软雅黑" panose="020B0503020204020204" pitchFamily="34" charset="-122"/>
              </a:rPr>
              <a:t>AMSTER</a:t>
            </a:r>
            <a:endParaRPr lang="zh-CN" altLang="en-US" sz="3600" dirty="0">
              <a:ea typeface="微软雅黑" panose="020B0503020204020204" pitchFamily="34" charset="-122"/>
            </a:endParaRPr>
          </a:p>
        </p:txBody>
      </p:sp>
      <p:sp>
        <p:nvSpPr>
          <p:cNvPr id="11" name="矩形 10">
            <a:extLst>
              <a:ext uri="{FF2B5EF4-FFF2-40B4-BE49-F238E27FC236}">
                <a16:creationId xmlns:a16="http://schemas.microsoft.com/office/drawing/2014/main" id="{799AFCF1-7A2B-4548-07B9-5288B27C0ED9}"/>
              </a:ext>
            </a:extLst>
          </p:cNvPr>
          <p:cNvSpPr/>
          <p:nvPr/>
        </p:nvSpPr>
        <p:spPr>
          <a:xfrm>
            <a:off x="7032104" y="1463825"/>
            <a:ext cx="5066172" cy="602602"/>
          </a:xfrm>
          <a:prstGeom prst="rect">
            <a:avLst/>
          </a:prstGeom>
          <a:noFill/>
          <a:ln w="19050"/>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sz="1600" b="1" dirty="0">
              <a:solidFill>
                <a:schemeClr val="dk1"/>
              </a:solidFill>
              <a:latin typeface="+mj-lt"/>
              <a:ea typeface="微软雅黑" panose="020B0503020204020204" pitchFamily="34" charset="-122"/>
            </a:endParaRPr>
          </a:p>
        </p:txBody>
      </p:sp>
      <p:sp>
        <p:nvSpPr>
          <p:cNvPr id="28" name="矩形 27">
            <a:extLst>
              <a:ext uri="{FF2B5EF4-FFF2-40B4-BE49-F238E27FC236}">
                <a16:creationId xmlns:a16="http://schemas.microsoft.com/office/drawing/2014/main" id="{6AA6C29A-861A-0F7C-9D9B-746902828DAC}"/>
              </a:ext>
            </a:extLst>
          </p:cNvPr>
          <p:cNvSpPr/>
          <p:nvPr/>
        </p:nvSpPr>
        <p:spPr>
          <a:xfrm>
            <a:off x="7075973" y="4153756"/>
            <a:ext cx="5034804" cy="658776"/>
          </a:xfrm>
          <a:prstGeom prst="rect">
            <a:avLst/>
          </a:prstGeom>
          <a:noFill/>
          <a:ln w="19050"/>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sz="1600" b="1" dirty="0">
              <a:solidFill>
                <a:schemeClr val="dk1"/>
              </a:solidFill>
              <a:latin typeface="+mj-lt"/>
              <a:ea typeface="微软雅黑" panose="020B0503020204020204" pitchFamily="34" charset="-122"/>
            </a:endParaRPr>
          </a:p>
        </p:txBody>
      </p:sp>
      <p:cxnSp>
        <p:nvCxnSpPr>
          <p:cNvPr id="30" name="直接连接符 29">
            <a:extLst>
              <a:ext uri="{FF2B5EF4-FFF2-40B4-BE49-F238E27FC236}">
                <a16:creationId xmlns:a16="http://schemas.microsoft.com/office/drawing/2014/main" id="{EB56FA18-A133-8319-F7AF-73A8F49AFAD1}"/>
              </a:ext>
            </a:extLst>
          </p:cNvPr>
          <p:cNvCxnSpPr>
            <a:cxnSpLocks/>
          </p:cNvCxnSpPr>
          <p:nvPr/>
        </p:nvCxnSpPr>
        <p:spPr>
          <a:xfrm flipV="1">
            <a:off x="3540020" y="4302639"/>
            <a:ext cx="3638150" cy="291853"/>
          </a:xfrm>
          <a:prstGeom prst="line">
            <a:avLst/>
          </a:prstGeom>
          <a:noFill/>
          <a:ln w="19050"/>
        </p:spPr>
        <p:style>
          <a:lnRef idx="2">
            <a:schemeClr val="accent5"/>
          </a:lnRef>
          <a:fillRef idx="1">
            <a:schemeClr val="lt1"/>
          </a:fillRef>
          <a:effectRef idx="0">
            <a:schemeClr val="accent5"/>
          </a:effectRef>
          <a:fontRef idx="minor">
            <a:schemeClr val="dk1"/>
          </a:fontRef>
        </p:style>
      </p:cxnSp>
      <p:sp>
        <p:nvSpPr>
          <p:cNvPr id="35" name="文本框 34">
            <a:extLst>
              <a:ext uri="{FF2B5EF4-FFF2-40B4-BE49-F238E27FC236}">
                <a16:creationId xmlns:a16="http://schemas.microsoft.com/office/drawing/2014/main" id="{D02D16FE-C284-0F45-F61A-4E2ABD1E64F2}"/>
              </a:ext>
            </a:extLst>
          </p:cNvPr>
          <p:cNvSpPr txBox="1"/>
          <p:nvPr/>
        </p:nvSpPr>
        <p:spPr>
          <a:xfrm>
            <a:off x="7046046" y="3344977"/>
            <a:ext cx="4876241" cy="584775"/>
          </a:xfrm>
          <a:prstGeom prst="rect">
            <a:avLst/>
          </a:prstGeom>
          <a:noFill/>
        </p:spPr>
        <p:txBody>
          <a:bodyPr wrap="square">
            <a:spAutoFit/>
          </a:bodyPr>
          <a:lstStyle>
            <a:defPPr>
              <a:defRPr lang="zh-CN"/>
            </a:defPPr>
            <a:lvl1pPr>
              <a:defRPr sz="2000">
                <a:effectLst/>
                <a:latin typeface="黑体" panose="02010609060101010101" pitchFamily="49" charset="-122"/>
                <a:ea typeface="黑体" panose="02010609060101010101" pitchFamily="49" charset="-122"/>
                <a:cs typeface="Times New Roman" panose="02020603050405020304" pitchFamily="18" charset="0"/>
              </a:defRPr>
            </a:lvl1pPr>
          </a:lstStyle>
          <a:p>
            <a:pPr indent="-342900" algn="just">
              <a:buFont typeface="Arial" panose="020B0604020202020204" pitchFamily="34" charset="0"/>
              <a:buChar char="•"/>
            </a:pPr>
            <a:r>
              <a:rPr lang="en-US" altLang="zh-CN" sz="1600" b="1" dirty="0">
                <a:effectLst/>
                <a:latin typeface="+mj-lt"/>
                <a:ea typeface="等线" panose="02010600030101010101" pitchFamily="2" charset="-122"/>
                <a:cs typeface="Calibri" panose="020F0502020204030204" pitchFamily="34" charset="0"/>
              </a:rPr>
              <a:t>The transfer radiometer is used to transfer the primary radiant power reference to radiance standard </a:t>
            </a:r>
          </a:p>
        </p:txBody>
      </p:sp>
      <p:sp>
        <p:nvSpPr>
          <p:cNvPr id="52" name="矩形 51">
            <a:extLst>
              <a:ext uri="{FF2B5EF4-FFF2-40B4-BE49-F238E27FC236}">
                <a16:creationId xmlns:a16="http://schemas.microsoft.com/office/drawing/2014/main" id="{18FB2D92-74CD-DD6D-1FEE-BE38B01B1D9F}"/>
              </a:ext>
            </a:extLst>
          </p:cNvPr>
          <p:cNvSpPr/>
          <p:nvPr/>
        </p:nvSpPr>
        <p:spPr>
          <a:xfrm>
            <a:off x="7075973" y="6023143"/>
            <a:ext cx="5029207" cy="679819"/>
          </a:xfrm>
          <a:prstGeom prst="rect">
            <a:avLst/>
          </a:prstGeom>
          <a:noFill/>
          <a:ln w="19050"/>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sz="1600" b="1" dirty="0">
              <a:solidFill>
                <a:schemeClr val="dk1"/>
              </a:solidFill>
              <a:latin typeface="+mj-lt"/>
              <a:ea typeface="微软雅黑" panose="020B0503020204020204" pitchFamily="34" charset="-122"/>
            </a:endParaRPr>
          </a:p>
        </p:txBody>
      </p:sp>
      <p:cxnSp>
        <p:nvCxnSpPr>
          <p:cNvPr id="53" name="直接连接符 52">
            <a:extLst>
              <a:ext uri="{FF2B5EF4-FFF2-40B4-BE49-F238E27FC236}">
                <a16:creationId xmlns:a16="http://schemas.microsoft.com/office/drawing/2014/main" id="{831AC8BB-8B17-235A-9D09-9FF543DA52EA}"/>
              </a:ext>
            </a:extLst>
          </p:cNvPr>
          <p:cNvCxnSpPr>
            <a:cxnSpLocks/>
          </p:cNvCxnSpPr>
          <p:nvPr/>
        </p:nvCxnSpPr>
        <p:spPr>
          <a:xfrm>
            <a:off x="1919536" y="5733256"/>
            <a:ext cx="5046226" cy="751665"/>
          </a:xfrm>
          <a:prstGeom prst="line">
            <a:avLst/>
          </a:prstGeom>
          <a:noFill/>
          <a:ln w="19050"/>
        </p:spPr>
        <p:style>
          <a:lnRef idx="2">
            <a:schemeClr val="accent5"/>
          </a:lnRef>
          <a:fillRef idx="1">
            <a:schemeClr val="lt1"/>
          </a:fillRef>
          <a:effectRef idx="0">
            <a:schemeClr val="accent5"/>
          </a:effectRef>
          <a:fontRef idx="minor">
            <a:schemeClr val="dk1"/>
          </a:fontRef>
        </p:style>
      </p:cxnSp>
      <p:sp>
        <p:nvSpPr>
          <p:cNvPr id="56" name="文本框 55">
            <a:extLst>
              <a:ext uri="{FF2B5EF4-FFF2-40B4-BE49-F238E27FC236}">
                <a16:creationId xmlns:a16="http://schemas.microsoft.com/office/drawing/2014/main" id="{DF92770F-8094-873C-FEF5-628578D10CE5}"/>
              </a:ext>
            </a:extLst>
          </p:cNvPr>
          <p:cNvSpPr txBox="1"/>
          <p:nvPr/>
        </p:nvSpPr>
        <p:spPr>
          <a:xfrm>
            <a:off x="7178170" y="6068864"/>
            <a:ext cx="5076873" cy="584775"/>
          </a:xfrm>
          <a:prstGeom prst="rect">
            <a:avLst/>
          </a:prstGeom>
          <a:noFill/>
        </p:spPr>
        <p:txBody>
          <a:bodyPr wrap="square">
            <a:spAutoFit/>
          </a:bodyPr>
          <a:lstStyle>
            <a:defPPr>
              <a:defRPr lang="en-US"/>
            </a:defPPr>
            <a:lvl1pPr marL="342900" indent="-342900">
              <a:buFont typeface="Wingdings" panose="05000000000000000000" pitchFamily="2" charset="2"/>
              <a:buChar char="ü"/>
              <a:defRPr sz="1600">
                <a:effectLst/>
                <a:latin typeface="Times New Roman" panose="02020603050405020304" pitchFamily="18" charset="0"/>
                <a:ea typeface="等线" panose="02010600030101010101" pitchFamily="2" charset="-122"/>
                <a:cs typeface="Times New Roman" panose="02020603050405020304" pitchFamily="18" charset="0"/>
              </a:defRPr>
            </a:lvl1pPr>
          </a:lstStyle>
          <a:p>
            <a:pPr marL="0">
              <a:buFont typeface="Arial" panose="020B0604020202020204" pitchFamily="34" charset="0"/>
              <a:buChar char="•"/>
            </a:pPr>
            <a:r>
              <a:rPr lang="en-US" altLang="zh-CN" sz="1600" b="1" dirty="0">
                <a:effectLst/>
                <a:latin typeface="+mj-lt"/>
                <a:ea typeface="等线" panose="02010600030101010101" pitchFamily="2" charset="-122"/>
                <a:cs typeface="Calibri" panose="020F0502020204030204" pitchFamily="34" charset="0"/>
              </a:rPr>
              <a:t>The imaging spectrometer is used to measure the Earth and lunar</a:t>
            </a:r>
            <a:endParaRPr lang="en-US" altLang="zh-CN" b="1" dirty="0">
              <a:latin typeface="+mj-lt"/>
              <a:cs typeface="Calibri" panose="020F0502020204030204" pitchFamily="34" charset="0"/>
            </a:endParaRPr>
          </a:p>
        </p:txBody>
      </p:sp>
    </p:spTree>
    <p:extLst>
      <p:ext uri="{BB962C8B-B14F-4D97-AF65-F5344CB8AC3E}">
        <p14:creationId xmlns:p14="http://schemas.microsoft.com/office/powerpoint/2010/main" val="1987401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BE8E2-318E-01F4-A8F2-DE60DE0EC354}"/>
            </a:ext>
          </a:extLst>
        </p:cNvPr>
        <p:cNvGrpSpPr/>
        <p:nvPr/>
      </p:nvGrpSpPr>
      <p:grpSpPr>
        <a:xfrm>
          <a:off x="0" y="0"/>
          <a:ext cx="0" cy="0"/>
          <a:chOff x="0" y="0"/>
          <a:chExt cx="0" cy="0"/>
        </a:xfrm>
      </p:grpSpPr>
      <p:graphicFrame>
        <p:nvGraphicFramePr>
          <p:cNvPr id="53" name="图示 52">
            <a:extLst>
              <a:ext uri="{FF2B5EF4-FFF2-40B4-BE49-F238E27FC236}">
                <a16:creationId xmlns:a16="http://schemas.microsoft.com/office/drawing/2014/main" id="{698F3C88-7AFB-B420-5676-20B8B2BA6620}"/>
              </a:ext>
            </a:extLst>
          </p:cNvPr>
          <p:cNvGraphicFramePr/>
          <p:nvPr>
            <p:extLst>
              <p:ext uri="{D42A27DB-BD31-4B8C-83A1-F6EECF244321}">
                <p14:modId xmlns:p14="http://schemas.microsoft.com/office/powerpoint/2010/main" val="2698106546"/>
              </p:ext>
            </p:extLst>
          </p:nvPr>
        </p:nvGraphicFramePr>
        <p:xfrm>
          <a:off x="127534" y="1916832"/>
          <a:ext cx="11936932" cy="1483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组合 3">
            <a:extLst>
              <a:ext uri="{FF2B5EF4-FFF2-40B4-BE49-F238E27FC236}">
                <a16:creationId xmlns:a16="http://schemas.microsoft.com/office/drawing/2014/main" id="{0B34E3FE-F7B9-3513-F29F-ADBF7D0AAC69}"/>
              </a:ext>
            </a:extLst>
          </p:cNvPr>
          <p:cNvGrpSpPr/>
          <p:nvPr/>
        </p:nvGrpSpPr>
        <p:grpSpPr>
          <a:xfrm>
            <a:off x="506605" y="3356992"/>
            <a:ext cx="11114415" cy="3427053"/>
            <a:chOff x="337681" y="2565014"/>
            <a:chExt cx="11114415" cy="3139021"/>
          </a:xfrm>
        </p:grpSpPr>
        <p:pic>
          <p:nvPicPr>
            <p:cNvPr id="32" name="图片 31">
              <a:extLst>
                <a:ext uri="{FF2B5EF4-FFF2-40B4-BE49-F238E27FC236}">
                  <a16:creationId xmlns:a16="http://schemas.microsoft.com/office/drawing/2014/main" id="{4CB2E133-44F9-4AA5-4C93-40A0B1648C8C}"/>
                </a:ext>
              </a:extLst>
            </p:cNvPr>
            <p:cNvPicPr>
              <a:picLocks noChangeAspect="1"/>
            </p:cNvPicPr>
            <p:nvPr/>
          </p:nvPicPr>
          <p:blipFill>
            <a:blip r:embed="rId8"/>
            <a:stretch>
              <a:fillRect/>
            </a:stretch>
          </p:blipFill>
          <p:spPr>
            <a:xfrm>
              <a:off x="337681" y="2686068"/>
              <a:ext cx="2924071" cy="2896914"/>
            </a:xfrm>
            <a:prstGeom prst="rect">
              <a:avLst/>
            </a:prstGeom>
          </p:spPr>
        </p:pic>
        <p:pic>
          <p:nvPicPr>
            <p:cNvPr id="63" name="图片 62">
              <a:extLst>
                <a:ext uri="{FF2B5EF4-FFF2-40B4-BE49-F238E27FC236}">
                  <a16:creationId xmlns:a16="http://schemas.microsoft.com/office/drawing/2014/main" id="{A31BBFF1-41D3-1A82-CF28-DFCBAF77995B}"/>
                </a:ext>
              </a:extLst>
            </p:cNvPr>
            <p:cNvPicPr>
              <a:picLocks noChangeAspect="1"/>
            </p:cNvPicPr>
            <p:nvPr/>
          </p:nvPicPr>
          <p:blipFill>
            <a:blip r:embed="rId9"/>
            <a:stretch>
              <a:fillRect/>
            </a:stretch>
          </p:blipFill>
          <p:spPr>
            <a:xfrm>
              <a:off x="4320403" y="2636912"/>
              <a:ext cx="3010140" cy="2995226"/>
            </a:xfrm>
            <a:prstGeom prst="rect">
              <a:avLst/>
            </a:prstGeom>
          </p:spPr>
        </p:pic>
        <p:pic>
          <p:nvPicPr>
            <p:cNvPr id="3" name="图片 2">
              <a:extLst>
                <a:ext uri="{FF2B5EF4-FFF2-40B4-BE49-F238E27FC236}">
                  <a16:creationId xmlns:a16="http://schemas.microsoft.com/office/drawing/2014/main" id="{B8371665-7895-19E2-5347-E048E6100F33}"/>
                </a:ext>
              </a:extLst>
            </p:cNvPr>
            <p:cNvPicPr>
              <a:picLocks noChangeAspect="1"/>
            </p:cNvPicPr>
            <p:nvPr/>
          </p:nvPicPr>
          <p:blipFill>
            <a:blip r:embed="rId10"/>
            <a:stretch>
              <a:fillRect/>
            </a:stretch>
          </p:blipFill>
          <p:spPr>
            <a:xfrm>
              <a:off x="8528025" y="2565014"/>
              <a:ext cx="2924071" cy="3139021"/>
            </a:xfrm>
            <a:prstGeom prst="rect">
              <a:avLst/>
            </a:prstGeom>
          </p:spPr>
        </p:pic>
      </p:grpSp>
      <p:sp>
        <p:nvSpPr>
          <p:cNvPr id="5" name="箭头: 右 4">
            <a:extLst>
              <a:ext uri="{FF2B5EF4-FFF2-40B4-BE49-F238E27FC236}">
                <a16:creationId xmlns:a16="http://schemas.microsoft.com/office/drawing/2014/main" id="{DB32D64A-5EA7-5BE4-F9DE-ABB176277407}"/>
              </a:ext>
            </a:extLst>
          </p:cNvPr>
          <p:cNvSpPr/>
          <p:nvPr/>
        </p:nvSpPr>
        <p:spPr>
          <a:xfrm>
            <a:off x="3495206" y="4516588"/>
            <a:ext cx="478032" cy="418869"/>
          </a:xfrm>
          <a:prstGeom prst="rightArrow">
            <a:avLst/>
          </a:prstGeom>
          <a:solidFill>
            <a:srgbClr val="FFFF00"/>
          </a:solid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微软雅黑" panose="020B0503020204020204" pitchFamily="34" charset="-122"/>
              <a:ea typeface="等线" panose="02010600030101010101" pitchFamily="2" charset="-122"/>
              <a:cs typeface="+mn-cs"/>
            </a:endParaRPr>
          </a:p>
        </p:txBody>
      </p:sp>
      <p:sp>
        <p:nvSpPr>
          <p:cNvPr id="7" name="箭头: 右 6">
            <a:extLst>
              <a:ext uri="{FF2B5EF4-FFF2-40B4-BE49-F238E27FC236}">
                <a16:creationId xmlns:a16="http://schemas.microsoft.com/office/drawing/2014/main" id="{51A1E8C4-A1D9-CE85-0095-2DF5DDB3C12C}"/>
              </a:ext>
            </a:extLst>
          </p:cNvPr>
          <p:cNvSpPr/>
          <p:nvPr/>
        </p:nvSpPr>
        <p:spPr>
          <a:xfrm>
            <a:off x="7979974" y="4693426"/>
            <a:ext cx="478032" cy="418869"/>
          </a:xfrm>
          <a:prstGeom prst="rightArrow">
            <a:avLst/>
          </a:prstGeom>
          <a:solidFill>
            <a:srgbClr val="FFFF00"/>
          </a:solid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微软雅黑" panose="020B0503020204020204" pitchFamily="34" charset="-122"/>
              <a:ea typeface="等线" panose="02010600030101010101" pitchFamily="2" charset="-122"/>
              <a:cs typeface="+mn-cs"/>
            </a:endParaRPr>
          </a:p>
        </p:txBody>
      </p:sp>
      <p:sp>
        <p:nvSpPr>
          <p:cNvPr id="8" name="标题 1">
            <a:extLst>
              <a:ext uri="{FF2B5EF4-FFF2-40B4-BE49-F238E27FC236}">
                <a16:creationId xmlns:a16="http://schemas.microsoft.com/office/drawing/2014/main" id="{E6E4D628-F25F-FE35-0845-DA03A47DD1E8}"/>
              </a:ext>
            </a:extLst>
          </p:cNvPr>
          <p:cNvSpPr txBox="1">
            <a:spLocks/>
          </p:cNvSpPr>
          <p:nvPr/>
        </p:nvSpPr>
        <p:spPr>
          <a:xfrm>
            <a:off x="195403" y="274639"/>
            <a:ext cx="11386997" cy="954087"/>
          </a:xfrm>
          <a:prstGeom prst="rect">
            <a:avLst/>
          </a:prstGeom>
        </p:spPr>
        <p:txBody>
          <a:bodyPr/>
          <a:lstStyle>
            <a:lvl1pPr algn="ctr" rtl="0" eaLnBrk="1" fontAlgn="base" hangingPunct="1">
              <a:spcBef>
                <a:spcPct val="0"/>
              </a:spcBef>
              <a:spcAft>
                <a:spcPct val="0"/>
              </a:spcAft>
              <a:defRPr sz="2800" b="1"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altLang="zh-CN" sz="3600" dirty="0">
                <a:effectLst>
                  <a:outerShdw blurRad="38100" dist="38100" dir="2700000" algn="tl">
                    <a:srgbClr val="000000">
                      <a:alpha val="43137"/>
                    </a:srgbClr>
                  </a:outerShdw>
                </a:effectLst>
                <a:latin typeface="微软雅黑" panose="020B0503020204020204" pitchFamily="34" charset="-122"/>
              </a:rPr>
              <a:t>AMSTER</a:t>
            </a:r>
            <a:endParaRPr lang="zh-CN" altLang="en-US" sz="3600" dirty="0">
              <a:ea typeface="微软雅黑" panose="020B0503020204020204" pitchFamily="34" charset="-122"/>
            </a:endParaRPr>
          </a:p>
        </p:txBody>
      </p:sp>
      <p:sp>
        <p:nvSpPr>
          <p:cNvPr id="2" name="文本框 1">
            <a:extLst>
              <a:ext uri="{FF2B5EF4-FFF2-40B4-BE49-F238E27FC236}">
                <a16:creationId xmlns:a16="http://schemas.microsoft.com/office/drawing/2014/main" id="{8CC26432-E7CD-18D5-4FEB-E64160C03B58}"/>
              </a:ext>
            </a:extLst>
          </p:cNvPr>
          <p:cNvSpPr txBox="1"/>
          <p:nvPr/>
        </p:nvSpPr>
        <p:spPr>
          <a:xfrm>
            <a:off x="335360" y="1329683"/>
            <a:ext cx="4123949" cy="461665"/>
          </a:xfrm>
          <a:prstGeom prst="rect">
            <a:avLst/>
          </a:prstGeom>
          <a:noFill/>
        </p:spPr>
        <p:txBody>
          <a:bodyPr wrap="none" rtlCol="0">
            <a:spAutoFit/>
          </a:bodyPr>
          <a:lstStyle/>
          <a:p>
            <a:pPr marL="342900" indent="-342900">
              <a:buFont typeface="Arial" panose="020B0604020202020204" pitchFamily="34" charset="0"/>
              <a:buChar char="•"/>
            </a:pPr>
            <a:r>
              <a:rPr lang="en-US" altLang="zh-CN" sz="2400" b="1" dirty="0">
                <a:latin typeface="+mj-lt"/>
              </a:rPr>
              <a:t>on-orbit traceability process</a:t>
            </a:r>
            <a:endParaRPr lang="zh-CN" altLang="en-US" sz="2400" b="1" dirty="0">
              <a:latin typeface="+mj-lt"/>
            </a:endParaRPr>
          </a:p>
        </p:txBody>
      </p:sp>
    </p:spTree>
    <p:extLst>
      <p:ext uri="{BB962C8B-B14F-4D97-AF65-F5344CB8AC3E}">
        <p14:creationId xmlns:p14="http://schemas.microsoft.com/office/powerpoint/2010/main" val="646533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5DAE166F-341C-947E-3819-35B57EF24490}"/>
              </a:ext>
            </a:extLst>
          </p:cNvPr>
          <p:cNvSpPr>
            <a:spLocks noGrp="1"/>
          </p:cNvSpPr>
          <p:nvPr>
            <p:ph type="sldNum" sz="quarter" idx="12"/>
          </p:nvPr>
        </p:nvSpPr>
        <p:spPr/>
        <p:txBody>
          <a:bodyPr/>
          <a:lstStyle/>
          <a:p>
            <a:fld id="{0C913308-F349-4B6D-A68A-DD1791B4A57B}" type="slidenum">
              <a:rPr lang="zh-CN" altLang="en-US" smtClean="0"/>
              <a:pPr/>
              <a:t>13</a:t>
            </a:fld>
            <a:endParaRPr lang="zh-CN" altLang="en-US" dirty="0"/>
          </a:p>
        </p:txBody>
      </p:sp>
      <p:sp>
        <p:nvSpPr>
          <p:cNvPr id="3" name="标题 2">
            <a:extLst>
              <a:ext uri="{FF2B5EF4-FFF2-40B4-BE49-F238E27FC236}">
                <a16:creationId xmlns:a16="http://schemas.microsoft.com/office/drawing/2014/main" id="{8BB5A878-CDD0-CD9B-2FB2-2529B340EB64}"/>
              </a:ext>
            </a:extLst>
          </p:cNvPr>
          <p:cNvSpPr>
            <a:spLocks noGrp="1"/>
          </p:cNvSpPr>
          <p:nvPr>
            <p:ph type="title"/>
          </p:nvPr>
        </p:nvSpPr>
        <p:spPr>
          <a:xfrm>
            <a:off x="335360" y="260648"/>
            <a:ext cx="11247040" cy="954087"/>
          </a:xfrm>
        </p:spPr>
        <p:txBody>
          <a:bodyPr/>
          <a:lstStyle/>
          <a:p>
            <a:r>
              <a:rPr lang="en-US" altLang="zh-CN" sz="4000" dirty="0"/>
              <a:t>Earth</a:t>
            </a:r>
            <a:r>
              <a:rPr lang="zh-CN" altLang="en-US" sz="4000" dirty="0"/>
              <a:t> </a:t>
            </a:r>
            <a:r>
              <a:rPr lang="en-US" altLang="zh-CN" sz="4000" dirty="0"/>
              <a:t>and moon</a:t>
            </a:r>
            <a:r>
              <a:rPr lang="zh-CN" altLang="en-US" sz="4000" dirty="0"/>
              <a:t> </a:t>
            </a:r>
            <a:r>
              <a:rPr lang="en-US" altLang="zh-CN" sz="4000" dirty="0"/>
              <a:t>Observation</a:t>
            </a:r>
            <a:endParaRPr lang="zh-CN" altLang="en-US" sz="4000" dirty="0"/>
          </a:p>
        </p:txBody>
      </p:sp>
      <p:sp>
        <p:nvSpPr>
          <p:cNvPr id="4" name="文本框 3">
            <a:extLst>
              <a:ext uri="{FF2B5EF4-FFF2-40B4-BE49-F238E27FC236}">
                <a16:creationId xmlns:a16="http://schemas.microsoft.com/office/drawing/2014/main" id="{DEB47D2C-8549-71C8-C26E-B4F56F2FFF88}"/>
              </a:ext>
            </a:extLst>
          </p:cNvPr>
          <p:cNvSpPr txBox="1"/>
          <p:nvPr/>
        </p:nvSpPr>
        <p:spPr>
          <a:xfrm>
            <a:off x="335360" y="1352729"/>
            <a:ext cx="11449272" cy="830997"/>
          </a:xfrm>
          <a:prstGeom prst="rect">
            <a:avLst/>
          </a:prstGeom>
          <a:solidFill>
            <a:schemeClr val="accent4">
              <a:lumMod val="20000"/>
              <a:lumOff val="80000"/>
            </a:schemeClr>
          </a:solidFill>
          <a:ln>
            <a:solidFill>
              <a:schemeClr val="accent4">
                <a:lumMod val="20000"/>
                <a:lumOff val="80000"/>
              </a:schemeClr>
            </a:solidFill>
          </a:ln>
        </p:spPr>
        <p:txBody>
          <a:bodyPr wrap="square" rtlCol="0">
            <a:spAutoFit/>
          </a:bodyPr>
          <a:lstStyle>
            <a:defPPr>
              <a:defRPr lang="en-US"/>
            </a:defPPr>
            <a:lvl1pPr>
              <a:lnSpc>
                <a:spcPct val="125000"/>
              </a:lnSpc>
              <a:buClr>
                <a:srgbClr val="00B050"/>
              </a:buClr>
              <a:defRPr sz="2400" kern="100">
                <a:effectLst/>
                <a:latin typeface="Times New Roman" panose="02020603050405020304" pitchFamily="18" charset="0"/>
                <a:ea typeface="等线" panose="02010600030101010101" pitchFamily="2" charset="-122"/>
                <a:cs typeface="Times New Roman" panose="02020603050405020304" pitchFamily="18" charset="0"/>
              </a:defRPr>
            </a:lvl1pPr>
          </a:lstStyle>
          <a:p>
            <a:pPr marL="342900" indent="-342900" algn="just">
              <a:lnSpc>
                <a:spcPct val="100000"/>
              </a:lnSpc>
              <a:buFont typeface="Arial" panose="020B0604020202020204" pitchFamily="34" charset="0"/>
              <a:buChar char="•"/>
            </a:pPr>
            <a:r>
              <a:rPr lang="en-US" altLang="zh-CN" b="1" dirty="0">
                <a:latin typeface="+mj-lt"/>
                <a:cs typeface="Calibri" panose="020F0502020204030204" pitchFamily="34" charset="0"/>
              </a:rPr>
              <a:t> Terrestrial reflected spectral Radiance and Lunar reflected irradiance is measured by pointing the spectral imager to the earth  and</a:t>
            </a:r>
            <a:r>
              <a:rPr lang="zh-CN" altLang="en-US" b="1" dirty="0">
                <a:latin typeface="+mj-lt"/>
                <a:cs typeface="Calibri" panose="020F0502020204030204" pitchFamily="34" charset="0"/>
              </a:rPr>
              <a:t> </a:t>
            </a:r>
            <a:r>
              <a:rPr lang="en-US" altLang="zh-CN" b="1" dirty="0">
                <a:latin typeface="+mj-lt"/>
                <a:cs typeface="Calibri" panose="020F0502020204030204" pitchFamily="34" charset="0"/>
              </a:rPr>
              <a:t>the moon, respectively</a:t>
            </a:r>
            <a:endParaRPr lang="zh-CN" altLang="en-US" b="1" dirty="0">
              <a:latin typeface="+mj-lt"/>
              <a:cs typeface="Calibri" panose="020F0502020204030204" pitchFamily="34" charset="0"/>
            </a:endParaRPr>
          </a:p>
        </p:txBody>
      </p:sp>
      <p:pic>
        <p:nvPicPr>
          <p:cNvPr id="7" name="图片 6">
            <a:extLst>
              <a:ext uri="{FF2B5EF4-FFF2-40B4-BE49-F238E27FC236}">
                <a16:creationId xmlns:a16="http://schemas.microsoft.com/office/drawing/2014/main" id="{0F68850F-481D-0369-5250-C1C4C70B2421}"/>
              </a:ext>
            </a:extLst>
          </p:cNvPr>
          <p:cNvPicPr>
            <a:picLocks noChangeAspect="1"/>
          </p:cNvPicPr>
          <p:nvPr/>
        </p:nvPicPr>
        <p:blipFill>
          <a:blip r:embed="rId3"/>
          <a:stretch>
            <a:fillRect/>
          </a:stretch>
        </p:blipFill>
        <p:spPr>
          <a:xfrm>
            <a:off x="6928472" y="2520401"/>
            <a:ext cx="4195141" cy="4018519"/>
          </a:xfrm>
          <a:prstGeom prst="rect">
            <a:avLst/>
          </a:prstGeom>
        </p:spPr>
      </p:pic>
      <p:sp>
        <p:nvSpPr>
          <p:cNvPr id="18" name="文本框 17">
            <a:extLst>
              <a:ext uri="{FF2B5EF4-FFF2-40B4-BE49-F238E27FC236}">
                <a16:creationId xmlns:a16="http://schemas.microsoft.com/office/drawing/2014/main" id="{150B4D57-01B3-4915-E5E0-941BEF118E39}"/>
              </a:ext>
            </a:extLst>
          </p:cNvPr>
          <p:cNvSpPr txBox="1"/>
          <p:nvPr/>
        </p:nvSpPr>
        <p:spPr>
          <a:xfrm>
            <a:off x="452735" y="3859902"/>
            <a:ext cx="461665" cy="92398"/>
          </a:xfrm>
          <a:prstGeom prst="rect">
            <a:avLst/>
          </a:prstGeom>
          <a:noFill/>
        </p:spPr>
        <p:txBody>
          <a:bodyPr vert="eaVert" wrap="none" rtlCol="0">
            <a:spAutoFit/>
          </a:bodyPr>
          <a:lstStyle/>
          <a:p>
            <a:endParaRPr lang="zh-CN" altLang="en-US" dirty="0"/>
          </a:p>
        </p:txBody>
      </p:sp>
      <p:grpSp>
        <p:nvGrpSpPr>
          <p:cNvPr id="21" name="组合 20">
            <a:extLst>
              <a:ext uri="{FF2B5EF4-FFF2-40B4-BE49-F238E27FC236}">
                <a16:creationId xmlns:a16="http://schemas.microsoft.com/office/drawing/2014/main" id="{89C15BAA-45CA-DF04-8349-3BC6A1CBD03C}"/>
              </a:ext>
            </a:extLst>
          </p:cNvPr>
          <p:cNvGrpSpPr/>
          <p:nvPr/>
        </p:nvGrpSpPr>
        <p:grpSpPr>
          <a:xfrm>
            <a:off x="838200" y="2578833"/>
            <a:ext cx="4354016" cy="4018519"/>
            <a:chOff x="1635873" y="2821190"/>
            <a:chExt cx="3584711" cy="3748147"/>
          </a:xfrm>
        </p:grpSpPr>
        <p:pic>
          <p:nvPicPr>
            <p:cNvPr id="14" name="图片 13">
              <a:extLst>
                <a:ext uri="{FF2B5EF4-FFF2-40B4-BE49-F238E27FC236}">
                  <a16:creationId xmlns:a16="http://schemas.microsoft.com/office/drawing/2014/main" id="{EC279C0A-E26B-27CA-5E5B-F63A5FD00EA7}"/>
                </a:ext>
              </a:extLst>
            </p:cNvPr>
            <p:cNvPicPr>
              <a:picLocks noChangeAspect="1"/>
            </p:cNvPicPr>
            <p:nvPr/>
          </p:nvPicPr>
          <p:blipFill>
            <a:blip r:embed="rId4"/>
            <a:stretch>
              <a:fillRect/>
            </a:stretch>
          </p:blipFill>
          <p:spPr>
            <a:xfrm>
              <a:off x="1635873" y="2821190"/>
              <a:ext cx="3584711" cy="3748147"/>
            </a:xfrm>
            <a:prstGeom prst="rect">
              <a:avLst/>
            </a:prstGeom>
          </p:spPr>
        </p:pic>
        <p:sp>
          <p:nvSpPr>
            <p:cNvPr id="20" name="文本框 19">
              <a:extLst>
                <a:ext uri="{FF2B5EF4-FFF2-40B4-BE49-F238E27FC236}">
                  <a16:creationId xmlns:a16="http://schemas.microsoft.com/office/drawing/2014/main" id="{59278F8C-0CA3-7292-AEC2-E219499BFC24}"/>
                </a:ext>
              </a:extLst>
            </p:cNvPr>
            <p:cNvSpPr txBox="1"/>
            <p:nvPr/>
          </p:nvSpPr>
          <p:spPr>
            <a:xfrm>
              <a:off x="2241467" y="3582968"/>
              <a:ext cx="689612" cy="369332"/>
            </a:xfrm>
            <a:prstGeom prst="rect">
              <a:avLst/>
            </a:prstGeom>
            <a:noFill/>
          </p:spPr>
          <p:txBody>
            <a:bodyPr wrap="none" rtlCol="0">
              <a:spAutoFit/>
            </a:bodyPr>
            <a:lstStyle/>
            <a:p>
              <a:r>
                <a:rPr lang="en-US" altLang="zh-CN" dirty="0"/>
                <a:t>earth</a:t>
              </a:r>
              <a:endParaRPr lang="zh-CN" altLang="en-US" dirty="0"/>
            </a:p>
          </p:txBody>
        </p:sp>
      </p:grpSp>
    </p:spTree>
    <p:extLst>
      <p:ext uri="{BB962C8B-B14F-4D97-AF65-F5344CB8AC3E}">
        <p14:creationId xmlns:p14="http://schemas.microsoft.com/office/powerpoint/2010/main" val="636691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11931F-2841-2F3A-B032-1EC70CA63A6F}"/>
              </a:ext>
            </a:extLst>
          </p:cNvPr>
          <p:cNvSpPr>
            <a:spLocks noGrp="1"/>
          </p:cNvSpPr>
          <p:nvPr>
            <p:ph type="title"/>
          </p:nvPr>
        </p:nvSpPr>
        <p:spPr/>
        <p:txBody>
          <a:bodyPr/>
          <a:lstStyle/>
          <a:p>
            <a:r>
              <a:rPr lang="en-US" altLang="zh-CN" sz="4000" dirty="0"/>
              <a:t>Operating mode</a:t>
            </a:r>
            <a:endParaRPr lang="zh-CN" altLang="en-US" sz="4000" dirty="0"/>
          </a:p>
        </p:txBody>
      </p:sp>
      <p:sp>
        <p:nvSpPr>
          <p:cNvPr id="3" name="内容占位符 2">
            <a:extLst>
              <a:ext uri="{FF2B5EF4-FFF2-40B4-BE49-F238E27FC236}">
                <a16:creationId xmlns:a16="http://schemas.microsoft.com/office/drawing/2014/main" id="{47D17460-1AB7-677B-EC35-D3042D4B2388}"/>
              </a:ext>
            </a:extLst>
          </p:cNvPr>
          <p:cNvSpPr txBox="1">
            <a:spLocks/>
          </p:cNvSpPr>
          <p:nvPr/>
        </p:nvSpPr>
        <p:spPr>
          <a:xfrm>
            <a:off x="130249" y="1266826"/>
            <a:ext cx="11452151" cy="981075"/>
          </a:xfrm>
          <a:prstGeom prst="rect">
            <a:avLst/>
          </a:prstGeom>
        </p:spPr>
        <p:txBody>
          <a:bodyPr/>
          <a:lstStyle>
            <a:lvl1pPr marL="342900" indent="-342900" algn="l" rtl="0" eaLnBrk="1" fontAlgn="base" hangingPunct="1">
              <a:spcBef>
                <a:spcPct val="20000"/>
              </a:spcBef>
              <a:spcAft>
                <a:spcPct val="0"/>
              </a:spcAft>
              <a:buFont typeface="Arial" charset="0"/>
              <a:buChar char="•"/>
              <a:defRPr sz="2400" b="1"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1800" b="1" kern="1200">
                <a:solidFill>
                  <a:schemeClr val="tx2"/>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defTabSz="914400">
              <a:buClr>
                <a:srgbClr val="00B050"/>
              </a:buClr>
            </a:pPr>
            <a:r>
              <a:rPr lang="en-US" altLang="zh-CN" i="0" dirty="0">
                <a:effectLst/>
                <a:latin typeface="+mj-lt"/>
              </a:rPr>
              <a:t>Four operational modes are established in AMSTER, including self-calibration, solar observation, nadir viewing, uniform field observation, and lunar observation</a:t>
            </a:r>
            <a:endParaRPr lang="zh-CN" altLang="en-US" dirty="0">
              <a:latin typeface="+mj-lt"/>
              <a:ea typeface="微软雅黑" panose="020B0503020204020204" pitchFamily="34" charset="-122"/>
            </a:endParaRPr>
          </a:p>
        </p:txBody>
      </p:sp>
      <p:graphicFrame>
        <p:nvGraphicFramePr>
          <p:cNvPr id="4" name="对象 3">
            <a:extLst>
              <a:ext uri="{FF2B5EF4-FFF2-40B4-BE49-F238E27FC236}">
                <a16:creationId xmlns:a16="http://schemas.microsoft.com/office/drawing/2014/main" id="{08A1C218-D920-04CF-6D07-DF8E434BBD7A}"/>
              </a:ext>
            </a:extLst>
          </p:cNvPr>
          <p:cNvGraphicFramePr>
            <a:graphicFrameLocks noChangeAspect="1"/>
          </p:cNvGraphicFramePr>
          <p:nvPr>
            <p:extLst>
              <p:ext uri="{D42A27DB-BD31-4B8C-83A1-F6EECF244321}">
                <p14:modId xmlns:p14="http://schemas.microsoft.com/office/powerpoint/2010/main" val="580356485"/>
              </p:ext>
            </p:extLst>
          </p:nvPr>
        </p:nvGraphicFramePr>
        <p:xfrm>
          <a:off x="322621" y="2007967"/>
          <a:ext cx="11067405" cy="4821459"/>
        </p:xfrm>
        <a:graphic>
          <a:graphicData uri="http://schemas.openxmlformats.org/presentationml/2006/ole">
            <mc:AlternateContent xmlns:mc="http://schemas.openxmlformats.org/markup-compatibility/2006">
              <mc:Choice xmlns:v="urn:schemas-microsoft-com:vml" Requires="v">
                <p:oleObj name="Visio" r:id="rId2" imgW="7382078" imgH="4066912" progId="Visio.Drawing.15">
                  <p:embed/>
                </p:oleObj>
              </mc:Choice>
              <mc:Fallback>
                <p:oleObj name="Visio" r:id="rId2" imgW="7382078" imgH="4066912" progId="Visio.Drawing.15">
                  <p:embed/>
                  <p:pic>
                    <p:nvPicPr>
                      <p:cNvPr id="4" name="对象 3">
                        <a:extLst>
                          <a:ext uri="{FF2B5EF4-FFF2-40B4-BE49-F238E27FC236}">
                            <a16:creationId xmlns:a16="http://schemas.microsoft.com/office/drawing/2014/main" id="{08A1C218-D920-04CF-6D07-DF8E434BBD7A}"/>
                          </a:ext>
                        </a:extLst>
                      </p:cNvPr>
                      <p:cNvPicPr>
                        <a:picLocks noChangeAspect="1" noChangeArrowheads="1"/>
                      </p:cNvPicPr>
                      <p:nvPr/>
                    </p:nvPicPr>
                    <p:blipFill>
                      <a:blip r:embed="rId3"/>
                      <a:srcRect/>
                      <a:stretch>
                        <a:fillRect/>
                      </a:stretch>
                    </p:blipFill>
                    <p:spPr bwMode="auto">
                      <a:xfrm>
                        <a:off x="322621" y="2007967"/>
                        <a:ext cx="11067405" cy="4821459"/>
                      </a:xfrm>
                      <a:prstGeom prst="rect">
                        <a:avLst/>
                      </a:prstGeom>
                      <a:noFill/>
                    </p:spPr>
                  </p:pic>
                </p:oleObj>
              </mc:Fallback>
            </mc:AlternateContent>
          </a:graphicData>
        </a:graphic>
      </p:graphicFrame>
    </p:spTree>
    <p:extLst>
      <p:ext uri="{BB962C8B-B14F-4D97-AF65-F5344CB8AC3E}">
        <p14:creationId xmlns:p14="http://schemas.microsoft.com/office/powerpoint/2010/main" val="2594632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F61AD-8D9C-6E5F-0139-A5FFF7386376}"/>
            </a:ext>
          </a:extLst>
        </p:cNvPr>
        <p:cNvGrpSpPr/>
        <p:nvPr/>
      </p:nvGrpSpPr>
      <p:grpSpPr>
        <a:xfrm>
          <a:off x="0" y="0"/>
          <a:ext cx="0" cy="0"/>
          <a:chOff x="0" y="0"/>
          <a:chExt cx="0" cy="0"/>
        </a:xfrm>
      </p:grpSpPr>
      <p:graphicFrame>
        <p:nvGraphicFramePr>
          <p:cNvPr id="4" name="图示 3">
            <a:extLst>
              <a:ext uri="{FF2B5EF4-FFF2-40B4-BE49-F238E27FC236}">
                <a16:creationId xmlns:a16="http://schemas.microsoft.com/office/drawing/2014/main" id="{E387F9B3-EC25-2ADA-75E1-20EA915DB6B3}"/>
              </a:ext>
            </a:extLst>
          </p:cNvPr>
          <p:cNvGraphicFramePr/>
          <p:nvPr>
            <p:extLst>
              <p:ext uri="{D42A27DB-BD31-4B8C-83A1-F6EECF244321}">
                <p14:modId xmlns:p14="http://schemas.microsoft.com/office/powerpoint/2010/main" val="793610907"/>
              </p:ext>
            </p:extLst>
          </p:nvPr>
        </p:nvGraphicFramePr>
        <p:xfrm>
          <a:off x="1631504" y="1556793"/>
          <a:ext cx="9217024" cy="4506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灯片编号占位符 4">
            <a:extLst>
              <a:ext uri="{FF2B5EF4-FFF2-40B4-BE49-F238E27FC236}">
                <a16:creationId xmlns:a16="http://schemas.microsoft.com/office/drawing/2014/main" id="{5F81C725-21FE-D9FC-41D3-9F67E0934E71}"/>
              </a:ext>
            </a:extLst>
          </p:cNvPr>
          <p:cNvSpPr>
            <a:spLocks noGrp="1"/>
          </p:cNvSpPr>
          <p:nvPr>
            <p:ph type="sldNum" sz="quarter" idx="4294967295"/>
          </p:nvPr>
        </p:nvSpPr>
        <p:spPr>
          <a:xfrm>
            <a:off x="9448800" y="6356350"/>
            <a:ext cx="2743200" cy="365125"/>
          </a:xfrm>
          <a:prstGeom prst="rect">
            <a:avLst/>
          </a:prstGeom>
        </p:spPr>
        <p:txBody>
          <a:bodyPr/>
          <a:lstStyle/>
          <a:p>
            <a:fld id="{0C913308-F349-4B6D-A68A-DD1791B4A57B}" type="slidenum">
              <a:rPr lang="zh-CN" altLang="en-US" smtClean="0"/>
              <a:t>15</a:t>
            </a:fld>
            <a:endParaRPr lang="zh-CN" altLang="en-US" dirty="0"/>
          </a:p>
        </p:txBody>
      </p:sp>
      <p:sp>
        <p:nvSpPr>
          <p:cNvPr id="7" name="标题 1">
            <a:extLst>
              <a:ext uri="{FF2B5EF4-FFF2-40B4-BE49-F238E27FC236}">
                <a16:creationId xmlns:a16="http://schemas.microsoft.com/office/drawing/2014/main" id="{C14F0EB5-24A6-5C61-63BF-B7CC3897590B}"/>
              </a:ext>
            </a:extLst>
          </p:cNvPr>
          <p:cNvSpPr txBox="1">
            <a:spLocks/>
          </p:cNvSpPr>
          <p:nvPr/>
        </p:nvSpPr>
        <p:spPr bwMode="auto">
          <a:xfrm>
            <a:off x="263352" y="274638"/>
            <a:ext cx="11319048" cy="9540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altLang="zh-CN" sz="3600" dirty="0">
                <a:latin typeface="+mj-lt"/>
              </a:rPr>
              <a:t>Outline</a:t>
            </a:r>
            <a:endParaRPr lang="zh-CN" altLang="en-US" sz="3600" dirty="0">
              <a:latin typeface="+mj-lt"/>
            </a:endParaRPr>
          </a:p>
        </p:txBody>
      </p:sp>
    </p:spTree>
    <p:extLst>
      <p:ext uri="{BB962C8B-B14F-4D97-AF65-F5344CB8AC3E}">
        <p14:creationId xmlns:p14="http://schemas.microsoft.com/office/powerpoint/2010/main" val="3572543701"/>
      </p:ext>
    </p:extLst>
  </p:cSld>
  <p:clrMapOvr>
    <a:masterClrMapping/>
  </p:clrMapOvr>
  <mc:AlternateContent xmlns:mc="http://schemas.openxmlformats.org/markup-compatibility/2006" xmlns:p14="http://schemas.microsoft.com/office/powerpoint/2010/main">
    <mc:Choice Requires="p14">
      <p:transition spd="slow" p14:dur="2000" advTm="2856"/>
    </mc:Choice>
    <mc:Fallback xmlns="">
      <p:transition spd="slow" advTm="285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6D878DE-28C5-46E2-8905-C47D9A7EA413}"/>
              </a:ext>
            </a:extLst>
          </p:cNvPr>
          <p:cNvSpPr>
            <a:spLocks noGrp="1"/>
          </p:cNvSpPr>
          <p:nvPr>
            <p:ph type="sldNum" sz="quarter" idx="12"/>
          </p:nvPr>
        </p:nvSpPr>
        <p:spPr/>
        <p:txBody>
          <a:bodyPr/>
          <a:lstStyle/>
          <a:p>
            <a:fld id="{0C913308-F349-4B6D-A68A-DD1791B4A57B}" type="slidenum">
              <a:rPr lang="zh-CN" altLang="en-US" smtClean="0"/>
              <a:pPr/>
              <a:t>16</a:t>
            </a:fld>
            <a:endParaRPr lang="zh-CN" altLang="en-US" dirty="0"/>
          </a:p>
        </p:txBody>
      </p:sp>
      <p:sp>
        <p:nvSpPr>
          <p:cNvPr id="3" name="标题 2">
            <a:extLst>
              <a:ext uri="{FF2B5EF4-FFF2-40B4-BE49-F238E27FC236}">
                <a16:creationId xmlns:a16="http://schemas.microsoft.com/office/drawing/2014/main" id="{B9EC82AA-DED1-855F-82F6-2CA5EAF998EF}"/>
              </a:ext>
            </a:extLst>
          </p:cNvPr>
          <p:cNvSpPr>
            <a:spLocks noGrp="1"/>
          </p:cNvSpPr>
          <p:nvPr>
            <p:ph type="title"/>
          </p:nvPr>
        </p:nvSpPr>
        <p:spPr/>
        <p:txBody>
          <a:bodyPr/>
          <a:lstStyle/>
          <a:p>
            <a:r>
              <a:rPr lang="en-US" altLang="zh-CN" sz="4000" dirty="0">
                <a:effectLst/>
                <a:latin typeface="Calibri" panose="020F0502020204030204" pitchFamily="34" charset="0"/>
                <a:ea typeface="等线" panose="02010600030101010101" pitchFamily="2" charset="-122"/>
              </a:rPr>
              <a:t>Space Cryogenic Absolute </a:t>
            </a:r>
            <a:r>
              <a:rPr lang="en-US" altLang="zh-CN" sz="4000" dirty="0">
                <a:latin typeface="Calibri" panose="020F0502020204030204" pitchFamily="34" charset="0"/>
                <a:ea typeface="等线" panose="02010600030101010101" pitchFamily="2" charset="-122"/>
              </a:rPr>
              <a:t>Radiometer Challenges </a:t>
            </a:r>
            <a:endParaRPr lang="zh-CN" altLang="en-US" sz="4000" dirty="0">
              <a:latin typeface="Calibri" panose="020F0502020204030204" pitchFamily="34" charset="0"/>
              <a:ea typeface="等线" panose="02010600030101010101" pitchFamily="2" charset="-122"/>
            </a:endParaRPr>
          </a:p>
        </p:txBody>
      </p:sp>
      <p:grpSp>
        <p:nvGrpSpPr>
          <p:cNvPr id="4" name="组合 3">
            <a:extLst>
              <a:ext uri="{FF2B5EF4-FFF2-40B4-BE49-F238E27FC236}">
                <a16:creationId xmlns:a16="http://schemas.microsoft.com/office/drawing/2014/main" id="{E4FECBB9-54CA-6F85-D669-F5EB169A69A8}"/>
              </a:ext>
            </a:extLst>
          </p:cNvPr>
          <p:cNvGrpSpPr/>
          <p:nvPr/>
        </p:nvGrpSpPr>
        <p:grpSpPr>
          <a:xfrm>
            <a:off x="338762" y="1310125"/>
            <a:ext cx="11733902" cy="1405975"/>
            <a:chOff x="260895" y="1010108"/>
            <a:chExt cx="11733903" cy="1405975"/>
          </a:xfrm>
        </p:grpSpPr>
        <p:sp>
          <p:nvSpPr>
            <p:cNvPr id="5" name="文本框 4">
              <a:extLst>
                <a:ext uri="{FF2B5EF4-FFF2-40B4-BE49-F238E27FC236}">
                  <a16:creationId xmlns:a16="http://schemas.microsoft.com/office/drawing/2014/main" id="{402940FE-7C45-8809-E777-837436F38260}"/>
                </a:ext>
              </a:extLst>
            </p:cNvPr>
            <p:cNvSpPr txBox="1"/>
            <p:nvPr/>
          </p:nvSpPr>
          <p:spPr>
            <a:xfrm>
              <a:off x="5862654" y="1131603"/>
              <a:ext cx="5955586" cy="1200329"/>
            </a:xfrm>
            <a:prstGeom prst="rect">
              <a:avLst/>
            </a:prstGeom>
            <a:noFill/>
          </p:spPr>
          <p:txBody>
            <a:bodyPr wrap="square">
              <a:spAutoFit/>
            </a:bodyPr>
            <a:lstStyle>
              <a:defPPr>
                <a:defRPr lang="zh-CN"/>
              </a:defPPr>
              <a:lvl1pPr>
                <a:buClr>
                  <a:srgbClr val="FF0000"/>
                </a:buClr>
                <a:buFont typeface="Wingdings" panose="05000000000000000000" pitchFamily="2" charset="2"/>
                <a:defRPr sz="2800">
                  <a:solidFill>
                    <a:srgbClr val="FF0000"/>
                  </a:solidFill>
                  <a:effectLst/>
                  <a:latin typeface="+mn-ea"/>
                  <a:ea typeface="+mn-ea"/>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sz="1800">
                  <a:latin typeface="+mn-lt"/>
                  <a:ea typeface="+mn-ea"/>
                </a:defRPr>
              </a:lvl4pPr>
              <a:lvl5pPr marL="2057400" indent="-228600">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marL="0" marR="0" lvl="0" indent="0" algn="just" defTabSz="457200" rtl="0" eaLnBrk="1" fontAlgn="auto" latinLnBrk="0" hangingPunct="1">
                <a:lnSpc>
                  <a:spcPct val="100000"/>
                </a:lnSpc>
                <a:spcBef>
                  <a:spcPts val="0"/>
                </a:spcBef>
                <a:spcAft>
                  <a:spcPts val="0"/>
                </a:spcAft>
                <a:buClr>
                  <a:srgbClr val="FF0000"/>
                </a:buClr>
                <a:buSzTx/>
                <a:buFont typeface="Wingdings" panose="05000000000000000000" pitchFamily="2" charset="2"/>
                <a:buNone/>
                <a:tabLst/>
                <a:defRPr/>
              </a:pPr>
              <a:r>
                <a:rPr lang="en-US" altLang="zh-CN" sz="2400" dirty="0">
                  <a:effectLst/>
                  <a:latin typeface="Calibri" panose="020F0502020204030204" pitchFamily="34" charset="0"/>
                  <a:ea typeface="等线" panose="02010600030101010101" pitchFamily="2" charset="-122"/>
                  <a:cs typeface="Calibri" panose="020F0502020204030204" pitchFamily="34" charset="0"/>
                </a:rPr>
                <a:t>Due to mass, volume, and cooling constraints, the application of a 4K cryogenic radiometer in space presents significant challenges.</a:t>
              </a:r>
              <a:endParaRPr kumimoji="0" lang="en-US" altLang="zh-CN"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Calibri" panose="020F0502020204030204" pitchFamily="34" charset="0"/>
              </a:endParaRPr>
            </a:p>
          </p:txBody>
        </p:sp>
        <p:pic>
          <p:nvPicPr>
            <p:cNvPr id="6" name="Picture 3">
              <a:extLst>
                <a:ext uri="{FF2B5EF4-FFF2-40B4-BE49-F238E27FC236}">
                  <a16:creationId xmlns:a16="http://schemas.microsoft.com/office/drawing/2014/main" id="{F8C75622-4EBF-6CB4-B764-2DD34FCA01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61" y="1100116"/>
              <a:ext cx="2075268" cy="110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pic>
        <p:pic>
          <p:nvPicPr>
            <p:cNvPr id="7" name="图片 6">
              <a:extLst>
                <a:ext uri="{FF2B5EF4-FFF2-40B4-BE49-F238E27FC236}">
                  <a16:creationId xmlns:a16="http://schemas.microsoft.com/office/drawing/2014/main" id="{CFE9406F-ECCF-2CF1-82FA-57B188A339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646" y="1232971"/>
              <a:ext cx="1654391" cy="1102928"/>
            </a:xfrm>
            <a:prstGeom prst="rect">
              <a:avLst/>
            </a:prstGeom>
          </p:spPr>
        </p:pic>
        <p:pic>
          <p:nvPicPr>
            <p:cNvPr id="8" name="图片 7">
              <a:extLst>
                <a:ext uri="{FF2B5EF4-FFF2-40B4-BE49-F238E27FC236}">
                  <a16:creationId xmlns:a16="http://schemas.microsoft.com/office/drawing/2014/main" id="{4CE6F979-778C-6162-D108-968C95673BD1}"/>
                </a:ext>
              </a:extLst>
            </p:cNvPr>
            <p:cNvPicPr>
              <a:picLocks noChangeAspect="1"/>
            </p:cNvPicPr>
            <p:nvPr/>
          </p:nvPicPr>
          <p:blipFill rotWithShape="1">
            <a:blip r:embed="rId4"/>
            <a:srcRect l="23631"/>
            <a:stretch/>
          </p:blipFill>
          <p:spPr>
            <a:xfrm>
              <a:off x="4345223" y="1139908"/>
              <a:ext cx="958971" cy="1109623"/>
            </a:xfrm>
            <a:prstGeom prst="rect">
              <a:avLst/>
            </a:prstGeom>
          </p:spPr>
        </p:pic>
        <p:sp>
          <p:nvSpPr>
            <p:cNvPr id="9" name="圆角矩形 62">
              <a:extLst>
                <a:ext uri="{FF2B5EF4-FFF2-40B4-BE49-F238E27FC236}">
                  <a16:creationId xmlns:a16="http://schemas.microsoft.com/office/drawing/2014/main" id="{34B97452-5B7D-A9B3-565A-76FAC3D0AE4C}"/>
                </a:ext>
              </a:extLst>
            </p:cNvPr>
            <p:cNvSpPr/>
            <p:nvPr/>
          </p:nvSpPr>
          <p:spPr>
            <a:xfrm>
              <a:off x="260895" y="1010108"/>
              <a:ext cx="11733903" cy="1405975"/>
            </a:xfrm>
            <a:prstGeom prst="roundRect">
              <a:avLst>
                <a:gd name="adj" fmla="val 7472"/>
              </a:avLst>
            </a:prstGeom>
            <a:no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燕尾形箭头 60">
              <a:extLst>
                <a:ext uri="{FF2B5EF4-FFF2-40B4-BE49-F238E27FC236}">
                  <a16:creationId xmlns:a16="http://schemas.microsoft.com/office/drawing/2014/main" id="{8E9E5CFB-2AE1-5017-F0DE-C5769154814D}"/>
                </a:ext>
              </a:extLst>
            </p:cNvPr>
            <p:cNvSpPr/>
            <p:nvPr/>
          </p:nvSpPr>
          <p:spPr>
            <a:xfrm rot="10800000" flipH="1">
              <a:off x="5322066" y="1505522"/>
              <a:ext cx="540588" cy="378394"/>
            </a:xfrm>
            <a:prstGeom prst="notchedRightArrow">
              <a:avLst/>
            </a:prstGeom>
            <a:gradFill>
              <a:gsLst>
                <a:gs pos="0">
                  <a:srgbClr val="9DE3D7"/>
                </a:gs>
                <a:gs pos="80000">
                  <a:srgbClr val="2F1FF9"/>
                </a:gs>
                <a:gs pos="100000">
                  <a:srgbClr val="2F1FF9"/>
                </a:gs>
              </a:gsLst>
              <a:lin ang="0" scaled="1"/>
            </a:gradFill>
            <a:ln w="9525">
              <a:gradFill flip="none" rotWithShape="1">
                <a:gsLst>
                  <a:gs pos="0">
                    <a:schemeClr val="accent3">
                      <a:lumMod val="20000"/>
                      <a:lumOff val="80000"/>
                    </a:schemeClr>
                  </a:gs>
                  <a:gs pos="49000">
                    <a:schemeClr val="accent3">
                      <a:lumMod val="60000"/>
                      <a:lumOff val="40000"/>
                    </a:schemeClr>
                  </a:gs>
                  <a:gs pos="73000">
                    <a:srgbClr val="FFFF00"/>
                  </a:gs>
                  <a:gs pos="100000">
                    <a:srgbClr val="FFC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15" name="组合 14">
            <a:extLst>
              <a:ext uri="{FF2B5EF4-FFF2-40B4-BE49-F238E27FC236}">
                <a16:creationId xmlns:a16="http://schemas.microsoft.com/office/drawing/2014/main" id="{71810CA8-B0C9-9F76-78E6-5C533BC29214}"/>
              </a:ext>
            </a:extLst>
          </p:cNvPr>
          <p:cNvGrpSpPr/>
          <p:nvPr/>
        </p:nvGrpSpPr>
        <p:grpSpPr>
          <a:xfrm>
            <a:off x="338762" y="3933039"/>
            <a:ext cx="11717753" cy="2757803"/>
            <a:chOff x="396597" y="4196844"/>
            <a:chExt cx="8479238" cy="2411929"/>
          </a:xfrm>
        </p:grpSpPr>
        <p:pic>
          <p:nvPicPr>
            <p:cNvPr id="16" name="Picture 2">
              <a:extLst>
                <a:ext uri="{FF2B5EF4-FFF2-40B4-BE49-F238E27FC236}">
                  <a16:creationId xmlns:a16="http://schemas.microsoft.com/office/drawing/2014/main" id="{17D74271-A5D7-AFCA-8995-4BD74FDFBA7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736" y="4597916"/>
              <a:ext cx="2235213" cy="1597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组合 16">
              <a:extLst>
                <a:ext uri="{FF2B5EF4-FFF2-40B4-BE49-F238E27FC236}">
                  <a16:creationId xmlns:a16="http://schemas.microsoft.com/office/drawing/2014/main" id="{BC8AF852-C96C-7C73-00F8-9D912DF0052F}"/>
                </a:ext>
              </a:extLst>
            </p:cNvPr>
            <p:cNvGrpSpPr/>
            <p:nvPr/>
          </p:nvGrpSpPr>
          <p:grpSpPr>
            <a:xfrm>
              <a:off x="3382345" y="4634745"/>
              <a:ext cx="2360645" cy="1963533"/>
              <a:chOff x="9295831" y="2953758"/>
              <a:chExt cx="2172674" cy="1695433"/>
            </a:xfrm>
          </p:grpSpPr>
          <p:pic>
            <p:nvPicPr>
              <p:cNvPr id="23" name="图片 22">
                <a:extLst>
                  <a:ext uri="{FF2B5EF4-FFF2-40B4-BE49-F238E27FC236}">
                    <a16:creationId xmlns:a16="http://schemas.microsoft.com/office/drawing/2014/main" id="{715029F7-A871-8ADE-739D-5383B8E2A33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9295831" y="2953758"/>
                <a:ext cx="2172674" cy="1288622"/>
              </a:xfrm>
              <a:prstGeom prst="rect">
                <a:avLst/>
              </a:prstGeom>
              <a:noFill/>
              <a:ln>
                <a:noFill/>
              </a:ln>
            </p:spPr>
          </p:pic>
          <p:sp>
            <p:nvSpPr>
              <p:cNvPr id="24" name="文本框 23">
                <a:extLst>
                  <a:ext uri="{FF2B5EF4-FFF2-40B4-BE49-F238E27FC236}">
                    <a16:creationId xmlns:a16="http://schemas.microsoft.com/office/drawing/2014/main" id="{B55F64D5-7834-181B-6663-669C7E1C21EA}"/>
                  </a:ext>
                </a:extLst>
              </p:cNvPr>
              <p:cNvSpPr txBox="1"/>
              <p:nvPr/>
            </p:nvSpPr>
            <p:spPr>
              <a:xfrm>
                <a:off x="9363183" y="4254072"/>
                <a:ext cx="2037968" cy="395119"/>
              </a:xfrm>
              <a:prstGeom prst="rect">
                <a:avLst/>
              </a:prstGeom>
              <a:noFill/>
            </p:spPr>
            <p:txBody>
              <a:bodyPr wrap="square" rtlCol="0">
                <a:spAutoFit/>
              </a:bodyPr>
              <a:lstStyle>
                <a:defPPr>
                  <a:defRPr lang="zh-CN"/>
                </a:defPPr>
                <a:lvl1pPr algn="ctr">
                  <a:defRPr sz="1400" kern="100">
                    <a:solidFill>
                      <a:srgbClr val="C00000"/>
                    </a:solidFill>
                    <a:effectLst/>
                    <a:latin typeface="+mn-ea"/>
                    <a:ea typeface="+mn-ea"/>
                    <a:cs typeface="Times New Roman" panose="02020603050405020304" pitchFamily="18"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Calibri" panose="020F0502020204030204" pitchFamily="34" charset="0"/>
                  </a:rPr>
                  <a:t> thermal conductivity of materials doubles at 20K</a:t>
                </a:r>
              </a:p>
            </p:txBody>
          </p:sp>
        </p:grpSp>
        <p:sp>
          <p:nvSpPr>
            <p:cNvPr id="18" name="矩形: 圆角 38">
              <a:extLst>
                <a:ext uri="{FF2B5EF4-FFF2-40B4-BE49-F238E27FC236}">
                  <a16:creationId xmlns:a16="http://schemas.microsoft.com/office/drawing/2014/main" id="{5BAF03AF-88D1-C704-0B32-ABE78B228BAC}"/>
                </a:ext>
              </a:extLst>
            </p:cNvPr>
            <p:cNvSpPr/>
            <p:nvPr/>
          </p:nvSpPr>
          <p:spPr>
            <a:xfrm>
              <a:off x="396597" y="4196844"/>
              <a:ext cx="8479238" cy="2411929"/>
            </a:xfrm>
            <a:prstGeom prst="roundRect">
              <a:avLst/>
            </a:prstGeom>
            <a:noFill/>
            <a:ln w="190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19" name="组合 18">
              <a:extLst>
                <a:ext uri="{FF2B5EF4-FFF2-40B4-BE49-F238E27FC236}">
                  <a16:creationId xmlns:a16="http://schemas.microsoft.com/office/drawing/2014/main" id="{EF6FB896-CE6E-E99F-8FA8-252FCEA7C37D}"/>
                </a:ext>
              </a:extLst>
            </p:cNvPr>
            <p:cNvGrpSpPr/>
            <p:nvPr/>
          </p:nvGrpSpPr>
          <p:grpSpPr>
            <a:xfrm>
              <a:off x="5956753" y="4540479"/>
              <a:ext cx="2873616" cy="2029305"/>
              <a:chOff x="9260734" y="4832266"/>
              <a:chExt cx="2701115" cy="1859983"/>
            </a:xfrm>
          </p:grpSpPr>
          <p:pic>
            <p:nvPicPr>
              <p:cNvPr id="21" name="图片 20">
                <a:extLst>
                  <a:ext uri="{FF2B5EF4-FFF2-40B4-BE49-F238E27FC236}">
                    <a16:creationId xmlns:a16="http://schemas.microsoft.com/office/drawing/2014/main" id="{3A848350-8EC8-B32D-F751-771D72AFF12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68693" y="4832266"/>
                <a:ext cx="2408239" cy="1454728"/>
              </a:xfrm>
              <a:prstGeom prst="rect">
                <a:avLst/>
              </a:prstGeom>
              <a:noFill/>
              <a:ln>
                <a:noFill/>
              </a:ln>
            </p:spPr>
          </p:pic>
          <p:sp>
            <p:nvSpPr>
              <p:cNvPr id="22" name="文本框 21">
                <a:extLst>
                  <a:ext uri="{FF2B5EF4-FFF2-40B4-BE49-F238E27FC236}">
                    <a16:creationId xmlns:a16="http://schemas.microsoft.com/office/drawing/2014/main" id="{9AF91B01-DC45-2ACB-FF02-91A8FC86AE9A}"/>
                  </a:ext>
                </a:extLst>
              </p:cNvPr>
              <p:cNvSpPr txBox="1"/>
              <p:nvPr/>
            </p:nvSpPr>
            <p:spPr>
              <a:xfrm>
                <a:off x="9260734" y="6287831"/>
                <a:ext cx="2701115" cy="404418"/>
              </a:xfrm>
              <a:prstGeom prst="rect">
                <a:avLst/>
              </a:prstGeom>
              <a:noFill/>
            </p:spPr>
            <p:txBody>
              <a:bodyPr wrap="square" rtlCol="0">
                <a:spAutoFit/>
              </a:bodyPr>
              <a:lstStyle>
                <a:defPPr>
                  <a:defRPr lang="zh-CN"/>
                </a:defPPr>
                <a:lvl1pPr algn="ctr">
                  <a:defRPr sz="1400" kern="100">
                    <a:solidFill>
                      <a:srgbClr val="C00000"/>
                    </a:solidFill>
                    <a:effectLst/>
                    <a:latin typeface="+mn-ea"/>
                    <a:ea typeface="+mn-ea"/>
                    <a:cs typeface="Times New Roman" panose="02020603050405020304" pitchFamily="18"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Calibri" panose="020F0502020204030204" pitchFamily="34" charset="0"/>
                  </a:rPr>
                  <a:t>heat capacity of oxygen-free copper increases by an order of magnitude</a:t>
                </a:r>
              </a:p>
            </p:txBody>
          </p:sp>
        </p:grpSp>
        <p:sp>
          <p:nvSpPr>
            <p:cNvPr id="20" name="文本框 19">
              <a:extLst>
                <a:ext uri="{FF2B5EF4-FFF2-40B4-BE49-F238E27FC236}">
                  <a16:creationId xmlns:a16="http://schemas.microsoft.com/office/drawing/2014/main" id="{72831204-E77B-F3FA-F993-21B50CB19544}"/>
                </a:ext>
              </a:extLst>
            </p:cNvPr>
            <p:cNvSpPr txBox="1"/>
            <p:nvPr/>
          </p:nvSpPr>
          <p:spPr>
            <a:xfrm>
              <a:off x="656454" y="4203063"/>
              <a:ext cx="7914146" cy="389324"/>
            </a:xfrm>
            <a:prstGeom prst="rect">
              <a:avLst/>
            </a:prstGeom>
            <a:noFill/>
          </p:spPr>
          <p:txBody>
            <a:bodyPr wrap="square">
              <a:spAutoFit/>
            </a:bodyPr>
            <a:lstStyle>
              <a:defPPr>
                <a:defRPr lang="en-US"/>
              </a:defPPr>
              <a:lvl1pPr marR="0" lvl="0" indent="0" algn="just" fontAlgn="auto">
                <a:lnSpc>
                  <a:spcPct val="100000"/>
                </a:lnSpc>
                <a:spcBef>
                  <a:spcPts val="0"/>
                </a:spcBef>
                <a:spcAft>
                  <a:spcPts val="0"/>
                </a:spcAft>
                <a:buClr>
                  <a:srgbClr val="FF0000"/>
                </a:buClr>
                <a:buSzTx/>
                <a:buFont typeface="Wingdings" panose="05000000000000000000" pitchFamily="2" charset="2"/>
                <a:buNone/>
                <a:tabLst/>
                <a:defRPr sz="240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indent="-342900">
                <a:buFont typeface="Arial" panose="020B0604020202020204" pitchFamily="34" charset="0"/>
                <a:buChar char="•"/>
              </a:pPr>
              <a:r>
                <a:rPr lang="en-US" altLang="zh-CN" b="1" dirty="0">
                  <a:latin typeface="Calibri" panose="020F0502020204030204" pitchFamily="34" charset="0"/>
                  <a:cs typeface="Calibri" panose="020F0502020204030204" pitchFamily="34" charset="0"/>
                </a:rPr>
                <a:t>disadvantages of cryogenic material characteristics at 20K compared with at 4K</a:t>
              </a:r>
              <a:endParaRPr lang="zh-CN" altLang="en-US" b="1" dirty="0">
                <a:latin typeface="Calibri" panose="020F0502020204030204" pitchFamily="34" charset="0"/>
                <a:cs typeface="Calibri" panose="020F0502020204030204" pitchFamily="34" charset="0"/>
              </a:endParaRPr>
            </a:p>
          </p:txBody>
        </p:sp>
      </p:grpSp>
      <p:sp>
        <p:nvSpPr>
          <p:cNvPr id="25" name="文本框 24">
            <a:extLst>
              <a:ext uri="{FF2B5EF4-FFF2-40B4-BE49-F238E27FC236}">
                <a16:creationId xmlns:a16="http://schemas.microsoft.com/office/drawing/2014/main" id="{3DE5FC05-B377-27E6-7ABB-0B95A12CC1BF}"/>
              </a:ext>
            </a:extLst>
          </p:cNvPr>
          <p:cNvSpPr txBox="1"/>
          <p:nvPr/>
        </p:nvSpPr>
        <p:spPr>
          <a:xfrm>
            <a:off x="8633699" y="2847601"/>
            <a:ext cx="3492951"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en-US"/>
            </a:defPPr>
            <a:lvl1pPr marR="0" lvl="0" indent="0" algn="just" fontAlgn="auto">
              <a:lnSpc>
                <a:spcPct val="100000"/>
              </a:lnSpc>
              <a:spcBef>
                <a:spcPts val="0"/>
              </a:spcBef>
              <a:spcAft>
                <a:spcPts val="0"/>
              </a:spcAft>
              <a:buClr>
                <a:srgbClr val="FF0000"/>
              </a:buClr>
              <a:buSzTx/>
              <a:buFont typeface="Wingdings" panose="05000000000000000000" pitchFamily="2" charset="2"/>
              <a:buNone/>
              <a:tabLst/>
              <a:defRPr>
                <a:solidFill>
                  <a:schemeClr val="tx1"/>
                </a:solidFill>
                <a:effectLst/>
                <a:latin typeface="Calibri" panose="020F0502020204030204" pitchFamily="34" charset="0"/>
                <a:ea typeface="等线" panose="02010600030101010101" pitchFamily="2" charset="-122"/>
                <a:cs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sz="1600" dirty="0"/>
              <a:t>Reproduce the Optical Fundamental Quantity Candela by Cryogenic Absolute Radiometer in space</a:t>
            </a:r>
          </a:p>
        </p:txBody>
      </p:sp>
      <p:sp>
        <p:nvSpPr>
          <p:cNvPr id="26" name="文本框 25">
            <a:extLst>
              <a:ext uri="{FF2B5EF4-FFF2-40B4-BE49-F238E27FC236}">
                <a16:creationId xmlns:a16="http://schemas.microsoft.com/office/drawing/2014/main" id="{8CB5A04C-B7BB-FDD1-E69C-B730D318E168}"/>
              </a:ext>
            </a:extLst>
          </p:cNvPr>
          <p:cNvSpPr txBox="1"/>
          <p:nvPr/>
        </p:nvSpPr>
        <p:spPr>
          <a:xfrm>
            <a:off x="127064" y="2806818"/>
            <a:ext cx="3348410"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zh-CN"/>
            </a:defPPr>
            <a:lvl1pPr>
              <a:buClr>
                <a:srgbClr val="FF0000"/>
              </a:buClr>
              <a:buFont typeface="Wingdings" panose="05000000000000000000" pitchFamily="2" charset="2"/>
              <a:defRPr sz="2800">
                <a:solidFill>
                  <a:srgbClr val="FF0000"/>
                </a:solidFill>
                <a:effectLst/>
                <a:latin typeface="+mn-ea"/>
                <a:ea typeface="+mn-ea"/>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sz="1800">
                <a:latin typeface="+mn-lt"/>
                <a:ea typeface="+mn-ea"/>
              </a:defRPr>
            </a:lvl4pPr>
            <a:lvl5pPr marL="2057400" indent="-228600">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marL="0" marR="0" lvl="0" indent="0" algn="just" defTabSz="457200" rtl="0" eaLnBrk="1" fontAlgn="auto" latinLnBrk="0" hangingPunct="1">
              <a:lnSpc>
                <a:spcPct val="100000"/>
              </a:lnSpc>
              <a:spcBef>
                <a:spcPts val="0"/>
              </a:spcBef>
              <a:spcAft>
                <a:spcPts val="0"/>
              </a:spcAft>
              <a:buClr>
                <a:srgbClr val="FF0000"/>
              </a:buClr>
              <a:buSzTx/>
              <a:buFont typeface="Wingdings" panose="05000000000000000000" pitchFamily="2" charset="2"/>
              <a:buNone/>
              <a:tabLst/>
              <a:defRPr/>
            </a:pPr>
            <a:r>
              <a:rPr lang="en-US" altLang="zh-CN" sz="16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Operating temperature  increased to 20K to reduce satellite resource requirements</a:t>
            </a:r>
            <a:endParaRPr kumimoji="0" lang="en-US" altLang="zh-CN" sz="1600" b="0" i="0" u="none" strike="noStrike" kern="1200" cap="none" spc="0" normalizeH="0" baseline="0" noProof="0" dirty="0">
              <a:ln>
                <a:noFill/>
              </a:ln>
              <a:solidFill>
                <a:schemeClr val="tx1"/>
              </a:solidFill>
              <a:effectLst/>
              <a:uLnTx/>
              <a:uFillTx/>
              <a:latin typeface="等线" panose="02010600030101010101" pitchFamily="2" charset="-122"/>
              <a:ea typeface="等线" panose="02010600030101010101" pitchFamily="2" charset="-122"/>
              <a:cs typeface="Calibri" panose="020F0502020204030204" pitchFamily="34" charset="0"/>
            </a:endParaRPr>
          </a:p>
        </p:txBody>
      </p:sp>
      <p:sp>
        <p:nvSpPr>
          <p:cNvPr id="27" name="下箭头 37">
            <a:extLst>
              <a:ext uri="{FF2B5EF4-FFF2-40B4-BE49-F238E27FC236}">
                <a16:creationId xmlns:a16="http://schemas.microsoft.com/office/drawing/2014/main" id="{4349CF17-2F7D-0F8F-18FC-B2D320DE68BB}"/>
              </a:ext>
            </a:extLst>
          </p:cNvPr>
          <p:cNvSpPr/>
          <p:nvPr/>
        </p:nvSpPr>
        <p:spPr>
          <a:xfrm rot="16200000">
            <a:off x="8050430" y="3025551"/>
            <a:ext cx="568498" cy="598040"/>
          </a:xfrm>
          <a:prstGeom prst="downArrow">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p:spPr>
        <p:txBody>
          <a:bodyPr wrap="square" rtlCol="0" anchor="ctr">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zh-CN" altLang="en-US" sz="165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28" name="文本框 27">
            <a:extLst>
              <a:ext uri="{FF2B5EF4-FFF2-40B4-BE49-F238E27FC236}">
                <a16:creationId xmlns:a16="http://schemas.microsoft.com/office/drawing/2014/main" id="{197DA543-D02E-3B08-1348-1D905B1D8192}"/>
              </a:ext>
            </a:extLst>
          </p:cNvPr>
          <p:cNvSpPr txBox="1"/>
          <p:nvPr/>
        </p:nvSpPr>
        <p:spPr>
          <a:xfrm>
            <a:off x="4117702" y="2812965"/>
            <a:ext cx="3940256"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en-US"/>
            </a:defPPr>
            <a:lvl1pPr marR="0" lvl="0" indent="0" algn="just" fontAlgn="auto">
              <a:lnSpc>
                <a:spcPct val="100000"/>
              </a:lnSpc>
              <a:spcBef>
                <a:spcPts val="0"/>
              </a:spcBef>
              <a:spcAft>
                <a:spcPts val="0"/>
              </a:spcAft>
              <a:buClr>
                <a:srgbClr val="FF0000"/>
              </a:buClr>
              <a:buSzTx/>
              <a:buFont typeface="Wingdings" panose="05000000000000000000" pitchFamily="2" charset="2"/>
              <a:buNone/>
              <a:tabLst/>
              <a:defRPr>
                <a:solidFill>
                  <a:schemeClr val="tx1"/>
                </a:solidFill>
                <a:effectLst/>
                <a:latin typeface="Calibri" panose="020F0502020204030204" pitchFamily="34" charset="0"/>
                <a:ea typeface="等线" panose="02010600030101010101" pitchFamily="2" charset="-122"/>
                <a:cs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sz="1600" dirty="0"/>
              <a:t>Solve the problem of component and material characteristics degradation caused </a:t>
            </a:r>
            <a:r>
              <a:rPr lang="en-US" altLang="zh-CN" sz="1600"/>
              <a:t>by operating </a:t>
            </a:r>
            <a:r>
              <a:rPr lang="en-US" altLang="zh-CN" sz="1600" dirty="0"/>
              <a:t>temperature increase</a:t>
            </a:r>
          </a:p>
        </p:txBody>
      </p:sp>
      <p:sp>
        <p:nvSpPr>
          <p:cNvPr id="29" name="等腰三角形 28">
            <a:extLst>
              <a:ext uri="{FF2B5EF4-FFF2-40B4-BE49-F238E27FC236}">
                <a16:creationId xmlns:a16="http://schemas.microsoft.com/office/drawing/2014/main" id="{3553E36F-8BC9-2B9D-DC93-6B03C5786232}"/>
              </a:ext>
            </a:extLst>
          </p:cNvPr>
          <p:cNvSpPr/>
          <p:nvPr/>
        </p:nvSpPr>
        <p:spPr>
          <a:xfrm>
            <a:off x="4871864" y="3602739"/>
            <a:ext cx="710698" cy="330304"/>
          </a:xfrm>
          <a:prstGeom prst="triangle">
            <a:avLst>
              <a:gd name="adj" fmla="val 83398"/>
            </a:avLst>
          </a:prstGeom>
          <a:noFill/>
          <a:ln w="190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文本框 29">
            <a:extLst>
              <a:ext uri="{FF2B5EF4-FFF2-40B4-BE49-F238E27FC236}">
                <a16:creationId xmlns:a16="http://schemas.microsoft.com/office/drawing/2014/main" id="{17771594-89A0-3AC7-660B-A1A75C32EA7D}"/>
              </a:ext>
            </a:extLst>
          </p:cNvPr>
          <p:cNvSpPr txBox="1"/>
          <p:nvPr/>
        </p:nvSpPr>
        <p:spPr>
          <a:xfrm>
            <a:off x="542974" y="6151950"/>
            <a:ext cx="3059997" cy="46166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kern="100" cap="none" spc="0" normalizeH="0" baseline="0">
                <a:ln>
                  <a:noFill/>
                </a:ln>
                <a:solidFill>
                  <a:srgbClr val="C00000"/>
                </a:solidFill>
                <a:effectLst/>
                <a:uLnTx/>
                <a:uFillTx/>
                <a:latin typeface="等线" panose="02010600030101010101" pitchFamily="2" charset="-122"/>
                <a:ea typeface="等线" panose="02010600030101010101" pitchFamily="2" charset="-122"/>
                <a:cs typeface="Times New Roman" panose="02020603050405020304" pitchFamily="18" charset="0"/>
              </a:defRPr>
            </a:lvl1pPr>
          </a:lstStyle>
          <a:p>
            <a:pPr algn="l"/>
            <a:r>
              <a:rPr lang="en-US" altLang="zh-CN" sz="1200" dirty="0">
                <a:cs typeface="Calibri" panose="020F0502020204030204" pitchFamily="34" charset="0"/>
              </a:rPr>
              <a:t>sensitivity of thermometers decreases by two orders of magnitude</a:t>
            </a:r>
            <a:endParaRPr lang="zh-CN" altLang="en-US" sz="1200" dirty="0">
              <a:cs typeface="Calibri" panose="020F0502020204030204" pitchFamily="34" charset="0"/>
            </a:endParaRPr>
          </a:p>
        </p:txBody>
      </p:sp>
      <p:sp>
        <p:nvSpPr>
          <p:cNvPr id="31" name="下箭头 37">
            <a:extLst>
              <a:ext uri="{FF2B5EF4-FFF2-40B4-BE49-F238E27FC236}">
                <a16:creationId xmlns:a16="http://schemas.microsoft.com/office/drawing/2014/main" id="{4D510991-86DD-3DA6-D42F-A8D9489018AA}"/>
              </a:ext>
            </a:extLst>
          </p:cNvPr>
          <p:cNvSpPr/>
          <p:nvPr/>
        </p:nvSpPr>
        <p:spPr>
          <a:xfrm rot="16200000">
            <a:off x="3573073" y="2955773"/>
            <a:ext cx="568498" cy="598040"/>
          </a:xfrm>
          <a:prstGeom prst="downArrow">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p:spPr>
        <p:txBody>
          <a:bodyPr wrap="square" rtlCol="0" anchor="ctr">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zh-CN" altLang="en-US" sz="165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085926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BDDD01D-DE23-5B9D-650E-F766FD0632ED}"/>
              </a:ext>
            </a:extLst>
          </p:cNvPr>
          <p:cNvSpPr>
            <a:spLocks noGrp="1"/>
          </p:cNvSpPr>
          <p:nvPr>
            <p:ph type="sldNum" sz="quarter" idx="12"/>
          </p:nvPr>
        </p:nvSpPr>
        <p:spPr>
          <a:xfrm>
            <a:off x="9353656" y="6400798"/>
            <a:ext cx="2743200" cy="365125"/>
          </a:xfrm>
        </p:spPr>
        <p:txBody>
          <a:bodyPr/>
          <a:lstStyle/>
          <a:p>
            <a:pPr algn="r"/>
            <a:fld id="{0C913308-F349-4B6D-A68A-DD1791B4A57B}" type="slidenum">
              <a:rPr lang="zh-CN" altLang="en-US" smtClean="0"/>
              <a:pPr algn="r"/>
              <a:t>17</a:t>
            </a:fld>
            <a:endParaRPr lang="zh-CN" altLang="en-US" dirty="0"/>
          </a:p>
        </p:txBody>
      </p:sp>
      <p:sp>
        <p:nvSpPr>
          <p:cNvPr id="3" name="标题 2">
            <a:extLst>
              <a:ext uri="{FF2B5EF4-FFF2-40B4-BE49-F238E27FC236}">
                <a16:creationId xmlns:a16="http://schemas.microsoft.com/office/drawing/2014/main" id="{6E7034A3-50F5-FF64-ABA4-8F694AF1DFBF}"/>
              </a:ext>
            </a:extLst>
          </p:cNvPr>
          <p:cNvSpPr>
            <a:spLocks noGrp="1"/>
          </p:cNvSpPr>
          <p:nvPr>
            <p:ph type="title"/>
          </p:nvPr>
        </p:nvSpPr>
        <p:spPr>
          <a:xfrm>
            <a:off x="335360" y="188640"/>
            <a:ext cx="10972800" cy="954087"/>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sz="4000" dirty="0">
                <a:latin typeface="Calibri" panose="020F0502020204030204" pitchFamily="34" charset="0"/>
                <a:ea typeface="等线" panose="02010600030101010101" pitchFamily="2" charset="-122"/>
              </a:rPr>
              <a:t>Research project of 20K  Space Cryogenic Absolute Radiometer </a:t>
            </a:r>
            <a:endParaRPr lang="zh-CN" altLang="en-US" sz="4000" dirty="0">
              <a:latin typeface="Calibri" panose="020F0502020204030204" pitchFamily="34" charset="0"/>
              <a:ea typeface="等线" panose="02010600030101010101" pitchFamily="2" charset="-122"/>
            </a:endParaRPr>
          </a:p>
        </p:txBody>
      </p:sp>
      <p:pic>
        <p:nvPicPr>
          <p:cNvPr id="6" name="Picture 2">
            <a:extLst>
              <a:ext uri="{FF2B5EF4-FFF2-40B4-BE49-F238E27FC236}">
                <a16:creationId xmlns:a16="http://schemas.microsoft.com/office/drawing/2014/main" id="{3A050B2B-CBF2-03AB-08F3-BE9068918A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55218" y="1983859"/>
            <a:ext cx="2206111" cy="166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a:extLst>
              <a:ext uri="{FF2B5EF4-FFF2-40B4-BE49-F238E27FC236}">
                <a16:creationId xmlns:a16="http://schemas.microsoft.com/office/drawing/2014/main" id="{7A0BF213-2F05-9827-42B0-D2E02C3C1398}"/>
              </a:ext>
            </a:extLst>
          </p:cNvPr>
          <p:cNvSpPr/>
          <p:nvPr/>
        </p:nvSpPr>
        <p:spPr>
          <a:xfrm>
            <a:off x="335358" y="1450356"/>
            <a:ext cx="3160777" cy="814192"/>
          </a:xfrm>
          <a:prstGeom prst="rect">
            <a:avLst/>
          </a:prstGeom>
          <a:solidFill>
            <a:srgbClr val="FFFF00"/>
          </a:solidFill>
          <a:ln w="25400" cap="flat" cmpd="sng" algn="ctr">
            <a:noFill/>
            <a:prstDash val="solid"/>
          </a:ln>
          <a:effectLst/>
        </p:spPr>
        <p:txBody>
          <a:bodyPr rtlCol="0" anchor="ctr"/>
          <a:lstStyle/>
          <a:p>
            <a:pPr algn="ctr" defTabSz="685800">
              <a:defRPr/>
            </a:pPr>
            <a:r>
              <a:rPr lang="en-US" altLang="zh-CN" sz="2000" b="1" kern="0" dirty="0">
                <a:solidFill>
                  <a:srgbClr val="FF0000"/>
                </a:solidFill>
                <a:latin typeface="+mn-ea"/>
                <a:ea typeface="+mn-ea"/>
              </a:rPr>
              <a:t>2012-2017</a:t>
            </a:r>
          </a:p>
          <a:p>
            <a:pPr algn="ctr" defTabSz="685800">
              <a:defRPr/>
            </a:pPr>
            <a:r>
              <a:rPr lang="en-US" altLang="zh-CN" sz="2000" b="1" kern="0" dirty="0">
                <a:solidFill>
                  <a:srgbClr val="FF0000"/>
                </a:solidFill>
                <a:latin typeface="+mn-ea"/>
                <a:ea typeface="+mn-ea"/>
              </a:rPr>
              <a:t>Technical validation prototype</a:t>
            </a:r>
            <a:endParaRPr lang="zh-CN" altLang="en-US" sz="2000" b="1" kern="0" dirty="0">
              <a:solidFill>
                <a:srgbClr val="FF0000"/>
              </a:solidFill>
              <a:latin typeface="+mn-ea"/>
              <a:ea typeface="+mn-ea"/>
            </a:endParaRPr>
          </a:p>
        </p:txBody>
      </p:sp>
      <p:sp>
        <p:nvSpPr>
          <p:cNvPr id="12" name="形状 11">
            <a:extLst>
              <a:ext uri="{FF2B5EF4-FFF2-40B4-BE49-F238E27FC236}">
                <a16:creationId xmlns:a16="http://schemas.microsoft.com/office/drawing/2014/main" id="{8C60B1D7-67E4-809C-2E1E-15ADAEE90A5D}"/>
              </a:ext>
            </a:extLst>
          </p:cNvPr>
          <p:cNvSpPr/>
          <p:nvPr/>
        </p:nvSpPr>
        <p:spPr>
          <a:xfrm>
            <a:off x="609600" y="3206269"/>
            <a:ext cx="10918215" cy="1991796"/>
          </a:xfrm>
          <a:prstGeom prst="swooshArrow">
            <a:avLst>
              <a:gd name="adj1" fmla="val 16086"/>
              <a:gd name="adj2" fmla="val 25000"/>
            </a:avLst>
          </a:prstGeom>
          <a:gradFill flip="none" rotWithShape="1">
            <a:gsLst>
              <a:gs pos="0">
                <a:srgbClr val="FF0000">
                  <a:tint val="66000"/>
                  <a:satMod val="160000"/>
                  <a:alpha val="12000"/>
                </a:srgbClr>
              </a:gs>
              <a:gs pos="50000">
                <a:srgbClr val="FF0000">
                  <a:tint val="44500"/>
                  <a:satMod val="160000"/>
                  <a:alpha val="28000"/>
                </a:srgbClr>
              </a:gs>
              <a:gs pos="100000">
                <a:srgbClr val="FF0000">
                  <a:tint val="23500"/>
                  <a:satMod val="160000"/>
                  <a:alpha val="45000"/>
                </a:srgbClr>
              </a:gs>
            </a:gsLst>
            <a:lin ang="10800000" scaled="1"/>
            <a:tileRect/>
          </a:gradFill>
          <a:ln>
            <a:noFill/>
          </a:ln>
          <a:effectLst/>
        </p:spPr>
        <p:txBody>
          <a:bodyPr/>
          <a:lstStyle/>
          <a:p>
            <a:endParaRPr lang="zh-CN" altLang="en-US" dirty="0"/>
          </a:p>
        </p:txBody>
      </p:sp>
      <p:sp>
        <p:nvSpPr>
          <p:cNvPr id="15" name="矩形 14">
            <a:extLst>
              <a:ext uri="{FF2B5EF4-FFF2-40B4-BE49-F238E27FC236}">
                <a16:creationId xmlns:a16="http://schemas.microsoft.com/office/drawing/2014/main" id="{5B5DE064-5731-FD66-F5DB-12E3283FB990}"/>
              </a:ext>
            </a:extLst>
          </p:cNvPr>
          <p:cNvSpPr/>
          <p:nvPr/>
        </p:nvSpPr>
        <p:spPr>
          <a:xfrm>
            <a:off x="4560330" y="1437200"/>
            <a:ext cx="3096343" cy="662972"/>
          </a:xfrm>
          <a:prstGeom prst="rect">
            <a:avLst/>
          </a:prstGeom>
          <a:solidFill>
            <a:srgbClr val="FFFF00"/>
          </a:solidFill>
          <a:ln w="25400" cap="flat" cmpd="sng" algn="ctr">
            <a:noFill/>
            <a:prstDash val="solid"/>
          </a:ln>
          <a:effectLst/>
        </p:spPr>
        <p:txBody>
          <a:bodyPr rtlCol="0" anchor="ctr"/>
          <a:lstStyle/>
          <a:p>
            <a:pPr algn="ctr" defTabSz="685800">
              <a:defRPr/>
            </a:pPr>
            <a:r>
              <a:rPr lang="en-US" altLang="zh-CN" sz="2000" b="1" kern="0" dirty="0">
                <a:solidFill>
                  <a:srgbClr val="FF0000"/>
                </a:solidFill>
                <a:latin typeface="+mn-ea"/>
                <a:ea typeface="+mn-ea"/>
              </a:rPr>
              <a:t>2018-2022</a:t>
            </a:r>
          </a:p>
          <a:p>
            <a:pPr algn="ctr" defTabSz="685800">
              <a:defRPr/>
            </a:pPr>
            <a:r>
              <a:rPr lang="en-US" altLang="zh-CN" sz="2000" b="1" kern="0" dirty="0">
                <a:solidFill>
                  <a:srgbClr val="FF0000"/>
                </a:solidFill>
                <a:latin typeface="+mn-ea"/>
                <a:ea typeface="+mn-ea"/>
              </a:rPr>
              <a:t>Principle Prototype</a:t>
            </a:r>
            <a:endParaRPr lang="zh-CN" altLang="en-US" sz="2000" b="1" kern="0" dirty="0">
              <a:solidFill>
                <a:srgbClr val="FF0000"/>
              </a:solidFill>
              <a:latin typeface="+mn-ea"/>
              <a:ea typeface="+mn-ea"/>
            </a:endParaRPr>
          </a:p>
        </p:txBody>
      </p:sp>
      <p:sp>
        <p:nvSpPr>
          <p:cNvPr id="16" name="矩形 15">
            <a:extLst>
              <a:ext uri="{FF2B5EF4-FFF2-40B4-BE49-F238E27FC236}">
                <a16:creationId xmlns:a16="http://schemas.microsoft.com/office/drawing/2014/main" id="{ECA5CCCD-D14E-4A0F-4845-AD83071C7EC3}"/>
              </a:ext>
            </a:extLst>
          </p:cNvPr>
          <p:cNvSpPr/>
          <p:nvPr/>
        </p:nvSpPr>
        <p:spPr>
          <a:xfrm>
            <a:off x="8537122" y="1336762"/>
            <a:ext cx="3032201" cy="763410"/>
          </a:xfrm>
          <a:prstGeom prst="rect">
            <a:avLst/>
          </a:prstGeom>
          <a:solidFill>
            <a:srgbClr val="FFFF00"/>
          </a:solidFill>
          <a:ln w="25400" cap="flat" cmpd="sng" algn="ctr">
            <a:noFill/>
            <a:prstDash val="solid"/>
          </a:ln>
          <a:effectLst/>
        </p:spPr>
        <p:txBody>
          <a:bodyPr rtlCol="0" anchor="ctr"/>
          <a:lstStyle/>
          <a:p>
            <a:pPr algn="ctr" defTabSz="685800">
              <a:defRPr/>
            </a:pPr>
            <a:r>
              <a:rPr lang="en-US" altLang="zh-CN" sz="2000" b="1" kern="0" dirty="0">
                <a:solidFill>
                  <a:srgbClr val="FF0000"/>
                </a:solidFill>
                <a:latin typeface="+mn-ea"/>
                <a:ea typeface="+mn-ea"/>
              </a:rPr>
              <a:t>2023~2026</a:t>
            </a:r>
          </a:p>
          <a:p>
            <a:pPr algn="ctr" defTabSz="685800">
              <a:defRPr/>
            </a:pPr>
            <a:r>
              <a:rPr lang="en-US" altLang="zh-CN" sz="2000" b="1" kern="0" dirty="0">
                <a:solidFill>
                  <a:srgbClr val="FF0000"/>
                </a:solidFill>
                <a:latin typeface="+mn-ea"/>
                <a:ea typeface="+mn-ea"/>
              </a:rPr>
              <a:t>engineering prototype</a:t>
            </a:r>
            <a:endParaRPr lang="zh-CN" altLang="en-US" sz="2000" b="1" kern="0" dirty="0">
              <a:solidFill>
                <a:srgbClr val="FF0000"/>
              </a:solidFill>
              <a:latin typeface="+mn-ea"/>
              <a:ea typeface="+mn-ea"/>
            </a:endParaRPr>
          </a:p>
        </p:txBody>
      </p:sp>
      <p:pic>
        <p:nvPicPr>
          <p:cNvPr id="19" name="图片 18">
            <a:extLst>
              <a:ext uri="{FF2B5EF4-FFF2-40B4-BE49-F238E27FC236}">
                <a16:creationId xmlns:a16="http://schemas.microsoft.com/office/drawing/2014/main" id="{766C0B72-BAAE-90C1-E9F4-63E82E533EB4}"/>
              </a:ext>
            </a:extLst>
          </p:cNvPr>
          <p:cNvPicPr>
            <a:picLocks noChangeAspect="1"/>
          </p:cNvPicPr>
          <p:nvPr/>
        </p:nvPicPr>
        <p:blipFill>
          <a:blip r:embed="rId3"/>
          <a:stretch>
            <a:fillRect/>
          </a:stretch>
        </p:blipFill>
        <p:spPr>
          <a:xfrm>
            <a:off x="839416" y="2334823"/>
            <a:ext cx="2016224" cy="2291612"/>
          </a:xfrm>
          <a:prstGeom prst="rect">
            <a:avLst/>
          </a:prstGeom>
          <a:ln>
            <a:noFill/>
          </a:ln>
          <a:effectLst>
            <a:softEdge rad="112500"/>
          </a:effectLst>
        </p:spPr>
      </p:pic>
      <p:sp>
        <p:nvSpPr>
          <p:cNvPr id="24" name="文本框 23">
            <a:extLst>
              <a:ext uri="{FF2B5EF4-FFF2-40B4-BE49-F238E27FC236}">
                <a16:creationId xmlns:a16="http://schemas.microsoft.com/office/drawing/2014/main" id="{DC630FCE-55BF-BA38-F52C-B2FB1ABF8BA1}"/>
              </a:ext>
            </a:extLst>
          </p:cNvPr>
          <p:cNvSpPr txBox="1"/>
          <p:nvPr/>
        </p:nvSpPr>
        <p:spPr>
          <a:xfrm>
            <a:off x="335358" y="5403649"/>
            <a:ext cx="3672410" cy="1200329"/>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Work at </a:t>
            </a:r>
            <a:r>
              <a:rPr lang="en-US" altLang="zh-CN" b="1" dirty="0">
                <a:solidFill>
                  <a:srgbClr val="FF0000"/>
                </a:solidFill>
              </a:rPr>
              <a:t>20K</a:t>
            </a:r>
            <a:r>
              <a:rPr lang="en-US" altLang="zh-CN" dirty="0"/>
              <a:t> by pulse tube cooler and  liquid nitrogen</a:t>
            </a:r>
          </a:p>
          <a:p>
            <a:pPr marL="285750" indent="-285750">
              <a:buFont typeface="Arial" panose="020B0604020202020204" pitchFamily="34" charset="0"/>
              <a:buChar char="•"/>
            </a:pPr>
            <a:r>
              <a:rPr lang="en-US" altLang="zh-CN" dirty="0" err="1"/>
              <a:t>Opitcal</a:t>
            </a:r>
            <a:r>
              <a:rPr lang="en-US" altLang="zh-CN" dirty="0"/>
              <a:t> power measurement uncertainty is </a:t>
            </a:r>
            <a:r>
              <a:rPr lang="en-US" altLang="zh-CN" b="1" dirty="0">
                <a:solidFill>
                  <a:srgbClr val="FF0000"/>
                </a:solidFill>
              </a:rPr>
              <a:t>0.029% </a:t>
            </a:r>
            <a:r>
              <a:rPr lang="en-US" altLang="zh-CN" dirty="0"/>
              <a:t> for 0.4mW</a:t>
            </a:r>
          </a:p>
        </p:txBody>
      </p:sp>
      <p:sp>
        <p:nvSpPr>
          <p:cNvPr id="25" name="文本框 24">
            <a:extLst>
              <a:ext uri="{FF2B5EF4-FFF2-40B4-BE49-F238E27FC236}">
                <a16:creationId xmlns:a16="http://schemas.microsoft.com/office/drawing/2014/main" id="{8FDB8001-D2F0-05CD-57B9-677A2D2A210D}"/>
              </a:ext>
            </a:extLst>
          </p:cNvPr>
          <p:cNvSpPr txBox="1"/>
          <p:nvPr/>
        </p:nvSpPr>
        <p:spPr>
          <a:xfrm>
            <a:off x="4147610" y="4447590"/>
            <a:ext cx="3896780" cy="1754326"/>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Work at </a:t>
            </a:r>
            <a:r>
              <a:rPr lang="en-US" altLang="zh-CN" b="1" dirty="0">
                <a:solidFill>
                  <a:srgbClr val="FF0000"/>
                </a:solidFill>
              </a:rPr>
              <a:t>20K</a:t>
            </a:r>
            <a:r>
              <a:rPr lang="en-US" altLang="zh-CN" dirty="0"/>
              <a:t> by a two-stage pulse tube cooler</a:t>
            </a:r>
          </a:p>
          <a:p>
            <a:pPr marL="285750" indent="-285750">
              <a:buFont typeface="Arial" panose="020B0604020202020204" pitchFamily="34" charset="0"/>
              <a:buChar char="•"/>
            </a:pPr>
            <a:r>
              <a:rPr lang="en-US" altLang="zh-CN" dirty="0" err="1"/>
              <a:t>Opitcal</a:t>
            </a:r>
            <a:r>
              <a:rPr lang="en-US" altLang="zh-CN" dirty="0"/>
              <a:t> power measurement uncertainty is </a:t>
            </a:r>
            <a:r>
              <a:rPr lang="en-US" altLang="zh-CN" b="1" dirty="0">
                <a:solidFill>
                  <a:srgbClr val="FF0000"/>
                </a:solidFill>
              </a:rPr>
              <a:t>0.028% </a:t>
            </a:r>
            <a:endParaRPr lang="en-US" altLang="zh-CN" dirty="0"/>
          </a:p>
          <a:p>
            <a:pPr marL="285750" indent="-285750">
              <a:buFont typeface="Arial" panose="020B0604020202020204" pitchFamily="34" charset="0"/>
              <a:buChar char="•"/>
            </a:pPr>
            <a:r>
              <a:rPr lang="en-US" altLang="zh-CN" dirty="0"/>
              <a:t>Verified by the Indirect comparison experiment with the L1-CAR of NIM</a:t>
            </a:r>
          </a:p>
        </p:txBody>
      </p:sp>
      <p:sp>
        <p:nvSpPr>
          <p:cNvPr id="28" name="文本框 27">
            <a:extLst>
              <a:ext uri="{FF2B5EF4-FFF2-40B4-BE49-F238E27FC236}">
                <a16:creationId xmlns:a16="http://schemas.microsoft.com/office/drawing/2014/main" id="{C0783C64-41D0-D33F-958F-637FC5FE593E}"/>
              </a:ext>
            </a:extLst>
          </p:cNvPr>
          <p:cNvSpPr txBox="1"/>
          <p:nvPr/>
        </p:nvSpPr>
        <p:spPr>
          <a:xfrm>
            <a:off x="8314599" y="4113212"/>
            <a:ext cx="3782257" cy="1477328"/>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Work at </a:t>
            </a:r>
            <a:r>
              <a:rPr lang="en-US" altLang="zh-CN" b="1" dirty="0">
                <a:solidFill>
                  <a:srgbClr val="FF0000"/>
                </a:solidFill>
              </a:rPr>
              <a:t>20K-30K</a:t>
            </a:r>
            <a:r>
              <a:rPr lang="en-US" altLang="zh-CN" dirty="0"/>
              <a:t> by a two-stage pulse tube cooler</a:t>
            </a:r>
          </a:p>
          <a:p>
            <a:pPr marL="285750" indent="-285750">
              <a:buFont typeface="Arial" panose="020B0604020202020204" pitchFamily="34" charset="0"/>
              <a:buChar char="•"/>
            </a:pPr>
            <a:r>
              <a:rPr lang="en-US" altLang="zh-CN" dirty="0"/>
              <a:t> </a:t>
            </a:r>
            <a:r>
              <a:rPr lang="en-US" altLang="zh-CN" dirty="0" err="1"/>
              <a:t>Opitcal</a:t>
            </a:r>
            <a:r>
              <a:rPr lang="en-US" altLang="zh-CN" dirty="0"/>
              <a:t> power measurement uncertainty is </a:t>
            </a:r>
            <a:r>
              <a:rPr lang="en-US" altLang="zh-CN" b="1" dirty="0">
                <a:solidFill>
                  <a:srgbClr val="FF0000"/>
                </a:solidFill>
              </a:rPr>
              <a:t>0.03% </a:t>
            </a:r>
            <a:endParaRPr lang="en-US" altLang="zh-CN" dirty="0"/>
          </a:p>
          <a:p>
            <a:pPr marL="285750" indent="-285750">
              <a:buFont typeface="Arial" panose="020B0604020202020204" pitchFamily="34" charset="0"/>
              <a:buChar char="•"/>
            </a:pPr>
            <a:endParaRPr lang="en-US" altLang="zh-CN" dirty="0"/>
          </a:p>
        </p:txBody>
      </p:sp>
      <p:pic>
        <p:nvPicPr>
          <p:cNvPr id="29" name="图片 28">
            <a:extLst>
              <a:ext uri="{FF2B5EF4-FFF2-40B4-BE49-F238E27FC236}">
                <a16:creationId xmlns:a16="http://schemas.microsoft.com/office/drawing/2014/main" id="{04F1D02E-C8D3-7E58-99E4-46A9465BCD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48" t="18675" r="3212" b="6346"/>
          <a:stretch/>
        </p:blipFill>
        <p:spPr>
          <a:xfrm>
            <a:off x="4594680" y="2095964"/>
            <a:ext cx="2529374" cy="1730965"/>
          </a:xfrm>
          <a:prstGeom prst="rect">
            <a:avLst/>
          </a:prstGeom>
          <a:ln>
            <a:noFill/>
          </a:ln>
          <a:effectLst>
            <a:softEdge rad="112500"/>
          </a:effectLst>
        </p:spPr>
      </p:pic>
    </p:spTree>
    <p:extLst>
      <p:ext uri="{BB962C8B-B14F-4D97-AF65-F5344CB8AC3E}">
        <p14:creationId xmlns:p14="http://schemas.microsoft.com/office/powerpoint/2010/main" val="2681356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1F927D6-05DE-541F-99A2-40A276490995}"/>
              </a:ext>
            </a:extLst>
          </p:cNvPr>
          <p:cNvSpPr>
            <a:spLocks noGrp="1"/>
          </p:cNvSpPr>
          <p:nvPr>
            <p:ph type="title"/>
          </p:nvPr>
        </p:nvSpPr>
        <p:spPr/>
        <p:txBody>
          <a:bodyPr/>
          <a:lstStyle/>
          <a:p>
            <a:r>
              <a:rPr lang="en-US" altLang="zh-CN" sz="4000" dirty="0">
                <a:latin typeface="+mj-lt"/>
              </a:rPr>
              <a:t>Earth-Moon Imaging Spectrometer</a:t>
            </a:r>
            <a:endParaRPr lang="zh-CN" altLang="en-US" sz="4000" dirty="0">
              <a:latin typeface="+mj-lt"/>
            </a:endParaRPr>
          </a:p>
        </p:txBody>
      </p:sp>
      <p:sp>
        <p:nvSpPr>
          <p:cNvPr id="4" name="灯片编号占位符 1">
            <a:extLst>
              <a:ext uri="{FF2B5EF4-FFF2-40B4-BE49-F238E27FC236}">
                <a16:creationId xmlns:a16="http://schemas.microsoft.com/office/drawing/2014/main" id="{E04963FA-53B0-0859-480E-227E94205E6D}"/>
              </a:ext>
            </a:extLst>
          </p:cNvPr>
          <p:cNvSpPr txBox="1">
            <a:spLocks/>
          </p:cNvSpPr>
          <p:nvPr/>
        </p:nvSpPr>
        <p:spPr>
          <a:xfrm>
            <a:off x="9448800" y="6356350"/>
            <a:ext cx="2743200" cy="365125"/>
          </a:xfrm>
        </p:spPr>
        <p:txBody>
          <a:bodyPr/>
          <a:lstStyle>
            <a:defPPr>
              <a:defRPr lang="en-US"/>
            </a:defPPr>
            <a:lvl1pPr marL="0" algn="l" defTabSz="457200" rtl="0" eaLnBrk="1" latinLnBrk="0" hangingPunct="1">
              <a:defRPr sz="16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913308-F349-4B6D-A68A-DD1791B4A57B}" type="slidenum">
              <a:rPr lang="zh-CN" altLang="en-US" smtClean="0">
                <a:latin typeface="微软雅黑" panose="020B0503020204020204" pitchFamily="34" charset="-122"/>
                <a:ea typeface="微软雅黑" panose="020B0503020204020204" pitchFamily="34" charset="-122"/>
              </a:rPr>
              <a:pPr/>
              <a:t>18</a:t>
            </a:fld>
            <a:endParaRPr lang="zh-CN" altLang="en-US" dirty="0">
              <a:latin typeface="微软雅黑" panose="020B0503020204020204" pitchFamily="34" charset="-122"/>
              <a:ea typeface="微软雅黑" panose="020B0503020204020204" pitchFamily="34" charset="-122"/>
            </a:endParaRPr>
          </a:p>
        </p:txBody>
      </p:sp>
      <p:sp>
        <p:nvSpPr>
          <p:cNvPr id="5" name="内容占位符 2">
            <a:extLst>
              <a:ext uri="{FF2B5EF4-FFF2-40B4-BE49-F238E27FC236}">
                <a16:creationId xmlns:a16="http://schemas.microsoft.com/office/drawing/2014/main" id="{A887C0EB-2CFB-93D5-1D06-A94FF308F6BC}"/>
              </a:ext>
            </a:extLst>
          </p:cNvPr>
          <p:cNvSpPr txBox="1">
            <a:spLocks/>
          </p:cNvSpPr>
          <p:nvPr/>
        </p:nvSpPr>
        <p:spPr>
          <a:xfrm>
            <a:off x="66025" y="1228725"/>
            <a:ext cx="12006639" cy="1362075"/>
          </a:xfrm>
          <a:prstGeom prst="rect">
            <a:avLst/>
          </a:prstGeom>
        </p:spPr>
        <p:txBody>
          <a:bodyPr/>
          <a:lstStyle>
            <a:lvl1pPr marL="342900" indent="-342900" algn="l" rtl="0" eaLnBrk="1" fontAlgn="base" hangingPunct="1">
              <a:spcBef>
                <a:spcPct val="20000"/>
              </a:spcBef>
              <a:spcAft>
                <a:spcPct val="0"/>
              </a:spcAft>
              <a:buFont typeface="Arial" charset="0"/>
              <a:buChar char="•"/>
              <a:defRPr sz="2400" b="1"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1800" b="1" kern="1200">
                <a:solidFill>
                  <a:schemeClr val="tx2"/>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altLang="zh-CN" sz="2000" dirty="0">
                <a:latin typeface="微软雅黑" panose="020B0503020204020204" pitchFamily="34" charset="-122"/>
                <a:ea typeface="微软雅黑" panose="020B0503020204020204" pitchFamily="34" charset="-122"/>
              </a:rPr>
              <a:t>The earth-moon imaging spectrometer is used to measure reflected solar irradiance, including the earth and moon</a:t>
            </a:r>
          </a:p>
          <a:p>
            <a:pPr defTabSz="914400"/>
            <a:r>
              <a:rPr lang="en-US" altLang="zh-CN" sz="2000" dirty="0">
                <a:latin typeface="微软雅黑" panose="020B0503020204020204" pitchFamily="34" charset="-122"/>
                <a:ea typeface="微软雅黑" panose="020B0503020204020204" pitchFamily="34" charset="-122"/>
              </a:rPr>
              <a:t>The earth-moon imaging spectrometer consists of </a:t>
            </a:r>
            <a:r>
              <a:rPr lang="en-US" altLang="zh-CN" sz="2000" dirty="0" err="1">
                <a:latin typeface="微软雅黑" panose="020B0503020204020204" pitchFamily="34" charset="-122"/>
                <a:ea typeface="微软雅黑" panose="020B0503020204020204" pitchFamily="34" charset="-122"/>
              </a:rPr>
              <a:t>VNIR</a:t>
            </a:r>
            <a:r>
              <a:rPr lang="en-US" altLang="zh-CN" sz="2000" dirty="0">
                <a:latin typeface="微软雅黑" panose="020B0503020204020204" pitchFamily="34" charset="-122"/>
                <a:ea typeface="微软雅黑" panose="020B0503020204020204" pitchFamily="34" charset="-122"/>
              </a:rPr>
              <a:t> and </a:t>
            </a:r>
            <a:r>
              <a:rPr lang="en-US" altLang="zh-CN" sz="2000" dirty="0" err="1">
                <a:latin typeface="微软雅黑" panose="020B0503020204020204" pitchFamily="34" charset="-122"/>
                <a:ea typeface="微软雅黑" panose="020B0503020204020204" pitchFamily="34" charset="-122"/>
              </a:rPr>
              <a:t>SWIR</a:t>
            </a:r>
            <a:r>
              <a:rPr lang="en-US" altLang="zh-CN" sz="2000" dirty="0">
                <a:latin typeface="微软雅黑" panose="020B0503020204020204" pitchFamily="34" charset="-122"/>
                <a:ea typeface="微软雅黑" panose="020B0503020204020204" pitchFamily="34" charset="-122"/>
              </a:rPr>
              <a:t> spectrometers, spectral range coverage 400nm-2300nm</a:t>
            </a:r>
          </a:p>
          <a:p>
            <a:pPr defTabSz="914400"/>
            <a:endParaRPr lang="en-US" altLang="zh-CN" sz="2000" dirty="0">
              <a:latin typeface="微软雅黑" panose="020B0503020204020204" pitchFamily="34" charset="-122"/>
              <a:ea typeface="微软雅黑" panose="020B0503020204020204" pitchFamily="34" charset="-122"/>
            </a:endParaRPr>
          </a:p>
        </p:txBody>
      </p:sp>
      <p:pic>
        <p:nvPicPr>
          <p:cNvPr id="6" name="图片 57">
            <a:extLst>
              <a:ext uri="{FF2B5EF4-FFF2-40B4-BE49-F238E27FC236}">
                <a16:creationId xmlns:a16="http://schemas.microsoft.com/office/drawing/2014/main" id="{A9840F3B-CE6B-5C28-A956-DDD18FA0A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255" r="28113" b="8157"/>
          <a:stretch>
            <a:fillRect/>
          </a:stretch>
        </p:blipFill>
        <p:spPr bwMode="auto">
          <a:xfrm>
            <a:off x="2927648" y="2840056"/>
            <a:ext cx="4325515" cy="3641185"/>
          </a:xfrm>
          <a:prstGeom prst="rect">
            <a:avLst/>
          </a:prstGeom>
          <a:noFill/>
          <a:extLst>
            <a:ext uri="{909E8E84-426E-40DD-AFC4-6F175D3DCCD1}">
              <a14:hiddenFill xmlns:a14="http://schemas.microsoft.com/office/drawing/2010/main">
                <a:solidFill>
                  <a:srgbClr val="FFFFFF"/>
                </a:solidFill>
              </a14:hiddenFill>
            </a:ext>
          </a:extLst>
        </p:spPr>
      </p:pic>
      <p:sp>
        <p:nvSpPr>
          <p:cNvPr id="7" name="线形标注 1 13">
            <a:extLst>
              <a:ext uri="{FF2B5EF4-FFF2-40B4-BE49-F238E27FC236}">
                <a16:creationId xmlns:a16="http://schemas.microsoft.com/office/drawing/2014/main" id="{9C5A87CD-39AD-26E7-EBDB-CEDCD3660E7F}"/>
              </a:ext>
            </a:extLst>
          </p:cNvPr>
          <p:cNvSpPr/>
          <p:nvPr/>
        </p:nvSpPr>
        <p:spPr bwMode="auto">
          <a:xfrm>
            <a:off x="313816" y="5413695"/>
            <a:ext cx="3043063" cy="474247"/>
          </a:xfrm>
          <a:prstGeom prst="borderCallout1">
            <a:avLst>
              <a:gd name="adj1" fmla="val 53413"/>
              <a:gd name="adj2" fmla="val 100916"/>
              <a:gd name="adj3" fmla="val 14064"/>
              <a:gd name="adj4" fmla="val 180772"/>
            </a:avLst>
          </a:prstGeom>
          <a:ln w="3810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5000"/>
              </a:lnSpc>
            </a:pPr>
            <a:r>
              <a:rPr lang="en-US" altLang="zh-CN" sz="2000" b="1" kern="100" dirty="0">
                <a:latin typeface="微软雅黑" panose="020B0503020204020204" pitchFamily="34" charset="-122"/>
                <a:ea typeface="微软雅黑" panose="020B0503020204020204" pitchFamily="34" charset="-122"/>
              </a:rPr>
              <a:t>SWIR spectrometer</a:t>
            </a:r>
            <a:endParaRPr lang="zh-CN" altLang="en-US" sz="2000" b="1" kern="100" dirty="0">
              <a:latin typeface="微软雅黑" panose="020B0503020204020204" pitchFamily="34" charset="-122"/>
              <a:ea typeface="微软雅黑" panose="020B0503020204020204" pitchFamily="34" charset="-122"/>
            </a:endParaRPr>
          </a:p>
        </p:txBody>
      </p:sp>
      <p:sp>
        <p:nvSpPr>
          <p:cNvPr id="8" name="线形标注 1 13">
            <a:extLst>
              <a:ext uri="{FF2B5EF4-FFF2-40B4-BE49-F238E27FC236}">
                <a16:creationId xmlns:a16="http://schemas.microsoft.com/office/drawing/2014/main" id="{E861DD6A-FCBC-E3CA-DBC0-0F5B3BCC8311}"/>
              </a:ext>
            </a:extLst>
          </p:cNvPr>
          <p:cNvSpPr/>
          <p:nvPr/>
        </p:nvSpPr>
        <p:spPr bwMode="auto">
          <a:xfrm>
            <a:off x="433178" y="4051159"/>
            <a:ext cx="2855412" cy="450637"/>
          </a:xfrm>
          <a:prstGeom prst="borderCallout1">
            <a:avLst>
              <a:gd name="adj1" fmla="val 52270"/>
              <a:gd name="adj2" fmla="val 99180"/>
              <a:gd name="adj3" fmla="val 163674"/>
              <a:gd name="adj4" fmla="val 147996"/>
            </a:avLst>
          </a:prstGeom>
          <a:ln w="3810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5000"/>
              </a:lnSpc>
            </a:pPr>
            <a:r>
              <a:rPr lang="en-US" altLang="zh-CN" sz="2000" b="1" kern="100" dirty="0">
                <a:latin typeface="微软雅黑" panose="020B0503020204020204" pitchFamily="34" charset="-122"/>
                <a:ea typeface="微软雅黑" panose="020B0503020204020204" pitchFamily="34" charset="-122"/>
              </a:rPr>
              <a:t>VNIR spectrometer</a:t>
            </a:r>
            <a:endParaRPr lang="zh-CN" altLang="en-US" sz="2000" b="1" kern="100" dirty="0">
              <a:latin typeface="微软雅黑" panose="020B0503020204020204" pitchFamily="34" charset="-122"/>
              <a:ea typeface="微软雅黑" panose="020B0503020204020204" pitchFamily="34" charset="-122"/>
            </a:endParaRPr>
          </a:p>
        </p:txBody>
      </p:sp>
      <p:sp>
        <p:nvSpPr>
          <p:cNvPr id="9" name="线形标注 1 13">
            <a:extLst>
              <a:ext uri="{FF2B5EF4-FFF2-40B4-BE49-F238E27FC236}">
                <a16:creationId xmlns:a16="http://schemas.microsoft.com/office/drawing/2014/main" id="{12EFBD29-8FAE-7B43-3801-DDF11C454299}"/>
              </a:ext>
            </a:extLst>
          </p:cNvPr>
          <p:cNvSpPr/>
          <p:nvPr/>
        </p:nvSpPr>
        <p:spPr bwMode="auto">
          <a:xfrm>
            <a:off x="336202" y="2967842"/>
            <a:ext cx="2952388" cy="487535"/>
          </a:xfrm>
          <a:prstGeom prst="borderCallout1">
            <a:avLst>
              <a:gd name="adj1" fmla="val 49851"/>
              <a:gd name="adj2" fmla="val 100149"/>
              <a:gd name="adj3" fmla="val 73078"/>
              <a:gd name="adj4" fmla="val 176392"/>
            </a:avLst>
          </a:prstGeom>
          <a:ln w="3810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altLang="zh-CN" sz="2000" b="1" kern="100" dirty="0">
                <a:latin typeface="微软雅黑" panose="020B0503020204020204" pitchFamily="34" charset="-122"/>
                <a:ea typeface="微软雅黑" panose="020B0503020204020204" pitchFamily="34" charset="-122"/>
              </a:rPr>
              <a:t>Telescope system</a:t>
            </a:r>
            <a:endParaRPr lang="zh-CN" altLang="en-US" sz="2000" b="1" kern="100" dirty="0">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B00F7177-32DB-D7A7-2545-21E214B5E207}"/>
              </a:ext>
            </a:extLst>
          </p:cNvPr>
          <p:cNvSpPr/>
          <p:nvPr/>
        </p:nvSpPr>
        <p:spPr>
          <a:xfrm>
            <a:off x="282891" y="4724530"/>
            <a:ext cx="2560606" cy="451763"/>
          </a:xfrm>
          <a:prstGeom prst="rect">
            <a:avLst/>
          </a:prstGeom>
          <a:noFill/>
          <a:ln>
            <a:no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74638" lvl="1" indent="-265113">
              <a:buClr>
                <a:srgbClr val="FF0000"/>
              </a:buClr>
              <a:buFont typeface="Wingdings" panose="05000000000000000000" pitchFamily="2" charset="2"/>
              <a:buChar char="u"/>
            </a:pPr>
            <a:r>
              <a:rPr lang="en-US" altLang="zh-CN" sz="2000" dirty="0">
                <a:solidFill>
                  <a:schemeClr val="tx1"/>
                </a:solidFill>
                <a:latin typeface="微软雅黑" panose="020B0503020204020204" pitchFamily="34" charset="-122"/>
                <a:ea typeface="微软雅黑" panose="020B0503020204020204" pitchFamily="34" charset="-122"/>
              </a:rPr>
              <a:t>400nm-1000nm</a:t>
            </a:r>
          </a:p>
        </p:txBody>
      </p:sp>
      <p:sp>
        <p:nvSpPr>
          <p:cNvPr id="11" name="矩形 10">
            <a:extLst>
              <a:ext uri="{FF2B5EF4-FFF2-40B4-BE49-F238E27FC236}">
                <a16:creationId xmlns:a16="http://schemas.microsoft.com/office/drawing/2014/main" id="{BB29B9CB-B61D-3667-325B-1E05988E15A8}"/>
              </a:ext>
            </a:extLst>
          </p:cNvPr>
          <p:cNvSpPr/>
          <p:nvPr/>
        </p:nvSpPr>
        <p:spPr>
          <a:xfrm>
            <a:off x="492732" y="6125344"/>
            <a:ext cx="2736304" cy="451763"/>
          </a:xfrm>
          <a:prstGeom prst="rect">
            <a:avLst/>
          </a:prstGeom>
          <a:noFill/>
          <a:ln>
            <a:no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74638" lvl="1" indent="-265113">
              <a:buClr>
                <a:srgbClr val="FF0000"/>
              </a:buClr>
              <a:buFont typeface="Wingdings" panose="05000000000000000000" pitchFamily="2" charset="2"/>
              <a:buChar char="u"/>
            </a:pPr>
            <a:r>
              <a:rPr lang="en-US" altLang="zh-CN" sz="2000" dirty="0">
                <a:solidFill>
                  <a:schemeClr val="tx1"/>
                </a:solidFill>
                <a:latin typeface="微软雅黑" panose="020B0503020204020204" pitchFamily="34" charset="-122"/>
                <a:ea typeface="微软雅黑" panose="020B0503020204020204" pitchFamily="34" charset="-122"/>
              </a:rPr>
              <a:t>950nm-2300nm</a:t>
            </a:r>
          </a:p>
        </p:txBody>
      </p:sp>
      <p:sp>
        <p:nvSpPr>
          <p:cNvPr id="12" name="文本框 11">
            <a:extLst>
              <a:ext uri="{FF2B5EF4-FFF2-40B4-BE49-F238E27FC236}">
                <a16:creationId xmlns:a16="http://schemas.microsoft.com/office/drawing/2014/main" id="{03018994-5113-F30C-EB60-309C0AE13BD5}"/>
              </a:ext>
            </a:extLst>
          </p:cNvPr>
          <p:cNvSpPr txBox="1"/>
          <p:nvPr/>
        </p:nvSpPr>
        <p:spPr>
          <a:xfrm>
            <a:off x="7180548" y="2755494"/>
            <a:ext cx="4536504" cy="3624549"/>
          </a:xfrm>
          <a:prstGeom prst="rect">
            <a:avLst/>
          </a:prstGeom>
        </p:spPr>
        <p:txBody>
          <a:bodyPr/>
          <a:lstStyle>
            <a:defPPr>
              <a:defRPr lang="en-US"/>
            </a:defPPr>
            <a:lvl1pPr marL="342900" indent="-342900" defTabSz="914400" fontAlgn="base">
              <a:spcBef>
                <a:spcPct val="20000"/>
              </a:spcBef>
              <a:spcAft>
                <a:spcPct val="0"/>
              </a:spcAft>
              <a:buFont typeface="Arial" charset="0"/>
              <a:buChar char="•"/>
              <a:defRPr sz="2000" b="1">
                <a:latin typeface="微软雅黑" panose="020B0503020204020204" pitchFamily="34" charset="-122"/>
                <a:ea typeface="微软雅黑" panose="020B0503020204020204" pitchFamily="34" charset="-122"/>
              </a:defRPr>
            </a:lvl1pPr>
            <a:lvl2pPr marL="742950" indent="-285750" fontAlgn="base">
              <a:spcBef>
                <a:spcPct val="20000"/>
              </a:spcBef>
              <a:spcAft>
                <a:spcPct val="0"/>
              </a:spcAft>
              <a:buFont typeface="Arial" charset="0"/>
              <a:buChar char="–"/>
              <a:defRPr b="1">
                <a:solidFill>
                  <a:schemeClr val="tx2"/>
                </a:solidFill>
              </a:defRPr>
            </a:lvl2pPr>
            <a:lvl3pPr marL="1143000" indent="-228600" fontAlgn="base">
              <a:spcBef>
                <a:spcPct val="20000"/>
              </a:spcBef>
              <a:spcAft>
                <a:spcPct val="0"/>
              </a:spcAft>
              <a:buFont typeface="Arial" charset="0"/>
              <a:buChar char="•"/>
              <a:defRPr sz="2400"/>
            </a:lvl3pPr>
            <a:lvl4pPr marL="1600200" indent="-228600" fontAlgn="base">
              <a:spcBef>
                <a:spcPct val="20000"/>
              </a:spcBef>
              <a:spcAft>
                <a:spcPct val="0"/>
              </a:spcAft>
              <a:buFont typeface="Arial" charset="0"/>
              <a:buChar char="–"/>
              <a:defRPr sz="2000"/>
            </a:lvl4pPr>
            <a:lvl5pPr marL="2057400" indent="-228600" fontAlgn="base">
              <a:spcBef>
                <a:spcPct val="20000"/>
              </a:spcBef>
              <a:spcAft>
                <a:spcPct val="0"/>
              </a:spcAft>
              <a:buFont typeface="Arial" charset="0"/>
              <a:buChar char="»"/>
              <a:defRPr sz="20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a:lnSpc>
                <a:spcPct val="125000"/>
              </a:lnSpc>
            </a:pPr>
            <a:r>
              <a:rPr lang="en-US" altLang="zh-CN" b="0" dirty="0"/>
              <a:t>Swath width: &gt; 60km @ 600km  </a:t>
            </a:r>
          </a:p>
          <a:p>
            <a:pPr>
              <a:lnSpc>
                <a:spcPct val="125000"/>
              </a:lnSpc>
            </a:pPr>
            <a:r>
              <a:rPr lang="en-US" altLang="zh-CN" b="0" dirty="0"/>
              <a:t>Spatial resolution: &lt; 250m  </a:t>
            </a:r>
          </a:p>
          <a:p>
            <a:pPr>
              <a:lnSpc>
                <a:spcPct val="125000"/>
              </a:lnSpc>
            </a:pPr>
            <a:r>
              <a:rPr lang="en-US" altLang="zh-CN" b="0" dirty="0"/>
              <a:t>Spectral range: 400nm-2300nm  </a:t>
            </a:r>
          </a:p>
          <a:p>
            <a:pPr>
              <a:lnSpc>
                <a:spcPct val="125000"/>
              </a:lnSpc>
            </a:pPr>
            <a:r>
              <a:rPr lang="en-US" altLang="zh-CN" b="0" dirty="0"/>
              <a:t>Spectral calibration accuracy: &lt; 0.5nm  </a:t>
            </a:r>
          </a:p>
          <a:p>
            <a:pPr>
              <a:lnSpc>
                <a:spcPct val="125000"/>
              </a:lnSpc>
            </a:pPr>
            <a:r>
              <a:rPr lang="en-US" altLang="zh-CN" b="0" dirty="0"/>
              <a:t>Spectral resolution: &lt;8nm  </a:t>
            </a:r>
          </a:p>
          <a:p>
            <a:pPr>
              <a:lnSpc>
                <a:spcPct val="125000"/>
              </a:lnSpc>
            </a:pPr>
            <a:r>
              <a:rPr lang="en-US" altLang="zh-CN" b="0" dirty="0"/>
              <a:t>Polarization responsivity: 1%  </a:t>
            </a:r>
          </a:p>
          <a:p>
            <a:pPr>
              <a:lnSpc>
                <a:spcPct val="125000"/>
              </a:lnSpc>
            </a:pPr>
            <a:r>
              <a:rPr lang="en-US" altLang="zh-CN" b="0" dirty="0"/>
              <a:t>Signal-to-noise ratio: &gt; 300</a:t>
            </a:r>
            <a:endParaRPr lang="zh-CN" altLang="en-US" b="0" dirty="0"/>
          </a:p>
        </p:txBody>
      </p:sp>
    </p:spTree>
    <p:extLst>
      <p:ext uri="{BB962C8B-B14F-4D97-AF65-F5344CB8AC3E}">
        <p14:creationId xmlns:p14="http://schemas.microsoft.com/office/powerpoint/2010/main" val="1694563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a:extLst>
              <a:ext uri="{FF2B5EF4-FFF2-40B4-BE49-F238E27FC236}">
                <a16:creationId xmlns:a16="http://schemas.microsoft.com/office/drawing/2014/main" id="{23A2F507-1910-4E5D-821D-BB2FCD1AC04C}"/>
              </a:ext>
            </a:extLst>
          </p:cNvPr>
          <p:cNvGraphicFramePr/>
          <p:nvPr>
            <p:extLst>
              <p:ext uri="{D42A27DB-BD31-4B8C-83A1-F6EECF244321}">
                <p14:modId xmlns:p14="http://schemas.microsoft.com/office/powerpoint/2010/main" val="2964019483"/>
              </p:ext>
            </p:extLst>
          </p:nvPr>
        </p:nvGraphicFramePr>
        <p:xfrm>
          <a:off x="1631504" y="1556793"/>
          <a:ext cx="9217024" cy="4506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灯片编号占位符 4">
            <a:extLst>
              <a:ext uri="{FF2B5EF4-FFF2-40B4-BE49-F238E27FC236}">
                <a16:creationId xmlns:a16="http://schemas.microsoft.com/office/drawing/2014/main" id="{F2C999E0-3B68-B36E-2AE2-7DE3597276B3}"/>
              </a:ext>
            </a:extLst>
          </p:cNvPr>
          <p:cNvSpPr>
            <a:spLocks noGrp="1"/>
          </p:cNvSpPr>
          <p:nvPr>
            <p:ph type="sldNum" sz="quarter" idx="4294967295"/>
          </p:nvPr>
        </p:nvSpPr>
        <p:spPr>
          <a:xfrm>
            <a:off x="9448800" y="6356350"/>
            <a:ext cx="2743200" cy="365125"/>
          </a:xfrm>
          <a:prstGeom prst="rect">
            <a:avLst/>
          </a:prstGeom>
        </p:spPr>
        <p:txBody>
          <a:bodyPr/>
          <a:lstStyle/>
          <a:p>
            <a:fld id="{0C913308-F349-4B6D-A68A-DD1791B4A57B}" type="slidenum">
              <a:rPr lang="zh-CN" altLang="en-US" smtClean="0"/>
              <a:t>1</a:t>
            </a:fld>
            <a:endParaRPr lang="zh-CN" altLang="en-US" dirty="0"/>
          </a:p>
        </p:txBody>
      </p:sp>
      <p:sp>
        <p:nvSpPr>
          <p:cNvPr id="7" name="标题 1">
            <a:extLst>
              <a:ext uri="{FF2B5EF4-FFF2-40B4-BE49-F238E27FC236}">
                <a16:creationId xmlns:a16="http://schemas.microsoft.com/office/drawing/2014/main" id="{96BD9AB1-A104-82D7-B0B1-E3E5BE9851AC}"/>
              </a:ext>
            </a:extLst>
          </p:cNvPr>
          <p:cNvSpPr txBox="1">
            <a:spLocks/>
          </p:cNvSpPr>
          <p:nvPr/>
        </p:nvSpPr>
        <p:spPr bwMode="auto">
          <a:xfrm>
            <a:off x="263352" y="274638"/>
            <a:ext cx="11319048" cy="9540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altLang="zh-CN" sz="3600" dirty="0">
                <a:latin typeface="+mj-lt"/>
              </a:rPr>
              <a:t>Outline</a:t>
            </a:r>
            <a:endParaRPr lang="zh-CN" altLang="en-US" sz="3600" dirty="0">
              <a:latin typeface="+mj-lt"/>
            </a:endParaRPr>
          </a:p>
        </p:txBody>
      </p:sp>
    </p:spTree>
    <p:extLst>
      <p:ext uri="{BB962C8B-B14F-4D97-AF65-F5344CB8AC3E}">
        <p14:creationId xmlns:p14="http://schemas.microsoft.com/office/powerpoint/2010/main" val="3496357156"/>
      </p:ext>
    </p:extLst>
  </p:cSld>
  <p:clrMapOvr>
    <a:masterClrMapping/>
  </p:clrMapOvr>
  <mc:AlternateContent xmlns:mc="http://schemas.openxmlformats.org/markup-compatibility/2006" xmlns:p14="http://schemas.microsoft.com/office/powerpoint/2010/main">
    <mc:Choice Requires="p14">
      <p:transition spd="slow" p14:dur="2000" advTm="2856"/>
    </mc:Choice>
    <mc:Fallback xmlns="">
      <p:transition spd="slow" advTm="285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8481DF50-8A92-457F-8CCB-C55A0D428535}"/>
              </a:ext>
            </a:extLst>
          </p:cNvPr>
          <p:cNvSpPr txBox="1"/>
          <p:nvPr/>
        </p:nvSpPr>
        <p:spPr bwMode="auto">
          <a:xfrm>
            <a:off x="96239" y="1258228"/>
            <a:ext cx="11933726" cy="830997"/>
          </a:xfrm>
          <a:prstGeom prst="rect">
            <a:avLst/>
          </a:prstGeom>
          <a:noFill/>
        </p:spPr>
        <p:txBody>
          <a:bodyPr wrap="square">
            <a:spAutoFit/>
          </a:bodyPr>
          <a:lstStyle>
            <a:defPPr>
              <a:defRPr lang="en-US"/>
            </a:defPPr>
            <a:lvl1pPr marL="342900" indent="-342900" algn="just">
              <a:buClr>
                <a:srgbClr val="00B050"/>
              </a:buClr>
              <a:buFont typeface="Arial" panose="020B0604020202020204" pitchFamily="34" charset="0"/>
              <a:buChar char="•"/>
              <a:defRPr sz="2400" b="1" kern="100">
                <a:effectLst/>
                <a:latin typeface="微软雅黑" panose="020B0503020204020204" pitchFamily="34" charset="-122"/>
                <a:ea typeface="微软雅黑" panose="020B0503020204020204" pitchFamily="34" charset="-122"/>
              </a:defRPr>
            </a:lvl1pPr>
            <a:lvl2pPr marL="685800" indent="-228600">
              <a:lnSpc>
                <a:spcPct val="90000"/>
              </a:lnSpc>
              <a:spcBef>
                <a:spcPts val="500"/>
              </a:spcBef>
              <a:buFont typeface="Arial" panose="020B0604020202020204" pitchFamily="34" charset="0"/>
              <a:buChar char="•"/>
              <a:defRPr sz="2400">
                <a:latin typeface="+mn-lt"/>
                <a:ea typeface="+mn-ea"/>
              </a:defRPr>
            </a:lvl2pPr>
            <a:lvl3pPr marL="1143000" indent="-228600">
              <a:lnSpc>
                <a:spcPct val="90000"/>
              </a:lnSpc>
              <a:spcBef>
                <a:spcPts val="500"/>
              </a:spcBef>
              <a:buFont typeface="Arial" panose="020B0604020202020204" pitchFamily="34" charset="0"/>
              <a:buChar char="•"/>
              <a:defRPr sz="2000">
                <a:latin typeface="+mn-lt"/>
                <a:ea typeface="+mn-ea"/>
              </a:defRPr>
            </a:lvl3pPr>
            <a:lvl4pPr marL="1600200" indent="-228600">
              <a:lnSpc>
                <a:spcPct val="90000"/>
              </a:lnSpc>
              <a:spcBef>
                <a:spcPts val="500"/>
              </a:spcBef>
              <a:buFont typeface="Arial" panose="020B0604020202020204" pitchFamily="34" charset="0"/>
              <a:buChar char="•"/>
              <a:defRPr sz="1800">
                <a:latin typeface="+mn-lt"/>
                <a:ea typeface="+mn-ea"/>
              </a:defRPr>
            </a:lvl4pPr>
            <a:lvl5pPr marL="2057400" indent="-228600">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r>
              <a:rPr lang="en-US" altLang="zh-CN" dirty="0">
                <a:solidFill>
                  <a:srgbClr val="FF0000"/>
                </a:solidFill>
              </a:rPr>
              <a:t>Stray light mainly includes stray light outside the field of view, secondary spectrum and infrared background radiation </a:t>
            </a:r>
          </a:p>
        </p:txBody>
      </p:sp>
      <p:sp>
        <p:nvSpPr>
          <p:cNvPr id="11" name="文本框 10">
            <a:extLst>
              <a:ext uri="{FF2B5EF4-FFF2-40B4-BE49-F238E27FC236}">
                <a16:creationId xmlns:a16="http://schemas.microsoft.com/office/drawing/2014/main" id="{37BD63F1-162F-55B9-A851-A3CD3B9AF5AF}"/>
              </a:ext>
            </a:extLst>
          </p:cNvPr>
          <p:cNvSpPr txBox="1"/>
          <p:nvPr/>
        </p:nvSpPr>
        <p:spPr>
          <a:xfrm>
            <a:off x="191344" y="2190837"/>
            <a:ext cx="5040560" cy="1015663"/>
          </a:xfrm>
          <a:prstGeom prst="rect">
            <a:avLst/>
          </a:prstGeom>
          <a:noFill/>
        </p:spPr>
        <p:txBody>
          <a:bodyPr wrap="square">
            <a:spAutoFit/>
          </a:bodyPr>
          <a:lstStyle/>
          <a:p>
            <a:pPr algn="just"/>
            <a:r>
              <a:rPr lang="en-US" altLang="zh-CN" sz="2000" b="1" dirty="0">
                <a:latin typeface="+mj-lt"/>
              </a:rPr>
              <a:t>Stray light outside the field of view suppressed</a:t>
            </a:r>
            <a:r>
              <a:rPr lang="zh-CN" altLang="en-US" sz="2000" b="1" dirty="0">
                <a:latin typeface="+mj-lt"/>
              </a:rPr>
              <a:t> </a:t>
            </a:r>
            <a:r>
              <a:rPr lang="en-US" altLang="zh-CN" sz="2000" b="1" dirty="0">
                <a:latin typeface="+mj-lt"/>
              </a:rPr>
              <a:t>by a light extinction cylinder , and the level of stray light is lower than 0.12%</a:t>
            </a:r>
          </a:p>
        </p:txBody>
      </p:sp>
      <p:pic>
        <p:nvPicPr>
          <p:cNvPr id="17" name="图片 16">
            <a:extLst>
              <a:ext uri="{FF2B5EF4-FFF2-40B4-BE49-F238E27FC236}">
                <a16:creationId xmlns:a16="http://schemas.microsoft.com/office/drawing/2014/main" id="{C96826E5-2E01-D752-44B8-9495E1532B44}"/>
              </a:ext>
            </a:extLst>
          </p:cNvPr>
          <p:cNvPicPr>
            <a:picLocks noChangeAspect="1"/>
          </p:cNvPicPr>
          <p:nvPr/>
        </p:nvPicPr>
        <p:blipFill>
          <a:blip r:embed="rId3"/>
          <a:stretch>
            <a:fillRect/>
          </a:stretch>
        </p:blipFill>
        <p:spPr>
          <a:xfrm>
            <a:off x="390625" y="3539830"/>
            <a:ext cx="3936082" cy="2883754"/>
          </a:xfrm>
          <a:prstGeom prst="rect">
            <a:avLst/>
          </a:prstGeom>
        </p:spPr>
      </p:pic>
      <p:pic>
        <p:nvPicPr>
          <p:cNvPr id="21" name="图片 20">
            <a:extLst>
              <a:ext uri="{FF2B5EF4-FFF2-40B4-BE49-F238E27FC236}">
                <a16:creationId xmlns:a16="http://schemas.microsoft.com/office/drawing/2014/main" id="{4D16A66B-D122-09F0-64C1-29F6659D98D6}"/>
              </a:ext>
            </a:extLst>
          </p:cNvPr>
          <p:cNvPicPr>
            <a:picLocks noChangeAspect="1"/>
          </p:cNvPicPr>
          <p:nvPr/>
        </p:nvPicPr>
        <p:blipFill>
          <a:blip r:embed="rId4"/>
          <a:stretch>
            <a:fillRect/>
          </a:stretch>
        </p:blipFill>
        <p:spPr>
          <a:xfrm>
            <a:off x="5152849" y="3651501"/>
            <a:ext cx="1820507" cy="2562536"/>
          </a:xfrm>
          <a:prstGeom prst="rect">
            <a:avLst/>
          </a:prstGeom>
        </p:spPr>
      </p:pic>
      <p:sp>
        <p:nvSpPr>
          <p:cNvPr id="23" name="文本框 22">
            <a:extLst>
              <a:ext uri="{FF2B5EF4-FFF2-40B4-BE49-F238E27FC236}">
                <a16:creationId xmlns:a16="http://schemas.microsoft.com/office/drawing/2014/main" id="{6014CA80-7CED-A7D9-14C8-7885414FEA39}"/>
              </a:ext>
            </a:extLst>
          </p:cNvPr>
          <p:cNvSpPr txBox="1"/>
          <p:nvPr/>
        </p:nvSpPr>
        <p:spPr>
          <a:xfrm>
            <a:off x="5552998" y="2190837"/>
            <a:ext cx="6270850" cy="1015663"/>
          </a:xfrm>
          <a:prstGeom prst="rect">
            <a:avLst/>
          </a:prstGeom>
          <a:noFill/>
        </p:spPr>
        <p:txBody>
          <a:bodyPr wrap="square">
            <a:spAutoFit/>
          </a:bodyPr>
          <a:lstStyle>
            <a:defPPr>
              <a:defRPr lang="en-US"/>
            </a:defPPr>
            <a:lvl1pPr algn="just">
              <a:defRPr sz="2000" b="1">
                <a:latin typeface="+mj-lt"/>
              </a:defRPr>
            </a:lvl1pPr>
          </a:lstStyle>
          <a:p>
            <a:r>
              <a:rPr lang="en-US" altLang="zh-CN" dirty="0"/>
              <a:t>The long wave pass filter suppresses the secondary spectrum, and the level of stray light in the secondary spectrum is less than 0.2%</a:t>
            </a:r>
            <a:endParaRPr lang="zh-CN" altLang="en-US" dirty="0"/>
          </a:p>
        </p:txBody>
      </p:sp>
      <p:sp>
        <p:nvSpPr>
          <p:cNvPr id="24" name="文本框 23">
            <a:extLst>
              <a:ext uri="{FF2B5EF4-FFF2-40B4-BE49-F238E27FC236}">
                <a16:creationId xmlns:a16="http://schemas.microsoft.com/office/drawing/2014/main" id="{08834DCA-3CB1-9335-EBD7-F97575DDE7D8}"/>
              </a:ext>
            </a:extLst>
          </p:cNvPr>
          <p:cNvSpPr txBox="1"/>
          <p:nvPr/>
        </p:nvSpPr>
        <p:spPr>
          <a:xfrm>
            <a:off x="609600" y="3347700"/>
            <a:ext cx="1955600" cy="369332"/>
          </a:xfrm>
          <a:prstGeom prst="rect">
            <a:avLst/>
          </a:prstGeom>
          <a:noFill/>
        </p:spPr>
        <p:txBody>
          <a:bodyPr wrap="none" rtlCol="0">
            <a:spAutoFit/>
          </a:bodyPr>
          <a:lstStyle/>
          <a:p>
            <a:r>
              <a:rPr lang="en-US" altLang="zh-CN" sz="1800" b="1" dirty="0">
                <a:solidFill>
                  <a:srgbClr val="FF0000"/>
                </a:solidFill>
                <a:latin typeface="+mj-lt"/>
              </a:rPr>
              <a:t>extinction cylinder</a:t>
            </a:r>
            <a:endParaRPr lang="zh-CN" altLang="en-US" dirty="0">
              <a:solidFill>
                <a:srgbClr val="FF0000"/>
              </a:solidFill>
            </a:endParaRPr>
          </a:p>
        </p:txBody>
      </p:sp>
      <p:graphicFrame>
        <p:nvGraphicFramePr>
          <p:cNvPr id="25" name="表格 24">
            <a:extLst>
              <a:ext uri="{FF2B5EF4-FFF2-40B4-BE49-F238E27FC236}">
                <a16:creationId xmlns:a16="http://schemas.microsoft.com/office/drawing/2014/main" id="{99D23A03-2F76-CC6A-62AB-8074D3D6AF31}"/>
              </a:ext>
            </a:extLst>
          </p:cNvPr>
          <p:cNvGraphicFramePr>
            <a:graphicFrameLocks noGrp="1"/>
          </p:cNvGraphicFramePr>
          <p:nvPr>
            <p:extLst>
              <p:ext uri="{D42A27DB-BD31-4B8C-83A1-F6EECF244321}">
                <p14:modId xmlns:p14="http://schemas.microsoft.com/office/powerpoint/2010/main" val="1875498852"/>
              </p:ext>
            </p:extLst>
          </p:nvPr>
        </p:nvGraphicFramePr>
        <p:xfrm>
          <a:off x="7176120" y="3686307"/>
          <a:ext cx="4406279" cy="1924724"/>
        </p:xfrm>
        <a:graphic>
          <a:graphicData uri="http://schemas.openxmlformats.org/drawingml/2006/table">
            <a:tbl>
              <a:tblPr firstRow="1" bandRow="1">
                <a:tableStyleId>{5C22544A-7EE6-4342-B048-85BDC9FD1C3A}</a:tableStyleId>
              </a:tblPr>
              <a:tblGrid>
                <a:gridCol w="1381880">
                  <a:extLst>
                    <a:ext uri="{9D8B030D-6E8A-4147-A177-3AD203B41FA5}">
                      <a16:colId xmlns:a16="http://schemas.microsoft.com/office/drawing/2014/main" val="20000"/>
                    </a:ext>
                  </a:extLst>
                </a:gridCol>
                <a:gridCol w="1711367">
                  <a:extLst>
                    <a:ext uri="{9D8B030D-6E8A-4147-A177-3AD203B41FA5}">
                      <a16:colId xmlns:a16="http://schemas.microsoft.com/office/drawing/2014/main" val="20001"/>
                    </a:ext>
                  </a:extLst>
                </a:gridCol>
                <a:gridCol w="1313032">
                  <a:extLst>
                    <a:ext uri="{9D8B030D-6E8A-4147-A177-3AD203B41FA5}">
                      <a16:colId xmlns:a16="http://schemas.microsoft.com/office/drawing/2014/main" val="20004"/>
                    </a:ext>
                  </a:extLst>
                </a:gridCol>
              </a:tblGrid>
              <a:tr h="395680">
                <a:tc>
                  <a:txBody>
                    <a:bodyPr/>
                    <a:lstStyle/>
                    <a:p>
                      <a:pPr algn="ctr"/>
                      <a:endParaRPr lang="zh-CN" altLang="en-US" sz="1400" dirty="0">
                        <a:latin typeface="+mj-lt"/>
                        <a:ea typeface="微软雅黑" pitchFamily="34" charset="-122"/>
                      </a:endParaRPr>
                    </a:p>
                  </a:txBody>
                  <a:tcPr anchor="ctr"/>
                </a:tc>
                <a:tc>
                  <a:txBody>
                    <a:bodyPr/>
                    <a:lstStyle/>
                    <a:p>
                      <a:pPr algn="ctr"/>
                      <a:endParaRPr lang="zh-CN" altLang="en-US" sz="1400" dirty="0">
                        <a:latin typeface="+mj-lt"/>
                        <a:ea typeface="微软雅黑" pitchFamily="34" charset="-122"/>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mj-lt"/>
                          <a:ea typeface="微软雅黑" pitchFamily="34" charset="-122"/>
                        </a:rPr>
                        <a:t>Stray</a:t>
                      </a:r>
                      <a:r>
                        <a:rPr lang="zh-CN" altLang="en-US" sz="1400" dirty="0">
                          <a:latin typeface="+mj-lt"/>
                          <a:ea typeface="微软雅黑" pitchFamily="34" charset="-122"/>
                        </a:rPr>
                        <a:t> </a:t>
                      </a:r>
                      <a:r>
                        <a:rPr lang="en-US" altLang="zh-CN" sz="1400" dirty="0">
                          <a:latin typeface="+mj-lt"/>
                          <a:ea typeface="微软雅黑" pitchFamily="34" charset="-122"/>
                        </a:rPr>
                        <a:t>light ratio</a:t>
                      </a:r>
                      <a:endParaRPr lang="zh-CN" altLang="en-US" sz="1400" dirty="0">
                        <a:latin typeface="+mj-lt"/>
                        <a:ea typeface="微软雅黑" pitchFamily="34" charset="-122"/>
                      </a:endParaRPr>
                    </a:p>
                  </a:txBody>
                  <a:tcPr anchor="ctr"/>
                </a:tc>
                <a:extLst>
                  <a:ext uri="{0D108BD9-81ED-4DB2-BD59-A6C34878D82A}">
                    <a16:rowId xmlns:a16="http://schemas.microsoft.com/office/drawing/2014/main" val="10000"/>
                  </a:ext>
                </a:extLst>
              </a:tr>
              <a:tr h="382261">
                <a:tc rowSpan="2">
                  <a:txBody>
                    <a:bodyPr/>
                    <a:lstStyle/>
                    <a:p>
                      <a:pPr algn="ctr"/>
                      <a:r>
                        <a:rPr lang="en-US" altLang="zh-CN" sz="1400" dirty="0">
                          <a:solidFill>
                            <a:srgbClr val="C00000"/>
                          </a:solidFill>
                          <a:latin typeface="+mj-lt"/>
                          <a:ea typeface="微软雅黑" pitchFamily="34" charset="-122"/>
                        </a:rPr>
                        <a:t>NO</a:t>
                      </a:r>
                      <a:r>
                        <a:rPr lang="zh-CN" altLang="en-US" sz="1400" dirty="0">
                          <a:solidFill>
                            <a:srgbClr val="C00000"/>
                          </a:solidFill>
                          <a:latin typeface="+mj-lt"/>
                          <a:ea typeface="微软雅黑" pitchFamily="34" charset="-122"/>
                        </a:rPr>
                        <a:t> </a:t>
                      </a:r>
                      <a:r>
                        <a:rPr lang="en-US" altLang="zh-CN" sz="1400" dirty="0">
                          <a:solidFill>
                            <a:srgbClr val="C00000"/>
                          </a:solidFill>
                          <a:latin typeface="+mj-lt"/>
                          <a:ea typeface="微软雅黑" pitchFamily="34" charset="-122"/>
                        </a:rPr>
                        <a:t>filter</a:t>
                      </a:r>
                      <a:endParaRPr lang="zh-CN" altLang="en-US" sz="1400" dirty="0">
                        <a:solidFill>
                          <a:srgbClr val="C00000"/>
                        </a:solidFill>
                        <a:latin typeface="+mj-lt"/>
                        <a:ea typeface="微软雅黑" pitchFamily="34" charset="-122"/>
                      </a:endParaRPr>
                    </a:p>
                  </a:txBody>
                  <a:tcPr anchor="ctr"/>
                </a:tc>
                <a:tc>
                  <a:txBody>
                    <a:bodyPr/>
                    <a:lstStyle/>
                    <a:p>
                      <a:pPr algn="ctr"/>
                      <a:r>
                        <a:rPr lang="en-US" altLang="zh-CN" sz="1400" b="1" i="0" kern="1200" dirty="0">
                          <a:solidFill>
                            <a:schemeClr val="dk1"/>
                          </a:solidFill>
                          <a:effectLst/>
                          <a:latin typeface="+mn-lt"/>
                          <a:ea typeface="+mn-ea"/>
                          <a:cs typeface="+mn-cs"/>
                        </a:rPr>
                        <a:t>Primary Optical Path</a:t>
                      </a:r>
                      <a:endParaRPr lang="zh-CN" altLang="en-US" sz="1400" dirty="0">
                        <a:latin typeface="+mj-lt"/>
                        <a:ea typeface="微软雅黑" pitchFamily="34" charset="-122"/>
                      </a:endParaRPr>
                    </a:p>
                  </a:txBody>
                  <a:tcPr anchor="ctr"/>
                </a:tc>
                <a:tc rowSpan="2">
                  <a:txBody>
                    <a:bodyPr/>
                    <a:lstStyle/>
                    <a:p>
                      <a:pPr algn="ctr"/>
                      <a:r>
                        <a:rPr lang="en-US" altLang="zh-CN" sz="1400" dirty="0">
                          <a:solidFill>
                            <a:srgbClr val="C00000"/>
                          </a:solidFill>
                          <a:latin typeface="+mj-lt"/>
                          <a:ea typeface="微软雅黑" pitchFamily="34" charset="-122"/>
                        </a:rPr>
                        <a:t>37.5%</a:t>
                      </a:r>
                      <a:endParaRPr lang="zh-CN" altLang="en-US" sz="1400" dirty="0">
                        <a:solidFill>
                          <a:srgbClr val="C00000"/>
                        </a:solidFill>
                        <a:latin typeface="+mj-lt"/>
                        <a:ea typeface="微软雅黑" pitchFamily="34" charset="-122"/>
                      </a:endParaRPr>
                    </a:p>
                  </a:txBody>
                  <a:tcPr anchor="ctr"/>
                </a:tc>
                <a:extLst>
                  <a:ext uri="{0D108BD9-81ED-4DB2-BD59-A6C34878D82A}">
                    <a16:rowId xmlns:a16="http://schemas.microsoft.com/office/drawing/2014/main" val="10001"/>
                  </a:ext>
                </a:extLst>
              </a:tr>
              <a:tr h="382261">
                <a:tc vMerge="1">
                  <a:txBody>
                    <a:bodyPr/>
                    <a:lstStyle/>
                    <a:p>
                      <a:endParaRPr lang="zh-CN" altLang="en-US" dirty="0"/>
                    </a:p>
                  </a:txBody>
                  <a:tcPr/>
                </a:tc>
                <a:tc>
                  <a:txBody>
                    <a:bodyPr/>
                    <a:lstStyle/>
                    <a:p>
                      <a:pPr algn="ctr"/>
                      <a:r>
                        <a:rPr lang="en-US" altLang="zh-CN" sz="1400" dirty="0">
                          <a:latin typeface="+mj-lt"/>
                          <a:ea typeface="微软雅黑" pitchFamily="34" charset="-122"/>
                        </a:rPr>
                        <a:t>Stray</a:t>
                      </a:r>
                      <a:r>
                        <a:rPr lang="zh-CN" altLang="en-US" sz="1400" dirty="0">
                          <a:latin typeface="+mj-lt"/>
                          <a:ea typeface="微软雅黑" pitchFamily="34" charset="-122"/>
                        </a:rPr>
                        <a:t> </a:t>
                      </a:r>
                      <a:r>
                        <a:rPr lang="en-US" altLang="zh-CN" sz="1400" dirty="0">
                          <a:latin typeface="+mj-lt"/>
                          <a:ea typeface="微软雅黑" pitchFamily="34" charset="-122"/>
                        </a:rPr>
                        <a:t>optical</a:t>
                      </a:r>
                      <a:r>
                        <a:rPr lang="zh-CN" altLang="en-US" sz="1400" dirty="0">
                          <a:latin typeface="+mj-lt"/>
                          <a:ea typeface="微软雅黑" pitchFamily="34" charset="-122"/>
                        </a:rPr>
                        <a:t> </a:t>
                      </a:r>
                      <a:r>
                        <a:rPr lang="en-US" altLang="zh-CN" sz="1400" dirty="0">
                          <a:latin typeface="+mj-lt"/>
                          <a:ea typeface="微软雅黑" pitchFamily="34" charset="-122"/>
                        </a:rPr>
                        <a:t>path</a:t>
                      </a:r>
                      <a:endParaRPr lang="zh-CN" altLang="en-US" sz="1400" dirty="0">
                        <a:latin typeface="+mj-lt"/>
                        <a:ea typeface="微软雅黑" pitchFamily="34" charset="-122"/>
                      </a:endParaRPr>
                    </a:p>
                  </a:txBody>
                  <a:tcPr anchor="ctr"/>
                </a:tc>
                <a:tc vMerge="1">
                  <a:txBody>
                    <a:bodyPr/>
                    <a:lstStyle/>
                    <a:p>
                      <a:endParaRPr lang="zh-CN" altLang="en-US" dirty="0"/>
                    </a:p>
                  </a:txBody>
                  <a:tcPr/>
                </a:tc>
                <a:extLst>
                  <a:ext uri="{0D108BD9-81ED-4DB2-BD59-A6C34878D82A}">
                    <a16:rowId xmlns:a16="http://schemas.microsoft.com/office/drawing/2014/main" val="10002"/>
                  </a:ext>
                </a:extLst>
              </a:tr>
              <a:tr h="382261">
                <a:tc rowSpan="2">
                  <a:txBody>
                    <a:bodyPr/>
                    <a:lstStyle/>
                    <a:p>
                      <a:pPr algn="ctr"/>
                      <a:r>
                        <a:rPr lang="en-US" altLang="zh-CN" sz="1400" dirty="0">
                          <a:solidFill>
                            <a:srgbClr val="C00000"/>
                          </a:solidFill>
                          <a:latin typeface="+mj-lt"/>
                          <a:ea typeface="微软雅黑" pitchFamily="34" charset="-122"/>
                        </a:rPr>
                        <a:t>With filter</a:t>
                      </a:r>
                      <a:endParaRPr lang="zh-CN" altLang="en-US" sz="1400" dirty="0">
                        <a:solidFill>
                          <a:srgbClr val="C00000"/>
                        </a:solidFill>
                        <a:latin typeface="+mj-lt"/>
                        <a:ea typeface="微软雅黑" pitchFamily="34" charset="-122"/>
                      </a:endParaRPr>
                    </a:p>
                  </a:txBody>
                  <a:tcPr anchor="ctr"/>
                </a:tc>
                <a:tc>
                  <a:txBody>
                    <a:bodyPr/>
                    <a:lstStyle/>
                    <a:p>
                      <a:pPr algn="ctr"/>
                      <a:r>
                        <a:rPr lang="en-US" altLang="zh-CN" sz="1400" b="1" i="0" kern="1200" dirty="0">
                          <a:solidFill>
                            <a:schemeClr val="dk1"/>
                          </a:solidFill>
                          <a:effectLst/>
                          <a:latin typeface="+mn-lt"/>
                          <a:ea typeface="+mn-ea"/>
                          <a:cs typeface="+mn-cs"/>
                        </a:rPr>
                        <a:t>Primary Optical Path</a:t>
                      </a:r>
                      <a:endParaRPr lang="zh-CN" altLang="en-US" sz="1400" dirty="0">
                        <a:latin typeface="+mj-lt"/>
                        <a:ea typeface="微软雅黑" pitchFamily="34" charset="-122"/>
                      </a:endParaRPr>
                    </a:p>
                  </a:txBody>
                  <a:tcPr anchor="ctr"/>
                </a:tc>
                <a:tc rowSpan="2">
                  <a:txBody>
                    <a:bodyPr/>
                    <a:lstStyle/>
                    <a:p>
                      <a:pPr algn="ctr"/>
                      <a:r>
                        <a:rPr lang="en-US" altLang="zh-CN" sz="1400" dirty="0">
                          <a:solidFill>
                            <a:srgbClr val="C00000"/>
                          </a:solidFill>
                          <a:latin typeface="+mj-lt"/>
                          <a:ea typeface="微软雅黑" pitchFamily="34" charset="-122"/>
                        </a:rPr>
                        <a:t>0.2%</a:t>
                      </a:r>
                      <a:endParaRPr lang="zh-CN" altLang="en-US" sz="1400" dirty="0">
                        <a:solidFill>
                          <a:srgbClr val="C00000"/>
                        </a:solidFill>
                        <a:latin typeface="+mj-lt"/>
                        <a:ea typeface="微软雅黑" pitchFamily="34" charset="-122"/>
                      </a:endParaRPr>
                    </a:p>
                  </a:txBody>
                  <a:tcPr anchor="ctr"/>
                </a:tc>
                <a:extLst>
                  <a:ext uri="{0D108BD9-81ED-4DB2-BD59-A6C34878D82A}">
                    <a16:rowId xmlns:a16="http://schemas.microsoft.com/office/drawing/2014/main" val="10003"/>
                  </a:ext>
                </a:extLst>
              </a:tr>
              <a:tr h="382261">
                <a:tc vMerge="1">
                  <a:txBody>
                    <a:bodyPr/>
                    <a:lstStyle/>
                    <a:p>
                      <a:endParaRPr lang="zh-CN" altLang="en-US" dirty="0"/>
                    </a:p>
                  </a:txBody>
                  <a:tcPr/>
                </a:tc>
                <a:tc>
                  <a:txBody>
                    <a:bodyPr/>
                    <a:lstStyle/>
                    <a:p>
                      <a:pPr algn="ctr"/>
                      <a:r>
                        <a:rPr lang="en-US" altLang="zh-CN" sz="1400" dirty="0">
                          <a:latin typeface="+mj-lt"/>
                          <a:ea typeface="微软雅黑" pitchFamily="34" charset="-122"/>
                        </a:rPr>
                        <a:t>Stray</a:t>
                      </a:r>
                      <a:r>
                        <a:rPr lang="zh-CN" altLang="en-US" sz="1400" dirty="0">
                          <a:latin typeface="+mj-lt"/>
                          <a:ea typeface="微软雅黑" pitchFamily="34" charset="-122"/>
                        </a:rPr>
                        <a:t> </a:t>
                      </a:r>
                      <a:r>
                        <a:rPr lang="en-US" altLang="zh-CN" sz="1400" dirty="0">
                          <a:latin typeface="+mj-lt"/>
                          <a:ea typeface="微软雅黑" pitchFamily="34" charset="-122"/>
                        </a:rPr>
                        <a:t>optical</a:t>
                      </a:r>
                      <a:r>
                        <a:rPr lang="zh-CN" altLang="en-US" sz="1400" dirty="0">
                          <a:latin typeface="+mj-lt"/>
                          <a:ea typeface="微软雅黑" pitchFamily="34" charset="-122"/>
                        </a:rPr>
                        <a:t> </a:t>
                      </a:r>
                      <a:r>
                        <a:rPr lang="en-US" altLang="zh-CN" sz="1400" dirty="0">
                          <a:latin typeface="+mj-lt"/>
                          <a:ea typeface="微软雅黑" pitchFamily="34" charset="-122"/>
                        </a:rPr>
                        <a:t>path</a:t>
                      </a:r>
                      <a:endParaRPr lang="zh-CN" altLang="en-US" sz="1400" dirty="0">
                        <a:latin typeface="+mj-lt"/>
                        <a:ea typeface="微软雅黑" pitchFamily="34" charset="-122"/>
                      </a:endParaRPr>
                    </a:p>
                  </a:txBody>
                  <a:tcPr anchor="ctr"/>
                </a:tc>
                <a:tc vMerge="1">
                  <a:txBody>
                    <a:bodyPr/>
                    <a:lstStyle/>
                    <a:p>
                      <a:endParaRPr lang="zh-CN" altLang="en-US" dirty="0"/>
                    </a:p>
                  </a:txBody>
                  <a:tcPr/>
                </a:tc>
                <a:extLst>
                  <a:ext uri="{0D108BD9-81ED-4DB2-BD59-A6C34878D82A}">
                    <a16:rowId xmlns:a16="http://schemas.microsoft.com/office/drawing/2014/main" val="10004"/>
                  </a:ext>
                </a:extLst>
              </a:tr>
            </a:tbl>
          </a:graphicData>
        </a:graphic>
      </p:graphicFrame>
      <p:cxnSp>
        <p:nvCxnSpPr>
          <p:cNvPr id="7" name="直接箭头连接符 6">
            <a:extLst>
              <a:ext uri="{FF2B5EF4-FFF2-40B4-BE49-F238E27FC236}">
                <a16:creationId xmlns:a16="http://schemas.microsoft.com/office/drawing/2014/main" id="{D8EC5C19-F012-0293-8E9A-D878E95F62A1}"/>
              </a:ext>
            </a:extLst>
          </p:cNvPr>
          <p:cNvCxnSpPr>
            <a:stCxn id="24" idx="3"/>
          </p:cNvCxnSpPr>
          <p:nvPr/>
        </p:nvCxnSpPr>
        <p:spPr>
          <a:xfrm>
            <a:off x="2565200" y="3532366"/>
            <a:ext cx="413074" cy="1921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标题 2">
            <a:extLst>
              <a:ext uri="{FF2B5EF4-FFF2-40B4-BE49-F238E27FC236}">
                <a16:creationId xmlns:a16="http://schemas.microsoft.com/office/drawing/2014/main" id="{01673BB1-2FBB-C693-766B-DD6CFCA358C1}"/>
              </a:ext>
            </a:extLst>
          </p:cNvPr>
          <p:cNvSpPr txBox="1">
            <a:spLocks/>
          </p:cNvSpPr>
          <p:nvPr/>
        </p:nvSpPr>
        <p:spPr>
          <a:xfrm>
            <a:off x="609600" y="274639"/>
            <a:ext cx="10972800" cy="954087"/>
          </a:xfrm>
          <a:prstGeom prst="rect">
            <a:avLst/>
          </a:prstGeom>
        </p:spPr>
        <p:txBody>
          <a:bodyPr/>
          <a:lstStyle>
            <a:lvl1pPr algn="ctr" rtl="0" eaLnBrk="1" fontAlgn="base" hangingPunct="1">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altLang="zh-CN" sz="4000" dirty="0">
                <a:latin typeface="+mj-lt"/>
              </a:rPr>
              <a:t>Earth-Moon Imaging Spectrometer</a:t>
            </a:r>
            <a:endParaRPr lang="zh-CN" altLang="en-US" sz="4000" dirty="0">
              <a:latin typeface="+mj-lt"/>
            </a:endParaRPr>
          </a:p>
        </p:txBody>
      </p:sp>
    </p:spTree>
    <p:extLst>
      <p:ext uri="{BB962C8B-B14F-4D97-AF65-F5344CB8AC3E}">
        <p14:creationId xmlns:p14="http://schemas.microsoft.com/office/powerpoint/2010/main" val="1560123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212210" y="1317566"/>
            <a:ext cx="11633543" cy="816145"/>
          </a:xfrm>
          <a:prstGeom prst="rect">
            <a:avLst/>
          </a:prstGeom>
        </p:spPr>
        <p:txBody>
          <a:bodyPr/>
          <a:lstStyle>
            <a:defPPr>
              <a:defRPr lang="en-US"/>
            </a:defPPr>
            <a:lvl1pPr marL="342900" indent="-342900" defTabSz="914400" fontAlgn="base">
              <a:spcBef>
                <a:spcPct val="20000"/>
              </a:spcBef>
              <a:spcAft>
                <a:spcPct val="0"/>
              </a:spcAft>
              <a:buFont typeface="Arial" charset="0"/>
              <a:buChar char="•"/>
              <a:defRPr sz="2000" b="1">
                <a:latin typeface="微软雅黑" panose="020B0503020204020204" pitchFamily="34" charset="-122"/>
                <a:ea typeface="微软雅黑" panose="020B0503020204020204" pitchFamily="34" charset="-122"/>
              </a:defRPr>
            </a:lvl1pPr>
            <a:lvl2pPr marL="742950" indent="-285750" fontAlgn="base">
              <a:spcBef>
                <a:spcPct val="20000"/>
              </a:spcBef>
              <a:spcAft>
                <a:spcPct val="0"/>
              </a:spcAft>
              <a:buFont typeface="Arial" charset="0"/>
              <a:buChar char="–"/>
              <a:defRPr b="1">
                <a:solidFill>
                  <a:schemeClr val="tx2"/>
                </a:solidFill>
              </a:defRPr>
            </a:lvl2pPr>
            <a:lvl3pPr marL="1143000" indent="-228600" fontAlgn="base">
              <a:spcBef>
                <a:spcPct val="20000"/>
              </a:spcBef>
              <a:spcAft>
                <a:spcPct val="0"/>
              </a:spcAft>
              <a:buFont typeface="Arial" charset="0"/>
              <a:buChar char="•"/>
              <a:defRPr sz="2400"/>
            </a:lvl3pPr>
            <a:lvl4pPr marL="1600200" indent="-228600" fontAlgn="base">
              <a:spcBef>
                <a:spcPct val="20000"/>
              </a:spcBef>
              <a:spcAft>
                <a:spcPct val="0"/>
              </a:spcAft>
              <a:buFont typeface="Arial" charset="0"/>
              <a:buChar char="–"/>
              <a:defRPr sz="2000"/>
            </a:lvl4pPr>
            <a:lvl5pPr marL="2057400" indent="-228600" fontAlgn="base">
              <a:spcBef>
                <a:spcPct val="20000"/>
              </a:spcBef>
              <a:spcAft>
                <a:spcPct val="0"/>
              </a:spcAft>
              <a:buFont typeface="Arial" charset="0"/>
              <a:buChar char="»"/>
              <a:defRPr sz="20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algn="just"/>
            <a:r>
              <a:rPr lang="en-US" altLang="zh-CN" sz="2400" dirty="0">
                <a:latin typeface="+mj-lt"/>
                <a:sym typeface="+mn-ea"/>
              </a:rPr>
              <a:t>The </a:t>
            </a:r>
            <a:r>
              <a:rPr lang="en-US" altLang="zh-CN" sz="2400" dirty="0" err="1">
                <a:latin typeface="+mj-lt"/>
                <a:sym typeface="+mn-ea"/>
              </a:rPr>
              <a:t>SWIR</a:t>
            </a:r>
            <a:r>
              <a:rPr lang="en-US" altLang="zh-CN" sz="2400" dirty="0">
                <a:latin typeface="+mj-lt"/>
                <a:sym typeface="+mn-ea"/>
              </a:rPr>
              <a:t> background thermal emission exhibits comparable intensity to effective optical signals under ambient temperature conditions</a:t>
            </a:r>
            <a:endParaRPr lang="zh-CN" altLang="en-US" sz="2400" dirty="0">
              <a:latin typeface="+mj-lt"/>
              <a:sym typeface="+mn-ea"/>
            </a:endParaRPr>
          </a:p>
        </p:txBody>
      </p:sp>
      <p:sp>
        <p:nvSpPr>
          <p:cNvPr id="45" name="文本框 44"/>
          <p:cNvSpPr txBox="1"/>
          <p:nvPr/>
        </p:nvSpPr>
        <p:spPr>
          <a:xfrm>
            <a:off x="4691642" y="2171712"/>
            <a:ext cx="7095678" cy="1661041"/>
          </a:xfrm>
          <a:prstGeom prst="rect">
            <a:avLst/>
          </a:prstGeom>
          <a:noFill/>
        </p:spPr>
        <p:txBody>
          <a:bodyPr wrap="square" rtlCol="0">
            <a:noAutofit/>
          </a:bodyPr>
          <a:lstStyle/>
          <a:p>
            <a:pPr algn="just"/>
            <a:r>
              <a:rPr lang="en-US" altLang="zh-CN" sz="2400" b="1" dirty="0">
                <a:solidFill>
                  <a:srgbClr val="FF0000"/>
                </a:solidFill>
                <a:latin typeface="+mj-lt"/>
              </a:rPr>
              <a:t>The</a:t>
            </a:r>
            <a:r>
              <a:rPr lang="en-US" altLang="zh-CN" sz="2400" b="1" i="0" dirty="0">
                <a:solidFill>
                  <a:srgbClr val="FF0000"/>
                </a:solidFill>
                <a:effectLst/>
                <a:latin typeface="+mj-lt"/>
              </a:rPr>
              <a:t> opto-mechanics assembly </a:t>
            </a:r>
            <a:r>
              <a:rPr lang="en-US" altLang="zh-CN" sz="2400" b="1" dirty="0">
                <a:solidFill>
                  <a:srgbClr val="FF0000"/>
                </a:solidFill>
                <a:latin typeface="+mj-lt"/>
              </a:rPr>
              <a:t>and</a:t>
            </a:r>
            <a:r>
              <a:rPr lang="en-US" altLang="zh-CN" sz="2400" b="1" i="0" dirty="0">
                <a:solidFill>
                  <a:srgbClr val="FF0000"/>
                </a:solidFill>
                <a:effectLst/>
                <a:latin typeface="+mj-lt"/>
              </a:rPr>
              <a:t> optical baffles are </a:t>
            </a:r>
            <a:r>
              <a:rPr lang="en-US" altLang="zh-CN" sz="2400" b="1" i="0" dirty="0">
                <a:solidFill>
                  <a:srgbClr val="FF0000"/>
                </a:solidFill>
                <a:effectLst/>
                <a:latin typeface="PingFang SC"/>
              </a:rPr>
              <a:t>stabilized </a:t>
            </a:r>
            <a:r>
              <a:rPr lang="en-US" altLang="zh-CN" sz="2400" b="1" i="0" dirty="0">
                <a:solidFill>
                  <a:srgbClr val="FF0000"/>
                </a:solidFill>
                <a:effectLst/>
                <a:latin typeface="+mj-lt"/>
              </a:rPr>
              <a:t>at 288K±0.5K and 90K respectively. T</a:t>
            </a:r>
            <a:r>
              <a:rPr kumimoji="0" lang="en-US" altLang="zh-CN" sz="2400" b="1" i="0" u="none" strike="noStrike" kern="1200" cap="none" spc="0" normalizeH="0" baseline="0" noProof="0" dirty="0">
                <a:ln>
                  <a:noFill/>
                </a:ln>
                <a:solidFill>
                  <a:srgbClr val="FF0000"/>
                </a:solidFill>
                <a:effectLst/>
                <a:uLnTx/>
                <a:uFillTx/>
                <a:latin typeface="Calibri"/>
                <a:ea typeface="宋体"/>
                <a:cs typeface="+mn-cs"/>
              </a:rPr>
              <a:t>he effective signal electrons fluctuates by about 0.3% due to the infrared background radiation </a:t>
            </a:r>
            <a:endParaRPr lang="en-US" altLang="zh-CN" sz="2400" b="1" kern="100" dirty="0">
              <a:solidFill>
                <a:srgbClr val="FF0000"/>
              </a:solidFill>
              <a:effectLst/>
              <a:latin typeface="+mj-lt"/>
              <a:ea typeface="微软雅黑" panose="020B0503020204020204" pitchFamily="34" charset="-122"/>
              <a:cs typeface="Calibri" panose="020F0502020204030204" pitchFamily="34" charset="0"/>
              <a:sym typeface="+mn-ea"/>
            </a:endParaRPr>
          </a:p>
        </p:txBody>
      </p:sp>
      <p:sp>
        <p:nvSpPr>
          <p:cNvPr id="3" name="标题 2">
            <a:extLst>
              <a:ext uri="{FF2B5EF4-FFF2-40B4-BE49-F238E27FC236}">
                <a16:creationId xmlns:a16="http://schemas.microsoft.com/office/drawing/2014/main" id="{FB489B94-CF5E-9082-80AB-B5D170C43098}"/>
              </a:ext>
            </a:extLst>
          </p:cNvPr>
          <p:cNvSpPr>
            <a:spLocks noGrp="1"/>
          </p:cNvSpPr>
          <p:nvPr>
            <p:ph type="title"/>
          </p:nvPr>
        </p:nvSpPr>
        <p:spPr>
          <a:xfrm>
            <a:off x="609600" y="274639"/>
            <a:ext cx="10972800" cy="954087"/>
          </a:xfrm>
        </p:spPr>
        <p:txBody>
          <a:bodyPr/>
          <a:lstStyle/>
          <a:p>
            <a:r>
              <a:rPr lang="en-US" altLang="zh-CN" sz="4000" dirty="0">
                <a:latin typeface="+mj-lt"/>
              </a:rPr>
              <a:t>Earth-Moon Imaging Spectrometer</a:t>
            </a:r>
            <a:endParaRPr lang="zh-CN" altLang="en-US" sz="4000" dirty="0">
              <a:latin typeface="+mj-lt"/>
            </a:endParaRPr>
          </a:p>
        </p:txBody>
      </p:sp>
      <p:grpSp>
        <p:nvGrpSpPr>
          <p:cNvPr id="29" name="组合 28">
            <a:extLst>
              <a:ext uri="{FF2B5EF4-FFF2-40B4-BE49-F238E27FC236}">
                <a16:creationId xmlns:a16="http://schemas.microsoft.com/office/drawing/2014/main" id="{0054D668-A98F-7EF4-3EEC-28D6B4C6ED33}"/>
              </a:ext>
            </a:extLst>
          </p:cNvPr>
          <p:cNvGrpSpPr/>
          <p:nvPr/>
        </p:nvGrpSpPr>
        <p:grpSpPr>
          <a:xfrm>
            <a:off x="224414" y="2340695"/>
            <a:ext cx="4400806" cy="4205685"/>
            <a:chOff x="578908" y="2401535"/>
            <a:chExt cx="4400806" cy="4205685"/>
          </a:xfrm>
        </p:grpSpPr>
        <p:grpSp>
          <p:nvGrpSpPr>
            <p:cNvPr id="9" name="组合 8">
              <a:extLst>
                <a:ext uri="{FF2B5EF4-FFF2-40B4-BE49-F238E27FC236}">
                  <a16:creationId xmlns:a16="http://schemas.microsoft.com/office/drawing/2014/main" id="{0F2AC9A7-B08D-77AB-9FAA-D4778C5129F2}"/>
                </a:ext>
              </a:extLst>
            </p:cNvPr>
            <p:cNvGrpSpPr/>
            <p:nvPr/>
          </p:nvGrpSpPr>
          <p:grpSpPr>
            <a:xfrm>
              <a:off x="609600" y="2401535"/>
              <a:ext cx="4162210" cy="1882774"/>
              <a:chOff x="218480" y="2016888"/>
              <a:chExt cx="3861295" cy="1545173"/>
            </a:xfrm>
          </p:grpSpPr>
          <p:pic>
            <p:nvPicPr>
              <p:cNvPr id="12" name="图片 10"/>
              <p:cNvPicPr>
                <a:picLocks noChangeAspect="1"/>
              </p:cNvPicPr>
              <p:nvPr/>
            </p:nvPicPr>
            <p:blipFill>
              <a:blip r:embed="rId3"/>
              <a:stretch>
                <a:fillRect/>
              </a:stretch>
            </p:blipFill>
            <p:spPr>
              <a:xfrm>
                <a:off x="884595" y="2027901"/>
                <a:ext cx="1997075" cy="1534160"/>
              </a:xfrm>
              <a:prstGeom prst="rect">
                <a:avLst/>
              </a:prstGeom>
              <a:noFill/>
              <a:ln>
                <a:noFill/>
              </a:ln>
            </p:spPr>
          </p:pic>
          <p:sp>
            <p:nvSpPr>
              <p:cNvPr id="11" name="文本框 10"/>
              <p:cNvSpPr txBox="1"/>
              <p:nvPr/>
            </p:nvSpPr>
            <p:spPr>
              <a:xfrm>
                <a:off x="3143924" y="2334923"/>
                <a:ext cx="935851" cy="111882"/>
              </a:xfrm>
              <a:prstGeom prst="rect">
                <a:avLst/>
              </a:prstGeom>
              <a:noFill/>
            </p:spPr>
            <p:txBody>
              <a:bodyPr wrap="square" lIns="0" tIns="0" rIns="0" bIns="0" rtlCol="0">
                <a:spAutoFit/>
              </a:bodyPr>
              <a:lstStyle/>
              <a:p>
                <a:r>
                  <a:rPr lang="en-US" altLang="zh-CN" sz="1200" dirty="0">
                    <a:solidFill>
                      <a:srgbClr val="FF0000"/>
                    </a:solidFill>
                    <a:latin typeface="微软雅黑" panose="020B0503020204020204" pitchFamily="34" charset="-122"/>
                    <a:ea typeface="微软雅黑" panose="020B0503020204020204" pitchFamily="34" charset="-122"/>
                  </a:rPr>
                  <a:t>detector</a:t>
                </a:r>
                <a:endParaRPr lang="zh-CN" altLang="en-US" sz="1200" dirty="0">
                  <a:solidFill>
                    <a:srgbClr val="FF0000"/>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218480" y="2016888"/>
                <a:ext cx="638810" cy="111882"/>
              </a:xfrm>
              <a:prstGeom prst="rect">
                <a:avLst/>
              </a:prstGeom>
              <a:noFill/>
            </p:spPr>
            <p:txBody>
              <a:bodyPr wrap="square" lIns="0" tIns="0" rIns="0" bIns="0" rtlCol="0">
                <a:spAutoFit/>
              </a:bodyPr>
              <a:lstStyle/>
              <a:p>
                <a:r>
                  <a:rPr lang="en-US" altLang="zh-CN" sz="1200" dirty="0">
                    <a:solidFill>
                      <a:srgbClr val="FF0000"/>
                    </a:solidFill>
                    <a:latin typeface="微软雅黑" panose="020B0503020204020204" pitchFamily="34" charset="-122"/>
                    <a:ea typeface="微软雅黑" panose="020B0503020204020204" pitchFamily="34" charset="-122"/>
                  </a:rPr>
                  <a:t>Sub-frame</a:t>
                </a:r>
                <a:endParaRPr lang="zh-CN" altLang="en-US" sz="1200" dirty="0">
                  <a:solidFill>
                    <a:srgbClr val="FF0000"/>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234990" y="2477798"/>
                <a:ext cx="485775" cy="223765"/>
              </a:xfrm>
              <a:prstGeom prst="rect">
                <a:avLst/>
              </a:prstGeom>
              <a:noFill/>
            </p:spPr>
            <p:txBody>
              <a:bodyPr wrap="square" lIns="0" tIns="0" rIns="0" bIns="0" rtlCol="0">
                <a:spAutoFit/>
              </a:bodyPr>
              <a:lstStyle/>
              <a:p>
                <a:r>
                  <a:rPr lang="en-US" altLang="zh-CN" sz="1200" dirty="0">
                    <a:solidFill>
                      <a:srgbClr val="FF0000"/>
                    </a:solidFill>
                    <a:latin typeface="微软雅黑" panose="020B0503020204020204" pitchFamily="34" charset="-122"/>
                    <a:ea typeface="微软雅黑" panose="020B0503020204020204" pitchFamily="34" charset="-122"/>
                  </a:rPr>
                  <a:t>fold mirror</a:t>
                </a:r>
                <a:endParaRPr lang="zh-CN" altLang="en-US" sz="1200" dirty="0">
                  <a:solidFill>
                    <a:srgbClr val="FF0000"/>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218480" y="3017548"/>
                <a:ext cx="475615" cy="223765"/>
              </a:xfrm>
              <a:prstGeom prst="rect">
                <a:avLst/>
              </a:prstGeom>
              <a:noFill/>
            </p:spPr>
            <p:txBody>
              <a:bodyPr wrap="square" lIns="0" tIns="0" rIns="0" bIns="0" rtlCol="0">
                <a:spAutoFit/>
              </a:bodyPr>
              <a:lstStyle/>
              <a:p>
                <a:r>
                  <a:rPr lang="en-US" altLang="zh-CN" sz="1200" dirty="0">
                    <a:solidFill>
                      <a:srgbClr val="FF0000"/>
                    </a:solidFill>
                    <a:latin typeface="微软雅黑" panose="020B0503020204020204" pitchFamily="34" charset="-122"/>
                    <a:ea typeface="微软雅黑" panose="020B0503020204020204" pitchFamily="34" charset="-122"/>
                  </a:rPr>
                  <a:t>main frame</a:t>
                </a:r>
                <a:endParaRPr lang="zh-CN" altLang="en-US" sz="1200" dirty="0">
                  <a:solidFill>
                    <a:srgbClr val="FF0000"/>
                  </a:solidFill>
                  <a:latin typeface="微软雅黑" panose="020B0503020204020204" pitchFamily="34" charset="-122"/>
                  <a:ea typeface="微软雅黑" panose="020B0503020204020204" pitchFamily="34" charset="-122"/>
                </a:endParaRPr>
              </a:p>
            </p:txBody>
          </p:sp>
          <p:cxnSp>
            <p:nvCxnSpPr>
              <p:cNvPr id="18" name="直接箭头连接符 17"/>
              <p:cNvCxnSpPr>
                <a:cxnSpLocks/>
                <a:stCxn id="13" idx="3"/>
              </p:cNvCxnSpPr>
              <p:nvPr/>
            </p:nvCxnSpPr>
            <p:spPr>
              <a:xfrm>
                <a:off x="857290" y="2072829"/>
                <a:ext cx="971550" cy="297119"/>
              </a:xfrm>
              <a:prstGeom prst="straightConnector1">
                <a:avLst/>
              </a:prstGeom>
              <a:ln w="25400">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22" name="直接箭头连接符 21"/>
              <p:cNvCxnSpPr>
                <a:cxnSpLocks/>
                <a:stCxn id="11" idx="1"/>
              </p:cNvCxnSpPr>
              <p:nvPr/>
            </p:nvCxnSpPr>
            <p:spPr>
              <a:xfrm flipH="1">
                <a:off x="2207935" y="2390864"/>
                <a:ext cx="935989" cy="154879"/>
              </a:xfrm>
              <a:prstGeom prst="straightConnector1">
                <a:avLst/>
              </a:prstGeom>
              <a:ln w="25400">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23" name="直接箭头连接符 22"/>
              <p:cNvCxnSpPr>
                <a:stCxn id="15" idx="3"/>
              </p:cNvCxnSpPr>
              <p:nvPr/>
            </p:nvCxnSpPr>
            <p:spPr>
              <a:xfrm flipV="1">
                <a:off x="720765" y="2473988"/>
                <a:ext cx="767080" cy="115693"/>
              </a:xfrm>
              <a:prstGeom prst="straightConnector1">
                <a:avLst/>
              </a:prstGeom>
              <a:ln w="25400">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24" name="直接箭头连接符 23"/>
              <p:cNvCxnSpPr>
                <a:cxnSpLocks/>
              </p:cNvCxnSpPr>
              <p:nvPr/>
            </p:nvCxnSpPr>
            <p:spPr>
              <a:xfrm flipV="1">
                <a:off x="312488" y="3153184"/>
                <a:ext cx="1037688" cy="244613"/>
              </a:xfrm>
              <a:prstGeom prst="straightConnector1">
                <a:avLst/>
              </a:prstGeom>
              <a:ln w="25400">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25" name="文本框 24"/>
              <p:cNvSpPr txBox="1"/>
              <p:nvPr/>
            </p:nvSpPr>
            <p:spPr>
              <a:xfrm>
                <a:off x="2701345" y="2838572"/>
                <a:ext cx="1288340" cy="111882"/>
              </a:xfrm>
              <a:prstGeom prst="rect">
                <a:avLst/>
              </a:prstGeom>
              <a:noFill/>
            </p:spPr>
            <p:txBody>
              <a:bodyPr wrap="square" lIns="0" tIns="0" rIns="0" bIns="0" rtlCol="0">
                <a:spAutoFit/>
              </a:bodyPr>
              <a:lstStyle/>
              <a:p>
                <a:r>
                  <a:rPr lang="en-US" altLang="zh-CN" sz="1200" dirty="0">
                    <a:solidFill>
                      <a:srgbClr val="FF0000"/>
                    </a:solidFill>
                    <a:latin typeface="微软雅黑" panose="020B0503020204020204" pitchFamily="34" charset="-122"/>
                    <a:ea typeface="微软雅黑" panose="020B0503020204020204" pitchFamily="34" charset="-122"/>
                  </a:rPr>
                  <a:t>primary mirror</a:t>
                </a:r>
                <a:endParaRPr lang="zh-CN" altLang="en-US" sz="1200" dirty="0">
                  <a:solidFill>
                    <a:srgbClr val="FF0000"/>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2725917" y="3438093"/>
                <a:ext cx="784425" cy="111882"/>
              </a:xfrm>
              <a:prstGeom prst="rect">
                <a:avLst/>
              </a:prstGeom>
              <a:noFill/>
            </p:spPr>
            <p:txBody>
              <a:bodyPr wrap="square" lIns="0" tIns="0" rIns="0" bIns="0" rtlCol="0">
                <a:spAutoFit/>
              </a:bodyPr>
              <a:lstStyle/>
              <a:p>
                <a:r>
                  <a:rPr lang="en-US" altLang="zh-CN" sz="1200" dirty="0">
                    <a:solidFill>
                      <a:srgbClr val="FF0000"/>
                    </a:solidFill>
                    <a:latin typeface="微软雅黑" panose="020B0503020204020204" pitchFamily="34" charset="-122"/>
                    <a:ea typeface="微软雅黑" panose="020B0503020204020204" pitchFamily="34" charset="-122"/>
                  </a:rPr>
                  <a:t>Tertiary mirror</a:t>
                </a:r>
                <a:endParaRPr lang="zh-CN" altLang="en-US" sz="1200" dirty="0">
                  <a:solidFill>
                    <a:srgbClr val="FF0000"/>
                  </a:solidFill>
                  <a:latin typeface="微软雅黑" panose="020B0503020204020204" pitchFamily="34" charset="-122"/>
                  <a:ea typeface="微软雅黑" panose="020B0503020204020204" pitchFamily="34" charset="-122"/>
                </a:endParaRPr>
              </a:p>
            </p:txBody>
          </p:sp>
          <p:cxnSp>
            <p:nvCxnSpPr>
              <p:cNvPr id="27" name="直接箭头连接符 26"/>
              <p:cNvCxnSpPr>
                <a:cxnSpLocks/>
                <a:stCxn id="25" idx="1"/>
              </p:cNvCxnSpPr>
              <p:nvPr/>
            </p:nvCxnSpPr>
            <p:spPr>
              <a:xfrm flipH="1" flipV="1">
                <a:off x="2360350" y="2879846"/>
                <a:ext cx="340995" cy="36165"/>
              </a:xfrm>
              <a:prstGeom prst="straightConnector1">
                <a:avLst/>
              </a:prstGeom>
              <a:ln w="25400">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28" name="直接箭头连接符 27"/>
              <p:cNvCxnSpPr>
                <a:cxnSpLocks/>
                <a:stCxn id="26" idx="1"/>
              </p:cNvCxnSpPr>
              <p:nvPr/>
            </p:nvCxnSpPr>
            <p:spPr>
              <a:xfrm flipH="1" flipV="1">
                <a:off x="1880731" y="3170123"/>
                <a:ext cx="845186" cy="323911"/>
              </a:xfrm>
              <a:prstGeom prst="straightConnector1">
                <a:avLst/>
              </a:prstGeom>
              <a:ln w="25400">
                <a:solidFill>
                  <a:schemeClr val="tx1"/>
                </a:solidFill>
                <a:tailEnd type="arrow"/>
              </a:ln>
            </p:spPr>
            <p:style>
              <a:lnRef idx="2">
                <a:schemeClr val="accent1"/>
              </a:lnRef>
              <a:fillRef idx="0">
                <a:srgbClr val="FFFFFF"/>
              </a:fillRef>
              <a:effectRef idx="0">
                <a:srgbClr val="FFFFFF"/>
              </a:effectRef>
              <a:fontRef idx="minor">
                <a:schemeClr val="tx1"/>
              </a:fontRef>
            </p:style>
          </p:cxnSp>
        </p:grpSp>
        <p:grpSp>
          <p:nvGrpSpPr>
            <p:cNvPr id="21" name="组合 20">
              <a:extLst>
                <a:ext uri="{FF2B5EF4-FFF2-40B4-BE49-F238E27FC236}">
                  <a16:creationId xmlns:a16="http://schemas.microsoft.com/office/drawing/2014/main" id="{BE5CD13A-1919-75E7-956E-B486BBB4130C}"/>
                </a:ext>
              </a:extLst>
            </p:cNvPr>
            <p:cNvGrpSpPr/>
            <p:nvPr/>
          </p:nvGrpSpPr>
          <p:grpSpPr>
            <a:xfrm>
              <a:off x="578908" y="4737864"/>
              <a:ext cx="4095791" cy="1869356"/>
              <a:chOff x="6254015" y="1389793"/>
              <a:chExt cx="4405838" cy="2973770"/>
            </a:xfrm>
          </p:grpSpPr>
          <p:pic>
            <p:nvPicPr>
              <p:cNvPr id="36" name="图片 35"/>
              <p:cNvPicPr>
                <a:picLocks noChangeAspect="1"/>
              </p:cNvPicPr>
              <p:nvPr/>
            </p:nvPicPr>
            <p:blipFill>
              <a:blip r:embed="rId4"/>
              <a:stretch>
                <a:fillRect/>
              </a:stretch>
            </p:blipFill>
            <p:spPr>
              <a:xfrm>
                <a:off x="6254015" y="1389793"/>
                <a:ext cx="4405838" cy="2973770"/>
              </a:xfrm>
              <a:prstGeom prst="rect">
                <a:avLst/>
              </a:prstGeom>
            </p:spPr>
          </p:pic>
          <p:sp>
            <p:nvSpPr>
              <p:cNvPr id="40" name="文本框 39"/>
              <p:cNvSpPr txBox="1"/>
              <p:nvPr/>
            </p:nvSpPr>
            <p:spPr>
              <a:xfrm>
                <a:off x="6729705" y="3901274"/>
                <a:ext cx="3152051" cy="377501"/>
              </a:xfrm>
              <a:prstGeom prst="rect">
                <a:avLst/>
              </a:prstGeom>
              <a:noFill/>
            </p:spPr>
            <p:txBody>
              <a:bodyPr wrap="square" rtlCol="0">
                <a:spAutoFit/>
              </a:bodyPr>
              <a:lstStyle/>
              <a:p>
                <a:pPr algn="ctr"/>
                <a:r>
                  <a:rPr lang="en-US" altLang="zh-CN" sz="1400" dirty="0">
                    <a:solidFill>
                      <a:srgbClr val="FF0000"/>
                    </a:solidFill>
                    <a:latin typeface="微软雅黑" panose="020B0503020204020204" pitchFamily="34" charset="-122"/>
                    <a:ea typeface="微软雅黑" panose="020B0503020204020204" pitchFamily="34" charset="-122"/>
                  </a:rPr>
                  <a:t>Dewar coating</a:t>
                </a:r>
                <a:endParaRPr lang="zh-CN" altLang="en-US" sz="1400" dirty="0">
                  <a:solidFill>
                    <a:srgbClr val="FF0000"/>
                  </a:solidFill>
                  <a:latin typeface="微软雅黑" panose="020B0503020204020204" pitchFamily="34" charset="-122"/>
                  <a:ea typeface="微软雅黑" panose="020B0503020204020204" pitchFamily="34" charset="-122"/>
                </a:endParaRPr>
              </a:p>
            </p:txBody>
          </p:sp>
        </p:grpSp>
        <p:sp>
          <p:nvSpPr>
            <p:cNvPr id="4" name="文本框 3">
              <a:extLst>
                <a:ext uri="{FF2B5EF4-FFF2-40B4-BE49-F238E27FC236}">
                  <a16:creationId xmlns:a16="http://schemas.microsoft.com/office/drawing/2014/main" id="{F350C093-C3B3-1C10-E984-FC4E2B6D7E01}"/>
                </a:ext>
              </a:extLst>
            </p:cNvPr>
            <p:cNvSpPr txBox="1"/>
            <p:nvPr/>
          </p:nvSpPr>
          <p:spPr>
            <a:xfrm>
              <a:off x="3034131" y="4938251"/>
              <a:ext cx="1945583" cy="646331"/>
            </a:xfrm>
            <a:prstGeom prst="rect">
              <a:avLst/>
            </a:prstGeom>
            <a:noFill/>
          </p:spPr>
          <p:txBody>
            <a:bodyPr wrap="square">
              <a:spAutoFit/>
            </a:bodyPr>
            <a:lstStyle/>
            <a:p>
              <a:r>
                <a:rPr lang="en-US" altLang="zh-CN" b="0" i="0" dirty="0">
                  <a:solidFill>
                    <a:srgbClr val="FF0000"/>
                  </a:solidFill>
                  <a:effectLst/>
                  <a:latin typeface="PingFang SC"/>
                </a:rPr>
                <a:t>Cryogenic Baffle 90K</a:t>
              </a:r>
              <a:endParaRPr lang="zh-CN" altLang="en-US" dirty="0">
                <a:solidFill>
                  <a:srgbClr val="FF0000"/>
                </a:solidFill>
              </a:endParaRPr>
            </a:p>
          </p:txBody>
        </p:sp>
        <p:cxnSp>
          <p:nvCxnSpPr>
            <p:cNvPr id="6" name="直接连接符 5">
              <a:extLst>
                <a:ext uri="{FF2B5EF4-FFF2-40B4-BE49-F238E27FC236}">
                  <a16:creationId xmlns:a16="http://schemas.microsoft.com/office/drawing/2014/main" id="{C09E39BF-8A4E-5B6C-C3CC-24415F59DEC8}"/>
                </a:ext>
              </a:extLst>
            </p:cNvPr>
            <p:cNvCxnSpPr>
              <a:cxnSpLocks/>
            </p:cNvCxnSpPr>
            <p:nvPr/>
          </p:nvCxnSpPr>
          <p:spPr>
            <a:xfrm flipV="1">
              <a:off x="2923226" y="5514267"/>
              <a:ext cx="576064" cy="2811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2" name="图片 31">
            <a:extLst>
              <a:ext uri="{FF2B5EF4-FFF2-40B4-BE49-F238E27FC236}">
                <a16:creationId xmlns:a16="http://schemas.microsoft.com/office/drawing/2014/main" id="{D444FA5D-17B5-7EC3-6629-8F6F5284A40A}"/>
              </a:ext>
            </a:extLst>
          </p:cNvPr>
          <p:cNvPicPr>
            <a:picLocks noChangeAspect="1"/>
          </p:cNvPicPr>
          <p:nvPr/>
        </p:nvPicPr>
        <p:blipFill>
          <a:blip r:embed="rId5"/>
          <a:stretch>
            <a:fillRect/>
          </a:stretch>
        </p:blipFill>
        <p:spPr>
          <a:xfrm>
            <a:off x="4936897" y="3632855"/>
            <a:ext cx="2948562" cy="2572092"/>
          </a:xfrm>
          <a:prstGeom prst="rect">
            <a:avLst/>
          </a:prstGeom>
          <a:noFill/>
          <a:ln w="9525">
            <a:noFill/>
          </a:ln>
        </p:spPr>
      </p:pic>
      <p:sp>
        <p:nvSpPr>
          <p:cNvPr id="33" name="文本框 32">
            <a:extLst>
              <a:ext uri="{FF2B5EF4-FFF2-40B4-BE49-F238E27FC236}">
                <a16:creationId xmlns:a16="http://schemas.microsoft.com/office/drawing/2014/main" id="{93711851-3F4B-B4DD-1BF9-8DFC36B8F859}"/>
              </a:ext>
            </a:extLst>
          </p:cNvPr>
          <p:cNvSpPr txBox="1"/>
          <p:nvPr/>
        </p:nvSpPr>
        <p:spPr>
          <a:xfrm>
            <a:off x="4727753" y="6169915"/>
            <a:ext cx="3342988" cy="646331"/>
          </a:xfrm>
          <a:prstGeom prst="rect">
            <a:avLst/>
          </a:prstGeom>
          <a:noFill/>
        </p:spPr>
        <p:txBody>
          <a:bodyPr wrap="square" rtlCol="0">
            <a:spAutoFit/>
          </a:bodyPr>
          <a:lstStyle/>
          <a:p>
            <a:pPr algn="ctr"/>
            <a:r>
              <a:rPr kumimoji="0" lang="en-US" altLang="zh-CN"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mn-ea"/>
              </a:rPr>
              <a:t>typical condition signal electron counts</a:t>
            </a:r>
            <a:endParaRPr lang="zh-CN" altLang="en-US" sz="1200" dirty="0">
              <a:latin typeface="微软雅黑" panose="020B0503020204020204" pitchFamily="34" charset="-122"/>
              <a:ea typeface="微软雅黑" panose="020B0503020204020204" pitchFamily="34" charset="-122"/>
            </a:endParaRPr>
          </a:p>
        </p:txBody>
      </p:sp>
      <p:sp>
        <p:nvSpPr>
          <p:cNvPr id="38" name="文本框 37">
            <a:extLst>
              <a:ext uri="{FF2B5EF4-FFF2-40B4-BE49-F238E27FC236}">
                <a16:creationId xmlns:a16="http://schemas.microsoft.com/office/drawing/2014/main" id="{D1968ABC-3AE4-4D2C-6FD2-9CD5DA61410B}"/>
              </a:ext>
            </a:extLst>
          </p:cNvPr>
          <p:cNvSpPr txBox="1"/>
          <p:nvPr/>
        </p:nvSpPr>
        <p:spPr>
          <a:xfrm>
            <a:off x="8656553" y="6196791"/>
            <a:ext cx="3056071" cy="646331"/>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Electron counts at window temperature</a:t>
            </a:r>
            <a:endParaRPr lang="zh-CN" altLang="en-US" dirty="0">
              <a:latin typeface="微软雅黑" panose="020B0503020204020204" pitchFamily="34" charset="-122"/>
              <a:ea typeface="微软雅黑" panose="020B0503020204020204" pitchFamily="34" charset="-122"/>
            </a:endParaRPr>
          </a:p>
        </p:txBody>
      </p:sp>
      <p:pic>
        <p:nvPicPr>
          <p:cNvPr id="39" name="图片 38">
            <a:extLst>
              <a:ext uri="{FF2B5EF4-FFF2-40B4-BE49-F238E27FC236}">
                <a16:creationId xmlns:a16="http://schemas.microsoft.com/office/drawing/2014/main" id="{63B4E747-9625-6E1F-0DF5-DD73EA20B5F8}"/>
              </a:ext>
            </a:extLst>
          </p:cNvPr>
          <p:cNvPicPr>
            <a:picLocks noChangeAspect="1"/>
          </p:cNvPicPr>
          <p:nvPr/>
        </p:nvPicPr>
        <p:blipFill>
          <a:blip r:embed="rId6"/>
          <a:stretch>
            <a:fillRect/>
          </a:stretch>
        </p:blipFill>
        <p:spPr>
          <a:xfrm>
            <a:off x="8478289" y="3568859"/>
            <a:ext cx="3489297" cy="262085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对象 3">
            <a:extLst>
              <a:ext uri="{FF2B5EF4-FFF2-40B4-BE49-F238E27FC236}">
                <a16:creationId xmlns:a16="http://schemas.microsoft.com/office/drawing/2014/main" id="{992F7DE9-5EC3-30CD-C932-40B423584A56}"/>
              </a:ext>
            </a:extLst>
          </p:cNvPr>
          <p:cNvGraphicFramePr>
            <a:graphicFrameLocks/>
          </p:cNvGraphicFramePr>
          <p:nvPr>
            <p:extLst>
              <p:ext uri="{D42A27DB-BD31-4B8C-83A1-F6EECF244321}">
                <p14:modId xmlns:p14="http://schemas.microsoft.com/office/powerpoint/2010/main" val="3805720996"/>
              </p:ext>
            </p:extLst>
          </p:nvPr>
        </p:nvGraphicFramePr>
        <p:xfrm>
          <a:off x="1484040" y="2708920"/>
          <a:ext cx="9223920" cy="4032494"/>
        </p:xfrm>
        <a:graphic>
          <a:graphicData uri="http://schemas.openxmlformats.org/presentationml/2006/ole">
            <mc:AlternateContent xmlns:mc="http://schemas.openxmlformats.org/markup-compatibility/2006">
              <mc:Choice xmlns:v="urn:schemas-microsoft-com:vml" Requires="v">
                <p:oleObj name="Visio" r:id="rId2" imgW="6200757" imgH="3486347" progId="Visio.Drawing.15">
                  <p:embed/>
                </p:oleObj>
              </mc:Choice>
              <mc:Fallback>
                <p:oleObj name="Visio" r:id="rId2" imgW="6200757" imgH="3486347" progId="Visio.Drawing.15">
                  <p:embed/>
                  <p:pic>
                    <p:nvPicPr>
                      <p:cNvPr id="0" name="Object 1"/>
                      <p:cNvPicPr>
                        <a:picLocks noChangeArrowheads="1"/>
                      </p:cNvPicPr>
                      <p:nvPr/>
                    </p:nvPicPr>
                    <p:blipFill>
                      <a:blip r:embed="rId3"/>
                      <a:srcRect/>
                      <a:stretch>
                        <a:fillRect/>
                      </a:stretch>
                    </p:blipFill>
                    <p:spPr bwMode="auto">
                      <a:xfrm>
                        <a:off x="1484040" y="2708920"/>
                        <a:ext cx="9223920" cy="4032494"/>
                      </a:xfrm>
                      <a:prstGeom prst="rect">
                        <a:avLst/>
                      </a:prstGeom>
                      <a:noFill/>
                    </p:spPr>
                  </p:pic>
                </p:oleObj>
              </mc:Fallback>
            </mc:AlternateContent>
          </a:graphicData>
        </a:graphic>
      </p:graphicFrame>
      <p:sp>
        <p:nvSpPr>
          <p:cNvPr id="5" name="标题 2">
            <a:extLst>
              <a:ext uri="{FF2B5EF4-FFF2-40B4-BE49-F238E27FC236}">
                <a16:creationId xmlns:a16="http://schemas.microsoft.com/office/drawing/2014/main" id="{E1ED516E-AF01-AE51-DB3A-BBCF0A69A9B3}"/>
              </a:ext>
            </a:extLst>
          </p:cNvPr>
          <p:cNvSpPr txBox="1">
            <a:spLocks/>
          </p:cNvSpPr>
          <p:nvPr/>
        </p:nvSpPr>
        <p:spPr>
          <a:xfrm>
            <a:off x="609600" y="274639"/>
            <a:ext cx="10972800" cy="954087"/>
          </a:xfrm>
          <a:prstGeom prst="rect">
            <a:avLst/>
          </a:prstGeom>
        </p:spPr>
        <p:txBody>
          <a:bodyPr/>
          <a:lstStyle>
            <a:lvl1pPr algn="ctr" rtl="0" eaLnBrk="1" fontAlgn="base" hangingPunct="1">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altLang="zh-CN" sz="4000" dirty="0">
                <a:latin typeface="+mj-lt"/>
              </a:rPr>
              <a:t>Solar Monochromator</a:t>
            </a:r>
            <a:endParaRPr lang="zh-CN" altLang="en-US" sz="4000" dirty="0">
              <a:latin typeface="+mj-lt"/>
            </a:endParaRPr>
          </a:p>
        </p:txBody>
      </p:sp>
      <p:sp>
        <p:nvSpPr>
          <p:cNvPr id="7" name="文本框 6">
            <a:extLst>
              <a:ext uri="{FF2B5EF4-FFF2-40B4-BE49-F238E27FC236}">
                <a16:creationId xmlns:a16="http://schemas.microsoft.com/office/drawing/2014/main" id="{FFD3D780-6DC1-E9ED-1BFC-F0025F8CCBD8}"/>
              </a:ext>
            </a:extLst>
          </p:cNvPr>
          <p:cNvSpPr txBox="1"/>
          <p:nvPr/>
        </p:nvSpPr>
        <p:spPr>
          <a:xfrm>
            <a:off x="263352" y="1245519"/>
            <a:ext cx="11319048" cy="1631216"/>
          </a:xfrm>
          <a:prstGeom prst="rect">
            <a:avLst/>
          </a:prstGeom>
          <a:noFill/>
        </p:spPr>
        <p:txBody>
          <a:bodyPr wrap="square">
            <a:spAutoFit/>
          </a:bodyPr>
          <a:lstStyle/>
          <a:p>
            <a:pPr marL="285750" indent="-285750" algn="just">
              <a:buFont typeface="Arial" panose="020B0604020202020204" pitchFamily="34" charset="0"/>
              <a:buChar char="•"/>
            </a:pPr>
            <a:r>
              <a:rPr lang="en-US" altLang="zh-CN" sz="2000" b="1" i="0" dirty="0">
                <a:solidFill>
                  <a:srgbClr val="333333"/>
                </a:solidFill>
                <a:effectLst/>
                <a:latin typeface="+mj-lt"/>
                <a:ea typeface="Microsoft Yahei" panose="020B0503020204020204" pitchFamily="34" charset="-122"/>
              </a:rPr>
              <a:t>The solar radiation is dispersed into quasi-monochromatic beams by the monochromator</a:t>
            </a:r>
          </a:p>
          <a:p>
            <a:pPr marL="285750" indent="-285750" algn="just">
              <a:buFont typeface="Arial" panose="020B0604020202020204" pitchFamily="34" charset="0"/>
              <a:buChar char="•"/>
            </a:pPr>
            <a:r>
              <a:rPr lang="en-US" altLang="zh-CN" sz="2000" b="1" i="0" dirty="0">
                <a:solidFill>
                  <a:srgbClr val="333333"/>
                </a:solidFill>
                <a:effectLst/>
                <a:latin typeface="+mj-lt"/>
                <a:ea typeface="Microsoft Yahei" panose="020B0503020204020204" pitchFamily="34" charset="-122"/>
              </a:rPr>
              <a:t>The quasi-monochromatic beams are directed into both the cryogenic radiometer and the transfer radiometer, transferring the power reference from SCAR to the transfer radiometer</a:t>
            </a:r>
          </a:p>
          <a:p>
            <a:pPr marL="285750" indent="-285750" algn="just">
              <a:buFont typeface="Arial" panose="020B0604020202020204" pitchFamily="34" charset="0"/>
              <a:buChar char="•"/>
            </a:pPr>
            <a:r>
              <a:rPr lang="en-US" altLang="zh-CN" sz="2000" b="1" i="0" dirty="0">
                <a:solidFill>
                  <a:srgbClr val="333333"/>
                </a:solidFill>
                <a:effectLst/>
                <a:latin typeface="+mj-lt"/>
                <a:ea typeface="Microsoft Yahei" panose="020B0503020204020204" pitchFamily="34" charset="-122"/>
              </a:rPr>
              <a:t>The quasi-monochromatic beams are directed into the integrating sphere, and the transfer radiometer measures the sphere to establish the radiance reference</a:t>
            </a:r>
            <a:endParaRPr lang="zh-CN" altLang="en-US" sz="2000" b="1" dirty="0">
              <a:solidFill>
                <a:srgbClr val="FF0000"/>
              </a:solidFill>
              <a:latin typeface="+mj-lt"/>
            </a:endParaRPr>
          </a:p>
        </p:txBody>
      </p:sp>
    </p:spTree>
    <p:extLst>
      <p:ext uri="{BB962C8B-B14F-4D97-AF65-F5344CB8AC3E}">
        <p14:creationId xmlns:p14="http://schemas.microsoft.com/office/powerpoint/2010/main" val="1468174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18">
            <a:extLst>
              <a:ext uri="{FF2B5EF4-FFF2-40B4-BE49-F238E27FC236}">
                <a16:creationId xmlns:a16="http://schemas.microsoft.com/office/drawing/2014/main" id="{06871114-47F7-13F3-C5E1-D724D0F53101}"/>
              </a:ext>
            </a:extLst>
          </p:cNvPr>
          <p:cNvSpPr>
            <a:spLocks noGrp="1"/>
          </p:cNvSpPr>
          <p:nvPr/>
        </p:nvSpPr>
        <p:spPr>
          <a:xfrm>
            <a:off x="324373" y="1354542"/>
            <a:ext cx="11604276" cy="1376535"/>
          </a:xfrm>
          <a:prstGeom prst="rect">
            <a:avLst/>
          </a:prstGeom>
          <a:noFill/>
          <a:ln>
            <a:noFill/>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a:solidFill>
                  <a:schemeClr val="tx1"/>
                </a:solidFill>
                <a:latin typeface="+mj-lt"/>
              </a:defRPr>
            </a:lvl2pPr>
            <a:lvl3pPr marL="1143000" indent="-228600" algn="l" rtl="0" eaLnBrk="0" fontAlgn="base" hangingPunct="0">
              <a:spcBef>
                <a:spcPct val="20000"/>
              </a:spcBef>
              <a:spcAft>
                <a:spcPct val="0"/>
              </a:spcAft>
              <a:buClr>
                <a:schemeClr val="tx1"/>
              </a:buClr>
              <a:buChar char="•"/>
              <a:defRPr sz="2400">
                <a:solidFill>
                  <a:schemeClr val="tx1"/>
                </a:solidFill>
                <a:latin typeface="+mj-lt"/>
              </a:defRPr>
            </a:lvl3pPr>
            <a:lvl4pPr marL="1600200" indent="-228600" algn="l" rtl="0" eaLnBrk="0" fontAlgn="base" hangingPunct="0">
              <a:spcBef>
                <a:spcPct val="20000"/>
              </a:spcBef>
              <a:spcAft>
                <a:spcPct val="0"/>
              </a:spcAft>
              <a:buChar char="–"/>
              <a:defRPr sz="2000">
                <a:solidFill>
                  <a:schemeClr val="tx1"/>
                </a:solidFill>
                <a:latin typeface="+mj-lt"/>
              </a:defRPr>
            </a:lvl4pPr>
            <a:lvl5pPr marL="2057400" indent="-228600" algn="l" rtl="0" eaLnBrk="0" fontAlgn="base" hangingPunct="0">
              <a:spcBef>
                <a:spcPct val="20000"/>
              </a:spcBef>
              <a:spcAft>
                <a:spcPct val="0"/>
              </a:spcAft>
              <a:buChar char="»"/>
              <a:defRPr sz="2000">
                <a:solidFill>
                  <a:schemeClr val="tx1"/>
                </a:solidFill>
                <a:latin typeface="+mj-lt"/>
              </a:defRPr>
            </a:lvl5pPr>
            <a:lvl6pPr marL="2514600" indent="-228600" algn="l" rtl="0" fontAlgn="base">
              <a:spcBef>
                <a:spcPct val="20000"/>
              </a:spcBef>
              <a:spcAft>
                <a:spcPct val="0"/>
              </a:spcAft>
              <a:buChar char="»"/>
              <a:defRPr sz="2000">
                <a:solidFill>
                  <a:schemeClr val="tx1"/>
                </a:solidFill>
                <a:latin typeface="+mj-lt"/>
              </a:defRPr>
            </a:lvl6pPr>
            <a:lvl7pPr marL="2971800" indent="-228600" algn="l" rtl="0" fontAlgn="base">
              <a:spcBef>
                <a:spcPct val="20000"/>
              </a:spcBef>
              <a:spcAft>
                <a:spcPct val="0"/>
              </a:spcAft>
              <a:buChar char="»"/>
              <a:defRPr sz="2000">
                <a:solidFill>
                  <a:schemeClr val="tx1"/>
                </a:solidFill>
                <a:latin typeface="+mj-lt"/>
              </a:defRPr>
            </a:lvl7pPr>
            <a:lvl8pPr marL="3429000" indent="-228600" algn="l" rtl="0" fontAlgn="base">
              <a:spcBef>
                <a:spcPct val="20000"/>
              </a:spcBef>
              <a:spcAft>
                <a:spcPct val="0"/>
              </a:spcAft>
              <a:buChar char="»"/>
              <a:defRPr sz="2000">
                <a:solidFill>
                  <a:schemeClr val="tx1"/>
                </a:solidFill>
                <a:latin typeface="+mj-lt"/>
              </a:defRPr>
            </a:lvl8pPr>
            <a:lvl9pPr marL="3886200" indent="-228600" algn="l" rtl="0" fontAlgn="base">
              <a:spcBef>
                <a:spcPct val="20000"/>
              </a:spcBef>
              <a:spcAft>
                <a:spcPct val="0"/>
              </a:spcAft>
              <a:buChar char="»"/>
              <a:defRPr sz="2000">
                <a:solidFill>
                  <a:schemeClr val="tx1"/>
                </a:solidFill>
                <a:latin typeface="+mj-lt"/>
              </a:defRPr>
            </a:lvl9pPr>
          </a:lstStyle>
          <a:p>
            <a:pPr>
              <a:buFont typeface="Wingdings" panose="05000000000000000000" pitchFamily="2" charset="2"/>
              <a:buChar char="ü"/>
            </a:pPr>
            <a:r>
              <a:rPr lang="en-US" altLang="zh-CN" sz="2000" b="1" kern="100" dirty="0">
                <a:latin typeface="+mj-lt"/>
                <a:ea typeface="+mj-ea"/>
                <a:sym typeface="+mn-ea"/>
              </a:rPr>
              <a:t>The </a:t>
            </a:r>
            <a:r>
              <a:rPr lang="en-US" altLang="zh-CN" sz="2000" b="1" kern="100" dirty="0">
                <a:solidFill>
                  <a:srgbClr val="FF0000"/>
                </a:solidFill>
                <a:latin typeface="+mj-lt"/>
                <a:ea typeface="+mj-ea"/>
                <a:sym typeface="+mn-ea"/>
              </a:rPr>
              <a:t>small pupil </a:t>
            </a:r>
            <a:r>
              <a:rPr lang="en-US" altLang="zh-CN" sz="2000" b="1" kern="100" dirty="0">
                <a:latin typeface="+mj-lt"/>
                <a:ea typeface="+mj-ea"/>
                <a:sym typeface="+mn-ea"/>
              </a:rPr>
              <a:t>realizes the small spot and small divergence Angle, and </a:t>
            </a:r>
            <a:r>
              <a:rPr lang="en-US" altLang="zh-CN" sz="2000" b="1" kern="100" dirty="0">
                <a:solidFill>
                  <a:srgbClr val="FF0000"/>
                </a:solidFill>
                <a:latin typeface="+mj-lt"/>
                <a:ea typeface="+mj-ea"/>
                <a:sym typeface="+mn-ea"/>
              </a:rPr>
              <a:t>realizes</a:t>
            </a:r>
            <a:r>
              <a:rPr lang="en-US" altLang="zh-CN" sz="2000" b="1" kern="100" dirty="0">
                <a:latin typeface="+mj-lt"/>
                <a:ea typeface="+mj-ea"/>
                <a:sym typeface="+mn-ea"/>
              </a:rPr>
              <a:t> the </a:t>
            </a:r>
            <a:r>
              <a:rPr lang="en-US" altLang="zh-CN" sz="2000" b="1" kern="100" dirty="0">
                <a:solidFill>
                  <a:srgbClr val="FF0000"/>
                </a:solidFill>
                <a:latin typeface="+mj-lt"/>
                <a:ea typeface="+mj-ea"/>
                <a:sym typeface="+mn-ea"/>
              </a:rPr>
              <a:t>transfer of power reference from the SCAR to the transfer radiometer</a:t>
            </a:r>
          </a:p>
          <a:p>
            <a:pPr>
              <a:buFont typeface="Wingdings" panose="05000000000000000000" pitchFamily="2" charset="2"/>
              <a:buChar char="ü"/>
            </a:pPr>
            <a:r>
              <a:rPr lang="en-US" altLang="zh-CN" sz="2000" b="1" i="0" dirty="0">
                <a:effectLst/>
                <a:latin typeface="+mj-lt"/>
                <a:ea typeface="Microsoft Yahei" panose="020B0503020204020204" pitchFamily="34" charset="-122"/>
              </a:rPr>
              <a:t>The </a:t>
            </a:r>
            <a:r>
              <a:rPr lang="en-US" altLang="zh-CN" sz="2000" b="1" i="0" dirty="0">
                <a:solidFill>
                  <a:srgbClr val="FF0000"/>
                </a:solidFill>
                <a:effectLst/>
                <a:latin typeface="+mj-lt"/>
                <a:ea typeface="Microsoft Yahei" panose="020B0503020204020204" pitchFamily="34" charset="-122"/>
              </a:rPr>
              <a:t>large </a:t>
            </a:r>
            <a:r>
              <a:rPr lang="en-US" altLang="zh-CN" sz="2000" b="1" kern="100" dirty="0">
                <a:solidFill>
                  <a:srgbClr val="FF0000"/>
                </a:solidFill>
                <a:latin typeface="+mj-lt"/>
                <a:ea typeface="+mj-ea"/>
                <a:sym typeface="+mn-ea"/>
              </a:rPr>
              <a:t>pupil </a:t>
            </a:r>
            <a:r>
              <a:rPr lang="en-US" altLang="zh-CN" sz="2000" b="1" i="0" dirty="0">
                <a:effectLst/>
                <a:latin typeface="+mj-lt"/>
                <a:ea typeface="Microsoft Yahei" panose="020B0503020204020204" pitchFamily="34" charset="-122"/>
              </a:rPr>
              <a:t>realizes the high radiant flux, improves the radiance of the  calibration source, and </a:t>
            </a:r>
            <a:r>
              <a:rPr lang="en-US" altLang="zh-CN" sz="2000" b="1" i="0" dirty="0">
                <a:solidFill>
                  <a:srgbClr val="FF0000"/>
                </a:solidFill>
                <a:effectLst/>
                <a:latin typeface="+mj-lt"/>
                <a:ea typeface="Microsoft Yahei" panose="020B0503020204020204" pitchFamily="34" charset="-122"/>
              </a:rPr>
              <a:t>improves</a:t>
            </a:r>
            <a:r>
              <a:rPr lang="en-US" altLang="zh-CN" sz="2000" b="1" i="0" dirty="0">
                <a:effectLst/>
                <a:latin typeface="+mj-lt"/>
                <a:ea typeface="Microsoft Yahei" panose="020B0503020204020204" pitchFamily="34" charset="-122"/>
              </a:rPr>
              <a:t> </a:t>
            </a:r>
            <a:r>
              <a:rPr lang="en-US" altLang="zh-CN" sz="2000" b="1" i="0" dirty="0">
                <a:solidFill>
                  <a:srgbClr val="FF0000"/>
                </a:solidFill>
                <a:effectLst/>
                <a:latin typeface="+mj-lt"/>
                <a:ea typeface="Microsoft Yahei" panose="020B0503020204020204" pitchFamily="34" charset="-122"/>
              </a:rPr>
              <a:t>the in-orbit traceability accuracy of the imaging spectrometer</a:t>
            </a:r>
            <a:endParaRPr lang="en-US" altLang="zh-CN" sz="2000" b="1" kern="100" dirty="0">
              <a:solidFill>
                <a:srgbClr val="FF0000"/>
              </a:solidFill>
              <a:latin typeface="+mj-lt"/>
              <a:ea typeface="+mj-ea"/>
              <a:sym typeface="+mn-ea"/>
            </a:endParaRPr>
          </a:p>
        </p:txBody>
      </p:sp>
      <p:graphicFrame>
        <p:nvGraphicFramePr>
          <p:cNvPr id="3" name="对象 -2147482624">
            <a:extLst>
              <a:ext uri="{FF2B5EF4-FFF2-40B4-BE49-F238E27FC236}">
                <a16:creationId xmlns:a16="http://schemas.microsoft.com/office/drawing/2014/main" id="{B2DBF5D2-311E-E0D7-0882-8E12DCA9FAAB}"/>
              </a:ext>
            </a:extLst>
          </p:cNvPr>
          <p:cNvGraphicFramePr/>
          <p:nvPr>
            <p:extLst>
              <p:ext uri="{D42A27DB-BD31-4B8C-83A1-F6EECF244321}">
                <p14:modId xmlns:p14="http://schemas.microsoft.com/office/powerpoint/2010/main" val="1696371466"/>
              </p:ext>
            </p:extLst>
          </p:nvPr>
        </p:nvGraphicFramePr>
        <p:xfrm>
          <a:off x="263352" y="2731077"/>
          <a:ext cx="11161240" cy="3852657"/>
        </p:xfrm>
        <a:graphic>
          <a:graphicData uri="http://schemas.openxmlformats.org/presentationml/2006/ole">
            <mc:AlternateContent xmlns:mc="http://schemas.openxmlformats.org/markup-compatibility/2006">
              <mc:Choice xmlns:v="urn:schemas-microsoft-com:vml" Requires="v">
                <p:oleObj name="Visio" r:id="rId3" imgW="7248322" imgH="2638556" progId="Visio.Drawing.15">
                  <p:embed/>
                </p:oleObj>
              </mc:Choice>
              <mc:Fallback>
                <p:oleObj name="Visio" r:id="rId3" imgW="7248322" imgH="2638556" progId="Visio.Drawing.15">
                  <p:embed/>
                  <p:pic>
                    <p:nvPicPr>
                      <p:cNvPr id="3" name="对象 -2147482624">
                        <a:extLst>
                          <a:ext uri="{FF2B5EF4-FFF2-40B4-BE49-F238E27FC236}">
                            <a16:creationId xmlns:a16="http://schemas.microsoft.com/office/drawing/2014/main" id="{B2DBF5D2-311E-E0D7-0882-8E12DCA9FAAB}"/>
                          </a:ext>
                        </a:extLst>
                      </p:cNvPr>
                      <p:cNvPicPr/>
                      <p:nvPr/>
                    </p:nvPicPr>
                    <p:blipFill>
                      <a:blip r:embed="rId4"/>
                      <a:srcRect b="16287"/>
                      <a:stretch>
                        <a:fillRect/>
                      </a:stretch>
                    </p:blipFill>
                    <p:spPr>
                      <a:xfrm>
                        <a:off x="263352" y="2731077"/>
                        <a:ext cx="11161240" cy="3852657"/>
                      </a:xfrm>
                      <a:prstGeom prst="rect">
                        <a:avLst/>
                      </a:prstGeom>
                      <a:noFill/>
                      <a:ln w="38100">
                        <a:noFill/>
                        <a:miter/>
                      </a:ln>
                    </p:spPr>
                  </p:pic>
                </p:oleObj>
              </mc:Fallback>
            </mc:AlternateContent>
          </a:graphicData>
        </a:graphic>
      </p:graphicFrame>
      <p:sp>
        <p:nvSpPr>
          <p:cNvPr id="4" name="标题 2">
            <a:extLst>
              <a:ext uri="{FF2B5EF4-FFF2-40B4-BE49-F238E27FC236}">
                <a16:creationId xmlns:a16="http://schemas.microsoft.com/office/drawing/2014/main" id="{809055BB-FBAE-3A4E-7793-046A3140C21E}"/>
              </a:ext>
            </a:extLst>
          </p:cNvPr>
          <p:cNvSpPr>
            <a:spLocks noGrp="1"/>
          </p:cNvSpPr>
          <p:nvPr>
            <p:ph type="title"/>
          </p:nvPr>
        </p:nvSpPr>
        <p:spPr>
          <a:xfrm>
            <a:off x="609600" y="274639"/>
            <a:ext cx="10972800" cy="954087"/>
          </a:xfrm>
        </p:spPr>
        <p:txBody>
          <a:bodyPr/>
          <a:lstStyle/>
          <a:p>
            <a:r>
              <a:rPr lang="en-US" altLang="zh-CN" sz="4000" dirty="0">
                <a:latin typeface="+mj-lt"/>
              </a:rPr>
              <a:t>Solar Monochromator</a:t>
            </a:r>
            <a:endParaRPr lang="zh-CN" altLang="en-US" sz="4000" dirty="0">
              <a:latin typeface="+mj-lt"/>
            </a:endParaRPr>
          </a:p>
        </p:txBody>
      </p:sp>
    </p:spTree>
    <p:extLst>
      <p:ext uri="{BB962C8B-B14F-4D97-AF65-F5344CB8AC3E}">
        <p14:creationId xmlns:p14="http://schemas.microsoft.com/office/powerpoint/2010/main" val="2994689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B2B3C-D0CB-D95B-965D-A8A37FDF19C5}"/>
            </a:ext>
          </a:extLst>
        </p:cNvPr>
        <p:cNvGrpSpPr/>
        <p:nvPr/>
      </p:nvGrpSpPr>
      <p:grpSpPr>
        <a:xfrm>
          <a:off x="0" y="0"/>
          <a:ext cx="0" cy="0"/>
          <a:chOff x="0" y="0"/>
          <a:chExt cx="0" cy="0"/>
        </a:xfrm>
      </p:grpSpPr>
      <p:graphicFrame>
        <p:nvGraphicFramePr>
          <p:cNvPr id="4" name="图示 3">
            <a:extLst>
              <a:ext uri="{FF2B5EF4-FFF2-40B4-BE49-F238E27FC236}">
                <a16:creationId xmlns:a16="http://schemas.microsoft.com/office/drawing/2014/main" id="{FA0D7AF1-DBE8-9727-8CBC-D209383AC4A7}"/>
              </a:ext>
            </a:extLst>
          </p:cNvPr>
          <p:cNvGraphicFramePr/>
          <p:nvPr>
            <p:extLst>
              <p:ext uri="{D42A27DB-BD31-4B8C-83A1-F6EECF244321}">
                <p14:modId xmlns:p14="http://schemas.microsoft.com/office/powerpoint/2010/main" val="1848189313"/>
              </p:ext>
            </p:extLst>
          </p:nvPr>
        </p:nvGraphicFramePr>
        <p:xfrm>
          <a:off x="1631504" y="1556792"/>
          <a:ext cx="9217024" cy="4506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灯片编号占位符 4">
            <a:extLst>
              <a:ext uri="{FF2B5EF4-FFF2-40B4-BE49-F238E27FC236}">
                <a16:creationId xmlns:a16="http://schemas.microsoft.com/office/drawing/2014/main" id="{6C8D4CA5-0B89-EA75-61D9-35A6354F4AF4}"/>
              </a:ext>
            </a:extLst>
          </p:cNvPr>
          <p:cNvSpPr>
            <a:spLocks noGrp="1"/>
          </p:cNvSpPr>
          <p:nvPr>
            <p:ph type="sldNum" sz="quarter" idx="4294967295"/>
          </p:nvPr>
        </p:nvSpPr>
        <p:spPr>
          <a:xfrm>
            <a:off x="9448800" y="6356350"/>
            <a:ext cx="2743200" cy="365125"/>
          </a:xfrm>
          <a:prstGeom prst="rect">
            <a:avLst/>
          </a:prstGeom>
        </p:spPr>
        <p:txBody>
          <a:bodyPr/>
          <a:lstStyle/>
          <a:p>
            <a:fld id="{0C913308-F349-4B6D-A68A-DD1791B4A57B}" type="slidenum">
              <a:rPr lang="zh-CN" altLang="en-US" smtClean="0"/>
              <a:t>23</a:t>
            </a:fld>
            <a:endParaRPr lang="zh-CN" altLang="en-US" dirty="0"/>
          </a:p>
        </p:txBody>
      </p:sp>
      <p:sp>
        <p:nvSpPr>
          <p:cNvPr id="7" name="标题 1">
            <a:extLst>
              <a:ext uri="{FF2B5EF4-FFF2-40B4-BE49-F238E27FC236}">
                <a16:creationId xmlns:a16="http://schemas.microsoft.com/office/drawing/2014/main" id="{68E4F077-6BE2-8903-1DF4-DF135DA6F403}"/>
              </a:ext>
            </a:extLst>
          </p:cNvPr>
          <p:cNvSpPr txBox="1">
            <a:spLocks/>
          </p:cNvSpPr>
          <p:nvPr/>
        </p:nvSpPr>
        <p:spPr bwMode="auto">
          <a:xfrm>
            <a:off x="263352" y="274638"/>
            <a:ext cx="11319048" cy="9540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altLang="zh-CN" sz="3600" dirty="0">
                <a:latin typeface="+mj-lt"/>
              </a:rPr>
              <a:t>Outline</a:t>
            </a:r>
            <a:endParaRPr lang="zh-CN" altLang="en-US" sz="3600" dirty="0">
              <a:latin typeface="+mj-lt"/>
            </a:endParaRPr>
          </a:p>
        </p:txBody>
      </p:sp>
    </p:spTree>
    <p:extLst>
      <p:ext uri="{BB962C8B-B14F-4D97-AF65-F5344CB8AC3E}">
        <p14:creationId xmlns:p14="http://schemas.microsoft.com/office/powerpoint/2010/main" val="1652258169"/>
      </p:ext>
    </p:extLst>
  </p:cSld>
  <p:clrMapOvr>
    <a:masterClrMapping/>
  </p:clrMapOvr>
  <mc:AlternateContent xmlns:mc="http://schemas.openxmlformats.org/markup-compatibility/2006" xmlns:p14="http://schemas.microsoft.com/office/powerpoint/2010/main">
    <mc:Choice Requires="p14">
      <p:transition spd="slow" p14:dur="2000" advTm="2856"/>
    </mc:Choice>
    <mc:Fallback xmlns="">
      <p:transition spd="slow" advTm="285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E6416-FF4F-04B5-4F46-36CB8BF9A9D2}"/>
            </a:ext>
          </a:extLst>
        </p:cNvPr>
        <p:cNvGrpSpPr/>
        <p:nvPr/>
      </p:nvGrpSpPr>
      <p:grpSpPr>
        <a:xfrm>
          <a:off x="0" y="0"/>
          <a:ext cx="0" cy="0"/>
          <a:chOff x="0" y="0"/>
          <a:chExt cx="0" cy="0"/>
        </a:xfrm>
      </p:grpSpPr>
      <p:sp>
        <p:nvSpPr>
          <p:cNvPr id="3" name="内容占位符 2">
            <a:extLst>
              <a:ext uri="{FF2B5EF4-FFF2-40B4-BE49-F238E27FC236}">
                <a16:creationId xmlns:a16="http://schemas.microsoft.com/office/drawing/2014/main" id="{58103C13-90E6-B9BF-4EEF-D076E9452378}"/>
              </a:ext>
            </a:extLst>
          </p:cNvPr>
          <p:cNvSpPr txBox="1">
            <a:spLocks/>
          </p:cNvSpPr>
          <p:nvPr/>
        </p:nvSpPr>
        <p:spPr>
          <a:xfrm>
            <a:off x="166428" y="1302954"/>
            <a:ext cx="11471448" cy="2603346"/>
          </a:xfrm>
          <a:prstGeom prst="rect">
            <a:avLst/>
          </a:prstGeom>
        </p:spPr>
        <p:txBody>
          <a:bodyPr/>
          <a:lstStyle>
            <a:lvl1pPr marL="342900" indent="-342900" algn="l" rtl="0" eaLnBrk="1" fontAlgn="base" hangingPunct="1">
              <a:spcBef>
                <a:spcPct val="20000"/>
              </a:spcBef>
              <a:spcAft>
                <a:spcPct val="0"/>
              </a:spcAft>
              <a:buFont typeface="Arial" charset="0"/>
              <a:buChar char="•"/>
              <a:defRPr sz="2400" b="1"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1800" b="1" kern="1200">
                <a:solidFill>
                  <a:schemeClr val="tx2"/>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defTabSz="914400"/>
            <a:r>
              <a:rPr lang="en-US" altLang="zh-CN" dirty="0">
                <a:latin typeface="微软雅黑" panose="020B0503020204020204" pitchFamily="34" charset="-122"/>
                <a:ea typeface="微软雅黑" panose="020B0503020204020204" pitchFamily="34" charset="-122"/>
              </a:rPr>
              <a:t>Establishing on-board </a:t>
            </a:r>
            <a:r>
              <a:rPr lang="en-US" altLang="zh-CN" dirty="0">
                <a:solidFill>
                  <a:srgbClr val="FF0000"/>
                </a:solidFill>
                <a:latin typeface="微软雅黑" panose="020B0503020204020204" pitchFamily="34" charset="-122"/>
                <a:ea typeface="微软雅黑" panose="020B0503020204020204" pitchFamily="34" charset="-122"/>
              </a:rPr>
              <a:t>absolute measurement system for terrestrial reflected spectral radiance</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 improving absolute measurement accuracy and providing key data basis for the study of Earth climate change</a:t>
            </a:r>
          </a:p>
        </p:txBody>
      </p:sp>
      <p:sp>
        <p:nvSpPr>
          <p:cNvPr id="2" name="标题 2">
            <a:extLst>
              <a:ext uri="{FF2B5EF4-FFF2-40B4-BE49-F238E27FC236}">
                <a16:creationId xmlns:a16="http://schemas.microsoft.com/office/drawing/2014/main" id="{7D2DBDD5-919F-164D-80F7-8CE4B104E982}"/>
              </a:ext>
            </a:extLst>
          </p:cNvPr>
          <p:cNvSpPr txBox="1">
            <a:spLocks/>
          </p:cNvSpPr>
          <p:nvPr/>
        </p:nvSpPr>
        <p:spPr bwMode="auto">
          <a:xfrm>
            <a:off x="110952" y="260648"/>
            <a:ext cx="11582400" cy="9540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altLang="zh-CN" sz="4000" dirty="0">
                <a:solidFill>
                  <a:schemeClr val="tx1"/>
                </a:solidFill>
              </a:rPr>
              <a:t>Conclusion</a:t>
            </a:r>
            <a:endParaRPr lang="zh-CN" altLang="en-US" sz="4000" dirty="0">
              <a:latin typeface="Calibri" panose="020F0502020204030204" pitchFamily="34" charset="0"/>
              <a:ea typeface="等线" panose="02010600030101010101" pitchFamily="2" charset="-122"/>
            </a:endParaRPr>
          </a:p>
        </p:txBody>
      </p:sp>
      <p:grpSp>
        <p:nvGrpSpPr>
          <p:cNvPr id="12" name="组合 11">
            <a:extLst>
              <a:ext uri="{FF2B5EF4-FFF2-40B4-BE49-F238E27FC236}">
                <a16:creationId xmlns:a16="http://schemas.microsoft.com/office/drawing/2014/main" id="{1E0F862D-663B-F36F-E243-63422F2EA7B6}"/>
              </a:ext>
            </a:extLst>
          </p:cNvPr>
          <p:cNvGrpSpPr/>
          <p:nvPr/>
        </p:nvGrpSpPr>
        <p:grpSpPr>
          <a:xfrm>
            <a:off x="554124" y="3140968"/>
            <a:ext cx="10826046" cy="3035394"/>
            <a:chOff x="554124" y="3140968"/>
            <a:chExt cx="10826046" cy="3035394"/>
          </a:xfrm>
        </p:grpSpPr>
        <p:pic>
          <p:nvPicPr>
            <p:cNvPr id="4" name="图片 3">
              <a:extLst>
                <a:ext uri="{FF2B5EF4-FFF2-40B4-BE49-F238E27FC236}">
                  <a16:creationId xmlns:a16="http://schemas.microsoft.com/office/drawing/2014/main" id="{5D09A2E9-213E-18C4-93AF-033BA59959CE}"/>
                </a:ext>
              </a:extLst>
            </p:cNvPr>
            <p:cNvPicPr>
              <a:picLocks noChangeAspect="1"/>
            </p:cNvPicPr>
            <p:nvPr/>
          </p:nvPicPr>
          <p:blipFill>
            <a:blip r:embed="rId2"/>
            <a:stretch>
              <a:fillRect/>
            </a:stretch>
          </p:blipFill>
          <p:spPr>
            <a:xfrm>
              <a:off x="554124" y="3140968"/>
              <a:ext cx="5205418" cy="3035394"/>
            </a:xfrm>
            <a:prstGeom prst="rect">
              <a:avLst/>
            </a:prstGeom>
          </p:spPr>
        </p:pic>
        <p:pic>
          <p:nvPicPr>
            <p:cNvPr id="5" name="图片 4">
              <a:extLst>
                <a:ext uri="{FF2B5EF4-FFF2-40B4-BE49-F238E27FC236}">
                  <a16:creationId xmlns:a16="http://schemas.microsoft.com/office/drawing/2014/main" id="{2AB9F118-B79C-F017-9005-6DAE789A4C5D}"/>
                </a:ext>
              </a:extLst>
            </p:cNvPr>
            <p:cNvPicPr>
              <a:picLocks noChangeAspect="1"/>
            </p:cNvPicPr>
            <p:nvPr/>
          </p:nvPicPr>
          <p:blipFill rotWithShape="1">
            <a:blip r:embed="rId3"/>
            <a:srcRect l="21465" r="3789"/>
            <a:stretch/>
          </p:blipFill>
          <p:spPr>
            <a:xfrm>
              <a:off x="6006835" y="3140968"/>
              <a:ext cx="5373335" cy="3035394"/>
            </a:xfrm>
            <a:prstGeom prst="rect">
              <a:avLst/>
            </a:prstGeom>
          </p:spPr>
        </p:pic>
        <p:sp>
          <p:nvSpPr>
            <p:cNvPr id="7" name="文本框 6">
              <a:extLst>
                <a:ext uri="{FF2B5EF4-FFF2-40B4-BE49-F238E27FC236}">
                  <a16:creationId xmlns:a16="http://schemas.microsoft.com/office/drawing/2014/main" id="{F4649A67-9C78-1645-9B34-0CD82A393C09}"/>
                </a:ext>
              </a:extLst>
            </p:cNvPr>
            <p:cNvSpPr txBox="1"/>
            <p:nvPr/>
          </p:nvSpPr>
          <p:spPr>
            <a:xfrm>
              <a:off x="2540574" y="3242134"/>
              <a:ext cx="1232517" cy="461665"/>
            </a:xfrm>
            <a:prstGeom prst="rect">
              <a:avLst/>
            </a:prstGeom>
            <a:noFill/>
          </p:spPr>
          <p:txBody>
            <a:bodyPr wrap="none" rtlCol="0">
              <a:spAutoFit/>
            </a:bodyPr>
            <a:lstStyle/>
            <a:p>
              <a:r>
                <a:rPr lang="en-US" altLang="zh-CN" sz="2400" dirty="0">
                  <a:solidFill>
                    <a:schemeClr val="bg1"/>
                  </a:solidFill>
                </a:rPr>
                <a:t>AMSTER</a:t>
              </a:r>
              <a:endParaRPr lang="zh-CN" altLang="en-US" sz="2400" dirty="0">
                <a:solidFill>
                  <a:schemeClr val="bg1"/>
                </a:solidFill>
              </a:endParaRPr>
            </a:p>
          </p:txBody>
        </p:sp>
        <p:sp>
          <p:nvSpPr>
            <p:cNvPr id="8" name="文本框 7">
              <a:extLst>
                <a:ext uri="{FF2B5EF4-FFF2-40B4-BE49-F238E27FC236}">
                  <a16:creationId xmlns:a16="http://schemas.microsoft.com/office/drawing/2014/main" id="{166D07A4-EF98-A3BC-1663-F29FD8AE675A}"/>
                </a:ext>
              </a:extLst>
            </p:cNvPr>
            <p:cNvSpPr txBox="1"/>
            <p:nvPr/>
          </p:nvSpPr>
          <p:spPr>
            <a:xfrm>
              <a:off x="9628434" y="3674775"/>
              <a:ext cx="1232517" cy="461665"/>
            </a:xfrm>
            <a:prstGeom prst="rect">
              <a:avLst/>
            </a:prstGeom>
            <a:noFill/>
          </p:spPr>
          <p:txBody>
            <a:bodyPr wrap="none" rtlCol="0">
              <a:spAutoFit/>
            </a:bodyPr>
            <a:lstStyle/>
            <a:p>
              <a:r>
                <a:rPr lang="en-US" altLang="zh-CN" sz="2400" dirty="0">
                  <a:solidFill>
                    <a:schemeClr val="bg1"/>
                  </a:solidFill>
                </a:rPr>
                <a:t>AMSTER</a:t>
              </a:r>
              <a:endParaRPr lang="zh-CN" altLang="en-US" sz="2400" dirty="0">
                <a:solidFill>
                  <a:schemeClr val="bg1"/>
                </a:solidFill>
              </a:endParaRPr>
            </a:p>
          </p:txBody>
        </p:sp>
        <p:sp>
          <p:nvSpPr>
            <p:cNvPr id="10" name="文本框 9">
              <a:extLst>
                <a:ext uri="{FF2B5EF4-FFF2-40B4-BE49-F238E27FC236}">
                  <a16:creationId xmlns:a16="http://schemas.microsoft.com/office/drawing/2014/main" id="{F2658301-4991-D593-B281-28829CD039CD}"/>
                </a:ext>
              </a:extLst>
            </p:cNvPr>
            <p:cNvSpPr txBox="1"/>
            <p:nvPr/>
          </p:nvSpPr>
          <p:spPr>
            <a:xfrm>
              <a:off x="1287996" y="4229050"/>
              <a:ext cx="2035173" cy="461665"/>
            </a:xfrm>
            <a:prstGeom prst="rect">
              <a:avLst/>
            </a:prstGeom>
            <a:noFill/>
          </p:spPr>
          <p:txBody>
            <a:bodyPr wrap="none" rtlCol="0">
              <a:spAutoFit/>
            </a:bodyPr>
            <a:lstStyle/>
            <a:p>
              <a:r>
                <a:rPr lang="en-US" altLang="zh-CN" sz="2400" dirty="0">
                  <a:solidFill>
                    <a:schemeClr val="bg1"/>
                  </a:solidFill>
                </a:rPr>
                <a:t>Nadir scanning</a:t>
              </a:r>
              <a:endParaRPr lang="zh-CN" altLang="en-US" sz="2400" dirty="0">
                <a:solidFill>
                  <a:schemeClr val="bg1"/>
                </a:solidFill>
              </a:endParaRPr>
            </a:p>
          </p:txBody>
        </p:sp>
        <p:sp>
          <p:nvSpPr>
            <p:cNvPr id="11" name="文本框 10">
              <a:extLst>
                <a:ext uri="{FF2B5EF4-FFF2-40B4-BE49-F238E27FC236}">
                  <a16:creationId xmlns:a16="http://schemas.microsoft.com/office/drawing/2014/main" id="{6BE48585-8C3B-DCF9-97AD-6FD0A7CDCC17}"/>
                </a:ext>
              </a:extLst>
            </p:cNvPr>
            <p:cNvSpPr txBox="1"/>
            <p:nvPr/>
          </p:nvSpPr>
          <p:spPr>
            <a:xfrm>
              <a:off x="8200764" y="5332566"/>
              <a:ext cx="2208618" cy="461665"/>
            </a:xfrm>
            <a:prstGeom prst="rect">
              <a:avLst/>
            </a:prstGeom>
            <a:noFill/>
          </p:spPr>
          <p:txBody>
            <a:bodyPr wrap="none" rtlCol="0">
              <a:spAutoFit/>
            </a:bodyPr>
            <a:lstStyle/>
            <a:p>
              <a:r>
                <a:rPr lang="en-US" altLang="zh-CN" sz="2400" dirty="0">
                  <a:solidFill>
                    <a:schemeClr val="bg1"/>
                  </a:solidFill>
                </a:rPr>
                <a:t>cross calibration</a:t>
              </a:r>
              <a:endParaRPr lang="zh-CN" altLang="en-US" sz="2400" dirty="0">
                <a:solidFill>
                  <a:schemeClr val="bg1"/>
                </a:solidFill>
              </a:endParaRPr>
            </a:p>
          </p:txBody>
        </p:sp>
      </p:grpSp>
    </p:spTree>
    <p:extLst>
      <p:ext uri="{BB962C8B-B14F-4D97-AF65-F5344CB8AC3E}">
        <p14:creationId xmlns:p14="http://schemas.microsoft.com/office/powerpoint/2010/main" val="1599078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2802A6F-3041-931E-010F-DA4ABDCC37DC}"/>
              </a:ext>
            </a:extLst>
          </p:cNvPr>
          <p:cNvSpPr>
            <a:spLocks noGrp="1"/>
          </p:cNvSpPr>
          <p:nvPr>
            <p:ph idx="4294967295"/>
          </p:nvPr>
        </p:nvSpPr>
        <p:spPr>
          <a:xfrm>
            <a:off x="1991544" y="2942112"/>
            <a:ext cx="8064895" cy="973776"/>
          </a:xfrm>
          <a:solidFill>
            <a:schemeClr val="accent3"/>
          </a:solidFill>
        </p:spPr>
        <p:txBody>
          <a:bodyPr/>
          <a:lstStyle/>
          <a:p>
            <a:pPr algn="ctr">
              <a:buNone/>
            </a:pPr>
            <a:r>
              <a:rPr kumimoji="1" lang="en-US" altLang="zh-CN"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华文新魏" pitchFamily="2" charset="-122"/>
                <a:ea typeface="华文新魏" pitchFamily="2" charset="-122"/>
              </a:rPr>
              <a:t>Thank you for attention</a:t>
            </a:r>
            <a:r>
              <a:rPr kumimoji="1" lang="zh-CN" altLang="en-US"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华文新魏" pitchFamily="2" charset="-122"/>
                <a:ea typeface="华文新魏" pitchFamily="2" charset="-122"/>
              </a:rPr>
              <a:t>！</a:t>
            </a:r>
            <a:endParaRPr kumimoji="1" lang="en-US" altLang="zh-CN"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华文新魏" pitchFamily="2" charset="-122"/>
              <a:ea typeface="华文新魏" pitchFamily="2" charset="-122"/>
            </a:endParaRPr>
          </a:p>
          <a:p>
            <a:pPr>
              <a:buNone/>
            </a:pPr>
            <a:endParaRPr lang="en-US" dirty="0">
              <a:solidFill>
                <a:schemeClr val="bg1"/>
              </a:solidFill>
            </a:endParaRPr>
          </a:p>
        </p:txBody>
      </p:sp>
      <p:sp>
        <p:nvSpPr>
          <p:cNvPr id="3" name="灯片编号占位符 2">
            <a:extLst>
              <a:ext uri="{FF2B5EF4-FFF2-40B4-BE49-F238E27FC236}">
                <a16:creationId xmlns:a16="http://schemas.microsoft.com/office/drawing/2014/main" id="{E62785C1-FAD5-A5CC-B721-AC07C563ACB6}"/>
              </a:ext>
            </a:extLst>
          </p:cNvPr>
          <p:cNvSpPr>
            <a:spLocks noGrp="1"/>
          </p:cNvSpPr>
          <p:nvPr>
            <p:ph type="sldNum" sz="quarter" idx="4294967295"/>
          </p:nvPr>
        </p:nvSpPr>
        <p:spPr>
          <a:xfrm>
            <a:off x="9448800" y="6356350"/>
            <a:ext cx="2743200" cy="365125"/>
          </a:xfrm>
          <a:prstGeom prst="rect">
            <a:avLst/>
          </a:prstGeom>
        </p:spPr>
        <p:txBody>
          <a:bodyPr/>
          <a:lstStyle/>
          <a:p>
            <a:fld id="{0C913308-F349-4B6D-A68A-DD1791B4A57B}" type="slidenum">
              <a:rPr lang="zh-CN" altLang="en-US" smtClean="0">
                <a:latin typeface="微软雅黑" panose="020B0503020204020204" pitchFamily="34" charset="-122"/>
                <a:ea typeface="微软雅黑" panose="020B0503020204020204" pitchFamily="34" charset="-122"/>
              </a:rPr>
              <a:t>25</a:t>
            </a:fld>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57241771"/>
      </p:ext>
    </p:extLst>
  </p:cSld>
  <p:clrMapOvr>
    <a:masterClrMapping/>
  </p:clrMapOvr>
  <mc:AlternateContent xmlns:mc="http://schemas.openxmlformats.org/markup-compatibility/2006" xmlns:p14="http://schemas.microsoft.com/office/powerpoint/2010/main">
    <mc:Choice Requires="p14">
      <p:transition spd="slow" p14:dur="2000" advTm="3841"/>
    </mc:Choice>
    <mc:Fallback xmlns="">
      <p:transition spd="slow" advTm="384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8823F-9121-D00B-9357-F1EEE1456CBD}"/>
            </a:ext>
          </a:extLst>
        </p:cNvPr>
        <p:cNvGrpSpPr/>
        <p:nvPr/>
      </p:nvGrpSpPr>
      <p:grpSpPr>
        <a:xfrm>
          <a:off x="0" y="0"/>
          <a:ext cx="0" cy="0"/>
          <a:chOff x="0" y="0"/>
          <a:chExt cx="0" cy="0"/>
        </a:xfrm>
      </p:grpSpPr>
      <p:graphicFrame>
        <p:nvGraphicFramePr>
          <p:cNvPr id="4" name="图示 3">
            <a:extLst>
              <a:ext uri="{FF2B5EF4-FFF2-40B4-BE49-F238E27FC236}">
                <a16:creationId xmlns:a16="http://schemas.microsoft.com/office/drawing/2014/main" id="{55153812-1032-3142-2A2A-5A864593B637}"/>
              </a:ext>
            </a:extLst>
          </p:cNvPr>
          <p:cNvGraphicFramePr/>
          <p:nvPr>
            <p:extLst>
              <p:ext uri="{D42A27DB-BD31-4B8C-83A1-F6EECF244321}">
                <p14:modId xmlns:p14="http://schemas.microsoft.com/office/powerpoint/2010/main" val="788208528"/>
              </p:ext>
            </p:extLst>
          </p:nvPr>
        </p:nvGraphicFramePr>
        <p:xfrm>
          <a:off x="1631504" y="1556793"/>
          <a:ext cx="9217024" cy="4506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灯片编号占位符 4">
            <a:extLst>
              <a:ext uri="{FF2B5EF4-FFF2-40B4-BE49-F238E27FC236}">
                <a16:creationId xmlns:a16="http://schemas.microsoft.com/office/drawing/2014/main" id="{1ABA617F-A51D-EA41-B1C3-3E7B51ECC83F}"/>
              </a:ext>
            </a:extLst>
          </p:cNvPr>
          <p:cNvSpPr>
            <a:spLocks noGrp="1"/>
          </p:cNvSpPr>
          <p:nvPr>
            <p:ph type="sldNum" sz="quarter" idx="4294967295"/>
          </p:nvPr>
        </p:nvSpPr>
        <p:spPr>
          <a:xfrm>
            <a:off x="9448800" y="6356350"/>
            <a:ext cx="2743200" cy="365125"/>
          </a:xfrm>
          <a:prstGeom prst="rect">
            <a:avLst/>
          </a:prstGeom>
        </p:spPr>
        <p:txBody>
          <a:bodyPr/>
          <a:lstStyle/>
          <a:p>
            <a:fld id="{0C913308-F349-4B6D-A68A-DD1791B4A57B}" type="slidenum">
              <a:rPr lang="zh-CN" altLang="en-US" smtClean="0"/>
              <a:t>2</a:t>
            </a:fld>
            <a:endParaRPr lang="zh-CN" altLang="en-US" dirty="0"/>
          </a:p>
        </p:txBody>
      </p:sp>
      <p:sp>
        <p:nvSpPr>
          <p:cNvPr id="7" name="标题 1">
            <a:extLst>
              <a:ext uri="{FF2B5EF4-FFF2-40B4-BE49-F238E27FC236}">
                <a16:creationId xmlns:a16="http://schemas.microsoft.com/office/drawing/2014/main" id="{CC7762F7-1452-CD0E-3AFE-0BFDCA74E8ED}"/>
              </a:ext>
            </a:extLst>
          </p:cNvPr>
          <p:cNvSpPr txBox="1">
            <a:spLocks/>
          </p:cNvSpPr>
          <p:nvPr/>
        </p:nvSpPr>
        <p:spPr bwMode="auto">
          <a:xfrm>
            <a:off x="263352" y="274638"/>
            <a:ext cx="11319048" cy="9540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altLang="zh-CN" sz="3600" dirty="0">
                <a:latin typeface="+mj-lt"/>
              </a:rPr>
              <a:t>Outline</a:t>
            </a:r>
            <a:endParaRPr lang="zh-CN" altLang="en-US" sz="3600" dirty="0">
              <a:latin typeface="+mj-lt"/>
            </a:endParaRPr>
          </a:p>
        </p:txBody>
      </p:sp>
    </p:spTree>
    <p:extLst>
      <p:ext uri="{BB962C8B-B14F-4D97-AF65-F5344CB8AC3E}">
        <p14:creationId xmlns:p14="http://schemas.microsoft.com/office/powerpoint/2010/main" val="1025112066"/>
      </p:ext>
    </p:extLst>
  </p:cSld>
  <p:clrMapOvr>
    <a:masterClrMapping/>
  </p:clrMapOvr>
  <mc:AlternateContent xmlns:mc="http://schemas.openxmlformats.org/markup-compatibility/2006" xmlns:p14="http://schemas.microsoft.com/office/powerpoint/2010/main">
    <mc:Choice Requires="p14">
      <p:transition spd="slow" p14:dur="2000" advTm="2856"/>
    </mc:Choice>
    <mc:Fallback xmlns="">
      <p:transition spd="slow" advTm="285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5EAEBA3-024E-4C6E-8E34-6DEA613F1301}"/>
              </a:ext>
            </a:extLst>
          </p:cNvPr>
          <p:cNvSpPr/>
          <p:nvPr/>
        </p:nvSpPr>
        <p:spPr>
          <a:xfrm>
            <a:off x="121130" y="1287701"/>
            <a:ext cx="11931013" cy="1015663"/>
          </a:xfrm>
          <a:prstGeom prst="rect">
            <a:avLst/>
          </a:prstGeom>
        </p:spPr>
        <p:txBody>
          <a:bodyPr wrap="square">
            <a:spAutoFit/>
          </a:bodyPr>
          <a:lstStyle/>
          <a:p>
            <a:pPr marL="342900" indent="-342900" algn="just">
              <a:buClr>
                <a:srgbClr val="FFC000"/>
              </a:buClr>
              <a:buFont typeface="Wingdings" panose="05000000000000000000" pitchFamily="2" charset="2"/>
              <a:buChar char="p"/>
            </a:pPr>
            <a:r>
              <a:rPr lang="en-US" altLang="zh-CN" sz="2000" b="1" kern="100" dirty="0">
                <a:latin typeface="微软雅黑" panose="020B0503020204020204" pitchFamily="34" charset="-122"/>
                <a:ea typeface="微软雅黑" panose="020B0503020204020204" pitchFamily="34" charset="-122"/>
                <a:cs typeface="Calibri" panose="020F0502020204030204" pitchFamily="34" charset="0"/>
              </a:rPr>
              <a:t>The world is facing severe environmental challenges. The phenomena of glacier melting, sea level rise, land drought and more extreme weather show that the climate system is changing.</a:t>
            </a:r>
            <a:endParaRPr lang="zh-CN" altLang="en-US" sz="2000" b="1" kern="100" dirty="0">
              <a:latin typeface="微软雅黑" panose="020B0503020204020204" pitchFamily="34" charset="-122"/>
              <a:ea typeface="微软雅黑" panose="020B0503020204020204" pitchFamily="34" charset="-122"/>
              <a:cs typeface="Calibri" panose="020F0502020204030204" pitchFamily="34" charset="0"/>
            </a:endParaRPr>
          </a:p>
        </p:txBody>
      </p:sp>
      <p:sp>
        <p:nvSpPr>
          <p:cNvPr id="19" name="矩形 18">
            <a:extLst>
              <a:ext uri="{FF2B5EF4-FFF2-40B4-BE49-F238E27FC236}">
                <a16:creationId xmlns:a16="http://schemas.microsoft.com/office/drawing/2014/main" id="{5549A765-8D98-422B-8C56-EC404C8F0909}"/>
              </a:ext>
            </a:extLst>
          </p:cNvPr>
          <p:cNvSpPr/>
          <p:nvPr/>
        </p:nvSpPr>
        <p:spPr>
          <a:xfrm>
            <a:off x="139856" y="2306774"/>
            <a:ext cx="11912287" cy="1015663"/>
          </a:xfrm>
          <a:prstGeom prst="rect">
            <a:avLst/>
          </a:prstGeom>
        </p:spPr>
        <p:txBody>
          <a:bodyPr wrap="square">
            <a:spAutoFit/>
          </a:bodyPr>
          <a:lstStyle/>
          <a:p>
            <a:pPr marL="342900" indent="-342900" algn="just">
              <a:buClr>
                <a:srgbClr val="FFC000"/>
              </a:buClr>
              <a:buFont typeface="Wingdings" panose="05000000000000000000" pitchFamily="2" charset="2"/>
              <a:buChar char="p"/>
            </a:pPr>
            <a:r>
              <a:rPr lang="en-US" altLang="zh-CN" sz="2000" b="1" kern="100" dirty="0">
                <a:latin typeface="微软雅黑" panose="020B0503020204020204" pitchFamily="34" charset="-122"/>
                <a:ea typeface="微软雅黑" panose="020B0503020204020204" pitchFamily="34" charset="-122"/>
                <a:cs typeface="Calibri" panose="020F0502020204030204" pitchFamily="34" charset="0"/>
              </a:rPr>
              <a:t>Solar irradiance is reflected back into space from the earth's atmospheric system. Through the changes of snow cover, sea glaciers, land use, aerosol and cloud characteristics, </a:t>
            </a:r>
            <a:r>
              <a:rPr lang="en-US" altLang="zh-CN" sz="2000" b="1" kern="100" dirty="0" err="1">
                <a:latin typeface="微软雅黑" panose="020B0503020204020204" pitchFamily="34" charset="-122"/>
                <a:ea typeface="微软雅黑" panose="020B0503020204020204" pitchFamily="34" charset="-122"/>
                <a:cs typeface="Calibri" panose="020F0502020204030204" pitchFamily="34" charset="0"/>
              </a:rPr>
              <a:t>etc</a:t>
            </a:r>
            <a:r>
              <a:rPr lang="en-US" altLang="zh-CN" sz="2000" b="1" kern="100" dirty="0">
                <a:latin typeface="微软雅黑" panose="020B0503020204020204" pitchFamily="34" charset="-122"/>
                <a:ea typeface="微软雅黑" panose="020B0503020204020204" pitchFamily="34" charset="-122"/>
                <a:cs typeface="Calibri" panose="020F0502020204030204" pitchFamily="34" charset="0"/>
              </a:rPr>
              <a:t>, it constitutes a rich, variable and highly variable climate system.</a:t>
            </a:r>
            <a:endParaRPr lang="zh-CN" altLang="en-US" sz="2000" b="1" kern="100" dirty="0">
              <a:latin typeface="微软雅黑" panose="020B0503020204020204" pitchFamily="34" charset="-122"/>
              <a:ea typeface="微软雅黑" panose="020B0503020204020204" pitchFamily="34" charset="-122"/>
              <a:cs typeface="Calibri" panose="020F0502020204030204" pitchFamily="34" charset="0"/>
            </a:endParaRPr>
          </a:p>
        </p:txBody>
      </p:sp>
      <p:sp>
        <p:nvSpPr>
          <p:cNvPr id="12" name="矩形 11">
            <a:extLst>
              <a:ext uri="{FF2B5EF4-FFF2-40B4-BE49-F238E27FC236}">
                <a16:creationId xmlns:a16="http://schemas.microsoft.com/office/drawing/2014/main" id="{9B24D1EE-0F5F-4D79-B4B6-56DA90936151}"/>
              </a:ext>
            </a:extLst>
          </p:cNvPr>
          <p:cNvSpPr/>
          <p:nvPr/>
        </p:nvSpPr>
        <p:spPr>
          <a:xfrm>
            <a:off x="158586" y="3365430"/>
            <a:ext cx="11893558" cy="1015663"/>
          </a:xfrm>
          <a:prstGeom prst="rect">
            <a:avLst/>
          </a:prstGeom>
        </p:spPr>
        <p:txBody>
          <a:bodyPr wrap="square">
            <a:spAutoFit/>
          </a:bodyPr>
          <a:lstStyle/>
          <a:p>
            <a:pPr marL="342900" indent="-342900" algn="just">
              <a:buClr>
                <a:srgbClr val="FFC000"/>
              </a:buClr>
              <a:buFont typeface="Wingdings" panose="05000000000000000000" pitchFamily="2" charset="2"/>
              <a:buChar char="p"/>
            </a:pPr>
            <a:r>
              <a:rPr lang="en-US" altLang="zh-CN" sz="2000" b="1" kern="100" dirty="0">
                <a:solidFill>
                  <a:srgbClr val="FF0000"/>
                </a:solidFill>
                <a:latin typeface="微软雅黑" panose="020B0503020204020204" pitchFamily="34" charset="-122"/>
                <a:ea typeface="微软雅黑" panose="020B0503020204020204" pitchFamily="34" charset="-122"/>
                <a:cs typeface="Calibri" panose="020F0502020204030204" pitchFamily="34" charset="0"/>
              </a:rPr>
              <a:t>Temporal and spatial analytic observation of reflected solar band by using space optical remote sensing instrument can provide reliable analytical data for the changing climate system</a:t>
            </a:r>
            <a:r>
              <a:rPr lang="en-US" altLang="zh-CN" sz="2000" b="1" kern="100" dirty="0">
                <a:latin typeface="微软雅黑" panose="020B0503020204020204" pitchFamily="34" charset="-122"/>
                <a:ea typeface="微软雅黑" panose="020B0503020204020204" pitchFamily="34" charset="-122"/>
                <a:cs typeface="Calibri" panose="020F0502020204030204" pitchFamily="34" charset="0"/>
              </a:rPr>
              <a:t>.</a:t>
            </a:r>
            <a:endParaRPr lang="zh-CN" altLang="en-US" sz="2000" b="1" kern="100" dirty="0">
              <a:latin typeface="微软雅黑" panose="020B0503020204020204" pitchFamily="34" charset="-122"/>
              <a:ea typeface="微软雅黑" panose="020B0503020204020204" pitchFamily="34" charset="-122"/>
              <a:cs typeface="Calibri" panose="020F0502020204030204" pitchFamily="34" charset="0"/>
            </a:endParaRPr>
          </a:p>
        </p:txBody>
      </p:sp>
      <p:grpSp>
        <p:nvGrpSpPr>
          <p:cNvPr id="13" name="组合 12">
            <a:extLst>
              <a:ext uri="{FF2B5EF4-FFF2-40B4-BE49-F238E27FC236}">
                <a16:creationId xmlns:a16="http://schemas.microsoft.com/office/drawing/2014/main" id="{44AD22B1-2A31-4F45-A276-06EC8A3467DA}"/>
              </a:ext>
            </a:extLst>
          </p:cNvPr>
          <p:cNvGrpSpPr/>
          <p:nvPr/>
        </p:nvGrpSpPr>
        <p:grpSpPr>
          <a:xfrm>
            <a:off x="3215680" y="4254851"/>
            <a:ext cx="5835352" cy="2349629"/>
            <a:chOff x="581823" y="3339025"/>
            <a:chExt cx="4255804" cy="2127902"/>
          </a:xfrm>
        </p:grpSpPr>
        <p:pic>
          <p:nvPicPr>
            <p:cNvPr id="14" name="Picture 2">
              <a:extLst>
                <a:ext uri="{FF2B5EF4-FFF2-40B4-BE49-F238E27FC236}">
                  <a16:creationId xmlns:a16="http://schemas.microsoft.com/office/drawing/2014/main" id="{773CA61B-760B-4280-AFBA-44A787E7D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23" y="3339025"/>
              <a:ext cx="4255804" cy="21279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CF793B36-F656-4A17-96BC-FC24A495266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464" r="15306"/>
            <a:stretch/>
          </p:blipFill>
          <p:spPr bwMode="auto">
            <a:xfrm>
              <a:off x="690481" y="3411731"/>
              <a:ext cx="399542" cy="304800"/>
            </a:xfrm>
            <a:prstGeom prst="rect">
              <a:avLst/>
            </a:prstGeom>
            <a:noFill/>
            <a:extLst>
              <a:ext uri="{909E8E84-426E-40DD-AFC4-6F175D3DCCD1}">
                <a14:hiddenFill xmlns:a14="http://schemas.microsoft.com/office/drawing/2010/main">
                  <a:solidFill>
                    <a:srgbClr val="FFFFFF"/>
                  </a:solidFill>
                </a14:hiddenFill>
              </a:ext>
            </a:extLst>
          </p:spPr>
        </p:pic>
        <p:sp>
          <p:nvSpPr>
            <p:cNvPr id="16" name="等腰三角形 15">
              <a:extLst>
                <a:ext uri="{FF2B5EF4-FFF2-40B4-BE49-F238E27FC236}">
                  <a16:creationId xmlns:a16="http://schemas.microsoft.com/office/drawing/2014/main" id="{8C1D215A-D358-48FC-8B41-E066E99F0C20}"/>
                </a:ext>
              </a:extLst>
            </p:cNvPr>
            <p:cNvSpPr/>
            <p:nvPr/>
          </p:nvSpPr>
          <p:spPr bwMode="auto">
            <a:xfrm rot="6859407">
              <a:off x="1281518" y="3320952"/>
              <a:ext cx="202677" cy="936571"/>
            </a:xfrm>
            <a:prstGeom prst="triangle">
              <a:avLst>
                <a:gd name="adj" fmla="val 52503"/>
              </a:avLst>
            </a:prstGeom>
            <a:solidFill>
              <a:srgbClr val="FFC000">
                <a:alpha val="5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dirty="0">
                <a:latin typeface="Arial" charset="0"/>
                <a:ea typeface="微软雅黑" panose="020B0503020204020204" pitchFamily="34" charset="-122"/>
              </a:endParaRPr>
            </a:p>
          </p:txBody>
        </p:sp>
      </p:grpSp>
      <p:sp>
        <p:nvSpPr>
          <p:cNvPr id="5" name="标题 4">
            <a:extLst>
              <a:ext uri="{FF2B5EF4-FFF2-40B4-BE49-F238E27FC236}">
                <a16:creationId xmlns:a16="http://schemas.microsoft.com/office/drawing/2014/main" id="{E88FAB09-BF22-4A7C-161F-D9A953118455}"/>
              </a:ext>
            </a:extLst>
          </p:cNvPr>
          <p:cNvSpPr>
            <a:spLocks noGrp="1"/>
          </p:cNvSpPr>
          <p:nvPr>
            <p:ph type="title"/>
          </p:nvPr>
        </p:nvSpPr>
        <p:spPr/>
        <p:txBody>
          <a:bodyPr/>
          <a:lstStyle/>
          <a:p>
            <a:r>
              <a:rPr lang="en-US" altLang="zh-CN" sz="4000" dirty="0"/>
              <a:t>Climate Research</a:t>
            </a:r>
            <a:endParaRPr lang="zh-CN" altLang="en-US" sz="4000" dirty="0"/>
          </a:p>
        </p:txBody>
      </p:sp>
    </p:spTree>
    <p:extLst>
      <p:ext uri="{BB962C8B-B14F-4D97-AF65-F5344CB8AC3E}">
        <p14:creationId xmlns:p14="http://schemas.microsoft.com/office/powerpoint/2010/main" val="576705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6EB69BE-3A5D-4E20-862E-50A8B1D6B3B1}"/>
              </a:ext>
            </a:extLst>
          </p:cNvPr>
          <p:cNvSpPr>
            <a:spLocks noGrp="1"/>
          </p:cNvSpPr>
          <p:nvPr>
            <p:ph idx="4294967295"/>
          </p:nvPr>
        </p:nvSpPr>
        <p:spPr>
          <a:xfrm>
            <a:off x="249490" y="1384702"/>
            <a:ext cx="11829222" cy="236750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nSpc>
                <a:spcPct val="125000"/>
              </a:lnSpc>
              <a:spcBef>
                <a:spcPct val="0"/>
              </a:spcBef>
            </a:pPr>
            <a:r>
              <a:rPr lang="en-US" altLang="zh-CN" sz="2000" kern="100" dirty="0">
                <a:latin typeface="微软雅黑" panose="020B0503020204020204" pitchFamily="34" charset="-122"/>
                <a:cs typeface="Calibri" panose="020F0502020204030204" pitchFamily="34" charset="0"/>
              </a:rPr>
              <a:t>However, in the field of climate research, the establishment of climate models needs high accurate data of solar reflected spectrum. Space spectral  instruments for observing these weak changes from space must have high accuracy and long-term stability.</a:t>
            </a:r>
          </a:p>
          <a:p>
            <a:pPr>
              <a:lnSpc>
                <a:spcPct val="125000"/>
              </a:lnSpc>
              <a:spcBef>
                <a:spcPct val="0"/>
              </a:spcBef>
            </a:pPr>
            <a:r>
              <a:rPr lang="en-US" altLang="zh-CN" sz="2000" kern="100" dirty="0">
                <a:latin typeface="微软雅黑" panose="020B0503020204020204" pitchFamily="34" charset="-122"/>
                <a:cs typeface="Calibri" panose="020F0502020204030204" pitchFamily="34" charset="0"/>
              </a:rPr>
              <a:t>At present,</a:t>
            </a:r>
            <a:r>
              <a:rPr lang="zh-CN" altLang="en-US" sz="2000" kern="100" dirty="0">
                <a:latin typeface="微软雅黑" panose="020B0503020204020204" pitchFamily="34" charset="-122"/>
                <a:cs typeface="Calibri" panose="020F0502020204030204" pitchFamily="34" charset="0"/>
              </a:rPr>
              <a:t> </a:t>
            </a:r>
            <a:r>
              <a:rPr lang="en-US" altLang="zh-CN" sz="2000" kern="100" dirty="0">
                <a:latin typeface="微软雅黑" panose="020B0503020204020204" pitchFamily="34" charset="-122"/>
                <a:cs typeface="Calibri" panose="020F0502020204030204" pitchFamily="34" charset="0"/>
              </a:rPr>
              <a:t>the</a:t>
            </a:r>
            <a:r>
              <a:rPr lang="zh-CN" altLang="en-US" sz="2000" kern="100" dirty="0">
                <a:latin typeface="微软雅黑" panose="020B0503020204020204" pitchFamily="34" charset="-122"/>
                <a:cs typeface="Calibri" panose="020F0502020204030204" pitchFamily="34" charset="0"/>
              </a:rPr>
              <a:t> </a:t>
            </a:r>
            <a:r>
              <a:rPr lang="en-US" altLang="zh-CN" sz="2000" kern="100" dirty="0">
                <a:latin typeface="微软雅黑" panose="020B0503020204020204" pitchFamily="34" charset="-122"/>
                <a:cs typeface="Calibri" panose="020F0502020204030204" pitchFamily="34" charset="0"/>
              </a:rPr>
              <a:t>space remote sensors are difficult to trace to SI on orbit, and can not fully meet the requirements of climate  research.</a:t>
            </a:r>
            <a:endParaRPr lang="zh-CN" altLang="en-US" sz="2000" kern="100" dirty="0">
              <a:latin typeface="微软雅黑" panose="020B0503020204020204" pitchFamily="34" charset="-122"/>
              <a:cs typeface="Calibri" panose="020F0502020204030204" pitchFamily="34" charset="0"/>
            </a:endParaRPr>
          </a:p>
        </p:txBody>
      </p:sp>
      <p:sp>
        <p:nvSpPr>
          <p:cNvPr id="5" name="矩形 4">
            <a:extLst>
              <a:ext uri="{FF2B5EF4-FFF2-40B4-BE49-F238E27FC236}">
                <a16:creationId xmlns:a16="http://schemas.microsoft.com/office/drawing/2014/main" id="{87C75CBA-BBDE-427F-AE7B-FE70F10C2EEB}"/>
              </a:ext>
            </a:extLst>
          </p:cNvPr>
          <p:cNvSpPr/>
          <p:nvPr/>
        </p:nvSpPr>
        <p:spPr>
          <a:xfrm>
            <a:off x="371364" y="3879374"/>
            <a:ext cx="11449272" cy="440120"/>
          </a:xfrm>
          <a:prstGeom prst="rect">
            <a:avLst/>
          </a:prstGeom>
        </p:spPr>
        <p:txBody>
          <a:bodyPr wrap="square">
            <a:spAutoFit/>
          </a:bodyPr>
          <a:lstStyle/>
          <a:p>
            <a:pPr marL="342900" indent="-342900">
              <a:lnSpc>
                <a:spcPct val="125000"/>
              </a:lnSpc>
              <a:buClr>
                <a:srgbClr val="FF0000"/>
              </a:buClr>
              <a:buFont typeface="Wingdings" panose="05000000000000000000" pitchFamily="2" charset="2"/>
              <a:buChar char="p"/>
            </a:pPr>
            <a:r>
              <a:rPr lang="en-US" altLang="zh-CN" sz="2000" b="1" kern="100" dirty="0">
                <a:latin typeface="微软雅黑" panose="020B0503020204020204" pitchFamily="34" charset="-122"/>
                <a:ea typeface="微软雅黑" panose="020B0503020204020204" pitchFamily="34" charset="-122"/>
                <a:cs typeface="Calibri" panose="020F0502020204030204" pitchFamily="34" charset="0"/>
              </a:rPr>
              <a:t>Observation of Reflected Solar Band </a:t>
            </a:r>
            <a:r>
              <a:rPr lang="zh-CN" altLang="en-US" sz="2000" b="1" kern="100" dirty="0">
                <a:latin typeface="微软雅黑" panose="020B0503020204020204" pitchFamily="34" charset="-122"/>
                <a:ea typeface="微软雅黑" panose="020B0503020204020204" pitchFamily="34" charset="-122"/>
                <a:cs typeface="Calibri" panose="020F0502020204030204" pitchFamily="34" charset="0"/>
              </a:rPr>
              <a:t>：</a:t>
            </a:r>
            <a:r>
              <a:rPr lang="en-US" altLang="zh-CN" sz="2000" kern="100" dirty="0">
                <a:latin typeface="微软雅黑" panose="020B0503020204020204" pitchFamily="34" charset="-122"/>
                <a:ea typeface="微软雅黑" panose="020B0503020204020204" pitchFamily="34" charset="-122"/>
                <a:cs typeface="Calibri" panose="020F0502020204030204" pitchFamily="34" charset="0"/>
              </a:rPr>
              <a:t>0.3%</a:t>
            </a:r>
          </a:p>
        </p:txBody>
      </p:sp>
      <p:sp>
        <p:nvSpPr>
          <p:cNvPr id="6" name="矩形 5">
            <a:extLst>
              <a:ext uri="{FF2B5EF4-FFF2-40B4-BE49-F238E27FC236}">
                <a16:creationId xmlns:a16="http://schemas.microsoft.com/office/drawing/2014/main" id="{F3F10883-03CD-4C78-9F2E-2032F97C9EF4}"/>
              </a:ext>
            </a:extLst>
          </p:cNvPr>
          <p:cNvSpPr/>
          <p:nvPr/>
        </p:nvSpPr>
        <p:spPr>
          <a:xfrm>
            <a:off x="623392" y="5517232"/>
            <a:ext cx="10513168" cy="648832"/>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25000"/>
              </a:lnSpc>
            </a:pPr>
            <a:r>
              <a:rPr lang="en-US" altLang="zh-CN" sz="3200" kern="100" dirty="0">
                <a:solidFill>
                  <a:srgbClr val="C00000"/>
                </a:solidFill>
                <a:latin typeface="微软雅黑" panose="020B0503020204020204" pitchFamily="34" charset="-122"/>
                <a:ea typeface="微软雅黑" panose="020B0503020204020204" pitchFamily="34" charset="-122"/>
                <a:cs typeface="Calibri" panose="020F0502020204030204" pitchFamily="34" charset="0"/>
              </a:rPr>
              <a:t>Space remote sensing is facing new challenges!</a:t>
            </a:r>
            <a:endParaRPr lang="zh-CN" altLang="en-US" sz="3200" kern="100" dirty="0">
              <a:solidFill>
                <a:srgbClr val="C00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 name="箭头: 右 6">
            <a:extLst>
              <a:ext uri="{FF2B5EF4-FFF2-40B4-BE49-F238E27FC236}">
                <a16:creationId xmlns:a16="http://schemas.microsoft.com/office/drawing/2014/main" id="{BEF23FFA-9239-4413-809B-B3F3FE1536AB}"/>
              </a:ext>
            </a:extLst>
          </p:cNvPr>
          <p:cNvSpPr/>
          <p:nvPr/>
        </p:nvSpPr>
        <p:spPr bwMode="auto">
          <a:xfrm rot="5400000">
            <a:off x="5193261" y="4361740"/>
            <a:ext cx="826637" cy="111504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dirty="0">
              <a:latin typeface="Arial" charset="0"/>
              <a:ea typeface="微软雅黑" panose="020B0503020204020204" pitchFamily="34" charset="-122"/>
            </a:endParaRPr>
          </a:p>
        </p:txBody>
      </p:sp>
      <p:sp>
        <p:nvSpPr>
          <p:cNvPr id="8" name="标题 7">
            <a:extLst>
              <a:ext uri="{FF2B5EF4-FFF2-40B4-BE49-F238E27FC236}">
                <a16:creationId xmlns:a16="http://schemas.microsoft.com/office/drawing/2014/main" id="{BB629D92-EDA2-9C21-19D8-DAF11FC459E2}"/>
              </a:ext>
            </a:extLst>
          </p:cNvPr>
          <p:cNvSpPr>
            <a:spLocks noGrp="1"/>
          </p:cNvSpPr>
          <p:nvPr>
            <p:ph type="title"/>
          </p:nvPr>
        </p:nvSpPr>
        <p:spPr/>
        <p:txBody>
          <a:bodyPr/>
          <a:lstStyle/>
          <a:p>
            <a:r>
              <a:rPr lang="en-US" altLang="zh-CN" sz="4000" dirty="0"/>
              <a:t>Climate Research</a:t>
            </a:r>
            <a:endParaRPr lang="zh-CN" altLang="en-US" sz="4000" dirty="0"/>
          </a:p>
        </p:txBody>
      </p:sp>
    </p:spTree>
    <p:extLst>
      <p:ext uri="{BB962C8B-B14F-4D97-AF65-F5344CB8AC3E}">
        <p14:creationId xmlns:p14="http://schemas.microsoft.com/office/powerpoint/2010/main" val="1776323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E048F2-2B47-B45B-9E87-032CFDE89FEF}"/>
              </a:ext>
            </a:extLst>
          </p:cNvPr>
          <p:cNvSpPr>
            <a:spLocks noGrp="1"/>
          </p:cNvSpPr>
          <p:nvPr>
            <p:ph type="title"/>
          </p:nvPr>
        </p:nvSpPr>
        <p:spPr>
          <a:xfrm>
            <a:off x="383310" y="255019"/>
            <a:ext cx="10972800" cy="954087"/>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sz="3200" dirty="0">
                <a:latin typeface="微软雅黑" panose="020B0503020204020204" pitchFamily="34" charset="-122"/>
              </a:rPr>
              <a:t>Challenges in Terrestrial radiometric measurement</a:t>
            </a:r>
            <a:endParaRPr lang="zh-CN" altLang="en-US" sz="3200" dirty="0">
              <a:latin typeface="微软雅黑" panose="020B0503020204020204" pitchFamily="34" charset="-122"/>
            </a:endParaRPr>
          </a:p>
        </p:txBody>
      </p:sp>
      <p:sp>
        <p:nvSpPr>
          <p:cNvPr id="19" name="文本框 18">
            <a:extLst>
              <a:ext uri="{FF2B5EF4-FFF2-40B4-BE49-F238E27FC236}">
                <a16:creationId xmlns:a16="http://schemas.microsoft.com/office/drawing/2014/main" id="{355FE993-0A32-6F2F-A49F-9B00A4B2B6AD}"/>
              </a:ext>
            </a:extLst>
          </p:cNvPr>
          <p:cNvSpPr txBox="1"/>
          <p:nvPr/>
        </p:nvSpPr>
        <p:spPr>
          <a:xfrm>
            <a:off x="104451" y="1228726"/>
            <a:ext cx="11691825" cy="12003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defPPr>
              <a:defRPr lang="zh-CN"/>
            </a:defPPr>
            <a:lvl1pPr marL="342900" indent="-342900" fontAlgn="base">
              <a:lnSpc>
                <a:spcPct val="125000"/>
              </a:lnSpc>
              <a:spcBef>
                <a:spcPct val="0"/>
              </a:spcBef>
              <a:spcAft>
                <a:spcPct val="0"/>
              </a:spcAft>
              <a:buFont typeface="Arial" charset="0"/>
              <a:buChar char="•"/>
              <a:defRPr sz="2000" b="1" kern="100">
                <a:latin typeface="微软雅黑" panose="020B0503020204020204" pitchFamily="34" charset="-122"/>
                <a:ea typeface="微软雅黑" panose="020B0503020204020204" pitchFamily="34" charset="-122"/>
                <a:cs typeface="Calibri" panose="020F0502020204030204" pitchFamily="34" charset="0"/>
              </a:defRPr>
            </a:lvl1pPr>
            <a:lvl2pPr marL="742950" indent="-285750" fontAlgn="base">
              <a:spcBef>
                <a:spcPct val="20000"/>
              </a:spcBef>
              <a:spcAft>
                <a:spcPct val="0"/>
              </a:spcAft>
              <a:buFont typeface="Arial" charset="0"/>
              <a:buChar char="–"/>
              <a:defRPr b="1">
                <a:solidFill>
                  <a:schemeClr val="tx2"/>
                </a:solidFill>
              </a:defRPr>
            </a:lvl2pPr>
            <a:lvl3pPr marL="1143000" indent="-228600" fontAlgn="base">
              <a:spcBef>
                <a:spcPct val="20000"/>
              </a:spcBef>
              <a:spcAft>
                <a:spcPct val="0"/>
              </a:spcAft>
              <a:buFont typeface="Arial" charset="0"/>
              <a:buChar char="•"/>
              <a:defRPr sz="2400"/>
            </a:lvl3pPr>
            <a:lvl4pPr marL="1600200" indent="-228600" fontAlgn="base">
              <a:spcBef>
                <a:spcPct val="20000"/>
              </a:spcBef>
              <a:spcAft>
                <a:spcPct val="0"/>
              </a:spcAft>
              <a:buFont typeface="Arial" charset="0"/>
              <a:buChar char="–"/>
              <a:defRPr sz="2000"/>
            </a:lvl4pPr>
            <a:lvl5pPr marL="2057400" indent="-228600" fontAlgn="base">
              <a:spcBef>
                <a:spcPct val="20000"/>
              </a:spcBef>
              <a:spcAft>
                <a:spcPct val="0"/>
              </a:spcAft>
              <a:buFont typeface="Arial" charset="0"/>
              <a:buChar char="»"/>
              <a:defRPr sz="20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algn="just">
              <a:lnSpc>
                <a:spcPct val="100000"/>
              </a:lnSpc>
              <a:buClr>
                <a:srgbClr val="00B050"/>
              </a:buClr>
            </a:pPr>
            <a:r>
              <a:rPr lang="en-US" altLang="zh-CN" sz="2400" i="0" dirty="0">
                <a:effectLst/>
                <a:latin typeface="+mj-lt"/>
              </a:rPr>
              <a:t>Analyzing long-term climate cycles and trends demands terrestrial reflected radiance measurements with radiometric uncertainty of 1% or better. It is essential to detect small changes—like ice melt or cloud cover shifts—over decades</a:t>
            </a:r>
            <a:endParaRPr lang="zh-CN" altLang="en-US" sz="2400" dirty="0">
              <a:latin typeface="+mj-lt"/>
            </a:endParaRPr>
          </a:p>
        </p:txBody>
      </p:sp>
      <p:sp>
        <p:nvSpPr>
          <p:cNvPr id="20" name="文本框 19">
            <a:extLst>
              <a:ext uri="{FF2B5EF4-FFF2-40B4-BE49-F238E27FC236}">
                <a16:creationId xmlns:a16="http://schemas.microsoft.com/office/drawing/2014/main" id="{1999177C-17A6-D9A2-0B7E-646FF01E4B1F}"/>
              </a:ext>
            </a:extLst>
          </p:cNvPr>
          <p:cNvSpPr txBox="1"/>
          <p:nvPr/>
        </p:nvSpPr>
        <p:spPr>
          <a:xfrm>
            <a:off x="395723" y="5918269"/>
            <a:ext cx="11400553" cy="707886"/>
          </a:xfrm>
          <a:prstGeom prst="rect">
            <a:avLst/>
          </a:prstGeom>
          <a:noFill/>
        </p:spPr>
        <p:txBody>
          <a:bodyPr wrap="square">
            <a:spAutoFit/>
          </a:bodyPr>
          <a:lstStyle>
            <a:defPPr>
              <a:defRPr lang="en-US"/>
            </a:defPPr>
            <a:lvl1pPr marL="285750" indent="-285750">
              <a:lnSpc>
                <a:spcPct val="150000"/>
              </a:lnSpc>
              <a:buClr>
                <a:srgbClr val="FF0000"/>
              </a:buClr>
              <a:buFont typeface="Wingdings" panose="05000000000000000000" pitchFamily="2" charset="2"/>
              <a:buChar char="p"/>
              <a:defRPr sz="2400" b="1">
                <a:solidFill>
                  <a:schemeClr val="tx1"/>
                </a:solidFill>
                <a:effectLst/>
                <a:latin typeface="Calibri" panose="020F0502020204030204" pitchFamily="34" charset="0"/>
                <a:ea typeface="等线" panose="02010600030101010101" pitchFamily="2" charset="-122"/>
                <a:cs typeface="Calibri" panose="020F050202020403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just">
              <a:lnSpc>
                <a:spcPct val="100000"/>
              </a:lnSpc>
              <a:buNone/>
            </a:pPr>
            <a:r>
              <a:rPr lang="en-US" altLang="zh-CN" sz="2000" dirty="0">
                <a:solidFill>
                  <a:srgbClr val="0000FF"/>
                </a:solidFill>
                <a:latin typeface="微软雅黑" panose="020B0503020204020204" pitchFamily="34" charset="-122"/>
              </a:rPr>
              <a:t>The uncertainty of reflectance and radiance for the Moderate Resolution Imaging Spectroradiometer (MODIS) can only reach 2% and 5%, respectively.</a:t>
            </a:r>
            <a:endParaRPr lang="zh-CN" altLang="en-US" sz="2000" dirty="0">
              <a:solidFill>
                <a:srgbClr val="0000FF"/>
              </a:solidFill>
              <a:latin typeface="微软雅黑" panose="020B0503020204020204" pitchFamily="34" charset="-122"/>
            </a:endParaRPr>
          </a:p>
        </p:txBody>
      </p:sp>
      <p:pic>
        <p:nvPicPr>
          <p:cNvPr id="21" name="图片 20">
            <a:extLst>
              <a:ext uri="{FF2B5EF4-FFF2-40B4-BE49-F238E27FC236}">
                <a16:creationId xmlns:a16="http://schemas.microsoft.com/office/drawing/2014/main" id="{1BFC4731-F021-78E0-89B1-EA46908ED39E}"/>
              </a:ext>
            </a:extLst>
          </p:cNvPr>
          <p:cNvPicPr>
            <a:picLocks noChangeAspect="1"/>
          </p:cNvPicPr>
          <p:nvPr/>
        </p:nvPicPr>
        <p:blipFill>
          <a:blip r:embed="rId2"/>
          <a:stretch>
            <a:fillRect/>
          </a:stretch>
        </p:blipFill>
        <p:spPr>
          <a:xfrm>
            <a:off x="808594" y="2595268"/>
            <a:ext cx="3829018" cy="3336218"/>
          </a:xfrm>
          <a:prstGeom prst="rect">
            <a:avLst/>
          </a:prstGeom>
        </p:spPr>
      </p:pic>
      <p:pic>
        <p:nvPicPr>
          <p:cNvPr id="22" name="图片 21">
            <a:extLst>
              <a:ext uri="{FF2B5EF4-FFF2-40B4-BE49-F238E27FC236}">
                <a16:creationId xmlns:a16="http://schemas.microsoft.com/office/drawing/2014/main" id="{8D5BC412-91A3-9A33-C6C6-3BA1D016B425}"/>
              </a:ext>
            </a:extLst>
          </p:cNvPr>
          <p:cNvPicPr>
            <a:picLocks noChangeAspect="1"/>
          </p:cNvPicPr>
          <p:nvPr/>
        </p:nvPicPr>
        <p:blipFill>
          <a:blip r:embed="rId3"/>
          <a:stretch>
            <a:fillRect/>
          </a:stretch>
        </p:blipFill>
        <p:spPr>
          <a:xfrm>
            <a:off x="6168008" y="3391756"/>
            <a:ext cx="5033246" cy="2437367"/>
          </a:xfrm>
          <a:prstGeom prst="rect">
            <a:avLst/>
          </a:prstGeom>
        </p:spPr>
      </p:pic>
      <p:sp>
        <p:nvSpPr>
          <p:cNvPr id="25" name="文本框 24">
            <a:extLst>
              <a:ext uri="{FF2B5EF4-FFF2-40B4-BE49-F238E27FC236}">
                <a16:creationId xmlns:a16="http://schemas.microsoft.com/office/drawing/2014/main" id="{2212C176-48C1-3083-8D2A-4FF212E905F4}"/>
              </a:ext>
            </a:extLst>
          </p:cNvPr>
          <p:cNvSpPr txBox="1"/>
          <p:nvPr/>
        </p:nvSpPr>
        <p:spPr>
          <a:xfrm>
            <a:off x="7176120" y="3538869"/>
            <a:ext cx="3870086" cy="307777"/>
          </a:xfrm>
          <a:prstGeom prst="rect">
            <a:avLst/>
          </a:prstGeom>
          <a:noFill/>
        </p:spPr>
        <p:txBody>
          <a:bodyPr wrap="square">
            <a:spAutoFit/>
          </a:bodyPr>
          <a:lstStyle/>
          <a:p>
            <a:r>
              <a:rPr lang="en-US" altLang="zh-CN" sz="1400" b="0" dirty="0" err="1">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Xiaoxiong</a:t>
            </a:r>
            <a:r>
              <a:rPr lang="en-US" altLang="zh-CN" sz="1400" b="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400" b="0" dirty="0" err="1">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Xiong</a:t>
            </a:r>
            <a:r>
              <a:rPr lang="zh-CN" altLang="en-US" sz="1400" b="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b="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Remote Sensing</a:t>
            </a:r>
            <a:r>
              <a:rPr lang="zh-CN" altLang="en-US" sz="1400" b="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b="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2020</a:t>
            </a:r>
            <a:endParaRPr lang="zh-CN" altLang="en-US" sz="14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1" name="文本框 30">
            <a:extLst>
              <a:ext uri="{FF2B5EF4-FFF2-40B4-BE49-F238E27FC236}">
                <a16:creationId xmlns:a16="http://schemas.microsoft.com/office/drawing/2014/main" id="{5885483B-E3A1-6337-0D92-46E3F0D99E7F}"/>
              </a:ext>
            </a:extLst>
          </p:cNvPr>
          <p:cNvSpPr txBox="1"/>
          <p:nvPr/>
        </p:nvSpPr>
        <p:spPr>
          <a:xfrm>
            <a:off x="5303912" y="2463175"/>
            <a:ext cx="6298862" cy="8756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defPPr>
              <a:defRPr lang="en-US"/>
            </a:defPPr>
            <a:lvl1pPr marL="342900" indent="-342900" fontAlgn="base">
              <a:lnSpc>
                <a:spcPct val="125000"/>
              </a:lnSpc>
              <a:spcBef>
                <a:spcPct val="0"/>
              </a:spcBef>
              <a:spcAft>
                <a:spcPct val="0"/>
              </a:spcAft>
              <a:buClr>
                <a:srgbClr val="00B050"/>
              </a:buClr>
              <a:buFont typeface="Arial" charset="0"/>
              <a:buChar char="•"/>
              <a:defRPr sz="2000" b="1" kern="100">
                <a:latin typeface="微软雅黑" panose="020B0503020204020204" pitchFamily="34" charset="-122"/>
                <a:ea typeface="微软雅黑" panose="020B0503020204020204" pitchFamily="34" charset="-122"/>
                <a:cs typeface="Calibri" panose="020F0502020204030204" pitchFamily="34" charset="0"/>
              </a:defRPr>
            </a:lvl1pPr>
            <a:lvl2pPr marL="742950" indent="-285750" fontAlgn="base">
              <a:spcBef>
                <a:spcPct val="20000"/>
              </a:spcBef>
              <a:spcAft>
                <a:spcPct val="0"/>
              </a:spcAft>
              <a:buFont typeface="Arial" charset="0"/>
              <a:buChar char="–"/>
              <a:defRPr b="1">
                <a:solidFill>
                  <a:schemeClr val="tx2"/>
                </a:solidFill>
              </a:defRPr>
            </a:lvl2pPr>
            <a:lvl3pPr marL="1143000" indent="-228600" fontAlgn="base">
              <a:spcBef>
                <a:spcPct val="20000"/>
              </a:spcBef>
              <a:spcAft>
                <a:spcPct val="0"/>
              </a:spcAft>
              <a:buFont typeface="Arial" charset="0"/>
              <a:buChar char="•"/>
              <a:defRPr sz="2400"/>
            </a:lvl3pPr>
            <a:lvl4pPr marL="1600200" indent="-228600" fontAlgn="base">
              <a:spcBef>
                <a:spcPct val="20000"/>
              </a:spcBef>
              <a:spcAft>
                <a:spcPct val="0"/>
              </a:spcAft>
              <a:buFont typeface="Arial" charset="0"/>
              <a:buChar char="–"/>
              <a:defRPr sz="2000"/>
            </a:lvl4pPr>
            <a:lvl5pPr marL="2057400" indent="-228600" fontAlgn="base">
              <a:spcBef>
                <a:spcPct val="20000"/>
              </a:spcBef>
              <a:spcAft>
                <a:spcPct val="0"/>
              </a:spcAft>
              <a:buFont typeface="Arial" charset="0"/>
              <a:buChar char="»"/>
              <a:defRPr sz="20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algn="just"/>
            <a:r>
              <a:rPr lang="en-US" altLang="zh-CN" sz="1400" dirty="0"/>
              <a:t>Solar diffusers, standard lamps, and vicarious calibration are affected by the launch process and long-term degradation, preventing in-orbit traceability to SI.</a:t>
            </a:r>
            <a:endParaRPr lang="zh-CN" altLang="en-US" sz="1400" dirty="0"/>
          </a:p>
        </p:txBody>
      </p:sp>
    </p:spTree>
    <p:extLst>
      <p:ext uri="{BB962C8B-B14F-4D97-AF65-F5344CB8AC3E}">
        <p14:creationId xmlns:p14="http://schemas.microsoft.com/office/powerpoint/2010/main" val="1870893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a:extLst>
              <a:ext uri="{FF2B5EF4-FFF2-40B4-BE49-F238E27FC236}">
                <a16:creationId xmlns:a16="http://schemas.microsoft.com/office/drawing/2014/main" id="{DCF3DE4D-332F-3569-A96F-E7F51364DFFC}"/>
              </a:ext>
            </a:extLst>
          </p:cNvPr>
          <p:cNvSpPr>
            <a:spLocks noGrp="1"/>
          </p:cNvSpPr>
          <p:nvPr>
            <p:ph idx="4294967295"/>
          </p:nvPr>
        </p:nvSpPr>
        <p:spPr>
          <a:xfrm>
            <a:off x="164892" y="1388839"/>
            <a:ext cx="11624051" cy="1228328"/>
          </a:xfrm>
        </p:spPr>
        <p:txBody>
          <a:bodyPr/>
          <a:lstStyle/>
          <a:p>
            <a:pPr marR="0" lvl="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kern="100" dirty="0">
                <a:latin typeface="+mj-lt"/>
                <a:ea typeface="等线" panose="02010600030101010101" pitchFamily="2" charset="-122"/>
                <a:cs typeface="Calibri" panose="020F0502020204030204" pitchFamily="34" charset="0"/>
              </a:rPr>
              <a:t>This report </a:t>
            </a:r>
            <a:r>
              <a:rPr kumimoji="0" lang="en-US" altLang="zh-CN" i="0" u="none" strike="noStrike" kern="100" cap="none" spc="0" normalizeH="0" baseline="0" noProof="0" dirty="0">
                <a:ln>
                  <a:noFill/>
                </a:ln>
                <a:solidFill>
                  <a:prstClr val="black"/>
                </a:solidFill>
                <a:effectLst/>
                <a:uLnTx/>
                <a:uFillTx/>
                <a:latin typeface="+mj-lt"/>
                <a:ea typeface="等线" panose="02010600030101010101" pitchFamily="2" charset="-122"/>
                <a:cs typeface="Calibri" panose="020F0502020204030204" pitchFamily="34" charset="0"/>
              </a:rPr>
              <a:t>proposes a SI-traceable Radiometric measurement system is</a:t>
            </a:r>
            <a:r>
              <a:rPr kumimoji="0" lang="en-US" altLang="zh-CN" i="0" u="none" strike="noStrike" kern="1200" cap="none" spc="0" normalizeH="0" baseline="0" noProof="0" dirty="0">
                <a:ln>
                  <a:noFill/>
                </a:ln>
                <a:solidFill>
                  <a:prstClr val="black"/>
                </a:solidFill>
                <a:effectLst/>
                <a:uLnTx/>
                <a:uFillTx/>
                <a:latin typeface="+mj-lt"/>
                <a:ea typeface="宋体"/>
                <a:cs typeface="+mn-cs"/>
              </a:rPr>
              <a:t>, aiming to enhance the measurement uncertainty of </a:t>
            </a:r>
            <a:r>
              <a:rPr kumimoji="0" lang="en-US" altLang="zh-CN" i="0" u="none" strike="noStrike" kern="100" cap="none" spc="0" normalizeH="0" baseline="0" noProof="0" dirty="0">
                <a:ln>
                  <a:noFill/>
                </a:ln>
                <a:solidFill>
                  <a:prstClr val="black"/>
                </a:solidFill>
                <a:effectLst/>
                <a:uLnTx/>
                <a:uFillTx/>
                <a:latin typeface="+mj-lt"/>
                <a:ea typeface="等线" panose="02010600030101010101" pitchFamily="2" charset="-122"/>
                <a:cs typeface="Calibri" panose="020F0502020204030204" pitchFamily="34" charset="0"/>
              </a:rPr>
              <a:t>terrestrial</a:t>
            </a:r>
            <a:r>
              <a:rPr kumimoji="0" lang="en-US" altLang="zh-CN" i="0" u="none" strike="noStrike" kern="1200" cap="none" spc="0" normalizeH="0" baseline="0" noProof="0" dirty="0">
                <a:ln>
                  <a:noFill/>
                </a:ln>
                <a:solidFill>
                  <a:prstClr val="black"/>
                </a:solidFill>
                <a:effectLst/>
                <a:uLnTx/>
                <a:uFillTx/>
                <a:latin typeface="+mj-lt"/>
                <a:ea typeface="宋体"/>
                <a:cs typeface="+mn-cs"/>
              </a:rPr>
              <a:t> reflected spectral radiance </a:t>
            </a:r>
            <a:r>
              <a:rPr kumimoji="0" lang="en-US" altLang="zh-CN" i="0" u="none" strike="noStrike" kern="100" cap="none" spc="0" normalizeH="0" baseline="0" noProof="0" dirty="0">
                <a:ln>
                  <a:noFill/>
                </a:ln>
                <a:solidFill>
                  <a:prstClr val="black"/>
                </a:solidFill>
                <a:effectLst/>
                <a:uLnTx/>
                <a:uFillTx/>
                <a:latin typeface="+mj-lt"/>
                <a:ea typeface="等线" panose="02010600030101010101" pitchFamily="2" charset="-122"/>
                <a:cs typeface="Calibri" panose="020F0502020204030204" pitchFamily="34" charset="0"/>
              </a:rPr>
              <a:t>with long-term stability</a:t>
            </a:r>
            <a:r>
              <a:rPr kumimoji="0" lang="en-US" altLang="zh-CN" i="0" u="none" strike="noStrike" kern="1200" cap="none" spc="0" normalizeH="0" baseline="0" noProof="0" dirty="0">
                <a:ln>
                  <a:noFill/>
                </a:ln>
                <a:solidFill>
                  <a:prstClr val="black"/>
                </a:solidFill>
                <a:effectLst/>
                <a:uLnTx/>
                <a:uFillTx/>
                <a:latin typeface="+mj-lt"/>
                <a:ea typeface="宋体"/>
                <a:cs typeface="+mn-cs"/>
              </a:rPr>
              <a:t>. </a:t>
            </a:r>
            <a:endParaRPr lang="zh-CN" altLang="zh-CN" kern="100" dirty="0">
              <a:latin typeface="+mj-lt"/>
              <a:ea typeface="等线" panose="02010600030101010101" pitchFamily="2" charset="-122"/>
              <a:cs typeface="Calibri" panose="020F0502020204030204" pitchFamily="34" charset="0"/>
            </a:endParaRPr>
          </a:p>
        </p:txBody>
      </p:sp>
      <p:pic>
        <p:nvPicPr>
          <p:cNvPr id="7" name="Picture 2">
            <a:extLst>
              <a:ext uri="{FF2B5EF4-FFF2-40B4-BE49-F238E27FC236}">
                <a16:creationId xmlns:a16="http://schemas.microsoft.com/office/drawing/2014/main" id="{B8F7CC3C-1F9E-8D17-F840-8F84EA2D756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32772" y="2780926"/>
            <a:ext cx="5324372" cy="321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标题 1">
            <a:extLst>
              <a:ext uri="{FF2B5EF4-FFF2-40B4-BE49-F238E27FC236}">
                <a16:creationId xmlns:a16="http://schemas.microsoft.com/office/drawing/2014/main" id="{68896C5E-C1E7-51D3-178C-24AAE60F697A}"/>
              </a:ext>
            </a:extLst>
          </p:cNvPr>
          <p:cNvSpPr>
            <a:spLocks noGrp="1"/>
          </p:cNvSpPr>
          <p:nvPr>
            <p:ph type="title"/>
          </p:nvPr>
        </p:nvSpPr>
        <p:spPr>
          <a:xfrm>
            <a:off x="263352" y="188640"/>
            <a:ext cx="11319048" cy="954087"/>
          </a:xfrm>
        </p:spPr>
        <p:txBody>
          <a:bodyPr/>
          <a:lstStyle/>
          <a:p>
            <a:r>
              <a:rPr lang="en-US" altLang="zh-CN" sz="3600" dirty="0">
                <a:latin typeface="+mj-lt"/>
                <a:ea typeface="等线" panose="02010600030101010101" pitchFamily="2" charset="-122"/>
              </a:rPr>
              <a:t>Absolute Measurement  for Terrestrial reflected </a:t>
            </a:r>
            <a:br>
              <a:rPr lang="en-US" altLang="zh-CN" sz="3600" dirty="0">
                <a:latin typeface="+mj-lt"/>
                <a:ea typeface="等线" panose="02010600030101010101" pitchFamily="2" charset="-122"/>
              </a:rPr>
            </a:br>
            <a:r>
              <a:rPr lang="en-US" altLang="zh-CN" sz="3600" dirty="0">
                <a:latin typeface="+mj-lt"/>
                <a:ea typeface="等线" panose="02010600030101010101" pitchFamily="2" charset="-122"/>
              </a:rPr>
              <a:t>spectral Radiance</a:t>
            </a:r>
            <a:endParaRPr lang="zh-CN" altLang="en-US" sz="3600" dirty="0">
              <a:latin typeface="+mj-lt"/>
            </a:endParaRPr>
          </a:p>
        </p:txBody>
      </p:sp>
      <p:sp>
        <p:nvSpPr>
          <p:cNvPr id="3" name="文本框 2">
            <a:extLst>
              <a:ext uri="{FF2B5EF4-FFF2-40B4-BE49-F238E27FC236}">
                <a16:creationId xmlns:a16="http://schemas.microsoft.com/office/drawing/2014/main" id="{9B075334-067F-E9AC-8E26-FD9BDF9A884A}"/>
              </a:ext>
            </a:extLst>
          </p:cNvPr>
          <p:cNvSpPr txBox="1"/>
          <p:nvPr/>
        </p:nvSpPr>
        <p:spPr>
          <a:xfrm>
            <a:off x="164892" y="2605434"/>
            <a:ext cx="6192688" cy="4154984"/>
          </a:xfrm>
          <a:prstGeom prst="rect">
            <a:avLst/>
          </a:prstGeom>
          <a:noFill/>
        </p:spPr>
        <p:txBody>
          <a:bodyPr wrap="square">
            <a:spAutoFit/>
          </a:bodyPr>
          <a:lstStyle/>
          <a:p>
            <a:pPr marL="342900" indent="-342900" algn="just">
              <a:buFont typeface="Arial" panose="020B0604020202020204" pitchFamily="34" charset="0"/>
              <a:buChar char="•"/>
            </a:pPr>
            <a:r>
              <a:rPr lang="en-US" altLang="zh-CN" sz="2400" dirty="0"/>
              <a:t>We are currently achieving absolute radiation measurements in space, and an on-orbit traceable reference for the reflected solar band is being established</a:t>
            </a:r>
          </a:p>
          <a:p>
            <a:pPr marL="342900" indent="-342900" algn="just">
              <a:buFont typeface="Arial" panose="020B0604020202020204" pitchFamily="34" charset="0"/>
              <a:buChar char="•"/>
            </a:pPr>
            <a:r>
              <a:rPr lang="en-US" altLang="zh-CN" sz="2400" dirty="0"/>
              <a:t>Our team is advancing on-board SI-traceable transfer technology to enhance the accuracy and long-term stability of Earth-Moon spectral radiation measurements. </a:t>
            </a:r>
          </a:p>
          <a:p>
            <a:pPr marL="342900" indent="-342900" algn="just">
              <a:buFont typeface="Arial" panose="020B0604020202020204" pitchFamily="34" charset="0"/>
              <a:buChar char="•"/>
            </a:pPr>
            <a:r>
              <a:rPr lang="en-US" altLang="zh-CN" sz="2400" dirty="0"/>
              <a:t>Cross-calibration protocols are being implemented to unify the on-board radiation scale across our measurements</a:t>
            </a:r>
            <a:endParaRPr lang="zh-CN" altLang="en-US" sz="2400" dirty="0"/>
          </a:p>
        </p:txBody>
      </p:sp>
    </p:spTree>
    <p:extLst>
      <p:ext uri="{BB962C8B-B14F-4D97-AF65-F5344CB8AC3E}">
        <p14:creationId xmlns:p14="http://schemas.microsoft.com/office/powerpoint/2010/main" val="1186181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38B97-7CA0-E289-F2C0-D70A5F100356}"/>
            </a:ext>
          </a:extLst>
        </p:cNvPr>
        <p:cNvGrpSpPr/>
        <p:nvPr/>
      </p:nvGrpSpPr>
      <p:grpSpPr>
        <a:xfrm>
          <a:off x="0" y="0"/>
          <a:ext cx="0" cy="0"/>
          <a:chOff x="0" y="0"/>
          <a:chExt cx="0" cy="0"/>
        </a:xfrm>
      </p:grpSpPr>
      <p:graphicFrame>
        <p:nvGraphicFramePr>
          <p:cNvPr id="4" name="图示 3">
            <a:extLst>
              <a:ext uri="{FF2B5EF4-FFF2-40B4-BE49-F238E27FC236}">
                <a16:creationId xmlns:a16="http://schemas.microsoft.com/office/drawing/2014/main" id="{AB5342B4-6870-4527-4B8C-0C599CC4C9DB}"/>
              </a:ext>
            </a:extLst>
          </p:cNvPr>
          <p:cNvGraphicFramePr/>
          <p:nvPr>
            <p:extLst>
              <p:ext uri="{D42A27DB-BD31-4B8C-83A1-F6EECF244321}">
                <p14:modId xmlns:p14="http://schemas.microsoft.com/office/powerpoint/2010/main" val="657837387"/>
              </p:ext>
            </p:extLst>
          </p:nvPr>
        </p:nvGraphicFramePr>
        <p:xfrm>
          <a:off x="1631504" y="1556793"/>
          <a:ext cx="9217024" cy="4506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灯片编号占位符 4">
            <a:extLst>
              <a:ext uri="{FF2B5EF4-FFF2-40B4-BE49-F238E27FC236}">
                <a16:creationId xmlns:a16="http://schemas.microsoft.com/office/drawing/2014/main" id="{E84015F7-B7AC-70D5-0266-E536ACC33D16}"/>
              </a:ext>
            </a:extLst>
          </p:cNvPr>
          <p:cNvSpPr>
            <a:spLocks noGrp="1"/>
          </p:cNvSpPr>
          <p:nvPr>
            <p:ph type="sldNum" sz="quarter" idx="4294967295"/>
          </p:nvPr>
        </p:nvSpPr>
        <p:spPr>
          <a:xfrm>
            <a:off x="9448800" y="6356350"/>
            <a:ext cx="2743200" cy="365125"/>
          </a:xfrm>
          <a:prstGeom prst="rect">
            <a:avLst/>
          </a:prstGeom>
        </p:spPr>
        <p:txBody>
          <a:bodyPr/>
          <a:lstStyle/>
          <a:p>
            <a:fld id="{0C913308-F349-4B6D-A68A-DD1791B4A57B}" type="slidenum">
              <a:rPr lang="zh-CN" altLang="en-US" smtClean="0"/>
              <a:t>7</a:t>
            </a:fld>
            <a:endParaRPr lang="zh-CN" altLang="en-US" dirty="0"/>
          </a:p>
        </p:txBody>
      </p:sp>
      <p:sp>
        <p:nvSpPr>
          <p:cNvPr id="7" name="标题 1">
            <a:extLst>
              <a:ext uri="{FF2B5EF4-FFF2-40B4-BE49-F238E27FC236}">
                <a16:creationId xmlns:a16="http://schemas.microsoft.com/office/drawing/2014/main" id="{CD6FBF69-D8EE-6549-A903-C321C6C88F57}"/>
              </a:ext>
            </a:extLst>
          </p:cNvPr>
          <p:cNvSpPr txBox="1">
            <a:spLocks/>
          </p:cNvSpPr>
          <p:nvPr/>
        </p:nvSpPr>
        <p:spPr bwMode="auto">
          <a:xfrm>
            <a:off x="263352" y="274638"/>
            <a:ext cx="11319048" cy="9540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altLang="zh-CN" sz="3600" dirty="0">
                <a:latin typeface="+mj-lt"/>
              </a:rPr>
              <a:t>Outline</a:t>
            </a:r>
            <a:endParaRPr lang="zh-CN" altLang="en-US" sz="3600" dirty="0">
              <a:latin typeface="+mj-lt"/>
            </a:endParaRPr>
          </a:p>
        </p:txBody>
      </p:sp>
    </p:spTree>
    <p:extLst>
      <p:ext uri="{BB962C8B-B14F-4D97-AF65-F5344CB8AC3E}">
        <p14:creationId xmlns:p14="http://schemas.microsoft.com/office/powerpoint/2010/main" val="1207773196"/>
      </p:ext>
    </p:extLst>
  </p:cSld>
  <p:clrMapOvr>
    <a:masterClrMapping/>
  </p:clrMapOvr>
  <mc:AlternateContent xmlns:mc="http://schemas.openxmlformats.org/markup-compatibility/2006" xmlns:p14="http://schemas.microsoft.com/office/powerpoint/2010/main">
    <mc:Choice Requires="p14">
      <p:transition spd="slow" p14:dur="2000" advTm="2856"/>
    </mc:Choice>
    <mc:Fallback xmlns="">
      <p:transition spd="slow" advTm="285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B8C5145-F6B4-5B5F-48B9-6E9DF3DB4B88}"/>
              </a:ext>
            </a:extLst>
          </p:cNvPr>
          <p:cNvSpPr txBox="1"/>
          <p:nvPr/>
        </p:nvSpPr>
        <p:spPr>
          <a:xfrm>
            <a:off x="109013" y="2117670"/>
            <a:ext cx="11391056" cy="461665"/>
          </a:xfrm>
          <a:prstGeom prst="rect">
            <a:avLst/>
          </a:prstGeom>
          <a:noFill/>
        </p:spPr>
        <p:txBody>
          <a:bodyPr wrap="square">
            <a:spAutoFit/>
          </a:bodyPr>
          <a:lstStyle/>
          <a:p>
            <a:pPr marL="285750" indent="-285750">
              <a:buFont typeface="Arial" panose="020B0604020202020204" pitchFamily="34" charset="0"/>
              <a:buChar char="•"/>
            </a:pPr>
            <a:r>
              <a:rPr lang="en-US" altLang="zh-CN" sz="2400" b="1" dirty="0">
                <a:latin typeface="+mj-lt"/>
              </a:rPr>
              <a:t>Operating Principle </a:t>
            </a:r>
            <a:endParaRPr lang="zh-CN" altLang="en-US" sz="2400" b="1" dirty="0">
              <a:latin typeface="+mj-lt"/>
            </a:endParaRPr>
          </a:p>
        </p:txBody>
      </p:sp>
      <p:sp>
        <p:nvSpPr>
          <p:cNvPr id="5" name="文本框 4">
            <a:extLst>
              <a:ext uri="{FF2B5EF4-FFF2-40B4-BE49-F238E27FC236}">
                <a16:creationId xmlns:a16="http://schemas.microsoft.com/office/drawing/2014/main" id="{43BE52B3-1918-7515-6350-6843376CA3AE}"/>
              </a:ext>
            </a:extLst>
          </p:cNvPr>
          <p:cNvSpPr txBox="1"/>
          <p:nvPr/>
        </p:nvSpPr>
        <p:spPr>
          <a:xfrm>
            <a:off x="148238" y="2657472"/>
            <a:ext cx="5415996" cy="3785652"/>
          </a:xfrm>
          <a:prstGeom prst="rect">
            <a:avLst/>
          </a:prstGeom>
          <a:solidFill>
            <a:schemeClr val="accent4">
              <a:lumMod val="20000"/>
              <a:lumOff val="80000"/>
            </a:schemeClr>
          </a:solidFill>
        </p:spPr>
        <p:txBody>
          <a:bodyPr wrap="square">
            <a:spAutoFit/>
          </a:bodyPr>
          <a:lstStyle/>
          <a:p>
            <a:pPr marL="342900" indent="-342900" algn="just">
              <a:buFont typeface="+mj-lt"/>
              <a:buAutoNum type="arabicPeriod"/>
            </a:pPr>
            <a:r>
              <a:rPr lang="en-US" altLang="zh-CN" sz="2000" b="1" i="0" dirty="0">
                <a:effectLst/>
                <a:latin typeface="+mj-lt"/>
              </a:rPr>
              <a:t>The space cryogenic radiometer is utilized as the primary radiation reference.</a:t>
            </a:r>
          </a:p>
          <a:p>
            <a:pPr marL="342900" indent="-342900" algn="just">
              <a:buFont typeface="+mj-lt"/>
              <a:buAutoNum type="arabicPeriod"/>
            </a:pPr>
            <a:r>
              <a:rPr lang="en-US" altLang="zh-CN" sz="2000" b="1" i="0" dirty="0">
                <a:effectLst/>
                <a:latin typeface="+mj-lt"/>
              </a:rPr>
              <a:t> Monochromatic beams is directed into the cryogenic radiometer to calibrate their power. </a:t>
            </a:r>
          </a:p>
          <a:p>
            <a:pPr marL="342900" indent="-342900" algn="just">
              <a:buFont typeface="+mj-lt"/>
              <a:buAutoNum type="arabicPeriod"/>
            </a:pPr>
            <a:r>
              <a:rPr lang="en-US" altLang="zh-CN" sz="2000" b="1" i="0" dirty="0">
                <a:effectLst/>
                <a:latin typeface="+mj-lt"/>
              </a:rPr>
              <a:t>The transfer radiometer is then calibrated using these calibrated monochromatic beams.</a:t>
            </a:r>
          </a:p>
          <a:p>
            <a:pPr marL="342900" indent="-342900" algn="just">
              <a:buFont typeface="+mj-lt"/>
              <a:buAutoNum type="arabicPeriod"/>
            </a:pPr>
            <a:r>
              <a:rPr lang="en-US" altLang="zh-CN" sz="2000" b="1" i="0" dirty="0">
                <a:effectLst/>
                <a:latin typeface="+mj-lt"/>
              </a:rPr>
              <a:t> A Lambertian source is created by directing the beams into an integrating sphere. </a:t>
            </a:r>
          </a:p>
          <a:p>
            <a:pPr marL="342900" indent="-342900" algn="just">
              <a:buFont typeface="+mj-lt"/>
              <a:buAutoNum type="arabicPeriod"/>
            </a:pPr>
            <a:r>
              <a:rPr lang="en-US" altLang="zh-CN" sz="2000" b="1" i="0" dirty="0">
                <a:effectLst/>
                <a:latin typeface="+mj-lt"/>
              </a:rPr>
              <a:t>The transfer radiometer observes the integrating sphere source, transferring the radiance standard to establish a radiance reference.</a:t>
            </a:r>
            <a:endParaRPr lang="zh-CN" altLang="en-US" sz="2000" b="1" dirty="0">
              <a:latin typeface="+mj-lt"/>
            </a:endParaRPr>
          </a:p>
        </p:txBody>
      </p:sp>
      <p:grpSp>
        <p:nvGrpSpPr>
          <p:cNvPr id="21" name="组合 20">
            <a:extLst>
              <a:ext uri="{FF2B5EF4-FFF2-40B4-BE49-F238E27FC236}">
                <a16:creationId xmlns:a16="http://schemas.microsoft.com/office/drawing/2014/main" id="{8A9DF078-968D-4A8C-C9F2-7C49BBF0CE63}"/>
              </a:ext>
            </a:extLst>
          </p:cNvPr>
          <p:cNvGrpSpPr/>
          <p:nvPr/>
        </p:nvGrpSpPr>
        <p:grpSpPr>
          <a:xfrm>
            <a:off x="5505748" y="1924090"/>
            <a:ext cx="6547378" cy="4207437"/>
            <a:chOff x="3534240" y="2276872"/>
            <a:chExt cx="6324143" cy="4144908"/>
          </a:xfrm>
        </p:grpSpPr>
        <p:pic>
          <p:nvPicPr>
            <p:cNvPr id="10" name="图片 9">
              <a:extLst>
                <a:ext uri="{FF2B5EF4-FFF2-40B4-BE49-F238E27FC236}">
                  <a16:creationId xmlns:a16="http://schemas.microsoft.com/office/drawing/2014/main" id="{EA63699B-59C4-EC3A-0A23-D3919BA1135D}"/>
                </a:ext>
              </a:extLst>
            </p:cNvPr>
            <p:cNvPicPr>
              <a:picLocks noChangeAspect="1"/>
            </p:cNvPicPr>
            <p:nvPr/>
          </p:nvPicPr>
          <p:blipFill>
            <a:blip r:embed="rId3"/>
            <a:stretch>
              <a:fillRect/>
            </a:stretch>
          </p:blipFill>
          <p:spPr>
            <a:xfrm>
              <a:off x="4029083" y="2490569"/>
              <a:ext cx="5829300" cy="3619500"/>
            </a:xfrm>
            <a:prstGeom prst="rect">
              <a:avLst/>
            </a:prstGeom>
          </p:spPr>
        </p:pic>
        <p:sp>
          <p:nvSpPr>
            <p:cNvPr id="8" name="文本框 7">
              <a:extLst>
                <a:ext uri="{FF2B5EF4-FFF2-40B4-BE49-F238E27FC236}">
                  <a16:creationId xmlns:a16="http://schemas.microsoft.com/office/drawing/2014/main" id="{98331A07-1ABD-DDA5-DD65-8B1F8C413160}"/>
                </a:ext>
              </a:extLst>
            </p:cNvPr>
            <p:cNvSpPr txBox="1"/>
            <p:nvPr/>
          </p:nvSpPr>
          <p:spPr>
            <a:xfrm>
              <a:off x="4929841" y="2276872"/>
              <a:ext cx="929550" cy="369332"/>
            </a:xfrm>
            <a:prstGeom prst="rect">
              <a:avLst/>
            </a:prstGeom>
            <a:noFill/>
          </p:spPr>
          <p:txBody>
            <a:bodyPr wrap="none" rtlCol="0">
              <a:spAutoFit/>
            </a:bodyPr>
            <a:lstStyle/>
            <a:p>
              <a:r>
                <a:rPr lang="en-US" altLang="zh-CN" dirty="0"/>
                <a:t>sunlight</a:t>
              </a:r>
              <a:endParaRPr lang="zh-CN" altLang="en-US" dirty="0"/>
            </a:p>
          </p:txBody>
        </p:sp>
        <p:sp>
          <p:nvSpPr>
            <p:cNvPr id="11" name="文本框 10">
              <a:extLst>
                <a:ext uri="{FF2B5EF4-FFF2-40B4-BE49-F238E27FC236}">
                  <a16:creationId xmlns:a16="http://schemas.microsoft.com/office/drawing/2014/main" id="{DA9D85CD-73B0-950C-F715-CCCC4DFC9A3E}"/>
                </a:ext>
              </a:extLst>
            </p:cNvPr>
            <p:cNvSpPr txBox="1"/>
            <p:nvPr/>
          </p:nvSpPr>
          <p:spPr>
            <a:xfrm>
              <a:off x="3534240" y="4455324"/>
              <a:ext cx="816506" cy="646331"/>
            </a:xfrm>
            <a:prstGeom prst="rect">
              <a:avLst/>
            </a:prstGeom>
            <a:noFill/>
          </p:spPr>
          <p:txBody>
            <a:bodyPr wrap="none" rtlCol="0">
              <a:spAutoFit/>
            </a:bodyPr>
            <a:lstStyle/>
            <a:p>
              <a:r>
                <a:rPr lang="en-US" altLang="zh-CN" dirty="0"/>
                <a:t>optical</a:t>
              </a:r>
            </a:p>
            <a:p>
              <a:r>
                <a:rPr lang="en-US" altLang="zh-CN" dirty="0"/>
                <a:t> fiber</a:t>
              </a:r>
              <a:endParaRPr lang="zh-CN" altLang="en-US" dirty="0"/>
            </a:p>
          </p:txBody>
        </p:sp>
        <p:sp>
          <p:nvSpPr>
            <p:cNvPr id="12" name="文本框 11">
              <a:extLst>
                <a:ext uri="{FF2B5EF4-FFF2-40B4-BE49-F238E27FC236}">
                  <a16:creationId xmlns:a16="http://schemas.microsoft.com/office/drawing/2014/main" id="{CFCF04E6-AC13-0B47-71F6-7DAFBC23BD74}"/>
                </a:ext>
              </a:extLst>
            </p:cNvPr>
            <p:cNvSpPr txBox="1"/>
            <p:nvPr/>
          </p:nvSpPr>
          <p:spPr>
            <a:xfrm>
              <a:off x="4511824" y="5517232"/>
              <a:ext cx="671979" cy="369332"/>
            </a:xfrm>
            <a:prstGeom prst="rect">
              <a:avLst/>
            </a:prstGeom>
            <a:noFill/>
          </p:spPr>
          <p:txBody>
            <a:bodyPr wrap="none" rtlCol="0">
              <a:spAutoFit/>
            </a:bodyPr>
            <a:lstStyle/>
            <a:p>
              <a:r>
                <a:rPr lang="en-US" altLang="zh-CN" dirty="0"/>
                <a:t>SCAR</a:t>
              </a:r>
            </a:p>
          </p:txBody>
        </p:sp>
        <p:sp>
          <p:nvSpPr>
            <p:cNvPr id="13" name="文本框 12">
              <a:extLst>
                <a:ext uri="{FF2B5EF4-FFF2-40B4-BE49-F238E27FC236}">
                  <a16:creationId xmlns:a16="http://schemas.microsoft.com/office/drawing/2014/main" id="{B906E5DE-3CD7-9AFF-2161-CF8E6A2CA9BB}"/>
                </a:ext>
              </a:extLst>
            </p:cNvPr>
            <p:cNvSpPr txBox="1"/>
            <p:nvPr/>
          </p:nvSpPr>
          <p:spPr>
            <a:xfrm>
              <a:off x="5426403" y="5517232"/>
              <a:ext cx="1721882" cy="369332"/>
            </a:xfrm>
            <a:prstGeom prst="rect">
              <a:avLst/>
            </a:prstGeom>
            <a:noFill/>
          </p:spPr>
          <p:txBody>
            <a:bodyPr wrap="none" rtlCol="0">
              <a:spAutoFit/>
            </a:bodyPr>
            <a:lstStyle/>
            <a:p>
              <a:r>
                <a:rPr lang="en-US" altLang="zh-CN" dirty="0"/>
                <a:t>monochromator</a:t>
              </a:r>
            </a:p>
          </p:txBody>
        </p:sp>
        <p:sp>
          <p:nvSpPr>
            <p:cNvPr id="14" name="文本框 13">
              <a:extLst>
                <a:ext uri="{FF2B5EF4-FFF2-40B4-BE49-F238E27FC236}">
                  <a16:creationId xmlns:a16="http://schemas.microsoft.com/office/drawing/2014/main" id="{2BD3DDEE-E480-52E8-F80A-D0B599FCDA4B}"/>
                </a:ext>
              </a:extLst>
            </p:cNvPr>
            <p:cNvSpPr txBox="1"/>
            <p:nvPr/>
          </p:nvSpPr>
          <p:spPr>
            <a:xfrm>
              <a:off x="7025989" y="5351348"/>
              <a:ext cx="1235788" cy="646331"/>
            </a:xfrm>
            <a:prstGeom prst="rect">
              <a:avLst/>
            </a:prstGeom>
            <a:noFill/>
          </p:spPr>
          <p:txBody>
            <a:bodyPr wrap="none" rtlCol="0">
              <a:spAutoFit/>
            </a:bodyPr>
            <a:lstStyle/>
            <a:p>
              <a:pPr algn="ctr"/>
              <a:r>
                <a:rPr lang="en-US" altLang="zh-CN" dirty="0"/>
                <a:t>transfer </a:t>
              </a:r>
            </a:p>
            <a:p>
              <a:pPr algn="ctr"/>
              <a:r>
                <a:rPr lang="en-US" altLang="zh-CN" dirty="0"/>
                <a:t>radiometer</a:t>
              </a:r>
            </a:p>
          </p:txBody>
        </p:sp>
        <p:sp>
          <p:nvSpPr>
            <p:cNvPr id="15" name="文本框 14">
              <a:extLst>
                <a:ext uri="{FF2B5EF4-FFF2-40B4-BE49-F238E27FC236}">
                  <a16:creationId xmlns:a16="http://schemas.microsoft.com/office/drawing/2014/main" id="{0EC9362E-9D67-ADAC-9658-726CEB0B08BB}"/>
                </a:ext>
              </a:extLst>
            </p:cNvPr>
            <p:cNvSpPr txBox="1"/>
            <p:nvPr/>
          </p:nvSpPr>
          <p:spPr>
            <a:xfrm>
              <a:off x="8299960" y="3661025"/>
              <a:ext cx="1508779" cy="909608"/>
            </a:xfrm>
            <a:prstGeom prst="rect">
              <a:avLst/>
            </a:prstGeom>
            <a:noFill/>
          </p:spPr>
          <p:txBody>
            <a:bodyPr wrap="square" rtlCol="0">
              <a:spAutoFit/>
            </a:bodyPr>
            <a:lstStyle/>
            <a:p>
              <a:pPr algn="ctr"/>
              <a:r>
                <a:rPr lang="en-US" altLang="zh-CN" dirty="0"/>
                <a:t> Imaging Spectrometer</a:t>
              </a:r>
            </a:p>
            <a:p>
              <a:pPr algn="ctr"/>
              <a:endParaRPr lang="en-US" altLang="zh-CN" dirty="0"/>
            </a:p>
          </p:txBody>
        </p:sp>
        <p:sp>
          <p:nvSpPr>
            <p:cNvPr id="16" name="文本框 15">
              <a:extLst>
                <a:ext uri="{FF2B5EF4-FFF2-40B4-BE49-F238E27FC236}">
                  <a16:creationId xmlns:a16="http://schemas.microsoft.com/office/drawing/2014/main" id="{3A0485BA-3B4C-4BFB-6504-956E995A315B}"/>
                </a:ext>
              </a:extLst>
            </p:cNvPr>
            <p:cNvSpPr txBox="1"/>
            <p:nvPr/>
          </p:nvSpPr>
          <p:spPr>
            <a:xfrm>
              <a:off x="6525873" y="3323248"/>
              <a:ext cx="1830395" cy="636726"/>
            </a:xfrm>
            <a:prstGeom prst="rect">
              <a:avLst/>
            </a:prstGeom>
            <a:noFill/>
          </p:spPr>
          <p:txBody>
            <a:bodyPr wrap="none" rtlCol="0">
              <a:spAutoFit/>
            </a:bodyPr>
            <a:lstStyle/>
            <a:p>
              <a:r>
                <a:rPr lang="en-US" altLang="zh-CN" dirty="0"/>
                <a:t>integrating sphere</a:t>
              </a:r>
            </a:p>
            <a:p>
              <a:endParaRPr lang="zh-CN" altLang="en-US" dirty="0"/>
            </a:p>
          </p:txBody>
        </p:sp>
        <p:sp>
          <p:nvSpPr>
            <p:cNvPr id="17" name="文本框 16">
              <a:extLst>
                <a:ext uri="{FF2B5EF4-FFF2-40B4-BE49-F238E27FC236}">
                  <a16:creationId xmlns:a16="http://schemas.microsoft.com/office/drawing/2014/main" id="{D38A5F41-794A-2B50-075C-F35909B7B1A9}"/>
                </a:ext>
              </a:extLst>
            </p:cNvPr>
            <p:cNvSpPr txBox="1"/>
            <p:nvPr/>
          </p:nvSpPr>
          <p:spPr>
            <a:xfrm>
              <a:off x="5620493" y="3808993"/>
              <a:ext cx="780470" cy="646331"/>
            </a:xfrm>
            <a:prstGeom prst="rect">
              <a:avLst/>
            </a:prstGeom>
            <a:noFill/>
          </p:spPr>
          <p:txBody>
            <a:bodyPr wrap="none" rtlCol="0">
              <a:spAutoFit/>
            </a:bodyPr>
            <a:lstStyle/>
            <a:p>
              <a:r>
                <a:rPr lang="en-US" altLang="zh-CN" dirty="0"/>
                <a:t>mirror</a:t>
              </a:r>
            </a:p>
            <a:p>
              <a:endParaRPr lang="zh-CN" altLang="en-US" dirty="0"/>
            </a:p>
          </p:txBody>
        </p:sp>
        <p:sp>
          <p:nvSpPr>
            <p:cNvPr id="18" name="文本框 17">
              <a:extLst>
                <a:ext uri="{FF2B5EF4-FFF2-40B4-BE49-F238E27FC236}">
                  <a16:creationId xmlns:a16="http://schemas.microsoft.com/office/drawing/2014/main" id="{41D690F0-2DEE-C1C9-E8D2-7044651B3A3C}"/>
                </a:ext>
              </a:extLst>
            </p:cNvPr>
            <p:cNvSpPr txBox="1"/>
            <p:nvPr/>
          </p:nvSpPr>
          <p:spPr>
            <a:xfrm>
              <a:off x="5850710" y="6052448"/>
              <a:ext cx="921342" cy="369332"/>
            </a:xfrm>
            <a:prstGeom prst="rect">
              <a:avLst/>
            </a:prstGeom>
            <a:noFill/>
          </p:spPr>
          <p:txBody>
            <a:bodyPr wrap="none" rtlCol="0">
              <a:spAutoFit/>
            </a:bodyPr>
            <a:lstStyle/>
            <a:p>
              <a:r>
                <a:rPr lang="en-US" altLang="zh-CN" dirty="0"/>
                <a:t>satellite</a:t>
              </a:r>
              <a:endParaRPr lang="zh-CN" altLang="en-US" dirty="0"/>
            </a:p>
          </p:txBody>
        </p:sp>
        <p:sp>
          <p:nvSpPr>
            <p:cNvPr id="19" name="文本框 18">
              <a:extLst>
                <a:ext uri="{FF2B5EF4-FFF2-40B4-BE49-F238E27FC236}">
                  <a16:creationId xmlns:a16="http://schemas.microsoft.com/office/drawing/2014/main" id="{AE1D5C7C-3FF3-2A87-6B25-7412B2F9D690}"/>
                </a:ext>
              </a:extLst>
            </p:cNvPr>
            <p:cNvSpPr txBox="1"/>
            <p:nvPr/>
          </p:nvSpPr>
          <p:spPr>
            <a:xfrm>
              <a:off x="8593679" y="6004615"/>
              <a:ext cx="921342" cy="369332"/>
            </a:xfrm>
            <a:prstGeom prst="rect">
              <a:avLst/>
            </a:prstGeom>
            <a:noFill/>
          </p:spPr>
          <p:txBody>
            <a:bodyPr wrap="none" rtlCol="0">
              <a:spAutoFit/>
            </a:bodyPr>
            <a:lstStyle/>
            <a:p>
              <a:r>
                <a:rPr lang="en-US" altLang="zh-CN" dirty="0"/>
                <a:t>satellite</a:t>
              </a:r>
              <a:endParaRPr lang="zh-CN" altLang="en-US" dirty="0"/>
            </a:p>
          </p:txBody>
        </p:sp>
      </p:grpSp>
      <p:sp>
        <p:nvSpPr>
          <p:cNvPr id="2" name="标题 1">
            <a:extLst>
              <a:ext uri="{FF2B5EF4-FFF2-40B4-BE49-F238E27FC236}">
                <a16:creationId xmlns:a16="http://schemas.microsoft.com/office/drawing/2014/main" id="{01C1D663-3D27-6968-D3E7-4FB71FB64D9D}"/>
              </a:ext>
            </a:extLst>
          </p:cNvPr>
          <p:cNvSpPr txBox="1">
            <a:spLocks/>
          </p:cNvSpPr>
          <p:nvPr/>
        </p:nvSpPr>
        <p:spPr bwMode="auto">
          <a:xfrm>
            <a:off x="263352" y="274638"/>
            <a:ext cx="11319048" cy="9540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kern="1200">
                <a:solidFill>
                  <a:schemeClr val="tx1"/>
                </a:solidFill>
                <a:latin typeface="微软雅黑" panose="020B0503020204020204" pitchFamily="34" charset="-122"/>
                <a:ea typeface="微软雅黑" panose="020B0503020204020204" pitchFamily="34" charset="-122"/>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altLang="zh-CN" sz="4000" b="1" i="0" dirty="0">
                <a:effectLst/>
                <a:latin typeface="+mj-lt"/>
              </a:rPr>
              <a:t>Space-Based Solar Spectral Irradiance Reference</a:t>
            </a:r>
            <a:endParaRPr lang="zh-CN" altLang="en-US" sz="4000" dirty="0">
              <a:latin typeface="+mj-lt"/>
            </a:endParaRPr>
          </a:p>
        </p:txBody>
      </p:sp>
      <p:sp>
        <p:nvSpPr>
          <p:cNvPr id="6" name="文本框 5">
            <a:extLst>
              <a:ext uri="{FF2B5EF4-FFF2-40B4-BE49-F238E27FC236}">
                <a16:creationId xmlns:a16="http://schemas.microsoft.com/office/drawing/2014/main" id="{39121824-0829-BB1B-A895-F49A5738F024}"/>
              </a:ext>
            </a:extLst>
          </p:cNvPr>
          <p:cNvSpPr txBox="1"/>
          <p:nvPr/>
        </p:nvSpPr>
        <p:spPr>
          <a:xfrm>
            <a:off x="178401" y="1292772"/>
            <a:ext cx="11571149" cy="830997"/>
          </a:xfrm>
          <a:prstGeom prst="rect">
            <a:avLst/>
          </a:prstGeom>
          <a:noFill/>
        </p:spPr>
        <p:txBody>
          <a:bodyPr wrap="square">
            <a:spAutoFit/>
          </a:bodyPr>
          <a:lstStyle/>
          <a:p>
            <a:pPr marL="342900" indent="-342900">
              <a:buClr>
                <a:srgbClr val="00B050"/>
              </a:buClr>
              <a:buFont typeface="Wingdings" panose="05000000000000000000" pitchFamily="2" charset="2"/>
              <a:buChar char="p"/>
            </a:pPr>
            <a:r>
              <a:rPr lang="en-US" altLang="zh-CN" sz="2400" b="1" dirty="0">
                <a:latin typeface="+mj-lt"/>
              </a:rPr>
              <a:t>the Space-Based Solar Spectral Irradiance Reference was developed under the support of the 863 Program from 2015 to 2017.</a:t>
            </a:r>
          </a:p>
        </p:txBody>
      </p:sp>
    </p:spTree>
    <p:extLst>
      <p:ext uri="{BB962C8B-B14F-4D97-AF65-F5344CB8AC3E}">
        <p14:creationId xmlns:p14="http://schemas.microsoft.com/office/powerpoint/2010/main" val="54085864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6">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16323</TotalTime>
  <Words>1618</Words>
  <Application>Microsoft Office PowerPoint</Application>
  <PresentationFormat>宽屏</PresentationFormat>
  <Paragraphs>221</Paragraphs>
  <Slides>26</Slides>
  <Notes>11</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26</vt:i4>
      </vt:variant>
    </vt:vector>
  </HeadingPairs>
  <TitlesOfParts>
    <vt:vector size="36" baseType="lpstr">
      <vt:lpstr>PingFang SC</vt:lpstr>
      <vt:lpstr>等线</vt:lpstr>
      <vt:lpstr>华文新魏</vt:lpstr>
      <vt:lpstr>微软雅黑</vt:lpstr>
      <vt:lpstr>Arial</vt:lpstr>
      <vt:lpstr>Calibri</vt:lpstr>
      <vt:lpstr>Times New Roman</vt:lpstr>
      <vt:lpstr>Wingdings</vt:lpstr>
      <vt:lpstr>Office 主题​​</vt:lpstr>
      <vt:lpstr>Visio</vt:lpstr>
      <vt:lpstr>PowerPoint 演示文稿</vt:lpstr>
      <vt:lpstr>PowerPoint 演示文稿</vt:lpstr>
      <vt:lpstr>PowerPoint 演示文稿</vt:lpstr>
      <vt:lpstr>Climate Research</vt:lpstr>
      <vt:lpstr>Climate Research</vt:lpstr>
      <vt:lpstr>Challenges in Terrestrial radiometric measurement</vt:lpstr>
      <vt:lpstr>Absolute Measurement  for Terrestrial reflected  spectral Radiance</vt:lpstr>
      <vt:lpstr>PowerPoint 演示文稿</vt:lpstr>
      <vt:lpstr>PowerPoint 演示文稿</vt:lpstr>
      <vt:lpstr>Earth-moon observation  instrument</vt:lpstr>
      <vt:lpstr>PowerPoint 演示文稿</vt:lpstr>
      <vt:lpstr>PowerPoint 演示文稿</vt:lpstr>
      <vt:lpstr>PowerPoint 演示文稿</vt:lpstr>
      <vt:lpstr>Earth and moon Observation</vt:lpstr>
      <vt:lpstr>Operating mode</vt:lpstr>
      <vt:lpstr>PowerPoint 演示文稿</vt:lpstr>
      <vt:lpstr>Space Cryogenic Absolute Radiometer Challenges </vt:lpstr>
      <vt:lpstr>Research project of 20K  Space Cryogenic Absolute Radiometer </vt:lpstr>
      <vt:lpstr>Earth-Moon Imaging Spectrometer</vt:lpstr>
      <vt:lpstr>PowerPoint 演示文稿</vt:lpstr>
      <vt:lpstr>Earth-Moon Imaging Spectrometer</vt:lpstr>
      <vt:lpstr>PowerPoint 演示文稿</vt:lpstr>
      <vt:lpstr>Solar Monochromator</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太阳反射谱段空间基准载荷</dc:title>
  <dc:creator>yex001</dc:creator>
  <cp:lastModifiedBy>yachao zhang</cp:lastModifiedBy>
  <cp:revision>2499</cp:revision>
  <dcterms:created xsi:type="dcterms:W3CDTF">2019-08-13T00:50:44Z</dcterms:created>
  <dcterms:modified xsi:type="dcterms:W3CDTF">2025-03-17T02:06:45Z</dcterms:modified>
</cp:coreProperties>
</file>