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0"/>
  </p:notesMasterIdLst>
  <p:sldIdLst>
    <p:sldId id="266" r:id="rId2"/>
    <p:sldId id="267" r:id="rId3"/>
    <p:sldId id="268" r:id="rId4"/>
    <p:sldId id="259" r:id="rId5"/>
    <p:sldId id="270" r:id="rId6"/>
    <p:sldId id="272" r:id="rId7"/>
    <p:sldId id="271" r:id="rId8"/>
    <p:sldId id="274" r:id="rId9"/>
    <p:sldId id="276" r:id="rId10"/>
    <p:sldId id="277" r:id="rId11"/>
    <p:sldId id="278" r:id="rId12"/>
    <p:sldId id="280" r:id="rId13"/>
    <p:sldId id="275" r:id="rId14"/>
    <p:sldId id="269" r:id="rId15"/>
    <p:sldId id="281" r:id="rId16"/>
    <p:sldId id="282" r:id="rId17"/>
    <p:sldId id="279" r:id="rId18"/>
    <p:sldId id="261"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6" d="100"/>
          <a:sy n="96" d="100"/>
        </p:scale>
        <p:origin x="14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6C36B-63E7-42D7-A2EA-39E03272E4C7}" type="datetimeFigureOut">
              <a:rPr lang="zh-CN" altLang="en-US" smtClean="0"/>
              <a:t>2025/3/16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F5295-9584-48B2-BD17-17CC2EC36AA1}" type="slidenum">
              <a:rPr lang="zh-CN" altLang="en-US" smtClean="0"/>
              <a:t>‹#›</a:t>
            </a:fld>
            <a:endParaRPr lang="zh-CN" altLang="en-US"/>
          </a:p>
        </p:txBody>
      </p:sp>
    </p:spTree>
    <p:extLst>
      <p:ext uri="{BB962C8B-B14F-4D97-AF65-F5344CB8AC3E}">
        <p14:creationId xmlns:p14="http://schemas.microsoft.com/office/powerpoint/2010/main" val="3569720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 series of SI-Traceable space missions are under development (CLARREO, TRUTHS, CSRB).  The new instruments will provide higher absolute calibration accuracies than current sensors, and tie the measurements to the SI primary standard using the end-to-end verification with the onboard absolute radiance standards.</a:t>
            </a:r>
            <a:endParaRPr lang="zh-CN" altLang="en-US" dirty="0"/>
          </a:p>
        </p:txBody>
      </p:sp>
      <p:sp>
        <p:nvSpPr>
          <p:cNvPr id="4" name="灯片编号占位符 3"/>
          <p:cNvSpPr>
            <a:spLocks noGrp="1"/>
          </p:cNvSpPr>
          <p:nvPr>
            <p:ph type="sldNum" sz="quarter" idx="10"/>
          </p:nvPr>
        </p:nvSpPr>
        <p:spPr/>
        <p:txBody>
          <a:bodyPr/>
          <a:lstStyle/>
          <a:p>
            <a:fld id="{79BF5295-9584-48B2-BD17-17CC2EC36AA1}" type="slidenum">
              <a:rPr lang="zh-CN" altLang="en-US" smtClean="0"/>
              <a:t>1</a:t>
            </a:fld>
            <a:endParaRPr lang="zh-CN" altLang="en-US"/>
          </a:p>
        </p:txBody>
      </p:sp>
    </p:spTree>
    <p:extLst>
      <p:ext uri="{BB962C8B-B14F-4D97-AF65-F5344CB8AC3E}">
        <p14:creationId xmlns:p14="http://schemas.microsoft.com/office/powerpoint/2010/main" val="300576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In order to demonstrate and verify the solar cross calibration technique </a:t>
            </a:r>
            <a:r>
              <a:rPr lang="en-US" altLang="zh-CN" sz="1200" kern="1200" dirty="0" err="1" smtClean="0">
                <a:solidFill>
                  <a:schemeClr val="tx1"/>
                </a:solidFill>
                <a:effectLst/>
                <a:latin typeface="+mn-lt"/>
                <a:ea typeface="+mn-ea"/>
                <a:cs typeface="+mn-cs"/>
              </a:rPr>
              <a:t>HySICS</a:t>
            </a:r>
            <a:r>
              <a:rPr lang="en-US" altLang="zh-CN" sz="1200" kern="1200" dirty="0" smtClean="0">
                <a:solidFill>
                  <a:schemeClr val="tx1"/>
                </a:solidFill>
                <a:effectLst/>
                <a:latin typeface="+mn-lt"/>
                <a:ea typeface="+mn-ea"/>
                <a:cs typeface="+mn-cs"/>
              </a:rPr>
              <a:t>, China decided to deploy a </a:t>
            </a:r>
            <a:r>
              <a:rPr lang="en-US" altLang="zh-CN" sz="1200" kern="1200" dirty="0" err="1" smtClean="0">
                <a:solidFill>
                  <a:schemeClr val="tx1"/>
                </a:solidFill>
                <a:effectLst/>
                <a:latin typeface="+mn-lt"/>
                <a:ea typeface="+mn-ea"/>
                <a:cs typeface="+mn-cs"/>
              </a:rPr>
              <a:t>HySICS</a:t>
            </a:r>
            <a:r>
              <a:rPr lang="en-US" altLang="zh-CN" sz="1200" kern="1200" dirty="0" smtClean="0">
                <a:solidFill>
                  <a:schemeClr val="tx1"/>
                </a:solidFill>
                <a:effectLst/>
                <a:latin typeface="+mn-lt"/>
                <a:ea typeface="+mn-ea"/>
                <a:cs typeface="+mn-cs"/>
              </a:rPr>
              <a:t>-like instrument in an inclined orbit outside the LIBRA program. This is the High-Accuracy On-board Calibrator (HAOC) onboard FengYun-3G (FY-3G) satellite.</a:t>
            </a:r>
            <a:endParaRPr lang="zh-CN" altLang="en-US" dirty="0"/>
          </a:p>
        </p:txBody>
      </p:sp>
      <p:sp>
        <p:nvSpPr>
          <p:cNvPr id="4" name="灯片编号占位符 3"/>
          <p:cNvSpPr>
            <a:spLocks noGrp="1"/>
          </p:cNvSpPr>
          <p:nvPr>
            <p:ph type="sldNum" sz="quarter" idx="10"/>
          </p:nvPr>
        </p:nvSpPr>
        <p:spPr/>
        <p:txBody>
          <a:bodyPr/>
          <a:lstStyle/>
          <a:p>
            <a:fld id="{79BF5295-9584-48B2-BD17-17CC2EC36AA1}" type="slidenum">
              <a:rPr lang="zh-CN" altLang="en-US" smtClean="0"/>
              <a:t>2</a:t>
            </a:fld>
            <a:endParaRPr lang="zh-CN" altLang="en-US"/>
          </a:p>
        </p:txBody>
      </p:sp>
    </p:spTree>
    <p:extLst>
      <p:ext uri="{BB962C8B-B14F-4D97-AF65-F5344CB8AC3E}">
        <p14:creationId xmlns:p14="http://schemas.microsoft.com/office/powerpoint/2010/main" val="285434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 instrument consists of a two-axis gimbal, an aperture wheel with five apertures and a baffle, a depolarizer, a three-mirror </a:t>
            </a:r>
            <a:r>
              <a:rPr lang="en-US" altLang="zh-CN" sz="1200" kern="1200" dirty="0" err="1" smtClean="0">
                <a:solidFill>
                  <a:schemeClr val="tx1"/>
                </a:solidFill>
                <a:effectLst/>
                <a:latin typeface="+mn-lt"/>
                <a:ea typeface="+mn-ea"/>
                <a:cs typeface="+mn-cs"/>
              </a:rPr>
              <a:t>anastigmat</a:t>
            </a:r>
            <a:r>
              <a:rPr lang="en-US" altLang="zh-CN" sz="1200" kern="1200" dirty="0" smtClean="0">
                <a:solidFill>
                  <a:schemeClr val="tx1"/>
                </a:solidFill>
                <a:effectLst/>
                <a:latin typeface="+mn-lt"/>
                <a:ea typeface="+mn-ea"/>
                <a:cs typeface="+mn-cs"/>
              </a:rPr>
              <a:t> (TMA) telescope, an optical slit, an </a:t>
            </a:r>
            <a:r>
              <a:rPr lang="en-US" altLang="zh-CN" sz="1200" kern="1200" dirty="0" err="1" smtClean="0">
                <a:solidFill>
                  <a:schemeClr val="tx1"/>
                </a:solidFill>
                <a:effectLst/>
                <a:latin typeface="+mn-lt"/>
                <a:ea typeface="+mn-ea"/>
                <a:cs typeface="+mn-cs"/>
              </a:rPr>
              <a:t>Offner</a:t>
            </a:r>
            <a:r>
              <a:rPr lang="en-US" altLang="zh-CN" sz="1200" kern="1200" dirty="0" smtClean="0">
                <a:solidFill>
                  <a:schemeClr val="tx1"/>
                </a:solidFill>
                <a:effectLst/>
                <a:latin typeface="+mn-lt"/>
                <a:ea typeface="+mn-ea"/>
                <a:cs typeface="+mn-cs"/>
              </a:rPr>
              <a:t> convex grating with aft optics, and a CMOS focal plane array (FPA). The detector is a 536×440-pixel FPA.  To improve the signal-to-noise ratio (SNR), reduce downlink data volume, 2×2 adjacent pixels with 2 along the spatial direction and 2 along the spectral direction are summed together on board to produce a “super-pixel”.  Therefore, the 536 rows are divided into 268 footprints, and 440 columns are divided into 220 spectral channels.  A footprint at nadir corresponds to a spatial resolution of 250 m</a:t>
            </a:r>
            <a:endParaRPr lang="zh-CN" altLang="en-US" dirty="0"/>
          </a:p>
        </p:txBody>
      </p:sp>
      <p:sp>
        <p:nvSpPr>
          <p:cNvPr id="4" name="灯片编号占位符 3"/>
          <p:cNvSpPr>
            <a:spLocks noGrp="1"/>
          </p:cNvSpPr>
          <p:nvPr>
            <p:ph type="sldNum" sz="quarter" idx="10"/>
          </p:nvPr>
        </p:nvSpPr>
        <p:spPr/>
        <p:txBody>
          <a:bodyPr/>
          <a:lstStyle/>
          <a:p>
            <a:fld id="{79BF5295-9584-48B2-BD17-17CC2EC36AA1}" type="slidenum">
              <a:rPr lang="zh-CN" altLang="en-US" smtClean="0"/>
              <a:t>3</a:t>
            </a:fld>
            <a:endParaRPr lang="zh-CN" altLang="en-US"/>
          </a:p>
        </p:txBody>
      </p:sp>
    </p:spTree>
    <p:extLst>
      <p:ext uri="{BB962C8B-B14F-4D97-AF65-F5344CB8AC3E}">
        <p14:creationId xmlns:p14="http://schemas.microsoft.com/office/powerpoint/2010/main" val="41173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7"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defRPr>
            </a:lvl1pPr>
          </a:lstStyle>
          <a:p>
            <a:pPr>
              <a:defRPr/>
            </a:pPr>
            <a:fld id="{CAF0C06C-A120-4CEF-A9AD-F4118C12BC70}" type="slidenum">
              <a:rPr lang="en-US" altLang="zh-CN" smtClean="0"/>
              <a:pPr>
                <a:defRPr/>
              </a:pPr>
              <a:t>‹#›</a:t>
            </a:fld>
            <a:endParaRPr lang="en-US" altLang="zh-CN" dirty="0"/>
          </a:p>
        </p:txBody>
      </p:sp>
      <p:sp>
        <p:nvSpPr>
          <p:cNvPr id="6" name="日期占位符 6"/>
          <p:cNvSpPr>
            <a:spLocks noGrp="1"/>
          </p:cNvSpPr>
          <p:nvPr>
            <p:ph type="dt" sz="half" idx="2"/>
          </p:nvPr>
        </p:nvSpPr>
        <p:spPr>
          <a:xfrm>
            <a:off x="45996" y="6410262"/>
            <a:ext cx="2328801" cy="344196"/>
          </a:xfrm>
          <a:prstGeom prst="rect">
            <a:avLst/>
          </a:prstGeom>
        </p:spPr>
        <p:txBody>
          <a:bodyPr anchor="ctr"/>
          <a:lstStyle>
            <a:lvl1pPr>
              <a:defRPr sz="1200">
                <a:solidFill>
                  <a:srgbClr val="0C45E4"/>
                </a:solidFill>
                <a:latin typeface="Calibri" panose="020F0502020204030204" pitchFamily="34" charset="0"/>
                <a:cs typeface="Calibri" panose="020F0502020204030204" pitchFamily="34" charset="0"/>
              </a:defRPr>
            </a:lvl1pPr>
          </a:lstStyle>
          <a:p>
            <a:pPr algn="ctr"/>
            <a:fld id="{52691EB7-814A-496A-ABF3-6012ECC85BA5}" type="datetime2">
              <a:rPr lang="en-US" altLang="zh-CN" smtClean="0">
                <a:effectLst>
                  <a:outerShdw blurRad="38100" dist="38100" dir="2700000" algn="tl">
                    <a:srgbClr val="000000">
                      <a:alpha val="43137"/>
                    </a:srgbClr>
                  </a:outerShdw>
                </a:effectLst>
                <a:ea typeface="微软雅黑" panose="020B0503020204020204" pitchFamily="34" charset="-122"/>
              </a:rPr>
              <a:pPr algn="ctr"/>
              <a:t>Sunday, March 16, 2025</a:t>
            </a:fld>
            <a:endParaRPr lang="zh-CN" altLang="en-US" dirty="0">
              <a:effectLst>
                <a:outerShdw blurRad="38100" dist="38100" dir="2700000" algn="tl">
                  <a:srgbClr val="000000">
                    <a:alpha val="43137"/>
                  </a:srgbClr>
                </a:outerShdw>
              </a:effectLst>
              <a:ea typeface="微软雅黑" panose="020B0503020204020204" pitchFamily="34" charset="-122"/>
            </a:endParaRPr>
          </a:p>
        </p:txBody>
      </p:sp>
    </p:spTree>
    <p:extLst>
      <p:ext uri="{BB962C8B-B14F-4D97-AF65-F5344CB8AC3E}">
        <p14:creationId xmlns:p14="http://schemas.microsoft.com/office/powerpoint/2010/main" val="276460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6" name="日期占位符 6"/>
          <p:cNvSpPr>
            <a:spLocks noGrp="1"/>
          </p:cNvSpPr>
          <p:nvPr>
            <p:ph type="dt" sz="half" idx="2"/>
          </p:nvPr>
        </p:nvSpPr>
        <p:spPr>
          <a:xfrm>
            <a:off x="45996" y="6410262"/>
            <a:ext cx="2328801" cy="344196"/>
          </a:xfrm>
          <a:prstGeom prst="rect">
            <a:avLst/>
          </a:prstGeom>
        </p:spPr>
        <p:txBody>
          <a:bodyPr anchor="ctr"/>
          <a:lstStyle>
            <a:lvl1pPr>
              <a:defRPr sz="1200">
                <a:solidFill>
                  <a:srgbClr val="0C45E4"/>
                </a:solidFill>
              </a:defRPr>
            </a:lvl1pPr>
          </a:lstStyle>
          <a:p>
            <a:pPr algn="ctr"/>
            <a:fld id="{1B8D93C7-2684-49A7-A1E9-65643F50B12E}"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5503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6" name="日期占位符 6"/>
          <p:cNvSpPr>
            <a:spLocks noGrp="1"/>
          </p:cNvSpPr>
          <p:nvPr>
            <p:ph type="dt" sz="half" idx="2"/>
          </p:nvPr>
        </p:nvSpPr>
        <p:spPr>
          <a:xfrm>
            <a:off x="45996" y="6410262"/>
            <a:ext cx="2328801" cy="344196"/>
          </a:xfrm>
          <a:prstGeom prst="rect">
            <a:avLst/>
          </a:prstGeom>
        </p:spPr>
        <p:txBody>
          <a:bodyPr anchor="ctr"/>
          <a:lstStyle>
            <a:lvl1pPr>
              <a:defRPr sz="1200">
                <a:solidFill>
                  <a:srgbClr val="0C45E4"/>
                </a:solidFill>
              </a:defRPr>
            </a:lvl1pPr>
          </a:lstStyle>
          <a:p>
            <a:pPr algn="ctr"/>
            <a:fld id="{BA877CAE-5C2A-4FA3-BCF3-31F5F2256D72}"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09793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24831DE-8CB6-4B98-B2F1-D4EBA8FF1804}" type="slidenum">
              <a:rPr kumimoji="0" lang="en-US" sz="1200" b="0" i="0" u="none" strike="noStrike" kern="1200" cap="none" spc="0" normalizeH="0" baseline="0" noProof="0">
                <a:ln>
                  <a:noFill/>
                </a:ln>
                <a:solidFill>
                  <a:srgbClr val="0C45E4"/>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mes New Roman" panose="02020603050405020304" pitchFamily="18"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C45E4"/>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Title 1"/>
          <p:cNvSpPr txBox="1">
            <a:spLocks/>
          </p:cNvSpPr>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Click to edit Master title style</a:t>
            </a:r>
            <a:endParaRPr kumimoji="0" lang="en-GB" sz="4000" b="0"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endParaRPr>
          </a:p>
        </p:txBody>
      </p:sp>
      <p:sp>
        <p:nvSpPr>
          <p:cNvPr id="5" name="日期占位符 6"/>
          <p:cNvSpPr>
            <a:spLocks noGrp="1"/>
          </p:cNvSpPr>
          <p:nvPr>
            <p:ph type="dt" sz="half" idx="2"/>
          </p:nvPr>
        </p:nvSpPr>
        <p:spPr>
          <a:xfrm>
            <a:off x="9253599" y="6410262"/>
            <a:ext cx="2328801" cy="344196"/>
          </a:xfrm>
          <a:prstGeom prst="rect">
            <a:avLst/>
          </a:prstGeom>
        </p:spPr>
        <p:txBody>
          <a:bodyPr anchor="ctr"/>
          <a:lstStyle>
            <a:lvl1pPr>
              <a:defRPr sz="1200">
                <a:solidFill>
                  <a:srgbClr val="0C45E4"/>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A6D54EF4-80F9-4561-9112-9B378FD0D653}" type="datetime2">
              <a:rPr kumimoji="0" lang="en-US" altLang="zh-CN" sz="1200" b="0" i="0" u="none" strike="noStrike" kern="1200" cap="none" spc="0" normalizeH="0" baseline="0" noProof="0" smtClean="0">
                <a:ln>
                  <a:noFill/>
                </a:ln>
                <a:solidFill>
                  <a:srgbClr val="0C45E4"/>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Sunday, March 16, 2025</a:t>
            </a:fld>
            <a:endParaRPr kumimoji="0" lang="zh-CN" altLang="en-US" sz="1200" b="0" i="0" u="none" strike="noStrike" kern="1200" cap="none" spc="0" normalizeH="0" baseline="0" noProof="0" dirty="0">
              <a:ln>
                <a:noFill/>
              </a:ln>
              <a:solidFill>
                <a:srgbClr val="0C45E4"/>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864621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6" name="日期占位符 6"/>
          <p:cNvSpPr>
            <a:spLocks noGrp="1"/>
          </p:cNvSpPr>
          <p:nvPr>
            <p:ph type="dt" sz="half" idx="2"/>
          </p:nvPr>
        </p:nvSpPr>
        <p:spPr>
          <a:xfrm>
            <a:off x="45996" y="6410262"/>
            <a:ext cx="2328801" cy="344196"/>
          </a:xfrm>
          <a:prstGeom prst="rect">
            <a:avLst/>
          </a:prstGeom>
        </p:spPr>
        <p:txBody>
          <a:bodyPr anchor="ctr"/>
          <a:lstStyle>
            <a:lvl1pPr>
              <a:defRPr sz="1200">
                <a:solidFill>
                  <a:srgbClr val="0C45E4"/>
                </a:solidFill>
              </a:defRPr>
            </a:lvl1pPr>
          </a:lstStyle>
          <a:p>
            <a:pPr algn="ctr"/>
            <a:fld id="{C5B0ED51-CE7F-4484-8AE4-5EECFE2374A2}"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233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7"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6" name="日期占位符 6"/>
          <p:cNvSpPr>
            <a:spLocks noGrp="1"/>
          </p:cNvSpPr>
          <p:nvPr>
            <p:ph type="dt" sz="half" idx="2"/>
          </p:nvPr>
        </p:nvSpPr>
        <p:spPr>
          <a:xfrm>
            <a:off x="45996" y="6410262"/>
            <a:ext cx="2328801" cy="344196"/>
          </a:xfrm>
          <a:prstGeom prst="rect">
            <a:avLst/>
          </a:prstGeom>
        </p:spPr>
        <p:txBody>
          <a:bodyPr anchor="ctr"/>
          <a:lstStyle>
            <a:lvl1pPr>
              <a:defRPr sz="1200">
                <a:solidFill>
                  <a:srgbClr val="0C45E4"/>
                </a:solidFill>
              </a:defRPr>
            </a:lvl1pPr>
          </a:lstStyle>
          <a:p>
            <a:pPr algn="ctr"/>
            <a:fld id="{4B46BBB0-4ABA-4832-B30E-8C265B563932}"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099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8"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7" name="日期占位符 6"/>
          <p:cNvSpPr>
            <a:spLocks noGrp="1"/>
          </p:cNvSpPr>
          <p:nvPr>
            <p:ph type="dt" sz="half" idx="10"/>
          </p:nvPr>
        </p:nvSpPr>
        <p:spPr>
          <a:xfrm>
            <a:off x="45996" y="6410262"/>
            <a:ext cx="2328801" cy="344196"/>
          </a:xfrm>
          <a:prstGeom prst="rect">
            <a:avLst/>
          </a:prstGeom>
        </p:spPr>
        <p:txBody>
          <a:bodyPr anchor="ctr"/>
          <a:lstStyle>
            <a:lvl1pPr>
              <a:defRPr sz="1200">
                <a:solidFill>
                  <a:srgbClr val="0C45E4"/>
                </a:solidFill>
              </a:defRPr>
            </a:lvl1pPr>
          </a:lstStyle>
          <a:p>
            <a:pPr algn="ctr"/>
            <a:fld id="{8E6367B8-0F57-4291-9077-335FB509E9E3}"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34565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0" name="Rectangle 6"/>
          <p:cNvSpPr>
            <a:spLocks noGrp="1" noChangeArrowheads="1"/>
          </p:cNvSpPr>
          <p:nvPr>
            <p:ph type="sldNum" sz="quarter" idx="10"/>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9" name="日期占位符 6"/>
          <p:cNvSpPr>
            <a:spLocks noGrp="1"/>
          </p:cNvSpPr>
          <p:nvPr>
            <p:ph type="dt" sz="half" idx="11"/>
          </p:nvPr>
        </p:nvSpPr>
        <p:spPr>
          <a:xfrm>
            <a:off x="45996" y="6410262"/>
            <a:ext cx="2328801" cy="344196"/>
          </a:xfrm>
          <a:prstGeom prst="rect">
            <a:avLst/>
          </a:prstGeom>
        </p:spPr>
        <p:txBody>
          <a:bodyPr anchor="ctr"/>
          <a:lstStyle>
            <a:lvl1pPr>
              <a:defRPr sz="1200">
                <a:solidFill>
                  <a:srgbClr val="0C45E4"/>
                </a:solidFill>
              </a:defRPr>
            </a:lvl1pPr>
          </a:lstStyle>
          <a:p>
            <a:pPr algn="ctr"/>
            <a:fld id="{D54B5F9D-1D87-4104-B38C-92480452DE91}"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53174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6"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5" name="日期占位符 6"/>
          <p:cNvSpPr>
            <a:spLocks noGrp="1"/>
          </p:cNvSpPr>
          <p:nvPr>
            <p:ph type="dt" sz="half" idx="2"/>
          </p:nvPr>
        </p:nvSpPr>
        <p:spPr>
          <a:xfrm>
            <a:off x="45996" y="6410262"/>
            <a:ext cx="2328801" cy="344196"/>
          </a:xfrm>
          <a:prstGeom prst="rect">
            <a:avLst/>
          </a:prstGeom>
        </p:spPr>
        <p:txBody>
          <a:bodyPr anchor="ctr"/>
          <a:lstStyle>
            <a:lvl1pPr>
              <a:defRPr sz="1200">
                <a:solidFill>
                  <a:srgbClr val="0C45E4"/>
                </a:solidFill>
              </a:defRPr>
            </a:lvl1pPr>
          </a:lstStyle>
          <a:p>
            <a:pPr algn="ctr"/>
            <a:fld id="{468EB6C7-4061-41AA-B549-368128ECB4D2}"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3979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4" name="日期占位符 6"/>
          <p:cNvSpPr>
            <a:spLocks noGrp="1"/>
          </p:cNvSpPr>
          <p:nvPr>
            <p:ph type="dt" sz="half" idx="2"/>
          </p:nvPr>
        </p:nvSpPr>
        <p:spPr>
          <a:xfrm>
            <a:off x="45996" y="6410262"/>
            <a:ext cx="2328801" cy="344196"/>
          </a:xfrm>
          <a:prstGeom prst="rect">
            <a:avLst/>
          </a:prstGeom>
        </p:spPr>
        <p:txBody>
          <a:bodyPr anchor="ctr"/>
          <a:lstStyle>
            <a:lvl1pPr>
              <a:defRPr sz="1200">
                <a:solidFill>
                  <a:srgbClr val="0C45E4"/>
                </a:solidFill>
              </a:defRPr>
            </a:lvl1pPr>
          </a:lstStyle>
          <a:p>
            <a:pPr algn="ctr"/>
            <a:fld id="{80C99C0F-4AE4-4FF6-A4EB-69DB966FA34C}"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9079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8"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7" name="日期占位符 6"/>
          <p:cNvSpPr>
            <a:spLocks noGrp="1"/>
          </p:cNvSpPr>
          <p:nvPr>
            <p:ph type="dt" sz="half" idx="10"/>
          </p:nvPr>
        </p:nvSpPr>
        <p:spPr>
          <a:xfrm>
            <a:off x="45996" y="6410262"/>
            <a:ext cx="2328801" cy="344196"/>
          </a:xfrm>
          <a:prstGeom prst="rect">
            <a:avLst/>
          </a:prstGeom>
        </p:spPr>
        <p:txBody>
          <a:bodyPr anchor="ctr"/>
          <a:lstStyle>
            <a:lvl1pPr>
              <a:defRPr sz="1200">
                <a:solidFill>
                  <a:srgbClr val="0C45E4"/>
                </a:solidFill>
              </a:defRPr>
            </a:lvl1pPr>
          </a:lstStyle>
          <a:p>
            <a:pPr algn="ctr"/>
            <a:fld id="{D5CADD8E-963C-4D8D-AB18-A7E8C1FEFEBB}"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9403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8"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defRPr/>
            </a:pPr>
            <a:fld id="{CAF0C06C-A120-4CEF-A9AD-F4118C12BC70}" type="slidenum">
              <a:rPr lang="en-US" altLang="zh-CN" smtClean="0"/>
              <a:pPr>
                <a:defRPr/>
              </a:pPr>
              <a:t>‹#›</a:t>
            </a:fld>
            <a:endParaRPr lang="en-US" altLang="zh-CN" dirty="0"/>
          </a:p>
        </p:txBody>
      </p:sp>
      <p:sp>
        <p:nvSpPr>
          <p:cNvPr id="7" name="日期占位符 6"/>
          <p:cNvSpPr>
            <a:spLocks noGrp="1"/>
          </p:cNvSpPr>
          <p:nvPr>
            <p:ph type="dt" sz="half" idx="10"/>
          </p:nvPr>
        </p:nvSpPr>
        <p:spPr>
          <a:xfrm>
            <a:off x="45996" y="6410262"/>
            <a:ext cx="2328801" cy="344196"/>
          </a:xfrm>
          <a:prstGeom prst="rect">
            <a:avLst/>
          </a:prstGeom>
        </p:spPr>
        <p:txBody>
          <a:bodyPr anchor="ctr"/>
          <a:lstStyle>
            <a:lvl1pPr>
              <a:defRPr sz="1200">
                <a:solidFill>
                  <a:srgbClr val="0C45E4"/>
                </a:solidFill>
              </a:defRPr>
            </a:lvl1pPr>
          </a:lstStyle>
          <a:p>
            <a:pPr algn="ctr"/>
            <a:fld id="{99040A62-3CA9-4FCD-A970-9C65F3A2E470}" type="datetime2">
              <a:rPr lang="en-US" altLang="zh-CN"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Sunday, March 16, 2025</a:t>
            </a:fld>
            <a:endPar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3505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2000" cy="742950"/>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pic>
        <p:nvPicPr>
          <p:cNvPr id="8" name="Picture 9" descr="F:\logo\国家卫星气象中心标-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693192" y="6273752"/>
            <a:ext cx="455505" cy="53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9" name="Line 11"/>
          <p:cNvSpPr>
            <a:spLocks noChangeShapeType="1"/>
          </p:cNvSpPr>
          <p:nvPr userDrawn="1"/>
        </p:nvSpPr>
        <p:spPr bwMode="auto">
          <a:xfrm flipV="1">
            <a:off x="0" y="6808303"/>
            <a:ext cx="12192000" cy="11264"/>
          </a:xfrm>
          <a:prstGeom prst="line">
            <a:avLst/>
          </a:prstGeom>
          <a:noFill/>
          <a:ln w="38100">
            <a:solidFill>
              <a:srgbClr val="0C45E4"/>
            </a:solidFill>
            <a:round/>
            <a:headEnd/>
            <a:tailEnd/>
          </a:ln>
          <a:effectLst/>
        </p:spPr>
        <p:txBody>
          <a:bodyPr/>
          <a:lstStyle/>
          <a:p>
            <a:pPr>
              <a:defRPr/>
            </a:pPr>
            <a:endParaRPr lang="en-GB"/>
          </a:p>
        </p:txBody>
      </p:sp>
      <p:sp>
        <p:nvSpPr>
          <p:cNvPr id="10" name="Rectangle 6"/>
          <p:cNvSpPr>
            <a:spLocks noGrp="1" noChangeArrowheads="1"/>
          </p:cNvSpPr>
          <p:nvPr>
            <p:ph type="sldNum" sz="quarter" idx="4"/>
          </p:nvPr>
        </p:nvSpPr>
        <p:spPr bwMode="auto">
          <a:xfrm>
            <a:off x="11273122" y="6413428"/>
            <a:ext cx="386763" cy="3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rgbClr val="0C45E4"/>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defRPr>
            </a:lvl1pPr>
          </a:lstStyle>
          <a:p>
            <a:pPr>
              <a:defRPr/>
            </a:pPr>
            <a:fld id="{CAF0C06C-A120-4CEF-A9AD-F4118C12BC70}" type="slidenum">
              <a:rPr lang="en-US" altLang="zh-CN" smtClean="0"/>
              <a:pPr>
                <a:defRPr/>
              </a:pPr>
              <a:t>‹#›</a:t>
            </a:fld>
            <a:endParaRPr lang="en-US" altLang="zh-CN" dirty="0"/>
          </a:p>
        </p:txBody>
      </p:sp>
      <p:sp>
        <p:nvSpPr>
          <p:cNvPr id="14" name="日期占位符 6"/>
          <p:cNvSpPr>
            <a:spLocks noGrp="1"/>
          </p:cNvSpPr>
          <p:nvPr>
            <p:ph type="dt" sz="half" idx="2"/>
          </p:nvPr>
        </p:nvSpPr>
        <p:spPr>
          <a:xfrm>
            <a:off x="45996" y="6410262"/>
            <a:ext cx="2328801" cy="344196"/>
          </a:xfrm>
          <a:prstGeom prst="rect">
            <a:avLst/>
          </a:prstGeom>
        </p:spPr>
        <p:txBody>
          <a:bodyPr anchor="ctr"/>
          <a:lstStyle>
            <a:lvl1pPr>
              <a:defRPr sz="1200">
                <a:solidFill>
                  <a:srgbClr val="0C45E4"/>
                </a:solidFill>
                <a:latin typeface="Calibri" panose="020F0502020204030204" pitchFamily="34" charset="0"/>
                <a:cs typeface="Calibri" panose="020F0502020204030204" pitchFamily="34" charset="0"/>
              </a:defRPr>
            </a:lvl1pPr>
          </a:lstStyle>
          <a:p>
            <a:pPr algn="ctr"/>
            <a:fld id="{BB8C2C90-32D3-4CF9-9EFF-4D64E09F6E10}" type="datetime2">
              <a:rPr lang="en-US" altLang="zh-CN" smtClean="0">
                <a:effectLst>
                  <a:outerShdw blurRad="38100" dist="38100" dir="2700000" algn="tl">
                    <a:srgbClr val="000000">
                      <a:alpha val="43137"/>
                    </a:srgbClr>
                  </a:outerShdw>
                </a:effectLst>
                <a:ea typeface="微软雅黑" panose="020B0503020204020204" pitchFamily="34" charset="-122"/>
              </a:rPr>
              <a:pPr algn="ctr"/>
              <a:t>Sunday, March 16, 2025</a:t>
            </a:fld>
            <a:endParaRPr lang="zh-CN" altLang="en-US" dirty="0">
              <a:effectLst>
                <a:outerShdw blurRad="38100" dist="38100" dir="2700000" algn="tl">
                  <a:srgbClr val="000000">
                    <a:alpha val="43137"/>
                  </a:srgbClr>
                </a:outerShdw>
              </a:effectLst>
              <a:ea typeface="微软雅黑" panose="020B0503020204020204" pitchFamily="34" charset="-122"/>
            </a:endParaRPr>
          </a:p>
        </p:txBody>
      </p:sp>
    </p:spTree>
    <p:extLst>
      <p:ext uri="{BB962C8B-B14F-4D97-AF65-F5344CB8AC3E}">
        <p14:creationId xmlns:p14="http://schemas.microsoft.com/office/powerpoint/2010/main" val="3394384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文本框 13"/>
          <p:cNvSpPr txBox="1"/>
          <p:nvPr/>
        </p:nvSpPr>
        <p:spPr>
          <a:xfrm>
            <a:off x="1876986" y="40961"/>
            <a:ext cx="2442779" cy="830997"/>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smtClean="0">
                <a:ln>
                  <a:noFill/>
                </a:ln>
                <a:solidFill>
                  <a:srgbClr val="00CCFF"/>
                </a:solidFill>
                <a:uLnTx/>
                <a:uFillTx/>
                <a:latin typeface="Calibri" panose="020F0502020204030204" pitchFamily="34" charset="0"/>
                <a:ea typeface="微软雅黑" panose="020B0503020204020204" pitchFamily="34" charset="-122"/>
                <a:cs typeface="Calibri" panose="020F0502020204030204" pitchFamily="34" charset="0"/>
              </a:rPr>
              <a:t>GSICS Annual Meeting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smtClean="0">
                <a:ln>
                  <a:noFill/>
                </a:ln>
                <a:solidFill>
                  <a:srgbClr val="00CCFF"/>
                </a:solidFill>
                <a:uLnTx/>
                <a:uFillTx/>
                <a:latin typeface="Calibri" panose="020F0502020204030204" pitchFamily="34" charset="0"/>
                <a:ea typeface="微软雅黑" panose="020B0503020204020204" pitchFamily="34" charset="-122"/>
                <a:cs typeface="Calibri" panose="020F0502020204030204" pitchFamily="34" charset="0"/>
              </a:rPr>
              <a:t>Mini Conference</a:t>
            </a:r>
            <a:r>
              <a:rPr kumimoji="0" lang="en-US" altLang="zh-CN" sz="1600" b="0" i="0" u="none" strike="noStrike" kern="1200" cap="none" spc="0" normalizeH="0" noProof="0" dirty="0" smtClean="0">
                <a:ln>
                  <a:noFill/>
                </a:ln>
                <a:solidFill>
                  <a:srgbClr val="00CCFF"/>
                </a:solidFill>
                <a:uLnTx/>
                <a:uFillTx/>
                <a:latin typeface="Calibri" panose="020F0502020204030204" pitchFamily="34" charset="0"/>
                <a:ea typeface="微软雅黑" panose="020B0503020204020204" pitchFamily="34" charset="-122"/>
                <a:cs typeface="Calibri" panose="020F0502020204030204" pitchFamily="34" charset="0"/>
              </a:rPr>
              <a:t> 1h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smtClean="0">
                <a:ln>
                  <a:noFill/>
                </a:ln>
                <a:solidFill>
                  <a:srgbClr val="00CCFF"/>
                </a:solidFill>
                <a:uLnTx/>
                <a:uFillTx/>
                <a:latin typeface="Calibri" panose="020F0502020204030204" pitchFamily="34" charset="0"/>
                <a:ea typeface="微软雅黑" panose="020B0503020204020204" pitchFamily="34" charset="-122"/>
                <a:cs typeface="Calibri" panose="020F0502020204030204" pitchFamily="34" charset="0"/>
              </a:rPr>
              <a:t>17 Mar. 2025, 10:05-10:25</a:t>
            </a:r>
            <a:endParaRPr kumimoji="0" lang="zh-CN" altLang="en-US" sz="1600" b="0" i="0" u="none" strike="noStrike" kern="1200" cap="none" spc="0" normalizeH="0" baseline="0" noProof="0" dirty="0">
              <a:ln>
                <a:noFill/>
              </a:ln>
              <a:solidFill>
                <a:srgbClr val="00CCFF"/>
              </a:solidFill>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5" name="文本框 14"/>
          <p:cNvSpPr txBox="1"/>
          <p:nvPr/>
        </p:nvSpPr>
        <p:spPr>
          <a:xfrm>
            <a:off x="4389121" y="6313262"/>
            <a:ext cx="3421213"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Calibri" panose="020F0502020204030204" pitchFamily="34" charset="0"/>
              </a:rPr>
              <a:t>Mar. 17-19, 2025, Changchun, China</a:t>
            </a:r>
            <a:endParaRPr kumimoji="0" lang="zh-CN" alt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8" name="Picture 1">
            <a:extLst>
              <a:ext uri="{FF2B5EF4-FFF2-40B4-BE49-F238E27FC236}">
                <a16:creationId xmlns:a16="http://schemas.microsoft.com/office/drawing/2014/main" id="{C3FDDC32-A446-4001-95E9-63D14BAB8869}"/>
              </a:ext>
            </a:extLst>
          </p:cNvPr>
          <p:cNvPicPr>
            <a:picLocks noChangeAspect="1"/>
          </p:cNvPicPr>
          <p:nvPr/>
        </p:nvPicPr>
        <p:blipFill>
          <a:blip r:embed="rId3"/>
          <a:stretch>
            <a:fillRect/>
          </a:stretch>
        </p:blipFill>
        <p:spPr>
          <a:xfrm>
            <a:off x="53931" y="40961"/>
            <a:ext cx="1823055" cy="720000"/>
          </a:xfrm>
          <a:prstGeom prst="rect">
            <a:avLst/>
          </a:prstGeom>
        </p:spPr>
      </p:pic>
      <p:sp>
        <p:nvSpPr>
          <p:cNvPr id="2" name="文本框 1"/>
          <p:cNvSpPr txBox="1"/>
          <p:nvPr/>
        </p:nvSpPr>
        <p:spPr>
          <a:xfrm>
            <a:off x="55658" y="3284603"/>
            <a:ext cx="6040342" cy="1949252"/>
          </a:xfrm>
          <a:prstGeom prst="rect">
            <a:avLst/>
          </a:prstGeom>
          <a:noFill/>
        </p:spPr>
        <p:txBody>
          <a:bodyPr wrap="square" rtlCol="0" anchor="ctr">
            <a:spAutoFit/>
          </a:bodyPr>
          <a:lstStyle/>
          <a:p>
            <a:pPr lvl="0" algn="ctr" fontAlgn="base">
              <a:spcBef>
                <a:spcPct val="0"/>
              </a:spcBef>
              <a:spcAft>
                <a:spcPct val="0"/>
              </a:spcAft>
              <a:defRPr/>
            </a:pPr>
            <a:r>
              <a:rPr lang="en-US" altLang="zh-CN" sz="2000" u="sng" dirty="0">
                <a:solidFill>
                  <a:srgbClr val="00CCFF"/>
                </a:solidFill>
                <a:latin typeface="Calibri" panose="020F0502020204030204" pitchFamily="34" charset="0"/>
                <a:ea typeface="微软雅黑" panose="020B0503020204020204" pitchFamily="34" charset="-122"/>
                <a:cs typeface="Calibri" panose="020F0502020204030204" pitchFamily="34" charset="0"/>
              </a:rPr>
              <a:t>Lu </a:t>
            </a:r>
            <a:r>
              <a:rPr lang="en-US" altLang="zh-CN" sz="2000" u="sng"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Lee</a:t>
            </a:r>
            <a:r>
              <a:rPr lang="en-US" altLang="zh-CN" sz="2000" baseline="30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1*</a:t>
            </a:r>
            <a:r>
              <a:rPr lang="en-US" altLang="zh-CN" sz="2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 Feng Jiang</a:t>
            </a:r>
            <a:r>
              <a:rPr lang="en-US" altLang="zh-CN" sz="2000" baseline="30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2*</a:t>
            </a:r>
            <a:r>
              <a:rPr lang="en-US" altLang="zh-CN" sz="2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 </a:t>
            </a:r>
            <a:r>
              <a:rPr lang="en-US" altLang="zh-CN" sz="2000" dirty="0" err="1" smtClean="0">
                <a:solidFill>
                  <a:srgbClr val="00CCFF"/>
                </a:solidFill>
                <a:latin typeface="Calibri" panose="020F0502020204030204" pitchFamily="34" charset="0"/>
                <a:ea typeface="微软雅黑" panose="020B0503020204020204" pitchFamily="34" charset="-122"/>
                <a:cs typeface="Calibri" panose="020F0502020204030204" pitchFamily="34" charset="0"/>
              </a:rPr>
              <a:t>Weichu</a:t>
            </a:r>
            <a:r>
              <a:rPr lang="en-US" altLang="zh-CN" sz="2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 Yu</a:t>
            </a:r>
            <a:r>
              <a:rPr lang="en-US" altLang="zh-CN" sz="2000" baseline="30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a:t>
            </a:r>
            <a:r>
              <a:rPr lang="en-US" altLang="zh-CN" sz="2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 </a:t>
            </a:r>
            <a:r>
              <a:rPr lang="en-US" altLang="zh-CN" sz="2000" dirty="0">
                <a:solidFill>
                  <a:srgbClr val="00CCFF"/>
                </a:solidFill>
                <a:latin typeface="Calibri" panose="020F0502020204030204" pitchFamily="34" charset="0"/>
                <a:ea typeface="微软雅黑" panose="020B0503020204020204" pitchFamily="34" charset="-122"/>
                <a:cs typeface="Calibri" panose="020F0502020204030204" pitchFamily="34" charset="0"/>
              </a:rPr>
              <a:t>Lei Ding</a:t>
            </a:r>
            <a:r>
              <a:rPr lang="en-US" altLang="zh-CN" sz="2000" baseline="30000" dirty="0">
                <a:solidFill>
                  <a:srgbClr val="00CCFF"/>
                </a:solidFill>
                <a:latin typeface="Calibri" panose="020F0502020204030204" pitchFamily="34" charset="0"/>
                <a:ea typeface="微软雅黑" panose="020B0503020204020204" pitchFamily="34" charset="-122"/>
                <a:cs typeface="Calibri" panose="020F0502020204030204" pitchFamily="34" charset="0"/>
              </a:rPr>
              <a:t>2</a:t>
            </a:r>
            <a:r>
              <a:rPr lang="en-US" altLang="zh-CN" sz="2000" dirty="0">
                <a:solidFill>
                  <a:srgbClr val="00CCFF"/>
                </a:solidFill>
                <a:latin typeface="Calibri" panose="020F0502020204030204" pitchFamily="34" charset="0"/>
                <a:ea typeface="微软雅黑" panose="020B0503020204020204" pitchFamily="34" charset="-122"/>
                <a:cs typeface="Calibri" panose="020F0502020204030204" pitchFamily="34" charset="0"/>
              </a:rPr>
              <a:t>, </a:t>
            </a:r>
            <a:r>
              <a:rPr lang="en-US" altLang="zh-CN" sz="2000" dirty="0" err="1" smtClean="0">
                <a:solidFill>
                  <a:srgbClr val="00CCFF"/>
                </a:solidFill>
                <a:latin typeface="Calibri" panose="020F0502020204030204" pitchFamily="34" charset="0"/>
                <a:ea typeface="微软雅黑" panose="020B0503020204020204" pitchFamily="34" charset="-122"/>
                <a:cs typeface="Calibri" panose="020F0502020204030204" pitchFamily="34" charset="0"/>
              </a:rPr>
              <a:t>Xingwei</a:t>
            </a:r>
            <a:r>
              <a:rPr lang="en-US" altLang="zh-CN" sz="2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 </a:t>
            </a:r>
            <a:r>
              <a:rPr lang="en-US" altLang="zh-CN" sz="2000" dirty="0">
                <a:solidFill>
                  <a:srgbClr val="00CCFF"/>
                </a:solidFill>
                <a:latin typeface="Calibri" panose="020F0502020204030204" pitchFamily="34" charset="0"/>
                <a:ea typeface="微软雅黑" panose="020B0503020204020204" pitchFamily="34" charset="-122"/>
                <a:cs typeface="Calibri" panose="020F0502020204030204" pitchFamily="34" charset="0"/>
              </a:rPr>
              <a:t>He</a:t>
            </a:r>
            <a:r>
              <a:rPr lang="en-US" altLang="zh-CN" sz="2000" baseline="30000" dirty="0">
                <a:solidFill>
                  <a:srgbClr val="00CCFF"/>
                </a:solidFill>
                <a:latin typeface="Calibri" panose="020F0502020204030204" pitchFamily="34" charset="0"/>
                <a:ea typeface="微软雅黑" panose="020B0503020204020204" pitchFamily="34" charset="-122"/>
                <a:cs typeface="Calibri" panose="020F0502020204030204" pitchFamily="34" charset="0"/>
              </a:rPr>
              <a:t>1*</a:t>
            </a:r>
            <a:r>
              <a:rPr lang="en-US" altLang="zh-CN" sz="2000" dirty="0">
                <a:solidFill>
                  <a:srgbClr val="00CCFF"/>
                </a:solidFill>
                <a:latin typeface="Calibri" panose="020F0502020204030204" pitchFamily="34" charset="0"/>
                <a:ea typeface="微软雅黑" panose="020B0503020204020204" pitchFamily="34" charset="-122"/>
                <a:cs typeface="Calibri" panose="020F0502020204030204" pitchFamily="34" charset="0"/>
              </a:rPr>
              <a:t>, Jian </a:t>
            </a:r>
            <a:r>
              <a:rPr lang="en-US" altLang="zh-CN" sz="2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Shang</a:t>
            </a:r>
            <a:r>
              <a:rPr lang="en-US" altLang="zh-CN" sz="2000" baseline="30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1</a:t>
            </a:r>
            <a:r>
              <a:rPr lang="en-US" altLang="zh-CN" sz="2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 </a:t>
            </a:r>
            <a:r>
              <a:rPr lang="en-US" altLang="zh-CN" sz="2000" dirty="0" err="1" smtClean="0">
                <a:solidFill>
                  <a:srgbClr val="00CCFF"/>
                </a:solidFill>
                <a:latin typeface="Calibri" panose="020F0502020204030204" pitchFamily="34" charset="0"/>
                <a:ea typeface="微软雅黑" panose="020B0503020204020204" pitchFamily="34" charset="-122"/>
                <a:cs typeface="Calibri" panose="020F0502020204030204" pitchFamily="34" charset="0"/>
              </a:rPr>
              <a:t>Xiuqing</a:t>
            </a:r>
            <a:r>
              <a:rPr lang="en-US" altLang="zh-CN" sz="2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 Hu</a:t>
            </a:r>
            <a:r>
              <a:rPr lang="en-US" altLang="zh-CN" sz="2000" baseline="30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1</a:t>
            </a:r>
          </a:p>
          <a:p>
            <a:pPr lvl="0" algn="ctr" fontAlgn="base">
              <a:spcBef>
                <a:spcPct val="0"/>
              </a:spcBef>
              <a:spcAft>
                <a:spcPct val="0"/>
              </a:spcAft>
              <a:defRPr/>
            </a:pPr>
            <a:endParaRPr lang="en-US" altLang="zh-CN" sz="2000" baseline="30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endParaRPr>
          </a:p>
          <a:p>
            <a:pPr lvl="0" algn="ctr" fontAlgn="base">
              <a:spcBef>
                <a:spcPct val="0"/>
              </a:spcBef>
              <a:spcAft>
                <a:spcPct val="0"/>
              </a:spcAft>
              <a:defRPr/>
            </a:pPr>
            <a:endParaRPr lang="en-US" altLang="zh-CN" sz="2000" baseline="30000"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endParaRPr>
          </a:p>
          <a:p>
            <a:pPr lvl="0" algn="just" fontAlgn="base">
              <a:spcBef>
                <a:spcPct val="0"/>
              </a:spcBef>
              <a:spcAft>
                <a:spcPct val="0"/>
              </a:spcAft>
              <a:defRPr/>
            </a:pPr>
            <a:r>
              <a:rPr lang="en-US" altLang="zh-CN"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*FY-3G HAOC Calibration and Validation Team</a:t>
            </a:r>
            <a:endParaRPr lang="en-US" altLang="zh-CN" dirty="0">
              <a:solidFill>
                <a:srgbClr val="00CCFF"/>
              </a:solidFill>
              <a:latin typeface="Calibri" panose="020F0502020204030204" pitchFamily="34" charset="0"/>
              <a:ea typeface="微软雅黑" panose="020B0503020204020204" pitchFamily="34" charset="-122"/>
              <a:cs typeface="Calibri" panose="020F0502020204030204" pitchFamily="34" charset="0"/>
            </a:endParaRPr>
          </a:p>
          <a:p>
            <a:pPr lvl="0" fontAlgn="base">
              <a:spcBef>
                <a:spcPct val="0"/>
              </a:spcBef>
              <a:spcAft>
                <a:spcPct val="0"/>
              </a:spcAft>
              <a:defRPr/>
            </a:pPr>
            <a:r>
              <a:rPr lang="en-US" altLang="zh-CN"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1. National </a:t>
            </a:r>
            <a:r>
              <a:rPr lang="en-US" altLang="zh-CN" dirty="0">
                <a:solidFill>
                  <a:srgbClr val="00CCFF"/>
                </a:solidFill>
                <a:latin typeface="Calibri" panose="020F0502020204030204" pitchFamily="34" charset="0"/>
                <a:ea typeface="微软雅黑" panose="020B0503020204020204" pitchFamily="34" charset="-122"/>
                <a:cs typeface="Calibri" panose="020F0502020204030204" pitchFamily="34" charset="0"/>
              </a:rPr>
              <a:t>Satellite Meteorological Center (NSMC), </a:t>
            </a:r>
            <a:r>
              <a:rPr lang="en-US" altLang="zh-CN"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CMA</a:t>
            </a:r>
          </a:p>
          <a:p>
            <a:pPr lvl="0" fontAlgn="base">
              <a:spcBef>
                <a:spcPct val="0"/>
              </a:spcBef>
              <a:spcAft>
                <a:spcPct val="0"/>
              </a:spcAft>
              <a:defRPr/>
            </a:pPr>
            <a:r>
              <a:rPr lang="en-US" altLang="zh-CN" dirty="0">
                <a:solidFill>
                  <a:srgbClr val="00CCFF"/>
                </a:solidFill>
                <a:latin typeface="Calibri" panose="020F0502020204030204" pitchFamily="34" charset="0"/>
                <a:ea typeface="微软雅黑" panose="020B0503020204020204" pitchFamily="34" charset="-122"/>
                <a:cs typeface="Calibri" panose="020F0502020204030204" pitchFamily="34" charset="0"/>
              </a:rPr>
              <a:t>2</a:t>
            </a:r>
            <a:r>
              <a:rPr lang="en-US" altLang="zh-CN"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 Shanghai </a:t>
            </a:r>
            <a:r>
              <a:rPr lang="en-US" altLang="zh-CN" dirty="0">
                <a:solidFill>
                  <a:srgbClr val="00CCFF"/>
                </a:solidFill>
                <a:latin typeface="Calibri" panose="020F0502020204030204" pitchFamily="34" charset="0"/>
                <a:ea typeface="微软雅黑" panose="020B0503020204020204" pitchFamily="34" charset="-122"/>
                <a:cs typeface="Calibri" panose="020F0502020204030204" pitchFamily="34" charset="0"/>
              </a:rPr>
              <a:t>Institute of Technical Physics (SITP), </a:t>
            </a:r>
            <a:r>
              <a:rPr lang="en-US" altLang="zh-CN" dirty="0" smtClean="0">
                <a:solidFill>
                  <a:srgbClr val="00CCFF"/>
                </a:solidFill>
                <a:latin typeface="Calibri" panose="020F0502020204030204" pitchFamily="34" charset="0"/>
                <a:ea typeface="微软雅黑" panose="020B0503020204020204" pitchFamily="34" charset="-122"/>
                <a:cs typeface="Calibri" panose="020F0502020204030204" pitchFamily="34" charset="0"/>
              </a:rPr>
              <a:t>CAS</a:t>
            </a:r>
            <a:endParaRPr lang="en-US" altLang="zh-CN" dirty="0">
              <a:solidFill>
                <a:srgbClr val="00CCFF"/>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9" name="图片 18"/>
          <p:cNvPicPr>
            <a:picLocks noChangeAspect="1"/>
          </p:cNvPicPr>
          <p:nvPr/>
        </p:nvPicPr>
        <p:blipFill>
          <a:blip r:embed="rId4" cstate="print">
            <a:duotone>
              <a:srgbClr val="4472C4">
                <a:shade val="45000"/>
                <a:satMod val="135000"/>
              </a:srgb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841776" y="5732624"/>
            <a:ext cx="1443529" cy="36000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1404" y="5516625"/>
            <a:ext cx="792000" cy="791998"/>
          </a:xfrm>
          <a:prstGeom prst="rect">
            <a:avLst/>
          </a:prstGeom>
        </p:spPr>
      </p:pic>
      <p:grpSp>
        <p:nvGrpSpPr>
          <p:cNvPr id="22" name="组合 21"/>
          <p:cNvGrpSpPr>
            <a:grpSpLocks noChangeAspect="1"/>
          </p:cNvGrpSpPr>
          <p:nvPr/>
        </p:nvGrpSpPr>
        <p:grpSpPr>
          <a:xfrm>
            <a:off x="9177590" y="5593640"/>
            <a:ext cx="540000" cy="637969"/>
            <a:chOff x="344595" y="5122759"/>
            <a:chExt cx="900000" cy="1063281"/>
          </a:xfrm>
        </p:grpSpPr>
        <p:sp>
          <p:nvSpPr>
            <p:cNvPr id="23" name="矩形 22"/>
            <p:cNvSpPr/>
            <p:nvPr/>
          </p:nvSpPr>
          <p:spPr>
            <a:xfrm>
              <a:off x="344595" y="5122759"/>
              <a:ext cx="900000" cy="106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Picture 9" descr="F:\logo\国家卫星气象中心标-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595" y="5122759"/>
              <a:ext cx="900000" cy="106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sp>
        <p:nvSpPr>
          <p:cNvPr id="11" name="Text Box 11">
            <a:extLst>
              <a:ext uri="{FF2B5EF4-FFF2-40B4-BE49-F238E27FC236}">
                <a16:creationId xmlns:a16="http://schemas.microsoft.com/office/drawing/2014/main" id="{00F443C5-25DB-907A-B987-E10576437ABC}"/>
              </a:ext>
            </a:extLst>
          </p:cNvPr>
          <p:cNvSpPr txBox="1">
            <a:spLocks noChangeArrowheads="1"/>
          </p:cNvSpPr>
          <p:nvPr/>
        </p:nvSpPr>
        <p:spPr bwMode="auto">
          <a:xfrm>
            <a:off x="53931" y="1074284"/>
            <a:ext cx="7157901" cy="1231102"/>
          </a:xfrm>
          <a:prstGeom prst="rect">
            <a:avLst/>
          </a:prstGeom>
          <a:noFill/>
          <a:ln w="9525">
            <a:noFill/>
            <a:miter lim="800000"/>
            <a:headEnd/>
            <a:tailEnd/>
          </a:ln>
        </p:spPr>
        <p:txBody>
          <a:bodyPr wrap="square" lIns="121917" tIns="60958" rIns="121917" bIns="60958"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smtClean="0">
                <a:ln w="17780" cmpd="sng">
                  <a:solidFill>
                    <a:srgbClr val="BBE0E3">
                      <a:tint val="3000"/>
                    </a:srgbClr>
                  </a:solidFill>
                  <a:prstDash val="solid"/>
                  <a:miter lim="800000"/>
                </a:ln>
                <a:solidFill>
                  <a:srgbClr val="FFFFFF"/>
                </a:solidFill>
                <a:uLnTx/>
                <a:uFillTx/>
                <a:latin typeface="Calibri" panose="020F0502020204030204" pitchFamily="34" charset="0"/>
                <a:ea typeface="微软雅黑" pitchFamily="34" charset="-122"/>
                <a:cs typeface="Calibri" panose="020F0502020204030204" pitchFamily="34" charset="0"/>
              </a:rPr>
              <a:t>Overview of FY-3G/HAOC Instrument</a:t>
            </a:r>
            <a:r>
              <a:rPr kumimoji="0" lang="en-US" altLang="zh-CN" sz="3600" b="0" i="0" u="none" strike="noStrike" kern="1200" cap="none" spc="0" normalizeH="0" noProof="0" dirty="0" smtClean="0">
                <a:ln w="17780" cmpd="sng">
                  <a:solidFill>
                    <a:srgbClr val="BBE0E3">
                      <a:tint val="3000"/>
                    </a:srgbClr>
                  </a:solidFill>
                  <a:prstDash val="solid"/>
                  <a:miter lim="800000"/>
                </a:ln>
                <a:solidFill>
                  <a:srgbClr val="FFFFFF"/>
                </a:solidFill>
                <a:uLnTx/>
                <a:uFillTx/>
                <a:latin typeface="Calibri" panose="020F0502020204030204" pitchFamily="34" charset="0"/>
                <a:ea typeface="微软雅黑" pitchFamily="34" charset="-122"/>
                <a:cs typeface="Calibri" panose="020F0502020204030204" pitchFamily="34" charset="0"/>
              </a:rPr>
              <a:t> and On-orbit Performance</a:t>
            </a:r>
            <a:endParaRPr kumimoji="0" lang="zh-CN" altLang="en-US" sz="3600" b="0" i="0" u="none" strike="noStrike" kern="1200" cap="none" spc="0" normalizeH="0" baseline="0" noProof="0" dirty="0">
              <a:ln w="17780" cmpd="sng">
                <a:solidFill>
                  <a:srgbClr val="BBE0E3">
                    <a:tint val="3000"/>
                  </a:srgbClr>
                </a:solidFill>
                <a:prstDash val="solid"/>
                <a:miter lim="800000"/>
              </a:ln>
              <a:solidFill>
                <a:srgbClr val="FFFFFF"/>
              </a:solidFill>
              <a:uLnTx/>
              <a:uFillTx/>
              <a:latin typeface="Calibri" panose="020F0502020204030204" pitchFamily="34" charset="0"/>
              <a:ea typeface="微软雅黑" pitchFamily="34" charset="-122"/>
              <a:cs typeface="Calibri" panose="020F0502020204030204" pitchFamily="34" charset="0"/>
            </a:endParaRPr>
          </a:p>
        </p:txBody>
      </p:sp>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1997175"/>
            <a:ext cx="6048000" cy="3390852"/>
          </a:xfrm>
          <a:prstGeom prst="rect">
            <a:avLst/>
          </a:prstGeom>
        </p:spPr>
      </p:pic>
    </p:spTree>
    <p:extLst>
      <p:ext uri="{BB962C8B-B14F-4D97-AF65-F5344CB8AC3E}">
        <p14:creationId xmlns:p14="http://schemas.microsoft.com/office/powerpoint/2010/main" val="1148175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9</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4. On-orbit Performance of HAOC</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6" name="文本框 5"/>
          <p:cNvSpPr txBox="1"/>
          <p:nvPr/>
        </p:nvSpPr>
        <p:spPr>
          <a:xfrm>
            <a:off x="338203" y="830828"/>
            <a:ext cx="7931154" cy="374461"/>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Radiometric Calibration and on-board performance</a:t>
            </a:r>
            <a:r>
              <a:rPr lang="en-US" altLang="zh-CN" dirty="0">
                <a:latin typeface="Calibri" panose="020F0502020204030204" pitchFamily="34" charset="0"/>
                <a:ea typeface="微软雅黑" panose="020B0503020204020204" pitchFamily="34" charset="-122"/>
                <a:cs typeface="Calibri" panose="020F0502020204030204" pitchFamily="34" charset="0"/>
              </a:rPr>
              <a:t>: Attenuation coefficient test </a:t>
            </a: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03" y="1246412"/>
            <a:ext cx="5040000" cy="189000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03" y="3068371"/>
            <a:ext cx="5040000" cy="1890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203" y="4890329"/>
            <a:ext cx="5040000" cy="1890000"/>
          </a:xfrm>
          <a:prstGeom prst="rect">
            <a:avLst/>
          </a:prstGeom>
        </p:spPr>
      </p:pic>
      <p:grpSp>
        <p:nvGrpSpPr>
          <p:cNvPr id="15" name="组合 14"/>
          <p:cNvGrpSpPr/>
          <p:nvPr/>
        </p:nvGrpSpPr>
        <p:grpSpPr>
          <a:xfrm>
            <a:off x="8413596" y="813229"/>
            <a:ext cx="3600000" cy="2505217"/>
            <a:chOff x="6935532" y="271399"/>
            <a:chExt cx="3600000" cy="2505217"/>
          </a:xfrm>
        </p:grpSpPr>
        <p:pic>
          <p:nvPicPr>
            <p:cNvPr id="12"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5532" y="271399"/>
              <a:ext cx="3600000" cy="250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右箭头 12"/>
            <p:cNvSpPr/>
            <p:nvPr/>
          </p:nvSpPr>
          <p:spPr>
            <a:xfrm rot="18563607" flipH="1">
              <a:off x="9198309" y="692488"/>
              <a:ext cx="453292" cy="20743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9306780" y="355185"/>
              <a:ext cx="721324" cy="276999"/>
            </a:xfrm>
            <a:prstGeom prst="rect">
              <a:avLst/>
            </a:prstGeom>
            <a:noFill/>
          </p:spPr>
          <p:txBody>
            <a:bodyPr wrap="square" rtlCol="0">
              <a:spAutoFit/>
            </a:bodyPr>
            <a:lstStyle/>
            <a:p>
              <a:r>
                <a:rPr lang="en-US" altLang="zh-CN" sz="1200" b="0"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charset="0"/>
                  <a:sym typeface="+mn-ea"/>
                </a:rPr>
                <a:t>Solar</a:t>
              </a:r>
              <a:endParaRPr lang="en-US" altLang="zh-CN" sz="1200" b="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charset="0"/>
              </a:endParaRPr>
            </a:p>
          </p:txBody>
        </p:sp>
      </p:grpSp>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859" y="3442652"/>
            <a:ext cx="5425910" cy="1896020"/>
          </a:xfrm>
          <a:prstGeom prst="rect">
            <a:avLst/>
          </a:prstGeom>
        </p:spPr>
      </p:pic>
      <p:sp>
        <p:nvSpPr>
          <p:cNvPr id="17" name="文本框 16"/>
          <p:cNvSpPr txBox="1"/>
          <p:nvPr/>
        </p:nvSpPr>
        <p:spPr>
          <a:xfrm>
            <a:off x="6515859" y="5366936"/>
            <a:ext cx="2564531" cy="523220"/>
          </a:xfrm>
          <a:prstGeom prst="rect">
            <a:avLst/>
          </a:prstGeom>
          <a:noFill/>
        </p:spPr>
        <p:txBody>
          <a:bodyPr wrap="square" rtlCol="0" anchor="ctr">
            <a:spAutoFit/>
          </a:bodyPr>
          <a:lstStyle/>
          <a:p>
            <a:pPr algn="just"/>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Step 1</a:t>
            </a:r>
            <a:r>
              <a:rPr lang="en-US" altLang="zh-CN" sz="1400" dirty="0">
                <a:latin typeface="Calibri" panose="020F0502020204030204" pitchFamily="34" charset="0"/>
                <a:ea typeface="微软雅黑" panose="020B0503020204020204" pitchFamily="34" charset="-122"/>
                <a:cs typeface="Calibri" panose="020F0502020204030204" pitchFamily="34" charset="0"/>
              </a:rPr>
              <a:t>: Attenuated </a:t>
            </a: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Solar </a:t>
            </a:r>
            <a:r>
              <a:rPr lang="en-US" altLang="zh-CN" sz="1400" dirty="0" err="1" smtClean="0">
                <a:latin typeface="Calibri" panose="020F0502020204030204" pitchFamily="34" charset="0"/>
                <a:ea typeface="微软雅黑" panose="020B0503020204020204" pitchFamily="34" charset="-122"/>
                <a:cs typeface="Calibri" panose="020F0502020204030204" pitchFamily="34" charset="0"/>
              </a:rPr>
              <a:t>irrad</a:t>
            </a: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measured by through hole</a:t>
            </a:r>
            <a:endParaRPr lang="en-US" altLang="zh-CN"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18" name="文本框 17"/>
          <p:cNvSpPr txBox="1"/>
          <p:nvPr/>
        </p:nvSpPr>
        <p:spPr>
          <a:xfrm>
            <a:off x="9370062" y="5352830"/>
            <a:ext cx="2739775" cy="523220"/>
          </a:xfrm>
          <a:prstGeom prst="rect">
            <a:avLst/>
          </a:prstGeom>
          <a:noFill/>
        </p:spPr>
        <p:txBody>
          <a:bodyPr wrap="square" rtlCol="0" anchor="ctr">
            <a:spAutoFit/>
          </a:bodyPr>
          <a:lstStyle/>
          <a:p>
            <a:pPr algn="just"/>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Step 2: </a:t>
            </a:r>
            <a:r>
              <a:rPr lang="en-US" altLang="zh-CN" sz="1400" dirty="0">
                <a:latin typeface="Calibri" panose="020F0502020204030204" pitchFamily="34" charset="0"/>
                <a:ea typeface="微软雅黑" panose="020B0503020204020204" pitchFamily="34" charset="-122"/>
                <a:cs typeface="Calibri" panose="020F0502020204030204" pitchFamily="34" charset="0"/>
              </a:rPr>
              <a:t>Attenuated </a:t>
            </a: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Solar </a:t>
            </a:r>
            <a:r>
              <a:rPr lang="en-US" altLang="zh-CN" sz="1400" dirty="0" err="1" smtClean="0">
                <a:latin typeface="Calibri" panose="020F0502020204030204" pitchFamily="34" charset="0"/>
                <a:ea typeface="微软雅黑" panose="020B0503020204020204" pitchFamily="34" charset="-122"/>
                <a:cs typeface="Calibri" panose="020F0502020204030204" pitchFamily="34" charset="0"/>
              </a:rPr>
              <a:t>irrad</a:t>
            </a: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measured by </a:t>
            </a:r>
            <a:r>
              <a:rPr lang="en-US" altLang="zh-CN" sz="1400" dirty="0" err="1" smtClean="0">
                <a:latin typeface="Calibri" panose="020F0502020204030204" pitchFamily="34" charset="0"/>
                <a:ea typeface="微软雅黑" panose="020B0503020204020204" pitchFamily="34" charset="-122"/>
                <a:cs typeface="Calibri" panose="020F0502020204030204" pitchFamily="34" charset="0"/>
              </a:rPr>
              <a:t>Transmissive</a:t>
            </a: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Diffuser</a:t>
            </a:r>
            <a:endParaRPr lang="en-US" altLang="zh-CN" sz="1400"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930410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10</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4. On-orbit Performance of HAOC</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6821327" y="5643641"/>
            <a:ext cx="5034068" cy="938719"/>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a:latin typeface="Calibri" panose="020F0502020204030204" pitchFamily="34" charset="0"/>
                <a:ea typeface="微软雅黑" panose="020B0503020204020204" pitchFamily="34" charset="-122"/>
                <a:cs typeface="Calibri" panose="020F0502020204030204" pitchFamily="34" charset="0"/>
              </a:rPr>
              <a:t>Along-slit solar scans with a </a:t>
            </a:r>
            <a:r>
              <a:rPr lang="en-US" altLang="zh-CN" dirty="0" err="1">
                <a:latin typeface="Calibri" panose="020F0502020204030204" pitchFamily="34" charset="0"/>
                <a:ea typeface="微软雅黑" panose="020B0503020204020204" pitchFamily="34" charset="-122"/>
                <a:cs typeface="Calibri" panose="020F0502020204030204" pitchFamily="34" charset="0"/>
              </a:rPr>
              <a:t>transmissive</a:t>
            </a:r>
            <a:r>
              <a:rPr lang="en-US" altLang="zh-CN" dirty="0">
                <a:latin typeface="Calibri" panose="020F0502020204030204" pitchFamily="34" charset="0"/>
                <a:ea typeface="微软雅黑" panose="020B0503020204020204" pitchFamily="34" charset="-122"/>
                <a:cs typeface="Calibri" panose="020F0502020204030204" pitchFamily="34" charset="0"/>
              </a:rPr>
              <a:t> diffuser in the aperture wheel enables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Earth-viewing-geometry (through hole) </a:t>
            </a:r>
            <a:r>
              <a:rPr lang="en-US" altLang="zh-CN" dirty="0">
                <a:latin typeface="Calibri" panose="020F0502020204030204" pitchFamily="34" charset="0"/>
                <a:ea typeface="微软雅黑" panose="020B0503020204020204" pitchFamily="34" charset="-122"/>
                <a:cs typeface="Calibri" panose="020F0502020204030204" pitchFamily="34" charset="0"/>
              </a:rPr>
              <a:t>flat fielding.</a:t>
            </a:r>
          </a:p>
        </p:txBody>
      </p:sp>
      <p:grpSp>
        <p:nvGrpSpPr>
          <p:cNvPr id="3" name="组合 2"/>
          <p:cNvGrpSpPr/>
          <p:nvPr/>
        </p:nvGrpSpPr>
        <p:grpSpPr>
          <a:xfrm>
            <a:off x="8404645" y="807067"/>
            <a:ext cx="3600000" cy="2505217"/>
            <a:chOff x="7673122" y="830921"/>
            <a:chExt cx="3600000" cy="2505217"/>
          </a:xfrm>
        </p:grpSpPr>
        <p:pic>
          <p:nvPicPr>
            <p:cNvPr id="6"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3122" y="830921"/>
              <a:ext cx="3600000" cy="250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右箭头 6"/>
            <p:cNvSpPr/>
            <p:nvPr/>
          </p:nvSpPr>
          <p:spPr>
            <a:xfrm rot="18563607" flipH="1">
              <a:off x="9935901" y="1246374"/>
              <a:ext cx="453292" cy="20743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0044372" y="909071"/>
              <a:ext cx="721324" cy="276999"/>
            </a:xfrm>
            <a:prstGeom prst="rect">
              <a:avLst/>
            </a:prstGeom>
            <a:noFill/>
          </p:spPr>
          <p:txBody>
            <a:bodyPr wrap="square" rtlCol="0">
              <a:spAutoFit/>
            </a:bodyPr>
            <a:lstStyle/>
            <a:p>
              <a:r>
                <a:rPr lang="en-US" altLang="zh-CN" sz="1200" b="0"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charset="0"/>
                  <a:sym typeface="+mn-ea"/>
                </a:rPr>
                <a:t>Solar</a:t>
              </a:r>
              <a:endParaRPr lang="en-US" altLang="zh-CN" sz="1200" b="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charset="0"/>
              </a:endParaRPr>
            </a:p>
          </p:txBody>
        </p:sp>
        <p:cxnSp>
          <p:nvCxnSpPr>
            <p:cNvPr id="9" name="直接连接符 8"/>
            <p:cNvCxnSpPr/>
            <p:nvPr/>
          </p:nvCxnSpPr>
          <p:spPr>
            <a:xfrm>
              <a:off x="9680648" y="1645773"/>
              <a:ext cx="515815" cy="0"/>
            </a:xfrm>
            <a:prstGeom prst="line">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645" y="3590476"/>
            <a:ext cx="2880000" cy="1864919"/>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27" y="3875715"/>
            <a:ext cx="6480000" cy="2592000"/>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27" y="1283715"/>
            <a:ext cx="6480000" cy="2592000"/>
          </a:xfrm>
          <a:prstGeom prst="rect">
            <a:avLst/>
          </a:prstGeom>
        </p:spPr>
      </p:pic>
      <p:sp>
        <p:nvSpPr>
          <p:cNvPr id="13" name="文本框 12"/>
          <p:cNvSpPr txBox="1"/>
          <p:nvPr/>
        </p:nvSpPr>
        <p:spPr>
          <a:xfrm>
            <a:off x="338203" y="830828"/>
            <a:ext cx="7931154" cy="374461"/>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Radiometric Calibration and on-board performance</a:t>
            </a:r>
            <a:r>
              <a:rPr lang="en-US" altLang="zh-CN" dirty="0">
                <a:latin typeface="Calibri" panose="020F0502020204030204" pitchFamily="34" charset="0"/>
                <a:ea typeface="微软雅黑" panose="020B0503020204020204" pitchFamily="34" charset="-122"/>
                <a:cs typeface="Calibri" panose="020F0502020204030204" pitchFamily="34" charset="0"/>
              </a:rPr>
              <a:t>: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Flat Field test</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464162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11</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4. On-orbit Performance of HAOC</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2750" t="13622" r="2750" b="11074"/>
          <a:stretch/>
        </p:blipFill>
        <p:spPr>
          <a:xfrm>
            <a:off x="2448749" y="4838793"/>
            <a:ext cx="9000000" cy="19125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40" y="766628"/>
            <a:ext cx="5760000" cy="3652482"/>
          </a:xfrm>
          <a:prstGeom prst="rect">
            <a:avLst/>
          </a:prstGeom>
        </p:spPr>
      </p:pic>
      <p:cxnSp>
        <p:nvCxnSpPr>
          <p:cNvPr id="8" name="直接连接符 7"/>
          <p:cNvCxnSpPr/>
          <p:nvPr/>
        </p:nvCxnSpPr>
        <p:spPr>
          <a:xfrm flipH="1">
            <a:off x="2672443" y="3059688"/>
            <a:ext cx="3634517" cy="18660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299158" y="3658242"/>
            <a:ext cx="3914006" cy="13130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rot="1890571">
            <a:off x="6275184" y="3173841"/>
            <a:ext cx="1142344" cy="2006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29770" y="1371881"/>
            <a:ext cx="3088170" cy="646331"/>
          </a:xfrm>
          <a:prstGeom prst="rect">
            <a:avLst/>
          </a:prstGeom>
          <a:noFill/>
        </p:spPr>
        <p:txBody>
          <a:bodyPr wrap="square" rtlCol="0">
            <a:spAutoFit/>
          </a:bodyPr>
          <a:lstStyle/>
          <a:p>
            <a:r>
              <a:rPr lang="en-US" altLang="zh-CN" dirty="0" smtClean="0">
                <a:latin typeface="Calibri" panose="020F0502020204030204" pitchFamily="34" charset="0"/>
                <a:ea typeface="微软雅黑" panose="020B0503020204020204" pitchFamily="34" charset="-122"/>
                <a:cs typeface="Calibri" panose="020F0502020204030204" pitchFamily="34" charset="0"/>
              </a:rPr>
              <a:t>The first image cube of HAOC in 2023-04-22</a:t>
            </a:r>
            <a:endParaRPr lang="zh-CN" altLang="en-US"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507869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12</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4. On-orbit Performance of HAOC</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9398442" y="950937"/>
            <a:ext cx="2631881" cy="938719"/>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Earth reflectance data cubes </a:t>
            </a:r>
            <a:r>
              <a:rPr lang="en-US" altLang="zh-CN" dirty="0">
                <a:latin typeface="Calibri" panose="020F0502020204030204" pitchFamily="34" charset="0"/>
                <a:ea typeface="微软雅黑" panose="020B0503020204020204" pitchFamily="34" charset="-122"/>
                <a:cs typeface="Calibri" panose="020F0502020204030204" pitchFamily="34" charset="0"/>
              </a:rPr>
              <a:t>of typical land and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ocean </a:t>
            </a:r>
            <a:r>
              <a:rPr lang="en-US" altLang="zh-CN" dirty="0">
                <a:latin typeface="Calibri" panose="020F0502020204030204" pitchFamily="34" charset="0"/>
                <a:ea typeface="微软雅黑" panose="020B0503020204020204" pitchFamily="34" charset="-122"/>
                <a:cs typeface="Calibri" panose="020F0502020204030204" pitchFamily="34" charset="0"/>
              </a:rPr>
              <a:t>scenes</a:t>
            </a:r>
          </a:p>
        </p:txBody>
      </p:sp>
      <p:grpSp>
        <p:nvGrpSpPr>
          <p:cNvPr id="20" name="组合 19"/>
          <p:cNvGrpSpPr/>
          <p:nvPr/>
        </p:nvGrpSpPr>
        <p:grpSpPr>
          <a:xfrm>
            <a:off x="968473" y="3107942"/>
            <a:ext cx="10663247" cy="3636884"/>
            <a:chOff x="968473" y="2972475"/>
            <a:chExt cx="10663247" cy="3636884"/>
          </a:xfrm>
        </p:grpSpPr>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720" y="4209359"/>
              <a:ext cx="9000000" cy="2400000"/>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9473" y="2972475"/>
              <a:ext cx="1800000" cy="1350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73" y="4148882"/>
              <a:ext cx="1800000" cy="1350000"/>
            </a:xfrm>
            <a:prstGeom prst="rect">
              <a:avLst/>
            </a:prstGeom>
          </p:spPr>
        </p:pic>
        <p:cxnSp>
          <p:nvCxnSpPr>
            <p:cNvPr id="24" name="直接连接符 23"/>
            <p:cNvCxnSpPr/>
            <p:nvPr/>
          </p:nvCxnSpPr>
          <p:spPr>
            <a:xfrm flipH="1" flipV="1">
              <a:off x="2567181" y="4874150"/>
              <a:ext cx="3136185" cy="554194"/>
            </a:xfrm>
            <a:prstGeom prst="line">
              <a:avLst/>
            </a:prstGeom>
            <a:ln w="19050">
              <a:solidFill>
                <a:srgbClr val="00FF00"/>
              </a:solidFill>
              <a:headEnd type="diamon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476247" y="4120022"/>
              <a:ext cx="1120977" cy="1308322"/>
            </a:xfrm>
            <a:prstGeom prst="line">
              <a:avLst/>
            </a:prstGeom>
            <a:ln w="19050">
              <a:solidFill>
                <a:srgbClr val="00FF00"/>
              </a:solidFill>
              <a:headEnd type="diamond"/>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117056" y="747374"/>
            <a:ext cx="9000000" cy="3590975"/>
            <a:chOff x="1596000" y="636056"/>
            <a:chExt cx="9000000" cy="3590975"/>
          </a:xfrm>
        </p:grpSpPr>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6000" y="1827031"/>
              <a:ext cx="9000000" cy="2400000"/>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651" y="636399"/>
              <a:ext cx="1800000" cy="1350000"/>
            </a:xfrm>
            <a:prstGeom prst="rect">
              <a:avLst/>
            </a:prstGeom>
          </p:spPr>
        </p:pic>
        <p:pic>
          <p:nvPicPr>
            <p:cNvPr id="29"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0594" y="636056"/>
              <a:ext cx="1800000" cy="1350000"/>
            </a:xfrm>
            <a:prstGeom prst="rect">
              <a:avLst/>
            </a:prstGeom>
          </p:spPr>
        </p:pic>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1413" y="636399"/>
              <a:ext cx="1800000" cy="1350000"/>
            </a:xfrm>
            <a:prstGeom prst="rect">
              <a:avLst/>
            </a:prstGeom>
          </p:spPr>
        </p:pic>
        <p:cxnSp>
          <p:nvCxnSpPr>
            <p:cNvPr id="31" name="直接连接符 30"/>
            <p:cNvCxnSpPr/>
            <p:nvPr/>
          </p:nvCxnSpPr>
          <p:spPr>
            <a:xfrm flipH="1" flipV="1">
              <a:off x="3260035" y="1693628"/>
              <a:ext cx="461175" cy="1526650"/>
            </a:xfrm>
            <a:prstGeom prst="line">
              <a:avLst/>
            </a:prstGeom>
            <a:ln w="19050">
              <a:solidFill>
                <a:srgbClr val="00FF00"/>
              </a:solidFill>
              <a:headEnd type="diamo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8879954" y="1710239"/>
              <a:ext cx="461175" cy="1526650"/>
            </a:xfrm>
            <a:prstGeom prst="line">
              <a:avLst/>
            </a:prstGeom>
            <a:ln w="19050">
              <a:solidFill>
                <a:srgbClr val="00FF00"/>
              </a:solidFill>
              <a:headEnd type="diamo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flipV="1">
              <a:off x="6066019" y="1693627"/>
              <a:ext cx="461175" cy="1526650"/>
            </a:xfrm>
            <a:prstGeom prst="line">
              <a:avLst/>
            </a:prstGeom>
            <a:ln w="19050">
              <a:solidFill>
                <a:srgbClr val="00FF00"/>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6992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13</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5. </a:t>
            </a:r>
            <a:r>
              <a:rPr lang="en-US" altLang="zh-CN" sz="2400" b="1" dirty="0" err="1" smtClean="0">
                <a:solidFill>
                  <a:schemeClr val="bg1"/>
                </a:solidFill>
                <a:latin typeface="Calibri" panose="020F0502020204030204" pitchFamily="34" charset="0"/>
                <a:ea typeface="微软雅黑" panose="020B0503020204020204" pitchFamily="34" charset="-122"/>
                <a:cs typeface="Calibri" panose="020F0502020204030204" pitchFamily="34" charset="0"/>
              </a:rPr>
              <a:t>Intercalibration</a:t>
            </a:r>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 Applications using FY-3G/HAOC data</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6261150" y="6226197"/>
            <a:ext cx="5011972" cy="374461"/>
          </a:xfrm>
          <a:prstGeom prst="rect">
            <a:avLst/>
          </a:prstGeom>
          <a:noFill/>
        </p:spPr>
        <p:txBody>
          <a:bodyPr wrap="square" rtlCol="0">
            <a:spAutoFit/>
          </a:bodyPr>
          <a:lstStyle/>
          <a:p>
            <a:pPr algn="ctr">
              <a:lnSpc>
                <a:spcPts val="2200"/>
              </a:lnSpc>
              <a:spcAft>
                <a:spcPts val="600"/>
              </a:spcAft>
            </a:pPr>
            <a:r>
              <a:rPr lang="en-US" altLang="zh-CN" dirty="0" smtClean="0">
                <a:latin typeface="Calibri" panose="020F0502020204030204" pitchFamily="34" charset="0"/>
                <a:ea typeface="微软雅黑" panose="020B0503020204020204" pitchFamily="34" charset="-122"/>
                <a:cs typeface="Calibri" panose="020F0502020204030204" pitchFamily="34" charset="0"/>
              </a:rPr>
              <a:t>SRFs of IMAGERs </a:t>
            </a:r>
            <a:r>
              <a:rPr lang="en-US" altLang="zh-CN" dirty="0" err="1" smtClean="0">
                <a:latin typeface="Calibri" panose="020F0502020204030204" pitchFamily="34" charset="0"/>
                <a:ea typeface="微软雅黑" panose="020B0503020204020204" pitchFamily="34" charset="-122"/>
                <a:cs typeface="Calibri" panose="020F0502020204030204" pitchFamily="34" charset="0"/>
              </a:rPr>
              <a:t>wrt</a:t>
            </a:r>
            <a:r>
              <a:rPr lang="en-US" altLang="zh-CN" dirty="0" smtClean="0">
                <a:latin typeface="Calibri" panose="020F0502020204030204" pitchFamily="34" charset="0"/>
                <a:ea typeface="微软雅黑" panose="020B0503020204020204" pitchFamily="34" charset="-122"/>
                <a:cs typeface="Calibri" panose="020F0502020204030204" pitchFamily="34" charset="0"/>
              </a:rPr>
              <a:t>. HAOC spectral range</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964202" y="123568"/>
            <a:ext cx="1800000" cy="161030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5" y="778372"/>
            <a:ext cx="5760000" cy="288000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5" y="3719750"/>
            <a:ext cx="5760000" cy="2910316"/>
          </a:xfrm>
          <a:prstGeom prst="rect">
            <a:avLst/>
          </a:prstGeom>
        </p:spPr>
      </p:pic>
      <p:pic>
        <p:nvPicPr>
          <p:cNvPr id="9" name="图片 8"/>
          <p:cNvPicPr>
            <a:picLocks noChangeAspect="1"/>
          </p:cNvPicPr>
          <p:nvPr/>
        </p:nvPicPr>
        <p:blipFill>
          <a:blip r:embed="rId6"/>
          <a:stretch>
            <a:fillRect/>
          </a:stretch>
        </p:blipFill>
        <p:spPr>
          <a:xfrm>
            <a:off x="6177603" y="1760716"/>
            <a:ext cx="5760000" cy="4434890"/>
          </a:xfrm>
          <a:prstGeom prst="rect">
            <a:avLst/>
          </a:prstGeom>
        </p:spPr>
      </p:pic>
      <p:sp>
        <p:nvSpPr>
          <p:cNvPr id="10" name="文本框 9"/>
          <p:cNvSpPr txBox="1"/>
          <p:nvPr/>
        </p:nvSpPr>
        <p:spPr>
          <a:xfrm>
            <a:off x="6103464" y="2896721"/>
            <a:ext cx="1626746" cy="338554"/>
          </a:xfrm>
          <a:prstGeom prst="rect">
            <a:avLst/>
          </a:prstGeom>
          <a:noFill/>
        </p:spPr>
        <p:txBody>
          <a:bodyPr wrap="square" rtlCol="0">
            <a:spAutoFit/>
          </a:bodyPr>
          <a:lstStyle/>
          <a:p>
            <a:pPr algn="ctr"/>
            <a:r>
              <a:rPr lang="en-US" altLang="zh-CN" sz="160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AQUA/MODIS</a:t>
            </a:r>
            <a:endParaRPr lang="zh-CN" altLang="en-US" sz="160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6102456" y="4211528"/>
            <a:ext cx="1626746" cy="338554"/>
          </a:xfrm>
          <a:prstGeom prst="rect">
            <a:avLst/>
          </a:prstGeom>
          <a:noFill/>
        </p:spPr>
        <p:txBody>
          <a:bodyPr wrap="square" rtlCol="0">
            <a:spAutoFit/>
          </a:bodyPr>
          <a:lstStyle/>
          <a:p>
            <a:pPr algn="ctr"/>
            <a:r>
              <a:rPr lang="en-US" altLang="zh-CN" sz="1600"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FY-3F/MERSI</a:t>
            </a:r>
            <a:endParaRPr lang="zh-CN" altLang="en-US" sz="1600" dirty="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 name="文本框 11"/>
          <p:cNvSpPr txBox="1"/>
          <p:nvPr/>
        </p:nvSpPr>
        <p:spPr>
          <a:xfrm>
            <a:off x="6102456" y="5546484"/>
            <a:ext cx="1921640" cy="338554"/>
          </a:xfrm>
          <a:prstGeom prst="rect">
            <a:avLst/>
          </a:prstGeom>
          <a:noFill/>
        </p:spPr>
        <p:txBody>
          <a:bodyPr wrap="square" rtlCol="0">
            <a:spAutoFit/>
          </a:bodyPr>
          <a:lstStyle/>
          <a:p>
            <a:pPr algn="ctr"/>
            <a:r>
              <a:rPr lang="en-US" altLang="zh-CN" sz="1600" dirty="0" smtClean="0">
                <a:solidFill>
                  <a:srgbClr val="00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FY-3G/MERSI-RM</a:t>
            </a:r>
            <a:endParaRPr lang="zh-CN" altLang="en-US" sz="1600" dirty="0">
              <a:solidFill>
                <a:srgbClr val="00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 name="文本框 12"/>
          <p:cNvSpPr txBox="1"/>
          <p:nvPr/>
        </p:nvSpPr>
        <p:spPr>
          <a:xfrm>
            <a:off x="6110946" y="809360"/>
            <a:ext cx="3236511" cy="733534"/>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Using SNO</a:t>
            </a:r>
          </a:p>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Using PICS</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4156338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14</a:t>
            </a:fld>
            <a:endParaRPr lang="en-US" altLang="zh-CN" dirty="0"/>
          </a:p>
        </p:txBody>
      </p:sp>
      <p:sp>
        <p:nvSpPr>
          <p:cNvPr id="6" name="文本框 5"/>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5. </a:t>
            </a:r>
            <a:r>
              <a:rPr lang="en-US" altLang="zh-CN" sz="2400" b="1" dirty="0" err="1" smtClean="0">
                <a:solidFill>
                  <a:schemeClr val="bg1"/>
                </a:solidFill>
                <a:latin typeface="Calibri" panose="020F0502020204030204" pitchFamily="34" charset="0"/>
                <a:ea typeface="微软雅黑" panose="020B0503020204020204" pitchFamily="34" charset="-122"/>
                <a:cs typeface="Calibri" panose="020F0502020204030204" pitchFamily="34" charset="0"/>
              </a:rPr>
              <a:t>Intercalibration</a:t>
            </a:r>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 Applications using FY-3G/HAOC data</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graphicFrame>
        <p:nvGraphicFramePr>
          <p:cNvPr id="7" name="表格 6"/>
          <p:cNvGraphicFramePr/>
          <p:nvPr>
            <p:custDataLst>
              <p:tags r:id="rId1"/>
            </p:custDataLst>
            <p:extLst>
              <p:ext uri="{D42A27DB-BD31-4B8C-83A1-F6EECF244321}">
                <p14:modId xmlns:p14="http://schemas.microsoft.com/office/powerpoint/2010/main" val="1391489128"/>
              </p:ext>
            </p:extLst>
          </p:nvPr>
        </p:nvGraphicFramePr>
        <p:xfrm>
          <a:off x="663575" y="1617569"/>
          <a:ext cx="3852000" cy="2393315"/>
        </p:xfrm>
        <a:graphic>
          <a:graphicData uri="http://schemas.openxmlformats.org/drawingml/2006/table">
            <a:tbl>
              <a:tblPr/>
              <a:tblGrid>
                <a:gridCol w="126000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gridCol w="576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tblGrid>
              <a:tr h="207645">
                <a:tc>
                  <a:txBody>
                    <a:bodyPr/>
                    <a:lstStyle/>
                    <a:p>
                      <a:pPr indent="0">
                        <a:buNone/>
                      </a:pPr>
                      <a:r>
                        <a:rPr lang="en-US" sz="1200" b="0" dirty="0">
                          <a:latin typeface="Times New Roman" panose="02020603050405020304" pitchFamily="18" charset="0"/>
                          <a:cs typeface="Times New Roman" panose="02020603050405020304" pitchFamily="18" charset="0"/>
                        </a:rPr>
                        <a:t>MODIS</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1200" b="0" dirty="0">
                          <a:latin typeface="Times New Roman" panose="02020603050405020304" pitchFamily="18" charset="0"/>
                          <a:cs typeface="Times New Roman" panose="02020603050405020304" pitchFamily="18" charset="0"/>
                        </a:rPr>
                        <a:t>Bias</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200" b="0">
                          <a:latin typeface="Times New Roman" panose="02020603050405020304" pitchFamily="18" charset="0"/>
                          <a:cs typeface="Times New Roman" panose="02020603050405020304" pitchFamily="18" charset="0"/>
                        </a:rPr>
                        <a:t>RMSE</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207645">
                <a:tc>
                  <a:txBody>
                    <a:bodyPr/>
                    <a:lstStyle/>
                    <a:p>
                      <a:pPr indent="0">
                        <a:buNone/>
                      </a:pPr>
                      <a:r>
                        <a:rPr lang="en-US" sz="1200" b="0" dirty="0">
                          <a:latin typeface="Times New Roman" panose="02020603050405020304" pitchFamily="18" charset="0"/>
                          <a:cs typeface="Times New Roman" panose="02020603050405020304" pitchFamily="18" charset="0"/>
                        </a:rPr>
                        <a:t> </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err="1">
                          <a:latin typeface="Times New Roman" panose="02020603050405020304" pitchFamily="18" charset="0"/>
                          <a:cs typeface="Times New Roman" panose="02020603050405020304" pitchFamily="18" charset="0"/>
                        </a:rPr>
                        <a:t>A帧</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err="1">
                          <a:latin typeface="Times New Roman" panose="02020603050405020304" pitchFamily="18" charset="0"/>
                          <a:cs typeface="Times New Roman" panose="02020603050405020304" pitchFamily="18" charset="0"/>
                        </a:rPr>
                        <a:t>B帧</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err="1">
                          <a:latin typeface="Times New Roman" panose="02020603050405020304" pitchFamily="18" charset="0"/>
                          <a:cs typeface="Times New Roman" panose="02020603050405020304" pitchFamily="18" charset="0"/>
                        </a:rPr>
                        <a:t>A帧</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err="1">
                          <a:latin typeface="Times New Roman" panose="02020603050405020304" pitchFamily="18" charset="0"/>
                          <a:cs typeface="Times New Roman" panose="02020603050405020304" pitchFamily="18" charset="0"/>
                        </a:rPr>
                        <a:t>B帧</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7645">
                <a:tc>
                  <a:txBody>
                    <a:bodyPr/>
                    <a:lstStyle/>
                    <a:p>
                      <a:pPr indent="0">
                        <a:buNone/>
                      </a:pPr>
                      <a:r>
                        <a:rPr lang="en-US" sz="1200" b="0" dirty="0">
                          <a:latin typeface="Times New Roman" panose="02020603050405020304" pitchFamily="18" charset="0"/>
                          <a:cs typeface="Times New Roman" panose="02020603050405020304" pitchFamily="18" charset="0"/>
                        </a:rPr>
                        <a:t>Band1(0.65um)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-2.97</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-3.62</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0.0059</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0.0057</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195580">
                <a:tc>
                  <a:txBody>
                    <a:bodyPr/>
                    <a:lstStyle/>
                    <a:p>
                      <a:pPr indent="0">
                        <a:buNone/>
                      </a:pPr>
                      <a:r>
                        <a:rPr lang="en-US" sz="1200" b="0" dirty="0">
                          <a:latin typeface="Times New Roman" panose="02020603050405020304" pitchFamily="18" charset="0"/>
                          <a:cs typeface="Times New Roman" panose="02020603050405020304" pitchFamily="18" charset="0"/>
                        </a:rPr>
                        <a:t>Band2(0.865um)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-2.4</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-3.08</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0.0059</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0.0059</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194945">
                <a:tc>
                  <a:txBody>
                    <a:bodyPr/>
                    <a:lstStyle/>
                    <a:p>
                      <a:pPr indent="0">
                        <a:buNone/>
                      </a:pPr>
                      <a:r>
                        <a:rPr lang="en-US" sz="1200" b="0" dirty="0">
                          <a:latin typeface="Times New Roman" panose="02020603050405020304" pitchFamily="18" charset="0"/>
                          <a:cs typeface="Times New Roman" panose="02020603050405020304" pitchFamily="18" charset="0"/>
                        </a:rPr>
                        <a:t>Band30.47um)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-1.49</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-2.21</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0.0062</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0.0056</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195580">
                <a:tc>
                  <a:txBody>
                    <a:bodyPr/>
                    <a:lstStyle/>
                    <a:p>
                      <a:pPr indent="0">
                        <a:buNone/>
                      </a:pPr>
                      <a:r>
                        <a:rPr lang="en-US" sz="1200" b="0" dirty="0">
                          <a:latin typeface="Times New Roman" panose="02020603050405020304" pitchFamily="18" charset="0"/>
                          <a:cs typeface="Times New Roman" panose="02020603050405020304" pitchFamily="18" charset="0"/>
                        </a:rPr>
                        <a:t>Band4(0.55um)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-2.92</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-3.72</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0.0058</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0.0056</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195580">
                <a:tc>
                  <a:txBody>
                    <a:bodyPr/>
                    <a:lstStyle/>
                    <a:p>
                      <a:pPr indent="0">
                        <a:buNone/>
                      </a:pPr>
                      <a:r>
                        <a:rPr lang="en-US" sz="1200" b="0" dirty="0">
                          <a:latin typeface="Times New Roman" panose="02020603050405020304" pitchFamily="18" charset="0"/>
                          <a:cs typeface="Times New Roman" panose="02020603050405020304" pitchFamily="18" charset="0"/>
                        </a:rPr>
                        <a:t>Band8(0.412um)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3.53</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1.42</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0.0066</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0.0056</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r h="195580">
                <a:tc>
                  <a:txBody>
                    <a:bodyPr/>
                    <a:lstStyle/>
                    <a:p>
                      <a:pPr indent="0">
                        <a:buNone/>
                      </a:pPr>
                      <a:r>
                        <a:rPr lang="en-US" sz="1200" b="0" dirty="0">
                          <a:latin typeface="Times New Roman" panose="02020603050405020304" pitchFamily="18" charset="0"/>
                          <a:cs typeface="Times New Roman" panose="02020603050405020304" pitchFamily="18" charset="0"/>
                        </a:rPr>
                        <a:t>Band9(0.443um)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1.11</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-0.12</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0.0061</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7"/>
                  </a:ext>
                </a:extLst>
              </a:tr>
              <a:tr h="194945">
                <a:tc>
                  <a:txBody>
                    <a:bodyPr/>
                    <a:lstStyle/>
                    <a:p>
                      <a:pPr indent="0">
                        <a:buNone/>
                      </a:pPr>
                      <a:r>
                        <a:rPr lang="en-US" sz="1200" b="0" dirty="0">
                          <a:latin typeface="Times New Roman" panose="02020603050405020304" pitchFamily="18" charset="0"/>
                          <a:cs typeface="Times New Roman" panose="02020603050405020304" pitchFamily="18" charset="0"/>
                        </a:rPr>
                        <a:t>Band10(0.49um)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-3.73</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-2.77</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0.0095</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0.0066</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8"/>
                  </a:ext>
                </a:extLst>
              </a:tr>
              <a:tr h="194945">
                <a:tc>
                  <a:txBody>
                    <a:bodyPr/>
                    <a:lstStyle/>
                    <a:p>
                      <a:pPr indent="0">
                        <a:buNone/>
                      </a:pPr>
                      <a:r>
                        <a:rPr lang="en-US" sz="1200" b="0" dirty="0">
                          <a:latin typeface="Times New Roman" panose="02020603050405020304" pitchFamily="18" charset="0"/>
                          <a:cs typeface="Times New Roman" panose="02020603050405020304" pitchFamily="18" charset="0"/>
                        </a:rPr>
                        <a:t>Band17(0.905um)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-12.09</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-14.23</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0.0045</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0.0046</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9"/>
                  </a:ext>
                </a:extLst>
              </a:tr>
              <a:tr h="195580">
                <a:tc>
                  <a:txBody>
                    <a:bodyPr/>
                    <a:lstStyle/>
                    <a:p>
                      <a:pPr indent="0">
                        <a:buNone/>
                      </a:pPr>
                      <a:r>
                        <a:rPr lang="en-US" sz="1200" b="0" dirty="0">
                          <a:latin typeface="Times New Roman" panose="02020603050405020304" pitchFamily="18" charset="0"/>
                          <a:cs typeface="Times New Roman" panose="02020603050405020304" pitchFamily="18" charset="0"/>
                        </a:rPr>
                        <a:t>Band18(0.936um)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-7.92</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-9.67</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0.0043</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0"/>
                  </a:ext>
                </a:extLst>
              </a:tr>
              <a:tr h="207645">
                <a:tc>
                  <a:txBody>
                    <a:bodyPr/>
                    <a:lstStyle/>
                    <a:p>
                      <a:pPr indent="0">
                        <a:buNone/>
                      </a:pPr>
                      <a:r>
                        <a:rPr lang="en-US" sz="1200" b="0" dirty="0">
                          <a:latin typeface="Times New Roman" panose="02020603050405020304" pitchFamily="18" charset="0"/>
                          <a:cs typeface="Times New Roman" panose="02020603050405020304" pitchFamily="18" charset="0"/>
                        </a:rPr>
                        <a:t>Band19(0.94um)</a:t>
                      </a:r>
                      <a:endParaRPr lang="en-US" altLang="en-US" sz="12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-2.97</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-3.62</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0.0059</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0000"/>
                          </a:solidFill>
                          <a:latin typeface="Times New Roman" panose="02020603050405020304" pitchFamily="18" charset="0"/>
                          <a:cs typeface="Times New Roman" panose="02020603050405020304" pitchFamily="18" charset="0"/>
                        </a:rPr>
                        <a:t>0.0057</a:t>
                      </a:r>
                      <a:endParaRPr lang="en-US" alt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pic>
        <p:nvPicPr>
          <p:cNvPr id="8" name="图片 7"/>
          <p:cNvPicPr>
            <a:picLocks noChangeAspect="1"/>
          </p:cNvPicPr>
          <p:nvPr/>
        </p:nvPicPr>
        <p:blipFill>
          <a:blip r:embed="rId3"/>
          <a:stretch>
            <a:fillRect/>
          </a:stretch>
        </p:blipFill>
        <p:spPr>
          <a:xfrm>
            <a:off x="6096000" y="1268730"/>
            <a:ext cx="5760000" cy="4234753"/>
          </a:xfrm>
          <a:prstGeom prst="rect">
            <a:avLst/>
          </a:prstGeom>
        </p:spPr>
      </p:pic>
      <p:sp>
        <p:nvSpPr>
          <p:cNvPr id="9" name="文本框 8"/>
          <p:cNvSpPr txBox="1"/>
          <p:nvPr/>
        </p:nvSpPr>
        <p:spPr>
          <a:xfrm>
            <a:off x="326003" y="4525511"/>
            <a:ext cx="5057030" cy="656590"/>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sz="1600" dirty="0" err="1">
                <a:latin typeface="Calibri" panose="020F0502020204030204" pitchFamily="34" charset="0"/>
                <a:ea typeface="微软雅黑" panose="020B0503020204020204" pitchFamily="34" charset="-122"/>
                <a:cs typeface="Calibri" panose="020F0502020204030204" pitchFamily="34" charset="0"/>
              </a:rPr>
              <a:t>Intercalibration</a:t>
            </a:r>
            <a:r>
              <a:rPr lang="en-US" altLang="zh-CN" sz="1600" dirty="0">
                <a:latin typeface="Calibri" panose="020F0502020204030204" pitchFamily="34" charset="0"/>
                <a:ea typeface="微软雅黑" panose="020B0503020204020204" pitchFamily="34" charset="-122"/>
                <a:cs typeface="Calibri" panose="020F0502020204030204" pitchFamily="34" charset="0"/>
              </a:rPr>
              <a:t> of AQUA/MODIS with </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FY-3G/HAOC (2024.01-2024.04)</a:t>
            </a:r>
          </a:p>
        </p:txBody>
      </p:sp>
    </p:spTree>
    <p:extLst>
      <p:ext uri="{BB962C8B-B14F-4D97-AF65-F5344CB8AC3E}">
        <p14:creationId xmlns:p14="http://schemas.microsoft.com/office/powerpoint/2010/main" val="4274356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15</a:t>
            </a:fld>
            <a:endParaRPr lang="en-US" altLang="zh-CN" dirty="0"/>
          </a:p>
        </p:txBody>
      </p:sp>
      <p:sp>
        <p:nvSpPr>
          <p:cNvPr id="6" name="文本框 5"/>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5. </a:t>
            </a:r>
            <a:r>
              <a:rPr lang="en-US" altLang="zh-CN" sz="2400" b="1" dirty="0" err="1" smtClean="0">
                <a:solidFill>
                  <a:schemeClr val="bg1"/>
                </a:solidFill>
                <a:latin typeface="Calibri" panose="020F0502020204030204" pitchFamily="34" charset="0"/>
                <a:ea typeface="微软雅黑" panose="020B0503020204020204" pitchFamily="34" charset="-122"/>
                <a:cs typeface="Calibri" panose="020F0502020204030204" pitchFamily="34" charset="0"/>
              </a:rPr>
              <a:t>Intercalibration</a:t>
            </a:r>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 Applications using FY-3G/HAOC data</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graphicFrame>
        <p:nvGraphicFramePr>
          <p:cNvPr id="19" name="表格 18"/>
          <p:cNvGraphicFramePr/>
          <p:nvPr>
            <p:extLst>
              <p:ext uri="{D42A27DB-BD31-4B8C-83A1-F6EECF244321}">
                <p14:modId xmlns:p14="http://schemas.microsoft.com/office/powerpoint/2010/main" val="1962138557"/>
              </p:ext>
            </p:extLst>
          </p:nvPr>
        </p:nvGraphicFramePr>
        <p:xfrm>
          <a:off x="1032193" y="1097915"/>
          <a:ext cx="3692525" cy="965200"/>
        </p:xfrm>
        <a:graphic>
          <a:graphicData uri="http://schemas.openxmlformats.org/drawingml/2006/table">
            <a:tbl>
              <a:tblPr/>
              <a:tblGrid>
                <a:gridCol w="1033780">
                  <a:extLst>
                    <a:ext uri="{9D8B030D-6E8A-4147-A177-3AD203B41FA5}">
                      <a16:colId xmlns:a16="http://schemas.microsoft.com/office/drawing/2014/main" val="20000"/>
                    </a:ext>
                  </a:extLst>
                </a:gridCol>
                <a:gridCol w="596583">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7387">
                  <a:extLst>
                    <a:ext uri="{9D8B030D-6E8A-4147-A177-3AD203B41FA5}">
                      <a16:colId xmlns:a16="http://schemas.microsoft.com/office/drawing/2014/main" val="20003"/>
                    </a:ext>
                  </a:extLst>
                </a:gridCol>
                <a:gridCol w="688975">
                  <a:extLst>
                    <a:ext uri="{9D8B030D-6E8A-4147-A177-3AD203B41FA5}">
                      <a16:colId xmlns:a16="http://schemas.microsoft.com/office/drawing/2014/main" val="20004"/>
                    </a:ext>
                  </a:extLst>
                </a:gridCol>
              </a:tblGrid>
              <a:tr h="177800">
                <a:tc>
                  <a:txBody>
                    <a:bodyPr/>
                    <a:lstStyle/>
                    <a:p>
                      <a:pPr indent="0">
                        <a:buNone/>
                      </a:pPr>
                      <a:r>
                        <a:rPr lang="en-US" sz="1000" b="0" dirty="0" smtClean="0">
                          <a:latin typeface="Times New Roman" panose="02020603050405020304" pitchFamily="18" charset="0"/>
                          <a:cs typeface="Times New Roman" panose="02020603050405020304" pitchFamily="18" charset="0"/>
                        </a:rPr>
                        <a:t>FY-3G</a:t>
                      </a:r>
                      <a:endParaRPr lang="en-US" altLang="en-US" sz="1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1000" b="0">
                          <a:latin typeface="Times New Roman" panose="02020603050405020304" pitchFamily="18" charset="0"/>
                          <a:cs typeface="Times New Roman" panose="02020603050405020304" pitchFamily="18" charset="0"/>
                        </a:rPr>
                        <a:t>Bias</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000" b="0" dirty="0">
                          <a:latin typeface="Times New Roman" panose="02020603050405020304" pitchFamily="18" charset="0"/>
                          <a:cs typeface="Times New Roman" panose="02020603050405020304" pitchFamily="18" charset="0"/>
                        </a:rPr>
                        <a:t>RMSE</a:t>
                      </a:r>
                      <a:endParaRPr lang="en-US" altLang="en-US" sz="1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177800">
                <a:tc>
                  <a:txBody>
                    <a:bodyPr/>
                    <a:lstStyle/>
                    <a:p>
                      <a:pPr indent="0">
                        <a:buNone/>
                      </a:pPr>
                      <a:r>
                        <a:rPr lang="en-US" sz="1000" b="0">
                          <a:latin typeface="Times New Roman" panose="02020603050405020304" pitchFamily="18" charset="0"/>
                          <a:cs typeface="Times New Roman" panose="02020603050405020304" pitchFamily="18" charset="0"/>
                        </a:rPr>
                        <a:t> </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A帧</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B帧</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dirty="0" err="1">
                          <a:latin typeface="Times New Roman" panose="02020603050405020304" pitchFamily="18" charset="0"/>
                          <a:cs typeface="Times New Roman" panose="02020603050405020304" pitchFamily="18" charset="0"/>
                        </a:rPr>
                        <a:t>A帧</a:t>
                      </a:r>
                      <a:endParaRPr lang="en-US" altLang="en-US" sz="1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B帧</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3200">
                <a:tc>
                  <a:txBody>
                    <a:bodyPr/>
                    <a:lstStyle/>
                    <a:p>
                      <a:pPr indent="0">
                        <a:buNone/>
                      </a:pPr>
                      <a:r>
                        <a:rPr lang="en-US" sz="1000" b="0">
                          <a:latin typeface="Times New Roman" panose="02020603050405020304" pitchFamily="18" charset="0"/>
                          <a:cs typeface="Times New Roman" panose="02020603050405020304" pitchFamily="18" charset="0"/>
                        </a:rPr>
                        <a:t>Band1(0.65um)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-6.07</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-7.7</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0.0051</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0.0055</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Band2(0.865um)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-5.74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-6.13</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dirty="0">
                          <a:solidFill>
                            <a:srgbClr val="000000"/>
                          </a:solidFill>
                          <a:latin typeface="Times New Roman" panose="02020603050405020304" pitchFamily="18" charset="0"/>
                          <a:cs typeface="Times New Roman" panose="02020603050405020304" pitchFamily="18" charset="0"/>
                        </a:rPr>
                        <a:t>0.0064</a:t>
                      </a:r>
                      <a:endParaRPr lang="en-US" altLang="en-US" sz="1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0.0069</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215900">
                <a:tc>
                  <a:txBody>
                    <a:bodyPr/>
                    <a:lstStyle/>
                    <a:p>
                      <a:pPr indent="0">
                        <a:buNone/>
                      </a:pPr>
                      <a:r>
                        <a:rPr lang="en-US" sz="1000" b="0">
                          <a:latin typeface="Times New Roman" panose="02020603050405020304" pitchFamily="18" charset="0"/>
                          <a:cs typeface="Times New Roman" panose="02020603050405020304" pitchFamily="18" charset="0"/>
                        </a:rPr>
                        <a:t>Band3(0.94um)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-10.29</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-10.71</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0.0055</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dirty="0">
                          <a:solidFill>
                            <a:srgbClr val="000000"/>
                          </a:solidFill>
                          <a:latin typeface="Times New Roman" panose="02020603050405020304" pitchFamily="18" charset="0"/>
                          <a:cs typeface="Times New Roman" panose="02020603050405020304" pitchFamily="18" charset="0"/>
                        </a:rPr>
                        <a:t>0.0056</a:t>
                      </a:r>
                      <a:endParaRPr lang="en-US" altLang="en-US" sz="1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0" name="图片 19"/>
          <p:cNvPicPr>
            <a:picLocks noChangeAspect="1"/>
          </p:cNvPicPr>
          <p:nvPr/>
        </p:nvPicPr>
        <p:blipFill>
          <a:blip r:embed="rId2"/>
          <a:stretch>
            <a:fillRect/>
          </a:stretch>
        </p:blipFill>
        <p:spPr>
          <a:xfrm>
            <a:off x="6105525" y="746862"/>
            <a:ext cx="5760000" cy="2031703"/>
          </a:xfrm>
          <a:prstGeom prst="rect">
            <a:avLst/>
          </a:prstGeom>
        </p:spPr>
      </p:pic>
      <p:pic>
        <p:nvPicPr>
          <p:cNvPr id="21" name="图片 20"/>
          <p:cNvPicPr>
            <a:picLocks noChangeAspect="1"/>
          </p:cNvPicPr>
          <p:nvPr/>
        </p:nvPicPr>
        <p:blipFill>
          <a:blip r:embed="rId3"/>
          <a:stretch>
            <a:fillRect/>
          </a:stretch>
        </p:blipFill>
        <p:spPr>
          <a:xfrm>
            <a:off x="6105525" y="2571115"/>
            <a:ext cx="5760000" cy="4161128"/>
          </a:xfrm>
          <a:prstGeom prst="rect">
            <a:avLst/>
          </a:prstGeom>
        </p:spPr>
      </p:pic>
      <p:graphicFrame>
        <p:nvGraphicFramePr>
          <p:cNvPr id="22" name="表格 21"/>
          <p:cNvGraphicFramePr/>
          <p:nvPr>
            <p:extLst>
              <p:ext uri="{D42A27DB-BD31-4B8C-83A1-F6EECF244321}">
                <p14:modId xmlns:p14="http://schemas.microsoft.com/office/powerpoint/2010/main" val="4208163336"/>
              </p:ext>
            </p:extLst>
          </p:nvPr>
        </p:nvGraphicFramePr>
        <p:xfrm>
          <a:off x="883194" y="3108250"/>
          <a:ext cx="3717925" cy="2832100"/>
        </p:xfrm>
        <a:graphic>
          <a:graphicData uri="http://schemas.openxmlformats.org/drawingml/2006/table">
            <a:tbl>
              <a:tblPr/>
              <a:tblGrid>
                <a:gridCol w="1266825">
                  <a:extLst>
                    <a:ext uri="{9D8B030D-6E8A-4147-A177-3AD203B41FA5}">
                      <a16:colId xmlns:a16="http://schemas.microsoft.com/office/drawing/2014/main" val="20000"/>
                    </a:ext>
                  </a:extLst>
                </a:gridCol>
                <a:gridCol w="612775">
                  <a:extLst>
                    <a:ext uri="{9D8B030D-6E8A-4147-A177-3AD203B41FA5}">
                      <a16:colId xmlns:a16="http://schemas.microsoft.com/office/drawing/2014/main" val="20001"/>
                    </a:ext>
                  </a:extLst>
                </a:gridCol>
                <a:gridCol w="612775">
                  <a:extLst>
                    <a:ext uri="{9D8B030D-6E8A-4147-A177-3AD203B41FA5}">
                      <a16:colId xmlns:a16="http://schemas.microsoft.com/office/drawing/2014/main" val="20002"/>
                    </a:ext>
                  </a:extLst>
                </a:gridCol>
                <a:gridCol w="612775">
                  <a:extLst>
                    <a:ext uri="{9D8B030D-6E8A-4147-A177-3AD203B41FA5}">
                      <a16:colId xmlns:a16="http://schemas.microsoft.com/office/drawing/2014/main" val="20003"/>
                    </a:ext>
                  </a:extLst>
                </a:gridCol>
                <a:gridCol w="612775">
                  <a:extLst>
                    <a:ext uri="{9D8B030D-6E8A-4147-A177-3AD203B41FA5}">
                      <a16:colId xmlns:a16="http://schemas.microsoft.com/office/drawing/2014/main" val="20004"/>
                    </a:ext>
                  </a:extLst>
                </a:gridCol>
              </a:tblGrid>
              <a:tr h="228600">
                <a:tc>
                  <a:txBody>
                    <a:bodyPr/>
                    <a:lstStyle/>
                    <a:p>
                      <a:pPr indent="0">
                        <a:buNone/>
                      </a:pPr>
                      <a:r>
                        <a:rPr lang="en-US" sz="1000" b="0" dirty="0" smtClean="0">
                          <a:latin typeface="Times New Roman" panose="02020603050405020304" pitchFamily="18" charset="0"/>
                          <a:cs typeface="Times New Roman" panose="02020603050405020304" pitchFamily="18" charset="0"/>
                        </a:rPr>
                        <a:t>FY-3F</a:t>
                      </a:r>
                      <a:endParaRPr lang="en-US" altLang="en-US" sz="1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1000" b="0">
                          <a:latin typeface="Times New Roman" panose="02020603050405020304" pitchFamily="18" charset="0"/>
                          <a:cs typeface="Times New Roman" panose="02020603050405020304" pitchFamily="18" charset="0"/>
                        </a:rPr>
                        <a:t>Bias</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000" b="0" dirty="0">
                          <a:latin typeface="Times New Roman" panose="02020603050405020304" pitchFamily="18" charset="0"/>
                          <a:cs typeface="Times New Roman" panose="02020603050405020304" pitchFamily="18" charset="0"/>
                        </a:rPr>
                        <a:t>RMSE</a:t>
                      </a:r>
                      <a:endParaRPr lang="en-US" altLang="en-US" sz="1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228600">
                <a:tc>
                  <a:txBody>
                    <a:bodyPr/>
                    <a:lstStyle/>
                    <a:p>
                      <a:pPr indent="0">
                        <a:buNone/>
                      </a:pPr>
                      <a:r>
                        <a:rPr lang="en-US" sz="1000" b="0">
                          <a:latin typeface="Times New Roman" panose="02020603050405020304" pitchFamily="18" charset="0"/>
                          <a:cs typeface="Times New Roman" panose="02020603050405020304" pitchFamily="18" charset="0"/>
                        </a:rPr>
                        <a:t> </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A帧</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B帧</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A帧</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latin typeface="Times New Roman" panose="02020603050405020304" pitchFamily="18" charset="0"/>
                          <a:cs typeface="Times New Roman" panose="02020603050405020304" pitchFamily="18" charset="0"/>
                        </a:rPr>
                        <a:t>B帧</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00">
                <a:tc>
                  <a:txBody>
                    <a:bodyPr/>
                    <a:lstStyle/>
                    <a:p>
                      <a:pPr indent="0">
                        <a:buNone/>
                      </a:pPr>
                      <a:r>
                        <a:rPr lang="en-US" sz="1000" b="0">
                          <a:latin typeface="Times New Roman" panose="02020603050405020304" pitchFamily="18" charset="0"/>
                          <a:cs typeface="Times New Roman" panose="02020603050405020304" pitchFamily="18" charset="0"/>
                        </a:rPr>
                        <a:t>Band1(0.47um)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0.55</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-5.12</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0.0064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0.0068</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Band2(0.55um)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-3.21</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-6.67</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0.0071</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0.0073</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Band3(0.65um)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-3.84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-5.05</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0.0072</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0.007</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Band4(0.865um)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-2.71</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-2.92</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0.008</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0.0075</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Band8(0.412um)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0.61</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-9.27</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0.0044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0.0056</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Band9(0.443um)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-0.74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-10.14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0.0036</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7"/>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Band10(0.49um)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-5</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-12.01</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0.0037</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0.0041</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8"/>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Band15(0.865um)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10.93</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11.13</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0.0084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0.0083</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9"/>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Band16(0.905um)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-0.47</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-1.54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0.0089</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0.0086</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0"/>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Band17(0.936um)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-5.34</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-7.67</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0.0063</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0.0057</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1"/>
                  </a:ext>
                </a:extLst>
              </a:tr>
              <a:tr h="190500">
                <a:tc>
                  <a:txBody>
                    <a:bodyPr/>
                    <a:lstStyle/>
                    <a:p>
                      <a:pPr indent="0">
                        <a:buNone/>
                      </a:pPr>
                      <a:r>
                        <a:rPr lang="en-US" sz="1000" b="0">
                          <a:latin typeface="Times New Roman" panose="02020603050405020304" pitchFamily="18" charset="0"/>
                          <a:cs typeface="Times New Roman" panose="02020603050405020304" pitchFamily="18" charset="0"/>
                        </a:rPr>
                        <a:t>Band18(0.94um)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-13.22</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-14.75</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0.0073</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0.0069</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12"/>
                  </a:ext>
                </a:extLst>
              </a:tr>
              <a:tr h="241300">
                <a:tc>
                  <a:txBody>
                    <a:bodyPr/>
                    <a:lstStyle/>
                    <a:p>
                      <a:pPr indent="0">
                        <a:buNone/>
                      </a:pPr>
                      <a:r>
                        <a:rPr lang="en-US" sz="1000" b="0">
                          <a:latin typeface="Times New Roman" panose="02020603050405020304" pitchFamily="18" charset="0"/>
                          <a:cs typeface="Times New Roman" panose="02020603050405020304" pitchFamily="18" charset="0"/>
                        </a:rPr>
                        <a:t>Band19(1.03um)</a:t>
                      </a:r>
                      <a:endParaRPr lang="en-US" altLang="en-US" sz="1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-0.83</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-0.66</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Times New Roman" panose="02020603050405020304" pitchFamily="18" charset="0"/>
                          <a:cs typeface="Times New Roman" panose="02020603050405020304" pitchFamily="18" charset="0"/>
                        </a:rPr>
                        <a:t>0.0149</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000" b="0" dirty="0">
                          <a:solidFill>
                            <a:srgbClr val="000000"/>
                          </a:solidFill>
                          <a:latin typeface="Times New Roman" panose="02020603050405020304" pitchFamily="18" charset="0"/>
                          <a:cs typeface="Times New Roman" panose="02020603050405020304" pitchFamily="18" charset="0"/>
                        </a:rPr>
                        <a:t>0.0144</a:t>
                      </a:r>
                      <a:endParaRPr lang="en-US" altLang="en-US" sz="10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
        <p:nvSpPr>
          <p:cNvPr id="23" name="文本框 22"/>
          <p:cNvSpPr txBox="1"/>
          <p:nvPr/>
        </p:nvSpPr>
        <p:spPr>
          <a:xfrm>
            <a:off x="440601" y="6075653"/>
            <a:ext cx="4934481" cy="656590"/>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sz="1600" dirty="0" err="1">
                <a:latin typeface="Calibri" panose="020F0502020204030204" pitchFamily="34" charset="0"/>
                <a:ea typeface="微软雅黑" panose="020B0503020204020204" pitchFamily="34" charset="-122"/>
                <a:cs typeface="Calibri" panose="020F0502020204030204" pitchFamily="34" charset="0"/>
              </a:rPr>
              <a:t>Intercalibration</a:t>
            </a:r>
            <a:r>
              <a:rPr lang="en-US" altLang="zh-CN" sz="1600" dirty="0">
                <a:latin typeface="Calibri" panose="020F0502020204030204" pitchFamily="34" charset="0"/>
                <a:ea typeface="微软雅黑" panose="020B0503020204020204" pitchFamily="34" charset="-122"/>
                <a:cs typeface="Calibri" panose="020F0502020204030204" pitchFamily="34" charset="0"/>
              </a:rPr>
              <a:t> of FY-3G/MERSI with </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FY-3G/HAOC (2024.01-2024.04)</a:t>
            </a:r>
          </a:p>
        </p:txBody>
      </p:sp>
      <p:sp>
        <p:nvSpPr>
          <p:cNvPr id="24" name="文本框 23"/>
          <p:cNvSpPr txBox="1"/>
          <p:nvPr/>
        </p:nvSpPr>
        <p:spPr>
          <a:xfrm>
            <a:off x="333955" y="2219287"/>
            <a:ext cx="5041127" cy="656590"/>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sz="1600" dirty="0" err="1">
                <a:latin typeface="Calibri" panose="020F0502020204030204" pitchFamily="34" charset="0"/>
                <a:ea typeface="微软雅黑" panose="020B0503020204020204" pitchFamily="34" charset="-122"/>
                <a:cs typeface="Calibri" panose="020F0502020204030204" pitchFamily="34" charset="0"/>
              </a:rPr>
              <a:t>Intercalibration</a:t>
            </a:r>
            <a:r>
              <a:rPr lang="en-US" altLang="zh-CN" sz="1600" dirty="0">
                <a:latin typeface="Calibri" panose="020F0502020204030204" pitchFamily="34" charset="0"/>
                <a:ea typeface="微软雅黑" panose="020B0503020204020204" pitchFamily="34" charset="-122"/>
                <a:cs typeface="Calibri" panose="020F0502020204030204" pitchFamily="34" charset="0"/>
              </a:rPr>
              <a:t> of FY-3G/MERSI with </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FY-3G/HAOC (</a:t>
            </a:r>
            <a:r>
              <a:rPr lang="en-US" altLang="zh-CN" sz="1600" dirty="0">
                <a:latin typeface="Calibri" panose="020F0502020204030204" pitchFamily="34" charset="0"/>
                <a:ea typeface="微软雅黑" panose="020B0503020204020204" pitchFamily="34" charset="-122"/>
                <a:cs typeface="Calibri" panose="020F0502020204030204" pitchFamily="34" charset="0"/>
              </a:rPr>
              <a:t>2024.02.27</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a:t>
            </a:r>
          </a:p>
        </p:txBody>
      </p:sp>
    </p:spTree>
    <p:extLst>
      <p:ext uri="{BB962C8B-B14F-4D97-AF65-F5344CB8AC3E}">
        <p14:creationId xmlns:p14="http://schemas.microsoft.com/office/powerpoint/2010/main" val="2100371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16</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6. Conclusion</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338203" y="1279895"/>
            <a:ext cx="11533094" cy="2939266"/>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FY-3G/HAOC is first </a:t>
            </a:r>
            <a:r>
              <a:rPr lang="en-US" altLang="zh-CN" dirty="0">
                <a:latin typeface="Calibri" panose="020F0502020204030204" pitchFamily="34" charset="0"/>
                <a:ea typeface="微软雅黑" panose="020B0503020204020204" pitchFamily="34" charset="-122"/>
                <a:cs typeface="Calibri" panose="020F0502020204030204" pitchFamily="34" charset="0"/>
              </a:rPr>
              <a:t>demonstration of solar cross calibration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technique on Chinese </a:t>
            </a:r>
            <a:r>
              <a:rPr lang="en-US" altLang="zh-CN" dirty="0" err="1" smtClean="0">
                <a:latin typeface="Calibri" panose="020F0502020204030204" pitchFamily="34" charset="0"/>
                <a:ea typeface="微软雅黑" panose="020B0503020204020204" pitchFamily="34" charset="-122"/>
                <a:cs typeface="Calibri" panose="020F0502020204030204" pitchFamily="34" charset="0"/>
              </a:rPr>
              <a:t>FengYun</a:t>
            </a:r>
            <a:r>
              <a:rPr lang="en-US" altLang="zh-CN" dirty="0">
                <a:latin typeface="Calibri" panose="020F0502020204030204" pitchFamily="34" charset="0"/>
                <a:ea typeface="微软雅黑" panose="020B0503020204020204" pitchFamily="34" charset="-122"/>
                <a:cs typeface="Calibri" panose="020F0502020204030204" pitchFamily="34" charset="0"/>
              </a:rPr>
              <a:t> satellites, and represents an improvement in on-orbit accuracy over traditional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reflectance/radiance </a:t>
            </a:r>
            <a:r>
              <a:rPr lang="en-US" altLang="zh-CN" dirty="0">
                <a:latin typeface="Calibri" panose="020F0502020204030204" pitchFamily="34" charset="0"/>
                <a:ea typeface="微软雅黑" panose="020B0503020204020204" pitchFamily="34" charset="-122"/>
                <a:cs typeface="Calibri" panose="020F0502020204030204" pitchFamily="34" charset="0"/>
              </a:rPr>
              <a:t>measuring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instruments.</a:t>
            </a:r>
          </a:p>
          <a:p>
            <a:pPr marL="540000" indent="-285750" algn="just">
              <a:lnSpc>
                <a:spcPts val="2200"/>
              </a:lnSpc>
              <a:spcAft>
                <a:spcPts val="600"/>
              </a:spcAft>
              <a:buFont typeface="Arial" panose="020B0604020202020204" pitchFamily="34" charset="0"/>
              <a:buChar char="•"/>
            </a:pPr>
            <a:r>
              <a:rPr lang="en-US" altLang="zh-CN" dirty="0" smtClean="0">
                <a:latin typeface="Calibri" panose="020F0502020204030204" pitchFamily="34" charset="0"/>
                <a:ea typeface="微软雅黑" panose="020B0503020204020204" pitchFamily="34" charset="-122"/>
                <a:cs typeface="Calibri" panose="020F0502020204030204" pitchFamily="34" charset="0"/>
              </a:rPr>
              <a:t>It uses </a:t>
            </a:r>
            <a:r>
              <a:rPr lang="en-US" altLang="zh-CN" dirty="0">
                <a:latin typeface="Calibri" panose="020F0502020204030204" pitchFamily="34" charset="0"/>
                <a:ea typeface="微软雅黑" panose="020B0503020204020204" pitchFamily="34" charset="-122"/>
                <a:cs typeface="Calibri" panose="020F0502020204030204" pitchFamily="34" charset="0"/>
              </a:rPr>
              <a:t>a relative measurement concept rather than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an absolute measurement for Earth/Lunar reflectance</a:t>
            </a:r>
          </a:p>
          <a:p>
            <a:pPr marL="540000" indent="-285750" algn="just">
              <a:lnSpc>
                <a:spcPts val="2200"/>
              </a:lnSpc>
              <a:spcAft>
                <a:spcPts val="600"/>
              </a:spcAft>
              <a:buFont typeface="Arial" panose="020B0604020202020204" pitchFamily="34" charset="0"/>
              <a:buChar char="•"/>
            </a:pPr>
            <a:r>
              <a:rPr lang="en-US" altLang="zh-CN" dirty="0" smtClean="0">
                <a:latin typeface="Calibri" panose="020F0502020204030204" pitchFamily="34" charset="0"/>
                <a:ea typeface="微软雅黑" panose="020B0503020204020204" pitchFamily="34" charset="-122"/>
                <a:cs typeface="Calibri" panose="020F0502020204030204" pitchFamily="34" charset="0"/>
              </a:rPr>
              <a:t>It calibrates </a:t>
            </a:r>
            <a:r>
              <a:rPr lang="en-US" altLang="zh-CN" dirty="0">
                <a:latin typeface="Calibri" panose="020F0502020204030204" pitchFamily="34" charset="0"/>
                <a:ea typeface="微软雅黑" panose="020B0503020204020204" pitchFamily="34" charset="-122"/>
                <a:cs typeface="Calibri" panose="020F0502020204030204" pitchFamily="34" charset="0"/>
              </a:rPr>
              <a:t>itself on-orbit primarily using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direct measurements </a:t>
            </a:r>
            <a:r>
              <a:rPr lang="en-US" altLang="zh-CN" dirty="0">
                <a:latin typeface="Calibri" panose="020F0502020204030204" pitchFamily="34" charset="0"/>
                <a:ea typeface="微软雅黑" panose="020B0503020204020204" pitchFamily="34" charset="-122"/>
                <a:cs typeface="Calibri" panose="020F0502020204030204" pitchFamily="34" charset="0"/>
              </a:rPr>
              <a:t>of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Solar.</a:t>
            </a:r>
          </a:p>
          <a:p>
            <a:pPr marL="285750" indent="-285750" algn="just">
              <a:lnSpc>
                <a:spcPts val="2200"/>
              </a:lnSpc>
              <a:spcAft>
                <a:spcPts val="600"/>
              </a:spcAft>
              <a:buFont typeface="Wingdings" panose="05000000000000000000" pitchFamily="2" charset="2"/>
              <a:buChar char="Ø"/>
            </a:pPr>
            <a:r>
              <a:rPr lang="en-US" altLang="zh-CN" dirty="0">
                <a:latin typeface="Calibri" panose="020F0502020204030204" pitchFamily="34" charset="0"/>
                <a:ea typeface="微软雅黑" panose="020B0503020204020204" pitchFamily="34" charset="-122"/>
                <a:cs typeface="Calibri" panose="020F0502020204030204" pitchFamily="34" charset="0"/>
              </a:rPr>
              <a:t>The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attenuation coefficient </a:t>
            </a:r>
            <a:r>
              <a:rPr lang="en-US" altLang="zh-CN" dirty="0">
                <a:latin typeface="Calibri" panose="020F0502020204030204" pitchFamily="34" charset="0"/>
                <a:ea typeface="微软雅黑" panose="020B0503020204020204" pitchFamily="34" charset="-122"/>
                <a:cs typeface="Calibri" panose="020F0502020204030204" pitchFamily="34" charset="0"/>
              </a:rPr>
              <a:t>of the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attenuator </a:t>
            </a:r>
            <a:r>
              <a:rPr lang="en-US" altLang="zh-CN" dirty="0">
                <a:latin typeface="Calibri" panose="020F0502020204030204" pitchFamily="34" charset="0"/>
                <a:ea typeface="微软雅黑" panose="020B0503020204020204" pitchFamily="34" charset="-122"/>
                <a:cs typeface="Calibri" panose="020F0502020204030204" pitchFamily="34" charset="0"/>
              </a:rPr>
              <a:t>and its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absolute </a:t>
            </a:r>
            <a:r>
              <a:rPr lang="en-US" altLang="zh-CN" dirty="0">
                <a:latin typeface="Calibri" panose="020F0502020204030204" pitchFamily="34" charset="0"/>
                <a:ea typeface="微软雅黑" panose="020B0503020204020204" pitchFamily="34" charset="-122"/>
                <a:cs typeface="Calibri" panose="020F0502020204030204" pitchFamily="34" charset="0"/>
              </a:rPr>
              <a:t>accuracy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play a key role in SSI measurement and the </a:t>
            </a:r>
            <a:r>
              <a:rPr lang="en-US" altLang="zh-CN" dirty="0">
                <a:latin typeface="Calibri" panose="020F0502020204030204" pitchFamily="34" charset="0"/>
                <a:ea typeface="微软雅黑" panose="020B0503020204020204" pitchFamily="34" charset="-122"/>
                <a:cs typeface="Calibri" panose="020F0502020204030204" pitchFamily="34" charset="0"/>
              </a:rPr>
              <a:t>SI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traceability. However</a:t>
            </a:r>
            <a:r>
              <a:rPr lang="en-US" altLang="zh-CN" dirty="0">
                <a:latin typeface="Calibri" panose="020F0502020204030204" pitchFamily="34" charset="0"/>
                <a:ea typeface="微软雅黑" panose="020B0503020204020204" pitchFamily="34" charset="-122"/>
                <a:cs typeface="Calibri" panose="020F0502020204030204" pitchFamily="34" charset="0"/>
              </a:rPr>
              <a:t>, The degradation of the transmission diffuser combined with the decay of the detector responsivity will increase the measurement uncertainty of the SSI and break the chain of SI traceability</a:t>
            </a:r>
            <a:r>
              <a:rPr lang="en-US" altLang="zh-CN" dirty="0" smtClean="0">
                <a:latin typeface="Calibri" panose="020F0502020204030204" pitchFamily="34" charset="0"/>
                <a:ea typeface="微软雅黑" panose="020B0503020204020204" pitchFamily="34" charset="-122"/>
                <a:cs typeface="Calibri" panose="020F0502020204030204" pitchFamily="34" charset="0"/>
              </a:rPr>
              <a:t>.</a:t>
            </a:r>
          </a:p>
          <a:p>
            <a:pPr marL="285750" indent="-285750" algn="just">
              <a:lnSpc>
                <a:spcPts val="2200"/>
              </a:lnSpc>
              <a:spcAft>
                <a:spcPts val="600"/>
              </a:spcAft>
              <a:buFont typeface="Wingdings" panose="05000000000000000000" pitchFamily="2" charset="2"/>
              <a:buChar char="Ø"/>
            </a:pPr>
            <a:r>
              <a:rPr lang="en-US" altLang="zh-CN" dirty="0">
                <a:latin typeface="Calibri" panose="020F0502020204030204" pitchFamily="34" charset="0"/>
                <a:ea typeface="微软雅黑" panose="020B0503020204020204" pitchFamily="34" charset="-122"/>
                <a:cs typeface="Calibri" panose="020F0502020204030204" pitchFamily="34" charset="0"/>
              </a:rPr>
              <a:t>Since there is no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instrument for reference </a:t>
            </a:r>
            <a:r>
              <a:rPr lang="en-US" altLang="zh-CN" dirty="0">
                <a:latin typeface="Calibri" panose="020F0502020204030204" pitchFamily="34" charset="0"/>
                <a:ea typeface="微软雅黑" panose="020B0503020204020204" pitchFamily="34" charset="-122"/>
                <a:cs typeface="Calibri" panose="020F0502020204030204" pitchFamily="34" charset="0"/>
              </a:rPr>
              <a:t>SSI measuring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deployed </a:t>
            </a:r>
            <a:r>
              <a:rPr lang="en-US" altLang="zh-CN" dirty="0">
                <a:latin typeface="Calibri" panose="020F0502020204030204" pitchFamily="34" charset="0"/>
                <a:ea typeface="微软雅黑" panose="020B0503020204020204" pitchFamily="34" charset="-122"/>
                <a:cs typeface="Calibri" panose="020F0502020204030204" pitchFamily="34" charset="0"/>
              </a:rPr>
              <a:t>alongside HAOC on the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satellite (like CPF and TSIS/SIM onboard ISS), </a:t>
            </a:r>
            <a:r>
              <a:rPr lang="en-US" altLang="zh-CN" dirty="0">
                <a:latin typeface="Calibri" panose="020F0502020204030204" pitchFamily="34" charset="0"/>
                <a:ea typeface="微软雅黑" panose="020B0503020204020204" pitchFamily="34" charset="-122"/>
                <a:cs typeface="Calibri" panose="020F0502020204030204" pitchFamily="34" charset="0"/>
              </a:rPr>
              <a:t>HAOC's traceability chain for measuring SSI may also be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broken.</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sp>
        <p:nvSpPr>
          <p:cNvPr id="6" name="文本框 5"/>
          <p:cNvSpPr txBox="1"/>
          <p:nvPr/>
        </p:nvSpPr>
        <p:spPr>
          <a:xfrm>
            <a:off x="338203" y="4913823"/>
            <a:ext cx="11533094" cy="1015663"/>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More details in</a:t>
            </a:r>
          </a:p>
          <a:p>
            <a:pPr marL="360000" algn="just">
              <a:lnSpc>
                <a:spcPts val="2200"/>
              </a:lnSpc>
              <a:spcAft>
                <a:spcPts val="600"/>
              </a:spcAft>
            </a:pPr>
            <a:r>
              <a:rPr lang="en-US" altLang="zh-CN" dirty="0">
                <a:latin typeface="Calibri" panose="020F0502020204030204" pitchFamily="34" charset="0"/>
                <a:ea typeface="微软雅黑" panose="020B0503020204020204" pitchFamily="34" charset="-122"/>
                <a:cs typeface="Calibri" panose="020F0502020204030204" pitchFamily="34" charset="0"/>
              </a:rPr>
              <a:t>Lu Lee et al. (2025). Post-Launch Calibration and On-orbit performance of the High-Accuracy On-board Calibrator (HAOC) of FengYun-3G satellite. Manuscript submitted for publication</a:t>
            </a:r>
          </a:p>
        </p:txBody>
      </p:sp>
    </p:spTree>
    <p:extLst>
      <p:ext uri="{BB962C8B-B14F-4D97-AF65-F5344CB8AC3E}">
        <p14:creationId xmlns:p14="http://schemas.microsoft.com/office/powerpoint/2010/main" val="2357044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17</a:t>
            </a:fld>
            <a:endParaRPr lang="en-US" altLang="zh-CN" dirty="0"/>
          </a:p>
        </p:txBody>
      </p:sp>
      <p:sp>
        <p:nvSpPr>
          <p:cNvPr id="5" name="文本框 4"/>
          <p:cNvSpPr txBox="1"/>
          <p:nvPr/>
        </p:nvSpPr>
        <p:spPr>
          <a:xfrm>
            <a:off x="16476" y="123568"/>
            <a:ext cx="10197120" cy="461665"/>
          </a:xfrm>
          <a:prstGeom prst="rect">
            <a:avLst/>
          </a:prstGeom>
          <a:noFill/>
        </p:spPr>
        <p:txBody>
          <a:bodyPr wrap="square" rtlCol="0">
            <a:spAutoFit/>
          </a:bodyPr>
          <a:lstStyle/>
          <a:p>
            <a:r>
              <a:rPr lang="en-US" altLang="zh-CN" sz="2400" b="1" i="1" dirty="0" smtClean="0">
                <a:solidFill>
                  <a:schemeClr val="bg1"/>
                </a:solidFill>
                <a:latin typeface="Ink Free" panose="03080402000500000000" pitchFamily="66" charset="0"/>
                <a:ea typeface="微软雅黑" panose="020B0503020204020204" pitchFamily="34" charset="-122"/>
              </a:rPr>
              <a:t>Fin</a:t>
            </a:r>
            <a:endParaRPr lang="zh-CN" altLang="en-US" sz="2400" b="1" i="1" dirty="0">
              <a:solidFill>
                <a:schemeClr val="bg1"/>
              </a:solidFill>
              <a:latin typeface="Ink Free" panose="03080402000500000000" pitchFamily="66" charset="0"/>
              <a:ea typeface="微软雅黑" panose="020B0503020204020204" pitchFamily="34" charset="-122"/>
            </a:endParaRPr>
          </a:p>
        </p:txBody>
      </p:sp>
      <p:sp>
        <p:nvSpPr>
          <p:cNvPr id="6" name="文本框 5"/>
          <p:cNvSpPr txBox="1"/>
          <p:nvPr/>
        </p:nvSpPr>
        <p:spPr>
          <a:xfrm>
            <a:off x="2504830" y="1700604"/>
            <a:ext cx="7190155" cy="1077218"/>
          </a:xfrm>
          <a:prstGeom prst="rect">
            <a:avLst/>
          </a:prstGeom>
          <a:noFill/>
        </p:spPr>
        <p:txBody>
          <a:bodyPr wrap="square" rtlCol="0">
            <a:spAutoFit/>
          </a:bodyPr>
          <a:lstStyle/>
          <a:p>
            <a:pPr algn="ctr">
              <a:defRPr/>
            </a:pPr>
            <a:r>
              <a:rPr lang="en-US" altLang="zh-CN" sz="3200" dirty="0">
                <a:latin typeface="Calibri" panose="020F0502020204030204" pitchFamily="34" charset="0"/>
                <a:ea typeface="微软雅黑" panose="020B0503020204020204" pitchFamily="34" charset="-122"/>
                <a:cs typeface="Calibri" panose="020F0502020204030204" pitchFamily="34" charset="0"/>
              </a:rPr>
              <a:t>That’s all </a:t>
            </a:r>
            <a:r>
              <a:rPr lang="en-US" altLang="zh-CN" sz="3200" dirty="0" smtClean="0">
                <a:latin typeface="Calibri" panose="020F0502020204030204" pitchFamily="34" charset="0"/>
                <a:ea typeface="微软雅黑" panose="020B0503020204020204" pitchFamily="34" charset="-122"/>
                <a:cs typeface="Calibri" panose="020F0502020204030204" pitchFamily="34" charset="0"/>
              </a:rPr>
              <a:t>Folks</a:t>
            </a:r>
            <a:endParaRPr kumimoji="0" lang="en-US" altLang="zh-CN" sz="3200" i="0" u="none" strike="noStrike" kern="1200" cap="none" spc="0" normalizeH="0" baseline="0" noProof="0" dirty="0" smtClean="0">
              <a:ln>
                <a:noFill/>
              </a:ln>
              <a:uLnTx/>
              <a:uFillTx/>
              <a:latin typeface="Calibri" panose="020F0502020204030204" pitchFamily="34" charset="0"/>
              <a:ea typeface="微软雅黑" panose="020B0503020204020204" pitchFamily="34" charset="-122"/>
              <a:cs typeface="Calibri" panose="020F0502020204030204" pitchFamily="34" charset="0"/>
            </a:endParaRPr>
          </a:p>
          <a:p>
            <a:pPr marL="0" marR="0" lvl="0" algn="ctr" defTabSz="914400" rtl="0" eaLnBrk="1" fontAlgn="auto" latinLnBrk="0" hangingPunct="1">
              <a:buClrTx/>
              <a:buSzTx/>
              <a:buFontTx/>
              <a:buNone/>
              <a:tabLst/>
              <a:defRPr/>
            </a:pPr>
            <a:r>
              <a:rPr kumimoji="0" lang="en-US" altLang="zh-CN" sz="3200" i="0" u="none" strike="noStrike" kern="1200" cap="none" spc="0" normalizeH="0" baseline="0" noProof="0" dirty="0" smtClean="0">
                <a:ln>
                  <a:noFill/>
                </a:ln>
                <a:uLnTx/>
                <a:uFillTx/>
                <a:latin typeface="Calibri" panose="020F0502020204030204" pitchFamily="34" charset="0"/>
                <a:ea typeface="微软雅黑" panose="020B0503020204020204" pitchFamily="34" charset="-122"/>
                <a:cs typeface="Calibri" panose="020F0502020204030204" pitchFamily="34" charset="0"/>
              </a:rPr>
              <a:t>Thank you for your attention</a:t>
            </a:r>
          </a:p>
        </p:txBody>
      </p:sp>
      <p:sp>
        <p:nvSpPr>
          <p:cNvPr id="8" name="文本框 7"/>
          <p:cNvSpPr txBox="1"/>
          <p:nvPr/>
        </p:nvSpPr>
        <p:spPr>
          <a:xfrm>
            <a:off x="4659464" y="4756868"/>
            <a:ext cx="2886324" cy="830997"/>
          </a:xfrm>
          <a:prstGeom prst="rect">
            <a:avLst/>
          </a:prstGeom>
          <a:noFill/>
        </p:spPr>
        <p:txBody>
          <a:bodyPr wrap="square" rtlCol="0">
            <a:spAutoFit/>
          </a:bodyPr>
          <a:lstStyle/>
          <a:p>
            <a:pPr>
              <a:defRPr/>
            </a:pPr>
            <a:r>
              <a:rPr lang="en-US" altLang="zh-CN" sz="2400" dirty="0" smtClean="0">
                <a:latin typeface="Calibri" panose="020F0502020204030204" pitchFamily="34" charset="0"/>
                <a:ea typeface="微软雅黑" panose="020B0503020204020204" pitchFamily="34" charset="-122"/>
                <a:cs typeface="Calibri" panose="020F0502020204030204" pitchFamily="34" charset="0"/>
              </a:rPr>
              <a:t>Lu Lee</a:t>
            </a:r>
          </a:p>
          <a:p>
            <a:pPr>
              <a:defRPr/>
            </a:pPr>
            <a:r>
              <a:rPr kumimoji="0" lang="en-US" altLang="zh-CN" sz="2400" i="0" u="none" strike="noStrike" kern="1200" cap="none" spc="0" normalizeH="0" baseline="0" noProof="0" dirty="0" smtClean="0">
                <a:ln>
                  <a:noFill/>
                </a:ln>
                <a:uLnTx/>
                <a:uFillTx/>
                <a:latin typeface="Calibri" panose="020F0502020204030204" pitchFamily="34" charset="0"/>
                <a:ea typeface="微软雅黑" panose="020B0503020204020204" pitchFamily="34" charset="-122"/>
                <a:cs typeface="Calibri" panose="020F0502020204030204" pitchFamily="34" charset="0"/>
              </a:rPr>
              <a:t>lilu@cma.gov.cn</a:t>
            </a:r>
          </a:p>
        </p:txBody>
      </p:sp>
    </p:spTree>
    <p:extLst>
      <p:ext uri="{BB962C8B-B14F-4D97-AF65-F5344CB8AC3E}">
        <p14:creationId xmlns:p14="http://schemas.microsoft.com/office/powerpoint/2010/main" val="1477647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1</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1. Science requirements of </a:t>
            </a:r>
            <a:r>
              <a:rPr lang="en-US" altLang="zh-CN" sz="2400" b="1" dirty="0" err="1" smtClean="0">
                <a:solidFill>
                  <a:schemeClr val="bg1"/>
                </a:solidFill>
                <a:latin typeface="Calibri" panose="020F0502020204030204" pitchFamily="34" charset="0"/>
                <a:ea typeface="微软雅黑" panose="020B0503020204020204" pitchFamily="34" charset="-122"/>
                <a:cs typeface="Calibri" panose="020F0502020204030204" pitchFamily="34" charset="0"/>
              </a:rPr>
              <a:t>SITSat</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6095999" y="4264566"/>
            <a:ext cx="5989983" cy="2144177"/>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Climate </a:t>
            </a:r>
            <a:r>
              <a:rPr lang="en-US" altLang="zh-CN" sz="1600" dirty="0">
                <a:latin typeface="Calibri" panose="020F0502020204030204" pitchFamily="34" charset="0"/>
                <a:ea typeface="微软雅黑" panose="020B0503020204020204" pitchFamily="34" charset="-122"/>
                <a:cs typeface="Calibri" panose="020F0502020204030204" pitchFamily="34" charset="0"/>
              </a:rPr>
              <a:t>change is one of nowadays most compelling issues that </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impact </a:t>
            </a:r>
            <a:r>
              <a:rPr lang="en-US" altLang="zh-CN" sz="1600" dirty="0">
                <a:latin typeface="Calibri" panose="020F0502020204030204" pitchFamily="34" charset="0"/>
                <a:ea typeface="微软雅黑" panose="020B0503020204020204" pitchFamily="34" charset="-122"/>
                <a:cs typeface="Calibri" panose="020F0502020204030204" pitchFamily="34" charset="0"/>
              </a:rPr>
              <a:t>all of humanity. In the </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reflected solar spectral region, </a:t>
            </a:r>
            <a:r>
              <a:rPr lang="en-US" altLang="zh-CN" sz="1600" dirty="0">
                <a:latin typeface="Calibri" panose="020F0502020204030204" pitchFamily="34" charset="0"/>
                <a:ea typeface="微软雅黑" panose="020B0503020204020204" pitchFamily="34" charset="-122"/>
                <a:cs typeface="Calibri" panose="020F0502020204030204" pitchFamily="34" charset="0"/>
              </a:rPr>
              <a:t>uncertainty in cloud feedbacks is the main driver of uncertainty in climate </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sensitivity.</a:t>
            </a:r>
          </a:p>
          <a:p>
            <a:pPr marL="285750" indent="-285750" algn="just">
              <a:lnSpc>
                <a:spcPts val="2200"/>
              </a:lnSpc>
              <a:spcAft>
                <a:spcPts val="600"/>
              </a:spcAft>
              <a:buFont typeface="Wingdings" panose="05000000000000000000" pitchFamily="2" charset="2"/>
              <a:buChar char="Ø"/>
            </a:pPr>
            <a:r>
              <a:rPr lang="en-US" altLang="zh-CN" sz="1600" dirty="0">
                <a:latin typeface="Calibri" panose="020F0502020204030204" pitchFamily="34" charset="0"/>
                <a:ea typeface="微软雅黑" panose="020B0503020204020204" pitchFamily="34" charset="-122"/>
                <a:cs typeface="Calibri" panose="020F0502020204030204" pitchFamily="34" charset="0"/>
              </a:rPr>
              <a:t>Due to satellite launch and sensor aging in the space environment, Current satellite instrument capabilities cannot meet the climate requirements </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in </a:t>
            </a:r>
            <a:r>
              <a:rPr lang="en-US" altLang="zh-CN" sz="1600" dirty="0">
                <a:latin typeface="Calibri" panose="020F0502020204030204" pitchFamily="34" charset="0"/>
                <a:ea typeface="微软雅黑" panose="020B0503020204020204" pitchFamily="34" charset="-122"/>
                <a:cs typeface="Calibri" panose="020F0502020204030204" pitchFamily="34" charset="0"/>
              </a:rPr>
              <a:t>the RS spectral region</a:t>
            </a:r>
          </a:p>
        </p:txBody>
      </p:sp>
      <p:pic>
        <p:nvPicPr>
          <p:cNvPr id="6" name="Picture 11">
            <a:extLst>
              <a:ext uri="{FF2B5EF4-FFF2-40B4-BE49-F238E27FC236}">
                <a16:creationId xmlns:a16="http://schemas.microsoft.com/office/drawing/2014/main" id="{CA509C7A-2115-6040-9F1A-87488764EA93}"/>
              </a:ext>
            </a:extLst>
          </p:cNvPr>
          <p:cNvPicPr>
            <a:picLocks noChangeAspect="1"/>
          </p:cNvPicPr>
          <p:nvPr/>
        </p:nvPicPr>
        <p:blipFill>
          <a:blip r:embed="rId3"/>
          <a:stretch>
            <a:fillRect/>
          </a:stretch>
        </p:blipFill>
        <p:spPr>
          <a:xfrm>
            <a:off x="4447122" y="771347"/>
            <a:ext cx="4320000" cy="2932977"/>
          </a:xfrm>
          <a:prstGeom prst="rect">
            <a:avLst/>
          </a:prstGeom>
        </p:spPr>
      </p:pic>
      <p:pic>
        <p:nvPicPr>
          <p:cNvPr id="8" name="图片 7"/>
          <p:cNvPicPr>
            <a:picLocks noChangeAspect="1"/>
          </p:cNvPicPr>
          <p:nvPr/>
        </p:nvPicPr>
        <p:blipFill>
          <a:blip r:embed="rId4"/>
          <a:stretch>
            <a:fillRect/>
          </a:stretch>
        </p:blipFill>
        <p:spPr>
          <a:xfrm>
            <a:off x="63045" y="754530"/>
            <a:ext cx="4084906" cy="2934000"/>
          </a:xfrm>
          <a:prstGeom prst="rect">
            <a:avLst/>
          </a:prstGeom>
        </p:spPr>
      </p:pic>
      <p:sp>
        <p:nvSpPr>
          <p:cNvPr id="9" name="文本框 8"/>
          <p:cNvSpPr txBox="1"/>
          <p:nvPr/>
        </p:nvSpPr>
        <p:spPr>
          <a:xfrm>
            <a:off x="66533" y="3700074"/>
            <a:ext cx="1891916" cy="261610"/>
          </a:xfrm>
          <a:prstGeom prst="rect">
            <a:avLst/>
          </a:prstGeom>
          <a:noFill/>
        </p:spPr>
        <p:txBody>
          <a:bodyPr wrap="square" rtlCol="0">
            <a:spAutoFit/>
          </a:bodyPr>
          <a:lstStyle/>
          <a:p>
            <a:pPr algn="just"/>
            <a:r>
              <a:rPr lang="en-US" altLang="zh-CN" sz="1050" b="1" dirty="0">
                <a:latin typeface="Calibri" panose="020F0502020204030204" pitchFamily="34" charset="0"/>
                <a:ea typeface="微软雅黑" panose="020B0503020204020204" pitchFamily="34" charset="-122"/>
                <a:cs typeface="Calibri" panose="020F0502020204030204" pitchFamily="34" charset="0"/>
              </a:rPr>
              <a:t>Credit: IPCC, WGI, 2021.</a:t>
            </a:r>
          </a:p>
        </p:txBody>
      </p:sp>
      <p:sp>
        <p:nvSpPr>
          <p:cNvPr id="10" name="文本框 9"/>
          <p:cNvSpPr txBox="1"/>
          <p:nvPr/>
        </p:nvSpPr>
        <p:spPr>
          <a:xfrm>
            <a:off x="4447122" y="3712275"/>
            <a:ext cx="2400854" cy="261610"/>
          </a:xfrm>
          <a:prstGeom prst="rect">
            <a:avLst/>
          </a:prstGeom>
          <a:noFill/>
        </p:spPr>
        <p:txBody>
          <a:bodyPr wrap="square" rtlCol="0">
            <a:spAutoFit/>
          </a:bodyPr>
          <a:lstStyle/>
          <a:p>
            <a:pPr algn="just"/>
            <a:r>
              <a:rPr lang="en-US" altLang="zh-CN" sz="1050" b="1" dirty="0">
                <a:latin typeface="Calibri" panose="020F0502020204030204" pitchFamily="34" charset="0"/>
                <a:ea typeface="微软雅黑" panose="020B0503020204020204" pitchFamily="34" charset="-122"/>
                <a:cs typeface="Calibri" panose="020F0502020204030204" pitchFamily="34" charset="0"/>
              </a:rPr>
              <a:t>Credit: SITSCOS Workshop Report, </a:t>
            </a:r>
            <a:r>
              <a:rPr lang="en-US" altLang="zh-CN" sz="1050" b="1" dirty="0" smtClean="0">
                <a:latin typeface="Calibri" panose="020F0502020204030204" pitchFamily="34" charset="0"/>
                <a:ea typeface="微软雅黑" panose="020B0503020204020204" pitchFamily="34" charset="-122"/>
                <a:cs typeface="Calibri" panose="020F0502020204030204" pitchFamily="34" charset="0"/>
              </a:rPr>
              <a:t>2019.</a:t>
            </a:r>
            <a:endParaRPr lang="en-US" altLang="zh-CN" sz="1050" b="1" dirty="0">
              <a:latin typeface="Calibri" panose="020F0502020204030204" pitchFamily="34" charset="0"/>
              <a:ea typeface="微软雅黑" panose="020B0503020204020204" pitchFamily="34" charset="-122"/>
              <a:cs typeface="Calibri" panose="020F0502020204030204" pitchFamily="34" charset="0"/>
            </a:endParaRPr>
          </a:p>
        </p:txBody>
      </p:sp>
      <p:pic>
        <p:nvPicPr>
          <p:cNvPr id="16" name="图片 15"/>
          <p:cNvPicPr>
            <a:picLocks noChangeAspect="1"/>
          </p:cNvPicPr>
          <p:nvPr/>
        </p:nvPicPr>
        <p:blipFill>
          <a:blip r:embed="rId5"/>
          <a:stretch>
            <a:fillRect/>
          </a:stretch>
        </p:blipFill>
        <p:spPr>
          <a:xfrm>
            <a:off x="1982948" y="4161203"/>
            <a:ext cx="1583664" cy="1440000"/>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t="3846"/>
          <a:stretch/>
        </p:blipFill>
        <p:spPr>
          <a:xfrm>
            <a:off x="3853524" y="4161203"/>
            <a:ext cx="1438611" cy="1440000"/>
          </a:xfrm>
          <a:prstGeom prst="rect">
            <a:avLst/>
          </a:prstGeom>
        </p:spPr>
      </p:pic>
      <p:pic>
        <p:nvPicPr>
          <p:cNvPr id="20" name="图片 19"/>
          <p:cNvPicPr>
            <a:picLocks noChangeAspect="1"/>
          </p:cNvPicPr>
          <p:nvPr/>
        </p:nvPicPr>
        <p:blipFill rotWithShape="1">
          <a:blip r:embed="rId7"/>
          <a:srcRect l="3529" r="42844"/>
          <a:stretch/>
        </p:blipFill>
        <p:spPr>
          <a:xfrm>
            <a:off x="325459" y="4161203"/>
            <a:ext cx="1370577" cy="1440000"/>
          </a:xfrm>
          <a:prstGeom prst="rect">
            <a:avLst/>
          </a:prstGeom>
        </p:spPr>
      </p:pic>
      <p:sp>
        <p:nvSpPr>
          <p:cNvPr id="21" name="文本框 20"/>
          <p:cNvSpPr txBox="1"/>
          <p:nvPr/>
        </p:nvSpPr>
        <p:spPr>
          <a:xfrm>
            <a:off x="63045" y="5602279"/>
            <a:ext cx="1895404" cy="261610"/>
          </a:xfrm>
          <a:prstGeom prst="rect">
            <a:avLst/>
          </a:prstGeom>
          <a:noFill/>
        </p:spPr>
        <p:txBody>
          <a:bodyPr wrap="square" rtlCol="0">
            <a:spAutoFit/>
          </a:bodyPr>
          <a:lstStyle/>
          <a:p>
            <a:pPr algn="just"/>
            <a:r>
              <a:rPr lang="en-US" altLang="zh-CN" sz="1050" b="1" dirty="0" smtClean="0">
                <a:latin typeface="Calibri" panose="020F0502020204030204" pitchFamily="34" charset="0"/>
                <a:ea typeface="微软雅黑" panose="020B0503020204020204" pitchFamily="34" charset="-122"/>
                <a:cs typeface="Calibri" panose="020F0502020204030204" pitchFamily="34" charset="0"/>
              </a:rPr>
              <a:t>CLARREO </a:t>
            </a:r>
            <a:r>
              <a:rPr lang="en-US" altLang="zh-CN" sz="1050" b="1" dirty="0">
                <a:latin typeface="Calibri" panose="020F0502020204030204" pitchFamily="34" charset="0"/>
                <a:ea typeface="微软雅黑" panose="020B0503020204020204" pitchFamily="34" charset="-122"/>
                <a:cs typeface="Calibri" panose="020F0502020204030204" pitchFamily="34" charset="0"/>
              </a:rPr>
              <a:t>PATHFINDER – </a:t>
            </a:r>
            <a:r>
              <a:rPr lang="en-US" altLang="zh-CN" sz="1050" b="1" dirty="0" smtClean="0">
                <a:latin typeface="Calibri" panose="020F0502020204030204" pitchFamily="34" charset="0"/>
                <a:ea typeface="微软雅黑" panose="020B0503020204020204" pitchFamily="34" charset="-122"/>
                <a:cs typeface="Calibri" panose="020F0502020204030204" pitchFamily="34" charset="0"/>
              </a:rPr>
              <a:t>NASA</a:t>
            </a:r>
            <a:endParaRPr lang="en-US" altLang="zh-CN" sz="105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22" name="文本框 21"/>
          <p:cNvSpPr txBox="1"/>
          <p:nvPr/>
        </p:nvSpPr>
        <p:spPr>
          <a:xfrm>
            <a:off x="2302752" y="5606126"/>
            <a:ext cx="938211" cy="253916"/>
          </a:xfrm>
          <a:prstGeom prst="rect">
            <a:avLst/>
          </a:prstGeom>
          <a:noFill/>
        </p:spPr>
        <p:txBody>
          <a:bodyPr wrap="square" rtlCol="0">
            <a:spAutoFit/>
          </a:bodyPr>
          <a:lstStyle/>
          <a:p>
            <a:pPr algn="just"/>
            <a:r>
              <a:rPr lang="en-US" altLang="zh-CN" sz="1050" b="1" dirty="0">
                <a:latin typeface="Calibri" panose="020F0502020204030204" pitchFamily="34" charset="0"/>
                <a:ea typeface="微软雅黑" panose="020B0503020204020204" pitchFamily="34" charset="-122"/>
                <a:cs typeface="Calibri" panose="020F0502020204030204" pitchFamily="34" charset="0"/>
              </a:rPr>
              <a:t>TRUTH – </a:t>
            </a:r>
            <a:r>
              <a:rPr lang="en-US" altLang="zh-CN" sz="1050" b="1" dirty="0" smtClean="0">
                <a:latin typeface="Calibri" panose="020F0502020204030204" pitchFamily="34" charset="0"/>
                <a:ea typeface="微软雅黑" panose="020B0503020204020204" pitchFamily="34" charset="-122"/>
                <a:cs typeface="Calibri" panose="020F0502020204030204" pitchFamily="34" charset="0"/>
              </a:rPr>
              <a:t>ESA</a:t>
            </a:r>
            <a:endParaRPr lang="en-US" altLang="zh-CN" sz="1050" b="1" dirty="0">
              <a:latin typeface="Calibri" panose="020F0502020204030204" pitchFamily="34" charset="0"/>
              <a:ea typeface="微软雅黑" panose="020B0503020204020204" pitchFamily="34" charset="-122"/>
              <a:cs typeface="Calibri" panose="020F0502020204030204" pitchFamily="34" charset="0"/>
            </a:endParaRPr>
          </a:p>
        </p:txBody>
      </p:sp>
      <p:sp>
        <p:nvSpPr>
          <p:cNvPr id="23" name="文本框 22"/>
          <p:cNvSpPr txBox="1"/>
          <p:nvPr/>
        </p:nvSpPr>
        <p:spPr>
          <a:xfrm>
            <a:off x="3921995" y="5606126"/>
            <a:ext cx="1301668" cy="253916"/>
          </a:xfrm>
          <a:prstGeom prst="rect">
            <a:avLst/>
          </a:prstGeom>
          <a:noFill/>
        </p:spPr>
        <p:txBody>
          <a:bodyPr wrap="square" rtlCol="0">
            <a:spAutoFit/>
          </a:bodyPr>
          <a:lstStyle/>
          <a:p>
            <a:pPr algn="just"/>
            <a:r>
              <a:rPr lang="en-US" altLang="zh-CN" sz="1050" b="1" dirty="0" smtClean="0">
                <a:latin typeface="Calibri" panose="020F0502020204030204" pitchFamily="34" charset="0"/>
                <a:ea typeface="微软雅黑" panose="020B0503020204020204" pitchFamily="34" charset="-122"/>
                <a:cs typeface="Calibri" panose="020F0502020204030204" pitchFamily="34" charset="0"/>
              </a:rPr>
              <a:t>CSRB – CAS&amp;CMA</a:t>
            </a:r>
            <a:endParaRPr lang="en-US" altLang="zh-CN" sz="1050" b="1" dirty="0">
              <a:latin typeface="Calibri" panose="020F0502020204030204" pitchFamily="34" charset="0"/>
              <a:ea typeface="微软雅黑" panose="020B0503020204020204" pitchFamily="34" charset="-122"/>
              <a:cs typeface="Calibri" panose="020F0502020204030204" pitchFamily="34" charset="0"/>
            </a:endParaRPr>
          </a:p>
        </p:txBody>
      </p:sp>
      <p:pic>
        <p:nvPicPr>
          <p:cNvPr id="24" name="图片 23"/>
          <p:cNvPicPr>
            <a:picLocks noChangeAspect="1"/>
          </p:cNvPicPr>
          <p:nvPr/>
        </p:nvPicPr>
        <p:blipFill>
          <a:blip r:embed="rId8">
            <a:lum contrast="20000"/>
          </a:blip>
          <a:stretch>
            <a:fillRect/>
          </a:stretch>
        </p:blipFill>
        <p:spPr>
          <a:xfrm>
            <a:off x="8995574" y="754530"/>
            <a:ext cx="2880000" cy="2882224"/>
          </a:xfrm>
          <a:prstGeom prst="rect">
            <a:avLst/>
          </a:prstGeom>
        </p:spPr>
      </p:pic>
      <p:sp>
        <p:nvSpPr>
          <p:cNvPr id="25" name="文本框 24"/>
          <p:cNvSpPr txBox="1"/>
          <p:nvPr/>
        </p:nvSpPr>
        <p:spPr>
          <a:xfrm>
            <a:off x="63045" y="5849757"/>
            <a:ext cx="5989983" cy="938719"/>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SI-Traceable satellites (</a:t>
            </a:r>
            <a:r>
              <a:rPr lang="en-US" altLang="zh-CN" sz="1600" dirty="0" err="1" smtClean="0">
                <a:latin typeface="Calibri" panose="020F0502020204030204" pitchFamily="34" charset="0"/>
                <a:ea typeface="微软雅黑" panose="020B0503020204020204" pitchFamily="34" charset="-122"/>
                <a:cs typeface="Calibri" panose="020F0502020204030204" pitchFamily="34" charset="0"/>
              </a:rPr>
              <a:t>SITSats</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 missions (CLARREO, TRUTH, CSRB) will provide a long-term, global climate record with high accuracy, and tie the measurements to the SI primary standards.</a:t>
            </a:r>
            <a:endParaRPr lang="en-US" altLang="zh-CN" sz="1600"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4217395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2</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1. Science requirements of </a:t>
            </a:r>
            <a:r>
              <a:rPr lang="en-US" altLang="zh-CN" sz="2400" b="1" dirty="0" err="1" smtClean="0">
                <a:solidFill>
                  <a:schemeClr val="bg1"/>
                </a:solidFill>
                <a:latin typeface="Calibri" panose="020F0502020204030204" pitchFamily="34" charset="0"/>
                <a:ea typeface="微软雅黑" panose="020B0503020204020204" pitchFamily="34" charset="-122"/>
                <a:cs typeface="Calibri" panose="020F0502020204030204" pitchFamily="34" charset="0"/>
              </a:rPr>
              <a:t>SITSat</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7" name="文本框 6"/>
          <p:cNvSpPr txBox="1"/>
          <p:nvPr/>
        </p:nvSpPr>
        <p:spPr>
          <a:xfrm>
            <a:off x="106017" y="1052459"/>
            <a:ext cx="5989983" cy="3631763"/>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a:latin typeface="Calibri" panose="020F0502020204030204" pitchFamily="34" charset="0"/>
                <a:ea typeface="微软雅黑" panose="020B0503020204020204" pitchFamily="34" charset="-122"/>
                <a:cs typeface="Calibri" panose="020F0502020204030204" pitchFamily="34" charset="0"/>
              </a:rPr>
              <a:t>TRUTHS and CLARREO Pathfinder (CPF) have different routes to obtain SI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traceability.</a:t>
            </a:r>
          </a:p>
          <a:p>
            <a:pPr marL="285750" indent="-285750" algn="just">
              <a:lnSpc>
                <a:spcPts val="2200"/>
              </a:lnSpc>
              <a:spcAft>
                <a:spcPts val="600"/>
              </a:spcAft>
              <a:buFont typeface="Arial" panose="020B0604020202020204" pitchFamily="34" charset="0"/>
              <a:buChar char="•"/>
            </a:pPr>
            <a:r>
              <a:rPr lang="en-US" altLang="zh-CN" sz="1600" dirty="0">
                <a:latin typeface="Calibri" panose="020F0502020204030204" pitchFamily="34" charset="0"/>
                <a:ea typeface="微软雅黑" panose="020B0503020204020204" pitchFamily="34" charset="-122"/>
                <a:cs typeface="Calibri" panose="020F0502020204030204" pitchFamily="34" charset="0"/>
              </a:rPr>
              <a:t>The TRUTHS satellite achieves and evidences its low SI-traceable uncertainty through regular re-calibration of its hyperspectral imaging spectrometer (HIS), on-board, directly linked to a space-borne primary reference standard, a cryogenic solar absolute radiometer (CSAR). (Javier </a:t>
            </a:r>
            <a:r>
              <a:rPr lang="en-US" altLang="zh-CN" sz="1600" dirty="0" err="1" smtClean="0">
                <a:latin typeface="Calibri" panose="020F0502020204030204" pitchFamily="34" charset="0"/>
                <a:ea typeface="微软雅黑" panose="020B0503020204020204" pitchFamily="34" charset="-122"/>
                <a:cs typeface="Calibri" panose="020F0502020204030204" pitchFamily="34" charset="0"/>
              </a:rPr>
              <a:t>Gorroño</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 etc. 2024)</a:t>
            </a:r>
          </a:p>
          <a:p>
            <a:pPr marL="285750" indent="-285750" algn="just">
              <a:lnSpc>
                <a:spcPts val="2200"/>
              </a:lnSpc>
              <a:spcAft>
                <a:spcPts val="600"/>
              </a:spcAft>
              <a:buFont typeface="Arial" panose="020B0604020202020204" pitchFamily="34" charset="0"/>
              <a:buChar char="•"/>
            </a:pPr>
            <a:r>
              <a:rPr lang="en-US" altLang="zh-CN" sz="1600" dirty="0">
                <a:latin typeface="Calibri" panose="020F0502020204030204" pitchFamily="34" charset="0"/>
                <a:ea typeface="微软雅黑" panose="020B0503020204020204" pitchFamily="34" charset="-122"/>
                <a:cs typeface="Calibri" panose="020F0502020204030204" pitchFamily="34" charset="0"/>
              </a:rPr>
              <a:t>The CPF uses a ratio method to determine the Earth </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reflectance, takes </a:t>
            </a:r>
            <a:r>
              <a:rPr lang="en-US" altLang="zh-CN" sz="1600" dirty="0">
                <a:latin typeface="Calibri" panose="020F0502020204030204" pitchFamily="34" charset="0"/>
                <a:ea typeface="微软雅黑" panose="020B0503020204020204" pitchFamily="34" charset="-122"/>
                <a:cs typeface="Calibri" panose="020F0502020204030204" pitchFamily="34" charset="0"/>
              </a:rPr>
              <a:t>the Sun as an on-orbit reference source, and use the solar spectral irradiance observed by the </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other solar irradiance spectrometer (such as TSIS</a:t>
            </a:r>
            <a:r>
              <a:rPr lang="en-US" altLang="zh-CN" sz="1600" dirty="0">
                <a:latin typeface="Calibri" panose="020F0502020204030204" pitchFamily="34" charset="0"/>
                <a:ea typeface="微软雅黑" panose="020B0503020204020204" pitchFamily="34" charset="-122"/>
                <a:cs typeface="Calibri" panose="020F0502020204030204" pitchFamily="34" charset="0"/>
              </a:rPr>
              <a:t>/</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SIM) </a:t>
            </a:r>
            <a:r>
              <a:rPr lang="en-US" altLang="zh-CN" sz="1600" dirty="0">
                <a:latin typeface="Calibri" panose="020F0502020204030204" pitchFamily="34" charset="0"/>
                <a:ea typeface="微软雅黑" panose="020B0503020204020204" pitchFamily="34" charset="-122"/>
                <a:cs typeface="Calibri" panose="020F0502020204030204" pitchFamily="34" charset="0"/>
              </a:rPr>
              <a:t>to trace the reflected-solar radiation to the SI standard for the watt. (Bruce </a:t>
            </a:r>
            <a:r>
              <a:rPr lang="en-US" altLang="zh-CN" sz="1600" dirty="0" err="1" smtClean="0">
                <a:latin typeface="Calibri" panose="020F0502020204030204" pitchFamily="34" charset="0"/>
                <a:ea typeface="微软雅黑" panose="020B0503020204020204" pitchFamily="34" charset="-122"/>
                <a:cs typeface="Calibri" panose="020F0502020204030204" pitchFamily="34" charset="0"/>
              </a:rPr>
              <a:t>Wielicki</a:t>
            </a:r>
            <a:r>
              <a:rPr lang="en-US" altLang="zh-CN" sz="1600" dirty="0" smtClean="0">
                <a:latin typeface="Calibri" panose="020F0502020204030204" pitchFamily="34" charset="0"/>
                <a:ea typeface="微软雅黑" panose="020B0503020204020204" pitchFamily="34" charset="-122"/>
                <a:cs typeface="Calibri" panose="020F0502020204030204" pitchFamily="34" charset="0"/>
              </a:rPr>
              <a:t>, etc. 2013)</a:t>
            </a:r>
            <a:endParaRPr lang="en-US" altLang="zh-CN" sz="1600" dirty="0">
              <a:latin typeface="Calibri" panose="020F0502020204030204" pitchFamily="34" charset="0"/>
              <a:ea typeface="微软雅黑" panose="020B0503020204020204" pitchFamily="34" charset="-122"/>
              <a:cs typeface="Calibri" panose="020F0502020204030204" pitchFamily="34" charset="0"/>
            </a:endParaRPr>
          </a:p>
        </p:txBody>
      </p:sp>
      <p:pic>
        <p:nvPicPr>
          <p:cNvPr id="8" name="图片 7"/>
          <p:cNvPicPr>
            <a:picLocks noChangeAspect="1"/>
          </p:cNvPicPr>
          <p:nvPr/>
        </p:nvPicPr>
        <p:blipFill>
          <a:blip r:embed="rId3"/>
          <a:stretch>
            <a:fillRect/>
          </a:stretch>
        </p:blipFill>
        <p:spPr>
          <a:xfrm>
            <a:off x="6939769" y="3288045"/>
            <a:ext cx="5040000" cy="2792355"/>
          </a:xfrm>
          <a:prstGeom prst="rect">
            <a:avLst/>
          </a:prstGeom>
        </p:spPr>
      </p:pic>
      <p:pic>
        <p:nvPicPr>
          <p:cNvPr id="9" name="图片 8"/>
          <p:cNvPicPr>
            <a:picLocks noChangeAspect="1"/>
          </p:cNvPicPr>
          <p:nvPr/>
        </p:nvPicPr>
        <p:blipFill>
          <a:blip r:embed="rId4"/>
          <a:stretch>
            <a:fillRect/>
          </a:stretch>
        </p:blipFill>
        <p:spPr>
          <a:xfrm>
            <a:off x="6939769" y="57688"/>
            <a:ext cx="5040000" cy="3164477"/>
          </a:xfrm>
          <a:prstGeom prst="rect">
            <a:avLst/>
          </a:prstGeom>
        </p:spPr>
      </p:pic>
      <p:sp>
        <p:nvSpPr>
          <p:cNvPr id="10" name="文本框 9"/>
          <p:cNvSpPr txBox="1"/>
          <p:nvPr/>
        </p:nvSpPr>
        <p:spPr>
          <a:xfrm>
            <a:off x="7557555" y="6226197"/>
            <a:ext cx="3804427" cy="374461"/>
          </a:xfrm>
          <a:prstGeom prst="rect">
            <a:avLst/>
          </a:prstGeom>
          <a:noFill/>
        </p:spPr>
        <p:txBody>
          <a:bodyPr wrap="square" rtlCol="0" anchor="ctr">
            <a:spAutoFit/>
          </a:bodyPr>
          <a:lstStyle/>
          <a:p>
            <a:pPr algn="ctr">
              <a:lnSpc>
                <a:spcPts val="2200"/>
              </a:lnSpc>
              <a:spcAft>
                <a:spcPts val="600"/>
              </a:spcAft>
            </a:pPr>
            <a:r>
              <a:rPr lang="en-US" altLang="zh-CN" sz="1400" dirty="0">
                <a:latin typeface="Calibri" panose="020F0502020204030204" pitchFamily="34" charset="0"/>
                <a:ea typeface="微软雅黑" panose="020B0503020204020204" pitchFamily="34" charset="-122"/>
                <a:cs typeface="Calibri" panose="020F0502020204030204" pitchFamily="34" charset="0"/>
              </a:rPr>
              <a:t>Solar Cross Calibration technique utilized by CPF</a:t>
            </a:r>
          </a:p>
        </p:txBody>
      </p:sp>
      <p:sp>
        <p:nvSpPr>
          <p:cNvPr id="11" name="文本框 10"/>
          <p:cNvSpPr txBox="1"/>
          <p:nvPr/>
        </p:nvSpPr>
        <p:spPr>
          <a:xfrm>
            <a:off x="9778550" y="5701101"/>
            <a:ext cx="2201219" cy="374461"/>
          </a:xfrm>
          <a:prstGeom prst="rect">
            <a:avLst/>
          </a:prstGeom>
          <a:noFill/>
        </p:spPr>
        <p:txBody>
          <a:bodyPr wrap="square" rtlCol="0" anchor="ctr">
            <a:spAutoFit/>
          </a:bodyPr>
          <a:lstStyle/>
          <a:p>
            <a:pPr algn="just">
              <a:lnSpc>
                <a:spcPts val="2200"/>
              </a:lnSpc>
              <a:spcAft>
                <a:spcPts val="600"/>
              </a:spcAft>
            </a:pPr>
            <a:r>
              <a:rPr lang="en-US" altLang="zh-CN" sz="1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Credit: Credit: Greg Kopp, et al.</a:t>
            </a:r>
          </a:p>
        </p:txBody>
      </p:sp>
      <p:sp>
        <p:nvSpPr>
          <p:cNvPr id="12" name="文本框 11"/>
          <p:cNvSpPr txBox="1"/>
          <p:nvPr/>
        </p:nvSpPr>
        <p:spPr>
          <a:xfrm>
            <a:off x="9778550" y="2847704"/>
            <a:ext cx="2201219" cy="374461"/>
          </a:xfrm>
          <a:prstGeom prst="rect">
            <a:avLst/>
          </a:prstGeom>
          <a:noFill/>
        </p:spPr>
        <p:txBody>
          <a:bodyPr wrap="square" rtlCol="0" anchor="ctr">
            <a:spAutoFit/>
          </a:bodyPr>
          <a:lstStyle/>
          <a:p>
            <a:pPr algn="just">
              <a:lnSpc>
                <a:spcPts val="2200"/>
              </a:lnSpc>
              <a:spcAft>
                <a:spcPts val="600"/>
              </a:spcAft>
            </a:pPr>
            <a:r>
              <a:rPr lang="it-IT" altLang="zh-CN" sz="1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Credit: Yolanda L. Shea, et al.</a:t>
            </a:r>
            <a:endParaRPr lang="en-US" altLang="zh-CN" sz="1200" b="1" dirty="0">
              <a:solidFill>
                <a:srgbClr val="FF000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3" name="文本框 12"/>
          <p:cNvSpPr txBox="1"/>
          <p:nvPr/>
        </p:nvSpPr>
        <p:spPr>
          <a:xfrm>
            <a:off x="106016" y="5062912"/>
            <a:ext cx="5989983" cy="1493358"/>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a:latin typeface="Calibri" panose="020F0502020204030204" pitchFamily="34" charset="0"/>
                <a:ea typeface="微软雅黑" panose="020B0503020204020204" pitchFamily="34" charset="-122"/>
                <a:cs typeface="Calibri" panose="020F0502020204030204" pitchFamily="34" charset="0"/>
              </a:rPr>
              <a:t>A High-Accuracy On-board Calibrator (HAOC) carried by FengYun-3G satellite is launched to demonstrate the solar cross calibration technique and improve the calibration accuracy of medium-resolution spectral imager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MERSI) </a:t>
            </a:r>
            <a:r>
              <a:rPr lang="en-US" altLang="zh-CN" dirty="0">
                <a:latin typeface="Calibri" panose="020F0502020204030204" pitchFamily="34" charset="0"/>
                <a:ea typeface="微软雅黑" panose="020B0503020204020204" pitchFamily="34" charset="-122"/>
                <a:cs typeface="Calibri" panose="020F0502020204030204" pitchFamily="34" charset="0"/>
              </a:rPr>
              <a:t>of FY-3 satellites.</a:t>
            </a:r>
          </a:p>
        </p:txBody>
      </p:sp>
    </p:spTree>
    <p:extLst>
      <p:ext uri="{BB962C8B-B14F-4D97-AF65-F5344CB8AC3E}">
        <p14:creationId xmlns:p14="http://schemas.microsoft.com/office/powerpoint/2010/main" val="2971784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3</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2. </a:t>
            </a:r>
            <a:r>
              <a:rPr lang="en-US" altLang="zh-CN" sz="24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Overview of FY-3G/HAOC </a:t>
            </a:r>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instrument</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7018757" y="4347888"/>
            <a:ext cx="5051324" cy="2067233"/>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a:latin typeface="Calibri" panose="020F0502020204030204" pitchFamily="34" charset="0"/>
                <a:ea typeface="微软雅黑" panose="020B0503020204020204" pitchFamily="34" charset="-122"/>
                <a:cs typeface="Calibri" panose="020F0502020204030204" pitchFamily="34" charset="0"/>
              </a:rPr>
              <a:t>The HAOC is an </a:t>
            </a:r>
            <a:r>
              <a:rPr lang="en-US" altLang="zh-CN" dirty="0" err="1">
                <a:latin typeface="Calibri" panose="020F0502020204030204" pitchFamily="34" charset="0"/>
                <a:ea typeface="微软雅黑" panose="020B0503020204020204" pitchFamily="34" charset="-122"/>
                <a:cs typeface="Calibri" panose="020F0502020204030204" pitchFamily="34" charset="0"/>
              </a:rPr>
              <a:t>Offner</a:t>
            </a:r>
            <a:r>
              <a:rPr lang="en-US" altLang="zh-CN" dirty="0">
                <a:latin typeface="Calibri" panose="020F0502020204030204" pitchFamily="34" charset="0"/>
                <a:ea typeface="微软雅黑" panose="020B0503020204020204" pitchFamily="34" charset="-122"/>
                <a:cs typeface="Calibri" panose="020F0502020204030204" pitchFamily="34" charset="0"/>
              </a:rPr>
              <a:t> imaging spectrometer incorporating a precision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10</a:t>
            </a:r>
            <a:r>
              <a:rPr lang="en-US" altLang="zh-CN" baseline="30000" dirty="0" smtClean="0">
                <a:latin typeface="Calibri" panose="020F0502020204030204" pitchFamily="34" charset="0"/>
                <a:ea typeface="微软雅黑" panose="020B0503020204020204" pitchFamily="34" charset="-122"/>
                <a:cs typeface="Calibri" panose="020F0502020204030204" pitchFamily="34" charset="0"/>
              </a:rPr>
              <a:t>-6</a:t>
            </a:r>
            <a:r>
              <a:rPr lang="en-US" altLang="zh-CN" dirty="0" smtClean="0">
                <a:latin typeface="Calibri" panose="020F0502020204030204" pitchFamily="34" charset="0"/>
                <a:ea typeface="微软雅黑" panose="020B0503020204020204" pitchFamily="34" charset="-122"/>
                <a:cs typeface="Calibri" panose="020F0502020204030204" pitchFamily="34" charset="0"/>
              </a:rPr>
              <a:t> </a:t>
            </a:r>
            <a:r>
              <a:rPr lang="en-US" altLang="zh-CN" dirty="0">
                <a:latin typeface="Calibri" panose="020F0502020204030204" pitchFamily="34" charset="0"/>
                <a:ea typeface="微软雅黑" panose="020B0503020204020204" pitchFamily="34" charset="-122"/>
                <a:cs typeface="Calibri" panose="020F0502020204030204" pitchFamily="34" charset="0"/>
              </a:rPr>
              <a:t>attenuation system to enable direct measurements of both the Earth and Solar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radiances. </a:t>
            </a:r>
            <a:r>
              <a:rPr lang="en-US" altLang="zh-CN" dirty="0">
                <a:latin typeface="Calibri" panose="020F0502020204030204" pitchFamily="34" charset="0"/>
                <a:ea typeface="微软雅黑" panose="020B0503020204020204" pitchFamily="34" charset="-122"/>
                <a:cs typeface="Calibri" panose="020F0502020204030204" pitchFamily="34" charset="0"/>
              </a:rPr>
              <a:t>This is an aperture wheel with five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apertures, </a:t>
            </a:r>
            <a:r>
              <a:rPr lang="en-US" altLang="zh-CN" dirty="0">
                <a:latin typeface="Calibri" panose="020F0502020204030204" pitchFamily="34" charset="0"/>
                <a:ea typeface="微软雅黑" panose="020B0503020204020204" pitchFamily="34" charset="-122"/>
                <a:cs typeface="Calibri" panose="020F0502020204030204" pitchFamily="34" charset="0"/>
              </a:rPr>
              <a:t>including three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attenuation filters, a </a:t>
            </a:r>
            <a:r>
              <a:rPr lang="en-US" altLang="zh-CN" dirty="0" err="1" smtClean="0">
                <a:latin typeface="Calibri" panose="020F0502020204030204" pitchFamily="34" charset="0"/>
                <a:ea typeface="微软雅黑" panose="020B0503020204020204" pitchFamily="34" charset="-122"/>
                <a:cs typeface="Calibri" panose="020F0502020204030204" pitchFamily="34" charset="0"/>
              </a:rPr>
              <a:t>transmissive</a:t>
            </a:r>
            <a:r>
              <a:rPr lang="en-US" altLang="zh-CN" dirty="0" smtClean="0">
                <a:latin typeface="Calibri" panose="020F0502020204030204" pitchFamily="34" charset="0"/>
                <a:ea typeface="微软雅黑" panose="020B0503020204020204" pitchFamily="34" charset="-122"/>
                <a:cs typeface="Calibri" panose="020F0502020204030204" pitchFamily="34" charset="0"/>
              </a:rPr>
              <a:t> diffuser, and a through hole.</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1140878256"/>
              </p:ext>
            </p:extLst>
          </p:nvPr>
        </p:nvGraphicFramePr>
        <p:xfrm>
          <a:off x="227643" y="3773245"/>
          <a:ext cx="3897663" cy="2240280"/>
        </p:xfrm>
        <a:graphic>
          <a:graphicData uri="http://schemas.openxmlformats.org/drawingml/2006/table">
            <a:tbl>
              <a:tblPr firstRow="1" firstCol="1" lastRow="1" lastCol="1" bandRow="1" bandCol="1"/>
              <a:tblGrid>
                <a:gridCol w="1901885">
                  <a:extLst>
                    <a:ext uri="{9D8B030D-6E8A-4147-A177-3AD203B41FA5}">
                      <a16:colId xmlns:a16="http://schemas.microsoft.com/office/drawing/2014/main" val="602910656"/>
                    </a:ext>
                  </a:extLst>
                </a:gridCol>
                <a:gridCol w="1995778">
                  <a:extLst>
                    <a:ext uri="{9D8B030D-6E8A-4147-A177-3AD203B41FA5}">
                      <a16:colId xmlns:a16="http://schemas.microsoft.com/office/drawing/2014/main" val="2154800273"/>
                    </a:ext>
                  </a:extLst>
                </a:gridCol>
              </a:tblGrid>
              <a:tr h="225000">
                <a:tc>
                  <a:txBody>
                    <a:bodyPr/>
                    <a:lstStyle/>
                    <a:p>
                      <a:pPr algn="l">
                        <a:lnSpc>
                          <a:spcPct val="150000"/>
                        </a:lnSpc>
                        <a:spcAft>
                          <a:spcPts val="0"/>
                        </a:spcAft>
                      </a:pPr>
                      <a:r>
                        <a:rPr lang="en-US" altLang="zh-CN" sz="1400" b="1" kern="100" dirty="0" smtClean="0">
                          <a:effectLst/>
                          <a:latin typeface="Calibri" panose="020F0502020204030204" pitchFamily="34" charset="0"/>
                          <a:ea typeface="微软雅黑" panose="020B0503020204020204" pitchFamily="34" charset="-122"/>
                          <a:cs typeface="Calibri" panose="020F0502020204030204" pitchFamily="34" charset="0"/>
                        </a:rPr>
                        <a:t>Key requirement</a:t>
                      </a:r>
                      <a:endParaRPr lang="zh-CN" sz="1400" kern="100" dirty="0">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US" altLang="zh-CN" sz="1400" b="1" kern="100" dirty="0" smtClean="0">
                          <a:effectLst/>
                          <a:latin typeface="Calibri" panose="020F0502020204030204" pitchFamily="34" charset="0"/>
                          <a:ea typeface="微软雅黑" panose="020B0503020204020204" pitchFamily="34" charset="-122"/>
                          <a:cs typeface="Calibri" panose="020F0502020204030204" pitchFamily="34" charset="0"/>
                        </a:rPr>
                        <a:t>Value</a:t>
                      </a:r>
                      <a:endParaRPr lang="zh-CN" sz="1400" kern="100" dirty="0">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3195496"/>
                  </a:ext>
                </a:extLst>
              </a:tr>
              <a:tr h="225000">
                <a:tc>
                  <a:txBody>
                    <a:bodyPr/>
                    <a:lstStyle/>
                    <a:p>
                      <a:pPr algn="l">
                        <a:lnSpc>
                          <a:spcPct val="150000"/>
                        </a:lnSpc>
                        <a:spcAft>
                          <a:spcPts val="0"/>
                        </a:spcAft>
                      </a:pPr>
                      <a:r>
                        <a:rPr lang="en-US" altLang="zh-CN" sz="1400" kern="100" dirty="0" smtClean="0">
                          <a:effectLst/>
                          <a:latin typeface="Calibri" panose="020F0502020204030204" pitchFamily="34" charset="0"/>
                          <a:ea typeface="微软雅黑" panose="020B0503020204020204" pitchFamily="34" charset="-122"/>
                          <a:cs typeface="Calibri" panose="020F0502020204030204" pitchFamily="34" charset="0"/>
                        </a:rPr>
                        <a:t>Spectral Range</a:t>
                      </a:r>
                      <a:endParaRPr lang="zh-CN" sz="1400" kern="100" dirty="0">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US" sz="1400" kern="100" dirty="0" smtClean="0">
                          <a:effectLst/>
                          <a:latin typeface="Calibri" panose="020F0502020204030204" pitchFamily="34" charset="0"/>
                          <a:ea typeface="微软雅黑" panose="020B0503020204020204" pitchFamily="34" charset="-122"/>
                          <a:cs typeface="Calibri" panose="020F0502020204030204" pitchFamily="34" charset="0"/>
                        </a:rPr>
                        <a:t>400 nm – 1060 nm</a:t>
                      </a:r>
                      <a:endParaRPr lang="zh-CN" sz="1400" kern="100" dirty="0">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068261"/>
                  </a:ext>
                </a:extLst>
              </a:tr>
              <a:tr h="225000">
                <a:tc>
                  <a:txBody>
                    <a:bodyPr/>
                    <a:lstStyle/>
                    <a:p>
                      <a:pPr algn="l">
                        <a:lnSpc>
                          <a:spcPct val="150000"/>
                        </a:lnSpc>
                        <a:spcAft>
                          <a:spcPts val="0"/>
                        </a:spcAft>
                      </a:pPr>
                      <a:r>
                        <a:rPr lang="en-US" altLang="zh-CN"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Spectral Resolution</a:t>
                      </a:r>
                      <a:endParaRPr lang="zh-CN" sz="1400" kern="100" dirty="0">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US" sz="1400" kern="10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4 </a:t>
                      </a:r>
                      <a:r>
                        <a:rPr lang="en-US"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nm (1.5-nm sampling)</a:t>
                      </a:r>
                      <a:endParaRPr lang="zh-CN" sz="1400" kern="100" dirty="0">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059562"/>
                  </a:ext>
                </a:extLst>
              </a:tr>
              <a:tr h="225000">
                <a:tc>
                  <a:txBody>
                    <a:bodyPr/>
                    <a:lstStyle/>
                    <a:p>
                      <a:pPr algn="l">
                        <a:lnSpc>
                          <a:spcPct val="150000"/>
                        </a:lnSpc>
                        <a:spcAft>
                          <a:spcPts val="0"/>
                        </a:spcAft>
                      </a:pPr>
                      <a:r>
                        <a:rPr lang="en-US" altLang="zh-CN"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Radiometric accuracy</a:t>
                      </a:r>
                      <a:endParaRPr lang="zh-CN" sz="1400" kern="10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US"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2% (k=1)</a:t>
                      </a:r>
                      <a:endParaRPr lang="zh-CN" sz="1400" kern="10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8783442"/>
                  </a:ext>
                </a:extLst>
              </a:tr>
              <a:tr h="225000">
                <a:tc>
                  <a:txBody>
                    <a:bodyPr/>
                    <a:lstStyle/>
                    <a:p>
                      <a:pPr algn="l">
                        <a:lnSpc>
                          <a:spcPct val="150000"/>
                        </a:lnSpc>
                      </a:pPr>
                      <a:r>
                        <a:rPr lang="en-US" altLang="zh-CN"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Polarization Sensitivity</a:t>
                      </a:r>
                      <a:endParaRPr lang="zh-CN" altLang="en-US" sz="1400" kern="10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altLang="zh-CN"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≤1%</a:t>
                      </a:r>
                      <a:endParaRPr lang="zh-CN" altLang="zh-CN" sz="1400" kern="100" dirty="0" smtClean="0">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150827"/>
                  </a:ext>
                </a:extLst>
              </a:tr>
              <a:tr h="225000">
                <a:tc>
                  <a:txBody>
                    <a:bodyPr/>
                    <a:lstStyle/>
                    <a:p>
                      <a:pPr algn="l">
                        <a:lnSpc>
                          <a:spcPct val="150000"/>
                        </a:lnSpc>
                        <a:spcAft>
                          <a:spcPts val="0"/>
                        </a:spcAft>
                      </a:pPr>
                      <a:r>
                        <a:rPr lang="en-US" altLang="zh-CN"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Swath Width</a:t>
                      </a:r>
                      <a:endParaRPr lang="zh-CN" sz="1400" kern="10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US"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7</a:t>
                      </a:r>
                      <a:r>
                        <a:rPr lang="en-US" altLang="zh-CN"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a:t>
                      </a:r>
                      <a:r>
                        <a:rPr lang="en-US"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 (~50 km at Nadir)</a:t>
                      </a:r>
                      <a:endParaRPr lang="zh-CN" sz="1400" kern="10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676567"/>
                  </a:ext>
                </a:extLst>
              </a:tr>
              <a:tr h="225000">
                <a:tc>
                  <a:txBody>
                    <a:bodyPr/>
                    <a:lstStyle/>
                    <a:p>
                      <a:pPr algn="l">
                        <a:lnSpc>
                          <a:spcPct val="150000"/>
                        </a:lnSpc>
                        <a:spcAft>
                          <a:spcPts val="0"/>
                        </a:spcAft>
                      </a:pPr>
                      <a:r>
                        <a:rPr lang="en-US" altLang="zh-CN"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Spatial Sampling</a:t>
                      </a:r>
                      <a:endParaRPr lang="zh-CN" sz="1400" kern="100" dirty="0">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US" sz="1400" kern="100" dirty="0" smtClean="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250 m (Nadir)</a:t>
                      </a:r>
                      <a:endParaRPr lang="zh-CN" sz="1400" kern="100" dirty="0">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38001"/>
                  </a:ext>
                </a:extLst>
              </a:tr>
            </a:tbl>
          </a:graphicData>
        </a:graphic>
      </p:graphicFrame>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596" y="727253"/>
            <a:ext cx="3600000" cy="327272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7609" y="1109000"/>
            <a:ext cx="3600000" cy="2320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5" y="794335"/>
            <a:ext cx="4320000" cy="2708896"/>
          </a:xfrm>
          <a:prstGeom prst="rect">
            <a:avLst/>
          </a:prstGeom>
        </p:spPr>
      </p:pic>
      <p:pic>
        <p:nvPicPr>
          <p:cNvPr id="10" name="图片 9"/>
          <p:cNvPicPr>
            <a:picLocks noChangeAspect="1"/>
          </p:cNvPicPr>
          <p:nvPr/>
        </p:nvPicPr>
        <p:blipFill>
          <a:blip r:embed="rId6"/>
          <a:stretch>
            <a:fillRect/>
          </a:stretch>
        </p:blipFill>
        <p:spPr>
          <a:xfrm>
            <a:off x="4132031" y="3436951"/>
            <a:ext cx="2880000" cy="1821874"/>
          </a:xfrm>
          <a:prstGeom prst="rect">
            <a:avLst/>
          </a:prstGeom>
          <a:ln w="28575">
            <a:noFill/>
          </a:ln>
        </p:spPr>
      </p:pic>
      <p:cxnSp>
        <p:nvCxnSpPr>
          <p:cNvPr id="11" name="直接箭头连接符 10"/>
          <p:cNvCxnSpPr/>
          <p:nvPr/>
        </p:nvCxnSpPr>
        <p:spPr>
          <a:xfrm flipH="1">
            <a:off x="5987332" y="2148783"/>
            <a:ext cx="508712" cy="1624462"/>
          </a:xfrm>
          <a:prstGeom prst="straightConnector1">
            <a:avLst/>
          </a:prstGeom>
          <a:ln w="190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221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4</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2. Overview of FY-3G/HAOC instrument</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135172" y="4915481"/>
            <a:ext cx="11924362" cy="1656864"/>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On-orbit Operational Modes:</a:t>
            </a:r>
          </a:p>
          <a:p>
            <a:pPr marL="285750" indent="-285750" algn="just">
              <a:lnSpc>
                <a:spcPts val="2200"/>
              </a:lnSpc>
              <a:spcAft>
                <a:spcPts val="600"/>
              </a:spcAft>
              <a:buFont typeface="Arial" panose="020B0604020202020204" pitchFamily="34" charset="0"/>
              <a:buChar char="•"/>
            </a:pPr>
            <a:r>
              <a:rPr lang="en-US" altLang="zh-CN" dirty="0" smtClean="0">
                <a:latin typeface="Calibri" panose="020F0502020204030204" pitchFamily="34" charset="0"/>
                <a:ea typeface="微软雅黑" panose="020B0503020204020204" pitchFamily="34" charset="-122"/>
                <a:cs typeface="Calibri" panose="020F0502020204030204" pitchFamily="34" charset="0"/>
              </a:rPr>
              <a:t>Science </a:t>
            </a:r>
            <a:r>
              <a:rPr lang="en-US" altLang="zh-CN" dirty="0">
                <a:latin typeface="Calibri" panose="020F0502020204030204" pitchFamily="34" charset="0"/>
                <a:ea typeface="微软雅黑" panose="020B0503020204020204" pitchFamily="34" charset="-122"/>
                <a:cs typeface="Calibri" panose="020F0502020204030204" pitchFamily="34" charset="0"/>
              </a:rPr>
              <a:t>observation mode: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need dark image </a:t>
            </a:r>
            <a:r>
              <a:rPr lang="en-US" altLang="zh-CN" dirty="0">
                <a:latin typeface="Calibri" panose="020F0502020204030204" pitchFamily="34" charset="0"/>
                <a:ea typeface="微软雅黑" panose="020B0503020204020204" pitchFamily="34" charset="-122"/>
                <a:cs typeface="Calibri" panose="020F0502020204030204" pitchFamily="34" charset="0"/>
              </a:rPr>
              <a:t>and solar irradiance observation for Earth/Moon observation and radiometric calibration/reflectivity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calculation.</a:t>
            </a:r>
          </a:p>
          <a:p>
            <a:pPr marL="285750" indent="-285750" algn="just">
              <a:lnSpc>
                <a:spcPts val="2200"/>
              </a:lnSpc>
              <a:spcAft>
                <a:spcPts val="600"/>
              </a:spcAft>
              <a:buFont typeface="Arial" panose="020B0604020202020204" pitchFamily="34" charset="0"/>
              <a:buChar char="•"/>
            </a:pPr>
            <a:r>
              <a:rPr lang="en-US" altLang="zh-CN" dirty="0">
                <a:latin typeface="Calibri" panose="020F0502020204030204" pitchFamily="34" charset="0"/>
                <a:ea typeface="微软雅黑" panose="020B0503020204020204" pitchFamily="34" charset="-122"/>
                <a:cs typeface="Calibri" panose="020F0502020204030204" pitchFamily="34" charset="0"/>
              </a:rPr>
              <a:t>Instrument self-calibration mode: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need attenuation coefficients measurement, </a:t>
            </a:r>
            <a:r>
              <a:rPr lang="en-US" altLang="zh-CN" dirty="0">
                <a:latin typeface="Calibri" panose="020F0502020204030204" pitchFamily="34" charset="0"/>
                <a:ea typeface="微软雅黑" panose="020B0503020204020204" pitchFamily="34" charset="-122"/>
                <a:cs typeface="Calibri" panose="020F0502020204030204" pitchFamily="34" charset="0"/>
              </a:rPr>
              <a:t>flat field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scan </a:t>
            </a:r>
            <a:r>
              <a:rPr lang="en-US" altLang="zh-CN" dirty="0">
                <a:latin typeface="Calibri" panose="020F0502020204030204" pitchFamily="34" charset="0"/>
                <a:ea typeface="微软雅黑" panose="020B0503020204020204" pitchFamily="34" charset="-122"/>
                <a:cs typeface="Calibri" panose="020F0502020204030204" pitchFamily="34" charset="0"/>
              </a:rPr>
              <a:t>to monitor/calibrate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attenuators coefficient </a:t>
            </a:r>
            <a:r>
              <a:rPr lang="en-US" altLang="zh-CN" dirty="0">
                <a:latin typeface="Calibri" panose="020F0502020204030204" pitchFamily="34" charset="0"/>
                <a:ea typeface="微软雅黑" panose="020B0503020204020204" pitchFamily="34" charset="-122"/>
                <a:cs typeface="Calibri" panose="020F0502020204030204" pitchFamily="34" charset="0"/>
              </a:rPr>
              <a:t>and field uniformity, on-board laser observation to monitor spectral calibration stability.</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9534" y="774796"/>
            <a:ext cx="4320000" cy="2213245"/>
          </a:xfrm>
          <a:prstGeom prst="rect">
            <a:avLst/>
          </a:prstGeom>
        </p:spPr>
      </p:pic>
      <p:sp>
        <p:nvSpPr>
          <p:cNvPr id="6" name="文本框 5"/>
          <p:cNvSpPr txBox="1"/>
          <p:nvPr/>
        </p:nvSpPr>
        <p:spPr>
          <a:xfrm>
            <a:off x="338203" y="830828"/>
            <a:ext cx="5757797" cy="374461"/>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HAOC on-orbit Operational Modes</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grpSp>
        <p:nvGrpSpPr>
          <p:cNvPr id="46" name="组合 45"/>
          <p:cNvGrpSpPr/>
          <p:nvPr/>
        </p:nvGrpSpPr>
        <p:grpSpPr>
          <a:xfrm>
            <a:off x="73640" y="1346955"/>
            <a:ext cx="8011509" cy="3234722"/>
            <a:chOff x="73640" y="1720664"/>
            <a:chExt cx="8011509" cy="3234722"/>
          </a:xfrm>
        </p:grpSpPr>
        <p:sp>
          <p:nvSpPr>
            <p:cNvPr id="9" name="矩形 8"/>
            <p:cNvSpPr/>
            <p:nvPr/>
          </p:nvSpPr>
          <p:spPr>
            <a:xfrm>
              <a:off x="73640" y="2974551"/>
              <a:ext cx="1073184" cy="63014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On-orbit Modes</a:t>
              </a:r>
              <a:endParaRPr lang="zh-CN" altLang="en-US" sz="16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左大括号 9"/>
            <p:cNvSpPr/>
            <p:nvPr/>
          </p:nvSpPr>
          <p:spPr>
            <a:xfrm>
              <a:off x="1208931" y="2387056"/>
              <a:ext cx="246311" cy="1805130"/>
            </a:xfrm>
            <a:prstGeom prst="leftBrace">
              <a:avLst>
                <a:gd name="adj1" fmla="val 47549"/>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sp>
          <p:nvSpPr>
            <p:cNvPr id="11" name="文本框 10"/>
            <p:cNvSpPr txBox="1"/>
            <p:nvPr/>
          </p:nvSpPr>
          <p:spPr>
            <a:xfrm>
              <a:off x="1469712" y="2131521"/>
              <a:ext cx="1824999" cy="523220"/>
            </a:xfrm>
            <a:prstGeom prst="rect">
              <a:avLst/>
            </a:prstGeom>
            <a:noFill/>
            <a:ln w="28575">
              <a:solidFill>
                <a:schemeClr val="tx1"/>
              </a:solidFill>
            </a:ln>
          </p:spPr>
          <p:txBody>
            <a:bodyPr wrap="square" rtlCol="0">
              <a:spAutoFit/>
            </a:bodyPr>
            <a:lstStyle/>
            <a:p>
              <a:pPr>
                <a:spcAft>
                  <a:spcPts val="0"/>
                </a:spcAft>
              </a:pPr>
              <a:r>
                <a:rPr lang="en-US" altLang="zh-CN" sz="1400"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Science Observation Mode</a:t>
              </a:r>
              <a:endParaRPr lang="en-US" altLang="zh-CN" sz="14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1435836" y="3930982"/>
              <a:ext cx="1824999" cy="523220"/>
            </a:xfrm>
            <a:prstGeom prst="rect">
              <a:avLst/>
            </a:prstGeom>
            <a:noFill/>
            <a:ln w="28575">
              <a:solidFill>
                <a:schemeClr val="tx1"/>
              </a:solidFill>
            </a:ln>
          </p:spPr>
          <p:txBody>
            <a:bodyPr wrap="square" rtlCol="0">
              <a:spAutoFit/>
            </a:bodyPr>
            <a:lstStyle/>
            <a:p>
              <a:pPr>
                <a:spcAft>
                  <a:spcPts val="0"/>
                </a:spcAft>
              </a:pPr>
              <a:r>
                <a:rPr lang="en-US" altLang="zh-CN" sz="1400"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Self-calibration Mode</a:t>
              </a:r>
              <a:endParaRPr lang="en-US" altLang="zh-CN" sz="14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2"/>
            <p:cNvSpPr txBox="1"/>
            <p:nvPr/>
          </p:nvSpPr>
          <p:spPr>
            <a:xfrm>
              <a:off x="3581909" y="1770281"/>
              <a:ext cx="1514757" cy="276999"/>
            </a:xfrm>
            <a:prstGeom prst="rect">
              <a:avLst/>
            </a:prstGeom>
            <a:noFill/>
            <a:ln w="12700">
              <a:solidFill>
                <a:schemeClr val="tx1"/>
              </a:solidFill>
            </a:ln>
          </p:spPr>
          <p:txBody>
            <a:bodyPr wrap="square" rtlCol="0">
              <a:spAutoFit/>
            </a:bodyPr>
            <a:lstStyle/>
            <a:p>
              <a:pPr>
                <a:spcAft>
                  <a:spcPts val="0"/>
                </a:spcAft>
              </a:pPr>
              <a:r>
                <a:rPr lang="en-US" altLang="zh-CN" sz="1200"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Earth/Lunar Obs.</a:t>
              </a:r>
              <a:endParaRPr lang="en-US" altLang="zh-CN" sz="1200" dirty="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p:cNvSpPr txBox="1"/>
            <p:nvPr/>
          </p:nvSpPr>
          <p:spPr>
            <a:xfrm>
              <a:off x="3581908" y="2217778"/>
              <a:ext cx="1514758" cy="276999"/>
            </a:xfrm>
            <a:prstGeom prst="rect">
              <a:avLst/>
            </a:prstGeom>
            <a:noFill/>
            <a:ln w="12700">
              <a:solidFill>
                <a:schemeClr val="tx1"/>
              </a:solidFill>
            </a:ln>
          </p:spPr>
          <p:txBody>
            <a:bodyPr wrap="square" rtlCol="0">
              <a:spAutoFit/>
            </a:bodyPr>
            <a:lstStyle/>
            <a:p>
              <a:pPr>
                <a:spcAft>
                  <a:spcPts val="0"/>
                </a:spcAft>
              </a:pPr>
              <a:r>
                <a:rPr lang="en-US" altLang="zh-CN" sz="1200"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Solar </a:t>
              </a:r>
              <a:r>
                <a:rPr lang="en-US" altLang="zh-CN" sz="1200" dirty="0" err="1"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Irrad</a:t>
              </a:r>
              <a:r>
                <a:rPr lang="en-US" altLang="zh-CN" sz="1200"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Scan</a:t>
              </a:r>
              <a:endParaRPr lang="en-US" altLang="zh-CN" sz="1200" dirty="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文本框 14"/>
            <p:cNvSpPr txBox="1"/>
            <p:nvPr/>
          </p:nvSpPr>
          <p:spPr>
            <a:xfrm>
              <a:off x="3581908" y="2657281"/>
              <a:ext cx="1514758" cy="276999"/>
            </a:xfrm>
            <a:prstGeom prst="rect">
              <a:avLst/>
            </a:prstGeom>
            <a:noFill/>
            <a:ln w="12700">
              <a:solidFill>
                <a:schemeClr val="tx1"/>
              </a:solidFill>
            </a:ln>
          </p:spPr>
          <p:txBody>
            <a:bodyPr wrap="square" rtlCol="0">
              <a:spAutoFit/>
            </a:bodyPr>
            <a:lstStyle/>
            <a:p>
              <a:pPr>
                <a:spcAft>
                  <a:spcPts val="0"/>
                </a:spcAft>
              </a:pPr>
              <a:r>
                <a:rPr lang="en-US" altLang="zh-CN" sz="1200"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Dark Image Obs.</a:t>
              </a:r>
              <a:endParaRPr lang="en-US" altLang="zh-CN" sz="1200" dirty="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p:cNvSpPr txBox="1"/>
            <p:nvPr/>
          </p:nvSpPr>
          <p:spPr>
            <a:xfrm>
              <a:off x="3526491" y="3359637"/>
              <a:ext cx="1564823" cy="276999"/>
            </a:xfrm>
            <a:prstGeom prst="rect">
              <a:avLst/>
            </a:prstGeom>
            <a:noFill/>
            <a:ln w="12700">
              <a:solidFill>
                <a:schemeClr val="tx1"/>
              </a:solidFill>
            </a:ln>
          </p:spPr>
          <p:txBody>
            <a:bodyPr wrap="square" rtlCol="0">
              <a:spAutoFit/>
            </a:bodyPr>
            <a:lstStyle/>
            <a:p>
              <a:pPr>
                <a:spcAft>
                  <a:spcPts val="0"/>
                </a:spcAft>
              </a:pPr>
              <a:r>
                <a:rPr lang="en-US" altLang="zh-CN" sz="1200"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Attenuation Test</a:t>
              </a:r>
              <a:endParaRPr lang="en-US" altLang="zh-CN" sz="1200" dirty="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p:cNvSpPr txBox="1"/>
            <p:nvPr/>
          </p:nvSpPr>
          <p:spPr>
            <a:xfrm>
              <a:off x="3532857" y="3799140"/>
              <a:ext cx="1564823" cy="276999"/>
            </a:xfrm>
            <a:prstGeom prst="rect">
              <a:avLst/>
            </a:prstGeom>
            <a:noFill/>
            <a:ln w="12700">
              <a:solidFill>
                <a:schemeClr val="tx1"/>
              </a:solidFill>
            </a:ln>
          </p:spPr>
          <p:txBody>
            <a:bodyPr wrap="square" rtlCol="0">
              <a:spAutoFit/>
            </a:bodyPr>
            <a:lstStyle/>
            <a:p>
              <a:pPr>
                <a:spcAft>
                  <a:spcPts val="0"/>
                </a:spcAft>
              </a:pPr>
              <a:r>
                <a:rPr lang="en-US" altLang="zh-CN" sz="1200"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APE Flat Field Scan</a:t>
              </a:r>
              <a:endParaRPr lang="en-US" altLang="zh-CN" sz="1200" dirty="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p:cNvSpPr txBox="1"/>
            <p:nvPr/>
          </p:nvSpPr>
          <p:spPr>
            <a:xfrm>
              <a:off x="3519590" y="4239204"/>
              <a:ext cx="1601910" cy="276999"/>
            </a:xfrm>
            <a:prstGeom prst="rect">
              <a:avLst/>
            </a:prstGeom>
            <a:noFill/>
            <a:ln w="12700">
              <a:solidFill>
                <a:schemeClr val="tx1"/>
              </a:solidFill>
            </a:ln>
          </p:spPr>
          <p:txBody>
            <a:bodyPr wrap="square" rtlCol="0">
              <a:spAutoFit/>
            </a:bodyPr>
            <a:lstStyle/>
            <a:p>
              <a:pPr>
                <a:spcAft>
                  <a:spcPts val="0"/>
                </a:spcAft>
              </a:pPr>
              <a:r>
                <a:rPr lang="en-US" altLang="zh-CN" sz="1200"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Onboard Laser Obs.</a:t>
              </a:r>
              <a:endParaRPr lang="en-US" altLang="zh-CN" sz="1200" dirty="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p:cNvSpPr txBox="1"/>
            <p:nvPr/>
          </p:nvSpPr>
          <p:spPr>
            <a:xfrm>
              <a:off x="3533371" y="4678387"/>
              <a:ext cx="1564823" cy="276999"/>
            </a:xfrm>
            <a:prstGeom prst="rect">
              <a:avLst/>
            </a:prstGeom>
            <a:noFill/>
            <a:ln w="12700">
              <a:solidFill>
                <a:schemeClr val="tx1"/>
              </a:solidFill>
            </a:ln>
          </p:spPr>
          <p:txBody>
            <a:bodyPr wrap="square" rtlCol="0">
              <a:spAutoFit/>
            </a:bodyPr>
            <a:lstStyle/>
            <a:p>
              <a:pPr>
                <a:spcAft>
                  <a:spcPts val="0"/>
                </a:spcAft>
              </a:pPr>
              <a:r>
                <a:rPr lang="en-US" altLang="zh-CN" sz="1200"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Dark Image Obs.</a:t>
              </a:r>
              <a:endParaRPr lang="en-US" altLang="zh-CN" sz="1200" dirty="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左大括号 19"/>
            <p:cNvSpPr/>
            <p:nvPr/>
          </p:nvSpPr>
          <p:spPr>
            <a:xfrm>
              <a:off x="3374926" y="1939558"/>
              <a:ext cx="200327" cy="900077"/>
            </a:xfrm>
            <a:prstGeom prst="leftBrace">
              <a:avLst>
                <a:gd name="adj1" fmla="val 47549"/>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sp>
          <p:nvSpPr>
            <p:cNvPr id="21" name="左大括号 20"/>
            <p:cNvSpPr/>
            <p:nvPr/>
          </p:nvSpPr>
          <p:spPr>
            <a:xfrm>
              <a:off x="3311313" y="3529235"/>
              <a:ext cx="200326" cy="1321939"/>
            </a:xfrm>
            <a:prstGeom prst="leftBrace">
              <a:avLst>
                <a:gd name="adj1" fmla="val 47549"/>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cxnSp>
          <p:nvCxnSpPr>
            <p:cNvPr id="22" name="直接连接符 21"/>
            <p:cNvCxnSpPr/>
            <p:nvPr/>
          </p:nvCxnSpPr>
          <p:spPr>
            <a:xfrm rot="16200000" flipV="1">
              <a:off x="3494685" y="2320516"/>
              <a:ext cx="0" cy="1452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3411477" y="3945528"/>
              <a:ext cx="107289" cy="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flipV="1">
              <a:off x="3403526" y="4400073"/>
              <a:ext cx="106308" cy="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5097264" y="1898178"/>
              <a:ext cx="577371" cy="2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5104654" y="2387055"/>
              <a:ext cx="577371" cy="2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5097680" y="3516803"/>
              <a:ext cx="577371" cy="2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5091314" y="3962561"/>
              <a:ext cx="577371" cy="2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5115035" y="4409182"/>
              <a:ext cx="577371" cy="2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5091314" y="4847423"/>
              <a:ext cx="286998"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5102854" y="2827453"/>
              <a:ext cx="243212" cy="22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5385949" y="3529235"/>
              <a:ext cx="0" cy="1336012"/>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5346066" y="1898178"/>
              <a:ext cx="0" cy="92838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flipV="1">
              <a:off x="5470497" y="1898178"/>
              <a:ext cx="9452" cy="488877"/>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5632042" y="1720664"/>
              <a:ext cx="1962773" cy="340542"/>
            </a:xfrm>
            <a:prstGeom prst="rect">
              <a:avLst/>
            </a:prstGeom>
            <a:noFill/>
          </p:spPr>
          <p:txBody>
            <a:bodyPr wrap="square" rtlCol="0" anchor="ctr">
              <a:spAutoFit/>
            </a:bodyPr>
            <a:lstStyle/>
            <a:p>
              <a:pPr>
                <a:lnSpc>
                  <a:spcPts val="2200"/>
                </a:lnSpc>
                <a:spcAft>
                  <a:spcPts val="600"/>
                </a:spcAft>
              </a:pPr>
              <a:r>
                <a:rPr lang="en-US" altLang="zh-CN"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ES/Lunar reflectance</a:t>
              </a:r>
            </a:p>
          </p:txBody>
        </p:sp>
        <p:sp>
          <p:nvSpPr>
            <p:cNvPr id="36" name="文本框 35"/>
            <p:cNvSpPr txBox="1"/>
            <p:nvPr/>
          </p:nvSpPr>
          <p:spPr>
            <a:xfrm>
              <a:off x="5632042" y="2210452"/>
              <a:ext cx="1910911" cy="340542"/>
            </a:xfrm>
            <a:prstGeom prst="rect">
              <a:avLst/>
            </a:prstGeom>
            <a:noFill/>
          </p:spPr>
          <p:txBody>
            <a:bodyPr wrap="square" rtlCol="0" anchor="ctr">
              <a:spAutoFit/>
            </a:bodyPr>
            <a:lstStyle/>
            <a:p>
              <a:pPr>
                <a:lnSpc>
                  <a:spcPts val="2200"/>
                </a:lnSpc>
                <a:spcAft>
                  <a:spcPts val="600"/>
                </a:spcAft>
              </a:pPr>
              <a:r>
                <a:rPr lang="en-US" altLang="zh-CN"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Solar Irradiance</a:t>
              </a:r>
            </a:p>
          </p:txBody>
        </p:sp>
        <p:sp>
          <p:nvSpPr>
            <p:cNvPr id="37" name="文本框 36"/>
            <p:cNvSpPr txBox="1"/>
            <p:nvPr/>
          </p:nvSpPr>
          <p:spPr>
            <a:xfrm>
              <a:off x="5632042" y="3328934"/>
              <a:ext cx="2014507" cy="340542"/>
            </a:xfrm>
            <a:prstGeom prst="rect">
              <a:avLst/>
            </a:prstGeom>
            <a:noFill/>
          </p:spPr>
          <p:txBody>
            <a:bodyPr wrap="square" rtlCol="0" anchor="ctr">
              <a:spAutoFit/>
            </a:bodyPr>
            <a:lstStyle/>
            <a:p>
              <a:pPr>
                <a:lnSpc>
                  <a:spcPts val="2200"/>
                </a:lnSpc>
                <a:spcAft>
                  <a:spcPts val="600"/>
                </a:spcAft>
              </a:pPr>
              <a:r>
                <a:rPr lang="en-US" altLang="zh-CN"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Attenuation coefficient</a:t>
              </a:r>
              <a:endParaRPr lang="en-US" altLang="zh-CN"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8" name="文本框 37"/>
            <p:cNvSpPr txBox="1"/>
            <p:nvPr/>
          </p:nvSpPr>
          <p:spPr>
            <a:xfrm>
              <a:off x="5632042" y="3775555"/>
              <a:ext cx="2014507" cy="340542"/>
            </a:xfrm>
            <a:prstGeom prst="rect">
              <a:avLst/>
            </a:prstGeom>
            <a:noFill/>
          </p:spPr>
          <p:txBody>
            <a:bodyPr wrap="square" rtlCol="0" anchor="ctr">
              <a:spAutoFit/>
            </a:bodyPr>
            <a:lstStyle/>
            <a:p>
              <a:pPr>
                <a:lnSpc>
                  <a:spcPts val="2200"/>
                </a:lnSpc>
                <a:spcAft>
                  <a:spcPts val="600"/>
                </a:spcAft>
              </a:pPr>
              <a:r>
                <a:rPr lang="en-US" altLang="zh-CN"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Flat Field Factor</a:t>
              </a:r>
            </a:p>
          </p:txBody>
        </p:sp>
        <p:sp>
          <p:nvSpPr>
            <p:cNvPr id="39" name="文本框 38"/>
            <p:cNvSpPr txBox="1"/>
            <p:nvPr/>
          </p:nvSpPr>
          <p:spPr>
            <a:xfrm>
              <a:off x="5632042" y="4239212"/>
              <a:ext cx="2453107" cy="340542"/>
            </a:xfrm>
            <a:prstGeom prst="rect">
              <a:avLst/>
            </a:prstGeom>
            <a:noFill/>
          </p:spPr>
          <p:txBody>
            <a:bodyPr wrap="square" rtlCol="0" anchor="ctr">
              <a:spAutoFit/>
            </a:bodyPr>
            <a:lstStyle/>
            <a:p>
              <a:pPr>
                <a:lnSpc>
                  <a:spcPts val="2200"/>
                </a:lnSpc>
                <a:spcAft>
                  <a:spcPts val="600"/>
                </a:spcAft>
              </a:pPr>
              <a:r>
                <a:rPr lang="en-US" altLang="zh-CN"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Center Wavelength Monitoring</a:t>
              </a:r>
            </a:p>
          </p:txBody>
        </p:sp>
      </p:grpSp>
    </p:spTree>
    <p:extLst>
      <p:ext uri="{BB962C8B-B14F-4D97-AF65-F5344CB8AC3E}">
        <p14:creationId xmlns:p14="http://schemas.microsoft.com/office/powerpoint/2010/main" val="2685737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5</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3. Level-1 Processing </a:t>
            </a:r>
            <a:r>
              <a:rPr lang="en-US" altLang="zh-CN" sz="24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of </a:t>
            </a:r>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HAOC</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115" y="920950"/>
            <a:ext cx="8640000" cy="2508050"/>
          </a:xfrm>
          <a:prstGeom prst="rect">
            <a:avLst/>
          </a:prstGeom>
        </p:spPr>
      </p:pic>
      <p:pic>
        <p:nvPicPr>
          <p:cNvPr id="6" name="图片 5"/>
          <p:cNvPicPr>
            <a:picLocks noChangeAspect="1"/>
          </p:cNvPicPr>
          <p:nvPr/>
        </p:nvPicPr>
        <p:blipFill>
          <a:blip r:embed="rId3"/>
          <a:stretch>
            <a:fillRect/>
          </a:stretch>
        </p:blipFill>
        <p:spPr>
          <a:xfrm>
            <a:off x="218933" y="4664941"/>
            <a:ext cx="5738936" cy="948681"/>
          </a:xfrm>
          <a:prstGeom prst="rect">
            <a:avLst/>
          </a:prstGeom>
        </p:spPr>
      </p:pic>
      <p:sp>
        <p:nvSpPr>
          <p:cNvPr id="7" name="文本框 6"/>
          <p:cNvSpPr txBox="1"/>
          <p:nvPr/>
        </p:nvSpPr>
        <p:spPr>
          <a:xfrm>
            <a:off x="338203" y="830828"/>
            <a:ext cx="5757797" cy="374461"/>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Level-1 Processing of HAOC on-orbit data</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sp>
        <p:nvSpPr>
          <p:cNvPr id="8" name="文本框 7"/>
          <p:cNvSpPr txBox="1"/>
          <p:nvPr/>
        </p:nvSpPr>
        <p:spPr>
          <a:xfrm>
            <a:off x="6822219" y="3779826"/>
            <a:ext cx="4310229" cy="2862322"/>
          </a:xfrm>
          <a:prstGeom prst="rect">
            <a:avLst/>
          </a:prstGeom>
          <a:noFill/>
        </p:spPr>
        <p:txBody>
          <a:bodyPr wrap="square" rtlCol="0">
            <a:spAutoFit/>
          </a:bodyPr>
          <a:lstStyle/>
          <a:p>
            <a:pPr algn="just"/>
            <a:r>
              <a:rPr lang="en-US" altLang="zh-CN" sz="1200" dirty="0" err="1">
                <a:latin typeface="Times New Roman" panose="02020603050405020304" pitchFamily="18" charset="0"/>
                <a:ea typeface="微软雅黑" panose="020B0503020204020204" pitchFamily="34" charset="-122"/>
                <a:cs typeface="Times New Roman" panose="02020603050405020304" pitchFamily="18" charset="0"/>
              </a:rPr>
              <a:t>R</a:t>
            </a:r>
            <a:r>
              <a:rPr lang="en-US" altLang="zh-CN" sz="1200" baseline="-25000" dirty="0" err="1">
                <a:latin typeface="Times New Roman" panose="02020603050405020304" pitchFamily="18" charset="0"/>
                <a:ea typeface="微软雅黑" panose="020B0503020204020204" pitchFamily="34" charset="-122"/>
                <a:cs typeface="Times New Roman" panose="02020603050405020304" pitchFamily="18" charset="0"/>
              </a:rPr>
              <a:t>obj</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Earth/Lunar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reflectance</a:t>
            </a:r>
          </a:p>
          <a:p>
            <a:pPr algn="just"/>
            <a:r>
              <a:rPr lang="en-US" altLang="zh-CN" sz="1200" dirty="0" err="1" smtClean="0">
                <a:latin typeface="Times New Roman" panose="02020603050405020304" pitchFamily="18" charset="0"/>
                <a:ea typeface="微软雅黑" panose="020B0503020204020204" pitchFamily="34" charset="-122"/>
                <a:cs typeface="Times New Roman" panose="02020603050405020304" pitchFamily="18" charset="0"/>
              </a:rPr>
              <a:t>DN</a:t>
            </a:r>
            <a:r>
              <a:rPr lang="en-US" altLang="zh-CN" sz="1200" baseline="30000" dirty="0" err="1" smtClean="0">
                <a:latin typeface="Times New Roman" panose="02020603050405020304" pitchFamily="18" charset="0"/>
                <a:ea typeface="微软雅黑" panose="020B0503020204020204" pitchFamily="34" charset="-122"/>
                <a:cs typeface="Times New Roman" panose="02020603050405020304" pitchFamily="18" charset="0"/>
              </a:rPr>
              <a:t>obj</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Earth/Lunar </a:t>
            </a:r>
            <a:r>
              <a:rPr lang="en-US" altLang="zh-CN" sz="1200" dirty="0" err="1">
                <a:latin typeface="Times New Roman" panose="02020603050405020304" pitchFamily="18" charset="0"/>
                <a:ea typeface="微软雅黑" panose="020B0503020204020204" pitchFamily="34" charset="-122"/>
                <a:cs typeface="Times New Roman" panose="02020603050405020304" pitchFamily="18" charset="0"/>
              </a:rPr>
              <a:t>scence</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measurement</a:t>
            </a:r>
          </a:p>
          <a:p>
            <a:pPr algn="just"/>
            <a:r>
              <a:rPr lang="en-US" altLang="zh-CN" sz="1200" dirty="0" err="1" smtClean="0">
                <a:latin typeface="Times New Roman" panose="02020603050405020304" pitchFamily="18" charset="0"/>
                <a:ea typeface="微软雅黑" panose="020B0503020204020204" pitchFamily="34" charset="-122"/>
                <a:cs typeface="Times New Roman" panose="02020603050405020304" pitchFamily="18" charset="0"/>
              </a:rPr>
              <a:t>DN</a:t>
            </a:r>
            <a:r>
              <a:rPr lang="en-US" altLang="zh-CN" sz="1200" baseline="30000" dirty="0" err="1" smtClean="0">
                <a:latin typeface="Times New Roman" panose="02020603050405020304" pitchFamily="18" charset="0"/>
                <a:ea typeface="微软雅黑" panose="020B0503020204020204" pitchFamily="34" charset="-122"/>
                <a:cs typeface="Times New Roman" panose="02020603050405020304" pitchFamily="18" charset="0"/>
              </a:rPr>
              <a:t>solar</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Solar </a:t>
            </a:r>
            <a:r>
              <a:rPr lang="en-US" altLang="zh-CN" sz="1200" dirty="0" err="1">
                <a:latin typeface="Times New Roman" panose="02020603050405020304" pitchFamily="18" charset="0"/>
                <a:ea typeface="微软雅黑" panose="020B0503020204020204" pitchFamily="34" charset="-122"/>
                <a:cs typeface="Times New Roman" panose="02020603050405020304" pitchFamily="18" charset="0"/>
              </a:rPr>
              <a:t>irrandiance</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measurement</a:t>
            </a:r>
          </a:p>
          <a:p>
            <a:pPr algn="just"/>
            <a:r>
              <a:rPr lang="en-US" altLang="zh-CN" sz="1200" dirty="0" err="1" smtClean="0">
                <a:latin typeface="Times New Roman" panose="02020603050405020304" pitchFamily="18" charset="0"/>
                <a:ea typeface="微软雅黑" panose="020B0503020204020204" pitchFamily="34" charset="-122"/>
                <a:cs typeface="Times New Roman" panose="02020603050405020304" pitchFamily="18" charset="0"/>
              </a:rPr>
              <a:t>DN</a:t>
            </a:r>
            <a:r>
              <a:rPr lang="en-US" altLang="zh-CN" sz="1200" baseline="30000" dirty="0" err="1" smtClean="0">
                <a:latin typeface="Times New Roman" panose="02020603050405020304" pitchFamily="18" charset="0"/>
                <a:ea typeface="微软雅黑" panose="020B0503020204020204" pitchFamily="34" charset="-122"/>
                <a:cs typeface="Times New Roman" panose="02020603050405020304" pitchFamily="18" charset="0"/>
              </a:rPr>
              <a:t>dark</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background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measurement</a:t>
            </a:r>
          </a:p>
          <a:p>
            <a:pPr algn="just"/>
            <a:r>
              <a:rPr lang="el-GR"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Ω</a:t>
            </a:r>
            <a:r>
              <a:rPr lang="en-US" altLang="zh-CN" sz="1200" i="1" baseline="-25000"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solid angle of </a:t>
            </a:r>
            <a:r>
              <a:rPr lang="en-US" altLang="zh-CN" sz="1200" dirty="0" err="1">
                <a:latin typeface="Times New Roman" panose="02020603050405020304" pitchFamily="18" charset="0"/>
                <a:ea typeface="微软雅黑" panose="020B0503020204020204" pitchFamily="34" charset="-122"/>
                <a:cs typeface="Times New Roman" panose="02020603050405020304" pitchFamily="18" charset="0"/>
              </a:rPr>
              <a:t>i-th</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pixel</a:t>
            </a:r>
          </a:p>
          <a:p>
            <a:pPr algn="just"/>
            <a:r>
              <a:rPr lang="el-GR"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η</a:t>
            </a:r>
            <a:r>
              <a:rPr lang="el-GR" altLang="zh-CN" sz="1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oversampling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factor</a:t>
            </a:r>
          </a:p>
          <a:p>
            <a:pPr algn="just"/>
            <a:r>
              <a:rPr lang="el-GR"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δ</a:t>
            </a:r>
            <a:r>
              <a:rPr lang="el-GR" altLang="zh-CN" sz="1200" baseline="-25000" dirty="0" smtClean="0">
                <a:latin typeface="Times New Roman" panose="02020603050405020304" pitchFamily="18" charset="0"/>
                <a:ea typeface="微软雅黑" panose="020B0503020204020204" pitchFamily="34" charset="-122"/>
                <a:cs typeface="Times New Roman" panose="02020603050405020304" pitchFamily="18" charset="0"/>
              </a:rPr>
              <a:t>λ</a:t>
            </a:r>
            <a:r>
              <a:rPr lang="el-GR" altLang="zh-CN" sz="1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spectral transmittance (or attenuation coefficient) of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attenuator</a:t>
            </a:r>
          </a:p>
          <a:p>
            <a:pPr algn="just"/>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1200" baseline="-25000" dirty="0" smtClean="0">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Number of pixels on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Solar</a:t>
            </a:r>
          </a:p>
          <a:p>
            <a:pPr algn="just"/>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1200" baseline="-25000" dirty="0" smtClean="0">
                <a:latin typeface="Times New Roman" panose="02020603050405020304" pitchFamily="18" charset="0"/>
                <a:ea typeface="微软雅黑" panose="020B0503020204020204" pitchFamily="34" charset="-122"/>
                <a:cs typeface="Times New Roman" panose="02020603050405020304" pitchFamily="18" charset="0"/>
              </a:rPr>
              <a:t>F</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Number of frames for Solar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scanning</a:t>
            </a:r>
          </a:p>
          <a:p>
            <a:pPr algn="just"/>
            <a:r>
              <a:rPr lang="en-US" altLang="zh-CN" sz="1200" dirty="0" err="1" smtClean="0">
                <a:latin typeface="Times New Roman" panose="02020603050405020304" pitchFamily="18" charset="0"/>
                <a:ea typeface="微软雅黑" panose="020B0503020204020204" pitchFamily="34" charset="-122"/>
                <a:cs typeface="Times New Roman" panose="02020603050405020304" pitchFamily="18" charset="0"/>
              </a:rPr>
              <a:t>FF</a:t>
            </a:r>
            <a:r>
              <a:rPr lang="en-US" altLang="zh-CN" sz="1200" baseline="-25000" dirty="0" err="1" smtClean="0">
                <a:latin typeface="Times New Roman" panose="02020603050405020304" pitchFamily="18" charset="0"/>
                <a:ea typeface="微软雅黑" panose="020B0503020204020204" pitchFamily="34" charset="-122"/>
                <a:cs typeface="Times New Roman" panose="02020603050405020304" pitchFamily="18" charset="0"/>
              </a:rPr>
              <a:t>obj</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Flat Field coefficient for Earth/Lunar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observation</a:t>
            </a:r>
          </a:p>
          <a:p>
            <a:pPr algn="just"/>
            <a:r>
              <a:rPr lang="en-US" altLang="zh-CN" sz="1200" dirty="0" err="1" smtClean="0">
                <a:latin typeface="Times New Roman" panose="02020603050405020304" pitchFamily="18" charset="0"/>
                <a:ea typeface="微软雅黑" panose="020B0503020204020204" pitchFamily="34" charset="-122"/>
                <a:cs typeface="Times New Roman" panose="02020603050405020304" pitchFamily="18" charset="0"/>
              </a:rPr>
              <a:t>FF</a:t>
            </a:r>
            <a:r>
              <a:rPr lang="en-US" altLang="zh-CN" sz="1200" baseline="-25000" dirty="0" err="1" smtClean="0">
                <a:latin typeface="Times New Roman" panose="02020603050405020304" pitchFamily="18" charset="0"/>
                <a:ea typeface="微软雅黑" panose="020B0503020204020204" pitchFamily="34" charset="-122"/>
                <a:cs typeface="Times New Roman" panose="02020603050405020304" pitchFamily="18" charset="0"/>
              </a:rPr>
              <a:t>solar</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Flat Field coefficient for Solar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observation</a:t>
            </a:r>
          </a:p>
          <a:p>
            <a:pPr algn="just"/>
            <a:r>
              <a:rPr lang="en-US" altLang="zh-CN" sz="1200" dirty="0" err="1" smtClean="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1200" baseline="-25000" dirty="0" err="1" smtClean="0">
                <a:latin typeface="Times New Roman" panose="02020603050405020304" pitchFamily="18" charset="0"/>
                <a:ea typeface="微软雅黑" panose="020B0503020204020204" pitchFamily="34" charset="-122"/>
                <a:cs typeface="Times New Roman" panose="02020603050405020304" pitchFamily="18" charset="0"/>
              </a:rPr>
              <a:t>obj</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aperture factor for Earth/Lunar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observation</a:t>
            </a:r>
          </a:p>
          <a:p>
            <a:pPr algn="just"/>
            <a:r>
              <a:rPr lang="en-US" altLang="zh-CN" sz="1200" dirty="0" err="1" smtClean="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1200" baseline="-25000" dirty="0" err="1" smtClean="0">
                <a:latin typeface="Times New Roman" panose="02020603050405020304" pitchFamily="18" charset="0"/>
                <a:ea typeface="微软雅黑" panose="020B0503020204020204" pitchFamily="34" charset="-122"/>
                <a:cs typeface="Times New Roman" panose="02020603050405020304" pitchFamily="18" charset="0"/>
              </a:rPr>
              <a:t>solar</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aperture factor for Solar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observation</a:t>
            </a:r>
          </a:p>
          <a:p>
            <a:pPr algn="just"/>
            <a:r>
              <a:rPr lang="el-GR"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τ</a:t>
            </a:r>
            <a:r>
              <a:rPr lang="en-US" altLang="zh-CN" sz="1200" baseline="-25000" dirty="0" err="1">
                <a:latin typeface="Times New Roman" panose="02020603050405020304" pitchFamily="18" charset="0"/>
                <a:ea typeface="微软雅黑" panose="020B0503020204020204" pitchFamily="34" charset="-122"/>
                <a:cs typeface="Times New Roman" panose="02020603050405020304" pitchFamily="18" charset="0"/>
              </a:rPr>
              <a:t>obj</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integration time for Earth/Lunar </a:t>
            </a:r>
            <a:r>
              <a:rPr lang="en-US"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observation</a:t>
            </a:r>
          </a:p>
          <a:p>
            <a:pPr algn="just"/>
            <a:r>
              <a:rPr lang="el-GR" altLang="zh-CN" sz="1200" dirty="0" smtClean="0">
                <a:latin typeface="Times New Roman" panose="02020603050405020304" pitchFamily="18" charset="0"/>
                <a:ea typeface="微软雅黑" panose="020B0503020204020204" pitchFamily="34" charset="-122"/>
                <a:cs typeface="Times New Roman" panose="02020603050405020304" pitchFamily="18" charset="0"/>
              </a:rPr>
              <a:t>τ</a:t>
            </a:r>
            <a:r>
              <a:rPr lang="en-US" altLang="zh-CN" sz="1200" baseline="-25000" dirty="0">
                <a:latin typeface="Times New Roman" panose="02020603050405020304" pitchFamily="18" charset="0"/>
                <a:ea typeface="微软雅黑" panose="020B0503020204020204" pitchFamily="34" charset="-122"/>
                <a:cs typeface="Times New Roman" panose="02020603050405020304" pitchFamily="18" charset="0"/>
              </a:rPr>
              <a:t>solar</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integration time for Solar observation</a:t>
            </a:r>
          </a:p>
        </p:txBody>
      </p:sp>
      <p:cxnSp>
        <p:nvCxnSpPr>
          <p:cNvPr id="9" name="直接箭头连接符 8"/>
          <p:cNvCxnSpPr>
            <a:stCxn id="12" idx="2"/>
          </p:cNvCxnSpPr>
          <p:nvPr/>
        </p:nvCxnSpPr>
        <p:spPr>
          <a:xfrm>
            <a:off x="2659287" y="4319406"/>
            <a:ext cx="227036" cy="34553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901519" y="3796186"/>
            <a:ext cx="1515535" cy="523220"/>
          </a:xfrm>
          <a:prstGeom prst="rect">
            <a:avLst/>
          </a:prstGeom>
          <a:noFill/>
        </p:spPr>
        <p:txBody>
          <a:bodyPr wrap="square" rtlCol="0" anchor="ctr">
            <a:spAutoFit/>
          </a:bodyPr>
          <a:lstStyle/>
          <a:p>
            <a:pPr algn="just"/>
            <a:r>
              <a:rPr lang="en-US" altLang="zh-CN" sz="1400" dirty="0" smtClean="0">
                <a:solidFill>
                  <a:srgbClr val="C00000"/>
                </a:solidFill>
                <a:latin typeface="Calibri" panose="020F0502020204030204" pitchFamily="34" charset="0"/>
                <a:ea typeface="微软雅黑" panose="020B0503020204020204" pitchFamily="34" charset="-122"/>
                <a:cs typeface="Calibri" panose="020F0502020204030204" pitchFamily="34" charset="0"/>
              </a:rPr>
              <a:t>HAOC Earth/Lunar Measurement</a:t>
            </a:r>
            <a:endParaRPr lang="en-US" altLang="zh-CN" sz="1400" dirty="0">
              <a:solidFill>
                <a:srgbClr val="C0000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3" name="文本框 12"/>
          <p:cNvSpPr txBox="1"/>
          <p:nvPr/>
        </p:nvSpPr>
        <p:spPr>
          <a:xfrm>
            <a:off x="264773" y="3989978"/>
            <a:ext cx="1094116" cy="307777"/>
          </a:xfrm>
          <a:prstGeom prst="rect">
            <a:avLst/>
          </a:prstGeom>
          <a:noFill/>
        </p:spPr>
        <p:txBody>
          <a:bodyPr wrap="square" rtlCol="0" anchor="ctr">
            <a:spAutoFit/>
          </a:bodyPr>
          <a:lstStyle/>
          <a:p>
            <a:pPr algn="just"/>
            <a:r>
              <a:rPr lang="en-US" altLang="zh-CN" sz="1400" dirty="0" smtClean="0">
                <a:solidFill>
                  <a:srgbClr val="C00000"/>
                </a:solidFill>
                <a:latin typeface="Calibri" panose="020F0502020204030204" pitchFamily="34" charset="0"/>
                <a:ea typeface="微软雅黑" panose="020B0503020204020204" pitchFamily="34" charset="-122"/>
                <a:cs typeface="Calibri" panose="020F0502020204030204" pitchFamily="34" charset="0"/>
              </a:rPr>
              <a:t>Reflectance</a:t>
            </a:r>
            <a:endParaRPr lang="en-US" altLang="zh-CN" sz="1400" dirty="0">
              <a:solidFill>
                <a:srgbClr val="C00000"/>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14" name="直接箭头连接符 13"/>
          <p:cNvCxnSpPr/>
          <p:nvPr/>
        </p:nvCxnSpPr>
        <p:spPr>
          <a:xfrm>
            <a:off x="747423" y="4317558"/>
            <a:ext cx="128817" cy="5206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endCxn id="24" idx="0"/>
          </p:cNvCxnSpPr>
          <p:nvPr/>
        </p:nvCxnSpPr>
        <p:spPr>
          <a:xfrm flipH="1">
            <a:off x="5542729" y="4297755"/>
            <a:ext cx="207267" cy="36411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53424" y="4009781"/>
            <a:ext cx="1498443" cy="307777"/>
          </a:xfrm>
          <a:prstGeom prst="rect">
            <a:avLst/>
          </a:prstGeom>
          <a:noFill/>
        </p:spPr>
        <p:txBody>
          <a:bodyPr wrap="square" rtlCol="0" anchor="ctr">
            <a:spAutoFit/>
          </a:bodyPr>
          <a:lstStyle/>
          <a:p>
            <a:pPr algn="just"/>
            <a:r>
              <a:rPr lang="en-US" altLang="zh-CN" sz="1400" dirty="0">
                <a:solidFill>
                  <a:srgbClr val="C00000"/>
                </a:solidFill>
                <a:latin typeface="Calibri" panose="020F0502020204030204" pitchFamily="34" charset="0"/>
                <a:ea typeface="微软雅黑" panose="020B0503020204020204" pitchFamily="34" charset="-122"/>
                <a:cs typeface="Calibri" panose="020F0502020204030204" pitchFamily="34" charset="0"/>
              </a:rPr>
              <a:t>Attenuation ratio</a:t>
            </a:r>
          </a:p>
        </p:txBody>
      </p:sp>
      <p:sp>
        <p:nvSpPr>
          <p:cNvPr id="22" name="文本框 21"/>
          <p:cNvSpPr txBox="1"/>
          <p:nvPr/>
        </p:nvSpPr>
        <p:spPr>
          <a:xfrm>
            <a:off x="2159664" y="5822665"/>
            <a:ext cx="1795838" cy="523220"/>
          </a:xfrm>
          <a:prstGeom prst="rect">
            <a:avLst/>
          </a:prstGeom>
          <a:noFill/>
        </p:spPr>
        <p:txBody>
          <a:bodyPr wrap="square" rtlCol="0" anchor="ctr">
            <a:spAutoFit/>
          </a:bodyPr>
          <a:lstStyle/>
          <a:p>
            <a:pPr algn="just"/>
            <a:r>
              <a:rPr lang="en-US" altLang="zh-CN" sz="1400" dirty="0" smtClean="0">
                <a:solidFill>
                  <a:srgbClr val="C00000"/>
                </a:solidFill>
                <a:latin typeface="Calibri" panose="020F0502020204030204" pitchFamily="34" charset="0"/>
                <a:ea typeface="微软雅黑" panose="020B0503020204020204" pitchFamily="34" charset="-122"/>
                <a:cs typeface="Calibri" panose="020F0502020204030204" pitchFamily="34" charset="0"/>
              </a:rPr>
              <a:t>HAOC Solar Irradiance Measurement</a:t>
            </a:r>
            <a:endParaRPr lang="en-US" altLang="zh-CN" sz="1400" dirty="0">
              <a:solidFill>
                <a:srgbClr val="C0000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3" name="左大括号 22"/>
          <p:cNvSpPr/>
          <p:nvPr/>
        </p:nvSpPr>
        <p:spPr>
          <a:xfrm rot="16200000">
            <a:off x="2978789" y="4391754"/>
            <a:ext cx="156658" cy="2600394"/>
          </a:xfrm>
          <a:prstGeom prst="leftBrace">
            <a:avLst>
              <a:gd name="adj1" fmla="val 47549"/>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sp>
        <p:nvSpPr>
          <p:cNvPr id="24" name="矩形 23"/>
          <p:cNvSpPr/>
          <p:nvPr/>
        </p:nvSpPr>
        <p:spPr>
          <a:xfrm>
            <a:off x="5127588" y="4661870"/>
            <a:ext cx="830281" cy="7609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p:cNvCxnSpPr/>
          <p:nvPr/>
        </p:nvCxnSpPr>
        <p:spPr>
          <a:xfrm flipH="1" flipV="1">
            <a:off x="4749317" y="5422790"/>
            <a:ext cx="216114" cy="45576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4490379" y="4661870"/>
            <a:ext cx="537521" cy="7609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4086972" y="5881374"/>
            <a:ext cx="2592945" cy="307777"/>
          </a:xfrm>
          <a:prstGeom prst="rect">
            <a:avLst/>
          </a:prstGeom>
          <a:noFill/>
        </p:spPr>
        <p:txBody>
          <a:bodyPr wrap="square" rtlCol="0" anchor="ctr">
            <a:spAutoFit/>
          </a:bodyPr>
          <a:lstStyle/>
          <a:p>
            <a:pPr algn="just"/>
            <a:r>
              <a:rPr lang="en-US" altLang="zh-CN" sz="1400" dirty="0">
                <a:solidFill>
                  <a:srgbClr val="C00000"/>
                </a:solidFill>
                <a:latin typeface="Calibri" panose="020F0502020204030204" pitchFamily="34" charset="0"/>
                <a:ea typeface="微软雅黑" panose="020B0503020204020204" pitchFamily="34" charset="-122"/>
                <a:cs typeface="Calibri" panose="020F0502020204030204" pitchFamily="34" charset="0"/>
              </a:rPr>
              <a:t>Flat Field correction </a:t>
            </a:r>
            <a:r>
              <a:rPr lang="en-US" altLang="zh-CN" sz="1400" dirty="0" smtClean="0">
                <a:solidFill>
                  <a:srgbClr val="C00000"/>
                </a:solidFill>
                <a:latin typeface="Calibri" panose="020F0502020204030204" pitchFamily="34" charset="0"/>
                <a:ea typeface="微软雅黑" panose="020B0503020204020204" pitchFamily="34" charset="-122"/>
                <a:cs typeface="Calibri" panose="020F0502020204030204" pitchFamily="34" charset="0"/>
              </a:rPr>
              <a:t>coefficients</a:t>
            </a:r>
            <a:endParaRPr lang="en-US" altLang="zh-CN" sz="1400" dirty="0">
              <a:solidFill>
                <a:srgbClr val="C000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545634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6</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4. On-orbit Performance of HAOC</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338202" y="5008416"/>
            <a:ext cx="11525143" cy="1297791"/>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a:latin typeface="Calibri" panose="020F0502020204030204" pitchFamily="34" charset="0"/>
                <a:ea typeface="微软雅黑" panose="020B0503020204020204" pitchFamily="34" charset="-122"/>
                <a:cs typeface="Calibri" panose="020F0502020204030204" pitchFamily="34" charset="0"/>
              </a:rPr>
              <a:t>The Absolute Spectral Responses (ASRs) are measured using tunable lasers in pre-launch test and the Instrument Spectral Response Functions (ISRFs) are fitted by Gaussian-like functions</a:t>
            </a:r>
            <a:r>
              <a:rPr lang="en-US" altLang="zh-CN" dirty="0" smtClean="0">
                <a:latin typeface="Calibri" panose="020F0502020204030204" pitchFamily="34" charset="0"/>
                <a:ea typeface="微软雅黑" panose="020B0503020204020204" pitchFamily="34" charset="-122"/>
                <a:cs typeface="Calibri" panose="020F0502020204030204" pitchFamily="34" charset="0"/>
              </a:rPr>
              <a:t>.</a:t>
            </a:r>
          </a:p>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The 220 </a:t>
            </a:r>
            <a:r>
              <a:rPr lang="en-US" altLang="zh-CN" dirty="0">
                <a:latin typeface="Calibri" panose="020F0502020204030204" pitchFamily="34" charset="0"/>
                <a:ea typeface="微软雅黑" panose="020B0503020204020204" pitchFamily="34" charset="-122"/>
                <a:cs typeface="Calibri" panose="020F0502020204030204" pitchFamily="34" charset="0"/>
              </a:rPr>
              <a:t>channels are close to coincident on the surface and the center channel of the spectral response across the cross track elements is nearly constant (within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3%). </a:t>
            </a:r>
            <a:r>
              <a:rPr lang="en-US" altLang="zh-CN" dirty="0">
                <a:latin typeface="Calibri" panose="020F0502020204030204" pitchFamily="34" charset="0"/>
                <a:ea typeface="微软雅黑" panose="020B0503020204020204" pitchFamily="34" charset="-122"/>
                <a:cs typeface="Calibri" panose="020F0502020204030204" pitchFamily="34" charset="0"/>
              </a:rPr>
              <a:t>So there is no significant “keystone” or “smile” to correct for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HAOC.</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5" y="1387122"/>
            <a:ext cx="4320000" cy="242784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011" y="1387122"/>
            <a:ext cx="4320000" cy="242784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6962" y="1251042"/>
            <a:ext cx="3600000" cy="2700000"/>
          </a:xfrm>
          <a:prstGeom prst="rect">
            <a:avLst/>
          </a:prstGeom>
        </p:spPr>
      </p:pic>
      <p:sp>
        <p:nvSpPr>
          <p:cNvPr id="8" name="文本框 7"/>
          <p:cNvSpPr txBox="1"/>
          <p:nvPr/>
        </p:nvSpPr>
        <p:spPr>
          <a:xfrm>
            <a:off x="338203" y="830828"/>
            <a:ext cx="5757797" cy="374461"/>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Spectral Calibration and on-board performance</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sp>
        <p:nvSpPr>
          <p:cNvPr id="9" name="文本框 8"/>
          <p:cNvSpPr txBox="1"/>
          <p:nvPr/>
        </p:nvSpPr>
        <p:spPr>
          <a:xfrm>
            <a:off x="1187727" y="3950023"/>
            <a:ext cx="1977495" cy="307777"/>
          </a:xfrm>
          <a:prstGeom prst="rect">
            <a:avLst/>
          </a:prstGeom>
          <a:noFill/>
        </p:spPr>
        <p:txBody>
          <a:bodyPr wrap="square" rtlCol="0" anchor="ctr">
            <a:spAutoFit/>
          </a:bodyPr>
          <a:lstStyle/>
          <a:p>
            <a:pPr algn="just"/>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ASR @ 640 nm channels</a:t>
            </a:r>
            <a:endParaRPr lang="en-US" altLang="zh-CN"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 name="文本框 9"/>
          <p:cNvSpPr txBox="1"/>
          <p:nvPr/>
        </p:nvSpPr>
        <p:spPr>
          <a:xfrm>
            <a:off x="4791728" y="3950022"/>
            <a:ext cx="3114565" cy="307777"/>
          </a:xfrm>
          <a:prstGeom prst="rect">
            <a:avLst/>
          </a:prstGeom>
          <a:noFill/>
        </p:spPr>
        <p:txBody>
          <a:bodyPr wrap="square" rtlCol="0" anchor="ctr">
            <a:spAutoFit/>
          </a:bodyPr>
          <a:lstStyle/>
          <a:p>
            <a:pPr algn="just"/>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“smile” deviations cross spatial direction</a:t>
            </a:r>
            <a:endParaRPr lang="en-US" altLang="zh-CN"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11" name="文本框 10"/>
          <p:cNvSpPr txBox="1"/>
          <p:nvPr/>
        </p:nvSpPr>
        <p:spPr>
          <a:xfrm>
            <a:off x="9328214" y="4058263"/>
            <a:ext cx="1977495" cy="307777"/>
          </a:xfrm>
          <a:prstGeom prst="rect">
            <a:avLst/>
          </a:prstGeom>
          <a:noFill/>
        </p:spPr>
        <p:txBody>
          <a:bodyPr wrap="square" rtlCol="0" anchor="ctr">
            <a:spAutoFit/>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ISRF fitting</a:t>
            </a:r>
            <a:endParaRPr lang="en-US" altLang="zh-CN" sz="1400"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882952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7</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4. On-orbit Performance of HAOC</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338201" y="4875276"/>
            <a:ext cx="10801575" cy="938719"/>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a:latin typeface="Calibri" panose="020F0502020204030204" pitchFamily="34" charset="0"/>
                <a:ea typeface="微软雅黑" panose="020B0503020204020204" pitchFamily="34" charset="-122"/>
                <a:cs typeface="Calibri" panose="020F0502020204030204" pitchFamily="34" charset="0"/>
              </a:rPr>
              <a:t>A dual-wavelength laser provides on-orbit wavelength calibrations at the selected spectral channels. The central wavelength stability is monitored by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periodic laser tests. </a:t>
            </a:r>
            <a:r>
              <a:rPr lang="en-US" altLang="zh-CN" dirty="0">
                <a:latin typeface="Calibri" panose="020F0502020204030204" pitchFamily="34" charset="0"/>
                <a:ea typeface="微软雅黑" panose="020B0503020204020204" pitchFamily="34" charset="-122"/>
                <a:cs typeface="Calibri" panose="020F0502020204030204" pitchFamily="34" charset="0"/>
              </a:rPr>
              <a:t>Over the past year and a half, the time series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of central wavelengths shown a high stability.</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6" y="1743870"/>
            <a:ext cx="5760000" cy="21600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461" y="1743870"/>
            <a:ext cx="5760000" cy="2160000"/>
          </a:xfrm>
          <a:prstGeom prst="rect">
            <a:avLst/>
          </a:prstGeom>
        </p:spPr>
      </p:pic>
      <p:sp>
        <p:nvSpPr>
          <p:cNvPr id="7" name="文本框 6"/>
          <p:cNvSpPr txBox="1"/>
          <p:nvPr/>
        </p:nvSpPr>
        <p:spPr>
          <a:xfrm>
            <a:off x="338203" y="830828"/>
            <a:ext cx="5757797" cy="374461"/>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Spectral Calibration and on-board performance</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sp>
        <p:nvSpPr>
          <p:cNvPr id="8" name="文本框 7"/>
          <p:cNvSpPr txBox="1"/>
          <p:nvPr/>
        </p:nvSpPr>
        <p:spPr>
          <a:xfrm>
            <a:off x="1194896" y="4011054"/>
            <a:ext cx="3546280" cy="307777"/>
          </a:xfrm>
          <a:prstGeom prst="rect">
            <a:avLst/>
          </a:prstGeom>
          <a:noFill/>
        </p:spPr>
        <p:txBody>
          <a:bodyPr wrap="square" rtlCol="0" anchor="ctr">
            <a:spAutoFit/>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Time series of center wavelengths</a:t>
            </a:r>
            <a:endParaRPr lang="en-US" altLang="zh-CN"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9" name="文本框 8"/>
          <p:cNvSpPr txBox="1"/>
          <p:nvPr/>
        </p:nvSpPr>
        <p:spPr>
          <a:xfrm>
            <a:off x="7300321" y="4011054"/>
            <a:ext cx="3546280" cy="307777"/>
          </a:xfrm>
          <a:prstGeom prst="rect">
            <a:avLst/>
          </a:prstGeom>
          <a:noFill/>
        </p:spPr>
        <p:txBody>
          <a:bodyPr wrap="square" rtlCol="0" anchor="ctr">
            <a:spAutoFit/>
          </a:bodyPr>
          <a:lstStyle/>
          <a:p>
            <a:pPr algn="ct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Time series of center wavelength deviations</a:t>
            </a:r>
            <a:endParaRPr lang="en-US" altLang="zh-CN" sz="1400"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987190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a:defRPr/>
            </a:pPr>
            <a:fld id="{CAF0C06C-A120-4CEF-A9AD-F4118C12BC70}" type="slidenum">
              <a:rPr lang="en-US" altLang="zh-CN" smtClean="0"/>
              <a:pPr>
                <a:defRPr/>
              </a:pPr>
              <a:t>8</a:t>
            </a:fld>
            <a:endParaRPr lang="en-US" altLang="zh-CN" dirty="0"/>
          </a:p>
        </p:txBody>
      </p:sp>
      <p:sp>
        <p:nvSpPr>
          <p:cNvPr id="4" name="文本框 3"/>
          <p:cNvSpPr txBox="1"/>
          <p:nvPr/>
        </p:nvSpPr>
        <p:spPr>
          <a:xfrm>
            <a:off x="16475" y="123568"/>
            <a:ext cx="10197121" cy="461665"/>
          </a:xfrm>
          <a:prstGeom prst="rect">
            <a:avLst/>
          </a:prstGeom>
          <a:noFill/>
        </p:spPr>
        <p:txBody>
          <a:bodyPr wrap="square" rtlCol="0">
            <a:spAutoFit/>
          </a:bodyPr>
          <a:lstStyle/>
          <a:p>
            <a:r>
              <a:rPr lang="en-US" altLang="zh-CN" sz="2400" b="1" dirty="0" smtClean="0">
                <a:solidFill>
                  <a:schemeClr val="bg1"/>
                </a:solidFill>
                <a:latin typeface="Calibri" panose="020F0502020204030204" pitchFamily="34" charset="0"/>
                <a:ea typeface="微软雅黑" panose="020B0503020204020204" pitchFamily="34" charset="-122"/>
                <a:cs typeface="Calibri" panose="020F0502020204030204" pitchFamily="34" charset="0"/>
              </a:rPr>
              <a:t>4. On-orbit Performance of HAOC</a:t>
            </a:r>
            <a:endParaRPr lang="zh-CN" altLang="en-US" sz="24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5" name="文本框 4"/>
          <p:cNvSpPr txBox="1"/>
          <p:nvPr/>
        </p:nvSpPr>
        <p:spPr>
          <a:xfrm>
            <a:off x="338202" y="6038967"/>
            <a:ext cx="10801575" cy="656590"/>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a:latin typeface="Calibri" panose="020F0502020204030204" pitchFamily="34" charset="0"/>
                <a:ea typeface="微软雅黑" panose="020B0503020204020204" pitchFamily="34" charset="-122"/>
                <a:cs typeface="Calibri" panose="020F0502020204030204" pitchFamily="34" charset="0"/>
              </a:rPr>
              <a:t>Cross-slit scans of the Sun give composite measurements of the spectral solar irradiance (SSI), to which the </a:t>
            </a:r>
            <a:r>
              <a:rPr lang="en-US" altLang="zh-CN" dirty="0" smtClean="0">
                <a:latin typeface="Calibri" panose="020F0502020204030204" pitchFamily="34" charset="0"/>
                <a:ea typeface="微软雅黑" panose="020B0503020204020204" pitchFamily="34" charset="-122"/>
                <a:cs typeface="Calibri" panose="020F0502020204030204" pitchFamily="34" charset="0"/>
              </a:rPr>
              <a:t>HAOC </a:t>
            </a:r>
            <a:r>
              <a:rPr lang="en-US" altLang="zh-CN" dirty="0">
                <a:latin typeface="Calibri" panose="020F0502020204030204" pitchFamily="34" charset="0"/>
                <a:ea typeface="微软雅黑" panose="020B0503020204020204" pitchFamily="34" charset="-122"/>
                <a:cs typeface="Calibri" panose="020F0502020204030204" pitchFamily="34" charset="0"/>
              </a:rPr>
              <a:t>is </a:t>
            </a:r>
            <a:r>
              <a:rPr lang="en-US" altLang="zh-CN" dirty="0" err="1">
                <a:latin typeface="Calibri" panose="020F0502020204030204" pitchFamily="34" charset="0"/>
                <a:ea typeface="微软雅黑" panose="020B0503020204020204" pitchFamily="34" charset="-122"/>
                <a:cs typeface="Calibri" panose="020F0502020204030204" pitchFamily="34" charset="0"/>
              </a:rPr>
              <a:t>radiometrically</a:t>
            </a:r>
            <a:r>
              <a:rPr lang="en-US" altLang="zh-CN" dirty="0">
                <a:latin typeface="Calibri" panose="020F0502020204030204" pitchFamily="34" charset="0"/>
                <a:ea typeface="微软雅黑" panose="020B0503020204020204" pitchFamily="34" charset="-122"/>
                <a:cs typeface="Calibri" panose="020F0502020204030204" pitchFamily="34" charset="0"/>
              </a:rPr>
              <a:t> referenced to SI.</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02" y="1112072"/>
            <a:ext cx="2160000" cy="3780000"/>
          </a:xfrm>
          <a:prstGeom prst="rect">
            <a:avLst/>
          </a:prstGeom>
        </p:spPr>
      </p:pic>
      <p:sp>
        <p:nvSpPr>
          <p:cNvPr id="6" name="文本框 5"/>
          <p:cNvSpPr txBox="1"/>
          <p:nvPr/>
        </p:nvSpPr>
        <p:spPr>
          <a:xfrm>
            <a:off x="338203" y="830828"/>
            <a:ext cx="7223487" cy="374461"/>
          </a:xfrm>
          <a:prstGeom prst="rect">
            <a:avLst/>
          </a:prstGeom>
          <a:noFill/>
        </p:spPr>
        <p:txBody>
          <a:bodyPr wrap="square" rtlCol="0">
            <a:spAutoFit/>
          </a:bodyPr>
          <a:lstStyle/>
          <a:p>
            <a:pPr marL="285750" indent="-285750" algn="just">
              <a:lnSpc>
                <a:spcPts val="2200"/>
              </a:lnSpc>
              <a:spcAft>
                <a:spcPts val="600"/>
              </a:spcAft>
              <a:buFont typeface="Wingdings" panose="05000000000000000000" pitchFamily="2" charset="2"/>
              <a:buChar char="Ø"/>
            </a:pPr>
            <a:r>
              <a:rPr lang="en-US" altLang="zh-CN" dirty="0" smtClean="0">
                <a:latin typeface="Calibri" panose="020F0502020204030204" pitchFamily="34" charset="0"/>
                <a:ea typeface="微软雅黑" panose="020B0503020204020204" pitchFamily="34" charset="-122"/>
                <a:cs typeface="Calibri" panose="020F0502020204030204" pitchFamily="34" charset="0"/>
              </a:rPr>
              <a:t>Radiometric Calibration and on-board performance: Solar Irradiance</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000" y="1285479"/>
            <a:ext cx="3600000" cy="2700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951" y="1285479"/>
            <a:ext cx="3600000" cy="270000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000" y="4158723"/>
            <a:ext cx="4320000" cy="1620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3122" y="4158723"/>
            <a:ext cx="4320000" cy="1620000"/>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3947" y="830828"/>
            <a:ext cx="1800000" cy="1721359"/>
          </a:xfrm>
          <a:prstGeom prst="rect">
            <a:avLst/>
          </a:prstGeom>
        </p:spPr>
      </p:pic>
      <p:sp>
        <p:nvSpPr>
          <p:cNvPr id="12" name="文本框 11"/>
          <p:cNvSpPr txBox="1"/>
          <p:nvPr/>
        </p:nvSpPr>
        <p:spPr>
          <a:xfrm>
            <a:off x="354858" y="4937593"/>
            <a:ext cx="1604687" cy="307777"/>
          </a:xfrm>
          <a:prstGeom prst="rect">
            <a:avLst/>
          </a:prstGeom>
          <a:noFill/>
        </p:spPr>
        <p:txBody>
          <a:bodyPr wrap="square" rtlCol="0" anchor="ctr">
            <a:spAutoFit/>
          </a:bodyPr>
          <a:lstStyle/>
          <a:p>
            <a:pPr algn="just"/>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Solar </a:t>
            </a:r>
            <a:r>
              <a:rPr lang="en-US" altLang="zh-CN" sz="1400" dirty="0" err="1" smtClean="0">
                <a:latin typeface="Calibri" panose="020F0502020204030204" pitchFamily="34" charset="0"/>
                <a:ea typeface="微软雅黑" panose="020B0503020204020204" pitchFamily="34" charset="-122"/>
                <a:cs typeface="Calibri" panose="020F0502020204030204" pitchFamily="34" charset="0"/>
              </a:rPr>
              <a:t>Irrad</a:t>
            </a:r>
            <a:r>
              <a:rPr lang="en-US" altLang="zh-CN" sz="1400" dirty="0" smtClean="0">
                <a:latin typeface="Calibri" panose="020F0502020204030204" pitchFamily="34" charset="0"/>
                <a:ea typeface="微软雅黑" panose="020B0503020204020204" pitchFamily="34" charset="-122"/>
                <a:cs typeface="Calibri" panose="020F0502020204030204" pitchFamily="34" charset="0"/>
              </a:rPr>
              <a:t>. cube</a:t>
            </a:r>
            <a:endParaRPr lang="en-US" altLang="zh-CN" sz="1400"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5841974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260*188"/>
  <p:tag name="TABLE_ENDDRAG_RECT" val="42*116*260*18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4146</TotalTime>
  <Words>1767</Words>
  <Application>Microsoft Office PowerPoint</Application>
  <PresentationFormat>宽屏</PresentationFormat>
  <Paragraphs>312</Paragraphs>
  <Slides>18</Slides>
  <Notes>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等线</vt:lpstr>
      <vt:lpstr>等线 Light</vt:lpstr>
      <vt:lpstr>微软雅黑</vt:lpstr>
      <vt:lpstr>Arial</vt:lpstr>
      <vt:lpstr>Calibri</vt:lpstr>
      <vt:lpstr>Ink Free</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神州网信技术有限公司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Leest</dc:creator>
  <cp:lastModifiedBy>Dell</cp:lastModifiedBy>
  <cp:revision>90</cp:revision>
  <dcterms:created xsi:type="dcterms:W3CDTF">2024-06-18T08:16:30Z</dcterms:created>
  <dcterms:modified xsi:type="dcterms:W3CDTF">2025-03-15T22:38:42Z</dcterms:modified>
</cp:coreProperties>
</file>