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2" r:id="rId2"/>
    <p:sldId id="271" r:id="rId3"/>
    <p:sldId id="291" r:id="rId4"/>
    <p:sldId id="297" r:id="rId5"/>
    <p:sldId id="287" r:id="rId6"/>
    <p:sldId id="281" r:id="rId7"/>
    <p:sldId id="260" r:id="rId8"/>
    <p:sldId id="334" r:id="rId9"/>
    <p:sldId id="308" r:id="rId10"/>
    <p:sldId id="309" r:id="rId11"/>
    <p:sldId id="310" r:id="rId12"/>
    <p:sldId id="311" r:id="rId13"/>
    <p:sldId id="312" r:id="rId14"/>
    <p:sldId id="313" r:id="rId15"/>
    <p:sldId id="314" r:id="rId16"/>
    <p:sldId id="315" r:id="rId17"/>
    <p:sldId id="316" r:id="rId18"/>
    <p:sldId id="317" r:id="rId19"/>
    <p:sldId id="318" r:id="rId20"/>
    <p:sldId id="331" r:id="rId21"/>
    <p:sldId id="332" r:id="rId22"/>
    <p:sldId id="333"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unir" initials="M" lastIdx="4" clrIdx="0">
    <p:extLst>
      <p:ext uri="{19B8F6BF-5375-455C-9EA6-DF929625EA0E}">
        <p15:presenceInfo xmlns:p15="http://schemas.microsoft.com/office/powerpoint/2012/main" userId="Mouni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p:scale>
          <a:sx n="50" d="100"/>
          <a:sy n="50" d="100"/>
        </p:scale>
        <p:origin x="584" y="332"/>
      </p:cViewPr>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08F04-D79D-4E99-A1D5-3C2E24DC8EE6}"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63DC5-E385-4590-A0DF-F0589786CA2A}" type="slidenum">
              <a:rPr lang="en-US" smtClean="0"/>
              <a:t>‹#›</a:t>
            </a:fld>
            <a:endParaRPr lang="en-US"/>
          </a:p>
        </p:txBody>
      </p:sp>
    </p:spTree>
    <p:extLst>
      <p:ext uri="{BB962C8B-B14F-4D97-AF65-F5344CB8AC3E}">
        <p14:creationId xmlns:p14="http://schemas.microsoft.com/office/powerpoint/2010/main" val="398775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40a776e5cf_0_466:notes"/>
          <p:cNvSpPr txBox="1">
            <a:spLocks noGrp="1"/>
          </p:cNvSpPr>
          <p:nvPr>
            <p:ph type="body" idx="1"/>
          </p:nvPr>
        </p:nvSpPr>
        <p:spPr>
          <a:xfrm>
            <a:off x="679450" y="4716463"/>
            <a:ext cx="5438700" cy="4464000"/>
          </a:xfrm>
          <a:prstGeom prst="rect">
            <a:avLst/>
          </a:prstGeom>
        </p:spPr>
        <p:txBody>
          <a:bodyPr spcFirstLastPara="1" wrap="square" lIns="92300" tIns="46150" rIns="92300" bIns="46150" anchor="t" anchorCtr="0">
            <a:noAutofit/>
          </a:bodyPr>
          <a:lstStyle/>
          <a:p>
            <a:pPr marL="0" lvl="0" indent="0" algn="l" rtl="0">
              <a:spcBef>
                <a:spcPts val="360"/>
              </a:spcBef>
              <a:spcAft>
                <a:spcPts val="0"/>
              </a:spcAft>
              <a:buNone/>
            </a:pPr>
            <a:endParaRPr/>
          </a:p>
        </p:txBody>
      </p:sp>
      <p:sp>
        <p:nvSpPr>
          <p:cNvPr id="92" name="Google Shape;92;g340a776e5cf_0_466: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13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40a776e5cf_0_475:notes"/>
          <p:cNvSpPr txBox="1">
            <a:spLocks noGrp="1"/>
          </p:cNvSpPr>
          <p:nvPr>
            <p:ph type="body" idx="1"/>
          </p:nvPr>
        </p:nvSpPr>
        <p:spPr>
          <a:xfrm>
            <a:off x="679450" y="4716463"/>
            <a:ext cx="5438700" cy="4464000"/>
          </a:xfrm>
          <a:prstGeom prst="rect">
            <a:avLst/>
          </a:prstGeom>
        </p:spPr>
        <p:txBody>
          <a:bodyPr spcFirstLastPara="1" wrap="square" lIns="92300" tIns="46150" rIns="92300" bIns="46150" anchor="t" anchorCtr="0">
            <a:noAutofit/>
          </a:bodyPr>
          <a:lstStyle/>
          <a:p>
            <a:pPr marL="0" lvl="0" indent="0" algn="l" rtl="0">
              <a:spcBef>
                <a:spcPts val="360"/>
              </a:spcBef>
              <a:spcAft>
                <a:spcPts val="0"/>
              </a:spcAft>
              <a:buNone/>
            </a:pPr>
            <a:endParaRPr/>
          </a:p>
        </p:txBody>
      </p:sp>
      <p:sp>
        <p:nvSpPr>
          <p:cNvPr id="101" name="Google Shape;101;g340a776e5cf_0_475: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Gröbner, J., </a:t>
            </a:r>
            <a:r>
              <a:rPr lang="en-US" sz="1200" b="0" i="0" kern="1200" dirty="0" err="1">
                <a:solidFill>
                  <a:schemeClr val="tx1"/>
                </a:solidFill>
                <a:effectLst/>
                <a:latin typeface="+mn-lt"/>
                <a:ea typeface="+mn-ea"/>
                <a:cs typeface="+mn-cs"/>
              </a:rPr>
              <a:t>Kouremeti</a:t>
            </a:r>
            <a:r>
              <a:rPr lang="en-US" sz="1200" b="0" i="0" kern="1200" dirty="0">
                <a:solidFill>
                  <a:schemeClr val="tx1"/>
                </a:solidFill>
                <a:effectLst/>
                <a:latin typeface="+mn-lt"/>
                <a:ea typeface="+mn-ea"/>
                <a:cs typeface="+mn-cs"/>
              </a:rPr>
              <a:t>, N., </a:t>
            </a:r>
            <a:r>
              <a:rPr lang="en-US" sz="1200" b="0" i="0" kern="1200" dirty="0" err="1">
                <a:solidFill>
                  <a:schemeClr val="tx1"/>
                </a:solidFill>
                <a:effectLst/>
                <a:latin typeface="+mn-lt"/>
                <a:ea typeface="+mn-ea"/>
                <a:cs typeface="+mn-cs"/>
              </a:rPr>
              <a:t>Hülsen</a:t>
            </a:r>
            <a:r>
              <a:rPr lang="en-US" sz="1200" b="0" i="0" kern="1200" dirty="0">
                <a:solidFill>
                  <a:schemeClr val="tx1"/>
                </a:solidFill>
                <a:effectLst/>
                <a:latin typeface="+mn-lt"/>
                <a:ea typeface="+mn-ea"/>
                <a:cs typeface="+mn-cs"/>
              </a:rPr>
              <a:t>, G., Zuber, R., </a:t>
            </a:r>
            <a:r>
              <a:rPr lang="en-US" sz="1200" b="0" i="0" kern="1200" dirty="0" err="1">
                <a:solidFill>
                  <a:schemeClr val="tx1"/>
                </a:solidFill>
                <a:effectLst/>
                <a:latin typeface="+mn-lt"/>
                <a:ea typeface="+mn-ea"/>
                <a:cs typeface="+mn-cs"/>
              </a:rPr>
              <a:t>Ribnitzky</a:t>
            </a:r>
            <a:r>
              <a:rPr lang="en-US" sz="1200" b="0" i="0" kern="1200" dirty="0">
                <a:solidFill>
                  <a:schemeClr val="tx1"/>
                </a:solidFill>
                <a:effectLst/>
                <a:latin typeface="+mn-lt"/>
                <a:ea typeface="+mn-ea"/>
                <a:cs typeface="+mn-cs"/>
              </a:rPr>
              <a:t>, M., </a:t>
            </a:r>
            <a:r>
              <a:rPr lang="en-US" sz="1200" b="0" i="0" kern="1200" dirty="0" err="1">
                <a:solidFill>
                  <a:schemeClr val="tx1"/>
                </a:solidFill>
                <a:effectLst/>
                <a:latin typeface="+mn-lt"/>
                <a:ea typeface="+mn-ea"/>
                <a:cs typeface="+mn-cs"/>
              </a:rPr>
              <a:t>Nevas</a:t>
            </a:r>
            <a:r>
              <a:rPr lang="en-US" sz="1200" b="0" i="0" kern="1200" dirty="0">
                <a:solidFill>
                  <a:schemeClr val="tx1"/>
                </a:solidFill>
                <a:effectLst/>
                <a:latin typeface="+mn-lt"/>
                <a:ea typeface="+mn-ea"/>
                <a:cs typeface="+mn-cs"/>
              </a:rPr>
              <a:t>, S., </a:t>
            </a:r>
            <a:r>
              <a:rPr lang="en-US" sz="1200" b="0" i="0" kern="1200" dirty="0" err="1">
                <a:solidFill>
                  <a:schemeClr val="tx1"/>
                </a:solidFill>
                <a:effectLst/>
                <a:latin typeface="+mn-lt"/>
                <a:ea typeface="+mn-ea"/>
                <a:cs typeface="+mn-cs"/>
              </a:rPr>
              <a:t>Sperfeld</a:t>
            </a:r>
            <a:r>
              <a:rPr lang="en-US" sz="1200" b="0" i="0" kern="1200" dirty="0">
                <a:solidFill>
                  <a:schemeClr val="tx1"/>
                </a:solidFill>
                <a:effectLst/>
                <a:latin typeface="+mn-lt"/>
                <a:ea typeface="+mn-ea"/>
                <a:cs typeface="+mn-cs"/>
              </a:rPr>
              <a:t>, P., Schwind, K., Schneider, P., </a:t>
            </a:r>
            <a:r>
              <a:rPr lang="en-US" sz="1200" b="0" i="0" kern="1200" dirty="0" err="1">
                <a:solidFill>
                  <a:schemeClr val="tx1"/>
                </a:solidFill>
                <a:effectLst/>
                <a:latin typeface="+mn-lt"/>
                <a:ea typeface="+mn-ea"/>
                <a:cs typeface="+mn-cs"/>
              </a:rPr>
              <a:t>Kazadzis</a:t>
            </a:r>
            <a:r>
              <a:rPr lang="en-US" sz="1200" b="0" i="0" kern="1200" dirty="0">
                <a:solidFill>
                  <a:schemeClr val="tx1"/>
                </a:solidFill>
                <a:effectLst/>
                <a:latin typeface="+mn-lt"/>
                <a:ea typeface="+mn-ea"/>
                <a:cs typeface="+mn-cs"/>
              </a:rPr>
              <a:t>, S., Barreto, Á., Gardiner, T., </a:t>
            </a:r>
            <a:r>
              <a:rPr lang="en-US" sz="1200" b="0" i="0" kern="1200" dirty="0" err="1">
                <a:solidFill>
                  <a:schemeClr val="tx1"/>
                </a:solidFill>
                <a:effectLst/>
                <a:latin typeface="+mn-lt"/>
                <a:ea typeface="+mn-ea"/>
                <a:cs typeface="+mn-cs"/>
              </a:rPr>
              <a:t>Mottungan</a:t>
            </a:r>
            <a:r>
              <a:rPr lang="en-US" sz="1200" b="0" i="0" kern="1200" dirty="0">
                <a:solidFill>
                  <a:schemeClr val="tx1"/>
                </a:solidFill>
                <a:effectLst/>
                <a:latin typeface="+mn-lt"/>
                <a:ea typeface="+mn-ea"/>
                <a:cs typeface="+mn-cs"/>
              </a:rPr>
              <a:t>, K., </a:t>
            </a:r>
            <a:r>
              <a:rPr lang="en-US" sz="1200" b="0" i="0" kern="1200" dirty="0" err="1">
                <a:solidFill>
                  <a:schemeClr val="tx1"/>
                </a:solidFill>
                <a:effectLst/>
                <a:latin typeface="+mn-lt"/>
                <a:ea typeface="+mn-ea"/>
                <a:cs typeface="+mn-cs"/>
              </a:rPr>
              <a:t>Medland</a:t>
            </a:r>
            <a:r>
              <a:rPr lang="en-US" sz="1200" b="0" i="0" kern="1200" dirty="0">
                <a:solidFill>
                  <a:schemeClr val="tx1"/>
                </a:solidFill>
                <a:effectLst/>
                <a:latin typeface="+mn-lt"/>
                <a:ea typeface="+mn-ea"/>
                <a:cs typeface="+mn-cs"/>
              </a:rPr>
              <a:t>, D., and Coleman, M.: Spectral aerosol optical depth from SI-traceable spectral solar irradiance measurements, Atmos. Meas. Tech., 16, 4667–4680, https://doi.org/10.5194/amt-16-4667-2023, 2023.</a:t>
            </a:r>
            <a:endParaRPr lang="en-US" dirty="0"/>
          </a:p>
        </p:txBody>
      </p:sp>
      <p:sp>
        <p:nvSpPr>
          <p:cNvPr id="4" name="Slide Number Placeholder 3"/>
          <p:cNvSpPr>
            <a:spLocks noGrp="1"/>
          </p:cNvSpPr>
          <p:nvPr>
            <p:ph type="sldNum" sz="quarter" idx="5"/>
          </p:nvPr>
        </p:nvSpPr>
        <p:spPr/>
        <p:txBody>
          <a:bodyPr/>
          <a:lstStyle/>
          <a:p>
            <a:fld id="{67DC7689-B1BE-4699-84A2-D188CFEA1376}" type="slidenum">
              <a:rPr lang="en-US" smtClean="0"/>
              <a:t>14</a:t>
            </a:fld>
            <a:endParaRPr lang="en-US"/>
          </a:p>
        </p:txBody>
      </p:sp>
    </p:spTree>
    <p:extLst>
      <p:ext uri="{BB962C8B-B14F-4D97-AF65-F5344CB8AC3E}">
        <p14:creationId xmlns:p14="http://schemas.microsoft.com/office/powerpoint/2010/main" val="343822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pPr/>
              <a:t>20</a:t>
            </a:fld>
            <a:endParaRPr lang="en-US"/>
          </a:p>
        </p:txBody>
      </p:sp>
      <p:sp>
        <p:nvSpPr>
          <p:cNvPr id="8195" name="Rectangle 2"/>
          <p:cNvSpPr>
            <a:spLocks noGrp="1" noRot="1" noChangeAspect="1" noChangeArrowheads="1" noTextEdit="1"/>
          </p:cNvSpPr>
          <p:nvPr>
            <p:ph type="sldImg"/>
          </p:nvPr>
        </p:nvSpPr>
        <p:spPr>
          <a:xfrm>
            <a:off x="90488" y="746125"/>
            <a:ext cx="6616700" cy="3722688"/>
          </a:xfrm>
          <a:ln/>
        </p:spPr>
      </p:sp>
      <p:sp>
        <p:nvSpPr>
          <p:cNvPr id="8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7214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49688" y="9429750"/>
            <a:ext cx="2946400" cy="49530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27</a:t>
            </a:fld>
            <a:endParaRPr/>
          </a:p>
        </p:txBody>
      </p:sp>
      <p:sp>
        <p:nvSpPr>
          <p:cNvPr id="47" name="Google Shape;47;p1: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79450" y="4716463"/>
            <a:ext cx="5438775" cy="446405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74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40b42f292e_3_0:notes"/>
          <p:cNvSpPr txBox="1">
            <a:spLocks noGrp="1"/>
          </p:cNvSpPr>
          <p:nvPr>
            <p:ph type="body" idx="1"/>
          </p:nvPr>
        </p:nvSpPr>
        <p:spPr>
          <a:xfrm>
            <a:off x="679450" y="4716463"/>
            <a:ext cx="5438700" cy="4464000"/>
          </a:xfrm>
          <a:prstGeom prst="rect">
            <a:avLst/>
          </a:prstGeom>
        </p:spPr>
        <p:txBody>
          <a:bodyPr spcFirstLastPara="1" wrap="square" lIns="92300" tIns="46150" rIns="92300" bIns="46150" anchor="t" anchorCtr="0">
            <a:noAutofit/>
          </a:bodyPr>
          <a:lstStyle/>
          <a:p>
            <a:pPr marL="0" lvl="0" indent="0" algn="l" rtl="0">
              <a:spcBef>
                <a:spcPts val="360"/>
              </a:spcBef>
              <a:spcAft>
                <a:spcPts val="0"/>
              </a:spcAft>
              <a:buNone/>
            </a:pPr>
            <a:endParaRPr/>
          </a:p>
        </p:txBody>
      </p:sp>
      <p:sp>
        <p:nvSpPr>
          <p:cNvPr id="54" name="Google Shape;54;g340b42f292e_3_0: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505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79450" y="4716463"/>
            <a:ext cx="5438775" cy="4464050"/>
          </a:xfrm>
          <a:prstGeom prst="rect">
            <a:avLst/>
          </a:prstGeom>
        </p:spPr>
        <p:txBody>
          <a:bodyPr spcFirstLastPara="1" wrap="square" lIns="92300" tIns="46150" rIns="92300" bIns="46150" anchor="t" anchorCtr="0">
            <a:noAutofit/>
          </a:bodyPr>
          <a:lstStyle/>
          <a:p>
            <a:pPr marL="0" lvl="0" indent="0" algn="l" rtl="0">
              <a:spcBef>
                <a:spcPts val="360"/>
              </a:spcBef>
              <a:spcAft>
                <a:spcPts val="0"/>
              </a:spcAft>
              <a:buNone/>
            </a:pPr>
            <a:endParaRPr/>
          </a:p>
        </p:txBody>
      </p:sp>
      <p:sp>
        <p:nvSpPr>
          <p:cNvPr id="62" name="Google Shape;62;p2: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09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79450" y="4716463"/>
            <a:ext cx="5438775" cy="4464050"/>
          </a:xfrm>
          <a:prstGeom prst="rect">
            <a:avLst/>
          </a:prstGeom>
        </p:spPr>
        <p:txBody>
          <a:bodyPr spcFirstLastPara="1" wrap="square" lIns="92300" tIns="46150" rIns="92300" bIns="46150" anchor="t" anchorCtr="0">
            <a:noAutofit/>
          </a:bodyPr>
          <a:lstStyle/>
          <a:p>
            <a:pPr marL="0" lvl="0" indent="0" algn="l" rtl="0">
              <a:spcBef>
                <a:spcPts val="360"/>
              </a:spcBef>
              <a:spcAft>
                <a:spcPts val="0"/>
              </a:spcAft>
              <a:buNone/>
            </a:pPr>
            <a:endParaRPr/>
          </a:p>
        </p:txBody>
      </p:sp>
      <p:sp>
        <p:nvSpPr>
          <p:cNvPr id="69" name="Google Shape;69;p4: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39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79450" y="4716463"/>
            <a:ext cx="5438775" cy="4464050"/>
          </a:xfrm>
          <a:prstGeom prst="rect">
            <a:avLst/>
          </a:prstGeom>
        </p:spPr>
        <p:txBody>
          <a:bodyPr spcFirstLastPara="1" wrap="square" lIns="92300" tIns="46150" rIns="92300" bIns="46150" anchor="t" anchorCtr="0">
            <a:noAutofit/>
          </a:bodyPr>
          <a:lstStyle/>
          <a:p>
            <a:pPr marL="0" lvl="0" indent="0" algn="l" rtl="0">
              <a:spcBef>
                <a:spcPts val="360"/>
              </a:spcBef>
              <a:spcAft>
                <a:spcPts val="0"/>
              </a:spcAft>
              <a:buNone/>
            </a:pPr>
            <a:endParaRPr/>
          </a:p>
        </p:txBody>
      </p:sp>
      <p:sp>
        <p:nvSpPr>
          <p:cNvPr id="77" name="Google Shape;77;p3: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77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79450" y="4716463"/>
            <a:ext cx="5438775" cy="4464050"/>
          </a:xfrm>
          <a:prstGeom prst="rect">
            <a:avLst/>
          </a:prstGeom>
        </p:spPr>
        <p:txBody>
          <a:bodyPr spcFirstLastPara="1" wrap="square" lIns="92300" tIns="46150" rIns="92300" bIns="46150" anchor="t" anchorCtr="0">
            <a:noAutofit/>
          </a:bodyPr>
          <a:lstStyle/>
          <a:p>
            <a:pPr marL="0" lvl="0" indent="0" algn="l" rtl="0">
              <a:spcBef>
                <a:spcPts val="360"/>
              </a:spcBef>
              <a:spcAft>
                <a:spcPts val="0"/>
              </a:spcAft>
              <a:buNone/>
            </a:pPr>
            <a:endParaRPr/>
          </a:p>
        </p:txBody>
      </p:sp>
      <p:sp>
        <p:nvSpPr>
          <p:cNvPr id="85" name="Google Shape;85;p6: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38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C691-C5DA-4FA0-AE9D-BAB85F189C5C}"/>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879C1190-E8D3-4C64-8610-A0A7CEB4B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9162ACD-988A-4D42-B165-4771CF2CF1D8}"/>
              </a:ext>
            </a:extLst>
          </p:cNvPr>
          <p:cNvSpPr>
            <a:spLocks noGrp="1"/>
          </p:cNvSpPr>
          <p:nvPr>
            <p:ph type="ftr" sz="quarter" idx="11"/>
          </p:nvPr>
        </p:nvSpPr>
        <p:spPr/>
        <p:txBody>
          <a:bodyPr/>
          <a:lstStyle/>
          <a:p>
            <a:r>
              <a:rPr lang="en-US" dirty="0" smtClean="0"/>
              <a:t>GSICS Annual Meeting, 17-21 March 2025, Changchun, China</a:t>
            </a:r>
            <a:endParaRPr lang="en-US" dirty="0"/>
          </a:p>
        </p:txBody>
      </p:sp>
      <p:sp>
        <p:nvSpPr>
          <p:cNvPr id="6" name="Slide Number Placeholder 5">
            <a:extLst>
              <a:ext uri="{FF2B5EF4-FFF2-40B4-BE49-F238E27FC236}">
                <a16:creationId xmlns:a16="http://schemas.microsoft.com/office/drawing/2014/main" id="{1823AE3A-EF65-4E5F-865E-4A8B3D48F48E}"/>
              </a:ext>
            </a:extLst>
          </p:cNvPr>
          <p:cNvSpPr>
            <a:spLocks noGrp="1"/>
          </p:cNvSpPr>
          <p:nvPr>
            <p:ph type="sldNum" sz="quarter" idx="12"/>
          </p:nvPr>
        </p:nvSpPr>
        <p:spPr/>
        <p:txBody>
          <a:bodyPr/>
          <a:lstStyle/>
          <a:p>
            <a:fld id="{A2B65881-C158-4B06-BD2C-C397BECA99DD}" type="slidenum">
              <a:rPr lang="en-US" smtClean="0"/>
              <a:t>‹#›</a:t>
            </a:fld>
            <a:endParaRPr lang="en-US"/>
          </a:p>
        </p:txBody>
      </p:sp>
    </p:spTree>
    <p:extLst>
      <p:ext uri="{BB962C8B-B14F-4D97-AF65-F5344CB8AC3E}">
        <p14:creationId xmlns:p14="http://schemas.microsoft.com/office/powerpoint/2010/main" val="54201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767E-06A2-41AD-B689-8F3178D253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B2BF77-25DD-46C4-8C4F-A94FC46C53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5025546-BB00-45D8-B7BC-606B30016475}"/>
              </a:ext>
            </a:extLst>
          </p:cNvPr>
          <p:cNvSpPr>
            <a:spLocks noGrp="1"/>
          </p:cNvSpPr>
          <p:nvPr>
            <p:ph type="ftr" sz="quarter" idx="11"/>
          </p:nvPr>
        </p:nvSpPr>
        <p:spPr/>
        <p:txBody>
          <a:bodyPr/>
          <a:lstStyle/>
          <a:p>
            <a:r>
              <a:rPr lang="en-US" dirty="0" smtClean="0"/>
              <a:t>GSICS Annual Meeting, 17-21 March 2025, Changchun, China</a:t>
            </a:r>
            <a:endParaRPr lang="en-US" dirty="0"/>
          </a:p>
        </p:txBody>
      </p:sp>
      <p:sp>
        <p:nvSpPr>
          <p:cNvPr id="6" name="Slide Number Placeholder 5">
            <a:extLst>
              <a:ext uri="{FF2B5EF4-FFF2-40B4-BE49-F238E27FC236}">
                <a16:creationId xmlns:a16="http://schemas.microsoft.com/office/drawing/2014/main" id="{49BC1C4A-368B-43CA-AC6A-C3BB3AFC5C59}"/>
              </a:ext>
            </a:extLst>
          </p:cNvPr>
          <p:cNvSpPr>
            <a:spLocks noGrp="1"/>
          </p:cNvSpPr>
          <p:nvPr>
            <p:ph type="sldNum" sz="quarter" idx="12"/>
          </p:nvPr>
        </p:nvSpPr>
        <p:spPr/>
        <p:txBody>
          <a:bodyPr/>
          <a:lstStyle/>
          <a:p>
            <a:fld id="{A2B65881-C158-4B06-BD2C-C397BECA99DD}" type="slidenum">
              <a:rPr lang="en-US" smtClean="0"/>
              <a:t>‹#›</a:t>
            </a:fld>
            <a:endParaRPr lang="en-US"/>
          </a:p>
        </p:txBody>
      </p:sp>
    </p:spTree>
    <p:extLst>
      <p:ext uri="{BB962C8B-B14F-4D97-AF65-F5344CB8AC3E}">
        <p14:creationId xmlns:p14="http://schemas.microsoft.com/office/powerpoint/2010/main" val="351419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1A801-F5FF-4F4F-AE8F-85DE23EF4A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BAD810-7CF9-45DF-B024-3516D3160A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F4EBEDB-EBB9-46AA-992E-A7AB0C778866}"/>
              </a:ext>
            </a:extLst>
          </p:cNvPr>
          <p:cNvSpPr>
            <a:spLocks noGrp="1"/>
          </p:cNvSpPr>
          <p:nvPr>
            <p:ph type="ftr" sz="quarter" idx="11"/>
          </p:nvPr>
        </p:nvSpPr>
        <p:spPr/>
        <p:txBody>
          <a:bodyPr/>
          <a:lstStyle/>
          <a:p>
            <a:r>
              <a:rPr lang="en-US" dirty="0" smtClean="0"/>
              <a:t>GSICS Annual Meeting, 17-21 March 2025, Changchun, China</a:t>
            </a:r>
            <a:endParaRPr lang="en-US" dirty="0"/>
          </a:p>
        </p:txBody>
      </p:sp>
      <p:sp>
        <p:nvSpPr>
          <p:cNvPr id="6" name="Slide Number Placeholder 5">
            <a:extLst>
              <a:ext uri="{FF2B5EF4-FFF2-40B4-BE49-F238E27FC236}">
                <a16:creationId xmlns:a16="http://schemas.microsoft.com/office/drawing/2014/main" id="{DFBD4E49-CF8E-4043-83AC-A1291E6E0035}"/>
              </a:ext>
            </a:extLst>
          </p:cNvPr>
          <p:cNvSpPr>
            <a:spLocks noGrp="1"/>
          </p:cNvSpPr>
          <p:nvPr>
            <p:ph type="sldNum" sz="quarter" idx="12"/>
          </p:nvPr>
        </p:nvSpPr>
        <p:spPr/>
        <p:txBody>
          <a:bodyPr/>
          <a:lstStyle/>
          <a:p>
            <a:fld id="{A2B65881-C158-4B06-BD2C-C397BECA99DD}" type="slidenum">
              <a:rPr lang="en-US" smtClean="0"/>
              <a:t>‹#›</a:t>
            </a:fld>
            <a:endParaRPr lang="en-US"/>
          </a:p>
        </p:txBody>
      </p:sp>
    </p:spTree>
    <p:extLst>
      <p:ext uri="{BB962C8B-B14F-4D97-AF65-F5344CB8AC3E}">
        <p14:creationId xmlns:p14="http://schemas.microsoft.com/office/powerpoint/2010/main" val="35573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6B4B-48BC-4567-8DC3-F696DA1AA12D}"/>
              </a:ext>
            </a:extLst>
          </p:cNvPr>
          <p:cNvSpPr>
            <a:spLocks noGrp="1"/>
          </p:cNvSpPr>
          <p:nvPr>
            <p:ph type="title"/>
          </p:nvPr>
        </p:nvSpPr>
        <p:spPr>
          <a:xfrm>
            <a:off x="838200" y="136525"/>
            <a:ext cx="9144000" cy="930780"/>
          </a:xfrm>
        </p:spPr>
        <p:txBody>
          <a:bodyPr>
            <a:normAutofit/>
          </a:bodyPr>
          <a:lstStyle>
            <a:lvl1pPr>
              <a:defRPr sz="4000" b="1"/>
            </a:lvl1pPr>
          </a:lstStyle>
          <a:p>
            <a:r>
              <a:rPr lang="en-US" dirty="0"/>
              <a:t>Click to edit Master title style</a:t>
            </a:r>
          </a:p>
        </p:txBody>
      </p:sp>
      <p:sp>
        <p:nvSpPr>
          <p:cNvPr id="3" name="Content Placeholder 2">
            <a:extLst>
              <a:ext uri="{FF2B5EF4-FFF2-40B4-BE49-F238E27FC236}">
                <a16:creationId xmlns:a16="http://schemas.microsoft.com/office/drawing/2014/main" id="{E0C05F3D-7771-4504-AD77-FB87464C32F3}"/>
              </a:ext>
            </a:extLst>
          </p:cNvPr>
          <p:cNvSpPr>
            <a:spLocks noGrp="1"/>
          </p:cNvSpPr>
          <p:nvPr>
            <p:ph idx="1"/>
          </p:nvPr>
        </p:nvSpPr>
        <p:spPr>
          <a:xfrm>
            <a:off x="838200" y="1268152"/>
            <a:ext cx="10515600" cy="49174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5B25127-8706-41E1-A73E-54452181008A}"/>
              </a:ext>
            </a:extLst>
          </p:cNvPr>
          <p:cNvSpPr>
            <a:spLocks noGrp="1"/>
          </p:cNvSpPr>
          <p:nvPr>
            <p:ph type="ftr" sz="quarter" idx="11"/>
          </p:nvPr>
        </p:nvSpPr>
        <p:spPr/>
        <p:txBody>
          <a:bodyPr/>
          <a:lstStyle/>
          <a:p>
            <a:r>
              <a:rPr lang="en-US" dirty="0" smtClean="0"/>
              <a:t>GSICS Annual Meeting, 17-21 March 2025, Changchun, China</a:t>
            </a:r>
            <a:endParaRPr lang="en-US" dirty="0"/>
          </a:p>
        </p:txBody>
      </p:sp>
      <p:sp>
        <p:nvSpPr>
          <p:cNvPr id="6" name="Slide Number Placeholder 5">
            <a:extLst>
              <a:ext uri="{FF2B5EF4-FFF2-40B4-BE49-F238E27FC236}">
                <a16:creationId xmlns:a16="http://schemas.microsoft.com/office/drawing/2014/main" id="{09D73D07-3FDE-4C7A-96F8-1189A4169D9F}"/>
              </a:ext>
            </a:extLst>
          </p:cNvPr>
          <p:cNvSpPr>
            <a:spLocks noGrp="1"/>
          </p:cNvSpPr>
          <p:nvPr>
            <p:ph type="sldNum" sz="quarter" idx="12"/>
          </p:nvPr>
        </p:nvSpPr>
        <p:spPr/>
        <p:txBody>
          <a:bodyPr/>
          <a:lstStyle/>
          <a:p>
            <a:fld id="{A2B65881-C158-4B06-BD2C-C397BECA99DD}" type="slidenum">
              <a:rPr lang="en-US" smtClean="0"/>
              <a:t>‹#›</a:t>
            </a:fld>
            <a:endParaRPr lang="en-US"/>
          </a:p>
        </p:txBody>
      </p:sp>
    </p:spTree>
    <p:extLst>
      <p:ext uri="{BB962C8B-B14F-4D97-AF65-F5344CB8AC3E}">
        <p14:creationId xmlns:p14="http://schemas.microsoft.com/office/powerpoint/2010/main" val="377461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5A54-DB59-4B6B-B13A-72EB115D71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8A0FE6-F974-437D-8453-2A536ED49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5AF1D913-611C-4FB7-943C-1D5B0685F21B}"/>
              </a:ext>
            </a:extLst>
          </p:cNvPr>
          <p:cNvSpPr>
            <a:spLocks noGrp="1"/>
          </p:cNvSpPr>
          <p:nvPr>
            <p:ph type="ftr" sz="quarter" idx="11"/>
          </p:nvPr>
        </p:nvSpPr>
        <p:spPr/>
        <p:txBody>
          <a:bodyPr/>
          <a:lstStyle/>
          <a:p>
            <a:r>
              <a:rPr lang="en-US" dirty="0" smtClean="0"/>
              <a:t>GSICS Annual Meeting, 17-21 March 2025, Changchun, China</a:t>
            </a:r>
            <a:endParaRPr lang="en-US" dirty="0"/>
          </a:p>
        </p:txBody>
      </p:sp>
      <p:sp>
        <p:nvSpPr>
          <p:cNvPr id="6" name="Slide Number Placeholder 5">
            <a:extLst>
              <a:ext uri="{FF2B5EF4-FFF2-40B4-BE49-F238E27FC236}">
                <a16:creationId xmlns:a16="http://schemas.microsoft.com/office/drawing/2014/main" id="{4E51EAEC-6A55-4C71-8228-4C0311FB798A}"/>
              </a:ext>
            </a:extLst>
          </p:cNvPr>
          <p:cNvSpPr>
            <a:spLocks noGrp="1"/>
          </p:cNvSpPr>
          <p:nvPr>
            <p:ph type="sldNum" sz="quarter" idx="12"/>
          </p:nvPr>
        </p:nvSpPr>
        <p:spPr/>
        <p:txBody>
          <a:bodyPr/>
          <a:lstStyle/>
          <a:p>
            <a:fld id="{A2B65881-C158-4B06-BD2C-C397BECA99DD}" type="slidenum">
              <a:rPr lang="en-US" smtClean="0"/>
              <a:t>‹#›</a:t>
            </a:fld>
            <a:endParaRPr lang="en-US"/>
          </a:p>
        </p:txBody>
      </p:sp>
    </p:spTree>
    <p:extLst>
      <p:ext uri="{BB962C8B-B14F-4D97-AF65-F5344CB8AC3E}">
        <p14:creationId xmlns:p14="http://schemas.microsoft.com/office/powerpoint/2010/main" val="351960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3AFF-2774-43BD-ACD2-85838F57E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DFE8D1-A81A-4A8D-BB08-44B5E0E2B9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A8AADE-75FE-43DC-8707-F9AD101485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BB92224-47A7-4C22-99F5-853F40C58471}"/>
              </a:ext>
            </a:extLst>
          </p:cNvPr>
          <p:cNvSpPr>
            <a:spLocks noGrp="1"/>
          </p:cNvSpPr>
          <p:nvPr>
            <p:ph type="ftr" sz="quarter" idx="11"/>
          </p:nvPr>
        </p:nvSpPr>
        <p:spPr/>
        <p:txBody>
          <a:bodyPr/>
          <a:lstStyle/>
          <a:p>
            <a:r>
              <a:rPr lang="en-US" dirty="0" smtClean="0"/>
              <a:t>GSICS Annual Meeting, 17-21 March 2025, Changchun, China</a:t>
            </a:r>
            <a:endParaRPr lang="en-US" dirty="0"/>
          </a:p>
        </p:txBody>
      </p:sp>
      <p:sp>
        <p:nvSpPr>
          <p:cNvPr id="7" name="Slide Number Placeholder 6">
            <a:extLst>
              <a:ext uri="{FF2B5EF4-FFF2-40B4-BE49-F238E27FC236}">
                <a16:creationId xmlns:a16="http://schemas.microsoft.com/office/drawing/2014/main" id="{50C3EEBC-B2DA-444F-AB89-61E158B3C63D}"/>
              </a:ext>
            </a:extLst>
          </p:cNvPr>
          <p:cNvSpPr>
            <a:spLocks noGrp="1"/>
          </p:cNvSpPr>
          <p:nvPr>
            <p:ph type="sldNum" sz="quarter" idx="12"/>
          </p:nvPr>
        </p:nvSpPr>
        <p:spPr/>
        <p:txBody>
          <a:bodyPr/>
          <a:lstStyle/>
          <a:p>
            <a:fld id="{A2B65881-C158-4B06-BD2C-C397BECA99DD}" type="slidenum">
              <a:rPr lang="en-US" smtClean="0"/>
              <a:t>‹#›</a:t>
            </a:fld>
            <a:endParaRPr lang="en-US"/>
          </a:p>
        </p:txBody>
      </p:sp>
    </p:spTree>
    <p:extLst>
      <p:ext uri="{BB962C8B-B14F-4D97-AF65-F5344CB8AC3E}">
        <p14:creationId xmlns:p14="http://schemas.microsoft.com/office/powerpoint/2010/main" val="338105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B7B1-F435-4ED4-BE5A-90EDA8DF18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8D37A6-0785-42BD-B919-7B253308F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20AC16-E593-47DB-8861-33BE46D338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EB1A78-2D29-45FA-93BB-12CA0F9544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2B1E10-26E9-4966-9F13-B289621090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C70B173-3BA7-43C9-9E6D-0518F2B65B5C}"/>
              </a:ext>
            </a:extLst>
          </p:cNvPr>
          <p:cNvSpPr>
            <a:spLocks noGrp="1"/>
          </p:cNvSpPr>
          <p:nvPr>
            <p:ph type="ftr" sz="quarter" idx="11"/>
          </p:nvPr>
        </p:nvSpPr>
        <p:spPr/>
        <p:txBody>
          <a:bodyPr/>
          <a:lstStyle/>
          <a:p>
            <a:r>
              <a:rPr lang="en-US" dirty="0" smtClean="0"/>
              <a:t>GSICS Annual Meeting, 17-21 March 2025, Changchun, China</a:t>
            </a:r>
            <a:endParaRPr lang="en-US" dirty="0"/>
          </a:p>
        </p:txBody>
      </p:sp>
      <p:sp>
        <p:nvSpPr>
          <p:cNvPr id="9" name="Slide Number Placeholder 8">
            <a:extLst>
              <a:ext uri="{FF2B5EF4-FFF2-40B4-BE49-F238E27FC236}">
                <a16:creationId xmlns:a16="http://schemas.microsoft.com/office/drawing/2014/main" id="{68A8A94E-A0A8-4441-B191-CA73C6D0D3D6}"/>
              </a:ext>
            </a:extLst>
          </p:cNvPr>
          <p:cNvSpPr>
            <a:spLocks noGrp="1"/>
          </p:cNvSpPr>
          <p:nvPr>
            <p:ph type="sldNum" sz="quarter" idx="12"/>
          </p:nvPr>
        </p:nvSpPr>
        <p:spPr/>
        <p:txBody>
          <a:bodyPr/>
          <a:lstStyle/>
          <a:p>
            <a:fld id="{A2B65881-C158-4B06-BD2C-C397BECA99DD}" type="slidenum">
              <a:rPr lang="en-US" smtClean="0"/>
              <a:t>‹#›</a:t>
            </a:fld>
            <a:endParaRPr lang="en-US"/>
          </a:p>
        </p:txBody>
      </p:sp>
    </p:spTree>
    <p:extLst>
      <p:ext uri="{BB962C8B-B14F-4D97-AF65-F5344CB8AC3E}">
        <p14:creationId xmlns:p14="http://schemas.microsoft.com/office/powerpoint/2010/main" val="6210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4179-6DC4-4F37-95B4-7BF5C4A3EB7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3EC9CCC-8670-4501-999E-37497396D1C6}"/>
              </a:ext>
            </a:extLst>
          </p:cNvPr>
          <p:cNvSpPr>
            <a:spLocks noGrp="1"/>
          </p:cNvSpPr>
          <p:nvPr>
            <p:ph type="ftr" sz="quarter" idx="11"/>
          </p:nvPr>
        </p:nvSpPr>
        <p:spPr/>
        <p:txBody>
          <a:bodyPr/>
          <a:lstStyle/>
          <a:p>
            <a:r>
              <a:rPr lang="en-US" dirty="0" smtClean="0"/>
              <a:t>GSICS Annual Meeting, 17-21 March 2025, Changchun, China</a:t>
            </a:r>
            <a:endParaRPr lang="en-US" dirty="0"/>
          </a:p>
        </p:txBody>
      </p:sp>
      <p:sp>
        <p:nvSpPr>
          <p:cNvPr id="5" name="Slide Number Placeholder 4">
            <a:extLst>
              <a:ext uri="{FF2B5EF4-FFF2-40B4-BE49-F238E27FC236}">
                <a16:creationId xmlns:a16="http://schemas.microsoft.com/office/drawing/2014/main" id="{C9A68187-D8F4-4317-9BD9-AD8112DED7A9}"/>
              </a:ext>
            </a:extLst>
          </p:cNvPr>
          <p:cNvSpPr>
            <a:spLocks noGrp="1"/>
          </p:cNvSpPr>
          <p:nvPr>
            <p:ph type="sldNum" sz="quarter" idx="12"/>
          </p:nvPr>
        </p:nvSpPr>
        <p:spPr/>
        <p:txBody>
          <a:bodyPr/>
          <a:lstStyle/>
          <a:p>
            <a:fld id="{A2B65881-C158-4B06-BD2C-C397BECA99DD}" type="slidenum">
              <a:rPr lang="en-US" smtClean="0"/>
              <a:t>‹#›</a:t>
            </a:fld>
            <a:endParaRPr lang="en-US"/>
          </a:p>
        </p:txBody>
      </p:sp>
    </p:spTree>
    <p:extLst>
      <p:ext uri="{BB962C8B-B14F-4D97-AF65-F5344CB8AC3E}">
        <p14:creationId xmlns:p14="http://schemas.microsoft.com/office/powerpoint/2010/main" val="98308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750847-D63C-4231-8E37-B2F2D15FB6EA}"/>
              </a:ext>
            </a:extLst>
          </p:cNvPr>
          <p:cNvSpPr>
            <a:spLocks noGrp="1"/>
          </p:cNvSpPr>
          <p:nvPr>
            <p:ph type="ftr" sz="quarter" idx="11"/>
          </p:nvPr>
        </p:nvSpPr>
        <p:spPr/>
        <p:txBody>
          <a:bodyPr/>
          <a:lstStyle/>
          <a:p>
            <a:r>
              <a:rPr lang="en-US" dirty="0" smtClean="0"/>
              <a:t>GSICS Annual Meeting, 17-21 March 2025, Changchun, China</a:t>
            </a:r>
            <a:endParaRPr lang="en-US" dirty="0"/>
          </a:p>
        </p:txBody>
      </p:sp>
      <p:sp>
        <p:nvSpPr>
          <p:cNvPr id="4" name="Slide Number Placeholder 3">
            <a:extLst>
              <a:ext uri="{FF2B5EF4-FFF2-40B4-BE49-F238E27FC236}">
                <a16:creationId xmlns:a16="http://schemas.microsoft.com/office/drawing/2014/main" id="{7A2B5DCB-AA03-44E2-9993-8D83F01622BB}"/>
              </a:ext>
            </a:extLst>
          </p:cNvPr>
          <p:cNvSpPr>
            <a:spLocks noGrp="1"/>
          </p:cNvSpPr>
          <p:nvPr>
            <p:ph type="sldNum" sz="quarter" idx="12"/>
          </p:nvPr>
        </p:nvSpPr>
        <p:spPr/>
        <p:txBody>
          <a:bodyPr/>
          <a:lstStyle/>
          <a:p>
            <a:fld id="{A2B65881-C158-4B06-BD2C-C397BECA99DD}" type="slidenum">
              <a:rPr lang="en-US" smtClean="0"/>
              <a:t>‹#›</a:t>
            </a:fld>
            <a:endParaRPr lang="en-US"/>
          </a:p>
        </p:txBody>
      </p:sp>
    </p:spTree>
    <p:extLst>
      <p:ext uri="{BB962C8B-B14F-4D97-AF65-F5344CB8AC3E}">
        <p14:creationId xmlns:p14="http://schemas.microsoft.com/office/powerpoint/2010/main" val="67314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5079-F061-4B8A-96EE-53365757E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AEC3D-5C0D-41B8-906B-456B6BB1B9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22705E-8F6A-481D-B0E6-559C62629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54204E07-C621-4DFD-B05E-FDCF80896608}"/>
              </a:ext>
            </a:extLst>
          </p:cNvPr>
          <p:cNvSpPr>
            <a:spLocks noGrp="1"/>
          </p:cNvSpPr>
          <p:nvPr>
            <p:ph type="ftr" sz="quarter" idx="11"/>
          </p:nvPr>
        </p:nvSpPr>
        <p:spPr/>
        <p:txBody>
          <a:bodyPr/>
          <a:lstStyle/>
          <a:p>
            <a:r>
              <a:rPr lang="en-US" dirty="0" smtClean="0"/>
              <a:t>GSICS Annual Meeting, 17-21 March 2025, Changchun, China</a:t>
            </a:r>
            <a:endParaRPr lang="en-US" dirty="0"/>
          </a:p>
        </p:txBody>
      </p:sp>
      <p:sp>
        <p:nvSpPr>
          <p:cNvPr id="7" name="Slide Number Placeholder 6">
            <a:extLst>
              <a:ext uri="{FF2B5EF4-FFF2-40B4-BE49-F238E27FC236}">
                <a16:creationId xmlns:a16="http://schemas.microsoft.com/office/drawing/2014/main" id="{AD07EBAD-C4E3-435A-8ACF-3ABCA5AF7376}"/>
              </a:ext>
            </a:extLst>
          </p:cNvPr>
          <p:cNvSpPr>
            <a:spLocks noGrp="1"/>
          </p:cNvSpPr>
          <p:nvPr>
            <p:ph type="sldNum" sz="quarter" idx="12"/>
          </p:nvPr>
        </p:nvSpPr>
        <p:spPr/>
        <p:txBody>
          <a:bodyPr/>
          <a:lstStyle/>
          <a:p>
            <a:fld id="{A2B65881-C158-4B06-BD2C-C397BECA99DD}" type="slidenum">
              <a:rPr lang="en-US" smtClean="0"/>
              <a:t>‹#›</a:t>
            </a:fld>
            <a:endParaRPr lang="en-US"/>
          </a:p>
        </p:txBody>
      </p:sp>
    </p:spTree>
    <p:extLst>
      <p:ext uri="{BB962C8B-B14F-4D97-AF65-F5344CB8AC3E}">
        <p14:creationId xmlns:p14="http://schemas.microsoft.com/office/powerpoint/2010/main" val="227485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8F3D-7B9A-4692-B7F0-9028406782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C92F2D-BB10-42DD-8966-B53E609110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27481B-80F0-4D88-BB76-A131FBBD0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FDF8F44C-A053-48F2-86E5-9557F0113B1D}"/>
              </a:ext>
            </a:extLst>
          </p:cNvPr>
          <p:cNvSpPr>
            <a:spLocks noGrp="1"/>
          </p:cNvSpPr>
          <p:nvPr>
            <p:ph type="ftr" sz="quarter" idx="11"/>
          </p:nvPr>
        </p:nvSpPr>
        <p:spPr/>
        <p:txBody>
          <a:bodyPr/>
          <a:lstStyle/>
          <a:p>
            <a:r>
              <a:rPr lang="en-US" dirty="0" smtClean="0"/>
              <a:t>GSICS Annual Meeting, 17-21 March 2025, Changchun, China</a:t>
            </a:r>
            <a:endParaRPr lang="en-US" dirty="0"/>
          </a:p>
        </p:txBody>
      </p:sp>
      <p:sp>
        <p:nvSpPr>
          <p:cNvPr id="7" name="Slide Number Placeholder 6">
            <a:extLst>
              <a:ext uri="{FF2B5EF4-FFF2-40B4-BE49-F238E27FC236}">
                <a16:creationId xmlns:a16="http://schemas.microsoft.com/office/drawing/2014/main" id="{706F0A16-EC9F-4D27-B4B5-FE30EA531EB5}"/>
              </a:ext>
            </a:extLst>
          </p:cNvPr>
          <p:cNvSpPr>
            <a:spLocks noGrp="1"/>
          </p:cNvSpPr>
          <p:nvPr>
            <p:ph type="sldNum" sz="quarter" idx="12"/>
          </p:nvPr>
        </p:nvSpPr>
        <p:spPr/>
        <p:txBody>
          <a:bodyPr/>
          <a:lstStyle/>
          <a:p>
            <a:fld id="{A2B65881-C158-4B06-BD2C-C397BECA99DD}" type="slidenum">
              <a:rPr lang="en-US" smtClean="0"/>
              <a:t>‹#›</a:t>
            </a:fld>
            <a:endParaRPr lang="en-US"/>
          </a:p>
        </p:txBody>
      </p:sp>
    </p:spTree>
    <p:extLst>
      <p:ext uri="{BB962C8B-B14F-4D97-AF65-F5344CB8AC3E}">
        <p14:creationId xmlns:p14="http://schemas.microsoft.com/office/powerpoint/2010/main" val="202921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4DD91-AEB3-4C19-8743-2A01FA70518C}"/>
              </a:ext>
            </a:extLst>
          </p:cNvPr>
          <p:cNvSpPr>
            <a:spLocks noGrp="1"/>
          </p:cNvSpPr>
          <p:nvPr>
            <p:ph type="title"/>
          </p:nvPr>
        </p:nvSpPr>
        <p:spPr>
          <a:xfrm>
            <a:off x="753422" y="215647"/>
            <a:ext cx="10515600" cy="9307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8AA8F4B-C44D-441D-996F-FE3DFF9DCB69}"/>
              </a:ext>
            </a:extLst>
          </p:cNvPr>
          <p:cNvSpPr>
            <a:spLocks noGrp="1"/>
          </p:cNvSpPr>
          <p:nvPr>
            <p:ph type="body" idx="1"/>
          </p:nvPr>
        </p:nvSpPr>
        <p:spPr>
          <a:xfrm>
            <a:off x="838200" y="1338294"/>
            <a:ext cx="10515600" cy="483866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5A9FC630-92E0-4C33-8AB2-1B73C94EE577}"/>
              </a:ext>
            </a:extLst>
          </p:cNvPr>
          <p:cNvSpPr>
            <a:spLocks noGrp="1"/>
          </p:cNvSpPr>
          <p:nvPr>
            <p:ph type="ftr" sz="quarter" idx="3"/>
          </p:nvPr>
        </p:nvSpPr>
        <p:spPr>
          <a:xfrm>
            <a:off x="3808991" y="6356350"/>
            <a:ext cx="434440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GSICS Annual Meeting, 17-21 March 2025, Changchun, China</a:t>
            </a:r>
            <a:endParaRPr lang="en-US" dirty="0"/>
          </a:p>
        </p:txBody>
      </p:sp>
      <p:sp>
        <p:nvSpPr>
          <p:cNvPr id="6" name="Slide Number Placeholder 5">
            <a:extLst>
              <a:ext uri="{FF2B5EF4-FFF2-40B4-BE49-F238E27FC236}">
                <a16:creationId xmlns:a16="http://schemas.microsoft.com/office/drawing/2014/main" id="{8F9A37D0-C808-4E53-A0C5-98205A3CF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65881-C158-4B06-BD2C-C397BECA99DD}" type="slidenum">
              <a:rPr lang="en-US" smtClean="0"/>
              <a:t>‹#›</a:t>
            </a:fld>
            <a:endParaRPr lang="en-US"/>
          </a:p>
        </p:txBody>
      </p:sp>
      <p:pic>
        <p:nvPicPr>
          <p:cNvPr id="1026" name="Picture 2" descr="Logos &lt; Development &lt; GSICS Wiki">
            <a:extLst>
              <a:ext uri="{FF2B5EF4-FFF2-40B4-BE49-F238E27FC236}">
                <a16:creationId xmlns:a16="http://schemas.microsoft.com/office/drawing/2014/main" id="{0AB76403-8AA0-44D2-991A-2B7D613A75C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894897" y="185740"/>
            <a:ext cx="2048821" cy="82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3600" b="1" kern="1200">
          <a:solidFill>
            <a:srgbClr val="0070C0"/>
          </a:solidFill>
          <a:latin typeface="+mn-lt"/>
          <a:ea typeface="+mj-ea"/>
          <a:cs typeface="+mj-cs"/>
        </a:defRPr>
      </a:lvl1pPr>
    </p:titleStyle>
    <p:bodyStyle>
      <a:lvl1pPr marL="457200" indent="-457200" algn="l" defTabSz="914400" rtl="0" eaLnBrk="1" latinLnBrk="0" hangingPunct="1">
        <a:lnSpc>
          <a:spcPct val="90000"/>
        </a:lnSpc>
        <a:spcBef>
          <a:spcPts val="1000"/>
        </a:spcBef>
        <a:buFont typeface="Wingdings" panose="05000000000000000000" pitchFamily="2" charset="2"/>
        <a:buChar char="v"/>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asp.colorado.edu/lisird/data/tsis1_hsrs_p1n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gsics.atmos.umd.edu/pub/Development/AnnualMeeting2024/7g-Groebner_mapp_final.pptx" TargetMode="External"/><Relationship Id="rId5" Type="http://schemas.openxmlformats.org/officeDocument/2006/relationships/hyperlink" Target="https://lasp.colorado.edu/lisird/data/nrl2_ssi_high_res" TargetMode="External"/><Relationship Id="rId4" Type="http://schemas.openxmlformats.org/officeDocument/2006/relationships/hyperlink" Target="https://agupubs.onlinelibrary.wiley.com/doi/abs/10.1029/2020GL09170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jY3tCAn6PLAhWBMpQKHUGiCgEQjRwIBw&amp;url=http://stackoverflow.com/questions/19452530/how-to-render-a-rainbow-spectrum&amp;psig=AFQjCNEBnI5b_2i0ip0R9bkcXYdLTPHtaw&amp;ust=1457050704948003" TargetMode="Externa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jY3tCAn6PLAhWBMpQKHUGiCgEQjRwIBw&amp;url=http://stackoverflow.com/questions/19452530/how-to-render-a-rainbow-spectrum&amp;psig=AFQjCNEBnI5b_2i0ip0R9bkcXYdLTPHtaw&amp;ust=1457050704948003" TargetMode="External"/><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sics.atmos.umd.edu/bin/view/Development/AnnualEP202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gsics.atmos.umd.edu/bin/view/Development/20230504" TargetMode="Externa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hyperlink" Target="http://gsics.atmos.umd.edu/bin/view/Development/20231102" TargetMode="External"/><Relationship Id="rId4" Type="http://schemas.openxmlformats.org/officeDocument/2006/relationships/hyperlink" Target="http://gsics.atmos.umd.edu/bin/view/Development/2023090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sics.atmos.umd.edu/bin/view/Development/2025011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tpi.eventsair.com/pre-flight-calibration-workshop/"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gsics.atmos.umd.edu/bin/view/Development/SrfNcdfConven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66F5-98EA-4C54-ADC3-73EAEA0E326F}"/>
              </a:ext>
            </a:extLst>
          </p:cNvPr>
          <p:cNvSpPr>
            <a:spLocks noGrp="1"/>
          </p:cNvSpPr>
          <p:nvPr>
            <p:ph type="ctrTitle"/>
          </p:nvPr>
        </p:nvSpPr>
        <p:spPr>
          <a:xfrm>
            <a:off x="1292087" y="1054422"/>
            <a:ext cx="9144000" cy="887021"/>
          </a:xfrm>
        </p:spPr>
        <p:txBody>
          <a:bodyPr/>
          <a:lstStyle/>
          <a:p>
            <a:r>
              <a:rPr lang="en-US" b="1" dirty="0"/>
              <a:t>GRWG Report</a:t>
            </a:r>
          </a:p>
        </p:txBody>
      </p:sp>
      <p:sp>
        <p:nvSpPr>
          <p:cNvPr id="3" name="Subtitle 2">
            <a:extLst>
              <a:ext uri="{FF2B5EF4-FFF2-40B4-BE49-F238E27FC236}">
                <a16:creationId xmlns:a16="http://schemas.microsoft.com/office/drawing/2014/main" id="{DCB40378-32C4-4634-ADA8-D01F1AB4CA4B}"/>
              </a:ext>
            </a:extLst>
          </p:cNvPr>
          <p:cNvSpPr>
            <a:spLocks noGrp="1"/>
          </p:cNvSpPr>
          <p:nvPr>
            <p:ph type="subTitle" idx="1"/>
          </p:nvPr>
        </p:nvSpPr>
        <p:spPr>
          <a:xfrm>
            <a:off x="1292087" y="2847667"/>
            <a:ext cx="9144000" cy="1494941"/>
          </a:xfrm>
        </p:spPr>
        <p:txBody>
          <a:bodyPr>
            <a:normAutofit fontScale="92500" lnSpcReduction="20000"/>
          </a:bodyPr>
          <a:lstStyle/>
          <a:p>
            <a:endParaRPr lang="en-US" dirty="0"/>
          </a:p>
          <a:p>
            <a:r>
              <a:rPr lang="en-US" dirty="0"/>
              <a:t>Mounir Lekouara, GRWG Chair</a:t>
            </a:r>
          </a:p>
          <a:p>
            <a:endParaRPr lang="en-US" dirty="0"/>
          </a:p>
          <a:p>
            <a:r>
              <a:rPr lang="en-US" dirty="0"/>
              <a:t>17.03.2025</a:t>
            </a:r>
          </a:p>
        </p:txBody>
      </p:sp>
      <p:sp>
        <p:nvSpPr>
          <p:cNvPr id="5" name="Footer Placeholder 4">
            <a:extLst>
              <a:ext uri="{FF2B5EF4-FFF2-40B4-BE49-F238E27FC236}">
                <a16:creationId xmlns:a16="http://schemas.microsoft.com/office/drawing/2014/main" id="{781B38CB-E1C4-4301-BBCB-38574D57D8FF}"/>
              </a:ext>
            </a:extLst>
          </p:cNvPr>
          <p:cNvSpPr>
            <a:spLocks noGrp="1"/>
          </p:cNvSpPr>
          <p:nvPr>
            <p:ph type="ftr" sz="quarter" idx="11"/>
          </p:nvPr>
        </p:nvSpPr>
        <p:spPr/>
        <p:txBody>
          <a:bodyPr/>
          <a:lstStyle/>
          <a:p>
            <a:r>
              <a:rPr lang="en-US" dirty="0"/>
              <a:t>GSICS Annual Meeting, 11-15 March 2024, Darmstadt, Germany</a:t>
            </a:r>
          </a:p>
        </p:txBody>
      </p:sp>
      <p:sp>
        <p:nvSpPr>
          <p:cNvPr id="6" name="Slide Number Placeholder 5">
            <a:extLst>
              <a:ext uri="{FF2B5EF4-FFF2-40B4-BE49-F238E27FC236}">
                <a16:creationId xmlns:a16="http://schemas.microsoft.com/office/drawing/2014/main" id="{711609D0-F358-40C9-A262-A5D454E0D882}"/>
              </a:ext>
            </a:extLst>
          </p:cNvPr>
          <p:cNvSpPr>
            <a:spLocks noGrp="1"/>
          </p:cNvSpPr>
          <p:nvPr>
            <p:ph type="sldNum" sz="quarter" idx="12"/>
          </p:nvPr>
        </p:nvSpPr>
        <p:spPr/>
        <p:txBody>
          <a:bodyPr/>
          <a:lstStyle/>
          <a:p>
            <a:fld id="{A2B65881-C158-4B06-BD2C-C397BECA99DD}" type="slidenum">
              <a:rPr lang="en-US" smtClean="0"/>
              <a:t>1</a:t>
            </a:fld>
            <a:endParaRPr lang="en-US"/>
          </a:p>
        </p:txBody>
      </p:sp>
    </p:spTree>
    <p:extLst>
      <p:ext uri="{BB962C8B-B14F-4D97-AF65-F5344CB8AC3E}">
        <p14:creationId xmlns:p14="http://schemas.microsoft.com/office/powerpoint/2010/main" val="5255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619A-9FCB-4B38-84EA-F57ADB05EE25}"/>
              </a:ext>
            </a:extLst>
          </p:cNvPr>
          <p:cNvSpPr>
            <a:spLocks noGrp="1"/>
          </p:cNvSpPr>
          <p:nvPr>
            <p:ph type="ctrTitle"/>
          </p:nvPr>
        </p:nvSpPr>
        <p:spPr/>
        <p:txBody>
          <a:bodyPr/>
          <a:lstStyle/>
          <a:p>
            <a:r>
              <a:rPr lang="en-US" dirty="0"/>
              <a:t>UV/Vis/NIR Spectrometer Subgroup Report</a:t>
            </a:r>
          </a:p>
        </p:txBody>
      </p:sp>
      <p:sp>
        <p:nvSpPr>
          <p:cNvPr id="3" name="Subtitle 2">
            <a:extLst>
              <a:ext uri="{FF2B5EF4-FFF2-40B4-BE49-F238E27FC236}">
                <a16:creationId xmlns:a16="http://schemas.microsoft.com/office/drawing/2014/main" id="{4C0FA01A-3288-4BF0-87AF-012D3E292DD4}"/>
              </a:ext>
            </a:extLst>
          </p:cNvPr>
          <p:cNvSpPr>
            <a:spLocks noGrp="1"/>
          </p:cNvSpPr>
          <p:nvPr>
            <p:ph type="subTitle" idx="1"/>
          </p:nvPr>
        </p:nvSpPr>
        <p:spPr/>
        <p:txBody>
          <a:bodyPr/>
          <a:lstStyle/>
          <a:p>
            <a:r>
              <a:rPr lang="en-US" dirty="0"/>
              <a:t>L. Flynn</a:t>
            </a:r>
          </a:p>
        </p:txBody>
      </p:sp>
      <p:sp>
        <p:nvSpPr>
          <p:cNvPr id="4"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291025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A775-1D70-4A38-A085-48B0C3AEDC38}"/>
              </a:ext>
            </a:extLst>
          </p:cNvPr>
          <p:cNvSpPr>
            <a:spLocks noGrp="1"/>
          </p:cNvSpPr>
          <p:nvPr>
            <p:ph type="title"/>
          </p:nvPr>
        </p:nvSpPr>
        <p:spPr>
          <a:xfrm>
            <a:off x="838200" y="215648"/>
            <a:ext cx="10515600" cy="779244"/>
          </a:xfrm>
        </p:spPr>
        <p:txBody>
          <a:bodyPr/>
          <a:lstStyle/>
          <a:p>
            <a:pPr algn="ctr"/>
            <a:r>
              <a:rPr lang="en-US" dirty="0"/>
              <a:t>GRWG Subgroup Report - UVN-S </a:t>
            </a:r>
            <a:r>
              <a:rPr lang="en-US" sz="2800" dirty="0"/>
              <a:t>from L. Flynn</a:t>
            </a:r>
            <a:endParaRPr lang="en-US" dirty="0"/>
          </a:p>
        </p:txBody>
      </p:sp>
      <p:sp>
        <p:nvSpPr>
          <p:cNvPr id="3" name="Content Placeholder 2">
            <a:extLst>
              <a:ext uri="{FF2B5EF4-FFF2-40B4-BE49-F238E27FC236}">
                <a16:creationId xmlns:a16="http://schemas.microsoft.com/office/drawing/2014/main" id="{94E11AA1-2F1D-4152-B486-3766D775063B}"/>
              </a:ext>
            </a:extLst>
          </p:cNvPr>
          <p:cNvSpPr>
            <a:spLocks noGrp="1"/>
          </p:cNvSpPr>
          <p:nvPr>
            <p:ph idx="1"/>
          </p:nvPr>
        </p:nvSpPr>
        <p:spPr>
          <a:xfrm>
            <a:off x="334851" y="994891"/>
            <a:ext cx="11235047" cy="5726583"/>
          </a:xfrm>
        </p:spPr>
        <p:txBody>
          <a:bodyPr>
            <a:normAutofit fontScale="92500"/>
          </a:bodyPr>
          <a:lstStyle/>
          <a:p>
            <a:r>
              <a:rPr lang="en-US" sz="3200" dirty="0"/>
              <a:t>Activities</a:t>
            </a:r>
          </a:p>
          <a:p>
            <a:pPr lvl="1"/>
            <a:r>
              <a:rPr lang="en-US" sz="2800" dirty="0"/>
              <a:t>Participating in the quarterly OCO/GOSAT/</a:t>
            </a:r>
            <a:r>
              <a:rPr lang="en-US" sz="2800" dirty="0" err="1"/>
              <a:t>TropoMI</a:t>
            </a:r>
            <a:r>
              <a:rPr lang="en-US" sz="2800" dirty="0"/>
              <a:t> calibration meetings.</a:t>
            </a:r>
          </a:p>
          <a:p>
            <a:pPr lvl="1"/>
            <a:r>
              <a:rPr lang="en-US" sz="2800" dirty="0"/>
              <a:t>Held one special topics meeting on analysis and comparisons of solar measurements in June.</a:t>
            </a:r>
          </a:p>
          <a:p>
            <a:pPr lvl="1"/>
            <a:r>
              <a:rPr lang="en-US" sz="2800" dirty="0"/>
              <a:t>Comparisons to new geostationary instruments (GEMS and TEMPO).</a:t>
            </a:r>
          </a:p>
          <a:p>
            <a:r>
              <a:rPr lang="en-US" sz="3200" dirty="0"/>
              <a:t>Issues, challenges and/or recommendations</a:t>
            </a:r>
          </a:p>
          <a:p>
            <a:pPr lvl="1"/>
            <a:r>
              <a:rPr lang="en-US" sz="2800" dirty="0"/>
              <a:t>Develop inter-comparisons using under-flights of GEMS, TEMPO and EPIC.</a:t>
            </a:r>
          </a:p>
          <a:p>
            <a:pPr lvl="1"/>
            <a:r>
              <a:rPr lang="en-US" sz="2800" dirty="0"/>
              <a:t>Is there a community “approved” Radiative Transfer Model – </a:t>
            </a:r>
            <a:r>
              <a:rPr lang="en-US" sz="2800" dirty="0">
                <a:solidFill>
                  <a:srgbClr val="FF0000"/>
                </a:solidFill>
              </a:rPr>
              <a:t>VLIDORT perhaps</a:t>
            </a:r>
            <a:r>
              <a:rPr lang="en-US" sz="2800" dirty="0"/>
              <a:t>? </a:t>
            </a:r>
          </a:p>
          <a:p>
            <a:pPr lvl="1"/>
            <a:r>
              <a:rPr lang="en-US" sz="2800" dirty="0"/>
              <a:t>What is the current reference instrument(s)/model(s), if available?</a:t>
            </a:r>
          </a:p>
          <a:p>
            <a:pPr lvl="2"/>
            <a:r>
              <a:rPr lang="en-US" sz="2400" dirty="0"/>
              <a:t>Consider using OMI or S-NPP &amp; NOAA-20 OMPS as stable transfer references.</a:t>
            </a:r>
          </a:p>
          <a:p>
            <a:pPr lvl="2"/>
            <a:r>
              <a:rPr lang="en-US" sz="2400" dirty="0"/>
              <a:t>We will be discussing the stability of instruments in orbit in the breakout session.</a:t>
            </a:r>
          </a:p>
        </p:txBody>
      </p:sp>
      <p:sp>
        <p:nvSpPr>
          <p:cNvPr id="6" name="Slide Number Placeholder 5">
            <a:extLst>
              <a:ext uri="{FF2B5EF4-FFF2-40B4-BE49-F238E27FC236}">
                <a16:creationId xmlns:a16="http://schemas.microsoft.com/office/drawing/2014/main" id="{799EC393-1CAB-40CC-A3B9-AB80ADA908D8}"/>
              </a:ext>
            </a:extLst>
          </p:cNvPr>
          <p:cNvSpPr>
            <a:spLocks noGrp="1"/>
          </p:cNvSpPr>
          <p:nvPr>
            <p:ph type="sldNum" sz="quarter" idx="12"/>
          </p:nvPr>
        </p:nvSpPr>
        <p:spPr/>
        <p:txBody>
          <a:bodyPr/>
          <a:lstStyle/>
          <a:p>
            <a:fld id="{A2B65881-C158-4B06-BD2C-C397BECA99DD}" type="slidenum">
              <a:rPr lang="en-US" smtClean="0"/>
              <a:t>11</a:t>
            </a:fld>
            <a:endParaRPr lang="en-US"/>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1671342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492F-416C-4FFF-81FE-38246725F6DA}"/>
              </a:ext>
            </a:extLst>
          </p:cNvPr>
          <p:cNvSpPr>
            <a:spLocks noGrp="1"/>
          </p:cNvSpPr>
          <p:nvPr>
            <p:ph type="title"/>
          </p:nvPr>
        </p:nvSpPr>
        <p:spPr/>
        <p:txBody>
          <a:bodyPr>
            <a:normAutofit fontScale="90000"/>
          </a:bodyPr>
          <a:lstStyle/>
          <a:p>
            <a:pPr algn="ctr"/>
            <a:r>
              <a:rPr lang="en-US" dirty="0"/>
              <a:t>Agenda for Topical Meeting on Solar Analysis and Comparisons on June 2, 2024</a:t>
            </a:r>
          </a:p>
        </p:txBody>
      </p:sp>
      <p:sp>
        <p:nvSpPr>
          <p:cNvPr id="3" name="Content Placeholder 2">
            <a:extLst>
              <a:ext uri="{FF2B5EF4-FFF2-40B4-BE49-F238E27FC236}">
                <a16:creationId xmlns:a16="http://schemas.microsoft.com/office/drawing/2014/main" id="{396CCE1E-AF36-41A7-A2C1-806F020697EA}"/>
              </a:ext>
            </a:extLst>
          </p:cNvPr>
          <p:cNvSpPr>
            <a:spLocks noGrp="1"/>
          </p:cNvSpPr>
          <p:nvPr>
            <p:ph idx="1"/>
          </p:nvPr>
        </p:nvSpPr>
        <p:spPr/>
        <p:txBody>
          <a:bodyPr>
            <a:normAutofit/>
          </a:bodyPr>
          <a:lstStyle/>
          <a:p>
            <a:r>
              <a:rPr lang="en-US" dirty="0"/>
              <a:t>OMI and </a:t>
            </a:r>
            <a:r>
              <a:rPr lang="en-US" dirty="0" err="1"/>
              <a:t>TropoMI</a:t>
            </a:r>
            <a:r>
              <a:rPr lang="en-US" dirty="0"/>
              <a:t> Solar Activity Time Series by Matt Deland et al.</a:t>
            </a:r>
          </a:p>
          <a:p>
            <a:r>
              <a:rPr lang="en-US" dirty="0"/>
              <a:t>TEMPO Solar Measurements by </a:t>
            </a:r>
            <a:r>
              <a:rPr lang="en-US" dirty="0" err="1"/>
              <a:t>Heesung</a:t>
            </a:r>
            <a:r>
              <a:rPr lang="en-US" dirty="0"/>
              <a:t> Chong et al.</a:t>
            </a:r>
          </a:p>
          <a:p>
            <a:r>
              <a:rPr lang="en-US" dirty="0" err="1"/>
              <a:t>TropoMI</a:t>
            </a:r>
            <a:r>
              <a:rPr lang="en-US" dirty="0"/>
              <a:t> Solar Measurements by Erwin Loots et al.	</a:t>
            </a:r>
          </a:p>
          <a:p>
            <a:r>
              <a:rPr lang="en-US" dirty="0"/>
              <a:t>Bremen Composite Mg II Index by Mark Weber  et al.</a:t>
            </a:r>
          </a:p>
          <a:p>
            <a:r>
              <a:rPr lang="en-US" dirty="0"/>
              <a:t>Analysis of OMPS Solar Measurements by Larry Flynn et al.</a:t>
            </a:r>
          </a:p>
          <a:p>
            <a:endParaRPr lang="en-US" dirty="0"/>
          </a:p>
        </p:txBody>
      </p:sp>
      <p:sp>
        <p:nvSpPr>
          <p:cNvPr id="9"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311296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2435-61CA-45CA-9613-872428A3727F}"/>
              </a:ext>
            </a:extLst>
          </p:cNvPr>
          <p:cNvSpPr>
            <a:spLocks noGrp="1"/>
          </p:cNvSpPr>
          <p:nvPr>
            <p:ph type="title"/>
          </p:nvPr>
        </p:nvSpPr>
        <p:spPr>
          <a:xfrm>
            <a:off x="838200" y="0"/>
            <a:ext cx="10515600" cy="394729"/>
          </a:xfrm>
        </p:spPr>
        <p:txBody>
          <a:bodyPr>
            <a:normAutofit fontScale="90000"/>
          </a:bodyPr>
          <a:lstStyle/>
          <a:p>
            <a:pPr algn="ctr"/>
            <a:r>
              <a:rPr lang="en-US" dirty="0"/>
              <a:t>Talks at this year’s meeting</a:t>
            </a:r>
          </a:p>
        </p:txBody>
      </p:sp>
      <p:graphicFrame>
        <p:nvGraphicFramePr>
          <p:cNvPr id="4" name="Content Placeholder 3">
            <a:extLst>
              <a:ext uri="{FF2B5EF4-FFF2-40B4-BE49-F238E27FC236}">
                <a16:creationId xmlns:a16="http://schemas.microsoft.com/office/drawing/2014/main" id="{11D52638-DCF7-47B8-8795-A078D98E9A76}"/>
              </a:ext>
            </a:extLst>
          </p:cNvPr>
          <p:cNvGraphicFramePr>
            <a:graphicFrameLocks noGrp="1"/>
          </p:cNvGraphicFramePr>
          <p:nvPr>
            <p:ph idx="1"/>
            <p:extLst/>
          </p:nvPr>
        </p:nvGraphicFramePr>
        <p:xfrm>
          <a:off x="838199" y="549277"/>
          <a:ext cx="8898229" cy="2893695"/>
        </p:xfrm>
        <a:graphic>
          <a:graphicData uri="http://schemas.openxmlformats.org/drawingml/2006/table">
            <a:tbl>
              <a:tblPr/>
              <a:tblGrid>
                <a:gridCol w="4431318">
                  <a:extLst>
                    <a:ext uri="{9D8B030D-6E8A-4147-A177-3AD203B41FA5}">
                      <a16:colId xmlns:a16="http://schemas.microsoft.com/office/drawing/2014/main" val="3077892361"/>
                    </a:ext>
                  </a:extLst>
                </a:gridCol>
                <a:gridCol w="4466911">
                  <a:extLst>
                    <a:ext uri="{9D8B030D-6E8A-4147-A177-3AD203B41FA5}">
                      <a16:colId xmlns:a16="http://schemas.microsoft.com/office/drawing/2014/main" val="3518576039"/>
                    </a:ext>
                  </a:extLst>
                </a:gridCol>
              </a:tblGrid>
              <a:tr h="342900">
                <a:tc>
                  <a:txBody>
                    <a:bodyPr/>
                    <a:lstStyle/>
                    <a:p>
                      <a:pPr algn="l" fontAlgn="b"/>
                      <a:r>
                        <a:rPr lang="en-US" sz="1400" b="0" i="0" u="none" strike="noStrike">
                          <a:solidFill>
                            <a:srgbClr val="222222"/>
                          </a:solidFill>
                          <a:effectLst/>
                          <a:latin typeface="Calibri" panose="020F0502020204030204" pitchFamily="34" charset="0"/>
                        </a:rPr>
                        <a:t>TEMPO instrument calibration status</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dirty="0" err="1">
                          <a:solidFill>
                            <a:srgbClr val="000000"/>
                          </a:solidFill>
                          <a:effectLst/>
                          <a:latin typeface="Calibri" panose="020F0502020204030204" pitchFamily="34" charset="0"/>
                        </a:rPr>
                        <a:t>Hesung</a:t>
                      </a:r>
                      <a:r>
                        <a:rPr lang="en-US" sz="1400" b="0" i="0" u="none" strike="noStrike" dirty="0">
                          <a:solidFill>
                            <a:srgbClr val="000000"/>
                          </a:solidFill>
                          <a:effectLst/>
                          <a:latin typeface="Calibri" panose="020F0502020204030204" pitchFamily="34" charset="0"/>
                        </a:rPr>
                        <a:t> Chong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180678292"/>
                  </a:ext>
                </a:extLst>
              </a:tr>
              <a:tr h="409575">
                <a:tc>
                  <a:txBody>
                    <a:bodyPr/>
                    <a:lstStyle/>
                    <a:p>
                      <a:pPr algn="l" fontAlgn="b"/>
                      <a:r>
                        <a:rPr lang="en-US" sz="1400" b="0" i="0" u="none" strike="noStrike">
                          <a:solidFill>
                            <a:srgbClr val="222222"/>
                          </a:solidFill>
                          <a:effectLst/>
                          <a:latin typeface="Calibri" panose="020F0502020204030204" pitchFamily="34" charset="0"/>
                        </a:rPr>
                        <a:t>Recent OMPS Calibration efforts for NOAA 20 &amp; 21</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a:solidFill>
                            <a:srgbClr val="000000"/>
                          </a:solidFill>
                          <a:effectLst/>
                          <a:latin typeface="Calibri" panose="020F0502020204030204" pitchFamily="34" charset="0"/>
                        </a:rPr>
                        <a:t>Sriharsha Madhavan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1064478881"/>
                  </a:ext>
                </a:extLst>
              </a:tr>
              <a:tr h="476250">
                <a:tc>
                  <a:txBody>
                    <a:bodyPr/>
                    <a:lstStyle/>
                    <a:p>
                      <a:pPr algn="l" fontAlgn="b"/>
                      <a:r>
                        <a:rPr lang="en-US" sz="1400" b="0" i="0" u="none" strike="noStrike">
                          <a:solidFill>
                            <a:srgbClr val="000000"/>
                          </a:solidFill>
                          <a:effectLst/>
                          <a:latin typeface="Calibri" panose="020F0502020204030204" pitchFamily="34" charset="0"/>
                        </a:rPr>
                        <a:t>NPP &amp; NOAA-20 OMPS Time- Dependent Calibration; update on ACX</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dirty="0">
                          <a:solidFill>
                            <a:srgbClr val="000000"/>
                          </a:solidFill>
                          <a:effectLst/>
                          <a:latin typeface="Calibri" panose="020F0502020204030204" pitchFamily="34" charset="0"/>
                        </a:rPr>
                        <a:t>Larry Flynn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2895796385"/>
                  </a:ext>
                </a:extLst>
              </a:tr>
              <a:tr h="285750">
                <a:tc>
                  <a:txBody>
                    <a:bodyPr/>
                    <a:lstStyle/>
                    <a:p>
                      <a:pPr algn="l" fontAlgn="b"/>
                      <a:r>
                        <a:rPr lang="en-US" sz="1400" b="0" i="0" u="none" strike="noStrike">
                          <a:solidFill>
                            <a:srgbClr val="000000"/>
                          </a:solidFill>
                          <a:effectLst/>
                          <a:latin typeface="Calibri" panose="020F0502020204030204" pitchFamily="34" charset="0"/>
                        </a:rPr>
                        <a:t>OCO-2 and OCO-3 Radiometric Trends</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a:solidFill>
                            <a:srgbClr val="000000"/>
                          </a:solidFill>
                          <a:effectLst/>
                          <a:latin typeface="Calibri" panose="020F0502020204030204" pitchFamily="34" charset="0"/>
                        </a:rPr>
                        <a:t>Rob Rosenberg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3547041623"/>
                  </a:ext>
                </a:extLst>
              </a:tr>
              <a:tr h="409575">
                <a:tc>
                  <a:txBody>
                    <a:bodyPr/>
                    <a:lstStyle/>
                    <a:p>
                      <a:pPr algn="l" fontAlgn="b"/>
                      <a:r>
                        <a:rPr lang="en-US" sz="1400" b="0" i="0" u="none" strike="noStrike">
                          <a:solidFill>
                            <a:srgbClr val="222222"/>
                          </a:solidFill>
                          <a:effectLst/>
                          <a:latin typeface="Calibri" panose="020F0502020204030204" pitchFamily="34" charset="0"/>
                        </a:rPr>
                        <a:t>GOSAT serious calibration and intercomparison with multiple GHG sensors</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a:solidFill>
                            <a:srgbClr val="000000"/>
                          </a:solidFill>
                          <a:effectLst/>
                          <a:latin typeface="Calibri" panose="020F0502020204030204" pitchFamily="34" charset="0"/>
                        </a:rPr>
                        <a:t>Kei Shiomi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675960132"/>
                  </a:ext>
                </a:extLst>
              </a:tr>
              <a:tr h="476250">
                <a:tc>
                  <a:txBody>
                    <a:bodyPr/>
                    <a:lstStyle/>
                    <a:p>
                      <a:pPr algn="l" fontAlgn="b"/>
                      <a:r>
                        <a:rPr lang="en-US" sz="1400" b="0" i="0" u="none" strike="noStrike">
                          <a:solidFill>
                            <a:srgbClr val="222222"/>
                          </a:solidFill>
                          <a:effectLst/>
                          <a:latin typeface="Calibri" panose="020F0502020204030204" pitchFamily="34" charset="0"/>
                        </a:rPr>
                        <a:t>The Performance of the OMS-Nadir payload on-board the FY-3F satellite</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a:solidFill>
                            <a:srgbClr val="000000"/>
                          </a:solidFill>
                          <a:effectLst/>
                          <a:latin typeface="Calibri" panose="020F0502020204030204" pitchFamily="34" charset="0"/>
                        </a:rPr>
                        <a:t>Jinghua Mao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238875234"/>
                  </a:ext>
                </a:extLst>
              </a:tr>
              <a:tr h="409575">
                <a:tc>
                  <a:txBody>
                    <a:bodyPr/>
                    <a:lstStyle/>
                    <a:p>
                      <a:pPr algn="l" fontAlgn="b"/>
                      <a:r>
                        <a:rPr lang="en-US" sz="1400" b="0" i="0" u="none" strike="noStrike">
                          <a:solidFill>
                            <a:srgbClr val="000000"/>
                          </a:solidFill>
                          <a:effectLst/>
                          <a:latin typeface="Calibri" panose="020F0502020204030204" pitchFamily="34" charset="0"/>
                        </a:rPr>
                        <a:t>In orbit Calibration and Evaluation of FY-3F OMS Limb.</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dirty="0">
                          <a:solidFill>
                            <a:srgbClr val="000000"/>
                          </a:solidFill>
                          <a:effectLst/>
                          <a:latin typeface="Calibri" panose="020F0502020204030204" pitchFamily="34" charset="0"/>
                        </a:rPr>
                        <a:t>Yuan Li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2624030207"/>
                  </a:ext>
                </a:extLst>
              </a:tr>
            </a:tbl>
          </a:graphicData>
        </a:graphic>
      </p:graphicFrame>
      <p:graphicFrame>
        <p:nvGraphicFramePr>
          <p:cNvPr id="5" name="Table 4">
            <a:extLst>
              <a:ext uri="{FF2B5EF4-FFF2-40B4-BE49-F238E27FC236}">
                <a16:creationId xmlns:a16="http://schemas.microsoft.com/office/drawing/2014/main" id="{694AAF69-AC48-4E6A-A479-670F0776D913}"/>
              </a:ext>
            </a:extLst>
          </p:cNvPr>
          <p:cNvGraphicFramePr>
            <a:graphicFrameLocks noGrp="1"/>
          </p:cNvGraphicFramePr>
          <p:nvPr>
            <p:extLst/>
          </p:nvPr>
        </p:nvGraphicFramePr>
        <p:xfrm>
          <a:off x="838200" y="3394891"/>
          <a:ext cx="8898228" cy="3276099"/>
        </p:xfrm>
        <a:graphic>
          <a:graphicData uri="http://schemas.openxmlformats.org/drawingml/2006/table">
            <a:tbl>
              <a:tblPr/>
              <a:tblGrid>
                <a:gridCol w="4431318">
                  <a:extLst>
                    <a:ext uri="{9D8B030D-6E8A-4147-A177-3AD203B41FA5}">
                      <a16:colId xmlns:a16="http://schemas.microsoft.com/office/drawing/2014/main" val="2081771298"/>
                    </a:ext>
                  </a:extLst>
                </a:gridCol>
                <a:gridCol w="4466910">
                  <a:extLst>
                    <a:ext uri="{9D8B030D-6E8A-4147-A177-3AD203B41FA5}">
                      <a16:colId xmlns:a16="http://schemas.microsoft.com/office/drawing/2014/main" val="4078381601"/>
                    </a:ext>
                  </a:extLst>
                </a:gridCol>
              </a:tblGrid>
              <a:tr h="365742">
                <a:tc>
                  <a:txBody>
                    <a:bodyPr/>
                    <a:lstStyle/>
                    <a:p>
                      <a:pPr algn="l" fontAlgn="b"/>
                      <a:r>
                        <a:rPr lang="en-US" sz="1400" b="0" i="0" u="none" strike="noStrike">
                          <a:solidFill>
                            <a:srgbClr val="000000"/>
                          </a:solidFill>
                          <a:effectLst/>
                          <a:latin typeface="Calibri" panose="020F0502020204030204" pitchFamily="34" charset="0"/>
                        </a:rPr>
                        <a:t>Study on EMI decay monitoring and correction in orbit</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200" b="0" i="0" u="none" strike="noStrike" dirty="0" err="1">
                          <a:solidFill>
                            <a:srgbClr val="242424"/>
                          </a:solidFill>
                          <a:effectLst/>
                          <a:latin typeface="Aptos Narrow"/>
                        </a:rPr>
                        <a:t>Fuqi</a:t>
                      </a:r>
                      <a:r>
                        <a:rPr lang="en-US" sz="1200" b="0" i="0" u="none" strike="noStrike" dirty="0">
                          <a:solidFill>
                            <a:srgbClr val="242424"/>
                          </a:solidFill>
                          <a:effectLst/>
                          <a:latin typeface="Aptos Narrow"/>
                        </a:rPr>
                        <a:t> Si</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2564246932"/>
                  </a:ext>
                </a:extLst>
              </a:tr>
              <a:tr h="409575">
                <a:tc>
                  <a:txBody>
                    <a:bodyPr/>
                    <a:lstStyle/>
                    <a:p>
                      <a:pPr algn="l" fontAlgn="b"/>
                      <a:r>
                        <a:rPr lang="en-US" sz="1400" b="0" i="0" u="none" strike="noStrike">
                          <a:solidFill>
                            <a:srgbClr val="000000"/>
                          </a:solidFill>
                          <a:effectLst/>
                          <a:latin typeface="Calibri" panose="020F0502020204030204" pitchFamily="34" charset="0"/>
                        </a:rPr>
                        <a:t>Current status of calibration and validation for GEMS Level 1 Products </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a:solidFill>
                            <a:srgbClr val="000000"/>
                          </a:solidFill>
                          <a:effectLst/>
                          <a:latin typeface="Calibri" panose="020F0502020204030204" pitchFamily="34" charset="0"/>
                        </a:rPr>
                        <a:t>Yeeun Lee</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1093890463"/>
                  </a:ext>
                </a:extLst>
              </a:tr>
              <a:tr h="409575">
                <a:tc>
                  <a:txBody>
                    <a:bodyPr/>
                    <a:lstStyle/>
                    <a:p>
                      <a:pPr algn="l" fontAlgn="b"/>
                      <a:r>
                        <a:rPr lang="en-US" sz="1400" b="0" i="0" u="none" strike="noStrike">
                          <a:solidFill>
                            <a:srgbClr val="222222"/>
                          </a:solidFill>
                          <a:effectLst/>
                          <a:latin typeface="Calibri" panose="020F0502020204030204" pitchFamily="34" charset="0"/>
                        </a:rPr>
                        <a:t>Calibration and validation concept of the CO2I/NO2I instrument on-board the CO2M mission</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dirty="0">
                          <a:solidFill>
                            <a:srgbClr val="000000"/>
                          </a:solidFill>
                          <a:effectLst/>
                          <a:latin typeface="Calibri" panose="020F0502020204030204" pitchFamily="34" charset="0"/>
                        </a:rPr>
                        <a:t>Bernd </a:t>
                      </a:r>
                      <a:r>
                        <a:rPr lang="en-US" sz="1400" b="0" i="0" u="none" strike="noStrike" dirty="0" err="1">
                          <a:solidFill>
                            <a:srgbClr val="000000"/>
                          </a:solidFill>
                          <a:effectLst/>
                          <a:latin typeface="Calibri" panose="020F0502020204030204" pitchFamily="34" charset="0"/>
                        </a:rPr>
                        <a:t>Sierk</a:t>
                      </a:r>
                      <a:endParaRPr lang="en-US"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3431723794"/>
                  </a:ext>
                </a:extLst>
              </a:tr>
              <a:tr h="361950">
                <a:tc>
                  <a:txBody>
                    <a:bodyPr/>
                    <a:lstStyle/>
                    <a:p>
                      <a:pPr algn="l" fontAlgn="b"/>
                      <a:r>
                        <a:rPr lang="en-US" sz="1200" b="0" i="0" u="none" strike="noStrike">
                          <a:solidFill>
                            <a:srgbClr val="222222"/>
                          </a:solidFill>
                          <a:effectLst/>
                          <a:latin typeface="Arial" panose="020B0604020202020204" pitchFamily="34" charset="0"/>
                        </a:rPr>
                        <a:t>Current status of GOME-2 calibration &amp; outlook for Sentinel-4 &amp; Sentinel-5</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a:solidFill>
                            <a:srgbClr val="000000"/>
                          </a:solidFill>
                          <a:effectLst/>
                          <a:latin typeface="Calibri" panose="020F0502020204030204" pitchFamily="34" charset="0"/>
                        </a:rPr>
                        <a:t>Rasmus Lindstrot</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619979505"/>
                  </a:ext>
                </a:extLst>
              </a:tr>
              <a:tr h="209550">
                <a:tc>
                  <a:txBody>
                    <a:bodyPr/>
                    <a:lstStyle/>
                    <a:p>
                      <a:pPr algn="l" fontAlgn="b"/>
                      <a:r>
                        <a:rPr lang="en-US" sz="1400" b="0" i="0" u="none" strike="noStrike">
                          <a:solidFill>
                            <a:srgbClr val="000000"/>
                          </a:solidFill>
                          <a:effectLst/>
                          <a:latin typeface="Calibri" panose="020F0502020204030204" pitchFamily="34" charset="0"/>
                        </a:rPr>
                        <a:t>OMI/TropoMI Status Overview</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a:solidFill>
                            <a:srgbClr val="000000"/>
                          </a:solidFill>
                          <a:effectLst/>
                          <a:latin typeface="Calibri" panose="020F0502020204030204" pitchFamily="34" charset="0"/>
                        </a:rPr>
                        <a:t>Deborah Stein Zweers</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3745603984"/>
                  </a:ext>
                </a:extLst>
              </a:tr>
              <a:tr h="209550">
                <a:tc>
                  <a:txBody>
                    <a:bodyPr/>
                    <a:lstStyle/>
                    <a:p>
                      <a:pPr algn="l" fontAlgn="b"/>
                      <a:r>
                        <a:rPr lang="en-US" sz="1400" b="0" i="0" u="none" strike="noStrike">
                          <a:solidFill>
                            <a:srgbClr val="000000"/>
                          </a:solidFill>
                          <a:effectLst/>
                          <a:latin typeface="Calibri" panose="020F0502020204030204" pitchFamily="34" charset="0"/>
                        </a:rPr>
                        <a:t>DLER database (surface reflectivity.) </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a:solidFill>
                            <a:srgbClr val="000000"/>
                          </a:solidFill>
                          <a:effectLst/>
                          <a:latin typeface="Calibri" panose="020F0502020204030204" pitchFamily="34" charset="0"/>
                        </a:rPr>
                        <a:t>Erwin Loots</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1669117172"/>
                  </a:ext>
                </a:extLst>
              </a:tr>
              <a:tr h="209550">
                <a:tc>
                  <a:txBody>
                    <a:bodyPr/>
                    <a:lstStyle/>
                    <a:p>
                      <a:pPr algn="l" fontAlgn="b"/>
                      <a:r>
                        <a:rPr lang="en-US" sz="1400" b="0" i="0" u="none" strike="noStrike">
                          <a:solidFill>
                            <a:srgbClr val="000000"/>
                          </a:solidFill>
                          <a:effectLst/>
                          <a:latin typeface="Calibri" panose="020F0502020204030204" pitchFamily="34" charset="0"/>
                        </a:rPr>
                        <a:t>L1 UVN status update</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400" b="0" i="0" u="none" strike="noStrike">
                          <a:solidFill>
                            <a:srgbClr val="000000"/>
                          </a:solidFill>
                          <a:effectLst/>
                          <a:latin typeface="Calibri" panose="020F0502020204030204" pitchFamily="34" charset="0"/>
                        </a:rPr>
                        <a:t>Erwin Loots</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317378396"/>
                  </a:ext>
                </a:extLst>
              </a:tr>
              <a:tr h="243357">
                <a:tc>
                  <a:txBody>
                    <a:bodyPr/>
                    <a:lstStyle/>
                    <a:p>
                      <a:pPr algn="l" fontAlgn="b"/>
                      <a:r>
                        <a:rPr lang="en-US" sz="1200" b="0" i="0" u="none" strike="noStrike">
                          <a:solidFill>
                            <a:srgbClr val="000000"/>
                          </a:solidFill>
                          <a:effectLst/>
                          <a:latin typeface="Calibri" panose="020F0502020204030204" pitchFamily="34" charset="0"/>
                        </a:rPr>
                        <a:t>ESA FDR4ATMOS Project: Status Update and Roadmap</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200" b="0" i="0" u="none" strike="noStrike">
                          <a:solidFill>
                            <a:srgbClr val="000000"/>
                          </a:solidFill>
                          <a:effectLst/>
                          <a:latin typeface="Calibri" panose="020F0502020204030204" pitchFamily="34" charset="0"/>
                        </a:rPr>
                        <a:t>Günter Lichtenberg</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1665812198"/>
                  </a:ext>
                </a:extLst>
              </a:tr>
              <a:tr h="190500">
                <a:tc>
                  <a:txBody>
                    <a:bodyPr/>
                    <a:lstStyle/>
                    <a:p>
                      <a:pPr algn="l" fontAlgn="b"/>
                      <a:r>
                        <a:rPr lang="en-US" sz="1200" b="0" i="0" u="none" strike="noStrike">
                          <a:solidFill>
                            <a:srgbClr val="242424"/>
                          </a:solidFill>
                          <a:effectLst/>
                          <a:latin typeface="Aptos Narrow"/>
                        </a:rPr>
                        <a:t>On-orbit degradation of FY-3E SSIM UV band</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200" b="0" i="0" u="none" strike="noStrike">
                          <a:solidFill>
                            <a:srgbClr val="000000"/>
                          </a:solidFill>
                          <a:effectLst/>
                          <a:latin typeface="Calibri" panose="020F0502020204030204" pitchFamily="34" charset="0"/>
                        </a:rPr>
                        <a:t>Jin Qi</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1658589875"/>
                  </a:ext>
                </a:extLst>
              </a:tr>
              <a:tr h="190500">
                <a:tc>
                  <a:txBody>
                    <a:bodyPr/>
                    <a:lstStyle/>
                    <a:p>
                      <a:pPr algn="l" fontAlgn="b"/>
                      <a:r>
                        <a:rPr lang="en-US" sz="1200" b="0" i="0" u="none" strike="noStrike">
                          <a:solidFill>
                            <a:srgbClr val="000000"/>
                          </a:solidFill>
                          <a:effectLst/>
                          <a:latin typeface="Calibri" panose="020F0502020204030204" pitchFamily="34" charset="0"/>
                        </a:rPr>
                        <a:t>The Inflight Calibration of the FY-3E SSIM VIS Band</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200" b="0" i="0" u="none" strike="noStrike" dirty="0" err="1">
                          <a:solidFill>
                            <a:srgbClr val="000000"/>
                          </a:solidFill>
                          <a:effectLst/>
                          <a:latin typeface="Calibri" panose="020F0502020204030204" pitchFamily="34" charset="0"/>
                        </a:rPr>
                        <a:t>Xiaohu</a:t>
                      </a:r>
                      <a:r>
                        <a:rPr lang="en-US" sz="1200" b="0" i="0" u="none" strike="noStrike" dirty="0">
                          <a:solidFill>
                            <a:srgbClr val="000000"/>
                          </a:solidFill>
                          <a:effectLst/>
                          <a:latin typeface="Calibri" panose="020F0502020204030204" pitchFamily="34" charset="0"/>
                        </a:rPr>
                        <a:t> Yang</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extLst>
                  <a:ext uri="{0D108BD9-81ED-4DB2-BD59-A6C34878D82A}">
                    <a16:rowId xmlns:a16="http://schemas.microsoft.com/office/drawing/2014/main" val="796783747"/>
                  </a:ext>
                </a:extLst>
              </a:tr>
            </a:tbl>
          </a:graphicData>
        </a:graphic>
      </p:graphicFrame>
    </p:spTree>
    <p:extLst>
      <p:ext uri="{BB962C8B-B14F-4D97-AF65-F5344CB8AC3E}">
        <p14:creationId xmlns:p14="http://schemas.microsoft.com/office/powerpoint/2010/main" val="176420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86A2-9999-41C4-88CD-0AD3AED02548}"/>
              </a:ext>
            </a:extLst>
          </p:cNvPr>
          <p:cNvSpPr>
            <a:spLocks noGrp="1"/>
          </p:cNvSpPr>
          <p:nvPr>
            <p:ph type="title"/>
          </p:nvPr>
        </p:nvSpPr>
        <p:spPr>
          <a:xfrm>
            <a:off x="838200" y="98425"/>
            <a:ext cx="10515600" cy="841375"/>
          </a:xfrm>
        </p:spPr>
        <p:txBody>
          <a:bodyPr/>
          <a:lstStyle/>
          <a:p>
            <a:pPr algn="ctr"/>
            <a:r>
              <a:rPr lang="en-US" dirty="0"/>
              <a:t>Introduction to TSIS-1 HSRS Resources</a:t>
            </a:r>
          </a:p>
        </p:txBody>
      </p:sp>
      <p:sp>
        <p:nvSpPr>
          <p:cNvPr id="3" name="Content Placeholder 2">
            <a:extLst>
              <a:ext uri="{FF2B5EF4-FFF2-40B4-BE49-F238E27FC236}">
                <a16:creationId xmlns:a16="http://schemas.microsoft.com/office/drawing/2014/main" id="{F84565DC-7863-4984-A2B8-278F42CB3916}"/>
              </a:ext>
            </a:extLst>
          </p:cNvPr>
          <p:cNvSpPr>
            <a:spLocks noGrp="1"/>
          </p:cNvSpPr>
          <p:nvPr>
            <p:ph idx="1"/>
          </p:nvPr>
        </p:nvSpPr>
        <p:spPr>
          <a:xfrm>
            <a:off x="654050" y="936625"/>
            <a:ext cx="10883900" cy="5921375"/>
          </a:xfrm>
        </p:spPr>
        <p:txBody>
          <a:bodyPr>
            <a:normAutofit fontScale="85000" lnSpcReduction="20000"/>
          </a:bodyPr>
          <a:lstStyle/>
          <a:p>
            <a:r>
              <a:rPr lang="en-US" dirty="0"/>
              <a:t>Version 2 of the Total and Spectral Solar Irradiance Sensor-1 (TSIS-1) Hybrid Solar Reference Spectrum (HSRS)</a:t>
            </a:r>
          </a:p>
          <a:p>
            <a:pPr marL="0" indent="0">
              <a:buNone/>
            </a:pPr>
            <a:r>
              <a:rPr lang="en-US" dirty="0"/>
              <a:t>	</a:t>
            </a:r>
            <a:r>
              <a:rPr lang="en-US" dirty="0">
                <a:hlinkClick r:id="rId3"/>
              </a:rPr>
              <a:t>https://lasp.colorado.edu/lisird/data/tsis1_hsrs_p1nm</a:t>
            </a:r>
            <a:endParaRPr lang="en-US" dirty="0"/>
          </a:p>
          <a:p>
            <a:r>
              <a:rPr lang="en-US" dirty="0"/>
              <a:t>Odele Coddington et al. 2020: “The TSIS-1 Hybrid Solar Reference Spectrum” 	</a:t>
            </a:r>
            <a:r>
              <a:rPr lang="en-US" dirty="0">
                <a:hlinkClick r:id="rId4"/>
              </a:rPr>
              <a:t>https://agupubs.onlinelibrary.wiley.com/doi/abs/10.1029/2020GL091709</a:t>
            </a:r>
            <a:r>
              <a:rPr lang="en-US" dirty="0"/>
              <a:t> </a:t>
            </a:r>
          </a:p>
          <a:p>
            <a:pPr marL="0" indent="0">
              <a:buNone/>
            </a:pPr>
            <a:endParaRPr lang="en-US" dirty="0"/>
          </a:p>
          <a:p>
            <a:r>
              <a:rPr lang="en-US" dirty="0"/>
              <a:t>Daily values of solar spectral irradiance (SSI) from 1978 to 2021 (inclusive) with 0.1 nm resolution at wavelengths from 115 to 310 nm (on a 0.025 nm grid) and ~0.5 nm resolution at wavelengths from 310 to 500 nm (on a 0.1 nm grid)</a:t>
            </a:r>
          </a:p>
          <a:p>
            <a:pPr marL="0" indent="0">
              <a:buNone/>
            </a:pPr>
            <a:r>
              <a:rPr lang="en-US" dirty="0"/>
              <a:t>	</a:t>
            </a:r>
            <a:r>
              <a:rPr lang="en-US" dirty="0">
                <a:hlinkClick r:id="rId5"/>
              </a:rPr>
              <a:t>https://lasp.colorado.edu/lisird/data/nrl2_ssi_high_res</a:t>
            </a:r>
            <a:endParaRPr lang="en-US" dirty="0"/>
          </a:p>
          <a:p>
            <a:endParaRPr lang="en-GB" dirty="0"/>
          </a:p>
          <a:p>
            <a:r>
              <a:rPr lang="en-GB" dirty="0"/>
              <a:t>GSICS 2024, Talk 7.g: Validation of TSIS-1 HSRS in the range 300 nm to 1700 nm using ground-based SI-traceable spectral solar irradiance measurements, by </a:t>
            </a:r>
            <a:r>
              <a:rPr lang="de-CH" dirty="0">
                <a:latin typeface="Nunito" pitchFamily="2" charset="0"/>
              </a:rPr>
              <a:t>Julian Gröbner</a:t>
            </a:r>
            <a:r>
              <a:rPr lang="en-CH" dirty="0">
                <a:latin typeface="Nunito" pitchFamily="2" charset="0"/>
              </a:rPr>
              <a:t>, Gregor Hülsen, </a:t>
            </a:r>
            <a:r>
              <a:rPr lang="en-GB" dirty="0" err="1">
                <a:latin typeface="Nunito" pitchFamily="2" charset="0"/>
              </a:rPr>
              <a:t>Saulius</a:t>
            </a:r>
            <a:r>
              <a:rPr lang="en-GB" dirty="0">
                <a:latin typeface="Nunito" pitchFamily="2" charset="0"/>
              </a:rPr>
              <a:t> </a:t>
            </a:r>
            <a:r>
              <a:rPr lang="en-GB" dirty="0" err="1">
                <a:latin typeface="Nunito" pitchFamily="2" charset="0"/>
              </a:rPr>
              <a:t>Nevas</a:t>
            </a:r>
            <a:r>
              <a:rPr lang="en-GB" dirty="0">
                <a:latin typeface="Nunito" pitchFamily="2" charset="0"/>
              </a:rPr>
              <a:t>, and Peter </a:t>
            </a:r>
            <a:r>
              <a:rPr lang="en-GB" dirty="0" err="1">
                <a:latin typeface="Nunito" pitchFamily="2" charset="0"/>
              </a:rPr>
              <a:t>Sperfeld</a:t>
            </a:r>
            <a:r>
              <a:rPr lang="en-GB" dirty="0">
                <a:latin typeface="Nunito" pitchFamily="2" charset="0"/>
              </a:rPr>
              <a:t>. Validation at 1% accuracy. </a:t>
            </a:r>
            <a:r>
              <a:rPr lang="en-US" dirty="0">
                <a:hlinkClick r:id="rId6"/>
              </a:rPr>
              <a:t>http://gsics.atmos.umd.edu/pub/Development/AnnualMeeting2024/7g-Groebner_mapp_final.pptx</a:t>
            </a:r>
            <a:endParaRPr lang="en-US" dirty="0"/>
          </a:p>
        </p:txBody>
      </p:sp>
      <p:sp>
        <p:nvSpPr>
          <p:cNvPr id="4" name="Slide Number Placeholder 3">
            <a:extLst>
              <a:ext uri="{FF2B5EF4-FFF2-40B4-BE49-F238E27FC236}">
                <a16:creationId xmlns:a16="http://schemas.microsoft.com/office/drawing/2014/main" id="{4C2AB2F1-D263-4D49-B9C1-5F5AD18A4126}"/>
              </a:ext>
            </a:extLst>
          </p:cNvPr>
          <p:cNvSpPr>
            <a:spLocks noGrp="1"/>
          </p:cNvSpPr>
          <p:nvPr>
            <p:ph type="sldNum" sz="quarter" idx="12"/>
          </p:nvPr>
        </p:nvSpPr>
        <p:spPr/>
        <p:txBody>
          <a:bodyPr/>
          <a:lstStyle/>
          <a:p>
            <a:fld id="{6F7D43C1-E35E-497E-9F54-CF4600D04F69}" type="slidenum">
              <a:rPr lang="en-US" smtClean="0"/>
              <a:t>14</a:t>
            </a:fld>
            <a:endParaRPr lang="en-US"/>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391352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0829-DCF1-4EB4-BB84-A820B66C0AD1}"/>
              </a:ext>
            </a:extLst>
          </p:cNvPr>
          <p:cNvSpPr>
            <a:spLocks noGrp="1"/>
          </p:cNvSpPr>
          <p:nvPr>
            <p:ph type="title"/>
          </p:nvPr>
        </p:nvSpPr>
        <p:spPr>
          <a:xfrm>
            <a:off x="373487" y="365126"/>
            <a:ext cx="11487955" cy="1012914"/>
          </a:xfrm>
        </p:spPr>
        <p:txBody>
          <a:bodyPr>
            <a:noAutofit/>
          </a:bodyPr>
          <a:lstStyle/>
          <a:p>
            <a:pPr algn="ctr"/>
            <a:r>
              <a:rPr lang="en-US" sz="3600" dirty="0"/>
              <a:t>Sample Agenda for a OCO/GOSAT/</a:t>
            </a:r>
            <a:r>
              <a:rPr lang="en-US" sz="3600" dirty="0" err="1"/>
              <a:t>TropoMI</a:t>
            </a:r>
            <a:r>
              <a:rPr lang="en-US" sz="3600" dirty="0"/>
              <a:t> Quarterly Meeting</a:t>
            </a:r>
          </a:p>
        </p:txBody>
      </p:sp>
      <p:sp>
        <p:nvSpPr>
          <p:cNvPr id="3" name="Content Placeholder 2">
            <a:extLst>
              <a:ext uri="{FF2B5EF4-FFF2-40B4-BE49-F238E27FC236}">
                <a16:creationId xmlns:a16="http://schemas.microsoft.com/office/drawing/2014/main" id="{9B471581-9C09-4EDC-A9BA-9D311A8A7FAF}"/>
              </a:ext>
            </a:extLst>
          </p:cNvPr>
          <p:cNvSpPr>
            <a:spLocks noGrp="1"/>
          </p:cNvSpPr>
          <p:nvPr>
            <p:ph idx="1"/>
          </p:nvPr>
        </p:nvSpPr>
        <p:spPr/>
        <p:txBody>
          <a:bodyPr/>
          <a:lstStyle/>
          <a:p>
            <a:pPr marL="0" indent="0">
              <a:buNone/>
            </a:pPr>
            <a:r>
              <a:rPr lang="en-US" dirty="0"/>
              <a:t/>
            </a:r>
            <a:br>
              <a:rPr lang="en-US" dirty="0"/>
            </a:br>
            <a:r>
              <a:rPr lang="en-US" dirty="0"/>
              <a:t>13:00- 13:10 Welcome, GOSAT update (</a:t>
            </a:r>
            <a:r>
              <a:rPr lang="en-US" dirty="0" err="1"/>
              <a:t>Shiomi</a:t>
            </a:r>
            <a:r>
              <a:rPr lang="en-US" dirty="0"/>
              <a:t>, </a:t>
            </a:r>
            <a:r>
              <a:rPr lang="en-US" dirty="0" err="1"/>
              <a:t>Kuze</a:t>
            </a:r>
            <a:r>
              <a:rPr lang="en-US" dirty="0"/>
              <a:t>)</a:t>
            </a:r>
            <a:br>
              <a:rPr lang="en-US" dirty="0"/>
            </a:br>
            <a:r>
              <a:rPr lang="en-US" dirty="0"/>
              <a:t>13:10- 13:25 OCO update (Rosenberg)</a:t>
            </a:r>
            <a:br>
              <a:rPr lang="en-US" dirty="0"/>
            </a:br>
            <a:r>
              <a:rPr lang="en-US" dirty="0"/>
              <a:t>13:25- 13:40 TROPOMI RRV and product update (</a:t>
            </a:r>
            <a:r>
              <a:rPr lang="en-US" dirty="0" err="1"/>
              <a:t>Kempen</a:t>
            </a:r>
            <a:r>
              <a:rPr lang="en-US" dirty="0"/>
              <a:t>, </a:t>
            </a:r>
            <a:r>
              <a:rPr lang="en-US" dirty="0" err="1"/>
              <a:t>Ludewig</a:t>
            </a:r>
            <a:r>
              <a:rPr lang="en-US" dirty="0"/>
              <a:t>)</a:t>
            </a:r>
            <a:br>
              <a:rPr lang="en-US" dirty="0"/>
            </a:br>
            <a:r>
              <a:rPr lang="en-US" dirty="0"/>
              <a:t>13:40- 13:50 TEMPO (Liu, Chong)</a:t>
            </a:r>
            <a:br>
              <a:rPr lang="en-US" dirty="0"/>
            </a:br>
            <a:r>
              <a:rPr lang="en-US" dirty="0"/>
              <a:t>13:50- 13:55 GSICS activity (Flynn)</a:t>
            </a:r>
            <a:br>
              <a:rPr lang="en-US" dirty="0"/>
            </a:br>
            <a:r>
              <a:rPr lang="en-US" dirty="0"/>
              <a:t>Discussion</a:t>
            </a:r>
          </a:p>
        </p:txBody>
      </p:sp>
      <p:sp>
        <p:nvSpPr>
          <p:cNvPr id="4"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71503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91269CF-8FD8-44F4-8B7D-14081E830B38}"/>
              </a:ext>
            </a:extLst>
          </p:cNvPr>
          <p:cNvPicPr>
            <a:picLocks noChangeAspect="1"/>
          </p:cNvPicPr>
          <p:nvPr/>
        </p:nvPicPr>
        <p:blipFill>
          <a:blip r:embed="rId2">
            <a:lum bright="-15000" contrast="30000"/>
          </a:blip>
          <a:stretch>
            <a:fillRect/>
          </a:stretch>
        </p:blipFill>
        <p:spPr>
          <a:xfrm rot="10800000">
            <a:off x="3132666" y="15536"/>
            <a:ext cx="8432793" cy="6826928"/>
          </a:xfrm>
          <a:prstGeom prst="rect">
            <a:avLst/>
          </a:prstGeom>
        </p:spPr>
      </p:pic>
      <p:sp>
        <p:nvSpPr>
          <p:cNvPr id="4" name="Slide Number Placeholder 3">
            <a:extLst>
              <a:ext uri="{FF2B5EF4-FFF2-40B4-BE49-F238E27FC236}">
                <a16:creationId xmlns:a16="http://schemas.microsoft.com/office/drawing/2014/main" id="{A3972EC2-2441-4F04-ACB6-34C072D09210}"/>
              </a:ext>
            </a:extLst>
          </p:cNvPr>
          <p:cNvSpPr>
            <a:spLocks noGrp="1"/>
          </p:cNvSpPr>
          <p:nvPr>
            <p:ph type="sldNum" sz="quarter" idx="12"/>
          </p:nvPr>
        </p:nvSpPr>
        <p:spPr/>
        <p:txBody>
          <a:bodyPr/>
          <a:lstStyle/>
          <a:p>
            <a:fld id="{6F7D43C1-E35E-497E-9F54-CF4600D04F69}" type="slidenum">
              <a:rPr lang="en-US" smtClean="0"/>
              <a:t>16</a:t>
            </a:fld>
            <a:endParaRPr lang="en-US"/>
          </a:p>
        </p:txBody>
      </p:sp>
      <p:pic>
        <p:nvPicPr>
          <p:cNvPr id="6" name="Picture 2" descr="http://i.stack.imgur.com/jgEQe.png">
            <a:hlinkClick r:id="rId3"/>
            <a:extLst>
              <a:ext uri="{FF2B5EF4-FFF2-40B4-BE49-F238E27FC236}">
                <a16:creationId xmlns:a16="http://schemas.microsoft.com/office/drawing/2014/main" id="{B024387A-A432-49A1-B614-89EEF65EDF67}"/>
              </a:ext>
            </a:extLst>
          </p:cNvPr>
          <p:cNvPicPr>
            <a:picLocks noChangeAspect="1" noChangeArrowheads="1"/>
          </p:cNvPicPr>
          <p:nvPr/>
        </p:nvPicPr>
        <p:blipFill>
          <a:blip r:embed="rId4" cstate="print"/>
          <a:srcRect t="75236" r="10116"/>
          <a:stretch>
            <a:fillRect/>
          </a:stretch>
        </p:blipFill>
        <p:spPr bwMode="auto">
          <a:xfrm rot="16200000">
            <a:off x="9444396" y="3279079"/>
            <a:ext cx="4741718" cy="349651"/>
          </a:xfrm>
          <a:prstGeom prst="rect">
            <a:avLst/>
          </a:prstGeom>
          <a:noFill/>
        </p:spPr>
      </p:pic>
      <p:sp>
        <p:nvSpPr>
          <p:cNvPr id="7" name="TextBox 6">
            <a:extLst>
              <a:ext uri="{FF2B5EF4-FFF2-40B4-BE49-F238E27FC236}">
                <a16:creationId xmlns:a16="http://schemas.microsoft.com/office/drawing/2014/main" id="{83D22CA1-F03B-4A82-AAA6-58747BF306EB}"/>
              </a:ext>
            </a:extLst>
          </p:cNvPr>
          <p:cNvSpPr txBox="1"/>
          <p:nvPr/>
        </p:nvSpPr>
        <p:spPr>
          <a:xfrm>
            <a:off x="11375924" y="786988"/>
            <a:ext cx="954107" cy="369332"/>
          </a:xfrm>
          <a:prstGeom prst="rect">
            <a:avLst/>
          </a:prstGeom>
          <a:noFill/>
        </p:spPr>
        <p:txBody>
          <a:bodyPr wrap="none" rtlCol="0">
            <a:spAutoFit/>
          </a:bodyPr>
          <a:lstStyle/>
          <a:p>
            <a:r>
              <a:rPr lang="en-US" sz="1800" dirty="0"/>
              <a:t>Newest</a:t>
            </a:r>
            <a:endParaRPr lang="en-US" sz="1477" dirty="0"/>
          </a:p>
        </p:txBody>
      </p:sp>
      <p:sp>
        <p:nvSpPr>
          <p:cNvPr id="8" name="TextBox 7">
            <a:extLst>
              <a:ext uri="{FF2B5EF4-FFF2-40B4-BE49-F238E27FC236}">
                <a16:creationId xmlns:a16="http://schemas.microsoft.com/office/drawing/2014/main" id="{55236CF8-37E3-4B5F-A3AA-F77EE7B59DC2}"/>
              </a:ext>
            </a:extLst>
          </p:cNvPr>
          <p:cNvSpPr txBox="1"/>
          <p:nvPr/>
        </p:nvSpPr>
        <p:spPr>
          <a:xfrm>
            <a:off x="11442304" y="5763564"/>
            <a:ext cx="851515" cy="369332"/>
          </a:xfrm>
          <a:prstGeom prst="rect">
            <a:avLst/>
          </a:prstGeom>
          <a:noFill/>
        </p:spPr>
        <p:txBody>
          <a:bodyPr wrap="none" rtlCol="0">
            <a:spAutoFit/>
          </a:bodyPr>
          <a:lstStyle/>
          <a:p>
            <a:r>
              <a:rPr lang="en-US" sz="1800" dirty="0"/>
              <a:t>Oldest</a:t>
            </a:r>
            <a:endParaRPr lang="en-US" sz="1477" dirty="0"/>
          </a:p>
        </p:txBody>
      </p:sp>
      <p:sp>
        <p:nvSpPr>
          <p:cNvPr id="9" name="TextBox 8">
            <a:extLst>
              <a:ext uri="{FF2B5EF4-FFF2-40B4-BE49-F238E27FC236}">
                <a16:creationId xmlns:a16="http://schemas.microsoft.com/office/drawing/2014/main" id="{2A44C294-9218-4EBD-BC61-0878169FBB98}"/>
              </a:ext>
            </a:extLst>
          </p:cNvPr>
          <p:cNvSpPr txBox="1"/>
          <p:nvPr/>
        </p:nvSpPr>
        <p:spPr>
          <a:xfrm>
            <a:off x="15139" y="536112"/>
            <a:ext cx="3352417" cy="5432256"/>
          </a:xfrm>
          <a:prstGeom prst="rect">
            <a:avLst/>
          </a:prstGeom>
          <a:noFill/>
        </p:spPr>
        <p:txBody>
          <a:bodyPr wrap="square" rtlCol="0">
            <a:spAutoFit/>
          </a:bodyPr>
          <a:lstStyle/>
          <a:p>
            <a:pPr marL="342900" indent="-342900">
              <a:buAutoNum type="alphaLcParenBoth"/>
            </a:pPr>
            <a:r>
              <a:rPr lang="en-US" sz="1600" dirty="0">
                <a:latin typeface="Arial" panose="020B0604020202020204" pitchFamily="34" charset="0"/>
                <a:cs typeface="Arial" panose="020B0604020202020204" pitchFamily="34" charset="0"/>
              </a:rPr>
              <a:t>Six years of NOAA-20</a:t>
            </a:r>
          </a:p>
          <a:p>
            <a:r>
              <a:rPr lang="en-US" sz="1600" dirty="0">
                <a:latin typeface="Arial" panose="020B0604020202020204" pitchFamily="34" charset="0"/>
                <a:cs typeface="Arial" panose="020B0604020202020204" pitchFamily="34" charset="0"/>
              </a:rPr>
              <a:t>OMPS NP bi-weekly Working Diffuser Soar measurements compared to their average.</a:t>
            </a:r>
          </a:p>
          <a:p>
            <a:pPr marL="342900" indent="-342900">
              <a:buAutoNum type="alphaLcParenBoth"/>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 Wavelength Shift Patterns. Wavelength shifts track optical bench annual thermal variations.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 Solar Activity Patterns. Patterns are Mg II scale factors and track Solar activity.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 Differences after subtracting the shift and activity patterns. This shows the combined degradation of the reference diffuser and the instrument’s optical throughput.</a:t>
            </a:r>
          </a:p>
          <a:p>
            <a:endParaRPr lang="en-US" sz="11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Note: The working diffuser’s exposure is 26 times the reference exposure for used annually</a:t>
            </a:r>
          </a:p>
        </p:txBody>
      </p:sp>
      <p:sp>
        <p:nvSpPr>
          <p:cNvPr id="10" name="TextBox 9">
            <a:extLst>
              <a:ext uri="{FF2B5EF4-FFF2-40B4-BE49-F238E27FC236}">
                <a16:creationId xmlns:a16="http://schemas.microsoft.com/office/drawing/2014/main" id="{C40C0DD7-87D1-49EE-893A-6182029DD25E}"/>
              </a:ext>
            </a:extLst>
          </p:cNvPr>
          <p:cNvSpPr txBox="1"/>
          <p:nvPr/>
        </p:nvSpPr>
        <p:spPr>
          <a:xfrm>
            <a:off x="5972021" y="596494"/>
            <a:ext cx="466794" cy="369332"/>
          </a:xfrm>
          <a:prstGeom prst="rect">
            <a:avLst/>
          </a:prstGeom>
          <a:noFill/>
        </p:spPr>
        <p:txBody>
          <a:bodyPr wrap="none" rtlCol="0">
            <a:spAutoFit/>
          </a:bodyPr>
          <a:lstStyle/>
          <a:p>
            <a:r>
              <a:rPr lang="en-US" sz="1800" dirty="0"/>
              <a:t>(a)</a:t>
            </a:r>
          </a:p>
        </p:txBody>
      </p:sp>
      <p:sp>
        <p:nvSpPr>
          <p:cNvPr id="11" name="TextBox 10">
            <a:extLst>
              <a:ext uri="{FF2B5EF4-FFF2-40B4-BE49-F238E27FC236}">
                <a16:creationId xmlns:a16="http://schemas.microsoft.com/office/drawing/2014/main" id="{4FA572C3-9CA5-4F38-8688-A1783AF6C64A}"/>
              </a:ext>
            </a:extLst>
          </p:cNvPr>
          <p:cNvSpPr txBox="1"/>
          <p:nvPr/>
        </p:nvSpPr>
        <p:spPr>
          <a:xfrm>
            <a:off x="10013235" y="591243"/>
            <a:ext cx="466794" cy="369332"/>
          </a:xfrm>
          <a:prstGeom prst="rect">
            <a:avLst/>
          </a:prstGeom>
          <a:noFill/>
        </p:spPr>
        <p:txBody>
          <a:bodyPr wrap="none" rtlCol="0">
            <a:spAutoFit/>
          </a:bodyPr>
          <a:lstStyle/>
          <a:p>
            <a:r>
              <a:rPr lang="en-US" sz="1800" dirty="0"/>
              <a:t>(b)</a:t>
            </a:r>
          </a:p>
        </p:txBody>
      </p:sp>
      <p:sp>
        <p:nvSpPr>
          <p:cNvPr id="12" name="TextBox 11">
            <a:extLst>
              <a:ext uri="{FF2B5EF4-FFF2-40B4-BE49-F238E27FC236}">
                <a16:creationId xmlns:a16="http://schemas.microsoft.com/office/drawing/2014/main" id="{11F75CBC-8045-4F6B-BCE6-327C08985E22}"/>
              </a:ext>
            </a:extLst>
          </p:cNvPr>
          <p:cNvSpPr txBox="1"/>
          <p:nvPr/>
        </p:nvSpPr>
        <p:spPr>
          <a:xfrm>
            <a:off x="5972021" y="3848644"/>
            <a:ext cx="453970" cy="369332"/>
          </a:xfrm>
          <a:prstGeom prst="rect">
            <a:avLst/>
          </a:prstGeom>
          <a:noFill/>
        </p:spPr>
        <p:txBody>
          <a:bodyPr wrap="none" rtlCol="0">
            <a:spAutoFit/>
          </a:bodyPr>
          <a:lstStyle/>
          <a:p>
            <a:r>
              <a:rPr lang="en-US" sz="1800" dirty="0"/>
              <a:t>(c)</a:t>
            </a:r>
          </a:p>
        </p:txBody>
      </p:sp>
      <p:sp>
        <p:nvSpPr>
          <p:cNvPr id="13" name="TextBox 12">
            <a:extLst>
              <a:ext uri="{FF2B5EF4-FFF2-40B4-BE49-F238E27FC236}">
                <a16:creationId xmlns:a16="http://schemas.microsoft.com/office/drawing/2014/main" id="{B4414A3B-983D-4A8C-8981-C0ED7C72AFFD}"/>
              </a:ext>
            </a:extLst>
          </p:cNvPr>
          <p:cNvSpPr txBox="1"/>
          <p:nvPr/>
        </p:nvSpPr>
        <p:spPr>
          <a:xfrm>
            <a:off x="10013235" y="3858516"/>
            <a:ext cx="466794" cy="369332"/>
          </a:xfrm>
          <a:prstGeom prst="rect">
            <a:avLst/>
          </a:prstGeom>
          <a:noFill/>
        </p:spPr>
        <p:txBody>
          <a:bodyPr wrap="none" rtlCol="0">
            <a:spAutoFit/>
          </a:bodyPr>
          <a:lstStyle/>
          <a:p>
            <a:r>
              <a:rPr lang="en-US" sz="1800" dirty="0"/>
              <a:t>(d)</a:t>
            </a:r>
          </a:p>
        </p:txBody>
      </p:sp>
    </p:spTree>
    <p:extLst>
      <p:ext uri="{BB962C8B-B14F-4D97-AF65-F5344CB8AC3E}">
        <p14:creationId xmlns:p14="http://schemas.microsoft.com/office/powerpoint/2010/main" val="3040115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A2BCBD2-398B-4579-92D2-DEAF3F3AA552}"/>
              </a:ext>
            </a:extLst>
          </p:cNvPr>
          <p:cNvPicPr>
            <a:picLocks/>
          </p:cNvPicPr>
          <p:nvPr/>
        </p:nvPicPr>
        <p:blipFill>
          <a:blip r:embed="rId2">
            <a:lum bright="-20000" contrast="40000"/>
          </a:blip>
          <a:stretch>
            <a:fillRect/>
          </a:stretch>
        </p:blipFill>
        <p:spPr>
          <a:xfrm rot="10800000">
            <a:off x="3142492" y="111161"/>
            <a:ext cx="8379490" cy="6711518"/>
          </a:xfrm>
          <a:prstGeom prst="rect">
            <a:avLst/>
          </a:prstGeom>
        </p:spPr>
      </p:pic>
      <p:sp>
        <p:nvSpPr>
          <p:cNvPr id="4" name="Slide Number Placeholder 3">
            <a:extLst>
              <a:ext uri="{FF2B5EF4-FFF2-40B4-BE49-F238E27FC236}">
                <a16:creationId xmlns:a16="http://schemas.microsoft.com/office/drawing/2014/main" id="{B493FC6B-2E73-4111-8D94-41D93BAEC0D6}"/>
              </a:ext>
            </a:extLst>
          </p:cNvPr>
          <p:cNvSpPr>
            <a:spLocks noGrp="1"/>
          </p:cNvSpPr>
          <p:nvPr>
            <p:ph type="sldNum" sz="quarter" idx="12"/>
          </p:nvPr>
        </p:nvSpPr>
        <p:spPr/>
        <p:txBody>
          <a:bodyPr/>
          <a:lstStyle/>
          <a:p>
            <a:fld id="{6F7D43C1-E35E-497E-9F54-CF4600D04F69}" type="slidenum">
              <a:rPr lang="en-US" smtClean="0"/>
              <a:t>17</a:t>
            </a:fld>
            <a:endParaRPr lang="en-US"/>
          </a:p>
        </p:txBody>
      </p:sp>
      <p:pic>
        <p:nvPicPr>
          <p:cNvPr id="6" name="Picture 2" descr="http://i.stack.imgur.com/jgEQe.png">
            <a:hlinkClick r:id="rId3"/>
            <a:extLst>
              <a:ext uri="{FF2B5EF4-FFF2-40B4-BE49-F238E27FC236}">
                <a16:creationId xmlns:a16="http://schemas.microsoft.com/office/drawing/2014/main" id="{37D5ECB1-1454-44C5-B52D-56753DD6B81D}"/>
              </a:ext>
            </a:extLst>
          </p:cNvPr>
          <p:cNvPicPr>
            <a:picLocks noChangeAspect="1" noChangeArrowheads="1"/>
          </p:cNvPicPr>
          <p:nvPr/>
        </p:nvPicPr>
        <p:blipFill>
          <a:blip r:embed="rId4" cstate="print"/>
          <a:srcRect t="75236" r="10116"/>
          <a:stretch>
            <a:fillRect/>
          </a:stretch>
        </p:blipFill>
        <p:spPr bwMode="auto">
          <a:xfrm rot="16200000">
            <a:off x="9444396" y="3279079"/>
            <a:ext cx="4741718" cy="349651"/>
          </a:xfrm>
          <a:prstGeom prst="rect">
            <a:avLst/>
          </a:prstGeom>
          <a:noFill/>
        </p:spPr>
      </p:pic>
      <p:sp>
        <p:nvSpPr>
          <p:cNvPr id="7" name="TextBox 6">
            <a:extLst>
              <a:ext uri="{FF2B5EF4-FFF2-40B4-BE49-F238E27FC236}">
                <a16:creationId xmlns:a16="http://schemas.microsoft.com/office/drawing/2014/main" id="{89437ABA-3B9E-4F49-ABB3-102D068F618F}"/>
              </a:ext>
            </a:extLst>
          </p:cNvPr>
          <p:cNvSpPr txBox="1"/>
          <p:nvPr/>
        </p:nvSpPr>
        <p:spPr>
          <a:xfrm>
            <a:off x="11375924" y="786988"/>
            <a:ext cx="954107" cy="369332"/>
          </a:xfrm>
          <a:prstGeom prst="rect">
            <a:avLst/>
          </a:prstGeom>
          <a:noFill/>
        </p:spPr>
        <p:txBody>
          <a:bodyPr wrap="none" rtlCol="0">
            <a:spAutoFit/>
          </a:bodyPr>
          <a:lstStyle/>
          <a:p>
            <a:r>
              <a:rPr lang="en-US" sz="1800" dirty="0"/>
              <a:t>Newest</a:t>
            </a:r>
            <a:endParaRPr lang="en-US" sz="1477" dirty="0"/>
          </a:p>
        </p:txBody>
      </p:sp>
      <p:sp>
        <p:nvSpPr>
          <p:cNvPr id="8" name="TextBox 7">
            <a:extLst>
              <a:ext uri="{FF2B5EF4-FFF2-40B4-BE49-F238E27FC236}">
                <a16:creationId xmlns:a16="http://schemas.microsoft.com/office/drawing/2014/main" id="{3F3998FA-375E-4FAB-8650-CF2523D60CB4}"/>
              </a:ext>
            </a:extLst>
          </p:cNvPr>
          <p:cNvSpPr txBox="1"/>
          <p:nvPr/>
        </p:nvSpPr>
        <p:spPr>
          <a:xfrm>
            <a:off x="11442304" y="5763564"/>
            <a:ext cx="851515" cy="369332"/>
          </a:xfrm>
          <a:prstGeom prst="rect">
            <a:avLst/>
          </a:prstGeom>
          <a:noFill/>
        </p:spPr>
        <p:txBody>
          <a:bodyPr wrap="none" rtlCol="0">
            <a:spAutoFit/>
          </a:bodyPr>
          <a:lstStyle/>
          <a:p>
            <a:r>
              <a:rPr lang="en-US" sz="1800" dirty="0"/>
              <a:t>Oldest</a:t>
            </a:r>
            <a:endParaRPr lang="en-US" sz="1477" dirty="0"/>
          </a:p>
        </p:txBody>
      </p:sp>
      <p:sp>
        <p:nvSpPr>
          <p:cNvPr id="9" name="TextBox 8">
            <a:extLst>
              <a:ext uri="{FF2B5EF4-FFF2-40B4-BE49-F238E27FC236}">
                <a16:creationId xmlns:a16="http://schemas.microsoft.com/office/drawing/2014/main" id="{46167327-C3FE-4B61-AD0D-E8C24B49CADE}"/>
              </a:ext>
            </a:extLst>
          </p:cNvPr>
          <p:cNvSpPr txBox="1"/>
          <p:nvPr/>
        </p:nvSpPr>
        <p:spPr>
          <a:xfrm>
            <a:off x="12879" y="527667"/>
            <a:ext cx="3352417" cy="5432256"/>
          </a:xfrm>
          <a:prstGeom prst="rect">
            <a:avLst/>
          </a:prstGeom>
          <a:noFill/>
        </p:spPr>
        <p:txBody>
          <a:bodyPr wrap="square" rtlCol="0">
            <a:spAutoFit/>
          </a:bodyPr>
          <a:lstStyle/>
          <a:p>
            <a:pPr marL="342900" indent="-342900">
              <a:buAutoNum type="alphaLcParenBoth"/>
            </a:pPr>
            <a:r>
              <a:rPr lang="en-US" sz="1600" dirty="0">
                <a:latin typeface="Arial" panose="020B0604020202020204" pitchFamily="34" charset="0"/>
                <a:cs typeface="Arial" panose="020B0604020202020204" pitchFamily="34" charset="0"/>
              </a:rPr>
              <a:t>Six years of NOAA-20</a:t>
            </a:r>
          </a:p>
          <a:p>
            <a:r>
              <a:rPr lang="en-US" sz="1600" dirty="0">
                <a:latin typeface="Arial" panose="020B0604020202020204" pitchFamily="34" charset="0"/>
                <a:cs typeface="Arial" panose="020B0604020202020204" pitchFamily="34" charset="0"/>
              </a:rPr>
              <a:t>OMPS NP annual Reference Diffuser Soar measurements compared to their average.</a:t>
            </a:r>
          </a:p>
          <a:p>
            <a:pPr marL="342900" indent="-342900">
              <a:buAutoNum type="alphaLcParenBoth"/>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 Wavelength Shift Patterns. Wavelength shifts track optical bench annual thermal variations.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 Solar Activity Patterns. Patterns are Mg II scale factors and track Solar activity.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 Differences after subtracting the shift and activity patterns. This shows the combined degradation of the reference diffuser and the instrument’s optical throughput.</a:t>
            </a:r>
          </a:p>
          <a:p>
            <a:endParaRPr lang="en-US" sz="11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Note: The working diffuser’s exposure is 26 times the reference exposure for used annually. </a:t>
            </a:r>
          </a:p>
        </p:txBody>
      </p:sp>
      <p:sp>
        <p:nvSpPr>
          <p:cNvPr id="11" name="TextBox 10">
            <a:extLst>
              <a:ext uri="{FF2B5EF4-FFF2-40B4-BE49-F238E27FC236}">
                <a16:creationId xmlns:a16="http://schemas.microsoft.com/office/drawing/2014/main" id="{1316D2B8-8D0E-4B25-931C-D637E65AD3DC}"/>
              </a:ext>
            </a:extLst>
          </p:cNvPr>
          <p:cNvSpPr txBox="1"/>
          <p:nvPr/>
        </p:nvSpPr>
        <p:spPr>
          <a:xfrm>
            <a:off x="6429220" y="596494"/>
            <a:ext cx="466794" cy="369332"/>
          </a:xfrm>
          <a:prstGeom prst="rect">
            <a:avLst/>
          </a:prstGeom>
          <a:noFill/>
        </p:spPr>
        <p:txBody>
          <a:bodyPr wrap="none" rtlCol="0">
            <a:spAutoFit/>
          </a:bodyPr>
          <a:lstStyle/>
          <a:p>
            <a:r>
              <a:rPr lang="en-US" sz="1800" dirty="0"/>
              <a:t>(a)</a:t>
            </a:r>
          </a:p>
        </p:txBody>
      </p:sp>
      <p:sp>
        <p:nvSpPr>
          <p:cNvPr id="12" name="TextBox 11">
            <a:extLst>
              <a:ext uri="{FF2B5EF4-FFF2-40B4-BE49-F238E27FC236}">
                <a16:creationId xmlns:a16="http://schemas.microsoft.com/office/drawing/2014/main" id="{3BF4E45A-264E-4D53-AFCD-CB5A5EBDA0C9}"/>
              </a:ext>
            </a:extLst>
          </p:cNvPr>
          <p:cNvSpPr txBox="1"/>
          <p:nvPr/>
        </p:nvSpPr>
        <p:spPr>
          <a:xfrm>
            <a:off x="10470434" y="591243"/>
            <a:ext cx="466794" cy="369332"/>
          </a:xfrm>
          <a:prstGeom prst="rect">
            <a:avLst/>
          </a:prstGeom>
          <a:noFill/>
        </p:spPr>
        <p:txBody>
          <a:bodyPr wrap="none" rtlCol="0">
            <a:spAutoFit/>
          </a:bodyPr>
          <a:lstStyle/>
          <a:p>
            <a:r>
              <a:rPr lang="en-US" sz="1800" dirty="0"/>
              <a:t>(b)</a:t>
            </a:r>
          </a:p>
        </p:txBody>
      </p:sp>
      <p:sp>
        <p:nvSpPr>
          <p:cNvPr id="13" name="TextBox 12">
            <a:extLst>
              <a:ext uri="{FF2B5EF4-FFF2-40B4-BE49-F238E27FC236}">
                <a16:creationId xmlns:a16="http://schemas.microsoft.com/office/drawing/2014/main" id="{DD7151DF-4C54-4466-BFCE-4F0084945618}"/>
              </a:ext>
            </a:extLst>
          </p:cNvPr>
          <p:cNvSpPr txBox="1"/>
          <p:nvPr/>
        </p:nvSpPr>
        <p:spPr>
          <a:xfrm>
            <a:off x="6429220" y="3848644"/>
            <a:ext cx="453970" cy="369332"/>
          </a:xfrm>
          <a:prstGeom prst="rect">
            <a:avLst/>
          </a:prstGeom>
          <a:noFill/>
        </p:spPr>
        <p:txBody>
          <a:bodyPr wrap="none" rtlCol="0">
            <a:spAutoFit/>
          </a:bodyPr>
          <a:lstStyle/>
          <a:p>
            <a:r>
              <a:rPr lang="en-US" sz="1800" dirty="0"/>
              <a:t>(c)</a:t>
            </a:r>
          </a:p>
        </p:txBody>
      </p:sp>
      <p:sp>
        <p:nvSpPr>
          <p:cNvPr id="14" name="TextBox 13">
            <a:extLst>
              <a:ext uri="{FF2B5EF4-FFF2-40B4-BE49-F238E27FC236}">
                <a16:creationId xmlns:a16="http://schemas.microsoft.com/office/drawing/2014/main" id="{AA7D4F4A-AE7B-473E-87F9-A31B43EA8E9A}"/>
              </a:ext>
            </a:extLst>
          </p:cNvPr>
          <p:cNvSpPr txBox="1"/>
          <p:nvPr/>
        </p:nvSpPr>
        <p:spPr>
          <a:xfrm>
            <a:off x="10470434" y="3858516"/>
            <a:ext cx="466794" cy="369332"/>
          </a:xfrm>
          <a:prstGeom prst="rect">
            <a:avLst/>
          </a:prstGeom>
          <a:noFill/>
        </p:spPr>
        <p:txBody>
          <a:bodyPr wrap="none" rtlCol="0">
            <a:spAutoFit/>
          </a:bodyPr>
          <a:lstStyle/>
          <a:p>
            <a:r>
              <a:rPr lang="en-US" sz="1800" dirty="0"/>
              <a:t>(d)</a:t>
            </a:r>
          </a:p>
        </p:txBody>
      </p:sp>
    </p:spTree>
    <p:extLst>
      <p:ext uri="{BB962C8B-B14F-4D97-AF65-F5344CB8AC3E}">
        <p14:creationId xmlns:p14="http://schemas.microsoft.com/office/powerpoint/2010/main" val="1086191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A042-8779-097C-3001-2D664DEBF88F}"/>
              </a:ext>
            </a:extLst>
          </p:cNvPr>
          <p:cNvSpPr>
            <a:spLocks noGrp="1"/>
          </p:cNvSpPr>
          <p:nvPr>
            <p:ph type="ctrTitle"/>
          </p:nvPr>
        </p:nvSpPr>
        <p:spPr/>
        <p:txBody>
          <a:bodyPr/>
          <a:lstStyle/>
          <a:p>
            <a:r>
              <a:rPr lang="en-US" dirty="0"/>
              <a:t>VISNIR contribution 1L GRWG report</a:t>
            </a:r>
          </a:p>
        </p:txBody>
      </p:sp>
      <p:sp>
        <p:nvSpPr>
          <p:cNvPr id="3" name="Subtitle 2">
            <a:extLst>
              <a:ext uri="{FF2B5EF4-FFF2-40B4-BE49-F238E27FC236}">
                <a16:creationId xmlns:a16="http://schemas.microsoft.com/office/drawing/2014/main" id="{43A0F745-374D-4F34-D08F-04F73DD16C01}"/>
              </a:ext>
            </a:extLst>
          </p:cNvPr>
          <p:cNvSpPr>
            <a:spLocks noGrp="1"/>
          </p:cNvSpPr>
          <p:nvPr>
            <p:ph type="subTitle" idx="1"/>
          </p:nvPr>
        </p:nvSpPr>
        <p:spPr/>
        <p:txBody>
          <a:bodyPr/>
          <a:lstStyle/>
          <a:p>
            <a:r>
              <a:rPr lang="en-US" dirty="0"/>
              <a:t>March 14, 2025</a:t>
            </a:r>
          </a:p>
        </p:txBody>
      </p:sp>
      <p:sp>
        <p:nvSpPr>
          <p:cNvPr id="4"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3878872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A775-1D70-4A38-A085-48B0C3AEDC38}"/>
              </a:ext>
            </a:extLst>
          </p:cNvPr>
          <p:cNvSpPr>
            <a:spLocks noGrp="1"/>
          </p:cNvSpPr>
          <p:nvPr>
            <p:ph type="title"/>
          </p:nvPr>
        </p:nvSpPr>
        <p:spPr/>
        <p:txBody>
          <a:bodyPr/>
          <a:lstStyle/>
          <a:p>
            <a:r>
              <a:rPr lang="en-US" dirty="0"/>
              <a:t>GRWG Subgroup Report - VNIR</a:t>
            </a:r>
          </a:p>
        </p:txBody>
      </p:sp>
      <p:sp>
        <p:nvSpPr>
          <p:cNvPr id="3" name="Content Placeholder 2">
            <a:extLst>
              <a:ext uri="{FF2B5EF4-FFF2-40B4-BE49-F238E27FC236}">
                <a16:creationId xmlns:a16="http://schemas.microsoft.com/office/drawing/2014/main" id="{94E11AA1-2F1D-4152-B486-3766D775063B}"/>
              </a:ext>
            </a:extLst>
          </p:cNvPr>
          <p:cNvSpPr>
            <a:spLocks noGrp="1"/>
          </p:cNvSpPr>
          <p:nvPr>
            <p:ph idx="1"/>
          </p:nvPr>
        </p:nvSpPr>
        <p:spPr>
          <a:xfrm>
            <a:off x="588579" y="1370639"/>
            <a:ext cx="10754710" cy="4953470"/>
          </a:xfrm>
        </p:spPr>
        <p:txBody>
          <a:bodyPr>
            <a:normAutofit fontScale="85000" lnSpcReduction="20000"/>
          </a:bodyPr>
          <a:lstStyle/>
          <a:p>
            <a:r>
              <a:rPr lang="en-US" dirty="0"/>
              <a:t>Need more GSICS VIS/NIR calibration products outside of DCC and Lunar</a:t>
            </a:r>
          </a:p>
          <a:p>
            <a:pPr lvl="1"/>
            <a:r>
              <a:rPr lang="en-US" dirty="0"/>
              <a:t>Need volunteers to lead these efforts, invariant desert targets, etc.</a:t>
            </a:r>
          </a:p>
          <a:p>
            <a:r>
              <a:rPr lang="en-US" dirty="0"/>
              <a:t>Started Lightening Mapper inter-calibration studies</a:t>
            </a:r>
          </a:p>
          <a:p>
            <a:r>
              <a:rPr lang="en-US" dirty="0"/>
              <a:t>Current VIS/NIR reference sensor is NOAA20-VIIRS</a:t>
            </a:r>
          </a:p>
          <a:p>
            <a:pPr lvl="1"/>
            <a:r>
              <a:rPr lang="en-US" dirty="0"/>
              <a:t>NASA and NOAA teams N20 VIIRS RSB calibration differences within 0.2%</a:t>
            </a:r>
          </a:p>
          <a:p>
            <a:pPr lvl="1"/>
            <a:r>
              <a:rPr lang="en-US" dirty="0"/>
              <a:t>Continue to monitor N20 VIIRS calibration performance</a:t>
            </a:r>
          </a:p>
          <a:p>
            <a:r>
              <a:rPr lang="en-US" dirty="0"/>
              <a:t>Current solar spectra reference is TSIS-1 HSRS</a:t>
            </a:r>
          </a:p>
          <a:p>
            <a:pPr lvl="1"/>
            <a:r>
              <a:rPr lang="en-US" dirty="0"/>
              <a:t>Future NASA VIIRS L1B products to use TSIS-1 HSRS</a:t>
            </a:r>
          </a:p>
          <a:p>
            <a:r>
              <a:rPr lang="en-US" dirty="0"/>
              <a:t>Working with CEOS to synergize desert invariant target methodology – Will have web meeting to discuss PICSCAR</a:t>
            </a:r>
          </a:p>
          <a:p>
            <a:r>
              <a:rPr lang="en-US" dirty="0"/>
              <a:t>CLARREO to launch in late 2026</a:t>
            </a:r>
          </a:p>
          <a:p>
            <a:r>
              <a:rPr lang="en-US" dirty="0"/>
              <a:t>Held 4 monthly web meetings with 15 presentations</a:t>
            </a:r>
          </a:p>
          <a:p>
            <a:pPr lvl="1"/>
            <a:r>
              <a:rPr lang="en-US" dirty="0"/>
              <a:t>If you would like to present at VISNIR web meetings, send title </a:t>
            </a:r>
            <a:r>
              <a:rPr lang="en-US" dirty="0" err="1"/>
              <a:t>david.r.doelling@nasa.gov</a:t>
            </a:r>
            <a:endParaRPr lang="en-US" dirty="0"/>
          </a:p>
          <a:p>
            <a:r>
              <a:rPr lang="en-US" dirty="0"/>
              <a:t>Validated the VIIRS calibration transfer to GEOs using </a:t>
            </a:r>
            <a:r>
              <a:rPr lang="en-US"/>
              <a:t>DCC approach</a:t>
            </a:r>
            <a:endParaRPr lang="en-US" dirty="0"/>
          </a:p>
        </p:txBody>
      </p:sp>
      <p:sp>
        <p:nvSpPr>
          <p:cNvPr id="6" name="Slide Number Placeholder 5">
            <a:extLst>
              <a:ext uri="{FF2B5EF4-FFF2-40B4-BE49-F238E27FC236}">
                <a16:creationId xmlns:a16="http://schemas.microsoft.com/office/drawing/2014/main" id="{799EC393-1CAB-40CC-A3B9-AB80ADA908D8}"/>
              </a:ext>
            </a:extLst>
          </p:cNvPr>
          <p:cNvSpPr>
            <a:spLocks noGrp="1"/>
          </p:cNvSpPr>
          <p:nvPr>
            <p:ph type="sldNum" sz="quarter" idx="12"/>
          </p:nvPr>
        </p:nvSpPr>
        <p:spPr/>
        <p:txBody>
          <a:bodyPr/>
          <a:lstStyle/>
          <a:p>
            <a:fld id="{A2B65881-C158-4B06-BD2C-C397BECA99DD}" type="slidenum">
              <a:rPr lang="en-US" smtClean="0"/>
              <a:t>19</a:t>
            </a:fld>
            <a:endParaRPr lang="en-US"/>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305898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9D4C-706D-44F7-8E69-98B3FEE3B7F8}"/>
              </a:ext>
            </a:extLst>
          </p:cNvPr>
          <p:cNvSpPr>
            <a:spLocks noGrp="1"/>
          </p:cNvSpPr>
          <p:nvPr>
            <p:ph type="title"/>
          </p:nvPr>
        </p:nvSpPr>
        <p:spPr>
          <a:xfrm>
            <a:off x="753422" y="215647"/>
            <a:ext cx="9438328" cy="930780"/>
          </a:xfrm>
        </p:spPr>
        <p:txBody>
          <a:bodyPr>
            <a:normAutofit/>
          </a:bodyPr>
          <a:lstStyle/>
          <a:p>
            <a:r>
              <a:rPr lang="en-US" dirty="0"/>
              <a:t>Meetings Organized/Supported in </a:t>
            </a:r>
            <a:r>
              <a:rPr lang="en-US" dirty="0" smtClean="0"/>
              <a:t>2024</a:t>
            </a:r>
            <a:endParaRPr lang="en-US" dirty="0"/>
          </a:p>
        </p:txBody>
      </p:sp>
      <p:sp>
        <p:nvSpPr>
          <p:cNvPr id="3" name="Content Placeholder 2">
            <a:extLst>
              <a:ext uri="{FF2B5EF4-FFF2-40B4-BE49-F238E27FC236}">
                <a16:creationId xmlns:a16="http://schemas.microsoft.com/office/drawing/2014/main" id="{FB4F4AE4-49D1-4BEE-802E-F9685EE3F034}"/>
              </a:ext>
            </a:extLst>
          </p:cNvPr>
          <p:cNvSpPr>
            <a:spLocks noGrp="1"/>
          </p:cNvSpPr>
          <p:nvPr>
            <p:ph idx="1"/>
          </p:nvPr>
        </p:nvSpPr>
        <p:spPr>
          <a:xfrm>
            <a:off x="214786" y="1224157"/>
            <a:ext cx="10515600" cy="5088198"/>
          </a:xfrm>
        </p:spPr>
        <p:txBody>
          <a:bodyPr>
            <a:normAutofit/>
          </a:bodyPr>
          <a:lstStyle/>
          <a:p>
            <a:r>
              <a:rPr lang="en-US" dirty="0"/>
              <a:t>Organize the </a:t>
            </a:r>
            <a:r>
              <a:rPr lang="en-US" dirty="0" smtClean="0"/>
              <a:t>2025 </a:t>
            </a:r>
            <a:r>
              <a:rPr lang="en-US" dirty="0"/>
              <a:t>Annual and EP joint meeting</a:t>
            </a:r>
          </a:p>
          <a:p>
            <a:pPr lvl="1"/>
            <a:r>
              <a:rPr lang="en-US" dirty="0" smtClean="0"/>
              <a:t>17-21 </a:t>
            </a:r>
            <a:r>
              <a:rPr lang="en-US" dirty="0"/>
              <a:t>March </a:t>
            </a:r>
            <a:r>
              <a:rPr lang="en-US" dirty="0" smtClean="0"/>
              <a:t>2025, Changchun, </a:t>
            </a:r>
            <a:r>
              <a:rPr lang="en-US" dirty="0" smtClean="0"/>
              <a:t>China</a:t>
            </a:r>
          </a:p>
          <a:p>
            <a:pPr lvl="1"/>
            <a:r>
              <a:rPr lang="en-US" dirty="0" smtClean="0">
                <a:hlinkClick r:id="rId2"/>
              </a:rPr>
              <a:t>https://gsics.atmos.umd.edu/bin/view/Development/AnnualEP2025</a:t>
            </a:r>
            <a:endParaRPr lang="en-US" dirty="0" smtClean="0"/>
          </a:p>
          <a:p>
            <a:pPr lvl="1"/>
            <a:endParaRPr lang="en-US" dirty="0" smtClean="0"/>
          </a:p>
          <a:p>
            <a:r>
              <a:rPr lang="en-US" dirty="0" smtClean="0"/>
              <a:t>Organized 24 Web-meetings </a:t>
            </a:r>
          </a:p>
          <a:p>
            <a:pPr lvl="1"/>
            <a:r>
              <a:rPr lang="en-US" dirty="0" smtClean="0"/>
              <a:t>VNIR </a:t>
            </a:r>
            <a:r>
              <a:rPr lang="en-US" dirty="0" smtClean="0"/>
              <a:t>(</a:t>
            </a:r>
            <a:r>
              <a:rPr lang="en-US" dirty="0" smtClean="0"/>
              <a:t>4)</a:t>
            </a:r>
          </a:p>
          <a:p>
            <a:pPr lvl="1"/>
            <a:r>
              <a:rPr lang="en-US" dirty="0" smtClean="0"/>
              <a:t>SW </a:t>
            </a:r>
            <a:r>
              <a:rPr lang="en-US" dirty="0" smtClean="0"/>
              <a:t>(</a:t>
            </a:r>
            <a:r>
              <a:rPr lang="en-US" dirty="0" smtClean="0"/>
              <a:t>4)</a:t>
            </a:r>
          </a:p>
          <a:p>
            <a:pPr lvl="1"/>
            <a:r>
              <a:rPr lang="en-US" dirty="0" smtClean="0"/>
              <a:t>IR </a:t>
            </a:r>
            <a:r>
              <a:rPr lang="en-US" dirty="0"/>
              <a:t>(</a:t>
            </a:r>
            <a:r>
              <a:rPr lang="en-US" dirty="0" smtClean="0"/>
              <a:t>4)</a:t>
            </a:r>
          </a:p>
          <a:p>
            <a:pPr lvl="1"/>
            <a:r>
              <a:rPr lang="en-US" dirty="0" smtClean="0"/>
              <a:t>MW </a:t>
            </a:r>
            <a:r>
              <a:rPr lang="en-US" dirty="0" smtClean="0"/>
              <a:t>(</a:t>
            </a:r>
            <a:r>
              <a:rPr lang="en-US" dirty="0" smtClean="0"/>
              <a:t>3)</a:t>
            </a:r>
          </a:p>
          <a:p>
            <a:pPr lvl="1"/>
            <a:r>
              <a:rPr lang="en-US" dirty="0" smtClean="0"/>
              <a:t>UVNS </a:t>
            </a:r>
            <a:r>
              <a:rPr lang="en-US" dirty="0" smtClean="0"/>
              <a:t>(1) </a:t>
            </a:r>
            <a:endParaRPr lang="en-US" dirty="0"/>
          </a:p>
          <a:p>
            <a:pPr lvl="1"/>
            <a:endParaRPr lang="en-US" dirty="0"/>
          </a:p>
          <a:p>
            <a:pPr marL="457200" lvl="1" indent="0">
              <a:buNone/>
            </a:pPr>
            <a:endParaRPr lang="en-US" dirty="0"/>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p:txBody>
          <a:bodyPr/>
          <a:lstStyle/>
          <a:p>
            <a:r>
              <a:rPr lang="en-US" dirty="0"/>
              <a:t>GSICS Annual Meeting, 11-15 March 2024, Darmstadt, Germany</a:t>
            </a:r>
          </a:p>
        </p:txBody>
      </p:sp>
      <p:sp>
        <p:nvSpPr>
          <p:cNvPr id="6" name="Slide Number Placeholder 5">
            <a:extLst>
              <a:ext uri="{FF2B5EF4-FFF2-40B4-BE49-F238E27FC236}">
                <a16:creationId xmlns:a16="http://schemas.microsoft.com/office/drawing/2014/main" id="{A1AED9AE-29F4-43A8-ADDA-989F210C6572}"/>
              </a:ext>
            </a:extLst>
          </p:cNvPr>
          <p:cNvSpPr>
            <a:spLocks noGrp="1"/>
          </p:cNvSpPr>
          <p:nvPr>
            <p:ph type="sldNum" sz="quarter" idx="12"/>
          </p:nvPr>
        </p:nvSpPr>
        <p:spPr/>
        <p:txBody>
          <a:bodyPr/>
          <a:lstStyle/>
          <a:p>
            <a:fld id="{A2B65881-C158-4B06-BD2C-C397BECA99DD}" type="slidenum">
              <a:rPr lang="en-US" smtClean="0"/>
              <a:t>2</a:t>
            </a:fld>
            <a:endParaRPr lang="en-US"/>
          </a:p>
        </p:txBody>
      </p:sp>
      <p:pic>
        <p:nvPicPr>
          <p:cNvPr id="7" name="Picture 6"/>
          <p:cNvPicPr>
            <a:picLocks noChangeAspect="1"/>
          </p:cNvPicPr>
          <p:nvPr/>
        </p:nvPicPr>
        <p:blipFill>
          <a:blip r:embed="rId3"/>
          <a:stretch>
            <a:fillRect/>
          </a:stretch>
        </p:blipFill>
        <p:spPr>
          <a:xfrm>
            <a:off x="5136110" y="2810576"/>
            <a:ext cx="6664022" cy="3128211"/>
          </a:xfrm>
          <a:prstGeom prst="rect">
            <a:avLst/>
          </a:prstGeom>
        </p:spPr>
      </p:pic>
    </p:spTree>
    <p:extLst>
      <p:ext uri="{BB962C8B-B14F-4D97-AF65-F5344CB8AC3E}">
        <p14:creationId xmlns:p14="http://schemas.microsoft.com/office/powerpoint/2010/main" val="256668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bwMode="auto">
          <a:xfrm>
            <a:off x="1716390" y="1335577"/>
            <a:ext cx="8759219" cy="143938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IE" sz="4000" b="1" dirty="0"/>
              <a:t>GSICS Lunar Subgroup</a:t>
            </a:r>
            <a:br>
              <a:rPr lang="en-IE" sz="4000" b="1" dirty="0"/>
            </a:br>
            <a:r>
              <a:rPr lang="en-IE" sz="4000" b="1" dirty="0"/>
              <a:t>Summary of the activities in 2024</a:t>
            </a:r>
            <a:r>
              <a:rPr lang="en-IE" sz="4000" dirty="0">
                <a:solidFill>
                  <a:srgbClr val="0000FF"/>
                </a:solidFill>
              </a:rPr>
              <a:t/>
            </a:r>
            <a:br>
              <a:rPr lang="en-IE" sz="4000" dirty="0">
                <a:solidFill>
                  <a:srgbClr val="0000FF"/>
                </a:solidFill>
              </a:rPr>
            </a:br>
            <a:endParaRPr lang="en-US" sz="4000" i="1" dirty="0">
              <a:solidFill>
                <a:srgbClr val="0C45E4"/>
              </a:solidFill>
            </a:endParaRPr>
          </a:p>
        </p:txBody>
      </p:sp>
      <p:sp>
        <p:nvSpPr>
          <p:cNvPr id="2052" name="Rectangle 3"/>
          <p:cNvSpPr>
            <a:spLocks noGrp="1" noChangeArrowheads="1"/>
          </p:cNvSpPr>
          <p:nvPr>
            <p:ph type="subTitle" idx="1"/>
          </p:nvPr>
        </p:nvSpPr>
        <p:spPr>
          <a:xfrm>
            <a:off x="1402300" y="3064297"/>
            <a:ext cx="9387400" cy="1125318"/>
          </a:xfrm>
        </p:spPr>
        <p:txBody>
          <a:bodyPr/>
          <a:lstStyle/>
          <a:p>
            <a:pPr eaLnBrk="1" hangingPunct="1">
              <a:lnSpc>
                <a:spcPct val="80000"/>
              </a:lnSpc>
            </a:pPr>
            <a:endParaRPr lang="en-US" altLang="zh-CN" sz="2000" b="1" dirty="0">
              <a:ea typeface="宋体" pitchFamily="2" charset="-122"/>
            </a:endParaRPr>
          </a:p>
          <a:p>
            <a:pPr eaLnBrk="1" hangingPunct="1">
              <a:lnSpc>
                <a:spcPct val="80000"/>
              </a:lnSpc>
            </a:pPr>
            <a:r>
              <a:rPr lang="en-US" altLang="zh-CN" sz="2000" dirty="0">
                <a:ea typeface="宋体" pitchFamily="2" charset="-122"/>
              </a:rPr>
              <a:t>Tom Stone</a:t>
            </a:r>
          </a:p>
          <a:p>
            <a:pPr eaLnBrk="1" hangingPunct="1">
              <a:lnSpc>
                <a:spcPct val="80000"/>
              </a:lnSpc>
            </a:pPr>
            <a:endParaRPr lang="en-US" altLang="zh-CN" sz="2000" dirty="0">
              <a:ea typeface="宋体" pitchFamily="2" charset="-122"/>
            </a:endParaRPr>
          </a:p>
          <a:p>
            <a:pPr eaLnBrk="1" hangingPunct="1">
              <a:lnSpc>
                <a:spcPct val="80000"/>
              </a:lnSpc>
            </a:pPr>
            <a:endParaRPr lang="en-US" altLang="zh-CN" sz="2000" dirty="0">
              <a:ea typeface="宋体" pitchFamily="2" charset="-122"/>
            </a:endParaRPr>
          </a:p>
          <a:p>
            <a:pPr eaLnBrk="1" hangingPunct="1">
              <a:lnSpc>
                <a:spcPct val="80000"/>
              </a:lnSpc>
            </a:pPr>
            <a:endParaRPr lang="en-US" altLang="en-US" sz="1200" dirty="0">
              <a:latin typeface="Arial" panose="020B0604020202020204" pitchFamily="34" charset="0"/>
            </a:endParaRPr>
          </a:p>
        </p:txBody>
      </p:sp>
      <p:sp>
        <p:nvSpPr>
          <p:cNvPr id="4" name="Rectangle 3">
            <a:extLst>
              <a:ext uri="{FF2B5EF4-FFF2-40B4-BE49-F238E27FC236}">
                <a16:creationId xmlns:a16="http://schemas.microsoft.com/office/drawing/2014/main" id="{F26D605D-C31B-4A74-9F82-60E6B61F5241}"/>
              </a:ext>
            </a:extLst>
          </p:cNvPr>
          <p:cNvSpPr txBox="1">
            <a:spLocks noChangeArrowheads="1"/>
          </p:cNvSpPr>
          <p:nvPr/>
        </p:nvSpPr>
        <p:spPr bwMode="auto">
          <a:xfrm>
            <a:off x="1513136" y="4397105"/>
            <a:ext cx="9387400" cy="1125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F0000"/>
              </a:buClr>
              <a:buFont typeface="Wingdings" pitchFamily="2" charset="2"/>
              <a:buNone/>
              <a:defRPr sz="3200">
                <a:solidFill>
                  <a:schemeClr val="tx1"/>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Clr>
                <a:srgbClr val="006600"/>
              </a:buClr>
              <a:buFont typeface="Wingdings" pitchFamily="2" charset="2"/>
              <a:buNone/>
              <a:defRPr sz="2800">
                <a:solidFill>
                  <a:schemeClr val="tx1"/>
                </a:solidFill>
                <a:latin typeface="Times New Roman" panose="02020603050405020304" pitchFamily="18" charset="0"/>
                <a:cs typeface="Times New Roman" panose="02020603050405020304" pitchFamily="18" charset="0"/>
              </a:defRPr>
            </a:lvl2pPr>
            <a:lvl3pPr marL="914400" indent="0" algn="ctr" rtl="0" eaLnBrk="0" fontAlgn="base" hangingPunct="0">
              <a:spcBef>
                <a:spcPct val="20000"/>
              </a:spcBef>
              <a:spcAft>
                <a:spcPct val="0"/>
              </a:spcAft>
              <a:buNone/>
              <a:defRPr sz="2400">
                <a:solidFill>
                  <a:schemeClr val="tx1"/>
                </a:solidFill>
                <a:latin typeface="Times New Roman" panose="02020603050405020304" pitchFamily="18" charset="0"/>
                <a:cs typeface="Times New Roman" panose="02020603050405020304" pitchFamily="18" charset="0"/>
              </a:defRPr>
            </a:lvl3pPr>
            <a:lvl4pPr marL="1371600" indent="0" algn="ctr" rtl="0" eaLnBrk="0" fontAlgn="base" hangingPunct="0">
              <a:spcBef>
                <a:spcPct val="20000"/>
              </a:spcBef>
              <a:spcAft>
                <a:spcPct val="0"/>
              </a:spcAft>
              <a:buNone/>
              <a:defRPr sz="2000">
                <a:solidFill>
                  <a:schemeClr val="tx1"/>
                </a:solidFill>
                <a:latin typeface="Times New Roman" panose="02020603050405020304" pitchFamily="18" charset="0"/>
                <a:cs typeface="Times New Roman" panose="02020603050405020304" pitchFamily="18" charset="0"/>
              </a:defRPr>
            </a:lvl4pPr>
            <a:lvl5pPr marL="1828800" indent="0" algn="ctr" rtl="0" eaLnBrk="0" fontAlgn="base" hangingPunct="0">
              <a:spcBef>
                <a:spcPct val="20000"/>
              </a:spcBef>
              <a:spcAft>
                <a:spcPct val="0"/>
              </a:spcAft>
              <a:buNone/>
              <a:defRPr sz="2000">
                <a:solidFill>
                  <a:schemeClr val="tx1"/>
                </a:solidFill>
                <a:latin typeface="Times New Roman" panose="02020603050405020304" pitchFamily="18" charset="0"/>
                <a:cs typeface="Times New Roman" panose="02020603050405020304" pitchFamily="18"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80000"/>
              </a:lnSpc>
            </a:pPr>
            <a:endParaRPr lang="en-US" altLang="zh-CN" sz="2000" b="1" kern="0" dirty="0">
              <a:ea typeface="宋体" pitchFamily="2" charset="-122"/>
            </a:endParaRPr>
          </a:p>
          <a:p>
            <a:pPr eaLnBrk="1" hangingPunct="1">
              <a:lnSpc>
                <a:spcPct val="80000"/>
              </a:lnSpc>
            </a:pPr>
            <a:r>
              <a:rPr lang="en-US" altLang="zh-CN" sz="2000" b="1" kern="0" dirty="0">
                <a:solidFill>
                  <a:srgbClr val="FF0000"/>
                </a:solidFill>
                <a:ea typeface="宋体" pitchFamily="2" charset="-122"/>
              </a:rPr>
              <a:t>USGS</a:t>
            </a:r>
          </a:p>
          <a:p>
            <a:pPr eaLnBrk="1" hangingPunct="1">
              <a:lnSpc>
                <a:spcPct val="80000"/>
              </a:lnSpc>
            </a:pPr>
            <a:endParaRPr lang="en-US" altLang="en-US" sz="1200" kern="0" dirty="0">
              <a:latin typeface="Arial" panose="020B0604020202020204" pitchFamily="34" charset="0"/>
            </a:endParaRPr>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291498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659F-72F1-F0D2-A8A4-A22E4579E392}"/>
              </a:ext>
            </a:extLst>
          </p:cNvPr>
          <p:cNvSpPr>
            <a:spLocks noGrp="1"/>
          </p:cNvSpPr>
          <p:nvPr>
            <p:ph type="title"/>
          </p:nvPr>
        </p:nvSpPr>
        <p:spPr>
          <a:xfrm>
            <a:off x="2011680" y="132628"/>
            <a:ext cx="9773920" cy="667472"/>
          </a:xfrm>
        </p:spPr>
        <p:txBody>
          <a:bodyPr/>
          <a:lstStyle/>
          <a:p>
            <a:r>
              <a:rPr lang="en-GB" b="1" dirty="0"/>
              <a:t>GSICS Lunar Subgroup</a:t>
            </a:r>
            <a:endParaRPr lang="en-IE" b="1" dirty="0"/>
          </a:p>
        </p:txBody>
      </p:sp>
      <p:sp>
        <p:nvSpPr>
          <p:cNvPr id="3" name="Content Placeholder 2">
            <a:extLst>
              <a:ext uri="{FF2B5EF4-FFF2-40B4-BE49-F238E27FC236}">
                <a16:creationId xmlns:a16="http://schemas.microsoft.com/office/drawing/2014/main" id="{745A0060-6A5D-F7C8-3D13-D89A1572967C}"/>
              </a:ext>
            </a:extLst>
          </p:cNvPr>
          <p:cNvSpPr>
            <a:spLocks noGrp="1"/>
          </p:cNvSpPr>
          <p:nvPr>
            <p:ph idx="1"/>
          </p:nvPr>
        </p:nvSpPr>
        <p:spPr>
          <a:xfrm>
            <a:off x="609600" y="1747520"/>
            <a:ext cx="10972800" cy="4424679"/>
          </a:xfrm>
        </p:spPr>
        <p:txBody>
          <a:bodyPr/>
          <a:lstStyle/>
          <a:p>
            <a:r>
              <a:rPr lang="en-GB" sz="2400" dirty="0"/>
              <a:t>Initial proposal for the creation of the subgroup </a:t>
            </a:r>
            <a:r>
              <a:rPr lang="en-GB" sz="2400" dirty="0">
                <a:sym typeface="Wingdings" panose="05000000000000000000" pitchFamily="2" charset="2"/>
              </a:rPr>
              <a:t> </a:t>
            </a:r>
            <a:r>
              <a:rPr lang="en-GB" sz="2400" dirty="0"/>
              <a:t>December 2023 at the 4</a:t>
            </a:r>
            <a:r>
              <a:rPr lang="en-GB" sz="2400" baseline="30000" dirty="0"/>
              <a:t>th</a:t>
            </a:r>
            <a:r>
              <a:rPr lang="en-GB" sz="2400" dirty="0"/>
              <a:t> Joint GSICS/IVOS Lunar Calibration Workshop (hosted by EUMETSAT, Darmstadt)</a:t>
            </a:r>
          </a:p>
          <a:p>
            <a:endParaRPr lang="en-GB" sz="2400" dirty="0"/>
          </a:p>
          <a:p>
            <a:r>
              <a:rPr lang="en-GB" sz="2400" dirty="0"/>
              <a:t>Officially proposed at the GSICS Annual Meeting in 2024 (hosted by EUMETSAT, Darmstadt)</a:t>
            </a:r>
          </a:p>
          <a:p>
            <a:endParaRPr lang="en-GB" sz="2400" dirty="0"/>
          </a:p>
          <a:p>
            <a:r>
              <a:rPr lang="en-GB" sz="2400" dirty="0"/>
              <a:t>Endorsed by GSICS EP in 2024</a:t>
            </a:r>
          </a:p>
          <a:p>
            <a:endParaRPr lang="en-GB" sz="2400" dirty="0"/>
          </a:p>
          <a:p>
            <a:r>
              <a:rPr lang="en-GB" sz="2400" dirty="0"/>
              <a:t>Current chair: Tom Stone (USGS)</a:t>
            </a:r>
            <a:endParaRPr lang="en-IE" sz="2400" dirty="0"/>
          </a:p>
        </p:txBody>
      </p:sp>
      <p:sp>
        <p:nvSpPr>
          <p:cNvPr id="4" name="Slide Number Placeholder 3">
            <a:extLst>
              <a:ext uri="{FF2B5EF4-FFF2-40B4-BE49-F238E27FC236}">
                <a16:creationId xmlns:a16="http://schemas.microsoft.com/office/drawing/2014/main" id="{4F7B4E85-80D1-A641-D518-B44314494010}"/>
              </a:ext>
            </a:extLst>
          </p:cNvPr>
          <p:cNvSpPr>
            <a:spLocks noGrp="1"/>
          </p:cNvSpPr>
          <p:nvPr>
            <p:ph type="sldNum" sz="quarter" idx="4294967295"/>
          </p:nvPr>
        </p:nvSpPr>
        <p:spPr>
          <a:xfrm>
            <a:off x="838200" y="6356350"/>
            <a:ext cx="2743200" cy="365125"/>
          </a:xfrm>
          <a:prstGeom prst="rect">
            <a:avLst/>
          </a:prstGeom>
        </p:spPr>
        <p:txBody>
          <a:bodyPr/>
          <a:lstStyle/>
          <a:p>
            <a:pPr>
              <a:defRPr/>
            </a:pPr>
            <a:fld id="{DA28AC38-E0E8-49D7-B2FE-71FD7C42C09E}" type="slidenum">
              <a:rPr lang="en-US" smtClean="0"/>
              <a:pPr>
                <a:defRPr/>
              </a:pPr>
              <a:t>21</a:t>
            </a:fld>
            <a:endParaRPr lang="en-US"/>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2683412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C9BD-0AA5-70FF-60A2-B5C2AABF8981}"/>
              </a:ext>
            </a:extLst>
          </p:cNvPr>
          <p:cNvSpPr>
            <a:spLocks noGrp="1"/>
          </p:cNvSpPr>
          <p:nvPr>
            <p:ph type="title"/>
          </p:nvPr>
        </p:nvSpPr>
        <p:spPr/>
        <p:txBody>
          <a:bodyPr/>
          <a:lstStyle/>
          <a:p>
            <a:r>
              <a:rPr lang="en-GB" b="1" dirty="0"/>
              <a:t>GSICS Lunar Subgroup</a:t>
            </a:r>
            <a:endParaRPr lang="en-IE" dirty="0"/>
          </a:p>
        </p:txBody>
      </p:sp>
      <p:sp>
        <p:nvSpPr>
          <p:cNvPr id="3" name="Content Placeholder 2">
            <a:extLst>
              <a:ext uri="{FF2B5EF4-FFF2-40B4-BE49-F238E27FC236}">
                <a16:creationId xmlns:a16="http://schemas.microsoft.com/office/drawing/2014/main" id="{D1059F0E-2D7B-55E7-43DC-7E243B11E67F}"/>
              </a:ext>
            </a:extLst>
          </p:cNvPr>
          <p:cNvSpPr>
            <a:spLocks noGrp="1"/>
          </p:cNvSpPr>
          <p:nvPr>
            <p:ph idx="1"/>
          </p:nvPr>
        </p:nvSpPr>
        <p:spPr>
          <a:xfrm>
            <a:off x="609600" y="980440"/>
            <a:ext cx="10972800" cy="5207000"/>
          </a:xfrm>
        </p:spPr>
        <p:txBody>
          <a:bodyPr/>
          <a:lstStyle/>
          <a:p>
            <a:r>
              <a:rPr lang="en-GB" sz="2400" dirty="0"/>
              <a:t>Scope of the Lunar Subgroup enlarged to cover not only the VIS/NIR but also IR and MW</a:t>
            </a:r>
          </a:p>
          <a:p>
            <a:endParaRPr lang="en-GB" sz="1400" dirty="0"/>
          </a:p>
          <a:p>
            <a:r>
              <a:rPr lang="en-GB" sz="2400" dirty="0"/>
              <a:t>In 2024, web meetings still organised with VIS/NIR subgroup or with IR</a:t>
            </a:r>
          </a:p>
          <a:p>
            <a:endParaRPr lang="en-GB" sz="1400" dirty="0"/>
          </a:p>
          <a:p>
            <a:r>
              <a:rPr lang="en-GB" sz="2400" dirty="0"/>
              <a:t>Activities focused on LSICS development, in replacement of the current GSICS reference model (GIRO) </a:t>
            </a:r>
            <a:r>
              <a:rPr lang="en-GB" sz="2400" dirty="0">
                <a:sym typeface="Wingdings" panose="05000000000000000000" pitchFamily="2" charset="2"/>
              </a:rPr>
              <a:t> see lunar presentations in VIS/NIR session (Monday afternoon)</a:t>
            </a:r>
            <a:endParaRPr lang="en-GB" sz="2400" dirty="0"/>
          </a:p>
          <a:p>
            <a:pPr lvl="1"/>
            <a:r>
              <a:rPr lang="en-GB" sz="2000" dirty="0"/>
              <a:t>Development of LSICS v1 led by NOAA, with the support of the LSICS development team</a:t>
            </a:r>
          </a:p>
          <a:p>
            <a:pPr lvl="1"/>
            <a:r>
              <a:rPr lang="en-GB" sz="2000" dirty="0"/>
              <a:t>Regular technical online meetings to strive the development of LSICS v1 (requirements, interfaces, formats, code structure, functionalities, etc.)</a:t>
            </a:r>
          </a:p>
          <a:p>
            <a:pPr lvl="1"/>
            <a:r>
              <a:rPr lang="en-GB" sz="2000" dirty="0">
                <a:sym typeface="Wingdings" panose="05000000000000000000" pitchFamily="2" charset="2"/>
              </a:rPr>
              <a:t>LSICS v1 currently under testing</a:t>
            </a:r>
            <a:endParaRPr lang="en-GB" sz="2000" dirty="0"/>
          </a:p>
          <a:p>
            <a:pPr lvl="1"/>
            <a:r>
              <a:rPr lang="en-GB" sz="2000" dirty="0"/>
              <a:t>Set up of a GitLab repository for LSICS</a:t>
            </a:r>
          </a:p>
          <a:p>
            <a:pPr lvl="1"/>
            <a:r>
              <a:rPr lang="en-GB" sz="2000" dirty="0"/>
              <a:t>Debriefing on the status of the project in a VIS/NIR subgroup web meeting in November 2024</a:t>
            </a:r>
          </a:p>
        </p:txBody>
      </p:sp>
      <p:sp>
        <p:nvSpPr>
          <p:cNvPr id="4" name="Slide Number Placeholder 3">
            <a:extLst>
              <a:ext uri="{FF2B5EF4-FFF2-40B4-BE49-F238E27FC236}">
                <a16:creationId xmlns:a16="http://schemas.microsoft.com/office/drawing/2014/main" id="{256ECCF7-C48D-1056-3C27-2FE9FA3D4742}"/>
              </a:ext>
            </a:extLst>
          </p:cNvPr>
          <p:cNvSpPr>
            <a:spLocks noGrp="1"/>
          </p:cNvSpPr>
          <p:nvPr>
            <p:ph type="sldNum" sz="quarter" idx="4294967295"/>
          </p:nvPr>
        </p:nvSpPr>
        <p:spPr>
          <a:xfrm>
            <a:off x="838200" y="6356350"/>
            <a:ext cx="2743200" cy="365125"/>
          </a:xfrm>
          <a:prstGeom prst="rect">
            <a:avLst/>
          </a:prstGeom>
        </p:spPr>
        <p:txBody>
          <a:bodyPr/>
          <a:lstStyle/>
          <a:p>
            <a:pPr>
              <a:defRPr/>
            </a:pPr>
            <a:fld id="{DA28AC38-E0E8-49D7-B2FE-71FD7C42C09E}" type="slidenum">
              <a:rPr lang="en-US" smtClean="0"/>
              <a:pPr>
                <a:defRPr/>
              </a:pPr>
              <a:t>22</a:t>
            </a:fld>
            <a:endParaRPr lang="en-US"/>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1248858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r>
              <a:rPr lang="en-US" dirty="0"/>
              <a:t>IR Subgroup Report</a:t>
            </a:r>
          </a:p>
        </p:txBody>
      </p:sp>
      <p:sp>
        <p:nvSpPr>
          <p:cNvPr id="5" name="Subtitle 2"/>
          <p:cNvSpPr>
            <a:spLocks noGrp="1"/>
          </p:cNvSpPr>
          <p:nvPr>
            <p:ph type="subTitle" idx="1"/>
          </p:nvPr>
        </p:nvSpPr>
        <p:spPr/>
        <p:txBody>
          <a:bodyPr/>
          <a:lstStyle/>
          <a:p>
            <a:r>
              <a:rPr lang="en-US" dirty="0"/>
              <a:t>Chengli Qi</a:t>
            </a:r>
          </a:p>
        </p:txBody>
      </p:sp>
      <p:sp>
        <p:nvSpPr>
          <p:cNvPr id="6"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618999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16965" y="128905"/>
            <a:ext cx="10515600" cy="1062990"/>
          </a:xfrm>
        </p:spPr>
        <p:txBody>
          <a:bodyPr/>
          <a:lstStyle/>
          <a:p>
            <a:r>
              <a:rPr lang="en-US" dirty="0"/>
              <a:t>GRWG Subgroup Report  - IR</a:t>
            </a:r>
          </a:p>
        </p:txBody>
      </p:sp>
      <p:sp>
        <p:nvSpPr>
          <p:cNvPr id="5" name="Content Placeholder 2"/>
          <p:cNvSpPr>
            <a:spLocks noGrp="1"/>
          </p:cNvSpPr>
          <p:nvPr>
            <p:ph idx="1"/>
          </p:nvPr>
        </p:nvSpPr>
        <p:spPr>
          <a:xfrm>
            <a:off x="295275" y="1043979"/>
            <a:ext cx="6441191" cy="5507291"/>
          </a:xfrm>
        </p:spPr>
        <p:txBody>
          <a:bodyPr>
            <a:normAutofit fontScale="82500" lnSpcReduction="20000"/>
          </a:bodyPr>
          <a:lstStyle/>
          <a:p>
            <a:r>
              <a:rPr lang="en-US" dirty="0"/>
              <a:t>IR group hosted 4 web meeting last year.</a:t>
            </a:r>
          </a:p>
          <a:p>
            <a:pPr lvl="1">
              <a:lnSpc>
                <a:spcPct val="100000"/>
              </a:lnSpc>
            </a:pPr>
            <a:r>
              <a:rPr lang="en-US" dirty="0"/>
              <a:t>07/18: </a:t>
            </a:r>
            <a:r>
              <a:rPr lang="en-US" b="0" i="0" u="sng" dirty="0">
                <a:solidFill>
                  <a:srgbClr val="4571D0"/>
                </a:solidFill>
                <a:effectLst/>
                <a:latin typeface="Arial" panose="020B0604020202020204" pitchFamily="34" charset="0"/>
                <a:hlinkClick r:id="rId3"/>
              </a:rPr>
              <a:t>Inter-calibration </a:t>
            </a:r>
            <a:r>
              <a:rPr lang="en-US" b="0" i="0" u="sng" dirty="0">
                <a:solidFill>
                  <a:srgbClr val="4571D0"/>
                </a:solidFill>
                <a:effectLst/>
                <a:latin typeface="Arial" panose="020B0604020202020204" pitchFamily="34" charset="0"/>
              </a:rPr>
              <a:t>of</a:t>
            </a:r>
            <a:r>
              <a:rPr lang="en-US" b="0" i="0" u="sng" dirty="0">
                <a:solidFill>
                  <a:srgbClr val="0000FF"/>
                </a:solidFill>
                <a:effectLst/>
                <a:latin typeface="Arial" panose="020B0604020202020204" pitchFamily="34" charset="0"/>
              </a:rPr>
              <a:t> GEO-LEO IR instruments, and </a:t>
            </a:r>
            <a:r>
              <a:rPr lang="en-US" u="sng" dirty="0">
                <a:solidFill>
                  <a:srgbClr val="0000FF"/>
                </a:solidFill>
                <a:effectLst/>
                <a:latin typeface="Arial" panose="020B0604020202020204" pitchFamily="34" charset="0"/>
                <a:sym typeface="+mn-ea"/>
              </a:rPr>
              <a:t>FY-3G/MERSI-RM Result of On-orbit Calibration.</a:t>
            </a:r>
            <a:r>
              <a:rPr lang="en-US" u="sng" dirty="0">
                <a:solidFill>
                  <a:srgbClr val="0000FF"/>
                </a:solidFill>
                <a:effectLst/>
                <a:latin typeface="Arial" panose="020B0604020202020204" pitchFamily="34" charset="0"/>
              </a:rPr>
              <a:t> </a:t>
            </a:r>
          </a:p>
          <a:p>
            <a:pPr lvl="1"/>
            <a:r>
              <a:rPr lang="en-US" dirty="0"/>
              <a:t>10/24: </a:t>
            </a:r>
            <a:r>
              <a:rPr lang="en-US" u="sng" dirty="0">
                <a:solidFill>
                  <a:srgbClr val="0000FF"/>
                </a:solidFill>
                <a:effectLst/>
                <a:latin typeface="Arial" panose="020B0604020202020204" pitchFamily="34" charset="0"/>
              </a:rPr>
              <a:t>FCI Commissioning update and Merging SSU with AIRS</a:t>
            </a:r>
            <a:endParaRPr lang="en-US" altLang="zh-CN" b="0" i="0" u="sng" dirty="0">
              <a:solidFill>
                <a:srgbClr val="4571D0"/>
              </a:solidFill>
              <a:effectLst/>
              <a:latin typeface="Arial" panose="020B0604020202020204" pitchFamily="34" charset="0"/>
            </a:endParaRPr>
          </a:p>
          <a:p>
            <a:pPr lvl="1"/>
            <a:r>
              <a:rPr lang="en-US" dirty="0"/>
              <a:t>12/19: </a:t>
            </a:r>
            <a:r>
              <a:rPr lang="en-US" b="0" i="0" u="sng" dirty="0">
                <a:solidFill>
                  <a:srgbClr val="4571D0"/>
                </a:solidFill>
                <a:effectLst/>
                <a:latin typeface="Arial" panose="020B0604020202020204" pitchFamily="34" charset="0"/>
                <a:hlinkClick r:id="rId4"/>
              </a:rPr>
              <a:t>IR</a:t>
            </a:r>
            <a:r>
              <a:rPr lang="en-US" b="0" i="0" u="sng" dirty="0">
                <a:solidFill>
                  <a:srgbClr val="0000FF"/>
                </a:solidFill>
                <a:effectLst/>
                <a:latin typeface="Arial" panose="020B0604020202020204" pitchFamily="34" charset="0"/>
                <a:hlinkClick r:id="rId4"/>
              </a:rPr>
              <a:t> </a:t>
            </a:r>
            <a:r>
              <a:rPr lang="en-US" b="0" i="0" u="sng" dirty="0">
                <a:solidFill>
                  <a:srgbClr val="0000FF"/>
                </a:solidFill>
                <a:effectLst/>
                <a:latin typeface="Arial" panose="020B0604020202020204" pitchFamily="34" charset="0"/>
              </a:rPr>
              <a:t>lunar calibration </a:t>
            </a:r>
            <a:endParaRPr lang="en-US" b="0" i="0" u="sng" dirty="0">
              <a:solidFill>
                <a:srgbClr val="4571D0"/>
              </a:solidFill>
              <a:effectLst/>
              <a:latin typeface="Arial" panose="020B0604020202020204" pitchFamily="34" charset="0"/>
            </a:endParaRPr>
          </a:p>
          <a:p>
            <a:pPr lvl="1"/>
            <a:r>
              <a:rPr lang="en-US" dirty="0"/>
              <a:t>02/13: </a:t>
            </a:r>
            <a:r>
              <a:rPr lang="en-US" b="0" i="0" u="sng" dirty="0">
                <a:solidFill>
                  <a:srgbClr val="4571D0"/>
                </a:solidFill>
                <a:effectLst/>
                <a:latin typeface="Arial" panose="020B0604020202020204" pitchFamily="34" charset="0"/>
                <a:hlinkClick r:id="rId5"/>
              </a:rPr>
              <a:t>Uncertainy analysis of cross-calibration</a:t>
            </a:r>
            <a:endParaRPr lang="en-US" dirty="0"/>
          </a:p>
          <a:p>
            <a:endParaRPr lang="en-US" dirty="0"/>
          </a:p>
          <a:p>
            <a:r>
              <a:rPr lang="en-US" dirty="0"/>
              <a:t>The IR group is focused on the inter-calibration algorithms improvements for current GEO-LEO inter-calibration. Some issues are identified for further investigation. </a:t>
            </a:r>
          </a:p>
          <a:p>
            <a:pPr lvl="1"/>
            <a:r>
              <a:rPr lang="en-US" dirty="0"/>
              <a:t>Regression </a:t>
            </a:r>
          </a:p>
          <a:p>
            <a:pPr lvl="1"/>
            <a:r>
              <a:rPr lang="en-US" dirty="0"/>
              <a:t>Hot Land Bias issue</a:t>
            </a:r>
          </a:p>
          <a:p>
            <a:pPr lvl="1"/>
            <a:r>
              <a:rPr lang="en-GB" dirty="0"/>
              <a:t>High viewing angles</a:t>
            </a:r>
          </a:p>
          <a:p>
            <a:pPr lvl="1"/>
            <a:r>
              <a:rPr lang="en-US" dirty="0"/>
              <a:t>Interpolation between GEO images</a:t>
            </a:r>
          </a:p>
          <a:p>
            <a:pPr marL="457200" lvl="1" indent="0">
              <a:buNone/>
            </a:pPr>
            <a:r>
              <a:rPr lang="en-US" dirty="0"/>
              <a:t>  </a:t>
            </a:r>
          </a:p>
          <a:p>
            <a:pPr marL="0" indent="0">
              <a:buNone/>
            </a:pPr>
            <a:endParaRPr lang="en-US" dirty="0"/>
          </a:p>
        </p:txBody>
      </p:sp>
      <p:pic>
        <p:nvPicPr>
          <p:cNvPr id="12" name="图片 11"/>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l="3074" r="10483" b="48182"/>
          <a:stretch>
            <a:fillRect/>
          </a:stretch>
        </p:blipFill>
        <p:spPr>
          <a:xfrm>
            <a:off x="7257415" y="991870"/>
            <a:ext cx="3401695" cy="2378710"/>
          </a:xfrm>
          <a:prstGeom prst="rect">
            <a:avLst/>
          </a:prstGeom>
        </p:spPr>
      </p:pic>
      <p:sp>
        <p:nvSpPr>
          <p:cNvPr id="14" name="文本框 13"/>
          <p:cNvSpPr txBox="1"/>
          <p:nvPr/>
        </p:nvSpPr>
        <p:spPr>
          <a:xfrm>
            <a:off x="7782560" y="3370580"/>
            <a:ext cx="4064000" cy="368300"/>
          </a:xfrm>
          <a:prstGeom prst="rect">
            <a:avLst/>
          </a:prstGeom>
          <a:noFill/>
        </p:spPr>
        <p:txBody>
          <a:bodyPr wrap="square" rtlCol="0">
            <a:spAutoFit/>
          </a:bodyPr>
          <a:lstStyle/>
          <a:p>
            <a:r>
              <a:rPr lang="en-US" altLang="zh-CN"/>
              <a:t>From Chengli Qi</a:t>
            </a:r>
          </a:p>
        </p:txBody>
      </p:sp>
      <p:pic>
        <p:nvPicPr>
          <p:cNvPr id="16" name="图片 15"/>
          <p:cNvPicPr>
            <a:picLocks noChangeAspect="1"/>
          </p:cNvPicPr>
          <p:nvPr/>
        </p:nvPicPr>
        <p:blipFill>
          <a:blip r:embed="rId7"/>
          <a:stretch>
            <a:fillRect/>
          </a:stretch>
        </p:blipFill>
        <p:spPr>
          <a:xfrm>
            <a:off x="7124065" y="3965575"/>
            <a:ext cx="4908550" cy="2181860"/>
          </a:xfrm>
          <a:prstGeom prst="rect">
            <a:avLst/>
          </a:prstGeom>
        </p:spPr>
      </p:pic>
      <p:sp>
        <p:nvSpPr>
          <p:cNvPr id="17" name="文本框 16"/>
          <p:cNvSpPr txBox="1"/>
          <p:nvPr/>
        </p:nvSpPr>
        <p:spPr>
          <a:xfrm>
            <a:off x="7782560" y="6416675"/>
            <a:ext cx="4064000" cy="368300"/>
          </a:xfrm>
          <a:prstGeom prst="rect">
            <a:avLst/>
          </a:prstGeom>
          <a:noFill/>
        </p:spPr>
        <p:txBody>
          <a:bodyPr wrap="square" rtlCol="0">
            <a:spAutoFit/>
          </a:bodyPr>
          <a:lstStyle/>
          <a:p>
            <a:r>
              <a:rPr lang="en-US" altLang="zh-CN"/>
              <a:t>From Ali Mousivand</a:t>
            </a:r>
          </a:p>
        </p:txBody>
      </p:sp>
      <p:sp>
        <p:nvSpPr>
          <p:cNvPr id="8"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281743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rcRect r="342" b="1423"/>
          <a:stretch>
            <a:fillRect/>
          </a:stretch>
        </p:blipFill>
        <p:spPr>
          <a:xfrm>
            <a:off x="6907530" y="3291205"/>
            <a:ext cx="4259580" cy="3242310"/>
          </a:xfrm>
          <a:prstGeom prst="rect">
            <a:avLst/>
          </a:prstGeom>
        </p:spPr>
      </p:pic>
      <p:sp>
        <p:nvSpPr>
          <p:cNvPr id="15" name="文本框 14"/>
          <p:cNvSpPr txBox="1"/>
          <p:nvPr/>
        </p:nvSpPr>
        <p:spPr>
          <a:xfrm>
            <a:off x="7665085" y="5625465"/>
            <a:ext cx="4064000" cy="368300"/>
          </a:xfrm>
          <a:prstGeom prst="rect">
            <a:avLst/>
          </a:prstGeom>
          <a:noFill/>
        </p:spPr>
        <p:txBody>
          <a:bodyPr wrap="square" rtlCol="0">
            <a:spAutoFit/>
          </a:bodyPr>
          <a:lstStyle/>
          <a:p>
            <a:r>
              <a:rPr lang="en-US" altLang="zh-CN"/>
              <a:t>From Martin Burgdorf</a:t>
            </a:r>
          </a:p>
        </p:txBody>
      </p:sp>
      <p:sp>
        <p:nvSpPr>
          <p:cNvPr id="4" name="文本框 3"/>
          <p:cNvSpPr txBox="1"/>
          <p:nvPr/>
        </p:nvSpPr>
        <p:spPr>
          <a:xfrm>
            <a:off x="461645" y="413385"/>
            <a:ext cx="6445885" cy="2306955"/>
          </a:xfrm>
          <a:prstGeom prst="rect">
            <a:avLst/>
          </a:prstGeom>
          <a:noFill/>
        </p:spPr>
        <p:txBody>
          <a:bodyPr wrap="square" rtlCol="0" anchor="t">
            <a:spAutoFit/>
          </a:bodyPr>
          <a:lstStyle/>
          <a:p>
            <a:pPr marL="342900" indent="-342900">
              <a:lnSpc>
                <a:spcPct val="100000"/>
              </a:lnSpc>
              <a:buFont typeface="Arial" panose="020B0604020202020204" pitchFamily="34" charset="0"/>
              <a:buChar char="•"/>
            </a:pPr>
            <a:r>
              <a:rPr lang="en-US">
                <a:solidFill>
                  <a:srgbClr val="000000"/>
                </a:solidFill>
                <a:latin typeface="Calibri" panose="020F0502020204030204" charset="0"/>
                <a:ea typeface="宋体" panose="02010600030101010101" pitchFamily="2" charset="-122"/>
                <a:cs typeface="Calibri" panose="020F0502020204030204" charset="0"/>
                <a:sym typeface="+mn-ea"/>
              </a:rPr>
              <a:t>A generalized model for the uncertainty assessment of the SNO cross-calibration method for meteorological satellite infrared channels is constructed.</a:t>
            </a:r>
            <a:endParaRPr lang="en-US" dirty="0"/>
          </a:p>
          <a:p>
            <a:pPr marL="342900" indent="-342900">
              <a:lnSpc>
                <a:spcPct val="100000"/>
              </a:lnSpc>
              <a:buFont typeface="Arial" panose="020B0604020202020204" pitchFamily="34" charset="0"/>
              <a:buChar char="•"/>
            </a:pPr>
            <a:r>
              <a:rPr lang="en-US" dirty="0">
                <a:sym typeface="+mn-ea"/>
              </a:rPr>
              <a:t>The IR group continue studying way to use Moon as a potential stable target to inter-calibrate IR sensors when the Moon was within their FOVs. </a:t>
            </a:r>
          </a:p>
          <a:p>
            <a:pPr marL="342900" indent="-342900">
              <a:lnSpc>
                <a:spcPct val="100000"/>
              </a:lnSpc>
              <a:buFont typeface="Arial" panose="020B0604020202020204" pitchFamily="34" charset="0"/>
              <a:buChar char="•"/>
            </a:pPr>
            <a:r>
              <a:rPr lang="en-US" altLang="zh-CN" dirty="0">
                <a:sym typeface="+mn-ea"/>
              </a:rPr>
              <a:t>A method has been successfully developed to convert AIRS hyperspectral data into equivalent SSU observations.</a:t>
            </a:r>
          </a:p>
        </p:txBody>
      </p:sp>
      <p:pic>
        <p:nvPicPr>
          <p:cNvPr id="5" name="图片 4"/>
          <p:cNvPicPr>
            <a:picLocks noChangeAspect="1"/>
          </p:cNvPicPr>
          <p:nvPr/>
        </p:nvPicPr>
        <p:blipFill>
          <a:blip r:embed="rId3"/>
          <a:srcRect r="169" b="604"/>
          <a:stretch>
            <a:fillRect/>
          </a:stretch>
        </p:blipFill>
        <p:spPr>
          <a:xfrm>
            <a:off x="1532890" y="3170555"/>
            <a:ext cx="4003040" cy="3069590"/>
          </a:xfrm>
          <a:prstGeom prst="rect">
            <a:avLst/>
          </a:prstGeom>
        </p:spPr>
      </p:pic>
      <p:sp>
        <p:nvSpPr>
          <p:cNvPr id="6" name="文本框 5"/>
          <p:cNvSpPr txBox="1"/>
          <p:nvPr/>
        </p:nvSpPr>
        <p:spPr>
          <a:xfrm>
            <a:off x="2843530" y="6240145"/>
            <a:ext cx="4064000" cy="368300"/>
          </a:xfrm>
          <a:prstGeom prst="rect">
            <a:avLst/>
          </a:prstGeom>
          <a:noFill/>
        </p:spPr>
        <p:txBody>
          <a:bodyPr wrap="square" rtlCol="0">
            <a:spAutoFit/>
          </a:bodyPr>
          <a:lstStyle/>
          <a:p>
            <a:r>
              <a:rPr lang="en-US" altLang="zh-CN"/>
              <a:t>From Zhong Gu</a:t>
            </a:r>
          </a:p>
        </p:txBody>
      </p:sp>
      <p:pic>
        <p:nvPicPr>
          <p:cNvPr id="18" name="图片 17"/>
          <p:cNvPicPr>
            <a:picLocks noChangeAspect="1"/>
          </p:cNvPicPr>
          <p:nvPr/>
        </p:nvPicPr>
        <p:blipFill>
          <a:blip r:embed="rId4"/>
          <a:stretch>
            <a:fillRect/>
          </a:stretch>
        </p:blipFill>
        <p:spPr>
          <a:xfrm>
            <a:off x="6907530" y="411480"/>
            <a:ext cx="4749800" cy="2557780"/>
          </a:xfrm>
          <a:prstGeom prst="rect">
            <a:avLst/>
          </a:prstGeom>
        </p:spPr>
      </p:pic>
      <p:sp>
        <p:nvSpPr>
          <p:cNvPr id="7" name="文本框 6"/>
          <p:cNvSpPr txBox="1"/>
          <p:nvPr/>
        </p:nvSpPr>
        <p:spPr>
          <a:xfrm>
            <a:off x="9187815" y="1428115"/>
            <a:ext cx="2131060" cy="368300"/>
          </a:xfrm>
          <a:prstGeom prst="rect">
            <a:avLst/>
          </a:prstGeom>
          <a:noFill/>
        </p:spPr>
        <p:txBody>
          <a:bodyPr wrap="square" rtlCol="0">
            <a:spAutoFit/>
          </a:bodyPr>
          <a:lstStyle/>
          <a:p>
            <a:r>
              <a:rPr lang="en-US" altLang="zh-CN"/>
              <a:t>From Likun Wang</a:t>
            </a:r>
          </a:p>
        </p:txBody>
      </p:sp>
      <p:sp>
        <p:nvSpPr>
          <p:cNvPr id="9"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2641277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7340"/>
            <a:ext cx="10515600" cy="394729"/>
          </a:xfrm>
        </p:spPr>
        <p:txBody>
          <a:bodyPr>
            <a:normAutofit fontScale="90000"/>
          </a:bodyPr>
          <a:lstStyle/>
          <a:p>
            <a:pPr algn="ctr"/>
            <a:r>
              <a:rPr lang="en-US" dirty="0"/>
              <a:t>Talks at this year’s meeting</a:t>
            </a:r>
          </a:p>
        </p:txBody>
      </p:sp>
      <p:pic>
        <p:nvPicPr>
          <p:cNvPr id="6" name="图片 5"/>
          <p:cNvPicPr>
            <a:picLocks noChangeAspect="1"/>
          </p:cNvPicPr>
          <p:nvPr/>
        </p:nvPicPr>
        <p:blipFill>
          <a:blip r:embed="rId2"/>
          <a:stretch>
            <a:fillRect/>
          </a:stretch>
        </p:blipFill>
        <p:spPr>
          <a:xfrm>
            <a:off x="600075" y="997585"/>
            <a:ext cx="7197725" cy="2889885"/>
          </a:xfrm>
          <a:prstGeom prst="rect">
            <a:avLst/>
          </a:prstGeom>
        </p:spPr>
      </p:pic>
      <p:pic>
        <p:nvPicPr>
          <p:cNvPr id="7" name="图片 6"/>
          <p:cNvPicPr>
            <a:picLocks noChangeAspect="1"/>
          </p:cNvPicPr>
          <p:nvPr/>
        </p:nvPicPr>
        <p:blipFill>
          <a:blip r:embed="rId3"/>
          <a:stretch>
            <a:fillRect/>
          </a:stretch>
        </p:blipFill>
        <p:spPr>
          <a:xfrm>
            <a:off x="6247130" y="1959610"/>
            <a:ext cx="5944870" cy="4241165"/>
          </a:xfrm>
          <a:prstGeom prst="rect">
            <a:avLst/>
          </a:prstGeom>
        </p:spPr>
      </p:pic>
      <p:sp>
        <p:nvSpPr>
          <p:cNvPr id="8" name="文本框 7"/>
          <p:cNvSpPr txBox="1"/>
          <p:nvPr/>
        </p:nvSpPr>
        <p:spPr>
          <a:xfrm>
            <a:off x="600075" y="4134485"/>
            <a:ext cx="5123815" cy="2861310"/>
          </a:xfrm>
          <a:prstGeom prst="rect">
            <a:avLst/>
          </a:prstGeom>
          <a:noFill/>
        </p:spPr>
        <p:txBody>
          <a:bodyPr wrap="square" rtlCol="0">
            <a:spAutoFit/>
          </a:bodyPr>
          <a:lstStyle/>
          <a:p>
            <a:pPr marL="285750" indent="-285750">
              <a:buFont typeface="Arial" panose="020B0604020202020204" pitchFamily="34" charset="0"/>
              <a:buChar char="•"/>
            </a:pPr>
            <a:r>
              <a:rPr lang="en-US" altLang="zh-CN"/>
              <a:t>Monitoring of MTG-I1/FCI, AMI, FY-3/MERSI IR calibration.</a:t>
            </a:r>
          </a:p>
          <a:p>
            <a:pPr marL="285750" indent="-285750">
              <a:buFont typeface="Arial" panose="020B0604020202020204" pitchFamily="34" charset="0"/>
              <a:buChar char="•"/>
            </a:pPr>
            <a:r>
              <a:rPr lang="en-US" altLang="zh-CN"/>
              <a:t>Cross calibration method and factor influence analysis.</a:t>
            </a:r>
          </a:p>
          <a:p>
            <a:pPr marL="285750" indent="-285750">
              <a:buFont typeface="Arial" panose="020B0604020202020204" pitchFamily="34" charset="0"/>
              <a:buChar char="•"/>
            </a:pPr>
            <a:r>
              <a:rPr lang="en-US" altLang="zh-CN"/>
              <a:t>FY-4C GIIRS introduction.</a:t>
            </a:r>
          </a:p>
          <a:p>
            <a:pPr marL="285750" indent="-285750">
              <a:buFont typeface="Arial" panose="020B0604020202020204" pitchFamily="34" charset="0"/>
              <a:buChar char="•"/>
            </a:pPr>
            <a:r>
              <a:rPr lang="en-US" altLang="zh-CN"/>
              <a:t>IR Lunar calibration.</a:t>
            </a:r>
          </a:p>
          <a:p>
            <a:pPr marL="285750" indent="-285750">
              <a:buFont typeface="Arial" panose="020B0604020202020204" pitchFamily="34" charset="0"/>
              <a:buChar char="•"/>
            </a:pPr>
            <a:r>
              <a:rPr lang="en-US" altLang="zh-CN"/>
              <a:t>Airborne validation experiment.</a:t>
            </a:r>
          </a:p>
          <a:p>
            <a:pPr marL="285750" indent="-285750">
              <a:buFont typeface="Arial" panose="020B0604020202020204" pitchFamily="34" charset="0"/>
              <a:buChar char="•"/>
            </a:pPr>
            <a:r>
              <a:rPr lang="en-US" altLang="zh-CN"/>
              <a:t>Space infrared radiation reference SI-traceability subsystem.</a:t>
            </a:r>
          </a:p>
          <a:p>
            <a:pPr marL="285750" indent="-285750">
              <a:buFont typeface="Arial" panose="020B0604020202020204" pitchFamily="34" charset="0"/>
              <a:buChar char="•"/>
            </a:pPr>
            <a:endParaRPr lang="en-US" altLang="zh-CN"/>
          </a:p>
        </p:txBody>
      </p:sp>
      <p:sp>
        <p:nvSpPr>
          <p:cNvPr id="9"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778977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926175" y="1335575"/>
            <a:ext cx="10240200" cy="1439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4000" b="1"/>
              <a:t>Microwave (MW) Subgroup Contributions for GRWG Annual Report 2025</a:t>
            </a:r>
            <a:r>
              <a:rPr lang="en-US" sz="4000">
                <a:solidFill>
                  <a:srgbClr val="0000FF"/>
                </a:solidFill>
              </a:rPr>
              <a:t/>
            </a:r>
            <a:br>
              <a:rPr lang="en-US" sz="4000">
                <a:solidFill>
                  <a:srgbClr val="0000FF"/>
                </a:solidFill>
              </a:rPr>
            </a:br>
            <a:endParaRPr sz="4000" i="1">
              <a:solidFill>
                <a:srgbClr val="0C45E4"/>
              </a:solidFill>
            </a:endParaRPr>
          </a:p>
        </p:txBody>
      </p:sp>
      <p:sp>
        <p:nvSpPr>
          <p:cNvPr id="51" name="Google Shape;51;p1"/>
          <p:cNvSpPr txBox="1">
            <a:spLocks noGrp="1"/>
          </p:cNvSpPr>
          <p:nvPr>
            <p:ph type="subTitle" idx="1"/>
          </p:nvPr>
        </p:nvSpPr>
        <p:spPr>
          <a:xfrm>
            <a:off x="1402300" y="3855125"/>
            <a:ext cx="9387300" cy="18600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2000"/>
              <a:buNone/>
            </a:pPr>
            <a:endParaRPr sz="2000" b="1"/>
          </a:p>
          <a:p>
            <a:pPr marL="0" lvl="0" indent="0" algn="ctr" rtl="0">
              <a:lnSpc>
                <a:spcPct val="80000"/>
              </a:lnSpc>
              <a:spcBef>
                <a:spcPts val="400"/>
              </a:spcBef>
              <a:spcAft>
                <a:spcPts val="0"/>
              </a:spcAft>
              <a:buSzPts val="2000"/>
              <a:buNone/>
            </a:pPr>
            <a:r>
              <a:rPr lang="en-US" sz="2000"/>
              <a:t>Flavio Iturbide-Sanchez and Shengli Wu, Co-Chairs</a:t>
            </a:r>
            <a:endParaRPr sz="2000"/>
          </a:p>
          <a:p>
            <a:pPr marL="0" lvl="0" indent="0" algn="ctr" rtl="0">
              <a:lnSpc>
                <a:spcPct val="80000"/>
              </a:lnSpc>
              <a:spcBef>
                <a:spcPts val="400"/>
              </a:spcBef>
              <a:spcAft>
                <a:spcPts val="0"/>
              </a:spcAft>
              <a:buSzPts val="2000"/>
              <a:buNone/>
            </a:pPr>
            <a:r>
              <a:rPr lang="en-US" sz="2000"/>
              <a:t>Tim Hewison, DaZhen Gu, and Hu Yang, Focus Group Leads</a:t>
            </a:r>
            <a:endParaRPr sz="2000"/>
          </a:p>
          <a:p>
            <a:pPr marL="0" lvl="0" indent="0" algn="ctr" rtl="0">
              <a:lnSpc>
                <a:spcPct val="80000"/>
              </a:lnSpc>
              <a:spcBef>
                <a:spcPts val="400"/>
              </a:spcBef>
              <a:spcAft>
                <a:spcPts val="0"/>
              </a:spcAft>
              <a:buSzPts val="2000"/>
              <a:buNone/>
            </a:pPr>
            <a:r>
              <a:rPr lang="en-US" sz="2000"/>
              <a:t>Kun Zhang, GSICS MW Coordinator</a:t>
            </a:r>
            <a:endParaRPr sz="2000"/>
          </a:p>
          <a:p>
            <a:pPr marL="0" lvl="0" indent="0" algn="ctr" rtl="0">
              <a:lnSpc>
                <a:spcPct val="80000"/>
              </a:lnSpc>
              <a:spcBef>
                <a:spcPts val="400"/>
              </a:spcBef>
              <a:spcAft>
                <a:spcPts val="0"/>
              </a:spcAft>
              <a:buSzPts val="2000"/>
              <a:buNone/>
            </a:pPr>
            <a:endParaRPr sz="2000"/>
          </a:p>
          <a:p>
            <a:pPr marL="0" lvl="0" indent="0" algn="ctr" rtl="0">
              <a:lnSpc>
                <a:spcPct val="80000"/>
              </a:lnSpc>
              <a:spcBef>
                <a:spcPts val="400"/>
              </a:spcBef>
              <a:spcAft>
                <a:spcPts val="0"/>
              </a:spcAft>
              <a:buSzPts val="2000"/>
              <a:buNone/>
            </a:pPr>
            <a:r>
              <a:rPr lang="en-US" sz="2000"/>
              <a:t>03/14/2025</a:t>
            </a:r>
            <a:endParaRPr/>
          </a:p>
          <a:p>
            <a:pPr marL="0" lvl="0" indent="0" algn="ctr" rtl="0">
              <a:lnSpc>
                <a:spcPct val="80000"/>
              </a:lnSpc>
              <a:spcBef>
                <a:spcPts val="400"/>
              </a:spcBef>
              <a:spcAft>
                <a:spcPts val="0"/>
              </a:spcAft>
              <a:buSzPts val="2000"/>
              <a:buNone/>
            </a:pPr>
            <a:endParaRPr sz="2000"/>
          </a:p>
          <a:p>
            <a:pPr marL="0" lvl="0" indent="0" algn="ctr" rtl="0">
              <a:lnSpc>
                <a:spcPct val="80000"/>
              </a:lnSpc>
              <a:spcBef>
                <a:spcPts val="240"/>
              </a:spcBef>
              <a:spcAft>
                <a:spcPts val="0"/>
              </a:spcAft>
              <a:buSzPts val="1200"/>
              <a:buNone/>
            </a:pPr>
            <a:endParaRPr sz="1200">
              <a:latin typeface="Arial"/>
              <a:ea typeface="Arial"/>
              <a:cs typeface="Arial"/>
              <a:sym typeface="Arial"/>
            </a:endParaRPr>
          </a:p>
        </p:txBody>
      </p:sp>
      <p:sp>
        <p:nvSpPr>
          <p:cNvPr id="4"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103000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340b42f292e_3_0"/>
          <p:cNvSpPr txBox="1">
            <a:spLocks noGrp="1"/>
          </p:cNvSpPr>
          <p:nvPr>
            <p:ph type="title"/>
          </p:nvPr>
        </p:nvSpPr>
        <p:spPr>
          <a:xfrm>
            <a:off x="2377440" y="132628"/>
            <a:ext cx="8747700" cy="667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GRWG Subgroup Report - MW </a:t>
            </a:r>
            <a:endParaRPr b="1"/>
          </a:p>
        </p:txBody>
      </p:sp>
      <p:sp>
        <p:nvSpPr>
          <p:cNvPr id="57" name="Google Shape;57;g340b42f292e_3_0"/>
          <p:cNvSpPr txBox="1">
            <a:spLocks noGrp="1"/>
          </p:cNvSpPr>
          <p:nvPr>
            <p:ph type="body" idx="1"/>
          </p:nvPr>
        </p:nvSpPr>
        <p:spPr>
          <a:xfrm>
            <a:off x="596550" y="961175"/>
            <a:ext cx="10998900" cy="5418900"/>
          </a:xfrm>
          <a:prstGeom prst="rect">
            <a:avLst/>
          </a:prstGeom>
          <a:noFill/>
          <a:ln>
            <a:noFill/>
          </a:ln>
        </p:spPr>
        <p:txBody>
          <a:bodyPr spcFirstLastPara="1" wrap="square" lIns="91425" tIns="45700" rIns="91425" bIns="45700" anchor="t" anchorCtr="0">
            <a:normAutofit lnSpcReduction="10000"/>
          </a:bodyPr>
          <a:lstStyle/>
          <a:p>
            <a:pPr marL="342900" lvl="0" indent="-312420" algn="l" rtl="0">
              <a:spcBef>
                <a:spcPts val="0"/>
              </a:spcBef>
              <a:spcAft>
                <a:spcPts val="0"/>
              </a:spcAft>
              <a:buSzPct val="100000"/>
              <a:buChar char="❖"/>
            </a:pPr>
            <a:r>
              <a:rPr lang="en-US"/>
              <a:t>Activities</a:t>
            </a:r>
            <a:endParaRPr/>
          </a:p>
          <a:p>
            <a:pPr marL="742950" lvl="1" indent="-259080" algn="l" rtl="0">
              <a:spcBef>
                <a:spcPts val="560"/>
              </a:spcBef>
              <a:spcAft>
                <a:spcPts val="0"/>
              </a:spcAft>
              <a:buSzPct val="100000"/>
              <a:buChar char="▪"/>
            </a:pPr>
            <a:r>
              <a:rPr lang="en-US"/>
              <a:t>Organized 3 MW General Meetings and 9 MW Focus Group Meetings.</a:t>
            </a:r>
            <a:endParaRPr/>
          </a:p>
          <a:p>
            <a:pPr marL="742950" lvl="1" indent="-259080" algn="l" rtl="0">
              <a:spcBef>
                <a:spcPts val="560"/>
              </a:spcBef>
              <a:spcAft>
                <a:spcPts val="0"/>
              </a:spcAft>
              <a:buSzPct val="100000"/>
              <a:buChar char="▪"/>
            </a:pPr>
            <a:r>
              <a:rPr lang="en-US"/>
              <a:t>Generated SRF Data Using New GSICS netCDF Convention</a:t>
            </a:r>
            <a:endParaRPr/>
          </a:p>
          <a:p>
            <a:pPr marL="742950" lvl="1" indent="-259080" algn="l" rtl="0">
              <a:spcBef>
                <a:spcPts val="560"/>
              </a:spcBef>
              <a:spcAft>
                <a:spcPts val="0"/>
              </a:spcAft>
              <a:buSzPct val="100000"/>
              <a:buChar char="▪"/>
            </a:pPr>
            <a:r>
              <a:rPr lang="en-US"/>
              <a:t>Distributed the Initial Version of MW Lunar Radiative Transfer Software Package to the GSICS Community</a:t>
            </a:r>
            <a:endParaRPr/>
          </a:p>
          <a:p>
            <a:pPr marL="742950" lvl="1" indent="-259080" algn="l" rtl="0">
              <a:spcBef>
                <a:spcPts val="560"/>
              </a:spcBef>
              <a:spcAft>
                <a:spcPts val="0"/>
              </a:spcAft>
              <a:buSzPct val="100000"/>
              <a:buChar char="▪"/>
            </a:pPr>
            <a:r>
              <a:rPr lang="en-US"/>
              <a:t>Provided Validated Lunar Observation Datasets from MHS and ATMS instruments</a:t>
            </a:r>
            <a:endParaRPr/>
          </a:p>
          <a:p>
            <a:pPr marL="742950" lvl="1" indent="-259080" algn="l" rtl="0">
              <a:spcBef>
                <a:spcPts val="560"/>
              </a:spcBef>
              <a:spcAft>
                <a:spcPts val="0"/>
              </a:spcAft>
              <a:buSzPct val="100000"/>
              <a:buChar char="▪"/>
            </a:pPr>
            <a:r>
              <a:rPr lang="en-US"/>
              <a:t>Reviewed SNO Methods, Collocation Mismatch Uncertainty and Vicarious Inter-calibration Algorithms</a:t>
            </a:r>
            <a:endParaRPr/>
          </a:p>
          <a:p>
            <a:pPr marL="342900" lvl="0" indent="-312420" algn="l" rtl="0">
              <a:spcBef>
                <a:spcPts val="640"/>
              </a:spcBef>
              <a:spcAft>
                <a:spcPts val="0"/>
              </a:spcAft>
              <a:buSzPct val="100000"/>
              <a:buChar char="❖"/>
            </a:pPr>
            <a:r>
              <a:rPr lang="en-US"/>
              <a:t>Issues, challenges and/or recommendations</a:t>
            </a:r>
            <a:endParaRPr/>
          </a:p>
          <a:p>
            <a:pPr marL="742950" lvl="1" indent="-259080" algn="l" rtl="0">
              <a:spcBef>
                <a:spcPts val="560"/>
              </a:spcBef>
              <a:spcAft>
                <a:spcPts val="0"/>
              </a:spcAft>
              <a:buSzPct val="100000"/>
              <a:buChar char="▪"/>
            </a:pPr>
            <a:r>
              <a:rPr lang="en-US"/>
              <a:t>Consolidated Terminology</a:t>
            </a:r>
            <a:endParaRPr/>
          </a:p>
          <a:p>
            <a:pPr marL="742950" lvl="1" indent="-259080" algn="l" rtl="0">
              <a:spcBef>
                <a:spcPts val="560"/>
              </a:spcBef>
              <a:spcAft>
                <a:spcPts val="0"/>
              </a:spcAft>
              <a:buSzPct val="100000"/>
              <a:buChar char="▪"/>
            </a:pPr>
            <a:r>
              <a:rPr lang="en-US"/>
              <a:t>Precise Definitions (e.g., random noise, striping, etc.)</a:t>
            </a:r>
            <a:endParaRPr/>
          </a:p>
          <a:p>
            <a:pPr marL="742950" lvl="1" indent="-259080" algn="l" rtl="0">
              <a:spcBef>
                <a:spcPts val="560"/>
              </a:spcBef>
              <a:spcAft>
                <a:spcPts val="0"/>
              </a:spcAft>
              <a:buSzPct val="100000"/>
              <a:buChar char="▪"/>
            </a:pPr>
            <a:r>
              <a:rPr lang="en-US"/>
              <a:t>Best Practices (e.g., antenna pattern correction, characterization, etc.)</a:t>
            </a:r>
            <a:endParaRPr/>
          </a:p>
          <a:p>
            <a:pPr marL="342900" lvl="0" indent="-287020" algn="l" rtl="0">
              <a:spcBef>
                <a:spcPts val="640"/>
              </a:spcBef>
              <a:spcAft>
                <a:spcPts val="0"/>
              </a:spcAft>
              <a:buSzPct val="100000"/>
              <a:buChar char="❖"/>
            </a:pPr>
            <a:r>
              <a:rPr lang="en-US"/>
              <a:t>Opportunities</a:t>
            </a:r>
            <a:endParaRPr/>
          </a:p>
          <a:p>
            <a:pPr marL="742950" lvl="1" indent="-322580" algn="l" rtl="0">
              <a:spcBef>
                <a:spcPts val="560"/>
              </a:spcBef>
              <a:spcAft>
                <a:spcPts val="0"/>
              </a:spcAft>
              <a:buSzPct val="100000"/>
              <a:buChar char="▪"/>
            </a:pPr>
            <a:r>
              <a:rPr lang="en-US"/>
              <a:t>Partnership with International Precipitation Working Group (IPWG)</a:t>
            </a:r>
            <a:endParaRPr/>
          </a:p>
        </p:txBody>
      </p:sp>
      <p:sp>
        <p:nvSpPr>
          <p:cNvPr id="58" name="Google Shape;58;g340b42f292e_3_0"/>
          <p:cNvSpPr txBox="1">
            <a:spLocks noGrp="1"/>
          </p:cNvSpPr>
          <p:nvPr>
            <p:ph type="dt" idx="4294967295"/>
          </p:nvPr>
        </p:nvSpPr>
        <p:spPr>
          <a:xfrm>
            <a:off x="9759142" y="6400800"/>
            <a:ext cx="1823400" cy="232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Times New Roman"/>
                <a:ea typeface="Times New Roman"/>
                <a:cs typeface="Times New Roman"/>
                <a:sym typeface="Times New Roman"/>
              </a:rPr>
              <a:t>3/14/25</a:t>
            </a:r>
            <a:endParaRPr sz="1000">
              <a:solidFill>
                <a:schemeClr val="dk1"/>
              </a:solidFill>
              <a:latin typeface="Times New Roman"/>
              <a:ea typeface="Times New Roman"/>
              <a:cs typeface="Times New Roman"/>
              <a:sym typeface="Times New Roman"/>
            </a:endParaRPr>
          </a:p>
        </p:txBody>
      </p:sp>
      <p:sp>
        <p:nvSpPr>
          <p:cNvPr id="59" name="Google Shape;59;g340b42f292e_3_0"/>
          <p:cNvSpPr txBox="1"/>
          <p:nvPr/>
        </p:nvSpPr>
        <p:spPr>
          <a:xfrm rot="5400000">
            <a:off x="9988600" y="4181450"/>
            <a:ext cx="369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FF"/>
                </a:solidFill>
                <a:latin typeface="Arial"/>
                <a:ea typeface="Arial"/>
                <a:cs typeface="Arial"/>
                <a:sym typeface="Arial"/>
              </a:rPr>
              <a:t>by Flavio Iturbide and Shengli Wu</a:t>
            </a:r>
            <a:endParaRPr>
              <a:solidFill>
                <a:srgbClr val="0000FF"/>
              </a:solidFill>
            </a:endParaRPr>
          </a:p>
        </p:txBody>
      </p:sp>
      <p:sp>
        <p:nvSpPr>
          <p:cNvPr id="6"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2220737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body" idx="1"/>
          </p:nvPr>
        </p:nvSpPr>
        <p:spPr>
          <a:xfrm>
            <a:off x="838200" y="1144627"/>
            <a:ext cx="10515600" cy="50883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SzPct val="100000"/>
              <a:buChar char="❖"/>
            </a:pPr>
            <a:r>
              <a:rPr lang="en-US"/>
              <a:t>Organized the Quarterly Microwave Subgroup General Meetings to Communicate Status and Path Forward Plans for the Focus Groups.</a:t>
            </a:r>
            <a:endParaRPr/>
          </a:p>
          <a:p>
            <a:pPr marL="742950" lvl="1" indent="-285750" algn="l" rtl="0">
              <a:spcBef>
                <a:spcPts val="350"/>
              </a:spcBef>
              <a:spcAft>
                <a:spcPts val="0"/>
              </a:spcAft>
              <a:buSzPct val="100000"/>
              <a:buChar char="▪"/>
            </a:pPr>
            <a:r>
              <a:rPr lang="en-US"/>
              <a:t>22 May 2024, Virtual Meeting</a:t>
            </a:r>
            <a:endParaRPr/>
          </a:p>
          <a:p>
            <a:pPr marL="742950" lvl="1" indent="-285750" algn="l" rtl="0">
              <a:spcBef>
                <a:spcPts val="350"/>
              </a:spcBef>
              <a:spcAft>
                <a:spcPts val="0"/>
              </a:spcAft>
              <a:buSzPct val="100000"/>
              <a:buChar char="▪"/>
            </a:pPr>
            <a:r>
              <a:rPr lang="en-US"/>
              <a:t>28 August 2024, Virtual Meeting</a:t>
            </a:r>
            <a:endParaRPr/>
          </a:p>
          <a:p>
            <a:pPr marL="742950" lvl="1" indent="-285750" algn="l" rtl="0">
              <a:spcBef>
                <a:spcPts val="350"/>
              </a:spcBef>
              <a:spcAft>
                <a:spcPts val="0"/>
              </a:spcAft>
              <a:buSzPct val="100000"/>
              <a:buChar char="▪"/>
            </a:pPr>
            <a:r>
              <a:rPr lang="en-US"/>
              <a:t>24 February 2025, Virtual Meeting</a:t>
            </a:r>
            <a:endParaRPr/>
          </a:p>
          <a:p>
            <a:pPr marL="342900" lvl="0" indent="-342900" algn="l" rtl="0">
              <a:spcBef>
                <a:spcPts val="400"/>
              </a:spcBef>
              <a:spcAft>
                <a:spcPts val="0"/>
              </a:spcAft>
              <a:buSzPct val="100000"/>
              <a:buChar char="❖"/>
            </a:pPr>
            <a:r>
              <a:rPr lang="en-US"/>
              <a:t>SNO/Vicarious Inter-calibration Focus Group Meetings:</a:t>
            </a:r>
            <a:endParaRPr/>
          </a:p>
          <a:p>
            <a:pPr marL="742950" lvl="1" indent="-285750" algn="l" rtl="0">
              <a:spcBef>
                <a:spcPts val="350"/>
              </a:spcBef>
              <a:spcAft>
                <a:spcPts val="0"/>
              </a:spcAft>
              <a:buSzPct val="100000"/>
              <a:buChar char="▪"/>
            </a:pPr>
            <a:r>
              <a:rPr lang="en-US"/>
              <a:t>2024-05-02 - Introducing SNO Focus Group</a:t>
            </a:r>
            <a:endParaRPr/>
          </a:p>
          <a:p>
            <a:pPr marL="742950" lvl="1" indent="-285750" algn="l" rtl="0">
              <a:spcBef>
                <a:spcPts val="350"/>
              </a:spcBef>
              <a:spcAft>
                <a:spcPts val="0"/>
              </a:spcAft>
              <a:buSzPct val="100000"/>
              <a:buChar char="▪"/>
            </a:pPr>
            <a:r>
              <a:rPr lang="en-US"/>
              <a:t>2024-08-08 - Review of SNO methods, Collocation mismatch Uncertainty</a:t>
            </a:r>
            <a:endParaRPr/>
          </a:p>
          <a:p>
            <a:pPr marL="742950" lvl="1" indent="-285750" algn="l" rtl="0">
              <a:spcBef>
                <a:spcPts val="350"/>
              </a:spcBef>
              <a:spcAft>
                <a:spcPts val="0"/>
              </a:spcAft>
              <a:buSzPct val="100000"/>
              <a:buChar char="▪"/>
            </a:pPr>
            <a:r>
              <a:rPr lang="en-US">
                <a:uFill>
                  <a:noFill/>
                </a:uFill>
                <a:hlinkClick r:id="rId3"/>
              </a:rPr>
              <a:t>2025-01-16</a:t>
            </a:r>
            <a:r>
              <a:rPr lang="en-US"/>
              <a:t> – SNO for FY-3F, RSS Vicarious Inter-calibration for GPM</a:t>
            </a:r>
            <a:endParaRPr/>
          </a:p>
          <a:p>
            <a:pPr marL="342900" lvl="0" indent="-342900" algn="l" rtl="0">
              <a:spcBef>
                <a:spcPts val="400"/>
              </a:spcBef>
              <a:spcAft>
                <a:spcPts val="0"/>
              </a:spcAft>
              <a:buSzPct val="100000"/>
              <a:buChar char="❖"/>
            </a:pPr>
            <a:r>
              <a:rPr lang="en-US"/>
              <a:t>Microwave Lunar Focus Group Meetings:</a:t>
            </a:r>
            <a:endParaRPr/>
          </a:p>
          <a:p>
            <a:pPr marL="742950" lvl="1" indent="-285750" algn="l" rtl="0">
              <a:spcBef>
                <a:spcPts val="350"/>
              </a:spcBef>
              <a:spcAft>
                <a:spcPts val="0"/>
              </a:spcAft>
              <a:buSzPct val="100000"/>
              <a:buChar char="▪"/>
            </a:pPr>
            <a:r>
              <a:rPr lang="en-US"/>
              <a:t>2024-07-25 – Kick off meeting to discuss the working scope</a:t>
            </a:r>
            <a:endParaRPr/>
          </a:p>
          <a:p>
            <a:pPr marL="742950" lvl="1" indent="-285750" algn="l" rtl="0">
              <a:spcBef>
                <a:spcPts val="350"/>
              </a:spcBef>
              <a:spcAft>
                <a:spcPts val="0"/>
              </a:spcAft>
              <a:buSzPct val="100000"/>
              <a:buChar char="▪"/>
            </a:pPr>
            <a:r>
              <a:rPr lang="en-US"/>
              <a:t>2024-11-25 – Discuss the different lunar intrusion correction strategy adopt by different satellite agency</a:t>
            </a:r>
            <a:endParaRPr/>
          </a:p>
          <a:p>
            <a:pPr marL="742950" lvl="1" indent="-285750" algn="l" rtl="0">
              <a:spcBef>
                <a:spcPts val="350"/>
              </a:spcBef>
              <a:spcAft>
                <a:spcPts val="0"/>
              </a:spcAft>
              <a:buSzPct val="100000"/>
              <a:buChar char="▪"/>
            </a:pPr>
            <a:r>
              <a:rPr lang="en-US"/>
              <a:t>2025-02-22 -  Lunar RTM model discussion</a:t>
            </a:r>
            <a:endParaRPr/>
          </a:p>
          <a:p>
            <a:pPr marL="342900" lvl="0" indent="-342900" algn="l" rtl="0">
              <a:spcBef>
                <a:spcPts val="400"/>
              </a:spcBef>
              <a:spcAft>
                <a:spcPts val="0"/>
              </a:spcAft>
              <a:buSzPct val="100000"/>
              <a:buChar char="❖"/>
            </a:pPr>
            <a:r>
              <a:rPr lang="en-US"/>
              <a:t>Technology &amp; Testing Focus Group Meetings:</a:t>
            </a:r>
            <a:endParaRPr/>
          </a:p>
          <a:p>
            <a:pPr marL="742950" lvl="1" indent="-285750" algn="l" rtl="0">
              <a:spcBef>
                <a:spcPts val="350"/>
              </a:spcBef>
              <a:spcAft>
                <a:spcPts val="0"/>
              </a:spcAft>
              <a:buSzPct val="100000"/>
              <a:buChar char="▪"/>
            </a:pPr>
            <a:r>
              <a:rPr lang="en-US"/>
              <a:t>2024-07-31 – Kick off meeting for refining focus group topics</a:t>
            </a:r>
            <a:endParaRPr/>
          </a:p>
          <a:p>
            <a:pPr marL="742950" lvl="1" indent="-285750" algn="l" rtl="0">
              <a:spcBef>
                <a:spcPts val="350"/>
              </a:spcBef>
              <a:spcAft>
                <a:spcPts val="0"/>
              </a:spcAft>
              <a:buSzPct val="100000"/>
              <a:buChar char="▪"/>
            </a:pPr>
            <a:r>
              <a:rPr lang="en-US"/>
              <a:t>2024-11-12 – Pre-launch characterisation at NASA</a:t>
            </a:r>
            <a:endParaRPr/>
          </a:p>
          <a:p>
            <a:pPr marL="742950" lvl="1" indent="-285750" algn="l" rtl="0">
              <a:spcBef>
                <a:spcPts val="350"/>
              </a:spcBef>
              <a:spcAft>
                <a:spcPts val="0"/>
              </a:spcAft>
              <a:buSzPct val="100000"/>
              <a:buChar char="▪"/>
            </a:pPr>
            <a:r>
              <a:rPr lang="en-US"/>
              <a:t>2025-02-17 – SRFs, Antenna effects, NEDT definition</a:t>
            </a:r>
            <a:endParaRPr/>
          </a:p>
        </p:txBody>
      </p:sp>
      <p:sp>
        <p:nvSpPr>
          <p:cNvPr id="65" name="Google Shape;65;p2"/>
          <p:cNvSpPr txBox="1">
            <a:spLocks noGrp="1"/>
          </p:cNvSpPr>
          <p:nvPr>
            <p:ph type="title"/>
          </p:nvPr>
        </p:nvSpPr>
        <p:spPr>
          <a:xfrm>
            <a:off x="1796914" y="213842"/>
            <a:ext cx="9438328" cy="93078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b="1"/>
              <a:t>Meetings Organized/Supported in 2024</a:t>
            </a:r>
            <a:endParaRPr b="1"/>
          </a:p>
        </p:txBody>
      </p:sp>
      <p:sp>
        <p:nvSpPr>
          <p:cNvPr id="66" name="Google Shape;66;p2"/>
          <p:cNvSpPr txBox="1">
            <a:spLocks noGrp="1"/>
          </p:cNvSpPr>
          <p:nvPr>
            <p:ph type="dt" idx="4294967295"/>
          </p:nvPr>
        </p:nvSpPr>
        <p:spPr>
          <a:xfrm>
            <a:off x="9759142" y="6400800"/>
            <a:ext cx="1823258" cy="23275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Times New Roman"/>
                <a:ea typeface="Times New Roman"/>
                <a:cs typeface="Times New Roman"/>
                <a:sym typeface="Times New Roman"/>
              </a:rPr>
              <a:t>3/14/25</a:t>
            </a:r>
            <a:endParaRPr sz="1000" b="0" i="0" u="none" strike="noStrike" cap="none">
              <a:solidFill>
                <a:schemeClr val="dk1"/>
              </a:solidFill>
              <a:latin typeface="Times New Roman"/>
              <a:ea typeface="Times New Roman"/>
              <a:cs typeface="Times New Roman"/>
              <a:sym typeface="Times New Roman"/>
            </a:endParaRPr>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310937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62C0-5E5F-4D15-BC2C-2AE5F274B038}"/>
              </a:ext>
            </a:extLst>
          </p:cNvPr>
          <p:cNvSpPr>
            <a:spLocks noGrp="1"/>
          </p:cNvSpPr>
          <p:nvPr>
            <p:ph type="title"/>
          </p:nvPr>
        </p:nvSpPr>
        <p:spPr>
          <a:xfrm>
            <a:off x="115910" y="488533"/>
            <a:ext cx="9995079" cy="930780"/>
          </a:xfrm>
        </p:spPr>
        <p:txBody>
          <a:bodyPr>
            <a:normAutofit fontScale="90000"/>
          </a:bodyPr>
          <a:lstStyle/>
          <a:p>
            <a:r>
              <a:rPr lang="en-US" dirty="0"/>
              <a:t>Pre-flight Workshop</a:t>
            </a:r>
            <a:br>
              <a:rPr lang="en-US" dirty="0"/>
            </a:br>
            <a:endParaRPr lang="en-US" dirty="0"/>
          </a:p>
        </p:txBody>
      </p:sp>
      <p:sp>
        <p:nvSpPr>
          <p:cNvPr id="3" name="Content Placeholder 2">
            <a:extLst>
              <a:ext uri="{FF2B5EF4-FFF2-40B4-BE49-F238E27FC236}">
                <a16:creationId xmlns:a16="http://schemas.microsoft.com/office/drawing/2014/main" id="{A9B18EB6-5269-49D3-BC3B-D5FF14C7B76E}"/>
              </a:ext>
            </a:extLst>
          </p:cNvPr>
          <p:cNvSpPr>
            <a:spLocks noGrp="1"/>
          </p:cNvSpPr>
          <p:nvPr>
            <p:ph idx="1"/>
          </p:nvPr>
        </p:nvSpPr>
        <p:spPr>
          <a:xfrm>
            <a:off x="838200" y="1457440"/>
            <a:ext cx="6846763" cy="4137906"/>
          </a:xfrm>
        </p:spPr>
        <p:txBody>
          <a:bodyPr>
            <a:normAutofit fontScale="85000" lnSpcReduction="10000"/>
          </a:bodyPr>
          <a:lstStyle/>
          <a:p>
            <a:r>
              <a:rPr lang="en-US" dirty="0" smtClean="0"/>
              <a:t>Was </a:t>
            </a:r>
            <a:r>
              <a:rPr lang="en-US" dirty="0"/>
              <a:t>organized by CEOS WGCV and CGMS GSICS</a:t>
            </a:r>
          </a:p>
          <a:p>
            <a:pPr lvl="1"/>
            <a:r>
              <a:rPr lang="en-US" dirty="0"/>
              <a:t>19 – 22 November 2024, </a:t>
            </a:r>
            <a:r>
              <a:rPr lang="en-US" dirty="0" err="1"/>
              <a:t>Norrdwijk</a:t>
            </a:r>
            <a:r>
              <a:rPr lang="en-US" dirty="0"/>
              <a:t>, Netherlands</a:t>
            </a:r>
          </a:p>
          <a:p>
            <a:pPr lvl="2"/>
            <a:r>
              <a:rPr lang="en-US" dirty="0">
                <a:hlinkClick r:id="rId2"/>
              </a:rPr>
              <a:t>https://atpi.eventsair.com/pre-flight-calibration-workshop/</a:t>
            </a:r>
            <a:endParaRPr lang="en-US" dirty="0"/>
          </a:p>
          <a:p>
            <a:pPr lvl="2"/>
            <a:endParaRPr lang="en-US" dirty="0"/>
          </a:p>
          <a:p>
            <a:r>
              <a:rPr lang="en-US" dirty="0"/>
              <a:t>Scope:</a:t>
            </a:r>
          </a:p>
          <a:p>
            <a:pPr lvl="1"/>
            <a:r>
              <a:rPr lang="en-US" dirty="0"/>
              <a:t>Passive optical sensors (200 nm - 50 um) with emphasis on solar reflective domain (&lt;~2500 nm).</a:t>
            </a:r>
          </a:p>
          <a:p>
            <a:pPr lvl="1"/>
            <a:r>
              <a:rPr lang="en-US" dirty="0"/>
              <a:t>All aspects of pre-flight and related on-board calibration and characterization </a:t>
            </a:r>
          </a:p>
          <a:p>
            <a:pPr lvl="1"/>
            <a:r>
              <a:rPr lang="en-US" dirty="0"/>
              <a:t>Preparation for next generation or future applications</a:t>
            </a:r>
          </a:p>
          <a:p>
            <a:endParaRPr lang="en-US" dirty="0"/>
          </a:p>
          <a:p>
            <a:r>
              <a:rPr lang="en-US" dirty="0" smtClean="0"/>
              <a:t>Detailed </a:t>
            </a:r>
            <a:r>
              <a:rPr lang="en-US" dirty="0"/>
              <a:t>report in this annual </a:t>
            </a:r>
            <a:r>
              <a:rPr lang="en-US" dirty="0" smtClean="0"/>
              <a:t>meeting: item 12q</a:t>
            </a:r>
            <a:endParaRPr lang="en-US" dirty="0"/>
          </a:p>
        </p:txBody>
      </p:sp>
      <p:sp>
        <p:nvSpPr>
          <p:cNvPr id="5" name="Footer Placeholder 4">
            <a:extLst>
              <a:ext uri="{FF2B5EF4-FFF2-40B4-BE49-F238E27FC236}">
                <a16:creationId xmlns:a16="http://schemas.microsoft.com/office/drawing/2014/main" id="{C6A0209D-85A4-49AC-83DE-469C874DCE92}"/>
              </a:ext>
            </a:extLst>
          </p:cNvPr>
          <p:cNvSpPr>
            <a:spLocks noGrp="1"/>
          </p:cNvSpPr>
          <p:nvPr>
            <p:ph type="ftr" sz="quarter" idx="11"/>
          </p:nvPr>
        </p:nvSpPr>
        <p:spPr/>
        <p:txBody>
          <a:bodyPr/>
          <a:lstStyle/>
          <a:p>
            <a:r>
              <a:rPr lang="en-US"/>
              <a:t>GSICS Annual Meeting, 11-15 March 2024, Darmstadt, Germany</a:t>
            </a:r>
          </a:p>
        </p:txBody>
      </p:sp>
      <p:sp>
        <p:nvSpPr>
          <p:cNvPr id="6" name="Slide Number Placeholder 5">
            <a:extLst>
              <a:ext uri="{FF2B5EF4-FFF2-40B4-BE49-F238E27FC236}">
                <a16:creationId xmlns:a16="http://schemas.microsoft.com/office/drawing/2014/main" id="{3D92A215-E6A3-4E03-A403-4DA0CC87E224}"/>
              </a:ext>
            </a:extLst>
          </p:cNvPr>
          <p:cNvSpPr>
            <a:spLocks noGrp="1"/>
          </p:cNvSpPr>
          <p:nvPr>
            <p:ph type="sldNum" sz="quarter" idx="12"/>
          </p:nvPr>
        </p:nvSpPr>
        <p:spPr>
          <a:xfrm>
            <a:off x="8610600" y="6318250"/>
            <a:ext cx="2743200" cy="365125"/>
          </a:xfrm>
        </p:spPr>
        <p:txBody>
          <a:bodyPr/>
          <a:lstStyle/>
          <a:p>
            <a:fld id="{A2B65881-C158-4B06-BD2C-C397BECA99DD}" type="slidenum">
              <a:rPr lang="en-US" smtClean="0"/>
              <a:t>3</a:t>
            </a:fld>
            <a:endParaRPr lang="en-US"/>
          </a:p>
        </p:txBody>
      </p:sp>
      <p:pic>
        <p:nvPicPr>
          <p:cNvPr id="7" name="Picture 4" descr="https://az659834.vo.msecnd.net/eventsairwesteuprod/production-atpi-public/0682d4ae0cdf4937817109a979c76208">
            <a:extLst>
              <a:ext uri="{FF2B5EF4-FFF2-40B4-BE49-F238E27FC236}">
                <a16:creationId xmlns:a16="http://schemas.microsoft.com/office/drawing/2014/main" id="{C49A0243-0F8B-4C5F-AFCF-201665464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736" y="1767968"/>
            <a:ext cx="4039642" cy="8079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6D6105E-E0A3-4C5A-AC62-70BC4B98DB0B}"/>
              </a:ext>
            </a:extLst>
          </p:cNvPr>
          <p:cNvPicPr>
            <a:picLocks noChangeAspect="1"/>
          </p:cNvPicPr>
          <p:nvPr/>
        </p:nvPicPr>
        <p:blipFill>
          <a:blip r:embed="rId4"/>
          <a:stretch>
            <a:fillRect/>
          </a:stretch>
        </p:blipFill>
        <p:spPr>
          <a:xfrm>
            <a:off x="7873942" y="2575896"/>
            <a:ext cx="3856457" cy="2258445"/>
          </a:xfrm>
          <a:prstGeom prst="rect">
            <a:avLst/>
          </a:prstGeom>
        </p:spPr>
      </p:pic>
      <p:sp>
        <p:nvSpPr>
          <p:cNvPr id="9" name="TextBox 8">
            <a:extLst>
              <a:ext uri="{FF2B5EF4-FFF2-40B4-BE49-F238E27FC236}">
                <a16:creationId xmlns:a16="http://schemas.microsoft.com/office/drawing/2014/main" id="{D1AF6BB9-3388-40F4-A903-D03B0F311921}"/>
              </a:ext>
            </a:extLst>
          </p:cNvPr>
          <p:cNvSpPr txBox="1"/>
          <p:nvPr/>
        </p:nvSpPr>
        <p:spPr>
          <a:xfrm>
            <a:off x="7966656" y="4834341"/>
            <a:ext cx="3865802" cy="276999"/>
          </a:xfrm>
          <a:prstGeom prst="rect">
            <a:avLst/>
          </a:prstGeom>
          <a:noFill/>
        </p:spPr>
        <p:txBody>
          <a:bodyPr wrap="none" rtlCol="0">
            <a:spAutoFit/>
          </a:bodyPr>
          <a:lstStyle/>
          <a:p>
            <a:r>
              <a:rPr lang="en-US" sz="1200" dirty="0">
                <a:latin typeface="Calibri "/>
              </a:rPr>
              <a:t>https://atpi.eventsair.com/pre-flight-calibration-workshop/</a:t>
            </a:r>
          </a:p>
        </p:txBody>
      </p:sp>
    </p:spTree>
    <p:extLst>
      <p:ext uri="{BB962C8B-B14F-4D97-AF65-F5344CB8AC3E}">
        <p14:creationId xmlns:p14="http://schemas.microsoft.com/office/powerpoint/2010/main" val="434600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2130014" y="132628"/>
            <a:ext cx="8995186" cy="66747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New Products and Product Promotions</a:t>
            </a:r>
            <a:endParaRPr b="1"/>
          </a:p>
        </p:txBody>
      </p:sp>
      <p:sp>
        <p:nvSpPr>
          <p:cNvPr id="72" name="Google Shape;72;p4"/>
          <p:cNvSpPr txBox="1">
            <a:spLocks noGrp="1"/>
          </p:cNvSpPr>
          <p:nvPr>
            <p:ph type="body" idx="1"/>
          </p:nvPr>
        </p:nvSpPr>
        <p:spPr>
          <a:xfrm>
            <a:off x="609600" y="1044200"/>
            <a:ext cx="10972800" cy="4916100"/>
          </a:xfrm>
          <a:prstGeom prst="rect">
            <a:avLst/>
          </a:prstGeom>
          <a:noFill/>
          <a:ln>
            <a:noFill/>
          </a:ln>
        </p:spPr>
        <p:txBody>
          <a:bodyPr spcFirstLastPara="1" wrap="square" lIns="91425" tIns="45700" rIns="91425" bIns="45700" anchor="t" anchorCtr="0">
            <a:normAutofit/>
          </a:bodyPr>
          <a:lstStyle/>
          <a:p>
            <a:pPr marL="342900" lvl="0" indent="-358140" algn="l" rtl="0">
              <a:spcBef>
                <a:spcPts val="0"/>
              </a:spcBef>
              <a:spcAft>
                <a:spcPts val="0"/>
              </a:spcAft>
              <a:buSzPts val="3200"/>
              <a:buChar char="❖"/>
            </a:pPr>
            <a:r>
              <a:rPr lang="en-US"/>
              <a:t>New </a:t>
            </a:r>
            <a:r>
              <a:rPr lang="en-US">
                <a:uFill>
                  <a:noFill/>
                </a:uFill>
                <a:hlinkClick r:id="rId3"/>
              </a:rPr>
              <a:t>GSICS SRF netCDF convention</a:t>
            </a:r>
            <a:r>
              <a:rPr lang="en-US" sz="2800"/>
              <a:t>: </a:t>
            </a:r>
            <a:endParaRPr sz="2800"/>
          </a:p>
          <a:p>
            <a:pPr marL="742950" lvl="1" indent="-299085" algn="l" rtl="0">
              <a:spcBef>
                <a:spcPts val="518"/>
              </a:spcBef>
              <a:spcAft>
                <a:spcPts val="0"/>
              </a:spcAft>
              <a:buSzPts val="2800"/>
              <a:buChar char="▪"/>
            </a:pPr>
            <a:r>
              <a:rPr lang="en-US"/>
              <a:t>Frequency unit in GHz instead of wavelength for improved familiarity in microwave community</a:t>
            </a:r>
            <a:endParaRPr/>
          </a:p>
          <a:p>
            <a:pPr marL="742950" lvl="1" indent="-299085" algn="l" rtl="0">
              <a:spcBef>
                <a:spcPts val="518"/>
              </a:spcBef>
              <a:spcAft>
                <a:spcPts val="0"/>
              </a:spcAft>
              <a:buSzPts val="2800"/>
              <a:buChar char="▪"/>
            </a:pPr>
            <a:r>
              <a:rPr lang="en-US"/>
              <a:t>Spectral Response (SR) unit in decibel scale with respect to peak to replace linear scale</a:t>
            </a:r>
            <a:endParaRPr/>
          </a:p>
          <a:p>
            <a:pPr marL="742950" lvl="1" indent="-299085" algn="l" rtl="0">
              <a:spcBef>
                <a:spcPts val="518"/>
              </a:spcBef>
              <a:spcAft>
                <a:spcPts val="0"/>
              </a:spcAft>
              <a:buSzPts val="2800"/>
              <a:buChar char="▪"/>
            </a:pPr>
            <a:r>
              <a:rPr lang="en-US"/>
              <a:t>Uncertainty addition to both frequency and SR</a:t>
            </a:r>
            <a:endParaRPr/>
          </a:p>
          <a:p>
            <a:pPr marL="342900" lvl="0" indent="-358140" algn="l" rtl="0">
              <a:spcBef>
                <a:spcPts val="592"/>
              </a:spcBef>
              <a:spcAft>
                <a:spcPts val="0"/>
              </a:spcAft>
              <a:buSzPts val="3200"/>
              <a:buChar char="❖"/>
            </a:pPr>
            <a:r>
              <a:rPr lang="en-US"/>
              <a:t>Plans: </a:t>
            </a:r>
            <a:endParaRPr/>
          </a:p>
          <a:p>
            <a:pPr marL="742950" lvl="1" indent="-299085" algn="l" rtl="0">
              <a:spcBef>
                <a:spcPts val="518"/>
              </a:spcBef>
              <a:spcAft>
                <a:spcPts val="0"/>
              </a:spcAft>
              <a:buSzPts val="2800"/>
              <a:buChar char="▪"/>
            </a:pPr>
            <a:r>
              <a:rPr lang="en-US"/>
              <a:t>Consolidate proposal for a baseline SNO algorithm </a:t>
            </a:r>
            <a:endParaRPr/>
          </a:p>
          <a:p>
            <a:pPr marL="1143000" lvl="2" indent="-240030" algn="l" rtl="0">
              <a:spcBef>
                <a:spcPts val="444"/>
              </a:spcBef>
              <a:spcAft>
                <a:spcPts val="0"/>
              </a:spcAft>
              <a:buClr>
                <a:schemeClr val="dk1"/>
              </a:buClr>
              <a:buSzPts val="2400"/>
              <a:buFont typeface="Times New Roman"/>
              <a:buChar char="•"/>
            </a:pPr>
            <a:r>
              <a:rPr lang="en-US"/>
              <a:t>Uncertainty framework</a:t>
            </a:r>
            <a:endParaRPr/>
          </a:p>
          <a:p>
            <a:pPr marL="1143000" lvl="2" indent="-240030" algn="l" rtl="0">
              <a:spcBef>
                <a:spcPts val="444"/>
              </a:spcBef>
              <a:spcAft>
                <a:spcPts val="0"/>
              </a:spcAft>
              <a:buClr>
                <a:schemeClr val="dk1"/>
              </a:buClr>
              <a:buSzPts val="2400"/>
              <a:buFont typeface="Times New Roman"/>
              <a:buChar char="•"/>
            </a:pPr>
            <a:r>
              <a:rPr lang="en-US"/>
              <a:t>Independent evaluation by different groups – with different sensors</a:t>
            </a:r>
            <a:endParaRPr/>
          </a:p>
          <a:p>
            <a:pPr marL="742950" lvl="1" indent="-299085" algn="l" rtl="0">
              <a:spcBef>
                <a:spcPts val="518"/>
              </a:spcBef>
              <a:spcAft>
                <a:spcPts val="0"/>
              </a:spcAft>
              <a:buSzPts val="2800"/>
              <a:buChar char="▪"/>
            </a:pPr>
            <a:r>
              <a:rPr lang="en-US"/>
              <a:t>Continue review of other vicarious (inter-)calibration algorithms</a:t>
            </a:r>
            <a:endParaRPr/>
          </a:p>
          <a:p>
            <a:pPr marL="1143000" lvl="2" indent="-240030" algn="l" rtl="0">
              <a:spcBef>
                <a:spcPts val="444"/>
              </a:spcBef>
              <a:spcAft>
                <a:spcPts val="0"/>
              </a:spcAft>
              <a:buClr>
                <a:schemeClr val="dk1"/>
              </a:buClr>
              <a:buSzPts val="2400"/>
              <a:buFont typeface="Times New Roman"/>
              <a:buChar char="•"/>
            </a:pPr>
            <a:r>
              <a:rPr lang="en-US"/>
              <a:t>Inviting experts to present at web meetings</a:t>
            </a:r>
            <a:endParaRPr/>
          </a:p>
        </p:txBody>
      </p:sp>
      <p:sp>
        <p:nvSpPr>
          <p:cNvPr id="73" name="Google Shape;73;p4"/>
          <p:cNvSpPr txBox="1">
            <a:spLocks noGrp="1"/>
          </p:cNvSpPr>
          <p:nvPr>
            <p:ph type="dt" idx="4294967295"/>
          </p:nvPr>
        </p:nvSpPr>
        <p:spPr>
          <a:xfrm>
            <a:off x="9759142" y="6400800"/>
            <a:ext cx="1823258" cy="23275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Times New Roman"/>
                <a:ea typeface="Times New Roman"/>
                <a:cs typeface="Times New Roman"/>
                <a:sym typeface="Times New Roman"/>
              </a:rPr>
              <a:t>3/14/25</a:t>
            </a:r>
            <a:endParaRPr sz="1000">
              <a:solidFill>
                <a:schemeClr val="dk1"/>
              </a:solidFill>
              <a:latin typeface="Times New Roman"/>
              <a:ea typeface="Times New Roman"/>
              <a:cs typeface="Times New Roman"/>
              <a:sym typeface="Times New Roman"/>
            </a:endParaRPr>
          </a:p>
        </p:txBody>
      </p:sp>
      <p:sp>
        <p:nvSpPr>
          <p:cNvPr id="74" name="Google Shape;74;p4"/>
          <p:cNvSpPr txBox="1"/>
          <p:nvPr/>
        </p:nvSpPr>
        <p:spPr>
          <a:xfrm rot="5400000">
            <a:off x="10032450" y="4284025"/>
            <a:ext cx="3469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FF"/>
                </a:solidFill>
                <a:latin typeface="Arial"/>
                <a:ea typeface="Arial"/>
                <a:cs typeface="Arial"/>
                <a:sym typeface="Arial"/>
              </a:rPr>
              <a:t>by Dazhen Gu and Tim Hewison</a:t>
            </a:r>
            <a:endParaRPr>
              <a:solidFill>
                <a:srgbClr val="0000FF"/>
              </a:solidFill>
            </a:endParaRPr>
          </a:p>
        </p:txBody>
      </p:sp>
      <p:sp>
        <p:nvSpPr>
          <p:cNvPr id="6"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1140571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1871350" y="67725"/>
            <a:ext cx="10241400" cy="667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Achievements from Lunar Calibration WG</a:t>
            </a:r>
            <a:endParaRPr b="1"/>
          </a:p>
        </p:txBody>
      </p:sp>
      <p:sp>
        <p:nvSpPr>
          <p:cNvPr id="80" name="Google Shape;80;p3"/>
          <p:cNvSpPr txBox="1">
            <a:spLocks noGrp="1"/>
          </p:cNvSpPr>
          <p:nvPr>
            <p:ph type="body" idx="1"/>
          </p:nvPr>
        </p:nvSpPr>
        <p:spPr>
          <a:xfrm>
            <a:off x="609600" y="1119925"/>
            <a:ext cx="10972800" cy="4786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Established sharing space through GitHub for data and code exchange within the group</a:t>
            </a:r>
            <a:endParaRPr/>
          </a:p>
          <a:p>
            <a:pPr marL="342900" lvl="0" indent="-342900" algn="l" rtl="0">
              <a:spcBef>
                <a:spcPts val="640"/>
              </a:spcBef>
              <a:spcAft>
                <a:spcPts val="0"/>
              </a:spcAft>
              <a:buSzPts val="3200"/>
              <a:buChar char="❖"/>
            </a:pPr>
            <a:r>
              <a:rPr lang="en-US"/>
              <a:t>Provided validated satellite lunar observation datasets from MHS and ATMS instruments</a:t>
            </a:r>
            <a:endParaRPr/>
          </a:p>
          <a:p>
            <a:pPr marL="342900" lvl="0" indent="-342900" algn="l" rtl="0">
              <a:spcBef>
                <a:spcPts val="640"/>
              </a:spcBef>
              <a:spcAft>
                <a:spcPts val="0"/>
              </a:spcAft>
              <a:buSzPts val="3200"/>
              <a:buChar char="❖"/>
            </a:pPr>
            <a:r>
              <a:rPr lang="en-US"/>
              <a:t>Shared the first version of microwave lunar radiative transfer model software package to the GSICS community</a:t>
            </a:r>
            <a:endParaRPr/>
          </a:p>
          <a:p>
            <a:pPr marL="342900" lvl="0" indent="-139700" algn="l" rtl="0">
              <a:spcBef>
                <a:spcPts val="640"/>
              </a:spcBef>
              <a:spcAft>
                <a:spcPts val="0"/>
              </a:spcAft>
              <a:buSzPts val="3200"/>
              <a:buNone/>
            </a:pPr>
            <a:endParaRPr/>
          </a:p>
          <a:p>
            <a:pPr marL="342900" lvl="0" indent="-139700" algn="l" rtl="0">
              <a:spcBef>
                <a:spcPts val="640"/>
              </a:spcBef>
              <a:spcAft>
                <a:spcPts val="0"/>
              </a:spcAft>
              <a:buSzPts val="3200"/>
              <a:buNone/>
            </a:pPr>
            <a:endParaRPr/>
          </a:p>
        </p:txBody>
      </p:sp>
      <p:sp>
        <p:nvSpPr>
          <p:cNvPr id="81" name="Google Shape;81;p3"/>
          <p:cNvSpPr txBox="1">
            <a:spLocks noGrp="1"/>
          </p:cNvSpPr>
          <p:nvPr>
            <p:ph type="sldNum" idx="12"/>
          </p:nvPr>
        </p:nvSpPr>
        <p:spPr>
          <a:xfrm>
            <a:off x="9759142" y="6400800"/>
            <a:ext cx="1823258" cy="232757"/>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31</a:t>
            </a:fld>
            <a:endParaRPr/>
          </a:p>
        </p:txBody>
      </p:sp>
      <p:sp>
        <p:nvSpPr>
          <p:cNvPr id="82" name="Google Shape;82;p3"/>
          <p:cNvSpPr txBox="1"/>
          <p:nvPr/>
        </p:nvSpPr>
        <p:spPr>
          <a:xfrm rot="5400000">
            <a:off x="10781400" y="5019849"/>
            <a:ext cx="1997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FF"/>
                </a:solidFill>
                <a:latin typeface="Arial"/>
                <a:ea typeface="Arial"/>
                <a:cs typeface="Arial"/>
                <a:sym typeface="Arial"/>
              </a:rPr>
              <a:t>by Hu Yang</a:t>
            </a:r>
            <a:endParaRPr>
              <a:solidFill>
                <a:srgbClr val="0000FF"/>
              </a:solidFill>
            </a:endParaRPr>
          </a:p>
        </p:txBody>
      </p:sp>
      <p:sp>
        <p:nvSpPr>
          <p:cNvPr id="6"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2672791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2130014" y="132628"/>
            <a:ext cx="8995186" cy="66747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Challenges and Opportunities</a:t>
            </a:r>
            <a:endParaRPr b="1"/>
          </a:p>
        </p:txBody>
      </p:sp>
      <p:sp>
        <p:nvSpPr>
          <p:cNvPr id="88" name="Google Shape;88;p6"/>
          <p:cNvSpPr txBox="1">
            <a:spLocks noGrp="1"/>
          </p:cNvSpPr>
          <p:nvPr>
            <p:ph type="body" idx="1"/>
          </p:nvPr>
        </p:nvSpPr>
        <p:spPr>
          <a:xfrm>
            <a:off x="609600" y="914400"/>
            <a:ext cx="10972800" cy="52577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a:t>Partnership with IPWG (International Precip. Working Group)</a:t>
            </a:r>
            <a:endParaRPr/>
          </a:p>
          <a:p>
            <a:pPr marL="742950" lvl="1" indent="-285750" algn="l" rtl="0">
              <a:spcBef>
                <a:spcPts val="560"/>
              </a:spcBef>
              <a:spcAft>
                <a:spcPts val="0"/>
              </a:spcAft>
              <a:buSzPts val="2800"/>
              <a:buChar char="▪"/>
            </a:pPr>
            <a:r>
              <a:rPr lang="en-US"/>
              <a:t>Key customer for MW inter-calibration</a:t>
            </a:r>
            <a:endParaRPr/>
          </a:p>
          <a:p>
            <a:pPr marL="742950" lvl="1" indent="-285750" algn="l" rtl="0">
              <a:spcBef>
                <a:spcPts val="560"/>
              </a:spcBef>
              <a:spcAft>
                <a:spcPts val="0"/>
              </a:spcAft>
              <a:buSzPts val="2800"/>
              <a:buChar char="▪"/>
            </a:pPr>
            <a:r>
              <a:rPr lang="en-US"/>
              <a:t>Establish requirements for inter-calibration:</a:t>
            </a:r>
            <a:endParaRPr/>
          </a:p>
          <a:p>
            <a:pPr marL="1143000" lvl="2" indent="-228600" algn="l" rtl="0">
              <a:spcBef>
                <a:spcPts val="480"/>
              </a:spcBef>
              <a:spcAft>
                <a:spcPts val="0"/>
              </a:spcAft>
              <a:buClr>
                <a:schemeClr val="dk1"/>
              </a:buClr>
              <a:buSzPts val="2400"/>
              <a:buFont typeface="Times New Roman"/>
              <a:buChar char="•"/>
            </a:pPr>
            <a:r>
              <a:rPr lang="en-US"/>
              <a:t>Target instruments, channels, dynamic range</a:t>
            </a:r>
            <a:endParaRPr/>
          </a:p>
          <a:p>
            <a:pPr marL="1143000" lvl="2" indent="-228600" algn="l" rtl="0">
              <a:spcBef>
                <a:spcPts val="480"/>
              </a:spcBef>
              <a:spcAft>
                <a:spcPts val="0"/>
              </a:spcAft>
              <a:buClr>
                <a:schemeClr val="dk1"/>
              </a:buClr>
              <a:buSzPts val="2400"/>
              <a:buFont typeface="Times New Roman"/>
              <a:buChar char="•"/>
            </a:pPr>
            <a:r>
              <a:rPr lang="en-US"/>
              <a:t>Inter-calibration uncertainty, traceability</a:t>
            </a:r>
            <a:endParaRPr/>
          </a:p>
          <a:p>
            <a:pPr marL="1143000" lvl="2" indent="-228600" algn="l" rtl="0">
              <a:spcBef>
                <a:spcPts val="480"/>
              </a:spcBef>
              <a:spcAft>
                <a:spcPts val="0"/>
              </a:spcAft>
              <a:buClr>
                <a:schemeClr val="dk1"/>
              </a:buClr>
              <a:buSzPts val="2400"/>
              <a:buFont typeface="Times New Roman"/>
              <a:buChar char="•"/>
            </a:pPr>
            <a:r>
              <a:rPr lang="en-US"/>
              <a:t>Timeliness – lead time and update frequency</a:t>
            </a:r>
            <a:endParaRPr/>
          </a:p>
          <a:p>
            <a:pPr marL="1143000" lvl="2" indent="-228600" algn="l" rtl="0">
              <a:spcBef>
                <a:spcPts val="480"/>
              </a:spcBef>
              <a:spcAft>
                <a:spcPts val="0"/>
              </a:spcAft>
              <a:buClr>
                <a:schemeClr val="dk1"/>
              </a:buClr>
              <a:buSzPts val="2400"/>
              <a:buFont typeface="Times New Roman"/>
              <a:buChar char="•"/>
            </a:pPr>
            <a:r>
              <a:rPr lang="en-US"/>
              <a:t>Form of inter-calibration product: Algorithm, Corrections, Re-calibration, …</a:t>
            </a:r>
            <a:endParaRPr/>
          </a:p>
          <a:p>
            <a:pPr marL="742950" lvl="1" indent="-285750" algn="l" rtl="0">
              <a:spcBef>
                <a:spcPts val="560"/>
              </a:spcBef>
              <a:spcAft>
                <a:spcPts val="0"/>
              </a:spcAft>
              <a:buSzPts val="2800"/>
              <a:buChar char="▪"/>
            </a:pPr>
            <a:r>
              <a:rPr lang="en-US"/>
              <a:t>Consolidate terminology!</a:t>
            </a:r>
            <a:endParaRPr/>
          </a:p>
          <a:p>
            <a:pPr marL="742950" lvl="1" indent="-285750" algn="l" rtl="0">
              <a:spcBef>
                <a:spcPts val="560"/>
              </a:spcBef>
              <a:spcAft>
                <a:spcPts val="0"/>
              </a:spcAft>
              <a:buSzPts val="2800"/>
              <a:buChar char="▪"/>
            </a:pPr>
            <a:r>
              <a:rPr lang="en-US"/>
              <a:t>Compare requirements with capability of current algorithms</a:t>
            </a:r>
            <a:endParaRPr/>
          </a:p>
          <a:p>
            <a:pPr marL="742950" lvl="1" indent="-285750" algn="l" rtl="0">
              <a:spcBef>
                <a:spcPts val="560"/>
              </a:spcBef>
              <a:spcAft>
                <a:spcPts val="0"/>
              </a:spcAft>
              <a:buSzPts val="2800"/>
              <a:buChar char="▪"/>
            </a:pPr>
            <a:r>
              <a:rPr lang="en-US"/>
              <a:t>Propose way forward</a:t>
            </a:r>
            <a:endParaRPr/>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3248166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40a776e5cf_0_466"/>
          <p:cNvSpPr txBox="1">
            <a:spLocks noGrp="1"/>
          </p:cNvSpPr>
          <p:nvPr>
            <p:ph type="title"/>
          </p:nvPr>
        </p:nvSpPr>
        <p:spPr>
          <a:xfrm>
            <a:off x="1819925" y="64275"/>
            <a:ext cx="10053900" cy="667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Highlights: SNO/Vicarious Calibration - SRF </a:t>
            </a:r>
            <a:endParaRPr b="1"/>
          </a:p>
        </p:txBody>
      </p:sp>
      <p:sp>
        <p:nvSpPr>
          <p:cNvPr id="96" name="Google Shape;96;g340a776e5cf_0_466"/>
          <p:cNvSpPr txBox="1"/>
          <p:nvPr/>
        </p:nvSpPr>
        <p:spPr>
          <a:xfrm rot="5400000">
            <a:off x="10781400" y="5019849"/>
            <a:ext cx="1997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FF"/>
                </a:solidFill>
                <a:latin typeface="Arial"/>
                <a:ea typeface="Arial"/>
                <a:cs typeface="Arial"/>
                <a:sym typeface="Arial"/>
              </a:rPr>
              <a:t>by </a:t>
            </a:r>
            <a:r>
              <a:rPr lang="en-US" sz="1800">
                <a:solidFill>
                  <a:srgbClr val="0000FF"/>
                </a:solidFill>
              </a:rPr>
              <a:t>Tim Hewison</a:t>
            </a:r>
            <a:endParaRPr>
              <a:solidFill>
                <a:srgbClr val="0000FF"/>
              </a:solidFill>
            </a:endParaRPr>
          </a:p>
        </p:txBody>
      </p:sp>
      <p:pic>
        <p:nvPicPr>
          <p:cNvPr id="97" name="Google Shape;97;g340a776e5cf_0_466"/>
          <p:cNvPicPr preferRelativeResize="0"/>
          <p:nvPr/>
        </p:nvPicPr>
        <p:blipFill rotWithShape="1">
          <a:blip r:embed="rId3">
            <a:alphaModFix/>
          </a:blip>
          <a:srcRect/>
          <a:stretch/>
        </p:blipFill>
        <p:spPr>
          <a:xfrm>
            <a:off x="5873300" y="848463"/>
            <a:ext cx="5449390" cy="5435650"/>
          </a:xfrm>
          <a:prstGeom prst="rect">
            <a:avLst/>
          </a:prstGeom>
          <a:noFill/>
          <a:ln>
            <a:noFill/>
          </a:ln>
        </p:spPr>
      </p:pic>
      <p:sp>
        <p:nvSpPr>
          <p:cNvPr id="98" name="Google Shape;98;g340a776e5cf_0_466"/>
          <p:cNvSpPr txBox="1">
            <a:spLocks noGrp="1"/>
          </p:cNvSpPr>
          <p:nvPr>
            <p:ph type="body" idx="1"/>
          </p:nvPr>
        </p:nvSpPr>
        <p:spPr>
          <a:xfrm>
            <a:off x="885525" y="949900"/>
            <a:ext cx="4987800" cy="5253300"/>
          </a:xfrm>
          <a:prstGeom prst="rect">
            <a:avLst/>
          </a:prstGeom>
          <a:noFill/>
          <a:ln>
            <a:noFill/>
          </a:ln>
        </p:spPr>
        <p:txBody>
          <a:bodyPr spcFirstLastPara="1" wrap="square" lIns="91425" tIns="45700" rIns="91425" bIns="45700" anchor="t" anchorCtr="0">
            <a:normAutofit fontScale="85000" lnSpcReduction="20000"/>
          </a:bodyPr>
          <a:lstStyle/>
          <a:p>
            <a:pPr marL="328254" lvl="0" indent="-328254" algn="l" rtl="0">
              <a:spcBef>
                <a:spcPts val="0"/>
              </a:spcBef>
              <a:spcAft>
                <a:spcPts val="0"/>
              </a:spcAft>
              <a:buClr>
                <a:schemeClr val="dk2"/>
              </a:buClr>
              <a:buSzPct val="100000"/>
              <a:buChar char="❖"/>
            </a:pPr>
            <a:r>
              <a:rPr lang="en-US" b="1"/>
              <a:t>RTTOV coefficients</a:t>
            </a:r>
            <a:endParaRPr b="1"/>
          </a:p>
          <a:p>
            <a:pPr marL="914422" lvl="1" indent="-351701" algn="l" rtl="0">
              <a:spcBef>
                <a:spcPts val="392"/>
              </a:spcBef>
              <a:spcAft>
                <a:spcPts val="0"/>
              </a:spcAft>
              <a:buClr>
                <a:schemeClr val="dk2"/>
              </a:buClr>
              <a:buSzPct val="100000"/>
              <a:buChar char="▪"/>
            </a:pPr>
            <a:r>
              <a:rPr lang="en-US" b="1" i="1"/>
              <a:t>Real AWS SRF</a:t>
            </a:r>
            <a:endParaRPr b="1"/>
          </a:p>
          <a:p>
            <a:pPr marL="914422" lvl="1" indent="-351701" algn="l" rtl="0">
              <a:spcBef>
                <a:spcPts val="392"/>
              </a:spcBef>
              <a:spcAft>
                <a:spcPts val="0"/>
              </a:spcAft>
              <a:buClr>
                <a:schemeClr val="dk2"/>
              </a:buClr>
              <a:buSzPct val="100000"/>
              <a:buChar char="▪"/>
            </a:pPr>
            <a:r>
              <a:rPr lang="en-US" b="1" i="1"/>
              <a:t>Nominal Top Hat SRF</a:t>
            </a:r>
            <a:endParaRPr b="1"/>
          </a:p>
          <a:p>
            <a:pPr marL="328254" lvl="0" indent="-328254" algn="l" rtl="0">
              <a:spcBef>
                <a:spcPts val="448"/>
              </a:spcBef>
              <a:spcAft>
                <a:spcPts val="0"/>
              </a:spcAft>
              <a:buClr>
                <a:schemeClr val="dk2"/>
              </a:buClr>
              <a:buSzPct val="100000"/>
              <a:buChar char="❖"/>
            </a:pPr>
            <a:r>
              <a:rPr lang="en-US"/>
              <a:t>Differences &gt;1K</a:t>
            </a:r>
            <a:endParaRPr/>
          </a:p>
          <a:p>
            <a:pPr marL="914422" lvl="1" indent="-351701" algn="l" rtl="0">
              <a:spcBef>
                <a:spcPts val="392"/>
              </a:spcBef>
              <a:spcAft>
                <a:spcPts val="0"/>
              </a:spcAft>
              <a:buClr>
                <a:schemeClr val="dk2"/>
              </a:buClr>
              <a:buSzPct val="100000"/>
              <a:buChar char="▪"/>
            </a:pPr>
            <a:r>
              <a:rPr lang="en-US"/>
              <a:t>183GHz edge channels </a:t>
            </a:r>
            <a:endParaRPr/>
          </a:p>
          <a:p>
            <a:pPr marL="914422" lvl="1" indent="-351701" algn="l" rtl="0">
              <a:spcBef>
                <a:spcPts val="392"/>
              </a:spcBef>
              <a:spcAft>
                <a:spcPts val="0"/>
              </a:spcAft>
              <a:buClr>
                <a:schemeClr val="dk2"/>
              </a:buClr>
              <a:buSzPct val="100000"/>
              <a:buChar char="▪"/>
            </a:pPr>
            <a:r>
              <a:rPr lang="en-US"/>
              <a:t>Single-sideband</a:t>
            </a:r>
            <a:endParaRPr/>
          </a:p>
          <a:p>
            <a:pPr marL="914422" lvl="1" indent="-351701" algn="l" rtl="0">
              <a:spcBef>
                <a:spcPts val="392"/>
              </a:spcBef>
              <a:spcAft>
                <a:spcPts val="0"/>
              </a:spcAft>
              <a:buClr>
                <a:schemeClr val="dk2"/>
              </a:buClr>
              <a:buSzPct val="100000"/>
              <a:buChar char="▪"/>
            </a:pPr>
            <a:r>
              <a:rPr lang="en-US"/>
              <a:t>Important to communicate to users</a:t>
            </a:r>
            <a:endParaRPr/>
          </a:p>
          <a:p>
            <a:pPr marL="328254" lvl="0" indent="-328254" algn="l" rtl="0">
              <a:spcBef>
                <a:spcPts val="448"/>
              </a:spcBef>
              <a:spcAft>
                <a:spcPts val="0"/>
              </a:spcAft>
              <a:buClr>
                <a:schemeClr val="dk2"/>
              </a:buClr>
              <a:buSzPct val="100000"/>
              <a:buChar char="❖"/>
            </a:pPr>
            <a:r>
              <a:rPr lang="en-US"/>
              <a:t>Previous experience?</a:t>
            </a:r>
            <a:endParaRPr/>
          </a:p>
          <a:p>
            <a:pPr marL="328254" lvl="0" indent="-328254" algn="l" rtl="0">
              <a:spcBef>
                <a:spcPts val="448"/>
              </a:spcBef>
              <a:spcAft>
                <a:spcPts val="0"/>
              </a:spcAft>
              <a:buClr>
                <a:schemeClr val="dk2"/>
              </a:buClr>
              <a:buSzPct val="100000"/>
              <a:buChar char="❖"/>
            </a:pPr>
            <a:r>
              <a:rPr lang="en-US"/>
              <a:t>Repeat for ATMS</a:t>
            </a:r>
            <a:endParaRPr/>
          </a:p>
          <a:p>
            <a:pPr marL="914422" lvl="1" indent="-351701" algn="l" rtl="0">
              <a:spcBef>
                <a:spcPts val="392"/>
              </a:spcBef>
              <a:spcAft>
                <a:spcPts val="0"/>
              </a:spcAft>
              <a:buClr>
                <a:schemeClr val="dk2"/>
              </a:buClr>
              <a:buSzPct val="100000"/>
              <a:buChar char="▪"/>
            </a:pPr>
            <a:r>
              <a:rPr lang="en-US"/>
              <a:t>DSB 183GHz channels</a:t>
            </a:r>
            <a:endParaRPr/>
          </a:p>
          <a:p>
            <a:pPr marL="328254" lvl="0" indent="-328254" algn="l" rtl="0">
              <a:spcBef>
                <a:spcPts val="448"/>
              </a:spcBef>
              <a:spcAft>
                <a:spcPts val="0"/>
              </a:spcAft>
              <a:buClr>
                <a:schemeClr val="dk2"/>
              </a:buClr>
              <a:buSzPct val="100000"/>
              <a:buChar char="❖"/>
            </a:pPr>
            <a:r>
              <a:rPr lang="en-US"/>
              <a:t>Repeat for ICI</a:t>
            </a:r>
            <a:endParaRPr/>
          </a:p>
          <a:p>
            <a:pPr marL="914422" lvl="1" indent="-351701" algn="l" rtl="0">
              <a:spcBef>
                <a:spcPts val="392"/>
              </a:spcBef>
              <a:spcAft>
                <a:spcPts val="0"/>
              </a:spcAft>
              <a:buClr>
                <a:schemeClr val="dk2"/>
              </a:buClr>
              <a:buSzPct val="100000"/>
              <a:buChar char="▪"/>
            </a:pPr>
            <a:r>
              <a:rPr lang="en-US"/>
              <a:t>Squarer SRFs, DSB 183GHz, 53°</a:t>
            </a:r>
            <a:endParaRPr/>
          </a:p>
          <a:p>
            <a:pPr marL="328254" lvl="0" indent="-328254" algn="l" rtl="0">
              <a:spcBef>
                <a:spcPts val="448"/>
              </a:spcBef>
              <a:spcAft>
                <a:spcPts val="0"/>
              </a:spcAft>
              <a:buClr>
                <a:schemeClr val="dk2"/>
              </a:buClr>
              <a:buSzPct val="100000"/>
              <a:buChar char="❖"/>
            </a:pPr>
            <a:r>
              <a:rPr lang="en-US"/>
              <a:t>WFs similar (tropics, clear): </a:t>
            </a:r>
            <a:endParaRPr/>
          </a:p>
          <a:p>
            <a:pPr marL="914422" lvl="1" indent="-351701" algn="l" rtl="0">
              <a:spcBef>
                <a:spcPts val="392"/>
              </a:spcBef>
              <a:spcAft>
                <a:spcPts val="0"/>
              </a:spcAft>
              <a:buClr>
                <a:schemeClr val="dk2"/>
              </a:buClr>
              <a:buSzPct val="100000"/>
              <a:buChar char="▪"/>
            </a:pPr>
            <a:r>
              <a:rPr lang="en-US"/>
              <a:t>AWS-33 ~ AWS-44</a:t>
            </a:r>
            <a:endParaRPr/>
          </a:p>
          <a:p>
            <a:pPr marL="914422" lvl="1" indent="-351701" algn="l" rtl="0">
              <a:spcBef>
                <a:spcPts val="392"/>
              </a:spcBef>
              <a:spcAft>
                <a:spcPts val="0"/>
              </a:spcAft>
              <a:buClr>
                <a:schemeClr val="dk2"/>
              </a:buClr>
              <a:buSzPct val="100000"/>
              <a:buChar char="▪"/>
            </a:pPr>
            <a:r>
              <a:rPr lang="en-US"/>
              <a:t>AWS-34 ~ AWS-43</a:t>
            </a:r>
            <a:endParaRPr/>
          </a:p>
          <a:p>
            <a:pPr marL="914422" lvl="1" indent="-351701" algn="l" rtl="0">
              <a:spcBef>
                <a:spcPts val="392"/>
              </a:spcBef>
              <a:spcAft>
                <a:spcPts val="0"/>
              </a:spcAft>
              <a:buClr>
                <a:schemeClr val="dk2"/>
              </a:buClr>
              <a:buSzPct val="100000"/>
              <a:buChar char="▪"/>
            </a:pPr>
            <a:r>
              <a:rPr lang="en-US"/>
              <a:t>AWS-35 ~ AWS-42</a:t>
            </a:r>
            <a:endParaRPr/>
          </a:p>
          <a:p>
            <a:pPr marL="914422" lvl="1" indent="-351701" algn="l" rtl="0">
              <a:spcBef>
                <a:spcPts val="392"/>
              </a:spcBef>
              <a:spcAft>
                <a:spcPts val="0"/>
              </a:spcAft>
              <a:buClr>
                <a:schemeClr val="dk2"/>
              </a:buClr>
              <a:buSzPct val="100000"/>
              <a:buChar char="▪"/>
            </a:pPr>
            <a:r>
              <a:rPr lang="en-US"/>
              <a:t>AWS-36 ~ AWS-41</a:t>
            </a:r>
            <a:endParaRPr>
              <a:latin typeface="Arial"/>
              <a:ea typeface="Arial"/>
              <a:cs typeface="Arial"/>
              <a:sym typeface="Arial"/>
            </a:endParaRPr>
          </a:p>
        </p:txBody>
      </p:sp>
      <p:sp>
        <p:nvSpPr>
          <p:cNvPr id="7"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189114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40a776e5cf_0_475"/>
          <p:cNvSpPr txBox="1">
            <a:spLocks noGrp="1"/>
          </p:cNvSpPr>
          <p:nvPr>
            <p:ph type="title"/>
          </p:nvPr>
        </p:nvSpPr>
        <p:spPr>
          <a:xfrm>
            <a:off x="1799950" y="64275"/>
            <a:ext cx="10264200" cy="1234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Highlights: SNO/Vicarious Calibration - </a:t>
            </a:r>
            <a:endParaRPr b="1"/>
          </a:p>
          <a:p>
            <a:pPr marL="0" lvl="0" indent="0" algn="ctr" rtl="0">
              <a:spcBef>
                <a:spcPts val="0"/>
              </a:spcBef>
              <a:spcAft>
                <a:spcPts val="0"/>
              </a:spcAft>
              <a:buNone/>
            </a:pPr>
            <a:r>
              <a:rPr lang="en-US" b="1"/>
              <a:t>SNO Uncertainty </a:t>
            </a:r>
            <a:endParaRPr b="1"/>
          </a:p>
        </p:txBody>
      </p:sp>
      <p:sp>
        <p:nvSpPr>
          <p:cNvPr id="105" name="Google Shape;105;g340a776e5cf_0_475"/>
          <p:cNvSpPr txBox="1"/>
          <p:nvPr/>
        </p:nvSpPr>
        <p:spPr>
          <a:xfrm rot="5400000">
            <a:off x="10781400" y="5019849"/>
            <a:ext cx="1997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FF"/>
                </a:solidFill>
                <a:latin typeface="Arial"/>
                <a:ea typeface="Arial"/>
                <a:cs typeface="Arial"/>
                <a:sym typeface="Arial"/>
              </a:rPr>
              <a:t>by </a:t>
            </a:r>
            <a:r>
              <a:rPr lang="en-US" sz="1800">
                <a:solidFill>
                  <a:srgbClr val="0000FF"/>
                </a:solidFill>
              </a:rPr>
              <a:t>Tim Hewison</a:t>
            </a:r>
            <a:endParaRPr>
              <a:solidFill>
                <a:srgbClr val="0000FF"/>
              </a:solidFill>
            </a:endParaRPr>
          </a:p>
        </p:txBody>
      </p:sp>
      <p:pic>
        <p:nvPicPr>
          <p:cNvPr id="106" name="Google Shape;106;g340a776e5cf_0_475"/>
          <p:cNvPicPr preferRelativeResize="0"/>
          <p:nvPr/>
        </p:nvPicPr>
        <p:blipFill rotWithShape="1">
          <a:blip r:embed="rId3">
            <a:alphaModFix/>
          </a:blip>
          <a:srcRect/>
          <a:stretch/>
        </p:blipFill>
        <p:spPr>
          <a:xfrm>
            <a:off x="6028700" y="1694321"/>
            <a:ext cx="5553850" cy="4353533"/>
          </a:xfrm>
          <a:prstGeom prst="rect">
            <a:avLst/>
          </a:prstGeom>
          <a:noFill/>
          <a:ln>
            <a:noFill/>
          </a:ln>
        </p:spPr>
      </p:pic>
      <p:sp>
        <p:nvSpPr>
          <p:cNvPr id="107" name="Google Shape;107;g340a776e5cf_0_475"/>
          <p:cNvSpPr txBox="1">
            <a:spLocks noGrp="1"/>
          </p:cNvSpPr>
          <p:nvPr>
            <p:ph type="body" idx="1"/>
          </p:nvPr>
        </p:nvSpPr>
        <p:spPr>
          <a:xfrm>
            <a:off x="589800" y="1630086"/>
            <a:ext cx="5506200" cy="4482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Char char="❖"/>
            </a:pPr>
            <a:r>
              <a:rPr lang="en-US" sz="2000"/>
              <a:t>Variability on larger scales is proportionately less than on convective scale</a:t>
            </a:r>
            <a:endParaRPr/>
          </a:p>
          <a:p>
            <a:pPr marL="342900" lvl="0" indent="-342900" algn="l" rtl="0">
              <a:spcBef>
                <a:spcPts val="400"/>
              </a:spcBef>
              <a:spcAft>
                <a:spcPts val="0"/>
              </a:spcAft>
              <a:buSzPts val="2000"/>
              <a:buChar char="❖"/>
            </a:pPr>
            <a:r>
              <a:rPr lang="en-US" sz="2000"/>
              <a:t>But slope of CA variograms is ~independent of CA size!</a:t>
            </a:r>
            <a:endParaRPr/>
          </a:p>
          <a:p>
            <a:pPr marL="342900" lvl="0" indent="-342900" algn="l" rtl="0">
              <a:spcBef>
                <a:spcPts val="400"/>
              </a:spcBef>
              <a:spcAft>
                <a:spcPts val="0"/>
              </a:spcAft>
              <a:buSzPts val="2000"/>
              <a:buChar char="❖"/>
            </a:pPr>
            <a:r>
              <a:rPr lang="en-US" sz="2000"/>
              <a:t>Convective scales show variograms slope ~5/3 </a:t>
            </a:r>
            <a:endParaRPr/>
          </a:p>
          <a:p>
            <a:pPr marL="342900" lvl="0" indent="-342900" algn="l" rtl="0">
              <a:spcBef>
                <a:spcPts val="400"/>
              </a:spcBef>
              <a:spcAft>
                <a:spcPts val="0"/>
              </a:spcAft>
              <a:buSzPts val="2000"/>
              <a:buChar char="❖"/>
            </a:pPr>
            <a:r>
              <a:rPr lang="en-US" sz="2000"/>
              <a:t>But uncertainty/CA slope ~2 on all scales</a:t>
            </a:r>
            <a:endParaRPr/>
          </a:p>
          <a:p>
            <a:pPr marL="342900" lvl="0" indent="-342900" algn="l" rtl="0">
              <a:spcBef>
                <a:spcPts val="400"/>
              </a:spcBef>
              <a:spcAft>
                <a:spcPts val="0"/>
              </a:spcAft>
              <a:buSzPts val="2000"/>
              <a:buChar char="❖"/>
            </a:pPr>
            <a:r>
              <a:rPr lang="en-US" sz="2000"/>
              <a:t>And uncertainty/100km² slope ~2 on all scales</a:t>
            </a:r>
            <a:endParaRPr/>
          </a:p>
          <a:p>
            <a:pPr marL="342900" lvl="0" indent="-342900" algn="l" rtl="0">
              <a:spcBef>
                <a:spcPts val="400"/>
              </a:spcBef>
              <a:spcAft>
                <a:spcPts val="0"/>
              </a:spcAft>
              <a:buSzPts val="2000"/>
              <a:buChar char="❖"/>
            </a:pPr>
            <a:r>
              <a:rPr lang="en-US" sz="2000"/>
              <a:t>So is slope of uncertainties</a:t>
            </a:r>
            <a:endParaRPr/>
          </a:p>
          <a:p>
            <a:pPr marL="342900" lvl="0" indent="-215900" algn="l" rtl="0">
              <a:spcBef>
                <a:spcPts val="400"/>
              </a:spcBef>
              <a:spcAft>
                <a:spcPts val="0"/>
              </a:spcAft>
              <a:buSzPts val="2000"/>
              <a:buNone/>
            </a:pPr>
            <a:endParaRPr sz="2000"/>
          </a:p>
          <a:p>
            <a:pPr marL="342900" lvl="0" indent="-342900" algn="l" rtl="0">
              <a:spcBef>
                <a:spcPts val="400"/>
              </a:spcBef>
              <a:spcAft>
                <a:spcPts val="0"/>
              </a:spcAft>
              <a:buSzPts val="2000"/>
              <a:buChar char="❖"/>
            </a:pPr>
            <a:r>
              <a:rPr lang="en-US" sz="2000" b="1"/>
              <a:t>Now it seems that increasing the Collocation Area does reduce the overall uncertainty</a:t>
            </a:r>
            <a:endParaRPr/>
          </a:p>
          <a:p>
            <a:pPr marL="342900" lvl="0" indent="-342900" algn="l" rtl="0">
              <a:spcBef>
                <a:spcPts val="400"/>
              </a:spcBef>
              <a:spcAft>
                <a:spcPts val="0"/>
              </a:spcAft>
              <a:buSzPts val="2000"/>
              <a:buChar char="❖"/>
            </a:pPr>
            <a:r>
              <a:rPr lang="en-US" sz="2000" b="1"/>
              <a:t>Although that is a trade-off against the dynamic range</a:t>
            </a:r>
            <a:endParaRPr sz="2000"/>
          </a:p>
        </p:txBody>
      </p:sp>
      <p:sp>
        <p:nvSpPr>
          <p:cNvPr id="7"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1897475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9199-68FE-4553-8EBC-0D575CA8FA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FECD137-D3E9-44D0-99D0-18BD803FE5A0}"/>
              </a:ext>
            </a:extLst>
          </p:cNvPr>
          <p:cNvSpPr>
            <a:spLocks noGrp="1"/>
          </p:cNvSpPr>
          <p:nvPr>
            <p:ph idx="1"/>
          </p:nvPr>
        </p:nvSpPr>
        <p:spPr>
          <a:xfrm>
            <a:off x="723395" y="1067305"/>
            <a:ext cx="10515600" cy="5453323"/>
          </a:xfrm>
        </p:spPr>
        <p:txBody>
          <a:bodyPr>
            <a:normAutofit fontScale="92500" lnSpcReduction="10000"/>
          </a:bodyPr>
          <a:lstStyle/>
          <a:p>
            <a:r>
              <a:rPr lang="en-US" dirty="0" smtClean="0"/>
              <a:t>Another productive year for the GRWG, specifically on the cooperation for inter-calibration/comparison techniques development.</a:t>
            </a:r>
          </a:p>
          <a:p>
            <a:r>
              <a:rPr lang="en-US" dirty="0" smtClean="0"/>
              <a:t>MW and SW sub-groups have quickly shown a good engagement/collaboration in their first year.</a:t>
            </a:r>
          </a:p>
          <a:p>
            <a:r>
              <a:rPr lang="en-US" dirty="0" smtClean="0"/>
              <a:t>The lunar activities (e.g. LSICS) are benefiting from the momentum of the 2023 lunar calibration WS.</a:t>
            </a:r>
          </a:p>
          <a:p>
            <a:endParaRPr lang="en-US" dirty="0" smtClean="0"/>
          </a:p>
          <a:p>
            <a:pPr marL="0" indent="0">
              <a:buNone/>
            </a:pPr>
            <a:r>
              <a:rPr lang="en-US" dirty="0" smtClean="0"/>
              <a:t>General questions to be discussed in this annual meeting:</a:t>
            </a:r>
          </a:p>
          <a:p>
            <a:r>
              <a:rPr lang="en-US" dirty="0" smtClean="0"/>
              <a:t>Lunar subgroup format?</a:t>
            </a:r>
          </a:p>
          <a:p>
            <a:r>
              <a:rPr lang="en-US" dirty="0" smtClean="0"/>
              <a:t>Need and form of the SOS?</a:t>
            </a:r>
          </a:p>
          <a:p>
            <a:r>
              <a:rPr lang="en-US" dirty="0" smtClean="0"/>
              <a:t>VIS-NIR and IR GSICS products user base and future?</a:t>
            </a:r>
          </a:p>
          <a:p>
            <a:r>
              <a:rPr lang="en-US" dirty="0" smtClean="0"/>
              <a:t>How to inject momentum on the polarization activities?</a:t>
            </a:r>
          </a:p>
          <a:p>
            <a:r>
              <a:rPr lang="en-US" dirty="0" smtClean="0"/>
              <a:t>Pre-flight calibration workshop outcomes?</a:t>
            </a:r>
            <a:endParaRPr lang="en-US" dirty="0"/>
          </a:p>
          <a:p>
            <a:endParaRPr lang="en-US" dirty="0"/>
          </a:p>
        </p:txBody>
      </p:sp>
      <p:sp>
        <p:nvSpPr>
          <p:cNvPr id="4" name="Date Placeholder 3">
            <a:extLst>
              <a:ext uri="{FF2B5EF4-FFF2-40B4-BE49-F238E27FC236}">
                <a16:creationId xmlns:a16="http://schemas.microsoft.com/office/drawing/2014/main" id="{FBDECAD2-DCD5-4A0F-9742-50975488A4F3}"/>
              </a:ext>
            </a:extLst>
          </p:cNvPr>
          <p:cNvSpPr>
            <a:spLocks noGrp="1"/>
          </p:cNvSpPr>
          <p:nvPr>
            <p:ph type="dt" sz="half" idx="4294967295"/>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5E0320B7-1E02-4B36-9CF3-F705E37059A0}"/>
              </a:ext>
            </a:extLst>
          </p:cNvPr>
          <p:cNvSpPr>
            <a:spLocks noGrp="1"/>
          </p:cNvSpPr>
          <p:nvPr>
            <p:ph type="ftr" sz="quarter" idx="11"/>
          </p:nvPr>
        </p:nvSpPr>
        <p:spPr/>
        <p:txBody>
          <a:bodyPr/>
          <a:lstStyle/>
          <a:p>
            <a:r>
              <a:rPr lang="en-US" dirty="0"/>
              <a:t>GSICS Annual Meeting, 11-15 March 2024, Darmstadt, Germany</a:t>
            </a:r>
          </a:p>
        </p:txBody>
      </p:sp>
      <p:sp>
        <p:nvSpPr>
          <p:cNvPr id="6" name="Slide Number Placeholder 5">
            <a:extLst>
              <a:ext uri="{FF2B5EF4-FFF2-40B4-BE49-F238E27FC236}">
                <a16:creationId xmlns:a16="http://schemas.microsoft.com/office/drawing/2014/main" id="{7FBE64F8-B1AE-40B1-A382-5BA89ED6F321}"/>
              </a:ext>
            </a:extLst>
          </p:cNvPr>
          <p:cNvSpPr>
            <a:spLocks noGrp="1"/>
          </p:cNvSpPr>
          <p:nvPr>
            <p:ph type="sldNum" sz="quarter" idx="12"/>
          </p:nvPr>
        </p:nvSpPr>
        <p:spPr/>
        <p:txBody>
          <a:bodyPr/>
          <a:lstStyle/>
          <a:p>
            <a:fld id="{A2B65881-C158-4B06-BD2C-C397BECA99DD}" type="slidenum">
              <a:rPr lang="en-US" smtClean="0"/>
              <a:t>35</a:t>
            </a:fld>
            <a:endParaRPr lang="en-US"/>
          </a:p>
        </p:txBody>
      </p:sp>
    </p:spTree>
    <p:extLst>
      <p:ext uri="{BB962C8B-B14F-4D97-AF65-F5344CB8AC3E}">
        <p14:creationId xmlns:p14="http://schemas.microsoft.com/office/powerpoint/2010/main" val="117291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9D4C-706D-44F7-8E69-98B3FEE3B7F8}"/>
              </a:ext>
            </a:extLst>
          </p:cNvPr>
          <p:cNvSpPr>
            <a:spLocks noGrp="1"/>
          </p:cNvSpPr>
          <p:nvPr>
            <p:ph type="title"/>
          </p:nvPr>
        </p:nvSpPr>
        <p:spPr/>
        <p:txBody>
          <a:bodyPr/>
          <a:lstStyle/>
          <a:p>
            <a:r>
              <a:rPr lang="en-US" dirty="0" smtClean="0"/>
              <a:t>State of the Observing System Report</a:t>
            </a:r>
            <a:endParaRPr lang="en-US" dirty="0"/>
          </a:p>
        </p:txBody>
      </p:sp>
      <p:sp>
        <p:nvSpPr>
          <p:cNvPr id="3" name="Content Placeholder 2">
            <a:extLst>
              <a:ext uri="{FF2B5EF4-FFF2-40B4-BE49-F238E27FC236}">
                <a16:creationId xmlns:a16="http://schemas.microsoft.com/office/drawing/2014/main" id="{FB4F4AE4-49D1-4BEE-802E-F9685EE3F034}"/>
              </a:ext>
            </a:extLst>
          </p:cNvPr>
          <p:cNvSpPr>
            <a:spLocks noGrp="1"/>
          </p:cNvSpPr>
          <p:nvPr>
            <p:ph idx="1"/>
          </p:nvPr>
        </p:nvSpPr>
        <p:spPr/>
        <p:txBody>
          <a:bodyPr>
            <a:normAutofit lnSpcReduction="10000"/>
          </a:bodyPr>
          <a:lstStyle/>
          <a:p>
            <a:r>
              <a:rPr lang="en-US" dirty="0" smtClean="0"/>
              <a:t>a </a:t>
            </a:r>
            <a:r>
              <a:rPr lang="en-US" dirty="0"/>
              <a:t>new </a:t>
            </a:r>
            <a:r>
              <a:rPr lang="en-US" dirty="0" smtClean="0"/>
              <a:t>SOS </a:t>
            </a:r>
            <a:r>
              <a:rPr lang="en-US" dirty="0"/>
              <a:t>report template </a:t>
            </a:r>
            <a:r>
              <a:rPr lang="en-US" dirty="0" smtClean="0"/>
              <a:t>was developed by </a:t>
            </a:r>
            <a:r>
              <a:rPr lang="en-US" dirty="0" err="1" smtClean="0"/>
              <a:t>Fangfang</a:t>
            </a:r>
            <a:r>
              <a:rPr lang="en-US" dirty="0" smtClean="0"/>
              <a:t> in 2023</a:t>
            </a:r>
            <a:endParaRPr lang="en-US" dirty="0"/>
          </a:p>
          <a:p>
            <a:pPr lvl="1"/>
            <a:r>
              <a:rPr lang="en-US" dirty="0"/>
              <a:t>Moving from PowerPoint to document format</a:t>
            </a:r>
          </a:p>
          <a:p>
            <a:pPr lvl="1"/>
            <a:r>
              <a:rPr lang="en-US" dirty="0"/>
              <a:t>Including of key monitoring parameters with summary</a:t>
            </a:r>
          </a:p>
          <a:p>
            <a:pPr lvl="1"/>
            <a:r>
              <a:rPr lang="en-US" dirty="0"/>
              <a:t>Incorporating new content</a:t>
            </a:r>
          </a:p>
          <a:p>
            <a:pPr lvl="1"/>
            <a:endParaRPr lang="en-US" dirty="0"/>
          </a:p>
          <a:p>
            <a:r>
              <a:rPr lang="en-US" dirty="0" smtClean="0"/>
              <a:t>Discussions at the 2024 annual </a:t>
            </a:r>
            <a:r>
              <a:rPr lang="en-US" dirty="0" smtClean="0"/>
              <a:t>meeting and EP </a:t>
            </a:r>
            <a:r>
              <a:rPr lang="en-US" dirty="0" smtClean="0"/>
              <a:t>on the homogenization of the agency inputs, without a consensus. No report was issued in 2024.</a:t>
            </a:r>
          </a:p>
          <a:p>
            <a:endParaRPr lang="en-US" dirty="0" smtClean="0"/>
          </a:p>
          <a:p>
            <a:r>
              <a:rPr lang="en-US" dirty="0" smtClean="0"/>
              <a:t>The SOS report will be discussed at EP this week: who needs it and under which form. EP will decide whether to produce a report for CGMS-53 plenary (3</a:t>
            </a:r>
            <a:r>
              <a:rPr lang="en-US" baseline="30000" dirty="0" smtClean="0"/>
              <a:t>rd</a:t>
            </a:r>
            <a:r>
              <a:rPr lang="en-US" dirty="0" smtClean="0"/>
              <a:t> of June 2025) or to discontinue it.</a:t>
            </a:r>
            <a:endParaRPr lang="en-US" dirty="0"/>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p:txBody>
          <a:bodyPr/>
          <a:lstStyle/>
          <a:p>
            <a:r>
              <a:rPr lang="en-US"/>
              <a:t>GSICS Annual Meeting, 11-15 March 2024, Darmstadt, Germany</a:t>
            </a:r>
          </a:p>
        </p:txBody>
      </p:sp>
      <p:sp>
        <p:nvSpPr>
          <p:cNvPr id="6" name="Slide Number Placeholder 5">
            <a:extLst>
              <a:ext uri="{FF2B5EF4-FFF2-40B4-BE49-F238E27FC236}">
                <a16:creationId xmlns:a16="http://schemas.microsoft.com/office/drawing/2014/main" id="{A1AED9AE-29F4-43A8-ADDA-989F210C6572}"/>
              </a:ext>
            </a:extLst>
          </p:cNvPr>
          <p:cNvSpPr>
            <a:spLocks noGrp="1"/>
          </p:cNvSpPr>
          <p:nvPr>
            <p:ph type="sldNum" sz="quarter" idx="12"/>
          </p:nvPr>
        </p:nvSpPr>
        <p:spPr/>
        <p:txBody>
          <a:bodyPr/>
          <a:lstStyle/>
          <a:p>
            <a:fld id="{A2B65881-C158-4B06-BD2C-C397BECA99DD}" type="slidenum">
              <a:rPr lang="en-US" smtClean="0"/>
              <a:t>4</a:t>
            </a:fld>
            <a:endParaRPr lang="en-US"/>
          </a:p>
        </p:txBody>
      </p:sp>
    </p:spTree>
    <p:extLst>
      <p:ext uri="{BB962C8B-B14F-4D97-AF65-F5344CB8AC3E}">
        <p14:creationId xmlns:p14="http://schemas.microsoft.com/office/powerpoint/2010/main" val="32948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9D4C-706D-44F7-8E69-98B3FEE3B7F8}"/>
              </a:ext>
            </a:extLst>
          </p:cNvPr>
          <p:cNvSpPr>
            <a:spLocks noGrp="1"/>
          </p:cNvSpPr>
          <p:nvPr>
            <p:ph type="title"/>
          </p:nvPr>
        </p:nvSpPr>
        <p:spPr/>
        <p:txBody>
          <a:bodyPr/>
          <a:lstStyle/>
          <a:p>
            <a:r>
              <a:rPr lang="en-US" dirty="0"/>
              <a:t>New Products and Product Promotions</a:t>
            </a:r>
          </a:p>
        </p:txBody>
      </p:sp>
      <p:sp>
        <p:nvSpPr>
          <p:cNvPr id="3" name="Content Placeholder 2">
            <a:extLst>
              <a:ext uri="{FF2B5EF4-FFF2-40B4-BE49-F238E27FC236}">
                <a16:creationId xmlns:a16="http://schemas.microsoft.com/office/drawing/2014/main" id="{FB4F4AE4-49D1-4BEE-802E-F9685EE3F034}"/>
              </a:ext>
            </a:extLst>
          </p:cNvPr>
          <p:cNvSpPr>
            <a:spLocks noGrp="1"/>
          </p:cNvSpPr>
          <p:nvPr>
            <p:ph idx="1"/>
          </p:nvPr>
        </p:nvSpPr>
        <p:spPr/>
        <p:txBody>
          <a:bodyPr>
            <a:normAutofit/>
          </a:bodyPr>
          <a:lstStyle/>
          <a:p>
            <a:r>
              <a:rPr lang="en-US" dirty="0" smtClean="0"/>
              <a:t>No new GSICS product was added to the catalog in the last 12 months.</a:t>
            </a:r>
          </a:p>
          <a:p>
            <a:endParaRPr lang="en-US" dirty="0"/>
          </a:p>
          <a:p>
            <a:r>
              <a:rPr lang="en-US" dirty="0" smtClean="0"/>
              <a:t>EUMETSAT have reviewed their GSICS VIS-NIR and IR products, users and will discuss an evolution of the philosophy in items 4k and 10a.</a:t>
            </a:r>
            <a:endParaRPr lang="en-US" dirty="0"/>
          </a:p>
          <a:p>
            <a:pPr lvl="1"/>
            <a:endParaRPr lang="en-US" dirty="0"/>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p:txBody>
          <a:bodyPr/>
          <a:lstStyle/>
          <a:p>
            <a:r>
              <a:rPr lang="en-US" dirty="0"/>
              <a:t>GSICS Annual Meeting, 11-15 March 2024, Darmstadt, Germany</a:t>
            </a:r>
          </a:p>
        </p:txBody>
      </p:sp>
      <p:sp>
        <p:nvSpPr>
          <p:cNvPr id="6" name="Slide Number Placeholder 5">
            <a:extLst>
              <a:ext uri="{FF2B5EF4-FFF2-40B4-BE49-F238E27FC236}">
                <a16:creationId xmlns:a16="http://schemas.microsoft.com/office/drawing/2014/main" id="{A1AED9AE-29F4-43A8-ADDA-989F210C6572}"/>
              </a:ext>
            </a:extLst>
          </p:cNvPr>
          <p:cNvSpPr>
            <a:spLocks noGrp="1"/>
          </p:cNvSpPr>
          <p:nvPr>
            <p:ph type="sldNum" sz="quarter" idx="12"/>
          </p:nvPr>
        </p:nvSpPr>
        <p:spPr/>
        <p:txBody>
          <a:bodyPr/>
          <a:lstStyle/>
          <a:p>
            <a:fld id="{A2B65881-C158-4B06-BD2C-C397BECA99DD}" type="slidenum">
              <a:rPr lang="en-US" smtClean="0"/>
              <a:t>5</a:t>
            </a:fld>
            <a:endParaRPr lang="en-US"/>
          </a:p>
        </p:txBody>
      </p:sp>
    </p:spTree>
    <p:extLst>
      <p:ext uri="{BB962C8B-B14F-4D97-AF65-F5344CB8AC3E}">
        <p14:creationId xmlns:p14="http://schemas.microsoft.com/office/powerpoint/2010/main" val="61242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9D4C-706D-44F7-8E69-98B3FEE3B7F8}"/>
              </a:ext>
            </a:extLst>
          </p:cNvPr>
          <p:cNvSpPr>
            <a:spLocks noGrp="1"/>
          </p:cNvSpPr>
          <p:nvPr>
            <p:ph type="title"/>
          </p:nvPr>
        </p:nvSpPr>
        <p:spPr/>
        <p:txBody>
          <a:bodyPr/>
          <a:lstStyle/>
          <a:p>
            <a:r>
              <a:rPr lang="en-US" dirty="0"/>
              <a:t>Update of Chairpersons</a:t>
            </a:r>
          </a:p>
        </p:txBody>
      </p:sp>
      <p:sp>
        <p:nvSpPr>
          <p:cNvPr id="3" name="Content Placeholder 2">
            <a:extLst>
              <a:ext uri="{FF2B5EF4-FFF2-40B4-BE49-F238E27FC236}">
                <a16:creationId xmlns:a16="http://schemas.microsoft.com/office/drawing/2014/main" id="{FB4F4AE4-49D1-4BEE-802E-F9685EE3F034}"/>
              </a:ext>
            </a:extLst>
          </p:cNvPr>
          <p:cNvSpPr>
            <a:spLocks noGrp="1"/>
          </p:cNvSpPr>
          <p:nvPr>
            <p:ph idx="1"/>
          </p:nvPr>
        </p:nvSpPr>
        <p:spPr/>
        <p:txBody>
          <a:bodyPr>
            <a:normAutofit/>
          </a:bodyPr>
          <a:lstStyle/>
          <a:p>
            <a:r>
              <a:rPr lang="en-US" dirty="0"/>
              <a:t>GRWG Chairs</a:t>
            </a:r>
          </a:p>
          <a:p>
            <a:pPr lvl="1"/>
            <a:r>
              <a:rPr lang="en-US" dirty="0"/>
              <a:t>Mounir </a:t>
            </a:r>
            <a:r>
              <a:rPr lang="en-US" dirty="0" err="1"/>
              <a:t>Lekouara</a:t>
            </a:r>
            <a:r>
              <a:rPr lang="en-US" dirty="0"/>
              <a:t> (EUMETSAT): 2024 –</a:t>
            </a:r>
          </a:p>
          <a:p>
            <a:r>
              <a:rPr lang="en-US" dirty="0" smtClean="0"/>
              <a:t>Space-Weather </a:t>
            </a:r>
            <a:r>
              <a:rPr lang="en-US" dirty="0"/>
              <a:t>(</a:t>
            </a:r>
            <a:r>
              <a:rPr lang="en-US" dirty="0" err="1"/>
              <a:t>SWx</a:t>
            </a:r>
            <a:r>
              <a:rPr lang="en-US" dirty="0"/>
              <a:t>) Subgroup</a:t>
            </a:r>
          </a:p>
          <a:p>
            <a:pPr lvl="1"/>
            <a:r>
              <a:rPr lang="en-US" dirty="0"/>
              <a:t>Tsutomu </a:t>
            </a:r>
            <a:r>
              <a:rPr lang="en-US" dirty="0" err="1"/>
              <a:t>Nagatsuma</a:t>
            </a:r>
            <a:r>
              <a:rPr lang="en-US" dirty="0"/>
              <a:t> (NICT): the first SW subgroup chair, after his interim term in 2022</a:t>
            </a:r>
          </a:p>
          <a:p>
            <a:r>
              <a:rPr lang="en-US" dirty="0"/>
              <a:t>Microwave (MW) subgroup</a:t>
            </a:r>
          </a:p>
          <a:p>
            <a:pPr lvl="1"/>
            <a:r>
              <a:rPr lang="en-US" dirty="0"/>
              <a:t>New elected co-chairs: Flavio Iturbide (NOAA) and </a:t>
            </a:r>
            <a:r>
              <a:rPr lang="en-US" dirty="0" err="1"/>
              <a:t>Shengli</a:t>
            </a:r>
            <a:r>
              <a:rPr lang="en-US" dirty="0"/>
              <a:t> Wu (CMA), 2023 -</a:t>
            </a:r>
          </a:p>
          <a:p>
            <a:r>
              <a:rPr lang="en-US" dirty="0" smtClean="0"/>
              <a:t>Infrared </a:t>
            </a:r>
            <a:r>
              <a:rPr lang="en-US" dirty="0"/>
              <a:t>(IR) subgroup</a:t>
            </a:r>
          </a:p>
          <a:p>
            <a:pPr lvl="1"/>
            <a:r>
              <a:rPr lang="en-US" dirty="0" err="1"/>
              <a:t>Chengli</a:t>
            </a:r>
            <a:r>
              <a:rPr lang="en-US" dirty="0"/>
              <a:t> Qi (CMA): </a:t>
            </a:r>
            <a:r>
              <a:rPr lang="en-US" dirty="0" smtClean="0"/>
              <a:t>IR </a:t>
            </a:r>
            <a:r>
              <a:rPr lang="en-US" dirty="0"/>
              <a:t>subgroup </a:t>
            </a:r>
            <a:r>
              <a:rPr lang="en-US" dirty="0" smtClean="0"/>
              <a:t>chair 2024 -</a:t>
            </a:r>
            <a:endParaRPr lang="en-US" dirty="0"/>
          </a:p>
          <a:p>
            <a:pPr lvl="1"/>
            <a:endParaRPr lang="en-US" dirty="0"/>
          </a:p>
          <a:p>
            <a:endParaRPr lang="en-US" dirty="0"/>
          </a:p>
          <a:p>
            <a:pPr lvl="1"/>
            <a:endParaRPr lang="en-US" dirty="0"/>
          </a:p>
        </p:txBody>
      </p:sp>
      <p:sp>
        <p:nvSpPr>
          <p:cNvPr id="5"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p:txBody>
          <a:bodyPr/>
          <a:lstStyle/>
          <a:p>
            <a:r>
              <a:rPr lang="en-US"/>
              <a:t>GSICS Annual Meeting, 11-15 March 2024, Darmstadt, Germany</a:t>
            </a:r>
          </a:p>
        </p:txBody>
      </p:sp>
      <p:sp>
        <p:nvSpPr>
          <p:cNvPr id="6" name="Slide Number Placeholder 5">
            <a:extLst>
              <a:ext uri="{FF2B5EF4-FFF2-40B4-BE49-F238E27FC236}">
                <a16:creationId xmlns:a16="http://schemas.microsoft.com/office/drawing/2014/main" id="{A1AED9AE-29F4-43A8-ADDA-989F210C6572}"/>
              </a:ext>
            </a:extLst>
          </p:cNvPr>
          <p:cNvSpPr>
            <a:spLocks noGrp="1"/>
          </p:cNvSpPr>
          <p:nvPr>
            <p:ph type="sldNum" sz="quarter" idx="12"/>
          </p:nvPr>
        </p:nvSpPr>
        <p:spPr/>
        <p:txBody>
          <a:bodyPr/>
          <a:lstStyle/>
          <a:p>
            <a:fld id="{A2B65881-C158-4B06-BD2C-C397BECA99DD}" type="slidenum">
              <a:rPr lang="en-US" smtClean="0"/>
              <a:t>6</a:t>
            </a:fld>
            <a:endParaRPr lang="en-US"/>
          </a:p>
        </p:txBody>
      </p:sp>
    </p:spTree>
    <p:extLst>
      <p:ext uri="{BB962C8B-B14F-4D97-AF65-F5344CB8AC3E}">
        <p14:creationId xmlns:p14="http://schemas.microsoft.com/office/powerpoint/2010/main" val="347800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1981201" y="221456"/>
            <a:ext cx="7678479" cy="1020762"/>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rgbClr val="366092"/>
              </a:buClr>
              <a:buSzPts val="3600"/>
            </a:pPr>
            <a:r>
              <a:rPr lang="en-US" dirty="0"/>
              <a:t>A New GRWG Subgroup </a:t>
            </a:r>
            <a:r>
              <a:rPr lang="en-US" dirty="0" smtClean="0"/>
              <a:t>Was </a:t>
            </a:r>
            <a:r>
              <a:rPr lang="en-US" dirty="0"/>
              <a:t>Coming</a:t>
            </a:r>
            <a:endParaRPr dirty="0"/>
          </a:p>
        </p:txBody>
      </p:sp>
      <p:sp>
        <p:nvSpPr>
          <p:cNvPr id="133" name="Google Shape;133;p6"/>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solidFill>
                  <a:srgbClr val="000000"/>
                </a:solidFill>
              </a:rPr>
              <a:pPr>
                <a:buSzPts val="1200"/>
              </a:pPr>
              <a:t>7</a:t>
            </a:fld>
            <a:endParaRPr>
              <a:solidFill>
                <a:srgbClr val="000000"/>
              </a:solidFill>
            </a:endParaRPr>
          </a:p>
        </p:txBody>
      </p:sp>
      <p:sp>
        <p:nvSpPr>
          <p:cNvPr id="135" name="Google Shape;135;p6"/>
          <p:cNvSpPr/>
          <p:nvPr/>
        </p:nvSpPr>
        <p:spPr>
          <a:xfrm>
            <a:off x="6097771" y="1083291"/>
            <a:ext cx="1531757" cy="888140"/>
          </a:xfrm>
          <a:prstGeom prst="roundRect">
            <a:avLst>
              <a:gd name="adj" fmla="val 10000"/>
            </a:avLst>
          </a:prstGeom>
          <a:solidFill>
            <a:srgbClr val="C0E498"/>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36" name="Google Shape;136;p6"/>
          <p:cNvSpPr txBox="1"/>
          <p:nvPr/>
        </p:nvSpPr>
        <p:spPr>
          <a:xfrm>
            <a:off x="6127681" y="1109304"/>
            <a:ext cx="1471938" cy="836114"/>
          </a:xfrm>
          <a:prstGeom prst="rect">
            <a:avLst/>
          </a:prstGeom>
          <a:noFill/>
          <a:ln>
            <a:noFill/>
          </a:ln>
        </p:spPr>
        <p:txBody>
          <a:bodyPr spcFirstLastPara="1" wrap="square" lIns="45700" tIns="45700" rIns="45700" bIns="45700" anchor="ctr" anchorCtr="0">
            <a:noAutofit/>
          </a:bodyPr>
          <a:lstStyle/>
          <a:p>
            <a:pPr algn="ctr">
              <a:lnSpc>
                <a:spcPct val="90000"/>
              </a:lnSpc>
              <a:buClr>
                <a:schemeClr val="dk1"/>
              </a:buClr>
              <a:buSzPts val="1200"/>
            </a:pPr>
            <a:r>
              <a:rPr lang="en-US" sz="1200" b="1">
                <a:solidFill>
                  <a:schemeClr val="dk1"/>
                </a:solidFill>
                <a:latin typeface="Calibri"/>
                <a:ea typeface="Calibri"/>
                <a:cs typeface="Calibri"/>
                <a:sym typeface="Calibri"/>
              </a:rPr>
              <a:t>GSICS Exec Panel</a:t>
            </a:r>
            <a:endParaRPr sz="1400">
              <a:solidFill>
                <a:srgbClr val="000000"/>
              </a:solidFill>
              <a:latin typeface="Arial"/>
              <a:ea typeface="Arial"/>
              <a:cs typeface="Arial"/>
              <a:sym typeface="Arial"/>
            </a:endParaRPr>
          </a:p>
        </p:txBody>
      </p:sp>
      <p:sp>
        <p:nvSpPr>
          <p:cNvPr id="137" name="Google Shape;137;p6"/>
          <p:cNvSpPr/>
          <p:nvPr/>
        </p:nvSpPr>
        <p:spPr>
          <a:xfrm>
            <a:off x="4521218" y="1971432"/>
            <a:ext cx="2342432" cy="355256"/>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3B6495"/>
            </a:solidFill>
            <a:prstDash val="solid"/>
            <a:round/>
            <a:headEnd type="none" w="sm" len="sm"/>
            <a:tailEnd type="none" w="sm" len="sm"/>
          </a:ln>
        </p:spPr>
        <p:txBody>
          <a:bodyPr/>
          <a:lstStyle/>
          <a:p>
            <a:endParaRPr lang="en-US"/>
          </a:p>
        </p:txBody>
      </p:sp>
      <p:sp>
        <p:nvSpPr>
          <p:cNvPr id="138" name="Google Shape;138;p6"/>
          <p:cNvSpPr/>
          <p:nvPr/>
        </p:nvSpPr>
        <p:spPr>
          <a:xfrm>
            <a:off x="3755340" y="2326688"/>
            <a:ext cx="1531757" cy="888140"/>
          </a:xfrm>
          <a:prstGeom prst="roundRect">
            <a:avLst>
              <a:gd name="adj" fmla="val 10000"/>
            </a:avLst>
          </a:prstGeom>
          <a:solidFill>
            <a:srgbClr val="92D050"/>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39" name="Google Shape;139;p6"/>
          <p:cNvSpPr txBox="1"/>
          <p:nvPr/>
        </p:nvSpPr>
        <p:spPr>
          <a:xfrm>
            <a:off x="3785249" y="2352701"/>
            <a:ext cx="1471938" cy="836114"/>
          </a:xfrm>
          <a:prstGeom prst="rect">
            <a:avLst/>
          </a:prstGeom>
          <a:noFill/>
          <a:ln>
            <a:noFill/>
          </a:ln>
        </p:spPr>
        <p:txBody>
          <a:bodyPr spcFirstLastPara="1" wrap="square" lIns="45700" tIns="45700" rIns="45700" bIns="45700" anchor="ctr" anchorCtr="0">
            <a:noAutofit/>
          </a:bodyPr>
          <a:lstStyle/>
          <a:p>
            <a:pPr algn="ctr">
              <a:lnSpc>
                <a:spcPct val="90000"/>
              </a:lnSpc>
              <a:buClr>
                <a:schemeClr val="dk1"/>
              </a:buClr>
              <a:buSzPts val="1200"/>
            </a:pPr>
            <a:r>
              <a:rPr lang="en-US" sz="1200" b="1" dirty="0">
                <a:solidFill>
                  <a:schemeClr val="dk1"/>
                </a:solidFill>
                <a:latin typeface="Calibri"/>
                <a:ea typeface="Calibri"/>
                <a:cs typeface="Calibri"/>
                <a:sym typeface="Calibri"/>
              </a:rPr>
              <a:t>GSICS Coordination Centre</a:t>
            </a:r>
            <a:endParaRPr sz="1400" dirty="0">
              <a:solidFill>
                <a:srgbClr val="000000"/>
              </a:solidFill>
              <a:latin typeface="Arial"/>
              <a:ea typeface="Arial"/>
              <a:cs typeface="Arial"/>
              <a:sym typeface="Arial"/>
            </a:endParaRPr>
          </a:p>
        </p:txBody>
      </p:sp>
      <p:sp>
        <p:nvSpPr>
          <p:cNvPr id="140" name="Google Shape;140;p6"/>
          <p:cNvSpPr/>
          <p:nvPr/>
        </p:nvSpPr>
        <p:spPr>
          <a:xfrm>
            <a:off x="6811081" y="1971432"/>
            <a:ext cx="105136" cy="355256"/>
          </a:xfrm>
          <a:custGeom>
            <a:avLst/>
            <a:gdLst/>
            <a:ahLst/>
            <a:cxnLst/>
            <a:rect l="l" t="t" r="r" b="b"/>
            <a:pathLst>
              <a:path w="120000" h="120000" extrusionOk="0">
                <a:moveTo>
                  <a:pt x="60000" y="0"/>
                </a:moveTo>
                <a:lnTo>
                  <a:pt x="60000" y="120000"/>
                </a:lnTo>
              </a:path>
            </a:pathLst>
          </a:custGeom>
          <a:noFill/>
          <a:ln w="25400" cap="flat" cmpd="sng">
            <a:solidFill>
              <a:srgbClr val="3B6495"/>
            </a:solidFill>
            <a:prstDash val="solid"/>
            <a:round/>
            <a:headEnd type="none" w="sm" len="sm"/>
            <a:tailEnd type="none" w="sm" len="sm"/>
          </a:ln>
        </p:spPr>
        <p:txBody>
          <a:bodyPr/>
          <a:lstStyle/>
          <a:p>
            <a:endParaRPr lang="en-US"/>
          </a:p>
        </p:txBody>
      </p:sp>
      <p:sp>
        <p:nvSpPr>
          <p:cNvPr id="141" name="Google Shape;141;p6"/>
          <p:cNvSpPr/>
          <p:nvPr/>
        </p:nvSpPr>
        <p:spPr>
          <a:xfrm>
            <a:off x="5608334" y="2326688"/>
            <a:ext cx="2653390" cy="888140"/>
          </a:xfrm>
          <a:prstGeom prst="roundRect">
            <a:avLst>
              <a:gd name="adj" fmla="val 10000"/>
            </a:avLst>
          </a:prstGeom>
          <a:solidFill>
            <a:srgbClr val="92D050"/>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42" name="Google Shape;142;p6"/>
          <p:cNvSpPr txBox="1"/>
          <p:nvPr/>
        </p:nvSpPr>
        <p:spPr>
          <a:xfrm>
            <a:off x="5608334" y="2352701"/>
            <a:ext cx="2653390" cy="836114"/>
          </a:xfrm>
          <a:prstGeom prst="rect">
            <a:avLst/>
          </a:prstGeom>
          <a:noFill/>
          <a:ln>
            <a:noFill/>
          </a:ln>
        </p:spPr>
        <p:txBody>
          <a:bodyPr spcFirstLastPara="1" wrap="square" lIns="45700" tIns="45700" rIns="45700" bIns="45700" anchor="ctr" anchorCtr="0">
            <a:noAutofit/>
          </a:bodyPr>
          <a:lstStyle/>
          <a:p>
            <a:pPr algn="ctr">
              <a:lnSpc>
                <a:spcPct val="90000"/>
              </a:lnSpc>
              <a:buClr>
                <a:schemeClr val="dk1"/>
              </a:buClr>
              <a:buSzPts val="1200"/>
            </a:pPr>
            <a:r>
              <a:rPr lang="en-US" sz="1200" b="1" dirty="0">
                <a:solidFill>
                  <a:srgbClr val="FF0000"/>
                </a:solidFill>
                <a:latin typeface="Calibri"/>
                <a:ea typeface="Calibri"/>
                <a:cs typeface="Calibri"/>
                <a:sym typeface="Calibri"/>
              </a:rPr>
              <a:t>GSICS Research Working Group</a:t>
            </a:r>
            <a:endParaRPr sz="1400" dirty="0">
              <a:solidFill>
                <a:srgbClr val="FF0000"/>
              </a:solidFill>
              <a:latin typeface="Arial"/>
              <a:ea typeface="Arial"/>
              <a:cs typeface="Arial"/>
              <a:sym typeface="Arial"/>
            </a:endParaRPr>
          </a:p>
          <a:p>
            <a:pPr algn="ctr">
              <a:lnSpc>
                <a:spcPct val="90000"/>
              </a:lnSpc>
              <a:spcBef>
                <a:spcPts val="420"/>
              </a:spcBef>
              <a:buClr>
                <a:schemeClr val="dk1"/>
              </a:buClr>
              <a:buSzPts val="1200"/>
            </a:pPr>
            <a:r>
              <a:rPr lang="en-US" sz="1200" b="1" dirty="0">
                <a:solidFill>
                  <a:srgbClr val="FF0000"/>
                </a:solidFill>
                <a:latin typeface="Calibri"/>
                <a:ea typeface="Calibri"/>
                <a:cs typeface="Calibri"/>
                <a:sym typeface="Calibri"/>
              </a:rPr>
              <a:t>Chair: </a:t>
            </a:r>
            <a:r>
              <a:rPr lang="en-US" sz="1200" b="1" dirty="0">
                <a:solidFill>
                  <a:srgbClr val="FF0000"/>
                </a:solidFill>
                <a:ea typeface="Arial"/>
                <a:cs typeface="Arial"/>
                <a:sym typeface="Arial"/>
              </a:rPr>
              <a:t>Mounir </a:t>
            </a:r>
            <a:r>
              <a:rPr lang="en-US" sz="1200" b="1" dirty="0" err="1">
                <a:solidFill>
                  <a:srgbClr val="FF0000"/>
                </a:solidFill>
                <a:ea typeface="Arial"/>
                <a:cs typeface="Arial"/>
                <a:sym typeface="Arial"/>
              </a:rPr>
              <a:t>Lekouara</a:t>
            </a:r>
            <a:r>
              <a:rPr lang="en-US" sz="1200" b="1" dirty="0">
                <a:solidFill>
                  <a:srgbClr val="FF0000"/>
                </a:solidFill>
                <a:ea typeface="Arial"/>
                <a:cs typeface="Arial"/>
                <a:sym typeface="Arial"/>
              </a:rPr>
              <a:t>(EUM) </a:t>
            </a:r>
            <a:endParaRPr sz="1200" b="1" dirty="0">
              <a:solidFill>
                <a:srgbClr val="FF0000"/>
              </a:solidFill>
              <a:ea typeface="Arial"/>
              <a:cs typeface="Arial"/>
              <a:sym typeface="Arial"/>
            </a:endParaRPr>
          </a:p>
        </p:txBody>
      </p:sp>
      <p:sp>
        <p:nvSpPr>
          <p:cNvPr id="143" name="Google Shape;143;p6"/>
          <p:cNvSpPr/>
          <p:nvPr/>
        </p:nvSpPr>
        <p:spPr>
          <a:xfrm>
            <a:off x="2881081" y="3214828"/>
            <a:ext cx="3982568" cy="355256"/>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4674AA"/>
            </a:solidFill>
            <a:prstDash val="solid"/>
            <a:round/>
            <a:headEnd type="none" w="sm" len="sm"/>
            <a:tailEnd type="none" w="sm" len="sm"/>
          </a:ln>
        </p:spPr>
        <p:txBody>
          <a:bodyPr/>
          <a:lstStyle/>
          <a:p>
            <a:endParaRPr lang="en-US"/>
          </a:p>
        </p:txBody>
      </p:sp>
      <p:sp>
        <p:nvSpPr>
          <p:cNvPr id="144" name="Google Shape;144;p6"/>
          <p:cNvSpPr/>
          <p:nvPr/>
        </p:nvSpPr>
        <p:spPr>
          <a:xfrm>
            <a:off x="2115203" y="3570084"/>
            <a:ext cx="1531757" cy="919189"/>
          </a:xfrm>
          <a:prstGeom prst="roundRect">
            <a:avLst>
              <a:gd name="adj" fmla="val 10000"/>
            </a:avLst>
          </a:prstGeom>
          <a:solidFill>
            <a:srgbClr val="92D050"/>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45" name="Google Shape;145;p6"/>
          <p:cNvSpPr txBox="1"/>
          <p:nvPr/>
        </p:nvSpPr>
        <p:spPr>
          <a:xfrm>
            <a:off x="2146158" y="3597006"/>
            <a:ext cx="1469847" cy="865345"/>
          </a:xfrm>
          <a:prstGeom prst="rect">
            <a:avLst/>
          </a:prstGeom>
          <a:noFill/>
          <a:ln>
            <a:noFill/>
          </a:ln>
        </p:spPr>
        <p:txBody>
          <a:bodyPr spcFirstLastPara="1" wrap="square" lIns="45700" tIns="45700" rIns="45700" bIns="45700" anchor="ctr" anchorCtr="0">
            <a:noAutofit/>
          </a:bodyPr>
          <a:lstStyle/>
          <a:p>
            <a:pPr algn="ctr">
              <a:lnSpc>
                <a:spcPct val="90000"/>
              </a:lnSpc>
              <a:buClr>
                <a:srgbClr val="FF0000"/>
              </a:buClr>
              <a:buSzPts val="1200"/>
            </a:pPr>
            <a:r>
              <a:rPr lang="en-US" sz="1200" b="1" dirty="0">
                <a:solidFill>
                  <a:srgbClr val="FF0000"/>
                </a:solidFill>
                <a:latin typeface="Calibri"/>
                <a:ea typeface="Calibri"/>
                <a:cs typeface="Calibri"/>
                <a:sym typeface="Calibri"/>
              </a:rPr>
              <a:t>Space Weather </a:t>
            </a:r>
            <a:br>
              <a:rPr lang="en-US" sz="1200" b="1" dirty="0">
                <a:solidFill>
                  <a:srgbClr val="FF0000"/>
                </a:solidFill>
                <a:latin typeface="Calibri"/>
                <a:ea typeface="Calibri"/>
                <a:cs typeface="Calibri"/>
                <a:sym typeface="Calibri"/>
              </a:rPr>
            </a:br>
            <a:r>
              <a:rPr lang="en-US" sz="1200" b="1" dirty="0">
                <a:solidFill>
                  <a:srgbClr val="FF0000"/>
                </a:solidFill>
                <a:latin typeface="Calibri"/>
                <a:ea typeface="Calibri"/>
                <a:cs typeface="Calibri"/>
                <a:sym typeface="Calibri"/>
              </a:rPr>
              <a:t>Sub-Group</a:t>
            </a:r>
            <a:endParaRPr sz="1400" dirty="0">
              <a:solidFill>
                <a:srgbClr val="FF0000"/>
              </a:solidFill>
              <a:latin typeface="Arial"/>
              <a:ea typeface="Arial"/>
              <a:cs typeface="Arial"/>
              <a:sym typeface="Arial"/>
            </a:endParaRPr>
          </a:p>
          <a:p>
            <a:pPr algn="ctr">
              <a:lnSpc>
                <a:spcPct val="90000"/>
              </a:lnSpc>
              <a:spcBef>
                <a:spcPts val="420"/>
              </a:spcBef>
              <a:buClr>
                <a:srgbClr val="FF0000"/>
              </a:buClr>
              <a:buSzPts val="1200"/>
            </a:pPr>
            <a:r>
              <a:rPr lang="en-US" sz="1200" b="1" dirty="0">
                <a:solidFill>
                  <a:srgbClr val="FF0000"/>
                </a:solidFill>
                <a:latin typeface="Calibri"/>
                <a:ea typeface="Calibri"/>
                <a:cs typeface="Calibri"/>
                <a:sym typeface="Calibri"/>
              </a:rPr>
              <a:t>Chair: Tsutomu </a:t>
            </a:r>
            <a:r>
              <a:rPr lang="en-US" sz="1200" b="1" dirty="0" err="1">
                <a:solidFill>
                  <a:srgbClr val="FF0000"/>
                </a:solidFill>
                <a:latin typeface="Calibri"/>
                <a:ea typeface="Calibri"/>
                <a:cs typeface="Calibri"/>
                <a:sym typeface="Calibri"/>
              </a:rPr>
              <a:t>Nagatsuma</a:t>
            </a:r>
            <a:r>
              <a:rPr lang="en-US" sz="1200" b="1" dirty="0">
                <a:solidFill>
                  <a:srgbClr val="FF0000"/>
                </a:solidFill>
                <a:latin typeface="Calibri"/>
                <a:ea typeface="Calibri"/>
                <a:cs typeface="Calibri"/>
                <a:sym typeface="Calibri"/>
              </a:rPr>
              <a:t> (NICT)</a:t>
            </a:r>
            <a:endParaRPr sz="1400" dirty="0">
              <a:solidFill>
                <a:srgbClr val="FF0000"/>
              </a:solidFill>
              <a:latin typeface="Arial"/>
              <a:ea typeface="Arial"/>
              <a:cs typeface="Arial"/>
              <a:sym typeface="Arial"/>
            </a:endParaRPr>
          </a:p>
        </p:txBody>
      </p:sp>
      <p:sp>
        <p:nvSpPr>
          <p:cNvPr id="146" name="Google Shape;146;p6"/>
          <p:cNvSpPr/>
          <p:nvPr/>
        </p:nvSpPr>
        <p:spPr>
          <a:xfrm>
            <a:off x="4872365" y="3214828"/>
            <a:ext cx="1991284" cy="355256"/>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4674AA"/>
            </a:solidFill>
            <a:prstDash val="solid"/>
            <a:round/>
            <a:headEnd type="none" w="sm" len="sm"/>
            <a:tailEnd type="none" w="sm" len="sm"/>
          </a:ln>
        </p:spPr>
        <p:txBody>
          <a:bodyPr/>
          <a:lstStyle/>
          <a:p>
            <a:endParaRPr lang="en-US"/>
          </a:p>
        </p:txBody>
      </p:sp>
      <p:sp>
        <p:nvSpPr>
          <p:cNvPr id="147" name="Google Shape;147;p6"/>
          <p:cNvSpPr/>
          <p:nvPr/>
        </p:nvSpPr>
        <p:spPr>
          <a:xfrm>
            <a:off x="4106487" y="3570084"/>
            <a:ext cx="1531757" cy="888140"/>
          </a:xfrm>
          <a:prstGeom prst="roundRect">
            <a:avLst>
              <a:gd name="adj" fmla="val 10000"/>
            </a:avLst>
          </a:prstGeom>
          <a:solidFill>
            <a:srgbClr val="92D050"/>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48" name="Google Shape;148;p6"/>
          <p:cNvSpPr txBox="1"/>
          <p:nvPr/>
        </p:nvSpPr>
        <p:spPr>
          <a:xfrm>
            <a:off x="4136396" y="3596097"/>
            <a:ext cx="1471938" cy="836114"/>
          </a:xfrm>
          <a:prstGeom prst="rect">
            <a:avLst/>
          </a:prstGeom>
          <a:noFill/>
          <a:ln>
            <a:noFill/>
          </a:ln>
        </p:spPr>
        <p:txBody>
          <a:bodyPr spcFirstLastPara="1" wrap="square" lIns="45700" tIns="45700" rIns="45700" bIns="45700" anchor="ctr" anchorCtr="0">
            <a:noAutofit/>
          </a:bodyPr>
          <a:lstStyle/>
          <a:p>
            <a:pPr algn="ctr">
              <a:lnSpc>
                <a:spcPct val="90000"/>
              </a:lnSpc>
              <a:buClr>
                <a:schemeClr val="dk1"/>
              </a:buClr>
              <a:buSzPts val="1200"/>
            </a:pPr>
            <a:r>
              <a:rPr lang="en-US" sz="1200" b="1" dirty="0">
                <a:solidFill>
                  <a:srgbClr val="FF0000"/>
                </a:solidFill>
                <a:latin typeface="Calibri"/>
                <a:ea typeface="Calibri"/>
                <a:cs typeface="Calibri"/>
                <a:sym typeface="Calibri"/>
              </a:rPr>
              <a:t>UVN Spectrometer </a:t>
            </a:r>
            <a:br>
              <a:rPr lang="en-US" sz="1200" b="1" dirty="0">
                <a:solidFill>
                  <a:srgbClr val="FF0000"/>
                </a:solidFill>
                <a:latin typeface="Calibri"/>
                <a:ea typeface="Calibri"/>
                <a:cs typeface="Calibri"/>
                <a:sym typeface="Calibri"/>
              </a:rPr>
            </a:br>
            <a:r>
              <a:rPr lang="en-US" sz="1200" b="1" dirty="0">
                <a:solidFill>
                  <a:srgbClr val="FF0000"/>
                </a:solidFill>
                <a:latin typeface="Calibri"/>
                <a:ea typeface="Calibri"/>
                <a:cs typeface="Calibri"/>
                <a:sym typeface="Calibri"/>
              </a:rPr>
              <a:t>Sub-Group</a:t>
            </a:r>
            <a:endParaRPr sz="1400" dirty="0">
              <a:solidFill>
                <a:srgbClr val="FF0000"/>
              </a:solidFill>
              <a:latin typeface="Arial"/>
              <a:ea typeface="Arial"/>
              <a:cs typeface="Arial"/>
              <a:sym typeface="Arial"/>
            </a:endParaRPr>
          </a:p>
          <a:p>
            <a:pPr algn="ctr">
              <a:lnSpc>
                <a:spcPct val="90000"/>
              </a:lnSpc>
              <a:spcBef>
                <a:spcPts val="420"/>
              </a:spcBef>
              <a:buClr>
                <a:schemeClr val="dk1"/>
              </a:buClr>
              <a:buSzPts val="1200"/>
            </a:pPr>
            <a:r>
              <a:rPr lang="en-US" sz="1200" b="1" dirty="0">
                <a:solidFill>
                  <a:srgbClr val="FF0000"/>
                </a:solidFill>
                <a:latin typeface="Calibri"/>
                <a:ea typeface="Calibri"/>
                <a:cs typeface="Calibri"/>
                <a:sym typeface="Calibri"/>
              </a:rPr>
              <a:t>Chair: Lawrence Flynn (NOAA)</a:t>
            </a:r>
            <a:endParaRPr sz="1400" dirty="0">
              <a:solidFill>
                <a:srgbClr val="FF0000"/>
              </a:solidFill>
              <a:latin typeface="Arial"/>
              <a:ea typeface="Arial"/>
              <a:cs typeface="Arial"/>
              <a:sym typeface="Arial"/>
            </a:endParaRPr>
          </a:p>
        </p:txBody>
      </p:sp>
      <p:sp>
        <p:nvSpPr>
          <p:cNvPr id="149" name="Google Shape;149;p6"/>
          <p:cNvSpPr/>
          <p:nvPr/>
        </p:nvSpPr>
        <p:spPr>
          <a:xfrm>
            <a:off x="6811081" y="3214828"/>
            <a:ext cx="105136" cy="355256"/>
          </a:xfrm>
          <a:custGeom>
            <a:avLst/>
            <a:gdLst/>
            <a:ahLst/>
            <a:cxnLst/>
            <a:rect l="l" t="t" r="r" b="b"/>
            <a:pathLst>
              <a:path w="120000" h="120000" extrusionOk="0">
                <a:moveTo>
                  <a:pt x="60000" y="0"/>
                </a:moveTo>
                <a:lnTo>
                  <a:pt x="60000" y="120000"/>
                </a:lnTo>
              </a:path>
            </a:pathLst>
          </a:custGeom>
          <a:noFill/>
          <a:ln w="25400" cap="flat" cmpd="sng">
            <a:solidFill>
              <a:srgbClr val="4674AA"/>
            </a:solidFill>
            <a:prstDash val="solid"/>
            <a:round/>
            <a:headEnd type="none" w="sm" len="sm"/>
            <a:tailEnd type="none" w="sm" len="sm"/>
          </a:ln>
        </p:spPr>
        <p:txBody>
          <a:bodyPr/>
          <a:lstStyle/>
          <a:p>
            <a:endParaRPr lang="en-US"/>
          </a:p>
        </p:txBody>
      </p:sp>
      <p:sp>
        <p:nvSpPr>
          <p:cNvPr id="150" name="Google Shape;150;p6"/>
          <p:cNvSpPr/>
          <p:nvPr/>
        </p:nvSpPr>
        <p:spPr>
          <a:xfrm>
            <a:off x="6097771" y="3570084"/>
            <a:ext cx="1531757" cy="888140"/>
          </a:xfrm>
          <a:prstGeom prst="roundRect">
            <a:avLst>
              <a:gd name="adj" fmla="val 10000"/>
            </a:avLst>
          </a:prstGeom>
          <a:solidFill>
            <a:srgbClr val="92D050"/>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51" name="Google Shape;151;p6"/>
          <p:cNvSpPr txBox="1"/>
          <p:nvPr/>
        </p:nvSpPr>
        <p:spPr>
          <a:xfrm>
            <a:off x="6127681" y="3596097"/>
            <a:ext cx="1471938" cy="836114"/>
          </a:xfrm>
          <a:prstGeom prst="rect">
            <a:avLst/>
          </a:prstGeom>
          <a:noFill/>
          <a:ln>
            <a:noFill/>
          </a:ln>
        </p:spPr>
        <p:txBody>
          <a:bodyPr spcFirstLastPara="1" wrap="square" lIns="45700" tIns="45700" rIns="45700" bIns="45700" anchor="ctr" anchorCtr="0">
            <a:noAutofit/>
          </a:bodyPr>
          <a:lstStyle/>
          <a:p>
            <a:pPr algn="ctr">
              <a:lnSpc>
                <a:spcPct val="90000"/>
              </a:lnSpc>
              <a:buClr>
                <a:schemeClr val="dk1"/>
              </a:buClr>
              <a:buSzPts val="1200"/>
            </a:pPr>
            <a:r>
              <a:rPr lang="en-US" sz="1200" b="1" dirty="0">
                <a:solidFill>
                  <a:srgbClr val="FF0000"/>
                </a:solidFill>
                <a:latin typeface="Calibri"/>
                <a:ea typeface="Calibri"/>
                <a:cs typeface="Calibri"/>
                <a:sym typeface="Calibri"/>
              </a:rPr>
              <a:t>VIS/NIR </a:t>
            </a:r>
            <a:br>
              <a:rPr lang="en-US" sz="1200" b="1" dirty="0">
                <a:solidFill>
                  <a:srgbClr val="FF0000"/>
                </a:solidFill>
                <a:latin typeface="Calibri"/>
                <a:ea typeface="Calibri"/>
                <a:cs typeface="Calibri"/>
                <a:sym typeface="Calibri"/>
              </a:rPr>
            </a:br>
            <a:r>
              <a:rPr lang="en-US" sz="1200" b="1" dirty="0">
                <a:solidFill>
                  <a:srgbClr val="FF0000"/>
                </a:solidFill>
                <a:latin typeface="Calibri"/>
                <a:ea typeface="Calibri"/>
                <a:cs typeface="Calibri"/>
                <a:sym typeface="Calibri"/>
              </a:rPr>
              <a:t>Sub-Group</a:t>
            </a:r>
            <a:endParaRPr sz="1400" dirty="0">
              <a:solidFill>
                <a:srgbClr val="FF0000"/>
              </a:solidFill>
              <a:latin typeface="Arial"/>
              <a:ea typeface="Arial"/>
              <a:cs typeface="Arial"/>
              <a:sym typeface="Arial"/>
            </a:endParaRPr>
          </a:p>
          <a:p>
            <a:pPr algn="ctr">
              <a:lnSpc>
                <a:spcPct val="90000"/>
              </a:lnSpc>
              <a:spcBef>
                <a:spcPts val="420"/>
              </a:spcBef>
              <a:buClr>
                <a:schemeClr val="dk1"/>
              </a:buClr>
              <a:buSzPts val="1200"/>
            </a:pPr>
            <a:r>
              <a:rPr lang="en-US" sz="1200" b="1" dirty="0">
                <a:solidFill>
                  <a:srgbClr val="FF0000"/>
                </a:solidFill>
                <a:latin typeface="Calibri"/>
                <a:ea typeface="Calibri"/>
                <a:cs typeface="Calibri"/>
                <a:sym typeface="Calibri"/>
              </a:rPr>
              <a:t>Chair: David </a:t>
            </a:r>
            <a:r>
              <a:rPr lang="en-US" sz="1200" b="1" dirty="0" err="1">
                <a:solidFill>
                  <a:srgbClr val="FF0000"/>
                </a:solidFill>
                <a:latin typeface="Calibri"/>
                <a:ea typeface="Calibri"/>
                <a:cs typeface="Calibri"/>
                <a:sym typeface="Calibri"/>
              </a:rPr>
              <a:t>Doelling</a:t>
            </a:r>
            <a:r>
              <a:rPr lang="en-US" sz="1200" b="1" dirty="0">
                <a:solidFill>
                  <a:srgbClr val="FF0000"/>
                </a:solidFill>
                <a:latin typeface="Calibri"/>
                <a:ea typeface="Calibri"/>
                <a:cs typeface="Calibri"/>
                <a:sym typeface="Calibri"/>
              </a:rPr>
              <a:t> (NASA)</a:t>
            </a:r>
            <a:endParaRPr sz="1400" dirty="0">
              <a:solidFill>
                <a:srgbClr val="FF0000"/>
              </a:solidFill>
              <a:latin typeface="Arial"/>
              <a:ea typeface="Arial"/>
              <a:cs typeface="Arial"/>
              <a:sym typeface="Arial"/>
            </a:endParaRPr>
          </a:p>
        </p:txBody>
      </p:sp>
      <p:sp>
        <p:nvSpPr>
          <p:cNvPr id="152" name="Google Shape;152;p6"/>
          <p:cNvSpPr/>
          <p:nvPr/>
        </p:nvSpPr>
        <p:spPr>
          <a:xfrm>
            <a:off x="6863650" y="3214828"/>
            <a:ext cx="2134043" cy="355247"/>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4674AA"/>
            </a:solidFill>
            <a:prstDash val="solid"/>
            <a:round/>
            <a:headEnd type="none" w="sm" len="sm"/>
            <a:tailEnd type="none" w="sm" len="sm"/>
          </a:ln>
        </p:spPr>
        <p:txBody>
          <a:bodyPr/>
          <a:lstStyle/>
          <a:p>
            <a:endParaRPr lang="en-US"/>
          </a:p>
        </p:txBody>
      </p:sp>
      <p:sp>
        <p:nvSpPr>
          <p:cNvPr id="153" name="Google Shape;153;p6"/>
          <p:cNvSpPr/>
          <p:nvPr/>
        </p:nvSpPr>
        <p:spPr>
          <a:xfrm>
            <a:off x="8231814" y="3570075"/>
            <a:ext cx="1531757" cy="888140"/>
          </a:xfrm>
          <a:prstGeom prst="roundRect">
            <a:avLst>
              <a:gd name="adj" fmla="val 10000"/>
            </a:avLst>
          </a:prstGeom>
          <a:solidFill>
            <a:srgbClr val="92D050"/>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54" name="Google Shape;154;p6"/>
          <p:cNvSpPr txBox="1"/>
          <p:nvPr/>
        </p:nvSpPr>
        <p:spPr>
          <a:xfrm>
            <a:off x="8261724" y="3596088"/>
            <a:ext cx="1471938" cy="836114"/>
          </a:xfrm>
          <a:prstGeom prst="rect">
            <a:avLst/>
          </a:prstGeom>
          <a:noFill/>
          <a:ln>
            <a:noFill/>
          </a:ln>
        </p:spPr>
        <p:txBody>
          <a:bodyPr spcFirstLastPara="1" wrap="square" lIns="45700" tIns="45700" rIns="45700" bIns="45700" anchor="ctr" anchorCtr="0">
            <a:noAutofit/>
          </a:bodyPr>
          <a:lstStyle/>
          <a:p>
            <a:pPr algn="ctr">
              <a:lnSpc>
                <a:spcPct val="90000"/>
              </a:lnSpc>
              <a:buClr>
                <a:schemeClr val="dk1"/>
              </a:buClr>
              <a:buSzPts val="1200"/>
            </a:pPr>
            <a:r>
              <a:rPr lang="en-US" sz="1200" b="1" dirty="0">
                <a:solidFill>
                  <a:srgbClr val="FF0000"/>
                </a:solidFill>
                <a:latin typeface="Calibri"/>
                <a:ea typeface="Calibri"/>
                <a:cs typeface="Calibri"/>
                <a:sym typeface="Calibri"/>
              </a:rPr>
              <a:t>IR </a:t>
            </a:r>
            <a:br>
              <a:rPr lang="en-US" sz="1200" b="1" dirty="0">
                <a:solidFill>
                  <a:srgbClr val="FF0000"/>
                </a:solidFill>
                <a:latin typeface="Calibri"/>
                <a:ea typeface="Calibri"/>
                <a:cs typeface="Calibri"/>
                <a:sym typeface="Calibri"/>
              </a:rPr>
            </a:br>
            <a:r>
              <a:rPr lang="en-US" sz="1200" b="1" dirty="0">
                <a:solidFill>
                  <a:srgbClr val="FF0000"/>
                </a:solidFill>
                <a:latin typeface="Calibri"/>
                <a:ea typeface="Calibri"/>
                <a:cs typeface="Calibri"/>
                <a:sym typeface="Calibri"/>
              </a:rPr>
              <a:t>Sub-Group</a:t>
            </a:r>
            <a:endParaRPr sz="1400" dirty="0">
              <a:solidFill>
                <a:srgbClr val="FF0000"/>
              </a:solidFill>
              <a:latin typeface="Arial"/>
              <a:ea typeface="Arial"/>
              <a:cs typeface="Arial"/>
              <a:sym typeface="Arial"/>
            </a:endParaRPr>
          </a:p>
          <a:p>
            <a:pPr algn="ctr">
              <a:lnSpc>
                <a:spcPct val="90000"/>
              </a:lnSpc>
              <a:spcBef>
                <a:spcPts val="420"/>
              </a:spcBef>
              <a:buClr>
                <a:schemeClr val="dk1"/>
              </a:buClr>
              <a:buSzPts val="1200"/>
            </a:pPr>
            <a:r>
              <a:rPr lang="en-US" sz="1200" b="1" dirty="0">
                <a:solidFill>
                  <a:srgbClr val="FF0000"/>
                </a:solidFill>
                <a:latin typeface="Calibri"/>
                <a:ea typeface="Calibri"/>
                <a:cs typeface="Calibri"/>
                <a:sym typeface="Calibri"/>
              </a:rPr>
              <a:t>Chair: </a:t>
            </a:r>
            <a:r>
              <a:rPr lang="en-US" sz="1200" b="1" dirty="0" err="1">
                <a:solidFill>
                  <a:srgbClr val="FF0000"/>
                </a:solidFill>
                <a:ea typeface="Calibri"/>
                <a:cs typeface="Calibri"/>
                <a:sym typeface="Calibri"/>
              </a:rPr>
              <a:t>Chengli</a:t>
            </a:r>
            <a:r>
              <a:rPr lang="en-US" sz="1200" b="1" dirty="0">
                <a:solidFill>
                  <a:srgbClr val="FF0000"/>
                </a:solidFill>
                <a:ea typeface="Calibri"/>
                <a:cs typeface="Calibri"/>
                <a:sym typeface="Calibri"/>
              </a:rPr>
              <a:t> Qi </a:t>
            </a:r>
            <a:r>
              <a:rPr lang="en-US" sz="1200" b="1" dirty="0" smtClean="0">
                <a:solidFill>
                  <a:srgbClr val="FF0000"/>
                </a:solidFill>
                <a:latin typeface="Calibri"/>
                <a:ea typeface="Calibri"/>
                <a:cs typeface="Calibri"/>
                <a:sym typeface="Calibri"/>
              </a:rPr>
              <a:t>(CMA)</a:t>
            </a:r>
            <a:endParaRPr sz="1400" dirty="0">
              <a:solidFill>
                <a:srgbClr val="FF0000"/>
              </a:solidFill>
              <a:latin typeface="Arial"/>
              <a:ea typeface="Arial"/>
              <a:cs typeface="Arial"/>
              <a:sym typeface="Arial"/>
            </a:endParaRPr>
          </a:p>
        </p:txBody>
      </p:sp>
      <p:sp>
        <p:nvSpPr>
          <p:cNvPr id="155" name="Google Shape;155;p6"/>
          <p:cNvSpPr/>
          <p:nvPr/>
        </p:nvSpPr>
        <p:spPr>
          <a:xfrm>
            <a:off x="6863650" y="3214828"/>
            <a:ext cx="3982568" cy="355256"/>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4674AA"/>
            </a:solidFill>
            <a:prstDash val="solid"/>
            <a:round/>
            <a:headEnd type="none" w="sm" len="sm"/>
            <a:tailEnd type="none" w="sm" len="sm"/>
          </a:ln>
        </p:spPr>
        <p:txBody>
          <a:bodyPr/>
          <a:lstStyle/>
          <a:p>
            <a:endParaRPr lang="en-US"/>
          </a:p>
        </p:txBody>
      </p:sp>
      <p:sp>
        <p:nvSpPr>
          <p:cNvPr id="156" name="Google Shape;156;p6"/>
          <p:cNvSpPr/>
          <p:nvPr/>
        </p:nvSpPr>
        <p:spPr>
          <a:xfrm>
            <a:off x="10080339" y="3570084"/>
            <a:ext cx="1531757" cy="888140"/>
          </a:xfrm>
          <a:prstGeom prst="roundRect">
            <a:avLst>
              <a:gd name="adj" fmla="val 10000"/>
            </a:avLst>
          </a:prstGeom>
          <a:solidFill>
            <a:srgbClr val="92D050"/>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57" name="Google Shape;157;p6"/>
          <p:cNvSpPr txBox="1"/>
          <p:nvPr/>
        </p:nvSpPr>
        <p:spPr>
          <a:xfrm>
            <a:off x="10110249" y="3596097"/>
            <a:ext cx="1471938" cy="836114"/>
          </a:xfrm>
          <a:prstGeom prst="rect">
            <a:avLst/>
          </a:prstGeom>
          <a:noFill/>
          <a:ln>
            <a:noFill/>
          </a:ln>
        </p:spPr>
        <p:txBody>
          <a:bodyPr spcFirstLastPara="1" wrap="square" lIns="34275" tIns="34275" rIns="34275" bIns="34275" anchor="ctr" anchorCtr="0">
            <a:noAutofit/>
          </a:bodyPr>
          <a:lstStyle/>
          <a:p>
            <a:pPr algn="ctr">
              <a:lnSpc>
                <a:spcPct val="90000"/>
              </a:lnSpc>
              <a:buClr>
                <a:schemeClr val="dk1"/>
              </a:buClr>
              <a:buSzPts val="900"/>
            </a:pPr>
            <a:r>
              <a:rPr lang="en-US" sz="1200" b="1" dirty="0">
                <a:solidFill>
                  <a:srgbClr val="FF0000"/>
                </a:solidFill>
                <a:latin typeface="Calibri"/>
                <a:ea typeface="Calibri"/>
                <a:cs typeface="Calibri"/>
                <a:sym typeface="Calibri"/>
              </a:rPr>
              <a:t>MW Sub-Group</a:t>
            </a:r>
            <a:endParaRPr sz="1200" dirty="0">
              <a:solidFill>
                <a:srgbClr val="FF0000"/>
              </a:solidFill>
              <a:latin typeface="Arial"/>
              <a:ea typeface="Arial"/>
              <a:cs typeface="Arial"/>
              <a:sym typeface="Arial"/>
            </a:endParaRPr>
          </a:p>
          <a:p>
            <a:pPr algn="ctr">
              <a:lnSpc>
                <a:spcPct val="90000"/>
              </a:lnSpc>
              <a:spcBef>
                <a:spcPts val="315"/>
              </a:spcBef>
              <a:buClr>
                <a:schemeClr val="dk1"/>
              </a:buClr>
              <a:buSzPts val="900"/>
            </a:pPr>
            <a:r>
              <a:rPr lang="en-US" sz="1100" b="1" dirty="0">
                <a:solidFill>
                  <a:srgbClr val="FF0000"/>
                </a:solidFill>
                <a:ea typeface="Calibri"/>
                <a:cs typeface="Calibri"/>
                <a:sym typeface="Calibri"/>
              </a:rPr>
              <a:t>Co-chairs: </a:t>
            </a:r>
            <a:r>
              <a:rPr lang="en-US" sz="1100" b="1" dirty="0" err="1">
                <a:solidFill>
                  <a:srgbClr val="FF0000"/>
                </a:solidFill>
                <a:ea typeface="Calibri"/>
                <a:cs typeface="Calibri"/>
                <a:sym typeface="Calibri"/>
              </a:rPr>
              <a:t>Shengli</a:t>
            </a:r>
            <a:r>
              <a:rPr lang="en-US" sz="1100" b="1" dirty="0">
                <a:solidFill>
                  <a:srgbClr val="FF0000"/>
                </a:solidFill>
                <a:ea typeface="Calibri"/>
                <a:cs typeface="Calibri"/>
                <a:sym typeface="Calibri"/>
              </a:rPr>
              <a:t> Wu(CMA)</a:t>
            </a:r>
            <a:endParaRPr lang="en-US" sz="1100" dirty="0">
              <a:solidFill>
                <a:srgbClr val="FF0000"/>
              </a:solidFill>
              <a:ea typeface="Calibri"/>
              <a:cs typeface="Arial"/>
              <a:sym typeface="Arial"/>
            </a:endParaRPr>
          </a:p>
          <a:p>
            <a:pPr algn="ctr">
              <a:lnSpc>
                <a:spcPct val="90000"/>
              </a:lnSpc>
              <a:spcBef>
                <a:spcPts val="315"/>
              </a:spcBef>
              <a:buClr>
                <a:schemeClr val="dk1"/>
              </a:buClr>
              <a:buSzPts val="900"/>
            </a:pPr>
            <a:r>
              <a:rPr lang="en-US" sz="1100" b="1" dirty="0">
                <a:solidFill>
                  <a:srgbClr val="FF0000"/>
                </a:solidFill>
                <a:ea typeface="Calibri"/>
                <a:cs typeface="Arial"/>
                <a:sym typeface="Arial"/>
              </a:rPr>
              <a:t>Flavio Iturbide</a:t>
            </a:r>
            <a:r>
              <a:rPr lang="en-US" sz="1100" b="1" dirty="0">
                <a:solidFill>
                  <a:srgbClr val="FF0000"/>
                </a:solidFill>
                <a:ea typeface="Calibri"/>
                <a:cs typeface="Calibri"/>
                <a:sym typeface="Calibri"/>
              </a:rPr>
              <a:t> (NOAA)</a:t>
            </a:r>
            <a:endParaRPr sz="1100" b="1" dirty="0">
              <a:solidFill>
                <a:srgbClr val="FF0000"/>
              </a:solidFill>
              <a:ea typeface="Arial"/>
              <a:cs typeface="Arial"/>
              <a:sym typeface="Arial"/>
            </a:endParaRPr>
          </a:p>
        </p:txBody>
      </p:sp>
      <p:sp>
        <p:nvSpPr>
          <p:cNvPr id="158" name="Google Shape;158;p6"/>
          <p:cNvSpPr/>
          <p:nvPr/>
        </p:nvSpPr>
        <p:spPr>
          <a:xfrm>
            <a:off x="6863650" y="1971432"/>
            <a:ext cx="2342432" cy="355256"/>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n-US"/>
          </a:p>
        </p:txBody>
      </p:sp>
      <p:sp>
        <p:nvSpPr>
          <p:cNvPr id="159" name="Google Shape;159;p6"/>
          <p:cNvSpPr/>
          <p:nvPr/>
        </p:nvSpPr>
        <p:spPr>
          <a:xfrm>
            <a:off x="8440203" y="2326688"/>
            <a:ext cx="1531757" cy="888140"/>
          </a:xfrm>
          <a:prstGeom prst="roundRect">
            <a:avLst>
              <a:gd name="adj" fmla="val 10000"/>
            </a:avLst>
          </a:prstGeom>
          <a:solidFill>
            <a:srgbClr val="92D050"/>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60" name="Google Shape;160;p6"/>
          <p:cNvSpPr txBox="1"/>
          <p:nvPr/>
        </p:nvSpPr>
        <p:spPr>
          <a:xfrm>
            <a:off x="8470112" y="2352701"/>
            <a:ext cx="1471938" cy="836114"/>
          </a:xfrm>
          <a:prstGeom prst="rect">
            <a:avLst/>
          </a:prstGeom>
          <a:noFill/>
          <a:ln>
            <a:noFill/>
          </a:ln>
        </p:spPr>
        <p:txBody>
          <a:bodyPr spcFirstLastPara="1" wrap="square" lIns="45700" tIns="45700" rIns="45700" bIns="45700" anchor="ctr" anchorCtr="0">
            <a:noAutofit/>
          </a:bodyPr>
          <a:lstStyle/>
          <a:p>
            <a:pPr algn="ctr">
              <a:lnSpc>
                <a:spcPct val="90000"/>
              </a:lnSpc>
              <a:buClr>
                <a:schemeClr val="dk1"/>
              </a:buClr>
              <a:buSzPts val="1200"/>
            </a:pPr>
            <a:r>
              <a:rPr lang="en-US" sz="1200" b="1">
                <a:solidFill>
                  <a:schemeClr val="dk1"/>
                </a:solidFill>
                <a:latin typeface="Calibri"/>
                <a:ea typeface="Calibri"/>
                <a:cs typeface="Calibri"/>
                <a:sym typeface="Calibri"/>
              </a:rPr>
              <a:t>GSICS Data Working Group</a:t>
            </a:r>
            <a:endParaRPr sz="1400">
              <a:solidFill>
                <a:srgbClr val="000000"/>
              </a:solidFill>
              <a:latin typeface="Arial"/>
              <a:ea typeface="Arial"/>
              <a:cs typeface="Arial"/>
              <a:sym typeface="Arial"/>
            </a:endParaRPr>
          </a:p>
        </p:txBody>
      </p:sp>
      <p:sp>
        <p:nvSpPr>
          <p:cNvPr id="161" name="Google Shape;161;p6"/>
          <p:cNvSpPr txBox="1"/>
          <p:nvPr/>
        </p:nvSpPr>
        <p:spPr>
          <a:xfrm>
            <a:off x="7895812" y="5526520"/>
            <a:ext cx="4152296" cy="803809"/>
          </a:xfrm>
          <a:prstGeom prst="rect">
            <a:avLst/>
          </a:prstGeom>
          <a:noFill/>
          <a:ln>
            <a:noFill/>
          </a:ln>
        </p:spPr>
        <p:txBody>
          <a:bodyPr spcFirstLastPara="1" wrap="square" lIns="91425" tIns="45700" rIns="91425" bIns="45700" anchor="t" anchorCtr="0">
            <a:noAutofit/>
          </a:bodyPr>
          <a:lstStyle/>
          <a:p>
            <a:pPr marL="342900" indent="-342900">
              <a:buClr>
                <a:schemeClr val="dk1"/>
              </a:buClr>
              <a:buSzPts val="2000"/>
              <a:buFont typeface="Arial"/>
              <a:buChar char="•"/>
            </a:pPr>
            <a:r>
              <a:rPr lang="en-US" sz="1600" b="1" dirty="0">
                <a:solidFill>
                  <a:schemeClr val="dk1"/>
                </a:solidFill>
                <a:latin typeface="Calibri"/>
                <a:ea typeface="Arial"/>
                <a:cs typeface="Calibri"/>
                <a:sym typeface="Calibri"/>
              </a:rPr>
              <a:t>A new subgroup is being developed using the Moon and extra-terrestrial targets as the reference</a:t>
            </a:r>
            <a:endParaRPr sz="1600" b="1" dirty="0">
              <a:solidFill>
                <a:srgbClr val="000000"/>
              </a:solidFill>
              <a:latin typeface="Arial"/>
              <a:ea typeface="Arial"/>
              <a:cs typeface="Arial"/>
              <a:sym typeface="Arial"/>
            </a:endParaRPr>
          </a:p>
        </p:txBody>
      </p:sp>
      <p:sp>
        <p:nvSpPr>
          <p:cNvPr id="35" name="Google Shape;150;p6">
            <a:extLst>
              <a:ext uri="{FF2B5EF4-FFF2-40B4-BE49-F238E27FC236}">
                <a16:creationId xmlns:a16="http://schemas.microsoft.com/office/drawing/2014/main" id="{8E954A71-ECA2-40E1-893A-295739AD316E}"/>
              </a:ext>
            </a:extLst>
          </p:cNvPr>
          <p:cNvSpPr/>
          <p:nvPr/>
        </p:nvSpPr>
        <p:spPr>
          <a:xfrm>
            <a:off x="6105474" y="4770159"/>
            <a:ext cx="1531757" cy="888140"/>
          </a:xfrm>
          <a:prstGeom prst="roundRect">
            <a:avLst>
              <a:gd name="adj" fmla="val 10000"/>
            </a:avLst>
          </a:prstGeom>
          <a:solidFill>
            <a:schemeClr val="accent1">
              <a:lumMod val="60000"/>
              <a:lumOff val="40000"/>
            </a:schemeClr>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 name="Google Shape;151;p6">
            <a:extLst>
              <a:ext uri="{FF2B5EF4-FFF2-40B4-BE49-F238E27FC236}">
                <a16:creationId xmlns:a16="http://schemas.microsoft.com/office/drawing/2014/main" id="{4492F870-A355-44EA-958B-C4E245896AAA}"/>
              </a:ext>
            </a:extLst>
          </p:cNvPr>
          <p:cNvSpPr txBox="1"/>
          <p:nvPr/>
        </p:nvSpPr>
        <p:spPr>
          <a:xfrm>
            <a:off x="6149167" y="4796172"/>
            <a:ext cx="1471938" cy="836114"/>
          </a:xfrm>
          <a:prstGeom prst="rect">
            <a:avLst/>
          </a:prstGeom>
          <a:noFill/>
          <a:ln>
            <a:noFill/>
          </a:ln>
        </p:spPr>
        <p:txBody>
          <a:bodyPr spcFirstLastPara="1" wrap="square" lIns="45700" tIns="45700" rIns="45700" bIns="45700" anchor="ctr" anchorCtr="0">
            <a:noAutofit/>
          </a:bodyPr>
          <a:lstStyle/>
          <a:p>
            <a:pPr algn="ctr">
              <a:lnSpc>
                <a:spcPct val="90000"/>
              </a:lnSpc>
              <a:buClr>
                <a:schemeClr val="dk1"/>
              </a:buClr>
              <a:buSzPts val="1200"/>
            </a:pPr>
            <a:r>
              <a:rPr lang="en-US" sz="1200" b="1" dirty="0">
                <a:solidFill>
                  <a:srgbClr val="FF0000"/>
                </a:solidFill>
                <a:latin typeface="Calibri"/>
                <a:ea typeface="Calibri"/>
                <a:cs typeface="Calibri"/>
                <a:sym typeface="Calibri"/>
              </a:rPr>
              <a:t>Lunar Calibration</a:t>
            </a:r>
          </a:p>
          <a:p>
            <a:pPr algn="ctr">
              <a:lnSpc>
                <a:spcPct val="90000"/>
              </a:lnSpc>
              <a:buClr>
                <a:schemeClr val="dk1"/>
              </a:buClr>
              <a:buSzPts val="1200"/>
            </a:pPr>
            <a:r>
              <a:rPr lang="en-US" sz="1200" b="1" dirty="0">
                <a:solidFill>
                  <a:srgbClr val="FF0000"/>
                </a:solidFill>
                <a:latin typeface="Calibri"/>
                <a:ea typeface="Calibri"/>
                <a:cs typeface="Calibri"/>
                <a:sym typeface="Calibri"/>
              </a:rPr>
              <a:t>Sub-Group</a:t>
            </a:r>
            <a:endParaRPr sz="1400" dirty="0">
              <a:solidFill>
                <a:srgbClr val="FF0000"/>
              </a:solidFill>
              <a:latin typeface="Arial"/>
              <a:ea typeface="Arial"/>
              <a:cs typeface="Arial"/>
              <a:sym typeface="Arial"/>
            </a:endParaRPr>
          </a:p>
          <a:p>
            <a:pPr algn="ctr">
              <a:lnSpc>
                <a:spcPct val="90000"/>
              </a:lnSpc>
              <a:spcBef>
                <a:spcPts val="420"/>
              </a:spcBef>
              <a:buClr>
                <a:schemeClr val="dk1"/>
              </a:buClr>
              <a:buSzPts val="1200"/>
            </a:pPr>
            <a:r>
              <a:rPr lang="en-US" sz="1200" b="1" dirty="0" smtClean="0">
                <a:solidFill>
                  <a:srgbClr val="FF0000"/>
                </a:solidFill>
                <a:latin typeface="Calibri"/>
                <a:ea typeface="Calibri"/>
                <a:cs typeface="Calibri"/>
                <a:sym typeface="Calibri"/>
              </a:rPr>
              <a:t>Chair</a:t>
            </a:r>
            <a:r>
              <a:rPr lang="en-US" sz="1200" b="1" dirty="0">
                <a:solidFill>
                  <a:srgbClr val="FF0000"/>
                </a:solidFill>
                <a:latin typeface="Calibri"/>
                <a:ea typeface="Calibri"/>
                <a:cs typeface="Calibri"/>
                <a:sym typeface="Calibri"/>
              </a:rPr>
              <a:t>: Tom Stone (USGS)</a:t>
            </a:r>
            <a:endParaRPr sz="1400" dirty="0">
              <a:solidFill>
                <a:srgbClr val="FF0000"/>
              </a:solidFill>
              <a:latin typeface="Arial"/>
              <a:ea typeface="Arial"/>
              <a:cs typeface="Arial"/>
              <a:sym typeface="Arial"/>
            </a:endParaRPr>
          </a:p>
        </p:txBody>
      </p:sp>
      <p:cxnSp>
        <p:nvCxnSpPr>
          <p:cNvPr id="3" name="Straight Arrow Connector 2">
            <a:extLst>
              <a:ext uri="{FF2B5EF4-FFF2-40B4-BE49-F238E27FC236}">
                <a16:creationId xmlns:a16="http://schemas.microsoft.com/office/drawing/2014/main" id="{A71C0597-0091-4B96-952C-ED3C02C08F5C}"/>
              </a:ext>
            </a:extLst>
          </p:cNvPr>
          <p:cNvCxnSpPr>
            <a:cxnSpLocks/>
            <a:stCxn id="150" idx="2"/>
            <a:endCxn id="35" idx="0"/>
          </p:cNvCxnSpPr>
          <p:nvPr/>
        </p:nvCxnSpPr>
        <p:spPr>
          <a:xfrm>
            <a:off x="6863650" y="4458224"/>
            <a:ext cx="7703" cy="3119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8773496-BC12-4D31-A974-E503D9F0BE6E}"/>
              </a:ext>
            </a:extLst>
          </p:cNvPr>
          <p:cNvCxnSpPr/>
          <p:nvPr/>
        </p:nvCxnSpPr>
        <p:spPr>
          <a:xfrm flipH="1">
            <a:off x="7700874" y="4504231"/>
            <a:ext cx="1036749" cy="5280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BEFAC7C-945E-4C44-853F-C98175585A64}"/>
              </a:ext>
            </a:extLst>
          </p:cNvPr>
          <p:cNvCxnSpPr>
            <a:cxnSpLocks/>
          </p:cNvCxnSpPr>
          <p:nvPr/>
        </p:nvCxnSpPr>
        <p:spPr>
          <a:xfrm flipH="1">
            <a:off x="7652186" y="4583710"/>
            <a:ext cx="2525122" cy="5859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5467825-A842-4C83-AF20-32D76D8D0EB1}"/>
              </a:ext>
            </a:extLst>
          </p:cNvPr>
          <p:cNvCxnSpPr>
            <a:cxnSpLocks/>
          </p:cNvCxnSpPr>
          <p:nvPr/>
        </p:nvCxnSpPr>
        <p:spPr>
          <a:xfrm>
            <a:off x="5280252" y="4494079"/>
            <a:ext cx="825592" cy="4975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FB4F4AE4-49D1-4BEE-802E-F9685EE3F034}"/>
              </a:ext>
            </a:extLst>
          </p:cNvPr>
          <p:cNvSpPr>
            <a:spLocks noGrp="1"/>
          </p:cNvSpPr>
          <p:nvPr>
            <p:ph idx="1"/>
          </p:nvPr>
        </p:nvSpPr>
        <p:spPr>
          <a:xfrm>
            <a:off x="46825" y="5099577"/>
            <a:ext cx="5227320" cy="1401331"/>
          </a:xfrm>
        </p:spPr>
        <p:txBody>
          <a:bodyPr>
            <a:noAutofit/>
          </a:bodyPr>
          <a:lstStyle/>
          <a:p>
            <a:r>
              <a:rPr lang="en-US" sz="2000" dirty="0"/>
              <a:t>In the last 12 months </a:t>
            </a:r>
            <a:r>
              <a:rPr lang="en-US" sz="2000" dirty="0" smtClean="0"/>
              <a:t>, lunar </a:t>
            </a:r>
            <a:r>
              <a:rPr lang="en-US" sz="2000" dirty="0" smtClean="0"/>
              <a:t>calibration is discussed mainly in the VIS-NIR, but also in IR and MW.</a:t>
            </a:r>
          </a:p>
          <a:p>
            <a:r>
              <a:rPr lang="en-US" sz="2000" dirty="0" smtClean="0"/>
              <a:t>To be discussed if the current format should be changed</a:t>
            </a:r>
            <a:endParaRPr lang="en-US" sz="2000" dirty="0" smtClean="0"/>
          </a:p>
          <a:p>
            <a:endParaRPr lang="en-US" sz="2000" dirty="0"/>
          </a:p>
          <a:p>
            <a:pPr lvl="1"/>
            <a:endParaRPr lang="en-US" sz="1600" dirty="0"/>
          </a:p>
        </p:txBody>
      </p:sp>
      <p:sp>
        <p:nvSpPr>
          <p:cNvPr id="39"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619A-9FCB-4B38-84EA-F57ADB05EE25}"/>
              </a:ext>
            </a:extLst>
          </p:cNvPr>
          <p:cNvSpPr>
            <a:spLocks noGrp="1"/>
          </p:cNvSpPr>
          <p:nvPr>
            <p:ph type="ctrTitle"/>
          </p:nvPr>
        </p:nvSpPr>
        <p:spPr/>
        <p:txBody>
          <a:bodyPr/>
          <a:lstStyle/>
          <a:p>
            <a:r>
              <a:rPr lang="en-US" dirty="0" smtClean="0"/>
              <a:t>SW </a:t>
            </a:r>
            <a:r>
              <a:rPr lang="en-US" dirty="0"/>
              <a:t>Subgroup Report</a:t>
            </a:r>
          </a:p>
        </p:txBody>
      </p:sp>
      <p:sp>
        <p:nvSpPr>
          <p:cNvPr id="3" name="Subtitle 2">
            <a:extLst>
              <a:ext uri="{FF2B5EF4-FFF2-40B4-BE49-F238E27FC236}">
                <a16:creationId xmlns:a16="http://schemas.microsoft.com/office/drawing/2014/main" id="{4C0FA01A-3288-4BF0-87AF-012D3E292DD4}"/>
              </a:ext>
            </a:extLst>
          </p:cNvPr>
          <p:cNvSpPr>
            <a:spLocks noGrp="1"/>
          </p:cNvSpPr>
          <p:nvPr>
            <p:ph type="subTitle" idx="1"/>
          </p:nvPr>
        </p:nvSpPr>
        <p:spPr/>
        <p:txBody>
          <a:bodyPr/>
          <a:lstStyle/>
          <a:p>
            <a:r>
              <a:rPr lang="en-US" dirty="0"/>
              <a:t>Tsutomu </a:t>
            </a:r>
            <a:r>
              <a:rPr lang="en-US" dirty="0" err="1"/>
              <a:t>Nagatsuma</a:t>
            </a:r>
            <a:r>
              <a:rPr lang="en-US" dirty="0"/>
              <a:t> (NICT)</a:t>
            </a:r>
            <a:endParaRPr lang="en-US" dirty="0"/>
          </a:p>
        </p:txBody>
      </p:sp>
      <p:sp>
        <p:nvSpPr>
          <p:cNvPr id="4" name="Footer Placeholder 4">
            <a:extLst>
              <a:ext uri="{FF2B5EF4-FFF2-40B4-BE49-F238E27FC236}">
                <a16:creationId xmlns:a16="http://schemas.microsoft.com/office/drawing/2014/main" id="{1B6A9469-2E36-4AD4-A9B8-71AD9BE61C51}"/>
              </a:ext>
            </a:extLst>
          </p:cNvPr>
          <p:cNvSpPr>
            <a:spLocks noGrp="1"/>
          </p:cNvSpPr>
          <p:nvPr>
            <p:ph type="ftr" sz="quarter" idx="11"/>
          </p:nvPr>
        </p:nvSpPr>
        <p:spPr>
          <a:xfrm>
            <a:off x="3808991" y="6356350"/>
            <a:ext cx="4344409" cy="365125"/>
          </a:xfrm>
        </p:spPr>
        <p:txBody>
          <a:bodyPr/>
          <a:lstStyle/>
          <a:p>
            <a:r>
              <a:rPr lang="en-US" dirty="0"/>
              <a:t>GSICS Annual Meeting, 11-15 March 2024, Darmstadt, Germany</a:t>
            </a:r>
          </a:p>
        </p:txBody>
      </p:sp>
    </p:spTree>
    <p:extLst>
      <p:ext uri="{BB962C8B-B14F-4D97-AF65-F5344CB8AC3E}">
        <p14:creationId xmlns:p14="http://schemas.microsoft.com/office/powerpoint/2010/main" val="359642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A775-1D70-4A38-A085-48B0C3AEDC38}"/>
              </a:ext>
            </a:extLst>
          </p:cNvPr>
          <p:cNvSpPr>
            <a:spLocks noGrp="1"/>
          </p:cNvSpPr>
          <p:nvPr>
            <p:ph type="title"/>
          </p:nvPr>
        </p:nvSpPr>
        <p:spPr/>
        <p:txBody>
          <a:bodyPr/>
          <a:lstStyle/>
          <a:p>
            <a:r>
              <a:rPr lang="en-US" dirty="0"/>
              <a:t>GRWG </a:t>
            </a:r>
            <a:r>
              <a:rPr lang="en-US" altLang="ja-JP" dirty="0"/>
              <a:t>SW </a:t>
            </a:r>
            <a:r>
              <a:rPr lang="en-US" dirty="0"/>
              <a:t>Subgroup Report</a:t>
            </a:r>
          </a:p>
        </p:txBody>
      </p:sp>
      <p:sp>
        <p:nvSpPr>
          <p:cNvPr id="3" name="Content Placeholder 2">
            <a:extLst>
              <a:ext uri="{FF2B5EF4-FFF2-40B4-BE49-F238E27FC236}">
                <a16:creationId xmlns:a16="http://schemas.microsoft.com/office/drawing/2014/main" id="{94E11AA1-2F1D-4152-B486-3766D775063B}"/>
              </a:ext>
            </a:extLst>
          </p:cNvPr>
          <p:cNvSpPr>
            <a:spLocks noGrp="1"/>
          </p:cNvSpPr>
          <p:nvPr>
            <p:ph idx="1"/>
          </p:nvPr>
        </p:nvSpPr>
        <p:spPr>
          <a:xfrm>
            <a:off x="568960" y="1223494"/>
            <a:ext cx="9011920" cy="4953470"/>
          </a:xfrm>
        </p:spPr>
        <p:txBody>
          <a:bodyPr>
            <a:normAutofit fontScale="92500" lnSpcReduction="20000"/>
          </a:bodyPr>
          <a:lstStyle/>
          <a:p>
            <a:r>
              <a:rPr lang="en-US" dirty="0"/>
              <a:t>Accomplishments and/or activities you would like to share with the GSICS community in the plenary session</a:t>
            </a:r>
          </a:p>
          <a:p>
            <a:pPr lvl="1"/>
            <a:r>
              <a:rPr lang="en-US" altLang="ja-JP" dirty="0">
                <a:solidFill>
                  <a:schemeClr val="accent1"/>
                </a:solidFill>
              </a:rPr>
              <a:t>Special Issue on Space Weather was released from GSICS Newsletter (Vol. 18 No 2, 2024)</a:t>
            </a:r>
          </a:p>
          <a:p>
            <a:pPr lvl="1"/>
            <a:r>
              <a:rPr lang="en-US" altLang="ja-JP" dirty="0">
                <a:solidFill>
                  <a:schemeClr val="accent1"/>
                </a:solidFill>
              </a:rPr>
              <a:t>The subgroup reviewed the COSPAR/PRBEM document on Standard Data Analysis Procedure,</a:t>
            </a:r>
            <a:r>
              <a:rPr lang="ja-JP" altLang="en-US" dirty="0">
                <a:solidFill>
                  <a:schemeClr val="accent1"/>
                </a:solidFill>
              </a:rPr>
              <a:t> </a:t>
            </a:r>
            <a:r>
              <a:rPr lang="en-US" altLang="ja-JP" dirty="0">
                <a:solidFill>
                  <a:schemeClr val="accent1"/>
                </a:solidFill>
              </a:rPr>
              <a:t>and</a:t>
            </a:r>
            <a:r>
              <a:rPr lang="ja-JP" altLang="en-US" dirty="0">
                <a:solidFill>
                  <a:schemeClr val="accent1"/>
                </a:solidFill>
              </a:rPr>
              <a:t> </a:t>
            </a:r>
            <a:r>
              <a:rPr lang="en-US" altLang="ja-JP" dirty="0">
                <a:solidFill>
                  <a:schemeClr val="accent1"/>
                </a:solidFill>
              </a:rPr>
              <a:t>review</a:t>
            </a:r>
            <a:r>
              <a:rPr lang="ja-JP" altLang="en-US" dirty="0">
                <a:solidFill>
                  <a:schemeClr val="accent1"/>
                </a:solidFill>
              </a:rPr>
              <a:t> </a:t>
            </a:r>
            <a:r>
              <a:rPr lang="en-US" altLang="ja-JP" dirty="0">
                <a:solidFill>
                  <a:schemeClr val="accent1"/>
                </a:solidFill>
              </a:rPr>
              <a:t>results are reported at COSPAR 2025. </a:t>
            </a:r>
            <a:r>
              <a:rPr lang="en-US" altLang="ja-JP">
                <a:solidFill>
                  <a:schemeClr val="accent1"/>
                </a:solidFill>
              </a:rPr>
              <a:t>For </a:t>
            </a:r>
            <a:r>
              <a:rPr lang="en-US" altLang="ja-JP" dirty="0">
                <a:solidFill>
                  <a:schemeClr val="accent1"/>
                </a:solidFill>
              </a:rPr>
              <a:t>standardization of cross-calibration of high energy particle, SW subgroup proposed to COSPAR PRBEM to update the document on Standard Data Analysis Procedure. We will work cooperatively to revise the document in the future.</a:t>
            </a:r>
            <a:endParaRPr lang="en-US" dirty="0">
              <a:solidFill>
                <a:schemeClr val="accent1"/>
              </a:solidFill>
            </a:endParaRPr>
          </a:p>
          <a:p>
            <a:pPr lvl="1"/>
            <a:r>
              <a:rPr lang="en-US" dirty="0">
                <a:solidFill>
                  <a:schemeClr val="accent1"/>
                </a:solidFill>
              </a:rPr>
              <a:t>(on-going) Collecting definition of data levels in each organization for harmonization</a:t>
            </a:r>
          </a:p>
          <a:p>
            <a:pPr lvl="1"/>
            <a:r>
              <a:rPr lang="en-US" dirty="0">
                <a:solidFill>
                  <a:schemeClr val="accent1"/>
                </a:solidFill>
              </a:rPr>
              <a:t>(on-going) Defining a GSICS product into specific outputs</a:t>
            </a:r>
          </a:p>
          <a:p>
            <a:endParaRPr lang="en-US" dirty="0"/>
          </a:p>
          <a:p>
            <a:r>
              <a:rPr lang="en-US" dirty="0"/>
              <a:t>Issues, challenges and/or recommendations, if any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Establishing standard </a:t>
            </a:r>
            <a:r>
              <a:rPr lang="en-US" altLang="ja-JP" dirty="0">
                <a:solidFill>
                  <a:schemeClr val="accent1"/>
                </a:solidFill>
              </a:rPr>
              <a:t>cross-calibration procedure</a:t>
            </a:r>
            <a:endParaRPr kumimoji="0" lang="en-US" altLang="ja-JP"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endParaRPr>
          </a:p>
          <a:p>
            <a:endParaRPr lang="en-US" dirty="0"/>
          </a:p>
          <a:p>
            <a:pPr marL="0" indent="0">
              <a:buNone/>
            </a:pPr>
            <a:endParaRPr lang="en-US" dirty="0"/>
          </a:p>
        </p:txBody>
      </p:sp>
      <p:sp>
        <p:nvSpPr>
          <p:cNvPr id="5" name="Footer Placeholder 4">
            <a:extLst>
              <a:ext uri="{FF2B5EF4-FFF2-40B4-BE49-F238E27FC236}">
                <a16:creationId xmlns:a16="http://schemas.microsoft.com/office/drawing/2014/main" id="{8192E4D4-2BDD-4920-AF69-84450C78C343}"/>
              </a:ext>
            </a:extLst>
          </p:cNvPr>
          <p:cNvSpPr>
            <a:spLocks noGrp="1"/>
          </p:cNvSpPr>
          <p:nvPr>
            <p:ph type="ftr" sz="quarter" idx="11"/>
          </p:nvPr>
        </p:nvSpPr>
        <p:spPr/>
        <p:txBody>
          <a:bodyPr/>
          <a:lstStyle/>
          <a:p>
            <a:r>
              <a:rPr lang="en-US" dirty="0"/>
              <a:t>GSICS Annual Meeting, 17-21 March 2025, Changchun, China</a:t>
            </a:r>
          </a:p>
        </p:txBody>
      </p:sp>
      <p:sp>
        <p:nvSpPr>
          <p:cNvPr id="6" name="Slide Number Placeholder 5">
            <a:extLst>
              <a:ext uri="{FF2B5EF4-FFF2-40B4-BE49-F238E27FC236}">
                <a16:creationId xmlns:a16="http://schemas.microsoft.com/office/drawing/2014/main" id="{799EC393-1CAB-40CC-A3B9-AB80ADA908D8}"/>
              </a:ext>
            </a:extLst>
          </p:cNvPr>
          <p:cNvSpPr>
            <a:spLocks noGrp="1"/>
          </p:cNvSpPr>
          <p:nvPr>
            <p:ph type="sldNum" sz="quarter" idx="12"/>
          </p:nvPr>
        </p:nvSpPr>
        <p:spPr/>
        <p:txBody>
          <a:bodyPr/>
          <a:lstStyle/>
          <a:p>
            <a:fld id="{A2B65881-C158-4B06-BD2C-C397BECA99DD}" type="slidenum">
              <a:rPr lang="en-US" smtClean="0"/>
              <a:t>9</a:t>
            </a:fld>
            <a:endParaRPr lang="en-US"/>
          </a:p>
        </p:txBody>
      </p:sp>
      <p:pic>
        <p:nvPicPr>
          <p:cNvPr id="9" name="図 8" descr="テキスト&#10;&#10;AI によって生成されたコンテンツは間違っている可能性があります。">
            <a:extLst>
              <a:ext uri="{FF2B5EF4-FFF2-40B4-BE49-F238E27FC236}">
                <a16:creationId xmlns:a16="http://schemas.microsoft.com/office/drawing/2014/main" id="{AC7DA551-70D5-71E8-DE9A-4EA0671E9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423" y="1852159"/>
            <a:ext cx="2485973" cy="3217142"/>
          </a:xfrm>
          <a:prstGeom prst="rect">
            <a:avLst/>
          </a:prstGeom>
        </p:spPr>
      </p:pic>
    </p:spTree>
    <p:extLst>
      <p:ext uri="{BB962C8B-B14F-4D97-AF65-F5344CB8AC3E}">
        <p14:creationId xmlns:p14="http://schemas.microsoft.com/office/powerpoint/2010/main" val="2774871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388.87551181102367,&quot;left&quot;:35.249921259842516,&quot;top&quot;:81.74952755905511,&quot;width&quot;:924.75007874015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10277</TotalTime>
  <Words>2925</Words>
  <Application>Microsoft Office PowerPoint</Application>
  <PresentationFormat>Widescreen</PresentationFormat>
  <Paragraphs>417</Paragraphs>
  <Slides>35</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SimSun</vt:lpstr>
      <vt:lpstr>Yu Gothic</vt:lpstr>
      <vt:lpstr>Yu Gothic Light</vt:lpstr>
      <vt:lpstr>Aptos Narrow</vt:lpstr>
      <vt:lpstr>Arial</vt:lpstr>
      <vt:lpstr>Calibri</vt:lpstr>
      <vt:lpstr>Calibri </vt:lpstr>
      <vt:lpstr>Calibri Light</vt:lpstr>
      <vt:lpstr>Courier New</vt:lpstr>
      <vt:lpstr>等线</vt:lpstr>
      <vt:lpstr>Nunito</vt:lpstr>
      <vt:lpstr>Times New Roman</vt:lpstr>
      <vt:lpstr>Wingdings</vt:lpstr>
      <vt:lpstr>Office Theme</vt:lpstr>
      <vt:lpstr>GRWG Report</vt:lpstr>
      <vt:lpstr>Meetings Organized/Supported in 2024</vt:lpstr>
      <vt:lpstr>Pre-flight Workshop </vt:lpstr>
      <vt:lpstr>State of the Observing System Report</vt:lpstr>
      <vt:lpstr>New Products and Product Promotions</vt:lpstr>
      <vt:lpstr>Update of Chairpersons</vt:lpstr>
      <vt:lpstr>A New GRWG Subgroup Was Coming</vt:lpstr>
      <vt:lpstr>SW Subgroup Report</vt:lpstr>
      <vt:lpstr>GRWG SW Subgroup Report</vt:lpstr>
      <vt:lpstr>UV/Vis/NIR Spectrometer Subgroup Report</vt:lpstr>
      <vt:lpstr>GRWG Subgroup Report - UVN-S from L. Flynn</vt:lpstr>
      <vt:lpstr>Agenda for Topical Meeting on Solar Analysis and Comparisons on June 2, 2024</vt:lpstr>
      <vt:lpstr>Talks at this year’s meeting</vt:lpstr>
      <vt:lpstr>Introduction to TSIS-1 HSRS Resources</vt:lpstr>
      <vt:lpstr>Sample Agenda for a OCO/GOSAT/TropoMI Quarterly Meeting</vt:lpstr>
      <vt:lpstr>PowerPoint Presentation</vt:lpstr>
      <vt:lpstr>PowerPoint Presentation</vt:lpstr>
      <vt:lpstr>VISNIR contribution 1L GRWG report</vt:lpstr>
      <vt:lpstr>GRWG Subgroup Report - VNIR</vt:lpstr>
      <vt:lpstr>GSICS Lunar Subgroup Summary of the activities in 2024 </vt:lpstr>
      <vt:lpstr>GSICS Lunar Subgroup</vt:lpstr>
      <vt:lpstr>GSICS Lunar Subgroup</vt:lpstr>
      <vt:lpstr>IR Subgroup Report</vt:lpstr>
      <vt:lpstr>GRWG Subgroup Report  - IR</vt:lpstr>
      <vt:lpstr>PowerPoint Presentation</vt:lpstr>
      <vt:lpstr>Talks at this year’s meeting</vt:lpstr>
      <vt:lpstr>Microwave (MW) Subgroup Contributions for GRWG Annual Report 2025 </vt:lpstr>
      <vt:lpstr>GRWG Subgroup Report - MW </vt:lpstr>
      <vt:lpstr>Meetings Organized/Supported in 2024</vt:lpstr>
      <vt:lpstr>New Products and Product Promotions</vt:lpstr>
      <vt:lpstr>Achievements from Lunar Calibration WG</vt:lpstr>
      <vt:lpstr>Challenges and Opportunities</vt:lpstr>
      <vt:lpstr>Highlights: SNO/Vicarious Calibration - SRF </vt:lpstr>
      <vt:lpstr>Highlights: SNO/Vicarious Calibration -  SNO Uncertainty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Mounir Lekouara</dc:creator>
  <cp:lastModifiedBy>Mounir</cp:lastModifiedBy>
  <cp:revision>673</cp:revision>
  <dcterms:created xsi:type="dcterms:W3CDTF">2022-11-16T23:54:21Z</dcterms:created>
  <dcterms:modified xsi:type="dcterms:W3CDTF">2025-03-16T16:46:21Z</dcterms:modified>
</cp:coreProperties>
</file>