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4"/>
  </p:sldMasterIdLst>
  <p:notesMasterIdLst>
    <p:notesMasterId r:id="rId13"/>
  </p:notesMasterIdLst>
  <p:handoutMasterIdLst>
    <p:handoutMasterId r:id="rId14"/>
  </p:handoutMasterIdLst>
  <p:sldIdLst>
    <p:sldId id="612" r:id="rId5"/>
    <p:sldId id="604" r:id="rId6"/>
    <p:sldId id="613" r:id="rId7"/>
    <p:sldId id="615" r:id="rId8"/>
    <p:sldId id="614" r:id="rId9"/>
    <p:sldId id="617" r:id="rId10"/>
    <p:sldId id="616" r:id="rId11"/>
    <p:sldId id="609" r:id="rId12"/>
  </p:sldIdLst>
  <p:sldSz cx="12192000" cy="6858000"/>
  <p:notesSz cx="9931400" cy="14363700"/>
  <p:custDataLst>
    <p:tags r:id="rId1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0299" autoAdjust="0"/>
  </p:normalViewPr>
  <p:slideViewPr>
    <p:cSldViewPr snapToGrid="0">
      <p:cViewPr varScale="1">
        <p:scale>
          <a:sx n="63" d="100"/>
          <a:sy n="63" d="100"/>
        </p:scale>
        <p:origin x="240" y="7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 flipH="1"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 flipH="1"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 flipH="1"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2"/>
            <a:ext cx="4302125" cy="719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2"/>
            <a:ext cx="4302125" cy="719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la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79" y="1254271"/>
            <a:ext cx="9393251" cy="5322841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o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98" y="1191201"/>
            <a:ext cx="9421602" cy="533890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335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199"/>
            <a:ext cx="9436548" cy="534737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957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tmosphe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58" y="1199921"/>
            <a:ext cx="9406214" cy="533018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623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21"/>
            <a:ext cx="9421156" cy="533865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10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10" y="1115816"/>
            <a:ext cx="9572000" cy="542413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67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EO M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13" y="1199921"/>
            <a:ext cx="9463265" cy="536251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059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O M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78" y="1178260"/>
            <a:ext cx="9505713" cy="538657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382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>
            <a:fillRect/>
          </a:stretch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>
            <a:fillRect/>
          </a:stretch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12369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>
            <a:fillRect/>
          </a:stretch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7779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Q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" y="1240251"/>
            <a:ext cx="9386105" cy="531879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97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>
            <a:fillRect/>
          </a:stretch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1383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>
            <a:fillRect/>
          </a:stretch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88585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>
            <a:fillRect/>
          </a:stretch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>
            <a:fillRect/>
          </a:stretch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54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>
            <a:fillRect/>
          </a:stretch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480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>
            <a:fillRect/>
          </a:stretch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471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>
            <a:fillRect/>
          </a:stretch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5399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9883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">
    <p:bg>
      <p:bgPr>
        <a:solidFill>
          <a:srgbClr val="253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-8719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www.eumetsat.int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2" y="1139428"/>
            <a:ext cx="11822493" cy="5262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0150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d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>
            <a:fillRect/>
          </a:stretch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612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 Glob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02" y="1254582"/>
            <a:ext cx="9335283" cy="5289993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57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 Euro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" y="1240115"/>
            <a:ext cx="9335286" cy="528999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etop/EP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24" y="1210440"/>
            <a:ext cx="9465846" cy="5324538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626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PS-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>
            <a:fillRect/>
          </a:stretch>
        </p:blipFill>
        <p:spPr>
          <a:xfrm>
            <a:off x="125175" y="1249142"/>
            <a:ext cx="10281095" cy="532062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595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06" y="1122694"/>
            <a:ext cx="9619897" cy="545127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63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4" y="1145464"/>
            <a:ext cx="9616414" cy="544930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495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CO2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4" y="1286131"/>
            <a:ext cx="9479236" cy="533415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828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hyperlink" Target="m-files://show/7235dded-b8a6-4e3a-a71e-e576e92f5ee1/0-1528919?property=PGCE5437D590C04754BEE9A57B4DF061F0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100" b="0" smtClean="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D20100-422D-809D-958D-C82D59239957}"/>
              </a:ext>
            </a:extLst>
          </p:cNvPr>
          <p:cNvSpPr txBox="1"/>
          <p:nvPr userDrawn="1"/>
        </p:nvSpPr>
        <p:spPr>
          <a:xfrm>
            <a:off x="145053" y="6596390"/>
            <a:ext cx="11627339" cy="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b="0" kern="100" spc="-10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v</a:t>
            </a:r>
            <a:r>
              <a:rPr lang="en-IE" sz="1100" b="0" kern="100" spc="-10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IE" sz="1100" b="0" kern="100" spc="-10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				</a:t>
            </a:r>
            <a:r>
              <a:rPr lang="fr-FR" sz="1100" b="0" kern="100" spc="-10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en-IE" sz="1100" b="0" kern="100" spc="-100">
              <a:solidFill>
                <a:srgbClr val="00B5E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76" r:id="rId2"/>
    <p:sldLayoutId id="2147487671" r:id="rId3"/>
    <p:sldLayoutId id="2147487710" r:id="rId4"/>
    <p:sldLayoutId id="2147487721" r:id="rId5"/>
    <p:sldLayoutId id="2147487722" r:id="rId6"/>
    <p:sldLayoutId id="2147487723" r:id="rId7"/>
    <p:sldLayoutId id="2147487724" r:id="rId8"/>
    <p:sldLayoutId id="2147487726" r:id="rId9"/>
    <p:sldLayoutId id="2147487727" r:id="rId10"/>
    <p:sldLayoutId id="2147487728" r:id="rId11"/>
    <p:sldLayoutId id="2147487729" r:id="rId12"/>
    <p:sldLayoutId id="2147487730" r:id="rId13"/>
    <p:sldLayoutId id="2147487725" r:id="rId14"/>
    <p:sldLayoutId id="2147487731" r:id="rId15"/>
    <p:sldLayoutId id="2147487732" r:id="rId16"/>
    <p:sldLayoutId id="2147487678" r:id="rId17"/>
    <p:sldLayoutId id="2147487733" r:id="rId18"/>
    <p:sldLayoutId id="2147487735" r:id="rId19"/>
    <p:sldLayoutId id="2147487737" r:id="rId20"/>
    <p:sldLayoutId id="2147487739" r:id="rId21"/>
    <p:sldLayoutId id="2147487679" r:id="rId22"/>
    <p:sldLayoutId id="2147487734" r:id="rId23"/>
    <p:sldLayoutId id="2147487736" r:id="rId24"/>
    <p:sldLayoutId id="2147487738" r:id="rId25"/>
    <p:sldLayoutId id="2147487740" r:id="rId26"/>
    <p:sldLayoutId id="2147487717" r:id="rId27"/>
    <p:sldLayoutId id="2147487720" r:id="rId28"/>
    <p:sldLayoutId id="2147487718" r:id="rId29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1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431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939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46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62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cdn.eumetsat.int/files/2020-04/pdf_conf_p_s8_01_hewison_p.pdf" TargetMode="Externa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-1" y="1884152"/>
            <a:ext cx="5310909" cy="2610285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200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of the EUM IR GSICS products</a:t>
            </a: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Mounir Lekouara</a:t>
            </a:r>
          </a:p>
          <a:p>
            <a:pPr>
              <a:defRPr/>
            </a:pPr>
            <a:r>
              <a:rPr lang="en-GB" sz="1600" b="0" i="1" kern="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EUMETSAT</a:t>
            </a:r>
          </a:p>
          <a:p>
            <a:pPr>
              <a:defRPr/>
            </a:pPr>
            <a:endParaRPr lang="en-GB" sz="1600" b="0" i="1" kern="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2025 annual GSICS meeting</a:t>
            </a:r>
          </a:p>
        </p:txBody>
      </p:sp>
    </p:spTree>
    <p:extLst>
      <p:ext uri="{BB962C8B-B14F-4D97-AF65-F5344CB8AC3E}">
        <p14:creationId xmlns:p14="http://schemas.microsoft.com/office/powerpoint/2010/main" val="38282732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Current EUMETSAT VIS-NIR GSICS products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A642C-9A1D-7369-DC49-82ED61D7A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898" y="777240"/>
            <a:ext cx="4531614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4E65-4F17-2A5D-DDC0-D03CE9CC3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 to the group discussion (1/2)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1FD25-8719-83AC-5F45-C3C1387B0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762001"/>
            <a:ext cx="11627339" cy="609599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EUMETSAT investigated the connections to our GSICS servers and could not identify any regular user.</a:t>
            </a:r>
          </a:p>
          <a:p>
            <a:endParaRPr lang="en-US" dirty="0"/>
          </a:p>
          <a:p>
            <a:r>
              <a:rPr lang="en-US" dirty="0"/>
              <a:t>GSICS correction coefficients are stored in the operational SEVIRI L1 products. EUMETSAT has no knowledge of any user applying those.</a:t>
            </a:r>
          </a:p>
          <a:p>
            <a:endParaRPr lang="en-US" dirty="0"/>
          </a:p>
          <a:p>
            <a:r>
              <a:rPr lang="en-US" dirty="0"/>
              <a:t>MTG-I1 FCI operational L1c are calibrated using MICMICS GEO-LEO (vs IASI-B/C) and monitored with GEO-LEO </a:t>
            </a:r>
            <a:r>
              <a:rPr lang="en-US" dirty="0" err="1"/>
              <a:t>CrIS</a:t>
            </a:r>
            <a:r>
              <a:rPr lang="en-US" dirty="0"/>
              <a:t> and GEO-GEO SEVIRI. </a:t>
            </a:r>
            <a:r>
              <a:rPr lang="en-US" b="1" dirty="0"/>
              <a:t>Strong GSICS impact on the EUMETSAT L1 operational calibration is acknowledged.</a:t>
            </a:r>
            <a:endParaRPr lang="en-US" dirty="0"/>
          </a:p>
          <a:p>
            <a:endParaRPr lang="en-US" dirty="0"/>
          </a:p>
          <a:p>
            <a:r>
              <a:rPr lang="en-US" dirty="0"/>
              <a:t>As agreed in the VIS-NIR group, when an agency identifies a radiometric bias in the L1, it </a:t>
            </a:r>
            <a:r>
              <a:rPr lang="en-US" b="1" dirty="0"/>
              <a:t>should correct it rather than provide a (separate) GSICS correction coefficients product</a:t>
            </a:r>
            <a:r>
              <a:rPr lang="en-US" dirty="0"/>
              <a:t>. Note that the radiometric biases that the GSICS correction is susceptible to efficiently correct is a very small subset of the type of radiometric errors our IR sensors are facing.</a:t>
            </a:r>
          </a:p>
          <a:p>
            <a:endParaRPr lang="en-US" dirty="0"/>
          </a:p>
          <a:p>
            <a:r>
              <a:rPr lang="en-US" dirty="0"/>
              <a:t>In the NWP assimilation process, the IR channels are bias-corrected in a much more dynamic way than what the GSICS coefficients, computed over 30 days windows, can do.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35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1AB3A-8BC5-836B-953E-145E4BAA4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6C4E-D79F-B865-D925-D7E665E8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 to the group discussion (2/2)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B282C-CE8D-AFF7-A561-3FEDA4010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762001"/>
            <a:ext cx="11627339" cy="60959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2200" dirty="0"/>
          </a:p>
          <a:p>
            <a:r>
              <a:rPr lang="en-IE" sz="2200" b="1" dirty="0"/>
              <a:t>For quality monitoring purposes</a:t>
            </a:r>
            <a:r>
              <a:rPr lang="en-IE" sz="2200" dirty="0"/>
              <a:t>, EUMETSAT is about to deploy </a:t>
            </a:r>
            <a:r>
              <a:rPr lang="en-IE" sz="2200" b="1" dirty="0"/>
              <a:t>MATRICS</a:t>
            </a:r>
            <a:r>
              <a:rPr lang="en-IE" sz="2200" dirty="0"/>
              <a:t> (equivalent to NOAA STAR ICVS and CMA L1 monitoring system). This will feature all radiometric (and geometric) user-relevant live monitoring information. In their current form (correction coefficients files), the GSICS are not adapted to an efficient quality monitoring. The GSICS is a useful element of the monitoring.</a:t>
            </a:r>
          </a:p>
          <a:p>
            <a:endParaRPr lang="en-IE" sz="2200" dirty="0"/>
          </a:p>
          <a:p>
            <a:r>
              <a:rPr lang="en-IE" sz="2200" dirty="0"/>
              <a:t>GEO-ring: EUMETSAT and NOAA (with JMA support) are producing a FCDR </a:t>
            </a:r>
            <a:r>
              <a:rPr lang="en-GB" sz="2200" dirty="0">
                <a:solidFill>
                  <a:schemeClr val="tx2"/>
                </a:solidFill>
              </a:rPr>
              <a:t>from all historical measurements from imagers in geostationary orbit that form the Geostationary Ring. With </a:t>
            </a:r>
            <a:r>
              <a:rPr lang="en-IE" sz="2200" dirty="0"/>
              <a:t>cross-calibrated mapped radiances and spectral band adjustment factors. </a:t>
            </a:r>
            <a:r>
              <a:rPr lang="en-IE" sz="2200" b="1" dirty="0"/>
              <a:t>The GSICS methods will be employed</a:t>
            </a:r>
            <a:r>
              <a:rPr lang="en-IE" sz="2200" dirty="0"/>
              <a:t>. L2 users needing cross-calibrated IR acquisitions (e.g. ISCCP) should rather use this type of well-controlled dataset.</a:t>
            </a:r>
          </a:p>
          <a:p>
            <a:pPr marL="0" indent="0">
              <a:buNone/>
            </a:pPr>
            <a:br>
              <a:rPr lang="en-IE" sz="2200" dirty="0"/>
            </a:br>
            <a:endParaRPr lang="en-IE" sz="2200" dirty="0"/>
          </a:p>
          <a:p>
            <a:pPr marL="0" indent="0" algn="r">
              <a:buNone/>
            </a:pPr>
            <a:r>
              <a:rPr lang="en-IE" sz="22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EUMETSAT is considering discontinuing its GSICS IR coefficient files products.</a:t>
            </a:r>
          </a:p>
          <a:p>
            <a:endParaRPr lang="en-IE" sz="2200" dirty="0"/>
          </a:p>
          <a:p>
            <a:endParaRPr lang="en-IE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19657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C094-A1AD-2A32-DC24-B3060097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EUMETSAT monitored IR instruments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50A8A-455D-41F5-FD05-46690E08B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EPS IASI and Sentinel-3 SLSTR</a:t>
            </a:r>
            <a:r>
              <a:rPr lang="en-US" sz="2200" dirty="0"/>
              <a:t>: excellent calibration of the IR bands, no need of a separate correction dataset.</a:t>
            </a:r>
            <a:br>
              <a:rPr lang="en-US" sz="2200" dirty="0"/>
            </a:br>
            <a:endParaRPr lang="en-US" sz="2200" dirty="0"/>
          </a:p>
          <a:p>
            <a:r>
              <a:rPr lang="en-IE" sz="2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MTG-I1 FCI</a:t>
            </a:r>
            <a:r>
              <a:rPr lang="en-IE" sz="2200" dirty="0"/>
              <a:t>: the IR bands are calibrated with the MICMICS implementation of an enhanced version of the GSICS GEO-LEO algorithm. Thus MTG-I1 is precisely aligned with IASI, and thus does not require a separate correction.</a:t>
            </a:r>
            <a:br>
              <a:rPr lang="en-IE" sz="2200" dirty="0"/>
            </a:br>
            <a:endParaRPr lang="en-IE" sz="2200" dirty="0"/>
          </a:p>
          <a:p>
            <a:r>
              <a:rPr lang="en-IE" sz="2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Recurrent FCI models and all SEVIRI</a:t>
            </a:r>
            <a:r>
              <a:rPr lang="en-IE" sz="2200" dirty="0"/>
              <a:t>: the GSICS correction coefficients aim at compensating the impact of icing.</a:t>
            </a:r>
          </a:p>
        </p:txBody>
      </p:sp>
    </p:spTree>
    <p:extLst>
      <p:ext uri="{BB962C8B-B14F-4D97-AF65-F5344CB8AC3E}">
        <p14:creationId xmlns:p14="http://schemas.microsoft.com/office/powerpoint/2010/main" val="172832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1C907-D561-7BA1-78F0-24D9AD5CA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SEVIRI icing</a:t>
            </a:r>
            <a:endParaRPr lang="en-I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54F5392-5254-7B38-7720-C4EA3B135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1" y="1188720"/>
            <a:ext cx="10532251" cy="499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52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D2BC-1853-CD1F-8A19-983ECCB2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SEVIRI icing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D2CB0-94A1-7045-4A8B-D938E4CCA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 between decontaminations, and due to the gradual accumulation of water ice on the cold window, the IR13.3 band (mainly) is affected in several ways:</a:t>
            </a:r>
          </a:p>
          <a:p>
            <a:pPr marL="1077072" lvl="1" indent="-514350">
              <a:buFont typeface="+mj-lt"/>
              <a:buAutoNum type="arabicPeriod"/>
            </a:pPr>
            <a:r>
              <a:rPr lang="en-US" dirty="0"/>
              <a:t>The throughput is reduced, but the black-body acquisitions allow to adapt the radiometric gain accordingly.</a:t>
            </a:r>
          </a:p>
          <a:p>
            <a:pPr marL="1077072" lvl="1" indent="-514350">
              <a:buFont typeface="+mj-lt"/>
              <a:buAutoNum type="arabicPeriod"/>
            </a:pPr>
            <a:r>
              <a:rPr lang="en-US" dirty="0" err="1"/>
              <a:t>NEdT</a:t>
            </a:r>
            <a:r>
              <a:rPr lang="en-US" dirty="0"/>
              <a:t> increases because of the throughput reduction.</a:t>
            </a:r>
          </a:p>
          <a:p>
            <a:pPr marL="1077072" lvl="1" indent="-514350">
              <a:buFont typeface="+mj-lt"/>
              <a:buAutoNum type="arabicPeriod"/>
            </a:pPr>
            <a:r>
              <a:rPr lang="en-US" dirty="0"/>
              <a:t>The SRF is modified (see </a:t>
            </a:r>
            <a:r>
              <a:rPr lang="en-US" dirty="0">
                <a:hlinkClick r:id="rId2"/>
              </a:rPr>
              <a:t>Hewison paper</a:t>
            </a:r>
            <a:r>
              <a:rPr lang="en-US" dirty="0"/>
              <a:t>), with consequences on the black-body radiance calculation and on the utilization of the L1c radiances by the users.</a:t>
            </a:r>
          </a:p>
          <a:p>
            <a:pPr marL="0" indent="0">
              <a:buNone/>
            </a:pPr>
            <a:r>
              <a:rPr lang="en-US" b="1" dirty="0"/>
              <a:t>The SEVIRI GSICS correction coefficients are a very imperfect way to correct for the SRF evolutions (hence they have no users).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likely feasible to dynamically estimate the IR13.3 SRF and provide it to users (as is done for Sentinel-3 OLCI). Users have historically been reluctant to consider dynamic SRFs, in particular NWP. BUT: the SRF evolution is deterministic as it is a function of the water ice layer thickness on the cold window. So we would be able to pre-process the SRF time series, and associated RTTOV coefficients. The monitoring functions would then determine for the present time, which index to use in the SRF (or RTTOV) pre-processed time-series.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IE" sz="32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EUMETSAT is considering discontinuing its SEVIRI GSICS IR coefficient files products in favour of a dynamic SRF estimation.</a:t>
            </a:r>
          </a:p>
          <a:p>
            <a:endParaRPr lang="en-US" dirty="0"/>
          </a:p>
          <a:p>
            <a:pPr marL="1077072" lvl="1" indent="-514350"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9756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400" b="1" spc="0"/>
              <a:t>Thank you!</a:t>
            </a:r>
          </a:p>
          <a:p>
            <a:pPr marL="0" indent="0">
              <a:buNone/>
            </a:pPr>
            <a:r>
              <a:rPr lang="en-GB" sz="2000" spc="0"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20348.0"/>
  <p:tag name="AS_RELEASE_DATE" val="2022.08.14"/>
  <p:tag name="AS_TITLE" val="Aspose.Slides for .NET 4.0 Client Profile"/>
  <p:tag name="AS_VERSION" val="22.8"/>
</p:tagLst>
</file>

<file path=ppt/theme/theme1.xml><?xml version="1.0" encoding="utf-8"?>
<a:theme xmlns:a="http://schemas.openxmlformats.org/drawingml/2006/main" name="Title &amp; Seperator Slides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Bahnschrift SemiBold"/>
        <a:cs typeface="Arial"/>
      </a:majorFont>
      <a:minorFont>
        <a:latin typeface="Bahnschrift Light"/>
        <a:ea typeface="Bahnschrift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All Designs).pptx" id="{12443F55-906A-4ACB-9A2F-98B2EB5A6081}" vid="{34CB0787-89DC-4D21-9BBE-BF3E5B2193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E6A351B58E744BDF5DE913D9738F4" ma:contentTypeVersion="13" ma:contentTypeDescription="Create a new document." ma:contentTypeScope="" ma:versionID="3f7dbbcd3ac9e77d910f14ccc7df6434">
  <xsd:schema xmlns:xsd="http://www.w3.org/2001/XMLSchema" xmlns:xs="http://www.w3.org/2001/XMLSchema" xmlns:p="http://schemas.microsoft.com/office/2006/metadata/properties" xmlns:ns3="3434cde1-f776-4c3f-9525-3f132e87b814" xmlns:ns4="4c0d32b7-afc5-4577-b835-8ee209ff46e1" targetNamespace="http://schemas.microsoft.com/office/2006/metadata/properties" ma:root="true" ma:fieldsID="d10fb32dcf1859980f0078748871d33e" ns3:_="" ns4:_="">
    <xsd:import namespace="3434cde1-f776-4c3f-9525-3f132e87b814"/>
    <xsd:import namespace="4c0d32b7-afc5-4577-b835-8ee209ff46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_activity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4cde1-f776-4c3f-9525-3f132e87b8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d32b7-afc5-4577-b835-8ee209ff4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0d32b7-afc5-4577-b835-8ee209ff46e1" xsi:nil="true"/>
  </documentManagement>
</p:properties>
</file>

<file path=customXml/itemProps1.xml><?xml version="1.0" encoding="utf-8"?>
<ds:datastoreItem xmlns:ds="http://schemas.openxmlformats.org/officeDocument/2006/customXml" ds:itemID="{DEFCFFA2-E922-41DC-860B-821ED93E46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F3EC2B-49BA-4515-A079-BB86439580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4cde1-f776-4c3f-9525-3f132e87b814"/>
    <ds:schemaRef ds:uri="4c0d32b7-afc5-4577-b835-8ee209ff46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F162B5-2E6E-4C8D-881A-803D0DC84FC9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3434cde1-f776-4c3f-9525-3f132e87b814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c0d32b7-afc5-4577-b835-8ee209ff46e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(All Designs)</Template>
  <TotalTime>701</TotalTime>
  <Words>676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Title &amp; Seperator Slides</vt:lpstr>
      <vt:lpstr>PowerPoint Presentation</vt:lpstr>
      <vt:lpstr>Current EUMETSAT VIS-NIR GSICS products</vt:lpstr>
      <vt:lpstr>Inputs to the group discussion (1/2)</vt:lpstr>
      <vt:lpstr>Inputs to the group discussion (2/2)</vt:lpstr>
      <vt:lpstr>EUMETSAT monitored IR instruments</vt:lpstr>
      <vt:lpstr>SEVIRI icing</vt:lpstr>
      <vt:lpstr>SEVIRI icing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Anne-Flore Laloe</dc:creator>
  <cp:lastModifiedBy>Mounir Lekouara</cp:lastModifiedBy>
  <cp:revision>35</cp:revision>
  <cp:lastPrinted>2006-03-06T14:11:17Z</cp:lastPrinted>
  <dcterms:created xsi:type="dcterms:W3CDTF">2024-03-12T14:08:59Z</dcterms:created>
  <dcterms:modified xsi:type="dcterms:W3CDTF">2025-04-01T15:28:44Z</dcterms:modified>
</cp:coreProperties>
</file>