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733" r:id="rId2"/>
    <p:sldId id="834" r:id="rId3"/>
    <p:sldId id="847" r:id="rId4"/>
    <p:sldId id="841" r:id="rId5"/>
    <p:sldId id="846" r:id="rId6"/>
    <p:sldId id="842" r:id="rId7"/>
    <p:sldId id="840" r:id="rId8"/>
  </p:sldIdLst>
  <p:sldSz cx="12192000" cy="6858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FF"/>
    <a:srgbClr val="0C45E4"/>
    <a:srgbClr val="800080"/>
    <a:srgbClr val="333399"/>
    <a:srgbClr val="000000"/>
    <a:srgbClr val="008000"/>
    <a:srgbClr val="5F5F5F"/>
    <a:srgbClr val="3333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72955" autoAdjust="0"/>
  </p:normalViewPr>
  <p:slideViewPr>
    <p:cSldViewPr snapToGrid="0">
      <p:cViewPr varScale="1">
        <p:scale>
          <a:sx n="83" d="100"/>
          <a:sy n="83" d="100"/>
        </p:scale>
        <p:origin x="172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2388"/>
    </p:cViewPr>
  </p:sorterViewPr>
  <p:notesViewPr>
    <p:cSldViewPr snapToGrid="0">
      <p:cViewPr varScale="1">
        <p:scale>
          <a:sx n="88" d="100"/>
          <a:sy n="88" d="100"/>
        </p:scale>
        <p:origin x="-2874" y="-108"/>
      </p:cViewPr>
      <p:guideLst>
        <p:guide orient="horz" pos="3126"/>
        <p:guide pos="2142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5D828D66-AEB5-4DE2-AE3C-788B6F5E3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27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6125"/>
            <a:ext cx="6616700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D2E840EC-3661-47EA-B292-7ED791E1B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14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D4F94-4851-4065-BA9C-947A644B85B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6700" cy="3722688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8725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51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09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94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67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37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D4F94-4851-4065-BA9C-947A644B85B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6700" cy="3722688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417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654" y="2130426"/>
            <a:ext cx="10041775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9513" y="3886200"/>
            <a:ext cx="822405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0C06C-A120-4CEF-A9AD-F4118C12B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94469-C24B-4485-9554-864CA5BFE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66AD1-022E-4E0E-AE7E-C7A6C4DD8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EA962-5ACB-4E0A-B99B-F2A901C15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831DE-8CB6-4B98-B2F1-D4EBA8FF1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Click to edit Master title style</a:t>
            </a:r>
            <a:endParaRPr lang="en-GB" kern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10972800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759142" y="6400800"/>
            <a:ext cx="1823258" cy="23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7E33C82-C2A6-478E-8FB2-E20C8DB414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09600" y="1147156"/>
            <a:ext cx="10972800" cy="517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en-GB" sz="32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347049" y="6408718"/>
            <a:ext cx="5497902" cy="23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000" b="0" dirty="0"/>
              <a:t>17 Mon – 21 March 2025, GSICS Annual and EP Meeting (Hybrid), Changchun China</a:t>
            </a: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 flipV="1">
            <a:off x="609600" y="6324600"/>
            <a:ext cx="10972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8737600" y="647700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GB" sz="1400"/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609600" y="6400801"/>
            <a:ext cx="2748951" cy="23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GSICS Agency Report </a:t>
            </a:r>
          </a:p>
        </p:txBody>
      </p:sp>
      <p:pic>
        <p:nvPicPr>
          <p:cNvPr id="11" name="Picture 4" descr="http://gsics.atmos.umd.edu/pub/Development/Logos/GSICS180px.png">
            <a:extLst>
              <a:ext uri="{FF2B5EF4-FFF2-40B4-BE49-F238E27FC236}">
                <a16:creationId xmlns:a16="http://schemas.microsoft.com/office/drawing/2014/main" id="{016C2398-F037-4637-B010-5FD37A6C61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3" y="102700"/>
            <a:ext cx="17145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v"/>
        <a:defRPr sz="3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Wingdings" pitchFamily="2" charset="2"/>
        <a:buChar char="§"/>
        <a:defRPr sz="2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msc.kma.go.kr/enhome/html/main/main.do" TargetMode="External"/><Relationship Id="rId4" Type="http://schemas.openxmlformats.org/officeDocument/2006/relationships/hyperlink" Target="https://nmsc.kma.go.kr/homepage/html/gsics/gsicsIntro.d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716390" y="1335577"/>
            <a:ext cx="8759219" cy="143938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IE" sz="4000" b="1" dirty="0"/>
              <a:t>KMA GDWG Activities</a:t>
            </a:r>
            <a:br>
              <a:rPr lang="en-IE" sz="4000" b="1" dirty="0"/>
            </a:br>
            <a:r>
              <a:rPr lang="en-IE" sz="4000" b="1" dirty="0"/>
              <a:t>202</a:t>
            </a:r>
            <a:r>
              <a:rPr lang="en-US" altLang="ko-KR" sz="4000" b="1" dirty="0"/>
              <a:t>5</a:t>
            </a:r>
            <a:br>
              <a:rPr lang="en-IE" sz="4000" dirty="0">
                <a:solidFill>
                  <a:srgbClr val="0000FF"/>
                </a:solidFill>
              </a:rPr>
            </a:br>
            <a:endParaRPr lang="en-US" sz="4000" i="1" dirty="0">
              <a:solidFill>
                <a:srgbClr val="0C45E4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2299" y="3023372"/>
            <a:ext cx="9387400" cy="1125318"/>
          </a:xfrm>
        </p:spPr>
        <p:txBody>
          <a:bodyPr anchor="ctr"/>
          <a:lstStyle/>
          <a:p>
            <a:pPr eaLnBrk="1" hangingPunct="1">
              <a:spcBef>
                <a:spcPts val="0"/>
              </a:spcBef>
              <a:defRPr/>
            </a:pPr>
            <a:r>
              <a:rPr lang="en-US" altLang="ko-KR" sz="2000" b="1" dirty="0" err="1">
                <a:ea typeface="SimSun"/>
              </a:rPr>
              <a:t>Hanbyul</a:t>
            </a:r>
            <a:r>
              <a:rPr lang="en-US" altLang="ko-KR" sz="2000" b="1" dirty="0">
                <a:ea typeface="SimSun"/>
              </a:rPr>
              <a:t> Lee</a:t>
            </a:r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6D605D-C31B-4A74-9F82-60E6B61F5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299" y="4397105"/>
            <a:ext cx="9387400" cy="1125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None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endParaRPr lang="en-US" altLang="zh-CN" sz="2000" b="1" kern="0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ko-KR" sz="2000" b="1" dirty="0">
                <a:ea typeface="SimSun"/>
              </a:rPr>
              <a:t>KMA/NMSC</a:t>
            </a:r>
            <a:endParaRPr lang="en-US" altLang="ko-KR" sz="1800" dirty="0">
              <a:ea typeface="SimSun"/>
            </a:endParaRPr>
          </a:p>
        </p:txBody>
      </p:sp>
    </p:spTree>
    <p:extLst>
      <p:ext uri="{BB962C8B-B14F-4D97-AF65-F5344CB8AC3E}">
        <p14:creationId xmlns:p14="http://schemas.microsoft.com/office/powerpoint/2010/main" val="23845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82"/>
    </mc:Choice>
    <mc:Fallback xmlns="">
      <p:transition spd="slow" advTm="1038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91447" y="132628"/>
            <a:ext cx="9033753" cy="798796"/>
          </a:xfrm>
        </p:spPr>
        <p:txBody>
          <a:bodyPr anchor="t"/>
          <a:lstStyle/>
          <a:p>
            <a:r>
              <a:rPr lang="en-GB" altLang="ko-KR" sz="3200" b="1" dirty="0"/>
              <a:t>KMA’s GSICS Corrections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931422"/>
            <a:ext cx="10972800" cy="5240777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n-GB" altLang="ko-KR" sz="2000" dirty="0"/>
              <a:t> Current Status</a:t>
            </a:r>
            <a:endParaRPr lang="en-GB" altLang="ko-KR" sz="2400" dirty="0"/>
          </a:p>
          <a:p>
            <a:pPr lvl="1">
              <a:lnSpc>
                <a:spcPct val="150000"/>
              </a:lnSpc>
            </a:pPr>
            <a:r>
              <a:rPr lang="en-GB" altLang="ja-JP" sz="1800" dirty="0"/>
              <a:t>Near-Real Time Correction (</a:t>
            </a:r>
            <a:r>
              <a:rPr lang="en-US" altLang="ja-JP" sz="1800" dirty="0"/>
              <a:t>NRTC)</a:t>
            </a:r>
            <a:endParaRPr lang="en-GB" altLang="ja-JP" sz="1800" dirty="0"/>
          </a:p>
          <a:p>
            <a:pPr lvl="2">
              <a:lnSpc>
                <a:spcPct val="150000"/>
              </a:lnSpc>
            </a:pPr>
            <a:r>
              <a:rPr lang="en-GB" altLang="ja-JP" sz="1600" dirty="0"/>
              <a:t>GK2A / AMI / IR with reference to IASI(</a:t>
            </a:r>
            <a:r>
              <a:rPr lang="en-US" altLang="ja-JP" sz="1600" dirty="0" err="1"/>
              <a:t>Metop</a:t>
            </a:r>
            <a:r>
              <a:rPr lang="en-GB" altLang="ja-JP" sz="1600" dirty="0"/>
              <a:t>-B/-C) and </a:t>
            </a:r>
            <a:r>
              <a:rPr lang="en-GB" altLang="ja-JP" sz="1600" dirty="0" err="1"/>
              <a:t>CrIS</a:t>
            </a:r>
            <a:r>
              <a:rPr lang="en-GB" altLang="ja-JP" sz="1600" dirty="0"/>
              <a:t>(S-NPP and NOAA-20</a:t>
            </a:r>
            <a:r>
              <a:rPr lang="en-US" altLang="ko-KR" sz="1600" dirty="0"/>
              <a:t>/21</a:t>
            </a:r>
            <a:r>
              <a:rPr lang="en-GB" altLang="ja-JP" sz="1600" dirty="0"/>
              <a:t>) : Demo. phase</a:t>
            </a:r>
          </a:p>
          <a:p>
            <a:pPr lvl="2">
              <a:lnSpc>
                <a:spcPct val="150000"/>
              </a:lnSpc>
            </a:pPr>
            <a:r>
              <a:rPr lang="en-GB" altLang="ja-JP" sz="1600" dirty="0"/>
              <a:t>COMS / MI / IR with reference to AIRS(</a:t>
            </a:r>
            <a:r>
              <a:rPr lang="en-US" altLang="ja-JP" sz="1600" dirty="0"/>
              <a:t>Aqua)</a:t>
            </a:r>
            <a:r>
              <a:rPr lang="en-GB" altLang="ja-JP" sz="1600" dirty="0"/>
              <a:t>, IASI(</a:t>
            </a:r>
            <a:r>
              <a:rPr lang="en-GB" altLang="ja-JP" sz="1600" dirty="0" err="1"/>
              <a:t>Metop</a:t>
            </a:r>
            <a:r>
              <a:rPr lang="en-GB" altLang="ja-JP" sz="1600" dirty="0"/>
              <a:t>-A/-B): Demo. phase</a:t>
            </a:r>
            <a:endParaRPr lang="en-GB" altLang="ja-JP" sz="2000" dirty="0"/>
          </a:p>
          <a:p>
            <a:pPr lvl="1">
              <a:lnSpc>
                <a:spcPct val="150000"/>
              </a:lnSpc>
            </a:pPr>
            <a:r>
              <a:rPr lang="en-GB" altLang="ja-JP" sz="1800" dirty="0"/>
              <a:t>Re-analysis Correction (RAC)</a:t>
            </a:r>
          </a:p>
          <a:p>
            <a:pPr lvl="2">
              <a:lnSpc>
                <a:spcPct val="150000"/>
              </a:lnSpc>
            </a:pPr>
            <a:r>
              <a:rPr lang="en-GB" altLang="ja-JP" sz="1600" dirty="0"/>
              <a:t>GK2A / AMI / IR with reference to IASI-B/-C and </a:t>
            </a:r>
            <a:r>
              <a:rPr lang="en-GB" altLang="ja-JP" sz="1600" dirty="0" err="1"/>
              <a:t>CrIS</a:t>
            </a:r>
            <a:r>
              <a:rPr lang="en-GB" altLang="ja-JP" sz="1600" dirty="0"/>
              <a:t>(S-NPP and NOAA-20</a:t>
            </a:r>
            <a:r>
              <a:rPr lang="en-US" altLang="ko-KR" sz="1600" dirty="0"/>
              <a:t>/21</a:t>
            </a:r>
            <a:r>
              <a:rPr lang="en-GB" altLang="ja-JP" sz="1600" dirty="0"/>
              <a:t>) : Demo. phase</a:t>
            </a:r>
          </a:p>
          <a:p>
            <a:pPr lvl="2">
              <a:lnSpc>
                <a:spcPct val="150000"/>
              </a:lnSpc>
            </a:pPr>
            <a:r>
              <a:rPr lang="en-GB" altLang="ja-JP" sz="1600" dirty="0"/>
              <a:t>COMS / MI / IR with reference to IASI-A : Demo. phase</a:t>
            </a:r>
          </a:p>
          <a:p>
            <a:pPr marL="714375" lvl="1" indent="-266700">
              <a:lnSpc>
                <a:spcPct val="150000"/>
              </a:lnSpc>
            </a:pPr>
            <a:r>
              <a:rPr lang="en-GB" altLang="ja-JP" sz="1800" dirty="0"/>
              <a:t>NRTC and RAC Correction Data is available in the EUMETSAT GSICS Server from Jan. 15, 2018</a:t>
            </a:r>
          </a:p>
          <a:p>
            <a:pPr marL="714375" lvl="1" indent="-266700">
              <a:lnSpc>
                <a:spcPct val="150000"/>
              </a:lnSpc>
            </a:pPr>
            <a:endParaRPr lang="en-GB" altLang="ja-JP" sz="1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9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262"/>
    </mc:Choice>
    <mc:Fallback xmlns="">
      <p:transition spd="slow" advTm="53262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ACFCD62F-97E7-4DFD-9BF5-F56B12621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4364" y="2219840"/>
            <a:ext cx="4119937" cy="387352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EAF325E-5C8A-4B5A-A7DD-71D3FABDD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542" y="132628"/>
            <a:ext cx="9193658" cy="667472"/>
          </a:xfrm>
        </p:spPr>
        <p:txBody>
          <a:bodyPr/>
          <a:lstStyle/>
          <a:p>
            <a:r>
              <a:rPr lang="en-US" altLang="ko-KR" sz="3200" b="1" dirty="0"/>
              <a:t>KMA GPRC web pages</a:t>
            </a:r>
            <a:endParaRPr lang="ko-KR" altLang="en-US" sz="3200" b="1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B1E25A6-E496-47FA-BCB7-EF7FF52533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39A97FE6-3EDE-4F8D-BDEB-814FE4395941}"/>
              </a:ext>
            </a:extLst>
          </p:cNvPr>
          <p:cNvSpPr txBox="1">
            <a:spLocks/>
          </p:cNvSpPr>
          <p:nvPr/>
        </p:nvSpPr>
        <p:spPr bwMode="auto">
          <a:xfrm>
            <a:off x="240144" y="1111112"/>
            <a:ext cx="11070985" cy="95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altLang="ko-KR" sz="2000" kern="0" dirty="0"/>
              <a:t>Landing page (</a:t>
            </a:r>
            <a:r>
              <a:rPr lang="en-US" altLang="ko-KR" sz="2000" kern="0" dirty="0"/>
              <a:t>ACVs</a:t>
            </a:r>
            <a:r>
              <a:rPr lang="en-GB" altLang="ko-KR" sz="2000" kern="0" dirty="0"/>
              <a:t>)</a:t>
            </a: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en-US" altLang="ko-KR" sz="1600" dirty="0">
                <a:hlinkClick r:id="rId4"/>
              </a:rPr>
              <a:t>https://nmsc.kma.go.kr/homepage/html/gsics/gsicsIntro.do</a:t>
            </a:r>
            <a:r>
              <a:rPr lang="en-US" altLang="ko-KR" sz="1600" dirty="0"/>
              <a:t> (Korean, open)</a:t>
            </a: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en-US" altLang="ko-KR" sz="1600" dirty="0">
                <a:hlinkClick r:id="rId5"/>
              </a:rPr>
              <a:t>http://nmsc.kma.go.kr/enhome/html/main/main.do</a:t>
            </a:r>
            <a:r>
              <a:rPr lang="en-US" altLang="ko-KR" sz="1600" dirty="0"/>
              <a:t> (English, will be updated soon)</a:t>
            </a:r>
            <a:endParaRPr lang="en-US" altLang="ko-KR" sz="1600" kern="0" dirty="0">
              <a:solidFill>
                <a:srgbClr val="0000FF"/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21FC4F4-D4C0-4193-9316-89AD626A9451}"/>
              </a:ext>
            </a:extLst>
          </p:cNvPr>
          <p:cNvSpPr/>
          <p:nvPr/>
        </p:nvSpPr>
        <p:spPr>
          <a:xfrm>
            <a:off x="240145" y="997527"/>
            <a:ext cx="11070985" cy="106758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GB" altLang="ko-KR" sz="1200" kern="0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2F97B8B1-637B-439E-8C78-E9BCB94BD0DD}"/>
              </a:ext>
            </a:extLst>
          </p:cNvPr>
          <p:cNvSpPr/>
          <p:nvPr/>
        </p:nvSpPr>
        <p:spPr>
          <a:xfrm>
            <a:off x="240144" y="2170135"/>
            <a:ext cx="6417510" cy="231967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GB" altLang="ko-KR" sz="1200" kern="0" dirty="0"/>
          </a:p>
        </p:txBody>
      </p:sp>
      <p:sp>
        <p:nvSpPr>
          <p:cNvPr id="23" name="내용 개체 틀 2">
            <a:extLst>
              <a:ext uri="{FF2B5EF4-FFF2-40B4-BE49-F238E27FC236}">
                <a16:creationId xmlns:a16="http://schemas.microsoft.com/office/drawing/2014/main" id="{964637A6-748C-4AE9-A53C-85555F8A37FF}"/>
              </a:ext>
            </a:extLst>
          </p:cNvPr>
          <p:cNvSpPr txBox="1">
            <a:spLocks/>
          </p:cNvSpPr>
          <p:nvPr/>
        </p:nvSpPr>
        <p:spPr bwMode="auto">
          <a:xfrm>
            <a:off x="495438" y="2299441"/>
            <a:ext cx="5967007" cy="204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ko-KR" sz="2000" kern="0" dirty="0"/>
              <a:t>Monitoring page</a:t>
            </a: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en-US" altLang="ko-KR" sz="1800" dirty="0"/>
              <a:t>IR (</a:t>
            </a:r>
            <a:r>
              <a:rPr lang="en-US" altLang="ko-KR" sz="1800" dirty="0" err="1"/>
              <a:t>Metop</a:t>
            </a:r>
            <a:r>
              <a:rPr lang="en-US" altLang="ko-KR" sz="1800" dirty="0"/>
              <a:t>-a/b/c IASI, NOAA-20/21, S-NPP </a:t>
            </a:r>
            <a:r>
              <a:rPr lang="en-US" altLang="ko-KR" sz="1800" dirty="0" err="1"/>
              <a:t>CrIS</a:t>
            </a:r>
            <a:r>
              <a:rPr lang="en-US" altLang="ko-KR" sz="1800" dirty="0"/>
              <a:t>) </a:t>
            </a: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en-US" altLang="ko-KR" sz="1800" dirty="0"/>
              <a:t>VIS Ray Matching(Terra MODIS, S-NPP, NOAA-20/21 VIIRS) </a:t>
            </a: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en-US" altLang="ko-KR" sz="1800" kern="0" dirty="0">
                <a:solidFill>
                  <a:srgbClr val="0000FF"/>
                </a:solidFill>
              </a:rPr>
              <a:t>VIS Lunar(GIRO)</a:t>
            </a:r>
          </a:p>
        </p:txBody>
      </p:sp>
    </p:spTree>
    <p:extLst>
      <p:ext uri="{BB962C8B-B14F-4D97-AF65-F5344CB8AC3E}">
        <p14:creationId xmlns:p14="http://schemas.microsoft.com/office/powerpoint/2010/main" val="4143646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91447" y="132628"/>
            <a:ext cx="9033753" cy="667472"/>
          </a:xfrm>
        </p:spPr>
        <p:txBody>
          <a:bodyPr/>
          <a:lstStyle/>
          <a:p>
            <a:r>
              <a:rPr lang="en-US" altLang="ko-KR" sz="3200" b="1" dirty="0"/>
              <a:t>KMA GPRC web pages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42D8B899-B6BE-40B7-9F62-519EFC753B54}"/>
              </a:ext>
            </a:extLst>
          </p:cNvPr>
          <p:cNvSpPr/>
          <p:nvPr/>
        </p:nvSpPr>
        <p:spPr>
          <a:xfrm>
            <a:off x="240146" y="2929884"/>
            <a:ext cx="6122948" cy="2180189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10EA19B5-FB3C-42DD-8EA6-C8832A2593E9}"/>
              </a:ext>
            </a:extLst>
          </p:cNvPr>
          <p:cNvSpPr/>
          <p:nvPr/>
        </p:nvSpPr>
        <p:spPr>
          <a:xfrm>
            <a:off x="240146" y="997527"/>
            <a:ext cx="6122948" cy="1825486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GB" altLang="ko-KR" sz="1200" kern="0" dirty="0"/>
          </a:p>
        </p:txBody>
      </p:sp>
      <p:sp>
        <p:nvSpPr>
          <p:cNvPr id="31" name="내용 개체 틀 2">
            <a:extLst>
              <a:ext uri="{FF2B5EF4-FFF2-40B4-BE49-F238E27FC236}">
                <a16:creationId xmlns:a16="http://schemas.microsoft.com/office/drawing/2014/main" id="{BE9EBDED-2E31-49DE-8D39-25DD1BEEA7AC}"/>
              </a:ext>
            </a:extLst>
          </p:cNvPr>
          <p:cNvSpPr txBox="1">
            <a:spLocks/>
          </p:cNvSpPr>
          <p:nvPr/>
        </p:nvSpPr>
        <p:spPr bwMode="auto">
          <a:xfrm>
            <a:off x="240144" y="1111112"/>
            <a:ext cx="4865691" cy="1815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ko-KR" sz="1800" kern="0" dirty="0"/>
              <a:t>AMI Cal/Val System</a:t>
            </a:r>
          </a:p>
          <a:p>
            <a:pPr marL="900000" lvl="2">
              <a:buFont typeface="Wingdings" panose="05000000000000000000" pitchFamily="2" charset="2"/>
              <a:buChar char="ü"/>
            </a:pPr>
            <a:r>
              <a:rPr lang="en-US" altLang="ko-KR" sz="2000" kern="0" dirty="0">
                <a:solidFill>
                  <a:srgbClr val="0000FF"/>
                </a:solidFill>
              </a:rPr>
              <a:t>GSICS Introduction</a:t>
            </a:r>
          </a:p>
          <a:p>
            <a:pPr marL="900000" lvl="2">
              <a:buFont typeface="Wingdings" panose="05000000000000000000" pitchFamily="2" charset="2"/>
              <a:buChar char="ü"/>
            </a:pPr>
            <a:r>
              <a:rPr lang="en-US" altLang="ko-KR" sz="2000" kern="0" dirty="0">
                <a:solidFill>
                  <a:srgbClr val="0000FF"/>
                </a:solidFill>
              </a:rPr>
              <a:t>Methodology(IR)</a:t>
            </a:r>
          </a:p>
          <a:p>
            <a:pPr marL="900000" lvl="2">
              <a:buFont typeface="Wingdings" panose="05000000000000000000" pitchFamily="2" charset="2"/>
              <a:buChar char="ü"/>
            </a:pPr>
            <a:r>
              <a:rPr lang="en-US" altLang="ko-KR" sz="2000" kern="0" dirty="0">
                <a:solidFill>
                  <a:srgbClr val="0000FF"/>
                </a:solidFill>
              </a:rPr>
              <a:t>Methodology(VIS/NIR)</a:t>
            </a:r>
          </a:p>
        </p:txBody>
      </p:sp>
      <p:sp>
        <p:nvSpPr>
          <p:cNvPr id="33" name="내용 개체 틀 2">
            <a:extLst>
              <a:ext uri="{FF2B5EF4-FFF2-40B4-BE49-F238E27FC236}">
                <a16:creationId xmlns:a16="http://schemas.microsoft.com/office/drawing/2014/main" id="{1BEF7D0B-1F71-4EE1-89BE-9588817D2F40}"/>
              </a:ext>
            </a:extLst>
          </p:cNvPr>
          <p:cNvSpPr txBox="1">
            <a:spLocks/>
          </p:cNvSpPr>
          <p:nvPr/>
        </p:nvSpPr>
        <p:spPr bwMode="auto">
          <a:xfrm>
            <a:off x="240145" y="3033812"/>
            <a:ext cx="6023495" cy="197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800" kern="0" dirty="0"/>
              <a:t>IR Calibration (Scatter plot, Time series)</a:t>
            </a:r>
          </a:p>
          <a:p>
            <a:pPr marL="1257300" lvl="2" indent="-285750">
              <a:buFont typeface="Wingdings" panose="05000000000000000000" pitchFamily="2" charset="2"/>
              <a:buChar char="ü"/>
            </a:pPr>
            <a:r>
              <a:rPr lang="en-US" altLang="ko-KR" sz="2000" kern="0" dirty="0" err="1"/>
              <a:t>Metop</a:t>
            </a:r>
            <a:r>
              <a:rPr lang="en-US" altLang="ko-KR" sz="2000" kern="0" dirty="0"/>
              <a:t>-B/C IASI, NOAA-20/21 </a:t>
            </a:r>
            <a:r>
              <a:rPr lang="en-US" altLang="ko-KR" sz="2000" kern="0" dirty="0" err="1"/>
              <a:t>CrIS</a:t>
            </a:r>
            <a:r>
              <a:rPr lang="en-US" altLang="ko-KR" sz="2000" kern="0" dirty="0"/>
              <a:t>, Suomi-NPP/</a:t>
            </a:r>
            <a:r>
              <a:rPr lang="en-US" altLang="ko-KR" sz="2000" kern="0" dirty="0" err="1"/>
              <a:t>CrIS</a:t>
            </a:r>
            <a:r>
              <a:rPr lang="ja-JP" altLang="en-US" sz="2000" kern="0" dirty="0"/>
              <a:t> </a:t>
            </a:r>
            <a:endParaRPr lang="en-US" altLang="ja-JP" sz="2000" kern="0" dirty="0"/>
          </a:p>
          <a:p>
            <a:pPr marL="1257300" lvl="2" indent="-285750">
              <a:buFont typeface="Wingdings" panose="05000000000000000000" pitchFamily="2" charset="2"/>
              <a:buChar char="ü"/>
            </a:pPr>
            <a:r>
              <a:rPr lang="en-US" altLang="ko-KR" sz="2000" kern="0" dirty="0"/>
              <a:t>Time series includes BT difference and Regression </a:t>
            </a:r>
            <a:r>
              <a:rPr lang="en-US" altLang="ko-KR" sz="2000" kern="0" dirty="0" err="1"/>
              <a:t>Coefficent</a:t>
            </a:r>
            <a:endParaRPr lang="en-GB" altLang="ko-KR" sz="2000" kern="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A2489861-61D2-467F-BD26-11DA26B03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622" y="957701"/>
            <a:ext cx="4865691" cy="45286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1281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561"/>
    </mc:Choice>
    <mc:Fallback xmlns="">
      <p:transition spd="slow" advTm="5156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91447" y="132628"/>
            <a:ext cx="9033753" cy="667472"/>
          </a:xfrm>
        </p:spPr>
        <p:txBody>
          <a:bodyPr/>
          <a:lstStyle/>
          <a:p>
            <a:r>
              <a:rPr lang="en-US" altLang="ko-KR" sz="3200" b="1" dirty="0"/>
              <a:t>KMA GPRC web pages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7E5A17D-6809-48D4-A1A8-31043E5DD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2737" y="789303"/>
            <a:ext cx="4593915" cy="42168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11FCBB7C-1B0E-4BE4-BAAD-CA1366849633}"/>
              </a:ext>
            </a:extLst>
          </p:cNvPr>
          <p:cNvSpPr/>
          <p:nvPr/>
        </p:nvSpPr>
        <p:spPr>
          <a:xfrm>
            <a:off x="240146" y="2929884"/>
            <a:ext cx="6122948" cy="2180189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BA01D26-0E2E-4396-8B27-625895EFDB8E}"/>
              </a:ext>
            </a:extLst>
          </p:cNvPr>
          <p:cNvSpPr/>
          <p:nvPr/>
        </p:nvSpPr>
        <p:spPr>
          <a:xfrm>
            <a:off x="240146" y="997527"/>
            <a:ext cx="6122948" cy="1825486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GB" altLang="ko-KR" sz="1200" kern="0" dirty="0"/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2A13911E-CB98-43A1-B6B5-F9AFED2A491D}"/>
              </a:ext>
            </a:extLst>
          </p:cNvPr>
          <p:cNvSpPr txBox="1">
            <a:spLocks/>
          </p:cNvSpPr>
          <p:nvPr/>
        </p:nvSpPr>
        <p:spPr bwMode="auto">
          <a:xfrm>
            <a:off x="240144" y="1111112"/>
            <a:ext cx="4865691" cy="1815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ko-KR" sz="1800" kern="0" dirty="0"/>
              <a:t>AMI Cal/Val System</a:t>
            </a:r>
          </a:p>
          <a:p>
            <a:pPr marL="900000" lvl="2">
              <a:buFont typeface="Wingdings" panose="05000000000000000000" pitchFamily="2" charset="2"/>
              <a:buChar char="ü"/>
            </a:pPr>
            <a:r>
              <a:rPr lang="en-US" altLang="ko-KR" sz="2000" kern="0" dirty="0">
                <a:solidFill>
                  <a:srgbClr val="0000FF"/>
                </a:solidFill>
              </a:rPr>
              <a:t>GSICS Introduction</a:t>
            </a:r>
          </a:p>
          <a:p>
            <a:pPr marL="900000" lvl="2">
              <a:buFont typeface="Wingdings" panose="05000000000000000000" pitchFamily="2" charset="2"/>
              <a:buChar char="ü"/>
            </a:pPr>
            <a:r>
              <a:rPr lang="en-US" altLang="ko-KR" sz="2000" kern="0" dirty="0">
                <a:solidFill>
                  <a:srgbClr val="0000FF"/>
                </a:solidFill>
              </a:rPr>
              <a:t>Methodology(IR)</a:t>
            </a:r>
          </a:p>
          <a:p>
            <a:pPr marL="900000" lvl="2">
              <a:buFont typeface="Wingdings" panose="05000000000000000000" pitchFamily="2" charset="2"/>
              <a:buChar char="ü"/>
            </a:pPr>
            <a:r>
              <a:rPr lang="en-US" altLang="ko-KR" sz="2000" kern="0" dirty="0">
                <a:solidFill>
                  <a:srgbClr val="0000FF"/>
                </a:solidFill>
              </a:rPr>
              <a:t>Methodology(VIS/NIR)</a:t>
            </a:r>
          </a:p>
        </p:txBody>
      </p:sp>
      <p:sp>
        <p:nvSpPr>
          <p:cNvPr id="19" name="내용 개체 틀 2">
            <a:extLst>
              <a:ext uri="{FF2B5EF4-FFF2-40B4-BE49-F238E27FC236}">
                <a16:creationId xmlns:a16="http://schemas.microsoft.com/office/drawing/2014/main" id="{69FF182A-3D41-4C16-AB5F-43EBDA52F49F}"/>
              </a:ext>
            </a:extLst>
          </p:cNvPr>
          <p:cNvSpPr txBox="1">
            <a:spLocks/>
          </p:cNvSpPr>
          <p:nvPr/>
        </p:nvSpPr>
        <p:spPr bwMode="auto">
          <a:xfrm>
            <a:off x="240145" y="3033812"/>
            <a:ext cx="6023495" cy="197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800" kern="0" dirty="0"/>
              <a:t>Vis/NIR Calibration (Scatter plot, Time series)</a:t>
            </a:r>
          </a:p>
          <a:p>
            <a:pPr marL="1257300" lvl="2" indent="-285750">
              <a:buFont typeface="Wingdings" panose="05000000000000000000" pitchFamily="2" charset="2"/>
              <a:buChar char="ü"/>
            </a:pPr>
            <a:r>
              <a:rPr lang="en-US" altLang="ko-KR" sz="2000" kern="0" dirty="0"/>
              <a:t>Ray-matching(Terra MODIS, S-NPP NOAA-/2021 VIIRS)</a:t>
            </a:r>
          </a:p>
          <a:p>
            <a:pPr marL="1257300" lvl="2" indent="-285750">
              <a:buFont typeface="Wingdings" panose="05000000000000000000" pitchFamily="2" charset="2"/>
              <a:buChar char="ü"/>
            </a:pPr>
            <a:r>
              <a:rPr lang="en-US" altLang="ko-KR" sz="2000" kern="0" dirty="0"/>
              <a:t>Lunar calibration (GIRO)</a:t>
            </a:r>
          </a:p>
          <a:p>
            <a:pPr marL="1257300" lvl="2" indent="-285750">
              <a:buFont typeface="Wingdings" panose="05000000000000000000" pitchFamily="2" charset="2"/>
              <a:buChar char="ü"/>
            </a:pPr>
            <a:r>
              <a:rPr lang="en-US" altLang="ko-KR" sz="2000" kern="0" dirty="0">
                <a:solidFill>
                  <a:srgbClr val="FF3300"/>
                </a:solidFill>
              </a:rPr>
              <a:t>GSICS DCC and GEO-GEO will be open in 2025</a:t>
            </a:r>
          </a:p>
          <a:p>
            <a:pPr marL="971550" lvl="2" indent="0">
              <a:buNone/>
            </a:pPr>
            <a:endParaRPr lang="en-GB" altLang="ko-KR" sz="1600" kern="0" dirty="0"/>
          </a:p>
        </p:txBody>
      </p:sp>
      <p:pic>
        <p:nvPicPr>
          <p:cNvPr id="26" name="그림 25">
            <a:extLst>
              <a:ext uri="{FF2B5EF4-FFF2-40B4-BE49-F238E27FC236}">
                <a16:creationId xmlns:a16="http://schemas.microsoft.com/office/drawing/2014/main" id="{6BA80689-70D3-4378-BD5B-13D420808D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056" y="3254629"/>
            <a:ext cx="3013753" cy="28140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7923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561"/>
    </mc:Choice>
    <mc:Fallback xmlns="">
      <p:transition spd="slow" advTm="5156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7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615324"/>
              </p:ext>
            </p:extLst>
          </p:nvPr>
        </p:nvGraphicFramePr>
        <p:xfrm>
          <a:off x="1700674" y="3537018"/>
          <a:ext cx="9040486" cy="221036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303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3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1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4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1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13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35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01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Member</a:t>
                      </a:r>
                      <a:endParaRPr lang="en-GB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GRWG</a:t>
                      </a:r>
                      <a:endParaRPr lang="en-GB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GDWG</a:t>
                      </a:r>
                      <a:endParaRPr lang="en-GB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GEO-LEO</a:t>
                      </a:r>
                      <a:endParaRPr lang="en-GB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DCC</a:t>
                      </a:r>
                    </a:p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RTM</a:t>
                      </a:r>
                      <a:endParaRPr lang="en-GB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Moon</a:t>
                      </a:r>
                      <a:endParaRPr lang="en-GB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GEO-GEO</a:t>
                      </a:r>
                      <a:endParaRPr lang="en-GB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239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Eun-Jeong</a:t>
                      </a:r>
                      <a:r>
                        <a:rPr lang="en-US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Cha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</a:t>
                      </a:r>
                      <a:r>
                        <a:rPr lang="en-US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en-GB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altLang="ko-K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extLst>
                  <a:ext uri="{0D108BD9-81ED-4DB2-BD59-A6C34878D82A}">
                    <a16:rowId xmlns:a16="http://schemas.microsoft.com/office/drawing/2014/main" val="2818402767"/>
                  </a:ext>
                </a:extLst>
              </a:tr>
              <a:tr h="486471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Euidong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Hwang (Mr.)</a:t>
                      </a: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471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Hanbyul</a:t>
                      </a:r>
                      <a:r>
                        <a:rPr lang="en-US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Lee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</a:t>
                      </a:r>
                      <a:r>
                        <a:rPr lang="en-US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altLang="ko-K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GB" sz="14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00" marR="48000" marT="36000" marB="360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제목 1"/>
          <p:cNvSpPr>
            <a:spLocks noGrp="1"/>
          </p:cNvSpPr>
          <p:nvPr>
            <p:ph type="title"/>
          </p:nvPr>
        </p:nvSpPr>
        <p:spPr>
          <a:xfrm>
            <a:off x="2091447" y="132628"/>
            <a:ext cx="9033753" cy="667472"/>
          </a:xfrm>
        </p:spPr>
        <p:txBody>
          <a:bodyPr/>
          <a:lstStyle/>
          <a:p>
            <a:r>
              <a:rPr lang="en-GB" altLang="ko-KR" sz="3200" b="1" dirty="0"/>
              <a:t>KMA’s Personnel supporting GSICS</a:t>
            </a:r>
            <a:endParaRPr lang="en-US" altLang="ko-KR" sz="3200" b="1" dirty="0"/>
          </a:p>
        </p:txBody>
      </p:sp>
      <p:sp>
        <p:nvSpPr>
          <p:cNvPr id="10" name="내용 개체 틀 2"/>
          <p:cNvSpPr>
            <a:spLocks noGrp="1"/>
          </p:cNvSpPr>
          <p:nvPr>
            <p:ph idx="1"/>
          </p:nvPr>
        </p:nvSpPr>
        <p:spPr>
          <a:xfrm>
            <a:off x="1152524" y="1098618"/>
            <a:ext cx="9744075" cy="2139882"/>
          </a:xfrm>
        </p:spPr>
        <p:txBody>
          <a:bodyPr/>
          <a:lstStyle/>
          <a:p>
            <a:r>
              <a:rPr lang="en-GB" altLang="ko-KR" sz="2000" dirty="0"/>
              <a:t>GRWG</a:t>
            </a:r>
          </a:p>
          <a:p>
            <a:pPr lvl="1"/>
            <a:r>
              <a:rPr lang="en-US" altLang="ko-KR" sz="1800" dirty="0" err="1"/>
              <a:t>Eun-Jeong</a:t>
            </a:r>
            <a:r>
              <a:rPr lang="en-US" altLang="ko-KR" sz="1800" dirty="0"/>
              <a:t> Cha</a:t>
            </a:r>
            <a:r>
              <a:rPr lang="en-GB" altLang="ko-KR" sz="1800" dirty="0"/>
              <a:t> (New Member)</a:t>
            </a:r>
            <a:r>
              <a:rPr lang="en-US" altLang="ko-KR" sz="1800" dirty="0"/>
              <a:t>, </a:t>
            </a:r>
            <a:r>
              <a:rPr lang="en-US" altLang="ko-KR" sz="1800" dirty="0" err="1"/>
              <a:t>Hanbyul</a:t>
            </a:r>
            <a:r>
              <a:rPr lang="ko-KR" altLang="en-US" sz="1800" dirty="0"/>
              <a:t> </a:t>
            </a:r>
            <a:r>
              <a:rPr lang="en-US" altLang="ko-KR" sz="1800" dirty="0"/>
              <a:t>Lee</a:t>
            </a:r>
            <a:r>
              <a:rPr lang="ko-KR" altLang="en-US" sz="1800" dirty="0"/>
              <a:t> </a:t>
            </a:r>
            <a:r>
              <a:rPr lang="en-US" altLang="ko-KR" sz="1800" dirty="0"/>
              <a:t>and </a:t>
            </a:r>
            <a:r>
              <a:rPr lang="en-US" altLang="ko-KR" sz="1800" dirty="0" err="1"/>
              <a:t>Euidong</a:t>
            </a:r>
            <a:r>
              <a:rPr lang="en-US" altLang="ko-KR" sz="1800" dirty="0"/>
              <a:t> Hwang</a:t>
            </a:r>
          </a:p>
          <a:p>
            <a:pPr lvl="1"/>
            <a:r>
              <a:rPr lang="en-US" altLang="ko-KR" sz="1800" dirty="0" err="1"/>
              <a:t>Jaeyoung</a:t>
            </a:r>
            <a:r>
              <a:rPr lang="en-US" altLang="ko-KR" sz="1800" dirty="0"/>
              <a:t> </a:t>
            </a:r>
            <a:r>
              <a:rPr lang="en-US" altLang="ko-KR" sz="1800" dirty="0" err="1"/>
              <a:t>Byon</a:t>
            </a:r>
            <a:r>
              <a:rPr lang="en-US" altLang="ko-KR" sz="1800" dirty="0"/>
              <a:t> * (*leave of absence)</a:t>
            </a:r>
          </a:p>
          <a:p>
            <a:pPr lvl="1">
              <a:lnSpc>
                <a:spcPct val="80000"/>
              </a:lnSpc>
            </a:pPr>
            <a:endParaRPr lang="en-GB" altLang="ko-KR" sz="18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GB" altLang="ko-KR" sz="2000" dirty="0"/>
              <a:t>GDWG</a:t>
            </a:r>
          </a:p>
          <a:p>
            <a:pPr lvl="1">
              <a:lnSpc>
                <a:spcPct val="80000"/>
              </a:lnSpc>
            </a:pPr>
            <a:r>
              <a:rPr lang="en-US" altLang="ko-KR" sz="1800" dirty="0" err="1"/>
              <a:t>Eun</a:t>
            </a:r>
            <a:r>
              <a:rPr lang="en-US" altLang="ko-KR" sz="1800" dirty="0"/>
              <a:t> </a:t>
            </a:r>
            <a:r>
              <a:rPr lang="en-US" altLang="ko-KR" sz="1800" dirty="0" err="1"/>
              <a:t>Jeong</a:t>
            </a:r>
            <a:r>
              <a:rPr lang="en-US" altLang="ko-KR" sz="1800" dirty="0"/>
              <a:t> Cha, </a:t>
            </a:r>
            <a:r>
              <a:rPr lang="en-US" altLang="ko-KR" sz="1800" dirty="0" err="1"/>
              <a:t>Hanbyul</a:t>
            </a:r>
            <a:r>
              <a:rPr lang="en-US" altLang="ko-KR" sz="1800" dirty="0"/>
              <a:t> Lee</a:t>
            </a:r>
            <a:endParaRPr lang="en-GB" altLang="ko-KR" sz="1600" dirty="0"/>
          </a:p>
        </p:txBody>
      </p:sp>
    </p:spTree>
    <p:extLst>
      <p:ext uri="{BB962C8B-B14F-4D97-AF65-F5344CB8AC3E}">
        <p14:creationId xmlns:p14="http://schemas.microsoft.com/office/powerpoint/2010/main" val="2966078478"/>
      </p:ext>
    </p:extLst>
  </p:cSld>
  <p:clrMapOvr>
    <a:masterClrMapping/>
  </p:clrMapOvr>
  <p:transition advTm="16778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716390" y="2561263"/>
            <a:ext cx="8759219" cy="143938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IE" sz="4000" b="1" dirty="0"/>
              <a:t>Thank you</a:t>
            </a:r>
            <a:endParaRPr lang="en-US" sz="4000" i="1" dirty="0">
              <a:solidFill>
                <a:srgbClr val="0C45E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04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71"/>
    </mc:Choice>
    <mc:Fallback xmlns="">
      <p:transition spd="slow" advTm="2571"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61003</TotalTime>
  <Words>412</Words>
  <Application>Microsoft Office PowerPoint</Application>
  <PresentationFormat>와이드스크린</PresentationFormat>
  <Paragraphs>83</Paragraphs>
  <Slides>7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4" baseType="lpstr">
      <vt:lpstr>SimSun</vt:lpstr>
      <vt:lpstr>SimSun</vt:lpstr>
      <vt:lpstr>맑은 고딕</vt:lpstr>
      <vt:lpstr>Arial</vt:lpstr>
      <vt:lpstr>Times New Roman</vt:lpstr>
      <vt:lpstr>Wingdings</vt:lpstr>
      <vt:lpstr>Default Design</vt:lpstr>
      <vt:lpstr>KMA GDWG Activities 2025 </vt:lpstr>
      <vt:lpstr>KMA’s GSICS Corrections</vt:lpstr>
      <vt:lpstr>KMA GPRC web pages</vt:lpstr>
      <vt:lpstr>KMA GPRC web pages</vt:lpstr>
      <vt:lpstr>KMA GPRC web pages</vt:lpstr>
      <vt:lpstr>KMA’s Personnel supporting GSICS</vt:lpstr>
      <vt:lpstr>Thank you</vt:lpstr>
    </vt:vector>
  </TitlesOfParts>
  <Company>NOAA / NESDIS / ORA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GSICS GEO-LEO ATBD</dc:title>
  <dc:subject>SPIE 2009 tALK</dc:subject>
  <dc:creator>Fred Wu</dc:creator>
  <cp:lastModifiedBy>user</cp:lastModifiedBy>
  <cp:revision>1175</cp:revision>
  <cp:lastPrinted>2024-02-15T04:58:50Z</cp:lastPrinted>
  <dcterms:created xsi:type="dcterms:W3CDTF">2004-06-10T15:46:18Z</dcterms:created>
  <dcterms:modified xsi:type="dcterms:W3CDTF">2025-03-13T04:10:36Z</dcterms:modified>
</cp:coreProperties>
</file>