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 id="2147483655" r:id="rId5"/>
  </p:sldMasterIdLst>
  <p:notesMasterIdLst>
    <p:notesMasterId r:id="rId22"/>
  </p:notesMasterIdLst>
  <p:handoutMasterIdLst>
    <p:handoutMasterId r:id="rId23"/>
  </p:handoutMasterIdLst>
  <p:sldIdLst>
    <p:sldId id="733" r:id="rId6"/>
    <p:sldId id="849" r:id="rId7"/>
    <p:sldId id="892" r:id="rId8"/>
    <p:sldId id="891" r:id="rId9"/>
    <p:sldId id="867" r:id="rId10"/>
    <p:sldId id="893" r:id="rId11"/>
    <p:sldId id="879" r:id="rId12"/>
    <p:sldId id="858" r:id="rId13"/>
    <p:sldId id="866" r:id="rId14"/>
    <p:sldId id="876" r:id="rId15"/>
    <p:sldId id="885" r:id="rId16"/>
    <p:sldId id="886" r:id="rId17"/>
    <p:sldId id="887" r:id="rId18"/>
    <p:sldId id="888" r:id="rId19"/>
    <p:sldId id="889" r:id="rId20"/>
    <p:sldId id="890" r:id="rId21"/>
  </p:sldIdLst>
  <p:sldSz cx="12192000" cy="6858000"/>
  <p:notesSz cx="6735763" cy="98663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884" userDrawn="1">
          <p15:clr>
            <a:srgbClr val="A4A3A4"/>
          </p15:clr>
        </p15:guide>
        <p15:guide id="2" pos="3999"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FFFFFF"/>
    <a:srgbClr val="FF6600"/>
    <a:srgbClr val="FF9900"/>
    <a:srgbClr val="000000"/>
    <a:srgbClr val="9EA000"/>
    <a:srgbClr val="FF62BC"/>
    <a:srgbClr val="F8766D"/>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00"/>
    <p:restoredTop sz="89049" autoAdjust="0"/>
  </p:normalViewPr>
  <p:slideViewPr>
    <p:cSldViewPr snapToGrid="0">
      <p:cViewPr varScale="1">
        <p:scale>
          <a:sx n="69" d="100"/>
          <a:sy n="69" d="100"/>
        </p:scale>
        <p:origin x="60" y="348"/>
      </p:cViewPr>
      <p:guideLst>
        <p:guide orient="horz" pos="3884"/>
        <p:guide pos="399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snapToGrid="0">
      <p:cViewPr varScale="1">
        <p:scale>
          <a:sx n="88" d="100"/>
          <a:sy n="88" d="100"/>
        </p:scale>
        <p:origin x="-2874" y="-108"/>
      </p:cViewPr>
      <p:guideLst>
        <p:guide orient="horz" pos="3107"/>
        <p:guide pos="2122"/>
      </p:guideLst>
    </p:cSldViewPr>
  </p:notesViewPr>
  <p:gridSpacing cx="114300" cy="1143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8" name="Rectangle 2"/>
          <p:cNvSpPr>
            <a:spLocks noGrp="1" noChangeArrowheads="1"/>
          </p:cNvSpPr>
          <p:nvPr>
            <p:ph type="hdr" sz="quarter"/>
          </p:nvPr>
        </p:nvSpPr>
        <p:spPr>
          <a:xfrm>
            <a:off x="0" y="0"/>
            <a:ext cx="2919565" cy="492290"/>
          </a:xfrm>
          <a:prstGeom prst="rect">
            <a:avLst/>
          </a:prstGeom>
          <a:noFill/>
          <a:ln w="9525">
            <a:noFill/>
            <a:miter lim="800000"/>
            <a:headEnd/>
            <a:tailEnd/>
          </a:ln>
          <a:effectLst/>
        </p:spPr>
        <p:txBody>
          <a:bodyPr vert="horz" wrap="square" lIns="91626" tIns="45812" rIns="91626" bIns="45812" numCol="1" anchor="t" anchorCtr="0" compatLnSpc="1">
            <a:prstTxWarp prst="textNoShape">
              <a:avLst/>
            </a:prstTxWarp>
          </a:bodyPr>
          <a:lstStyle>
            <a:lvl1pPr defTabSz="915513">
              <a:defRPr sz="1200"/>
            </a:lvl1pPr>
          </a:lstStyle>
          <a:p>
            <a:pPr>
              <a:defRPr/>
            </a:pPr>
            <a:endParaRPr lang="en-US"/>
          </a:p>
        </p:txBody>
      </p:sp>
      <p:sp>
        <p:nvSpPr>
          <p:cNvPr id="1069" name="Rectangle 3"/>
          <p:cNvSpPr>
            <a:spLocks noGrp="1" noChangeArrowheads="1"/>
          </p:cNvSpPr>
          <p:nvPr>
            <p:ph type="dt" sz="quarter" idx="1"/>
          </p:nvPr>
        </p:nvSpPr>
        <p:spPr>
          <a:xfrm>
            <a:off x="3814626" y="0"/>
            <a:ext cx="2919565" cy="492290"/>
          </a:xfrm>
          <a:prstGeom prst="rect">
            <a:avLst/>
          </a:prstGeom>
          <a:noFill/>
          <a:ln w="9525">
            <a:noFill/>
            <a:miter lim="800000"/>
            <a:headEnd/>
            <a:tailEnd/>
          </a:ln>
          <a:effectLst/>
        </p:spPr>
        <p:txBody>
          <a:bodyPr vert="horz" wrap="square" lIns="91626" tIns="45812" rIns="91626" bIns="45812" numCol="1" anchor="t" anchorCtr="0" compatLnSpc="1">
            <a:prstTxWarp prst="textNoShape">
              <a:avLst/>
            </a:prstTxWarp>
          </a:bodyPr>
          <a:lstStyle>
            <a:lvl1pPr algn="r" defTabSz="915513">
              <a:defRPr sz="1200"/>
            </a:lvl1pPr>
          </a:lstStyle>
          <a:p>
            <a:pPr>
              <a:defRPr/>
            </a:pPr>
            <a:endParaRPr lang="en-US"/>
          </a:p>
        </p:txBody>
      </p:sp>
      <p:sp>
        <p:nvSpPr>
          <p:cNvPr id="1070" name="Rectangle 4"/>
          <p:cNvSpPr>
            <a:spLocks noGrp="1" noChangeArrowheads="1"/>
          </p:cNvSpPr>
          <p:nvPr>
            <p:ph type="ftr" sz="quarter" idx="2"/>
          </p:nvPr>
        </p:nvSpPr>
        <p:spPr>
          <a:xfrm>
            <a:off x="0" y="9372445"/>
            <a:ext cx="2919565" cy="492290"/>
          </a:xfrm>
          <a:prstGeom prst="rect">
            <a:avLst/>
          </a:prstGeom>
          <a:noFill/>
          <a:ln w="9525">
            <a:noFill/>
            <a:miter lim="800000"/>
            <a:headEnd/>
            <a:tailEnd/>
          </a:ln>
          <a:effectLst/>
        </p:spPr>
        <p:txBody>
          <a:bodyPr vert="horz" wrap="square" lIns="91626" tIns="45812" rIns="91626" bIns="45812" numCol="1" anchor="b" anchorCtr="0" compatLnSpc="1">
            <a:prstTxWarp prst="textNoShape">
              <a:avLst/>
            </a:prstTxWarp>
          </a:bodyPr>
          <a:lstStyle>
            <a:lvl1pPr defTabSz="915513">
              <a:defRPr sz="1200"/>
            </a:lvl1pPr>
          </a:lstStyle>
          <a:p>
            <a:pPr>
              <a:defRPr/>
            </a:pPr>
            <a:endParaRPr lang="en-US"/>
          </a:p>
        </p:txBody>
      </p:sp>
      <p:sp>
        <p:nvSpPr>
          <p:cNvPr id="1071" name="Rectangle 5"/>
          <p:cNvSpPr>
            <a:spLocks noGrp="1" noChangeArrowheads="1"/>
          </p:cNvSpPr>
          <p:nvPr>
            <p:ph type="sldNum" sz="quarter" idx="3"/>
          </p:nvPr>
        </p:nvSpPr>
        <p:spPr>
          <a:xfrm>
            <a:off x="3814626" y="9372445"/>
            <a:ext cx="2919565" cy="492290"/>
          </a:xfrm>
          <a:prstGeom prst="rect">
            <a:avLst/>
          </a:prstGeom>
          <a:noFill/>
          <a:ln w="9525">
            <a:noFill/>
            <a:miter lim="800000"/>
            <a:headEnd/>
            <a:tailEnd/>
          </a:ln>
          <a:effectLst/>
        </p:spPr>
        <p:txBody>
          <a:bodyPr vert="horz" wrap="square" lIns="91626" tIns="45812" rIns="91626" bIns="45812" numCol="1" anchor="b" anchorCtr="0" compatLnSpc="1">
            <a:prstTxWarp prst="textNoShape">
              <a:avLst/>
            </a:prstTxWarp>
          </a:bodyPr>
          <a:lstStyle>
            <a:lvl1pPr algn="r" defTabSz="915513">
              <a:defRPr sz="1200"/>
            </a:lvl1pPr>
          </a:lstStyle>
          <a:p>
            <a:pPr>
              <a:defRPr/>
            </a:pPr>
            <a:fld id="{5D828D66-AEB5-4DE2-AE3C-788B6F5E35E5}" type="slidenum">
              <a:rPr lang="en-US"/>
              <a:pPr>
                <a:defRPr/>
              </a:pPr>
              <a:t>‹#›</a:t>
            </a:fld>
            <a:endParaRPr lang="en-US"/>
          </a:p>
        </p:txBody>
      </p:sp>
    </p:spTree>
    <p:extLst>
      <p:ext uri="{BB962C8B-B14F-4D97-AF65-F5344CB8AC3E}">
        <p14:creationId xmlns:p14="http://schemas.microsoft.com/office/powerpoint/2010/main" val="935727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1" name="Rectangle 2"/>
          <p:cNvSpPr>
            <a:spLocks noGrp="1" noChangeArrowheads="1"/>
          </p:cNvSpPr>
          <p:nvPr>
            <p:ph type="hdr" sz="quarter"/>
          </p:nvPr>
        </p:nvSpPr>
        <p:spPr>
          <a:xfrm>
            <a:off x="0" y="0"/>
            <a:ext cx="2919565" cy="492290"/>
          </a:xfrm>
          <a:prstGeom prst="rect">
            <a:avLst/>
          </a:prstGeom>
          <a:noFill/>
          <a:ln w="9525">
            <a:noFill/>
            <a:miter lim="800000"/>
            <a:headEnd/>
            <a:tailEnd/>
          </a:ln>
          <a:effectLst/>
        </p:spPr>
        <p:txBody>
          <a:bodyPr vert="horz" wrap="square" lIns="91626" tIns="45812" rIns="91626" bIns="45812" numCol="1" anchor="t" anchorCtr="0" compatLnSpc="1">
            <a:prstTxWarp prst="textNoShape">
              <a:avLst/>
            </a:prstTxWarp>
          </a:bodyPr>
          <a:lstStyle>
            <a:lvl1pPr defTabSz="915513">
              <a:defRPr sz="1200"/>
            </a:lvl1pPr>
          </a:lstStyle>
          <a:p>
            <a:pPr>
              <a:defRPr/>
            </a:pPr>
            <a:endParaRPr lang="en-US"/>
          </a:p>
        </p:txBody>
      </p:sp>
      <p:sp>
        <p:nvSpPr>
          <p:cNvPr id="1062" name="Rectangle 3"/>
          <p:cNvSpPr>
            <a:spLocks noGrp="1" noChangeArrowheads="1"/>
          </p:cNvSpPr>
          <p:nvPr>
            <p:ph type="dt" idx="1"/>
          </p:nvPr>
        </p:nvSpPr>
        <p:spPr>
          <a:xfrm>
            <a:off x="3814626" y="0"/>
            <a:ext cx="2919565" cy="492290"/>
          </a:xfrm>
          <a:prstGeom prst="rect">
            <a:avLst/>
          </a:prstGeom>
          <a:noFill/>
          <a:ln w="9525">
            <a:noFill/>
            <a:miter lim="800000"/>
            <a:headEnd/>
            <a:tailEnd/>
          </a:ln>
          <a:effectLst/>
        </p:spPr>
        <p:txBody>
          <a:bodyPr vert="horz" wrap="square" lIns="91626" tIns="45812" rIns="91626" bIns="45812" numCol="1" anchor="t" anchorCtr="0" compatLnSpc="1">
            <a:prstTxWarp prst="textNoShape">
              <a:avLst/>
            </a:prstTxWarp>
          </a:bodyPr>
          <a:lstStyle>
            <a:lvl1pPr algn="r" defTabSz="915513">
              <a:defRPr sz="1200"/>
            </a:lvl1pPr>
          </a:lstStyle>
          <a:p>
            <a:pPr>
              <a:defRPr/>
            </a:pPr>
            <a:endParaRPr lang="en-US"/>
          </a:p>
        </p:txBody>
      </p:sp>
      <p:sp>
        <p:nvSpPr>
          <p:cNvPr id="1063" name="Rectangle 4"/>
          <p:cNvSpPr>
            <a:spLocks noGrp="1" noRot="1" noChangeAspect="1" noChangeArrowheads="1" noTextEdit="1"/>
          </p:cNvSpPr>
          <p:nvPr>
            <p:ph type="sldImg" idx="2"/>
          </p:nvPr>
        </p:nvSpPr>
        <p:spPr>
          <a:xfrm>
            <a:off x="79375" y="741363"/>
            <a:ext cx="6577013" cy="3700462"/>
          </a:xfrm>
          <a:prstGeom prst="rect">
            <a:avLst/>
          </a:prstGeom>
          <a:noFill/>
          <a:ln w="9525">
            <a:solidFill>
              <a:srgbClr val="000000"/>
            </a:solidFill>
            <a:miter lim="800000"/>
            <a:headEnd/>
            <a:tailEnd/>
          </a:ln>
        </p:spPr>
      </p:sp>
      <p:sp>
        <p:nvSpPr>
          <p:cNvPr id="1064" name="Rectangle 5"/>
          <p:cNvSpPr>
            <a:spLocks noGrp="1" noChangeArrowheads="1"/>
          </p:cNvSpPr>
          <p:nvPr>
            <p:ph type="body" sz="quarter" idx="3"/>
          </p:nvPr>
        </p:nvSpPr>
        <p:spPr>
          <a:xfrm>
            <a:off x="673262" y="4687800"/>
            <a:ext cx="5389240" cy="4436922"/>
          </a:xfrm>
          <a:prstGeom prst="rect">
            <a:avLst/>
          </a:prstGeom>
          <a:noFill/>
          <a:ln w="9525">
            <a:noFill/>
            <a:miter lim="800000"/>
            <a:headEnd/>
            <a:tailEnd/>
          </a:ln>
          <a:effectLst/>
        </p:spPr>
        <p:txBody>
          <a:bodyPr vert="horz" wrap="square" lIns="91626" tIns="45812" rIns="91626" bIns="4581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65" name="Rectangle 6"/>
          <p:cNvSpPr>
            <a:spLocks noGrp="1" noChangeArrowheads="1"/>
          </p:cNvSpPr>
          <p:nvPr>
            <p:ph type="ftr" sz="quarter" idx="4"/>
          </p:nvPr>
        </p:nvSpPr>
        <p:spPr>
          <a:xfrm>
            <a:off x="0" y="9372445"/>
            <a:ext cx="2919565" cy="492290"/>
          </a:xfrm>
          <a:prstGeom prst="rect">
            <a:avLst/>
          </a:prstGeom>
          <a:noFill/>
          <a:ln w="9525">
            <a:noFill/>
            <a:miter lim="800000"/>
            <a:headEnd/>
            <a:tailEnd/>
          </a:ln>
          <a:effectLst/>
        </p:spPr>
        <p:txBody>
          <a:bodyPr vert="horz" wrap="square" lIns="91626" tIns="45812" rIns="91626" bIns="45812" numCol="1" anchor="b" anchorCtr="0" compatLnSpc="1">
            <a:prstTxWarp prst="textNoShape">
              <a:avLst/>
            </a:prstTxWarp>
          </a:bodyPr>
          <a:lstStyle>
            <a:lvl1pPr defTabSz="915513">
              <a:defRPr sz="1200"/>
            </a:lvl1pPr>
          </a:lstStyle>
          <a:p>
            <a:pPr>
              <a:defRPr/>
            </a:pPr>
            <a:endParaRPr lang="en-US"/>
          </a:p>
        </p:txBody>
      </p:sp>
      <p:sp>
        <p:nvSpPr>
          <p:cNvPr id="1066" name="Rectangle 7"/>
          <p:cNvSpPr>
            <a:spLocks noGrp="1" noChangeArrowheads="1"/>
          </p:cNvSpPr>
          <p:nvPr>
            <p:ph type="sldNum" sz="quarter" idx="5"/>
          </p:nvPr>
        </p:nvSpPr>
        <p:spPr>
          <a:xfrm>
            <a:off x="3814626" y="9372445"/>
            <a:ext cx="2919565" cy="492290"/>
          </a:xfrm>
          <a:prstGeom prst="rect">
            <a:avLst/>
          </a:prstGeom>
          <a:noFill/>
          <a:ln w="9525">
            <a:noFill/>
            <a:miter lim="800000"/>
            <a:headEnd/>
            <a:tailEnd/>
          </a:ln>
          <a:effectLst/>
        </p:spPr>
        <p:txBody>
          <a:bodyPr vert="horz" wrap="square" lIns="91626" tIns="45812" rIns="91626" bIns="45812" numCol="1" anchor="b" anchorCtr="0" compatLnSpc="1">
            <a:prstTxWarp prst="textNoShape">
              <a:avLst/>
            </a:prstTxWarp>
          </a:bodyPr>
          <a:lstStyle>
            <a:lvl1pPr algn="r" defTabSz="915513">
              <a:defRPr sz="1200"/>
            </a:lvl1pPr>
          </a:lstStyle>
          <a:p>
            <a:pPr>
              <a:defRPr/>
            </a:pPr>
            <a:fld id="{D2E840EC-3661-47EA-B292-7ED791E1B58E}" type="slidenum">
              <a:rPr lang="en-US"/>
              <a:pPr>
                <a:defRPr/>
              </a:pPr>
              <a:t>‹#›</a:t>
            </a:fld>
            <a:endParaRPr lang="en-US"/>
          </a:p>
        </p:txBody>
      </p:sp>
    </p:spTree>
    <p:extLst>
      <p:ext uri="{BB962C8B-B14F-4D97-AF65-F5344CB8AC3E}">
        <p14:creationId xmlns:p14="http://schemas.microsoft.com/office/powerpoint/2010/main" val="9059140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7" name="Rectangle 7"/>
          <p:cNvSpPr>
            <a:spLocks noGrp="1" noChangeArrowheads="1"/>
          </p:cNvSpPr>
          <p:nvPr>
            <p:ph type="sldNum" sz="quarter" idx="5"/>
          </p:nvPr>
        </p:nvSpPr>
        <p:spPr>
          <a:noFill/>
        </p:spPr>
        <p:txBody>
          <a:bodyPr/>
          <a:lstStyle/>
          <a:p>
            <a:fld id="{79AD4F94-4851-4065-BA9C-947A644B85B9}" type="slidenum">
              <a:rPr lang="en-US" smtClean="0"/>
              <a:pPr/>
              <a:t>1</a:t>
            </a:fld>
            <a:endParaRPr lang="en-US" dirty="0"/>
          </a:p>
        </p:txBody>
      </p:sp>
      <p:sp>
        <p:nvSpPr>
          <p:cNvPr id="1078" name="Rectangle 2"/>
          <p:cNvSpPr>
            <a:spLocks noGrp="1" noRot="1" noChangeAspect="1" noChangeArrowheads="1" noTextEdit="1"/>
          </p:cNvSpPr>
          <p:nvPr>
            <p:ph type="sldImg"/>
          </p:nvPr>
        </p:nvSpPr>
        <p:spPr>
          <a:xfrm>
            <a:off x="79375" y="741363"/>
            <a:ext cx="6577013" cy="3700462"/>
          </a:xfrm>
          <a:ln/>
        </p:spPr>
      </p:sp>
      <p:sp>
        <p:nvSpPr>
          <p:cNvPr id="1079" name="Rectangle 3"/>
          <p:cNvSpPr>
            <a:spLocks noGrp="1" noChangeArrowheads="1"/>
          </p:cNvSpPr>
          <p:nvPr>
            <p:ph type="body" idx="1"/>
          </p:nvPr>
        </p:nvSpPr>
        <p:spPr>
          <a:noFill/>
          <a:ln/>
        </p:spPr>
        <p:txBody>
          <a:bodyPr/>
          <a:lstStyle/>
          <a:p>
            <a:pPr eaLnBrk="1" hangingPunct="1"/>
            <a:endParaRPr kumimoji="1" lang="ja-JP" altLang="en-US"/>
          </a:p>
        </p:txBody>
      </p:sp>
    </p:spTree>
    <p:extLst>
      <p:ext uri="{BB962C8B-B14F-4D97-AF65-F5344CB8AC3E}">
        <p14:creationId xmlns:p14="http://schemas.microsoft.com/office/powerpoint/2010/main" val="21187258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10</a:t>
            </a:fld>
            <a:endParaRPr lang="en-US"/>
          </a:p>
        </p:txBody>
      </p:sp>
    </p:spTree>
    <p:extLst>
      <p:ext uri="{BB962C8B-B14F-4D97-AF65-F5344CB8AC3E}">
        <p14:creationId xmlns:p14="http://schemas.microsoft.com/office/powerpoint/2010/main" val="2756616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 altLang="ja-JP" b="0" i="0" dirty="0">
                <a:solidFill>
                  <a:srgbClr val="000000"/>
                </a:solidFill>
                <a:effectLst/>
                <a:latin typeface="Montserrat" pitchFamily="2" charset="0"/>
              </a:rPr>
              <a:t>Working documents by WMO</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 altLang="ja-JP" b="0" i="0" dirty="0">
                <a:solidFill>
                  <a:srgbClr val="000000"/>
                </a:solidFill>
                <a:effectLst/>
                <a:latin typeface="Montserrat" pitchFamily="2" charset="0"/>
              </a:rPr>
              <a:t>https://</a:t>
            </a:r>
            <a:r>
              <a:rPr lang="en" altLang="ja-JP" b="0" i="0" dirty="0" err="1">
                <a:solidFill>
                  <a:srgbClr val="000000"/>
                </a:solidFill>
                <a:effectLst/>
                <a:latin typeface="Montserrat" pitchFamily="2" charset="0"/>
              </a:rPr>
              <a:t>github.com</a:t>
            </a:r>
            <a:r>
              <a:rPr lang="en" altLang="ja-JP" b="0" i="0" dirty="0">
                <a:solidFill>
                  <a:srgbClr val="000000"/>
                </a:solidFill>
                <a:effectLst/>
                <a:latin typeface="Montserrat" pitchFamily="2" charset="0"/>
              </a:rPr>
              <a:t>/</a:t>
            </a:r>
            <a:r>
              <a:rPr lang="en" altLang="ja-JP" b="0" i="0" dirty="0" err="1">
                <a:solidFill>
                  <a:srgbClr val="000000"/>
                </a:solidFill>
                <a:effectLst/>
                <a:latin typeface="Montserrat" pitchFamily="2" charset="0"/>
              </a:rPr>
              <a:t>wmo-im</a:t>
            </a:r>
            <a:r>
              <a:rPr lang="en" altLang="ja-JP" b="0" i="0" dirty="0">
                <a:solidFill>
                  <a:srgbClr val="000000"/>
                </a:solidFill>
                <a:effectLst/>
                <a:latin typeface="Montserrat" pitchFamily="2" charset="0"/>
              </a:rPr>
              <a:t>/CCT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 altLang="ja-JP" b="0" i="0" dirty="0">
              <a:solidFill>
                <a:srgbClr val="000000"/>
              </a:solidFill>
              <a:effectLst/>
              <a:latin typeface="Montserrat" pitchFamily="2"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 altLang="ja-JP" b="0" i="0" dirty="0">
                <a:solidFill>
                  <a:srgbClr val="000000"/>
                </a:solidFill>
                <a:effectLst/>
                <a:latin typeface="Montserrat" pitchFamily="2" charset="0"/>
              </a:rPr>
              <a:t>Manual on Codes, Volume I.2 – International Codes</a:t>
            </a:r>
            <a:endParaRPr kumimoji="1" lang="en-US" altLang="ja-JP" dirty="0"/>
          </a:p>
          <a:p>
            <a:r>
              <a:rPr kumimoji="1" lang="en" altLang="ja-JP" dirty="0"/>
              <a:t>https://</a:t>
            </a:r>
            <a:r>
              <a:rPr kumimoji="1" lang="en" altLang="ja-JP" dirty="0" err="1"/>
              <a:t>library.wmo.int</a:t>
            </a:r>
            <a:r>
              <a:rPr kumimoji="1" lang="en" altLang="ja-JP" dirty="0"/>
              <a:t>/records/item/35625-manual-on-codes-volume-i-2-international-codes#.X18yfpMza3I</a:t>
            </a:r>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11</a:t>
            </a:fld>
            <a:endParaRPr lang="en-US"/>
          </a:p>
        </p:txBody>
      </p:sp>
    </p:spTree>
    <p:extLst>
      <p:ext uri="{BB962C8B-B14F-4D97-AF65-F5344CB8AC3E}">
        <p14:creationId xmlns:p14="http://schemas.microsoft.com/office/powerpoint/2010/main" val="1353699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12</a:t>
            </a:fld>
            <a:endParaRPr lang="en-US"/>
          </a:p>
        </p:txBody>
      </p:sp>
    </p:spTree>
    <p:extLst>
      <p:ext uri="{BB962C8B-B14F-4D97-AF65-F5344CB8AC3E}">
        <p14:creationId xmlns:p14="http://schemas.microsoft.com/office/powerpoint/2010/main" val="15571678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13</a:t>
            </a:fld>
            <a:endParaRPr lang="en-US"/>
          </a:p>
        </p:txBody>
      </p:sp>
    </p:spTree>
    <p:extLst>
      <p:ext uri="{BB962C8B-B14F-4D97-AF65-F5344CB8AC3E}">
        <p14:creationId xmlns:p14="http://schemas.microsoft.com/office/powerpoint/2010/main" val="3093875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14</a:t>
            </a:fld>
            <a:endParaRPr lang="en-US"/>
          </a:p>
        </p:txBody>
      </p:sp>
    </p:spTree>
    <p:extLst>
      <p:ext uri="{BB962C8B-B14F-4D97-AF65-F5344CB8AC3E}">
        <p14:creationId xmlns:p14="http://schemas.microsoft.com/office/powerpoint/2010/main" val="8162362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dirty="0"/>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15</a:t>
            </a:fld>
            <a:endParaRPr lang="en-US"/>
          </a:p>
        </p:txBody>
      </p:sp>
    </p:spTree>
    <p:extLst>
      <p:ext uri="{BB962C8B-B14F-4D97-AF65-F5344CB8AC3E}">
        <p14:creationId xmlns:p14="http://schemas.microsoft.com/office/powerpoint/2010/main" val="19208725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16</a:t>
            </a:fld>
            <a:endParaRPr lang="en-US"/>
          </a:p>
        </p:txBody>
      </p:sp>
    </p:spTree>
    <p:extLst>
      <p:ext uri="{BB962C8B-B14F-4D97-AF65-F5344CB8AC3E}">
        <p14:creationId xmlns:p14="http://schemas.microsoft.com/office/powerpoint/2010/main" val="1652307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dirty="0"/>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2</a:t>
            </a:fld>
            <a:endParaRPr lang="en-US" dirty="0"/>
          </a:p>
        </p:txBody>
      </p:sp>
    </p:spTree>
    <p:extLst>
      <p:ext uri="{BB962C8B-B14F-4D97-AF65-F5344CB8AC3E}">
        <p14:creationId xmlns:p14="http://schemas.microsoft.com/office/powerpoint/2010/main" val="561811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3</a:t>
            </a:fld>
            <a:endParaRPr lang="en-US"/>
          </a:p>
        </p:txBody>
      </p:sp>
    </p:spTree>
    <p:extLst>
      <p:ext uri="{BB962C8B-B14F-4D97-AF65-F5344CB8AC3E}">
        <p14:creationId xmlns:p14="http://schemas.microsoft.com/office/powerpoint/2010/main" val="112835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r>
              <a:rPr kumimoji="1" lang="en-US" altLang="ja-JP" sz="1200" dirty="0"/>
              <a:t>BIASM: bias monitoring is one of the application of LSICS output</a:t>
            </a:r>
            <a:endParaRPr kumimoji="1" lang="ja-JP" altLang="en-US" dirty="0"/>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4</a:t>
            </a:fld>
            <a:endParaRPr lang="en-US"/>
          </a:p>
        </p:txBody>
      </p:sp>
    </p:spTree>
    <p:extLst>
      <p:ext uri="{BB962C8B-B14F-4D97-AF65-F5344CB8AC3E}">
        <p14:creationId xmlns:p14="http://schemas.microsoft.com/office/powerpoint/2010/main" val="3746945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5</a:t>
            </a:fld>
            <a:endParaRPr lang="en-US"/>
          </a:p>
        </p:txBody>
      </p:sp>
    </p:spTree>
    <p:extLst>
      <p:ext uri="{BB962C8B-B14F-4D97-AF65-F5344CB8AC3E}">
        <p14:creationId xmlns:p14="http://schemas.microsoft.com/office/powerpoint/2010/main" val="1394568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6</a:t>
            </a:fld>
            <a:endParaRPr lang="en-US"/>
          </a:p>
        </p:txBody>
      </p:sp>
    </p:spTree>
    <p:extLst>
      <p:ext uri="{BB962C8B-B14F-4D97-AF65-F5344CB8AC3E}">
        <p14:creationId xmlns:p14="http://schemas.microsoft.com/office/powerpoint/2010/main" val="143031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dirty="0"/>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7</a:t>
            </a:fld>
            <a:endParaRPr lang="en-US"/>
          </a:p>
        </p:txBody>
      </p:sp>
    </p:spTree>
    <p:extLst>
      <p:ext uri="{BB962C8B-B14F-4D97-AF65-F5344CB8AC3E}">
        <p14:creationId xmlns:p14="http://schemas.microsoft.com/office/powerpoint/2010/main" val="357712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8</a:t>
            </a:fld>
            <a:endParaRPr lang="en-US"/>
          </a:p>
        </p:txBody>
      </p:sp>
    </p:spTree>
    <p:extLst>
      <p:ext uri="{BB962C8B-B14F-4D97-AF65-F5344CB8AC3E}">
        <p14:creationId xmlns:p14="http://schemas.microsoft.com/office/powerpoint/2010/main" val="3322367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 name="スライド イメージ プレースホルダー 1"/>
          <p:cNvSpPr>
            <a:spLocks noGrp="1" noRot="1" noChangeAspect="1"/>
          </p:cNvSpPr>
          <p:nvPr>
            <p:ph type="sldImg"/>
          </p:nvPr>
        </p:nvSpPr>
        <p:spPr/>
      </p:sp>
      <p:sp>
        <p:nvSpPr>
          <p:cNvPr id="1147" name="ノート プレースホルダー 2"/>
          <p:cNvSpPr>
            <a:spLocks noGrp="1"/>
          </p:cNvSpPr>
          <p:nvPr>
            <p:ph type="body" idx="1"/>
          </p:nvPr>
        </p:nvSpPr>
        <p:spPr/>
        <p:txBody>
          <a:bodyPr/>
          <a:lstStyle/>
          <a:p>
            <a:endParaRPr kumimoji="1" lang="ja-JP" altLang="en-US"/>
          </a:p>
        </p:txBody>
      </p:sp>
      <p:sp>
        <p:nvSpPr>
          <p:cNvPr id="1148" name="スライド番号プレースホルダー 3"/>
          <p:cNvSpPr>
            <a:spLocks noGrp="1"/>
          </p:cNvSpPr>
          <p:nvPr>
            <p:ph type="sldNum" sz="quarter" idx="10"/>
          </p:nvPr>
        </p:nvSpPr>
        <p:spPr/>
        <p:txBody>
          <a:bodyPr/>
          <a:lstStyle/>
          <a:p>
            <a:pPr>
              <a:defRPr/>
            </a:pPr>
            <a:fld id="{D2E840EC-3661-47EA-B292-7ED791E1B58E}" type="slidenum">
              <a:rPr lang="en-US" smtClean="0"/>
              <a:pPr>
                <a:defRPr/>
              </a:pPr>
              <a:t>9</a:t>
            </a:fld>
            <a:endParaRPr lang="en-US"/>
          </a:p>
        </p:txBody>
      </p:sp>
    </p:spTree>
    <p:extLst>
      <p:ext uri="{BB962C8B-B14F-4D97-AF65-F5344CB8AC3E}">
        <p14:creationId xmlns:p14="http://schemas.microsoft.com/office/powerpoint/2010/main" val="27754469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34" name="Title 1"/>
          <p:cNvSpPr>
            <a:spLocks noGrp="1"/>
          </p:cNvSpPr>
          <p:nvPr>
            <p:ph type="ctrTitle"/>
          </p:nvPr>
        </p:nvSpPr>
        <p:spPr>
          <a:xfrm>
            <a:off x="1080654" y="2130426"/>
            <a:ext cx="10041775" cy="1470025"/>
          </a:xfrm>
          <a:prstGeom prst="rect">
            <a:avLst/>
          </a:prstGeom>
        </p:spPr>
        <p:txBody>
          <a:bodyPr/>
          <a:lstStyle>
            <a:lvl1pPr>
              <a:defRPr>
                <a:latin typeface="Arial"/>
                <a:cs typeface="Arial"/>
              </a:defRPr>
            </a:lvl1pPr>
          </a:lstStyle>
          <a:p>
            <a:r>
              <a:rPr lang="en-US" dirty="0"/>
              <a:t>Click to edit Master title style</a:t>
            </a:r>
            <a:endParaRPr lang="en-GB" dirty="0"/>
          </a:p>
        </p:txBody>
      </p:sp>
      <p:sp>
        <p:nvSpPr>
          <p:cNvPr id="1035" name="Subtitle 2"/>
          <p:cNvSpPr>
            <a:spLocks noGrp="1"/>
          </p:cNvSpPr>
          <p:nvPr>
            <p:ph type="subTitle" idx="1"/>
          </p:nvPr>
        </p:nvSpPr>
        <p:spPr>
          <a:xfrm>
            <a:off x="1989513" y="3886200"/>
            <a:ext cx="822405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1036" name="Rectangle 74"/>
          <p:cNvSpPr>
            <a:spLocks noGrp="1" noChangeArrowheads="1"/>
          </p:cNvSpPr>
          <p:nvPr userDrawn="1">
            <p:ph type="sldNum" sz="quarter" idx="2"/>
          </p:nvPr>
        </p:nvSpPr>
        <p:spPr>
          <a:xfrm>
            <a:off x="11396651" y="6363061"/>
            <a:ext cx="652358" cy="4055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b="1">
                <a:solidFill>
                  <a:schemeClr val="tx1">
                    <a:lumMod val="50000"/>
                    <a:lumOff val="50000"/>
                  </a:schemeClr>
                </a:solidFill>
                <a:latin typeface="Arial"/>
                <a:cs typeface="Arial"/>
              </a:defRPr>
            </a:lvl1pPr>
          </a:lstStyle>
          <a:p>
            <a:pPr>
              <a:defRPr/>
            </a:pPr>
            <a:fld id="{47E33C82-C2A6-478E-8FB2-E20C8DB41475}" type="slidenum">
              <a:rPr lang="en-US" smtClean="0"/>
              <a:pPr>
                <a:defRPr/>
              </a:pPr>
              <a:t>‹#›</a:t>
            </a:fld>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563A9-67CB-6D3F-FBE3-DCD3DA6B392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84584C0-7D98-DE93-A1E4-B1E386302E8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DDDFFD5-D5CF-3C9D-4849-6D942F3E95C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4640170-1CAE-D54A-8244-6B2E6B0D77F6}"/>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6" name="フッター プレースホルダー 5">
            <a:extLst>
              <a:ext uri="{FF2B5EF4-FFF2-40B4-BE49-F238E27FC236}">
                <a16:creationId xmlns:a16="http://schemas.microsoft.com/office/drawing/2014/main" id="{3E019EEC-7E78-D315-F9B4-806D7D4538F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4D64526-CEB0-AA28-25EE-69C17D5B4CFA}"/>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4068284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10E5E9-9C2E-1941-74A6-A24DC52944B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B84260E-896D-FA66-C55B-7DACD84E1E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2A7B42E-D867-C71B-F3E9-44E6C35D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C4F1200-B04A-7218-1E0B-D55C1E08A9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FBB18B1-768E-EC5D-27DD-92B7287ABAD3}"/>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CC90D71-1B22-27CF-C2D3-A1DAD6BBB3E3}"/>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8" name="フッター プレースホルダー 7">
            <a:extLst>
              <a:ext uri="{FF2B5EF4-FFF2-40B4-BE49-F238E27FC236}">
                <a16:creationId xmlns:a16="http://schemas.microsoft.com/office/drawing/2014/main" id="{5B858AAE-BFA3-6AD6-8872-186E2635838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4C6239E-33C3-24AB-19C5-27F82E7FAB10}"/>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4089678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F22227-0C10-F01A-3282-EC3B26D9A3D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CB2A4FA-BE79-D76F-5727-816787FF5FB6}"/>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4" name="フッター プレースホルダー 3">
            <a:extLst>
              <a:ext uri="{FF2B5EF4-FFF2-40B4-BE49-F238E27FC236}">
                <a16:creationId xmlns:a16="http://schemas.microsoft.com/office/drawing/2014/main" id="{744BB5FA-AA97-9DB4-C8E1-25CF2781FD98}"/>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C54545-35D5-A155-E9D8-DE2D5FF5C622}"/>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13542341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6C0DBEEC-8115-EF56-6A3C-CDB849293197}"/>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3" name="フッター プレースホルダー 2">
            <a:extLst>
              <a:ext uri="{FF2B5EF4-FFF2-40B4-BE49-F238E27FC236}">
                <a16:creationId xmlns:a16="http://schemas.microsoft.com/office/drawing/2014/main" id="{297E116C-ACD4-D113-0FCB-32D5CCDC987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A4145C6-785B-EBFB-376A-0D6B50F501A9}"/>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4035421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A537050-4497-772C-B820-2A744AE9262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D84049C-E794-BA08-7E55-29765175B2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54BDA3A-978C-CBD6-1613-F9765082FB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53A72C5-17E9-F87A-62DF-A1BFD1DDF657}"/>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6" name="フッター プレースホルダー 5">
            <a:extLst>
              <a:ext uri="{FF2B5EF4-FFF2-40B4-BE49-F238E27FC236}">
                <a16:creationId xmlns:a16="http://schemas.microsoft.com/office/drawing/2014/main" id="{B9E4BB68-31F2-40C4-21E6-A9C0F1F2C3D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2EB7438-1D79-6576-5B21-87DF3015E361}"/>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17667641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69B9C1-DB64-928B-FE7F-3B6B18AC8FA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1E5E35A-2D6E-6C2B-EAB5-9784D40EA8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233AF07-B10C-71D7-1FEA-9351EC3602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E30ACF8-716F-095E-9E07-D669E18BD985}"/>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6" name="フッター プレースホルダー 5">
            <a:extLst>
              <a:ext uri="{FF2B5EF4-FFF2-40B4-BE49-F238E27FC236}">
                <a16:creationId xmlns:a16="http://schemas.microsoft.com/office/drawing/2014/main" id="{6904A335-FF31-9060-F7F4-126B0D2C818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A7647D-D654-63AE-8FD0-EC3A60326B2F}"/>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22306917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237AF1-360E-4EBC-D771-C40F0B168D3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611725F-FC1B-594E-952A-D766756C73A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6193D26-FE07-F057-A02A-84D8C983476B}"/>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3357165C-7EEC-37F5-557E-7A2328F6964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D87487-8F88-980A-F5CD-B1124AB764CC}"/>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12016183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D7E1413-3A41-71F2-A5B8-578EBB6B0A8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AFF3360-F010-C4AF-853B-3F7E7D3F57F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FFA7751-ACEE-8013-4B51-F23BF38F27D8}"/>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DA95DC8F-F8AE-D19A-CAA1-017290F22A5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B922AB7-2495-63BA-D88B-4855DF684E2E}"/>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1612494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38" name="Title 1"/>
          <p:cNvSpPr>
            <a:spLocks noGrp="1"/>
          </p:cNvSpPr>
          <p:nvPr>
            <p:ph type="title"/>
          </p:nvPr>
        </p:nvSpPr>
        <p:spPr>
          <a:xfrm>
            <a:off x="3352800" y="132628"/>
            <a:ext cx="7772400" cy="667472"/>
          </a:xfrm>
          <a:prstGeom prst="rect">
            <a:avLst/>
          </a:prstGeom>
        </p:spPr>
        <p:txBody>
          <a:bodyPr/>
          <a:lstStyle>
            <a:lvl1pPr>
              <a:defRPr sz="4000">
                <a:latin typeface="Arial"/>
                <a:cs typeface="Arial"/>
              </a:defRPr>
            </a:lvl1pPr>
          </a:lstStyle>
          <a:p>
            <a:r>
              <a:rPr lang="en-US" dirty="0"/>
              <a:t>Click to edit Master title style</a:t>
            </a:r>
            <a:endParaRPr lang="en-GB" dirty="0"/>
          </a:p>
        </p:txBody>
      </p:sp>
      <p:sp>
        <p:nvSpPr>
          <p:cNvPr id="1039" name="Content Placeholder 2"/>
          <p:cNvSpPr>
            <a:spLocks noGrp="1"/>
          </p:cNvSpPr>
          <p:nvPr>
            <p:ph idx="1"/>
          </p:nvPr>
        </p:nvSpPr>
        <p:spPr/>
        <p:txBody>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40" name="Rectangle 6"/>
          <p:cNvSpPr>
            <a:spLocks noGrp="1" noChangeArrowheads="1"/>
          </p:cNvSpPr>
          <p:nvPr>
            <p:ph type="sldNum" sz="quarter" idx="10"/>
          </p:nvPr>
        </p:nvSpPr>
        <p:spPr>
          <a:ln/>
        </p:spPr>
        <p:txBody>
          <a:bodyPr/>
          <a:lstStyle>
            <a:lvl1pPr>
              <a:defRPr/>
            </a:lvl1pPr>
          </a:lstStyle>
          <a:p>
            <a:pPr>
              <a:defRPr/>
            </a:pPr>
            <a:fld id="{DA28AC38-E0E8-49D7-B2FE-71FD7C42C09E}" type="slidenum">
              <a:rPr lang="en-US"/>
              <a:pPr>
                <a:defRPr/>
              </a:pPr>
              <a:t>‹#›</a:t>
            </a:fld>
            <a:endParaRPr lang="en-US"/>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dirty="0"/>
              <a:t>Click to edit Master title style</a:t>
            </a:r>
            <a:endParaRPr lang="en-GB" dirty="0"/>
          </a:p>
        </p:txBody>
      </p:sp>
      <p:sp>
        <p:nvSpPr>
          <p:cNvPr id="104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1044" name="Rectangle 6"/>
          <p:cNvSpPr>
            <a:spLocks noGrp="1" noChangeArrowheads="1"/>
          </p:cNvSpPr>
          <p:nvPr>
            <p:ph type="sldNum" sz="quarter" idx="10"/>
          </p:nvPr>
        </p:nvSpPr>
        <p:spPr>
          <a:ln/>
        </p:spPr>
        <p:txBody>
          <a:bodyPr/>
          <a:lstStyle>
            <a:lvl1pPr>
              <a:defRPr/>
            </a:lvl1pPr>
          </a:lstStyle>
          <a:p>
            <a:pPr>
              <a:defRPr/>
            </a:pPr>
            <a:fld id="{62C94469-C24B-4485-9554-864CA5BFE27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6"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1047"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8"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49" name="Rectangle 6"/>
          <p:cNvSpPr>
            <a:spLocks noGrp="1" noChangeArrowheads="1"/>
          </p:cNvSpPr>
          <p:nvPr>
            <p:ph type="sldNum" sz="quarter" idx="10"/>
          </p:nvPr>
        </p:nvSpPr>
        <p:spPr>
          <a:ln/>
        </p:spPr>
        <p:txBody>
          <a:bodyPr/>
          <a:lstStyle>
            <a:lvl1pPr>
              <a:defRPr/>
            </a:lvl1pPr>
          </a:lstStyle>
          <a:p>
            <a:pPr>
              <a:defRPr/>
            </a:pPr>
            <a:fld id="{D4866AD1-022E-4E0E-AE7E-C7A6C4DD8D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51"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en-GB"/>
          </a:p>
        </p:txBody>
      </p:sp>
      <p:sp>
        <p:nvSpPr>
          <p:cNvPr id="1052"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53"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54"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55"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56" name="Rectangle 6"/>
          <p:cNvSpPr>
            <a:spLocks noGrp="1" noChangeArrowheads="1"/>
          </p:cNvSpPr>
          <p:nvPr>
            <p:ph type="sldNum" sz="quarter" idx="10"/>
          </p:nvPr>
        </p:nvSpPr>
        <p:spPr>
          <a:ln/>
        </p:spPr>
        <p:txBody>
          <a:bodyPr/>
          <a:lstStyle>
            <a:lvl1pPr>
              <a:defRPr/>
            </a:lvl1pPr>
          </a:lstStyle>
          <a:p>
            <a:pPr>
              <a:defRPr/>
            </a:pPr>
            <a:fld id="{0D0EA962-5ACB-4E0A-B99B-F2A901C157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058" name="Rectangle 6"/>
          <p:cNvSpPr>
            <a:spLocks noGrp="1" noChangeArrowheads="1"/>
          </p:cNvSpPr>
          <p:nvPr>
            <p:ph type="sldNum" sz="quarter" idx="10"/>
          </p:nvPr>
        </p:nvSpPr>
        <p:spPr>
          <a:ln/>
        </p:spPr>
        <p:txBody>
          <a:bodyPr/>
          <a:lstStyle>
            <a:lvl1pPr>
              <a:defRPr/>
            </a:lvl1pPr>
          </a:lstStyle>
          <a:p>
            <a:pPr>
              <a:defRPr/>
            </a:pPr>
            <a:fld id="{D24831DE-8CB6-4B98-B2F1-D4EBA8FF1804}" type="slidenum">
              <a:rPr lang="en-US"/>
              <a:pPr>
                <a:defRPr/>
              </a:pPr>
              <a:t>‹#›</a:t>
            </a:fld>
            <a:endParaRPr lang="en-US"/>
          </a:p>
        </p:txBody>
      </p:sp>
      <p:sp>
        <p:nvSpPr>
          <p:cNvPr id="1059" name="Title 1"/>
          <p:cNvSpPr txBox="1"/>
          <p:nvPr userDrawn="1"/>
        </p:nvSpPr>
        <p:spPr>
          <a:xfrm>
            <a:off x="3352800" y="132628"/>
            <a:ext cx="7772400" cy="667472"/>
          </a:xfrm>
          <a:prstGeom prst="rect">
            <a:avLst/>
          </a:prstGeom>
        </p:spPr>
        <p:txBody>
          <a:bodyPr/>
          <a:lstStyle>
            <a:lvl1pPr algn="ctr" rtl="0" eaLnBrk="0" fontAlgn="base" hangingPunct="0">
              <a:spcBef>
                <a:spcPct val="0"/>
              </a:spcBef>
              <a:spcAft>
                <a:spcPct val="0"/>
              </a:spcAft>
              <a:defRPr sz="4000">
                <a:solidFill>
                  <a:schemeClr val="tx2"/>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kern="0" dirty="0"/>
              <a:t>Click to edit Master title style</a:t>
            </a:r>
            <a:endParaRPr lang="en-GB" kern="0"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E0D0BFC-2EEA-6DD4-A66D-715EC90335C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FEDE5E1-1516-4F92-B235-28FC03D766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A95A930-C55A-6DDA-1B8C-34FFCF4E80C0}"/>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D05CBA79-5FA0-D9DE-E327-41F9F71AC00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073F151-0156-85A5-838E-2A3239A22675}"/>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3934917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7B0417-39F8-A3E5-E0D9-59E56356E17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0DE5562-6478-421E-58F2-CBB4FAFADEB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60C853C-90F3-30EE-4E94-5A9DF705B638}"/>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2E84B599-EB98-6C9A-9200-63902862A28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C24B89D-56E1-9F8B-D4E2-50C586105596}"/>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3484218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28B4B3-F29E-3333-F235-00C6A444E4A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EBBD26C-3A75-7B71-BE9B-F05FC85DF1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55A004D-24B7-85F0-8C95-6FB727788AEE}"/>
              </a:ext>
            </a:extLst>
          </p:cNvPr>
          <p:cNvSpPr>
            <a:spLocks noGrp="1"/>
          </p:cNvSpPr>
          <p:nvPr>
            <p:ph type="dt" sz="half" idx="10"/>
          </p:nvPr>
        </p:nvSpPr>
        <p:spPr/>
        <p:txBody>
          <a:body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5D047E45-E767-B5B7-9D49-01012AB92C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388C99F-C611-BC7F-A26A-311DDD52E73F}"/>
              </a:ext>
            </a:extLst>
          </p:cNvPr>
          <p:cNvSpPr>
            <a:spLocks noGrp="1"/>
          </p:cNvSpPr>
          <p:nvPr>
            <p:ph type="sldNum" sz="quarter" idx="12"/>
          </p:nvPr>
        </p:nvSpPr>
        <p:spPr/>
        <p:txBody>
          <a:body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30621250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609600" y="914400"/>
            <a:ext cx="10972800" cy="52577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6" name="Rectangle 6"/>
          <p:cNvSpPr>
            <a:spLocks noGrp="1" noChangeArrowheads="1"/>
          </p:cNvSpPr>
          <p:nvPr>
            <p:ph type="sldNum" sz="quarter" idx="4"/>
          </p:nvPr>
        </p:nvSpPr>
        <p:spPr>
          <a:xfrm>
            <a:off x="11396651" y="6363061"/>
            <a:ext cx="652358" cy="40551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800" b="1">
                <a:solidFill>
                  <a:schemeClr val="tx1">
                    <a:lumMod val="50000"/>
                    <a:lumOff val="50000"/>
                  </a:schemeClr>
                </a:solidFill>
                <a:latin typeface="Arial"/>
                <a:cs typeface="Arial"/>
              </a:defRPr>
            </a:lvl1pPr>
          </a:lstStyle>
          <a:p>
            <a:pPr>
              <a:defRPr/>
            </a:pPr>
            <a:fld id="{47E33C82-C2A6-478E-8FB2-E20C8DB41475}" type="slidenum">
              <a:rPr lang="en-US" smtClean="0"/>
              <a:pPr>
                <a:defRPr/>
              </a:pPr>
              <a:t>‹#›</a:t>
            </a:fld>
            <a:endParaRPr lang="en-US" dirty="0"/>
          </a:p>
        </p:txBody>
      </p:sp>
      <p:sp>
        <p:nvSpPr>
          <p:cNvPr id="1027" name="Rectangle 7"/>
          <p:cNvSpPr>
            <a:spLocks noChangeArrowheads="1"/>
          </p:cNvSpPr>
          <p:nvPr/>
        </p:nvSpPr>
        <p:spPr>
          <a:xfrm>
            <a:off x="609600" y="1147156"/>
            <a:ext cx="10972800" cy="5177444"/>
          </a:xfrm>
          <a:prstGeom prst="rect">
            <a:avLst/>
          </a:prstGeom>
          <a:noFill/>
          <a:ln w="9525">
            <a:noFill/>
            <a:miter lim="800000"/>
            <a:headEnd/>
            <a:tailEnd/>
          </a:ln>
          <a:effectLst/>
        </p:spPr>
        <p:txBody>
          <a:bodyPr/>
          <a:lstStyle/>
          <a:p>
            <a:pPr marL="342900" indent="-342900">
              <a:spcBef>
                <a:spcPct val="20000"/>
              </a:spcBef>
              <a:buClr>
                <a:srgbClr val="FF0000"/>
              </a:buClr>
              <a:buFont typeface="Wingdings" pitchFamily="2" charset="2"/>
              <a:buChar char="v"/>
              <a:defRPr/>
            </a:pPr>
            <a:endParaRPr lang="en-GB" sz="3200"/>
          </a:p>
        </p:txBody>
      </p:sp>
      <p:sp>
        <p:nvSpPr>
          <p:cNvPr id="1028" name="Rectangle 8"/>
          <p:cNvSpPr>
            <a:spLocks noChangeArrowheads="1"/>
          </p:cNvSpPr>
          <p:nvPr/>
        </p:nvSpPr>
        <p:spPr>
          <a:xfrm>
            <a:off x="3347049" y="6408717"/>
            <a:ext cx="5715064" cy="244465"/>
          </a:xfrm>
          <a:prstGeom prst="rect">
            <a:avLst/>
          </a:prstGeom>
          <a:noFill/>
          <a:ln w="9525">
            <a:noFill/>
            <a:miter lim="800000"/>
            <a:headEnd/>
            <a:tailEnd/>
          </a:ln>
          <a:effectLst/>
        </p:spPr>
        <p:txBody>
          <a:bodyPr/>
          <a:lstStyle/>
          <a:p>
            <a:pPr algn="ctr">
              <a:defRPr/>
            </a:pPr>
            <a:r>
              <a:rPr lang="en-US" altLang="ja-JP" sz="1000" b="0" dirty="0"/>
              <a:t>17–21 March 2025</a:t>
            </a:r>
            <a:r>
              <a:rPr lang="it-IT" altLang="ja-JP" sz="1000" b="0" dirty="0"/>
              <a:t>, GSICS Annual Meeting (Hybrid), ChangChun, China</a:t>
            </a:r>
            <a:endParaRPr lang="en-US" altLang="ja-JP" sz="1000" b="0" dirty="0"/>
          </a:p>
        </p:txBody>
      </p:sp>
      <p:sp>
        <p:nvSpPr>
          <p:cNvPr id="1029" name="Line 11"/>
          <p:cNvSpPr>
            <a:spLocks noChangeShapeType="1"/>
          </p:cNvSpPr>
          <p:nvPr/>
        </p:nvSpPr>
        <p:spPr>
          <a:xfrm flipV="1">
            <a:off x="609600" y="6324600"/>
            <a:ext cx="10972800" cy="0"/>
          </a:xfrm>
          <a:prstGeom prst="line">
            <a:avLst/>
          </a:prstGeom>
          <a:noFill/>
          <a:ln w="38100">
            <a:solidFill>
              <a:srgbClr val="0000FF"/>
            </a:solidFill>
            <a:round/>
            <a:headEnd/>
            <a:tailEnd/>
          </a:ln>
          <a:effectLst/>
        </p:spPr>
        <p:txBody>
          <a:bodyPr/>
          <a:lstStyle/>
          <a:p>
            <a:pPr>
              <a:defRPr/>
            </a:pPr>
            <a:endParaRPr lang="en-GB"/>
          </a:p>
        </p:txBody>
      </p:sp>
      <p:sp>
        <p:nvSpPr>
          <p:cNvPr id="1030" name="Rectangle 13"/>
          <p:cNvSpPr>
            <a:spLocks noChangeArrowheads="1"/>
          </p:cNvSpPr>
          <p:nvPr/>
        </p:nvSpPr>
        <p:spPr>
          <a:xfrm>
            <a:off x="8737600" y="6477001"/>
            <a:ext cx="2844800" cy="244475"/>
          </a:xfrm>
          <a:prstGeom prst="rect">
            <a:avLst/>
          </a:prstGeom>
          <a:noFill/>
          <a:ln w="9525">
            <a:noFill/>
            <a:miter lim="800000"/>
            <a:headEnd/>
            <a:tailEnd/>
          </a:ln>
          <a:effectLst/>
        </p:spPr>
        <p:txBody>
          <a:bodyPr/>
          <a:lstStyle/>
          <a:p>
            <a:pPr algn="r">
              <a:defRPr/>
            </a:pPr>
            <a:endParaRPr lang="en-GB" sz="1400"/>
          </a:p>
        </p:txBody>
      </p:sp>
      <p:sp>
        <p:nvSpPr>
          <p:cNvPr id="1031" name="Rectangle 8"/>
          <p:cNvSpPr>
            <a:spLocks noChangeArrowheads="1"/>
          </p:cNvSpPr>
          <p:nvPr userDrawn="1"/>
        </p:nvSpPr>
        <p:spPr>
          <a:xfrm>
            <a:off x="609600" y="6400801"/>
            <a:ext cx="2748951" cy="232756"/>
          </a:xfrm>
          <a:prstGeom prst="rect">
            <a:avLst/>
          </a:prstGeom>
          <a:noFill/>
          <a:ln w="9525">
            <a:noFill/>
            <a:miter lim="800000"/>
            <a:headEnd/>
            <a:tailEnd/>
          </a:ln>
          <a:effectLst/>
        </p:spPr>
        <p:txBody>
          <a:bodyPr/>
          <a:lstStyle/>
          <a:p>
            <a:pPr>
              <a:defRPr/>
            </a:pPr>
            <a:endParaRPr dirty="0">
              <a:latin typeface="Aria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7F7DF96-AB3D-8D7E-5734-E1B37F3C35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5D38A17-561D-8551-3C48-5D5EBA3A99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62A45E-5F7B-C231-5473-B909FF4788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E3997D-263F-1B43-B05C-79CA7E95B953}" type="datetimeFigureOut">
              <a:rPr kumimoji="1" lang="ja-JP" altLang="en-US" smtClean="0"/>
              <a:t>2025/3/15</a:t>
            </a:fld>
            <a:endParaRPr kumimoji="1" lang="ja-JP" altLang="en-US"/>
          </a:p>
        </p:txBody>
      </p:sp>
      <p:sp>
        <p:nvSpPr>
          <p:cNvPr id="5" name="フッター プレースホルダー 4">
            <a:extLst>
              <a:ext uri="{FF2B5EF4-FFF2-40B4-BE49-F238E27FC236}">
                <a16:creationId xmlns:a16="http://schemas.microsoft.com/office/drawing/2014/main" id="{53094305-F0F1-1B0A-5586-64AB6CF465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A319AEF-21BC-0AEE-D1A3-178CD7D326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8B843F-945A-4D41-91E2-FEB33F85982E}" type="slidenum">
              <a:rPr kumimoji="1" lang="ja-JP" altLang="en-US" smtClean="0"/>
              <a:t>‹#›</a:t>
            </a:fld>
            <a:endParaRPr kumimoji="1" lang="ja-JP" altLang="en-US"/>
          </a:p>
        </p:txBody>
      </p:sp>
    </p:spTree>
    <p:extLst>
      <p:ext uri="{BB962C8B-B14F-4D97-AF65-F5344CB8AC3E}">
        <p14:creationId xmlns:p14="http://schemas.microsoft.com/office/powerpoint/2010/main" val="2107045358"/>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hyperlink" Target="https://wmoomm.sharepoint.com/:b:/s/wmocpdb/EYVxgH4xKfpOj_tCmwBeIasBgIGb7Bz4P2D6L7_llloNUA?e=JtTJo4"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gsics.atmos.umd.edu/pub/Development/LunarWorkArea/GSICS_ROLO_HighLevDescript_IODefinition.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gsics.atmos.umd.edu/bin/view/Development/SrfNcdfConvention"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3" name="Rectangle 2"/>
          <p:cNvSpPr>
            <a:spLocks noGrp="1" noChangeArrowheads="1"/>
          </p:cNvSpPr>
          <p:nvPr>
            <p:ph type="ctrTitle"/>
          </p:nvPr>
        </p:nvSpPr>
        <p:spPr>
          <a:xfrm>
            <a:off x="1824477" y="1979525"/>
            <a:ext cx="8764717" cy="991054"/>
          </a:xfrm>
          <a:noFill/>
          <a:ln>
            <a:miter lim="800000"/>
            <a:headEnd/>
            <a:tailEnd/>
          </a:ln>
        </p:spPr>
        <p:txBody>
          <a:bodyPr vert="horz" wrap="square" lIns="91440" tIns="45720" rIns="91440" bIns="45720" numCol="1" anchor="t" anchorCtr="0" compatLnSpc="1">
            <a:prstTxWarp prst="textNoShape">
              <a:avLst/>
            </a:prstTxWarp>
          </a:bodyPr>
          <a:lstStyle/>
          <a:p>
            <a:r>
              <a:rPr lang="en-US" sz="4000" b="1" i="1" dirty="0">
                <a:solidFill>
                  <a:srgbClr val="0C45E4"/>
                </a:solidFill>
              </a:rPr>
              <a:t>JMA GDWG Report</a:t>
            </a:r>
          </a:p>
        </p:txBody>
      </p:sp>
      <p:sp>
        <p:nvSpPr>
          <p:cNvPr id="1074" name="Rectangle 3"/>
          <p:cNvSpPr>
            <a:spLocks noGrp="1" noChangeArrowheads="1"/>
          </p:cNvSpPr>
          <p:nvPr>
            <p:ph type="subTitle" idx="1"/>
          </p:nvPr>
        </p:nvSpPr>
        <p:spPr>
          <a:xfrm>
            <a:off x="1394334" y="4001722"/>
            <a:ext cx="9387400" cy="1141778"/>
          </a:xfrm>
        </p:spPr>
        <p:txBody>
          <a:bodyPr/>
          <a:lstStyle/>
          <a:p>
            <a:pPr eaLnBrk="1" hangingPunct="1">
              <a:lnSpc>
                <a:spcPct val="80000"/>
              </a:lnSpc>
            </a:pPr>
            <a:endParaRPr lang="en-US" altLang="zh-CN" sz="2400" dirty="0">
              <a:ea typeface="宋体" pitchFamily="2" charset="-122"/>
            </a:endParaRPr>
          </a:p>
          <a:p>
            <a:pPr eaLnBrk="1" hangingPunct="1">
              <a:lnSpc>
                <a:spcPct val="80000"/>
              </a:lnSpc>
            </a:pPr>
            <a:r>
              <a:rPr lang="en-US" altLang="zh-CN" sz="2400" u="sng" dirty="0">
                <a:ea typeface="宋体" pitchFamily="2" charset="-122"/>
              </a:rPr>
              <a:t>TAKAHASHI Masaya</a:t>
            </a:r>
            <a:endParaRPr lang="en-US" altLang="en-US" sz="1400" dirty="0">
              <a:latin typeface="Arial" panose="020B0604020202020204" pitchFamily="34" charset="0"/>
            </a:endParaRPr>
          </a:p>
        </p:txBody>
      </p:sp>
      <p:sp>
        <p:nvSpPr>
          <p:cNvPr id="1075" name="Rectangle 3"/>
          <p:cNvSpPr txBox="1">
            <a:spLocks noChangeArrowheads="1"/>
          </p:cNvSpPr>
          <p:nvPr/>
        </p:nvSpPr>
        <p:spPr>
          <a:xfrm>
            <a:off x="1410266" y="4823460"/>
            <a:ext cx="9387400" cy="6400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Clr>
                <a:srgbClr val="FF0000"/>
              </a:buClr>
              <a:buFont typeface="Wingdings" pitchFamily="2" charset="2"/>
              <a:buNone/>
              <a:defRPr sz="3200">
                <a:solidFill>
                  <a:schemeClr val="tx1"/>
                </a:solidFill>
                <a:latin typeface="Times New Roman" panose="02020603050405020304" pitchFamily="18" charset="0"/>
                <a:ea typeface="+mn-ea"/>
                <a:cs typeface="Times New Roman" panose="02020603050405020304" pitchFamily="18" charset="0"/>
              </a:defRPr>
            </a:lvl1pPr>
            <a:lvl2pPr marL="457200" indent="0" algn="ctr" rtl="0" eaLnBrk="0" fontAlgn="base" hangingPunct="0">
              <a:spcBef>
                <a:spcPct val="20000"/>
              </a:spcBef>
              <a:spcAft>
                <a:spcPct val="0"/>
              </a:spcAft>
              <a:buClr>
                <a:srgbClr val="006600"/>
              </a:buClr>
              <a:buFont typeface="Wingdings" pitchFamily="2" charset="2"/>
              <a:buNone/>
              <a:defRPr sz="2800">
                <a:solidFill>
                  <a:schemeClr val="tx1"/>
                </a:solidFill>
                <a:latin typeface="Times New Roman" panose="02020603050405020304" pitchFamily="18" charset="0"/>
                <a:cs typeface="Times New Roman" panose="02020603050405020304" pitchFamily="18" charset="0"/>
              </a:defRPr>
            </a:lvl2pPr>
            <a:lvl3pPr marL="914400" indent="0" algn="ctr" rtl="0" eaLnBrk="0" fontAlgn="base" hangingPunct="0">
              <a:spcBef>
                <a:spcPct val="20000"/>
              </a:spcBef>
              <a:spcAft>
                <a:spcPct val="0"/>
              </a:spcAft>
              <a:buNone/>
              <a:defRPr sz="2400">
                <a:solidFill>
                  <a:schemeClr val="tx1"/>
                </a:solidFill>
                <a:latin typeface="Times New Roman" panose="02020603050405020304" pitchFamily="18" charset="0"/>
                <a:cs typeface="Times New Roman" panose="02020603050405020304" pitchFamily="18" charset="0"/>
              </a:defRPr>
            </a:lvl3pPr>
            <a:lvl4pPr marL="1371600" indent="0" algn="ctr" rtl="0" eaLnBrk="0" fontAlgn="base" hangingPunct="0">
              <a:spcBef>
                <a:spcPct val="20000"/>
              </a:spcBef>
              <a:spcAft>
                <a:spcPct val="0"/>
              </a:spcAft>
              <a:buNone/>
              <a:defRPr sz="2000">
                <a:solidFill>
                  <a:schemeClr val="tx1"/>
                </a:solidFill>
                <a:latin typeface="Times New Roman" panose="02020603050405020304" pitchFamily="18" charset="0"/>
                <a:cs typeface="Times New Roman" panose="02020603050405020304" pitchFamily="18" charset="0"/>
              </a:defRPr>
            </a:lvl4pPr>
            <a:lvl5pPr marL="1828800" indent="0" algn="ctr" rtl="0" eaLnBrk="0" fontAlgn="base" hangingPunct="0">
              <a:spcBef>
                <a:spcPct val="20000"/>
              </a:spcBef>
              <a:spcAft>
                <a:spcPct val="0"/>
              </a:spcAft>
              <a:buNone/>
              <a:defRPr sz="2000">
                <a:solidFill>
                  <a:schemeClr val="tx1"/>
                </a:solidFill>
                <a:latin typeface="Times New Roman" panose="02020603050405020304" pitchFamily="18" charset="0"/>
                <a:cs typeface="Times New Roman" panose="02020603050405020304" pitchFamily="18" charset="0"/>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eaLnBrk="1" hangingPunct="1">
              <a:lnSpc>
                <a:spcPct val="80000"/>
              </a:lnSpc>
            </a:pPr>
            <a:endParaRPr lang="en-US" altLang="zh-CN" sz="2000" b="0" kern="0" dirty="0">
              <a:latin typeface="Arial"/>
              <a:ea typeface="宋体" pitchFamily="2" charset="-122"/>
              <a:cs typeface="Arial"/>
            </a:endParaRPr>
          </a:p>
          <a:p>
            <a:pPr eaLnBrk="1" hangingPunct="1">
              <a:lnSpc>
                <a:spcPct val="80000"/>
              </a:lnSpc>
            </a:pPr>
            <a:r>
              <a:rPr lang="en-US" altLang="zh-CN" sz="2000" b="0" kern="0" dirty="0">
                <a:latin typeface="Arial"/>
                <a:ea typeface="宋体" pitchFamily="2" charset="-122"/>
                <a:cs typeface="Arial"/>
              </a:rPr>
              <a:t>Meteorological Satellite Center of Japan Meteorological </a:t>
            </a:r>
            <a:r>
              <a:rPr lang="en-US" altLang="zh-CN" sz="2000" kern="0" dirty="0">
                <a:latin typeface="Arial"/>
                <a:ea typeface="宋体" pitchFamily="2" charset="-122"/>
                <a:cs typeface="Arial"/>
              </a:rPr>
              <a:t>A</a:t>
            </a:r>
            <a:r>
              <a:rPr lang="en-US" altLang="zh-CN" sz="2000" b="0" kern="0" dirty="0">
                <a:latin typeface="Arial"/>
                <a:ea typeface="宋体" pitchFamily="2" charset="-122"/>
                <a:cs typeface="Arial"/>
              </a:rPr>
              <a:t>gency</a:t>
            </a:r>
            <a:endParaRPr b="0" dirty="0">
              <a:latin typeface="Arial"/>
              <a:cs typeface="Arial"/>
            </a:endParaRPr>
          </a:p>
          <a:p>
            <a:pPr eaLnBrk="1" hangingPunct="1">
              <a:lnSpc>
                <a:spcPct val="80000"/>
              </a:lnSpc>
            </a:pPr>
            <a:endParaRPr lang="en-US" altLang="en-US" sz="1200" b="0" kern="0" dirty="0">
              <a:latin typeface="Arial"/>
              <a:cs typeface="Arial"/>
            </a:endParaRPr>
          </a:p>
        </p:txBody>
      </p:sp>
      <p:pic>
        <p:nvPicPr>
          <p:cNvPr id="2" name="Picture 1">
            <a:extLst>
              <a:ext uri="{FF2B5EF4-FFF2-40B4-BE49-F238E27FC236}">
                <a16:creationId xmlns:a16="http://schemas.microsoft.com/office/drawing/2014/main" id="{52F1AFF3-48D0-0812-1238-9B911BB618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68354" y="5467330"/>
            <a:ext cx="1060497" cy="771588"/>
          </a:xfrm>
          <a:prstGeom prst="rect">
            <a:avLst/>
          </a:prstGeom>
        </p:spPr>
      </p:pic>
      <p:pic>
        <p:nvPicPr>
          <p:cNvPr id="3" name="Picture 4">
            <a:extLst>
              <a:ext uri="{FF2B5EF4-FFF2-40B4-BE49-F238E27FC236}">
                <a16:creationId xmlns:a16="http://schemas.microsoft.com/office/drawing/2014/main" id="{07ED40B2-B5AA-1FFD-58B2-888C2D71624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601197" y="5500720"/>
            <a:ext cx="730498" cy="756090"/>
          </a:xfrm>
          <a:prstGeom prst="rect">
            <a:avLst/>
          </a:prstGeom>
        </p:spPr>
      </p:pic>
    </p:spTree>
    <p:extLst>
      <p:ext uri="{BB962C8B-B14F-4D97-AF65-F5344CB8AC3E}">
        <p14:creationId xmlns:p14="http://schemas.microsoft.com/office/powerpoint/2010/main" val="238456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10</a:t>
            </a:fld>
            <a:endParaRPr lang="en-US"/>
          </a:p>
        </p:txBody>
      </p:sp>
      <p:sp>
        <p:nvSpPr>
          <p:cNvPr id="1140" name="四角形 235"/>
          <p:cNvSpPr>
            <a:spLocks noGrp="1"/>
          </p:cNvSpPr>
          <p:nvPr>
            <p:ph idx="1"/>
          </p:nvPr>
        </p:nvSpPr>
        <p:spPr>
          <a:xfrm>
            <a:off x="249535" y="996396"/>
            <a:ext cx="11799474" cy="5221524"/>
          </a:xfrm>
          <a:prstGeom prst="rect">
            <a:avLst/>
          </a:prstGeom>
        </p:spPr>
        <p:txBody>
          <a:bodyPr/>
          <a:lstStyle/>
          <a:p>
            <a:pPr>
              <a:lnSpc>
                <a:spcPct val="130000"/>
              </a:lnSpc>
            </a:pPr>
            <a:r>
              <a:rPr kumimoji="1" lang="en-US" altLang="ja-JP" sz="1800" dirty="0" err="1">
                <a:solidFill>
                  <a:srgbClr val="7030A0"/>
                </a:solidFill>
              </a:rPr>
              <a:t>pflag</a:t>
            </a:r>
            <a:r>
              <a:rPr kumimoji="1" lang="en-US" altLang="ja-JP" sz="1800" dirty="0" err="1"/>
              <a:t>_</a:t>
            </a:r>
            <a:r>
              <a:rPr kumimoji="1" lang="en-US" altLang="ja-JP" sz="1800" dirty="0" err="1">
                <a:solidFill>
                  <a:srgbClr val="00B050"/>
                </a:solidFill>
              </a:rPr>
              <a:t>productidentifier</a:t>
            </a:r>
            <a:r>
              <a:rPr kumimoji="1" lang="en-US" altLang="ja-JP" sz="1800" dirty="0" err="1"/>
              <a:t>_</a:t>
            </a:r>
            <a:r>
              <a:rPr kumimoji="1" lang="en-US" altLang="ja-JP" sz="1800" dirty="0" err="1">
                <a:solidFill>
                  <a:srgbClr val="00B0F0"/>
                </a:solidFill>
              </a:rPr>
              <a:t>oflag</a:t>
            </a:r>
            <a:r>
              <a:rPr kumimoji="1" lang="en-US" altLang="ja-JP" sz="1800" dirty="0" err="1"/>
              <a:t>_</a:t>
            </a:r>
            <a:r>
              <a:rPr kumimoji="1" lang="en-US" altLang="ja-JP" sz="1800" dirty="0" err="1">
                <a:solidFill>
                  <a:srgbClr val="0000FF"/>
                </a:solidFill>
              </a:rPr>
              <a:t>originator</a:t>
            </a:r>
            <a:r>
              <a:rPr kumimoji="1" lang="en-US" altLang="ja-JP" sz="1800" dirty="0" err="1"/>
              <a:t>_yyyyMMddhhmmss</a:t>
            </a:r>
            <a:r>
              <a:rPr kumimoji="1" lang="en-US" altLang="ja-JP" sz="1800" dirty="0">
                <a:solidFill>
                  <a:srgbClr val="FF6600"/>
                </a:solidFill>
              </a:rPr>
              <a:t>[_</a:t>
            </a:r>
            <a:r>
              <a:rPr kumimoji="1" lang="en-US" altLang="ja-JP" sz="1800" dirty="0" err="1">
                <a:solidFill>
                  <a:srgbClr val="FF6600"/>
                </a:solidFill>
              </a:rPr>
              <a:t>freeformat</a:t>
            </a:r>
            <a:r>
              <a:rPr kumimoji="1" lang="en-US" altLang="ja-JP" sz="1800" dirty="0">
                <a:solidFill>
                  <a:srgbClr val="FF6600"/>
                </a:solidFill>
              </a:rPr>
              <a:t>]</a:t>
            </a:r>
            <a:r>
              <a:rPr kumimoji="1" lang="en-US" altLang="ja-JP" sz="1800" dirty="0"/>
              <a:t>.type[.compression]</a:t>
            </a:r>
          </a:p>
          <a:p>
            <a:pPr marL="400050" lvl="1" indent="0">
              <a:lnSpc>
                <a:spcPct val="130000"/>
              </a:lnSpc>
              <a:spcBef>
                <a:spcPts val="0"/>
              </a:spcBef>
              <a:buNone/>
            </a:pPr>
            <a:r>
              <a:rPr kumimoji="1" lang="en-US" altLang="ja-JP" sz="1400" dirty="0"/>
              <a:t>Note: underscore is a field delimiter</a:t>
            </a:r>
          </a:p>
          <a:p>
            <a:pPr marL="400050" lvl="1" indent="0">
              <a:lnSpc>
                <a:spcPct val="130000"/>
              </a:lnSpc>
              <a:spcBef>
                <a:spcPts val="0"/>
              </a:spcBef>
              <a:buNone/>
            </a:pPr>
            <a:endParaRPr kumimoji="1" lang="en-US" altLang="ja-JP" sz="1400" dirty="0"/>
          </a:p>
          <a:p>
            <a:pPr>
              <a:lnSpc>
                <a:spcPct val="130000"/>
              </a:lnSpc>
            </a:pPr>
            <a:endParaRPr kumimoji="1" lang="en-US" altLang="ja-JP" sz="1800" dirty="0"/>
          </a:p>
          <a:p>
            <a:pPr>
              <a:lnSpc>
                <a:spcPct val="130000"/>
              </a:lnSpc>
            </a:pPr>
            <a:endParaRPr kumimoji="1" lang="en-US" altLang="ja-JP" sz="1800" dirty="0"/>
          </a:p>
          <a:p>
            <a:pPr>
              <a:lnSpc>
                <a:spcPct val="130000"/>
              </a:lnSpc>
            </a:pPr>
            <a:endParaRPr kumimoji="1" lang="en-US" altLang="ja-JP" sz="1800" dirty="0"/>
          </a:p>
          <a:p>
            <a:pPr lvl="1">
              <a:lnSpc>
                <a:spcPct val="130000"/>
              </a:lnSpc>
            </a:pPr>
            <a:endParaRPr kumimoji="1" lang="en-US" altLang="ja-JP" sz="200" dirty="0"/>
          </a:p>
          <a:p>
            <a:pPr lvl="1">
              <a:lnSpc>
                <a:spcPct val="130000"/>
              </a:lnSpc>
            </a:pPr>
            <a:endParaRPr kumimoji="1" lang="en-US" altLang="ja-JP" sz="1100" dirty="0">
              <a:solidFill>
                <a:srgbClr val="FF0000"/>
              </a:solidFill>
            </a:endParaRPr>
          </a:p>
          <a:p>
            <a:pPr lvl="1">
              <a:lnSpc>
                <a:spcPct val="130000"/>
              </a:lnSpc>
            </a:pPr>
            <a:r>
              <a:rPr kumimoji="1" lang="en-US" altLang="ja-JP" sz="1600" dirty="0" err="1">
                <a:solidFill>
                  <a:srgbClr val="7030A0"/>
                </a:solidFill>
              </a:rPr>
              <a:t>pflag</a:t>
            </a:r>
            <a:r>
              <a:rPr kumimoji="1" lang="en-US" altLang="ja-JP" sz="1600" dirty="0"/>
              <a:t>: always </a:t>
            </a:r>
            <a:r>
              <a:rPr kumimoji="1" lang="en-US" altLang="ja-JP" sz="1600" dirty="0">
                <a:solidFill>
                  <a:srgbClr val="7030A0"/>
                </a:solidFill>
              </a:rPr>
              <a:t>W</a:t>
            </a:r>
            <a:r>
              <a:rPr kumimoji="1" lang="en-US" altLang="ja-JP" sz="1600" dirty="0"/>
              <a:t> (represents WMO product identifier)</a:t>
            </a:r>
          </a:p>
          <a:p>
            <a:pPr lvl="1">
              <a:lnSpc>
                <a:spcPct val="130000"/>
              </a:lnSpc>
            </a:pPr>
            <a:r>
              <a:rPr kumimoji="1" lang="en-US" altLang="ja-JP" sz="1600" dirty="0" err="1">
                <a:solidFill>
                  <a:srgbClr val="00B050"/>
                </a:solidFill>
              </a:rPr>
              <a:t>productidentifier</a:t>
            </a:r>
            <a:r>
              <a:rPr kumimoji="1" lang="en-US" altLang="ja-JP" sz="1600" dirty="0"/>
              <a:t>: consists of </a:t>
            </a:r>
            <a:r>
              <a:rPr kumimoji="1" lang="en-US" altLang="ja-JP" sz="1600" dirty="0" err="1"/>
              <a:t>LocationIndicator,DataDesignator,FreeDescription</a:t>
            </a:r>
            <a:r>
              <a:rPr kumimoji="1" lang="en-US" altLang="ja-JP" sz="1600" dirty="0"/>
              <a:t> (comma is a delimiter)</a:t>
            </a:r>
          </a:p>
          <a:p>
            <a:pPr lvl="2" indent="-247650">
              <a:lnSpc>
                <a:spcPct val="130000"/>
              </a:lnSpc>
              <a:spcBef>
                <a:spcPts val="0"/>
              </a:spcBef>
            </a:pPr>
            <a:r>
              <a:rPr kumimoji="1" lang="en-US" altLang="ja-JP" sz="1400" i="1" kern="1200" dirty="0" err="1">
                <a:solidFill>
                  <a:srgbClr val="00B050"/>
                </a:solidFill>
                <a:latin typeface="Arial" charset="0"/>
                <a:ea typeface="+mn-ea"/>
                <a:cs typeface="+mn-cs"/>
              </a:rPr>
              <a:t>LocationIndicator</a:t>
            </a:r>
            <a:r>
              <a:rPr kumimoji="1" lang="en-US" altLang="ja-JP" sz="1400" i="1" kern="1200" dirty="0">
                <a:solidFill>
                  <a:srgbClr val="00B050"/>
                </a:solidFill>
                <a:latin typeface="Arial" charset="0"/>
                <a:ea typeface="+mn-ea"/>
                <a:cs typeface="+mn-cs"/>
              </a:rPr>
              <a:t> </a:t>
            </a:r>
            <a:r>
              <a:rPr kumimoji="1" lang="en-US" altLang="ja-JP" sz="1400" dirty="0"/>
              <a:t>:	data producer in 3 fields (i.e. </a:t>
            </a:r>
            <a:r>
              <a:rPr kumimoji="1" lang="en-US" altLang="ja-JP" sz="1400" i="1" dirty="0"/>
              <a:t>Country</a:t>
            </a:r>
            <a:r>
              <a:rPr kumimoji="1" lang="en-US" altLang="ja-JP" sz="1400" dirty="0"/>
              <a:t>-</a:t>
            </a:r>
            <a:r>
              <a:rPr kumimoji="1" lang="en-US" altLang="ja-JP" sz="1400" i="1" dirty="0"/>
              <a:t>Organization</a:t>
            </a:r>
            <a:r>
              <a:rPr kumimoji="1" lang="en-US" altLang="ja-JP" sz="1400" dirty="0"/>
              <a:t>-</a:t>
            </a:r>
            <a:r>
              <a:rPr kumimoji="1" lang="en-US" altLang="ja-JP" sz="1400" i="1" dirty="0" err="1"/>
              <a:t>ProductionCenter</a:t>
            </a:r>
            <a:r>
              <a:rPr kumimoji="1" lang="en-US" altLang="ja-JP" sz="1400" dirty="0"/>
              <a:t>)</a:t>
            </a:r>
          </a:p>
          <a:p>
            <a:pPr lvl="2" indent="-247650">
              <a:lnSpc>
                <a:spcPct val="130000"/>
              </a:lnSpc>
              <a:spcBef>
                <a:spcPts val="0"/>
              </a:spcBef>
            </a:pPr>
            <a:r>
              <a:rPr kumimoji="1" lang="en-US" altLang="ja-JP" sz="1400" i="1" kern="1200" dirty="0" err="1">
                <a:solidFill>
                  <a:srgbClr val="008000"/>
                </a:solidFill>
                <a:latin typeface="Arial" charset="0"/>
                <a:ea typeface="+mn-ea"/>
                <a:cs typeface="+mn-cs"/>
              </a:rPr>
              <a:t>DataDesignator</a:t>
            </a:r>
            <a:r>
              <a:rPr kumimoji="1" lang="en-US" altLang="ja-JP" sz="1400" i="1" kern="1200" dirty="0">
                <a:solidFill>
                  <a:srgbClr val="008000"/>
                </a:solidFill>
                <a:latin typeface="Arial" charset="0"/>
                <a:ea typeface="+mn-ea"/>
                <a:cs typeface="+mn-cs"/>
              </a:rPr>
              <a:t> </a:t>
            </a:r>
            <a:r>
              <a:rPr kumimoji="1" lang="en-US" altLang="ja-JP" sz="1400" dirty="0"/>
              <a:t>:	data type, consists of up to 3 fields (i.e. </a:t>
            </a:r>
            <a:r>
              <a:rPr kumimoji="1" lang="en-US" altLang="ja-JP" sz="1400" i="1" dirty="0" err="1"/>
              <a:t>DataCategory</a:t>
            </a:r>
            <a:r>
              <a:rPr kumimoji="1" lang="en-US" altLang="ja-JP" sz="1400" dirty="0" err="1"/>
              <a:t>+</a:t>
            </a:r>
            <a:r>
              <a:rPr kumimoji="1" lang="en-US" altLang="ja-JP" sz="1400" i="1" dirty="0" err="1"/>
              <a:t>InternationalDataSubcategory</a:t>
            </a:r>
            <a:r>
              <a:rPr kumimoji="1" lang="en-US" altLang="ja-JP" sz="1400" dirty="0" err="1"/>
              <a:t>+</a:t>
            </a:r>
            <a:r>
              <a:rPr kumimoji="1" lang="en-US" altLang="ja-JP" sz="1400" i="1" dirty="0" err="1"/>
              <a:t>LocalDataSubcategory</a:t>
            </a:r>
            <a:r>
              <a:rPr kumimoji="1" lang="en-US" altLang="ja-JP" sz="1400" dirty="0"/>
              <a:t>)</a:t>
            </a:r>
          </a:p>
          <a:p>
            <a:pPr lvl="2" indent="-247650">
              <a:lnSpc>
                <a:spcPct val="130000"/>
              </a:lnSpc>
              <a:spcBef>
                <a:spcPts val="0"/>
              </a:spcBef>
            </a:pPr>
            <a:r>
              <a:rPr kumimoji="1" lang="en-US" altLang="ja-JP" sz="1400" i="1" kern="1200" dirty="0" err="1">
                <a:solidFill>
                  <a:srgbClr val="73FB79"/>
                </a:solidFill>
                <a:effectLst>
                  <a:outerShdw blurRad="50800" dist="38100" dir="2700000" algn="tl" rotWithShape="0">
                    <a:prstClr val="black">
                      <a:alpha val="40000"/>
                    </a:prstClr>
                  </a:outerShdw>
                </a:effectLst>
                <a:latin typeface="Arial" charset="0"/>
                <a:ea typeface="+mn-ea"/>
                <a:cs typeface="+mn-cs"/>
              </a:rPr>
              <a:t>FreeDescription</a:t>
            </a:r>
            <a:r>
              <a:rPr kumimoji="1" lang="en-US" altLang="ja-JP" sz="1400" i="1" kern="1200" dirty="0">
                <a:solidFill>
                  <a:srgbClr val="73FB79"/>
                </a:solidFill>
                <a:effectLst>
                  <a:outerShdw blurRad="50800" dist="38100" dir="2700000" algn="tl" rotWithShape="0">
                    <a:prstClr val="black">
                      <a:alpha val="40000"/>
                    </a:prstClr>
                  </a:outerShdw>
                </a:effectLst>
                <a:latin typeface="Arial" charset="0"/>
                <a:ea typeface="+mn-ea"/>
                <a:cs typeface="+mn-cs"/>
              </a:rPr>
              <a:t> </a:t>
            </a:r>
            <a:r>
              <a:rPr kumimoji="1" lang="en-US" altLang="ja-JP" sz="1400" dirty="0"/>
              <a:t>:	</a:t>
            </a:r>
            <a:r>
              <a:rPr kumimoji="1" lang="en-US" altLang="ja-JP" sz="1400" i="1" dirty="0" err="1"/>
              <a:t>Platform</a:t>
            </a:r>
            <a:r>
              <a:rPr kumimoji="1" lang="en-US" altLang="ja-JP" sz="1400" dirty="0" err="1"/>
              <a:t>+</a:t>
            </a:r>
            <a:r>
              <a:rPr kumimoji="1" lang="en-US" altLang="ja-JP" sz="1400" i="1" dirty="0" err="1"/>
              <a:t>Instrument</a:t>
            </a:r>
            <a:r>
              <a:rPr kumimoji="1" lang="en-US" altLang="ja-JP" sz="1400" dirty="0"/>
              <a:t>[-</a:t>
            </a:r>
            <a:r>
              <a:rPr kumimoji="1" lang="en-US" altLang="ja-JP" sz="1400" i="1" dirty="0" err="1"/>
              <a:t>Platform</a:t>
            </a:r>
            <a:r>
              <a:rPr kumimoji="1" lang="en-US" altLang="ja-JP" sz="1400" dirty="0" err="1"/>
              <a:t>+</a:t>
            </a:r>
            <a:r>
              <a:rPr kumimoji="1" lang="en-US" altLang="ja-JP" sz="1400" i="1" dirty="0" err="1"/>
              <a:t>Instrument</a:t>
            </a:r>
            <a:r>
              <a:rPr kumimoji="1" lang="en-US" altLang="ja-JP" sz="1400" dirty="0"/>
              <a:t>]</a:t>
            </a:r>
          </a:p>
          <a:p>
            <a:pPr lvl="1">
              <a:lnSpc>
                <a:spcPct val="130000"/>
              </a:lnSpc>
            </a:pPr>
            <a:r>
              <a:rPr kumimoji="1" lang="en-US" altLang="ja-JP" sz="1600" dirty="0" err="1">
                <a:solidFill>
                  <a:srgbClr val="00B0F0"/>
                </a:solidFill>
              </a:rPr>
              <a:t>oflag</a:t>
            </a:r>
            <a:r>
              <a:rPr kumimoji="1" lang="en-US" altLang="ja-JP" sz="1600" dirty="0"/>
              <a:t>: always </a:t>
            </a:r>
            <a:r>
              <a:rPr kumimoji="1" lang="en-US" altLang="ja-JP" sz="1600" dirty="0">
                <a:solidFill>
                  <a:srgbClr val="00B0F0"/>
                </a:solidFill>
              </a:rPr>
              <a:t>C</a:t>
            </a:r>
            <a:r>
              <a:rPr kumimoji="1" lang="en-US" altLang="ja-JP" sz="1600" dirty="0"/>
              <a:t> (represents CCCC is used in originator field)</a:t>
            </a:r>
          </a:p>
          <a:p>
            <a:pPr lvl="1">
              <a:lnSpc>
                <a:spcPct val="130000"/>
              </a:lnSpc>
            </a:pPr>
            <a:r>
              <a:rPr kumimoji="1" lang="en-US" altLang="ja-JP" sz="1600" dirty="0">
                <a:solidFill>
                  <a:srgbClr val="0000FF"/>
                </a:solidFill>
              </a:rPr>
              <a:t>originator</a:t>
            </a:r>
            <a:r>
              <a:rPr kumimoji="1" lang="en-US" altLang="ja-JP" sz="1600" dirty="0"/>
              <a:t>: international 4-letter location indicator (CCCC) of the station/center originating the file defined in WMO</a:t>
            </a:r>
          </a:p>
          <a:p>
            <a:pPr lvl="1">
              <a:lnSpc>
                <a:spcPct val="130000"/>
              </a:lnSpc>
            </a:pPr>
            <a:r>
              <a:rPr kumimoji="1" lang="en-US" altLang="ja-JP" sz="1600" dirty="0" err="1">
                <a:solidFill>
                  <a:srgbClr val="FF6600"/>
                </a:solidFill>
              </a:rPr>
              <a:t>freeformat</a:t>
            </a:r>
            <a:r>
              <a:rPr kumimoji="1" lang="en-US" altLang="ja-JP" sz="1600" dirty="0"/>
              <a:t> (optional): product phase, major version number, </a:t>
            </a:r>
            <a:r>
              <a:rPr kumimoji="1" lang="en-US" altLang="ja-JP" sz="1600" dirty="0" err="1"/>
              <a:t>ymdhm</a:t>
            </a:r>
            <a:r>
              <a:rPr kumimoji="1" lang="en-US" altLang="ja-JP" sz="1600" dirty="0"/>
              <a:t> (data collection/observation/processing) are defined</a:t>
            </a:r>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3200" b="1" dirty="0"/>
              <a:t>GSICS File Naming Convention</a:t>
            </a:r>
            <a:endParaRPr kumimoji="1" lang="ja-JP" altLang="en-US" sz="3600" b="1" dirty="0"/>
          </a:p>
        </p:txBody>
      </p:sp>
      <p:sp>
        <p:nvSpPr>
          <p:cNvPr id="12" name="正方形/長方形 11"/>
          <p:cNvSpPr/>
          <p:nvPr/>
        </p:nvSpPr>
        <p:spPr>
          <a:xfrm>
            <a:off x="725923" y="1825599"/>
            <a:ext cx="11287008" cy="1560492"/>
          </a:xfrm>
          <a:prstGeom prst="rect">
            <a:avLst/>
          </a:prstGeom>
          <a:solidFill>
            <a:schemeClr val="bg1">
              <a:lumMod val="85000"/>
            </a:schemeClr>
          </a:solidFill>
        </p:spPr>
        <p:txBody>
          <a:bodyPr wrap="square" lIns="90000">
            <a:spAutoFit/>
          </a:bodyPr>
          <a:lstStyle/>
          <a:p>
            <a:r>
              <a:rPr kumimoji="1" lang="en-US" altLang="ja-JP" sz="1400" i="1" dirty="0"/>
              <a:t>Examples</a:t>
            </a:r>
          </a:p>
          <a:p>
            <a:pPr marL="180975" indent="-180975">
              <a:lnSpc>
                <a:spcPct val="150000"/>
              </a:lnSpc>
              <a:buFont typeface="Arial" panose="020B0604020202020204" pitchFamily="34" charset="0"/>
              <a:buChar char="•"/>
            </a:pPr>
            <a:r>
              <a:rPr kumimoji="1" lang="en-US" altLang="ja-JP" sz="1400" i="1" dirty="0"/>
              <a:t>Lunar observation</a:t>
            </a:r>
            <a:r>
              <a:rPr kumimoji="1" lang="en-US" altLang="ja-JP" sz="1400" dirty="0"/>
              <a:t>:	</a:t>
            </a:r>
            <a:r>
              <a:rPr kumimoji="1" lang="en-US" altLang="ja-JP" sz="1400" dirty="0">
                <a:solidFill>
                  <a:srgbClr val="7030A0"/>
                </a:solidFill>
              </a:rPr>
              <a:t>W</a:t>
            </a:r>
            <a:r>
              <a:rPr kumimoji="1" lang="en-US" altLang="ja-JP" sz="1400" dirty="0"/>
              <a:t>_</a:t>
            </a:r>
            <a:r>
              <a:rPr kumimoji="1" lang="en-US" altLang="ja-JP" sz="1400" dirty="0">
                <a:solidFill>
                  <a:srgbClr val="00B050"/>
                </a:solidFill>
              </a:rPr>
              <a:t>XX-EUMETSAT-Darmstadt,</a:t>
            </a:r>
            <a:r>
              <a:rPr kumimoji="1" lang="en-US" altLang="ja-JP" sz="1400" dirty="0">
                <a:solidFill>
                  <a:srgbClr val="008000"/>
                </a:solidFill>
              </a:rPr>
              <a:t>VISNIR+SUBSET+MOON</a:t>
            </a:r>
            <a:r>
              <a:rPr kumimoji="1" lang="en-US" altLang="ja-JP" sz="1400" dirty="0">
                <a:solidFill>
                  <a:srgbClr val="00B050"/>
                </a:solidFill>
              </a:rPr>
              <a:t>,</a:t>
            </a:r>
            <a:r>
              <a:rPr kumimoji="1" lang="en-US" altLang="ja-JP" sz="1400" dirty="0">
                <a:solidFill>
                  <a:srgbClr val="73FB79"/>
                </a:solidFill>
                <a:effectLst>
                  <a:outerShdw blurRad="50800" dist="38100" dir="2700000" algn="tl" rotWithShape="0">
                    <a:prstClr val="black">
                      <a:alpha val="40000"/>
                    </a:prstClr>
                  </a:outerShdw>
                </a:effectLst>
              </a:rPr>
              <a:t>MSG3+SEVIRI</a:t>
            </a:r>
            <a:r>
              <a:rPr kumimoji="1" lang="en-US" altLang="ja-JP" sz="1400" dirty="0"/>
              <a:t>_</a:t>
            </a:r>
            <a:r>
              <a:rPr kumimoji="1" lang="en-US" altLang="ja-JP" sz="1400" dirty="0">
                <a:solidFill>
                  <a:srgbClr val="00B0F0"/>
                </a:solidFill>
              </a:rPr>
              <a:t>C</a:t>
            </a:r>
            <a:r>
              <a:rPr kumimoji="1" lang="en-US" altLang="ja-JP" sz="1400" dirty="0"/>
              <a:t>_</a:t>
            </a:r>
            <a:r>
              <a:rPr kumimoji="1" lang="en-US" altLang="ja-JP" sz="1400" dirty="0">
                <a:solidFill>
                  <a:srgbClr val="0000FF"/>
                </a:solidFill>
              </a:rPr>
              <a:t>EUMG</a:t>
            </a:r>
            <a:r>
              <a:rPr kumimoji="1" lang="en-US" altLang="ja-JP" sz="1400" dirty="0"/>
              <a:t>_20140318140112</a:t>
            </a:r>
            <a:r>
              <a:rPr kumimoji="1" lang="en-US" altLang="ja-JP" sz="1400" dirty="0">
                <a:solidFill>
                  <a:srgbClr val="FF6600"/>
                </a:solidFill>
              </a:rPr>
              <a:t>_01</a:t>
            </a:r>
            <a:r>
              <a:rPr kumimoji="1" lang="en-US" altLang="ja-JP" sz="1400" dirty="0"/>
              <a:t>.nc</a:t>
            </a:r>
          </a:p>
          <a:p>
            <a:pPr marL="180975" indent="-180975">
              <a:lnSpc>
                <a:spcPct val="150000"/>
              </a:lnSpc>
              <a:buFont typeface="Arial" panose="020B0604020202020204" pitchFamily="34" charset="0"/>
              <a:buChar char="•"/>
            </a:pPr>
            <a:r>
              <a:rPr kumimoji="1" lang="en-US" altLang="ja-JP" sz="1400" i="1" dirty="0"/>
              <a:t>SRF</a:t>
            </a:r>
            <a:r>
              <a:rPr kumimoji="1" lang="en-US" altLang="ja-JP" sz="1400" dirty="0"/>
              <a:t>:		</a:t>
            </a:r>
            <a:r>
              <a:rPr kumimoji="1" lang="en-US" altLang="ja-JP" sz="1400" dirty="0">
                <a:solidFill>
                  <a:srgbClr val="7030A0"/>
                </a:solidFill>
              </a:rPr>
              <a:t>W</a:t>
            </a:r>
            <a:r>
              <a:rPr kumimoji="1" lang="en-US" altLang="ja-JP" sz="1400" dirty="0"/>
              <a:t>_</a:t>
            </a:r>
            <a:r>
              <a:rPr kumimoji="1" lang="en-US" altLang="ja-JP" sz="1400" dirty="0">
                <a:solidFill>
                  <a:srgbClr val="00B050"/>
                </a:solidFill>
              </a:rPr>
              <a:t>US-NESDIS-STAR,</a:t>
            </a:r>
            <a:r>
              <a:rPr kumimoji="1" lang="en-US" altLang="ja-JP" sz="1400" dirty="0">
                <a:solidFill>
                  <a:srgbClr val="008000"/>
                </a:solidFill>
              </a:rPr>
              <a:t>VIS+IR+SRF</a:t>
            </a:r>
            <a:r>
              <a:rPr kumimoji="1" lang="en-US" altLang="ja-JP" sz="1400" dirty="0">
                <a:solidFill>
                  <a:srgbClr val="00B050"/>
                </a:solidFill>
              </a:rPr>
              <a:t>,</a:t>
            </a:r>
            <a:r>
              <a:rPr kumimoji="1" lang="en-US" altLang="ja-JP" sz="1400" dirty="0">
                <a:solidFill>
                  <a:srgbClr val="73FB79"/>
                </a:solidFill>
                <a:effectLst>
                  <a:outerShdw blurRad="50800" dist="38100" dir="2700000" algn="tl" rotWithShape="0">
                    <a:prstClr val="black">
                      <a:alpha val="40000"/>
                    </a:prstClr>
                  </a:outerShdw>
                </a:effectLst>
              </a:rPr>
              <a:t>GOES16+ABI</a:t>
            </a:r>
            <a:r>
              <a:rPr kumimoji="1" lang="en-US" altLang="ja-JP" sz="1400" dirty="0"/>
              <a:t>_</a:t>
            </a:r>
            <a:r>
              <a:rPr kumimoji="1" lang="en-US" altLang="ja-JP" sz="1400" dirty="0">
                <a:solidFill>
                  <a:srgbClr val="00B0F0"/>
                </a:solidFill>
              </a:rPr>
              <a:t>C</a:t>
            </a:r>
            <a:r>
              <a:rPr kumimoji="1" lang="en-US" altLang="ja-JP" sz="1400" dirty="0"/>
              <a:t>_</a:t>
            </a:r>
            <a:r>
              <a:rPr kumimoji="1" lang="en-US" altLang="ja-JP" sz="1400" dirty="0">
                <a:solidFill>
                  <a:srgbClr val="0000FF"/>
                </a:solidFill>
              </a:rPr>
              <a:t>KNES</a:t>
            </a:r>
            <a:r>
              <a:rPr kumimoji="1" lang="en-US" altLang="ja-JP" sz="1400" dirty="0"/>
              <a:t>.nc</a:t>
            </a:r>
          </a:p>
          <a:p>
            <a:pPr marL="180975" indent="-180975">
              <a:lnSpc>
                <a:spcPct val="150000"/>
              </a:lnSpc>
              <a:buFont typeface="Arial" panose="020B0604020202020204" pitchFamily="34" charset="0"/>
              <a:buChar char="•"/>
            </a:pPr>
            <a:r>
              <a:rPr kumimoji="1" lang="en-US" altLang="ja-JP" sz="1400" i="1" dirty="0"/>
              <a:t>GIRO output</a:t>
            </a:r>
            <a:r>
              <a:rPr kumimoji="1" lang="en-US" altLang="ja-JP" sz="1400" dirty="0"/>
              <a:t>:	</a:t>
            </a:r>
            <a:r>
              <a:rPr kumimoji="1" lang="en-US" altLang="ja-JP" sz="1400" dirty="0">
                <a:solidFill>
                  <a:srgbClr val="7030A0"/>
                </a:solidFill>
              </a:rPr>
              <a:t>W</a:t>
            </a:r>
            <a:r>
              <a:rPr kumimoji="1" lang="en-US" altLang="ja-JP" sz="1400" dirty="0"/>
              <a:t>_</a:t>
            </a:r>
            <a:r>
              <a:rPr kumimoji="1" lang="en-US" altLang="ja-JP" sz="1400" dirty="0">
                <a:solidFill>
                  <a:srgbClr val="00B050"/>
                </a:solidFill>
              </a:rPr>
              <a:t>JP-JMA-MSC,</a:t>
            </a:r>
            <a:r>
              <a:rPr kumimoji="1" lang="en-US" altLang="ja-JP" sz="1400" dirty="0">
                <a:solidFill>
                  <a:srgbClr val="008000"/>
                </a:solidFill>
              </a:rPr>
              <a:t>SATCAL+ROLOVISNIR</a:t>
            </a:r>
            <a:r>
              <a:rPr kumimoji="1" lang="en-US" altLang="ja-JP" sz="1400" dirty="0">
                <a:solidFill>
                  <a:srgbClr val="00B050"/>
                </a:solidFill>
              </a:rPr>
              <a:t>,</a:t>
            </a:r>
            <a:r>
              <a:rPr kumimoji="1" lang="en-US" altLang="ja-JP" sz="1400" dirty="0">
                <a:solidFill>
                  <a:srgbClr val="73FB79"/>
                </a:solidFill>
                <a:effectLst>
                  <a:outerShdw blurRad="50800" dist="38100" dir="2700000" algn="tl" rotWithShape="0">
                    <a:prstClr val="black">
                      <a:alpha val="40000"/>
                    </a:prstClr>
                  </a:outerShdw>
                </a:effectLst>
              </a:rPr>
              <a:t>Himawari9+AHI</a:t>
            </a:r>
            <a:r>
              <a:rPr kumimoji="1" lang="en-US" altLang="ja-JP" sz="1400" dirty="0"/>
              <a:t>_</a:t>
            </a:r>
            <a:r>
              <a:rPr kumimoji="1" lang="en-US" altLang="ja-JP" sz="1400" dirty="0">
                <a:solidFill>
                  <a:srgbClr val="00B0F0"/>
                </a:solidFill>
              </a:rPr>
              <a:t>C</a:t>
            </a:r>
            <a:r>
              <a:rPr kumimoji="1" lang="en-US" altLang="ja-JP" sz="1400" dirty="0"/>
              <a:t>_</a:t>
            </a:r>
            <a:r>
              <a:rPr kumimoji="1" lang="en-US" altLang="ja-JP" sz="1400" dirty="0">
                <a:solidFill>
                  <a:srgbClr val="0000FF"/>
                </a:solidFill>
              </a:rPr>
              <a:t>RJTD</a:t>
            </a:r>
            <a:r>
              <a:rPr kumimoji="1" lang="en-US" altLang="ja-JP" sz="1400" dirty="0"/>
              <a:t>_20221130203106</a:t>
            </a:r>
            <a:r>
              <a:rPr kumimoji="1" lang="en-US" altLang="ja-JP" sz="1400" dirty="0">
                <a:solidFill>
                  <a:srgbClr val="FF6600"/>
                </a:solidFill>
              </a:rPr>
              <a:t>_01</a:t>
            </a:r>
            <a:r>
              <a:rPr kumimoji="1" lang="en-US" altLang="ja-JP" sz="1400" dirty="0"/>
              <a:t>.nc</a:t>
            </a:r>
          </a:p>
          <a:p>
            <a:pPr marL="180975" indent="-180975">
              <a:lnSpc>
                <a:spcPct val="150000"/>
              </a:lnSpc>
              <a:buFont typeface="Arial" panose="020B0604020202020204" pitchFamily="34" charset="0"/>
              <a:buChar char="•"/>
            </a:pPr>
            <a:r>
              <a:rPr kumimoji="1" lang="en-US" altLang="ja-JP" sz="1400" i="1" dirty="0"/>
              <a:t>GEO-LEO-IR</a:t>
            </a:r>
            <a:r>
              <a:rPr kumimoji="1" lang="en-US" altLang="ja-JP" sz="1400" dirty="0"/>
              <a:t>:	</a:t>
            </a:r>
            <a:r>
              <a:rPr kumimoji="1" lang="en-US" altLang="ja-JP" sz="1400" dirty="0">
                <a:solidFill>
                  <a:srgbClr val="7030A0"/>
                </a:solidFill>
              </a:rPr>
              <a:t>W</a:t>
            </a:r>
            <a:r>
              <a:rPr kumimoji="1" lang="en-US" altLang="ja-JP" sz="1400" dirty="0"/>
              <a:t>_</a:t>
            </a:r>
            <a:r>
              <a:rPr kumimoji="1" lang="en-US" altLang="ja-JP" sz="1400" dirty="0">
                <a:solidFill>
                  <a:srgbClr val="00B050"/>
                </a:solidFill>
              </a:rPr>
              <a:t>KR-KMA-NMSC</a:t>
            </a:r>
            <a:r>
              <a:rPr kumimoji="1" lang="en-US" altLang="ja-JP" sz="1400" dirty="0"/>
              <a:t>,</a:t>
            </a:r>
            <a:r>
              <a:rPr kumimoji="1" lang="en-US" altLang="ja-JP" sz="1400" dirty="0">
                <a:solidFill>
                  <a:srgbClr val="008000"/>
                </a:solidFill>
              </a:rPr>
              <a:t>SATCAL+RAC+GEOLEOIR</a:t>
            </a:r>
            <a:r>
              <a:rPr kumimoji="1" lang="en-US" altLang="ja-JP" sz="1400" dirty="0"/>
              <a:t>,</a:t>
            </a:r>
            <a:r>
              <a:rPr kumimoji="1" lang="en-US" altLang="ja-JP" sz="1400" dirty="0">
                <a:solidFill>
                  <a:srgbClr val="73FB79"/>
                </a:solidFill>
                <a:effectLst>
                  <a:outerShdw blurRad="50800" dist="38100" dir="2700000" algn="tl" rotWithShape="0">
                    <a:prstClr val="black">
                      <a:alpha val="40000"/>
                    </a:prstClr>
                  </a:outerShdw>
                </a:effectLst>
              </a:rPr>
              <a:t>GK2A+AMI-MetopC+IASI</a:t>
            </a:r>
            <a:r>
              <a:rPr kumimoji="1" lang="en-US" altLang="ja-JP" sz="1400" dirty="0"/>
              <a:t>_</a:t>
            </a:r>
            <a:r>
              <a:rPr kumimoji="1" lang="en-US" altLang="ja-JP" sz="1400" dirty="0">
                <a:solidFill>
                  <a:srgbClr val="00B0F0"/>
                </a:solidFill>
              </a:rPr>
              <a:t>C</a:t>
            </a:r>
            <a:r>
              <a:rPr kumimoji="1" lang="en-US" altLang="ja-JP" sz="1400" dirty="0"/>
              <a:t>_</a:t>
            </a:r>
            <a:r>
              <a:rPr kumimoji="1" lang="en-US" altLang="ja-JP" sz="1400" dirty="0">
                <a:solidFill>
                  <a:srgbClr val="0000FF"/>
                </a:solidFill>
              </a:rPr>
              <a:t>RKSL</a:t>
            </a:r>
            <a:r>
              <a:rPr kumimoji="1" lang="en-US" altLang="ja-JP" sz="1400" dirty="0"/>
              <a:t>_20190725000000_</a:t>
            </a:r>
            <a:r>
              <a:rPr kumimoji="1" lang="en-US" altLang="ja-JP" sz="1400" dirty="0">
                <a:solidFill>
                  <a:srgbClr val="FF6600"/>
                </a:solidFill>
              </a:rPr>
              <a:t>demo_01</a:t>
            </a:r>
            <a:r>
              <a:rPr kumimoji="1" lang="en-US" altLang="ja-JP" sz="1400" dirty="0"/>
              <a:t>.nc </a:t>
            </a:r>
          </a:p>
        </p:txBody>
      </p:sp>
    </p:spTree>
    <p:extLst>
      <p:ext uri="{BB962C8B-B14F-4D97-AF65-F5344CB8AC3E}">
        <p14:creationId xmlns:p14="http://schemas.microsoft.com/office/powerpoint/2010/main" val="119818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11</a:t>
            </a:fld>
            <a:endParaRPr lang="en-US"/>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3200" b="1" dirty="0" err="1">
                <a:solidFill>
                  <a:srgbClr val="00B050"/>
                </a:solidFill>
              </a:rPr>
              <a:t>productidentifier</a:t>
            </a:r>
            <a:r>
              <a:rPr kumimoji="1" lang="en-US" altLang="ja-JP" sz="3200" b="1" dirty="0"/>
              <a:t>: </a:t>
            </a:r>
            <a:r>
              <a:rPr kumimoji="1" lang="en-US" altLang="ja-JP" sz="2400" b="1" dirty="0" err="1"/>
              <a:t>LocationIndicator,DataDesignator,FreeDescription</a:t>
            </a:r>
            <a:endParaRPr kumimoji="1" lang="ja-JP" altLang="en-US" sz="2800" b="1" dirty="0"/>
          </a:p>
        </p:txBody>
      </p:sp>
      <p:sp>
        <p:nvSpPr>
          <p:cNvPr id="4" name="四角形 235">
            <a:extLst>
              <a:ext uri="{FF2B5EF4-FFF2-40B4-BE49-F238E27FC236}">
                <a16:creationId xmlns:a16="http://schemas.microsoft.com/office/drawing/2014/main" id="{67875F9A-14DE-D661-FFBD-C568FCDDC9BB}"/>
              </a:ext>
            </a:extLst>
          </p:cNvPr>
          <p:cNvSpPr>
            <a:spLocks noGrp="1"/>
          </p:cNvSpPr>
          <p:nvPr>
            <p:ph idx="1"/>
          </p:nvPr>
        </p:nvSpPr>
        <p:spPr>
          <a:xfrm>
            <a:off x="272394" y="1885949"/>
            <a:ext cx="11854836" cy="4385671"/>
          </a:xfrm>
          <a:prstGeom prst="rect">
            <a:avLst/>
          </a:prstGeom>
        </p:spPr>
        <p:txBody>
          <a:bodyPr/>
          <a:lstStyle/>
          <a:p>
            <a:pPr marL="452438" indent="-357188">
              <a:lnSpc>
                <a:spcPct val="150000"/>
              </a:lnSpc>
              <a:spcBef>
                <a:spcPts val="0"/>
              </a:spcBef>
            </a:pPr>
            <a:r>
              <a:rPr kumimoji="1" lang="en-US" altLang="ja-JP" sz="1600" i="1" kern="1200" dirty="0" err="1">
                <a:solidFill>
                  <a:srgbClr val="00B050"/>
                </a:solidFill>
                <a:latin typeface="Arial" charset="0"/>
                <a:ea typeface="+mn-ea"/>
                <a:cs typeface="+mn-cs"/>
              </a:rPr>
              <a:t>LocationIndicator</a:t>
            </a:r>
            <a:r>
              <a:rPr kumimoji="1" lang="en-US" altLang="ja-JP" sz="1600" i="1" kern="1200" dirty="0">
                <a:solidFill>
                  <a:srgbClr val="00B050"/>
                </a:solidFill>
                <a:latin typeface="Arial" charset="0"/>
                <a:ea typeface="+mn-ea"/>
                <a:cs typeface="+mn-cs"/>
              </a:rPr>
              <a:t> </a:t>
            </a:r>
            <a:r>
              <a:rPr kumimoji="1" lang="en-US" altLang="ja-JP" sz="1600" dirty="0"/>
              <a:t>: data producer in 3 fields (</a:t>
            </a:r>
            <a:r>
              <a:rPr kumimoji="1" lang="en-US" altLang="ja-JP" sz="1600" i="1" dirty="0"/>
              <a:t>Country</a:t>
            </a:r>
            <a:r>
              <a:rPr kumimoji="1" lang="en-US" altLang="ja-JP" sz="1600" dirty="0"/>
              <a:t>-</a:t>
            </a:r>
            <a:r>
              <a:rPr kumimoji="1" lang="en-US" altLang="ja-JP" sz="1600" i="1" dirty="0"/>
              <a:t>Organization</a:t>
            </a:r>
            <a:r>
              <a:rPr kumimoji="1" lang="en-US" altLang="ja-JP" sz="1600" dirty="0"/>
              <a:t>-</a:t>
            </a:r>
            <a:r>
              <a:rPr kumimoji="1" lang="en-US" altLang="ja-JP" sz="1600" i="1" dirty="0" err="1"/>
              <a:t>ProductionCenter</a:t>
            </a:r>
            <a:r>
              <a:rPr kumimoji="1" lang="en-US" altLang="ja-JP" sz="1600" dirty="0"/>
              <a:t>)</a:t>
            </a:r>
          </a:p>
          <a:p>
            <a:pPr marL="758825" lvl="1" indent="-263525">
              <a:lnSpc>
                <a:spcPct val="150000"/>
              </a:lnSpc>
              <a:spcBef>
                <a:spcPts val="0"/>
              </a:spcBef>
            </a:pPr>
            <a:r>
              <a:rPr kumimoji="1" lang="en-US" altLang="ja-JP" sz="1400" dirty="0"/>
              <a:t>Country code XX is available for international organizations</a:t>
            </a:r>
          </a:p>
          <a:p>
            <a:pPr marL="758825" lvl="1" indent="-263525">
              <a:lnSpc>
                <a:spcPct val="150000"/>
              </a:lnSpc>
              <a:spcBef>
                <a:spcPts val="0"/>
              </a:spcBef>
            </a:pPr>
            <a:r>
              <a:rPr kumimoji="1" lang="en-US" altLang="ja-JP" sz="1400" dirty="0" err="1"/>
              <a:t>ProductionCenter</a:t>
            </a:r>
            <a:r>
              <a:rPr kumimoji="1" lang="en-US" altLang="ja-JP" sz="1400" dirty="0"/>
              <a:t> is a production center name or location (city name) </a:t>
            </a:r>
          </a:p>
          <a:p>
            <a:pPr marL="452438" indent="-357188">
              <a:lnSpc>
                <a:spcPct val="150000"/>
              </a:lnSpc>
              <a:spcBef>
                <a:spcPts val="0"/>
              </a:spcBef>
            </a:pPr>
            <a:r>
              <a:rPr kumimoji="1" lang="en-US" altLang="ja-JP" sz="1600" i="1" kern="1200" dirty="0" err="1">
                <a:solidFill>
                  <a:srgbClr val="008000"/>
                </a:solidFill>
                <a:latin typeface="Arial" charset="0"/>
                <a:ea typeface="+mn-ea"/>
                <a:cs typeface="+mn-cs"/>
              </a:rPr>
              <a:t>DataDesignator</a:t>
            </a:r>
            <a:r>
              <a:rPr kumimoji="1" lang="en-US" altLang="ja-JP" sz="1600" i="1" kern="1200" dirty="0">
                <a:solidFill>
                  <a:srgbClr val="008000"/>
                </a:solidFill>
                <a:latin typeface="Arial" charset="0"/>
                <a:ea typeface="+mn-ea"/>
                <a:cs typeface="+mn-cs"/>
              </a:rPr>
              <a:t> </a:t>
            </a:r>
            <a:r>
              <a:rPr kumimoji="1" lang="en-US" altLang="ja-JP" sz="1600" dirty="0"/>
              <a:t>: data type, consists of up to 3 fields (</a:t>
            </a:r>
            <a:r>
              <a:rPr kumimoji="1" lang="en-US" altLang="ja-JP" sz="1600" i="1" dirty="0" err="1"/>
              <a:t>DataCategory</a:t>
            </a:r>
            <a:r>
              <a:rPr kumimoji="1" lang="en-US" altLang="ja-JP" sz="1600" dirty="0" err="1"/>
              <a:t>+</a:t>
            </a:r>
            <a:r>
              <a:rPr kumimoji="1" lang="en-US" altLang="ja-JP" sz="1600" i="1" dirty="0" err="1"/>
              <a:t>InternationalDataSubcategory</a:t>
            </a:r>
            <a:r>
              <a:rPr kumimoji="1" lang="en-US" altLang="ja-JP" sz="1600" dirty="0" err="1"/>
              <a:t>+</a:t>
            </a:r>
            <a:r>
              <a:rPr kumimoji="1" lang="en-US" altLang="ja-JP" sz="1600" i="1" dirty="0" err="1"/>
              <a:t>LocalDataSubcategory</a:t>
            </a:r>
            <a:r>
              <a:rPr kumimoji="1" lang="en-US" altLang="ja-JP" sz="1600" dirty="0"/>
              <a:t>)</a:t>
            </a:r>
          </a:p>
          <a:p>
            <a:pPr marL="758825" lvl="1" indent="-263525">
              <a:lnSpc>
                <a:spcPct val="150000"/>
              </a:lnSpc>
              <a:spcBef>
                <a:spcPts val="0"/>
              </a:spcBef>
            </a:pPr>
            <a:r>
              <a:rPr kumimoji="1" lang="en-US" altLang="ja-JP" sz="1400" dirty="0">
                <a:solidFill>
                  <a:srgbClr val="FF0000"/>
                </a:solidFill>
              </a:rPr>
              <a:t>Due to practical reasons, GIRO input/output and SRF files do not fully follow GSICS Convention</a:t>
            </a:r>
          </a:p>
          <a:p>
            <a:pPr marL="495300" lvl="1" indent="0">
              <a:lnSpc>
                <a:spcPct val="150000"/>
              </a:lnSpc>
              <a:spcBef>
                <a:spcPts val="0"/>
              </a:spcBef>
              <a:buNone/>
            </a:pPr>
            <a:r>
              <a:rPr kumimoji="1" lang="en-US" altLang="ja-JP" sz="1400" i="1" dirty="0"/>
              <a:t>            </a:t>
            </a:r>
            <a:r>
              <a:rPr kumimoji="1" lang="en-US" altLang="ja-JP" sz="1400" i="1" dirty="0" err="1"/>
              <a:t>DataCategory</a:t>
            </a:r>
            <a:r>
              <a:rPr kumimoji="1" lang="en-US" altLang="ja-JP" sz="1400" dirty="0"/>
              <a:t> (mandatory)</a:t>
            </a:r>
            <a:r>
              <a:rPr kumimoji="1" lang="en-US" altLang="ja-JP" sz="1400" i="1" dirty="0"/>
              <a:t>     </a:t>
            </a:r>
            <a:r>
              <a:rPr kumimoji="1" lang="en-US" altLang="ja-JP" sz="1400" i="1" dirty="0" err="1"/>
              <a:t>InternationalDataSubcategory</a:t>
            </a:r>
            <a:r>
              <a:rPr kumimoji="1" lang="en-US" altLang="ja-JP" sz="1400" i="1" dirty="0"/>
              <a:t> </a:t>
            </a:r>
            <a:r>
              <a:rPr kumimoji="1" lang="en-US" altLang="ja-JP" sz="1400" dirty="0"/>
              <a:t>(mandatory)</a:t>
            </a:r>
            <a:r>
              <a:rPr kumimoji="1" lang="en-US" altLang="ja-JP" sz="1400" i="1" dirty="0"/>
              <a:t>               </a:t>
            </a:r>
            <a:r>
              <a:rPr kumimoji="1" lang="en-US" altLang="ja-JP" sz="1400" i="1" dirty="0" err="1"/>
              <a:t>LocalDataSubcategory</a:t>
            </a:r>
            <a:r>
              <a:rPr kumimoji="1" lang="en-US" altLang="ja-JP" sz="1400" dirty="0"/>
              <a:t> (optional)</a:t>
            </a:r>
          </a:p>
          <a:p>
            <a:pPr marL="452438" indent="-357188">
              <a:lnSpc>
                <a:spcPct val="150000"/>
              </a:lnSpc>
              <a:spcBef>
                <a:spcPts val="0"/>
              </a:spcBef>
            </a:pPr>
            <a:endParaRPr kumimoji="1" lang="en-US" altLang="ja-JP" sz="1600" i="1" kern="1200" dirty="0">
              <a:solidFill>
                <a:srgbClr val="73FB79"/>
              </a:solidFill>
              <a:effectLst>
                <a:outerShdw blurRad="50800" dist="38100" dir="2700000" algn="tl" rotWithShape="0">
                  <a:prstClr val="black">
                    <a:alpha val="40000"/>
                  </a:prstClr>
                </a:outerShdw>
              </a:effectLst>
              <a:latin typeface="Arial" charset="0"/>
              <a:ea typeface="+mn-ea"/>
              <a:cs typeface="+mn-cs"/>
            </a:endParaRPr>
          </a:p>
          <a:p>
            <a:pPr marL="452438" indent="-357188">
              <a:lnSpc>
                <a:spcPct val="150000"/>
              </a:lnSpc>
              <a:spcBef>
                <a:spcPts val="0"/>
              </a:spcBef>
            </a:pPr>
            <a:endParaRPr kumimoji="1" lang="en-US" altLang="ja-JP" sz="1600" i="1" kern="1200" dirty="0">
              <a:solidFill>
                <a:srgbClr val="73FB79"/>
              </a:solidFill>
              <a:effectLst>
                <a:outerShdw blurRad="50800" dist="38100" dir="2700000" algn="tl" rotWithShape="0">
                  <a:prstClr val="black">
                    <a:alpha val="40000"/>
                  </a:prstClr>
                </a:outerShdw>
              </a:effectLst>
              <a:latin typeface="Arial" charset="0"/>
              <a:cs typeface="+mn-cs"/>
            </a:endParaRPr>
          </a:p>
          <a:p>
            <a:pPr marL="452438" indent="-357188">
              <a:lnSpc>
                <a:spcPct val="150000"/>
              </a:lnSpc>
              <a:spcBef>
                <a:spcPts val="0"/>
              </a:spcBef>
            </a:pPr>
            <a:endParaRPr kumimoji="1" lang="en-US" altLang="ja-JP" sz="1600" i="1" kern="1200" dirty="0">
              <a:solidFill>
                <a:srgbClr val="73FB79"/>
              </a:solidFill>
              <a:effectLst>
                <a:outerShdw blurRad="50800" dist="38100" dir="2700000" algn="tl" rotWithShape="0">
                  <a:prstClr val="black">
                    <a:alpha val="40000"/>
                  </a:prstClr>
                </a:outerShdw>
              </a:effectLst>
              <a:latin typeface="Arial" charset="0"/>
              <a:ea typeface="+mn-ea"/>
              <a:cs typeface="+mn-cs"/>
            </a:endParaRPr>
          </a:p>
          <a:p>
            <a:pPr marL="452438" indent="-357188">
              <a:lnSpc>
                <a:spcPct val="150000"/>
              </a:lnSpc>
              <a:spcBef>
                <a:spcPts val="0"/>
              </a:spcBef>
            </a:pPr>
            <a:endParaRPr kumimoji="1" lang="en-US" altLang="ja-JP" sz="2400" i="1" kern="1200" dirty="0">
              <a:solidFill>
                <a:srgbClr val="73FB79"/>
              </a:solidFill>
              <a:effectLst>
                <a:outerShdw blurRad="50800" dist="38100" dir="2700000" algn="tl" rotWithShape="0">
                  <a:prstClr val="black">
                    <a:alpha val="40000"/>
                  </a:prstClr>
                </a:outerShdw>
              </a:effectLst>
              <a:latin typeface="Arial" charset="0"/>
              <a:ea typeface="+mn-ea"/>
              <a:cs typeface="+mn-cs"/>
            </a:endParaRPr>
          </a:p>
          <a:p>
            <a:pPr marL="452438" indent="-357188">
              <a:lnSpc>
                <a:spcPct val="150000"/>
              </a:lnSpc>
              <a:spcBef>
                <a:spcPts val="0"/>
              </a:spcBef>
            </a:pPr>
            <a:r>
              <a:rPr kumimoji="1" lang="en-US" altLang="ja-JP" sz="1600" i="1" kern="1200" dirty="0" err="1">
                <a:solidFill>
                  <a:srgbClr val="73FB79"/>
                </a:solidFill>
                <a:effectLst>
                  <a:outerShdw blurRad="50800" dist="38100" dir="2700000" algn="tl" rotWithShape="0">
                    <a:prstClr val="black">
                      <a:alpha val="40000"/>
                    </a:prstClr>
                  </a:outerShdw>
                </a:effectLst>
                <a:latin typeface="Arial" charset="0"/>
                <a:ea typeface="+mn-ea"/>
                <a:cs typeface="+mn-cs"/>
              </a:rPr>
              <a:t>FreeDescription</a:t>
            </a:r>
            <a:r>
              <a:rPr kumimoji="1" lang="en-US" altLang="ja-JP" sz="1600" i="1" kern="1200" dirty="0">
                <a:solidFill>
                  <a:srgbClr val="73FB79"/>
                </a:solidFill>
                <a:effectLst>
                  <a:outerShdw blurRad="50800" dist="38100" dir="2700000" algn="tl" rotWithShape="0">
                    <a:prstClr val="black">
                      <a:alpha val="40000"/>
                    </a:prstClr>
                  </a:outerShdw>
                </a:effectLst>
                <a:latin typeface="Arial" charset="0"/>
                <a:ea typeface="+mn-ea"/>
                <a:cs typeface="+mn-cs"/>
              </a:rPr>
              <a:t> </a:t>
            </a:r>
            <a:r>
              <a:rPr kumimoji="1" lang="en-US" altLang="ja-JP" sz="1600" dirty="0"/>
              <a:t>: </a:t>
            </a:r>
            <a:r>
              <a:rPr kumimoji="1" lang="en-US" altLang="ja-JP" sz="1600" i="1" dirty="0" err="1"/>
              <a:t>Platform</a:t>
            </a:r>
            <a:r>
              <a:rPr kumimoji="1" lang="en-US" altLang="ja-JP" sz="1600" dirty="0" err="1"/>
              <a:t>+</a:t>
            </a:r>
            <a:r>
              <a:rPr kumimoji="1" lang="en-US" altLang="ja-JP" sz="1600" i="1" dirty="0" err="1"/>
              <a:t>Instrument</a:t>
            </a:r>
            <a:r>
              <a:rPr kumimoji="1" lang="en-US" altLang="ja-JP" sz="1600" dirty="0"/>
              <a:t>[-</a:t>
            </a:r>
            <a:r>
              <a:rPr kumimoji="1" lang="en-US" altLang="ja-JP" sz="1600" i="1" dirty="0" err="1"/>
              <a:t>Platform</a:t>
            </a:r>
            <a:r>
              <a:rPr kumimoji="1" lang="en-US" altLang="ja-JP" sz="1600" dirty="0" err="1"/>
              <a:t>+</a:t>
            </a:r>
            <a:r>
              <a:rPr kumimoji="1" lang="en-US" altLang="ja-JP" sz="1600" i="1" dirty="0" err="1"/>
              <a:t>Instrument</a:t>
            </a:r>
            <a:r>
              <a:rPr kumimoji="1" lang="en-US" altLang="ja-JP" sz="1600" dirty="0"/>
              <a:t>]</a:t>
            </a:r>
          </a:p>
          <a:p>
            <a:pPr marL="758825" lvl="1" indent="-263525">
              <a:lnSpc>
                <a:spcPct val="150000"/>
              </a:lnSpc>
              <a:spcBef>
                <a:spcPts val="0"/>
              </a:spcBef>
            </a:pPr>
            <a:r>
              <a:rPr kumimoji="1" lang="en-US" altLang="ja-JP" sz="1400" dirty="0" err="1">
                <a:solidFill>
                  <a:srgbClr val="FF0000"/>
                </a:solidFill>
              </a:rPr>
              <a:t>Platform+Instrument-Modellnfo</a:t>
            </a:r>
            <a:r>
              <a:rPr kumimoji="1" lang="en-US" altLang="ja-JP" sz="1400" dirty="0">
                <a:solidFill>
                  <a:srgbClr val="FF0000"/>
                </a:solidFill>
              </a:rPr>
              <a:t> (e.g. MTI1+FCI-LSICS+SLIM) would be OK – GSICS Convention may need to be updated in future</a:t>
            </a:r>
          </a:p>
        </p:txBody>
      </p:sp>
      <p:sp>
        <p:nvSpPr>
          <p:cNvPr id="7" name="正方形/長方形 6">
            <a:extLst>
              <a:ext uri="{FF2B5EF4-FFF2-40B4-BE49-F238E27FC236}">
                <a16:creationId xmlns:a16="http://schemas.microsoft.com/office/drawing/2014/main" id="{EC63EE1B-0D72-AD63-6DD8-1835B3034AE7}"/>
              </a:ext>
            </a:extLst>
          </p:cNvPr>
          <p:cNvSpPr/>
          <p:nvPr/>
        </p:nvSpPr>
        <p:spPr>
          <a:xfrm>
            <a:off x="489359" y="947228"/>
            <a:ext cx="9886806" cy="958404"/>
          </a:xfrm>
          <a:prstGeom prst="rect">
            <a:avLst/>
          </a:prstGeom>
          <a:solidFill>
            <a:schemeClr val="bg1">
              <a:lumMod val="85000"/>
            </a:schemeClr>
          </a:solidFill>
        </p:spPr>
        <p:txBody>
          <a:bodyPr wrap="square" lIns="90000">
            <a:spAutoFit/>
          </a:bodyPr>
          <a:lstStyle/>
          <a:p>
            <a:pPr marL="180975" indent="-180975">
              <a:lnSpc>
                <a:spcPct val="120000"/>
              </a:lnSpc>
              <a:buFont typeface="Arial" panose="020B0604020202020204" pitchFamily="34" charset="0"/>
              <a:buChar char="•"/>
            </a:pPr>
            <a:r>
              <a:rPr kumimoji="1" lang="en-US" altLang="ja-JP" sz="1200" i="1" dirty="0"/>
              <a:t>Lunar observation</a:t>
            </a:r>
            <a:r>
              <a:rPr kumimoji="1" lang="en-US" altLang="ja-JP" sz="1200" dirty="0"/>
              <a:t>:	W_</a:t>
            </a:r>
            <a:r>
              <a:rPr kumimoji="1" lang="en-US" altLang="ja-JP" sz="1200" dirty="0">
                <a:solidFill>
                  <a:srgbClr val="00B050"/>
                </a:solidFill>
              </a:rPr>
              <a:t>XX-EUMETSAT-Darmstadt,</a:t>
            </a:r>
            <a:r>
              <a:rPr kumimoji="1" lang="en-US" altLang="ja-JP" sz="1200" dirty="0">
                <a:solidFill>
                  <a:srgbClr val="008000"/>
                </a:solidFill>
              </a:rPr>
              <a:t>VISNIR+SUBSET+MOON</a:t>
            </a:r>
            <a:r>
              <a:rPr kumimoji="1" lang="en-US" altLang="ja-JP" sz="1200" dirty="0">
                <a:solidFill>
                  <a:srgbClr val="00B050"/>
                </a:solidFill>
              </a:rPr>
              <a:t>,</a:t>
            </a:r>
            <a:r>
              <a:rPr kumimoji="1" lang="en-US" altLang="ja-JP" sz="1200" dirty="0">
                <a:solidFill>
                  <a:srgbClr val="73FB79"/>
                </a:solidFill>
                <a:effectLst>
                  <a:outerShdw blurRad="50800" dist="38100" dir="2700000" algn="tl" rotWithShape="0">
                    <a:prstClr val="black">
                      <a:alpha val="40000"/>
                    </a:prstClr>
                  </a:outerShdw>
                </a:effectLst>
              </a:rPr>
              <a:t>MSG3+SEVIRI</a:t>
            </a:r>
            <a:r>
              <a:rPr kumimoji="1" lang="en-US" altLang="ja-JP" sz="1200" dirty="0"/>
              <a:t>_C_EUMG_20140318140112_01.nc</a:t>
            </a:r>
          </a:p>
          <a:p>
            <a:pPr marL="180975" indent="-180975">
              <a:lnSpc>
                <a:spcPct val="120000"/>
              </a:lnSpc>
              <a:buFont typeface="Arial" panose="020B0604020202020204" pitchFamily="34" charset="0"/>
              <a:buChar char="•"/>
            </a:pPr>
            <a:r>
              <a:rPr kumimoji="1" lang="en-US" altLang="ja-JP" sz="1200" i="1" dirty="0"/>
              <a:t>SRF</a:t>
            </a:r>
            <a:r>
              <a:rPr kumimoji="1" lang="en-US" altLang="ja-JP" sz="1200" dirty="0"/>
              <a:t>:		W_</a:t>
            </a:r>
            <a:r>
              <a:rPr kumimoji="1" lang="en-US" altLang="ja-JP" sz="1200" dirty="0">
                <a:solidFill>
                  <a:srgbClr val="00B050"/>
                </a:solidFill>
              </a:rPr>
              <a:t>US-NESDIS-STAR,</a:t>
            </a:r>
            <a:r>
              <a:rPr kumimoji="1" lang="en-US" altLang="ja-JP" sz="1200" dirty="0">
                <a:solidFill>
                  <a:srgbClr val="008000"/>
                </a:solidFill>
              </a:rPr>
              <a:t>VIS+IR+SRF</a:t>
            </a:r>
            <a:r>
              <a:rPr kumimoji="1" lang="en-US" altLang="ja-JP" sz="1200" dirty="0">
                <a:solidFill>
                  <a:srgbClr val="00B050"/>
                </a:solidFill>
              </a:rPr>
              <a:t>,</a:t>
            </a:r>
            <a:r>
              <a:rPr kumimoji="1" lang="en-US" altLang="ja-JP" sz="1200" dirty="0">
                <a:solidFill>
                  <a:srgbClr val="73FB79"/>
                </a:solidFill>
                <a:effectLst>
                  <a:outerShdw blurRad="50800" dist="38100" dir="2700000" algn="tl" rotWithShape="0">
                    <a:prstClr val="black">
                      <a:alpha val="40000"/>
                    </a:prstClr>
                  </a:outerShdw>
                </a:effectLst>
              </a:rPr>
              <a:t>GOES16+ABI</a:t>
            </a:r>
            <a:r>
              <a:rPr kumimoji="1" lang="en-US" altLang="ja-JP" sz="1200" dirty="0"/>
              <a:t>_C_KNES.nc</a:t>
            </a:r>
          </a:p>
          <a:p>
            <a:pPr marL="180975" indent="-180975">
              <a:lnSpc>
                <a:spcPct val="120000"/>
              </a:lnSpc>
              <a:buFont typeface="Arial" panose="020B0604020202020204" pitchFamily="34" charset="0"/>
              <a:buChar char="•"/>
            </a:pPr>
            <a:r>
              <a:rPr kumimoji="1" lang="en-US" altLang="ja-JP" sz="1200" i="1" dirty="0"/>
              <a:t>GIRO output</a:t>
            </a:r>
            <a:r>
              <a:rPr kumimoji="1" lang="en-US" altLang="ja-JP" sz="1200" dirty="0"/>
              <a:t>:	W_</a:t>
            </a:r>
            <a:r>
              <a:rPr kumimoji="1" lang="en-US" altLang="ja-JP" sz="1200" dirty="0">
                <a:solidFill>
                  <a:srgbClr val="00B050"/>
                </a:solidFill>
              </a:rPr>
              <a:t>JP-JMA-MSC,</a:t>
            </a:r>
            <a:r>
              <a:rPr kumimoji="1" lang="en-US" altLang="ja-JP" sz="1200" dirty="0">
                <a:solidFill>
                  <a:srgbClr val="008000"/>
                </a:solidFill>
              </a:rPr>
              <a:t>SATCAL+ROLOVISNIR</a:t>
            </a:r>
            <a:r>
              <a:rPr kumimoji="1" lang="en-US" altLang="ja-JP" sz="1200" dirty="0">
                <a:solidFill>
                  <a:srgbClr val="00B050"/>
                </a:solidFill>
              </a:rPr>
              <a:t>,</a:t>
            </a:r>
            <a:r>
              <a:rPr kumimoji="1" lang="en-US" altLang="ja-JP" sz="1200" dirty="0">
                <a:solidFill>
                  <a:srgbClr val="73FB79"/>
                </a:solidFill>
                <a:effectLst>
                  <a:outerShdw blurRad="50800" dist="38100" dir="2700000" algn="tl" rotWithShape="0">
                    <a:prstClr val="black">
                      <a:alpha val="40000"/>
                    </a:prstClr>
                  </a:outerShdw>
                </a:effectLst>
              </a:rPr>
              <a:t>Himawari9+AHI</a:t>
            </a:r>
            <a:r>
              <a:rPr kumimoji="1" lang="en-US" altLang="ja-JP" sz="1200" dirty="0"/>
              <a:t>_C_RJTD_20221130203106_01.nc</a:t>
            </a:r>
          </a:p>
          <a:p>
            <a:pPr marL="180975" indent="-180975">
              <a:lnSpc>
                <a:spcPct val="120000"/>
              </a:lnSpc>
              <a:buFont typeface="Arial" panose="020B0604020202020204" pitchFamily="34" charset="0"/>
              <a:buChar char="•"/>
            </a:pPr>
            <a:r>
              <a:rPr kumimoji="1" lang="en-US" altLang="ja-JP" sz="1200" i="1" dirty="0"/>
              <a:t>GEO-LEO-IR</a:t>
            </a:r>
            <a:r>
              <a:rPr kumimoji="1" lang="en-US" altLang="ja-JP" sz="1200" dirty="0"/>
              <a:t>:	W_</a:t>
            </a:r>
            <a:r>
              <a:rPr kumimoji="1" lang="en-US" altLang="ja-JP" sz="1200" dirty="0">
                <a:solidFill>
                  <a:srgbClr val="00B050"/>
                </a:solidFill>
              </a:rPr>
              <a:t>KR-KMA-NMSC</a:t>
            </a:r>
            <a:r>
              <a:rPr kumimoji="1" lang="en-US" altLang="ja-JP" sz="1200" dirty="0"/>
              <a:t>,</a:t>
            </a:r>
            <a:r>
              <a:rPr kumimoji="1" lang="en-US" altLang="ja-JP" sz="1200" dirty="0">
                <a:solidFill>
                  <a:srgbClr val="008000"/>
                </a:solidFill>
              </a:rPr>
              <a:t>SATCAL+RAC+GEOLEOIR</a:t>
            </a:r>
            <a:r>
              <a:rPr kumimoji="1" lang="en-US" altLang="ja-JP" sz="1200" dirty="0"/>
              <a:t>,</a:t>
            </a:r>
            <a:r>
              <a:rPr kumimoji="1" lang="en-US" altLang="ja-JP" sz="1200" dirty="0">
                <a:solidFill>
                  <a:srgbClr val="73FB79"/>
                </a:solidFill>
                <a:effectLst>
                  <a:outerShdw blurRad="50800" dist="38100" dir="2700000" algn="tl" rotWithShape="0">
                    <a:prstClr val="black">
                      <a:alpha val="40000"/>
                    </a:prstClr>
                  </a:outerShdw>
                </a:effectLst>
              </a:rPr>
              <a:t>GK2A+AMI-MetopC+IASI</a:t>
            </a:r>
            <a:r>
              <a:rPr kumimoji="1" lang="en-US" altLang="ja-JP" sz="1200" dirty="0"/>
              <a:t>_C_RKSL_20190725000000_demo_01.nc </a:t>
            </a:r>
          </a:p>
        </p:txBody>
      </p:sp>
      <p:pic>
        <p:nvPicPr>
          <p:cNvPr id="8" name="図 7">
            <a:extLst>
              <a:ext uri="{FF2B5EF4-FFF2-40B4-BE49-F238E27FC236}">
                <a16:creationId xmlns:a16="http://schemas.microsoft.com/office/drawing/2014/main" id="{8AC08417-18D9-BCCA-3A14-5C26660D5BE2}"/>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7326630" y="3941878"/>
            <a:ext cx="3598175" cy="1120963"/>
          </a:xfrm>
          <a:prstGeom prst="rect">
            <a:avLst/>
          </a:prstGeom>
          <a:ln>
            <a:solidFill>
              <a:schemeClr val="bg1">
                <a:lumMod val="65000"/>
              </a:schemeClr>
            </a:solidFill>
          </a:ln>
        </p:spPr>
      </p:pic>
      <p:pic>
        <p:nvPicPr>
          <p:cNvPr id="9" name="図 8">
            <a:extLst>
              <a:ext uri="{FF2B5EF4-FFF2-40B4-BE49-F238E27FC236}">
                <a16:creationId xmlns:a16="http://schemas.microsoft.com/office/drawing/2014/main" id="{E5D7BF7D-4224-2479-45CF-44381D8CABCF}"/>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1428750" y="3941878"/>
            <a:ext cx="2160896" cy="986399"/>
          </a:xfrm>
          <a:prstGeom prst="rect">
            <a:avLst/>
          </a:prstGeom>
          <a:ln>
            <a:solidFill>
              <a:schemeClr val="bg1">
                <a:lumMod val="65000"/>
              </a:schemeClr>
            </a:solidFill>
          </a:ln>
        </p:spPr>
      </p:pic>
      <p:pic>
        <p:nvPicPr>
          <p:cNvPr id="10" name="図 9">
            <a:extLst>
              <a:ext uri="{FF2B5EF4-FFF2-40B4-BE49-F238E27FC236}">
                <a16:creationId xmlns:a16="http://schemas.microsoft.com/office/drawing/2014/main" id="{D22E37B4-2661-6A1F-39F9-6AA192DDDDB9}"/>
              </a:ext>
            </a:extLst>
          </p:cNvPr>
          <p:cNvPicPr>
            <a:picLocks noChangeAspect="1"/>
          </p:cNvPicPr>
          <p:nvPr/>
        </p:nvPicPr>
        <p:blipFill rotWithShape="1">
          <a:blip r:embed="rId5">
            <a:extLst>
              <a:ext uri="{28A0092B-C50C-407E-A947-70E740481C1C}">
                <a14:useLocalDpi xmlns:a14="http://schemas.microsoft.com/office/drawing/2010/main" val="0"/>
              </a:ext>
            </a:extLst>
          </a:blip>
          <a:srcRect/>
          <a:stretch/>
        </p:blipFill>
        <p:spPr>
          <a:xfrm>
            <a:off x="3765515" y="3941878"/>
            <a:ext cx="3378235" cy="1628942"/>
          </a:xfrm>
          <a:prstGeom prst="rect">
            <a:avLst/>
          </a:prstGeom>
          <a:ln>
            <a:solidFill>
              <a:schemeClr val="bg1">
                <a:lumMod val="65000"/>
              </a:schemeClr>
            </a:solidFill>
          </a:ln>
        </p:spPr>
      </p:pic>
      <p:sp>
        <p:nvSpPr>
          <p:cNvPr id="15" name="テキスト ボックス 14">
            <a:extLst>
              <a:ext uri="{FF2B5EF4-FFF2-40B4-BE49-F238E27FC236}">
                <a16:creationId xmlns:a16="http://schemas.microsoft.com/office/drawing/2014/main" id="{181331EA-0B14-6A3E-43DD-202CCFB5714B}"/>
              </a:ext>
            </a:extLst>
          </p:cNvPr>
          <p:cNvSpPr txBox="1"/>
          <p:nvPr/>
        </p:nvSpPr>
        <p:spPr>
          <a:xfrm>
            <a:off x="7326630" y="5205565"/>
            <a:ext cx="3989070" cy="646331"/>
          </a:xfrm>
          <a:prstGeom prst="rect">
            <a:avLst/>
          </a:prstGeom>
          <a:noFill/>
        </p:spPr>
        <p:txBody>
          <a:bodyPr wrap="square">
            <a:spAutoFit/>
          </a:bodyPr>
          <a:lstStyle/>
          <a:p>
            <a:r>
              <a:rPr lang="en-US" altLang="ja-JP" sz="1200" i="1" dirty="0" err="1"/>
              <a:t>DataCategory</a:t>
            </a:r>
            <a:r>
              <a:rPr lang="en-US" altLang="ja-JP" sz="1200" i="1" dirty="0"/>
              <a:t> and </a:t>
            </a:r>
            <a:r>
              <a:rPr lang="en-US" altLang="ja-JP" sz="1200" i="1" dirty="0" err="1"/>
              <a:t>InternationalDataSubcategory</a:t>
            </a:r>
            <a:r>
              <a:rPr lang="en-US" altLang="ja-JP" sz="1200" dirty="0"/>
              <a:t> are documented in </a:t>
            </a:r>
            <a:r>
              <a:rPr lang="ja-JP" altLang="en-US" sz="1200"/>
              <a:t>Common Table C-13 of the WMO</a:t>
            </a:r>
            <a:r>
              <a:rPr lang="en-US" altLang="ja-JP" sz="1200" dirty="0"/>
              <a:t> </a:t>
            </a:r>
            <a:r>
              <a:rPr lang="ja-JP" altLang="en-US" sz="1200"/>
              <a:t>Manual on Codes</a:t>
            </a:r>
            <a:r>
              <a:rPr lang="en-US" altLang="ja-JP" sz="1200" dirty="0"/>
              <a:t> Volume I.2 (WMO-No. 306) </a:t>
            </a:r>
            <a:endParaRPr lang="ja-JP" altLang="en-US" sz="1200"/>
          </a:p>
        </p:txBody>
      </p:sp>
    </p:spTree>
    <p:extLst>
      <p:ext uri="{BB962C8B-B14F-4D97-AF65-F5344CB8AC3E}">
        <p14:creationId xmlns:p14="http://schemas.microsoft.com/office/powerpoint/2010/main" val="567550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12</a:t>
            </a:fld>
            <a:endParaRPr lang="en-US"/>
          </a:p>
        </p:txBody>
      </p:sp>
      <p:sp>
        <p:nvSpPr>
          <p:cNvPr id="1140" name="四角形 235"/>
          <p:cNvSpPr>
            <a:spLocks noGrp="1"/>
          </p:cNvSpPr>
          <p:nvPr>
            <p:ph idx="1"/>
          </p:nvPr>
        </p:nvSpPr>
        <p:spPr>
          <a:xfrm>
            <a:off x="379068" y="2230312"/>
            <a:ext cx="11669941" cy="4375776"/>
          </a:xfrm>
          <a:prstGeom prst="rect">
            <a:avLst/>
          </a:prstGeom>
        </p:spPr>
        <p:txBody>
          <a:bodyPr/>
          <a:lstStyle/>
          <a:p>
            <a:pPr>
              <a:lnSpc>
                <a:spcPct val="150000"/>
              </a:lnSpc>
            </a:pPr>
            <a:r>
              <a:rPr kumimoji="1" lang="en-US" altLang="ja-JP" sz="1600" dirty="0" err="1">
                <a:solidFill>
                  <a:srgbClr val="00B0F0"/>
                </a:solidFill>
              </a:rPr>
              <a:t>oflag</a:t>
            </a:r>
            <a:r>
              <a:rPr kumimoji="1" lang="en-US" altLang="ja-JP" sz="1600" dirty="0"/>
              <a:t>: a character or combination of characters indicating how to decode the originator field</a:t>
            </a:r>
          </a:p>
          <a:p>
            <a:pPr lvl="1">
              <a:lnSpc>
                <a:spcPct val="150000"/>
              </a:lnSpc>
            </a:pPr>
            <a:r>
              <a:rPr kumimoji="1" lang="en-US" altLang="ja-JP" sz="1400" dirty="0"/>
              <a:t>“C” is the only one currently available, which represents the originator field will be decoded as a standard CCCC country code</a:t>
            </a:r>
            <a:endParaRPr kumimoji="1" lang="en-US" altLang="ja-JP" sz="1600" dirty="0"/>
          </a:p>
          <a:p>
            <a:pPr>
              <a:lnSpc>
                <a:spcPct val="150000"/>
              </a:lnSpc>
            </a:pPr>
            <a:r>
              <a:rPr lang="en-US" altLang="ja-JP" sz="1600" dirty="0">
                <a:solidFill>
                  <a:srgbClr val="0000FF"/>
                </a:solidFill>
              </a:rPr>
              <a:t>originator</a:t>
            </a:r>
            <a:r>
              <a:rPr lang="en-US" altLang="ja-JP" sz="1600" dirty="0"/>
              <a:t>: a variable length field which states where the file originated. It should be decoded according to the </a:t>
            </a:r>
            <a:r>
              <a:rPr lang="en-US" altLang="ja-JP" sz="1600" dirty="0" err="1"/>
              <a:t>oflag</a:t>
            </a:r>
            <a:r>
              <a:rPr lang="en-US" altLang="ja-JP" sz="1600" dirty="0"/>
              <a:t>.</a:t>
            </a:r>
          </a:p>
          <a:p>
            <a:pPr lvl="1">
              <a:lnSpc>
                <a:spcPct val="150000"/>
              </a:lnSpc>
            </a:pPr>
            <a:r>
              <a:rPr kumimoji="1" lang="en-US" altLang="ja-JP" sz="1400" dirty="0"/>
              <a:t>CCCC code: international 4-letter location indicator (CCCC) of the station/center originating the file defined in WMO</a:t>
            </a:r>
            <a:endParaRPr lang="en-US" altLang="ja-JP" sz="1400" dirty="0"/>
          </a:p>
          <a:p>
            <a:pPr lvl="1">
              <a:lnSpc>
                <a:spcPct val="150000"/>
              </a:lnSpc>
            </a:pPr>
            <a:r>
              <a:rPr lang="ja-JP" altLang="en-US" sz="1400"/>
              <a:t>In case appropriate </a:t>
            </a:r>
            <a:r>
              <a:rPr lang="en-US" altLang="ja-JP" sz="1400" dirty="0"/>
              <a:t>CCCC </a:t>
            </a:r>
            <a:r>
              <a:rPr lang="ja-JP" altLang="en-US" sz="1400"/>
              <a:t>code </a:t>
            </a:r>
            <a:r>
              <a:rPr lang="en-US" altLang="ja-JP" sz="1400" dirty="0"/>
              <a:t>is not available in the following document, using </a:t>
            </a:r>
            <a:r>
              <a:rPr lang="ja-JP" altLang="en-US" sz="1400"/>
              <a:t>the Institution Acronym </a:t>
            </a:r>
            <a:r>
              <a:rPr lang="en-US" altLang="ja-JP" sz="1400" dirty="0"/>
              <a:t>for</a:t>
            </a:r>
            <a:r>
              <a:rPr lang="ja-JP" altLang="en-US" sz="1400"/>
              <a:t> </a:t>
            </a:r>
            <a:r>
              <a:rPr lang="en-US" altLang="ja-JP" sz="1400" i="1" dirty="0" err="1">
                <a:solidFill>
                  <a:srgbClr val="00B050"/>
                </a:solidFill>
              </a:rPr>
              <a:t>ProductionCenter</a:t>
            </a:r>
            <a:r>
              <a:rPr lang="en-US" altLang="ja-JP" sz="1400" dirty="0">
                <a:solidFill>
                  <a:srgbClr val="00B050"/>
                </a:solidFill>
              </a:rPr>
              <a:t> of </a:t>
            </a:r>
            <a:r>
              <a:rPr lang="en-US" altLang="ja-JP" sz="1400" i="1" dirty="0" err="1">
                <a:solidFill>
                  <a:srgbClr val="00B050"/>
                </a:solidFill>
              </a:rPr>
              <a:t>LocationIndicator</a:t>
            </a:r>
            <a:r>
              <a:rPr lang="en-US" altLang="ja-JP" sz="1400" dirty="0">
                <a:solidFill>
                  <a:srgbClr val="00B050"/>
                </a:solidFill>
              </a:rPr>
              <a:t> </a:t>
            </a:r>
            <a:r>
              <a:rPr lang="en-US" altLang="ja-JP" sz="1400" dirty="0"/>
              <a:t>is proposed in GIRO</a:t>
            </a:r>
            <a:r>
              <a:rPr lang="ja-JP" altLang="en-US" sz="1400"/>
              <a:t>.</a:t>
            </a:r>
            <a:endParaRPr lang="en-US" altLang="ja-JP" sz="1400" dirty="0"/>
          </a:p>
          <a:p>
            <a:pPr lvl="2">
              <a:lnSpc>
                <a:spcPct val="150000"/>
              </a:lnSpc>
            </a:pPr>
            <a:r>
              <a:rPr lang="ja-JP" altLang="en-US" sz="1200"/>
              <a:t>WMO No. 9 - Weather Reporting CCCCs by Location Indicator Volume C1 - Catalogue of Meteorological Bulletins Location Indicators used in the Abbreviated Headings (TTAAii CCCC)</a:t>
            </a:r>
            <a:r>
              <a:rPr lang="en-US" altLang="ja-JP" sz="1200" dirty="0"/>
              <a:t>. </a:t>
            </a:r>
            <a:r>
              <a:rPr lang="en" altLang="ja-JP" sz="1200" dirty="0"/>
              <a:t>CCCC list as of July 2022 is: </a:t>
            </a:r>
            <a:r>
              <a:rPr lang="en" altLang="ja-JP" sz="1200" dirty="0">
                <a:hlinkClick r:id="rId3"/>
              </a:rPr>
              <a:t>https://wmoomm.sharepoint.com/:b:/s/wmocpdb/EYVxgH4xKfpOj_tCmwBeIasBgIGb7Bz4P2D6L7_llloNUA?e=JtTJo4</a:t>
            </a:r>
            <a:endParaRPr lang="en-US" altLang="ja-JP" sz="1000" dirty="0"/>
          </a:p>
          <a:p>
            <a:pPr lvl="1">
              <a:lnSpc>
                <a:spcPct val="150000"/>
              </a:lnSpc>
            </a:pPr>
            <a:r>
              <a:rPr lang="en-US" altLang="ja-JP" sz="1400" dirty="0">
                <a:solidFill>
                  <a:srgbClr val="FF0000"/>
                </a:solidFill>
              </a:rPr>
              <a:t>Proposed options for LSICS:</a:t>
            </a:r>
          </a:p>
          <a:p>
            <a:pPr marL="914400" lvl="2" indent="0">
              <a:buNone/>
            </a:pPr>
            <a:r>
              <a:rPr lang="en-US" altLang="ja-JP" sz="1400" dirty="0">
                <a:solidFill>
                  <a:srgbClr val="FF0000"/>
                </a:solidFill>
              </a:rPr>
              <a:t>1) to take the same approach as GIRO</a:t>
            </a:r>
          </a:p>
          <a:p>
            <a:pPr marL="914400" lvl="2" indent="0">
              <a:buNone/>
            </a:pPr>
            <a:r>
              <a:rPr lang="en-US" altLang="ja-JP" sz="1400" dirty="0">
                <a:solidFill>
                  <a:srgbClr val="FF0000"/>
                </a:solidFill>
              </a:rPr>
              <a:t>2) to use XXXX as invalid info (keeping 4 letters)</a:t>
            </a:r>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3200" b="1" dirty="0" err="1">
                <a:solidFill>
                  <a:srgbClr val="00B0F0"/>
                </a:solidFill>
              </a:rPr>
              <a:t>oflag</a:t>
            </a:r>
            <a:r>
              <a:rPr kumimoji="1" lang="en-US" altLang="ja-JP" sz="3200" b="1" dirty="0"/>
              <a:t> and </a:t>
            </a:r>
            <a:r>
              <a:rPr kumimoji="1" lang="en-US" altLang="ja-JP" sz="3200" b="1" dirty="0">
                <a:solidFill>
                  <a:srgbClr val="0000FF"/>
                </a:solidFill>
              </a:rPr>
              <a:t>originator</a:t>
            </a:r>
            <a:endParaRPr kumimoji="1" lang="ja-JP" altLang="en-US" sz="3600" b="1" dirty="0">
              <a:solidFill>
                <a:srgbClr val="0000FF"/>
              </a:solidFill>
            </a:endParaRPr>
          </a:p>
        </p:txBody>
      </p:sp>
      <p:sp>
        <p:nvSpPr>
          <p:cNvPr id="10" name="正方形/長方形 9">
            <a:extLst>
              <a:ext uri="{FF2B5EF4-FFF2-40B4-BE49-F238E27FC236}">
                <a16:creationId xmlns:a16="http://schemas.microsoft.com/office/drawing/2014/main" id="{122FFA5B-94EF-2FF1-AB12-AF7DCFA31788}"/>
              </a:ext>
            </a:extLst>
          </p:cNvPr>
          <p:cNvSpPr/>
          <p:nvPr/>
        </p:nvSpPr>
        <p:spPr>
          <a:xfrm>
            <a:off x="489359" y="947228"/>
            <a:ext cx="9886806" cy="958404"/>
          </a:xfrm>
          <a:prstGeom prst="rect">
            <a:avLst/>
          </a:prstGeom>
          <a:solidFill>
            <a:schemeClr val="bg1">
              <a:lumMod val="85000"/>
            </a:schemeClr>
          </a:solidFill>
        </p:spPr>
        <p:txBody>
          <a:bodyPr wrap="square" lIns="90000">
            <a:spAutoFit/>
          </a:bodyPr>
          <a:lstStyle/>
          <a:p>
            <a:pPr marL="180975" indent="-180975">
              <a:lnSpc>
                <a:spcPct val="120000"/>
              </a:lnSpc>
              <a:buFont typeface="Arial" panose="020B0604020202020204" pitchFamily="34" charset="0"/>
              <a:buChar char="•"/>
            </a:pPr>
            <a:r>
              <a:rPr kumimoji="1" lang="en-US" altLang="ja-JP" sz="1200" i="1" dirty="0"/>
              <a:t>Lunar observation</a:t>
            </a:r>
            <a:r>
              <a:rPr kumimoji="1" lang="en-US" altLang="ja-JP" sz="1200" dirty="0"/>
              <a:t>:	W_XX-EUMETSAT-</a:t>
            </a:r>
            <a:r>
              <a:rPr kumimoji="1" lang="en-US" altLang="ja-JP" sz="1200" dirty="0">
                <a:solidFill>
                  <a:srgbClr val="00B050"/>
                </a:solidFill>
              </a:rPr>
              <a:t>Darmstadt</a:t>
            </a:r>
            <a:r>
              <a:rPr kumimoji="1" lang="en-US" altLang="ja-JP" sz="1200" dirty="0"/>
              <a:t>,VISNIR+SUBSET+MOON,MSG3+SEVIRI_</a:t>
            </a:r>
            <a:r>
              <a:rPr kumimoji="1" lang="en-US" altLang="ja-JP" sz="1200" dirty="0">
                <a:solidFill>
                  <a:srgbClr val="00B0F0"/>
                </a:solidFill>
              </a:rPr>
              <a:t>C</a:t>
            </a:r>
            <a:r>
              <a:rPr kumimoji="1" lang="en-US" altLang="ja-JP" sz="1200" dirty="0"/>
              <a:t>_</a:t>
            </a:r>
            <a:r>
              <a:rPr kumimoji="1" lang="en-US" altLang="ja-JP" sz="1200" dirty="0">
                <a:solidFill>
                  <a:srgbClr val="0000FF"/>
                </a:solidFill>
              </a:rPr>
              <a:t>EUMG</a:t>
            </a:r>
            <a:r>
              <a:rPr kumimoji="1" lang="en-US" altLang="ja-JP" sz="1200" dirty="0"/>
              <a:t>_20140318140112_01.nc</a:t>
            </a:r>
          </a:p>
          <a:p>
            <a:pPr marL="180975" indent="-180975">
              <a:lnSpc>
                <a:spcPct val="120000"/>
              </a:lnSpc>
              <a:buFont typeface="Arial" panose="020B0604020202020204" pitchFamily="34" charset="0"/>
              <a:buChar char="•"/>
            </a:pPr>
            <a:r>
              <a:rPr kumimoji="1" lang="en-US" altLang="ja-JP" sz="1200" i="1" dirty="0"/>
              <a:t>SRF</a:t>
            </a:r>
            <a:r>
              <a:rPr kumimoji="1" lang="en-US" altLang="ja-JP" sz="1200" dirty="0"/>
              <a:t>:		W_US-NESDIS-</a:t>
            </a:r>
            <a:r>
              <a:rPr kumimoji="1" lang="en-US" altLang="ja-JP" sz="1200" dirty="0">
                <a:solidFill>
                  <a:srgbClr val="00B050"/>
                </a:solidFill>
              </a:rPr>
              <a:t>STAR</a:t>
            </a:r>
            <a:r>
              <a:rPr kumimoji="1" lang="en-US" altLang="ja-JP" sz="1200" dirty="0"/>
              <a:t>,VIS+IR+SRF,GOES16+ABI_</a:t>
            </a:r>
            <a:r>
              <a:rPr kumimoji="1" lang="en-US" altLang="ja-JP" sz="1200" dirty="0">
                <a:solidFill>
                  <a:srgbClr val="00B0F0"/>
                </a:solidFill>
              </a:rPr>
              <a:t>C</a:t>
            </a:r>
            <a:r>
              <a:rPr kumimoji="1" lang="en-US" altLang="ja-JP" sz="1200" dirty="0"/>
              <a:t>_</a:t>
            </a:r>
            <a:r>
              <a:rPr kumimoji="1" lang="en-US" altLang="ja-JP" sz="1200" dirty="0">
                <a:solidFill>
                  <a:srgbClr val="0000FF"/>
                </a:solidFill>
              </a:rPr>
              <a:t>KNES</a:t>
            </a:r>
            <a:r>
              <a:rPr kumimoji="1" lang="en-US" altLang="ja-JP" sz="1200" dirty="0"/>
              <a:t>.nc</a:t>
            </a:r>
          </a:p>
          <a:p>
            <a:pPr marL="180975" indent="-180975">
              <a:lnSpc>
                <a:spcPct val="120000"/>
              </a:lnSpc>
              <a:buFont typeface="Arial" panose="020B0604020202020204" pitchFamily="34" charset="0"/>
              <a:buChar char="•"/>
            </a:pPr>
            <a:r>
              <a:rPr kumimoji="1" lang="en-US" altLang="ja-JP" sz="1200" i="1" dirty="0"/>
              <a:t>GIRO output</a:t>
            </a:r>
            <a:r>
              <a:rPr kumimoji="1" lang="en-US" altLang="ja-JP" sz="1200" dirty="0"/>
              <a:t>:	W_JP-JMA-</a:t>
            </a:r>
            <a:r>
              <a:rPr kumimoji="1" lang="en-US" altLang="ja-JP" sz="1200" dirty="0">
                <a:solidFill>
                  <a:srgbClr val="00B050"/>
                </a:solidFill>
              </a:rPr>
              <a:t>MSC</a:t>
            </a:r>
            <a:r>
              <a:rPr kumimoji="1" lang="en-US" altLang="ja-JP" sz="1200" dirty="0"/>
              <a:t>,SATCAL+ROLOVISNIR,Himawari9+AHI_</a:t>
            </a:r>
            <a:r>
              <a:rPr kumimoji="1" lang="en-US" altLang="ja-JP" sz="1200" dirty="0">
                <a:solidFill>
                  <a:srgbClr val="00B0F0"/>
                </a:solidFill>
              </a:rPr>
              <a:t>C</a:t>
            </a:r>
            <a:r>
              <a:rPr kumimoji="1" lang="en-US" altLang="ja-JP" sz="1200" dirty="0"/>
              <a:t>_</a:t>
            </a:r>
            <a:r>
              <a:rPr kumimoji="1" lang="en-US" altLang="ja-JP" sz="1200" dirty="0">
                <a:solidFill>
                  <a:srgbClr val="0000FF"/>
                </a:solidFill>
              </a:rPr>
              <a:t>RJTD</a:t>
            </a:r>
            <a:r>
              <a:rPr kumimoji="1" lang="en-US" altLang="ja-JP" sz="1200" dirty="0"/>
              <a:t>_20221130203106_01.nc</a:t>
            </a:r>
          </a:p>
          <a:p>
            <a:pPr marL="180975" indent="-180975">
              <a:lnSpc>
                <a:spcPct val="120000"/>
              </a:lnSpc>
              <a:buFont typeface="Arial" panose="020B0604020202020204" pitchFamily="34" charset="0"/>
              <a:buChar char="•"/>
            </a:pPr>
            <a:r>
              <a:rPr kumimoji="1" lang="en-US" altLang="ja-JP" sz="1200" i="1" dirty="0"/>
              <a:t>GEO-LEO-IR</a:t>
            </a:r>
            <a:r>
              <a:rPr kumimoji="1" lang="en-US" altLang="ja-JP" sz="1200" dirty="0"/>
              <a:t>:	W_KR-KMA-</a:t>
            </a:r>
            <a:r>
              <a:rPr kumimoji="1" lang="en-US" altLang="ja-JP" sz="1200" dirty="0">
                <a:solidFill>
                  <a:srgbClr val="00B050"/>
                </a:solidFill>
              </a:rPr>
              <a:t>NMSC</a:t>
            </a:r>
            <a:r>
              <a:rPr kumimoji="1" lang="en-US" altLang="ja-JP" sz="1200" dirty="0"/>
              <a:t>,SATCAL+RAC+GEOLEOIR,GK2A+AMI-MetopC+IASI_</a:t>
            </a:r>
            <a:r>
              <a:rPr kumimoji="1" lang="en-US" altLang="ja-JP" sz="1200" dirty="0">
                <a:solidFill>
                  <a:srgbClr val="00B0F0"/>
                </a:solidFill>
              </a:rPr>
              <a:t>C</a:t>
            </a:r>
            <a:r>
              <a:rPr kumimoji="1" lang="en-US" altLang="ja-JP" sz="1200" dirty="0"/>
              <a:t>_</a:t>
            </a:r>
            <a:r>
              <a:rPr kumimoji="1" lang="en-US" altLang="ja-JP" sz="1200" dirty="0">
                <a:solidFill>
                  <a:srgbClr val="0000FF"/>
                </a:solidFill>
              </a:rPr>
              <a:t>RKSL</a:t>
            </a:r>
            <a:r>
              <a:rPr kumimoji="1" lang="en-US" altLang="ja-JP" sz="1200" dirty="0"/>
              <a:t>_20190725000000_demo_01.nc </a:t>
            </a:r>
          </a:p>
        </p:txBody>
      </p:sp>
    </p:spTree>
    <p:extLst>
      <p:ext uri="{BB962C8B-B14F-4D97-AF65-F5344CB8AC3E}">
        <p14:creationId xmlns:p14="http://schemas.microsoft.com/office/powerpoint/2010/main" val="1162875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13</a:t>
            </a:fld>
            <a:endParaRPr lang="en-US"/>
          </a:p>
        </p:txBody>
      </p:sp>
      <p:sp>
        <p:nvSpPr>
          <p:cNvPr id="14" name="四角形 174"/>
          <p:cNvSpPr>
            <a:spLocks noGrp="1"/>
          </p:cNvSpPr>
          <p:nvPr>
            <p:ph type="title"/>
          </p:nvPr>
        </p:nvSpPr>
        <p:spPr>
          <a:xfrm>
            <a:off x="379068" y="259052"/>
            <a:ext cx="11111090" cy="667472"/>
          </a:xfrm>
          <a:prstGeom prst="rect">
            <a:avLst/>
          </a:prstGeom>
        </p:spPr>
        <p:txBody>
          <a:bodyPr/>
          <a:lstStyle/>
          <a:p>
            <a:pPr algn="l"/>
            <a:r>
              <a:rPr kumimoji="1" lang="en-US" altLang="ja-JP" sz="3200" b="1" dirty="0" err="1">
                <a:solidFill>
                  <a:srgbClr val="FF6600"/>
                </a:solidFill>
              </a:rPr>
              <a:t>freeformat</a:t>
            </a:r>
            <a:r>
              <a:rPr kumimoji="1" lang="en-US" altLang="ja-JP" sz="3200" b="1" dirty="0">
                <a:solidFill>
                  <a:srgbClr val="FF6600"/>
                </a:solidFill>
              </a:rPr>
              <a:t> </a:t>
            </a:r>
            <a:r>
              <a:rPr kumimoji="1" lang="en-US" altLang="ja-JP" sz="3200" dirty="0">
                <a:solidFill>
                  <a:schemeClr val="tx1"/>
                </a:solidFill>
              </a:rPr>
              <a:t>(optional)</a:t>
            </a:r>
            <a:endParaRPr kumimoji="1" lang="ja-JP" altLang="en-US" sz="3600" dirty="0">
              <a:solidFill>
                <a:schemeClr val="tx1"/>
              </a:solidFill>
            </a:endParaRPr>
          </a:p>
        </p:txBody>
      </p:sp>
      <p:sp>
        <p:nvSpPr>
          <p:cNvPr id="10" name="四角形 235">
            <a:extLst>
              <a:ext uri="{FF2B5EF4-FFF2-40B4-BE49-F238E27FC236}">
                <a16:creationId xmlns:a16="http://schemas.microsoft.com/office/drawing/2014/main" id="{E46FD3FB-3EFD-0B5E-AC7E-BBA7BB0089E4}"/>
              </a:ext>
            </a:extLst>
          </p:cNvPr>
          <p:cNvSpPr>
            <a:spLocks noGrp="1"/>
          </p:cNvSpPr>
          <p:nvPr>
            <p:ph idx="1"/>
          </p:nvPr>
        </p:nvSpPr>
        <p:spPr>
          <a:xfrm>
            <a:off x="379068" y="2230312"/>
            <a:ext cx="11669942" cy="4033328"/>
          </a:xfrm>
          <a:prstGeom prst="rect">
            <a:avLst/>
          </a:prstGeom>
        </p:spPr>
        <p:txBody>
          <a:bodyPr/>
          <a:lstStyle/>
          <a:p>
            <a:pPr>
              <a:lnSpc>
                <a:spcPct val="130000"/>
              </a:lnSpc>
            </a:pPr>
            <a:r>
              <a:rPr kumimoji="1" lang="en-US" altLang="ja-JP" sz="1600" dirty="0" err="1"/>
              <a:t>freeformat</a:t>
            </a:r>
            <a:r>
              <a:rPr kumimoji="1" lang="en-US" altLang="ja-JP" sz="1600" dirty="0"/>
              <a:t> field: YYYYMMDDHHMMSS_..._</a:t>
            </a:r>
            <a:r>
              <a:rPr kumimoji="1" lang="en-US" altLang="ja-JP" sz="1600" dirty="0" err="1"/>
              <a:t>distphase_version</a:t>
            </a:r>
            <a:endParaRPr kumimoji="1" lang="en-US" altLang="ja-JP" sz="1600" dirty="0"/>
          </a:p>
          <a:p>
            <a:pPr lvl="1">
              <a:lnSpc>
                <a:spcPct val="130000"/>
              </a:lnSpc>
            </a:pPr>
            <a:r>
              <a:rPr kumimoji="1" lang="en-US" altLang="ja-JP" sz="1400" dirty="0">
                <a:solidFill>
                  <a:srgbClr val="FF0000"/>
                </a:solidFill>
              </a:rPr>
              <a:t>where "..." indicates possible, not yet specified sub-fields.</a:t>
            </a:r>
          </a:p>
          <a:p>
            <a:pPr lvl="1">
              <a:lnSpc>
                <a:spcPct val="130000"/>
              </a:lnSpc>
            </a:pPr>
            <a:r>
              <a:rPr kumimoji="1" lang="en-US" altLang="ja-JP" sz="1400" dirty="0">
                <a:solidFill>
                  <a:srgbClr val="FF0000"/>
                </a:solidFill>
              </a:rPr>
              <a:t>We can add new sub-field(s) for LSICS, if needed.</a:t>
            </a:r>
          </a:p>
          <a:p>
            <a:pPr>
              <a:lnSpc>
                <a:spcPct val="130000"/>
              </a:lnSpc>
            </a:pPr>
            <a:r>
              <a:rPr kumimoji="1" lang="en-US" altLang="ja-JP" sz="1600" dirty="0"/>
              <a:t>YYYYMMDDHHMMSS (optional)</a:t>
            </a:r>
          </a:p>
          <a:p>
            <a:pPr lvl="1">
              <a:lnSpc>
                <a:spcPct val="130000"/>
              </a:lnSpc>
            </a:pPr>
            <a:r>
              <a:rPr kumimoji="1" lang="en-US" altLang="ja-JP" sz="1400" dirty="0"/>
              <a:t>Interpreted as end time in UTC related to data collection, observation, or processing</a:t>
            </a:r>
          </a:p>
          <a:p>
            <a:pPr>
              <a:lnSpc>
                <a:spcPct val="130000"/>
              </a:lnSpc>
            </a:pPr>
            <a:r>
              <a:rPr kumimoji="1" lang="en-US" altLang="ja-JP" sz="1600" dirty="0" err="1"/>
              <a:t>distphase</a:t>
            </a:r>
            <a:r>
              <a:rPr kumimoji="1" lang="en-US" altLang="ja-JP" sz="1600" dirty="0"/>
              <a:t> (optional for Operational phase only)</a:t>
            </a:r>
          </a:p>
          <a:p>
            <a:pPr lvl="1">
              <a:lnSpc>
                <a:spcPct val="130000"/>
              </a:lnSpc>
            </a:pPr>
            <a:r>
              <a:rPr kumimoji="1" lang="en-US" altLang="ja-JP" sz="1400" dirty="0"/>
              <a:t>Distribution phase of file's data (“demo” or “preop”), available only for GSICS products. Operational phase products cannot have this.</a:t>
            </a:r>
          </a:p>
          <a:p>
            <a:pPr>
              <a:lnSpc>
                <a:spcPct val="130000"/>
              </a:lnSpc>
            </a:pPr>
            <a:r>
              <a:rPr kumimoji="1" lang="en-US" altLang="ja-JP" sz="1600" dirty="0"/>
              <a:t>version (optional)</a:t>
            </a:r>
          </a:p>
          <a:p>
            <a:pPr lvl="1">
              <a:lnSpc>
                <a:spcPct val="130000"/>
              </a:lnSpc>
            </a:pPr>
            <a:r>
              <a:rPr kumimoji="1" lang="en-US" altLang="ja-JP" sz="1400" dirty="0"/>
              <a:t>Version identifier of file's data. Only the major version number is used in the two-digit format and this must appear last in the </a:t>
            </a:r>
            <a:r>
              <a:rPr kumimoji="1" lang="en-US" altLang="ja-JP" sz="1400" dirty="0" err="1"/>
              <a:t>freeformat</a:t>
            </a:r>
            <a:r>
              <a:rPr kumimoji="1" lang="en-US" altLang="ja-JP" sz="1400" dirty="0"/>
              <a:t>.</a:t>
            </a:r>
          </a:p>
        </p:txBody>
      </p:sp>
      <p:sp>
        <p:nvSpPr>
          <p:cNvPr id="11" name="正方形/長方形 10">
            <a:extLst>
              <a:ext uri="{FF2B5EF4-FFF2-40B4-BE49-F238E27FC236}">
                <a16:creationId xmlns:a16="http://schemas.microsoft.com/office/drawing/2014/main" id="{57E325B5-0C97-E76B-7CD6-433CE2469EA9}"/>
              </a:ext>
            </a:extLst>
          </p:cNvPr>
          <p:cNvSpPr/>
          <p:nvPr/>
        </p:nvSpPr>
        <p:spPr>
          <a:xfrm>
            <a:off x="489359" y="947228"/>
            <a:ext cx="9886806" cy="958404"/>
          </a:xfrm>
          <a:prstGeom prst="rect">
            <a:avLst/>
          </a:prstGeom>
          <a:solidFill>
            <a:schemeClr val="bg1">
              <a:lumMod val="85000"/>
            </a:schemeClr>
          </a:solidFill>
        </p:spPr>
        <p:txBody>
          <a:bodyPr wrap="square" lIns="90000">
            <a:spAutoFit/>
          </a:bodyPr>
          <a:lstStyle/>
          <a:p>
            <a:pPr marL="180975" indent="-180975">
              <a:lnSpc>
                <a:spcPct val="120000"/>
              </a:lnSpc>
              <a:buFont typeface="Arial" panose="020B0604020202020204" pitchFamily="34" charset="0"/>
              <a:buChar char="•"/>
            </a:pPr>
            <a:r>
              <a:rPr kumimoji="1" lang="en-US" altLang="ja-JP" sz="1200" i="1" dirty="0"/>
              <a:t>Lunar observation</a:t>
            </a:r>
            <a:r>
              <a:rPr kumimoji="1" lang="en-US" altLang="ja-JP" sz="1200" dirty="0"/>
              <a:t>:	W_XX-EUMETSAT-Darmstadt,VISNIR+SUBSET+MOON,MSG3+SEVIRI_C_EUMG_20140318140112_</a:t>
            </a:r>
            <a:r>
              <a:rPr kumimoji="1" lang="en-US" altLang="ja-JP" sz="1200" dirty="0">
                <a:solidFill>
                  <a:srgbClr val="FF6600"/>
                </a:solidFill>
              </a:rPr>
              <a:t>01</a:t>
            </a:r>
            <a:r>
              <a:rPr kumimoji="1" lang="en-US" altLang="ja-JP" sz="1200" dirty="0"/>
              <a:t>.nc</a:t>
            </a:r>
          </a:p>
          <a:p>
            <a:pPr marL="180975" indent="-180975">
              <a:lnSpc>
                <a:spcPct val="120000"/>
              </a:lnSpc>
              <a:buFont typeface="Arial" panose="020B0604020202020204" pitchFamily="34" charset="0"/>
              <a:buChar char="•"/>
            </a:pPr>
            <a:r>
              <a:rPr kumimoji="1" lang="en-US" altLang="ja-JP" sz="1200" i="1" dirty="0"/>
              <a:t>SRF</a:t>
            </a:r>
            <a:r>
              <a:rPr kumimoji="1" lang="en-US" altLang="ja-JP" sz="1200" dirty="0"/>
              <a:t>:		W_US-NESDIS-STAR,VIS+IR+SRF,GOES16+ABI_C_KNES.nc</a:t>
            </a:r>
          </a:p>
          <a:p>
            <a:pPr marL="180975" indent="-180975">
              <a:lnSpc>
                <a:spcPct val="120000"/>
              </a:lnSpc>
              <a:buFont typeface="Arial" panose="020B0604020202020204" pitchFamily="34" charset="0"/>
              <a:buChar char="•"/>
            </a:pPr>
            <a:r>
              <a:rPr kumimoji="1" lang="en-US" altLang="ja-JP" sz="1200" i="1" dirty="0"/>
              <a:t>GIRO output</a:t>
            </a:r>
            <a:r>
              <a:rPr kumimoji="1" lang="en-US" altLang="ja-JP" sz="1200" dirty="0"/>
              <a:t>:	W_JP-JMA-MSC,SATCAL+ROLOVISNIR,Himawari9+AHI_C_RJTD_20221130203106_</a:t>
            </a:r>
            <a:r>
              <a:rPr kumimoji="1" lang="en-US" altLang="ja-JP" sz="1200" dirty="0">
                <a:solidFill>
                  <a:srgbClr val="FF6600"/>
                </a:solidFill>
              </a:rPr>
              <a:t>01</a:t>
            </a:r>
            <a:r>
              <a:rPr kumimoji="1" lang="en-US" altLang="ja-JP" sz="1200" dirty="0"/>
              <a:t>.nc</a:t>
            </a:r>
          </a:p>
          <a:p>
            <a:pPr marL="180975" indent="-180975">
              <a:lnSpc>
                <a:spcPct val="120000"/>
              </a:lnSpc>
              <a:buFont typeface="Arial" panose="020B0604020202020204" pitchFamily="34" charset="0"/>
              <a:buChar char="•"/>
            </a:pPr>
            <a:r>
              <a:rPr kumimoji="1" lang="en-US" altLang="ja-JP" sz="1200" i="1" dirty="0"/>
              <a:t>GEO-LEO-IR</a:t>
            </a:r>
            <a:r>
              <a:rPr kumimoji="1" lang="en-US" altLang="ja-JP" sz="1200" dirty="0"/>
              <a:t>:	W_KR-KMA-NMSC,SATCAL+RAC+GEOLEOIR,GK2A+AMI-MetopC+IASI_C_RKSL_20190725000000_</a:t>
            </a:r>
            <a:r>
              <a:rPr kumimoji="1" lang="en-US" altLang="ja-JP" sz="1200" dirty="0">
                <a:solidFill>
                  <a:srgbClr val="FF6600"/>
                </a:solidFill>
              </a:rPr>
              <a:t>demo_01</a:t>
            </a:r>
            <a:r>
              <a:rPr kumimoji="1" lang="en-US" altLang="ja-JP" sz="1200" dirty="0"/>
              <a:t>.nc </a:t>
            </a:r>
          </a:p>
        </p:txBody>
      </p:sp>
    </p:spTree>
    <p:extLst>
      <p:ext uri="{BB962C8B-B14F-4D97-AF65-F5344CB8AC3E}">
        <p14:creationId xmlns:p14="http://schemas.microsoft.com/office/powerpoint/2010/main" val="2832181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14</a:t>
            </a:fld>
            <a:endParaRPr lang="en-US"/>
          </a:p>
        </p:txBody>
      </p:sp>
      <p:sp>
        <p:nvSpPr>
          <p:cNvPr id="1140" name="四角形 235"/>
          <p:cNvSpPr>
            <a:spLocks noGrp="1"/>
          </p:cNvSpPr>
          <p:nvPr>
            <p:ph idx="1"/>
          </p:nvPr>
        </p:nvSpPr>
        <p:spPr>
          <a:xfrm>
            <a:off x="603865" y="1099266"/>
            <a:ext cx="11445143" cy="4844334"/>
          </a:xfrm>
          <a:prstGeom prst="rect">
            <a:avLst/>
          </a:prstGeom>
        </p:spPr>
        <p:txBody>
          <a:bodyPr/>
          <a:lstStyle/>
          <a:p>
            <a:pPr>
              <a:lnSpc>
                <a:spcPct val="130000"/>
              </a:lnSpc>
            </a:pPr>
            <a:r>
              <a:rPr kumimoji="1" lang="en-US" altLang="ja-JP" sz="1800" dirty="0"/>
              <a:t>A character or combination of characters indicating how to decode the </a:t>
            </a:r>
            <a:r>
              <a:rPr kumimoji="1" lang="en-US" altLang="ja-JP" sz="1800" dirty="0" err="1"/>
              <a:t>productidentifier</a:t>
            </a:r>
            <a:r>
              <a:rPr kumimoji="1" lang="en-US" altLang="ja-JP" sz="1800" dirty="0"/>
              <a:t> field. At this time, the </a:t>
            </a:r>
            <a:r>
              <a:rPr kumimoji="1" lang="en-US" altLang="ja-JP" sz="1800" dirty="0" err="1"/>
              <a:t>pflag</a:t>
            </a:r>
            <a:r>
              <a:rPr kumimoji="1" lang="en-US" altLang="ja-JP" sz="1800" dirty="0"/>
              <a:t> field has only the following acceptable value</a:t>
            </a:r>
            <a:endParaRPr kumimoji="1" lang="en-US" altLang="ja-JP" sz="1600" dirty="0"/>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3600" b="1" dirty="0" err="1">
                <a:solidFill>
                  <a:srgbClr val="7030A0"/>
                </a:solidFill>
              </a:rPr>
              <a:t>pflag</a:t>
            </a:r>
            <a:endParaRPr kumimoji="1" lang="ja-JP" altLang="en-US" sz="3600" b="1" dirty="0">
              <a:solidFill>
                <a:srgbClr val="7030A0"/>
              </a:solidFill>
            </a:endParaRPr>
          </a:p>
        </p:txBody>
      </p:sp>
      <p:pic>
        <p:nvPicPr>
          <p:cNvPr id="3" name="図 2">
            <a:extLst>
              <a:ext uri="{FF2B5EF4-FFF2-40B4-BE49-F238E27FC236}">
                <a16:creationId xmlns:a16="http://schemas.microsoft.com/office/drawing/2014/main" id="{54F84FC9-9CAA-8F39-1743-4FE61A014F66}"/>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265"/>
          <a:stretch/>
        </p:blipFill>
        <p:spPr>
          <a:xfrm>
            <a:off x="570690" y="2089659"/>
            <a:ext cx="7069781" cy="4151637"/>
          </a:xfrm>
          <a:prstGeom prst="rect">
            <a:avLst/>
          </a:prstGeom>
        </p:spPr>
      </p:pic>
      <p:sp>
        <p:nvSpPr>
          <p:cNvPr id="5" name="テキスト ボックス 4">
            <a:extLst>
              <a:ext uri="{FF2B5EF4-FFF2-40B4-BE49-F238E27FC236}">
                <a16:creationId xmlns:a16="http://schemas.microsoft.com/office/drawing/2014/main" id="{CBEED551-1531-B686-90FB-478F3D724796}"/>
              </a:ext>
            </a:extLst>
          </p:cNvPr>
          <p:cNvSpPr txBox="1"/>
          <p:nvPr/>
        </p:nvSpPr>
        <p:spPr>
          <a:xfrm>
            <a:off x="7735273" y="4181864"/>
            <a:ext cx="3852862" cy="1987852"/>
          </a:xfrm>
          <a:prstGeom prst="rect">
            <a:avLst/>
          </a:prstGeom>
          <a:noFill/>
        </p:spPr>
        <p:txBody>
          <a:bodyPr wrap="square">
            <a:spAutoFit/>
          </a:bodyPr>
          <a:lstStyle/>
          <a:p>
            <a:pPr>
              <a:lnSpc>
                <a:spcPct val="130000"/>
              </a:lnSpc>
            </a:pPr>
            <a:r>
              <a:rPr lang="ja-JP" altLang="en-US" sz="1200"/>
              <a:t>Notes:</a:t>
            </a:r>
            <a:endParaRPr lang="en-US" altLang="ja-JP" sz="1200" dirty="0"/>
          </a:p>
          <a:p>
            <a:pPr marL="225425" indent="-225425">
              <a:lnSpc>
                <a:spcPct val="130000"/>
              </a:lnSpc>
            </a:pPr>
            <a:r>
              <a:rPr lang="ja-JP" altLang="en-US" sz="1200"/>
              <a:t>1. Use of file archives for FTP exchange is through bilateral agreement of Centres. Any new Global Information System Centre (GISC) should have this functionality from the start of 2018 and any existing GISC before the end of 2020.</a:t>
            </a:r>
            <a:endParaRPr lang="en-US" altLang="ja-JP" sz="1200" dirty="0"/>
          </a:p>
          <a:p>
            <a:pPr marL="225425" indent="-225425">
              <a:lnSpc>
                <a:spcPct val="130000"/>
              </a:lnSpc>
            </a:pPr>
            <a:r>
              <a:rPr lang="ja-JP" altLang="en-US" sz="1200"/>
              <a:t>2. For pflag X, only compressed archive file format extension is allowed (tar, tar.gz, tar.xz and .zip).</a:t>
            </a:r>
          </a:p>
        </p:txBody>
      </p:sp>
    </p:spTree>
    <p:extLst>
      <p:ext uri="{BB962C8B-B14F-4D97-AF65-F5344CB8AC3E}">
        <p14:creationId xmlns:p14="http://schemas.microsoft.com/office/powerpoint/2010/main" val="3561450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四角形 174"/>
          <p:cNvSpPr>
            <a:spLocks noGrp="1"/>
          </p:cNvSpPr>
          <p:nvPr>
            <p:ph type="title"/>
          </p:nvPr>
        </p:nvSpPr>
        <p:spPr>
          <a:xfrm>
            <a:off x="404799" y="263342"/>
            <a:ext cx="11382402" cy="667472"/>
          </a:xfrm>
          <a:prstGeom prst="rect">
            <a:avLst/>
          </a:prstGeom>
        </p:spPr>
        <p:txBody>
          <a:bodyPr/>
          <a:lstStyle/>
          <a:p>
            <a:pPr algn="l"/>
            <a:r>
              <a:rPr kumimoji="1" lang="en-US" altLang="ja-JP" sz="3200" b="1" dirty="0"/>
              <a:t>GSICS Data Versioning </a:t>
            </a:r>
            <a:r>
              <a:rPr kumimoji="1" lang="en-US" altLang="ja-JP" sz="2400" b="1" dirty="0"/>
              <a:t>(part of GSICS </a:t>
            </a:r>
            <a:r>
              <a:rPr kumimoji="1" lang="en-US" altLang="ja-JP" sz="2400" b="1" dirty="0" err="1"/>
              <a:t>netCDF</a:t>
            </a:r>
            <a:r>
              <a:rPr kumimoji="1" lang="en-US" altLang="ja-JP" sz="2400" b="1" dirty="0"/>
              <a:t> Convention)</a:t>
            </a:r>
            <a:endParaRPr kumimoji="1" lang="ja-JP" altLang="en-US" sz="3600" b="1" dirty="0"/>
          </a:p>
        </p:txBody>
      </p:sp>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15</a:t>
            </a:fld>
            <a:endParaRPr lang="en-US"/>
          </a:p>
        </p:txBody>
      </p:sp>
      <p:sp>
        <p:nvSpPr>
          <p:cNvPr id="5" name="四角形 235"/>
          <p:cNvSpPr txBox="1">
            <a:spLocks/>
          </p:cNvSpPr>
          <p:nvPr/>
        </p:nvSpPr>
        <p:spPr>
          <a:xfrm>
            <a:off x="292789" y="2033758"/>
            <a:ext cx="11609614" cy="408326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Arial"/>
                <a:ea typeface="+mn-ea"/>
                <a:cs typeface="Arial"/>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Arial"/>
                <a:cs typeface="Arial"/>
              </a:defRPr>
            </a:lvl2pPr>
            <a:lvl3pPr marL="1143000" indent="-228600" algn="l" rtl="0" eaLnBrk="0" fontAlgn="base" hangingPunct="0">
              <a:spcBef>
                <a:spcPct val="20000"/>
              </a:spcBef>
              <a:spcAft>
                <a:spcPct val="0"/>
              </a:spcAft>
              <a:buChar char="•"/>
              <a:defRPr sz="2400">
                <a:solidFill>
                  <a:schemeClr val="tx1"/>
                </a:solidFill>
                <a:latin typeface="Arial"/>
                <a:cs typeface="Arial"/>
              </a:defRPr>
            </a:lvl3pPr>
            <a:lvl4pPr marL="1600200" indent="-228600" algn="l" rtl="0" eaLnBrk="0" fontAlgn="base" hangingPunct="0">
              <a:spcBef>
                <a:spcPct val="20000"/>
              </a:spcBef>
              <a:spcAft>
                <a:spcPct val="0"/>
              </a:spcAft>
              <a:buChar char="–"/>
              <a:defRPr sz="2000">
                <a:solidFill>
                  <a:schemeClr val="tx1"/>
                </a:solidFill>
                <a:latin typeface="Arial"/>
                <a:cs typeface="Arial"/>
              </a:defRPr>
            </a:lvl4pPr>
            <a:lvl5pPr marL="2057400" indent="-228600" algn="l" rtl="0" eaLnBrk="0" fontAlgn="base" hangingPunct="0">
              <a:spcBef>
                <a:spcPct val="20000"/>
              </a:spcBef>
              <a:spcAft>
                <a:spcPct val="0"/>
              </a:spcAft>
              <a:buChar char="»"/>
              <a:defRPr sz="2000">
                <a:solidFill>
                  <a:schemeClr val="tx1"/>
                </a:solidFill>
                <a:latin typeface="Arial"/>
                <a:cs typeface="Arial"/>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110000"/>
              </a:lnSpc>
            </a:pPr>
            <a:r>
              <a:rPr kumimoji="1" lang="en-US" altLang="ja-JP" sz="1800" kern="0" dirty="0">
                <a:solidFill>
                  <a:srgbClr val="0000FF"/>
                </a:solidFill>
              </a:rPr>
              <a:t>Revision number</a:t>
            </a:r>
            <a:r>
              <a:rPr kumimoji="1" lang="en-US" altLang="ja-JP" sz="1800" kern="0" dirty="0"/>
              <a:t> will increase for:</a:t>
            </a:r>
          </a:p>
          <a:p>
            <a:pPr lvl="1">
              <a:lnSpc>
                <a:spcPct val="110000"/>
              </a:lnSpc>
            </a:pPr>
            <a:r>
              <a:rPr kumimoji="1" lang="en-US" altLang="ja-JP" sz="1600" kern="0" dirty="0"/>
              <a:t>Any change that brings files and data in line with the published documentation. This includes: any global or variable attribute name and its value, variable's name, variable's data, or dimensions and their values.</a:t>
            </a:r>
          </a:p>
          <a:p>
            <a:pPr>
              <a:lnSpc>
                <a:spcPct val="110000"/>
              </a:lnSpc>
            </a:pPr>
            <a:r>
              <a:rPr kumimoji="1" lang="en-US" altLang="ja-JP" sz="1800" kern="0" dirty="0">
                <a:solidFill>
                  <a:srgbClr val="00B050"/>
                </a:solidFill>
              </a:rPr>
              <a:t>Minor version number</a:t>
            </a:r>
            <a:r>
              <a:rPr kumimoji="1" lang="en-US" altLang="ja-JP" sz="1800" kern="0" dirty="0"/>
              <a:t> will increase for:</a:t>
            </a:r>
          </a:p>
          <a:p>
            <a:pPr lvl="1">
              <a:lnSpc>
                <a:spcPct val="110000"/>
              </a:lnSpc>
            </a:pPr>
            <a:r>
              <a:rPr kumimoji="1" lang="en-US" altLang="ja-JP" sz="1600" kern="0" dirty="0"/>
              <a:t>Any addition of new variables, global or variable attributes, or dimensions. Nothing already present in files can change.</a:t>
            </a:r>
          </a:p>
          <a:p>
            <a:pPr lvl="1">
              <a:lnSpc>
                <a:spcPct val="110000"/>
              </a:lnSpc>
            </a:pPr>
            <a:r>
              <a:rPr kumimoji="1" lang="en-US" altLang="ja-JP" sz="1600" kern="0" dirty="0"/>
              <a:t>ATBD changes that affect only the calculation of uncertainties by less than a factor of 2.</a:t>
            </a:r>
          </a:p>
          <a:p>
            <a:pPr>
              <a:lnSpc>
                <a:spcPct val="110000"/>
              </a:lnSpc>
            </a:pPr>
            <a:r>
              <a:rPr kumimoji="1" lang="en-US" altLang="ja-JP" sz="1800" kern="0" dirty="0">
                <a:solidFill>
                  <a:srgbClr val="FF0000"/>
                </a:solidFill>
              </a:rPr>
              <a:t>Major version</a:t>
            </a:r>
            <a:r>
              <a:rPr kumimoji="1" lang="en-US" altLang="ja-JP" sz="1800" kern="0" dirty="0"/>
              <a:t> number will increase for:</a:t>
            </a:r>
          </a:p>
          <a:p>
            <a:pPr lvl="1">
              <a:lnSpc>
                <a:spcPct val="110000"/>
              </a:lnSpc>
            </a:pPr>
            <a:r>
              <a:rPr kumimoji="1" lang="en-US" altLang="ja-JP" sz="1600" kern="0" dirty="0"/>
              <a:t>Any other ATBD change.</a:t>
            </a:r>
          </a:p>
          <a:p>
            <a:pPr lvl="1">
              <a:lnSpc>
                <a:spcPct val="110000"/>
              </a:lnSpc>
            </a:pPr>
            <a:r>
              <a:rPr kumimoji="1" lang="en-US" altLang="ja-JP" sz="1600" kern="0" dirty="0"/>
              <a:t>Any change in how some data is calculated even if that does not amount to a modification of the ATBD. For example: change of reference calibration targets, etc.</a:t>
            </a:r>
          </a:p>
          <a:p>
            <a:pPr lvl="1">
              <a:lnSpc>
                <a:spcPct val="110000"/>
              </a:lnSpc>
            </a:pPr>
            <a:r>
              <a:rPr kumimoji="1" lang="en-US" altLang="ja-JP" sz="1600" kern="0" dirty="0"/>
              <a:t>Any change of components except uncertainty estimates already present in files.</a:t>
            </a:r>
          </a:p>
          <a:p>
            <a:pPr lvl="1">
              <a:lnSpc>
                <a:spcPct val="110000"/>
              </a:lnSpc>
            </a:pPr>
            <a:r>
              <a:rPr kumimoji="1" lang="en-US" altLang="ja-JP" sz="1600" kern="0" dirty="0"/>
              <a:t>Any other change not covered by the minor or revision number changes.</a:t>
            </a:r>
            <a:endParaRPr kumimoji="1" lang="ja-JP" altLang="en-US" sz="1200" kern="0" dirty="0"/>
          </a:p>
        </p:txBody>
      </p:sp>
      <p:sp>
        <p:nvSpPr>
          <p:cNvPr id="6" name="テキスト ボックス 5">
            <a:extLst>
              <a:ext uri="{FF2B5EF4-FFF2-40B4-BE49-F238E27FC236}">
                <a16:creationId xmlns:a16="http://schemas.microsoft.com/office/drawing/2014/main" id="{7C0FE806-BABA-18C3-A7FB-00661857BE2A}"/>
              </a:ext>
            </a:extLst>
          </p:cNvPr>
          <p:cNvSpPr txBox="1"/>
          <p:nvPr/>
        </p:nvSpPr>
        <p:spPr>
          <a:xfrm>
            <a:off x="695325" y="1046301"/>
            <a:ext cx="6563678" cy="871970"/>
          </a:xfrm>
          <a:prstGeom prst="rect">
            <a:avLst/>
          </a:prstGeom>
          <a:noFill/>
          <a:ln>
            <a:solidFill>
              <a:schemeClr val="bg1">
                <a:lumMod val="65000"/>
              </a:schemeClr>
            </a:solidFill>
          </a:ln>
        </p:spPr>
        <p:txBody>
          <a:bodyPr wrap="square">
            <a:spAutoFit/>
          </a:bodyPr>
          <a:lstStyle/>
          <a:p>
            <a:pPr>
              <a:lnSpc>
                <a:spcPct val="150000"/>
              </a:lnSpc>
            </a:pPr>
            <a:r>
              <a:rPr lang="en-US" altLang="ja-JP" dirty="0" err="1"/>
              <a:t>v</a:t>
            </a:r>
            <a:r>
              <a:rPr lang="en-US" altLang="ja-JP" i="1" dirty="0" err="1">
                <a:solidFill>
                  <a:srgbClr val="FF0000"/>
                </a:solidFill>
              </a:rPr>
              <a:t>MajorVersionNumber</a:t>
            </a:r>
            <a:r>
              <a:rPr lang="en-US" altLang="ja-JP" dirty="0" err="1"/>
              <a:t>.</a:t>
            </a:r>
            <a:r>
              <a:rPr lang="en-US" altLang="ja-JP" i="1" dirty="0" err="1">
                <a:solidFill>
                  <a:srgbClr val="00B050"/>
                </a:solidFill>
              </a:rPr>
              <a:t>MinorVersionNumber</a:t>
            </a:r>
            <a:r>
              <a:rPr lang="en-US" altLang="ja-JP" dirty="0" err="1"/>
              <a:t>.</a:t>
            </a:r>
            <a:r>
              <a:rPr lang="en-US" altLang="ja-JP" i="1" dirty="0" err="1">
                <a:solidFill>
                  <a:srgbClr val="0000FF"/>
                </a:solidFill>
              </a:rPr>
              <a:t>RevisionNumber</a:t>
            </a:r>
            <a:endParaRPr lang="en-US" altLang="ja-JP" i="1" dirty="0">
              <a:solidFill>
                <a:srgbClr val="0000FF"/>
              </a:solidFill>
            </a:endParaRPr>
          </a:p>
          <a:p>
            <a:pPr marL="134938">
              <a:lnSpc>
                <a:spcPct val="150000"/>
              </a:lnSpc>
            </a:pPr>
            <a:r>
              <a:rPr lang="en-US" altLang="ja-JP" dirty="0"/>
              <a:t>Example: </a:t>
            </a:r>
            <a:r>
              <a:rPr lang="ja-JP" altLang="en-US"/>
              <a:t>"v0.0.1", "v1.5.0", "v2.3.16", "v10.0.3"</a:t>
            </a:r>
          </a:p>
        </p:txBody>
      </p:sp>
    </p:spTree>
    <p:extLst>
      <p:ext uri="{BB962C8B-B14F-4D97-AF65-F5344CB8AC3E}">
        <p14:creationId xmlns:p14="http://schemas.microsoft.com/office/powerpoint/2010/main" val="31366139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16</a:t>
            </a:fld>
            <a:endParaRPr lang="en-US"/>
          </a:p>
        </p:txBody>
      </p:sp>
      <p:sp>
        <p:nvSpPr>
          <p:cNvPr id="1140" name="四角形 235"/>
          <p:cNvSpPr>
            <a:spLocks noGrp="1"/>
          </p:cNvSpPr>
          <p:nvPr>
            <p:ph idx="1"/>
          </p:nvPr>
        </p:nvSpPr>
        <p:spPr>
          <a:xfrm>
            <a:off x="603865" y="1099266"/>
            <a:ext cx="11445143" cy="4844334"/>
          </a:xfrm>
          <a:prstGeom prst="rect">
            <a:avLst/>
          </a:prstGeom>
        </p:spPr>
        <p:txBody>
          <a:bodyPr/>
          <a:lstStyle/>
          <a:p>
            <a:pPr>
              <a:lnSpc>
                <a:spcPct val="130000"/>
              </a:lnSpc>
            </a:pPr>
            <a:r>
              <a:rPr kumimoji="1" lang="en-US" altLang="ja-JP" sz="1800" dirty="0"/>
              <a:t>Manual on the Global Telecommunication System Annex III to the WMO Technical Regulations (WMO-No. 386)</a:t>
            </a:r>
          </a:p>
          <a:p>
            <a:pPr lvl="1">
              <a:lnSpc>
                <a:spcPct val="130000"/>
              </a:lnSpc>
            </a:pPr>
            <a:r>
              <a:rPr kumimoji="1" lang="en-US" altLang="ja-JP" sz="1400" dirty="0"/>
              <a:t>General File Naming Convention is defined</a:t>
            </a:r>
          </a:p>
          <a:p>
            <a:pPr lvl="1">
              <a:lnSpc>
                <a:spcPct val="130000"/>
              </a:lnSpc>
            </a:pPr>
            <a:r>
              <a:rPr kumimoji="1" lang="en-US" altLang="ja-JP" sz="1400" dirty="0"/>
              <a:t>https://</a:t>
            </a:r>
            <a:r>
              <a:rPr kumimoji="1" lang="en-US" altLang="ja-JP" sz="1400" dirty="0" err="1"/>
              <a:t>library.wmo.int</a:t>
            </a:r>
            <a:r>
              <a:rPr kumimoji="1" lang="en-US" altLang="ja-JP" sz="1400" dirty="0"/>
              <a:t>/records/item/35800-manual-on-the-global-telecommunication-system?offset=9</a:t>
            </a:r>
          </a:p>
          <a:p>
            <a:pPr>
              <a:lnSpc>
                <a:spcPct val="130000"/>
              </a:lnSpc>
            </a:pPr>
            <a:r>
              <a:rPr kumimoji="1" lang="en-US" altLang="ja-JP" sz="1800" dirty="0"/>
              <a:t>WMO Manual on Codes, Volume I.2 – International Codes (WMO-No. 306)</a:t>
            </a:r>
          </a:p>
          <a:p>
            <a:pPr lvl="1">
              <a:lnSpc>
                <a:spcPct val="130000"/>
              </a:lnSpc>
            </a:pPr>
            <a:r>
              <a:rPr kumimoji="1" lang="en-US" altLang="ja-JP" sz="1400" dirty="0"/>
              <a:t>Common Code Table is defined</a:t>
            </a:r>
            <a:endParaRPr kumimoji="1" lang="en-US" altLang="ja-JP" sz="1400" dirty="0">
              <a:hlinkClick r:id="" action="ppaction://noaction"/>
            </a:endParaRPr>
          </a:p>
          <a:p>
            <a:pPr lvl="1">
              <a:lnSpc>
                <a:spcPct val="130000"/>
              </a:lnSpc>
            </a:pPr>
            <a:r>
              <a:rPr kumimoji="1" lang="en-US" altLang="ja-JP" sz="1400" dirty="0">
                <a:hlinkClick r:id="" action="ppaction://noaction"/>
              </a:rPr>
              <a:t>https://library.wmo.int/records/item/35625-manual-on-codes-volume-i-2-international-codes#.X18yfpMza3I</a:t>
            </a:r>
            <a:endParaRPr kumimoji="1" lang="en-US" altLang="ja-JP" sz="1400" dirty="0"/>
          </a:p>
          <a:p>
            <a:pPr>
              <a:lnSpc>
                <a:spcPct val="130000"/>
              </a:lnSpc>
            </a:pPr>
            <a:r>
              <a:rPr kumimoji="1" lang="en-US" altLang="ja-JP" sz="1800" dirty="0"/>
              <a:t>Common Code Table Working documents by WMO</a:t>
            </a:r>
          </a:p>
          <a:p>
            <a:pPr lvl="1">
              <a:lnSpc>
                <a:spcPct val="130000"/>
              </a:lnSpc>
            </a:pPr>
            <a:r>
              <a:rPr kumimoji="1" lang="en-US" altLang="ja-JP" sz="1400" dirty="0"/>
              <a:t>https://</a:t>
            </a:r>
            <a:r>
              <a:rPr kumimoji="1" lang="en-US" altLang="ja-JP" sz="1400" dirty="0" err="1"/>
              <a:t>github.com</a:t>
            </a:r>
            <a:r>
              <a:rPr kumimoji="1" lang="en-US" altLang="ja-JP" sz="1400" dirty="0"/>
              <a:t>/</a:t>
            </a:r>
            <a:r>
              <a:rPr kumimoji="1" lang="en-US" altLang="ja-JP" sz="1400" dirty="0" err="1"/>
              <a:t>wmo-im</a:t>
            </a:r>
            <a:r>
              <a:rPr kumimoji="1" lang="en-US" altLang="ja-JP" sz="1400" dirty="0"/>
              <a:t>/CCT</a:t>
            </a:r>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3200" b="1" dirty="0"/>
              <a:t>References</a:t>
            </a:r>
            <a:endParaRPr kumimoji="1" lang="ja-JP" altLang="en-US" sz="3600" b="1" dirty="0"/>
          </a:p>
        </p:txBody>
      </p:sp>
    </p:spTree>
    <p:extLst>
      <p:ext uri="{BB962C8B-B14F-4D97-AF65-F5344CB8AC3E}">
        <p14:creationId xmlns:p14="http://schemas.microsoft.com/office/powerpoint/2010/main" val="13383700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四角形 174"/>
          <p:cNvSpPr>
            <a:spLocks noGrp="1"/>
          </p:cNvSpPr>
          <p:nvPr>
            <p:ph type="title"/>
          </p:nvPr>
        </p:nvSpPr>
        <p:spPr>
          <a:xfrm>
            <a:off x="379067" y="266902"/>
            <a:ext cx="5877043" cy="667472"/>
          </a:xfrm>
          <a:prstGeom prst="rect">
            <a:avLst/>
          </a:prstGeom>
        </p:spPr>
        <p:txBody>
          <a:bodyPr/>
          <a:lstStyle/>
          <a:p>
            <a:pPr algn="l"/>
            <a:r>
              <a:rPr kumimoji="1" lang="en-US" altLang="ja-JP" sz="3200" b="1" dirty="0"/>
              <a:t>JMA GDWG Activities</a:t>
            </a:r>
            <a:endParaRPr kumimoji="1" lang="ja-JP" altLang="en-US" sz="3200" b="1" dirty="0"/>
          </a:p>
        </p:txBody>
      </p:sp>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2</a:t>
            </a:fld>
            <a:endParaRPr lang="en-US" dirty="0"/>
          </a:p>
        </p:txBody>
      </p:sp>
      <p:sp>
        <p:nvSpPr>
          <p:cNvPr id="4" name="Content Placeholder 2">
            <a:extLst>
              <a:ext uri="{FF2B5EF4-FFF2-40B4-BE49-F238E27FC236}">
                <a16:creationId xmlns:a16="http://schemas.microsoft.com/office/drawing/2014/main" id="{D86ED27D-F9E9-C64D-9457-FD854D5980BB}"/>
              </a:ext>
            </a:extLst>
          </p:cNvPr>
          <p:cNvSpPr>
            <a:spLocks noGrp="1"/>
          </p:cNvSpPr>
          <p:nvPr>
            <p:ph idx="1"/>
          </p:nvPr>
        </p:nvSpPr>
        <p:spPr>
          <a:xfrm>
            <a:off x="517298" y="1030965"/>
            <a:ext cx="5738813" cy="5025866"/>
          </a:xfrm>
        </p:spPr>
        <p:txBody>
          <a:bodyPr>
            <a:normAutofit fontScale="85000" lnSpcReduction="10000"/>
          </a:bodyPr>
          <a:lstStyle/>
          <a:p>
            <a:pPr lvl="0">
              <a:lnSpc>
                <a:spcPct val="140000"/>
              </a:lnSpc>
            </a:pPr>
            <a:r>
              <a:rPr lang="en-US" altLang="ja-JP" sz="2200" b="1" dirty="0"/>
              <a:t>Lunar calibration</a:t>
            </a:r>
          </a:p>
          <a:p>
            <a:pPr lvl="1">
              <a:lnSpc>
                <a:spcPct val="140000"/>
              </a:lnSpc>
            </a:pPr>
            <a:r>
              <a:rPr lang="en-US" altLang="ja-JP" sz="1900" dirty="0"/>
              <a:t>Development of I/O data Convention for new lunar calibration framework (LSICS)</a:t>
            </a:r>
          </a:p>
          <a:p>
            <a:pPr lvl="0">
              <a:lnSpc>
                <a:spcPct val="140000"/>
              </a:lnSpc>
            </a:pPr>
            <a:r>
              <a:rPr lang="en-US" altLang="ja-JP" sz="2200" b="1" dirty="0"/>
              <a:t>GSICS SRF Convention</a:t>
            </a:r>
          </a:p>
          <a:p>
            <a:pPr lvl="1">
              <a:lnSpc>
                <a:spcPct val="140000"/>
              </a:lnSpc>
            </a:pPr>
            <a:r>
              <a:rPr lang="en-US" altLang="ja-JP" sz="1900" dirty="0"/>
              <a:t>Support to MW instruments</a:t>
            </a:r>
          </a:p>
          <a:p>
            <a:pPr lvl="0">
              <a:lnSpc>
                <a:spcPct val="140000"/>
              </a:lnSpc>
            </a:pPr>
            <a:r>
              <a:rPr lang="en-US" altLang="ja-JP" sz="2200" b="1" dirty="0"/>
              <a:t>Maintaining JMA GPRC webpage</a:t>
            </a:r>
            <a:endParaRPr lang="en-GB" sz="2200" b="1" dirty="0"/>
          </a:p>
          <a:p>
            <a:pPr lvl="1">
              <a:lnSpc>
                <a:spcPct val="140000"/>
              </a:lnSpc>
            </a:pPr>
            <a:r>
              <a:rPr lang="en-GB" sz="1900" dirty="0"/>
              <a:t>Calibration landing page</a:t>
            </a:r>
          </a:p>
          <a:p>
            <a:pPr lvl="2">
              <a:lnSpc>
                <a:spcPct val="140000"/>
              </a:lnSpc>
            </a:pPr>
            <a:r>
              <a:rPr lang="en-GB" sz="1700" dirty="0"/>
              <a:t>Instrument info (e.g., SRF)</a:t>
            </a:r>
          </a:p>
          <a:p>
            <a:pPr lvl="2">
              <a:lnSpc>
                <a:spcPct val="140000"/>
              </a:lnSpc>
            </a:pPr>
            <a:r>
              <a:rPr lang="en-GB" sz="1700" dirty="0"/>
              <a:t>Event logging</a:t>
            </a:r>
          </a:p>
          <a:p>
            <a:pPr lvl="2">
              <a:lnSpc>
                <a:spcPct val="140000"/>
              </a:lnSpc>
            </a:pPr>
            <a:r>
              <a:rPr lang="en-GB" sz="1700" dirty="0"/>
              <a:t>IR re-calibration info (GMS to MTSAT-2)</a:t>
            </a:r>
          </a:p>
          <a:p>
            <a:pPr lvl="1">
              <a:lnSpc>
                <a:spcPct val="140000"/>
              </a:lnSpc>
            </a:pPr>
            <a:r>
              <a:rPr lang="en-GB" sz="1900" dirty="0"/>
              <a:t>AHI monitoring pages</a:t>
            </a:r>
          </a:p>
          <a:p>
            <a:pPr lvl="2">
              <a:lnSpc>
                <a:spcPct val="140000"/>
              </a:lnSpc>
            </a:pPr>
            <a:r>
              <a:rPr lang="en-GB" sz="1700" dirty="0"/>
              <a:t>VNIR Ray-matching</a:t>
            </a:r>
          </a:p>
          <a:p>
            <a:pPr lvl="2">
              <a:lnSpc>
                <a:spcPct val="140000"/>
              </a:lnSpc>
            </a:pPr>
            <a:r>
              <a:rPr lang="en-GB" sz="1700" dirty="0"/>
              <a:t>VNIR Vicarious calibration</a:t>
            </a:r>
          </a:p>
          <a:p>
            <a:pPr lvl="2">
              <a:lnSpc>
                <a:spcPct val="140000"/>
              </a:lnSpc>
            </a:pPr>
            <a:r>
              <a:rPr lang="en-GB" sz="1700" dirty="0"/>
              <a:t>GEO-LEO-IR</a:t>
            </a:r>
            <a:endParaRPr sz="1700" dirty="0"/>
          </a:p>
        </p:txBody>
      </p:sp>
      <p:pic>
        <p:nvPicPr>
          <p:cNvPr id="11" name="図 10">
            <a:extLst>
              <a:ext uri="{FF2B5EF4-FFF2-40B4-BE49-F238E27FC236}">
                <a16:creationId xmlns:a16="http://schemas.microsoft.com/office/drawing/2014/main" id="{15E1E12F-591E-A55F-BF9B-F2811C8ED2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288" y="1332796"/>
            <a:ext cx="5261939" cy="4422203"/>
          </a:xfrm>
          <a:prstGeom prst="rect">
            <a:avLst/>
          </a:prstGeom>
        </p:spPr>
      </p:pic>
      <p:sp>
        <p:nvSpPr>
          <p:cNvPr id="13" name="テキスト ボックス 12">
            <a:extLst>
              <a:ext uri="{FF2B5EF4-FFF2-40B4-BE49-F238E27FC236}">
                <a16:creationId xmlns:a16="http://schemas.microsoft.com/office/drawing/2014/main" id="{2FB9249D-ACF2-B859-DB70-225A251EB73A}"/>
              </a:ext>
            </a:extLst>
          </p:cNvPr>
          <p:cNvSpPr txBox="1"/>
          <p:nvPr/>
        </p:nvSpPr>
        <p:spPr>
          <a:xfrm>
            <a:off x="6187687" y="5827035"/>
            <a:ext cx="5535143" cy="307777"/>
          </a:xfrm>
          <a:prstGeom prst="rect">
            <a:avLst/>
          </a:prstGeom>
          <a:noFill/>
        </p:spPr>
        <p:txBody>
          <a:bodyPr wrap="square">
            <a:spAutoFit/>
          </a:bodyPr>
          <a:lstStyle/>
          <a:p>
            <a:r>
              <a:rPr lang="ja-JP" altLang="en-US" sz="1400" dirty="0"/>
              <a:t>https://www.data.jma.go.jp/mscweb/data/monitoring/calibration.html</a:t>
            </a:r>
          </a:p>
        </p:txBody>
      </p:sp>
    </p:spTree>
    <p:extLst>
      <p:ext uri="{BB962C8B-B14F-4D97-AF65-F5344CB8AC3E}">
        <p14:creationId xmlns:p14="http://schemas.microsoft.com/office/powerpoint/2010/main" val="879546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四角形 174"/>
          <p:cNvSpPr>
            <a:spLocks noGrp="1"/>
          </p:cNvSpPr>
          <p:nvPr>
            <p:ph type="title"/>
          </p:nvPr>
        </p:nvSpPr>
        <p:spPr>
          <a:xfrm>
            <a:off x="379068" y="251912"/>
            <a:ext cx="7772400" cy="667472"/>
          </a:xfrm>
          <a:prstGeom prst="rect">
            <a:avLst/>
          </a:prstGeom>
        </p:spPr>
        <p:txBody>
          <a:bodyPr/>
          <a:lstStyle/>
          <a:p>
            <a:pPr algn="l"/>
            <a:r>
              <a:rPr kumimoji="1" lang="en-US" altLang="ja-JP" sz="3200" b="1" dirty="0"/>
              <a:t>Action on Lunar Calibration</a:t>
            </a:r>
            <a:endParaRPr kumimoji="1" lang="ja-JP" altLang="en-US" sz="3600" b="1" dirty="0"/>
          </a:p>
        </p:txBody>
      </p:sp>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3</a:t>
            </a:fld>
            <a:endParaRPr lang="en-US" dirty="0"/>
          </a:p>
        </p:txBody>
      </p:sp>
      <p:sp>
        <p:nvSpPr>
          <p:cNvPr id="1140" name="四角形 235"/>
          <p:cNvSpPr>
            <a:spLocks noGrp="1"/>
          </p:cNvSpPr>
          <p:nvPr>
            <p:ph idx="1"/>
          </p:nvPr>
        </p:nvSpPr>
        <p:spPr>
          <a:xfrm>
            <a:off x="603865" y="1099266"/>
            <a:ext cx="11126923" cy="4844334"/>
          </a:xfrm>
          <a:prstGeom prst="rect">
            <a:avLst/>
          </a:prstGeom>
        </p:spPr>
        <p:txBody>
          <a:bodyPr/>
          <a:lstStyle/>
          <a:p>
            <a:pPr>
              <a:lnSpc>
                <a:spcPct val="130000"/>
              </a:lnSpc>
            </a:pPr>
            <a:r>
              <a:rPr kumimoji="1" lang="en-US" altLang="ja-JP" sz="2000" dirty="0"/>
              <a:t>A.GDWG.20240313.5: Masaya to collect </a:t>
            </a:r>
            <a:r>
              <a:rPr kumimoji="1" lang="en-US" altLang="ja-JP" sz="2000" dirty="0">
                <a:solidFill>
                  <a:srgbClr val="0000FF"/>
                </a:solidFill>
              </a:rPr>
              <a:t>new codes of GSICS deliverable </a:t>
            </a:r>
            <a:r>
              <a:rPr kumimoji="1" lang="en-US" altLang="ja-JP" sz="2000" dirty="0" err="1">
                <a:solidFill>
                  <a:srgbClr val="0000FF"/>
                </a:solidFill>
              </a:rPr>
              <a:t>filenaming</a:t>
            </a:r>
            <a:r>
              <a:rPr kumimoji="1" lang="en-US" altLang="ja-JP" sz="2000" dirty="0">
                <a:solidFill>
                  <a:srgbClr val="0000FF"/>
                </a:solidFill>
              </a:rPr>
              <a:t> to be added in Common code table C-13 of WMO Manual on Codes</a:t>
            </a:r>
            <a:r>
              <a:rPr kumimoji="1" lang="en-US" altLang="ja-JP" sz="2000" dirty="0"/>
              <a:t>.</a:t>
            </a:r>
          </a:p>
          <a:p>
            <a:pPr>
              <a:lnSpc>
                <a:spcPct val="130000"/>
              </a:lnSpc>
            </a:pPr>
            <a:r>
              <a:rPr kumimoji="1" lang="en-US" altLang="ja-JP" sz="2000" dirty="0"/>
              <a:t>LSICS (Lunar Spectral Irradiance Calibration System) is a new GSICS framework for lunar calibration, under-development by GRWG. M. Takahashi has been involved with the activities as a GDWG member.</a:t>
            </a:r>
          </a:p>
          <a:p>
            <a:pPr>
              <a:lnSpc>
                <a:spcPct val="130000"/>
              </a:lnSpc>
            </a:pPr>
            <a:r>
              <a:rPr kumimoji="1" lang="en-US" altLang="ja-JP" sz="2000" dirty="0">
                <a:solidFill>
                  <a:srgbClr val="0000FF"/>
                </a:solidFill>
              </a:rPr>
              <a:t>LSICS I/O filename conventions have been developed </a:t>
            </a:r>
            <a:r>
              <a:rPr kumimoji="1" lang="en-US" altLang="ja-JP" sz="2000" dirty="0"/>
              <a:t>in 2024</a:t>
            </a:r>
          </a:p>
          <a:p>
            <a:pPr lvl="1">
              <a:lnSpc>
                <a:spcPct val="130000"/>
              </a:lnSpc>
            </a:pPr>
            <a:r>
              <a:rPr kumimoji="1" lang="en-US" altLang="ja-JP" sz="1800" dirty="0"/>
              <a:t>Back-compatibility with GIRO (current GSICS standard model for lunar calibration)</a:t>
            </a:r>
          </a:p>
          <a:p>
            <a:pPr lvl="1">
              <a:lnSpc>
                <a:spcPct val="130000"/>
              </a:lnSpc>
            </a:pPr>
            <a:r>
              <a:rPr kumimoji="1" lang="en-US" altLang="ja-JP" sz="1800" dirty="0"/>
              <a:t>Following GSICS naming convention</a:t>
            </a:r>
          </a:p>
          <a:p>
            <a:pPr lvl="1">
              <a:lnSpc>
                <a:spcPct val="130000"/>
              </a:lnSpc>
            </a:pPr>
            <a:r>
              <a:rPr kumimoji="1" lang="en-US" altLang="ja-JP" sz="1800" dirty="0">
                <a:solidFill>
                  <a:srgbClr val="FF0000"/>
                </a:solidFill>
              </a:rPr>
              <a:t>Two points are related to C-13 of WMO Manual on Codes</a:t>
            </a:r>
          </a:p>
        </p:txBody>
      </p:sp>
    </p:spTree>
    <p:extLst>
      <p:ext uri="{BB962C8B-B14F-4D97-AF65-F5344CB8AC3E}">
        <p14:creationId xmlns:p14="http://schemas.microsoft.com/office/powerpoint/2010/main" val="107409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4</a:t>
            </a:fld>
            <a:endParaRPr lang="en-US"/>
          </a:p>
        </p:txBody>
      </p:sp>
      <p:sp>
        <p:nvSpPr>
          <p:cNvPr id="1140" name="四角形 235"/>
          <p:cNvSpPr>
            <a:spLocks noGrp="1"/>
          </p:cNvSpPr>
          <p:nvPr>
            <p:ph idx="1"/>
          </p:nvPr>
        </p:nvSpPr>
        <p:spPr>
          <a:xfrm>
            <a:off x="613611" y="1876928"/>
            <a:ext cx="10962529" cy="4194541"/>
          </a:xfrm>
          <a:prstGeom prst="rect">
            <a:avLst/>
          </a:prstGeom>
        </p:spPr>
        <p:txBody>
          <a:bodyPr/>
          <a:lstStyle/>
          <a:p>
            <a:pPr marL="0" indent="0">
              <a:lnSpc>
                <a:spcPct val="120000"/>
              </a:lnSpc>
              <a:buNone/>
            </a:pPr>
            <a:r>
              <a:rPr kumimoji="1" lang="en-US" altLang="ja-JP" sz="1800" dirty="0"/>
              <a:t>Input files</a:t>
            </a:r>
          </a:p>
          <a:p>
            <a:pPr marL="541338" lvl="1">
              <a:lnSpc>
                <a:spcPct val="120000"/>
              </a:lnSpc>
            </a:pPr>
            <a:r>
              <a:rPr kumimoji="1" lang="en-US" altLang="ja-JP" sz="1600" dirty="0"/>
              <a:t>Lunar observation</a:t>
            </a:r>
            <a:r>
              <a:rPr kumimoji="1" lang="en-US" altLang="ja-JP" sz="1400" dirty="0"/>
              <a:t>: follows </a:t>
            </a:r>
            <a:r>
              <a:rPr kumimoji="1" lang="en-US" altLang="ja-JP" sz="1400" dirty="0">
                <a:hlinkClick r:id="rId3"/>
              </a:rPr>
              <a:t>GIRO formats</a:t>
            </a:r>
            <a:r>
              <a:rPr kumimoji="1" lang="en-US" altLang="ja-JP" sz="1400" dirty="0"/>
              <a:t>, but </a:t>
            </a:r>
            <a:r>
              <a:rPr kumimoji="1" lang="en-US" altLang="ja-JP" sz="1400" dirty="0">
                <a:solidFill>
                  <a:srgbClr val="0000FF"/>
                </a:solidFill>
              </a:rPr>
              <a:t>supports multiple different observation time data in a file</a:t>
            </a:r>
            <a:r>
              <a:rPr kumimoji="1" lang="en-US" altLang="ja-JP" sz="1400" dirty="0"/>
              <a:t>.</a:t>
            </a:r>
          </a:p>
          <a:p>
            <a:pPr lvl="1">
              <a:lnSpc>
                <a:spcPct val="120000"/>
              </a:lnSpc>
            </a:pPr>
            <a:endParaRPr kumimoji="1" lang="en-US" altLang="ja-JP" sz="1400" dirty="0"/>
          </a:p>
          <a:p>
            <a:pPr lvl="1">
              <a:lnSpc>
                <a:spcPct val="120000"/>
              </a:lnSpc>
            </a:pPr>
            <a:endParaRPr kumimoji="1" lang="en-US" altLang="ja-JP" sz="1400" dirty="0"/>
          </a:p>
          <a:p>
            <a:pPr lvl="1">
              <a:lnSpc>
                <a:spcPct val="120000"/>
              </a:lnSpc>
            </a:pPr>
            <a:endParaRPr kumimoji="1" lang="en-US" altLang="ja-JP" sz="1400" dirty="0"/>
          </a:p>
          <a:p>
            <a:pPr lvl="1">
              <a:lnSpc>
                <a:spcPct val="120000"/>
              </a:lnSpc>
            </a:pPr>
            <a:endParaRPr kumimoji="1" lang="en-US" altLang="ja-JP" sz="500" dirty="0"/>
          </a:p>
          <a:p>
            <a:pPr marL="541338" lvl="1">
              <a:lnSpc>
                <a:spcPct val="120000"/>
              </a:lnSpc>
              <a:spcBef>
                <a:spcPts val="0"/>
              </a:spcBef>
            </a:pPr>
            <a:r>
              <a:rPr kumimoji="1" lang="en-US" altLang="ja-JP" sz="1600" dirty="0"/>
              <a:t>Spectral response function: same as </a:t>
            </a:r>
            <a:r>
              <a:rPr kumimoji="1" lang="en-US" altLang="ja-JP" sz="1600" dirty="0">
                <a:hlinkClick r:id="rId4">
                  <a:extLst>
                    <a:ext uri="{A12FA001-AC4F-418D-AE19-62706E023703}">
                      <ahyp:hlinkClr xmlns:ahyp="http://schemas.microsoft.com/office/drawing/2018/hyperlinkcolor" val="tx"/>
                    </a:ext>
                  </a:extLst>
                </a:hlinkClick>
              </a:rPr>
              <a:t>GSICS Convention</a:t>
            </a:r>
            <a:endParaRPr kumimoji="1" lang="en-US" altLang="ja-JP" sz="1600" dirty="0"/>
          </a:p>
          <a:p>
            <a:pPr marL="0" indent="0">
              <a:lnSpc>
                <a:spcPct val="120000"/>
              </a:lnSpc>
              <a:spcBef>
                <a:spcPts val="600"/>
              </a:spcBef>
              <a:buNone/>
            </a:pPr>
            <a:r>
              <a:rPr kumimoji="1" lang="en-US" altLang="ja-JP" sz="1800" dirty="0"/>
              <a:t>Output file</a:t>
            </a:r>
          </a:p>
          <a:p>
            <a:pPr marL="541338" lvl="1">
              <a:lnSpc>
                <a:spcPct val="120000"/>
              </a:lnSpc>
            </a:pPr>
            <a:r>
              <a:rPr kumimoji="1" lang="en-US" altLang="ja-JP" sz="1600" dirty="0"/>
              <a:t>Similar to GIRO output, but closer to GSICS products (e.g., GEO-LEO-IR) by adding </a:t>
            </a:r>
            <a:r>
              <a:rPr kumimoji="1" lang="en-US" altLang="ja-JP" sz="1600" dirty="0">
                <a:solidFill>
                  <a:srgbClr val="FF0000"/>
                </a:solidFill>
              </a:rPr>
              <a:t>data type (BIASM)</a:t>
            </a:r>
            <a:r>
              <a:rPr kumimoji="1" lang="en-US" altLang="ja-JP" sz="1600" dirty="0"/>
              <a:t>, </a:t>
            </a:r>
            <a:r>
              <a:rPr kumimoji="1" lang="en-US" altLang="ja-JP" sz="1600" dirty="0">
                <a:solidFill>
                  <a:srgbClr val="FF0000"/>
                </a:solidFill>
              </a:rPr>
              <a:t>algorithm type (LUNARVNIR)</a:t>
            </a:r>
            <a:r>
              <a:rPr kumimoji="1" lang="en-US" altLang="ja-JP" sz="1600" dirty="0"/>
              <a:t>, and</a:t>
            </a:r>
            <a:r>
              <a:rPr kumimoji="1" lang="en-US" altLang="ja-JP" sz="1600" dirty="0">
                <a:solidFill>
                  <a:srgbClr val="FF0000"/>
                </a:solidFill>
              </a:rPr>
              <a:t> </a:t>
            </a:r>
            <a:r>
              <a:rPr kumimoji="1" lang="en-US" altLang="ja-JP" sz="1600" dirty="0">
                <a:solidFill>
                  <a:srgbClr val="0000FF"/>
                </a:solidFill>
              </a:rPr>
              <a:t>reference (LSICS+SLIMM)</a:t>
            </a:r>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2800" b="1" dirty="0"/>
              <a:t>LSICS Input/Output File Naming Convention (</a:t>
            </a:r>
            <a:r>
              <a:rPr kumimoji="1" lang="en-US" altLang="ja-JP" sz="2800" b="1" dirty="0" err="1"/>
              <a:t>netCDF</a:t>
            </a:r>
            <a:r>
              <a:rPr kumimoji="1" lang="en-US" altLang="ja-JP" sz="2800" b="1" dirty="0"/>
              <a:t>)</a:t>
            </a:r>
            <a:endParaRPr kumimoji="1" lang="ja-JP" altLang="en-US" sz="2800" b="1" dirty="0"/>
          </a:p>
        </p:txBody>
      </p:sp>
      <p:sp>
        <p:nvSpPr>
          <p:cNvPr id="12" name="正方形/長方形 11"/>
          <p:cNvSpPr/>
          <p:nvPr/>
        </p:nvSpPr>
        <p:spPr>
          <a:xfrm>
            <a:off x="880554" y="2633424"/>
            <a:ext cx="10604183" cy="892552"/>
          </a:xfrm>
          <a:prstGeom prst="rect">
            <a:avLst/>
          </a:prstGeom>
          <a:solidFill>
            <a:schemeClr val="bg1">
              <a:lumMod val="85000"/>
            </a:schemeClr>
          </a:solidFill>
        </p:spPr>
        <p:txBody>
          <a:bodyPr wrap="square" lIns="90000">
            <a:spAutoFit/>
          </a:bodyPr>
          <a:lstStyle/>
          <a:p>
            <a:pPr>
              <a:lnSpc>
                <a:spcPct val="150000"/>
              </a:lnSpc>
            </a:pPr>
            <a:r>
              <a:rPr kumimoji="1" lang="en-US" altLang="ja-JP" sz="1300" i="1" dirty="0"/>
              <a:t>Single </a:t>
            </a:r>
            <a:r>
              <a:rPr kumimoji="1" lang="en-US" altLang="ja-JP" sz="1300" i="1" dirty="0" err="1"/>
              <a:t>obs</a:t>
            </a:r>
            <a:r>
              <a:rPr kumimoji="1" lang="en-US" altLang="ja-JP" sz="1300" dirty="0"/>
              <a:t>: W_XX-EUMETSAT-Darmstadt,VISNIR+SUBSET+MOON,MSG3+SEVIRI_C_EUMG_20130101145644_01.nc</a:t>
            </a:r>
          </a:p>
          <a:p>
            <a:pPr>
              <a:lnSpc>
                <a:spcPct val="150000"/>
              </a:lnSpc>
            </a:pPr>
            <a:r>
              <a:rPr kumimoji="1" lang="en-US" altLang="ja-JP" sz="1300" i="1" dirty="0"/>
              <a:t>Multiple </a:t>
            </a:r>
            <a:r>
              <a:rPr kumimoji="1" lang="en-US" altLang="ja-JP" sz="1300" i="1" dirty="0" err="1"/>
              <a:t>obs</a:t>
            </a:r>
            <a:r>
              <a:rPr kumimoji="1" lang="en-US" altLang="ja-JP" sz="1300" dirty="0"/>
              <a:t>: W_XX-EUMETSAT-Darmstadt,VISNIR+SUBSET+MOON,MSG3+SEVIRI_C_EUMG_20130101145644_</a:t>
            </a:r>
            <a:r>
              <a:rPr kumimoji="1" lang="en-US" altLang="ja-JP" sz="1300" dirty="0">
                <a:solidFill>
                  <a:srgbClr val="0000FF"/>
                </a:solidFill>
              </a:rPr>
              <a:t>20140715153303</a:t>
            </a:r>
            <a:r>
              <a:rPr kumimoji="1" lang="en-US" altLang="ja-JP" sz="1300" dirty="0"/>
              <a:t>_01.nc</a:t>
            </a:r>
          </a:p>
          <a:p>
            <a:r>
              <a:rPr kumimoji="1" lang="en-US" altLang="ja-JP" sz="1300" dirty="0"/>
              <a:t>                                                                                                                                                              time for 1st </a:t>
            </a:r>
            <a:r>
              <a:rPr kumimoji="1" lang="en-US" altLang="ja-JP" sz="1300" dirty="0" err="1"/>
              <a:t>obs</a:t>
            </a:r>
            <a:r>
              <a:rPr kumimoji="1" lang="en-US" altLang="ja-JP" sz="1300" dirty="0"/>
              <a:t>     </a:t>
            </a:r>
            <a:r>
              <a:rPr kumimoji="1" lang="en-US" altLang="ja-JP" sz="1300" dirty="0">
                <a:solidFill>
                  <a:srgbClr val="0000FF"/>
                </a:solidFill>
              </a:rPr>
              <a:t>time for last </a:t>
            </a:r>
            <a:r>
              <a:rPr kumimoji="1" lang="en-US" altLang="ja-JP" sz="1300" dirty="0" err="1">
                <a:solidFill>
                  <a:srgbClr val="0000FF"/>
                </a:solidFill>
              </a:rPr>
              <a:t>obs</a:t>
            </a:r>
            <a:endParaRPr kumimoji="1" lang="en-US" altLang="ja-JP" sz="1300" dirty="0">
              <a:solidFill>
                <a:srgbClr val="0000FF"/>
              </a:solidFill>
            </a:endParaRPr>
          </a:p>
        </p:txBody>
      </p:sp>
      <p:sp>
        <p:nvSpPr>
          <p:cNvPr id="2" name="正方形/長方形 1">
            <a:extLst>
              <a:ext uri="{FF2B5EF4-FFF2-40B4-BE49-F238E27FC236}">
                <a16:creationId xmlns:a16="http://schemas.microsoft.com/office/drawing/2014/main" id="{7C98E54A-3DC9-EB28-F089-F7769FFF1A9A}"/>
              </a:ext>
            </a:extLst>
          </p:cNvPr>
          <p:cNvSpPr/>
          <p:nvPr/>
        </p:nvSpPr>
        <p:spPr>
          <a:xfrm>
            <a:off x="890916" y="4930836"/>
            <a:ext cx="11109960" cy="1255537"/>
          </a:xfrm>
          <a:prstGeom prst="rect">
            <a:avLst/>
          </a:prstGeom>
          <a:solidFill>
            <a:schemeClr val="bg1">
              <a:lumMod val="85000"/>
            </a:schemeClr>
          </a:solidFill>
        </p:spPr>
        <p:txBody>
          <a:bodyPr wrap="square" lIns="90000">
            <a:spAutoFit/>
          </a:bodyPr>
          <a:lstStyle/>
          <a:p>
            <a:pPr>
              <a:lnSpc>
                <a:spcPct val="150000"/>
              </a:lnSpc>
            </a:pPr>
            <a:r>
              <a:rPr kumimoji="1" lang="en-US" altLang="ja-JP" sz="1300" dirty="0"/>
              <a:t>W_XX-EUMETSAT-Darmstadt,SATCAL+</a:t>
            </a:r>
            <a:r>
              <a:rPr kumimoji="1" lang="en-US" altLang="ja-JP" sz="1300" dirty="0">
                <a:solidFill>
                  <a:srgbClr val="FF0000"/>
                </a:solidFill>
              </a:rPr>
              <a:t>BIASM</a:t>
            </a:r>
            <a:r>
              <a:rPr kumimoji="1" lang="en-US" altLang="ja-JP" sz="1300" dirty="0"/>
              <a:t>+</a:t>
            </a:r>
            <a:r>
              <a:rPr kumimoji="1" lang="en-US" altLang="ja-JP" sz="1300" dirty="0">
                <a:solidFill>
                  <a:srgbClr val="FF0000"/>
                </a:solidFill>
              </a:rPr>
              <a:t>LUNARVNIR</a:t>
            </a:r>
            <a:r>
              <a:rPr kumimoji="1" lang="en-US" altLang="ja-JP" sz="1300" dirty="0"/>
              <a:t>,MSG3+SEVIRI-</a:t>
            </a:r>
            <a:r>
              <a:rPr kumimoji="1" lang="en-US" altLang="ja-JP" sz="1300" dirty="0">
                <a:solidFill>
                  <a:srgbClr val="0000FF"/>
                </a:solidFill>
              </a:rPr>
              <a:t>LSICS+SLIMM</a:t>
            </a:r>
            <a:r>
              <a:rPr kumimoji="1" lang="en-US" altLang="ja-JP" sz="1300" dirty="0"/>
              <a:t>_C_EUMG_20130101145644_20140715153303_01.nc</a:t>
            </a:r>
          </a:p>
          <a:p>
            <a:pPr>
              <a:lnSpc>
                <a:spcPct val="150000"/>
              </a:lnSpc>
            </a:pPr>
            <a:r>
              <a:rPr kumimoji="1" lang="en-US" altLang="ja-JP" sz="1300" dirty="0">
                <a:solidFill>
                  <a:srgbClr val="FF0000"/>
                </a:solidFill>
              </a:rPr>
              <a:t>                                                                                                                             </a:t>
            </a:r>
            <a:r>
              <a:rPr kumimoji="1" lang="en-US" altLang="ja-JP" sz="1300" dirty="0">
                <a:solidFill>
                  <a:srgbClr val="0000FF"/>
                </a:solidFill>
              </a:rPr>
              <a:t>calculated MSG-3/SEVIRI lunar irradiance by SLIMM in the LSICS </a:t>
            </a:r>
          </a:p>
          <a:p>
            <a:pPr>
              <a:lnSpc>
                <a:spcPct val="150000"/>
              </a:lnSpc>
            </a:pPr>
            <a:r>
              <a:rPr kumimoji="1" lang="en-US" altLang="ja-JP" sz="1300" dirty="0"/>
              <a:t>c.f., GIRO output: W_ </a:t>
            </a:r>
            <a:r>
              <a:rPr kumimoji="1" lang="en-US" altLang="ja-JP" sz="1300" dirty="0" err="1"/>
              <a:t>XX-EUMETSAT-Darmstadt,SATCAL+ROLOVISNIR</a:t>
            </a:r>
            <a:r>
              <a:rPr kumimoji="1" lang="en-US" altLang="ja-JP" sz="1300" dirty="0"/>
              <a:t>, MSG3+SEVIRI_C_EUMG_20130101145644_01.nc</a:t>
            </a:r>
          </a:p>
          <a:p>
            <a:pPr>
              <a:lnSpc>
                <a:spcPct val="150000"/>
              </a:lnSpc>
            </a:pPr>
            <a:r>
              <a:rPr kumimoji="1" lang="en-US" altLang="ja-JP" sz="1300" dirty="0"/>
              <a:t>       GEO-LEO-IR: W_XX-EUMETSAT-Darmstadt,SATCAL+RAC+GEOLEOIR,MSG3+SEVIRI-MetOpC+IASI_C_EUMG_20190808000000_01.nc</a:t>
            </a:r>
          </a:p>
        </p:txBody>
      </p:sp>
      <p:sp>
        <p:nvSpPr>
          <p:cNvPr id="5" name="四角形 235">
            <a:extLst>
              <a:ext uri="{FF2B5EF4-FFF2-40B4-BE49-F238E27FC236}">
                <a16:creationId xmlns:a16="http://schemas.microsoft.com/office/drawing/2014/main" id="{1395CD78-5724-7980-A369-803CF83CEFFA}"/>
              </a:ext>
            </a:extLst>
          </p:cNvPr>
          <p:cNvSpPr txBox="1">
            <a:spLocks/>
          </p:cNvSpPr>
          <p:nvPr/>
        </p:nvSpPr>
        <p:spPr>
          <a:xfrm>
            <a:off x="646579" y="1015871"/>
            <a:ext cx="8692744" cy="102008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Arial"/>
                <a:ea typeface="+mn-ea"/>
                <a:cs typeface="Arial"/>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Arial"/>
                <a:cs typeface="Arial"/>
              </a:defRPr>
            </a:lvl2pPr>
            <a:lvl3pPr marL="1143000" indent="-228600" algn="l" rtl="0" eaLnBrk="0" fontAlgn="base" hangingPunct="0">
              <a:spcBef>
                <a:spcPct val="20000"/>
              </a:spcBef>
              <a:spcAft>
                <a:spcPct val="0"/>
              </a:spcAft>
              <a:buChar char="•"/>
              <a:defRPr sz="2400">
                <a:solidFill>
                  <a:schemeClr val="tx1"/>
                </a:solidFill>
                <a:latin typeface="Arial"/>
                <a:cs typeface="Arial"/>
              </a:defRPr>
            </a:lvl3pPr>
            <a:lvl4pPr marL="1600200" indent="-228600" algn="l" rtl="0" eaLnBrk="0" fontAlgn="base" hangingPunct="0">
              <a:spcBef>
                <a:spcPct val="20000"/>
              </a:spcBef>
              <a:spcAft>
                <a:spcPct val="0"/>
              </a:spcAft>
              <a:buChar char="–"/>
              <a:defRPr sz="2000">
                <a:solidFill>
                  <a:schemeClr val="tx1"/>
                </a:solidFill>
                <a:latin typeface="Arial"/>
                <a:cs typeface="Arial"/>
              </a:defRPr>
            </a:lvl4pPr>
            <a:lvl5pPr marL="2057400" indent="-228600" algn="l" rtl="0" eaLnBrk="0" fontAlgn="base" hangingPunct="0">
              <a:spcBef>
                <a:spcPct val="20000"/>
              </a:spcBef>
              <a:spcAft>
                <a:spcPct val="0"/>
              </a:spcAft>
              <a:buChar char="»"/>
              <a:defRPr sz="2000">
                <a:solidFill>
                  <a:schemeClr val="tx1"/>
                </a:solidFill>
                <a:latin typeface="Arial"/>
                <a:cs typeface="Arial"/>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nSpc>
                <a:spcPct val="120000"/>
              </a:lnSpc>
            </a:pPr>
            <a:r>
              <a:rPr kumimoji="1" lang="en-US" altLang="ja-JP" sz="1800" kern="0" dirty="0"/>
              <a:t>Differences from existing GSICS convention are highlighted in </a:t>
            </a:r>
            <a:r>
              <a:rPr kumimoji="1" lang="en-US" altLang="ja-JP" sz="1800" kern="0" dirty="0">
                <a:solidFill>
                  <a:srgbClr val="FF0000"/>
                </a:solidFill>
              </a:rPr>
              <a:t>red</a:t>
            </a:r>
            <a:r>
              <a:rPr kumimoji="1" lang="en-US" altLang="ja-JP" sz="1800" kern="0" dirty="0"/>
              <a:t> and </a:t>
            </a:r>
            <a:r>
              <a:rPr kumimoji="1" lang="en-US" altLang="ja-JP" sz="1800" kern="0" dirty="0">
                <a:solidFill>
                  <a:srgbClr val="0000FF"/>
                </a:solidFill>
              </a:rPr>
              <a:t>blue</a:t>
            </a:r>
            <a:r>
              <a:rPr kumimoji="1" lang="en-US" altLang="ja-JP" sz="1800" kern="0" dirty="0"/>
              <a:t>.</a:t>
            </a:r>
          </a:p>
          <a:p>
            <a:pPr>
              <a:lnSpc>
                <a:spcPct val="120000"/>
              </a:lnSpc>
            </a:pPr>
            <a:r>
              <a:rPr kumimoji="1" lang="en-US" altLang="ja-JP" sz="1800" kern="0" dirty="0">
                <a:solidFill>
                  <a:srgbClr val="FF0000"/>
                </a:solidFill>
              </a:rPr>
              <a:t>Red parts </a:t>
            </a:r>
            <a:r>
              <a:rPr kumimoji="1" lang="en-US" altLang="ja-JP" sz="1800" kern="0" dirty="0"/>
              <a:t>are related to Common code table C-13 of WMO Manual on Codes.</a:t>
            </a:r>
            <a:endParaRPr kumimoji="1" lang="en-US" altLang="ja-JP" sz="1600" kern="0" dirty="0"/>
          </a:p>
        </p:txBody>
      </p:sp>
    </p:spTree>
    <p:extLst>
      <p:ext uri="{BB962C8B-B14F-4D97-AF65-F5344CB8AC3E}">
        <p14:creationId xmlns:p14="http://schemas.microsoft.com/office/powerpoint/2010/main" val="2420599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5</a:t>
            </a:fld>
            <a:endParaRPr lang="en-US"/>
          </a:p>
        </p:txBody>
      </p:sp>
      <p:sp>
        <p:nvSpPr>
          <p:cNvPr id="1140" name="四角形 235"/>
          <p:cNvSpPr>
            <a:spLocks noGrp="1"/>
          </p:cNvSpPr>
          <p:nvPr>
            <p:ph idx="1"/>
          </p:nvPr>
        </p:nvSpPr>
        <p:spPr>
          <a:xfrm>
            <a:off x="447456" y="1491916"/>
            <a:ext cx="10656659" cy="2045368"/>
          </a:xfrm>
          <a:prstGeom prst="rect">
            <a:avLst/>
          </a:prstGeom>
        </p:spPr>
        <p:txBody>
          <a:bodyPr/>
          <a:lstStyle/>
          <a:p>
            <a:pPr>
              <a:lnSpc>
                <a:spcPct val="130000"/>
              </a:lnSpc>
            </a:pPr>
            <a:r>
              <a:rPr kumimoji="1" lang="en-US" altLang="ja-JP" sz="1600" dirty="0"/>
              <a:t>SATCAL+BIASM+LUNARVNIR is called data designator consists up to 3 fields delimited by the plus character, which is defined </a:t>
            </a:r>
            <a:r>
              <a:rPr kumimoji="1" lang="en-US" altLang="ja-JP" sz="1600" kern="0" dirty="0"/>
              <a:t>Common code table C-13 of WMO Manual on Codes.</a:t>
            </a:r>
            <a:endParaRPr kumimoji="1" lang="en-US" altLang="ja-JP" sz="1600" dirty="0"/>
          </a:p>
          <a:p>
            <a:pPr lvl="1">
              <a:lnSpc>
                <a:spcPct val="130000"/>
              </a:lnSpc>
            </a:pPr>
            <a:r>
              <a:rPr kumimoji="1" lang="en-US" altLang="ja-JP" sz="1600" i="1" dirty="0" err="1"/>
              <a:t>DataCategory</a:t>
            </a:r>
            <a:r>
              <a:rPr kumimoji="1" lang="en-US" altLang="ja-JP" sz="1600" dirty="0" err="1"/>
              <a:t>+</a:t>
            </a:r>
            <a:r>
              <a:rPr kumimoji="1" lang="en-US" altLang="ja-JP" sz="1600" i="1" dirty="0" err="1"/>
              <a:t>InternationalDataSubcategory</a:t>
            </a:r>
            <a:r>
              <a:rPr kumimoji="1" lang="en-US" altLang="ja-JP" sz="1600" i="1" dirty="0"/>
              <a:t>[</a:t>
            </a:r>
            <a:r>
              <a:rPr kumimoji="1" lang="en-US" altLang="ja-JP" sz="1600" dirty="0"/>
              <a:t>+</a:t>
            </a:r>
            <a:r>
              <a:rPr kumimoji="1" lang="en-US" altLang="ja-JP" sz="1600" i="1" dirty="0" err="1"/>
              <a:t>LocalDataSubcategory</a:t>
            </a:r>
            <a:r>
              <a:rPr kumimoji="1" lang="en-US" altLang="ja-JP" sz="1600" i="1" dirty="0"/>
              <a:t>]</a:t>
            </a:r>
            <a:endParaRPr kumimoji="1" lang="en-US" altLang="ja-JP" sz="1600" dirty="0"/>
          </a:p>
          <a:p>
            <a:pPr>
              <a:lnSpc>
                <a:spcPct val="130000"/>
              </a:lnSpc>
            </a:pPr>
            <a:r>
              <a:rPr kumimoji="1" lang="en-US" altLang="ja-JP" sz="1600" dirty="0">
                <a:solidFill>
                  <a:srgbClr val="FF0000"/>
                </a:solidFill>
              </a:rPr>
              <a:t>BIASM</a:t>
            </a:r>
            <a:r>
              <a:rPr kumimoji="1" lang="en-US" altLang="ja-JP" sz="1600" dirty="0"/>
              <a:t> is categorized as </a:t>
            </a:r>
            <a:r>
              <a:rPr kumimoji="1" lang="en-US" altLang="ja-JP" sz="1600" dirty="0">
                <a:solidFill>
                  <a:srgbClr val="FF0000"/>
                </a:solidFill>
              </a:rPr>
              <a:t>Deprecated</a:t>
            </a:r>
            <a:r>
              <a:rPr kumimoji="1" lang="en-US" altLang="ja-JP" sz="1600" dirty="0"/>
              <a:t> on the GSICS Wiki, but still exists in C-13 and we need this for LSICS</a:t>
            </a:r>
          </a:p>
          <a:p>
            <a:pPr lvl="1">
              <a:lnSpc>
                <a:spcPct val="130000"/>
              </a:lnSpc>
            </a:pPr>
            <a:r>
              <a:rPr kumimoji="1" lang="en-US" altLang="ja-JP" sz="1600" b="1" dirty="0"/>
              <a:t>Proposal to delete “Deprecated” from the Wiki</a:t>
            </a:r>
          </a:p>
          <a:p>
            <a:pPr>
              <a:lnSpc>
                <a:spcPct val="130000"/>
              </a:lnSpc>
            </a:pPr>
            <a:r>
              <a:rPr kumimoji="1" lang="en-US" altLang="ja-JP" sz="1600" i="1" dirty="0">
                <a:solidFill>
                  <a:srgbClr val="FF0000"/>
                </a:solidFill>
              </a:rPr>
              <a:t>Local Data Subcategory </a:t>
            </a:r>
            <a:r>
              <a:rPr kumimoji="1" lang="en-US" altLang="ja-JP" sz="1600" dirty="0">
                <a:solidFill>
                  <a:srgbClr val="FF0000"/>
                </a:solidFill>
              </a:rPr>
              <a:t>is not listed in C-13</a:t>
            </a:r>
            <a:r>
              <a:rPr kumimoji="1" lang="en-US" altLang="ja-JP" sz="1600" dirty="0"/>
              <a:t>. If GSICS Wiki is the only place for the definition, we may be able to add LUNARVNIR at any time (need confirmation with WMO expert).</a:t>
            </a:r>
          </a:p>
          <a:p>
            <a:pPr lvl="2">
              <a:lnSpc>
                <a:spcPct val="130000"/>
              </a:lnSpc>
            </a:pPr>
            <a:endParaRPr kumimoji="1" lang="en-US" altLang="ja-JP" sz="1600" dirty="0"/>
          </a:p>
        </p:txBody>
      </p:sp>
      <p:sp>
        <p:nvSpPr>
          <p:cNvPr id="14" name="四角形 174"/>
          <p:cNvSpPr>
            <a:spLocks noGrp="1"/>
          </p:cNvSpPr>
          <p:nvPr>
            <p:ph type="title"/>
          </p:nvPr>
        </p:nvSpPr>
        <p:spPr>
          <a:xfrm>
            <a:off x="379068" y="251912"/>
            <a:ext cx="11111090" cy="667472"/>
          </a:xfrm>
          <a:prstGeom prst="rect">
            <a:avLst/>
          </a:prstGeom>
        </p:spPr>
        <p:txBody>
          <a:bodyPr/>
          <a:lstStyle/>
          <a:p>
            <a:pPr algn="l"/>
            <a:r>
              <a:rPr kumimoji="1" lang="en-US" altLang="ja-JP" sz="2800" b="1" dirty="0"/>
              <a:t>Proposal to Update GSICS File Naming Convention</a:t>
            </a:r>
            <a:endParaRPr kumimoji="1" lang="ja-JP" altLang="en-US" sz="3200" b="1" dirty="0"/>
          </a:p>
        </p:txBody>
      </p:sp>
      <p:sp>
        <p:nvSpPr>
          <p:cNvPr id="2" name="正方形/長方形 1">
            <a:extLst>
              <a:ext uri="{FF2B5EF4-FFF2-40B4-BE49-F238E27FC236}">
                <a16:creationId xmlns:a16="http://schemas.microsoft.com/office/drawing/2014/main" id="{CFE56D21-5284-8EC9-67F0-70D65CC047C4}"/>
              </a:ext>
            </a:extLst>
          </p:cNvPr>
          <p:cNvSpPr/>
          <p:nvPr/>
        </p:nvSpPr>
        <p:spPr>
          <a:xfrm>
            <a:off x="370910" y="977040"/>
            <a:ext cx="11109960" cy="355354"/>
          </a:xfrm>
          <a:prstGeom prst="rect">
            <a:avLst/>
          </a:prstGeom>
          <a:solidFill>
            <a:schemeClr val="bg1">
              <a:lumMod val="85000"/>
            </a:schemeClr>
          </a:solidFill>
        </p:spPr>
        <p:txBody>
          <a:bodyPr wrap="square" lIns="90000">
            <a:spAutoFit/>
          </a:bodyPr>
          <a:lstStyle/>
          <a:p>
            <a:pPr>
              <a:lnSpc>
                <a:spcPct val="150000"/>
              </a:lnSpc>
            </a:pPr>
            <a:r>
              <a:rPr kumimoji="1" lang="en-US" altLang="ja-JP" sz="1300" dirty="0"/>
              <a:t>W_XX-EUMETSAT-Darmstadt,SATCAL+</a:t>
            </a:r>
            <a:r>
              <a:rPr kumimoji="1" lang="en-US" altLang="ja-JP" sz="1300" dirty="0">
                <a:solidFill>
                  <a:srgbClr val="FF0000"/>
                </a:solidFill>
              </a:rPr>
              <a:t>BIASM</a:t>
            </a:r>
            <a:r>
              <a:rPr kumimoji="1" lang="en-US" altLang="ja-JP" sz="1300" dirty="0"/>
              <a:t>+</a:t>
            </a:r>
            <a:r>
              <a:rPr kumimoji="1" lang="en-US" altLang="ja-JP" sz="1300" dirty="0">
                <a:solidFill>
                  <a:srgbClr val="FF0000"/>
                </a:solidFill>
              </a:rPr>
              <a:t>LUNARVNIR</a:t>
            </a:r>
            <a:r>
              <a:rPr kumimoji="1" lang="en-US" altLang="ja-JP" sz="1300" dirty="0"/>
              <a:t>,MSG3+SEVIRI-LSICS+SLIMM_C_EUMG_20130101145644_20140715153303_01.nc</a:t>
            </a:r>
          </a:p>
        </p:txBody>
      </p:sp>
      <p:pic>
        <p:nvPicPr>
          <p:cNvPr id="4" name="図 3">
            <a:extLst>
              <a:ext uri="{FF2B5EF4-FFF2-40B4-BE49-F238E27FC236}">
                <a16:creationId xmlns:a16="http://schemas.microsoft.com/office/drawing/2014/main" id="{2A6AF091-A373-9486-9DAC-C2715BDA4A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2053" y="4077640"/>
            <a:ext cx="6617366" cy="2017838"/>
          </a:xfrm>
          <a:prstGeom prst="rect">
            <a:avLst/>
          </a:prstGeom>
        </p:spPr>
      </p:pic>
      <p:pic>
        <p:nvPicPr>
          <p:cNvPr id="6" name="図 5">
            <a:extLst>
              <a:ext uri="{FF2B5EF4-FFF2-40B4-BE49-F238E27FC236}">
                <a16:creationId xmlns:a16="http://schemas.microsoft.com/office/drawing/2014/main" id="{9E0F70CE-5A90-86BB-475C-7217AE33C4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56704" y="4754323"/>
            <a:ext cx="3939948" cy="1264568"/>
          </a:xfrm>
          <a:prstGeom prst="rect">
            <a:avLst/>
          </a:prstGeom>
        </p:spPr>
      </p:pic>
      <p:sp>
        <p:nvSpPr>
          <p:cNvPr id="8" name="テキスト ボックス 7">
            <a:extLst>
              <a:ext uri="{FF2B5EF4-FFF2-40B4-BE49-F238E27FC236}">
                <a16:creationId xmlns:a16="http://schemas.microsoft.com/office/drawing/2014/main" id="{CC0E8772-D4C1-E906-697C-84F897ABF68E}"/>
              </a:ext>
            </a:extLst>
          </p:cNvPr>
          <p:cNvSpPr txBox="1"/>
          <p:nvPr/>
        </p:nvSpPr>
        <p:spPr>
          <a:xfrm>
            <a:off x="3690656" y="6064508"/>
            <a:ext cx="6093994" cy="276999"/>
          </a:xfrm>
          <a:prstGeom prst="rect">
            <a:avLst/>
          </a:prstGeom>
          <a:noFill/>
        </p:spPr>
        <p:txBody>
          <a:bodyPr wrap="square">
            <a:spAutoFit/>
          </a:bodyPr>
          <a:lstStyle/>
          <a:p>
            <a:r>
              <a:rPr lang="ja-JP" altLang="en-US" sz="1200" dirty="0"/>
              <a:t>https://gsics.atmos.umd.edu/bin/view/Development/FilenameConvention</a:t>
            </a:r>
          </a:p>
        </p:txBody>
      </p:sp>
      <p:sp>
        <p:nvSpPr>
          <p:cNvPr id="9" name="テキスト ボックス 8">
            <a:extLst>
              <a:ext uri="{FF2B5EF4-FFF2-40B4-BE49-F238E27FC236}">
                <a16:creationId xmlns:a16="http://schemas.microsoft.com/office/drawing/2014/main" id="{120A1E2F-9C8B-3276-AE3D-38FE178F3678}"/>
              </a:ext>
            </a:extLst>
          </p:cNvPr>
          <p:cNvSpPr txBox="1"/>
          <p:nvPr/>
        </p:nvSpPr>
        <p:spPr>
          <a:xfrm>
            <a:off x="8212005" y="4446546"/>
            <a:ext cx="2429345" cy="307777"/>
          </a:xfrm>
          <a:prstGeom prst="rect">
            <a:avLst/>
          </a:prstGeom>
          <a:noFill/>
        </p:spPr>
        <p:txBody>
          <a:bodyPr wrap="square">
            <a:spAutoFit/>
          </a:bodyPr>
          <a:lstStyle/>
          <a:p>
            <a:r>
              <a:rPr lang="en-US" altLang="ja-JP" sz="1400" i="1" dirty="0"/>
              <a:t>Local Data Subcategory</a:t>
            </a:r>
            <a:endParaRPr lang="ja-JP" altLang="en-US" sz="1400" i="1" dirty="0"/>
          </a:p>
        </p:txBody>
      </p:sp>
    </p:spTree>
    <p:extLst>
      <p:ext uri="{BB962C8B-B14F-4D97-AF65-F5344CB8AC3E}">
        <p14:creationId xmlns:p14="http://schemas.microsoft.com/office/powerpoint/2010/main" val="4175692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6</a:t>
            </a:fld>
            <a:endParaRPr lang="en-US"/>
          </a:p>
        </p:txBody>
      </p:sp>
      <p:pic>
        <p:nvPicPr>
          <p:cNvPr id="5" name="図 4">
            <a:extLst>
              <a:ext uri="{FF2B5EF4-FFF2-40B4-BE49-F238E27FC236}">
                <a16:creationId xmlns:a16="http://schemas.microsoft.com/office/drawing/2014/main" id="{3A1AB7D3-AD0C-18DE-621E-C6DCD56DE13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464" y="210687"/>
            <a:ext cx="10008613" cy="5967195"/>
          </a:xfrm>
          <a:prstGeom prst="rect">
            <a:avLst/>
          </a:prstGeom>
          <a:ln>
            <a:solidFill>
              <a:schemeClr val="bg1">
                <a:lumMod val="50000"/>
              </a:schemeClr>
            </a:solidFill>
          </a:ln>
        </p:spPr>
      </p:pic>
      <p:sp>
        <p:nvSpPr>
          <p:cNvPr id="6" name="テキスト ボックス 5">
            <a:extLst>
              <a:ext uri="{FF2B5EF4-FFF2-40B4-BE49-F238E27FC236}">
                <a16:creationId xmlns:a16="http://schemas.microsoft.com/office/drawing/2014/main" id="{4485C1AC-834F-A2D2-F15A-668E64B5AE08}"/>
              </a:ext>
            </a:extLst>
          </p:cNvPr>
          <p:cNvSpPr txBox="1"/>
          <p:nvPr/>
        </p:nvSpPr>
        <p:spPr>
          <a:xfrm>
            <a:off x="372978" y="6363061"/>
            <a:ext cx="3416320" cy="369332"/>
          </a:xfrm>
          <a:prstGeom prst="rect">
            <a:avLst/>
          </a:prstGeom>
          <a:noFill/>
        </p:spPr>
        <p:txBody>
          <a:bodyPr wrap="none" rtlCol="0">
            <a:spAutoFit/>
          </a:bodyPr>
          <a:lstStyle/>
          <a:p>
            <a:r>
              <a:rPr kumimoji="1" lang="en-US" altLang="ja-JP" dirty="0"/>
              <a:t>Screenshot took on 2025-03-13</a:t>
            </a:r>
            <a:endParaRPr kumimoji="1" lang="ja-JP" altLang="en-US" dirty="0"/>
          </a:p>
        </p:txBody>
      </p:sp>
      <p:sp>
        <p:nvSpPr>
          <p:cNvPr id="7" name="正方形/長方形 6">
            <a:extLst>
              <a:ext uri="{FF2B5EF4-FFF2-40B4-BE49-F238E27FC236}">
                <a16:creationId xmlns:a16="http://schemas.microsoft.com/office/drawing/2014/main" id="{C5CACA6A-7851-3121-EA23-885FAF49567F}"/>
              </a:ext>
            </a:extLst>
          </p:cNvPr>
          <p:cNvSpPr/>
          <p:nvPr/>
        </p:nvSpPr>
        <p:spPr>
          <a:xfrm>
            <a:off x="3789298" y="4547937"/>
            <a:ext cx="7279755" cy="1617913"/>
          </a:xfrm>
          <a:prstGeom prst="rect">
            <a:avLst/>
          </a:prstGeom>
          <a:noFill/>
          <a:ln>
            <a:solidFill>
              <a:srgbClr val="0000F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72E33AC0-1CAB-16E3-346D-0F9FA79CBD8E}"/>
              </a:ext>
            </a:extLst>
          </p:cNvPr>
          <p:cNvSpPr/>
          <p:nvPr/>
        </p:nvSpPr>
        <p:spPr>
          <a:xfrm>
            <a:off x="6348413" y="5342021"/>
            <a:ext cx="4480008" cy="24063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00608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四角形 174"/>
          <p:cNvSpPr>
            <a:spLocks noGrp="1"/>
          </p:cNvSpPr>
          <p:nvPr>
            <p:ph type="title"/>
          </p:nvPr>
        </p:nvSpPr>
        <p:spPr>
          <a:xfrm>
            <a:off x="379067" y="266902"/>
            <a:ext cx="11669942" cy="667472"/>
          </a:xfrm>
          <a:prstGeom prst="rect">
            <a:avLst/>
          </a:prstGeom>
        </p:spPr>
        <p:txBody>
          <a:bodyPr/>
          <a:lstStyle/>
          <a:p>
            <a:pPr algn="l"/>
            <a:r>
              <a:rPr kumimoji="1" lang="en-US" altLang="ja-JP" sz="2800" b="1" dirty="0"/>
              <a:t>Action on GSICS SRF Convention: Supporting MW Instruments</a:t>
            </a:r>
            <a:endParaRPr kumimoji="1" lang="ja-JP" altLang="en-US" sz="2800" b="1" dirty="0"/>
          </a:p>
        </p:txBody>
      </p:sp>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7</a:t>
            </a:fld>
            <a:endParaRPr lang="en-US"/>
          </a:p>
        </p:txBody>
      </p:sp>
      <p:sp>
        <p:nvSpPr>
          <p:cNvPr id="4" name="Content Placeholder 2">
            <a:extLst>
              <a:ext uri="{FF2B5EF4-FFF2-40B4-BE49-F238E27FC236}">
                <a16:creationId xmlns:a16="http://schemas.microsoft.com/office/drawing/2014/main" id="{D86ED27D-F9E9-C64D-9457-FD854D5980BB}"/>
              </a:ext>
            </a:extLst>
          </p:cNvPr>
          <p:cNvSpPr>
            <a:spLocks noGrp="1"/>
          </p:cNvSpPr>
          <p:nvPr>
            <p:ph idx="1"/>
          </p:nvPr>
        </p:nvSpPr>
        <p:spPr>
          <a:xfrm>
            <a:off x="517298" y="1030965"/>
            <a:ext cx="8217628" cy="3083835"/>
          </a:xfrm>
        </p:spPr>
        <p:txBody>
          <a:bodyPr>
            <a:normAutofit/>
          </a:bodyPr>
          <a:lstStyle/>
          <a:p>
            <a:pPr lvl="0">
              <a:lnSpc>
                <a:spcPct val="140000"/>
              </a:lnSpc>
            </a:pPr>
            <a:r>
              <a:rPr lang="en-US" altLang="ja-JP" sz="1800" dirty="0"/>
              <a:t>A.GDWG.20240313.6: Masaya to work on </a:t>
            </a:r>
            <a:r>
              <a:rPr lang="en-US" altLang="ja-JP" sz="1800" dirty="0">
                <a:solidFill>
                  <a:srgbClr val="0000FF"/>
                </a:solidFill>
              </a:rPr>
              <a:t>update of GSICS SRF Convention if GRWG requires any updates.</a:t>
            </a:r>
          </a:p>
          <a:p>
            <a:pPr lvl="1">
              <a:lnSpc>
                <a:spcPct val="140000"/>
              </a:lnSpc>
            </a:pPr>
            <a:r>
              <a:rPr lang="en-US" altLang="ja-JP" sz="1600" dirty="0"/>
              <a:t>In response to a request from GRWG MW Sub-Group (T. </a:t>
            </a:r>
            <a:r>
              <a:rPr lang="en-US" altLang="ja-JP" sz="1600" dirty="0" err="1"/>
              <a:t>Hewison</a:t>
            </a:r>
            <a:r>
              <a:rPr lang="en-US" altLang="ja-JP" sz="1600" dirty="0"/>
              <a:t>), sample python script to generate MW instrument’s SRF was prepared in Jan 2025.</a:t>
            </a:r>
          </a:p>
        </p:txBody>
      </p:sp>
      <p:pic>
        <p:nvPicPr>
          <p:cNvPr id="3" name="図 2" descr="グラフ, 折れ線グラフ&#10;&#10;AI によって生成されたコンテンツは間違っている可能性があります。">
            <a:extLst>
              <a:ext uri="{FF2B5EF4-FFF2-40B4-BE49-F238E27FC236}">
                <a16:creationId xmlns:a16="http://schemas.microsoft.com/office/drawing/2014/main" id="{CE4FDBCA-D637-C50D-E117-545E7042F58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831295" y="3454716"/>
            <a:ext cx="3429000" cy="2827421"/>
          </a:xfrm>
          <a:prstGeom prst="rect">
            <a:avLst/>
          </a:prstGeom>
        </p:spPr>
      </p:pic>
      <p:pic>
        <p:nvPicPr>
          <p:cNvPr id="5" name="図 4" descr="グラフ, 折れ線グラフ&#10;&#10;AI によって生成されたコンテンツは間違っている可能性があります。">
            <a:extLst>
              <a:ext uri="{FF2B5EF4-FFF2-40B4-BE49-F238E27FC236}">
                <a16:creationId xmlns:a16="http://schemas.microsoft.com/office/drawing/2014/main" id="{AFF206A4-FFAA-F2B6-E120-10602727044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8440152" y="2276275"/>
            <a:ext cx="3429000" cy="3996691"/>
          </a:xfrm>
          <a:prstGeom prst="rect">
            <a:avLst/>
          </a:prstGeom>
        </p:spPr>
      </p:pic>
      <p:sp>
        <p:nvSpPr>
          <p:cNvPr id="6" name="Content Placeholder 2">
            <a:extLst>
              <a:ext uri="{FF2B5EF4-FFF2-40B4-BE49-F238E27FC236}">
                <a16:creationId xmlns:a16="http://schemas.microsoft.com/office/drawing/2014/main" id="{306ECF19-43AB-96A6-58BD-815C7B702C25}"/>
              </a:ext>
            </a:extLst>
          </p:cNvPr>
          <p:cNvSpPr txBox="1">
            <a:spLocks/>
          </p:cNvSpPr>
          <p:nvPr/>
        </p:nvSpPr>
        <p:spPr>
          <a:xfrm>
            <a:off x="517298" y="2572882"/>
            <a:ext cx="4180901" cy="30838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Arial"/>
                <a:ea typeface="+mn-ea"/>
                <a:cs typeface="Arial"/>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Arial"/>
                <a:cs typeface="Arial"/>
              </a:defRPr>
            </a:lvl2pPr>
            <a:lvl3pPr marL="1143000" indent="-228600" algn="l" rtl="0" eaLnBrk="0" fontAlgn="base" hangingPunct="0">
              <a:spcBef>
                <a:spcPct val="20000"/>
              </a:spcBef>
              <a:spcAft>
                <a:spcPct val="0"/>
              </a:spcAft>
              <a:buChar char="•"/>
              <a:defRPr sz="2400">
                <a:solidFill>
                  <a:schemeClr val="tx1"/>
                </a:solidFill>
                <a:latin typeface="Arial"/>
                <a:cs typeface="Arial"/>
              </a:defRPr>
            </a:lvl3pPr>
            <a:lvl4pPr marL="1600200" indent="-228600" algn="l" rtl="0" eaLnBrk="0" fontAlgn="base" hangingPunct="0">
              <a:spcBef>
                <a:spcPct val="20000"/>
              </a:spcBef>
              <a:spcAft>
                <a:spcPct val="0"/>
              </a:spcAft>
              <a:buChar char="–"/>
              <a:defRPr sz="2000">
                <a:solidFill>
                  <a:schemeClr val="tx1"/>
                </a:solidFill>
                <a:latin typeface="Arial"/>
                <a:cs typeface="Arial"/>
              </a:defRPr>
            </a:lvl4pPr>
            <a:lvl5pPr marL="2057400" indent="-228600" algn="l" rtl="0" eaLnBrk="0" fontAlgn="base" hangingPunct="0">
              <a:spcBef>
                <a:spcPct val="20000"/>
              </a:spcBef>
              <a:spcAft>
                <a:spcPct val="0"/>
              </a:spcAft>
              <a:buChar char="»"/>
              <a:defRPr sz="2000">
                <a:solidFill>
                  <a:schemeClr val="tx1"/>
                </a:solidFill>
                <a:latin typeface="Arial"/>
                <a:cs typeface="Arial"/>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lvl="1">
              <a:lnSpc>
                <a:spcPct val="140000"/>
              </a:lnSpc>
            </a:pPr>
            <a:r>
              <a:rPr lang="en-US" altLang="ja-JP" sz="1600" kern="0" dirty="0"/>
              <a:t>The code is based on existing script for VNIR and IR instruments, which was developed in GDWG for internal use.</a:t>
            </a:r>
          </a:p>
          <a:p>
            <a:pPr lvl="1">
              <a:lnSpc>
                <a:spcPct val="140000"/>
              </a:lnSpc>
            </a:pPr>
            <a:r>
              <a:rPr lang="en-US" altLang="ja-JP" sz="1600" kern="0" dirty="0"/>
              <a:t>The sample script was shared with MW Sub-Group for internal use.</a:t>
            </a:r>
          </a:p>
          <a:p>
            <a:pPr>
              <a:lnSpc>
                <a:spcPct val="140000"/>
              </a:lnSpc>
            </a:pPr>
            <a:endParaRPr lang="en-US" altLang="ja-JP" sz="1600" kern="0" dirty="0"/>
          </a:p>
        </p:txBody>
      </p:sp>
      <p:sp>
        <p:nvSpPr>
          <p:cNvPr id="8" name="テキスト ボックス 7">
            <a:extLst>
              <a:ext uri="{FF2B5EF4-FFF2-40B4-BE49-F238E27FC236}">
                <a16:creationId xmlns:a16="http://schemas.microsoft.com/office/drawing/2014/main" id="{EAAE547B-2C9E-1D4D-762E-89C9C6774032}"/>
              </a:ext>
            </a:extLst>
          </p:cNvPr>
          <p:cNvSpPr txBox="1"/>
          <p:nvPr/>
        </p:nvSpPr>
        <p:spPr>
          <a:xfrm>
            <a:off x="8587539" y="1920202"/>
            <a:ext cx="3134226" cy="307777"/>
          </a:xfrm>
          <a:prstGeom prst="rect">
            <a:avLst/>
          </a:prstGeom>
          <a:noFill/>
        </p:spPr>
        <p:txBody>
          <a:bodyPr wrap="square">
            <a:spAutoFit/>
          </a:bodyPr>
          <a:lstStyle/>
          <a:p>
            <a:r>
              <a:rPr lang="ja-JP" altLang="en-US" sz="1400" dirty="0"/>
              <a:t>AWS (Arctic Weather Satellite) </a:t>
            </a:r>
            <a:r>
              <a:rPr lang="en-US" altLang="ja-JP" sz="1400" dirty="0"/>
              <a:t>SRFs</a:t>
            </a:r>
            <a:endParaRPr lang="ja-JP" altLang="en-US" sz="1400" dirty="0"/>
          </a:p>
        </p:txBody>
      </p:sp>
    </p:spTree>
    <p:extLst>
      <p:ext uri="{BB962C8B-B14F-4D97-AF65-F5344CB8AC3E}">
        <p14:creationId xmlns:p14="http://schemas.microsoft.com/office/powerpoint/2010/main" val="297732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8</a:t>
            </a:fld>
            <a:endParaRPr lang="en-US"/>
          </a:p>
        </p:txBody>
      </p:sp>
      <p:sp>
        <p:nvSpPr>
          <p:cNvPr id="1140" name="四角形 235"/>
          <p:cNvSpPr>
            <a:spLocks noGrp="1"/>
          </p:cNvSpPr>
          <p:nvPr>
            <p:ph idx="1"/>
          </p:nvPr>
        </p:nvSpPr>
        <p:spPr>
          <a:xfrm>
            <a:off x="2852757" y="2949953"/>
            <a:ext cx="6486486" cy="958094"/>
          </a:xfrm>
          <a:prstGeom prst="rect">
            <a:avLst/>
          </a:prstGeom>
        </p:spPr>
        <p:txBody>
          <a:bodyPr/>
          <a:lstStyle/>
          <a:p>
            <a:pPr marL="0" indent="0">
              <a:buNone/>
            </a:pPr>
            <a:r>
              <a:rPr kumimoji="1" lang="en" altLang="ja-JP" sz="4000" i="1" dirty="0"/>
              <a:t>Thanks for your attention!</a:t>
            </a:r>
          </a:p>
        </p:txBody>
      </p:sp>
    </p:spTree>
    <p:extLst>
      <p:ext uri="{BB962C8B-B14F-4D97-AF65-F5344CB8AC3E}">
        <p14:creationId xmlns:p14="http://schemas.microsoft.com/office/powerpoint/2010/main" val="214908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 name="四角形 174"/>
          <p:cNvSpPr>
            <a:spLocks noGrp="1"/>
          </p:cNvSpPr>
          <p:nvPr>
            <p:ph type="title"/>
          </p:nvPr>
        </p:nvSpPr>
        <p:spPr>
          <a:xfrm>
            <a:off x="379068" y="251912"/>
            <a:ext cx="11111090" cy="667472"/>
          </a:xfrm>
          <a:prstGeom prst="rect">
            <a:avLst/>
          </a:prstGeom>
        </p:spPr>
        <p:txBody>
          <a:bodyPr/>
          <a:lstStyle/>
          <a:p>
            <a:pPr algn="l"/>
            <a:r>
              <a:rPr kumimoji="1" lang="en-US" altLang="ja-JP" sz="3200" b="1" dirty="0"/>
              <a:t>GSICS Conventions</a:t>
            </a:r>
            <a:endParaRPr kumimoji="1" lang="ja-JP" altLang="en-US" sz="3600" b="1" dirty="0"/>
          </a:p>
        </p:txBody>
      </p:sp>
      <p:sp>
        <p:nvSpPr>
          <p:cNvPr id="1131" name="四角形 176"/>
          <p:cNvSpPr>
            <a:spLocks noGrp="1" noChangeArrowheads="1"/>
          </p:cNvSpPr>
          <p:nvPr>
            <p:ph type="sldNum" sz="quarter" idx="10"/>
          </p:nvPr>
        </p:nvSpPr>
        <p:spPr>
          <a:prstGeom prst="rect">
            <a:avLst/>
          </a:prstGeom>
        </p:spPr>
        <p:txBody>
          <a:bodyPr/>
          <a:lstStyle>
            <a:lvl1pPr>
              <a:defRPr/>
            </a:lvl1pPr>
          </a:lstStyle>
          <a:p>
            <a:pPr>
              <a:defRPr/>
            </a:pPr>
            <a:fld id="{DA28AC38-E0E8-49D7-B2FE-71FD7C42C09E}" type="slidenum">
              <a:rPr lang="en-US"/>
              <a:pPr>
                <a:defRPr/>
              </a:pPr>
              <a:t>9</a:t>
            </a:fld>
            <a:endParaRPr lang="en-US"/>
          </a:p>
        </p:txBody>
      </p:sp>
      <p:sp>
        <p:nvSpPr>
          <p:cNvPr id="1140" name="四角形 235"/>
          <p:cNvSpPr>
            <a:spLocks noGrp="1"/>
          </p:cNvSpPr>
          <p:nvPr>
            <p:ph idx="1"/>
          </p:nvPr>
        </p:nvSpPr>
        <p:spPr>
          <a:xfrm>
            <a:off x="603866" y="1099266"/>
            <a:ext cx="10886292" cy="4844334"/>
          </a:xfrm>
          <a:prstGeom prst="rect">
            <a:avLst/>
          </a:prstGeom>
        </p:spPr>
        <p:txBody>
          <a:bodyPr/>
          <a:lstStyle/>
          <a:p>
            <a:pPr>
              <a:lnSpc>
                <a:spcPct val="130000"/>
              </a:lnSpc>
              <a:spcBef>
                <a:spcPts val="0"/>
              </a:spcBef>
            </a:pPr>
            <a:r>
              <a:rPr kumimoji="1" lang="en-US" altLang="ja-JP" sz="2000" dirty="0"/>
              <a:t>Filenaming Convention</a:t>
            </a:r>
          </a:p>
          <a:p>
            <a:pPr lvl="1">
              <a:lnSpc>
                <a:spcPct val="130000"/>
              </a:lnSpc>
              <a:spcBef>
                <a:spcPts val="0"/>
              </a:spcBef>
            </a:pPr>
            <a:r>
              <a:rPr kumimoji="1" lang="en-US" altLang="ja-JP" sz="1600" dirty="0"/>
              <a:t>http://</a:t>
            </a:r>
            <a:r>
              <a:rPr kumimoji="1" lang="en-US" altLang="ja-JP" sz="1600" dirty="0" err="1"/>
              <a:t>gsics.atmos.umd.edu</a:t>
            </a:r>
            <a:r>
              <a:rPr kumimoji="1" lang="en-US" altLang="ja-JP" sz="1600" dirty="0"/>
              <a:t>/bin/view/Development/</a:t>
            </a:r>
            <a:r>
              <a:rPr kumimoji="1" lang="en-US" altLang="ja-JP" sz="1600" dirty="0" err="1"/>
              <a:t>FilenameConvention</a:t>
            </a:r>
            <a:endParaRPr kumimoji="1" lang="en-US" altLang="ja-JP" sz="1600" dirty="0"/>
          </a:p>
          <a:p>
            <a:pPr lvl="1">
              <a:lnSpc>
                <a:spcPct val="130000"/>
              </a:lnSpc>
              <a:spcBef>
                <a:spcPts val="0"/>
              </a:spcBef>
            </a:pPr>
            <a:r>
              <a:rPr kumimoji="1" lang="en-US" altLang="ja-JP" sz="1600" dirty="0"/>
              <a:t>Follows the rules given in the General File Naming Conventions section of the </a:t>
            </a:r>
            <a:r>
              <a:rPr kumimoji="1" lang="en-US" altLang="ja-JP" sz="1600" dirty="0">
                <a:solidFill>
                  <a:srgbClr val="FF0000"/>
                </a:solidFill>
              </a:rPr>
              <a:t>WMO Manual on The Global Telecommunication System</a:t>
            </a:r>
            <a:endParaRPr kumimoji="1" lang="en-US" altLang="ja-JP" sz="1600" dirty="0"/>
          </a:p>
          <a:p>
            <a:pPr>
              <a:lnSpc>
                <a:spcPct val="130000"/>
              </a:lnSpc>
              <a:spcBef>
                <a:spcPts val="0"/>
              </a:spcBef>
            </a:pPr>
            <a:r>
              <a:rPr kumimoji="1" lang="en-US" altLang="ja-JP" sz="2000" dirty="0"/>
              <a:t>netCDF Convention</a:t>
            </a:r>
          </a:p>
          <a:p>
            <a:pPr lvl="1">
              <a:lnSpc>
                <a:spcPct val="130000"/>
              </a:lnSpc>
              <a:spcBef>
                <a:spcPts val="0"/>
              </a:spcBef>
            </a:pPr>
            <a:r>
              <a:rPr kumimoji="1" lang="en-US" altLang="ja-JP" sz="1600" dirty="0"/>
              <a:t>http://</a:t>
            </a:r>
            <a:r>
              <a:rPr kumimoji="1" lang="en-US" altLang="ja-JP" sz="1600" dirty="0" err="1"/>
              <a:t>gsics.atmos.umd.edu</a:t>
            </a:r>
            <a:r>
              <a:rPr kumimoji="1" lang="en-US" altLang="ja-JP" sz="1600" dirty="0"/>
              <a:t>/bin/view/Development/</a:t>
            </a:r>
            <a:r>
              <a:rPr kumimoji="1" lang="en-US" altLang="ja-JP" sz="1600" dirty="0" err="1"/>
              <a:t>NetcdfConvention</a:t>
            </a:r>
            <a:endParaRPr kumimoji="1" lang="en-US" altLang="ja-JP" sz="1600" dirty="0"/>
          </a:p>
          <a:p>
            <a:pPr lvl="1">
              <a:lnSpc>
                <a:spcPct val="130000"/>
              </a:lnSpc>
              <a:spcBef>
                <a:spcPts val="0"/>
              </a:spcBef>
            </a:pPr>
            <a:r>
              <a:rPr kumimoji="1" lang="en-US" altLang="ja-JP" sz="1600" dirty="0"/>
              <a:t>Follows the </a:t>
            </a:r>
            <a:r>
              <a:rPr kumimoji="1" lang="en-US" altLang="ja-JP" sz="1600" dirty="0" err="1"/>
              <a:t>netCDF</a:t>
            </a:r>
            <a:r>
              <a:rPr kumimoji="1" lang="en-US" altLang="ja-JP" sz="1600" dirty="0"/>
              <a:t> CF (Climate and Forecast) Convention widely used in the </a:t>
            </a:r>
            <a:r>
              <a:rPr kumimoji="1" lang="en-US" altLang="ja-JP" sz="1600" dirty="0" err="1"/>
              <a:t>netCDF</a:t>
            </a:r>
            <a:r>
              <a:rPr kumimoji="1" lang="en-US" altLang="ja-JP" sz="1600" dirty="0"/>
              <a:t> community</a:t>
            </a:r>
          </a:p>
          <a:p>
            <a:pPr lvl="1">
              <a:lnSpc>
                <a:spcPct val="130000"/>
              </a:lnSpc>
              <a:spcBef>
                <a:spcPts val="0"/>
              </a:spcBef>
            </a:pPr>
            <a:r>
              <a:rPr kumimoji="1" lang="en-US" altLang="ja-JP" sz="1600" dirty="0"/>
              <a:t>Some metadata follows </a:t>
            </a:r>
            <a:r>
              <a:rPr kumimoji="1" lang="en-US" altLang="ja-JP" sz="1600" dirty="0">
                <a:solidFill>
                  <a:srgbClr val="FF0000"/>
                </a:solidFill>
              </a:rPr>
              <a:t>WMO Manual on Codes </a:t>
            </a:r>
            <a:r>
              <a:rPr kumimoji="1" lang="en-US" altLang="ja-JP" sz="1600" dirty="0"/>
              <a:t>(e.g., satellite identifier and satellite instruments defined in Common Code Tables C-5 and C-8)</a:t>
            </a:r>
          </a:p>
          <a:p>
            <a:pPr lvl="1">
              <a:lnSpc>
                <a:spcPct val="130000"/>
              </a:lnSpc>
              <a:spcBef>
                <a:spcPts val="0"/>
              </a:spcBef>
            </a:pPr>
            <a:r>
              <a:rPr kumimoji="1" lang="en-US" altLang="ja-JP" sz="1600" dirty="0"/>
              <a:t>Data versioning: product data versioning is defined using Major version number, Minor version number, and Revision number (e.g., v3.12.5)</a:t>
            </a:r>
          </a:p>
          <a:p>
            <a:pPr>
              <a:lnSpc>
                <a:spcPct val="130000"/>
              </a:lnSpc>
              <a:spcBef>
                <a:spcPts val="0"/>
              </a:spcBef>
            </a:pPr>
            <a:r>
              <a:rPr kumimoji="1" lang="en-US" altLang="ja-JP" sz="2000" dirty="0"/>
              <a:t>SRF Convention</a:t>
            </a:r>
          </a:p>
          <a:p>
            <a:pPr lvl="1">
              <a:lnSpc>
                <a:spcPct val="130000"/>
              </a:lnSpc>
              <a:spcBef>
                <a:spcPts val="0"/>
              </a:spcBef>
            </a:pPr>
            <a:r>
              <a:rPr kumimoji="1" lang="en-US" altLang="ja-JP" sz="1600" dirty="0"/>
              <a:t>http://</a:t>
            </a:r>
            <a:r>
              <a:rPr kumimoji="1" lang="en-US" altLang="ja-JP" sz="1600" dirty="0" err="1"/>
              <a:t>gsics.atmos.umd.edu</a:t>
            </a:r>
            <a:r>
              <a:rPr kumimoji="1" lang="en-US" altLang="ja-JP" sz="1600" dirty="0"/>
              <a:t>/bin/view/Development/</a:t>
            </a:r>
            <a:r>
              <a:rPr kumimoji="1" lang="en-US" altLang="ja-JP" sz="1600" dirty="0" err="1"/>
              <a:t>SrfNcdfConvention</a:t>
            </a:r>
            <a:endParaRPr kumimoji="1" lang="en-US" altLang="ja-JP" sz="1600" dirty="0"/>
          </a:p>
          <a:p>
            <a:pPr lvl="1">
              <a:lnSpc>
                <a:spcPct val="130000"/>
              </a:lnSpc>
              <a:spcBef>
                <a:spcPts val="0"/>
              </a:spcBef>
            </a:pPr>
            <a:r>
              <a:rPr kumimoji="1" lang="en-US" altLang="ja-JP" sz="1600" dirty="0"/>
              <a:t>Instrument’ Spectral Response Function (SRF) Convention was also defined by following GSICS </a:t>
            </a:r>
            <a:r>
              <a:rPr kumimoji="1" lang="en-US" altLang="ja-JP" sz="1600" dirty="0" err="1"/>
              <a:t>Filenaming</a:t>
            </a:r>
            <a:r>
              <a:rPr kumimoji="1" lang="en-US" altLang="ja-JP" sz="1600" dirty="0"/>
              <a:t> and </a:t>
            </a:r>
            <a:r>
              <a:rPr kumimoji="1" lang="en-US" altLang="ja-JP" sz="1600" dirty="0" err="1"/>
              <a:t>netCDF</a:t>
            </a:r>
            <a:r>
              <a:rPr kumimoji="1" lang="en-US" altLang="ja-JP" sz="1600" dirty="0"/>
              <a:t> Convention</a:t>
            </a:r>
          </a:p>
        </p:txBody>
      </p:sp>
    </p:spTree>
    <p:extLst>
      <p:ext uri="{BB962C8B-B14F-4D97-AF65-F5344CB8AC3E}">
        <p14:creationId xmlns:p14="http://schemas.microsoft.com/office/powerpoint/2010/main" val="486614101"/>
      </p:ext>
    </p:extLst>
  </p:cSld>
  <p:clrMapOvr>
    <a:masterClrMapping/>
  </p:clrMapOvr>
</p:sld>
</file>

<file path=ppt/theme/theme1.xml><?xml version="1.0" encoding="utf-8"?>
<a:theme xmlns:a="http://schemas.openxmlformats.org/drawingml/2006/main" name="Default Design">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1eb6c10-b30e-4e82-8bdb-95f791b83be0">
      <Terms xmlns="http://schemas.microsoft.com/office/infopath/2007/PartnerControls"/>
    </lcf76f155ced4ddcb4097134ff3c332f>
    <TaxCatchAll xmlns="fdc985f9-c1de-4431-ae14-26927b8c434e" xsi:nil="true"/>
    <SharedWithUsers xmlns="fdc985f9-c1de-4431-ae14-26927b8c434e">
      <UserInfo>
        <DisplayName>山田 和孝</DisplayName>
        <AccountId>80</AccountId>
        <AccountType/>
      </UserInfo>
      <UserInfo>
        <DisplayName>別所 康太郎</DisplayName>
        <AccountId>738</AccountId>
        <AccountType/>
      </UserInfo>
      <UserInfo>
        <DisplayName>伊達 謙二</DisplayName>
        <AccountId>78</AccountId>
        <AccountType/>
      </UserInfo>
      <UserInfo>
        <DisplayName>宮川 卓也</DisplayName>
        <AccountId>558</AccountId>
        <AccountType/>
      </UserInfo>
      <UserInfo>
        <DisplayName>隅田 康彦</DisplayName>
        <AccountId>510</AccountId>
        <AccountType/>
      </UserInfo>
      <UserInfo>
        <DisplayName>勝山 健一</DisplayName>
        <AccountId>2341</AccountId>
        <AccountType/>
      </UserInfo>
      <UserInfo>
        <DisplayName>下地 和希</DisplayName>
        <AccountId>74</AccountId>
        <AccountType/>
      </UserInfo>
      <UserInfo>
        <DisplayName>坂下 卓也</DisplayName>
        <AccountId>493</AccountId>
        <AccountType/>
      </UserInfo>
      <UserInfo>
        <DisplayName>渡辺 伊吹</DisplayName>
        <AccountId>1523</AccountId>
        <AccountType/>
      </UserInfo>
      <UserInfo>
        <DisplayName>小寺 和貴</DisplayName>
        <AccountId>73</AccountId>
        <AccountType/>
      </UserInfo>
      <UserInfo>
        <DisplayName>原田 礼子</DisplayName>
        <AccountId>495</AccountId>
        <AccountType/>
      </UserInfo>
      <UserInfo>
        <DisplayName>亀山 和宏</DisplayName>
        <AccountId>1367</AccountId>
        <AccountType/>
      </UserInfo>
      <UserInfo>
        <DisplayName>長谷川 昌樹</DisplayName>
        <AccountId>1139</AccountId>
        <AccountType/>
      </UserInfo>
      <UserInfo>
        <DisplayName>高橋 昌也</DisplayName>
        <AccountId>350</AccountId>
        <AccountType/>
      </UserInfo>
      <UserInfo>
        <DisplayName>国松 洋</DisplayName>
        <AccountId>555</AccountId>
        <AccountType/>
      </UserInfo>
      <UserInfo>
        <DisplayName>竹内 義明</DisplayName>
        <AccountId>82</AccountId>
        <AccountType/>
      </UserInfo>
      <UserInfo>
        <DisplayName>遠藤 健太郎</DisplayName>
        <AccountId>2117</AccountId>
        <AccountType/>
      </UserInfo>
      <UserInfo>
        <DisplayName>井上 晃輔</DisplayName>
        <AccountId>593</AccountId>
        <AccountType/>
      </UserInfo>
      <UserInfo>
        <DisplayName>栄木 美沙紀</DisplayName>
        <AccountId>88</AccountId>
        <AccountType/>
      </UserInfo>
      <UserInfo>
        <DisplayName>安部 実希</DisplayName>
        <AccountId>496</AccountId>
        <AccountType/>
      </UserInfo>
      <UserInfo>
        <DisplayName>熊谷 幸浩</DisplayName>
        <AccountId>3274</AccountId>
        <AccountType/>
      </UserInfo>
      <UserInfo>
        <DisplayName>金山 雄大</DisplayName>
        <AccountId>1808</AccountId>
        <AccountType/>
      </UserInfo>
      <UserInfo>
        <DisplayName>武藤 大介</DisplayName>
        <AccountId>983</AccountId>
        <AccountType/>
      </UserInfo>
      <UserInfo>
        <DisplayName>高橋 伸之介</DisplayName>
        <AccountId>1004</AccountId>
        <AccountType/>
      </UserInfo>
      <UserInfo>
        <DisplayName>森川 博瑛</DisplayName>
        <AccountId>598</AccountId>
        <AccountType/>
      </UserInfo>
      <UserInfo>
        <DisplayName>安井 一樹</DisplayName>
        <AccountId>569</AccountId>
        <AccountType/>
      </UserInfo>
      <UserInfo>
        <DisplayName>岡垣 晶</DisplayName>
        <AccountId>3292</AccountId>
        <AccountType/>
      </UserInfo>
      <UserInfo>
        <DisplayName>小森 拓也</DisplayName>
        <AccountId>3483</AccountId>
        <AccountType/>
      </UserInfo>
      <UserInfo>
        <DisplayName>古謝 植之</DisplayName>
        <AccountId>3484</AccountId>
        <AccountType/>
      </UserInfo>
      <UserInfo>
        <DisplayName>近内 翔</DisplayName>
        <AccountId>3485</AccountId>
        <AccountType/>
      </UserInfo>
      <UserInfo>
        <DisplayName>新井 隆之</DisplayName>
        <AccountId>3486</AccountId>
        <AccountType/>
      </UserInfo>
      <UserInfo>
        <DisplayName>峯松 宏明</DisplayName>
        <AccountId>3487</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DAE874ABEA78964AA7D0811A66B4BECA" ma:contentTypeVersion="21" ma:contentTypeDescription="新しいドキュメントを作成します。" ma:contentTypeScope="" ma:versionID="b988929053429ff6a3c0d9a841a5d1de">
  <xsd:schema xmlns:xsd="http://www.w3.org/2001/XMLSchema" xmlns:xs="http://www.w3.org/2001/XMLSchema" xmlns:p="http://schemas.microsoft.com/office/2006/metadata/properties" xmlns:ns2="d1eb6c10-b30e-4e82-8bdb-95f791b83be0" xmlns:ns3="fdc985f9-c1de-4431-ae14-26927b8c434e" targetNamespace="http://schemas.microsoft.com/office/2006/metadata/properties" ma:root="true" ma:fieldsID="2b14f8d5f295814ae4306707d282f1b3" ns2:_="" ns3:_="">
    <xsd:import namespace="d1eb6c10-b30e-4e82-8bdb-95f791b83be0"/>
    <xsd:import namespace="fdc985f9-c1de-4431-ae14-26927b8c434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Location"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b6c10-b30e-4e82-8bdb-95f791b83b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3" nillable="true" ma:taxonomy="true" ma:internalName="lcf76f155ced4ddcb4097134ff3c332f" ma:taxonomyFieldName="MediaServiceImageTags" ma:displayName="画像タグ" ma:readOnly="false" ma:fieldId="{5cf76f15-5ced-4ddc-b409-7134ff3c332f}" ma:taxonomyMulti="true" ma:sspId="63c53a08-2524-4b2f-a5a2-c632f6aa4b6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c985f9-c1de-4431-ae14-26927b8c434e" elementFormDefault="qualified">
    <xsd:import namespace="http://schemas.microsoft.com/office/2006/documentManagement/types"/>
    <xsd:import namespace="http://schemas.microsoft.com/office/infopath/2007/PartnerControls"/>
    <xsd:element name="SharedWithUsers" ma:index="1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共有相手の詳細情報" ma:internalName="SharedWithDetails" ma:readOnly="true">
      <xsd:simpleType>
        <xsd:restriction base="dms:Note">
          <xsd:maxLength value="255"/>
        </xsd:restriction>
      </xsd:simpleType>
    </xsd:element>
    <xsd:element name="TaxCatchAll" ma:index="21" nillable="true" ma:displayName="Taxonomy Catch All Column" ma:hidden="true" ma:list="{5191695e-c7e5-47ea-86cb-0e1d66650e64}" ma:internalName="TaxCatchAll" ma:showField="CatchAllData" ma:web="fdc985f9-c1de-4431-ae14-26927b8c43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EE5EF1-2EF5-49A8-83DF-ABE10EA7DE19}">
  <ds:schemaRefs>
    <ds:schemaRef ds:uri="http://schemas.openxmlformats.org/package/2006/metadata/core-properties"/>
    <ds:schemaRef ds:uri="http://purl.org/dc/terms/"/>
    <ds:schemaRef ds:uri="d1eb6c10-b30e-4e82-8bdb-95f791b83be0"/>
    <ds:schemaRef ds:uri="http://schemas.microsoft.com/office/2006/documentManagement/types"/>
    <ds:schemaRef ds:uri="http://schemas.microsoft.com/office/2006/metadata/properties"/>
    <ds:schemaRef ds:uri="http://purl.org/dc/elements/1.1/"/>
    <ds:schemaRef ds:uri="http://schemas.microsoft.com/office/infopath/2007/PartnerControls"/>
    <ds:schemaRef ds:uri="fdc985f9-c1de-4431-ae14-26927b8c434e"/>
    <ds:schemaRef ds:uri="http://www.w3.org/XML/1998/namespace"/>
    <ds:schemaRef ds:uri="http://purl.org/dc/dcmitype/"/>
  </ds:schemaRefs>
</ds:datastoreItem>
</file>

<file path=customXml/itemProps2.xml><?xml version="1.0" encoding="utf-8"?>
<ds:datastoreItem xmlns:ds="http://schemas.openxmlformats.org/officeDocument/2006/customXml" ds:itemID="{F4E9E3DD-A26F-4E27-864F-BCE49EE87E03}">
  <ds:schemaRefs>
    <ds:schemaRef ds:uri="http://schemas.microsoft.com/sharepoint/v3/contenttype/forms"/>
  </ds:schemaRefs>
</ds:datastoreItem>
</file>

<file path=customXml/itemProps3.xml><?xml version="1.0" encoding="utf-8"?>
<ds:datastoreItem xmlns:ds="http://schemas.openxmlformats.org/officeDocument/2006/customXml" ds:itemID="{59B61456-BBBF-4F5A-BA19-3C629205151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eb6c10-b30e-4e82-8bdb-95f791b83be0"/>
    <ds:schemaRef ds:uri="fdc985f9-c1de-4431-ae14-26927b8c43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787</TotalTime>
  <Words>2385</Words>
  <Application>Microsoft Office PowerPoint</Application>
  <PresentationFormat>ワイド画面</PresentationFormat>
  <Paragraphs>207</Paragraphs>
  <Slides>16</Slides>
  <Notes>16</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16</vt:i4>
      </vt:variant>
    </vt:vector>
  </HeadingPairs>
  <TitlesOfParts>
    <vt:vector size="25" baseType="lpstr">
      <vt:lpstr>宋体</vt:lpstr>
      <vt:lpstr>游ゴシック</vt:lpstr>
      <vt:lpstr>游ゴシック Light</vt:lpstr>
      <vt:lpstr>Arial</vt:lpstr>
      <vt:lpstr>Montserrat</vt:lpstr>
      <vt:lpstr>Times New Roman</vt:lpstr>
      <vt:lpstr>Wingdings</vt:lpstr>
      <vt:lpstr>Default Design</vt:lpstr>
      <vt:lpstr>デザインの設定</vt:lpstr>
      <vt:lpstr>JMA GDWG Report</vt:lpstr>
      <vt:lpstr>JMA GDWG Activities</vt:lpstr>
      <vt:lpstr>Action on Lunar Calibration</vt:lpstr>
      <vt:lpstr>LSICS Input/Output File Naming Convention (netCDF)</vt:lpstr>
      <vt:lpstr>Proposal to Update GSICS File Naming Convention</vt:lpstr>
      <vt:lpstr>PowerPoint プレゼンテーション</vt:lpstr>
      <vt:lpstr>Action on GSICS SRF Convention: Supporting MW Instruments</vt:lpstr>
      <vt:lpstr>PowerPoint プレゼンテーション</vt:lpstr>
      <vt:lpstr>GSICS Conventions</vt:lpstr>
      <vt:lpstr>GSICS File Naming Convention</vt:lpstr>
      <vt:lpstr>productidentifier: LocationIndicator,DataDesignator,FreeDescription</vt:lpstr>
      <vt:lpstr>oflag and originator</vt:lpstr>
      <vt:lpstr>freeformat (optional)</vt:lpstr>
      <vt:lpstr>pflag</vt:lpstr>
      <vt:lpstr>GSICS Data Versioning (part of GSICS netCDF Convention)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GEO-GEO analysis of  Himawari-8/9 parallel observation </dc:title>
  <cp:lastModifiedBy>Masaya Takahashi 高橋 昌也</cp:lastModifiedBy>
  <cp:revision>1190</cp:revision>
  <cp:lastPrinted>2025-03-13T12:04:58Z</cp:lastPrinted>
  <dcterms:created xsi:type="dcterms:W3CDTF">2004-06-10T15:46:18Z</dcterms:created>
  <dcterms:modified xsi:type="dcterms:W3CDTF">2025-03-14T15:20:17Z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0x010100DAE874ABEA78964AA7D0811A66B4BECA</vt:lpwstr>
  </property>
  <property fmtid="{D5CDD505-2E9C-101B-9397-08002B2CF9AE}" pid="3" name="MediaServiceImageTags">
    <vt:lpwstr/>
  </property>
</Properties>
</file>