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414" r:id="rId3"/>
    <p:sldId id="426" r:id="rId4"/>
    <p:sldId id="425" r:id="rId5"/>
    <p:sldId id="427" r:id="rId6"/>
    <p:sldId id="428" r:id="rId7"/>
    <p:sldId id="429" r:id="rId8"/>
    <p:sldId id="430" r:id="rId9"/>
    <p:sldId id="431" r:id="rId10"/>
    <p:sldId id="423" r:id="rId11"/>
  </p:sldIdLst>
  <p:sldSz cx="12192000" cy="6858000"/>
  <p:notesSz cx="6797675" cy="9926638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  <p:cmAuthor id="1" name="未知用户1" initials="未知用户1" lastIdx="2" clrIdx="0"/>
  <p:cmAuthor id="2" name="ATMIN" initials="A" lastIdx="1" clrIdx="1"/>
  <p:cmAuthor id="3" name="jiang" initials="j" lastIdx="1" clrIdx="2"/>
  <p:cmAuthor id="4" name="boboatmo" initials="b" lastIdx="1" clrIdx="3"/>
  <p:cmAuthor id="5" name="fuxideng" initials="f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9966"/>
    <a:srgbClr val="008080"/>
    <a:srgbClr val="CCABD9"/>
    <a:srgbClr val="B9ADD7"/>
    <a:srgbClr val="FE8C2E"/>
    <a:srgbClr val="F8733E"/>
    <a:srgbClr val="88B6E8"/>
    <a:srgbClr val="EBB3EB"/>
    <a:srgbClr val="FCD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4" autoAdjust="0"/>
    <p:restoredTop sz="96327" autoAdjust="0"/>
  </p:normalViewPr>
  <p:slideViewPr>
    <p:cSldViewPr showGuides="1">
      <p:cViewPr varScale="1">
        <p:scale>
          <a:sx n="79" d="100"/>
          <a:sy n="79" d="100"/>
        </p:scale>
        <p:origin x="-96" y="-264"/>
      </p:cViewPr>
      <p:guideLst>
        <p:guide orient="horz" pos="2176"/>
        <p:guide pos="3840"/>
      </p:guideLst>
    </p:cSldViewPr>
  </p:slideViewPr>
  <p:outlineViewPr>
    <p:cViewPr>
      <p:scale>
        <a:sx n="33" d="100"/>
        <a:sy n="33" d="100"/>
      </p:scale>
      <p:origin x="0" y="4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AFA95-70F6-40C4-BB3F-47E7D87EA21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A6F54-7005-4AD3-BF13-D4E2AF4733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01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94F6F-2BC9-4879-8497-8D58B67C435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782" y="744538"/>
            <a:ext cx="661811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AA88-98BF-4FC1-BE7D-F98D799AA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01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E05E54-7D95-4B82-A1CC-72A6C64AFB91}" type="slidenum">
              <a:rPr lang="en-US" altLang="en-US" sz="1200">
                <a:solidFill>
                  <a:prstClr val="black"/>
                </a:solidFill>
                <a:latin typeface="Arial" panose="020B0604020202020204" pitchFamily="34" charset="0"/>
              </a:rPr>
              <a:t>1</a:t>
            </a:fld>
            <a:endParaRPr lang="en-US" altLang="en-US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/>
              <a:t>Thank you for your attention. I will stop here. For more information, please visit the following website.</a:t>
            </a:r>
          </a:p>
          <a:p>
            <a:r>
              <a:rPr lang="en-US" altLang="zh-CN" dirty="0"/>
              <a:t>And, if you have any problem, please contact me by email.</a:t>
            </a:r>
            <a:endParaRPr lang="zh-CN" altLang="en-US" dirty="0"/>
          </a:p>
        </p:txBody>
      </p:sp>
      <p:sp>
        <p:nvSpPr>
          <p:cNvPr id="87044" name="灯片编号占位符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C521EF-8136-423B-B199-2C6BCD840F4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itchFamily="2" charset="-122"/>
                <a:ea typeface="等线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itchFamily="2" charset="-122"/>
              <a:ea typeface="等线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724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>
            <a:normAutofit/>
          </a:bodyPr>
          <a:lstStyle>
            <a:lvl1pPr>
              <a:defRPr sz="4800" b="1" baseline="30000"/>
            </a:lvl1pPr>
          </a:lstStyle>
          <a:p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4000" baseline="30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16th GSICS Executive Panel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18-19 May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GSICS-EP-21, Online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:\MY DOCUMENTS\GSICS\logo\GSICS500px.png"/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37600" y="228600"/>
            <a:ext cx="2781300" cy="8464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70196-F613-46A9-B4DD-0BAFE3755C2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D9305D-B669-4E67-B7E8-D948A875DD9A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(Doh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760" y="76200"/>
            <a:ext cx="10515600" cy="551022"/>
          </a:xfr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ko-KR" altLang="en-US" dirty="0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03200" y="735870"/>
            <a:ext cx="1174153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1145520" y="6602009"/>
            <a:ext cx="104648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DDF0A2-C106-43E5-8EA9-B1F17B7001B3}" type="slidenum">
              <a:rPr lang="ko-KR" altLang="en-US" sz="1000" b="1" smtClean="0">
                <a:solidFill>
                  <a:prstClr val="white">
                    <a:lumMod val="50000"/>
                  </a:prstClr>
                </a:solidFill>
                <a:latin typeface="Malgun Gothic" panose="020B0503020000020004" pitchFamily="50" charset="-127"/>
              </a:rPr>
              <a:t>‹#›</a:t>
            </a:fld>
            <a:endParaRPr lang="en-US" altLang="ko-KR" sz="1000" b="1" dirty="0">
              <a:solidFill>
                <a:prstClr val="white">
                  <a:lumMod val="50000"/>
                </a:prstClr>
              </a:solidFill>
              <a:latin typeface="Malgun Gothic" panose="020B0503020000020004" pitchFamily="50" charset="-127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07295" y="914400"/>
            <a:ext cx="11406195" cy="58538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1" name="Picture 8" descr="H:\MY DOCUMENTS\GSICS\logo\GSICS180px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1852" y="9"/>
            <a:ext cx="2110153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66840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237972" cy="102076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255" y="76200"/>
            <a:ext cx="239114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5E4783-BD83-4BEF-8FB0-79BD46365AF5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944562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02B71D-E2F9-4584-A370-DE6217F54917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3941"/>
            <a:ext cx="2641600" cy="79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5A7ED1-5977-4ABD-A821-DB0A35CB325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48800" cy="944562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F67B0-CE83-4784-8955-7A0362C282B0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0" y="76200"/>
            <a:ext cx="2265296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D01CA-FB6E-4E82-BD7D-9CEBC0A01D0D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E5B05-0151-462C-B5A2-851639A20A06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GSICS-EP-21, Online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353C61-3313-4904-B39E-EEE146B3C885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</a:rPr>
              <a:t>18-19 May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/>
              <a:t>GSICS-EP-21, Online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DEC690-8E2B-4D18-8137-45DE636712C4}" type="slidenum">
              <a:rPr lang="en-US" altLang="en-US" smtClean="0">
                <a:solidFill>
                  <a:srgbClr val="000000"/>
                </a:solidFill>
              </a:r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1697567"/>
            <a:ext cx="10363200" cy="2544233"/>
          </a:xfrm>
        </p:spPr>
        <p:txBody>
          <a:bodyPr>
            <a:noAutofit/>
          </a:bodyPr>
          <a:lstStyle/>
          <a:p>
            <a:r>
              <a:rPr lang="en-US" dirty="0"/>
              <a:t>CMA </a:t>
            </a:r>
            <a:r>
              <a:rPr lang="en-US" dirty="0" err="1" smtClean="0"/>
              <a:t>GDWG</a:t>
            </a:r>
            <a:endParaRPr lang="en-US" altLang="en-US" sz="3735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851400"/>
            <a:ext cx="8534400" cy="570865"/>
          </a:xfrm>
        </p:spPr>
        <p:txBody>
          <a:bodyPr>
            <a:normAutofit/>
          </a:bodyPr>
          <a:lstStyle/>
          <a:p>
            <a:r>
              <a:rPr lang="en-US" altLang="en-GB" sz="3735" i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TIAN</a:t>
            </a:r>
            <a:r>
              <a:rPr lang="en-US" altLang="en-GB" sz="3735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 Lin</a:t>
            </a:r>
            <a:endParaRPr lang="en-US" altLang="en-GB" sz="3735" i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z="1600" smtClean="0">
                <a:solidFill>
                  <a:schemeClr val="tx1"/>
                </a:solidFill>
              </a:rPr>
              <a:t>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图片占位符 29"/>
          <p:cNvPicPr>
            <a:picLocks noGrp="1" noChangeAspect="1" noChangeArrowheads="1"/>
          </p:cNvPicPr>
          <p:nvPr>
            <p:ph type="pic"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" y="-9338"/>
            <a:ext cx="12225866" cy="6874563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40" name="任意多边形 39"/>
          <p:cNvSpPr/>
          <p:nvPr/>
        </p:nvSpPr>
        <p:spPr>
          <a:xfrm>
            <a:off x="3661834" y="4395968"/>
            <a:ext cx="1631951" cy="2460792"/>
          </a:xfrm>
          <a:custGeom>
            <a:avLst/>
            <a:gdLst>
              <a:gd name="connsiteX0" fmla="*/ 840329 w 1630276"/>
              <a:gd name="connsiteY0" fmla="*/ 0 h 2462770"/>
              <a:gd name="connsiteX1" fmla="*/ 841482 w 1630276"/>
              <a:gd name="connsiteY1" fmla="*/ 840 h 2462770"/>
              <a:gd name="connsiteX2" fmla="*/ 4914 w 1630276"/>
              <a:gd name="connsiteY2" fmla="*/ 837408 h 2462770"/>
              <a:gd name="connsiteX3" fmla="*/ 1630276 w 1630276"/>
              <a:gd name="connsiteY3" fmla="*/ 2462770 h 2462770"/>
              <a:gd name="connsiteX4" fmla="*/ 1622442 w 1630276"/>
              <a:gd name="connsiteY4" fmla="*/ 2462770 h 2462770"/>
              <a:gd name="connsiteX5" fmla="*/ 0 w 1630276"/>
              <a:gd name="connsiteY5" fmla="*/ 840329 h 2462770"/>
              <a:gd name="connsiteX6" fmla="*/ 840329 w 1630276"/>
              <a:gd name="connsiteY6" fmla="*/ 0 h 2462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0276" h="2462770">
                <a:moveTo>
                  <a:pt x="840329" y="0"/>
                </a:moveTo>
                <a:lnTo>
                  <a:pt x="841482" y="840"/>
                </a:lnTo>
                <a:lnTo>
                  <a:pt x="4914" y="837408"/>
                </a:lnTo>
                <a:lnTo>
                  <a:pt x="1630276" y="2462770"/>
                </a:lnTo>
                <a:lnTo>
                  <a:pt x="1622442" y="2462770"/>
                </a:lnTo>
                <a:lnTo>
                  <a:pt x="0" y="840329"/>
                </a:lnTo>
                <a:lnTo>
                  <a:pt x="84032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anchor="ctr"/>
          <a:lstStyle/>
          <a:p>
            <a:pPr defTabSz="914309" hangingPunct="1">
              <a:defRPr/>
            </a:pPr>
            <a:endParaRPr lang="zh-CN" altLang="en-US" sz="2400" b="0" kern="1200">
              <a:solidFill>
                <a:srgbClr val="FFFFFF"/>
              </a:solidFill>
              <a:latin typeface="Impact"/>
              <a:ea typeface="微软雅黑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15951" y="1836785"/>
            <a:ext cx="8885767" cy="1774331"/>
          </a:xfrm>
          <a:prstGeom prst="rect">
            <a:avLst/>
          </a:prstGeom>
          <a:noFill/>
          <a:ln>
            <a:noFill/>
          </a:ln>
          <a:effectLst/>
        </p:spPr>
        <p:txBody>
          <a:bodyPr lIns="91428" tIns="45714" rIns="91428" bIns="45714">
            <a:spAutoFit/>
          </a:bodyPr>
          <a:lstStyle/>
          <a:p>
            <a:pPr algn="l" defTabSz="914309" hangingPunct="1">
              <a:defRPr/>
            </a:pPr>
            <a:r>
              <a:rPr lang="en-US" altLang="zh-CN" sz="5466" b="0" kern="1200" dirty="0">
                <a:solidFill>
                  <a:srgbClr val="FFFFFF"/>
                </a:solidFill>
                <a:latin typeface="Impact"/>
                <a:ea typeface="微软雅黑"/>
                <a:cs typeface="Times New Roman" panose="02020603050405020304" pitchFamily="18" charset="0"/>
              </a:rPr>
              <a:t>Thank you for your attention</a:t>
            </a:r>
            <a:r>
              <a:rPr lang="zh-CN" altLang="en-US" sz="5466" b="0" kern="1200" dirty="0">
                <a:solidFill>
                  <a:srgbClr val="FFFFFF"/>
                </a:solidFill>
                <a:latin typeface="Impact"/>
                <a:ea typeface="微软雅黑"/>
                <a:cs typeface="Times New Roman" panose="02020603050405020304" pitchFamily="18" charset="0"/>
              </a:rPr>
              <a:t>！</a:t>
            </a:r>
            <a:endParaRPr lang="en-US" altLang="zh-CN" sz="5466" b="0" kern="1200" dirty="0">
              <a:solidFill>
                <a:srgbClr val="FFFFFF"/>
              </a:solidFill>
              <a:latin typeface="Impact"/>
              <a:ea typeface="微软雅黑"/>
              <a:cs typeface="Times New Roman" panose="02020603050405020304" pitchFamily="18" charset="0"/>
            </a:endParaRPr>
          </a:p>
          <a:p>
            <a:pPr algn="l" defTabSz="914309" hangingPunct="1">
              <a:defRPr/>
            </a:pPr>
            <a:endParaRPr lang="en-US" altLang="zh-CN" sz="5466" b="0" kern="1200" dirty="0">
              <a:solidFill>
                <a:srgbClr val="FFFFFF"/>
              </a:solidFill>
              <a:latin typeface="微软雅黑"/>
              <a:ea typeface="微软雅黑"/>
              <a:cs typeface="+mn-cs"/>
            </a:endParaRPr>
          </a:p>
        </p:txBody>
      </p:sp>
      <p:pic>
        <p:nvPicPr>
          <p:cNvPr id="75781" name="图片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78635" y="85878"/>
            <a:ext cx="539751" cy="53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9" descr="F:\logo\国家卫星气象中心标-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05167" y="87994"/>
            <a:ext cx="433917" cy="62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灯片编号占位符 1"/>
          <p:cNvSpPr>
            <a:spLocks noGrp="1"/>
          </p:cNvSpPr>
          <p:nvPr>
            <p:ph type="sldNum" sz="quarter" idx="4294967295"/>
          </p:nvPr>
        </p:nvSpPr>
        <p:spPr>
          <a:xfrm>
            <a:off x="9448799" y="6513984"/>
            <a:ext cx="2743200" cy="366051"/>
          </a:xfrm>
          <a:noFill/>
        </p:spPr>
        <p:txBody>
          <a:bodyPr/>
          <a:lstStyle/>
          <a:p>
            <a:pPr defTabSz="914309" hangingPunct="1">
              <a:defRPr/>
            </a:pPr>
            <a:fld id="{7D4A7404-B00B-4462-809E-1C2C1D6E8397}" type="slidenum">
              <a:rPr lang="zh-CN" altLang="en-US" sz="2000" b="0" kern="1200">
                <a:solidFill>
                  <a:srgbClr val="000000">
                    <a:tint val="75000"/>
                  </a:srgbClr>
                </a:solidFill>
                <a:latin typeface="Impact"/>
                <a:ea typeface="等线" pitchFamily="2" charset="-122"/>
                <a:cs typeface="+mn-cs"/>
              </a:rPr>
              <a:pPr defTabSz="914309" hangingPunct="1">
                <a:defRPr/>
              </a:pPr>
              <a:t>10</a:t>
            </a:fld>
            <a:endParaRPr lang="zh-CN" altLang="en-US" sz="2000" b="0" kern="1200">
              <a:solidFill>
                <a:srgbClr val="000000">
                  <a:tint val="75000"/>
                </a:srgbClr>
              </a:solidFill>
              <a:latin typeface="Impact"/>
              <a:ea typeface="等线" pitchFamily="2" charset="-122"/>
              <a:cs typeface="+mn-cs"/>
            </a:endParaRPr>
          </a:p>
        </p:txBody>
      </p:sp>
      <p:sp>
        <p:nvSpPr>
          <p:cNvPr id="75784" name="矩形 7"/>
          <p:cNvSpPr>
            <a:spLocks noChangeArrowheads="1"/>
          </p:cNvSpPr>
          <p:nvPr/>
        </p:nvSpPr>
        <p:spPr bwMode="auto">
          <a:xfrm>
            <a:off x="615951" y="5315625"/>
            <a:ext cx="5651500" cy="83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pPr defTabSz="914309">
              <a:defRPr/>
            </a:pPr>
            <a:r>
              <a:rPr lang="en-US" altLang="zh-CN" sz="2400" dirty="0">
                <a:solidFill>
                  <a:srgbClr val="FFC000"/>
                </a:solidFill>
                <a:latin typeface="Impact"/>
                <a:ea typeface="微软雅黑"/>
              </a:rPr>
              <a:t>Email:</a:t>
            </a:r>
          </a:p>
          <a:p>
            <a:pPr defTabSz="914309">
              <a:defRPr/>
            </a:pPr>
            <a:r>
              <a:rPr lang="en-US" altLang="zh-CN" sz="2400" dirty="0" err="1" smtClean="0">
                <a:solidFill>
                  <a:srgbClr val="FFC000"/>
                </a:solidFill>
                <a:latin typeface="Impact"/>
                <a:ea typeface="微软雅黑"/>
              </a:rPr>
              <a:t>tianl@cma.gov.cn</a:t>
            </a:r>
            <a:endParaRPr lang="en-US" altLang="zh-CN" sz="2400" dirty="0">
              <a:solidFill>
                <a:srgbClr val="FFC000"/>
              </a:solidFill>
              <a:latin typeface="Impact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75375275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z="1600" smtClean="0">
                <a:solidFill>
                  <a:srgbClr val="000000"/>
                </a:solidFill>
              </a:rPr>
              <a:t>2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15 </a:t>
            </a:r>
            <a:r>
              <a:rPr lang="en-US" altLang="en-US" sz="1600" dirty="0">
                <a:solidFill>
                  <a:srgbClr val="000000"/>
                </a:solidFill>
              </a:rPr>
              <a:t>Mar 2024</a:t>
            </a: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B218E551-9A4D-4F54-80D0-B6F80B225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3" y="2167365"/>
            <a:ext cx="11747041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866" indent="-342866" defTabSz="914309">
              <a:lnSpc>
                <a:spcPct val="150000"/>
              </a:lnSpc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800" dirty="0">
                <a:solidFill>
                  <a:srgbClr val="C00000"/>
                </a:solidFill>
              </a:rPr>
              <a:t>CMA </a:t>
            </a:r>
            <a:r>
              <a:rPr lang="en-US" altLang="zh-CN" sz="2800" dirty="0" err="1">
                <a:solidFill>
                  <a:srgbClr val="C00000"/>
                </a:solidFill>
              </a:rPr>
              <a:t>GDWG</a:t>
            </a:r>
            <a:r>
              <a:rPr lang="en-US" altLang="zh-CN" sz="2800" dirty="0">
                <a:solidFill>
                  <a:srgbClr val="C00000"/>
                </a:solidFill>
              </a:rPr>
              <a:t> </a:t>
            </a:r>
            <a:r>
              <a:rPr lang="en-US" altLang="zh-CN" sz="2800" dirty="0" smtClean="0">
                <a:solidFill>
                  <a:srgbClr val="C00000"/>
                </a:solidFill>
              </a:rPr>
              <a:t>TASK</a:t>
            </a:r>
          </a:p>
          <a:p>
            <a:pPr marL="342866" indent="-342866" defTabSz="914309">
              <a:lnSpc>
                <a:spcPct val="150000"/>
              </a:lnSpc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800" dirty="0" smtClean="0"/>
              <a:t>Data Sharing </a:t>
            </a:r>
            <a:r>
              <a:rPr lang="en-US" altLang="zh-CN" sz="2800" dirty="0"/>
              <a:t>and </a:t>
            </a:r>
            <a:r>
              <a:rPr lang="en-US" altLang="zh-CN" sz="2800" dirty="0" err="1"/>
              <a:t>NSMC-GPRC</a:t>
            </a:r>
            <a:r>
              <a:rPr lang="en-US" altLang="zh-CN" sz="2800" dirty="0"/>
              <a:t> Website </a:t>
            </a:r>
            <a:r>
              <a:rPr lang="en-US" altLang="zh-CN" sz="2800" dirty="0" smtClean="0"/>
              <a:t>Upgrade</a:t>
            </a:r>
            <a:endParaRPr lang="en-US" altLang="zh-CN" sz="28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80789"/>
            <a:ext cx="10237972" cy="1157816"/>
          </a:xfrm>
        </p:spPr>
        <p:txBody>
          <a:bodyPr>
            <a:normAutofit fontScale="90000"/>
          </a:bodyPr>
          <a:lstStyle/>
          <a:p>
            <a:r>
              <a:rPr lang="nb-NO" alt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Outline</a:t>
            </a:r>
            <a:r>
              <a:rPr lang="en-GB" sz="42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sz="42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sz="4265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3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18-19 May 2020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>
                <a:solidFill>
                  <a:srgbClr val="000000"/>
                </a:solidFill>
              </a:rPr>
              <a:t>GSICS-EP-21, Online Meeting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F67B0-CE83-4784-8955-7A0362C282B0}" type="slidenum">
              <a:rPr lang="en-US" altLang="en-US" smtClean="0">
                <a:solidFill>
                  <a:srgbClr val="000000"/>
                </a:solidFill>
              </a:r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05800" cy="757989"/>
          </a:xfrm>
        </p:spPr>
        <p:txBody>
          <a:bodyPr anchor="ctr">
            <a:noAutofit/>
          </a:bodyPr>
          <a:lstStyle/>
          <a:p>
            <a:pPr lvl="0" algn="l"/>
            <a:r>
              <a:rPr lang="en-US" sz="2000" dirty="0"/>
              <a:t>Agency’s support to </a:t>
            </a:r>
            <a:r>
              <a:rPr lang="en-US" sz="2000" dirty="0" err="1"/>
              <a:t>GDWG</a:t>
            </a:r>
            <a:r>
              <a:rPr lang="en-US" sz="2000" dirty="0"/>
              <a:t> </a:t>
            </a:r>
            <a:r>
              <a:rPr lang="en-US" sz="2000" dirty="0" err="1" smtClean="0"/>
              <a:t>Activites</a:t>
            </a:r>
            <a:endParaRPr lang="en-GB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12858" y="1052736"/>
            <a:ext cx="8602824" cy="1505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Keep CMA </a:t>
            </a:r>
            <a:r>
              <a:rPr lang="en-US" sz="1800" dirty="0" err="1" smtClean="0"/>
              <a:t>GPRC</a:t>
            </a:r>
            <a:r>
              <a:rPr lang="en-US" sz="1800" dirty="0" smtClean="0"/>
              <a:t> Website Content updating: </a:t>
            </a:r>
          </a:p>
          <a:p>
            <a:pPr lvl="1"/>
            <a:r>
              <a:rPr lang="en-US" sz="1400" dirty="0" err="1" smtClean="0"/>
              <a:t>GPRC</a:t>
            </a:r>
            <a:r>
              <a:rPr lang="en-US" sz="1400" dirty="0" smtClean="0"/>
              <a:t> Information</a:t>
            </a:r>
          </a:p>
          <a:p>
            <a:pPr lvl="1"/>
            <a:r>
              <a:rPr lang="en-US" sz="1400" dirty="0" smtClean="0"/>
              <a:t>CMA </a:t>
            </a:r>
            <a:r>
              <a:rPr lang="en-US" sz="1400" dirty="0" err="1" smtClean="0"/>
              <a:t>GSICS</a:t>
            </a:r>
            <a:r>
              <a:rPr lang="en-US" sz="1400" dirty="0" smtClean="0"/>
              <a:t> product sharing (</a:t>
            </a:r>
            <a:r>
              <a:rPr lang="en-US" sz="1400" dirty="0" err="1" smtClean="0"/>
              <a:t>Thredds</a:t>
            </a:r>
            <a:r>
              <a:rPr lang="en-US" sz="1400" dirty="0" smtClean="0"/>
              <a:t>)</a:t>
            </a:r>
          </a:p>
          <a:p>
            <a:pPr lvl="1"/>
            <a:r>
              <a:rPr lang="en-US" sz="1400" dirty="0" err="1" smtClean="0"/>
              <a:t>FengYun</a:t>
            </a:r>
            <a:r>
              <a:rPr lang="en-US" sz="1400" dirty="0" smtClean="0"/>
              <a:t> Satellites Instrument Operation Status (L</a:t>
            </a:r>
            <a:r>
              <a:rPr lang="en-US" altLang="zh-CN" sz="1400" dirty="0" smtClean="0"/>
              <a:t>anding Pages</a:t>
            </a:r>
            <a:r>
              <a:rPr lang="zh-CN" altLang="en-US" sz="1400" dirty="0" smtClean="0"/>
              <a:t>）</a:t>
            </a:r>
            <a:endParaRPr lang="en-US" sz="1400" dirty="0" smtClean="0"/>
          </a:p>
          <a:p>
            <a:r>
              <a:rPr lang="en-GB" sz="1800" dirty="0" smtClean="0"/>
              <a:t>CMA </a:t>
            </a:r>
            <a:r>
              <a:rPr lang="en-GB" sz="1800" dirty="0" err="1" smtClean="0"/>
              <a:t>GDWG</a:t>
            </a:r>
            <a:r>
              <a:rPr lang="en-GB" sz="1800" dirty="0" smtClean="0"/>
              <a:t>:</a:t>
            </a:r>
          </a:p>
          <a:p>
            <a:pPr lvl="1"/>
            <a:r>
              <a:rPr lang="en-GB" sz="1400" dirty="0" smtClean="0"/>
              <a:t>Website construction and maintain</a:t>
            </a:r>
          </a:p>
          <a:p>
            <a:pPr lvl="1"/>
            <a:r>
              <a:rPr lang="en-GB" altLang="zh-CN" sz="1400" dirty="0" smtClean="0"/>
              <a:t>New satellite data </a:t>
            </a:r>
            <a:r>
              <a:rPr lang="en-GB" altLang="zh-CN" sz="1400" dirty="0" smtClean="0"/>
              <a:t>sharing</a:t>
            </a:r>
            <a:endParaRPr lang="en-GB" altLang="zh-CN" sz="1400" dirty="0" smtClean="0"/>
          </a:p>
          <a:p>
            <a:pPr lvl="1"/>
            <a:r>
              <a:rPr lang="en-GB" altLang="zh-CN" sz="1400" dirty="0" err="1"/>
              <a:t>NSMC-GPRC</a:t>
            </a:r>
            <a:r>
              <a:rPr lang="en-GB" altLang="zh-CN" sz="1400" dirty="0"/>
              <a:t> Website </a:t>
            </a:r>
            <a:r>
              <a:rPr lang="en-GB" altLang="zh-CN" sz="1400" dirty="0" smtClean="0"/>
              <a:t>Upgrade</a:t>
            </a:r>
            <a:endParaRPr lang="en-GB" sz="1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743200"/>
            <a:ext cx="5360670" cy="3026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5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F67B0-CE83-4784-8955-7A0362C282B0}" type="slidenum">
              <a:rPr lang="en-US" altLang="en-US" smtClean="0">
                <a:solidFill>
                  <a:srgbClr val="000000"/>
                </a:solidFill>
              </a:rPr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05800" cy="757989"/>
          </a:xfrm>
        </p:spPr>
        <p:txBody>
          <a:bodyPr anchor="ctr">
            <a:noAutofit/>
          </a:bodyPr>
          <a:lstStyle/>
          <a:p>
            <a:pPr lvl="0" algn="l"/>
            <a:r>
              <a:rPr lang="en-GB" sz="2000" dirty="0"/>
              <a:t>CMA GDWG TASK: </a:t>
            </a:r>
            <a:r>
              <a:rPr lang="en-US" sz="2000" dirty="0" smtClean="0"/>
              <a:t>Update of the Landing </a:t>
            </a:r>
            <a:r>
              <a:rPr lang="en-US" sz="2000" dirty="0"/>
              <a:t>Pages for </a:t>
            </a:r>
            <a:r>
              <a:rPr lang="en-US" sz="2000" dirty="0" err="1"/>
              <a:t>WMO</a:t>
            </a:r>
            <a:r>
              <a:rPr lang="en-US" sz="2000" dirty="0"/>
              <a:t>-OSCAR</a:t>
            </a:r>
            <a:endParaRPr lang="en-GB" sz="1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6875" y="1371600"/>
            <a:ext cx="5867401" cy="15052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Updating the </a:t>
            </a:r>
            <a:r>
              <a:rPr lang="en-US" altLang="zh-CN" sz="2000" dirty="0" smtClean="0"/>
              <a:t>list of new Instrument Calibration and Monitoring Landing Page addresses</a:t>
            </a:r>
            <a:r>
              <a:rPr lang="en-US" sz="2000" dirty="0" smtClean="0"/>
              <a:t>: </a:t>
            </a:r>
          </a:p>
          <a:p>
            <a:pPr lvl="1"/>
            <a:r>
              <a:rPr lang="en-US" sz="1600" dirty="0" smtClean="0"/>
              <a:t>FY-</a:t>
            </a:r>
            <a:r>
              <a:rPr lang="en-US" sz="1600" dirty="0" err="1" smtClean="0"/>
              <a:t>3F</a:t>
            </a:r>
            <a:r>
              <a:rPr lang="en-US" sz="1600" dirty="0" smtClean="0"/>
              <a:t>: </a:t>
            </a:r>
            <a:r>
              <a:rPr lang="en-US" sz="1600" dirty="0" err="1" smtClean="0"/>
              <a:t>MERSI</a:t>
            </a:r>
            <a:r>
              <a:rPr lang="en-US" sz="1600" dirty="0" smtClean="0"/>
              <a:t>-III, </a:t>
            </a:r>
            <a:r>
              <a:rPr lang="en-US" sz="1600" dirty="0" err="1" smtClean="0"/>
              <a:t>HIRAS</a:t>
            </a:r>
            <a:r>
              <a:rPr lang="en-US" sz="1600" dirty="0" smtClean="0"/>
              <a:t>-2, </a:t>
            </a:r>
            <a:r>
              <a:rPr lang="en-US" sz="1600" dirty="0" err="1" smtClean="0"/>
              <a:t>MWTS</a:t>
            </a:r>
            <a:r>
              <a:rPr lang="en-US" sz="1600" dirty="0" smtClean="0"/>
              <a:t>-3, </a:t>
            </a:r>
            <a:r>
              <a:rPr lang="en-US" sz="1600" dirty="0" err="1" smtClean="0"/>
              <a:t>MWHS</a:t>
            </a:r>
            <a:r>
              <a:rPr lang="en-US" sz="1600" dirty="0" smtClean="0"/>
              <a:t>-2, </a:t>
            </a:r>
            <a:r>
              <a:rPr lang="en-US" sz="1600" dirty="0" err="1" smtClean="0"/>
              <a:t>MWRI</a:t>
            </a:r>
            <a:r>
              <a:rPr lang="en-US" sz="1600" dirty="0" smtClean="0"/>
              <a:t>-2, </a:t>
            </a:r>
            <a:r>
              <a:rPr lang="en-US" sz="1600" dirty="0" err="1" smtClean="0"/>
              <a:t>GNOS</a:t>
            </a:r>
            <a:r>
              <a:rPr lang="en-US" sz="1600" dirty="0" smtClean="0"/>
              <a:t>-2, </a:t>
            </a:r>
            <a:r>
              <a:rPr lang="en-US" sz="1600" dirty="0" err="1" smtClean="0"/>
              <a:t>OMS</a:t>
            </a:r>
            <a:r>
              <a:rPr lang="en-US" sz="1600" dirty="0" smtClean="0"/>
              <a:t>-L, </a:t>
            </a:r>
            <a:r>
              <a:rPr lang="en-US" sz="1600" dirty="0" err="1" smtClean="0"/>
              <a:t>OMS</a:t>
            </a:r>
            <a:r>
              <a:rPr lang="en-US" sz="1600" dirty="0" smtClean="0"/>
              <a:t>-N, </a:t>
            </a:r>
            <a:r>
              <a:rPr lang="en-US" sz="1600" dirty="0" err="1" smtClean="0"/>
              <a:t>EMR</a:t>
            </a:r>
            <a:r>
              <a:rPr lang="en-US" sz="1600" dirty="0" smtClean="0"/>
              <a:t>-2, </a:t>
            </a:r>
            <a:r>
              <a:rPr lang="en-US" sz="1600" dirty="0" err="1" smtClean="0"/>
              <a:t>SIM</a:t>
            </a:r>
            <a:r>
              <a:rPr lang="en-US" sz="1600" dirty="0" smtClean="0"/>
              <a:t>-2;</a:t>
            </a:r>
          </a:p>
          <a:p>
            <a:pPr lvl="1"/>
            <a:r>
              <a:rPr lang="en-US" altLang="zh-CN" sz="1600" dirty="0" smtClean="0"/>
              <a:t>FY-</a:t>
            </a:r>
            <a:r>
              <a:rPr lang="en-US" altLang="zh-CN" sz="1600" dirty="0" err="1" smtClean="0"/>
              <a:t>3G</a:t>
            </a:r>
            <a:r>
              <a:rPr lang="en-US" altLang="zh-CN" sz="1600" dirty="0" smtClean="0"/>
              <a:t>: </a:t>
            </a:r>
            <a:r>
              <a:rPr lang="en-US" altLang="zh-CN" sz="1600" dirty="0" err="1" smtClean="0"/>
              <a:t>MERSI-RM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MWRI-RM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GNOS</a:t>
            </a:r>
            <a:r>
              <a:rPr lang="en-US" altLang="zh-CN" sz="1600" dirty="0"/>
              <a:t>-2, </a:t>
            </a:r>
            <a:r>
              <a:rPr lang="en-US" altLang="zh-CN" sz="1600" dirty="0" err="1" smtClean="0"/>
              <a:t>HAOC</a:t>
            </a:r>
            <a:r>
              <a:rPr lang="en-GB" sz="1600" dirty="0" smtClean="0"/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8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495800"/>
            <a:ext cx="12192002" cy="188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1371600"/>
            <a:ext cx="597693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686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z="1600" smtClean="0">
                <a:solidFill>
                  <a:srgbClr val="000000"/>
                </a:solidFill>
              </a:rPr>
              <a:t>5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0" name="矩形 2">
            <a:extLst>
              <a:ext uri="{FF2B5EF4-FFF2-40B4-BE49-F238E27FC236}">
                <a16:creationId xmlns:a16="http://schemas.microsoft.com/office/drawing/2014/main" xmlns="" id="{B218E551-9A4D-4F54-80D0-B6F80B225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043" y="2167365"/>
            <a:ext cx="11747041" cy="153888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866" indent="-342866" defTabSz="914309">
              <a:lnSpc>
                <a:spcPct val="150000"/>
              </a:lnSpc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800" dirty="0"/>
              <a:t>CMA </a:t>
            </a:r>
            <a:r>
              <a:rPr lang="en-US" altLang="zh-CN" sz="2800" dirty="0" err="1"/>
              <a:t>GDWG</a:t>
            </a:r>
            <a:r>
              <a:rPr lang="en-US" altLang="zh-CN" sz="2800" dirty="0"/>
              <a:t> </a:t>
            </a:r>
            <a:r>
              <a:rPr lang="en-US" altLang="zh-CN" sz="2800" dirty="0" smtClean="0"/>
              <a:t>TASK</a:t>
            </a:r>
          </a:p>
          <a:p>
            <a:pPr marL="342866" indent="-342866" defTabSz="914309">
              <a:lnSpc>
                <a:spcPct val="150000"/>
              </a:lnSpc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n"/>
              <a:defRPr/>
            </a:pPr>
            <a:r>
              <a:rPr lang="en-US" altLang="zh-CN" sz="2800" dirty="0">
                <a:solidFill>
                  <a:srgbClr val="C00000"/>
                </a:solidFill>
              </a:rPr>
              <a:t>Data Sharing and </a:t>
            </a:r>
            <a:r>
              <a:rPr lang="en-US" altLang="zh-CN" sz="2800" dirty="0" err="1">
                <a:solidFill>
                  <a:srgbClr val="C00000"/>
                </a:solidFill>
              </a:rPr>
              <a:t>NSMC-GPRC</a:t>
            </a:r>
            <a:r>
              <a:rPr lang="en-US" altLang="zh-CN" sz="2800" dirty="0">
                <a:solidFill>
                  <a:srgbClr val="C00000"/>
                </a:solidFill>
              </a:rPr>
              <a:t> Website </a:t>
            </a:r>
            <a:r>
              <a:rPr lang="en-US" altLang="zh-CN" sz="2800" dirty="0" smtClean="0">
                <a:solidFill>
                  <a:srgbClr val="C00000"/>
                </a:solidFill>
              </a:rPr>
              <a:t>Upgrade</a:t>
            </a:r>
            <a:endParaRPr lang="en-US" altLang="zh-CN" sz="2800" dirty="0">
              <a:solidFill>
                <a:srgbClr val="C0000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85800" y="380789"/>
            <a:ext cx="10237972" cy="1157816"/>
          </a:xfrm>
        </p:spPr>
        <p:txBody>
          <a:bodyPr>
            <a:normAutofit fontScale="90000"/>
          </a:bodyPr>
          <a:lstStyle/>
          <a:p>
            <a:r>
              <a:rPr lang="nb-NO" alt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Outline</a:t>
            </a:r>
            <a:r>
              <a:rPr lang="en-GB" sz="42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sz="42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sz="4265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85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z="1600" smtClean="0">
                <a:solidFill>
                  <a:srgbClr val="000000"/>
                </a:solidFill>
              </a:rPr>
              <a:t>6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1600" dirty="0" smtClean="0">
                <a:solidFill>
                  <a:srgbClr val="000000"/>
                </a:solidFill>
              </a:rPr>
              <a:t>15 </a:t>
            </a:r>
            <a:r>
              <a:rPr lang="en-US" altLang="en-US" sz="1600" dirty="0">
                <a:solidFill>
                  <a:srgbClr val="000000"/>
                </a:solidFill>
              </a:rPr>
              <a:t>Mar 2024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80789"/>
            <a:ext cx="10237972" cy="1157816"/>
          </a:xfrm>
        </p:spPr>
        <p:txBody>
          <a:bodyPr>
            <a:normAutofit fontScale="90000"/>
          </a:bodyPr>
          <a:lstStyle/>
          <a:p>
            <a:r>
              <a:rPr lang="nb-NO" altLang="en-GB" sz="426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RICH-CEOS Data </a:t>
            </a:r>
            <a:r>
              <a:rPr lang="nb-NO" alt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Website</a:t>
            </a:r>
            <a:r>
              <a:rPr lang="en-GB" sz="42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sz="42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sz="4265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文本框 1">
            <a:extLst>
              <a:ext uri="{FF2B5EF4-FFF2-40B4-BE49-F238E27FC236}">
                <a16:creationId xmlns:a16="http://schemas.microsoft.com/office/drawing/2014/main" xmlns="" id="{70971404-F5B9-3D72-6103-60819452C931}"/>
              </a:ext>
            </a:extLst>
          </p:cNvPr>
          <p:cNvSpPr txBox="1"/>
          <p:nvPr/>
        </p:nvSpPr>
        <p:spPr>
          <a:xfrm>
            <a:off x="423816" y="890003"/>
            <a:ext cx="10096223" cy="18379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0" dirty="0"/>
              <a:t>Up to 30 years of basic climate data of China's multi series satellite such as meteorology, land and ocean.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0" dirty="0"/>
              <a:t>Climate data sets constructed with unified radiation benchmark and reliable accuracy.</a:t>
            </a:r>
          </a:p>
          <a:p>
            <a:pPr marL="285750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b="0" dirty="0"/>
              <a:t>Approximately 300TB data </a:t>
            </a:r>
            <a:r>
              <a:rPr lang="en-US" altLang="zh-CN" b="0" dirty="0" smtClean="0"/>
              <a:t>available: 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13 primary climate data sets, 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9 thematic product data sets, 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600" b="0" dirty="0" smtClean="0"/>
              <a:t>4 radiation reference data sets. </a:t>
            </a:r>
            <a:endParaRPr lang="zh-CN" altLang="en-US" sz="1600" b="0" dirty="0"/>
          </a:p>
        </p:txBody>
      </p:sp>
      <p:sp>
        <p:nvSpPr>
          <p:cNvPr id="16" name="文本框 2">
            <a:extLst>
              <a:ext uri="{FF2B5EF4-FFF2-40B4-BE49-F238E27FC236}">
                <a16:creationId xmlns:a16="http://schemas.microsoft.com/office/drawing/2014/main" xmlns="" id="{9AE87BA4-E4DC-1C9C-F734-FBAE02643051}"/>
              </a:ext>
            </a:extLst>
          </p:cNvPr>
          <p:cNvSpPr txBox="1"/>
          <p:nvPr/>
        </p:nvSpPr>
        <p:spPr>
          <a:xfrm>
            <a:off x="5037946" y="1981200"/>
            <a:ext cx="5768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0" dirty="0">
                <a:solidFill>
                  <a:srgbClr val="C00000"/>
                </a:solidFill>
              </a:rPr>
              <a:t>www.richceos.cn/record/en/index.html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506F10C5-17F4-D4CE-B3B3-FA5939B15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362200"/>
            <a:ext cx="7980744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4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12A9D5-BB68-4CBF-AC39-42D45F52C8D7}" type="slidenum">
              <a:rPr lang="en-US" altLang="en-US" sz="1600" smtClean="0">
                <a:solidFill>
                  <a:srgbClr val="000000"/>
                </a:solidFill>
              </a:rPr>
              <a:t>7</a:t>
            </a:fld>
            <a:endParaRPr lang="en-US" altLang="en-US" sz="1600">
              <a:solidFill>
                <a:srgbClr val="000000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0" y="380789"/>
            <a:ext cx="10237972" cy="1157816"/>
          </a:xfrm>
        </p:spPr>
        <p:txBody>
          <a:bodyPr>
            <a:normAutofit fontScale="90000"/>
          </a:bodyPr>
          <a:lstStyle/>
          <a:p>
            <a:r>
              <a:rPr lang="nb-NO" altLang="en-GB" sz="426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RICH-CEOS Data </a:t>
            </a:r>
            <a:r>
              <a:rPr lang="nb-NO" alt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Website</a:t>
            </a:r>
            <a:r>
              <a:rPr lang="en-GB" sz="42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sz="4265" b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sz="4265" b="1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xmlns="" id="{70971404-F5B9-3D72-6103-60819452C931}"/>
              </a:ext>
            </a:extLst>
          </p:cNvPr>
          <p:cNvSpPr txBox="1"/>
          <p:nvPr/>
        </p:nvSpPr>
        <p:spPr>
          <a:xfrm>
            <a:off x="399753" y="1091276"/>
            <a:ext cx="11310984" cy="4025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dirty="0" smtClean="0"/>
              <a:t>Actions: Upload </a:t>
            </a:r>
            <a:r>
              <a:rPr lang="en-US" altLang="zh-CN" dirty="0" smtClean="0"/>
              <a:t>the SOP files</a:t>
            </a:r>
            <a:endParaRPr lang="zh-CN" altLang="en-US" b="0" dirty="0"/>
          </a:p>
        </p:txBody>
      </p:sp>
      <p:pic>
        <p:nvPicPr>
          <p:cNvPr id="4098" name="Picture 2" descr="F:\work\业务\GSICS\2025\SOP_p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64198"/>
            <a:ext cx="8779001" cy="39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4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49840519-E4F7-FC62-8D95-3E71015DBD65}"/>
              </a:ext>
            </a:extLst>
          </p:cNvPr>
          <p:cNvSpPr txBox="1"/>
          <p:nvPr/>
        </p:nvSpPr>
        <p:spPr>
          <a:xfrm>
            <a:off x="221936" y="739803"/>
            <a:ext cx="1164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Actions: FY-4 </a:t>
            </a:r>
            <a:r>
              <a:rPr lang="en-US" altLang="zh-CN" dirty="0"/>
              <a:t>inter-calibration results: plotting source files can be downloaded now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D4F34E23-2DE5-90BF-2F2A-1C52C03E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6" y="1127464"/>
            <a:ext cx="6756529" cy="51978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6703955-A857-2B34-AE38-F1DAD27E6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295" y="1127464"/>
            <a:ext cx="2595977" cy="56683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9639F28C-F0E5-27FB-F7D7-235BF4C38A6C}"/>
              </a:ext>
            </a:extLst>
          </p:cNvPr>
          <p:cNvSpPr/>
          <p:nvPr/>
        </p:nvSpPr>
        <p:spPr>
          <a:xfrm>
            <a:off x="2006348" y="5370990"/>
            <a:ext cx="692459" cy="621437"/>
          </a:xfrm>
          <a:prstGeom prst="ellipse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xmlns="" id="{0BC2F008-1CAF-C78C-840C-B0B2772C3374}"/>
              </a:ext>
            </a:extLst>
          </p:cNvPr>
          <p:cNvCxnSpPr>
            <a:cxnSpLocks/>
            <a:stCxn id="11" idx="6"/>
          </p:cNvCxnSpPr>
          <p:nvPr/>
        </p:nvCxnSpPr>
        <p:spPr>
          <a:xfrm>
            <a:off x="2698807" y="5681709"/>
            <a:ext cx="455648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右大括号 14">
            <a:extLst>
              <a:ext uri="{FF2B5EF4-FFF2-40B4-BE49-F238E27FC236}">
                <a16:creationId xmlns:a16="http://schemas.microsoft.com/office/drawing/2014/main" xmlns="" id="{186690FB-BDBA-6087-0EAF-F4341DD68E39}"/>
              </a:ext>
            </a:extLst>
          </p:cNvPr>
          <p:cNvSpPr/>
          <p:nvPr/>
        </p:nvSpPr>
        <p:spPr>
          <a:xfrm>
            <a:off x="9901567" y="1651247"/>
            <a:ext cx="568170" cy="4030462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A57C0660-6A1E-9A01-12D5-A3D0C253A783}"/>
              </a:ext>
            </a:extLst>
          </p:cNvPr>
          <p:cNvSpPr txBox="1"/>
          <p:nvPr/>
        </p:nvSpPr>
        <p:spPr>
          <a:xfrm>
            <a:off x="10425438" y="348181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Monthly results</a:t>
            </a:r>
            <a:endParaRPr lang="zh-CN" altLang="en-US" dirty="0"/>
          </a:p>
        </p:txBody>
      </p:sp>
      <p:sp>
        <p:nvSpPr>
          <p:cNvPr id="18" name="右大括号 17">
            <a:extLst>
              <a:ext uri="{FF2B5EF4-FFF2-40B4-BE49-F238E27FC236}">
                <a16:creationId xmlns:a16="http://schemas.microsoft.com/office/drawing/2014/main" xmlns="" id="{D12CEC35-90A4-4799-FEEF-FFAAA5722ED7}"/>
              </a:ext>
            </a:extLst>
          </p:cNvPr>
          <p:cNvSpPr/>
          <p:nvPr/>
        </p:nvSpPr>
        <p:spPr>
          <a:xfrm>
            <a:off x="9901567" y="5991088"/>
            <a:ext cx="568170" cy="803430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A8EBE18D-2FD5-55F7-00B7-A830505C9005}"/>
              </a:ext>
            </a:extLst>
          </p:cNvPr>
          <p:cNvSpPr txBox="1"/>
          <p:nvPr/>
        </p:nvSpPr>
        <p:spPr>
          <a:xfrm>
            <a:off x="10425438" y="6227659"/>
            <a:ext cx="1369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Daily results</a:t>
            </a:r>
            <a:endParaRPr lang="zh-CN" alt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380789"/>
            <a:ext cx="10237972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en-GB" sz="426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NSMC-GPRC Website </a:t>
            </a:r>
            <a:r>
              <a:rPr lang="nb-NO" alt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Upgrade</a:t>
            </a:r>
            <a:r>
              <a:rPr 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sz="4265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9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4180E85-30A0-6318-1312-409643A3D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272" y="1462861"/>
            <a:ext cx="6489578" cy="52442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0D59D67-93D4-E8FF-6C61-39B627702E30}"/>
              </a:ext>
            </a:extLst>
          </p:cNvPr>
          <p:cNvSpPr txBox="1"/>
          <p:nvPr/>
        </p:nvSpPr>
        <p:spPr>
          <a:xfrm>
            <a:off x="468218" y="775031"/>
            <a:ext cx="11416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FY-4 inter-calibration results: under verification and will be released soon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DDC6146-6A60-CBDC-20EF-DBEAB1D9D5B9}"/>
              </a:ext>
            </a:extLst>
          </p:cNvPr>
          <p:cNvSpPr txBox="1"/>
          <p:nvPr/>
        </p:nvSpPr>
        <p:spPr>
          <a:xfrm>
            <a:off x="488271" y="1155084"/>
            <a:ext cx="6489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/>
              <a:t>http://gsics.nsmc.org.cn/thredds/cmaProducts.html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380789"/>
            <a:ext cx="10237972" cy="1157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b="1" kern="1200" baseline="30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GB" sz="426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CMA </a:t>
            </a:r>
            <a:r>
              <a:rPr lang="en-US" altLang="en-GB" sz="4265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GSICS</a:t>
            </a:r>
            <a:r>
              <a:rPr lang="en-US" altLang="en-GB" sz="4265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product sharing (</a:t>
            </a:r>
            <a:r>
              <a:rPr lang="en-US" altLang="en-GB" sz="4265" dirty="0" err="1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Thredds</a:t>
            </a:r>
            <a:r>
              <a:rPr lang="en-US" alt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)</a:t>
            </a:r>
            <a:r>
              <a:rPr 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/>
            </a:r>
            <a:br>
              <a:rPr lang="en-GB" sz="4265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</a:br>
            <a:endParaRPr lang="en-GB" sz="4265" dirty="0">
              <a:solidFill>
                <a:schemeClr val="bg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47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Q1ZWFmM2FiZmFmODAyNjI1MmJiNThhY2Y2MGQ4YzcifQ=="/>
  <p:tag name="KSO_WPP_MARK_KEY" val="bb15e4bb-7e90-4608-9485-3b43efad075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326</Words>
  <Application>Microsoft Office PowerPoint</Application>
  <PresentationFormat>自定义</PresentationFormat>
  <Paragraphs>57</Paragraphs>
  <Slides>10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1_Office Theme</vt:lpstr>
      <vt:lpstr>CMA GDWG</vt:lpstr>
      <vt:lpstr>Outline </vt:lpstr>
      <vt:lpstr>Agency’s support to GDWG Activites</vt:lpstr>
      <vt:lpstr>CMA GDWG TASK: Update of the Landing Pages for WMO-OSCAR</vt:lpstr>
      <vt:lpstr>Outline </vt:lpstr>
      <vt:lpstr>RICH-CEOS Data Website </vt:lpstr>
      <vt:lpstr>RICH-CEOS Data Website </vt:lpstr>
      <vt:lpstr>PowerPoint 演示文稿</vt:lpstr>
      <vt:lpstr>PowerPoint 演示文稿</vt:lpstr>
      <vt:lpstr>PowerPoint 演示文稿</vt:lpstr>
    </vt:vector>
  </TitlesOfParts>
  <Company>WMO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JLafeuille</dc:creator>
  <cp:lastModifiedBy>TIAN</cp:lastModifiedBy>
  <cp:revision>144</cp:revision>
  <cp:lastPrinted>2015-04-13T09:11:00Z</cp:lastPrinted>
  <dcterms:created xsi:type="dcterms:W3CDTF">2014-11-15T13:54:00Z</dcterms:created>
  <dcterms:modified xsi:type="dcterms:W3CDTF">2025-03-10T06:18:38Z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0x010100B9CF885A40FAF34FA44F4261FBDFE623</vt:lpwstr>
  </property>
  <property fmtid="{D5CDD505-2E9C-101B-9397-08002B2CF9AE}" pid="3" name="ICV">
    <vt:lpwstr>141C9ED2D5364F1D8D427F08AB579BA0_13</vt:lpwstr>
  </property>
  <property fmtid="{D5CDD505-2E9C-101B-9397-08002B2CF9AE}" pid="4" name="KSOProductBuildVer">
    <vt:lpwstr>2052-12.1.0.16388</vt:lpwstr>
  </property>
</Properties>
</file>