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8" r:id="rId2"/>
    <p:sldMasterId id="2147483664" r:id="rId3"/>
  </p:sldMasterIdLst>
  <p:notesMasterIdLst>
    <p:notesMasterId r:id="rId28"/>
  </p:notesMasterIdLst>
  <p:handoutMasterIdLst>
    <p:handoutMasterId r:id="rId29"/>
  </p:handoutMasterIdLst>
  <p:sldIdLst>
    <p:sldId id="733" r:id="rId4"/>
    <p:sldId id="793" r:id="rId5"/>
    <p:sldId id="845" r:id="rId6"/>
    <p:sldId id="847" r:id="rId7"/>
    <p:sldId id="848" r:id="rId8"/>
    <p:sldId id="266" r:id="rId9"/>
    <p:sldId id="274" r:id="rId10"/>
    <p:sldId id="267" r:id="rId11"/>
    <p:sldId id="268" r:id="rId12"/>
    <p:sldId id="269" r:id="rId13"/>
    <p:sldId id="849" r:id="rId14"/>
    <p:sldId id="777" r:id="rId15"/>
    <p:sldId id="781" r:id="rId16"/>
    <p:sldId id="835" r:id="rId17"/>
    <p:sldId id="258" r:id="rId18"/>
    <p:sldId id="851" r:id="rId19"/>
    <p:sldId id="852" r:id="rId20"/>
    <p:sldId id="843" r:id="rId21"/>
    <p:sldId id="844" r:id="rId22"/>
    <p:sldId id="260" r:id="rId23"/>
    <p:sldId id="261" r:id="rId24"/>
    <p:sldId id="262" r:id="rId25"/>
    <p:sldId id="263" r:id="rId26"/>
    <p:sldId id="373" r:id="rId27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CE7F1"/>
    <a:srgbClr val="FF3300"/>
    <a:srgbClr val="333399"/>
    <a:srgbClr val="000000"/>
    <a:srgbClr val="0C45E4"/>
    <a:srgbClr val="008000"/>
    <a:srgbClr val="5F5F5F"/>
    <a:srgbClr val="3333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4E6364-639E-4B9F-437E-13FEB7D5B37F}" v="54" dt="2025-03-14T08:17:50.746"/>
    <p1510:client id="{95671AEE-F93B-BE48-A7C7-A35F2F29D61B}" v="105" dt="2025-03-12T13:43:29.448"/>
    <p1510:client id="{9D317716-1F20-F29A-2D66-449EF2EFDE05}" v="3" dt="2025-03-14T08:14:58.3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16" autoAdjust="0"/>
    <p:restoredTop sz="87891" autoAdjust="0"/>
  </p:normalViewPr>
  <p:slideViewPr>
    <p:cSldViewPr snapToGrid="0">
      <p:cViewPr varScale="1">
        <p:scale>
          <a:sx n="107" d="100"/>
          <a:sy n="107" d="100"/>
        </p:scale>
        <p:origin x="30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874" y="-10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ente guest" userId="S::urn:spo:anon#e4c10f3ec560c50dbb100debf6327a6884b9cd482424ec980e340784948f01a7::" providerId="AD" clId="Web-{9D317716-1F20-F29A-2D66-449EF2EFDE05}"/>
    <pc:docChg chg="modSld">
      <pc:chgData name="Utente guest" userId="S::urn:spo:anon#e4c10f3ec560c50dbb100debf6327a6884b9cd482424ec980e340784948f01a7::" providerId="AD" clId="Web-{9D317716-1F20-F29A-2D66-449EF2EFDE05}" dt="2025-03-14T08:14:56.701" v="1" actId="20577"/>
      <pc:docMkLst>
        <pc:docMk/>
      </pc:docMkLst>
      <pc:sldChg chg="modSp">
        <pc:chgData name="Utente guest" userId="S::urn:spo:anon#e4c10f3ec560c50dbb100debf6327a6884b9cd482424ec980e340784948f01a7::" providerId="AD" clId="Web-{9D317716-1F20-F29A-2D66-449EF2EFDE05}" dt="2025-03-14T08:14:56.701" v="1" actId="20577"/>
        <pc:sldMkLst>
          <pc:docMk/>
          <pc:sldMk cId="238456059" sldId="733"/>
        </pc:sldMkLst>
        <pc:spChg chg="mod">
          <ac:chgData name="Utente guest" userId="S::urn:spo:anon#e4c10f3ec560c50dbb100debf6327a6884b9cd482424ec980e340784948f01a7::" providerId="AD" clId="Web-{9D317716-1F20-F29A-2D66-449EF2EFDE05}" dt="2025-03-14T08:14:56.701" v="1" actId="20577"/>
          <ac:spMkLst>
            <pc:docMk/>
            <pc:sldMk cId="238456059" sldId="733"/>
            <ac:spMk id="6" creationId="{7B919EA6-277B-88CD-4949-45A350460C73}"/>
          </ac:spMkLst>
        </pc:spChg>
      </pc:sldChg>
    </pc:docChg>
  </pc:docChgLst>
  <pc:docChgLst>
    <pc:chgData name="Utente guest" userId="S::urn:spo:anon#e4c10f3ec560c50dbb100debf6327a6884b9cd482424ec980e340784948f01a7::" providerId="AD" clId="Web-{324E6364-639E-4B9F-437E-13FEB7D5B37F}"/>
    <pc:docChg chg="modSld">
      <pc:chgData name="Utente guest" userId="S::urn:spo:anon#e4c10f3ec560c50dbb100debf6327a6884b9cd482424ec980e340784948f01a7::" providerId="AD" clId="Web-{324E6364-639E-4B9F-437E-13FEB7D5B37F}" dt="2025-03-14T08:17:50.746" v="29" actId="1076"/>
      <pc:docMkLst>
        <pc:docMk/>
      </pc:docMkLst>
      <pc:sldChg chg="modSp">
        <pc:chgData name="Utente guest" userId="S::urn:spo:anon#e4c10f3ec560c50dbb100debf6327a6884b9cd482424ec980e340784948f01a7::" providerId="AD" clId="Web-{324E6364-639E-4B9F-437E-13FEB7D5B37F}" dt="2025-03-14T08:17:50.746" v="29" actId="1076"/>
        <pc:sldMkLst>
          <pc:docMk/>
          <pc:sldMk cId="4075393321" sldId="843"/>
        </pc:sldMkLst>
        <pc:spChg chg="mod">
          <ac:chgData name="Utente guest" userId="S::urn:spo:anon#e4c10f3ec560c50dbb100debf6327a6884b9cd482424ec980e340784948f01a7::" providerId="AD" clId="Web-{324E6364-639E-4B9F-437E-13FEB7D5B37F}" dt="2025-03-14T08:17:08.465" v="28" actId="20577"/>
          <ac:spMkLst>
            <pc:docMk/>
            <pc:sldMk cId="4075393321" sldId="843"/>
            <ac:spMk id="8" creationId="{11DEBBBD-95BD-B5C5-A8A7-A2E0F7107230}"/>
          </ac:spMkLst>
        </pc:spChg>
        <pc:picChg chg="mod">
          <ac:chgData name="Utente guest" userId="S::urn:spo:anon#e4c10f3ec560c50dbb100debf6327a6884b9cd482424ec980e340784948f01a7::" providerId="AD" clId="Web-{324E6364-639E-4B9F-437E-13FEB7D5B37F}" dt="2025-03-14T08:17:05.059" v="27" actId="1076"/>
          <ac:picMkLst>
            <pc:docMk/>
            <pc:sldMk cId="4075393321" sldId="843"/>
            <ac:picMk id="3" creationId="{DBB34441-F9C8-1D6F-D614-2F8A2C160E88}"/>
          </ac:picMkLst>
        </pc:picChg>
        <pc:picChg chg="mod">
          <ac:chgData name="Utente guest" userId="S::urn:spo:anon#e4c10f3ec560c50dbb100debf6327a6884b9cd482424ec980e340784948f01a7::" providerId="AD" clId="Web-{324E6364-639E-4B9F-437E-13FEB7D5B37F}" dt="2025-03-14T08:17:50.746" v="29" actId="1076"/>
          <ac:picMkLst>
            <pc:docMk/>
            <pc:sldMk cId="4075393321" sldId="843"/>
            <ac:picMk id="10" creationId="{B04DE8C9-5799-BFC1-281A-B1D317441F2B}"/>
          </ac:picMkLst>
        </pc:picChg>
      </pc:sldChg>
    </pc:docChg>
  </pc:docChgLst>
  <pc:docChgLst>
    <pc:chgData name="Paolo Castracane" userId="79409e68-a20d-42e3-af0c-ad1c5702f6f2" providerId="ADAL" clId="{95671AEE-F93B-BE48-A7C7-A35F2F29D61B}"/>
    <pc:docChg chg="undo custSel addSld delSld modSld sldOrd">
      <pc:chgData name="Paolo Castracane" userId="79409e68-a20d-42e3-af0c-ad1c5702f6f2" providerId="ADAL" clId="{95671AEE-F93B-BE48-A7C7-A35F2F29D61B}" dt="2025-03-12T13:46:41.347" v="614" actId="207"/>
      <pc:docMkLst>
        <pc:docMk/>
      </pc:docMkLst>
      <pc:sldChg chg="add del">
        <pc:chgData name="Paolo Castracane" userId="79409e68-a20d-42e3-af0c-ad1c5702f6f2" providerId="ADAL" clId="{95671AEE-F93B-BE48-A7C7-A35F2F29D61B}" dt="2025-03-05T18:22:26.161" v="257" actId="2696"/>
        <pc:sldMkLst>
          <pc:docMk/>
          <pc:sldMk cId="262181023" sldId="257"/>
        </pc:sldMkLst>
      </pc:sldChg>
      <pc:sldChg chg="add">
        <pc:chgData name="Paolo Castracane" userId="79409e68-a20d-42e3-af0c-ad1c5702f6f2" providerId="ADAL" clId="{95671AEE-F93B-BE48-A7C7-A35F2F29D61B}" dt="2025-03-05T18:16:20.200" v="248"/>
        <pc:sldMkLst>
          <pc:docMk/>
          <pc:sldMk cId="0" sldId="258"/>
        </pc:sldMkLst>
      </pc:sldChg>
      <pc:sldChg chg="add del">
        <pc:chgData name="Paolo Castracane" userId="79409e68-a20d-42e3-af0c-ad1c5702f6f2" providerId="ADAL" clId="{95671AEE-F93B-BE48-A7C7-A35F2F29D61B}" dt="2025-02-26T16:17:28.877" v="7"/>
        <pc:sldMkLst>
          <pc:docMk/>
          <pc:sldMk cId="2520627082" sldId="260"/>
        </pc:sldMkLst>
      </pc:sldChg>
      <pc:sldChg chg="modSp add del mod">
        <pc:chgData name="Paolo Castracane" userId="79409e68-a20d-42e3-af0c-ad1c5702f6f2" providerId="ADAL" clId="{95671AEE-F93B-BE48-A7C7-A35F2F29D61B}" dt="2025-03-12T13:31:04.755" v="536" actId="20577"/>
        <pc:sldMkLst>
          <pc:docMk/>
          <pc:sldMk cId="143241758" sldId="261"/>
        </pc:sldMkLst>
        <pc:spChg chg="mod">
          <ac:chgData name="Paolo Castracane" userId="79409e68-a20d-42e3-af0c-ad1c5702f6f2" providerId="ADAL" clId="{95671AEE-F93B-BE48-A7C7-A35F2F29D61B}" dt="2025-03-12T13:31:04.755" v="536" actId="20577"/>
          <ac:spMkLst>
            <pc:docMk/>
            <pc:sldMk cId="143241758" sldId="261"/>
            <ac:spMk id="2" creationId="{1D7A54E4-96E3-DF3B-9706-7D9FA8C31F18}"/>
          </ac:spMkLst>
        </pc:spChg>
      </pc:sldChg>
      <pc:sldChg chg="add del">
        <pc:chgData name="Paolo Castracane" userId="79409e68-a20d-42e3-af0c-ad1c5702f6f2" providerId="ADAL" clId="{95671AEE-F93B-BE48-A7C7-A35F2F29D61B}" dt="2025-02-26T16:17:28.877" v="7"/>
        <pc:sldMkLst>
          <pc:docMk/>
          <pc:sldMk cId="1879910250" sldId="262"/>
        </pc:sldMkLst>
      </pc:sldChg>
      <pc:sldChg chg="add del">
        <pc:chgData name="Paolo Castracane" userId="79409e68-a20d-42e3-af0c-ad1c5702f6f2" providerId="ADAL" clId="{95671AEE-F93B-BE48-A7C7-A35F2F29D61B}" dt="2025-02-26T16:17:28.877" v="7"/>
        <pc:sldMkLst>
          <pc:docMk/>
          <pc:sldMk cId="1269759975" sldId="263"/>
        </pc:sldMkLst>
      </pc:sldChg>
      <pc:sldChg chg="addSp delSp modSp add del mod">
        <pc:chgData name="Paolo Castracane" userId="79409e68-a20d-42e3-af0c-ad1c5702f6f2" providerId="ADAL" clId="{95671AEE-F93B-BE48-A7C7-A35F2F29D61B}" dt="2025-03-07T09:38:56.322" v="531" actId="2696"/>
        <pc:sldMkLst>
          <pc:docMk/>
          <pc:sldMk cId="0" sldId="264"/>
        </pc:sldMkLst>
        <pc:spChg chg="mod">
          <ac:chgData name="Paolo Castracane" userId="79409e68-a20d-42e3-af0c-ad1c5702f6f2" providerId="ADAL" clId="{95671AEE-F93B-BE48-A7C7-A35F2F29D61B}" dt="2025-03-07T08:58:37.245" v="418" actId="21"/>
          <ac:spMkLst>
            <pc:docMk/>
            <pc:sldMk cId="0" sldId="264"/>
            <ac:spMk id="110" creationId="{00000000-0000-0000-0000-000000000000}"/>
          </ac:spMkLst>
        </pc:spChg>
        <pc:spChg chg="del">
          <ac:chgData name="Paolo Castracane" userId="79409e68-a20d-42e3-af0c-ad1c5702f6f2" providerId="ADAL" clId="{95671AEE-F93B-BE48-A7C7-A35F2F29D61B}" dt="2025-03-05T18:18:41.406" v="252" actId="478"/>
          <ac:spMkLst>
            <pc:docMk/>
            <pc:sldMk cId="0" sldId="264"/>
            <ac:spMk id="115" creationId="{00000000-0000-0000-0000-000000000000}"/>
          </ac:spMkLst>
        </pc:spChg>
        <pc:spChg chg="add del">
          <ac:chgData name="Paolo Castracane" userId="79409e68-a20d-42e3-af0c-ad1c5702f6f2" providerId="ADAL" clId="{95671AEE-F93B-BE48-A7C7-A35F2F29D61B}" dt="2025-03-07T08:58:15.598" v="417" actId="478"/>
          <ac:spMkLst>
            <pc:docMk/>
            <pc:sldMk cId="0" sldId="264"/>
            <ac:spMk id="116" creationId="{00000000-0000-0000-0000-000000000000}"/>
          </ac:spMkLst>
        </pc:spChg>
      </pc:sldChg>
      <pc:sldChg chg="addSp delSp modSp add mod ord">
        <pc:chgData name="Paolo Castracane" userId="79409e68-a20d-42e3-af0c-ad1c5702f6f2" providerId="ADAL" clId="{95671AEE-F93B-BE48-A7C7-A35F2F29D61B}" dt="2025-03-12T13:44:32.745" v="606" actId="20577"/>
        <pc:sldMkLst>
          <pc:docMk/>
          <pc:sldMk cId="3341622509" sldId="266"/>
        </pc:sldMkLst>
        <pc:spChg chg="mod">
          <ac:chgData name="Paolo Castracane" userId="79409e68-a20d-42e3-af0c-ad1c5702f6f2" providerId="ADAL" clId="{95671AEE-F93B-BE48-A7C7-A35F2F29D61B}" dt="2025-03-12T13:44:32.745" v="606" actId="20577"/>
          <ac:spMkLst>
            <pc:docMk/>
            <pc:sldMk cId="3341622509" sldId="266"/>
            <ac:spMk id="2" creationId="{AA917650-7957-5267-B03A-7DE6212FB994}"/>
          </ac:spMkLst>
        </pc:spChg>
        <pc:spChg chg="add mod">
          <ac:chgData name="Paolo Castracane" userId="79409e68-a20d-42e3-af0c-ad1c5702f6f2" providerId="ADAL" clId="{95671AEE-F93B-BE48-A7C7-A35F2F29D61B}" dt="2025-03-07T08:39:54.219" v="295" actId="1076"/>
          <ac:spMkLst>
            <pc:docMk/>
            <pc:sldMk cId="3341622509" sldId="266"/>
            <ac:spMk id="11" creationId="{D0B5C168-2751-7842-CB76-BABC20D87381}"/>
          </ac:spMkLst>
        </pc:spChg>
        <pc:picChg chg="mod">
          <ac:chgData name="Paolo Castracane" userId="79409e68-a20d-42e3-af0c-ad1c5702f6f2" providerId="ADAL" clId="{95671AEE-F93B-BE48-A7C7-A35F2F29D61B}" dt="2025-03-12T13:43:58.519" v="600" actId="14100"/>
          <ac:picMkLst>
            <pc:docMk/>
            <pc:sldMk cId="3341622509" sldId="266"/>
            <ac:picMk id="3" creationId="{B27CD68F-D57E-5B43-BD8D-405EA7D36519}"/>
          </ac:picMkLst>
        </pc:picChg>
        <pc:picChg chg="add mod">
          <ac:chgData name="Paolo Castracane" userId="79409e68-a20d-42e3-af0c-ad1c5702f6f2" providerId="ADAL" clId="{95671AEE-F93B-BE48-A7C7-A35F2F29D61B}" dt="2025-03-07T08:37:41.508" v="274" actId="1076"/>
          <ac:picMkLst>
            <pc:docMk/>
            <pc:sldMk cId="3341622509" sldId="266"/>
            <ac:picMk id="5" creationId="{967F9489-1208-86C1-8DD9-437B987603B0}"/>
          </ac:picMkLst>
        </pc:picChg>
        <pc:picChg chg="add mod">
          <ac:chgData name="Paolo Castracane" userId="79409e68-a20d-42e3-af0c-ad1c5702f6f2" providerId="ADAL" clId="{95671AEE-F93B-BE48-A7C7-A35F2F29D61B}" dt="2025-03-07T08:40:17.501" v="300" actId="1076"/>
          <ac:picMkLst>
            <pc:docMk/>
            <pc:sldMk cId="3341622509" sldId="266"/>
            <ac:picMk id="6" creationId="{426A5D33-1D2A-7DD1-8672-D6EE965935D5}"/>
          </ac:picMkLst>
        </pc:picChg>
        <pc:picChg chg="add del mod">
          <ac:chgData name="Paolo Castracane" userId="79409e68-a20d-42e3-af0c-ad1c5702f6f2" providerId="ADAL" clId="{95671AEE-F93B-BE48-A7C7-A35F2F29D61B}" dt="2025-03-07T08:38:10.020" v="280"/>
          <ac:picMkLst>
            <pc:docMk/>
            <pc:sldMk cId="3341622509" sldId="266"/>
            <ac:picMk id="7" creationId="{6C2D06E8-D927-90A5-B027-4B57A067929E}"/>
          </ac:picMkLst>
        </pc:picChg>
        <pc:picChg chg="add del mod">
          <ac:chgData name="Paolo Castracane" userId="79409e68-a20d-42e3-af0c-ad1c5702f6f2" providerId="ADAL" clId="{95671AEE-F93B-BE48-A7C7-A35F2F29D61B}" dt="2025-03-07T08:38:10.020" v="280"/>
          <ac:picMkLst>
            <pc:docMk/>
            <pc:sldMk cId="3341622509" sldId="266"/>
            <ac:picMk id="8" creationId="{6FFD7E19-A667-4CED-9036-CD312D533D0C}"/>
          </ac:picMkLst>
        </pc:picChg>
        <pc:picChg chg="add del mod">
          <ac:chgData name="Paolo Castracane" userId="79409e68-a20d-42e3-af0c-ad1c5702f6f2" providerId="ADAL" clId="{95671AEE-F93B-BE48-A7C7-A35F2F29D61B}" dt="2025-03-07T08:38:31.049" v="282" actId="478"/>
          <ac:picMkLst>
            <pc:docMk/>
            <pc:sldMk cId="3341622509" sldId="266"/>
            <ac:picMk id="9" creationId="{EBAADA0F-CF16-1F65-F655-3D5BC617F720}"/>
          </ac:picMkLst>
        </pc:picChg>
        <pc:picChg chg="add del mod">
          <ac:chgData name="Paolo Castracane" userId="79409e68-a20d-42e3-af0c-ad1c5702f6f2" providerId="ADAL" clId="{95671AEE-F93B-BE48-A7C7-A35F2F29D61B}" dt="2025-03-07T08:38:31.049" v="282" actId="478"/>
          <ac:picMkLst>
            <pc:docMk/>
            <pc:sldMk cId="3341622509" sldId="266"/>
            <ac:picMk id="10" creationId="{3E895D85-2BCE-1765-D93A-7C1AB5FEEF52}"/>
          </ac:picMkLst>
        </pc:picChg>
      </pc:sldChg>
      <pc:sldChg chg="add ord">
        <pc:chgData name="Paolo Castracane" userId="79409e68-a20d-42e3-af0c-ad1c5702f6f2" providerId="ADAL" clId="{95671AEE-F93B-BE48-A7C7-A35F2F29D61B}" dt="2025-03-05T18:21:24.422" v="254" actId="20578"/>
        <pc:sldMkLst>
          <pc:docMk/>
          <pc:sldMk cId="3235133912" sldId="267"/>
        </pc:sldMkLst>
      </pc:sldChg>
      <pc:sldChg chg="add ord">
        <pc:chgData name="Paolo Castracane" userId="79409e68-a20d-42e3-af0c-ad1c5702f6f2" providerId="ADAL" clId="{95671AEE-F93B-BE48-A7C7-A35F2F29D61B}" dt="2025-03-05T18:21:24.422" v="254" actId="20578"/>
        <pc:sldMkLst>
          <pc:docMk/>
          <pc:sldMk cId="1988704036" sldId="268"/>
        </pc:sldMkLst>
      </pc:sldChg>
      <pc:sldChg chg="add ord">
        <pc:chgData name="Paolo Castracane" userId="79409e68-a20d-42e3-af0c-ad1c5702f6f2" providerId="ADAL" clId="{95671AEE-F93B-BE48-A7C7-A35F2F29D61B}" dt="2025-03-05T18:21:24.422" v="254" actId="20578"/>
        <pc:sldMkLst>
          <pc:docMk/>
          <pc:sldMk cId="1246163832" sldId="269"/>
        </pc:sldMkLst>
      </pc:sldChg>
      <pc:sldChg chg="del">
        <pc:chgData name="Paolo Castracane" userId="79409e68-a20d-42e3-af0c-ad1c5702f6f2" providerId="ADAL" clId="{95671AEE-F93B-BE48-A7C7-A35F2F29D61B}" dt="2025-03-07T08:33:02.743" v="265" actId="2696"/>
        <pc:sldMkLst>
          <pc:docMk/>
          <pc:sldMk cId="1927768986" sldId="270"/>
        </pc:sldMkLst>
      </pc:sldChg>
      <pc:sldChg chg="addSp delSp del mod">
        <pc:chgData name="Paolo Castracane" userId="79409e68-a20d-42e3-af0c-ad1c5702f6f2" providerId="ADAL" clId="{95671AEE-F93B-BE48-A7C7-A35F2F29D61B}" dt="2025-03-07T08:33:02.743" v="265" actId="2696"/>
        <pc:sldMkLst>
          <pc:docMk/>
          <pc:sldMk cId="3651795663" sldId="271"/>
        </pc:sldMkLst>
        <pc:spChg chg="add del">
          <ac:chgData name="Paolo Castracane" userId="79409e68-a20d-42e3-af0c-ad1c5702f6f2" providerId="ADAL" clId="{95671AEE-F93B-BE48-A7C7-A35F2F29D61B}" dt="2025-02-26T16:50:21.848" v="149" actId="478"/>
          <ac:spMkLst>
            <pc:docMk/>
            <pc:sldMk cId="3651795663" sldId="271"/>
            <ac:spMk id="4" creationId="{7605BDEE-F6BD-03E8-EE70-E010C79A1B0F}"/>
          </ac:spMkLst>
        </pc:spChg>
      </pc:sldChg>
      <pc:sldChg chg="add del ord">
        <pc:chgData name="Paolo Castracane" userId="79409e68-a20d-42e3-af0c-ad1c5702f6f2" providerId="ADAL" clId="{95671AEE-F93B-BE48-A7C7-A35F2F29D61B}" dt="2025-03-07T08:36:22.679" v="267" actId="2696"/>
        <pc:sldMkLst>
          <pc:docMk/>
          <pc:sldMk cId="1708968114" sldId="272"/>
        </pc:sldMkLst>
      </pc:sldChg>
      <pc:sldChg chg="modSp add del mod ord">
        <pc:chgData name="Paolo Castracane" userId="79409e68-a20d-42e3-af0c-ad1c5702f6f2" providerId="ADAL" clId="{95671AEE-F93B-BE48-A7C7-A35F2F29D61B}" dt="2025-03-07T08:40:31.052" v="301" actId="2696"/>
        <pc:sldMkLst>
          <pc:docMk/>
          <pc:sldMk cId="3874607819" sldId="273"/>
        </pc:sldMkLst>
        <pc:spChg chg="mod">
          <ac:chgData name="Paolo Castracane" userId="79409e68-a20d-42e3-af0c-ad1c5702f6f2" providerId="ADAL" clId="{95671AEE-F93B-BE48-A7C7-A35F2F29D61B}" dt="2025-03-07T08:38:54.820" v="283" actId="1076"/>
          <ac:spMkLst>
            <pc:docMk/>
            <pc:sldMk cId="3874607819" sldId="273"/>
            <ac:spMk id="6" creationId="{E4DC9AFF-F0E0-A397-1962-6428660799E4}"/>
          </ac:spMkLst>
        </pc:spChg>
      </pc:sldChg>
      <pc:sldChg chg="modSp add mod ord">
        <pc:chgData name="Paolo Castracane" userId="79409e68-a20d-42e3-af0c-ad1c5702f6f2" providerId="ADAL" clId="{95671AEE-F93B-BE48-A7C7-A35F2F29D61B}" dt="2025-03-12T13:46:41.347" v="614" actId="207"/>
        <pc:sldMkLst>
          <pc:docMk/>
          <pc:sldMk cId="2048431291" sldId="274"/>
        </pc:sldMkLst>
        <pc:spChg chg="mod">
          <ac:chgData name="Paolo Castracane" userId="79409e68-a20d-42e3-af0c-ad1c5702f6f2" providerId="ADAL" clId="{95671AEE-F93B-BE48-A7C7-A35F2F29D61B}" dt="2025-03-12T13:46:41.347" v="614" actId="207"/>
          <ac:spMkLst>
            <pc:docMk/>
            <pc:sldMk cId="2048431291" sldId="274"/>
            <ac:spMk id="2" creationId="{0F320E4A-C119-B290-9C76-C4FBB3BB1D7C}"/>
          </ac:spMkLst>
        </pc:spChg>
      </pc:sldChg>
      <pc:sldChg chg="add del ord">
        <pc:chgData name="Paolo Castracane" userId="79409e68-a20d-42e3-af0c-ad1c5702f6f2" providerId="ADAL" clId="{95671AEE-F93B-BE48-A7C7-A35F2F29D61B}" dt="2025-03-05T18:21:58.014" v="256" actId="2696"/>
        <pc:sldMkLst>
          <pc:docMk/>
          <pc:sldMk cId="3192802502" sldId="283"/>
        </pc:sldMkLst>
      </pc:sldChg>
      <pc:sldChg chg="del">
        <pc:chgData name="Paolo Castracane" userId="79409e68-a20d-42e3-af0c-ad1c5702f6f2" providerId="ADAL" clId="{95671AEE-F93B-BE48-A7C7-A35F2F29D61B}" dt="2025-02-26T16:49:35.221" v="148" actId="2696"/>
        <pc:sldMkLst>
          <pc:docMk/>
          <pc:sldMk cId="4265551853" sldId="704"/>
        </pc:sldMkLst>
      </pc:sldChg>
      <pc:sldChg chg="modSp mod">
        <pc:chgData name="Paolo Castracane" userId="79409e68-a20d-42e3-af0c-ad1c5702f6f2" providerId="ADAL" clId="{95671AEE-F93B-BE48-A7C7-A35F2F29D61B}" dt="2025-03-12T13:35:40.014" v="554" actId="20577"/>
        <pc:sldMkLst>
          <pc:docMk/>
          <pc:sldMk cId="238456059" sldId="733"/>
        </pc:sldMkLst>
        <pc:spChg chg="mod">
          <ac:chgData name="Paolo Castracane" userId="79409e68-a20d-42e3-af0c-ad1c5702f6f2" providerId="ADAL" clId="{95671AEE-F93B-BE48-A7C7-A35F2F29D61B}" dt="2025-03-07T08:44:52.802" v="311" actId="2711"/>
          <ac:spMkLst>
            <pc:docMk/>
            <pc:sldMk cId="238456059" sldId="733"/>
            <ac:spMk id="3" creationId="{3C7D3C1C-C1C2-8F6B-F084-7908EC4EC2FE}"/>
          </ac:spMkLst>
        </pc:spChg>
        <pc:spChg chg="mod">
          <ac:chgData name="Paolo Castracane" userId="79409e68-a20d-42e3-af0c-ad1c5702f6f2" providerId="ADAL" clId="{95671AEE-F93B-BE48-A7C7-A35F2F29D61B}" dt="2025-03-12T13:35:40.014" v="554" actId="20577"/>
          <ac:spMkLst>
            <pc:docMk/>
            <pc:sldMk cId="238456059" sldId="733"/>
            <ac:spMk id="4" creationId="{F26D605D-C31B-4A74-9F82-60E6B61F5241}"/>
          </ac:spMkLst>
        </pc:spChg>
        <pc:spChg chg="mod">
          <ac:chgData name="Paolo Castracane" userId="79409e68-a20d-42e3-af0c-ad1c5702f6f2" providerId="ADAL" clId="{95671AEE-F93B-BE48-A7C7-A35F2F29D61B}" dt="2025-03-07T08:45:01.266" v="312" actId="2711"/>
          <ac:spMkLst>
            <pc:docMk/>
            <pc:sldMk cId="238456059" sldId="733"/>
            <ac:spMk id="6" creationId="{7B919EA6-277B-88CD-4949-45A350460C73}"/>
          </ac:spMkLst>
        </pc:spChg>
      </pc:sldChg>
      <pc:sldChg chg="add">
        <pc:chgData name="Paolo Castracane" userId="79409e68-a20d-42e3-af0c-ad1c5702f6f2" providerId="ADAL" clId="{95671AEE-F93B-BE48-A7C7-A35F2F29D61B}" dt="2025-03-07T08:33:38.471" v="266"/>
        <pc:sldMkLst>
          <pc:docMk/>
          <pc:sldMk cId="4102505168" sldId="777"/>
        </pc:sldMkLst>
      </pc:sldChg>
      <pc:sldChg chg="add">
        <pc:chgData name="Paolo Castracane" userId="79409e68-a20d-42e3-af0c-ad1c5702f6f2" providerId="ADAL" clId="{95671AEE-F93B-BE48-A7C7-A35F2F29D61B}" dt="2025-03-07T08:33:38.471" v="266"/>
        <pc:sldMkLst>
          <pc:docMk/>
          <pc:sldMk cId="2849117819" sldId="781"/>
        </pc:sldMkLst>
      </pc:sldChg>
      <pc:sldChg chg="modSp mod">
        <pc:chgData name="Paolo Castracane" userId="79409e68-a20d-42e3-af0c-ad1c5702f6f2" providerId="ADAL" clId="{95671AEE-F93B-BE48-A7C7-A35F2F29D61B}" dt="2025-03-07T08:45:31.654" v="315" actId="2711"/>
        <pc:sldMkLst>
          <pc:docMk/>
          <pc:sldMk cId="2911196001" sldId="793"/>
        </pc:sldMkLst>
        <pc:spChg chg="mod">
          <ac:chgData name="Paolo Castracane" userId="79409e68-a20d-42e3-af0c-ad1c5702f6f2" providerId="ADAL" clId="{95671AEE-F93B-BE48-A7C7-A35F2F29D61B}" dt="2025-03-07T08:45:24.827" v="314" actId="2711"/>
          <ac:spMkLst>
            <pc:docMk/>
            <pc:sldMk cId="2911196001" sldId="793"/>
            <ac:spMk id="9" creationId="{FA477CE0-A6A3-94F0-AC0C-09CA942609DB}"/>
          </ac:spMkLst>
        </pc:spChg>
        <pc:spChg chg="mod">
          <ac:chgData name="Paolo Castracane" userId="79409e68-a20d-42e3-af0c-ad1c5702f6f2" providerId="ADAL" clId="{95671AEE-F93B-BE48-A7C7-A35F2F29D61B}" dt="2025-03-07T08:45:31.654" v="315" actId="2711"/>
          <ac:spMkLst>
            <pc:docMk/>
            <pc:sldMk cId="2911196001" sldId="793"/>
            <ac:spMk id="10" creationId="{CFDBF315-EA3B-3C15-ED8B-84251D1AC41C}"/>
          </ac:spMkLst>
        </pc:spChg>
      </pc:sldChg>
      <pc:sldChg chg="del">
        <pc:chgData name="Paolo Castracane" userId="79409e68-a20d-42e3-af0c-ad1c5702f6f2" providerId="ADAL" clId="{95671AEE-F93B-BE48-A7C7-A35F2F29D61B}" dt="2025-03-05T18:21:42.655" v="255" actId="2696"/>
        <pc:sldMkLst>
          <pc:docMk/>
          <pc:sldMk cId="1226899342" sldId="833"/>
        </pc:sldMkLst>
      </pc:sldChg>
      <pc:sldChg chg="del">
        <pc:chgData name="Paolo Castracane" userId="79409e68-a20d-42e3-af0c-ad1c5702f6f2" providerId="ADAL" clId="{95671AEE-F93B-BE48-A7C7-A35F2F29D61B}" dt="2025-03-05T18:21:42.655" v="255" actId="2696"/>
        <pc:sldMkLst>
          <pc:docMk/>
          <pc:sldMk cId="3342153074" sldId="834"/>
        </pc:sldMkLst>
      </pc:sldChg>
      <pc:sldChg chg="modSp mod">
        <pc:chgData name="Paolo Castracane" userId="79409e68-a20d-42e3-af0c-ad1c5702f6f2" providerId="ADAL" clId="{95671AEE-F93B-BE48-A7C7-A35F2F29D61B}" dt="2025-03-07T08:46:53.523" v="318" actId="2711"/>
        <pc:sldMkLst>
          <pc:docMk/>
          <pc:sldMk cId="3627573790" sldId="835"/>
        </pc:sldMkLst>
        <pc:spChg chg="mod">
          <ac:chgData name="Paolo Castracane" userId="79409e68-a20d-42e3-af0c-ad1c5702f6f2" providerId="ADAL" clId="{95671AEE-F93B-BE48-A7C7-A35F2F29D61B}" dt="2025-03-07T08:46:53.523" v="318" actId="2711"/>
          <ac:spMkLst>
            <pc:docMk/>
            <pc:sldMk cId="3627573790" sldId="835"/>
            <ac:spMk id="7" creationId="{F27C0A18-A940-77E0-9820-DF940106AC48}"/>
          </ac:spMkLst>
        </pc:spChg>
        <pc:spChg chg="mod">
          <ac:chgData name="Paolo Castracane" userId="79409e68-a20d-42e3-af0c-ad1c5702f6f2" providerId="ADAL" clId="{95671AEE-F93B-BE48-A7C7-A35F2F29D61B}" dt="2025-03-07T08:46:44.367" v="317" actId="2711"/>
          <ac:spMkLst>
            <pc:docMk/>
            <pc:sldMk cId="3627573790" sldId="835"/>
            <ac:spMk id="10" creationId="{0D301383-5F97-3C81-6AAA-46A7D493F16C}"/>
          </ac:spMkLst>
        </pc:spChg>
      </pc:sldChg>
      <pc:sldChg chg="del">
        <pc:chgData name="Paolo Castracane" userId="79409e68-a20d-42e3-af0c-ad1c5702f6f2" providerId="ADAL" clId="{95671AEE-F93B-BE48-A7C7-A35F2F29D61B}" dt="2025-02-26T16:20:21.746" v="8" actId="2696"/>
        <pc:sldMkLst>
          <pc:docMk/>
          <pc:sldMk cId="3297240100" sldId="837"/>
        </pc:sldMkLst>
      </pc:sldChg>
      <pc:sldChg chg="del">
        <pc:chgData name="Paolo Castracane" userId="79409e68-a20d-42e3-af0c-ad1c5702f6f2" providerId="ADAL" clId="{95671AEE-F93B-BE48-A7C7-A35F2F29D61B}" dt="2025-02-26T16:20:21.746" v="8" actId="2696"/>
        <pc:sldMkLst>
          <pc:docMk/>
          <pc:sldMk cId="2363277616" sldId="838"/>
        </pc:sldMkLst>
      </pc:sldChg>
      <pc:sldChg chg="del">
        <pc:chgData name="Paolo Castracane" userId="79409e68-a20d-42e3-af0c-ad1c5702f6f2" providerId="ADAL" clId="{95671AEE-F93B-BE48-A7C7-A35F2F29D61B}" dt="2025-03-05T18:21:42.655" v="255" actId="2696"/>
        <pc:sldMkLst>
          <pc:docMk/>
          <pc:sldMk cId="2089622462" sldId="839"/>
        </pc:sldMkLst>
      </pc:sldChg>
      <pc:sldChg chg="del">
        <pc:chgData name="Paolo Castracane" userId="79409e68-a20d-42e3-af0c-ad1c5702f6f2" providerId="ADAL" clId="{95671AEE-F93B-BE48-A7C7-A35F2F29D61B}" dt="2025-02-26T16:20:21.746" v="8" actId="2696"/>
        <pc:sldMkLst>
          <pc:docMk/>
          <pc:sldMk cId="1491124678" sldId="840"/>
        </pc:sldMkLst>
      </pc:sldChg>
      <pc:sldChg chg="del">
        <pc:chgData name="Paolo Castracane" userId="79409e68-a20d-42e3-af0c-ad1c5702f6f2" providerId="ADAL" clId="{95671AEE-F93B-BE48-A7C7-A35F2F29D61B}" dt="2025-02-26T16:20:21.746" v="8" actId="2696"/>
        <pc:sldMkLst>
          <pc:docMk/>
          <pc:sldMk cId="2193693565" sldId="841"/>
        </pc:sldMkLst>
      </pc:sldChg>
      <pc:sldChg chg="del">
        <pc:chgData name="Paolo Castracane" userId="79409e68-a20d-42e3-af0c-ad1c5702f6f2" providerId="ADAL" clId="{95671AEE-F93B-BE48-A7C7-A35F2F29D61B}" dt="2025-02-26T16:20:21.746" v="8" actId="2696"/>
        <pc:sldMkLst>
          <pc:docMk/>
          <pc:sldMk cId="2082088960" sldId="842"/>
        </pc:sldMkLst>
      </pc:sldChg>
      <pc:sldChg chg="addSp delSp modSp mod ord">
        <pc:chgData name="Paolo Castracane" userId="79409e68-a20d-42e3-af0c-ad1c5702f6f2" providerId="ADAL" clId="{95671AEE-F93B-BE48-A7C7-A35F2F29D61B}" dt="2025-03-07T08:47:41.801" v="323" actId="1076"/>
        <pc:sldMkLst>
          <pc:docMk/>
          <pc:sldMk cId="4075393321" sldId="843"/>
        </pc:sldMkLst>
        <pc:spChg chg="mod">
          <ac:chgData name="Paolo Castracane" userId="79409e68-a20d-42e3-af0c-ad1c5702f6f2" providerId="ADAL" clId="{95671AEE-F93B-BE48-A7C7-A35F2F29D61B}" dt="2025-03-07T08:47:35.894" v="321" actId="14100"/>
          <ac:spMkLst>
            <pc:docMk/>
            <pc:sldMk cId="4075393321" sldId="843"/>
            <ac:spMk id="5" creationId="{64E3D041-8CFA-9B80-0238-7944713BC679}"/>
          </ac:spMkLst>
        </pc:spChg>
        <pc:spChg chg="mod">
          <ac:chgData name="Paolo Castracane" userId="79409e68-a20d-42e3-af0c-ad1c5702f6f2" providerId="ADAL" clId="{95671AEE-F93B-BE48-A7C7-A35F2F29D61B}" dt="2025-02-26T16:35:13.249" v="45" actId="20577"/>
          <ac:spMkLst>
            <pc:docMk/>
            <pc:sldMk cId="4075393321" sldId="843"/>
            <ac:spMk id="8" creationId="{11DEBBBD-95BD-B5C5-A8A7-A2E0F7107230}"/>
          </ac:spMkLst>
        </pc:spChg>
        <pc:picChg chg="add mod">
          <ac:chgData name="Paolo Castracane" userId="79409e68-a20d-42e3-af0c-ad1c5702f6f2" providerId="ADAL" clId="{95671AEE-F93B-BE48-A7C7-A35F2F29D61B}" dt="2025-03-07T08:47:39.700" v="322" actId="1076"/>
          <ac:picMkLst>
            <pc:docMk/>
            <pc:sldMk cId="4075393321" sldId="843"/>
            <ac:picMk id="3" creationId="{DBB34441-F9C8-1D6F-D614-2F8A2C160E88}"/>
          </ac:picMkLst>
        </pc:picChg>
        <pc:picChg chg="del">
          <ac:chgData name="Paolo Castracane" userId="79409e68-a20d-42e3-af0c-ad1c5702f6f2" providerId="ADAL" clId="{95671AEE-F93B-BE48-A7C7-A35F2F29D61B}" dt="2025-02-26T16:30:23.981" v="18" actId="478"/>
          <ac:picMkLst>
            <pc:docMk/>
            <pc:sldMk cId="4075393321" sldId="843"/>
            <ac:picMk id="6" creationId="{9AA199E5-1C4C-B43D-8216-D42B0D483F26}"/>
          </ac:picMkLst>
        </pc:picChg>
        <pc:picChg chg="del">
          <ac:chgData name="Paolo Castracane" userId="79409e68-a20d-42e3-af0c-ad1c5702f6f2" providerId="ADAL" clId="{95671AEE-F93B-BE48-A7C7-A35F2F29D61B}" dt="2025-02-26T16:30:24.923" v="19" actId="478"/>
          <ac:picMkLst>
            <pc:docMk/>
            <pc:sldMk cId="4075393321" sldId="843"/>
            <ac:picMk id="7" creationId="{375F826A-ED87-A2AE-0B35-F0C318A01156}"/>
          </ac:picMkLst>
        </pc:picChg>
        <pc:picChg chg="add mod">
          <ac:chgData name="Paolo Castracane" userId="79409e68-a20d-42e3-af0c-ad1c5702f6f2" providerId="ADAL" clId="{95671AEE-F93B-BE48-A7C7-A35F2F29D61B}" dt="2025-03-07T08:47:41.801" v="323" actId="1076"/>
          <ac:picMkLst>
            <pc:docMk/>
            <pc:sldMk cId="4075393321" sldId="843"/>
            <ac:picMk id="10" creationId="{B04DE8C9-5799-BFC1-281A-B1D317441F2B}"/>
          </ac:picMkLst>
        </pc:picChg>
      </pc:sldChg>
      <pc:sldChg chg="addSp delSp modSp mod ord">
        <pc:chgData name="Paolo Castracane" userId="79409e68-a20d-42e3-af0c-ad1c5702f6f2" providerId="ADAL" clId="{95671AEE-F93B-BE48-A7C7-A35F2F29D61B}" dt="2025-02-26T16:48:58.199" v="147" actId="20578"/>
        <pc:sldMkLst>
          <pc:docMk/>
          <pc:sldMk cId="930047672" sldId="844"/>
        </pc:sldMkLst>
        <pc:spChg chg="add mod">
          <ac:chgData name="Paolo Castracane" userId="79409e68-a20d-42e3-af0c-ad1c5702f6f2" providerId="ADAL" clId="{95671AEE-F93B-BE48-A7C7-A35F2F29D61B}" dt="2025-02-26T16:48:03.962" v="146" actId="20577"/>
          <ac:spMkLst>
            <pc:docMk/>
            <pc:sldMk cId="930047672" sldId="844"/>
            <ac:spMk id="7" creationId="{F9AA4603-F398-3A60-D491-A421287DDAE2}"/>
          </ac:spMkLst>
        </pc:spChg>
        <pc:picChg chg="add mod">
          <ac:chgData name="Paolo Castracane" userId="79409e68-a20d-42e3-af0c-ad1c5702f6f2" providerId="ADAL" clId="{95671AEE-F93B-BE48-A7C7-A35F2F29D61B}" dt="2025-02-26T16:46:29.780" v="88" actId="1076"/>
          <ac:picMkLst>
            <pc:docMk/>
            <pc:sldMk cId="930047672" sldId="844"/>
            <ac:picMk id="5" creationId="{85C8141C-27A4-DFEC-1F69-4FCC1728C71D}"/>
          </ac:picMkLst>
        </pc:picChg>
        <pc:picChg chg="del">
          <ac:chgData name="Paolo Castracane" userId="79409e68-a20d-42e3-af0c-ad1c5702f6f2" providerId="ADAL" clId="{95671AEE-F93B-BE48-A7C7-A35F2F29D61B}" dt="2025-02-26T16:42:49.493" v="46" actId="478"/>
          <ac:picMkLst>
            <pc:docMk/>
            <pc:sldMk cId="930047672" sldId="844"/>
            <ac:picMk id="6" creationId="{E0ED4643-282A-E10F-951A-C9366B47DD03}"/>
          </ac:picMkLst>
        </pc:picChg>
        <pc:picChg chg="mod">
          <ac:chgData name="Paolo Castracane" userId="79409e68-a20d-42e3-af0c-ad1c5702f6f2" providerId="ADAL" clId="{95671AEE-F93B-BE48-A7C7-A35F2F29D61B}" dt="2025-02-26T16:46:43.369" v="91" actId="1076"/>
          <ac:picMkLst>
            <pc:docMk/>
            <pc:sldMk cId="930047672" sldId="844"/>
            <ac:picMk id="8" creationId="{E5F9F7C9-5C31-1FEA-B6C4-C0CC3455FF16}"/>
          </ac:picMkLst>
        </pc:picChg>
      </pc:sldChg>
      <pc:sldChg chg="modSp mod">
        <pc:chgData name="Paolo Castracane" userId="79409e68-a20d-42e3-af0c-ad1c5702f6f2" providerId="ADAL" clId="{95671AEE-F93B-BE48-A7C7-A35F2F29D61B}" dt="2025-03-12T13:38:30.213" v="580" actId="20577"/>
        <pc:sldMkLst>
          <pc:docMk/>
          <pc:sldMk cId="4017352861" sldId="845"/>
        </pc:sldMkLst>
        <pc:spChg chg="mod">
          <ac:chgData name="Paolo Castracane" userId="79409e68-a20d-42e3-af0c-ad1c5702f6f2" providerId="ADAL" clId="{95671AEE-F93B-BE48-A7C7-A35F2F29D61B}" dt="2025-03-12T13:38:30.213" v="580" actId="20577"/>
          <ac:spMkLst>
            <pc:docMk/>
            <pc:sldMk cId="4017352861" sldId="845"/>
            <ac:spMk id="5" creationId="{941F5620-95DF-81C1-946B-D7F365D0C896}"/>
          </ac:spMkLst>
        </pc:spChg>
      </pc:sldChg>
      <pc:sldChg chg="del">
        <pc:chgData name="Paolo Castracane" userId="79409e68-a20d-42e3-af0c-ad1c5702f6f2" providerId="ADAL" clId="{95671AEE-F93B-BE48-A7C7-A35F2F29D61B}" dt="2025-03-07T08:33:02.743" v="265" actId="2696"/>
        <pc:sldMkLst>
          <pc:docMk/>
          <pc:sldMk cId="2240964646" sldId="846"/>
        </pc:sldMkLst>
      </pc:sldChg>
      <pc:sldChg chg="modSp add mod ord">
        <pc:chgData name="Paolo Castracane" userId="79409e68-a20d-42e3-af0c-ad1c5702f6f2" providerId="ADAL" clId="{95671AEE-F93B-BE48-A7C7-A35F2F29D61B}" dt="2025-03-12T13:45:44.001" v="609" actId="2711"/>
        <pc:sldMkLst>
          <pc:docMk/>
          <pc:sldMk cId="2137121238" sldId="847"/>
        </pc:sldMkLst>
        <pc:spChg chg="mod">
          <ac:chgData name="Paolo Castracane" userId="79409e68-a20d-42e3-af0c-ad1c5702f6f2" providerId="ADAL" clId="{95671AEE-F93B-BE48-A7C7-A35F2F29D61B}" dt="2025-03-12T13:45:44.001" v="609" actId="2711"/>
          <ac:spMkLst>
            <pc:docMk/>
            <pc:sldMk cId="2137121238" sldId="847"/>
            <ac:spMk id="3" creationId="{43138EA4-9A8A-8050-153F-3609EB2CCF70}"/>
          </ac:spMkLst>
        </pc:spChg>
      </pc:sldChg>
      <pc:sldChg chg="modSp add mod ord">
        <pc:chgData name="Paolo Castracane" userId="79409e68-a20d-42e3-af0c-ad1c5702f6f2" providerId="ADAL" clId="{95671AEE-F93B-BE48-A7C7-A35F2F29D61B}" dt="2025-03-12T13:45:59.795" v="611" actId="207"/>
        <pc:sldMkLst>
          <pc:docMk/>
          <pc:sldMk cId="3838848462" sldId="848"/>
        </pc:sldMkLst>
        <pc:spChg chg="mod">
          <ac:chgData name="Paolo Castracane" userId="79409e68-a20d-42e3-af0c-ad1c5702f6f2" providerId="ADAL" clId="{95671AEE-F93B-BE48-A7C7-A35F2F29D61B}" dt="2025-03-12T13:45:59.795" v="611" actId="207"/>
          <ac:spMkLst>
            <pc:docMk/>
            <pc:sldMk cId="3838848462" sldId="848"/>
            <ac:spMk id="3" creationId="{3F978BAA-C72B-7A0F-C1F4-893A43AD9879}"/>
          </ac:spMkLst>
        </pc:spChg>
      </pc:sldChg>
      <pc:sldChg chg="add ord">
        <pc:chgData name="Paolo Castracane" userId="79409e68-a20d-42e3-af0c-ad1c5702f6f2" providerId="ADAL" clId="{95671AEE-F93B-BE48-A7C7-A35F2F29D61B}" dt="2025-03-05T18:21:24.422" v="254" actId="20578"/>
        <pc:sldMkLst>
          <pc:docMk/>
          <pc:sldMk cId="1810531240" sldId="849"/>
        </pc:sldMkLst>
      </pc:sldChg>
      <pc:sldChg chg="delSp modSp new del mod">
        <pc:chgData name="Paolo Castracane" userId="79409e68-a20d-42e3-af0c-ad1c5702f6f2" providerId="ADAL" clId="{95671AEE-F93B-BE48-A7C7-A35F2F29D61B}" dt="2025-03-05T18:22:26.161" v="257" actId="2696"/>
        <pc:sldMkLst>
          <pc:docMk/>
          <pc:sldMk cId="2750247540" sldId="850"/>
        </pc:sldMkLst>
        <pc:spChg chg="del">
          <ac:chgData name="Paolo Castracane" userId="79409e68-a20d-42e3-af0c-ad1c5702f6f2" providerId="ADAL" clId="{95671AEE-F93B-BE48-A7C7-A35F2F29D61B}" dt="2025-02-26T16:58:24.848" v="243" actId="478"/>
          <ac:spMkLst>
            <pc:docMk/>
            <pc:sldMk cId="2750247540" sldId="850"/>
            <ac:spMk id="2" creationId="{848378A8-AC29-4D20-F8E6-9777A72D69D2}"/>
          </ac:spMkLst>
        </pc:spChg>
        <pc:spChg chg="mod">
          <ac:chgData name="Paolo Castracane" userId="79409e68-a20d-42e3-af0c-ad1c5702f6f2" providerId="ADAL" clId="{95671AEE-F93B-BE48-A7C7-A35F2F29D61B}" dt="2025-02-26T16:58:39.907" v="247" actId="1076"/>
          <ac:spMkLst>
            <pc:docMk/>
            <pc:sldMk cId="2750247540" sldId="850"/>
            <ac:spMk id="3" creationId="{8D10D3DC-3510-B060-F2B0-451A637FAF49}"/>
          </ac:spMkLst>
        </pc:spChg>
      </pc:sldChg>
      <pc:sldChg chg="addSp modSp add del mod">
        <pc:chgData name="Paolo Castracane" userId="79409e68-a20d-42e3-af0c-ad1c5702f6f2" providerId="ADAL" clId="{95671AEE-F93B-BE48-A7C7-A35F2F29D61B}" dt="2025-03-07T09:38:19.883" v="528" actId="1036"/>
        <pc:sldMkLst>
          <pc:docMk/>
          <pc:sldMk cId="0" sldId="851"/>
        </pc:sldMkLst>
        <pc:spChg chg="mod">
          <ac:chgData name="Paolo Castracane" userId="79409e68-a20d-42e3-af0c-ad1c5702f6f2" providerId="ADAL" clId="{95671AEE-F93B-BE48-A7C7-A35F2F29D61B}" dt="2025-03-07T09:38:19.883" v="528" actId="1036"/>
          <ac:spMkLst>
            <pc:docMk/>
            <pc:sldMk cId="0" sldId="851"/>
            <ac:spMk id="3" creationId="{2DF98ADA-D6B3-F6C0-3BDD-DC5AF9E1C2F3}"/>
          </ac:spMkLst>
        </pc:spChg>
        <pc:spChg chg="add mod">
          <ac:chgData name="Paolo Castracane" userId="79409e68-a20d-42e3-af0c-ad1c5702f6f2" providerId="ADAL" clId="{95671AEE-F93B-BE48-A7C7-A35F2F29D61B}" dt="2025-03-07T09:38:19.883" v="528" actId="1036"/>
          <ac:spMkLst>
            <pc:docMk/>
            <pc:sldMk cId="0" sldId="851"/>
            <ac:spMk id="4" creationId="{AF7A2B32-AAB1-8ABE-DEED-F06AA1A73109}"/>
          </ac:spMkLst>
        </pc:spChg>
        <pc:spChg chg="mod">
          <ac:chgData name="Paolo Castracane" userId="79409e68-a20d-42e3-af0c-ad1c5702f6f2" providerId="ADAL" clId="{95671AEE-F93B-BE48-A7C7-A35F2F29D61B}" dt="2025-03-07T09:38:09.679" v="511" actId="1035"/>
          <ac:spMkLst>
            <pc:docMk/>
            <pc:sldMk cId="0" sldId="851"/>
            <ac:spMk id="73" creationId="{00000000-0000-0000-0000-000000000000}"/>
          </ac:spMkLst>
        </pc:spChg>
        <pc:picChg chg="mod">
          <ac:chgData name="Paolo Castracane" userId="79409e68-a20d-42e3-af0c-ad1c5702f6f2" providerId="ADAL" clId="{95671AEE-F93B-BE48-A7C7-A35F2F29D61B}" dt="2025-03-07T09:38:19.883" v="528" actId="1036"/>
          <ac:picMkLst>
            <pc:docMk/>
            <pc:sldMk cId="0" sldId="851"/>
            <ac:picMk id="2" creationId="{00102D34-8253-AE67-DC42-ACFCD829C15D}"/>
          </ac:picMkLst>
        </pc:picChg>
      </pc:sldChg>
      <pc:sldChg chg="addSp delSp modSp new mod">
        <pc:chgData name="Paolo Castracane" userId="79409e68-a20d-42e3-af0c-ad1c5702f6f2" providerId="ADAL" clId="{95671AEE-F93B-BE48-A7C7-A35F2F29D61B}" dt="2025-03-07T08:57:00.067" v="415" actId="1076"/>
        <pc:sldMkLst>
          <pc:docMk/>
          <pc:sldMk cId="3232698833" sldId="852"/>
        </pc:sldMkLst>
        <pc:spChg chg="del">
          <ac:chgData name="Paolo Castracane" userId="79409e68-a20d-42e3-af0c-ad1c5702f6f2" providerId="ADAL" clId="{95671AEE-F93B-BE48-A7C7-A35F2F29D61B}" dt="2025-03-07T08:52:20.741" v="325" actId="478"/>
          <ac:spMkLst>
            <pc:docMk/>
            <pc:sldMk cId="3232698833" sldId="852"/>
            <ac:spMk id="2" creationId="{37CFA3C7-6C2B-8FCF-2E7A-9A800CBEA3CA}"/>
          </ac:spMkLst>
        </pc:spChg>
        <pc:spChg chg="mod">
          <ac:chgData name="Paolo Castracane" userId="79409e68-a20d-42e3-af0c-ad1c5702f6f2" providerId="ADAL" clId="{95671AEE-F93B-BE48-A7C7-A35F2F29D61B}" dt="2025-03-07T08:55:26.484" v="403" actId="20577"/>
          <ac:spMkLst>
            <pc:docMk/>
            <pc:sldMk cId="3232698833" sldId="852"/>
            <ac:spMk id="3" creationId="{A60F88CE-5E64-5C64-1ACB-87B4FCBA3B67}"/>
          </ac:spMkLst>
        </pc:spChg>
        <pc:spChg chg="add mod">
          <ac:chgData name="Paolo Castracane" userId="79409e68-a20d-42e3-af0c-ad1c5702f6f2" providerId="ADAL" clId="{95671AEE-F93B-BE48-A7C7-A35F2F29D61B}" dt="2025-03-07T08:56:50.910" v="413" actId="1076"/>
          <ac:spMkLst>
            <pc:docMk/>
            <pc:sldMk cId="3232698833" sldId="852"/>
            <ac:spMk id="9" creationId="{B04190FC-5DB5-025D-9AE5-A6AF58B61FC7}"/>
          </ac:spMkLst>
        </pc:spChg>
        <pc:picChg chg="add mod">
          <ac:chgData name="Paolo Castracane" userId="79409e68-a20d-42e3-af0c-ad1c5702f6f2" providerId="ADAL" clId="{95671AEE-F93B-BE48-A7C7-A35F2F29D61B}" dt="2025-03-07T08:56:55.686" v="414" actId="14100"/>
          <ac:picMkLst>
            <pc:docMk/>
            <pc:sldMk cId="3232698833" sldId="852"/>
            <ac:picMk id="5" creationId="{6D17C0A8-30DC-B27D-EB74-C777C3C4B7C9}"/>
          </ac:picMkLst>
        </pc:picChg>
        <pc:picChg chg="add mod">
          <ac:chgData name="Paolo Castracane" userId="79409e68-a20d-42e3-af0c-ad1c5702f6f2" providerId="ADAL" clId="{95671AEE-F93B-BE48-A7C7-A35F2F29D61B}" dt="2025-03-07T08:57:00.067" v="415" actId="1076"/>
          <ac:picMkLst>
            <pc:docMk/>
            <pc:sldMk cId="3232698833" sldId="852"/>
            <ac:picMk id="7" creationId="{5F571734-F3A6-87E7-37F6-0AB6B1CC5C56}"/>
          </ac:picMkLst>
        </pc:picChg>
      </pc:sldChg>
      <pc:sldChg chg="add del">
        <pc:chgData name="Paolo Castracane" userId="79409e68-a20d-42e3-af0c-ad1c5702f6f2" providerId="ADAL" clId="{95671AEE-F93B-BE48-A7C7-A35F2F29D61B}" dt="2025-03-07T09:38:43.131" v="530" actId="2890"/>
        <pc:sldMkLst>
          <pc:docMk/>
          <pc:sldMk cId="1087768515" sldId="853"/>
        </pc:sldMkLst>
      </pc:sldChg>
      <pc:sldMasterChg chg="delSldLayout">
        <pc:chgData name="Paolo Castracane" userId="79409e68-a20d-42e3-af0c-ad1c5702f6f2" providerId="ADAL" clId="{95671AEE-F93B-BE48-A7C7-A35F2F29D61B}" dt="2025-03-07T08:33:02.743" v="265" actId="2696"/>
        <pc:sldMasterMkLst>
          <pc:docMk/>
          <pc:sldMasterMk cId="0" sldId="2147483648"/>
        </pc:sldMasterMkLst>
        <pc:sldLayoutChg chg="del">
          <pc:chgData name="Paolo Castracane" userId="79409e68-a20d-42e3-af0c-ad1c5702f6f2" providerId="ADAL" clId="{95671AEE-F93B-BE48-A7C7-A35F2F29D61B}" dt="2025-03-07T08:33:02.743" v="265" actId="2696"/>
          <pc:sldLayoutMkLst>
            <pc:docMk/>
            <pc:sldMasterMk cId="0" sldId="2147483648"/>
            <pc:sldLayoutMk cId="352233972" sldId="214748365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IT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IT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685800"/>
            <a:ext cx="6111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A807B0-9A65-4FF2-B4AF-19F21202146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824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58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38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21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84372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08827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34452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03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03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58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273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Regarding the orbit scenario file good progress has been made with the implementation It can be 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mentioned that 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it will be deployed early July and available as an option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tickbox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) when running the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quries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509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850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685800"/>
            <a:ext cx="6111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A807B0-9A65-4FF2-B4AF-19F21202146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571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‹N›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</a:rPr>
              <a:t>WGCV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b="1">
                <a:solidFill>
                  <a:schemeClr val="accent1"/>
                </a:solidFill>
              </a:rPr>
              <a:t>53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b="1">
                <a:solidFill>
                  <a:schemeClr val="accent1"/>
                </a:solidFill>
              </a:rPr>
              <a:t>5-8 March 2024</a:t>
            </a: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877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‹N›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52431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‹N›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5809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‹N›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873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309" y="5258118"/>
            <a:ext cx="1059840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302" y="3351588"/>
            <a:ext cx="11777526" cy="707886"/>
          </a:xfrm>
          <a:prstGeom prst="rect">
            <a:avLst/>
          </a:prstGeom>
        </p:spPr>
        <p:txBody>
          <a:bodyPr/>
          <a:lstStyle>
            <a:lvl1pPr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4" y="642937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2898" y="6202800"/>
            <a:ext cx="66886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798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2592" y="4106871"/>
            <a:ext cx="1170399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6920" cy="10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6454954"/>
            <a:ext cx="10395734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0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9" y="0"/>
            <a:ext cx="12158753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9226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5" y="-2"/>
            <a:ext cx="12269310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‹N›</a:t>
            </a:fld>
            <a:endParaRPr lang="en-GB" sz="798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6452251"/>
            <a:ext cx="10395734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77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" y="0"/>
            <a:ext cx="12158753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63661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‹N›</a:t>
            </a:fld>
            <a:endParaRPr lang="en-GB" sz="798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6455664"/>
            <a:ext cx="10395734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2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4" y="-1"/>
            <a:ext cx="12158752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8867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‹N›</a:t>
            </a:fld>
            <a:endParaRPr lang="en-GB" sz="798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6455664"/>
            <a:ext cx="10395734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1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2261" y="3456849"/>
            <a:ext cx="11820484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342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8275" y="1321782"/>
          <a:ext cx="11624274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7516" y="1348841"/>
          <a:ext cx="11592576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97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8275" y="1219354"/>
          <a:ext cx="11624274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1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5" y="-2"/>
            <a:ext cx="12269310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23748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65" y="-2"/>
            <a:ext cx="12269310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193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65" y="-2"/>
            <a:ext cx="12269310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262" y="1674000"/>
            <a:ext cx="5773014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5885" y="1674000"/>
            <a:ext cx="5762244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0357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250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54800"/>
            <a:ext cx="10081234" cy="565200"/>
          </a:xfrm>
        </p:spPr>
        <p:txBody>
          <a:bodyPr/>
          <a:lstStyle>
            <a:lvl1pPr>
              <a:defRPr sz="2992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335E6F"/>
                </a:solidFill>
              </a:defRPr>
            </a:lvl1pPr>
            <a:lvl2pPr>
              <a:defRPr sz="1795">
                <a:solidFill>
                  <a:srgbClr val="335E6F"/>
                </a:solidFill>
              </a:defRPr>
            </a:lvl2pPr>
            <a:lvl3pPr>
              <a:defRPr sz="1795">
                <a:solidFill>
                  <a:srgbClr val="335E6F"/>
                </a:solidFill>
              </a:defRPr>
            </a:lvl3pPr>
            <a:lvl4pPr>
              <a:defRPr sz="1795">
                <a:solidFill>
                  <a:srgbClr val="335E6F"/>
                </a:solidFill>
              </a:defRPr>
            </a:lvl4pPr>
            <a:lvl5pPr>
              <a:defRPr sz="1795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8673" y="6202800"/>
            <a:ext cx="27432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07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76C8AE"/>
                </a:solidFill>
              </a:defRPr>
            </a:lvl1pPr>
            <a:lvl2pPr>
              <a:defRPr sz="1795">
                <a:solidFill>
                  <a:srgbClr val="76C8AE"/>
                </a:solidFill>
              </a:defRPr>
            </a:lvl2pPr>
            <a:lvl3pPr>
              <a:defRPr sz="1795">
                <a:solidFill>
                  <a:srgbClr val="76C8AE"/>
                </a:solidFill>
              </a:defRPr>
            </a:lvl3pPr>
            <a:lvl4pPr>
              <a:defRPr sz="1795">
                <a:solidFill>
                  <a:srgbClr val="76C8AE"/>
                </a:solidFill>
              </a:defRPr>
            </a:lvl4pPr>
            <a:lvl5pPr>
              <a:defRPr sz="1795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401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818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54800"/>
            <a:ext cx="10081234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FFCC4E"/>
                </a:solidFill>
              </a:defRPr>
            </a:lvl1pPr>
            <a:lvl2pPr>
              <a:defRPr sz="1795">
                <a:solidFill>
                  <a:srgbClr val="FFCC4E"/>
                </a:solidFill>
              </a:defRPr>
            </a:lvl2pPr>
            <a:lvl3pPr>
              <a:defRPr sz="1795">
                <a:solidFill>
                  <a:srgbClr val="FFCC4E"/>
                </a:solidFill>
              </a:defRPr>
            </a:lvl3pPr>
            <a:lvl4pPr>
              <a:defRPr sz="1795">
                <a:solidFill>
                  <a:srgbClr val="FFCC4E"/>
                </a:solidFill>
              </a:defRPr>
            </a:lvl4pPr>
            <a:lvl5pPr>
              <a:defRPr sz="1795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101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>
                <a:solidFill>
                  <a:srgbClr val="009BDB"/>
                </a:solidFill>
              </a:defRPr>
            </a:lvl1pPr>
            <a:lvl2pPr>
              <a:defRPr sz="1795">
                <a:solidFill>
                  <a:srgbClr val="009BDB"/>
                </a:solidFill>
              </a:defRPr>
            </a:lvl2pPr>
            <a:lvl3pPr>
              <a:defRPr sz="1795">
                <a:solidFill>
                  <a:srgbClr val="009BDB"/>
                </a:solidFill>
              </a:defRPr>
            </a:lvl3pPr>
            <a:lvl4pPr>
              <a:defRPr sz="1795">
                <a:solidFill>
                  <a:srgbClr val="009BDB"/>
                </a:solidFill>
              </a:defRPr>
            </a:lvl4pPr>
            <a:lvl5pPr>
              <a:defRPr sz="1795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76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4383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86301" y="2011305"/>
            <a:ext cx="2819400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9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86301" y="4524208"/>
            <a:ext cx="2812780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86301" y="2041527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86301" y="1740025"/>
            <a:ext cx="2819402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4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4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301" y="4406775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2227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25" y="192051"/>
            <a:ext cx="10108850" cy="4924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altLang="en-US" sz="2593" b="1" i="0" kern="1200" noProof="0" dirty="0">
                <a:solidFill>
                  <a:schemeClr val="tx2"/>
                </a:solidFill>
                <a:latin typeface="+mj-lt"/>
                <a:ea typeface="MS PGothic" pitchFamily="34" charset="-128"/>
                <a:cs typeface="Arial" charset="0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8766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0" y="1"/>
            <a:ext cx="12192000" cy="10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4" y="0"/>
            <a:ext cx="2887577" cy="103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1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6" name="Google Shape;26;p3"/>
          <p:cNvSpPr/>
          <p:nvPr/>
        </p:nvSpPr>
        <p:spPr>
          <a:xfrm>
            <a:off x="-1777" y="6574604"/>
            <a:ext cx="12193600" cy="28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 rot="10800000" flipH="1">
            <a:off x="-4504" y="6540363"/>
            <a:ext cx="12196400" cy="5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10265664" y="6574605"/>
            <a:ext cx="1925600" cy="31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" sz="1467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sz="1467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600" cy="4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82588" algn="l" rtl="0">
              <a:lnSpc>
                <a:spcPct val="15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marR="0" lvl="1" indent="-4571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marR="0" lvl="2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marR="0" lvl="3" indent="-423323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8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marR="0" lvl="4" indent="-423323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8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marR="0" lvl="5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marR="0" lvl="6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marR="0" lvl="7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marR="0" lvl="8" indent="-431789" algn="l" rtl="0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sz="44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31" name="Google Shape;31;p3"/>
          <p:cNvSpPr txBox="1"/>
          <p:nvPr/>
        </p:nvSpPr>
        <p:spPr>
          <a:xfrm>
            <a:off x="-54300" y="6497000"/>
            <a:ext cx="6763600" cy="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WGCV-54, 16-17 October 2024</a:t>
            </a:r>
            <a:endParaRPr sz="1467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1955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lanet&#10;&#10;Description automatically generated">
            <a:extLst>
              <a:ext uri="{FF2B5EF4-FFF2-40B4-BE49-F238E27FC236}">
                <a16:creationId xmlns:a16="http://schemas.microsoft.com/office/drawing/2014/main" id="{EFDCE1B2-238E-6B2F-EBBA-56C2174CCC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445" y="2581"/>
            <a:ext cx="12427445" cy="648522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1326911"/>
            <a:ext cx="11732718" cy="488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27846" y="874577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820F262-D9EE-06C6-1310-D5A7FCCB1857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230" y="222510"/>
            <a:ext cx="1071640" cy="43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chec_logo">
            <a:extLst>
              <a:ext uri="{FF2B5EF4-FFF2-40B4-BE49-F238E27FC236}">
                <a16:creationId xmlns:a16="http://schemas.microsoft.com/office/drawing/2014/main" id="{7DA595AC-BA52-46E9-76FC-661BCFCD493A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809" y="222509"/>
            <a:ext cx="1110352" cy="43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blue text with a white background&#10;&#10;Description automatically generated">
            <a:extLst>
              <a:ext uri="{FF2B5EF4-FFF2-40B4-BE49-F238E27FC236}">
                <a16:creationId xmlns:a16="http://schemas.microsoft.com/office/drawing/2014/main" id="{895BC49F-7450-FC61-292A-B58FBF002C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101" y="226724"/>
            <a:ext cx="804559" cy="43190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CDF3AC1-EE15-93EB-C216-E6B404082CC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7068" y="377741"/>
            <a:ext cx="1468224" cy="16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28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717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image" Target="../media/image18.emf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17 – 21 March 2025</a:t>
            </a:r>
            <a:r>
              <a:rPr lang="it-IT" sz="1000" b="0" dirty="0"/>
              <a:t>, GSICS </a:t>
            </a:r>
            <a:r>
              <a:rPr lang="it-IT" sz="1000" b="0" dirty="0" err="1"/>
              <a:t>Annual</a:t>
            </a:r>
            <a:r>
              <a:rPr lang="it-IT" sz="1000" b="0" dirty="0"/>
              <a:t> Meeting (</a:t>
            </a:r>
            <a:r>
              <a:rPr lang="it-IT" sz="1000" b="0" dirty="0" err="1"/>
              <a:t>Hybrid</a:t>
            </a:r>
            <a:r>
              <a:rPr lang="it-IT" sz="1000" b="0" dirty="0"/>
              <a:t>),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 Changchun, Jilin Province, China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000" b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GDWG 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brand.esa.int/files/2020/05/ESA_logo_2020_Deep-1024x643.jpg">
            <a:extLst>
              <a:ext uri="{FF2B5EF4-FFF2-40B4-BE49-F238E27FC236}">
                <a16:creationId xmlns:a16="http://schemas.microsoft.com/office/drawing/2014/main" id="{DF80D58D-2545-5BE9-7490-70908292D2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 t="17532" r="5401" b="17262"/>
          <a:stretch/>
        </p:blipFill>
        <p:spPr bwMode="auto">
          <a:xfrm>
            <a:off x="10327022" y="42589"/>
            <a:ext cx="1810279" cy="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4125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798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1648673" y="6202801"/>
            <a:ext cx="27432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0" y="6452225"/>
            <a:ext cx="10395734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92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9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410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8994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03882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7552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ur05.safelinks.protection.outlook.com/?url=https%3A%2F%2Fnilu.us4.list-manage.com%2Ftrack%2Fclick%3Fu%3D3d788e5de17c3978490621e5d%26id%3D6d311f3f1a%26e%3D7df21650bf&amp;data=05%7C01%7CPaolo.Castracane%40ext.esa.int%7C2b30ab0baf2341cf16b908db68e18e48%7C9a5cacd02bef4dd7ac5c7ebe1f54f495%7C0%7C0%7C638219090228102960%7CUnknown%7CTWFpbGZsb3d8eyJWIjoiMC4wLjAwMDAiLCJQIjoiV2luMzIiLCJBTiI6Ik1haWwiLCJXVCI6Mn0%3D%7C3000%7C%7C%7C&amp;sdata=bD1B3kbdvrmWcFKO7lxz95kfGfhkizH7oB6JhPoYKSM%3D&amp;reserved=0" TargetMode="External"/><Relationship Id="rId13" Type="http://schemas.openxmlformats.org/officeDocument/2006/relationships/hyperlink" Target="https://eur05.safelinks.protection.outlook.com/?url=https%3A%2F%2Fnilu.us4.list-manage.com%2Ftrack%2Fclick%3Fu%3D3d788e5de17c3978490621e5d%26id%3D5113efad48%26e%3D7df21650bf&amp;data=05%7C01%7CPaolo.Castracane%40ext.esa.int%7C2b30ab0baf2341cf16b908db68e18e48%7C9a5cacd02bef4dd7ac5c7ebe1f54f495%7C0%7C0%7C638219090228102960%7CUnknown%7CTWFpbGZsb3d8eyJWIjoiMC4wLjAwMDAiLCJQIjoiV2luMzIiLCJBTiI6Ik1haWwiLCJXVCI6Mn0%3D%7C3000%7C%7C%7C&amp;sdata=A0OWwp%2FU756mDJdX8K4ddBPD6NY67aou1y096q9cLH4%3D&amp;reserved=0" TargetMode="External"/><Relationship Id="rId3" Type="http://schemas.openxmlformats.org/officeDocument/2006/relationships/hyperlink" Target="mailto:nadirteam@nilu.no" TargetMode="External"/><Relationship Id="rId7" Type="http://schemas.openxmlformats.org/officeDocument/2006/relationships/hyperlink" Target="https://evdc.esa.int/documents/102/earthcare_support_tools.pdf" TargetMode="External"/><Relationship Id="rId12" Type="http://schemas.openxmlformats.org/officeDocument/2006/relationships/hyperlink" Target="https://eur05.safelinks.protection.outlook.com/?url=https%3A%2F%2Fnilu.us4.list-manage.com%2Ftrack%2Fclick%3Fu%3D3d788e5de17c3978490621e5d%26id%3Dff1c7995d7%26e%3D7df21650bf&amp;data=05%7C01%7CPaolo.Castracane%40ext.esa.int%7C2b30ab0baf2341cf16b908db68e18e48%7C9a5cacd02bef4dd7ac5c7ebe1f54f495%7C0%7C0%7C638219090228102960%7CUnknown%7CTWFpbGZsb3d8eyJWIjoiMC4wLjAwMDAiLCJQIjoiV2luMzIiLCJBTiI6Ik1haWwiLCJXVCI6Mn0%3D%7C3000%7C%7C%7C&amp;sdata=GFvarchglofi1rPUgedGEV9oB5me5S5rSsGV9EDgDzk%3D&amp;reserved=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evdc.esa.int/documents/100/EVDC_Webinar_Skytek.pdf" TargetMode="External"/><Relationship Id="rId11" Type="http://schemas.openxmlformats.org/officeDocument/2006/relationships/hyperlink" Target="https://eur05.safelinks.protection.outlook.com/?url=https%3A%2F%2Fnilu.us4.list-manage.com%2Ftrack%2Fclick%3Fu%3D3d788e5de17c3978490621e5d%26id%3Dd6d156d55a%26e%3D7df21650bf&amp;data=05%7C01%7CPaolo.Castracane%40ext.esa.int%7C2b30ab0baf2341cf16b908db68e18e48%7C9a5cacd02bef4dd7ac5c7ebe1f54f495%7C0%7C0%7C638219090228102960%7CUnknown%7CTWFpbGZsb3d8eyJWIjoiMC4wLjAwMDAiLCJQIjoiV2luMzIiLCJBTiI6Ik1haWwiLCJXVCI6Mn0%3D%7C3000%7C%7C%7C&amp;sdata=OHFLjbWoOZ8QyFkovg%2BQQiGu0sWyLOrB7VfMOJW25K4%3D&amp;reserved=0" TargetMode="External"/><Relationship Id="rId5" Type="http://schemas.openxmlformats.org/officeDocument/2006/relationships/hyperlink" Target="https://evdc.esa.int/documents/99/data_formatting_submission_Ann_Mari_Fjaeraa__Yong_Lin.pdf" TargetMode="External"/><Relationship Id="rId10" Type="http://schemas.openxmlformats.org/officeDocument/2006/relationships/hyperlink" Target="https://eur05.safelinks.protection.outlook.com/?url=https%3A%2F%2Fnilu.us4.list-manage.com%2Ftrack%2Fclick%3Fu%3D3d788e5de17c3978490621e5d%26id%3D10bf92bd10%26e%3D7df21650bf&amp;data=05%7C01%7CPaolo.Castracane%40ext.esa.int%7C2b30ab0baf2341cf16b908db68e18e48%7C9a5cacd02bef4dd7ac5c7ebe1f54f495%7C0%7C0%7C638219090228102960%7CUnknown%7CTWFpbGZsb3d8eyJWIjoiMC4wLjAwMDAiLCJQIjoiV2luMzIiLCJBTiI6Ik1haWwiLCJXVCI6Mn0%3D%7C3000%7C%7C%7C&amp;sdata=zLade3A05lW760w4GASnvRRcGuERKaCCu7No7bpNV8I%3D&amp;reserved=0" TargetMode="External"/><Relationship Id="rId4" Type="http://schemas.openxmlformats.org/officeDocument/2006/relationships/hyperlink" Target="https://evdc.esa.int/documents/98/Intro_Cal_Val.pdf" TargetMode="External"/><Relationship Id="rId9" Type="http://schemas.openxmlformats.org/officeDocument/2006/relationships/hyperlink" Target="https://eur05.safelinks.protection.outlook.com/?url=https%3A%2F%2Fnilu.us4.list-manage.com%2Ftrack%2Fclick%3Fu%3D3d788e5de17c3978490621e5d%26id%3Df83979dd2a%26e%3D7df21650bf&amp;data=05%7C01%7CPaolo.Castracane%40ext.esa.int%7C2b30ab0baf2341cf16b908db68e18e48%7C9a5cacd02bef4dd7ac5c7ebe1f54f495%7C0%7C0%7C638219090228102960%7CUnknown%7CTWFpbGZsb3d8eyJWIjoiMC4wLjAwMDAiLCJQIjoiV2luMzIiLCJBTiI6Ik1haWwiLCJXVCI6Mn0%3D%7C3000%7C%7C%7C&amp;sdata=YqROrPC%2Frp6wG6ZjLrgs4vFv2nrf9ILlsDCOgmMGA%2Bo%3D&amp;reserved=0" TargetMode="External"/><Relationship Id="rId14" Type="http://schemas.openxmlformats.org/officeDocument/2006/relationships/hyperlink" Target="https://eur05.safelinks.protection.outlook.com/?url=https%3A%2F%2Fnilu.us4.list-manage.com%2Ftrack%2Fclick%3Fu%3D3d788e5de17c3978490621e5d%26id%3D453671b262%26e%3D7df21650bf&amp;data=05%7C01%7CPaolo.Castracane%40ext.esa.int%7C2b30ab0baf2341cf16b908db68e18e48%7C9a5cacd02bef4dd7ac5c7ebe1f54f495%7C0%7C0%7C638219090228102960%7CUnknown%7CTWFpbGZsb3d8eyJWIjoiMC4wLjAwMDAiLCJQIjoiV2luMzIiLCJBTiI6Ik1haWwiLCJXVCI6Mn0%3D%7C3000%7C%7C%7C&amp;sdata=Y%2Bo3v%2FC8jc9gfgVgngQQnG7Nx%2Ftwy4w6zkW0SY1XJOY%3D&amp;reserved=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doi.org/10.1016/j.srs.2024.100147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qa4sm.eu/" TargetMode="External"/><Relationship Id="rId11" Type="http://schemas.openxmlformats.org/officeDocument/2006/relationships/hyperlink" Target="https://earth.esa.int/eogateway/activities/frm4sm-fiducial-reference-measurements-for-soil-moisture" TargetMode="External"/><Relationship Id="rId5" Type="http://schemas.openxmlformats.org/officeDocument/2006/relationships/image" Target="../media/image46.jpe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alvalportal.ceos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3390/rs15205017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ypernets.eu/from_cms/summary" TargetMode="External"/><Relationship Id="rId3" Type="http://schemas.openxmlformats.org/officeDocument/2006/relationships/hyperlink" Target="https://www.pandonia-global-network.org/" TargetMode="External"/><Relationship Id="rId7" Type="http://schemas.openxmlformats.org/officeDocument/2006/relationships/hyperlink" Target="https://www.baqunin.e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frm4doas.aeronomie.be/" TargetMode="External"/><Relationship Id="rId11" Type="http://schemas.openxmlformats.org/officeDocument/2006/relationships/hyperlink" Target="https://mmt.skytek.dev/" TargetMode="External"/><Relationship Id="rId5" Type="http://schemas.openxmlformats.org/officeDocument/2006/relationships/hyperlink" Target="https://www.icos-cp.eu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www.radcalnet.org/#!/" TargetMode="External"/><Relationship Id="rId9" Type="http://schemas.openxmlformats.org/officeDocument/2006/relationships/hyperlink" Target="https://frm4ghg.aeronomie.b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3390/rs16183525" TargetMode="Externa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lvalportal.ceos.org/web/guest/ivos-36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tpi.eventsair.com/pre-flight-calibration-workshop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esa.int/eogateway/events/vh-roda" TargetMode="External"/><Relationship Id="rId2" Type="http://schemas.openxmlformats.org/officeDocument/2006/relationships/hyperlink" Target="https://atpi.eventsair.com/pre-flight-calibration-workshop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usgs.gov/calval/jacie-2025-workshop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esa.int/eogateway/activities/edap" TargetMode="External"/><Relationship Id="rId7" Type="http://schemas.openxmlformats.org/officeDocument/2006/relationships/hyperlink" Target="http://gsics.atmos.umd.edu/wiki/Hom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tar.nesdis.noaa.gov/smcd/GCC/newsletters.php" TargetMode="External"/><Relationship Id="rId5" Type="http://schemas.openxmlformats.org/officeDocument/2006/relationships/hyperlink" Target="https://calvalportal.ceos.org/" TargetMode="External"/><Relationship Id="rId4" Type="http://schemas.openxmlformats.org/officeDocument/2006/relationships/hyperlink" Target="https://www.earthdata.nasa.gov/esds/csd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cUoLTDl-YZ-MuDl6yx4CwLN8AjMrcCH1dfVh17wL4Q4/edit?gid=1610036595#gid=161003659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640" y="4397104"/>
            <a:ext cx="9387400" cy="117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000" b="1" kern="0" dirty="0">
              <a:latin typeface="Georgia" panose="02040502050405020303" pitchFamily="18" charset="0"/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 b="1" kern="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Starion for ESA - European Space Agency </a:t>
            </a:r>
          </a:p>
          <a:p>
            <a:pPr eaLnBrk="1" hangingPunct="1">
              <a:lnSpc>
                <a:spcPct val="80000"/>
              </a:lnSpc>
            </a:pPr>
            <a:endParaRPr lang="en-US" altLang="en-US" sz="1200" kern="0" dirty="0">
              <a:latin typeface="Georgia" panose="02040502050405020303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7D3C1C-C1C2-8F6B-F084-7908EC4EC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452" y="825734"/>
            <a:ext cx="10041775" cy="1470025"/>
          </a:xfrm>
        </p:spPr>
        <p:txBody>
          <a:bodyPr/>
          <a:lstStyle/>
          <a:p>
            <a:r>
              <a:rPr lang="en-GB" b="1" dirty="0">
                <a:latin typeface="+mj-lt"/>
              </a:rPr>
              <a:t>GDWG Report from ESA</a:t>
            </a:r>
            <a:endParaRPr lang="en-IT" b="1" dirty="0">
              <a:latin typeface="+mj-lt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B919EA6-277B-88CD-4949-45A350460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3971" y="2191214"/>
            <a:ext cx="8224058" cy="1752600"/>
          </a:xfrm>
        </p:spPr>
        <p:txBody>
          <a:bodyPr/>
          <a:lstStyle/>
          <a:p>
            <a:r>
              <a:rPr lang="en-GB" sz="3200" b="1" dirty="0">
                <a:latin typeface="Arial"/>
                <a:cs typeface="Arial"/>
              </a:rPr>
              <a:t>GSCIS </a:t>
            </a:r>
            <a:r>
              <a:rPr lang="en-GB" b="1" dirty="0">
                <a:latin typeface="Arial"/>
                <a:cs typeface="Arial"/>
              </a:rPr>
              <a:t>Data</a:t>
            </a:r>
            <a:r>
              <a:rPr lang="en-GB" sz="3200" b="1" dirty="0">
                <a:latin typeface="Arial"/>
                <a:cs typeface="Arial"/>
              </a:rPr>
              <a:t> Working Group</a:t>
            </a:r>
            <a:r>
              <a:rPr lang="en-GB" sz="3200" dirty="0">
                <a:latin typeface="Arial"/>
                <a:cs typeface="Arial"/>
              </a:rPr>
              <a:t> </a:t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latin typeface="Arial"/>
                <a:cs typeface="Arial"/>
              </a:rPr>
              <a:t>March</a:t>
            </a:r>
            <a:r>
              <a:rPr lang="en-GB" sz="3200" b="1" dirty="0">
                <a:latin typeface="Arial"/>
                <a:cs typeface="Arial"/>
              </a:rPr>
              <a:t> 20th - 2024 </a:t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0" i="1" dirty="0">
                <a:latin typeface="Arial"/>
                <a:cs typeface="Arial"/>
              </a:rPr>
              <a:t>Paolo Castracane</a:t>
            </a:r>
            <a:endParaRPr lang="en-IT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53BC2F1-4237-1EC8-BAAE-21DEE7818A62}"/>
              </a:ext>
            </a:extLst>
          </p:cNvPr>
          <p:cNvSpPr txBox="1">
            <a:spLocks/>
          </p:cNvSpPr>
          <p:nvPr/>
        </p:nvSpPr>
        <p:spPr bwMode="auto">
          <a:xfrm>
            <a:off x="217666" y="243911"/>
            <a:ext cx="3761561" cy="5524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191" tIns="45595" rIns="91191" bIns="45595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IT" sz="2992" kern="0" dirty="0"/>
              <a:t>Workflow Builder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96FAA07-5C36-90EC-87AE-5FF04F414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" y="1361841"/>
            <a:ext cx="5395408" cy="37602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5FD97D-5C3D-0AA7-3FC8-8B612ABF5C6E}"/>
              </a:ext>
            </a:extLst>
          </p:cNvPr>
          <p:cNvSpPr txBox="1"/>
          <p:nvPr/>
        </p:nvSpPr>
        <p:spPr>
          <a:xfrm>
            <a:off x="5546100" y="1124269"/>
            <a:ext cx="6431639" cy="529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396" b="1" dirty="0">
                <a:latin typeface="Arial" panose="020B0604020202020204" pitchFamily="34" charset="0"/>
                <a:cs typeface="Arial" panose="020B0604020202020204" pitchFamily="34" charset="0"/>
              </a:rPr>
              <a:t>Workflow Builder </a:t>
            </a: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module allows creating processing graphs out of processing modules available in the system. Users can exploit a workspace for defining the connections between inputs and outputs of the modules or steps of the workflow. The module </a:t>
            </a:r>
            <a:r>
              <a:rPr lang="en-GB" sz="1396">
                <a:latin typeface="Arial" panose="020B0604020202020204" pitchFamily="34" charset="0"/>
                <a:cs typeface="Arial" panose="020B0604020202020204" pitchFamily="34" charset="0"/>
              </a:rPr>
              <a:t>specifically allows </a:t>
            </a: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users to:</a:t>
            </a:r>
          </a:p>
          <a:p>
            <a:pPr algn="just"/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4978" indent="-284978" algn="just">
              <a:buFont typeface="Arial" panose="020B0604020202020204" pitchFamily="34" charset="0"/>
              <a:buChar char="•"/>
            </a:pP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Create/Save new workflow and export it as CWL script</a:t>
            </a:r>
          </a:p>
          <a:p>
            <a:pPr marL="284978" indent="-284978" algn="just">
              <a:buFont typeface="Arial" panose="020B0604020202020204" pitchFamily="34" charset="0"/>
              <a:buChar char="•"/>
            </a:pP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View the list of available processing modules</a:t>
            </a:r>
          </a:p>
          <a:p>
            <a:pPr marL="284978" indent="-284978" algn="just">
              <a:buFont typeface="Arial" panose="020B0604020202020204" pitchFamily="34" charset="0"/>
              <a:buChar char="•"/>
            </a:pP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Add workflow steps based on either processing modules or ad-hoc python or </a:t>
            </a:r>
            <a:r>
              <a:rPr lang="en-GB" sz="1396" dirty="0" err="1">
                <a:latin typeface="Arial" panose="020B0604020202020204" pitchFamily="34" charset="0"/>
                <a:cs typeface="Arial" panose="020B0604020202020204" pitchFamily="34" charset="0"/>
              </a:rPr>
              <a:t>javascript</a:t>
            </a: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 scripts.</a:t>
            </a:r>
          </a:p>
          <a:p>
            <a:pPr marL="284978" indent="-284978" algn="just">
              <a:buFont typeface="Arial" panose="020B0604020202020204" pitchFamily="34" charset="0"/>
              <a:buChar char="•"/>
            </a:pP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Add input data blocks based on saved search results</a:t>
            </a:r>
          </a:p>
          <a:p>
            <a:pPr marL="284978" indent="-284978" algn="just">
              <a:buFont typeface="Arial" panose="020B0604020202020204" pitchFamily="34" charset="0"/>
              <a:buChar char="•"/>
            </a:pP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Add value blocks that set statically or dynamically the value of input parameters</a:t>
            </a:r>
          </a:p>
          <a:p>
            <a:pPr marL="284978" indent="-284978" algn="just">
              <a:buFont typeface="Arial" panose="020B0604020202020204" pitchFamily="34" charset="0"/>
              <a:buChar char="•"/>
            </a:pP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Define outputs</a:t>
            </a:r>
          </a:p>
          <a:p>
            <a:pPr marL="284978" indent="-284978" algn="just">
              <a:buFont typeface="Arial" panose="020B0604020202020204" pitchFamily="34" charset="0"/>
              <a:buChar char="•"/>
            </a:pP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Draw connections between inputs and outputs of processing modules</a:t>
            </a:r>
          </a:p>
          <a:p>
            <a:pPr marL="284978" indent="-284978" algn="just">
              <a:buFont typeface="Arial" panose="020B0604020202020204" pitchFamily="34" charset="0"/>
              <a:buChar char="•"/>
            </a:pP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Select from product inputs available in the system by assessing:</a:t>
            </a:r>
          </a:p>
          <a:p>
            <a:pPr marL="893966" lvl="1" indent="-284978" algn="just">
              <a:buFont typeface="Courier New" panose="02070309020205020404" pitchFamily="49" charset="0"/>
              <a:buChar char="o"/>
            </a:pP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Satellite query results, Cal/Val query results</a:t>
            </a:r>
          </a:p>
          <a:p>
            <a:pPr marL="893966" lvl="1" indent="-284978" algn="just">
              <a:buFont typeface="Courier New" panose="02070309020205020404" pitchFamily="49" charset="0"/>
              <a:buChar char="o"/>
            </a:pP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Specified locations in the User File Storage</a:t>
            </a:r>
          </a:p>
          <a:p>
            <a:pPr marL="284978" indent="-284978" algn="just">
              <a:buFont typeface="Arial" panose="020B0604020202020204" pitchFamily="34" charset="0"/>
              <a:buChar char="•"/>
            </a:pP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Specify locations of final outputs as locations in User File Storage</a:t>
            </a:r>
          </a:p>
          <a:p>
            <a:pPr marL="284978" indent="-284978" algn="just">
              <a:buFont typeface="Arial" panose="020B0604020202020204" pitchFamily="34" charset="0"/>
              <a:buChar char="•"/>
            </a:pP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Test running individual components with provided inputs</a:t>
            </a:r>
          </a:p>
          <a:p>
            <a:pPr marL="284978" indent="-284978" algn="just">
              <a:buFont typeface="Arial" panose="020B0604020202020204" pitchFamily="34" charset="0"/>
              <a:buChar char="•"/>
            </a:pP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Test running the processing workflow on singular inputs</a:t>
            </a:r>
          </a:p>
          <a:p>
            <a:pPr marL="284978" indent="-284978" algn="just">
              <a:buFont typeface="Arial" panose="020B0604020202020204" pitchFamily="34" charset="0"/>
              <a:buChar char="•"/>
            </a:pP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Schedule operational processing workflow run – either as once off run or as a scheduled service.</a:t>
            </a:r>
          </a:p>
          <a:p>
            <a:pPr algn="just"/>
            <a:endParaRPr lang="en-GB" sz="129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IT" sz="1795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93462-5267-40F3-293F-6B903747135A}"/>
              </a:ext>
            </a:extLst>
          </p:cNvPr>
          <p:cNvSpPr txBox="1"/>
          <p:nvPr/>
        </p:nvSpPr>
        <p:spPr>
          <a:xfrm>
            <a:off x="72537" y="5605140"/>
            <a:ext cx="5367813" cy="736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T" sz="1396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Example of workflow visualization: several modules for </a:t>
            </a:r>
            <a:r>
              <a:rPr lang="en-IT" sz="1396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EarthCARE cal/val activities </a:t>
            </a:r>
            <a:r>
              <a:rPr lang="en-IT" sz="1396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are available </a:t>
            </a:r>
            <a: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  <a:t>(e.g.: CIS, MSI, Lidar, Radar tools)</a:t>
            </a:r>
            <a:endParaRPr lang="en-IT" sz="1396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163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21BC56-EE50-7BAA-33EC-08C6DFC3F500}"/>
              </a:ext>
            </a:extLst>
          </p:cNvPr>
          <p:cNvSpPr txBox="1">
            <a:spLocks/>
          </p:cNvSpPr>
          <p:nvPr/>
        </p:nvSpPr>
        <p:spPr bwMode="auto">
          <a:xfrm>
            <a:off x="217665" y="13709"/>
            <a:ext cx="5182716" cy="10128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191" tIns="45595" rIns="91191" bIns="45595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IT" sz="2992" kern="0" dirty="0"/>
              <a:t>Services and supporting materials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3190A-2AD2-2536-2080-DF0D79DF172D}"/>
              </a:ext>
            </a:extLst>
          </p:cNvPr>
          <p:cNvSpPr txBox="1"/>
          <p:nvPr/>
        </p:nvSpPr>
        <p:spPr>
          <a:xfrm>
            <a:off x="217665" y="1273585"/>
            <a:ext cx="11118992" cy="159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T" sz="1396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DOI and Landing Pages</a:t>
            </a:r>
          </a:p>
          <a:p>
            <a:pPr algn="l"/>
            <a:r>
              <a:rPr lang="en-GB" sz="1396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EVDC team has developed a new API that allows users to get a DOI for data made available in the data centre. This API generates landing pages automatically from xml input. Landing pages are essential for coining DOIs. </a:t>
            </a:r>
            <a:b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39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396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coin a DOI for your dataset and to learn how to use the API, please contact the </a:t>
            </a:r>
            <a:r>
              <a:rPr lang="en-GB" sz="1396" dirty="0">
                <a:solidFill>
                  <a:srgbClr val="0707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EVDC</a:t>
            </a:r>
            <a:r>
              <a:rPr lang="en-GB" sz="1396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team at </a:t>
            </a:r>
            <a:r>
              <a:rPr lang="en-GB" sz="1396" u="sng" dirty="0">
                <a:solidFill>
                  <a:srgbClr val="007C8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mailto:nadirteam@nilu.no"/>
              </a:rPr>
              <a:t>nadirteam@nilu.no</a:t>
            </a:r>
            <a:r>
              <a:rPr lang="en-GB" sz="1396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 </a:t>
            </a:r>
            <a:r>
              <a:rPr lang="en-GB" sz="1396" dirty="0">
                <a:solidFill>
                  <a:srgbClr val="0707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EVDC</a:t>
            </a:r>
            <a:r>
              <a:rPr lang="en-GB" sz="1396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team will assist you with the coining process and support you with setting up the landing pages.  </a:t>
            </a:r>
          </a:p>
          <a:p>
            <a:pPr algn="l"/>
            <a:endParaRPr lang="en-GB" sz="1396" dirty="0">
              <a:solidFill>
                <a:srgbClr val="20202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5E93EE-19C4-A8A8-E2B5-E2A1ACB8F2E9}"/>
              </a:ext>
            </a:extLst>
          </p:cNvPr>
          <p:cNvGraphicFramePr>
            <a:graphicFrameLocks noGrp="1"/>
          </p:cNvGraphicFramePr>
          <p:nvPr/>
        </p:nvGraphicFramePr>
        <p:xfrm>
          <a:off x="217665" y="3241347"/>
          <a:ext cx="11118992" cy="2493785"/>
        </p:xfrm>
        <a:graphic>
          <a:graphicData uri="http://schemas.openxmlformats.org/drawingml/2006/table">
            <a:tbl>
              <a:tblPr firstRow="1" firstCol="1" bandRow="1"/>
              <a:tblGrid>
                <a:gridCol w="4325324">
                  <a:extLst>
                    <a:ext uri="{9D8B030D-6E8A-4147-A177-3AD203B41FA5}">
                      <a16:colId xmlns:a16="http://schemas.microsoft.com/office/drawing/2014/main" val="1677994594"/>
                    </a:ext>
                  </a:extLst>
                </a:gridCol>
                <a:gridCol w="6793668">
                  <a:extLst>
                    <a:ext uri="{9D8B030D-6E8A-4147-A177-3AD203B41FA5}">
                      <a16:colId xmlns:a16="http://schemas.microsoft.com/office/drawing/2014/main" val="2982241681"/>
                    </a:ext>
                  </a:extLst>
                </a:gridCol>
              </a:tblGrid>
              <a:tr h="2493785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  <a:spcAft>
                          <a:spcPts val="400"/>
                        </a:spcAft>
                      </a:pPr>
                      <a:r>
                        <a:rPr lang="en-IT" sz="1400" b="1" kern="1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Training Materials (pdf)</a:t>
                      </a:r>
                      <a:endParaRPr lang="en-IT" sz="1400" b="1" kern="100" dirty="0">
                        <a:solidFill>
                          <a:srgbClr val="0F476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IT" sz="1400" u="none" strike="noStrike" kern="100" dirty="0">
                          <a:solidFill>
                            <a:srgbClr val="337AB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4"/>
                        </a:rPr>
                        <a:t>Introduction to the EVDC Cal/Val database</a:t>
                      </a:r>
                      <a:endParaRPr lang="en-IT" sz="14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IT" sz="1400" u="none" strike="noStrike" kern="100" dirty="0">
                          <a:solidFill>
                            <a:srgbClr val="337AB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5"/>
                        </a:rPr>
                        <a:t>Data Formatting and Data Submission to EVDC</a:t>
                      </a:r>
                      <a:endParaRPr lang="en-IT" sz="14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IT" sz="1400" u="none" strike="noStrike" kern="100" dirty="0">
                          <a:solidFill>
                            <a:srgbClr val="337AB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6"/>
                        </a:rPr>
                        <a:t>EVDC For EarthCARE. Processing tools for Cal/Val. Webinar slides</a:t>
                      </a:r>
                      <a:endParaRPr lang="en-IT" sz="14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IT" sz="1400" u="none" strike="noStrike" kern="100" dirty="0">
                          <a:solidFill>
                            <a:srgbClr val="337AB7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7"/>
                        </a:rPr>
                        <a:t>Data Search, Workflow Processing system, Collocation Database. Tutorials</a:t>
                      </a:r>
                      <a:r>
                        <a:rPr lang="en-IT" sz="1400" kern="1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IT" sz="14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42" marR="3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Video Tutorials</a:t>
                      </a:r>
                      <a:endParaRPr lang="en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set of video tutorials that cover most important functionalities and workflows in the EVDC platform:</a:t>
                      </a:r>
                      <a:endParaRPr lang="en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u="sng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hlinkClick r:id="rId8"/>
                        </a:rPr>
                        <a:t>EVDC Platform overview</a:t>
                      </a:r>
                      <a:endParaRPr lang="en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u="sng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hlinkClick r:id="rId9"/>
                        </a:rPr>
                        <a:t>How to search for Cal/Val data?</a:t>
                      </a:r>
                      <a:endParaRPr lang="en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u="sng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hlinkClick r:id="rId10"/>
                        </a:rPr>
                        <a:t>How to search and process the satellite data?</a:t>
                      </a:r>
                      <a:endParaRPr lang="en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u="sng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hlinkClick r:id="rId11"/>
                        </a:rPr>
                        <a:t>How to use Orbit Prediction Tool?</a:t>
                      </a:r>
                      <a:endParaRPr lang="en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u="sng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hlinkClick r:id="rId12"/>
                        </a:rPr>
                        <a:t>How to format Cal/Val Data?</a:t>
                      </a:r>
                      <a:endParaRPr lang="en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Tutorials on using orbit tool and satellite data search based on real-life scenarios: </a:t>
                      </a:r>
                      <a:endParaRPr lang="en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u="sng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hlinkClick r:id="rId13"/>
                        </a:rPr>
                        <a:t>Exploring Sentinel 5P and Aeolus data covering US west coast wildfires in 2020.</a:t>
                      </a:r>
                      <a:endParaRPr lang="en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u="sng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hlinkClick r:id="rId14"/>
                        </a:rPr>
                        <a:t>Exploring Sentinel 5P SO2 data for Fuego volcano eruption</a:t>
                      </a:r>
                      <a:endParaRPr lang="en-IT" sz="14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542" marR="3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597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531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282" y="639746"/>
            <a:ext cx="8082816" cy="1384545"/>
          </a:xfrm>
        </p:spPr>
        <p:txBody>
          <a:bodyPr>
            <a:normAutofit/>
          </a:bodyPr>
          <a:lstStyle/>
          <a:p>
            <a:pPr>
              <a:buClr>
                <a:srgbClr val="003249"/>
              </a:buClr>
            </a:pPr>
            <a:r>
              <a:rPr lang="en-US" sz="1197" b="1" dirty="0">
                <a:solidFill>
                  <a:schemeClr val="bg1"/>
                </a:solidFill>
                <a:latin typeface="Verdana"/>
                <a:ea typeface="Verdana"/>
              </a:rPr>
              <a:t>Web-based environment </a:t>
            </a:r>
            <a:r>
              <a:rPr lang="en-US" sz="1197" dirty="0">
                <a:solidFill>
                  <a:schemeClr val="bg1"/>
                </a:solidFill>
                <a:latin typeface="Verdana"/>
                <a:ea typeface="Verdana"/>
              </a:rPr>
              <a:t>to visualize, validate, monitor, assess and exploit </a:t>
            </a:r>
            <a:r>
              <a:rPr lang="en-US" sz="1197" b="1" dirty="0">
                <a:solidFill>
                  <a:schemeClr val="bg1"/>
                </a:solidFill>
                <a:latin typeface="Verdana"/>
                <a:ea typeface="Verdana"/>
              </a:rPr>
              <a:t>Satellite Salinity data </a:t>
            </a:r>
            <a:r>
              <a:rPr lang="en-US" sz="1197" dirty="0">
                <a:solidFill>
                  <a:schemeClr val="bg1"/>
                </a:solidFill>
                <a:latin typeface="Verdana"/>
                <a:ea typeface="Verdana"/>
              </a:rPr>
              <a:t>(SMOS, SMAP, Aquarius)</a:t>
            </a:r>
          </a:p>
          <a:p>
            <a:pPr>
              <a:buClr>
                <a:srgbClr val="003249"/>
              </a:buClr>
            </a:pPr>
            <a:r>
              <a:rPr lang="en-US" sz="1197" dirty="0">
                <a:solidFill>
                  <a:schemeClr val="bg1"/>
                </a:solidFill>
                <a:latin typeface="Verdana"/>
                <a:ea typeface="Verdana"/>
              </a:rPr>
              <a:t>Broad variety of online Tools to extract, inter-compare datasets and compute relevant statistics </a:t>
            </a:r>
          </a:p>
          <a:p>
            <a:pPr algn="r">
              <a:buClr>
                <a:srgbClr val="003249"/>
              </a:buClr>
            </a:pPr>
            <a:r>
              <a:rPr lang="en-US" sz="1396" b="1" dirty="0">
                <a:solidFill>
                  <a:schemeClr val="bg1"/>
                </a:solidFill>
                <a:latin typeface="Verdana"/>
                <a:ea typeface="Verdana"/>
              </a:rPr>
              <a:t>Major achievements since GSICS 2024:</a:t>
            </a:r>
          </a:p>
          <a:p>
            <a:pPr marL="1180444" lvl="2">
              <a:lnSpc>
                <a:spcPct val="100000"/>
              </a:lnSpc>
              <a:buClr>
                <a:srgbClr val="003249"/>
              </a:buClr>
            </a:pPr>
            <a:endParaRPr lang="en-US" sz="1396" dirty="0">
              <a:latin typeface="Verdana"/>
              <a:ea typeface="Verdana"/>
            </a:endParaRPr>
          </a:p>
          <a:p>
            <a:pPr marL="1408427" lvl="2">
              <a:lnSpc>
                <a:spcPct val="100000"/>
              </a:lnSpc>
              <a:buClr>
                <a:srgbClr val="003249"/>
              </a:buClr>
              <a:buFont typeface="Arial" panose="020B0604020202020204" pitchFamily="34" charset="0"/>
              <a:buChar char="•"/>
            </a:pPr>
            <a:endParaRPr lang="en-US" sz="1396" dirty="0">
              <a:latin typeface="Verdana"/>
              <a:ea typeface="Verdana"/>
            </a:endParaRPr>
          </a:p>
          <a:p>
            <a:pPr marL="1408427" lvl="2">
              <a:lnSpc>
                <a:spcPct val="100000"/>
              </a:lnSpc>
              <a:buClr>
                <a:srgbClr val="003249"/>
              </a:buClr>
              <a:buFont typeface="Arial" panose="020B0604020202020204" pitchFamily="34" charset="0"/>
              <a:buChar char="•"/>
            </a:pPr>
            <a:endParaRPr lang="en-US" sz="1396" dirty="0">
              <a:latin typeface="Verdana"/>
              <a:ea typeface="Verdana"/>
            </a:endParaRPr>
          </a:p>
          <a:p>
            <a:pPr marL="1408427" lvl="2">
              <a:lnSpc>
                <a:spcPct val="100000"/>
              </a:lnSpc>
              <a:buClr>
                <a:srgbClr val="003249"/>
              </a:buClr>
              <a:buFont typeface="Arial" panose="020B0604020202020204" pitchFamily="34" charset="0"/>
              <a:buChar char="•"/>
            </a:pPr>
            <a:endParaRPr lang="en-US" sz="1396" dirty="0">
              <a:latin typeface="Verdana"/>
              <a:ea typeface="Verdana"/>
            </a:endParaRPr>
          </a:p>
          <a:p>
            <a:pPr marL="283712" indent="-283712">
              <a:buFont typeface="Arial" panose="020B0604020202020204" pitchFamily="34" charset="0"/>
              <a:buChar char="•"/>
            </a:pPr>
            <a:endParaRPr lang="en-US" sz="1396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3712" indent="-283712">
              <a:buFont typeface="Arial" panose="020B0604020202020204" pitchFamily="34" charset="0"/>
              <a:buChar char="•"/>
            </a:pPr>
            <a:endParaRPr lang="en-US" sz="1396" b="1" dirty="0">
              <a:solidFill>
                <a:srgbClr val="00324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396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A97B271-D6A5-CC46-B46F-2F5D7399F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1808" y="164362"/>
            <a:ext cx="830331" cy="69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DEEE7C-4C58-C744-BDE3-24798E1EBAA5}"/>
              </a:ext>
            </a:extLst>
          </p:cNvPr>
          <p:cNvSpPr/>
          <p:nvPr/>
        </p:nvSpPr>
        <p:spPr>
          <a:xfrm>
            <a:off x="9013257" y="801428"/>
            <a:ext cx="2758983" cy="368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1931"/>
            <a:r>
              <a:rPr lang="en-GB" sz="1795" b="1" dirty="0" err="1">
                <a:solidFill>
                  <a:srgbClr val="FEFFFF"/>
                </a:solidFill>
                <a:latin typeface="Arial" panose="020B0604020202020204"/>
                <a:ea typeface="MS PGothic" pitchFamily="34" charset="-128"/>
                <a:cs typeface="Arial" charset="0"/>
              </a:rPr>
              <a:t>www.salinity-pimep.org</a:t>
            </a:r>
            <a:endParaRPr lang="en-GB" sz="1795" b="1" dirty="0">
              <a:solidFill>
                <a:srgbClr val="FEFFFF"/>
              </a:solidFill>
              <a:latin typeface="Arial" panose="020B0604020202020204"/>
              <a:ea typeface="MS PGothic" pitchFamily="34" charset="-128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D7BBEC-E364-6F43-8CCA-90B9C97E8A6C}"/>
              </a:ext>
            </a:extLst>
          </p:cNvPr>
          <p:cNvSpPr txBox="1">
            <a:spLocks/>
          </p:cNvSpPr>
          <p:nvPr/>
        </p:nvSpPr>
        <p:spPr>
          <a:xfrm>
            <a:off x="160230" y="109876"/>
            <a:ext cx="9324779" cy="4882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/>
                <a:ea typeface="MS PGothic" pitchFamily="34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1931" eaLnBrk="1" hangingPunct="1">
              <a:buClr>
                <a:srgbClr val="00AE9C"/>
              </a:buClr>
            </a:pPr>
            <a:r>
              <a:rPr lang="en-US" altLang="en-US" sz="2593" b="1" dirty="0">
                <a:solidFill>
                  <a:srgbClr val="FEFFFF"/>
                </a:solidFill>
                <a:latin typeface="Arial" panose="020B0604020202020204"/>
                <a:cs typeface="Arial" charset="0"/>
              </a:rPr>
              <a:t>Pilot-Mission Exploitation Platform (Pi-MEP) Salinity  </a:t>
            </a:r>
          </a:p>
        </p:txBody>
      </p:sp>
      <p:pic>
        <p:nvPicPr>
          <p:cNvPr id="4" name="Google Shape;106;p1">
            <a:extLst>
              <a:ext uri="{FF2B5EF4-FFF2-40B4-BE49-F238E27FC236}">
                <a16:creationId xmlns:a16="http://schemas.microsoft.com/office/drawing/2014/main" id="{E315D446-51A2-E33D-B20E-3159561DD6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8303" y="213441"/>
            <a:ext cx="1553892" cy="623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2.png">
            <a:extLst>
              <a:ext uri="{FF2B5EF4-FFF2-40B4-BE49-F238E27FC236}">
                <a16:creationId xmlns:a16="http://schemas.microsoft.com/office/drawing/2014/main" id="{46FF3A85-21E1-D5F5-0DB6-E49566C8E84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21424" y="4004493"/>
            <a:ext cx="5626906" cy="1947511"/>
          </a:xfrm>
          <a:prstGeom prst="rect">
            <a:avLst/>
          </a:prstGeom>
          <a:ln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07D3D2-4A8C-0526-FF1F-CFBB701700AB}"/>
              </a:ext>
            </a:extLst>
          </p:cNvPr>
          <p:cNvSpPr/>
          <p:nvPr/>
        </p:nvSpPr>
        <p:spPr>
          <a:xfrm>
            <a:off x="482077" y="3266598"/>
            <a:ext cx="11407654" cy="3155971"/>
          </a:xfrm>
          <a:prstGeom prst="rect">
            <a:avLst/>
          </a:prstGeom>
          <a:noFill/>
          <a:ln w="6350">
            <a:solidFill>
              <a:srgbClr val="8197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/>
            <a:endParaRPr lang="en-GB" sz="1795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E9EAA-CAA1-8A8C-4501-F64E5813366F}"/>
              </a:ext>
            </a:extLst>
          </p:cNvPr>
          <p:cNvSpPr/>
          <p:nvPr/>
        </p:nvSpPr>
        <p:spPr>
          <a:xfrm>
            <a:off x="482077" y="1837971"/>
            <a:ext cx="11407654" cy="1429902"/>
          </a:xfrm>
          <a:prstGeom prst="rect">
            <a:avLst/>
          </a:prstGeom>
          <a:noFill/>
          <a:ln w="6350">
            <a:solidFill>
              <a:srgbClr val="8197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/>
            <a:endParaRPr lang="en-GB" sz="1795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3D00CA-784A-AEFF-99DC-E7149A6F9CC4}"/>
              </a:ext>
            </a:extLst>
          </p:cNvPr>
          <p:cNvSpPr txBox="1"/>
          <p:nvPr/>
        </p:nvSpPr>
        <p:spPr>
          <a:xfrm>
            <a:off x="5988962" y="3327319"/>
            <a:ext cx="2743102" cy="159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6496" defTabSz="911931">
              <a:buClr>
                <a:srgbClr val="003249"/>
              </a:buClr>
            </a:pPr>
            <a:r>
              <a:rPr lang="en-US" sz="1396" b="1" dirty="0">
                <a:solidFill>
                  <a:srgbClr val="FEFFFF"/>
                </a:solidFill>
                <a:latin typeface="Verdana"/>
                <a:ea typeface="Verdana"/>
              </a:rPr>
              <a:t>Spatial resolution contents </a:t>
            </a:r>
            <a:r>
              <a:rPr lang="en-US" sz="1396" dirty="0">
                <a:solidFill>
                  <a:srgbClr val="FEFFFF"/>
                </a:solidFill>
                <a:latin typeface="Verdana"/>
                <a:ea typeface="Verdana"/>
              </a:rPr>
              <a:t>of SSS products by comparison with high-resolution TSG lines</a:t>
            </a:r>
          </a:p>
          <a:p>
            <a:pPr marL="496496" defTabSz="911931">
              <a:buClr>
                <a:srgbClr val="003249"/>
              </a:buClr>
            </a:pPr>
            <a:endParaRPr lang="en-US" sz="1396" dirty="0">
              <a:solidFill>
                <a:srgbClr val="FEFFFF"/>
              </a:solidFill>
              <a:latin typeface="Verdana"/>
              <a:ea typeface="Verdana"/>
            </a:endParaRPr>
          </a:p>
          <a:p>
            <a:pPr marL="496496" defTabSz="911931">
              <a:buClr>
                <a:srgbClr val="003249"/>
              </a:buClr>
            </a:pPr>
            <a:endParaRPr lang="en-US" sz="1396" dirty="0">
              <a:solidFill>
                <a:srgbClr val="003249"/>
              </a:solidFill>
              <a:latin typeface="Verdana"/>
              <a:ea typeface="Verdan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B5BC3D-3161-99C2-F873-C0F9BAA94AEA}"/>
              </a:ext>
            </a:extLst>
          </p:cNvPr>
          <p:cNvSpPr txBox="1"/>
          <p:nvPr/>
        </p:nvSpPr>
        <p:spPr>
          <a:xfrm>
            <a:off x="124692" y="3383216"/>
            <a:ext cx="6223342" cy="521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6496" defTabSz="911931">
              <a:buClr>
                <a:srgbClr val="003249"/>
              </a:buClr>
            </a:pPr>
            <a:r>
              <a:rPr lang="en-US" sz="1396" dirty="0">
                <a:solidFill>
                  <a:srgbClr val="FEFFFF"/>
                </a:solidFill>
                <a:latin typeface="Verdana"/>
                <a:ea typeface="Verdana"/>
              </a:rPr>
              <a:t>Characterization of </a:t>
            </a:r>
            <a:r>
              <a:rPr lang="en-US" sz="1396" b="1" dirty="0">
                <a:solidFill>
                  <a:srgbClr val="FEFFFF"/>
                </a:solidFill>
                <a:latin typeface="Verdana"/>
                <a:ea typeface="Verdana"/>
              </a:rPr>
              <a:t>temporal, horizontal and vertical sampling</a:t>
            </a:r>
            <a:r>
              <a:rPr lang="en-US" sz="1396" dirty="0">
                <a:solidFill>
                  <a:srgbClr val="FEFFFF"/>
                </a:solidFill>
                <a:latin typeface="Verdana"/>
                <a:ea typeface="Verdana"/>
              </a:rPr>
              <a:t> impact when comparing in-situ &amp; satellite SSS</a:t>
            </a:r>
          </a:p>
        </p:txBody>
      </p:sp>
      <p:pic>
        <p:nvPicPr>
          <p:cNvPr id="23" name="image35.png">
            <a:extLst>
              <a:ext uri="{FF2B5EF4-FFF2-40B4-BE49-F238E27FC236}">
                <a16:creationId xmlns:a16="http://schemas.microsoft.com/office/drawing/2014/main" id="{0592D76E-5639-F00F-5402-5A050973C763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732064" y="3448760"/>
            <a:ext cx="3005478" cy="2713107"/>
          </a:xfrm>
          <a:prstGeom prst="rect">
            <a:avLst/>
          </a:prstGeom>
          <a:ln/>
        </p:spPr>
      </p:pic>
      <p:pic>
        <p:nvPicPr>
          <p:cNvPr id="24" name="image7.png">
            <a:extLst>
              <a:ext uri="{FF2B5EF4-FFF2-40B4-BE49-F238E27FC236}">
                <a16:creationId xmlns:a16="http://schemas.microsoft.com/office/drawing/2014/main" id="{B133A2F3-3FD8-26E5-77AD-312340F1664E}"/>
              </a:ext>
            </a:extLst>
          </p:cNvPr>
          <p:cNvPicPr/>
          <p:nvPr/>
        </p:nvPicPr>
        <p:blipFill rotWithShape="1">
          <a:blip r:embed="rId7"/>
          <a:srcRect l="26622" r="25679" b="54244"/>
          <a:stretch/>
        </p:blipFill>
        <p:spPr>
          <a:xfrm>
            <a:off x="6593896" y="4591413"/>
            <a:ext cx="1899613" cy="1249454"/>
          </a:xfrm>
          <a:prstGeom prst="rect">
            <a:avLst/>
          </a:prstGeom>
          <a:ln/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64C861E-8777-BCA8-B148-4E92EE766921}"/>
              </a:ext>
            </a:extLst>
          </p:cNvPr>
          <p:cNvSpPr txBox="1"/>
          <p:nvPr/>
        </p:nvSpPr>
        <p:spPr>
          <a:xfrm>
            <a:off x="74998" y="5930453"/>
            <a:ext cx="6762686" cy="260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6496" defTabSz="911931">
              <a:buClr>
                <a:srgbClr val="003249"/>
              </a:buClr>
            </a:pPr>
            <a:r>
              <a:rPr lang="en-GB" sz="1097" dirty="0">
                <a:solidFill>
                  <a:srgbClr val="003247"/>
                </a:solidFill>
                <a:latin typeface="Verdana"/>
                <a:ea typeface="Verdana"/>
              </a:rPr>
              <a:t>Factorizing this from RMSD(Satellite – In Situ) approximates true instrumental errors!</a:t>
            </a:r>
            <a:endParaRPr lang="en-US" sz="1097" dirty="0">
              <a:solidFill>
                <a:srgbClr val="003247"/>
              </a:solidFill>
              <a:latin typeface="Verdana"/>
              <a:ea typeface="Verdan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08BA6D-9B60-8397-F438-348B5C214739}"/>
              </a:ext>
            </a:extLst>
          </p:cNvPr>
          <p:cNvSpPr txBox="1"/>
          <p:nvPr/>
        </p:nvSpPr>
        <p:spPr>
          <a:xfrm>
            <a:off x="74998" y="1809948"/>
            <a:ext cx="6223342" cy="30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6496" defTabSz="911931">
              <a:buClr>
                <a:srgbClr val="003249"/>
              </a:buClr>
            </a:pPr>
            <a:r>
              <a:rPr lang="en-US" sz="1396" b="1" dirty="0">
                <a:solidFill>
                  <a:srgbClr val="FEFFFF"/>
                </a:solidFill>
                <a:latin typeface="Verdana"/>
                <a:ea typeface="Verdana"/>
              </a:rPr>
              <a:t>Operations</a:t>
            </a:r>
          </a:p>
        </p:txBody>
      </p:sp>
      <p:pic>
        <p:nvPicPr>
          <p:cNvPr id="29" name="image11.png">
            <a:extLst>
              <a:ext uri="{FF2B5EF4-FFF2-40B4-BE49-F238E27FC236}">
                <a16:creationId xmlns:a16="http://schemas.microsoft.com/office/drawing/2014/main" id="{4BBF026A-CF5B-7906-DD72-E3AEC04F69CD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9426384" y="1958734"/>
            <a:ext cx="2280142" cy="1239519"/>
          </a:xfrm>
          <a:prstGeom prst="rect">
            <a:avLst/>
          </a:prstGeom>
          <a:ln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128EF17-C3AA-12D1-B803-30F4BFBF0D42}"/>
              </a:ext>
            </a:extLst>
          </p:cNvPr>
          <p:cNvSpPr txBox="1"/>
          <p:nvPr/>
        </p:nvSpPr>
        <p:spPr>
          <a:xfrm>
            <a:off x="6515624" y="1934628"/>
            <a:ext cx="2158653" cy="429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1931"/>
            <a:r>
              <a:rPr lang="en-US" sz="1097" dirty="0">
                <a:solidFill>
                  <a:srgbClr val="FEFFFF"/>
                </a:solidFill>
                <a:latin typeface="Verdana"/>
                <a:ea typeface="Verdana"/>
              </a:rPr>
              <a:t>Production of metrics to support </a:t>
            </a:r>
            <a:r>
              <a:rPr lang="en-US" sz="1097" b="1" dirty="0">
                <a:solidFill>
                  <a:srgbClr val="FEFFFF"/>
                </a:solidFill>
                <a:latin typeface="Verdana"/>
                <a:ea typeface="Verdana"/>
              </a:rPr>
              <a:t>Operational QC:</a:t>
            </a:r>
            <a:endParaRPr lang="en-GB" sz="1097" dirty="0">
              <a:solidFill>
                <a:srgbClr val="FEFFFF"/>
              </a:solidFill>
              <a:latin typeface="Verdana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AF3A6B-D0E0-FE81-39DE-9A905C3F194E}"/>
              </a:ext>
            </a:extLst>
          </p:cNvPr>
          <p:cNvSpPr txBox="1"/>
          <p:nvPr/>
        </p:nvSpPr>
        <p:spPr>
          <a:xfrm>
            <a:off x="538826" y="2140429"/>
            <a:ext cx="1867437" cy="767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1931"/>
            <a:r>
              <a:rPr lang="en-US" sz="1097" b="1" dirty="0">
                <a:solidFill>
                  <a:srgbClr val="FEFFFF"/>
                </a:solidFill>
                <a:latin typeface="Verdana"/>
                <a:ea typeface="Verdana"/>
              </a:rPr>
              <a:t>Inclusion of new in-situ datasets: </a:t>
            </a:r>
            <a:r>
              <a:rPr lang="en-US" sz="1097" dirty="0">
                <a:solidFill>
                  <a:srgbClr val="FEFFFF"/>
                </a:solidFill>
                <a:latin typeface="Verdana"/>
                <a:ea typeface="Verdana"/>
              </a:rPr>
              <a:t>updates to SAMOS, Amundsen, </a:t>
            </a:r>
            <a:r>
              <a:rPr lang="en-US" sz="1097" dirty="0" err="1">
                <a:solidFill>
                  <a:srgbClr val="FEFFFF"/>
                </a:solidFill>
                <a:latin typeface="Verdana"/>
                <a:ea typeface="Verdana"/>
              </a:rPr>
              <a:t>Lauge</a:t>
            </a:r>
            <a:r>
              <a:rPr lang="en-US" sz="1097" dirty="0">
                <a:solidFill>
                  <a:srgbClr val="FEFFFF"/>
                </a:solidFill>
                <a:latin typeface="Verdana"/>
                <a:ea typeface="Verdana"/>
              </a:rPr>
              <a:t>-Koch, SASSIE</a:t>
            </a:r>
            <a:endParaRPr lang="en-GB" sz="1097" dirty="0">
              <a:solidFill>
                <a:srgbClr val="FEFFFF"/>
              </a:solidFill>
              <a:latin typeface="Verdana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D3A502-7115-EE9D-FF30-15A8057F210B}"/>
              </a:ext>
            </a:extLst>
          </p:cNvPr>
          <p:cNvSpPr txBox="1"/>
          <p:nvPr/>
        </p:nvSpPr>
        <p:spPr>
          <a:xfrm>
            <a:off x="6503079" y="2497573"/>
            <a:ext cx="2158653" cy="59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1931"/>
            <a:r>
              <a:rPr lang="en-US" sz="1097" b="1" dirty="0">
                <a:solidFill>
                  <a:srgbClr val="FEFFFF"/>
                </a:solidFill>
                <a:latin typeface="Verdana"/>
                <a:ea typeface="Verdana"/>
              </a:rPr>
              <a:t>Towards QC-controlled TSG data: </a:t>
            </a:r>
            <a:r>
              <a:rPr lang="en-US" sz="1097" dirty="0">
                <a:solidFill>
                  <a:srgbClr val="FEFFFF"/>
                </a:solidFill>
                <a:latin typeface="Verdana"/>
                <a:ea typeface="Verdana"/>
              </a:rPr>
              <a:t>contributions from Gael </a:t>
            </a:r>
            <a:r>
              <a:rPr lang="en-US" sz="1097" dirty="0" err="1">
                <a:solidFill>
                  <a:srgbClr val="FEFFFF"/>
                </a:solidFill>
                <a:latin typeface="Verdana"/>
                <a:ea typeface="Verdana"/>
              </a:rPr>
              <a:t>Alory</a:t>
            </a:r>
            <a:r>
              <a:rPr lang="en-US" sz="1097" dirty="0">
                <a:solidFill>
                  <a:srgbClr val="FEFFFF"/>
                </a:solidFill>
                <a:latin typeface="Verdana"/>
                <a:ea typeface="Verdana"/>
              </a:rPr>
              <a:t> (LEGOS)</a:t>
            </a:r>
            <a:endParaRPr lang="en-GB" sz="1097" dirty="0">
              <a:solidFill>
                <a:srgbClr val="FEFFFF"/>
              </a:solidFill>
              <a:latin typeface="Verdana" pitchFamily="34" charset="0"/>
            </a:endParaRPr>
          </a:p>
        </p:txBody>
      </p:sp>
      <p:pic>
        <p:nvPicPr>
          <p:cNvPr id="38" name="image10.png">
            <a:extLst>
              <a:ext uri="{FF2B5EF4-FFF2-40B4-BE49-F238E27FC236}">
                <a16:creationId xmlns:a16="http://schemas.microsoft.com/office/drawing/2014/main" id="{78963180-96A2-BC8A-70C1-8CE5655E7A2C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4418319" y="1894911"/>
            <a:ext cx="1677681" cy="1316023"/>
          </a:xfrm>
          <a:prstGeom prst="rect">
            <a:avLst/>
          </a:prstGeom>
          <a:ln/>
        </p:spPr>
      </p:pic>
      <p:pic>
        <p:nvPicPr>
          <p:cNvPr id="41" name="Google Shape;218;g254599e7c2d_0_5">
            <a:extLst>
              <a:ext uri="{FF2B5EF4-FFF2-40B4-BE49-F238E27FC236}">
                <a16:creationId xmlns:a16="http://schemas.microsoft.com/office/drawing/2014/main" id="{E92C7E6B-0FEF-4C0D-2611-AE23D83C459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374" r="-1194"/>
          <a:stretch/>
        </p:blipFill>
        <p:spPr>
          <a:xfrm>
            <a:off x="2501160" y="1958734"/>
            <a:ext cx="1867437" cy="114591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026800D-13DE-665A-7081-AC154C7A6A67}"/>
              </a:ext>
            </a:extLst>
          </p:cNvPr>
          <p:cNvSpPr txBox="1"/>
          <p:nvPr/>
        </p:nvSpPr>
        <p:spPr>
          <a:xfrm>
            <a:off x="4444637" y="2021726"/>
            <a:ext cx="847788" cy="260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1931"/>
            <a:r>
              <a:rPr lang="en-US" sz="1097" b="1" dirty="0">
                <a:solidFill>
                  <a:srgbClr val="003249"/>
                </a:solidFill>
                <a:latin typeface="Verdana"/>
                <a:ea typeface="Verdana"/>
              </a:rPr>
              <a:t>SASSIE</a:t>
            </a:r>
            <a:endParaRPr lang="en-GB" sz="1097" b="1" dirty="0">
              <a:solidFill>
                <a:srgbClr val="003249"/>
              </a:solidFill>
              <a:latin typeface="Verdana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3108AC-F570-982E-2178-6F59CED2A98C}"/>
              </a:ext>
            </a:extLst>
          </p:cNvPr>
          <p:cNvSpPr txBox="1"/>
          <p:nvPr/>
        </p:nvSpPr>
        <p:spPr>
          <a:xfrm>
            <a:off x="2643614" y="3056393"/>
            <a:ext cx="1444141" cy="260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1931"/>
            <a:r>
              <a:rPr lang="en-US" sz="1097" b="1" dirty="0">
                <a:solidFill>
                  <a:srgbClr val="003249"/>
                </a:solidFill>
                <a:latin typeface="Verdana"/>
                <a:ea typeface="Verdana"/>
              </a:rPr>
              <a:t>TSG Amundsen</a:t>
            </a:r>
            <a:endParaRPr lang="en-GB" sz="1097" b="1" dirty="0">
              <a:solidFill>
                <a:srgbClr val="00324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505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7D7BBEC-E364-6F43-8CCA-90B9C97E8A6C}"/>
              </a:ext>
            </a:extLst>
          </p:cNvPr>
          <p:cNvSpPr txBox="1">
            <a:spLocks/>
          </p:cNvSpPr>
          <p:nvPr/>
        </p:nvSpPr>
        <p:spPr>
          <a:xfrm>
            <a:off x="160231" y="109876"/>
            <a:ext cx="10120642" cy="4882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/>
                <a:ea typeface="MS PGothic" pitchFamily="34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1931" eaLnBrk="1" hangingPunct="1">
              <a:buClr>
                <a:srgbClr val="00AE9C"/>
              </a:buClr>
            </a:pPr>
            <a:r>
              <a:rPr lang="en-US" altLang="en-US" sz="2593" b="1" dirty="0">
                <a:solidFill>
                  <a:srgbClr val="FEFFFF"/>
                </a:solidFill>
                <a:latin typeface="Arial" panose="020B0604020202020204"/>
                <a:cs typeface="Arial" charset="0"/>
              </a:rPr>
              <a:t>Fiducial Reference Measurements for Soil Moisture (FRM4SM)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B27693-FB7F-AE5B-7FFC-72A07A4B4213}"/>
              </a:ext>
            </a:extLst>
          </p:cNvPr>
          <p:cNvSpPr txBox="1"/>
          <p:nvPr/>
        </p:nvSpPr>
        <p:spPr>
          <a:xfrm>
            <a:off x="6337169" y="767818"/>
            <a:ext cx="5618451" cy="580111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911931"/>
            <a:r>
              <a:rPr lang="en-GB" sz="1197" b="1" dirty="0">
                <a:solidFill>
                  <a:srgbClr val="FEFFFF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FRM4SM Objectives:</a:t>
            </a:r>
            <a:endParaRPr lang="en-GB" sz="1197" dirty="0">
              <a:solidFill>
                <a:srgbClr val="FEFFFF"/>
              </a:solidFill>
              <a:latin typeface="Verdana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0987" indent="-170987" defTabSz="911931">
              <a:buFont typeface="Wingdings" panose="05000000000000000000" pitchFamily="2" charset="2"/>
              <a:buChar char="§"/>
            </a:pPr>
            <a:r>
              <a:rPr lang="en-GB" sz="1197" dirty="0">
                <a:solidFill>
                  <a:srgbClr val="FEFFFF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defining procedures and protocols to qualify in situ soil moisture measurements as “FRMs”</a:t>
            </a:r>
          </a:p>
          <a:p>
            <a:pPr marL="170987" indent="-170987" defTabSz="911931">
              <a:buFont typeface="Wingdings" panose="05000000000000000000" pitchFamily="2" charset="2"/>
              <a:buChar char="§"/>
            </a:pPr>
            <a:r>
              <a:rPr lang="en-GB" sz="1197" dirty="0">
                <a:solidFill>
                  <a:srgbClr val="FEFFFF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addressing specific concerns intrinsic to the satellite soil moisture validation strategy (e.g. in situ measurement’s spatial representativeness, and the identification of committed areas for satellite soil moisture validation</a:t>
            </a:r>
          </a:p>
          <a:p>
            <a:pPr defTabSz="911931"/>
            <a:r>
              <a:rPr lang="en-GB" sz="1197" dirty="0">
                <a:solidFill>
                  <a:srgbClr val="FEFFFF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Quality Assurance for Soil Moisture (QA4SM) online validation service is developed as part of FRM4SM implementing qualified R&amp;D outcomes.</a:t>
            </a:r>
          </a:p>
          <a:p>
            <a:pPr defTabSz="911931"/>
            <a:endParaRPr lang="en-GB" sz="1197" dirty="0">
              <a:solidFill>
                <a:srgbClr val="FEFFFF"/>
              </a:solidFill>
              <a:latin typeface="Verdana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911931"/>
            <a:endParaRPr lang="en-GB" sz="1197" dirty="0">
              <a:solidFill>
                <a:srgbClr val="FEFFFF"/>
              </a:solidFill>
              <a:latin typeface="Verdana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911931"/>
            <a:endParaRPr lang="en-GB" sz="1197" dirty="0">
              <a:solidFill>
                <a:srgbClr val="FEFFFF"/>
              </a:solidFill>
              <a:latin typeface="Verdana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911931"/>
            <a:endParaRPr lang="en-GB" sz="1197" dirty="0">
              <a:solidFill>
                <a:srgbClr val="FEFFFF"/>
              </a:solidFill>
              <a:latin typeface="Verdana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911931"/>
            <a:endParaRPr lang="en-GB" sz="1197" dirty="0">
              <a:solidFill>
                <a:srgbClr val="FEFFFF"/>
              </a:solidFill>
              <a:latin typeface="Verdana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911931"/>
            <a:endParaRPr lang="en-GB" sz="1197" dirty="0">
              <a:solidFill>
                <a:srgbClr val="FEFFFF"/>
              </a:solidFill>
              <a:latin typeface="Verdana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911931"/>
            <a:endParaRPr lang="en-GB" sz="1197" dirty="0">
              <a:solidFill>
                <a:srgbClr val="FEFFFF"/>
              </a:solidFill>
              <a:latin typeface="Verdana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911931"/>
            <a:r>
              <a:rPr lang="en-GB" sz="1197" b="1" dirty="0">
                <a:solidFill>
                  <a:srgbClr val="FEFFFF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Main achievements since GSICS 2024</a:t>
            </a:r>
            <a:r>
              <a:rPr lang="en-GB" sz="1197" dirty="0">
                <a:solidFill>
                  <a:srgbClr val="FEFFFF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 marL="170987" indent="-170987" defTabSz="911931">
              <a:buFont typeface="Wingdings" panose="05000000000000000000" pitchFamily="2" charset="2"/>
              <a:buChar char="§"/>
            </a:pPr>
            <a:r>
              <a:rPr lang="en-GB" sz="1197" dirty="0">
                <a:solidFill>
                  <a:srgbClr val="FEFFFF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New quality indicators, </a:t>
            </a:r>
          </a:p>
          <a:p>
            <a:pPr marL="170987" indent="-170987" defTabSz="911931">
              <a:buFont typeface="Wingdings" panose="05000000000000000000" pitchFamily="2" charset="2"/>
              <a:buChar char="§"/>
            </a:pPr>
            <a:r>
              <a:rPr lang="en-GB" sz="1197" dirty="0">
                <a:solidFill>
                  <a:srgbClr val="FEFFFF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Automated Report </a:t>
            </a:r>
          </a:p>
          <a:p>
            <a:pPr marL="170987" indent="-170987" defTabSz="911931">
              <a:buFont typeface="Wingdings" panose="05000000000000000000" pitchFamily="2" charset="2"/>
              <a:buChar char="§"/>
            </a:pPr>
            <a:r>
              <a:rPr lang="en-GB" sz="1197" dirty="0">
                <a:solidFill>
                  <a:srgbClr val="FEFFFF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Seasonal metrics, Temporal stability metrics implemented in V3.0</a:t>
            </a:r>
          </a:p>
          <a:p>
            <a:pPr marL="170987" indent="-170987" defTabSz="911931">
              <a:buFont typeface="Wingdings" panose="05000000000000000000" pitchFamily="2" charset="2"/>
              <a:buChar char="§"/>
            </a:pPr>
            <a:r>
              <a:rPr lang="en-GB" sz="1197" dirty="0">
                <a:solidFill>
                  <a:srgbClr val="FEFFFF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Research paper “Estimating the uncertainties of satellite derived soil moisture at global scale, Science of Remote Sensing” </a:t>
            </a:r>
            <a:r>
              <a:rPr lang="en-GB" sz="1197" dirty="0">
                <a:solidFill>
                  <a:srgbClr val="003247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https://doi.org/10.1016/j.srs.2024.100147</a:t>
            </a:r>
            <a:endParaRPr lang="en-GB" sz="1197" dirty="0">
              <a:solidFill>
                <a:srgbClr val="003247"/>
              </a:solidFill>
              <a:latin typeface="Verdana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0987" indent="-170987" defTabSz="911931">
              <a:buFont typeface="Wingdings" panose="05000000000000000000" pitchFamily="2" charset="2"/>
              <a:buChar char="§"/>
            </a:pPr>
            <a:r>
              <a:rPr lang="en-GB" sz="1197" dirty="0">
                <a:solidFill>
                  <a:srgbClr val="FEFFFF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Stakeholders' collaboration: Joint proposal for the EURAMET Green Deal 2024 Selected Research Topic: “Metrology for soil moisture: from ground reference sites towards coherent and traceable global data products”</a:t>
            </a:r>
          </a:p>
          <a:p>
            <a:pPr defTabSz="911931"/>
            <a:r>
              <a:rPr lang="en-GB" sz="1197" b="1" dirty="0">
                <a:solidFill>
                  <a:srgbClr val="FEFFFF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Phase-2 from 2025 to 2026 </a:t>
            </a:r>
            <a:r>
              <a:rPr lang="en-GB" sz="1197" dirty="0">
                <a:solidFill>
                  <a:srgbClr val="FEFFFF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including focus on high resolution satellite soil moisture validation</a:t>
            </a:r>
            <a:endParaRPr lang="en-GB" sz="1197" b="1" dirty="0">
              <a:solidFill>
                <a:srgbClr val="FEFFFF"/>
              </a:solidFill>
              <a:latin typeface="Verdana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C86C9-4CA1-6C07-4D5F-1B1383A63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457" y="767818"/>
            <a:ext cx="2997893" cy="1738322"/>
          </a:xfrm>
          <a:prstGeom prst="rect">
            <a:avLst/>
          </a:prstGeom>
        </p:spPr>
      </p:pic>
      <p:pic>
        <p:nvPicPr>
          <p:cNvPr id="8" name="Picture 7" descr="A close-up of a globe&#10;&#10;Description automatically generated">
            <a:extLst>
              <a:ext uri="{FF2B5EF4-FFF2-40B4-BE49-F238E27FC236}">
                <a16:creationId xmlns:a16="http://schemas.microsoft.com/office/drawing/2014/main" id="{4BA102B1-E785-AFE2-9F39-92A06E0803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" y="768490"/>
            <a:ext cx="3089153" cy="17376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DEEE7C-4C58-C744-BDE3-24798E1EBAA5}"/>
              </a:ext>
            </a:extLst>
          </p:cNvPr>
          <p:cNvSpPr/>
          <p:nvPr/>
        </p:nvSpPr>
        <p:spPr>
          <a:xfrm>
            <a:off x="3303663" y="901308"/>
            <a:ext cx="2617703" cy="276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931"/>
            <a:r>
              <a:rPr lang="en-GB" sz="1197" b="1" dirty="0">
                <a:solidFill>
                  <a:srgbClr val="FEFFFF"/>
                </a:solidFill>
                <a:latin typeface="Verdana" pitchFamily="34" charset="0"/>
                <a:ea typeface="Verdana" panose="020B0604030504040204" pitchFamily="34" charset="0"/>
                <a:cs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https://qa4sm.eu</a:t>
            </a:r>
            <a:endParaRPr lang="en-GB" sz="1197" b="1" dirty="0">
              <a:solidFill>
                <a:srgbClr val="FEFFFF"/>
              </a:solidFill>
              <a:latin typeface="Verdana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9D4109-0457-D404-1DD2-0E5AB1540DAB}"/>
              </a:ext>
            </a:extLst>
          </p:cNvPr>
          <p:cNvSpPr txBox="1"/>
          <p:nvPr/>
        </p:nvSpPr>
        <p:spPr>
          <a:xfrm>
            <a:off x="119634" y="4351186"/>
            <a:ext cx="6139730" cy="245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1931">
              <a:spcBef>
                <a:spcPts val="596"/>
              </a:spcBef>
            </a:pPr>
            <a:r>
              <a:rPr lang="en-GB" sz="997" dirty="0">
                <a:solidFill>
                  <a:srgbClr val="003247"/>
                </a:solidFill>
                <a:latin typeface="Verdana"/>
                <a:ea typeface="MS PGothic"/>
              </a:rPr>
              <a:t>Example of SMOS Validation results vs ERA5Land. (Credits: qa4sm)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A0493A-080E-8211-079C-622224BA9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9" y="4473960"/>
            <a:ext cx="6242760" cy="15578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A3826-AA4A-BB56-D6E0-FECCF3FB9678}"/>
              </a:ext>
            </a:extLst>
          </p:cNvPr>
          <p:cNvSpPr txBox="1"/>
          <p:nvPr/>
        </p:nvSpPr>
        <p:spPr>
          <a:xfrm>
            <a:off x="236380" y="6136408"/>
            <a:ext cx="6139730" cy="245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1931">
              <a:spcBef>
                <a:spcPts val="596"/>
              </a:spcBef>
            </a:pPr>
            <a:r>
              <a:rPr lang="en-GB" sz="997" dirty="0">
                <a:solidFill>
                  <a:srgbClr val="003247"/>
                </a:solidFill>
                <a:latin typeface="Verdana"/>
                <a:ea typeface="MS PGothic"/>
              </a:rPr>
              <a:t>SMOS, C3S  validation results vs ERA5Land: bulk and seasonal. (Credits: qa4sm)</a:t>
            </a:r>
          </a:p>
        </p:txBody>
      </p:sp>
      <p:pic>
        <p:nvPicPr>
          <p:cNvPr id="20" name="Picture 19" descr="A green map with white lines&#10;&#10;Description automatically generated">
            <a:extLst>
              <a:ext uri="{FF2B5EF4-FFF2-40B4-BE49-F238E27FC236}">
                <a16:creationId xmlns:a16="http://schemas.microsoft.com/office/drawing/2014/main" id="{475D2437-2F36-9DC8-C214-5BEF12A92B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72" y="2628913"/>
            <a:ext cx="2932475" cy="1762780"/>
          </a:xfrm>
          <a:prstGeom prst="rect">
            <a:avLst/>
          </a:prstGeom>
        </p:spPr>
      </p:pic>
      <p:pic>
        <p:nvPicPr>
          <p:cNvPr id="22" name="Picture 21" descr="A map of the world&#10;&#10;Description automatically generated">
            <a:extLst>
              <a:ext uri="{FF2B5EF4-FFF2-40B4-BE49-F238E27FC236}">
                <a16:creationId xmlns:a16="http://schemas.microsoft.com/office/drawing/2014/main" id="{9890D31A-D981-D899-BE20-85B4C46566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7" y="2639755"/>
            <a:ext cx="2724941" cy="17445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1D1374-29E1-624F-BA94-292D7852D8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851" y="2654990"/>
            <a:ext cx="3051087" cy="10999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85C08C-3207-C43B-E9E1-9E20D557E85A}"/>
              </a:ext>
            </a:extLst>
          </p:cNvPr>
          <p:cNvSpPr txBox="1"/>
          <p:nvPr/>
        </p:nvSpPr>
        <p:spPr>
          <a:xfrm>
            <a:off x="419043" y="6031800"/>
            <a:ext cx="6191245" cy="306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931"/>
            <a:r>
              <a:rPr lang="en-GB" sz="1396" dirty="0">
                <a:solidFill>
                  <a:srgbClr val="00AE9C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New release v3.0 in February 2025 including temporal stability metrics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D5BD5E-4B2F-90B5-E192-CB75D6200E75}"/>
              </a:ext>
            </a:extLst>
          </p:cNvPr>
          <p:cNvSpPr/>
          <p:nvPr/>
        </p:nvSpPr>
        <p:spPr>
          <a:xfrm>
            <a:off x="75620" y="901307"/>
            <a:ext cx="2617703" cy="276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931"/>
            <a:r>
              <a:rPr lang="en-GB" sz="1197" b="1" dirty="0">
                <a:solidFill>
                  <a:srgbClr val="FEFFFF"/>
                </a:solidFill>
                <a:latin typeface="Verdana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FRM4SM</a:t>
            </a:r>
            <a:endParaRPr lang="en-GB" sz="1197" b="1" dirty="0">
              <a:solidFill>
                <a:srgbClr val="FEFFFF"/>
              </a:solidFill>
              <a:latin typeface="Verdana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117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B9F47-7BAE-BB0F-BEC5-4F294563BF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Google Shape;80;p9">
            <a:extLst>
              <a:ext uri="{FF2B5EF4-FFF2-40B4-BE49-F238E27FC236}">
                <a16:creationId xmlns:a16="http://schemas.microsoft.com/office/drawing/2014/main" id="{F27C0A18-A940-77E0-9820-DF940106AC48}"/>
              </a:ext>
            </a:extLst>
          </p:cNvPr>
          <p:cNvSpPr txBox="1">
            <a:spLocks/>
          </p:cNvSpPr>
          <p:nvPr/>
        </p:nvSpPr>
        <p:spPr>
          <a:xfrm>
            <a:off x="2653555" y="144970"/>
            <a:ext cx="6178211" cy="779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1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CEOS Cal/Val Portal Overview</a:t>
            </a:r>
          </a:p>
          <a:p>
            <a:pPr algn="l">
              <a:spcBef>
                <a:spcPts val="0"/>
              </a:spcBef>
            </a:pPr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https://calvalportal.ceos.org</a:t>
            </a:r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Google Shape;79;p9">
            <a:extLst>
              <a:ext uri="{FF2B5EF4-FFF2-40B4-BE49-F238E27FC236}">
                <a16:creationId xmlns:a16="http://schemas.microsoft.com/office/drawing/2014/main" id="{0D301383-5F97-3C81-6AAA-46A7D493F16C}"/>
              </a:ext>
            </a:extLst>
          </p:cNvPr>
          <p:cNvSpPr txBox="1">
            <a:spLocks noGrp="1"/>
          </p:cNvSpPr>
          <p:nvPr/>
        </p:nvSpPr>
        <p:spPr>
          <a:xfrm>
            <a:off x="491835" y="1161889"/>
            <a:ext cx="4919547" cy="489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 indent="0" algn="just">
              <a:buSzPts val="1800"/>
              <a:buNone/>
            </a:pP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CEOS </a:t>
            </a:r>
            <a:r>
              <a:rPr lang="en-GB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CalVal</a:t>
            </a: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portal serves as the main forum for exchange and information sharing for the CEOS Working Group on Calibration and Validation (</a:t>
            </a:r>
            <a:r>
              <a:rPr lang="en-GB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CEOS WGCV</a:t>
            </a: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9525" indent="0" algn="just">
              <a:buSzPts val="1800"/>
              <a:buNone/>
            </a:pP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provides access to agreed </a:t>
            </a:r>
            <a:r>
              <a:rPr lang="en-GB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good practices </a:t>
            </a: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Cal/Val </a:t>
            </a:r>
            <a:r>
              <a:rPr lang="en-GB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protocols</a:t>
            </a: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the wider Earth Observation community within CEOS and beyond. </a:t>
            </a:r>
          </a:p>
          <a:p>
            <a:pPr marL="9525" indent="0" algn="just">
              <a:buSzPts val="1800"/>
              <a:buNone/>
            </a:pP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connects users to </a:t>
            </a:r>
            <a:r>
              <a:rPr lang="en-GB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reference data</a:t>
            </a: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provides reliable, up-to-date and user-friendly information useful for Cal/Val tasks, facilitating data </a:t>
            </a:r>
            <a:r>
              <a:rPr lang="en-GB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interoperability </a:t>
            </a: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performance assessment through an operational CEOS coordinated and  internationally harmonised Cal/Val infrastructure consistent with </a:t>
            </a:r>
            <a:r>
              <a:rPr lang="en-GB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QA4EO</a:t>
            </a: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principles.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endParaRPr dirty="0"/>
          </a:p>
        </p:txBody>
      </p:sp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C693755-1B2B-15DF-549B-1375DBA05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76" y="1161889"/>
            <a:ext cx="5384180" cy="48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73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10644352" cy="77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733"/>
              <a:t>CEOS FRMs Assessment Framework</a:t>
            </a:r>
            <a:endParaRPr/>
          </a:p>
        </p:txBody>
      </p:sp>
      <p:sp>
        <p:nvSpPr>
          <p:cNvPr id="69" name="Google Shape;69;p3"/>
          <p:cNvSpPr txBox="1"/>
          <p:nvPr/>
        </p:nvSpPr>
        <p:spPr>
          <a:xfrm>
            <a:off x="119105" y="1581903"/>
            <a:ext cx="3199831" cy="470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Roadmap towards an Assessment Framework for Fiducial Reference Measurements (FRM)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400" u="sng" dirty="0">
                <a:solidFill>
                  <a:srgbClr val="DCA10D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GB" sz="1400" u="sng" dirty="0" err="1">
                <a:solidFill>
                  <a:srgbClr val="DCA10D"/>
                </a:solidFill>
                <a:latin typeface="Arial"/>
                <a:ea typeface="Arial"/>
                <a:cs typeface="Arial"/>
                <a:sym typeface="Arial"/>
              </a:rPr>
              <a:t>calvalportal.ceos.org</a:t>
            </a:r>
            <a:r>
              <a:rPr lang="en-GB" sz="1400" u="sng" dirty="0">
                <a:solidFill>
                  <a:srgbClr val="DCA10D"/>
                </a:solidFill>
                <a:latin typeface="Arial"/>
                <a:ea typeface="Arial"/>
                <a:cs typeface="Arial"/>
                <a:sym typeface="Arial"/>
              </a:rPr>
              <a:t>/web/guest/</a:t>
            </a:r>
            <a:r>
              <a:rPr lang="en-GB" sz="1400" u="sng" dirty="0" err="1">
                <a:solidFill>
                  <a:srgbClr val="DCA10D"/>
                </a:solidFill>
                <a:latin typeface="Arial"/>
                <a:ea typeface="Arial"/>
                <a:cs typeface="Arial"/>
                <a:sym typeface="Arial"/>
              </a:rPr>
              <a:t>frms</a:t>
            </a:r>
            <a:r>
              <a:rPr lang="en-GB" sz="1400" u="sng" dirty="0">
                <a:solidFill>
                  <a:srgbClr val="DCA10D"/>
                </a:solidFill>
                <a:latin typeface="Arial"/>
                <a:ea typeface="Arial"/>
                <a:cs typeface="Arial"/>
                <a:sym typeface="Arial"/>
              </a:rPr>
              <a:t>-assessment-framework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400" u="sng" dirty="0">
              <a:solidFill>
                <a:srgbClr val="DCA10D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400" dirty="0">
              <a:solidFill>
                <a:srgbClr val="DCA1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799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purpose of the document is to propose a roadmap towards an assessment framework to endorse a specific class of measurements as a Fiducial Reference Measurement (FRM).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lang="en-GB" sz="14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Background and Objectives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lang="en-GB" sz="14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FRM Definition and Principles 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lang="en-GB" sz="14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FRM Endorsement Process 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lang="en-GB" sz="14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FRM Maturity Matrix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lang="en-GB" sz="14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FRM Overall Classification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3" descr="A picture containing text, screenshot, font, numb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4559" y="1370861"/>
            <a:ext cx="3751552" cy="1525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" descr="A picture containing text, screenshot, font, numb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2318" y="3135576"/>
            <a:ext cx="1765292" cy="12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" descr="A screenshot of a compu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34459" y="1326183"/>
            <a:ext cx="4722976" cy="484091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73" name="Google Shape;73;p3"/>
          <p:cNvSpPr txBox="1"/>
          <p:nvPr/>
        </p:nvSpPr>
        <p:spPr>
          <a:xfrm>
            <a:off x="8361347" y="4824185"/>
            <a:ext cx="3777975" cy="9848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Goryl, P.; Fox, N.; Donlon, C.; Castracane, P. Fiducial Reference Measurements (FRMs): What Are They? Remote Sens. 2023, 15, 5017. </a:t>
            </a:r>
            <a:r>
              <a:rPr lang="en-GB" sz="1400" u="sng">
                <a:solidFill>
                  <a:srgbClr val="2E304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https://doi.org/10.3390/rs15205017</a:t>
            </a: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8"/>
          <p:cNvSpPr txBox="1">
            <a:spLocks noGrp="1"/>
          </p:cNvSpPr>
          <p:nvPr>
            <p:ph type="body" idx="1"/>
          </p:nvPr>
        </p:nvSpPr>
        <p:spPr>
          <a:xfrm>
            <a:off x="176048" y="965211"/>
            <a:ext cx="11495400" cy="395256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9875" indent="-2222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CEOS FRM MM – 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PGN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Pandonia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Global Network)     -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Stefano </a:t>
            </a:r>
            <a:r>
              <a:rPr lang="en-GB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Casadio</a:t>
            </a:r>
            <a:endParaRPr lang="en-GB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2222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CEOS FRM MM - 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RadCalNet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(Radiometric Calibration Network) -  Marc Bouvet</a:t>
            </a:r>
          </a:p>
          <a:p>
            <a:pPr marL="269875" indent="-2222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CEOS FRM MM – 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ICOS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(Integrated Carbon Observation System – Ecosystem Component)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-   Fabrizio Niro</a:t>
            </a:r>
          </a:p>
          <a:p>
            <a:pPr marL="269875" indent="-2222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CEOS FRM MM - 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FRM4DOAS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Ground-Based DOAS Air-Quality Observations) 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 Michel Van </a:t>
            </a:r>
            <a:r>
              <a:rPr lang="en-GB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Roozendael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Jean-Christopher Lambert</a:t>
            </a:r>
          </a:p>
          <a:p>
            <a:pPr marL="269875" indent="-2222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CEOS FRM MM-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BAQUNIN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PREDE-POM LUNAR)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– Stefano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Casadio</a:t>
            </a:r>
            <a:endParaRPr lang="en-GB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2222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CEOS FRM MM – CSIRO (DION) –Janet </a:t>
            </a:r>
            <a:r>
              <a:rPr lang="en-GB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Anstee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Matt Garthwaite/</a:t>
            </a:r>
          </a:p>
          <a:p>
            <a:pPr marL="269875" indent="-2222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CEOS FRM MM - Brewer Spectrometer Measurements        - Henri </a:t>
            </a:r>
            <a:r>
              <a:rPr lang="en-GB" sz="14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Diemoz</a:t>
            </a:r>
            <a:r>
              <a:rPr lang="en-GB" sz="14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69875" indent="-2222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CEOS FRM MM - </a:t>
            </a:r>
            <a:r>
              <a:rPr lang="en-GB" sz="1400" i="1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Hypernets</a:t>
            </a:r>
            <a:r>
              <a:rPr lang="en-GB" sz="14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 -  Nigel Fox. (in progress)</a:t>
            </a:r>
          </a:p>
          <a:p>
            <a:pPr marL="273050" indent="-21590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en-GB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CEOS FRM MM - Brewer Spectrometer - NO2 Vertical Column Densities (VCDs) Measurements - Henri </a:t>
            </a:r>
            <a:r>
              <a:rPr lang="en-GB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Diémoz</a:t>
            </a:r>
            <a:r>
              <a:rPr lang="en-GB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(ARPA Valle d’Aosta) – </a:t>
            </a:r>
            <a:r>
              <a:rPr lang="en-GB" sz="1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BAQUNIN</a:t>
            </a:r>
            <a:r>
              <a:rPr lang="en-GB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pPr marL="273050" indent="-215900">
              <a:lnSpc>
                <a:spcPct val="100000"/>
              </a:lnSpc>
              <a:buSzPct val="100000"/>
              <a:buFont typeface="Arial"/>
              <a:buChar char="•"/>
            </a:pPr>
            <a:r>
              <a:rPr lang="en-GB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CEOS FRM MM – </a:t>
            </a:r>
            <a:r>
              <a:rPr lang="en-GB" sz="1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FRM4GHG</a:t>
            </a:r>
            <a:r>
              <a:rPr lang="en-GB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2.0 project –COCCON (EM27/SUN) XCO2, XCH4, and XCO data. – Mahesh Kumar Sha (BIRA) - FRM4GHG team*.  </a:t>
            </a:r>
          </a:p>
          <a:p>
            <a:pPr marL="273050" indent="-215900">
              <a:lnSpc>
                <a:spcPct val="100000"/>
              </a:lnSpc>
              <a:buSzPct val="100000"/>
              <a:buFont typeface="Arial"/>
              <a:buChar char="•"/>
            </a:pPr>
            <a:r>
              <a:rPr lang="en-GB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CEOS FRM MM - Tropical Centre for reactive trace gas remote sensing (CREGARS) in ACTRIS – Martine De </a:t>
            </a:r>
            <a:r>
              <a:rPr lang="en-GB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Mazière</a:t>
            </a:r>
            <a:r>
              <a:rPr lang="en-GB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(BIRA) – in progress (waiting the V2 of the Guidelines/MM Tool)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/>
              <a:t>Pilots for CEOS FRM Assessment</a:t>
            </a:r>
            <a:endParaRPr dirty="0"/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00102D34-8253-AE67-DC42-ACFCD829C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000" y="5613128"/>
            <a:ext cx="1223365" cy="48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F98ADA-D6B3-F6C0-3BDD-DC5AF9E1C2F3}"/>
              </a:ext>
            </a:extLst>
          </p:cNvPr>
          <p:cNvSpPr txBox="1"/>
          <p:nvPr/>
        </p:nvSpPr>
        <p:spPr>
          <a:xfrm>
            <a:off x="5795268" y="6118330"/>
            <a:ext cx="6234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</a:t>
            </a:r>
            <a:r>
              <a:rPr kumimoji="0" lang="en-IT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upport provided by Jarek Dobrzanski 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(</a:t>
            </a:r>
            <a:r>
              <a:rPr kumimoji="0" lang="en-GB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Skytek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, Ireland https://</a:t>
            </a:r>
            <a:r>
              <a:rPr kumimoji="0" lang="en-GB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skytek.com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/)</a:t>
            </a:r>
            <a:endParaRPr kumimoji="0" lang="en-IT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A2B32-AAB1-8ABE-DEED-F06AA1A73109}"/>
              </a:ext>
            </a:extLst>
          </p:cNvPr>
          <p:cNvSpPr txBox="1"/>
          <p:nvPr/>
        </p:nvSpPr>
        <p:spPr>
          <a:xfrm>
            <a:off x="162320" y="5561727"/>
            <a:ext cx="5492430" cy="923330"/>
          </a:xfrm>
          <a:prstGeom prst="rect">
            <a:avLst/>
          </a:prstGeom>
          <a:noFill/>
          <a:ln>
            <a:solidFill>
              <a:srgbClr val="151C28"/>
            </a:solidFill>
          </a:ln>
        </p:spPr>
        <p:txBody>
          <a:bodyPr wrap="square" rtlCol="0">
            <a:spAutoFit/>
          </a:bodyPr>
          <a:lstStyle/>
          <a:p>
            <a:pPr marL="50800" indent="0" algn="l"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Maturity Matrix Tool</a:t>
            </a:r>
          </a:p>
          <a:p>
            <a:pPr marL="50800" indent="0" algn="l"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pleSystemUIFont"/>
              </a:rPr>
              <a:t> </a:t>
            </a:r>
            <a:r>
              <a:rPr lang="en-GB" sz="1800" b="0" i="0" u="sng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hlinkClick r:id="rId11" tooltip="https://mmt.skytek.dev/"/>
              </a:rPr>
              <a:t>https://mmt.skytek.dev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0800" indent="0" algn="l">
              <a:buNone/>
            </a:pPr>
            <a:r>
              <a:rPr lang="en-GB" sz="1800" u="sng" dirty="0">
                <a:solidFill>
                  <a:srgbClr val="000000"/>
                </a:solidFill>
                <a:latin typeface="Calibri" panose="020F0502020204030204" pitchFamily="34" charset="0"/>
              </a:rPr>
              <a:t>Dedicated credentials provided for all the selected pilots</a:t>
            </a:r>
            <a:endParaRPr lang="en-GB" sz="1800" u="sng" dirty="0">
              <a:solidFill>
                <a:srgbClr val="0563C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0F88CE-5E64-5C64-1ACB-87B4FCBA3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Example of CEOS FRM MM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D17C0A8-30DC-B27D-EB74-C777C3C4B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255"/>
            <a:ext cx="9229940" cy="40127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F571734-F3A6-87E7-37F6-0AB6B1CC5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252" y="3645317"/>
            <a:ext cx="2432490" cy="14346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4190FC-5DB5-025D-9AE5-A6AF58B61FC7}"/>
              </a:ext>
            </a:extLst>
          </p:cNvPr>
          <p:cNvSpPr txBox="1"/>
          <p:nvPr/>
        </p:nvSpPr>
        <p:spPr>
          <a:xfrm>
            <a:off x="591952" y="5329080"/>
            <a:ext cx="1100809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Sha, M.K.; De </a:t>
            </a:r>
            <a:r>
              <a:rPr lang="en-GB" sz="1800" dirty="0" err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Mazière</a:t>
            </a:r>
            <a:r>
              <a:rPr lang="en-GB" sz="1800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M.; </a:t>
            </a:r>
            <a:r>
              <a:rPr lang="en-GB" sz="1800" dirty="0" err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Notholt</a:t>
            </a:r>
            <a:r>
              <a:rPr lang="en-GB" sz="1800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J.; </a:t>
            </a:r>
            <a:r>
              <a:rPr lang="en-GB" sz="1800" dirty="0" err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Blumenstock</a:t>
            </a:r>
            <a:r>
              <a:rPr lang="en-GB" sz="1800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T.; Bogaert, P.; </a:t>
            </a:r>
            <a:r>
              <a:rPr lang="en-GB" sz="1800" dirty="0" err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Cardoen</a:t>
            </a:r>
            <a:r>
              <a:rPr lang="en-GB" sz="1800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P.; Chen, H.; </a:t>
            </a:r>
            <a:r>
              <a:rPr lang="en-GB" sz="1800" dirty="0" err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Desmet</a:t>
            </a:r>
            <a:r>
              <a:rPr lang="en-GB" sz="1800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F.; García, O.; Griffith, D.W.T.; et al. Fiducial Reference Measurement for Greenhouse Gases (FRM4GHG). </a:t>
            </a:r>
            <a:r>
              <a:rPr lang="en-GB" sz="1800" i="1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Remote Sens.</a:t>
            </a:r>
            <a:r>
              <a:rPr lang="en-GB" sz="1800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r>
              <a:rPr lang="en-GB" sz="1800" b="1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2024</a:t>
            </a:r>
            <a:r>
              <a:rPr lang="en-GB" sz="1800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800" i="1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r>
            <a:r>
              <a:rPr lang="en-GB" sz="1800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3525. </a:t>
            </a:r>
            <a:r>
              <a:rPr lang="en-GB" sz="1800" u="sng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https://doi.org/10.3390/rs16183525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232698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69793-1A2C-A62E-0870-0D54651986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Google Shape;163;p13">
            <a:extLst>
              <a:ext uri="{FF2B5EF4-FFF2-40B4-BE49-F238E27FC236}">
                <a16:creationId xmlns:a16="http://schemas.microsoft.com/office/drawing/2014/main" id="{64E3D041-8CFA-9B80-0238-7944713BC6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4373" y="199899"/>
            <a:ext cx="7964022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CEOS Cal/Val portal IVOS Meetings – IVOS36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66;p13">
            <a:extLst>
              <a:ext uri="{FF2B5EF4-FFF2-40B4-BE49-F238E27FC236}">
                <a16:creationId xmlns:a16="http://schemas.microsoft.com/office/drawing/2014/main" id="{11DEBBBD-95BD-B5C5-A8A7-A2E0F7107230}"/>
              </a:ext>
            </a:extLst>
          </p:cNvPr>
          <p:cNvSpPr txBox="1"/>
          <p:nvPr/>
        </p:nvSpPr>
        <p:spPr>
          <a:xfrm>
            <a:off x="142971" y="2166984"/>
            <a:ext cx="3522803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IVOS Meetings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IVOS -36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b="0" i="0" dirty="0">
                <a:solidFill>
                  <a:srgbClr val="212529"/>
                </a:solidFill>
                <a:effectLst/>
                <a:latin typeface="Verdana" panose="020B0604030504040204" pitchFamily="34" charset="0"/>
              </a:rPr>
              <a:t>AIST, Tokyo, Japan. 9–13 September 2024.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Presentations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Now available</a:t>
            </a:r>
            <a:r>
              <a:rPr lang="en-GB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CEOS Cal/Val Portal!</a:t>
            </a:r>
            <a:endParaRPr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https://calvalportal.ceos.org/web/guest/ivos-36</a:t>
            </a:r>
            <a:endParaRPr lang="en-US" sz="1200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>
              <a:cs typeface="Arial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BB34441-F9C8-1D6F-D614-2F8A2C160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97" y="986446"/>
            <a:ext cx="4737729" cy="4476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B04DE8C9-5799-BFC1-281A-B1D317441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66" y="3306514"/>
            <a:ext cx="4564743" cy="25574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5393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A0B6A-4911-B3FF-77B1-DA0774D5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190" y="132628"/>
            <a:ext cx="7772400" cy="667472"/>
          </a:xfrm>
        </p:spPr>
        <p:txBody>
          <a:bodyPr/>
          <a:lstStyle/>
          <a:p>
            <a:r>
              <a:rPr lang="en-IT" b="1" dirty="0"/>
              <a:t>CEOS SAR subgroup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843AB-FED7-A574-9DA2-87320A3F41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 descr="A screenshot of a document&#10;&#10;Description automatically generated">
            <a:extLst>
              <a:ext uri="{FF2B5EF4-FFF2-40B4-BE49-F238E27FC236}">
                <a16:creationId xmlns:a16="http://schemas.microsoft.com/office/drawing/2014/main" id="{85C8141C-27A4-DFEC-1F69-4FCC1728C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24" y="891442"/>
            <a:ext cx="4716104" cy="50751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Google Shape;166;p13">
            <a:extLst>
              <a:ext uri="{FF2B5EF4-FFF2-40B4-BE49-F238E27FC236}">
                <a16:creationId xmlns:a16="http://schemas.microsoft.com/office/drawing/2014/main" id="{F9AA4603-F398-3A60-D491-A421287DDAE2}"/>
              </a:ext>
            </a:extLst>
          </p:cNvPr>
          <p:cNvSpPr txBox="1"/>
          <p:nvPr/>
        </p:nvSpPr>
        <p:spPr>
          <a:xfrm>
            <a:off x="142971" y="2166984"/>
            <a:ext cx="3522803" cy="252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CEOS SAR subgroup Workshop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12-15 November,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Ahmedabad, India</a:t>
            </a:r>
            <a:endParaRPr lang="en-GB" b="0" i="0" dirty="0">
              <a:solidFill>
                <a:srgbClr val="212529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Presentations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lang="en-GB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Material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5F9F7C9-5C31-1FEA-B6C4-C0CC3455F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37" y="2728816"/>
            <a:ext cx="3879409" cy="28809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0047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A477CE0-A6A3-94F0-AC0C-09CA9426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760" y="308092"/>
            <a:ext cx="7678479" cy="1020762"/>
          </a:xfrm>
        </p:spPr>
        <p:txBody>
          <a:bodyPr/>
          <a:lstStyle/>
          <a:p>
            <a:r>
              <a:rPr lang="en-GB" b="1" dirty="0">
                <a:latin typeface="+mj-lt"/>
              </a:rPr>
              <a:t>Table of Contents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FDBF315-EA3B-3C15-ED8B-84251D1AC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570" y="1431892"/>
            <a:ext cx="11267830" cy="4525963"/>
          </a:xfrm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Actions from GSICS 2024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EVDC updates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Pi-MEP Salinity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FRM4SM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CEOS Cal/Val Portal activities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GSICS and CEOS WGCV cooperation</a:t>
            </a:r>
          </a:p>
        </p:txBody>
      </p:sp>
    </p:spTree>
    <p:extLst>
      <p:ext uri="{BB962C8B-B14F-4D97-AF65-F5344CB8AC3E}">
        <p14:creationId xmlns:p14="http://schemas.microsoft.com/office/powerpoint/2010/main" val="2911196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483087-FDFE-5E1E-750D-0D18EB575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SITSat Task Team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9C527A8-544D-0334-4881-3D611584A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964" y="1577223"/>
            <a:ext cx="3832081" cy="25908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688E8D-25B3-1F80-3AF2-FF8838BE608C}"/>
              </a:ext>
            </a:extLst>
          </p:cNvPr>
          <p:cNvSpPr txBox="1"/>
          <p:nvPr/>
        </p:nvSpPr>
        <p:spPr>
          <a:xfrm>
            <a:off x="3472962" y="4267893"/>
            <a:ext cx="383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>
                <a:solidFill>
                  <a:srgbClr val="0070C0"/>
                </a:solidFill>
              </a:rPr>
              <a:t>https://</a:t>
            </a:r>
            <a:r>
              <a:rPr lang="en-GB" u="sng" err="1">
                <a:solidFill>
                  <a:srgbClr val="0070C0"/>
                </a:solidFill>
              </a:rPr>
              <a:t>calvalportal.ceos.org</a:t>
            </a:r>
            <a:r>
              <a:rPr lang="en-GB" u="sng">
                <a:solidFill>
                  <a:srgbClr val="0070C0"/>
                </a:solidFill>
              </a:rPr>
              <a:t>/</a:t>
            </a:r>
            <a:r>
              <a:rPr lang="en-GB" u="sng" err="1">
                <a:solidFill>
                  <a:srgbClr val="0070C0"/>
                </a:solidFill>
              </a:rPr>
              <a:t>sitsat</a:t>
            </a:r>
            <a:endParaRPr lang="en-IT" u="sng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B7C99-DB6F-04DF-9FFA-6B5F6167617E}"/>
              </a:ext>
            </a:extLst>
          </p:cNvPr>
          <p:cNvSpPr txBox="1"/>
          <p:nvPr/>
        </p:nvSpPr>
        <p:spPr>
          <a:xfrm>
            <a:off x="6647910" y="5773654"/>
            <a:ext cx="5374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>
                <a:solidFill>
                  <a:srgbClr val="0070C0"/>
                </a:solidFill>
              </a:rPr>
              <a:t>http://</a:t>
            </a:r>
            <a:r>
              <a:rPr lang="en-GB" sz="1600" u="sng" err="1">
                <a:solidFill>
                  <a:srgbClr val="0070C0"/>
                </a:solidFill>
              </a:rPr>
              <a:t>gsics.atmos.umd.edu</a:t>
            </a:r>
            <a:r>
              <a:rPr lang="en-GB" sz="1600" u="sng">
                <a:solidFill>
                  <a:srgbClr val="0070C0"/>
                </a:solidFill>
              </a:rPr>
              <a:t>/bin/view/Development/</a:t>
            </a:r>
            <a:r>
              <a:rPr lang="en-GB" sz="1600" u="sng" err="1">
                <a:solidFill>
                  <a:srgbClr val="0070C0"/>
                </a:solidFill>
              </a:rPr>
              <a:t>Sitsat</a:t>
            </a:r>
            <a:endParaRPr lang="en-IT" sz="1600" u="sng">
              <a:solidFill>
                <a:srgbClr val="0070C0"/>
              </a:solidFill>
            </a:endParaRPr>
          </a:p>
        </p:txBody>
      </p:sp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id="{0A1500B5-DAFD-802D-AFE1-206B53850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765" y="1187326"/>
            <a:ext cx="4471188" cy="43541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D478E5-EBB5-65D9-4F5E-14745F5A4767}"/>
              </a:ext>
            </a:extLst>
          </p:cNvPr>
          <p:cNvSpPr txBox="1"/>
          <p:nvPr/>
        </p:nvSpPr>
        <p:spPr>
          <a:xfrm>
            <a:off x="176049" y="1477385"/>
            <a:ext cx="3154980" cy="275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333"/>
              <a:t>The SITSat webpage has been proposed with</a:t>
            </a:r>
          </a:p>
          <a:p>
            <a:endParaRPr lang="en-IT" sz="1333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IT" sz="1333"/>
              <a:t>Public information: Background, Definition, Objectives; Organisation and reporting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IT" sz="1333" b="1"/>
              <a:t>Relevant links</a:t>
            </a:r>
            <a:endParaRPr lang="en-IT" sz="1333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IT" sz="1333" b="1"/>
              <a:t>SITSat Repository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IT" sz="1333" b="1"/>
              <a:t>SITSat Forum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IT" sz="1333"/>
          </a:p>
          <a:p>
            <a:r>
              <a:rPr lang="en-GB" sz="1333"/>
              <a:t>B</a:t>
            </a:r>
            <a:r>
              <a:rPr lang="en-IT" sz="1333"/>
              <a:t>oth Repository and Forum restricted to the SITSat members to share documents/materilas and discussions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65F8A-C6AD-21AA-3F4C-52042914865E}"/>
              </a:ext>
            </a:extLst>
          </p:cNvPr>
          <p:cNvSpPr txBox="1"/>
          <p:nvPr/>
        </p:nvSpPr>
        <p:spPr>
          <a:xfrm>
            <a:off x="2301740" y="4959217"/>
            <a:ext cx="513541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33"/>
              <a:t>T</a:t>
            </a:r>
            <a:r>
              <a:rPr lang="en-IT" sz="1333"/>
              <a:t>he </a:t>
            </a:r>
            <a:r>
              <a:rPr lang="en-IT" sz="1333" b="1"/>
              <a:t>SITSat for GSICS </a:t>
            </a:r>
            <a:r>
              <a:rPr lang="en-IT" sz="1333"/>
              <a:t>website offers an overview on the SITSat Missions, some key open questions and relevant links.</a:t>
            </a:r>
          </a:p>
        </p:txBody>
      </p:sp>
    </p:spTree>
    <p:extLst>
      <p:ext uri="{BB962C8B-B14F-4D97-AF65-F5344CB8AC3E}">
        <p14:creationId xmlns:p14="http://schemas.microsoft.com/office/powerpoint/2010/main" val="2520627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5793BE-5EE5-1D56-86C6-0C0D16A16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32397"/>
            <a:ext cx="9386800" cy="779200"/>
          </a:xfrm>
        </p:spPr>
        <p:txBody>
          <a:bodyPr/>
          <a:lstStyle/>
          <a:p>
            <a:r>
              <a:rPr lang="en-US" sz="3200"/>
              <a:t>Pre-flight Calibration and Characterisation Workshop</a:t>
            </a:r>
            <a:br>
              <a:rPr lang="en-US" sz="3200"/>
            </a:br>
            <a:endParaRPr lang="en-IT" sz="3200"/>
          </a:p>
        </p:txBody>
      </p:sp>
      <p:pic>
        <p:nvPicPr>
          <p:cNvPr id="4" name="Picture 3" descr="A close-up of a brochure&#10;&#10;Description automatically generated">
            <a:extLst>
              <a:ext uri="{FF2B5EF4-FFF2-40B4-BE49-F238E27FC236}">
                <a16:creationId xmlns:a16="http://schemas.microsoft.com/office/drawing/2014/main" id="{4A197B1C-96AC-283C-C5FE-093A6C947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127" y="1776472"/>
            <a:ext cx="6897920" cy="3879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851600-4DE0-CBC4-FC30-B7FAB90219FE}"/>
              </a:ext>
            </a:extLst>
          </p:cNvPr>
          <p:cNvSpPr txBox="1"/>
          <p:nvPr/>
        </p:nvSpPr>
        <p:spPr>
          <a:xfrm>
            <a:off x="176048" y="1427659"/>
            <a:ext cx="4172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GSICS and CEOS WGCV people in the Organising and Scientific Committee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7A54E4-96E3-DF3B-9706-7D9FA8C31F18}"/>
              </a:ext>
            </a:extLst>
          </p:cNvPr>
          <p:cNvSpPr txBox="1"/>
          <p:nvPr/>
        </p:nvSpPr>
        <p:spPr>
          <a:xfrm>
            <a:off x="326573" y="2579915"/>
            <a:ext cx="40224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Website </a:t>
            </a:r>
            <a:r>
              <a:rPr lang="en-GB" dirty="0">
                <a:hlinkClick r:id="rId4"/>
              </a:rPr>
              <a:t>https://atpi.eventsair.com/pre-flight-calibration-workshop/</a:t>
            </a:r>
            <a:endParaRPr lang="en-GB" dirty="0"/>
          </a:p>
          <a:p>
            <a:endParaRPr lang="en-GB" dirty="0"/>
          </a:p>
          <a:p>
            <a:endParaRPr lang="en-IT" dirty="0"/>
          </a:p>
          <a:p>
            <a:r>
              <a:rPr lang="en-IT" dirty="0"/>
              <a:t>Presentation and material are available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41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D6A971-06B7-89B2-6F6B-211641F66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048" y="1376569"/>
            <a:ext cx="11495600" cy="4662800"/>
          </a:xfrm>
        </p:spPr>
        <p:txBody>
          <a:bodyPr/>
          <a:lstStyle/>
          <a:p>
            <a:pPr marL="457189" indent="-457189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133" dirty="0">
                <a:latin typeface="Arial"/>
                <a:cs typeface="Arial"/>
              </a:rPr>
              <a:t>The collaboration between CEOS WGCV and GSICS is ever evolving. This collaboration occurs at multiple levels: </a:t>
            </a:r>
            <a:r>
              <a:rPr lang="en-GB" sz="2133" b="1" dirty="0">
                <a:latin typeface="Arial"/>
                <a:cs typeface="Arial"/>
              </a:rPr>
              <a:t>GSICS Executive Panel Level </a:t>
            </a:r>
            <a:r>
              <a:rPr lang="en-GB" sz="2133" dirty="0">
                <a:latin typeface="Arial"/>
                <a:cs typeface="Arial"/>
              </a:rPr>
              <a:t>and at </a:t>
            </a:r>
            <a:r>
              <a:rPr lang="en-GB" sz="2133" b="1" dirty="0">
                <a:latin typeface="Arial"/>
                <a:cs typeface="Arial"/>
              </a:rPr>
              <a:t>Working group level</a:t>
            </a:r>
            <a:r>
              <a:rPr lang="en-GB" sz="2133" dirty="0">
                <a:latin typeface="Arial"/>
                <a:cs typeface="Arial"/>
              </a:rPr>
              <a:t>.</a:t>
            </a:r>
          </a:p>
          <a:p>
            <a:pPr marL="457189" indent="-457189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rgbClr val="000000"/>
                </a:solidFill>
                <a:latin typeface="Arial"/>
                <a:cs typeface="Arial"/>
              </a:rPr>
              <a:t>Several areas of work between GSICS and WGCV are being actively pursued. These include </a:t>
            </a:r>
            <a:r>
              <a:rPr lang="en-GB" sz="2133" b="1" dirty="0">
                <a:solidFill>
                  <a:srgbClr val="000000"/>
                </a:solidFill>
                <a:latin typeface="Arial"/>
                <a:cs typeface="Arial"/>
              </a:rPr>
              <a:t>methods</a:t>
            </a:r>
            <a:r>
              <a:rPr lang="en-GB" sz="2133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GB" sz="2133" b="1" dirty="0">
                <a:solidFill>
                  <a:srgbClr val="000000"/>
                </a:solidFill>
                <a:latin typeface="Arial"/>
                <a:cs typeface="Arial"/>
              </a:rPr>
              <a:t>protocols</a:t>
            </a:r>
            <a:r>
              <a:rPr lang="en-GB" sz="2133" dirty="0">
                <a:solidFill>
                  <a:srgbClr val="000000"/>
                </a:solidFill>
                <a:latin typeface="Arial"/>
                <a:cs typeface="Arial"/>
              </a:rPr>
              <a:t>, and organization of </a:t>
            </a:r>
            <a:r>
              <a:rPr lang="en-GB" sz="2133" b="1" dirty="0">
                <a:solidFill>
                  <a:srgbClr val="000000"/>
                </a:solidFill>
                <a:latin typeface="Arial"/>
                <a:cs typeface="Arial"/>
              </a:rPr>
              <a:t>joint workshops </a:t>
            </a:r>
            <a:r>
              <a:rPr lang="en-GB" sz="2133" dirty="0">
                <a:solidFill>
                  <a:srgbClr val="000000"/>
                </a:solidFill>
                <a:latin typeface="Arial"/>
                <a:cs typeface="Arial"/>
              </a:rPr>
              <a:t>(see e.g. </a:t>
            </a:r>
            <a:r>
              <a:rPr lang="en-GB" sz="2133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Pre-flight Calibration and Characterization Workshop</a:t>
            </a:r>
            <a:r>
              <a:rPr lang="en-GB" sz="2133" dirty="0">
                <a:solidFill>
                  <a:srgbClr val="000000"/>
                </a:solidFill>
                <a:latin typeface="Arial"/>
                <a:cs typeface="Arial"/>
              </a:rPr>
              <a:t>).</a:t>
            </a:r>
            <a:endParaRPr lang="en-GB" sz="2133" u="sng" dirty="0">
              <a:latin typeface="Arial"/>
              <a:cs typeface="Arial"/>
            </a:endParaRPr>
          </a:p>
          <a:p>
            <a:pPr marL="457189" indent="-457189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133" b="1" dirty="0">
                <a:latin typeface="Arial"/>
                <a:cs typeface="Arial"/>
              </a:rPr>
              <a:t>New Space </a:t>
            </a:r>
            <a:r>
              <a:rPr lang="en-GB" sz="2133" dirty="0">
                <a:latin typeface="Arial"/>
                <a:cs typeface="Arial"/>
              </a:rPr>
              <a:t>topics: WGCV and GSICS participation at initiatives and workshops as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133" dirty="0">
                <a:latin typeface="Arial"/>
                <a:cs typeface="Arial"/>
              </a:rPr>
              <a:t>      </a:t>
            </a:r>
            <a:r>
              <a:rPr lang="en-GB" sz="2133" dirty="0">
                <a:latin typeface="Arial"/>
                <a:cs typeface="Arial"/>
                <a:hlinkClick r:id="rId3"/>
              </a:rPr>
              <a:t>VH-RODA 2024</a:t>
            </a:r>
            <a:r>
              <a:rPr lang="en-GB" sz="2133" dirty="0">
                <a:latin typeface="Arial"/>
                <a:cs typeface="Arial"/>
              </a:rPr>
              <a:t> and </a:t>
            </a:r>
            <a:r>
              <a:rPr lang="en-GB" sz="2133" dirty="0">
                <a:latin typeface="Arial"/>
                <a:cs typeface="Arial"/>
                <a:hlinkClick r:id="rId4"/>
              </a:rPr>
              <a:t>JACIE 2025</a:t>
            </a:r>
            <a:r>
              <a:rPr lang="en-GB" sz="2133" dirty="0">
                <a:latin typeface="Arial"/>
                <a:cs typeface="Arial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4D52-205C-28C5-3778-8952B9E81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/>
              <a:t>WGCV and GSICS area of cooperation</a:t>
            </a:r>
            <a:br>
              <a:rPr lang="en-US" sz="3733"/>
            </a:br>
            <a:endParaRPr lang="en-IT" sz="3733"/>
          </a:p>
        </p:txBody>
      </p:sp>
    </p:spTree>
    <p:extLst>
      <p:ext uri="{BB962C8B-B14F-4D97-AF65-F5344CB8AC3E}">
        <p14:creationId xmlns:p14="http://schemas.microsoft.com/office/powerpoint/2010/main" val="1879910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733D16-273E-82AE-5FD4-C9F153F6A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200" y="1248568"/>
            <a:ext cx="11495600" cy="4662800"/>
          </a:xfrm>
        </p:spPr>
        <p:txBody>
          <a:bodyPr/>
          <a:lstStyle/>
          <a:p>
            <a:pPr marL="457189" indent="-457189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67" b="1" dirty="0">
                <a:latin typeface="Arial" panose="020B0604020202020204" pitchFamily="34" charset="0"/>
                <a:cs typeface="Arial" panose="020B0604020202020204" pitchFamily="34" charset="0"/>
              </a:rPr>
              <a:t>Maturity Matrix approach</a:t>
            </a: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: to continue exchange of ideas, in different domines:</a:t>
            </a:r>
          </a:p>
          <a:p>
            <a:pPr marL="1066773" lvl="1">
              <a:spcBef>
                <a:spcPts val="0"/>
              </a:spcBef>
              <a:buSzPct val="100000"/>
              <a:buFont typeface="Wingdings" pitchFamily="2" charset="2"/>
              <a:buChar char="Ø"/>
            </a:pP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Maturity Matrix for products assessment (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EDAP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ESA </a:t>
            </a:r>
            <a:r>
              <a:rPr lang="en-GB" sz="18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Earthnet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working closely with the NASA Commercial </a:t>
            </a:r>
            <a:r>
              <a:rPr lang="en-GB" sz="18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Smallsat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Acquisition ( 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CSDA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program to design a Maturity Matrix that can apply maturity to Small Sat data sets.</a:t>
            </a:r>
          </a:p>
          <a:p>
            <a:pPr marL="1066773" lvl="1">
              <a:spcBef>
                <a:spcPts val="0"/>
              </a:spcBef>
              <a:buSzPct val="100000"/>
              <a:buFont typeface="Wingdings" pitchFamily="2" charset="2"/>
              <a:buChar char="Ø"/>
            </a:pP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WGISS Data Management and Stewardship Maturity Matrix (DMSMM) for dataset assessment and evolution</a:t>
            </a:r>
          </a:p>
          <a:p>
            <a:pPr marL="1066773" lvl="1">
              <a:spcBef>
                <a:spcPts val="0"/>
              </a:spcBef>
              <a:buSzPct val="100000"/>
              <a:buFont typeface="Wingdings" pitchFamily="2" charset="2"/>
              <a:buChar char="Ø"/>
            </a:pP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GSICS Procedure for Product Acceptance (GPPA) Workflow derived from QA4EO framework</a:t>
            </a:r>
          </a:p>
          <a:p>
            <a:pPr marL="656150" lvl="1" indent="0">
              <a:buNone/>
            </a:pPr>
            <a:endParaRPr lang="en-GB" sz="1867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lvl="1">
              <a:spcBef>
                <a:spcPts val="0"/>
              </a:spcBef>
              <a:buSzPts val="2100"/>
              <a:buFont typeface="Arial" panose="020B0604020202020204" pitchFamily="34" charset="0"/>
              <a:buChar char="•"/>
            </a:pPr>
            <a:r>
              <a:rPr lang="en-GB" sz="1867" b="1" dirty="0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  <a:hlinkClick r:id="rId5"/>
              </a:rPr>
              <a:t>CEOS Cal/</a:t>
            </a:r>
            <a:r>
              <a:rPr lang="en-GB" sz="1867" dirty="0" err="1">
                <a:solidFill>
                  <a:srgbClr val="000000"/>
                </a:solidFill>
                <a:latin typeface="arial" panose="020B0604020202020204" pitchFamily="34" charset="0"/>
                <a:hlinkClick r:id="rId5"/>
              </a:rPr>
              <a:t>Va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  <a:hlinkClick r:id="rId5"/>
              </a:rPr>
              <a:t> Portal 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</a:rPr>
              <a:t>shares GSICS Tools (</a:t>
            </a:r>
            <a:r>
              <a:rPr lang="en-GB" sz="1867" dirty="0" err="1">
                <a:solidFill>
                  <a:srgbClr val="000000"/>
                </a:solidFill>
                <a:latin typeface="Arial" panose="020B0604020202020204" pitchFamily="34" charset="0"/>
              </a:rPr>
              <a:t>colab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</a:rPr>
              <a:t> notebooks)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</a:rPr>
              <a:t>, Conferences, Workshops and Projects. 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  <a:hlinkClick r:id="rId6"/>
              </a:rPr>
              <a:t>GSICS Newsletter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</a:rPr>
              <a:t> (Via X @CEOS_WGCV). 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  <a:hlinkClick r:id="rId7"/>
              </a:rPr>
              <a:t>GSICS Wiki 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</a:rPr>
              <a:t>page – </a:t>
            </a:r>
            <a:r>
              <a:rPr lang="en-GB" sz="1867" dirty="0" err="1">
                <a:solidFill>
                  <a:srgbClr val="000000"/>
                </a:solidFill>
                <a:latin typeface="arial" panose="020B0604020202020204" pitchFamily="34" charset="0"/>
              </a:rPr>
              <a:t>SITSat</a:t>
            </a:r>
            <a:r>
              <a:rPr lang="en-GB" sz="1867" dirty="0">
                <a:solidFill>
                  <a:srgbClr val="000000"/>
                </a:solidFill>
                <a:latin typeface="arial" panose="020B0604020202020204" pitchFamily="34" charset="0"/>
              </a:rPr>
              <a:t> for GSICS page.</a:t>
            </a:r>
          </a:p>
          <a:p>
            <a:pPr marL="0" lvl="1" indent="0">
              <a:spcBef>
                <a:spcPts val="0"/>
              </a:spcBef>
              <a:buSzPts val="2100"/>
              <a:buNone/>
            </a:pPr>
            <a:endParaRPr lang="en-GB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ACEC2A0-5115-5989-948A-347B9166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/>
              <a:t>WGCV and GSICS area of cooperation</a:t>
            </a:r>
            <a:br>
              <a:rPr lang="en-US" sz="3733"/>
            </a:br>
            <a:endParaRPr lang="en-IT" sz="3733"/>
          </a:p>
        </p:txBody>
      </p:sp>
    </p:spTree>
    <p:extLst>
      <p:ext uri="{BB962C8B-B14F-4D97-AF65-F5344CB8AC3E}">
        <p14:creationId xmlns:p14="http://schemas.microsoft.com/office/powerpoint/2010/main" val="1269759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1E65-A1A5-384E-A107-E8DE13F1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007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84A37A-AFC2-4A01-80A1-FC20F2C0D5B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968961F9-FC13-7143-AF57-686211D53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1" b="40383"/>
          <a:stretch/>
        </p:blipFill>
        <p:spPr>
          <a:xfrm>
            <a:off x="1676400" y="1676401"/>
            <a:ext cx="8839200" cy="37519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8DA655-D611-1043-BBCF-CFC85F719FD5}"/>
              </a:ext>
            </a:extLst>
          </p:cNvPr>
          <p:cNvSpPr/>
          <p:nvPr/>
        </p:nvSpPr>
        <p:spPr>
          <a:xfrm>
            <a:off x="3962400" y="2838700"/>
            <a:ext cx="4487122" cy="150321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numCol="1">
            <a:prstTxWarp prst="textCascadeDow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5400" b="1" dirty="0">
                <a:ln w="254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34000">
                      <a:schemeClr val="accent4">
                        <a:lumMod val="60000"/>
                        <a:lumOff val="40000"/>
                      </a:schemeClr>
                    </a:gs>
                    <a:gs pos="74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7286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33702-8DA8-79A6-4F3B-2C2101C59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1F5620-95DF-81C1-946B-D7F365D0C896}"/>
              </a:ext>
            </a:extLst>
          </p:cNvPr>
          <p:cNvSpPr txBox="1">
            <a:spLocks/>
          </p:cNvSpPr>
          <p:nvPr/>
        </p:nvSpPr>
        <p:spPr>
          <a:xfrm>
            <a:off x="1614677" y="224443"/>
            <a:ext cx="9249266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kern="0" dirty="0">
                <a:latin typeface="Arial" panose="020B0604020202020204" pitchFamily="34" charset="0"/>
                <a:cs typeface="Arial" panose="020B0604020202020204" pitchFamily="34" charset="0"/>
              </a:rPr>
              <a:t>GDWG Actions for ESA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B32472-F169-6A17-7BD0-71BD6E23758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5195" y="1258322"/>
            <a:ext cx="10972800" cy="754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GSICS Actions 2024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65E2E7C-00EA-60E8-2FF8-21B29581D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807940"/>
              </p:ext>
            </p:extLst>
          </p:nvPr>
        </p:nvGraphicFramePr>
        <p:xfrm>
          <a:off x="522273" y="2142635"/>
          <a:ext cx="11147453" cy="3068260"/>
        </p:xfrm>
        <a:graphic>
          <a:graphicData uri="http://schemas.openxmlformats.org/drawingml/2006/table">
            <a:tbl>
              <a:tblPr firstRow="1" firstCol="1" bandRow="1"/>
              <a:tblGrid>
                <a:gridCol w="1765946">
                  <a:extLst>
                    <a:ext uri="{9D8B030D-6E8A-4147-A177-3AD203B41FA5}">
                      <a16:colId xmlns:a16="http://schemas.microsoft.com/office/drawing/2014/main" val="2928906109"/>
                    </a:ext>
                  </a:extLst>
                </a:gridCol>
                <a:gridCol w="5121241">
                  <a:extLst>
                    <a:ext uri="{9D8B030D-6E8A-4147-A177-3AD203B41FA5}">
                      <a16:colId xmlns:a16="http://schemas.microsoft.com/office/drawing/2014/main" val="413020132"/>
                    </a:ext>
                  </a:extLst>
                </a:gridCol>
                <a:gridCol w="1160806">
                  <a:extLst>
                    <a:ext uri="{9D8B030D-6E8A-4147-A177-3AD203B41FA5}">
                      <a16:colId xmlns:a16="http://schemas.microsoft.com/office/drawing/2014/main" val="3143661490"/>
                    </a:ext>
                  </a:extLst>
                </a:gridCol>
                <a:gridCol w="2137558">
                  <a:extLst>
                    <a:ext uri="{9D8B030D-6E8A-4147-A177-3AD203B41FA5}">
                      <a16:colId xmlns:a16="http://schemas.microsoft.com/office/drawing/2014/main" val="2322106699"/>
                    </a:ext>
                  </a:extLst>
                </a:gridCol>
                <a:gridCol w="961902">
                  <a:extLst>
                    <a:ext uri="{9D8B030D-6E8A-4147-A177-3AD203B41FA5}">
                      <a16:colId xmlns:a16="http://schemas.microsoft.com/office/drawing/2014/main" val="4212994477"/>
                    </a:ext>
                  </a:extLst>
                </a:gridCol>
              </a:tblGrid>
              <a:tr h="445590">
                <a:tc>
                  <a:txBody>
                    <a:bodyPr/>
                    <a:lstStyle/>
                    <a:p>
                      <a:pPr algn="ctr"/>
                      <a:r>
                        <a:rPr lang="en-IT" sz="12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Action Id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2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Summary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2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Lead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2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Actual Completion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T" sz="12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Status</a:t>
                      </a:r>
                      <a:endParaRPr lang="en-IT" sz="1200" b="1" kern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364321"/>
                  </a:ext>
                </a:extLst>
              </a:tr>
              <a:tr h="855024">
                <a:tc>
                  <a:txBody>
                    <a:bodyPr/>
                    <a:lstStyle/>
                    <a:p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A.GDWG.20240311.2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Paolo and Manik to coordinate with the SITsat group (CLARREO, LIBRA, TRUTHS) to define product format, also addressing the way uncertainties shall be reported in the products (with a special care on data volume). 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Paolo/Manik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NASA would provide a sample data file</a:t>
                      </a:r>
                      <a:endParaRPr lang="en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Closed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685534"/>
                  </a:ext>
                </a:extLst>
              </a:tr>
              <a:tr h="795646">
                <a:tc>
                  <a:txBody>
                    <a:bodyPr/>
                    <a:lstStyle/>
                    <a:p>
                      <a:r>
                        <a:rPr lang="en-IT" sz="12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A.GDWG.20240312.4</a:t>
                      </a:r>
                      <a:endParaRPr lang="en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Paolo Castracane (ESA) to lead discussion with GCC and WMO on possible enhancement of GSICS websites following WGCV Cal/Val Portal as example. 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Paolo Castracane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Ongoing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Open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802890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A.GDWG.20240313.4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Paolo to coordinate with Manik on reducing overlap of webpage on solar radiance at ESA, NOAA/wiki and LASP. 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Paolo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Ongoing</a:t>
                      </a:r>
                      <a:endParaRPr lang="en-IT" sz="1200" kern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Open</a:t>
                      </a:r>
                      <a:endParaRPr lang="en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951" marR="41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646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352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51CE4-6B55-1349-E157-C050389C7C5B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7434293" y="990140"/>
            <a:ext cx="4521307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/>
              <a:t>ATMOS</a:t>
            </a:r>
            <a:br>
              <a:rPr lang="en-GB"/>
            </a:br>
            <a:r>
              <a:rPr lang="en-GB"/>
              <a:t>1-5 July | Bologna, Italy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38EA4-9A8A-8050-153F-3609EB2CC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4642"/>
            <a:ext cx="7147734" cy="4869966"/>
          </a:xfrm>
        </p:spPr>
        <p:txBody>
          <a:bodyPr/>
          <a:lstStyle/>
          <a:p>
            <a:pPr marL="271463" indent="-271463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ESA atmospheric Validation Data Centre (EVDC) is the official ESA repository for correlative data in the atmospheric domain</a:t>
            </a:r>
            <a:r>
              <a:rPr lang="en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. It provides access to: </a:t>
            </a:r>
          </a:p>
          <a:p>
            <a:pPr marL="271463" indent="-271463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Groundbased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aircraft and balloon Cal/Val files and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Fiducial Reference Measurements (FRMs)</a:t>
            </a:r>
          </a:p>
          <a:p>
            <a:pPr marL="271463" indent="-271463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Complete and up-to-date access of Sentinel 5P, Aeolus, MIPAS and the forthcoming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products</a:t>
            </a:r>
          </a:p>
          <a:p>
            <a:pPr marL="271463" indent="-271463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Tools, processes and documentation for data submitters (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GEOMS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standarization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activities, data sharing agreements) </a:t>
            </a:r>
          </a:p>
          <a:p>
            <a:pPr marL="271463" indent="-271463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Tools for data collection campaign planning (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Orbit Prediction and Overpass Tool - OPOT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71463" indent="-271463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Collocation Reference Database</a:t>
            </a:r>
          </a:p>
          <a:p>
            <a:pPr marL="271463" indent="-271463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Tools for processing data in the cloud (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subsetting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merging, visualisation etc)</a:t>
            </a:r>
          </a:p>
          <a:p>
            <a:pPr marL="271463" indent="-271463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CWL Based processing system with visual workflow builder, including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tools (e.g.: CIS, MSI, Lidar, Radar tools)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BA011BE-FF61-AB4B-A75A-80853FBC7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6"/>
          <a:stretch/>
        </p:blipFill>
        <p:spPr>
          <a:xfrm>
            <a:off x="7207360" y="924191"/>
            <a:ext cx="4984640" cy="55043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D19E747-352A-70BB-42D6-BCF7CEB487A3}"/>
              </a:ext>
            </a:extLst>
          </p:cNvPr>
          <p:cNvSpPr txBox="1">
            <a:spLocks/>
          </p:cNvSpPr>
          <p:nvPr/>
        </p:nvSpPr>
        <p:spPr>
          <a:xfrm>
            <a:off x="212040" y="176676"/>
            <a:ext cx="3990181" cy="5847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sz="3200" b="1" dirty="0">
                <a:solidFill>
                  <a:schemeClr val="bg1"/>
                </a:solidFill>
              </a:rPr>
              <a:t>EVDC Overview</a:t>
            </a:r>
            <a:endParaRPr lang="en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21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FD95C-164C-5654-3CB3-EA9CD70F05FF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7434293" y="990140"/>
            <a:ext cx="4521307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/>
              <a:t>ATMOS</a:t>
            </a:r>
            <a:br>
              <a:rPr lang="en-GB"/>
            </a:br>
            <a:r>
              <a:rPr lang="en-GB"/>
              <a:t>1-5 July | Bologna, Italy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78BAA-C72B-7A0F-C1F4-893A43AD9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5711"/>
            <a:ext cx="6444505" cy="4934558"/>
          </a:xfrm>
        </p:spPr>
        <p:txBody>
          <a:bodyPr/>
          <a:lstStyle/>
          <a:p>
            <a:pPr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ESA atmospheric Validation Data </a:t>
            </a:r>
            <a:r>
              <a:rPr lang="en-GB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(EVDC), ESAs in-house Cal/Val database covering:</a:t>
            </a:r>
          </a:p>
          <a:p>
            <a:pPr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 from historical and ongoing campaigns</a:t>
            </a:r>
          </a:p>
          <a:p>
            <a:pPr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Remote sensing and in-situ measurements from ground-based and airborne stationary and mobile platforms (aircraft, balloon, </a:t>
            </a:r>
            <a:r>
              <a:rPr lang="en-GB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bouy</a:t>
            </a: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drone, ship)</a:t>
            </a:r>
          </a:p>
          <a:p>
            <a:pPr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Operational data in near-real-time from research infrastructures in Europe and America such as ACTRIS (</a:t>
            </a:r>
            <a:r>
              <a:rPr lang="en-GB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CloudNet</a:t>
            </a: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EARLINET), </a:t>
            </a:r>
            <a:r>
              <a:rPr lang="en-GB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TOLNet</a:t>
            </a: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MPLNet</a:t>
            </a: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Pandonia</a:t>
            </a: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Global Network. </a:t>
            </a:r>
          </a:p>
          <a:p>
            <a:pPr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Links to other data archives and network e.g. AVDC, NDACC</a:t>
            </a:r>
          </a:p>
          <a:p>
            <a:pPr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 from 1965 until present</a:t>
            </a:r>
          </a:p>
          <a:p>
            <a:pPr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 than 1400 users where more than 200 for </a:t>
            </a:r>
            <a:r>
              <a:rPr lang="en-GB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Cal/Val</a:t>
            </a:r>
          </a:p>
        </p:txBody>
      </p:sp>
      <p:pic>
        <p:nvPicPr>
          <p:cNvPr id="4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C7A618F5-20B0-A78A-7738-62BA20FA0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8987" y="659879"/>
            <a:ext cx="5111729" cy="513179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4BD7481-99C0-45CD-87DC-02B8A537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881">
            <a:off x="8534378" y="3651300"/>
            <a:ext cx="3100194" cy="24277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AB5A5F-FC70-CC4E-D432-0F47EC6F01BA}"/>
              </a:ext>
            </a:extLst>
          </p:cNvPr>
          <p:cNvSpPr txBox="1"/>
          <p:nvPr/>
        </p:nvSpPr>
        <p:spPr>
          <a:xfrm>
            <a:off x="6518947" y="5947669"/>
            <a:ext cx="1982405" cy="3652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IT" sz="1795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Cal/Val search UI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6FB00A-915C-F673-BBCD-4645A1E4BBEF}"/>
              </a:ext>
            </a:extLst>
          </p:cNvPr>
          <p:cNvSpPr txBox="1"/>
          <p:nvPr/>
        </p:nvSpPr>
        <p:spPr>
          <a:xfrm>
            <a:off x="10165686" y="6037407"/>
            <a:ext cx="1798131" cy="368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IT" sz="1795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Data Protocols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2A515D-F62F-A001-EC55-E622FDBD6DDB}"/>
              </a:ext>
            </a:extLst>
          </p:cNvPr>
          <p:cNvSpPr txBox="1">
            <a:spLocks/>
          </p:cNvSpPr>
          <p:nvPr/>
        </p:nvSpPr>
        <p:spPr>
          <a:xfrm>
            <a:off x="261664" y="176336"/>
            <a:ext cx="4472491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EVDC Cal/Val Database</a:t>
            </a:r>
          </a:p>
        </p:txBody>
      </p:sp>
    </p:spTree>
    <p:extLst>
      <p:ext uri="{BB962C8B-B14F-4D97-AF65-F5344CB8AC3E}">
        <p14:creationId xmlns:p14="http://schemas.microsoft.com/office/powerpoint/2010/main" val="3838848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859B8C-7725-F6B7-ECC1-AA57858266D0}"/>
              </a:ext>
            </a:extLst>
          </p:cNvPr>
          <p:cNvSpPr txBox="1">
            <a:spLocks/>
          </p:cNvSpPr>
          <p:nvPr/>
        </p:nvSpPr>
        <p:spPr bwMode="auto">
          <a:xfrm>
            <a:off x="217666" y="243911"/>
            <a:ext cx="3761561" cy="5524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191" tIns="45595" rIns="91191" bIns="45595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IT" sz="2992" kern="0" dirty="0"/>
              <a:t>Satellite Element</a:t>
            </a:r>
          </a:p>
        </p:txBody>
      </p:sp>
      <p:pic>
        <p:nvPicPr>
          <p:cNvPr id="3" name="Picture 2" descr="A diagram of a data flow&#10;&#10;Description automatically generated">
            <a:extLst>
              <a:ext uri="{FF2B5EF4-FFF2-40B4-BE49-F238E27FC236}">
                <a16:creationId xmlns:a16="http://schemas.microsoft.com/office/drawing/2014/main" id="{B27CD68F-D57E-5B43-BD8D-405EA7D36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8" y="981627"/>
            <a:ext cx="5325083" cy="2877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917650-7957-5267-B03A-7DE6212FB994}"/>
              </a:ext>
            </a:extLst>
          </p:cNvPr>
          <p:cNvSpPr txBox="1"/>
          <p:nvPr/>
        </p:nvSpPr>
        <p:spPr>
          <a:xfrm>
            <a:off x="6096001" y="1405813"/>
            <a:ext cx="4140530" cy="1922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EVDC system also provides access to satellite data for specific missions, namely: Sentinel-5P, Aeolus, ENVISAT/MIPAS and </a:t>
            </a:r>
            <a:r>
              <a:rPr lang="en-GB" sz="2000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EarthCARE</a:t>
            </a:r>
            <a:r>
              <a:rPr lang="en-GB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</a:t>
            </a:r>
          </a:p>
          <a:p>
            <a:endParaRPr lang="en-GB" sz="1895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967F9489-1208-86C1-8DD9-437B98760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58" y="3699883"/>
            <a:ext cx="5084175" cy="2525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26A5D33-1D2A-7DD1-8672-D6EE96593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534" y="3699883"/>
            <a:ext cx="2701941" cy="25258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B5C168-2751-7842-CB76-BABC20D87381}"/>
              </a:ext>
            </a:extLst>
          </p:cNvPr>
          <p:cNvSpPr txBox="1"/>
          <p:nvPr/>
        </p:nvSpPr>
        <p:spPr>
          <a:xfrm>
            <a:off x="175139" y="4594476"/>
            <a:ext cx="3786395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T" sz="1795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EVDC – Satellite Data Search UI</a:t>
            </a:r>
          </a:p>
        </p:txBody>
      </p:sp>
    </p:spTree>
    <p:extLst>
      <p:ext uri="{BB962C8B-B14F-4D97-AF65-F5344CB8AC3E}">
        <p14:creationId xmlns:p14="http://schemas.microsoft.com/office/powerpoint/2010/main" val="3341622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320E4A-C119-B290-9C76-C4FBB3BB1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23" y="1428117"/>
            <a:ext cx="4243511" cy="4303685"/>
          </a:xfrm>
        </p:spPr>
        <p:txBody>
          <a:bodyPr/>
          <a:lstStyle/>
          <a:p>
            <a:pPr marL="296862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A set of basic operations are allowed over the satellite product: </a:t>
            </a:r>
            <a:r>
              <a:rPr lang="en-IT" b="1" dirty="0">
                <a:latin typeface="Arial" panose="020B0604020202020204" pitchFamily="34" charset="0"/>
                <a:cs typeface="Arial" panose="020B0604020202020204" pitchFamily="34" charset="0"/>
              </a:rPr>
              <a:t>visualization, selection, download</a:t>
            </a:r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nd processing as </a:t>
            </a:r>
            <a:r>
              <a:rPr lang="en-IT" b="1" dirty="0">
                <a:latin typeface="Arial" panose="020B0604020202020204" pitchFamily="34" charset="0"/>
                <a:cs typeface="Arial" panose="020B0604020202020204" pitchFamily="34" charset="0"/>
              </a:rPr>
              <a:t>subsetting</a:t>
            </a:r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IT" b="1" dirty="0">
                <a:latin typeface="Arial" panose="020B0604020202020204" pitchFamily="34" charset="0"/>
                <a:cs typeface="Arial" panose="020B0604020202020204" pitchFamily="34" charset="0"/>
              </a:rPr>
              <a:t>merging.</a:t>
            </a:r>
            <a:endParaRPr lang="en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6862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endParaRPr lang="en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6862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Saving</a:t>
            </a: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files – a mechanism for grouping and tagging the files for further processing. </a:t>
            </a:r>
          </a:p>
          <a:p>
            <a:pPr marL="296862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6862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processing system is deployed on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High-Performance-Computing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infrastructure supplied by ICHEC.</a:t>
            </a:r>
            <a:endParaRPr lang="en-GB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7564"/>
            <a:endParaRPr lang="en-IT" dirty="0">
              <a:solidFill>
                <a:schemeClr val="tx1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F21A874-ECBC-C9AB-0D64-F567392C7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98" y="960761"/>
            <a:ext cx="6994737" cy="3783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C07B1DC-E346-E082-CF1D-0CC875BD9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89" y="3835788"/>
            <a:ext cx="7559930" cy="2563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2A0C12A-61F0-8DA5-EB8D-377A283A461C}"/>
              </a:ext>
            </a:extLst>
          </p:cNvPr>
          <p:cNvSpPr txBox="1">
            <a:spLocks/>
          </p:cNvSpPr>
          <p:nvPr/>
        </p:nvSpPr>
        <p:spPr bwMode="auto">
          <a:xfrm>
            <a:off x="217666" y="13709"/>
            <a:ext cx="5036159" cy="10128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191" tIns="45595" rIns="91191" bIns="45595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IT" sz="2992" kern="0" dirty="0"/>
              <a:t>Satellite Element and processing</a:t>
            </a:r>
          </a:p>
        </p:txBody>
      </p:sp>
    </p:spTree>
    <p:extLst>
      <p:ext uri="{BB962C8B-B14F-4D97-AF65-F5344CB8AC3E}">
        <p14:creationId xmlns:p14="http://schemas.microsoft.com/office/powerpoint/2010/main" val="2048431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AFAC06E-91D9-CC71-4C73-787B0DD18E6A}"/>
              </a:ext>
            </a:extLst>
          </p:cNvPr>
          <p:cNvSpPr txBox="1">
            <a:spLocks/>
          </p:cNvSpPr>
          <p:nvPr/>
        </p:nvSpPr>
        <p:spPr bwMode="auto">
          <a:xfrm>
            <a:off x="0" y="-22426"/>
            <a:ext cx="6973963" cy="10128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191" tIns="45595" rIns="91191" bIns="45595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IT" sz="2992" kern="0" dirty="0"/>
              <a:t>OPOT: Orbit Prediction and Overpass Tool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B407EB7-D75A-95C7-9B4B-C0E422E63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0467"/>
            <a:ext cx="5119111" cy="585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847463-E947-65BA-0E71-E7233F6B1D92}"/>
              </a:ext>
            </a:extLst>
          </p:cNvPr>
          <p:cNvSpPr txBox="1"/>
          <p:nvPr/>
        </p:nvSpPr>
        <p:spPr>
          <a:xfrm>
            <a:off x="5470381" y="1257056"/>
            <a:ext cx="6498392" cy="4788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826" lvl="1"/>
            <a:r>
              <a:rPr lang="en-GB" sz="1795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Orbital Prediction and Overpass Tool (OPOT) generates and visualizes satellite’s spatial overpasses. An overpass is when the field of view of a satellite’s instrument passes over an area of interest (AOI). With OPOT you can:</a:t>
            </a:r>
          </a:p>
          <a:p>
            <a:pPr marL="91826" lvl="1"/>
            <a:endParaRPr lang="en-GB" sz="1795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974" indent="-341974">
              <a:buFont typeface="Arial" panose="020B0604020202020204" pitchFamily="34" charset="0"/>
              <a:buChar char="•"/>
            </a:pPr>
            <a:r>
              <a:rPr lang="en-GB" sz="1795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 Orbits</a:t>
            </a:r>
          </a:p>
          <a:p>
            <a:pPr marL="341974" indent="-341974">
              <a:buFont typeface="Arial" panose="020B0604020202020204" pitchFamily="34" charset="0"/>
              <a:buChar char="•"/>
            </a:pPr>
            <a:r>
              <a:rPr lang="en-GB" sz="1795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spatial overpasses by satellite/instrument (in a time range)</a:t>
            </a:r>
          </a:p>
          <a:p>
            <a:pPr marL="341974" indent="-341974">
              <a:buFont typeface="Arial" panose="020B0604020202020204" pitchFamily="34" charset="0"/>
              <a:buChar char="•"/>
            </a:pPr>
            <a:r>
              <a:rPr lang="en-GB" sz="1795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Overpasses: i.e. joint overpasses between two satellites</a:t>
            </a:r>
          </a:p>
          <a:p>
            <a:pPr marL="341974" indent="-341974">
              <a:buFont typeface="Arial" panose="020B0604020202020204" pitchFamily="34" charset="0"/>
              <a:buChar char="•"/>
            </a:pPr>
            <a:r>
              <a:rPr lang="en-GB" sz="1795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overpass data as CSV, KML o JSON</a:t>
            </a:r>
          </a:p>
          <a:p>
            <a:pPr marL="341974" indent="-341974">
              <a:buFont typeface="Arial" panose="020B0604020202020204" pitchFamily="34" charset="0"/>
              <a:buChar char="•"/>
            </a:pPr>
            <a:r>
              <a:rPr lang="en-GB" sz="1795" dirty="0">
                <a:latin typeface="Arial" panose="020B0604020202020204" pitchFamily="34" charset="0"/>
                <a:cs typeface="Arial" panose="020B0604020202020204" pitchFamily="34" charset="0"/>
              </a:rPr>
              <a:t>Cal/Val Networks overlay and info</a:t>
            </a:r>
            <a:endParaRPr lang="en-GB" sz="1795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974" indent="-341974">
              <a:buFont typeface="Arial" panose="020B0604020202020204" pitchFamily="34" charset="0"/>
              <a:buChar char="•"/>
            </a:pPr>
            <a:r>
              <a:rPr lang="en-GB" sz="1795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campaigns for satellites which have yet to launch by defining virtual satellites</a:t>
            </a:r>
          </a:p>
          <a:p>
            <a:pPr lvl="1"/>
            <a:endParaRPr lang="en-GB" sz="179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179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795" dirty="0">
                <a:latin typeface="Arial" panose="020B0604020202020204" pitchFamily="34" charset="0"/>
                <a:cs typeface="Arial" panose="020B0604020202020204" pitchFamily="34" charset="0"/>
              </a:rPr>
              <a:t>Demo available  =&gt;https://</a:t>
            </a:r>
            <a:r>
              <a:rPr lang="en-GB" sz="1795" dirty="0" err="1">
                <a:latin typeface="Arial" panose="020B0604020202020204" pitchFamily="34" charset="0"/>
                <a:cs typeface="Arial" panose="020B0604020202020204" pitchFamily="34" charset="0"/>
              </a:rPr>
              <a:t>evdc.esa.int</a:t>
            </a:r>
            <a:r>
              <a:rPr lang="en-GB" sz="1795" dirty="0">
                <a:latin typeface="Arial" panose="020B0604020202020204" pitchFamily="34" charset="0"/>
                <a:cs typeface="Arial" panose="020B0604020202020204" pitchFamily="34" charset="0"/>
              </a:rPr>
              <a:t>/orbit/ </a:t>
            </a:r>
          </a:p>
        </p:txBody>
      </p:sp>
    </p:spTree>
    <p:extLst>
      <p:ext uri="{BB962C8B-B14F-4D97-AF65-F5344CB8AC3E}">
        <p14:creationId xmlns:p14="http://schemas.microsoft.com/office/powerpoint/2010/main" val="3235133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6E76145-E1DB-E7B1-8966-AB34CEB45F8A}"/>
              </a:ext>
            </a:extLst>
          </p:cNvPr>
          <p:cNvSpPr txBox="1">
            <a:spLocks/>
          </p:cNvSpPr>
          <p:nvPr/>
        </p:nvSpPr>
        <p:spPr bwMode="auto">
          <a:xfrm>
            <a:off x="-103974" y="124344"/>
            <a:ext cx="5917663" cy="5217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191" tIns="45595" rIns="91191" bIns="45595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IT" sz="2792" kern="0" dirty="0"/>
              <a:t>Collocation Reference Database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4CD9196-6343-B6FF-EAE8-5925078AC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6" y="646137"/>
            <a:ext cx="4584188" cy="32110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643823-4962-DE6C-C802-2B144394730E}"/>
              </a:ext>
            </a:extLst>
          </p:cNvPr>
          <p:cNvSpPr txBox="1"/>
          <p:nvPr/>
        </p:nvSpPr>
        <p:spPr>
          <a:xfrm>
            <a:off x="5481686" y="1041023"/>
            <a:ext cx="6598514" cy="5632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96" b="1" dirty="0">
                <a:solidFill>
                  <a:srgbClr val="122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Goal: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496" dirty="0">
                <a:solidFill>
                  <a:srgbClr val="122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 the collection of broad collocations between satellite and correlative products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496" dirty="0">
                <a:solidFill>
                  <a:srgbClr val="122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users with tools to interact with the archive of pre-collocated data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496" dirty="0">
                <a:solidFill>
                  <a:srgbClr val="122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automated data deliveries based on custom (narrower) collocation criteria</a:t>
            </a:r>
          </a:p>
          <a:p>
            <a:r>
              <a:rPr lang="en-GB" sz="1496" b="1" dirty="0">
                <a:latin typeface="Arial" panose="020B0604020202020204" pitchFamily="34" charset="0"/>
                <a:cs typeface="Arial" panose="020B0604020202020204" pitchFamily="34" charset="0"/>
              </a:rPr>
              <a:t>The Architecture: 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496" dirty="0" err="1">
                <a:solidFill>
                  <a:srgbClr val="122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Collocator</a:t>
            </a:r>
            <a:r>
              <a:rPr lang="en-GB" sz="1496" dirty="0">
                <a:solidFill>
                  <a:srgbClr val="122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scheduled service searching for new collocations daily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496" dirty="0">
                <a:solidFill>
                  <a:srgbClr val="122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store holding indexed metadata fields of both files (sat and </a:t>
            </a:r>
            <a:r>
              <a:rPr lang="en-GB" sz="1496" dirty="0" err="1">
                <a:solidFill>
                  <a:srgbClr val="122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</a:t>
            </a:r>
            <a:r>
              <a:rPr lang="en-GB" sz="1496" dirty="0">
                <a:solidFill>
                  <a:srgbClr val="122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496" dirty="0" err="1">
                <a:solidFill>
                  <a:srgbClr val="122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</a:t>
            </a:r>
            <a:r>
              <a:rPr lang="en-GB" sz="1496" dirty="0">
                <a:solidFill>
                  <a:srgbClr val="122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file)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496" dirty="0">
                <a:solidFill>
                  <a:srgbClr val="122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Query service for interacting with collocation data store</a:t>
            </a:r>
          </a:p>
          <a:p>
            <a:r>
              <a:rPr lang="en-GB" sz="1496" b="1" dirty="0">
                <a:latin typeface="Arial" panose="020B0604020202020204" pitchFamily="34" charset="0"/>
                <a:cs typeface="Arial" panose="020B0604020202020204" pitchFamily="34" charset="0"/>
              </a:rPr>
              <a:t>Configuration, variable mapping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496" dirty="0">
                <a:solidFill>
                  <a:srgbClr val="122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config for referencing satellite product variables to correlative variables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496" dirty="0">
                <a:solidFill>
                  <a:srgbClr val="122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naming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496" dirty="0">
                <a:solidFill>
                  <a:srgbClr val="122F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to configure more detailed mapping details (units, scaling, conversion formulas</a:t>
            </a:r>
          </a:p>
          <a:p>
            <a:r>
              <a:rPr lang="en-GB" sz="1496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Collocation Query </a:t>
            </a:r>
            <a:r>
              <a:rPr lang="en-GB" sz="1496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API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496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purpose is to filter the broad collocations to stricter collocation criteria. 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1496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exposes a few endpoints: product type, start and end date, area of interest (e.g. polygon), max time difference (minutes)</a:t>
            </a:r>
            <a:endParaRPr lang="en-GB" sz="1496" dirty="0">
              <a:solidFill>
                <a:srgbClr val="122F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5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A0CABFA-1897-AF5B-F937-9ECB5EEAF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2" y="3932731"/>
            <a:ext cx="3299256" cy="252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0403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7" id="{4CA9832E-666F-4CC3-AD9B-0937E11E4AAE}" vid="{CBDE996B-699F-4611-8EBE-EB0AFC6FACB1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44854</TotalTime>
  <Words>2645</Words>
  <Application>Microsoft Office PowerPoint</Application>
  <PresentationFormat>Widescreen</PresentationFormat>
  <Paragraphs>276</Paragraphs>
  <Slides>24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24</vt:i4>
      </vt:variant>
    </vt:vector>
  </HeadingPairs>
  <TitlesOfParts>
    <vt:vector size="27" baseType="lpstr">
      <vt:lpstr>Default Design</vt:lpstr>
      <vt:lpstr>ceos</vt:lpstr>
      <vt:lpstr>ESA_Presentation_DARK</vt:lpstr>
      <vt:lpstr>GDWG Report from ESA</vt:lpstr>
      <vt:lpstr>Table of Contents</vt:lpstr>
      <vt:lpstr>Presentazione standard di PowerPoint</vt:lpstr>
      <vt:lpstr>ATMOS 1-5 July | Bologna, Italy</vt:lpstr>
      <vt:lpstr>ATMOS 1-5 July | Bologna, Italy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CEOS FRMs Assessment Framework</vt:lpstr>
      <vt:lpstr>Pilots for CEOS FRM Assessment</vt:lpstr>
      <vt:lpstr>Example of CEOS FRM MM</vt:lpstr>
      <vt:lpstr>CEOS Cal/Val portal IVOS Meetings – IVOS36</vt:lpstr>
      <vt:lpstr>CEOS SAR subgroup </vt:lpstr>
      <vt:lpstr>SITSat Task Team</vt:lpstr>
      <vt:lpstr>Pre-flight Calibration and Characterisation Workshop </vt:lpstr>
      <vt:lpstr>WGCV and GSICS area of cooperation </vt:lpstr>
      <vt:lpstr>WGCV and GSICS area of cooperation </vt:lpstr>
      <vt:lpstr>Presentazione standard di PowerPoint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Paolo Castracane</cp:lastModifiedBy>
  <cp:revision>990</cp:revision>
  <dcterms:created xsi:type="dcterms:W3CDTF">2004-06-10T15:46:18Z</dcterms:created>
  <dcterms:modified xsi:type="dcterms:W3CDTF">2025-03-14T08:17:51Z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2023-02-14T08:18:58Z</vt:lpwstr>
  </property>
  <property fmtid="{D5CDD505-2E9C-101B-9397-08002B2CF9AE}" pid="4" name="MSIP_Label_3976fa30-1907-4356-8241-62ea5e1c0256_Method">
    <vt:lpwstr>Standard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39867e98-4468-4b9f-80fc-bff37aee07ac</vt:lpwstr>
  </property>
  <property fmtid="{D5CDD505-2E9C-101B-9397-08002B2CF9AE}" pid="8" name="MSIP_Label_3976fa30-1907-4356-8241-62ea5e1c0256_ContentBits">
    <vt:lpwstr>0</vt:lpwstr>
  </property>
</Properties>
</file>