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14"/>
  </p:notesMasterIdLst>
  <p:handoutMasterIdLst>
    <p:handoutMasterId r:id="rId15"/>
  </p:handoutMasterIdLst>
  <p:sldIdLst>
    <p:sldId id="733" r:id="rId2"/>
    <p:sldId id="1419" r:id="rId3"/>
    <p:sldId id="718" r:id="rId4"/>
    <p:sldId id="258" r:id="rId5"/>
    <p:sldId id="1431" r:id="rId6"/>
    <p:sldId id="29026" r:id="rId7"/>
    <p:sldId id="29027" r:id="rId8"/>
    <p:sldId id="1428" r:id="rId9"/>
    <p:sldId id="1429" r:id="rId10"/>
    <p:sldId id="29025" r:id="rId11"/>
    <p:sldId id="29024" r:id="rId12"/>
    <p:sldId id="1420" r:id="rId13"/>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F3300"/>
    <a:srgbClr val="333399"/>
    <a:srgbClr val="000000"/>
    <a:srgbClr val="0C45E4"/>
    <a:srgbClr val="008000"/>
    <a:srgbClr val="5F5F5F"/>
    <a:srgbClr val="33333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29" autoAdjust="0"/>
    <p:restoredTop sz="87867" autoAdjust="0"/>
  </p:normalViewPr>
  <p:slideViewPr>
    <p:cSldViewPr snapToGrid="0">
      <p:cViewPr varScale="1">
        <p:scale>
          <a:sx n="98" d="100"/>
          <a:sy n="98" d="100"/>
        </p:scale>
        <p:origin x="77" y="11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4277" y="48"/>
      </p:cViewPr>
      <p:guideLst>
        <p:guide orient="horz" pos="3126"/>
        <p:guide pos="2142"/>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270339"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270340" name="Rectangle 4"/>
          <p:cNvSpPr>
            <a:spLocks noGrp="1" noChangeArrowheads="1"/>
          </p:cNvSpPr>
          <p:nvPr>
            <p:ph type="ftr" sz="quarter" idx="2"/>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270341" name="Rectangle 5"/>
          <p:cNvSpPr>
            <a:spLocks noGrp="1" noChangeArrowheads="1"/>
          </p:cNvSpPr>
          <p:nvPr>
            <p:ph type="sldNum" sz="quarter" idx="3"/>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5D828D66-AEB5-4DE2-AE3C-788B6F5E35E5}" type="slidenum">
              <a:rPr lang="en-US"/>
              <a:pPr>
                <a:defRPr/>
              </a:pPr>
              <a:t>‹#›</a:t>
            </a:fld>
            <a:endParaRPr lang="en-US"/>
          </a:p>
        </p:txBody>
      </p:sp>
    </p:spTree>
    <p:extLst>
      <p:ext uri="{BB962C8B-B14F-4D97-AF65-F5344CB8AC3E}">
        <p14:creationId xmlns:p14="http://schemas.microsoft.com/office/powerpoint/2010/main" val="935727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3993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39943" name="Rectangle 7"/>
          <p:cNvSpPr>
            <a:spLocks noGrp="1" noChangeArrowheads="1"/>
          </p:cNvSpPr>
          <p:nvPr>
            <p:ph type="sldNum" sz="quarter" idx="5"/>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a:t>
            </a:fld>
            <a:endParaRPr lang="en-US"/>
          </a:p>
        </p:txBody>
      </p:sp>
    </p:spTree>
    <p:extLst>
      <p:ext uri="{BB962C8B-B14F-4D97-AF65-F5344CB8AC3E}">
        <p14:creationId xmlns:p14="http://schemas.microsoft.com/office/powerpoint/2010/main" val="90591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11872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2</a:t>
            </a:fld>
            <a:endParaRPr lang="en-US"/>
          </a:p>
        </p:txBody>
      </p:sp>
    </p:spTree>
    <p:extLst>
      <p:ext uri="{BB962C8B-B14F-4D97-AF65-F5344CB8AC3E}">
        <p14:creationId xmlns:p14="http://schemas.microsoft.com/office/powerpoint/2010/main" val="24081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2E840EC-3661-47EA-B292-7ED791E1B58E}" type="slidenum">
              <a:rPr lang="en-US" smtClean="0"/>
              <a:pPr>
                <a:defRPr/>
              </a:pPr>
              <a:t>3</a:t>
            </a:fld>
            <a:endParaRPr lang="en-US"/>
          </a:p>
        </p:txBody>
      </p:sp>
    </p:spTree>
    <p:extLst>
      <p:ext uri="{BB962C8B-B14F-4D97-AF65-F5344CB8AC3E}">
        <p14:creationId xmlns:p14="http://schemas.microsoft.com/office/powerpoint/2010/main" val="270222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7" name="Google Shape;15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2E840EC-3661-47EA-B292-7ED791E1B58E}" type="slidenum">
              <a:rPr lang="en-US" smtClean="0"/>
              <a:pPr>
                <a:defRPr/>
              </a:pPr>
              <a:t>7</a:t>
            </a:fld>
            <a:endParaRPr lang="en-US"/>
          </a:p>
        </p:txBody>
      </p:sp>
    </p:spTree>
    <p:extLst>
      <p:ext uri="{BB962C8B-B14F-4D97-AF65-F5344CB8AC3E}">
        <p14:creationId xmlns:p14="http://schemas.microsoft.com/office/powerpoint/2010/main" val="206288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2E840EC-3661-47EA-B292-7ED791E1B58E}" type="slidenum">
              <a:rPr lang="en-US" smtClean="0"/>
              <a:pPr>
                <a:defRPr/>
              </a:pPr>
              <a:t>8</a:t>
            </a:fld>
            <a:endParaRPr lang="en-US"/>
          </a:p>
        </p:txBody>
      </p:sp>
    </p:spTree>
    <p:extLst>
      <p:ext uri="{BB962C8B-B14F-4D97-AF65-F5344CB8AC3E}">
        <p14:creationId xmlns:p14="http://schemas.microsoft.com/office/powerpoint/2010/main" val="1743175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EA85EC-1B48-DF1A-3B77-F4A5B5B4702B}"/>
              </a:ext>
            </a:extLst>
          </p:cNvPr>
          <p:cNvSpPr>
            <a:spLocks noGrp="1"/>
          </p:cNvSpPr>
          <p:nvPr>
            <p:ph type="ctrTitle"/>
          </p:nvPr>
        </p:nvSpPr>
        <p:spPr>
          <a:xfrm>
            <a:off x="1524000" y="1122363"/>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99025A4-7C3E-DE71-48AE-FBA827F45D5E}"/>
              </a:ext>
            </a:extLst>
          </p:cNvPr>
          <p:cNvSpPr>
            <a:spLocks noGrp="1"/>
          </p:cNvSpPr>
          <p:nvPr>
            <p:ph type="subTitle" idx="1"/>
          </p:nvPr>
        </p:nvSpPr>
        <p:spPr>
          <a:xfrm>
            <a:off x="1524000" y="3602038"/>
            <a:ext cx="9144000"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09322D9-FCCD-82A8-ADEC-BC6AA7C21A44}"/>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5" name="フッター プレースホルダー 4">
            <a:extLst>
              <a:ext uri="{FF2B5EF4-FFF2-40B4-BE49-F238E27FC236}">
                <a16:creationId xmlns:a16="http://schemas.microsoft.com/office/drawing/2014/main" id="{7CF7F0FF-1D22-AABA-DD2B-69E98E12ED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3A4DC-78F2-9D12-5BB1-F15B5FD7013D}"/>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1095568559"/>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B2CEC9-2229-A354-5FD7-ED0652D9179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A3543B-B0DE-D59D-5A29-4DE671D0A86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0C7887-165E-8B78-3D90-6475933D1A90}"/>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5" name="フッター プレースホルダー 4">
            <a:extLst>
              <a:ext uri="{FF2B5EF4-FFF2-40B4-BE49-F238E27FC236}">
                <a16:creationId xmlns:a16="http://schemas.microsoft.com/office/drawing/2014/main" id="{530C33E8-0944-73A0-7C53-10BAFC4E1A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B5FE96-212A-97FB-64C1-B9533B351AA7}"/>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3119636615"/>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39439EF-1E88-B785-D075-D85EB15763E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2D4BD0B-90D5-B2E1-8F6E-F86D62BDA8C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5B070B-2181-CF5A-76F9-ADD579FB2D84}"/>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5" name="フッター プレースホルダー 4">
            <a:extLst>
              <a:ext uri="{FF2B5EF4-FFF2-40B4-BE49-F238E27FC236}">
                <a16:creationId xmlns:a16="http://schemas.microsoft.com/office/drawing/2014/main" id="{ED0D06F4-FEE0-A22D-E022-477CF8C60A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6EF52E7-7118-1DA1-28FD-4A2326FA0DAA}"/>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2252936965"/>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4" name="Title 1"/>
          <p:cNvSpPr txBox="1">
            <a:spLocks/>
          </p:cNvSpPr>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Click to edit Master title style</a:t>
            </a:r>
            <a:endParaRPr lang="en-GB" kern="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0425AFA-F8EE-4134-874E-09C19D178D11}"/>
              </a:ext>
            </a:extLst>
          </p:cNvPr>
          <p:cNvSpPr>
            <a:spLocks noGrp="1"/>
          </p:cNvSpPr>
          <p:nvPr>
            <p:ph idx="1"/>
          </p:nvPr>
        </p:nvSpPr>
        <p:spPr>
          <a:xfrm>
            <a:off x="386953" y="973387"/>
            <a:ext cx="11401923" cy="5358580"/>
          </a:xfrm>
        </p:spPr>
        <p:txBody>
          <a:bodyPr>
            <a:normAutofit/>
          </a:bodyPr>
          <a:lstStyle>
            <a:lvl1pPr marL="0" indent="0">
              <a:lnSpc>
                <a:spcPct val="90000"/>
              </a:lnSpc>
              <a:spcBef>
                <a:spcPts val="0"/>
              </a:spcBef>
              <a:spcAft>
                <a:spcPts val="600"/>
              </a:spcAft>
              <a:buNone/>
              <a:defRPr sz="1700" baseline="0">
                <a:latin typeface="Meiryo UI" panose="020B0604030504040204" pitchFamily="50" charset="-128"/>
              </a:defRPr>
            </a:lvl1pPr>
            <a:lvl2pPr marL="360000" indent="-457200">
              <a:lnSpc>
                <a:spcPct val="90000"/>
              </a:lnSpc>
              <a:spcBef>
                <a:spcPts val="0"/>
              </a:spcBef>
              <a:spcAft>
                <a:spcPts val="600"/>
              </a:spcAft>
              <a:buFont typeface="Arial" panose="020B0604020202020204" pitchFamily="34" charset="0"/>
              <a:buChar char="•"/>
              <a:defRPr sz="1700" baseline="0"/>
            </a:lvl2pPr>
            <a:lvl3pPr marL="360000" indent="0">
              <a:lnSpc>
                <a:spcPct val="90000"/>
              </a:lnSpc>
              <a:spcBef>
                <a:spcPts val="0"/>
              </a:spcBef>
              <a:spcAft>
                <a:spcPts val="600"/>
              </a:spcAft>
              <a:buNone/>
              <a:defRPr sz="1400" baseline="0"/>
            </a:lvl3pPr>
            <a:lvl4pPr marL="900000" indent="0">
              <a:lnSpc>
                <a:spcPct val="90000"/>
              </a:lnSpc>
              <a:spcBef>
                <a:spcPts val="0"/>
              </a:spcBef>
              <a:spcAft>
                <a:spcPts val="600"/>
              </a:spcAft>
              <a:buNone/>
              <a:defRPr sz="1400"/>
            </a:lvl4pPr>
            <a:lvl5pPr marL="1260000" indent="0">
              <a:lnSpc>
                <a:spcPct val="90000"/>
              </a:lnSpc>
              <a:spcBef>
                <a:spcPts val="0"/>
              </a:spcBef>
              <a:spcAft>
                <a:spcPts val="600"/>
              </a:spcAft>
              <a:buNone/>
              <a:defRPr sz="1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a:extLst>
              <a:ext uri="{FF2B5EF4-FFF2-40B4-BE49-F238E27FC236}">
                <a16:creationId xmlns:a16="http://schemas.microsoft.com/office/drawing/2014/main" id="{159FF53B-980C-2A1D-7766-CBDC63816D0F}"/>
              </a:ext>
            </a:extLst>
          </p:cNvPr>
          <p:cNvSpPr>
            <a:spLocks noGrp="1"/>
          </p:cNvSpPr>
          <p:nvPr>
            <p:ph type="sldNum" sz="quarter" idx="12"/>
          </p:nvPr>
        </p:nvSpPr>
        <p:spPr>
          <a:xfrm>
            <a:off x="11788876" y="6513160"/>
            <a:ext cx="403124" cy="365125"/>
          </a:xfrm>
          <a:noFill/>
          <a:ln>
            <a:noFill/>
          </a:ln>
        </p:spPr>
        <p:txBody>
          <a:bodyPr vert="horz" lIns="91440" tIns="45720" rIns="91440" bIns="45720" rtlCol="0" anchor="ctr"/>
          <a:lstStyle>
            <a:lvl1pPr>
              <a:defRPr lang="en-US" altLang="ja-JP" sz="1000" smtClean="0">
                <a:ln w="15875">
                  <a:noFill/>
                  <a:bevel/>
                </a:ln>
                <a:solidFill>
                  <a:srgbClr val="025196"/>
                </a:solidFill>
                <a:effectLst>
                  <a:glow rad="76200">
                    <a:schemeClr val="bg1"/>
                  </a:glow>
                </a:effectLst>
              </a:defRPr>
            </a:lvl1pPr>
          </a:lstStyle>
          <a:p>
            <a:pPr algn="ctr"/>
            <a:fld id="{19EE2BC1-4462-4813-9C31-83DA5CBD1983}" type="slidenum">
              <a:rPr lang="ja-JP" altLang="en-US" smtClean="0"/>
              <a:pPr algn="ctr"/>
              <a:t>‹#›</a:t>
            </a:fld>
            <a:endParaRPr lang="ja-JP" altLang="en-US"/>
          </a:p>
        </p:txBody>
      </p:sp>
      <p:sp>
        <p:nvSpPr>
          <p:cNvPr id="4" name="タイトル 9">
            <a:extLst>
              <a:ext uri="{FF2B5EF4-FFF2-40B4-BE49-F238E27FC236}">
                <a16:creationId xmlns:a16="http://schemas.microsoft.com/office/drawing/2014/main" id="{1D9D3CF4-6BF7-35F8-3C4A-DB9BA9BB68A1}"/>
              </a:ext>
            </a:extLst>
          </p:cNvPr>
          <p:cNvSpPr>
            <a:spLocks noGrp="1"/>
          </p:cNvSpPr>
          <p:nvPr>
            <p:ph type="title" hasCustomPrompt="1"/>
          </p:nvPr>
        </p:nvSpPr>
        <p:spPr>
          <a:xfrm>
            <a:off x="386953" y="98320"/>
            <a:ext cx="10754032" cy="806245"/>
          </a:xfrm>
        </p:spPr>
        <p:txBody>
          <a:bodyPr vert="horz" lIns="91440" tIns="45720" rIns="91440" bIns="45720" rtlCol="0" anchor="ctr">
            <a:normAutofit/>
          </a:bodyPr>
          <a:lstStyle>
            <a:lvl1pPr>
              <a:defRPr lang="ja-JP" altLang="en-US" sz="2300" b="0" i="0" baseline="0"/>
            </a:lvl1pPr>
          </a:lstStyle>
          <a:p>
            <a:pPr lvl="0">
              <a:lnSpc>
                <a:spcPct val="100000"/>
              </a:lnSpc>
            </a:pPr>
            <a:r>
              <a:rPr lang="ja-JP" altLang="en-US"/>
              <a:t>タイトルを入力</a:t>
            </a:r>
          </a:p>
        </p:txBody>
      </p:sp>
    </p:spTree>
    <p:extLst>
      <p:ext uri="{BB962C8B-B14F-4D97-AF65-F5344CB8AC3E}">
        <p14:creationId xmlns:p14="http://schemas.microsoft.com/office/powerpoint/2010/main" val="88427918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DD58A0-D070-1C96-AA95-BE4544EB825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C3E4B04-730D-CBE8-0732-A007F919C02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8D63536-D54F-A0D2-5847-B61ADA393A98}"/>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5" name="フッター プレースホルダー 4">
            <a:extLst>
              <a:ext uri="{FF2B5EF4-FFF2-40B4-BE49-F238E27FC236}">
                <a16:creationId xmlns:a16="http://schemas.microsoft.com/office/drawing/2014/main" id="{7F05FB26-3AA2-75B9-3784-8AE0FE71FA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7554D3-A6F1-BEFF-4137-7767FC41B459}"/>
              </a:ext>
            </a:extLst>
          </p:cNvPr>
          <p:cNvSpPr>
            <a:spLocks noGrp="1"/>
          </p:cNvSpPr>
          <p:nvPr>
            <p:ph type="sldNum" sz="quarter" idx="12"/>
          </p:nvPr>
        </p:nvSpPr>
        <p:spPr/>
        <p:txBody>
          <a:bodyPr/>
          <a:lstStyle/>
          <a:p>
            <a:pPr algn="ctr"/>
            <a:fld id="{19EE2BC1-4462-4813-9C31-83DA5CBD1983}" type="slidenum">
              <a:rPr lang="ja-JP" altLang="en-US" smtClean="0"/>
              <a:pPr algn="ctr"/>
              <a:t>‹#›</a:t>
            </a:fld>
            <a:endParaRPr lang="ja-JP" altLang="en-US"/>
          </a:p>
        </p:txBody>
      </p:sp>
    </p:spTree>
    <p:extLst>
      <p:ext uri="{BB962C8B-B14F-4D97-AF65-F5344CB8AC3E}">
        <p14:creationId xmlns:p14="http://schemas.microsoft.com/office/powerpoint/2010/main" val="88503721"/>
      </p:ext>
    </p:extLst>
  </p:cSld>
  <p:clrMapOvr>
    <a:masterClrMapping/>
  </p:clrMapOvr>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10CB19-4D4A-37D3-705B-913577A752D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F55FCA6-B50B-B960-5E0A-05E7FDE358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A4807A6-212E-FF60-7196-348B79865C8D}"/>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5" name="フッター プレースホルダー 4">
            <a:extLst>
              <a:ext uri="{FF2B5EF4-FFF2-40B4-BE49-F238E27FC236}">
                <a16:creationId xmlns:a16="http://schemas.microsoft.com/office/drawing/2014/main" id="{17DA0B13-B0FE-EE00-5A7D-3FD7839BECA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A0B433B-E949-E118-47D5-31F6C38C7356}"/>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337123024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4F36D7-DBA2-B859-B39D-33FD3CAD988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0B3F3A-E1D4-1A37-358E-0F761C075E6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6BE8679-179B-CC13-4DD0-A5738FF7C42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4EBE378-6C9F-B228-061F-475781505AAB}"/>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6" name="フッター プレースホルダー 5">
            <a:extLst>
              <a:ext uri="{FF2B5EF4-FFF2-40B4-BE49-F238E27FC236}">
                <a16:creationId xmlns:a16="http://schemas.microsoft.com/office/drawing/2014/main" id="{7B5017C9-BB8D-6E6D-6797-896E2C03EC7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03F430-B076-64D2-42C7-66B24F4B2AF0}"/>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529431308"/>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9787D-3B18-02D6-0BEF-58E9EEB982E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03C49E2-3AD8-F2DB-D5D8-78DE1FC332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DE7173D-1E83-53B0-58B8-5B27628CEF5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33F56D1-81F6-8288-09E6-F2543C413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3717CBA-9203-DD86-4B72-7402ED7B1F2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635F0B4-10D4-6ADA-DA69-87F4E12F976B}"/>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8" name="フッター プレースホルダー 7">
            <a:extLst>
              <a:ext uri="{FF2B5EF4-FFF2-40B4-BE49-F238E27FC236}">
                <a16:creationId xmlns:a16="http://schemas.microsoft.com/office/drawing/2014/main" id="{E6992F84-52B0-49BB-DE98-816253C7A37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151D5B6-B077-40B4-5BD0-EAA44A3BDF6B}"/>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2041918159"/>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07A548-450A-11B3-6B1E-8F9C34D31E1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4523152-97AF-00ED-9F3A-086D7AB4C7DC}"/>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4" name="フッター プレースホルダー 3">
            <a:extLst>
              <a:ext uri="{FF2B5EF4-FFF2-40B4-BE49-F238E27FC236}">
                <a16:creationId xmlns:a16="http://schemas.microsoft.com/office/drawing/2014/main" id="{5FE28CB2-C4C3-248C-95B9-969FAB4204C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7B947A0-6B1C-5F8D-D3AB-1CD005FDE0CF}"/>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1038815656"/>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9124D17-D5B3-DE5F-C0D2-76565ED7ED26}"/>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3" name="フッター プレースホルダー 2">
            <a:extLst>
              <a:ext uri="{FF2B5EF4-FFF2-40B4-BE49-F238E27FC236}">
                <a16:creationId xmlns:a16="http://schemas.microsoft.com/office/drawing/2014/main" id="{29A9865B-54A1-886B-675A-B8A99D94BAC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CFE471B-B82E-CD0B-5A46-3C006922A10A}"/>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3091016528"/>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F015A8-16AF-8625-EFED-CA77EF7779F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F12371-8162-7BC4-AD8E-5948362AC9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0C9BB78-A313-06D2-E838-4096F9322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0146F0F-8468-F6E1-21B0-3BC69DA8FC86}"/>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6" name="フッター プレースホルダー 5">
            <a:extLst>
              <a:ext uri="{FF2B5EF4-FFF2-40B4-BE49-F238E27FC236}">
                <a16:creationId xmlns:a16="http://schemas.microsoft.com/office/drawing/2014/main" id="{CA9E96C0-EAAB-B28B-C772-C41D088D600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889048-E23A-DDE8-8DEF-D9D81B9AB932}"/>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4284711497"/>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965EFE-605C-75BE-28A9-9140708D2F0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FE7E0C7-8237-DCD0-940D-3FC366C3EE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D5FE1B20-3ECF-947F-97B4-94B252013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3843B52-EA1D-A816-6BC2-883035DBD33A}"/>
              </a:ext>
            </a:extLst>
          </p:cNvPr>
          <p:cNvSpPr>
            <a:spLocks noGrp="1"/>
          </p:cNvSpPr>
          <p:nvPr>
            <p:ph type="dt" sz="half" idx="10"/>
          </p:nvPr>
        </p:nvSpPr>
        <p:spPr/>
        <p:txBody>
          <a:bodyPr/>
          <a:lstStyle/>
          <a:p>
            <a:fld id="{8854FFE9-BD05-4615-995F-11A9ED6886A2}" type="datetimeFigureOut">
              <a:rPr kumimoji="1" lang="ja-JP" altLang="en-US" smtClean="0"/>
              <a:t>2025/3/19</a:t>
            </a:fld>
            <a:endParaRPr kumimoji="1" lang="ja-JP" altLang="en-US"/>
          </a:p>
        </p:txBody>
      </p:sp>
      <p:sp>
        <p:nvSpPr>
          <p:cNvPr id="6" name="フッター プレースホルダー 5">
            <a:extLst>
              <a:ext uri="{FF2B5EF4-FFF2-40B4-BE49-F238E27FC236}">
                <a16:creationId xmlns:a16="http://schemas.microsoft.com/office/drawing/2014/main" id="{7CB44561-9CFB-DBFD-25BC-3CEFEBDFD08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E856FB8-9AAE-B074-F23B-EDEC90CC8CF1}"/>
              </a:ext>
            </a:extLst>
          </p:cNvPr>
          <p:cNvSpPr>
            <a:spLocks noGrp="1"/>
          </p:cNvSpPr>
          <p:nvPr>
            <p:ph type="sldNum" sz="quarter" idx="12"/>
          </p:nvPr>
        </p:nvSpPr>
        <p:spPr/>
        <p:txBody>
          <a:bodyPr/>
          <a:lstStyle/>
          <a:p>
            <a:pPr>
              <a:defRPr/>
            </a:pPr>
            <a:fld id="{47E33C82-C2A6-478E-8FB2-E20C8DB41475}" type="slidenum">
              <a:rPr lang="en-US" smtClean="0"/>
              <a:pPr>
                <a:defRPr/>
              </a:pPr>
              <a:t>‹#›</a:t>
            </a:fld>
            <a:endParaRPr lang="en-US" dirty="0"/>
          </a:p>
        </p:txBody>
      </p:sp>
    </p:spTree>
    <p:extLst>
      <p:ext uri="{BB962C8B-B14F-4D97-AF65-F5344CB8AC3E}">
        <p14:creationId xmlns:p14="http://schemas.microsoft.com/office/powerpoint/2010/main" val="2371385169"/>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FBE99C3-7C20-64D7-0967-B608EB38BFD9}"/>
              </a:ext>
            </a:extLst>
          </p:cNvPr>
          <p:cNvSpPr>
            <a:spLocks noGrp="1"/>
          </p:cNvSpPr>
          <p:nvPr>
            <p:ph type="title"/>
          </p:nvPr>
        </p:nvSpPr>
        <p:spPr>
          <a:xfrm>
            <a:off x="1867876" y="365125"/>
            <a:ext cx="9485923" cy="612287"/>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B47454-9E72-053B-0F9E-872D3A3029A6}"/>
              </a:ext>
            </a:extLst>
          </p:cNvPr>
          <p:cNvSpPr>
            <a:spLocks noGrp="1"/>
          </p:cNvSpPr>
          <p:nvPr>
            <p:ph type="body" idx="1"/>
          </p:nvPr>
        </p:nvSpPr>
        <p:spPr>
          <a:xfrm>
            <a:off x="838200" y="1391138"/>
            <a:ext cx="10515600" cy="4785825"/>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F8EE7F86-ADFD-95E0-8D1C-B7A9EBDEF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4FFE9-BD05-4615-995F-11A9ED6886A2}" type="datetimeFigureOut">
              <a:rPr kumimoji="1" lang="ja-JP" altLang="en-US" smtClean="0"/>
              <a:t>2025/3/19</a:t>
            </a:fld>
            <a:endParaRPr kumimoji="1" lang="ja-JP" altLang="en-US"/>
          </a:p>
        </p:txBody>
      </p:sp>
      <p:sp>
        <p:nvSpPr>
          <p:cNvPr id="5" name="フッター プレースホルダー 4">
            <a:extLst>
              <a:ext uri="{FF2B5EF4-FFF2-40B4-BE49-F238E27FC236}">
                <a16:creationId xmlns:a16="http://schemas.microsoft.com/office/drawing/2014/main" id="{815FAAB2-5FA4-746F-75DD-530B34CC9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9387FCF-A655-4411-1EC2-C7391B278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47E33C82-C2A6-478E-8FB2-E20C8DB41475}" type="slidenum">
              <a:rPr lang="en-US" smtClean="0"/>
              <a:pPr>
                <a:defRPr/>
              </a:pPr>
              <a:t>‹#›</a:t>
            </a:fld>
            <a:endParaRPr lang="en-US" dirty="0"/>
          </a:p>
        </p:txBody>
      </p:sp>
      <p:sp>
        <p:nvSpPr>
          <p:cNvPr id="7" name="Rectangle 8">
            <a:extLst>
              <a:ext uri="{FF2B5EF4-FFF2-40B4-BE49-F238E27FC236}">
                <a16:creationId xmlns:a16="http://schemas.microsoft.com/office/drawing/2014/main" id="{5492AD69-DEFE-B1BB-49E8-1531FCEB415E}"/>
              </a:ext>
            </a:extLst>
          </p:cNvPr>
          <p:cNvSpPr>
            <a:spLocks noChangeArrowheads="1"/>
          </p:cNvSpPr>
          <p:nvPr userDrawn="1"/>
        </p:nvSpPr>
        <p:spPr bwMode="auto">
          <a:xfrm>
            <a:off x="609600" y="6400801"/>
            <a:ext cx="2748951" cy="232756"/>
          </a:xfrm>
          <a:prstGeom prst="rect">
            <a:avLst/>
          </a:prstGeom>
          <a:noFill/>
          <a:ln w="9525">
            <a:noFill/>
            <a:miter lim="800000"/>
            <a:headEnd/>
            <a:tailEnd/>
          </a:ln>
          <a:effectLst/>
        </p:spPr>
        <p:txBody>
          <a:bodyPr/>
          <a:lstStyle/>
          <a:p>
            <a:pPr>
              <a:defRPr/>
            </a:pPr>
            <a:r>
              <a:rPr lang="en-US" sz="1000" b="1" dirty="0">
                <a:latin typeface="Times New Roman" panose="02020603050405020304" pitchFamily="18" charset="0"/>
                <a:cs typeface="Times New Roman" panose="02020603050405020304" pitchFamily="18" charset="0"/>
              </a:rPr>
              <a:t>GSICS Agency Report </a:t>
            </a:r>
          </a:p>
        </p:txBody>
      </p:sp>
      <p:pic>
        <p:nvPicPr>
          <p:cNvPr id="8" name="Picture 4" descr="http://gsics.atmos.umd.edu/pub/Development/Logos/GSICS180px.png">
            <a:extLst>
              <a:ext uri="{FF2B5EF4-FFF2-40B4-BE49-F238E27FC236}">
                <a16:creationId xmlns:a16="http://schemas.microsoft.com/office/drawing/2014/main" id="{B487EB55-F680-1105-6227-90F8F8A23FE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3195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54" r:id="rId12"/>
    <p:sldLayoutId id="2147483656" r:id="rId13"/>
  </p:sldLayoutIdLst>
  <p:hf hdr="0" ftr="0"/>
  <p:txStyles>
    <p:titleStyle>
      <a:lvl1pPr algn="l" defTabSz="914400" rtl="0" eaLnBrk="1" latinLnBrk="0" hangingPunct="1">
        <a:lnSpc>
          <a:spcPct val="90000"/>
        </a:lnSpc>
        <a:spcBef>
          <a:spcPct val="0"/>
        </a:spcBef>
        <a:buNone/>
        <a:defRPr kumimoji="1"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hyperlink" Target="https://www.satnavi.jaxa.jp/en/news/2024/10/04/9923/index.html" TargetMode="External"/><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global.jaxa.jp/press/2024/06/20240627-1_e.html" TargetMode="External"/><Relationship Id="rId5" Type="http://schemas.openxmlformats.org/officeDocument/2006/relationships/image" Target="../media/image10.pn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hyperlink" Target="https://www.jaxa.jp/press/2024/07/20240731-1_j.html" TargetMode="External"/><Relationship Id="rId3" Type="http://schemas.openxmlformats.org/officeDocument/2006/relationships/audio" Target="../media/media7.m4a"/><Relationship Id="rId7" Type="http://schemas.openxmlformats.org/officeDocument/2006/relationships/image" Target="../media/image17.jpe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6.jpeg"/><Relationship Id="rId11" Type="http://schemas.openxmlformats.org/officeDocument/2006/relationships/image" Target="../media/image4.png"/><Relationship Id="rId5" Type="http://schemas.openxmlformats.org/officeDocument/2006/relationships/notesSlide" Target="../notesSlides/notesSlide6.xml"/><Relationship Id="rId10" Type="http://schemas.openxmlformats.org/officeDocument/2006/relationships/image" Target="../media/image15.png"/><Relationship Id="rId4" Type="http://schemas.openxmlformats.org/officeDocument/2006/relationships/slideLayout" Target="../slideLayouts/slideLayout7.xm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hyperlink" Target="https://doi.org/10.3390/rs12010069" TargetMode="External"/><Relationship Id="rId13"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190.png"/><Relationship Id="rId12"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hyperlink" Target="https://doi.org/10.1109/IGARSS.2019.8897892" TargetMode="External"/><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1716390" y="1335577"/>
            <a:ext cx="8759219" cy="143938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r>
              <a:rPr lang="en-IE" sz="4000" b="1" dirty="0"/>
              <a:t>GSICS Agency Report</a:t>
            </a:r>
            <a:br>
              <a:rPr lang="en-IE" sz="4000" b="1" dirty="0"/>
            </a:br>
            <a:r>
              <a:rPr lang="en-IE" sz="4000" b="1" dirty="0"/>
              <a:t>2025</a:t>
            </a:r>
            <a:br>
              <a:rPr lang="en-IE" sz="4000" dirty="0">
                <a:solidFill>
                  <a:srgbClr val="0000FF"/>
                </a:solidFill>
              </a:rPr>
            </a:br>
            <a:endParaRPr lang="en-US" sz="4000" i="1" dirty="0">
              <a:solidFill>
                <a:srgbClr val="0C45E4"/>
              </a:solidFill>
            </a:endParaRPr>
          </a:p>
        </p:txBody>
      </p:sp>
      <p:sp>
        <p:nvSpPr>
          <p:cNvPr id="2052" name="Rectangle 3"/>
          <p:cNvSpPr>
            <a:spLocks noGrp="1" noChangeArrowheads="1"/>
          </p:cNvSpPr>
          <p:nvPr>
            <p:ph type="subTitle" idx="1"/>
          </p:nvPr>
        </p:nvSpPr>
        <p:spPr>
          <a:xfrm>
            <a:off x="1402300" y="3064297"/>
            <a:ext cx="9387400" cy="1125318"/>
          </a:xfrm>
        </p:spPr>
        <p:txBody>
          <a:bodyPr>
            <a:normAutofit/>
          </a:bodyPr>
          <a:lstStyle/>
          <a:p>
            <a:pPr eaLnBrk="1" hangingPunct="1">
              <a:lnSpc>
                <a:spcPct val="80000"/>
              </a:lnSpc>
            </a:pPr>
            <a:r>
              <a:rPr lang="en-US" altLang="zh-CN" sz="2000" dirty="0">
                <a:ea typeface="宋体" pitchFamily="2" charset="-122"/>
              </a:rPr>
              <a:t>Misako KACHI*, Hiroshi MURAKAMI, </a:t>
            </a:r>
          </a:p>
          <a:p>
            <a:pPr eaLnBrk="1" hangingPunct="1">
              <a:lnSpc>
                <a:spcPct val="80000"/>
              </a:lnSpc>
            </a:pPr>
            <a:r>
              <a:rPr lang="en-US" altLang="ja-JP" sz="2000" dirty="0">
                <a:ea typeface="宋体" pitchFamily="2" charset="-122"/>
              </a:rPr>
              <a:t>Keiichi OHARA, </a:t>
            </a:r>
            <a:r>
              <a:rPr lang="en-US" altLang="zh-CN" sz="2000" dirty="0">
                <a:ea typeface="宋体" pitchFamily="2" charset="-122"/>
              </a:rPr>
              <a:t>Kei SHIOMI, Takeo TADONO,</a:t>
            </a:r>
          </a:p>
          <a:p>
            <a:pPr>
              <a:lnSpc>
                <a:spcPct val="80000"/>
              </a:lnSpc>
            </a:pPr>
            <a:r>
              <a:rPr lang="en-US" altLang="zh-CN" sz="2000" dirty="0">
                <a:ea typeface="宋体" pitchFamily="2" charset="-122"/>
              </a:rPr>
              <a:t>Kosuke YAMAMOTO, Takuji KUBOTA, Akihiko KUZE</a:t>
            </a:r>
          </a:p>
          <a:p>
            <a:pPr eaLnBrk="1" hangingPunct="1">
              <a:lnSpc>
                <a:spcPct val="80000"/>
              </a:lnSpc>
            </a:pPr>
            <a:endParaRPr lang="en-US" altLang="zh-CN" sz="2000" dirty="0">
              <a:ea typeface="宋体" pitchFamily="2"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en-US" sz="1200" dirty="0">
              <a:latin typeface="Arial" panose="020B0604020202020204" pitchFamily="34" charset="0"/>
            </a:endParaRPr>
          </a:p>
        </p:txBody>
      </p:sp>
      <p:sp>
        <p:nvSpPr>
          <p:cNvPr id="4" name="Rectangle 3">
            <a:extLst>
              <a:ext uri="{FF2B5EF4-FFF2-40B4-BE49-F238E27FC236}">
                <a16:creationId xmlns:a16="http://schemas.microsoft.com/office/drawing/2014/main" id="{F26D605D-C31B-4A74-9F82-60E6B61F5241}"/>
              </a:ext>
            </a:extLst>
          </p:cNvPr>
          <p:cNvSpPr txBox="1">
            <a:spLocks noChangeArrowheads="1"/>
          </p:cNvSpPr>
          <p:nvPr/>
        </p:nvSpPr>
        <p:spPr bwMode="auto">
          <a:xfrm>
            <a:off x="1513136" y="4397105"/>
            <a:ext cx="9387400" cy="1125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zh-CN" sz="2000" b="1" kern="0" dirty="0">
              <a:ea typeface="宋体" pitchFamily="2" charset="-122"/>
            </a:endParaRPr>
          </a:p>
          <a:p>
            <a:pPr eaLnBrk="1" hangingPunct="1">
              <a:lnSpc>
                <a:spcPct val="80000"/>
              </a:lnSpc>
            </a:pPr>
            <a:r>
              <a:rPr lang="en-US" altLang="ja-JP" sz="2000" b="1" kern="0" dirty="0">
                <a:solidFill>
                  <a:srgbClr val="FF0000"/>
                </a:solidFill>
                <a:ea typeface="宋体" pitchFamily="2" charset="-122"/>
              </a:rPr>
              <a:t>Japan Aerospace Exploration Agency (JAXA)</a:t>
            </a:r>
          </a:p>
        </p:txBody>
      </p:sp>
      <p:pic>
        <p:nvPicPr>
          <p:cNvPr id="3" name="図 2" descr="ロゴ, 会社名&#10;&#10;AI によって生成されたコンテンツは間違っている可能性があります。">
            <a:extLst>
              <a:ext uri="{FF2B5EF4-FFF2-40B4-BE49-F238E27FC236}">
                <a16:creationId xmlns:a16="http://schemas.microsoft.com/office/drawing/2014/main" id="{AF9B1D15-80F7-7529-AA87-84D8A76A85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984" y="5183425"/>
            <a:ext cx="2336067" cy="1466976"/>
          </a:xfrm>
          <a:prstGeom prst="rect">
            <a:avLst/>
          </a:prstGeom>
        </p:spPr>
      </p:pic>
      <p:pic>
        <p:nvPicPr>
          <p:cNvPr id="23" name="オーディオ 22">
            <a:hlinkClick r:id="" action="ppaction://media"/>
            <a:extLst>
              <a:ext uri="{FF2B5EF4-FFF2-40B4-BE49-F238E27FC236}">
                <a16:creationId xmlns:a16="http://schemas.microsoft.com/office/drawing/2014/main" id="{9D6BD3BE-B74F-AF6F-38C2-AC19300EE1D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456059"/>
      </p:ext>
    </p:extLst>
  </p:cSld>
  <p:clrMapOvr>
    <a:masterClrMapping/>
  </p:clrMapOvr>
  <mc:AlternateContent xmlns:mc="http://schemas.openxmlformats.org/markup-compatibility/2006">
    <mc:Choice xmlns:p14="http://schemas.microsoft.com/office/powerpoint/2010/main" Requires="p14">
      <p:transition spd="slow" p14:dur="2000" advTm="19318"/>
    </mc:Choice>
    <mc:Fallback>
      <p:transition spd="slow" advTm="19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0244"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4051F0E1-7B00-0C45-BB17-97AB882A30DA}"/>
              </a:ext>
            </a:extLst>
          </p:cNvPr>
          <p:cNvPicPr>
            <a:picLocks noChangeAspect="1"/>
          </p:cNvPicPr>
          <p:nvPr/>
        </p:nvPicPr>
        <p:blipFill>
          <a:blip r:embed="rId4"/>
          <a:srcRect l="4446" t="6008" r="8118" b="3378"/>
          <a:stretch/>
        </p:blipFill>
        <p:spPr>
          <a:xfrm>
            <a:off x="9033090" y="3647100"/>
            <a:ext cx="2932110" cy="2127436"/>
          </a:xfrm>
          <a:prstGeom prst="rect">
            <a:avLst/>
          </a:prstGeom>
        </p:spPr>
      </p:pic>
      <p:pic>
        <p:nvPicPr>
          <p:cNvPr id="28" name="図 27">
            <a:extLst>
              <a:ext uri="{FF2B5EF4-FFF2-40B4-BE49-F238E27FC236}">
                <a16:creationId xmlns:a16="http://schemas.microsoft.com/office/drawing/2014/main" id="{4D454442-A440-11A6-7EFB-6EBD55009B39}"/>
              </a:ext>
            </a:extLst>
          </p:cNvPr>
          <p:cNvPicPr>
            <a:picLocks noChangeAspect="1"/>
          </p:cNvPicPr>
          <p:nvPr/>
        </p:nvPicPr>
        <p:blipFill>
          <a:blip r:embed="rId5"/>
          <a:srcRect l="3774" t="6724" r="658" b="2501"/>
          <a:stretch/>
        </p:blipFill>
        <p:spPr>
          <a:xfrm>
            <a:off x="5894534" y="3603027"/>
            <a:ext cx="2958090" cy="1968697"/>
          </a:xfrm>
          <a:prstGeom prst="rect">
            <a:avLst/>
          </a:prstGeom>
        </p:spPr>
      </p:pic>
      <p:pic>
        <p:nvPicPr>
          <p:cNvPr id="25" name="図 24">
            <a:extLst>
              <a:ext uri="{FF2B5EF4-FFF2-40B4-BE49-F238E27FC236}">
                <a16:creationId xmlns:a16="http://schemas.microsoft.com/office/drawing/2014/main" id="{442F7073-9B05-3A93-2C0B-3A1A6BB1D25E}"/>
              </a:ext>
            </a:extLst>
          </p:cNvPr>
          <p:cNvPicPr>
            <a:picLocks noChangeAspect="1"/>
          </p:cNvPicPr>
          <p:nvPr/>
        </p:nvPicPr>
        <p:blipFill>
          <a:blip r:embed="rId6"/>
          <a:stretch>
            <a:fillRect/>
          </a:stretch>
        </p:blipFill>
        <p:spPr>
          <a:xfrm>
            <a:off x="5722698" y="1261700"/>
            <a:ext cx="3274855" cy="1925615"/>
          </a:xfrm>
          <a:prstGeom prst="rect">
            <a:avLst/>
          </a:prstGeom>
        </p:spPr>
      </p:pic>
      <p:pic>
        <p:nvPicPr>
          <p:cNvPr id="26" name="図 25">
            <a:extLst>
              <a:ext uri="{FF2B5EF4-FFF2-40B4-BE49-F238E27FC236}">
                <a16:creationId xmlns:a16="http://schemas.microsoft.com/office/drawing/2014/main" id="{9B2A0B67-C2B0-E93A-D1B4-9687918B3516}"/>
              </a:ext>
            </a:extLst>
          </p:cNvPr>
          <p:cNvPicPr>
            <a:picLocks noChangeAspect="1"/>
          </p:cNvPicPr>
          <p:nvPr/>
        </p:nvPicPr>
        <p:blipFill>
          <a:blip r:embed="rId7"/>
          <a:stretch>
            <a:fillRect/>
          </a:stretch>
        </p:blipFill>
        <p:spPr>
          <a:xfrm>
            <a:off x="8937553" y="1243765"/>
            <a:ext cx="3274855" cy="1925615"/>
          </a:xfrm>
          <a:prstGeom prst="rect">
            <a:avLst/>
          </a:prstGeom>
        </p:spPr>
      </p:pic>
      <p:sp>
        <p:nvSpPr>
          <p:cNvPr id="2" name="スライド番号プレースホルダー 1">
            <a:extLst>
              <a:ext uri="{FF2B5EF4-FFF2-40B4-BE49-F238E27FC236}">
                <a16:creationId xmlns:a16="http://schemas.microsoft.com/office/drawing/2014/main" id="{A6D7592C-C890-12B6-CB07-C9E8859A8354}"/>
              </a:ext>
            </a:extLst>
          </p:cNvPr>
          <p:cNvSpPr>
            <a:spLocks noGrp="1"/>
          </p:cNvSpPr>
          <p:nvPr>
            <p:ph type="sldNum" sz="quarter" idx="10"/>
          </p:nvPr>
        </p:nvSpPr>
        <p:spPr/>
        <p:txBody>
          <a:bodyPr/>
          <a:lstStyle/>
          <a:p>
            <a:pPr>
              <a:defRPr/>
            </a:pPr>
            <a:fld id="{63F3BB8C-0C0C-4EAB-9830-DC513CDAB615}" type="slidenum">
              <a:rPr lang="en-US" smtClean="0"/>
              <a:pPr>
                <a:defRPr/>
              </a:pPr>
              <a:t>10</a:t>
            </a:fld>
            <a:endParaRPr lang="en-US"/>
          </a:p>
        </p:txBody>
      </p:sp>
      <p:grpSp>
        <p:nvGrpSpPr>
          <p:cNvPr id="6" name="グループ化 5">
            <a:extLst>
              <a:ext uri="{FF2B5EF4-FFF2-40B4-BE49-F238E27FC236}">
                <a16:creationId xmlns:a16="http://schemas.microsoft.com/office/drawing/2014/main" id="{C433CE14-AE97-2435-1EC5-0676A16E3059}"/>
              </a:ext>
            </a:extLst>
          </p:cNvPr>
          <p:cNvGrpSpPr/>
          <p:nvPr/>
        </p:nvGrpSpPr>
        <p:grpSpPr>
          <a:xfrm>
            <a:off x="5745100" y="2978894"/>
            <a:ext cx="3255097" cy="481225"/>
            <a:chOff x="5993210" y="2711904"/>
            <a:chExt cx="3039171" cy="481225"/>
          </a:xfrm>
        </p:grpSpPr>
        <p:sp>
          <p:nvSpPr>
            <p:cNvPr id="7" name="テキスト ボックス 6">
              <a:extLst>
                <a:ext uri="{FF2B5EF4-FFF2-40B4-BE49-F238E27FC236}">
                  <a16:creationId xmlns:a16="http://schemas.microsoft.com/office/drawing/2014/main" id="{EA1E91B2-DF26-3AC9-95F1-1CBAD1A91778}"/>
                </a:ext>
              </a:extLst>
            </p:cNvPr>
            <p:cNvSpPr txBox="1"/>
            <p:nvPr/>
          </p:nvSpPr>
          <p:spPr bwMode="auto">
            <a:xfrm>
              <a:off x="5993210" y="2711904"/>
              <a:ext cx="620569" cy="338554"/>
            </a:xfrm>
            <a:prstGeom prst="rect">
              <a:avLst/>
            </a:prstGeom>
            <a:noFill/>
            <a:ln w="9525">
              <a:noFill/>
              <a:miter lim="800000"/>
              <a:headEnd/>
              <a:tailEnd/>
            </a:ln>
          </p:spPr>
          <p:txBody>
            <a:bodyPr wrap="square" rtlCol="0">
              <a:spAutoFit/>
            </a:bodyPr>
            <a:lstStyle/>
            <a:p>
              <a:pPr marL="0" indent="0">
                <a:spcAft>
                  <a:spcPts val="600"/>
                </a:spcAft>
                <a:buSzPct val="100000"/>
                <a:buFontTx/>
                <a:buNone/>
              </a:pPr>
              <a:r>
                <a:rPr kumimoji="1" lang="en-US" altLang="ja-JP" sz="1600" dirty="0">
                  <a:latin typeface="Calibri" panose="020F0502020204030204" pitchFamily="34" charset="0"/>
                  <a:ea typeface="Calibri" panose="020F0502020204030204" pitchFamily="34" charset="0"/>
                  <a:cs typeface="Calibri" panose="020F0502020204030204" pitchFamily="34" charset="0"/>
                </a:rPr>
                <a:t>2014</a:t>
              </a:r>
              <a:endParaRPr kumimoji="1" lang="ja-JP" altLang="en-US" sz="1600" dirty="0">
                <a:latin typeface="Calibri" panose="020F0502020204030204" pitchFamily="34" charset="0"/>
                <a:ea typeface="+mn-ea"/>
                <a:cs typeface="Calibri" panose="020F0502020204030204" pitchFamily="34" charset="0"/>
              </a:endParaRPr>
            </a:p>
          </p:txBody>
        </p:sp>
        <p:sp>
          <p:nvSpPr>
            <p:cNvPr id="8" name="テキスト ボックス 7">
              <a:extLst>
                <a:ext uri="{FF2B5EF4-FFF2-40B4-BE49-F238E27FC236}">
                  <a16:creationId xmlns:a16="http://schemas.microsoft.com/office/drawing/2014/main" id="{4984D5F8-935F-71D1-0D2D-AB01A4939EE4}"/>
                </a:ext>
              </a:extLst>
            </p:cNvPr>
            <p:cNvSpPr txBox="1"/>
            <p:nvPr/>
          </p:nvSpPr>
          <p:spPr bwMode="auto">
            <a:xfrm>
              <a:off x="8348401" y="2816328"/>
              <a:ext cx="683980" cy="338554"/>
            </a:xfrm>
            <a:prstGeom prst="rect">
              <a:avLst/>
            </a:prstGeom>
            <a:noFill/>
            <a:ln w="9525">
              <a:noFill/>
              <a:miter lim="800000"/>
              <a:headEnd/>
              <a:tailEnd/>
            </a:ln>
          </p:spPr>
          <p:txBody>
            <a:bodyPr wrap="square" rtlCol="0">
              <a:spAutoFit/>
            </a:bodyPr>
            <a:lstStyle/>
            <a:p>
              <a:pPr marL="0" indent="0">
                <a:spcAft>
                  <a:spcPts val="600"/>
                </a:spcAft>
                <a:buSzPct val="100000"/>
                <a:buFontTx/>
                <a:buNone/>
              </a:pPr>
              <a:r>
                <a:rPr kumimoji="1" lang="en-US" altLang="ja-JP" sz="1600" dirty="0">
                  <a:latin typeface="Calibri" panose="020F0502020204030204" pitchFamily="34" charset="0"/>
                  <a:ea typeface="Calibri" panose="020F0502020204030204" pitchFamily="34" charset="0"/>
                  <a:cs typeface="Calibri" panose="020F0502020204030204" pitchFamily="34" charset="0"/>
                </a:rPr>
                <a:t>2024</a:t>
              </a:r>
              <a:endParaRPr kumimoji="1" lang="ja-JP" altLang="en-US" sz="1600" dirty="0">
                <a:latin typeface="Calibri" panose="020F0502020204030204" pitchFamily="34" charset="0"/>
                <a:ea typeface="+mn-ea"/>
                <a:cs typeface="Calibri" panose="020F0502020204030204" pitchFamily="34" charset="0"/>
              </a:endParaRPr>
            </a:p>
          </p:txBody>
        </p:sp>
        <p:sp>
          <p:nvSpPr>
            <p:cNvPr id="9" name="テキスト ボックス 8">
              <a:extLst>
                <a:ext uri="{FF2B5EF4-FFF2-40B4-BE49-F238E27FC236}">
                  <a16:creationId xmlns:a16="http://schemas.microsoft.com/office/drawing/2014/main" id="{5A4FBA40-90E2-70E8-F63E-04ED9CCFB8D9}"/>
                </a:ext>
              </a:extLst>
            </p:cNvPr>
            <p:cNvSpPr txBox="1"/>
            <p:nvPr/>
          </p:nvSpPr>
          <p:spPr bwMode="auto">
            <a:xfrm>
              <a:off x="6885157" y="2823797"/>
              <a:ext cx="1111767" cy="369332"/>
            </a:xfrm>
            <a:prstGeom prst="rect">
              <a:avLst/>
            </a:prstGeom>
            <a:noFill/>
            <a:ln w="9525">
              <a:noFill/>
              <a:miter lim="800000"/>
              <a:headEnd/>
              <a:tailEnd/>
            </a:ln>
          </p:spPr>
          <p:txBody>
            <a:bodyPr wrap="square" rtlCol="0">
              <a:spAutoFit/>
            </a:bodyPr>
            <a:lstStyle/>
            <a:p>
              <a:pPr marL="0" indent="0" algn="ctr">
                <a:spcAft>
                  <a:spcPts val="600"/>
                </a:spcAft>
                <a:buSzPct val="100000"/>
                <a:buFontTx/>
                <a:buNone/>
              </a:pPr>
              <a:r>
                <a:rPr kumimoji="1" lang="en-US" altLang="ja-JP" dirty="0">
                  <a:latin typeface="Calibri" panose="020F0502020204030204" pitchFamily="34" charset="0"/>
                  <a:ea typeface="Calibri" panose="020F0502020204030204" pitchFamily="34" charset="0"/>
                  <a:cs typeface="Calibri" panose="020F0502020204030204" pitchFamily="34" charset="0"/>
                </a:rPr>
                <a:t>10 years</a:t>
              </a:r>
              <a:endParaRPr kumimoji="1" lang="ja-JP" altLang="en-US" dirty="0">
                <a:latin typeface="Calibri" panose="020F0502020204030204" pitchFamily="34" charset="0"/>
                <a:ea typeface="+mn-ea"/>
                <a:cs typeface="Calibri" panose="020F0502020204030204" pitchFamily="34" charset="0"/>
              </a:endParaRPr>
            </a:p>
          </p:txBody>
        </p:sp>
        <p:cxnSp>
          <p:nvCxnSpPr>
            <p:cNvPr id="10" name="直線矢印コネクタ 9">
              <a:extLst>
                <a:ext uri="{FF2B5EF4-FFF2-40B4-BE49-F238E27FC236}">
                  <a16:creationId xmlns:a16="http://schemas.microsoft.com/office/drawing/2014/main" id="{587084AE-3A42-EB49-7201-7603458A2592}"/>
                </a:ext>
              </a:extLst>
            </p:cNvPr>
            <p:cNvCxnSpPr>
              <a:cxnSpLocks/>
            </p:cNvCxnSpPr>
            <p:nvPr/>
          </p:nvCxnSpPr>
          <p:spPr bwMode="auto">
            <a:xfrm>
              <a:off x="6443718" y="2865792"/>
              <a:ext cx="253017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18" name="テキスト ボックス 17">
            <a:extLst>
              <a:ext uri="{FF2B5EF4-FFF2-40B4-BE49-F238E27FC236}">
                <a16:creationId xmlns:a16="http://schemas.microsoft.com/office/drawing/2014/main" id="{DE1546E7-E063-7A2C-730C-4768DEA60248}"/>
              </a:ext>
            </a:extLst>
          </p:cNvPr>
          <p:cNvSpPr txBox="1"/>
          <p:nvPr/>
        </p:nvSpPr>
        <p:spPr bwMode="auto">
          <a:xfrm>
            <a:off x="6251606" y="6167304"/>
            <a:ext cx="5823283" cy="338554"/>
          </a:xfrm>
          <a:prstGeom prst="rect">
            <a:avLst/>
          </a:prstGeom>
          <a:noFill/>
          <a:ln w="9525">
            <a:noFill/>
            <a:miter lim="800000"/>
            <a:headEnd/>
            <a:tailEnd/>
          </a:ln>
        </p:spPr>
        <p:txBody>
          <a:bodyPr wrap="square" rtlCol="0">
            <a:spAutoFit/>
          </a:bodyPr>
          <a:lstStyle/>
          <a:p>
            <a:pPr marL="0" indent="0" algn="ctr">
              <a:spcAft>
                <a:spcPts val="600"/>
              </a:spcAft>
              <a:buSzPct val="100000"/>
              <a:buFontTx/>
              <a:buNone/>
            </a:pPr>
            <a:r>
              <a:rPr kumimoji="1" lang="en-US" altLang="ja-JP" sz="1600" b="1" dirty="0">
                <a:latin typeface="Times New Roman" panose="02020603050405020304" pitchFamily="18" charset="0"/>
                <a:cs typeface="Times New Roman" panose="02020603050405020304" pitchFamily="18" charset="0"/>
              </a:rPr>
              <a:t>ALOS-2/PALSAR-2 radiometric and polarimetric accuracies</a:t>
            </a:r>
            <a:endParaRPr kumimoji="1" lang="ja-JP" altLang="en-US" sz="1600" b="1"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6C217B19-ADCE-EEF6-8BA6-578E932B0A39}"/>
              </a:ext>
            </a:extLst>
          </p:cNvPr>
          <p:cNvSpPr txBox="1"/>
          <p:nvPr/>
        </p:nvSpPr>
        <p:spPr>
          <a:xfrm>
            <a:off x="6004907" y="5925723"/>
            <a:ext cx="3282251" cy="307777"/>
          </a:xfrm>
          <a:prstGeom prst="rect">
            <a:avLst/>
          </a:prstGeom>
          <a:noFill/>
        </p:spPr>
        <p:txBody>
          <a:bodyPr wrap="square">
            <a:spAutoFit/>
          </a:bodyPr>
          <a:lstStyle/>
          <a:p>
            <a:r>
              <a:rPr lang="en-US" altLang="ja-JP" sz="1400" dirty="0">
                <a:effectLst/>
                <a:latin typeface="Times New Roman" panose="02020603050405020304" pitchFamily="18" charset="0"/>
                <a:ea typeface="游明朝" panose="02020400000000000000" pitchFamily="18" charset="-128"/>
              </a:rPr>
              <a:t>(a) Time trend of the radiometric accuracy.</a:t>
            </a:r>
            <a:endParaRPr lang="ja-JP" altLang="en-US" dirty="0"/>
          </a:p>
        </p:txBody>
      </p:sp>
      <p:sp>
        <p:nvSpPr>
          <p:cNvPr id="21" name="テキスト ボックス 20">
            <a:extLst>
              <a:ext uri="{FF2B5EF4-FFF2-40B4-BE49-F238E27FC236}">
                <a16:creationId xmlns:a16="http://schemas.microsoft.com/office/drawing/2014/main" id="{67CD2326-1C6D-C5F0-E2A7-7248A1AAE26E}"/>
              </a:ext>
            </a:extLst>
          </p:cNvPr>
          <p:cNvSpPr txBox="1"/>
          <p:nvPr/>
        </p:nvSpPr>
        <p:spPr>
          <a:xfrm>
            <a:off x="9264160" y="5701550"/>
            <a:ext cx="2827822" cy="523220"/>
          </a:xfrm>
          <a:prstGeom prst="rect">
            <a:avLst/>
          </a:prstGeom>
          <a:noFill/>
        </p:spPr>
        <p:txBody>
          <a:bodyPr wrap="square">
            <a:spAutoFit/>
          </a:bodyPr>
          <a:lstStyle/>
          <a:p>
            <a:r>
              <a:rPr lang="en-US" altLang="ja-JP" sz="1400" dirty="0">
                <a:effectLst/>
                <a:latin typeface="Times New Roman" panose="02020603050405020304" pitchFamily="18" charset="0"/>
                <a:ea typeface="游明朝" panose="02020400000000000000" pitchFamily="18" charset="-128"/>
              </a:rPr>
              <a:t>(b) Time trend of the gain imbalance of VV/HH polarizations. </a:t>
            </a:r>
            <a:endParaRPr lang="ja-JP" altLang="en-US" dirty="0"/>
          </a:p>
        </p:txBody>
      </p:sp>
      <p:sp>
        <p:nvSpPr>
          <p:cNvPr id="22" name="タイトル 26">
            <a:extLst>
              <a:ext uri="{FF2B5EF4-FFF2-40B4-BE49-F238E27FC236}">
                <a16:creationId xmlns:a16="http://schemas.microsoft.com/office/drawing/2014/main" id="{7EEECF37-4D38-54EC-7DCD-732A49B8FFD3}"/>
              </a:ext>
            </a:extLst>
          </p:cNvPr>
          <p:cNvSpPr txBox="1">
            <a:spLocks/>
          </p:cNvSpPr>
          <p:nvPr/>
        </p:nvSpPr>
        <p:spPr>
          <a:xfrm>
            <a:off x="2393300" y="164069"/>
            <a:ext cx="7908940" cy="969496"/>
          </a:xfrm>
          <a:prstGeom prst="rect">
            <a:avLst/>
          </a:prstGeom>
        </p:spPr>
        <p:txBody>
          <a:bodyPr wrap="square">
            <a:spAutoFit/>
          </a:bodyPr>
          <a:lstStyle>
            <a:lvl1pPr marL="0" marR="0" lvl="0" indent="0" algn="ctr" defTabSz="914400" eaLnBrk="1" latinLnBrk="0" hangingPunct="1">
              <a:lnSpc>
                <a:spcPct val="100000"/>
              </a:lnSpc>
              <a:spcBef>
                <a:spcPts val="600"/>
              </a:spcBef>
              <a:buClrTx/>
              <a:buSzTx/>
              <a:buFontTx/>
              <a:buNone/>
              <a:tabLst/>
              <a:defRPr sz="2800" b="1">
                <a:solidFill>
                  <a:schemeClr val="tx2"/>
                </a:solidFill>
                <a:latin typeface="Yu Gothic UI" panose="020B0500000000000000" pitchFamily="50" charset="-128"/>
                <a:ea typeface="Yu Gothic UI" panose="020B0500000000000000" pitchFamily="50" charset="-128"/>
                <a:cs typeface="Times New Roman" panose="02020603050405020304" pitchFamily="18" charset="0"/>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ja-JP" dirty="0">
                <a:latin typeface="Times New Roman" panose="02020603050405020304" pitchFamily="18" charset="0"/>
              </a:rPr>
              <a:t>Agency's Calibration Major Updates</a:t>
            </a:r>
          </a:p>
          <a:p>
            <a:r>
              <a:rPr lang="en-US" altLang="ja-JP" sz="2400" dirty="0">
                <a:latin typeface="Times New Roman" panose="02020603050405020304" pitchFamily="18" charset="0"/>
              </a:rPr>
              <a:t>(3) ALOS-2 Calibration over 10 years</a:t>
            </a:r>
            <a:endParaRPr lang="ja-JP" altLang="en-US" sz="2400" dirty="0">
              <a:latin typeface="Times New Roman" panose="02020603050405020304" pitchFamily="18" charset="0"/>
            </a:endParaRPr>
          </a:p>
        </p:txBody>
      </p:sp>
      <p:sp>
        <p:nvSpPr>
          <p:cNvPr id="23" name="コンテンツ プレースホルダー 3">
            <a:extLst>
              <a:ext uri="{FF2B5EF4-FFF2-40B4-BE49-F238E27FC236}">
                <a16:creationId xmlns:a16="http://schemas.microsoft.com/office/drawing/2014/main" id="{014C1FA2-673E-4F02-0E53-1B5F2334C5CD}"/>
              </a:ext>
            </a:extLst>
          </p:cNvPr>
          <p:cNvSpPr txBox="1">
            <a:spLocks/>
          </p:cNvSpPr>
          <p:nvPr/>
        </p:nvSpPr>
        <p:spPr>
          <a:xfrm>
            <a:off x="257740" y="1281571"/>
            <a:ext cx="5505909" cy="5082929"/>
          </a:xfrm>
          <a:prstGeom prst="rect">
            <a:avLst/>
          </a:prstGeom>
        </p:spPr>
        <p:txBody>
          <a:bodyPr>
            <a:noAutofit/>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ja-JP" sz="1800" kern="0" dirty="0"/>
              <a:t>ALOS-2 currently continues to operate smoothly by PALSAR-2, which is an L-band SAR and suitable for monitoring disasters, forest, agriculture, and infrastructures.  </a:t>
            </a:r>
          </a:p>
          <a:p>
            <a:r>
              <a:rPr lang="en-US" altLang="ja-JP" sz="1800" kern="0" dirty="0"/>
              <a:t>As the calibration activities, geometric accuracy, radiometric accuracy, and polarimetric accuracy of the standard product are regularly evaluated, and the resolution, sidelobe level, noise equivalent sigma zero (NESZ), ambiguity, etc. are measured as the image quality evaluation. </a:t>
            </a:r>
          </a:p>
          <a:p>
            <a:r>
              <a:rPr lang="en-US" altLang="ja-JP" sz="1800" dirty="0">
                <a:effectLst/>
                <a:latin typeface="Times New Roman" panose="02020603050405020304" pitchFamily="18" charset="0"/>
                <a:ea typeface="游明朝" panose="02020400000000000000" pitchFamily="18" charset="-128"/>
              </a:rPr>
              <a:t>Due to increasing the total electron content (TEC) in ionosphere from 2022, </a:t>
            </a:r>
            <a:r>
              <a:rPr lang="en-US" altLang="ja-JP" sz="1800" dirty="0">
                <a:ea typeface="游明朝" panose="02020400000000000000" pitchFamily="18" charset="-128"/>
              </a:rPr>
              <a:t>degradation</a:t>
            </a:r>
            <a:r>
              <a:rPr lang="en-US" altLang="ja-JP" sz="1800" dirty="0">
                <a:effectLst/>
                <a:latin typeface="Times New Roman" panose="02020603050405020304" pitchFamily="18" charset="0"/>
                <a:ea typeface="游明朝" panose="02020400000000000000" pitchFamily="18" charset="-128"/>
              </a:rPr>
              <a:t> of the geometric accuracy were confirmed. It is necessity to continuously monitoring.</a:t>
            </a:r>
            <a:endParaRPr lang="en-US" altLang="ja-JP" sz="1800" kern="0" dirty="0"/>
          </a:p>
          <a:p>
            <a:endParaRPr lang="ja-JP" altLang="en-US" sz="1800" kern="0" dirty="0"/>
          </a:p>
        </p:txBody>
      </p:sp>
      <p:sp>
        <p:nvSpPr>
          <p:cNvPr id="5" name="テキスト ボックス 4">
            <a:extLst>
              <a:ext uri="{FF2B5EF4-FFF2-40B4-BE49-F238E27FC236}">
                <a16:creationId xmlns:a16="http://schemas.microsoft.com/office/drawing/2014/main" id="{70C1A555-87EC-E60A-9B80-7339CC4F23A9}"/>
              </a:ext>
            </a:extLst>
          </p:cNvPr>
          <p:cNvSpPr txBox="1"/>
          <p:nvPr/>
        </p:nvSpPr>
        <p:spPr bwMode="auto">
          <a:xfrm>
            <a:off x="7092730" y="3314616"/>
            <a:ext cx="4162395" cy="338554"/>
          </a:xfrm>
          <a:prstGeom prst="rect">
            <a:avLst/>
          </a:prstGeom>
          <a:noFill/>
          <a:ln w="9525">
            <a:noFill/>
            <a:miter lim="800000"/>
            <a:headEnd/>
            <a:tailEnd/>
          </a:ln>
        </p:spPr>
        <p:txBody>
          <a:bodyPr wrap="square" rtlCol="0">
            <a:spAutoFit/>
          </a:bodyPr>
          <a:lstStyle/>
          <a:p>
            <a:pPr marL="0" indent="0" algn="ctr">
              <a:spcAft>
                <a:spcPts val="600"/>
              </a:spcAft>
              <a:buSzPct val="100000"/>
              <a:buFontTx/>
              <a:buNone/>
            </a:pPr>
            <a:r>
              <a:rPr kumimoji="1" lang="en-US" altLang="ja-JP" sz="1600" b="1" dirty="0">
                <a:latin typeface="Times New Roman" panose="02020603050405020304" pitchFamily="18" charset="0"/>
                <a:cs typeface="Times New Roman" panose="02020603050405020304" pitchFamily="18" charset="0"/>
              </a:rPr>
              <a:t>ALOS-2/PALSAR-2 geometric accuracy</a:t>
            </a:r>
            <a:endParaRPr kumimoji="1" lang="ja-JP" altLang="en-US" sz="1600" b="1" dirty="0">
              <a:latin typeface="Times New Roman" panose="02020603050405020304" pitchFamily="18" charset="0"/>
              <a:cs typeface="Times New Roman" panose="02020603050405020304" pitchFamily="18" charset="0"/>
            </a:endParaRPr>
          </a:p>
        </p:txBody>
      </p:sp>
      <p:grpSp>
        <p:nvGrpSpPr>
          <p:cNvPr id="29" name="グループ化 28">
            <a:extLst>
              <a:ext uri="{FF2B5EF4-FFF2-40B4-BE49-F238E27FC236}">
                <a16:creationId xmlns:a16="http://schemas.microsoft.com/office/drawing/2014/main" id="{844D8844-DF15-C03B-6199-81ABA279481E}"/>
              </a:ext>
            </a:extLst>
          </p:cNvPr>
          <p:cNvGrpSpPr/>
          <p:nvPr/>
        </p:nvGrpSpPr>
        <p:grpSpPr>
          <a:xfrm>
            <a:off x="5833611" y="5399405"/>
            <a:ext cx="2872335" cy="523753"/>
            <a:chOff x="5999828" y="2669376"/>
            <a:chExt cx="2681798" cy="523753"/>
          </a:xfrm>
        </p:grpSpPr>
        <p:sp>
          <p:nvSpPr>
            <p:cNvPr id="30" name="テキスト ボックス 29">
              <a:extLst>
                <a:ext uri="{FF2B5EF4-FFF2-40B4-BE49-F238E27FC236}">
                  <a16:creationId xmlns:a16="http://schemas.microsoft.com/office/drawing/2014/main" id="{9E4E3AAB-5F92-B359-A958-68D40328309A}"/>
                </a:ext>
              </a:extLst>
            </p:cNvPr>
            <p:cNvSpPr txBox="1"/>
            <p:nvPr/>
          </p:nvSpPr>
          <p:spPr bwMode="auto">
            <a:xfrm>
              <a:off x="5999828" y="2669376"/>
              <a:ext cx="620569" cy="338554"/>
            </a:xfrm>
            <a:prstGeom prst="rect">
              <a:avLst/>
            </a:prstGeom>
            <a:noFill/>
            <a:ln w="9525">
              <a:noFill/>
              <a:miter lim="800000"/>
              <a:headEnd/>
              <a:tailEnd/>
            </a:ln>
          </p:spPr>
          <p:txBody>
            <a:bodyPr wrap="square" rtlCol="0">
              <a:spAutoFit/>
            </a:bodyPr>
            <a:lstStyle/>
            <a:p>
              <a:pPr marL="0" indent="0">
                <a:spcAft>
                  <a:spcPts val="600"/>
                </a:spcAft>
                <a:buSzPct val="100000"/>
                <a:buFontTx/>
                <a:buNone/>
              </a:pPr>
              <a:r>
                <a:rPr kumimoji="1" lang="en-US" altLang="ja-JP" sz="1600" dirty="0">
                  <a:latin typeface="Calibri" panose="020F0502020204030204" pitchFamily="34" charset="0"/>
                  <a:ea typeface="Calibri" panose="020F0502020204030204" pitchFamily="34" charset="0"/>
                  <a:cs typeface="Calibri" panose="020F0502020204030204" pitchFamily="34" charset="0"/>
                </a:rPr>
                <a:t>2014</a:t>
              </a:r>
              <a:endParaRPr kumimoji="1" lang="ja-JP" altLang="en-US" sz="1600" dirty="0">
                <a:latin typeface="Calibri" panose="020F0502020204030204" pitchFamily="34" charset="0"/>
                <a:ea typeface="+mn-ea"/>
                <a:cs typeface="Calibri" panose="020F0502020204030204" pitchFamily="34" charset="0"/>
              </a:endParaRPr>
            </a:p>
          </p:txBody>
        </p:sp>
        <p:sp>
          <p:nvSpPr>
            <p:cNvPr id="31" name="テキスト ボックス 30">
              <a:extLst>
                <a:ext uri="{FF2B5EF4-FFF2-40B4-BE49-F238E27FC236}">
                  <a16:creationId xmlns:a16="http://schemas.microsoft.com/office/drawing/2014/main" id="{B7017ED0-1F14-5501-1DB0-DEEF7301C424}"/>
                </a:ext>
              </a:extLst>
            </p:cNvPr>
            <p:cNvSpPr txBox="1"/>
            <p:nvPr/>
          </p:nvSpPr>
          <p:spPr bwMode="auto">
            <a:xfrm>
              <a:off x="7997646" y="2816328"/>
              <a:ext cx="683980" cy="338554"/>
            </a:xfrm>
            <a:prstGeom prst="rect">
              <a:avLst/>
            </a:prstGeom>
            <a:noFill/>
            <a:ln w="9525">
              <a:noFill/>
              <a:miter lim="800000"/>
              <a:headEnd/>
              <a:tailEnd/>
            </a:ln>
          </p:spPr>
          <p:txBody>
            <a:bodyPr wrap="square" rtlCol="0">
              <a:spAutoFit/>
            </a:bodyPr>
            <a:lstStyle/>
            <a:p>
              <a:pPr marL="0" indent="0" algn="ctr">
                <a:spcAft>
                  <a:spcPts val="600"/>
                </a:spcAft>
                <a:buSzPct val="100000"/>
                <a:buFontTx/>
                <a:buNone/>
              </a:pPr>
              <a:r>
                <a:rPr kumimoji="1" lang="en-US" altLang="ja-JP" sz="1600" dirty="0">
                  <a:latin typeface="Calibri" panose="020F0502020204030204" pitchFamily="34" charset="0"/>
                  <a:ea typeface="Calibri" panose="020F0502020204030204" pitchFamily="34" charset="0"/>
                  <a:cs typeface="Calibri" panose="020F0502020204030204" pitchFamily="34" charset="0"/>
                </a:rPr>
                <a:t>2024</a:t>
              </a:r>
              <a:endParaRPr kumimoji="1" lang="ja-JP" altLang="en-US" sz="1600" dirty="0">
                <a:latin typeface="Calibri" panose="020F0502020204030204" pitchFamily="34" charset="0"/>
                <a:ea typeface="+mn-ea"/>
                <a:cs typeface="Calibri" panose="020F0502020204030204" pitchFamily="34" charset="0"/>
              </a:endParaRPr>
            </a:p>
          </p:txBody>
        </p:sp>
        <p:sp>
          <p:nvSpPr>
            <p:cNvPr id="32" name="テキスト ボックス 31">
              <a:extLst>
                <a:ext uri="{FF2B5EF4-FFF2-40B4-BE49-F238E27FC236}">
                  <a16:creationId xmlns:a16="http://schemas.microsoft.com/office/drawing/2014/main" id="{5EE2582E-7722-6975-7F31-28C5844C9A1B}"/>
                </a:ext>
              </a:extLst>
            </p:cNvPr>
            <p:cNvSpPr txBox="1"/>
            <p:nvPr/>
          </p:nvSpPr>
          <p:spPr bwMode="auto">
            <a:xfrm>
              <a:off x="6885157" y="2823797"/>
              <a:ext cx="1111767" cy="369332"/>
            </a:xfrm>
            <a:prstGeom prst="rect">
              <a:avLst/>
            </a:prstGeom>
            <a:noFill/>
            <a:ln w="9525">
              <a:noFill/>
              <a:miter lim="800000"/>
              <a:headEnd/>
              <a:tailEnd/>
            </a:ln>
          </p:spPr>
          <p:txBody>
            <a:bodyPr wrap="square" rtlCol="0">
              <a:spAutoFit/>
            </a:bodyPr>
            <a:lstStyle/>
            <a:p>
              <a:pPr marL="0" indent="0" algn="ctr">
                <a:spcAft>
                  <a:spcPts val="600"/>
                </a:spcAft>
                <a:buSzPct val="100000"/>
                <a:buFontTx/>
                <a:buNone/>
              </a:pPr>
              <a:r>
                <a:rPr kumimoji="1" lang="en-US" altLang="ja-JP" dirty="0">
                  <a:latin typeface="Calibri" panose="020F0502020204030204" pitchFamily="34" charset="0"/>
                  <a:ea typeface="Calibri" panose="020F0502020204030204" pitchFamily="34" charset="0"/>
                  <a:cs typeface="Calibri" panose="020F0502020204030204" pitchFamily="34" charset="0"/>
                </a:rPr>
                <a:t>10 years</a:t>
              </a:r>
              <a:endParaRPr kumimoji="1" lang="ja-JP" altLang="en-US" dirty="0">
                <a:latin typeface="Calibri" panose="020F0502020204030204" pitchFamily="34" charset="0"/>
                <a:ea typeface="+mn-ea"/>
                <a:cs typeface="Calibri" panose="020F0502020204030204" pitchFamily="34" charset="0"/>
              </a:endParaRPr>
            </a:p>
          </p:txBody>
        </p:sp>
        <p:cxnSp>
          <p:nvCxnSpPr>
            <p:cNvPr id="33" name="直線矢印コネクタ 32">
              <a:extLst>
                <a:ext uri="{FF2B5EF4-FFF2-40B4-BE49-F238E27FC236}">
                  <a16:creationId xmlns:a16="http://schemas.microsoft.com/office/drawing/2014/main" id="{A724DCAB-8695-68A0-FFEE-660E7EE81EE1}"/>
                </a:ext>
              </a:extLst>
            </p:cNvPr>
            <p:cNvCxnSpPr>
              <a:cxnSpLocks/>
            </p:cNvCxnSpPr>
            <p:nvPr/>
          </p:nvCxnSpPr>
          <p:spPr bwMode="auto">
            <a:xfrm flipV="1">
              <a:off x="6443718" y="2841695"/>
              <a:ext cx="21706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3" name="スライド番号プレースホルダー 1">
            <a:extLst>
              <a:ext uri="{FF2B5EF4-FFF2-40B4-BE49-F238E27FC236}">
                <a16:creationId xmlns:a16="http://schemas.microsoft.com/office/drawing/2014/main" id="{1566CEE9-9738-B8A5-D6E5-9CDE25BB9943}"/>
              </a:ext>
            </a:extLst>
          </p:cNvPr>
          <p:cNvSpPr txBox="1">
            <a:spLocks/>
          </p:cNvSpPr>
          <p:nvPr/>
        </p:nvSpPr>
        <p:spPr>
          <a:xfrm>
            <a:off x="9411505" y="649891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F3BB8C-0C0C-4EAB-9830-DC513CDAB615}" type="slidenum">
              <a:rPr lang="en-US" smtClean="0">
                <a:latin typeface="Times New Roman" panose="02020603050405020304" pitchFamily="18" charset="0"/>
                <a:cs typeface="Times New Roman" panose="02020603050405020304" pitchFamily="18" charset="0"/>
              </a:rPr>
              <a:pPr>
                <a:defRPr/>
              </a:pPr>
              <a:t>10</a:t>
            </a:fld>
            <a:endParaRPr lang="en-US">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E1442657-78C4-2D9C-FAAB-9E8EC48AC2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4026" y="62318"/>
            <a:ext cx="152797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オーディオ 10">
            <a:hlinkClick r:id="" action="ppaction://media"/>
            <a:extLst>
              <a:ext uri="{FF2B5EF4-FFF2-40B4-BE49-F238E27FC236}">
                <a16:creationId xmlns:a16="http://schemas.microsoft.com/office/drawing/2014/main" id="{4D86C2A1-529B-8188-B1AE-14AA7F0E4D2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3996917"/>
      </p:ext>
    </p:extLst>
  </p:cSld>
  <p:clrMapOvr>
    <a:masterClrMapping/>
  </p:clrMapOvr>
  <mc:AlternateContent xmlns:mc="http://schemas.openxmlformats.org/markup-compatibility/2006">
    <mc:Choice xmlns:p14="http://schemas.microsoft.com/office/powerpoint/2010/main" Requires="p14">
      <p:transition spd="slow" p14:dur="2000" advTm="47450"/>
    </mc:Choice>
    <mc:Fallback>
      <p:transition spd="slow" advTm="4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138C1-5EEB-5414-5F55-F2D29FF9F9E4}"/>
            </a:ext>
          </a:extLst>
        </p:cNvPr>
        <p:cNvGrpSpPr/>
        <p:nvPr/>
      </p:nvGrpSpPr>
      <p:grpSpPr>
        <a:xfrm>
          <a:off x="0" y="0"/>
          <a:ext cx="0" cy="0"/>
          <a:chOff x="0" y="0"/>
          <a:chExt cx="0" cy="0"/>
        </a:xfrm>
      </p:grpSpPr>
      <p:pic>
        <p:nvPicPr>
          <p:cNvPr id="21" name="図 20">
            <a:extLst>
              <a:ext uri="{FF2B5EF4-FFF2-40B4-BE49-F238E27FC236}">
                <a16:creationId xmlns:a16="http://schemas.microsoft.com/office/drawing/2014/main" id="{BBFDA64A-1EC6-127A-AE9A-4E669288FF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57359" y="3418303"/>
            <a:ext cx="4203063" cy="3502553"/>
          </a:xfrm>
          <a:prstGeom prst="rect">
            <a:avLst/>
          </a:prstGeom>
          <a:solidFill>
            <a:scrgbClr r="0" g="0" b="0"/>
          </a:solidFill>
        </p:spPr>
      </p:pic>
      <p:pic>
        <p:nvPicPr>
          <p:cNvPr id="2" name="図 1">
            <a:extLst>
              <a:ext uri="{FF2B5EF4-FFF2-40B4-BE49-F238E27FC236}">
                <a16:creationId xmlns:a16="http://schemas.microsoft.com/office/drawing/2014/main" id="{527DB38C-032F-E65A-3A88-4FEFEF2070AE}"/>
              </a:ext>
            </a:extLst>
          </p:cNvPr>
          <p:cNvPicPr>
            <a:picLocks noChangeAspect="1"/>
          </p:cNvPicPr>
          <p:nvPr/>
        </p:nvPicPr>
        <p:blipFill>
          <a:blip r:embed="rId5" cstate="print">
            <a:extLst>
              <a:ext uri="{28A0092B-C50C-407E-A947-70E740481C1C}">
                <a14:useLocalDpi xmlns:a14="http://schemas.microsoft.com/office/drawing/2010/main" val="0"/>
              </a:ext>
            </a:extLst>
          </a:blip>
          <a:srcRect t="3829" b="380"/>
          <a:stretch/>
        </p:blipFill>
        <p:spPr>
          <a:xfrm>
            <a:off x="8174724" y="2994562"/>
            <a:ext cx="3979981" cy="3812517"/>
          </a:xfrm>
          <a:prstGeom prst="rect">
            <a:avLst/>
          </a:prstGeom>
        </p:spPr>
      </p:pic>
      <p:sp>
        <p:nvSpPr>
          <p:cNvPr id="4" name="タイトル 3">
            <a:extLst>
              <a:ext uri="{FF2B5EF4-FFF2-40B4-BE49-F238E27FC236}">
                <a16:creationId xmlns:a16="http://schemas.microsoft.com/office/drawing/2014/main" id="{EE333ED3-6EFA-6570-9FFB-5B7A84CC1960}"/>
              </a:ext>
            </a:extLst>
          </p:cNvPr>
          <p:cNvSpPr>
            <a:spLocks noGrp="1"/>
          </p:cNvSpPr>
          <p:nvPr>
            <p:ph type="title"/>
          </p:nvPr>
        </p:nvSpPr>
        <p:spPr>
          <a:xfrm>
            <a:off x="2149232" y="136525"/>
            <a:ext cx="7414494" cy="728301"/>
          </a:xfrm>
        </p:spPr>
        <p:txBody>
          <a:bodyPr>
            <a:noAutofit/>
          </a:bodyPr>
          <a:lstStyle/>
          <a:p>
            <a:pPr algn="ctr"/>
            <a:r>
              <a:rPr lang="en-US" altLang="ja-JP" sz="2800" b="1" dirty="0">
                <a:latin typeface="Times New Roman" panose="02020603050405020304" pitchFamily="18" charset="0"/>
              </a:rPr>
              <a:t>Agency's Calibration Major Updates</a:t>
            </a:r>
            <a:br>
              <a:rPr lang="en-US" altLang="ja-JP" sz="2800" b="1" dirty="0">
                <a:latin typeface="Times New Roman" panose="02020603050405020304" pitchFamily="18" charset="0"/>
              </a:rPr>
            </a:br>
            <a:r>
              <a:rPr lang="en-US" altLang="ja-JP" sz="2400" b="1" dirty="0">
                <a:latin typeface="Times New Roman" panose="02020603050405020304" pitchFamily="18" charset="0"/>
              </a:rPr>
              <a:t>(4) Cross-calibration toward AMSR3</a:t>
            </a:r>
            <a:endParaRPr lang="ja-JP" altLang="en-US" sz="2400" b="1" dirty="0"/>
          </a:p>
        </p:txBody>
      </p:sp>
      <p:sp>
        <p:nvSpPr>
          <p:cNvPr id="7" name="テキスト ボックス 6">
            <a:extLst>
              <a:ext uri="{FF2B5EF4-FFF2-40B4-BE49-F238E27FC236}">
                <a16:creationId xmlns:a16="http://schemas.microsoft.com/office/drawing/2014/main" id="{589328F2-7646-64A1-253C-B19ED35F32A0}"/>
              </a:ext>
            </a:extLst>
          </p:cNvPr>
          <p:cNvSpPr txBox="1"/>
          <p:nvPr/>
        </p:nvSpPr>
        <p:spPr>
          <a:xfrm>
            <a:off x="230115" y="856427"/>
            <a:ext cx="11501638" cy="3139321"/>
          </a:xfrm>
          <a:prstGeom prst="rect">
            <a:avLst/>
          </a:prstGeom>
          <a:noFill/>
        </p:spPr>
        <p:txBody>
          <a:bodyPr wrap="square" rtlCol="0">
            <a:spAutoFit/>
          </a:bodyPr>
          <a:lstStyle/>
          <a:p>
            <a:r>
              <a:rPr lang="ja-JP" altLang="en-US" dirty="0">
                <a:latin typeface="Times New Roman" panose="02020603050405020304" pitchFamily="18" charset="0"/>
                <a:cs typeface="Times New Roman" panose="02020603050405020304" pitchFamily="18" charset="0"/>
              </a:rPr>
              <a:t>①</a:t>
            </a:r>
            <a:r>
              <a:rPr lang="en-US" altLang="ja-JP" dirty="0">
                <a:latin typeface="Times New Roman" panose="02020603050405020304" pitchFamily="18" charset="0"/>
                <a:cs typeface="Times New Roman" panose="02020603050405020304" pitchFamily="18" charset="0"/>
              </a:rPr>
              <a:t>Double Difference</a:t>
            </a:r>
          </a:p>
          <a:p>
            <a:pPr marL="636588" lvl="1" indent="-179388">
              <a:buFont typeface="Arial" panose="020B0604020202020204" pitchFamily="34" charset="0"/>
              <a:buChar char="•"/>
            </a:pPr>
            <a:r>
              <a:rPr lang="en-US" altLang="ja-JP" dirty="0">
                <a:latin typeface="Times New Roman" panose="02020603050405020304" pitchFamily="18" charset="0"/>
                <a:cs typeface="Times New Roman" panose="02020603050405020304" pitchFamily="18" charset="0"/>
              </a:rPr>
              <a:t>Inter-satellite calibration using GMI ( &amp; SSMIS for polar regions).</a:t>
            </a:r>
          </a:p>
          <a:p>
            <a:pPr marL="636588" lvl="1" indent="-179388">
              <a:buFont typeface="Arial" panose="020B0604020202020204" pitchFamily="34" charset="0"/>
              <a:buChar char="•"/>
            </a:pPr>
            <a:r>
              <a:rPr lang="en-US" altLang="ja-JP" dirty="0">
                <a:latin typeface="Times New Roman" panose="02020603050405020304" pitchFamily="18" charset="0"/>
                <a:cs typeface="Times New Roman" panose="02020603050405020304" pitchFamily="18" charset="0"/>
              </a:rPr>
              <a:t>This method has been used for low-frequency cross-calibration during AMSR-E/2.</a:t>
            </a:r>
          </a:p>
          <a:p>
            <a:r>
              <a:rPr kumimoji="1" lang="ja-JP" altLang="en-US" dirty="0">
                <a:latin typeface="Times New Roman" panose="02020603050405020304" pitchFamily="18" charset="0"/>
                <a:cs typeface="Times New Roman" panose="02020603050405020304" pitchFamily="18" charset="0"/>
              </a:rPr>
              <a:t>②</a:t>
            </a:r>
            <a:r>
              <a:rPr kumimoji="1" lang="en-US" altLang="ja-JP" dirty="0">
                <a:latin typeface="Times New Roman" panose="02020603050405020304" pitchFamily="18" charset="0"/>
                <a:cs typeface="Times New Roman" panose="02020603050405020304" pitchFamily="18" charset="0"/>
              </a:rPr>
              <a:t> Calibration method using radiosonde observations</a:t>
            </a:r>
          </a:p>
          <a:p>
            <a:pPr marL="636588" lvl="1" indent="-179388">
              <a:buFont typeface="Arial" panose="020B0604020202020204" pitchFamily="34" charset="0"/>
              <a:buChar char="•"/>
            </a:pPr>
            <a:r>
              <a:rPr lang="en-US" altLang="ja-JP" dirty="0">
                <a:latin typeface="Times New Roman" panose="02020603050405020304" pitchFamily="18" charset="0"/>
                <a:cs typeface="Times New Roman" panose="02020603050405020304" pitchFamily="18" charset="0"/>
              </a:rPr>
              <a:t>Calibration is performed by comparing the GMI observed Tb with the Tb simulated by the radiative transfer model (RTTOV ver.13) using radiosonde observations (temperature, water vapor, and pressure profiles) as input</a:t>
            </a:r>
          </a:p>
          <a:p>
            <a:pPr marL="636588" lvl="1" indent="-179388">
              <a:buFont typeface="Arial" panose="020B0604020202020204" pitchFamily="34" charset="0"/>
              <a:buChar char="•"/>
            </a:pPr>
            <a:r>
              <a:rPr lang="en-US" altLang="ja-JP" dirty="0">
                <a:latin typeface="Times New Roman" panose="02020603050405020304" pitchFamily="18" charset="0"/>
                <a:cs typeface="Times New Roman" panose="02020603050405020304" pitchFamily="18" charset="0"/>
              </a:rPr>
              <a:t>Only data with sufficient water vapor (TPW &gt; 20 kg/m</a:t>
            </a:r>
            <a:r>
              <a:rPr lang="en-US" altLang="ja-JP" baseline="30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 are used for calibration to eliminate the influence of land surface radiation.</a:t>
            </a:r>
          </a:p>
          <a:p>
            <a:pPr marL="636588" lvl="1" indent="-179388">
              <a:buFont typeface="Arial" panose="020B0604020202020204" pitchFamily="34" charset="0"/>
              <a:buChar char="•"/>
            </a:pPr>
            <a:r>
              <a:rPr lang="en-US" altLang="ja-JP" dirty="0">
                <a:latin typeface="Times New Roman" panose="02020603050405020304" pitchFamily="18" charset="0"/>
                <a:cs typeface="Times New Roman" panose="02020603050405020304" pitchFamily="18" charset="0"/>
              </a:rPr>
              <a:t>Only data with Tb within 3σ are used for calibration to eliminate the influence </a:t>
            </a:r>
            <a:br>
              <a:rPr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of scattering by clouds and precipitation.</a:t>
            </a:r>
            <a:br>
              <a:rPr lang="en-US" altLang="ja-JP" dirty="0">
                <a:latin typeface="Times New Roman" panose="02020603050405020304" pitchFamily="18" charset="0"/>
                <a:cs typeface="Times New Roman" panose="02020603050405020304" pitchFamily="18" charset="0"/>
              </a:rPr>
            </a:br>
            <a:endParaRPr kumimoji="1" lang="en-US" altLang="ja-JP" dirty="0">
              <a:latin typeface="Times New Roman" panose="02020603050405020304" pitchFamily="18" charset="0"/>
              <a:cs typeface="Times New Roman" panose="02020603050405020304" pitchFamily="18" charset="0"/>
            </a:endParaRPr>
          </a:p>
        </p:txBody>
      </p:sp>
      <p:sp>
        <p:nvSpPr>
          <p:cNvPr id="5" name="楕円 4">
            <a:extLst>
              <a:ext uri="{FF2B5EF4-FFF2-40B4-BE49-F238E27FC236}">
                <a16:creationId xmlns:a16="http://schemas.microsoft.com/office/drawing/2014/main" id="{C255F21A-E13D-835E-27C2-6DFBBE818B76}"/>
              </a:ext>
            </a:extLst>
          </p:cNvPr>
          <p:cNvSpPr/>
          <p:nvPr/>
        </p:nvSpPr>
        <p:spPr>
          <a:xfrm rot="18900000">
            <a:off x="9496404" y="5285394"/>
            <a:ext cx="1190167" cy="281930"/>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cxnSp>
        <p:nvCxnSpPr>
          <p:cNvPr id="9" name="直線矢印コネクタ 8">
            <a:extLst>
              <a:ext uri="{FF2B5EF4-FFF2-40B4-BE49-F238E27FC236}">
                <a16:creationId xmlns:a16="http://schemas.microsoft.com/office/drawing/2014/main" id="{9839D11D-63FE-2D28-1216-FAD306D3980F}"/>
              </a:ext>
            </a:extLst>
          </p:cNvPr>
          <p:cNvCxnSpPr>
            <a:cxnSpLocks/>
          </p:cNvCxnSpPr>
          <p:nvPr/>
        </p:nvCxnSpPr>
        <p:spPr>
          <a:xfrm flipV="1">
            <a:off x="8443499" y="5806926"/>
            <a:ext cx="1120226" cy="10872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075E1865-CC06-F002-EFB3-D499F931006A}"/>
              </a:ext>
            </a:extLst>
          </p:cNvPr>
          <p:cNvSpPr txBox="1"/>
          <p:nvPr/>
        </p:nvSpPr>
        <p:spPr>
          <a:xfrm>
            <a:off x="6955766" y="5540616"/>
            <a:ext cx="2102313" cy="923330"/>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Cloud area in geostationary satellite image</a:t>
            </a:r>
            <a:endParaRPr kumimoji="1" lang="ja-JP" altLang="en-US" dirty="0">
              <a:latin typeface="Times New Roman" panose="02020603050405020304" pitchFamily="18" charset="0"/>
              <a:cs typeface="Times New Roman" panose="02020603050405020304" pitchFamily="18" charset="0"/>
            </a:endParaRPr>
          </a:p>
        </p:txBody>
      </p:sp>
      <p:cxnSp>
        <p:nvCxnSpPr>
          <p:cNvPr id="11" name="直線矢印コネクタ 10">
            <a:extLst>
              <a:ext uri="{FF2B5EF4-FFF2-40B4-BE49-F238E27FC236}">
                <a16:creationId xmlns:a16="http://schemas.microsoft.com/office/drawing/2014/main" id="{778B6785-4E86-B306-F166-863366FBB3A7}"/>
              </a:ext>
            </a:extLst>
          </p:cNvPr>
          <p:cNvCxnSpPr>
            <a:cxnSpLocks/>
          </p:cNvCxnSpPr>
          <p:nvPr/>
        </p:nvCxnSpPr>
        <p:spPr>
          <a:xfrm>
            <a:off x="10695288" y="4261262"/>
            <a:ext cx="0" cy="4027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4B6AF432-BFF2-67F5-E54C-F6E376A9C2BC}"/>
              </a:ext>
            </a:extLst>
          </p:cNvPr>
          <p:cNvSpPr txBox="1"/>
          <p:nvPr/>
        </p:nvSpPr>
        <p:spPr>
          <a:xfrm>
            <a:off x="8869646" y="3614931"/>
            <a:ext cx="3103727" cy="646331"/>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Observed Tb and simulated Tb agree well in clear sky</a:t>
            </a:r>
            <a:endParaRPr kumimoji="1" lang="ja-JP" altLang="en-US"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ADE72564-86C4-46E2-0945-5101E03981AD}"/>
              </a:ext>
            </a:extLst>
          </p:cNvPr>
          <p:cNvSpPr txBox="1"/>
          <p:nvPr/>
        </p:nvSpPr>
        <p:spPr>
          <a:xfrm>
            <a:off x="6405922" y="3783797"/>
            <a:ext cx="1191352" cy="369332"/>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Method </a:t>
            </a:r>
            <a:r>
              <a:rPr kumimoji="1" lang="ja-JP" altLang="en-US" dirty="0">
                <a:latin typeface="Times New Roman" panose="02020603050405020304" pitchFamily="18" charset="0"/>
                <a:cs typeface="Times New Roman" panose="02020603050405020304" pitchFamily="18" charset="0"/>
              </a:rPr>
              <a:t>②</a:t>
            </a:r>
          </a:p>
        </p:txBody>
      </p:sp>
      <p:sp>
        <p:nvSpPr>
          <p:cNvPr id="16" name="テキスト ボックス 15">
            <a:extLst>
              <a:ext uri="{FF2B5EF4-FFF2-40B4-BE49-F238E27FC236}">
                <a16:creationId xmlns:a16="http://schemas.microsoft.com/office/drawing/2014/main" id="{0B3EA76A-BC28-0C59-2CCD-6F14B216A584}"/>
              </a:ext>
            </a:extLst>
          </p:cNvPr>
          <p:cNvSpPr txBox="1"/>
          <p:nvPr/>
        </p:nvSpPr>
        <p:spPr>
          <a:xfrm>
            <a:off x="511235" y="3683823"/>
            <a:ext cx="1191352" cy="369332"/>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Method </a:t>
            </a:r>
            <a:r>
              <a:rPr kumimoji="1" lang="ja-JP" altLang="en-US" dirty="0">
                <a:latin typeface="Times New Roman" panose="02020603050405020304" pitchFamily="18" charset="0"/>
                <a:cs typeface="Times New Roman" panose="02020603050405020304" pitchFamily="18" charset="0"/>
              </a:rPr>
              <a:t>①</a:t>
            </a:r>
          </a:p>
        </p:txBody>
      </p:sp>
      <p:sp>
        <p:nvSpPr>
          <p:cNvPr id="22" name="テキスト ボックス 36">
            <a:extLst>
              <a:ext uri="{FF2B5EF4-FFF2-40B4-BE49-F238E27FC236}">
                <a16:creationId xmlns:a16="http://schemas.microsoft.com/office/drawing/2014/main" id="{7120E1EA-BF8D-A010-1452-1A7E56FBA704}"/>
              </a:ext>
            </a:extLst>
          </p:cNvPr>
          <p:cNvSpPr txBox="1">
            <a:spLocks noChangeArrowheads="1"/>
          </p:cNvSpPr>
          <p:nvPr/>
        </p:nvSpPr>
        <p:spPr bwMode="auto">
          <a:xfrm>
            <a:off x="3078596" y="5439266"/>
            <a:ext cx="2160587" cy="646331"/>
          </a:xfrm>
          <a:prstGeom prst="rect">
            <a:avLst/>
          </a:prstGeom>
          <a:noFill/>
          <a:ln w="9525">
            <a:noFill/>
            <a:miter lim="800000"/>
            <a:headEnd/>
            <a:tailEnd/>
          </a:ln>
        </p:spPr>
        <p:txBody>
          <a:bodyPr>
            <a:spAutoFit/>
          </a:bodyPr>
          <a:lstStyle/>
          <a:p>
            <a:pPr>
              <a:spcBef>
                <a:spcPct val="50000"/>
              </a:spcBef>
            </a:pPr>
            <a:r>
              <a:rPr lang="ja-JP" altLang="en-US" dirty="0">
                <a:latin typeface="Times New Roman" panose="02020603050405020304" pitchFamily="18" charset="0"/>
                <a:cs typeface="Times New Roman" panose="02020603050405020304" pitchFamily="18" charset="0"/>
              </a:rPr>
              <a:t>ー：</a:t>
            </a:r>
            <a:r>
              <a:rPr lang="en-US" altLang="ja-JP" dirty="0">
                <a:latin typeface="Times New Roman" panose="02020603050405020304" pitchFamily="18" charset="0"/>
                <a:cs typeface="Times New Roman" panose="02020603050405020304" pitchFamily="18" charset="0"/>
              </a:rPr>
              <a:t>Ocean &amp; Land</a:t>
            </a:r>
            <a:br>
              <a:rPr lang="en-US" altLang="ja-JP" dirty="0">
                <a:latin typeface="Times New Roman" panose="02020603050405020304" pitchFamily="18" charset="0"/>
                <a:cs typeface="Times New Roman" panose="02020603050405020304" pitchFamily="18" charset="0"/>
              </a:rPr>
            </a:br>
            <a:r>
              <a:rPr lang="ja-JP" altLang="en-US" dirty="0">
                <a:solidFill>
                  <a:srgbClr val="FF0000"/>
                </a:solidFill>
                <a:latin typeface="Times New Roman" panose="02020603050405020304" pitchFamily="18" charset="0"/>
                <a:cs typeface="Times New Roman" panose="02020603050405020304" pitchFamily="18" charset="0"/>
              </a:rPr>
              <a:t>ー</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Ocean only</a:t>
            </a:r>
            <a:endParaRPr lang="ja-JP" altLang="en-US" dirty="0">
              <a:latin typeface="Times New Roman" panose="02020603050405020304" pitchFamily="18" charset="0"/>
              <a:cs typeface="Times New Roman" panose="02020603050405020304" pitchFamily="18" charset="0"/>
            </a:endParaRPr>
          </a:p>
        </p:txBody>
      </p:sp>
      <p:sp>
        <p:nvSpPr>
          <p:cNvPr id="23" name="Text Box 7">
            <a:extLst>
              <a:ext uri="{FF2B5EF4-FFF2-40B4-BE49-F238E27FC236}">
                <a16:creationId xmlns:a16="http://schemas.microsoft.com/office/drawing/2014/main" id="{E890EEB4-AE2C-0973-708B-ADEC71130C57}"/>
              </a:ext>
            </a:extLst>
          </p:cNvPr>
          <p:cNvSpPr txBox="1">
            <a:spLocks noChangeArrowheads="1"/>
          </p:cNvSpPr>
          <p:nvPr/>
        </p:nvSpPr>
        <p:spPr bwMode="auto">
          <a:xfrm>
            <a:off x="508065" y="4053155"/>
            <a:ext cx="1744990" cy="830997"/>
          </a:xfrm>
          <a:prstGeom prst="rect">
            <a:avLst/>
          </a:prstGeom>
          <a:noFill/>
          <a:ln w="9525" algn="ctr">
            <a:noFill/>
            <a:miter lim="800000"/>
            <a:headEnd/>
            <a:tailEnd/>
          </a:ln>
        </p:spPr>
        <p:txBody>
          <a:bodyPr wrap="square">
            <a:spAutoFit/>
          </a:bodyPr>
          <a:lstStyle/>
          <a:p>
            <a:pPr>
              <a:spcBef>
                <a:spcPct val="50000"/>
              </a:spcBef>
            </a:pPr>
            <a:r>
              <a:rPr lang="en-US" altLang="ja-JP" sz="1600" dirty="0">
                <a:solidFill>
                  <a:srgbClr val="000000"/>
                </a:solidFill>
                <a:latin typeface="Times New Roman" panose="02020603050405020304" pitchFamily="18" charset="0"/>
                <a:cs typeface="Times New Roman" panose="02020603050405020304" pitchFamily="18" charset="0"/>
              </a:rPr>
              <a:t>Double Difference between </a:t>
            </a:r>
            <a:br>
              <a:rPr lang="en-US" altLang="ja-JP" sz="1600" dirty="0">
                <a:solidFill>
                  <a:srgbClr val="000000"/>
                </a:solidFill>
                <a:latin typeface="Times New Roman" panose="02020603050405020304" pitchFamily="18" charset="0"/>
                <a:cs typeface="Times New Roman" panose="02020603050405020304" pitchFamily="18" charset="0"/>
              </a:rPr>
            </a:br>
            <a:r>
              <a:rPr lang="en-US" altLang="ja-JP" sz="1600" dirty="0">
                <a:solidFill>
                  <a:srgbClr val="000000"/>
                </a:solidFill>
                <a:latin typeface="Times New Roman" panose="02020603050405020304" pitchFamily="18" charset="0"/>
                <a:cs typeface="Times New Roman" panose="02020603050405020304" pitchFamily="18" charset="0"/>
              </a:rPr>
              <a:t>GMI and SSMIS</a:t>
            </a:r>
          </a:p>
        </p:txBody>
      </p:sp>
      <p:sp>
        <p:nvSpPr>
          <p:cNvPr id="24" name="Text Box 7">
            <a:extLst>
              <a:ext uri="{FF2B5EF4-FFF2-40B4-BE49-F238E27FC236}">
                <a16:creationId xmlns:a16="http://schemas.microsoft.com/office/drawing/2014/main" id="{F128DD8F-2F2C-221C-4C83-A2D253993007}"/>
              </a:ext>
            </a:extLst>
          </p:cNvPr>
          <p:cNvSpPr txBox="1">
            <a:spLocks noChangeArrowheads="1"/>
          </p:cNvSpPr>
          <p:nvPr/>
        </p:nvSpPr>
        <p:spPr bwMode="auto">
          <a:xfrm>
            <a:off x="3087153" y="4508066"/>
            <a:ext cx="1224136" cy="646331"/>
          </a:xfrm>
          <a:prstGeom prst="rect">
            <a:avLst/>
          </a:prstGeom>
          <a:noFill/>
          <a:ln w="9525" algn="ctr">
            <a:noFill/>
            <a:miter lim="800000"/>
            <a:headEnd/>
            <a:tailEnd/>
          </a:ln>
        </p:spPr>
        <p:txBody>
          <a:bodyPr wrap="square">
            <a:spAutoFit/>
          </a:bodyPr>
          <a:lstStyle/>
          <a:p>
            <a:pPr>
              <a:spcBef>
                <a:spcPct val="50000"/>
              </a:spcBef>
            </a:pPr>
            <a:r>
              <a:rPr lang="en-US" altLang="ja-JP" dirty="0">
                <a:solidFill>
                  <a:srgbClr val="000000"/>
                </a:solidFill>
                <a:latin typeface="Times New Roman" panose="02020603050405020304" pitchFamily="18" charset="0"/>
                <a:cs typeface="Times New Roman" panose="02020603050405020304" pitchFamily="18" charset="0"/>
              </a:rPr>
              <a:t>183±3</a:t>
            </a:r>
            <a:r>
              <a:rPr lang="ja-JP" altLang="en-US" dirty="0">
                <a:solidFill>
                  <a:srgbClr val="000000"/>
                </a:solidFill>
                <a:latin typeface="Times New Roman" panose="02020603050405020304" pitchFamily="18" charset="0"/>
                <a:cs typeface="Times New Roman" panose="02020603050405020304" pitchFamily="18" charset="0"/>
              </a:rPr>
              <a:t> </a:t>
            </a:r>
            <a:r>
              <a:rPr lang="en-US" altLang="ja-JP" dirty="0">
                <a:solidFill>
                  <a:srgbClr val="000000"/>
                </a:solidFill>
                <a:latin typeface="Times New Roman" panose="02020603050405020304" pitchFamily="18" charset="0"/>
                <a:cs typeface="Times New Roman" panose="02020603050405020304" pitchFamily="18" charset="0"/>
              </a:rPr>
              <a:t>GHz</a:t>
            </a:r>
          </a:p>
        </p:txBody>
      </p:sp>
      <p:sp>
        <p:nvSpPr>
          <p:cNvPr id="25" name="Text Box 7">
            <a:extLst>
              <a:ext uri="{FF2B5EF4-FFF2-40B4-BE49-F238E27FC236}">
                <a16:creationId xmlns:a16="http://schemas.microsoft.com/office/drawing/2014/main" id="{15E3129C-244B-82E8-1BA4-71C767EB136A}"/>
              </a:ext>
            </a:extLst>
          </p:cNvPr>
          <p:cNvSpPr txBox="1">
            <a:spLocks noChangeArrowheads="1"/>
          </p:cNvSpPr>
          <p:nvPr/>
        </p:nvSpPr>
        <p:spPr bwMode="auto">
          <a:xfrm>
            <a:off x="6425841" y="4153129"/>
            <a:ext cx="1652206" cy="1323439"/>
          </a:xfrm>
          <a:prstGeom prst="rect">
            <a:avLst/>
          </a:prstGeom>
          <a:noFill/>
          <a:ln w="9525" algn="ctr">
            <a:noFill/>
            <a:miter lim="800000"/>
            <a:headEnd/>
            <a:tailEnd/>
          </a:ln>
        </p:spPr>
        <p:txBody>
          <a:bodyPr wrap="square">
            <a:spAutoFit/>
          </a:bodyPr>
          <a:lstStyle/>
          <a:p>
            <a:pPr>
              <a:spcBef>
                <a:spcPct val="50000"/>
              </a:spcBef>
            </a:pPr>
            <a:r>
              <a:rPr lang="en-US" altLang="ja-JP" sz="1600" dirty="0">
                <a:solidFill>
                  <a:srgbClr val="000000"/>
                </a:solidFill>
                <a:latin typeface="Times New Roman" panose="02020603050405020304" pitchFamily="18" charset="0"/>
                <a:cs typeface="Times New Roman" panose="02020603050405020304" pitchFamily="18" charset="0"/>
              </a:rPr>
              <a:t>Comparison of GMI Tb and simulated Tb from sonde observation</a:t>
            </a:r>
          </a:p>
        </p:txBody>
      </p:sp>
      <p:sp>
        <p:nvSpPr>
          <p:cNvPr id="6" name="楕円 5">
            <a:extLst>
              <a:ext uri="{FF2B5EF4-FFF2-40B4-BE49-F238E27FC236}">
                <a16:creationId xmlns:a16="http://schemas.microsoft.com/office/drawing/2014/main" id="{999BC1FE-6735-CF7C-A1B6-FB97B3A8806C}"/>
              </a:ext>
            </a:extLst>
          </p:cNvPr>
          <p:cNvSpPr/>
          <p:nvPr/>
        </p:nvSpPr>
        <p:spPr>
          <a:xfrm rot="18900000">
            <a:off x="10525088" y="4655734"/>
            <a:ext cx="340400" cy="341972"/>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7" name="スライド番号プレースホルダー 1">
            <a:extLst>
              <a:ext uri="{FF2B5EF4-FFF2-40B4-BE49-F238E27FC236}">
                <a16:creationId xmlns:a16="http://schemas.microsoft.com/office/drawing/2014/main" id="{EFBBDE3D-E03F-0B6D-9622-53E3CDF82291}"/>
              </a:ext>
            </a:extLst>
          </p:cNvPr>
          <p:cNvSpPr txBox="1">
            <a:spLocks/>
          </p:cNvSpPr>
          <p:nvPr/>
        </p:nvSpPr>
        <p:spPr>
          <a:xfrm>
            <a:off x="9411505" y="649891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F3BB8C-0C0C-4EAB-9830-DC513CDAB615}" type="slidenum">
              <a:rPr lang="en-US" smtClean="0">
                <a:latin typeface="Times New Roman" panose="02020603050405020304" pitchFamily="18" charset="0"/>
                <a:cs typeface="Times New Roman" panose="02020603050405020304" pitchFamily="18" charset="0"/>
              </a:rPr>
              <a:pPr>
                <a:defRPr/>
              </a:pPr>
              <a:t>11</a:t>
            </a:fld>
            <a:endParaRPr lang="en-US">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17657007-762B-2303-8A23-6D4F1B8533D9}"/>
              </a:ext>
            </a:extLst>
          </p:cNvPr>
          <p:cNvSpPr txBox="1"/>
          <p:nvPr/>
        </p:nvSpPr>
        <p:spPr>
          <a:xfrm>
            <a:off x="9003612" y="1149454"/>
            <a:ext cx="3066002" cy="923330"/>
          </a:xfrm>
          <a:prstGeom prst="rect">
            <a:avLst/>
          </a:prstGeom>
          <a:noFill/>
        </p:spPr>
        <p:txBody>
          <a:bodyPr wrap="square" rtlCol="0">
            <a:spAutoFit/>
          </a:bodyPr>
          <a:lstStyle/>
          <a:p>
            <a:pPr algn="r"/>
            <a:r>
              <a:rPr kumimoji="1" lang="en-US" altLang="ja-JP" dirty="0">
                <a:highlight>
                  <a:srgbClr val="FFFF00"/>
                </a:highlight>
                <a:latin typeface="Times New Roman" panose="02020603050405020304" pitchFamily="18" charset="0"/>
                <a:cs typeface="Times New Roman" panose="02020603050405020304" pitchFamily="18" charset="0"/>
              </a:rPr>
              <a:t>Details were presented by </a:t>
            </a:r>
          </a:p>
          <a:p>
            <a:pPr algn="r"/>
            <a:r>
              <a:rPr kumimoji="1" lang="en-US" altLang="ja-JP" dirty="0">
                <a:highlight>
                  <a:srgbClr val="FFFF00"/>
                </a:highlight>
                <a:latin typeface="Times New Roman" panose="02020603050405020304" pitchFamily="18" charset="0"/>
                <a:cs typeface="Times New Roman" panose="02020603050405020304" pitchFamily="18" charset="0"/>
              </a:rPr>
              <a:t>M. Kachi at MW Break-out Session, Wed. am., Mar-19</a:t>
            </a:r>
            <a:endParaRPr kumimoji="1" lang="ja-JP" altLang="en-US" dirty="0">
              <a:highlight>
                <a:srgbClr val="FFFF00"/>
              </a:highlight>
              <a:latin typeface="Times New Roman" panose="02020603050405020304" pitchFamily="18" charset="0"/>
              <a:cs typeface="Times New Roman" panose="02020603050405020304" pitchFamily="18" charset="0"/>
            </a:endParaRPr>
          </a:p>
        </p:txBody>
      </p:sp>
      <p:pic>
        <p:nvPicPr>
          <p:cNvPr id="8" name="図 7" descr="ロゴ&#10;&#10;AI によって生成されたコンテンツは間違っている可能性があります。">
            <a:extLst>
              <a:ext uri="{FF2B5EF4-FFF2-40B4-BE49-F238E27FC236}">
                <a16:creationId xmlns:a16="http://schemas.microsoft.com/office/drawing/2014/main" id="{565A9F9A-CA07-A400-3F6C-2AB164D6D15E}"/>
              </a:ext>
            </a:extLst>
          </p:cNvPr>
          <p:cNvPicPr>
            <a:picLocks noChangeAspect="1"/>
          </p:cNvPicPr>
          <p:nvPr/>
        </p:nvPicPr>
        <p:blipFill>
          <a:blip r:embed="rId6" cstate="print">
            <a:extLst>
              <a:ext uri="{28A0092B-C50C-407E-A947-70E740481C1C}">
                <a14:useLocalDpi xmlns:a14="http://schemas.microsoft.com/office/drawing/2010/main" val="0"/>
              </a:ext>
            </a:extLst>
          </a:blip>
          <a:srcRect l="11738" t="12611" r="11126" b="13286"/>
          <a:stretch/>
        </p:blipFill>
        <p:spPr>
          <a:xfrm>
            <a:off x="10920743" y="69454"/>
            <a:ext cx="1124199" cy="1080000"/>
          </a:xfrm>
          <a:prstGeom prst="rect">
            <a:avLst/>
          </a:prstGeom>
        </p:spPr>
      </p:pic>
      <p:pic>
        <p:nvPicPr>
          <p:cNvPr id="12" name="オーディオ 11">
            <a:hlinkClick r:id="" action="ppaction://media"/>
            <a:extLst>
              <a:ext uri="{FF2B5EF4-FFF2-40B4-BE49-F238E27FC236}">
                <a16:creationId xmlns:a16="http://schemas.microsoft.com/office/drawing/2014/main" id="{70A14678-2B6D-597C-8AA7-64586A32A8D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4765470"/>
      </p:ext>
    </p:extLst>
  </p:cSld>
  <p:clrMapOvr>
    <a:masterClrMapping/>
  </p:clrMapOvr>
  <mc:AlternateContent xmlns:mc="http://schemas.openxmlformats.org/markup-compatibility/2006">
    <mc:Choice xmlns:p14="http://schemas.microsoft.com/office/powerpoint/2010/main" Requires="p14">
      <p:transition spd="slow" p14:dur="2000" advTm="75576"/>
    </mc:Choice>
    <mc:Fallback>
      <p:transition spd="slow" advTm="7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131E6A-CCAF-DA9B-3CBE-9E2A5819CC0A}"/>
              </a:ext>
            </a:extLst>
          </p:cNvPr>
          <p:cNvSpPr>
            <a:spLocks noGrp="1"/>
          </p:cNvSpPr>
          <p:nvPr>
            <p:ph type="title"/>
          </p:nvPr>
        </p:nvSpPr>
        <p:spPr>
          <a:xfrm>
            <a:off x="1915885" y="132628"/>
            <a:ext cx="9901645" cy="667472"/>
          </a:xfrm>
        </p:spPr>
        <p:txBody>
          <a:bodyPr/>
          <a:lstStyle/>
          <a:p>
            <a:pPr algn="ctr"/>
            <a:r>
              <a:rPr lang="en-GB" altLang="ja-JP" sz="3200" b="1" dirty="0"/>
              <a:t>Agency’s Personnel Supporting GSICS</a:t>
            </a:r>
            <a:endParaRPr kumimoji="1" lang="ja-JP" altLang="en-US" sz="3200" b="1" dirty="0"/>
          </a:p>
        </p:txBody>
      </p:sp>
      <p:sp>
        <p:nvSpPr>
          <p:cNvPr id="3" name="コンテンツ プレースホルダー 2">
            <a:extLst>
              <a:ext uri="{FF2B5EF4-FFF2-40B4-BE49-F238E27FC236}">
                <a16:creationId xmlns:a16="http://schemas.microsoft.com/office/drawing/2014/main" id="{DC2C0A22-CB04-E556-9521-AC8CF60067D4}"/>
              </a:ext>
            </a:extLst>
          </p:cNvPr>
          <p:cNvSpPr>
            <a:spLocks noGrp="1"/>
          </p:cNvSpPr>
          <p:nvPr>
            <p:ph idx="1"/>
          </p:nvPr>
        </p:nvSpPr>
        <p:spPr/>
        <p:txBody>
          <a:bodyPr/>
          <a:lstStyle/>
          <a:p>
            <a:r>
              <a:rPr lang="en-GB" altLang="ja-JP" sz="2800" dirty="0"/>
              <a:t>Points of contacts/meeting participants:</a:t>
            </a:r>
          </a:p>
          <a:p>
            <a:pPr lvl="1"/>
            <a:r>
              <a:rPr lang="en-GB" altLang="ja-JP" sz="2400" dirty="0"/>
              <a:t>EP Focal Point</a:t>
            </a:r>
            <a:r>
              <a:rPr lang="en-US" altLang="ja-JP" sz="2400" dirty="0"/>
              <a:t>: Misako Kachi</a:t>
            </a:r>
            <a:endParaRPr lang="en-GB" altLang="ja-JP" sz="2400" dirty="0"/>
          </a:p>
          <a:p>
            <a:pPr lvl="1"/>
            <a:r>
              <a:rPr lang="en-GB" altLang="ja-JP" sz="2400" dirty="0"/>
              <a:t>GRWG members: Hiroshi Murakami (optical &amp; IR imager) , Misako Kachi (MW), Kei Shiomi (UVN-S)</a:t>
            </a:r>
          </a:p>
          <a:p>
            <a:pPr lvl="1"/>
            <a:r>
              <a:rPr lang="en-GB" altLang="ja-JP" sz="2400" dirty="0"/>
              <a:t>Other Key Agency Personal</a:t>
            </a:r>
          </a:p>
          <a:p>
            <a:pPr lvl="2"/>
            <a:r>
              <a:rPr lang="en-GB" altLang="ja-JP" sz="2000" dirty="0"/>
              <a:t>GHGs</a:t>
            </a:r>
            <a:r>
              <a:rPr lang="en-GB" altLang="ja-JP" sz="2000"/>
              <a:t>: Hiroshi </a:t>
            </a:r>
            <a:r>
              <a:rPr lang="en-GB" altLang="ja-JP" sz="2000" dirty="0"/>
              <a:t>Suto</a:t>
            </a:r>
          </a:p>
          <a:p>
            <a:pPr lvl="2"/>
            <a:r>
              <a:rPr lang="en-GB" altLang="ja-JP" sz="2000" dirty="0"/>
              <a:t>SAR: Takeo </a:t>
            </a:r>
            <a:r>
              <a:rPr lang="en-GB" altLang="ja-JP" sz="2000" dirty="0" err="1"/>
              <a:t>Tadono</a:t>
            </a:r>
            <a:endParaRPr lang="en-GB" altLang="ja-JP" sz="2000" dirty="0"/>
          </a:p>
          <a:p>
            <a:pPr lvl="2"/>
            <a:r>
              <a:rPr lang="en-GB" altLang="ja-JP" sz="2000" dirty="0"/>
              <a:t>Precipitation radar: </a:t>
            </a:r>
            <a:r>
              <a:rPr lang="en-GB" altLang="ja-JP" sz="2000" dirty="0" err="1"/>
              <a:t>Takuji</a:t>
            </a:r>
            <a:r>
              <a:rPr lang="en-GB" altLang="ja-JP" sz="2000" dirty="0"/>
              <a:t> Kubota &amp; Kosuke Yamamoto</a:t>
            </a:r>
          </a:p>
          <a:p>
            <a:pPr lvl="2"/>
            <a:r>
              <a:rPr lang="en-GB" altLang="ja-JP" sz="2000" dirty="0"/>
              <a:t>MW: Keiichi Ohara</a:t>
            </a:r>
          </a:p>
          <a:p>
            <a:pPr lvl="2"/>
            <a:r>
              <a:rPr lang="en-GB" altLang="ja-JP" sz="2000" dirty="0"/>
              <a:t>Overall coordination: Toshiyuki Kurino</a:t>
            </a:r>
            <a:endParaRPr kumimoji="1" lang="ja-JP" altLang="en-US" sz="3600" dirty="0"/>
          </a:p>
        </p:txBody>
      </p:sp>
      <p:sp>
        <p:nvSpPr>
          <p:cNvPr id="4" name="スライド番号プレースホルダー 3">
            <a:extLst>
              <a:ext uri="{FF2B5EF4-FFF2-40B4-BE49-F238E27FC236}">
                <a16:creationId xmlns:a16="http://schemas.microsoft.com/office/drawing/2014/main" id="{396DF2AF-2744-3A99-DAB4-CDE7A8907131}"/>
              </a:ext>
            </a:extLst>
          </p:cNvPr>
          <p:cNvSpPr>
            <a:spLocks noGrp="1"/>
          </p:cNvSpPr>
          <p:nvPr>
            <p:ph type="sldNum" sz="quarter" idx="12"/>
          </p:nvPr>
        </p:nvSpPr>
        <p:spPr/>
        <p:txBody>
          <a:bodyPr/>
          <a:lstStyle/>
          <a:p>
            <a:pPr>
              <a:defRPr/>
            </a:pPr>
            <a:fld id="{DA28AC38-E0E8-49D7-B2FE-71FD7C42C09E}" type="slidenum">
              <a:rPr lang="en-US" smtClean="0"/>
              <a:pPr>
                <a:defRPr/>
              </a:pPr>
              <a:t>12</a:t>
            </a:fld>
            <a:endParaRPr lang="en-US"/>
          </a:p>
        </p:txBody>
      </p:sp>
      <p:pic>
        <p:nvPicPr>
          <p:cNvPr id="6" name="オーディオ 5">
            <a:hlinkClick r:id="" action="ppaction://media"/>
            <a:extLst>
              <a:ext uri="{FF2B5EF4-FFF2-40B4-BE49-F238E27FC236}">
                <a16:creationId xmlns:a16="http://schemas.microsoft.com/office/drawing/2014/main" id="{A48FCA1B-C325-703A-480A-B3EA91B8BC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6699416"/>
      </p:ext>
    </p:extLst>
  </p:cSld>
  <p:clrMapOvr>
    <a:masterClrMapping/>
  </p:clrMapOvr>
  <mc:AlternateContent xmlns:mc="http://schemas.openxmlformats.org/markup-compatibility/2006">
    <mc:Choice xmlns:p14="http://schemas.microsoft.com/office/powerpoint/2010/main" Requires="p14">
      <p:transition spd="slow" p14:dur="2000" advTm="40123"/>
    </mc:Choice>
    <mc:Fallback>
      <p:transition spd="slow" advTm="40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769" y="143261"/>
            <a:ext cx="10133704" cy="667472"/>
          </a:xfrm>
        </p:spPr>
        <p:txBody>
          <a:bodyPr>
            <a:normAutofit fontScale="90000"/>
          </a:bodyPr>
          <a:lstStyle/>
          <a:p>
            <a:r>
              <a:rPr lang="en-US" sz="2800" b="1" dirty="0">
                <a:latin typeface="Times New Roman" panose="02020603050405020304" pitchFamily="18" charset="0"/>
                <a:cs typeface="Times New Roman" panose="02020603050405020304" pitchFamily="18" charset="0"/>
              </a:rPr>
              <a:t>Summary of Agency’s GSICS Activities, Actions, and Achievements</a:t>
            </a:r>
          </a:p>
        </p:txBody>
      </p:sp>
      <p:sp>
        <p:nvSpPr>
          <p:cNvPr id="3" name="Content Placeholder 2"/>
          <p:cNvSpPr>
            <a:spLocks noGrp="1"/>
          </p:cNvSpPr>
          <p:nvPr>
            <p:ph idx="1"/>
          </p:nvPr>
        </p:nvSpPr>
        <p:spPr>
          <a:xfrm>
            <a:off x="370113" y="1101969"/>
            <a:ext cx="11462657" cy="5170815"/>
          </a:xfrm>
        </p:spPr>
        <p:txBody>
          <a:bodyPr wrap="square">
            <a:normAutofit/>
          </a:bodyPr>
          <a:lstStyle/>
          <a:p>
            <a:pPr lvl="0">
              <a:spcBef>
                <a:spcPts val="400"/>
              </a:spcBef>
            </a:pPr>
            <a:r>
              <a:rPr lang="en-US" sz="2400" dirty="0">
                <a:latin typeface="Times New Roman"/>
                <a:cs typeface="Times New Roman"/>
              </a:rPr>
              <a:t>Current GSICS Activities</a:t>
            </a:r>
          </a:p>
          <a:p>
            <a:pPr lvl="1">
              <a:spcBef>
                <a:spcPts val="400"/>
              </a:spcBef>
            </a:pPr>
            <a:r>
              <a:rPr lang="en-US" altLang="ja-JP" sz="2000" dirty="0">
                <a:latin typeface="Times New Roman"/>
                <a:cs typeface="Times New Roman"/>
              </a:rPr>
              <a:t>Monthly lunar calibration of </a:t>
            </a:r>
            <a:r>
              <a:rPr lang="en-US" sz="2000" dirty="0">
                <a:latin typeface="Times New Roman"/>
                <a:cs typeface="Times New Roman"/>
              </a:rPr>
              <a:t>GCOM-C/SGLI by GIRO is updated regularly and all GIRO I/O files have been submitted to GLOD</a:t>
            </a:r>
            <a:endParaRPr lang="en-US" sz="2000" dirty="0"/>
          </a:p>
          <a:p>
            <a:pPr lvl="1">
              <a:spcBef>
                <a:spcPts val="400"/>
              </a:spcBef>
            </a:pPr>
            <a:r>
              <a:rPr lang="en-US" altLang="ja-JP" sz="2000" dirty="0">
                <a:latin typeface="Times New Roman"/>
                <a:cs typeface="Times New Roman"/>
              </a:rPr>
              <a:t>Lunar calibration of GOSAT-2/CAI-2 by GIRO is updated regularly and the gain degradation is estimated (presented by K. Shiomi at UVN-S Break-out Session, Wed. am., Mar-19)</a:t>
            </a:r>
          </a:p>
          <a:p>
            <a:pPr lvl="1">
              <a:spcBef>
                <a:spcPts val="400"/>
              </a:spcBef>
            </a:pPr>
            <a:r>
              <a:rPr lang="en-US" altLang="ja-JP" sz="2000" dirty="0">
                <a:latin typeface="Times New Roman"/>
                <a:cs typeface="Times New Roman"/>
              </a:rPr>
              <a:t>ALOS-2/PALSAR-2 calibration activities, geometric accuracy, radiometric accuracy, and polarimetric accuracy of the standard product are regularly evaluated, and the resolution, sidelobe level, noise equivalent sigma zero (NESZ), ambiguity, etc. are measured as the image quality evaluation. </a:t>
            </a:r>
          </a:p>
          <a:p>
            <a:pPr lvl="1">
              <a:spcBef>
                <a:spcPts val="400"/>
              </a:spcBef>
            </a:pPr>
            <a:r>
              <a:rPr lang="en-US" altLang="ja-JP" sz="2000" dirty="0">
                <a:latin typeface="Times New Roman"/>
                <a:cs typeface="Times New Roman"/>
              </a:rPr>
              <a:t>Preparation of cross-calibration of GOAST-GW/AMSR3 high-frequency channels (166, 183GHz) with GPM-CO/GMI is underway.  (presented by M. Kachi at MW Break-out Session, Wed. am., Mar-19)</a:t>
            </a:r>
          </a:p>
          <a:p>
            <a:pPr lvl="1">
              <a:spcBef>
                <a:spcPts val="400"/>
              </a:spcBef>
            </a:pPr>
            <a:r>
              <a:rPr lang="en-US" altLang="ja-JP" sz="2000" dirty="0">
                <a:latin typeface="Times New Roman"/>
                <a:cs typeface="Times New Roman"/>
              </a:rPr>
              <a:t>Monitoring and analysis of Radio Frequency Interferences (RFIs) found in GCOM-W/AMSR2 C/X-band over 12 years are ongoing.</a:t>
            </a:r>
          </a:p>
          <a:p>
            <a:pPr>
              <a:spcBef>
                <a:spcPts val="400"/>
              </a:spcBef>
            </a:pPr>
            <a:r>
              <a:rPr lang="en-US" altLang="ja-JP" sz="2400" dirty="0">
                <a:latin typeface="Times New Roman"/>
                <a:cs typeface="Times New Roman"/>
              </a:rPr>
              <a:t>Status of Agency’s GSICS Actions</a:t>
            </a:r>
          </a:p>
          <a:p>
            <a:pPr lvl="1">
              <a:spcBef>
                <a:spcPts val="400"/>
              </a:spcBef>
            </a:pPr>
            <a:r>
              <a:rPr lang="en-US" altLang="ja-JP" sz="2000" dirty="0">
                <a:latin typeface="Times New Roman"/>
                <a:cs typeface="Times New Roman"/>
              </a:rPr>
              <a:t>Ongoing discussion/preparation of standardized landing pages for JAXA sensors upon request from GDWG in January 2024</a:t>
            </a:r>
          </a:p>
          <a:p>
            <a:pPr lvl="1">
              <a:spcBef>
                <a:spcPts val="400"/>
              </a:spcBef>
            </a:pPr>
            <a:endParaRPr lang="en-US" altLang="ja-JP" sz="2000" dirty="0">
              <a:latin typeface="Times New Roman"/>
              <a:cs typeface="Times New Roman"/>
            </a:endParaRPr>
          </a:p>
        </p:txBody>
      </p:sp>
      <p:sp>
        <p:nvSpPr>
          <p:cNvPr id="5" name="スライド番号プレースホルダー 1">
            <a:extLst>
              <a:ext uri="{FF2B5EF4-FFF2-40B4-BE49-F238E27FC236}">
                <a16:creationId xmlns:a16="http://schemas.microsoft.com/office/drawing/2014/main" id="{44E3BC00-D939-77B1-911A-86D1B8A9E752}"/>
              </a:ext>
            </a:extLst>
          </p:cNvPr>
          <p:cNvSpPr txBox="1">
            <a:spLocks/>
          </p:cNvSpPr>
          <p:nvPr/>
        </p:nvSpPr>
        <p:spPr>
          <a:xfrm>
            <a:off x="9411505" y="649891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F3BB8C-0C0C-4EAB-9830-DC513CDAB615}" type="slidenum">
              <a:rPr lang="en-US" smtClean="0">
                <a:latin typeface="Times New Roman" panose="02020603050405020304" pitchFamily="18" charset="0"/>
                <a:cs typeface="Times New Roman" panose="02020603050405020304" pitchFamily="18" charset="0"/>
              </a:rPr>
              <a:pPr>
                <a:defRPr/>
              </a:pPr>
              <a:t>2</a:t>
            </a:fld>
            <a:endParaRPr lang="en-US">
              <a:latin typeface="Times New Roman" panose="02020603050405020304" pitchFamily="18" charset="0"/>
              <a:cs typeface="Times New Roman" panose="02020603050405020304" pitchFamily="18" charset="0"/>
            </a:endParaRPr>
          </a:p>
        </p:txBody>
      </p:sp>
      <p:pic>
        <p:nvPicPr>
          <p:cNvPr id="36" name="オーディオ 35">
            <a:hlinkClick r:id="" action="ppaction://media"/>
            <a:extLst>
              <a:ext uri="{FF2B5EF4-FFF2-40B4-BE49-F238E27FC236}">
                <a16:creationId xmlns:a16="http://schemas.microsoft.com/office/drawing/2014/main" id="{2B42AFBB-F530-1E71-6B6C-4F61E28A86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4067855"/>
      </p:ext>
    </p:extLst>
  </p:cSld>
  <p:clrMapOvr>
    <a:masterClrMapping/>
  </p:clrMapOvr>
  <mc:AlternateContent xmlns:mc="http://schemas.openxmlformats.org/markup-compatibility/2006">
    <mc:Choice xmlns:p14="http://schemas.microsoft.com/office/powerpoint/2010/main" Requires="p14">
      <p:transition spd="slow" p14:dur="2000" advTm="38412"/>
    </mc:Choice>
    <mc:Fallback>
      <p:transition spd="slow" advTm="38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7914D8F-503C-1ABD-E9FB-E801A2AF82AC}"/>
              </a:ext>
            </a:extLst>
          </p:cNvPr>
          <p:cNvPicPr>
            <a:picLocks noChangeAspect="1"/>
          </p:cNvPicPr>
          <p:nvPr/>
        </p:nvPicPr>
        <p:blipFill>
          <a:blip r:embed="rId5"/>
          <a:stretch>
            <a:fillRect/>
          </a:stretch>
        </p:blipFill>
        <p:spPr>
          <a:xfrm>
            <a:off x="2463959" y="1297355"/>
            <a:ext cx="9593227" cy="5396190"/>
          </a:xfrm>
          <a:prstGeom prst="rect">
            <a:avLst/>
          </a:prstGeom>
        </p:spPr>
      </p:pic>
      <p:sp>
        <p:nvSpPr>
          <p:cNvPr id="2" name="Title 1"/>
          <p:cNvSpPr>
            <a:spLocks noGrp="1"/>
          </p:cNvSpPr>
          <p:nvPr>
            <p:ph type="title"/>
          </p:nvPr>
        </p:nvSpPr>
        <p:spPr>
          <a:xfrm>
            <a:off x="2463959" y="9819"/>
            <a:ext cx="8758933" cy="1200329"/>
          </a:xfrm>
        </p:spPr>
        <p:txBody>
          <a:bodyPr wrap="square">
            <a:spAutoFit/>
          </a:bodyPr>
          <a:lstStyle/>
          <a:p>
            <a:pPr lvl="0" algn="ctr"/>
            <a:r>
              <a:rPr lang="en-GB" altLang="ja-JP" sz="2800" b="1" dirty="0">
                <a:latin typeface="Times New Roman" panose="02020603050405020304" pitchFamily="18" charset="0"/>
                <a:cs typeface="Times New Roman" panose="02020603050405020304" pitchFamily="18" charset="0"/>
              </a:rPr>
              <a:t>Agency’s Instruments Updates &amp; </a:t>
            </a:r>
            <a:br>
              <a:rPr lang="en-GB" altLang="ja-JP" sz="2800" b="1" dirty="0">
                <a:latin typeface="Times New Roman" panose="02020603050405020304" pitchFamily="18" charset="0"/>
                <a:cs typeface="Times New Roman" panose="02020603050405020304" pitchFamily="18" charset="0"/>
              </a:rPr>
            </a:br>
            <a:r>
              <a:rPr lang="en-GB" altLang="ja-JP" sz="2800" b="1" dirty="0">
                <a:latin typeface="Times New Roman" panose="02020603050405020304" pitchFamily="18" charset="0"/>
                <a:cs typeface="Times New Roman" panose="02020603050405020304" pitchFamily="18" charset="0"/>
              </a:rPr>
              <a:t>Planned launches that are relevant to GSICS </a:t>
            </a:r>
            <a:br>
              <a:rPr lang="en-GB" altLang="ja-JP" sz="2800" b="1" dirty="0">
                <a:latin typeface="Times New Roman" panose="02020603050405020304" pitchFamily="18" charset="0"/>
                <a:cs typeface="Times New Roman" panose="02020603050405020304" pitchFamily="18" charset="0"/>
              </a:rPr>
            </a:br>
            <a:r>
              <a:rPr lang="en-GB" altLang="ja-JP" sz="2400" b="1" dirty="0">
                <a:latin typeface="Times New Roman" panose="02020603050405020304" pitchFamily="18" charset="0"/>
                <a:cs typeface="Times New Roman" panose="02020603050405020304" pitchFamily="18" charset="0"/>
              </a:rPr>
              <a:t>(1) </a:t>
            </a:r>
            <a:r>
              <a:rPr lang="en-GB" altLang="ja-JP" sz="2400" b="1" dirty="0"/>
              <a:t>JAXA Missions</a:t>
            </a:r>
            <a:endParaRPr lang="en-GB" altLang="ja-JP" sz="2800" b="1" dirty="0">
              <a:latin typeface="Times New Roman" panose="02020603050405020304" pitchFamily="18" charset="0"/>
              <a:cs typeface="Times New Roman" panose="02020603050405020304" pitchFamily="18" charset="0"/>
            </a:endParaRPr>
          </a:p>
        </p:txBody>
      </p:sp>
      <p:sp>
        <p:nvSpPr>
          <p:cNvPr id="11" name="Content Placeholder 2"/>
          <p:cNvSpPr>
            <a:spLocks noGrp="1"/>
          </p:cNvSpPr>
          <p:nvPr>
            <p:ph idx="1"/>
          </p:nvPr>
        </p:nvSpPr>
        <p:spPr>
          <a:xfrm>
            <a:off x="134814" y="1833441"/>
            <a:ext cx="5070231" cy="4060599"/>
          </a:xfrm>
          <a:solidFill>
            <a:srgbClr val="FFFFFF">
              <a:alpha val="80000"/>
            </a:srgbClr>
          </a:solidFill>
        </p:spPr>
        <p:txBody>
          <a:bodyPr wrap="square">
            <a:spAutoFit/>
          </a:bodyPr>
          <a:lstStyle/>
          <a:p>
            <a:r>
              <a:rPr lang="en-GB" sz="2400" dirty="0">
                <a:latin typeface="Times New Roman" panose="02020603050405020304" pitchFamily="18" charset="0"/>
                <a:cs typeface="Times New Roman" panose="02020603050405020304" pitchFamily="18" charset="0"/>
              </a:rPr>
              <a:t>Summary of current and future instruments</a:t>
            </a:r>
          </a:p>
          <a:p>
            <a:pPr lvl="1"/>
            <a:r>
              <a:rPr lang="en-GB" sz="2000" dirty="0">
                <a:latin typeface="Times New Roman" panose="02020603050405020304" pitchFamily="18" charset="0"/>
                <a:cs typeface="Times New Roman" panose="02020603050405020304" pitchFamily="18" charset="0"/>
              </a:rPr>
              <a:t>GOSAT, GCOM-W, GPM Core/DPR, ALOS-2, GCOM-C, GOSAT-2: Operating</a:t>
            </a:r>
          </a:p>
          <a:p>
            <a:pPr lvl="1"/>
            <a:r>
              <a:rPr lang="en-GB" sz="2000" dirty="0">
                <a:latin typeface="Times New Roman" panose="02020603050405020304" pitchFamily="18" charset="0"/>
                <a:cs typeface="Times New Roman" panose="02020603050405020304" pitchFamily="18" charset="0"/>
              </a:rPr>
              <a:t>May 2024: </a:t>
            </a:r>
            <a:r>
              <a:rPr lang="en-GB" sz="2000" dirty="0" err="1">
                <a:latin typeface="Times New Roman" panose="02020603050405020304" pitchFamily="18" charset="0"/>
                <a:cs typeface="Times New Roman" panose="02020603050405020304" pitchFamily="18" charset="0"/>
              </a:rPr>
              <a:t>EarthCARE</a:t>
            </a:r>
            <a:r>
              <a:rPr lang="en-GB" sz="2000" dirty="0">
                <a:latin typeface="Times New Roman" panose="02020603050405020304" pitchFamily="18" charset="0"/>
                <a:cs typeface="Times New Roman" panose="02020603050405020304" pitchFamily="18" charset="0"/>
              </a:rPr>
              <a:t> launched by Space X Falcon 9, JAXA provides Cloud Profiling Radar (CPR)</a:t>
            </a:r>
          </a:p>
          <a:p>
            <a:pPr lvl="1"/>
            <a:r>
              <a:rPr lang="en-US" altLang="ja-JP" sz="2000" dirty="0">
                <a:latin typeface="Times New Roman" panose="02020603050405020304" pitchFamily="18" charset="0"/>
                <a:cs typeface="Times New Roman" panose="02020603050405020304" pitchFamily="18" charset="0"/>
              </a:rPr>
              <a:t>July 2024: ALOS-4 (SAR) launched by H-3 F3 rocket</a:t>
            </a:r>
            <a:endParaRPr lang="en-GB" sz="2000" dirty="0">
              <a:latin typeface="Times New Roman" panose="02020603050405020304" pitchFamily="18" charset="0"/>
              <a:cs typeface="Times New Roman" panose="02020603050405020304" pitchFamily="18" charset="0"/>
            </a:endParaRPr>
          </a:p>
          <a:p>
            <a:pPr lvl="1"/>
            <a:r>
              <a:rPr lang="en-GB" sz="2000" dirty="0">
                <a:latin typeface="Times New Roman" panose="02020603050405020304" pitchFamily="18" charset="0"/>
                <a:cs typeface="Times New Roman" panose="02020603050405020304" pitchFamily="18" charset="0"/>
              </a:rPr>
              <a:t>Early JFY2025: GOSAT-GW (GHG spectrometers and microwave radiometer) launched by H-IIA F50</a:t>
            </a:r>
          </a:p>
        </p:txBody>
      </p:sp>
      <p:sp>
        <p:nvSpPr>
          <p:cNvPr id="4" name="Slide Number Placeholder 3"/>
          <p:cNvSpPr>
            <a:spLocks noGrp="1"/>
          </p:cNvSpPr>
          <p:nvPr>
            <p:ph type="sldNum" sz="quarter" idx="12"/>
          </p:nvPr>
        </p:nvSpPr>
        <p:spPr>
          <a:xfrm>
            <a:off x="8610600" y="6356350"/>
            <a:ext cx="2743200" cy="365125"/>
          </a:xfrm>
        </p:spPr>
        <p:txBody>
          <a:bodyPr/>
          <a:lstStyle/>
          <a:p>
            <a:fld id="{DA28AC38-E0E8-49D7-B2FE-71FD7C42C09E}" type="slidenum">
              <a:rPr lang="en-US" smtClean="0"/>
              <a:pPr/>
              <a:t>3</a:t>
            </a:fld>
            <a:endParaRPr lang="en-US"/>
          </a:p>
        </p:txBody>
      </p:sp>
      <p:sp>
        <p:nvSpPr>
          <p:cNvPr id="5" name="テキスト ボックス 4">
            <a:extLst>
              <a:ext uri="{FF2B5EF4-FFF2-40B4-BE49-F238E27FC236}">
                <a16:creationId xmlns:a16="http://schemas.microsoft.com/office/drawing/2014/main" id="{7012C554-4C72-E81D-8E8E-618D35FACDB8}"/>
              </a:ext>
            </a:extLst>
          </p:cNvPr>
          <p:cNvSpPr txBox="1"/>
          <p:nvPr/>
        </p:nvSpPr>
        <p:spPr>
          <a:xfrm>
            <a:off x="134814" y="1084089"/>
            <a:ext cx="2309753" cy="646331"/>
          </a:xfrm>
          <a:prstGeom prst="rect">
            <a:avLst/>
          </a:prstGeom>
          <a:noFill/>
        </p:spPr>
        <p:txBody>
          <a:bodyPr wrap="square" rtlCol="0">
            <a:spAutoFit/>
          </a:bodyPr>
          <a:lstStyle/>
          <a:p>
            <a:r>
              <a:rPr lang="en-GB" altLang="ja-JP" sz="1800" b="1" dirty="0">
                <a:latin typeface="Times New Roman" panose="02020603050405020304" pitchFamily="18" charset="0"/>
                <a:cs typeface="Times New Roman" panose="02020603050405020304" pitchFamily="18" charset="0"/>
              </a:rPr>
              <a:t>(JFY: Japanese fiscal year, April-March)</a:t>
            </a:r>
            <a:endParaRPr lang="en-US" altLang="ja-JP" sz="1800" b="1" dirty="0">
              <a:latin typeface="Times New Roman" panose="02020603050405020304" pitchFamily="18" charset="0"/>
              <a:cs typeface="Times New Roman" panose="02020603050405020304" pitchFamily="18" charset="0"/>
            </a:endParaRPr>
          </a:p>
        </p:txBody>
      </p:sp>
      <p:sp>
        <p:nvSpPr>
          <p:cNvPr id="9" name="スライド番号プレースホルダー 1">
            <a:extLst>
              <a:ext uri="{FF2B5EF4-FFF2-40B4-BE49-F238E27FC236}">
                <a16:creationId xmlns:a16="http://schemas.microsoft.com/office/drawing/2014/main" id="{6006A000-9ACE-2C3A-3969-26EC1DBC8523}"/>
              </a:ext>
            </a:extLst>
          </p:cNvPr>
          <p:cNvSpPr txBox="1">
            <a:spLocks/>
          </p:cNvSpPr>
          <p:nvPr/>
        </p:nvSpPr>
        <p:spPr>
          <a:xfrm>
            <a:off x="9411505" y="6584884"/>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F3BB8C-0C0C-4EAB-9830-DC513CDAB615}" type="slidenum">
              <a:rPr lang="en-US" smtClean="0">
                <a:solidFill>
                  <a:schemeClr val="tx1"/>
                </a:solidFill>
                <a:latin typeface="Times New Roman" panose="02020603050405020304" pitchFamily="18" charset="0"/>
                <a:cs typeface="Times New Roman" panose="02020603050405020304" pitchFamily="18" charset="0"/>
              </a:rPr>
              <a:pPr>
                <a:defRPr/>
              </a:pPr>
              <a:t>3</a:t>
            </a:fld>
            <a:endParaRPr lang="en-US">
              <a:solidFill>
                <a:schemeClr val="tx1"/>
              </a:solidFill>
              <a:latin typeface="Times New Roman" panose="02020603050405020304" pitchFamily="18" charset="0"/>
              <a:cs typeface="Times New Roman" panose="02020603050405020304" pitchFamily="18" charset="0"/>
            </a:endParaRPr>
          </a:p>
        </p:txBody>
      </p:sp>
      <p:pic>
        <p:nvPicPr>
          <p:cNvPr id="19" name="オーディオ 18">
            <a:hlinkClick r:id="" action="ppaction://media"/>
            <a:extLst>
              <a:ext uri="{FF2B5EF4-FFF2-40B4-BE49-F238E27FC236}">
                <a16:creationId xmlns:a16="http://schemas.microsoft.com/office/drawing/2014/main" id="{EF801515-A585-D774-69CA-5DE51E3FEF8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1414560"/>
      </p:ext>
    </p:extLst>
  </p:cSld>
  <p:clrMapOvr>
    <a:masterClrMapping/>
  </p:clrMapOvr>
  <mc:AlternateContent xmlns:mc="http://schemas.openxmlformats.org/markup-compatibility/2006">
    <mc:Choice xmlns:p14="http://schemas.microsoft.com/office/powerpoint/2010/main" Requires="p14">
      <p:transition spd="slow" p14:dur="2000" advTm="71675"/>
    </mc:Choice>
    <mc:Fallback>
      <p:transition spd="slow" advTm="71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10765" x="3806825" y="6432550"/>
          <p14:tracePt t="10768" x="3965575" y="5540375"/>
          <p14:tracePt t="10786" x="4371975" y="4479925"/>
          <p14:tracePt t="10803" x="4748213" y="3736975"/>
          <p14:tracePt t="10819" x="5472113" y="2676525"/>
          <p14:tracePt t="10836" x="5778500" y="2427288"/>
          <p14:tracePt t="10853" x="5997575" y="2328863"/>
          <p14:tracePt t="10873" x="6245225" y="2200275"/>
          <p14:tracePt t="10886" x="6432550" y="2190750"/>
          <p14:tracePt t="10904" x="6691313" y="2239963"/>
          <p14:tracePt t="10920" x="6789738" y="2289175"/>
          <p14:tracePt t="10938" x="6859588" y="2328863"/>
          <p14:tracePt t="10953" x="6967538" y="2478088"/>
          <p14:tracePt t="10969" x="7007225" y="2695575"/>
          <p14:tracePt t="10986" x="7018338" y="2913063"/>
          <p14:tracePt t="11003" x="6938963" y="3141663"/>
          <p14:tracePt t="11019" x="6899275" y="3270250"/>
          <p14:tracePt t="11036" x="6859588" y="3370263"/>
          <p14:tracePt t="11054" x="6829425" y="3409950"/>
          <p14:tracePt t="11069" x="6819900" y="3419475"/>
          <p14:tracePt t="11096" x="6819900" y="3438525"/>
          <p14:tracePt t="11097" x="6810375" y="3448050"/>
          <p14:tracePt t="11109" x="6799263" y="3448050"/>
          <p14:tracePt t="11131" x="6789738" y="3448050"/>
          <p14:tracePt t="11145" x="6770688" y="3448050"/>
          <p14:tracePt t="11159" x="6770688" y="3438525"/>
          <p14:tracePt t="11169" x="6770688" y="3429000"/>
          <p14:tracePt t="11190" x="6789738" y="3398838"/>
          <p14:tracePt t="11205" x="6859588" y="3340100"/>
          <p14:tracePt t="11222" x="6967538" y="3300413"/>
          <p14:tracePt t="11238" x="7107238" y="3279775"/>
          <p14:tracePt t="11240" x="7146925" y="3279775"/>
          <p14:tracePt t="11254" x="7226300" y="3279775"/>
          <p14:tracePt t="11269" x="7256463" y="3290888"/>
          <p14:tracePt t="11292" x="7265988" y="3290888"/>
          <p14:tracePt t="11303" x="7285038" y="3290888"/>
          <p14:tracePt t="12221" x="7265988" y="3290888"/>
          <p14:tracePt t="12227" x="7245350" y="3290888"/>
          <p14:tracePt t="12239" x="7226300" y="3290888"/>
          <p14:tracePt t="12258" x="7126288" y="3190875"/>
          <p14:tracePt t="12273" x="7146925" y="2606675"/>
          <p14:tracePt t="12293" x="7285038" y="2298700"/>
          <p14:tracePt t="12294" x="7583488" y="1714500"/>
          <p14:tracePt t="12308" x="7810500" y="1457325"/>
          <p14:tracePt t="12326" x="8029575" y="1277938"/>
          <p14:tracePt t="12327" x="8137525" y="1198563"/>
          <p14:tracePt t="12344" x="8256588" y="1130300"/>
          <p14:tracePt t="12358" x="8564563" y="990600"/>
          <p14:tracePt t="12375" x="8672513" y="950913"/>
          <p14:tracePt t="12390" x="8751888" y="941388"/>
          <p14:tracePt t="12406" x="8812213" y="941388"/>
          <p14:tracePt t="12407" x="8842375" y="941388"/>
          <p14:tracePt t="12423" x="8901113" y="971550"/>
          <p14:tracePt t="12440" x="8950325" y="1001713"/>
          <p14:tracePt t="12441" x="8970963" y="1011238"/>
          <p14:tracePt t="12457" x="8999538" y="1030288"/>
          <p14:tracePt t="12473" x="9039225" y="1090613"/>
          <p14:tracePt t="12490" x="9059863" y="1119188"/>
          <p14:tracePt t="12506" x="9090025" y="1179513"/>
          <p14:tracePt t="12523" x="9099550" y="1209675"/>
          <p14:tracePt t="12543" x="9118600" y="1289050"/>
          <p14:tracePt t="12557" x="9118600" y="1338263"/>
          <p14:tracePt t="12572" x="9118600" y="1377950"/>
          <p14:tracePt t="12590" x="9118600" y="1406525"/>
          <p14:tracePt t="12608" x="9118600" y="1457325"/>
          <p14:tracePt t="12623" x="9118600" y="1476375"/>
          <p14:tracePt t="12639" x="9109075" y="1497013"/>
          <p14:tracePt t="12656" x="9109075" y="1516063"/>
          <p14:tracePt t="12673" x="9099550" y="1525588"/>
          <p14:tracePt t="12690" x="9078913" y="1525588"/>
          <p14:tracePt t="12706" x="9069388" y="1525588"/>
          <p14:tracePt t="12748" x="9059863" y="1525588"/>
          <p14:tracePt t="12797" x="9059863" y="1536700"/>
          <p14:tracePt t="12841" x="9059863" y="1546225"/>
          <p14:tracePt t="12876" x="9059863" y="1555750"/>
          <p14:tracePt t="12904" x="9059863" y="1565275"/>
          <p14:tracePt t="12911" x="9050338" y="1576388"/>
          <p14:tracePt t="12924" x="9039225" y="1576388"/>
          <p14:tracePt t="12926" x="9029700" y="1585913"/>
          <p14:tracePt t="12941" x="8999538" y="1604963"/>
          <p14:tracePt t="12956" x="8970963" y="1635125"/>
          <p14:tracePt t="12973" x="8891588" y="1704975"/>
          <p14:tracePt t="12990" x="8812213" y="1773238"/>
          <p14:tracePt t="12991" x="8751888" y="1824038"/>
          <p14:tracePt t="13007" x="8593138" y="1952625"/>
          <p14:tracePt t="13033" x="8356600" y="2151063"/>
          <p14:tracePt t="13043" x="8316913" y="2190750"/>
          <p14:tracePt t="13059" x="8237538" y="2279650"/>
          <p14:tracePt t="13075" x="8118475" y="2368550"/>
          <p14:tracePt t="13091" x="8088313" y="2398713"/>
          <p14:tracePt t="13107" x="8069263" y="2417763"/>
          <p14:tracePt t="13124" x="8058150" y="2417763"/>
          <p14:tracePt t="13140" x="8058150" y="2427288"/>
          <p14:tracePt t="13141" x="8097838" y="2438400"/>
          <p14:tracePt t="13156" x="8335963" y="2466975"/>
          <p14:tracePt t="13173" x="8524875" y="2478088"/>
          <p14:tracePt t="13175" x="8593138" y="2487613"/>
          <p14:tracePt t="13190" x="8683625" y="2536825"/>
          <p14:tracePt t="13207" x="8712200" y="2557463"/>
          <p14:tracePt t="13225" x="8763000" y="2597150"/>
          <p14:tracePt t="13240" x="8782050" y="2636838"/>
          <p14:tracePt t="13257" x="8802688" y="2665413"/>
          <p14:tracePt t="13276" x="8802688" y="2695575"/>
          <p14:tracePt t="13279" x="8802688" y="2705100"/>
          <p14:tracePt t="13290" x="8802688" y="2716213"/>
          <p14:tracePt t="13310" x="8802688" y="2725738"/>
          <p14:tracePt t="13423" x="8812213" y="2725738"/>
          <p14:tracePt t="13433" x="8821738" y="2735263"/>
          <p14:tracePt t="13440" x="8842375" y="2754313"/>
          <p14:tracePt t="13456" x="8950325" y="2814638"/>
          <p14:tracePt t="13475" x="9090025" y="2943225"/>
          <p14:tracePt t="13490" x="9178925" y="3043238"/>
          <p14:tracePt t="13507" x="9218613" y="3141663"/>
          <p14:tracePt t="13533" x="9237663" y="3181350"/>
          <p14:tracePt t="13788" x="9288463" y="3300413"/>
          <p14:tracePt t="13794" x="9317038" y="3419475"/>
          <p14:tracePt t="13807" x="9356725" y="3517900"/>
          <p14:tracePt t="13824" x="9417050" y="3924300"/>
          <p14:tracePt t="13839" x="9445625" y="4122738"/>
          <p14:tracePt t="13857" x="9445625" y="4241800"/>
          <p14:tracePt t="13860" x="9445625" y="4291013"/>
          <p14:tracePt t="13875" x="9445625" y="4430713"/>
          <p14:tracePt t="13888" x="9445625" y="4529138"/>
          <p14:tracePt t="13905" x="9445625" y="4568825"/>
          <p14:tracePt t="13922" x="9445625" y="4598988"/>
          <p14:tracePt t="13938" x="9445625" y="4627563"/>
          <p14:tracePt t="13958" x="9445625" y="4638675"/>
          <p14:tracePt t="13973" x="9445625" y="4648200"/>
          <p14:tracePt t="13988" x="9445625" y="4667250"/>
          <p14:tracePt t="14005" x="9445625" y="4687888"/>
          <p14:tracePt t="14022" x="9445625" y="4697413"/>
          <p14:tracePt t="14074" x="9445625" y="4706938"/>
          <p14:tracePt t="14816" x="9436100" y="4757738"/>
          <p14:tracePt t="14820" x="9436100" y="4806950"/>
          <p14:tracePt t="14831" x="9426575" y="4835525"/>
          <p14:tracePt t="14849" x="9405938" y="4965700"/>
          <p14:tracePt t="14863" x="9386888" y="5054600"/>
          <p14:tracePt t="14880" x="9366250" y="5153025"/>
          <p14:tracePt t="14897" x="9347200" y="5213350"/>
          <p14:tracePt t="14913" x="9337675" y="5241925"/>
          <p14:tracePt t="14931" x="9337675" y="5253038"/>
          <p14:tracePt t="14948" x="9337675" y="5262563"/>
          <p14:tracePt t="14969" x="9337675" y="5272088"/>
          <p14:tracePt t="15063" x="9337675" y="5281613"/>
          <p14:tracePt t="15924" x="9307513" y="5381625"/>
          <p14:tracePt t="15933" x="9277350" y="5470525"/>
          <p14:tracePt t="15945" x="9248775" y="5559425"/>
          <p14:tracePt t="15962" x="9228138" y="5619750"/>
          <p14:tracePt t="15978" x="9197975" y="5678488"/>
          <p14:tracePt t="15980" x="9178925" y="5718175"/>
          <p14:tracePt t="15996" x="9169400" y="5757863"/>
          <p14:tracePt t="16011" x="9158288" y="5778500"/>
          <p14:tracePt t="16036" x="9158288" y="5807075"/>
          <p14:tracePt t="16047" x="9158288" y="5818188"/>
          <p14:tracePt t="16066" x="9158288" y="5827713"/>
          <p14:tracePt t="16159" x="9169400" y="5827713"/>
          <p14:tracePt t="16166" x="9197975" y="5827713"/>
          <p14:tracePt t="16178" x="9218613" y="5818188"/>
          <p14:tracePt t="16195" x="9258300" y="5797550"/>
          <p14:tracePt t="16196" x="9277350" y="5797550"/>
          <p14:tracePt t="16211" x="9307513" y="5797550"/>
          <p14:tracePt t="16232" x="9317038" y="5797550"/>
          <p14:tracePt t="16250" x="9328150" y="5797550"/>
          <p14:tracePt t="16272" x="9337675" y="5797550"/>
          <p14:tracePt t="16313" x="9337675" y="5807075"/>
          <p14:tracePt t="16315" x="9337675" y="5837238"/>
          <p14:tracePt t="16327" x="9337675" y="5867400"/>
          <p14:tracePt t="16344" x="9307513" y="5986463"/>
          <p14:tracePt t="16362" x="9267825" y="6035675"/>
          <p14:tracePt t="16378" x="9237663" y="6084888"/>
          <p14:tracePt t="16379" x="9218613" y="6105525"/>
          <p14:tracePt t="16394" x="9209088" y="6115050"/>
          <p14:tracePt t="16411" x="9197975" y="6124575"/>
          <p14:tracePt t="16428" x="9169400" y="6145213"/>
          <p14:tracePt t="16430" x="9169400" y="6154738"/>
          <p14:tracePt t="16444" x="9169400" y="6164263"/>
          <p14:tracePt t="16463" x="9158288" y="6164263"/>
          <p14:tracePt t="16481" x="9158288" y="6173788"/>
          <p14:tracePt t="16495" x="9148763" y="6173788"/>
          <p14:tracePt t="16626" x="9139238" y="6173788"/>
          <p14:tracePt t="16657" x="9129713" y="6173788"/>
          <p14:tracePt t="20404" x="9218613" y="5965825"/>
          <p14:tracePt t="20411" x="9297988" y="5827713"/>
          <p14:tracePt t="20419" x="9436100" y="5659438"/>
          <p14:tracePt t="20428" x="9634538" y="5360988"/>
          <p14:tracePt t="20448" x="9921875" y="4895850"/>
          <p14:tracePt t="20464" x="10021888" y="4746625"/>
          <p14:tracePt t="20468" x="10071100" y="4697413"/>
          <p14:tracePt t="20480" x="10090150" y="4657725"/>
          <p14:tracePt t="20481" x="10120313" y="4618038"/>
          <p14:tracePt t="20499" x="10140950" y="4578350"/>
          <p14:tracePt t="20514" x="10160000" y="4559300"/>
          <p14:tracePt t="20529" x="10160000" y="4538663"/>
          <p14:tracePt t="20552" x="10169525" y="4538663"/>
          <p14:tracePt t="20580" x="10169525" y="4529138"/>
          <p14:tracePt t="20609" x="10169525" y="4519613"/>
          <p14:tracePt t="20616" x="10179050" y="4519613"/>
          <p14:tracePt t="20702" x="10179050" y="4508500"/>
          <p14:tracePt t="20731" x="10190163" y="4479925"/>
          <p14:tracePt t="20737" x="10190163" y="4430713"/>
          <p14:tracePt t="20747" x="10190163" y="4379913"/>
          <p14:tracePt t="20763" x="10190163" y="4321175"/>
          <p14:tracePt t="20779" x="10190163" y="4241800"/>
          <p14:tracePt t="20781" x="10190163" y="4192588"/>
          <p14:tracePt t="20795" x="10190163" y="4141788"/>
          <p14:tracePt t="20812" x="10190163" y="4073525"/>
          <p14:tracePt t="20829" x="10169525" y="3994150"/>
          <p14:tracePt t="20845" x="10160000" y="3924300"/>
          <p14:tracePt t="20862" x="10160000" y="3865563"/>
          <p14:tracePt t="20879" x="10160000" y="3844925"/>
          <p14:tracePt t="20895" x="10160000" y="3825875"/>
          <p14:tracePt t="20916" x="10160000" y="3814763"/>
          <p14:tracePt t="20951" x="10169525" y="3805238"/>
          <p14:tracePt t="22657" x="10190163" y="3725863"/>
          <p14:tracePt t="22661" x="10229850" y="3617913"/>
          <p14:tracePt t="22668" x="10309225" y="3478213"/>
          <p14:tracePt t="22682" x="10507663" y="3071813"/>
          <p14:tracePt t="22698" x="10615613" y="2894013"/>
          <p14:tracePt t="22715" x="10675938" y="2805113"/>
          <p14:tracePt t="22733" x="10715625" y="2765425"/>
          <p14:tracePt t="22748" x="10725150" y="2754313"/>
          <p14:tracePt t="22802" x="10734675" y="2754313"/>
          <p14:tracePt t="23230" x="10704513" y="2754313"/>
          <p14:tracePt t="23236" x="10675938" y="2754313"/>
          <p14:tracePt t="23266" x="10615613" y="2754313"/>
          <p14:tracePt t="23281" x="10585450" y="2754313"/>
          <p14:tracePt t="23297" x="10556875" y="2754313"/>
          <p14:tracePt t="23317" x="10526713" y="2754313"/>
          <p14:tracePt t="23319" x="10517188" y="2754313"/>
          <p14:tracePt t="23332" x="10507663" y="2754313"/>
          <p14:tracePt t="23348" x="10496550" y="2744788"/>
          <p14:tracePt t="23368" x="10456863" y="2705100"/>
          <p14:tracePt t="23380" x="10437813" y="2686050"/>
          <p14:tracePt t="23398" x="10417175" y="2636838"/>
          <p14:tracePt t="23418" x="10417175" y="2527300"/>
          <p14:tracePt t="23434" x="10417175" y="2457450"/>
          <p14:tracePt t="23448" x="10417175" y="2398713"/>
          <p14:tracePt t="23465" x="10417175" y="2368550"/>
          <p14:tracePt t="23481" x="10417175" y="2359025"/>
          <p14:tracePt t="23497" x="10417175" y="2349500"/>
          <p14:tracePt t="23530" x="10428288" y="2338388"/>
          <p14:tracePt t="23557" x="10437813" y="2338388"/>
          <p14:tracePt t="23564" x="10447338" y="2338388"/>
          <p14:tracePt t="23571" x="10467975" y="2338388"/>
          <p14:tracePt t="23580" x="10507663" y="2368550"/>
          <p14:tracePt t="23599" x="10566400" y="2457450"/>
          <p14:tracePt t="23602" x="10596563" y="2506663"/>
          <p14:tracePt t="23619" x="10625138" y="2606675"/>
          <p14:tracePt t="23630" x="10645775" y="2655888"/>
          <p14:tracePt t="23648" x="10655300" y="2716213"/>
          <p14:tracePt t="23665" x="10664825" y="2774950"/>
          <p14:tracePt t="23683" x="10685463" y="2794000"/>
          <p14:tracePt t="23698" x="10694988" y="2814638"/>
          <p14:tracePt t="23717" x="10694988" y="2844800"/>
          <p14:tracePt t="23732" x="10715625" y="2844800"/>
          <p14:tracePt t="23747" x="10725150" y="2854325"/>
          <p14:tracePt t="23765" x="10744200" y="2854325"/>
          <p14:tracePt t="23781" x="10755313" y="2854325"/>
          <p14:tracePt t="23799" x="10764838" y="2854325"/>
          <p14:tracePt t="23829" x="10774363" y="2854325"/>
          <p14:tracePt t="24014" x="10774363" y="2833688"/>
          <p14:tracePt t="24021" x="10774363" y="2814638"/>
          <p14:tracePt t="24035" x="10774363" y="2794000"/>
          <p14:tracePt t="24048" x="10764838" y="2765425"/>
          <p14:tracePt t="24051" x="10755313" y="2744788"/>
          <p14:tracePt t="24068" x="10725150" y="2686050"/>
          <p14:tracePt t="24081" x="10694988" y="2597150"/>
          <p14:tracePt t="24097" x="10675938" y="2506663"/>
          <p14:tracePt t="24119" x="10664825" y="2408238"/>
          <p14:tracePt t="24121" x="10664825" y="2398713"/>
          <p14:tracePt t="24130" x="10664825" y="2368550"/>
          <p14:tracePt t="24152" x="10664825" y="2328863"/>
          <p14:tracePt t="24165" x="10664825" y="2319338"/>
          <p14:tracePt t="24199" x="10664825" y="2309813"/>
          <p14:tracePt t="24406" x="10664825" y="2298700"/>
          <p14:tracePt t="24427" x="10664825" y="2289175"/>
          <p14:tracePt t="24433" x="10664825" y="2279650"/>
          <p14:tracePt t="24447" x="10664825" y="2270125"/>
          <p14:tracePt t="24449" x="10664825" y="2259013"/>
          <p14:tracePt t="24463" x="10645775" y="2239963"/>
          <p14:tracePt t="24484" x="10636250" y="2200275"/>
          <p14:tracePt t="24499" x="10625138" y="2179638"/>
          <p14:tracePt t="24514" x="10615613" y="2170113"/>
          <p14:tracePt t="24534" x="10615613" y="2160588"/>
          <p14:tracePt t="24556" x="10615613" y="2151063"/>
          <p14:tracePt t="24734" x="10625138" y="2151063"/>
          <p14:tracePt t="24761" x="10636250" y="2151063"/>
          <p14:tracePt t="25105" x="10675938" y="2151063"/>
          <p14:tracePt t="25112" x="10694988" y="2160588"/>
          <p14:tracePt t="25120" x="10704513" y="2170113"/>
          <p14:tracePt t="25132" x="10734675" y="2200275"/>
          <p14:tracePt t="25150" x="10783888" y="2249488"/>
          <p14:tracePt t="25168" x="10814050" y="2289175"/>
          <p14:tracePt t="25183" x="10823575" y="2319338"/>
          <p14:tracePt t="25202" x="10853738" y="2328863"/>
          <p14:tracePt t="25203" x="10853738" y="2338388"/>
          <p14:tracePt t="25215" x="10863263" y="2338388"/>
          <p14:tracePt t="25217" x="10863263" y="2349500"/>
          <p14:tracePt t="25234" x="10874375" y="2368550"/>
          <p14:tracePt t="25250" x="10883900" y="2389188"/>
          <p14:tracePt t="25268" x="10883900" y="2398713"/>
          <p14:tracePt t="25285" x="10893425" y="2408238"/>
          <p14:tracePt t="25300" x="10902950" y="2417763"/>
          <p14:tracePt t="25324" x="10923588" y="2427288"/>
          <p14:tracePt t="25345" x="10933113" y="2438400"/>
          <p14:tracePt t="25381" x="10933113" y="2447925"/>
          <p14:tracePt t="25502" x="10933113" y="2457450"/>
          <p14:tracePt t="25509" x="10942638" y="2457450"/>
          <p14:tracePt t="25517" x="10953750" y="2466975"/>
          <p14:tracePt t="25536" x="10963275" y="2497138"/>
          <p14:tracePt t="25542" x="10972800" y="2536825"/>
          <p14:tracePt t="25549" x="10982325" y="2576513"/>
          <p14:tracePt t="25552" x="10982325" y="2606675"/>
          <p14:tracePt t="25566" x="10982325" y="2676525"/>
          <p14:tracePt t="25582" x="10991850" y="2725738"/>
          <p14:tracePt t="25599" x="10991850" y="2774950"/>
          <p14:tracePt t="25620" x="10991850" y="2844800"/>
          <p14:tracePt t="25637" x="11002963" y="2873375"/>
          <p14:tracePt t="25650" x="11002963" y="2903538"/>
          <p14:tracePt t="25671" x="11002963" y="2924175"/>
          <p14:tracePt t="25683" x="11002963" y="2933700"/>
          <p14:tracePt t="25699" x="11002963" y="2943225"/>
          <p14:tracePt t="26145" x="10963275" y="2943225"/>
          <p14:tracePt t="26150" x="10902950" y="2933700"/>
          <p14:tracePt t="26157" x="10863263" y="2924175"/>
          <p14:tracePt t="26170" x="10814050" y="2913063"/>
          <p14:tracePt t="26171" x="10774363" y="2903538"/>
          <p14:tracePt t="26187" x="10694988" y="2873375"/>
          <p14:tracePt t="26205" x="10606088" y="2854325"/>
          <p14:tracePt t="26219" x="10536238" y="2833688"/>
          <p14:tracePt t="26223" x="10517188" y="2824163"/>
          <p14:tracePt t="26236" x="10456863" y="2814638"/>
          <p14:tracePt t="26258" x="10417175" y="2784475"/>
          <p14:tracePt t="26262" x="10407650" y="2774950"/>
          <p14:tracePt t="26270" x="10398125" y="2765425"/>
          <p14:tracePt t="26272" x="10388600" y="2765425"/>
          <p14:tracePt t="26287" x="10367963" y="2744788"/>
          <p14:tracePt t="26302" x="10358438" y="2735263"/>
          <p14:tracePt t="26320" x="10337800" y="2725738"/>
          <p14:tracePt t="26335" x="10337800" y="2716213"/>
          <p14:tracePt t="26354" x="10337800" y="2695575"/>
          <p14:tracePt t="26371" x="10318750" y="2655888"/>
          <p14:tracePt t="26386" x="10298113" y="2625725"/>
          <p14:tracePt t="26404" x="10298113" y="2606675"/>
          <p14:tracePt t="26406" x="10288588" y="2586038"/>
          <p14:tracePt t="26422" x="10279063" y="2576513"/>
          <p14:tracePt t="26437" x="10269538" y="2546350"/>
          <p14:tracePt t="26454" x="10269538" y="2527300"/>
          <p14:tracePt t="26457" x="10258425" y="2517775"/>
          <p14:tracePt t="26469" x="10248900" y="2517775"/>
          <p14:tracePt t="26488" x="10239375" y="2487613"/>
          <p14:tracePt t="26503" x="10229850" y="2487613"/>
          <p14:tracePt t="26506" x="10218738" y="2478088"/>
          <p14:tracePt t="26521" x="10218738" y="2466975"/>
          <p14:tracePt t="26543" x="10209213" y="2466975"/>
          <p14:tracePt t="26587" x="10209213" y="2457450"/>
          <p14:tracePt t="26657" x="10209213" y="2447925"/>
          <p14:tracePt t="40367" x="10288588" y="2120900"/>
          <p14:tracePt t="40373" x="10407650" y="1773238"/>
          <p14:tracePt t="40381" x="10467975" y="1604963"/>
          <p14:tracePt t="40396" x="10734675" y="842963"/>
          <p14:tracePt t="40413" x="10844213" y="396875"/>
          <p14:tracePt t="44068" x="10209213" y="425450"/>
          <p14:tracePt t="44081" x="10248900" y="871538"/>
          <p14:tracePt t="44083" x="10269538" y="1001713"/>
          <p14:tracePt t="44099" x="10309225" y="1368425"/>
          <p14:tracePt t="44116" x="10367963" y="1714500"/>
          <p14:tracePt t="44120" x="10388600" y="1803400"/>
          <p14:tracePt t="44131" x="10407650" y="1873250"/>
          <p14:tracePt t="44133" x="10417175" y="1931988"/>
          <p14:tracePt t="44150" x="10437813" y="1982788"/>
          <p14:tracePt t="44167" x="10437813" y="2032000"/>
          <p14:tracePt t="44184" x="10437813" y="2041525"/>
          <p14:tracePt t="44198" x="10437813" y="2051050"/>
          <p14:tracePt t="45110" x="10496550" y="2219325"/>
          <p14:tracePt t="45120" x="10517188" y="2338388"/>
          <p14:tracePt t="45133" x="10566400" y="2447925"/>
          <p14:tracePt t="45152" x="10596563" y="2546350"/>
          <p14:tracePt t="45168" x="10606088" y="2597150"/>
          <p14:tracePt t="45186" x="10606088" y="2646363"/>
          <p14:tracePt t="45187" x="10606088" y="2676525"/>
          <p14:tracePt t="45202" x="10606088" y="2716213"/>
          <p14:tracePt t="45218" x="10606088" y="2744788"/>
          <p14:tracePt t="45233" x="10606088" y="2754313"/>
          <p14:tracePt t="45256" x="10606088" y="2784475"/>
          <p14:tracePt t="45279" x="10606088" y="2794000"/>
          <p14:tracePt t="68796" x="10526713" y="2716213"/>
          <p14:tracePt t="68802" x="10269538" y="2398713"/>
          <p14:tracePt t="68822" x="9802813" y="1773238"/>
          <p14:tracePt t="68831" x="9466263" y="990600"/>
          <p14:tracePt t="68851" x="9347200" y="555625"/>
          <p14:tracePt t="70353" x="8147050" y="0"/>
          <p14:tracePt t="70360" x="8137525" y="238125"/>
          <p14:tracePt t="70379" x="8108950" y="425450"/>
          <p14:tracePt t="70392" x="8097838" y="703263"/>
          <p14:tracePt t="70411" x="8078788" y="962025"/>
          <p14:tracePt t="70426" x="8078788" y="1011238"/>
          <p14:tracePt t="70443" x="8078788" y="1050925"/>
          <p14:tracePt t="70458" x="8078788" y="1060450"/>
          <p14:tracePt t="70475" x="8069263" y="1090613"/>
          <p14:tracePt t="70492" x="8058150" y="1189038"/>
          <p14:tracePt t="70510" x="8029575" y="1457325"/>
          <p14:tracePt t="70511" x="8029575" y="1604963"/>
          <p14:tracePt t="70527" x="8018463" y="1754188"/>
          <p14:tracePt t="70544" x="8008938" y="1824038"/>
          <p14:tracePt t="70564" x="7999413" y="1873250"/>
          <p14:tracePt t="70576" x="7999413" y="1882775"/>
          <p14:tracePt t="70593" x="7999413" y="18923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 descr="電車, 煙, 屋外, 跡 が含まれている画像&#10;&#10;自動的に生成された説明"/>
          <p:cNvPicPr preferRelativeResize="0"/>
          <p:nvPr/>
        </p:nvPicPr>
        <p:blipFill rotWithShape="1">
          <a:blip r:embed="rId5">
            <a:alphaModFix/>
          </a:blip>
          <a:srcRect/>
          <a:stretch/>
        </p:blipFill>
        <p:spPr>
          <a:xfrm>
            <a:off x="929998" y="1622153"/>
            <a:ext cx="1558789" cy="2338184"/>
          </a:xfrm>
          <a:prstGeom prst="rect">
            <a:avLst/>
          </a:prstGeom>
          <a:noFill/>
          <a:ln>
            <a:noFill/>
          </a:ln>
        </p:spPr>
      </p:pic>
      <p:sp>
        <p:nvSpPr>
          <p:cNvPr id="145" name="Google Shape;145;p3"/>
          <p:cNvSpPr txBox="1">
            <a:spLocks noGrp="1"/>
          </p:cNvSpPr>
          <p:nvPr>
            <p:ph type="title"/>
          </p:nvPr>
        </p:nvSpPr>
        <p:spPr>
          <a:xfrm>
            <a:off x="1024467" y="248759"/>
            <a:ext cx="10160000" cy="631676"/>
          </a:xfrm>
          <a:prstGeom prst="rect">
            <a:avLst/>
          </a:prstGeom>
          <a:noFill/>
          <a:ln>
            <a:noFill/>
          </a:ln>
        </p:spPr>
        <p:txBody>
          <a:bodyPr spcFirstLastPara="1" wrap="square" lIns="86750" tIns="43375" rIns="86750" bIns="43375" anchor="ctr" anchorCtr="0">
            <a:noAutofit/>
          </a:bodyPr>
          <a:lstStyle/>
          <a:p>
            <a:pPr marL="0" lvl="0" indent="0" algn="ctr" rtl="0">
              <a:lnSpc>
                <a:spcPct val="80000"/>
              </a:lnSpc>
              <a:spcBef>
                <a:spcPts val="0"/>
              </a:spcBef>
              <a:spcAft>
                <a:spcPts val="0"/>
              </a:spcAft>
              <a:buNone/>
            </a:pPr>
            <a:r>
              <a:rPr lang="en-US" sz="2800" dirty="0"/>
              <a:t> </a:t>
            </a:r>
            <a:r>
              <a:rPr lang="en-GB" altLang="ja-JP" sz="2800" b="1" dirty="0">
                <a:latin typeface="Times New Roman" panose="02020603050405020304" pitchFamily="18" charset="0"/>
                <a:cs typeface="Times New Roman" panose="02020603050405020304" pitchFamily="18" charset="0"/>
              </a:rPr>
              <a:t>Agency’s Instruments Updates &amp; Planned launches </a:t>
            </a:r>
            <a:br>
              <a:rPr lang="en-GB" altLang="ja-JP" sz="2800" b="1" dirty="0">
                <a:latin typeface="Times New Roman" panose="02020603050405020304" pitchFamily="18" charset="0"/>
                <a:cs typeface="Times New Roman" panose="02020603050405020304" pitchFamily="18" charset="0"/>
              </a:rPr>
            </a:br>
            <a:r>
              <a:rPr lang="en-GB" altLang="ja-JP" sz="2800" b="1" dirty="0">
                <a:latin typeface="Times New Roman" panose="02020603050405020304" pitchFamily="18" charset="0"/>
                <a:cs typeface="Times New Roman" panose="02020603050405020304" pitchFamily="18" charset="0"/>
              </a:rPr>
              <a:t>that are relevant to GSICS</a:t>
            </a:r>
            <a:br>
              <a:rPr lang="en-GB" altLang="ja-JP" sz="2800" b="1" dirty="0">
                <a:latin typeface="Times New Roman" panose="02020603050405020304" pitchFamily="18" charset="0"/>
                <a:cs typeface="Times New Roman" panose="02020603050405020304" pitchFamily="18" charset="0"/>
              </a:rPr>
            </a:br>
            <a:r>
              <a:rPr lang="en-GB" altLang="ja-JP" sz="2400" b="1" dirty="0">
                <a:latin typeface="Times New Roman" panose="02020603050405020304" pitchFamily="18" charset="0"/>
                <a:cs typeface="Times New Roman" panose="02020603050405020304" pitchFamily="18" charset="0"/>
              </a:rPr>
              <a:t>(2) Europ</a:t>
            </a:r>
            <a:r>
              <a:rPr lang="en-GB" altLang="ja-JP" sz="2400" b="1" dirty="0"/>
              <a:t>e-Japan joint </a:t>
            </a:r>
            <a:r>
              <a:rPr lang="en-US" sz="2400" b="1" dirty="0" err="1"/>
              <a:t>EarthCARE</a:t>
            </a:r>
            <a:r>
              <a:rPr lang="en-US" sz="2400" b="1" dirty="0"/>
              <a:t> was launched successfully</a:t>
            </a:r>
            <a:endParaRPr sz="2400" b="1" dirty="0"/>
          </a:p>
        </p:txBody>
      </p:sp>
      <p:sp>
        <p:nvSpPr>
          <p:cNvPr id="146" name="Google Shape;146;p3"/>
          <p:cNvSpPr/>
          <p:nvPr/>
        </p:nvSpPr>
        <p:spPr>
          <a:xfrm>
            <a:off x="6897070" y="1144893"/>
            <a:ext cx="5065138" cy="5639965"/>
          </a:xfrm>
          <a:prstGeom prst="rect">
            <a:avLst/>
          </a:prstGeom>
          <a:noFill/>
          <a:ln>
            <a:noFill/>
          </a:ln>
        </p:spPr>
        <p:txBody>
          <a:bodyPr spcFirstLastPara="1" wrap="square" lIns="91425" tIns="45700" rIns="91425" bIns="45700" anchor="t" anchorCtr="0">
            <a:spAutoFit/>
          </a:bodyPr>
          <a:lstStyle/>
          <a:p>
            <a:pPr marL="285750" marR="0" lvl="0" indent="-285750" algn="l" rtl="0">
              <a:lnSpc>
                <a:spcPct val="95000"/>
              </a:lnSpc>
              <a:spcBef>
                <a:spcPts val="0"/>
              </a:spcBef>
              <a:spcAft>
                <a:spcPts val="0"/>
              </a:spcAft>
              <a:buClr>
                <a:srgbClr val="000000"/>
              </a:buClr>
              <a:buSzPts val="2000"/>
              <a:buFont typeface="Arial"/>
              <a:buChar char="•"/>
            </a:pPr>
            <a:r>
              <a:rPr lang="en-US" sz="2000" b="1"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Europe-Japan joint </a:t>
            </a: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mission to obtain </a:t>
            </a:r>
            <a:r>
              <a:rPr lang="en-US" sz="2000" b="1"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Global distributions of cloud &amp; aerosol profiles</a:t>
            </a: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000" b="1"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and radiation budget</a:t>
            </a: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 to contribute to precise </a:t>
            </a:r>
            <a:r>
              <a:rPr lang="en-US" sz="2000" b="1"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understanding of climate change </a:t>
            </a:r>
            <a:endParaRPr dirty="0">
              <a:latin typeface="Times New Roman" panose="02020603050405020304" pitchFamily="18" charset="0"/>
              <a:cs typeface="Times New Roman" panose="02020603050405020304" pitchFamily="18" charset="0"/>
            </a:endParaRPr>
          </a:p>
          <a:p>
            <a:pPr marL="285750" marR="0" lvl="0" indent="-285750" algn="l" rtl="0">
              <a:lnSpc>
                <a:spcPct val="95000"/>
              </a:lnSpc>
              <a:spcBef>
                <a:spcPts val="900"/>
              </a:spcBef>
              <a:spcAft>
                <a:spcPts val="0"/>
              </a:spcAft>
              <a:buClr>
                <a:srgbClr val="000000"/>
              </a:buClr>
              <a:buSzPts val="2000"/>
              <a:buFont typeface="Arial"/>
              <a:buChar char="•"/>
            </a:pP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JAXA and NICT provides </a:t>
            </a:r>
            <a:r>
              <a:rPr lang="en-US" sz="2000" b="0" i="0" u="sng" strike="noStrike" cap="none" dirty="0">
                <a:solidFill>
                  <a:srgbClr val="000000"/>
                </a:solidFill>
                <a:latin typeface="Times New Roman" panose="02020603050405020304" pitchFamily="18" charset="0"/>
                <a:ea typeface="Calibri"/>
                <a:cs typeface="Times New Roman" panose="02020603050405020304" pitchFamily="18" charset="0"/>
                <a:sym typeface="Calibri"/>
              </a:rPr>
              <a:t>world's first satellite-based cloud vertical motion</a:t>
            </a: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 by the Cloud Profiling Radar (CPR) at 94 GHz with </a:t>
            </a:r>
            <a:r>
              <a:rPr lang="en-US" sz="2000" b="1"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Doppler Capability </a:t>
            </a: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at 0.8 km spatial resolution.</a:t>
            </a:r>
            <a:endParaRPr dirty="0">
              <a:latin typeface="Times New Roman" panose="02020603050405020304" pitchFamily="18" charset="0"/>
              <a:cs typeface="Times New Roman" panose="02020603050405020304" pitchFamily="18" charset="0"/>
            </a:endParaRPr>
          </a:p>
          <a:p>
            <a:pPr marL="285750" marR="0" lvl="0" indent="-285750" algn="l" rtl="0">
              <a:lnSpc>
                <a:spcPct val="95000"/>
              </a:lnSpc>
              <a:spcBef>
                <a:spcPts val="900"/>
              </a:spcBef>
              <a:spcAft>
                <a:spcPts val="0"/>
              </a:spcAft>
              <a:buClr>
                <a:srgbClr val="000000"/>
              </a:buClr>
              <a:buSzPts val="2000"/>
              <a:buFont typeface="Arial"/>
              <a:buChar char="•"/>
            </a:pP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Release schedule of JAXA products: </a:t>
            </a:r>
            <a:endParaRPr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a:p>
            <a:pPr marL="742950" marR="0" lvl="1" indent="-285750" algn="l" rtl="0">
              <a:lnSpc>
                <a:spcPct val="95000"/>
              </a:lnSpc>
              <a:spcBef>
                <a:spcPts val="900"/>
              </a:spcBef>
              <a:spcAft>
                <a:spcPts val="0"/>
              </a:spcAft>
              <a:buClr>
                <a:srgbClr val="000000"/>
              </a:buClr>
              <a:buSzPts val="2000"/>
              <a:buFont typeface="Arial"/>
              <a:buChar char="•"/>
            </a:pP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Level-1 (Jan. 14, 2025) </a:t>
            </a:r>
            <a:endParaRPr dirty="0">
              <a:latin typeface="Times New Roman" panose="02020603050405020304" pitchFamily="18" charset="0"/>
              <a:cs typeface="Times New Roman" panose="02020603050405020304" pitchFamily="18" charset="0"/>
            </a:endParaRPr>
          </a:p>
          <a:p>
            <a:pPr marL="742950" marR="0" lvl="1" indent="-285750" algn="l" rtl="0">
              <a:lnSpc>
                <a:spcPct val="95000"/>
              </a:lnSpc>
              <a:spcBef>
                <a:spcPts val="900"/>
              </a:spcBef>
              <a:spcAft>
                <a:spcPts val="0"/>
              </a:spcAft>
              <a:buClr>
                <a:srgbClr val="000000"/>
              </a:buClr>
              <a:buSzPts val="2000"/>
              <a:buFont typeface="Arial"/>
              <a:buChar char="•"/>
            </a:pP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Level-2a and Level-2b CPR-ATLID synergy cloud products (Mar. 17, 2025) </a:t>
            </a:r>
            <a:endParaRPr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a:p>
            <a:pPr marL="742950" marR="0" lvl="1" indent="-285750" algn="l" rtl="0">
              <a:lnSpc>
                <a:spcPct val="95000"/>
              </a:lnSpc>
              <a:spcBef>
                <a:spcPts val="900"/>
              </a:spcBef>
              <a:spcAft>
                <a:spcPts val="0"/>
              </a:spcAft>
              <a:buClr>
                <a:srgbClr val="000000"/>
              </a:buClr>
              <a:buSzPts val="2000"/>
              <a:buFont typeface="Arial"/>
              <a:buChar char="•"/>
            </a:pPr>
            <a:r>
              <a:rPr lang="en-US"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Level-2b CPR-ATLID-MSI synergy cloud product and 4-sensor synergy radiation budget product (Launch + 18 month) </a:t>
            </a:r>
            <a:endParaRPr sz="20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147" name="Google Shape;147;p3"/>
          <p:cNvGraphicFramePr/>
          <p:nvPr/>
        </p:nvGraphicFramePr>
        <p:xfrm>
          <a:off x="296908" y="4336862"/>
          <a:ext cx="6550000" cy="2342644"/>
        </p:xfrm>
        <a:graphic>
          <a:graphicData uri="http://schemas.openxmlformats.org/drawingml/2006/table">
            <a:tbl>
              <a:tblPr>
                <a:noFill/>
              </a:tblPr>
              <a:tblGrid>
                <a:gridCol w="646075">
                  <a:extLst>
                    <a:ext uri="{9D8B030D-6E8A-4147-A177-3AD203B41FA5}">
                      <a16:colId xmlns:a16="http://schemas.microsoft.com/office/drawing/2014/main" val="20000"/>
                    </a:ext>
                  </a:extLst>
                </a:gridCol>
                <a:gridCol w="2371725">
                  <a:extLst>
                    <a:ext uri="{9D8B030D-6E8A-4147-A177-3AD203B41FA5}">
                      <a16:colId xmlns:a16="http://schemas.microsoft.com/office/drawing/2014/main" val="20001"/>
                    </a:ext>
                  </a:extLst>
                </a:gridCol>
                <a:gridCol w="3532200">
                  <a:extLst>
                    <a:ext uri="{9D8B030D-6E8A-4147-A177-3AD203B41FA5}">
                      <a16:colId xmlns:a16="http://schemas.microsoft.com/office/drawing/2014/main" val="20002"/>
                    </a:ext>
                  </a:extLst>
                </a:gridCol>
              </a:tblGrid>
              <a:tr h="328850">
                <a:tc gridSpan="2">
                  <a:txBody>
                    <a:bodyPr/>
                    <a:lstStyle/>
                    <a:p>
                      <a:pPr marL="0" marR="0" lvl="0" indent="0" algn="l" rtl="0">
                        <a:lnSpc>
                          <a:spcPct val="95000"/>
                        </a:lnSpc>
                        <a:spcBef>
                          <a:spcPts val="0"/>
                        </a:spcBef>
                        <a:spcAft>
                          <a:spcPts val="0"/>
                        </a:spcAft>
                        <a:buClr>
                          <a:schemeClr val="dk1"/>
                        </a:buClr>
                        <a:buSzPts val="1400"/>
                        <a:buFont typeface="Calibri"/>
                        <a:buNone/>
                      </a:pPr>
                      <a:r>
                        <a:rPr lang="en-US" sz="1400" b="1" u="none" strike="noStrike" cap="none">
                          <a:solidFill>
                            <a:schemeClr val="dk1"/>
                          </a:solidFill>
                          <a:latin typeface="Calibri"/>
                          <a:ea typeface="Calibri"/>
                          <a:cs typeface="Calibri"/>
                          <a:sym typeface="Calibri"/>
                        </a:rPr>
                        <a:t>Mission Instruments</a:t>
                      </a:r>
                      <a:endParaRPr sz="1400" b="1" i="0" u="none" strike="noStrike" cap="none">
                        <a:solidFill>
                          <a:schemeClr val="dk1"/>
                        </a:solidFill>
                        <a:latin typeface="Calibri"/>
                        <a:ea typeface="Calibri"/>
                        <a:cs typeface="Calibri"/>
                        <a:sym typeface="Calibri"/>
                      </a:endParaRPr>
                    </a:p>
                  </a:txBody>
                  <a:tcPr marL="72000" marR="72000" marT="0" marB="0" anchor="ctr">
                    <a:solidFill>
                      <a:srgbClr val="D8D8D8"/>
                    </a:solidFill>
                  </a:tcPr>
                </a:tc>
                <a:tc hMerge="1">
                  <a:txBody>
                    <a:bodyPr/>
                    <a:lstStyle/>
                    <a:p>
                      <a:endParaRPr lang="ja-JP"/>
                    </a:p>
                  </a:txBody>
                  <a:tcPr/>
                </a:tc>
                <a:tc>
                  <a:txBody>
                    <a:bodyPr/>
                    <a:lstStyle/>
                    <a:p>
                      <a:pPr marL="0" marR="0" lvl="0" indent="0" algn="l" rtl="0">
                        <a:lnSpc>
                          <a:spcPct val="90000"/>
                        </a:lnSpc>
                        <a:spcBef>
                          <a:spcPts val="0"/>
                        </a:spcBef>
                        <a:spcAft>
                          <a:spcPts val="0"/>
                        </a:spcAft>
                        <a:buClr>
                          <a:srgbClr val="FF0000"/>
                        </a:buClr>
                        <a:buSzPts val="1400"/>
                        <a:buFont typeface="Calibri"/>
                        <a:buNone/>
                      </a:pPr>
                      <a:r>
                        <a:rPr lang="en-US" sz="1400" b="0" u="none" strike="noStrike" cap="none">
                          <a:solidFill>
                            <a:srgbClr val="FF0000"/>
                          </a:solidFill>
                          <a:latin typeface="Calibri"/>
                          <a:ea typeface="Calibri"/>
                          <a:cs typeface="Calibri"/>
                          <a:sym typeface="Calibri"/>
                        </a:rPr>
                        <a:t>- Cloud Profiling Radar (CPR) </a:t>
                      </a:r>
                      <a:r>
                        <a:rPr lang="en-US" sz="1400" b="0" u="none" strike="noStrike" cap="none">
                          <a:solidFill>
                            <a:schemeClr val="dk1"/>
                          </a:solidFill>
                          <a:latin typeface="Calibri"/>
                          <a:ea typeface="Calibri"/>
                          <a:cs typeface="Calibri"/>
                          <a:sym typeface="Calibri"/>
                        </a:rPr>
                        <a:t>by NICT &amp; JAXA</a:t>
                      </a:r>
                      <a:endParaRPr/>
                    </a:p>
                    <a:p>
                      <a:pPr marL="0" marR="0" lvl="0" indent="0" algn="l" rtl="0">
                        <a:lnSpc>
                          <a:spcPct val="90000"/>
                        </a:lnSpc>
                        <a:spcBef>
                          <a:spcPts val="0"/>
                        </a:spcBef>
                        <a:spcAft>
                          <a:spcPts val="0"/>
                        </a:spcAft>
                        <a:buClr>
                          <a:schemeClr val="dk1"/>
                        </a:buClr>
                        <a:buSzPts val="1400"/>
                        <a:buFont typeface="Calibri"/>
                        <a:buNone/>
                      </a:pPr>
                      <a:r>
                        <a:rPr lang="en-US" sz="1400" b="0" u="none" strike="noStrike" cap="none">
                          <a:solidFill>
                            <a:schemeClr val="dk1"/>
                          </a:solidFill>
                          <a:latin typeface="Calibri"/>
                          <a:ea typeface="Calibri"/>
                          <a:cs typeface="Calibri"/>
                          <a:sym typeface="Calibri"/>
                        </a:rPr>
                        <a:t>- Atmospheric Lidar (ATLID) by ESA</a:t>
                      </a:r>
                      <a:endParaRPr/>
                    </a:p>
                    <a:p>
                      <a:pPr marL="0" marR="0" lvl="0" indent="0" algn="l" rtl="0">
                        <a:lnSpc>
                          <a:spcPct val="90000"/>
                        </a:lnSpc>
                        <a:spcBef>
                          <a:spcPts val="0"/>
                        </a:spcBef>
                        <a:spcAft>
                          <a:spcPts val="0"/>
                        </a:spcAft>
                        <a:buClr>
                          <a:schemeClr val="dk1"/>
                        </a:buClr>
                        <a:buSzPts val="1400"/>
                        <a:buFont typeface="Calibri"/>
                        <a:buNone/>
                      </a:pPr>
                      <a:r>
                        <a:rPr lang="en-US" sz="1400" b="0" u="none" strike="noStrike" cap="none">
                          <a:solidFill>
                            <a:schemeClr val="dk1"/>
                          </a:solidFill>
                          <a:latin typeface="Calibri"/>
                          <a:ea typeface="Calibri"/>
                          <a:cs typeface="Calibri"/>
                          <a:sym typeface="Calibri"/>
                        </a:rPr>
                        <a:t>- Multi-Spectral Imager (MSI) by ESA</a:t>
                      </a:r>
                      <a:endParaRPr/>
                    </a:p>
                    <a:p>
                      <a:pPr marL="0" marR="0" lvl="0" indent="0" algn="l" rtl="0">
                        <a:lnSpc>
                          <a:spcPct val="90000"/>
                        </a:lnSpc>
                        <a:spcBef>
                          <a:spcPts val="0"/>
                        </a:spcBef>
                        <a:spcAft>
                          <a:spcPts val="0"/>
                        </a:spcAft>
                        <a:buClr>
                          <a:schemeClr val="dk1"/>
                        </a:buClr>
                        <a:buSzPts val="1400"/>
                        <a:buFont typeface="Calibri"/>
                        <a:buNone/>
                      </a:pPr>
                      <a:r>
                        <a:rPr lang="en-US" sz="1400" b="0" u="none" strike="noStrike" cap="none">
                          <a:solidFill>
                            <a:schemeClr val="dk1"/>
                          </a:solidFill>
                          <a:latin typeface="Calibri"/>
                          <a:ea typeface="Calibri"/>
                          <a:cs typeface="Calibri"/>
                          <a:sym typeface="Calibri"/>
                        </a:rPr>
                        <a:t>- Broad-Band Radiometer (BBR) by ESA</a:t>
                      </a:r>
                      <a:endParaRPr sz="1400" b="0" i="0" u="none" strike="noStrike" cap="none">
                        <a:solidFill>
                          <a:schemeClr val="dk1"/>
                        </a:solidFill>
                        <a:latin typeface="Calibri"/>
                        <a:ea typeface="Calibri"/>
                        <a:cs typeface="Calibri"/>
                        <a:sym typeface="Calibri"/>
                      </a:endParaRPr>
                    </a:p>
                  </a:txBody>
                  <a:tcPr marL="72000" marR="72000" marT="0" marB="0" anchor="ctr"/>
                </a:tc>
                <a:extLst>
                  <a:ext uri="{0D108BD9-81ED-4DB2-BD59-A6C34878D82A}">
                    <a16:rowId xmlns:a16="http://schemas.microsoft.com/office/drawing/2014/main" val="10000"/>
                  </a:ext>
                </a:extLst>
              </a:tr>
              <a:tr h="177800">
                <a:tc rowSpan="4">
                  <a:txBody>
                    <a:bodyPr/>
                    <a:lstStyle/>
                    <a:p>
                      <a:pPr marL="0" marR="0" lvl="0" indent="0" algn="l" rtl="0">
                        <a:lnSpc>
                          <a:spcPct val="95000"/>
                        </a:lnSpc>
                        <a:spcBef>
                          <a:spcPts val="0"/>
                        </a:spcBef>
                        <a:spcAft>
                          <a:spcPts val="0"/>
                        </a:spcAft>
                        <a:buClr>
                          <a:schemeClr val="dk1"/>
                        </a:buClr>
                        <a:buSzPts val="1400"/>
                        <a:buFont typeface="Calibri"/>
                        <a:buNone/>
                      </a:pPr>
                      <a:r>
                        <a:rPr lang="en-US" sz="1400" b="1" u="none" strike="noStrike" cap="none">
                          <a:solidFill>
                            <a:schemeClr val="dk1"/>
                          </a:solidFill>
                          <a:latin typeface="Calibri"/>
                          <a:ea typeface="Calibri"/>
                          <a:cs typeface="Calibri"/>
                          <a:sym typeface="Calibri"/>
                        </a:rPr>
                        <a:t>Orbit</a:t>
                      </a:r>
                      <a:endParaRPr sz="1400" b="1" i="0" u="none" strike="noStrike" cap="none">
                        <a:solidFill>
                          <a:schemeClr val="dk1"/>
                        </a:solidFill>
                        <a:latin typeface="Calibri"/>
                        <a:ea typeface="Calibri"/>
                        <a:cs typeface="Calibri"/>
                        <a:sym typeface="Calibri"/>
                      </a:endParaRPr>
                    </a:p>
                  </a:txBody>
                  <a:tcPr marL="72000" marR="72000" marT="0" marB="0" anchor="ctr">
                    <a:solidFill>
                      <a:srgbClr val="D8D8D8"/>
                    </a:solidFill>
                  </a:tcPr>
                </a:tc>
                <a:tc>
                  <a:txBody>
                    <a:bodyPr/>
                    <a:lstStyle/>
                    <a:p>
                      <a:pPr marL="0" marR="0" lvl="0" indent="0" algn="l" rtl="0">
                        <a:lnSpc>
                          <a:spcPct val="120000"/>
                        </a:lnSpc>
                        <a:spcBef>
                          <a:spcPts val="0"/>
                        </a:spcBef>
                        <a:spcAft>
                          <a:spcPts val="0"/>
                        </a:spcAft>
                        <a:buNone/>
                      </a:pPr>
                      <a:r>
                        <a:rPr lang="en-US" sz="1400" b="1" u="none" strike="noStrike" cap="none">
                          <a:solidFill>
                            <a:schemeClr val="dk1"/>
                          </a:solidFill>
                          <a:latin typeface="Calibri"/>
                          <a:ea typeface="Calibri"/>
                          <a:cs typeface="Calibri"/>
                          <a:sym typeface="Calibri"/>
                        </a:rPr>
                        <a:t>Type</a:t>
                      </a:r>
                      <a:endParaRPr sz="1400" b="1" u="none" strike="noStrike" cap="none">
                        <a:solidFill>
                          <a:schemeClr val="dk1"/>
                        </a:solidFill>
                        <a:latin typeface="Calibri"/>
                        <a:ea typeface="Calibri"/>
                        <a:cs typeface="Calibri"/>
                        <a:sym typeface="Calibri"/>
                      </a:endParaRPr>
                    </a:p>
                  </a:txBody>
                  <a:tcPr marL="72000" marR="72000" marT="0" marB="0" anchor="ctr">
                    <a:solidFill>
                      <a:srgbClr val="D8D8D8"/>
                    </a:solidFill>
                  </a:tcPr>
                </a:tc>
                <a:tc>
                  <a:txBody>
                    <a:bodyPr/>
                    <a:lstStyle/>
                    <a:p>
                      <a:pPr marL="0" marR="0" lvl="0" indent="0" algn="l" rtl="0">
                        <a:lnSpc>
                          <a:spcPct val="90000"/>
                        </a:lnSpc>
                        <a:spcBef>
                          <a:spcPts val="0"/>
                        </a:spcBef>
                        <a:spcAft>
                          <a:spcPts val="0"/>
                        </a:spcAft>
                        <a:buClr>
                          <a:schemeClr val="dk1"/>
                        </a:buClr>
                        <a:buSzPts val="1400"/>
                        <a:buFont typeface="Calibri"/>
                        <a:buNone/>
                      </a:pPr>
                      <a:r>
                        <a:rPr lang="en-US" sz="1400" b="0" u="none" strike="noStrike" cap="none">
                          <a:solidFill>
                            <a:schemeClr val="dk1"/>
                          </a:solidFill>
                          <a:latin typeface="Calibri"/>
                          <a:ea typeface="Calibri"/>
                          <a:cs typeface="Calibri"/>
                          <a:sym typeface="Calibri"/>
                        </a:rPr>
                        <a:t>Sun-synchronous sub-recurrent orbit</a:t>
                      </a:r>
                      <a:endParaRPr/>
                    </a:p>
                  </a:txBody>
                  <a:tcPr marL="72000" marR="72000" marT="0" marB="0" anchor="ctr"/>
                </a:tc>
                <a:extLst>
                  <a:ext uri="{0D108BD9-81ED-4DB2-BD59-A6C34878D82A}">
                    <a16:rowId xmlns:a16="http://schemas.microsoft.com/office/drawing/2014/main" val="10001"/>
                  </a:ext>
                </a:extLst>
              </a:tr>
              <a:tr h="177800">
                <a:tc vMerge="1">
                  <a:txBody>
                    <a:bodyPr/>
                    <a:lstStyle/>
                    <a:p>
                      <a:endParaRPr lang="ja-JP"/>
                    </a:p>
                  </a:txBody>
                  <a:tcPr/>
                </a:tc>
                <a:tc>
                  <a:txBody>
                    <a:bodyPr/>
                    <a:lstStyle/>
                    <a:p>
                      <a:pPr marL="0" marR="0" lvl="0" indent="0" algn="l" rtl="0">
                        <a:lnSpc>
                          <a:spcPct val="120000"/>
                        </a:lnSpc>
                        <a:spcBef>
                          <a:spcPts val="0"/>
                        </a:spcBef>
                        <a:spcAft>
                          <a:spcPts val="0"/>
                        </a:spcAft>
                        <a:buNone/>
                      </a:pPr>
                      <a:r>
                        <a:rPr lang="en-US" sz="1400" b="1" u="none" strike="noStrike" cap="none">
                          <a:solidFill>
                            <a:schemeClr val="dk1"/>
                          </a:solidFill>
                          <a:latin typeface="Calibri"/>
                          <a:ea typeface="Calibri"/>
                          <a:cs typeface="Calibri"/>
                          <a:sym typeface="Calibri"/>
                        </a:rPr>
                        <a:t>Altitude</a:t>
                      </a:r>
                      <a:endParaRPr sz="1400" b="1" u="none" strike="noStrike" cap="none">
                        <a:solidFill>
                          <a:schemeClr val="dk1"/>
                        </a:solidFill>
                        <a:latin typeface="Calibri"/>
                        <a:ea typeface="Calibri"/>
                        <a:cs typeface="Calibri"/>
                        <a:sym typeface="Calibri"/>
                      </a:endParaRPr>
                    </a:p>
                  </a:txBody>
                  <a:tcPr marL="72000" marR="72000" marT="0" marB="0" anchor="ctr">
                    <a:solidFill>
                      <a:srgbClr val="D8D8D8"/>
                    </a:solidFill>
                  </a:tcPr>
                </a:tc>
                <a:tc>
                  <a:txBody>
                    <a:bodyPr/>
                    <a:lstStyle/>
                    <a:p>
                      <a:pPr marL="0" marR="0" lvl="0" indent="0" algn="l" rtl="0">
                        <a:lnSpc>
                          <a:spcPct val="90000"/>
                        </a:lnSpc>
                        <a:spcBef>
                          <a:spcPts val="0"/>
                        </a:spcBef>
                        <a:spcAft>
                          <a:spcPts val="0"/>
                        </a:spcAft>
                        <a:buClr>
                          <a:schemeClr val="dk1"/>
                        </a:buClr>
                        <a:buSzPts val="1400"/>
                        <a:buFont typeface="Calibri"/>
                        <a:buNone/>
                      </a:pPr>
                      <a:r>
                        <a:rPr lang="en-US" sz="1400" b="0" u="none" strike="noStrike" cap="none">
                          <a:solidFill>
                            <a:schemeClr val="dk1"/>
                          </a:solidFill>
                          <a:latin typeface="Calibri"/>
                          <a:ea typeface="Calibri"/>
                          <a:cs typeface="Calibri"/>
                          <a:sym typeface="Calibri"/>
                        </a:rPr>
                        <a:t>approx. 400km</a:t>
                      </a:r>
                      <a:endParaRPr sz="1400" b="0" i="0" u="none" strike="noStrike" cap="none">
                        <a:solidFill>
                          <a:schemeClr val="dk1"/>
                        </a:solidFill>
                        <a:latin typeface="Calibri"/>
                        <a:ea typeface="Calibri"/>
                        <a:cs typeface="Calibri"/>
                        <a:sym typeface="Calibri"/>
                      </a:endParaRPr>
                    </a:p>
                  </a:txBody>
                  <a:tcPr marL="72000" marR="72000" marT="0" marB="0" anchor="ctr"/>
                </a:tc>
                <a:extLst>
                  <a:ext uri="{0D108BD9-81ED-4DB2-BD59-A6C34878D82A}">
                    <a16:rowId xmlns:a16="http://schemas.microsoft.com/office/drawing/2014/main" val="10002"/>
                  </a:ext>
                </a:extLst>
              </a:tr>
              <a:tr h="177800">
                <a:tc vMerge="1">
                  <a:txBody>
                    <a:bodyPr/>
                    <a:lstStyle/>
                    <a:p>
                      <a:endParaRPr lang="ja-JP"/>
                    </a:p>
                  </a:txBody>
                  <a:tcPr/>
                </a:tc>
                <a:tc>
                  <a:txBody>
                    <a:bodyPr/>
                    <a:lstStyle/>
                    <a:p>
                      <a:pPr marL="0" marR="0" lvl="0" indent="0" algn="l" rtl="0">
                        <a:lnSpc>
                          <a:spcPct val="120000"/>
                        </a:lnSpc>
                        <a:spcBef>
                          <a:spcPts val="0"/>
                        </a:spcBef>
                        <a:spcAft>
                          <a:spcPts val="0"/>
                        </a:spcAft>
                        <a:buNone/>
                      </a:pPr>
                      <a:r>
                        <a:rPr lang="en-US" sz="1400" b="1" u="none" strike="noStrike" cap="none">
                          <a:solidFill>
                            <a:schemeClr val="dk1"/>
                          </a:solidFill>
                          <a:latin typeface="Calibri"/>
                          <a:ea typeface="Calibri"/>
                          <a:cs typeface="Calibri"/>
                          <a:sym typeface="Calibri"/>
                        </a:rPr>
                        <a:t>Local sun time at descending</a:t>
                      </a:r>
                      <a:endParaRPr sz="1400" b="1" u="none" strike="noStrike" cap="none">
                        <a:solidFill>
                          <a:schemeClr val="dk1"/>
                        </a:solidFill>
                        <a:latin typeface="Calibri"/>
                        <a:ea typeface="Calibri"/>
                        <a:cs typeface="Calibri"/>
                        <a:sym typeface="Calibri"/>
                      </a:endParaRPr>
                    </a:p>
                  </a:txBody>
                  <a:tcPr marL="72000" marR="72000" marT="0" marB="0" anchor="ctr">
                    <a:solidFill>
                      <a:srgbClr val="D8D8D8"/>
                    </a:solidFill>
                  </a:tcPr>
                </a:tc>
                <a:tc>
                  <a:txBody>
                    <a:bodyPr/>
                    <a:lstStyle/>
                    <a:p>
                      <a:pPr marL="0" marR="0" lvl="0" indent="0" algn="l" rtl="0">
                        <a:lnSpc>
                          <a:spcPct val="90000"/>
                        </a:lnSpc>
                        <a:spcBef>
                          <a:spcPts val="0"/>
                        </a:spcBef>
                        <a:spcAft>
                          <a:spcPts val="0"/>
                        </a:spcAft>
                        <a:buClr>
                          <a:schemeClr val="dk1"/>
                        </a:buClr>
                        <a:buSzPts val="1400"/>
                        <a:buFont typeface="Calibri"/>
                        <a:buNone/>
                      </a:pPr>
                      <a:r>
                        <a:rPr lang="en-US" sz="1400" b="0" u="none" strike="noStrike" cap="none">
                          <a:solidFill>
                            <a:schemeClr val="dk1"/>
                          </a:solidFill>
                          <a:latin typeface="Calibri"/>
                          <a:ea typeface="Calibri"/>
                          <a:cs typeface="Calibri"/>
                          <a:sym typeface="Calibri"/>
                        </a:rPr>
                        <a:t>14:00</a:t>
                      </a:r>
                      <a:endParaRPr sz="1400" b="0" i="0" u="none" strike="noStrike" cap="none">
                        <a:solidFill>
                          <a:schemeClr val="dk1"/>
                        </a:solidFill>
                        <a:latin typeface="Calibri"/>
                        <a:ea typeface="Calibri"/>
                        <a:cs typeface="Calibri"/>
                        <a:sym typeface="Calibri"/>
                      </a:endParaRPr>
                    </a:p>
                  </a:txBody>
                  <a:tcPr marL="72000" marR="72000" marT="0" marB="0" anchor="ctr"/>
                </a:tc>
                <a:extLst>
                  <a:ext uri="{0D108BD9-81ED-4DB2-BD59-A6C34878D82A}">
                    <a16:rowId xmlns:a16="http://schemas.microsoft.com/office/drawing/2014/main" val="10003"/>
                  </a:ext>
                </a:extLst>
              </a:tr>
              <a:tr h="208175">
                <a:tc vMerge="1">
                  <a:txBody>
                    <a:bodyPr/>
                    <a:lstStyle/>
                    <a:p>
                      <a:endParaRPr lang="ja-JP"/>
                    </a:p>
                  </a:txBody>
                  <a:tcPr/>
                </a:tc>
                <a:tc>
                  <a:txBody>
                    <a:bodyPr/>
                    <a:lstStyle/>
                    <a:p>
                      <a:pPr marL="0" marR="0" lvl="0" indent="0" algn="l" rtl="0">
                        <a:lnSpc>
                          <a:spcPct val="120000"/>
                        </a:lnSpc>
                        <a:spcBef>
                          <a:spcPts val="0"/>
                        </a:spcBef>
                        <a:spcAft>
                          <a:spcPts val="0"/>
                        </a:spcAft>
                        <a:buNone/>
                      </a:pPr>
                      <a:r>
                        <a:rPr lang="en-US" sz="1400" b="1" u="none" strike="noStrike" cap="none">
                          <a:solidFill>
                            <a:schemeClr val="dk1"/>
                          </a:solidFill>
                          <a:latin typeface="Calibri"/>
                          <a:ea typeface="Calibri"/>
                          <a:cs typeface="Calibri"/>
                          <a:sym typeface="Calibri"/>
                        </a:rPr>
                        <a:t>Revisit time</a:t>
                      </a:r>
                      <a:endParaRPr sz="1400" b="1" u="none" strike="noStrike" cap="none">
                        <a:solidFill>
                          <a:schemeClr val="dk1"/>
                        </a:solidFill>
                        <a:latin typeface="Calibri"/>
                        <a:ea typeface="Calibri"/>
                        <a:cs typeface="Calibri"/>
                        <a:sym typeface="Calibri"/>
                      </a:endParaRPr>
                    </a:p>
                  </a:txBody>
                  <a:tcPr marL="72000" marR="72000" marT="0" marB="0" anchor="ctr">
                    <a:solidFill>
                      <a:srgbClr val="D8D8D8"/>
                    </a:solidFill>
                  </a:tcPr>
                </a:tc>
                <a:tc>
                  <a:txBody>
                    <a:bodyPr/>
                    <a:lstStyle/>
                    <a:p>
                      <a:pPr marL="0" marR="0" lvl="0" indent="0" algn="l" rtl="0">
                        <a:lnSpc>
                          <a:spcPct val="90000"/>
                        </a:lnSpc>
                        <a:spcBef>
                          <a:spcPts val="0"/>
                        </a:spcBef>
                        <a:spcAft>
                          <a:spcPts val="0"/>
                        </a:spcAft>
                        <a:buClr>
                          <a:schemeClr val="dk1"/>
                        </a:buClr>
                        <a:buSzPts val="1400"/>
                        <a:buFont typeface="Calibri"/>
                        <a:buNone/>
                      </a:pPr>
                      <a:r>
                        <a:rPr lang="en-US" sz="1400" b="0" u="none" strike="noStrike" cap="none">
                          <a:solidFill>
                            <a:schemeClr val="dk1"/>
                          </a:solidFill>
                          <a:latin typeface="Calibri"/>
                          <a:ea typeface="Calibri"/>
                          <a:cs typeface="Calibri"/>
                          <a:sym typeface="Calibri"/>
                        </a:rPr>
                        <a:t>25 days</a:t>
                      </a:r>
                      <a:endParaRPr sz="1400" b="0" i="0" u="none" strike="noStrike" cap="none">
                        <a:solidFill>
                          <a:schemeClr val="dk1"/>
                        </a:solidFill>
                        <a:latin typeface="Calibri"/>
                        <a:ea typeface="Calibri"/>
                        <a:cs typeface="Calibri"/>
                        <a:sym typeface="Calibri"/>
                      </a:endParaRPr>
                    </a:p>
                  </a:txBody>
                  <a:tcPr marL="72000" marR="72000" marT="0" marB="0" anchor="ctr"/>
                </a:tc>
                <a:extLst>
                  <a:ext uri="{0D108BD9-81ED-4DB2-BD59-A6C34878D82A}">
                    <a16:rowId xmlns:a16="http://schemas.microsoft.com/office/drawing/2014/main" val="10004"/>
                  </a:ext>
                </a:extLst>
              </a:tr>
              <a:tr h="202375">
                <a:tc gridSpan="2">
                  <a:txBody>
                    <a:bodyPr/>
                    <a:lstStyle/>
                    <a:p>
                      <a:pPr marL="0" marR="0" lvl="0" indent="0" algn="l" rtl="0">
                        <a:lnSpc>
                          <a:spcPct val="95000"/>
                        </a:lnSpc>
                        <a:spcBef>
                          <a:spcPts val="0"/>
                        </a:spcBef>
                        <a:spcAft>
                          <a:spcPts val="0"/>
                        </a:spcAft>
                        <a:buClr>
                          <a:schemeClr val="dk1"/>
                        </a:buClr>
                        <a:buSzPts val="1400"/>
                        <a:buFont typeface="Calibri"/>
                        <a:buNone/>
                      </a:pPr>
                      <a:r>
                        <a:rPr lang="en-US" sz="1400" b="1" u="none" strike="noStrike" cap="none">
                          <a:solidFill>
                            <a:schemeClr val="dk1"/>
                          </a:solidFill>
                          <a:latin typeface="Calibri"/>
                          <a:ea typeface="Calibri"/>
                          <a:cs typeface="Calibri"/>
                          <a:sym typeface="Calibri"/>
                        </a:rPr>
                        <a:t>Satellite Mass</a:t>
                      </a:r>
                      <a:endParaRPr sz="1400" b="1" i="0" u="none" strike="noStrike" cap="none">
                        <a:solidFill>
                          <a:schemeClr val="dk1"/>
                        </a:solidFill>
                        <a:latin typeface="Calibri"/>
                        <a:ea typeface="Calibri"/>
                        <a:cs typeface="Calibri"/>
                        <a:sym typeface="Calibri"/>
                      </a:endParaRPr>
                    </a:p>
                  </a:txBody>
                  <a:tcPr marL="72000" marR="72000" marT="0" marB="0" anchor="ctr">
                    <a:solidFill>
                      <a:srgbClr val="D8D8D8"/>
                    </a:solidFill>
                  </a:tcPr>
                </a:tc>
                <a:tc hMerge="1">
                  <a:txBody>
                    <a:bodyPr/>
                    <a:lstStyle/>
                    <a:p>
                      <a:endParaRPr lang="ja-JP"/>
                    </a:p>
                  </a:txBody>
                  <a:tcPr/>
                </a:tc>
                <a:tc>
                  <a:txBody>
                    <a:bodyPr/>
                    <a:lstStyle/>
                    <a:p>
                      <a:pPr marL="0" marR="0" lvl="0" indent="0" algn="l" rtl="0">
                        <a:lnSpc>
                          <a:spcPct val="95000"/>
                        </a:lnSpc>
                        <a:spcBef>
                          <a:spcPts val="0"/>
                        </a:spcBef>
                        <a:spcAft>
                          <a:spcPts val="0"/>
                        </a:spcAft>
                        <a:buClr>
                          <a:schemeClr val="dk1"/>
                        </a:buClr>
                        <a:buSzPts val="1400"/>
                        <a:buFont typeface="Calibri"/>
                        <a:buNone/>
                      </a:pPr>
                      <a:r>
                        <a:rPr lang="en-US" sz="1400" b="0" u="none" strike="noStrike" cap="none">
                          <a:solidFill>
                            <a:schemeClr val="dk1"/>
                          </a:solidFill>
                          <a:latin typeface="Calibri"/>
                          <a:ea typeface="Calibri"/>
                          <a:cs typeface="Calibri"/>
                          <a:sym typeface="Calibri"/>
                        </a:rPr>
                        <a:t>Approx. 2.2 tons at launch</a:t>
                      </a:r>
                      <a:endParaRPr sz="1400" b="0" i="0" u="none" strike="noStrike" cap="none">
                        <a:solidFill>
                          <a:schemeClr val="dk1"/>
                        </a:solidFill>
                        <a:latin typeface="Calibri"/>
                        <a:ea typeface="Calibri"/>
                        <a:cs typeface="Calibri"/>
                        <a:sym typeface="Calibri"/>
                      </a:endParaRPr>
                    </a:p>
                  </a:txBody>
                  <a:tcPr marL="72000" marR="72000" marT="0" marB="0" anchor="ctr"/>
                </a:tc>
                <a:extLst>
                  <a:ext uri="{0D108BD9-81ED-4DB2-BD59-A6C34878D82A}">
                    <a16:rowId xmlns:a16="http://schemas.microsoft.com/office/drawing/2014/main" val="10005"/>
                  </a:ext>
                </a:extLst>
              </a:tr>
              <a:tr h="126475">
                <a:tc gridSpan="2">
                  <a:txBody>
                    <a:bodyPr/>
                    <a:lstStyle/>
                    <a:p>
                      <a:pPr marL="0" marR="0" lvl="0" indent="0" algn="l" rtl="0">
                        <a:lnSpc>
                          <a:spcPct val="95000"/>
                        </a:lnSpc>
                        <a:spcBef>
                          <a:spcPts val="0"/>
                        </a:spcBef>
                        <a:spcAft>
                          <a:spcPts val="0"/>
                        </a:spcAft>
                        <a:buNone/>
                      </a:pPr>
                      <a:r>
                        <a:rPr lang="en-US" sz="1400" b="1" u="none" strike="noStrike" cap="none">
                          <a:latin typeface="Calibri"/>
                          <a:ea typeface="Calibri"/>
                          <a:cs typeface="Calibri"/>
                          <a:sym typeface="Calibri"/>
                        </a:rPr>
                        <a:t>Designed lifetime</a:t>
                      </a:r>
                      <a:endParaRPr sz="1400" b="1" u="none" strike="noStrike" cap="none">
                        <a:latin typeface="Calibri"/>
                        <a:ea typeface="Calibri"/>
                        <a:cs typeface="Calibri"/>
                        <a:sym typeface="Calibri"/>
                      </a:endParaRPr>
                    </a:p>
                  </a:txBody>
                  <a:tcPr marL="72000" marR="72000" marT="0" marB="0" anchor="ctr">
                    <a:solidFill>
                      <a:srgbClr val="D8D8D8"/>
                    </a:solidFill>
                  </a:tcPr>
                </a:tc>
                <a:tc hMerge="1">
                  <a:txBody>
                    <a:bodyPr/>
                    <a:lstStyle/>
                    <a:p>
                      <a:endParaRPr lang="ja-JP"/>
                    </a:p>
                  </a:txBody>
                  <a:tcPr/>
                </a:tc>
                <a:tc>
                  <a:txBody>
                    <a:bodyPr/>
                    <a:lstStyle/>
                    <a:p>
                      <a:pPr marL="0" marR="0" lvl="0" indent="0" algn="just" rtl="0">
                        <a:lnSpc>
                          <a:spcPct val="95000"/>
                        </a:lnSpc>
                        <a:spcBef>
                          <a:spcPts val="0"/>
                        </a:spcBef>
                        <a:spcAft>
                          <a:spcPts val="0"/>
                        </a:spcAft>
                        <a:buNone/>
                      </a:pPr>
                      <a:r>
                        <a:rPr lang="en-US" sz="1400" u="none" strike="noStrike" cap="none">
                          <a:latin typeface="Calibri"/>
                          <a:ea typeface="Calibri"/>
                          <a:cs typeface="Calibri"/>
                          <a:sym typeface="Calibri"/>
                        </a:rPr>
                        <a:t>3 years</a:t>
                      </a:r>
                      <a:endParaRPr sz="1400" u="none" strike="noStrike" cap="none">
                        <a:latin typeface="Calibri"/>
                        <a:ea typeface="Calibri"/>
                        <a:cs typeface="Calibri"/>
                        <a:sym typeface="Calibri"/>
                      </a:endParaRPr>
                    </a:p>
                  </a:txBody>
                  <a:tcPr marL="72000" marR="72000" marT="0" marB="0" anchor="ctr"/>
                </a:tc>
                <a:extLst>
                  <a:ext uri="{0D108BD9-81ED-4DB2-BD59-A6C34878D82A}">
                    <a16:rowId xmlns:a16="http://schemas.microsoft.com/office/drawing/2014/main" val="10006"/>
                  </a:ext>
                </a:extLst>
              </a:tr>
              <a:tr h="126475">
                <a:tc gridSpan="2">
                  <a:txBody>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Launch</a:t>
                      </a:r>
                      <a:endParaRPr sz="1400" b="1" i="0" u="none" strike="noStrike" cap="none">
                        <a:solidFill>
                          <a:srgbClr val="000000"/>
                        </a:solidFill>
                        <a:latin typeface="Calibri"/>
                        <a:ea typeface="Calibri"/>
                        <a:cs typeface="Calibri"/>
                        <a:sym typeface="Calibri"/>
                      </a:endParaRPr>
                    </a:p>
                  </a:txBody>
                  <a:tcPr marL="72000" marR="72000" marT="0" marB="0" anchor="ctr">
                    <a:solidFill>
                      <a:srgbClr val="D8D8D8"/>
                    </a:solidFill>
                  </a:tcPr>
                </a:tc>
                <a:tc h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May 29, 2024 by Falcon-9 (Space-X)</a:t>
                      </a:r>
                      <a:endParaRPr sz="1400" b="0" i="0" u="none" strike="noStrike" cap="none">
                        <a:solidFill>
                          <a:srgbClr val="000000"/>
                        </a:solidFill>
                        <a:latin typeface="Calibri"/>
                        <a:ea typeface="Calibri"/>
                        <a:cs typeface="Calibri"/>
                        <a:sym typeface="Calibri"/>
                      </a:endParaRPr>
                    </a:p>
                  </a:txBody>
                  <a:tcPr marL="72000" marR="72000" marT="0" marB="0" anchor="ctr"/>
                </a:tc>
                <a:extLst>
                  <a:ext uri="{0D108BD9-81ED-4DB2-BD59-A6C34878D82A}">
                    <a16:rowId xmlns:a16="http://schemas.microsoft.com/office/drawing/2014/main" val="10007"/>
                  </a:ext>
                </a:extLst>
              </a:tr>
            </a:tbl>
          </a:graphicData>
        </a:graphic>
      </p:graphicFrame>
      <p:pic>
        <p:nvPicPr>
          <p:cNvPr id="148" name="Google Shape;148;p3"/>
          <p:cNvPicPr preferRelativeResize="0"/>
          <p:nvPr/>
        </p:nvPicPr>
        <p:blipFill rotWithShape="1">
          <a:blip r:embed="rId6">
            <a:alphaModFix/>
          </a:blip>
          <a:srcRect l="12500" r="12500"/>
          <a:stretch/>
        </p:blipFill>
        <p:spPr>
          <a:xfrm>
            <a:off x="166124" y="1112408"/>
            <a:ext cx="1479600" cy="1479600"/>
          </a:xfrm>
          <a:prstGeom prst="ellipse">
            <a:avLst/>
          </a:prstGeom>
          <a:noFill/>
          <a:ln>
            <a:noFill/>
          </a:ln>
          <a:effectLst>
            <a:outerShdw blurRad="50800" dist="50800" dir="2700000" algn="ctr" rotWithShape="0">
              <a:srgbClr val="000000">
                <a:alpha val="40000"/>
              </a:srgbClr>
            </a:outerShdw>
          </a:effectLst>
        </p:spPr>
      </p:pic>
      <p:sp>
        <p:nvSpPr>
          <p:cNvPr id="149" name="Google Shape;149;p3"/>
          <p:cNvSpPr txBox="1"/>
          <p:nvPr/>
        </p:nvSpPr>
        <p:spPr>
          <a:xfrm>
            <a:off x="190198" y="2035903"/>
            <a:ext cx="1479600" cy="3785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2000"/>
              <a:buFont typeface="Arial"/>
              <a:buNone/>
            </a:pPr>
            <a:r>
              <a:rPr lang="en-US" sz="2000" b="1" i="1" u="none" strike="noStrike" cap="none">
                <a:solidFill>
                  <a:srgbClr val="FFFFFF"/>
                </a:solidFill>
                <a:latin typeface="Calibri"/>
                <a:ea typeface="Calibri"/>
                <a:cs typeface="Calibri"/>
                <a:sym typeface="Calibri"/>
              </a:rPr>
              <a:t>EarthCARE</a:t>
            </a:r>
            <a:endParaRPr sz="1800" b="1" i="1" u="none" strike="noStrike" cap="none">
              <a:solidFill>
                <a:srgbClr val="FFFFFF"/>
              </a:solidFill>
              <a:latin typeface="Calibri"/>
              <a:ea typeface="Calibri"/>
              <a:cs typeface="Calibri"/>
              <a:sym typeface="Calibri"/>
            </a:endParaRPr>
          </a:p>
        </p:txBody>
      </p:sp>
      <p:sp>
        <p:nvSpPr>
          <p:cNvPr id="150" name="Google Shape;150;p3"/>
          <p:cNvSpPr txBox="1"/>
          <p:nvPr/>
        </p:nvSpPr>
        <p:spPr>
          <a:xfrm>
            <a:off x="1182387" y="1174930"/>
            <a:ext cx="1368307" cy="584775"/>
          </a:xfrm>
          <a:prstGeom prst="rect">
            <a:avLst/>
          </a:prstGeom>
          <a:solidFill>
            <a:srgbClr val="FFFFFF"/>
          </a:solid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launched on May 29, 2024</a:t>
            </a:r>
            <a:endParaRPr sz="1600" b="1" i="0" u="none" strike="noStrike" cap="none">
              <a:solidFill>
                <a:srgbClr val="000000"/>
              </a:solidFill>
              <a:latin typeface="Calibri"/>
              <a:ea typeface="Calibri"/>
              <a:cs typeface="Calibri"/>
              <a:sym typeface="Calibri"/>
            </a:endParaRPr>
          </a:p>
        </p:txBody>
      </p:sp>
      <p:pic>
        <p:nvPicPr>
          <p:cNvPr id="151" name="Google Shape;151;p3"/>
          <p:cNvPicPr preferRelativeResize="0"/>
          <p:nvPr/>
        </p:nvPicPr>
        <p:blipFill rotWithShape="1">
          <a:blip r:embed="rId7">
            <a:alphaModFix/>
          </a:blip>
          <a:srcRect/>
          <a:stretch/>
        </p:blipFill>
        <p:spPr>
          <a:xfrm>
            <a:off x="2741176" y="1264113"/>
            <a:ext cx="3922061" cy="2715274"/>
          </a:xfrm>
          <a:prstGeom prst="rect">
            <a:avLst/>
          </a:prstGeom>
          <a:noFill/>
          <a:ln>
            <a:noFill/>
          </a:ln>
        </p:spPr>
      </p:pic>
      <p:sp>
        <p:nvSpPr>
          <p:cNvPr id="152" name="Google Shape;152;p3"/>
          <p:cNvSpPr txBox="1">
            <a:spLocks noGrp="1"/>
          </p:cNvSpPr>
          <p:nvPr>
            <p:ph type="sldNum" idx="12"/>
          </p:nvPr>
        </p:nvSpPr>
        <p:spPr>
          <a:xfrm>
            <a:off x="11682762" y="6460067"/>
            <a:ext cx="504851" cy="397936"/>
          </a:xfrm>
          <a:prstGeom prst="rect">
            <a:avLst/>
          </a:prstGeom>
          <a:noFill/>
          <a:ln>
            <a:noFill/>
          </a:ln>
        </p:spPr>
        <p:txBody>
          <a:bodyPr spcFirstLastPara="1" wrap="square" lIns="86750" tIns="43375" rIns="86750" bIns="43375" anchor="t" anchorCtr="0">
            <a:noAutofit/>
          </a:bodyPr>
          <a:lstStyle/>
          <a:p>
            <a:pPr marL="0" lvl="0" indent="0" algn="ctr" rtl="0">
              <a:spcBef>
                <a:spcPts val="0"/>
              </a:spcBef>
              <a:spcAft>
                <a:spcPts val="0"/>
              </a:spcAft>
              <a:buNone/>
            </a:pPr>
            <a:fld id="{00000000-1234-1234-1234-123412341234}" type="slidenum">
              <a:rPr lang="en-US"/>
              <a:t>4</a:t>
            </a:fld>
            <a:endParaRPr/>
          </a:p>
        </p:txBody>
      </p:sp>
      <p:sp>
        <p:nvSpPr>
          <p:cNvPr id="153" name="Google Shape;153;p3"/>
          <p:cNvSpPr/>
          <p:nvPr/>
        </p:nvSpPr>
        <p:spPr>
          <a:xfrm>
            <a:off x="1564553" y="3964876"/>
            <a:ext cx="401471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EarthCARE Satellite Specifications</a:t>
            </a:r>
            <a:endParaRPr sz="2000" b="1" i="0" u="none" strike="noStrike" cap="none">
              <a:solidFill>
                <a:schemeClr val="dk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A8E69A09-D8CE-251C-EF38-06156E485F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09613" y="6688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オーディオ 6">
            <a:hlinkClick r:id="" action="ppaction://media"/>
            <a:extLst>
              <a:ext uri="{FF2B5EF4-FFF2-40B4-BE49-F238E27FC236}">
                <a16:creationId xmlns:a16="http://schemas.microsoft.com/office/drawing/2014/main" id="{F6F0353B-55FF-4E8D-9685-985C4242423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3233"/>
    </mc:Choice>
    <mc:Fallback>
      <p:transition spd="slow" advTm="9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4079" x="3935413" y="6421438"/>
          <p14:tracePt t="44093" x="4024313" y="6045200"/>
          <p14:tracePt t="44111" x="4162425" y="5529263"/>
          <p14:tracePt t="44114" x="4183063" y="5411788"/>
          <p14:tracePt t="44126" x="4192588" y="5341938"/>
          <p14:tracePt t="44128" x="4222750" y="5292725"/>
          <p14:tracePt t="44142" x="4281488" y="5222875"/>
          <p14:tracePt t="44159" x="4391025" y="5153025"/>
          <p14:tracePt t="44178" x="4549775" y="5084763"/>
          <p14:tracePt t="44193" x="4619625" y="5073650"/>
          <p14:tracePt t="44209" x="4659313" y="5073650"/>
          <p14:tracePt t="44227" x="4699000" y="5094288"/>
          <p14:tracePt t="44243" x="4727575" y="5143500"/>
          <p14:tracePt t="44264" x="4718050" y="5400675"/>
          <p14:tracePt t="44280" x="4619625" y="5559425"/>
          <p14:tracePt t="44294" x="4460875" y="5718175"/>
          <p14:tracePt t="44313" x="4292600" y="5837238"/>
          <p14:tracePt t="44328" x="4232275" y="5867400"/>
          <p14:tracePt t="44345" x="4213225" y="5876925"/>
          <p14:tracePt t="44346" x="4202113" y="5886450"/>
          <p14:tracePt t="44360" x="4192588" y="5886450"/>
          <p14:tracePt t="44361" x="4183063" y="5886450"/>
          <p14:tracePt t="44378" x="4162425" y="5886450"/>
          <p14:tracePt t="44394" x="4152900" y="5797550"/>
          <p14:tracePt t="44395" x="4152900" y="5708650"/>
          <p14:tracePt t="44409" x="4173538" y="5659438"/>
          <p14:tracePt t="44426" x="4411663" y="5421313"/>
          <p14:tracePt t="44442" x="4668838" y="5311775"/>
          <p14:tracePt t="44459" x="4827588" y="5292725"/>
          <p14:tracePt t="44461" x="4895850" y="5292725"/>
          <p14:tracePt t="44478" x="5075238" y="5281613"/>
          <p14:tracePt t="44492" x="5264150" y="5311775"/>
          <p14:tracePt t="44511" x="5451475" y="5391150"/>
          <p14:tracePt t="44528" x="5551488" y="5480050"/>
          <p14:tracePt t="44547" x="5670550" y="5629275"/>
          <p14:tracePt t="44565" x="5729288" y="5699125"/>
          <p14:tracePt t="44577" x="5759450" y="5748338"/>
          <p14:tracePt t="44592" x="5778500" y="5767388"/>
          <p14:tracePt t="44597" x="5788025" y="5778500"/>
          <p14:tracePt t="44611" x="5808663" y="5797550"/>
          <p14:tracePt t="44627" x="5808663" y="5807075"/>
          <p14:tracePt t="44648" x="5818188" y="5818188"/>
          <p14:tracePt t="44676" x="5818188" y="5827713"/>
          <p14:tracePt t="44681" x="5827713" y="5837238"/>
          <p14:tracePt t="44693" x="5838825" y="5837238"/>
          <p14:tracePt t="44710" x="5857875" y="5867400"/>
          <p14:tracePt t="44713" x="5888038" y="5867400"/>
          <p14:tracePt t="44728" x="5918200" y="5895975"/>
          <p14:tracePt t="44746" x="6007100" y="5975350"/>
          <p14:tracePt t="44761" x="6056313" y="6015038"/>
          <p14:tracePt t="44782" x="6135688" y="6075363"/>
          <p14:tracePt t="44783" x="6205538" y="6105525"/>
          <p14:tracePt t="44797" x="6313488" y="6164263"/>
          <p14:tracePt t="44812" x="6413500" y="6183313"/>
          <p14:tracePt t="44831" x="6502400" y="6183313"/>
          <p14:tracePt t="44848" x="6532563" y="6173788"/>
          <p14:tracePt t="44862" x="6561138" y="6173788"/>
          <p14:tracePt t="44877" x="6581775" y="6154738"/>
          <p14:tracePt t="44895" x="6600825" y="6134100"/>
          <p14:tracePt t="45258" x="6770688" y="5975350"/>
          <p14:tracePt t="45264" x="6899275" y="5856288"/>
          <p14:tracePt t="45278" x="6988175" y="5767388"/>
          <p14:tracePt t="45280" x="7077075" y="5678488"/>
          <p14:tracePt t="45294" x="7324725" y="5500688"/>
          <p14:tracePt t="45312" x="7453313" y="5421313"/>
          <p14:tracePt t="45334" x="7504113" y="5411788"/>
          <p14:tracePt t="45345" x="7523163" y="5400675"/>
          <p14:tracePt t="45365" x="7532688" y="5400675"/>
          <p14:tracePt t="45400" x="7483475" y="5400675"/>
          <p14:tracePt t="45407" x="7413625" y="5400675"/>
          <p14:tracePt t="45415" x="7345363" y="5411788"/>
          <p14:tracePt t="45427" x="7285038" y="5411788"/>
          <p14:tracePt t="45443" x="6978650" y="5421313"/>
          <p14:tracePt t="45462" x="6829425" y="5421313"/>
          <p14:tracePt t="45463" x="6750050" y="5421313"/>
          <p14:tracePt t="45480" x="6670675" y="5421313"/>
          <p14:tracePt t="45495" x="6630988" y="5421313"/>
          <p14:tracePt t="45515" x="6561138" y="5421313"/>
          <p14:tracePt t="45529" x="6542088" y="5400675"/>
          <p14:tracePt t="45544" x="6511925" y="5372100"/>
          <p14:tracePt t="45564" x="6472238" y="5332413"/>
          <p14:tracePt t="45566" x="6462713" y="5321300"/>
          <p14:tracePt t="45581" x="6462713" y="5241925"/>
          <p14:tracePt t="45596" x="6462713" y="5162550"/>
          <p14:tracePt t="45611" x="6492875" y="5064125"/>
          <p14:tracePt t="45629" x="6572250" y="4935538"/>
          <p14:tracePt t="45644" x="6680200" y="4835525"/>
          <p14:tracePt t="45660" x="6759575" y="4786313"/>
          <p14:tracePt t="45682" x="6829425" y="4746625"/>
          <p14:tracePt t="45696" x="6850063" y="4746625"/>
          <p14:tracePt t="45710" x="6859588" y="4746625"/>
          <p14:tracePt t="45729" x="6869113" y="4746625"/>
          <p14:tracePt t="45748" x="6878638" y="4746625"/>
          <p14:tracePt t="45750" x="6878638" y="4757738"/>
          <p14:tracePt t="45763" x="6878638" y="4767263"/>
          <p14:tracePt t="45765" x="6878638" y="4776788"/>
          <p14:tracePt t="45784" x="6799263" y="4875213"/>
          <p14:tracePt t="45794" x="6740525" y="4926013"/>
          <p14:tracePt t="45815" x="6600825" y="5014913"/>
          <p14:tracePt t="45832" x="6483350" y="5045075"/>
          <p14:tracePt t="45846" x="6413500" y="5045075"/>
          <p14:tracePt t="45868" x="6334125" y="5033963"/>
          <p14:tracePt t="45870" x="6294438" y="5014913"/>
          <p14:tracePt t="45877" x="6245225" y="4935538"/>
          <p14:tracePt t="45900" x="6205538" y="4797425"/>
          <p14:tracePt t="45911" x="6205538" y="4776788"/>
          <p14:tracePt t="45928" x="6205538" y="4706938"/>
          <p14:tracePt t="45929" x="6215063" y="4687888"/>
          <p14:tracePt t="45945" x="6215063" y="4678363"/>
          <p14:tracePt t="45949" x="6224588" y="4657725"/>
          <p14:tracePt t="45964" x="6254750" y="4627563"/>
          <p14:tracePt t="45979" x="6303963" y="4627563"/>
          <p14:tracePt t="45996" x="6324600" y="4627563"/>
          <p14:tracePt t="46012" x="6334125" y="4627563"/>
          <p14:tracePt t="46015" x="6343650" y="4627563"/>
          <p14:tracePt t="46033" x="6343650" y="4638675"/>
          <p14:tracePt t="46047" x="6343650" y="4657725"/>
          <p14:tracePt t="46048" x="6334125" y="4687888"/>
          <p14:tracePt t="46062" x="6215063" y="4776788"/>
          <p14:tracePt t="46079" x="6056313" y="4865688"/>
          <p14:tracePt t="46097" x="5946775" y="4914900"/>
          <p14:tracePt t="46098" x="5918200" y="4914900"/>
          <p14:tracePt t="46118" x="5857875" y="4914900"/>
          <p14:tracePt t="46121" x="5827713" y="4914900"/>
          <p14:tracePt t="46128" x="5808663" y="4914900"/>
          <p14:tracePt t="46148" x="5748338" y="4856163"/>
          <p14:tracePt t="46160" x="5729288" y="4856163"/>
          <p14:tracePt t="46177" x="5689600" y="4816475"/>
          <p14:tracePt t="46194" x="5670550" y="4797425"/>
          <p14:tracePt t="46214" x="5649913" y="4786313"/>
          <p14:tracePt t="46228" x="5649913" y="4776788"/>
          <p14:tracePt t="46244" x="5649913" y="4757738"/>
          <p14:tracePt t="46662" x="5759450" y="4776788"/>
          <p14:tracePt t="46667" x="5967413" y="4786313"/>
          <p14:tracePt t="46683" x="6135688" y="4797425"/>
          <p14:tracePt t="46698" x="6284913" y="4826000"/>
          <p14:tracePt t="46717" x="6432550" y="4846638"/>
          <p14:tracePt t="46732" x="6453188" y="4865688"/>
          <p14:tracePt t="46734" x="6472238" y="4865688"/>
          <p14:tracePt t="46749" x="6492875" y="4865688"/>
          <p14:tracePt t="46768" x="6502400" y="4865688"/>
          <p14:tracePt t="46788" x="6511925" y="4865688"/>
          <p14:tracePt t="46802" x="6511925" y="4875213"/>
          <p14:tracePt t="46824" x="6521450" y="4875213"/>
          <p14:tracePt t="46838" x="6521450" y="4886325"/>
          <p14:tracePt t="46946" x="6532563" y="4886325"/>
          <p14:tracePt t="47166" x="6542088" y="4886325"/>
          <p14:tracePt t="47188" x="6542088" y="4895850"/>
          <p14:tracePt t="47236" x="6551613" y="4895850"/>
          <p14:tracePt t="48024" x="6542088" y="4895850"/>
          <p14:tracePt t="48027" x="6532563" y="4895850"/>
          <p14:tracePt t="48047" x="6502400" y="4895850"/>
          <p14:tracePt t="48062" x="6483350" y="4886325"/>
          <p14:tracePt t="48066" x="6472238" y="4875213"/>
          <p14:tracePt t="48078" x="6443663" y="4865688"/>
          <p14:tracePt t="48096" x="6423025" y="4846638"/>
          <p14:tracePt t="48115" x="6392863" y="4826000"/>
          <p14:tracePt t="48127" x="6383338" y="4826000"/>
          <p14:tracePt t="48128" x="6364288" y="4816475"/>
          <p14:tracePt t="48146" x="6343650" y="4797425"/>
          <p14:tracePt t="48161" x="6334125" y="4786313"/>
          <p14:tracePt t="48177" x="6313488" y="4776788"/>
          <p14:tracePt t="48193" x="6284913" y="4737100"/>
          <p14:tracePt t="48216" x="6284913" y="4727575"/>
          <p14:tracePt t="48229" x="6284913" y="4718050"/>
          <p14:tracePt t="48245" x="6284913" y="4706938"/>
          <p14:tracePt t="48291" x="6273800" y="4706938"/>
          <p14:tracePt t="48298" x="6273800" y="4697413"/>
          <p14:tracePt t="48313" x="6245225" y="4687888"/>
          <p14:tracePt t="48330" x="6194425" y="4678363"/>
          <p14:tracePt t="48346" x="6135688" y="4678363"/>
          <p14:tracePt t="48362" x="6026150" y="4678363"/>
          <p14:tracePt t="48378" x="5927725" y="4678363"/>
          <p14:tracePt t="48396" x="5799138" y="4678363"/>
          <p14:tracePt t="48410" x="5729288" y="4678363"/>
          <p14:tracePt t="48427" x="5670550" y="4687888"/>
          <p14:tracePt t="48444" x="5659438" y="4687888"/>
          <p14:tracePt t="48461" x="5630863" y="4687888"/>
          <p14:tracePt t="48479" x="5619750" y="4687888"/>
          <p14:tracePt t="48541" x="5619750" y="4697413"/>
          <p14:tracePt t="48546" x="5619750" y="4718050"/>
          <p14:tracePt t="48564" x="5680075" y="4767263"/>
          <p14:tracePt t="48582" x="5788025" y="4856163"/>
          <p14:tracePt t="48597" x="5827713" y="4886325"/>
          <p14:tracePt t="48614" x="5857875" y="4914900"/>
          <p14:tracePt t="48627" x="5878513" y="4926013"/>
          <p14:tracePt t="48649" x="5878513" y="4935538"/>
          <p14:tracePt t="48662" x="5888038" y="4935538"/>
          <p14:tracePt t="48682" x="5888038" y="4945063"/>
          <p14:tracePt t="48698" x="5897563" y="4945063"/>
          <p14:tracePt t="48747" x="5897563" y="4954588"/>
          <p14:tracePt t="48753" x="5907088" y="4954588"/>
          <p14:tracePt t="48919" x="5907088" y="4965700"/>
          <p14:tracePt t="49317" x="5937250" y="4965700"/>
          <p14:tracePt t="49324" x="5967413" y="4975225"/>
          <p14:tracePt t="49330" x="5997575" y="4984750"/>
          <p14:tracePt t="49339" x="6016625" y="4994275"/>
          <p14:tracePt t="49359" x="6076950" y="5014913"/>
          <p14:tracePt t="49377" x="6086475" y="5014913"/>
          <p14:tracePt t="49396" x="6096000" y="5024438"/>
          <p14:tracePt t="49408" x="6096000" y="5033963"/>
          <p14:tracePt t="49425" x="6105525" y="5033963"/>
          <p14:tracePt t="49878" x="6126163" y="5033963"/>
          <p14:tracePt t="50399" x="6135688" y="5045075"/>
          <p14:tracePt t="50405" x="6145213" y="5064125"/>
          <p14:tracePt t="50417" x="6194425" y="5073650"/>
          <p14:tracePt t="50434" x="6392863" y="5094288"/>
          <p14:tracePt t="50449" x="6551613" y="5094288"/>
          <p14:tracePt t="50468" x="6740525" y="5103813"/>
          <p14:tracePt t="50484" x="6859588" y="5113338"/>
          <p14:tracePt t="50486" x="6889750" y="5113338"/>
          <p14:tracePt t="50498" x="6938963" y="5124450"/>
          <p14:tracePt t="50517" x="6958013" y="5124450"/>
          <p14:tracePt t="50519" x="6958013" y="5133975"/>
          <p14:tracePt t="50536" x="6978650" y="5133975"/>
          <p14:tracePt t="50550" x="6988175" y="5133975"/>
          <p14:tracePt t="50567" x="6997700" y="5133975"/>
          <p14:tracePt t="50583" x="7007225" y="5133975"/>
          <p14:tracePt t="50629" x="7018338" y="5133975"/>
          <p14:tracePt t="50656" x="7027863" y="5133975"/>
          <p14:tracePt t="51069" x="7007225" y="5133975"/>
          <p14:tracePt t="51075" x="6997700" y="5124450"/>
          <p14:tracePt t="51082" x="6978650" y="5113338"/>
          <p14:tracePt t="51097" x="6927850" y="5103813"/>
          <p14:tracePt t="51114" x="6889750" y="5084763"/>
          <p14:tracePt t="51121" x="6869113" y="5073650"/>
          <p14:tracePt t="51130" x="6859588" y="5073650"/>
          <p14:tracePt t="51150" x="6829425" y="5054600"/>
          <p14:tracePt t="51164" x="6810375" y="5054600"/>
          <p14:tracePt t="51182" x="6799263" y="5054600"/>
          <p14:tracePt t="51202" x="6789738" y="5054600"/>
          <p14:tracePt t="51245" x="6789738" y="5033963"/>
          <p14:tracePt t="51311" x="6780213" y="5033963"/>
          <p14:tracePt t="51346" x="6770688" y="5033963"/>
          <p14:tracePt t="51369" x="6759575" y="5033963"/>
          <p14:tracePt t="51373" x="6750050" y="5033963"/>
          <p14:tracePt t="51381" x="6740525" y="5033963"/>
          <p14:tracePt t="51400" x="6680200" y="5033963"/>
          <p14:tracePt t="51405" x="6640513" y="5033963"/>
          <p14:tracePt t="51417" x="6551613" y="5033963"/>
          <p14:tracePt t="51431" x="6521450" y="5033963"/>
          <p14:tracePt t="51447" x="6443663" y="5033963"/>
          <p14:tracePt t="51464" x="6413500" y="5014913"/>
          <p14:tracePt t="51480" x="6383338" y="5005388"/>
          <p14:tracePt t="51481" x="6364288" y="4994275"/>
          <p14:tracePt t="51497" x="6324600" y="4984750"/>
          <p14:tracePt t="51515" x="6313488" y="4975225"/>
          <p14:tracePt t="51531" x="6303963" y="4975225"/>
          <p14:tracePt t="51532" x="6294438" y="4975225"/>
          <p14:tracePt t="51547" x="6294438" y="4965700"/>
          <p14:tracePt t="51565" x="6284913" y="4965700"/>
          <p14:tracePt t="51595" x="6273800" y="4965700"/>
          <p14:tracePt t="51609" x="6254750" y="4965700"/>
          <p14:tracePt t="52342" x="6294438" y="4926013"/>
          <p14:tracePt t="52350" x="6353175" y="4886325"/>
          <p14:tracePt t="52362" x="6383338" y="4856163"/>
          <p14:tracePt t="52379" x="6413500" y="4846638"/>
          <p14:tracePt t="52395" x="6423025" y="4846638"/>
          <p14:tracePt t="52442" x="6403975" y="4846638"/>
          <p14:tracePt t="52449" x="6364288" y="4846638"/>
          <p14:tracePt t="52456" x="6313488" y="4846638"/>
          <p14:tracePt t="52463" x="6284913" y="4846638"/>
          <p14:tracePt t="52485" x="6145213" y="4905375"/>
          <p14:tracePt t="52495" x="6105525" y="4914900"/>
          <p14:tracePt t="52517" x="6026150" y="4926013"/>
          <p14:tracePt t="52528" x="5986463" y="4926013"/>
          <p14:tracePt t="52545" x="5967413" y="4926013"/>
          <p14:tracePt t="52563" x="5946775" y="4926013"/>
          <p14:tracePt t="52594" x="5937250" y="4926013"/>
          <p14:tracePt t="52623" x="5946775" y="4926013"/>
          <p14:tracePt t="52627" x="5967413" y="4926013"/>
          <p14:tracePt t="52634" x="6026150" y="4935538"/>
          <p14:tracePt t="52645" x="6046788" y="4954588"/>
          <p14:tracePt t="52665" x="6126163" y="4994275"/>
          <p14:tracePt t="52682" x="6154738" y="5024438"/>
          <p14:tracePt t="52696" x="6194425" y="5054600"/>
          <p14:tracePt t="52716" x="6205538" y="5084763"/>
          <p14:tracePt t="52731" x="6205538" y="5094288"/>
          <p14:tracePt t="52749" x="6215063" y="5103813"/>
          <p14:tracePt t="52766" x="6224588" y="5124450"/>
          <p14:tracePt t="52780" x="6254750" y="5143500"/>
          <p14:tracePt t="52795" x="6324600" y="5153025"/>
          <p14:tracePt t="52813" x="6413500" y="5153025"/>
          <p14:tracePt t="52829" x="6453188" y="5153025"/>
          <p14:tracePt t="52847" x="6472238" y="5153025"/>
          <p14:tracePt t="52850" x="6483350" y="5153025"/>
          <p14:tracePt t="52863" x="6492875" y="5153025"/>
          <p14:tracePt t="52886" x="6502400" y="5153025"/>
          <p14:tracePt t="52912" x="6511925" y="5153025"/>
          <p14:tracePt t="52933" x="6511925" y="5162550"/>
          <p14:tracePt t="52997" x="6502400" y="5162550"/>
          <p14:tracePt t="53004" x="6492875" y="5162550"/>
          <p14:tracePt t="53012" x="6483350" y="5162550"/>
          <p14:tracePt t="53029" x="6462713" y="5162550"/>
          <p14:tracePt t="53045" x="6453188" y="5153025"/>
          <p14:tracePt t="53062" x="6423025" y="5133975"/>
          <p14:tracePt t="53079" x="6403975" y="5113338"/>
          <p14:tracePt t="53097" x="6383338" y="5084763"/>
          <p14:tracePt t="53098" x="6373813" y="5073650"/>
          <p14:tracePt t="53112" x="6364288" y="5064125"/>
          <p14:tracePt t="53129" x="6364288" y="5045075"/>
          <p14:tracePt t="53150" x="6364288" y="5024438"/>
          <p14:tracePt t="53163" x="6364288" y="5014913"/>
          <p14:tracePt t="53181" x="6364288" y="5005388"/>
          <p14:tracePt t="53182" x="6383338" y="4994275"/>
          <p14:tracePt t="53197" x="6413500" y="4984750"/>
          <p14:tracePt t="53215" x="6443663" y="4984750"/>
          <p14:tracePt t="53233" x="6462713" y="4984750"/>
          <p14:tracePt t="53250" x="6472238" y="4984750"/>
          <p14:tracePt t="53275" x="6483350" y="4984750"/>
          <p14:tracePt t="53305" x="6492875" y="4984750"/>
          <p14:tracePt t="53318" x="6492875" y="4994275"/>
          <p14:tracePt t="54016" x="6483350" y="4994275"/>
          <p14:tracePt t="54024" x="6472238" y="4994275"/>
          <p14:tracePt t="54033" x="6453188" y="4994275"/>
          <p14:tracePt t="54056" x="6364288" y="4975225"/>
          <p14:tracePt t="54059" x="6334125" y="4965700"/>
          <p14:tracePt t="54067" x="6313488" y="4965700"/>
          <p14:tracePt t="54086" x="6294438" y="4965700"/>
          <p14:tracePt t="54087" x="6284913" y="4965700"/>
          <p14:tracePt t="54100" x="6284913" y="4954588"/>
          <p14:tracePt t="54121" x="6254750" y="4954588"/>
          <p14:tracePt t="54134" x="6245225" y="4954588"/>
          <p14:tracePt t="54155" x="6234113" y="4954588"/>
          <p14:tracePt t="54167" x="6224588" y="4954588"/>
          <p14:tracePt t="54202" x="6215063" y="4954588"/>
          <p14:tracePt t="54906" x="6234113" y="4965700"/>
          <p14:tracePt t="54912" x="6234113" y="4975225"/>
          <p14:tracePt t="54920" x="6245225" y="4984750"/>
          <p14:tracePt t="54936" x="6254750" y="5005388"/>
          <p14:tracePt t="54950" x="6273800" y="5024438"/>
          <p14:tracePt t="54967" x="6273800" y="5045075"/>
          <p14:tracePt t="54984" x="6284913" y="5064125"/>
          <p14:tracePt t="55001" x="6284913" y="5073650"/>
          <p14:tracePt t="55018" x="6284913" y="5084763"/>
          <p14:tracePt t="55112" x="6284913" y="5094288"/>
          <p14:tracePt t="55393" x="6273800" y="5064125"/>
          <p14:tracePt t="55398" x="6264275" y="5054600"/>
          <p14:tracePt t="55405" x="6245225" y="4994275"/>
          <p14:tracePt t="55422" x="6224588" y="4965700"/>
          <p14:tracePt t="55440" x="6215063" y="4926013"/>
          <p14:tracePt t="55456" x="6205538" y="4905375"/>
          <p14:tracePt t="55475" x="6205538" y="4895850"/>
          <p14:tracePt t="55497" x="6205538" y="4886325"/>
          <p14:tracePt t="55533" x="6205538" y="4875213"/>
          <p14:tracePt t="55555" x="6215063" y="4865688"/>
          <p14:tracePt t="55561" x="6224588" y="4856163"/>
          <p14:tracePt t="55574" x="6245225" y="4856163"/>
          <p14:tracePt t="55576" x="6264275" y="4856163"/>
          <p14:tracePt t="55590" x="6273800" y="4856163"/>
          <p14:tracePt t="55592" x="6294438" y="4856163"/>
          <p14:tracePt t="55609" x="6324600" y="4856163"/>
          <p14:tracePt t="55610" x="6343650" y="4856163"/>
          <p14:tracePt t="55628" x="6353175" y="4856163"/>
          <p14:tracePt t="55643" x="6364288" y="4856163"/>
          <p14:tracePt t="55675" x="6373813" y="4856163"/>
          <p14:tracePt t="55711" x="6383338" y="4856163"/>
          <p14:tracePt t="55718" x="6383338" y="4875213"/>
          <p14:tracePt t="55739" x="6392863" y="4875213"/>
          <p14:tracePt t="56644" x="6413500" y="4875213"/>
          <p14:tracePt t="56653" x="6413500" y="4886325"/>
          <p14:tracePt t="56670" x="6443663" y="4905375"/>
          <p14:tracePt t="56686" x="6502400" y="4935538"/>
          <p14:tracePt t="56691" x="6511925" y="4954588"/>
          <p14:tracePt t="56700" x="6542088" y="4975225"/>
          <p14:tracePt t="56701" x="6572250" y="5005388"/>
          <p14:tracePt t="56721" x="6640513" y="5094288"/>
          <p14:tracePt t="56737" x="6661150" y="5124450"/>
          <p14:tracePt t="56750" x="6680200" y="5153025"/>
          <p14:tracePt t="56767" x="6691313" y="5162550"/>
          <p14:tracePt t="56784" x="6700838" y="5183188"/>
          <p14:tracePt t="56802" x="6700838" y="5202238"/>
          <p14:tracePt t="56837" x="6700838" y="5213350"/>
          <p14:tracePt t="56864" x="6700838" y="5222875"/>
          <p14:tracePt t="58226" x="6899275" y="5153025"/>
          <p14:tracePt t="58231" x="7046913" y="5133975"/>
          <p14:tracePt t="58240" x="7177088" y="5113338"/>
          <p14:tracePt t="58262" x="7791450" y="5073650"/>
          <p14:tracePt t="58277" x="8029575" y="5073650"/>
          <p14:tracePt t="58291" x="8177213" y="5073650"/>
          <p14:tracePt t="58308" x="8335963" y="5103813"/>
          <p14:tracePt t="58310" x="8405813" y="5113338"/>
          <p14:tracePt t="58324" x="8455025" y="5124450"/>
          <p14:tracePt t="58324" x="8524875" y="5133975"/>
          <p14:tracePt t="58340" x="8604250" y="5162550"/>
          <p14:tracePt t="58358" x="8653463" y="5192713"/>
          <p14:tracePt t="58373" x="8702675" y="5213350"/>
          <p14:tracePt t="58390" x="8712200" y="5222875"/>
          <p14:tracePt t="58407" x="8723313" y="5232400"/>
          <p14:tracePt t="58425" x="8732838" y="5232400"/>
          <p14:tracePt t="59200" x="8732838" y="5143500"/>
          <p14:tracePt t="59206" x="8763000" y="4994275"/>
          <p14:tracePt t="59214" x="8851900" y="4657725"/>
          <p14:tracePt t="59233" x="8959850" y="4430713"/>
          <p14:tracePt t="59245" x="9396413" y="3894138"/>
          <p14:tracePt t="59260" x="9704388" y="3557588"/>
          <p14:tracePt t="59279" x="10071100" y="3279775"/>
          <p14:tracePt t="59294" x="10298113" y="3181350"/>
          <p14:tracePt t="59312" x="10437813" y="3160713"/>
          <p14:tracePt t="59329" x="10507663" y="3160713"/>
          <p14:tracePt t="59343" x="10547350" y="3160713"/>
          <p14:tracePt t="59360" x="10575925" y="3171825"/>
          <p14:tracePt t="59377" x="10585450" y="3190875"/>
          <p14:tracePt t="59394" x="10606088" y="3200400"/>
          <p14:tracePt t="59413" x="10606088" y="3211513"/>
          <p14:tracePt t="59430" x="10615613" y="3211513"/>
          <p14:tracePt t="59447" x="10615613" y="3221038"/>
          <p14:tracePt t="59449" x="10615613" y="3230563"/>
          <p14:tracePt t="59479" x="10615613" y="3240088"/>
          <p14:tracePt t="59514" x="10615613" y="3251200"/>
          <p14:tracePt t="59519" x="10615613" y="3260725"/>
          <p14:tracePt t="59530" x="10615613" y="3270250"/>
          <p14:tracePt t="59544" x="10615613" y="3290888"/>
          <p14:tracePt t="59565" x="10585450" y="3349625"/>
          <p14:tracePt t="59578" x="10536238" y="3429000"/>
          <p14:tracePt t="59598" x="10417175" y="3597275"/>
          <p14:tracePt t="59611" x="10348913" y="3646488"/>
          <p14:tracePt t="59635" x="10229850" y="3756025"/>
          <p14:tracePt t="59636" x="10199688" y="3795713"/>
          <p14:tracePt t="59643" x="10169525" y="3814763"/>
          <p14:tracePt t="59665" x="10101263" y="3854450"/>
          <p14:tracePt t="59677" x="10050463" y="3894138"/>
          <p14:tracePt t="59698" x="9991725" y="3984625"/>
          <p14:tracePt t="59714" x="9982200" y="4013200"/>
          <p14:tracePt t="59729" x="9952038" y="4052888"/>
          <p14:tracePt t="59744" x="9931400" y="4083050"/>
          <p14:tracePt t="59764" x="9921875" y="4103688"/>
          <p14:tracePt t="59779" x="9921875" y="4122738"/>
          <p14:tracePt t="59794" x="9912350" y="4122738"/>
          <p14:tracePt t="59834" x="9912350" y="4132263"/>
          <p14:tracePt t="59889" x="9912350" y="4152900"/>
          <p14:tracePt t="59921" x="9902825" y="4162425"/>
          <p14:tracePt t="59927" x="9882188" y="4181475"/>
          <p14:tracePt t="59936" x="9872663" y="4192588"/>
          <p14:tracePt t="59944" x="9872663" y="4211638"/>
          <p14:tracePt t="59963" x="9852025" y="4251325"/>
          <p14:tracePt t="59981" x="9842500" y="4271963"/>
          <p14:tracePt t="59995" x="9832975" y="4300538"/>
          <p14:tracePt t="59998" x="9832975" y="4311650"/>
          <p14:tracePt t="60016" x="9812338" y="4351338"/>
          <p14:tracePt t="60028" x="9793288" y="4370388"/>
          <p14:tracePt t="60044" x="9783763" y="4391025"/>
          <p14:tracePt t="60063" x="9772650" y="4419600"/>
          <p14:tracePt t="60077" x="9763125" y="4430713"/>
          <p14:tracePt t="60094" x="9763125" y="4440238"/>
          <p14:tracePt t="60120" x="9763125" y="4449763"/>
          <p14:tracePt t="60204" x="9772650" y="4440238"/>
          <p14:tracePt t="60214" x="9863138" y="4400550"/>
          <p14:tracePt t="60217" x="9942513" y="4360863"/>
          <p14:tracePt t="60229" x="10071100" y="4311650"/>
          <p14:tracePt t="60248" x="10536238" y="4152900"/>
          <p14:tracePt t="60265" x="10655300" y="4132263"/>
          <p14:tracePt t="60279" x="10715625" y="4122738"/>
          <p14:tracePt t="60298" x="10774363" y="4122738"/>
          <p14:tracePt t="60311" x="10795000" y="4122738"/>
          <p14:tracePt t="60331" x="10804525" y="4122738"/>
          <p14:tracePt t="60347" x="10814050" y="4122738"/>
          <p14:tracePt t="60367" x="10823575" y="4122738"/>
          <p14:tracePt t="60389" x="10823575" y="4132263"/>
          <p14:tracePt t="60403" x="10834688" y="4132263"/>
          <p14:tracePt t="60579" x="10834688" y="4141788"/>
          <p14:tracePt t="60588" x="10844213" y="4141788"/>
          <p14:tracePt t="60609" x="10844213" y="4152900"/>
          <p14:tracePt t="60617" x="10844213" y="4162425"/>
          <p14:tracePt t="60624" x="10844213" y="4171950"/>
          <p14:tracePt t="60640" x="10853738" y="4192588"/>
          <p14:tracePt t="60653" x="10863263" y="4202113"/>
          <p14:tracePt t="60673" x="10874375" y="4221163"/>
          <p14:tracePt t="60673" x="10893425" y="4241800"/>
          <p14:tracePt t="60691" x="10902950" y="4271963"/>
          <p14:tracePt t="60704" x="10923588" y="4321175"/>
          <p14:tracePt t="60723" x="10953750" y="4360863"/>
          <p14:tracePt t="60724" x="10963275" y="4391025"/>
          <p14:tracePt t="60736" x="10982325" y="4419600"/>
          <p14:tracePt t="60738" x="10991850" y="4440238"/>
          <p14:tracePt t="60754" x="11002963" y="4479925"/>
          <p14:tracePt t="60770" x="11022013" y="4519613"/>
          <p14:tracePt t="60789" x="11031538" y="4559300"/>
          <p14:tracePt t="60803" x="11031538" y="4608513"/>
          <p14:tracePt t="60818" x="11002963" y="4667250"/>
          <p14:tracePt t="60837" x="10874375" y="4746625"/>
          <p14:tracePt t="60839" x="10804525" y="4767263"/>
          <p14:tracePt t="60856" x="10575925" y="4816475"/>
          <p14:tracePt t="60872" x="10298113" y="4846638"/>
          <p14:tracePt t="60877" x="10169525" y="4846638"/>
          <p14:tracePt t="60891" x="10031413" y="4846638"/>
          <p14:tracePt t="60907" x="9832975" y="4846638"/>
          <p14:tracePt t="60910" x="9694863" y="4826000"/>
          <p14:tracePt t="60919" x="9564688" y="4816475"/>
          <p14:tracePt t="60938" x="9366250" y="4786313"/>
          <p14:tracePt t="60955" x="9277350" y="4776788"/>
          <p14:tracePt t="60971" x="9169400" y="4757738"/>
          <p14:tracePt t="60973" x="9129713" y="4746625"/>
          <p14:tracePt t="60991" x="9039225" y="4727575"/>
          <p14:tracePt t="61004" x="8959850" y="4706938"/>
          <p14:tracePt t="61023" x="8882063" y="4697413"/>
          <p14:tracePt t="61024" x="8851900" y="4697413"/>
          <p14:tracePt t="61035" x="8842375" y="4697413"/>
          <p14:tracePt t="61056" x="8812213" y="4697413"/>
          <p14:tracePt t="61070" x="8791575" y="4697413"/>
          <p14:tracePt t="61088" x="8782050" y="4697413"/>
          <p14:tracePt t="61091" x="8772525" y="4697413"/>
          <p14:tracePt t="61103" x="8763000" y="4697413"/>
          <p14:tracePt t="61118" x="8742363" y="4697413"/>
          <p14:tracePt t="61141" x="8712200" y="4697413"/>
          <p14:tracePt t="61153" x="8702675" y="4697413"/>
          <p14:tracePt t="61169" x="8693150" y="4697413"/>
          <p14:tracePt t="61172" x="8672513" y="4697413"/>
          <p14:tracePt t="61189" x="8662988" y="4687888"/>
          <p14:tracePt t="61202" x="8623300" y="4667250"/>
          <p14:tracePt t="61218" x="8583613" y="4648200"/>
          <p14:tracePt t="61237" x="8524875" y="4598988"/>
          <p14:tracePt t="61252" x="8485188" y="4578350"/>
          <p14:tracePt t="61269" x="8464550" y="4568825"/>
          <p14:tracePt t="61287" x="8455025" y="4568825"/>
          <p14:tracePt t="61288" x="8445500" y="4568825"/>
          <p14:tracePt t="61315" x="8445500" y="4559300"/>
          <p14:tracePt t="61338" x="8445500" y="4548188"/>
          <p14:tracePt t="61350" x="8455025" y="4538663"/>
          <p14:tracePt t="61357" x="8494713" y="4508500"/>
          <p14:tracePt t="61369" x="8583613" y="4479925"/>
          <p14:tracePt t="61371" x="8653463" y="4468813"/>
          <p14:tracePt t="61390" x="8990013" y="4430713"/>
          <p14:tracePt t="61406" x="9377363" y="4360863"/>
          <p14:tracePt t="61407" x="9496425" y="4351338"/>
          <p14:tracePt t="61419" x="9575800" y="4340225"/>
          <p14:tracePt t="61437" x="9942513" y="4300538"/>
          <p14:tracePt t="61452" x="10101263" y="4300538"/>
          <p14:tracePt t="61470" x="10160000" y="4300538"/>
          <p14:tracePt t="61486" x="10209213" y="4300538"/>
          <p14:tracePt t="61487" x="10239375" y="4311650"/>
          <p14:tracePt t="61502" x="10279063" y="4340225"/>
          <p14:tracePt t="61519" x="10328275" y="4379913"/>
          <p14:tracePt t="61536" x="10388600" y="4400550"/>
          <p14:tracePt t="61552" x="10437813" y="4419600"/>
          <p14:tracePt t="61572" x="10477500" y="4419600"/>
          <p14:tracePt t="61573" x="10487025" y="4430713"/>
          <p14:tracePt t="61587" x="10536238" y="4430713"/>
          <p14:tracePt t="61605" x="10566400" y="4430713"/>
          <p14:tracePt t="61606" x="10585450" y="4430713"/>
          <p14:tracePt t="61622" x="10606088" y="4430713"/>
          <p14:tracePt t="61623" x="10625138" y="4430713"/>
          <p14:tracePt t="61639" x="10685463" y="4430713"/>
          <p14:tracePt t="61654" x="10725150" y="4419600"/>
          <p14:tracePt t="61669" x="10774363" y="4410075"/>
          <p14:tracePt t="61671" x="10814050" y="4391025"/>
          <p14:tracePt t="61686" x="10834688" y="4370388"/>
          <p14:tracePt t="61703" x="10863263" y="4351338"/>
          <p14:tracePt t="61719" x="10883900" y="4351338"/>
          <p14:tracePt t="61735" x="10893425" y="4351338"/>
          <p14:tracePt t="61753" x="10914063" y="4351338"/>
          <p14:tracePt t="61769" x="10923588" y="4351338"/>
          <p14:tracePt t="61785" x="10942638" y="4351338"/>
          <p14:tracePt t="61810" x="10953750" y="4351338"/>
          <p14:tracePt t="61819" x="10963275" y="4351338"/>
          <p14:tracePt t="61836" x="10972800" y="4351338"/>
          <p14:tracePt t="61853" x="10982325" y="4351338"/>
          <p14:tracePt t="61871" x="10991850" y="4351338"/>
          <p14:tracePt t="61887" x="11002963" y="4351338"/>
          <p14:tracePt t="61902" x="11022013" y="4351338"/>
          <p14:tracePt t="61922" x="11071225" y="4340225"/>
          <p14:tracePt t="61937" x="11110913" y="4340225"/>
          <p14:tracePt t="61954" x="11131550" y="4340225"/>
          <p14:tracePt t="61956" x="11141075" y="4340225"/>
          <p14:tracePt t="61984" x="11161713" y="4340225"/>
          <p14:tracePt t="61998" x="11171238" y="4340225"/>
          <p14:tracePt t="62070" x="11180763" y="4340225"/>
          <p14:tracePt t="67498" x="11150600" y="4340225"/>
          <p14:tracePt t="67504" x="11091863" y="4340225"/>
          <p14:tracePt t="67526" x="10863263" y="4370388"/>
          <p14:tracePt t="67536" x="10734675" y="4400550"/>
          <p14:tracePt t="67557" x="10388600" y="4508500"/>
          <p14:tracePt t="67570" x="10229850" y="4559300"/>
          <p14:tracePt t="67591" x="9872663" y="4678363"/>
          <p14:tracePt t="67606" x="9704388" y="4727575"/>
          <p14:tracePt t="67621" x="9604375" y="4757738"/>
          <p14:tracePt t="67640" x="9545638" y="4776788"/>
          <p14:tracePt t="67642" x="9536113" y="4786313"/>
          <p14:tracePt t="67655" x="9515475" y="4797425"/>
          <p14:tracePt t="67657" x="9496425" y="4806950"/>
          <p14:tracePt t="67670" x="9456738" y="4826000"/>
          <p14:tracePt t="67690" x="9396413" y="4875213"/>
          <p14:tracePt t="67691" x="9337675" y="4926013"/>
          <p14:tracePt t="67706" x="9277350" y="4975225"/>
          <p14:tracePt t="67723" x="9209088" y="5014913"/>
          <p14:tracePt t="67739" x="9139238" y="5064125"/>
          <p14:tracePt t="67741" x="9118600" y="5094288"/>
          <p14:tracePt t="67757" x="9069388" y="5153025"/>
          <p14:tracePt t="67769" x="9050338" y="5183188"/>
          <p14:tracePt t="67792" x="9020175" y="5213350"/>
          <p14:tracePt t="67804" x="9010650" y="5222875"/>
          <p14:tracePt t="67805" x="8999538" y="5241925"/>
          <p14:tracePt t="67821" x="8980488" y="5302250"/>
          <p14:tracePt t="68210" x="8999538" y="5321300"/>
          <p14:tracePt t="68220" x="9039225" y="5351463"/>
          <p14:tracePt t="68223" x="9118600" y="5381625"/>
          <p14:tracePt t="68240" x="9237663" y="5430838"/>
          <p14:tracePt t="68253" x="9366250" y="5451475"/>
          <p14:tracePt t="68270" x="9436100" y="5461000"/>
          <p14:tracePt t="68273" x="9466263" y="5461000"/>
          <p14:tracePt t="68286" x="9485313" y="5461000"/>
          <p14:tracePt t="68302" x="9594850" y="5461000"/>
          <p14:tracePt t="68322" x="9783763" y="5381625"/>
          <p14:tracePt t="68337" x="9823450" y="5360988"/>
          <p14:tracePt t="68338" x="9882188" y="5332413"/>
          <p14:tracePt t="68353" x="9912350" y="5321300"/>
          <p14:tracePt t="68372" x="9942513" y="5311775"/>
          <p14:tracePt t="68374" x="9952038" y="5311775"/>
          <p14:tracePt t="68387" x="9961563" y="5311775"/>
          <p14:tracePt t="68411" x="9971088" y="5311775"/>
          <p14:tracePt t="68586" x="9971088" y="5321300"/>
          <p14:tracePt t="68593" x="9971088" y="5341938"/>
          <p14:tracePt t="68604" x="9971088" y="5351463"/>
          <p14:tracePt t="68619" x="9942513" y="5411788"/>
          <p14:tracePt t="68639" x="9882188" y="5489575"/>
          <p14:tracePt t="68656" x="9852025" y="5540375"/>
          <p14:tracePt t="68657" x="9852025" y="5559425"/>
          <p14:tracePt t="68670" x="9832975" y="5568950"/>
          <p14:tracePt t="68690" x="9802813" y="5608638"/>
          <p14:tracePt t="68704" x="9802813" y="5619750"/>
          <p14:tracePt t="68722" x="9802813" y="5629275"/>
          <p14:tracePt t="68738" x="9793288" y="5648325"/>
          <p14:tracePt t="68757" x="9793288" y="5659438"/>
          <p14:tracePt t="68769" x="9783763" y="5659438"/>
          <p14:tracePt t="68865" x="9783763" y="5638800"/>
          <p14:tracePt t="68872" x="9802813" y="5619750"/>
          <p14:tracePt t="68887" x="9872663" y="5580063"/>
          <p14:tracePt t="68906" x="9912350" y="5549900"/>
          <p14:tracePt t="68907" x="9942513" y="5540375"/>
          <p14:tracePt t="68921" x="9971088" y="5540375"/>
          <p14:tracePt t="68937" x="9991725" y="5540375"/>
          <p14:tracePt t="68954" x="10001250" y="5540375"/>
          <p14:tracePt t="68973" x="10010775" y="5540375"/>
          <p14:tracePt t="68988" x="10021888" y="5540375"/>
          <p14:tracePt t="69021" x="10031413" y="5540375"/>
          <p14:tracePt t="69049" x="10040938" y="5540375"/>
          <p14:tracePt t="70074" x="10061575" y="5540375"/>
          <p14:tracePt t="70081" x="10071100" y="5540375"/>
          <p14:tracePt t="70092" x="10071100" y="5549900"/>
          <p14:tracePt t="70109" x="10090150" y="5559425"/>
          <p14:tracePt t="70125" x="10120313" y="5568950"/>
          <p14:tracePt t="70142" x="10129838" y="5568950"/>
          <p14:tracePt t="70158" x="10129838" y="5580063"/>
          <p14:tracePt t="70175" x="10140950" y="5580063"/>
          <p14:tracePt t="70202" x="10150475" y="5580063"/>
          <p14:tracePt t="77833" x="9982200" y="5608638"/>
          <p14:tracePt t="77840" x="9753600" y="5638800"/>
          <p14:tracePt t="77846" x="9604375" y="5638800"/>
          <p14:tracePt t="77861" x="9525000" y="5648325"/>
          <p14:tracePt t="77862" x="9436100" y="5648325"/>
          <p14:tracePt t="77876" x="9209088" y="5648325"/>
          <p14:tracePt t="77894" x="9059863" y="5648325"/>
          <p14:tracePt t="77910" x="8870950" y="5648325"/>
          <p14:tracePt t="77926" x="8812213" y="5648325"/>
          <p14:tracePt t="77944" x="8772525" y="5648325"/>
          <p14:tracePt t="77947" x="8751888" y="5638800"/>
          <p14:tracePt t="77964" x="8732838" y="5629275"/>
          <p14:tracePt t="77979" x="8693150" y="5589588"/>
          <p14:tracePt t="77994" x="8662988" y="5519738"/>
          <p14:tracePt t="77996" x="8653463" y="5489575"/>
          <p14:tracePt t="78010" x="8653463" y="5421313"/>
          <p14:tracePt t="78011" x="8653463" y="5391150"/>
          <p14:tracePt t="78027" x="8662988" y="5351463"/>
          <p14:tracePt t="78043" x="8882063" y="5253038"/>
          <p14:tracePt t="78060" x="9188450" y="5262563"/>
          <p14:tracePt t="78078" x="9328150" y="5391150"/>
          <p14:tracePt t="78095" x="9436100" y="5629275"/>
          <p14:tracePt t="78096" x="9466263" y="5708650"/>
          <p14:tracePt t="78111" x="9496425" y="5818188"/>
          <p14:tracePt t="78130" x="9505950" y="5995988"/>
          <p14:tracePt t="78134" x="9505950" y="6115050"/>
          <p14:tracePt t="78143" x="9505950" y="6194425"/>
          <p14:tracePt t="78160" x="9505950" y="6332538"/>
          <p14:tracePt t="78177" x="9505950" y="6372225"/>
          <p14:tracePt t="78194" x="9505950" y="6392863"/>
          <p14:tracePt t="78214" x="9505950" y="6411913"/>
          <p14:tracePt t="78216" x="9505950" y="6432550"/>
          <p14:tracePt t="78229" x="9505950" y="6442075"/>
          <p14:tracePt t="78230" x="9505950" y="6451600"/>
          <p14:tracePt t="78246" x="9505950" y="6481763"/>
          <p14:tracePt t="78262" x="9515475" y="6521450"/>
          <p14:tracePt t="78276" x="9644063" y="6610350"/>
          <p14:tracePt t="78294" x="9783763" y="6650038"/>
          <p14:tracePt t="78295" x="9882188" y="6659563"/>
          <p14:tracePt t="78310" x="10010775" y="6659563"/>
          <p14:tracePt t="78327" x="10101263" y="6640513"/>
          <p14:tracePt t="78344" x="10358438" y="6550025"/>
          <p14:tracePt t="78362" x="10496550" y="6511925"/>
          <p14:tracePt t="78378" x="10556875" y="6511925"/>
          <p14:tracePt t="78384" x="10566400" y="6511925"/>
          <p14:tracePt t="78394" x="10575925" y="6511925"/>
          <p14:tracePt t="78410" x="10585450" y="6511925"/>
          <p14:tracePt t="78427" x="10596563" y="6511925"/>
          <p14:tracePt t="78447" x="10606088" y="6511925"/>
          <p14:tracePt t="78479" x="10585450" y="6500813"/>
          <p14:tracePt t="78487" x="10536238" y="6481763"/>
          <p14:tracePt t="78494" x="10447338" y="6442075"/>
          <p14:tracePt t="78511" x="10358438" y="6421438"/>
          <p14:tracePt t="78529" x="10298113" y="6402388"/>
          <p14:tracePt t="78531" x="10279063" y="6392863"/>
          <p14:tracePt t="78545" x="10239375" y="6372225"/>
          <p14:tracePt t="78560" x="10229850" y="6362700"/>
          <p14:tracePt t="78577" x="10209213" y="6362700"/>
          <p14:tracePt t="78594" x="10199688" y="6353175"/>
          <p14:tracePt t="78643" x="10199688" y="6362700"/>
          <p14:tracePt t="78652" x="10199688" y="6372225"/>
          <p14:tracePt t="78660" x="10199688" y="6381750"/>
          <p14:tracePt t="78678" x="10199688" y="6411913"/>
          <p14:tracePt t="78693" x="10209213" y="6442075"/>
          <p14:tracePt t="78712" x="10209213" y="6451600"/>
          <p14:tracePt t="78715" x="10209213" y="6461125"/>
          <p14:tracePt t="78750" x="10218738" y="6461125"/>
          <p14:tracePt t="78764" x="10218738" y="6472238"/>
          <p14:tracePt t="78795" x="10218738" y="6481763"/>
          <p14:tracePt t="78829" x="10218738" y="6491288"/>
          <p14:tracePt t="79036" x="10229850" y="6500813"/>
          <p14:tracePt t="79562" x="10199688" y="6491288"/>
          <p14:tracePt t="79574" x="10160000" y="6472238"/>
          <p14:tracePt t="79579" x="10080625" y="6421438"/>
          <p14:tracePt t="79600" x="9942513" y="6283325"/>
          <p14:tracePt t="79613" x="9842500" y="6194425"/>
          <p14:tracePt t="79635" x="9793288" y="6124575"/>
          <p14:tracePt t="79646" x="9783763" y="6124575"/>
          <p14:tracePt t="79667" x="9772650" y="6105525"/>
          <p14:tracePt t="79682" x="9772650" y="6094413"/>
          <p14:tracePt t="79769" x="9772650" y="6105525"/>
          <p14:tracePt t="79778" x="9763125" y="6124575"/>
          <p14:tracePt t="79782" x="9753600" y="6154738"/>
          <p14:tracePt t="79798" x="9713913" y="6243638"/>
          <p14:tracePt t="79815" x="9664700" y="6313488"/>
          <p14:tracePt t="79830" x="9644063" y="6342063"/>
          <p14:tracePt t="79835" x="9644063" y="6362700"/>
          <p14:tracePt t="79849" x="9594850" y="6402388"/>
          <p14:tracePt t="79870" x="9555163" y="6432550"/>
          <p14:tracePt t="79879" x="9545638" y="6442075"/>
          <p14:tracePt t="79902" x="9485313" y="6451600"/>
          <p14:tracePt t="79916" x="9466263" y="6451600"/>
          <p14:tracePt t="79935" x="9436100" y="6451600"/>
          <p14:tracePt t="79947" x="9426575" y="6451600"/>
          <p14:tracePt t="79965" x="9417050" y="6451600"/>
          <p14:tracePt t="80010" x="9405938" y="6451600"/>
          <p14:tracePt t="80024" x="9405938" y="6461125"/>
          <p14:tracePt t="80092" x="9396413" y="6461125"/>
          <p14:tracePt t="80096" x="9396413" y="6472238"/>
          <p14:tracePt t="80113" x="9366250" y="6472238"/>
          <p14:tracePt t="80130" x="9307513" y="6472238"/>
          <p14:tracePt t="80147" x="9178925" y="6472238"/>
          <p14:tracePt t="80162" x="9118600" y="6472238"/>
          <p14:tracePt t="80183" x="9069388" y="6451600"/>
          <p14:tracePt t="80184" x="9050338" y="6442075"/>
          <p14:tracePt t="80196" x="8970963" y="6372225"/>
          <p14:tracePt t="80215" x="8901113" y="6223000"/>
          <p14:tracePt t="80229" x="8861425" y="6115050"/>
          <p14:tracePt t="80249" x="8842375" y="6054725"/>
          <p14:tracePt t="80262" x="8842375" y="6035675"/>
          <p14:tracePt t="80279" x="8842375" y="6026150"/>
          <p14:tracePt t="80296" x="8842375" y="6015038"/>
          <p14:tracePt t="80296" x="8842375" y="6005513"/>
          <p14:tracePt t="80313" x="8891588" y="5975350"/>
          <p14:tracePt t="80329" x="8999538" y="5946775"/>
          <p14:tracePt t="80346" x="9118600" y="5946775"/>
          <p14:tracePt t="80363" x="9188450" y="5965825"/>
          <p14:tracePt t="80380" x="9228138" y="5975350"/>
          <p14:tracePt t="80396" x="9277350" y="6005513"/>
          <p14:tracePt t="80412" x="9288463" y="6015038"/>
          <p14:tracePt t="80431" x="9307513" y="6035675"/>
          <p14:tracePt t="80436" x="9317038" y="6045200"/>
          <p14:tracePt t="80438" x="9317038" y="6054725"/>
          <p14:tracePt t="80448" x="9328150" y="6065838"/>
          <p14:tracePt t="80463" x="9356725" y="6084888"/>
          <p14:tracePt t="80480" x="9396413" y="6134100"/>
          <p14:tracePt t="80481" x="9436100" y="6154738"/>
          <p14:tracePt t="80496" x="9505950" y="6213475"/>
          <p14:tracePt t="80513" x="9634538" y="6253163"/>
          <p14:tracePt t="80531" x="9902825" y="6283325"/>
          <p14:tracePt t="80546" x="10071100" y="6292850"/>
          <p14:tracePt t="80563" x="10169525" y="6292850"/>
          <p14:tracePt t="80581" x="10377488" y="6302375"/>
          <p14:tracePt t="80596" x="10467975" y="6302375"/>
          <p14:tracePt t="80613" x="10517188" y="6302375"/>
          <p14:tracePt t="80631" x="10556875" y="6302375"/>
          <p14:tracePt t="80646" x="10575925" y="6302375"/>
          <p14:tracePt t="80666" x="10585450" y="6302375"/>
          <p14:tracePt t="80683" x="10606088" y="6302375"/>
          <p14:tracePt t="80696" x="10625138" y="6302375"/>
          <p14:tracePt t="80730" x="10636250" y="6302375"/>
          <p14:tracePt t="80761" x="10645775" y="6302375"/>
          <p14:tracePt t="80793" x="10655300" y="6302375"/>
          <p14:tracePt t="80959" x="10664825" y="6302375"/>
          <p14:tracePt t="81101" x="10675938" y="6302375"/>
          <p14:tracePt t="81300" x="10685463" y="6302375"/>
          <p14:tracePt t="81969" x="10636250" y="6302375"/>
          <p14:tracePt t="81976" x="10547350" y="6292850"/>
          <p14:tracePt t="81983" x="10456863" y="6273800"/>
          <p14:tracePt t="81999" x="10179050" y="6213475"/>
          <p14:tracePt t="82020" x="9891713" y="6115050"/>
          <p14:tracePt t="82035" x="9802813" y="6075363"/>
          <p14:tracePt t="82049" x="9744075" y="6045200"/>
          <p14:tracePt t="82066" x="9683750" y="6005513"/>
          <p14:tracePt t="82083" x="9634538" y="5975350"/>
          <p14:tracePt t="82099" x="9604375" y="5956300"/>
          <p14:tracePt t="82116" x="9575800" y="5946775"/>
          <p14:tracePt t="82137" x="9545638" y="5946775"/>
          <p14:tracePt t="82150" x="9515475" y="5946775"/>
          <p14:tracePt t="82167" x="9496425" y="5946775"/>
          <p14:tracePt t="82170" x="9456738" y="5946775"/>
          <p14:tracePt t="82186" x="9417050" y="5946775"/>
          <p14:tracePt t="82200" x="9377363" y="5965825"/>
          <p14:tracePt t="82218" x="9337675" y="5986463"/>
          <p14:tracePt t="82220" x="9317038" y="5995988"/>
          <p14:tracePt t="82236" x="9277350" y="6035675"/>
          <p14:tracePt t="82253" x="9258300" y="6054725"/>
          <p14:tracePt t="82269" x="9237663" y="6075363"/>
          <p14:tracePt t="82287" x="9228138" y="6094413"/>
          <p14:tracePt t="82302" x="9228138" y="6105525"/>
          <p14:tracePt t="82316" x="9209088" y="6105525"/>
          <p14:tracePt t="82332" x="9209088" y="6115050"/>
          <p14:tracePt t="82349" x="9209088" y="6124575"/>
          <p14:tracePt t="82367" x="9197975" y="6145213"/>
          <p14:tracePt t="82368" x="9197975" y="6154738"/>
          <p14:tracePt t="82385" x="9197975" y="6203950"/>
          <p14:tracePt t="82401" x="9188450" y="6243638"/>
          <p14:tracePt t="82405" x="9188450" y="6262688"/>
          <p14:tracePt t="82419" x="9188450" y="6273800"/>
          <p14:tracePt t="82419" x="9188450" y="6313488"/>
          <p14:tracePt t="82434" x="9188450" y="6342063"/>
          <p14:tracePt t="82452" x="9209088" y="6402388"/>
          <p14:tracePt t="82454" x="9218613" y="6421438"/>
          <p14:tracePt t="82469" x="9297988" y="6491288"/>
          <p14:tracePt t="82484" x="9456738" y="6570663"/>
          <p14:tracePt t="82503" x="9615488" y="6629400"/>
          <p14:tracePt t="82504" x="9674225" y="6640513"/>
          <p14:tracePt t="82518" x="9744075" y="6650038"/>
          <p14:tracePt t="82520" x="9763125" y="6659563"/>
          <p14:tracePt t="82535" x="9863138" y="6659563"/>
          <p14:tracePt t="82550" x="9971088" y="6659563"/>
          <p14:tracePt t="82566" x="10050463" y="6659563"/>
          <p14:tracePt t="82583" x="10110788" y="6659563"/>
          <p14:tracePt t="82599" x="10150475" y="6659563"/>
          <p14:tracePt t="82604" x="10160000" y="6659563"/>
          <p14:tracePt t="82618" x="10179050" y="6659563"/>
          <p14:tracePt t="82636" x="10190163" y="6659563"/>
          <p14:tracePt t="82656" x="10199688" y="6659563"/>
          <p14:tracePt t="82691" x="10209213" y="6659563"/>
          <p14:tracePt t="82752" x="10218738" y="6659563"/>
          <p14:tracePt t="89826" x="10218738" y="6589713"/>
          <p14:tracePt t="89835" x="10229850" y="6442075"/>
          <p14:tracePt t="89848" x="10298113" y="6094413"/>
          <p14:tracePt t="89863" x="10367963" y="5926138"/>
          <p14:tracePt t="89880" x="10398125" y="5856288"/>
          <p14:tracePt t="89896" x="10467975" y="5757863"/>
          <p14:tracePt t="89913" x="10487025" y="5718175"/>
          <p14:tracePt t="89932" x="10507663" y="5678488"/>
          <p14:tracePt t="89933" x="10517188" y="5668963"/>
          <p14:tracePt t="89948" x="10517188" y="5659438"/>
          <p14:tracePt t="89963" x="10526713" y="5659438"/>
          <p14:tracePt t="89982" x="10526713" y="5648325"/>
          <p14:tracePt t="89999" x="10547350" y="5648325"/>
          <p14:tracePt t="90048" x="10547350" y="5659438"/>
          <p14:tracePt t="90054" x="10536238" y="5678488"/>
          <p14:tracePt t="90064" x="10517188" y="5708650"/>
          <p14:tracePt t="90080" x="10456863" y="5748338"/>
          <p14:tracePt t="90096" x="10398125" y="5797550"/>
          <p14:tracePt t="90097" x="10367963" y="5818188"/>
          <p14:tracePt t="90115" x="10309225" y="5837238"/>
          <p14:tracePt t="90130" x="10269538" y="5856288"/>
          <p14:tracePt t="90131" x="10258425" y="5867400"/>
          <p14:tracePt t="90146" x="10248900" y="5876925"/>
          <p14:tracePt t="90147" x="10239375" y="5886450"/>
          <p14:tracePt t="90163" x="10218738" y="5907088"/>
          <p14:tracePt t="90184" x="10190163" y="5907088"/>
          <p14:tracePt t="90196" x="10179050" y="5907088"/>
          <p14:tracePt t="90213" x="10169525" y="5916613"/>
          <p14:tracePt t="90238" x="10160000" y="5916613"/>
          <p14:tracePt t="91380" x="10080625" y="5767388"/>
          <p14:tracePt t="91388" x="9615488" y="4846638"/>
          <p14:tracePt t="91395" x="9288463" y="4370388"/>
          <p14:tracePt t="91406" x="8910638" y="3429000"/>
          <p14:tracePt t="91408" x="8763000" y="2735263"/>
          <p14:tracePt t="91422" x="8524875" y="1576388"/>
          <p14:tracePt t="91439" x="8335963" y="1198563"/>
          <p14:tracePt t="91458" x="8147050" y="871538"/>
          <p14:tracePt t="91473" x="8108950" y="782638"/>
          <p14:tracePt t="91490" x="8097838" y="742950"/>
          <p14:tracePt t="91495" x="8118475" y="674688"/>
          <p14:tracePt t="91511" x="8286750" y="465138"/>
          <p14:tracePt t="91756" x="8226425" y="3270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2" name="タイトル 1">
            <a:extLst>
              <a:ext uri="{FF2B5EF4-FFF2-40B4-BE49-F238E27FC236}">
                <a16:creationId xmlns:a16="http://schemas.microsoft.com/office/drawing/2014/main" id="{23531773-F2D6-99B0-56E1-2D16F76C47D7}"/>
              </a:ext>
            </a:extLst>
          </p:cNvPr>
          <p:cNvSpPr>
            <a:spLocks noGrp="1"/>
          </p:cNvSpPr>
          <p:nvPr>
            <p:ph type="title"/>
          </p:nvPr>
        </p:nvSpPr>
        <p:spPr>
          <a:xfrm>
            <a:off x="1853079" y="186580"/>
            <a:ext cx="8087962" cy="1061950"/>
          </a:xfrm>
        </p:spPr>
        <p:txBody>
          <a:bodyPr>
            <a:noAutofit/>
          </a:bodyPr>
          <a:lstStyle/>
          <a:p>
            <a:pPr algn="ctr"/>
            <a:r>
              <a:rPr lang="en-GB" altLang="ja-JP" sz="2800" b="1" dirty="0">
                <a:latin typeface="Times New Roman" panose="02020603050405020304" pitchFamily="18" charset="0"/>
                <a:cs typeface="Times New Roman" panose="02020603050405020304" pitchFamily="18" charset="0"/>
              </a:rPr>
              <a:t>Agency’s Instruments Updates &amp; Planned launches </a:t>
            </a:r>
            <a:br>
              <a:rPr lang="en-GB" altLang="ja-JP" sz="2800" b="1" dirty="0">
                <a:latin typeface="Times New Roman" panose="02020603050405020304" pitchFamily="18" charset="0"/>
                <a:cs typeface="Times New Roman" panose="02020603050405020304" pitchFamily="18" charset="0"/>
              </a:rPr>
            </a:br>
            <a:r>
              <a:rPr lang="en-GB" altLang="ja-JP" sz="2800" b="1" dirty="0">
                <a:latin typeface="Times New Roman" panose="02020603050405020304" pitchFamily="18" charset="0"/>
                <a:cs typeface="Times New Roman" panose="02020603050405020304" pitchFamily="18" charset="0"/>
              </a:rPr>
              <a:t>that are relevant to GSICS</a:t>
            </a:r>
            <a:br>
              <a:rPr lang="en-GB" altLang="ja-JP" sz="2800" b="1" dirty="0">
                <a:latin typeface="Times New Roman" panose="02020603050405020304" pitchFamily="18" charset="0"/>
                <a:cs typeface="Times New Roman" panose="02020603050405020304" pitchFamily="18" charset="0"/>
              </a:rPr>
            </a:br>
            <a:r>
              <a:rPr lang="en-GB" altLang="ja-JP" sz="2400" b="1" dirty="0">
                <a:latin typeface="Times New Roman" panose="02020603050405020304" pitchFamily="18" charset="0"/>
                <a:cs typeface="Times New Roman" panose="02020603050405020304" pitchFamily="18" charset="0"/>
              </a:rPr>
              <a:t>(3) </a:t>
            </a:r>
            <a:r>
              <a:rPr lang="en-US" altLang="ja-JP" sz="2400" b="1" dirty="0" err="1">
                <a:latin typeface="Times New Roman" panose="02020603050405020304" pitchFamily="18" charset="0"/>
                <a:cs typeface="Times New Roman" panose="02020603050405020304" pitchFamily="18" charset="0"/>
              </a:rPr>
              <a:t>EarthCARE</a:t>
            </a:r>
            <a:r>
              <a:rPr lang="en-US" altLang="ja-JP" sz="2400" b="1" dirty="0">
                <a:latin typeface="Times New Roman" panose="02020603050405020304" pitchFamily="18" charset="0"/>
                <a:cs typeface="Times New Roman" panose="02020603050405020304" pitchFamily="18" charset="0"/>
              </a:rPr>
              <a:t> First and Synergistic Images</a:t>
            </a:r>
            <a:endParaRPr lang="ja-JP" altLang="en-US" sz="2400" b="1" dirty="0"/>
          </a:p>
        </p:txBody>
      </p:sp>
      <p:pic>
        <p:nvPicPr>
          <p:cNvPr id="160" name="Google Shape;160;p4" descr="グラフィカル ユーザー インターフェイス, グラフ&#10;&#10;自動的に生成された説明"/>
          <p:cNvPicPr preferRelativeResize="0"/>
          <p:nvPr/>
        </p:nvPicPr>
        <p:blipFill rotWithShape="1">
          <a:blip r:embed="rId5">
            <a:alphaModFix/>
          </a:blip>
          <a:srcRect/>
          <a:stretch/>
        </p:blipFill>
        <p:spPr>
          <a:xfrm>
            <a:off x="163924" y="1969635"/>
            <a:ext cx="5495816" cy="3091397"/>
          </a:xfrm>
          <a:prstGeom prst="rect">
            <a:avLst/>
          </a:prstGeom>
          <a:noFill/>
          <a:ln>
            <a:noFill/>
          </a:ln>
        </p:spPr>
      </p:pic>
      <p:sp>
        <p:nvSpPr>
          <p:cNvPr id="161" name="Google Shape;161;p4"/>
          <p:cNvSpPr txBox="1"/>
          <p:nvPr/>
        </p:nvSpPr>
        <p:spPr>
          <a:xfrm>
            <a:off x="180550" y="5083815"/>
            <a:ext cx="346601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100"/>
              <a:buFont typeface="Calibri"/>
              <a:buNone/>
            </a:pPr>
            <a:r>
              <a:rPr lang="en-US" sz="1100" b="0" i="0" u="sng" strike="noStrike" cap="none">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https://global.jaxa.jp/press/2024/06/20240627-1_e.html</a:t>
            </a:r>
            <a:endParaRPr sz="1100" b="0" i="0" u="none" strike="noStrike" cap="none">
              <a:solidFill>
                <a:srgbClr val="0070C0"/>
              </a:solidFill>
              <a:latin typeface="Calibri"/>
              <a:ea typeface="Calibri"/>
              <a:cs typeface="Calibri"/>
              <a:sym typeface="Calibri"/>
            </a:endParaRPr>
          </a:p>
        </p:txBody>
      </p:sp>
      <p:sp>
        <p:nvSpPr>
          <p:cNvPr id="162" name="Google Shape;162;p4"/>
          <p:cNvSpPr txBox="1"/>
          <p:nvPr/>
        </p:nvSpPr>
        <p:spPr>
          <a:xfrm>
            <a:off x="180550" y="1603184"/>
            <a:ext cx="310456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B1D1F"/>
              </a:buClr>
              <a:buSzPts val="2000"/>
              <a:buFont typeface="Calibri"/>
              <a:buNone/>
            </a:pPr>
            <a:r>
              <a:rPr lang="en-US" sz="2000" b="1" i="0" u="none" strike="noStrike" cap="none">
                <a:solidFill>
                  <a:srgbClr val="1B1D1F"/>
                </a:solidFill>
                <a:latin typeface="Times New Roman" panose="02020603050405020304" pitchFamily="18" charset="0"/>
                <a:ea typeface="Calibri"/>
                <a:cs typeface="Times New Roman" panose="02020603050405020304" pitchFamily="18" charset="0"/>
                <a:sym typeface="Calibri"/>
              </a:rPr>
              <a:t>CPR First image (June 2024)</a:t>
            </a:r>
            <a:endParaRPr sz="20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pic>
        <p:nvPicPr>
          <p:cNvPr id="163" name="Google Shape;163;p4"/>
          <p:cNvPicPr preferRelativeResize="0"/>
          <p:nvPr/>
        </p:nvPicPr>
        <p:blipFill rotWithShape="1">
          <a:blip r:embed="rId7">
            <a:alphaModFix/>
          </a:blip>
          <a:srcRect/>
          <a:stretch/>
        </p:blipFill>
        <p:spPr>
          <a:xfrm>
            <a:off x="5865072" y="1969635"/>
            <a:ext cx="6147353" cy="3457886"/>
          </a:xfrm>
          <a:prstGeom prst="rect">
            <a:avLst/>
          </a:prstGeom>
          <a:noFill/>
          <a:ln>
            <a:noFill/>
          </a:ln>
        </p:spPr>
      </p:pic>
      <p:sp>
        <p:nvSpPr>
          <p:cNvPr id="164" name="Google Shape;164;p4"/>
          <p:cNvSpPr txBox="1"/>
          <p:nvPr/>
        </p:nvSpPr>
        <p:spPr>
          <a:xfrm>
            <a:off x="6948229" y="5391194"/>
            <a:ext cx="418736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alibri"/>
              <a:buNone/>
            </a:pPr>
            <a:r>
              <a:rPr lang="en-US" sz="1100" b="0" i="0" u="sng" strike="noStrike" cap="none">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https://www.satnavi.jaxa.jp/en/news/2024/10/04/9923/index.html</a:t>
            </a:r>
            <a:endParaRPr sz="1100" b="0" i="0" u="none" strike="noStrike" cap="none">
              <a:solidFill>
                <a:srgbClr val="000000"/>
              </a:solidFill>
              <a:latin typeface="Calibri"/>
              <a:ea typeface="Calibri"/>
              <a:cs typeface="Calibri"/>
              <a:sym typeface="Calibri"/>
            </a:endParaRPr>
          </a:p>
        </p:txBody>
      </p:sp>
      <p:sp>
        <p:nvSpPr>
          <p:cNvPr id="165" name="Google Shape;165;p4"/>
          <p:cNvSpPr txBox="1"/>
          <p:nvPr/>
        </p:nvSpPr>
        <p:spPr>
          <a:xfrm>
            <a:off x="5805451" y="1600303"/>
            <a:ext cx="63081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B1D1F"/>
              </a:buClr>
              <a:buSzPts val="2000"/>
              <a:buFont typeface="Calibri"/>
              <a:buNone/>
            </a:pPr>
            <a:r>
              <a:rPr lang="en-US" sz="2000" b="1" i="0" u="none" strike="noStrike" cap="none">
                <a:solidFill>
                  <a:srgbClr val="1B1D1F"/>
                </a:solidFill>
                <a:latin typeface="Times New Roman" panose="02020603050405020304" pitchFamily="18" charset="0"/>
                <a:ea typeface="Calibri"/>
                <a:cs typeface="Times New Roman" panose="02020603050405020304" pitchFamily="18" charset="0"/>
                <a:sym typeface="Calibri"/>
              </a:rPr>
              <a:t>Synergistic cloud images by sensors onboard EarthCARE</a:t>
            </a:r>
            <a:endParaRPr sz="2000" b="1" i="0" u="none" strike="noStrike" cap="none">
              <a:solidFill>
                <a:srgbClr val="1B1D1F"/>
              </a:solidFill>
              <a:latin typeface="Times New Roman" panose="02020603050405020304" pitchFamily="18" charset="0"/>
              <a:ea typeface="Calibri"/>
              <a:cs typeface="Times New Roman" panose="02020603050405020304" pitchFamily="18" charset="0"/>
              <a:sym typeface="Calibri"/>
            </a:endParaRPr>
          </a:p>
        </p:txBody>
      </p:sp>
      <p:sp>
        <p:nvSpPr>
          <p:cNvPr id="166" name="Google Shape;166;p4"/>
          <p:cNvSpPr txBox="1"/>
          <p:nvPr/>
        </p:nvSpPr>
        <p:spPr>
          <a:xfrm rot="1107642">
            <a:off x="7277277" y="4209102"/>
            <a:ext cx="357862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Horizontal:</a:t>
            </a:r>
            <a:r>
              <a:rPr lang="en-US" sz="1600" b="0" i="0" u="none" strike="noStrike" cap="none">
                <a:solidFill>
                  <a:srgbClr val="FFFFFF"/>
                </a:solidFill>
                <a:latin typeface="Calibri"/>
                <a:ea typeface="Calibri"/>
                <a:cs typeface="Calibri"/>
                <a:sym typeface="Calibri"/>
              </a:rPr>
              <a:t> </a:t>
            </a:r>
            <a:endParaRPr/>
          </a:p>
          <a:p>
            <a:pPr marL="0" marR="0" lvl="0" indent="0" algn="l" rtl="0">
              <a:lnSpc>
                <a:spcPct val="10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Multi-Spectoral Imager (MSI)</a:t>
            </a:r>
            <a:endParaRPr/>
          </a:p>
        </p:txBody>
      </p:sp>
      <p:sp>
        <p:nvSpPr>
          <p:cNvPr id="167" name="Google Shape;167;p4"/>
          <p:cNvSpPr txBox="1"/>
          <p:nvPr/>
        </p:nvSpPr>
        <p:spPr>
          <a:xfrm>
            <a:off x="6521890" y="2255710"/>
            <a:ext cx="555015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Vertical:</a:t>
            </a:r>
            <a:r>
              <a:rPr lang="en-US" sz="1600" b="0" i="0" u="none" strike="noStrike" cap="none">
                <a:solidFill>
                  <a:srgbClr val="FFFFFF"/>
                </a:solidFill>
                <a:latin typeface="Calibri"/>
                <a:ea typeface="Calibri"/>
                <a:cs typeface="Calibri"/>
                <a:sym typeface="Calibri"/>
              </a:rPr>
              <a:t> </a:t>
            </a:r>
            <a:endParaRPr/>
          </a:p>
          <a:p>
            <a:pPr marL="0" marR="0" lvl="0" indent="0" algn="l" rtl="0">
              <a:lnSpc>
                <a:spcPct val="10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Synergistic images by CPR, Atmospheric Lidar (ATLID), and MSI</a:t>
            </a:r>
            <a:endParaRPr/>
          </a:p>
        </p:txBody>
      </p:sp>
      <p:sp>
        <p:nvSpPr>
          <p:cNvPr id="169" name="Google Shape;169;p4"/>
          <p:cNvSpPr txBox="1"/>
          <p:nvPr/>
        </p:nvSpPr>
        <p:spPr>
          <a:xfrm>
            <a:off x="147176" y="5368208"/>
            <a:ext cx="549581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dirty="0">
                <a:solidFill>
                  <a:srgbClr val="000000"/>
                </a:solidFill>
                <a:latin typeface="Times New Roman" panose="02020603050405020304" pitchFamily="18" charset="0"/>
                <a:ea typeface="Calibri"/>
                <a:cs typeface="Times New Roman" panose="02020603050405020304" pitchFamily="18" charset="0"/>
                <a:sym typeface="Calibri"/>
              </a:rPr>
              <a:t>World's first measurement of vertical cloud motion from space</a:t>
            </a:r>
            <a:endParaRPr dirty="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600"/>
              <a:buFont typeface="Calibri"/>
              <a:buNone/>
            </a:pPr>
            <a:r>
              <a:rPr lang="en-US" sz="1600" b="0" i="1"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(Rainy cloud over the ocean at east of Japan on 13 June)</a:t>
            </a:r>
          </a:p>
        </p:txBody>
      </p:sp>
      <p:sp>
        <p:nvSpPr>
          <p:cNvPr id="170" name="Google Shape;170;p4"/>
          <p:cNvSpPr txBox="1"/>
          <p:nvPr/>
        </p:nvSpPr>
        <p:spPr>
          <a:xfrm>
            <a:off x="5865072" y="5684307"/>
            <a:ext cx="614421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dirty="0">
                <a:solidFill>
                  <a:srgbClr val="000000"/>
                </a:solidFill>
                <a:latin typeface="Times New Roman" panose="02020603050405020304" pitchFamily="18" charset="0"/>
                <a:ea typeface="Calibri"/>
                <a:cs typeface="Times New Roman" panose="02020603050405020304" pitchFamily="18" charset="0"/>
                <a:sym typeface="Calibri"/>
              </a:rPr>
              <a:t>Measure the clouds more accurately to contribute to improvement of the climate model</a:t>
            </a:r>
          </a:p>
          <a:p>
            <a:pPr marL="0" marR="0" lvl="0" indent="0" algn="l" rtl="0">
              <a:lnSpc>
                <a:spcPct val="100000"/>
              </a:lnSpc>
              <a:spcBef>
                <a:spcPts val="0"/>
              </a:spcBef>
              <a:spcAft>
                <a:spcPts val="0"/>
              </a:spcAft>
              <a:buClr>
                <a:srgbClr val="000000"/>
              </a:buClr>
              <a:buSzPts val="1600"/>
              <a:buFont typeface="Calibri"/>
              <a:buNone/>
            </a:pPr>
            <a:r>
              <a:rPr lang="en-US" sz="1600" b="0" i="1"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(Typhoon Shanshan (2024) approaching Japan on 28 August)</a:t>
            </a:r>
          </a:p>
        </p:txBody>
      </p:sp>
      <p:sp>
        <p:nvSpPr>
          <p:cNvPr id="171" name="Google Shape;171;p4"/>
          <p:cNvSpPr txBox="1"/>
          <p:nvPr/>
        </p:nvSpPr>
        <p:spPr>
          <a:xfrm>
            <a:off x="1295381" y="2011760"/>
            <a:ext cx="1519524" cy="762645"/>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en-US" sz="1800" b="1" i="0" u="none" strike="noStrike" cap="none">
                <a:solidFill>
                  <a:schemeClr val="lt1"/>
                </a:solidFill>
                <a:latin typeface="Calibri"/>
                <a:ea typeface="Calibri"/>
                <a:cs typeface="Calibri"/>
                <a:sym typeface="Calibri"/>
              </a:rPr>
              <a:t>Radar Reflectivity Factor</a:t>
            </a:r>
            <a:endParaRPr sz="1800" b="1" i="0" u="none" strike="noStrike" cap="none">
              <a:solidFill>
                <a:schemeClr val="lt1"/>
              </a:solidFill>
              <a:latin typeface="Calibri"/>
              <a:ea typeface="Calibri"/>
              <a:cs typeface="Calibri"/>
              <a:sym typeface="Calibri"/>
            </a:endParaRPr>
          </a:p>
        </p:txBody>
      </p:sp>
      <p:sp>
        <p:nvSpPr>
          <p:cNvPr id="172" name="Google Shape;172;p4"/>
          <p:cNvSpPr txBox="1"/>
          <p:nvPr/>
        </p:nvSpPr>
        <p:spPr>
          <a:xfrm>
            <a:off x="4207581" y="1995299"/>
            <a:ext cx="1519524" cy="541046"/>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en-US" sz="1800" b="1" i="0" u="none" strike="noStrike" cap="none">
                <a:solidFill>
                  <a:schemeClr val="lt1"/>
                </a:solidFill>
                <a:latin typeface="Calibri"/>
                <a:ea typeface="Calibri"/>
                <a:cs typeface="Calibri"/>
                <a:sym typeface="Calibri"/>
              </a:rPr>
              <a:t>Doppler Velocity</a:t>
            </a:r>
            <a:endParaRPr sz="1800" b="1" i="0" u="none" strike="noStrike" cap="none">
              <a:solidFill>
                <a:schemeClr val="lt1"/>
              </a:solidFill>
              <a:latin typeface="Calibri"/>
              <a:ea typeface="Calibri"/>
              <a:cs typeface="Calibri"/>
              <a:sym typeface="Calibri"/>
            </a:endParaRPr>
          </a:p>
        </p:txBody>
      </p:sp>
      <p:sp>
        <p:nvSpPr>
          <p:cNvPr id="3" name="スライド番号プレースホルダー 1">
            <a:extLst>
              <a:ext uri="{FF2B5EF4-FFF2-40B4-BE49-F238E27FC236}">
                <a16:creationId xmlns:a16="http://schemas.microsoft.com/office/drawing/2014/main" id="{0DD69B09-4EEE-C341-54D4-A4163102BD47}"/>
              </a:ext>
            </a:extLst>
          </p:cNvPr>
          <p:cNvSpPr txBox="1">
            <a:spLocks/>
          </p:cNvSpPr>
          <p:nvPr/>
        </p:nvSpPr>
        <p:spPr>
          <a:xfrm>
            <a:off x="9411505" y="649891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F3BB8C-0C0C-4EAB-9830-DC513CDAB615}" type="slidenum">
              <a:rPr lang="en-US" smtClean="0">
                <a:latin typeface="Times New Roman" panose="02020603050405020304" pitchFamily="18" charset="0"/>
                <a:cs typeface="Times New Roman" panose="02020603050405020304" pitchFamily="18" charset="0"/>
              </a:rPr>
              <a:pPr>
                <a:defRPr/>
              </a:pPr>
              <a:t>5</a:t>
            </a:fld>
            <a:endParaRPr lang="en-US">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20C3540E-E3AF-C746-CBCF-E85516963E7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29288" y="-1418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オーディオ 15">
            <a:hlinkClick r:id="" action="ppaction://media"/>
            <a:extLst>
              <a:ext uri="{FF2B5EF4-FFF2-40B4-BE49-F238E27FC236}">
                <a16:creationId xmlns:a16="http://schemas.microsoft.com/office/drawing/2014/main" id="{934A8933-B845-0595-F685-D7E1FE20B49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5291153"/>
      </p:ext>
    </p:extLst>
  </p:cSld>
  <p:clrMapOvr>
    <a:masterClrMapping/>
  </p:clrMapOvr>
  <mc:AlternateContent xmlns:mc="http://schemas.openxmlformats.org/markup-compatibility/2006">
    <mc:Choice xmlns:p14="http://schemas.microsoft.com/office/powerpoint/2010/main" Requires="p14">
      <p:transition spd="slow" p14:dur="2000" advTm="56920"/>
    </mc:Choice>
    <mc:Fallback>
      <p:transition spd="slow" advTm="5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09F0-D8F0-CF7E-71FD-5A771AE57CBF}"/>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938013B-0A16-C7C1-EF52-5A686BCA52EE}"/>
              </a:ext>
            </a:extLst>
          </p:cNvPr>
          <p:cNvSpPr>
            <a:spLocks noGrp="1"/>
          </p:cNvSpPr>
          <p:nvPr>
            <p:ph type="sldNum" sz="quarter" idx="10"/>
          </p:nvPr>
        </p:nvSpPr>
        <p:spPr/>
        <p:txBody>
          <a:bodyPr/>
          <a:lstStyle/>
          <a:p>
            <a:pPr>
              <a:defRPr/>
            </a:pPr>
            <a:fld id="{63F3BB8C-0C0C-4EAB-9830-DC513CDAB615}" type="slidenum">
              <a:rPr lang="en-US" smtClean="0"/>
              <a:pPr>
                <a:defRPr/>
              </a:pPr>
              <a:t>6</a:t>
            </a:fld>
            <a:endParaRPr lang="en-US"/>
          </a:p>
        </p:txBody>
      </p:sp>
      <p:sp>
        <p:nvSpPr>
          <p:cNvPr id="22" name="タイトル 26">
            <a:extLst>
              <a:ext uri="{FF2B5EF4-FFF2-40B4-BE49-F238E27FC236}">
                <a16:creationId xmlns:a16="http://schemas.microsoft.com/office/drawing/2014/main" id="{9F2C08DC-5724-A74E-C819-5B62A3D98386}"/>
              </a:ext>
            </a:extLst>
          </p:cNvPr>
          <p:cNvSpPr txBox="1">
            <a:spLocks/>
          </p:cNvSpPr>
          <p:nvPr/>
        </p:nvSpPr>
        <p:spPr>
          <a:xfrm>
            <a:off x="1791514" y="25739"/>
            <a:ext cx="8438823" cy="1323439"/>
          </a:xfrm>
          <a:prstGeom prst="rect">
            <a:avLst/>
          </a:prstGeom>
        </p:spPr>
        <p:txBody>
          <a:bodyPr wrap="square">
            <a:spAutoFit/>
          </a:bodyPr>
          <a:lstStyle>
            <a:lvl1pPr marL="0" marR="0" lvl="0" indent="0" algn="ctr" defTabSz="914400" eaLnBrk="1" latinLnBrk="0" hangingPunct="1">
              <a:lnSpc>
                <a:spcPct val="100000"/>
              </a:lnSpc>
              <a:spcBef>
                <a:spcPts val="600"/>
              </a:spcBef>
              <a:buClrTx/>
              <a:buSzTx/>
              <a:buFontTx/>
              <a:buNone/>
              <a:tabLst/>
              <a:defRPr sz="2800" b="1">
                <a:solidFill>
                  <a:schemeClr val="tx2"/>
                </a:solidFill>
                <a:latin typeface="Yu Gothic UI" panose="020B0500000000000000" pitchFamily="50" charset="-128"/>
                <a:ea typeface="Yu Gothic UI" panose="020B0500000000000000" pitchFamily="50" charset="-128"/>
                <a:cs typeface="Times New Roman" panose="02020603050405020304" pitchFamily="18" charset="0"/>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GB" altLang="ja-JP" sz="2800" b="1" dirty="0">
                <a:latin typeface="Times New Roman" panose="02020603050405020304" pitchFamily="18" charset="0"/>
                <a:cs typeface="Times New Roman" panose="02020603050405020304" pitchFamily="18" charset="0"/>
              </a:rPr>
              <a:t>Agency’s Instruments Updates &amp; Planned launches </a:t>
            </a:r>
            <a:br>
              <a:rPr lang="en-GB" altLang="ja-JP" sz="2800" b="1" dirty="0">
                <a:latin typeface="Times New Roman" panose="02020603050405020304" pitchFamily="18" charset="0"/>
                <a:cs typeface="Times New Roman" panose="02020603050405020304" pitchFamily="18" charset="0"/>
              </a:rPr>
            </a:br>
            <a:r>
              <a:rPr lang="en-GB" altLang="ja-JP" sz="2800" b="1" dirty="0">
                <a:latin typeface="Times New Roman" panose="02020603050405020304" pitchFamily="18" charset="0"/>
                <a:cs typeface="Times New Roman" panose="02020603050405020304" pitchFamily="18" charset="0"/>
              </a:rPr>
              <a:t>that are relevant to GSICS</a:t>
            </a:r>
            <a:br>
              <a:rPr lang="en-GB" altLang="ja-JP" sz="2800" b="1" dirty="0">
                <a:latin typeface="Times New Roman" panose="02020603050405020304" pitchFamily="18" charset="0"/>
                <a:cs typeface="Times New Roman" panose="02020603050405020304" pitchFamily="18" charset="0"/>
              </a:rPr>
            </a:br>
            <a:r>
              <a:rPr lang="en-US" altLang="ja-JP" sz="2400" dirty="0">
                <a:latin typeface="Times New Roman" panose="02020603050405020304" pitchFamily="18" charset="0"/>
              </a:rPr>
              <a:t>(4) ALOS-4 was launched successfully</a:t>
            </a:r>
            <a:endParaRPr lang="ja-JP" altLang="en-US" sz="2400" dirty="0">
              <a:latin typeface="Times New Roman" panose="02020603050405020304" pitchFamily="18" charset="0"/>
            </a:endParaRPr>
          </a:p>
        </p:txBody>
      </p:sp>
      <p:pic>
        <p:nvPicPr>
          <p:cNvPr id="39" name="図 38" descr="屋外, 輸送, 電車, 背景 が含まれている画像&#10;&#10;自動的に生成された説明">
            <a:extLst>
              <a:ext uri="{FF2B5EF4-FFF2-40B4-BE49-F238E27FC236}">
                <a16:creationId xmlns:a16="http://schemas.microsoft.com/office/drawing/2014/main" id="{2B34F136-9AE1-988A-E876-1CF9DEE6B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143" y="3110509"/>
            <a:ext cx="2192138" cy="3286339"/>
          </a:xfrm>
          <a:prstGeom prst="rect">
            <a:avLst/>
          </a:prstGeom>
        </p:spPr>
      </p:pic>
      <p:pic>
        <p:nvPicPr>
          <p:cNvPr id="40" name="図 39" descr="屋内, 座る, テーブル, 大きい が含まれている画像&#10;&#10;自動的に生成された説明">
            <a:extLst>
              <a:ext uri="{FF2B5EF4-FFF2-40B4-BE49-F238E27FC236}">
                <a16:creationId xmlns:a16="http://schemas.microsoft.com/office/drawing/2014/main" id="{2127D9B1-D17D-0EF5-3E62-B57133C1A1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6131" y="3110508"/>
            <a:ext cx="2464755" cy="3286340"/>
          </a:xfrm>
          <a:prstGeom prst="rect">
            <a:avLst/>
          </a:prstGeom>
        </p:spPr>
      </p:pic>
      <p:pic>
        <p:nvPicPr>
          <p:cNvPr id="41" name="図 40" descr="大きい が含まれている画像&#10;&#10;自動的に生成された説明">
            <a:extLst>
              <a:ext uri="{FF2B5EF4-FFF2-40B4-BE49-F238E27FC236}">
                <a16:creationId xmlns:a16="http://schemas.microsoft.com/office/drawing/2014/main" id="{D73287BA-14D9-26C1-D335-EB270B423613}"/>
              </a:ext>
            </a:extLst>
          </p:cNvPr>
          <p:cNvPicPr>
            <a:picLocks noChangeAspect="1"/>
          </p:cNvPicPr>
          <p:nvPr/>
        </p:nvPicPr>
        <p:blipFill rotWithShape="1">
          <a:blip r:embed="rId6">
            <a:extLst>
              <a:ext uri="{28A0092B-C50C-407E-A947-70E740481C1C}">
                <a14:useLocalDpi xmlns:a14="http://schemas.microsoft.com/office/drawing/2010/main" val="0"/>
              </a:ext>
            </a:extLst>
          </a:blip>
          <a:srcRect l="27594" r="22681"/>
          <a:stretch/>
        </p:blipFill>
        <p:spPr>
          <a:xfrm>
            <a:off x="2572718" y="3115678"/>
            <a:ext cx="2442138" cy="3276000"/>
          </a:xfrm>
          <a:prstGeom prst="rect">
            <a:avLst/>
          </a:prstGeom>
        </p:spPr>
      </p:pic>
      <p:sp>
        <p:nvSpPr>
          <p:cNvPr id="42" name="Google Shape;72;p2">
            <a:extLst>
              <a:ext uri="{FF2B5EF4-FFF2-40B4-BE49-F238E27FC236}">
                <a16:creationId xmlns:a16="http://schemas.microsoft.com/office/drawing/2014/main" id="{B6298D2B-0BEA-E325-E1E9-CC29DE535F7C}"/>
              </a:ext>
            </a:extLst>
          </p:cNvPr>
          <p:cNvSpPr txBox="1"/>
          <p:nvPr/>
        </p:nvSpPr>
        <p:spPr>
          <a:xfrm>
            <a:off x="392294" y="1431432"/>
            <a:ext cx="11684911" cy="1631175"/>
          </a:xfrm>
          <a:prstGeom prst="rect">
            <a:avLst/>
          </a:prstGeom>
          <a:noFill/>
          <a:ln>
            <a:noFill/>
          </a:ln>
        </p:spPr>
        <p:txBody>
          <a:bodyPr spcFirstLastPara="1" wrap="square" lIns="91425" tIns="45700" rIns="91425" bIns="45700" anchor="t" anchorCtr="0">
            <a:spAutoFit/>
          </a:bodyPr>
          <a:lstStyle/>
          <a:p>
            <a:pPr marL="214313" marR="0" lvl="0" indent="-214313" algn="l" rtl="0">
              <a:spcBef>
                <a:spcPts val="0"/>
              </a:spcBef>
              <a:spcAft>
                <a:spcPts val="600"/>
              </a:spcAft>
              <a:buClr>
                <a:schemeClr val="dk1"/>
              </a:buClr>
              <a:buSzPts val="1600"/>
              <a:buFont typeface="Montserrat"/>
              <a:buChar char="❖"/>
            </a:pPr>
            <a:r>
              <a:rPr lang="en-GB" i="0" u="none" strike="noStrike" cap="none" dirty="0">
                <a:solidFill>
                  <a:schemeClr val="dk1"/>
                </a:solidFill>
                <a:latin typeface="Times New Roman" panose="02020603050405020304" pitchFamily="18" charset="0"/>
                <a:ea typeface="Montserrat"/>
                <a:cs typeface="Times New Roman" panose="02020603050405020304" pitchFamily="18" charset="0"/>
                <a:sym typeface="Montserrat"/>
              </a:rPr>
              <a:t>H3 launch vehicle Flight 3 (H3</a:t>
            </a:r>
            <a:r>
              <a:rPr lang="ja-JP" altLang="en-US" dirty="0">
                <a:solidFill>
                  <a:schemeClr val="dk1"/>
                </a:solidFill>
                <a:latin typeface="Times New Roman" panose="02020603050405020304" pitchFamily="18" charset="0"/>
                <a:ea typeface="Montserrat"/>
                <a:cs typeface="Times New Roman" panose="02020603050405020304" pitchFamily="18" charset="0"/>
                <a:sym typeface="Montserrat"/>
              </a:rPr>
              <a:t> </a:t>
            </a:r>
            <a:r>
              <a:rPr lang="en-US" altLang="ja-JP" i="0" u="none" strike="noStrike" cap="none" dirty="0">
                <a:solidFill>
                  <a:schemeClr val="dk1"/>
                </a:solidFill>
                <a:latin typeface="Times New Roman" panose="02020603050405020304" pitchFamily="18" charset="0"/>
                <a:ea typeface="Montserrat"/>
                <a:cs typeface="Times New Roman" panose="02020603050405020304" pitchFamily="18" charset="0"/>
                <a:sym typeface="Montserrat"/>
              </a:rPr>
              <a:t>F</a:t>
            </a:r>
            <a:r>
              <a:rPr lang="en-GB" i="0" u="none" strike="noStrike" cap="none" dirty="0">
                <a:solidFill>
                  <a:schemeClr val="dk1"/>
                </a:solidFill>
                <a:latin typeface="Times New Roman" panose="02020603050405020304" pitchFamily="18" charset="0"/>
                <a:ea typeface="Montserrat"/>
                <a:cs typeface="Times New Roman" panose="02020603050405020304" pitchFamily="18" charset="0"/>
                <a:sym typeface="Montserrat"/>
              </a:rPr>
              <a:t>3) carried on the Advanced Land Observing Satellite-4 (ALOS-4) was successfully launched at 12:06:42 on July 1, 2024 JST. </a:t>
            </a:r>
          </a:p>
          <a:p>
            <a:pPr marL="214313" marR="0" lvl="0" indent="-214313" algn="l" rtl="0">
              <a:spcBef>
                <a:spcPts val="0"/>
              </a:spcBef>
              <a:spcAft>
                <a:spcPts val="600"/>
              </a:spcAft>
              <a:buClr>
                <a:schemeClr val="dk1"/>
              </a:buClr>
              <a:buSzPts val="1600"/>
              <a:buFont typeface="Montserrat"/>
              <a:buChar char="❖"/>
            </a:pPr>
            <a:r>
              <a:rPr lang="en-GB" dirty="0">
                <a:solidFill>
                  <a:schemeClr val="dk1"/>
                </a:solidFill>
                <a:latin typeface="Times New Roman" panose="02020603050405020304" pitchFamily="18" charset="0"/>
                <a:ea typeface="Montserrat"/>
                <a:cs typeface="Times New Roman" panose="02020603050405020304" pitchFamily="18" charset="0"/>
                <a:sym typeface="Montserrat"/>
              </a:rPr>
              <a:t>After two days of the Critical Operations Phase to deploy the solar array paddles and the antennas of PALSAR-3 and SPAISE3 etc., ALOS-4 is confirmed to keep in a stable condition to remain in orbit. </a:t>
            </a:r>
            <a:r>
              <a:rPr lang="en-US" altLang="ja-JP" dirty="0">
                <a:solidFill>
                  <a:schemeClr val="dk1"/>
                </a:solidFill>
                <a:latin typeface="Times New Roman" panose="02020603050405020304" pitchFamily="18" charset="0"/>
                <a:ea typeface="Montserrat"/>
                <a:cs typeface="Times New Roman" panose="02020603050405020304" pitchFamily="18" charset="0"/>
                <a:sym typeface="Montserrat"/>
              </a:rPr>
              <a:t> </a:t>
            </a:r>
          </a:p>
          <a:p>
            <a:pPr marR="0" lvl="0" algn="l" rtl="0">
              <a:spcBef>
                <a:spcPts val="0"/>
              </a:spcBef>
              <a:spcAft>
                <a:spcPts val="0"/>
              </a:spcAft>
              <a:buClr>
                <a:schemeClr val="dk1"/>
              </a:buClr>
              <a:buSzPts val="1600"/>
            </a:pPr>
            <a:r>
              <a:rPr lang="en-US" altLang="ja-JP" b="1" i="1" dirty="0">
                <a:solidFill>
                  <a:srgbClr val="FF0000"/>
                </a:solidFill>
                <a:latin typeface="Times New Roman" panose="02020603050405020304" pitchFamily="18" charset="0"/>
                <a:ea typeface="Montserrat"/>
                <a:cs typeface="Times New Roman" panose="02020603050405020304" pitchFamily="18" charset="0"/>
                <a:sym typeface="Montserrat"/>
              </a:rPr>
              <a:t>&gt;</a:t>
            </a:r>
            <a:r>
              <a:rPr lang="en-US" altLang="ja-JP" i="1" dirty="0">
                <a:solidFill>
                  <a:srgbClr val="FF0000"/>
                </a:solidFill>
                <a:latin typeface="Times New Roman" panose="02020603050405020304" pitchFamily="18" charset="0"/>
                <a:ea typeface="Montserrat"/>
                <a:cs typeface="Times New Roman" panose="02020603050405020304" pitchFamily="18" charset="0"/>
                <a:sym typeface="Montserrat"/>
              </a:rPr>
              <a:t> </a:t>
            </a:r>
            <a:r>
              <a:rPr lang="en-US" altLang="ja-JP" b="1" i="1" u="sng" dirty="0">
                <a:solidFill>
                  <a:srgbClr val="FF0000"/>
                </a:solidFill>
                <a:latin typeface="Times New Roman" panose="02020603050405020304" pitchFamily="18" charset="0"/>
                <a:ea typeface="Montserrat"/>
                <a:cs typeface="Times New Roman" panose="02020603050405020304" pitchFamily="18" charset="0"/>
                <a:sym typeface="Montserrat"/>
              </a:rPr>
              <a:t>Conducting the Initial Cal/Val from October 19, 2024</a:t>
            </a:r>
            <a:r>
              <a:rPr lang="en-US" altLang="ja-JP" i="1" u="sng" dirty="0">
                <a:solidFill>
                  <a:srgbClr val="FF0000"/>
                </a:solidFill>
                <a:latin typeface="Times New Roman" panose="02020603050405020304" pitchFamily="18" charset="0"/>
                <a:ea typeface="Montserrat"/>
                <a:cs typeface="Times New Roman" panose="02020603050405020304" pitchFamily="18" charset="0"/>
                <a:sym typeface="Montserrat"/>
              </a:rPr>
              <a:t> (to March 31, 2025 as planned) </a:t>
            </a:r>
            <a:r>
              <a:rPr lang="en-US" altLang="ja-JP" b="1" dirty="0">
                <a:solidFill>
                  <a:srgbClr val="FF0000"/>
                </a:solidFill>
                <a:latin typeface="Times New Roman" panose="02020603050405020304" pitchFamily="18" charset="0"/>
                <a:ea typeface="Montserrat"/>
                <a:cs typeface="Times New Roman" panose="02020603050405020304" pitchFamily="18" charset="0"/>
                <a:sym typeface="Montserrat"/>
              </a:rPr>
              <a:t> </a:t>
            </a:r>
          </a:p>
        </p:txBody>
      </p:sp>
      <p:sp>
        <p:nvSpPr>
          <p:cNvPr id="43" name="テキスト ボックス 42">
            <a:extLst>
              <a:ext uri="{FF2B5EF4-FFF2-40B4-BE49-F238E27FC236}">
                <a16:creationId xmlns:a16="http://schemas.microsoft.com/office/drawing/2014/main" id="{B4415A8E-5F2F-CDEE-BB52-7B46E229E98B}"/>
              </a:ext>
            </a:extLst>
          </p:cNvPr>
          <p:cNvSpPr txBox="1"/>
          <p:nvPr/>
        </p:nvSpPr>
        <p:spPr>
          <a:xfrm>
            <a:off x="2840346" y="6391678"/>
            <a:ext cx="1888605"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ALOS-4</a:t>
            </a:r>
            <a:endParaRPr kumimoji="1" lang="ja-JP" altLang="en-US" b="1" dirty="0">
              <a:latin typeface="Times New Roman" panose="02020603050405020304" pitchFamily="18" charset="0"/>
              <a:cs typeface="Times New Roman" panose="02020603050405020304" pitchFamily="18" charset="0"/>
            </a:endParaRPr>
          </a:p>
        </p:txBody>
      </p:sp>
      <p:sp>
        <p:nvSpPr>
          <p:cNvPr id="44" name="テキスト ボックス 43">
            <a:extLst>
              <a:ext uri="{FF2B5EF4-FFF2-40B4-BE49-F238E27FC236}">
                <a16:creationId xmlns:a16="http://schemas.microsoft.com/office/drawing/2014/main" id="{8EF4F3FA-3340-C822-3927-341554AF270A}"/>
              </a:ext>
            </a:extLst>
          </p:cNvPr>
          <p:cNvSpPr txBox="1"/>
          <p:nvPr/>
        </p:nvSpPr>
        <p:spPr>
          <a:xfrm>
            <a:off x="5245233" y="6391678"/>
            <a:ext cx="219213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Stored in the fairing</a:t>
            </a:r>
            <a:endParaRPr kumimoji="1" lang="ja-JP" altLang="en-US" b="1" dirty="0">
              <a:latin typeface="Times New Roman" panose="02020603050405020304" pitchFamily="18" charset="0"/>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72EBC698-9464-C2B0-582E-6CBED5053978}"/>
              </a:ext>
            </a:extLst>
          </p:cNvPr>
          <p:cNvSpPr txBox="1"/>
          <p:nvPr/>
        </p:nvSpPr>
        <p:spPr>
          <a:xfrm>
            <a:off x="5038874" y="4691121"/>
            <a:ext cx="1338480" cy="369332"/>
          </a:xfrm>
          <a:prstGeom prst="rect">
            <a:avLst/>
          </a:prstGeom>
          <a:noFill/>
        </p:spPr>
        <p:txBody>
          <a:bodyPr wrap="square" rtlCol="0">
            <a:spAutoFit/>
          </a:bodyPr>
          <a:lstStyle/>
          <a:p>
            <a:pPr algn="ctr"/>
            <a:r>
              <a:rPr kumimoji="1" lang="en-US" altLang="ja-JP"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PALSAR-3</a:t>
            </a:r>
            <a:endParaRPr kumimoji="1" lang="ja-JP" altLang="en-US" b="1" dirty="0">
              <a:solidFill>
                <a:schemeClr val="bg1"/>
              </a:solidFill>
              <a:latin typeface="Times New Roman" panose="02020603050405020304" pitchFamily="18" charset="0"/>
              <a:cs typeface="Times New Roman" panose="02020603050405020304" pitchFamily="18" charset="0"/>
            </a:endParaRPr>
          </a:p>
        </p:txBody>
      </p:sp>
      <p:sp>
        <p:nvSpPr>
          <p:cNvPr id="46" name="テキスト ボックス 45">
            <a:extLst>
              <a:ext uri="{FF2B5EF4-FFF2-40B4-BE49-F238E27FC236}">
                <a16:creationId xmlns:a16="http://schemas.microsoft.com/office/drawing/2014/main" id="{C5CE3C08-558B-084D-C804-CB45D7B03195}"/>
              </a:ext>
            </a:extLst>
          </p:cNvPr>
          <p:cNvSpPr txBox="1"/>
          <p:nvPr/>
        </p:nvSpPr>
        <p:spPr>
          <a:xfrm>
            <a:off x="3976497" y="3536581"/>
            <a:ext cx="1139113" cy="369332"/>
          </a:xfrm>
          <a:prstGeom prst="rect">
            <a:avLst/>
          </a:prstGeom>
          <a:noFill/>
        </p:spPr>
        <p:txBody>
          <a:bodyPr wrap="square" rtlCol="0">
            <a:spAutoFit/>
          </a:bodyPr>
          <a:lstStyle/>
          <a:p>
            <a:pPr algn="ctr"/>
            <a:r>
              <a:rPr kumimoji="1" lang="en-US" altLang="ja-JP"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SPAISE3</a:t>
            </a:r>
            <a:endParaRPr kumimoji="1" lang="ja-JP" altLang="en-US" b="1" dirty="0">
              <a:solidFill>
                <a:schemeClr val="bg1"/>
              </a:solidFill>
              <a:latin typeface="Times New Roman" panose="02020603050405020304" pitchFamily="18" charset="0"/>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5050B686-3030-A7D4-60D8-1E2628A8041B}"/>
              </a:ext>
            </a:extLst>
          </p:cNvPr>
          <p:cNvSpPr txBox="1"/>
          <p:nvPr/>
        </p:nvSpPr>
        <p:spPr>
          <a:xfrm>
            <a:off x="7722639" y="6395265"/>
            <a:ext cx="219213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H3F3 launch</a:t>
            </a:r>
            <a:endParaRPr kumimoji="1" lang="ja-JP" altLang="en-US" b="1" dirty="0">
              <a:latin typeface="Times New Roman" panose="02020603050405020304" pitchFamily="18" charset="0"/>
              <a:cs typeface="Times New Roman" panose="02020603050405020304" pitchFamily="18" charset="0"/>
            </a:endParaRPr>
          </a:p>
        </p:txBody>
      </p:sp>
      <p:pic>
        <p:nvPicPr>
          <p:cNvPr id="30" name="図 29" descr="記号, ストリート, 交通, バス が含まれている画像&#10;&#10;自動的に生成された説明">
            <a:extLst>
              <a:ext uri="{FF2B5EF4-FFF2-40B4-BE49-F238E27FC236}">
                <a16:creationId xmlns:a16="http://schemas.microsoft.com/office/drawing/2014/main" id="{C344DF41-1EEA-D527-1289-CA914409C5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97650" y="81280"/>
            <a:ext cx="1055423" cy="1080000"/>
          </a:xfrm>
          <a:prstGeom prst="rect">
            <a:avLst/>
          </a:prstGeom>
        </p:spPr>
      </p:pic>
      <p:sp>
        <p:nvSpPr>
          <p:cNvPr id="3" name="スライド番号プレースホルダー 1">
            <a:extLst>
              <a:ext uri="{FF2B5EF4-FFF2-40B4-BE49-F238E27FC236}">
                <a16:creationId xmlns:a16="http://schemas.microsoft.com/office/drawing/2014/main" id="{B4AD721F-5F1C-C49E-88AB-FC79C94E57C8}"/>
              </a:ext>
            </a:extLst>
          </p:cNvPr>
          <p:cNvSpPr txBox="1">
            <a:spLocks/>
          </p:cNvSpPr>
          <p:nvPr/>
        </p:nvSpPr>
        <p:spPr>
          <a:xfrm>
            <a:off x="9411505" y="649891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F3BB8C-0C0C-4EAB-9830-DC513CDAB615}" type="slidenum">
              <a:rPr lang="en-US" smtClean="0">
                <a:latin typeface="Times New Roman" panose="02020603050405020304" pitchFamily="18" charset="0"/>
                <a:cs typeface="Times New Roman" panose="02020603050405020304" pitchFamily="18" charset="0"/>
              </a:rPr>
              <a:pPr>
                <a:defRPr/>
              </a:pPr>
              <a:t>6</a:t>
            </a:fld>
            <a:endParaRPr lang="en-US">
              <a:latin typeface="Times New Roman" panose="02020603050405020304" pitchFamily="18" charset="0"/>
              <a:cs typeface="Times New Roman" panose="02020603050405020304" pitchFamily="18" charset="0"/>
            </a:endParaRPr>
          </a:p>
        </p:txBody>
      </p:sp>
      <p:pic>
        <p:nvPicPr>
          <p:cNvPr id="15" name="オーディオ 14">
            <a:hlinkClick r:id="" action="ppaction://media"/>
            <a:extLst>
              <a:ext uri="{FF2B5EF4-FFF2-40B4-BE49-F238E27FC236}">
                <a16:creationId xmlns:a16="http://schemas.microsoft.com/office/drawing/2014/main" id="{145F7E30-3101-00F6-182A-170386408EC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7324093"/>
      </p:ext>
    </p:extLst>
  </p:cSld>
  <p:clrMapOvr>
    <a:masterClrMapping/>
  </p:clrMapOvr>
  <mc:AlternateContent xmlns:mc="http://schemas.openxmlformats.org/markup-compatibility/2006">
    <mc:Choice xmlns:p14="http://schemas.microsoft.com/office/powerpoint/2010/main" Requires="p14">
      <p:transition spd="slow" p14:dur="2000" advTm="42454"/>
    </mc:Choice>
    <mc:Fallback>
      <p:transition spd="slow" advTm="42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72AEB-EB2C-CA42-0932-66DD73FA932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035BDB7-DAE9-9658-2432-97AFF7B3BC98}"/>
              </a:ext>
            </a:extLst>
          </p:cNvPr>
          <p:cNvSpPr>
            <a:spLocks noGrp="1"/>
          </p:cNvSpPr>
          <p:nvPr>
            <p:ph type="sldNum" sz="quarter" idx="10"/>
          </p:nvPr>
        </p:nvSpPr>
        <p:spPr/>
        <p:txBody>
          <a:bodyPr/>
          <a:lstStyle/>
          <a:p>
            <a:pPr>
              <a:defRPr/>
            </a:pPr>
            <a:fld id="{63F3BB8C-0C0C-4EAB-9830-DC513CDAB615}" type="slidenum">
              <a:rPr lang="en-US" smtClean="0"/>
              <a:pPr>
                <a:defRPr/>
              </a:pPr>
              <a:t>7</a:t>
            </a:fld>
            <a:endParaRPr lang="en-US"/>
          </a:p>
        </p:txBody>
      </p:sp>
      <p:pic>
        <p:nvPicPr>
          <p:cNvPr id="3" name="図 2" descr="マップ&#10;&#10;自動的に生成された説明">
            <a:extLst>
              <a:ext uri="{FF2B5EF4-FFF2-40B4-BE49-F238E27FC236}">
                <a16:creationId xmlns:a16="http://schemas.microsoft.com/office/drawing/2014/main" id="{09767B65-186C-9C40-ABF2-D35F71A57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9134" y="1396219"/>
            <a:ext cx="7610765" cy="2730921"/>
          </a:xfrm>
          <a:prstGeom prst="rect">
            <a:avLst/>
          </a:prstGeom>
        </p:spPr>
      </p:pic>
      <p:grpSp>
        <p:nvGrpSpPr>
          <p:cNvPr id="4" name="グループ化 3">
            <a:extLst>
              <a:ext uri="{FF2B5EF4-FFF2-40B4-BE49-F238E27FC236}">
                <a16:creationId xmlns:a16="http://schemas.microsoft.com/office/drawing/2014/main" id="{F2ABAB16-3690-F3A3-D8F4-48C75F2A923F}"/>
              </a:ext>
            </a:extLst>
          </p:cNvPr>
          <p:cNvGrpSpPr/>
          <p:nvPr/>
        </p:nvGrpSpPr>
        <p:grpSpPr>
          <a:xfrm>
            <a:off x="4786631" y="4137471"/>
            <a:ext cx="7263601" cy="2541179"/>
            <a:chOff x="290157" y="4004174"/>
            <a:chExt cx="7877584" cy="2840676"/>
          </a:xfrm>
        </p:grpSpPr>
        <p:pic>
          <p:nvPicPr>
            <p:cNvPr id="5" name="図 4" descr="マップ&#10;&#10;自動的に生成された説明">
              <a:extLst>
                <a:ext uri="{FF2B5EF4-FFF2-40B4-BE49-F238E27FC236}">
                  <a16:creationId xmlns:a16="http://schemas.microsoft.com/office/drawing/2014/main" id="{84C25AE3-46A8-6BE8-14AD-351AF39CBC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157" y="4004174"/>
              <a:ext cx="7877584" cy="2675405"/>
            </a:xfrm>
            <a:prstGeom prst="rect">
              <a:avLst/>
            </a:prstGeom>
          </p:spPr>
        </p:pic>
        <p:sp>
          <p:nvSpPr>
            <p:cNvPr id="6" name="テキスト ボックス 5">
              <a:extLst>
                <a:ext uri="{FF2B5EF4-FFF2-40B4-BE49-F238E27FC236}">
                  <a16:creationId xmlns:a16="http://schemas.microsoft.com/office/drawing/2014/main" id="{813232C1-2EF2-3D24-9326-7CF93F734A07}"/>
                </a:ext>
              </a:extLst>
            </p:cNvPr>
            <p:cNvSpPr txBox="1"/>
            <p:nvPr/>
          </p:nvSpPr>
          <p:spPr>
            <a:xfrm>
              <a:off x="934637" y="6537073"/>
              <a:ext cx="1340431" cy="307777"/>
            </a:xfrm>
            <a:prstGeom prst="rect">
              <a:avLst/>
            </a:prstGeom>
            <a:noFill/>
          </p:spPr>
          <p:txBody>
            <a:bodyPr wrap="none" rtlCol="0">
              <a:spAutoFit/>
            </a:bodyPr>
            <a:lstStyle/>
            <a:p>
              <a:pPr algn="ctr"/>
              <a:r>
                <a:rPr kumimoji="1" lang="en-US" altLang="ja-JP" sz="1400" dirty="0"/>
                <a:t>July-Aug. 2007</a:t>
              </a:r>
              <a:endParaRPr kumimoji="1" lang="ja-JP" altLang="en-US" sz="1400" dirty="0"/>
            </a:p>
          </p:txBody>
        </p:sp>
        <p:sp>
          <p:nvSpPr>
            <p:cNvPr id="7" name="テキスト ボックス 6">
              <a:extLst>
                <a:ext uri="{FF2B5EF4-FFF2-40B4-BE49-F238E27FC236}">
                  <a16:creationId xmlns:a16="http://schemas.microsoft.com/office/drawing/2014/main" id="{04CD44CA-687D-1CB6-175E-0317D1AA557C}"/>
                </a:ext>
              </a:extLst>
            </p:cNvPr>
            <p:cNvSpPr txBox="1"/>
            <p:nvPr/>
          </p:nvSpPr>
          <p:spPr>
            <a:xfrm>
              <a:off x="3275792" y="6537072"/>
              <a:ext cx="1963999" cy="307777"/>
            </a:xfrm>
            <a:prstGeom prst="rect">
              <a:avLst/>
            </a:prstGeom>
            <a:noFill/>
          </p:spPr>
          <p:txBody>
            <a:bodyPr wrap="none" rtlCol="0">
              <a:spAutoFit/>
            </a:bodyPr>
            <a:lstStyle/>
            <a:p>
              <a:pPr algn="ctr"/>
              <a:r>
                <a:rPr kumimoji="1" lang="en-US" altLang="ja-JP" sz="1400" dirty="0"/>
                <a:t>Oct. 2014 – Feb. </a:t>
              </a:r>
              <a:r>
                <a:rPr lang="en-US" altLang="ja-JP" sz="1400" dirty="0"/>
                <a:t>2015</a:t>
              </a:r>
              <a:endParaRPr kumimoji="1" lang="ja-JP" altLang="en-US" sz="1400" dirty="0"/>
            </a:p>
          </p:txBody>
        </p:sp>
        <p:sp>
          <p:nvSpPr>
            <p:cNvPr id="8" name="テキスト ボックス 7">
              <a:extLst>
                <a:ext uri="{FF2B5EF4-FFF2-40B4-BE49-F238E27FC236}">
                  <a16:creationId xmlns:a16="http://schemas.microsoft.com/office/drawing/2014/main" id="{79A1704E-7388-2F8C-0786-BEE717A44A7A}"/>
                </a:ext>
              </a:extLst>
            </p:cNvPr>
            <p:cNvSpPr txBox="1"/>
            <p:nvPr/>
          </p:nvSpPr>
          <p:spPr>
            <a:xfrm>
              <a:off x="6164448" y="6537072"/>
              <a:ext cx="1249060" cy="307777"/>
            </a:xfrm>
            <a:prstGeom prst="rect">
              <a:avLst/>
            </a:prstGeom>
            <a:noFill/>
          </p:spPr>
          <p:txBody>
            <a:bodyPr wrap="none" rtlCol="0">
              <a:spAutoFit/>
            </a:bodyPr>
            <a:lstStyle/>
            <a:p>
              <a:pPr algn="ctr"/>
              <a:r>
                <a:rPr kumimoji="1" lang="en-US" altLang="ja-JP" sz="1400" dirty="0"/>
                <a:t>July 15, 2024</a:t>
              </a:r>
              <a:endParaRPr kumimoji="1" lang="ja-JP" altLang="en-US" sz="1400" dirty="0"/>
            </a:p>
          </p:txBody>
        </p:sp>
      </p:grpSp>
      <p:sp>
        <p:nvSpPr>
          <p:cNvPr id="9" name="テキスト ボックス 8">
            <a:extLst>
              <a:ext uri="{FF2B5EF4-FFF2-40B4-BE49-F238E27FC236}">
                <a16:creationId xmlns:a16="http://schemas.microsoft.com/office/drawing/2014/main" id="{6B912A62-6258-A8B3-DE59-B5BF962CA7F1}"/>
              </a:ext>
            </a:extLst>
          </p:cNvPr>
          <p:cNvSpPr txBox="1"/>
          <p:nvPr/>
        </p:nvSpPr>
        <p:spPr>
          <a:xfrm>
            <a:off x="629880" y="5937446"/>
            <a:ext cx="4324705" cy="307777"/>
          </a:xfrm>
          <a:prstGeom prst="rect">
            <a:avLst/>
          </a:prstGeom>
          <a:noFill/>
        </p:spPr>
        <p:txBody>
          <a:bodyPr wrap="square">
            <a:spAutoFit/>
          </a:bodyPr>
          <a:lstStyle/>
          <a:p>
            <a:r>
              <a:rPr lang="ja-JP" altLang="en-US" sz="1400" dirty="0">
                <a:latin typeface="Calibri" panose="020F0502020204030204" pitchFamily="34" charset="0"/>
                <a:cs typeface="Calibri" panose="020F0502020204030204" pitchFamily="34" charset="0"/>
                <a:hlinkClick r:id="rId8"/>
              </a:rPr>
              <a:t>https://www.jaxa.jp/press/2024/07/20240731-1_j.html</a:t>
            </a:r>
            <a:r>
              <a:rPr lang="ja-JP" altLang="en-US" sz="1400" dirty="0">
                <a:latin typeface="Calibri" panose="020F0502020204030204" pitchFamily="34" charset="0"/>
                <a:cs typeface="Calibri" panose="020F0502020204030204" pitchFamily="34" charset="0"/>
              </a:rPr>
              <a:t> </a:t>
            </a:r>
          </a:p>
        </p:txBody>
      </p:sp>
      <p:pic>
        <p:nvPicPr>
          <p:cNvPr id="10" name="図 9" descr="マップ&#10;&#10;自動的に生成された説明">
            <a:extLst>
              <a:ext uri="{FF2B5EF4-FFF2-40B4-BE49-F238E27FC236}">
                <a16:creationId xmlns:a16="http://schemas.microsoft.com/office/drawing/2014/main" id="{A73AB43E-66F5-909E-8DB0-BE07A2459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5795" y="2982998"/>
            <a:ext cx="1962107" cy="1541109"/>
          </a:xfrm>
          <a:prstGeom prst="rect">
            <a:avLst/>
          </a:prstGeom>
        </p:spPr>
      </p:pic>
      <p:sp>
        <p:nvSpPr>
          <p:cNvPr id="11" name="テキスト ボックス 10">
            <a:extLst>
              <a:ext uri="{FF2B5EF4-FFF2-40B4-BE49-F238E27FC236}">
                <a16:creationId xmlns:a16="http://schemas.microsoft.com/office/drawing/2014/main" id="{83417ECF-CF07-CD0B-0DD4-F354BEF2F918}"/>
              </a:ext>
            </a:extLst>
          </p:cNvPr>
          <p:cNvSpPr txBox="1"/>
          <p:nvPr/>
        </p:nvSpPr>
        <p:spPr>
          <a:xfrm>
            <a:off x="141026" y="1408197"/>
            <a:ext cx="4388108" cy="1200329"/>
          </a:xfrm>
          <a:prstGeom prst="rect">
            <a:avLst/>
          </a:prstGeom>
          <a:noFill/>
        </p:spPr>
        <p:txBody>
          <a:bodyPr wrap="square">
            <a:spAutoFit/>
          </a:bodyPr>
          <a:lstStyle/>
          <a:p>
            <a:pPr algn="l"/>
            <a:r>
              <a:rPr lang="en-US" altLang="ja-JP" b="1" i="1" kern="100" dirty="0">
                <a:effectLst/>
                <a:ea typeface="ＭＳ Ｐゴシック" panose="020B0600070205080204" pitchFamily="50" charset="-128"/>
                <a:cs typeface="Arial" panose="020B0604020202020204" pitchFamily="34" charset="0"/>
              </a:rPr>
              <a:t>“Observation Continuity” </a:t>
            </a:r>
            <a:r>
              <a:rPr lang="en-US" altLang="ja-JP" b="1" kern="100" dirty="0">
                <a:effectLst/>
                <a:ea typeface="ＭＳ Ｐゴシック" panose="020B0600070205080204" pitchFamily="50" charset="-128"/>
                <a:cs typeface="Arial" panose="020B0604020202020204" pitchFamily="34" charset="0"/>
              </a:rPr>
              <a:t>10 m resolution, dual-pol, and 200 km of obs. swath width in Rondônia, Brazil</a:t>
            </a:r>
            <a:r>
              <a:rPr lang="en-US" altLang="ja-JP" kern="100" dirty="0">
                <a:effectLst/>
                <a:ea typeface="ＭＳ Ｐゴシック" panose="020B0600070205080204" pitchFamily="50" charset="-128"/>
                <a:cs typeface="Arial" panose="020B0604020202020204" pitchFamily="34" charset="0"/>
              </a:rPr>
              <a:t> (13:43, July 15, 2024 JST)</a:t>
            </a:r>
            <a:endParaRPr lang="ja-JP" altLang="ja-JP" sz="1600" kern="100" dirty="0">
              <a:effectLst/>
              <a:ea typeface="游明朝" panose="02020400000000000000" pitchFamily="18" charset="-128"/>
              <a:cs typeface="Arial" panose="020B0604020202020204" pitchFamily="34" charset="0"/>
            </a:endParaRPr>
          </a:p>
        </p:txBody>
      </p:sp>
      <p:sp>
        <p:nvSpPr>
          <p:cNvPr id="22" name="タイトル 26">
            <a:extLst>
              <a:ext uri="{FF2B5EF4-FFF2-40B4-BE49-F238E27FC236}">
                <a16:creationId xmlns:a16="http://schemas.microsoft.com/office/drawing/2014/main" id="{BDB83C1D-2344-A51A-044B-4E4203EDA7FE}"/>
              </a:ext>
            </a:extLst>
          </p:cNvPr>
          <p:cNvSpPr txBox="1">
            <a:spLocks/>
          </p:cNvSpPr>
          <p:nvPr/>
        </p:nvSpPr>
        <p:spPr>
          <a:xfrm>
            <a:off x="1707430" y="69944"/>
            <a:ext cx="8582855" cy="1077218"/>
          </a:xfrm>
          <a:prstGeom prst="rect">
            <a:avLst/>
          </a:prstGeom>
        </p:spPr>
        <p:txBody>
          <a:bodyPr wrap="square">
            <a:spAutoFit/>
          </a:bodyPr>
          <a:lstStyle>
            <a:lvl1pPr marL="0" marR="0" lvl="0" indent="0" algn="ctr" defTabSz="914400" eaLnBrk="1" latinLnBrk="0" hangingPunct="1">
              <a:lnSpc>
                <a:spcPct val="100000"/>
              </a:lnSpc>
              <a:spcBef>
                <a:spcPts val="600"/>
              </a:spcBef>
              <a:buClrTx/>
              <a:buSzTx/>
              <a:buFontTx/>
              <a:buNone/>
              <a:tabLst/>
              <a:defRPr sz="2800" b="1">
                <a:solidFill>
                  <a:schemeClr val="tx2"/>
                </a:solidFill>
                <a:latin typeface="Yu Gothic UI" panose="020B0500000000000000" pitchFamily="50" charset="-128"/>
                <a:ea typeface="Yu Gothic UI" panose="020B0500000000000000" pitchFamily="50" charset="-128"/>
                <a:cs typeface="Times New Roman" panose="02020603050405020304" pitchFamily="18" charset="0"/>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lnSpc>
                <a:spcPct val="80000"/>
              </a:lnSpc>
            </a:pPr>
            <a:r>
              <a:rPr lang="en-GB" altLang="ja-JP" sz="2800" b="1" dirty="0">
                <a:solidFill>
                  <a:schemeClr val="tx1"/>
                </a:solidFill>
                <a:latin typeface="Times New Roman" panose="02020603050405020304" pitchFamily="18" charset="0"/>
                <a:cs typeface="Times New Roman" panose="02020603050405020304" pitchFamily="18" charset="0"/>
              </a:rPr>
              <a:t>Agency’s Instruments Updates &amp; Planned launches </a:t>
            </a:r>
            <a:br>
              <a:rPr lang="en-GB" altLang="ja-JP" sz="2800" b="1" dirty="0">
                <a:solidFill>
                  <a:schemeClr val="tx1"/>
                </a:solidFill>
                <a:latin typeface="Times New Roman" panose="02020603050405020304" pitchFamily="18" charset="0"/>
                <a:cs typeface="Times New Roman" panose="02020603050405020304" pitchFamily="18" charset="0"/>
              </a:rPr>
            </a:br>
            <a:r>
              <a:rPr lang="en-GB" altLang="ja-JP" sz="2800" b="1" dirty="0">
                <a:solidFill>
                  <a:schemeClr val="tx1"/>
                </a:solidFill>
                <a:latin typeface="Times New Roman" panose="02020603050405020304" pitchFamily="18" charset="0"/>
                <a:cs typeface="Times New Roman" panose="02020603050405020304" pitchFamily="18" charset="0"/>
              </a:rPr>
              <a:t>that are relevant to GSICS</a:t>
            </a:r>
            <a:br>
              <a:rPr lang="en-GB" altLang="ja-JP" sz="2800" b="1" dirty="0">
                <a:solidFill>
                  <a:schemeClr val="tx1"/>
                </a:solidFill>
                <a:latin typeface="Times New Roman" panose="02020603050405020304" pitchFamily="18" charset="0"/>
                <a:cs typeface="Times New Roman" panose="02020603050405020304" pitchFamily="18" charset="0"/>
              </a:rPr>
            </a:br>
            <a:r>
              <a:rPr lang="en-US" altLang="ja-JP" sz="2400" dirty="0">
                <a:solidFill>
                  <a:schemeClr val="tx1"/>
                </a:solidFill>
                <a:latin typeface="Times New Roman" panose="02020603050405020304" pitchFamily="18" charset="0"/>
              </a:rPr>
              <a:t>(5) ALOS-4 first light</a:t>
            </a:r>
            <a:endParaRPr lang="ja-JP" altLang="en-US" sz="2400" dirty="0">
              <a:solidFill>
                <a:schemeClr val="tx1"/>
              </a:solidFill>
              <a:latin typeface="Times New Roman" panose="02020603050405020304" pitchFamily="18" charset="0"/>
            </a:endParaRPr>
          </a:p>
        </p:txBody>
      </p:sp>
      <p:pic>
        <p:nvPicPr>
          <p:cNvPr id="30" name="図 29" descr="記号, ストリート, 交通, バス が含まれている画像&#10;&#10;自動的に生成された説明">
            <a:extLst>
              <a:ext uri="{FF2B5EF4-FFF2-40B4-BE49-F238E27FC236}">
                <a16:creationId xmlns:a16="http://schemas.microsoft.com/office/drawing/2014/main" id="{866755F7-4BA8-6016-FC8C-967BF413AE4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97650" y="81280"/>
            <a:ext cx="1055423" cy="1080000"/>
          </a:xfrm>
          <a:prstGeom prst="rect">
            <a:avLst/>
          </a:prstGeom>
        </p:spPr>
      </p:pic>
      <p:sp>
        <p:nvSpPr>
          <p:cNvPr id="12" name="スライド番号プレースホルダー 1">
            <a:extLst>
              <a:ext uri="{FF2B5EF4-FFF2-40B4-BE49-F238E27FC236}">
                <a16:creationId xmlns:a16="http://schemas.microsoft.com/office/drawing/2014/main" id="{CD5CA3EA-9694-4169-BF1D-FF221BAC2D94}"/>
              </a:ext>
            </a:extLst>
          </p:cNvPr>
          <p:cNvSpPr txBox="1">
            <a:spLocks/>
          </p:cNvSpPr>
          <p:nvPr/>
        </p:nvSpPr>
        <p:spPr>
          <a:xfrm>
            <a:off x="9411505" y="649891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F3BB8C-0C0C-4EAB-9830-DC513CDAB615}" type="slidenum">
              <a:rPr lang="en-US" smtClean="0">
                <a:latin typeface="Times New Roman" panose="02020603050405020304" pitchFamily="18" charset="0"/>
                <a:cs typeface="Times New Roman" panose="02020603050405020304" pitchFamily="18" charset="0"/>
              </a:rPr>
              <a:pPr>
                <a:defRPr/>
              </a:pPr>
              <a:t>7</a:t>
            </a:fld>
            <a:endParaRPr lang="en-US">
              <a:latin typeface="Times New Roman" panose="02020603050405020304" pitchFamily="18" charset="0"/>
              <a:cs typeface="Times New Roman" panose="02020603050405020304" pitchFamily="18" charset="0"/>
            </a:endParaRPr>
          </a:p>
        </p:txBody>
      </p:sp>
      <p:pic>
        <p:nvPicPr>
          <p:cNvPr id="23" name="オーディオ 22">
            <a:hlinkClick r:id="" action="ppaction://media"/>
            <a:extLst>
              <a:ext uri="{FF2B5EF4-FFF2-40B4-BE49-F238E27FC236}">
                <a16:creationId xmlns:a16="http://schemas.microsoft.com/office/drawing/2014/main" id="{EB04A91A-610C-A7CE-132F-9504AF2229C4}"/>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62202996"/>
      </p:ext>
    </p:extLst>
  </p:cSld>
  <p:clrMapOvr>
    <a:masterClrMapping/>
  </p:clrMapOvr>
  <mc:AlternateContent xmlns:mc="http://schemas.openxmlformats.org/markup-compatibility/2006">
    <mc:Choice xmlns:p14="http://schemas.microsoft.com/office/powerpoint/2010/main" Requires="p14">
      <p:transition spd="slow" p14:dur="2000" advTm="66151"/>
    </mc:Choice>
    <mc:Fallback>
      <p:transition spd="slow" advTm="6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3"/>
                </p:tgtEl>
              </p:cMediaNode>
            </p:audio>
          </p:childTnLst>
        </p:cTn>
      </p:par>
    </p:tnLst>
  </p:timing>
  <p:extLst>
    <p:ext uri="{3A86A75C-4F4B-4683-9AE1-C65F6400EC91}">
      <p14:laserTraceLst xmlns:p14="http://schemas.microsoft.com/office/powerpoint/2010/main">
        <p14:tracePtLst>
          <p14:tracePt t="11244" x="4500563" y="6500813"/>
          <p14:tracePt t="11249" x="4598988" y="6362700"/>
          <p14:tracePt t="11263" x="4757738" y="6173788"/>
          <p14:tracePt t="11278" x="5014913" y="6026150"/>
          <p14:tracePt t="11294" x="5173663" y="5935663"/>
          <p14:tracePt t="11311" x="5302250" y="5876925"/>
          <p14:tracePt t="11328" x="5491163" y="5807075"/>
          <p14:tracePt t="11344" x="5540375" y="5807075"/>
          <p14:tracePt t="11361" x="5600700" y="5807075"/>
          <p14:tracePt t="11378" x="5630863" y="5807075"/>
          <p14:tracePt t="11398" x="5640388" y="5807075"/>
          <p14:tracePt t="11416" x="5659438" y="5807075"/>
          <p14:tracePt t="11430" x="5659438" y="5818188"/>
          <p14:tracePt t="11446" x="5659438" y="5827713"/>
          <p14:tracePt t="11465" x="5659438" y="5837238"/>
          <p14:tracePt t="11479" x="5649913" y="5856288"/>
          <p14:tracePt t="11497" x="5521325" y="5916613"/>
          <p14:tracePt t="11500" x="5441950" y="5965825"/>
          <p14:tracePt t="11516" x="5302250" y="6026150"/>
          <p14:tracePt t="11531" x="5124450" y="6094413"/>
          <p14:tracePt t="11545" x="5045075" y="6115050"/>
          <p14:tracePt t="11561" x="5005388" y="6124575"/>
          <p14:tracePt t="11562" x="4995863" y="6124575"/>
          <p14:tracePt t="11577" x="4965700" y="6124575"/>
          <p14:tracePt t="11594" x="4956175" y="6124575"/>
          <p14:tracePt t="11611" x="4946650" y="6065838"/>
          <p14:tracePt t="11628" x="5332413" y="5540375"/>
          <p14:tracePt t="11644" x="5500688" y="5272088"/>
          <p14:tracePt t="11664" x="5738813" y="5064125"/>
          <p14:tracePt t="11678" x="5818188" y="4984750"/>
          <p14:tracePt t="11697" x="5848350" y="4975225"/>
          <p14:tracePt t="11715" x="5867400" y="4975225"/>
          <p14:tracePt t="11741" x="5878513" y="4975225"/>
          <p14:tracePt t="11754" x="5888038" y="4975225"/>
          <p14:tracePt t="11783" x="5897563" y="4975225"/>
          <p14:tracePt t="11842" x="5907088" y="4975225"/>
          <p14:tracePt t="11855" x="5918200" y="4975225"/>
          <p14:tracePt t="11861" x="5927725" y="4975225"/>
          <p14:tracePt t="11877" x="5946775" y="4975225"/>
          <p14:tracePt t="11895" x="5976938" y="4965700"/>
          <p14:tracePt t="11916" x="6007100" y="4954588"/>
          <p14:tracePt t="11929" x="6016625" y="4945063"/>
          <p14:tracePt t="11945" x="6046788" y="4926013"/>
          <p14:tracePt t="11947" x="6056313" y="4905375"/>
          <p14:tracePt t="11963" x="6086475" y="4895850"/>
          <p14:tracePt t="11968" x="6126163" y="4875213"/>
          <p14:tracePt t="11978" x="6135688" y="4875213"/>
          <p14:tracePt t="11996" x="6175375" y="4875213"/>
          <p14:tracePt t="11999" x="6205538" y="4875213"/>
          <p14:tracePt t="12012" x="6264275" y="4875213"/>
          <p14:tracePt t="12032" x="6364288" y="4875213"/>
          <p14:tracePt t="12047" x="6413500" y="4875213"/>
          <p14:tracePt t="12065" x="6472238" y="4875213"/>
          <p14:tracePt t="12077" x="6502400" y="4875213"/>
          <p14:tracePt t="12094" x="6542088" y="4875213"/>
          <p14:tracePt t="12096" x="6551613" y="4875213"/>
          <p14:tracePt t="12111" x="6561138" y="4875213"/>
          <p14:tracePt t="12128" x="6581775" y="4875213"/>
          <p14:tracePt t="12148" x="6591300" y="4875213"/>
          <p14:tracePt t="12197" x="6591300" y="4886325"/>
          <p14:tracePt t="12204" x="6591300" y="4895850"/>
          <p14:tracePt t="12217" x="6561138" y="4914900"/>
          <p14:tracePt t="12229" x="6483350" y="4954588"/>
          <p14:tracePt t="12248" x="6234113" y="5005388"/>
          <p14:tracePt t="12262" x="6096000" y="5024438"/>
          <p14:tracePt t="12278" x="5997575" y="5033963"/>
          <p14:tracePt t="12294" x="5857875" y="5045075"/>
          <p14:tracePt t="12311" x="5680075" y="5045075"/>
          <p14:tracePt t="12327" x="5619750" y="5045075"/>
          <p14:tracePt t="12344" x="5561013" y="5045075"/>
          <p14:tracePt t="12361" x="5500688" y="5045075"/>
          <p14:tracePt t="12377" x="5481638" y="5045075"/>
          <p14:tracePt t="12398" x="5421313" y="4975225"/>
          <p14:tracePt t="12415" x="5381625" y="4905375"/>
          <p14:tracePt t="12417" x="5372100" y="4865688"/>
          <p14:tracePt t="12430" x="5362575" y="4816475"/>
          <p14:tracePt t="12432" x="5353050" y="4767263"/>
          <p14:tracePt t="12447" x="5332413" y="4697413"/>
          <p14:tracePt t="12465" x="5322888" y="4648200"/>
          <p14:tracePt t="12482" x="5322888" y="4568825"/>
          <p14:tracePt t="12497" x="5322888" y="4459288"/>
          <p14:tracePt t="12511" x="5332413" y="4360863"/>
          <p14:tracePt t="12528" x="5353050" y="4291013"/>
          <p14:tracePt t="12546" x="5372100" y="4241800"/>
          <p14:tracePt t="12562" x="5372100" y="4232275"/>
          <p14:tracePt t="13171" x="5332413" y="4171950"/>
          <p14:tracePt t="13178" x="5273675" y="4113213"/>
          <p14:tracePt t="13186" x="5224463" y="4064000"/>
          <p14:tracePt t="13201" x="5124450" y="3963988"/>
          <p14:tracePt t="13218" x="4995863" y="3835400"/>
          <p14:tracePt t="13235" x="4895850" y="3725863"/>
          <p14:tracePt t="13251" x="4857750" y="3697288"/>
          <p14:tracePt t="13269" x="4837113" y="3667125"/>
          <p14:tracePt t="13287" x="4818063" y="3657600"/>
          <p14:tracePt t="13301" x="4806950" y="3657600"/>
          <p14:tracePt t="13357" x="4797425" y="3657600"/>
          <p14:tracePt t="13364" x="4787900" y="3657600"/>
          <p14:tracePt t="13377" x="4778375" y="3657600"/>
          <p14:tracePt t="13387" x="4767263" y="3667125"/>
          <p14:tracePt t="13404" x="4748213" y="3697288"/>
          <p14:tracePt t="13424" x="4718050" y="3736975"/>
          <p14:tracePt t="13435" x="4699000" y="3765550"/>
          <p14:tracePt t="13436" x="4659313" y="3786188"/>
          <p14:tracePt t="13454" x="4608513" y="3814763"/>
          <p14:tracePt t="13469" x="4559300" y="3825875"/>
          <p14:tracePt t="13470" x="4540250" y="3835400"/>
          <p14:tracePt t="13485" x="4519613" y="3854450"/>
          <p14:tracePt t="13487" x="4519613" y="3865563"/>
          <p14:tracePt t="13501" x="4500563" y="3865563"/>
          <p14:tracePt t="13519" x="4479925" y="3865563"/>
          <p14:tracePt t="13535" x="4470400" y="3865563"/>
          <p14:tracePt t="13585" x="4460875" y="3865563"/>
          <p14:tracePt t="13624" x="4451350" y="3865563"/>
          <p14:tracePt t="13692" x="4440238" y="3865563"/>
          <p14:tracePt t="13757" x="4430713" y="3844925"/>
          <p14:tracePt t="13762" x="4411663" y="3844925"/>
          <p14:tracePt t="13769" x="4400550" y="3825875"/>
          <p14:tracePt t="13785" x="4391025" y="3775075"/>
          <p14:tracePt t="13801" x="4391025" y="3697288"/>
          <p14:tracePt t="13824" x="4391025" y="3606800"/>
          <p14:tracePt t="13842" x="4391025" y="3527425"/>
          <p14:tracePt t="13852" x="4391025" y="3508375"/>
          <p14:tracePt t="13869" x="4391025" y="3468688"/>
          <p14:tracePt t="13885" x="4391025" y="3448050"/>
          <p14:tracePt t="13901" x="4391025" y="3438525"/>
          <p14:tracePt t="13920" x="4391025" y="3429000"/>
          <p14:tracePt t="13947" x="4391025" y="3409950"/>
          <p14:tracePt t="18883" x="4559300" y="3340100"/>
          <p14:tracePt t="18889" x="4818063" y="3211513"/>
          <p14:tracePt t="18907" x="5273675" y="3062288"/>
          <p14:tracePt t="18925" x="5738813" y="2884488"/>
          <p14:tracePt t="18939" x="5997575" y="2844800"/>
          <p14:tracePt t="18954" x="6105525" y="2833688"/>
          <p14:tracePt t="18971" x="6145213" y="2833688"/>
          <p14:tracePt t="18994" x="6215063" y="2844800"/>
          <p14:tracePt t="19006" x="6245225" y="2854325"/>
          <p14:tracePt t="19022" x="6254750" y="2863850"/>
          <p14:tracePt t="19023" x="6264275" y="2873375"/>
          <p14:tracePt t="19038" x="6273800" y="2873375"/>
          <p14:tracePt t="19056" x="6273800" y="2894013"/>
          <p14:tracePt t="19075" x="6284913" y="2913063"/>
          <p14:tracePt t="19092" x="6284913" y="2924175"/>
          <p14:tracePt t="19109" x="6294438" y="2924175"/>
          <p14:tracePt t="19123" x="6294438" y="2933700"/>
          <p14:tracePt t="19138" x="6303963" y="2943225"/>
          <p14:tracePt t="19157" x="6343650" y="2973388"/>
          <p14:tracePt t="19171" x="6353175" y="2982913"/>
          <p14:tracePt t="19188" x="6373813" y="3003550"/>
          <p14:tracePt t="19205" x="6392863" y="3013075"/>
          <p14:tracePt t="19222" x="6413500" y="3013075"/>
          <p14:tracePt t="19238" x="6423025" y="3043238"/>
          <p14:tracePt t="19257" x="6432550" y="3062288"/>
          <p14:tracePt t="19259" x="6443663" y="3062288"/>
          <p14:tracePt t="19272" x="6443663" y="3071813"/>
          <p14:tracePt t="19292" x="6472238" y="3132138"/>
          <p14:tracePt t="19304" x="6472238" y="3221038"/>
          <p14:tracePt t="19325" x="6462713" y="3359150"/>
          <p14:tracePt t="19343" x="6443663" y="3429000"/>
          <p14:tracePt t="19354" x="6423025" y="3468688"/>
          <p14:tracePt t="19372" x="6423025" y="3498850"/>
          <p14:tracePt t="19390" x="6392863" y="3527425"/>
          <p14:tracePt t="19404" x="6383338" y="3538538"/>
          <p14:tracePt t="19421" x="6373813" y="3548063"/>
          <p14:tracePt t="19423" x="6373813" y="3567113"/>
          <p14:tracePt t="19438" x="6364288" y="3578225"/>
          <p14:tracePt t="19455" x="6353175" y="3597275"/>
          <p14:tracePt t="19472" x="6343650" y="3606800"/>
          <p14:tracePt t="19488" x="6343650" y="3627438"/>
          <p14:tracePt t="19505" x="6334125" y="3627438"/>
          <p14:tracePt t="19525" x="6334125" y="3636963"/>
          <p14:tracePt t="19544" x="6324600" y="3646488"/>
          <p14:tracePt t="19653" x="6313488" y="3646488"/>
          <p14:tracePt t="19699" x="6303963" y="3646488"/>
          <p14:tracePt t="19736" x="6294438" y="3646488"/>
          <p14:tracePt t="21139" x="6334125" y="3646488"/>
          <p14:tracePt t="21146" x="6403975" y="3657600"/>
          <p14:tracePt t="21169" x="6511925" y="3676650"/>
          <p14:tracePt t="21183" x="6581775" y="3686175"/>
          <p14:tracePt t="21203" x="6621463" y="3706813"/>
          <p14:tracePt t="21204" x="6630988" y="3716338"/>
          <p14:tracePt t="21218" x="6670675" y="3736975"/>
          <p14:tracePt t="21233" x="6680200" y="3746500"/>
          <p14:tracePt t="21251" x="6680200" y="3756025"/>
          <p14:tracePt t="21253" x="6691313" y="3756025"/>
          <p14:tracePt t="21273" x="6700838" y="3756025"/>
          <p14:tracePt t="21295" x="6700838" y="3765550"/>
          <p14:tracePt t="21309" x="6710363" y="3765550"/>
          <p14:tracePt t="21323" x="6710363" y="3775075"/>
          <p14:tracePt t="21395" x="6719888" y="3786188"/>
          <p14:tracePt t="21433" x="6719888" y="3795713"/>
          <p14:tracePt t="21478" x="6719888" y="3805238"/>
          <p14:tracePt t="21511" x="6719888" y="3814763"/>
          <p14:tracePt t="21515" x="6719888" y="3825875"/>
          <p14:tracePt t="21537" x="6719888" y="3835400"/>
          <p14:tracePt t="21604" x="6719888" y="3844925"/>
          <p14:tracePt t="25240" x="6799263" y="3835400"/>
          <p14:tracePt t="25247" x="6918325" y="3805238"/>
          <p14:tracePt t="25253" x="7067550" y="3756025"/>
          <p14:tracePt t="25267" x="7443788" y="3667125"/>
          <p14:tracePt t="25283" x="7642225" y="3636963"/>
          <p14:tracePt t="25299" x="7859713" y="3636963"/>
          <p14:tracePt t="25316" x="8069263" y="3636963"/>
          <p14:tracePt t="25335" x="8296275" y="3676650"/>
          <p14:tracePt t="25351" x="8356600" y="3697288"/>
          <p14:tracePt t="25368" x="8396288" y="3716338"/>
          <p14:tracePt t="25369" x="8415338" y="3716338"/>
          <p14:tracePt t="25386" x="8424863" y="3725863"/>
          <p14:tracePt t="25389" x="8424863" y="3736975"/>
          <p14:tracePt t="25403" x="8435975" y="3736975"/>
          <p14:tracePt t="25417" x="8435975" y="3746500"/>
          <p14:tracePt t="25434" x="8435975" y="3765550"/>
          <p14:tracePt t="25454" x="8366125" y="3805238"/>
          <p14:tracePt t="25470" x="8247063" y="3844925"/>
          <p14:tracePt t="25485" x="8158163" y="3854450"/>
          <p14:tracePt t="25499" x="8108950" y="3854450"/>
          <p14:tracePt t="25517" x="8039100" y="3854450"/>
          <p14:tracePt t="25533" x="8018463" y="3854450"/>
          <p14:tracePt t="25550" x="7969250" y="3814763"/>
          <p14:tracePt t="25570" x="7899400" y="3667125"/>
          <p14:tracePt t="25584" x="7870825" y="3597275"/>
          <p14:tracePt t="25603" x="7850188" y="3508375"/>
          <p14:tracePt t="25618" x="7850188" y="3429000"/>
          <p14:tracePt t="25635" x="7850188" y="3379788"/>
          <p14:tracePt t="25655" x="7850188" y="3279775"/>
          <p14:tracePt t="25668" x="7850188" y="3181350"/>
          <p14:tracePt t="25683" x="7889875" y="3121025"/>
          <p14:tracePt t="25703" x="7959725" y="3013075"/>
          <p14:tracePt t="25706" x="8058150" y="2952750"/>
          <p14:tracePt t="25720" x="8277225" y="2873375"/>
          <p14:tracePt t="25735" x="8415338" y="2833688"/>
          <p14:tracePt t="25751" x="8515350" y="2833688"/>
          <p14:tracePt t="25768" x="8604250" y="2844800"/>
          <p14:tracePt t="25784" x="8653463" y="2863850"/>
          <p14:tracePt t="25804" x="8723313" y="2913063"/>
          <p14:tracePt t="25816" x="8763000" y="2952750"/>
          <p14:tracePt t="25837" x="8812213" y="2992438"/>
          <p14:tracePt t="25837" x="8821738" y="3013075"/>
          <p14:tracePt t="25852" x="8831263" y="3022600"/>
          <p14:tracePt t="25852" x="8842375" y="3032125"/>
          <p14:tracePt t="25869" x="8861425" y="3071813"/>
          <p14:tracePt t="25887" x="8891588" y="3101975"/>
          <p14:tracePt t="25902" x="8891588" y="3121025"/>
          <p14:tracePt t="25921" x="8901113" y="3132138"/>
          <p14:tracePt t="25924" x="8901113" y="3141663"/>
          <p14:tracePt t="25933" x="8901113" y="3151188"/>
          <p14:tracePt t="25952" x="8901113" y="3160713"/>
          <p14:tracePt t="25970" x="8910638" y="3171825"/>
          <p14:tracePt t="25987" x="8910638" y="3181350"/>
          <p14:tracePt t="26008" x="8910638" y="3200400"/>
          <p14:tracePt t="26016" x="8910638" y="3211513"/>
          <p14:tracePt t="26035" x="8910638" y="3230563"/>
          <p14:tracePt t="26036" x="8910638" y="3240088"/>
          <p14:tracePt t="26049" x="8910638" y="3270250"/>
          <p14:tracePt t="26066" x="8901113" y="3309938"/>
          <p14:tracePt t="26086" x="8882063" y="3379788"/>
          <p14:tracePt t="26100" x="8861425" y="3409950"/>
          <p14:tracePt t="26118" x="8842375" y="3498850"/>
          <p14:tracePt t="26137" x="8831263" y="3557588"/>
          <p14:tracePt t="26152" x="8831263" y="3587750"/>
          <p14:tracePt t="26174" x="8831263" y="3597275"/>
          <p14:tracePt t="26176" x="8831263" y="3606800"/>
          <p14:tracePt t="26196" x="8831263" y="3617913"/>
          <p14:tracePt t="26230" x="8831263" y="3627438"/>
          <p14:tracePt t="26258" x="8831263" y="3636963"/>
          <p14:tracePt t="26280" x="8821738" y="3636963"/>
          <p14:tracePt t="26294" x="8821738" y="3646488"/>
          <p14:tracePt t="26301" x="8821738" y="3657600"/>
          <p14:tracePt t="26316" x="8821738" y="3676650"/>
          <p14:tracePt t="26336" x="8802688" y="3697288"/>
          <p14:tracePt t="26351" x="8802688" y="3706813"/>
          <p14:tracePt t="26367" x="8802688" y="3725863"/>
          <p14:tracePt t="26387" x="8772525" y="3765550"/>
          <p14:tracePt t="26401" x="8772525" y="3786188"/>
          <p14:tracePt t="26421" x="8772525" y="3805238"/>
          <p14:tracePt t="26436" x="8772525" y="3835400"/>
          <p14:tracePt t="26456" x="8772525" y="3844925"/>
          <p14:tracePt t="26475" x="8772525" y="3854450"/>
          <p14:tracePt t="26496" x="8772525" y="3865563"/>
          <p14:tracePt t="26508" x="8772525" y="3875088"/>
          <p14:tracePt t="26520" x="8772525" y="3884613"/>
          <p14:tracePt t="26585" x="8772525" y="3905250"/>
          <p14:tracePt t="26649" x="8772525" y="3914775"/>
          <p14:tracePt t="26655" x="8772525" y="3924300"/>
          <p14:tracePt t="26669" x="8772525" y="3933825"/>
          <p14:tracePt t="26670" x="8782050" y="3933825"/>
          <p14:tracePt t="26688" x="8812213" y="3954463"/>
          <p14:tracePt t="26703" x="8821738" y="3954463"/>
          <p14:tracePt t="26716" x="8831263" y="3963988"/>
          <p14:tracePt t="26734" x="8842375" y="3973513"/>
          <p14:tracePt t="26756" x="8842375" y="3984625"/>
          <p14:tracePt t="26784" x="8861425" y="3984625"/>
          <p14:tracePt t="26791" x="8861425" y="3994150"/>
          <p14:tracePt t="26814" x="8870950" y="3994150"/>
          <p14:tracePt t="29732" x="8882063" y="4003675"/>
          <p14:tracePt t="29744" x="8910638" y="4024313"/>
          <p14:tracePt t="29747" x="8931275" y="4043363"/>
          <p14:tracePt t="29758" x="8959850" y="4064000"/>
          <p14:tracePt t="29777" x="9010650" y="4113213"/>
          <p14:tracePt t="29789" x="9039225" y="4141788"/>
          <p14:tracePt t="29806" x="9059863" y="4162425"/>
          <p14:tracePt t="29827" x="9078913" y="4192588"/>
          <p14:tracePt t="29842" x="9078913" y="4211638"/>
          <p14:tracePt t="29859" x="9078913" y="4221163"/>
          <p14:tracePt t="29897" x="9078913" y="4241800"/>
          <p14:tracePt t="34419" x="9099550" y="4241800"/>
          <p14:tracePt t="34430" x="9118600" y="4232275"/>
          <p14:tracePt t="34453" x="9169400" y="4202113"/>
          <p14:tracePt t="34468" x="9197975" y="4181475"/>
          <p14:tracePt t="34484" x="9228138" y="4171950"/>
          <p14:tracePt t="34499" x="9237663" y="4141788"/>
          <p14:tracePt t="34504" x="9248775" y="4132263"/>
          <p14:tracePt t="34519" x="9267825" y="4122738"/>
          <p14:tracePt t="34550" x="9288463" y="4092575"/>
          <p14:tracePt t="34569" x="9317038" y="4064000"/>
          <p14:tracePt t="34582" x="9337675" y="4043363"/>
          <p14:tracePt t="34600" x="9366250" y="4013200"/>
          <p14:tracePt t="34617" x="9377363" y="4003675"/>
          <p14:tracePt t="34945" x="9436100" y="3973513"/>
          <p14:tracePt t="34951" x="9564688" y="3924300"/>
          <p14:tracePt t="34958" x="9683750" y="3835400"/>
          <p14:tracePt t="34972" x="9921875" y="3716338"/>
          <p14:tracePt t="34988" x="10031413" y="3686175"/>
          <p14:tracePt t="35008" x="10090150" y="3676650"/>
          <p14:tracePt t="35024" x="10110788" y="3676650"/>
          <p14:tracePt t="35064" x="10120313" y="3676650"/>
          <p14:tracePt t="35074" x="10120313" y="3686175"/>
          <p14:tracePt t="35079" x="10120313" y="3697288"/>
          <p14:tracePt t="35093" x="10120313" y="3725863"/>
          <p14:tracePt t="35105" x="10120313" y="3746500"/>
          <p14:tracePt t="35125" x="10071100" y="3775075"/>
          <p14:tracePt t="35141" x="10061575" y="3786188"/>
          <p14:tracePt t="35155" x="10040938" y="3814763"/>
          <p14:tracePt t="35175" x="10010775" y="3825875"/>
          <p14:tracePt t="35188" x="10001250" y="3835400"/>
          <p14:tracePt t="35204" x="9991725" y="3835400"/>
          <p14:tracePt t="35222" x="9991725" y="3844925"/>
          <p14:tracePt t="35237" x="9982200" y="3844925"/>
          <p14:tracePt t="35450" x="9971088" y="3844925"/>
          <p14:tracePt t="36455" x="9902825" y="3825875"/>
          <p14:tracePt t="36463" x="9753600" y="3775075"/>
          <p14:tracePt t="36473" x="9594850" y="3736975"/>
          <p14:tracePt t="36476" x="9436100" y="3686175"/>
          <p14:tracePt t="36492" x="9218613" y="3667125"/>
          <p14:tracePt t="36509" x="8882063" y="3578225"/>
          <p14:tracePt t="36511" x="8613775" y="3517900"/>
          <p14:tracePt t="36524" x="8494713" y="3498850"/>
          <p14:tracePt t="36527" x="8424863" y="3478213"/>
          <p14:tracePt t="36543" x="8186738" y="3398838"/>
          <p14:tracePt t="36556" x="7791450" y="3340100"/>
          <p14:tracePt t="36574" x="7583488" y="3330575"/>
          <p14:tracePt t="36575" x="7513638" y="3309938"/>
          <p14:tracePt t="36589" x="7296150" y="3290888"/>
          <p14:tracePt t="36606" x="7077075" y="3230563"/>
          <p14:tracePt t="36624" x="6899275" y="3190875"/>
          <p14:tracePt t="36639" x="6850063" y="3171825"/>
          <p14:tracePt t="36657" x="6780213" y="3101975"/>
          <p14:tracePt t="36673" x="6740525" y="3043238"/>
          <p14:tracePt t="36689" x="6719888" y="2952750"/>
          <p14:tracePt t="36706" x="6731000" y="2863850"/>
          <p14:tracePt t="36727" x="7126288" y="2576513"/>
          <p14:tracePt t="36742" x="7385050" y="2466975"/>
          <p14:tracePt t="36761" x="8018463" y="2200275"/>
          <p14:tracePt t="36773" x="8266113" y="2139950"/>
          <p14:tracePt t="36790" x="8435975" y="2111375"/>
          <p14:tracePt t="36806" x="8643938" y="2111375"/>
          <p14:tracePt t="36823" x="8821738" y="2151063"/>
          <p14:tracePt t="36840" x="8891588" y="2190750"/>
          <p14:tracePt t="36856" x="8940800" y="2239963"/>
          <p14:tracePt t="36873" x="8980488" y="2279650"/>
          <p14:tracePt t="36874" x="8990013" y="2298700"/>
          <p14:tracePt t="36889" x="9010650" y="2349500"/>
          <p14:tracePt t="36906" x="9020175" y="2378075"/>
          <p14:tracePt t="36923" x="9020175" y="2417763"/>
          <p14:tracePt t="36924" x="9020175" y="2438400"/>
          <p14:tracePt t="36940" x="9020175" y="2457450"/>
          <p14:tracePt t="36956" x="9010650" y="2497138"/>
          <p14:tracePt t="36973" x="8999538" y="2506663"/>
          <p14:tracePt t="36977" x="8999538" y="2527300"/>
          <p14:tracePt t="36990" x="8990013" y="2546350"/>
          <p14:tracePt t="37009" x="8970963" y="2586038"/>
          <p14:tracePt t="37024" x="8940800" y="2616200"/>
          <p14:tracePt t="37042" x="8940800" y="2655888"/>
          <p14:tracePt t="37043" x="8940800" y="2676525"/>
          <p14:tracePt t="37057" x="8931275" y="2695575"/>
          <p14:tracePt t="37059" x="8931275" y="2705100"/>
          <p14:tracePt t="37074" x="8931275" y="2744788"/>
          <p14:tracePt t="37089" x="8931275" y="2774950"/>
          <p14:tracePt t="37106" x="8931275" y="2814638"/>
          <p14:tracePt t="37108" x="8931275" y="2824163"/>
          <p14:tracePt t="37123" x="8931275" y="2854325"/>
          <p14:tracePt t="37139" x="8931275" y="2873375"/>
          <p14:tracePt t="37156" x="8940800" y="2903538"/>
          <p14:tracePt t="37158" x="8959850" y="2924175"/>
          <p14:tracePt t="37173" x="8970963" y="2973388"/>
          <p14:tracePt t="37190" x="8970963" y="3022600"/>
          <p14:tracePt t="37206" x="8970963" y="3082925"/>
          <p14:tracePt t="37208" x="8970963" y="3101975"/>
          <p14:tracePt t="37228" x="8970963" y="3132138"/>
          <p14:tracePt t="37229" x="8970963" y="3141663"/>
          <p14:tracePt t="37243" x="8970963" y="3151188"/>
          <p14:tracePt t="37244" x="8970963" y="3160713"/>
          <p14:tracePt t="37259" x="8970963" y="3171825"/>
          <p14:tracePt t="37273" x="8970963" y="3181350"/>
          <p14:tracePt t="37295" x="8970963" y="3190875"/>
          <p14:tracePt t="38070" x="8970963" y="3200400"/>
          <p14:tracePt t="38077" x="8970963" y="3211513"/>
          <p14:tracePt t="38083" x="8940800" y="3230563"/>
          <p14:tracePt t="38096" x="8940800" y="3251200"/>
          <p14:tracePt t="38113" x="8901113" y="3300413"/>
          <p14:tracePt t="38131" x="8870950" y="3340100"/>
          <p14:tracePt t="38146" x="8851900" y="3379788"/>
          <p14:tracePt t="38148" x="8842375" y="3389313"/>
          <p14:tracePt t="38167" x="8812213" y="3448050"/>
          <p14:tracePt t="38169" x="8802688" y="3468688"/>
          <p14:tracePt t="38179" x="8791575" y="3478213"/>
          <p14:tracePt t="38198" x="8772525" y="3548063"/>
          <p14:tracePt t="38201" x="8763000" y="3578225"/>
          <p14:tracePt t="38214" x="8751888" y="3617913"/>
          <p14:tracePt t="38230" x="8742363" y="3667125"/>
          <p14:tracePt t="38246" x="8742363" y="3697288"/>
          <p14:tracePt t="38247" x="8732838" y="3706813"/>
          <p14:tracePt t="38263" x="8732838" y="3725863"/>
          <p14:tracePt t="38279" x="8723313" y="3746500"/>
          <p14:tracePt t="38296" x="8723313" y="3765550"/>
          <p14:tracePt t="38313" x="8723313" y="3786188"/>
          <p14:tracePt t="38330" x="8723313" y="3805238"/>
          <p14:tracePt t="38347" x="8723313" y="3814763"/>
          <p14:tracePt t="41956" x="8791575" y="3805238"/>
          <p14:tracePt t="41960" x="9010650" y="3746500"/>
          <p14:tracePt t="41964" x="9090025" y="3716338"/>
          <p14:tracePt t="41981" x="9386888" y="3578225"/>
          <p14:tracePt t="41995" x="9753600" y="3478213"/>
          <p14:tracePt t="42011" x="9921875" y="3438525"/>
          <p14:tracePt t="42014" x="9982200" y="3419475"/>
          <p14:tracePt t="42029" x="10080625" y="3419475"/>
          <p14:tracePt t="42046" x="10129838" y="3419475"/>
          <p14:tracePt t="42068" x="10209213" y="3438525"/>
          <p14:tracePt t="42078" x="10209213" y="3448050"/>
          <p14:tracePt t="42078" x="10218738" y="3459163"/>
          <p14:tracePt t="42094" x="10229850" y="3459163"/>
          <p14:tracePt t="42111" x="10248900" y="3459163"/>
          <p14:tracePt t="42128" x="10248900" y="3468688"/>
          <p14:tracePt t="42144" x="10258425" y="3468688"/>
          <p14:tracePt t="42163" x="10258425" y="3478213"/>
          <p14:tracePt t="42179" x="10239375" y="3517900"/>
          <p14:tracePt t="42197" x="10209213" y="3538538"/>
          <p14:tracePt t="42212" x="10169525" y="3557588"/>
          <p14:tracePt t="42215" x="10160000" y="3567113"/>
          <p14:tracePt t="42230" x="10129838" y="3587750"/>
          <p14:tracePt t="42247" x="10110788" y="3606800"/>
          <p14:tracePt t="42249" x="10101263" y="3606800"/>
          <p14:tracePt t="42261" x="10090150" y="3617913"/>
          <p14:tracePt t="42279" x="10040938" y="3646488"/>
          <p14:tracePt t="42297" x="10001250" y="3657600"/>
          <p14:tracePt t="42298" x="9971088" y="3667125"/>
          <p14:tracePt t="42311" x="9971088" y="3676650"/>
          <p14:tracePt t="42327" x="9952038" y="3686175"/>
          <p14:tracePt t="42344" x="9931400" y="3697288"/>
          <p14:tracePt t="42361" x="9921875" y="3697288"/>
          <p14:tracePt t="42378" x="9912350" y="3697288"/>
          <p14:tracePt t="42413" x="9931400" y="3697288"/>
          <p14:tracePt t="42421" x="9952038" y="3697288"/>
          <p14:tracePt t="42427" x="9971088" y="3697288"/>
          <p14:tracePt t="42448" x="10031413" y="3697288"/>
          <p14:tracePt t="42449" x="10071100" y="3686175"/>
          <p14:tracePt t="42463" x="10129838" y="3667125"/>
          <p14:tracePt t="42481" x="10190163" y="3646488"/>
          <p14:tracePt t="42499" x="10239375" y="3587750"/>
          <p14:tracePt t="42514" x="10258425" y="3567113"/>
          <p14:tracePt t="42889" x="10318750" y="3567113"/>
          <p14:tracePt t="42897" x="10456863" y="3567113"/>
          <p14:tracePt t="42904" x="10566400" y="3567113"/>
          <p14:tracePt t="42921" x="10795000" y="3567113"/>
          <p14:tracePt t="42939" x="10933113" y="3557588"/>
          <p14:tracePt t="42941" x="11022013" y="3557588"/>
          <p14:tracePt t="42955" x="11171238" y="3557588"/>
          <p14:tracePt t="42972" x="11299825" y="3557588"/>
          <p14:tracePt t="42992" x="11388725" y="3567113"/>
          <p14:tracePt t="43007" x="11409363" y="3567113"/>
          <p14:tracePt t="43023" x="11418888" y="3578225"/>
          <p14:tracePt t="43026" x="11428413" y="3578225"/>
          <p14:tracePt t="43040" x="11437938" y="3578225"/>
          <p14:tracePt t="43074" x="11449050" y="3578225"/>
          <p14:tracePt t="43089" x="11449050" y="3587750"/>
          <p14:tracePt t="43096" x="11449050" y="3597275"/>
          <p14:tracePt t="43104" x="11449050" y="3606800"/>
          <p14:tracePt t="43122" x="11388725" y="3646488"/>
          <p14:tracePt t="43139" x="11290300" y="3706813"/>
          <p14:tracePt t="43155" x="11250613" y="3725863"/>
          <p14:tracePt t="43172" x="11220450" y="3746500"/>
          <p14:tracePt t="43189" x="11190288" y="3746500"/>
          <p14:tracePt t="43205" x="11171238" y="3746500"/>
          <p14:tracePt t="43222" x="11161713" y="3746500"/>
          <p14:tracePt t="43241" x="11150600" y="3746500"/>
          <p14:tracePt t="43278" x="11141075" y="3756025"/>
          <p14:tracePt t="43388" x="11131550" y="3756025"/>
          <p14:tracePt t="43395" x="11131550" y="3746500"/>
          <p14:tracePt t="43817" x="11141075" y="3765550"/>
          <p14:tracePt t="43823" x="11150600" y="3765550"/>
          <p14:tracePt t="43838" x="11161713" y="3795713"/>
          <p14:tracePt t="43855" x="11161713" y="3825875"/>
          <p14:tracePt t="43871" x="11161713" y="3854450"/>
          <p14:tracePt t="43873" x="11150600" y="3875088"/>
          <p14:tracePt t="43888" x="11141075" y="3905250"/>
          <p14:tracePt t="43904" x="11101388" y="3924300"/>
          <p14:tracePt t="43920" x="11082338" y="3933825"/>
          <p14:tracePt t="43937" x="11052175" y="3954463"/>
          <p14:tracePt t="43953" x="11031538" y="3954463"/>
          <p14:tracePt t="43993" x="11022013" y="3954463"/>
          <p14:tracePt t="44029" x="11012488" y="3954463"/>
          <p14:tracePt t="44214" x="11002963" y="3954463"/>
          <p14:tracePt t="44220" x="10991850" y="3954463"/>
          <p14:tracePt t="44228" x="10982325" y="3954463"/>
          <p14:tracePt t="44245" x="10953750" y="3954463"/>
          <p14:tracePt t="44259" x="10893425" y="3954463"/>
          <p14:tracePt t="44275" x="10844213" y="3954463"/>
          <p14:tracePt t="44295" x="10744200" y="3944938"/>
          <p14:tracePt t="44310" x="10694988" y="3924300"/>
          <p14:tracePt t="44325" x="10655300" y="3905250"/>
          <p14:tracePt t="44344" x="10566400" y="3805238"/>
          <p14:tracePt t="44360" x="10517188" y="3706813"/>
          <p14:tracePt t="44376" x="10477500" y="3627438"/>
          <p14:tracePt t="44378" x="10447338" y="3567113"/>
          <p14:tracePt t="44393" x="10437813" y="3538538"/>
          <p14:tracePt t="44397" x="10437813" y="3517900"/>
          <p14:tracePt t="44409" x="10417175" y="3459163"/>
          <p14:tracePt t="44431" x="10417175" y="3389313"/>
          <p14:tracePt t="44444" x="10417175" y="3359150"/>
          <p14:tracePt t="44460" x="10417175" y="3319463"/>
          <p14:tracePt t="44478" x="10447338" y="3251200"/>
          <p14:tracePt t="44480" x="10507663" y="3181350"/>
          <p14:tracePt t="44495" x="10664825" y="3052763"/>
          <p14:tracePt t="44512" x="10795000" y="2963863"/>
          <p14:tracePt t="44513" x="10853738" y="2933700"/>
          <p14:tracePt t="44526" x="10902950" y="2913063"/>
          <p14:tracePt t="44545" x="11012488" y="2894013"/>
          <p14:tracePt t="44559" x="11052175" y="2894013"/>
          <p14:tracePt t="44579" x="11122025" y="2894013"/>
          <p14:tracePt t="44594" x="11190288" y="2913063"/>
          <p14:tracePt t="44611" x="11229975" y="2943225"/>
          <p14:tracePt t="44616" x="11260138" y="2963863"/>
          <p14:tracePt t="44626" x="11290300" y="2982913"/>
          <p14:tracePt t="44628" x="11320463" y="3003550"/>
          <p14:tracePt t="44642" x="11360150" y="3022600"/>
          <p14:tracePt t="44644" x="11388725" y="3032125"/>
          <p14:tracePt t="44660" x="11428413" y="3062288"/>
          <p14:tracePt t="44679" x="11468100" y="3101975"/>
          <p14:tracePt t="44691" x="11488738" y="3111500"/>
          <p14:tracePt t="44708" x="11517313" y="3151188"/>
          <p14:tracePt t="44728" x="11547475" y="3200400"/>
          <p14:tracePt t="44744" x="11547475" y="3240088"/>
          <p14:tracePt t="44759" x="11547475" y="3270250"/>
          <p14:tracePt t="44775" x="11547475" y="3319463"/>
          <p14:tracePt t="44777" x="11547475" y="3340100"/>
          <p14:tracePt t="44796" x="11547475" y="3379788"/>
          <p14:tracePt t="44798" x="11547475" y="3389313"/>
          <p14:tracePt t="44811" x="11537950" y="3409950"/>
          <p14:tracePt t="44812" x="11528425" y="3419475"/>
          <p14:tracePt t="44827" x="11528425" y="3429000"/>
          <p14:tracePt t="44846" x="11517313" y="3448050"/>
          <p14:tracePt t="44870" x="11517313" y="3468688"/>
          <p14:tracePt t="44876" x="11507788" y="3468688"/>
          <p14:tracePt t="44905" x="11507788" y="3478213"/>
          <p14:tracePt t="46496" x="11498263" y="3478213"/>
          <p14:tracePt t="46499" x="11488738" y="3487738"/>
          <p14:tracePt t="46535" x="11449050" y="3527425"/>
          <p14:tracePt t="46552" x="11437938" y="3548063"/>
          <p14:tracePt t="46564" x="11418888" y="3557588"/>
          <p14:tracePt t="46582" x="11409363" y="3567113"/>
          <p14:tracePt t="46600" x="11388725" y="3587750"/>
          <p14:tracePt t="46616" x="11379200" y="3587750"/>
          <p14:tracePt t="46650" x="11369675" y="3587750"/>
          <p14:tracePt t="46668" x="11369675" y="3597275"/>
          <p14:tracePt t="46674" x="11360150" y="3597275"/>
          <p14:tracePt t="46784" x="11360150" y="3606800"/>
          <p14:tracePt t="46835" x="11349038" y="3606800"/>
          <p14:tracePt t="46849" x="11349038" y="3617913"/>
          <p14:tracePt t="46855" x="11339513" y="3627438"/>
          <p14:tracePt t="46867" x="11329988" y="3636963"/>
          <p14:tracePt t="46899" x="11290300" y="3716338"/>
          <p14:tracePt t="46919" x="11280775" y="3756025"/>
          <p14:tracePt t="46920" x="11280775" y="3775075"/>
          <p14:tracePt t="46931" x="11269663" y="3805238"/>
          <p14:tracePt t="46950" x="11260138" y="3884613"/>
          <p14:tracePt t="46967" x="11241088" y="3924300"/>
          <p14:tracePt t="46985" x="11229975" y="3973513"/>
          <p14:tracePt t="47001" x="11229975" y="4013200"/>
          <p14:tracePt t="47014" x="11229975" y="4024313"/>
          <p14:tracePt t="47035" x="11229975" y="4043363"/>
          <p14:tracePt t="47049" x="11229975" y="4052888"/>
          <p14:tracePt t="47084" x="11229975" y="4064000"/>
          <p14:tracePt t="47112" x="11229975" y="4083050"/>
          <p14:tracePt t="47268" x="11229975" y="4092575"/>
          <p14:tracePt t="47325" x="11229975" y="4103688"/>
          <p14:tracePt t="47360" x="11229975" y="4113213"/>
          <p14:tracePt t="47375" x="11241088" y="4113213"/>
          <p14:tracePt t="47383" x="11250613" y="4113213"/>
          <p14:tracePt t="47389" x="11260138" y="4122738"/>
          <p14:tracePt t="47403" x="11280775" y="4122738"/>
          <p14:tracePt t="47435" x="11339513" y="4141788"/>
          <p14:tracePt t="47448" x="11369675" y="4141788"/>
          <p14:tracePt t="47465" x="11379200" y="4152900"/>
          <p14:tracePt t="47483" x="11388725" y="4152900"/>
          <p14:tracePt t="47498" x="11398250" y="4152900"/>
          <p14:tracePt t="47546" x="11409363" y="4162425"/>
          <p14:tracePt t="47574" x="11418888" y="4162425"/>
          <p14:tracePt t="56563" x="11409363" y="4152900"/>
          <p14:tracePt t="56569" x="11388725" y="4132263"/>
          <p14:tracePt t="56576" x="11360150" y="4083050"/>
          <p14:tracePt t="56612" x="11309350" y="3736975"/>
          <p14:tracePt t="56617" x="11339513" y="3667125"/>
          <p14:tracePt t="56626" x="11369675" y="3538538"/>
          <p14:tracePt t="56645" x="11398250" y="3459163"/>
          <p14:tracePt t="56666" x="11437938" y="3379788"/>
          <p14:tracePt t="56676" x="11468100" y="3340100"/>
          <p14:tracePt t="56697" x="11488738" y="3279775"/>
          <p14:tracePt t="56713" x="11517313" y="3260725"/>
          <p14:tracePt t="56730" x="11528425" y="3221038"/>
          <p14:tracePt t="56745" x="11547475" y="3190875"/>
          <p14:tracePt t="56747" x="11557000" y="3171825"/>
          <p14:tracePt t="56763" x="11568113" y="3141663"/>
          <p14:tracePt t="56786" x="11568113" y="3111500"/>
          <p14:tracePt t="56799" x="11568113" y="3101975"/>
          <p14:tracePt t="56812" x="11568113" y="3092450"/>
          <p14:tracePt t="56844" x="11577638" y="3071813"/>
          <p14:tracePt t="56861" x="11596688" y="3052763"/>
          <p14:tracePt t="56862" x="11607800" y="3032125"/>
          <p14:tracePt t="56877" x="11657013" y="2992438"/>
          <p14:tracePt t="56893" x="11715750" y="2943225"/>
          <p14:tracePt t="56911" x="11755438" y="2913063"/>
          <p14:tracePt t="56927" x="11785600" y="2913063"/>
          <p14:tracePt t="56948" x="11795125" y="2913063"/>
          <p14:tracePt t="56963" x="11815763" y="2903538"/>
          <p14:tracePt t="56979" x="11825288" y="2903538"/>
          <p14:tracePt t="56998" x="11855450" y="2894013"/>
          <p14:tracePt t="57013" x="11874500" y="2894013"/>
          <p14:tracePt t="57048" x="11884025" y="2894013"/>
          <p14:tracePt t="57060" x="11895138" y="2894013"/>
          <p14:tracePt t="57081" x="11904663" y="2894013"/>
          <p14:tracePt t="57117" x="11914188" y="2894013"/>
          <p14:tracePt t="57145" x="11923713" y="2894013"/>
          <p14:tracePt t="57339" x="11934825" y="2894013"/>
          <p14:tracePt t="57367" x="11944350" y="2894013"/>
          <p14:tracePt t="57380" x="11944350" y="2903538"/>
          <p14:tracePt t="57387" x="11944350" y="2913063"/>
          <p14:tracePt t="57394" x="11944350" y="2924175"/>
          <p14:tracePt t="57409" x="11944350" y="2933700"/>
          <p14:tracePt t="57429" x="11944350" y="2952750"/>
          <p14:tracePt t="57439" x="11944350" y="2963863"/>
          <p14:tracePt t="57457" x="11944350" y="2973388"/>
          <p14:tracePt t="57480" x="11944350" y="2982913"/>
          <p14:tracePt t="57502" x="11944350" y="2992438"/>
          <p14:tracePt t="57523" x="11944350" y="3003550"/>
          <p14:tracePt t="57587" x="11944350" y="3013075"/>
          <p14:tracePt t="57594" x="11934825" y="3013075"/>
          <p14:tracePt t="57623" x="11934825" y="3022600"/>
          <p14:tracePt t="57665" x="11934825" y="3032125"/>
          <p14:tracePt t="57704" x="11934825" y="3043238"/>
          <p14:tracePt t="57715" x="11934825" y="3052763"/>
          <p14:tracePt t="57759" x="11934825" y="3071813"/>
          <p14:tracePt t="57772" x="11934825" y="3082925"/>
          <p14:tracePt t="57779" x="11923713" y="3101975"/>
          <p14:tracePt t="57794" x="11923713" y="3121025"/>
          <p14:tracePt t="57809" x="11904663" y="3141663"/>
          <p14:tracePt t="57827" x="11895138" y="3181350"/>
          <p14:tracePt t="57840" x="11895138" y="3190875"/>
          <p14:tracePt t="57858" x="11895138" y="3211513"/>
          <p14:tracePt t="57874" x="11895138" y="3221038"/>
          <p14:tracePt t="57892" x="11895138" y="3230563"/>
          <p14:tracePt t="57931" x="11884025" y="3230563"/>
          <p14:tracePt t="64041" x="11785600" y="3230563"/>
          <p14:tracePt t="64047" x="11687175" y="3251200"/>
          <p14:tracePt t="64056" x="11568113" y="3251200"/>
          <p14:tracePt t="64072" x="11369675" y="3260725"/>
          <p14:tracePt t="64087" x="11082338" y="3260725"/>
          <p14:tracePt t="64104" x="10725150" y="3260725"/>
          <p14:tracePt t="64121" x="10517188" y="3230563"/>
          <p14:tracePt t="64137" x="10239375" y="3200400"/>
          <p14:tracePt t="64139" x="10120313" y="3190875"/>
          <p14:tracePt t="64154" x="9952038" y="3190875"/>
          <p14:tracePt t="64171" x="9882188" y="3190875"/>
          <p14:tracePt t="64188" x="9772650" y="3190875"/>
          <p14:tracePt t="64204" x="9485313" y="3240088"/>
          <p14:tracePt t="64221" x="9405938" y="3290888"/>
          <p14:tracePt t="64238" x="9337675" y="3319463"/>
          <p14:tracePt t="64239" x="9317038" y="3330575"/>
          <p14:tracePt t="64254" x="9258300" y="3370263"/>
          <p14:tracePt t="64272" x="9218613" y="3429000"/>
          <p14:tracePt t="64294" x="9178925" y="3487738"/>
          <p14:tracePt t="64305" x="9169400" y="3508375"/>
          <p14:tracePt t="64321" x="9158288" y="3527425"/>
          <p14:tracePt t="64340" x="9148763" y="3548063"/>
          <p14:tracePt t="64355" x="9139238" y="3557588"/>
          <p14:tracePt t="64371" x="9139238" y="3578225"/>
          <p14:tracePt t="64387" x="9139238" y="3597275"/>
          <p14:tracePt t="64702" x="9059863" y="3538538"/>
          <p14:tracePt t="64711" x="8812213" y="3290888"/>
          <p14:tracePt t="64721" x="8593138" y="3101975"/>
          <p14:tracePt t="64722" x="8296275" y="2903538"/>
          <p14:tracePt t="64742" x="7889875" y="2487613"/>
          <p14:tracePt t="64756" x="7572375" y="1903413"/>
          <p14:tracePt t="64773" x="7037388" y="742950"/>
          <p14:tracePt t="64789" x="6927850" y="3175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957532FA-121E-990E-E854-1BB725792B5F}"/>
              </a:ext>
            </a:extLst>
          </p:cNvPr>
          <p:cNvPicPr>
            <a:picLocks noChangeAspect="1"/>
          </p:cNvPicPr>
          <p:nvPr/>
        </p:nvPicPr>
        <p:blipFill>
          <a:blip r:embed="rId5" cstate="print">
            <a:extLst>
              <a:ext uri="{28A0092B-C50C-407E-A947-70E740481C1C}">
                <a14:useLocalDpi xmlns:a14="http://schemas.microsoft.com/office/drawing/2010/main" val="0"/>
              </a:ext>
            </a:extLst>
          </a:blip>
          <a:srcRect t="6638" b="20331"/>
          <a:stretch/>
        </p:blipFill>
        <p:spPr>
          <a:xfrm>
            <a:off x="5381830" y="3669133"/>
            <a:ext cx="4270752" cy="2339211"/>
          </a:xfrm>
          <a:prstGeom prst="rect">
            <a:avLst/>
          </a:prstGeom>
        </p:spPr>
      </p:pic>
      <p:pic>
        <p:nvPicPr>
          <p:cNvPr id="13" name="図 12" descr="グラフ, 折れ線グラフ&#10;&#10;AI によって生成されたコンテンツは間違っている可能性があります。">
            <a:extLst>
              <a:ext uri="{FF2B5EF4-FFF2-40B4-BE49-F238E27FC236}">
                <a16:creationId xmlns:a16="http://schemas.microsoft.com/office/drawing/2014/main" id="{0CA3BBCF-02C0-0F35-3AD7-97A83FC3107E}"/>
              </a:ext>
            </a:extLst>
          </p:cNvPr>
          <p:cNvPicPr>
            <a:picLocks noChangeAspect="1"/>
          </p:cNvPicPr>
          <p:nvPr/>
        </p:nvPicPr>
        <p:blipFill>
          <a:blip r:embed="rId6" cstate="print">
            <a:extLst>
              <a:ext uri="{28A0092B-C50C-407E-A947-70E740481C1C}">
                <a14:useLocalDpi xmlns:a14="http://schemas.microsoft.com/office/drawing/2010/main" val="0"/>
              </a:ext>
            </a:extLst>
          </a:blip>
          <a:srcRect t="7562" b="21396"/>
          <a:stretch/>
        </p:blipFill>
        <p:spPr>
          <a:xfrm>
            <a:off x="569188" y="3620971"/>
            <a:ext cx="4260969" cy="2270301"/>
          </a:xfrm>
          <a:prstGeom prst="rect">
            <a:avLst/>
          </a:prstGeom>
        </p:spPr>
      </p:pic>
      <mc:AlternateContent xmlns:mc="http://schemas.openxmlformats.org/markup-compatibility/2006" xmlns:a14="http://schemas.microsoft.com/office/drawing/2010/main">
        <mc:Choice Requires="a14">
          <p:sp>
            <p:nvSpPr>
              <p:cNvPr id="3" name="正方形/長方形 2">
                <a:extLst>
                  <a:ext uri="{FF2B5EF4-FFF2-40B4-BE49-F238E27FC236}">
                    <a16:creationId xmlns:a16="http://schemas.microsoft.com/office/drawing/2014/main" id="{393C8AFF-F30F-40EF-B290-3937979664CE}"/>
                  </a:ext>
                </a:extLst>
              </p:cNvPr>
              <p:cNvSpPr/>
              <p:nvPr/>
            </p:nvSpPr>
            <p:spPr>
              <a:xfrm>
                <a:off x="708282" y="2174809"/>
                <a:ext cx="8198078" cy="1241878"/>
              </a:xfrm>
              <a:prstGeom prst="rect">
                <a:avLst/>
              </a:prstGeom>
            </p:spPr>
            <p:txBody>
              <a:bodyPr wrap="none">
                <a:spAutoFit/>
              </a:bodyPr>
              <a:lstStyle/>
              <a:p>
                <a:pPr marL="177800" lvl="0" indent="-177800" defTabSz="457200" fontAlgn="auto">
                  <a:spcBef>
                    <a:spcPts val="400"/>
                  </a:spcBef>
                  <a:spcAft>
                    <a:spcPts val="0"/>
                  </a:spcAft>
                  <a:buFont typeface="Wingdings" panose="05000000000000000000" pitchFamily="2" charset="2"/>
                  <a:buChar char="ü"/>
                  <a:tabLst>
                    <a:tab pos="177800" algn="l"/>
                  </a:tabLst>
                  <a:defRPr/>
                </a:pP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The</a:t>
                </a:r>
                <a:r>
                  <a:rPr kumimoji="0" lang="en-US" altLang="ja-JP" sz="1600" b="0" i="0" u="none" strike="noStrike" kern="1200" cap="none" spc="0" normalizeH="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a:t>
                </a: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temporal change, </a:t>
                </a:r>
                <a:r>
                  <a:rPr lang="en-US" altLang="ja-JP" sz="1600" i="1" dirty="0">
                    <a:solidFill>
                      <a:srgbClr val="0070C0"/>
                    </a:solidFill>
                    <a:latin typeface="Times New Roman" panose="02020603050405020304" pitchFamily="18" charset="0"/>
                    <a:ea typeface="Yu Gothic UI" panose="020B0500000000000000" pitchFamily="50" charset="-128"/>
                    <a:cs typeface="Times New Roman" panose="02020603050405020304" pitchFamily="18" charset="0"/>
                  </a:rPr>
                  <a:t>b</a:t>
                </a:r>
                <a:r>
                  <a:rPr lang="en-US" altLang="ja-JP" sz="1600" i="1" baseline="-25000" dirty="0">
                    <a:solidFill>
                      <a:srgbClr val="0070C0"/>
                    </a:solidFill>
                    <a:latin typeface="Times New Roman" panose="02020603050405020304" pitchFamily="18" charset="0"/>
                    <a:ea typeface="Yu Gothic UI" panose="020B0500000000000000" pitchFamily="50" charset="-128"/>
                    <a:cs typeface="Times New Roman" panose="02020603050405020304" pitchFamily="18" charset="0"/>
                  </a:rPr>
                  <a:t>ch</a:t>
                </a: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is</a:t>
                </a:r>
                <a:r>
                  <a:rPr kumimoji="0" lang="en-US" altLang="ja-JP" sz="1600" b="0" i="0" u="none" strike="noStrike" kern="1200" cap="none" spc="0" normalizeH="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estimated by the multiple regression with </a:t>
                </a:r>
                <a:r>
                  <a:rPr lang="en-US" altLang="ja-JP" sz="1600" dirty="0">
                    <a:solidFill>
                      <a:prstClr val="black"/>
                    </a:solidFill>
                    <a:latin typeface="Times New Roman" panose="02020603050405020304" pitchFamily="18" charset="0"/>
                    <a:ea typeface="Yu Gothic UI" panose="020B0500000000000000" pitchFamily="50" charset="-128"/>
                    <a:cs typeface="Times New Roman" panose="02020603050405020304" pitchFamily="18" charset="0"/>
                  </a:rPr>
                  <a:t>the lunar phase angle, </a:t>
                </a:r>
                <a:r>
                  <a:rPr lang="en-US" altLang="ja-JP" sz="1600" i="1" dirty="0" err="1">
                    <a:solidFill>
                      <a:srgbClr val="FF3300"/>
                    </a:solidFill>
                    <a:latin typeface="Times New Roman" panose="02020603050405020304" pitchFamily="18" charset="0"/>
                    <a:ea typeface="Yu Gothic UI" panose="020B0500000000000000" pitchFamily="50" charset="-128"/>
                    <a:cs typeface="Times New Roman" panose="02020603050405020304" pitchFamily="18" charset="0"/>
                  </a:rPr>
                  <a:t>g</a:t>
                </a:r>
                <a:r>
                  <a:rPr lang="en-US" altLang="ja-JP" sz="1600" i="1" baseline="-25000" dirty="0" err="1">
                    <a:solidFill>
                      <a:srgbClr val="FF3300"/>
                    </a:solidFill>
                    <a:latin typeface="Times New Roman" panose="02020603050405020304" pitchFamily="18" charset="0"/>
                    <a:ea typeface="Yu Gothic UI" panose="020B0500000000000000" pitchFamily="50" charset="-128"/>
                    <a:cs typeface="Times New Roman" panose="02020603050405020304" pitchFamily="18" charset="0"/>
                  </a:rPr>
                  <a:t>n</a:t>
                </a:r>
                <a:endPar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endParaRPr>
              </a:p>
              <a:p>
                <a:pPr marL="534988" marR="0" lvl="2" indent="0" algn="l" defTabSz="914400" rtl="0" eaLnBrk="1" fontAlgn="auto" latinLnBrk="0" hangingPunct="1">
                  <a:lnSpc>
                    <a:spcPct val="100000"/>
                  </a:lnSpc>
                  <a:spcBef>
                    <a:spcPts val="400"/>
                  </a:spcBef>
                  <a:spcAft>
                    <a:spcPts val="0"/>
                  </a:spcAft>
                  <a:buClrTx/>
                  <a:buSzTx/>
                  <a:buFontTx/>
                  <a:buNone/>
                  <a:tabLst/>
                  <a:defRPr/>
                </a:pPr>
                <a14:m>
                  <m:oMath xmlns:m="http://schemas.openxmlformats.org/officeDocument/2006/math">
                    <m:sSub>
                      <m:sSubPr>
                        <m:ctrlPr>
                          <a:rPr kumimoji="1" lang="ja-JP" altLang="ja-JP" sz="16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1" lang="en-US" altLang="ja-JP" sz="1600" b="0" i="1" u="none" strike="noStrike" kern="1200" cap="none" spc="0" normalizeH="0" baseline="0" noProof="0">
                            <a:ln>
                              <a:noFill/>
                            </a:ln>
                            <a:solidFill>
                              <a:srgbClr val="000000"/>
                            </a:solidFill>
                            <a:effectLst/>
                            <a:uLnTx/>
                            <a:uFillTx/>
                            <a:latin typeface="Cambria Math" panose="02040503050406030204" pitchFamily="18" charset="0"/>
                          </a:rPr>
                          <m:t>𝑓</m:t>
                        </m:r>
                      </m:e>
                      <m:sub>
                        <m:r>
                          <a:rPr kumimoji="1" lang="en-US" altLang="ja-JP" sz="1600" b="0" i="1" u="none" strike="noStrike" kern="1200" cap="none" spc="0" normalizeH="0" baseline="0" noProof="0">
                            <a:ln>
                              <a:noFill/>
                            </a:ln>
                            <a:solidFill>
                              <a:srgbClr val="000000"/>
                            </a:solidFill>
                            <a:effectLst/>
                            <a:uLnTx/>
                            <a:uFillTx/>
                            <a:latin typeface="Cambria Math" panose="02040503050406030204" pitchFamily="18" charset="0"/>
                          </a:rPr>
                          <m:t>𝑐h</m:t>
                        </m:r>
                        <m:r>
                          <a:rPr kumimoji="1" lang="en-US" altLang="ja-JP" sz="1600" b="0" i="1" u="none" strike="noStrike" kern="1200" cap="none" spc="0" normalizeH="0" baseline="0" noProof="0">
                            <a:ln>
                              <a:noFill/>
                            </a:ln>
                            <a:solidFill>
                              <a:srgbClr val="000000"/>
                            </a:solidFill>
                            <a:effectLst/>
                            <a:uLnTx/>
                            <a:uFillTx/>
                            <a:latin typeface="Cambria Math" panose="02040503050406030204" pitchFamily="18" charset="0"/>
                          </a:rPr>
                          <m:t>,</m:t>
                        </m:r>
                        <m:r>
                          <a:rPr kumimoji="1" lang="en-US" altLang="ja-JP" sz="1600" b="0" i="1" u="none" strike="noStrike" kern="1200" cap="none" spc="0" normalizeH="0" baseline="0" noProof="0">
                            <a:ln>
                              <a:noFill/>
                            </a:ln>
                            <a:solidFill>
                              <a:srgbClr val="000000"/>
                            </a:solidFill>
                            <a:effectLst/>
                            <a:uLnTx/>
                            <a:uFillTx/>
                            <a:latin typeface="Cambria Math" panose="02040503050406030204" pitchFamily="18" charset="0"/>
                          </a:rPr>
                          <m:t>𝑛</m:t>
                        </m:r>
                      </m:sub>
                    </m:sSub>
                    <m:r>
                      <a:rPr kumimoji="1" lang="en-US" altLang="ja-JP" sz="1600" b="0" i="0" u="none" strike="noStrike" kern="1200" cap="none" spc="0" normalizeH="0" baseline="0" noProof="0">
                        <a:ln>
                          <a:noFill/>
                        </a:ln>
                        <a:solidFill>
                          <a:srgbClr val="000000"/>
                        </a:solidFill>
                        <a:effectLst/>
                        <a:uLnTx/>
                        <a:uFillTx/>
                        <a:latin typeface="Cambria Math" panose="02040503050406030204" pitchFamily="18" charset="0"/>
                      </a:rPr>
                      <m:t>=</m:t>
                    </m:r>
                    <m:sSub>
                      <m:sSubPr>
                        <m:ctrlPr>
                          <a:rPr kumimoji="1" lang="ja-JP" altLang="ja-JP" sz="1600" b="0" i="1" u="none" strike="noStrike" kern="1200" cap="none" spc="0" normalizeH="0" baseline="0" noProof="0">
                            <a:ln>
                              <a:noFill/>
                            </a:ln>
                            <a:solidFill>
                              <a:srgbClr val="FF0000"/>
                            </a:solidFill>
                            <a:effectLst/>
                            <a:uLnTx/>
                            <a:uFillTx/>
                            <a:latin typeface="Cambria Math" panose="02040503050406030204" pitchFamily="18" charset="0"/>
                          </a:rPr>
                        </m:ctrlPr>
                      </m:sSubPr>
                      <m:e>
                        <m:r>
                          <a:rPr kumimoji="1" lang="en-US" altLang="ja-JP" sz="1600" b="0" i="1" u="none" strike="noStrike" kern="1200" cap="none" spc="0" normalizeH="0" baseline="0" noProof="0">
                            <a:ln>
                              <a:noFill/>
                            </a:ln>
                            <a:solidFill>
                              <a:srgbClr val="FF0000"/>
                            </a:solidFill>
                            <a:effectLst/>
                            <a:uLnTx/>
                            <a:uFillTx/>
                            <a:latin typeface="Cambria Math" panose="02040503050406030204" pitchFamily="18" charset="0"/>
                          </a:rPr>
                          <m:t>𝑎</m:t>
                        </m:r>
                      </m:e>
                      <m:sub>
                        <m:r>
                          <a:rPr kumimoji="1" lang="en-US" altLang="ja-JP" sz="1600" b="0" i="1" u="none" strike="noStrike" kern="1200" cap="none" spc="0" normalizeH="0" baseline="0" noProof="0">
                            <a:ln>
                              <a:noFill/>
                            </a:ln>
                            <a:solidFill>
                              <a:srgbClr val="FF0000"/>
                            </a:solidFill>
                            <a:effectLst/>
                            <a:uLnTx/>
                            <a:uFillTx/>
                            <a:latin typeface="Cambria Math" panose="02040503050406030204" pitchFamily="18" charset="0"/>
                          </a:rPr>
                          <m:t>𝑐h</m:t>
                        </m:r>
                      </m:sub>
                    </m:sSub>
                    <m:r>
                      <a:rPr kumimoji="1" lang="en-US" altLang="ja-JP" sz="1600" b="0" i="0" u="none" strike="noStrike" kern="1200" cap="none" spc="0" normalizeH="0" baseline="0" noProof="0">
                        <a:ln>
                          <a:noFill/>
                        </a:ln>
                        <a:solidFill>
                          <a:srgbClr val="FF0000"/>
                        </a:solidFill>
                        <a:effectLst/>
                        <a:uLnTx/>
                        <a:uFillTx/>
                        <a:latin typeface="Cambria Math" panose="02040503050406030204" pitchFamily="18" charset="0"/>
                      </a:rPr>
                      <m:t>×</m:t>
                    </m:r>
                    <m:sSub>
                      <m:sSubPr>
                        <m:ctrlPr>
                          <a:rPr kumimoji="1" lang="ja-JP" altLang="ja-JP" sz="1600" b="0" i="1" u="none" strike="noStrike" kern="1200" cap="none" spc="0" normalizeH="0" baseline="0" noProof="0">
                            <a:ln>
                              <a:noFill/>
                            </a:ln>
                            <a:solidFill>
                              <a:srgbClr val="FF0000"/>
                            </a:solidFill>
                            <a:effectLst/>
                            <a:uLnTx/>
                            <a:uFillTx/>
                            <a:latin typeface="Cambria Math" panose="02040503050406030204" pitchFamily="18" charset="0"/>
                          </a:rPr>
                        </m:ctrlPr>
                      </m:sSubPr>
                      <m:e>
                        <m:r>
                          <a:rPr kumimoji="1" lang="en-US" altLang="ja-JP" sz="1600" b="0" i="1" u="none" strike="noStrike" kern="1200" cap="none" spc="0" normalizeH="0" baseline="0" noProof="0">
                            <a:ln>
                              <a:noFill/>
                            </a:ln>
                            <a:solidFill>
                              <a:srgbClr val="FF0000"/>
                            </a:solidFill>
                            <a:effectLst/>
                            <a:uLnTx/>
                            <a:uFillTx/>
                            <a:latin typeface="Cambria Math" panose="02040503050406030204" pitchFamily="18" charset="0"/>
                          </a:rPr>
                          <m:t>𝑔</m:t>
                        </m:r>
                      </m:e>
                      <m:sub>
                        <m:r>
                          <a:rPr kumimoji="1" lang="en-US" altLang="ja-JP" sz="1600" b="0" i="1" u="none" strike="noStrike" kern="1200" cap="none" spc="0" normalizeH="0" baseline="0" noProof="0">
                            <a:ln>
                              <a:noFill/>
                            </a:ln>
                            <a:solidFill>
                              <a:srgbClr val="FF0000"/>
                            </a:solidFill>
                            <a:effectLst/>
                            <a:uLnTx/>
                            <a:uFillTx/>
                            <a:latin typeface="Cambria Math" panose="02040503050406030204" pitchFamily="18" charset="0"/>
                          </a:rPr>
                          <m:t>𝑛</m:t>
                        </m:r>
                      </m:sub>
                    </m:sSub>
                    <m:r>
                      <a:rPr kumimoji="1" lang="en-US" altLang="ja-JP" sz="1600" b="0" i="0" u="none" strike="noStrike" kern="1200" cap="none" spc="0" normalizeH="0" baseline="0" noProof="0">
                        <a:ln>
                          <a:noFill/>
                        </a:ln>
                        <a:solidFill>
                          <a:srgbClr val="000000"/>
                        </a:solidFill>
                        <a:effectLst/>
                        <a:uLnTx/>
                        <a:uFillTx/>
                        <a:latin typeface="Cambria Math" panose="02040503050406030204" pitchFamily="18" charset="0"/>
                      </a:rPr>
                      <m:t>+</m:t>
                    </m:r>
                    <m:sSub>
                      <m:sSubPr>
                        <m:ctrlPr>
                          <a:rPr kumimoji="1" lang="ja-JP" altLang="ja-JP" sz="1600" b="0" i="1" u="none" strike="noStrike" kern="1200" cap="none" spc="0" normalizeH="0" baseline="0" noProof="0">
                            <a:ln>
                              <a:noFill/>
                            </a:ln>
                            <a:solidFill>
                              <a:srgbClr val="0070C0"/>
                            </a:solidFill>
                            <a:effectLst/>
                            <a:uLnTx/>
                            <a:uFillTx/>
                            <a:latin typeface="Cambria Math" panose="02040503050406030204" pitchFamily="18" charset="0"/>
                          </a:rPr>
                        </m:ctrlPr>
                      </m:sSubPr>
                      <m:e>
                        <m:r>
                          <a:rPr kumimoji="1" lang="en-US" altLang="ja-JP" sz="1600" b="0" i="1" u="none" strike="noStrike" kern="1200" cap="none" spc="0" normalizeH="0" baseline="0" noProof="0">
                            <a:ln>
                              <a:noFill/>
                            </a:ln>
                            <a:solidFill>
                              <a:srgbClr val="0070C0"/>
                            </a:solidFill>
                            <a:effectLst/>
                            <a:uLnTx/>
                            <a:uFillTx/>
                            <a:latin typeface="Cambria Math" panose="02040503050406030204" pitchFamily="18" charset="0"/>
                          </a:rPr>
                          <m:t>𝑏</m:t>
                        </m:r>
                      </m:e>
                      <m:sub>
                        <m:r>
                          <a:rPr kumimoji="1" lang="en-US" altLang="ja-JP" sz="1600" b="0" i="1" u="none" strike="noStrike" kern="1200" cap="none" spc="0" normalizeH="0" baseline="0" noProof="0">
                            <a:ln>
                              <a:noFill/>
                            </a:ln>
                            <a:solidFill>
                              <a:srgbClr val="0070C0"/>
                            </a:solidFill>
                            <a:effectLst/>
                            <a:uLnTx/>
                            <a:uFillTx/>
                            <a:latin typeface="Cambria Math" panose="02040503050406030204" pitchFamily="18" charset="0"/>
                          </a:rPr>
                          <m:t>𝑐h</m:t>
                        </m:r>
                      </m:sub>
                    </m:sSub>
                    <m:r>
                      <a:rPr kumimoji="1" lang="en-US" altLang="ja-JP" sz="1600" b="0" i="0" u="none" strike="noStrike" kern="1200" cap="none" spc="0" normalizeH="0" baseline="0" noProof="0">
                        <a:ln>
                          <a:noFill/>
                        </a:ln>
                        <a:solidFill>
                          <a:srgbClr val="0070C0"/>
                        </a:solidFill>
                        <a:effectLst/>
                        <a:uLnTx/>
                        <a:uFillTx/>
                        <a:latin typeface="Cambria Math" panose="02040503050406030204" pitchFamily="18" charset="0"/>
                      </a:rPr>
                      <m:t>×</m:t>
                    </m:r>
                    <m:sSub>
                      <m:sSubPr>
                        <m:ctrlPr>
                          <a:rPr kumimoji="1" lang="ja-JP" altLang="ja-JP" sz="1600" b="0" i="1" u="none" strike="noStrike" kern="1200" cap="none" spc="0" normalizeH="0" baseline="0" noProof="0">
                            <a:ln>
                              <a:noFill/>
                            </a:ln>
                            <a:solidFill>
                              <a:srgbClr val="0070C0"/>
                            </a:solidFill>
                            <a:effectLst/>
                            <a:uLnTx/>
                            <a:uFillTx/>
                            <a:latin typeface="Cambria Math" panose="02040503050406030204" pitchFamily="18" charset="0"/>
                          </a:rPr>
                        </m:ctrlPr>
                      </m:sSubPr>
                      <m:e>
                        <m:r>
                          <a:rPr kumimoji="1" lang="en-US" altLang="ja-JP" sz="1600" b="0" i="1" u="none" strike="noStrike" kern="1200" cap="none" spc="0" normalizeH="0" baseline="0" noProof="0">
                            <a:ln>
                              <a:noFill/>
                            </a:ln>
                            <a:solidFill>
                              <a:srgbClr val="0070C0"/>
                            </a:solidFill>
                            <a:effectLst/>
                            <a:uLnTx/>
                            <a:uFillTx/>
                            <a:latin typeface="Cambria Math" panose="02040503050406030204" pitchFamily="18" charset="0"/>
                          </a:rPr>
                          <m:t>𝑑</m:t>
                        </m:r>
                      </m:e>
                      <m:sub>
                        <m:r>
                          <a:rPr kumimoji="1" lang="en-US" altLang="ja-JP" sz="1600" b="0" i="1" u="none" strike="noStrike" kern="1200" cap="none" spc="0" normalizeH="0" baseline="0" noProof="0">
                            <a:ln>
                              <a:noFill/>
                            </a:ln>
                            <a:solidFill>
                              <a:srgbClr val="0070C0"/>
                            </a:solidFill>
                            <a:effectLst/>
                            <a:uLnTx/>
                            <a:uFillTx/>
                            <a:latin typeface="Cambria Math" panose="02040503050406030204" pitchFamily="18" charset="0"/>
                          </a:rPr>
                          <m:t>𝑛</m:t>
                        </m:r>
                      </m:sub>
                    </m:sSub>
                    <m:r>
                      <a:rPr kumimoji="1" lang="en-US" altLang="ja-JP" sz="1600" b="0" i="0" u="none" strike="noStrike" kern="1200" cap="none" spc="0" normalizeH="0" baseline="0" noProof="0">
                        <a:ln>
                          <a:noFill/>
                        </a:ln>
                        <a:solidFill>
                          <a:srgbClr val="000000"/>
                        </a:solidFill>
                        <a:effectLst/>
                        <a:uLnTx/>
                        <a:uFillTx/>
                        <a:latin typeface="Cambria Math" panose="02040503050406030204" pitchFamily="18" charset="0"/>
                      </a:rPr>
                      <m:t>+</m:t>
                    </m:r>
                    <m:sSub>
                      <m:sSubPr>
                        <m:ctrlPr>
                          <a:rPr kumimoji="1" lang="ja-JP" altLang="ja-JP" sz="16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1" lang="en-US" altLang="ja-JP" sz="1600" b="0" i="1" u="none" strike="noStrike" kern="1200" cap="none" spc="0" normalizeH="0" baseline="0" noProof="0">
                            <a:ln>
                              <a:noFill/>
                            </a:ln>
                            <a:solidFill>
                              <a:srgbClr val="000000"/>
                            </a:solidFill>
                            <a:effectLst/>
                            <a:uLnTx/>
                            <a:uFillTx/>
                            <a:latin typeface="Cambria Math" panose="02040503050406030204" pitchFamily="18" charset="0"/>
                          </a:rPr>
                          <m:t>𝑐</m:t>
                        </m:r>
                      </m:e>
                      <m:sub>
                        <m:r>
                          <a:rPr kumimoji="1" lang="en-US" altLang="ja-JP" sz="1600" b="0" i="1" u="none" strike="noStrike" kern="1200" cap="none" spc="0" normalizeH="0" baseline="0" noProof="0">
                            <a:ln>
                              <a:noFill/>
                            </a:ln>
                            <a:solidFill>
                              <a:srgbClr val="000000"/>
                            </a:solidFill>
                            <a:effectLst/>
                            <a:uLnTx/>
                            <a:uFillTx/>
                            <a:latin typeface="Cambria Math" panose="02040503050406030204" pitchFamily="18" charset="0"/>
                          </a:rPr>
                          <m:t>𝑐h</m:t>
                        </m:r>
                      </m:sub>
                    </m:sSub>
                  </m:oMath>
                </a14:m>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(d: days</a:t>
                </a:r>
                <a:r>
                  <a:rPr kumimoji="0" lang="en-US" altLang="ja-JP" sz="1600" b="0" i="0" u="none" strike="noStrike" kern="1200" cap="none" spc="0" normalizeH="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from launch, </a:t>
                </a:r>
                <a:r>
                  <a:rPr kumimoji="0" lang="en-US" altLang="ja-JP" sz="1600" b="0" i="0" u="none" strike="noStrike" kern="1200" cap="none" spc="0" normalizeH="0" noProof="0" dirty="0" err="1">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ch</a:t>
                </a:r>
                <a:r>
                  <a:rPr kumimoji="0" lang="en-US" altLang="ja-JP" sz="1600" b="0" i="0" u="none" strike="noStrike" kern="1200" cap="none" spc="0" normalizeH="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SGLI channels)</a:t>
                </a:r>
                <a:endPar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endParaRPr>
              </a:p>
              <a:p>
                <a:pPr marL="177800" marR="0" lvl="0" indent="-177800" algn="l" defTabSz="457200" rtl="0" eaLnBrk="1" fontAlgn="auto" latinLnBrk="0" hangingPunct="1">
                  <a:lnSpc>
                    <a:spcPct val="100000"/>
                  </a:lnSpc>
                  <a:spcBef>
                    <a:spcPts val="400"/>
                  </a:spcBef>
                  <a:spcAft>
                    <a:spcPts val="0"/>
                  </a:spcAft>
                  <a:buClrTx/>
                  <a:buSzTx/>
                  <a:buFont typeface="Wingdings" panose="05000000000000000000" pitchFamily="2" charset="2"/>
                  <a:buChar char="ü"/>
                  <a:tabLst>
                    <a:tab pos="177800" algn="l"/>
                  </a:tabLst>
                  <a:defRPr/>
                </a:pPr>
                <a:r>
                  <a:rPr kumimoji="0" lang="en-US" altLang="ja-JP" sz="1600" b="0" i="1" u="none" strike="noStrike" kern="1200" cap="none" spc="0" normalizeH="0" baseline="0" noProof="0" dirty="0">
                    <a:ln>
                      <a:noFill/>
                    </a:ln>
                    <a:solidFill>
                      <a:srgbClr val="0070C0"/>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b</a:t>
                </a:r>
                <a:r>
                  <a:rPr kumimoji="0" lang="en-US" altLang="ja-JP" sz="1600" b="0" i="1" u="none" strike="noStrike" kern="1200" cap="none" spc="0" normalizeH="0" baseline="-25000" noProof="0" dirty="0">
                    <a:ln>
                      <a:noFill/>
                    </a:ln>
                    <a:solidFill>
                      <a:srgbClr val="0070C0"/>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ch</a:t>
                </a:r>
                <a:r>
                  <a:rPr kumimoji="0"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a:t>
                </a: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is updated half-yearly, and </a:t>
                </a:r>
                <a:r>
                  <a:rPr kumimoji="0" lang="en-US" altLang="ja-JP" sz="1600" b="0" i="1" strike="noStrike" kern="1200" cap="none" spc="0" normalizeH="0" baseline="0" noProof="0" dirty="0" err="1">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L</a:t>
                </a:r>
                <a:r>
                  <a:rPr kumimoji="0" lang="en-US" altLang="ja-JP" sz="1600" b="0" i="1" strike="noStrike" kern="1200" cap="none" spc="0" normalizeH="0" baseline="-25000" noProof="0" dirty="0" err="1">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ch</a:t>
                </a:r>
                <a:r>
                  <a:rPr kumimoji="0" lang="en-US" altLang="ja-JP" sz="1600" b="0" i="1" strike="noStrike" kern="1200" cap="none" spc="0" normalizeH="0" baseline="30000" noProof="0" dirty="0" err="1">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orig</a:t>
                </a:r>
                <a:r>
                  <a:rPr kumimoji="0" lang="en-US" altLang="ja-JP" sz="1600" b="0" i="1" strike="noStrike" kern="1200" cap="none" spc="0" normalizeH="0" baseline="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 </a:t>
                </a:r>
                <a:r>
                  <a:rPr kumimoji="0" lang="ja-JP" altLang="en-US" sz="1600" b="0" i="0" strike="noStrike" kern="1200" cap="none" spc="0" normalizeH="0" baseline="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 </a:t>
                </a:r>
                <a:r>
                  <a:rPr kumimoji="0" lang="en-US" altLang="ja-JP" sz="1600" b="0" i="0" strike="noStrike" kern="1200" cap="none" spc="0" normalizeH="0" baseline="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is </a:t>
                </a:r>
                <a:r>
                  <a:rPr kumimoji="0" lang="en-US" altLang="ja-JP" sz="1600" b="1" i="0" u="sng" strike="noStrike" kern="1200" cap="none" spc="0" normalizeH="0" baseline="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corrected as </a:t>
                </a:r>
                <a:r>
                  <a:rPr kumimoji="0" lang="en-US" altLang="ja-JP" sz="1600" b="1" i="1" u="sng" strike="noStrike" kern="1200" cap="none" spc="0" normalizeH="0" baseline="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L</a:t>
                </a:r>
                <a:r>
                  <a:rPr kumimoji="0" lang="en-US" altLang="ja-JP" sz="1600" b="1" i="1" u="sng" strike="noStrike" kern="1200" cap="none" spc="0" normalizeH="0" baseline="-2500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ch</a:t>
                </a:r>
                <a:r>
                  <a:rPr kumimoji="0" lang="en-US" altLang="ja-JP" sz="1600" b="1" i="1" u="sng" strike="noStrike" kern="1200" cap="none" spc="0" normalizeH="0" baseline="3000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L1B</a:t>
                </a:r>
                <a:r>
                  <a:rPr kumimoji="0" lang="en-US" altLang="ja-JP" sz="1600" b="1" i="1" u="sng" strike="noStrike" kern="1200" cap="none" spc="0" normalizeH="0" baseline="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 </a:t>
                </a:r>
                <a:r>
                  <a:rPr kumimoji="0" lang="ja-JP" altLang="en-US" sz="1600" b="1" i="0" u="sng" strike="noStrike" kern="1200" cap="none" spc="0" normalizeH="0" baseline="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 </a:t>
                </a:r>
                <a:r>
                  <a:rPr kumimoji="0" lang="en-US" altLang="ja-JP" sz="1600" b="1" i="0" u="sng" strike="noStrike" kern="1200" cap="none" spc="0" normalizeH="0" baseline="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in the Level-1B product</a:t>
                </a:r>
              </a:p>
              <a:p>
                <a:pPr marL="534988" marR="0" lvl="1" indent="0" algn="l" defTabSz="457200" rtl="0" eaLnBrk="1" fontAlgn="auto" latinLnBrk="0" hangingPunct="1">
                  <a:lnSpc>
                    <a:spcPct val="100000"/>
                  </a:lnSpc>
                  <a:spcBef>
                    <a:spcPts val="400"/>
                  </a:spcBef>
                  <a:spcAft>
                    <a:spcPts val="0"/>
                  </a:spcAft>
                  <a:buClrTx/>
                  <a:buSzTx/>
                  <a:buFontTx/>
                  <a:buNone/>
                  <a:tabLst/>
                  <a:defRPr/>
                </a:pPr>
                <a:r>
                  <a:rPr kumimoji="0" lang="en-US" altLang="ja-JP" sz="1600" b="0" i="1"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L</a:t>
                </a:r>
                <a:r>
                  <a:rPr kumimoji="0" lang="en-US" altLang="ja-JP" sz="1600" b="0" i="1" u="none" strike="noStrike" kern="1200" cap="none" spc="0" normalizeH="0" baseline="-2500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ch</a:t>
                </a:r>
                <a:r>
                  <a:rPr kumimoji="0" lang="en-US" altLang="ja-JP" sz="1600" b="0" i="1" u="none" strike="noStrike" kern="1200" cap="none" spc="0" normalizeH="0" baseline="3000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L1B</a:t>
                </a:r>
                <a:r>
                  <a:rPr kumimoji="0" lang="el-GR" altLang="ja-JP" sz="1600" b="0" i="1"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 = </a:t>
                </a:r>
                <a:r>
                  <a:rPr kumimoji="0" lang="en-US" altLang="ja-JP" sz="16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L</a:t>
                </a:r>
                <a:r>
                  <a:rPr kumimoji="0" lang="en-US" altLang="ja-JP" sz="1600" b="0" i="1" u="none" strike="noStrike" kern="1200" cap="none" spc="0" normalizeH="0" baseline="-25000" noProof="0" dirty="0" err="1">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ch</a:t>
                </a:r>
                <a:r>
                  <a:rPr kumimoji="0" lang="en-US" altLang="ja-JP" sz="1600" b="0" i="1" u="none" strike="noStrike" kern="1200" cap="none" spc="0" normalizeH="0" baseline="30000" noProof="0" dirty="0" err="1">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orig</a:t>
                </a:r>
                <a:r>
                  <a:rPr kumimoji="0" lang="el-GR" altLang="ja-JP" sz="1600" b="0" i="1"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 /</a:t>
                </a:r>
                <a:r>
                  <a:rPr kumimoji="0" lang="en-US" altLang="ja-JP" sz="1600" b="0" i="1"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 </a:t>
                </a:r>
                <a:r>
                  <a:rPr kumimoji="0" lang="el-GR" altLang="ja-JP" sz="1600" b="0" i="1"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(1.0 + </a:t>
                </a:r>
                <a:r>
                  <a:rPr kumimoji="0" lang="en-US" altLang="ja-JP" sz="1600" b="0" i="1" u="none" strike="noStrike" kern="1200" cap="none" spc="0" normalizeH="0" baseline="0" noProof="0" dirty="0">
                    <a:ln>
                      <a:noFill/>
                    </a:ln>
                    <a:solidFill>
                      <a:srgbClr val="0070C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b</a:t>
                </a:r>
                <a:r>
                  <a:rPr kumimoji="0" lang="en-US" altLang="ja-JP" sz="1600" b="0" i="1" u="none" strike="noStrike" kern="1200" cap="none" spc="0" normalizeH="0" baseline="-25000" noProof="0" dirty="0">
                    <a:ln>
                      <a:noFill/>
                    </a:ln>
                    <a:solidFill>
                      <a:srgbClr val="0070C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ch</a:t>
                </a:r>
                <a:r>
                  <a:rPr kumimoji="0" lang="el-GR" altLang="ja-JP" sz="1600" b="0" i="1" u="none" strike="noStrike" kern="1200" cap="none" spc="0" normalizeH="0" baseline="0" noProof="0" dirty="0">
                    <a:ln>
                      <a:noFill/>
                    </a:ln>
                    <a:solidFill>
                      <a:srgbClr val="0070C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kumimoji="1" lang="en-US" altLang="ja-JP" sz="1600" b="0" i="0"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m:t>
                    </m:r>
                    <m:r>
                      <a:rPr kumimoji="1" lang="en-US" altLang="ja-JP" sz="16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rPr>
                      <m:t> </m:t>
                    </m:r>
                  </m:oMath>
                </a14:m>
                <a:r>
                  <a:rPr kumimoji="0" lang="en-US" altLang="ja-JP" sz="1600" b="0" i="1" u="none" strike="noStrike" kern="1200" cap="none" spc="0" normalizeH="0" baseline="0" noProof="0" dirty="0">
                    <a:ln>
                      <a:noFill/>
                    </a:ln>
                    <a:solidFill>
                      <a:srgbClr val="0070C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d</a:t>
                </a:r>
                <a:r>
                  <a:rPr kumimoji="0" lang="en-US" altLang="ja-JP" sz="1600" b="0" i="1"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a:t>
                </a:r>
                <a:endParaRPr lang="en-US" altLang="ja-JP"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3" name="正方形/長方形 2">
                <a:extLst>
                  <a:ext uri="{FF2B5EF4-FFF2-40B4-BE49-F238E27FC236}">
                    <a16:creationId xmlns:a16="http://schemas.microsoft.com/office/drawing/2014/main" id="{393C8AFF-F30F-40EF-B290-3937979664CE}"/>
                  </a:ext>
                </a:extLst>
              </p:cNvPr>
              <p:cNvSpPr>
                <a:spLocks noRot="1" noChangeAspect="1" noMove="1" noResize="1" noEditPoints="1" noAdjustHandles="1" noChangeArrowheads="1" noChangeShapeType="1" noTextEdit="1"/>
              </p:cNvSpPr>
              <p:nvPr/>
            </p:nvSpPr>
            <p:spPr>
              <a:xfrm>
                <a:off x="708282" y="2174809"/>
                <a:ext cx="8198078" cy="1241878"/>
              </a:xfrm>
              <a:prstGeom prst="rect">
                <a:avLst/>
              </a:prstGeom>
              <a:blipFill>
                <a:blip r:embed="rId7"/>
                <a:stretch>
                  <a:fillRect l="-297" t="-1478" b="-5911"/>
                </a:stretch>
              </a:blipFill>
            </p:spPr>
            <p:txBody>
              <a:bodyPr/>
              <a:lstStyle/>
              <a:p>
                <a:r>
                  <a:rPr lang="ja-JP" altLang="en-US">
                    <a:noFill/>
                  </a:rPr>
                  <a:t> </a:t>
                </a:r>
              </a:p>
            </p:txBody>
          </p:sp>
        </mc:Fallback>
      </mc:AlternateContent>
      <p:sp>
        <p:nvSpPr>
          <p:cNvPr id="27" name="タイトル 26">
            <a:extLst>
              <a:ext uri="{FF2B5EF4-FFF2-40B4-BE49-F238E27FC236}">
                <a16:creationId xmlns:a16="http://schemas.microsoft.com/office/drawing/2014/main" id="{954B7D41-3C32-F01E-1F80-CE128B774644}"/>
              </a:ext>
            </a:extLst>
          </p:cNvPr>
          <p:cNvSpPr>
            <a:spLocks noGrp="1"/>
          </p:cNvSpPr>
          <p:nvPr>
            <p:ph type="title"/>
          </p:nvPr>
        </p:nvSpPr>
        <p:spPr>
          <a:xfrm>
            <a:off x="2393300" y="164069"/>
            <a:ext cx="6037230" cy="892552"/>
          </a:xfrm>
        </p:spPr>
        <p:txBody>
          <a:bodyPr wrap="none">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lang="en-US" altLang="ja-JP" sz="2800" b="1" dirty="0">
                <a:ea typeface="Yu Gothic UI" panose="020B0500000000000000" pitchFamily="50" charset="-128"/>
              </a:rPr>
              <a:t>Agency's Calibration Major Updates</a:t>
            </a:r>
            <a:br>
              <a:rPr lang="en-US" altLang="ja-JP" sz="2800" b="1" dirty="0">
                <a:ea typeface="Yu Gothic UI" panose="020B0500000000000000" pitchFamily="50" charset="-128"/>
              </a:rPr>
            </a:br>
            <a:r>
              <a:rPr kumimoji="0" lang="it-IT" altLang="ja-JP" sz="2400" b="1" i="0" u="none" strike="noStrike" kern="1200" cap="none" spc="0" normalizeH="0" baseline="0" noProof="0" dirty="0">
                <a:ln>
                  <a:noFill/>
                </a:ln>
                <a:solidFill>
                  <a:srgbClr val="000000"/>
                </a:solidFill>
                <a:effectLst/>
                <a:uLnTx/>
                <a:uFillTx/>
                <a:ea typeface="Yu Gothic UI" panose="020B0500000000000000" pitchFamily="50" charset="-128"/>
              </a:rPr>
              <a:t>(1) SGLI Lunar CAL by GIRO</a:t>
            </a:r>
            <a:endParaRPr lang="ja-JP" altLang="en-US" sz="2800" b="1" dirty="0">
              <a:ea typeface="Yu Gothic UI" panose="020B0500000000000000" pitchFamily="50" charset="-128"/>
            </a:endParaRPr>
          </a:p>
        </p:txBody>
      </p:sp>
      <p:sp>
        <p:nvSpPr>
          <p:cNvPr id="28" name="正方形/長方形 27">
            <a:extLst>
              <a:ext uri="{FF2B5EF4-FFF2-40B4-BE49-F238E27FC236}">
                <a16:creationId xmlns:a16="http://schemas.microsoft.com/office/drawing/2014/main" id="{CB316093-DE27-4E2F-9B65-58793AA0C1C2}"/>
              </a:ext>
            </a:extLst>
          </p:cNvPr>
          <p:cNvSpPr/>
          <p:nvPr/>
        </p:nvSpPr>
        <p:spPr>
          <a:xfrm>
            <a:off x="2204805" y="6229275"/>
            <a:ext cx="5176417" cy="338554"/>
          </a:xfrm>
          <a:prstGeom prst="rect">
            <a:avLst/>
          </a:prstGeom>
        </p:spPr>
        <p:txBody>
          <a:bodyPr wrap="none">
            <a:spAutoFit/>
          </a:bodyPr>
          <a:lstStyle/>
          <a:p>
            <a:pPr algn="ctr"/>
            <a:r>
              <a:rPr lang="en-US" altLang="ja-JP" sz="1600" dirty="0">
                <a:latin typeface="Times New Roman" panose="02020603050405020304" pitchFamily="18" charset="0"/>
                <a:ea typeface="Yu Gothic UI Semilight" panose="020B0400000000000000" pitchFamily="50" charset="-128"/>
                <a:cs typeface="Times New Roman" panose="02020603050405020304" pitchFamily="18" charset="0"/>
              </a:rPr>
              <a:t>Time series of SGLI/GIRO trend (Normalized by 2018/2/1)</a:t>
            </a:r>
            <a:endParaRPr lang="ja-JP" altLang="en-US" sz="1600" dirty="0">
              <a:latin typeface="Times New Roman" panose="02020603050405020304" pitchFamily="18" charset="0"/>
              <a:ea typeface="Yu Gothic UI Semilight" panose="020B0400000000000000" pitchFamily="50"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C97FA7C9-0780-4E87-A835-773026C13AE1}"/>
              </a:ext>
            </a:extLst>
          </p:cNvPr>
          <p:cNvSpPr txBox="1"/>
          <p:nvPr/>
        </p:nvSpPr>
        <p:spPr>
          <a:xfrm>
            <a:off x="6096000" y="3096265"/>
            <a:ext cx="3544560" cy="430887"/>
          </a:xfrm>
          <a:prstGeom prst="rect">
            <a:avLst/>
          </a:prstGeom>
          <a:noFill/>
        </p:spPr>
        <p:txBody>
          <a:bodyPr wrap="none">
            <a:spAutoFit/>
          </a:bodyPr>
          <a:lstStyle/>
          <a:p>
            <a:pPr marL="88900" indent="-88900">
              <a:buFont typeface="Arial" panose="020B0604020202020204" pitchFamily="34" charset="0"/>
              <a:buChar char="•"/>
            </a:pPr>
            <a:r>
              <a:rPr lang="en-US" altLang="ja-JP" sz="1100" dirty="0">
                <a:solidFill>
                  <a:srgbClr val="3E3F40"/>
                </a:solidFill>
                <a:latin typeface="Times New Roman" panose="02020603050405020304" pitchFamily="18" charset="0"/>
                <a:ea typeface="Yu Gothic UI Semilight" panose="020B0400000000000000" pitchFamily="50" charset="-128"/>
                <a:cs typeface="Times New Roman" panose="02020603050405020304" pitchFamily="18" charset="0"/>
              </a:rPr>
              <a:t>Urabe et al. (2020). DOI: </a:t>
            </a:r>
            <a:r>
              <a:rPr lang="en-US" altLang="ja-JP" sz="1100" dirty="0">
                <a:solidFill>
                  <a:srgbClr val="00369F"/>
                </a:solidFill>
                <a:latin typeface="Times New Roman" panose="02020603050405020304" pitchFamily="18" charset="0"/>
                <a:ea typeface="Yu Gothic UI Semilight" panose="020B0400000000000000" pitchFamily="50" charset="-128"/>
                <a:cs typeface="Times New Roman" panose="02020603050405020304" pitchFamily="18" charset="0"/>
                <a:hlinkClick r:id="rId8"/>
              </a:rPr>
              <a:t>10.3390/rs12010069</a:t>
            </a:r>
            <a:r>
              <a:rPr lang="en-US" altLang="ja-JP" sz="1100" b="1" dirty="0">
                <a:solidFill>
                  <a:srgbClr val="3E3F40"/>
                </a:solidFill>
                <a:latin typeface="Times New Roman" panose="02020603050405020304" pitchFamily="18" charset="0"/>
                <a:ea typeface="Yu Gothic UI Semilight" panose="020B0400000000000000" pitchFamily="50" charset="-128"/>
                <a:cs typeface="Times New Roman" panose="02020603050405020304" pitchFamily="18" charset="0"/>
              </a:rPr>
              <a:t>; </a:t>
            </a:r>
          </a:p>
          <a:p>
            <a:pPr marL="88900" indent="-88900">
              <a:buFont typeface="Arial" panose="020B0604020202020204" pitchFamily="34" charset="0"/>
              <a:buChar char="•"/>
            </a:pPr>
            <a:r>
              <a:rPr lang="en-US" altLang="ja-JP" sz="1100" dirty="0">
                <a:solidFill>
                  <a:srgbClr val="3E3F40"/>
                </a:solidFill>
                <a:latin typeface="Times New Roman" panose="02020603050405020304" pitchFamily="18" charset="0"/>
                <a:ea typeface="Yu Gothic UI Semilight" panose="020B0400000000000000" pitchFamily="50" charset="-128"/>
                <a:cs typeface="Times New Roman" panose="02020603050405020304" pitchFamily="18" charset="0"/>
              </a:rPr>
              <a:t>Urabe et al. (2019) DOI: </a:t>
            </a:r>
            <a:r>
              <a:rPr lang="en-US" altLang="ja-JP" sz="1100" dirty="0">
                <a:solidFill>
                  <a:srgbClr val="00369F"/>
                </a:solidFill>
                <a:latin typeface="Times New Roman" panose="02020603050405020304" pitchFamily="18" charset="0"/>
                <a:ea typeface="Yu Gothic UI Semilight" panose="020B0400000000000000" pitchFamily="50" charset="-128"/>
                <a:cs typeface="Times New Roman" panose="02020603050405020304" pitchFamily="18" charset="0"/>
                <a:hlinkClick r:id="rId9"/>
              </a:rPr>
              <a:t>10.1109/IGARSS.2019.8897892</a:t>
            </a:r>
            <a:endParaRPr lang="en-US" altLang="ja-JP" sz="1100" dirty="0">
              <a:solidFill>
                <a:srgbClr val="3E3F40"/>
              </a:solidFill>
              <a:latin typeface="Times New Roman" panose="02020603050405020304" pitchFamily="18" charset="0"/>
              <a:ea typeface="Yu Gothic UI Semilight" panose="020B0400000000000000" pitchFamily="50" charset="-128"/>
              <a:cs typeface="Times New Roman" panose="02020603050405020304" pitchFamily="18" charset="0"/>
            </a:endParaRPr>
          </a:p>
        </p:txBody>
      </p:sp>
      <p:pic>
        <p:nvPicPr>
          <p:cNvPr id="5" name="図 4">
            <a:extLst>
              <a:ext uri="{FF2B5EF4-FFF2-40B4-BE49-F238E27FC236}">
                <a16:creationId xmlns:a16="http://schemas.microsoft.com/office/drawing/2014/main" id="{68A118D9-F363-BE1E-9AA2-F24CD76302C3}"/>
              </a:ext>
            </a:extLst>
          </p:cNvPr>
          <p:cNvPicPr>
            <a:picLocks noChangeAspect="1"/>
          </p:cNvPicPr>
          <p:nvPr/>
        </p:nvPicPr>
        <p:blipFill rotWithShape="1">
          <a:blip r:embed="rId10"/>
          <a:srcRect t="33155" b="32414"/>
          <a:stretch/>
        </p:blipFill>
        <p:spPr>
          <a:xfrm>
            <a:off x="10060331" y="1207010"/>
            <a:ext cx="1809429" cy="894802"/>
          </a:xfrm>
          <a:prstGeom prst="rect">
            <a:avLst/>
          </a:prstGeom>
        </p:spPr>
      </p:pic>
      <p:sp>
        <p:nvSpPr>
          <p:cNvPr id="6" name="正方形/長方形 5">
            <a:extLst>
              <a:ext uri="{FF2B5EF4-FFF2-40B4-BE49-F238E27FC236}">
                <a16:creationId xmlns:a16="http://schemas.microsoft.com/office/drawing/2014/main" id="{E280D095-F0DC-5032-7DD3-6FF6BD715939}"/>
              </a:ext>
            </a:extLst>
          </p:cNvPr>
          <p:cNvSpPr/>
          <p:nvPr/>
        </p:nvSpPr>
        <p:spPr>
          <a:xfrm>
            <a:off x="10008960" y="1857542"/>
            <a:ext cx="508473" cy="276999"/>
          </a:xfrm>
          <a:prstGeom prst="rect">
            <a:avLst/>
          </a:prstGeom>
        </p:spPr>
        <p:txBody>
          <a:bodyPr wrap="none">
            <a:spAutoFit/>
          </a:bodyPr>
          <a:lstStyle/>
          <a:p>
            <a:pPr algn="ctr"/>
            <a:r>
              <a:rPr lang="en-US" altLang="ja-JP" sz="1200">
                <a:solidFill>
                  <a:schemeClr val="bg1"/>
                </a:solidFill>
                <a:latin typeface="Times New Roman" panose="02020603050405020304" pitchFamily="18" charset="0"/>
                <a:ea typeface="Yu Gothic UI Semilight" panose="020B0400000000000000" pitchFamily="50" charset="-128"/>
                <a:cs typeface="Times New Roman" panose="02020603050405020304" pitchFamily="18" charset="0"/>
              </a:rPr>
              <a:t>VNR</a:t>
            </a:r>
            <a:endParaRPr lang="ja-JP" altLang="en-US" sz="1200">
              <a:solidFill>
                <a:schemeClr val="bg1"/>
              </a:solidFill>
              <a:latin typeface="Times New Roman" panose="02020603050405020304" pitchFamily="18" charset="0"/>
              <a:ea typeface="Yu Gothic UI Semilight" panose="020B0400000000000000" pitchFamily="50"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2B8E6DDD-F85F-76B1-69D4-8DDD6521658B}"/>
              </a:ext>
            </a:extLst>
          </p:cNvPr>
          <p:cNvSpPr/>
          <p:nvPr/>
        </p:nvSpPr>
        <p:spPr>
          <a:xfrm>
            <a:off x="11176190" y="1869319"/>
            <a:ext cx="423514" cy="276999"/>
          </a:xfrm>
          <a:prstGeom prst="rect">
            <a:avLst/>
          </a:prstGeom>
        </p:spPr>
        <p:txBody>
          <a:bodyPr wrap="none">
            <a:spAutoFit/>
          </a:bodyPr>
          <a:lstStyle/>
          <a:p>
            <a:pPr algn="ctr"/>
            <a:r>
              <a:rPr lang="en-US" altLang="ja-JP" sz="1200">
                <a:solidFill>
                  <a:schemeClr val="bg1"/>
                </a:solidFill>
                <a:latin typeface="Times New Roman" panose="02020603050405020304" pitchFamily="18" charset="0"/>
                <a:ea typeface="Yu Gothic UI Semilight" panose="020B0400000000000000" pitchFamily="50" charset="-128"/>
                <a:cs typeface="Times New Roman" panose="02020603050405020304" pitchFamily="18" charset="0"/>
              </a:rPr>
              <a:t>IRS</a:t>
            </a:r>
            <a:endParaRPr lang="ja-JP" altLang="en-US" sz="1200">
              <a:solidFill>
                <a:schemeClr val="bg1"/>
              </a:solidFill>
              <a:latin typeface="Times New Roman" panose="02020603050405020304" pitchFamily="18" charset="0"/>
              <a:ea typeface="Yu Gothic UI Semilight" panose="020B0400000000000000" pitchFamily="50" charset="-128"/>
              <a:cs typeface="Times New Roman" panose="02020603050405020304" pitchFamily="18" charset="0"/>
            </a:endParaRPr>
          </a:p>
        </p:txBody>
      </p:sp>
      <p:sp>
        <p:nvSpPr>
          <p:cNvPr id="41" name="テキスト ボックス 40">
            <a:extLst>
              <a:ext uri="{FF2B5EF4-FFF2-40B4-BE49-F238E27FC236}">
                <a16:creationId xmlns:a16="http://schemas.microsoft.com/office/drawing/2014/main" id="{0DF48B04-F7B9-55D4-6541-3DAA1CA02FB6}"/>
              </a:ext>
            </a:extLst>
          </p:cNvPr>
          <p:cNvSpPr txBox="1"/>
          <p:nvPr/>
        </p:nvSpPr>
        <p:spPr>
          <a:xfrm>
            <a:off x="394452" y="1200909"/>
            <a:ext cx="9459355" cy="974626"/>
          </a:xfrm>
          <a:prstGeom prst="rect">
            <a:avLst/>
          </a:prstGeom>
          <a:noFill/>
        </p:spPr>
        <p:txBody>
          <a:bodyPr wrap="square">
            <a:spAutoFit/>
          </a:bodyPr>
          <a:lstStyle/>
          <a:p>
            <a:pPr marL="285750" marR="0" lvl="0" indent="-2857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altLang="ja-JP" sz="1800" b="0" i="0" u="sng" strike="noStrike" kern="1200" cap="none" spc="0" normalizeH="0" baseline="0" noProof="0" dirty="0">
                <a:ln>
                  <a:noFill/>
                </a:ln>
                <a:solidFill>
                  <a:srgbClr val="000000"/>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GCOM-C SGLI lunar calibration is regularly updated by the monthly (phase angle ~+7</a:t>
            </a:r>
            <a:r>
              <a:rPr kumimoji="0" lang="en-US" altLang="ja-JP" sz="1800" b="0" i="0" u="sng" strike="noStrike" kern="1200" cap="none" spc="0" normalizeH="0" baseline="0" noProof="0" dirty="0">
                <a:ln>
                  <a:noFill/>
                </a:ln>
                <a:solidFill>
                  <a:srgbClr val="000000"/>
                </a:solidFill>
                <a:effectLst/>
                <a:uLnTx/>
                <a:uFillTx/>
                <a:latin typeface="Times New Roman" panose="02020603050405020304" pitchFamily="18" charset="0"/>
                <a:ea typeface="Yu Gothic UI" panose="020B0500000000000000" pitchFamily="50" charset="-128"/>
                <a:cs typeface="Times New Roman" panose="02020603050405020304" pitchFamily="18" charset="0"/>
                <a:sym typeface="Symbol" panose="05050102010706020507" pitchFamily="18" charset="2"/>
              </a:rPr>
              <a:t></a:t>
            </a:r>
            <a:r>
              <a:rPr kumimoji="0" lang="en-US" altLang="ja-JP" sz="1800" b="0" i="0" u="sng" strike="noStrike" kern="1200" cap="none" spc="0" normalizeH="0" baseline="0" noProof="0" dirty="0">
                <a:ln>
                  <a:noFill/>
                </a:ln>
                <a:solidFill>
                  <a:srgbClr val="000000"/>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lunar observation operations </a:t>
            </a:r>
            <a:r>
              <a:rPr kumimoji="0"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(by the pitch maneuver; </a:t>
            </a:r>
            <a:r>
              <a:rPr kumimoji="0" lang="en-US" altLang="ja-JP" sz="1800" b="0" i="0" u="none" strike="noStrike" kern="1200" cap="none" spc="0" normalizeH="0" baseline="0" noProof="0" dirty="0">
                <a:ln>
                  <a:noFill/>
                </a:ln>
                <a:solidFill>
                  <a:srgbClr val="FF0000"/>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93 times </a:t>
            </a:r>
            <a:r>
              <a:rPr lang="en-US" altLang="ja-JP" dirty="0">
                <a:solidFill>
                  <a:srgbClr val="FF0000"/>
                </a:solidFill>
                <a:latin typeface="Times New Roman" panose="02020603050405020304" pitchFamily="18" charset="0"/>
                <a:ea typeface="Yu Gothic UI" panose="020B0500000000000000" pitchFamily="50" charset="-128"/>
                <a:cs typeface="Times New Roman" panose="02020603050405020304" pitchFamily="18" charset="0"/>
              </a:rPr>
              <a:t>from</a:t>
            </a:r>
            <a:r>
              <a:rPr kumimoji="0" lang="en-US" altLang="ja-JP" sz="1800" b="0" i="0" u="none" strike="noStrike" kern="1200" cap="none" spc="0" normalizeH="0" baseline="0" noProof="0" dirty="0">
                <a:ln>
                  <a:noFill/>
                </a:ln>
                <a:solidFill>
                  <a:srgbClr val="FF0000"/>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Jan. 2018 to Mar. 2025</a:t>
            </a:r>
            <a:r>
              <a:rPr kumimoji="0"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 with GIRO</a:t>
            </a:r>
          </a:p>
          <a:p>
            <a:pPr marL="285750" marR="0" lvl="0" indent="-2857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altLang="ja-JP" sz="1800" b="0" i="0" u="none" strike="noStrike" kern="1200" cap="none" spc="0" normalizeH="0" baseline="0" noProof="0" dirty="0">
                <a:ln>
                  <a:noFill/>
                </a:ln>
                <a:effectLst/>
                <a:uLnTx/>
                <a:uFillTx/>
                <a:latin typeface="Times New Roman" panose="02020603050405020304" pitchFamily="18" charset="0"/>
                <a:ea typeface="Yu Gothic UI" panose="020B0500000000000000" pitchFamily="50" charset="-128"/>
                <a:cs typeface="Times New Roman" panose="02020603050405020304" pitchFamily="18" charset="0"/>
              </a:rPr>
              <a:t>All SGLI lunar observation data (GIRO input/output files) </a:t>
            </a:r>
            <a:r>
              <a:rPr kumimoji="0" lang="en-US" altLang="ja-JP" sz="1800" b="0" i="0" u="none" strike="noStrike" kern="1200" cap="none" spc="0" normalizeH="0" baseline="0" noProof="0" dirty="0">
                <a:ln>
                  <a:noFill/>
                </a:ln>
                <a:solidFill>
                  <a:srgbClr val="FF0000"/>
                </a:solidFill>
                <a:effectLst/>
                <a:uLnTx/>
                <a:uFillTx/>
                <a:latin typeface="Times New Roman" panose="02020603050405020304" pitchFamily="18" charset="0"/>
                <a:ea typeface="Yu Gothic UI" panose="020B0500000000000000" pitchFamily="50" charset="-128"/>
                <a:cs typeface="Times New Roman" panose="02020603050405020304" pitchFamily="18" charset="0"/>
              </a:rPr>
              <a:t>have been submitted to GLOD</a:t>
            </a:r>
          </a:p>
        </p:txBody>
      </p:sp>
      <p:sp>
        <p:nvSpPr>
          <p:cNvPr id="34" name="テキスト ボックス 33">
            <a:extLst>
              <a:ext uri="{FF2B5EF4-FFF2-40B4-BE49-F238E27FC236}">
                <a16:creationId xmlns:a16="http://schemas.microsoft.com/office/drawing/2014/main" id="{C7CFCF6D-C8F3-650A-08B4-86E1F9CA9F2C}"/>
              </a:ext>
            </a:extLst>
          </p:cNvPr>
          <p:cNvSpPr txBox="1"/>
          <p:nvPr/>
        </p:nvSpPr>
        <p:spPr>
          <a:xfrm rot="16200000">
            <a:off x="-283835" y="4471172"/>
            <a:ext cx="1197764" cy="338554"/>
          </a:xfrm>
          <a:prstGeom prst="rect">
            <a:avLst/>
          </a:prstGeom>
          <a:noFill/>
        </p:spPr>
        <p:txBody>
          <a:bodyPr wrap="none" rtlCol="0">
            <a:spAutoFit/>
          </a:bodyPr>
          <a:lstStyle/>
          <a:p>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SGLI/GIRO</a:t>
            </a:r>
            <a:endParaRPr kumimoji="1" lang="ja-JP" altLang="en-US" dirty="0">
              <a:latin typeface="Times New Roman" panose="02020603050405020304" pitchFamily="18" charset="0"/>
              <a:cs typeface="Times New Roman" panose="02020603050405020304" pitchFamily="18" charset="0"/>
            </a:endParaRPr>
          </a:p>
        </p:txBody>
      </p:sp>
      <p:sp>
        <p:nvSpPr>
          <p:cNvPr id="35" name="テキスト ボックス 34">
            <a:extLst>
              <a:ext uri="{FF2B5EF4-FFF2-40B4-BE49-F238E27FC236}">
                <a16:creationId xmlns:a16="http://schemas.microsoft.com/office/drawing/2014/main" id="{5E8687D2-B3CA-1F55-CE6B-B7A0803A6704}"/>
              </a:ext>
            </a:extLst>
          </p:cNvPr>
          <p:cNvSpPr txBox="1"/>
          <p:nvPr/>
        </p:nvSpPr>
        <p:spPr>
          <a:xfrm rot="16200000">
            <a:off x="4530108" y="4522115"/>
            <a:ext cx="1197764" cy="338554"/>
          </a:xfrm>
          <a:prstGeom prst="rect">
            <a:avLst/>
          </a:prstGeom>
          <a:noFill/>
        </p:spPr>
        <p:txBody>
          <a:bodyPr wrap="none" rtlCol="0">
            <a:spAutoFit/>
          </a:bodyPr>
          <a:lstStyle/>
          <a:p>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SGLI/GIRO</a:t>
            </a:r>
            <a:endParaRPr kumimoji="1" lang="ja-JP" altLang="en-US" dirty="0">
              <a:latin typeface="Times New Roman" panose="02020603050405020304" pitchFamily="18" charset="0"/>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ED67B69E-AEE8-908B-311B-91A8B0FEC5A3}"/>
              </a:ext>
            </a:extLst>
          </p:cNvPr>
          <p:cNvSpPr txBox="1"/>
          <p:nvPr/>
        </p:nvSpPr>
        <p:spPr>
          <a:xfrm>
            <a:off x="978985" y="5083312"/>
            <a:ext cx="1984839" cy="338554"/>
          </a:xfrm>
          <a:prstGeom prst="rect">
            <a:avLst/>
          </a:prstGeom>
          <a:noFill/>
        </p:spPr>
        <p:txBody>
          <a:bodyPr wrap="none" rtlCol="0">
            <a:spAutoFit/>
          </a:bodyPr>
          <a:lstStyle/>
          <a:p>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VNR 380nm~865nm</a:t>
            </a:r>
            <a:endParaRPr kumimoji="1" lang="ja-JP" altLang="en-US" dirty="0">
              <a:latin typeface="Times New Roman" panose="02020603050405020304" pitchFamily="18" charset="0"/>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2B2F3D46-868C-F8A4-87EC-71D92ABE08C8}"/>
              </a:ext>
            </a:extLst>
          </p:cNvPr>
          <p:cNvSpPr txBox="1"/>
          <p:nvPr/>
        </p:nvSpPr>
        <p:spPr>
          <a:xfrm>
            <a:off x="5745105" y="5128134"/>
            <a:ext cx="2135521" cy="338554"/>
          </a:xfrm>
          <a:prstGeom prst="rect">
            <a:avLst/>
          </a:prstGeom>
          <a:noFill/>
        </p:spPr>
        <p:txBody>
          <a:bodyPr wrap="none" rtlCol="0">
            <a:spAutoFit/>
          </a:bodyPr>
          <a:lstStyle/>
          <a:p>
            <a:r>
              <a:rPr kumimoji="0" lang="en-US" altLang="ja-JP" sz="1600" b="0" i="0" u="none" strike="noStrike" kern="1200" cap="none" spc="0" normalizeH="0" baseline="0" noProof="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SWIR 1.05</a:t>
            </a:r>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sym typeface="Symbol" panose="05050102010706020507" pitchFamily="18" charset="2"/>
              </a:rPr>
              <a:t></a:t>
            </a:r>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m~2.21</a:t>
            </a:r>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sym typeface="Symbol" panose="05050102010706020507" pitchFamily="18" charset="2"/>
              </a:rPr>
              <a:t></a:t>
            </a:r>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m</a:t>
            </a:r>
            <a:endParaRPr kumimoji="1" lang="ja-JP" altLang="en-US" dirty="0">
              <a:latin typeface="Times New Roman" panose="02020603050405020304" pitchFamily="18" charset="0"/>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1990EB41-52DF-C66B-3037-6DCF96CD8A83}"/>
              </a:ext>
            </a:extLst>
          </p:cNvPr>
          <p:cNvSpPr txBox="1"/>
          <p:nvPr/>
        </p:nvSpPr>
        <p:spPr>
          <a:xfrm>
            <a:off x="151973" y="5252589"/>
            <a:ext cx="551754" cy="338554"/>
          </a:xfrm>
          <a:prstGeom prst="rect">
            <a:avLst/>
          </a:prstGeom>
          <a:noFill/>
        </p:spPr>
        <p:txBody>
          <a:bodyPr wrap="none" rtlCol="0">
            <a:spAutoFit/>
          </a:bodyPr>
          <a:lstStyle/>
          <a:p>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0.85</a:t>
            </a:r>
            <a:endParaRPr kumimoji="1" lang="ja-JP" altLang="en-US" dirty="0">
              <a:latin typeface="Times New Roman" panose="02020603050405020304" pitchFamily="18" charset="0"/>
              <a:cs typeface="Times New Roman" panose="02020603050405020304" pitchFamily="18" charset="0"/>
            </a:endParaRPr>
          </a:p>
        </p:txBody>
      </p:sp>
      <p:sp>
        <p:nvSpPr>
          <p:cNvPr id="39" name="テキスト ボックス 38">
            <a:extLst>
              <a:ext uri="{FF2B5EF4-FFF2-40B4-BE49-F238E27FC236}">
                <a16:creationId xmlns:a16="http://schemas.microsoft.com/office/drawing/2014/main" id="{69BFDA29-F5AE-F917-6EEC-5E9DCB11516F}"/>
              </a:ext>
            </a:extLst>
          </p:cNvPr>
          <p:cNvSpPr txBox="1"/>
          <p:nvPr/>
        </p:nvSpPr>
        <p:spPr>
          <a:xfrm>
            <a:off x="206651" y="3735810"/>
            <a:ext cx="543739" cy="338554"/>
          </a:xfrm>
          <a:prstGeom prst="rect">
            <a:avLst/>
          </a:prstGeom>
          <a:noFill/>
        </p:spPr>
        <p:txBody>
          <a:bodyPr wrap="none" rtlCol="0">
            <a:spAutoFit/>
          </a:bodyPr>
          <a:lstStyle/>
          <a:p>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1.01</a:t>
            </a:r>
            <a:endParaRPr kumimoji="1" lang="ja-JP" altLang="en-US" dirty="0">
              <a:latin typeface="Times New Roman" panose="02020603050405020304" pitchFamily="18" charset="0"/>
              <a:cs typeface="Times New Roman" panose="02020603050405020304" pitchFamily="18" charset="0"/>
            </a:endParaRPr>
          </a:p>
        </p:txBody>
      </p:sp>
      <p:cxnSp>
        <p:nvCxnSpPr>
          <p:cNvPr id="42" name="直線コネクタ 41">
            <a:extLst>
              <a:ext uri="{FF2B5EF4-FFF2-40B4-BE49-F238E27FC236}">
                <a16:creationId xmlns:a16="http://schemas.microsoft.com/office/drawing/2014/main" id="{6FAD5D9A-7A81-5A7E-8332-E23B15E8915E}"/>
              </a:ext>
            </a:extLst>
          </p:cNvPr>
          <p:cNvCxnSpPr/>
          <p:nvPr/>
        </p:nvCxnSpPr>
        <p:spPr>
          <a:xfrm>
            <a:off x="754044" y="4013911"/>
            <a:ext cx="40883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EF02D3B1-0E64-CEB8-C0F1-6267B1C454E6}"/>
              </a:ext>
            </a:extLst>
          </p:cNvPr>
          <p:cNvCxnSpPr/>
          <p:nvPr/>
        </p:nvCxnSpPr>
        <p:spPr>
          <a:xfrm>
            <a:off x="5631810" y="4231124"/>
            <a:ext cx="40883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7CA15C01-BB42-A53B-AC87-36EBC5684870}"/>
              </a:ext>
            </a:extLst>
          </p:cNvPr>
          <p:cNvSpPr txBox="1"/>
          <p:nvPr/>
        </p:nvSpPr>
        <p:spPr>
          <a:xfrm>
            <a:off x="4991867" y="5138494"/>
            <a:ext cx="551754" cy="338554"/>
          </a:xfrm>
          <a:prstGeom prst="rect">
            <a:avLst/>
          </a:prstGeom>
          <a:noFill/>
        </p:spPr>
        <p:txBody>
          <a:bodyPr wrap="none" rtlCol="0">
            <a:spAutoFit/>
          </a:bodyPr>
          <a:lstStyle/>
          <a:p>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0.90</a:t>
            </a:r>
            <a:endParaRPr kumimoji="1" lang="ja-JP" altLang="en-US" dirty="0">
              <a:latin typeface="Times New Roman" panose="02020603050405020304" pitchFamily="18" charset="0"/>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90B0B29C-C5BA-24E0-8CBD-40B93270D827}"/>
              </a:ext>
            </a:extLst>
          </p:cNvPr>
          <p:cNvSpPr txBox="1"/>
          <p:nvPr/>
        </p:nvSpPr>
        <p:spPr>
          <a:xfrm>
            <a:off x="4991867" y="3819920"/>
            <a:ext cx="543739" cy="338554"/>
          </a:xfrm>
          <a:prstGeom prst="rect">
            <a:avLst/>
          </a:prstGeom>
          <a:noFill/>
        </p:spPr>
        <p:txBody>
          <a:bodyPr wrap="none" rtlCol="0">
            <a:spAutoFit/>
          </a:bodyPr>
          <a:lstStyle/>
          <a:p>
            <a:r>
              <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1.02</a:t>
            </a:r>
            <a:endParaRPr kumimoji="1" lang="ja-JP" altLang="en-US" dirty="0">
              <a:latin typeface="Times New Roman" panose="02020603050405020304" pitchFamily="18" charset="0"/>
              <a:cs typeface="Times New Roman" panose="02020603050405020304" pitchFamily="18" charset="0"/>
            </a:endParaRPr>
          </a:p>
        </p:txBody>
      </p:sp>
      <p:sp>
        <p:nvSpPr>
          <p:cNvPr id="46" name="テキスト ボックス 45">
            <a:extLst>
              <a:ext uri="{FF2B5EF4-FFF2-40B4-BE49-F238E27FC236}">
                <a16:creationId xmlns:a16="http://schemas.microsoft.com/office/drawing/2014/main" id="{C4E9AF38-0A0E-FF69-C9F1-4362A8BEB872}"/>
              </a:ext>
            </a:extLst>
          </p:cNvPr>
          <p:cNvSpPr txBox="1"/>
          <p:nvPr/>
        </p:nvSpPr>
        <p:spPr>
          <a:xfrm rot="5400000">
            <a:off x="4498783" y="5588058"/>
            <a:ext cx="689612" cy="276999"/>
          </a:xfrm>
          <a:prstGeom prst="rect">
            <a:avLst/>
          </a:prstGeom>
          <a:noFill/>
        </p:spPr>
        <p:txBody>
          <a:bodyPr wrap="none" rtlCol="0">
            <a:spAutoFit/>
          </a:bodyPr>
          <a:lstStyle/>
          <a:p>
            <a:r>
              <a:rPr kumimoji="0"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2025/01</a:t>
            </a:r>
            <a:endParaRPr kumimoji="1" lang="ja-JP" altLang="en-US" sz="1400" dirty="0">
              <a:latin typeface="Times New Roman" panose="02020603050405020304" pitchFamily="18" charset="0"/>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40E9A7C7-8BD1-6F94-9B77-59111D938B32}"/>
              </a:ext>
            </a:extLst>
          </p:cNvPr>
          <p:cNvSpPr txBox="1"/>
          <p:nvPr/>
        </p:nvSpPr>
        <p:spPr>
          <a:xfrm rot="5400000">
            <a:off x="468001" y="5575870"/>
            <a:ext cx="684803" cy="276999"/>
          </a:xfrm>
          <a:prstGeom prst="rect">
            <a:avLst/>
          </a:prstGeom>
          <a:noFill/>
        </p:spPr>
        <p:txBody>
          <a:bodyPr wrap="none" rtlCol="0">
            <a:spAutoFit/>
          </a:bodyPr>
          <a:lstStyle/>
          <a:p>
            <a:r>
              <a:rPr kumimoji="0"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2018/01</a:t>
            </a:r>
            <a:endParaRPr kumimoji="1" lang="ja-JP" altLang="en-US" sz="1400" dirty="0">
              <a:latin typeface="Times New Roman" panose="02020603050405020304" pitchFamily="18" charset="0"/>
              <a:cs typeface="Times New Roman" panose="02020603050405020304" pitchFamily="18" charset="0"/>
            </a:endParaRPr>
          </a:p>
        </p:txBody>
      </p:sp>
      <p:sp>
        <p:nvSpPr>
          <p:cNvPr id="48" name="テキスト ボックス 47">
            <a:extLst>
              <a:ext uri="{FF2B5EF4-FFF2-40B4-BE49-F238E27FC236}">
                <a16:creationId xmlns:a16="http://schemas.microsoft.com/office/drawing/2014/main" id="{C9BAF6A8-56D3-B783-20DB-C718804073DC}"/>
              </a:ext>
            </a:extLst>
          </p:cNvPr>
          <p:cNvSpPr txBox="1"/>
          <p:nvPr/>
        </p:nvSpPr>
        <p:spPr>
          <a:xfrm rot="5400000">
            <a:off x="9339289" y="5636734"/>
            <a:ext cx="689612" cy="276999"/>
          </a:xfrm>
          <a:prstGeom prst="rect">
            <a:avLst/>
          </a:prstGeom>
          <a:noFill/>
        </p:spPr>
        <p:txBody>
          <a:bodyPr wrap="none" rtlCol="0">
            <a:spAutoFit/>
          </a:bodyPr>
          <a:lstStyle/>
          <a:p>
            <a:r>
              <a:rPr kumimoji="0"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2025/01</a:t>
            </a:r>
            <a:endParaRPr kumimoji="1" lang="ja-JP" altLang="en-US" sz="1400" dirty="0">
              <a:latin typeface="Times New Roman" panose="02020603050405020304" pitchFamily="18" charset="0"/>
              <a:cs typeface="Times New Roman" panose="02020603050405020304" pitchFamily="18" charset="0"/>
            </a:endParaRPr>
          </a:p>
        </p:txBody>
      </p:sp>
      <p:sp>
        <p:nvSpPr>
          <p:cNvPr id="49" name="テキスト ボックス 48">
            <a:extLst>
              <a:ext uri="{FF2B5EF4-FFF2-40B4-BE49-F238E27FC236}">
                <a16:creationId xmlns:a16="http://schemas.microsoft.com/office/drawing/2014/main" id="{5E8EE897-2A1E-132B-799B-19D2366454BF}"/>
              </a:ext>
            </a:extLst>
          </p:cNvPr>
          <p:cNvSpPr txBox="1"/>
          <p:nvPr/>
        </p:nvSpPr>
        <p:spPr>
          <a:xfrm rot="5400000">
            <a:off x="5339719" y="5622138"/>
            <a:ext cx="684803" cy="276999"/>
          </a:xfrm>
          <a:prstGeom prst="rect">
            <a:avLst/>
          </a:prstGeom>
          <a:noFill/>
        </p:spPr>
        <p:txBody>
          <a:bodyPr wrap="none" rtlCol="0">
            <a:spAutoFit/>
          </a:bodyPr>
          <a:lstStyle/>
          <a:p>
            <a:r>
              <a:rPr kumimoji="0"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Yu Gothic UI Semilight" panose="020B0400000000000000" pitchFamily="50" charset="-128"/>
                <a:cs typeface="Times New Roman" panose="02020603050405020304" pitchFamily="18" charset="0"/>
              </a:rPr>
              <a:t>2018/01</a:t>
            </a:r>
            <a:endParaRPr kumimoji="1" lang="ja-JP" altLang="en-US" sz="1400" dirty="0">
              <a:latin typeface="Times New Roman" panose="02020603050405020304" pitchFamily="18" charset="0"/>
              <a:cs typeface="Times New Roman" panose="02020603050405020304" pitchFamily="18" charset="0"/>
            </a:endParaRPr>
          </a:p>
        </p:txBody>
      </p:sp>
      <p:pic>
        <p:nvPicPr>
          <p:cNvPr id="14" name="図 13"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DB2B7474-E7F1-7ECE-E4A9-5A18C0D8BEBD}"/>
              </a:ext>
            </a:extLst>
          </p:cNvPr>
          <p:cNvPicPr>
            <a:picLocks noChangeAspect="1"/>
          </p:cNvPicPr>
          <p:nvPr/>
        </p:nvPicPr>
        <p:blipFill>
          <a:blip r:embed="rId11" cstate="print">
            <a:extLst>
              <a:ext uri="{28A0092B-C50C-407E-A947-70E740481C1C}">
                <a14:useLocalDpi xmlns:a14="http://schemas.microsoft.com/office/drawing/2010/main" val="0"/>
              </a:ext>
            </a:extLst>
          </a:blip>
          <a:srcRect l="31146" t="92075" r="31534" b="2344"/>
          <a:stretch/>
        </p:blipFill>
        <p:spPr>
          <a:xfrm>
            <a:off x="6564960" y="5968230"/>
            <a:ext cx="2124967" cy="238303"/>
          </a:xfrm>
          <a:prstGeom prst="rect">
            <a:avLst/>
          </a:prstGeom>
        </p:spPr>
      </p:pic>
      <p:pic>
        <p:nvPicPr>
          <p:cNvPr id="15" name="図 14" descr="グラフ, 折れ線グラフ&#10;&#10;AI によって生成されたコンテンツは間違っている可能性があります。">
            <a:extLst>
              <a:ext uri="{FF2B5EF4-FFF2-40B4-BE49-F238E27FC236}">
                <a16:creationId xmlns:a16="http://schemas.microsoft.com/office/drawing/2014/main" id="{2AF6B9F3-C2F2-4638-2D90-B87A8DE89682}"/>
              </a:ext>
            </a:extLst>
          </p:cNvPr>
          <p:cNvPicPr>
            <a:picLocks noChangeAspect="1"/>
          </p:cNvPicPr>
          <p:nvPr/>
        </p:nvPicPr>
        <p:blipFill>
          <a:blip r:embed="rId12" cstate="print">
            <a:extLst>
              <a:ext uri="{28A0092B-C50C-407E-A947-70E740481C1C}">
                <a14:useLocalDpi xmlns:a14="http://schemas.microsoft.com/office/drawing/2010/main" val="0"/>
              </a:ext>
            </a:extLst>
          </a:blip>
          <a:srcRect l="2977" t="92369" r="2694" b="2338"/>
          <a:stretch/>
        </p:blipFill>
        <p:spPr>
          <a:xfrm>
            <a:off x="381953" y="6014445"/>
            <a:ext cx="5105056" cy="214830"/>
          </a:xfrm>
          <a:prstGeom prst="rect">
            <a:avLst/>
          </a:prstGeom>
        </p:spPr>
      </p:pic>
      <p:sp>
        <p:nvSpPr>
          <p:cNvPr id="16" name="正方形/長方形 15">
            <a:extLst>
              <a:ext uri="{FF2B5EF4-FFF2-40B4-BE49-F238E27FC236}">
                <a16:creationId xmlns:a16="http://schemas.microsoft.com/office/drawing/2014/main" id="{2C08AD4B-8E07-13FB-3B1A-0DB545D6614A}"/>
              </a:ext>
            </a:extLst>
          </p:cNvPr>
          <p:cNvSpPr/>
          <p:nvPr/>
        </p:nvSpPr>
        <p:spPr>
          <a:xfrm>
            <a:off x="9853807" y="2278861"/>
            <a:ext cx="2180470" cy="1169551"/>
          </a:xfrm>
          <a:prstGeom prst="rect">
            <a:avLst/>
          </a:prstGeom>
        </p:spPr>
        <p:txBody>
          <a:bodyPr wrap="square">
            <a:spAutoFit/>
          </a:bodyPr>
          <a:lstStyle/>
          <a:p>
            <a:r>
              <a:rPr lang="en-US" altLang="ja-JP" sz="1400" dirty="0">
                <a:latin typeface="Times New Roman" panose="02020603050405020304" pitchFamily="18" charset="0"/>
                <a:ea typeface="Yu Gothic UI Semilight" panose="020B0400000000000000" pitchFamily="50" charset="-128"/>
                <a:cs typeface="Times New Roman" panose="02020603050405020304" pitchFamily="18" charset="0"/>
              </a:rPr>
              <a:t>Residual errors from the half-year gain update is under investigation because it can affect Level-2 products (e.g., ocean color) </a:t>
            </a:r>
            <a:endParaRPr lang="ja-JP" altLang="en-US" sz="1400" dirty="0">
              <a:latin typeface="Times New Roman" panose="02020603050405020304" pitchFamily="18" charset="0"/>
              <a:ea typeface="Yu Gothic UI Semilight" panose="020B0400000000000000" pitchFamily="50" charset="-128"/>
              <a:cs typeface="Times New Roman" panose="02020603050405020304" pitchFamily="18" charset="0"/>
            </a:endParaRPr>
          </a:p>
        </p:txBody>
      </p:sp>
      <p:cxnSp>
        <p:nvCxnSpPr>
          <p:cNvPr id="18" name="直線矢印コネクタ 17">
            <a:extLst>
              <a:ext uri="{FF2B5EF4-FFF2-40B4-BE49-F238E27FC236}">
                <a16:creationId xmlns:a16="http://schemas.microsoft.com/office/drawing/2014/main" id="{0076FBF8-BA9C-E167-3B9D-4BF926CD68C2}"/>
              </a:ext>
            </a:extLst>
          </p:cNvPr>
          <p:cNvCxnSpPr>
            <a:cxnSpLocks/>
            <a:stCxn id="16" idx="2"/>
            <a:endCxn id="8" idx="0"/>
          </p:cNvCxnSpPr>
          <p:nvPr/>
        </p:nvCxnSpPr>
        <p:spPr>
          <a:xfrm>
            <a:off x="10944042" y="3448412"/>
            <a:ext cx="21004" cy="235954"/>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8" name="図 7" descr="グラフ が含まれている画像&#10;&#10;AI によって生成されたコンテンツは間違っている可能性があります。">
            <a:extLst>
              <a:ext uri="{FF2B5EF4-FFF2-40B4-BE49-F238E27FC236}">
                <a16:creationId xmlns:a16="http://schemas.microsoft.com/office/drawing/2014/main" id="{1C6CA2AC-3417-F2EC-56F7-7DD8D39F2FFF}"/>
              </a:ext>
            </a:extLst>
          </p:cNvPr>
          <p:cNvPicPr>
            <a:picLocks noChangeAspect="1"/>
          </p:cNvPicPr>
          <p:nvPr/>
        </p:nvPicPr>
        <p:blipFill>
          <a:blip r:embed="rId13" cstate="print">
            <a:extLst>
              <a:ext uri="{28A0092B-C50C-407E-A947-70E740481C1C}">
                <a14:useLocalDpi xmlns:a14="http://schemas.microsoft.com/office/drawing/2010/main" val="0"/>
              </a:ext>
            </a:extLst>
          </a:blip>
          <a:srcRect r="34270"/>
          <a:stretch/>
        </p:blipFill>
        <p:spPr>
          <a:xfrm>
            <a:off x="9831406" y="3684366"/>
            <a:ext cx="2267280" cy="2575520"/>
          </a:xfrm>
          <a:prstGeom prst="rect">
            <a:avLst/>
          </a:prstGeom>
        </p:spPr>
      </p:pic>
      <p:sp>
        <p:nvSpPr>
          <p:cNvPr id="2" name="スライド番号プレースホルダー 1">
            <a:extLst>
              <a:ext uri="{FF2B5EF4-FFF2-40B4-BE49-F238E27FC236}">
                <a16:creationId xmlns:a16="http://schemas.microsoft.com/office/drawing/2014/main" id="{640208FC-3F22-CE8B-CA18-E328B07C840C}"/>
              </a:ext>
            </a:extLst>
          </p:cNvPr>
          <p:cNvSpPr txBox="1">
            <a:spLocks/>
          </p:cNvSpPr>
          <p:nvPr/>
        </p:nvSpPr>
        <p:spPr>
          <a:xfrm>
            <a:off x="9411505" y="649891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F3BB8C-0C0C-4EAB-9830-DC513CDAB615}" type="slidenum">
              <a:rPr lang="en-US" smtClean="0">
                <a:latin typeface="Times New Roman" panose="02020603050405020304" pitchFamily="18" charset="0"/>
                <a:cs typeface="Times New Roman" panose="02020603050405020304" pitchFamily="18" charset="0"/>
              </a:rPr>
              <a:pPr>
                <a:defRPr/>
              </a:pPr>
              <a:t>8</a:t>
            </a:fld>
            <a:endParaRPr lang="en-US">
              <a:latin typeface="Times New Roman" panose="02020603050405020304" pitchFamily="18" charset="0"/>
              <a:cs typeface="Times New Roman" panose="02020603050405020304" pitchFamily="18" charset="0"/>
            </a:endParaRPr>
          </a:p>
        </p:txBody>
      </p:sp>
      <p:pic>
        <p:nvPicPr>
          <p:cNvPr id="9" name="図 8">
            <a:extLst>
              <a:ext uri="{FF2B5EF4-FFF2-40B4-BE49-F238E27FC236}">
                <a16:creationId xmlns:a16="http://schemas.microsoft.com/office/drawing/2014/main" id="{359E0DF9-253C-EA83-B692-B41EEE2CA7F2}"/>
              </a:ext>
            </a:extLst>
          </p:cNvPr>
          <p:cNvPicPr>
            <a:picLocks noChangeAspect="1"/>
          </p:cNvPicPr>
          <p:nvPr/>
        </p:nvPicPr>
        <p:blipFill>
          <a:blip r:embed="rId14"/>
          <a:stretch>
            <a:fillRect/>
          </a:stretch>
        </p:blipFill>
        <p:spPr>
          <a:xfrm>
            <a:off x="10896325" y="36329"/>
            <a:ext cx="1080000" cy="1080000"/>
          </a:xfrm>
          <a:prstGeom prst="rect">
            <a:avLst/>
          </a:prstGeom>
        </p:spPr>
      </p:pic>
      <p:pic>
        <p:nvPicPr>
          <p:cNvPr id="24" name="オーディオ 23">
            <a:hlinkClick r:id="" action="ppaction://media"/>
            <a:extLst>
              <a:ext uri="{FF2B5EF4-FFF2-40B4-BE49-F238E27FC236}">
                <a16:creationId xmlns:a16="http://schemas.microsoft.com/office/drawing/2014/main" id="{2D0BDED4-F2F0-5A47-BB0A-E57C0C6A42ED}"/>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8450013"/>
      </p:ext>
    </p:extLst>
  </p:cSld>
  <p:clrMapOvr>
    <a:masterClrMapping/>
  </p:clrMapOvr>
  <mc:AlternateContent xmlns:mc="http://schemas.openxmlformats.org/markup-compatibility/2006">
    <mc:Choice xmlns:p14="http://schemas.microsoft.com/office/powerpoint/2010/main" Requires="p14">
      <p:transition spd="slow" p14:dur="2000" advTm="41449"/>
    </mc:Choice>
    <mc:Fallback>
      <p:transition spd="slow" advTm="4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DCD229E-8F8B-49D7-B34E-B32686F89CB5}"/>
              </a:ext>
            </a:extLst>
          </p:cNvPr>
          <p:cNvSpPr>
            <a:spLocks noGrp="1"/>
          </p:cNvSpPr>
          <p:nvPr>
            <p:ph type="sldNum" sz="quarter" idx="12"/>
          </p:nvPr>
        </p:nvSpPr>
        <p:spPr/>
        <p:txBody>
          <a:bodyPr/>
          <a:lstStyle/>
          <a:p>
            <a:pPr>
              <a:defRPr/>
            </a:pPr>
            <a:fld id="{63F3BB8C-0C0C-4EAB-9830-DC513CDAB615}" type="slidenum">
              <a:rPr lang="en-US"/>
              <a:pPr>
                <a:defRPr/>
              </a:pPr>
              <a:t>9</a:t>
            </a:fld>
            <a:endParaRPr lang="en-US" dirty="0"/>
          </a:p>
        </p:txBody>
      </p:sp>
      <p:pic>
        <p:nvPicPr>
          <p:cNvPr id="4" name="Picture 3" descr="C:\Users\hashiguchi_taichiro\Desktop\GOSAT2\21_analy_data\GOSAT2TCAI220181223060001400_1AFDN00LCAL000000_rad_band1_1.png">
            <a:extLst>
              <a:ext uri="{FF2B5EF4-FFF2-40B4-BE49-F238E27FC236}">
                <a16:creationId xmlns:a16="http://schemas.microsoft.com/office/drawing/2014/main" id="{7E8CF585-F423-4D03-B0EA-C79EFB0417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97" t="7626" r="11837"/>
          <a:stretch/>
        </p:blipFill>
        <p:spPr bwMode="auto">
          <a:xfrm>
            <a:off x="8390881" y="4518568"/>
            <a:ext cx="2005485" cy="23278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hashiguchi_taichiro\Desktop\GOSAT2\21_analy_data\181223\GOSAT2TCAI220181223061802000_1ABDN00LCAL000000_rad_band6_1.png">
            <a:extLst>
              <a:ext uri="{FF2B5EF4-FFF2-40B4-BE49-F238E27FC236}">
                <a16:creationId xmlns:a16="http://schemas.microsoft.com/office/drawing/2014/main" id="{E3942455-C2F4-45F5-B2DD-E2C9BBEAF4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67" t="7626" r="19824"/>
          <a:stretch/>
        </p:blipFill>
        <p:spPr bwMode="auto">
          <a:xfrm>
            <a:off x="10245768" y="4515315"/>
            <a:ext cx="1509122" cy="232780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F5DE68F0-2EAE-4350-A25B-2B2AE2E8CD1D}"/>
              </a:ext>
            </a:extLst>
          </p:cNvPr>
          <p:cNvSpPr txBox="1"/>
          <p:nvPr/>
        </p:nvSpPr>
        <p:spPr>
          <a:xfrm>
            <a:off x="8718495" y="4315955"/>
            <a:ext cx="1342551" cy="276999"/>
          </a:xfrm>
          <a:prstGeom prst="rect">
            <a:avLst/>
          </a:prstGeom>
          <a:noFill/>
        </p:spPr>
        <p:txBody>
          <a:bodyPr wrap="square" rtlCol="0">
            <a:spAutoFit/>
          </a:bodyPr>
          <a:lstStyle/>
          <a:p>
            <a:pPr algn="ctr"/>
            <a:r>
              <a:rPr kumimoji="1" lang="en-US" altLang="ja-JP" sz="1200" b="1" i="1" dirty="0"/>
              <a:t>Band1 (340nm)</a:t>
            </a:r>
            <a:endParaRPr kumimoji="1" lang="ja-JP" altLang="en-US" sz="1200" b="1" i="1" dirty="0"/>
          </a:p>
        </p:txBody>
      </p:sp>
      <p:sp>
        <p:nvSpPr>
          <p:cNvPr id="7" name="テキスト ボックス 6">
            <a:extLst>
              <a:ext uri="{FF2B5EF4-FFF2-40B4-BE49-F238E27FC236}">
                <a16:creationId xmlns:a16="http://schemas.microsoft.com/office/drawing/2014/main" id="{9966612D-6982-4D35-9146-E0EF029EBA2F}"/>
              </a:ext>
            </a:extLst>
          </p:cNvPr>
          <p:cNvSpPr txBox="1"/>
          <p:nvPr/>
        </p:nvSpPr>
        <p:spPr>
          <a:xfrm>
            <a:off x="10327668" y="4315955"/>
            <a:ext cx="1363232" cy="276999"/>
          </a:xfrm>
          <a:prstGeom prst="rect">
            <a:avLst/>
          </a:prstGeom>
          <a:noFill/>
        </p:spPr>
        <p:txBody>
          <a:bodyPr wrap="square" rtlCol="0">
            <a:spAutoFit/>
          </a:bodyPr>
          <a:lstStyle/>
          <a:p>
            <a:pPr algn="ctr"/>
            <a:r>
              <a:rPr lang="en-US" altLang="ja-JP" sz="1200" b="1" i="1"/>
              <a:t>Band6 (380nm)</a:t>
            </a:r>
            <a:endParaRPr lang="ja-JP" altLang="en-US" sz="1200" b="1" i="1"/>
          </a:p>
        </p:txBody>
      </p:sp>
      <p:sp>
        <p:nvSpPr>
          <p:cNvPr id="8" name="テキスト ボックス 7">
            <a:extLst>
              <a:ext uri="{FF2B5EF4-FFF2-40B4-BE49-F238E27FC236}">
                <a16:creationId xmlns:a16="http://schemas.microsoft.com/office/drawing/2014/main" id="{B2872A09-9D47-450C-9ABD-C9FE1DF66362}"/>
              </a:ext>
            </a:extLst>
          </p:cNvPr>
          <p:cNvSpPr txBox="1"/>
          <p:nvPr/>
        </p:nvSpPr>
        <p:spPr>
          <a:xfrm>
            <a:off x="309327" y="960016"/>
            <a:ext cx="8429620" cy="2539157"/>
          </a:xfrm>
          <a:prstGeom prst="rect">
            <a:avLst/>
          </a:prstGeom>
          <a:noFill/>
        </p:spPr>
        <p:txBody>
          <a:bodyPr wrap="square" lIns="91440" tIns="45720" rIns="91440" bIns="45720" rtlCol="0" anchor="t">
            <a:spAutoFit/>
          </a:bodyPr>
          <a:lstStyle/>
          <a:p>
            <a:pPr marL="180975" indent="-180975" algn="just">
              <a:spcBef>
                <a:spcPts val="600"/>
              </a:spcBef>
              <a:buFont typeface="Arial" panose="020B0604020202020204" pitchFamily="34" charset="0"/>
              <a:buChar char="•"/>
            </a:pPr>
            <a:r>
              <a:rPr lang="en-US" altLang="ja-JP" dirty="0">
                <a:latin typeface="Times New Roman" panose="02020603050405020304" pitchFamily="18" charset="0"/>
                <a:ea typeface="Yu Gothic UI" panose="020B0500000000000000" pitchFamily="50" charset="-128"/>
                <a:cs typeface="Times New Roman" panose="02020603050405020304" pitchFamily="18" charset="0"/>
              </a:rPr>
              <a:t>CAI-2 has been operated the lunar calibration for radiometric calibration by along-track (AT) scans (satellite pitch rotations) once a month since December 2018. The lunar phase angle is targeted around 7 deg. </a:t>
            </a:r>
          </a:p>
          <a:p>
            <a:pPr marL="180975" indent="-180975" algn="just">
              <a:spcBef>
                <a:spcPts val="600"/>
              </a:spcBef>
              <a:buFont typeface="Arial" panose="020B0604020202020204" pitchFamily="34" charset="0"/>
              <a:buChar char="•"/>
            </a:pPr>
            <a:r>
              <a:rPr lang="en-US" altLang="ja-JP" dirty="0">
                <a:latin typeface="Times New Roman" panose="02020603050405020304" pitchFamily="18" charset="0"/>
                <a:ea typeface="Yu Gothic UI" panose="020B0500000000000000" pitchFamily="50" charset="-128"/>
                <a:cs typeface="Times New Roman" panose="02020603050405020304" pitchFamily="18" charset="0"/>
              </a:rPr>
              <a:t>CAI-2 observes at 340, 380, 440, 550, 670, 870, and 1630 nm and compered with GIRO. 340nm is compared with the extrapolated model. </a:t>
            </a:r>
          </a:p>
          <a:p>
            <a:pPr marL="179388" indent="-179388" algn="just">
              <a:spcBef>
                <a:spcPts val="600"/>
              </a:spcBef>
              <a:buFont typeface="Arial" panose="020B0604020202020204" pitchFamily="34" charset="0"/>
              <a:buChar char="•"/>
            </a:pPr>
            <a:r>
              <a:rPr lang="en-US" altLang="ja-JP" dirty="0">
                <a:latin typeface="Times New Roman" panose="02020603050405020304" pitchFamily="18" charset="0"/>
                <a:ea typeface="Yu Gothic UI" panose="020B0500000000000000" pitchFamily="50" charset="-128"/>
                <a:cs typeface="Times New Roman" panose="02020603050405020304" pitchFamily="18" charset="0"/>
              </a:rPr>
              <a:t>CAI-2 B1 340 nm band degraded around 20 %, B6 380 nm band around 8 % in 5 years. Degradation has become slowly since 2023. </a:t>
            </a:r>
          </a:p>
          <a:p>
            <a:pPr marL="179388" indent="-179388" algn="just">
              <a:spcBef>
                <a:spcPts val="600"/>
              </a:spcBef>
              <a:buFont typeface="Arial" panose="020B0604020202020204" pitchFamily="34" charset="0"/>
              <a:buChar char="•"/>
            </a:pPr>
            <a:r>
              <a:rPr lang="en-US" altLang="ja-JP" dirty="0">
                <a:latin typeface="Times New Roman" panose="02020603050405020304" pitchFamily="18" charset="0"/>
                <a:ea typeface="Yu Gothic UI" panose="020B0500000000000000" pitchFamily="50" charset="-128"/>
                <a:cs typeface="Times New Roman" panose="02020603050405020304" pitchFamily="18" charset="0"/>
              </a:rPr>
              <a:t>CAI-2 radiance degradation factor is implemented to L2 pre-processing. </a:t>
            </a:r>
          </a:p>
        </p:txBody>
      </p:sp>
      <p:pic>
        <p:nvPicPr>
          <p:cNvPr id="10" name="図 9">
            <a:extLst>
              <a:ext uri="{FF2B5EF4-FFF2-40B4-BE49-F238E27FC236}">
                <a16:creationId xmlns:a16="http://schemas.microsoft.com/office/drawing/2014/main" id="{78BD5784-EB21-433A-97F5-FD556D9DAD1F}"/>
              </a:ext>
            </a:extLst>
          </p:cNvPr>
          <p:cNvPicPr>
            <a:picLocks noChangeAspect="1"/>
          </p:cNvPicPr>
          <p:nvPr/>
        </p:nvPicPr>
        <p:blipFill>
          <a:blip r:embed="rId6"/>
          <a:stretch>
            <a:fillRect/>
          </a:stretch>
        </p:blipFill>
        <p:spPr>
          <a:xfrm>
            <a:off x="8918097" y="1977224"/>
            <a:ext cx="3197426" cy="2243156"/>
          </a:xfrm>
          <a:prstGeom prst="rect">
            <a:avLst/>
          </a:prstGeom>
        </p:spPr>
      </p:pic>
      <p:sp>
        <p:nvSpPr>
          <p:cNvPr id="11" name="テキスト ボックス 10">
            <a:extLst>
              <a:ext uri="{FF2B5EF4-FFF2-40B4-BE49-F238E27FC236}">
                <a16:creationId xmlns:a16="http://schemas.microsoft.com/office/drawing/2014/main" id="{7D55064B-40FD-49A0-A19E-278CD9C5A311}"/>
              </a:ext>
            </a:extLst>
          </p:cNvPr>
          <p:cNvSpPr txBox="1"/>
          <p:nvPr/>
        </p:nvSpPr>
        <p:spPr>
          <a:xfrm>
            <a:off x="8481141" y="4153330"/>
            <a:ext cx="3470401" cy="276999"/>
          </a:xfrm>
          <a:prstGeom prst="rect">
            <a:avLst/>
          </a:prstGeom>
          <a:noFill/>
        </p:spPr>
        <p:txBody>
          <a:bodyPr wrap="square" rtlCol="0">
            <a:spAutoFit/>
          </a:bodyPr>
          <a:lstStyle/>
          <a:p>
            <a:pPr algn="ctr"/>
            <a:r>
              <a:rPr kumimoji="1" lang="en-US" altLang="ja-JP" sz="1200" b="1" i="1" dirty="0"/>
              <a:t>Illustration of GOSAT-2 lunar calibration</a:t>
            </a:r>
            <a:endParaRPr kumimoji="1" lang="ja-JP" altLang="en-US" sz="1200" b="1" i="1" dirty="0"/>
          </a:p>
        </p:txBody>
      </p:sp>
      <p:sp>
        <p:nvSpPr>
          <p:cNvPr id="12" name="テキスト ボックス 11">
            <a:extLst>
              <a:ext uri="{FF2B5EF4-FFF2-40B4-BE49-F238E27FC236}">
                <a16:creationId xmlns:a16="http://schemas.microsoft.com/office/drawing/2014/main" id="{1DBA6872-12D6-49C1-9459-9926E29FDB6A}"/>
              </a:ext>
            </a:extLst>
          </p:cNvPr>
          <p:cNvSpPr txBox="1"/>
          <p:nvPr/>
        </p:nvSpPr>
        <p:spPr>
          <a:xfrm rot="16200000">
            <a:off x="-836062" y="4757233"/>
            <a:ext cx="2823344" cy="276999"/>
          </a:xfrm>
          <a:prstGeom prst="rect">
            <a:avLst/>
          </a:prstGeom>
          <a:solidFill>
            <a:schemeClr val="bg1"/>
          </a:solidFill>
        </p:spPr>
        <p:txBody>
          <a:bodyPr wrap="square" rtlCol="0">
            <a:spAutoFit/>
          </a:bodyPr>
          <a:lstStyle/>
          <a:p>
            <a:pPr algn="just"/>
            <a:r>
              <a:rPr lang="en-US" altLang="ja-JP" sz="1200" b="1" i="1" dirty="0"/>
              <a:t>CAI-2 radiance compared with GIRO</a:t>
            </a:r>
          </a:p>
        </p:txBody>
      </p:sp>
      <p:sp>
        <p:nvSpPr>
          <p:cNvPr id="13" name="タイトル 26">
            <a:extLst>
              <a:ext uri="{FF2B5EF4-FFF2-40B4-BE49-F238E27FC236}">
                <a16:creationId xmlns:a16="http://schemas.microsoft.com/office/drawing/2014/main" id="{F0E49A7D-AF6B-C06D-973E-88C1AC51FA78}"/>
              </a:ext>
            </a:extLst>
          </p:cNvPr>
          <p:cNvSpPr txBox="1">
            <a:spLocks/>
          </p:cNvSpPr>
          <p:nvPr/>
        </p:nvSpPr>
        <p:spPr>
          <a:xfrm>
            <a:off x="2393300" y="54654"/>
            <a:ext cx="6037230" cy="969496"/>
          </a:xfrm>
          <a:prstGeom prst="rect">
            <a:avLst/>
          </a:prstGeom>
        </p:spPr>
        <p:txBody>
          <a:bodyPr wrap="none">
            <a:spAutoFit/>
          </a:bodyPr>
          <a:lstStyle>
            <a:lvl1pPr marL="0" marR="0" lvl="0" indent="0" algn="ctr" defTabSz="914400" eaLnBrk="1" latinLnBrk="0" hangingPunct="1">
              <a:lnSpc>
                <a:spcPct val="100000"/>
              </a:lnSpc>
              <a:spcBef>
                <a:spcPts val="600"/>
              </a:spcBef>
              <a:buClrTx/>
              <a:buSzTx/>
              <a:buFontTx/>
              <a:buNone/>
              <a:tabLst/>
              <a:defRPr sz="2800" b="1">
                <a:solidFill>
                  <a:schemeClr val="tx2"/>
                </a:solidFill>
                <a:latin typeface="Yu Gothic UI" panose="020B0500000000000000" pitchFamily="50" charset="-128"/>
                <a:ea typeface="Yu Gothic UI" panose="020B0500000000000000" pitchFamily="50" charset="-128"/>
                <a:cs typeface="Times New Roman" panose="02020603050405020304" pitchFamily="18" charset="0"/>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ja-JP" dirty="0">
                <a:latin typeface="Times New Roman" panose="02020603050405020304" pitchFamily="18" charset="0"/>
              </a:rPr>
              <a:t>Agency's Calibration Major Updates</a:t>
            </a:r>
          </a:p>
          <a:p>
            <a:r>
              <a:rPr lang="en-US" altLang="ja-JP" sz="2400" dirty="0">
                <a:latin typeface="Times New Roman" panose="02020603050405020304" pitchFamily="18" charset="0"/>
              </a:rPr>
              <a:t>(2) GOSAT-2 Lunar CAL by GIRO </a:t>
            </a:r>
            <a:endParaRPr lang="ja-JP" altLang="en-US" sz="2400" dirty="0">
              <a:latin typeface="Times New Roman" panose="02020603050405020304" pitchFamily="18" charset="0"/>
            </a:endParaRPr>
          </a:p>
        </p:txBody>
      </p:sp>
      <p:sp>
        <p:nvSpPr>
          <p:cNvPr id="16" name="テキスト ボックス 15">
            <a:extLst>
              <a:ext uri="{FF2B5EF4-FFF2-40B4-BE49-F238E27FC236}">
                <a16:creationId xmlns:a16="http://schemas.microsoft.com/office/drawing/2014/main" id="{470346F2-E1A2-44D6-AB53-D3C9EB449519}"/>
              </a:ext>
            </a:extLst>
          </p:cNvPr>
          <p:cNvSpPr txBox="1"/>
          <p:nvPr/>
        </p:nvSpPr>
        <p:spPr>
          <a:xfrm>
            <a:off x="8610600" y="1026612"/>
            <a:ext cx="3505843" cy="923330"/>
          </a:xfrm>
          <a:prstGeom prst="rect">
            <a:avLst/>
          </a:prstGeom>
          <a:noFill/>
        </p:spPr>
        <p:txBody>
          <a:bodyPr wrap="square" rtlCol="0">
            <a:spAutoFit/>
          </a:bodyPr>
          <a:lstStyle/>
          <a:p>
            <a:pPr algn="r"/>
            <a:r>
              <a:rPr kumimoji="1" lang="en-US" altLang="ja-JP" dirty="0">
                <a:highlight>
                  <a:srgbClr val="FFFF00"/>
                </a:highlight>
              </a:rPr>
              <a:t>Details were presented by </a:t>
            </a:r>
          </a:p>
          <a:p>
            <a:pPr algn="r"/>
            <a:r>
              <a:rPr kumimoji="1" lang="en-US" altLang="ja-JP" dirty="0">
                <a:highlight>
                  <a:srgbClr val="FFFF00"/>
                </a:highlight>
              </a:rPr>
              <a:t>K. Shiomi at UVN-S Break-out Session, Wed. am., Mar-19</a:t>
            </a:r>
            <a:endParaRPr kumimoji="1" lang="ja-JP" altLang="en-US" dirty="0">
              <a:highlight>
                <a:srgbClr val="FFFF00"/>
              </a:highlight>
            </a:endParaRPr>
          </a:p>
        </p:txBody>
      </p:sp>
      <p:grpSp>
        <p:nvGrpSpPr>
          <p:cNvPr id="14" name="グループ化 13">
            <a:extLst>
              <a:ext uri="{FF2B5EF4-FFF2-40B4-BE49-F238E27FC236}">
                <a16:creationId xmlns:a16="http://schemas.microsoft.com/office/drawing/2014/main" id="{2225B580-3874-E8E8-C480-3981AD1E6985}"/>
              </a:ext>
            </a:extLst>
          </p:cNvPr>
          <p:cNvGrpSpPr/>
          <p:nvPr/>
        </p:nvGrpSpPr>
        <p:grpSpPr>
          <a:xfrm>
            <a:off x="723497" y="3502711"/>
            <a:ext cx="7220630" cy="2832060"/>
            <a:chOff x="139700" y="4025940"/>
            <a:chExt cx="7220630" cy="2832060"/>
          </a:xfrm>
        </p:grpSpPr>
        <p:pic>
          <p:nvPicPr>
            <p:cNvPr id="17" name="図 16" descr="グラフ, 折れ線グラフ&#10;&#10;自動的に生成された説明">
              <a:extLst>
                <a:ext uri="{FF2B5EF4-FFF2-40B4-BE49-F238E27FC236}">
                  <a16:creationId xmlns:a16="http://schemas.microsoft.com/office/drawing/2014/main" id="{C1336AC4-56B4-4366-D2E5-1766EC61936F}"/>
                </a:ext>
              </a:extLst>
            </p:cNvPr>
            <p:cNvPicPr>
              <a:picLocks/>
            </p:cNvPicPr>
            <p:nvPr/>
          </p:nvPicPr>
          <p:blipFill>
            <a:blip r:embed="rId7" cstate="print">
              <a:extLst>
                <a:ext uri="{28A0092B-C50C-407E-A947-70E740481C1C}">
                  <a14:useLocalDpi xmlns:a14="http://schemas.microsoft.com/office/drawing/2010/main" val="0"/>
                </a:ext>
              </a:extLst>
            </a:blip>
            <a:srcRect l="3655" t="61525" b="3129"/>
            <a:stretch/>
          </p:blipFill>
          <p:spPr>
            <a:xfrm>
              <a:off x="3736930" y="4175530"/>
              <a:ext cx="3623400" cy="2351862"/>
            </a:xfrm>
            <a:prstGeom prst="rect">
              <a:avLst/>
            </a:prstGeom>
          </p:spPr>
        </p:pic>
        <p:sp>
          <p:nvSpPr>
            <p:cNvPr id="18" name="テキスト ボックス 17">
              <a:extLst>
                <a:ext uri="{FF2B5EF4-FFF2-40B4-BE49-F238E27FC236}">
                  <a16:creationId xmlns:a16="http://schemas.microsoft.com/office/drawing/2014/main" id="{99E274A4-C948-06C1-4D70-E178E1A5E8FE}"/>
                </a:ext>
              </a:extLst>
            </p:cNvPr>
            <p:cNvSpPr txBox="1"/>
            <p:nvPr/>
          </p:nvSpPr>
          <p:spPr>
            <a:xfrm>
              <a:off x="5790779" y="5351461"/>
              <a:ext cx="1533622" cy="307777"/>
            </a:xfrm>
            <a:prstGeom prst="rect">
              <a:avLst/>
            </a:prstGeom>
            <a:noFill/>
          </p:spPr>
          <p:txBody>
            <a:bodyPr wrap="square" rtlCol="0">
              <a:spAutoFit/>
            </a:bodyPr>
            <a:lstStyle/>
            <a:p>
              <a:r>
                <a:rPr kumimoji="1" lang="en-US" altLang="ja-JP" sz="1400" dirty="0"/>
                <a:t>B06(</a:t>
              </a:r>
              <a:r>
                <a:rPr lang="en-US" altLang="ja-JP" sz="1400" dirty="0"/>
                <a:t>0.377μm</a:t>
              </a:r>
              <a:r>
                <a:rPr kumimoji="1" lang="en-US" altLang="ja-JP" sz="1400" dirty="0"/>
                <a:t>)</a:t>
              </a:r>
              <a:endParaRPr kumimoji="1" lang="ja-JP" altLang="en-US" sz="1400" dirty="0"/>
            </a:p>
          </p:txBody>
        </p:sp>
        <p:pic>
          <p:nvPicPr>
            <p:cNvPr id="19" name="図 18" descr="グラフ, 折れ線グラフ&#10;&#10;自動的に生成された説明">
              <a:extLst>
                <a:ext uri="{FF2B5EF4-FFF2-40B4-BE49-F238E27FC236}">
                  <a16:creationId xmlns:a16="http://schemas.microsoft.com/office/drawing/2014/main" id="{22814963-4D68-E7DC-9AF0-AFDDACD739C2}"/>
                </a:ext>
              </a:extLst>
            </p:cNvPr>
            <p:cNvPicPr>
              <a:picLocks/>
            </p:cNvPicPr>
            <p:nvPr/>
          </p:nvPicPr>
          <p:blipFill>
            <a:blip r:embed="rId8" cstate="print">
              <a:extLst>
                <a:ext uri="{28A0092B-C50C-407E-A947-70E740481C1C}">
                  <a14:useLocalDpi xmlns:a14="http://schemas.microsoft.com/office/drawing/2010/main" val="0"/>
                </a:ext>
              </a:extLst>
            </a:blip>
            <a:srcRect l="3698" t="61957" b="3258"/>
            <a:stretch/>
          </p:blipFill>
          <p:spPr>
            <a:xfrm>
              <a:off x="139700" y="4194348"/>
              <a:ext cx="3637394" cy="2322844"/>
            </a:xfrm>
            <a:prstGeom prst="rect">
              <a:avLst/>
            </a:prstGeom>
          </p:spPr>
        </p:pic>
        <p:sp>
          <p:nvSpPr>
            <p:cNvPr id="20" name="テキスト ボックス 19">
              <a:extLst>
                <a:ext uri="{FF2B5EF4-FFF2-40B4-BE49-F238E27FC236}">
                  <a16:creationId xmlns:a16="http://schemas.microsoft.com/office/drawing/2014/main" id="{0374BD95-9A06-24A2-2A7D-65848137CDAD}"/>
                </a:ext>
              </a:extLst>
            </p:cNvPr>
            <p:cNvSpPr txBox="1"/>
            <p:nvPr/>
          </p:nvSpPr>
          <p:spPr>
            <a:xfrm>
              <a:off x="783331" y="5505350"/>
              <a:ext cx="1322798" cy="307777"/>
            </a:xfrm>
            <a:prstGeom prst="rect">
              <a:avLst/>
            </a:prstGeom>
            <a:noFill/>
          </p:spPr>
          <p:txBody>
            <a:bodyPr wrap="none" rtlCol="0">
              <a:spAutoFit/>
            </a:bodyPr>
            <a:lstStyle/>
            <a:p>
              <a:r>
                <a:rPr kumimoji="1" lang="en-US" altLang="ja-JP" sz="1400" dirty="0"/>
                <a:t>B01(</a:t>
              </a:r>
              <a:r>
                <a:rPr lang="en-US" altLang="ja-JP" sz="1400" dirty="0"/>
                <a:t>0.339μm</a:t>
              </a:r>
              <a:r>
                <a:rPr kumimoji="1" lang="en-US" altLang="ja-JP" sz="1400" dirty="0"/>
                <a:t>)</a:t>
              </a:r>
              <a:endParaRPr kumimoji="1" lang="ja-JP" altLang="en-US" sz="1400" dirty="0"/>
            </a:p>
          </p:txBody>
        </p:sp>
        <p:sp>
          <p:nvSpPr>
            <p:cNvPr id="21" name="テキスト ボックス 20">
              <a:extLst>
                <a:ext uri="{FF2B5EF4-FFF2-40B4-BE49-F238E27FC236}">
                  <a16:creationId xmlns:a16="http://schemas.microsoft.com/office/drawing/2014/main" id="{3CFA8ECF-11A4-0EC1-4AB7-D1B5E719F334}"/>
                </a:ext>
              </a:extLst>
            </p:cNvPr>
            <p:cNvSpPr txBox="1"/>
            <p:nvPr/>
          </p:nvSpPr>
          <p:spPr>
            <a:xfrm>
              <a:off x="2304901" y="5003523"/>
              <a:ext cx="1322798" cy="307777"/>
            </a:xfrm>
            <a:prstGeom prst="rect">
              <a:avLst/>
            </a:prstGeom>
            <a:noFill/>
          </p:spPr>
          <p:txBody>
            <a:bodyPr wrap="none" rtlCol="0">
              <a:spAutoFit/>
            </a:bodyPr>
            <a:lstStyle/>
            <a:p>
              <a:r>
                <a:rPr kumimoji="1" lang="en-US" altLang="ja-JP" sz="1400" dirty="0"/>
                <a:t>B02(</a:t>
              </a:r>
              <a:r>
                <a:rPr lang="en-US" altLang="ja-JP" sz="1400" dirty="0"/>
                <a:t>0.441μm</a:t>
              </a:r>
              <a:r>
                <a:rPr kumimoji="1" lang="en-US" altLang="ja-JP" sz="1400" dirty="0"/>
                <a:t>)</a:t>
              </a:r>
              <a:endParaRPr kumimoji="1" lang="ja-JP" altLang="en-US" sz="1400" dirty="0"/>
            </a:p>
          </p:txBody>
        </p:sp>
        <p:pic>
          <p:nvPicPr>
            <p:cNvPr id="22" name="図 21">
              <a:extLst>
                <a:ext uri="{FF2B5EF4-FFF2-40B4-BE49-F238E27FC236}">
                  <a16:creationId xmlns:a16="http://schemas.microsoft.com/office/drawing/2014/main" id="{239CD143-843F-FFAE-FD06-9587C716423D}"/>
                </a:ext>
              </a:extLst>
            </p:cNvPr>
            <p:cNvPicPr>
              <a:picLocks noChangeAspect="1"/>
            </p:cNvPicPr>
            <p:nvPr/>
          </p:nvPicPr>
          <p:blipFill>
            <a:blip r:embed="rId9"/>
            <a:stretch>
              <a:fillRect/>
            </a:stretch>
          </p:blipFill>
          <p:spPr>
            <a:xfrm>
              <a:off x="566198" y="4045461"/>
              <a:ext cx="3201508" cy="167252"/>
            </a:xfrm>
            <a:prstGeom prst="rect">
              <a:avLst/>
            </a:prstGeom>
          </p:spPr>
        </p:pic>
        <p:sp>
          <p:nvSpPr>
            <p:cNvPr id="23" name="テキスト ボックス 47">
              <a:extLst>
                <a:ext uri="{FF2B5EF4-FFF2-40B4-BE49-F238E27FC236}">
                  <a16:creationId xmlns:a16="http://schemas.microsoft.com/office/drawing/2014/main" id="{F66B12FF-50DB-79C8-DE3D-E66CD867EF48}"/>
                </a:ext>
              </a:extLst>
            </p:cNvPr>
            <p:cNvSpPr txBox="1"/>
            <p:nvPr/>
          </p:nvSpPr>
          <p:spPr>
            <a:xfrm>
              <a:off x="794042" y="6488668"/>
              <a:ext cx="2752677"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i="1" u="sng" dirty="0"/>
                <a:t>B01-B05(Forward-view)</a:t>
              </a:r>
              <a:endParaRPr kumimoji="1" lang="ja-JP" altLang="en-US" i="1" u="sng" dirty="0"/>
            </a:p>
          </p:txBody>
        </p:sp>
        <p:sp>
          <p:nvSpPr>
            <p:cNvPr id="24" name="テキスト ボックス 35">
              <a:extLst>
                <a:ext uri="{FF2B5EF4-FFF2-40B4-BE49-F238E27FC236}">
                  <a16:creationId xmlns:a16="http://schemas.microsoft.com/office/drawing/2014/main" id="{E7A53DBF-6802-FA5F-C602-7A2CB4173F05}"/>
                </a:ext>
              </a:extLst>
            </p:cNvPr>
            <p:cNvSpPr txBox="1"/>
            <p:nvPr/>
          </p:nvSpPr>
          <p:spPr>
            <a:xfrm>
              <a:off x="4283390" y="6487925"/>
              <a:ext cx="2924198"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i="1" u="sng" dirty="0"/>
                <a:t>B06-B10(Backward-view)</a:t>
              </a:r>
              <a:endParaRPr kumimoji="1" lang="ja-JP" altLang="en-US" i="1" u="sng" dirty="0"/>
            </a:p>
          </p:txBody>
        </p:sp>
        <p:pic>
          <p:nvPicPr>
            <p:cNvPr id="25" name="図 24">
              <a:extLst>
                <a:ext uri="{FF2B5EF4-FFF2-40B4-BE49-F238E27FC236}">
                  <a16:creationId xmlns:a16="http://schemas.microsoft.com/office/drawing/2014/main" id="{6D99530C-CA0A-0829-EFF8-69E3DAA29A08}"/>
                </a:ext>
              </a:extLst>
            </p:cNvPr>
            <p:cNvPicPr>
              <a:picLocks noChangeAspect="1"/>
            </p:cNvPicPr>
            <p:nvPr/>
          </p:nvPicPr>
          <p:blipFill>
            <a:blip r:embed="rId10"/>
            <a:stretch>
              <a:fillRect/>
            </a:stretch>
          </p:blipFill>
          <p:spPr>
            <a:xfrm>
              <a:off x="4230019" y="4025940"/>
              <a:ext cx="2992468" cy="124639"/>
            </a:xfrm>
            <a:prstGeom prst="rect">
              <a:avLst/>
            </a:prstGeom>
          </p:spPr>
        </p:pic>
      </p:grpSp>
      <p:sp>
        <p:nvSpPr>
          <p:cNvPr id="3" name="スライド番号プレースホルダー 1">
            <a:extLst>
              <a:ext uri="{FF2B5EF4-FFF2-40B4-BE49-F238E27FC236}">
                <a16:creationId xmlns:a16="http://schemas.microsoft.com/office/drawing/2014/main" id="{185C12B0-0220-6E32-E4C4-FA8BFD346E97}"/>
              </a:ext>
            </a:extLst>
          </p:cNvPr>
          <p:cNvSpPr txBox="1">
            <a:spLocks/>
          </p:cNvSpPr>
          <p:nvPr/>
        </p:nvSpPr>
        <p:spPr>
          <a:xfrm>
            <a:off x="9411505" y="649891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F3BB8C-0C0C-4EAB-9830-DC513CDAB615}" type="slidenum">
              <a:rPr lang="en-US" smtClean="0">
                <a:latin typeface="Times New Roman" panose="02020603050405020304" pitchFamily="18" charset="0"/>
                <a:cs typeface="Times New Roman" panose="02020603050405020304" pitchFamily="18" charset="0"/>
              </a:rPr>
              <a:pPr>
                <a:defRPr/>
              </a:pPr>
              <a:t>9</a:t>
            </a:fld>
            <a:endParaRPr lang="en-US">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C57389E5-C2BC-4B90-9525-975FCE6DE4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87548" y="54654"/>
            <a:ext cx="152797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オーディオ 25">
            <a:hlinkClick r:id="" action="ppaction://media"/>
            <a:extLst>
              <a:ext uri="{FF2B5EF4-FFF2-40B4-BE49-F238E27FC236}">
                <a16:creationId xmlns:a16="http://schemas.microsoft.com/office/drawing/2014/main" id="{89FA9735-0D32-9186-5F54-77F968823875}"/>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2137293"/>
      </p:ext>
    </p:extLst>
  </p:cSld>
  <p:clrMapOvr>
    <a:masterClrMapping/>
  </p:clrMapOvr>
  <mc:AlternateContent xmlns:mc="http://schemas.openxmlformats.org/markup-compatibility/2006">
    <mc:Choice xmlns:p14="http://schemas.microsoft.com/office/powerpoint/2010/main" Requires="p14">
      <p:transition spd="slow" p14:dur="2000" advTm="43899"/>
    </mc:Choice>
    <mc:Fallback>
      <p:transition spd="slow" advTm="43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3"/>
</p:tagLst>
</file>

<file path=ppt/theme/theme1.xml><?xml version="1.0" encoding="utf-8"?>
<a:theme xmlns:a="http://schemas.openxmlformats.org/drawingml/2006/main" name="EORC">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ORC" id="{FDF592C6-B561-4CE5-B9B0-83FD3689DEA7}" vid="{6471A4DA-2F5F-403F-A39E-F9B082E6CE8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EORC</Template>
  <TotalTime>43580</TotalTime>
  <Words>1739</Words>
  <Application>Microsoft Office PowerPoint</Application>
  <PresentationFormat>ワイド画面</PresentationFormat>
  <Paragraphs>192</Paragraphs>
  <Slides>12</Slides>
  <Notes>7</Notes>
  <HiddenSlides>0</HiddenSlides>
  <MMClips>12</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12</vt:i4>
      </vt:variant>
    </vt:vector>
  </HeadingPairs>
  <TitlesOfParts>
    <vt:vector size="25" baseType="lpstr">
      <vt:lpstr>Meiryo UI</vt:lpstr>
      <vt:lpstr>ＭＳ Ｐゴシック</vt:lpstr>
      <vt:lpstr>宋体</vt:lpstr>
      <vt:lpstr>Yu Gothic UI</vt:lpstr>
      <vt:lpstr>游ゴシック</vt:lpstr>
      <vt:lpstr>游明朝</vt:lpstr>
      <vt:lpstr>Arial</vt:lpstr>
      <vt:lpstr>Calibri</vt:lpstr>
      <vt:lpstr>Cambria Math</vt:lpstr>
      <vt:lpstr>Montserrat</vt:lpstr>
      <vt:lpstr>Times New Roman</vt:lpstr>
      <vt:lpstr>Wingdings</vt:lpstr>
      <vt:lpstr>EORC</vt:lpstr>
      <vt:lpstr>GSICS Agency Report 2025 </vt:lpstr>
      <vt:lpstr>Summary of Agency’s GSICS Activities, Actions, and Achievements</vt:lpstr>
      <vt:lpstr>Agency’s Instruments Updates &amp;  Planned launches that are relevant to GSICS  (1) JAXA Missions</vt:lpstr>
      <vt:lpstr> Agency’s Instruments Updates &amp; Planned launches  that are relevant to GSICS (2) Europe-Japan joint EarthCARE was launched successfully</vt:lpstr>
      <vt:lpstr>Agency’s Instruments Updates &amp; Planned launches  that are relevant to GSICS (3) EarthCARE First and Synergistic Images</vt:lpstr>
      <vt:lpstr>PowerPoint プレゼンテーション</vt:lpstr>
      <vt:lpstr>PowerPoint プレゼンテーション</vt:lpstr>
      <vt:lpstr>Agency's Calibration Major Updates (1) SGLI Lunar CAL by GIRO</vt:lpstr>
      <vt:lpstr>PowerPoint プレゼンテーション</vt:lpstr>
      <vt:lpstr>PowerPoint プレゼンテーション</vt:lpstr>
      <vt:lpstr>Agency's Calibration Major Updates (4) Cross-calibration toward AMSR3</vt:lpstr>
      <vt:lpstr>Agency’s Personnel Supporting GSICS</vt:lpstr>
    </vt:vector>
  </TitlesOfParts>
  <Company>NOAA / NESDIS / ORA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subject>SPIE 2009 tALK</dc:subject>
  <dc:creator>Fred Wu</dc:creator>
  <cp:lastModifiedBy>可知　美佐子</cp:lastModifiedBy>
  <cp:revision>1013</cp:revision>
  <dcterms:created xsi:type="dcterms:W3CDTF">2004-06-10T15:46:18Z</dcterms:created>
  <dcterms:modified xsi:type="dcterms:W3CDTF">2025-03-19T11:39:28Z</dcterms:modified>
</cp:coreProperties>
</file>