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733" r:id="rId5"/>
    <p:sldId id="845" r:id="rId6"/>
    <p:sldId id="847" r:id="rId7"/>
    <p:sldId id="844" r:id="rId8"/>
    <p:sldId id="848" r:id="rId9"/>
    <p:sldId id="835" r:id="rId10"/>
    <p:sldId id="834" r:id="rId11"/>
    <p:sldId id="849" r:id="rId12"/>
    <p:sldId id="850" r:id="rId13"/>
    <p:sldId id="851" r:id="rId14"/>
    <p:sldId id="836" r:id="rId15"/>
    <p:sldId id="837" r:id="rId16"/>
    <p:sldId id="838" r:id="rId1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9900"/>
    <a:srgbClr val="FFFFFF"/>
    <a:srgbClr val="FF3300"/>
    <a:srgbClr val="333399"/>
    <a:srgbClr val="000000"/>
    <a:srgbClr val="0C45E4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39BAB-AD41-3CDF-39D6-BF56A1C3078D}" v="6" dt="2025-03-10T09:11:28.931"/>
    <p1510:client id="{63CA62EE-5E43-153B-8EB1-F3D509D901AD}" v="30" dt="2025-03-10T09:06:07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2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高橋 昌也" userId="S::m_takahashi@met.kishou.go.jp::59768d71-190b-4de4-be39-892b3b6d5550" providerId="AD" clId="Web-{63CA62EE-5E43-153B-8EB1-F3D509D901AD}"/>
    <pc:docChg chg="modSld">
      <pc:chgData name="高橋 昌也" userId="S::m_takahashi@met.kishou.go.jp::59768d71-190b-4de4-be39-892b3b6d5550" providerId="AD" clId="Web-{63CA62EE-5E43-153B-8EB1-F3D509D901AD}" dt="2025-03-10T09:06:07.295" v="29" actId="1076"/>
      <pc:docMkLst>
        <pc:docMk/>
      </pc:docMkLst>
      <pc:sldChg chg="addSp delSp modSp">
        <pc:chgData name="高橋 昌也" userId="S::m_takahashi@met.kishou.go.jp::59768d71-190b-4de4-be39-892b3b6d5550" providerId="AD" clId="Web-{63CA62EE-5E43-153B-8EB1-F3D509D901AD}" dt="2025-03-10T09:06:07.295" v="29" actId="1076"/>
        <pc:sldMkLst>
          <pc:docMk/>
          <pc:sldMk cId="238456059" sldId="733"/>
        </pc:sldMkLst>
        <pc:spChg chg="mod">
          <ac:chgData name="高橋 昌也" userId="S::m_takahashi@met.kishou.go.jp::59768d71-190b-4de4-be39-892b3b6d5550" providerId="AD" clId="Web-{63CA62EE-5E43-153B-8EB1-F3D509D901AD}" dt="2025-03-10T09:05:17.244" v="19" actId="1076"/>
          <ac:spMkLst>
            <pc:docMk/>
            <pc:sldMk cId="238456059" sldId="733"/>
            <ac:spMk id="4" creationId="{F26D605D-C31B-4A74-9F82-60E6B61F5241}"/>
          </ac:spMkLst>
        </pc:spChg>
        <pc:picChg chg="add mod">
          <ac:chgData name="高橋 昌也" userId="S::m_takahashi@met.kishou.go.jp::59768d71-190b-4de4-be39-892b3b6d5550" providerId="AD" clId="Web-{63CA62EE-5E43-153B-8EB1-F3D509D901AD}" dt="2025-03-10T09:06:07.295" v="29" actId="1076"/>
          <ac:picMkLst>
            <pc:docMk/>
            <pc:sldMk cId="238456059" sldId="733"/>
            <ac:picMk id="2" creationId="{9CCBDF74-E315-C1E3-363E-55C9C3D964FD}"/>
          </ac:picMkLst>
        </pc:picChg>
        <pc:picChg chg="add del mod">
          <ac:chgData name="高橋 昌也" userId="S::m_takahashi@met.kishou.go.jp::59768d71-190b-4de4-be39-892b3b6d5550" providerId="AD" clId="Web-{63CA62EE-5E43-153B-8EB1-F3D509D901AD}" dt="2025-03-10T09:04:57.823" v="11"/>
          <ac:picMkLst>
            <pc:docMk/>
            <pc:sldMk cId="238456059" sldId="733"/>
            <ac:picMk id="3" creationId="{6070FD59-1EE6-9CAE-8CBB-8D805EA48BB0}"/>
          </ac:picMkLst>
        </pc:picChg>
        <pc:picChg chg="add mod">
          <ac:chgData name="高橋 昌也" userId="S::m_takahashi@met.kishou.go.jp::59768d71-190b-4de4-be39-892b3b6d5550" providerId="AD" clId="Web-{63CA62EE-5E43-153B-8EB1-F3D509D901AD}" dt="2025-03-10T09:05:59.435" v="26" actId="14100"/>
          <ac:picMkLst>
            <pc:docMk/>
            <pc:sldMk cId="238456059" sldId="733"/>
            <ac:picMk id="5" creationId="{76510B0F-C0EF-1701-6B5C-87BA318511F0}"/>
          </ac:picMkLst>
        </pc:picChg>
      </pc:sldChg>
    </pc:docChg>
  </pc:docChgLst>
  <pc:docChgLst>
    <pc:chgData name="高橋 昌也" userId="S::m_takahashi@met.kishou.go.jp::59768d71-190b-4de4-be39-892b3b6d5550" providerId="AD" clId="Web-{CC623DDD-59BE-27A1-9D76-45F14816B0E0}"/>
    <pc:docChg chg="modSld">
      <pc:chgData name="高橋 昌也" userId="S::m_takahashi@met.kishou.go.jp::59768d71-190b-4de4-be39-892b3b6d5550" providerId="AD" clId="Web-{CC623DDD-59BE-27A1-9D76-45F14816B0E0}" dt="2024-03-08T00:23:04.108" v="27" actId="20577"/>
      <pc:docMkLst>
        <pc:docMk/>
      </pc:docMkLst>
      <pc:sldChg chg="modSp">
        <pc:chgData name="高橋 昌也" userId="S::m_takahashi@met.kishou.go.jp::59768d71-190b-4de4-be39-892b3b6d5550" providerId="AD" clId="Web-{CC623DDD-59BE-27A1-9D76-45F14816B0E0}" dt="2024-03-08T00:23:04.108" v="27" actId="20577"/>
        <pc:sldMkLst>
          <pc:docMk/>
          <pc:sldMk cId="1731872492" sldId="834"/>
        </pc:sldMkLst>
        <pc:spChg chg="mod">
          <ac:chgData name="高橋 昌也" userId="S::m_takahashi@met.kishou.go.jp::59768d71-190b-4de4-be39-892b3b6d5550" providerId="AD" clId="Web-{CC623DDD-59BE-27A1-9D76-45F14816B0E0}" dt="2024-03-08T00:23:04.108" v="27" actId="20577"/>
          <ac:spMkLst>
            <pc:docMk/>
            <pc:sldMk cId="1731872492" sldId="834"/>
            <ac:spMk id="40" creationId="{A79CDC02-8EB6-887B-9546-412E8755D602}"/>
          </ac:spMkLst>
        </pc:spChg>
      </pc:sldChg>
    </pc:docChg>
  </pc:docChgLst>
  <pc:docChgLst>
    <pc:chgData name="高橋 昌也" userId="S::m_takahashi@met.kishou.go.jp::59768d71-190b-4de4-be39-892b3b6d5550" providerId="AD" clId="Web-{67DB7325-33EC-D7E0-CEFC-DFA4419F6C1B}"/>
    <pc:docChg chg="modSld">
      <pc:chgData name="高橋 昌也" userId="S::m_takahashi@met.kishou.go.jp::59768d71-190b-4de4-be39-892b3b6d5550" providerId="AD" clId="Web-{67DB7325-33EC-D7E0-CEFC-DFA4419F6C1B}" dt="2024-03-08T00:26:12.261" v="3" actId="20577"/>
      <pc:docMkLst>
        <pc:docMk/>
      </pc:docMkLst>
      <pc:sldChg chg="modSp">
        <pc:chgData name="高橋 昌也" userId="S::m_takahashi@met.kishou.go.jp::59768d71-190b-4de4-be39-892b3b6d5550" providerId="AD" clId="Web-{67DB7325-33EC-D7E0-CEFC-DFA4419F6C1B}" dt="2024-03-08T00:26:12.261" v="3" actId="20577"/>
        <pc:sldMkLst>
          <pc:docMk/>
          <pc:sldMk cId="3307589903" sldId="845"/>
        </pc:sldMkLst>
        <pc:spChg chg="mod">
          <ac:chgData name="高橋 昌也" userId="S::m_takahashi@met.kishou.go.jp::59768d71-190b-4de4-be39-892b3b6d5550" providerId="AD" clId="Web-{67DB7325-33EC-D7E0-CEFC-DFA4419F6C1B}" dt="2024-03-08T00:26:12.261" v="3" actId="20577"/>
          <ac:spMkLst>
            <pc:docMk/>
            <pc:sldMk cId="3307589903" sldId="845"/>
            <ac:spMk id="3" creationId="{47C40523-2258-0926-144D-5DFBFED1EF86}"/>
          </ac:spMkLst>
        </pc:spChg>
      </pc:sldChg>
    </pc:docChg>
  </pc:docChgLst>
  <pc:docChgLst>
    <pc:chgData name="高橋 昌也" userId="S::m_takahashi@met.kishou.go.jp::59768d71-190b-4de4-be39-892b3b6d5550" providerId="AD" clId="Web-{20439BAB-AD41-3CDF-39D6-BF56A1C3078D}"/>
    <pc:docChg chg="modSld">
      <pc:chgData name="高橋 昌也" userId="S::m_takahashi@met.kishou.go.jp::59768d71-190b-4de4-be39-892b3b6d5550" providerId="AD" clId="Web-{20439BAB-AD41-3CDF-39D6-BF56A1C3078D}" dt="2025-03-10T09:11:28.931" v="5" actId="1076"/>
      <pc:docMkLst>
        <pc:docMk/>
      </pc:docMkLst>
      <pc:sldChg chg="addSp delSp modSp">
        <pc:chgData name="高橋 昌也" userId="S::m_takahashi@met.kishou.go.jp::59768d71-190b-4de4-be39-892b3b6d5550" providerId="AD" clId="Web-{20439BAB-AD41-3CDF-39D6-BF56A1C3078D}" dt="2025-03-10T09:11:28.931" v="5" actId="1076"/>
        <pc:sldMkLst>
          <pc:docMk/>
          <pc:sldMk cId="1731872492" sldId="834"/>
        </pc:sldMkLst>
        <pc:picChg chg="del">
          <ac:chgData name="高橋 昌也" userId="S::m_takahashi@met.kishou.go.jp::59768d71-190b-4de4-be39-892b3b6d5550" providerId="AD" clId="Web-{20439BAB-AD41-3CDF-39D6-BF56A1C3078D}" dt="2025-03-10T09:11:06.508" v="0"/>
          <ac:picMkLst>
            <pc:docMk/>
            <pc:sldMk cId="1731872492" sldId="834"/>
            <ac:picMk id="2" creationId="{AB0C1998-97D1-9852-C3BB-D1551EB8707A}"/>
          </ac:picMkLst>
        </pc:picChg>
        <pc:picChg chg="add mod">
          <ac:chgData name="高橋 昌也" userId="S::m_takahashi@met.kishou.go.jp::59768d71-190b-4de4-be39-892b3b6d5550" providerId="AD" clId="Web-{20439BAB-AD41-3CDF-39D6-BF56A1C3078D}" dt="2025-03-10T09:11:28.931" v="5" actId="1076"/>
          <ac:picMkLst>
            <pc:docMk/>
            <pc:sldMk cId="1731872492" sldId="834"/>
            <ac:picMk id="3" creationId="{61788AE7-4FD3-B937-B0F5-A9AE381BF3A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EB249-2117-BDDF-81B6-960BC5C12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6E8F2E-63E3-8A28-5414-B514D8C67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529E79-8C6D-89D5-FC23-8491C388D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DB76C-2B8F-C0BA-6583-788288F98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80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41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7163-C44E-1CF3-2DE8-D2E5D870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373A5-192E-E0CD-22EF-124D93FDE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8EFEA-9B6C-0CE8-0FE0-66CF9A27F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A8449-1FB4-C60F-8375-11643CFF7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0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970B1-FD78-C943-CF0D-60C6949D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EFA517-B24E-C072-6EE7-4E935EEBA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FE6236-2832-A5DC-0D4D-392BFF769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70EFC-907D-2699-7E1B-95553B2DE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4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7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AE2C8-DF50-4215-5565-7247D6C73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43C95-3145-FD76-8131-16ACAEC52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0A612-D506-78B7-EA96-C4D630390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36567-6EE2-553D-D2FE-CA4C443A8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3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BBB1-33AA-8F64-1DE8-BDB24DDA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A13AA4-0B4F-DE34-AE2E-293B87FC2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4397B-5F50-20F5-C359-9E7C48DD7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9B790-192B-918C-E78C-F9CAFB578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6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Click to edit Master title style</a:t>
            </a:r>
            <a:endParaRPr lang="en-GB" ker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/>
              <a:t>17–21 March 2025</a:t>
            </a:r>
            <a:r>
              <a:rPr lang="it-IT" sz="1000" b="0"/>
              <a:t>, GSICS Annual Meeting (Hybrid), ChangChun, China</a:t>
            </a:r>
            <a:endParaRPr lang="en-US" sz="1000" b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2025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>
                <a:ea typeface="宋体" pitchFamily="2" charset="-122"/>
              </a:rPr>
              <a:t>TAKAHASHI Masaya, KOYAMATSU Shin</a:t>
            </a:r>
            <a:endParaRPr lang="ja-JP" altLang="en-US" sz="2000"/>
          </a:p>
          <a:p>
            <a:pPr eaLnBrk="1" hangingPunct="1">
              <a:lnSpc>
                <a:spcPct val="80000"/>
              </a:lnSpc>
            </a:pPr>
            <a:r>
              <a:rPr lang="en-US" altLang="zh-CN" sz="2000">
                <a:ea typeface="宋体" pitchFamily="2" charset="-122"/>
              </a:rPr>
              <a:t>and EIKI Misaki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516820"/>
            <a:ext cx="9387400" cy="87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>
                <a:solidFill>
                  <a:srgbClr val="FF0000"/>
                </a:solidFill>
                <a:ea typeface="宋体" pitchFamily="2" charset="-122"/>
              </a:rPr>
              <a:t>Japan Meteorological Agency / Meteorological Satellite Center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BDF74-E315-C1E3-363E-55C9C3D964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354" y="5467330"/>
            <a:ext cx="1060497" cy="771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10B0F-C0EF-1701-6B5C-87BA318511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7" y="5500720"/>
            <a:ext cx="730498" cy="756090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AF3D3361-9629-5EC0-090A-A17352DBD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3"/>
    </mc:Choice>
    <mc:Fallback>
      <p:transition spd="slow" advTm="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7C608-1155-431D-D7AA-E04BC560B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EC12A-357E-C0E3-0A1F-646444C05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5AFCC6-33B1-550E-5667-A142AADB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60" y="168070"/>
            <a:ext cx="8638997" cy="589546"/>
          </a:xfrm>
        </p:spPr>
        <p:txBody>
          <a:bodyPr/>
          <a:lstStyle/>
          <a:p>
            <a:pPr lvl="0" algn="l"/>
            <a:r>
              <a:rPr lang="en-GB" sz="3200" b="1"/>
              <a:t>Geostationary HiMawari Sounder (GHMS)</a:t>
            </a:r>
          </a:p>
        </p:txBody>
      </p:sp>
      <p:sp>
        <p:nvSpPr>
          <p:cNvPr id="6" name="四角形 235">
            <a:extLst>
              <a:ext uri="{FF2B5EF4-FFF2-40B4-BE49-F238E27FC236}">
                <a16:creationId xmlns:a16="http://schemas.microsoft.com/office/drawing/2014/main" id="{F4D54910-F412-16FF-1817-65BAE389A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2" y="1095558"/>
            <a:ext cx="10908583" cy="1407799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/>
              <a:t>L3Harris’s new infrared FTS</a:t>
            </a:r>
          </a:p>
          <a:p>
            <a:r>
              <a:rPr kumimoji="1" lang="en" altLang="ja-JP" sz="2000"/>
              <a:t>Values in the tables show JMA </a:t>
            </a:r>
            <a:r>
              <a:rPr kumimoji="1" lang="en" altLang="ja-JP" sz="2000" u="sng"/>
              <a:t>requirements</a:t>
            </a:r>
            <a:endParaRPr kumimoji="1" lang="en" altLang="ja-JP" sz="1800" u="sng"/>
          </a:p>
        </p:txBody>
      </p:sp>
      <p:sp>
        <p:nvSpPr>
          <p:cNvPr id="7" name="正方形/長方形 4">
            <a:extLst>
              <a:ext uri="{FF2B5EF4-FFF2-40B4-BE49-F238E27FC236}">
                <a16:creationId xmlns:a16="http://schemas.microsoft.com/office/drawing/2014/main" id="{E3979FCC-DDCC-4B92-5CD1-321527E13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070" y="2487616"/>
            <a:ext cx="5187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ja-JP" sz="2000">
                <a:solidFill>
                  <a:prstClr val="black"/>
                </a:solidFill>
                <a:latin typeface="Arial"/>
              </a:rPr>
              <a:t>GHMS Spatial &amp; Spectral C</a:t>
            </a:r>
            <a:r>
              <a:rPr lang="ja-JP" altLang="en-US" sz="2000">
                <a:solidFill>
                  <a:prstClr val="black"/>
                </a:solidFill>
                <a:latin typeface="Arial"/>
              </a:rPr>
              <a:t>haracteristics </a:t>
            </a:r>
          </a:p>
        </p:txBody>
      </p:sp>
      <p:sp>
        <p:nvSpPr>
          <p:cNvPr id="8" name="正方形/長方形 6">
            <a:extLst>
              <a:ext uri="{FF2B5EF4-FFF2-40B4-BE49-F238E27FC236}">
                <a16:creationId xmlns:a16="http://schemas.microsoft.com/office/drawing/2014/main" id="{EFE1EF17-1AB6-43B8-E668-EE462D6B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45" y="2487616"/>
            <a:ext cx="46947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GHMS Observing Area &amp; Interval</a:t>
            </a: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ADCABA7D-753D-AB04-035A-AA290327C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5596"/>
              </p:ext>
            </p:extLst>
          </p:nvPr>
        </p:nvGraphicFramePr>
        <p:xfrm>
          <a:off x="828039" y="2906794"/>
          <a:ext cx="4823253" cy="2044769"/>
        </p:xfrm>
        <a:graphic>
          <a:graphicData uri="http://schemas.openxmlformats.org/drawingml/2006/table">
            <a:tbl>
              <a:tblPr firstRow="1" firstCol="1" bandRow="1"/>
              <a:tblGrid>
                <a:gridCol w="3695919">
                  <a:extLst>
                    <a:ext uri="{9D8B030D-6E8A-4147-A177-3AD203B41FA5}">
                      <a16:colId xmlns:a16="http://schemas.microsoft.com/office/drawing/2014/main" val="2007210220"/>
                    </a:ext>
                  </a:extLst>
                </a:gridCol>
                <a:gridCol w="1127334">
                  <a:extLst>
                    <a:ext uri="{9D8B030D-6E8A-4147-A177-3AD203B41FA5}">
                      <a16:colId xmlns:a16="http://schemas.microsoft.com/office/drawing/2014/main" val="4293477922"/>
                    </a:ext>
                  </a:extLst>
                </a:gridCol>
              </a:tblGrid>
              <a:tr h="511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Observing Area (</a:t>
                      </a:r>
                      <a:r>
                        <a:rPr lang="en-US" altLang="ja-JP" sz="16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minimum</a:t>
                      </a:r>
                      <a:r>
                        <a:rPr kumimoji="1" lang="en-US" altLang="ja-JP" sz="16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coverage)</a:t>
                      </a:r>
                      <a:endParaRPr kumimoji="1" lang="ja-JP" altLang="en-US" sz="16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Interval</a:t>
                      </a:r>
                      <a:endParaRPr kumimoji="1" lang="ja-JP" sz="1600" b="1" i="0" u="none" strike="noStrike" kern="1200" cap="none" spc="0" normalizeH="0" baseline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44077"/>
                  </a:ext>
                </a:extLst>
              </a:tr>
              <a:tr h="511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Sounding Disk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(LZA </a:t>
                      </a:r>
                      <a:r>
                        <a:rPr lang="ja-JP" altLang="en-US" sz="1600" b="0" i="0" u="none" strike="noStrike" noProof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 60</a:t>
                      </a:r>
                      <a:r>
                        <a:rPr lang="ja-JP" altLang="en-US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 </a:t>
                      </a:r>
                      <a:r>
                        <a:rPr lang="en-US" altLang="ja-JP" sz="1600" b="0" baseline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deg</a:t>
                      </a:r>
                      <a:r>
                        <a:rPr lang="en-US" altLang="ja-JP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ＭＳ 明朝" panose="02020609040205080304" pitchFamily="17" charset="-128"/>
                        </a:rPr>
                        <a:t>)</a:t>
                      </a:r>
                      <a:endParaRPr 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60 min</a:t>
                      </a:r>
                      <a:endParaRPr 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2403"/>
                  </a:ext>
                </a:extLst>
              </a:tr>
              <a:tr h="511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Japan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(EW</a:t>
                      </a:r>
                      <a:r>
                        <a:rPr lang="en-US" altLang="ja-JP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2500 km x</a:t>
                      </a:r>
                      <a:r>
                        <a:rPr lang="en-US" altLang="ja-JP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NS </a:t>
                      </a: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2000 km)</a:t>
                      </a:r>
                      <a:endParaRPr 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 min*</a:t>
                      </a:r>
                      <a:endParaRPr lang="ja-JP" sz="1600" b="0" baseline="300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258965"/>
                  </a:ext>
                </a:extLst>
              </a:tr>
              <a:tr h="511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Target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Area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(EW</a:t>
                      </a:r>
                      <a:r>
                        <a:rPr lang="en-US" altLang="ja-JP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1000 km</a:t>
                      </a:r>
                      <a:r>
                        <a:rPr lang="en-US" altLang="ja-JP" sz="1600" b="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x NS </a:t>
                      </a: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1000 km)</a:t>
                      </a:r>
                      <a:endParaRPr lang="ja-JP" alt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 min</a:t>
                      </a:r>
                      <a:endParaRPr 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26992" marR="26992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00418"/>
                  </a:ext>
                </a:extLst>
              </a:tr>
            </a:tbl>
          </a:graphicData>
        </a:graphic>
      </p:graphicFrame>
      <p:graphicFrame>
        <p:nvGraphicFramePr>
          <p:cNvPr id="11" name="表 6">
            <a:extLst>
              <a:ext uri="{FF2B5EF4-FFF2-40B4-BE49-F238E27FC236}">
                <a16:creationId xmlns:a16="http://schemas.microsoft.com/office/drawing/2014/main" id="{56858A6F-78AD-10B3-C575-37EAA4888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479243"/>
              </p:ext>
            </p:extLst>
          </p:nvPr>
        </p:nvGraphicFramePr>
        <p:xfrm>
          <a:off x="6096000" y="2906794"/>
          <a:ext cx="5082343" cy="2426880"/>
        </p:xfrm>
        <a:graphic>
          <a:graphicData uri="http://schemas.openxmlformats.org/drawingml/2006/table">
            <a:tbl>
              <a:tblPr firstRow="1" bandRow="1"/>
              <a:tblGrid>
                <a:gridCol w="1940348">
                  <a:extLst>
                    <a:ext uri="{9D8B030D-6E8A-4147-A177-3AD203B41FA5}">
                      <a16:colId xmlns:a16="http://schemas.microsoft.com/office/drawing/2014/main" val="3828182174"/>
                    </a:ext>
                  </a:extLst>
                </a:gridCol>
                <a:gridCol w="1326540">
                  <a:extLst>
                    <a:ext uri="{9D8B030D-6E8A-4147-A177-3AD203B41FA5}">
                      <a16:colId xmlns:a16="http://schemas.microsoft.com/office/drawing/2014/main" val="847371967"/>
                    </a:ext>
                  </a:extLst>
                </a:gridCol>
                <a:gridCol w="1815455">
                  <a:extLst>
                    <a:ext uri="{9D8B030D-6E8A-4147-A177-3AD203B41FA5}">
                      <a16:colId xmlns:a16="http://schemas.microsoft.com/office/drawing/2014/main" val="2575028656"/>
                    </a:ext>
                  </a:extLst>
                </a:gridCol>
              </a:tblGrid>
              <a:tr h="34701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Spatial (horizontal) Resolution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600" b="0" i="0" u="none" strike="noStrike" kern="1200" baseline="0" noProof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 b="0" kern="120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r>
                        <a:rPr kumimoji="1" lang="en-US" altLang="ja-JP" sz="1600" b="0" kern="1200" baseline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4.2 km</a:t>
                      </a:r>
                      <a:endParaRPr kumimoji="1" lang="ja-JP" altLang="ja-JP" sz="1600" b="0" kern="1200" baseline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898217"/>
                  </a:ext>
                </a:extLst>
              </a:tr>
              <a:tr h="48069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Spectral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Coverage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LWIR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680 - 1095 cm</a:t>
                      </a:r>
                      <a:r>
                        <a:rPr lang="en-US" altLang="ja-JP" sz="1600" b="0" baseline="300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(14.7 - 9.13 µm)</a:t>
                      </a:r>
                      <a:endParaRPr lang="ja-JP" altLang="ja-JP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01458"/>
                  </a:ext>
                </a:extLst>
              </a:tr>
              <a:tr h="4806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MWIR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>
                          <a:effectLst/>
                          <a:latin typeface="+mn-ea"/>
                          <a:ea typeface="+mn-ea"/>
                        </a:rPr>
                        <a:t>1689 - 2250 cm</a:t>
                      </a:r>
                      <a:r>
                        <a:rPr lang="en-US" altLang="ja-JP" sz="1600" baseline="30000">
                          <a:effectLst/>
                          <a:latin typeface="+mn-ea"/>
                          <a:ea typeface="+mn-ea"/>
                        </a:rPr>
                        <a:t>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>
                          <a:effectLst/>
                          <a:latin typeface="+mn-ea"/>
                          <a:ea typeface="+mn-ea"/>
                        </a:rPr>
                        <a:t>(5.92 - 4.44 µm)</a:t>
                      </a:r>
                      <a:endParaRPr lang="ja-JP" altLang="ja-JP" sz="1600">
                        <a:effectLst/>
                        <a:latin typeface="+mn-ea"/>
                        <a:ea typeface="+mn-ea"/>
                        <a:cs typeface="ＭＳ 明朝" panose="02020609040205080304" pitchFamily="17" charset="-128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752696"/>
                  </a:ext>
                </a:extLst>
              </a:tr>
              <a:tr h="2673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Spectral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Resolution</a:t>
                      </a:r>
                      <a:r>
                        <a:rPr lang="en-US" altLang="ja-JP" sz="1600" b="1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(FWHM)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ja-JP" altLang="en-US" sz="1600" b="0" i="0" u="none" strike="noStrike" noProof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>
                          <a:latin typeface="+mn-ea"/>
                          <a:ea typeface="+mn-ea"/>
                        </a:rPr>
                        <a:t> </a:t>
                      </a:r>
                      <a:r>
                        <a:rPr kumimoji="1" lang="en-US" altLang="ja-JP" sz="1600">
                          <a:latin typeface="+mn-ea"/>
                          <a:ea typeface="+mn-ea"/>
                        </a:rPr>
                        <a:t>0.754 cm</a:t>
                      </a:r>
                      <a:r>
                        <a:rPr kumimoji="1" lang="en-US" altLang="ja-JP" sz="1600" baseline="30000">
                          <a:latin typeface="+mn-ea"/>
                          <a:ea typeface="+mn-ea"/>
                        </a:rPr>
                        <a:t>-1</a:t>
                      </a:r>
                      <a:endParaRPr kumimoji="1" lang="ja-JP" altLang="en-US" sz="1600"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03109"/>
                  </a:ext>
                </a:extLst>
              </a:tr>
              <a:tr h="2673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1" lang="en-US" altLang="ja-JP" sz="16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Spectral</a:t>
                      </a:r>
                      <a:r>
                        <a:rPr kumimoji="1" lang="en-US" altLang="ja-JP" sz="1600" b="1" baseline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Sampling Distance</a:t>
                      </a:r>
                      <a:endParaRPr kumimoji="1" lang="ja-JP" altLang="en-US" sz="1600" b="1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ja-JP" altLang="en-US" sz="1600" b="0" i="0" u="none" strike="noStrike" noProof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≤</a:t>
                      </a:r>
                      <a:r>
                        <a:rPr lang="en-US" altLang="ja-JP" sz="1600">
                          <a:latin typeface="+mn-ea"/>
                          <a:ea typeface="+mn-ea"/>
                        </a:rPr>
                        <a:t> </a:t>
                      </a:r>
                      <a:r>
                        <a:rPr kumimoji="1" lang="en-US" altLang="ja-JP" sz="1600">
                          <a:latin typeface="+mn-ea"/>
                          <a:ea typeface="+mn-ea"/>
                        </a:rPr>
                        <a:t>0.625 cm</a:t>
                      </a:r>
                      <a:r>
                        <a:rPr kumimoji="1" lang="en-US" altLang="ja-JP" sz="1600" baseline="30000">
                          <a:latin typeface="+mn-ea"/>
                          <a:ea typeface="+mn-ea"/>
                        </a:rPr>
                        <a:t>-1</a:t>
                      </a:r>
                      <a:endParaRPr kumimoji="1" lang="ja-JP" altLang="en-US" sz="1600">
                        <a:latin typeface="+mn-ea"/>
                        <a:ea typeface="+mn-ea"/>
                      </a:endParaRPr>
                    </a:p>
                  </a:txBody>
                  <a:tcPr marL="72000" marR="72000" marT="72000" marB="72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869557"/>
                  </a:ext>
                </a:extLst>
              </a:tr>
            </a:tbl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59F01050-10AA-A2A5-F01D-C30C0ED29D69}"/>
              </a:ext>
            </a:extLst>
          </p:cNvPr>
          <p:cNvSpPr txBox="1"/>
          <p:nvPr/>
        </p:nvSpPr>
        <p:spPr>
          <a:xfrm>
            <a:off x="701325" y="5033375"/>
            <a:ext cx="5155058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2075" indent="-92075"/>
            <a:r>
              <a:rPr lang="en-US" altLang="ja-JP" sz="1400">
                <a:solidFill>
                  <a:prstClr val="black"/>
                </a:solidFill>
                <a:latin typeface="Arial"/>
              </a:rPr>
              <a:t>* Sounding Disk observation over Japan area is regarded as one of the "Japan" observations in the 60-min repeat cycle (i.e., three "Japan" observations to be conducted in 60 minutes).</a:t>
            </a:r>
            <a:endParaRPr lang="en-US" altLang="ja-JP" sz="1400">
              <a:solidFill>
                <a:prstClr val="black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38" name="オーディオ 37">
            <a:hlinkClick r:id="" action="ppaction://media"/>
            <a:extLst>
              <a:ext uri="{FF2B5EF4-FFF2-40B4-BE49-F238E27FC236}">
                <a16:creationId xmlns:a16="http://schemas.microsoft.com/office/drawing/2014/main" id="{BAFB141E-B65A-7E50-79BB-81BC03218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023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63"/>
    </mc:Choice>
    <mc:Fallback>
      <p:transition spd="slow" advTm="4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44BC7-CD68-D67D-F455-77D77EDE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29" y="2857500"/>
            <a:ext cx="10147301" cy="1143000"/>
          </a:xfrm>
        </p:spPr>
        <p:txBody>
          <a:bodyPr/>
          <a:lstStyle/>
          <a:p>
            <a:r>
              <a:rPr lang="en-US" sz="3600" i="1"/>
              <a:t>Thanks for your attention!</a:t>
            </a:r>
          </a:p>
        </p:txBody>
      </p:sp>
      <p:pic>
        <p:nvPicPr>
          <p:cNvPr id="19" name="オーディオ 18">
            <a:hlinkClick r:id="" action="ppaction://media"/>
            <a:extLst>
              <a:ext uri="{FF2B5EF4-FFF2-40B4-BE49-F238E27FC236}">
                <a16:creationId xmlns:a16="http://schemas.microsoft.com/office/drawing/2014/main" id="{034C8DA1-49A6-73BE-77E5-AA7D72B12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807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"/>
    </mc:Choice>
    <mc:Fallback>
      <p:transition spd="slow" advTm="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60784-D1AD-714D-D857-A8B6A75F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49" y="1200150"/>
            <a:ext cx="10147301" cy="1143000"/>
          </a:xfrm>
        </p:spPr>
        <p:txBody>
          <a:bodyPr/>
          <a:lstStyle/>
          <a:p>
            <a:r>
              <a:rPr lang="en-US" sz="3600"/>
              <a:t>Additional Slides not Presented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DEDC-82F7-EFD5-A4B2-7E3DE58CA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3150"/>
            <a:ext cx="10972800" cy="3783013"/>
          </a:xfrm>
        </p:spPr>
        <p:txBody>
          <a:bodyPr/>
          <a:lstStyle/>
          <a:p>
            <a:pPr marL="498475" indent="-498475"/>
            <a:r>
              <a:rPr lang="en-GB"/>
              <a:t>Introduce/Confirm the Agency’s Personnel supporting GSICS </a:t>
            </a:r>
          </a:p>
        </p:txBody>
      </p:sp>
    </p:spTree>
    <p:extLst>
      <p:ext uri="{BB962C8B-B14F-4D97-AF65-F5344CB8AC3E}">
        <p14:creationId xmlns:p14="http://schemas.microsoft.com/office/powerpoint/2010/main" val="3170643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A1C59-B3E2-617C-E056-9EA16406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271" y="234609"/>
            <a:ext cx="7723457" cy="529523"/>
          </a:xfrm>
        </p:spPr>
        <p:txBody>
          <a:bodyPr/>
          <a:lstStyle/>
          <a:p>
            <a:pPr lvl="0" algn="l">
              <a:tabLst>
                <a:tab pos="3411538" algn="l"/>
              </a:tabLst>
            </a:pPr>
            <a:r>
              <a:rPr lang="en-GB" sz="2800" b="1"/>
              <a:t>Personnel supporting GSICS</a:t>
            </a:r>
            <a:endParaRPr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83D60-E58C-CEF7-2C85-B84EFA98A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17" y="992810"/>
            <a:ext cx="7032991" cy="5173101"/>
          </a:xfrm>
        </p:spPr>
        <p:txBody>
          <a:bodyPr rIns="0"/>
          <a:lstStyle/>
          <a:p>
            <a:pPr lvl="0"/>
            <a:r>
              <a:rPr lang="en-GB" sz="2400"/>
              <a:t>EP</a:t>
            </a:r>
            <a:endParaRPr sz="3600"/>
          </a:p>
          <a:p>
            <a:pPr lvl="1"/>
            <a:r>
              <a:rPr lang="en-GB" sz="2000" b="1"/>
              <a:t>OMORI Shiro (new)</a:t>
            </a:r>
          </a:p>
          <a:p>
            <a:pPr lvl="0"/>
            <a:r>
              <a:rPr lang="en-GB" sz="2400"/>
              <a:t>GRWG</a:t>
            </a:r>
          </a:p>
          <a:p>
            <a:pPr lvl="1"/>
            <a:r>
              <a:rPr lang="en-US" altLang="ja-JP" sz="2000" b="1"/>
              <a:t>TAKAHASHI Masaya</a:t>
            </a:r>
            <a:r>
              <a:rPr lang="ja-JP" altLang="en-US" sz="2000" b="1"/>
              <a:t> </a:t>
            </a:r>
            <a:endParaRPr lang="en-GB" altLang="ja-JP" sz="2000" b="1"/>
          </a:p>
          <a:p>
            <a:pPr marL="893763" lvl="1" indent="-266700">
              <a:buFont typeface="Wingdings" panose="05000000000000000000" pitchFamily="2" charset="2"/>
              <a:buChar char="Ø"/>
            </a:pPr>
            <a:r>
              <a:rPr lang="en-GB" altLang="ja-JP" sz="1800"/>
              <a:t>VNIR Ray-matching, Lunar, IR, GEO-GEO</a:t>
            </a:r>
            <a:endParaRPr sz="3200"/>
          </a:p>
          <a:p>
            <a:pPr lvl="1"/>
            <a:r>
              <a:rPr lang="en-GB" altLang="ja-JP" sz="2000" b="1"/>
              <a:t>KOYAMATSU Shin (new)</a:t>
            </a:r>
          </a:p>
          <a:p>
            <a:pPr marL="893763" lvl="1" indent="-266700">
              <a:buFont typeface="Wingdings" panose="05000000000000000000" pitchFamily="2" charset="2"/>
              <a:buChar char="Ø"/>
            </a:pPr>
            <a:r>
              <a:rPr lang="en-GB" altLang="ja-JP" sz="1800"/>
              <a:t>IR</a:t>
            </a:r>
            <a:endParaRPr sz="3200"/>
          </a:p>
          <a:p>
            <a:pPr lvl="1"/>
            <a:r>
              <a:rPr lang="en-GB" altLang="ja-JP" sz="2000" b="1">
                <a:sym typeface="Wingdings" panose="05000000000000000000" pitchFamily="2" charset="2"/>
              </a:rPr>
              <a:t>EIKI </a:t>
            </a:r>
            <a:r>
              <a:rPr lang="en-GB" altLang="ja-JP" sz="2000" b="1" err="1">
                <a:sym typeface="Wingdings" panose="05000000000000000000" pitchFamily="2" charset="2"/>
              </a:rPr>
              <a:t>Misaki</a:t>
            </a:r>
            <a:endParaRPr lang="en-GB" altLang="ja-JP" sz="2000" b="1"/>
          </a:p>
          <a:p>
            <a:pPr marL="896938" lvl="1" indent="-269875">
              <a:buFont typeface="Wingdings" panose="05000000000000000000" pitchFamily="2" charset="2"/>
              <a:buChar char="Ø"/>
            </a:pPr>
            <a:r>
              <a:rPr lang="en-GB" altLang="ja-JP" sz="1800"/>
              <a:t>VNIR vicarious calibration </a:t>
            </a:r>
            <a:r>
              <a:rPr lang="en-US" altLang="ja-JP" sz="1800"/>
              <a:t>(</a:t>
            </a:r>
            <a:r>
              <a:rPr lang="en-GB" altLang="ja-JP" sz="1800"/>
              <a:t>RTM </a:t>
            </a:r>
            <a:r>
              <a:rPr lang="en-US" altLang="ja-JP" sz="1800"/>
              <a:t>approach</a:t>
            </a:r>
            <a:r>
              <a:rPr lang="ja-JP" altLang="en-US" sz="1800"/>
              <a:t> </a:t>
            </a:r>
            <a:r>
              <a:rPr lang="en-US" altLang="ja-JP" sz="1800"/>
              <a:t>using</a:t>
            </a:r>
            <a:r>
              <a:rPr lang="ja-JP" altLang="en-US" sz="1800"/>
              <a:t> </a:t>
            </a:r>
            <a:r>
              <a:rPr lang="en-GB" altLang="ja-JP" sz="1800"/>
              <a:t>LEO</a:t>
            </a:r>
            <a:r>
              <a:rPr lang="en-US" altLang="ja-JP" sz="1800"/>
              <a:t>)</a:t>
            </a:r>
            <a:endParaRPr sz="3200"/>
          </a:p>
          <a:p>
            <a:pPr lvl="0">
              <a:spcBef>
                <a:spcPts val="1200"/>
              </a:spcBef>
            </a:pPr>
            <a:r>
              <a:rPr lang="en-GB" sz="2400"/>
              <a:t>GDWG</a:t>
            </a:r>
          </a:p>
          <a:p>
            <a:pPr lvl="1"/>
            <a:r>
              <a:rPr lang="en-US" altLang="ja-JP" sz="2000" b="1"/>
              <a:t>TAKAHASHI Masaya</a:t>
            </a:r>
          </a:p>
          <a:p>
            <a:pPr lvl="0">
              <a:spcBef>
                <a:spcPts val="1200"/>
              </a:spcBef>
            </a:pPr>
            <a:r>
              <a:rPr lang="en-US" altLang="ja-JP" sz="2400"/>
              <a:t>GPRC Points of contacts for operational matters</a:t>
            </a:r>
            <a:endParaRPr lang="en-GB" altLang="ja-JP" sz="2400"/>
          </a:p>
          <a:p>
            <a:pPr lvl="1"/>
            <a:r>
              <a:rPr lang="en-US" altLang="ja-JP" sz="2000" b="1"/>
              <a:t>TAKAHASHI Masaya</a:t>
            </a:r>
            <a:endParaRPr lang="en-US" altLang="ja-JP" sz="1800" b="1"/>
          </a:p>
        </p:txBody>
      </p:sp>
    </p:spTree>
    <p:extLst>
      <p:ext uri="{BB962C8B-B14F-4D97-AF65-F5344CB8AC3E}">
        <p14:creationId xmlns:p14="http://schemas.microsoft.com/office/powerpoint/2010/main" val="334649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52E2C-6F87-D27F-A25D-CE5727E5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194" y="213492"/>
            <a:ext cx="10025966" cy="589546"/>
          </a:xfrm>
        </p:spPr>
        <p:txBody>
          <a:bodyPr/>
          <a:lstStyle/>
          <a:p>
            <a:pPr lvl="0" algn="l"/>
            <a:r>
              <a:rPr lang="en-GB" sz="2800" b="1"/>
              <a:t>Summary of JMA GSICS Activities and Actions</a:t>
            </a:r>
            <a:endParaRPr lang="en-GB" sz="2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0523-2258-0926-144D-5DFBFED1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1366"/>
            <a:ext cx="11057772" cy="5239434"/>
          </a:xfrm>
        </p:spPr>
        <p:txBody>
          <a:bodyPr>
            <a:normAutofit/>
          </a:bodyPr>
          <a:lstStyle/>
          <a:p>
            <a:r>
              <a:rPr lang="en-GB" sz="2200" b="1">
                <a:latin typeface="Times New Roman"/>
                <a:cs typeface="Times New Roman"/>
              </a:rPr>
              <a:t>Ongoing Activities</a:t>
            </a:r>
          </a:p>
          <a:p>
            <a:pPr lvl="1"/>
            <a:r>
              <a:rPr lang="en-US" altLang="ja-JP" sz="1800"/>
              <a:t>Himawari-8/-9 AHI VNIR Ray-matching inter-cal.: algorithm update (e.g., use of low radiance data)</a:t>
            </a:r>
          </a:p>
          <a:p>
            <a:pPr lvl="1"/>
            <a:r>
              <a:rPr lang="en-US" altLang="ja-JP" sz="1800"/>
              <a:t>AHI VNIR vicarious </a:t>
            </a:r>
            <a:r>
              <a:rPr lang="en-US" altLang="ja-JP" sz="1800" err="1"/>
              <a:t>cal</a:t>
            </a:r>
            <a:r>
              <a:rPr lang="en-US" altLang="ja-JP" sz="1800"/>
              <a:t>: input data transition from MODIS to VIIRS</a:t>
            </a:r>
          </a:p>
          <a:p>
            <a:pPr lvl="1"/>
            <a:r>
              <a:rPr lang="en-US" altLang="ja-JP" sz="1800"/>
              <a:t>AHI VNIR Lunar </a:t>
            </a:r>
            <a:r>
              <a:rPr lang="en-US" altLang="ja-JP" sz="1800" err="1"/>
              <a:t>cal</a:t>
            </a:r>
            <a:r>
              <a:rPr lang="en-US" altLang="ja-JP" sz="1800"/>
              <a:t>: improving observed irradiance computation</a:t>
            </a:r>
          </a:p>
          <a:p>
            <a:pPr lvl="1"/>
            <a:r>
              <a:rPr lang="en-US" altLang="ja-JP" sz="1800"/>
              <a:t>AHI IR inter-</a:t>
            </a:r>
            <a:r>
              <a:rPr lang="en-US" altLang="ja-JP" sz="1800" err="1"/>
              <a:t>cal</a:t>
            </a:r>
            <a:r>
              <a:rPr lang="en-US" altLang="ja-JP" sz="1800"/>
              <a:t>: algorithm update (e.g., use of </a:t>
            </a:r>
            <a:r>
              <a:rPr lang="en-US" altLang="ja-JP" sz="1800" err="1"/>
              <a:t>LoS</a:t>
            </a:r>
            <a:r>
              <a:rPr lang="en-US" altLang="ja-JP" sz="1800"/>
              <a:t> vectors for collocation)</a:t>
            </a:r>
          </a:p>
          <a:p>
            <a:pPr lvl="1"/>
            <a:r>
              <a:rPr lang="en-US" altLang="ja-JP" sz="1800"/>
              <a:t>Preparation for Himawari-10 VIS/IR imager (GHMI) and IR sounder (GHMS) inter-</a:t>
            </a:r>
            <a:r>
              <a:rPr lang="en-US" altLang="ja-JP" sz="1800" err="1"/>
              <a:t>cal</a:t>
            </a:r>
            <a:r>
              <a:rPr lang="en-US" altLang="ja-JP" sz="1800"/>
              <a:t>: just started</a:t>
            </a:r>
          </a:p>
          <a:p>
            <a:r>
              <a:rPr lang="en-US" altLang="ja-JP" sz="2200" b="1">
                <a:latin typeface="Times New Roman"/>
                <a:cs typeface="Times New Roman"/>
              </a:rPr>
              <a:t>Response to open actions</a:t>
            </a:r>
            <a:endParaRPr lang="en-GB" sz="2200" b="1">
              <a:latin typeface="Times New Roman"/>
              <a:cs typeface="Times New Roman"/>
            </a:endParaRPr>
          </a:p>
          <a:p>
            <a:pPr lvl="1"/>
            <a:r>
              <a:rPr lang="en-US" sz="1800">
                <a:solidFill>
                  <a:schemeClr val="tx1"/>
                </a:solidFill>
              </a:rPr>
              <a:t>A.GVNIR 20240313.12: JMA to report AHI Ray-matching result at the future web meeting.  </a:t>
            </a:r>
          </a:p>
          <a:p>
            <a:pPr lvl="2"/>
            <a:r>
              <a:rPr lang="en-US" sz="1600"/>
              <a:t>To be reported in 2025/2026 web meeting</a:t>
            </a:r>
            <a:endParaRPr lang="en-US" sz="1600">
              <a:solidFill>
                <a:schemeClr val="tx1"/>
              </a:solidFill>
            </a:endParaRPr>
          </a:p>
          <a:p>
            <a:pPr lvl="1"/>
            <a:r>
              <a:rPr lang="en-US" sz="1800">
                <a:solidFill>
                  <a:schemeClr val="tx1"/>
                </a:solidFill>
              </a:rPr>
              <a:t>A.GDWG.20240313.5: Masaya to collect new codes of GSICS deliverable </a:t>
            </a:r>
            <a:r>
              <a:rPr lang="en-US" sz="1800" err="1">
                <a:solidFill>
                  <a:schemeClr val="tx1"/>
                </a:solidFill>
              </a:rPr>
              <a:t>filenaming</a:t>
            </a:r>
            <a:r>
              <a:rPr lang="en-US" sz="1800">
                <a:solidFill>
                  <a:schemeClr val="tx1"/>
                </a:solidFill>
              </a:rPr>
              <a:t> to be added in Common code table C-13 of WMO Manual on Codes.</a:t>
            </a:r>
          </a:p>
          <a:p>
            <a:pPr lvl="2"/>
            <a:r>
              <a:rPr lang="en-US" sz="1600"/>
              <a:t>To be reported at GDWG Session</a:t>
            </a:r>
            <a:endParaRPr lang="en-US" sz="1600">
              <a:solidFill>
                <a:schemeClr val="tx1"/>
              </a:solidFill>
            </a:endParaRPr>
          </a:p>
          <a:p>
            <a:pPr lvl="1"/>
            <a:r>
              <a:rPr lang="en-US" sz="1800">
                <a:solidFill>
                  <a:schemeClr val="tx1"/>
                </a:solidFill>
              </a:rPr>
              <a:t>A.GDWG.20240313.6: Masaya to work on update of GSICS SRF Convention if GRWG requires any updates.</a:t>
            </a:r>
          </a:p>
          <a:p>
            <a:pPr lvl="2"/>
            <a:r>
              <a:rPr lang="en-US" sz="1600"/>
              <a:t>To be reported at GDWG Session</a:t>
            </a: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32" name="オーディオ 31">
            <a:hlinkClick r:id="" action="ppaction://media"/>
            <a:extLst>
              <a:ext uri="{FF2B5EF4-FFF2-40B4-BE49-F238E27FC236}">
                <a16:creationId xmlns:a16="http://schemas.microsoft.com/office/drawing/2014/main" id="{63F75B72-C130-F63C-517C-7F8DCEBE2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758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79"/>
    </mc:Choice>
    <mc:Fallback>
      <p:transition spd="slow" advTm="10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ECBA-2306-9948-8955-94312B12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6E847-60C2-97AD-325F-6478FC897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70C72-C01B-93B4-2956-CD333072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4" y="183012"/>
            <a:ext cx="7564017" cy="589546"/>
          </a:xfrm>
        </p:spPr>
        <p:txBody>
          <a:bodyPr/>
          <a:lstStyle/>
          <a:p>
            <a:pPr lvl="0" algn="l"/>
            <a:r>
              <a:rPr lang="en-GB" sz="2800" b="1"/>
              <a:t>JMA Support to EP Activities</a:t>
            </a:r>
            <a:endParaRPr lang="en-GB" sz="2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4E242-078E-CD51-F0F7-263D5733E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4208"/>
            <a:ext cx="11094719" cy="4424567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2200"/>
              <a:t>D.GEP. 20240315.1: Agencies to provide biases of their monitored instruments in Machine-readable format for Geostationary Satellites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2000"/>
              <a:t>Himawari-8/-9 AHI VNIR and IR inter-calibration results are available on JMA/MSC website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800"/>
              <a:t>IR: https://www.data.jma.go.jp/mscweb/data/monitoring/gsics/ir/monit_geoleoir.html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800"/>
              <a:t>VNIR Vicarious: https://www.data.jma.go.jp/mscweb/data/monitoring/gsics/vis/monit_visvical.html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800"/>
              <a:t>VNIR Ray-matching: https://www.data.jma.go.jp/mscweb/data/monitoring/gsics/vis/raymatch/monit_visraymatch.html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altLang="ja-JP" sz="1700"/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altLang="ja-JP" sz="17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5FD0CB-DBD5-2F87-9C83-5A0E17ECE814}"/>
              </a:ext>
            </a:extLst>
          </p:cNvPr>
          <p:cNvSpPr txBox="1"/>
          <p:nvPr/>
        </p:nvSpPr>
        <p:spPr>
          <a:xfrm>
            <a:off x="685800" y="1263272"/>
            <a:ext cx="9741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Response to the decision at 2024 EP Meeting</a:t>
            </a:r>
            <a:endParaRPr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オーディオ 31">
            <a:hlinkClick r:id="" action="ppaction://media"/>
            <a:extLst>
              <a:ext uri="{FF2B5EF4-FFF2-40B4-BE49-F238E27FC236}">
                <a16:creationId xmlns:a16="http://schemas.microsoft.com/office/drawing/2014/main" id="{F742686B-3C1B-4D99-09A5-26D5096D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885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9"/>
    </mc:Choice>
    <mc:Fallback>
      <p:transition spd="slow" advTm="2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52E2C-6F87-D27F-A25D-CE5727E5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4" y="183012"/>
            <a:ext cx="7564017" cy="589546"/>
          </a:xfrm>
        </p:spPr>
        <p:txBody>
          <a:bodyPr/>
          <a:lstStyle/>
          <a:p>
            <a:pPr lvl="0" algn="l"/>
            <a:r>
              <a:rPr lang="en-GB" sz="2800" b="1"/>
              <a:t>JMA Support to GRWG Activities</a:t>
            </a:r>
            <a:endParaRPr lang="en-GB" sz="2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0523-2258-0926-144D-5DFBFED1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38" y="959342"/>
            <a:ext cx="11398382" cy="5239434"/>
          </a:xfrm>
        </p:spPr>
        <p:txBody>
          <a:bodyPr>
            <a:normAutofit fontScale="925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GB" sz="2400" b="1"/>
              <a:t>VNIR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900" b="1"/>
              <a:t>Ray-matching</a:t>
            </a:r>
            <a:r>
              <a:rPr lang="en-GB" sz="1900"/>
              <a:t> (routinely monitored)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/>
              <a:t>Himawari-8/-9 AHI vs. S-NPP/NOAA-20 VIIRS   </a:t>
            </a:r>
            <a:r>
              <a:rPr lang="en-US" altLang="ja-JP" sz="1700">
                <a:solidFill>
                  <a:srgbClr val="0000FF"/>
                </a:solidFill>
              </a:rPr>
              <a:t>=&gt;  Talk on VNIR Session (M. Takahashi)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1900" b="1"/>
              <a:t>Vicarious calibration</a:t>
            </a:r>
            <a:r>
              <a:rPr lang="en-GB" sz="1900"/>
              <a:t> (routinely monitored)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/>
              <a:t>Himawari-8/-9 AHI using Terra/Aqua MODIS L1B and S-NPP/OMPS TCO as inputs for water clouds RT calculation. Transition of MODIS to VIIRS is underway.   </a:t>
            </a:r>
            <a:r>
              <a:rPr lang="en-US" altLang="ja-JP" sz="1700">
                <a:solidFill>
                  <a:srgbClr val="0000FF"/>
                </a:solidFill>
              </a:rPr>
              <a:t>=&gt; Talk on VNIR Session (M. Eiki)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1900" b="1">
                <a:latin typeface="Times New Roman"/>
                <a:cs typeface="Times New Roman"/>
              </a:rPr>
              <a:t>Lunar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>
                <a:latin typeface="Times New Roman"/>
                <a:cs typeface="Times New Roman"/>
              </a:rPr>
              <a:t>Himawari-8/-9 AHI using GIRO. AHI inter-cal. vs. MODIS, lunar radiance cal., and MTF evaluation were tested before, but recently no updates.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1900" b="1">
                <a:latin typeface="Times New Roman"/>
                <a:cs typeface="Times New Roman"/>
              </a:rPr>
              <a:t>DCC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sz="1700">
                <a:latin typeface="Times New Roman"/>
                <a:cs typeface="Times New Roman"/>
              </a:rPr>
              <a:t>Himawari-8/-9 AHI vs. Aqua MODIS is tested offline.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ja-JP" sz="2400" b="1"/>
              <a:t>IR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ja-JP" sz="1900" b="1"/>
              <a:t>GEO-LEO</a:t>
            </a:r>
            <a:r>
              <a:rPr lang="en-US" altLang="ja-JP" sz="1900"/>
              <a:t> (routinely monitored)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ja-JP" sz="1700"/>
              <a:t>Himawari-8/-9 AHI vs. </a:t>
            </a:r>
            <a:r>
              <a:rPr lang="en-US" altLang="ja-JP" sz="1700" err="1"/>
              <a:t>Metop</a:t>
            </a:r>
            <a:r>
              <a:rPr lang="en-US" altLang="ja-JP" sz="1700"/>
              <a:t>-A/-B/-C IASI, Aqua AIRS, S-NPP/NOAA-20 </a:t>
            </a:r>
            <a:r>
              <a:rPr lang="en-US" altLang="ja-JP" sz="1700" err="1"/>
              <a:t>CrIS</a:t>
            </a:r>
            <a:r>
              <a:rPr lang="en-US" altLang="ja-JP" sz="1700">
                <a:solidFill>
                  <a:srgbClr val="0000FF"/>
                </a:solidFill>
              </a:rPr>
              <a:t>.  =&gt; Talk on IR Session (S. </a:t>
            </a:r>
            <a:r>
              <a:rPr lang="en-US" altLang="ja-JP" sz="1700" err="1">
                <a:solidFill>
                  <a:srgbClr val="0000FF"/>
                </a:solidFill>
              </a:rPr>
              <a:t>Koyamatsu</a:t>
            </a:r>
            <a:r>
              <a:rPr lang="en-US" altLang="ja-JP" sz="1700">
                <a:solidFill>
                  <a:srgbClr val="0000FF"/>
                </a:solidFill>
              </a:rPr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altLang="ja-JP" sz="1900" b="1"/>
              <a:t>GEO-GEO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GB" altLang="ja-JP" sz="1700"/>
              <a:t>Himawari-8/-9 AHIs during parallel observation period was investigated.</a:t>
            </a:r>
          </a:p>
        </p:txBody>
      </p:sp>
      <p:pic>
        <p:nvPicPr>
          <p:cNvPr id="26" name="オーディオ 25">
            <a:hlinkClick r:id="" action="ppaction://media"/>
            <a:extLst>
              <a:ext uri="{FF2B5EF4-FFF2-40B4-BE49-F238E27FC236}">
                <a16:creationId xmlns:a16="http://schemas.microsoft.com/office/drawing/2014/main" id="{81F21FB4-CEC5-C3BA-BCB0-75D59147B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231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03"/>
    </mc:Choice>
    <mc:Fallback>
      <p:transition spd="slow" advTm="3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D9CD1-8A33-618A-A00E-A74BB31CF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CB9B2-3F53-A6F4-1384-70F4F96E0D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FBD0D1-0E8A-F61D-3BA5-E9D00F7D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61" y="168070"/>
            <a:ext cx="5995174" cy="589546"/>
          </a:xfrm>
        </p:spPr>
        <p:txBody>
          <a:bodyPr/>
          <a:lstStyle/>
          <a:p>
            <a:pPr lvl="0" algn="l"/>
            <a:r>
              <a:rPr lang="en-GB" sz="3200" b="1"/>
              <a:t>JMA Calibration Major Updates</a:t>
            </a:r>
          </a:p>
        </p:txBody>
      </p:sp>
      <p:sp>
        <p:nvSpPr>
          <p:cNvPr id="40" name="四角形 235">
            <a:extLst>
              <a:ext uri="{FF2B5EF4-FFF2-40B4-BE49-F238E27FC236}">
                <a16:creationId xmlns:a16="http://schemas.microsoft.com/office/drawing/2014/main" id="{D424808F-A657-DC99-35D2-341D86869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7" y="984966"/>
            <a:ext cx="10600946" cy="205848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2000" dirty="0"/>
              <a:t>Reduction of stripe noise for bands 1 to 4 (0.47/0.51/0.64/0.86 </a:t>
            </a:r>
            <a:r>
              <a:rPr kumimoji="1" lang="en-US" altLang="ja-JP" sz="2000" dirty="0" err="1"/>
              <a:t>μm</a:t>
            </a:r>
            <a:r>
              <a:rPr kumimoji="1" lang="en-US" altLang="ja-JP" sz="2000" dirty="0"/>
              <a:t>) of Himawari-9/AHI</a:t>
            </a:r>
            <a:endParaRPr kumimoji="1" lang="en" altLang="ja-JP" sz="2000" dirty="0"/>
          </a:p>
          <a:p>
            <a:pPr lvl="1"/>
            <a:r>
              <a:rPr kumimoji="1" lang="en" altLang="ja-JP" sz="1800" dirty="0">
                <a:latin typeface="Times New Roman"/>
                <a:cs typeface="Times New Roman"/>
              </a:rPr>
              <a:t>To be implemented on 24 March 2025</a:t>
            </a:r>
          </a:p>
          <a:p>
            <a:pPr lvl="1"/>
            <a:r>
              <a:rPr kumimoji="1" lang="en-US" altLang="ja-JP" sz="1800" dirty="0">
                <a:latin typeface="Times New Roman"/>
                <a:cs typeface="Times New Roman"/>
              </a:rPr>
              <a:t>AHI's north-south (NS) scan data are used to estimate responsivity differences </a:t>
            </a:r>
            <a:r>
              <a:rPr kumimoji="1" lang="en-US" altLang="ja-JP" sz="1800">
                <a:latin typeface="Times New Roman"/>
                <a:cs typeface="Times New Roman"/>
              </a:rPr>
              <a:t>among detectors and </a:t>
            </a:r>
            <a:r>
              <a:rPr kumimoji="1" lang="en-US" altLang="ja-JP" sz="1800" dirty="0">
                <a:latin typeface="Times New Roman"/>
                <a:cs typeface="Times New Roman"/>
              </a:rPr>
              <a:t>to correct radiances for </a:t>
            </a:r>
            <a:r>
              <a:rPr kumimoji="1" lang="en-US" altLang="ja-JP" sz="1800" dirty="0" err="1">
                <a:latin typeface="Times New Roman"/>
                <a:cs typeface="Times New Roman"/>
              </a:rPr>
              <a:t>destriping</a:t>
            </a:r>
            <a:endParaRPr kumimoji="1" lang="en-US" altLang="ja-JP" sz="1800" dirty="0">
              <a:latin typeface="Times New Roman"/>
              <a:cs typeface="Times New Roman"/>
            </a:endParaRPr>
          </a:p>
          <a:p>
            <a:pPr lvl="1"/>
            <a:r>
              <a:rPr kumimoji="1" lang="en" altLang="ja-JP" sz="1800" dirty="0">
                <a:latin typeface="Times New Roman"/>
                <a:cs typeface="Times New Roman"/>
              </a:rPr>
              <a:t>Announcement is available on JMA/MSC website: </a:t>
            </a:r>
            <a:r>
              <a:rPr kumimoji="1" lang="en-US" altLang="ja-JP" sz="1800" dirty="0">
                <a:latin typeface="Times New Roman"/>
                <a:cs typeface="Times New Roman"/>
              </a:rPr>
              <a:t>https://www.data.jma.go.jp/mscweb/en/index.html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B82B53-2B14-0ABF-52C0-B223AFB63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49" y="2898076"/>
            <a:ext cx="6580813" cy="30227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371E4D-B711-08E3-4C98-B48FE08F9913}"/>
              </a:ext>
            </a:extLst>
          </p:cNvPr>
          <p:cNvSpPr txBox="1"/>
          <p:nvPr/>
        </p:nvSpPr>
        <p:spPr>
          <a:xfrm>
            <a:off x="1910722" y="5900330"/>
            <a:ext cx="6727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Band 1 reflectivity for cloudy areas in full-disk imagery at 15:10 UTC on 6 August 2023</a:t>
            </a:r>
          </a:p>
        </p:txBody>
      </p:sp>
      <p:pic>
        <p:nvPicPr>
          <p:cNvPr id="29" name="オーディオ 28">
            <a:hlinkClick r:id="" action="ppaction://media"/>
            <a:extLst>
              <a:ext uri="{FF2B5EF4-FFF2-40B4-BE49-F238E27FC236}">
                <a16:creationId xmlns:a16="http://schemas.microsoft.com/office/drawing/2014/main" id="{0AE3FAC1-1CE4-6FA5-C9F3-A9E2FC957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1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23"/>
    </mc:Choice>
    <mc:Fallback>
      <p:transition spd="slow" advTm="5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E089E-3406-4F94-903D-543554EE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80717"/>
            <a:ext cx="6953234" cy="4488144"/>
          </a:xfrm>
        </p:spPr>
        <p:txBody>
          <a:bodyPr>
            <a:normAutofit/>
          </a:bodyPr>
          <a:lstStyle/>
          <a:p>
            <a:pPr lvl="0"/>
            <a:r>
              <a:rPr lang="en-US" altLang="ja-JP" sz="2200" b="1"/>
              <a:t>Lunar calibration</a:t>
            </a:r>
          </a:p>
          <a:p>
            <a:pPr lvl="1"/>
            <a:r>
              <a:rPr lang="en-US" altLang="ja-JP" sz="1900"/>
              <a:t>LSICS I/O data Convention</a:t>
            </a:r>
          </a:p>
          <a:p>
            <a:pPr lvl="0"/>
            <a:r>
              <a:rPr lang="en-US" altLang="ja-JP" sz="2200" b="1"/>
              <a:t>GSICS SRF Convention</a:t>
            </a:r>
          </a:p>
          <a:p>
            <a:pPr lvl="1"/>
            <a:r>
              <a:rPr lang="en-US" altLang="ja-JP" sz="1900"/>
              <a:t>Support to MW instruments</a:t>
            </a:r>
          </a:p>
          <a:p>
            <a:pPr lvl="0"/>
            <a:r>
              <a:rPr lang="en-US" altLang="ja-JP" sz="2200" b="1"/>
              <a:t>JMA GPRC webpage</a:t>
            </a:r>
            <a:endParaRPr lang="en-GB" sz="2200" b="1"/>
          </a:p>
          <a:p>
            <a:pPr lvl="1"/>
            <a:r>
              <a:rPr lang="en-GB" sz="1900"/>
              <a:t>Calibration landing page</a:t>
            </a:r>
          </a:p>
          <a:p>
            <a:pPr lvl="2"/>
            <a:r>
              <a:rPr lang="en-GB" sz="1700"/>
              <a:t>Instrument info (e.g., SRF)</a:t>
            </a:r>
          </a:p>
          <a:p>
            <a:pPr lvl="2"/>
            <a:r>
              <a:rPr lang="en-GB" sz="1700"/>
              <a:t>Event logging</a:t>
            </a:r>
          </a:p>
          <a:p>
            <a:pPr lvl="2"/>
            <a:r>
              <a:rPr lang="en-GB" sz="1700"/>
              <a:t>IR re-calibration info (GMS to MTSAT-2)</a:t>
            </a:r>
          </a:p>
          <a:p>
            <a:pPr lvl="1"/>
            <a:r>
              <a:rPr lang="en-GB" sz="1900"/>
              <a:t>AHI monitoring pages</a:t>
            </a:r>
          </a:p>
          <a:p>
            <a:pPr lvl="2"/>
            <a:r>
              <a:rPr lang="en-GB" sz="1700"/>
              <a:t>VNIR Ray-matching</a:t>
            </a:r>
          </a:p>
          <a:p>
            <a:pPr lvl="2"/>
            <a:r>
              <a:rPr lang="en-GB" sz="1700"/>
              <a:t>VNIR Vicarious cal.</a:t>
            </a:r>
          </a:p>
          <a:p>
            <a:pPr lvl="2"/>
            <a:r>
              <a:rPr lang="en-GB" sz="1700"/>
              <a:t>GEO-LEO-IR</a:t>
            </a:r>
            <a:endParaRPr sz="17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CA0AD2-B374-0834-36AE-6DC48788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4" y="183012"/>
            <a:ext cx="7564017" cy="589546"/>
          </a:xfrm>
        </p:spPr>
        <p:txBody>
          <a:bodyPr/>
          <a:lstStyle/>
          <a:p>
            <a:pPr lvl="0" algn="l"/>
            <a:r>
              <a:rPr lang="en-GB" sz="2800" b="1"/>
              <a:t>JMA Support to GDWG Activities</a:t>
            </a:r>
            <a:endParaRPr lang="en-GB" sz="2400" b="1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C303A69-7DDA-FD91-34EA-E7DC7EBBF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72558"/>
            <a:ext cx="5105400" cy="5455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0E73FB-3606-B566-F91B-EBDD7C9E0CA1}"/>
              </a:ext>
            </a:extLst>
          </p:cNvPr>
          <p:cNvSpPr txBox="1"/>
          <p:nvPr/>
        </p:nvSpPr>
        <p:spPr>
          <a:xfrm>
            <a:off x="4366447" y="2003798"/>
            <a:ext cx="1784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on GDWG Session</a:t>
            </a:r>
          </a:p>
          <a:p>
            <a:pPr algn="ctr"/>
            <a:r>
              <a:rPr kumimoji="1" lang="en-US" altLang="ja-JP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(M. Takahashi)</a:t>
            </a:r>
            <a:endParaRPr kumimoji="1" lang="ja-JP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A5227C43-C73A-B9BE-B216-7F87411C08F3}"/>
              </a:ext>
            </a:extLst>
          </p:cNvPr>
          <p:cNvSpPr/>
          <p:nvPr/>
        </p:nvSpPr>
        <p:spPr>
          <a:xfrm>
            <a:off x="4271749" y="1924332"/>
            <a:ext cx="204717" cy="1050878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オーディオ 23">
            <a:hlinkClick r:id="" action="ppaction://media"/>
            <a:extLst>
              <a:ext uri="{FF2B5EF4-FFF2-40B4-BE49-F238E27FC236}">
                <a16:creationId xmlns:a16="http://schemas.microsoft.com/office/drawing/2014/main" id="{A6D90975-46B1-E617-B83D-8F0C0B1F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67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7"/>
    </mc:Choice>
    <mc:Fallback>
      <p:transition spd="slow" advTm="34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281B37-D338-F5C7-7B57-21E4EF8B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61" y="168070"/>
            <a:ext cx="5995174" cy="589546"/>
          </a:xfrm>
        </p:spPr>
        <p:txBody>
          <a:bodyPr/>
          <a:lstStyle/>
          <a:p>
            <a:pPr lvl="0" algn="l"/>
            <a:r>
              <a:rPr lang="en-GB" sz="3200" b="1"/>
              <a:t>Instruments Updates</a:t>
            </a:r>
          </a:p>
        </p:txBody>
      </p:sp>
      <p:sp>
        <p:nvSpPr>
          <p:cNvPr id="40" name="四角形 235">
            <a:extLst>
              <a:ext uri="{FF2B5EF4-FFF2-40B4-BE49-F238E27FC236}">
                <a16:creationId xmlns:a16="http://schemas.microsoft.com/office/drawing/2014/main" id="{A79CDC02-8EB6-887B-9546-412E8755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60" y="984966"/>
            <a:ext cx="10792785" cy="4535724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1800"/>
              <a:t>Himawari-8 and -9</a:t>
            </a:r>
          </a:p>
          <a:p>
            <a:pPr lvl="1"/>
            <a:r>
              <a:rPr kumimoji="1" lang="en" altLang="ja-JP" sz="1600">
                <a:latin typeface="Times New Roman"/>
                <a:cs typeface="Times New Roman"/>
              </a:rPr>
              <a:t>Instrument: 16-band VIS/IR imager (AHI: Advanced Himawari Imager)</a:t>
            </a:r>
            <a:endParaRPr lang="en" altLang="ja-JP" sz="1600">
              <a:latin typeface="Times New Roman"/>
              <a:cs typeface="Times New Roman"/>
            </a:endParaRPr>
          </a:p>
          <a:p>
            <a:pPr lvl="1"/>
            <a:r>
              <a:rPr kumimoji="1" lang="en" altLang="ja-JP" sz="1600"/>
              <a:t>Operation</a:t>
            </a:r>
          </a:p>
          <a:p>
            <a:pPr lvl="2"/>
            <a:r>
              <a:rPr kumimoji="1" lang="en" altLang="ja-JP" sz="1600">
                <a:latin typeface="Times New Roman"/>
                <a:cs typeface="Times New Roman"/>
              </a:rPr>
              <a:t>Himawari-8: 7 Jul. 2015 to 13 Dec. 2022, currently in-orbit standby (backup of Himawari-9)</a:t>
            </a:r>
            <a:endParaRPr lang="en" altLang="ja-JP" sz="1600">
              <a:latin typeface="Times New Roman"/>
              <a:cs typeface="Times New Roman"/>
            </a:endParaRPr>
          </a:p>
          <a:p>
            <a:pPr lvl="2"/>
            <a:r>
              <a:rPr kumimoji="1" lang="en" altLang="ja-JP" sz="1600">
                <a:latin typeface="Times New Roman"/>
                <a:cs typeface="Times New Roman"/>
              </a:rPr>
              <a:t>Himawari-9: 13 Dec. 2022 to JFY 2029</a:t>
            </a:r>
            <a:endParaRPr lang="en" altLang="ja-JP" sz="1600"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kumimoji="1" lang="en" altLang="ja-JP" sz="1800"/>
              <a:t>Himawari-10</a:t>
            </a:r>
          </a:p>
          <a:p>
            <a:pPr lvl="1"/>
            <a:r>
              <a:rPr lang="en-US" altLang="ja-JP" sz="1600" kern="1200">
                <a:ea typeface="游ゴシック"/>
              </a:rPr>
              <a:t>Instruments</a:t>
            </a:r>
          </a:p>
          <a:p>
            <a:pPr lvl="2"/>
            <a:r>
              <a:rPr lang="en-US" altLang="ja-JP" sz="1600" kern="1200">
                <a:ea typeface="游ゴシック"/>
              </a:rPr>
              <a:t>18-band VIS/IR imager (GHMI: </a:t>
            </a:r>
            <a:r>
              <a:rPr kumimoji="1" lang="en" altLang="ja-JP" sz="1600"/>
              <a:t>Geostationary </a:t>
            </a:r>
            <a:r>
              <a:rPr kumimoji="1" lang="en" altLang="ja-JP" sz="1600" err="1"/>
              <a:t>HiMawari</a:t>
            </a:r>
            <a:r>
              <a:rPr kumimoji="1" lang="en" altLang="ja-JP" sz="1600"/>
              <a:t> Imager)</a:t>
            </a:r>
          </a:p>
          <a:p>
            <a:pPr lvl="2"/>
            <a:r>
              <a:rPr kumimoji="1" lang="en" altLang="ja-JP" sz="1600"/>
              <a:t>IR sounder (GHMS: Geostationary </a:t>
            </a:r>
            <a:r>
              <a:rPr kumimoji="1" lang="en" altLang="ja-JP" sz="1600" err="1"/>
              <a:t>HiMawari</a:t>
            </a:r>
            <a:r>
              <a:rPr kumimoji="1" lang="en" altLang="ja-JP" sz="1600"/>
              <a:t> Sounder)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altLang="ja-JP" sz="1600" kern="1200">
                <a:ea typeface="游ゴシック"/>
              </a:rPr>
              <a:t>Radiation Monitors for Space weather (RMS), GFE by NICT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ja-JP" sz="1600" kern="1200">
                <a:ea typeface="游ゴシック"/>
              </a:rPr>
              <a:t>Operation: to be started in JFY 2029</a:t>
            </a:r>
            <a:endParaRPr kumimoji="1" lang="en" altLang="ja-JP" sz="1600"/>
          </a:p>
          <a:p>
            <a:pPr>
              <a:lnSpc>
                <a:spcPct val="130000"/>
              </a:lnSpc>
              <a:spcBef>
                <a:spcPts val="0"/>
              </a:spcBef>
            </a:pPr>
            <a:endParaRPr kumimoji="1" lang="ja-JP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88AE7-4FD3-B937-B0F5-A9AE381B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43" y="4216250"/>
            <a:ext cx="6846857" cy="2106104"/>
          </a:xfrm>
          <a:prstGeom prst="rect">
            <a:avLst/>
          </a:prstGeom>
        </p:spPr>
      </p:pic>
      <p:pic>
        <p:nvPicPr>
          <p:cNvPr id="16" name="オーディオ 15">
            <a:hlinkClick r:id="" action="ppaction://media"/>
            <a:extLst>
              <a:ext uri="{FF2B5EF4-FFF2-40B4-BE49-F238E27FC236}">
                <a16:creationId xmlns:a16="http://schemas.microsoft.com/office/drawing/2014/main" id="{2C16D3D7-85D2-F34A-76FA-1DB280032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187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43"/>
    </mc:Choice>
    <mc:Fallback>
      <p:transition spd="slow" advTm="5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DA5C1-96FF-AF58-3AA0-4507A291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B2059-80BF-C9C5-F35D-19AFF91F8B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2EBBEB-D1E8-2851-C1D9-39BD9DA42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61" y="168070"/>
            <a:ext cx="5995174" cy="589546"/>
          </a:xfrm>
        </p:spPr>
        <p:txBody>
          <a:bodyPr/>
          <a:lstStyle/>
          <a:p>
            <a:pPr lvl="0" algn="l"/>
            <a:r>
              <a:rPr lang="en-GB" sz="3200" b="1"/>
              <a:t>Himawari-10 Overview</a:t>
            </a:r>
          </a:p>
        </p:txBody>
      </p:sp>
      <p:sp>
        <p:nvSpPr>
          <p:cNvPr id="5" name="四角形 235">
            <a:extLst>
              <a:ext uri="{FF2B5EF4-FFF2-40B4-BE49-F238E27FC236}">
                <a16:creationId xmlns:a16="http://schemas.microsoft.com/office/drawing/2014/main" id="{840CB044-2602-C5F1-D881-BDF873900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3" y="1153032"/>
            <a:ext cx="5816395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/>
              <a:t>JMA contracted manufacturing of Himawari-10 in March 2023, with initiation of operation scheduled for JFY 2029.</a:t>
            </a:r>
          </a:p>
          <a:p>
            <a:r>
              <a:rPr kumimoji="1" lang="en" altLang="ja-JP" sz="2000"/>
              <a:t>Design lifetime</a:t>
            </a:r>
          </a:p>
          <a:p>
            <a:pPr lvl="1"/>
            <a:r>
              <a:rPr kumimoji="1" lang="en" altLang="ja-JP" sz="1800"/>
              <a:t>10-y observation + 5-y on-orbit storage</a:t>
            </a:r>
          </a:p>
          <a:p>
            <a:r>
              <a:rPr kumimoji="1" lang="en" altLang="ja-JP" sz="2000"/>
              <a:t>Geostationary position</a:t>
            </a:r>
          </a:p>
          <a:p>
            <a:pPr lvl="1"/>
            <a:r>
              <a:rPr kumimoji="1" lang="en" altLang="ja-JP" sz="1800"/>
              <a:t>At around 140.7 deg. E</a:t>
            </a:r>
          </a:p>
          <a:p>
            <a:r>
              <a:rPr kumimoji="1" lang="en" altLang="ja-JP" sz="2000"/>
              <a:t>Missions</a:t>
            </a:r>
          </a:p>
          <a:p>
            <a:pPr lvl="1"/>
            <a:r>
              <a:rPr kumimoji="1" lang="en" altLang="ja-JP" sz="1800"/>
              <a:t>Geostationary </a:t>
            </a:r>
            <a:r>
              <a:rPr kumimoji="1" lang="en" altLang="ja-JP" sz="1800" err="1"/>
              <a:t>HiMawari</a:t>
            </a:r>
            <a:r>
              <a:rPr kumimoji="1" lang="en" altLang="ja-JP" sz="1800"/>
              <a:t> Imager (GHMI)</a:t>
            </a:r>
          </a:p>
          <a:p>
            <a:pPr lvl="1"/>
            <a:r>
              <a:rPr kumimoji="1" lang="en" altLang="ja-JP" sz="1800"/>
              <a:t>Geostationary </a:t>
            </a:r>
            <a:r>
              <a:rPr kumimoji="1" lang="en" altLang="ja-JP" sz="1800" err="1"/>
              <a:t>HiMawari</a:t>
            </a:r>
            <a:r>
              <a:rPr kumimoji="1" lang="en" altLang="ja-JP" sz="1800"/>
              <a:t> Sounder (GHMS)</a:t>
            </a:r>
          </a:p>
          <a:p>
            <a:pPr lvl="1"/>
            <a:r>
              <a:rPr kumimoji="1" lang="en" altLang="ja-JP" sz="1800"/>
              <a:t>Data Collection System</a:t>
            </a:r>
          </a:p>
          <a:p>
            <a:pPr lvl="1"/>
            <a:r>
              <a:rPr kumimoji="1" lang="en-US" altLang="ja-JP" sz="1800"/>
              <a:t>Radiation Monitors for Space weather (RMS)</a:t>
            </a:r>
          </a:p>
          <a:p>
            <a:pPr lvl="2"/>
            <a:r>
              <a:rPr kumimoji="1" lang="en-US" altLang="ja-JP" sz="1600"/>
              <a:t>Measures proton &amp; electron flux in geostationary orbit, as a government furnished equipment by NICT.</a:t>
            </a: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F4AFBC6C-990A-3563-4900-B759A22C4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675" y="1194651"/>
            <a:ext cx="172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b="1">
                <a:ea typeface="游ゴシック" panose="020B0400000000000000" pitchFamily="50" charset="-128"/>
              </a:rPr>
              <a:t>Satellite Outline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87576D7-E82E-DD3E-AD6A-C570A9FE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50" y="1751864"/>
            <a:ext cx="19700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Line 5964">
            <a:extLst>
              <a:ext uri="{FF2B5EF4-FFF2-40B4-BE49-F238E27FC236}">
                <a16:creationId xmlns:a16="http://schemas.microsoft.com/office/drawing/2014/main" id="{87BA46DE-3C46-92C4-34F3-38A2C1747C9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15997" y="1703402"/>
            <a:ext cx="293165" cy="1466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B6DD55-D1A0-175A-DD3B-D80FF9D1E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700" y="1734401"/>
            <a:ext cx="58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sz="1200">
                <a:ea typeface="游ゴシック" panose="020B0400000000000000" pitchFamily="50" charset="-128"/>
              </a:rPr>
              <a:t>GHMI</a:t>
            </a:r>
            <a:endParaRPr lang="ja-JP" altLang="en-US" sz="1200"/>
          </a:p>
        </p:txBody>
      </p:sp>
      <p:cxnSp>
        <p:nvCxnSpPr>
          <p:cNvPr id="13" name="Line 5964">
            <a:extLst>
              <a:ext uri="{FF2B5EF4-FFF2-40B4-BE49-F238E27FC236}">
                <a16:creationId xmlns:a16="http://schemas.microsoft.com/office/drawing/2014/main" id="{059E486A-69C4-6760-62C8-1D27138FFD9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33678" y="1861538"/>
            <a:ext cx="475484" cy="227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26C302-D04E-A264-05C0-93C93521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825" y="1569301"/>
            <a:ext cx="604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ja-JP" sz="1200">
                <a:ea typeface="游ゴシック" panose="020B0400000000000000" pitchFamily="50" charset="-128"/>
              </a:rPr>
              <a:t>GHMS</a:t>
            </a:r>
            <a:endParaRPr lang="ja-JP" altLang="en-US" sz="120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DAE577F-4DED-9352-A482-F8D6558CE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50" y="1909026"/>
            <a:ext cx="558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52450C0D-4D30-5EDC-6437-DDAF5F23B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01510"/>
              </p:ext>
            </p:extLst>
          </p:nvPr>
        </p:nvGraphicFramePr>
        <p:xfrm>
          <a:off x="6774290" y="3406077"/>
          <a:ext cx="4892921" cy="2606040"/>
        </p:xfrm>
        <a:graphic>
          <a:graphicData uri="http://schemas.openxmlformats.org/drawingml/2006/table">
            <a:tbl>
              <a:tblPr/>
              <a:tblGrid>
                <a:gridCol w="1635357">
                  <a:extLst>
                    <a:ext uri="{9D8B030D-6E8A-4147-A177-3AD203B41FA5}">
                      <a16:colId xmlns:a16="http://schemas.microsoft.com/office/drawing/2014/main" val="654182743"/>
                    </a:ext>
                  </a:extLst>
                </a:gridCol>
                <a:gridCol w="3257564">
                  <a:extLst>
                    <a:ext uri="{9D8B030D-6E8A-4147-A177-3AD203B41FA5}">
                      <a16:colId xmlns:a16="http://schemas.microsoft.com/office/drawing/2014/main" val="2590147503"/>
                    </a:ext>
                  </a:extLst>
                </a:gridCol>
              </a:tblGrid>
              <a:tr h="25082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Satellite Design</a:t>
                      </a:r>
                      <a:endParaRPr kumimoji="0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575550"/>
                  </a:ext>
                </a:extLst>
              </a:tr>
              <a:tr h="250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Spacecraft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MELCO standard DS2000 bus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07620"/>
                  </a:ext>
                </a:extLst>
              </a:tr>
              <a:tr h="250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Mass (approx.)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2.4 t (dry),  6.1 t (with propellant)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7057"/>
                  </a:ext>
                </a:extLst>
              </a:tr>
              <a:tr h="250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Size (approx.)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4 m x 3 m x 6 m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(folded),  </a:t>
                      </a:r>
                      <a:r>
                        <a:rPr kumimoji="0" lang="ja-JP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ja-JP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(deployed)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59401"/>
                  </a:ext>
                </a:extLst>
              </a:tr>
              <a:tr h="250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Design life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≥ 15 years (mission period ≥ 10 years)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80323"/>
                  </a:ext>
                </a:extLst>
              </a:tr>
              <a:tr h="61753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Communications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Ka-band: Mission data downlink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Ku-band: TT/C uplink &amp; downlink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UHF-band: DCP uplink</a:t>
                      </a:r>
                      <a:endParaRPr kumimoji="0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26759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676FC55C-97B9-53DC-75FB-52691B20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040" y="1686454"/>
            <a:ext cx="1974339" cy="1555244"/>
          </a:xfrm>
          <a:prstGeom prst="rect">
            <a:avLst/>
          </a:prstGeom>
          <a:noFill/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2B5FD1-D7EF-7312-8808-2115F877968F}"/>
              </a:ext>
            </a:extLst>
          </p:cNvPr>
          <p:cNvSpPr/>
          <p:nvPr/>
        </p:nvSpPr>
        <p:spPr>
          <a:xfrm>
            <a:off x="11251202" y="2552770"/>
            <a:ext cx="486562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50"/>
              <a:t>RMS</a:t>
            </a:r>
            <a:endParaRPr lang="ja-JP" altLang="en-US" sz="1050"/>
          </a:p>
        </p:txBody>
      </p:sp>
      <p:cxnSp>
        <p:nvCxnSpPr>
          <p:cNvPr id="6" name="Line 5964">
            <a:extLst>
              <a:ext uri="{FF2B5EF4-FFF2-40B4-BE49-F238E27FC236}">
                <a16:creationId xmlns:a16="http://schemas.microsoft.com/office/drawing/2014/main" id="{9FB9EA8B-C5D2-FD54-E9E6-35A9C2BE3009}"/>
              </a:ext>
            </a:extLst>
          </p:cNvPr>
          <p:cNvCxnSpPr>
            <a:cxnSpLocks noChangeShapeType="1"/>
          </p:cNvCxnSpPr>
          <p:nvPr/>
        </p:nvCxnSpPr>
        <p:spPr>
          <a:xfrm flipH="1" flipV="1">
            <a:off x="10786696" y="2391894"/>
            <a:ext cx="524847" cy="2296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</p:spPr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2D078714-847D-BF1C-80C4-38FC2197B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8868" y="2082686"/>
            <a:ext cx="567699" cy="489008"/>
          </a:xfrm>
          <a:prstGeom prst="rect">
            <a:avLst/>
          </a:prstGeom>
        </p:spPr>
      </p:pic>
      <p:cxnSp>
        <p:nvCxnSpPr>
          <p:cNvPr id="22" name="Line 5964">
            <a:extLst>
              <a:ext uri="{FF2B5EF4-FFF2-40B4-BE49-F238E27FC236}">
                <a16:creationId xmlns:a16="http://schemas.microsoft.com/office/drawing/2014/main" id="{29B86887-0480-9467-C459-2D9717D0DA67}"/>
              </a:ext>
            </a:extLst>
          </p:cNvPr>
          <p:cNvCxnSpPr>
            <a:cxnSpLocks noChangeShapeType="1"/>
          </p:cNvCxnSpPr>
          <p:nvPr/>
        </p:nvCxnSpPr>
        <p:spPr>
          <a:xfrm flipH="1" flipV="1">
            <a:off x="10786696" y="2456373"/>
            <a:ext cx="524847" cy="2296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</p:spPr>
      </p:cxnSp>
      <p:cxnSp>
        <p:nvCxnSpPr>
          <p:cNvPr id="23" name="Line 5964">
            <a:extLst>
              <a:ext uri="{FF2B5EF4-FFF2-40B4-BE49-F238E27FC236}">
                <a16:creationId xmlns:a16="http://schemas.microsoft.com/office/drawing/2014/main" id="{3EBF430D-ED0F-83A6-378F-B4C932C73400}"/>
              </a:ext>
            </a:extLst>
          </p:cNvPr>
          <p:cNvCxnSpPr>
            <a:cxnSpLocks noChangeShapeType="1"/>
          </p:cNvCxnSpPr>
          <p:nvPr/>
        </p:nvCxnSpPr>
        <p:spPr>
          <a:xfrm flipH="1" flipV="1">
            <a:off x="10855077" y="2554904"/>
            <a:ext cx="456466" cy="1941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ffectLst>
            <a:glow rad="38100">
              <a:schemeClr val="bg1">
                <a:alpha val="70000"/>
              </a:schemeClr>
            </a:glow>
          </a:effectLst>
        </p:spPr>
      </p:cxnSp>
      <p:pic>
        <p:nvPicPr>
          <p:cNvPr id="31" name="オーディオ 30">
            <a:hlinkClick r:id="" action="ppaction://media"/>
            <a:extLst>
              <a:ext uri="{FF2B5EF4-FFF2-40B4-BE49-F238E27FC236}">
                <a16:creationId xmlns:a16="http://schemas.microsoft.com/office/drawing/2014/main" id="{C526B5DC-ED95-C7E4-23E4-873C7458D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698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4"/>
    </mc:Choice>
    <mc:Fallback>
      <p:transition spd="slow" advTm="5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2D10-D993-925A-51CE-D815F4BA4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DC8A0-B4CC-0637-9FDA-A268E7E27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5F7C92-264B-CC9C-69F0-6DD4E3A4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60" y="168070"/>
            <a:ext cx="8638997" cy="589546"/>
          </a:xfrm>
        </p:spPr>
        <p:txBody>
          <a:bodyPr/>
          <a:lstStyle/>
          <a:p>
            <a:pPr lvl="0" algn="l"/>
            <a:r>
              <a:rPr lang="en-GB" sz="3200" b="1"/>
              <a:t>Geostationary HiMawari Imager (GHMI)</a:t>
            </a:r>
          </a:p>
        </p:txBody>
      </p:sp>
      <p:sp>
        <p:nvSpPr>
          <p:cNvPr id="5" name="四角形 235">
            <a:extLst>
              <a:ext uri="{FF2B5EF4-FFF2-40B4-BE49-F238E27FC236}">
                <a16:creationId xmlns:a16="http://schemas.microsoft.com/office/drawing/2014/main" id="{528F491F-4A6D-D70F-5EF4-3A7845642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62" y="1095558"/>
            <a:ext cx="6036781" cy="2816875"/>
          </a:xfrm>
          <a:prstGeom prst="rect">
            <a:avLst/>
          </a:prstGeom>
        </p:spPr>
        <p:txBody>
          <a:bodyPr/>
          <a:lstStyle/>
          <a:p>
            <a:r>
              <a:rPr kumimoji="1" lang="en" altLang="ja-JP" sz="2000"/>
              <a:t>L3Harris’s new 18-band VIS/IR imager based on the same concept with its GeoXO Imager (GXI) </a:t>
            </a:r>
          </a:p>
          <a:p>
            <a:r>
              <a:rPr kumimoji="1" lang="en" altLang="ja-JP" sz="2000"/>
              <a:t>Observing sequence &amp; band configuration changed for Himawari-10</a:t>
            </a:r>
          </a:p>
          <a:p>
            <a:r>
              <a:rPr kumimoji="1" lang="en" altLang="ja-JP" sz="2000"/>
              <a:t>Values in the tables show JMA </a:t>
            </a:r>
            <a:r>
              <a:rPr kumimoji="1" lang="en" altLang="ja-JP" sz="2000" u="sng"/>
              <a:t>requirements</a:t>
            </a:r>
          </a:p>
        </p:txBody>
      </p:sp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4D07AE41-7B7E-DF5F-3E05-6D0DD132F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91750"/>
              </p:ext>
            </p:extLst>
          </p:nvPr>
        </p:nvGraphicFramePr>
        <p:xfrm>
          <a:off x="1155472" y="3710808"/>
          <a:ext cx="4917882" cy="2188330"/>
        </p:xfrm>
        <a:graphic>
          <a:graphicData uri="http://schemas.openxmlformats.org/drawingml/2006/table">
            <a:tbl>
              <a:tblPr firstRow="1" firstCol="1" bandRow="1"/>
              <a:tblGrid>
                <a:gridCol w="1584701">
                  <a:extLst>
                    <a:ext uri="{9D8B030D-6E8A-4147-A177-3AD203B41FA5}">
                      <a16:colId xmlns:a16="http://schemas.microsoft.com/office/drawing/2014/main" val="2007210220"/>
                    </a:ext>
                  </a:extLst>
                </a:gridCol>
                <a:gridCol w="2338466">
                  <a:extLst>
                    <a:ext uri="{9D8B030D-6E8A-4147-A177-3AD203B41FA5}">
                      <a16:colId xmlns:a16="http://schemas.microsoft.com/office/drawing/2014/main" val="3730672266"/>
                    </a:ext>
                  </a:extLst>
                </a:gridCol>
                <a:gridCol w="994715">
                  <a:extLst>
                    <a:ext uri="{9D8B030D-6E8A-4147-A177-3AD203B41FA5}">
                      <a16:colId xmlns:a16="http://schemas.microsoft.com/office/drawing/2014/main" val="4293477922"/>
                    </a:ext>
                  </a:extLst>
                </a:gridCol>
              </a:tblGrid>
              <a:tr h="152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/>
                          <a:cs typeface="+mn-cs"/>
                        </a:rPr>
                        <a:t>Observing</a:t>
                      </a:r>
                      <a:r>
                        <a:rPr lang="en-US" altLang="ja-JP" sz="1400" b="1" baseline="0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/>
                          <a:cs typeface="+mn-cs"/>
                        </a:rPr>
                        <a:t> Area</a:t>
                      </a:r>
                      <a:endParaRPr lang="ja-JP" sz="1400" b="1">
                        <a:solidFill>
                          <a:schemeClr val="bg1"/>
                        </a:solidFill>
                        <a:effectLst/>
                        <a:latin typeface="+mn-lt"/>
                        <a:ea typeface="メイリオ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1" baseline="0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/>
                          <a:cs typeface="+mn-cs"/>
                        </a:rPr>
                        <a:t>Minimum Coverage</a:t>
                      </a:r>
                      <a:endParaRPr lang="ja-JP" sz="1400" b="1">
                        <a:solidFill>
                          <a:schemeClr val="bg1"/>
                        </a:solidFill>
                        <a:effectLst/>
                        <a:latin typeface="+mn-lt"/>
                        <a:ea typeface="メイリオ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Interval</a:t>
                      </a:r>
                      <a:endParaRPr lang="ja-JP" sz="1400" b="1">
                        <a:solidFill>
                          <a:schemeClr val="bg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44077"/>
                  </a:ext>
                </a:extLst>
              </a:tr>
              <a:tr h="152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Full Disk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10 min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2403"/>
                  </a:ext>
                </a:extLst>
              </a:tr>
              <a:tr h="276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Japan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EW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2500 km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x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NS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2000 km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258965"/>
                  </a:ext>
                </a:extLst>
              </a:tr>
              <a:tr h="276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Area1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EW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1000 km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x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NS 1000 km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00418"/>
                  </a:ext>
                </a:extLst>
              </a:tr>
              <a:tr h="276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Area2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3486"/>
                  </a:ext>
                </a:extLst>
              </a:tr>
              <a:tr h="276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Area3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512221"/>
                  </a:ext>
                </a:extLst>
              </a:tr>
              <a:tr h="276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Area4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2.5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min</a:t>
                      </a:r>
                      <a:endParaRPr lang="ja-JP" alt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029380"/>
                  </a:ext>
                </a:extLst>
              </a:tr>
              <a:tr h="276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Target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Area5 (*)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EW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  <a:cs typeface="+mn-cs"/>
                        </a:rPr>
                        <a:t>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1000 km</a:t>
                      </a:r>
                      <a:r>
                        <a:rPr lang="en-US" altLang="ja-JP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 x </a:t>
                      </a:r>
                      <a:r>
                        <a:rPr lang="en-US" altLang="ja-JP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NS 500 km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メイリオ" panose="020B0604030504040204" pitchFamily="50" charset="-128"/>
                        </a:rPr>
                        <a:t>30 sec</a:t>
                      </a:r>
                      <a:endParaRPr lang="ja-JP" sz="1400" b="0">
                        <a:solidFill>
                          <a:schemeClr val="tx1"/>
                        </a:solidFill>
                        <a:effectLst/>
                        <a:latin typeface="+mn-lt"/>
                        <a:ea typeface="メイリオ" panose="020B0604030504040204" pitchFamily="50" charset="-128"/>
                        <a:cs typeface="ＭＳ 明朝" panose="02020609040205080304" pitchFamily="17" charset="-128"/>
                      </a:endParaRPr>
                    </a:p>
                  </a:txBody>
                  <a:tcPr marL="26993" marR="26993" marT="26999" marB="2699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166991"/>
                  </a:ext>
                </a:extLst>
              </a:tr>
            </a:tbl>
          </a:graphicData>
        </a:graphic>
      </p:graphicFrame>
      <p:sp>
        <p:nvSpPr>
          <p:cNvPr id="19" name="正方形/長方形 8">
            <a:extLst>
              <a:ext uri="{FF2B5EF4-FFF2-40B4-BE49-F238E27FC236}">
                <a16:creationId xmlns:a16="http://schemas.microsoft.com/office/drawing/2014/main" id="{DF072A00-853C-82FA-2824-0D2E56E05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8315" y="3370867"/>
            <a:ext cx="4272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ja-JP">
                <a:solidFill>
                  <a:prstClr val="black"/>
                </a:solidFill>
                <a:latin typeface="Arial"/>
              </a:rPr>
              <a:t>GHMI Observing Area &amp; Interval</a:t>
            </a:r>
            <a:endParaRPr lang="ja-JP" alt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E171B5D-2B20-F3FA-1411-B545FA67AA67}"/>
              </a:ext>
            </a:extLst>
          </p:cNvPr>
          <p:cNvSpPr/>
          <p:nvPr/>
        </p:nvSpPr>
        <p:spPr>
          <a:xfrm>
            <a:off x="3614413" y="5935711"/>
            <a:ext cx="2573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>
                <a:solidFill>
                  <a:prstClr val="black"/>
                </a:solidFill>
                <a:latin typeface="Arial"/>
                <a:ea typeface="メイリオ" panose="020B0604030504040204" pitchFamily="50" charset="-128"/>
              </a:rPr>
              <a:t>*Mainly used for CAL/VAL activities</a:t>
            </a:r>
            <a:endParaRPr lang="ja-JP" altLang="en-US"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角丸四角形 7">
            <a:extLst>
              <a:ext uri="{FF2B5EF4-FFF2-40B4-BE49-F238E27FC236}">
                <a16:creationId xmlns:a16="http://schemas.microsoft.com/office/drawing/2014/main" id="{84295637-59CC-6154-3D3C-27EBD9128E30}"/>
              </a:ext>
            </a:extLst>
          </p:cNvPr>
          <p:cNvSpPr/>
          <p:nvPr/>
        </p:nvSpPr>
        <p:spPr>
          <a:xfrm>
            <a:off x="2760054" y="4264291"/>
            <a:ext cx="2306618" cy="27699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角丸四角形 8">
            <a:extLst>
              <a:ext uri="{FF2B5EF4-FFF2-40B4-BE49-F238E27FC236}">
                <a16:creationId xmlns:a16="http://schemas.microsoft.com/office/drawing/2014/main" id="{70EB0133-CFAB-D1AA-8E9A-0B7605927EC9}"/>
              </a:ext>
            </a:extLst>
          </p:cNvPr>
          <p:cNvSpPr/>
          <p:nvPr/>
        </p:nvSpPr>
        <p:spPr>
          <a:xfrm>
            <a:off x="1196379" y="4820288"/>
            <a:ext cx="1516837" cy="84641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F08212B1-E7D2-66C0-9A4B-73668820C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95588"/>
              </p:ext>
            </p:extLst>
          </p:nvPr>
        </p:nvGraphicFramePr>
        <p:xfrm>
          <a:off x="6813689" y="1241233"/>
          <a:ext cx="4456360" cy="4895013"/>
        </p:xfrm>
        <a:graphic>
          <a:graphicData uri="http://schemas.openxmlformats.org/drawingml/2006/table">
            <a:tbl>
              <a:tblPr firstRow="1" firstCol="1" bandRow="1"/>
              <a:tblGrid>
                <a:gridCol w="394203">
                  <a:extLst>
                    <a:ext uri="{9D8B030D-6E8A-4147-A177-3AD203B41FA5}">
                      <a16:colId xmlns:a16="http://schemas.microsoft.com/office/drawing/2014/main" val="835287021"/>
                    </a:ext>
                  </a:extLst>
                </a:gridCol>
                <a:gridCol w="1513829">
                  <a:extLst>
                    <a:ext uri="{9D8B030D-6E8A-4147-A177-3AD203B41FA5}">
                      <a16:colId xmlns:a16="http://schemas.microsoft.com/office/drawing/2014/main" val="1883946640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3749769508"/>
                    </a:ext>
                  </a:extLst>
                </a:gridCol>
                <a:gridCol w="1469036">
                  <a:extLst>
                    <a:ext uri="{9D8B030D-6E8A-4147-A177-3AD203B41FA5}">
                      <a16:colId xmlns:a16="http://schemas.microsoft.com/office/drawing/2014/main" val="2618552691"/>
                    </a:ext>
                  </a:extLst>
                </a:gridCol>
              </a:tblGrid>
              <a:tr h="461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200">
                        <a:effectLst/>
                        <a:latin typeface="+mn-lt"/>
                        <a:ea typeface="+mj-ea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Center Wavelength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[µm]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Bandwidth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[µm]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>
                          <a:effectLst/>
                          <a:latin typeface="+mn-lt"/>
                        </a:rPr>
                        <a:t>Spatial</a:t>
                      </a:r>
                      <a:r>
                        <a:rPr lang="en-US" altLang="ja-JP" sz="1200" baseline="0">
                          <a:effectLst/>
                          <a:latin typeface="+mn-lt"/>
                        </a:rPr>
                        <a:t> Resolution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</a:endParaRPr>
                    </a:p>
                    <a:p>
                      <a:pPr lvl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ja-JP" sz="1200" baseline="0">
                          <a:effectLst/>
                          <a:latin typeface="+mn-lt"/>
                        </a:rPr>
                        <a:t>at Nadir </a:t>
                      </a:r>
                      <a:r>
                        <a:rPr lang="en-US" sz="1200">
                          <a:effectLst/>
                          <a:latin typeface="+mn-lt"/>
                        </a:rPr>
                        <a:t>[km]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925522"/>
                  </a:ext>
                </a:extLst>
              </a:tr>
              <a:tr h="24631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>
                          <a:effectLst/>
                          <a:latin typeface="+mn-lt"/>
                          <a:ea typeface="+mj-ea"/>
                          <a:cs typeface="ＭＳ 明朝" panose="02020609040205080304" pitchFamily="17" charset="-128"/>
                        </a:rPr>
                        <a:t>VIS</a:t>
                      </a: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0.46 - 0.48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0.07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1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125363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0.54 - 0.56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1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073736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0.63 - 0.65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0.12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62388"/>
                  </a:ext>
                </a:extLst>
              </a:tr>
              <a:tr h="246318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>
                          <a:effectLst/>
                          <a:latin typeface="+mn-lt"/>
                          <a:ea typeface="+mj-ea"/>
                          <a:cs typeface="ＭＳ 明朝" panose="02020609040205080304" pitchFamily="17" charset="-128"/>
                        </a:rPr>
                        <a:t>NIR</a:t>
                      </a: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0.85 - 0.87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0.06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メイリオ"/>
                          <a:cs typeface="ＭＳ 明朝" panose="02020609040205080304" pitchFamily="17" charset="-128"/>
                        </a:rPr>
                        <a:t>1</a:t>
                      </a:r>
                      <a:endParaRPr lang="ja-JP" sz="1200">
                        <a:effectLst/>
                        <a:latin typeface="+mn-lt"/>
                        <a:ea typeface="メイリオ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453406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1.375 - 1.385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0.04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17307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1.60 - 1.62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0.08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13326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2.24 - 2.27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0.06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615626"/>
                  </a:ext>
                </a:extLst>
              </a:tr>
              <a:tr h="24631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200" b="1">
                          <a:effectLst/>
                          <a:latin typeface="+mn-lt"/>
                          <a:ea typeface="+mj-ea"/>
                        </a:rPr>
                        <a:t>IR</a:t>
                      </a: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3.75 - 3.95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0.50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1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21948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5.10 - 5.20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0.20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1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02491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6.05 - 6.45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1.20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980939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6.90 - 7.00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0.50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57760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7.27 - 7.43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0.60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63055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8.44 - 8.76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0.50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770213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9.55 - 9.70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0.50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586902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10.3 - 10.5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0.90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2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939209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11.1 - 11.3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1.00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559147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12.25 - 12.55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1.20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732984"/>
                  </a:ext>
                </a:extLst>
              </a:tr>
              <a:tr h="246318">
                <a:tc v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ja-JP" sz="1400" b="1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13.2 - 13.4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sz="1200">
                          <a:effectLst/>
                          <a:latin typeface="+mn-lt"/>
                        </a:rPr>
                        <a:t> 0.70</a:t>
                      </a:r>
                      <a:endParaRPr lang="ja-JP" sz="1200">
                        <a:effectLst/>
                        <a:latin typeface="+mn-lt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200">
                          <a:effectLst/>
                          <a:latin typeface="+mn-lt"/>
                        </a:rPr>
                        <a:t>≤</a:t>
                      </a:r>
                      <a:r>
                        <a:rPr lang="en-US" altLang="ja-JP" sz="120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ja-JP" sz="1200">
                          <a:effectLst/>
                          <a:latin typeface="+mn-lt"/>
                          <a:ea typeface="ＭＳ 明朝"/>
                          <a:cs typeface="ＭＳ 明朝" panose="02020609040205080304" pitchFamily="17" charset="-128"/>
                        </a:rPr>
                        <a:t>2</a:t>
                      </a:r>
                      <a:endParaRPr lang="ja-JP" sz="1200">
                        <a:effectLst/>
                        <a:latin typeface="+mn-lt"/>
                        <a:ea typeface="ＭＳ 明朝"/>
                        <a:cs typeface="ＭＳ 明朝" panose="02020609040205080304" pitchFamily="17" charset="-128"/>
                      </a:endParaRPr>
                    </a:p>
                  </a:txBody>
                  <a:tcPr marL="27002" marR="27002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198094"/>
                  </a:ext>
                </a:extLst>
              </a:tr>
            </a:tbl>
          </a:graphicData>
        </a:graphic>
      </p:graphicFrame>
      <p:sp>
        <p:nvSpPr>
          <p:cNvPr id="24" name="正方形/長方形 6">
            <a:extLst>
              <a:ext uri="{FF2B5EF4-FFF2-40B4-BE49-F238E27FC236}">
                <a16:creationId xmlns:a16="http://schemas.microsoft.com/office/drawing/2014/main" id="{ABB2198E-3D63-EC0A-642E-D30AB9FC4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458" y="880578"/>
            <a:ext cx="4097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GHMI Spectral Band C</a:t>
            </a:r>
            <a:r>
              <a: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haracteristics </a:t>
            </a:r>
          </a:p>
        </p:txBody>
      </p:sp>
      <p:sp>
        <p:nvSpPr>
          <p:cNvPr id="25" name="角丸四角形 9">
            <a:extLst>
              <a:ext uri="{FF2B5EF4-FFF2-40B4-BE49-F238E27FC236}">
                <a16:creationId xmlns:a16="http://schemas.microsoft.com/office/drawing/2014/main" id="{49542358-6830-6B80-1C0F-1D3C33A1E7E8}"/>
              </a:ext>
            </a:extLst>
          </p:cNvPr>
          <p:cNvSpPr/>
          <p:nvPr/>
        </p:nvSpPr>
        <p:spPr>
          <a:xfrm>
            <a:off x="7277363" y="2702288"/>
            <a:ext cx="3529012" cy="23971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角丸四角形 10">
            <a:extLst>
              <a:ext uri="{FF2B5EF4-FFF2-40B4-BE49-F238E27FC236}">
                <a16:creationId xmlns:a16="http://schemas.microsoft.com/office/drawing/2014/main" id="{9CBEDCAF-3AD8-8C5B-3FBD-EDC9AC245CB2}"/>
              </a:ext>
            </a:extLst>
          </p:cNvPr>
          <p:cNvSpPr/>
          <p:nvPr/>
        </p:nvSpPr>
        <p:spPr>
          <a:xfrm>
            <a:off x="7277363" y="3693973"/>
            <a:ext cx="3529012" cy="239713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角丸四角形 11">
            <a:extLst>
              <a:ext uri="{FF2B5EF4-FFF2-40B4-BE49-F238E27FC236}">
                <a16:creationId xmlns:a16="http://schemas.microsoft.com/office/drawing/2014/main" id="{2824F656-8C5D-EA06-AC0C-12BACB433E7F}"/>
              </a:ext>
            </a:extLst>
          </p:cNvPr>
          <p:cNvSpPr/>
          <p:nvPr/>
        </p:nvSpPr>
        <p:spPr>
          <a:xfrm>
            <a:off x="7277363" y="1964755"/>
            <a:ext cx="1223962" cy="239713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角丸四角形 12">
            <a:extLst>
              <a:ext uri="{FF2B5EF4-FFF2-40B4-BE49-F238E27FC236}">
                <a16:creationId xmlns:a16="http://schemas.microsoft.com/office/drawing/2014/main" id="{31149DEE-1969-77D2-9931-8F2BFF414E35}"/>
              </a:ext>
            </a:extLst>
          </p:cNvPr>
          <p:cNvSpPr/>
          <p:nvPr/>
        </p:nvSpPr>
        <p:spPr>
          <a:xfrm>
            <a:off x="9976076" y="3419696"/>
            <a:ext cx="1120775" cy="23971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角丸四角形 15">
            <a:extLst>
              <a:ext uri="{FF2B5EF4-FFF2-40B4-BE49-F238E27FC236}">
                <a16:creationId xmlns:a16="http://schemas.microsoft.com/office/drawing/2014/main" id="{CB264900-B754-F956-8EAE-4246EF2F4180}"/>
              </a:ext>
            </a:extLst>
          </p:cNvPr>
          <p:cNvSpPr/>
          <p:nvPr/>
        </p:nvSpPr>
        <p:spPr>
          <a:xfrm>
            <a:off x="2713081" y="3030670"/>
            <a:ext cx="3360273" cy="2324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>
                <a:solidFill>
                  <a:srgbClr val="FF0000"/>
                </a:solidFill>
              </a:rPr>
              <a:t>Improvement from Himawari-8/9 AHI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pic>
        <p:nvPicPr>
          <p:cNvPr id="33" name="オーディオ 32">
            <a:hlinkClick r:id="" action="ppaction://media"/>
            <a:extLst>
              <a:ext uri="{FF2B5EF4-FFF2-40B4-BE49-F238E27FC236}">
                <a16:creationId xmlns:a16="http://schemas.microsoft.com/office/drawing/2014/main" id="{FC81E5E6-2320-FD91-1541-A3A226709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661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81"/>
    </mc:Choice>
    <mc:Fallback>
      <p:transition spd="slow" advTm="7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eb6c10-b30e-4e82-8bdb-95f791b83be0">
      <Terms xmlns="http://schemas.microsoft.com/office/infopath/2007/PartnerControls"/>
    </lcf76f155ced4ddcb4097134ff3c332f>
    <TaxCatchAll xmlns="fdc985f9-c1de-4431-ae14-26927b8c434e" xsi:nil="true"/>
    <SharedWithUsers xmlns="fdc985f9-c1de-4431-ae14-26927b8c434e">
      <UserInfo>
        <DisplayName>山田 和孝</DisplayName>
        <AccountId>80</AccountId>
        <AccountType/>
      </UserInfo>
      <UserInfo>
        <DisplayName>伊達 謙二</DisplayName>
        <AccountId>78</AccountId>
        <AccountType/>
      </UserInfo>
      <UserInfo>
        <DisplayName>宮川 卓也</DisplayName>
        <AccountId>558</AccountId>
        <AccountType/>
      </UserInfo>
      <UserInfo>
        <DisplayName>下地 和希</DisplayName>
        <AccountId>74</AccountId>
        <AccountType/>
      </UserInfo>
      <UserInfo>
        <DisplayName>小寺 和貴</DisplayName>
        <AccountId>73</AccountId>
        <AccountType/>
      </UserInfo>
      <UserInfo>
        <DisplayName>亀山 和宏</DisplayName>
        <AccountId>1367</AccountId>
        <AccountType/>
      </UserInfo>
      <UserInfo>
        <DisplayName>長谷川 昌樹</DisplayName>
        <AccountId>1139</AccountId>
        <AccountType/>
      </UserInfo>
      <UserInfo>
        <DisplayName>高橋 昌也</DisplayName>
        <AccountId>350</AccountId>
        <AccountType/>
      </UserInfo>
      <UserInfo>
        <DisplayName>国松 洋</DisplayName>
        <AccountId>555</AccountId>
        <AccountType/>
      </UserInfo>
      <UserInfo>
        <DisplayName>竹内 義明</DisplayName>
        <AccountId>82</AccountId>
        <AccountType/>
      </UserInfo>
      <UserInfo>
        <DisplayName>遠藤 健太郎</DisplayName>
        <AccountId>2117</AccountId>
        <AccountType/>
      </UserInfo>
      <UserInfo>
        <DisplayName>栄木 美沙紀</DisplayName>
        <AccountId>88</AccountId>
        <AccountType/>
      </UserInfo>
      <UserInfo>
        <DisplayName>別所 康太郎</DisplayName>
        <AccountId>738</AccountId>
        <AccountType/>
      </UserInfo>
      <UserInfo>
        <DisplayName>隅田 康彦</DisplayName>
        <AccountId>510</AccountId>
        <AccountType/>
      </UserInfo>
      <UserInfo>
        <DisplayName>勝山 健一</DisplayName>
        <AccountId>2341</AccountId>
        <AccountType/>
      </UserInfo>
      <UserInfo>
        <DisplayName>坂下 卓也</DisplayName>
        <AccountId>493</AccountId>
        <AccountType/>
      </UserInfo>
      <UserInfo>
        <DisplayName>渡辺 伊吹</DisplayName>
        <AccountId>1523</AccountId>
        <AccountType/>
      </UserInfo>
      <UserInfo>
        <DisplayName>原田 礼子</DisplayName>
        <AccountId>495</AccountId>
        <AccountType/>
      </UserInfo>
      <UserInfo>
        <DisplayName>井上 晃輔</DisplayName>
        <AccountId>593</AccountId>
        <AccountType/>
      </UserInfo>
      <UserInfo>
        <DisplayName>安部 実希</DisplayName>
        <AccountId>496</AccountId>
        <AccountType/>
      </UserInfo>
      <UserInfo>
        <DisplayName>熊谷 幸浩</DisplayName>
        <AccountId>3274</AccountId>
        <AccountType/>
      </UserInfo>
      <UserInfo>
        <DisplayName>金山 雄大</DisplayName>
        <AccountId>1808</AccountId>
        <AccountType/>
      </UserInfo>
      <UserInfo>
        <DisplayName>武藤 大介</DisplayName>
        <AccountId>983</AccountId>
        <AccountType/>
      </UserInfo>
      <UserInfo>
        <DisplayName>高橋 伸之介</DisplayName>
        <AccountId>1004</AccountId>
        <AccountType/>
      </UserInfo>
      <UserInfo>
        <DisplayName>森川 博瑛</DisplayName>
        <AccountId>598</AccountId>
        <AccountType/>
      </UserInfo>
      <UserInfo>
        <DisplayName>安井 一樹</DisplayName>
        <AccountId>569</AccountId>
        <AccountType/>
      </UserInfo>
      <UserInfo>
        <DisplayName>岡垣 晶</DisplayName>
        <AccountId>3292</AccountId>
        <AccountType/>
      </UserInfo>
      <UserInfo>
        <DisplayName>小森 拓也</DisplayName>
        <AccountId>3483</AccountId>
        <AccountType/>
      </UserInfo>
      <UserInfo>
        <DisplayName>古謝 植之</DisplayName>
        <AccountId>3484</AccountId>
        <AccountType/>
      </UserInfo>
      <UserInfo>
        <DisplayName>近内 翔</DisplayName>
        <AccountId>3485</AccountId>
        <AccountType/>
      </UserInfo>
      <UserInfo>
        <DisplayName>新井 隆之</DisplayName>
        <AccountId>3486</AccountId>
        <AccountType/>
      </UserInfo>
      <UserInfo>
        <DisplayName>峯松 宏明</DisplayName>
        <AccountId>3487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AE874ABEA78964AA7D0811A66B4BECA" ma:contentTypeVersion="21" ma:contentTypeDescription="新しいドキュメントを作成します。" ma:contentTypeScope="" ma:versionID="b988929053429ff6a3c0d9a841a5d1de">
  <xsd:schema xmlns:xsd="http://www.w3.org/2001/XMLSchema" xmlns:xs="http://www.w3.org/2001/XMLSchema" xmlns:p="http://schemas.microsoft.com/office/2006/metadata/properties" xmlns:ns2="d1eb6c10-b30e-4e82-8bdb-95f791b83be0" xmlns:ns3="fdc985f9-c1de-4431-ae14-26927b8c434e" targetNamespace="http://schemas.microsoft.com/office/2006/metadata/properties" ma:root="true" ma:fieldsID="2b14f8d5f295814ae4306707d282f1b3" ns2:_="" ns3:_="">
    <xsd:import namespace="d1eb6c10-b30e-4e82-8bdb-95f791b83be0"/>
    <xsd:import namespace="fdc985f9-c1de-4431-ae14-26927b8c43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b6c10-b30e-4e82-8bdb-95f791b83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63c53a08-2524-4b2f-a5a2-c632f6aa4b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985f9-c1de-4431-ae14-26927b8c434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91695e-c7e5-47ea-86cb-0e1d66650e64}" ma:internalName="TaxCatchAll" ma:showField="CatchAllData" ma:web="fdc985f9-c1de-4431-ae14-26927b8c4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31B585-BE93-4C19-8F32-B64DB862E4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1BCF7A-8E83-4DC8-914A-5C8F3117CDAC}">
  <ds:schemaRefs>
    <ds:schemaRef ds:uri="d1eb6c10-b30e-4e82-8bdb-95f791b83be0"/>
    <ds:schemaRef ds:uri="fdc985f9-c1de-4431-ae14-26927b8c434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206976-3775-44CE-A501-66CE466818EF}">
  <ds:schemaRefs>
    <ds:schemaRef ds:uri="d1eb6c10-b30e-4e82-8bdb-95f791b83be0"/>
    <ds:schemaRef ds:uri="fdc985f9-c1de-4431-ae14-26927b8c43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1425</Words>
  <Application>Microsoft Office PowerPoint</Application>
  <PresentationFormat>ワイド画面</PresentationFormat>
  <Paragraphs>268</Paragraphs>
  <Slides>13</Slides>
  <Notes>13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0" baseType="lpstr">
      <vt:lpstr>宋体</vt:lpstr>
      <vt:lpstr>游ゴシック</vt:lpstr>
      <vt:lpstr>Arial</vt:lpstr>
      <vt:lpstr>Calibri</vt:lpstr>
      <vt:lpstr>Times New Roman</vt:lpstr>
      <vt:lpstr>Wingdings</vt:lpstr>
      <vt:lpstr>Default Design</vt:lpstr>
      <vt:lpstr>GSICS Agency Report 2025 </vt:lpstr>
      <vt:lpstr>Summary of JMA GSICS Activities and Actions</vt:lpstr>
      <vt:lpstr>JMA Support to EP Activities</vt:lpstr>
      <vt:lpstr>JMA Support to GRWG Activities</vt:lpstr>
      <vt:lpstr>JMA Calibration Major Updates</vt:lpstr>
      <vt:lpstr>JMA Support to GDWG Activities</vt:lpstr>
      <vt:lpstr>Instruments Updates</vt:lpstr>
      <vt:lpstr>Himawari-10 Overview</vt:lpstr>
      <vt:lpstr>Geostationary HiMawari Imager (GHMI)</vt:lpstr>
      <vt:lpstr>Geostationary HiMawari Sounder (GHMS)</vt:lpstr>
      <vt:lpstr>Thanks for your attention!</vt:lpstr>
      <vt:lpstr>Additional Slides not Presented</vt:lpstr>
      <vt:lpstr>Personnel supporting GSICS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Masaya Takahashi 高橋 昌也</cp:lastModifiedBy>
  <cp:revision>9</cp:revision>
  <dcterms:created xsi:type="dcterms:W3CDTF">2004-06-10T15:46:18Z</dcterms:created>
  <dcterms:modified xsi:type="dcterms:W3CDTF">2025-03-14T15:09:37Z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0x010100DAE874ABEA78964AA7D0811A66B4BECA</vt:lpwstr>
  </property>
  <property fmtid="{D5CDD505-2E9C-101B-9397-08002B2CF9AE}" pid="3" name="MediaServiceImageTags">
    <vt:lpwstr/>
  </property>
</Properties>
</file>