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5" r:id="rId2"/>
  </p:sldMasterIdLst>
  <p:notesMasterIdLst>
    <p:notesMasterId r:id="rId21"/>
  </p:notesMasterIdLst>
  <p:handoutMasterIdLst>
    <p:handoutMasterId r:id="rId22"/>
  </p:handoutMasterIdLst>
  <p:sldIdLst>
    <p:sldId id="733" r:id="rId3"/>
    <p:sldId id="1294" r:id="rId4"/>
    <p:sldId id="844" r:id="rId5"/>
    <p:sldId id="1292" r:id="rId6"/>
    <p:sldId id="834" r:id="rId7"/>
    <p:sldId id="1289" r:id="rId8"/>
    <p:sldId id="1290" r:id="rId9"/>
    <p:sldId id="1291" r:id="rId10"/>
    <p:sldId id="1286" r:id="rId11"/>
    <p:sldId id="1285" r:id="rId12"/>
    <p:sldId id="1288" r:id="rId13"/>
    <p:sldId id="840" r:id="rId14"/>
    <p:sldId id="708" r:id="rId15"/>
    <p:sldId id="1295" r:id="rId16"/>
    <p:sldId id="1293" r:id="rId17"/>
    <p:sldId id="842" r:id="rId18"/>
    <p:sldId id="838" r:id="rId19"/>
    <p:sldId id="843" r:id="rId20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514204-6875-53C7-6FB3-397975ABAD0D}" name="Sebastien Wagner" initials="SW" userId="S::Sebastien.Wagner@eumetsat.int::d3326b90-b849-4e03-8441-95e196d9c967" providerId="AD"/>
  <p188:author id="{0572369E-79FE-BA1A-44F2-3A9DD5C1EA7C}" name="Tim Hewison" initials="TH" userId="S::Tim.Hewison@eumetsat.int::24a2eaf1-c667-49d7-a70e-984f193325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333399"/>
    <a:srgbClr val="000000"/>
    <a:srgbClr val="0C45E4"/>
    <a:srgbClr val="008000"/>
    <a:srgbClr val="5F5F5F"/>
    <a:srgbClr val="333333"/>
    <a:srgbClr val="CC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10" autoAdjust="0"/>
    <p:restoredTop sz="87867" autoAdjust="0"/>
  </p:normalViewPr>
  <p:slideViewPr>
    <p:cSldViewPr snapToGrid="0">
      <p:cViewPr>
        <p:scale>
          <a:sx n="50" d="100"/>
          <a:sy n="50" d="100"/>
        </p:scale>
        <p:origin x="87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4277" y="48"/>
      </p:cViewPr>
      <p:guideLst>
        <p:guide orient="horz" pos="3126"/>
        <p:guide pos="2142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2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7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1FA3F-D869-D36E-5DDA-C3710CDC1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1AD1D-421B-0084-6EA2-478756201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AC11A7-2932-9223-0A02-3B510ECC9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8C3F3-1F30-7280-4ACB-4F9BB7858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3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/>
              <a:t>This is possibly not exactly up to date but gives a clear view on EUMETSAT’s long-term / continuity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369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E02029-9BE2-4139-82E8-7E205433FD51}" type="slidenum">
              <a:rPr kumimoji="0" lang="de-DE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133695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9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4" y="2130426"/>
            <a:ext cx="10041775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513" y="3886200"/>
            <a:ext cx="822405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959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1742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783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126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7638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4311" y="-1679944"/>
            <a:ext cx="11288822" cy="11288822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785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562722" indent="0">
              <a:buNone/>
              <a:defRPr sz="2800"/>
            </a:lvl2pPr>
            <a:lvl3pPr marL="1125443" indent="0">
              <a:buNone/>
              <a:defRPr sz="2400"/>
            </a:lvl3pPr>
            <a:lvl4pPr marL="1688165" indent="0">
              <a:buNone/>
              <a:defRPr sz="2000"/>
            </a:lvl4pPr>
            <a:lvl5pPr marL="2250887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8454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96687" y="0"/>
            <a:ext cx="795313" cy="8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231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0275496" y="6603525"/>
            <a:ext cx="1462072" cy="214984"/>
            <a:chOff x="6189793" y="6000773"/>
            <a:chExt cx="4343735" cy="63870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6554" y="6000773"/>
              <a:ext cx="2146974" cy="6387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17" b="34099"/>
            <a:stretch/>
          </p:blipFill>
          <p:spPr>
            <a:xfrm>
              <a:off x="6189793" y="6166267"/>
              <a:ext cx="2237237" cy="324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16515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627339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5420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501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7832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96689" y="0"/>
            <a:ext cx="795313" cy="8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303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 - dark BG">
    <p:bg>
      <p:bgPr>
        <a:solidFill>
          <a:srgbClr val="253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-8719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www.eumetsat.int</a:t>
            </a:r>
          </a:p>
        </p:txBody>
      </p:sp>
    </p:spTree>
    <p:extLst>
      <p:ext uri="{BB962C8B-B14F-4D97-AF65-F5344CB8AC3E}">
        <p14:creationId xmlns:p14="http://schemas.microsoft.com/office/powerpoint/2010/main" val="5188636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GB" kern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o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98" y="1191201"/>
            <a:ext cx="9421602" cy="533890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188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99"/>
            <a:ext cx="9436548" cy="534737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853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tmosphe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8" y="1199921"/>
            <a:ext cx="9406214" cy="533018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524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9142" y="6400800"/>
            <a:ext cx="1823258" cy="2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147156"/>
            <a:ext cx="10972800" cy="517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47049" y="6408718"/>
            <a:ext cx="5497902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0" dirty="0"/>
              <a:t>17 – 21 March 2025</a:t>
            </a:r>
            <a:r>
              <a:rPr lang="it-IT" sz="1000" b="0" dirty="0"/>
              <a:t>, GSICS Annual Meeting (Hybrid),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 Changchun, Jilin Province, China</a:t>
            </a:r>
            <a:r>
              <a:rPr lang="it-IT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000" b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609600" y="6324600"/>
            <a:ext cx="1097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609600" y="6400801"/>
            <a:ext cx="2748951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GSICS Agency Report </a:t>
            </a:r>
          </a:p>
        </p:txBody>
      </p:sp>
      <p:pic>
        <p:nvPicPr>
          <p:cNvPr id="11" name="Picture 4" descr="http://gsics.atmos.umd.edu/pub/Development/Logos/GSICS180px.png">
            <a:extLst>
              <a:ext uri="{FF2B5EF4-FFF2-40B4-BE49-F238E27FC236}">
                <a16:creationId xmlns:a16="http://schemas.microsoft.com/office/drawing/2014/main" id="{016C2398-F037-4637-B010-5FD37A6C61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" y="102700"/>
            <a:ext cx="1714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>
                <a:solidFill>
                  <a:schemeClr val="accent5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t>EUM/IM/TEM/21/1250538, v1B, 28 March 2022</a:t>
            </a:r>
            <a:endParaRPr lang="de-DE" sz="1000" b="0" baseline="0" dirty="0">
              <a:solidFill>
                <a:schemeClr val="accent5"/>
              </a:solidFill>
              <a:latin typeface="+mn-l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chemeClr val="accent5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solidFill>
                <a:schemeClr val="accent5"/>
              </a:solidFill>
              <a:latin typeface="+mn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9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ops@eumetsat.in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16390" y="1335577"/>
            <a:ext cx="8759219" cy="14393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4000" b="1" dirty="0"/>
              <a:t>GSICS Agency Report</a:t>
            </a:r>
            <a:br>
              <a:rPr lang="en-IE" sz="4000" b="1" dirty="0"/>
            </a:br>
            <a:r>
              <a:rPr lang="en-IE" sz="4000" b="1" dirty="0"/>
              <a:t>2025</a:t>
            </a:r>
            <a:br>
              <a:rPr lang="en-IE" sz="4000" dirty="0">
                <a:solidFill>
                  <a:srgbClr val="0000FF"/>
                </a:solidFill>
              </a:rPr>
            </a:br>
            <a:endParaRPr lang="en-US" sz="4000" i="1" dirty="0">
              <a:solidFill>
                <a:srgbClr val="0C45E4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2300" y="3064297"/>
            <a:ext cx="9387400" cy="11253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2000" b="1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Mounir Lekouara and EUMETSAT team (see last slide)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D605D-C31B-4A74-9F82-60E6B61F5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136" y="4397105"/>
            <a:ext cx="9387400" cy="11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zh-CN" sz="2000" b="1" kern="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b="1" kern="0" dirty="0">
                <a:solidFill>
                  <a:srgbClr val="FF0000"/>
                </a:solidFill>
                <a:ea typeface="宋体" pitchFamily="2" charset="-122"/>
              </a:rPr>
              <a:t>EUMETSAT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85" y="87842"/>
            <a:ext cx="7257045" cy="667472"/>
          </a:xfrm>
        </p:spPr>
        <p:txBody>
          <a:bodyPr/>
          <a:lstStyle/>
          <a:p>
            <a:r>
              <a:rPr lang="en-GB" sz="3400" dirty="0">
                <a:solidFill>
                  <a:srgbClr val="0070C0"/>
                </a:solidFill>
                <a:latin typeface="+mj-lt"/>
              </a:rPr>
              <a:t>IASI status onboard </a:t>
            </a:r>
            <a:r>
              <a:rPr lang="en-GB" sz="3400" dirty="0" err="1">
                <a:solidFill>
                  <a:srgbClr val="0070C0"/>
                </a:solidFill>
                <a:latin typeface="+mj-lt"/>
              </a:rPr>
              <a:t>Metop</a:t>
            </a:r>
            <a:r>
              <a:rPr lang="en-GB" sz="3400" dirty="0">
                <a:solidFill>
                  <a:srgbClr val="0070C0"/>
                </a:solidFill>
                <a:latin typeface="+mj-lt"/>
              </a:rPr>
              <a:t>-B and -C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759141" y="5981702"/>
            <a:ext cx="1823259" cy="232757"/>
          </a:xfrm>
        </p:spPr>
        <p:txBody>
          <a:bodyPr/>
          <a:lstStyle/>
          <a:p>
            <a:pPr>
              <a:defRPr/>
            </a:pPr>
            <a:fld id="{DA28AC38-E0E8-49D7-B2FE-71FD7C42C09E}" type="slidenum">
              <a:rPr lang="en-US" smtClean="0">
                <a:latin typeface="+mj-lt"/>
              </a:rPr>
              <a:pPr>
                <a:defRPr/>
              </a:pPr>
              <a:t>10</a:t>
            </a:fld>
            <a:endParaRPr lang="en-US" dirty="0">
              <a:latin typeface="+mj-lt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9F94EC-547B-341B-411A-A490FCC821D0}"/>
              </a:ext>
            </a:extLst>
          </p:cNvPr>
          <p:cNvSpPr txBox="1">
            <a:spLocks/>
          </p:cNvSpPr>
          <p:nvPr/>
        </p:nvSpPr>
        <p:spPr bwMode="auto">
          <a:xfrm>
            <a:off x="164173" y="961437"/>
            <a:ext cx="5494506" cy="51963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sz="32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IASI/</a:t>
            </a:r>
            <a:r>
              <a:rPr kumimoji="0" lang="en-GB" sz="3200" b="1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Metop</a:t>
            </a:r>
            <a:r>
              <a:rPr kumimoji="0" lang="en-GB" sz="32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-B:</a:t>
            </a:r>
          </a:p>
          <a:p>
            <a:pPr marL="0" indent="0">
              <a:buNone/>
              <a:defRPr/>
            </a:pPr>
            <a:r>
              <a:rPr kumimoji="0" lang="en-I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The IASI PFM-R instrument is fully operational and its performance is still nominal. No degradation has been observed.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2AD832-557D-9EC7-CAA7-207D635B7187}"/>
              </a:ext>
            </a:extLst>
          </p:cNvPr>
          <p:cNvSpPr/>
          <p:nvPr/>
        </p:nvSpPr>
        <p:spPr bwMode="auto">
          <a:xfrm>
            <a:off x="1372143" y="2683793"/>
            <a:ext cx="95070" cy="34740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9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pic>
        <p:nvPicPr>
          <p:cNvPr id="6" name="Picture 5" descr="A graph showing a sound wave&#10;&#10;Description automatically generated">
            <a:extLst>
              <a:ext uri="{FF2B5EF4-FFF2-40B4-BE49-F238E27FC236}">
                <a16:creationId xmlns:a16="http://schemas.microsoft.com/office/drawing/2014/main" id="{B09A6F8A-49FD-5DBF-A495-769681A5A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701" y="2148495"/>
            <a:ext cx="3194920" cy="1592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B2EB6-B5DF-77F4-F9F8-4FC8FBE8A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00" y="4047032"/>
            <a:ext cx="4418117" cy="202943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0E054-DBAF-17A2-59CE-F64FC125BBE2}"/>
              </a:ext>
            </a:extLst>
          </p:cNvPr>
          <p:cNvSpPr txBox="1">
            <a:spLocks/>
          </p:cNvSpPr>
          <p:nvPr/>
        </p:nvSpPr>
        <p:spPr bwMode="auto">
          <a:xfrm>
            <a:off x="5949467" y="961437"/>
            <a:ext cx="5494506" cy="51963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sz="32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IASI/</a:t>
            </a:r>
            <a:r>
              <a:rPr kumimoji="0" lang="en-GB" sz="3200" b="1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Metop</a:t>
            </a:r>
            <a:r>
              <a:rPr kumimoji="0" lang="en-GB" sz="32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-C:</a:t>
            </a:r>
          </a:p>
          <a:p>
            <a:pPr marL="0" indent="0">
              <a:buNone/>
              <a:defRPr/>
            </a:pPr>
            <a:r>
              <a:rPr kumimoji="0" lang="en-I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The IASI FM3 instrument is fully operational and its performance is still nominal. No degradation has been observed.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Arial" pitchFamily="34" charset="0"/>
            </a:endParaRPr>
          </a:p>
        </p:txBody>
      </p:sp>
      <p:pic>
        <p:nvPicPr>
          <p:cNvPr id="9" name="Picture 8" descr="A close-up of a graph&#10;&#10;Description automatically generated">
            <a:extLst>
              <a:ext uri="{FF2B5EF4-FFF2-40B4-BE49-F238E27FC236}">
                <a16:creationId xmlns:a16="http://schemas.microsoft.com/office/drawing/2014/main" id="{51EAB9C0-7D3A-36A9-D224-5EBA73E72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712" y="4095632"/>
            <a:ext cx="3993087" cy="2029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412469-33E6-5B52-CDF1-B138CBD2C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7941" y="2357026"/>
            <a:ext cx="3129939" cy="151327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3260F4-39C4-24A2-72B2-62EAB4E48DE4}"/>
              </a:ext>
            </a:extLst>
          </p:cNvPr>
          <p:cNvCxnSpPr>
            <a:cxnSpLocks/>
          </p:cNvCxnSpPr>
          <p:nvPr/>
        </p:nvCxnSpPr>
        <p:spPr>
          <a:xfrm>
            <a:off x="5363471" y="2683793"/>
            <a:ext cx="0" cy="5089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3D447E-5B27-99EB-745A-C6186C48E440}"/>
              </a:ext>
            </a:extLst>
          </p:cNvPr>
          <p:cNvCxnSpPr>
            <a:cxnSpLocks/>
          </p:cNvCxnSpPr>
          <p:nvPr/>
        </p:nvCxnSpPr>
        <p:spPr>
          <a:xfrm>
            <a:off x="7973321" y="2456209"/>
            <a:ext cx="0" cy="122859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2AFBB07-2192-DF42-EE2B-95ED929C74C4}"/>
              </a:ext>
            </a:extLst>
          </p:cNvPr>
          <p:cNvSpPr txBox="1"/>
          <p:nvPr/>
        </p:nvSpPr>
        <p:spPr>
          <a:xfrm>
            <a:off x="7788794" y="2268670"/>
            <a:ext cx="37819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b="1" dirty="0">
                <a:latin typeface="+mj-lt"/>
              </a:rPr>
              <a:t>+0.15</a:t>
            </a:r>
            <a:endParaRPr lang="en-IE" sz="600" b="1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9136E1-33C4-841B-78A2-F4A9001C33B8}"/>
              </a:ext>
            </a:extLst>
          </p:cNvPr>
          <p:cNvSpPr txBox="1"/>
          <p:nvPr/>
        </p:nvSpPr>
        <p:spPr>
          <a:xfrm>
            <a:off x="7788794" y="3763512"/>
            <a:ext cx="37819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b="1" dirty="0">
                <a:latin typeface="+mj-lt"/>
              </a:rPr>
              <a:t>-0.15</a:t>
            </a:r>
            <a:endParaRPr lang="en-IE" sz="600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6BC911-693D-D544-1866-61E9E117EE78}"/>
              </a:ext>
            </a:extLst>
          </p:cNvPr>
          <p:cNvSpPr txBox="1"/>
          <p:nvPr/>
        </p:nvSpPr>
        <p:spPr>
          <a:xfrm>
            <a:off x="5180753" y="3192780"/>
            <a:ext cx="37819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b="1" dirty="0">
                <a:latin typeface="+mj-lt"/>
              </a:rPr>
              <a:t>-0.15</a:t>
            </a:r>
            <a:endParaRPr lang="en-IE" sz="600" b="1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7684E3-4A71-947A-35B1-C7DEDE21B389}"/>
              </a:ext>
            </a:extLst>
          </p:cNvPr>
          <p:cNvSpPr txBox="1"/>
          <p:nvPr/>
        </p:nvSpPr>
        <p:spPr>
          <a:xfrm>
            <a:off x="5164504" y="2476033"/>
            <a:ext cx="37819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b="1" dirty="0">
                <a:latin typeface="+mj-lt"/>
              </a:rPr>
              <a:t>+0.15</a:t>
            </a:r>
            <a:endParaRPr lang="en-IE" sz="600" b="1" dirty="0"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EC3411-3795-C03C-85CA-23F3527749AD}"/>
              </a:ext>
            </a:extLst>
          </p:cNvPr>
          <p:cNvCxnSpPr>
            <a:cxnSpLocks/>
          </p:cNvCxnSpPr>
          <p:nvPr/>
        </p:nvCxnSpPr>
        <p:spPr>
          <a:xfrm flipV="1">
            <a:off x="5516573" y="2494353"/>
            <a:ext cx="2317601" cy="1894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F05F56-8E55-BB34-04CF-9FCD3F2D61E4}"/>
              </a:ext>
            </a:extLst>
          </p:cNvPr>
          <p:cNvCxnSpPr>
            <a:cxnSpLocks/>
          </p:cNvCxnSpPr>
          <p:nvPr/>
        </p:nvCxnSpPr>
        <p:spPr>
          <a:xfrm>
            <a:off x="5502619" y="3351233"/>
            <a:ext cx="2286175" cy="33356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2BAB969-511F-47B0-E9F0-7BD98C8DC149}"/>
              </a:ext>
            </a:extLst>
          </p:cNvPr>
          <p:cNvSpPr txBox="1"/>
          <p:nvPr/>
        </p:nvSpPr>
        <p:spPr>
          <a:xfrm>
            <a:off x="5502619" y="2724810"/>
            <a:ext cx="187881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j-lt"/>
              </a:rPr>
              <a:t>Inter-pixels consistency</a:t>
            </a:r>
            <a:endParaRPr lang="en-IE" sz="1600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8A6013-7EE4-FB47-CECA-08032D454DB6}"/>
              </a:ext>
            </a:extLst>
          </p:cNvPr>
          <p:cNvSpPr txBox="1"/>
          <p:nvPr/>
        </p:nvSpPr>
        <p:spPr>
          <a:xfrm>
            <a:off x="4685850" y="4648036"/>
            <a:ext cx="204570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j-lt"/>
              </a:rPr>
              <a:t>Radiances anomaly </a:t>
            </a:r>
          </a:p>
          <a:p>
            <a:pPr algn="ctr"/>
            <a:r>
              <a:rPr lang="en-GB" sz="1600" dirty="0">
                <a:latin typeface="+mj-lt"/>
              </a:rPr>
              <a:t>over the last annual</a:t>
            </a:r>
          </a:p>
          <a:p>
            <a:pPr algn="ctr"/>
            <a:r>
              <a:rPr lang="en-GB" sz="1600" dirty="0">
                <a:latin typeface="+mj-lt"/>
              </a:rPr>
              <a:t>period report</a:t>
            </a:r>
            <a:endParaRPr lang="en-I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078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57BE8-A782-9110-BCA6-088708185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8383D-358E-8DD8-D8D7-E6F9554B7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9141" y="5981702"/>
            <a:ext cx="1823259" cy="232757"/>
          </a:xfrm>
        </p:spPr>
        <p:txBody>
          <a:bodyPr/>
          <a:lstStyle/>
          <a:p>
            <a:pPr>
              <a:defRPr/>
            </a:pPr>
            <a:fld id="{DA28AC38-E0E8-49D7-B2FE-71FD7C42C09E}" type="slidenum">
              <a:rPr lang="en-US" smtClean="0">
                <a:latin typeface="+mj-lt"/>
              </a:rPr>
              <a:pPr>
                <a:defRPr/>
              </a:pPr>
              <a:t>11</a:t>
            </a:fld>
            <a:endParaRPr lang="en-US" dirty="0">
              <a:latin typeface="+mj-lt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D728DD-05D1-8358-FCEC-C6C06C3AFDD7}"/>
              </a:ext>
            </a:extLst>
          </p:cNvPr>
          <p:cNvSpPr txBox="1">
            <a:spLocks/>
          </p:cNvSpPr>
          <p:nvPr/>
        </p:nvSpPr>
        <p:spPr bwMode="auto">
          <a:xfrm>
            <a:off x="164172" y="961438"/>
            <a:ext cx="11627339" cy="186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Motivation:</a:t>
            </a:r>
          </a:p>
          <a:p>
            <a:pPr algn="just"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The on-board non-linearity (NL) </a:t>
            </a:r>
            <a:r>
              <a:rPr lang="en-GB" sz="18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correction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has been </a:t>
            </a:r>
            <a:r>
              <a:rPr lang="en-GB" sz="18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improved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for both IASI-A (in 2019) and IASI-B (in 2017)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 But no reprocessing was possible until now;</a:t>
            </a:r>
          </a:p>
          <a:p>
            <a:pPr algn="just">
              <a:defRPr/>
            </a:pPr>
            <a:r>
              <a:rPr lang="en-GB" sz="18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EUMETSAT has developed a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NL post-processing to be applied on the IASI L1c products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 To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restore the time consistency of the IASI radiance archive in the CO</a:t>
            </a:r>
            <a:r>
              <a:rPr kumimoji="0" lang="en-GB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2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band at 15 mm, as well as the consistency between the instruments.</a:t>
            </a:r>
          </a:p>
          <a:p>
            <a:pPr marL="328254" marR="0" lvl="0" indent="-32825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Arial" pitchFamily="34" charset="0"/>
            </a:endParaRPr>
          </a:p>
          <a:p>
            <a:pPr marL="914423" marR="0" lvl="1" indent="-35170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E92CDD-6F9C-5D32-4F6F-C2E99962AE6A}"/>
              </a:ext>
            </a:extLst>
          </p:cNvPr>
          <p:cNvSpPr/>
          <p:nvPr/>
        </p:nvSpPr>
        <p:spPr bwMode="auto">
          <a:xfrm>
            <a:off x="1372143" y="2683793"/>
            <a:ext cx="95070" cy="34740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9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3D2C7A-BD89-B18B-DDFB-E748FCF8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4" y="309805"/>
            <a:ext cx="7257045" cy="667472"/>
          </a:xfrm>
        </p:spPr>
        <p:txBody>
          <a:bodyPr/>
          <a:lstStyle/>
          <a:p>
            <a:r>
              <a:rPr lang="en-GB" sz="3400" dirty="0">
                <a:solidFill>
                  <a:srgbClr val="0070C0"/>
                </a:solidFill>
                <a:latin typeface="+mj-lt"/>
              </a:rPr>
              <a:t>New IASI FCDR release 2.0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03E9E6-083E-B2B2-997C-FFFE862E8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9248" y="2824590"/>
            <a:ext cx="3629522" cy="29065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83926E-6F9E-33FA-C129-06234032273C}"/>
              </a:ext>
            </a:extLst>
          </p:cNvPr>
          <p:cNvSpPr txBox="1"/>
          <p:nvPr/>
        </p:nvSpPr>
        <p:spPr>
          <a:xfrm>
            <a:off x="2281710" y="2641958"/>
            <a:ext cx="1509131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Example of Pixel 3</a:t>
            </a:r>
            <a:endParaRPr lang="en-IE" sz="12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31A2A-5EF7-3EB3-18CA-B094DD225B3F}"/>
              </a:ext>
            </a:extLst>
          </p:cNvPr>
          <p:cNvSpPr txBox="1"/>
          <p:nvPr/>
        </p:nvSpPr>
        <p:spPr>
          <a:xfrm>
            <a:off x="3464094" y="3825093"/>
            <a:ext cx="150913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IASI-</a:t>
            </a:r>
            <a:r>
              <a:rPr lang="en-GB" sz="1200" dirty="0" err="1">
                <a:latin typeface="+mj-lt"/>
              </a:rPr>
              <a:t>A</a:t>
            </a:r>
            <a:r>
              <a:rPr lang="en-GB" sz="1200" baseline="-25000" dirty="0" err="1">
                <a:latin typeface="+mj-lt"/>
              </a:rPr>
              <a:t>rep</a:t>
            </a:r>
            <a:r>
              <a:rPr lang="en-GB" sz="1200" dirty="0">
                <a:latin typeface="+mj-lt"/>
              </a:rPr>
              <a:t> – IASI-B</a:t>
            </a:r>
            <a:endParaRPr lang="en-IE" sz="1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C4A03-3AED-2E7D-2987-2226CDC0C6F4}"/>
              </a:ext>
            </a:extLst>
          </p:cNvPr>
          <p:cNvSpPr txBox="1"/>
          <p:nvPr/>
        </p:nvSpPr>
        <p:spPr>
          <a:xfrm>
            <a:off x="1836123" y="3238066"/>
            <a:ext cx="131269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IASI-A – IASI-B</a:t>
            </a:r>
            <a:endParaRPr lang="en-IE" sz="12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4E445-A3F2-9CAC-8719-173FF5740E01}"/>
              </a:ext>
            </a:extLst>
          </p:cNvPr>
          <p:cNvSpPr txBox="1"/>
          <p:nvPr/>
        </p:nvSpPr>
        <p:spPr>
          <a:xfrm>
            <a:off x="1372143" y="4420809"/>
            <a:ext cx="181913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IASI-</a:t>
            </a:r>
            <a:r>
              <a:rPr lang="en-GB" sz="1200" dirty="0" err="1">
                <a:latin typeface="+mj-lt"/>
              </a:rPr>
              <a:t>A</a:t>
            </a:r>
            <a:r>
              <a:rPr lang="en-GB" sz="1200" baseline="-25000" dirty="0" err="1">
                <a:latin typeface="+mj-lt"/>
              </a:rPr>
              <a:t>rep</a:t>
            </a:r>
            <a:r>
              <a:rPr lang="en-GB" sz="1200" dirty="0">
                <a:latin typeface="+mj-lt"/>
              </a:rPr>
              <a:t> – IASI-B=</a:t>
            </a:r>
            <a:r>
              <a:rPr lang="en-GB" sz="1200" dirty="0" err="1">
                <a:latin typeface="+mj-lt"/>
              </a:rPr>
              <a:t>A</a:t>
            </a:r>
            <a:r>
              <a:rPr lang="en-GB" sz="1200" baseline="-25000" dirty="0" err="1">
                <a:latin typeface="+mj-lt"/>
              </a:rPr>
              <a:t>rep</a:t>
            </a:r>
            <a:endParaRPr lang="en-IE" sz="1200" dirty="0">
              <a:latin typeface="+mj-lt"/>
            </a:endParaRPr>
          </a:p>
        </p:txBody>
      </p:sp>
      <p:sp>
        <p:nvSpPr>
          <p:cNvPr id="10" name="Text Box 99">
            <a:extLst>
              <a:ext uri="{FF2B5EF4-FFF2-40B4-BE49-F238E27FC236}">
                <a16:creationId xmlns:a16="http://schemas.microsoft.com/office/drawing/2014/main" id="{EF0649C5-3E2B-B16C-CF7A-150868DC7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802" y="4778571"/>
            <a:ext cx="434340" cy="2876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/>
          <a:lstStyle/>
          <a:p>
            <a:pPr algn="ctr"/>
            <a:r>
              <a:rPr lang="en-GB" sz="600">
                <a:effectLst/>
                <a:latin typeface="+mj-lt"/>
                <a:ea typeface="Times New Roman" panose="02020603050405020304" pitchFamily="18" charset="0"/>
              </a:rPr>
              <a:t>IASI-B update</a:t>
            </a:r>
            <a:endParaRPr lang="en-IE" sz="12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1" name="Text Box 99">
            <a:extLst>
              <a:ext uri="{FF2B5EF4-FFF2-40B4-BE49-F238E27FC236}">
                <a16:creationId xmlns:a16="http://schemas.microsoft.com/office/drawing/2014/main" id="{952BDBAD-9831-28B2-06D3-DEF95FB67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871" y="4914987"/>
            <a:ext cx="434340" cy="2876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/>
          <a:lstStyle/>
          <a:p>
            <a:pPr algn="ctr"/>
            <a:r>
              <a:rPr lang="en-GB" sz="600" dirty="0">
                <a:effectLst/>
                <a:latin typeface="+mj-lt"/>
                <a:ea typeface="Times New Roman" panose="02020603050405020304" pitchFamily="18" charset="0"/>
              </a:rPr>
              <a:t>IASI-A update</a:t>
            </a:r>
            <a:endParaRPr lang="en-IE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C159066-1F25-71E1-1667-2092E0D15D5A}"/>
              </a:ext>
            </a:extLst>
          </p:cNvPr>
          <p:cNvSpPr txBox="1">
            <a:spLocks/>
          </p:cNvSpPr>
          <p:nvPr/>
        </p:nvSpPr>
        <p:spPr bwMode="auto">
          <a:xfrm>
            <a:off x="5491417" y="2960556"/>
            <a:ext cx="6595376" cy="36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IE" sz="18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The reprocessing has proven that:</a:t>
            </a:r>
          </a:p>
          <a:p>
            <a:pPr algn="just">
              <a:defRPr/>
            </a:pPr>
            <a:r>
              <a:rPr lang="en-IE" sz="18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The residual error of the on-board non-linearity correction has been corrected with the right order of magnitude;	</a:t>
            </a:r>
          </a:p>
          <a:p>
            <a:pPr algn="just">
              <a:defRPr/>
            </a:pPr>
            <a:r>
              <a:rPr lang="en-IE" sz="18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The temporal consistency of the data record has been reinstated and the inter instrument difference between IASI-A and IASI-B has been corrected, removing the effects of the non-linearity correction update of the instruments in August 2017 and September 2019;</a:t>
            </a:r>
          </a:p>
          <a:p>
            <a:pPr algn="just">
              <a:defRPr/>
            </a:pPr>
            <a:r>
              <a:rPr lang="en-IE" sz="18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New IASI FCDR version 2 is available.</a:t>
            </a:r>
          </a:p>
          <a:p>
            <a:pPr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Arial" pitchFamily="34" charset="0"/>
            </a:endParaRPr>
          </a:p>
          <a:p>
            <a:pPr marL="914423" marR="0" lvl="1" indent="-35170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4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91ED-46AE-1D13-C8E9-4DB8ADB2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  <a:latin typeface="+mj-lt"/>
              </a:rPr>
              <a:t>Reprocessing activities</a:t>
            </a:r>
            <a:endParaRPr lang="en-IE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4F05C-6847-DD7E-9E6E-41D0D403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9149"/>
            <a:ext cx="10972800" cy="48226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latin typeface="+mj-lt"/>
              </a:rPr>
              <a:t>IASI FCDR Release 2 has been released (</a:t>
            </a:r>
            <a:r>
              <a:rPr lang="en-GB" sz="1800" dirty="0">
                <a:latin typeface="+mj-lt"/>
              </a:rPr>
              <a:t>available from </a:t>
            </a:r>
            <a:r>
              <a:rPr lang="en-GB" sz="1800" dirty="0">
                <a:latin typeface="+mj-lt"/>
                <a:hlinkClick r:id="rId2"/>
              </a:rPr>
              <a:t>ops@eumetsat.int</a:t>
            </a:r>
            <a:r>
              <a:rPr lang="en-GB" sz="2000" dirty="0">
                <a:latin typeface="+mj-lt"/>
              </a:rPr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0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latin typeface="+mj-lt"/>
              </a:rPr>
              <a:t>SSH FDR Release 1 (available from </a:t>
            </a:r>
            <a:r>
              <a:rPr lang="en-GB" sz="2000" dirty="0">
                <a:latin typeface="+mj-lt"/>
                <a:hlinkClick r:id="rId2"/>
              </a:rPr>
              <a:t>ops@eumetsat.int</a:t>
            </a:r>
            <a:r>
              <a:rPr lang="en-GB" sz="2000" dirty="0">
                <a:latin typeface="+mj-lt"/>
              </a:rPr>
              <a:t> from 1 April 2025)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0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latin typeface="+mj-lt"/>
              </a:rPr>
              <a:t>SEVIRI FCDR Release 1 will be available in May 2025, both IR and VIS calibration is updated (available from </a:t>
            </a:r>
            <a:r>
              <a:rPr lang="en-GB" sz="2000" dirty="0">
                <a:latin typeface="+mj-lt"/>
                <a:hlinkClick r:id="rId2"/>
              </a:rPr>
              <a:t>ops@eumetsat.int</a:t>
            </a:r>
            <a:r>
              <a:rPr lang="en-GB" sz="2000" dirty="0">
                <a:latin typeface="+mj-lt"/>
              </a:rPr>
              <a:t> from 1 June 2025)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0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latin typeface="+mj-lt"/>
              </a:rPr>
              <a:t>Harmonised Microwave Humidity Sounder FCDR (SSM/T2, AMSU-B, MHS, and ATMS) Release 1 will be released in June 2025 (available from </a:t>
            </a:r>
            <a:r>
              <a:rPr lang="en-GB" sz="2000" dirty="0">
                <a:latin typeface="+mj-lt"/>
                <a:hlinkClick r:id="rId2"/>
              </a:rPr>
              <a:t>ops@eumetsat.int</a:t>
            </a:r>
            <a:r>
              <a:rPr lang="en-GB" sz="2000" dirty="0">
                <a:latin typeface="+mj-lt"/>
              </a:rPr>
              <a:t> from 1 July 2025)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0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j-lt"/>
              </a:rPr>
              <a:t>OLCI L1 FDR R1 will be released in March 2025 (Available from ops@eumetsat.int from 1April 2025) </a:t>
            </a:r>
            <a:endParaRPr lang="en-GB" sz="20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000" dirty="0">
              <a:latin typeface="+mj-lt"/>
            </a:endParaRPr>
          </a:p>
          <a:p>
            <a:endParaRPr lang="en-IE" sz="20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951C7-F771-CCCE-0834-05961C820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z="900" smtClean="0">
                <a:latin typeface="+mj-lt"/>
              </a:rPr>
              <a:pPr>
                <a:defRPr/>
              </a:pPr>
              <a:t>12</a:t>
            </a:fld>
            <a:endParaRPr lang="en-US" sz="9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841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EUMETSAT mission planning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319427" y="1061998"/>
            <a:ext cx="9696265" cy="3387624"/>
            <a:chOff x="792479" y="640080"/>
            <a:chExt cx="8790448" cy="5459104"/>
          </a:xfrm>
        </p:grpSpPr>
        <p:sp>
          <p:nvSpPr>
            <p:cNvPr id="91" name="Rectangle 90"/>
            <p:cNvSpPr/>
            <p:nvPr/>
          </p:nvSpPr>
          <p:spPr bwMode="auto">
            <a:xfrm>
              <a:off x="792479" y="640080"/>
              <a:ext cx="1313621" cy="5459104"/>
            </a:xfrm>
            <a:prstGeom prst="rect">
              <a:avLst/>
            </a:prstGeom>
            <a:solidFill>
              <a:schemeClr val="tx1">
                <a:lumMod val="95000"/>
                <a:alpha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106100" y="640080"/>
              <a:ext cx="1411688" cy="5459104"/>
            </a:xfrm>
            <a:prstGeom prst="rect">
              <a:avLst/>
            </a:prstGeom>
            <a:solidFill>
              <a:schemeClr val="tx1">
                <a:lumMod val="95000"/>
                <a:alpha val="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521606" y="640080"/>
              <a:ext cx="1432041" cy="5459104"/>
            </a:xfrm>
            <a:prstGeom prst="rect">
              <a:avLst/>
            </a:prstGeom>
            <a:solidFill>
              <a:schemeClr val="tx1">
                <a:lumMod val="95000"/>
                <a:alpha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953649" y="640080"/>
              <a:ext cx="1407113" cy="5459104"/>
            </a:xfrm>
            <a:prstGeom prst="rect">
              <a:avLst/>
            </a:prstGeom>
            <a:solidFill>
              <a:schemeClr val="tx1">
                <a:lumMod val="95000"/>
                <a:alpha val="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6360761" y="640080"/>
              <a:ext cx="1456977" cy="5459104"/>
            </a:xfrm>
            <a:prstGeom prst="rect">
              <a:avLst/>
            </a:prstGeom>
            <a:solidFill>
              <a:schemeClr val="tx1">
                <a:lumMod val="95000"/>
                <a:alpha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7817738" y="640080"/>
              <a:ext cx="1394543" cy="5459104"/>
            </a:xfrm>
            <a:prstGeom prst="rect">
              <a:avLst/>
            </a:prstGeom>
            <a:solidFill>
              <a:schemeClr val="tx1">
                <a:lumMod val="95000"/>
                <a:alpha val="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9212281" y="640080"/>
              <a:ext cx="370646" cy="5459104"/>
            </a:xfrm>
            <a:prstGeom prst="rect">
              <a:avLst/>
            </a:prstGeom>
            <a:solidFill>
              <a:schemeClr val="tx1">
                <a:lumMod val="95000"/>
                <a:alpha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83203" y="859770"/>
            <a:ext cx="1479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+mn-cs"/>
              </a:rPr>
              <a:t>MANADATORY PROGRAMME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2267347" y="842898"/>
            <a:ext cx="4571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+mn-cs"/>
              </a:rPr>
              <a:t>2020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3707722" y="842898"/>
            <a:ext cx="4571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+mn-cs"/>
              </a:rPr>
              <a:t>2025</a:t>
            </a:r>
          </a:p>
        </p:txBody>
      </p:sp>
      <p:sp>
        <p:nvSpPr>
          <p:cNvPr id="67" name="TextBox 66"/>
          <p:cNvSpPr txBox="1"/>
          <p:nvPr userDrawn="1"/>
        </p:nvSpPr>
        <p:spPr>
          <a:xfrm>
            <a:off x="5277923" y="842898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+mn-cs"/>
              </a:rPr>
              <a:t>2030</a:t>
            </a:r>
          </a:p>
        </p:txBody>
      </p:sp>
      <p:sp>
        <p:nvSpPr>
          <p:cNvPr id="68" name="TextBox 67"/>
          <p:cNvSpPr txBox="1"/>
          <p:nvPr userDrawn="1"/>
        </p:nvSpPr>
        <p:spPr>
          <a:xfrm>
            <a:off x="6842049" y="842898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+mn-cs"/>
              </a:rPr>
              <a:t>2035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8404058" y="842898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+mn-cs"/>
              </a:rPr>
              <a:t>2040</a:t>
            </a:r>
          </a:p>
        </p:txBody>
      </p:sp>
      <p:sp>
        <p:nvSpPr>
          <p:cNvPr id="70" name="TextBox 69"/>
          <p:cNvSpPr txBox="1"/>
          <p:nvPr userDrawn="1"/>
        </p:nvSpPr>
        <p:spPr>
          <a:xfrm>
            <a:off x="10002562" y="842898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+mn-cs"/>
              </a:rPr>
              <a:t>2045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11528871" y="842898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+mn-cs"/>
              </a:rPr>
              <a:t>2050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555890" y="861681"/>
            <a:ext cx="6815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+mn-cs"/>
              </a:rPr>
              <a:t>SATELLITE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76973" y="1084496"/>
            <a:ext cx="14019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Arial" pitchFamily="34" charset="0"/>
              </a:rPr>
              <a:t>Meteosat Second Generation (MSG)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Bahnschrift SemiLight"/>
              <a:ea typeface="+mn-ea"/>
              <a:cs typeface="+mn-cs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81670" y="1840687"/>
            <a:ext cx="14019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Arial" pitchFamily="34" charset="0"/>
              </a:rPr>
              <a:t>Meteosat Third Generation (MTG)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Bahnschrift SemiLight"/>
              <a:ea typeface="+mn-ea"/>
              <a:cs typeface="+mn-cs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1295807" y="1853807"/>
            <a:ext cx="950855" cy="95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MTG-I1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MTG-S1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MTG-I2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MTG-I3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MTG-S2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MTG-I4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1177674" y="1073263"/>
            <a:ext cx="1068988" cy="791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 Meteosat-8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 Meteosat-9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 Meteosat-10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 Meteosat-11</a:t>
            </a:r>
          </a:p>
        </p:txBody>
      </p:sp>
      <p:sp>
        <p:nvSpPr>
          <p:cNvPr id="225" name="Rectangle 224"/>
          <p:cNvSpPr/>
          <p:nvPr/>
        </p:nvSpPr>
        <p:spPr>
          <a:xfrm>
            <a:off x="72495" y="2827503"/>
            <a:ext cx="14019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Arial" pitchFamily="34" charset="0"/>
              </a:rPr>
              <a:t>EUMETSAT Polar System (EPS)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Bahnschrift SemiLight"/>
              <a:ea typeface="+mn-ea"/>
              <a:cs typeface="+mn-cs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1357781" y="2816173"/>
            <a:ext cx="879706" cy="589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Metop-A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Metop-B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Metop-C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81671" y="3423602"/>
            <a:ext cx="13972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Arial" pitchFamily="34" charset="0"/>
              </a:rPr>
              <a:t>EUMETSAT Polar System - Second Generation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Arial" pitchFamily="34" charset="0"/>
              </a:rPr>
              <a:t>(EPS-SG)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Bahnschrift SemiLight"/>
              <a:ea typeface="+mn-ea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1474446" y="3402492"/>
            <a:ext cx="772216" cy="1031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Metop-SGA1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Metop-SGB1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Metop-SGA2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Metop-SGB2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Metop-SGA3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Metop-SGB3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96691" y="4517308"/>
            <a:ext cx="21771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+mn-cs"/>
              </a:rPr>
              <a:t>OPTIONAL AND COPERNICUS PROGRAMME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73742" y="4778429"/>
            <a:ext cx="14007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Arial" pitchFamily="34" charset="0"/>
              </a:rPr>
              <a:t>Jason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Bahnschrift SemiLight"/>
              <a:ea typeface="+mn-ea"/>
              <a:cs typeface="+mn-cs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1627937" y="4781769"/>
            <a:ext cx="610796" cy="252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Jason-3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72495" y="5010638"/>
            <a:ext cx="9792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/>
                <a:ea typeface="Roboto" panose="02000000000000000000" pitchFamily="2" charset="0"/>
                <a:cs typeface="Arial" pitchFamily="34" charset="0"/>
              </a:rPr>
              <a:t>Copernicus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Bahnschrift SemiLight"/>
              <a:ea typeface="+mn-ea"/>
              <a:cs typeface="+mn-cs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609264" y="5011171"/>
            <a:ext cx="1636037" cy="1618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Sentinel-3A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Sentinel-3B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Sentinel-3C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Sentinel-3D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Sentinel-6 Michael Freilich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Sentinel-6B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Sentinel-6C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Sentinel-6 NG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CRISTAL</a:t>
            </a:r>
          </a:p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/>
                <a:ea typeface="Roboto" panose="02000000000000000000" pitchFamily="2" charset="0"/>
                <a:cs typeface="Arial" pitchFamily="34" charset="0"/>
              </a:rPr>
              <a:t>CO2M</a:t>
            </a:r>
          </a:p>
        </p:txBody>
      </p:sp>
      <p:cxnSp>
        <p:nvCxnSpPr>
          <p:cNvPr id="235" name="Straight Connector 234"/>
          <p:cNvCxnSpPr/>
          <p:nvPr/>
        </p:nvCxnSpPr>
        <p:spPr bwMode="auto">
          <a:xfrm>
            <a:off x="224765" y="1074009"/>
            <a:ext cx="11783968" cy="0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 bwMode="auto">
          <a:xfrm>
            <a:off x="224765" y="4455901"/>
            <a:ext cx="11783968" cy="0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3" name="Rounded Rectangle 252"/>
          <p:cNvSpPr/>
          <p:nvPr/>
        </p:nvSpPr>
        <p:spPr>
          <a:xfrm>
            <a:off x="2319426" y="1653449"/>
            <a:ext cx="3990662" cy="72000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2319426" y="1502375"/>
            <a:ext cx="3101778" cy="72000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55" name="Rounded Rectangle 254"/>
          <p:cNvSpPr/>
          <p:nvPr/>
        </p:nvSpPr>
        <p:spPr>
          <a:xfrm>
            <a:off x="2319426" y="1356601"/>
            <a:ext cx="2077020" cy="72000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56" name="Rounded Rectangle 255"/>
          <p:cNvSpPr/>
          <p:nvPr/>
        </p:nvSpPr>
        <p:spPr>
          <a:xfrm>
            <a:off x="2319426" y="1202878"/>
            <a:ext cx="889626" cy="72000"/>
          </a:xfrm>
          <a:prstGeom prst="roundRect">
            <a:avLst>
              <a:gd name="adj" fmla="val 5000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69" name="Rounded Rectangle 268"/>
          <p:cNvSpPr/>
          <p:nvPr/>
        </p:nvSpPr>
        <p:spPr>
          <a:xfrm>
            <a:off x="2319426" y="1924586"/>
            <a:ext cx="3506671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70" name="Rounded Rectangle 269"/>
          <p:cNvSpPr/>
          <p:nvPr/>
        </p:nvSpPr>
        <p:spPr>
          <a:xfrm>
            <a:off x="2325995" y="2073723"/>
            <a:ext cx="4044769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71" name="Rounded Rectangle 270"/>
          <p:cNvSpPr/>
          <p:nvPr/>
        </p:nvSpPr>
        <p:spPr>
          <a:xfrm>
            <a:off x="2325995" y="2231634"/>
            <a:ext cx="4336660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72" name="Rounded Rectangle 271"/>
          <p:cNvSpPr/>
          <p:nvPr/>
        </p:nvSpPr>
        <p:spPr>
          <a:xfrm>
            <a:off x="2325996" y="2380772"/>
            <a:ext cx="6656586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73" name="Rounded Rectangle 272"/>
          <p:cNvSpPr/>
          <p:nvPr/>
        </p:nvSpPr>
        <p:spPr>
          <a:xfrm>
            <a:off x="2325995" y="2535531"/>
            <a:ext cx="7199599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74" name="Rounded Rectangle 273"/>
          <p:cNvSpPr/>
          <p:nvPr/>
        </p:nvSpPr>
        <p:spPr>
          <a:xfrm>
            <a:off x="2319425" y="2684670"/>
            <a:ext cx="7639497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75" name="Rounded Rectangle 274"/>
          <p:cNvSpPr/>
          <p:nvPr/>
        </p:nvSpPr>
        <p:spPr>
          <a:xfrm>
            <a:off x="3053742" y="1922437"/>
            <a:ext cx="2772355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76" name="Rounded Rectangle 275"/>
          <p:cNvSpPr/>
          <p:nvPr/>
        </p:nvSpPr>
        <p:spPr>
          <a:xfrm>
            <a:off x="3953565" y="2074732"/>
            <a:ext cx="2569597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77" name="Rounded Rectangle 276"/>
          <p:cNvSpPr/>
          <p:nvPr/>
        </p:nvSpPr>
        <p:spPr>
          <a:xfrm>
            <a:off x="4934191" y="2229201"/>
            <a:ext cx="2463578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78" name="Rounded Rectangle 277"/>
          <p:cNvSpPr/>
          <p:nvPr/>
        </p:nvSpPr>
        <p:spPr>
          <a:xfrm>
            <a:off x="6206252" y="2377898"/>
            <a:ext cx="2776330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79" name="Rounded Rectangle 278"/>
          <p:cNvSpPr/>
          <p:nvPr/>
        </p:nvSpPr>
        <p:spPr>
          <a:xfrm>
            <a:off x="6949374" y="2532545"/>
            <a:ext cx="2576221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80" name="Rounded Rectangle 279"/>
          <p:cNvSpPr/>
          <p:nvPr/>
        </p:nvSpPr>
        <p:spPr>
          <a:xfrm>
            <a:off x="7384026" y="2683034"/>
            <a:ext cx="2574896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grpSp>
        <p:nvGrpSpPr>
          <p:cNvPr id="281" name="Group 280"/>
          <p:cNvGrpSpPr/>
          <p:nvPr/>
        </p:nvGrpSpPr>
        <p:grpSpPr>
          <a:xfrm>
            <a:off x="2319427" y="4772572"/>
            <a:ext cx="9696265" cy="1830394"/>
            <a:chOff x="792479" y="640080"/>
            <a:chExt cx="8790448" cy="5459104"/>
          </a:xfrm>
        </p:grpSpPr>
        <p:sp>
          <p:nvSpPr>
            <p:cNvPr id="282" name="Rectangle 281"/>
            <p:cNvSpPr/>
            <p:nvPr/>
          </p:nvSpPr>
          <p:spPr bwMode="auto">
            <a:xfrm>
              <a:off x="792479" y="640080"/>
              <a:ext cx="1313621" cy="5459104"/>
            </a:xfrm>
            <a:prstGeom prst="rect">
              <a:avLst/>
            </a:prstGeom>
            <a:solidFill>
              <a:schemeClr val="tx1">
                <a:lumMod val="95000"/>
                <a:alpha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2106100" y="640080"/>
              <a:ext cx="1411688" cy="5459104"/>
            </a:xfrm>
            <a:prstGeom prst="rect">
              <a:avLst/>
            </a:prstGeom>
            <a:solidFill>
              <a:schemeClr val="tx1">
                <a:lumMod val="95000"/>
                <a:alpha val="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3521606" y="640080"/>
              <a:ext cx="1432041" cy="5459104"/>
            </a:xfrm>
            <a:prstGeom prst="rect">
              <a:avLst/>
            </a:prstGeom>
            <a:solidFill>
              <a:schemeClr val="tx1">
                <a:lumMod val="95000"/>
                <a:alpha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4953649" y="640080"/>
              <a:ext cx="1407113" cy="5459104"/>
            </a:xfrm>
            <a:prstGeom prst="rect">
              <a:avLst/>
            </a:prstGeom>
            <a:solidFill>
              <a:schemeClr val="tx1">
                <a:lumMod val="95000"/>
                <a:alpha val="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6360761" y="640080"/>
              <a:ext cx="1456977" cy="5459104"/>
            </a:xfrm>
            <a:prstGeom prst="rect">
              <a:avLst/>
            </a:prstGeom>
            <a:solidFill>
              <a:schemeClr val="tx1">
                <a:lumMod val="95000"/>
                <a:alpha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7817738" y="640080"/>
              <a:ext cx="1394543" cy="5459104"/>
            </a:xfrm>
            <a:prstGeom prst="rect">
              <a:avLst/>
            </a:prstGeom>
            <a:solidFill>
              <a:schemeClr val="tx1">
                <a:lumMod val="95000"/>
                <a:alpha val="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9212281" y="640080"/>
              <a:ext cx="370646" cy="5459104"/>
            </a:xfrm>
            <a:prstGeom prst="rect">
              <a:avLst/>
            </a:prstGeom>
            <a:solidFill>
              <a:schemeClr val="tx1">
                <a:lumMod val="95000"/>
                <a:alpha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289" name="Straight Connector 288"/>
          <p:cNvCxnSpPr/>
          <p:nvPr/>
        </p:nvCxnSpPr>
        <p:spPr bwMode="auto">
          <a:xfrm>
            <a:off x="224765" y="6608109"/>
            <a:ext cx="11783968" cy="0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 bwMode="auto">
          <a:xfrm>
            <a:off x="224765" y="4767256"/>
            <a:ext cx="11783968" cy="0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1" name="Rounded Rectangle 290"/>
          <p:cNvSpPr/>
          <p:nvPr/>
        </p:nvSpPr>
        <p:spPr>
          <a:xfrm>
            <a:off x="2327712" y="3222561"/>
            <a:ext cx="4581674" cy="72000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chemeClr val="accent4">
                  <a:alpha val="60000"/>
                </a:schemeClr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92" name="Rounded Rectangle 291"/>
          <p:cNvSpPr/>
          <p:nvPr/>
        </p:nvSpPr>
        <p:spPr>
          <a:xfrm>
            <a:off x="2327712" y="3088656"/>
            <a:ext cx="2365688" cy="72000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chemeClr val="accent4">
                  <a:alpha val="60000"/>
                </a:schemeClr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93" name="Rounded Rectangle 292"/>
          <p:cNvSpPr/>
          <p:nvPr/>
        </p:nvSpPr>
        <p:spPr>
          <a:xfrm>
            <a:off x="2327712" y="2939808"/>
            <a:ext cx="634022" cy="72000"/>
          </a:xfrm>
          <a:prstGeom prst="roundRect">
            <a:avLst>
              <a:gd name="adj" fmla="val 50000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94" name="Rounded Rectangle 293"/>
          <p:cNvSpPr/>
          <p:nvPr/>
        </p:nvSpPr>
        <p:spPr>
          <a:xfrm>
            <a:off x="2325995" y="3501175"/>
            <a:ext cx="4156047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95" name="Rounded Rectangle 294"/>
          <p:cNvSpPr/>
          <p:nvPr/>
        </p:nvSpPr>
        <p:spPr>
          <a:xfrm>
            <a:off x="2319425" y="3650312"/>
            <a:ext cx="4453997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96" name="Rounded Rectangle 295"/>
          <p:cNvSpPr/>
          <p:nvPr/>
        </p:nvSpPr>
        <p:spPr>
          <a:xfrm>
            <a:off x="2325996" y="3808223"/>
            <a:ext cx="6135500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97" name="Rounded Rectangle 296"/>
          <p:cNvSpPr/>
          <p:nvPr/>
        </p:nvSpPr>
        <p:spPr>
          <a:xfrm>
            <a:off x="2325995" y="3957362"/>
            <a:ext cx="6372586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98" name="Rounded Rectangle 297"/>
          <p:cNvSpPr/>
          <p:nvPr/>
        </p:nvSpPr>
        <p:spPr>
          <a:xfrm>
            <a:off x="2325995" y="4112120"/>
            <a:ext cx="8439155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2325995" y="4261260"/>
            <a:ext cx="8813063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00" name="Rounded Rectangle 299"/>
          <p:cNvSpPr/>
          <p:nvPr/>
        </p:nvSpPr>
        <p:spPr>
          <a:xfrm>
            <a:off x="4290851" y="3498872"/>
            <a:ext cx="2573354" cy="72000"/>
          </a:xfrm>
          <a:prstGeom prst="roundRect">
            <a:avLst>
              <a:gd name="adj" fmla="val 50000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01" name="Rounded Rectangle 300"/>
          <p:cNvSpPr/>
          <p:nvPr/>
        </p:nvSpPr>
        <p:spPr>
          <a:xfrm>
            <a:off x="4567688" y="3647918"/>
            <a:ext cx="2608523" cy="72000"/>
          </a:xfrm>
          <a:prstGeom prst="roundRect">
            <a:avLst>
              <a:gd name="adj" fmla="val 50000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02" name="Rounded Rectangle 301"/>
          <p:cNvSpPr/>
          <p:nvPr/>
        </p:nvSpPr>
        <p:spPr>
          <a:xfrm>
            <a:off x="5894838" y="3805342"/>
            <a:ext cx="2566657" cy="72461"/>
          </a:xfrm>
          <a:prstGeom prst="roundRect">
            <a:avLst>
              <a:gd name="adj" fmla="val 50000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03" name="Rounded Rectangle 302"/>
          <p:cNvSpPr/>
          <p:nvPr/>
        </p:nvSpPr>
        <p:spPr>
          <a:xfrm>
            <a:off x="6110153" y="3953324"/>
            <a:ext cx="2588428" cy="72000"/>
          </a:xfrm>
          <a:prstGeom prst="roundRect">
            <a:avLst>
              <a:gd name="adj" fmla="val 50000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8191796" y="4112428"/>
            <a:ext cx="2573354" cy="72000"/>
          </a:xfrm>
          <a:prstGeom prst="roundRect">
            <a:avLst>
              <a:gd name="adj" fmla="val 50000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05" name="Rounded Rectangle 304"/>
          <p:cNvSpPr/>
          <p:nvPr/>
        </p:nvSpPr>
        <p:spPr>
          <a:xfrm>
            <a:off x="8523836" y="4263151"/>
            <a:ext cx="2615222" cy="72000"/>
          </a:xfrm>
          <a:prstGeom prst="roundRect">
            <a:avLst>
              <a:gd name="adj" fmla="val 50000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06" name="Rounded Rectangle 305"/>
          <p:cNvSpPr/>
          <p:nvPr/>
        </p:nvSpPr>
        <p:spPr>
          <a:xfrm>
            <a:off x="2319425" y="4880781"/>
            <a:ext cx="1866528" cy="72000"/>
          </a:xfrm>
          <a:prstGeom prst="roundRect">
            <a:avLst>
              <a:gd name="adj" fmla="val 50000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07" name="Rounded Rectangle 306"/>
          <p:cNvSpPr/>
          <p:nvPr/>
        </p:nvSpPr>
        <p:spPr>
          <a:xfrm>
            <a:off x="2319426" y="5110726"/>
            <a:ext cx="2045561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08" name="Rounded Rectangle 307"/>
          <p:cNvSpPr/>
          <p:nvPr/>
        </p:nvSpPr>
        <p:spPr>
          <a:xfrm>
            <a:off x="2319426" y="5259864"/>
            <a:ext cx="2852776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2319426" y="5417775"/>
            <a:ext cx="3649948" cy="71163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10" name="Rounded Rectangle 309"/>
          <p:cNvSpPr/>
          <p:nvPr/>
        </p:nvSpPr>
        <p:spPr>
          <a:xfrm>
            <a:off x="2319425" y="5566913"/>
            <a:ext cx="3649948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11" name="Rounded Rectangle 310"/>
          <p:cNvSpPr/>
          <p:nvPr/>
        </p:nvSpPr>
        <p:spPr>
          <a:xfrm>
            <a:off x="2319425" y="5721671"/>
            <a:ext cx="2544629" cy="72883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12" name="Rounded Rectangle 311"/>
          <p:cNvSpPr/>
          <p:nvPr/>
        </p:nvSpPr>
        <p:spPr>
          <a:xfrm>
            <a:off x="2319426" y="5870811"/>
            <a:ext cx="4510755" cy="72151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13" name="Rounded Rectangle 312"/>
          <p:cNvSpPr/>
          <p:nvPr/>
        </p:nvSpPr>
        <p:spPr>
          <a:xfrm>
            <a:off x="2324985" y="5110460"/>
            <a:ext cx="2040002" cy="72000"/>
          </a:xfrm>
          <a:prstGeom prst="roundRect">
            <a:avLst>
              <a:gd name="adj" fmla="val 50000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2324983" y="5260959"/>
            <a:ext cx="2847219" cy="72000"/>
          </a:xfrm>
          <a:prstGeom prst="roundRect">
            <a:avLst>
              <a:gd name="adj" fmla="val 50000"/>
            </a:avLst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15" name="Rounded Rectangle 314"/>
          <p:cNvSpPr/>
          <p:nvPr/>
        </p:nvSpPr>
        <p:spPr>
          <a:xfrm>
            <a:off x="4110161" y="5424368"/>
            <a:ext cx="2754762" cy="72000"/>
          </a:xfrm>
          <a:prstGeom prst="roundRect">
            <a:avLst>
              <a:gd name="adj" fmla="val 50000"/>
            </a:avLst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16" name="Rounded Rectangle 315"/>
          <p:cNvSpPr/>
          <p:nvPr/>
        </p:nvSpPr>
        <p:spPr>
          <a:xfrm>
            <a:off x="4939712" y="5567914"/>
            <a:ext cx="2754762" cy="72000"/>
          </a:xfrm>
          <a:prstGeom prst="roundRect">
            <a:avLst>
              <a:gd name="adj" fmla="val 50000"/>
            </a:avLst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17" name="Rounded Rectangle 316"/>
          <p:cNvSpPr/>
          <p:nvPr/>
        </p:nvSpPr>
        <p:spPr>
          <a:xfrm>
            <a:off x="2324983" y="5720429"/>
            <a:ext cx="2539071" cy="72000"/>
          </a:xfrm>
          <a:prstGeom prst="roundRect">
            <a:avLst>
              <a:gd name="adj" fmla="val 50000"/>
            </a:avLst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18" name="Rounded Rectangle 317"/>
          <p:cNvSpPr/>
          <p:nvPr/>
        </p:nvSpPr>
        <p:spPr>
          <a:xfrm>
            <a:off x="4092308" y="5868686"/>
            <a:ext cx="2737873" cy="72000"/>
          </a:xfrm>
          <a:prstGeom prst="roundRect">
            <a:avLst>
              <a:gd name="adj" fmla="val 50000"/>
            </a:avLst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23" name="Rounded Rectangle 322"/>
          <p:cNvSpPr/>
          <p:nvPr/>
        </p:nvSpPr>
        <p:spPr>
          <a:xfrm>
            <a:off x="2325995" y="6010560"/>
            <a:ext cx="6480363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24" name="Rounded Rectangle 323"/>
          <p:cNvSpPr/>
          <p:nvPr/>
        </p:nvSpPr>
        <p:spPr>
          <a:xfrm>
            <a:off x="2325995" y="6159699"/>
            <a:ext cx="8369268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25" name="Rounded Rectangle 324"/>
          <p:cNvSpPr/>
          <p:nvPr/>
        </p:nvSpPr>
        <p:spPr>
          <a:xfrm>
            <a:off x="2325995" y="6314456"/>
            <a:ext cx="5726662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26" name="Rounded Rectangle 325"/>
          <p:cNvSpPr/>
          <p:nvPr/>
        </p:nvSpPr>
        <p:spPr>
          <a:xfrm>
            <a:off x="2325996" y="6463595"/>
            <a:ext cx="5018821" cy="72000"/>
          </a:xfrm>
          <a:prstGeom prst="roundRect">
            <a:avLst>
              <a:gd name="adj" fmla="val 50000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27" name="Rounded Rectangle 326"/>
          <p:cNvSpPr/>
          <p:nvPr/>
        </p:nvSpPr>
        <p:spPr>
          <a:xfrm>
            <a:off x="5659849" y="6009723"/>
            <a:ext cx="3146509" cy="72000"/>
          </a:xfrm>
          <a:prstGeom prst="roundRect">
            <a:avLst>
              <a:gd name="adj" fmla="val 50000"/>
            </a:avLst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28" name="Rounded Rectangle 327"/>
          <p:cNvSpPr/>
          <p:nvPr/>
        </p:nvSpPr>
        <p:spPr>
          <a:xfrm>
            <a:off x="4487929" y="6465874"/>
            <a:ext cx="3173393" cy="72000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chemeClr val="accent3">
                  <a:alpha val="60000"/>
                </a:schemeClr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29" name="Rounded Rectangle 328"/>
          <p:cNvSpPr/>
          <p:nvPr/>
        </p:nvSpPr>
        <p:spPr>
          <a:xfrm>
            <a:off x="7103330" y="6162953"/>
            <a:ext cx="3788123" cy="72000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chemeClr val="accent3">
                  <a:alpha val="60000"/>
                </a:schemeClr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30" name="Rounded Rectangle 329"/>
          <p:cNvSpPr/>
          <p:nvPr/>
        </p:nvSpPr>
        <p:spPr>
          <a:xfrm>
            <a:off x="4927903" y="6314958"/>
            <a:ext cx="3181768" cy="72000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chemeClr val="accent3">
                  <a:alpha val="60000"/>
                </a:schemeClr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Ligh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8887E-A35C-B5BB-D186-76F6DA3BA197}"/>
              </a:ext>
            </a:extLst>
          </p:cNvPr>
          <p:cNvSpPr txBox="1"/>
          <p:nvPr/>
        </p:nvSpPr>
        <p:spPr>
          <a:xfrm rot="504161">
            <a:off x="8195809" y="1645518"/>
            <a:ext cx="35781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00" cap="none" spc="-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 panose="020B0502040204020203" pitchFamily="34" charset="0"/>
                <a:ea typeface="Roboto" panose="02000000000000000000" pitchFamily="2" charset="0"/>
                <a:cs typeface="+mn-cs"/>
              </a:rPr>
              <a:t>Upcoming launches in 2025!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00" cap="none" spc="-1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 panose="020B0502040204020203" pitchFamily="34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00" cap="none" spc="-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 panose="020B0502040204020203" pitchFamily="34" charset="0"/>
                <a:ea typeface="Roboto" panose="02000000000000000000" pitchFamily="2" charset="0"/>
                <a:cs typeface="+mn-cs"/>
              </a:rPr>
              <a:t>MTG-S1: 1 July 2025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00" cap="none" spc="-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 panose="020B0502040204020203" pitchFamily="34" charset="0"/>
                <a:ea typeface="Roboto" panose="02000000000000000000" pitchFamily="2" charset="0"/>
                <a:cs typeface="+mn-cs"/>
              </a:rPr>
              <a:t>Metop-SGA1: 12 August 2025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00" cap="none" spc="-1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 panose="020B0502040204020203" pitchFamily="34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00" cap="none" spc="-10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 panose="020B0502040204020203" pitchFamily="34" charset="0"/>
                <a:ea typeface="Roboto" panose="02000000000000000000" pitchFamily="2" charset="0"/>
                <a:cs typeface="+mn-cs"/>
              </a:rPr>
              <a:t>Microcarb: June/July 2025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00" cap="none" spc="-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 panose="020B0502040204020203" pitchFamily="34" charset="0"/>
                <a:ea typeface="Roboto" panose="02000000000000000000" pitchFamily="2" charset="0"/>
                <a:cs typeface="+mn-cs"/>
              </a:rPr>
              <a:t>Sentinel-6B: 17 Nov 2025</a:t>
            </a:r>
          </a:p>
        </p:txBody>
      </p:sp>
    </p:spTree>
    <p:extLst>
      <p:ext uri="{BB962C8B-B14F-4D97-AF65-F5344CB8AC3E}">
        <p14:creationId xmlns:p14="http://schemas.microsoft.com/office/powerpoint/2010/main" val="18240505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D89FE-56BC-6E8B-20BF-AA544F0A5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CCA862-C7A9-CDDF-287C-B0CC12ED3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1009"/>
              </p:ext>
            </p:extLst>
          </p:nvPr>
        </p:nvGraphicFramePr>
        <p:xfrm>
          <a:off x="3581400" y="971550"/>
          <a:ext cx="5879329" cy="5257799"/>
        </p:xfrm>
        <a:graphic>
          <a:graphicData uri="http://schemas.openxmlformats.org/drawingml/2006/table">
            <a:tbl>
              <a:tblPr/>
              <a:tblGrid>
                <a:gridCol w="516256">
                  <a:extLst>
                    <a:ext uri="{9D8B030D-6E8A-4147-A177-3AD203B41FA5}">
                      <a16:colId xmlns:a16="http://schemas.microsoft.com/office/drawing/2014/main" val="704383256"/>
                    </a:ext>
                  </a:extLst>
                </a:gridCol>
                <a:gridCol w="658109">
                  <a:extLst>
                    <a:ext uri="{9D8B030D-6E8A-4147-A177-3AD203B41FA5}">
                      <a16:colId xmlns:a16="http://schemas.microsoft.com/office/drawing/2014/main" val="356678540"/>
                    </a:ext>
                  </a:extLst>
                </a:gridCol>
                <a:gridCol w="3931035">
                  <a:extLst>
                    <a:ext uri="{9D8B030D-6E8A-4147-A177-3AD203B41FA5}">
                      <a16:colId xmlns:a16="http://schemas.microsoft.com/office/drawing/2014/main" val="4189767104"/>
                    </a:ext>
                  </a:extLst>
                </a:gridCol>
                <a:gridCol w="773929">
                  <a:extLst>
                    <a:ext uri="{9D8B030D-6E8A-4147-A177-3AD203B41FA5}">
                      <a16:colId xmlns:a16="http://schemas.microsoft.com/office/drawing/2014/main" val="173027443"/>
                    </a:ext>
                  </a:extLst>
                </a:gridCol>
              </a:tblGrid>
              <a:tr h="244972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session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title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presenter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806066"/>
                  </a:ext>
                </a:extLst>
              </a:tr>
              <a:tr h="2533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miniconf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1m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GRDW report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Mounir Lekouara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863764"/>
                  </a:ext>
                </a:extLst>
              </a:tr>
              <a:tr h="27996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1k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MTG-I1 entry into operational phase and MTG-S status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Mounir Lekouara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976177"/>
                  </a:ext>
                </a:extLst>
              </a:tr>
              <a:tr h="27996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VIS/NIR + lunar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2h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Challenges to calibrate MTG/FCI VIS/NIR channels with lunar observations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Sebastien Wagner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352059"/>
                  </a:ext>
                </a:extLst>
              </a:tr>
              <a:tr h="49974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2j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LESSR v2.0: an advanced new lunar reflectance model for monitoring spaceborne instruments with moon observations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Matthijs Krijger (Earth Space Solutions)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367509"/>
                  </a:ext>
                </a:extLst>
              </a:tr>
              <a:tr h="41995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4d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Monitoring the FCI VIS-NIR and LI Radiometric Performance Using Vicarious Calibration and Inter-Calibration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Ali Mousivand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442195"/>
                  </a:ext>
                </a:extLst>
              </a:tr>
              <a:tr h="27996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4i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Challenges and Lessons Learned in Vicarious Desert Calibration: A Critical Review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Ali Mousivand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393415"/>
                  </a:ext>
                </a:extLst>
              </a:tr>
              <a:tr h="25337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4k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Future of the EUM VIS-NIR GSICS products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Mounir Lekouara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565237"/>
                  </a:ext>
                </a:extLst>
              </a:tr>
              <a:tr h="2799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IR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5b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Monitoring the MTG-I1 FCI IR Calibration Using GSICS Inter-Calibration Algorithms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Ali Mousivand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854319"/>
                  </a:ext>
                </a:extLst>
              </a:tr>
              <a:tr h="25337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5h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Relative SRF retrieval -Application to Metop IASI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Pierre Dussarat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796039"/>
                  </a:ext>
                </a:extLst>
              </a:tr>
              <a:tr h="25337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10a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Future of the EUMETSAT GSICS IR products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Mounir Lekouara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493126"/>
                  </a:ext>
                </a:extLst>
              </a:tr>
              <a:tr h="4199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UVN-S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8c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Calibration and validation concept of the CO2I/NO2I instrument on-board the CO2M mission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Bernd Sierk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023026"/>
                  </a:ext>
                </a:extLst>
              </a:tr>
              <a:tr h="27996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8d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Current status of GOME-2 calibration &amp; outlook for Sentinel-4 &amp; Sentinel-5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Rasmus Lindstrot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778641"/>
                  </a:ext>
                </a:extLst>
              </a:tr>
              <a:tr h="41995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MW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7d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Direct MW Radiometer Inter-comparison Method and Vicarious Calibration Focus Group Report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Tim Hewison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409808"/>
                  </a:ext>
                </a:extLst>
              </a:tr>
              <a:tr h="27996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7k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Introduction to the EPS-Sterna inter-calibration study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Tim Hewison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087927"/>
                  </a:ext>
                </a:extLst>
              </a:tr>
              <a:tr h="27996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7m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Vicarious Radiosonde Calibration Tool - VICIRS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Tim Hewison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973051"/>
                  </a:ext>
                </a:extLst>
              </a:tr>
              <a:tr h="27996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7o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Update on the cal/val plans for MWS - postponed to web meeting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Tim Hewison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70263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67B0A601-ED42-81AB-C51D-1E3AB9D3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132628"/>
            <a:ext cx="7772400" cy="667472"/>
          </a:xfrm>
        </p:spPr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  <a:latin typeface="+mj-lt"/>
              </a:rPr>
              <a:t>EUMETSAT presentations at GSICS 2025 meeting</a:t>
            </a:r>
            <a:endParaRPr lang="en-IE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29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9FFD-3C48-0A2B-3B98-0C44F17F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742" y="3095264"/>
            <a:ext cx="7772400" cy="66747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BACKUP SLIDES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38B5C-ACEE-D00A-558F-A00513F1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8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7734-4638-926D-3777-4E99BD0B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280" y="132628"/>
            <a:ext cx="10078720" cy="667472"/>
          </a:xfrm>
        </p:spPr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  <a:latin typeface="+mj-lt"/>
              </a:rPr>
              <a:t>EUMETSAT instruments update: many new sensors to calibrate</a:t>
            </a:r>
            <a:endParaRPr lang="en-IE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91FFF-0AD2-986A-6E89-C8BED13463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0D201D-D329-10D3-C117-17CD0A354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55369"/>
              </p:ext>
            </p:extLst>
          </p:nvPr>
        </p:nvGraphicFramePr>
        <p:xfrm>
          <a:off x="1872166" y="1261702"/>
          <a:ext cx="8186233" cy="4714875"/>
        </p:xfrm>
        <a:graphic>
          <a:graphicData uri="http://schemas.openxmlformats.org/drawingml/2006/table">
            <a:tbl>
              <a:tblPr/>
              <a:tblGrid>
                <a:gridCol w="1654979">
                  <a:extLst>
                    <a:ext uri="{9D8B030D-6E8A-4147-A177-3AD203B41FA5}">
                      <a16:colId xmlns:a16="http://schemas.microsoft.com/office/drawing/2014/main" val="2181616993"/>
                    </a:ext>
                  </a:extLst>
                </a:gridCol>
                <a:gridCol w="1418553">
                  <a:extLst>
                    <a:ext uri="{9D8B030D-6E8A-4147-A177-3AD203B41FA5}">
                      <a16:colId xmlns:a16="http://schemas.microsoft.com/office/drawing/2014/main" val="2701366407"/>
                    </a:ext>
                  </a:extLst>
                </a:gridCol>
                <a:gridCol w="2216489">
                  <a:extLst>
                    <a:ext uri="{9D8B030D-6E8A-4147-A177-3AD203B41FA5}">
                      <a16:colId xmlns:a16="http://schemas.microsoft.com/office/drawing/2014/main" val="1644310449"/>
                    </a:ext>
                  </a:extLst>
                </a:gridCol>
                <a:gridCol w="2896212">
                  <a:extLst>
                    <a:ext uri="{9D8B030D-6E8A-4147-A177-3AD203B41FA5}">
                      <a16:colId xmlns:a16="http://schemas.microsoft.com/office/drawing/2014/main" val="25380818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launch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GSICS sub-groups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309953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MTG-I1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VIS-NIR and 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34984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VIS-NIR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66355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MTG-S1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92646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UVN spectrometers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95364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EPS-SG A1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METimage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VIS-NIR and 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6802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VIS-NIR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69262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IASI-NG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23091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UVN spectrometers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70105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647498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EPS-SG B1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40956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375740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UVN spectrometers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31826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VIS-NIR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72257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VIS-NIR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152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80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3B89-0626-282B-C5D9-B2741333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  <a:latin typeface="+mj-lt"/>
              </a:rPr>
              <a:t>Update on GSICS Actions on EUMETSAT</a:t>
            </a:r>
            <a:endParaRPr lang="en-IE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01CF-F621-3623-D2FD-45513F817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1800" dirty="0">
                <a:latin typeface="+mj-lt"/>
              </a:rPr>
              <a:t>A.LCWS.2023.2i.3: EUMETSAT &amp; NOAA to continue to develop </a:t>
            </a:r>
            <a:r>
              <a:rPr lang="en-IE" sz="1800" dirty="0">
                <a:solidFill>
                  <a:srgbClr val="FF0000"/>
                </a:solidFill>
                <a:latin typeface="+mj-lt"/>
              </a:rPr>
              <a:t>LSICS</a:t>
            </a:r>
            <a:r>
              <a:rPr lang="en-IE" sz="1800" dirty="0">
                <a:latin typeface="+mj-lt"/>
              </a:rPr>
              <a:t> spec &amp; circulate, then iterate with group. Seb Wagner needs to check with EUMETSAT. (</a:t>
            </a:r>
            <a:r>
              <a:rPr lang="en-IE" sz="1800" dirty="0" err="1">
                <a:latin typeface="+mj-lt"/>
              </a:rPr>
              <a:t>Actionee</a:t>
            </a:r>
            <a:r>
              <a:rPr lang="en-IE" sz="1800" dirty="0">
                <a:latin typeface="+mj-lt"/>
              </a:rPr>
              <a:t>: S. Wagner – F. Yu / by 2024-03) – </a:t>
            </a:r>
            <a:r>
              <a:rPr lang="en-IE" sz="1800" dirty="0">
                <a:solidFill>
                  <a:srgbClr val="FF0000"/>
                </a:solidFill>
                <a:latin typeface="+mj-lt"/>
              </a:rPr>
              <a:t>the LSICS development team was created and addressed this action (via regular meetings + communications). Documentation still to be done </a:t>
            </a:r>
            <a:r>
              <a:rPr lang="en-IE" sz="1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 Action proposed to be reformulated on the need for documenting LSICS.</a:t>
            </a:r>
            <a:endParaRPr lang="en-IE" sz="1800" dirty="0">
              <a:solidFill>
                <a:srgbClr val="FF0000"/>
              </a:solidFill>
              <a:latin typeface="+mj-lt"/>
            </a:endParaRPr>
          </a:p>
          <a:p>
            <a:r>
              <a:rPr lang="en-IE" sz="1800" dirty="0">
                <a:latin typeface="+mj-lt"/>
              </a:rPr>
              <a:t>A.LCWS.2023.5a.2: Propose way forward with GSICS Lunar Observation Dataset (GLOD) (</a:t>
            </a:r>
            <a:r>
              <a:rPr lang="en-IE" sz="1800" dirty="0" err="1">
                <a:latin typeface="+mj-lt"/>
              </a:rPr>
              <a:t>Actionee</a:t>
            </a:r>
            <a:r>
              <a:rPr lang="en-IE" sz="1800" dirty="0">
                <a:latin typeface="+mj-lt"/>
              </a:rPr>
              <a:t>: S. Wagner by 2024-03) </a:t>
            </a:r>
            <a:r>
              <a:rPr lang="en-IE" sz="1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 Point related to data sharing + infrastructure. Discussed with LSICS subgroup but no progress. Action proposed to be addressed in 2025.</a:t>
            </a:r>
            <a:endParaRPr lang="en-IE" sz="1800" dirty="0">
              <a:solidFill>
                <a:srgbClr val="FF0000"/>
              </a:solidFill>
              <a:latin typeface="+mj-lt"/>
            </a:endParaRPr>
          </a:p>
          <a:p>
            <a:r>
              <a:rPr lang="en-IE" sz="1800" dirty="0">
                <a:latin typeface="+mj-lt"/>
              </a:rPr>
              <a:t>A.GEP.20230630.9:  Transfer GSICS report on the State of the Observing System in document format and set working environment for that  (</a:t>
            </a:r>
            <a:r>
              <a:rPr lang="en-IE" sz="1800" dirty="0" err="1">
                <a:latin typeface="+mj-lt"/>
              </a:rPr>
              <a:t>Actionee</a:t>
            </a:r>
            <a:r>
              <a:rPr lang="en-IE" sz="1800" dirty="0">
                <a:latin typeface="+mj-lt"/>
              </a:rPr>
              <a:t>: T. Hewison – M. Bali / no date) - ongoing</a:t>
            </a:r>
          </a:p>
          <a:p>
            <a:r>
              <a:rPr lang="en-IE" sz="1800" dirty="0">
                <a:latin typeface="+mj-lt"/>
              </a:rPr>
              <a:t>A.GIR.20230301.7: EUMETSAT to revise uncertainty analysis for GEO-LEO IR v2 algorithm (</a:t>
            </a:r>
            <a:r>
              <a:rPr lang="en-IE" sz="1800" dirty="0" err="1">
                <a:latin typeface="+mj-lt"/>
              </a:rPr>
              <a:t>Actionee</a:t>
            </a:r>
            <a:r>
              <a:rPr lang="en-IE" sz="1800" dirty="0">
                <a:latin typeface="+mj-lt"/>
              </a:rPr>
              <a:t>: T. Hewison / by 2024-03) – to be closed</a:t>
            </a:r>
          </a:p>
          <a:p>
            <a:r>
              <a:rPr lang="en-IE" sz="1800" dirty="0">
                <a:latin typeface="+mj-lt"/>
              </a:rPr>
              <a:t>A.GMW.20230302.3: Brief MWSG on experience in developing GSICS products for IR channels of GEO imagers – and uncertainty analysis (</a:t>
            </a:r>
            <a:r>
              <a:rPr lang="en-IE" sz="1800" dirty="0" err="1">
                <a:latin typeface="+mj-lt"/>
              </a:rPr>
              <a:t>Actionees</a:t>
            </a:r>
            <a:r>
              <a:rPr lang="en-IE" sz="1800" dirty="0">
                <a:latin typeface="+mj-lt"/>
              </a:rPr>
              <a:t>: T. Hewison / by 2024-03) – to be closed</a:t>
            </a:r>
            <a:endParaRPr lang="en-GB" sz="1800" dirty="0">
              <a:latin typeface="+mj-lt"/>
            </a:endParaRPr>
          </a:p>
          <a:p>
            <a:r>
              <a:rPr lang="en-GB" sz="1800" dirty="0">
                <a:latin typeface="+mj-lt"/>
              </a:rPr>
              <a:t>A.GVNIR.2020.16f.1: re-align GIRO and ROLO  (</a:t>
            </a:r>
            <a:r>
              <a:rPr lang="en-IE" sz="1800" dirty="0" err="1">
                <a:latin typeface="+mj-lt"/>
              </a:rPr>
              <a:t>Actionees</a:t>
            </a:r>
            <a:r>
              <a:rPr lang="en-IE" sz="1800" dirty="0">
                <a:latin typeface="+mj-lt"/>
              </a:rPr>
              <a:t>: S. Wagner – T. Stone / 2021.03.01</a:t>
            </a:r>
            <a:r>
              <a:rPr lang="en-GB" sz="1800" dirty="0">
                <a:latin typeface="+mj-lt"/>
              </a:rPr>
              <a:t>)</a:t>
            </a:r>
            <a:r>
              <a:rPr lang="en-GB" sz="18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 LSICS/SLIM will replace GIRO. Action proposed to be closed</a:t>
            </a:r>
            <a:endParaRPr lang="en-GB" sz="1800" dirty="0">
              <a:solidFill>
                <a:srgbClr val="FF0000"/>
              </a:solidFill>
              <a:latin typeface="+mj-lt"/>
            </a:endParaRPr>
          </a:p>
          <a:p>
            <a:r>
              <a:rPr lang="en-GB" sz="1800" dirty="0">
                <a:latin typeface="+mj-lt"/>
              </a:rPr>
              <a:t>A.GVNIR.2020.16f.4: distribution list for the Lunar Cal Community –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Action still open</a:t>
            </a:r>
          </a:p>
          <a:p>
            <a:r>
              <a:rPr lang="en-GB" sz="1800" dirty="0">
                <a:latin typeface="+mj-lt"/>
              </a:rPr>
              <a:t>A.GVNIR.2020.19g.2: LCWS actions/</a:t>
            </a:r>
            <a:r>
              <a:rPr lang="en-GB" sz="1800" dirty="0" err="1">
                <a:latin typeface="+mj-lt"/>
              </a:rPr>
              <a:t>recom</a:t>
            </a:r>
            <a:r>
              <a:rPr lang="en-GB" sz="1800" dirty="0">
                <a:latin typeface="+mj-lt"/>
              </a:rPr>
              <a:t> follow-on – Closed - in preparation of LCWS</a:t>
            </a:r>
            <a:endParaRPr lang="en-IE" sz="18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3092D-9A90-8BC9-3FD1-4AAA37923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>
                <a:latin typeface="+mj-lt"/>
              </a:rPr>
              <a:pPr>
                <a:defRPr/>
              </a:pPr>
              <a:t>17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987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5EBA9-1964-C4E3-641C-35F2FCCB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0070C0"/>
                </a:solidFill>
              </a:rPr>
              <a:t>EUMETSAT GSICS team</a:t>
            </a:r>
            <a:endParaRPr lang="en-IE" sz="32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101F0-6016-0B48-AE65-74D7B2CB1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C5873D-F9F3-068E-E80F-37788D095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865703"/>
              </p:ext>
            </p:extLst>
          </p:nvPr>
        </p:nvGraphicFramePr>
        <p:xfrm>
          <a:off x="728662" y="951139"/>
          <a:ext cx="10734675" cy="5298622"/>
        </p:xfrm>
        <a:graphic>
          <a:graphicData uri="http://schemas.openxmlformats.org/drawingml/2006/table">
            <a:tbl>
              <a:tblPr firstRow="1" bandRow="1"/>
              <a:tblGrid>
                <a:gridCol w="3229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5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538">
                <a:tc gridSpan="2">
                  <a:txBody>
                    <a:bodyPr/>
                    <a:lstStyle>
                      <a:lvl1pPr marL="0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Panel</a:t>
                      </a:r>
                    </a:p>
                  </a:txBody>
                  <a:tcPr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64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600" b="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Bojan</a:t>
                      </a:r>
                      <a:r>
                        <a:rPr lang="en-GB" sz="16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Bojkov</a:t>
                      </a:r>
                      <a:endParaRPr lang="en-GB" sz="1600" b="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EUMETSAT representative</a:t>
                      </a:r>
                      <a:endParaRPr lang="en-GB" sz="1600" b="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941">
                <a:tc gridSpan="2"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Data Working Group</a:t>
                      </a:r>
                      <a:endParaRPr lang="en-GB" sz="2000" b="1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964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Simon Elliott</a:t>
                      </a:r>
                      <a:endParaRPr lang="en-GB" sz="1600" b="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lang="en-GB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Global Data Exchange Expert</a:t>
                      </a:r>
                      <a:endParaRPr lang="en-GB" sz="1600" b="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538">
                <a:tc gridSpan="2"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Research Working Group </a:t>
                      </a:r>
                      <a:endParaRPr lang="en-GB" sz="2000" b="1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Mounir Lekouara</a:t>
                      </a:r>
                    </a:p>
                  </a:txBody>
                  <a:tcPr marL="84406" marR="84406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incoming vice-chair</a:t>
                      </a:r>
                      <a:r>
                        <a:rPr lang="en-GB" sz="1600" b="0" kern="1200" baseline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GRWG</a:t>
                      </a:r>
                      <a:endParaRPr lang="en-GB" sz="1600" b="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86470"/>
                  </a:ext>
                </a:extLst>
              </a:tr>
              <a:tr h="245964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Tim Hewison</a:t>
                      </a:r>
                      <a:endParaRPr lang="en-GB" sz="1600" b="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MW Sub-Group PoC</a:t>
                      </a:r>
                      <a:endParaRPr lang="en-GB" sz="1600" b="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964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b="0" kern="12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S</a:t>
                      </a:r>
                      <a:r>
                        <a:rPr lang="en-GB" sz="1600" b="0" kern="12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GB" sz="1600" b="0" kern="12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bastien</a:t>
                      </a:r>
                      <a:r>
                        <a:rPr lang="en-GB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 Wagner </a:t>
                      </a:r>
                      <a:endParaRPr lang="en-GB" sz="1600" b="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VIS/NIR + Lunar calibration </a:t>
                      </a:r>
                      <a:r>
                        <a:rPr lang="en-GB" sz="1600" b="0" kern="12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PoC</a:t>
                      </a:r>
                      <a:endParaRPr lang="en-GB" sz="1600" b="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964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Rob Roebeling</a:t>
                      </a:r>
                      <a:endParaRPr lang="en-GB" sz="1600" b="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lang="en-US" sz="1600" b="0" kern="12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Event </a:t>
                      </a:r>
                      <a:r>
                        <a:rPr lang="en-US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logging</a:t>
                      </a:r>
                      <a:endParaRPr lang="en-GB" sz="1600" b="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964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Rasmus Lindstrot</a:t>
                      </a:r>
                    </a:p>
                  </a:txBody>
                  <a:tcPr marL="84406" marR="8440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lang="en-US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UVN spectrometers expert</a:t>
                      </a:r>
                      <a:endParaRPr lang="en-GB" sz="1600" b="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964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b="0" kern="12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Dorothée</a:t>
                      </a:r>
                      <a:r>
                        <a:rPr lang="en-GB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Coppens</a:t>
                      </a:r>
                    </a:p>
                  </a:txBody>
                  <a:tcPr marL="84406" marR="8440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lang="en-GB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Hyperspectral IR expert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964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Christophe</a:t>
                      </a:r>
                      <a:r>
                        <a:rPr lang="en-GB" sz="1600" b="0" kern="1200" baseline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Accadia</a:t>
                      </a:r>
                      <a:endParaRPr lang="en-GB" sz="1600" b="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Vinia Mattioli</a:t>
                      </a:r>
                    </a:p>
                  </a:txBody>
                  <a:tcPr marL="84406" marR="8440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lang="en-GB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Microwave </a:t>
                      </a:r>
                      <a:r>
                        <a:rPr lang="en-GB" sz="1600" b="0" kern="1200" baseline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experts</a:t>
                      </a:r>
                      <a:endParaRPr lang="en-GB" sz="1600" b="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964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kern="12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Rüdiger</a:t>
                      </a:r>
                      <a:r>
                        <a:rPr lang="en-US" sz="16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Lang</a:t>
                      </a:r>
                      <a:endParaRPr lang="en-GB" sz="160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UVN spectrometers and VIS-NIR for CO2M</a:t>
                      </a:r>
                      <a:endParaRPr lang="en-GB" sz="160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741950"/>
                  </a:ext>
                </a:extLst>
              </a:tr>
              <a:tr h="245964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Viju John</a:t>
                      </a:r>
                      <a:endParaRPr lang="en-GB" sz="160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FCDR, IR, MW</a:t>
                      </a:r>
                      <a:endParaRPr lang="en-GB" sz="160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964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Ali Mousivand</a:t>
                      </a:r>
                      <a:endParaRPr lang="en-GB" sz="160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lang="en-US" sz="16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MICMICS</a:t>
                      </a:r>
                      <a:r>
                        <a:rPr lang="en-US" sz="1600" kern="1200" baseline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6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Radiative Transfer</a:t>
                      </a:r>
                      <a:r>
                        <a:rPr lang="en-US" sz="1600" kern="1200" baseline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Modelling + Desert Calibration</a:t>
                      </a:r>
                      <a:endParaRPr lang="en-GB" sz="160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964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6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Bertrand Fougnie</a:t>
                      </a:r>
                    </a:p>
                  </a:txBody>
                  <a:tcPr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VIS/NIR polarimetry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1538">
                <a:tc gridSpan="2"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Point of Contact for Operational Matters</a:t>
                      </a:r>
                      <a:endParaRPr lang="en-GB" sz="2000" b="1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31014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Simon Elliott</a:t>
                      </a:r>
                    </a:p>
                  </a:txBody>
                  <a:tcPr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6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45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7A5E-FC3E-8C7A-D048-269A8B87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MTG-I1 major events</a:t>
            </a:r>
            <a:endParaRPr lang="en-IE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6CF5C-82DF-4243-1390-14455AEB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8719"/>
            <a:ext cx="10972800" cy="2281844"/>
          </a:xfrm>
        </p:spPr>
        <p:txBody>
          <a:bodyPr/>
          <a:lstStyle/>
          <a:p>
            <a:r>
              <a:rPr lang="en-US" dirty="0">
                <a:latin typeface="+mj-lt"/>
              </a:rPr>
              <a:t> FCI Level-1c is operational since December 2024 </a:t>
            </a:r>
          </a:p>
          <a:p>
            <a:r>
              <a:rPr lang="en-US" dirty="0">
                <a:latin typeface="+mj-lt"/>
              </a:rPr>
              <a:t> LI Level-2 </a:t>
            </a:r>
            <a:r>
              <a:rPr lang="en-IE" dirty="0">
                <a:latin typeface="+mj-lt"/>
              </a:rPr>
              <a:t>(flashes) is operational since October 2024</a:t>
            </a:r>
          </a:p>
          <a:p>
            <a:r>
              <a:rPr lang="en-IE" dirty="0">
                <a:latin typeface="+mj-lt"/>
              </a:rPr>
              <a:t> FCI Level-2 is pre-operational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9E3BA-FED1-99CD-99BD-09795EBAD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>
                <a:latin typeface="+mj-lt"/>
              </a:rPr>
              <a:pPr>
                <a:defRPr/>
              </a:pPr>
              <a:t>2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287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659F-72F1-F0D2-A8A4-A22E4579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132628"/>
            <a:ext cx="9773920" cy="667472"/>
          </a:xfrm>
        </p:spPr>
        <p:txBody>
          <a:bodyPr/>
          <a:lstStyle/>
          <a:p>
            <a:r>
              <a:rPr lang="en-GB" sz="2800" b="1" dirty="0">
                <a:solidFill>
                  <a:srgbClr val="0070C0"/>
                </a:solidFill>
                <a:latin typeface="+mj-lt"/>
              </a:rPr>
              <a:t>EUMETSAT operational GSICS products</a:t>
            </a:r>
            <a:endParaRPr lang="en-IE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A0060-6A5D-F7C8-3D13-D89A15729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7520"/>
            <a:ext cx="10972800" cy="4424679"/>
          </a:xfrm>
        </p:spPr>
        <p:txBody>
          <a:bodyPr/>
          <a:lstStyle/>
          <a:p>
            <a:r>
              <a:rPr lang="en-GB" sz="2400" dirty="0">
                <a:latin typeface="+mj-lt"/>
              </a:rPr>
              <a:t>20 IR products for SEVIRI, AVHRR, HIRS, MVIRI </a:t>
            </a:r>
          </a:p>
          <a:p>
            <a:r>
              <a:rPr lang="en-GB" sz="2400" dirty="0">
                <a:latin typeface="+mj-lt"/>
              </a:rPr>
              <a:t>Covering both IR and VIS-NIR</a:t>
            </a:r>
          </a:p>
          <a:p>
            <a:r>
              <a:rPr lang="en-GB" sz="2400" dirty="0">
                <a:latin typeface="+mj-lt"/>
              </a:rPr>
              <a:t>16 operational (IR)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No plans for GSICS products for other present of future monitored instruments (FCI, OLCI, SLSTR, IASI, LI, IRS, UVN, </a:t>
            </a:r>
            <a:r>
              <a:rPr lang="en-GB" sz="2400" dirty="0" err="1">
                <a:latin typeface="+mj-lt"/>
              </a:rPr>
              <a:t>METimage</a:t>
            </a:r>
            <a:r>
              <a:rPr lang="en-GB" sz="2400" dirty="0">
                <a:latin typeface="+mj-lt"/>
              </a:rPr>
              <a:t>, 3MI, IASI-NG, UVNS, CO2I, MAP, CLIM)</a:t>
            </a:r>
            <a:br>
              <a:rPr lang="en-GB" sz="2400" dirty="0">
                <a:latin typeface="+mj-lt"/>
              </a:rPr>
            </a:br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EUMETSAT initiated a review of its GSICS correction coefficients files products and is considering discontinuing them in favour of a more comprehensive public data quality monitoring system (MATRICS).</a:t>
            </a:r>
            <a:endParaRPr lang="en-IE" sz="24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B4E85-80D1-A641-D518-B44314494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>
                <a:latin typeface="+mj-lt"/>
              </a:rPr>
              <a:pPr>
                <a:defRPr/>
              </a:pPr>
              <a:t>3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947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FE48-AD52-23E6-4F3D-986878BC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+mj-lt"/>
              </a:rPr>
              <a:t>MATRICS</a:t>
            </a:r>
            <a:endParaRPr lang="en-IE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7EDD3-83DB-9B19-611F-929B684BA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34E48-C19A-8D0B-8DD2-DD2857A04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FBE1C-7248-B846-42A3-DFF21143B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076325"/>
            <a:ext cx="110490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5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742" y="123464"/>
            <a:ext cx="7772400" cy="667472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  <a:latin typeface="+mj-lt"/>
              </a:rPr>
              <a:t>Support to GRWG Activities (</a:t>
            </a:r>
            <a:r>
              <a:rPr lang="en-GB" sz="3600" b="1" dirty="0" err="1">
                <a:solidFill>
                  <a:srgbClr val="0070C0"/>
                </a:solidFill>
                <a:latin typeface="+mj-lt"/>
              </a:rPr>
              <a:t>i</a:t>
            </a:r>
            <a:r>
              <a:rPr lang="en-GB" sz="3600" b="1" dirty="0">
                <a:solidFill>
                  <a:srgbClr val="0070C0"/>
                </a:solidFill>
                <a:latin typeface="+mj-lt"/>
              </a:rPr>
              <a:t>)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7257"/>
            <a:ext cx="10972800" cy="5493543"/>
          </a:xfrm>
        </p:spPr>
        <p:txBody>
          <a:bodyPr>
            <a:normAutofit/>
          </a:bodyPr>
          <a:lstStyle/>
          <a:p>
            <a:pPr eaLnBrk="0" hangingPunct="0"/>
            <a:r>
              <a:rPr lang="en-GB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800" b="1" dirty="0">
                <a:latin typeface="+mj-lt"/>
              </a:rPr>
              <a:t>Led or contributed to discussions at Web Meetings on:</a:t>
            </a:r>
            <a:endParaRPr lang="en-DE" sz="2800" b="1" dirty="0">
              <a:latin typeface="+mj-lt"/>
            </a:endParaRPr>
          </a:p>
          <a:p>
            <a:pPr lvl="1" eaLnBrk="0" hangingPunct="0"/>
            <a:r>
              <a:rPr lang="en-GB" sz="2400" dirty="0">
                <a:latin typeface="+mj-lt"/>
              </a:rPr>
              <a:t>Lunar Calibration R&amp;D (LSICS developments).</a:t>
            </a:r>
          </a:p>
          <a:p>
            <a:pPr lvl="1" eaLnBrk="0" hangingPunct="0"/>
            <a:r>
              <a:rPr lang="en-GB" sz="2400" dirty="0">
                <a:latin typeface="+mj-lt"/>
              </a:rPr>
              <a:t>VNIR DCC + desert PICS IR: hot-land issue + uncertainty analysis</a:t>
            </a:r>
          </a:p>
          <a:p>
            <a:pPr lvl="1" eaLnBrk="0" hangingPunct="0"/>
            <a:r>
              <a:rPr lang="en-GB" sz="2400" dirty="0">
                <a:latin typeface="+mj-lt"/>
              </a:rPr>
              <a:t>MW: </a:t>
            </a:r>
          </a:p>
          <a:p>
            <a:pPr lvl="2"/>
            <a:r>
              <a:rPr lang="en-GB" sz="2000" dirty="0">
                <a:latin typeface="+mj-lt"/>
              </a:rPr>
              <a:t>Focus Group definition - SNO &amp; Vicarious inter-calibration focus group</a:t>
            </a:r>
          </a:p>
          <a:p>
            <a:pPr lvl="2"/>
            <a:r>
              <a:rPr lang="en-GB" sz="2000" dirty="0">
                <a:latin typeface="+mj-lt"/>
              </a:rPr>
              <a:t>netCDF format for sharing SRF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>
                <a:latin typeface="+mj-lt"/>
              </a:rPr>
              <a:pPr>
                <a:defRPr/>
              </a:pPr>
              <a:t>5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464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4AD5B-571F-9D95-510C-C799F50FF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B0223-6919-F09A-BD05-9BF1CAE1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742" y="123464"/>
            <a:ext cx="7772400" cy="6674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Support to GRWG Activities (ii)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845D6-45F6-AA97-1CA0-D723A0019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7257"/>
            <a:ext cx="10972800" cy="5493543"/>
          </a:xfrm>
        </p:spPr>
        <p:txBody>
          <a:bodyPr>
            <a:normAutofit/>
          </a:bodyPr>
          <a:lstStyle/>
          <a:p>
            <a:pPr eaLnBrk="0" hangingPunct="0"/>
            <a:r>
              <a:rPr lang="en-GB" sz="2000" b="1" dirty="0">
                <a:latin typeface="+mj-lt"/>
              </a:rPr>
              <a:t>Ongoing Developments:</a:t>
            </a:r>
            <a:endParaRPr lang="en-DE" sz="2000" b="1" dirty="0">
              <a:latin typeface="+mj-lt"/>
            </a:endParaRPr>
          </a:p>
          <a:p>
            <a:pPr lvl="1" eaLnBrk="0" hangingPunct="0"/>
            <a:r>
              <a:rPr lang="en-GB" sz="1600" dirty="0">
                <a:latin typeface="+mj-lt"/>
              </a:rPr>
              <a:t>MTG-I FCI and LI are now routinely monitored </a:t>
            </a:r>
          </a:p>
          <a:p>
            <a:pPr lvl="1" eaLnBrk="0" hangingPunct="0"/>
            <a:r>
              <a:rPr lang="en-GB" sz="1600" dirty="0">
                <a:latin typeface="+mj-lt"/>
              </a:rPr>
              <a:t>VNIR:</a:t>
            </a:r>
            <a:endParaRPr lang="en-DE" sz="1600" dirty="0">
              <a:latin typeface="+mj-lt"/>
            </a:endParaRPr>
          </a:p>
          <a:p>
            <a:pPr lvl="2" eaLnBrk="0" hangingPunct="0"/>
            <a:r>
              <a:rPr lang="en-GB" sz="1400" dirty="0">
                <a:latin typeface="+mj-lt"/>
              </a:rPr>
              <a:t>DCCs, using NOAA-20 VIIRS as a reference (application to all GEOs + SLSTR + OLCI)</a:t>
            </a:r>
            <a:endParaRPr lang="en-DE" sz="1400" dirty="0">
              <a:latin typeface="+mj-lt"/>
            </a:endParaRPr>
          </a:p>
          <a:p>
            <a:pPr lvl="2" eaLnBrk="0" hangingPunct="0"/>
            <a:r>
              <a:rPr lang="en-GB" sz="1400" dirty="0">
                <a:latin typeface="+mj-lt"/>
              </a:rPr>
              <a:t>Desert Calibration + Inter-Calibration : two new algorithms for MICMICS</a:t>
            </a:r>
          </a:p>
          <a:p>
            <a:pPr lvl="1"/>
            <a:r>
              <a:rPr lang="en-GB" sz="1600" dirty="0">
                <a:latin typeface="+mj-lt"/>
              </a:rPr>
              <a:t>Lunar:</a:t>
            </a:r>
          </a:p>
          <a:p>
            <a:pPr lvl="2" eaLnBrk="0" hangingPunct="0"/>
            <a:r>
              <a:rPr lang="en-GB" sz="1400" dirty="0">
                <a:latin typeface="+mj-lt"/>
              </a:rPr>
              <a:t>Involved in the discussions on LSICS framework + SLIM model as a new lunar calibration community model</a:t>
            </a:r>
          </a:p>
          <a:p>
            <a:pPr lvl="2"/>
            <a:r>
              <a:rPr lang="en-GB" sz="1400" dirty="0">
                <a:latin typeface="+mj-lt"/>
              </a:rPr>
              <a:t>Set-up GitLab repository for LSICS development</a:t>
            </a:r>
          </a:p>
          <a:p>
            <a:pPr lvl="2" eaLnBrk="0" hangingPunct="0"/>
            <a:r>
              <a:rPr lang="en-GB" sz="1400" dirty="0">
                <a:latin typeface="+mj-lt"/>
              </a:rPr>
              <a:t>Enhancement of the LESSSR model (lunar model based on SCIAMACHY + RELAB) via external study (LESSR v2.0)</a:t>
            </a:r>
          </a:p>
          <a:p>
            <a:pPr lvl="2" eaLnBrk="0" hangingPunct="0"/>
            <a:r>
              <a:rPr lang="en-GB" sz="1400" dirty="0">
                <a:latin typeface="+mj-lt"/>
              </a:rPr>
              <a:t>Inter-calibration between SCIAMACHY and GOME-2 series using the Moon as a transfer target. Done via external study.</a:t>
            </a:r>
          </a:p>
          <a:p>
            <a:pPr lvl="1" eaLnBrk="0" hangingPunct="0"/>
            <a:r>
              <a:rPr lang="en-GB" sz="1600" dirty="0">
                <a:latin typeface="+mj-lt"/>
              </a:rPr>
              <a:t>IR: </a:t>
            </a:r>
          </a:p>
          <a:p>
            <a:pPr lvl="2" eaLnBrk="0" hangingPunct="0"/>
            <a:r>
              <a:rPr lang="en-IE" sz="1400" dirty="0">
                <a:latin typeface="+mj-lt"/>
              </a:rPr>
              <a:t>Development of improved IR inter-calibration algorithm ​</a:t>
            </a:r>
          </a:p>
          <a:p>
            <a:pPr lvl="2" eaLnBrk="0" hangingPunct="0"/>
            <a:r>
              <a:rPr lang="en-IE" sz="1400" dirty="0">
                <a:latin typeface="+mj-lt"/>
              </a:rPr>
              <a:t>MICMICS now facilitates IR inter-calibration, leveraging references from both IASI and </a:t>
            </a:r>
            <a:r>
              <a:rPr lang="en-IE" sz="1400" dirty="0" err="1">
                <a:latin typeface="+mj-lt"/>
              </a:rPr>
              <a:t>CrIS</a:t>
            </a:r>
            <a:endParaRPr lang="en-IE" sz="1400" dirty="0">
              <a:latin typeface="+mj-lt"/>
            </a:endParaRPr>
          </a:p>
          <a:p>
            <a:pPr lvl="2" eaLnBrk="0" hangingPunct="0"/>
            <a:r>
              <a:rPr lang="en-IE" sz="1400" dirty="0">
                <a:latin typeface="+mj-lt"/>
              </a:rPr>
              <a:t>EUMETSAT-ECMWF collaboration in preparing for MTG-IRS in NWP using GIIRS (-A/-B) observations </a:t>
            </a:r>
            <a:endParaRPr lang="en-GB" sz="1400" dirty="0">
              <a:latin typeface="+mj-lt"/>
            </a:endParaRPr>
          </a:p>
          <a:p>
            <a:pPr lvl="1" eaLnBrk="0" hangingPunct="0"/>
            <a:r>
              <a:rPr lang="en-GB" sz="1600" dirty="0">
                <a:latin typeface="+mj-lt"/>
              </a:rPr>
              <a:t>MW: </a:t>
            </a:r>
          </a:p>
          <a:p>
            <a:pPr lvl="2" eaLnBrk="0" hangingPunct="0"/>
            <a:r>
              <a:rPr lang="en-IE" sz="1400" dirty="0">
                <a:latin typeface="+mj-lt"/>
              </a:rPr>
              <a:t>Supported development of work plan for Microwave SNO/Vicarious inter-calibration Focus Group​</a:t>
            </a:r>
            <a:endParaRPr lang="en-GB" sz="1400" dirty="0">
              <a:latin typeface="+mj-lt"/>
            </a:endParaRPr>
          </a:p>
          <a:p>
            <a:pPr lvl="1" eaLnBrk="0" hangingPunct="0"/>
            <a:r>
              <a:rPr lang="en-GB" sz="1600" dirty="0">
                <a:latin typeface="+mj-lt"/>
              </a:rPr>
              <a:t>UV: </a:t>
            </a:r>
          </a:p>
          <a:p>
            <a:pPr lvl="2" eaLnBrk="0" hangingPunct="0"/>
            <a:r>
              <a:rPr lang="en-IE" sz="1400" dirty="0">
                <a:latin typeface="+mj-lt"/>
              </a:rPr>
              <a:t>Ongoing development and integration of radiometric calibration systems for UVN, UVNS &amp; CO2-I in MICMICS</a:t>
            </a:r>
          </a:p>
          <a:p>
            <a:pPr lvl="2" eaLnBrk="0" hangingPunct="0"/>
            <a:r>
              <a:rPr lang="en-IE" sz="1400" dirty="0">
                <a:latin typeface="+mj-lt"/>
              </a:rPr>
              <a:t>Support to ESA project FDR4ATMOS to inter-calibrate SCIAMACHY and GOME-2 Earth data using the moon as a transfer target</a:t>
            </a:r>
            <a:endParaRPr lang="en-GB" sz="14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8D9D2-80A5-5169-89DE-CDAA58E4B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E9CDEC-F196-EA6F-716A-29ABC57E1F8F}"/>
              </a:ext>
            </a:extLst>
          </p:cNvPr>
          <p:cNvSpPr txBox="1"/>
          <p:nvPr/>
        </p:nvSpPr>
        <p:spPr>
          <a:xfrm>
            <a:off x="192658" y="2857420"/>
            <a:ext cx="83388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See 2h</a:t>
            </a:r>
            <a:endParaRPr lang="en-IE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68E1E6-3C08-EA47-99A6-D9908D939D9B}"/>
              </a:ext>
            </a:extLst>
          </p:cNvPr>
          <p:cNvSpPr txBox="1"/>
          <p:nvPr/>
        </p:nvSpPr>
        <p:spPr>
          <a:xfrm>
            <a:off x="6008795" y="1133982"/>
            <a:ext cx="83388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See 2h</a:t>
            </a:r>
            <a:endParaRPr lang="en-IE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EA6B89-E754-2632-A0F3-0AB364B58218}"/>
              </a:ext>
            </a:extLst>
          </p:cNvPr>
          <p:cNvSpPr txBox="1"/>
          <p:nvPr/>
        </p:nvSpPr>
        <p:spPr>
          <a:xfrm>
            <a:off x="6950348" y="1133982"/>
            <a:ext cx="83388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See 4d</a:t>
            </a:r>
            <a:endParaRPr lang="en-IE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94C4C3-CDE1-BD72-195F-A6B92682A9D7}"/>
              </a:ext>
            </a:extLst>
          </p:cNvPr>
          <p:cNvSpPr txBox="1"/>
          <p:nvPr/>
        </p:nvSpPr>
        <p:spPr>
          <a:xfrm>
            <a:off x="7907879" y="1133982"/>
            <a:ext cx="83388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See 5b</a:t>
            </a:r>
            <a:endParaRPr lang="en-IE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9089EC-9620-FB05-21FD-3AC95BFC4606}"/>
              </a:ext>
            </a:extLst>
          </p:cNvPr>
          <p:cNvSpPr txBox="1"/>
          <p:nvPr/>
        </p:nvSpPr>
        <p:spPr>
          <a:xfrm>
            <a:off x="8849432" y="1717388"/>
            <a:ext cx="83388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See 4d</a:t>
            </a:r>
            <a:endParaRPr lang="en-IE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F70B7C-1964-6F56-679C-5B5EB890C85D}"/>
              </a:ext>
            </a:extLst>
          </p:cNvPr>
          <p:cNvSpPr txBox="1"/>
          <p:nvPr/>
        </p:nvSpPr>
        <p:spPr>
          <a:xfrm>
            <a:off x="192657" y="3259723"/>
            <a:ext cx="76495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See 2j</a:t>
            </a:r>
            <a:endParaRPr lang="en-IE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67F8B2-5497-F6E5-98B9-46BC6D9093E3}"/>
              </a:ext>
            </a:extLst>
          </p:cNvPr>
          <p:cNvSpPr txBox="1"/>
          <p:nvPr/>
        </p:nvSpPr>
        <p:spPr>
          <a:xfrm>
            <a:off x="9266373" y="3889817"/>
            <a:ext cx="83388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See 5b</a:t>
            </a:r>
            <a:endParaRPr lang="en-IE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268837-7C46-19B6-9463-28EB19C34B55}"/>
              </a:ext>
            </a:extLst>
          </p:cNvPr>
          <p:cNvSpPr txBox="1"/>
          <p:nvPr/>
        </p:nvSpPr>
        <p:spPr>
          <a:xfrm>
            <a:off x="9759142" y="1705699"/>
            <a:ext cx="76495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See 4i</a:t>
            </a:r>
            <a:endParaRPr lang="en-IE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489046-71A0-3948-9BAB-5EC5FF23E9F6}"/>
              </a:ext>
            </a:extLst>
          </p:cNvPr>
          <p:cNvSpPr txBox="1"/>
          <p:nvPr/>
        </p:nvSpPr>
        <p:spPr>
          <a:xfrm>
            <a:off x="123727" y="4807583"/>
            <a:ext cx="83388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See 7d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30068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E6A0-2C69-F536-E4FA-594E6731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</a:rPr>
              <a:t>EUMETSAT Other GSICS Activities</a:t>
            </a:r>
            <a:endParaRPr lang="en-IE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1EFF-3473-72E8-9D0E-64A1A72AB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6539345" cy="5415280"/>
          </a:xfrm>
        </p:spPr>
        <p:txBody>
          <a:bodyPr/>
          <a:lstStyle/>
          <a:p>
            <a:r>
              <a:rPr lang="en-GB" sz="2000" b="1" dirty="0">
                <a:latin typeface="+mj-lt"/>
              </a:rPr>
              <a:t>MICMICS</a:t>
            </a:r>
            <a:endParaRPr lang="en-GB" sz="1800" b="1" dirty="0">
              <a:latin typeface="+mj-lt"/>
            </a:endParaRPr>
          </a:p>
          <a:p>
            <a:pPr lvl="1"/>
            <a:r>
              <a:rPr lang="en-GB" sz="1800" dirty="0">
                <a:latin typeface="+mj-lt"/>
              </a:rPr>
              <a:t>Prototype Development ongoing &amp; Operational System started</a:t>
            </a:r>
          </a:p>
          <a:p>
            <a:pPr lvl="1"/>
            <a:r>
              <a:rPr lang="en-GB" sz="1800" dirty="0">
                <a:latin typeface="+mj-lt"/>
              </a:rPr>
              <a:t>Replacing current GSICS processors is in progress</a:t>
            </a:r>
          </a:p>
          <a:p>
            <a:pPr lvl="1"/>
            <a:r>
              <a:rPr lang="en-GB" sz="1800" dirty="0">
                <a:latin typeface="+mj-lt"/>
              </a:rPr>
              <a:t>New capabilities:</a:t>
            </a:r>
          </a:p>
          <a:p>
            <a:pPr lvl="2"/>
            <a:r>
              <a:rPr lang="en-GB" sz="1800" dirty="0">
                <a:latin typeface="+mj-lt"/>
              </a:rPr>
              <a:t>New MTGI1-FCI IR gain retriever based on the GSICS GEO-LEO IR algorithm</a:t>
            </a:r>
          </a:p>
          <a:p>
            <a:pPr lvl="2"/>
            <a:r>
              <a:rPr lang="en-GB" sz="1800" dirty="0">
                <a:latin typeface="+mj-lt"/>
              </a:rPr>
              <a:t>Lunar Extended Satellite Reflectance Model (LESSR) added to the Lunar Calibration System</a:t>
            </a:r>
          </a:p>
          <a:p>
            <a:pPr lvl="2"/>
            <a:r>
              <a:rPr lang="en-GB" sz="1800" dirty="0">
                <a:latin typeface="+mj-lt"/>
              </a:rPr>
              <a:t>New </a:t>
            </a:r>
            <a:r>
              <a:rPr lang="en-GB" sz="1800" dirty="0" err="1">
                <a:latin typeface="+mj-lt"/>
              </a:rPr>
              <a:t>Raymatching</a:t>
            </a:r>
            <a:r>
              <a:rPr lang="en-GB" sz="1800" dirty="0">
                <a:latin typeface="+mj-lt"/>
              </a:rPr>
              <a:t> inter-Calibration</a:t>
            </a:r>
          </a:p>
          <a:p>
            <a:pPr lvl="2"/>
            <a:r>
              <a:rPr lang="en-GB" sz="1800" dirty="0">
                <a:latin typeface="+mj-lt"/>
              </a:rPr>
              <a:t>Advancements in Desert Inter-Calibration</a:t>
            </a:r>
          </a:p>
          <a:p>
            <a:pPr lvl="2"/>
            <a:r>
              <a:rPr lang="en-US" sz="1800" dirty="0">
                <a:latin typeface="+mj-lt"/>
              </a:rPr>
              <a:t>Expanded instrument and channel processing</a:t>
            </a:r>
            <a:r>
              <a:rPr lang="en-GB" sz="1800" dirty="0">
                <a:latin typeface="+mj-lt"/>
              </a:rPr>
              <a:t>: SEVIRI, FCI, LI, AVHRR, SLSTR, OLCI, </a:t>
            </a:r>
            <a:r>
              <a:rPr lang="en-GB" sz="1800" dirty="0" err="1">
                <a:latin typeface="+mj-lt"/>
              </a:rPr>
              <a:t>METimage</a:t>
            </a:r>
            <a:r>
              <a:rPr lang="en-GB" sz="1800" dirty="0">
                <a:latin typeface="+mj-lt"/>
              </a:rPr>
              <a:t>, UVN, UVNS, …</a:t>
            </a:r>
          </a:p>
          <a:p>
            <a:pPr lvl="2"/>
            <a:endParaRPr lang="en-GB" sz="1800" dirty="0">
              <a:latin typeface="+mj-lt"/>
            </a:endParaRPr>
          </a:p>
          <a:p>
            <a:pPr lvl="1"/>
            <a:r>
              <a:rPr lang="en-GB" sz="1800" b="1" dirty="0">
                <a:latin typeface="+mj-lt"/>
              </a:rPr>
              <a:t>The tool has reached a critical mass of methods and sensors to support new accurate diagnostics</a:t>
            </a:r>
            <a:endParaRPr lang="en-IE" sz="1800" b="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071B0-3457-7782-F2E9-F3B23624A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61" name="Picture 360">
            <a:extLst>
              <a:ext uri="{FF2B5EF4-FFF2-40B4-BE49-F238E27FC236}">
                <a16:creationId xmlns:a16="http://schemas.microsoft.com/office/drawing/2014/main" id="{FF45D717-B4C3-A009-1FB9-E3F679390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328" y="1539783"/>
            <a:ext cx="5112657" cy="37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6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EDCE-45E2-49C7-E298-29427375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80" y="41161"/>
            <a:ext cx="7772400" cy="667472"/>
          </a:xfrm>
        </p:spPr>
        <p:txBody>
          <a:bodyPr/>
          <a:lstStyle/>
          <a:p>
            <a:r>
              <a:rPr lang="en-GB" sz="3600" dirty="0">
                <a:solidFill>
                  <a:srgbClr val="0070C0"/>
                </a:solidFill>
                <a:latin typeface="+mj-lt"/>
              </a:rPr>
              <a:t>MICMICS analyses for MTG-I FCI</a:t>
            </a:r>
            <a:endParaRPr lang="en-IE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CE48D-F17F-9BE3-3291-EE52BB5F0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FC022-4E01-5E93-E77B-788EFF643F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BC37E-F159-1213-2FF5-B8EAF42A8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61" y="2388218"/>
            <a:ext cx="2952426" cy="2952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772F2-C639-0860-D0A1-DBCD63B40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953" y="4939364"/>
            <a:ext cx="4384150" cy="1478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AE520D-F2FB-077C-7B5D-60F7A8368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735" y="950495"/>
            <a:ext cx="4537170" cy="1557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931CB5-4F4F-6DE4-5672-66C84ADED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718" y="920598"/>
            <a:ext cx="4198588" cy="115995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F5E1BDC-86A0-1EE3-7B3D-CB46AF399973}"/>
              </a:ext>
            </a:extLst>
          </p:cNvPr>
          <p:cNvGrpSpPr/>
          <p:nvPr/>
        </p:nvGrpSpPr>
        <p:grpSpPr>
          <a:xfrm>
            <a:off x="11569630" y="2089639"/>
            <a:ext cx="488625" cy="418279"/>
            <a:chOff x="11483627" y="2999021"/>
            <a:chExt cx="488625" cy="4182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9771F7-E6AD-741B-077B-17759A4718D6}"/>
                </a:ext>
              </a:extLst>
            </p:cNvPr>
            <p:cNvSpPr txBox="1"/>
            <p:nvPr/>
          </p:nvSpPr>
          <p:spPr>
            <a:xfrm>
              <a:off x="11483627" y="3249866"/>
              <a:ext cx="488625" cy="167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DESCS</a:t>
              </a:r>
              <a:endParaRPr kumimoji="0" lang="en-IE" sz="7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A18B0B-C1D3-660D-C735-9DB0DC40B9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73" t="15645" r="5527" b="18356"/>
            <a:stretch/>
          </p:blipFill>
          <p:spPr>
            <a:xfrm>
              <a:off x="11494398" y="2999021"/>
              <a:ext cx="405680" cy="304449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38DDBBE-125A-0417-F98C-A4299378018F}"/>
              </a:ext>
            </a:extLst>
          </p:cNvPr>
          <p:cNvSpPr txBox="1"/>
          <p:nvPr/>
        </p:nvSpPr>
        <p:spPr>
          <a:xfrm>
            <a:off x="8452058" y="2499631"/>
            <a:ext cx="299647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VNIR absolute calibration and Drift monitoring</a:t>
            </a:r>
            <a:endParaRPr kumimoji="0" lang="en-IE" sz="8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8DB3703-DF30-F860-B572-5E702D5228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749" y="4704306"/>
            <a:ext cx="3232525" cy="192292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E314FCD-D01A-EB85-B818-E92F6A63D316}"/>
              </a:ext>
            </a:extLst>
          </p:cNvPr>
          <p:cNvGrpSpPr/>
          <p:nvPr/>
        </p:nvGrpSpPr>
        <p:grpSpPr>
          <a:xfrm>
            <a:off x="3563213" y="6071449"/>
            <a:ext cx="490905" cy="427405"/>
            <a:chOff x="2762250" y="3037841"/>
            <a:chExt cx="549543" cy="531349"/>
          </a:xfrm>
        </p:grpSpPr>
        <p:pic>
          <p:nvPicPr>
            <p:cNvPr id="26" name="Picture 10" descr="Transparent Moon And Stars Clipart Black And White - Full Moon And Stars  Icon, HD Png Download , Transparent Png Image | PNG.ToolXoX.com">
              <a:extLst>
                <a:ext uri="{FF2B5EF4-FFF2-40B4-BE49-F238E27FC236}">
                  <a16:creationId xmlns:a16="http://schemas.microsoft.com/office/drawing/2014/main" id="{1F07D3D0-4AC9-C6C1-7B90-A4D5FFD2D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0" y="3037841"/>
              <a:ext cx="424594" cy="37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A3425B-4B6C-F132-8EF6-258D945839E3}"/>
                </a:ext>
              </a:extLst>
            </p:cNvPr>
            <p:cNvSpPr txBox="1"/>
            <p:nvPr/>
          </p:nvSpPr>
          <p:spPr>
            <a:xfrm>
              <a:off x="2804675" y="3357460"/>
              <a:ext cx="507118" cy="211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LCS</a:t>
              </a:r>
              <a:endParaRPr kumimoji="0" lang="en-IE" sz="7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EDFE468-801C-5CB3-905F-81B3C7BF76D4}"/>
              </a:ext>
            </a:extLst>
          </p:cNvPr>
          <p:cNvSpPr txBox="1"/>
          <p:nvPr/>
        </p:nvSpPr>
        <p:spPr>
          <a:xfrm>
            <a:off x="8813752" y="6227812"/>
            <a:ext cx="29324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VNIR Drift monitoring Desert Inter-Calibration</a:t>
            </a:r>
            <a:endParaRPr kumimoji="0" lang="en-IE" sz="8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F4DC6D-DE83-82E4-7000-5800A99344A2}"/>
              </a:ext>
            </a:extLst>
          </p:cNvPr>
          <p:cNvGrpSpPr/>
          <p:nvPr/>
        </p:nvGrpSpPr>
        <p:grpSpPr>
          <a:xfrm>
            <a:off x="158550" y="2486514"/>
            <a:ext cx="4410924" cy="2217792"/>
            <a:chOff x="48227" y="3499526"/>
            <a:chExt cx="4838518" cy="221779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2ABBEEE-C3B4-46F6-2DB3-D8DFAFA95842}"/>
                </a:ext>
              </a:extLst>
            </p:cNvPr>
            <p:cNvGrpSpPr/>
            <p:nvPr/>
          </p:nvGrpSpPr>
          <p:grpSpPr>
            <a:xfrm>
              <a:off x="48227" y="3499526"/>
              <a:ext cx="4780857" cy="2217792"/>
              <a:chOff x="26035" y="3905609"/>
              <a:chExt cx="4780857" cy="2217792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DB558AE-2C98-C86A-E005-3F9D4049D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35" y="3905609"/>
                <a:ext cx="4780857" cy="2065658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D59980-B1F1-CFC6-30C1-35C9B8230346}"/>
                  </a:ext>
                </a:extLst>
              </p:cNvPr>
              <p:cNvSpPr txBox="1"/>
              <p:nvPr/>
            </p:nvSpPr>
            <p:spPr>
              <a:xfrm>
                <a:off x="1633130" y="5892569"/>
                <a:ext cx="2146510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Monitoring IR channels</a:t>
                </a:r>
                <a:endParaRPr kumimoji="0" lang="en-IE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AA2BCB1-AEEF-0165-4D3B-39C0C43F408E}"/>
                </a:ext>
              </a:extLst>
            </p:cNvPr>
            <p:cNvGrpSpPr/>
            <p:nvPr/>
          </p:nvGrpSpPr>
          <p:grpSpPr>
            <a:xfrm>
              <a:off x="4186189" y="4246805"/>
              <a:ext cx="700556" cy="558580"/>
              <a:chOff x="1365108" y="3682767"/>
              <a:chExt cx="826135" cy="66199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0DEA487-F36B-9536-4E10-59AC3C9B4FB3}"/>
                  </a:ext>
                </a:extLst>
              </p:cNvPr>
              <p:cNvGrpSpPr/>
              <p:nvPr/>
            </p:nvGrpSpPr>
            <p:grpSpPr>
              <a:xfrm>
                <a:off x="1365108" y="3682767"/>
                <a:ext cx="799184" cy="504588"/>
                <a:chOff x="635714" y="3853535"/>
                <a:chExt cx="604485" cy="417164"/>
              </a:xfrm>
            </p:grpSpPr>
            <p:pic>
              <p:nvPicPr>
                <p:cNvPr id="34" name="Picture 4" descr="Templat Design Vector Hd PNG Images, Satellite Icon Design Template Vector  Isolated, Template Icons, Satellite Icons, Icon PNG Image For Free Download  | Disenos de unas, Arte en lienzo de bricolaje, Iconos">
                  <a:extLst>
                    <a:ext uri="{FF2B5EF4-FFF2-40B4-BE49-F238E27FC236}">
                      <a16:creationId xmlns:a16="http://schemas.microsoft.com/office/drawing/2014/main" id="{3971D6B0-6D7A-3487-868B-3AB091E785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699" t="23648" r="23929" b="24087"/>
                <a:stretch/>
              </p:blipFill>
              <p:spPr bwMode="auto">
                <a:xfrm rot="16675708">
                  <a:off x="819571" y="3860829"/>
                  <a:ext cx="84142" cy="695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24" descr="Satellite Orbiting the Earth Icon or Logo Stock Vector - Illustration of  flat, graphic: 138217795">
                  <a:extLst>
                    <a:ext uri="{FF2B5EF4-FFF2-40B4-BE49-F238E27FC236}">
                      <a16:creationId xmlns:a16="http://schemas.microsoft.com/office/drawing/2014/main" id="{8EA8E7E3-DB97-56C8-7393-978D6127C4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87" t="31784" r="6567" b="31729"/>
                <a:stretch/>
              </p:blipFill>
              <p:spPr bwMode="auto">
                <a:xfrm>
                  <a:off x="635714" y="3931161"/>
                  <a:ext cx="604485" cy="2868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CB6A9F7E-D8D6-F407-57EE-CE4AD5EA0DBE}"/>
                    </a:ext>
                  </a:extLst>
                </p:cNvPr>
                <p:cNvSpPr/>
                <p:nvPr/>
              </p:nvSpPr>
              <p:spPr>
                <a:xfrm rot="20111990">
                  <a:off x="883492" y="3863403"/>
                  <a:ext cx="120609" cy="407296"/>
                </a:xfrm>
                <a:prstGeom prst="ellipse">
                  <a:avLst/>
                </a:prstGeom>
                <a:noFill/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D6D2C4">
                        <a:lumMod val="10000"/>
                      </a:srgbClr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B6E6BD-64C0-C1B7-3C65-ED84CCF11216}"/>
                  </a:ext>
                </a:extLst>
              </p:cNvPr>
              <p:cNvSpPr txBox="1"/>
              <p:nvPr/>
            </p:nvSpPr>
            <p:spPr>
              <a:xfrm>
                <a:off x="1608168" y="4144702"/>
                <a:ext cx="583075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5B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IHIC</a:t>
                </a:r>
                <a:endParaRPr kumimoji="0" lang="en-I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5FF759-8AB5-B4B9-5989-9E4516331B3C}"/>
              </a:ext>
            </a:extLst>
          </p:cNvPr>
          <p:cNvGrpSpPr/>
          <p:nvPr/>
        </p:nvGrpSpPr>
        <p:grpSpPr>
          <a:xfrm>
            <a:off x="11490142" y="5736380"/>
            <a:ext cx="537209" cy="577499"/>
            <a:chOff x="1746496" y="1358129"/>
            <a:chExt cx="614968" cy="7366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C520753-0647-12A3-613F-6933538E063C}"/>
                </a:ext>
              </a:extLst>
            </p:cNvPr>
            <p:cNvGrpSpPr/>
            <p:nvPr/>
          </p:nvGrpSpPr>
          <p:grpSpPr>
            <a:xfrm>
              <a:off x="1746496" y="1358129"/>
              <a:ext cx="566182" cy="521314"/>
              <a:chOff x="1069671" y="1249422"/>
              <a:chExt cx="406705" cy="341217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F72321B-504B-2289-43BF-48534CB829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673" t="41448" r="5527" b="18356"/>
              <a:stretch/>
            </p:blipFill>
            <p:spPr>
              <a:xfrm>
                <a:off x="1132462" y="1462448"/>
                <a:ext cx="280107" cy="128191"/>
              </a:xfrm>
              <a:prstGeom prst="rect">
                <a:avLst/>
              </a:prstGeom>
            </p:spPr>
          </p:pic>
          <p:pic>
            <p:nvPicPr>
              <p:cNvPr id="43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5E7DA543-DB1A-8F61-65D0-AEBF58EB08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21079353">
                <a:off x="1305156" y="1249422"/>
                <a:ext cx="171220" cy="1761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0B3B82A7-2CE8-E2A3-4421-1B2B965EE2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6200000">
                <a:off x="1070216" y="1253830"/>
                <a:ext cx="173107" cy="1741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548617E-3A75-A91E-82D3-A98F06ADE097}"/>
                </a:ext>
              </a:extLst>
            </p:cNvPr>
            <p:cNvSpPr txBox="1"/>
            <p:nvPr/>
          </p:nvSpPr>
          <p:spPr>
            <a:xfrm>
              <a:off x="1746496" y="1839567"/>
              <a:ext cx="614968" cy="255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DESICS</a:t>
              </a:r>
              <a:endParaRPr kumimoji="0" lang="en-IE" sz="7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8F93185-D726-FB10-2FEF-3CE070B22B8C}"/>
              </a:ext>
            </a:extLst>
          </p:cNvPr>
          <p:cNvSpPr txBox="1"/>
          <p:nvPr/>
        </p:nvSpPr>
        <p:spPr>
          <a:xfrm>
            <a:off x="1640335" y="6293204"/>
            <a:ext cx="2321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VNIR Drift monitoring</a:t>
            </a:r>
            <a:endParaRPr kumimoji="0" lang="en-IE" sz="8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4D74E74-6738-FC4B-6C81-AAAAACE69B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7592" y="2788235"/>
            <a:ext cx="4273044" cy="217608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F09C831-C622-4470-B1E4-7D2D631C255F}"/>
              </a:ext>
            </a:extLst>
          </p:cNvPr>
          <p:cNvSpPr txBox="1"/>
          <p:nvPr/>
        </p:nvSpPr>
        <p:spPr>
          <a:xfrm>
            <a:off x="1721567" y="2049450"/>
            <a:ext cx="18191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Raymatching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inter-calibration</a:t>
            </a:r>
            <a:endParaRPr kumimoji="0" lang="en-IE" sz="8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C0FD4C-37A5-120A-222A-2AE83460D71D}"/>
              </a:ext>
            </a:extLst>
          </p:cNvPr>
          <p:cNvSpPr txBox="1"/>
          <p:nvPr/>
        </p:nvSpPr>
        <p:spPr>
          <a:xfrm>
            <a:off x="8679044" y="4911182"/>
            <a:ext cx="29324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VNIR Drift monitoring GEO-GEO</a:t>
            </a:r>
            <a:endParaRPr kumimoji="0" lang="en-IE" sz="8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7D8711-4EAD-1463-32F6-19A4C4D56435}"/>
              </a:ext>
            </a:extLst>
          </p:cNvPr>
          <p:cNvSpPr txBox="1"/>
          <p:nvPr/>
        </p:nvSpPr>
        <p:spPr>
          <a:xfrm>
            <a:off x="5262117" y="1637748"/>
            <a:ext cx="82266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See 1k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386558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C01C-CF17-3ED8-6383-47FC9FEC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62" y="132628"/>
            <a:ext cx="8923538" cy="667472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  <a:latin typeface="+mj-lt"/>
              </a:rPr>
              <a:t>EUMETSAT Calibration Major Updates</a:t>
            </a:r>
            <a:endParaRPr lang="en-IE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149A7-A63E-4DFC-D3EF-C0BF6C60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+mj-lt"/>
              </a:rPr>
              <a:t> SEVIRI VIS-NIR and SLSTR SWIR operational Level-1 products will be corrected (bias + drift) on the basis of MICMICS analyses by the end of 2025.</a:t>
            </a:r>
          </a:p>
          <a:p>
            <a:r>
              <a:rPr lang="en-GB" sz="2400" dirty="0">
                <a:latin typeface="+mj-lt"/>
              </a:rPr>
              <a:t>FCI IR is now continuously calibrated by the MICMICS implementation of the GEO-LEO (vs IASI)</a:t>
            </a:r>
            <a:endParaRPr lang="en-IE" sz="24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A0B38-8BE5-FEC0-849C-3104A58F5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>
                <a:latin typeface="+mj-lt"/>
              </a:rPr>
              <a:pPr>
                <a:defRPr/>
              </a:pPr>
              <a:t>9</a:t>
            </a:fld>
            <a:endParaRPr lang="en-US"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E01CFB8-418D-0AE5-51AC-CFBAF2FBAEF5}"/>
              </a:ext>
            </a:extLst>
          </p:cNvPr>
          <p:cNvSpPr txBox="1">
            <a:spLocks/>
          </p:cNvSpPr>
          <p:nvPr/>
        </p:nvSpPr>
        <p:spPr bwMode="auto">
          <a:xfrm>
            <a:off x="1339051" y="2724323"/>
            <a:ext cx="5324380" cy="29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IE" sz="1800" dirty="0">
                <a:latin typeface="+mj-lt"/>
              </a:rPr>
              <a:t>An anomaly in the on-board drive electronics chain of the calibration mechanism of the MTG-I1 FCI was detected in January 2024.</a:t>
            </a:r>
          </a:p>
          <a:p>
            <a:r>
              <a:rPr lang="en-IE" sz="1800" dirty="0">
                <a:latin typeface="+mj-lt"/>
              </a:rPr>
              <a:t>The instrument resumed observation mode on 23 May 2024.</a:t>
            </a:r>
          </a:p>
          <a:p>
            <a:r>
              <a:rPr lang="en-IE" sz="1800" dirty="0">
                <a:latin typeface="+mj-lt"/>
              </a:rPr>
              <a:t>Current results of the investigation show that redundancy on the calibration and obturation mechanism of the FCI has been lost. </a:t>
            </a:r>
            <a:r>
              <a:rPr lang="en-IE" sz="1800" b="1" dirty="0">
                <a:latin typeface="+mj-lt"/>
              </a:rPr>
              <a:t>In order to safeguard the quality of the data and the lifetime of the mission, EUMETSAT have decided to operate the instrument without the on-board calibration mechanism and relying on external calibration techniques. </a:t>
            </a:r>
            <a:endParaRPr lang="en-US" sz="1800" b="1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D67E8-F1C3-CAE9-CC61-D22E209E81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43" r="8872"/>
          <a:stretch>
            <a:fillRect/>
          </a:stretch>
        </p:blipFill>
        <p:spPr>
          <a:xfrm>
            <a:off x="7896225" y="3543299"/>
            <a:ext cx="4295775" cy="24128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8B53CCE-57E6-5BC3-80A7-0063C3C3A61D}"/>
              </a:ext>
            </a:extLst>
          </p:cNvPr>
          <p:cNvGrpSpPr/>
          <p:nvPr/>
        </p:nvGrpSpPr>
        <p:grpSpPr>
          <a:xfrm>
            <a:off x="2748744" y="685798"/>
            <a:ext cx="7010398" cy="5257799"/>
            <a:chOff x="2590801" y="914400"/>
            <a:chExt cx="7010398" cy="5257799"/>
          </a:xfrm>
        </p:grpSpPr>
        <p:pic>
          <p:nvPicPr>
            <p:cNvPr id="9" name="Picture 8" descr="A cartoon of a superhero flying&#10;&#10;AI-generated content may be incorrect.">
              <a:extLst>
                <a:ext uri="{FF2B5EF4-FFF2-40B4-BE49-F238E27FC236}">
                  <a16:creationId xmlns:a16="http://schemas.microsoft.com/office/drawing/2014/main" id="{75BCC9B6-35E6-B363-CF35-6F01DA6B7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1" y="914400"/>
              <a:ext cx="7010398" cy="5257799"/>
            </a:xfrm>
            <a:prstGeom prst="rect">
              <a:avLst/>
            </a:prstGeom>
            <a:noFill/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341AF3F-8273-2FBA-37CC-C0B2143B7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8258">
              <a:off x="5881510" y="2628504"/>
              <a:ext cx="1573462" cy="639874"/>
            </a:xfrm>
            <a:prstGeom prst="rect">
              <a:avLst/>
            </a:prstGeom>
            <a:solidFill>
              <a:srgbClr val="00B0F0"/>
            </a:solidFill>
          </p:spPr>
        </p:pic>
      </p:grpSp>
    </p:spTree>
    <p:extLst>
      <p:ext uri="{BB962C8B-B14F-4D97-AF65-F5344CB8AC3E}">
        <p14:creationId xmlns:p14="http://schemas.microsoft.com/office/powerpoint/2010/main" val="29471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pplications Template">
  <a:themeElements>
    <a:clrScheme name="EUMETSAT 2021 Colours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pplications)" id="{D785BFDD-2E5B-4C55-920E-06CEA1B1407C}" vid="{68D8182D-4241-4F8F-9547-816F8DFF900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45383</TotalTime>
  <Words>1933</Words>
  <Application>Microsoft Office PowerPoint</Application>
  <PresentationFormat>Widescreen</PresentationFormat>
  <Paragraphs>344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宋体</vt:lpstr>
      <vt:lpstr>Aptos Narrow</vt:lpstr>
      <vt:lpstr>Arial</vt:lpstr>
      <vt:lpstr>Bahnschrift Light</vt:lpstr>
      <vt:lpstr>Bahnschrift SemiLight</vt:lpstr>
      <vt:lpstr>Calibri</vt:lpstr>
      <vt:lpstr>Century Gothic</vt:lpstr>
      <vt:lpstr>Roboto</vt:lpstr>
      <vt:lpstr>Tahoma</vt:lpstr>
      <vt:lpstr>Times New Roman</vt:lpstr>
      <vt:lpstr>Wingdings</vt:lpstr>
      <vt:lpstr>Default Design</vt:lpstr>
      <vt:lpstr>1_Applications Template</vt:lpstr>
      <vt:lpstr>GSICS Agency Report 2025 </vt:lpstr>
      <vt:lpstr>MTG-I1 major events</vt:lpstr>
      <vt:lpstr>EUMETSAT operational GSICS products</vt:lpstr>
      <vt:lpstr>MATRICS</vt:lpstr>
      <vt:lpstr>Support to GRWG Activities (i)</vt:lpstr>
      <vt:lpstr>Support to GRWG Activities (ii)</vt:lpstr>
      <vt:lpstr>EUMETSAT Other GSICS Activities</vt:lpstr>
      <vt:lpstr>MICMICS analyses for MTG-I FCI</vt:lpstr>
      <vt:lpstr>EUMETSAT Calibration Major Updates</vt:lpstr>
      <vt:lpstr>IASI status onboard Metop-B and -C </vt:lpstr>
      <vt:lpstr>New IASI FCDR release 2.0</vt:lpstr>
      <vt:lpstr>Reprocessing activities</vt:lpstr>
      <vt:lpstr>EUMETSAT mission planning</vt:lpstr>
      <vt:lpstr>EUMETSAT presentations at GSICS 2025 meeting</vt:lpstr>
      <vt:lpstr>BACKUP SLIDES</vt:lpstr>
      <vt:lpstr>EUMETSAT instruments update: many new sensors to calibrate</vt:lpstr>
      <vt:lpstr>Update on GSICS Actions on EUMETSAT</vt:lpstr>
      <vt:lpstr>EUMETSAT GSICS team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Mounir Lekouara</cp:lastModifiedBy>
  <cp:revision>1021</cp:revision>
  <dcterms:created xsi:type="dcterms:W3CDTF">2004-06-10T15:46:18Z</dcterms:created>
  <dcterms:modified xsi:type="dcterms:W3CDTF">2025-03-20T06:44:50Z</dcterms:modified>
</cp:coreProperties>
</file>