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0" r:id="rId2"/>
    <p:sldId id="324" r:id="rId3"/>
    <p:sldId id="643" r:id="rId4"/>
    <p:sldId id="644" r:id="rId5"/>
    <p:sldId id="666" r:id="rId6"/>
    <p:sldId id="665" r:id="rId7"/>
    <p:sldId id="663" r:id="rId8"/>
    <p:sldId id="327" r:id="rId9"/>
    <p:sldId id="328" r:id="rId10"/>
    <p:sldId id="329" r:id="rId11"/>
    <p:sldId id="668" r:id="rId12"/>
    <p:sldId id="6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0" autoAdjust="0"/>
    <p:restoredTop sz="94660"/>
  </p:normalViewPr>
  <p:slideViewPr>
    <p:cSldViewPr snapToGrid="0">
      <p:cViewPr varScale="1">
        <p:scale>
          <a:sx n="113" d="100"/>
          <a:sy n="113"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56382-9EB1-472E-B106-01DE92BAF96C}"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3D4EC-E3CB-479D-A77A-DEB85723CFDE}" type="slidenum">
              <a:rPr kumimoji="1" lang="ja-JP" altLang="en-US" smtClean="0"/>
              <a:t>‹#›</a:t>
            </a:fld>
            <a:endParaRPr kumimoji="1" lang="ja-JP" altLang="en-US"/>
          </a:p>
        </p:txBody>
      </p:sp>
    </p:spTree>
    <p:extLst>
      <p:ext uri="{BB962C8B-B14F-4D97-AF65-F5344CB8AC3E}">
        <p14:creationId xmlns:p14="http://schemas.microsoft.com/office/powerpoint/2010/main" val="3316302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E3FB869D-7AE8-45BD-AD5A-D0DA05E60C73}"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819" name="Rectangle 2"/>
          <p:cNvSpPr>
            <a:spLocks noGrp="1" noRot="1" noChangeAspect="1" noChangeArrowheads="1" noTextEdit="1"/>
          </p:cNvSpPr>
          <p:nvPr>
            <p:ph type="sldImg"/>
          </p:nvPr>
        </p:nvSpPr>
        <p:spPr>
          <a:xfrm>
            <a:off x="1181100" y="695325"/>
            <a:ext cx="4648200" cy="3486150"/>
          </a:xfrm>
          <a:ln/>
        </p:spPr>
      </p:sp>
      <p:sp>
        <p:nvSpPr>
          <p:cNvPr id="34820" name="Rectangle 3"/>
          <p:cNvSpPr>
            <a:spLocks noGrp="1" noChangeArrowheads="1"/>
          </p:cNvSpPr>
          <p:nvPr>
            <p:ph type="body" idx="1"/>
          </p:nvPr>
        </p:nvSpPr>
        <p:spPr>
          <a:noFill/>
          <a:ln/>
        </p:spPr>
        <p:txBody>
          <a:bodyPr/>
          <a:lstStyle/>
          <a:p>
            <a:endParaRPr lang="de-DE"/>
          </a:p>
        </p:txBody>
      </p:sp>
      <p:sp>
        <p:nvSpPr>
          <p:cNvPr id="5" name="Date Placeholder 4"/>
          <p:cNvSpPr>
            <a:spLocks noGrp="1"/>
          </p:cNvSpPr>
          <p:nvPr>
            <p:ph type="dt" idx="10"/>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84E8CFAD-6A94-4CB7-B32D-926ACF4E508E}" type="datetime4">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21 March 2025</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9628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91"/>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4429125"/>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373923" y="185740"/>
            <a:ext cx="4396154" cy="1933575"/>
          </a:xfrm>
          <a:prstGeom prst="rect">
            <a:avLst/>
          </a:prstGeom>
          <a:noFill/>
        </p:spPr>
      </p:pic>
    </p:spTree>
    <p:extLst>
      <p:ext uri="{BB962C8B-B14F-4D97-AF65-F5344CB8AC3E}">
        <p14:creationId xmlns:p14="http://schemas.microsoft.com/office/powerpoint/2010/main" val="16878011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742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6"/>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3" y="274646"/>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407" y="1090634"/>
            <a:ext cx="9139603"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a:xfrm>
            <a:off x="457200" y="274639"/>
            <a:ext cx="8229600" cy="815995"/>
          </a:xfrm>
        </p:spPr>
        <p:txBody>
          <a:bodyPr/>
          <a:lstStyle>
            <a:lvl1pPr>
              <a:defRPr sz="2585"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215" b="1"/>
            </a:lvl1pPr>
            <a:lvl2pPr>
              <a:defRPr sz="1846"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7825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104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841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2" y="1600206"/>
            <a:ext cx="366639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513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407" y="1090634"/>
            <a:ext cx="9139603"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058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407" y="1090634"/>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Tree>
    <p:extLst>
      <p:ext uri="{BB962C8B-B14F-4D97-AF65-F5344CB8AC3E}">
        <p14:creationId xmlns:p14="http://schemas.microsoft.com/office/powerpoint/2010/main" val="300671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15709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30857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40"/>
            <a:ext cx="8229600" cy="587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57200" y="1157683"/>
            <a:ext cx="8229600" cy="4968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27538" y="862551"/>
            <a:ext cx="8159262" cy="0"/>
          </a:xfrm>
          <a:prstGeom prst="line">
            <a:avLst/>
          </a:prstGeom>
          <a:noFill/>
          <a:ln w="57150" cmpd="thinThick">
            <a:solidFill>
              <a:srgbClr val="3333FF"/>
            </a:solidFill>
            <a:round/>
            <a:headEnd/>
            <a:tailEnd/>
          </a:ln>
          <a:effectLst/>
        </p:spPr>
        <p:txBody>
          <a:bodyPr/>
          <a:lstStyle/>
          <a:p>
            <a:pPr algn="ctr">
              <a:defRPr/>
            </a:pPr>
            <a:endParaRPr lang="en-US" sz="1662"/>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7561389" y="6162696"/>
            <a:ext cx="1582615" cy="695325"/>
          </a:xfrm>
          <a:prstGeom prst="rect">
            <a:avLst/>
          </a:prstGeom>
          <a:noFill/>
        </p:spPr>
      </p:pic>
    </p:spTree>
    <p:extLst>
      <p:ext uri="{BB962C8B-B14F-4D97-AF65-F5344CB8AC3E}">
        <p14:creationId xmlns:p14="http://schemas.microsoft.com/office/powerpoint/2010/main" val="340388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rtl="0" eaLnBrk="0" fontAlgn="base" hangingPunct="0">
        <a:spcBef>
          <a:spcPct val="0"/>
        </a:spcBef>
        <a:spcAft>
          <a:spcPct val="0"/>
        </a:spcAft>
        <a:defRPr sz="2585" b="1"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215" b="1"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1662" b="1" kern="1200">
          <a:solidFill>
            <a:schemeClr val="tx2"/>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09242" y="2750531"/>
            <a:ext cx="8351094" cy="1356946"/>
          </a:xfrm>
        </p:spPr>
        <p:txBody>
          <a:bodyPr/>
          <a:lstStyle/>
          <a:p>
            <a:pPr eaLnBrk="1" hangingPunct="1"/>
            <a:r>
              <a:rPr lang="en-US" altLang="ja-JP" sz="3323" dirty="0"/>
              <a:t>GRWG Space Weather Sub-group Report</a:t>
            </a:r>
            <a:endParaRPr lang="en-GB" sz="3323" dirty="0"/>
          </a:p>
        </p:txBody>
      </p:sp>
      <p:sp>
        <p:nvSpPr>
          <p:cNvPr id="5" name="Rectangle 43"/>
          <p:cNvSpPr>
            <a:spLocks noGrp="1" noChangeArrowheads="1"/>
          </p:cNvSpPr>
          <p:nvPr>
            <p:ph type="subTitle" idx="1"/>
          </p:nvPr>
        </p:nvSpPr>
        <p:spPr>
          <a:xfrm>
            <a:off x="1243387" y="4234664"/>
            <a:ext cx="6400800" cy="1617785"/>
          </a:xfrm>
        </p:spPr>
        <p:txBody>
          <a:bodyPr/>
          <a:lstStyle/>
          <a:p>
            <a:pPr eaLnBrk="1" hangingPunct="1">
              <a:defRPr/>
            </a:pPr>
            <a:r>
              <a:rPr lang="en-US" dirty="0">
                <a:solidFill>
                  <a:srgbClr val="002060"/>
                </a:solidFill>
              </a:rPr>
              <a:t> Tsutomu Nagatsuma (NICT) </a:t>
            </a:r>
            <a:endParaRPr lang="en-US" dirty="0">
              <a:solidFill>
                <a:srgbClr val="002060"/>
              </a:solidFill>
              <a:cs typeface="Calibri"/>
            </a:endParaRPr>
          </a:p>
        </p:txBody>
      </p:sp>
      <p:sp>
        <p:nvSpPr>
          <p:cNvPr id="2" name="テキスト ボックス 1">
            <a:extLst>
              <a:ext uri="{FF2B5EF4-FFF2-40B4-BE49-F238E27FC236}">
                <a16:creationId xmlns:a16="http://schemas.microsoft.com/office/drawing/2014/main" id="{99A1D4E2-CA2D-7C3D-F616-E5E1316B0459}"/>
              </a:ext>
            </a:extLst>
          </p:cNvPr>
          <p:cNvSpPr txBox="1"/>
          <p:nvPr/>
        </p:nvSpPr>
        <p:spPr>
          <a:xfrm>
            <a:off x="0" y="6488668"/>
            <a:ext cx="5965287" cy="369332"/>
          </a:xfrm>
          <a:prstGeom prst="rect">
            <a:avLst/>
          </a:prstGeom>
          <a:noFill/>
        </p:spPr>
        <p:txBody>
          <a:bodyPr wrap="none" rtlCol="0">
            <a:spAutoFit/>
          </a:bodyPr>
          <a:lstStyle/>
          <a:p>
            <a:r>
              <a:rPr kumimoji="1" lang="en-US" altLang="ja-JP" dirty="0"/>
              <a:t>GSICS Annual Meeting 2025, March 21, 2025 10:18-10:36 CET </a:t>
            </a:r>
            <a:endParaRPr kumimoji="1" lang="ja-JP"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041F71-6021-B88A-707F-E27B6E33EE13}"/>
              </a:ext>
            </a:extLst>
          </p:cNvPr>
          <p:cNvSpPr>
            <a:spLocks noGrp="1"/>
          </p:cNvSpPr>
          <p:nvPr>
            <p:ph type="title"/>
          </p:nvPr>
        </p:nvSpPr>
        <p:spPr/>
        <p:txBody>
          <a:bodyPr/>
          <a:lstStyle/>
          <a:p>
            <a:r>
              <a:rPr kumimoji="1" lang="en-US" altLang="ja-JP" dirty="0"/>
              <a:t>Highlights (2/2)</a:t>
            </a:r>
            <a:endParaRPr kumimoji="1" lang="ja-JP" altLang="en-US" dirty="0"/>
          </a:p>
        </p:txBody>
      </p:sp>
      <p:pic>
        <p:nvPicPr>
          <p:cNvPr id="7" name="コンテンツ プレースホルダー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76C9293-05DC-2ADC-1408-9F4056E422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555" y="1090634"/>
            <a:ext cx="4340728" cy="2441659"/>
          </a:xfrm>
        </p:spPr>
      </p:pic>
      <p:pic>
        <p:nvPicPr>
          <p:cNvPr id="9" name="図 8" descr="ダイアグラム&#10;&#10;AI によって生成されたコンテンツは間違っている可能性があります。">
            <a:extLst>
              <a:ext uri="{FF2B5EF4-FFF2-40B4-BE49-F238E27FC236}">
                <a16:creationId xmlns:a16="http://schemas.microsoft.com/office/drawing/2014/main" id="{8C427B4A-D1EA-10E8-430B-BDD30FEDD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718" y="1090634"/>
            <a:ext cx="4267199" cy="2441659"/>
          </a:xfrm>
          <a:prstGeom prst="rect">
            <a:avLst/>
          </a:prstGeom>
        </p:spPr>
      </p:pic>
      <p:pic>
        <p:nvPicPr>
          <p:cNvPr id="12" name="図 11" descr="テキスト&#10;&#10;AI によって生成されたコンテンツは間違っている可能性があります。">
            <a:extLst>
              <a:ext uri="{FF2B5EF4-FFF2-40B4-BE49-F238E27FC236}">
                <a16:creationId xmlns:a16="http://schemas.microsoft.com/office/drawing/2014/main" id="{F89E8A89-19C7-D1A4-2D11-DC2D3B994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13491"/>
            <a:ext cx="4314275" cy="2441659"/>
          </a:xfrm>
          <a:prstGeom prst="rect">
            <a:avLst/>
          </a:prstGeom>
        </p:spPr>
      </p:pic>
      <p:pic>
        <p:nvPicPr>
          <p:cNvPr id="14" name="図 13" descr="グラフィカル ユーザー インターフェイス, グラフ&#10;&#10;AI によって生成されたコンテンツは間違っている可能性があります。">
            <a:extLst>
              <a:ext uri="{FF2B5EF4-FFF2-40B4-BE49-F238E27FC236}">
                <a16:creationId xmlns:a16="http://schemas.microsoft.com/office/drawing/2014/main" id="{D20F0098-804E-1793-50C4-DCEF49C90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725" y="3813491"/>
            <a:ext cx="4150659" cy="2334746"/>
          </a:xfrm>
          <a:prstGeom prst="rect">
            <a:avLst/>
          </a:prstGeom>
        </p:spPr>
      </p:pic>
      <p:sp>
        <p:nvSpPr>
          <p:cNvPr id="16" name="テキスト ボックス 15">
            <a:extLst>
              <a:ext uri="{FF2B5EF4-FFF2-40B4-BE49-F238E27FC236}">
                <a16:creationId xmlns:a16="http://schemas.microsoft.com/office/drawing/2014/main" id="{07C0E129-FB19-1B1D-F180-64CDA6B3B343}"/>
              </a:ext>
            </a:extLst>
          </p:cNvPr>
          <p:cNvSpPr txBox="1"/>
          <p:nvPr/>
        </p:nvSpPr>
        <p:spPr>
          <a:xfrm>
            <a:off x="3516488" y="3452626"/>
            <a:ext cx="963614" cy="369332"/>
          </a:xfrm>
          <a:prstGeom prst="rect">
            <a:avLst/>
          </a:prstGeom>
          <a:noFill/>
        </p:spPr>
        <p:txBody>
          <a:bodyPr wrap="square">
            <a:spAutoFit/>
          </a:bodyPr>
          <a:lstStyle/>
          <a:p>
            <a:r>
              <a:rPr kumimoji="1" lang="en-US" altLang="ja-JP" sz="1800" dirty="0"/>
              <a:t>[Gong]</a:t>
            </a:r>
            <a:endParaRPr lang="ja-JP" altLang="en-US" dirty="0"/>
          </a:p>
        </p:txBody>
      </p:sp>
      <p:sp>
        <p:nvSpPr>
          <p:cNvPr id="18" name="テキスト ボックス 17">
            <a:extLst>
              <a:ext uri="{FF2B5EF4-FFF2-40B4-BE49-F238E27FC236}">
                <a16:creationId xmlns:a16="http://schemas.microsoft.com/office/drawing/2014/main" id="{23D10057-5EFD-8CF6-E5F2-D820659719B8}"/>
              </a:ext>
            </a:extLst>
          </p:cNvPr>
          <p:cNvSpPr txBox="1"/>
          <p:nvPr/>
        </p:nvSpPr>
        <p:spPr>
          <a:xfrm>
            <a:off x="2480733" y="6244769"/>
            <a:ext cx="1372836" cy="369332"/>
          </a:xfrm>
          <a:prstGeom prst="rect">
            <a:avLst/>
          </a:prstGeom>
          <a:noFill/>
        </p:spPr>
        <p:txBody>
          <a:bodyPr wrap="square">
            <a:spAutoFit/>
          </a:bodyPr>
          <a:lstStyle/>
          <a:p>
            <a:r>
              <a:rPr kumimoji="1" lang="en-US" altLang="ja-JP" sz="1800" dirty="0"/>
              <a:t>[Nagatsuma]</a:t>
            </a:r>
            <a:endParaRPr lang="ja-JP" altLang="en-US" dirty="0"/>
          </a:p>
        </p:txBody>
      </p:sp>
      <p:sp>
        <p:nvSpPr>
          <p:cNvPr id="19" name="テキスト ボックス 18">
            <a:extLst>
              <a:ext uri="{FF2B5EF4-FFF2-40B4-BE49-F238E27FC236}">
                <a16:creationId xmlns:a16="http://schemas.microsoft.com/office/drawing/2014/main" id="{1933A77C-9DF3-3B12-663B-99C787538C3F}"/>
              </a:ext>
            </a:extLst>
          </p:cNvPr>
          <p:cNvSpPr txBox="1"/>
          <p:nvPr/>
        </p:nvSpPr>
        <p:spPr>
          <a:xfrm>
            <a:off x="5630333" y="6398695"/>
            <a:ext cx="1372836" cy="369332"/>
          </a:xfrm>
          <a:prstGeom prst="rect">
            <a:avLst/>
          </a:prstGeom>
          <a:noFill/>
        </p:spPr>
        <p:txBody>
          <a:bodyPr wrap="square">
            <a:spAutoFit/>
          </a:bodyPr>
          <a:lstStyle/>
          <a:p>
            <a:r>
              <a:rPr kumimoji="1" lang="en-US" altLang="ja-JP" sz="1800" dirty="0"/>
              <a:t>[Sandberg]</a:t>
            </a:r>
            <a:endParaRPr lang="ja-JP" altLang="en-US" dirty="0"/>
          </a:p>
        </p:txBody>
      </p:sp>
      <p:sp>
        <p:nvSpPr>
          <p:cNvPr id="21" name="テキスト ボックス 20">
            <a:extLst>
              <a:ext uri="{FF2B5EF4-FFF2-40B4-BE49-F238E27FC236}">
                <a16:creationId xmlns:a16="http://schemas.microsoft.com/office/drawing/2014/main" id="{6802E938-96E9-9D3D-3AA9-B32D80B725A1}"/>
              </a:ext>
            </a:extLst>
          </p:cNvPr>
          <p:cNvSpPr txBox="1"/>
          <p:nvPr/>
        </p:nvSpPr>
        <p:spPr>
          <a:xfrm>
            <a:off x="8136466" y="3535528"/>
            <a:ext cx="610835" cy="369332"/>
          </a:xfrm>
          <a:prstGeom prst="rect">
            <a:avLst/>
          </a:prstGeom>
          <a:noFill/>
        </p:spPr>
        <p:txBody>
          <a:bodyPr wrap="square">
            <a:spAutoFit/>
          </a:bodyPr>
          <a:lstStyle/>
          <a:p>
            <a:r>
              <a:rPr kumimoji="1" lang="en-US" altLang="ja-JP" sz="1800" dirty="0"/>
              <a:t>[Oh]</a:t>
            </a:r>
            <a:endParaRPr lang="ja-JP" altLang="en-US" dirty="0"/>
          </a:p>
        </p:txBody>
      </p:sp>
    </p:spTree>
    <p:extLst>
      <p:ext uri="{BB962C8B-B14F-4D97-AF65-F5344CB8AC3E}">
        <p14:creationId xmlns:p14="http://schemas.microsoft.com/office/powerpoint/2010/main" val="231972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F7BFF-C8A1-DB95-0E55-B15F2D2982FD}"/>
              </a:ext>
            </a:extLst>
          </p:cNvPr>
          <p:cNvSpPr>
            <a:spLocks noGrp="1"/>
          </p:cNvSpPr>
          <p:nvPr>
            <p:ph type="title"/>
          </p:nvPr>
        </p:nvSpPr>
        <p:spPr/>
        <p:txBody>
          <a:bodyPr/>
          <a:lstStyle/>
          <a:p>
            <a:r>
              <a:rPr kumimoji="1" lang="en-US" altLang="ja-JP" dirty="0"/>
              <a:t>Summary</a:t>
            </a:r>
            <a:endParaRPr kumimoji="1" lang="ja-JP" altLang="en-US" dirty="0"/>
          </a:p>
        </p:txBody>
      </p:sp>
      <p:sp>
        <p:nvSpPr>
          <p:cNvPr id="3" name="コンテンツ プレースホルダー 2">
            <a:extLst>
              <a:ext uri="{FF2B5EF4-FFF2-40B4-BE49-F238E27FC236}">
                <a16:creationId xmlns:a16="http://schemas.microsoft.com/office/drawing/2014/main" id="{A6C28668-53BC-D5D4-A30C-1B6AA467C4CC}"/>
              </a:ext>
            </a:extLst>
          </p:cNvPr>
          <p:cNvSpPr>
            <a:spLocks noGrp="1"/>
          </p:cNvSpPr>
          <p:nvPr>
            <p:ph idx="1"/>
          </p:nvPr>
        </p:nvSpPr>
        <p:spPr/>
        <p:txBody>
          <a:bodyPr/>
          <a:lstStyle/>
          <a:p>
            <a:r>
              <a:rPr kumimoji="1" lang="en-US" altLang="ja-JP" dirty="0"/>
              <a:t>The Space Weather Subgroup is working toward standardization of cross-calibration methods for high energy particle sensors and mutual data exchange and utilization through information exchange among members and collaboration with the space weather research community.</a:t>
            </a:r>
            <a:endParaRPr kumimoji="1" lang="ja-JP" altLang="en-US" dirty="0"/>
          </a:p>
        </p:txBody>
      </p:sp>
    </p:spTree>
    <p:extLst>
      <p:ext uri="{BB962C8B-B14F-4D97-AF65-F5344CB8AC3E}">
        <p14:creationId xmlns:p14="http://schemas.microsoft.com/office/powerpoint/2010/main" val="310399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F559D22-BD06-9B8A-8440-2F80DB73A492}"/>
              </a:ext>
            </a:extLst>
          </p:cNvPr>
          <p:cNvSpPr>
            <a:spLocks noGrp="1"/>
          </p:cNvSpPr>
          <p:nvPr>
            <p:ph type="title"/>
          </p:nvPr>
        </p:nvSpPr>
        <p:spPr>
          <a:xfrm>
            <a:off x="685800" y="2628928"/>
            <a:ext cx="7772400" cy="1362075"/>
          </a:xfrm>
        </p:spPr>
        <p:txBody>
          <a:bodyPr/>
          <a:lstStyle/>
          <a:p>
            <a:pPr algn="ctr"/>
            <a:r>
              <a:rPr lang="en-US" altLang="ja-JP" dirty="0"/>
              <a:t>Thank You!</a:t>
            </a:r>
            <a:endParaRPr lang="ja-JP" altLang="en-US" dirty="0"/>
          </a:p>
        </p:txBody>
      </p:sp>
    </p:spTree>
    <p:extLst>
      <p:ext uri="{BB962C8B-B14F-4D97-AF65-F5344CB8AC3E}">
        <p14:creationId xmlns:p14="http://schemas.microsoft.com/office/powerpoint/2010/main" val="141422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0A618-7EE7-4D97-8B1B-1D69C59A0194}"/>
              </a:ext>
            </a:extLst>
          </p:cNvPr>
          <p:cNvSpPr>
            <a:spLocks noGrp="1"/>
          </p:cNvSpPr>
          <p:nvPr>
            <p:ph type="title"/>
          </p:nvPr>
        </p:nvSpPr>
        <p:spPr>
          <a:xfrm>
            <a:off x="628650" y="365127"/>
            <a:ext cx="7886700" cy="549274"/>
          </a:xfrm>
        </p:spPr>
        <p:txBody>
          <a:bodyPr>
            <a:normAutofit/>
          </a:bodyPr>
          <a:lstStyle/>
          <a:p>
            <a:r>
              <a:rPr kumimoji="1" lang="en-US" altLang="ja-JP" dirty="0"/>
              <a:t>GRWG </a:t>
            </a:r>
            <a:r>
              <a:rPr kumimoji="1" lang="en-US" altLang="ja-JP" dirty="0" err="1"/>
              <a:t>SWx</a:t>
            </a:r>
            <a:r>
              <a:rPr kumimoji="1" lang="en-US" altLang="ja-JP" dirty="0"/>
              <a:t> Sub-group Membership</a:t>
            </a:r>
            <a:endParaRPr kumimoji="1" lang="ja-JP" altLang="en-US" dirty="0"/>
          </a:p>
        </p:txBody>
      </p:sp>
      <p:sp>
        <p:nvSpPr>
          <p:cNvPr id="3" name="コンテンツ プレースホルダー 2">
            <a:extLst>
              <a:ext uri="{FF2B5EF4-FFF2-40B4-BE49-F238E27FC236}">
                <a16:creationId xmlns:a16="http://schemas.microsoft.com/office/drawing/2014/main" id="{50D5F2B6-2B29-453F-93E5-B0E8097B6D12}"/>
              </a:ext>
            </a:extLst>
          </p:cNvPr>
          <p:cNvSpPr>
            <a:spLocks noGrp="1"/>
          </p:cNvSpPr>
          <p:nvPr>
            <p:ph idx="1"/>
          </p:nvPr>
        </p:nvSpPr>
        <p:spPr>
          <a:xfrm>
            <a:off x="316523" y="1417638"/>
            <a:ext cx="8569569" cy="4708525"/>
          </a:xfrm>
        </p:spPr>
        <p:txBody>
          <a:bodyPr>
            <a:normAutofit/>
          </a:bodyPr>
          <a:lstStyle/>
          <a:p>
            <a:r>
              <a:rPr kumimoji="1" lang="en-US" altLang="ja-JP" dirty="0"/>
              <a:t>Followings are the members of GRWG </a:t>
            </a:r>
            <a:r>
              <a:rPr kumimoji="1" lang="en-US" altLang="ja-JP" dirty="0" err="1"/>
              <a:t>SWx</a:t>
            </a:r>
            <a:r>
              <a:rPr kumimoji="1" lang="en-US" altLang="ja-JP" dirty="0"/>
              <a:t> Sub-group.</a:t>
            </a:r>
          </a:p>
          <a:p>
            <a:pPr marL="685817" marR="0" lvl="1" indent="-263776" algn="l" defTabSz="914400" rtl="0" eaLnBrk="0" fontAlgn="base" latinLnBrk="0" hangingPunct="0">
              <a:lnSpc>
                <a:spcPct val="100000"/>
              </a:lnSpc>
              <a:spcBef>
                <a:spcPct val="20000"/>
              </a:spcBef>
              <a:spcAft>
                <a:spcPct val="0"/>
              </a:spcAft>
              <a:buClrTx/>
              <a:buSzTx/>
              <a:buFont typeface="Arial" charset="0"/>
              <a:buChar char="–"/>
              <a:tabLst/>
              <a:defRPr/>
            </a:pPr>
            <a:r>
              <a:rPr lang="en-US" altLang="ja-JP" sz="1700" b="1" dirty="0"/>
              <a:t>CMA</a:t>
            </a:r>
            <a:r>
              <a:rPr lang="en-US" altLang="ja-JP" sz="1700" dirty="0"/>
              <a:t>  </a:t>
            </a:r>
            <a:r>
              <a:rPr kumimoji="0" lang="en-US" altLang="ja-JP" sz="1700" b="1" i="0" u="none" strike="noStrike" kern="1200" cap="none" spc="0" normalizeH="0" baseline="0" noProof="0" dirty="0">
                <a:ln>
                  <a:noFill/>
                </a:ln>
                <a:solidFill>
                  <a:srgbClr val="1F497D"/>
                </a:solidFill>
                <a:effectLst/>
                <a:uLnTx/>
                <a:uFillTx/>
                <a:ea typeface="ＭＳ Ｐゴシック" panose="020B0600070205080204" pitchFamily="50" charset="-128"/>
                <a:cs typeface="+mn-cs"/>
              </a:rPr>
              <a:t>Cong Huang</a:t>
            </a:r>
          </a:p>
          <a:p>
            <a:pPr lvl="1"/>
            <a:r>
              <a:rPr lang="en-US" altLang="ja-JP" sz="1700" b="1" dirty="0"/>
              <a:t>ESA</a:t>
            </a:r>
            <a:r>
              <a:rPr lang="en-US" altLang="ja-JP" sz="1700" dirty="0"/>
              <a:t>   Piers </a:t>
            </a:r>
            <a:r>
              <a:rPr lang="en-US" altLang="ja-JP" sz="1700" dirty="0" err="1"/>
              <a:t>Jiggens</a:t>
            </a:r>
            <a:r>
              <a:rPr lang="en-US" altLang="ja-JP" sz="1700" dirty="0"/>
              <a:t>, Hugh Evans, Juha-Pekka </a:t>
            </a:r>
            <a:r>
              <a:rPr lang="en-US" altLang="ja-JP" sz="1700" dirty="0" err="1"/>
              <a:t>Luntama</a:t>
            </a:r>
            <a:endParaRPr lang="en-US" altLang="ja-JP" sz="1700" dirty="0">
              <a:solidFill>
                <a:srgbClr val="FF0000"/>
              </a:solidFill>
            </a:endParaRPr>
          </a:p>
          <a:p>
            <a:pPr lvl="1"/>
            <a:r>
              <a:rPr kumimoji="1" lang="en-US" altLang="ja-JP" sz="1700" b="1" dirty="0"/>
              <a:t>EUMETSAT</a:t>
            </a:r>
            <a:r>
              <a:rPr kumimoji="1" lang="en-US" altLang="ja-JP" sz="1700" dirty="0"/>
              <a:t>  Andrew </a:t>
            </a:r>
            <a:r>
              <a:rPr kumimoji="1" lang="en-US" altLang="ja-JP" sz="1700" dirty="0" err="1"/>
              <a:t>Monham</a:t>
            </a:r>
            <a:endParaRPr kumimoji="1" lang="en-US" altLang="ja-JP" sz="1700" dirty="0"/>
          </a:p>
          <a:p>
            <a:pPr lvl="1"/>
            <a:r>
              <a:rPr lang="en-US" altLang="ja-JP" sz="1700" b="1" dirty="0"/>
              <a:t>KMA </a:t>
            </a:r>
            <a:r>
              <a:rPr lang="en-US" altLang="ja-JP" sz="1700" dirty="0"/>
              <a:t> </a:t>
            </a:r>
            <a:r>
              <a:rPr lang="en-US" altLang="ja-JP" sz="1700" dirty="0" err="1"/>
              <a:t>Dohyeong</a:t>
            </a:r>
            <a:r>
              <a:rPr lang="en-US" altLang="ja-JP" sz="1700" dirty="0"/>
              <a:t> Kim , </a:t>
            </a:r>
            <a:r>
              <a:rPr lang="en-US" altLang="ja-JP" sz="1700" dirty="0" err="1"/>
              <a:t>Daehyeon</a:t>
            </a:r>
            <a:r>
              <a:rPr lang="en-US" altLang="ja-JP" sz="1700" dirty="0"/>
              <a:t> Oh</a:t>
            </a:r>
          </a:p>
          <a:p>
            <a:pPr lvl="1"/>
            <a:r>
              <a:rPr lang="en-US" altLang="ja-JP" sz="1700" b="1" dirty="0"/>
              <a:t>NICT</a:t>
            </a:r>
            <a:r>
              <a:rPr lang="en-US" altLang="ja-JP" sz="1700" dirty="0"/>
              <a:t>  Tsutomu </a:t>
            </a:r>
            <a:r>
              <a:rPr lang="en-US" altLang="ja-JP" sz="1700" dirty="0" err="1"/>
              <a:t>Nagatsuma</a:t>
            </a:r>
            <a:r>
              <a:rPr lang="en-US" altLang="ja-JP" sz="1700" dirty="0"/>
              <a:t> (Chair)</a:t>
            </a:r>
          </a:p>
          <a:p>
            <a:pPr marL="685817" marR="0" lvl="1" indent="-263776" algn="l" defTabSz="914400" rtl="0" eaLnBrk="0" fontAlgn="base" latinLnBrk="0" hangingPunct="0">
              <a:lnSpc>
                <a:spcPct val="100000"/>
              </a:lnSpc>
              <a:spcBef>
                <a:spcPct val="20000"/>
              </a:spcBef>
              <a:spcAft>
                <a:spcPct val="0"/>
              </a:spcAft>
              <a:buClrTx/>
              <a:buSzTx/>
              <a:buFont typeface="Arial" charset="0"/>
              <a:buChar char="–"/>
              <a:tabLst/>
              <a:defRPr/>
            </a:pPr>
            <a:r>
              <a:rPr kumimoji="0" lang="en-US" altLang="ja-JP" sz="17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NOAA  </a:t>
            </a:r>
            <a:r>
              <a:rPr kumimoji="1" lang="en-US" altLang="ja-JP" sz="17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Brian Kress, Juan Rodriguez, Christian Naylor, and Athanasios Boudouridis, Jim Spann, </a:t>
            </a:r>
            <a:r>
              <a:rPr kumimoji="1" lang="pt-BR" altLang="ja-JP" sz="17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Janet Machol, Paul Lotoaniu, Dimitrios Vassiliadis</a:t>
            </a:r>
            <a:endParaRPr kumimoji="1" lang="en-US" altLang="ja-JP" sz="17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lvl="1"/>
            <a:r>
              <a:rPr lang="en-US" altLang="ja-JP" sz="1700" b="1" dirty="0"/>
              <a:t>SPARC Ingmar Sandberg</a:t>
            </a:r>
          </a:p>
          <a:p>
            <a:pPr lvl="1"/>
            <a:r>
              <a:rPr lang="en-US" altLang="ja-JP" sz="1700" b="1" dirty="0"/>
              <a:t>WMO Jesse Andres</a:t>
            </a:r>
            <a:endParaRPr lang="en-US" altLang="ja-JP" sz="1700" dirty="0"/>
          </a:p>
        </p:txBody>
      </p:sp>
    </p:spTree>
    <p:extLst>
      <p:ext uri="{BB962C8B-B14F-4D97-AF65-F5344CB8AC3E}">
        <p14:creationId xmlns:p14="http://schemas.microsoft.com/office/powerpoint/2010/main" val="127211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90AEF-7686-5D8F-DDBD-07CE6C6A0E21}"/>
              </a:ext>
            </a:extLst>
          </p:cNvPr>
          <p:cNvSpPr>
            <a:spLocks noGrp="1"/>
          </p:cNvSpPr>
          <p:nvPr>
            <p:ph type="title"/>
          </p:nvPr>
        </p:nvSpPr>
        <p:spPr>
          <a:xfrm>
            <a:off x="457200" y="160867"/>
            <a:ext cx="8229600" cy="570965"/>
          </a:xfrm>
        </p:spPr>
        <p:txBody>
          <a:bodyPr/>
          <a:lstStyle/>
          <a:p>
            <a:r>
              <a:rPr kumimoji="1" lang="en-US" altLang="ja-JP" dirty="0"/>
              <a:t>GSICS Quarterly Newsletter Vol. 18, No.2 </a:t>
            </a:r>
            <a:br>
              <a:rPr kumimoji="1" lang="en-US" altLang="ja-JP" dirty="0"/>
            </a:br>
            <a:r>
              <a:rPr kumimoji="1" lang="en-US" altLang="ja-JP" dirty="0"/>
              <a:t>Special Issue on Space Weather Cross-Calibration</a:t>
            </a:r>
            <a:endParaRPr kumimoji="1" lang="ja-JP" altLang="en-US" dirty="0"/>
          </a:p>
        </p:txBody>
      </p:sp>
      <p:sp>
        <p:nvSpPr>
          <p:cNvPr id="3" name="コンテンツ プレースホルダー 2">
            <a:extLst>
              <a:ext uri="{FF2B5EF4-FFF2-40B4-BE49-F238E27FC236}">
                <a16:creationId xmlns:a16="http://schemas.microsoft.com/office/drawing/2014/main" id="{D8B2BF1D-9909-E742-B7F0-5B07DDE4624E}"/>
              </a:ext>
            </a:extLst>
          </p:cNvPr>
          <p:cNvSpPr>
            <a:spLocks noGrp="1"/>
          </p:cNvSpPr>
          <p:nvPr>
            <p:ph idx="1"/>
          </p:nvPr>
        </p:nvSpPr>
        <p:spPr>
          <a:xfrm>
            <a:off x="505339" y="1004002"/>
            <a:ext cx="4664343" cy="1445900"/>
          </a:xfrm>
        </p:spPr>
        <p:txBody>
          <a:bodyPr/>
          <a:lstStyle/>
          <a:p>
            <a:r>
              <a:rPr lang="en-US" altLang="ja-JP" dirty="0"/>
              <a:t>We have published special issue on space weather cross-calibration on Sept. 30, 2024. Six articles are included in this newsletter.</a:t>
            </a:r>
            <a:endParaRPr kumimoji="1" lang="ja-JP" altLang="en-US" dirty="0"/>
          </a:p>
          <a:p>
            <a:endParaRPr kumimoji="1" lang="ja-JP" altLang="en-US" dirty="0"/>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38A5A3F8-34FF-8DED-98C0-AB8F85BB4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93" y="2453614"/>
            <a:ext cx="4169603" cy="4278869"/>
          </a:xfrm>
          <a:prstGeom prst="rect">
            <a:avLst/>
          </a:prstGeom>
        </p:spPr>
      </p:pic>
      <p:pic>
        <p:nvPicPr>
          <p:cNvPr id="5" name="図 4" descr="テキスト&#10;&#10;自動的に生成された説明">
            <a:extLst>
              <a:ext uri="{FF2B5EF4-FFF2-40B4-BE49-F238E27FC236}">
                <a16:creationId xmlns:a16="http://schemas.microsoft.com/office/drawing/2014/main" id="{45AF1066-7CE9-C5F9-827F-32EF99E9F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683" y="1004002"/>
            <a:ext cx="3605435" cy="4663554"/>
          </a:xfrm>
          <a:prstGeom prst="rect">
            <a:avLst/>
          </a:prstGeom>
          <a:effectLst>
            <a:outerShdw blurRad="50800" dist="38100" dir="2700000" algn="tl" rotWithShape="0">
              <a:prstClr val="black">
                <a:alpha val="40000"/>
              </a:prstClr>
            </a:outerShdw>
          </a:effectLst>
        </p:spPr>
      </p:pic>
      <p:sp>
        <p:nvSpPr>
          <p:cNvPr id="7" name="テキスト ボックス 6">
            <a:extLst>
              <a:ext uri="{FF2B5EF4-FFF2-40B4-BE49-F238E27FC236}">
                <a16:creationId xmlns:a16="http://schemas.microsoft.com/office/drawing/2014/main" id="{D5EA51C9-2ACA-76AD-2BA7-C4F9C66BEC9B}"/>
              </a:ext>
            </a:extLst>
          </p:cNvPr>
          <p:cNvSpPr txBox="1"/>
          <p:nvPr/>
        </p:nvSpPr>
        <p:spPr>
          <a:xfrm>
            <a:off x="5169683" y="5679893"/>
            <a:ext cx="36965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https://doi.org/10.25923/myah-9189</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47F86D10-8CAE-7530-6F1A-8805A2DA3712}"/>
              </a:ext>
            </a:extLst>
          </p:cNvPr>
          <p:cNvSpPr/>
          <p:nvPr/>
        </p:nvSpPr>
        <p:spPr>
          <a:xfrm>
            <a:off x="1667933" y="3454400"/>
            <a:ext cx="2201334" cy="25948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449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E41EF-EDF7-AD08-967C-8635A4E01F5F}"/>
              </a:ext>
            </a:extLst>
          </p:cNvPr>
          <p:cNvSpPr>
            <a:spLocks noGrp="1"/>
          </p:cNvSpPr>
          <p:nvPr>
            <p:ph type="title"/>
          </p:nvPr>
        </p:nvSpPr>
        <p:spPr>
          <a:xfrm>
            <a:off x="457200" y="274640"/>
            <a:ext cx="8229600" cy="555094"/>
          </a:xfrm>
        </p:spPr>
        <p:txBody>
          <a:bodyPr/>
          <a:lstStyle/>
          <a:p>
            <a:r>
              <a:rPr kumimoji="1" lang="en-US" altLang="ja-JP" dirty="0"/>
              <a:t>Dialogue with COSPAR/PRBEM</a:t>
            </a:r>
            <a:endParaRPr kumimoji="1" lang="ja-JP" altLang="en-US" dirty="0"/>
          </a:p>
        </p:txBody>
      </p:sp>
      <p:sp>
        <p:nvSpPr>
          <p:cNvPr id="3" name="コンテンツ プレースホルダー 2">
            <a:extLst>
              <a:ext uri="{FF2B5EF4-FFF2-40B4-BE49-F238E27FC236}">
                <a16:creationId xmlns:a16="http://schemas.microsoft.com/office/drawing/2014/main" id="{AA2CB6AA-31A0-6F00-93DE-3E4A824B6DB7}"/>
              </a:ext>
            </a:extLst>
          </p:cNvPr>
          <p:cNvSpPr>
            <a:spLocks noGrp="1"/>
          </p:cNvSpPr>
          <p:nvPr>
            <p:ph idx="1"/>
          </p:nvPr>
        </p:nvSpPr>
        <p:spPr/>
        <p:txBody>
          <a:bodyPr/>
          <a:lstStyle/>
          <a:p>
            <a:r>
              <a:rPr kumimoji="1" lang="en-US" altLang="ja-JP" b="0" dirty="0"/>
              <a:t>GSICS </a:t>
            </a:r>
            <a:r>
              <a:rPr kumimoji="1" lang="en-US" altLang="ja-JP" b="0" dirty="0" err="1"/>
              <a:t>SWx</a:t>
            </a:r>
            <a:r>
              <a:rPr kumimoji="1" lang="en-US" altLang="ja-JP" b="0" dirty="0"/>
              <a:t> sub-group is working with COSPAR (</a:t>
            </a:r>
            <a:r>
              <a:rPr kumimoji="1" lang="en-US" altLang="ja-JP" b="0" u="sng" dirty="0"/>
              <a:t>Co</a:t>
            </a:r>
            <a:r>
              <a:rPr kumimoji="1" lang="en-US" altLang="ja-JP" b="0" dirty="0"/>
              <a:t>mmittee on </a:t>
            </a:r>
            <a:r>
              <a:rPr kumimoji="1" lang="en-US" altLang="ja-JP" b="0" u="sng" dirty="0"/>
              <a:t>Spa</a:t>
            </a:r>
            <a:r>
              <a:rPr kumimoji="1" lang="en-US" altLang="ja-JP" b="0" dirty="0"/>
              <a:t>ce </a:t>
            </a:r>
            <a:r>
              <a:rPr kumimoji="1" lang="en-US" altLang="ja-JP" b="0" u="sng" dirty="0"/>
              <a:t>R</a:t>
            </a:r>
            <a:r>
              <a:rPr kumimoji="1" lang="en-US" altLang="ja-JP" b="0" dirty="0"/>
              <a:t>esearch) / PRBEM (Panel on Radiation Environment Modeling) to establish standardization of cross-calibration procedures on high energy particle sensor.</a:t>
            </a:r>
          </a:p>
          <a:p>
            <a:r>
              <a:rPr kumimoji="1" lang="en-US" altLang="ja-JP" b="0" dirty="0"/>
              <a:t>Based on the review results on the document of PRBEM data analysis procedure, we proposed revisions to the document to COSPAR/PRBEM at COSPAR2024@Busan, which were accepted.</a:t>
            </a:r>
          </a:p>
          <a:p>
            <a:r>
              <a:rPr kumimoji="1" lang="en-US" altLang="ja-JP" b="0" dirty="0"/>
              <a:t>We also wish to discuss with COSPAR/PRBEM about common code base, possible expansion of PRBEM GitLab.</a:t>
            </a:r>
          </a:p>
          <a:p>
            <a:r>
              <a:rPr kumimoji="1" lang="en-US" altLang="ja-JP" b="0" dirty="0"/>
              <a:t>We will have on-line meeting with COSPAR/PRBEM members at Apr. 15, 2025.</a:t>
            </a:r>
            <a:endParaRPr kumimoji="1" lang="ja-JP" altLang="en-US" b="0" dirty="0"/>
          </a:p>
        </p:txBody>
      </p:sp>
    </p:spTree>
    <p:extLst>
      <p:ext uri="{BB962C8B-B14F-4D97-AF65-F5344CB8AC3E}">
        <p14:creationId xmlns:p14="http://schemas.microsoft.com/office/powerpoint/2010/main" val="328849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F4C0B-9216-119B-B2D7-2D5BDD710D19}"/>
              </a:ext>
            </a:extLst>
          </p:cNvPr>
          <p:cNvSpPr>
            <a:spLocks noGrp="1"/>
          </p:cNvSpPr>
          <p:nvPr>
            <p:ph type="title"/>
          </p:nvPr>
        </p:nvSpPr>
        <p:spPr/>
        <p:txBody>
          <a:bodyPr/>
          <a:lstStyle/>
          <a:p>
            <a:r>
              <a:rPr kumimoji="1" lang="en-US" altLang="ja-JP" dirty="0"/>
              <a:t>Data Levels (Action Item No. 3)</a:t>
            </a:r>
            <a:endParaRPr kumimoji="1" lang="ja-JP" altLang="en-US" dirty="0"/>
          </a:p>
        </p:txBody>
      </p:sp>
      <p:sp>
        <p:nvSpPr>
          <p:cNvPr id="3" name="コンテンツ プレースホルダー 2">
            <a:extLst>
              <a:ext uri="{FF2B5EF4-FFF2-40B4-BE49-F238E27FC236}">
                <a16:creationId xmlns:a16="http://schemas.microsoft.com/office/drawing/2014/main" id="{93D63C20-E9EC-A7FC-D494-91D1712C61BE}"/>
              </a:ext>
            </a:extLst>
          </p:cNvPr>
          <p:cNvSpPr>
            <a:spLocks noGrp="1"/>
          </p:cNvSpPr>
          <p:nvPr>
            <p:ph idx="1"/>
          </p:nvPr>
        </p:nvSpPr>
        <p:spPr/>
        <p:txBody>
          <a:bodyPr/>
          <a:lstStyle/>
          <a:p>
            <a:r>
              <a:rPr kumimoji="1" lang="en-US" altLang="ja-JP" b="0" dirty="0"/>
              <a:t>We have received feedback from CMA, KMA, JAXA, NOAA, NICT, and WMO. Thanks for your contribution!</a:t>
            </a:r>
          </a:p>
          <a:p>
            <a:r>
              <a:rPr kumimoji="1" lang="en-US" altLang="ja-JP" b="0" dirty="0"/>
              <a:t>It is apparent that the definition of data levels defined by each organization is different.</a:t>
            </a:r>
          </a:p>
          <a:p>
            <a:r>
              <a:rPr kumimoji="1" lang="en-US" altLang="ja-JP" b="0" dirty="0"/>
              <a:t>To examine the relationship among data levels of each organization, PDS4 processing levels are referred.</a:t>
            </a:r>
          </a:p>
          <a:p>
            <a:r>
              <a:rPr kumimoji="1" lang="en-US" altLang="ja-JP" b="0" u="sng" dirty="0"/>
              <a:t>Note that this does not mean our group will use PDS4 standard.</a:t>
            </a:r>
            <a:endParaRPr kumimoji="1" lang="ja-JP" altLang="en-US" b="0" u="sng" dirty="0"/>
          </a:p>
        </p:txBody>
      </p:sp>
    </p:spTree>
    <p:extLst>
      <p:ext uri="{BB962C8B-B14F-4D97-AF65-F5344CB8AC3E}">
        <p14:creationId xmlns:p14="http://schemas.microsoft.com/office/powerpoint/2010/main" val="141215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AB095-D313-70AF-2C09-A29626578348}"/>
              </a:ext>
            </a:extLst>
          </p:cNvPr>
          <p:cNvSpPr>
            <a:spLocks noGrp="1"/>
          </p:cNvSpPr>
          <p:nvPr>
            <p:ph type="title"/>
          </p:nvPr>
        </p:nvSpPr>
        <p:spPr/>
        <p:txBody>
          <a:bodyPr/>
          <a:lstStyle/>
          <a:p>
            <a:r>
              <a:rPr kumimoji="1" lang="en-US" altLang="ja-JP" dirty="0"/>
              <a:t>PDS4 Processing Levels for </a:t>
            </a:r>
            <a:r>
              <a:rPr kumimoji="1" lang="en-US" altLang="ja-JP" dirty="0" err="1"/>
              <a:t>SWx</a:t>
            </a:r>
            <a:r>
              <a:rPr kumimoji="1" lang="en-US" altLang="ja-JP" dirty="0"/>
              <a:t> Data Sets (Draft)</a:t>
            </a:r>
            <a:endParaRPr kumimoji="1" lang="ja-JP" altLang="en-US" dirty="0"/>
          </a:p>
        </p:txBody>
      </p:sp>
      <p:graphicFrame>
        <p:nvGraphicFramePr>
          <p:cNvPr id="4" name="コンテンツ プレースホルダー 3">
            <a:extLst>
              <a:ext uri="{FF2B5EF4-FFF2-40B4-BE49-F238E27FC236}">
                <a16:creationId xmlns:a16="http://schemas.microsoft.com/office/drawing/2014/main" id="{45736CA6-95BA-3F46-DA5A-D43311575722}"/>
              </a:ext>
            </a:extLst>
          </p:cNvPr>
          <p:cNvGraphicFramePr>
            <a:graphicFrameLocks noGrp="1"/>
          </p:cNvGraphicFramePr>
          <p:nvPr>
            <p:ph idx="1"/>
          </p:nvPr>
        </p:nvGraphicFramePr>
        <p:xfrm>
          <a:off x="25400" y="1340801"/>
          <a:ext cx="9084734" cy="5095240"/>
        </p:xfrm>
        <a:graphic>
          <a:graphicData uri="http://schemas.openxmlformats.org/drawingml/2006/table">
            <a:tbl>
              <a:tblPr firstRow="1" bandRow="1">
                <a:tableStyleId>{5C22544A-7EE6-4342-B048-85BDC9FD1C3A}</a:tableStyleId>
              </a:tblPr>
              <a:tblGrid>
                <a:gridCol w="945431">
                  <a:extLst>
                    <a:ext uri="{9D8B030D-6E8A-4147-A177-3AD203B41FA5}">
                      <a16:colId xmlns:a16="http://schemas.microsoft.com/office/drawing/2014/main" val="1390582715"/>
                    </a:ext>
                  </a:extLst>
                </a:gridCol>
                <a:gridCol w="4075302">
                  <a:extLst>
                    <a:ext uri="{9D8B030D-6E8A-4147-A177-3AD203B41FA5}">
                      <a16:colId xmlns:a16="http://schemas.microsoft.com/office/drawing/2014/main" val="3511553699"/>
                    </a:ext>
                  </a:extLst>
                </a:gridCol>
                <a:gridCol w="567267">
                  <a:extLst>
                    <a:ext uri="{9D8B030D-6E8A-4147-A177-3AD203B41FA5}">
                      <a16:colId xmlns:a16="http://schemas.microsoft.com/office/drawing/2014/main" val="775147322"/>
                    </a:ext>
                  </a:extLst>
                </a:gridCol>
                <a:gridCol w="499533">
                  <a:extLst>
                    <a:ext uri="{9D8B030D-6E8A-4147-A177-3AD203B41FA5}">
                      <a16:colId xmlns:a16="http://schemas.microsoft.com/office/drawing/2014/main" val="2316191063"/>
                    </a:ext>
                  </a:extLst>
                </a:gridCol>
                <a:gridCol w="567267">
                  <a:extLst>
                    <a:ext uri="{9D8B030D-6E8A-4147-A177-3AD203B41FA5}">
                      <a16:colId xmlns:a16="http://schemas.microsoft.com/office/drawing/2014/main" val="3550122291"/>
                    </a:ext>
                  </a:extLst>
                </a:gridCol>
                <a:gridCol w="567267">
                  <a:extLst>
                    <a:ext uri="{9D8B030D-6E8A-4147-A177-3AD203B41FA5}">
                      <a16:colId xmlns:a16="http://schemas.microsoft.com/office/drawing/2014/main" val="3115739729"/>
                    </a:ext>
                  </a:extLst>
                </a:gridCol>
                <a:gridCol w="651933">
                  <a:extLst>
                    <a:ext uri="{9D8B030D-6E8A-4147-A177-3AD203B41FA5}">
                      <a16:colId xmlns:a16="http://schemas.microsoft.com/office/drawing/2014/main" val="1704287807"/>
                    </a:ext>
                  </a:extLst>
                </a:gridCol>
                <a:gridCol w="558800">
                  <a:extLst>
                    <a:ext uri="{9D8B030D-6E8A-4147-A177-3AD203B41FA5}">
                      <a16:colId xmlns:a16="http://schemas.microsoft.com/office/drawing/2014/main" val="3455561999"/>
                    </a:ext>
                  </a:extLst>
                </a:gridCol>
                <a:gridCol w="651934">
                  <a:extLst>
                    <a:ext uri="{9D8B030D-6E8A-4147-A177-3AD203B41FA5}">
                      <a16:colId xmlns:a16="http://schemas.microsoft.com/office/drawing/2014/main" val="4020094837"/>
                    </a:ext>
                  </a:extLst>
                </a:gridCol>
              </a:tblGrid>
              <a:tr h="370840">
                <a:tc>
                  <a:txBody>
                    <a:bodyPr/>
                    <a:lstStyle/>
                    <a:p>
                      <a:r>
                        <a:rPr kumimoji="1" lang="en-US" altLang="ja-JP" sz="1400" dirty="0"/>
                        <a:t>Level</a:t>
                      </a:r>
                      <a:endParaRPr kumimoji="1" lang="ja-JP" altLang="en-US" sz="1400" dirty="0"/>
                    </a:p>
                  </a:txBody>
                  <a:tcPr/>
                </a:tc>
                <a:tc>
                  <a:txBody>
                    <a:bodyPr/>
                    <a:lstStyle/>
                    <a:p>
                      <a:r>
                        <a:rPr kumimoji="1" lang="en-US" altLang="ja-JP" sz="1400" dirty="0"/>
                        <a:t>Definition</a:t>
                      </a:r>
                      <a:endParaRPr kumimoji="1" lang="ja-JP" altLang="en-US" sz="1400" dirty="0"/>
                    </a:p>
                  </a:txBody>
                  <a:tcPr/>
                </a:tc>
                <a:tc>
                  <a:txBody>
                    <a:bodyPr/>
                    <a:lstStyle/>
                    <a:p>
                      <a:r>
                        <a:rPr kumimoji="1" lang="en-US" altLang="ja-JP" sz="1400" dirty="0"/>
                        <a:t>CMA</a:t>
                      </a:r>
                      <a:endParaRPr kumimoji="1" lang="ja-JP" altLang="en-US" sz="1400" dirty="0"/>
                    </a:p>
                  </a:txBody>
                  <a:tcPr/>
                </a:tc>
                <a:tc>
                  <a:txBody>
                    <a:bodyPr/>
                    <a:lstStyle/>
                    <a:p>
                      <a:r>
                        <a:rPr kumimoji="1" lang="en-US" altLang="ja-JP" sz="1400" dirty="0"/>
                        <a:t>ESA</a:t>
                      </a:r>
                      <a:endParaRPr kumimoji="1" lang="ja-JP" altLang="en-US" sz="1400" dirty="0"/>
                    </a:p>
                  </a:txBody>
                  <a:tcPr/>
                </a:tc>
                <a:tc>
                  <a:txBody>
                    <a:bodyPr/>
                    <a:lstStyle/>
                    <a:p>
                      <a:r>
                        <a:rPr kumimoji="1" lang="en-US" altLang="ja-JP" sz="1400" dirty="0"/>
                        <a:t>JAXA</a:t>
                      </a:r>
                      <a:endParaRPr kumimoji="1" lang="ja-JP" altLang="en-US" sz="1400" dirty="0"/>
                    </a:p>
                  </a:txBody>
                  <a:tcPr/>
                </a:tc>
                <a:tc>
                  <a:txBody>
                    <a:bodyPr/>
                    <a:lstStyle/>
                    <a:p>
                      <a:r>
                        <a:rPr kumimoji="1" lang="en-US" altLang="ja-JP" sz="1400" dirty="0"/>
                        <a:t>KMA</a:t>
                      </a:r>
                      <a:endParaRPr kumimoji="1" lang="ja-JP" altLang="en-US" sz="1400" dirty="0"/>
                    </a:p>
                  </a:txBody>
                  <a:tcPr/>
                </a:tc>
                <a:tc>
                  <a:txBody>
                    <a:bodyPr/>
                    <a:lstStyle/>
                    <a:p>
                      <a:r>
                        <a:rPr kumimoji="1" lang="en-US" altLang="ja-JP" sz="1400" dirty="0"/>
                        <a:t>NOAA</a:t>
                      </a:r>
                      <a:endParaRPr kumimoji="1" lang="ja-JP" altLang="en-US" sz="1400" dirty="0"/>
                    </a:p>
                  </a:txBody>
                  <a:tcPr/>
                </a:tc>
                <a:tc>
                  <a:txBody>
                    <a:bodyPr/>
                    <a:lstStyle/>
                    <a:p>
                      <a:r>
                        <a:rPr kumimoji="1" lang="en-US" altLang="ja-JP" sz="1400" dirty="0"/>
                        <a:t>NICT</a:t>
                      </a:r>
                      <a:endParaRPr kumimoji="1" lang="ja-JP" altLang="en-US" sz="1400" dirty="0"/>
                    </a:p>
                  </a:txBody>
                  <a:tcPr/>
                </a:tc>
                <a:tc>
                  <a:txBody>
                    <a:bodyPr/>
                    <a:lstStyle/>
                    <a:p>
                      <a:r>
                        <a:rPr kumimoji="1" lang="en-US" altLang="ja-JP" sz="1400" dirty="0"/>
                        <a:t>WMO</a:t>
                      </a:r>
                      <a:endParaRPr kumimoji="1" lang="ja-JP" altLang="en-US" sz="1400" dirty="0"/>
                    </a:p>
                  </a:txBody>
                  <a:tcPr/>
                </a:tc>
                <a:extLst>
                  <a:ext uri="{0D108BD9-81ED-4DB2-BD59-A6C34878D82A}">
                    <a16:rowId xmlns:a16="http://schemas.microsoft.com/office/drawing/2014/main" val="261754328"/>
                  </a:ext>
                </a:extLst>
              </a:tr>
              <a:tr h="370840">
                <a:tc>
                  <a:txBody>
                    <a:bodyPr/>
                    <a:lstStyle/>
                    <a:p>
                      <a:r>
                        <a:rPr kumimoji="1" lang="en-US" altLang="ja-JP" sz="1400" dirty="0"/>
                        <a:t>Telemetry</a:t>
                      </a:r>
                      <a:endParaRPr kumimoji="1" lang="ja-JP" altLang="en-US" sz="1400" dirty="0"/>
                    </a:p>
                  </a:txBody>
                  <a:tcPr/>
                </a:tc>
                <a:tc>
                  <a:txBody>
                    <a:bodyPr/>
                    <a:lstStyle/>
                    <a:p>
                      <a:r>
                        <a:rPr kumimoji="1" lang="en-US" altLang="ja-JP" sz="1400" dirty="0"/>
                        <a:t>An encoded byte system used to transfer data from one or more instruments to temporary storage where the raw instrument data will be extracted.</a:t>
                      </a:r>
                      <a:endParaRPr kumimoji="1" lang="ja-JP" altLang="en-US" sz="1400" dirty="0"/>
                    </a:p>
                  </a:txBody>
                  <a:tcPr/>
                </a:tc>
                <a:tc>
                  <a:txBody>
                    <a:bodyPr/>
                    <a:lstStyle/>
                    <a:p>
                      <a:endParaRPr kumimoji="1" lang="ja-JP" altLang="en-US" sz="1400"/>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a:p>
                  </a:txBody>
                  <a:tcPr/>
                </a:tc>
                <a:tc>
                  <a:txBody>
                    <a:bodyPr/>
                    <a:lstStyle/>
                    <a:p>
                      <a:r>
                        <a:rPr kumimoji="1" lang="en-US" altLang="ja-JP" sz="1400" dirty="0"/>
                        <a:t>L0</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991260393"/>
                  </a:ext>
                </a:extLst>
              </a:tr>
              <a:tr h="370840">
                <a:tc>
                  <a:txBody>
                    <a:bodyPr/>
                    <a:lstStyle/>
                    <a:p>
                      <a:r>
                        <a:rPr kumimoji="1" lang="en-US" altLang="ja-JP" sz="1400" dirty="0"/>
                        <a:t>Raw</a:t>
                      </a:r>
                      <a:endParaRPr kumimoji="1" lang="ja-JP" altLang="en-US" sz="1400" dirty="0"/>
                    </a:p>
                  </a:txBody>
                  <a:tcPr/>
                </a:tc>
                <a:tc>
                  <a:txBody>
                    <a:bodyPr/>
                    <a:lstStyle/>
                    <a:p>
                      <a:r>
                        <a:rPr kumimoji="1" lang="en-US" altLang="ja-JP" sz="1400" dirty="0"/>
                        <a:t>Original data from an instrument. If compression, reformatting, packetization, or other translation has been applied to facilitate data transmission or storage, those processes will be reversed so that the archived data are in a PDS approved archive format. </a:t>
                      </a:r>
                      <a:endParaRPr kumimoji="1" lang="ja-JP" altLang="en-US" sz="1400" dirty="0"/>
                    </a:p>
                  </a:txBody>
                  <a:tcPr/>
                </a:tc>
                <a:tc>
                  <a:txBody>
                    <a:bodyPr/>
                    <a:lstStyle/>
                    <a:p>
                      <a:r>
                        <a:rPr kumimoji="1" lang="en-US" altLang="ja-JP" sz="1400" dirty="0"/>
                        <a:t>L0</a:t>
                      </a:r>
                      <a:endParaRPr kumimoji="1" lang="ja-JP" altLang="en-US" sz="1400" dirty="0"/>
                    </a:p>
                  </a:txBody>
                  <a:tcPr/>
                </a:tc>
                <a:tc>
                  <a:txBody>
                    <a:bodyPr/>
                    <a:lstStyle/>
                    <a:p>
                      <a:r>
                        <a:rPr kumimoji="1" lang="en-US" altLang="ja-JP" sz="1400" dirty="0"/>
                        <a:t>L0</a:t>
                      </a:r>
                      <a:endParaRPr kumimoji="1" lang="ja-JP" altLang="en-US" sz="1400" dirty="0"/>
                    </a:p>
                  </a:txBody>
                  <a:tcPr/>
                </a:tc>
                <a:tc>
                  <a:txBody>
                    <a:bodyPr/>
                    <a:lstStyle/>
                    <a:p>
                      <a:endParaRPr kumimoji="1" lang="ja-JP" altLang="en-US" sz="1400" dirty="0"/>
                    </a:p>
                  </a:txBody>
                  <a:tcPr/>
                </a:tc>
                <a:tc>
                  <a:txBody>
                    <a:bodyPr/>
                    <a:lstStyle/>
                    <a:p>
                      <a:r>
                        <a:rPr kumimoji="1" lang="en-US" altLang="ja-JP" sz="1400" dirty="0"/>
                        <a:t>L0</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r>
                        <a:rPr kumimoji="1" lang="en-US" altLang="ja-JP" sz="1400" dirty="0"/>
                        <a:t>L0</a:t>
                      </a:r>
                      <a:endParaRPr kumimoji="1" lang="ja-JP" altLang="en-US" sz="1400" dirty="0"/>
                    </a:p>
                  </a:txBody>
                  <a:tcPr/>
                </a:tc>
                <a:extLst>
                  <a:ext uri="{0D108BD9-81ED-4DB2-BD59-A6C34878D82A}">
                    <a16:rowId xmlns:a16="http://schemas.microsoft.com/office/drawing/2014/main" val="3674535595"/>
                  </a:ext>
                </a:extLst>
              </a:tr>
              <a:tr h="370840">
                <a:tc>
                  <a:txBody>
                    <a:bodyPr/>
                    <a:lstStyle/>
                    <a:p>
                      <a:r>
                        <a:rPr kumimoji="1" lang="en-US" altLang="ja-JP" sz="1400" dirty="0"/>
                        <a:t>Partially processed</a:t>
                      </a:r>
                      <a:endParaRPr kumimoji="1" lang="ja-JP" altLang="en-US" sz="1400" dirty="0"/>
                    </a:p>
                  </a:txBody>
                  <a:tcPr/>
                </a:tc>
                <a:tc>
                  <a:txBody>
                    <a:bodyPr/>
                    <a:lstStyle/>
                    <a:p>
                      <a:r>
                        <a:rPr kumimoji="1" lang="en-US" altLang="ja-JP" sz="1400" dirty="0"/>
                        <a:t>Data that have been processed beyond the raw level, but which have not yet reached calibrated status.</a:t>
                      </a:r>
                      <a:endParaRPr kumimoji="1" lang="ja-JP" altLang="en-US" sz="1400" dirty="0"/>
                    </a:p>
                  </a:txBody>
                  <a:tcPr/>
                </a:tc>
                <a:tc>
                  <a:txBody>
                    <a:bodyPr/>
                    <a:lstStyle/>
                    <a:p>
                      <a:endParaRPr kumimoji="1" lang="ja-JP" altLang="en-US" sz="1400"/>
                    </a:p>
                  </a:txBody>
                  <a:tcPr/>
                </a:tc>
                <a:tc>
                  <a:txBody>
                    <a:bodyPr/>
                    <a:lstStyle/>
                    <a:p>
                      <a:r>
                        <a:rPr kumimoji="1" lang="en-US" altLang="ja-JP" sz="1400" dirty="0"/>
                        <a:t>L1a</a:t>
                      </a:r>
                      <a:endParaRPr kumimoji="1" lang="ja-JP" altLang="en-US" sz="1400" dirty="0"/>
                    </a:p>
                  </a:txBody>
                  <a:tcPr/>
                </a:tc>
                <a:tc>
                  <a:txBody>
                    <a:bodyPr/>
                    <a:lstStyle/>
                    <a:p>
                      <a:r>
                        <a:rPr kumimoji="1" lang="en-US" altLang="ja-JP" sz="1400" dirty="0"/>
                        <a:t>L1</a:t>
                      </a:r>
                      <a:endParaRPr kumimoji="1" lang="ja-JP" altLang="en-US" sz="1400" dirty="0"/>
                    </a:p>
                  </a:txBody>
                  <a:tcPr/>
                </a:tc>
                <a:tc>
                  <a:txBody>
                    <a:bodyPr/>
                    <a:lstStyle/>
                    <a:p>
                      <a:endParaRPr kumimoji="1" lang="ja-JP" altLang="en-US" sz="1400" dirty="0"/>
                    </a:p>
                  </a:txBody>
                  <a:tcPr/>
                </a:tc>
                <a:tc>
                  <a:txBody>
                    <a:bodyPr/>
                    <a:lstStyle/>
                    <a:p>
                      <a:r>
                        <a:rPr kumimoji="1" lang="en-US" altLang="ja-JP" sz="1400" dirty="0"/>
                        <a:t>L1b</a:t>
                      </a:r>
                      <a:endParaRPr kumimoji="1" lang="ja-JP" altLang="en-US" sz="1400" dirty="0"/>
                    </a:p>
                  </a:txBody>
                  <a:tcPr/>
                </a:tc>
                <a:tc>
                  <a:txBody>
                    <a:bodyPr/>
                    <a:lstStyle/>
                    <a:p>
                      <a:endParaRPr kumimoji="1" lang="ja-JP" altLang="en-US" sz="1400" dirty="0"/>
                    </a:p>
                  </a:txBody>
                  <a:tcPr/>
                </a:tc>
                <a:tc>
                  <a:txBody>
                    <a:bodyPr/>
                    <a:lstStyle/>
                    <a:p>
                      <a:r>
                        <a:rPr kumimoji="1" lang="en-US" altLang="ja-JP" sz="1400" dirty="0"/>
                        <a:t>L1a</a:t>
                      </a:r>
                      <a:endParaRPr kumimoji="1" lang="ja-JP" altLang="en-US" sz="1400" dirty="0"/>
                    </a:p>
                  </a:txBody>
                  <a:tcPr/>
                </a:tc>
                <a:extLst>
                  <a:ext uri="{0D108BD9-81ED-4DB2-BD59-A6C34878D82A}">
                    <a16:rowId xmlns:a16="http://schemas.microsoft.com/office/drawing/2014/main" val="90393733"/>
                  </a:ext>
                </a:extLst>
              </a:tr>
              <a:tr h="370840">
                <a:tc>
                  <a:txBody>
                    <a:bodyPr/>
                    <a:lstStyle/>
                    <a:p>
                      <a:r>
                        <a:rPr kumimoji="1" lang="en-US" altLang="ja-JP" sz="1400" dirty="0"/>
                        <a:t>Calibrated</a:t>
                      </a:r>
                      <a:endParaRPr kumimoji="1" lang="ja-JP" altLang="en-US" sz="1400" dirty="0"/>
                    </a:p>
                  </a:txBody>
                  <a:tcPr/>
                </a:tc>
                <a:tc>
                  <a:txBody>
                    <a:bodyPr/>
                    <a:lstStyle/>
                    <a:p>
                      <a:r>
                        <a:rPr kumimoji="1" lang="en-US" altLang="ja-JP" sz="1400" dirty="0"/>
                        <a:t>Data converted to physical units, which makes values independent of the instrument.</a:t>
                      </a:r>
                      <a:endParaRPr kumimoji="1" lang="ja-JP" altLang="en-US" sz="1400" dirty="0"/>
                    </a:p>
                  </a:txBody>
                  <a:tcPr/>
                </a:tc>
                <a:tc>
                  <a:txBody>
                    <a:bodyPr/>
                    <a:lstStyle/>
                    <a:p>
                      <a:r>
                        <a:rPr kumimoji="1" lang="en-US" altLang="ja-JP" sz="1400" dirty="0"/>
                        <a:t>L1</a:t>
                      </a:r>
                      <a:endParaRPr kumimoji="1" lang="ja-JP" altLang="en-US" sz="1400" dirty="0"/>
                    </a:p>
                  </a:txBody>
                  <a:tcPr/>
                </a:tc>
                <a:tc>
                  <a:txBody>
                    <a:bodyPr/>
                    <a:lstStyle/>
                    <a:p>
                      <a:r>
                        <a:rPr kumimoji="1" lang="en-US" altLang="ja-JP" sz="1400" dirty="0"/>
                        <a:t>L1b</a:t>
                      </a:r>
                    </a:p>
                    <a:p>
                      <a:r>
                        <a:rPr kumimoji="1" lang="en-US" altLang="ja-JP" sz="1400" dirty="0"/>
                        <a:t>L2?</a:t>
                      </a:r>
                      <a:endParaRPr kumimoji="1" lang="ja-JP" altLang="en-US" sz="1400" dirty="0"/>
                    </a:p>
                  </a:txBody>
                  <a:tcPr/>
                </a:tc>
                <a:tc>
                  <a:txBody>
                    <a:bodyPr/>
                    <a:lstStyle/>
                    <a:p>
                      <a:r>
                        <a:rPr kumimoji="1" lang="en-US" altLang="ja-JP" sz="1400" dirty="0"/>
                        <a:t>L2</a:t>
                      </a:r>
                      <a:endParaRPr kumimoji="1" lang="ja-JP" altLang="en-US" sz="1400" dirty="0"/>
                    </a:p>
                  </a:txBody>
                  <a:tcPr/>
                </a:tc>
                <a:tc>
                  <a:txBody>
                    <a:bodyPr/>
                    <a:lstStyle/>
                    <a:p>
                      <a:r>
                        <a:rPr kumimoji="1" lang="en-US" altLang="ja-JP" sz="1400" dirty="0"/>
                        <a:t>L1</a:t>
                      </a:r>
                      <a:endParaRPr kumimoji="1" lang="ja-JP" altLang="en-US" sz="1400" dirty="0"/>
                    </a:p>
                  </a:txBody>
                  <a:tcPr/>
                </a:tc>
                <a:tc>
                  <a:txBody>
                    <a:bodyPr/>
                    <a:lstStyle/>
                    <a:p>
                      <a:r>
                        <a:rPr kumimoji="1" lang="en-US" altLang="ja-JP" sz="1400" dirty="0"/>
                        <a:t>L2</a:t>
                      </a:r>
                      <a:endParaRPr kumimoji="1" lang="ja-JP" altLang="en-US" sz="1400" dirty="0"/>
                    </a:p>
                  </a:txBody>
                  <a:tcPr/>
                </a:tc>
                <a:tc>
                  <a:txBody>
                    <a:bodyPr/>
                    <a:lstStyle/>
                    <a:p>
                      <a:r>
                        <a:rPr kumimoji="1" lang="en-US" altLang="ja-JP" sz="1400" dirty="0"/>
                        <a:t>(L1)</a:t>
                      </a:r>
                      <a:endParaRPr kumimoji="1" lang="ja-JP" altLang="en-US" sz="1400" dirty="0"/>
                    </a:p>
                  </a:txBody>
                  <a:tcPr/>
                </a:tc>
                <a:tc>
                  <a:txBody>
                    <a:bodyPr/>
                    <a:lstStyle/>
                    <a:p>
                      <a:r>
                        <a:rPr kumimoji="1" lang="en-US" altLang="ja-JP" sz="1400" dirty="0"/>
                        <a:t>L1b</a:t>
                      </a:r>
                      <a:endParaRPr kumimoji="1" lang="ja-JP" altLang="en-US" sz="1400" dirty="0"/>
                    </a:p>
                  </a:txBody>
                  <a:tcPr/>
                </a:tc>
                <a:extLst>
                  <a:ext uri="{0D108BD9-81ED-4DB2-BD59-A6C34878D82A}">
                    <a16:rowId xmlns:a16="http://schemas.microsoft.com/office/drawing/2014/main" val="1366510129"/>
                  </a:ext>
                </a:extLst>
              </a:tr>
              <a:tr h="370840">
                <a:tc>
                  <a:txBody>
                    <a:bodyPr/>
                    <a:lstStyle/>
                    <a:p>
                      <a:r>
                        <a:rPr kumimoji="1" lang="en-US" altLang="ja-JP" sz="1400" dirty="0"/>
                        <a:t>Derived</a:t>
                      </a:r>
                      <a:endParaRPr kumimoji="1" lang="ja-JP" altLang="en-US" sz="1400" dirty="0"/>
                    </a:p>
                  </a:txBody>
                  <a:tcPr/>
                </a:tc>
                <a:tc>
                  <a:txBody>
                    <a:bodyPr/>
                    <a:lstStyle/>
                    <a:p>
                      <a:r>
                        <a:rPr kumimoji="1" lang="en-US" altLang="ja-JP" sz="1400" dirty="0"/>
                        <a:t>Results that have been distilled from one or more calibrated data products (for example, maps, gravity or magnetic fields, or ring particle size distributions). Supplementary data, such as calibration tables or tables of viewing geometry, used to interpret observational data should also be classified as ‘derived’ data if not easily matched to one of the other categories.</a:t>
                      </a:r>
                      <a:endParaRPr kumimoji="1" lang="ja-JP" altLang="en-US" sz="1400" dirty="0"/>
                    </a:p>
                  </a:txBody>
                  <a:tcPr/>
                </a:tc>
                <a:tc>
                  <a:txBody>
                    <a:bodyPr/>
                    <a:lstStyle/>
                    <a:p>
                      <a:r>
                        <a:rPr kumimoji="1" lang="en-US" altLang="ja-JP" sz="1400" dirty="0"/>
                        <a:t>L2</a:t>
                      </a:r>
                      <a:endParaRPr kumimoji="1" lang="ja-JP" altLang="en-US" sz="1400" dirty="0"/>
                    </a:p>
                  </a:txBody>
                  <a:tcPr/>
                </a:tc>
                <a:tc>
                  <a:txBody>
                    <a:bodyPr/>
                    <a:lstStyle/>
                    <a:p>
                      <a:r>
                        <a:rPr kumimoji="1" lang="en-US" altLang="ja-JP" sz="1400" dirty="0"/>
                        <a:t>L2</a:t>
                      </a:r>
                    </a:p>
                    <a:p>
                      <a:r>
                        <a:rPr kumimoji="1" lang="en-US" altLang="ja-JP" sz="1400" dirty="0"/>
                        <a:t>L3</a:t>
                      </a:r>
                      <a:endParaRPr kumimoji="1" lang="ja-JP" altLang="en-US" sz="1400" dirty="0"/>
                    </a:p>
                  </a:txBody>
                  <a:tcPr/>
                </a:tc>
                <a:tc>
                  <a:txBody>
                    <a:bodyPr/>
                    <a:lstStyle/>
                    <a:p>
                      <a:r>
                        <a:rPr kumimoji="1" lang="en-US" altLang="ja-JP" sz="1400" dirty="0"/>
                        <a:t>L3</a:t>
                      </a:r>
                    </a:p>
                    <a:p>
                      <a:r>
                        <a:rPr kumimoji="1" lang="en-US" altLang="ja-JP" sz="1400" dirty="0"/>
                        <a:t>L4</a:t>
                      </a:r>
                      <a:endParaRPr kumimoji="1" lang="ja-JP" altLang="en-US" sz="1400" dirty="0"/>
                    </a:p>
                  </a:txBody>
                  <a:tcPr/>
                </a:tc>
                <a:tc>
                  <a:txBody>
                    <a:bodyPr/>
                    <a:lstStyle/>
                    <a:p>
                      <a:r>
                        <a:rPr kumimoji="1" lang="en-US" altLang="ja-JP" sz="1400" dirty="0"/>
                        <a:t>L2</a:t>
                      </a:r>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r>
                        <a:rPr kumimoji="1" lang="en-US" altLang="ja-JP" sz="1400" dirty="0"/>
                        <a:t>L2</a:t>
                      </a:r>
                      <a:endParaRPr kumimoji="1" lang="ja-JP" altLang="en-US" sz="1400" dirty="0"/>
                    </a:p>
                  </a:txBody>
                  <a:tcPr/>
                </a:tc>
                <a:extLst>
                  <a:ext uri="{0D108BD9-81ED-4DB2-BD59-A6C34878D82A}">
                    <a16:rowId xmlns:a16="http://schemas.microsoft.com/office/drawing/2014/main" val="2305005474"/>
                  </a:ext>
                </a:extLst>
              </a:tr>
            </a:tbl>
          </a:graphicData>
        </a:graphic>
      </p:graphicFrame>
    </p:spTree>
    <p:extLst>
      <p:ext uri="{BB962C8B-B14F-4D97-AF65-F5344CB8AC3E}">
        <p14:creationId xmlns:p14="http://schemas.microsoft.com/office/powerpoint/2010/main" val="315987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8716C-2202-D4AA-1ADA-00E0484FE9FD}"/>
              </a:ext>
            </a:extLst>
          </p:cNvPr>
          <p:cNvSpPr>
            <a:spLocks noGrp="1"/>
          </p:cNvSpPr>
          <p:nvPr>
            <p:ph type="title"/>
          </p:nvPr>
        </p:nvSpPr>
        <p:spPr>
          <a:xfrm>
            <a:off x="457200" y="0"/>
            <a:ext cx="8229600" cy="815995"/>
          </a:xfrm>
        </p:spPr>
        <p:txBody>
          <a:bodyPr/>
          <a:lstStyle/>
          <a:p>
            <a:r>
              <a:rPr lang="en-US" altLang="ja-JP" dirty="0"/>
              <a:t>The needs and requirements for Cross-Cal activity</a:t>
            </a:r>
            <a:br>
              <a:rPr lang="en-US" altLang="ja-JP" dirty="0"/>
            </a:br>
            <a:r>
              <a:rPr lang="en-US" altLang="ja-JP" dirty="0"/>
              <a:t>for L1 </a:t>
            </a:r>
            <a:r>
              <a:rPr lang="en-US" altLang="ja-JP" i="1" dirty="0"/>
              <a:t>in-situ</a:t>
            </a:r>
            <a:r>
              <a:rPr lang="en-US" altLang="ja-JP" dirty="0"/>
              <a:t> measurements</a:t>
            </a:r>
            <a:endParaRPr kumimoji="1" lang="ja-JP" altLang="en-US" dirty="0"/>
          </a:p>
        </p:txBody>
      </p:sp>
      <p:sp>
        <p:nvSpPr>
          <p:cNvPr id="3" name="コンテンツ プレースホルダー 2">
            <a:extLst>
              <a:ext uri="{FF2B5EF4-FFF2-40B4-BE49-F238E27FC236}">
                <a16:creationId xmlns:a16="http://schemas.microsoft.com/office/drawing/2014/main" id="{CDF0EF1D-6E43-67FD-7570-DDF784E492AE}"/>
              </a:ext>
            </a:extLst>
          </p:cNvPr>
          <p:cNvSpPr>
            <a:spLocks noGrp="1"/>
          </p:cNvSpPr>
          <p:nvPr>
            <p:ph idx="1"/>
          </p:nvPr>
        </p:nvSpPr>
        <p:spPr/>
        <p:txBody>
          <a:bodyPr/>
          <a:lstStyle/>
          <a:p>
            <a:r>
              <a:rPr kumimoji="1" lang="en-US" altLang="ja-JP" b="0" dirty="0"/>
              <a:t>“</a:t>
            </a:r>
            <a:r>
              <a:rPr kumimoji="1" lang="en-US" altLang="ja-JP" b="0" i="1" dirty="0"/>
              <a:t>in-situ</a:t>
            </a:r>
            <a:r>
              <a:rPr kumimoji="1" lang="en-US" altLang="ja-JP" b="0" dirty="0"/>
              <a:t>” solar wind and interplanetary magnetic field (IMF) observations at L1-point is essential for space weather forecasting.</a:t>
            </a:r>
          </a:p>
          <a:p>
            <a:r>
              <a:rPr kumimoji="1" lang="en-US" altLang="ja-JP" b="0" dirty="0"/>
              <a:t>Recently, ISRO was launched Aditya-L1 for the Sun and the Solar wind observations.</a:t>
            </a:r>
          </a:p>
          <a:p>
            <a:r>
              <a:rPr kumimoji="1" lang="en-US" altLang="ja-JP" b="0" dirty="0"/>
              <a:t>Currently, there are several spacecrafts for observing solar wind and IMF (</a:t>
            </a:r>
            <a:r>
              <a:rPr kumimoji="1" lang="en-US" altLang="ja-JP" b="0" i="1" dirty="0"/>
              <a:t>e.g.</a:t>
            </a:r>
            <a:r>
              <a:rPr kumimoji="1" lang="en-US" altLang="ja-JP" b="0" dirty="0"/>
              <a:t> WIND, ACE, DSCOVR, Aditya-L1). In addition, we will have new spacecraft at L1-point soon (</a:t>
            </a:r>
            <a:r>
              <a:rPr kumimoji="1" lang="en-US" altLang="ja-JP" b="0" i="1" dirty="0"/>
              <a:t>e.g</a:t>
            </a:r>
            <a:r>
              <a:rPr kumimoji="1" lang="en-US" altLang="ja-JP" b="0" dirty="0"/>
              <a:t>. SWFO-L1, IMAP).  This means that it would be a good opportunity to confirm and cross-calibrate solar wind and IMF data.</a:t>
            </a:r>
          </a:p>
          <a:p>
            <a:r>
              <a:rPr kumimoji="1" lang="en-US" altLang="ja-JP" b="0" dirty="0"/>
              <a:t>GSICS </a:t>
            </a:r>
            <a:r>
              <a:rPr kumimoji="1" lang="en-US" altLang="ja-JP" b="0" dirty="0" err="1"/>
              <a:t>SWx</a:t>
            </a:r>
            <a:r>
              <a:rPr kumimoji="1" lang="en-US" altLang="ja-JP" b="0" dirty="0"/>
              <a:t> sub-group will also deal with the cross-calibration of solar wind measurements at the L1 point.</a:t>
            </a:r>
            <a:endParaRPr kumimoji="1" lang="ja-JP" altLang="en-US" b="0" dirty="0"/>
          </a:p>
        </p:txBody>
      </p:sp>
    </p:spTree>
    <p:extLst>
      <p:ext uri="{BB962C8B-B14F-4D97-AF65-F5344CB8AC3E}">
        <p14:creationId xmlns:p14="http://schemas.microsoft.com/office/powerpoint/2010/main" val="116792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0134B-4552-8119-E79F-E9819BEEA802}"/>
              </a:ext>
            </a:extLst>
          </p:cNvPr>
          <p:cNvSpPr>
            <a:spLocks noGrp="1"/>
          </p:cNvSpPr>
          <p:nvPr>
            <p:ph type="title"/>
          </p:nvPr>
        </p:nvSpPr>
        <p:spPr>
          <a:xfrm>
            <a:off x="457200" y="274640"/>
            <a:ext cx="8229600" cy="546628"/>
          </a:xfrm>
        </p:spPr>
        <p:txBody>
          <a:bodyPr/>
          <a:lstStyle/>
          <a:p>
            <a:r>
              <a:rPr kumimoji="1" lang="en-US" altLang="ja-JP" dirty="0"/>
              <a:t>Breakout session (Mar. 17, 2025)  </a:t>
            </a:r>
            <a:r>
              <a:rPr kumimoji="1" lang="en-US" altLang="ja-JP" dirty="0">
                <a:solidFill>
                  <a:srgbClr val="0070C0"/>
                </a:solidFill>
              </a:rPr>
              <a:t>8 presentations</a:t>
            </a:r>
            <a:endParaRPr kumimoji="1" lang="ja-JP" altLang="en-US" dirty="0">
              <a:solidFill>
                <a:srgbClr val="0070C0"/>
              </a:solidFill>
            </a:endParaRPr>
          </a:p>
        </p:txBody>
      </p:sp>
      <p:sp>
        <p:nvSpPr>
          <p:cNvPr id="3" name="コンテンツ プレースホルダー 2">
            <a:extLst>
              <a:ext uri="{FF2B5EF4-FFF2-40B4-BE49-F238E27FC236}">
                <a16:creationId xmlns:a16="http://schemas.microsoft.com/office/drawing/2014/main" id="{9E4D9138-E481-1E48-32C6-106594041CB5}"/>
              </a:ext>
            </a:extLst>
          </p:cNvPr>
          <p:cNvSpPr>
            <a:spLocks noGrp="1"/>
          </p:cNvSpPr>
          <p:nvPr>
            <p:ph idx="1"/>
          </p:nvPr>
        </p:nvSpPr>
        <p:spPr>
          <a:xfrm>
            <a:off x="245533" y="999067"/>
            <a:ext cx="8585200" cy="5127102"/>
          </a:xfrm>
        </p:spPr>
        <p:txBody>
          <a:bodyPr/>
          <a:lstStyle/>
          <a:p>
            <a:r>
              <a:rPr kumimoji="1" lang="en-US" altLang="ja-JP" sz="2000" dirty="0"/>
              <a:t>GOES-19 MPS-HI Calibration: The Newest GOES Radiation Belt Instrument (Athanasios Boudouridis, NOAA)</a:t>
            </a:r>
          </a:p>
          <a:p>
            <a:r>
              <a:rPr kumimoji="1" lang="en-US" altLang="ja-JP" sz="2000" dirty="0"/>
              <a:t>GOES 16-19 Solar and Galactic Proton Sensor (SGPS) Cross-Calibrations During Oct-Nov 2024 SEP Events (Brian Kress, NOAA)</a:t>
            </a:r>
          </a:p>
          <a:p>
            <a:r>
              <a:rPr kumimoji="1" lang="en-US" altLang="ja-JP" sz="2000" dirty="0"/>
              <a:t>FengYun-3H/WAI-II Prelaunch Test Results and The Calibration Approach In-orbit</a:t>
            </a:r>
            <a:r>
              <a:rPr kumimoji="1" lang="ja-JP" altLang="en-US" sz="2000" dirty="0"/>
              <a:t> </a:t>
            </a:r>
            <a:r>
              <a:rPr kumimoji="1" lang="en-US" altLang="ja-JP" sz="2000" dirty="0"/>
              <a:t>(</a:t>
            </a:r>
            <a:r>
              <a:rPr kumimoji="1" lang="en-US" altLang="ja-JP" sz="2000" dirty="0" err="1"/>
              <a:t>Yafen</a:t>
            </a:r>
            <a:r>
              <a:rPr kumimoji="1" lang="en-US" altLang="ja-JP" sz="2000" dirty="0"/>
              <a:t> Yang, CMA)</a:t>
            </a:r>
          </a:p>
          <a:p>
            <a:r>
              <a:rPr kumimoji="1" lang="en-US" altLang="ja-JP" sz="2000" dirty="0"/>
              <a:t>ADITYA-L1 MISSION OF INDIA AND CROSS-CALIBRATION OF ASPEX, (Dibyendu Chakrabarty, PRL)</a:t>
            </a:r>
          </a:p>
          <a:p>
            <a:r>
              <a:rPr kumimoji="1" lang="en-US" altLang="ja-JP" sz="2000" dirty="0"/>
              <a:t>In-orbit calibration and flux monitoring comparison of the Solar X-EUV imager on the Fengyun-3E satellite (Bowen Gong, CIOMP)</a:t>
            </a:r>
          </a:p>
          <a:p>
            <a:r>
              <a:rPr kumimoji="1" lang="en-US" altLang="ja-JP" sz="2000" dirty="0"/>
              <a:t>Multi-Point Geostationary Observations of Major 2024 Space Weather Events: Data from GK2A, Himawari-9, GOES-16 and -18 (</a:t>
            </a:r>
            <a:r>
              <a:rPr kumimoji="1" lang="en-US" altLang="ja-JP" sz="2000" dirty="0" err="1"/>
              <a:t>Daehyeon</a:t>
            </a:r>
            <a:r>
              <a:rPr kumimoji="1" lang="en-US" altLang="ja-JP" sz="2000" dirty="0"/>
              <a:t> Oh, KMA)</a:t>
            </a:r>
          </a:p>
          <a:p>
            <a:r>
              <a:rPr kumimoji="1" lang="en-US" altLang="ja-JP" sz="2000" dirty="0"/>
              <a:t>Long Term Variation of Cross-calibration results between Himawari8/SEDA and GOES16/MPS-HI (Tsutomu Nagatsuma, NICT)</a:t>
            </a:r>
          </a:p>
          <a:p>
            <a:r>
              <a:rPr kumimoji="1" lang="en-US" altLang="ja-JP" sz="2000" dirty="0"/>
              <a:t>Cross-calibration of ESA Radiation Monitors (Ingmar Sandberg, SPARC)</a:t>
            </a:r>
            <a:endParaRPr kumimoji="1" lang="ja-JP" altLang="en-US" sz="2000" dirty="0"/>
          </a:p>
        </p:txBody>
      </p:sp>
    </p:spTree>
    <p:extLst>
      <p:ext uri="{BB962C8B-B14F-4D97-AF65-F5344CB8AC3E}">
        <p14:creationId xmlns:p14="http://schemas.microsoft.com/office/powerpoint/2010/main" val="193572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14D14-DDDE-318B-83C8-468DB23E901B}"/>
              </a:ext>
            </a:extLst>
          </p:cNvPr>
          <p:cNvSpPr>
            <a:spLocks noGrp="1"/>
          </p:cNvSpPr>
          <p:nvPr>
            <p:ph type="title"/>
          </p:nvPr>
        </p:nvSpPr>
        <p:spPr/>
        <p:txBody>
          <a:bodyPr/>
          <a:lstStyle/>
          <a:p>
            <a:r>
              <a:rPr kumimoji="1" lang="en-US" altLang="ja-JP" dirty="0"/>
              <a:t>Highlights (1/2)</a:t>
            </a:r>
            <a:endParaRPr kumimoji="1" lang="ja-JP" altLang="en-US" dirty="0"/>
          </a:p>
        </p:txBody>
      </p:sp>
      <p:pic>
        <p:nvPicPr>
          <p:cNvPr id="6" name="コンテンツ プレースホルダー 5" descr="グラフ が含まれている画像&#10;&#10;AI によって生成されたコンテンツは間違っている可能性があります。">
            <a:extLst>
              <a:ext uri="{FF2B5EF4-FFF2-40B4-BE49-F238E27FC236}">
                <a16:creationId xmlns:a16="http://schemas.microsoft.com/office/drawing/2014/main" id="{14E9AD92-B077-71E0-EF11-9A76FB56CD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991" y="1004889"/>
            <a:ext cx="3760818" cy="2820614"/>
          </a:xfrm>
        </p:spPr>
      </p:pic>
      <p:pic>
        <p:nvPicPr>
          <p:cNvPr id="9" name="図 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0111F442-0FB3-691F-66E7-377185B2D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192" y="1004889"/>
            <a:ext cx="3908608" cy="2931456"/>
          </a:xfrm>
          <a:prstGeom prst="rect">
            <a:avLst/>
          </a:prstGeom>
        </p:spPr>
      </p:pic>
      <p:pic>
        <p:nvPicPr>
          <p:cNvPr id="11" name="図 10" descr="ダイアグラム&#10;&#10;AI によって生成されたコンテンツは間違っている可能性があります。">
            <a:extLst>
              <a:ext uri="{FF2B5EF4-FFF2-40B4-BE49-F238E27FC236}">
                <a16:creationId xmlns:a16="http://schemas.microsoft.com/office/drawing/2014/main" id="{6EF1D9A2-C556-B5A5-1E73-660981BCA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95" y="4127593"/>
            <a:ext cx="4365809" cy="2455768"/>
          </a:xfrm>
          <a:prstGeom prst="rect">
            <a:avLst/>
          </a:prstGeom>
        </p:spPr>
      </p:pic>
      <p:pic>
        <p:nvPicPr>
          <p:cNvPr id="17" name="図 16" descr="グラフ, 折れ線グラフ&#10;&#10;AI によって生成されたコンテンツは間違っている可能性があります。">
            <a:extLst>
              <a:ext uri="{FF2B5EF4-FFF2-40B4-BE49-F238E27FC236}">
                <a16:creationId xmlns:a16="http://schemas.microsoft.com/office/drawing/2014/main" id="{255BFA09-0E78-E955-62EC-C5903D1337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346" y="4127593"/>
            <a:ext cx="3227371" cy="2414335"/>
          </a:xfrm>
          <a:prstGeom prst="rect">
            <a:avLst/>
          </a:prstGeom>
        </p:spPr>
      </p:pic>
      <p:sp>
        <p:nvSpPr>
          <p:cNvPr id="19" name="テキスト ボックス 18">
            <a:extLst>
              <a:ext uri="{FF2B5EF4-FFF2-40B4-BE49-F238E27FC236}">
                <a16:creationId xmlns:a16="http://schemas.microsoft.com/office/drawing/2014/main" id="{014DD473-47DF-312B-165C-E98DC173C164}"/>
              </a:ext>
            </a:extLst>
          </p:cNvPr>
          <p:cNvSpPr txBox="1"/>
          <p:nvPr/>
        </p:nvSpPr>
        <p:spPr>
          <a:xfrm>
            <a:off x="3056150" y="3799694"/>
            <a:ext cx="1457450" cy="369332"/>
          </a:xfrm>
          <a:prstGeom prst="rect">
            <a:avLst/>
          </a:prstGeom>
          <a:noFill/>
        </p:spPr>
        <p:txBody>
          <a:bodyPr wrap="none" rtlCol="0">
            <a:spAutoFit/>
          </a:bodyPr>
          <a:lstStyle/>
          <a:p>
            <a:r>
              <a:rPr kumimoji="1" lang="en-US" altLang="ja-JP" dirty="0"/>
              <a:t>[</a:t>
            </a:r>
            <a:r>
              <a:rPr kumimoji="1" lang="en-US" altLang="ja-JP" sz="1800" dirty="0"/>
              <a:t>Boudouridis</a:t>
            </a:r>
            <a:r>
              <a:rPr kumimoji="1" lang="en-US" altLang="ja-JP" dirty="0"/>
              <a:t>]</a:t>
            </a:r>
            <a:endParaRPr kumimoji="1" lang="ja-JP" altLang="en-US" dirty="0"/>
          </a:p>
        </p:txBody>
      </p:sp>
      <p:sp>
        <p:nvSpPr>
          <p:cNvPr id="22" name="テキスト ボックス 21">
            <a:extLst>
              <a:ext uri="{FF2B5EF4-FFF2-40B4-BE49-F238E27FC236}">
                <a16:creationId xmlns:a16="http://schemas.microsoft.com/office/drawing/2014/main" id="{91441BBC-C75B-EB4A-09C8-484E088FBACF}"/>
              </a:ext>
            </a:extLst>
          </p:cNvPr>
          <p:cNvSpPr txBox="1"/>
          <p:nvPr/>
        </p:nvSpPr>
        <p:spPr>
          <a:xfrm>
            <a:off x="7872346" y="3825503"/>
            <a:ext cx="814454" cy="369332"/>
          </a:xfrm>
          <a:prstGeom prst="rect">
            <a:avLst/>
          </a:prstGeom>
          <a:noFill/>
        </p:spPr>
        <p:txBody>
          <a:bodyPr wrap="none" rtlCol="0">
            <a:spAutoFit/>
          </a:bodyPr>
          <a:lstStyle/>
          <a:p>
            <a:r>
              <a:rPr kumimoji="1" lang="en-US" altLang="ja-JP" dirty="0"/>
              <a:t>[Kress]</a:t>
            </a:r>
            <a:endParaRPr kumimoji="1" lang="ja-JP" altLang="en-US" dirty="0"/>
          </a:p>
        </p:txBody>
      </p:sp>
      <p:sp>
        <p:nvSpPr>
          <p:cNvPr id="23" name="テキスト ボックス 22">
            <a:extLst>
              <a:ext uri="{FF2B5EF4-FFF2-40B4-BE49-F238E27FC236}">
                <a16:creationId xmlns:a16="http://schemas.microsoft.com/office/drawing/2014/main" id="{65B379D2-CD5C-D05E-B3A3-F2E3DB876251}"/>
              </a:ext>
            </a:extLst>
          </p:cNvPr>
          <p:cNvSpPr txBox="1"/>
          <p:nvPr/>
        </p:nvSpPr>
        <p:spPr>
          <a:xfrm>
            <a:off x="3982098" y="6541928"/>
            <a:ext cx="764248" cy="369332"/>
          </a:xfrm>
          <a:prstGeom prst="rect">
            <a:avLst/>
          </a:prstGeom>
          <a:noFill/>
        </p:spPr>
        <p:txBody>
          <a:bodyPr wrap="none" rtlCol="0">
            <a:spAutoFit/>
          </a:bodyPr>
          <a:lstStyle/>
          <a:p>
            <a:r>
              <a:rPr kumimoji="1" lang="en-US" altLang="ja-JP" dirty="0"/>
              <a:t>[Yang]</a:t>
            </a:r>
            <a:endParaRPr kumimoji="1" lang="ja-JP" altLang="en-US" dirty="0"/>
          </a:p>
        </p:txBody>
      </p:sp>
      <p:sp>
        <p:nvSpPr>
          <p:cNvPr id="24" name="テキスト ボックス 23">
            <a:extLst>
              <a:ext uri="{FF2B5EF4-FFF2-40B4-BE49-F238E27FC236}">
                <a16:creationId xmlns:a16="http://schemas.microsoft.com/office/drawing/2014/main" id="{286C1CD5-56CF-13E7-899A-5BB484312A51}"/>
              </a:ext>
            </a:extLst>
          </p:cNvPr>
          <p:cNvSpPr txBox="1"/>
          <p:nvPr/>
        </p:nvSpPr>
        <p:spPr>
          <a:xfrm>
            <a:off x="6285874" y="6488668"/>
            <a:ext cx="1465529" cy="369332"/>
          </a:xfrm>
          <a:prstGeom prst="rect">
            <a:avLst/>
          </a:prstGeom>
          <a:noFill/>
        </p:spPr>
        <p:txBody>
          <a:bodyPr wrap="none" rtlCol="0">
            <a:spAutoFit/>
          </a:bodyPr>
          <a:lstStyle/>
          <a:p>
            <a:r>
              <a:rPr kumimoji="1" lang="en-US" altLang="ja-JP" dirty="0"/>
              <a:t>[</a:t>
            </a:r>
            <a:r>
              <a:rPr kumimoji="1" lang="en-US" altLang="ja-JP" sz="1800" dirty="0"/>
              <a:t>Chakrabarty</a:t>
            </a:r>
            <a:r>
              <a:rPr kumimoji="1" lang="en-US" altLang="ja-JP" dirty="0"/>
              <a:t>]</a:t>
            </a:r>
            <a:endParaRPr kumimoji="1" lang="ja-JP" altLang="en-US" dirty="0"/>
          </a:p>
        </p:txBody>
      </p:sp>
    </p:spTree>
    <p:extLst>
      <p:ext uri="{BB962C8B-B14F-4D97-AF65-F5344CB8AC3E}">
        <p14:creationId xmlns:p14="http://schemas.microsoft.com/office/powerpoint/2010/main" val="195839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875</TotalTime>
  <Words>915</Words>
  <Application>Microsoft Office PowerPoint</Application>
  <PresentationFormat>画面に合わせる (4:3)</PresentationFormat>
  <Paragraphs>99</Paragraphs>
  <Slides>12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游ゴシック</vt:lpstr>
      <vt:lpstr>Arial</vt:lpstr>
      <vt:lpstr>Calibri</vt:lpstr>
      <vt:lpstr>Times New Roman</vt:lpstr>
      <vt:lpstr>Office Theme</vt:lpstr>
      <vt:lpstr>GRWG Space Weather Sub-group Report</vt:lpstr>
      <vt:lpstr>GRWG SWx Sub-group Membership</vt:lpstr>
      <vt:lpstr>GSICS Quarterly Newsletter Vol. 18, No.2  Special Issue on Space Weather Cross-Calibration</vt:lpstr>
      <vt:lpstr>Dialogue with COSPAR/PRBEM</vt:lpstr>
      <vt:lpstr>Data Levels (Action Item No. 3)</vt:lpstr>
      <vt:lpstr>PDS4 Processing Levels for SWx Data Sets (Draft)</vt:lpstr>
      <vt:lpstr>The needs and requirements for Cross-Cal activity for L1 in-situ measurements</vt:lpstr>
      <vt:lpstr>Breakout session (Mar. 17, 2025)  8 presentations</vt:lpstr>
      <vt:lpstr>Highlights (1/2)</vt:lpstr>
      <vt:lpstr>Highlights (2/2)</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space weather sensor subgroup kick off meeting</dc:title>
  <dc:creator>長妻 努</dc:creator>
  <cp:lastModifiedBy>長妻 努</cp:lastModifiedBy>
  <cp:revision>30</cp:revision>
  <dcterms:created xsi:type="dcterms:W3CDTF">2022-12-14T04:47:56Z</dcterms:created>
  <dcterms:modified xsi:type="dcterms:W3CDTF">2025-03-21T00:34:38Z</dcterms:modified>
</cp:coreProperties>
</file>