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64" r:id="rId3"/>
    <p:sldId id="266" r:id="rId4"/>
    <p:sldId id="378" r:id="rId5"/>
    <p:sldId id="1280" r:id="rId7"/>
    <p:sldId id="351" r:id="rId8"/>
    <p:sldId id="472" r:id="rId9"/>
    <p:sldId id="1282" r:id="rId10"/>
    <p:sldId id="1285" r:id="rId11"/>
    <p:sldId id="1281" r:id="rId12"/>
    <p:sldId id="1220" r:id="rId13"/>
    <p:sldId id="449" r:id="rId14"/>
    <p:sldId id="1273" r:id="rId15"/>
    <p:sldId id="725" r:id="rId16"/>
    <p:sldId id="963" r:id="rId17"/>
    <p:sldId id="611" r:id="rId18"/>
    <p:sldId id="443" r:id="rId19"/>
    <p:sldId id="1219" r:id="rId20"/>
    <p:sldId id="1296" r:id="rId21"/>
    <p:sldId id="412" r:id="rId22"/>
  </p:sldIdLst>
  <p:sldSz cx="12190095" cy="6859270"/>
  <p:notesSz cx="6858000" cy="9144000"/>
  <p:custDataLst>
    <p:tags r:id="rId27"/>
  </p:custDataLst>
  <p:defaultTextStyle>
    <a:defPPr marL="0" marR="0" indent="0" algn="l" defTabSz="457200" rtl="0" fontAlgn="auto" latinLnBrk="1" hangingPunct="0">
      <a:lnSpc>
        <a:spcPct val="100000"/>
      </a:lnSpc>
      <a:spcBef>
        <a:spcPts val="0"/>
      </a:spcBef>
      <a:spcAft>
        <a:spcPts val="0"/>
      </a:spcAft>
      <a:buClrTx/>
      <a:buSzTx/>
      <a:buFontTx/>
      <a:buNone/>
      <a:defRPr kumimoji="0" sz="900" b="0" i="0" u="none" strike="noStrike" cap="none" spc="0" normalizeH="0" baseline="0">
        <a:ln>
          <a:noFill/>
        </a:ln>
        <a:solidFill>
          <a:srgbClr val="000000"/>
        </a:solidFill>
        <a:effectLst/>
        <a:uFillTx/>
      </a:defRPr>
    </a:defPPr>
    <a:lvl1pPr marL="0" marR="0" indent="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1pPr>
    <a:lvl2pPr marL="0" marR="0" indent="11430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2pPr>
    <a:lvl3pPr marL="0" marR="0" indent="22860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3pPr>
    <a:lvl4pPr marL="0" marR="0" indent="34290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4pPr>
    <a:lvl5pPr marL="0" marR="0" indent="45720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5pPr>
    <a:lvl6pPr marL="0" marR="0" indent="57150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6pPr>
    <a:lvl7pPr marL="0" marR="0" indent="68580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7pPr>
    <a:lvl8pPr marL="0" marR="0" indent="80010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8pPr>
    <a:lvl9pPr marL="0" marR="0" indent="914400" algn="ctr" defTabSz="410845" rtl="0" fontAlgn="auto" latinLnBrk="0" hangingPunct="0">
      <a:lnSpc>
        <a:spcPct val="100000"/>
      </a:lnSpc>
      <a:spcBef>
        <a:spcPts val="0"/>
      </a:spcBef>
      <a:spcAft>
        <a:spcPts val="0"/>
      </a:spcAft>
      <a:buClrTx/>
      <a:buSzTx/>
      <a:buFontTx/>
      <a:buNone/>
      <a:defRPr kumimoji="0" sz="16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lvl9pPr>
  </p:defaultTextStyle>
  <p:extLst>
    <p:ext uri="{EFAFB233-063F-42B5-8137-9DF3F51BA10A}">
      <p15:sldGuideLst xmlns:p15="http://schemas.microsoft.com/office/powerpoint/2012/main">
        <p15:guide id="1" orient="horz" pos="2073" userDrawn="1">
          <p15:clr>
            <a:srgbClr val="A4A3A4"/>
          </p15:clr>
        </p15:guide>
        <p15:guide id="2" pos="37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者" initials="A" lastIdx="0" clrIdx="3"/>
  <p:cmAuthor id="2" name="Lenovo" initials="L" lastIdx="2" clrIdx="1"/>
  <p:cmAuthor id="0" name="Mia Vida Villanueva" initials="MVV" lastIdx="1" clrIdx="0"/>
  <p:cmAuthor id="7" name="1206988966@qq.com" initials="1" lastIdx="1" clrIdx="2"/>
  <p:cmAuthor id="1" name="Wangzhi gang" initials="Wg" lastIdx="1" clrIdx="0"/>
  <p:cmAuthor id="8" name="姜伟光" initials="姜" lastIdx="1" clrIdx="0"/>
  <p:cmAuthor id="3" name="lenovo" initials="l" lastIdx="6" clrIdx="2"/>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a:srgbClr val="4F0FBD"/>
    <a:srgbClr val="F85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27E7743-39CA-4E87-A19B-AE24449E94FE}" styleName="{e542d831-374a-44cb-814a-449f3ee2df6f}">
    <a:wholeTbl>
      <a:tcTxStyle>
        <a:fontRef idx="none">
          <a:prstClr val="black"/>
        </a:fontRef>
      </a:tcTxStyle>
      <a:tcStyle>
        <a:tcBdr>
          <a:bottom>
            <a:ln w="38100" cmpd="sng">
              <a:solidFill>
                <a:srgbClr val="B9E0F6"/>
              </a:solidFill>
            </a:ln>
          </a:bottom>
        </a:tcBdr>
        <a:fill>
          <a:solidFill>
            <a:srgbClr val="FFFFFF"/>
          </a:solidFill>
        </a:fill>
      </a:tcStyle>
    </a:wholeTbl>
    <a:band1H>
      <a:tcTxStyle>
        <a:fontRef idx="none">
          <a:prstClr val="black"/>
        </a:fontRef>
      </a:tcTxStyle>
      <a:tcStyle>
        <a:tcBdr/>
        <a:fill>
          <a:solidFill>
            <a:srgbClr val="FFFFFF"/>
          </a:solidFill>
        </a:fill>
      </a:tcStyle>
    </a:band1H>
    <a:band2H>
      <a:tcTxStyle>
        <a:fontRef idx="none">
          <a:prstClr val="black"/>
        </a:fontRef>
      </a:tcTxStyle>
      <a:tcStyle>
        <a:tcBdr/>
        <a:fill>
          <a:solidFill>
            <a:srgbClr val="F6F6F6"/>
          </a:solidFill>
        </a:fill>
      </a:tcStyle>
    </a:band2H>
    <a:firstRow>
      <a:tcTxStyle>
        <a:fontRef idx="none">
          <a:prstClr val="black"/>
        </a:fontRef>
      </a:tcTxStyle>
      <a:tcStyle>
        <a:tcBdr>
          <a:insideV>
            <a:ln w="12700" cmpd="sng">
              <a:solidFill>
                <a:srgbClr val="FFFFFF"/>
              </a:solidFill>
            </a:ln>
          </a:insideV>
        </a:tcBdr>
        <a:fill>
          <a:solidFill>
            <a:srgbClr val="B9E0F6"/>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80" d="100"/>
          <a:sy n="80" d="100"/>
        </p:scale>
        <p:origin x="-828" y="-84"/>
      </p:cViewPr>
      <p:guideLst>
        <p:guide orient="horz" pos="2073"/>
        <p:guide pos="3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44.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2588" y="685800"/>
            <a:ext cx="6092825" cy="3429000"/>
          </a:xfrm>
          <a:prstGeom prst="rect">
            <a:avLst/>
          </a:prstGeom>
        </p:spPr>
        <p:txBody>
          <a:bodyPr/>
          <a:lstStyle/>
          <a:p/>
        </p:txBody>
      </p:sp>
      <p:sp>
        <p:nvSpPr>
          <p:cNvPr id="117" name="Shape 117"/>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1pPr>
    <a:lvl2pPr indent="114300"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2pPr>
    <a:lvl3pPr indent="228600"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3pPr>
    <a:lvl4pPr indent="342900"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4pPr>
    <a:lvl5pPr indent="457200"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5pPr>
    <a:lvl6pPr indent="571500"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6pPr>
    <a:lvl7pPr indent="685800"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7pPr>
    <a:lvl8pPr indent="800100"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8pPr>
    <a:lvl9pPr indent="914400" defTabSz="228600" latinLnBrk="0">
      <a:lnSpc>
        <a:spcPct val="118000"/>
      </a:lnSpc>
      <a:defRPr sz="1100">
        <a:latin typeface="Helvetica Neue" panose="02000503000000020004"/>
        <a:ea typeface="Helvetica Neue" panose="02000503000000020004"/>
        <a:cs typeface="Helvetica Neue" panose="02000503000000020004"/>
        <a:sym typeface="Helvetica Neue" panose="020005030000000200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等线" panose="02010600030101010101" charset="-122"/>
                <a:ea typeface="+mn-ea"/>
                <a:cs typeface="+mn-cs"/>
              </a:rPr>
            </a:fld>
            <a:endParaRPr kumimoji="0" lang="en-US" sz="12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等线" panose="02010600030101010101" charset="-122"/>
                <a:ea typeface="+mn-ea"/>
                <a:cs typeface="+mn-cs"/>
              </a:rPr>
            </a:fld>
            <a:endParaRPr kumimoji="0" lang="en-US" sz="12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等线" panose="02010600030101010101" charset="-122"/>
                <a:ea typeface="+mn-ea"/>
                <a:cs typeface="+mn-cs"/>
              </a:rPr>
            </a:fld>
            <a:endParaRPr kumimoji="0" lang="en-US" sz="12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等线" panose="02010600030101010101" charset="-122"/>
                <a:ea typeface="+mn-ea"/>
                <a:cs typeface="+mn-cs"/>
              </a:rPr>
            </a:fld>
            <a:endParaRPr kumimoji="0" lang="en-US" sz="12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等线" panose="02010600030101010101" charset="-122"/>
                <a:ea typeface="+mn-ea"/>
                <a:cs typeface="+mn-cs"/>
              </a:rPr>
            </a:fld>
            <a:endParaRPr kumimoji="0" lang="en-US" sz="12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等线" panose="02010600030101010101" charset="-122"/>
                <a:ea typeface="+mn-ea"/>
                <a:cs typeface="+mn-cs"/>
              </a:rPr>
            </a:fld>
            <a:endParaRPr kumimoji="0" lang="en-US" sz="12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1"/>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等线" panose="02010600030101010101" charset="-122"/>
                <a:ea typeface="+mn-ea"/>
                <a:cs typeface="+mn-cs"/>
              </a:rPr>
            </a:fld>
            <a:endParaRPr kumimoji="0" lang="en-US" sz="12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5" Type="http://schemas.microsoft.com/office/2007/relationships/hdphoto" Target="../media/image4.wdp"/><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16.jpe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与副标题">
    <p:spTree>
      <p:nvGrpSpPr>
        <p:cNvPr id="1" name=""/>
        <p:cNvGrpSpPr/>
        <p:nvPr/>
      </p:nvGrpSpPr>
      <p:grpSpPr>
        <a:xfrm>
          <a:off x="0" y="0"/>
          <a:ext cx="0" cy="0"/>
          <a:chOff x="0" y="0"/>
          <a:chExt cx="0" cy="0"/>
        </a:xfrm>
      </p:grpSpPr>
      <p:pic>
        <p:nvPicPr>
          <p:cNvPr id="5" name="图片 4" descr="FY3G模板1"/>
          <p:cNvPicPr>
            <a:picLocks noChangeAspect="1"/>
          </p:cNvPicPr>
          <p:nvPr userDrawn="1"/>
        </p:nvPicPr>
        <p:blipFill>
          <a:blip r:embed="rId2"/>
          <a:stretch>
            <a:fillRect/>
          </a:stretch>
        </p:blipFill>
        <p:spPr>
          <a:xfrm>
            <a:off x="5714" y="3176"/>
            <a:ext cx="12184699" cy="6856412"/>
          </a:xfrm>
          <a:prstGeom prst="rect">
            <a:avLst/>
          </a:prstGeom>
        </p:spPr>
      </p:pic>
      <p:sp>
        <p:nvSpPr>
          <p:cNvPr id="11" name="标题文本"/>
          <p:cNvSpPr txBox="1">
            <a:spLocks noGrp="1"/>
          </p:cNvSpPr>
          <p:nvPr>
            <p:ph type="title" hasCustomPrompt="1"/>
          </p:nvPr>
        </p:nvSpPr>
        <p:spPr>
          <a:xfrm>
            <a:off x="239794" y="4280748"/>
            <a:ext cx="7357105" cy="1177886"/>
          </a:xfrm>
          <a:prstGeom prst="rect">
            <a:avLst/>
          </a:prstGeom>
        </p:spPr>
        <p:txBody>
          <a:bodyPr anchor="b"/>
          <a:lstStyle>
            <a:lvl1pPr algn="ctr">
              <a:defRPr kumimoji="0" sz="4800" b="0" i="0" u="none" strike="noStrike" kern="1200" cap="none" spc="0" normalizeH="0" baseline="0" dirty="0">
                <a:ln>
                  <a:noFill/>
                </a:ln>
                <a:solidFill>
                  <a:srgbClr val="FFFFFF"/>
                </a:solidFill>
                <a:effectLst/>
                <a:uFillTx/>
                <a:latin typeface="腾讯体 W7" panose="020C08030202040F0204" charset="-122"/>
                <a:ea typeface="腾讯体 W7" panose="020C08030202040F0204" charset="-122"/>
                <a:cs typeface="腾讯体 W7" panose="020C08030202040F0204" charset="-122"/>
                <a:sym typeface="腾讯体 W7" panose="020C08030202040F0204" charset="-122"/>
              </a:defRPr>
            </a:lvl1pPr>
          </a:lstStyle>
          <a:p>
            <a:r>
              <a:rPr dirty="0" err="1"/>
              <a:t>标题文本</a:t>
            </a:r>
            <a:endParaRPr dirty="0"/>
          </a:p>
        </p:txBody>
      </p:sp>
      <p:sp>
        <p:nvSpPr>
          <p:cNvPr id="12" name="正文级别 1…"/>
          <p:cNvSpPr txBox="1">
            <a:spLocks noGrp="1"/>
          </p:cNvSpPr>
          <p:nvPr>
            <p:ph type="body" sz="quarter" idx="1" hasCustomPrompt="1"/>
          </p:nvPr>
        </p:nvSpPr>
        <p:spPr>
          <a:xfrm>
            <a:off x="421199" y="5814317"/>
            <a:ext cx="4578321" cy="689588"/>
          </a:xfrm>
          <a:prstGeom prst="rect">
            <a:avLst/>
          </a:prstGeom>
        </p:spPr>
        <p:txBody>
          <a:bodyPr anchor="t"/>
          <a:lstStyle>
            <a:lvl1pPr marL="0" indent="0" algn="ctr">
              <a:spcBef>
                <a:spcPts val="0"/>
              </a:spcBef>
              <a:buSzTx/>
              <a:buNone/>
              <a:defRPr sz="2200">
                <a:solidFill>
                  <a:schemeClr val="bg1"/>
                </a:solidFill>
                <a:ea typeface="腾讯体 W7" panose="020C08030202040F0204"/>
              </a:defRPr>
            </a:lvl1pPr>
            <a:lvl2pPr marL="0" indent="0" algn="ctr">
              <a:spcBef>
                <a:spcPts val="0"/>
              </a:spcBef>
              <a:buSzTx/>
              <a:buNone/>
              <a:defRPr sz="2600">
                <a:solidFill>
                  <a:schemeClr val="bg1"/>
                </a:solidFill>
              </a:defRPr>
            </a:lvl2pPr>
            <a:lvl3pPr marL="0" indent="0" algn="ctr">
              <a:spcBef>
                <a:spcPts val="0"/>
              </a:spcBef>
              <a:buSzTx/>
              <a:buNone/>
              <a:defRPr sz="2600">
                <a:solidFill>
                  <a:schemeClr val="bg1"/>
                </a:solidFill>
              </a:defRPr>
            </a:lvl3pPr>
            <a:lvl4pPr marL="0" indent="0" algn="ctr">
              <a:spcBef>
                <a:spcPts val="0"/>
              </a:spcBef>
              <a:buSzTx/>
              <a:buNone/>
              <a:defRPr sz="2600">
                <a:solidFill>
                  <a:schemeClr val="bg1"/>
                </a:solidFill>
              </a:defRPr>
            </a:lvl4pPr>
            <a:lvl5pPr marL="0" indent="0" algn="ctr">
              <a:spcBef>
                <a:spcPts val="0"/>
              </a:spcBef>
              <a:buSzTx/>
              <a:buNone/>
              <a:defRPr sz="2600">
                <a:solidFill>
                  <a:schemeClr val="bg1"/>
                </a:solidFill>
              </a:defRPr>
            </a:lvl5pPr>
          </a:lstStyle>
          <a:p>
            <a:r>
              <a:rPr dirty="0" err="1"/>
              <a:t>正文级别</a:t>
            </a:r>
            <a:r>
              <a:rPr dirty="0"/>
              <a:t> </a:t>
            </a:r>
            <a:r>
              <a:rPr dirty="0" smtClean="0"/>
              <a:t>1</a:t>
            </a:r>
            <a:endParaRPr dirty="0"/>
          </a:p>
        </p:txBody>
      </p:sp>
      <p:grpSp>
        <p:nvGrpSpPr>
          <p:cNvPr id="3" name="组合 2"/>
          <p:cNvGrpSpPr/>
          <p:nvPr userDrawn="1"/>
        </p:nvGrpSpPr>
        <p:grpSpPr>
          <a:xfrm>
            <a:off x="9105012" y="6318140"/>
            <a:ext cx="3005584" cy="838992"/>
            <a:chOff x="18212395" y="12633350"/>
            <a:chExt cx="6011950" cy="1677596"/>
          </a:xfrm>
        </p:grpSpPr>
        <p:pic>
          <p:nvPicPr>
            <p:cNvPr id="6" name="微信图片_20220613091455.png" descr="微信图片_20220613091455.png"/>
            <p:cNvPicPr>
              <a:picLocks noChangeAspect="1"/>
            </p:cNvPicPr>
            <p:nvPr userDrawn="1"/>
          </p:nvPicPr>
          <p:blipFill>
            <a:blip r:embed="rId3" cstate="print"/>
            <a:stretch>
              <a:fillRect/>
            </a:stretch>
          </p:blipFill>
          <p:spPr>
            <a:xfrm>
              <a:off x="18212395" y="12633350"/>
              <a:ext cx="1991491" cy="1082650"/>
            </a:xfrm>
            <a:prstGeom prst="rect">
              <a:avLst/>
            </a:prstGeom>
            <a:ln w="12700">
              <a:miter lim="400000"/>
              <a:headEnd/>
              <a:tailEnd/>
            </a:ln>
          </p:spPr>
        </p:pic>
        <p:sp>
          <p:nvSpPr>
            <p:cNvPr id="7" name="中国气象局国家卫星气象中心…"/>
            <p:cNvSpPr txBox="1"/>
            <p:nvPr userDrawn="1"/>
          </p:nvSpPr>
          <p:spPr>
            <a:xfrm>
              <a:off x="20044231" y="12662417"/>
              <a:ext cx="4180114" cy="1648529"/>
            </a:xfrm>
            <a:prstGeom prst="rect">
              <a:avLst/>
            </a:prstGeom>
            <a:ln w="12700">
              <a:miter lim="400000"/>
            </a:ln>
          </p:spPr>
          <p:txBody>
            <a:bodyPr wrap="square" lIns="71437" tIns="71437" rIns="71437" bIns="71437" anchor="ctr">
              <a:spAutoFit/>
            </a:bodyPr>
            <a:lstStyle/>
            <a:p>
              <a:pPr algn="ctr">
                <a:defRPr sz="3000">
                  <a:solidFill>
                    <a:srgbClr val="FFFFFF"/>
                  </a:solidFill>
                </a:defRPr>
              </a:pPr>
              <a:r>
                <a:rPr lang="en-US" sz="1300" dirty="0" smtClean="0"/>
                <a:t>     </a:t>
              </a:r>
              <a:r>
                <a:rPr sz="1300" dirty="0" err="1" smtClean="0"/>
                <a:t>国家卫星气象中心</a:t>
              </a:r>
              <a:endParaRPr sz="1300" dirty="0"/>
            </a:p>
            <a:p>
              <a:pPr algn="ctr">
                <a:lnSpc>
                  <a:spcPct val="120000"/>
                </a:lnSpc>
                <a:defRPr sz="3000">
                  <a:solidFill>
                    <a:srgbClr val="FFFFFF"/>
                  </a:solidFill>
                </a:defRPr>
              </a:pPr>
              <a:r>
                <a:rPr sz="1300" dirty="0"/>
                <a:t>（</a:t>
              </a:r>
              <a:r>
                <a:rPr sz="1300" dirty="0" err="1"/>
                <a:t>空间天气监测预警中心</a:t>
              </a:r>
              <a:r>
                <a:rPr sz="1300" dirty="0"/>
                <a:t>）</a:t>
              </a:r>
              <a:endParaRPr sz="1300" dirty="0"/>
            </a:p>
          </p:txBody>
        </p:sp>
      </p:grpSp>
      <p:grpSp>
        <p:nvGrpSpPr>
          <p:cNvPr id="16" name="组合 15"/>
          <p:cNvGrpSpPr/>
          <p:nvPr userDrawn="1"/>
        </p:nvGrpSpPr>
        <p:grpSpPr>
          <a:xfrm>
            <a:off x="2989553" y="67564"/>
            <a:ext cx="1694423" cy="418259"/>
            <a:chOff x="5979884" y="135096"/>
            <a:chExt cx="3389287" cy="836325"/>
          </a:xfrm>
        </p:grpSpPr>
        <p:pic>
          <p:nvPicPr>
            <p:cNvPr id="9" name="图片 8" descr="PPT模板_03"/>
            <p:cNvPicPr>
              <a:picLocks noChangeAspect="1"/>
            </p:cNvPicPr>
            <p:nvPr userDrawn="1"/>
          </p:nvPicPr>
          <p:blipFill>
            <a:blip r:embed="rId4">
              <a:alphaModFix amt="56000"/>
              <a:extLst>
                <a:ext uri="{BEBA8EAE-BF5A-486C-A8C5-ECC9F3942E4B}">
                  <a14:imgProps xmlns:a14="http://schemas.microsoft.com/office/drawing/2010/main">
                    <a14:imgLayer r:embed="rId5">
                      <a14:imgEffect>
                        <a14:brightnessContrast bright="8000" contrast="6000"/>
                      </a14:imgEffect>
                    </a14:imgLayer>
                  </a14:imgProps>
                </a:ext>
              </a:extLst>
            </a:blip>
            <a:srcRect r="74383"/>
            <a:stretch>
              <a:fillRect/>
            </a:stretch>
          </p:blipFill>
          <p:spPr>
            <a:xfrm>
              <a:off x="5979884" y="135096"/>
              <a:ext cx="927993" cy="836325"/>
            </a:xfrm>
            <a:prstGeom prst="rect">
              <a:avLst/>
            </a:prstGeom>
            <a:effectLst/>
          </p:spPr>
        </p:pic>
        <p:sp>
          <p:nvSpPr>
            <p:cNvPr id="8" name="矩形 7"/>
            <p:cNvSpPr/>
            <p:nvPr userDrawn="1"/>
          </p:nvSpPr>
          <p:spPr>
            <a:xfrm>
              <a:off x="6947680" y="255934"/>
              <a:ext cx="2421491" cy="676952"/>
            </a:xfrm>
            <a:prstGeom prst="rect">
              <a:avLst/>
            </a:prstGeom>
          </p:spPr>
          <p:txBody>
            <a:bodyPr wrap="none">
              <a:spAutoFit/>
            </a:bodyPr>
            <a:lstStyle/>
            <a:p>
              <a:r>
                <a:rPr kumimoji="0" lang="zh-CN" altLang="en-US" sz="1600" b="1" i="0" u="none" strike="noStrike" kern="0" cap="none" spc="0" normalizeH="0" baseline="0" noProof="0" dirty="0" smtClean="0">
                  <a:ln>
                    <a:noFill/>
                  </a:ln>
                  <a:solidFill>
                    <a:schemeClr val="bg1">
                      <a:lumMod val="85000"/>
                    </a:schemeClr>
                  </a:solidFill>
                  <a:effectLst/>
                  <a:uLnTx/>
                  <a:uFillTx/>
                  <a:latin typeface="Helvetica Neue" panose="02000503000000020004"/>
                  <a:sym typeface="Helvetica Neue" panose="02000503000000020004"/>
                </a:rPr>
                <a:t>中国气象局</a:t>
              </a:r>
              <a:endParaRPr lang="zh-CN" altLang="en-US" sz="2000" dirty="0">
                <a:solidFill>
                  <a:schemeClr val="bg1">
                    <a:lumMod val="85000"/>
                  </a:schemeClr>
                </a:solidFill>
              </a:endParaRPr>
            </a:p>
          </p:txBody>
        </p:sp>
      </p:grpSp>
      <p:pic>
        <p:nvPicPr>
          <p:cNvPr id="14" name="风云地球.png" descr="风云地球.png"/>
          <p:cNvPicPr>
            <a:picLocks noChangeAspect="1"/>
          </p:cNvPicPr>
          <p:nvPr userDrawn="1"/>
        </p:nvPicPr>
        <p:blipFill>
          <a:blip r:embed="rId6" cstate="print"/>
          <a:stretch>
            <a:fillRect/>
          </a:stretch>
        </p:blipFill>
        <p:spPr>
          <a:xfrm>
            <a:off x="11163549" y="127998"/>
            <a:ext cx="747352" cy="1520253"/>
          </a:xfrm>
          <a:prstGeom prst="rect">
            <a:avLst/>
          </a:prstGeom>
          <a:ln w="12700">
            <a:miter lim="400000"/>
            <a:headEnd/>
            <a:tailEnd/>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与副标题">
    <p:spTree>
      <p:nvGrpSpPr>
        <p:cNvPr id="1" name=""/>
        <p:cNvGrpSpPr/>
        <p:nvPr/>
      </p:nvGrpSpPr>
      <p:grpSpPr>
        <a:xfrm>
          <a:off x="0" y="0"/>
          <a:ext cx="0" cy="0"/>
          <a:chOff x="0" y="0"/>
          <a:chExt cx="0" cy="0"/>
        </a:xfrm>
      </p:grpSpPr>
      <p:pic>
        <p:nvPicPr>
          <p:cNvPr id="13" name="图片 12" descr="FY3G模板2"/>
          <p:cNvPicPr>
            <a:picLocks noChangeAspect="1"/>
          </p:cNvPicPr>
          <p:nvPr userDrawn="1"/>
        </p:nvPicPr>
        <p:blipFill>
          <a:blip r:embed="rId2"/>
          <a:stretch>
            <a:fillRect/>
          </a:stretch>
        </p:blipFill>
        <p:spPr>
          <a:xfrm>
            <a:off x="9206" y="5082"/>
            <a:ext cx="12180572" cy="6854189"/>
          </a:xfrm>
          <a:prstGeom prst="rect">
            <a:avLst/>
          </a:prstGeom>
        </p:spPr>
      </p:pic>
      <p:sp>
        <p:nvSpPr>
          <p:cNvPr id="11" name="标题文本"/>
          <p:cNvSpPr txBox="1">
            <a:spLocks noGrp="1"/>
          </p:cNvSpPr>
          <p:nvPr>
            <p:ph type="title" hasCustomPrompt="1"/>
          </p:nvPr>
        </p:nvSpPr>
        <p:spPr>
          <a:xfrm>
            <a:off x="4449534" y="3432176"/>
            <a:ext cx="7357105" cy="1177886"/>
          </a:xfrm>
          <a:prstGeom prst="rect">
            <a:avLst/>
          </a:prstGeom>
        </p:spPr>
        <p:txBody>
          <a:bodyPr anchor="b"/>
          <a:lstStyle>
            <a:lvl1pPr algn="ctr">
              <a:defRPr>
                <a:solidFill>
                  <a:schemeClr val="bg1"/>
                </a:solidFill>
                <a:latin typeface="腾讯体 W7" panose="020C08030202040F0204"/>
                <a:ea typeface="微软雅黑" panose="020B0503020204020204" pitchFamily="34" charset="-122"/>
              </a:defRPr>
            </a:lvl1pPr>
          </a:lstStyle>
          <a:p>
            <a:r>
              <a:rPr dirty="0" err="1"/>
              <a:t>标题文本</a:t>
            </a:r>
            <a:endParaRPr dirty="0"/>
          </a:p>
        </p:txBody>
      </p:sp>
      <p:sp>
        <p:nvSpPr>
          <p:cNvPr id="12" name="正文级别 1…"/>
          <p:cNvSpPr txBox="1">
            <a:spLocks noGrp="1"/>
          </p:cNvSpPr>
          <p:nvPr>
            <p:ph type="body" sz="quarter" idx="1" hasCustomPrompt="1"/>
          </p:nvPr>
        </p:nvSpPr>
        <p:spPr>
          <a:xfrm>
            <a:off x="5838926" y="5551562"/>
            <a:ext cx="4578321" cy="689588"/>
          </a:xfrm>
          <a:prstGeom prst="rect">
            <a:avLst/>
          </a:prstGeom>
        </p:spPr>
        <p:txBody>
          <a:bodyPr anchor="t"/>
          <a:lstStyle>
            <a:lvl1pPr marL="0" indent="0" algn="ctr">
              <a:spcBef>
                <a:spcPts val="0"/>
              </a:spcBef>
              <a:buSzTx/>
              <a:buNone/>
              <a:defRPr sz="2600">
                <a:solidFill>
                  <a:schemeClr val="bg1"/>
                </a:solidFill>
              </a:defRPr>
            </a:lvl1pPr>
            <a:lvl2pPr marL="0" indent="0" algn="ctr">
              <a:spcBef>
                <a:spcPts val="0"/>
              </a:spcBef>
              <a:buSzTx/>
              <a:buNone/>
              <a:defRPr sz="2600">
                <a:solidFill>
                  <a:schemeClr val="bg1"/>
                </a:solidFill>
              </a:defRPr>
            </a:lvl2pPr>
            <a:lvl3pPr marL="0" indent="0" algn="ctr">
              <a:spcBef>
                <a:spcPts val="0"/>
              </a:spcBef>
              <a:buSzTx/>
              <a:buNone/>
              <a:defRPr sz="2600">
                <a:solidFill>
                  <a:schemeClr val="bg1"/>
                </a:solidFill>
              </a:defRPr>
            </a:lvl3pPr>
            <a:lvl4pPr marL="0" indent="0" algn="ctr">
              <a:spcBef>
                <a:spcPts val="0"/>
              </a:spcBef>
              <a:buSzTx/>
              <a:buNone/>
              <a:defRPr sz="2600">
                <a:solidFill>
                  <a:schemeClr val="bg1"/>
                </a:solidFill>
              </a:defRPr>
            </a:lvl4pPr>
            <a:lvl5pPr marL="0" indent="0" algn="ctr">
              <a:spcBef>
                <a:spcPts val="0"/>
              </a:spcBef>
              <a:buSzTx/>
              <a:buNone/>
              <a:defRPr sz="2600">
                <a:solidFill>
                  <a:schemeClr val="bg1"/>
                </a:solidFill>
              </a:defRPr>
            </a:lvl5pPr>
          </a:lstStyle>
          <a:p>
            <a:r>
              <a:rPr dirty="0" err="1"/>
              <a:t>正文级别</a:t>
            </a:r>
            <a:r>
              <a:rPr dirty="0"/>
              <a:t> </a:t>
            </a:r>
            <a:r>
              <a:rPr dirty="0" smtClean="0"/>
              <a:t>1</a:t>
            </a:r>
            <a:endParaRPr dirty="0"/>
          </a:p>
        </p:txBody>
      </p:sp>
      <p:grpSp>
        <p:nvGrpSpPr>
          <p:cNvPr id="3" name="组合 2"/>
          <p:cNvGrpSpPr/>
          <p:nvPr userDrawn="1"/>
        </p:nvGrpSpPr>
        <p:grpSpPr>
          <a:xfrm>
            <a:off x="77664" y="6241152"/>
            <a:ext cx="3227395" cy="838992"/>
            <a:chOff x="18212395" y="12633350"/>
            <a:chExt cx="6011950" cy="1677596"/>
          </a:xfrm>
        </p:grpSpPr>
        <p:pic>
          <p:nvPicPr>
            <p:cNvPr id="6" name="微信图片_20220613091455.png" descr="微信图片_20220613091455.png"/>
            <p:cNvPicPr>
              <a:picLocks noChangeAspect="1"/>
            </p:cNvPicPr>
            <p:nvPr userDrawn="1"/>
          </p:nvPicPr>
          <p:blipFill>
            <a:blip r:embed="rId3" cstate="print"/>
            <a:stretch>
              <a:fillRect/>
            </a:stretch>
          </p:blipFill>
          <p:spPr>
            <a:xfrm>
              <a:off x="18212395" y="12633350"/>
              <a:ext cx="1991491" cy="1082650"/>
            </a:xfrm>
            <a:prstGeom prst="rect">
              <a:avLst/>
            </a:prstGeom>
            <a:ln w="12700">
              <a:miter lim="400000"/>
              <a:headEnd/>
              <a:tailEnd/>
            </a:ln>
          </p:spPr>
        </p:pic>
        <p:sp>
          <p:nvSpPr>
            <p:cNvPr id="7" name="中国气象局国家卫星气象中心…"/>
            <p:cNvSpPr txBox="1"/>
            <p:nvPr userDrawn="1"/>
          </p:nvSpPr>
          <p:spPr>
            <a:xfrm>
              <a:off x="20044231" y="12662417"/>
              <a:ext cx="4180114" cy="1648529"/>
            </a:xfrm>
            <a:prstGeom prst="rect">
              <a:avLst/>
            </a:prstGeom>
            <a:ln w="12700">
              <a:miter lim="400000"/>
            </a:ln>
          </p:spPr>
          <p:txBody>
            <a:bodyPr wrap="square" lIns="71437" tIns="71437" rIns="71437" bIns="71437" anchor="ctr">
              <a:spAutoFit/>
            </a:bodyPr>
            <a:lstStyle/>
            <a:p>
              <a:pPr algn="ctr">
                <a:defRPr sz="3000">
                  <a:solidFill>
                    <a:srgbClr val="FFFFFF"/>
                  </a:solidFill>
                </a:defRPr>
              </a:pPr>
              <a:r>
                <a:rPr lang="en-US" sz="1300" dirty="0" smtClean="0"/>
                <a:t>     </a:t>
              </a:r>
              <a:r>
                <a:rPr sz="1300" dirty="0" smtClean="0"/>
                <a:t>国家卫星气象中心</a:t>
              </a:r>
              <a:endParaRPr sz="1300" dirty="0"/>
            </a:p>
            <a:p>
              <a:pPr algn="ctr">
                <a:lnSpc>
                  <a:spcPct val="120000"/>
                </a:lnSpc>
                <a:defRPr sz="3000">
                  <a:solidFill>
                    <a:srgbClr val="FFFFFF"/>
                  </a:solidFill>
                </a:defRPr>
              </a:pPr>
              <a:r>
                <a:rPr sz="1300" dirty="0"/>
                <a:t>（</a:t>
              </a:r>
              <a:r>
                <a:rPr sz="1300" dirty="0" smtClean="0"/>
                <a:t>空间天气监测预警中心</a:t>
              </a:r>
              <a:r>
                <a:rPr sz="1300" dirty="0"/>
                <a:t>）</a:t>
              </a:r>
              <a:endParaRPr sz="1300" dirty="0"/>
            </a:p>
          </p:txBody>
        </p:sp>
      </p:grpSp>
      <p:grpSp>
        <p:nvGrpSpPr>
          <p:cNvPr id="10" name="组合 9"/>
          <p:cNvGrpSpPr/>
          <p:nvPr userDrawn="1"/>
        </p:nvGrpSpPr>
        <p:grpSpPr>
          <a:xfrm>
            <a:off x="244397" y="149013"/>
            <a:ext cx="1694423" cy="418259"/>
            <a:chOff x="3672113" y="338296"/>
            <a:chExt cx="3389287" cy="836325"/>
          </a:xfrm>
        </p:grpSpPr>
        <p:pic>
          <p:nvPicPr>
            <p:cNvPr id="9" name="图片 8" descr="PPT模板_03"/>
            <p:cNvPicPr>
              <a:picLocks noChangeAspect="1"/>
            </p:cNvPicPr>
            <p:nvPr userDrawn="1"/>
          </p:nvPicPr>
          <p:blipFill>
            <a:blip r:embed="rId4">
              <a:alphaModFix amt="56000"/>
            </a:blip>
            <a:srcRect r="74383"/>
            <a:stretch>
              <a:fillRect/>
            </a:stretch>
          </p:blipFill>
          <p:spPr>
            <a:xfrm>
              <a:off x="3672113" y="338296"/>
              <a:ext cx="927993" cy="836325"/>
            </a:xfrm>
            <a:prstGeom prst="rect">
              <a:avLst/>
            </a:prstGeom>
            <a:effectLst/>
          </p:spPr>
        </p:pic>
        <p:sp>
          <p:nvSpPr>
            <p:cNvPr id="8" name="矩形 7"/>
            <p:cNvSpPr/>
            <p:nvPr userDrawn="1"/>
          </p:nvSpPr>
          <p:spPr>
            <a:xfrm>
              <a:off x="4639909" y="459134"/>
              <a:ext cx="2421491" cy="676952"/>
            </a:xfrm>
            <a:prstGeom prst="rect">
              <a:avLst/>
            </a:prstGeom>
          </p:spPr>
          <p:txBody>
            <a:bodyPr wrap="none">
              <a:spAutoFit/>
            </a:bodyPr>
            <a:lstStyle/>
            <a:p>
              <a:r>
                <a:rPr kumimoji="0" lang="zh-CN" altLang="en-US" sz="1600" b="1" i="0" u="none" strike="noStrike" kern="0" cap="none" spc="0" normalizeH="0" baseline="0" noProof="0" dirty="0" smtClean="0">
                  <a:ln>
                    <a:noFill/>
                  </a:ln>
                  <a:solidFill>
                    <a:schemeClr val="bg1"/>
                  </a:solidFill>
                  <a:effectLst/>
                  <a:uLnTx/>
                  <a:uFillTx/>
                  <a:latin typeface="Helvetica Neue" panose="02000503000000020004"/>
                  <a:sym typeface="Helvetica Neue" panose="02000503000000020004"/>
                </a:rPr>
                <a:t>中国气象局</a:t>
              </a:r>
              <a:endParaRPr lang="zh-CN" altLang="en-US" sz="2000" dirty="0">
                <a:solidFill>
                  <a:schemeClr val="bg1"/>
                </a:solidFill>
              </a:endParaRPr>
            </a:p>
          </p:txBody>
        </p:sp>
      </p:grpSp>
      <p:pic>
        <p:nvPicPr>
          <p:cNvPr id="14" name="风云地球.png" descr="风云地球.png"/>
          <p:cNvPicPr>
            <a:picLocks noChangeAspect="1"/>
          </p:cNvPicPr>
          <p:nvPr userDrawn="1"/>
        </p:nvPicPr>
        <p:blipFill>
          <a:blip r:embed="rId5" cstate="print"/>
          <a:stretch>
            <a:fillRect/>
          </a:stretch>
        </p:blipFill>
        <p:spPr>
          <a:xfrm>
            <a:off x="11059287" y="501902"/>
            <a:ext cx="747352" cy="1520253"/>
          </a:xfrm>
          <a:prstGeom prst="rect">
            <a:avLst/>
          </a:prstGeom>
          <a:ln w="12700">
            <a:miter lim="400000"/>
            <a:headEnd/>
            <a:tailEnd/>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配图"/>
          <p:cNvPicPr>
            <a:picLocks noChangeAspect="1"/>
          </p:cNvPicPr>
          <p:nvPr userDrawn="1"/>
        </p:nvPicPr>
        <p:blipFill>
          <a:blip r:embed="rId2"/>
          <a:srcRect t="2931"/>
          <a:stretch>
            <a:fillRect/>
          </a:stretch>
        </p:blipFill>
        <p:spPr>
          <a:xfrm>
            <a:off x="521267" y="-5081"/>
            <a:ext cx="2946016" cy="5721405"/>
          </a:xfrm>
          <a:prstGeom prst="rect">
            <a:avLst/>
          </a:prstGeom>
        </p:spPr>
      </p:pic>
      <p:sp>
        <p:nvSpPr>
          <p:cNvPr id="29" name="文本框 28"/>
          <p:cNvSpPr txBox="1"/>
          <p:nvPr userDrawn="1"/>
        </p:nvSpPr>
        <p:spPr>
          <a:xfrm>
            <a:off x="4241995" y="2790201"/>
            <a:ext cx="830997" cy="3805166"/>
          </a:xfrm>
          <a:prstGeom prst="rect">
            <a:avLst/>
          </a:prstGeom>
          <a:noFill/>
        </p:spPr>
        <p:txBody>
          <a:bodyPr vert="eaVert" wrap="square" lIns="45720" tIns="22860" rIns="45720" bIns="22860" rtlCol="0">
            <a:spAutoFit/>
          </a:bodyPr>
          <a:lstStyle/>
          <a:p>
            <a:pPr algn="dist">
              <a:lnSpc>
                <a:spcPct val="100000"/>
              </a:lnSpc>
            </a:pPr>
            <a:r>
              <a:rPr lang="en-US" altLang="zh-CN" sz="4800" b="1" dirty="0">
                <a:solidFill>
                  <a:schemeClr val="bg1">
                    <a:lumMod val="95000"/>
                    <a:alpha val="81000"/>
                  </a:schemeClr>
                </a:solidFill>
              </a:rPr>
              <a:t>CONTENTS</a:t>
            </a:r>
            <a:endParaRPr lang="en-US" altLang="zh-CN" sz="4800" b="1" dirty="0">
              <a:solidFill>
                <a:schemeClr val="bg1">
                  <a:lumMod val="95000"/>
                  <a:alpha val="81000"/>
                </a:schemeClr>
              </a:solidFill>
            </a:endParaRPr>
          </a:p>
        </p:txBody>
      </p:sp>
      <p:pic>
        <p:nvPicPr>
          <p:cNvPr id="6" name="图片 5" descr="图层1_59"/>
          <p:cNvPicPr>
            <a:picLocks noChangeAspect="1"/>
          </p:cNvPicPr>
          <p:nvPr userDrawn="1"/>
        </p:nvPicPr>
        <p:blipFill>
          <a:blip r:embed="rId3" cstate="print"/>
          <a:stretch>
            <a:fillRect/>
          </a:stretch>
        </p:blipFill>
        <p:spPr>
          <a:xfrm>
            <a:off x="521267" y="1660909"/>
            <a:ext cx="1297771" cy="668175"/>
          </a:xfrm>
          <a:prstGeom prst="rect">
            <a:avLst/>
          </a:prstGeom>
        </p:spPr>
      </p:pic>
      <p:sp>
        <p:nvSpPr>
          <p:cNvPr id="8" name="矩形 7"/>
          <p:cNvSpPr/>
          <p:nvPr userDrawn="1"/>
        </p:nvSpPr>
        <p:spPr>
          <a:xfrm>
            <a:off x="0" y="926982"/>
            <a:ext cx="5231719" cy="1330633"/>
          </a:xfrm>
          <a:prstGeom prst="rect">
            <a:avLst/>
          </a:prstGeom>
          <a:solidFill>
            <a:srgbClr val="1D31EB">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sz="3200" dirty="0"/>
          </a:p>
        </p:txBody>
      </p:sp>
      <p:sp>
        <p:nvSpPr>
          <p:cNvPr id="30" name="文本框 29"/>
          <p:cNvSpPr txBox="1"/>
          <p:nvPr userDrawn="1"/>
        </p:nvSpPr>
        <p:spPr>
          <a:xfrm>
            <a:off x="3474903" y="1199793"/>
            <a:ext cx="1598087" cy="785012"/>
          </a:xfrm>
          <a:prstGeom prst="rect">
            <a:avLst/>
          </a:prstGeom>
          <a:noFill/>
        </p:spPr>
        <p:txBody>
          <a:bodyPr wrap="square" lIns="45720" tIns="22860" rIns="45720" bIns="22860" rtlCol="0">
            <a:spAutoFit/>
          </a:bodyPr>
          <a:lstStyle/>
          <a:p>
            <a:pPr algn="dist"/>
            <a:r>
              <a:rPr lang="zh-CN" altLang="en-US" sz="4800" b="1" dirty="0">
                <a:solidFill>
                  <a:schemeClr val="bg1"/>
                </a:solidFill>
                <a:latin typeface="微软雅黑" panose="020B0503020204020204" pitchFamily="34" charset="-122"/>
                <a:ea typeface="微软雅黑" panose="020B0503020204020204" pitchFamily="34" charset="-122"/>
              </a:rPr>
              <a:t>目录</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合 4"/>
          <p:cNvGrpSpPr/>
          <p:nvPr userDrawn="1"/>
        </p:nvGrpSpPr>
        <p:grpSpPr>
          <a:xfrm>
            <a:off x="7479326" y="0"/>
            <a:ext cx="4711087" cy="6859588"/>
            <a:chOff x="14960600" y="0"/>
            <a:chExt cx="9423400" cy="13716000"/>
          </a:xfrm>
        </p:grpSpPr>
        <p:pic>
          <p:nvPicPr>
            <p:cNvPr id="2" name="图片 1" descr="PPT模板3_02"/>
            <p:cNvPicPr>
              <a:picLocks noChangeAspect="1"/>
            </p:cNvPicPr>
            <p:nvPr userDrawn="1"/>
          </p:nvPicPr>
          <p:blipFill>
            <a:blip r:embed="rId2"/>
            <a:stretch>
              <a:fillRect/>
            </a:stretch>
          </p:blipFill>
          <p:spPr>
            <a:xfrm>
              <a:off x="14960600" y="0"/>
              <a:ext cx="9423400" cy="13716000"/>
            </a:xfrm>
            <a:prstGeom prst="rect">
              <a:avLst/>
            </a:prstGeom>
          </p:spPr>
        </p:pic>
        <p:pic>
          <p:nvPicPr>
            <p:cNvPr id="4" name="图片 3" descr="图层-28"/>
            <p:cNvPicPr>
              <a:picLocks noChangeAspect="1"/>
            </p:cNvPicPr>
            <p:nvPr userDrawn="1"/>
          </p:nvPicPr>
          <p:blipFill>
            <a:blip r:embed="rId3" cstate="print"/>
            <a:stretch>
              <a:fillRect/>
            </a:stretch>
          </p:blipFill>
          <p:spPr>
            <a:xfrm rot="593434">
              <a:off x="15270479" y="6894576"/>
              <a:ext cx="3492627" cy="1541467"/>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grpSp>
        <p:nvGrpSpPr>
          <p:cNvPr id="11" name="组合 10"/>
          <p:cNvGrpSpPr/>
          <p:nvPr userDrawn="1"/>
        </p:nvGrpSpPr>
        <p:grpSpPr>
          <a:xfrm>
            <a:off x="173333" y="356318"/>
            <a:ext cx="10376954" cy="436786"/>
            <a:chOff x="273" y="561"/>
            <a:chExt cx="16344" cy="688"/>
          </a:xfrm>
        </p:grpSpPr>
        <p:sp>
          <p:nvSpPr>
            <p:cNvPr id="2" name="矩形 1"/>
            <p:cNvSpPr/>
            <p:nvPr userDrawn="1"/>
          </p:nvSpPr>
          <p:spPr>
            <a:xfrm>
              <a:off x="273" y="561"/>
              <a:ext cx="57" cy="680"/>
            </a:xfrm>
            <a:prstGeom prst="rect">
              <a:avLst/>
            </a:prstGeom>
            <a:solidFill>
              <a:srgbClr val="28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3" name="矩形 2"/>
            <p:cNvSpPr/>
            <p:nvPr userDrawn="1"/>
          </p:nvSpPr>
          <p:spPr>
            <a:xfrm>
              <a:off x="275" y="1189"/>
              <a:ext cx="170" cy="57"/>
            </a:xfrm>
            <a:prstGeom prst="rect">
              <a:avLst/>
            </a:prstGeom>
            <a:solidFill>
              <a:srgbClr val="28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4" name="矩形 3"/>
            <p:cNvSpPr/>
            <p:nvPr userDrawn="1"/>
          </p:nvSpPr>
          <p:spPr>
            <a:xfrm>
              <a:off x="388" y="561"/>
              <a:ext cx="57" cy="680"/>
            </a:xfrm>
            <a:prstGeom prst="rect">
              <a:avLst/>
            </a:prstGeom>
            <a:solidFill>
              <a:srgbClr val="28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5" name="矩形 4"/>
            <p:cNvSpPr/>
            <p:nvPr userDrawn="1"/>
          </p:nvSpPr>
          <p:spPr>
            <a:xfrm>
              <a:off x="399" y="561"/>
              <a:ext cx="170" cy="57"/>
            </a:xfrm>
            <a:prstGeom prst="rect">
              <a:avLst/>
            </a:prstGeom>
            <a:solidFill>
              <a:srgbClr val="28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6" name="矩形 5"/>
            <p:cNvSpPr/>
            <p:nvPr userDrawn="1"/>
          </p:nvSpPr>
          <p:spPr>
            <a:xfrm>
              <a:off x="515" y="566"/>
              <a:ext cx="57" cy="680"/>
            </a:xfrm>
            <a:prstGeom prst="rect">
              <a:avLst/>
            </a:prstGeom>
            <a:solidFill>
              <a:srgbClr val="28A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10" name="矩形 9"/>
            <p:cNvSpPr/>
            <p:nvPr userDrawn="1"/>
          </p:nvSpPr>
          <p:spPr bwMode="auto">
            <a:xfrm>
              <a:off x="516" y="1192"/>
              <a:ext cx="16101" cy="57"/>
            </a:xfrm>
            <a:prstGeom prst="rect">
              <a:avLst/>
            </a:prstGeom>
            <a:gradFill>
              <a:gsLst>
                <a:gs pos="0">
                  <a:schemeClr val="accent1">
                    <a:lumMod val="5000"/>
                    <a:lumOff val="95000"/>
                  </a:schemeClr>
                </a:gs>
                <a:gs pos="69000">
                  <a:srgbClr val="28A9D6"/>
                </a:gs>
              </a:gsLst>
              <a:lin ang="10800000" scaled="0"/>
            </a:gradFill>
            <a:ln w="22225">
              <a:noFill/>
              <a:bevel/>
            </a:ln>
          </p:spPr>
          <p:txBody>
            <a:bodyPr rtlCol="0" anchor="t">
              <a:noAutofit/>
            </a:bodyPr>
            <a:lstStyle/>
            <a:p>
              <a:pPr lvl="0" algn="l">
                <a:buClrTx/>
                <a:buSzTx/>
                <a:buFontTx/>
              </a:pPr>
              <a:endParaRPr lang="zh-CN" altLang="en-US" sz="2300" dirty="0">
                <a:sym typeface="+mn-ea"/>
              </a:endParaRPr>
            </a:p>
          </p:txBody>
        </p:sp>
      </p:grpSp>
      <p:pic>
        <p:nvPicPr>
          <p:cNvPr id="9" name="图片 8" descr="风3elogo22"/>
          <p:cNvPicPr>
            <a:picLocks noChangeAspect="1"/>
          </p:cNvPicPr>
          <p:nvPr userDrawn="1"/>
        </p:nvPicPr>
        <p:blipFill>
          <a:blip r:embed="rId2" cstate="print">
            <a:alphaModFix amt="8000"/>
          </a:blip>
          <a:stretch>
            <a:fillRect/>
          </a:stretch>
        </p:blipFill>
        <p:spPr>
          <a:xfrm>
            <a:off x="10787881" y="127030"/>
            <a:ext cx="1126978" cy="1759357"/>
          </a:xfrm>
          <a:prstGeom prst="rect">
            <a:avLst/>
          </a:prstGeom>
        </p:spPr>
      </p:pic>
      <p:grpSp>
        <p:nvGrpSpPr>
          <p:cNvPr id="12" name="组合 11"/>
          <p:cNvGrpSpPr/>
          <p:nvPr userDrawn="1"/>
        </p:nvGrpSpPr>
        <p:grpSpPr>
          <a:xfrm>
            <a:off x="10100628" y="6075635"/>
            <a:ext cx="2089785" cy="687411"/>
            <a:chOff x="20203886" y="12148457"/>
            <a:chExt cx="4180114" cy="1374503"/>
          </a:xfrm>
        </p:grpSpPr>
        <p:grpSp>
          <p:nvGrpSpPr>
            <p:cNvPr id="15" name="组合 14"/>
            <p:cNvGrpSpPr/>
            <p:nvPr userDrawn="1"/>
          </p:nvGrpSpPr>
          <p:grpSpPr>
            <a:xfrm>
              <a:off x="21281121" y="12530748"/>
              <a:ext cx="2912310" cy="992212"/>
              <a:chOff x="10342032" y="6146841"/>
              <a:chExt cx="1456155" cy="496106"/>
            </a:xfrm>
            <a:solidFill>
              <a:schemeClr val="accent1"/>
            </a:solidFill>
            <a:effectLst/>
          </p:grpSpPr>
          <p:pic>
            <p:nvPicPr>
              <p:cNvPr id="13" name="图片 12"/>
              <p:cNvPicPr>
                <a:picLocks noChangeAspect="1"/>
              </p:cNvPicPr>
              <p:nvPr userDrawn="1"/>
            </p:nvPicPr>
            <p:blipFill>
              <a:blip r:embed="rId3" cstate="print"/>
              <a:stretch>
                <a:fillRect/>
              </a:stretch>
            </p:blipFill>
            <p:spPr>
              <a:xfrm>
                <a:off x="10904534" y="6174082"/>
                <a:ext cx="444703" cy="460398"/>
              </a:xfrm>
              <a:prstGeom prst="rect">
                <a:avLst/>
              </a:prstGeom>
              <a:grpFill/>
            </p:spPr>
          </p:pic>
          <p:pic>
            <p:nvPicPr>
              <p:cNvPr id="14" name="图片 13"/>
              <p:cNvPicPr>
                <a:picLocks noChangeAspect="1"/>
              </p:cNvPicPr>
              <p:nvPr userDrawn="1"/>
            </p:nvPicPr>
            <p:blipFill>
              <a:blip r:embed="rId4" cstate="print"/>
              <a:stretch>
                <a:fillRect/>
              </a:stretch>
            </p:blipFill>
            <p:spPr>
              <a:xfrm>
                <a:off x="11369061" y="6174082"/>
                <a:ext cx="429126" cy="460398"/>
              </a:xfrm>
              <a:prstGeom prst="rect">
                <a:avLst/>
              </a:prstGeom>
              <a:grpFill/>
            </p:spPr>
          </p:pic>
          <p:pic>
            <p:nvPicPr>
              <p:cNvPr id="1026" name="Picture 2" descr="http://www.cma.gov.cn/images/pic_footer_zgqxj.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342032" y="6146841"/>
                <a:ext cx="496105" cy="496106"/>
              </a:xfrm>
              <a:prstGeom prst="rect">
                <a:avLst/>
              </a:prstGeom>
              <a:grpFill/>
            </p:spPr>
          </p:pic>
        </p:grpSp>
        <p:sp>
          <p:nvSpPr>
            <p:cNvPr id="7" name="矩形 6"/>
            <p:cNvSpPr/>
            <p:nvPr userDrawn="1"/>
          </p:nvSpPr>
          <p:spPr>
            <a:xfrm>
              <a:off x="21103320" y="12268200"/>
              <a:ext cx="3280680" cy="125476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8" name="矩形 7"/>
            <p:cNvSpPr/>
            <p:nvPr userDrawn="1"/>
          </p:nvSpPr>
          <p:spPr>
            <a:xfrm>
              <a:off x="20203886" y="12148457"/>
              <a:ext cx="2069445" cy="1374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1114" y="32001"/>
            <a:ext cx="1125328" cy="732880"/>
          </a:xfrm>
          <a:prstGeom prst="rect">
            <a:avLst/>
          </a:prstGeom>
        </p:spPr>
      </p:pic>
      <p:sp>
        <p:nvSpPr>
          <p:cNvPr id="2" name="标题 1"/>
          <p:cNvSpPr>
            <a:spLocks noGrp="1"/>
          </p:cNvSpPr>
          <p:nvPr>
            <p:ph type="title"/>
          </p:nvPr>
        </p:nvSpPr>
        <p:spPr>
          <a:xfrm>
            <a:off x="1309201" y="116659"/>
            <a:ext cx="10625654" cy="658255"/>
          </a:xfrm>
        </p:spPr>
        <p:txBody>
          <a:bodyPr>
            <a:normAutofit/>
          </a:bodyPr>
          <a:lstStyle>
            <a:lvl1pPr>
              <a:defRPr sz="3600" b="1"/>
            </a:lvl1pPr>
          </a:lstStyle>
          <a:p>
            <a:r>
              <a:rPr lang="zh-CN" altLang="en-US" dirty="0" smtClean="0"/>
              <a:t>单击此处编辑母版标题样式</a:t>
            </a:r>
            <a:endParaRPr lang="zh-CN" altLang="en-US" dirty="0"/>
          </a:p>
        </p:txBody>
      </p:sp>
      <p:sp>
        <p:nvSpPr>
          <p:cNvPr id="6" name="ïṧľiḋê"/>
          <p:cNvSpPr/>
          <p:nvPr userDrawn="1"/>
        </p:nvSpPr>
        <p:spPr>
          <a:xfrm>
            <a:off x="645076" y="293474"/>
            <a:ext cx="411426" cy="405859"/>
          </a:xfrm>
          <a:prstGeom prst="rect">
            <a:avLst/>
          </a:prstGeom>
          <a:solidFill>
            <a:srgbClr val="B8DDF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sz="1400" dirty="0">
              <a:solidFill>
                <a:schemeClr val="bg1"/>
              </a:solidFill>
            </a:endParaRPr>
          </a:p>
        </p:txBody>
      </p:sp>
      <p:sp>
        <p:nvSpPr>
          <p:cNvPr id="7" name="ïṧľiḋê"/>
          <p:cNvSpPr/>
          <p:nvPr userDrawn="1"/>
        </p:nvSpPr>
        <p:spPr>
          <a:xfrm>
            <a:off x="874916" y="525936"/>
            <a:ext cx="252698" cy="250248"/>
          </a:xfrm>
          <a:prstGeom prst="rect">
            <a:avLst/>
          </a:prstGeom>
          <a:solidFill>
            <a:srgbClr val="3C98F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sz="1400" dirty="0">
              <a:solidFill>
                <a:schemeClr val="bg1"/>
              </a:solidFill>
            </a:endParaRPr>
          </a:p>
        </p:txBody>
      </p:sp>
      <p:cxnSp>
        <p:nvCxnSpPr>
          <p:cNvPr id="8" name="直接连接符 7"/>
          <p:cNvCxnSpPr/>
          <p:nvPr userDrawn="1"/>
        </p:nvCxnSpPr>
        <p:spPr>
          <a:xfrm>
            <a:off x="1056502" y="774913"/>
            <a:ext cx="111339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4695215" y="6647493"/>
            <a:ext cx="694282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本框 111"/>
          <p:cNvSpPr txBox="1"/>
          <p:nvPr userDrawn="1"/>
        </p:nvSpPr>
        <p:spPr>
          <a:xfrm>
            <a:off x="101132" y="6330694"/>
            <a:ext cx="498002" cy="169277"/>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100" dirty="0">
              <a:solidFill>
                <a:schemeClr val="accent4"/>
              </a:solidFill>
              <a:latin typeface="+mn-ea"/>
              <a:ea typeface="+mn-ea"/>
            </a:endParaRP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128" y="6330691"/>
            <a:ext cx="375236" cy="414116"/>
          </a:xfrm>
          <a:prstGeom prst="rect">
            <a:avLst/>
          </a:prstGeom>
        </p:spPr>
      </p:pic>
      <p:sp>
        <p:nvSpPr>
          <p:cNvPr id="12" name="文本框 113"/>
          <p:cNvSpPr txBox="1"/>
          <p:nvPr userDrawn="1"/>
        </p:nvSpPr>
        <p:spPr>
          <a:xfrm>
            <a:off x="1142677" y="6510261"/>
            <a:ext cx="1243769" cy="138532"/>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solidFill>
                  <a:srgbClr val="3366FF"/>
                </a:solidFill>
                <a:latin typeface="+mn-ea"/>
                <a:ea typeface="+mn-ea"/>
              </a:rPr>
              <a:t>国家卫星气象中心</a:t>
            </a:r>
            <a:endParaRPr lang="zh-CN" altLang="en-US" sz="900" dirty="0">
              <a:solidFill>
                <a:srgbClr val="3366FF"/>
              </a:solidFill>
              <a:latin typeface="+mn-ea"/>
              <a:ea typeface="+mn-ea"/>
            </a:endParaRPr>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324" y="6324182"/>
            <a:ext cx="464759" cy="442062"/>
          </a:xfrm>
          <a:prstGeom prst="rect">
            <a:avLst/>
          </a:prstGeom>
        </p:spPr>
      </p:pic>
      <p:sp>
        <p:nvSpPr>
          <p:cNvPr id="14" name="文本框 116"/>
          <p:cNvSpPr txBox="1"/>
          <p:nvPr userDrawn="1"/>
        </p:nvSpPr>
        <p:spPr>
          <a:xfrm>
            <a:off x="2207281" y="6514514"/>
            <a:ext cx="2054616" cy="138532"/>
          </a:xfrm>
          <a:prstGeom prst="rect">
            <a:avLst/>
          </a:prstGeom>
          <a:solidFill>
            <a:schemeClr val="bg1"/>
          </a:solid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solidFill>
                  <a:srgbClr val="3366FF"/>
                </a:solidFill>
                <a:latin typeface="+mn-ea"/>
                <a:ea typeface="+mn-ea"/>
              </a:rPr>
              <a:t>（国家空间天气监测预警中心）</a:t>
            </a:r>
            <a:endParaRPr lang="zh-CN" altLang="en-US" sz="900" dirty="0">
              <a:solidFill>
                <a:srgbClr val="3366FF"/>
              </a:solidFill>
              <a:latin typeface="+mn-ea"/>
              <a:ea typeface="+mn-ea"/>
            </a:endParaRPr>
          </a:p>
        </p:txBody>
      </p:sp>
      <p:sp>
        <p:nvSpPr>
          <p:cNvPr id="19" name="内容占位符 18"/>
          <p:cNvSpPr>
            <a:spLocks noGrp="1"/>
          </p:cNvSpPr>
          <p:nvPr>
            <p:ph sz="quarter" idx="10" hasCustomPrompt="1"/>
          </p:nvPr>
        </p:nvSpPr>
        <p:spPr>
          <a:xfrm>
            <a:off x="1309518" y="1125798"/>
            <a:ext cx="10545977" cy="4896984"/>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2416654" y="1152196"/>
            <a:ext cx="7357105" cy="2322257"/>
          </a:xfrm>
          <a:prstGeom prst="rect">
            <a:avLst/>
          </a:prstGeom>
        </p:spPr>
        <p:txBody>
          <a:bodyPr anchor="b"/>
          <a:lstStyle/>
          <a:p>
            <a:r>
              <a:t>标题文本</a:t>
            </a:r>
          </a:p>
        </p:txBody>
      </p:sp>
      <p:sp>
        <p:nvSpPr>
          <p:cNvPr id="12" name="正文级别 1…"/>
          <p:cNvSpPr txBox="1">
            <a:spLocks noGrp="1"/>
          </p:cNvSpPr>
          <p:nvPr>
            <p:ph type="body" sz="quarter" idx="1" hasCustomPrompt="1"/>
          </p:nvPr>
        </p:nvSpPr>
        <p:spPr>
          <a:xfrm>
            <a:off x="2416654" y="3545906"/>
            <a:ext cx="7357105" cy="794927"/>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lvl1pPr>
              <a:defRPr>
                <a:latin typeface="Helvetica Neue Thin" panose="02000503000000020004"/>
                <a:ea typeface="Helvetica Neue Thin" panose="02000503000000020004"/>
                <a:cs typeface="Helvetica Neue Thin" panose="02000503000000020004"/>
                <a:sym typeface="Helvetica Neue Thin" panose="02000503000000020004"/>
              </a:defRPr>
            </a:lvl1p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45720" tIns="22860" rIns="45720" bIns="2286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1" y="1826048"/>
            <a:ext cx="10514231" cy="4352346"/>
          </a:xfrm>
          <a:prstGeom prst="rect">
            <a:avLst/>
          </a:prstGeom>
        </p:spPr>
        <p:txBody>
          <a:bodyPr vert="horz" lIns="45720" tIns="22860" rIns="45720" bIns="2286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1" y="6357822"/>
            <a:ext cx="2742843" cy="365210"/>
          </a:xfrm>
          <a:prstGeom prst="rect">
            <a:avLst/>
          </a:prstGeom>
        </p:spPr>
        <p:txBody>
          <a:bodyPr vert="horz" lIns="45720" tIns="22860" rIns="45720" bIns="22860" rtlCol="0" anchor="ctr"/>
          <a:lstStyle>
            <a:lvl1pPr algn="l">
              <a:defRPr sz="1200">
                <a:solidFill>
                  <a:schemeClr val="tx1">
                    <a:tint val="75000"/>
                  </a:schemeClr>
                </a:solidFill>
              </a:defRPr>
            </a:lvl1pPr>
          </a:lstStyle>
          <a:p>
            <a:fld id="{FBBFCFDD-EAE3-45F1-96E4-E25CAD26A064}" type="datetimeFigureOut">
              <a:rPr lang="zh-CN" altLang="en-US" smtClean="0"/>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45720" tIns="22860" rIns="45720" bIns="2286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45720" tIns="22860" rIns="45720" bIns="22860" rtlCol="0" anchor="ctr"/>
          <a:lstStyle>
            <a:lvl1pPr algn="r">
              <a:defRPr sz="1200">
                <a:solidFill>
                  <a:schemeClr val="tx1">
                    <a:tint val="75000"/>
                  </a:schemeClr>
                </a:solidFill>
              </a:defRPr>
            </a:lvl1pPr>
          </a:lstStyle>
          <a:p>
            <a:fld id="{A556D783-586A-4E7D-814A-EDCC9867959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5.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image" Target="../media/image33.png"/><Relationship Id="rId4" Type="http://schemas.openxmlformats.org/officeDocument/2006/relationships/tags" Target="../tags/tag16.xml"/><Relationship Id="rId3" Type="http://schemas.openxmlformats.org/officeDocument/2006/relationships/image" Target="../media/image32.png"/><Relationship Id="rId2" Type="http://schemas.openxmlformats.org/officeDocument/2006/relationships/tags" Target="../tags/tag15.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tags" Target="../tags/tag20.xml"/><Relationship Id="rId2" Type="http://schemas.openxmlformats.org/officeDocument/2006/relationships/image" Target="../media/image34.png"/><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5.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image" Target="../media/image43.jpeg"/><Relationship Id="rId7" Type="http://schemas.openxmlformats.org/officeDocument/2006/relationships/tags" Target="../tags/tag27.xml"/><Relationship Id="rId6" Type="http://schemas.openxmlformats.org/officeDocument/2006/relationships/image" Target="../media/image42.wmf"/><Relationship Id="rId5" Type="http://schemas.openxmlformats.org/officeDocument/2006/relationships/oleObject" Target="../embeddings/oleObject1.bin"/><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41.png"/><Relationship Id="rId12" Type="http://schemas.openxmlformats.org/officeDocument/2006/relationships/notesSlide" Target="../notesSlides/notesSlide10.xml"/><Relationship Id="rId11" Type="http://schemas.openxmlformats.org/officeDocument/2006/relationships/vmlDrawing" Target="../drawings/vmlDrawing1.vml"/><Relationship Id="rId10" Type="http://schemas.openxmlformats.org/officeDocument/2006/relationships/slideLayout" Target="../slideLayouts/slideLayout5.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png"/><Relationship Id="rId2" Type="http://schemas.openxmlformats.org/officeDocument/2006/relationships/tags" Target="../tags/tag30.xml"/><Relationship Id="rId11" Type="http://schemas.openxmlformats.org/officeDocument/2006/relationships/slideLayout" Target="../slideLayouts/slideLayout5.xml"/><Relationship Id="rId10" Type="http://schemas.openxmlformats.org/officeDocument/2006/relationships/tags" Target="../tags/tag34.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image" Target="../media/image49.jpeg"/><Relationship Id="rId4" Type="http://schemas.openxmlformats.org/officeDocument/2006/relationships/tags" Target="../tags/tag37.xml"/><Relationship Id="rId3" Type="http://schemas.openxmlformats.org/officeDocument/2006/relationships/image" Target="../media/image48.jpeg"/><Relationship Id="rId2" Type="http://schemas.openxmlformats.org/officeDocument/2006/relationships/tags" Target="../tags/tag36.xml"/><Relationship Id="rId16" Type="http://schemas.openxmlformats.org/officeDocument/2006/relationships/slideLayout" Target="../slideLayouts/slideLayout5.xml"/><Relationship Id="rId15" Type="http://schemas.openxmlformats.org/officeDocument/2006/relationships/image" Target="../media/image53.jpeg"/><Relationship Id="rId14" Type="http://schemas.openxmlformats.org/officeDocument/2006/relationships/image" Target="../media/image52.png"/><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5.xml"/><Relationship Id="rId7" Type="http://schemas.openxmlformats.org/officeDocument/2006/relationships/image" Target="../media/image24.png"/><Relationship Id="rId6" Type="http://schemas.openxmlformats.org/officeDocument/2006/relationships/tags" Target="../tags/tag7.xml"/><Relationship Id="rId5" Type="http://schemas.openxmlformats.org/officeDocument/2006/relationships/image" Target="../media/image23.jpeg"/><Relationship Id="rId4" Type="http://schemas.openxmlformats.org/officeDocument/2006/relationships/tags" Target="../tags/tag6.xml"/><Relationship Id="rId3" Type="http://schemas.openxmlformats.org/officeDocument/2006/relationships/image" Target="../media/image22.png"/><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25.jpeg"/><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xml"/><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xml"/><Relationship Id="rId2" Type="http://schemas.openxmlformats.org/officeDocument/2006/relationships/tags" Target="../tags/tag13.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11755" y="3637280"/>
            <a:ext cx="9502775" cy="1179830"/>
          </a:xfrm>
        </p:spPr>
        <p:txBody>
          <a:bodyPr>
            <a:noAutofit/>
          </a:bodyPr>
          <a:lstStyle/>
          <a:p>
            <a:pPr marL="0" indent="0" fontAlgn="auto">
              <a:lnSpc>
                <a:spcPct val="150000"/>
              </a:lnSpc>
            </a:pPr>
            <a:r>
              <a:rPr lang="zh-CN" altLang="en-US" sz="3200" b="1">
                <a:solidFill>
                  <a:schemeClr val="accent4">
                    <a:lumMod val="60000"/>
                    <a:lumOff val="40000"/>
                  </a:schemeClr>
                </a:solidFill>
                <a:latin typeface="微软雅黑" panose="020B0503020204020204" pitchFamily="34" charset="-122"/>
                <a:cs typeface="Times New Roman" panose="02020603050405020304" charset="0"/>
                <a:sym typeface="+mn-ea"/>
              </a:rPr>
              <a:t>Introduction of FY-3</a:t>
            </a:r>
            <a:r>
              <a:rPr lang="en-US" altLang="zh-CN" sz="3200" b="1">
                <a:solidFill>
                  <a:schemeClr val="accent4">
                    <a:lumMod val="60000"/>
                    <a:lumOff val="40000"/>
                  </a:schemeClr>
                </a:solidFill>
                <a:latin typeface="微软雅黑" panose="020B0503020204020204" pitchFamily="34" charset="-122"/>
                <a:cs typeface="Times New Roman" panose="02020603050405020304" charset="0"/>
                <a:sym typeface="+mn-ea"/>
              </a:rPr>
              <a:t>G</a:t>
            </a:r>
            <a:r>
              <a:rPr lang="zh-CN" altLang="en-US" sz="3200" b="1">
                <a:solidFill>
                  <a:schemeClr val="accent4">
                    <a:lumMod val="60000"/>
                    <a:lumOff val="40000"/>
                  </a:schemeClr>
                </a:solidFill>
                <a:latin typeface="微软雅黑" panose="020B0503020204020204" pitchFamily="34" charset="-122"/>
                <a:cs typeface="Times New Roman" panose="02020603050405020304" charset="0"/>
                <a:sym typeface="+mn-ea"/>
              </a:rPr>
              <a:t>/MERSI-</a:t>
            </a:r>
            <a:r>
              <a:rPr lang="en-US" altLang="zh-CN" sz="3200" b="1">
                <a:solidFill>
                  <a:schemeClr val="accent4">
                    <a:lumMod val="60000"/>
                    <a:lumOff val="40000"/>
                  </a:schemeClr>
                </a:solidFill>
                <a:latin typeface="微软雅黑" panose="020B0503020204020204" pitchFamily="34" charset="-122"/>
                <a:cs typeface="Times New Roman" panose="02020603050405020304" charset="0"/>
                <a:sym typeface="+mn-ea"/>
              </a:rPr>
              <a:t>RM</a:t>
            </a:r>
            <a:r>
              <a:rPr lang="zh-CN" altLang="en-US" sz="3200" b="1">
                <a:solidFill>
                  <a:schemeClr val="accent4">
                    <a:lumMod val="60000"/>
                    <a:lumOff val="40000"/>
                  </a:schemeClr>
                </a:solidFill>
                <a:latin typeface="微软雅黑" panose="020B0503020204020204" pitchFamily="34" charset="-122"/>
                <a:cs typeface="Times New Roman" panose="02020603050405020304" charset="0"/>
                <a:sym typeface="+mn-ea"/>
              </a:rPr>
              <a:t> and</a:t>
            </a:r>
            <a:br>
              <a:rPr lang="zh-CN" altLang="en-US" sz="3200" b="1">
                <a:solidFill>
                  <a:schemeClr val="accent4">
                    <a:lumMod val="60000"/>
                    <a:lumOff val="40000"/>
                  </a:schemeClr>
                </a:solidFill>
                <a:latin typeface="微软雅黑" panose="020B0503020204020204" pitchFamily="34" charset="-122"/>
                <a:cs typeface="Times New Roman" panose="02020603050405020304" charset="0"/>
                <a:sym typeface="+mn-ea"/>
              </a:rPr>
            </a:br>
            <a:r>
              <a:rPr lang="zh-CN" altLang="en-US" sz="3200" b="1">
                <a:solidFill>
                  <a:schemeClr val="accent4">
                    <a:lumMod val="60000"/>
                    <a:lumOff val="40000"/>
                  </a:schemeClr>
                </a:solidFill>
                <a:latin typeface="微软雅黑" panose="020B0503020204020204" pitchFamily="34" charset="-122"/>
                <a:cs typeface="Times New Roman" panose="02020603050405020304" charset="0"/>
                <a:sym typeface="+mn-ea"/>
              </a:rPr>
              <a:t> Preliminary Result of On-orbit </a:t>
            </a:r>
            <a:r>
              <a:rPr lang="en-US" altLang="zh-CN" sz="3200" b="1">
                <a:solidFill>
                  <a:schemeClr val="accent4">
                    <a:lumMod val="60000"/>
                    <a:lumOff val="40000"/>
                  </a:schemeClr>
                </a:solidFill>
                <a:latin typeface="微软雅黑" panose="020B0503020204020204" pitchFamily="34" charset="-122"/>
                <a:cs typeface="Times New Roman" panose="02020603050405020304" charset="0"/>
                <a:sym typeface="+mn-ea"/>
              </a:rPr>
              <a:t>Calibration result  for IR channels</a:t>
            </a:r>
            <a:endParaRPr lang="en-US" altLang="zh-CN" sz="3200" b="1">
              <a:solidFill>
                <a:schemeClr val="accent4">
                  <a:lumMod val="60000"/>
                  <a:lumOff val="40000"/>
                </a:schemeClr>
              </a:solidFill>
              <a:latin typeface="微软雅黑" panose="020B0503020204020204" pitchFamily="34" charset="-122"/>
              <a:cs typeface="Times New Roman" panose="02020603050405020304" charset="0"/>
              <a:sym typeface="+mn-ea"/>
            </a:endParaRPr>
          </a:p>
        </p:txBody>
      </p:sp>
      <p:sp>
        <p:nvSpPr>
          <p:cNvPr id="3" name="文本占位符 2"/>
          <p:cNvSpPr>
            <a:spLocks noGrp="1"/>
          </p:cNvSpPr>
          <p:nvPr>
            <p:ph type="body" sz="quarter" idx="1"/>
          </p:nvPr>
        </p:nvSpPr>
        <p:spPr>
          <a:xfrm>
            <a:off x="5074285" y="5135245"/>
            <a:ext cx="4578350" cy="1106170"/>
          </a:xfrm>
        </p:spPr>
        <p:txBody>
          <a:bodyPr>
            <a:normAutofit fontScale="70000"/>
          </a:bodyPr>
          <a:lstStyle/>
          <a:p>
            <a:pPr fontAlgn="auto">
              <a:lnSpc>
                <a:spcPct val="150000"/>
              </a:lnSpc>
            </a:pPr>
            <a:r>
              <a:rPr lang="en-US"/>
              <a:t>FY-3G/MERSI-RM On-orbit Test Group</a:t>
            </a:r>
            <a:r>
              <a:rPr lang="en-US" altLang="zh-CN"/>
              <a:t>  </a:t>
            </a:r>
            <a:endParaRPr lang="zh-CN" altLang="en-US"/>
          </a:p>
          <a:p>
            <a:pPr fontAlgn="auto">
              <a:lnSpc>
                <a:spcPct val="150000"/>
              </a:lnSpc>
            </a:pPr>
            <a:r>
              <a:rPr lang="en-US" altLang="zh-CN"/>
              <a:t>2024-07</a:t>
            </a:r>
            <a:endParaRPr lang="en-US" altLang="zh-CN"/>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423545" y="285115"/>
            <a:ext cx="6974840" cy="476250"/>
          </a:xfrm>
          <a:prstGeom prst="rect">
            <a:avLst/>
          </a:prstGeom>
        </p:spPr>
        <p:txBody>
          <a:bodyPr wrap="square" lIns="45720" tIns="22860" rIns="45720" bIns="22860">
            <a:spAutoFit/>
          </a:bodyPr>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Introduction of MERSI-RM</a:t>
            </a:r>
            <a:endPar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grpSp>
        <p:nvGrpSpPr>
          <p:cNvPr id="5" name="组合 4"/>
          <p:cNvGrpSpPr/>
          <p:nvPr/>
        </p:nvGrpSpPr>
        <p:grpSpPr>
          <a:xfrm>
            <a:off x="6059805" y="1189355"/>
            <a:ext cx="5268595" cy="3107690"/>
            <a:chOff x="806" y="2171"/>
            <a:chExt cx="8297" cy="4894"/>
          </a:xfrm>
        </p:grpSpPr>
        <p:pic>
          <p:nvPicPr>
            <p:cNvPr id="3" name="图片 -2147482617" descr="IMG_263"/>
            <p:cNvPicPr>
              <a:picLocks noChangeAspect="1"/>
            </p:cNvPicPr>
            <p:nvPr>
              <p:custDataLst>
                <p:tags r:id="rId2"/>
              </p:custDataLst>
            </p:nvPr>
          </p:nvPicPr>
          <p:blipFill>
            <a:blip r:embed="rId3"/>
            <a:stretch>
              <a:fillRect/>
            </a:stretch>
          </p:blipFill>
          <p:spPr>
            <a:xfrm>
              <a:off x="853" y="4770"/>
              <a:ext cx="8250" cy="2295"/>
            </a:xfrm>
            <a:prstGeom prst="rect">
              <a:avLst/>
            </a:prstGeom>
            <a:noFill/>
            <a:ln w="9525">
              <a:noFill/>
            </a:ln>
          </p:spPr>
        </p:pic>
        <p:pic>
          <p:nvPicPr>
            <p:cNvPr id="2" name="图片 -2147482618" descr="IMG_262"/>
            <p:cNvPicPr>
              <a:picLocks noChangeAspect="1"/>
            </p:cNvPicPr>
            <p:nvPr>
              <p:custDataLst>
                <p:tags r:id="rId4"/>
              </p:custDataLst>
            </p:nvPr>
          </p:nvPicPr>
          <p:blipFill>
            <a:blip r:embed="rId5"/>
            <a:stretch>
              <a:fillRect/>
            </a:stretch>
          </p:blipFill>
          <p:spPr>
            <a:xfrm>
              <a:off x="806" y="2171"/>
              <a:ext cx="8250" cy="2295"/>
            </a:xfrm>
            <a:prstGeom prst="rect">
              <a:avLst/>
            </a:prstGeom>
            <a:noFill/>
            <a:ln w="9525">
              <a:noFill/>
            </a:ln>
          </p:spPr>
        </p:pic>
        <p:sp>
          <p:nvSpPr>
            <p:cNvPr id="8" name="文本框 7"/>
            <p:cNvSpPr txBox="1"/>
            <p:nvPr/>
          </p:nvSpPr>
          <p:spPr>
            <a:xfrm>
              <a:off x="2347" y="2433"/>
              <a:ext cx="6046" cy="531"/>
            </a:xfrm>
            <a:prstGeom prst="rect">
              <a:avLst/>
            </a:prstGeom>
            <a:noFill/>
          </p:spPr>
          <p:txBody>
            <a:bodyPr wrap="square" rtlCol="0">
              <a:spAutoFit/>
            </a:bodyPr>
            <a:p>
              <a:pPr algn="ctr"/>
              <a:r>
                <a:rPr lang="en-US" altLang="zh-CN" b="0">
                  <a:latin typeface="Times New Roman" panose="02020603050405020304" charset="0"/>
                  <a:cs typeface="Times New Roman" panose="02020603050405020304" charset="0"/>
                </a:rPr>
                <a:t>blackbody temperature uncontrolled</a:t>
              </a:r>
              <a:endParaRPr lang="en-US" altLang="zh-CN" b="0">
                <a:latin typeface="Times New Roman" panose="02020603050405020304" charset="0"/>
                <a:cs typeface="Times New Roman" panose="02020603050405020304" charset="0"/>
              </a:endParaRPr>
            </a:p>
          </p:txBody>
        </p:sp>
        <p:sp>
          <p:nvSpPr>
            <p:cNvPr id="9" name="文本框 8"/>
            <p:cNvSpPr txBox="1"/>
            <p:nvPr>
              <p:custDataLst>
                <p:tags r:id="rId6"/>
              </p:custDataLst>
            </p:nvPr>
          </p:nvSpPr>
          <p:spPr>
            <a:xfrm>
              <a:off x="2667" y="4941"/>
              <a:ext cx="5274" cy="531"/>
            </a:xfrm>
            <a:prstGeom prst="rect">
              <a:avLst/>
            </a:prstGeom>
            <a:noFill/>
          </p:spPr>
          <p:txBody>
            <a:bodyPr wrap="square" rtlCol="0">
              <a:spAutoFit/>
            </a:bodyPr>
            <a:p>
              <a:r>
                <a:rPr lang="en-US" altLang="zh-CN" b="0">
                  <a:latin typeface="Times New Roman" panose="02020603050405020304" charset="0"/>
                  <a:cs typeface="Times New Roman" panose="02020603050405020304" charset="0"/>
                  <a:sym typeface="+mn-ea"/>
                </a:rPr>
                <a:t>blackbody temperature controlled</a:t>
              </a:r>
              <a:endParaRPr lang="en-US" altLang="zh-CN" b="0">
                <a:latin typeface="Times New Roman" panose="02020603050405020304" charset="0"/>
                <a:cs typeface="Times New Roman" panose="02020603050405020304" charset="0"/>
                <a:sym typeface="+mn-ea"/>
              </a:endParaRPr>
            </a:p>
          </p:txBody>
        </p:sp>
      </p:grpSp>
      <p:graphicFrame>
        <p:nvGraphicFramePr>
          <p:cNvPr id="10" name="表格 9"/>
          <p:cNvGraphicFramePr/>
          <p:nvPr/>
        </p:nvGraphicFramePr>
        <p:xfrm>
          <a:off x="2393950" y="4540885"/>
          <a:ext cx="6828155" cy="1143000"/>
        </p:xfrm>
        <a:graphic>
          <a:graphicData uri="http://schemas.openxmlformats.org/drawingml/2006/table">
            <a:tbl>
              <a:tblPr firstRow="1" bandRow="1">
                <a:tableStyleId>{5C22544A-7EE6-4342-B048-85BDC9FD1C3A}</a:tableStyleId>
              </a:tblPr>
              <a:tblGrid>
                <a:gridCol w="2167890"/>
                <a:gridCol w="1143000"/>
                <a:gridCol w="1085850"/>
                <a:gridCol w="1217930"/>
                <a:gridCol w="1213485"/>
              </a:tblGrid>
              <a:tr h="381000">
                <a:tc rowSpan="2">
                  <a:txBody>
                    <a:bodyPr/>
                    <a:p>
                      <a:pPr algn="ctr">
                        <a:buNone/>
                      </a:pPr>
                      <a:endParaRPr lang="zh-CN" altLang="en-US" sz="1400">
                        <a:latin typeface="Times New Roman" panose="02020603050405020304" charset="0"/>
                        <a:cs typeface="Times New Roman" panose="02020603050405020304" charset="0"/>
                      </a:endParaRPr>
                    </a:p>
                  </a:txBody>
                  <a:tcPr/>
                </a:tc>
                <a:tc gridSpan="2">
                  <a:txBody>
                    <a:bodyPr/>
                    <a:p>
                      <a:pPr algn="ctr">
                        <a:buNone/>
                      </a:pPr>
                      <a:r>
                        <a:rPr lang="en-US" altLang="zh-CN" sz="1400">
                          <a:latin typeface="Times New Roman" panose="02020603050405020304" charset="0"/>
                          <a:cs typeface="Times New Roman" panose="02020603050405020304" charset="0"/>
                        </a:rPr>
                        <a:t>orbit</a:t>
                      </a:r>
                      <a:endParaRPr lang="en-US" altLang="zh-CN" sz="1400">
                        <a:latin typeface="Times New Roman" panose="02020603050405020304" charset="0"/>
                        <a:cs typeface="Times New Roman" panose="02020603050405020304" charset="0"/>
                      </a:endParaRPr>
                    </a:p>
                  </a:txBody>
                  <a:tcPr/>
                </a:tc>
                <a:tc hMerge="1">
                  <a:tcPr/>
                </a:tc>
                <a:tc gridSpan="2">
                  <a:txBody>
                    <a:bodyPr/>
                    <a:p>
                      <a:pPr algn="ctr">
                        <a:buNone/>
                      </a:pPr>
                      <a:r>
                        <a:rPr lang="en-US" altLang="zh-CN" sz="1400">
                          <a:latin typeface="Times New Roman" panose="02020603050405020304" charset="0"/>
                          <a:cs typeface="Times New Roman" panose="02020603050405020304" charset="0"/>
                        </a:rPr>
                        <a:t>daily</a:t>
                      </a:r>
                      <a:endParaRPr lang="en-US" altLang="zh-CN" sz="1400">
                        <a:latin typeface="Times New Roman" panose="02020603050405020304" charset="0"/>
                        <a:cs typeface="Times New Roman" panose="02020603050405020304" charset="0"/>
                      </a:endParaRPr>
                    </a:p>
                  </a:txBody>
                  <a:tcPr/>
                </a:tc>
                <a:tc hMerge="1">
                  <a:tcPr/>
                </a:tc>
              </a:tr>
              <a:tr h="381000">
                <a:tc vMerge="1">
                  <a:tcPr/>
                </a:tc>
                <a:tc>
                  <a:txBody>
                    <a:bodyPr/>
                    <a:p>
                      <a:pPr algn="ctr"/>
                      <a:r>
                        <a:rPr lang="en-US" altLang="zh-CN" sz="1400">
                          <a:latin typeface="Times New Roman" panose="02020603050405020304" charset="0"/>
                          <a:cs typeface="Times New Roman" panose="02020603050405020304" charset="0"/>
                          <a:sym typeface="+mn-ea"/>
                        </a:rPr>
                        <a:t>uncontrolled</a:t>
                      </a:r>
                      <a:endParaRPr lang="en-US" altLang="zh-CN" sz="1400">
                        <a:latin typeface="Times New Roman" panose="02020603050405020304" charset="0"/>
                        <a:cs typeface="Times New Roman" panose="02020603050405020304" charset="0"/>
                        <a:sym typeface="+mn-ea"/>
                      </a:endParaRPr>
                    </a:p>
                  </a:txBody>
                  <a:tcPr/>
                </a:tc>
                <a:tc>
                  <a:txBody>
                    <a:bodyPr/>
                    <a:p>
                      <a:pPr algn="ctr">
                        <a:buNone/>
                      </a:pPr>
                      <a:r>
                        <a:rPr lang="en-US" altLang="zh-CN" sz="1400">
                          <a:latin typeface="Times New Roman" panose="02020603050405020304" charset="0"/>
                          <a:cs typeface="Times New Roman" panose="02020603050405020304" charset="0"/>
                        </a:rPr>
                        <a:t>~290K</a:t>
                      </a:r>
                      <a:endParaRPr lang="en-US" altLang="zh-CN" sz="1400">
                        <a:latin typeface="Times New Roman" panose="02020603050405020304" charset="0"/>
                        <a:cs typeface="Times New Roman" panose="02020603050405020304" charset="0"/>
                      </a:endParaRPr>
                    </a:p>
                  </a:txBody>
                  <a:tcPr/>
                </a:tc>
                <a:tc>
                  <a:txBody>
                    <a:bodyPr/>
                    <a:p>
                      <a:pPr algn="ctr"/>
                      <a:r>
                        <a:rPr lang="en-US" altLang="zh-CN" sz="1400">
                          <a:latin typeface="Times New Roman" panose="02020603050405020304" charset="0"/>
                          <a:cs typeface="Times New Roman" panose="02020603050405020304" charset="0"/>
                          <a:sym typeface="+mn-ea"/>
                        </a:rPr>
                        <a:t>uncontrolled</a:t>
                      </a:r>
                      <a:endParaRPr lang="en-US" altLang="zh-CN" sz="1400">
                        <a:latin typeface="Times New Roman" panose="02020603050405020304" charset="0"/>
                        <a:cs typeface="Times New Roman" panose="02020603050405020304" charset="0"/>
                        <a:sym typeface="+mn-ea"/>
                      </a:endParaRPr>
                    </a:p>
                  </a:txBody>
                  <a:tcPr/>
                </a:tc>
                <a:tc>
                  <a:txBody>
                    <a:bodyPr/>
                    <a:p>
                      <a:pPr algn="ctr">
                        <a:buNone/>
                      </a:pPr>
                      <a:r>
                        <a:rPr lang="en-US" altLang="zh-CN" sz="1400">
                          <a:latin typeface="Times New Roman" panose="02020603050405020304" charset="0"/>
                          <a:cs typeface="Times New Roman" panose="02020603050405020304" charset="0"/>
                        </a:rPr>
                        <a:t>~290K</a:t>
                      </a:r>
                      <a:endParaRPr lang="en-US" altLang="zh-CN" sz="1400">
                        <a:latin typeface="Times New Roman" panose="02020603050405020304" charset="0"/>
                        <a:cs typeface="Times New Roman" panose="02020603050405020304" charset="0"/>
                      </a:endParaRPr>
                    </a:p>
                  </a:txBody>
                  <a:tcPr/>
                </a:tc>
              </a:tr>
              <a:tr h="381000">
                <a:tc>
                  <a:txBody>
                    <a:bodyPr/>
                    <a:p>
                      <a:pPr algn="ctr">
                        <a:buNone/>
                      </a:pPr>
                      <a:r>
                        <a:rPr lang="en-US" altLang="zh-CN" sz="1400">
                          <a:latin typeface="Times New Roman" panose="02020603050405020304" charset="0"/>
                          <a:cs typeface="Times New Roman" panose="02020603050405020304" charset="0"/>
                        </a:rPr>
                        <a:t>BB temperature change</a:t>
                      </a:r>
                      <a:endParaRPr lang="en-US" altLang="zh-CN" sz="1400">
                        <a:latin typeface="Times New Roman" panose="02020603050405020304" charset="0"/>
                        <a:cs typeface="Times New Roman" panose="02020603050405020304" charset="0"/>
                      </a:endParaRPr>
                    </a:p>
                  </a:txBody>
                  <a:tcPr/>
                </a:tc>
                <a:tc>
                  <a:txBody>
                    <a:bodyPr/>
                    <a:p>
                      <a:pPr algn="ctr">
                        <a:buNone/>
                      </a:pPr>
                      <a:r>
                        <a:rPr lang="en-US" altLang="zh-CN" sz="1400">
                          <a:latin typeface="Times New Roman" panose="02020603050405020304" charset="0"/>
                          <a:cs typeface="Times New Roman" panose="02020603050405020304" charset="0"/>
                        </a:rPr>
                        <a:t>0.2~0.3K</a:t>
                      </a:r>
                      <a:endParaRPr lang="en-US" altLang="zh-CN" sz="1400">
                        <a:latin typeface="Times New Roman" panose="02020603050405020304" charset="0"/>
                        <a:cs typeface="Times New Roman" panose="02020603050405020304" charset="0"/>
                      </a:endParaRPr>
                    </a:p>
                  </a:txBody>
                  <a:tcPr/>
                </a:tc>
                <a:tc>
                  <a:txBody>
                    <a:bodyPr/>
                    <a:p>
                      <a:pPr algn="ctr">
                        <a:buNone/>
                      </a:pPr>
                      <a:r>
                        <a:rPr lang="en-US" altLang="zh-CN" sz="1400">
                          <a:latin typeface="Times New Roman" panose="02020603050405020304" charset="0"/>
                          <a:cs typeface="Times New Roman" panose="02020603050405020304" charset="0"/>
                          <a:sym typeface="+mn-ea"/>
                        </a:rPr>
                        <a:t>~0.1K</a:t>
                      </a:r>
                      <a:endParaRPr lang="en-US" altLang="zh-CN" sz="1400">
                        <a:latin typeface="Times New Roman" panose="02020603050405020304" charset="0"/>
                        <a:cs typeface="Times New Roman" panose="02020603050405020304" charset="0"/>
                        <a:sym typeface="+mn-ea"/>
                      </a:endParaRPr>
                    </a:p>
                  </a:txBody>
                  <a:tcPr/>
                </a:tc>
                <a:tc>
                  <a:txBody>
                    <a:bodyPr/>
                    <a:p>
                      <a:pPr algn="ctr">
                        <a:buNone/>
                      </a:pPr>
                      <a:r>
                        <a:rPr lang="en-US" altLang="zh-CN" sz="1400">
                          <a:latin typeface="Times New Roman" panose="02020603050405020304" charset="0"/>
                          <a:cs typeface="Times New Roman" panose="02020603050405020304" charset="0"/>
                        </a:rPr>
                        <a:t>1K</a:t>
                      </a:r>
                      <a:endParaRPr lang="en-US" altLang="zh-CN" sz="1400">
                        <a:latin typeface="Times New Roman" panose="02020603050405020304" charset="0"/>
                        <a:cs typeface="Times New Roman" panose="02020603050405020304" charset="0"/>
                      </a:endParaRPr>
                    </a:p>
                  </a:txBody>
                  <a:tcPr/>
                </a:tc>
                <a:tc>
                  <a:txBody>
                    <a:bodyPr/>
                    <a:p>
                      <a:pPr algn="ctr">
                        <a:buNone/>
                      </a:pPr>
                      <a:r>
                        <a:rPr lang="en-US" altLang="zh-CN" sz="1400">
                          <a:latin typeface="Times New Roman" panose="02020603050405020304" charset="0"/>
                          <a:cs typeface="Times New Roman" panose="02020603050405020304" charset="0"/>
                        </a:rPr>
                        <a:t>&lt;0.2K</a:t>
                      </a:r>
                      <a:endParaRPr lang="en-US" altLang="zh-CN" sz="1400">
                        <a:latin typeface="Times New Roman" panose="02020603050405020304" charset="0"/>
                        <a:cs typeface="Times New Roman" panose="02020603050405020304" charset="0"/>
                      </a:endParaRPr>
                    </a:p>
                  </a:txBody>
                  <a:tcPr/>
                </a:tc>
              </a:tr>
            </a:tbl>
          </a:graphicData>
        </a:graphic>
      </p:graphicFrame>
      <p:sp>
        <p:nvSpPr>
          <p:cNvPr id="4" name="文本框 3"/>
          <p:cNvSpPr txBox="1"/>
          <p:nvPr/>
        </p:nvSpPr>
        <p:spPr>
          <a:xfrm>
            <a:off x="565785" y="1355725"/>
            <a:ext cx="5246370" cy="2676525"/>
          </a:xfrm>
          <a:prstGeom prst="rect">
            <a:avLst/>
          </a:prstGeom>
        </p:spPr>
        <p:style>
          <a:lnRef idx="2">
            <a:schemeClr val="accent1"/>
          </a:lnRef>
          <a:fillRef idx="0">
            <a:srgbClr val="FFFFFF"/>
          </a:fillRef>
          <a:effectRef idx="0">
            <a:srgbClr val="FFFFFF"/>
          </a:effectRef>
          <a:fontRef idx="minor">
            <a:schemeClr val="tx1"/>
          </a:fontRef>
        </p:style>
        <p:txBody>
          <a:bodyPr wrap="square" rtlCol="0">
            <a:spAutoFit/>
          </a:bodyPr>
          <a:p>
            <a:pPr algn="l" eaLnBrk="1">
              <a:lnSpc>
                <a:spcPct val="150000"/>
              </a:lnSpc>
            </a:pPr>
            <a:r>
              <a:rPr lang="zh-CN" altLang="en-US" b="0">
                <a:latin typeface="Times New Roman" panose="02020603050405020304" charset="0"/>
                <a:cs typeface="Times New Roman" panose="02020603050405020304" charset="0"/>
              </a:rPr>
              <a:t>MERSI-RM's infrared on-board </a:t>
            </a:r>
            <a:r>
              <a:rPr lang="en-US" altLang="zh-CN" b="0">
                <a:latin typeface="Times New Roman" panose="02020603050405020304" charset="0"/>
                <a:cs typeface="Times New Roman" panose="02020603050405020304" charset="0"/>
              </a:rPr>
              <a:t>calibrator</a:t>
            </a:r>
            <a:r>
              <a:rPr lang="zh-CN" altLang="en-US" b="0">
                <a:latin typeface="Times New Roman" panose="02020603050405020304" charset="0"/>
                <a:cs typeface="Times New Roman" panose="02020603050405020304" charset="0"/>
              </a:rPr>
              <a:t> uses </a:t>
            </a:r>
            <a:r>
              <a:rPr lang="en-US" altLang="zh-CN" b="0">
                <a:latin typeface="Times New Roman" panose="02020603050405020304" charset="0"/>
                <a:cs typeface="Times New Roman" panose="02020603050405020304" charset="0"/>
              </a:rPr>
              <a:t>a</a:t>
            </a:r>
            <a:r>
              <a:rPr lang="zh-CN" altLang="en-US" b="0">
                <a:latin typeface="Times New Roman" panose="02020603050405020304" charset="0"/>
                <a:cs typeface="Times New Roman" panose="02020603050405020304" charset="0"/>
              </a:rPr>
              <a:t> new design: </a:t>
            </a:r>
            <a:endParaRPr lang="zh-CN" altLang="en-US" b="0">
              <a:latin typeface="Times New Roman" panose="02020603050405020304" charset="0"/>
              <a:cs typeface="Times New Roman" panose="02020603050405020304" charset="0"/>
            </a:endParaRPr>
          </a:p>
          <a:p>
            <a:pPr marL="285750" indent="-285750" algn="l" eaLnBrk="1">
              <a:lnSpc>
                <a:spcPct val="150000"/>
              </a:lnSpc>
              <a:buFont typeface="Wingdings" panose="05000000000000000000" charset="0"/>
              <a:buChar char="l"/>
            </a:pPr>
            <a:r>
              <a:rPr lang="en-US" altLang="zh-CN" b="0">
                <a:latin typeface="Times New Roman" panose="02020603050405020304" charset="0"/>
                <a:cs typeface="Times New Roman" panose="02020603050405020304" charset="0"/>
              </a:rPr>
              <a:t>T</a:t>
            </a:r>
            <a:r>
              <a:rPr lang="zh-CN" altLang="en-US" b="0">
                <a:latin typeface="Times New Roman" panose="02020603050405020304" charset="0"/>
                <a:cs typeface="Times New Roman" panose="02020603050405020304" charset="0"/>
              </a:rPr>
              <a:t>he</a:t>
            </a:r>
            <a:r>
              <a:rPr lang="en-US" altLang="zh-CN" b="0">
                <a:latin typeface="Times New Roman" panose="02020603050405020304" charset="0"/>
                <a:cs typeface="Times New Roman" panose="02020603050405020304" charset="0"/>
              </a:rPr>
              <a:t> temperature of</a:t>
            </a:r>
            <a:r>
              <a:rPr lang="zh-CN" altLang="en-US" b="0">
                <a:latin typeface="Times New Roman" panose="02020603050405020304" charset="0"/>
                <a:cs typeface="Times New Roman" panose="02020603050405020304" charset="0"/>
              </a:rPr>
              <a:t> on-board blackbody </a:t>
            </a:r>
            <a:r>
              <a:rPr lang="en-US" altLang="zh-CN" b="0">
                <a:latin typeface="Times New Roman" panose="02020603050405020304" charset="0"/>
                <a:cs typeface="Times New Roman" panose="02020603050405020304" charset="0"/>
              </a:rPr>
              <a:t>can be control </a:t>
            </a:r>
            <a:r>
              <a:rPr lang="zh-CN" altLang="en-US" b="0">
                <a:latin typeface="Times New Roman" panose="02020603050405020304" charset="0"/>
                <a:cs typeface="Times New Roman" panose="02020603050405020304" charset="0"/>
              </a:rPr>
              <a:t>in-orbit</a:t>
            </a:r>
            <a:r>
              <a:rPr lang="en-US" altLang="zh-CN" b="0">
                <a:latin typeface="Times New Roman" panose="02020603050405020304" charset="0"/>
                <a:cs typeface="Times New Roman" panose="02020603050405020304" charset="0"/>
              </a:rPr>
              <a:t>,the blackbody temperature is controlled at 290K;</a:t>
            </a:r>
            <a:r>
              <a:rPr lang="zh-CN" altLang="en-US" b="0">
                <a:latin typeface="Times New Roman" panose="02020603050405020304" charset="0"/>
                <a:cs typeface="Times New Roman" panose="02020603050405020304" charset="0"/>
              </a:rPr>
              <a:t> </a:t>
            </a:r>
            <a:endParaRPr lang="zh-CN" altLang="en-US" b="0">
              <a:latin typeface="Times New Roman" panose="02020603050405020304" charset="0"/>
              <a:cs typeface="Times New Roman" panose="02020603050405020304" charset="0"/>
            </a:endParaRPr>
          </a:p>
          <a:p>
            <a:pPr marL="285750" indent="-285750" algn="l" eaLnBrk="1">
              <a:lnSpc>
                <a:spcPct val="150000"/>
              </a:lnSpc>
              <a:buFont typeface="Wingdings" panose="05000000000000000000" charset="0"/>
              <a:buChar char="l"/>
            </a:pPr>
            <a:r>
              <a:rPr lang="en-US" altLang="zh-CN" b="0">
                <a:latin typeface="Times New Roman" panose="02020603050405020304" charset="0"/>
                <a:cs typeface="Times New Roman" panose="02020603050405020304" charset="0"/>
              </a:rPr>
              <a:t>A</a:t>
            </a:r>
            <a:r>
              <a:rPr lang="zh-CN" altLang="en-US" b="0">
                <a:latin typeface="Times New Roman" panose="02020603050405020304" charset="0"/>
                <a:cs typeface="Times New Roman" panose="02020603050405020304" charset="0"/>
              </a:rPr>
              <a:t> high-power refrigerator is used to cool the infrared detector</a:t>
            </a:r>
            <a:r>
              <a:rPr lang="en-US" altLang="zh-CN" b="0">
                <a:latin typeface="Times New Roman" panose="02020603050405020304" charset="0"/>
                <a:cs typeface="Times New Roman" panose="02020603050405020304" charset="0"/>
              </a:rPr>
              <a:t>s</a:t>
            </a:r>
            <a:r>
              <a:rPr lang="zh-CN" altLang="en-US" b="0">
                <a:latin typeface="Times New Roman" panose="02020603050405020304" charset="0"/>
                <a:cs typeface="Times New Roman" panose="02020603050405020304" charset="0"/>
              </a:rPr>
              <a:t> instead of the traditional radia</a:t>
            </a:r>
            <a:r>
              <a:rPr lang="en-US" altLang="zh-CN" b="0">
                <a:latin typeface="Times New Roman" panose="02020603050405020304" charset="0"/>
                <a:cs typeface="Times New Roman" panose="02020603050405020304" charset="0"/>
              </a:rPr>
              <a:t>tion</a:t>
            </a:r>
            <a:r>
              <a:rPr lang="zh-CN" altLang="en-US" b="0">
                <a:latin typeface="Times New Roman" panose="02020603050405020304" charset="0"/>
                <a:cs typeface="Times New Roman" panose="02020603050405020304" charset="0"/>
              </a:rPr>
              <a:t> cool</a:t>
            </a:r>
            <a:r>
              <a:rPr lang="en-US" altLang="zh-CN" b="0">
                <a:latin typeface="Times New Roman" panose="02020603050405020304" charset="0"/>
                <a:cs typeface="Times New Roman" panose="02020603050405020304" charset="0"/>
              </a:rPr>
              <a:t>ing, and the temperature of IR detectors can be controlled as low as 80K.</a:t>
            </a:r>
            <a:endParaRPr lang="en-US" altLang="zh-CN" b="0">
              <a:latin typeface="Times New Roman" panose="02020603050405020304" charset="0"/>
              <a:cs typeface="Times New Roman" panose="02020603050405020304" charset="0"/>
            </a:endParaRPr>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p:nvPr/>
        </p:nvSpPr>
        <p:spPr>
          <a:xfrm>
            <a:off x="4107442" y="2156845"/>
            <a:ext cx="900635" cy="2812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zh-CN" altLang="en-US" sz="4000" b="0" dirty="0">
                <a:solidFill>
                  <a:prstClr val="white"/>
                </a:solidFill>
                <a:latin typeface="微软雅黑" panose="020B0503020204020204" pitchFamily="34" charset="-122"/>
                <a:ea typeface="微软雅黑" panose="020B0503020204020204" pitchFamily="34" charset="-122"/>
              </a:rPr>
              <a:t>汇报内容</a:t>
            </a:r>
            <a:endParaRPr lang="zh-CN" altLang="en-US" sz="4000" b="0" dirty="0">
              <a:solidFill>
                <a:prstClr val="white"/>
              </a:solidFill>
              <a:latin typeface="等线 Light" panose="02010600030101010101" charset="-122"/>
              <a:ea typeface="等线 Light" panose="02010600030101010101" charset="-122"/>
            </a:endParaRPr>
          </a:p>
        </p:txBody>
      </p:sp>
      <p:sp>
        <p:nvSpPr>
          <p:cNvPr id="8" name="文本框 29"/>
          <p:cNvSpPr txBox="1"/>
          <p:nvPr/>
        </p:nvSpPr>
        <p:spPr>
          <a:xfrm>
            <a:off x="3474903" y="1199793"/>
            <a:ext cx="1598087" cy="785012"/>
          </a:xfrm>
          <a:prstGeom prst="rect">
            <a:avLst/>
          </a:prstGeom>
          <a:noFill/>
        </p:spPr>
        <p:txBody>
          <a:bodyPr wrap="square" lIns="45720" tIns="22860" rIns="45720" bIns="22860" rtlCol="0">
            <a:spAutoFit/>
          </a:bodyPr>
          <a:lstStyle/>
          <a:p>
            <a:pPr algn="dist"/>
            <a:r>
              <a:rPr lang="zh-CN" altLang="en-US" sz="4800" b="1" dirty="0">
                <a:solidFill>
                  <a:schemeClr val="bg1"/>
                </a:solidFill>
                <a:latin typeface="微软雅黑" panose="020B0503020204020204" pitchFamily="34" charset="-122"/>
                <a:ea typeface="微软雅黑" panose="020B0503020204020204" pitchFamily="34" charset="-122"/>
              </a:rPr>
              <a:t>目录</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53720" y="3116580"/>
            <a:ext cx="6771640" cy="1322070"/>
          </a:xfrm>
          <a:prstGeom prst="rect">
            <a:avLst/>
          </a:prstGeom>
          <a:noFill/>
        </p:spPr>
        <p:txBody>
          <a:bodyPr wrap="square" rtlCol="0">
            <a:spAutoFit/>
          </a:bodyPr>
          <a:lstStyle/>
          <a:p>
            <a:r>
              <a:rPr lang="en-US" altLang="zh-CN" sz="4000">
                <a:latin typeface="微软雅黑" panose="020B0503020204020204" pitchFamily="34" charset="-122"/>
                <a:ea typeface="微软雅黑" panose="020B0503020204020204" pitchFamily="34" charset="-122"/>
                <a:sym typeface="+mn-ea"/>
              </a:rPr>
              <a:t>Calibration Test Results for IR Channels</a:t>
            </a:r>
            <a:endParaRPr lang="zh-CN" sz="4000" b="1" dirty="0">
              <a:solidFill>
                <a:srgbClr val="FF000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53085" y="980440"/>
            <a:ext cx="3888105" cy="1656080"/>
            <a:chOff x="871" y="1544"/>
            <a:chExt cx="6123" cy="2608"/>
          </a:xfrm>
        </p:grpSpPr>
        <p:sp>
          <p:nvSpPr>
            <p:cNvPr id="10" name="矩形 9"/>
            <p:cNvSpPr/>
            <p:nvPr/>
          </p:nvSpPr>
          <p:spPr>
            <a:xfrm>
              <a:off x="871" y="1544"/>
              <a:ext cx="1937" cy="2608"/>
            </a:xfrm>
            <a:prstGeom prst="rect">
              <a:avLst/>
            </a:prstGeom>
            <a:noFill/>
            <a:ln w="44450">
              <a:solidFill>
                <a:srgbClr val="1D3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2" name="矩形 1"/>
            <p:cNvSpPr/>
            <p:nvPr/>
          </p:nvSpPr>
          <p:spPr>
            <a:xfrm>
              <a:off x="2521" y="2015"/>
              <a:ext cx="561" cy="1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24"/>
            <p:cNvSpPr txBox="1"/>
            <p:nvPr/>
          </p:nvSpPr>
          <p:spPr>
            <a:xfrm>
              <a:off x="1439" y="2224"/>
              <a:ext cx="5555" cy="1452"/>
            </a:xfrm>
            <a:prstGeom prst="rect">
              <a:avLst/>
            </a:prstGeom>
            <a:noFill/>
          </p:spPr>
          <p:txBody>
            <a:bodyPr wrap="square" rtlCol="0">
              <a:spAutoFit/>
            </a:bodyPr>
            <a:lstStyle/>
            <a:p>
              <a:pPr algn="l"/>
              <a:r>
                <a:rPr lang="en-US" altLang="zh-CN" sz="5400" b="1" dirty="0">
                  <a:ln w="19050">
                    <a:noFill/>
                  </a:ln>
                  <a:solidFill>
                    <a:srgbClr val="1D31EB"/>
                  </a:solidFill>
                  <a:latin typeface="等线" panose="02010600030101010101" charset="-122"/>
                  <a:ea typeface="等线" panose="02010600030101010101" charset="-122"/>
                </a:rPr>
                <a:t>PART 02</a:t>
              </a:r>
              <a:endParaRPr lang="en-US" altLang="zh-CN" sz="5400" b="1" dirty="0">
                <a:ln w="19050">
                  <a:noFill/>
                </a:ln>
                <a:solidFill>
                  <a:srgbClr val="1D31EB"/>
                </a:solidFill>
                <a:latin typeface="等线" panose="02010600030101010101" charset="-122"/>
                <a:ea typeface="等线" panose="02010600030101010101" charset="-122"/>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423545" y="285115"/>
            <a:ext cx="6974840" cy="476250"/>
          </a:xfrm>
          <a:prstGeom prst="rect">
            <a:avLst/>
          </a:prstGeom>
        </p:spPr>
        <p:txBody>
          <a:bodyPr wrap="square" lIns="45720" tIns="22860" rIns="45720" bIns="22860">
            <a:spAutoFit/>
          </a:bodyPr>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Calibration Test Results for IR Channels</a:t>
            </a:r>
            <a:endParaRPr lang="zh-CN" altLang="en-US"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graphicFrame>
        <p:nvGraphicFramePr>
          <p:cNvPr id="4" name="表格 3"/>
          <p:cNvGraphicFramePr/>
          <p:nvPr>
            <p:custDataLst>
              <p:tags r:id="rId1"/>
            </p:custDataLst>
          </p:nvPr>
        </p:nvGraphicFramePr>
        <p:xfrm>
          <a:off x="5815330" y="1014730"/>
          <a:ext cx="5966460" cy="4574540"/>
        </p:xfrm>
        <a:graphic>
          <a:graphicData uri="http://schemas.openxmlformats.org/drawingml/2006/table">
            <a:tbl>
              <a:tblPr firstRow="1" bandRow="1">
                <a:tableStyleId>{827E7743-39CA-4E87-A19B-AE24449E94FE}</a:tableStyleId>
              </a:tblPr>
              <a:tblGrid>
                <a:gridCol w="697865"/>
                <a:gridCol w="775970"/>
                <a:gridCol w="613410"/>
                <a:gridCol w="588645"/>
                <a:gridCol w="589915"/>
                <a:gridCol w="588645"/>
                <a:gridCol w="909955"/>
                <a:gridCol w="1202055"/>
              </a:tblGrid>
              <a:tr h="1778635">
                <a:tc>
                  <a:txBody>
                    <a:bodyPr/>
                    <a:p>
                      <a:pPr indent="0" algn="ctr">
                        <a:buNone/>
                      </a:pPr>
                      <a:r>
                        <a:rPr lang="en-US" sz="1400"/>
                        <a:t>No.</a:t>
                      </a:r>
                      <a:endParaRPr lang="en-US" altLang="en-US" sz="1400"/>
                    </a:p>
                  </a:txBody>
                  <a:tcPr marL="68580" marR="68580" marT="0" marB="0" vert="horz" anchor="ctr" anchorCtr="0"/>
                </a:tc>
                <a:tc>
                  <a:txBody>
                    <a:bodyPr/>
                    <a:p>
                      <a:pPr indent="0" algn="ctr">
                        <a:buNone/>
                      </a:pPr>
                      <a:r>
                        <a:rPr lang="en-US" sz="1400"/>
                        <a:t>Center wavelength(μm)</a:t>
                      </a:r>
                      <a:endParaRPr lang="en-US" altLang="en-US" sz="1400"/>
                    </a:p>
                  </a:txBody>
                  <a:tcPr marL="68580" marR="68580" marT="0" marB="0" vert="horz" anchor="ctr" anchorCtr="0"/>
                </a:tc>
                <a:tc>
                  <a:txBody>
                    <a:bodyPr/>
                    <a:p>
                      <a:pPr indent="0" algn="ctr">
                        <a:buNone/>
                      </a:pPr>
                      <a:r>
                        <a:rPr lang="en-US" sz="1400"/>
                        <a:t>Bandwidth(nm)</a:t>
                      </a:r>
                      <a:endParaRPr lang="en-US" altLang="en-US" sz="1400"/>
                    </a:p>
                  </a:txBody>
                  <a:tcPr marL="68580" marR="68580" marT="0" marB="0" vert="horz" anchor="ctr" anchorCtr="0"/>
                </a:tc>
                <a:tc>
                  <a:txBody>
                    <a:bodyPr/>
                    <a:p>
                      <a:pPr indent="0" algn="ctr">
                        <a:buNone/>
                      </a:pPr>
                      <a:r>
                        <a:rPr lang="en-US" sz="1400"/>
                        <a:t>Lmax/TmaxW/m2/mm/sr</a:t>
                      </a:r>
                      <a:endParaRPr lang="en-US" altLang="en-US" sz="1400"/>
                    </a:p>
                  </a:txBody>
                  <a:tcPr marL="68580" marR="68580" marT="0" marB="0" vert="horz" anchor="ctr" anchorCtr="0"/>
                </a:tc>
                <a:tc>
                  <a:txBody>
                    <a:bodyPr/>
                    <a:p>
                      <a:pPr indent="0" algn="ctr">
                        <a:buNone/>
                      </a:pPr>
                      <a:r>
                        <a:rPr lang="en-US" sz="1400"/>
                        <a:t>Lmin/TminW/m2/mm/sr</a:t>
                      </a:r>
                      <a:endParaRPr lang="en-US" altLang="en-US" sz="1400"/>
                    </a:p>
                  </a:txBody>
                  <a:tcPr marL="68580" marR="68580" marT="0" marB="0" vert="horz" anchor="ctr" anchorCtr="0"/>
                </a:tc>
                <a:tc>
                  <a:txBody>
                    <a:bodyPr/>
                    <a:p>
                      <a:pPr indent="0" algn="ctr">
                        <a:buNone/>
                      </a:pPr>
                      <a:r>
                        <a:rPr lang="en-US" sz="1400"/>
                        <a:t>Ltyp/TtypW/m2/mm/sr</a:t>
                      </a:r>
                      <a:endParaRPr lang="en-US" altLang="en-US" sz="1400"/>
                    </a:p>
                  </a:txBody>
                  <a:tcPr marL="68580" marR="68580" marT="0" marB="0" vert="horz" anchor="ctr" anchorCtr="0"/>
                </a:tc>
                <a:tc>
                  <a:txBody>
                    <a:bodyPr/>
                    <a:p>
                      <a:pPr indent="0" algn="ctr">
                        <a:buNone/>
                      </a:pPr>
                      <a:r>
                        <a:rPr lang="en-US" sz="1400"/>
                        <a:t>SNR/NE∆T@Ltyp/Ttyp</a:t>
                      </a:r>
                      <a:endParaRPr lang="en-US" altLang="en-US" sz="1400"/>
                    </a:p>
                  </a:txBody>
                  <a:tcPr marL="68580" marR="68580" marT="0" marB="0" vert="horz" anchor="ctr" anchorCtr="0"/>
                </a:tc>
                <a:tc>
                  <a:txBody>
                    <a:bodyPr/>
                    <a:p>
                      <a:pPr indent="0" algn="ctr">
                        <a:buNone/>
                      </a:pPr>
                      <a:r>
                        <a:rPr lang="en-US" sz="1400"/>
                        <a:t>Measurementaccuracy (% or T)Minimum/expected </a:t>
                      </a:r>
                      <a:endParaRPr lang="en-US" altLang="en-US" sz="1400"/>
                    </a:p>
                  </a:txBody>
                  <a:tcPr marL="68580" marR="68580" marT="0" marB="0" vert="horz" anchor="ctr" anchorCtr="0"/>
                </a:tc>
              </a:tr>
              <a:tr h="508000">
                <a:tc>
                  <a:txBody>
                    <a:bodyPr/>
                    <a:p>
                      <a:pPr indent="0">
                        <a:buNone/>
                      </a:pPr>
                      <a:r>
                        <a:rPr lang="en-US" sz="1400"/>
                        <a:t>6</a:t>
                      </a:r>
                      <a:endParaRPr lang="en-US" altLang="en-US" sz="1400"/>
                    </a:p>
                  </a:txBody>
                  <a:tcPr marL="68580" marR="68580" marT="0" marB="0" vert="horz" anchor="ctr" anchorCtr="0"/>
                </a:tc>
                <a:tc>
                  <a:txBody>
                    <a:bodyPr/>
                    <a:p>
                      <a:pPr indent="0" algn="ctr">
                        <a:buNone/>
                      </a:pPr>
                      <a:r>
                        <a:rPr lang="en-US" sz="1400"/>
                        <a:t>3.8</a:t>
                      </a:r>
                      <a:endParaRPr lang="en-US" altLang="en-US" sz="1400"/>
                    </a:p>
                  </a:txBody>
                  <a:tcPr marL="68580" marR="68580" marT="0" marB="0" vert="horz" anchor="ctr" anchorCtr="0"/>
                </a:tc>
                <a:tc>
                  <a:txBody>
                    <a:bodyPr/>
                    <a:p>
                      <a:pPr indent="0" algn="ctr">
                        <a:buNone/>
                      </a:pPr>
                      <a:r>
                        <a:rPr lang="en-US" sz="1400"/>
                        <a:t>180</a:t>
                      </a:r>
                      <a:endParaRPr lang="en-US" altLang="en-US" sz="1400"/>
                    </a:p>
                  </a:txBody>
                  <a:tcPr marL="68580" marR="68580" marT="0" marB="0" vert="horz" anchor="ctr" anchorCtr="0"/>
                </a:tc>
                <a:tc>
                  <a:txBody>
                    <a:bodyPr/>
                    <a:p>
                      <a:pPr indent="0" algn="ctr">
                        <a:buNone/>
                      </a:pPr>
                      <a:r>
                        <a:rPr lang="en-US" sz="1400"/>
                        <a:t>350K</a:t>
                      </a:r>
                      <a:endParaRPr lang="en-US" altLang="en-US" sz="1400"/>
                    </a:p>
                  </a:txBody>
                  <a:tcPr marL="68580" marR="68580" marT="0" marB="0" vert="horz" anchor="ctr" anchorCtr="0"/>
                </a:tc>
                <a:tc>
                  <a:txBody>
                    <a:bodyPr/>
                    <a:p>
                      <a:pPr indent="0" algn="ctr">
                        <a:buNone/>
                      </a:pPr>
                      <a:r>
                        <a:rPr lang="en-US" sz="1400"/>
                        <a:t>186K</a:t>
                      </a:r>
                      <a:endParaRPr lang="en-US" altLang="en-US" sz="1400"/>
                    </a:p>
                  </a:txBody>
                  <a:tcPr marL="68580" marR="68580" marT="0" marB="0" vert="horz" anchor="ctr" anchorCtr="0"/>
                </a:tc>
                <a:tc>
                  <a:txBody>
                    <a:bodyPr/>
                    <a:p>
                      <a:pPr indent="0" algn="ctr">
                        <a:buNone/>
                      </a:pPr>
                      <a:r>
                        <a:rPr lang="en-US" sz="1400"/>
                        <a:t>300K</a:t>
                      </a:r>
                      <a:endParaRPr lang="en-US" altLang="en-US" sz="1400"/>
                    </a:p>
                  </a:txBody>
                  <a:tcPr marL="68580" marR="68580" marT="0" marB="0" vert="horz" anchor="ctr" anchorCtr="0"/>
                </a:tc>
                <a:tc>
                  <a:txBody>
                    <a:bodyPr/>
                    <a:p>
                      <a:pPr indent="0" algn="ctr">
                        <a:buNone/>
                      </a:pPr>
                      <a:r>
                        <a:rPr lang="en-US" sz="1400"/>
                        <a:t>0.25K</a:t>
                      </a:r>
                      <a:endParaRPr lang="en-US" altLang="en-US" sz="1400"/>
                    </a:p>
                  </a:txBody>
                  <a:tcPr marL="68580" marR="68580" marT="0" marB="0" vert="horz" anchor="ctr" anchorCtr="0"/>
                </a:tc>
                <a:tc>
                  <a:txBody>
                    <a:bodyPr/>
                    <a:p>
                      <a:pPr indent="0" algn="ctr">
                        <a:buNone/>
                      </a:pPr>
                      <a:r>
                        <a:rPr lang="en-US" sz="1400"/>
                        <a:t>0.4K/0.2K</a:t>
                      </a:r>
                      <a:endParaRPr lang="en-US" altLang="en-US" sz="1400"/>
                    </a:p>
                  </a:txBody>
                  <a:tcPr marL="68580" marR="68580" marT="0" marB="0" vert="horz" anchor="ctr" anchorCtr="0"/>
                </a:tc>
              </a:tr>
              <a:tr h="508000">
                <a:tc>
                  <a:txBody>
                    <a:bodyPr/>
                    <a:p>
                      <a:pPr indent="0">
                        <a:buNone/>
                      </a:pPr>
                      <a:r>
                        <a:rPr lang="en-US" sz="1400"/>
                        <a:t>7</a:t>
                      </a:r>
                      <a:endParaRPr lang="en-US" altLang="en-US" sz="1400"/>
                    </a:p>
                  </a:txBody>
                  <a:tcPr marL="68580" marR="68580" marT="0" marB="0" vert="horz" anchor="ctr" anchorCtr="0"/>
                </a:tc>
                <a:tc>
                  <a:txBody>
                    <a:bodyPr/>
                    <a:p>
                      <a:pPr indent="0" algn="ctr">
                        <a:buNone/>
                      </a:pPr>
                      <a:r>
                        <a:rPr lang="en-US" sz="1400"/>
                        <a:t>10.8</a:t>
                      </a:r>
                      <a:endParaRPr lang="en-US" altLang="en-US" sz="1400"/>
                    </a:p>
                  </a:txBody>
                  <a:tcPr marL="68580" marR="68580" marT="0" marB="0" vert="horz" anchor="ctr" anchorCtr="0"/>
                </a:tc>
                <a:tc>
                  <a:txBody>
                    <a:bodyPr/>
                    <a:p>
                      <a:pPr indent="0" algn="ctr">
                        <a:buNone/>
                      </a:pPr>
                      <a:r>
                        <a:rPr lang="en-US" sz="1400"/>
                        <a:t>1000</a:t>
                      </a:r>
                      <a:endParaRPr lang="en-US" altLang="en-US" sz="1400"/>
                    </a:p>
                  </a:txBody>
                  <a:tcPr marL="68580" marR="68580" marT="0" marB="0" vert="horz" anchor="ctr" anchorCtr="0"/>
                </a:tc>
                <a:tc>
                  <a:txBody>
                    <a:bodyPr/>
                    <a:p>
                      <a:pPr indent="0" algn="ctr">
                        <a:buNone/>
                      </a:pPr>
                      <a:r>
                        <a:rPr lang="en-US" sz="1400"/>
                        <a:t>345K</a:t>
                      </a:r>
                      <a:endParaRPr lang="en-US" altLang="en-US" sz="1400"/>
                    </a:p>
                  </a:txBody>
                  <a:tcPr marL="68580" marR="68580" marT="0" marB="0" vert="horz" anchor="ctr" anchorCtr="0"/>
                </a:tc>
                <a:tc>
                  <a:txBody>
                    <a:bodyPr/>
                    <a:p>
                      <a:pPr indent="0" algn="ctr">
                        <a:buNone/>
                      </a:pPr>
                      <a:r>
                        <a:rPr lang="en-US" sz="1400"/>
                        <a:t>185K</a:t>
                      </a:r>
                      <a:endParaRPr lang="en-US" altLang="en-US" sz="1400"/>
                    </a:p>
                  </a:txBody>
                  <a:tcPr marL="68580" marR="68580" marT="0" marB="0" vert="horz" anchor="ctr" anchorCtr="0"/>
                </a:tc>
                <a:tc>
                  <a:txBody>
                    <a:bodyPr/>
                    <a:p>
                      <a:pPr indent="0" algn="ctr">
                        <a:buNone/>
                      </a:pPr>
                      <a:r>
                        <a:rPr lang="en-US" sz="1400"/>
                        <a:t>300K</a:t>
                      </a:r>
                      <a:endParaRPr lang="en-US" altLang="en-US" sz="1400"/>
                    </a:p>
                  </a:txBody>
                  <a:tcPr marL="68580" marR="68580" marT="0" marB="0" vert="horz" anchor="ctr" anchorCtr="0"/>
                </a:tc>
                <a:tc>
                  <a:txBody>
                    <a:bodyPr/>
                    <a:p>
                      <a:pPr indent="0" algn="ctr">
                        <a:buNone/>
                      </a:pPr>
                      <a:r>
                        <a:rPr lang="en-US" sz="1400"/>
                        <a:t>0.10K</a:t>
                      </a:r>
                      <a:endParaRPr lang="en-US" altLang="en-US" sz="1400"/>
                    </a:p>
                  </a:txBody>
                  <a:tcPr marL="68580" marR="68580" marT="0" marB="0" vert="horz" anchor="ctr" anchorCtr="0"/>
                </a:tc>
                <a:tc>
                  <a:txBody>
                    <a:bodyPr/>
                    <a:p>
                      <a:pPr indent="0" algn="ctr">
                        <a:buNone/>
                      </a:pPr>
                      <a:r>
                        <a:rPr lang="en-US" sz="1400"/>
                        <a:t>0.4K/0.2K</a:t>
                      </a:r>
                      <a:endParaRPr lang="en-US" altLang="en-US" sz="1400"/>
                    </a:p>
                  </a:txBody>
                  <a:tcPr marL="68580" marR="68580" marT="0" marB="0" vert="horz" anchor="ctr" anchorCtr="0"/>
                </a:tc>
              </a:tr>
              <a:tr h="508635">
                <a:tc>
                  <a:txBody>
                    <a:bodyPr/>
                    <a:p>
                      <a:pPr indent="0">
                        <a:buNone/>
                      </a:pPr>
                      <a:r>
                        <a:rPr lang="en-US" sz="1400"/>
                        <a:t>8</a:t>
                      </a:r>
                      <a:endParaRPr lang="en-US" altLang="en-US" sz="1400"/>
                    </a:p>
                  </a:txBody>
                  <a:tcPr marL="68580" marR="68580" marT="0" marB="0" vert="horz" anchor="ctr" anchorCtr="0"/>
                </a:tc>
                <a:tc>
                  <a:txBody>
                    <a:bodyPr/>
                    <a:p>
                      <a:pPr indent="0" algn="ctr">
                        <a:buNone/>
                      </a:pPr>
                      <a:r>
                        <a:rPr lang="en-US" sz="1400"/>
                        <a:t>12.0</a:t>
                      </a:r>
                      <a:endParaRPr lang="en-US" altLang="en-US" sz="1400"/>
                    </a:p>
                  </a:txBody>
                  <a:tcPr marL="68580" marR="68580" marT="0" marB="0" vert="horz" anchor="ctr" anchorCtr="0"/>
                </a:tc>
                <a:tc>
                  <a:txBody>
                    <a:bodyPr/>
                    <a:p>
                      <a:pPr indent="0" algn="ctr">
                        <a:buNone/>
                      </a:pPr>
                      <a:r>
                        <a:rPr lang="en-US" sz="1400"/>
                        <a:t>1000</a:t>
                      </a:r>
                      <a:endParaRPr lang="en-US" altLang="en-US" sz="1400"/>
                    </a:p>
                  </a:txBody>
                  <a:tcPr marL="68580" marR="68580" marT="0" marB="0" vert="horz" anchor="ctr" anchorCtr="0"/>
                </a:tc>
                <a:tc>
                  <a:txBody>
                    <a:bodyPr/>
                    <a:p>
                      <a:pPr indent="0" algn="ctr">
                        <a:buNone/>
                      </a:pPr>
                      <a:r>
                        <a:rPr lang="en-US" sz="1400"/>
                        <a:t>345K</a:t>
                      </a:r>
                      <a:endParaRPr lang="en-US" altLang="en-US" sz="1400"/>
                    </a:p>
                  </a:txBody>
                  <a:tcPr marL="68580" marR="68580" marT="0" marB="0" vert="horz" anchor="ctr" anchorCtr="0"/>
                </a:tc>
                <a:tc>
                  <a:txBody>
                    <a:bodyPr/>
                    <a:p>
                      <a:pPr indent="0" algn="ctr">
                        <a:buNone/>
                      </a:pPr>
                      <a:r>
                        <a:rPr lang="en-US" sz="1400"/>
                        <a:t>185K</a:t>
                      </a:r>
                      <a:endParaRPr lang="en-US" altLang="en-US" sz="1400"/>
                    </a:p>
                  </a:txBody>
                  <a:tcPr marL="68580" marR="68580" marT="0" marB="0" vert="horz" anchor="ctr" anchorCtr="0"/>
                </a:tc>
                <a:tc>
                  <a:txBody>
                    <a:bodyPr/>
                    <a:p>
                      <a:pPr indent="0" algn="ctr">
                        <a:buNone/>
                      </a:pPr>
                      <a:r>
                        <a:rPr lang="en-US" sz="1400"/>
                        <a:t>300K</a:t>
                      </a:r>
                      <a:endParaRPr lang="en-US" altLang="en-US" sz="1400"/>
                    </a:p>
                  </a:txBody>
                  <a:tcPr marL="68580" marR="68580" marT="0" marB="0" vert="horz" anchor="ctr" anchorCtr="0"/>
                </a:tc>
                <a:tc>
                  <a:txBody>
                    <a:bodyPr/>
                    <a:p>
                      <a:pPr indent="0" algn="ctr">
                        <a:buNone/>
                      </a:pPr>
                      <a:r>
                        <a:rPr lang="en-US" sz="1400"/>
                        <a:t>0.10K</a:t>
                      </a:r>
                      <a:endParaRPr lang="en-US" altLang="en-US" sz="1400"/>
                    </a:p>
                  </a:txBody>
                  <a:tcPr marL="68580" marR="68580" marT="0" marB="0" vert="horz" anchor="ctr" anchorCtr="0"/>
                </a:tc>
                <a:tc>
                  <a:txBody>
                    <a:bodyPr/>
                    <a:p>
                      <a:pPr indent="0" algn="ctr">
                        <a:buNone/>
                      </a:pPr>
                      <a:r>
                        <a:rPr lang="en-US" sz="1400"/>
                        <a:t>0.4K/0.2K</a:t>
                      </a:r>
                      <a:endParaRPr lang="en-US" altLang="en-US" sz="1400"/>
                    </a:p>
                  </a:txBody>
                  <a:tcPr marL="68580" marR="68580" marT="0" marB="0" vert="horz" anchor="ctr" anchorCtr="0"/>
                </a:tc>
              </a:tr>
            </a:tbl>
          </a:graphicData>
        </a:graphic>
      </p:graphicFrame>
      <p:pic>
        <p:nvPicPr>
          <p:cNvPr id="2" name="图片 1" descr="FENGYUN-3G_METOP-B_20230906_worldmap (1)"/>
          <p:cNvPicPr>
            <a:picLocks noChangeAspect="1"/>
          </p:cNvPicPr>
          <p:nvPr/>
        </p:nvPicPr>
        <p:blipFill>
          <a:blip r:embed="rId2"/>
          <a:stretch>
            <a:fillRect/>
          </a:stretch>
        </p:blipFill>
        <p:spPr>
          <a:xfrm>
            <a:off x="292100" y="3729355"/>
            <a:ext cx="5421630" cy="3049905"/>
          </a:xfrm>
          <a:prstGeom prst="rect">
            <a:avLst/>
          </a:prstGeom>
        </p:spPr>
      </p:pic>
      <p:sp>
        <p:nvSpPr>
          <p:cNvPr id="3" name="内容占位符 2"/>
          <p:cNvSpPr>
            <a:spLocks noGrp="1"/>
          </p:cNvSpPr>
          <p:nvPr>
            <p:ph idx="1"/>
            <p:custDataLst>
              <p:tags r:id="rId3"/>
            </p:custDataLst>
          </p:nvPr>
        </p:nvSpPr>
        <p:spPr>
          <a:xfrm>
            <a:off x="520065" y="1121410"/>
            <a:ext cx="5069205" cy="1751965"/>
          </a:xfrm>
        </p:spPr>
        <p:txBody>
          <a:bodyPr>
            <a:normAutofit fontScale="80000"/>
          </a:bodyPr>
          <a:p>
            <a:pPr algn="l" fontAlgn="auto">
              <a:lnSpc>
                <a:spcPct val="150000"/>
              </a:lnSpc>
              <a:buFont typeface="Wingdings" panose="05000000000000000000" charset="0"/>
              <a:buChar char="l"/>
            </a:pPr>
            <a:r>
              <a:rPr sz="2285">
                <a:latin typeface="Times New Roman" panose="02020603050405020304" charset="0"/>
                <a:ea typeface="黑体" panose="02010609060101010101" charset="-122"/>
                <a:cs typeface="Times New Roman" panose="02020603050405020304" charset="0"/>
              </a:rPr>
              <a:t>The spectra of channels 7 and 8 are completely covered by IASI</a:t>
            </a:r>
            <a:r>
              <a:rPr lang="en-US" sz="2285">
                <a:latin typeface="Times New Roman" panose="02020603050405020304" charset="0"/>
                <a:ea typeface="黑体" panose="02010609060101010101" charset="-122"/>
                <a:cs typeface="Times New Roman" panose="02020603050405020304" charset="0"/>
              </a:rPr>
              <a:t>, so using Metop/IASI as a radiation reference to check the accuracy of infrared channel radiation calibration.</a:t>
            </a:r>
            <a:endParaRPr lang="en-US" sz="2285">
              <a:latin typeface="Times New Roman" panose="02020603050405020304" charset="0"/>
              <a:ea typeface="黑体" panose="02010609060101010101" charset="-122"/>
              <a:cs typeface="Times New Roman" panose="02020603050405020304" charset="0"/>
            </a:endParaRPr>
          </a:p>
        </p:txBody>
      </p:sp>
      <p:grpSp>
        <p:nvGrpSpPr>
          <p:cNvPr id="5" name="组合 4"/>
          <p:cNvGrpSpPr/>
          <p:nvPr/>
        </p:nvGrpSpPr>
        <p:grpSpPr>
          <a:xfrm>
            <a:off x="6423025" y="4717415"/>
            <a:ext cx="4858385" cy="1720215"/>
            <a:chOff x="4808" y="2407"/>
            <a:chExt cx="7651" cy="2709"/>
          </a:xfrm>
        </p:grpSpPr>
        <p:pic>
          <p:nvPicPr>
            <p:cNvPr id="7" name="图片 6" descr="Band 7_SRF"/>
            <p:cNvPicPr>
              <a:picLocks noChangeAspect="1"/>
            </p:cNvPicPr>
            <p:nvPr/>
          </p:nvPicPr>
          <p:blipFill>
            <a:blip r:embed="rId4"/>
            <a:srcRect l="20477" t="11216" r="21781" b="8209"/>
            <a:stretch>
              <a:fillRect/>
            </a:stretch>
          </p:blipFill>
          <p:spPr>
            <a:xfrm>
              <a:off x="4808" y="2407"/>
              <a:ext cx="3862" cy="2695"/>
            </a:xfrm>
            <a:prstGeom prst="rect">
              <a:avLst/>
            </a:prstGeom>
          </p:spPr>
        </p:pic>
        <p:pic>
          <p:nvPicPr>
            <p:cNvPr id="9" name="图片 8" descr="Band 8_SRF"/>
            <p:cNvPicPr>
              <a:picLocks noChangeAspect="1"/>
            </p:cNvPicPr>
            <p:nvPr/>
          </p:nvPicPr>
          <p:blipFill>
            <a:blip r:embed="rId5"/>
            <a:srcRect l="20425" t="11705" r="22929" b="8016"/>
            <a:stretch>
              <a:fillRect/>
            </a:stretch>
          </p:blipFill>
          <p:spPr>
            <a:xfrm>
              <a:off x="8670" y="2431"/>
              <a:ext cx="3789" cy="2685"/>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23545" y="285115"/>
            <a:ext cx="6974840" cy="476250"/>
          </a:xfrm>
          <a:prstGeom prst="rect">
            <a:avLst/>
          </a:prstGeom>
        </p:spPr>
        <p:txBody>
          <a:bodyPr wrap="square" lIns="45720" tIns="22860" rIns="45720" bIns="22860">
            <a:spAutoFit/>
          </a:bodyPr>
          <a:lstStyle/>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Calibration Test Results for IR Channels</a:t>
            </a:r>
            <a:endParaRPr lang="zh-CN" altLang="en-US"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sp>
        <p:nvSpPr>
          <p:cNvPr id="10" name="文本框 9"/>
          <p:cNvSpPr txBox="1"/>
          <p:nvPr>
            <p:custDataLst>
              <p:tags r:id="rId1"/>
            </p:custDataLst>
          </p:nvPr>
        </p:nvSpPr>
        <p:spPr>
          <a:xfrm>
            <a:off x="234950" y="970280"/>
            <a:ext cx="3049270" cy="33718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p>
            <a:pPr algn="ctr"/>
            <a:r>
              <a:rPr lang="en-US" altLang="zh-CN"/>
              <a:t>Reference——</a:t>
            </a:r>
            <a:r>
              <a:rPr lang="en-US" altLang="zh-CN">
                <a:latin typeface="黑体" panose="02010609060101010101" charset="-122"/>
                <a:ea typeface="黑体" panose="02010609060101010101" charset="-122"/>
                <a:sym typeface="+mn-ea"/>
              </a:rPr>
              <a:t>METOP-B</a:t>
            </a:r>
            <a:r>
              <a:rPr lang="zh-CN" altLang="en-US">
                <a:latin typeface="黑体" panose="02010609060101010101" charset="-122"/>
                <a:ea typeface="黑体" panose="02010609060101010101" charset="-122"/>
                <a:sym typeface="+mn-ea"/>
              </a:rPr>
              <a:t>/</a:t>
            </a:r>
            <a:r>
              <a:rPr lang="en-US" altLang="zh-CN">
                <a:latin typeface="黑体" panose="02010609060101010101" charset="-122"/>
                <a:ea typeface="黑体" panose="02010609060101010101" charset="-122"/>
                <a:sym typeface="+mn-ea"/>
              </a:rPr>
              <a:t>IASI</a:t>
            </a:r>
            <a:endParaRPr lang="en-US" altLang="zh-CN"/>
          </a:p>
        </p:txBody>
      </p:sp>
      <p:sp>
        <p:nvSpPr>
          <p:cNvPr id="6" name="文本框 5"/>
          <p:cNvSpPr txBox="1"/>
          <p:nvPr>
            <p:custDataLst>
              <p:tags r:id="rId2"/>
            </p:custDataLst>
          </p:nvPr>
        </p:nvSpPr>
        <p:spPr>
          <a:xfrm>
            <a:off x="3389630" y="936625"/>
            <a:ext cx="4902200" cy="368300"/>
          </a:xfrm>
          <a:prstGeom prst="rect">
            <a:avLst/>
          </a:prstGeom>
          <a:noFill/>
        </p:spPr>
        <p:txBody>
          <a:bodyPr wrap="square" rtlCol="0">
            <a:spAutoFit/>
          </a:bodyPr>
          <a:p>
            <a:pPr marL="171450" indent="-171450" algn="l">
              <a:lnSpc>
                <a:spcPct val="150000"/>
              </a:lnSpc>
              <a:buFont typeface="Wingdings" panose="05000000000000000000" charset="0"/>
              <a:buChar char="l"/>
            </a:pPr>
            <a:r>
              <a:rPr lang="zh-CN" altLang="en-US" sz="1200">
                <a:latin typeface="黑体" panose="02010609060101010101" charset="-122"/>
                <a:ea typeface="黑体" panose="02010609060101010101" charset="-122"/>
              </a:rPr>
              <a:t>2023</a:t>
            </a:r>
            <a:r>
              <a:rPr lang="en-US" altLang="zh-CN" sz="1200">
                <a:latin typeface="黑体" panose="02010609060101010101" charset="-122"/>
                <a:ea typeface="黑体" panose="02010609060101010101" charset="-122"/>
              </a:rPr>
              <a:t>0829</a:t>
            </a:r>
            <a:r>
              <a:rPr lang="zh-CN" altLang="en-US" sz="1200">
                <a:latin typeface="黑体" panose="02010609060101010101" charset="-122"/>
                <a:ea typeface="黑体" panose="02010609060101010101" charset="-122"/>
              </a:rPr>
              <a:t>-</a:t>
            </a:r>
            <a:r>
              <a:rPr lang="en-US" altLang="zh-CN" sz="1200">
                <a:latin typeface="黑体" panose="02010609060101010101" charset="-122"/>
                <a:ea typeface="黑体" panose="02010609060101010101" charset="-122"/>
              </a:rPr>
              <a:t>2023090</a:t>
            </a:r>
            <a:r>
              <a:rPr lang="en-US" sz="1200">
                <a:latin typeface="黑体" panose="02010609060101010101" charset="-122"/>
                <a:ea typeface="黑体" panose="02010609060101010101" charset="-122"/>
              </a:rPr>
              <a:t>6</a:t>
            </a:r>
            <a:endParaRPr lang="en-US" altLang="zh-CN" sz="1200">
              <a:latin typeface="黑体" panose="02010609060101010101" charset="-122"/>
              <a:ea typeface="黑体" panose="02010609060101010101" charset="-122"/>
            </a:endParaRPr>
          </a:p>
        </p:txBody>
      </p:sp>
      <p:graphicFrame>
        <p:nvGraphicFramePr>
          <p:cNvPr id="30" name="表格 29"/>
          <p:cNvGraphicFramePr/>
          <p:nvPr>
            <p:custDataLst>
              <p:tags r:id="rId3"/>
            </p:custDataLst>
          </p:nvPr>
        </p:nvGraphicFramePr>
        <p:xfrm>
          <a:off x="1308735" y="4831080"/>
          <a:ext cx="3777615" cy="1894205"/>
        </p:xfrm>
        <a:graphic>
          <a:graphicData uri="http://schemas.openxmlformats.org/drawingml/2006/table">
            <a:tbl>
              <a:tblPr firstRow="1" bandRow="1">
                <a:tableStyleId>{5C22544A-7EE6-4342-B048-85BDC9FD1C3A}</a:tableStyleId>
              </a:tblPr>
              <a:tblGrid>
                <a:gridCol w="1061085"/>
                <a:gridCol w="1457325"/>
                <a:gridCol w="1259205"/>
              </a:tblGrid>
              <a:tr h="992505">
                <a:tc>
                  <a:txBody>
                    <a:bodyPr/>
                    <a:p>
                      <a:pPr>
                        <a:buNone/>
                      </a:pPr>
                      <a:r>
                        <a:rPr lang="en-US" altLang="zh-CN" sz="1200">
                          <a:latin typeface="微软雅黑" panose="020B0503020204020204" pitchFamily="34" charset="-122"/>
                          <a:ea typeface="微软雅黑" panose="020B0503020204020204" pitchFamily="34" charset="-122"/>
                        </a:rPr>
                        <a:t>Channels</a:t>
                      </a:r>
                      <a:endParaRPr lang="en-US" altLang="zh-CN" sz="1200">
                        <a:latin typeface="微软雅黑" panose="020B0503020204020204" pitchFamily="34" charset="-122"/>
                        <a:ea typeface="微软雅黑" panose="020B0503020204020204" pitchFamily="34" charset="-122"/>
                      </a:endParaRPr>
                    </a:p>
                  </a:txBody>
                  <a:tcPr anchor="ctr" anchorCtr="0"/>
                </a:tc>
                <a:tc>
                  <a:txBody>
                    <a:bodyPr/>
                    <a:p>
                      <a:pPr>
                        <a:buNone/>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Mean Bias</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MERSI-RM-IASI,</a:t>
                      </a:r>
                      <a:r>
                        <a:rPr lang="en-US" altLang="zh-CN" sz="1200">
                          <a:latin typeface="微软雅黑" panose="020B0503020204020204" pitchFamily="34" charset="-122"/>
                          <a:ea typeface="微软雅黑" panose="020B0503020204020204" pitchFamily="34" charset="-122"/>
                          <a:cs typeface="微软雅黑" panose="020B0503020204020204" pitchFamily="34" charset="-122"/>
                        </a:rPr>
                        <a:t>K</a:t>
                      </a:r>
                      <a:r>
                        <a:rPr lang="zh-CN" altLang="en-US" sz="12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buNone/>
                      </a:pPr>
                      <a:r>
                        <a:rPr lang="en-US" altLang="zh-CN" sz="1200">
                          <a:latin typeface="微软雅黑" panose="020B0503020204020204" pitchFamily="34" charset="-122"/>
                          <a:ea typeface="微软雅黑" panose="020B0503020204020204" pitchFamily="34" charset="-122"/>
                          <a:cs typeface="微软雅黑" panose="020B0503020204020204" pitchFamily="34" charset="-122"/>
                        </a:rPr>
                        <a:t>Bias@300K(K)</a:t>
                      </a:r>
                      <a:endParaRPr lang="en-US" altLang="zh-CN" sz="12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r>
              <a:tr h="450850">
                <a:tc>
                  <a:txBody>
                    <a:bodyPr/>
                    <a:p>
                      <a:pPr>
                        <a:buNone/>
                      </a:pPr>
                      <a:r>
                        <a:rPr lang="en-US" altLang="zh-CN" sz="1200">
                          <a:solidFill>
                            <a:schemeClr val="tx1"/>
                          </a:solidFill>
                          <a:latin typeface="Times New Roman" panose="02020603050405020304" charset="0"/>
                          <a:ea typeface="黑体" panose="02010609060101010101" charset="-122"/>
                          <a:cs typeface="Times New Roman" panose="02020603050405020304" charset="0"/>
                          <a:sym typeface="+mn-ea"/>
                        </a:rPr>
                        <a:t>CH7-10.8um</a:t>
                      </a:r>
                      <a:endParaRPr lang="en-US" altLang="zh-CN" sz="1200">
                        <a:solidFill>
                          <a:schemeClr val="tx1"/>
                        </a:solidFill>
                        <a:latin typeface="Times New Roman" panose="02020603050405020304" charset="0"/>
                        <a:ea typeface="黑体" panose="02010609060101010101" charset="-122"/>
                        <a:cs typeface="Times New Roman" panose="02020603050405020304" charset="0"/>
                        <a:sym typeface="+mn-ea"/>
                      </a:endParaRPr>
                    </a:p>
                  </a:txBody>
                  <a:tcPr anchor="ctr" anchorCtr="0"/>
                </a:tc>
                <a:tc>
                  <a:txBody>
                    <a:bodyPr/>
                    <a:p>
                      <a:pPr>
                        <a:buNone/>
                      </a:pPr>
                      <a:r>
                        <a:rPr lang="en-US" altLang="zh-CN" sz="1200">
                          <a:solidFill>
                            <a:schemeClr val="tx1"/>
                          </a:solidFill>
                          <a:latin typeface="Times New Roman" panose="02020603050405020304" charset="0"/>
                          <a:ea typeface="黑体" panose="02010609060101010101" charset="-122"/>
                          <a:cs typeface="Times New Roman" panose="02020603050405020304" charset="0"/>
                        </a:rPr>
                        <a:t>-0.16</a:t>
                      </a:r>
                      <a:endParaRPr lang="en-US" altLang="zh-CN" sz="1200">
                        <a:solidFill>
                          <a:schemeClr val="tx1"/>
                        </a:solidFill>
                        <a:latin typeface="Times New Roman" panose="02020603050405020304" charset="0"/>
                        <a:ea typeface="黑体" panose="02010609060101010101" charset="-122"/>
                        <a:cs typeface="Times New Roman" panose="02020603050405020304" charset="0"/>
                      </a:endParaRPr>
                    </a:p>
                  </a:txBody>
                  <a:tcPr anchor="ctr" anchorCtr="0"/>
                </a:tc>
                <a:tc>
                  <a:txBody>
                    <a:bodyPr/>
                    <a:p>
                      <a:pPr>
                        <a:buNone/>
                      </a:pPr>
                      <a:r>
                        <a:rPr lang="en-US" altLang="zh-CN" sz="1200">
                          <a:solidFill>
                            <a:schemeClr val="tx1"/>
                          </a:solidFill>
                          <a:latin typeface="Times New Roman" panose="02020603050405020304" charset="0"/>
                          <a:ea typeface="黑体" panose="02010609060101010101" charset="-122"/>
                          <a:cs typeface="Times New Roman" panose="02020603050405020304" charset="0"/>
                        </a:rPr>
                        <a:t>-0.28</a:t>
                      </a:r>
                      <a:endParaRPr lang="en-US" altLang="zh-CN" sz="1200">
                        <a:solidFill>
                          <a:schemeClr val="tx1"/>
                        </a:solidFill>
                        <a:latin typeface="Times New Roman" panose="02020603050405020304" charset="0"/>
                        <a:ea typeface="黑体" panose="02010609060101010101" charset="-122"/>
                        <a:cs typeface="Times New Roman" panose="02020603050405020304" charset="0"/>
                      </a:endParaRPr>
                    </a:p>
                  </a:txBody>
                  <a:tcPr anchor="ctr" anchorCtr="0"/>
                </a:tc>
              </a:tr>
              <a:tr h="450850">
                <a:tc>
                  <a:txBody>
                    <a:bodyPr/>
                    <a:p>
                      <a:pPr>
                        <a:buNone/>
                      </a:pPr>
                      <a:r>
                        <a:rPr lang="en-US" altLang="zh-CN" sz="1200">
                          <a:latin typeface="Times New Roman" panose="02020603050405020304" charset="0"/>
                          <a:ea typeface="黑体" panose="02010609060101010101" charset="-122"/>
                          <a:cs typeface="Times New Roman" panose="02020603050405020304" charset="0"/>
                          <a:sym typeface="+mn-ea"/>
                        </a:rPr>
                        <a:t>CH8-12.0um</a:t>
                      </a:r>
                      <a:endParaRPr lang="en-US" altLang="zh-CN" sz="1200">
                        <a:latin typeface="Times New Roman" panose="02020603050405020304" charset="0"/>
                        <a:ea typeface="黑体" panose="02010609060101010101" charset="-122"/>
                        <a:cs typeface="Times New Roman" panose="02020603050405020304" charset="0"/>
                        <a:sym typeface="+mn-ea"/>
                      </a:endParaRPr>
                    </a:p>
                  </a:txBody>
                  <a:tcPr anchor="ctr" anchorCtr="0"/>
                </a:tc>
                <a:tc>
                  <a:txBody>
                    <a:bodyPr/>
                    <a:p>
                      <a:pPr>
                        <a:buNone/>
                      </a:pPr>
                      <a:r>
                        <a:rPr lang="en-US" altLang="zh-CN" sz="1200">
                          <a:latin typeface="Times New Roman" panose="02020603050405020304" charset="0"/>
                          <a:ea typeface="黑体" panose="02010609060101010101" charset="-122"/>
                          <a:cs typeface="Times New Roman" panose="02020603050405020304" charset="0"/>
                        </a:rPr>
                        <a:t>0.02</a:t>
                      </a:r>
                      <a:endParaRPr lang="en-US" altLang="zh-CN" sz="1200">
                        <a:latin typeface="Times New Roman" panose="02020603050405020304" charset="0"/>
                        <a:ea typeface="黑体" panose="02010609060101010101" charset="-122"/>
                        <a:cs typeface="Times New Roman" panose="02020603050405020304" charset="0"/>
                      </a:endParaRPr>
                    </a:p>
                  </a:txBody>
                  <a:tcPr anchor="ctr" anchorCtr="0"/>
                </a:tc>
                <a:tc>
                  <a:txBody>
                    <a:bodyPr/>
                    <a:p>
                      <a:pPr>
                        <a:buNone/>
                      </a:pPr>
                      <a:r>
                        <a:rPr lang="en-US" altLang="zh-CN" sz="1200">
                          <a:latin typeface="Times New Roman" panose="02020603050405020304" charset="0"/>
                          <a:ea typeface="黑体" panose="02010609060101010101" charset="-122"/>
                          <a:cs typeface="Times New Roman" panose="02020603050405020304" charset="0"/>
                        </a:rPr>
                        <a:t>-0.06</a:t>
                      </a:r>
                      <a:endParaRPr lang="en-US" altLang="zh-CN" sz="1200">
                        <a:latin typeface="Times New Roman" panose="02020603050405020304" charset="0"/>
                        <a:ea typeface="黑体" panose="02010609060101010101" charset="-122"/>
                        <a:cs typeface="Times New Roman" panose="02020603050405020304" charset="0"/>
                      </a:endParaRPr>
                    </a:p>
                  </a:txBody>
                  <a:tcPr anchor="ctr" anchorCtr="0"/>
                </a:tc>
              </a:tr>
            </a:tbl>
          </a:graphicData>
        </a:graphic>
      </p:graphicFrame>
      <p:pic>
        <p:nvPicPr>
          <p:cNvPr id="16" name="图片 15" descr="Rad_tbb_SNO_non_nadir_no_RVS_FY3G+MERSI_METOP-B+IASI_B7"/>
          <p:cNvPicPr>
            <a:picLocks noChangeAspect="1"/>
          </p:cNvPicPr>
          <p:nvPr/>
        </p:nvPicPr>
        <p:blipFill>
          <a:blip r:embed="rId4"/>
          <a:srcRect l="4824" t="52219" r="8727" b="3626"/>
          <a:stretch>
            <a:fillRect/>
          </a:stretch>
        </p:blipFill>
        <p:spPr>
          <a:xfrm>
            <a:off x="133985" y="1372235"/>
            <a:ext cx="6243955" cy="1595120"/>
          </a:xfrm>
          <a:prstGeom prst="rect">
            <a:avLst/>
          </a:prstGeom>
        </p:spPr>
      </p:pic>
      <p:pic>
        <p:nvPicPr>
          <p:cNvPr id="17" name="图片 16" descr="Rad_tbb_SNO_non_nadir_no_RVS_FY3G+MERSI_METOP-B+IASI_B8"/>
          <p:cNvPicPr>
            <a:picLocks noChangeAspect="1"/>
          </p:cNvPicPr>
          <p:nvPr/>
        </p:nvPicPr>
        <p:blipFill>
          <a:blip r:embed="rId5"/>
          <a:srcRect l="5105" t="53709" r="8778" b="3845"/>
          <a:stretch>
            <a:fillRect/>
          </a:stretch>
        </p:blipFill>
        <p:spPr>
          <a:xfrm>
            <a:off x="165735" y="3054350"/>
            <a:ext cx="6200775" cy="1528445"/>
          </a:xfrm>
          <a:prstGeom prst="rect">
            <a:avLst/>
          </a:prstGeom>
        </p:spPr>
      </p:pic>
      <p:pic>
        <p:nvPicPr>
          <p:cNvPr id="1058" name="Picture 1002"/>
          <p:cNvPicPr>
            <a:picLocks noChangeAspect="1"/>
          </p:cNvPicPr>
          <p:nvPr/>
        </p:nvPicPr>
        <p:blipFill>
          <a:blip r:embed="rId6"/>
          <a:stretch>
            <a:fillRect/>
          </a:stretch>
        </p:blipFill>
        <p:spPr>
          <a:xfrm>
            <a:off x="6548755" y="1167765"/>
            <a:ext cx="5399405" cy="1799590"/>
          </a:xfrm>
          <a:prstGeom prst="rect">
            <a:avLst/>
          </a:prstGeom>
        </p:spPr>
      </p:pic>
      <p:pic>
        <p:nvPicPr>
          <p:cNvPr id="1059" name="Picture 1002"/>
          <p:cNvPicPr>
            <a:picLocks noChangeAspect="1"/>
          </p:cNvPicPr>
          <p:nvPr/>
        </p:nvPicPr>
        <p:blipFill>
          <a:blip r:embed="rId7"/>
          <a:stretch>
            <a:fillRect/>
          </a:stretch>
        </p:blipFill>
        <p:spPr>
          <a:xfrm>
            <a:off x="6548755" y="2867660"/>
            <a:ext cx="5399405" cy="1799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custDataLst>
              <p:tags r:id="rId1"/>
            </p:custDataLst>
          </p:nvPr>
        </p:nvPicPr>
        <p:blipFill>
          <a:blip r:embed="rId2"/>
          <a:stretch>
            <a:fillRect/>
          </a:stretch>
        </p:blipFill>
        <p:spPr>
          <a:xfrm>
            <a:off x="614509" y="1192298"/>
            <a:ext cx="2979589" cy="1538365"/>
          </a:xfrm>
          <a:prstGeom prst="rect">
            <a:avLst/>
          </a:prstGeom>
        </p:spPr>
      </p:pic>
      <p:graphicFrame>
        <p:nvGraphicFramePr>
          <p:cNvPr id="27" name="表格 26"/>
          <p:cNvGraphicFramePr/>
          <p:nvPr>
            <p:custDataLst>
              <p:tags r:id="rId3"/>
            </p:custDataLst>
          </p:nvPr>
        </p:nvGraphicFramePr>
        <p:xfrm>
          <a:off x="739775" y="3211195"/>
          <a:ext cx="6218555" cy="1588770"/>
        </p:xfrm>
        <a:graphic>
          <a:graphicData uri="http://schemas.openxmlformats.org/drawingml/2006/table">
            <a:tbl>
              <a:tblPr firstRow="1" bandRow="1">
                <a:tableStyleId>{8A107856-5554-42FB-B03E-39F5DBC370BA}</a:tableStyleId>
              </a:tblPr>
              <a:tblGrid>
                <a:gridCol w="1137920"/>
                <a:gridCol w="1076960"/>
                <a:gridCol w="1038225"/>
                <a:gridCol w="1046480"/>
                <a:gridCol w="1097280"/>
              </a:tblGrid>
              <a:tr h="334010">
                <a:tc>
                  <a:txBody>
                    <a:bodyPr/>
                    <a:p>
                      <a:pPr>
                        <a:buNone/>
                      </a:pPr>
                      <a:r>
                        <a:rPr lang="en-US" altLang="zh-CN" sz="1200" b="1"/>
                        <a:t>650nm</a:t>
                      </a:r>
                      <a:endParaRPr lang="en-US" altLang="zh-CN" sz="1200" b="1"/>
                    </a:p>
                  </a:txBody>
                  <a:tcPr marL="91425" marR="91425" marT="45712" marB="45712"/>
                </a:tc>
                <a:tc>
                  <a:txBody>
                    <a:bodyPr/>
                    <a:p>
                      <a:pPr>
                        <a:buNone/>
                      </a:pPr>
                      <a:r>
                        <a:rPr lang="en-US" altLang="zh-CN" sz="1200" b="1"/>
                        <a:t>865nm</a:t>
                      </a:r>
                      <a:endParaRPr lang="en-US" altLang="zh-CN" sz="1200" b="1"/>
                    </a:p>
                  </a:txBody>
                  <a:tcPr marL="91425" marR="91425" marT="45712" marB="45712"/>
                </a:tc>
                <a:tc>
                  <a:txBody>
                    <a:bodyPr/>
                    <a:p>
                      <a:pPr>
                        <a:buNone/>
                      </a:pPr>
                      <a:r>
                        <a:rPr lang="en-US" altLang="zh-CN" sz="1200" b="1"/>
                        <a:t>940nm</a:t>
                      </a:r>
                      <a:endParaRPr lang="en-US" altLang="zh-CN" sz="1200" b="1"/>
                    </a:p>
                  </a:txBody>
                  <a:tcPr marL="91425" marR="91425" marT="45712" marB="45712"/>
                </a:tc>
                <a:tc>
                  <a:txBody>
                    <a:bodyPr/>
                    <a:p>
                      <a:pPr>
                        <a:buNone/>
                      </a:pPr>
                      <a:r>
                        <a:rPr lang="en-US" altLang="zh-CN" sz="1200" b="1"/>
                        <a:t>1380nm</a:t>
                      </a:r>
                      <a:endParaRPr lang="en-US" altLang="zh-CN" sz="1200" b="1"/>
                    </a:p>
                  </a:txBody>
                  <a:tcPr marL="91425" marR="91425" marT="45712" marB="45712"/>
                </a:tc>
                <a:tc>
                  <a:txBody>
                    <a:bodyPr/>
                    <a:p>
                      <a:pPr>
                        <a:buNone/>
                      </a:pPr>
                      <a:r>
                        <a:rPr lang="en-US" altLang="zh-CN" sz="1200" b="1"/>
                        <a:t>1640nm</a:t>
                      </a:r>
                      <a:endParaRPr lang="en-US" altLang="zh-CN" sz="1200" b="1"/>
                    </a:p>
                  </a:txBody>
                  <a:tcPr marL="91425" marR="91425" marT="45712" marB="45712"/>
                </a:tc>
              </a:tr>
              <a:tr h="459740">
                <a:tc>
                  <a:txBody>
                    <a:bodyPr/>
                    <a:p>
                      <a:pPr>
                        <a:lnSpc>
                          <a:spcPct val="80000"/>
                        </a:lnSpc>
                        <a:buNone/>
                      </a:pPr>
                      <a:r>
                        <a:rPr lang="en-US" altLang="zh-CN" sz="1200"/>
                        <a:t>-0.2%~0.07%</a:t>
                      </a:r>
                      <a:endParaRPr lang="en-US" altLang="zh-CN" sz="1200"/>
                    </a:p>
                  </a:txBody>
                  <a:tcPr marL="91425" marR="91425" marT="45712" marB="45712" anchor="ctr" anchorCtr="0"/>
                </a:tc>
                <a:tc>
                  <a:txBody>
                    <a:bodyPr/>
                    <a:p>
                      <a:pPr algn="l">
                        <a:lnSpc>
                          <a:spcPct val="80000"/>
                        </a:lnSpc>
                        <a:buClrTx/>
                        <a:buSzTx/>
                        <a:buFontTx/>
                        <a:buNone/>
                      </a:pPr>
                      <a:r>
                        <a:rPr lang="en-US" altLang="zh-CN" sz="1200"/>
                        <a:t>-0.8%~0.5%</a:t>
                      </a:r>
                      <a:endParaRPr lang="en-US" altLang="zh-CN" sz="1200"/>
                    </a:p>
                  </a:txBody>
                  <a:tcPr marL="12698" marR="12698" marT="12698" marB="45712" vert="horz" anchor="ctr" anchorCtr="0"/>
                </a:tc>
                <a:tc>
                  <a:txBody>
                    <a:bodyPr/>
                    <a:p>
                      <a:pPr>
                        <a:lnSpc>
                          <a:spcPct val="80000"/>
                        </a:lnSpc>
                        <a:buNone/>
                      </a:pPr>
                      <a:r>
                        <a:rPr lang="en-US" altLang="zh-CN" sz="1200">
                          <a:solidFill>
                            <a:srgbClr val="FF0000"/>
                          </a:solidFill>
                        </a:rPr>
                        <a:t>-1.4%~0.6%</a:t>
                      </a:r>
                      <a:endParaRPr lang="en-US" altLang="zh-CN" sz="1200">
                        <a:solidFill>
                          <a:srgbClr val="FF0000"/>
                        </a:solidFill>
                      </a:endParaRPr>
                    </a:p>
                  </a:txBody>
                  <a:tcPr marL="91425" marR="91425" marT="45712" marB="45712" anchor="ctr" anchorCtr="0"/>
                </a:tc>
                <a:tc>
                  <a:txBody>
                    <a:bodyPr/>
                    <a:p>
                      <a:pPr>
                        <a:lnSpc>
                          <a:spcPct val="80000"/>
                        </a:lnSpc>
                        <a:buNone/>
                      </a:pPr>
                      <a:r>
                        <a:rPr lang="en-US" altLang="zh-CN" sz="1200"/>
                        <a:t>-0.3%~0.3%</a:t>
                      </a:r>
                      <a:endParaRPr lang="en-US" altLang="zh-CN" sz="1200"/>
                    </a:p>
                  </a:txBody>
                  <a:tcPr marL="91425" marR="91425" marT="45712" marB="45712" anchor="ctr" anchorCtr="0"/>
                </a:tc>
                <a:tc>
                  <a:txBody>
                    <a:bodyPr/>
                    <a:p>
                      <a:pPr>
                        <a:lnSpc>
                          <a:spcPct val="80000"/>
                        </a:lnSpc>
                        <a:buNone/>
                      </a:pPr>
                      <a:r>
                        <a:rPr lang="en-US" altLang="zh-CN" sz="1200"/>
                        <a:t>-0.5%~0.2%</a:t>
                      </a:r>
                      <a:endParaRPr lang="en-US" altLang="zh-CN" sz="1200"/>
                    </a:p>
                  </a:txBody>
                  <a:tcPr marL="91425" marR="91425" marT="45712" marB="45712" anchor="ctr" anchorCtr="0"/>
                </a:tc>
              </a:tr>
              <a:tr h="335280">
                <a:tc>
                  <a:txBody>
                    <a:bodyPr/>
                    <a:p>
                      <a:pPr>
                        <a:buNone/>
                      </a:pPr>
                      <a:r>
                        <a:rPr lang="en-US" altLang="zh-CN" sz="1200" b="1"/>
                        <a:t>3.8um</a:t>
                      </a:r>
                      <a:endParaRPr lang="en-US" altLang="zh-CN" sz="1200" b="1"/>
                    </a:p>
                  </a:txBody>
                  <a:tcPr marL="91425" marR="91425" marT="45712" marB="45712"/>
                </a:tc>
                <a:tc>
                  <a:txBody>
                    <a:bodyPr/>
                    <a:p>
                      <a:pPr>
                        <a:buNone/>
                      </a:pPr>
                      <a:r>
                        <a:rPr lang="en-US" altLang="zh-CN" sz="1200" b="1"/>
                        <a:t>10.8um</a:t>
                      </a:r>
                      <a:endParaRPr lang="en-US" altLang="zh-CN" sz="1200" b="1"/>
                    </a:p>
                  </a:txBody>
                  <a:tcPr marL="91425" marR="91425" marT="45712" marB="45712"/>
                </a:tc>
                <a:tc gridSpan="3">
                  <a:txBody>
                    <a:bodyPr/>
                    <a:p>
                      <a:pPr>
                        <a:buNone/>
                      </a:pPr>
                      <a:r>
                        <a:rPr lang="en-US" altLang="zh-CN" sz="1200" b="1"/>
                        <a:t>12.0um</a:t>
                      </a:r>
                      <a:endParaRPr lang="en-US" altLang="zh-CN" sz="1200" b="1"/>
                    </a:p>
                  </a:txBody>
                  <a:tcPr marL="91425" marR="91425" marT="45712" marB="45712"/>
                </a:tc>
                <a:tc hMerge="1">
                  <a:tcPr/>
                </a:tc>
                <a:tc hMerge="1">
                  <a:tcPr/>
                </a:tc>
              </a:tr>
              <a:tr h="459740">
                <a:tc>
                  <a:txBody>
                    <a:bodyPr/>
                    <a:p>
                      <a:pPr>
                        <a:buNone/>
                      </a:pPr>
                      <a:r>
                        <a:rPr lang="en-US" altLang="zh-CN" sz="1200"/>
                        <a:t>-0.6%~0.2%</a:t>
                      </a:r>
                      <a:endParaRPr lang="en-US" altLang="zh-CN" sz="1200"/>
                    </a:p>
                  </a:txBody>
                  <a:tcPr marL="91425" marR="91425" marT="45712" marB="45712" anchor="ctr" anchorCtr="0"/>
                </a:tc>
                <a:tc>
                  <a:txBody>
                    <a:bodyPr/>
                    <a:p>
                      <a:pPr>
                        <a:buNone/>
                      </a:pPr>
                      <a:r>
                        <a:rPr lang="en-US" altLang="zh-CN" sz="1200">
                          <a:solidFill>
                            <a:srgbClr val="FF0000"/>
                          </a:solidFill>
                        </a:rPr>
                        <a:t>-5.8%~2.3%</a:t>
                      </a:r>
                      <a:endParaRPr lang="en-US" altLang="zh-CN" sz="1200">
                        <a:solidFill>
                          <a:srgbClr val="FF0000"/>
                        </a:solidFill>
                      </a:endParaRPr>
                    </a:p>
                  </a:txBody>
                  <a:tcPr marL="91425" marR="91425" marT="45712" marB="45712" anchor="ctr" anchorCtr="0"/>
                </a:tc>
                <a:tc gridSpan="3">
                  <a:txBody>
                    <a:bodyPr/>
                    <a:p>
                      <a:pPr>
                        <a:buNone/>
                      </a:pPr>
                      <a:r>
                        <a:rPr lang="en-US" altLang="zh-CN" sz="1200">
                          <a:solidFill>
                            <a:srgbClr val="FF0000"/>
                          </a:solidFill>
                        </a:rPr>
                        <a:t>-5.8%~2.3%</a:t>
                      </a:r>
                      <a:endParaRPr lang="en-US" altLang="zh-CN" sz="1200">
                        <a:solidFill>
                          <a:srgbClr val="FF0000"/>
                        </a:solidFill>
                      </a:endParaRPr>
                    </a:p>
                  </a:txBody>
                  <a:tcPr marL="91425" marR="91425" marT="45712" marB="45712" anchor="ctr" anchorCtr="0"/>
                </a:tc>
                <a:tc hMerge="1">
                  <a:tcPr/>
                </a:tc>
                <a:tc hMerge="1">
                  <a:tcPr/>
                </a:tc>
              </a:tr>
            </a:tbl>
          </a:graphicData>
        </a:graphic>
      </p:graphicFrame>
      <p:graphicFrame>
        <p:nvGraphicFramePr>
          <p:cNvPr id="33" name="对象 -2147482605"/>
          <p:cNvGraphicFramePr>
            <a:graphicFrameLocks noChangeAspect="1"/>
          </p:cNvGraphicFramePr>
          <p:nvPr>
            <p:custDataLst>
              <p:tags r:id="rId4"/>
            </p:custDataLst>
          </p:nvPr>
        </p:nvGraphicFramePr>
        <p:xfrm>
          <a:off x="3836020" y="1584643"/>
          <a:ext cx="3249422" cy="457129"/>
        </p:xfrm>
        <a:graphic>
          <a:graphicData uri="http://schemas.openxmlformats.org/presentationml/2006/ole">
            <mc:AlternateContent xmlns:mc="http://schemas.openxmlformats.org/markup-compatibility/2006">
              <mc:Choice xmlns:v="urn:schemas-microsoft-com:vml" Requires="v">
                <p:oleObj spid="_x0000_s37" name="" r:id="rId5" imgW="3251200" imgH="457200" progId="Equation.3">
                  <p:embed/>
                </p:oleObj>
              </mc:Choice>
              <mc:Fallback>
                <p:oleObj name="" r:id="rId5" imgW="3251200" imgH="457200" progId="Equation.3">
                  <p:embed/>
                  <p:pic>
                    <p:nvPicPr>
                      <p:cNvPr id="0" name="图片 17"/>
                      <p:cNvPicPr/>
                      <p:nvPr/>
                    </p:nvPicPr>
                    <p:blipFill>
                      <a:blip r:embed="rId6"/>
                      <a:stretch>
                        <a:fillRect/>
                      </a:stretch>
                    </p:blipFill>
                    <p:spPr>
                      <a:xfrm>
                        <a:off x="3836020" y="1584643"/>
                        <a:ext cx="3249422" cy="457129"/>
                      </a:xfrm>
                      <a:prstGeom prst="rect">
                        <a:avLst/>
                      </a:prstGeom>
                      <a:noFill/>
                      <a:ln w="38100">
                        <a:noFill/>
                        <a:miter/>
                      </a:ln>
                    </p:spPr>
                  </p:pic>
                </p:oleObj>
              </mc:Fallback>
            </mc:AlternateContent>
          </a:graphicData>
        </a:graphic>
      </p:graphicFrame>
      <p:pic>
        <p:nvPicPr>
          <p:cNvPr id="13" name="图片 12" descr="Rad_tbb_RVS_FY3G+MERSI_AQUA+MODIS_B7"/>
          <p:cNvPicPr>
            <a:picLocks noChangeAspect="1"/>
          </p:cNvPicPr>
          <p:nvPr>
            <p:custDataLst>
              <p:tags r:id="rId7"/>
            </p:custDataLst>
          </p:nvPr>
        </p:nvPicPr>
        <p:blipFill>
          <a:blip r:embed="rId8"/>
          <a:srcRect l="49657" r="8131" b="48305"/>
          <a:stretch>
            <a:fillRect/>
          </a:stretch>
        </p:blipFill>
        <p:spPr>
          <a:xfrm>
            <a:off x="6777990" y="2337435"/>
            <a:ext cx="4617085" cy="2827655"/>
          </a:xfrm>
          <a:prstGeom prst="rect">
            <a:avLst/>
          </a:prstGeom>
        </p:spPr>
      </p:pic>
      <p:sp>
        <p:nvSpPr>
          <p:cNvPr id="15" name="矩形 14"/>
          <p:cNvSpPr/>
          <p:nvPr>
            <p:custDataLst>
              <p:tags r:id="rId9"/>
            </p:custDataLst>
          </p:nvPr>
        </p:nvSpPr>
        <p:spPr>
          <a:xfrm>
            <a:off x="423545" y="285115"/>
            <a:ext cx="6974840" cy="907415"/>
          </a:xfrm>
          <a:prstGeom prst="rect">
            <a:avLst/>
          </a:prstGeom>
        </p:spPr>
        <p:txBody>
          <a:bodyPr wrap="square" lIns="45720" tIns="22860" rIns="45720" bIns="22860">
            <a:spAutoFit/>
          </a:bodyPr>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Calibration Test Results for IR Channels</a:t>
            </a:r>
            <a:endParaRPr lang="zh-CN" altLang="en-US"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a:p>
            <a:pPr algn="l" defTabSz="914400" hangingPunct="1"/>
            <a:endParaRPr lang="zh-CN" altLang="en-US"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423545" y="285115"/>
            <a:ext cx="6974840" cy="476250"/>
          </a:xfrm>
          <a:prstGeom prst="rect">
            <a:avLst/>
          </a:prstGeom>
        </p:spPr>
        <p:txBody>
          <a:bodyPr wrap="square" lIns="45720" tIns="22860" rIns="45720" bIns="22860">
            <a:spAutoFit/>
          </a:bodyPr>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Calibration Test Results for IR Channels</a:t>
            </a:r>
            <a:endParaRPr lang="zh-CN" altLang="en-US"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pic>
        <p:nvPicPr>
          <p:cNvPr id="7" name="图片 6"/>
          <p:cNvPicPr>
            <a:picLocks noChangeAspect="1"/>
          </p:cNvPicPr>
          <p:nvPr>
            <p:custDataLst>
              <p:tags r:id="rId2"/>
            </p:custDataLst>
          </p:nvPr>
        </p:nvPicPr>
        <p:blipFill>
          <a:blip r:embed="rId3"/>
          <a:stretch>
            <a:fillRect/>
          </a:stretch>
        </p:blipFill>
        <p:spPr>
          <a:xfrm>
            <a:off x="1329055" y="1823720"/>
            <a:ext cx="4210050" cy="1757680"/>
          </a:xfrm>
          <a:prstGeom prst="rect">
            <a:avLst/>
          </a:prstGeom>
        </p:spPr>
      </p:pic>
      <p:sp>
        <p:nvSpPr>
          <p:cNvPr id="2" name="文本框 1"/>
          <p:cNvSpPr txBox="1"/>
          <p:nvPr/>
        </p:nvSpPr>
        <p:spPr>
          <a:xfrm>
            <a:off x="487045" y="993775"/>
            <a:ext cx="5608955" cy="829945"/>
          </a:xfrm>
          <a:prstGeom prst="rect">
            <a:avLst/>
          </a:prstGeom>
          <a:noFill/>
        </p:spPr>
        <p:txBody>
          <a:bodyPr wrap="square" rtlCol="0">
            <a:spAutoFit/>
          </a:bodyPr>
          <a:p>
            <a:pPr marL="285750" indent="-285750" algn="l">
              <a:buFont typeface="Wingdings" panose="05000000000000000000" charset="0"/>
              <a:buChar char="l"/>
            </a:pPr>
            <a:r>
              <a:rPr b="0">
                <a:latin typeface="Times New Roman" panose="02020603050405020304" charset="0"/>
                <a:cs typeface="Times New Roman" panose="02020603050405020304" charset="0"/>
              </a:rPr>
              <a:t>The blackbody on MERSI-RM has the </a:t>
            </a:r>
            <a:r>
              <a:rPr lang="en-US" b="0">
                <a:latin typeface="Times New Roman" panose="02020603050405020304" charset="0"/>
                <a:cs typeface="Times New Roman" panose="02020603050405020304" charset="0"/>
              </a:rPr>
              <a:t>ability</a:t>
            </a:r>
            <a:r>
              <a:rPr b="0">
                <a:latin typeface="Times New Roman" panose="02020603050405020304" charset="0"/>
                <a:cs typeface="Times New Roman" panose="02020603050405020304" charset="0"/>
              </a:rPr>
              <a:t> of on-board temperature varying from 2</a:t>
            </a:r>
            <a:r>
              <a:rPr lang="en-US" b="0">
                <a:latin typeface="Times New Roman" panose="02020603050405020304" charset="0"/>
                <a:cs typeface="Times New Roman" panose="02020603050405020304" charset="0"/>
              </a:rPr>
              <a:t>78</a:t>
            </a:r>
            <a:r>
              <a:rPr b="0">
                <a:latin typeface="Times New Roman" panose="02020603050405020304" charset="0"/>
                <a:cs typeface="Times New Roman" panose="02020603050405020304" charset="0"/>
              </a:rPr>
              <a:t>K to 320K, which can </a:t>
            </a:r>
            <a:r>
              <a:rPr lang="en-US" b="0">
                <a:latin typeface="Times New Roman" panose="02020603050405020304" charset="0"/>
                <a:cs typeface="Times New Roman" panose="02020603050405020304" charset="0"/>
              </a:rPr>
              <a:t>check</a:t>
            </a:r>
            <a:r>
              <a:rPr b="0">
                <a:latin typeface="Times New Roman" panose="02020603050405020304" charset="0"/>
                <a:cs typeface="Times New Roman" panose="02020603050405020304" charset="0"/>
              </a:rPr>
              <a:t> the nonlinear </a:t>
            </a:r>
            <a:r>
              <a:rPr lang="en-US" b="0">
                <a:latin typeface="Times New Roman" panose="02020603050405020304" charset="0"/>
                <a:cs typeface="Times New Roman" panose="02020603050405020304" charset="0"/>
              </a:rPr>
              <a:t>coefficients of IR channels on </a:t>
            </a:r>
            <a:r>
              <a:rPr b="0">
                <a:latin typeface="Times New Roman" panose="02020603050405020304" charset="0"/>
                <a:cs typeface="Times New Roman" panose="02020603050405020304" charset="0"/>
              </a:rPr>
              <a:t>orbit</a:t>
            </a:r>
            <a:endParaRPr b="0">
              <a:latin typeface="Times New Roman" panose="02020603050405020304" charset="0"/>
              <a:cs typeface="Times New Roman" panose="02020603050405020304" charset="0"/>
            </a:endParaRPr>
          </a:p>
        </p:txBody>
      </p:sp>
      <p:pic>
        <p:nvPicPr>
          <p:cNvPr id="3" name="图片 2" descr="3.8um通道A第6像元非线性"/>
          <p:cNvPicPr>
            <a:picLocks noChangeAspect="1"/>
          </p:cNvPicPr>
          <p:nvPr/>
        </p:nvPicPr>
        <p:blipFill>
          <a:blip r:embed="rId4"/>
          <a:stretch>
            <a:fillRect/>
          </a:stretch>
        </p:blipFill>
        <p:spPr>
          <a:xfrm>
            <a:off x="7618095" y="1115695"/>
            <a:ext cx="3062605" cy="1837690"/>
          </a:xfrm>
          <a:prstGeom prst="rect">
            <a:avLst/>
          </a:prstGeom>
        </p:spPr>
      </p:pic>
      <p:pic>
        <p:nvPicPr>
          <p:cNvPr id="8" name="图片 7" descr="10.8um通道A第6像元非线性"/>
          <p:cNvPicPr>
            <a:picLocks noChangeAspect="1"/>
          </p:cNvPicPr>
          <p:nvPr/>
        </p:nvPicPr>
        <p:blipFill>
          <a:blip r:embed="rId5"/>
          <a:stretch>
            <a:fillRect/>
          </a:stretch>
        </p:blipFill>
        <p:spPr>
          <a:xfrm>
            <a:off x="7586980" y="2872105"/>
            <a:ext cx="3126105" cy="1876425"/>
          </a:xfrm>
          <a:prstGeom prst="rect">
            <a:avLst/>
          </a:prstGeom>
        </p:spPr>
      </p:pic>
      <p:pic>
        <p:nvPicPr>
          <p:cNvPr id="9" name="图片 8" descr="12.0um通道A第6像元非线性"/>
          <p:cNvPicPr>
            <a:picLocks noChangeAspect="1"/>
          </p:cNvPicPr>
          <p:nvPr/>
        </p:nvPicPr>
        <p:blipFill>
          <a:blip r:embed="rId6"/>
          <a:stretch>
            <a:fillRect/>
          </a:stretch>
        </p:blipFill>
        <p:spPr>
          <a:xfrm>
            <a:off x="7618095" y="4667250"/>
            <a:ext cx="3129280" cy="1877695"/>
          </a:xfrm>
          <a:prstGeom prst="rect">
            <a:avLst/>
          </a:prstGeom>
        </p:spPr>
      </p:pic>
      <p:sp>
        <p:nvSpPr>
          <p:cNvPr id="15" name="内容占位符 2"/>
          <p:cNvSpPr>
            <a:spLocks noGrp="1"/>
          </p:cNvSpPr>
          <p:nvPr>
            <p:custDataLst>
              <p:tags r:id="rId7"/>
            </p:custDataLst>
          </p:nvPr>
        </p:nvSpPr>
        <p:spPr>
          <a:xfrm>
            <a:off x="487045" y="3959860"/>
            <a:ext cx="5608320" cy="157289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defTabSz="410845" hangingPunct="0">
              <a:lnSpc>
                <a:spcPct val="100000"/>
              </a:lnSpc>
              <a:spcBef>
                <a:spcPts val="0"/>
              </a:spcBef>
              <a:buFont typeface="Wingdings" panose="05000000000000000000" charset="0"/>
              <a:buChar char="l"/>
            </a:pPr>
            <a:r>
              <a:rPr lang="en-US" sz="1600" b="0" kern="0">
                <a:solidFill>
                  <a:srgbClr val="000000"/>
                </a:solidFill>
                <a:latin typeface="Times New Roman" panose="02020603050405020304" charset="0"/>
                <a:ea typeface="Helvetica Neue" panose="02000503000000020004"/>
                <a:cs typeface="Times New Roman" panose="02020603050405020304" charset="0"/>
              </a:rPr>
              <a:t>T</a:t>
            </a:r>
            <a:r>
              <a:rPr sz="1600" b="0" kern="0">
                <a:solidFill>
                  <a:srgbClr val="000000"/>
                </a:solidFill>
                <a:latin typeface="Times New Roman" panose="02020603050405020304" charset="0"/>
                <a:ea typeface="Helvetica Neue" panose="02000503000000020004"/>
                <a:cs typeface="Times New Roman" panose="02020603050405020304" charset="0"/>
              </a:rPr>
              <a:t>he nonlinear shape of each detector obtained from the temperature change data is consistent with the measured results of the pre-launch test in the same range of blackbody temperature.</a:t>
            </a:r>
            <a:endParaRPr sz="1600" b="0" kern="0">
              <a:solidFill>
                <a:srgbClr val="000000"/>
              </a:solidFill>
              <a:latin typeface="Times New Roman" panose="02020603050405020304" charset="0"/>
              <a:ea typeface="Helvetica Neue" panose="02000503000000020004"/>
              <a:cs typeface="Times New Roman" panose="02020603050405020304" charset="0"/>
            </a:endParaRPr>
          </a:p>
          <a:p>
            <a:pPr marL="285750" indent="-285750" algn="l" defTabSz="410845" hangingPunct="0">
              <a:lnSpc>
                <a:spcPct val="100000"/>
              </a:lnSpc>
              <a:spcBef>
                <a:spcPts val="0"/>
              </a:spcBef>
              <a:buFont typeface="Wingdings" panose="05000000000000000000" charset="0"/>
              <a:buChar char="l"/>
            </a:pPr>
            <a:r>
              <a:rPr sz="1600" b="0" kern="0">
                <a:solidFill>
                  <a:srgbClr val="000000"/>
                </a:solidFill>
                <a:latin typeface="Times New Roman" panose="02020603050405020304" charset="0"/>
                <a:ea typeface="Helvetica Neue" panose="02000503000000020004"/>
                <a:cs typeface="Times New Roman" panose="02020603050405020304" charset="0"/>
              </a:rPr>
              <a:t>The on-orbit temperature change test of the black body on MERSI-RM can test the nonlinear characteristics of the response in the range of temperature change, and provide a basis for the analysis of the nonlinear response change in orbit.</a:t>
            </a:r>
            <a:endParaRPr sz="1600" b="0" kern="0">
              <a:solidFill>
                <a:srgbClr val="000000"/>
              </a:solidFill>
              <a:latin typeface="Times New Roman" panose="02020603050405020304" charset="0"/>
              <a:ea typeface="Helvetica Neue" panose="02000503000000020004"/>
              <a:cs typeface="Times New Roman" panose="02020603050405020304" charset="0"/>
            </a:endParaRPr>
          </a:p>
        </p:txBody>
      </p:sp>
      <p:sp>
        <p:nvSpPr>
          <p:cNvPr id="10" name="文本框 9"/>
          <p:cNvSpPr txBox="1"/>
          <p:nvPr/>
        </p:nvSpPr>
        <p:spPr>
          <a:xfrm>
            <a:off x="8109585" y="2353310"/>
            <a:ext cx="1056005" cy="337185"/>
          </a:xfrm>
          <a:prstGeom prst="rect">
            <a:avLst/>
          </a:prstGeom>
          <a:noFill/>
        </p:spPr>
        <p:txBody>
          <a:bodyPr wrap="square" rtlCol="0">
            <a:spAutoFit/>
          </a:bodyPr>
          <a:p>
            <a:r>
              <a:rPr lang="en-US" altLang="zh-CN"/>
              <a:t>3.8um</a:t>
            </a:r>
            <a:endParaRPr lang="en-US" altLang="zh-CN"/>
          </a:p>
        </p:txBody>
      </p:sp>
      <p:sp>
        <p:nvSpPr>
          <p:cNvPr id="14" name="文本框 13"/>
          <p:cNvSpPr txBox="1"/>
          <p:nvPr>
            <p:custDataLst>
              <p:tags r:id="rId8"/>
            </p:custDataLst>
          </p:nvPr>
        </p:nvSpPr>
        <p:spPr>
          <a:xfrm>
            <a:off x="8078470" y="4135120"/>
            <a:ext cx="1056005" cy="337185"/>
          </a:xfrm>
          <a:prstGeom prst="rect">
            <a:avLst/>
          </a:prstGeom>
          <a:noFill/>
        </p:spPr>
        <p:txBody>
          <a:bodyPr wrap="square" rtlCol="0">
            <a:spAutoFit/>
          </a:bodyPr>
          <a:p>
            <a:r>
              <a:rPr lang="en-US" altLang="zh-CN"/>
              <a:t>10.8um</a:t>
            </a:r>
            <a:endParaRPr lang="en-US" altLang="zh-CN"/>
          </a:p>
        </p:txBody>
      </p:sp>
      <p:sp>
        <p:nvSpPr>
          <p:cNvPr id="17" name="文本框 16"/>
          <p:cNvSpPr txBox="1"/>
          <p:nvPr>
            <p:custDataLst>
              <p:tags r:id="rId9"/>
            </p:custDataLst>
          </p:nvPr>
        </p:nvSpPr>
        <p:spPr>
          <a:xfrm>
            <a:off x="8236585" y="5916930"/>
            <a:ext cx="1056005" cy="337185"/>
          </a:xfrm>
          <a:prstGeom prst="rect">
            <a:avLst/>
          </a:prstGeom>
          <a:noFill/>
        </p:spPr>
        <p:txBody>
          <a:bodyPr wrap="square" rtlCol="0">
            <a:spAutoFit/>
          </a:bodyPr>
          <a:p>
            <a:r>
              <a:rPr lang="en-US" altLang="zh-CN"/>
              <a:t>12.0um</a:t>
            </a:r>
            <a:endParaRPr lang="en-US" altLang="zh-CN"/>
          </a:p>
        </p:txBody>
      </p:sp>
    </p:spTree>
    <p:custDataLst>
      <p:tags r:id="rId10"/>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p:nvPr/>
        </p:nvSpPr>
        <p:spPr>
          <a:xfrm>
            <a:off x="4107442" y="2156845"/>
            <a:ext cx="900635" cy="2812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zh-CN" altLang="en-US" sz="4000" b="0" dirty="0">
                <a:solidFill>
                  <a:prstClr val="white"/>
                </a:solidFill>
                <a:latin typeface="微软雅黑" panose="020B0503020204020204" pitchFamily="34" charset="-122"/>
                <a:ea typeface="微软雅黑" panose="020B0503020204020204" pitchFamily="34" charset="-122"/>
              </a:rPr>
              <a:t>汇报内容</a:t>
            </a:r>
            <a:endParaRPr lang="zh-CN" altLang="en-US" sz="4000" b="0" dirty="0">
              <a:solidFill>
                <a:prstClr val="white"/>
              </a:solidFill>
              <a:latin typeface="等线 Light" panose="02010600030101010101" charset="-122"/>
              <a:ea typeface="等线 Light" panose="02010600030101010101" charset="-122"/>
            </a:endParaRPr>
          </a:p>
        </p:txBody>
      </p:sp>
      <p:sp>
        <p:nvSpPr>
          <p:cNvPr id="8" name="文本框 29"/>
          <p:cNvSpPr txBox="1"/>
          <p:nvPr/>
        </p:nvSpPr>
        <p:spPr>
          <a:xfrm>
            <a:off x="3474903" y="1199793"/>
            <a:ext cx="1598087" cy="785012"/>
          </a:xfrm>
          <a:prstGeom prst="rect">
            <a:avLst/>
          </a:prstGeom>
          <a:noFill/>
        </p:spPr>
        <p:txBody>
          <a:bodyPr wrap="square" lIns="45720" tIns="22860" rIns="45720" bIns="22860" rtlCol="0">
            <a:spAutoFit/>
          </a:bodyPr>
          <a:lstStyle/>
          <a:p>
            <a:pPr algn="dist"/>
            <a:r>
              <a:rPr lang="zh-CN" altLang="en-US" sz="4800" b="1" dirty="0">
                <a:solidFill>
                  <a:schemeClr val="bg1"/>
                </a:solidFill>
                <a:latin typeface="微软雅黑" panose="020B0503020204020204" pitchFamily="34" charset="-122"/>
                <a:ea typeface="微软雅黑" panose="020B0503020204020204" pitchFamily="34" charset="-122"/>
              </a:rPr>
              <a:t>目录</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53720" y="3116580"/>
            <a:ext cx="6771640" cy="706755"/>
          </a:xfrm>
          <a:prstGeom prst="rect">
            <a:avLst/>
          </a:prstGeom>
          <a:noFill/>
        </p:spPr>
        <p:txBody>
          <a:bodyPr wrap="square" rtlCol="0">
            <a:spAutoFit/>
          </a:bodyPr>
          <a:lstStyle/>
          <a:p>
            <a:r>
              <a:rPr lang="en-US" altLang="zh-CN" sz="4000">
                <a:latin typeface="微软雅黑" panose="020B0503020204020204" pitchFamily="34" charset="-122"/>
                <a:ea typeface="微软雅黑" panose="020B0503020204020204" pitchFamily="34" charset="-122"/>
                <a:sym typeface="+mn-ea"/>
              </a:rPr>
              <a:t>Discussion</a:t>
            </a:r>
            <a:endParaRPr lang="en-US" altLang="zh-CN" sz="4000" b="1" dirty="0">
              <a:solidFill>
                <a:srgbClr val="FF0000"/>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553085" y="980440"/>
            <a:ext cx="3888105" cy="1656080"/>
            <a:chOff x="871" y="1544"/>
            <a:chExt cx="6123" cy="2608"/>
          </a:xfrm>
        </p:grpSpPr>
        <p:sp>
          <p:nvSpPr>
            <p:cNvPr id="10" name="矩形 9"/>
            <p:cNvSpPr/>
            <p:nvPr/>
          </p:nvSpPr>
          <p:spPr>
            <a:xfrm>
              <a:off x="871" y="1544"/>
              <a:ext cx="1937" cy="2608"/>
            </a:xfrm>
            <a:prstGeom prst="rect">
              <a:avLst/>
            </a:prstGeom>
            <a:noFill/>
            <a:ln w="44450">
              <a:solidFill>
                <a:srgbClr val="1D3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2" name="矩形 1"/>
            <p:cNvSpPr/>
            <p:nvPr/>
          </p:nvSpPr>
          <p:spPr>
            <a:xfrm>
              <a:off x="2521" y="2015"/>
              <a:ext cx="561" cy="1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24"/>
            <p:cNvSpPr txBox="1"/>
            <p:nvPr/>
          </p:nvSpPr>
          <p:spPr>
            <a:xfrm>
              <a:off x="1439" y="2224"/>
              <a:ext cx="5555" cy="1452"/>
            </a:xfrm>
            <a:prstGeom prst="rect">
              <a:avLst/>
            </a:prstGeom>
            <a:noFill/>
          </p:spPr>
          <p:txBody>
            <a:bodyPr wrap="square" rtlCol="0">
              <a:spAutoFit/>
            </a:bodyPr>
            <a:lstStyle/>
            <a:p>
              <a:pPr algn="l"/>
              <a:r>
                <a:rPr lang="en-US" altLang="zh-CN" sz="5400" b="1" dirty="0">
                  <a:ln w="19050">
                    <a:noFill/>
                  </a:ln>
                  <a:solidFill>
                    <a:srgbClr val="1D31EB"/>
                  </a:solidFill>
                  <a:latin typeface="等线" panose="02010600030101010101" charset="-122"/>
                  <a:ea typeface="等线" panose="02010600030101010101" charset="-122"/>
                </a:rPr>
                <a:t>PART 03</a:t>
              </a:r>
              <a:endParaRPr lang="en-US" altLang="zh-CN" sz="5400" b="1" dirty="0">
                <a:ln w="19050">
                  <a:noFill/>
                </a:ln>
                <a:solidFill>
                  <a:srgbClr val="1D31EB"/>
                </a:solidFill>
                <a:latin typeface="等线" panose="02010600030101010101" charset="-122"/>
                <a:ea typeface="等线" panose="02010600030101010101" charset="-122"/>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custDataLst>
              <p:tags r:id="rId1"/>
            </p:custDataLst>
          </p:nvPr>
        </p:nvSpPr>
        <p:spPr>
          <a:xfrm>
            <a:off x="423545" y="285115"/>
            <a:ext cx="6974840" cy="476250"/>
          </a:xfrm>
          <a:prstGeom prst="rect">
            <a:avLst/>
          </a:prstGeom>
        </p:spPr>
        <p:txBody>
          <a:bodyPr wrap="square" lIns="45720" tIns="22860" rIns="45720" bIns="22860">
            <a:spAutoFit/>
          </a:bodyPr>
          <a:p>
            <a:pPr algn="l" defTabSz="914400" hangingPunct="1"/>
            <a:r>
              <a:rPr lang="en-US"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Discussion——Stray light</a:t>
            </a:r>
            <a:endParaRPr lang="en-US"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grpSp>
        <p:nvGrpSpPr>
          <p:cNvPr id="37" name="组合 36"/>
          <p:cNvGrpSpPr/>
          <p:nvPr/>
        </p:nvGrpSpPr>
        <p:grpSpPr>
          <a:xfrm>
            <a:off x="6785610" y="3277235"/>
            <a:ext cx="5447665" cy="2989580"/>
            <a:chOff x="9642" y="5805"/>
            <a:chExt cx="8579" cy="4708"/>
          </a:xfrm>
        </p:grpSpPr>
        <p:pic>
          <p:nvPicPr>
            <p:cNvPr id="38" name="图片 37" descr="FY3G_MERSI_GBALD_L1_20230626_0000_0500M_V0_01.HDF (1)"/>
            <p:cNvPicPr>
              <a:picLocks noChangeAspect="1"/>
            </p:cNvPicPr>
            <p:nvPr>
              <p:custDataLst>
                <p:tags r:id="rId2"/>
              </p:custDataLst>
            </p:nvPr>
          </p:nvPicPr>
          <p:blipFill>
            <a:blip r:embed="rId3"/>
            <a:stretch>
              <a:fillRect/>
            </a:stretch>
          </p:blipFill>
          <p:spPr>
            <a:xfrm>
              <a:off x="9643" y="7994"/>
              <a:ext cx="5036" cy="2519"/>
            </a:xfrm>
            <a:prstGeom prst="rect">
              <a:avLst/>
            </a:prstGeom>
          </p:spPr>
        </p:pic>
        <p:grpSp>
          <p:nvGrpSpPr>
            <p:cNvPr id="39" name="组合 38"/>
            <p:cNvGrpSpPr/>
            <p:nvPr/>
          </p:nvGrpSpPr>
          <p:grpSpPr>
            <a:xfrm>
              <a:off x="9642" y="5805"/>
              <a:ext cx="8579" cy="2698"/>
              <a:chOff x="9642" y="5805"/>
              <a:chExt cx="8579" cy="2698"/>
            </a:xfrm>
          </p:grpSpPr>
          <p:pic>
            <p:nvPicPr>
              <p:cNvPr id="40" name="图片 39" descr="FY3G_MERSI_GBALA_L1_20230626_0000_0500M_V0_01.HDF (1)"/>
              <p:cNvPicPr>
                <a:picLocks noChangeAspect="1"/>
              </p:cNvPicPr>
              <p:nvPr>
                <p:custDataLst>
                  <p:tags r:id="rId4"/>
                </p:custDataLst>
              </p:nvPr>
            </p:nvPicPr>
            <p:blipFill>
              <a:blip r:embed="rId5"/>
              <a:stretch>
                <a:fillRect/>
              </a:stretch>
            </p:blipFill>
            <p:spPr>
              <a:xfrm>
                <a:off x="9642" y="5805"/>
                <a:ext cx="5036" cy="2518"/>
              </a:xfrm>
              <a:prstGeom prst="rect">
                <a:avLst/>
              </a:prstGeom>
            </p:spPr>
          </p:pic>
          <p:sp>
            <p:nvSpPr>
              <p:cNvPr id="41" name="文本框 40"/>
              <p:cNvSpPr txBox="1"/>
              <p:nvPr>
                <p:custDataLst>
                  <p:tags r:id="rId6"/>
                </p:custDataLst>
              </p:nvPr>
            </p:nvSpPr>
            <p:spPr>
              <a:xfrm>
                <a:off x="15620" y="7080"/>
                <a:ext cx="2601" cy="531"/>
              </a:xfrm>
              <a:prstGeom prst="rect">
                <a:avLst/>
              </a:prstGeom>
              <a:noFill/>
            </p:spPr>
            <p:txBody>
              <a:bodyPr wrap="square" rtlCol="0">
                <a:spAutoFit/>
              </a:bodyPr>
              <a:p>
                <a:r>
                  <a:rPr lang="en-US" altLang="zh-CN" b="0">
                    <a:latin typeface="Times New Roman" panose="02020603050405020304" charset="0"/>
                    <a:cs typeface="Times New Roman" panose="02020603050405020304" charset="0"/>
                  </a:rPr>
                  <a:t>Stray  light area</a:t>
                </a:r>
                <a:endParaRPr lang="en-US" altLang="zh-CN" b="0">
                  <a:latin typeface="Times New Roman" panose="02020603050405020304" charset="0"/>
                  <a:cs typeface="Times New Roman" panose="02020603050405020304" charset="0"/>
                </a:endParaRPr>
              </a:p>
            </p:txBody>
          </p:sp>
          <p:cxnSp>
            <p:nvCxnSpPr>
              <p:cNvPr id="42" name="直接箭头连接符 41"/>
              <p:cNvCxnSpPr/>
              <p:nvPr>
                <p:custDataLst>
                  <p:tags r:id="rId7"/>
                </p:custDataLst>
              </p:nvPr>
            </p:nvCxnSpPr>
            <p:spPr>
              <a:xfrm flipH="1" flipV="1">
                <a:off x="14548" y="6455"/>
                <a:ext cx="1216" cy="8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custDataLst>
                  <p:tags r:id="rId8"/>
                </p:custDataLst>
              </p:nvPr>
            </p:nvCxnSpPr>
            <p:spPr>
              <a:xfrm flipH="1">
                <a:off x="13277" y="7340"/>
                <a:ext cx="2487" cy="1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pic>
        <p:nvPicPr>
          <p:cNvPr id="51" name="图片 -2147482623" descr="IMG_256"/>
          <p:cNvPicPr>
            <a:picLocks noChangeAspect="1"/>
          </p:cNvPicPr>
          <p:nvPr>
            <p:custDataLst>
              <p:tags r:id="rId9"/>
            </p:custDataLst>
          </p:nvPr>
        </p:nvPicPr>
        <p:blipFill>
          <a:blip r:embed="rId10"/>
          <a:stretch>
            <a:fillRect/>
          </a:stretch>
        </p:blipFill>
        <p:spPr>
          <a:xfrm>
            <a:off x="6496050" y="1087438"/>
            <a:ext cx="5238750" cy="1457325"/>
          </a:xfrm>
          <a:prstGeom prst="rect">
            <a:avLst/>
          </a:prstGeom>
          <a:noFill/>
          <a:ln w="9525">
            <a:noFill/>
          </a:ln>
        </p:spPr>
      </p:pic>
      <p:sp>
        <p:nvSpPr>
          <p:cNvPr id="55" name="文本框 54"/>
          <p:cNvSpPr txBox="1"/>
          <p:nvPr/>
        </p:nvSpPr>
        <p:spPr>
          <a:xfrm>
            <a:off x="476885" y="2819400"/>
            <a:ext cx="5323840" cy="829945"/>
          </a:xfrm>
          <a:prstGeom prst="rect">
            <a:avLst/>
          </a:prstGeom>
          <a:noFill/>
        </p:spPr>
        <p:txBody>
          <a:bodyPr wrap="square" rtlCol="0">
            <a:spAutoFit/>
          </a:bodyPr>
          <a:p>
            <a:pPr marL="285750" indent="-285750" algn="l">
              <a:buFont typeface="Wingdings" panose="05000000000000000000" charset="0"/>
              <a:buChar char="l"/>
            </a:pPr>
            <a:r>
              <a:rPr lang="zh-CN" altLang="en-US" b="0">
                <a:latin typeface="Times New Roman" panose="02020603050405020304" charset="0"/>
                <a:cs typeface="Times New Roman" panose="02020603050405020304" charset="0"/>
              </a:rPr>
              <a:t>When the satellite is in full illumination period, sunlight can </a:t>
            </a:r>
            <a:r>
              <a:rPr lang="en-US" altLang="zh-CN" b="0">
                <a:latin typeface="Times New Roman" panose="02020603050405020304" charset="0"/>
                <a:cs typeface="Times New Roman" panose="02020603050405020304" charset="0"/>
              </a:rPr>
              <a:t>reach</a:t>
            </a:r>
            <a:r>
              <a:rPr lang="zh-CN" altLang="en-US" b="0">
                <a:latin typeface="Times New Roman" panose="02020603050405020304" charset="0"/>
                <a:cs typeface="Times New Roman" panose="02020603050405020304" charset="0"/>
              </a:rPr>
              <a:t> the inside of the MERS-RM </a:t>
            </a:r>
            <a:r>
              <a:rPr lang="en-US" altLang="zh-CN" b="0">
                <a:latin typeface="Times New Roman" panose="02020603050405020304" charset="0"/>
                <a:cs typeface="Times New Roman" panose="02020603050405020304" charset="0"/>
              </a:rPr>
              <a:t>shield</a:t>
            </a:r>
            <a:r>
              <a:rPr lang="zh-CN" altLang="en-US" b="0">
                <a:latin typeface="Times New Roman" panose="02020603050405020304" charset="0"/>
                <a:cs typeface="Times New Roman" panose="02020603050405020304" charset="0"/>
              </a:rPr>
              <a:t> in a certain </a:t>
            </a:r>
            <a:r>
              <a:rPr lang="en-US" altLang="zh-CN" b="0">
                <a:latin typeface="Times New Roman" panose="02020603050405020304" charset="0"/>
                <a:cs typeface="Times New Roman" panose="02020603050405020304" charset="0"/>
              </a:rPr>
              <a:t>a</a:t>
            </a:r>
            <a:r>
              <a:rPr lang="zh-CN" altLang="en-US" b="0">
                <a:latin typeface="Times New Roman" panose="02020603050405020304" charset="0"/>
                <a:cs typeface="Times New Roman" panose="02020603050405020304" charset="0"/>
              </a:rPr>
              <a:t>ngle, and form stray</a:t>
            </a:r>
            <a:r>
              <a:rPr lang="en-US" altLang="zh-CN" b="0">
                <a:latin typeface="Times New Roman" panose="02020603050405020304" charset="0"/>
                <a:cs typeface="Times New Roman" panose="02020603050405020304" charset="0"/>
              </a:rPr>
              <a:t> light</a:t>
            </a:r>
            <a:r>
              <a:rPr lang="zh-CN" altLang="en-US" b="0">
                <a:latin typeface="Times New Roman" panose="02020603050405020304" charset="0"/>
                <a:cs typeface="Times New Roman" panose="02020603050405020304" charset="0"/>
              </a:rPr>
              <a:t>.</a:t>
            </a:r>
            <a:endParaRPr lang="zh-CN" altLang="en-US" b="0">
              <a:latin typeface="Times New Roman" panose="02020603050405020304" charset="0"/>
              <a:cs typeface="Times New Roman" panose="02020603050405020304" charset="0"/>
            </a:endParaRPr>
          </a:p>
        </p:txBody>
      </p:sp>
      <p:grpSp>
        <p:nvGrpSpPr>
          <p:cNvPr id="6" name="组合 5"/>
          <p:cNvGrpSpPr/>
          <p:nvPr/>
        </p:nvGrpSpPr>
        <p:grpSpPr>
          <a:xfrm>
            <a:off x="64770" y="813435"/>
            <a:ext cx="6431280" cy="2005965"/>
            <a:chOff x="0" y="2216"/>
            <a:chExt cx="10128" cy="3159"/>
          </a:xfrm>
        </p:grpSpPr>
        <p:pic>
          <p:nvPicPr>
            <p:cNvPr id="1001" name="Picture 1"/>
            <p:cNvPicPr>
              <a:picLocks noChangeAspect="1"/>
            </p:cNvPicPr>
            <p:nvPr/>
          </p:nvPicPr>
          <p:blipFill>
            <a:blip r:embed="rId11"/>
            <a:srcRect t="74271"/>
            <a:stretch>
              <a:fillRect/>
            </a:stretch>
          </p:blipFill>
          <p:spPr>
            <a:xfrm>
              <a:off x="0" y="2747"/>
              <a:ext cx="10129" cy="2628"/>
            </a:xfrm>
            <a:prstGeom prst="rect">
              <a:avLst/>
            </a:prstGeom>
          </p:spPr>
        </p:pic>
        <p:grpSp>
          <p:nvGrpSpPr>
            <p:cNvPr id="5" name="组合 4"/>
            <p:cNvGrpSpPr/>
            <p:nvPr/>
          </p:nvGrpSpPr>
          <p:grpSpPr>
            <a:xfrm>
              <a:off x="2407" y="2216"/>
              <a:ext cx="6409" cy="2493"/>
              <a:chOff x="2407" y="2216"/>
              <a:chExt cx="6409" cy="2493"/>
            </a:xfrm>
          </p:grpSpPr>
          <p:sp>
            <p:nvSpPr>
              <p:cNvPr id="52" name="矩形 51"/>
              <p:cNvSpPr/>
              <p:nvPr/>
            </p:nvSpPr>
            <p:spPr>
              <a:xfrm>
                <a:off x="2407" y="3007"/>
                <a:ext cx="355" cy="170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文本框 52"/>
              <p:cNvSpPr txBox="1"/>
              <p:nvPr>
                <p:custDataLst>
                  <p:tags r:id="rId12"/>
                </p:custDataLst>
              </p:nvPr>
            </p:nvSpPr>
            <p:spPr>
              <a:xfrm>
                <a:off x="2528" y="2216"/>
                <a:ext cx="5607" cy="531"/>
              </a:xfrm>
              <a:prstGeom prst="rect">
                <a:avLst/>
              </a:prstGeom>
              <a:noFill/>
            </p:spPr>
            <p:txBody>
              <a:bodyPr wrap="square" rtlCol="0">
                <a:spAutoFit/>
              </a:bodyPr>
              <a:p>
                <a:r>
                  <a:rPr lang="en-US" altLang="zh-CN" b="0">
                    <a:latin typeface="Times New Roman" panose="02020603050405020304" charset="0"/>
                    <a:cs typeface="Times New Roman" panose="02020603050405020304" charset="0"/>
                  </a:rPr>
                  <a:t>full </a:t>
                </a:r>
                <a:r>
                  <a:rPr lang="zh-CN" altLang="en-US" b="0">
                    <a:latin typeface="Times New Roman" panose="02020603050405020304" charset="0"/>
                    <a:cs typeface="Times New Roman" panose="02020603050405020304" charset="0"/>
                    <a:sym typeface="+mn-ea"/>
                  </a:rPr>
                  <a:t>illumination</a:t>
                </a:r>
                <a:r>
                  <a:rPr lang="en-US" altLang="zh-CN" b="0">
                    <a:latin typeface="Times New Roman" panose="02020603050405020304" charset="0"/>
                    <a:cs typeface="Times New Roman" panose="02020603050405020304" charset="0"/>
                  </a:rPr>
                  <a:t> period of FY3G</a:t>
                </a:r>
                <a:endParaRPr lang="en-US" altLang="zh-CN" b="0">
                  <a:latin typeface="Times New Roman" panose="02020603050405020304" charset="0"/>
                  <a:cs typeface="Times New Roman" panose="02020603050405020304" charset="0"/>
                </a:endParaRPr>
              </a:p>
            </p:txBody>
          </p:sp>
          <p:sp>
            <p:nvSpPr>
              <p:cNvPr id="2" name="矩形 1"/>
              <p:cNvSpPr/>
              <p:nvPr/>
            </p:nvSpPr>
            <p:spPr>
              <a:xfrm>
                <a:off x="4929" y="3007"/>
                <a:ext cx="355" cy="170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5919" y="3007"/>
                <a:ext cx="355" cy="170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8462" y="3007"/>
                <a:ext cx="355" cy="1703"/>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pic>
        <p:nvPicPr>
          <p:cNvPr id="9" name="图片 -2147482621" descr="IMG_259"/>
          <p:cNvPicPr>
            <a:picLocks noChangeAspect="1"/>
          </p:cNvPicPr>
          <p:nvPr>
            <p:custDataLst>
              <p:tags r:id="rId13"/>
            </p:custDataLst>
          </p:nvPr>
        </p:nvPicPr>
        <p:blipFill>
          <a:blip r:embed="rId14"/>
          <a:stretch>
            <a:fillRect/>
          </a:stretch>
        </p:blipFill>
        <p:spPr>
          <a:xfrm>
            <a:off x="313055" y="4295140"/>
            <a:ext cx="3510280" cy="1515110"/>
          </a:xfrm>
          <a:prstGeom prst="rect">
            <a:avLst/>
          </a:prstGeom>
          <a:noFill/>
          <a:ln w="9525">
            <a:noFill/>
          </a:ln>
        </p:spPr>
      </p:pic>
      <p:pic>
        <p:nvPicPr>
          <p:cNvPr id="13" name="图片 12" descr="_CH6_det6"/>
          <p:cNvPicPr>
            <a:picLocks noChangeAspect="1"/>
          </p:cNvPicPr>
          <p:nvPr/>
        </p:nvPicPr>
        <p:blipFill>
          <a:blip r:embed="rId15"/>
          <a:srcRect l="2537" t="3505" r="38379"/>
          <a:stretch>
            <a:fillRect/>
          </a:stretch>
        </p:blipFill>
        <p:spPr>
          <a:xfrm>
            <a:off x="3823335" y="3830955"/>
            <a:ext cx="2769235" cy="2544445"/>
          </a:xfrm>
          <a:prstGeom prst="rect">
            <a:avLst/>
          </a:prstGeom>
        </p:spPr>
      </p:pic>
      <p:sp>
        <p:nvSpPr>
          <p:cNvPr id="7" name="文本框 6"/>
          <p:cNvSpPr txBox="1"/>
          <p:nvPr/>
        </p:nvSpPr>
        <p:spPr>
          <a:xfrm>
            <a:off x="4551680" y="5661660"/>
            <a:ext cx="1548130" cy="229870"/>
          </a:xfrm>
          <a:prstGeom prst="rect">
            <a:avLst/>
          </a:prstGeom>
          <a:noFill/>
        </p:spPr>
        <p:txBody>
          <a:bodyPr wrap="square" rtlCol="0">
            <a:spAutoFit/>
          </a:bodyPr>
          <a:p>
            <a:r>
              <a:rPr lang="en-US" altLang="zh-CN" sz="900"/>
              <a:t>calibration coefficient</a:t>
            </a:r>
            <a:endParaRPr lang="en-US" altLang="zh-CN" sz="900"/>
          </a:p>
        </p:txBody>
      </p:sp>
      <p:sp>
        <p:nvSpPr>
          <p:cNvPr id="10" name="文本框 9"/>
          <p:cNvSpPr txBox="1"/>
          <p:nvPr/>
        </p:nvSpPr>
        <p:spPr>
          <a:xfrm>
            <a:off x="4434205" y="4343400"/>
            <a:ext cx="1548130" cy="229870"/>
          </a:xfrm>
          <a:prstGeom prst="rect">
            <a:avLst/>
          </a:prstGeom>
          <a:noFill/>
        </p:spPr>
        <p:txBody>
          <a:bodyPr wrap="square" rtlCol="0">
            <a:spAutoFit/>
          </a:bodyPr>
          <a:p>
            <a:r>
              <a:rPr lang="en-US" altLang="zh-CN" sz="900"/>
              <a:t>BB-SV</a:t>
            </a:r>
            <a:endParaRPr lang="en-US" altLang="zh-CN" sz="9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334635" y="365760"/>
            <a:ext cx="6704330" cy="6383020"/>
          </a:xfrm>
          <a:prstGeom prst="rect">
            <a:avLst/>
          </a:prstGeom>
        </p:spPr>
      </p:pic>
      <p:sp>
        <p:nvSpPr>
          <p:cNvPr id="4" name="文本框 3"/>
          <p:cNvSpPr txBox="1"/>
          <p:nvPr/>
        </p:nvSpPr>
        <p:spPr>
          <a:xfrm>
            <a:off x="542925" y="1390015"/>
            <a:ext cx="4439920" cy="1207135"/>
          </a:xfrm>
          <a:prstGeom prst="rect">
            <a:avLst/>
          </a:prstGeom>
          <a:noFill/>
        </p:spPr>
        <p:txBody>
          <a:bodyPr wrap="square" rtlCol="0">
            <a:noAutofit/>
          </a:bodyPr>
          <a:p>
            <a:pPr algn="l" eaLnBrk="1">
              <a:lnSpc>
                <a:spcPct val="150000"/>
              </a:lnSpc>
            </a:pPr>
            <a:r>
              <a:rPr lang="en-US" altLang="zh-CN">
                <a:latin typeface="Times New Roman" panose="02020603050405020304" charset="0"/>
                <a:cs typeface="Times New Roman" panose="02020603050405020304" charset="0"/>
              </a:rPr>
              <a:t>The L1 data of FY-3G/MERSI-RM</a:t>
            </a:r>
            <a:r>
              <a:rPr lang="zh-CN" altLang="en-US">
                <a:latin typeface="Times New Roman" panose="02020603050405020304" charset="0"/>
                <a:cs typeface="Times New Roman" panose="02020603050405020304" charset="0"/>
              </a:rPr>
              <a:t> has been published </a:t>
            </a:r>
            <a:r>
              <a:rPr lang="en-US" altLang="zh-CN">
                <a:latin typeface="Times New Roman" panose="02020603050405020304" charset="0"/>
                <a:cs typeface="Times New Roman" panose="02020603050405020304" charset="0"/>
              </a:rPr>
              <a:t>online</a:t>
            </a:r>
            <a:r>
              <a:rPr lang="zh-CN" altLang="en-US">
                <a:latin typeface="Times New Roman" panose="02020603050405020304" charset="0"/>
                <a:cs typeface="Times New Roman" panose="02020603050405020304" charset="0"/>
              </a:rPr>
              <a:t>, welcome to use</a:t>
            </a:r>
            <a:r>
              <a:rPr lang="en-US" altLang="zh-CN">
                <a:latin typeface="Times New Roman" panose="02020603050405020304" charset="0"/>
                <a:cs typeface="Times New Roman" panose="02020603050405020304" charset="0"/>
              </a:rPr>
              <a:t> FY data!</a:t>
            </a:r>
            <a:endParaRPr lang="en-US" altLang="zh-CN">
              <a:latin typeface="Times New Roman" panose="02020603050405020304" charset="0"/>
              <a:cs typeface="Times New Roman" panose="020206030504050203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p:nvPr/>
        </p:nvSpPr>
        <p:spPr>
          <a:xfrm>
            <a:off x="4107442" y="2156845"/>
            <a:ext cx="900635" cy="2812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zh-CN" altLang="en-US" sz="4000" b="0" dirty="0">
                <a:solidFill>
                  <a:prstClr val="white"/>
                </a:solidFill>
                <a:latin typeface="微软雅黑" panose="020B0503020204020204" pitchFamily="34" charset="-122"/>
                <a:ea typeface="微软雅黑" panose="020B0503020204020204" pitchFamily="34" charset="-122"/>
              </a:rPr>
              <a:t>汇报内容</a:t>
            </a:r>
            <a:endParaRPr lang="zh-CN" altLang="en-US" sz="4000" b="0" dirty="0">
              <a:solidFill>
                <a:prstClr val="white"/>
              </a:solidFill>
              <a:latin typeface="等线 Light" panose="02010600030101010101" charset="-122"/>
              <a:ea typeface="等线 Light" panose="02010600030101010101" charset="-122"/>
            </a:endParaRPr>
          </a:p>
        </p:txBody>
      </p:sp>
      <p:sp>
        <p:nvSpPr>
          <p:cNvPr id="8" name="文本框 29"/>
          <p:cNvSpPr txBox="1"/>
          <p:nvPr/>
        </p:nvSpPr>
        <p:spPr>
          <a:xfrm>
            <a:off x="3474903" y="1199793"/>
            <a:ext cx="1598087" cy="785012"/>
          </a:xfrm>
          <a:prstGeom prst="rect">
            <a:avLst/>
          </a:prstGeom>
          <a:noFill/>
        </p:spPr>
        <p:txBody>
          <a:bodyPr wrap="square" lIns="45720" tIns="22860" rIns="45720" bIns="22860" rtlCol="0">
            <a:spAutoFit/>
          </a:bodyPr>
          <a:lstStyle/>
          <a:p>
            <a:pPr algn="dist"/>
            <a:r>
              <a:rPr lang="zh-CN" altLang="en-US" sz="4800" b="1" dirty="0">
                <a:solidFill>
                  <a:schemeClr val="bg1"/>
                </a:solidFill>
                <a:latin typeface="微软雅黑" panose="020B0503020204020204" pitchFamily="34" charset="-122"/>
                <a:ea typeface="微软雅黑" panose="020B0503020204020204" pitchFamily="34" charset="-122"/>
              </a:rPr>
              <a:t>目录</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964565" y="3055620"/>
            <a:ext cx="6176010" cy="1445260"/>
          </a:xfrm>
          <a:prstGeom prst="rect">
            <a:avLst/>
          </a:prstGeom>
          <a:noFill/>
        </p:spPr>
        <p:txBody>
          <a:bodyPr wrap="square" rtlCol="0">
            <a:spAutoFit/>
          </a:bodyPr>
          <a:lstStyle/>
          <a:p>
            <a:r>
              <a:rPr lang="en-US" altLang="zh-CN" sz="4400">
                <a:latin typeface="微软雅黑" panose="020B0503020204020204" pitchFamily="34" charset="-122"/>
                <a:ea typeface="微软雅黑" panose="020B0503020204020204" pitchFamily="34" charset="-122"/>
                <a:sym typeface="+mn-ea"/>
              </a:rPr>
              <a:t>Thanks for your attation</a:t>
            </a:r>
            <a:r>
              <a:rPr lang="zh-CN" altLang="en-US" sz="4400">
                <a:latin typeface="微软雅黑" panose="020B0503020204020204" pitchFamily="34" charset="-122"/>
                <a:ea typeface="微软雅黑" panose="020B0503020204020204" pitchFamily="34" charset="-122"/>
                <a:sym typeface="+mn-ea"/>
              </a:rPr>
              <a:t>！</a:t>
            </a:r>
            <a:endParaRPr lang="zh-CN" altLang="en-US" sz="4400" b="1" dirty="0">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727065" y="1021715"/>
            <a:ext cx="5922010" cy="2553335"/>
          </a:xfrm>
          <a:prstGeom prst="rect">
            <a:avLst/>
          </a:prstGeom>
          <a:noFill/>
        </p:spPr>
        <p:txBody>
          <a:bodyPr wrap="square" rtlCol="0">
            <a:spAutoFit/>
          </a:bodyPr>
          <a:lstStyle/>
          <a:p>
            <a:pPr marL="514350" indent="-514350" algn="l" eaLnBrk="1">
              <a:lnSpc>
                <a:spcPct val="200000"/>
              </a:lnSpc>
              <a:buFont typeface="+mj-lt"/>
              <a:buAutoNum type="arabicPeriod"/>
            </a:pPr>
            <a:r>
              <a:rPr lang="en-US" altLang="zh-CN" sz="2000">
                <a:latin typeface="微软雅黑" panose="020B0503020204020204" pitchFamily="34" charset="-122"/>
                <a:ea typeface="微软雅黑" panose="020B0503020204020204" pitchFamily="34" charset="-122"/>
                <a:sym typeface="+mn-ea"/>
              </a:rPr>
              <a:t>Introduction of MERSI-RM</a:t>
            </a:r>
            <a:endParaRPr lang="zh-CN" altLang="en-US" sz="2000">
              <a:latin typeface="微软雅黑" panose="020B0503020204020204" pitchFamily="34" charset="-122"/>
              <a:ea typeface="微软雅黑" panose="020B0503020204020204" pitchFamily="34" charset="-122"/>
              <a:sym typeface="+mn-ea"/>
            </a:endParaRPr>
          </a:p>
          <a:p>
            <a:pPr marL="514350" indent="-514350" algn="l" eaLnBrk="1">
              <a:lnSpc>
                <a:spcPct val="200000"/>
              </a:lnSpc>
              <a:buFont typeface="+mj-lt"/>
              <a:buAutoNum type="arabicPeriod"/>
            </a:pPr>
            <a:r>
              <a:rPr lang="en-US" altLang="zh-CN" sz="2000" b="1">
                <a:latin typeface="微软雅黑" panose="020B0503020204020204" pitchFamily="34" charset="-122"/>
                <a:ea typeface="微软雅黑" panose="020B0503020204020204" pitchFamily="34" charset="-122"/>
                <a:sym typeface="+mn-ea"/>
              </a:rPr>
              <a:t>Calibration Test Results for IR Channels</a:t>
            </a:r>
            <a:endParaRPr lang="zh-CN" altLang="en-US" sz="2000" b="1">
              <a:latin typeface="微软雅黑" panose="020B0503020204020204" pitchFamily="34" charset="-122"/>
              <a:ea typeface="微软雅黑" panose="020B0503020204020204" pitchFamily="34" charset="-122"/>
              <a:sym typeface="+mn-ea"/>
            </a:endParaRPr>
          </a:p>
          <a:p>
            <a:pPr marL="514350" indent="-514350" algn="l" eaLnBrk="1">
              <a:lnSpc>
                <a:spcPct val="200000"/>
              </a:lnSpc>
              <a:buFont typeface="+mj-lt"/>
              <a:buAutoNum type="arabicPeriod"/>
            </a:pPr>
            <a:r>
              <a:rPr lang="en-US" altLang="zh-CN" sz="2000">
                <a:latin typeface="微软雅黑" panose="020B0503020204020204" pitchFamily="34" charset="-122"/>
                <a:ea typeface="微软雅黑" panose="020B0503020204020204" pitchFamily="34" charset="-122"/>
                <a:sym typeface="+mn-ea"/>
              </a:rPr>
              <a:t>Discussion</a:t>
            </a:r>
            <a:endParaRPr lang="zh-CN" altLang="en-US" sz="2000">
              <a:latin typeface="微软雅黑" panose="020B0503020204020204" pitchFamily="34" charset="-122"/>
              <a:ea typeface="微软雅黑" panose="020B0503020204020204" pitchFamily="34" charset="-122"/>
              <a:sym typeface="+mn-ea"/>
            </a:endParaRPr>
          </a:p>
          <a:p>
            <a:pPr algn="l" eaLnBrk="1">
              <a:lnSpc>
                <a:spcPct val="200000"/>
              </a:lnSpc>
            </a:pPr>
            <a:endParaRPr lang="zh-CN" altLang="en-US" sz="2000" b="1">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p:nvPr/>
        </p:nvSpPr>
        <p:spPr>
          <a:xfrm>
            <a:off x="4107442" y="2156845"/>
            <a:ext cx="900635" cy="2812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zh-CN" altLang="en-US" sz="4000" b="0" dirty="0">
                <a:solidFill>
                  <a:prstClr val="white"/>
                </a:solidFill>
                <a:latin typeface="微软雅黑" panose="020B0503020204020204" pitchFamily="34" charset="-122"/>
                <a:ea typeface="微软雅黑" panose="020B0503020204020204" pitchFamily="34" charset="-122"/>
              </a:rPr>
              <a:t>汇报内容</a:t>
            </a:r>
            <a:endParaRPr lang="zh-CN" altLang="en-US" sz="4000" b="0" dirty="0">
              <a:solidFill>
                <a:prstClr val="white"/>
              </a:solidFill>
              <a:latin typeface="等线 Light" panose="02010600030101010101" charset="-122"/>
              <a:ea typeface="等线 Light" panose="02010600030101010101" charset="-122"/>
            </a:endParaRPr>
          </a:p>
        </p:txBody>
      </p:sp>
      <p:sp>
        <p:nvSpPr>
          <p:cNvPr id="8" name="文本框 29"/>
          <p:cNvSpPr txBox="1"/>
          <p:nvPr/>
        </p:nvSpPr>
        <p:spPr>
          <a:xfrm>
            <a:off x="3474903" y="1199793"/>
            <a:ext cx="1598087" cy="785012"/>
          </a:xfrm>
          <a:prstGeom prst="rect">
            <a:avLst/>
          </a:prstGeom>
          <a:noFill/>
        </p:spPr>
        <p:txBody>
          <a:bodyPr wrap="square" lIns="45720" tIns="22860" rIns="45720" bIns="22860" rtlCol="0">
            <a:spAutoFit/>
          </a:bodyPr>
          <a:lstStyle/>
          <a:p>
            <a:pPr algn="dist"/>
            <a:r>
              <a:rPr lang="zh-CN" altLang="en-US" sz="4800" b="1" dirty="0">
                <a:solidFill>
                  <a:schemeClr val="bg1"/>
                </a:solidFill>
                <a:latin typeface="微软雅黑" panose="020B0503020204020204" pitchFamily="34" charset="-122"/>
                <a:ea typeface="微软雅黑" panose="020B0503020204020204" pitchFamily="34" charset="-122"/>
              </a:rPr>
              <a:t>目录</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53720" y="3116580"/>
            <a:ext cx="6771640" cy="1938020"/>
          </a:xfrm>
          <a:prstGeom prst="rect">
            <a:avLst/>
          </a:prstGeom>
          <a:noFill/>
        </p:spPr>
        <p:txBody>
          <a:bodyPr wrap="square" rtlCol="0">
            <a:spAutoFit/>
          </a:bodyPr>
          <a:lstStyle/>
          <a:p>
            <a:r>
              <a:rPr lang="zh-CN" altLang="en-US" sz="4000">
                <a:latin typeface="微软雅黑" panose="020B0503020204020204" pitchFamily="34" charset="-122"/>
                <a:ea typeface="微软雅黑" panose="020B0503020204020204" pitchFamily="34" charset="-122"/>
                <a:sym typeface="+mn-ea"/>
              </a:rPr>
              <a:t>Introduction of </a:t>
            </a:r>
            <a:endParaRPr lang="zh-CN" altLang="en-US" sz="4000">
              <a:latin typeface="微软雅黑" panose="020B0503020204020204" pitchFamily="34" charset="-122"/>
              <a:ea typeface="微软雅黑" panose="020B0503020204020204" pitchFamily="34" charset="-122"/>
              <a:sym typeface="+mn-ea"/>
            </a:endParaRPr>
          </a:p>
          <a:p>
            <a:r>
              <a:rPr lang="en-US" altLang="zh-CN" sz="4000">
                <a:latin typeface="微软雅黑" panose="020B0503020204020204" pitchFamily="34" charset="-122"/>
                <a:ea typeface="微软雅黑" panose="020B0503020204020204" pitchFamily="34" charset="-122"/>
                <a:sym typeface="+mn-ea"/>
              </a:rPr>
              <a:t>FY-3G/</a:t>
            </a:r>
            <a:r>
              <a:rPr lang="zh-CN" altLang="en-US" sz="4000">
                <a:latin typeface="微软雅黑" panose="020B0503020204020204" pitchFamily="34" charset="-122"/>
                <a:ea typeface="微软雅黑" panose="020B0503020204020204" pitchFamily="34" charset="-122"/>
                <a:sym typeface="+mn-ea"/>
              </a:rPr>
              <a:t>MERSI-RM</a:t>
            </a:r>
            <a:endParaRPr lang="en-US" altLang="zh-CN" sz="40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a:p>
            <a:endParaRPr lang="zh-CN" sz="4000" b="1" dirty="0">
              <a:solidFill>
                <a:srgbClr val="FF000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53085" y="980440"/>
            <a:ext cx="3887470" cy="1656080"/>
            <a:chOff x="871" y="1544"/>
            <a:chExt cx="6122" cy="2608"/>
          </a:xfrm>
        </p:grpSpPr>
        <p:sp>
          <p:nvSpPr>
            <p:cNvPr id="10" name="矩形 9"/>
            <p:cNvSpPr/>
            <p:nvPr/>
          </p:nvSpPr>
          <p:spPr>
            <a:xfrm>
              <a:off x="871" y="1544"/>
              <a:ext cx="1937" cy="2608"/>
            </a:xfrm>
            <a:prstGeom prst="rect">
              <a:avLst/>
            </a:prstGeom>
            <a:noFill/>
            <a:ln w="44450">
              <a:solidFill>
                <a:srgbClr val="1D3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
          <p:nvSpPr>
            <p:cNvPr id="2" name="矩形 1"/>
            <p:cNvSpPr/>
            <p:nvPr/>
          </p:nvSpPr>
          <p:spPr>
            <a:xfrm>
              <a:off x="2521" y="2015"/>
              <a:ext cx="561" cy="1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24"/>
            <p:cNvSpPr txBox="1"/>
            <p:nvPr/>
          </p:nvSpPr>
          <p:spPr>
            <a:xfrm>
              <a:off x="1439" y="2224"/>
              <a:ext cx="5555" cy="1452"/>
            </a:xfrm>
            <a:prstGeom prst="rect">
              <a:avLst/>
            </a:prstGeom>
            <a:noFill/>
          </p:spPr>
          <p:txBody>
            <a:bodyPr wrap="square" rtlCol="0">
              <a:spAutoFit/>
            </a:bodyPr>
            <a:lstStyle/>
            <a:p>
              <a:pPr algn="l"/>
              <a:r>
                <a:rPr lang="en-US" altLang="zh-CN" sz="5400" b="1" dirty="0">
                  <a:ln w="19050">
                    <a:noFill/>
                  </a:ln>
                  <a:solidFill>
                    <a:srgbClr val="1D31EB"/>
                  </a:solidFill>
                  <a:latin typeface="等线" panose="02010600030101010101" charset="-122"/>
                  <a:ea typeface="等线" panose="02010600030101010101" charset="-122"/>
                </a:rPr>
                <a:t>PART 01</a:t>
              </a:r>
              <a:endParaRPr lang="en-US" altLang="zh-CN" sz="5400" b="1" dirty="0">
                <a:ln w="19050">
                  <a:noFill/>
                </a:ln>
                <a:solidFill>
                  <a:srgbClr val="1D31EB"/>
                </a:solidFill>
                <a:latin typeface="等线" panose="02010600030101010101" charset="-122"/>
                <a:ea typeface="等线" panose="02010600030101010101" charset="-122"/>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23816" y="285375"/>
            <a:ext cx="4573905" cy="476250"/>
          </a:xfrm>
          <a:prstGeom prst="rect">
            <a:avLst/>
          </a:prstGeom>
        </p:spPr>
        <p:txBody>
          <a:bodyPr wrap="none" lIns="45720" tIns="22860" rIns="45720" bIns="22860">
            <a:spAutoFit/>
          </a:bodyPr>
          <a:lstStyle/>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Introduction of MERSI-RM</a:t>
            </a:r>
            <a:endPar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sp>
        <p:nvSpPr>
          <p:cNvPr id="3" name="内容占位符 2"/>
          <p:cNvSpPr>
            <a:spLocks noGrp="1"/>
          </p:cNvSpPr>
          <p:nvPr>
            <p:ph idx="1"/>
            <p:custDataLst>
              <p:tags r:id="rId1"/>
            </p:custDataLst>
          </p:nvPr>
        </p:nvSpPr>
        <p:spPr>
          <a:xfrm>
            <a:off x="365760" y="967740"/>
            <a:ext cx="5689600" cy="5388610"/>
          </a:xfrm>
        </p:spPr>
        <p:txBody>
          <a:bodyPr>
            <a:noAutofit/>
          </a:bodyPr>
          <a:p>
            <a:pPr algn="l" fontAlgn="auto">
              <a:lnSpc>
                <a:spcPct val="100000"/>
              </a:lnSpc>
              <a:buFont typeface="Wingdings" panose="05000000000000000000" charset="0"/>
              <a:buChar char="l"/>
            </a:pPr>
            <a:r>
              <a:rPr sz="1600">
                <a:latin typeface="Times New Roman" panose="02020603050405020304" charset="0"/>
                <a:ea typeface="黑体" panose="02010609060101010101" charset="-122"/>
                <a:cs typeface="Times New Roman" panose="02020603050405020304" charset="0"/>
              </a:rPr>
              <a:t>Precipitation is one of the most parameters in the Earth system but hard to measure. China began to develop the precipitation measurement satellite in second generation polar orbiting Fengyun meteorological series, i.e, FY-3. There are two rainfall missions (RM) have been programmed in FY-3 series. FY-3G is the first China rainfall mission satellite.  </a:t>
            </a:r>
            <a:endParaRPr sz="1600">
              <a:latin typeface="Times New Roman" panose="02020603050405020304" charset="0"/>
              <a:ea typeface="黑体" panose="02010609060101010101" charset="-122"/>
              <a:cs typeface="Times New Roman" panose="02020603050405020304" charset="0"/>
            </a:endParaRPr>
          </a:p>
          <a:p>
            <a:pPr algn="l" fontAlgn="auto">
              <a:lnSpc>
                <a:spcPct val="100000"/>
              </a:lnSpc>
              <a:buFont typeface="Wingdings" panose="05000000000000000000" charset="0"/>
              <a:buChar char="l"/>
            </a:pPr>
            <a:r>
              <a:rPr sz="1600">
                <a:latin typeface="Times New Roman" panose="02020603050405020304" charset="0"/>
                <a:ea typeface="黑体" panose="02010609060101010101" charset="-122"/>
                <a:cs typeface="Times New Roman" panose="02020603050405020304" charset="0"/>
              </a:rPr>
              <a:t>FY-3G was launched on April 17th 2023. The FengYun-3G is operate in an inclined orbit with a nominal orbital height of 407km. MERSI-RM is one of the primary instruments aboard the FY-3G satellite and it senses radiation coming up from the Earth in 8 spectral channels, ranging from visible to infrared (center wavelength from 0.65 to 12.0 micrometer).</a:t>
            </a:r>
            <a:endParaRPr sz="1600">
              <a:latin typeface="Times New Roman" panose="02020603050405020304" charset="0"/>
              <a:ea typeface="黑体" panose="02010609060101010101" charset="-122"/>
              <a:cs typeface="Times New Roman" panose="02020603050405020304" charset="0"/>
            </a:endParaRPr>
          </a:p>
          <a:p>
            <a:pPr algn="l" fontAlgn="auto">
              <a:lnSpc>
                <a:spcPct val="100000"/>
              </a:lnSpc>
              <a:buFont typeface="Wingdings" panose="05000000000000000000" charset="0"/>
              <a:buChar char="l"/>
            </a:pPr>
            <a:r>
              <a:rPr sz="1600">
                <a:latin typeface="Times New Roman" panose="02020603050405020304" charset="0"/>
                <a:ea typeface="黑体" panose="02010609060101010101" charset="-122"/>
                <a:cs typeface="Times New Roman" panose="02020603050405020304" charset="0"/>
              </a:rPr>
              <a:t> MERSI-RM retained the channels in FY-3D/MERSI-</a:t>
            </a:r>
            <a:r>
              <a:rPr lang="en-US" sz="1600">
                <a:latin typeface="Times New Roman" panose="02020603050405020304" charset="0"/>
                <a:ea typeface="黑体" panose="02010609060101010101" charset="-122"/>
                <a:cs typeface="Times New Roman" panose="02020603050405020304" charset="0"/>
              </a:rPr>
              <a:t>II</a:t>
            </a:r>
            <a:r>
              <a:rPr sz="1600">
                <a:latin typeface="Times New Roman" panose="02020603050405020304" charset="0"/>
                <a:ea typeface="黑体" panose="02010609060101010101" charset="-122"/>
                <a:cs typeface="Times New Roman" panose="02020603050405020304" charset="0"/>
              </a:rPr>
              <a:t> that can be used to detect the cloud and precipitation and omitted the ocean color channels, and all channels have a nadir spatial resolution of 500m. MERSI-RM’s earth observation is not global coverage because of its swath is about 1020km.</a:t>
            </a:r>
            <a:endParaRPr sz="1600">
              <a:latin typeface="Times New Roman" panose="02020603050405020304" charset="0"/>
              <a:ea typeface="黑体" panose="02010609060101010101" charset="-122"/>
              <a:cs typeface="Times New Roman" panose="02020603050405020304" charset="0"/>
            </a:endParaRPr>
          </a:p>
        </p:txBody>
      </p:sp>
      <p:sp>
        <p:nvSpPr>
          <p:cNvPr id="9" name="文本框 8"/>
          <p:cNvSpPr txBox="1"/>
          <p:nvPr>
            <p:custDataLst>
              <p:tags r:id="rId2"/>
            </p:custDataLst>
          </p:nvPr>
        </p:nvSpPr>
        <p:spPr>
          <a:xfrm>
            <a:off x="6566535" y="1714500"/>
            <a:ext cx="5623560" cy="699135"/>
          </a:xfrm>
          <a:prstGeom prst="rect">
            <a:avLst/>
          </a:prstGeom>
          <a:noFill/>
        </p:spPr>
        <p:txBody>
          <a:bodyPr wrap="square" rtlCol="0">
            <a:spAutoFit/>
          </a:bodyPr>
          <a:p>
            <a:pPr marL="228600" indent="-228600" algn="just">
              <a:lnSpc>
                <a:spcPct val="130000"/>
              </a:lnSpc>
              <a:spcBef>
                <a:spcPts val="0"/>
              </a:spcBef>
              <a:spcAft>
                <a:spcPts val="1000"/>
              </a:spcAft>
              <a:buClrTx/>
              <a:buSzTx/>
              <a:buFont typeface="Wingdings" panose="05000000000000000000" charset="0"/>
              <a:buChar char="Ø"/>
            </a:pPr>
            <a:r>
              <a:rPr lang="en-US" altLang="zh-CN" sz="1200" b="0" spc="150">
                <a:uFillTx/>
                <a:latin typeface="微软雅黑" panose="020B0503020204020204" pitchFamily="34" charset="-122"/>
                <a:ea typeface="微软雅黑" panose="020B0503020204020204" pitchFamily="34" charset="-122"/>
              </a:rPr>
              <a:t>RSB</a:t>
            </a:r>
            <a:r>
              <a:rPr lang="zh-CN" altLang="en-US" sz="1200" b="0" spc="150">
                <a:uFillTx/>
                <a:latin typeface="微软雅黑" panose="020B0503020204020204" pitchFamily="34" charset="-122"/>
                <a:ea typeface="微软雅黑" panose="020B0503020204020204" pitchFamily="34" charset="-122"/>
              </a:rPr>
              <a:t>：640nm，865nm,</a:t>
            </a:r>
            <a:r>
              <a:rPr lang="en-US" altLang="zh-CN" sz="1200" b="0" spc="150">
                <a:uFillTx/>
                <a:latin typeface="微软雅黑" panose="020B0503020204020204" pitchFamily="34" charset="-122"/>
                <a:ea typeface="微软雅黑" panose="020B0503020204020204" pitchFamily="34" charset="-122"/>
              </a:rPr>
              <a:t> </a:t>
            </a:r>
            <a:r>
              <a:rPr lang="zh-CN" altLang="en-US" sz="1200" b="0" spc="150">
                <a:uFillTx/>
                <a:latin typeface="微软雅黑" panose="020B0503020204020204" pitchFamily="34" charset="-122"/>
                <a:ea typeface="微软雅黑" panose="020B0503020204020204" pitchFamily="34" charset="-122"/>
              </a:rPr>
              <a:t>940nm，1380nm,</a:t>
            </a:r>
            <a:r>
              <a:rPr lang="en-US" altLang="zh-CN" sz="1200" b="0" spc="150">
                <a:uFillTx/>
                <a:latin typeface="微软雅黑" panose="020B0503020204020204" pitchFamily="34" charset="-122"/>
                <a:ea typeface="微软雅黑" panose="020B0503020204020204" pitchFamily="34" charset="-122"/>
              </a:rPr>
              <a:t> </a:t>
            </a:r>
            <a:r>
              <a:rPr lang="zh-CN" altLang="en-US" sz="1200" b="0" spc="150">
                <a:uFillTx/>
                <a:latin typeface="微软雅黑" panose="020B0503020204020204" pitchFamily="34" charset="-122"/>
                <a:ea typeface="微软雅黑" panose="020B0503020204020204" pitchFamily="34" charset="-122"/>
              </a:rPr>
              <a:t>1640nm；</a:t>
            </a:r>
            <a:endParaRPr lang="zh-CN" altLang="en-US" sz="1200" b="0" spc="150">
              <a:uFillTx/>
              <a:latin typeface="微软雅黑" panose="020B0503020204020204" pitchFamily="34" charset="-122"/>
              <a:ea typeface="微软雅黑" panose="020B0503020204020204" pitchFamily="34" charset="-122"/>
            </a:endParaRPr>
          </a:p>
          <a:p>
            <a:pPr marL="228600" indent="-228600" algn="just">
              <a:lnSpc>
                <a:spcPct val="130000"/>
              </a:lnSpc>
              <a:spcBef>
                <a:spcPts val="0"/>
              </a:spcBef>
              <a:spcAft>
                <a:spcPts val="1000"/>
              </a:spcAft>
              <a:buClrTx/>
              <a:buSzTx/>
              <a:buFont typeface="Wingdings" panose="05000000000000000000" charset="0"/>
              <a:buChar char="Ø"/>
            </a:pPr>
            <a:r>
              <a:rPr lang="en-US" altLang="zh-CN" sz="1200" b="0" spc="150">
                <a:uFillTx/>
                <a:latin typeface="微软雅黑" panose="020B0503020204020204" pitchFamily="34" charset="-122"/>
                <a:ea typeface="微软雅黑" panose="020B0503020204020204" pitchFamily="34" charset="-122"/>
              </a:rPr>
              <a:t>TEB</a:t>
            </a:r>
            <a:r>
              <a:rPr lang="zh-CN" altLang="en-US" sz="1200" b="0" spc="150">
                <a:uFillTx/>
                <a:latin typeface="微软雅黑" panose="020B0503020204020204" pitchFamily="34" charset="-122"/>
                <a:ea typeface="微软雅黑" panose="020B0503020204020204" pitchFamily="34" charset="-122"/>
              </a:rPr>
              <a:t>：3.8um,10.8um, 12.0um</a:t>
            </a:r>
            <a:endParaRPr lang="zh-CN" altLang="en-US" sz="1200" b="0" spc="150">
              <a:uFillTx/>
              <a:latin typeface="微软雅黑" panose="020B0503020204020204" pitchFamily="34" charset="-122"/>
              <a:ea typeface="微软雅黑" panose="020B0503020204020204" pitchFamily="34" charset="-122"/>
            </a:endParaRPr>
          </a:p>
        </p:txBody>
      </p:sp>
      <p:graphicFrame>
        <p:nvGraphicFramePr>
          <p:cNvPr id="11" name="表格 10"/>
          <p:cNvGraphicFramePr/>
          <p:nvPr>
            <p:custDataLst>
              <p:tags r:id="rId3"/>
            </p:custDataLst>
          </p:nvPr>
        </p:nvGraphicFramePr>
        <p:xfrm>
          <a:off x="6555740" y="967740"/>
          <a:ext cx="5500370" cy="1662430"/>
        </p:xfrm>
        <a:graphic>
          <a:graphicData uri="http://schemas.openxmlformats.org/drawingml/2006/table">
            <a:tbl>
              <a:tblPr firstRow="1" bandRow="1">
                <a:tableStyleId>{69CF1AB2-1976-4502-BF36-3FF5EA218861}</a:tableStyleId>
              </a:tblPr>
              <a:tblGrid>
                <a:gridCol w="2629535"/>
                <a:gridCol w="2870835"/>
              </a:tblGrid>
              <a:tr h="237490">
                <a:tc>
                  <a:txBody>
                    <a:bodyPr/>
                    <a:p>
                      <a:pPr algn="just">
                        <a:lnSpc>
                          <a:spcPct val="130000"/>
                        </a:lnSpc>
                        <a:spcBef>
                          <a:spcPts val="0"/>
                        </a:spcBef>
                        <a:spcAft>
                          <a:spcPts val="1000"/>
                        </a:spcAft>
                        <a:buClrTx/>
                        <a:buSzTx/>
                        <a:buFontTx/>
                        <a:buNone/>
                      </a:pPr>
                      <a:r>
                        <a:rPr lang="en-US" altLang="zh-CN" sz="1200" b="1" spc="150">
                          <a:solidFill>
                            <a:schemeClr val="tx1"/>
                          </a:solidFill>
                          <a:uFillTx/>
                          <a:latin typeface="微软雅黑" panose="020B0503020204020204" pitchFamily="34" charset="-122"/>
                          <a:ea typeface="微软雅黑" panose="020B0503020204020204" pitchFamily="34" charset="-122"/>
                        </a:rPr>
                        <a:t>Swath</a:t>
                      </a:r>
                      <a:endParaRPr lang="en-US" altLang="zh-CN" sz="1200" b="1" spc="150">
                        <a:solidFill>
                          <a:schemeClr val="tx1"/>
                        </a:solidFill>
                        <a:uFillTx/>
                        <a:latin typeface="微软雅黑" panose="020B0503020204020204" pitchFamily="34" charset="-122"/>
                        <a:ea typeface="微软雅黑" panose="020B0503020204020204" pitchFamily="34" charset="-122"/>
                      </a:endParaRPr>
                    </a:p>
                  </a:txBody>
                  <a:tcPr marL="68580" marR="68580" marT="0" marB="0" vert="horz" anchor="ctr" anchorCtr="0"/>
                </a:tc>
                <a:tc>
                  <a:txBody>
                    <a:bodyPr/>
                    <a:p>
                      <a:pPr algn="just">
                        <a:lnSpc>
                          <a:spcPct val="130000"/>
                        </a:lnSpc>
                        <a:spcBef>
                          <a:spcPts val="0"/>
                        </a:spcBef>
                        <a:spcAft>
                          <a:spcPts val="1000"/>
                        </a:spcAft>
                        <a:buClrTx/>
                        <a:buSzTx/>
                        <a:buFontTx/>
                        <a:buNone/>
                      </a:pPr>
                      <a:r>
                        <a:rPr lang="en-US" altLang="zh-CN" sz="1200" b="0" spc="150">
                          <a:solidFill>
                            <a:schemeClr val="tx1"/>
                          </a:solidFill>
                          <a:uFillTx/>
                          <a:latin typeface="微软雅黑" panose="020B0503020204020204" pitchFamily="34" charset="-122"/>
                          <a:ea typeface="微软雅黑" panose="020B0503020204020204" pitchFamily="34" charset="-122"/>
                        </a:rPr>
                        <a:t>~1020km</a:t>
                      </a:r>
                      <a:endParaRPr lang="en-US" altLang="zh-CN" sz="1200" b="0" spc="150">
                        <a:solidFill>
                          <a:schemeClr val="tx1"/>
                        </a:solidFill>
                        <a:uFillTx/>
                        <a:latin typeface="微软雅黑" panose="020B0503020204020204" pitchFamily="34" charset="-122"/>
                        <a:ea typeface="微软雅黑" panose="020B0503020204020204" pitchFamily="34" charset="-122"/>
                      </a:endParaRPr>
                    </a:p>
                  </a:txBody>
                  <a:tcPr marL="68580" marR="68580" marT="0" marB="0" vert="horz" anchor="t" anchorCtr="0"/>
                </a:tc>
              </a:tr>
              <a:tr h="474980">
                <a:tc>
                  <a:txBody>
                    <a:bodyPr/>
                    <a:p>
                      <a:pPr algn="just">
                        <a:lnSpc>
                          <a:spcPct val="130000"/>
                        </a:lnSpc>
                        <a:spcBef>
                          <a:spcPts val="0"/>
                        </a:spcBef>
                        <a:spcAft>
                          <a:spcPts val="1000"/>
                        </a:spcAft>
                        <a:buClrTx/>
                        <a:buSzTx/>
                        <a:buFontTx/>
                        <a:buNone/>
                      </a:pPr>
                      <a:r>
                        <a:rPr lang="en-US" altLang="zh-CN" sz="1200" b="1" spc="150">
                          <a:solidFill>
                            <a:schemeClr val="tx1"/>
                          </a:solidFill>
                          <a:uFillTx/>
                          <a:latin typeface="微软雅黑" panose="020B0503020204020204" pitchFamily="34" charset="-122"/>
                          <a:ea typeface="微软雅黑" panose="020B0503020204020204" pitchFamily="34" charset="-122"/>
                        </a:rPr>
                        <a:t>Spatial resolution</a:t>
                      </a:r>
                      <a:r>
                        <a:rPr lang="zh-CN" altLang="en-US" sz="1200" b="1" spc="150">
                          <a:solidFill>
                            <a:schemeClr val="tx1"/>
                          </a:solidFill>
                          <a:uFillTx/>
                          <a:latin typeface="微软雅黑" panose="020B0503020204020204" pitchFamily="34" charset="-122"/>
                          <a:ea typeface="微软雅黑" panose="020B0503020204020204" pitchFamily="34" charset="-122"/>
                        </a:rPr>
                        <a:t>（IFOV）</a:t>
                      </a:r>
                      <a:endParaRPr lang="zh-CN" altLang="en-US" sz="1200" b="1" spc="150">
                        <a:solidFill>
                          <a:schemeClr val="tx1"/>
                        </a:solidFill>
                        <a:uFillTx/>
                        <a:latin typeface="微软雅黑" panose="020B0503020204020204" pitchFamily="34" charset="-122"/>
                        <a:ea typeface="微软雅黑" panose="020B0503020204020204" pitchFamily="34" charset="-122"/>
                      </a:endParaRPr>
                    </a:p>
                  </a:txBody>
                  <a:tcPr marL="68580" marR="68580" marT="0" marB="0" vert="horz" anchor="ctr" anchorCtr="0"/>
                </a:tc>
                <a:tc>
                  <a:txBody>
                    <a:bodyPr/>
                    <a:p>
                      <a:pPr algn="just">
                        <a:lnSpc>
                          <a:spcPct val="130000"/>
                        </a:lnSpc>
                        <a:spcBef>
                          <a:spcPts val="0"/>
                        </a:spcBef>
                        <a:spcAft>
                          <a:spcPts val="1000"/>
                        </a:spcAft>
                        <a:buClrTx/>
                        <a:buSzTx/>
                        <a:buFontTx/>
                        <a:buNone/>
                      </a:pPr>
                      <a:r>
                        <a:rPr lang="zh-CN" altLang="en-US" sz="1200" spc="150">
                          <a:solidFill>
                            <a:schemeClr val="tx1"/>
                          </a:solidFill>
                          <a:uFillTx/>
                          <a:latin typeface="微软雅黑" panose="020B0503020204020204" pitchFamily="34" charset="-122"/>
                          <a:ea typeface="微软雅黑" panose="020B0503020204020204" pitchFamily="34" charset="-122"/>
                        </a:rPr>
                        <a:t>500m</a:t>
                      </a:r>
                      <a:endParaRPr lang="zh-CN" altLang="en-US" sz="1200" spc="150">
                        <a:solidFill>
                          <a:schemeClr val="tx1"/>
                        </a:solidFill>
                        <a:uFillTx/>
                        <a:latin typeface="微软雅黑" panose="020B0503020204020204" pitchFamily="34" charset="-122"/>
                        <a:ea typeface="微软雅黑" panose="020B0503020204020204" pitchFamily="34" charset="-122"/>
                      </a:endParaRPr>
                    </a:p>
                  </a:txBody>
                  <a:tcPr marL="68580" marR="68580" marT="0" marB="0" vert="horz" anchor="t" anchorCtr="0"/>
                </a:tc>
              </a:tr>
            </a:tbl>
          </a:graphicData>
        </a:graphic>
      </p:graphicFrame>
      <p:pic>
        <p:nvPicPr>
          <p:cNvPr id="2" name="图片 1" descr="FY3G_MERSI_GBALD_L1_20240716_0000_0500M_V1_01.HDF"/>
          <p:cNvPicPr>
            <a:picLocks noChangeAspect="1"/>
          </p:cNvPicPr>
          <p:nvPr/>
        </p:nvPicPr>
        <p:blipFill>
          <a:blip r:embed="rId4"/>
          <a:stretch>
            <a:fillRect/>
          </a:stretch>
        </p:blipFill>
        <p:spPr>
          <a:xfrm>
            <a:off x="6615430" y="2357755"/>
            <a:ext cx="4849495" cy="2425065"/>
          </a:xfrm>
          <a:prstGeom prst="rect">
            <a:avLst/>
          </a:prstGeom>
        </p:spPr>
      </p:pic>
      <p:pic>
        <p:nvPicPr>
          <p:cNvPr id="4" name="图片 3" descr="FY3G_MERSI_GBALD_L1_20240716_0000_0500M_V1_07.HDF"/>
          <p:cNvPicPr>
            <a:picLocks noChangeAspect="1"/>
          </p:cNvPicPr>
          <p:nvPr/>
        </p:nvPicPr>
        <p:blipFill>
          <a:blip r:embed="rId5"/>
          <a:stretch>
            <a:fillRect/>
          </a:stretch>
        </p:blipFill>
        <p:spPr>
          <a:xfrm>
            <a:off x="6615430" y="4384040"/>
            <a:ext cx="4968875" cy="2404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23816" y="285375"/>
            <a:ext cx="4573905" cy="476250"/>
          </a:xfrm>
          <a:prstGeom prst="rect">
            <a:avLst/>
          </a:prstGeom>
        </p:spPr>
        <p:txBody>
          <a:bodyPr wrap="none" lIns="45720" tIns="22860" rIns="45720" bIns="22860">
            <a:spAutoFit/>
          </a:bodyPr>
          <a:lstStyle/>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Introduction of MERSI-RM</a:t>
            </a:r>
            <a:endPar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sp>
        <p:nvSpPr>
          <p:cNvPr id="3" name="内容占位符 2"/>
          <p:cNvSpPr>
            <a:spLocks noGrp="1"/>
          </p:cNvSpPr>
          <p:nvPr>
            <p:ph idx="1"/>
            <p:custDataLst>
              <p:tags r:id="rId1"/>
            </p:custDataLst>
          </p:nvPr>
        </p:nvSpPr>
        <p:spPr>
          <a:xfrm>
            <a:off x="365760" y="876300"/>
            <a:ext cx="5689600" cy="5388610"/>
          </a:xfrm>
        </p:spPr>
        <p:txBody>
          <a:bodyPr>
            <a:normAutofit fontScale="70000"/>
          </a:bodyPr>
          <a:p>
            <a:pPr algn="l" fontAlgn="auto">
              <a:lnSpc>
                <a:spcPct val="150000"/>
              </a:lnSpc>
              <a:buClrTx/>
              <a:buSzTx/>
              <a:buFont typeface="Wingdings" panose="05000000000000000000" charset="0"/>
              <a:buChar char="l"/>
            </a:pPr>
            <a:r>
              <a:rPr sz="2285">
                <a:latin typeface="Times New Roman" panose="02020603050405020304" charset="0"/>
                <a:ea typeface="黑体" panose="02010609060101010101" charset="-122"/>
                <a:cs typeface="Times New Roman" panose="02020603050405020304" charset="0"/>
              </a:rPr>
              <a:t>Although MERSI-RM is called MERSI, but it is a newly designed instrument. The instrument structure, optical design, refrigeration and other aspects have been completely designed.  MERSI-RM uses a two-sided scan mirror to achieve earth observation through cross-track-scanning, and the two sides of the scan mirror alternately produce a swath of 1020 km along scan by about 5 km (at nadir) along scan. Secondly, a high-power refrigerator is used to cool the infrared detectors instead of the traditional radiation cooling, and the temperature of IR detectors can be controlled as low as 80K.</a:t>
            </a:r>
            <a:endParaRPr sz="2285">
              <a:latin typeface="Times New Roman" panose="02020603050405020304" charset="0"/>
              <a:ea typeface="黑体" panose="02010609060101010101" charset="-122"/>
              <a:cs typeface="Times New Roman" panose="02020603050405020304" charset="0"/>
            </a:endParaRPr>
          </a:p>
          <a:p>
            <a:pPr algn="just" fontAlgn="auto">
              <a:lnSpc>
                <a:spcPct val="150000"/>
              </a:lnSpc>
              <a:buFont typeface="Wingdings" panose="05000000000000000000" charset="0"/>
              <a:buChar char="l"/>
            </a:pPr>
            <a:r>
              <a:rPr sz="2285">
                <a:latin typeface="Times New Roman" panose="02020603050405020304" charset="0"/>
                <a:ea typeface="黑体" panose="02010609060101010101" charset="-122"/>
                <a:cs typeface="Times New Roman" panose="02020603050405020304" charset="0"/>
              </a:rPr>
              <a:t>As MERSI before, all </a:t>
            </a:r>
            <a:r>
              <a:rPr lang="en-US" sz="2285">
                <a:latin typeface="Times New Roman" panose="02020603050405020304" charset="0"/>
                <a:ea typeface="黑体" panose="02010609060101010101" charset="-122"/>
                <a:cs typeface="Times New Roman" panose="02020603050405020304" charset="0"/>
              </a:rPr>
              <a:t>channel</a:t>
            </a:r>
            <a:r>
              <a:rPr sz="2285">
                <a:latin typeface="Times New Roman" panose="02020603050405020304" charset="0"/>
                <a:ea typeface="黑体" panose="02010609060101010101" charset="-122"/>
                <a:cs typeface="Times New Roman" panose="02020603050405020304" charset="0"/>
              </a:rPr>
              <a:t>s have 10 detectors that are aligned along the track. </a:t>
            </a:r>
            <a:endParaRPr sz="2285">
              <a:latin typeface="Times New Roman" panose="02020603050405020304" charset="0"/>
              <a:ea typeface="黑体" panose="02010609060101010101" charset="-122"/>
              <a:cs typeface="Times New Roman" panose="02020603050405020304" charset="0"/>
            </a:endParaRPr>
          </a:p>
          <a:p>
            <a:pPr algn="just" fontAlgn="auto">
              <a:lnSpc>
                <a:spcPct val="150000"/>
              </a:lnSpc>
              <a:buFont typeface="Wingdings" panose="05000000000000000000" charset="0"/>
              <a:buChar char="l"/>
            </a:pPr>
            <a:endParaRPr sz="2285">
              <a:latin typeface="Times New Roman" panose="02020603050405020304" charset="0"/>
              <a:ea typeface="黑体" panose="02010609060101010101" charset="-122"/>
              <a:cs typeface="Times New Roman" panose="02020603050405020304" charset="0"/>
            </a:endParaRPr>
          </a:p>
        </p:txBody>
      </p:sp>
      <p:pic>
        <p:nvPicPr>
          <p:cNvPr id="6" name="图片 5"/>
          <p:cNvPicPr/>
          <p:nvPr>
            <p:custDataLst>
              <p:tags r:id="rId2"/>
            </p:custDataLst>
          </p:nvPr>
        </p:nvPicPr>
        <p:blipFill>
          <a:blip r:embed="rId3"/>
          <a:stretch>
            <a:fillRect/>
          </a:stretch>
        </p:blipFill>
        <p:spPr>
          <a:xfrm>
            <a:off x="7071995" y="3878580"/>
            <a:ext cx="3850005" cy="2125980"/>
          </a:xfrm>
          <a:prstGeom prst="rect">
            <a:avLst/>
          </a:prstGeom>
          <a:noFill/>
          <a:ln w="9525">
            <a:noFill/>
          </a:ln>
        </p:spPr>
      </p:pic>
      <p:pic>
        <p:nvPicPr>
          <p:cNvPr id="7" name="图片 6" descr="3b79f465cae3802f4e32c06137783d7"/>
          <p:cNvPicPr>
            <a:picLocks noChangeAspect="1"/>
          </p:cNvPicPr>
          <p:nvPr>
            <p:custDataLst>
              <p:tags r:id="rId4"/>
            </p:custDataLst>
          </p:nvPr>
        </p:nvPicPr>
        <p:blipFill>
          <a:blip r:embed="rId5"/>
          <a:stretch>
            <a:fillRect/>
          </a:stretch>
        </p:blipFill>
        <p:spPr>
          <a:xfrm>
            <a:off x="5970905" y="1003300"/>
            <a:ext cx="3347720" cy="2117090"/>
          </a:xfrm>
          <a:prstGeom prst="rect">
            <a:avLst/>
          </a:prstGeom>
        </p:spPr>
      </p:pic>
      <p:pic>
        <p:nvPicPr>
          <p:cNvPr id="2" name="图片 1" descr="中分2"/>
          <p:cNvPicPr>
            <a:picLocks noChangeAspect="1"/>
          </p:cNvPicPr>
          <p:nvPr>
            <p:custDataLst>
              <p:tags r:id="rId6"/>
            </p:custDataLst>
          </p:nvPr>
        </p:nvPicPr>
        <p:blipFill>
          <a:blip r:embed="rId7"/>
          <a:stretch>
            <a:fillRect/>
          </a:stretch>
        </p:blipFill>
        <p:spPr>
          <a:xfrm>
            <a:off x="9318625" y="1003300"/>
            <a:ext cx="2795905" cy="20053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23816" y="285375"/>
            <a:ext cx="4573905" cy="476250"/>
          </a:xfrm>
          <a:prstGeom prst="rect">
            <a:avLst/>
          </a:prstGeom>
        </p:spPr>
        <p:txBody>
          <a:bodyPr wrap="none" lIns="45720" tIns="22860" rIns="45720" bIns="22860">
            <a:spAutoFit/>
          </a:bodyPr>
          <a:lstStyle/>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Introduction of MERSI-RM</a:t>
            </a:r>
            <a:endParaRPr 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p:txBody>
      </p:sp>
      <p:pic>
        <p:nvPicPr>
          <p:cNvPr id="15" name="图片 14" descr="FY3G_MERSI_GRAN_L1_20230614_0340_0500M_V0.HDF"/>
          <p:cNvPicPr>
            <a:picLocks noChangeAspect="1"/>
          </p:cNvPicPr>
          <p:nvPr>
            <p:custDataLst>
              <p:tags r:id="rId1"/>
            </p:custDataLst>
          </p:nvPr>
        </p:nvPicPr>
        <p:blipFill>
          <a:blip r:embed="rId2"/>
          <a:stretch>
            <a:fillRect/>
          </a:stretch>
        </p:blipFill>
        <p:spPr>
          <a:xfrm>
            <a:off x="2459355" y="1005205"/>
            <a:ext cx="5987415" cy="5844540"/>
          </a:xfrm>
          <a:prstGeom prst="rect">
            <a:avLst/>
          </a:prstGeom>
        </p:spPr>
      </p:pic>
      <p:sp>
        <p:nvSpPr>
          <p:cNvPr id="16" name="文本框 15"/>
          <p:cNvSpPr txBox="1"/>
          <p:nvPr>
            <p:custDataLst>
              <p:tags r:id="rId3"/>
            </p:custDataLst>
          </p:nvPr>
        </p:nvSpPr>
        <p:spPr>
          <a:xfrm>
            <a:off x="614045" y="949325"/>
            <a:ext cx="2628900" cy="337185"/>
          </a:xfrm>
          <a:prstGeom prst="rect">
            <a:avLst/>
          </a:prstGeom>
          <a:noFill/>
        </p:spPr>
        <p:txBody>
          <a:bodyPr wrap="square" rtlCol="0">
            <a:spAutoFit/>
          </a:bodyPr>
          <a:p>
            <a:pPr algn="l"/>
            <a:r>
              <a:rPr lang="en-US" altLang="zh-CN"/>
              <a:t>20230614-0345</a:t>
            </a:r>
            <a:endParaRPr lang="zh-CN" altLang="en-US"/>
          </a:p>
        </p:txBody>
      </p:sp>
      <p:sp>
        <p:nvSpPr>
          <p:cNvPr id="3" name="文本框 2"/>
          <p:cNvSpPr txBox="1"/>
          <p:nvPr/>
        </p:nvSpPr>
        <p:spPr>
          <a:xfrm>
            <a:off x="2911475" y="1324610"/>
            <a:ext cx="823595" cy="337185"/>
          </a:xfrm>
          <a:prstGeom prst="rect">
            <a:avLst/>
          </a:prstGeom>
          <a:noFill/>
        </p:spPr>
        <p:txBody>
          <a:bodyPr wrap="square" rtlCol="0">
            <a:spAutoFit/>
          </a:bodyPr>
          <a:p>
            <a:r>
              <a:rPr lang="en-US" altLang="zh-CN">
                <a:solidFill>
                  <a:srgbClr val="FF0000"/>
                </a:solidFill>
                <a:latin typeface="黑体" panose="02010609060101010101" charset="-122"/>
                <a:ea typeface="黑体" panose="02010609060101010101" charset="-122"/>
              </a:rPr>
              <a:t>VIS</a:t>
            </a:r>
            <a:endParaRPr lang="en-US" altLang="zh-CN">
              <a:solidFill>
                <a:srgbClr val="FF0000"/>
              </a:solidFill>
              <a:latin typeface="黑体" panose="02010609060101010101" charset="-122"/>
              <a:ea typeface="黑体" panose="02010609060101010101" charset="-122"/>
            </a:endParaRPr>
          </a:p>
        </p:txBody>
      </p:sp>
      <p:sp>
        <p:nvSpPr>
          <p:cNvPr id="10" name="文本框 9"/>
          <p:cNvSpPr txBox="1"/>
          <p:nvPr>
            <p:custDataLst>
              <p:tags r:id="rId4"/>
            </p:custDataLst>
          </p:nvPr>
        </p:nvSpPr>
        <p:spPr>
          <a:xfrm>
            <a:off x="4923155" y="1286510"/>
            <a:ext cx="1059815" cy="337185"/>
          </a:xfrm>
          <a:prstGeom prst="rect">
            <a:avLst/>
          </a:prstGeom>
          <a:noFill/>
        </p:spPr>
        <p:txBody>
          <a:bodyPr wrap="square" rtlCol="0">
            <a:spAutoFit/>
          </a:bodyPr>
          <a:p>
            <a:r>
              <a:rPr lang="en-US" altLang="zh-CN">
                <a:solidFill>
                  <a:srgbClr val="FF0000"/>
                </a:solidFill>
                <a:latin typeface="黑体" panose="02010609060101010101" charset="-122"/>
                <a:ea typeface="黑体" panose="02010609060101010101" charset="-122"/>
              </a:rPr>
              <a:t>SWIR</a:t>
            </a:r>
            <a:endParaRPr lang="en-US" altLang="zh-CN">
              <a:solidFill>
                <a:srgbClr val="FF0000"/>
              </a:solidFill>
              <a:latin typeface="黑体" panose="02010609060101010101" charset="-122"/>
              <a:ea typeface="黑体" panose="02010609060101010101" charset="-122"/>
            </a:endParaRPr>
          </a:p>
        </p:txBody>
      </p:sp>
      <p:sp>
        <p:nvSpPr>
          <p:cNvPr id="11" name="文本框 10"/>
          <p:cNvSpPr txBox="1"/>
          <p:nvPr>
            <p:custDataLst>
              <p:tags r:id="rId5"/>
            </p:custDataLst>
          </p:nvPr>
        </p:nvSpPr>
        <p:spPr>
          <a:xfrm>
            <a:off x="6900545" y="1324610"/>
            <a:ext cx="1059815" cy="337185"/>
          </a:xfrm>
          <a:prstGeom prst="rect">
            <a:avLst/>
          </a:prstGeom>
          <a:noFill/>
        </p:spPr>
        <p:txBody>
          <a:bodyPr wrap="square" rtlCol="0">
            <a:spAutoFit/>
          </a:bodyPr>
          <a:p>
            <a:r>
              <a:rPr lang="en-US" altLang="zh-CN">
                <a:solidFill>
                  <a:srgbClr val="FF0000"/>
                </a:solidFill>
                <a:latin typeface="黑体" panose="02010609060101010101" charset="-122"/>
                <a:ea typeface="黑体" panose="02010609060101010101" charset="-122"/>
              </a:rPr>
              <a:t>LWIR</a:t>
            </a:r>
            <a:endParaRPr lang="en-US" altLang="zh-CN">
              <a:solidFill>
                <a:srgbClr val="FF0000"/>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23816" y="285375"/>
            <a:ext cx="4573905" cy="907415"/>
          </a:xfrm>
          <a:prstGeom prst="rect">
            <a:avLst/>
          </a:prstGeom>
        </p:spPr>
        <p:txBody>
          <a:bodyPr wrap="none" lIns="45720" tIns="22860" rIns="45720" bIns="22860">
            <a:spAutoFit/>
          </a:bodyPr>
          <a:lstStyle/>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Introduction of MERSI-RM</a:t>
            </a:r>
            <a:endParaRPr 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a:p>
            <a:pPr algn="l" defTabSz="914400" hangingPunct="1"/>
            <a:endPar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sp>
        <p:nvSpPr>
          <p:cNvPr id="2" name="文本框 1"/>
          <p:cNvSpPr txBox="1"/>
          <p:nvPr/>
        </p:nvSpPr>
        <p:spPr>
          <a:xfrm>
            <a:off x="385445" y="969645"/>
            <a:ext cx="6331585" cy="583565"/>
          </a:xfrm>
          <a:prstGeom prst="rect">
            <a:avLst/>
          </a:prstGeom>
          <a:noFill/>
        </p:spPr>
        <p:txBody>
          <a:bodyPr wrap="square" rtlCol="0">
            <a:spAutoFit/>
          </a:bodyPr>
          <a:p>
            <a:pPr algn="l"/>
            <a:r>
              <a:rPr>
                <a:latin typeface="Times New Roman" panose="02020603050405020304" charset="0"/>
                <a:cs typeface="Times New Roman" panose="02020603050405020304" charset="0"/>
              </a:rPr>
              <a:t>Visible false-color composite of southeast coastal area of China</a:t>
            </a:r>
            <a:endParaRPr>
              <a:latin typeface="Times New Roman" panose="02020603050405020304" charset="0"/>
              <a:cs typeface="Times New Roman" panose="02020603050405020304" charset="0"/>
            </a:endParaRPr>
          </a:p>
          <a:p>
            <a:pPr algn="l"/>
            <a:r>
              <a:rPr lang="zh-CN" altLang="en-US">
                <a:latin typeface="Times New Roman" panose="02020603050405020304" charset="0"/>
                <a:cs typeface="Times New Roman" panose="02020603050405020304" charset="0"/>
              </a:rPr>
              <a:t>（</a:t>
            </a:r>
            <a:r>
              <a:rPr lang="en-US" altLang="zh-CN">
                <a:latin typeface="Times New Roman" panose="02020603050405020304" charset="0"/>
                <a:cs typeface="Times New Roman" panose="02020603050405020304" charset="0"/>
              </a:rPr>
              <a:t>2023</a:t>
            </a:r>
            <a:r>
              <a:rPr lang="zh-CN" altLang="en-US">
                <a:latin typeface="Times New Roman" panose="02020603050405020304" charset="0"/>
                <a:cs typeface="Times New Roman" panose="02020603050405020304" charset="0"/>
              </a:rPr>
              <a:t>年</a:t>
            </a:r>
            <a:r>
              <a:rPr lang="en-US" altLang="zh-CN">
                <a:latin typeface="Times New Roman" panose="02020603050405020304" charset="0"/>
                <a:cs typeface="Times New Roman" panose="02020603050405020304" charset="0"/>
              </a:rPr>
              <a:t>5</a:t>
            </a:r>
            <a:r>
              <a:rPr lang="zh-CN" altLang="en-US">
                <a:latin typeface="Times New Roman" panose="02020603050405020304" charset="0"/>
                <a:cs typeface="Times New Roman" panose="02020603050405020304" charset="0"/>
              </a:rPr>
              <a:t>月</a:t>
            </a:r>
            <a:r>
              <a:rPr lang="en-US" altLang="zh-CN">
                <a:latin typeface="Times New Roman" panose="02020603050405020304" charset="0"/>
                <a:cs typeface="Times New Roman" panose="02020603050405020304" charset="0"/>
              </a:rPr>
              <a:t>7</a:t>
            </a:r>
            <a:r>
              <a:rPr lang="zh-CN" altLang="en-US">
                <a:latin typeface="Times New Roman" panose="02020603050405020304" charset="0"/>
                <a:cs typeface="Times New Roman" panose="02020603050405020304" charset="0"/>
              </a:rPr>
              <a:t>日</a:t>
            </a:r>
            <a:r>
              <a:rPr lang="en-US" altLang="zh-CN">
                <a:latin typeface="Times New Roman" panose="02020603050405020304" charset="0"/>
                <a:cs typeface="Times New Roman" panose="02020603050405020304" charset="0"/>
              </a:rPr>
              <a:t>08:35UTC</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p:txBody>
      </p:sp>
      <p:sp>
        <p:nvSpPr>
          <p:cNvPr id="3" name="文本框 2"/>
          <p:cNvSpPr txBox="1"/>
          <p:nvPr/>
        </p:nvSpPr>
        <p:spPr>
          <a:xfrm>
            <a:off x="7204075" y="1248410"/>
            <a:ext cx="4262120" cy="4892675"/>
          </a:xfrm>
          <a:prstGeom prst="rect">
            <a:avLst/>
          </a:prstGeom>
          <a:noFill/>
        </p:spPr>
        <p:txBody>
          <a:bodyPr wrap="square" rtlCol="0">
            <a:spAutoFit/>
          </a:bodyPr>
          <a:p>
            <a:pPr indent="457200" algn="l" eaLnBrk="1">
              <a:lnSpc>
                <a:spcPct val="150000"/>
              </a:lnSpc>
              <a:buFont typeface="Wingdings" panose="05000000000000000000" charset="0"/>
              <a:buChar char="Ø"/>
            </a:pPr>
            <a:r>
              <a:rPr lang="zh-CN" altLang="en-US" b="0">
                <a:latin typeface="Times New Roman" panose="02020603050405020304" charset="0"/>
                <a:cs typeface="Times New Roman" panose="02020603050405020304" charset="0"/>
              </a:rPr>
              <a:t>For the first time, </a:t>
            </a:r>
            <a:r>
              <a:rPr lang="en-US" altLang="zh-CN" b="0">
                <a:latin typeface="Times New Roman" panose="02020603050405020304" charset="0"/>
                <a:cs typeface="Times New Roman" panose="02020603050405020304" charset="0"/>
              </a:rPr>
              <a:t>MERSI</a:t>
            </a:r>
            <a:r>
              <a:rPr lang="zh-CN" altLang="en-US" b="0">
                <a:latin typeface="Times New Roman" panose="02020603050405020304" charset="0"/>
                <a:cs typeface="Times New Roman" panose="02020603050405020304" charset="0"/>
              </a:rPr>
              <a:t> has realized the earth observation with the spatial resolution of 500m of all the channels of the optical imager of China's meteorological satellite</a:t>
            </a:r>
            <a:r>
              <a:rPr lang="en-US" altLang="zh-CN" b="0">
                <a:latin typeface="Times New Roman" panose="02020603050405020304" charset="0"/>
                <a:cs typeface="Times New Roman" panose="02020603050405020304" charset="0"/>
              </a:rPr>
              <a:t>;</a:t>
            </a:r>
            <a:endParaRPr lang="en-US" altLang="zh-CN" b="0">
              <a:latin typeface="Times New Roman" panose="02020603050405020304" charset="0"/>
              <a:cs typeface="Times New Roman" panose="02020603050405020304" charset="0"/>
            </a:endParaRPr>
          </a:p>
          <a:p>
            <a:pPr indent="457200" algn="l" eaLnBrk="1">
              <a:lnSpc>
                <a:spcPct val="150000"/>
              </a:lnSpc>
              <a:buFont typeface="Wingdings" panose="05000000000000000000" charset="0"/>
              <a:buChar char="Ø"/>
            </a:pPr>
            <a:r>
              <a:rPr lang="zh-CN" altLang="en-US" b="0">
                <a:latin typeface="Times New Roman" panose="02020603050405020304" charset="0"/>
                <a:cs typeface="Times New Roman" panose="02020603050405020304" charset="0"/>
              </a:rPr>
              <a:t> </a:t>
            </a:r>
            <a:r>
              <a:rPr lang="en-US" altLang="zh-CN" b="0">
                <a:latin typeface="Times New Roman" panose="02020603050405020304" charset="0"/>
                <a:cs typeface="Times New Roman" panose="02020603050405020304" charset="0"/>
              </a:rPr>
              <a:t>T</a:t>
            </a:r>
            <a:r>
              <a:rPr lang="zh-CN" altLang="en-US" b="0">
                <a:latin typeface="Times New Roman" panose="02020603050405020304" charset="0"/>
                <a:cs typeface="Times New Roman" panose="02020603050405020304" charset="0"/>
              </a:rPr>
              <a:t>he visible cloud image clearly shows the cloud top structure of the convective cloud.</a:t>
            </a:r>
            <a:endParaRPr lang="zh-CN" altLang="en-US" b="0">
              <a:latin typeface="Times New Roman" panose="02020603050405020304" charset="0"/>
              <a:cs typeface="Times New Roman" panose="02020603050405020304" charset="0"/>
            </a:endParaRPr>
          </a:p>
          <a:p>
            <a:pPr indent="457200" algn="l" eaLnBrk="1">
              <a:lnSpc>
                <a:spcPct val="150000"/>
              </a:lnSpc>
              <a:buFont typeface="Wingdings" panose="05000000000000000000" charset="0"/>
              <a:buChar char="Ø"/>
            </a:pPr>
            <a:r>
              <a:rPr lang="zh-CN" altLang="en-US" b="0">
                <a:latin typeface="Times New Roman" panose="02020603050405020304" charset="0"/>
                <a:cs typeface="Times New Roman" panose="02020603050405020304" charset="0"/>
              </a:rPr>
              <a:t>The earth observation data of the instrument can not only be used to estimate precipitation directly, but also can be used as an important assistant to judge the existence of precipitation clouds in the precipitation detection of the active and passive microwave instruments.</a:t>
            </a:r>
            <a:endParaRPr lang="zh-CN" altLang="en-US" b="0">
              <a:latin typeface="Times New Roman" panose="02020603050405020304" charset="0"/>
              <a:cs typeface="Times New Roman" panose="02020603050405020304" charset="0"/>
            </a:endParaRPr>
          </a:p>
          <a:p>
            <a:pPr algn="l" eaLnBrk="1">
              <a:lnSpc>
                <a:spcPct val="150000"/>
              </a:lnSpc>
              <a:buFont typeface="Wingdings" panose="05000000000000000000" charset="0"/>
              <a:buChar char="Ø"/>
            </a:pPr>
            <a:endParaRPr lang="zh-CN" altLang="en-US" b="0">
              <a:latin typeface="Times New Roman" panose="02020603050405020304" charset="0"/>
              <a:cs typeface="Times New Roman" panose="02020603050405020304" charset="0"/>
            </a:endParaRPr>
          </a:p>
        </p:txBody>
      </p:sp>
      <p:pic>
        <p:nvPicPr>
          <p:cNvPr id="4" name="图片 3" descr="2023-05-07-0835-彩色+效果100"/>
          <p:cNvPicPr>
            <a:picLocks noChangeAspect="1"/>
          </p:cNvPicPr>
          <p:nvPr/>
        </p:nvPicPr>
        <p:blipFill>
          <a:blip r:embed="rId1"/>
          <a:stretch>
            <a:fillRect/>
          </a:stretch>
        </p:blipFill>
        <p:spPr>
          <a:xfrm>
            <a:off x="156210" y="2818765"/>
            <a:ext cx="4131310" cy="3615055"/>
          </a:xfrm>
          <a:prstGeom prst="rect">
            <a:avLst/>
          </a:prstGeom>
        </p:spPr>
      </p:pic>
      <p:pic>
        <p:nvPicPr>
          <p:cNvPr id="5" name="图片 4" descr="2023-05-07-0835-彩色+效果100-海南岛"/>
          <p:cNvPicPr>
            <a:picLocks noChangeAspect="1"/>
          </p:cNvPicPr>
          <p:nvPr/>
        </p:nvPicPr>
        <p:blipFill>
          <a:blip r:embed="rId2"/>
          <a:stretch>
            <a:fillRect/>
          </a:stretch>
        </p:blipFill>
        <p:spPr>
          <a:xfrm>
            <a:off x="3662045" y="1799590"/>
            <a:ext cx="3370580" cy="2527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028757" y="916089"/>
            <a:ext cx="10500134" cy="5645422"/>
            <a:chOff x="1690225" y="1037526"/>
            <a:chExt cx="10501775" cy="5646304"/>
          </a:xfrm>
        </p:grpSpPr>
        <p:grpSp>
          <p:nvGrpSpPr>
            <p:cNvPr id="7" name="组合 6"/>
            <p:cNvGrpSpPr/>
            <p:nvPr/>
          </p:nvGrpSpPr>
          <p:grpSpPr>
            <a:xfrm>
              <a:off x="4950716" y="1037526"/>
              <a:ext cx="6353391" cy="5559217"/>
              <a:chOff x="1450521" y="1502890"/>
              <a:chExt cx="5401669" cy="472646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50521" y="1502890"/>
                <a:ext cx="5401668" cy="472646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521" y="1502890"/>
                <a:ext cx="5401669" cy="4726460"/>
              </a:xfrm>
              <a:prstGeom prst="rect">
                <a:avLst/>
              </a:prstGeom>
            </p:spPr>
          </p:pic>
        </p:grpSp>
        <p:sp>
          <p:nvSpPr>
            <p:cNvPr id="8" name="矩形 7"/>
            <p:cNvSpPr/>
            <p:nvPr/>
          </p:nvSpPr>
          <p:spPr>
            <a:xfrm>
              <a:off x="7591154" y="3707257"/>
              <a:ext cx="709883" cy="4837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584225" y="4600575"/>
              <a:ext cx="597625" cy="497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屏幕剪辑"/>
            <p:cNvPicPr>
              <a:picLocks noChangeAspect="1"/>
            </p:cNvPicPr>
            <p:nvPr/>
          </p:nvPicPr>
          <p:blipFill rotWithShape="1">
            <a:blip r:embed="rId3">
              <a:extLst>
                <a:ext uri="{28A0092B-C50C-407E-A947-70E740481C1C}">
                  <a14:useLocalDpi xmlns:a14="http://schemas.microsoft.com/office/drawing/2010/main" val="0"/>
                </a:ext>
              </a:extLst>
            </a:blip>
            <a:srcRect l="6556" t="32622" r="48233" b="13011"/>
            <a:stretch>
              <a:fillRect/>
            </a:stretch>
          </p:blipFill>
          <p:spPr>
            <a:xfrm>
              <a:off x="1690225" y="4110718"/>
              <a:ext cx="2971801" cy="2486025"/>
            </a:xfrm>
            <a:prstGeom prst="rect">
              <a:avLst/>
            </a:prstGeom>
          </p:spPr>
        </p:pic>
        <p:pic>
          <p:nvPicPr>
            <p:cNvPr id="12" name="图片 11" descr="屏幕剪辑"/>
            <p:cNvPicPr>
              <a:picLocks noChangeAspect="1"/>
            </p:cNvPicPr>
            <p:nvPr/>
          </p:nvPicPr>
          <p:blipFill rotWithShape="1">
            <a:blip r:embed="rId4">
              <a:extLst>
                <a:ext uri="{28A0092B-C50C-407E-A947-70E740481C1C}">
                  <a14:useLocalDpi xmlns:a14="http://schemas.microsoft.com/office/drawing/2010/main" val="0"/>
                </a:ext>
              </a:extLst>
            </a:blip>
            <a:srcRect l="11876" b="19637"/>
            <a:stretch>
              <a:fillRect/>
            </a:stretch>
          </p:blipFill>
          <p:spPr>
            <a:xfrm>
              <a:off x="1690225" y="1037526"/>
              <a:ext cx="3786159" cy="2426843"/>
            </a:xfrm>
            <a:prstGeom prst="rect">
              <a:avLst/>
            </a:prstGeom>
          </p:spPr>
        </p:pic>
        <p:sp>
          <p:nvSpPr>
            <p:cNvPr id="13" name="矩形 12"/>
            <p:cNvSpPr/>
            <p:nvPr/>
          </p:nvSpPr>
          <p:spPr>
            <a:xfrm>
              <a:off x="7222401" y="4487125"/>
              <a:ext cx="407124" cy="3515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屏幕剪辑"/>
            <p:cNvPicPr>
              <a:picLocks noChangeAspect="1"/>
            </p:cNvPicPr>
            <p:nvPr/>
          </p:nvPicPr>
          <p:blipFill rotWithShape="1">
            <a:blip r:embed="rId3">
              <a:extLst>
                <a:ext uri="{28A0092B-C50C-407E-A947-70E740481C1C}">
                  <a14:useLocalDpi xmlns:a14="http://schemas.microsoft.com/office/drawing/2010/main" val="0"/>
                </a:ext>
              </a:extLst>
            </a:blip>
            <a:srcRect l="54995" t="17298" r="13046" b="42351"/>
            <a:stretch>
              <a:fillRect/>
            </a:stretch>
          </p:blipFill>
          <p:spPr>
            <a:xfrm>
              <a:off x="10091276" y="4838701"/>
              <a:ext cx="2100724" cy="1845129"/>
            </a:xfrm>
            <a:prstGeom prst="rect">
              <a:avLst/>
            </a:prstGeom>
          </p:spPr>
        </p:pic>
        <p:cxnSp>
          <p:nvCxnSpPr>
            <p:cNvPr id="16" name="直接箭头连接符 15"/>
            <p:cNvCxnSpPr>
              <a:stCxn id="9" idx="1"/>
            </p:cNvCxnSpPr>
            <p:nvPr/>
          </p:nvCxnSpPr>
          <p:spPr>
            <a:xfrm flipH="1">
              <a:off x="4416879" y="4849075"/>
              <a:ext cx="2167346" cy="392396"/>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3" idx="3"/>
            </p:cNvCxnSpPr>
            <p:nvPr/>
          </p:nvCxnSpPr>
          <p:spPr>
            <a:xfrm>
              <a:off x="7629525" y="4662913"/>
              <a:ext cx="2673804" cy="1016878"/>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4760651" y="2250948"/>
              <a:ext cx="2830502" cy="1456309"/>
            </a:xfrm>
            <a:prstGeom prst="straightConnector1">
              <a:avLst/>
            </a:prstGeom>
            <a:ln w="190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423816" y="285375"/>
            <a:ext cx="4573905" cy="907415"/>
          </a:xfrm>
          <a:prstGeom prst="rect">
            <a:avLst/>
          </a:prstGeom>
        </p:spPr>
        <p:txBody>
          <a:bodyPr wrap="none" lIns="45720" tIns="22860" rIns="45720" bIns="22860">
            <a:spAutoFit/>
          </a:bodyPr>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Introduction of MERSI-RM</a:t>
            </a:r>
            <a:endParaRPr 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endParaRPr>
          </a:p>
          <a:p>
            <a:pPr algn="l" defTabSz="914400" hangingPunct="1"/>
            <a:endPar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23816" y="285375"/>
            <a:ext cx="4573905" cy="476250"/>
          </a:xfrm>
          <a:prstGeom prst="rect">
            <a:avLst/>
          </a:prstGeom>
        </p:spPr>
        <p:txBody>
          <a:bodyPr wrap="none" lIns="45720" tIns="22860" rIns="45720" bIns="22860">
            <a:spAutoFit/>
          </a:bodyPr>
          <a:lstStyle/>
          <a:p>
            <a:pPr algn="l" defTabSz="914400" hangingPunct="1"/>
            <a:r>
              <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Introduction of MERSI-RM</a:t>
            </a:r>
            <a:endParaRPr lang="en-US" altLang="zh-CN" sz="2800" b="0" kern="1200" dirty="0">
              <a:solidFill>
                <a:srgbClr val="0066FF"/>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sp>
        <p:nvSpPr>
          <p:cNvPr id="3" name="内容占位符 2"/>
          <p:cNvSpPr>
            <a:spLocks noGrp="1"/>
          </p:cNvSpPr>
          <p:nvPr>
            <p:ph idx="1"/>
            <p:custDataLst>
              <p:tags r:id="rId1"/>
            </p:custDataLst>
          </p:nvPr>
        </p:nvSpPr>
        <p:spPr>
          <a:xfrm>
            <a:off x="6631305" y="922655"/>
            <a:ext cx="5069205" cy="2731135"/>
          </a:xfrm>
        </p:spPr>
        <p:txBody>
          <a:bodyPr>
            <a:normAutofit fontScale="70000"/>
          </a:bodyPr>
          <a:p>
            <a:pPr algn="just" fontAlgn="auto">
              <a:lnSpc>
                <a:spcPct val="150000"/>
              </a:lnSpc>
              <a:buFont typeface="Wingdings" panose="05000000000000000000" charset="0"/>
              <a:buChar char="l"/>
            </a:pPr>
            <a:r>
              <a:rPr sz="2285">
                <a:latin typeface="Times New Roman" panose="02020603050405020304" charset="0"/>
                <a:ea typeface="黑体" panose="02010609060101010101" charset="-122"/>
                <a:cs typeface="Times New Roman" panose="02020603050405020304" charset="0"/>
              </a:rPr>
              <a:t>The on-board calibrators include a solar diffuse (SD) and solar diffuser stability monitor, and a blackbody and a space view port. MERSI-RM has calibration requirements at least of 5% (the expected requirements reach 3% ) for visible-near infrared channels, and the IR channels calibration requirements are at least 0.4 K and expectation is 0.2 K.</a:t>
            </a:r>
            <a:endParaRPr sz="2285">
              <a:latin typeface="Times New Roman" panose="02020603050405020304" charset="0"/>
              <a:ea typeface="黑体" panose="02010609060101010101" charset="-122"/>
              <a:cs typeface="Times New Roman" panose="02020603050405020304" charset="0"/>
            </a:endParaRPr>
          </a:p>
        </p:txBody>
      </p:sp>
      <p:graphicFrame>
        <p:nvGraphicFramePr>
          <p:cNvPr id="4" name="表格 3"/>
          <p:cNvGraphicFramePr/>
          <p:nvPr>
            <p:custDataLst>
              <p:tags r:id="rId2"/>
            </p:custDataLst>
          </p:nvPr>
        </p:nvGraphicFramePr>
        <p:xfrm>
          <a:off x="218440" y="922655"/>
          <a:ext cx="5966460" cy="4574540"/>
        </p:xfrm>
        <a:graphic>
          <a:graphicData uri="http://schemas.openxmlformats.org/drawingml/2006/table">
            <a:tbl>
              <a:tblPr firstRow="1" bandRow="1">
                <a:tableStyleId>{827E7743-39CA-4E87-A19B-AE24449E94FE}</a:tableStyleId>
              </a:tblPr>
              <a:tblGrid>
                <a:gridCol w="697865"/>
                <a:gridCol w="775970"/>
                <a:gridCol w="613410"/>
                <a:gridCol w="588645"/>
                <a:gridCol w="589915"/>
                <a:gridCol w="588645"/>
                <a:gridCol w="909955"/>
                <a:gridCol w="1202055"/>
              </a:tblGrid>
              <a:tr h="1778635">
                <a:tc>
                  <a:txBody>
                    <a:bodyPr/>
                    <a:p>
                      <a:pPr indent="0" algn="ctr">
                        <a:buNone/>
                      </a:pPr>
                      <a:r>
                        <a:rPr lang="en-US" sz="1400"/>
                        <a:t>No.</a:t>
                      </a:r>
                      <a:endParaRPr lang="en-US" altLang="en-US" sz="1400"/>
                    </a:p>
                  </a:txBody>
                  <a:tcPr marL="68580" marR="68580" marT="0" marB="0" vert="horz" anchor="ctr" anchorCtr="0"/>
                </a:tc>
                <a:tc>
                  <a:txBody>
                    <a:bodyPr/>
                    <a:p>
                      <a:pPr indent="0" algn="ctr">
                        <a:buNone/>
                      </a:pPr>
                      <a:r>
                        <a:rPr lang="en-US" sz="1400"/>
                        <a:t>Center wavelength(μm)</a:t>
                      </a:r>
                      <a:endParaRPr lang="en-US" altLang="en-US" sz="1400"/>
                    </a:p>
                  </a:txBody>
                  <a:tcPr marL="68580" marR="68580" marT="0" marB="0" vert="horz" anchor="ctr" anchorCtr="0"/>
                </a:tc>
                <a:tc>
                  <a:txBody>
                    <a:bodyPr/>
                    <a:p>
                      <a:pPr indent="0" algn="ctr">
                        <a:buNone/>
                      </a:pPr>
                      <a:r>
                        <a:rPr lang="en-US" sz="1400"/>
                        <a:t>Bandwidth(nm)</a:t>
                      </a:r>
                      <a:endParaRPr lang="en-US" altLang="en-US" sz="1400"/>
                    </a:p>
                  </a:txBody>
                  <a:tcPr marL="68580" marR="68580" marT="0" marB="0" vert="horz" anchor="ctr" anchorCtr="0"/>
                </a:tc>
                <a:tc>
                  <a:txBody>
                    <a:bodyPr/>
                    <a:p>
                      <a:pPr indent="0" algn="ctr">
                        <a:buNone/>
                      </a:pPr>
                      <a:r>
                        <a:rPr lang="en-US" sz="1400"/>
                        <a:t>Lmax/TmaxW/m2/mm/sr</a:t>
                      </a:r>
                      <a:endParaRPr lang="en-US" altLang="en-US" sz="1400"/>
                    </a:p>
                  </a:txBody>
                  <a:tcPr marL="68580" marR="68580" marT="0" marB="0" vert="horz" anchor="ctr" anchorCtr="0"/>
                </a:tc>
                <a:tc>
                  <a:txBody>
                    <a:bodyPr/>
                    <a:p>
                      <a:pPr indent="0" algn="ctr">
                        <a:buNone/>
                      </a:pPr>
                      <a:r>
                        <a:rPr lang="en-US" sz="1400"/>
                        <a:t>Lmin/TminW/m2/mm/sr</a:t>
                      </a:r>
                      <a:endParaRPr lang="en-US" altLang="en-US" sz="1400"/>
                    </a:p>
                  </a:txBody>
                  <a:tcPr marL="68580" marR="68580" marT="0" marB="0" vert="horz" anchor="ctr" anchorCtr="0"/>
                </a:tc>
                <a:tc>
                  <a:txBody>
                    <a:bodyPr/>
                    <a:p>
                      <a:pPr indent="0" algn="ctr">
                        <a:buNone/>
                      </a:pPr>
                      <a:r>
                        <a:rPr lang="en-US" sz="1400"/>
                        <a:t>Ltyp/TtypW/m2/mm/sr</a:t>
                      </a:r>
                      <a:endParaRPr lang="en-US" altLang="en-US" sz="1400"/>
                    </a:p>
                  </a:txBody>
                  <a:tcPr marL="68580" marR="68580" marT="0" marB="0" vert="horz" anchor="ctr" anchorCtr="0"/>
                </a:tc>
                <a:tc>
                  <a:txBody>
                    <a:bodyPr/>
                    <a:p>
                      <a:pPr indent="0" algn="ctr">
                        <a:buNone/>
                      </a:pPr>
                      <a:r>
                        <a:rPr lang="en-US" sz="1400"/>
                        <a:t>SNR/NE∆T@Ltyp/Ttyp</a:t>
                      </a:r>
                      <a:endParaRPr lang="en-US" altLang="en-US" sz="1400"/>
                    </a:p>
                  </a:txBody>
                  <a:tcPr marL="68580" marR="68580" marT="0" marB="0" vert="horz" anchor="ctr" anchorCtr="0"/>
                </a:tc>
                <a:tc>
                  <a:txBody>
                    <a:bodyPr/>
                    <a:p>
                      <a:pPr indent="0" algn="ctr">
                        <a:buNone/>
                      </a:pPr>
                      <a:r>
                        <a:rPr lang="en-US" sz="1400"/>
                        <a:t>Measurementaccuracy (% or T)Minimum/expected </a:t>
                      </a:r>
                      <a:endParaRPr lang="en-US" altLang="en-US" sz="1400"/>
                    </a:p>
                  </a:txBody>
                  <a:tcPr marL="68580" marR="68580" marT="0" marB="0" vert="horz" anchor="ctr" anchorCtr="0"/>
                </a:tc>
              </a:tr>
              <a:tr h="254000">
                <a:tc>
                  <a:txBody>
                    <a:bodyPr/>
                    <a:p>
                      <a:pPr indent="0">
                        <a:buNone/>
                      </a:pPr>
                      <a:r>
                        <a:rPr lang="en-US" sz="1400"/>
                        <a:t>1</a:t>
                      </a:r>
                      <a:endParaRPr lang="en-US" altLang="en-US" sz="1400"/>
                    </a:p>
                  </a:txBody>
                  <a:tcPr marL="68580" marR="68580" marT="0" marB="0" vert="horz" anchor="t" anchorCtr="0"/>
                </a:tc>
                <a:tc>
                  <a:txBody>
                    <a:bodyPr/>
                    <a:p>
                      <a:pPr indent="0" algn="ctr">
                        <a:buNone/>
                      </a:pPr>
                      <a:r>
                        <a:rPr lang="en-US" sz="1400"/>
                        <a:t>0.650</a:t>
                      </a:r>
                      <a:endParaRPr lang="en-US" altLang="en-US" sz="1400"/>
                    </a:p>
                  </a:txBody>
                  <a:tcPr marL="68580" marR="68580" marT="0" marB="0" vert="horz" anchor="ctr" anchorCtr="0"/>
                </a:tc>
                <a:tc>
                  <a:txBody>
                    <a:bodyPr/>
                    <a:p>
                      <a:pPr indent="0" algn="ctr">
                        <a:buNone/>
                      </a:pPr>
                      <a:r>
                        <a:rPr lang="en-US" sz="1400"/>
                        <a:t>50</a:t>
                      </a:r>
                      <a:endParaRPr lang="en-US" altLang="en-US" sz="1400"/>
                    </a:p>
                  </a:txBody>
                  <a:tcPr marL="68580" marR="68580" marT="0" marB="0" vert="horz" anchor="ctr" anchorCtr="0"/>
                </a:tc>
                <a:tc>
                  <a:txBody>
                    <a:bodyPr/>
                    <a:p>
                      <a:pPr indent="0" algn="ctr">
                        <a:buNone/>
                      </a:pPr>
                      <a:r>
                        <a:rPr lang="en-US" sz="1400"/>
                        <a:t>554</a:t>
                      </a:r>
                      <a:endParaRPr lang="en-US" altLang="en-US" sz="1400"/>
                    </a:p>
                  </a:txBody>
                  <a:tcPr marL="68580" marR="68580" marT="0" marB="0" vert="horz" anchor="ctr" anchorCtr="0"/>
                </a:tc>
                <a:tc>
                  <a:txBody>
                    <a:bodyPr/>
                    <a:p>
                      <a:pPr indent="0" algn="ctr">
                        <a:buNone/>
                      </a:pPr>
                      <a:r>
                        <a:rPr lang="en-US" sz="1400"/>
                        <a:t>0</a:t>
                      </a:r>
                      <a:endParaRPr lang="en-US" altLang="en-US" sz="1400"/>
                    </a:p>
                  </a:txBody>
                  <a:tcPr marL="68580" marR="68580" marT="0" marB="0" vert="horz" anchor="ctr" anchorCtr="0"/>
                </a:tc>
                <a:tc>
                  <a:txBody>
                    <a:bodyPr/>
                    <a:p>
                      <a:pPr indent="0" algn="ctr">
                        <a:buNone/>
                      </a:pPr>
                      <a:r>
                        <a:rPr lang="en-US" sz="1400"/>
                        <a:t>22</a:t>
                      </a:r>
                      <a:endParaRPr lang="en-US" altLang="en-US" sz="1400"/>
                    </a:p>
                  </a:txBody>
                  <a:tcPr marL="68580" marR="68580" marT="0" marB="0" vert="horz" anchor="ctr" anchorCtr="0"/>
                </a:tc>
                <a:tc>
                  <a:txBody>
                    <a:bodyPr/>
                    <a:p>
                      <a:pPr indent="0" algn="ctr">
                        <a:buNone/>
                      </a:pPr>
                      <a:r>
                        <a:rPr lang="en-US" sz="1400"/>
                        <a:t>150</a:t>
                      </a:r>
                      <a:endParaRPr lang="en-US" altLang="en-US" sz="1400"/>
                    </a:p>
                  </a:txBody>
                  <a:tcPr marL="68580" marR="68580" marT="0" marB="0" vert="horz" anchor="ctr" anchorCtr="0"/>
                </a:tc>
                <a:tc>
                  <a:txBody>
                    <a:bodyPr/>
                    <a:p>
                      <a:pPr indent="0" algn="ctr">
                        <a:buNone/>
                      </a:pPr>
                      <a:r>
                        <a:rPr lang="en-US" sz="1400"/>
                        <a:t>5%/3%</a:t>
                      </a:r>
                      <a:endParaRPr lang="en-US" altLang="en-US" sz="1400"/>
                    </a:p>
                  </a:txBody>
                  <a:tcPr marL="68580" marR="68580" marT="0" marB="0" vert="horz" anchor="ctr" anchorCtr="0"/>
                </a:tc>
              </a:tr>
              <a:tr h="255905">
                <a:tc>
                  <a:txBody>
                    <a:bodyPr/>
                    <a:p>
                      <a:pPr indent="0">
                        <a:buNone/>
                      </a:pPr>
                      <a:r>
                        <a:rPr lang="en-US" sz="1400"/>
                        <a:t>2</a:t>
                      </a:r>
                      <a:endParaRPr lang="en-US" altLang="en-US" sz="1400"/>
                    </a:p>
                  </a:txBody>
                  <a:tcPr marL="68580" marR="68580" marT="0" marB="0" vert="horz" anchor="t" anchorCtr="0"/>
                </a:tc>
                <a:tc>
                  <a:txBody>
                    <a:bodyPr/>
                    <a:p>
                      <a:pPr indent="0" algn="ctr">
                        <a:buNone/>
                      </a:pPr>
                      <a:r>
                        <a:rPr lang="en-US" sz="1400"/>
                        <a:t>0.865</a:t>
                      </a:r>
                      <a:endParaRPr lang="en-US" altLang="en-US" sz="1400"/>
                    </a:p>
                  </a:txBody>
                  <a:tcPr marL="68580" marR="68580" marT="0" marB="0" vert="horz" anchor="ctr" anchorCtr="0"/>
                </a:tc>
                <a:tc>
                  <a:txBody>
                    <a:bodyPr/>
                    <a:p>
                      <a:pPr indent="0" algn="ctr">
                        <a:buNone/>
                      </a:pPr>
                      <a:r>
                        <a:rPr lang="en-US" sz="1400"/>
                        <a:t>50</a:t>
                      </a:r>
                      <a:endParaRPr lang="en-US" altLang="en-US" sz="1400"/>
                    </a:p>
                  </a:txBody>
                  <a:tcPr marL="68580" marR="68580" marT="0" marB="0" vert="horz" anchor="ctr" anchorCtr="0"/>
                </a:tc>
                <a:tc>
                  <a:txBody>
                    <a:bodyPr/>
                    <a:p>
                      <a:pPr indent="0" algn="ctr">
                        <a:buNone/>
                      </a:pPr>
                      <a:r>
                        <a:rPr lang="en-US" sz="1400"/>
                        <a:t>349</a:t>
                      </a:r>
                      <a:endParaRPr lang="en-US" altLang="en-US" sz="1400"/>
                    </a:p>
                  </a:txBody>
                  <a:tcPr marL="68580" marR="68580" marT="0" marB="0" vert="horz" anchor="ctr" anchorCtr="0"/>
                </a:tc>
                <a:tc>
                  <a:txBody>
                    <a:bodyPr/>
                    <a:p>
                      <a:pPr indent="0" algn="ctr">
                        <a:buNone/>
                      </a:pPr>
                      <a:r>
                        <a:rPr lang="en-US" sz="1400"/>
                        <a:t>0</a:t>
                      </a:r>
                      <a:endParaRPr lang="en-US" altLang="en-US" sz="1400"/>
                    </a:p>
                  </a:txBody>
                  <a:tcPr marL="68580" marR="68580" marT="0" marB="0" vert="horz" anchor="ctr" anchorCtr="0"/>
                </a:tc>
                <a:tc>
                  <a:txBody>
                    <a:bodyPr/>
                    <a:p>
                      <a:pPr indent="0" algn="ctr">
                        <a:buNone/>
                      </a:pPr>
                      <a:r>
                        <a:rPr lang="en-US" sz="1400"/>
                        <a:t>25</a:t>
                      </a:r>
                      <a:endParaRPr lang="en-US" altLang="en-US" sz="1400"/>
                    </a:p>
                  </a:txBody>
                  <a:tcPr marL="68580" marR="68580" marT="0" marB="0" vert="horz" anchor="ctr" anchorCtr="0"/>
                </a:tc>
                <a:tc>
                  <a:txBody>
                    <a:bodyPr/>
                    <a:p>
                      <a:pPr indent="0" algn="ctr">
                        <a:buNone/>
                      </a:pPr>
                      <a:r>
                        <a:rPr lang="en-US" sz="1400"/>
                        <a:t>150</a:t>
                      </a:r>
                      <a:endParaRPr lang="en-US" altLang="en-US" sz="1400"/>
                    </a:p>
                  </a:txBody>
                  <a:tcPr marL="68580" marR="68580" marT="0" marB="0" vert="horz" anchor="ctr" anchorCtr="0"/>
                </a:tc>
                <a:tc>
                  <a:txBody>
                    <a:bodyPr/>
                    <a:p>
                      <a:pPr indent="0" algn="ctr">
                        <a:buNone/>
                      </a:pPr>
                      <a:r>
                        <a:rPr lang="en-US" sz="1400"/>
                        <a:t>5%/3%</a:t>
                      </a:r>
                      <a:endParaRPr lang="en-US" altLang="en-US" sz="1400"/>
                    </a:p>
                  </a:txBody>
                  <a:tcPr marL="68580" marR="68580" marT="0" marB="0" vert="horz" anchor="ctr" anchorCtr="0"/>
                </a:tc>
              </a:tr>
              <a:tr h="253365">
                <a:tc>
                  <a:txBody>
                    <a:bodyPr/>
                    <a:p>
                      <a:pPr indent="0">
                        <a:buNone/>
                      </a:pPr>
                      <a:r>
                        <a:rPr lang="en-US" sz="1400"/>
                        <a:t>3</a:t>
                      </a:r>
                      <a:endParaRPr lang="en-US" altLang="en-US" sz="1400"/>
                    </a:p>
                  </a:txBody>
                  <a:tcPr marL="68580" marR="68580" marT="0" marB="0" vert="horz" anchor="t" anchorCtr="0"/>
                </a:tc>
                <a:tc>
                  <a:txBody>
                    <a:bodyPr/>
                    <a:p>
                      <a:pPr indent="0" algn="ctr">
                        <a:buNone/>
                      </a:pPr>
                      <a:r>
                        <a:rPr lang="en-US" sz="1400"/>
                        <a:t>0.940</a:t>
                      </a:r>
                      <a:endParaRPr lang="en-US" altLang="en-US" sz="1400"/>
                    </a:p>
                  </a:txBody>
                  <a:tcPr marL="68580" marR="68580" marT="0" marB="0" vert="horz" anchor="ctr" anchorCtr="0"/>
                </a:tc>
                <a:tc>
                  <a:txBody>
                    <a:bodyPr/>
                    <a:p>
                      <a:pPr indent="0" algn="ctr">
                        <a:buNone/>
                      </a:pPr>
                      <a:r>
                        <a:rPr lang="en-US" sz="1400"/>
                        <a:t>50</a:t>
                      </a:r>
                      <a:endParaRPr lang="en-US" altLang="en-US" sz="1400"/>
                    </a:p>
                  </a:txBody>
                  <a:tcPr marL="68580" marR="68580" marT="0" marB="0" vert="horz" anchor="ctr" anchorCtr="0"/>
                </a:tc>
                <a:tc>
                  <a:txBody>
                    <a:bodyPr/>
                    <a:p>
                      <a:pPr indent="0" algn="ctr">
                        <a:buNone/>
                      </a:pPr>
                      <a:r>
                        <a:rPr lang="en-US" sz="1400"/>
                        <a:t>250</a:t>
                      </a:r>
                      <a:endParaRPr lang="en-US" altLang="en-US" sz="1400"/>
                    </a:p>
                  </a:txBody>
                  <a:tcPr marL="68580" marR="68580" marT="0" marB="0" vert="horz" anchor="ctr" anchorCtr="0"/>
                </a:tc>
                <a:tc>
                  <a:txBody>
                    <a:bodyPr/>
                    <a:p>
                      <a:pPr indent="0" algn="ctr">
                        <a:buNone/>
                      </a:pPr>
                      <a:r>
                        <a:rPr lang="en-US" sz="1400"/>
                        <a:t>0</a:t>
                      </a:r>
                      <a:endParaRPr lang="en-US" altLang="en-US" sz="1400"/>
                    </a:p>
                  </a:txBody>
                  <a:tcPr marL="68580" marR="68580" marT="0" marB="0" vert="horz" anchor="ctr" anchorCtr="0"/>
                </a:tc>
                <a:tc>
                  <a:txBody>
                    <a:bodyPr/>
                    <a:p>
                      <a:pPr indent="0" algn="ctr">
                        <a:buNone/>
                      </a:pPr>
                      <a:r>
                        <a:rPr lang="en-US" sz="1400"/>
                        <a:t>15.0</a:t>
                      </a:r>
                      <a:endParaRPr lang="en-US" altLang="en-US" sz="1400"/>
                    </a:p>
                  </a:txBody>
                  <a:tcPr marL="68580" marR="68580" marT="0" marB="0" vert="horz" anchor="ctr" anchorCtr="0"/>
                </a:tc>
                <a:tc>
                  <a:txBody>
                    <a:bodyPr/>
                    <a:p>
                      <a:pPr indent="0" algn="ctr">
                        <a:buNone/>
                      </a:pPr>
                      <a:r>
                        <a:rPr lang="en-US" sz="1400"/>
                        <a:t>300</a:t>
                      </a:r>
                      <a:endParaRPr lang="en-US" altLang="en-US" sz="1400"/>
                    </a:p>
                  </a:txBody>
                  <a:tcPr marL="68580" marR="68580" marT="0" marB="0" vert="horz" anchor="ctr" anchorCtr="0"/>
                </a:tc>
                <a:tc>
                  <a:txBody>
                    <a:bodyPr/>
                    <a:p>
                      <a:pPr indent="0" algn="ctr">
                        <a:buNone/>
                      </a:pPr>
                      <a:r>
                        <a:rPr lang="en-US" sz="1400"/>
                        <a:t>5%/3%</a:t>
                      </a:r>
                      <a:endParaRPr lang="en-US" altLang="en-US" sz="1400"/>
                    </a:p>
                  </a:txBody>
                  <a:tcPr marL="68580" marR="68580" marT="0" marB="0" vert="horz" anchor="ctr" anchorCtr="0"/>
                </a:tc>
              </a:tr>
              <a:tr h="254000">
                <a:tc>
                  <a:txBody>
                    <a:bodyPr/>
                    <a:p>
                      <a:pPr indent="0">
                        <a:buNone/>
                      </a:pPr>
                      <a:r>
                        <a:rPr lang="en-US" sz="1400"/>
                        <a:t>4</a:t>
                      </a:r>
                      <a:endParaRPr lang="en-US" altLang="en-US" sz="1400"/>
                    </a:p>
                  </a:txBody>
                  <a:tcPr marL="68580" marR="68580" marT="0" marB="0" vert="horz" anchor="t" anchorCtr="0"/>
                </a:tc>
                <a:tc>
                  <a:txBody>
                    <a:bodyPr/>
                    <a:p>
                      <a:pPr indent="0" algn="ctr">
                        <a:buNone/>
                      </a:pPr>
                      <a:r>
                        <a:rPr lang="en-US" sz="1400"/>
                        <a:t>1.38</a:t>
                      </a:r>
                      <a:endParaRPr lang="en-US" altLang="en-US" sz="1400"/>
                    </a:p>
                  </a:txBody>
                  <a:tcPr marL="68580" marR="68580" marT="0" marB="0" vert="horz" anchor="ctr" anchorCtr="0"/>
                </a:tc>
                <a:tc>
                  <a:txBody>
                    <a:bodyPr/>
                    <a:p>
                      <a:pPr indent="0" algn="ctr">
                        <a:buNone/>
                      </a:pPr>
                      <a:r>
                        <a:rPr lang="en-US" sz="1400"/>
                        <a:t>30</a:t>
                      </a:r>
                      <a:endParaRPr lang="en-US" altLang="en-US" sz="1400"/>
                    </a:p>
                  </a:txBody>
                  <a:tcPr marL="68580" marR="68580" marT="0" marB="0" vert="horz" anchor="ctr" anchorCtr="0"/>
                </a:tc>
                <a:tc>
                  <a:txBody>
                    <a:bodyPr/>
                    <a:p>
                      <a:pPr indent="0" algn="ctr">
                        <a:buNone/>
                      </a:pPr>
                      <a:r>
                        <a:rPr lang="en-US" sz="1400"/>
                        <a:t>81</a:t>
                      </a:r>
                      <a:endParaRPr lang="en-US" altLang="en-US" sz="1400"/>
                    </a:p>
                  </a:txBody>
                  <a:tcPr marL="68580" marR="68580" marT="0" marB="0" vert="horz" anchor="ctr" anchorCtr="0"/>
                </a:tc>
                <a:tc>
                  <a:txBody>
                    <a:bodyPr/>
                    <a:p>
                      <a:pPr indent="0" algn="ctr">
                        <a:buNone/>
                      </a:pPr>
                      <a:r>
                        <a:rPr lang="en-US" sz="1400"/>
                        <a:t>2</a:t>
                      </a:r>
                      <a:endParaRPr lang="en-US" altLang="en-US" sz="1400"/>
                    </a:p>
                  </a:txBody>
                  <a:tcPr marL="68580" marR="68580" marT="0" marB="0" vert="horz" anchor="ctr" anchorCtr="0"/>
                </a:tc>
                <a:tc>
                  <a:txBody>
                    <a:bodyPr/>
                    <a:p>
                      <a:pPr indent="0" algn="ctr">
                        <a:buNone/>
                      </a:pPr>
                      <a:r>
                        <a:rPr lang="en-US" sz="1400"/>
                        <a:t>6</a:t>
                      </a:r>
                      <a:endParaRPr lang="en-US" altLang="en-US" sz="1400"/>
                    </a:p>
                  </a:txBody>
                  <a:tcPr marL="68580" marR="68580" marT="0" marB="0" vert="horz" anchor="ctr" anchorCtr="0"/>
                </a:tc>
                <a:tc>
                  <a:txBody>
                    <a:bodyPr/>
                    <a:p>
                      <a:pPr indent="0" algn="ctr">
                        <a:buNone/>
                      </a:pPr>
                      <a:r>
                        <a:rPr lang="en-US" sz="1400"/>
                        <a:t>150</a:t>
                      </a:r>
                      <a:endParaRPr lang="en-US" altLang="en-US" sz="1400"/>
                    </a:p>
                  </a:txBody>
                  <a:tcPr marL="68580" marR="68580" marT="0" marB="0" vert="horz" anchor="ctr" anchorCtr="0"/>
                </a:tc>
                <a:tc>
                  <a:txBody>
                    <a:bodyPr/>
                    <a:p>
                      <a:pPr indent="0" algn="ctr">
                        <a:buNone/>
                      </a:pPr>
                      <a:r>
                        <a:rPr lang="en-US" sz="1400"/>
                        <a:t>5%/3%</a:t>
                      </a:r>
                      <a:endParaRPr lang="en-US" altLang="en-US" sz="1400"/>
                    </a:p>
                  </a:txBody>
                  <a:tcPr marL="68580" marR="68580" marT="0" marB="0" vert="horz" anchor="ctr" anchorCtr="0"/>
                </a:tc>
              </a:tr>
              <a:tr h="254000">
                <a:tc>
                  <a:txBody>
                    <a:bodyPr/>
                    <a:p>
                      <a:pPr indent="0">
                        <a:buNone/>
                      </a:pPr>
                      <a:r>
                        <a:rPr lang="en-US" sz="1400"/>
                        <a:t>5</a:t>
                      </a:r>
                      <a:endParaRPr lang="en-US" altLang="en-US" sz="1400"/>
                    </a:p>
                  </a:txBody>
                  <a:tcPr marL="68580" marR="68580" marT="0" marB="0" vert="horz" anchor="t" anchorCtr="0"/>
                </a:tc>
                <a:tc>
                  <a:txBody>
                    <a:bodyPr/>
                    <a:p>
                      <a:pPr indent="0" algn="ctr">
                        <a:buNone/>
                      </a:pPr>
                      <a:r>
                        <a:rPr lang="en-US" sz="1400"/>
                        <a:t>1.64</a:t>
                      </a:r>
                      <a:endParaRPr lang="en-US" altLang="en-US" sz="1400"/>
                    </a:p>
                  </a:txBody>
                  <a:tcPr marL="68580" marR="68580" marT="0" marB="0" vert="horz" anchor="ctr" anchorCtr="0"/>
                </a:tc>
                <a:tc>
                  <a:txBody>
                    <a:bodyPr/>
                    <a:p>
                      <a:pPr indent="0" algn="ctr">
                        <a:buNone/>
                      </a:pPr>
                      <a:r>
                        <a:rPr lang="en-US" sz="1400"/>
                        <a:t>50</a:t>
                      </a:r>
                      <a:endParaRPr lang="en-US" altLang="en-US" sz="1400"/>
                    </a:p>
                  </a:txBody>
                  <a:tcPr marL="68580" marR="68580" marT="0" marB="0" vert="horz" anchor="ctr" anchorCtr="0"/>
                </a:tc>
                <a:tc>
                  <a:txBody>
                    <a:bodyPr/>
                    <a:p>
                      <a:pPr indent="0" algn="ctr">
                        <a:buNone/>
                      </a:pPr>
                      <a:r>
                        <a:rPr lang="en-US" sz="1400"/>
                        <a:t>72</a:t>
                      </a:r>
                      <a:endParaRPr lang="en-US" altLang="en-US" sz="1400"/>
                    </a:p>
                  </a:txBody>
                  <a:tcPr marL="68580" marR="68580" marT="0" marB="0" vert="horz" anchor="ctr" anchorCtr="0"/>
                </a:tc>
                <a:tc>
                  <a:txBody>
                    <a:bodyPr/>
                    <a:p>
                      <a:pPr indent="0" algn="ctr">
                        <a:buNone/>
                      </a:pPr>
                      <a:r>
                        <a:rPr lang="en-US" sz="1400"/>
                        <a:t>0.4</a:t>
                      </a:r>
                      <a:endParaRPr lang="en-US" altLang="en-US" sz="1400"/>
                    </a:p>
                  </a:txBody>
                  <a:tcPr marL="68580" marR="68580" marT="0" marB="0" vert="horz" anchor="ctr" anchorCtr="0"/>
                </a:tc>
                <a:tc>
                  <a:txBody>
                    <a:bodyPr/>
                    <a:p>
                      <a:pPr indent="0" algn="ctr">
                        <a:buNone/>
                      </a:pPr>
                      <a:r>
                        <a:rPr lang="en-US" sz="1400"/>
                        <a:t>7.3</a:t>
                      </a:r>
                      <a:endParaRPr lang="en-US" altLang="en-US" sz="1400"/>
                    </a:p>
                  </a:txBody>
                  <a:tcPr marL="68580" marR="68580" marT="0" marB="0" vert="horz" anchor="ctr" anchorCtr="0"/>
                </a:tc>
                <a:tc>
                  <a:txBody>
                    <a:bodyPr/>
                    <a:p>
                      <a:pPr indent="0" algn="ctr">
                        <a:buNone/>
                      </a:pPr>
                      <a:r>
                        <a:rPr lang="en-US" sz="1400"/>
                        <a:t>400</a:t>
                      </a:r>
                      <a:endParaRPr lang="en-US" altLang="en-US" sz="1400"/>
                    </a:p>
                  </a:txBody>
                  <a:tcPr marL="68580" marR="68580" marT="0" marB="0" vert="horz" anchor="ctr" anchorCtr="0"/>
                </a:tc>
                <a:tc>
                  <a:txBody>
                    <a:bodyPr/>
                    <a:p>
                      <a:pPr indent="0" algn="ctr">
                        <a:buNone/>
                      </a:pPr>
                      <a:r>
                        <a:rPr lang="en-US" sz="1400"/>
                        <a:t>5%/3%</a:t>
                      </a:r>
                      <a:endParaRPr lang="en-US" altLang="en-US" sz="1400"/>
                    </a:p>
                  </a:txBody>
                  <a:tcPr marL="68580" marR="68580" marT="0" marB="0" vert="horz" anchor="ctr" anchorCtr="0"/>
                </a:tc>
              </a:tr>
              <a:tr h="508000">
                <a:tc>
                  <a:txBody>
                    <a:bodyPr/>
                    <a:p>
                      <a:pPr indent="0">
                        <a:buNone/>
                      </a:pPr>
                      <a:r>
                        <a:rPr lang="en-US" sz="1400"/>
                        <a:t>6</a:t>
                      </a:r>
                      <a:endParaRPr lang="en-US" altLang="en-US" sz="1400"/>
                    </a:p>
                  </a:txBody>
                  <a:tcPr marL="68580" marR="68580" marT="0" marB="0" vert="horz" anchor="t" anchorCtr="0"/>
                </a:tc>
                <a:tc>
                  <a:txBody>
                    <a:bodyPr/>
                    <a:p>
                      <a:pPr indent="0" algn="ctr">
                        <a:buNone/>
                      </a:pPr>
                      <a:r>
                        <a:rPr lang="en-US" sz="1400"/>
                        <a:t>3.8</a:t>
                      </a:r>
                      <a:endParaRPr lang="en-US" altLang="en-US" sz="1400"/>
                    </a:p>
                  </a:txBody>
                  <a:tcPr marL="68580" marR="68580" marT="0" marB="0" vert="horz" anchor="ctr" anchorCtr="0"/>
                </a:tc>
                <a:tc>
                  <a:txBody>
                    <a:bodyPr/>
                    <a:p>
                      <a:pPr indent="0" algn="ctr">
                        <a:buNone/>
                      </a:pPr>
                      <a:r>
                        <a:rPr lang="en-US" sz="1400"/>
                        <a:t>180</a:t>
                      </a:r>
                      <a:endParaRPr lang="en-US" altLang="en-US" sz="1400"/>
                    </a:p>
                  </a:txBody>
                  <a:tcPr marL="68580" marR="68580" marT="0" marB="0" vert="horz" anchor="ctr" anchorCtr="0"/>
                </a:tc>
                <a:tc>
                  <a:txBody>
                    <a:bodyPr/>
                    <a:p>
                      <a:pPr indent="0" algn="ctr">
                        <a:buNone/>
                      </a:pPr>
                      <a:r>
                        <a:rPr lang="en-US" sz="1400"/>
                        <a:t>350K</a:t>
                      </a:r>
                      <a:endParaRPr lang="en-US" altLang="en-US" sz="1400"/>
                    </a:p>
                  </a:txBody>
                  <a:tcPr marL="68580" marR="68580" marT="0" marB="0" vert="horz" anchor="ctr" anchorCtr="0"/>
                </a:tc>
                <a:tc>
                  <a:txBody>
                    <a:bodyPr/>
                    <a:p>
                      <a:pPr indent="0" algn="ctr">
                        <a:buNone/>
                      </a:pPr>
                      <a:r>
                        <a:rPr lang="en-US" sz="1400"/>
                        <a:t>186K</a:t>
                      </a:r>
                      <a:endParaRPr lang="en-US" altLang="en-US" sz="1400"/>
                    </a:p>
                  </a:txBody>
                  <a:tcPr marL="68580" marR="68580" marT="0" marB="0" vert="horz" anchor="ctr" anchorCtr="0"/>
                </a:tc>
                <a:tc>
                  <a:txBody>
                    <a:bodyPr/>
                    <a:p>
                      <a:pPr indent="0" algn="ctr">
                        <a:buNone/>
                      </a:pPr>
                      <a:r>
                        <a:rPr lang="en-US" sz="1400"/>
                        <a:t>300K</a:t>
                      </a:r>
                      <a:endParaRPr lang="en-US" altLang="en-US" sz="1400"/>
                    </a:p>
                  </a:txBody>
                  <a:tcPr marL="68580" marR="68580" marT="0" marB="0" vert="horz" anchor="ctr" anchorCtr="0"/>
                </a:tc>
                <a:tc>
                  <a:txBody>
                    <a:bodyPr/>
                    <a:p>
                      <a:pPr indent="0" algn="ctr">
                        <a:buNone/>
                      </a:pPr>
                      <a:r>
                        <a:rPr lang="en-US" sz="1400"/>
                        <a:t>0.25K</a:t>
                      </a:r>
                      <a:endParaRPr lang="en-US" altLang="en-US" sz="1400"/>
                    </a:p>
                  </a:txBody>
                  <a:tcPr marL="68580" marR="68580" marT="0" marB="0" vert="horz" anchor="ctr" anchorCtr="0"/>
                </a:tc>
                <a:tc>
                  <a:txBody>
                    <a:bodyPr/>
                    <a:p>
                      <a:pPr indent="0" algn="ctr">
                        <a:buNone/>
                      </a:pPr>
                      <a:r>
                        <a:rPr lang="en-US" sz="1400"/>
                        <a:t>0.4K/0.2K</a:t>
                      </a:r>
                      <a:endParaRPr lang="en-US" altLang="en-US" sz="1400"/>
                    </a:p>
                  </a:txBody>
                  <a:tcPr marL="68580" marR="68580" marT="0" marB="0" vert="horz" anchor="ctr" anchorCtr="0"/>
                </a:tc>
              </a:tr>
              <a:tr h="508000">
                <a:tc>
                  <a:txBody>
                    <a:bodyPr/>
                    <a:p>
                      <a:pPr indent="0">
                        <a:buNone/>
                      </a:pPr>
                      <a:r>
                        <a:rPr lang="en-US" sz="1400"/>
                        <a:t>7</a:t>
                      </a:r>
                      <a:endParaRPr lang="en-US" altLang="en-US" sz="1400"/>
                    </a:p>
                  </a:txBody>
                  <a:tcPr marL="68580" marR="68580" marT="0" marB="0" vert="horz" anchor="t" anchorCtr="0"/>
                </a:tc>
                <a:tc>
                  <a:txBody>
                    <a:bodyPr/>
                    <a:p>
                      <a:pPr indent="0" algn="ctr">
                        <a:buNone/>
                      </a:pPr>
                      <a:r>
                        <a:rPr lang="en-US" sz="1400"/>
                        <a:t>10.8</a:t>
                      </a:r>
                      <a:endParaRPr lang="en-US" altLang="en-US" sz="1400"/>
                    </a:p>
                  </a:txBody>
                  <a:tcPr marL="68580" marR="68580" marT="0" marB="0" vert="horz" anchor="ctr" anchorCtr="0"/>
                </a:tc>
                <a:tc>
                  <a:txBody>
                    <a:bodyPr/>
                    <a:p>
                      <a:pPr indent="0" algn="ctr">
                        <a:buNone/>
                      </a:pPr>
                      <a:r>
                        <a:rPr lang="en-US" sz="1400"/>
                        <a:t>1000</a:t>
                      </a:r>
                      <a:endParaRPr lang="en-US" altLang="en-US" sz="1400"/>
                    </a:p>
                  </a:txBody>
                  <a:tcPr marL="68580" marR="68580" marT="0" marB="0" vert="horz" anchor="ctr" anchorCtr="0"/>
                </a:tc>
                <a:tc>
                  <a:txBody>
                    <a:bodyPr/>
                    <a:p>
                      <a:pPr indent="0" algn="ctr">
                        <a:buNone/>
                      </a:pPr>
                      <a:r>
                        <a:rPr lang="en-US" sz="1400"/>
                        <a:t>345K</a:t>
                      </a:r>
                      <a:endParaRPr lang="en-US" altLang="en-US" sz="1400"/>
                    </a:p>
                  </a:txBody>
                  <a:tcPr marL="68580" marR="68580" marT="0" marB="0" vert="horz" anchor="ctr" anchorCtr="0"/>
                </a:tc>
                <a:tc>
                  <a:txBody>
                    <a:bodyPr/>
                    <a:p>
                      <a:pPr indent="0" algn="ctr">
                        <a:buNone/>
                      </a:pPr>
                      <a:r>
                        <a:rPr lang="en-US" sz="1400"/>
                        <a:t>185K</a:t>
                      </a:r>
                      <a:endParaRPr lang="en-US" altLang="en-US" sz="1400"/>
                    </a:p>
                  </a:txBody>
                  <a:tcPr marL="68580" marR="68580" marT="0" marB="0" vert="horz" anchor="ctr" anchorCtr="0"/>
                </a:tc>
                <a:tc>
                  <a:txBody>
                    <a:bodyPr/>
                    <a:p>
                      <a:pPr indent="0" algn="ctr">
                        <a:buNone/>
                      </a:pPr>
                      <a:r>
                        <a:rPr lang="en-US" sz="1400"/>
                        <a:t>300K</a:t>
                      </a:r>
                      <a:endParaRPr lang="en-US" altLang="en-US" sz="1400"/>
                    </a:p>
                  </a:txBody>
                  <a:tcPr marL="68580" marR="68580" marT="0" marB="0" vert="horz" anchor="ctr" anchorCtr="0"/>
                </a:tc>
                <a:tc>
                  <a:txBody>
                    <a:bodyPr/>
                    <a:p>
                      <a:pPr indent="0" algn="ctr">
                        <a:buNone/>
                      </a:pPr>
                      <a:r>
                        <a:rPr lang="en-US" sz="1400"/>
                        <a:t>0.10K</a:t>
                      </a:r>
                      <a:endParaRPr lang="en-US" altLang="en-US" sz="1400"/>
                    </a:p>
                  </a:txBody>
                  <a:tcPr marL="68580" marR="68580" marT="0" marB="0" vert="horz" anchor="ctr" anchorCtr="0"/>
                </a:tc>
                <a:tc>
                  <a:txBody>
                    <a:bodyPr/>
                    <a:p>
                      <a:pPr indent="0" algn="ctr">
                        <a:buNone/>
                      </a:pPr>
                      <a:r>
                        <a:rPr lang="en-US" sz="1400"/>
                        <a:t>0.4K/0.2K</a:t>
                      </a:r>
                      <a:endParaRPr lang="en-US" altLang="en-US" sz="1400"/>
                    </a:p>
                  </a:txBody>
                  <a:tcPr marL="68580" marR="68580" marT="0" marB="0" vert="horz" anchor="ctr" anchorCtr="0"/>
                </a:tc>
              </a:tr>
              <a:tr h="508635">
                <a:tc>
                  <a:txBody>
                    <a:bodyPr/>
                    <a:p>
                      <a:pPr indent="0">
                        <a:buNone/>
                      </a:pPr>
                      <a:r>
                        <a:rPr lang="en-US" sz="1400"/>
                        <a:t>8</a:t>
                      </a:r>
                      <a:endParaRPr lang="en-US" altLang="en-US" sz="1400"/>
                    </a:p>
                  </a:txBody>
                  <a:tcPr marL="68580" marR="68580" marT="0" marB="0" vert="horz" anchor="t" anchorCtr="0"/>
                </a:tc>
                <a:tc>
                  <a:txBody>
                    <a:bodyPr/>
                    <a:p>
                      <a:pPr indent="0" algn="ctr">
                        <a:buNone/>
                      </a:pPr>
                      <a:r>
                        <a:rPr lang="en-US" sz="1400"/>
                        <a:t>12.0</a:t>
                      </a:r>
                      <a:endParaRPr lang="en-US" altLang="en-US" sz="1400"/>
                    </a:p>
                  </a:txBody>
                  <a:tcPr marL="68580" marR="68580" marT="0" marB="0" vert="horz" anchor="ctr" anchorCtr="0"/>
                </a:tc>
                <a:tc>
                  <a:txBody>
                    <a:bodyPr/>
                    <a:p>
                      <a:pPr indent="0" algn="ctr">
                        <a:buNone/>
                      </a:pPr>
                      <a:r>
                        <a:rPr lang="en-US" sz="1400"/>
                        <a:t>1000</a:t>
                      </a:r>
                      <a:endParaRPr lang="en-US" altLang="en-US" sz="1400"/>
                    </a:p>
                  </a:txBody>
                  <a:tcPr marL="68580" marR="68580" marT="0" marB="0" vert="horz" anchor="ctr" anchorCtr="0"/>
                </a:tc>
                <a:tc>
                  <a:txBody>
                    <a:bodyPr/>
                    <a:p>
                      <a:pPr indent="0" algn="ctr">
                        <a:buNone/>
                      </a:pPr>
                      <a:r>
                        <a:rPr lang="en-US" sz="1400"/>
                        <a:t>345K</a:t>
                      </a:r>
                      <a:endParaRPr lang="en-US" altLang="en-US" sz="1400"/>
                    </a:p>
                  </a:txBody>
                  <a:tcPr marL="68580" marR="68580" marT="0" marB="0" vert="horz" anchor="ctr" anchorCtr="0"/>
                </a:tc>
                <a:tc>
                  <a:txBody>
                    <a:bodyPr/>
                    <a:p>
                      <a:pPr indent="0" algn="ctr">
                        <a:buNone/>
                      </a:pPr>
                      <a:r>
                        <a:rPr lang="en-US" sz="1400"/>
                        <a:t>185K</a:t>
                      </a:r>
                      <a:endParaRPr lang="en-US" altLang="en-US" sz="1400"/>
                    </a:p>
                  </a:txBody>
                  <a:tcPr marL="68580" marR="68580" marT="0" marB="0" vert="horz" anchor="ctr" anchorCtr="0"/>
                </a:tc>
                <a:tc>
                  <a:txBody>
                    <a:bodyPr/>
                    <a:p>
                      <a:pPr indent="0" algn="ctr">
                        <a:buNone/>
                      </a:pPr>
                      <a:r>
                        <a:rPr lang="en-US" sz="1400"/>
                        <a:t>300K</a:t>
                      </a:r>
                      <a:endParaRPr lang="en-US" altLang="en-US" sz="1400"/>
                    </a:p>
                  </a:txBody>
                  <a:tcPr marL="68580" marR="68580" marT="0" marB="0" vert="horz" anchor="ctr" anchorCtr="0"/>
                </a:tc>
                <a:tc>
                  <a:txBody>
                    <a:bodyPr/>
                    <a:p>
                      <a:pPr indent="0" algn="ctr">
                        <a:buNone/>
                      </a:pPr>
                      <a:r>
                        <a:rPr lang="en-US" sz="1400"/>
                        <a:t>0.10K</a:t>
                      </a:r>
                      <a:endParaRPr lang="en-US" altLang="en-US" sz="1400"/>
                    </a:p>
                  </a:txBody>
                  <a:tcPr marL="68580" marR="68580" marT="0" marB="0" vert="horz" anchor="ctr" anchorCtr="0"/>
                </a:tc>
                <a:tc>
                  <a:txBody>
                    <a:bodyPr/>
                    <a:p>
                      <a:pPr indent="0" algn="ctr">
                        <a:buNone/>
                      </a:pPr>
                      <a:r>
                        <a:rPr lang="en-US" sz="1400"/>
                        <a:t>0.4K/0.2K</a:t>
                      </a:r>
                      <a:endParaRPr lang="en-US" altLang="en-US" sz="1400"/>
                    </a:p>
                  </a:txBody>
                  <a:tcPr marL="68580" marR="68580" marT="0" marB="0" vert="horz"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TABLE_ENDDRAG_ORIGIN_RECT" val="469*360"/>
  <p:tag name="TABLE_ENDDRAG_RECT" val="17*72*469*360"/>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wm#"/>
  <p:tag name="KSO_WM_TEMPLATE_CATEGORY" val="custom"/>
  <p:tag name="KSO_WM_TEMPLATE_INDEX" val="20203868"/>
</p:tagLst>
</file>

<file path=ppt/tags/tag19.xml><?xml version="1.0" encoding="utf-8"?>
<p:tagLst xmlns:p="http://schemas.openxmlformats.org/presentationml/2006/main">
  <p:tag name="TABLE_ENDDRAG_ORIGIN_RECT" val="469*360"/>
  <p:tag name="TABLE_ENDDRAG_RECT" val="17*72*469*360"/>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UNIT_TABLE_BEAUTIFY" val="smartTable{d83ae1f2-e887-4391-b4ad-affd04c96164}"/>
  <p:tag name="TABLE_ENDDRAG_ORIGIN_RECT" val="297*149"/>
  <p:tag name="TABLE_ENDDRAG_RECT" val="593*175*297*149"/>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UNIT_TABLE_BEAUTIFY" val="smartTable{2b4edef5-e221-4ff6-9332-6aaa541087fe}"/>
  <p:tag name="TABLE_ENDDRAG_ORIGIN_RECT" val="489*125"/>
  <p:tag name="TABLE_ENDDRAG_RECT" val="58*252*489*125"/>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TABLE_BEAUTIFY" val="smartTable{a9823e9d-5da9-4fd2-9d26-4456628c121a}"/>
  <p:tag name="TABLE_ENDDRAG_ORIGIN_RECT" val="433*129"/>
  <p:tag name="TABLE_ENDDRAG_RECT" val="486*102*433*129"/>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wm#"/>
  <p:tag name="KSO_WM_TEMPLATE_CATEGORY" val="custom"/>
  <p:tag name="KSO_WM_TEMPLATE_INDEX" val="20203868"/>
  <p:tag name="KSO_WM_SPECIAL_SOURCE" val="bdnul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PP_MARK_KEY" val="33496814-1417-43dc-928a-8a5642abcfb3"/>
  <p:tag name="COMMONDATA" val="eyJoZGlkIjoiZmExODkxNzQ3YmVhZGJhOGMyMmFkNjkzMzA5MzM3MzQifQ=="/>
  <p:tag name="resource_record_key" val="{&quot;29&quot;:[20426279]}"/>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690"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mn-lt"/>
            <a:ea typeface="+mn-ea"/>
            <a:cs typeface="+mn-cs"/>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690"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panose="02000503000000020004"/>
            <a:ea typeface="Helvetica Neue" panose="02000503000000020004"/>
            <a:cs typeface="Helvetica Neue" panose="02000503000000020004"/>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5992</Words>
  <Application>WPS 演示</Application>
  <PresentationFormat>自定义</PresentationFormat>
  <Paragraphs>441</Paragraphs>
  <Slides>19</Slides>
  <Notes>1</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19</vt:i4>
      </vt:variant>
    </vt:vector>
  </HeadingPairs>
  <TitlesOfParts>
    <vt:vector size="38" baseType="lpstr">
      <vt:lpstr>Arial</vt:lpstr>
      <vt:lpstr>宋体</vt:lpstr>
      <vt:lpstr>Wingdings</vt:lpstr>
      <vt:lpstr>Helvetica Neue</vt:lpstr>
      <vt:lpstr>腾讯体 W7</vt:lpstr>
      <vt:lpstr>腾讯体 W7</vt:lpstr>
      <vt:lpstr>Yu Gothic UI Semibold</vt:lpstr>
      <vt:lpstr>微软雅黑</vt:lpstr>
      <vt:lpstr>Helvetica Neue Thin</vt:lpstr>
      <vt:lpstr>Corbel</vt:lpstr>
      <vt:lpstr>Helvetica Neue Medium</vt:lpstr>
      <vt:lpstr>Times New Roman</vt:lpstr>
      <vt:lpstr>等线 Light</vt:lpstr>
      <vt:lpstr>等线</vt:lpstr>
      <vt:lpstr>Wingdings</vt:lpstr>
      <vt:lpstr>黑体</vt:lpstr>
      <vt:lpstr>Arial Unicode MS</vt:lpstr>
      <vt:lpstr>Office 主题​​</vt:lpstr>
      <vt:lpstr>Equation.3</vt:lpstr>
      <vt:lpstr>Introduction of FY-3G/MERSI-RM and  Preliminary Result of On-orbit Calibration result  for IR channels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风云三号G星</dc:title>
  <dc:creator>linmy</dc:creator>
  <cp:lastModifiedBy>傲</cp:lastModifiedBy>
  <cp:revision>699</cp:revision>
  <dcterms:created xsi:type="dcterms:W3CDTF">2023-04-12T08:26:00Z</dcterms:created>
  <dcterms:modified xsi:type="dcterms:W3CDTF">2024-07-18T10:44:41Z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F1760E6A925B48FDA428D64EB7300850_13</vt:lpwstr>
  </property>
  <property fmtid="{D5CDD505-2E9C-101B-9397-08002B2CF9AE}" pid="3" name="KSOProductBuildVer">
    <vt:lpwstr>2052-12.1.0.16929</vt:lpwstr>
  </property>
</Properties>
</file>