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7">
  <p:sldMasterIdLst>
    <p:sldMasterId id="2147483652" r:id="rId4"/>
  </p:sldMasterIdLst>
  <p:notesMasterIdLst>
    <p:notesMasterId r:id="rId15"/>
  </p:notesMasterIdLst>
  <p:handoutMasterIdLst>
    <p:handoutMasterId r:id="rId16"/>
  </p:handoutMasterIdLst>
  <p:sldIdLst>
    <p:sldId id="642" r:id="rId5"/>
    <p:sldId id="673" r:id="rId6"/>
    <p:sldId id="671" r:id="rId7"/>
    <p:sldId id="622" r:id="rId8"/>
    <p:sldId id="674" r:id="rId9"/>
    <p:sldId id="672" r:id="rId10"/>
    <p:sldId id="655" r:id="rId11"/>
    <p:sldId id="657" r:id="rId12"/>
    <p:sldId id="658" r:id="rId13"/>
    <p:sldId id="659" r:id="rId14"/>
  </p:sldIdLst>
  <p:sldSz cx="12192000" cy="6858000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241" userDrawn="1">
          <p15:clr>
            <a:srgbClr val="A4A3A4"/>
          </p15:clr>
        </p15:guide>
        <p15:guide id="11" pos="1910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2751" userDrawn="1">
          <p15:clr>
            <a:srgbClr val="A4A3A4"/>
          </p15:clr>
        </p15:guide>
        <p15:guide id="15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221"/>
    <a:srgbClr val="FEDB00"/>
    <a:srgbClr val="C5B9AC"/>
    <a:srgbClr val="00205B"/>
    <a:srgbClr val="D6D2C4"/>
    <a:srgbClr val="E8E8E8"/>
    <a:srgbClr val="E0E0E0"/>
    <a:srgbClr val="F1F1F1"/>
    <a:srgbClr val="00B5E2"/>
    <a:srgbClr val="FE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5304" autoAdjust="0"/>
  </p:normalViewPr>
  <p:slideViewPr>
    <p:cSldViewPr>
      <p:cViewPr varScale="1">
        <p:scale>
          <a:sx n="114" d="100"/>
          <a:sy n="114" d="100"/>
        </p:scale>
        <p:origin x="126" y="330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241"/>
        <p:guide pos="1910"/>
        <p:guide pos="6005"/>
        <p:guide pos="6838"/>
        <p:guide pos="2751"/>
        <p:guide pos="1076"/>
      </p:guideLst>
    </p:cSldViewPr>
  </p:slideViewPr>
  <p:outlineViewPr>
    <p:cViewPr>
      <p:scale>
        <a:sx n="33" d="100"/>
        <a:sy n="33" d="100"/>
      </p:scale>
      <p:origin x="0" y="-12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020"/>
    </p:cViewPr>
  </p:sorterViewPr>
  <p:notesViewPr>
    <p:cSldViewPr>
      <p:cViewPr varScale="1">
        <p:scale>
          <a:sx n="57" d="100"/>
          <a:sy n="57" d="100"/>
        </p:scale>
        <p:origin x="3096" y="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800" y="1074738"/>
            <a:ext cx="9575800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437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Ocea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9921"/>
            <a:ext cx="9421156" cy="533865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5101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247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oran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5399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7782" y="-8719"/>
            <a:ext cx="11896436" cy="64742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9883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background">
    <p:bg>
      <p:bgPr>
        <a:solidFill>
          <a:srgbClr val="2539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9" y="-8719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0901866" y="641568"/>
            <a:ext cx="12266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www.eumetsat.int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2" y="1139428"/>
            <a:ext cx="11822493" cy="5262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01507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ured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28964" r="31087" b="35710"/>
          <a:stretch/>
        </p:blipFill>
        <p:spPr>
          <a:xfrm>
            <a:off x="-42530" y="-42530"/>
            <a:ext cx="12227442" cy="6911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6123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7782" y="-8719"/>
            <a:ext cx="11896436" cy="64742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500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9190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yello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612369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7779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13831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oran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85859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6514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yello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3544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48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2479" y="4"/>
            <a:ext cx="11399521" cy="60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36000" bIns="3600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054" y="1139429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10901866" y="641568"/>
            <a:ext cx="12266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b="0" baseline="0" dirty="0">
                <a:solidFill>
                  <a:schemeClr val="bg1"/>
                </a:solidFill>
                <a:latin typeface="Bahnschrift SemiLight" panose="020B0502040204020203" pitchFamily="34" charset="0"/>
                <a:ea typeface="Roboto" panose="02000000000000000000" pitchFamily="2" charset="0"/>
              </a:rPr>
              <a:t>www.eumetsat.int</a:t>
            </a:r>
          </a:p>
        </p:txBody>
      </p:sp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4576120" y="6649210"/>
            <a:ext cx="31136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1000" b="0" baseline="0" dirty="0">
              <a:solidFill>
                <a:srgbClr val="00B5E2"/>
              </a:solidFill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161047" y="6648056"/>
            <a:ext cx="462861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sv-SE" sz="1000" b="0" baseline="0" noProof="0">
                <a:solidFill>
                  <a:srgbClr val="00B5E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rPr>
              <a:t>EUM/EPS-STERNA/VWG/23/1380705, v1 Draft, 10 October 2023</a:t>
            </a:r>
            <a:endParaRPr lang="en-GB" sz="1000" b="0" baseline="0" noProof="0" dirty="0">
              <a:solidFill>
                <a:srgbClr val="00B5E2"/>
              </a:solidFill>
              <a:latin typeface="Bahnschrift Light" panose="020B0502040204020203" pitchFamily="34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1519350" y="6593586"/>
            <a:ext cx="609135" cy="26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FF9CC606-8418-49EA-9DB7-3FFD72983DD3}" type="slidenum">
              <a:rPr lang="de-DE" sz="1050" b="0" smtClean="0">
                <a:solidFill>
                  <a:srgbClr val="00B5E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rPr>
              <a:pPr algn="r"/>
              <a:t>‹#›</a:t>
            </a:fld>
            <a:endParaRPr lang="en-GB" sz="1050" dirty="0"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30" r:id="rId1"/>
    <p:sldLayoutId id="2147487678" r:id="rId2"/>
    <p:sldLayoutId id="2147487733" r:id="rId3"/>
    <p:sldLayoutId id="2147487735" r:id="rId4"/>
    <p:sldLayoutId id="2147487737" r:id="rId5"/>
    <p:sldLayoutId id="2147487739" r:id="rId6"/>
    <p:sldLayoutId id="2147487679" r:id="rId7"/>
    <p:sldLayoutId id="2147487734" r:id="rId8"/>
    <p:sldLayoutId id="2147487736" r:id="rId9"/>
    <p:sldLayoutId id="2147487738" r:id="rId10"/>
    <p:sldLayoutId id="2147487740" r:id="rId11"/>
    <p:sldLayoutId id="2147487717" r:id="rId12"/>
    <p:sldLayoutId id="2147487720" r:id="rId13"/>
    <p:sldLayoutId id="2147487718" r:id="rId14"/>
    <p:sldLayoutId id="2147487741" r:id="rId15"/>
  </p:sldLayoutIdLst>
  <p:transition/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200" b="1" spc="-100" baseline="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5.png"/><Relationship Id="rId7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11" Type="http://schemas.openxmlformats.org/officeDocument/2006/relationships/image" Target="../media/image16.png"/><Relationship Id="rId5" Type="http://schemas.openxmlformats.org/officeDocument/2006/relationships/image" Target="../media/image37.png"/><Relationship Id="rId10" Type="http://schemas.openxmlformats.org/officeDocument/2006/relationships/image" Target="../media/image17.png"/><Relationship Id="rId4" Type="http://schemas.openxmlformats.org/officeDocument/2006/relationships/image" Target="../media/image36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29/2011JD016349" TargetMode="External"/><Relationship Id="rId13" Type="http://schemas.openxmlformats.org/officeDocument/2006/relationships/hyperlink" Target="https://doi.org/10.1175/2010JAMC2271.1" TargetMode="External"/><Relationship Id="rId3" Type="http://schemas.openxmlformats.org/officeDocument/2006/relationships/hyperlink" Target="https://agupubs.onlinelibrary.wiley.com/doi/full/10.1029/2005JD006798" TargetMode="External"/><Relationship Id="rId7" Type="http://schemas.openxmlformats.org/officeDocument/2006/relationships/hyperlink" Target="http://dx.doi.org/10.1109/TGRS.2015.2427165" TargetMode="External"/><Relationship Id="rId12" Type="http://schemas.openxmlformats.org/officeDocument/2006/relationships/hyperlink" Target="https://ieeexplore.ieee.org/document/4469253" TargetMode="External"/><Relationship Id="rId2" Type="http://schemas.openxmlformats.org/officeDocument/2006/relationships/hyperlink" Target="https://umd0-my.sharepoint.com/:x:/g/personal/mbali_umd_edu/EdPaC8EUzdVPj8J3P4NRNqoBwqa3udRuLn-JIxWLcgiEhA?rtime=d29V7mBu3Eg" TargetMode="External"/><Relationship Id="rId16" Type="http://schemas.openxmlformats.org/officeDocument/2006/relationships/hyperlink" Target="https://doi.org/10.3390/rs12182978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mtool.eumetsat.int/cs/idcplg?IdcService=EUM_GET_FILE&amp;dRevLabel=1&amp;dDocName=1067977&amp;allowInterrupt=1" TargetMode="External"/><Relationship Id="rId11" Type="http://schemas.openxmlformats.org/officeDocument/2006/relationships/hyperlink" Target="https://doi.org/10.1109/TGRS.2024.3451527" TargetMode="External"/><Relationship Id="rId5" Type="http://schemas.openxmlformats.org/officeDocument/2006/relationships/hyperlink" Target="https://doi.org/10.1175/2007JTECHA1020.1" TargetMode="External"/><Relationship Id="rId15" Type="http://schemas.openxmlformats.org/officeDocument/2006/relationships/hyperlink" Target="https://doi.org/10.3390/rs12182988" TargetMode="External"/><Relationship Id="rId10" Type="http://schemas.openxmlformats.org/officeDocument/2006/relationships/hyperlink" Target="http://jmr.cmsjournal.net/en/article/doi/10.1007/s13351-022-1110-x" TargetMode="External"/><Relationship Id="rId4" Type="http://schemas.openxmlformats.org/officeDocument/2006/relationships/hyperlink" Target="https://doi.org/10.1175/JTECH2095.1" TargetMode="External"/><Relationship Id="rId9" Type="http://schemas.openxmlformats.org/officeDocument/2006/relationships/hyperlink" Target="https://dmtool.eumetsat.int/cs/idcplg?IdcService=EUM_GET_FILE&amp;dRevLabel=1&amp;dDocName=1419963&amp;allowInterrupt=1" TargetMode="External"/><Relationship Id="rId14" Type="http://schemas.openxmlformats.org/officeDocument/2006/relationships/hyperlink" Target="https://doi.org/10.1175/JTECH-D-13-00232.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8.png"/><Relationship Id="rId18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12" Type="http://schemas.openxmlformats.org/officeDocument/2006/relationships/image" Target="../media/image29.png"/><Relationship Id="rId17" Type="http://schemas.openxmlformats.org/officeDocument/2006/relationships/image" Target="../media/image31.png"/><Relationship Id="rId2" Type="http://schemas.openxmlformats.org/officeDocument/2006/relationships/image" Target="../media/image21.png"/><Relationship Id="rId16" Type="http://schemas.openxmlformats.org/officeDocument/2006/relationships/image" Target="../media/image30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5" Type="http://schemas.openxmlformats.org/officeDocument/2006/relationships/image" Target="../media/image17.png"/><Relationship Id="rId10" Type="http://schemas.openxmlformats.org/officeDocument/2006/relationships/image" Target="../media/image27.png"/><Relationship Id="rId19" Type="http://schemas.openxmlformats.org/officeDocument/2006/relationships/image" Target="../media/image15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title="[DM_DOCNAME]"/>
          <p:cNvSpPr txBox="1"/>
          <p:nvPr/>
        </p:nvSpPr>
        <p:spPr>
          <a:xfrm>
            <a:off x="6881091" y="1884153"/>
            <a:ext cx="5310909" cy="2240953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180000" rIns="288000" bIns="180000" rtlCol="0" anchor="t" anchorCtr="0">
            <a:spAutoFit/>
          </a:bodyPr>
          <a:lstStyle/>
          <a:p>
            <a:pPr>
              <a:defRPr/>
            </a:pPr>
            <a:r>
              <a:rPr lang="en-GB" sz="2800" spc="-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SNO/Vicarious Calibration Focus Group Meeting</a:t>
            </a:r>
            <a:endParaRPr lang="en-GB" sz="1800" b="0" kern="0" dirty="0">
              <a:solidFill>
                <a:schemeClr val="tx1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Tim Hewison</a:t>
            </a:r>
          </a:p>
          <a:p>
            <a:pPr>
              <a:defRPr/>
            </a:pPr>
            <a:r>
              <a:rPr lang="en-GB" sz="1800" b="0" i="1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EUMETSAT</a:t>
            </a:r>
          </a:p>
          <a:p>
            <a:pPr>
              <a:defRPr/>
            </a:pPr>
            <a:endParaRPr lang="en-GB" sz="1600" b="0" i="1" kern="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400" b="0" i="1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16/01/2025</a:t>
            </a:r>
          </a:p>
        </p:txBody>
      </p:sp>
    </p:spTree>
    <p:extLst>
      <p:ext uri="{BB962C8B-B14F-4D97-AF65-F5344CB8AC3E}">
        <p14:creationId xmlns:p14="http://schemas.microsoft.com/office/powerpoint/2010/main" val="8023002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E6A6D-389C-34D5-3A49-FA6EFB0A2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51B6ECFC-C115-427F-CF3C-20561D846584}"/>
              </a:ext>
            </a:extLst>
          </p:cNvPr>
          <p:cNvSpPr txBox="1">
            <a:spLocks/>
          </p:cNvSpPr>
          <p:nvPr/>
        </p:nvSpPr>
        <p:spPr bwMode="auto">
          <a:xfrm>
            <a:off x="792480" y="1"/>
            <a:ext cx="11399520" cy="64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36000" bIns="36000" numCol="1" anchor="ctr" anchorCtr="0" compatLnSpc="1">
            <a:prstTxWarp prst="textNoShape">
              <a:avLst/>
            </a:prstTxWarp>
            <a:normAutofit/>
          </a:bodyPr>
          <a:lstStyle>
            <a:lvl1pPr marL="221544" algn="l" rtl="0" eaLnBrk="1" fontAlgn="base" hangingPunct="1">
              <a:spcBef>
                <a:spcPct val="0"/>
              </a:spcBef>
              <a:spcAft>
                <a:spcPct val="0"/>
              </a:spcAft>
              <a:defRPr sz="3200" b="1" spc="-1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itchFamily="34" charset="0"/>
              </a:defRPr>
            </a:lvl1pPr>
            <a:lvl2pPr marL="220791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220791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220791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20791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562722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chemeClr val="bg1"/>
                </a:solidFill>
                <a:latin typeface="Century Gothic" pitchFamily="34" charset="0"/>
              </a:defRPr>
            </a:lvl6pPr>
            <a:lvl7pPr marL="1125444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chemeClr val="bg1"/>
                </a:solidFill>
                <a:latin typeface="Century Gothic" pitchFamily="34" charset="0"/>
              </a:defRPr>
            </a:lvl7pPr>
            <a:lvl8pPr marL="1688165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chemeClr val="bg1"/>
                </a:solidFill>
                <a:latin typeface="Century Gothic" pitchFamily="34" charset="0"/>
              </a:defRPr>
            </a:lvl8pPr>
            <a:lvl9pPr marL="2250887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en-GB" kern="0" dirty="0">
                <a:solidFill>
                  <a:schemeClr val="bg1">
                    <a:lumMod val="25000"/>
                    <a:lumOff val="75000"/>
                  </a:schemeClr>
                </a:solidFill>
              </a:rPr>
              <a:t>ATMS 183GHz SRFs </a:t>
            </a:r>
            <a:r>
              <a:rPr lang="en-GB" kern="0" dirty="0"/>
              <a:t>compared to </a:t>
            </a:r>
            <a:r>
              <a:rPr lang="en-GB" kern="0" dirty="0">
                <a:solidFill>
                  <a:srgbClr val="FF0000"/>
                </a:solidFill>
              </a:rPr>
              <a:t>AWS-PFM SRFs</a:t>
            </a:r>
            <a:endParaRPr lang="en-IE" kern="0" dirty="0">
              <a:solidFill>
                <a:srgbClr val="FF0000"/>
              </a:solidFill>
            </a:endParaRP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A25A3C9C-FEEE-248A-5275-F0981E185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289" y="1132609"/>
            <a:ext cx="2592329" cy="197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FF92DC3D-5C7A-0642-EAC0-350E7B4EE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477" y="1132609"/>
            <a:ext cx="2647194" cy="197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FFC26D7-F8E9-4EEE-603A-054C64F91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443" y="1132609"/>
            <a:ext cx="2592329" cy="197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63EE85D-B46B-5B09-D47B-BC07703FE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774" y="1132609"/>
            <a:ext cx="2592329" cy="197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8D9A6EE-1705-B7D0-5B4B-D18A7C570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2609"/>
            <a:ext cx="2592329" cy="197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10EA9E-2480-0B6F-FE95-331464C23349}"/>
              </a:ext>
            </a:extLst>
          </p:cNvPr>
          <p:cNvSpPr txBox="1"/>
          <p:nvPr/>
        </p:nvSpPr>
        <p:spPr>
          <a:xfrm>
            <a:off x="458983" y="1589808"/>
            <a:ext cx="1677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ATMS-20 Ch18</a:t>
            </a:r>
          </a:p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183.311 ± 7.000</a:t>
            </a:r>
            <a:endParaRPr lang="en-IE" sz="1600" b="0" kern="100" spc="-100" dirty="0" err="1">
              <a:solidFill>
                <a:schemeClr val="tx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6D7209-5BD7-6998-BEED-3D03EF7BE264}"/>
              </a:ext>
            </a:extLst>
          </p:cNvPr>
          <p:cNvSpPr txBox="1"/>
          <p:nvPr/>
        </p:nvSpPr>
        <p:spPr>
          <a:xfrm>
            <a:off x="2855314" y="1611006"/>
            <a:ext cx="1677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ATMS-20 Ch19</a:t>
            </a:r>
          </a:p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183.311 ± 4.500</a:t>
            </a:r>
            <a:endParaRPr lang="en-IE" sz="1600" b="0" kern="100" spc="-100" dirty="0" err="1">
              <a:solidFill>
                <a:schemeClr val="tx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8C598E-9A89-730C-B2C6-63BEFAC34A71}"/>
              </a:ext>
            </a:extLst>
          </p:cNvPr>
          <p:cNvSpPr txBox="1"/>
          <p:nvPr/>
        </p:nvSpPr>
        <p:spPr>
          <a:xfrm>
            <a:off x="5254749" y="1611005"/>
            <a:ext cx="1677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ATMS-20 Ch20</a:t>
            </a:r>
          </a:p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183.311 ± 3.000</a:t>
            </a:r>
            <a:endParaRPr lang="en-IE" sz="1600" b="0" kern="100" spc="-100" dirty="0" err="1">
              <a:solidFill>
                <a:schemeClr val="tx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CEF8FF-92DF-4307-3E4C-5BE47F943392}"/>
              </a:ext>
            </a:extLst>
          </p:cNvPr>
          <p:cNvSpPr txBox="1"/>
          <p:nvPr/>
        </p:nvSpPr>
        <p:spPr>
          <a:xfrm>
            <a:off x="7512228" y="1589807"/>
            <a:ext cx="1677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ATMS-20 Ch21</a:t>
            </a:r>
          </a:p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183.311 ± 1.800</a:t>
            </a:r>
            <a:endParaRPr lang="en-IE" sz="1600" b="0" kern="100" spc="-100" dirty="0" err="1">
              <a:solidFill>
                <a:schemeClr val="tx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A569B-3FBF-22A0-4B9D-3FD5A76FF879}"/>
              </a:ext>
            </a:extLst>
          </p:cNvPr>
          <p:cNvSpPr txBox="1"/>
          <p:nvPr/>
        </p:nvSpPr>
        <p:spPr>
          <a:xfrm>
            <a:off x="9932410" y="1589808"/>
            <a:ext cx="1677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ATMS-20 Ch22</a:t>
            </a:r>
          </a:p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183.311 ± 1.000</a:t>
            </a:r>
            <a:endParaRPr lang="en-IE" sz="1600" b="0" kern="100" spc="-100" dirty="0" err="1">
              <a:solidFill>
                <a:schemeClr val="tx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385F64DA-C40E-88E4-3CA7-C5F631F86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595" y="1132609"/>
            <a:ext cx="595604" cy="197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42FD921A-E1B4-62AB-76C7-9D4E743FD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696" y="1132609"/>
            <a:ext cx="692032" cy="197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8C35B4FA-AF25-6328-4930-AAB439F1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136" y="1132609"/>
            <a:ext cx="450745" cy="197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BBB2CD09-17B5-F56E-B85A-7B4BF178B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182" y="1132609"/>
            <a:ext cx="570350" cy="197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E09487C7-C467-C0C1-8467-BC9936CC9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132609"/>
            <a:ext cx="440531" cy="197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4">
            <a:extLst>
              <a:ext uri="{FF2B5EF4-FFF2-40B4-BE49-F238E27FC236}">
                <a16:creationId xmlns:a16="http://schemas.microsoft.com/office/drawing/2014/main" id="{D44ED6F8-ECF8-EEA5-8690-B228B133D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546" y="3429000"/>
            <a:ext cx="2592329" cy="197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>
            <a:extLst>
              <a:ext uri="{FF2B5EF4-FFF2-40B4-BE49-F238E27FC236}">
                <a16:creationId xmlns:a16="http://schemas.microsoft.com/office/drawing/2014/main" id="{0F2E36B3-1CE8-74E2-03FE-D78144FBF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599" y="3429000"/>
            <a:ext cx="2592329" cy="197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>
            <a:extLst>
              <a:ext uri="{FF2B5EF4-FFF2-40B4-BE49-F238E27FC236}">
                <a16:creationId xmlns:a16="http://schemas.microsoft.com/office/drawing/2014/main" id="{028766A0-3181-D676-D611-75BCF2793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837" y="3429000"/>
            <a:ext cx="2670054" cy="197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F39A82E9-813D-40F0-2F56-7F11CF805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947" y="3429000"/>
            <a:ext cx="2592329" cy="197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>
            <a:extLst>
              <a:ext uri="{FF2B5EF4-FFF2-40B4-BE49-F238E27FC236}">
                <a16:creationId xmlns:a16="http://schemas.microsoft.com/office/drawing/2014/main" id="{8999BB12-DA8E-AE2E-702E-AD12E25E4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615189" cy="197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8887AE1-5309-689D-41E6-27B011A87532}"/>
              </a:ext>
            </a:extLst>
          </p:cNvPr>
          <p:cNvSpPr txBox="1"/>
          <p:nvPr/>
        </p:nvSpPr>
        <p:spPr>
          <a:xfrm>
            <a:off x="2881461" y="4319737"/>
            <a:ext cx="1677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Ch12</a:t>
            </a:r>
            <a:b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</a:br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AWS-33</a:t>
            </a:r>
          </a:p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178.811 </a:t>
            </a:r>
            <a:r>
              <a:rPr lang="en-GB" sz="1600" b="0" kern="100" spc="-100" dirty="0">
                <a:solidFill>
                  <a:schemeClr val="tx1">
                    <a:lumMod val="75000"/>
                  </a:schemeClr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± 1.000</a:t>
            </a:r>
            <a:endParaRPr lang="en-IE" sz="1600" b="0" kern="100" spc="-100" dirty="0" err="1">
              <a:solidFill>
                <a:schemeClr val="tx1">
                  <a:lumMod val="75000"/>
                </a:schemeClr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85164E-03F9-326B-985C-89DCCC67C623}"/>
              </a:ext>
            </a:extLst>
          </p:cNvPr>
          <p:cNvSpPr txBox="1"/>
          <p:nvPr/>
        </p:nvSpPr>
        <p:spPr>
          <a:xfrm>
            <a:off x="569687" y="4319736"/>
            <a:ext cx="1677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Ch11</a:t>
            </a:r>
            <a:b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</a:br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AWS-32</a:t>
            </a:r>
          </a:p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176.311 </a:t>
            </a:r>
            <a:r>
              <a:rPr lang="en-GB" sz="1600" b="0" kern="100" spc="-100" dirty="0">
                <a:solidFill>
                  <a:schemeClr val="tx1">
                    <a:lumMod val="75000"/>
                  </a:schemeClr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± 1.000</a:t>
            </a:r>
            <a:endParaRPr lang="en-IE" sz="1600" b="0" kern="100" spc="-100" dirty="0" err="1">
              <a:solidFill>
                <a:schemeClr val="tx1">
                  <a:lumMod val="75000"/>
                </a:schemeClr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D4AB2F-ADFF-88F7-D948-E7799E791A92}"/>
              </a:ext>
            </a:extLst>
          </p:cNvPr>
          <p:cNvSpPr txBox="1"/>
          <p:nvPr/>
        </p:nvSpPr>
        <p:spPr>
          <a:xfrm>
            <a:off x="5188703" y="4319736"/>
            <a:ext cx="1677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Ch13</a:t>
            </a:r>
            <a:b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</a:br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AWS-34</a:t>
            </a:r>
          </a:p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180.311 </a:t>
            </a:r>
            <a:r>
              <a:rPr lang="en-GB" sz="1600" b="0" kern="100" spc="-100" dirty="0">
                <a:solidFill>
                  <a:schemeClr val="tx1">
                    <a:lumMod val="75000"/>
                  </a:schemeClr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± 0.500</a:t>
            </a:r>
            <a:endParaRPr lang="en-IE" sz="1600" b="0" kern="100" spc="-100" dirty="0" err="1">
              <a:solidFill>
                <a:schemeClr val="tx1">
                  <a:lumMod val="75000"/>
                </a:schemeClr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324BB1-831D-4A99-16CF-F63A9E23F29A}"/>
              </a:ext>
            </a:extLst>
          </p:cNvPr>
          <p:cNvSpPr txBox="1"/>
          <p:nvPr/>
        </p:nvSpPr>
        <p:spPr>
          <a:xfrm>
            <a:off x="7577029" y="4319735"/>
            <a:ext cx="1677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Ch14</a:t>
            </a:r>
            <a:b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</a:br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AWS-35</a:t>
            </a:r>
          </a:p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181.511 </a:t>
            </a:r>
            <a:r>
              <a:rPr lang="en-GB" sz="1600" b="0" kern="100" spc="-100" dirty="0">
                <a:solidFill>
                  <a:schemeClr val="tx1">
                    <a:lumMod val="75000"/>
                  </a:schemeClr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± 0.500</a:t>
            </a:r>
            <a:endParaRPr lang="en-IE" sz="1600" b="0" kern="100" spc="-100" dirty="0" err="1">
              <a:solidFill>
                <a:schemeClr val="tx1">
                  <a:lumMod val="75000"/>
                </a:schemeClr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F95DD9-D9FE-2B10-C1DD-0B193B5C3570}"/>
              </a:ext>
            </a:extLst>
          </p:cNvPr>
          <p:cNvSpPr txBox="1"/>
          <p:nvPr/>
        </p:nvSpPr>
        <p:spPr>
          <a:xfrm>
            <a:off x="10044667" y="4319734"/>
            <a:ext cx="1677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Ch15</a:t>
            </a:r>
            <a:b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</a:br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AWS-36</a:t>
            </a:r>
          </a:p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182.311 </a:t>
            </a:r>
            <a:r>
              <a:rPr lang="en-GB" sz="1600" b="0" kern="100" spc="-100" dirty="0">
                <a:solidFill>
                  <a:schemeClr val="tx1">
                    <a:lumMod val="75000"/>
                  </a:schemeClr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± 0.250</a:t>
            </a:r>
            <a:endParaRPr lang="en-IE" sz="1600" b="0" kern="100" spc="-100" dirty="0" err="1">
              <a:solidFill>
                <a:schemeClr val="tx1">
                  <a:lumMod val="75000"/>
                </a:schemeClr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2908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C5A7C-E7E7-70E5-FAA6-E5941488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b="0" dirty="0"/>
              <a:t>SNO/Vicarious Calibration Focus Group Meeting 2025-01-16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0EF04-2493-B69E-FAB7-B6ECA5556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buSzPts val="1200"/>
            </a:pPr>
            <a:r>
              <a:rPr lang="en-IE" sz="2800" dirty="0">
                <a:effectLst/>
                <a:latin typeface="Arial" panose="020B0604020202020204" pitchFamily="34" charset="0"/>
                <a:ea typeface="&quot;Microsoft JhengHei&quot;"/>
                <a:cs typeface="Times New Roman" panose="02020603050405020304" pitchFamily="18" charset="0"/>
              </a:rPr>
              <a:t>Yang Guo </a:t>
            </a:r>
          </a:p>
          <a:p>
            <a:pPr lvl="1">
              <a:buSzPts val="1200"/>
            </a:pPr>
            <a:r>
              <a:rPr lang="en-IE" sz="2000" dirty="0">
                <a:effectLst/>
                <a:latin typeface="Arial" panose="020B0604020202020204" pitchFamily="34" charset="0"/>
                <a:ea typeface="&quot;Microsoft JhengHei&quot;"/>
                <a:cs typeface="Times New Roman" panose="02020603050405020304" pitchFamily="18" charset="0"/>
              </a:rPr>
              <a:t>SNO algorithm implemented for MWHS-II on FY-3F</a:t>
            </a:r>
          </a:p>
          <a:p>
            <a:pPr lvl="1">
              <a:buSzPts val="1200"/>
            </a:pPr>
            <a:endParaRPr lang="en-IE" sz="2000" dirty="0">
              <a:latin typeface="Aptos" panose="020B0004020202020204" pitchFamily="34" charset="0"/>
              <a:ea typeface="&quot;Microsoft JhengHei&quot;"/>
              <a:cs typeface="Times New Roman" panose="02020603050405020304" pitchFamily="18" charset="0"/>
            </a:endParaRPr>
          </a:p>
          <a:p>
            <a:pPr>
              <a:buSzPts val="1200"/>
            </a:pPr>
            <a:r>
              <a:rPr lang="en-IE" sz="2800" dirty="0">
                <a:effectLst/>
                <a:latin typeface="Arial" panose="020B0604020202020204" pitchFamily="34" charset="0"/>
                <a:ea typeface="&quot;Microsoft JhengHei&quot;"/>
                <a:cs typeface="Times New Roman" panose="02020603050405020304" pitchFamily="18" charset="0"/>
              </a:rPr>
              <a:t>Katherine Wentz </a:t>
            </a:r>
          </a:p>
          <a:p>
            <a:pPr lvl="1">
              <a:buSzPts val="1200"/>
            </a:pPr>
            <a:r>
              <a:rPr lang="en-IE" sz="2000" dirty="0">
                <a:effectLst/>
                <a:latin typeface="Arial" panose="020B0604020202020204" pitchFamily="34" charset="0"/>
                <a:ea typeface="&quot;Microsoft JhengHei&quot;"/>
                <a:cs typeface="Times New Roman" panose="02020603050405020304" pitchFamily="18" charset="0"/>
              </a:rPr>
              <a:t>Absolute Intercalibration of Spaceborne Microwave Radiometers </a:t>
            </a:r>
          </a:p>
          <a:p>
            <a:pPr lvl="1">
              <a:buSzPts val="1200"/>
            </a:pPr>
            <a:r>
              <a:rPr lang="en-IE" sz="2000" dirty="0">
                <a:effectLst/>
                <a:latin typeface="Arial" panose="020B0604020202020204" pitchFamily="34" charset="0"/>
                <a:ea typeface="&quot;Microsoft JhengHei&quot;"/>
                <a:cs typeface="Times New Roman" panose="02020603050405020304" pitchFamily="18" charset="0"/>
              </a:rPr>
              <a:t>focusing on vicarious methods using open ocean and rainforests</a:t>
            </a:r>
          </a:p>
          <a:p>
            <a:pPr lvl="1">
              <a:buSzPts val="1200"/>
            </a:pPr>
            <a:endParaRPr lang="en-IE" sz="2000" dirty="0">
              <a:effectLst/>
              <a:latin typeface="Aptos" panose="020B0004020202020204" pitchFamily="34" charset="0"/>
              <a:ea typeface="&quot;Microsoft JhengHei&quot;"/>
              <a:cs typeface="Times New Roman" panose="02020603050405020304" pitchFamily="18" charset="0"/>
            </a:endParaRPr>
          </a:p>
          <a:p>
            <a:pPr>
              <a:buSzPts val="1200"/>
            </a:pPr>
            <a:r>
              <a:rPr lang="en-IE" sz="2800" dirty="0">
                <a:effectLst/>
                <a:latin typeface="Arial" panose="020B0604020202020204" pitchFamily="34" charset="0"/>
                <a:ea typeface="&quot;Microsoft JhengHei&quot;"/>
                <a:cs typeface="Times New Roman" panose="02020603050405020304" pitchFamily="18" charset="0"/>
              </a:rPr>
              <a:t>Tim Hewison </a:t>
            </a:r>
          </a:p>
          <a:p>
            <a:pPr lvl="1">
              <a:buSzPts val="1200"/>
            </a:pPr>
            <a:r>
              <a:rPr lang="en-GB" sz="2000" dirty="0">
                <a:effectLst/>
                <a:latin typeface="Arial" panose="020B0604020202020204" pitchFamily="34" charset="0"/>
                <a:ea typeface="&quot;Microsoft JhengHei&quot;"/>
                <a:cs typeface="Times New Roman" panose="02020603050405020304" pitchFamily="18" charset="0"/>
              </a:rPr>
              <a:t>Dynamic range v spatial resolution and </a:t>
            </a:r>
          </a:p>
          <a:p>
            <a:pPr lvl="1">
              <a:buSzPts val="1200"/>
            </a:pPr>
            <a:r>
              <a:rPr lang="en-GB" sz="2000" dirty="0">
                <a:effectLst/>
                <a:latin typeface="Arial" panose="020B0604020202020204" pitchFamily="34" charset="0"/>
                <a:ea typeface="&quot;Microsoft JhengHei&quot;"/>
                <a:cs typeface="Times New Roman" panose="02020603050405020304" pitchFamily="18" charset="0"/>
              </a:rPr>
              <a:t>Top Hat v Real Spectral Responses</a:t>
            </a:r>
            <a:endParaRPr lang="en-IE" sz="2000" dirty="0">
              <a:effectLst/>
              <a:latin typeface="Aptos" panose="020B0004020202020204" pitchFamily="34" charset="0"/>
              <a:ea typeface="&quot;Microsoft JhengHei&quot;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75687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D085754-22C3-DD89-4115-0F97D85B377A}"/>
              </a:ext>
            </a:extLst>
          </p:cNvPr>
          <p:cNvGrpSpPr/>
          <p:nvPr/>
        </p:nvGrpSpPr>
        <p:grpSpPr>
          <a:xfrm>
            <a:off x="9546975" y="2088320"/>
            <a:ext cx="2571401" cy="4692416"/>
            <a:chOff x="1971859" y="915489"/>
            <a:chExt cx="3681381" cy="5685264"/>
          </a:xfrm>
        </p:grpSpPr>
        <p:pic>
          <p:nvPicPr>
            <p:cNvPr id="6" name="Picture 5" descr="D:\Research\Conferences\ITSC 12 2002\Opacity 1to1000GHz allr.jpg">
              <a:extLst>
                <a:ext uri="{FF2B5EF4-FFF2-40B4-BE49-F238E27FC236}">
                  <a16:creationId xmlns:a16="http://schemas.microsoft.com/office/drawing/2014/main" id="{0D33694C-B68F-51FA-EA18-EAECA009F0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lum bright="-22000" contrast="5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0" t="2795" r="58536" b="4193"/>
            <a:stretch/>
          </p:blipFill>
          <p:spPr bwMode="auto">
            <a:xfrm>
              <a:off x="1971859" y="915489"/>
              <a:ext cx="3681381" cy="5685264"/>
            </a:xfrm>
            <a:prstGeom prst="rect">
              <a:avLst/>
            </a:prstGeom>
            <a:noFill/>
            <a:ln w="9525">
              <a:solidFill>
                <a:srgbClr val="99CC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9081047-C32B-54B3-229B-661C17773922}"/>
                </a:ext>
              </a:extLst>
            </p:cNvPr>
            <p:cNvSpPr/>
            <p:nvPr/>
          </p:nvSpPr>
          <p:spPr bwMode="auto">
            <a:xfrm>
              <a:off x="3238946" y="3069678"/>
              <a:ext cx="103344" cy="2931727"/>
            </a:xfrm>
            <a:prstGeom prst="rect">
              <a:avLst/>
            </a:prstGeom>
            <a:noFill/>
            <a:ln w="539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5B9715F-AC1B-B83F-E69F-7AECB33B5565}"/>
                </a:ext>
              </a:extLst>
            </p:cNvPr>
            <p:cNvSpPr/>
            <p:nvPr/>
          </p:nvSpPr>
          <p:spPr bwMode="auto">
            <a:xfrm>
              <a:off x="4120056" y="3069679"/>
              <a:ext cx="178676" cy="2931727"/>
            </a:xfrm>
            <a:prstGeom prst="rect">
              <a:avLst/>
            </a:prstGeom>
            <a:noFill/>
            <a:ln w="53975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E2C1863-C9E4-F370-9E00-CE949645982C}"/>
                </a:ext>
              </a:extLst>
            </p:cNvPr>
            <p:cNvSpPr/>
            <p:nvPr/>
          </p:nvSpPr>
          <p:spPr bwMode="auto">
            <a:xfrm>
              <a:off x="3464736" y="3069678"/>
              <a:ext cx="45719" cy="2931727"/>
            </a:xfrm>
            <a:prstGeom prst="rect">
              <a:avLst/>
            </a:prstGeom>
            <a:noFill/>
            <a:ln w="53975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17B5D35-D03E-FC71-BEEC-5638ED116A7A}"/>
                </a:ext>
              </a:extLst>
            </p:cNvPr>
            <p:cNvSpPr/>
            <p:nvPr/>
          </p:nvSpPr>
          <p:spPr bwMode="auto">
            <a:xfrm>
              <a:off x="5265683" y="3069677"/>
              <a:ext cx="224804" cy="2931727"/>
            </a:xfrm>
            <a:prstGeom prst="rect">
              <a:avLst/>
            </a:prstGeom>
            <a:noFill/>
            <a:ln w="53975">
              <a:solidFill>
                <a:schemeClr val="bg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7B8994-80EB-9787-5E8A-3570DB39E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EPS-Sterna / Arctic Weather Satellite (AWS)</a:t>
            </a:r>
            <a:endParaRPr lang="en-IE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D6980F4-49C3-264A-F94D-82447900E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382846"/>
              </p:ext>
            </p:extLst>
          </p:nvPr>
        </p:nvGraphicFramePr>
        <p:xfrm>
          <a:off x="4988377" y="2081596"/>
          <a:ext cx="4394828" cy="4730833"/>
        </p:xfrm>
        <a:graphic>
          <a:graphicData uri="http://schemas.openxmlformats.org/drawingml/2006/table">
            <a:tbl>
              <a:tblPr/>
              <a:tblGrid>
                <a:gridCol w="960380">
                  <a:extLst>
                    <a:ext uri="{9D8B030D-6E8A-4147-A177-3AD203B41FA5}">
                      <a16:colId xmlns:a16="http://schemas.microsoft.com/office/drawing/2014/main" val="1245999104"/>
                    </a:ext>
                  </a:extLst>
                </a:gridCol>
                <a:gridCol w="1105463">
                  <a:extLst>
                    <a:ext uri="{9D8B030D-6E8A-4147-A177-3AD203B41FA5}">
                      <a16:colId xmlns:a16="http://schemas.microsoft.com/office/drawing/2014/main" val="769733449"/>
                    </a:ext>
                  </a:extLst>
                </a:gridCol>
                <a:gridCol w="740692">
                  <a:extLst>
                    <a:ext uri="{9D8B030D-6E8A-4147-A177-3AD203B41FA5}">
                      <a16:colId xmlns:a16="http://schemas.microsoft.com/office/drawing/2014/main" val="1131816555"/>
                    </a:ext>
                  </a:extLst>
                </a:gridCol>
                <a:gridCol w="678696">
                  <a:extLst>
                    <a:ext uri="{9D8B030D-6E8A-4147-A177-3AD203B41FA5}">
                      <a16:colId xmlns:a16="http://schemas.microsoft.com/office/drawing/2014/main" val="75899664"/>
                    </a:ext>
                  </a:extLst>
                </a:gridCol>
                <a:gridCol w="909597">
                  <a:extLst>
                    <a:ext uri="{9D8B030D-6E8A-4147-A177-3AD203B41FA5}">
                      <a16:colId xmlns:a16="http://schemas.microsoft.com/office/drawing/2014/main" val="250438748"/>
                    </a:ext>
                  </a:extLst>
                </a:gridCol>
              </a:tblGrid>
              <a:tr h="588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Channel name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Centre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Frequency  [GHz]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Bandwidth [MHz] 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NEΔT [K]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footprint size [km] 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699833"/>
                  </a:ext>
                </a:extLst>
              </a:tr>
              <a:tr h="188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STERNA-11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50.3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180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&lt;0.6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≤</a:t>
                      </a: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40 km (</a:t>
                      </a: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Bahnschrift Light" panose="020B0502040204020203" pitchFamily="34" charset="0"/>
                        </a:rPr>
                        <a:t>±</a:t>
                      </a: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25%) 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571129"/>
                  </a:ext>
                </a:extLst>
              </a:tr>
              <a:tr h="188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STERNA-12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52.8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400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&lt;0.4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439605"/>
                  </a:ext>
                </a:extLst>
              </a:tr>
              <a:tr h="188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STERNA-13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53.246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300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&lt;0.4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122780"/>
                  </a:ext>
                </a:extLst>
              </a:tr>
              <a:tr h="188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STERNA-14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53.596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370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&lt;0.4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544365"/>
                  </a:ext>
                </a:extLst>
              </a:tr>
              <a:tr h="188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STERNA-15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54.4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400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&lt;0.4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071083"/>
                  </a:ext>
                </a:extLst>
              </a:tr>
              <a:tr h="188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STERNA-16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54.94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400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&lt;0.4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835703"/>
                  </a:ext>
                </a:extLst>
              </a:tr>
              <a:tr h="188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STERNA-17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55.5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330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&lt;0.5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687966"/>
                  </a:ext>
                </a:extLst>
              </a:tr>
              <a:tr h="188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STERNA-18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57.290344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330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&lt;0.6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804402"/>
                  </a:ext>
                </a:extLst>
              </a:tr>
              <a:tr h="426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STERNA-21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89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4000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&lt;0.3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≤</a:t>
                      </a: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20 km (</a:t>
                      </a: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Bahnschrift Light" panose="020B0502040204020203" pitchFamily="34" charset="0"/>
                        </a:rPr>
                        <a:t>±</a:t>
                      </a: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25%) 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293514"/>
                  </a:ext>
                </a:extLst>
              </a:tr>
              <a:tr h="188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STERNA-31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165.5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2800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&lt;0.6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≤</a:t>
                      </a: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10 km (</a:t>
                      </a: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Bahnschrift Light" panose="020B0502040204020203" pitchFamily="34" charset="0"/>
                        </a:rPr>
                        <a:t>±</a:t>
                      </a: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25%) 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887145"/>
                  </a:ext>
                </a:extLst>
              </a:tr>
              <a:tr h="3122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STERNA-32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176.311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2000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&lt;0.7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416626"/>
                  </a:ext>
                </a:extLst>
              </a:tr>
              <a:tr h="174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STERNA-33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178.811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2000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&lt;0.7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593769"/>
                  </a:ext>
                </a:extLst>
              </a:tr>
              <a:tr h="174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STERNA-34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180.311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1000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&lt;1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372765"/>
                  </a:ext>
                </a:extLst>
              </a:tr>
              <a:tr h="188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STERNA-35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181.511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1000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&lt;1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087239"/>
                  </a:ext>
                </a:extLst>
              </a:tr>
              <a:tr h="188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STERNA-36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182.311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500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&lt;1.3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956248"/>
                  </a:ext>
                </a:extLst>
              </a:tr>
              <a:tr h="188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STERNA-41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325.15±1.2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2x 800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&lt;1.7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≤</a:t>
                      </a: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10 km (±25%) 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624870"/>
                  </a:ext>
                </a:extLst>
              </a:tr>
              <a:tr h="188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STERNA-42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325.15±2.4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2x 1200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&lt;1.4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014417"/>
                  </a:ext>
                </a:extLst>
              </a:tr>
              <a:tr h="263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STERNA-43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325.15±4.1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2x 1800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&lt;1.2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064174"/>
                  </a:ext>
                </a:extLst>
              </a:tr>
              <a:tr h="188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STERNA-44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325.15±6.6</a:t>
                      </a:r>
                      <a:endParaRPr lang="en-GB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2x 2800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bg1"/>
                          </a:solidFill>
                          <a:effectLst/>
                          <a:latin typeface="Bahnschrift Light" panose="020B050204020402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&lt;1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592840"/>
                  </a:ext>
                </a:extLst>
              </a:tr>
            </a:tbl>
          </a:graphicData>
        </a:graphic>
      </p:graphicFrame>
      <p:sp>
        <p:nvSpPr>
          <p:cNvPr id="3" name="Text Box 3">
            <a:extLst>
              <a:ext uri="{FF2B5EF4-FFF2-40B4-BE49-F238E27FC236}">
                <a16:creationId xmlns:a16="http://schemas.microsoft.com/office/drawing/2014/main" id="{86E4204B-FE11-D534-37DF-387E929C2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6975" y="1593639"/>
            <a:ext cx="25714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Atmospheric spectrum </a:t>
            </a:r>
            <a:br>
              <a:rPr kumimoji="0" lang="en-GB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GB" altLang="en-US" sz="1200" b="0" i="0" u="none" strike="noStrike" kern="1200" cap="none" spc="-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(Klein and Gasiewski, 2000)</a:t>
            </a:r>
            <a:r>
              <a:rPr kumimoji="0" lang="en-GB" altLang="en-US" sz="1200" b="0" i="0" u="none" strike="noStrike" kern="1200" cap="none" spc="-10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6598CC-32E0-BC9D-2D31-ECFADF06CEEA}"/>
              </a:ext>
            </a:extLst>
          </p:cNvPr>
          <p:cNvGrpSpPr/>
          <p:nvPr/>
        </p:nvGrpSpPr>
        <p:grpSpPr>
          <a:xfrm>
            <a:off x="511581" y="808578"/>
            <a:ext cx="4066441" cy="2482650"/>
            <a:chOff x="7748921" y="658854"/>
            <a:chExt cx="3127400" cy="172734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63EBD85-D36C-E698-737B-FC8E02427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8561" y="658854"/>
              <a:ext cx="3057760" cy="172020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CFCB388-A62E-E445-2F3A-9C2D8E688BFC}"/>
                </a:ext>
              </a:extLst>
            </p:cNvPr>
            <p:cNvSpPr/>
            <p:nvPr/>
          </p:nvSpPr>
          <p:spPr>
            <a:xfrm>
              <a:off x="7748921" y="2139977"/>
              <a:ext cx="92204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00" b="0" kern="100" spc="-100" dirty="0">
                  <a:solidFill>
                    <a:schemeClr val="tx1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Courtesy of ESA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042F78-729C-EC0C-B5BF-DC3883C3E20E}"/>
              </a:ext>
            </a:extLst>
          </p:cNvPr>
          <p:cNvSpPr txBox="1"/>
          <p:nvPr/>
        </p:nvSpPr>
        <p:spPr>
          <a:xfrm>
            <a:off x="73624" y="3357028"/>
            <a:ext cx="491194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AWS: </a:t>
            </a:r>
          </a:p>
          <a:p>
            <a:pPr lvl="1">
              <a:spcBef>
                <a:spcPts val="0"/>
              </a:spcBef>
            </a:pPr>
            <a:r>
              <a:rPr lang="en-GB" sz="1800" b="0" dirty="0"/>
              <a:t>Single ESA satellite launched 16 Aug 2024</a:t>
            </a:r>
          </a:p>
          <a:p>
            <a:r>
              <a:rPr lang="en-GB" sz="1800" dirty="0"/>
              <a:t>EPS-Sterna: </a:t>
            </a:r>
          </a:p>
          <a:p>
            <a:pPr lvl="1">
              <a:spcBef>
                <a:spcPts val="0"/>
              </a:spcBef>
            </a:pPr>
            <a:r>
              <a:rPr lang="en-GB" sz="1800" b="0" dirty="0"/>
              <a:t>Proposed EUMETSAT constellation 2029-</a:t>
            </a:r>
            <a:br>
              <a:rPr lang="en-GB" sz="1800" b="0" dirty="0"/>
            </a:br>
            <a:endParaRPr lang="en-GB" sz="1800" dirty="0"/>
          </a:p>
          <a:p>
            <a:r>
              <a:rPr lang="en-GB" sz="1800" dirty="0"/>
              <a:t>Spacecraft:</a:t>
            </a:r>
          </a:p>
          <a:p>
            <a:pPr lvl="1">
              <a:spcBef>
                <a:spcPts val="0"/>
              </a:spcBef>
            </a:pPr>
            <a:r>
              <a:rPr lang="en-GB" sz="1800" b="0" dirty="0"/>
              <a:t>3-axis stabilised – ion drive</a:t>
            </a:r>
          </a:p>
          <a:p>
            <a:pPr lvl="1">
              <a:spcBef>
                <a:spcPts val="0"/>
              </a:spcBef>
            </a:pPr>
            <a:r>
              <a:rPr lang="en-GB" sz="1800" b="0" dirty="0"/>
              <a:t>Sun-sync @ 595km</a:t>
            </a:r>
          </a:p>
          <a:p>
            <a:pPr lvl="1">
              <a:spcBef>
                <a:spcPts val="0"/>
              </a:spcBef>
            </a:pPr>
            <a:r>
              <a:rPr lang="en-GB" sz="1800" b="0" dirty="0"/>
              <a:t>Mass: ~135 kg</a:t>
            </a:r>
          </a:p>
          <a:p>
            <a:pPr lvl="1">
              <a:spcBef>
                <a:spcPts val="0"/>
              </a:spcBef>
            </a:pPr>
            <a:r>
              <a:rPr lang="en-GB" sz="1800" b="0" dirty="0"/>
              <a:t>Volume: 1.1 x 0.7 x 0.8m</a:t>
            </a:r>
          </a:p>
          <a:p>
            <a:pPr lvl="1">
              <a:spcBef>
                <a:spcPts val="0"/>
              </a:spcBef>
            </a:pPr>
            <a:r>
              <a:rPr lang="en-GB" sz="1800" b="0" dirty="0"/>
              <a:t>Power: ~143 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27DC5D-81D7-2476-5ED3-2EEB9353980E}"/>
              </a:ext>
            </a:extLst>
          </p:cNvPr>
          <p:cNvSpPr txBox="1"/>
          <p:nvPr/>
        </p:nvSpPr>
        <p:spPr>
          <a:xfrm>
            <a:off x="4717673" y="808578"/>
            <a:ext cx="47156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kern="0" dirty="0"/>
              <a:t>Payload</a:t>
            </a:r>
            <a:r>
              <a:rPr lang="en-GB" sz="1800" b="0" kern="0" dirty="0"/>
              <a:t>:</a:t>
            </a:r>
          </a:p>
          <a:p>
            <a:pPr marL="767362" lvl="1" indent="-310162">
              <a:spcBef>
                <a:spcPts val="0"/>
              </a:spcBef>
            </a:pPr>
            <a:r>
              <a:rPr lang="en-GB" sz="1800" b="0" kern="0" dirty="0" err="1"/>
              <a:t>MicroWave</a:t>
            </a:r>
            <a:r>
              <a:rPr lang="en-GB" sz="1800" b="0" kern="0" dirty="0"/>
              <a:t> Radiometer (MWR)</a:t>
            </a:r>
          </a:p>
          <a:p>
            <a:pPr marL="767362" lvl="1" indent="-310162">
              <a:spcBef>
                <a:spcPts val="0"/>
              </a:spcBef>
            </a:pPr>
            <a:r>
              <a:rPr lang="en-GB" sz="1800" b="0" kern="0" dirty="0"/>
              <a:t>Scan rate 45 RPM, scan angle ±54.42°</a:t>
            </a:r>
          </a:p>
          <a:p>
            <a:pPr marL="767362" lvl="1" indent="-310162">
              <a:spcBef>
                <a:spcPts val="0"/>
              </a:spcBef>
            </a:pPr>
            <a:r>
              <a:rPr lang="en-GB" sz="1800" b="0" kern="0" dirty="0"/>
              <a:t>Swath ~ 2000 km.</a:t>
            </a:r>
          </a:p>
        </p:txBody>
      </p:sp>
    </p:spTree>
    <p:extLst>
      <p:ext uri="{BB962C8B-B14F-4D97-AF65-F5344CB8AC3E}">
        <p14:creationId xmlns:p14="http://schemas.microsoft.com/office/powerpoint/2010/main" val="272056791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 SNO algorithms with AWS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5053" y="864158"/>
            <a:ext cx="5040405" cy="5737609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AWS testing</a:t>
            </a:r>
          </a:p>
          <a:p>
            <a:pPr lvl="1"/>
            <a:r>
              <a:rPr lang="en-GB" dirty="0"/>
              <a:t>Performance analysis – ongoing</a:t>
            </a:r>
          </a:p>
          <a:p>
            <a:pPr lvl="1"/>
            <a:r>
              <a:rPr lang="en-GB" dirty="0"/>
              <a:t>To inform decision on EPS-Sterna</a:t>
            </a:r>
          </a:p>
          <a:p>
            <a:pPr lvl="1"/>
            <a:r>
              <a:rPr lang="en-GB" dirty="0"/>
              <a:t>L1B data from ESA + EUMETSAT</a:t>
            </a:r>
          </a:p>
          <a:p>
            <a:pPr lvl="1"/>
            <a:r>
              <a:rPr lang="en-GB" dirty="0"/>
              <a:t>Limited data distribution</a:t>
            </a:r>
          </a:p>
          <a:p>
            <a:pPr lvl="1"/>
            <a:r>
              <a:rPr lang="en-GB" dirty="0"/>
              <a:t>Until March 2025</a:t>
            </a:r>
          </a:p>
          <a:p>
            <a:pPr lvl="1"/>
            <a:endParaRPr lang="en-GB" dirty="0"/>
          </a:p>
          <a:p>
            <a:r>
              <a:rPr lang="en-GB" dirty="0"/>
              <a:t>Will apply SNO algorithm with </a:t>
            </a:r>
          </a:p>
          <a:p>
            <a:pPr lvl="1"/>
            <a:r>
              <a:rPr lang="en-GB" dirty="0"/>
              <a:t>AMSU-A/MHS on Metop-B/C</a:t>
            </a:r>
          </a:p>
          <a:p>
            <a:pPr lvl="1"/>
            <a:r>
              <a:rPr lang="en-GB" dirty="0"/>
              <a:t>ATMS on NOAA-20/21</a:t>
            </a:r>
          </a:p>
          <a:p>
            <a:pPr lvl="1"/>
            <a:r>
              <a:rPr lang="en-GB" dirty="0"/>
              <a:t>Trade-off:</a:t>
            </a:r>
          </a:p>
          <a:p>
            <a:pPr lvl="2"/>
            <a:r>
              <a:rPr lang="en-GB" dirty="0"/>
              <a:t>Collocation Target Area</a:t>
            </a:r>
          </a:p>
          <a:p>
            <a:pPr lvl="2"/>
            <a:r>
              <a:rPr lang="en-GB" dirty="0"/>
              <a:t>Collocation Criteria</a:t>
            </a:r>
          </a:p>
          <a:p>
            <a:pPr lvl="2"/>
            <a:r>
              <a:rPr lang="en-GB" dirty="0"/>
              <a:t>Dynamic Range</a:t>
            </a:r>
          </a:p>
          <a:p>
            <a:pPr lvl="1"/>
            <a:r>
              <a:rPr lang="en-GB" dirty="0"/>
              <a:t>Tune algorithm </a:t>
            </a:r>
          </a:p>
          <a:p>
            <a:pPr lvl="2"/>
            <a:r>
              <a:rPr lang="en-GB" dirty="0"/>
              <a:t>SBAF, etc</a:t>
            </a:r>
          </a:p>
          <a:p>
            <a:r>
              <a:rPr lang="en-GB" dirty="0"/>
              <a:t>Sterna Inter-Calibration Study </a:t>
            </a:r>
          </a:p>
          <a:p>
            <a:pPr lvl="1"/>
            <a:r>
              <a:rPr lang="en-GB" dirty="0"/>
              <a:t>With Deimos/UPC</a:t>
            </a:r>
          </a:p>
          <a:p>
            <a:pPr lvl="1"/>
            <a:r>
              <a:rPr lang="en-GB" dirty="0"/>
              <a:t>OCTM &amp; Vicarious Inter-Calibration</a:t>
            </a:r>
          </a:p>
          <a:p>
            <a:pPr lvl="1"/>
            <a:r>
              <a:rPr lang="en-GB" dirty="0"/>
              <a:t>Includes uncertainty analysis (also SNO)</a:t>
            </a:r>
          </a:p>
          <a:p>
            <a:pPr lvl="1"/>
            <a:r>
              <a:rPr lang="en-GB" dirty="0"/>
              <a:t>see presentation on 2025-01-20</a:t>
            </a:r>
          </a:p>
          <a:p>
            <a:endParaRPr lang="en-GB" dirty="0"/>
          </a:p>
          <a:p>
            <a:endParaRPr lang="en-GB" dirty="0">
              <a:latin typeface="Arial" panose="020B0604020202020204" pitchFamily="34" charset="0"/>
            </a:endParaRPr>
          </a:p>
        </p:txBody>
      </p:sp>
      <p:pic>
        <p:nvPicPr>
          <p:cNvPr id="4" name="Picture 3" descr="A colorful image of a body&#10;&#10;Description automatically generated with medium confidence">
            <a:extLst>
              <a:ext uri="{FF2B5EF4-FFF2-40B4-BE49-F238E27FC236}">
                <a16:creationId xmlns:a16="http://schemas.microsoft.com/office/drawing/2014/main" id="{206701BF-85AC-50DD-B618-7C389394E4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2" b="5144"/>
          <a:stretch/>
        </p:blipFill>
        <p:spPr>
          <a:xfrm>
            <a:off x="4638528" y="1682227"/>
            <a:ext cx="7408419" cy="34935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89EBEE-BBC8-C26C-3DC3-900EEB1385D4}"/>
              </a:ext>
            </a:extLst>
          </p:cNvPr>
          <p:cNvSpPr txBox="1"/>
          <p:nvPr/>
        </p:nvSpPr>
        <p:spPr>
          <a:xfrm>
            <a:off x="4638528" y="5399850"/>
            <a:ext cx="74084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400" dirty="0"/>
              <a:t>AWS-21 (89GHz) TBs from EUM L1B IPP on </a:t>
            </a:r>
            <a:r>
              <a:rPr lang="en-GB" sz="1400" dirty="0"/>
              <a:t>13/09/2024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68600193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56E08-2B4F-BC53-DB52-3186418C6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 to SNO Literature Review Spreadsheet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37701-A8AA-2219-78F7-82D29F565F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4055761" cy="5262675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SharePoint Spreadsheet</a:t>
            </a:r>
          </a:p>
          <a:p>
            <a:pPr lvl="1"/>
            <a:r>
              <a:rPr lang="en-GB" dirty="0">
                <a:hlinkClick r:id="rId2"/>
              </a:rPr>
              <a:t>Linked here</a:t>
            </a:r>
            <a:endParaRPr lang="en-GB" dirty="0"/>
          </a:p>
          <a:p>
            <a:pPr lvl="1"/>
            <a:r>
              <a:rPr lang="en-GB" dirty="0"/>
              <a:t>Snapshot here =&gt;</a:t>
            </a:r>
          </a:p>
          <a:p>
            <a:r>
              <a:rPr lang="en-GB" dirty="0"/>
              <a:t>Review published SNO algorithms</a:t>
            </a:r>
          </a:p>
          <a:p>
            <a:r>
              <a:rPr lang="en-GB" dirty="0"/>
              <a:t>Also includes limited review of</a:t>
            </a:r>
          </a:p>
          <a:p>
            <a:pPr lvl="1"/>
            <a:r>
              <a:rPr lang="en-GB" dirty="0"/>
              <a:t>Vicarious inter-calibration</a:t>
            </a:r>
          </a:p>
          <a:p>
            <a:pPr lvl="1"/>
            <a:r>
              <a:rPr lang="en-GB" dirty="0"/>
              <a:t>NWP Double-Difference</a:t>
            </a:r>
          </a:p>
          <a:p>
            <a:pPr lvl="1"/>
            <a:endParaRPr lang="en-GB" dirty="0"/>
          </a:p>
          <a:p>
            <a:r>
              <a:rPr lang="en-GB" dirty="0"/>
              <a:t>Following previous discussion:</a:t>
            </a:r>
          </a:p>
          <a:p>
            <a:r>
              <a:rPr lang="en-GB" dirty="0"/>
              <a:t>Added columns for</a:t>
            </a:r>
          </a:p>
          <a:p>
            <a:pPr lvl="1"/>
            <a:r>
              <a:rPr lang="en-GB" dirty="0"/>
              <a:t>Collocation Area </a:t>
            </a:r>
          </a:p>
          <a:p>
            <a:pPr lvl="1"/>
            <a:r>
              <a:rPr lang="en-GB" dirty="0"/>
              <a:t>Spectral Band / View Angle Adjustment Factor</a:t>
            </a:r>
          </a:p>
          <a:p>
            <a:pPr lvl="2"/>
            <a:r>
              <a:rPr lang="en-GB" dirty="0"/>
              <a:t>SBAF/VAAF</a:t>
            </a:r>
          </a:p>
          <a:p>
            <a:pPr lvl="2"/>
            <a:r>
              <a:rPr lang="en-GB" dirty="0"/>
              <a:t>Unpopulated so far!</a:t>
            </a:r>
          </a:p>
          <a:p>
            <a:pPr lvl="2"/>
            <a:endParaRPr lang="en-GB" dirty="0"/>
          </a:p>
          <a:p>
            <a:r>
              <a:rPr lang="en-GB" dirty="0"/>
              <a:t>Contributions welcome!</a:t>
            </a:r>
            <a:endParaRPr lang="en-I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CEA898C-13A3-1209-F9F2-2C3E0E22F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906178"/>
              </p:ext>
            </p:extLst>
          </p:nvPr>
        </p:nvGraphicFramePr>
        <p:xfrm>
          <a:off x="4200814" y="1139429"/>
          <a:ext cx="7571578" cy="5270037"/>
        </p:xfrm>
        <a:graphic>
          <a:graphicData uri="http://schemas.openxmlformats.org/drawingml/2006/table">
            <a:tbl>
              <a:tblPr/>
              <a:tblGrid>
                <a:gridCol w="473223">
                  <a:extLst>
                    <a:ext uri="{9D8B030D-6E8A-4147-A177-3AD203B41FA5}">
                      <a16:colId xmlns:a16="http://schemas.microsoft.com/office/drawing/2014/main" val="2519254806"/>
                    </a:ext>
                  </a:extLst>
                </a:gridCol>
                <a:gridCol w="1228561">
                  <a:extLst>
                    <a:ext uri="{9D8B030D-6E8A-4147-A177-3AD203B41FA5}">
                      <a16:colId xmlns:a16="http://schemas.microsoft.com/office/drawing/2014/main" val="3856479982"/>
                    </a:ext>
                  </a:extLst>
                </a:gridCol>
                <a:gridCol w="546027">
                  <a:extLst>
                    <a:ext uri="{9D8B030D-6E8A-4147-A177-3AD203B41FA5}">
                      <a16:colId xmlns:a16="http://schemas.microsoft.com/office/drawing/2014/main" val="91700230"/>
                    </a:ext>
                  </a:extLst>
                </a:gridCol>
                <a:gridCol w="546027">
                  <a:extLst>
                    <a:ext uri="{9D8B030D-6E8A-4147-A177-3AD203B41FA5}">
                      <a16:colId xmlns:a16="http://schemas.microsoft.com/office/drawing/2014/main" val="2299823684"/>
                    </a:ext>
                  </a:extLst>
                </a:gridCol>
                <a:gridCol w="345817">
                  <a:extLst>
                    <a:ext uri="{9D8B030D-6E8A-4147-A177-3AD203B41FA5}">
                      <a16:colId xmlns:a16="http://schemas.microsoft.com/office/drawing/2014/main" val="1490325401"/>
                    </a:ext>
                  </a:extLst>
                </a:gridCol>
                <a:gridCol w="345817">
                  <a:extLst>
                    <a:ext uri="{9D8B030D-6E8A-4147-A177-3AD203B41FA5}">
                      <a16:colId xmlns:a16="http://schemas.microsoft.com/office/drawing/2014/main" val="1623580518"/>
                    </a:ext>
                  </a:extLst>
                </a:gridCol>
                <a:gridCol w="345817">
                  <a:extLst>
                    <a:ext uri="{9D8B030D-6E8A-4147-A177-3AD203B41FA5}">
                      <a16:colId xmlns:a16="http://schemas.microsoft.com/office/drawing/2014/main" val="699777652"/>
                    </a:ext>
                  </a:extLst>
                </a:gridCol>
                <a:gridCol w="691634">
                  <a:extLst>
                    <a:ext uri="{9D8B030D-6E8A-4147-A177-3AD203B41FA5}">
                      <a16:colId xmlns:a16="http://schemas.microsoft.com/office/drawing/2014/main" val="3876381668"/>
                    </a:ext>
                  </a:extLst>
                </a:gridCol>
                <a:gridCol w="691634">
                  <a:extLst>
                    <a:ext uri="{9D8B030D-6E8A-4147-A177-3AD203B41FA5}">
                      <a16:colId xmlns:a16="http://schemas.microsoft.com/office/drawing/2014/main" val="1914586845"/>
                    </a:ext>
                  </a:extLst>
                </a:gridCol>
                <a:gridCol w="436822">
                  <a:extLst>
                    <a:ext uri="{9D8B030D-6E8A-4147-A177-3AD203B41FA5}">
                      <a16:colId xmlns:a16="http://schemas.microsoft.com/office/drawing/2014/main" val="588959596"/>
                    </a:ext>
                  </a:extLst>
                </a:gridCol>
                <a:gridCol w="91005">
                  <a:extLst>
                    <a:ext uri="{9D8B030D-6E8A-4147-A177-3AD203B41FA5}">
                      <a16:colId xmlns:a16="http://schemas.microsoft.com/office/drawing/2014/main" val="2278813413"/>
                    </a:ext>
                  </a:extLst>
                </a:gridCol>
                <a:gridCol w="91005">
                  <a:extLst>
                    <a:ext uri="{9D8B030D-6E8A-4147-A177-3AD203B41FA5}">
                      <a16:colId xmlns:a16="http://schemas.microsoft.com/office/drawing/2014/main" val="445595603"/>
                    </a:ext>
                  </a:extLst>
                </a:gridCol>
                <a:gridCol w="91005">
                  <a:extLst>
                    <a:ext uri="{9D8B030D-6E8A-4147-A177-3AD203B41FA5}">
                      <a16:colId xmlns:a16="http://schemas.microsoft.com/office/drawing/2014/main" val="1659151613"/>
                    </a:ext>
                  </a:extLst>
                </a:gridCol>
                <a:gridCol w="91005">
                  <a:extLst>
                    <a:ext uri="{9D8B030D-6E8A-4147-A177-3AD203B41FA5}">
                      <a16:colId xmlns:a16="http://schemas.microsoft.com/office/drawing/2014/main" val="1643149849"/>
                    </a:ext>
                  </a:extLst>
                </a:gridCol>
                <a:gridCol w="91005">
                  <a:extLst>
                    <a:ext uri="{9D8B030D-6E8A-4147-A177-3AD203B41FA5}">
                      <a16:colId xmlns:a16="http://schemas.microsoft.com/office/drawing/2014/main" val="573395333"/>
                    </a:ext>
                  </a:extLst>
                </a:gridCol>
                <a:gridCol w="91005">
                  <a:extLst>
                    <a:ext uri="{9D8B030D-6E8A-4147-A177-3AD203B41FA5}">
                      <a16:colId xmlns:a16="http://schemas.microsoft.com/office/drawing/2014/main" val="3279447460"/>
                    </a:ext>
                  </a:extLst>
                </a:gridCol>
                <a:gridCol w="81904">
                  <a:extLst>
                    <a:ext uri="{9D8B030D-6E8A-4147-A177-3AD203B41FA5}">
                      <a16:colId xmlns:a16="http://schemas.microsoft.com/office/drawing/2014/main" val="867466322"/>
                    </a:ext>
                  </a:extLst>
                </a:gridCol>
                <a:gridCol w="91005">
                  <a:extLst>
                    <a:ext uri="{9D8B030D-6E8A-4147-A177-3AD203B41FA5}">
                      <a16:colId xmlns:a16="http://schemas.microsoft.com/office/drawing/2014/main" val="1282117450"/>
                    </a:ext>
                  </a:extLst>
                </a:gridCol>
                <a:gridCol w="91005">
                  <a:extLst>
                    <a:ext uri="{9D8B030D-6E8A-4147-A177-3AD203B41FA5}">
                      <a16:colId xmlns:a16="http://schemas.microsoft.com/office/drawing/2014/main" val="1330886014"/>
                    </a:ext>
                  </a:extLst>
                </a:gridCol>
                <a:gridCol w="81904">
                  <a:extLst>
                    <a:ext uri="{9D8B030D-6E8A-4147-A177-3AD203B41FA5}">
                      <a16:colId xmlns:a16="http://schemas.microsoft.com/office/drawing/2014/main" val="3741994845"/>
                    </a:ext>
                  </a:extLst>
                </a:gridCol>
                <a:gridCol w="91005">
                  <a:extLst>
                    <a:ext uri="{9D8B030D-6E8A-4147-A177-3AD203B41FA5}">
                      <a16:colId xmlns:a16="http://schemas.microsoft.com/office/drawing/2014/main" val="1260692698"/>
                    </a:ext>
                  </a:extLst>
                </a:gridCol>
                <a:gridCol w="937346">
                  <a:extLst>
                    <a:ext uri="{9D8B030D-6E8A-4147-A177-3AD203B41FA5}">
                      <a16:colId xmlns:a16="http://schemas.microsoft.com/office/drawing/2014/main" val="1465497420"/>
                    </a:ext>
                  </a:extLst>
                </a:gridCol>
              </a:tblGrid>
              <a:tr h="259558"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Reference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Collocation Area (km)</a:t>
                      </a:r>
                    </a:p>
                  </a:txBody>
                  <a:tcPr marL="6867" marR="6867" marT="6867" marB="32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I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 </a:t>
                      </a:r>
                      <a:br>
                        <a:rPr lang="en-I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(km)</a:t>
                      </a:r>
                    </a:p>
                  </a:txBody>
                  <a:tcPr marL="6867" marR="6867" marT="6867" marB="32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I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dt </a:t>
                      </a:r>
                      <a:br>
                        <a:rPr lang="en-I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(s)</a:t>
                      </a:r>
                    </a:p>
                  </a:txBody>
                  <a:tcPr marL="6867" marR="6867" marT="6867" marB="32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IE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dVZA</a:t>
                      </a:r>
                      <a:endParaRPr lang="en-I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n-I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(°)</a:t>
                      </a:r>
                    </a:p>
                  </a:txBody>
                  <a:tcPr marL="6867" marR="6867" marT="6867" marB="32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VZAmax (°)</a:t>
                      </a:r>
                    </a:p>
                  </a:txBody>
                  <a:tcPr marL="6867" marR="6867" marT="6867" marB="32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Filter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SBAF</a:t>
                      </a:r>
                      <a:br>
                        <a:rPr lang="en-I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/VAAF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Applicable Sensors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923854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pPr algn="r" fontAlgn="ctr"/>
                      <a:endParaRPr lang="en-I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I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 azi angle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Spectral/View adj.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6867" marR="6867" marT="6867" marB="3296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6867" marR="6867" marT="6867" marB="3296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10.65</a:t>
                      </a:r>
                    </a:p>
                  </a:txBody>
                  <a:tcPr marL="6867" marR="6867" marT="6867" marB="3296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12-40</a:t>
                      </a:r>
                    </a:p>
                  </a:txBody>
                  <a:tcPr marL="6867" marR="6867" marT="6867" marB="3296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50-60</a:t>
                      </a:r>
                    </a:p>
                  </a:txBody>
                  <a:tcPr marL="6867" marR="6867" marT="6867" marB="3296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~89</a:t>
                      </a:r>
                    </a:p>
                  </a:txBody>
                  <a:tcPr marL="6867" marR="6867" marT="6867" marB="3296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~118</a:t>
                      </a:r>
                    </a:p>
                  </a:txBody>
                  <a:tcPr marL="6867" marR="6867" marT="6867" marB="3296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~157</a:t>
                      </a:r>
                    </a:p>
                  </a:txBody>
                  <a:tcPr marL="6867" marR="6867" marT="6867" marB="3296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~183</a:t>
                      </a:r>
                    </a:p>
                  </a:txBody>
                  <a:tcPr marL="6867" marR="6867" marT="6867" marB="3296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~229</a:t>
                      </a:r>
                    </a:p>
                  </a:txBody>
                  <a:tcPr marL="6867" marR="6867" marT="6867" marB="3296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~325</a:t>
                      </a:r>
                    </a:p>
                  </a:txBody>
                  <a:tcPr marL="6867" marR="6867" marT="6867" marB="3296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967202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 Sounders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Zou et al. 2006 </a:t>
                      </a:r>
                      <a:endParaRPr lang="en-IE" sz="8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1x1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5°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MSU Ch2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76955"/>
                  </a:ext>
                </a:extLst>
              </a:tr>
              <a:tr h="281531"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 Sounding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Iacovazzi &amp; Cao, 2007</a:t>
                      </a:r>
                      <a:endParaRPr lang="en-IE" sz="8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4SDP x 5TDP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5°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 + </a:t>
                      </a:r>
                      <a:b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bilinear Interp.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AMSU-A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938758"/>
                  </a:ext>
                </a:extLst>
              </a:tr>
              <a:tr h="281531"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Iacovazzi &amp; Cao, 2008</a:t>
                      </a:r>
                      <a:endParaRPr lang="en-IE" sz="8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4SDP x 5TDP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5°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 + </a:t>
                      </a:r>
                      <a:b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bilinear Interp.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SD&lt;3xNEdT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AMSU-A, ATMS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8433661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 Sounders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Zou and Wang 2011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1x1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5°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AMSU-A , ATMS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6976233"/>
                  </a:ext>
                </a:extLst>
              </a:tr>
              <a:tr h="402383">
                <a:tc>
                  <a:txBody>
                    <a:bodyPr/>
                    <a:lstStyle/>
                    <a:p>
                      <a:pPr algn="l" fontAlgn="t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Temp+</a:t>
                      </a:r>
                      <a:b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Humidity Sounding</a:t>
                      </a:r>
                    </a:p>
                  </a:txBody>
                  <a:tcPr marL="6867" marR="6867" marT="6867" marB="32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Ackermann 2020</a:t>
                      </a:r>
                      <a:endParaRPr lang="en-IE" sz="8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</a:rPr>
                        <a:t>1SDP x 1TDP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10°</a:t>
                      </a:r>
                      <a:b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3.6°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10°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 + </a:t>
                      </a:r>
                      <a:b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B-G resample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AMSU-A</a:t>
                      </a:r>
                      <a:b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AMSU-B+MHS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3918513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Humidity Sounding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7"/>
                        </a:rPr>
                        <a:t>Moradi et al. 2015</a:t>
                      </a:r>
                      <a:endParaRPr lang="en-IE" sz="8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Nadir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ATMS SAPHIR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4964997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8"/>
                        </a:rPr>
                        <a:t>John et al. 2012</a:t>
                      </a:r>
                      <a:endParaRPr lang="en-IE" sz="8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3SDP x 3TDP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3.9°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MHS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5934350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9"/>
                        </a:rPr>
                        <a:t>EUMETSAT MHS FCDR 2023</a:t>
                      </a:r>
                      <a:endParaRPr lang="en-IE" sz="8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  <a:b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3600</a:t>
                      </a:r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15°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SD(3x3)&lt;NEDT</a:t>
                      </a:r>
                      <a:b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*sqrt(2)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MHS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957125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0"/>
                        </a:rPr>
                        <a:t>Dou et al. 2022</a:t>
                      </a:r>
                      <a:endParaRPr lang="en-IE" sz="8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</a:rPr>
                        <a:t>1SDP x 1TDP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5°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+SD(3x3)&lt;1K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MWHS-MHS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686047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1"/>
                        </a:rPr>
                        <a:t>Xie et al, 2024</a:t>
                      </a:r>
                      <a:endParaRPr lang="en-IE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</a:rPr>
                        <a:t>1SDP x 1TDP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5°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MWHS2-ATMS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804665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Window SNO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2"/>
                        </a:rPr>
                        <a:t>Yan &amp; Weng, 2008</a:t>
                      </a:r>
                      <a:endParaRPr lang="en-IE" sz="8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</a:rPr>
                        <a:t>1SDP x 1TDP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SD&lt;1K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SSMIS-SSM/I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1120181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3"/>
                        </a:rPr>
                        <a:t>Song Yang et al., 2011</a:t>
                      </a:r>
                      <a:endParaRPr lang="en-IE" sz="8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SD&lt;2K, |dTb|&lt;10K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SSM/I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306704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4"/>
                        </a:rPr>
                        <a:t>Zou et al. 2014</a:t>
                      </a:r>
                      <a:endParaRPr lang="en-IE" sz="8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 + </a:t>
                      </a:r>
                      <a:b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B-G resample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+1-sigma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AMSU-ATMS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2375277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5"/>
                        </a:rPr>
                        <a:t>Yang et al., 2020</a:t>
                      </a:r>
                      <a:br>
                        <a:rPr lang="da-DK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5"/>
                        </a:rPr>
                      </a:br>
                      <a:r>
                        <a:rPr lang="da-DK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5"/>
                        </a:rPr>
                        <a:t>"IMICA"</a:t>
                      </a:r>
                      <a:endParaRPr lang="da-DK" sz="8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2SDP x 1TDP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50-75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3.3°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+SD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AMSU-A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397020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6"/>
                        </a:rPr>
                        <a:t>Yan et al., 2020</a:t>
                      </a:r>
                      <a:endParaRPr lang="en-IE" sz="8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+SD&lt;2K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AMSU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6323466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Generic SNO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Hewison 2023 - Proposal for Sterna inter-calibration (STC)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5°</a:t>
                      </a:r>
                      <a:b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8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/1?°</a:t>
                      </a:r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5°</a:t>
                      </a:r>
                      <a:b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8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/55?°</a:t>
                      </a:r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SNO+OCTM</a:t>
                      </a:r>
                      <a:b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8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/SCO</a:t>
                      </a:r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SBAF</a:t>
                      </a:r>
                      <a:b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8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/TBD</a:t>
                      </a:r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b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b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b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b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br>
                        <a:rPr lang="en-IE" sz="8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8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Sterna-MWS/ATMS</a:t>
                      </a:r>
                      <a:br>
                        <a:rPr lang="en-IE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8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Sterna-ICI</a:t>
                      </a:r>
                      <a:endParaRPr lang="en-IE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196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72578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50D83-E8C8-08E6-F6FC-FA73A0392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D927E1-C8D4-F2B1-FC2D-87194541B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318" y="-1"/>
            <a:ext cx="684931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DEEDA6-11C8-FD1F-5142-7BBF2D82D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Dynamic Range v Res.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E6D81-703E-2298-B065-19190B4E8D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053" y="864158"/>
            <a:ext cx="5040405" cy="5737609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Histograms of AWS observations</a:t>
            </a:r>
          </a:p>
          <a:p>
            <a:pPr lvl="1"/>
            <a:r>
              <a:rPr lang="en-GB" dirty="0"/>
              <a:t>18 November 2024</a:t>
            </a:r>
          </a:p>
          <a:p>
            <a:pPr lvl="1"/>
            <a:r>
              <a:rPr lang="en-GB" dirty="0"/>
              <a:t>Full day - Global distribution</a:t>
            </a:r>
          </a:p>
          <a:p>
            <a:pPr lvl="1"/>
            <a:r>
              <a:rPr lang="en-GB" dirty="0"/>
              <a:t>Different bin resolutions</a:t>
            </a:r>
          </a:p>
          <a:p>
            <a:pPr lvl="1"/>
            <a:r>
              <a:rPr lang="en-GB" dirty="0"/>
              <a:t>Bigger bins =&gt; Lower Range</a:t>
            </a:r>
          </a:p>
          <a:p>
            <a:pPr lvl="1"/>
            <a:r>
              <a:rPr lang="en-GB" dirty="0"/>
              <a:t>Esp. &gt;100GHz (scattering in DCC)</a:t>
            </a:r>
          </a:p>
          <a:p>
            <a:endParaRPr lang="en-GB" dirty="0"/>
          </a:p>
          <a:p>
            <a:r>
              <a:rPr lang="en-GB" dirty="0"/>
              <a:t>RTTOV + Instr. Sim.</a:t>
            </a:r>
          </a:p>
          <a:p>
            <a:pPr lvl="1"/>
            <a:r>
              <a:rPr lang="en-GB" dirty="0"/>
              <a:t>ERA5</a:t>
            </a:r>
          </a:p>
          <a:p>
            <a:pPr lvl="1"/>
            <a:r>
              <a:rPr lang="en-GB" i="1" dirty="0"/>
              <a:t>3 days/month for 2018</a:t>
            </a:r>
          </a:p>
          <a:p>
            <a:pPr lvl="1"/>
            <a:r>
              <a:rPr lang="en-GB" dirty="0"/>
              <a:t>00z and 12z</a:t>
            </a:r>
          </a:p>
          <a:p>
            <a:pPr lvl="1"/>
            <a:r>
              <a:rPr lang="en-GB" i="1" dirty="0"/>
              <a:t>Clear + Cloudy</a:t>
            </a:r>
          </a:p>
          <a:p>
            <a:pPr lvl="1"/>
            <a:r>
              <a:rPr lang="en-GB" i="1" dirty="0"/>
              <a:t>AWS Top Hat SRFs</a:t>
            </a:r>
          </a:p>
          <a:p>
            <a:pPr lvl="1"/>
            <a:r>
              <a:rPr lang="en-GB" i="1" dirty="0"/>
              <a:t>Nadir Only</a:t>
            </a:r>
          </a:p>
          <a:p>
            <a:pPr lvl="1"/>
            <a:r>
              <a:rPr lang="en-GB" dirty="0"/>
              <a:t>~Match for AWS in 4x4 bins</a:t>
            </a:r>
          </a:p>
          <a:p>
            <a:endParaRPr lang="en-GB" dirty="0"/>
          </a:p>
          <a:p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18852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3ADCE-EFBD-C71F-E3FA-F4E485BDE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07BDAA-D5D6-E271-FD3B-CA0B917BB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296" y="-1"/>
            <a:ext cx="687536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5B25E1-2832-66E0-955C-472A3A117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SBAF: Real v Top Hat SRF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7BAA0-7DF7-ACD1-6A90-9807771C0C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053" y="864158"/>
            <a:ext cx="5040405" cy="5737609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RTTOV coefficients</a:t>
            </a:r>
          </a:p>
          <a:p>
            <a:pPr lvl="1"/>
            <a:r>
              <a:rPr lang="en-GB" i="1" dirty="0"/>
              <a:t>Real AWS SRF</a:t>
            </a:r>
          </a:p>
          <a:p>
            <a:pPr lvl="1"/>
            <a:r>
              <a:rPr lang="en-GB" i="1" dirty="0"/>
              <a:t>Nominal Top Hat SRF</a:t>
            </a:r>
          </a:p>
          <a:p>
            <a:r>
              <a:rPr lang="en-GB" dirty="0"/>
              <a:t>Differences &gt;1K</a:t>
            </a:r>
          </a:p>
          <a:p>
            <a:pPr lvl="1"/>
            <a:r>
              <a:rPr lang="en-GB" dirty="0"/>
              <a:t>183GHz edge channels </a:t>
            </a:r>
          </a:p>
          <a:p>
            <a:pPr lvl="1"/>
            <a:r>
              <a:rPr lang="en-GB" dirty="0"/>
              <a:t>Single-sideband</a:t>
            </a:r>
          </a:p>
          <a:p>
            <a:r>
              <a:rPr lang="en-GB" dirty="0"/>
              <a:t>WFs similar (tropics, clear): </a:t>
            </a:r>
          </a:p>
          <a:p>
            <a:pPr lvl="1"/>
            <a:r>
              <a:rPr lang="en-GB" dirty="0"/>
              <a:t>AWS-33 ~ AWS-44</a:t>
            </a:r>
          </a:p>
          <a:p>
            <a:pPr lvl="1"/>
            <a:r>
              <a:rPr lang="en-GB" dirty="0"/>
              <a:t>AWS-34 ~ AWS-43</a:t>
            </a:r>
          </a:p>
          <a:p>
            <a:pPr lvl="1"/>
            <a:r>
              <a:rPr lang="en-GB" dirty="0"/>
              <a:t>AWS-35 ~ AWS-42</a:t>
            </a:r>
          </a:p>
          <a:p>
            <a:pPr lvl="1"/>
            <a:r>
              <a:rPr lang="en-GB" dirty="0"/>
              <a:t>AWS-36 ~ AWS-41</a:t>
            </a:r>
          </a:p>
          <a:p>
            <a:r>
              <a:rPr lang="en-GB" dirty="0"/>
              <a:t>Repeating for ATMS</a:t>
            </a:r>
          </a:p>
          <a:p>
            <a:pPr lvl="1"/>
            <a:r>
              <a:rPr lang="en-GB" dirty="0"/>
              <a:t>DSB 183GHz channels</a:t>
            </a:r>
          </a:p>
          <a:p>
            <a:r>
              <a:rPr lang="en-GB" dirty="0"/>
              <a:t>Repeating for ICI</a:t>
            </a:r>
          </a:p>
          <a:p>
            <a:pPr lvl="1"/>
            <a:r>
              <a:rPr lang="en-GB" dirty="0"/>
              <a:t>Squarer SRFs, DSB 183GHz, 53°</a:t>
            </a:r>
          </a:p>
          <a:p>
            <a:r>
              <a:rPr lang="en-GB" dirty="0"/>
              <a:t>Any other experience?</a:t>
            </a:r>
          </a:p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13680D-A506-490F-93AC-C77CC50D672F}"/>
              </a:ext>
            </a:extLst>
          </p:cNvPr>
          <p:cNvSpPr txBox="1"/>
          <p:nvPr/>
        </p:nvSpPr>
        <p:spPr>
          <a:xfrm>
            <a:off x="10774393" y="5401438"/>
            <a:ext cx="1413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Difference in nadir TOA Tb clear sky simulated from 72 2018 ERA5 profiles</a:t>
            </a:r>
          </a:p>
          <a:p>
            <a:r>
              <a:rPr lang="en-GB" sz="12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x: Tb (</a:t>
            </a:r>
            <a:r>
              <a:rPr lang="en-GB" sz="1200" b="0" kern="100" spc="-100" dirty="0" err="1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TopHat</a:t>
            </a:r>
            <a:r>
              <a:rPr lang="en-GB" sz="12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)</a:t>
            </a:r>
          </a:p>
          <a:p>
            <a:r>
              <a:rPr lang="en-GB" sz="12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y Tb(SRF)-Tb(</a:t>
            </a:r>
            <a:r>
              <a:rPr lang="en-GB" sz="1200" b="0" kern="100" spc="-100" dirty="0" err="1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TopHat</a:t>
            </a:r>
            <a:r>
              <a:rPr lang="en-GB" sz="12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)</a:t>
            </a:r>
            <a:endParaRPr lang="en-IE" sz="1200" b="0" kern="100" spc="-100" dirty="0" err="1">
              <a:solidFill>
                <a:schemeClr val="tx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2251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>
            <a:extLst>
              <a:ext uri="{FF2B5EF4-FFF2-40B4-BE49-F238E27FC236}">
                <a16:creationId xmlns:a16="http://schemas.microsoft.com/office/drawing/2014/main" id="{F6765FA3-83C9-2CF5-2067-2FE691F28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226" y="4713734"/>
            <a:ext cx="2592329" cy="197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0200D9D-F3DC-44AF-4A58-0576CFA69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626"/>
            <a:ext cx="2615189" cy="197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9E59B7-9850-0B70-22B6-C61BC177A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AWS-PFM SRFs from NWP-SAF (showing rough bands)</a:t>
            </a:r>
            <a:endParaRPr lang="en-I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DE6FC6-56B4-C7F9-8904-95683A84C7DA}"/>
              </a:ext>
            </a:extLst>
          </p:cNvPr>
          <p:cNvSpPr/>
          <p:nvPr/>
        </p:nvSpPr>
        <p:spPr bwMode="auto">
          <a:xfrm>
            <a:off x="792480" y="2880360"/>
            <a:ext cx="1503911" cy="1538854"/>
          </a:xfrm>
          <a:prstGeom prst="rect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B319DB10-A7CD-3E61-6F4C-A699B28CF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9" y="2738626"/>
            <a:ext cx="2592329" cy="197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FD97E53-EABC-F702-5150-6E13907E1371}"/>
              </a:ext>
            </a:extLst>
          </p:cNvPr>
          <p:cNvSpPr/>
          <p:nvPr/>
        </p:nvSpPr>
        <p:spPr bwMode="auto">
          <a:xfrm>
            <a:off x="3298659" y="2880360"/>
            <a:ext cx="1630920" cy="1538854"/>
          </a:xfrm>
          <a:prstGeom prst="rect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8BAB0EB-FA49-2FE6-85B1-E8ED20856FAD}"/>
              </a:ext>
            </a:extLst>
          </p:cNvPr>
          <p:cNvGrpSpPr/>
          <p:nvPr/>
        </p:nvGrpSpPr>
        <p:grpSpPr>
          <a:xfrm>
            <a:off x="9491661" y="634088"/>
            <a:ext cx="2700338" cy="2057400"/>
            <a:chOff x="2700339" y="640080"/>
            <a:chExt cx="2700338" cy="20574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06A5014-C91F-4AEF-FDDF-733810539489}"/>
                </a:ext>
              </a:extLst>
            </p:cNvPr>
            <p:cNvGrpSpPr/>
            <p:nvPr/>
          </p:nvGrpSpPr>
          <p:grpSpPr>
            <a:xfrm>
              <a:off x="2700339" y="640080"/>
              <a:ext cx="2700338" cy="2057400"/>
              <a:chOff x="6657974" y="792480"/>
              <a:chExt cx="5534025" cy="4114800"/>
            </a:xfrm>
          </p:grpSpPr>
          <p:pic>
            <p:nvPicPr>
              <p:cNvPr id="1030" name="Picture 6">
                <a:extLst>
                  <a:ext uri="{FF2B5EF4-FFF2-40B4-BE49-F238E27FC236}">
                    <a16:creationId xmlns:a16="http://schemas.microsoft.com/office/drawing/2014/main" id="{31E55931-B7CF-A7D8-BEA1-ECA46101EC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7974" y="792480"/>
                <a:ext cx="5534025" cy="411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56FA6F2-A14A-92E0-F2DE-5DEFBADE52AE}"/>
                  </a:ext>
                </a:extLst>
              </p:cNvPr>
              <p:cNvSpPr/>
              <p:nvPr/>
            </p:nvSpPr>
            <p:spPr bwMode="auto">
              <a:xfrm>
                <a:off x="7884160" y="1005840"/>
                <a:ext cx="3437773" cy="321994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  <a:alpha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9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A02503C-33C1-D4BC-14B3-74C1FD87068E}"/>
                </a:ext>
              </a:extLst>
            </p:cNvPr>
            <p:cNvSpPr txBox="1"/>
            <p:nvPr/>
          </p:nvSpPr>
          <p:spPr>
            <a:xfrm>
              <a:off x="3298659" y="1413922"/>
              <a:ext cx="16774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Ch06</a:t>
              </a:r>
            </a:p>
            <a:p>
              <a:pPr algn="ctr"/>
              <a: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AWS-16</a:t>
              </a:r>
            </a:p>
            <a:p>
              <a:pPr algn="ctr"/>
              <a: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54.94 ± 0.20</a:t>
              </a:r>
              <a:endParaRPr lang="en-IE" sz="1600" b="0" kern="100" spc="-100" dirty="0" err="1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CC9106E-3CA6-BAC0-5556-F9B9A772B646}"/>
              </a:ext>
            </a:extLst>
          </p:cNvPr>
          <p:cNvGrpSpPr/>
          <p:nvPr/>
        </p:nvGrpSpPr>
        <p:grpSpPr>
          <a:xfrm>
            <a:off x="2592330" y="659753"/>
            <a:ext cx="2700338" cy="2057400"/>
            <a:chOff x="1" y="640080"/>
            <a:chExt cx="2700338" cy="20574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228C95-76AE-2335-9C3C-4C978F6DF29C}"/>
                </a:ext>
              </a:extLst>
            </p:cNvPr>
            <p:cNvGrpSpPr>
              <a:grpSpLocks/>
            </p:cNvGrpSpPr>
            <p:nvPr/>
          </p:nvGrpSpPr>
          <p:grpSpPr>
            <a:xfrm>
              <a:off x="1" y="640080"/>
              <a:ext cx="2700338" cy="2057400"/>
              <a:chOff x="1" y="711200"/>
              <a:chExt cx="5400675" cy="4114800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D9CC10CF-5917-B563-519B-9119B3BC98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711200"/>
                <a:ext cx="5400675" cy="411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4051310-8231-7699-51CE-417E5A5EF396}"/>
                  </a:ext>
                </a:extLst>
              </p:cNvPr>
              <p:cNvSpPr/>
              <p:nvPr/>
            </p:nvSpPr>
            <p:spPr bwMode="auto">
              <a:xfrm>
                <a:off x="1141614" y="934720"/>
                <a:ext cx="3814244" cy="321994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  <a:alpha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9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E9500A2-61F5-12CC-4B05-067F818EC10E}"/>
                </a:ext>
              </a:extLst>
            </p:cNvPr>
            <p:cNvSpPr txBox="1"/>
            <p:nvPr/>
          </p:nvSpPr>
          <p:spPr>
            <a:xfrm>
              <a:off x="685635" y="1213193"/>
              <a:ext cx="16774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Ch02</a:t>
              </a:r>
            </a:p>
            <a:p>
              <a:pPr algn="ctr"/>
              <a: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AWS-12</a:t>
              </a:r>
            </a:p>
            <a:p>
              <a:pPr algn="ctr"/>
              <a: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52.80 ± 0.20</a:t>
              </a:r>
              <a:endParaRPr lang="en-IE" sz="1600" b="0" kern="100" spc="-100" dirty="0" err="1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A56207A-099F-55C0-005F-9476C0EE5FD8}"/>
              </a:ext>
            </a:extLst>
          </p:cNvPr>
          <p:cNvGrpSpPr/>
          <p:nvPr/>
        </p:nvGrpSpPr>
        <p:grpSpPr>
          <a:xfrm>
            <a:off x="6774226" y="659753"/>
            <a:ext cx="2700000" cy="2059200"/>
            <a:chOff x="9380394" y="638280"/>
            <a:chExt cx="2700000" cy="20592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5E60232-AA17-29C8-655A-84B3831806D1}"/>
                </a:ext>
              </a:extLst>
            </p:cNvPr>
            <p:cNvGrpSpPr/>
            <p:nvPr/>
          </p:nvGrpSpPr>
          <p:grpSpPr>
            <a:xfrm>
              <a:off x="9380394" y="638280"/>
              <a:ext cx="2700000" cy="2059200"/>
              <a:chOff x="5400676" y="711200"/>
              <a:chExt cx="5400675" cy="4114800"/>
            </a:xfrm>
          </p:grpSpPr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50787DCA-F008-34B0-97A4-975A9E93BA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0676" y="711200"/>
                <a:ext cx="5400675" cy="411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299F39A-E674-A751-936F-BD92FB1E106D}"/>
                  </a:ext>
                </a:extLst>
              </p:cNvPr>
              <p:cNvSpPr/>
              <p:nvPr/>
            </p:nvSpPr>
            <p:spPr bwMode="auto">
              <a:xfrm>
                <a:off x="6542289" y="934720"/>
                <a:ext cx="3638031" cy="321994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  <a:alpha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36000" rIns="3600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E" sz="9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BD520AD-0C36-F423-4D0C-AE3A89C01511}"/>
                </a:ext>
              </a:extLst>
            </p:cNvPr>
            <p:cNvSpPr txBox="1"/>
            <p:nvPr/>
          </p:nvSpPr>
          <p:spPr>
            <a:xfrm>
              <a:off x="10021789" y="851314"/>
              <a:ext cx="16774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Ch05</a:t>
              </a:r>
            </a:p>
            <a:p>
              <a:pPr algn="ctr"/>
              <a: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AWS-15</a:t>
              </a:r>
            </a:p>
            <a:p>
              <a:pPr algn="ctr"/>
              <a: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54.40 ± 0.20</a:t>
              </a:r>
              <a:endParaRPr lang="en-IE" sz="1600" b="0" kern="100" spc="-100" dirty="0" err="1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4447FC3-E2EF-F356-D7FE-02BED3ED3D19}"/>
              </a:ext>
            </a:extLst>
          </p:cNvPr>
          <p:cNvSpPr txBox="1"/>
          <p:nvPr/>
        </p:nvSpPr>
        <p:spPr>
          <a:xfrm>
            <a:off x="705701" y="3429000"/>
            <a:ext cx="1677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Ch11</a:t>
            </a:r>
            <a:b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</a:br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AWS-32</a:t>
            </a:r>
          </a:p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176.311 ± 1.000</a:t>
            </a:r>
            <a:endParaRPr lang="en-IE" sz="1600" b="0" kern="100" spc="-100" dirty="0" err="1">
              <a:solidFill>
                <a:schemeClr val="tx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105889-1474-CEE9-5994-98350D7F544F}"/>
              </a:ext>
            </a:extLst>
          </p:cNvPr>
          <p:cNvSpPr txBox="1"/>
          <p:nvPr/>
        </p:nvSpPr>
        <p:spPr>
          <a:xfrm>
            <a:off x="3166961" y="3428999"/>
            <a:ext cx="1677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Ch12</a:t>
            </a:r>
            <a:b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</a:br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AWS-33</a:t>
            </a:r>
          </a:p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178.811 ± 1.000</a:t>
            </a:r>
            <a:endParaRPr lang="en-IE" sz="1600" b="0" kern="100" spc="-100" dirty="0" err="1">
              <a:solidFill>
                <a:schemeClr val="tx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9003AB9-D0DA-33F2-45DD-F3EC634210CB}"/>
              </a:ext>
            </a:extLst>
          </p:cNvPr>
          <p:cNvGrpSpPr/>
          <p:nvPr/>
        </p:nvGrpSpPr>
        <p:grpSpPr>
          <a:xfrm>
            <a:off x="5405928" y="4713734"/>
            <a:ext cx="2592329" cy="1975108"/>
            <a:chOff x="108010" y="4713734"/>
            <a:chExt cx="2592329" cy="1975108"/>
          </a:xfrm>
        </p:grpSpPr>
        <p:pic>
          <p:nvPicPr>
            <p:cNvPr id="1037" name="Picture 13">
              <a:extLst>
                <a:ext uri="{FF2B5EF4-FFF2-40B4-BE49-F238E27FC236}">
                  <a16:creationId xmlns:a16="http://schemas.microsoft.com/office/drawing/2014/main" id="{BF8E378B-BF76-05C5-4904-BAFCA7C782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10" y="4713734"/>
              <a:ext cx="2592329" cy="1975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183DB31-E5A6-48D5-73A4-8F6CB1BA2282}"/>
                </a:ext>
              </a:extLst>
            </p:cNvPr>
            <p:cNvSpPr/>
            <p:nvPr/>
          </p:nvSpPr>
          <p:spPr bwMode="auto">
            <a:xfrm>
              <a:off x="524221" y="4808637"/>
              <a:ext cx="456854" cy="1538854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9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2170556-3088-81E6-91DD-C90F70E56151}"/>
                </a:ext>
              </a:extLst>
            </p:cNvPr>
            <p:cNvSpPr txBox="1"/>
            <p:nvPr/>
          </p:nvSpPr>
          <p:spPr>
            <a:xfrm>
              <a:off x="660806" y="5357277"/>
              <a:ext cx="16774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Ch17</a:t>
              </a:r>
              <a:b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</a:br>
              <a: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AWS-42</a:t>
              </a:r>
            </a:p>
            <a:p>
              <a:pPr algn="ctr"/>
              <a: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325.15 ± 2.400</a:t>
              </a:r>
              <a:b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</a:br>
              <a: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            ± 0.600</a:t>
              </a:r>
              <a:endParaRPr lang="en-IE" sz="1600" b="0" kern="100" spc="-100" dirty="0" err="1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94FAA1-AF46-B0FB-4A19-99A14467A182}"/>
                </a:ext>
              </a:extLst>
            </p:cNvPr>
            <p:cNvSpPr/>
            <p:nvPr/>
          </p:nvSpPr>
          <p:spPr bwMode="auto">
            <a:xfrm>
              <a:off x="2056105" y="4818202"/>
              <a:ext cx="456854" cy="1538854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9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2480E06-0AD4-7835-2956-04A2EA95FAEC}"/>
              </a:ext>
            </a:extLst>
          </p:cNvPr>
          <p:cNvSpPr/>
          <p:nvPr/>
        </p:nvSpPr>
        <p:spPr bwMode="auto">
          <a:xfrm>
            <a:off x="9907872" y="4827687"/>
            <a:ext cx="360078" cy="1538854"/>
          </a:xfrm>
          <a:prstGeom prst="rect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99BAF7-2829-7D80-909B-43CD3D7F04BF}"/>
              </a:ext>
            </a:extLst>
          </p:cNvPr>
          <p:cNvSpPr txBox="1"/>
          <p:nvPr/>
        </p:nvSpPr>
        <p:spPr>
          <a:xfrm>
            <a:off x="10044457" y="5357277"/>
            <a:ext cx="1677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Ch19</a:t>
            </a:r>
            <a:b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</a:br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AWS-44</a:t>
            </a:r>
          </a:p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325.15 ± 6.600</a:t>
            </a:r>
            <a:b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</a:br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           ± 1.400</a:t>
            </a:r>
            <a:endParaRPr lang="en-IE" sz="1600" b="0" kern="100" spc="-100" dirty="0" err="1">
              <a:solidFill>
                <a:schemeClr val="tx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1389E65-5149-29D1-824C-6050DCA43943}"/>
              </a:ext>
            </a:extLst>
          </p:cNvPr>
          <p:cNvSpPr/>
          <p:nvPr/>
        </p:nvSpPr>
        <p:spPr bwMode="auto">
          <a:xfrm>
            <a:off x="11517482" y="4827727"/>
            <a:ext cx="360078" cy="1538854"/>
          </a:xfrm>
          <a:prstGeom prst="rect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64601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B934F08-FAD3-4196-43D7-7AAC50CABF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2163" y="0"/>
            <a:ext cx="11399837" cy="639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ATMS-20 Ch20</a:t>
            </a:r>
          </a:p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183.311 ± 3.000</a:t>
            </a:r>
            <a:endParaRPr lang="en-IE" sz="1600" b="0" kern="100" spc="-100" dirty="0" err="1">
              <a:solidFill>
                <a:schemeClr val="tx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0C1AAF-0290-1F71-F7F2-28338F81914D}"/>
              </a:ext>
            </a:extLst>
          </p:cNvPr>
          <p:cNvSpPr txBox="1"/>
          <p:nvPr/>
        </p:nvSpPr>
        <p:spPr>
          <a:xfrm>
            <a:off x="932119" y="5894539"/>
            <a:ext cx="1677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Ch14</a:t>
            </a:r>
            <a:b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</a:br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AWS-35</a:t>
            </a:r>
          </a:p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181.511 ± 0.500</a:t>
            </a:r>
            <a:endParaRPr lang="en-IE" sz="1600" b="0" kern="100" spc="-100" dirty="0" err="1">
              <a:solidFill>
                <a:schemeClr val="tx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pic>
        <p:nvPicPr>
          <p:cNvPr id="1072" name="Picture 48">
            <a:extLst>
              <a:ext uri="{FF2B5EF4-FFF2-40B4-BE49-F238E27FC236}">
                <a16:creationId xmlns:a16="http://schemas.microsoft.com/office/drawing/2014/main" id="{C29AB904-02C1-8126-431C-AC40DDC96F53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455" y="5238000"/>
            <a:ext cx="234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>
            <a:extLst>
              <a:ext uri="{FF2B5EF4-FFF2-40B4-BE49-F238E27FC236}">
                <a16:creationId xmlns:a16="http://schemas.microsoft.com/office/drawing/2014/main" id="{F20E10C7-3E26-5CCB-9343-8BEF500331FD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75" y="5224386"/>
            <a:ext cx="234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5EFE0E04-605B-EBB4-3F79-1BC5DE31467A}"/>
              </a:ext>
            </a:extLst>
          </p:cNvPr>
          <p:cNvGrpSpPr>
            <a:grpSpLocks/>
          </p:cNvGrpSpPr>
          <p:nvPr/>
        </p:nvGrpSpPr>
        <p:grpSpPr>
          <a:xfrm>
            <a:off x="9461211" y="230101"/>
            <a:ext cx="2340000" cy="1620000"/>
            <a:chOff x="9607113" y="-19283"/>
            <a:chExt cx="2592329" cy="1975108"/>
          </a:xfrm>
        </p:grpSpPr>
        <p:pic>
          <p:nvPicPr>
            <p:cNvPr id="46" name="Picture 24">
              <a:extLst>
                <a:ext uri="{FF2B5EF4-FFF2-40B4-BE49-F238E27FC236}">
                  <a16:creationId xmlns:a16="http://schemas.microsoft.com/office/drawing/2014/main" id="{6FC17311-5194-9654-F5AE-D7407714CB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7113" y="-19283"/>
              <a:ext cx="2592329" cy="1975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3741057-E364-FA89-4135-5B99FE386474}"/>
                </a:ext>
              </a:extLst>
            </p:cNvPr>
            <p:cNvSpPr txBox="1"/>
            <p:nvPr/>
          </p:nvSpPr>
          <p:spPr>
            <a:xfrm>
              <a:off x="10181792" y="780009"/>
              <a:ext cx="16774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Ch05</a:t>
              </a:r>
              <a:b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</a:br>
              <a: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AWS-15</a:t>
              </a:r>
            </a:p>
            <a:p>
              <a:pPr algn="ctr"/>
              <a: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54.400 ± 0.200</a:t>
              </a:r>
              <a:endParaRPr lang="en-IE" sz="1600" b="0" kern="100" spc="-100" dirty="0" err="1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CF34BAA-2ED7-B274-9821-1334D474B121}"/>
              </a:ext>
            </a:extLst>
          </p:cNvPr>
          <p:cNvGrpSpPr>
            <a:grpSpLocks/>
          </p:cNvGrpSpPr>
          <p:nvPr/>
        </p:nvGrpSpPr>
        <p:grpSpPr>
          <a:xfrm>
            <a:off x="7134248" y="219808"/>
            <a:ext cx="2340000" cy="1620000"/>
            <a:chOff x="7281863" y="-19283"/>
            <a:chExt cx="2592329" cy="1975108"/>
          </a:xfrm>
        </p:grpSpPr>
        <p:pic>
          <p:nvPicPr>
            <p:cNvPr id="49" name="Picture 26">
              <a:extLst>
                <a:ext uri="{FF2B5EF4-FFF2-40B4-BE49-F238E27FC236}">
                  <a16:creationId xmlns:a16="http://schemas.microsoft.com/office/drawing/2014/main" id="{E7D851B4-96B1-2F47-2EC0-C6D7BE12C3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863" y="-19283"/>
              <a:ext cx="2592329" cy="1975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52752F3-AEC4-9E3D-1FD0-7822C574A0D2}"/>
                </a:ext>
              </a:extLst>
            </p:cNvPr>
            <p:cNvSpPr txBox="1"/>
            <p:nvPr/>
          </p:nvSpPr>
          <p:spPr>
            <a:xfrm>
              <a:off x="7863984" y="779453"/>
              <a:ext cx="16774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Ch04</a:t>
              </a:r>
              <a:b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</a:br>
              <a: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AWS-14</a:t>
              </a:r>
            </a:p>
            <a:p>
              <a:pPr algn="ctr"/>
              <a: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53.596 ± 0.185</a:t>
              </a:r>
              <a:endParaRPr lang="en-IE" sz="1600" b="0" kern="100" spc="-100" dirty="0" err="1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55E5DC2-F793-7285-1C82-EAAC06B54DF6}"/>
              </a:ext>
            </a:extLst>
          </p:cNvPr>
          <p:cNvGrpSpPr>
            <a:grpSpLocks/>
          </p:cNvGrpSpPr>
          <p:nvPr/>
        </p:nvGrpSpPr>
        <p:grpSpPr>
          <a:xfrm>
            <a:off x="4749640" y="221340"/>
            <a:ext cx="2340000" cy="1620000"/>
            <a:chOff x="4964055" y="-27410"/>
            <a:chExt cx="2592329" cy="1975108"/>
          </a:xfrm>
        </p:grpSpPr>
        <p:pic>
          <p:nvPicPr>
            <p:cNvPr id="52" name="Picture 28">
              <a:extLst>
                <a:ext uri="{FF2B5EF4-FFF2-40B4-BE49-F238E27FC236}">
                  <a16:creationId xmlns:a16="http://schemas.microsoft.com/office/drawing/2014/main" id="{2C8979A4-33D0-F35A-B576-B8300BAD2E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055" y="-27410"/>
              <a:ext cx="2592329" cy="1975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7FF93F4-A6DE-A288-A46E-DAB12F280FDB}"/>
                </a:ext>
              </a:extLst>
            </p:cNvPr>
            <p:cNvSpPr txBox="1"/>
            <p:nvPr/>
          </p:nvSpPr>
          <p:spPr>
            <a:xfrm>
              <a:off x="5417765" y="779453"/>
              <a:ext cx="16774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Ch03</a:t>
              </a:r>
              <a:b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</a:br>
              <a: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AWS-13</a:t>
              </a:r>
            </a:p>
            <a:p>
              <a:pPr algn="ctr"/>
              <a: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53.246 ± 0.150</a:t>
              </a:r>
              <a:endParaRPr lang="en-IE" sz="1600" b="0" kern="100" spc="-100" dirty="0" err="1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5BF3987-37BD-9A8F-E862-2C2EFA8FD779}"/>
              </a:ext>
            </a:extLst>
          </p:cNvPr>
          <p:cNvGrpSpPr>
            <a:grpSpLocks/>
          </p:cNvGrpSpPr>
          <p:nvPr/>
        </p:nvGrpSpPr>
        <p:grpSpPr>
          <a:xfrm>
            <a:off x="2418246" y="230101"/>
            <a:ext cx="2340000" cy="1620000"/>
            <a:chOff x="2642526" y="-27410"/>
            <a:chExt cx="2592329" cy="1975108"/>
          </a:xfrm>
        </p:grpSpPr>
        <p:pic>
          <p:nvPicPr>
            <p:cNvPr id="55" name="Picture 30">
              <a:extLst>
                <a:ext uri="{FF2B5EF4-FFF2-40B4-BE49-F238E27FC236}">
                  <a16:creationId xmlns:a16="http://schemas.microsoft.com/office/drawing/2014/main" id="{0462CB08-2594-FDC7-0A2B-E785C08C33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2526" y="-27410"/>
              <a:ext cx="2592329" cy="1975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0618EFF-B86B-8B08-E32D-D29D28BB2E05}"/>
                </a:ext>
              </a:extLst>
            </p:cNvPr>
            <p:cNvSpPr txBox="1"/>
            <p:nvPr/>
          </p:nvSpPr>
          <p:spPr>
            <a:xfrm>
              <a:off x="3153494" y="789979"/>
              <a:ext cx="16774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Ch02</a:t>
              </a:r>
              <a:b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</a:br>
              <a: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AWS-12</a:t>
              </a:r>
            </a:p>
            <a:p>
              <a:pPr algn="ctr"/>
              <a: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52.800 ± 0.150</a:t>
              </a:r>
              <a:endParaRPr lang="en-IE" sz="1600" b="0" kern="100" spc="-100" dirty="0" err="1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24E5C2B-C260-A173-82D4-8A6CF6B0923D}"/>
              </a:ext>
            </a:extLst>
          </p:cNvPr>
          <p:cNvGrpSpPr>
            <a:grpSpLocks/>
          </p:cNvGrpSpPr>
          <p:nvPr/>
        </p:nvGrpSpPr>
        <p:grpSpPr>
          <a:xfrm>
            <a:off x="2391" y="234797"/>
            <a:ext cx="2340000" cy="1620000"/>
            <a:chOff x="184478" y="-16239"/>
            <a:chExt cx="2638049" cy="1975108"/>
          </a:xfrm>
        </p:grpSpPr>
        <p:pic>
          <p:nvPicPr>
            <p:cNvPr id="58" name="Picture 32">
              <a:extLst>
                <a:ext uri="{FF2B5EF4-FFF2-40B4-BE49-F238E27FC236}">
                  <a16:creationId xmlns:a16="http://schemas.microsoft.com/office/drawing/2014/main" id="{14067CF2-198F-35EB-B939-0B73978913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478" y="-16239"/>
              <a:ext cx="2638049" cy="1975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34DF691-6EDE-241F-0986-44C603918814}"/>
                </a:ext>
              </a:extLst>
            </p:cNvPr>
            <p:cNvSpPr txBox="1"/>
            <p:nvPr/>
          </p:nvSpPr>
          <p:spPr>
            <a:xfrm>
              <a:off x="728695" y="789978"/>
              <a:ext cx="16774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Ch01</a:t>
              </a:r>
              <a:b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</a:br>
              <a: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AWS-11</a:t>
              </a:r>
            </a:p>
            <a:p>
              <a:pPr algn="ctr"/>
              <a: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50.300 ± 0.090</a:t>
              </a:r>
              <a:endParaRPr lang="en-IE" sz="1600" b="0" kern="100" spc="-100" dirty="0" err="1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endParaRPr>
            </a:p>
          </p:txBody>
        </p:sp>
      </p:grpSp>
      <p:pic>
        <p:nvPicPr>
          <p:cNvPr id="60" name="Picture 34">
            <a:extLst>
              <a:ext uri="{FF2B5EF4-FFF2-40B4-BE49-F238E27FC236}">
                <a16:creationId xmlns:a16="http://schemas.microsoft.com/office/drawing/2014/main" id="{E2FB431E-19F3-C09A-BD0B-4B2693054115}"/>
              </a:ext>
            </a:extLst>
          </p:cNvPr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971" y="1800320"/>
            <a:ext cx="234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36">
            <a:extLst>
              <a:ext uri="{FF2B5EF4-FFF2-40B4-BE49-F238E27FC236}">
                <a16:creationId xmlns:a16="http://schemas.microsoft.com/office/drawing/2014/main" id="{1AD6342C-8FC7-4866-AD96-B2A96F9416BE}"/>
              </a:ext>
            </a:extLst>
          </p:cNvPr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429" y="1861529"/>
            <a:ext cx="234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38">
            <a:extLst>
              <a:ext uri="{FF2B5EF4-FFF2-40B4-BE49-F238E27FC236}">
                <a16:creationId xmlns:a16="http://schemas.microsoft.com/office/drawing/2014/main" id="{5F1A89AE-90CC-6463-2709-F11FB794156E}"/>
              </a:ext>
            </a:extLst>
          </p:cNvPr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429" y="1855815"/>
            <a:ext cx="234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0">
            <a:extLst>
              <a:ext uri="{FF2B5EF4-FFF2-40B4-BE49-F238E27FC236}">
                <a16:creationId xmlns:a16="http://schemas.microsoft.com/office/drawing/2014/main" id="{615B225D-76EE-0520-A6A2-FE2C07C654D3}"/>
              </a:ext>
            </a:extLst>
          </p:cNvPr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009" y="1880402"/>
            <a:ext cx="234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" name="Picture 42">
            <a:extLst>
              <a:ext uri="{FF2B5EF4-FFF2-40B4-BE49-F238E27FC236}">
                <a16:creationId xmlns:a16="http://schemas.microsoft.com/office/drawing/2014/main" id="{38B93892-19E8-74DC-288E-D39E4024561B}"/>
              </a:ext>
            </a:extLst>
          </p:cNvPr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53" y="1857819"/>
            <a:ext cx="234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63180E7D-9677-16A9-87EA-051234727E56}"/>
              </a:ext>
            </a:extLst>
          </p:cNvPr>
          <p:cNvGrpSpPr>
            <a:grpSpLocks/>
          </p:cNvGrpSpPr>
          <p:nvPr/>
        </p:nvGrpSpPr>
        <p:grpSpPr>
          <a:xfrm>
            <a:off x="-34601" y="3527814"/>
            <a:ext cx="2340000" cy="1620000"/>
            <a:chOff x="144567" y="3663489"/>
            <a:chExt cx="2615189" cy="1975108"/>
          </a:xfrm>
        </p:grpSpPr>
        <p:pic>
          <p:nvPicPr>
            <p:cNvPr id="1026" name="Picture 22">
              <a:extLst>
                <a:ext uri="{FF2B5EF4-FFF2-40B4-BE49-F238E27FC236}">
                  <a16:creationId xmlns:a16="http://schemas.microsoft.com/office/drawing/2014/main" id="{C811E7B4-301D-FD1A-F008-3765601C3E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567" y="3663489"/>
              <a:ext cx="2615189" cy="1975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7" name="TextBox 1026">
              <a:extLst>
                <a:ext uri="{FF2B5EF4-FFF2-40B4-BE49-F238E27FC236}">
                  <a16:creationId xmlns:a16="http://schemas.microsoft.com/office/drawing/2014/main" id="{88984BFF-B7AD-03B7-44F8-6332FFFDA314}"/>
                </a:ext>
              </a:extLst>
            </p:cNvPr>
            <p:cNvSpPr txBox="1"/>
            <p:nvPr/>
          </p:nvSpPr>
          <p:spPr>
            <a:xfrm>
              <a:off x="701811" y="4346580"/>
              <a:ext cx="16774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Ch11</a:t>
              </a:r>
              <a:b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</a:br>
              <a: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AWS-32</a:t>
              </a:r>
            </a:p>
            <a:p>
              <a:pPr algn="ctr"/>
              <a: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176.311 ± 1.000</a:t>
              </a:r>
              <a:endParaRPr lang="en-IE" sz="1600" b="0" kern="100" spc="-100" dirty="0" err="1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030" name="Group 1029">
            <a:extLst>
              <a:ext uri="{FF2B5EF4-FFF2-40B4-BE49-F238E27FC236}">
                <a16:creationId xmlns:a16="http://schemas.microsoft.com/office/drawing/2014/main" id="{571B46C1-7638-3CA0-A37A-A97FFC52B171}"/>
              </a:ext>
            </a:extLst>
          </p:cNvPr>
          <p:cNvGrpSpPr>
            <a:grpSpLocks/>
          </p:cNvGrpSpPr>
          <p:nvPr/>
        </p:nvGrpSpPr>
        <p:grpSpPr>
          <a:xfrm>
            <a:off x="2364874" y="3521957"/>
            <a:ext cx="2340000" cy="1620000"/>
            <a:chOff x="2487514" y="3663489"/>
            <a:chExt cx="2592329" cy="1975108"/>
          </a:xfrm>
        </p:grpSpPr>
        <p:pic>
          <p:nvPicPr>
            <p:cNvPr id="1031" name="Picture 20">
              <a:extLst>
                <a:ext uri="{FF2B5EF4-FFF2-40B4-BE49-F238E27FC236}">
                  <a16:creationId xmlns:a16="http://schemas.microsoft.com/office/drawing/2014/main" id="{596482F4-D0A5-4FE2-9896-F1BA9CF0C5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514" y="3663489"/>
              <a:ext cx="2592329" cy="1975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2" name="TextBox 1031">
              <a:extLst>
                <a:ext uri="{FF2B5EF4-FFF2-40B4-BE49-F238E27FC236}">
                  <a16:creationId xmlns:a16="http://schemas.microsoft.com/office/drawing/2014/main" id="{064838B7-54EF-1296-11BA-5E4E05EA43C6}"/>
                </a:ext>
              </a:extLst>
            </p:cNvPr>
            <p:cNvSpPr txBox="1"/>
            <p:nvPr/>
          </p:nvSpPr>
          <p:spPr>
            <a:xfrm>
              <a:off x="3034236" y="4353721"/>
              <a:ext cx="16774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Ch12</a:t>
              </a:r>
              <a:b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</a:br>
              <a: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AWS-33</a:t>
              </a:r>
            </a:p>
            <a:p>
              <a:pPr algn="ctr"/>
              <a: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178.811 ± 1.000</a:t>
              </a:r>
              <a:endParaRPr lang="en-IE" sz="1600" b="0" kern="100" spc="-100" dirty="0" err="1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865283FE-FAF0-63F7-6F1A-4F2004C3D2F0}"/>
              </a:ext>
            </a:extLst>
          </p:cNvPr>
          <p:cNvGrpSpPr>
            <a:grpSpLocks/>
          </p:cNvGrpSpPr>
          <p:nvPr/>
        </p:nvGrpSpPr>
        <p:grpSpPr>
          <a:xfrm>
            <a:off x="9376861" y="3521957"/>
            <a:ext cx="2340000" cy="1620000"/>
            <a:chOff x="9607113" y="3663489"/>
            <a:chExt cx="2592329" cy="1975108"/>
          </a:xfrm>
        </p:grpSpPr>
        <p:pic>
          <p:nvPicPr>
            <p:cNvPr id="1034" name="Picture 14">
              <a:extLst>
                <a:ext uri="{FF2B5EF4-FFF2-40B4-BE49-F238E27FC236}">
                  <a16:creationId xmlns:a16="http://schemas.microsoft.com/office/drawing/2014/main" id="{3B7BFFBE-34A4-FA1F-E19A-511AA04B0D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7113" y="3663489"/>
              <a:ext cx="2592329" cy="1975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5" name="TextBox 1034">
              <a:extLst>
                <a:ext uri="{FF2B5EF4-FFF2-40B4-BE49-F238E27FC236}">
                  <a16:creationId xmlns:a16="http://schemas.microsoft.com/office/drawing/2014/main" id="{0ACDAD47-79CE-D167-6A06-02DF26D9BE76}"/>
                </a:ext>
              </a:extLst>
            </p:cNvPr>
            <p:cNvSpPr txBox="1"/>
            <p:nvPr/>
          </p:nvSpPr>
          <p:spPr>
            <a:xfrm>
              <a:off x="10201696" y="4353721"/>
              <a:ext cx="16774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Ch15</a:t>
              </a:r>
              <a:b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</a:br>
              <a: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AWS-36</a:t>
              </a:r>
            </a:p>
            <a:p>
              <a:pPr algn="ctr"/>
              <a: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182.311 ± 0.250</a:t>
              </a:r>
              <a:endParaRPr lang="en-IE" sz="1600" b="0" kern="100" spc="-100" dirty="0" err="1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AA553B24-0828-9F62-3F6B-3726C5626E02}"/>
              </a:ext>
            </a:extLst>
          </p:cNvPr>
          <p:cNvGrpSpPr>
            <a:grpSpLocks/>
          </p:cNvGrpSpPr>
          <p:nvPr/>
        </p:nvGrpSpPr>
        <p:grpSpPr>
          <a:xfrm>
            <a:off x="7062429" y="3533385"/>
            <a:ext cx="2340000" cy="1620000"/>
            <a:chOff x="7264166" y="3663489"/>
            <a:chExt cx="2592329" cy="1975108"/>
          </a:xfrm>
        </p:grpSpPr>
        <p:pic>
          <p:nvPicPr>
            <p:cNvPr id="1037" name="Picture 16">
              <a:extLst>
                <a:ext uri="{FF2B5EF4-FFF2-40B4-BE49-F238E27FC236}">
                  <a16:creationId xmlns:a16="http://schemas.microsoft.com/office/drawing/2014/main" id="{64A7FF23-CB11-AF2E-B139-FF1F08C134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4166" y="3663489"/>
              <a:ext cx="2592329" cy="1975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9" name="TextBox 1038">
              <a:extLst>
                <a:ext uri="{FF2B5EF4-FFF2-40B4-BE49-F238E27FC236}">
                  <a16:creationId xmlns:a16="http://schemas.microsoft.com/office/drawing/2014/main" id="{F4D11253-1192-F748-092E-383A8D85E504}"/>
                </a:ext>
              </a:extLst>
            </p:cNvPr>
            <p:cNvSpPr txBox="1"/>
            <p:nvPr/>
          </p:nvSpPr>
          <p:spPr>
            <a:xfrm>
              <a:off x="7848313" y="4339788"/>
              <a:ext cx="16774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Ch14</a:t>
              </a:r>
              <a:b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</a:br>
              <a: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AWS-35</a:t>
              </a:r>
            </a:p>
            <a:p>
              <a:pPr algn="ctr"/>
              <a: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181.511 ± 0.500</a:t>
              </a:r>
              <a:endParaRPr lang="en-IE" sz="1600" b="0" kern="100" spc="-100" dirty="0" err="1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48786352-3582-FF26-D50B-28B16A3B72FD}"/>
              </a:ext>
            </a:extLst>
          </p:cNvPr>
          <p:cNvGrpSpPr>
            <a:grpSpLocks/>
          </p:cNvGrpSpPr>
          <p:nvPr/>
        </p:nvGrpSpPr>
        <p:grpSpPr>
          <a:xfrm>
            <a:off x="4713009" y="3523186"/>
            <a:ext cx="2340000" cy="1620000"/>
            <a:chOff x="4838404" y="3663489"/>
            <a:chExt cx="2670054" cy="1975108"/>
          </a:xfrm>
        </p:grpSpPr>
        <p:pic>
          <p:nvPicPr>
            <p:cNvPr id="1043" name="Picture 18">
              <a:extLst>
                <a:ext uri="{FF2B5EF4-FFF2-40B4-BE49-F238E27FC236}">
                  <a16:creationId xmlns:a16="http://schemas.microsoft.com/office/drawing/2014/main" id="{712F7C9F-9C93-814A-6806-EF6A7C0ACE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8404" y="3663489"/>
              <a:ext cx="2670054" cy="1975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5" name="TextBox 1044">
              <a:extLst>
                <a:ext uri="{FF2B5EF4-FFF2-40B4-BE49-F238E27FC236}">
                  <a16:creationId xmlns:a16="http://schemas.microsoft.com/office/drawing/2014/main" id="{A5007094-2031-B6A3-EF6E-E457A5683BFC}"/>
                </a:ext>
              </a:extLst>
            </p:cNvPr>
            <p:cNvSpPr txBox="1"/>
            <p:nvPr/>
          </p:nvSpPr>
          <p:spPr>
            <a:xfrm>
              <a:off x="5436654" y="4352223"/>
              <a:ext cx="16774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Ch13</a:t>
              </a:r>
              <a:b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</a:br>
              <a: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AWS-34</a:t>
              </a:r>
            </a:p>
            <a:p>
              <a:pPr algn="ctr"/>
              <a:r>
                <a:rPr lang="en-GB" sz="1600" b="0" kern="100" spc="-100" dirty="0">
                  <a:solidFill>
                    <a:schemeClr val="tx2"/>
                  </a:solidFill>
                  <a:latin typeface="Bahnschrift Light" panose="020B0502040204020203" pitchFamily="34" charset="0"/>
                  <a:ea typeface="Roboto" panose="02000000000000000000" pitchFamily="2" charset="0"/>
                </a:rPr>
                <a:t>180.311 ± 0.500</a:t>
              </a:r>
              <a:endParaRPr lang="en-IE" sz="1600" b="0" kern="100" spc="-100" dirty="0" err="1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endParaRPr>
            </a:p>
          </p:txBody>
        </p:sp>
      </p:grpSp>
      <p:pic>
        <p:nvPicPr>
          <p:cNvPr id="1047" name="Picture 44">
            <a:extLst>
              <a:ext uri="{FF2B5EF4-FFF2-40B4-BE49-F238E27FC236}">
                <a16:creationId xmlns:a16="http://schemas.microsoft.com/office/drawing/2014/main" id="{AEB86C6E-BBA4-35E2-F961-9CC79C90F1BC}"/>
              </a:ext>
            </a:extLst>
          </p:cNvPr>
          <p:cNvPicPr>
            <a:picLocks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440" y="5223116"/>
            <a:ext cx="234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46">
            <a:extLst>
              <a:ext uri="{FF2B5EF4-FFF2-40B4-BE49-F238E27FC236}">
                <a16:creationId xmlns:a16="http://schemas.microsoft.com/office/drawing/2014/main" id="{67CDB09D-A15D-4E74-CE14-EC409DB2893C}"/>
              </a:ext>
            </a:extLst>
          </p:cNvPr>
          <p:cNvPicPr>
            <a:picLocks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440" y="5235542"/>
            <a:ext cx="234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1" name="TextBox 1050">
            <a:extLst>
              <a:ext uri="{FF2B5EF4-FFF2-40B4-BE49-F238E27FC236}">
                <a16:creationId xmlns:a16="http://schemas.microsoft.com/office/drawing/2014/main" id="{5DE1E2F2-632C-5F27-65BB-AB218BDAF0F3}"/>
              </a:ext>
            </a:extLst>
          </p:cNvPr>
          <p:cNvSpPr txBox="1"/>
          <p:nvPr/>
        </p:nvSpPr>
        <p:spPr>
          <a:xfrm>
            <a:off x="451695" y="2463280"/>
            <a:ext cx="1487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Ch06</a:t>
            </a:r>
            <a:b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</a:br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AWS-16</a:t>
            </a:r>
          </a:p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54.94 ± 0.200</a:t>
            </a:r>
            <a:endParaRPr lang="en-IE" sz="1600" b="0" kern="100" spc="-100" dirty="0" err="1">
              <a:solidFill>
                <a:schemeClr val="tx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1055" name="TextBox 1054">
            <a:extLst>
              <a:ext uri="{FF2B5EF4-FFF2-40B4-BE49-F238E27FC236}">
                <a16:creationId xmlns:a16="http://schemas.microsoft.com/office/drawing/2014/main" id="{D28A45CB-2124-24AA-0099-90CD24E3CC63}"/>
              </a:ext>
            </a:extLst>
          </p:cNvPr>
          <p:cNvSpPr txBox="1"/>
          <p:nvPr/>
        </p:nvSpPr>
        <p:spPr>
          <a:xfrm>
            <a:off x="2892599" y="2407261"/>
            <a:ext cx="1487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Ch07</a:t>
            </a:r>
            <a:b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</a:br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AWS-17</a:t>
            </a:r>
          </a:p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55.50 ± 0.175</a:t>
            </a:r>
            <a:endParaRPr lang="en-IE" sz="1600" b="0" kern="100" spc="-100" dirty="0" err="1">
              <a:solidFill>
                <a:schemeClr val="tx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1057" name="TextBox 1056">
            <a:extLst>
              <a:ext uri="{FF2B5EF4-FFF2-40B4-BE49-F238E27FC236}">
                <a16:creationId xmlns:a16="http://schemas.microsoft.com/office/drawing/2014/main" id="{002E330D-6A33-5334-EB81-0663DD263796}"/>
              </a:ext>
            </a:extLst>
          </p:cNvPr>
          <p:cNvSpPr txBox="1"/>
          <p:nvPr/>
        </p:nvSpPr>
        <p:spPr>
          <a:xfrm>
            <a:off x="5172180" y="2407260"/>
            <a:ext cx="1487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Ch08</a:t>
            </a:r>
            <a:b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</a:br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AWS-18</a:t>
            </a:r>
          </a:p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57.290 ± 0.175</a:t>
            </a:r>
            <a:endParaRPr lang="en-IE" sz="1600" b="0" kern="100" spc="-100" dirty="0" err="1">
              <a:solidFill>
                <a:schemeClr val="tx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1061" name="TextBox 1060">
            <a:extLst>
              <a:ext uri="{FF2B5EF4-FFF2-40B4-BE49-F238E27FC236}">
                <a16:creationId xmlns:a16="http://schemas.microsoft.com/office/drawing/2014/main" id="{A6A6861F-F8D5-92EA-AEFF-2FB64581BF84}"/>
              </a:ext>
            </a:extLst>
          </p:cNvPr>
          <p:cNvSpPr txBox="1"/>
          <p:nvPr/>
        </p:nvSpPr>
        <p:spPr>
          <a:xfrm>
            <a:off x="7538405" y="2407260"/>
            <a:ext cx="1487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Ch09</a:t>
            </a:r>
            <a:b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</a:br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AWS-21</a:t>
            </a:r>
          </a:p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89 ± 2</a:t>
            </a:r>
            <a:endParaRPr lang="en-IE" sz="1600" b="0" kern="100" spc="-100" dirty="0" err="1">
              <a:solidFill>
                <a:schemeClr val="tx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1063" name="TextBox 1062">
            <a:extLst>
              <a:ext uri="{FF2B5EF4-FFF2-40B4-BE49-F238E27FC236}">
                <a16:creationId xmlns:a16="http://schemas.microsoft.com/office/drawing/2014/main" id="{2FCC0064-6DD2-DE97-459B-D15CED4F1F7D}"/>
              </a:ext>
            </a:extLst>
          </p:cNvPr>
          <p:cNvSpPr txBox="1"/>
          <p:nvPr/>
        </p:nvSpPr>
        <p:spPr>
          <a:xfrm>
            <a:off x="9939812" y="2436153"/>
            <a:ext cx="1487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Ch10</a:t>
            </a:r>
            <a:b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</a:br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AWS-31</a:t>
            </a:r>
          </a:p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165.5 ± 1.4</a:t>
            </a:r>
            <a:endParaRPr lang="en-IE" sz="1600" b="0" kern="100" spc="-100" dirty="0" err="1">
              <a:solidFill>
                <a:schemeClr val="tx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1065" name="TextBox 1064">
            <a:extLst>
              <a:ext uri="{FF2B5EF4-FFF2-40B4-BE49-F238E27FC236}">
                <a16:creationId xmlns:a16="http://schemas.microsoft.com/office/drawing/2014/main" id="{14BC47D5-B37E-5EF3-A32C-311BF2836FB6}"/>
              </a:ext>
            </a:extLst>
          </p:cNvPr>
          <p:cNvSpPr txBox="1"/>
          <p:nvPr/>
        </p:nvSpPr>
        <p:spPr>
          <a:xfrm>
            <a:off x="485122" y="5646015"/>
            <a:ext cx="1500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Ch16</a:t>
            </a:r>
            <a:b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</a:br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AWS-41</a:t>
            </a:r>
          </a:p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325.15 ± 1.200</a:t>
            </a:r>
            <a:endParaRPr lang="en-IE" sz="1600" b="0" kern="100" spc="-100" dirty="0" err="1">
              <a:solidFill>
                <a:schemeClr val="tx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1067" name="TextBox 1066">
            <a:extLst>
              <a:ext uri="{FF2B5EF4-FFF2-40B4-BE49-F238E27FC236}">
                <a16:creationId xmlns:a16="http://schemas.microsoft.com/office/drawing/2014/main" id="{23E673EF-0AAA-5BD0-64B5-8553843A8342}"/>
              </a:ext>
            </a:extLst>
          </p:cNvPr>
          <p:cNvSpPr txBox="1"/>
          <p:nvPr/>
        </p:nvSpPr>
        <p:spPr>
          <a:xfrm>
            <a:off x="2886095" y="5646014"/>
            <a:ext cx="1500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Ch17</a:t>
            </a:r>
            <a:b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</a:br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AWS-42</a:t>
            </a:r>
          </a:p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325.15 ± 2.400</a:t>
            </a:r>
            <a:endParaRPr lang="en-IE" sz="1600" b="0" kern="100" spc="-100" dirty="0" err="1">
              <a:solidFill>
                <a:schemeClr val="tx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1069" name="TextBox 1068">
            <a:extLst>
              <a:ext uri="{FF2B5EF4-FFF2-40B4-BE49-F238E27FC236}">
                <a16:creationId xmlns:a16="http://schemas.microsoft.com/office/drawing/2014/main" id="{1801CD51-4276-ECBC-CD61-3C6CCE11CAAB}"/>
              </a:ext>
            </a:extLst>
          </p:cNvPr>
          <p:cNvSpPr txBox="1"/>
          <p:nvPr/>
        </p:nvSpPr>
        <p:spPr>
          <a:xfrm>
            <a:off x="5160035" y="5637129"/>
            <a:ext cx="1500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Ch18</a:t>
            </a:r>
            <a:b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</a:br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AWS-43</a:t>
            </a:r>
          </a:p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325.15 ± 4.100</a:t>
            </a:r>
            <a:endParaRPr lang="en-IE" sz="1600" b="0" kern="100" spc="-100" dirty="0" err="1">
              <a:solidFill>
                <a:schemeClr val="tx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1071" name="TextBox 1070">
            <a:extLst>
              <a:ext uri="{FF2B5EF4-FFF2-40B4-BE49-F238E27FC236}">
                <a16:creationId xmlns:a16="http://schemas.microsoft.com/office/drawing/2014/main" id="{2FE51EA7-9C6D-C6C9-7941-23B3A36A7E69}"/>
              </a:ext>
            </a:extLst>
          </p:cNvPr>
          <p:cNvSpPr txBox="1"/>
          <p:nvPr/>
        </p:nvSpPr>
        <p:spPr>
          <a:xfrm>
            <a:off x="7596334" y="5617617"/>
            <a:ext cx="1500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Ch19</a:t>
            </a:r>
            <a:b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</a:br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AWS-44</a:t>
            </a:r>
          </a:p>
          <a:p>
            <a:pPr algn="ctr"/>
            <a:r>
              <a:rPr lang="en-GB" sz="1600" b="0" kern="100" spc="-100" dirty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325.15 ± 6.600</a:t>
            </a:r>
            <a:endParaRPr lang="en-IE" sz="1600" b="0" kern="100" spc="-100" dirty="0" err="1">
              <a:solidFill>
                <a:schemeClr val="tx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81944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&amp; Seperator Slides">
  <a:themeElements>
    <a:clrScheme name="EUMETSAT">
      <a:dk1>
        <a:srgbClr val="FFFFFF"/>
      </a:dk1>
      <a:lt1>
        <a:srgbClr val="00205B"/>
      </a:lt1>
      <a:dk2>
        <a:srgbClr val="38484E"/>
      </a:dk2>
      <a:lt2>
        <a:srgbClr val="5B7F95"/>
      </a:lt2>
      <a:accent1>
        <a:srgbClr val="00B5E2"/>
      </a:accent1>
      <a:accent2>
        <a:srgbClr val="EAAA00"/>
      </a:accent2>
      <a:accent3>
        <a:srgbClr val="00B2A9"/>
      </a:accent3>
      <a:accent4>
        <a:srgbClr val="FE5000"/>
      </a:accent4>
      <a:accent5>
        <a:srgbClr val="7C7FAB"/>
      </a:accent5>
      <a:accent6>
        <a:srgbClr val="D6D2C4"/>
      </a:accent6>
      <a:hlink>
        <a:srgbClr val="C5B9AC"/>
      </a:hlink>
      <a:folHlink>
        <a:srgbClr val="968C83"/>
      </a:folHlink>
    </a:clrScheme>
    <a:fontScheme name="EUMETSAT Font">
      <a:majorFont>
        <a:latin typeface="Bahnschrift SemiBold"/>
        <a:ea typeface=""/>
        <a:cs typeface=""/>
      </a:majorFont>
      <a:minorFont>
        <a:latin typeface="Bahnschrif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b="0" kern="100" spc="-100" dirty="0" err="1" smtClean="0">
            <a:solidFill>
              <a:schemeClr val="tx2"/>
            </a:solidFill>
            <a:latin typeface="Bahnschrift Light" panose="020B0502040204020203" pitchFamily="34" charset="0"/>
            <a:ea typeface="Roboto" panose="02000000000000000000" pitchFamily="2" charset="0"/>
          </a:defRPr>
        </a:defPPr>
      </a:lstStyle>
    </a:tx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Landscape Template (All Designs).pptx" id="{12443F55-906A-4ACB-9A2F-98B2EB5A6081}" vid="{34CB0787-89DC-4D21-9BBE-BF3E5B2193E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c0d32b7-afc5-4577-b835-8ee209ff46e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0E6A351B58E744BDF5DE913D9738F4" ma:contentTypeVersion="13" ma:contentTypeDescription="Create a new document." ma:contentTypeScope="" ma:versionID="3f7dbbcd3ac9e77d910f14ccc7df6434">
  <xsd:schema xmlns:xsd="http://www.w3.org/2001/XMLSchema" xmlns:xs="http://www.w3.org/2001/XMLSchema" xmlns:p="http://schemas.microsoft.com/office/2006/metadata/properties" xmlns:ns3="3434cde1-f776-4c3f-9525-3f132e87b814" xmlns:ns4="4c0d32b7-afc5-4577-b835-8ee209ff46e1" targetNamespace="http://schemas.microsoft.com/office/2006/metadata/properties" ma:root="true" ma:fieldsID="d10fb32dcf1859980f0078748871d33e" ns3:_="" ns4:_="">
    <xsd:import namespace="3434cde1-f776-4c3f-9525-3f132e87b814"/>
    <xsd:import namespace="4c0d32b7-afc5-4577-b835-8ee209ff46e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_activity" minOccurs="0"/>
                <xsd:element ref="ns4:MediaLengthInSecond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4cde1-f776-4c3f-9525-3f132e87b8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d32b7-afc5-4577-b835-8ee209ff46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F162B5-2E6E-4C8D-881A-803D0DC84FC9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4c0d32b7-afc5-4577-b835-8ee209ff46e1"/>
    <ds:schemaRef ds:uri="http://schemas.openxmlformats.org/package/2006/metadata/core-properties"/>
    <ds:schemaRef ds:uri="3434cde1-f776-4c3f-9525-3f132e87b81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0F3EC2B-49BA-4515-A079-BB86439580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4cde1-f776-4c3f-9525-3f132e87b814"/>
    <ds:schemaRef ds:uri="4c0d32b7-afc5-4577-b835-8ee209ff46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FCFFA2-E922-41DC-860B-821ED93E46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Landscape Template (All Designs)</Template>
  <TotalTime>1920</TotalTime>
  <Words>1263</Words>
  <Application>Microsoft Office PowerPoint</Application>
  <PresentationFormat>Widescreen</PresentationFormat>
  <Paragraphs>476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Aptos</vt:lpstr>
      <vt:lpstr>Arial</vt:lpstr>
      <vt:lpstr>Bahnschrift Light</vt:lpstr>
      <vt:lpstr>Bahnschrift SemiLight</vt:lpstr>
      <vt:lpstr>Calibri</vt:lpstr>
      <vt:lpstr>Century Gothic</vt:lpstr>
      <vt:lpstr>Helvetica</vt:lpstr>
      <vt:lpstr>Roboto</vt:lpstr>
      <vt:lpstr>Tahoma</vt:lpstr>
      <vt:lpstr>Times New Roman</vt:lpstr>
      <vt:lpstr>Title &amp; Seperator Slides</vt:lpstr>
      <vt:lpstr>PowerPoint Presentation</vt:lpstr>
      <vt:lpstr>SNO/Vicarious Calibration Focus Group Meeting 2025-01-16</vt:lpstr>
      <vt:lpstr>EPS-Sterna / Arctic Weather Satellite (AWS)</vt:lpstr>
      <vt:lpstr>Test SNO algorithms with AWS Data</vt:lpstr>
      <vt:lpstr>Update to SNO Literature Review Spreadsheet</vt:lpstr>
      <vt:lpstr>Dynamic Range v Res.</vt:lpstr>
      <vt:lpstr>SBAF: Real v Top Hat SRF</vt:lpstr>
      <vt:lpstr> AWS-PFM SRFs from NWP-SAF (showing rough bands)</vt:lpstr>
      <vt:lpstr>ATMS-20 Ch20 183.311 ± 3.000</vt:lpstr>
      <vt:lpstr>PowerPoint Presentation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Hewison</dc:creator>
  <cp:lastModifiedBy>Tim Hewison</cp:lastModifiedBy>
  <cp:revision>58</cp:revision>
  <cp:lastPrinted>2006-03-06T14:11:17Z</cp:lastPrinted>
  <dcterms:created xsi:type="dcterms:W3CDTF">2023-10-10T07:54:36Z</dcterms:created>
  <dcterms:modified xsi:type="dcterms:W3CDTF">2025-01-16T15:46:39Z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0x010100420E6A351B58E744BDF5DE913D9738F4</vt:lpwstr>
  </property>
  <property fmtid="{D5CDD505-2E9C-101B-9397-08002B2CF9AE}" pid="3" name="DM_DOCNUM">
    <vt:lpwstr>1380705</vt:lpwstr>
  </property>
  <property fmtid="{D5CDD505-2E9C-101B-9397-08002B2CF9AE}" pid="4" name="DM_DOCNAME">
    <vt:lpwstr>EPS-Sterna Inter-Calibration Concept Presentation for SAG Oct 2023</vt:lpwstr>
  </property>
  <property fmtid="{D5CDD505-2E9C-101B-9397-08002B2CF9AE}" pid="5" name="DM_AUTHOR">
    <vt:lpwstr>Tim Hewison</vt:lpwstr>
  </property>
  <property fmtid="{D5CDD505-2E9C-101B-9397-08002B2CF9AE}" pid="6" name="DM_E_DOC_NO">
    <vt:lpwstr>EUM/EPS-STERNA/VWG/23/1380705</vt:lpwstr>
  </property>
  <property fmtid="{D5CDD505-2E9C-101B-9397-08002B2CF9AE}" pid="7" name="DM_E_VER_NO">
    <vt:lpwstr>1 Draft</vt:lpwstr>
  </property>
  <property fmtid="{D5CDD505-2E9C-101B-9397-08002B2CF9AE}" pid="8" name="DM_E_ISS_DATE">
    <vt:lpwstr>10 October 2023</vt:lpwstr>
  </property>
  <property fmtid="{D5CDD505-2E9C-101B-9397-08002B2CF9AE}" pid="9" name="DM_E_FROM_PERS2">
    <vt:lpwstr/>
  </property>
  <property fmtid="{D5CDD505-2E9C-101B-9397-08002B2CF9AE}" pid="10" name="DM_E_CONFID">
    <vt:lpwstr/>
  </property>
  <property fmtid="{D5CDD505-2E9C-101B-9397-08002B2CF9AE}" pid="11" name="DM_E_WBS_CODE">
    <vt:lpwstr/>
  </property>
  <property fmtid="{D5CDD505-2E9C-101B-9397-08002B2CF9AE}" pid="12" name="DM_E_DISTRIB">
    <vt:lpwstr/>
  </property>
  <property fmtid="{D5CDD505-2E9C-101B-9397-08002B2CF9AE}" pid="13" name="DIGITAL_SIGNATURE">
    <vt:lpwstr/>
  </property>
</Properties>
</file>