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733" r:id="rId2"/>
    <p:sldId id="834" r:id="rId3"/>
    <p:sldId id="851" r:id="rId4"/>
    <p:sldId id="852" r:id="rId5"/>
    <p:sldId id="866" r:id="rId6"/>
    <p:sldId id="853" r:id="rId7"/>
    <p:sldId id="854" r:id="rId8"/>
    <p:sldId id="867" r:id="rId9"/>
    <p:sldId id="855" r:id="rId10"/>
    <p:sldId id="858" r:id="rId11"/>
    <p:sldId id="863" r:id="rId12"/>
    <p:sldId id="864" r:id="rId13"/>
    <p:sldId id="857" r:id="rId14"/>
    <p:sldId id="856" r:id="rId15"/>
    <p:sldId id="861" r:id="rId16"/>
    <p:sldId id="862" r:id="rId17"/>
    <p:sldId id="860" r:id="rId18"/>
    <p:sldId id="859" r:id="rId19"/>
    <p:sldId id="865" r:id="rId20"/>
    <p:sldId id="833" r:id="rId21"/>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333399"/>
    <a:srgbClr val="000000"/>
    <a:srgbClr val="0C45E4"/>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29" autoAdjust="0"/>
    <p:restoredTop sz="87867" autoAdjust="0"/>
  </p:normalViewPr>
  <p:slideViewPr>
    <p:cSldViewPr snapToGrid="0">
      <p:cViewPr varScale="1">
        <p:scale>
          <a:sx n="96" d="100"/>
          <a:sy n="96" d="100"/>
        </p:scale>
        <p:origin x="112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Hello everyone, Thank you for being here.  My name is Junwei Wang from the CMA.</a:t>
            </a:r>
            <a:r>
              <a:rPr lang="en-US" altLang="zh-CN" sz="1800" kern="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Today, my topic is Global Pseudo-Invariant Pixels (GPIPs) Selection, and its application in radiometric calibration.</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en-GB" dirty="0"/>
          </a:p>
        </p:txBody>
      </p:sp>
    </p:spTree>
    <p:extLst>
      <p:ext uri="{BB962C8B-B14F-4D97-AF65-F5344CB8AC3E}">
        <p14:creationId xmlns:p14="http://schemas.microsoft.com/office/powerpoint/2010/main" val="211872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PIPs from one image-pair only reflects pseudo-invariant pixels within the scene for that specific time interval under the current atmospheric conditions.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Aggregate PIPs from a substantial number of image-pairs with varying atmospheric conditions, time periods and intervals: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aggregated PIPs with high frequency reflect surface characteristics that are more Lambertian, with lower atmospheric water vapor and aerosol loading, lower cloud cover probability, and higher temporal stability.</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10</a:t>
            </a:fld>
            <a:endParaRPr lang="en-US"/>
          </a:p>
        </p:txBody>
      </p:sp>
    </p:spTree>
    <p:extLst>
      <p:ext uri="{BB962C8B-B14F-4D97-AF65-F5344CB8AC3E}">
        <p14:creationId xmlns:p14="http://schemas.microsoft.com/office/powerpoint/2010/main" val="392814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We can search for PIPs on a global scale. We have selected nine potential PIPs-containing regions and conducted the same study in these areas to observe the consistency of sensor degradation results across regions, and to identify the PIPs distribution in each region.</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11</a:t>
            </a:fld>
            <a:endParaRPr lang="en-US"/>
          </a:p>
        </p:txBody>
      </p:sp>
    </p:spTree>
    <p:extLst>
      <p:ext uri="{BB962C8B-B14F-4D97-AF65-F5344CB8AC3E}">
        <p14:creationId xmlns:p14="http://schemas.microsoft.com/office/powerpoint/2010/main" val="392982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Here is the PIPs distribution for the nine selected regions mentioned earlier. The GPIPs align with traditional PICS, but additional hotspots areas were also identified, providing direction for further selection of PICS.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12</a:t>
            </a:fld>
            <a:endParaRPr lang="en-US"/>
          </a:p>
        </p:txBody>
      </p:sp>
    </p:spTree>
    <p:extLst>
      <p:ext uri="{BB962C8B-B14F-4D97-AF65-F5344CB8AC3E}">
        <p14:creationId xmlns:p14="http://schemas.microsoft.com/office/powerpoint/2010/main" val="2849687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Here are the PIPs locations and the relative degradation of the sensor with two image pairs that have different acquisition time intervals. One image pair has a 16-day interval, while the other has a 5-year interval.</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It can be seen that the two image pairs show consistent spatial distributions of PIPs. And the regressions have high correlation, the slopes reflects the relative degradation of the sensor for each band over the time interval</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US" altLang="zh-CN" sz="1800" dirty="0">
                <a:effectLst/>
                <a:latin typeface="Times New Roman" panose="02020603050405020304" pitchFamily="18" charset="0"/>
                <a:ea typeface="Times New Roman" panose="02020603050405020304" pitchFamily="18" charset="0"/>
              </a:rPr>
              <a:t>The PIPs reflect targets with high temporal stability, and aggregating them yields PICS</a:t>
            </a:r>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13</a:t>
            </a:fld>
            <a:endParaRPr lang="en-US"/>
          </a:p>
        </p:txBody>
      </p:sp>
    </p:spTree>
    <p:extLst>
      <p:ext uri="{BB962C8B-B14F-4D97-AF65-F5344CB8AC3E}">
        <p14:creationId xmlns:p14="http://schemas.microsoft.com/office/powerpoint/2010/main" val="304141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For each comparison of image-pairs, the regression slope on the TOA reflectance of PIPs for each channel represents the measurement of relative degradation of the sensor during the time interval</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Then, For long-time series data, a large dataset of regression slopes from a substantial number of image-pairs with varying time periods and intervals can be created.</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long-term trend of sensor degradation over time can be modeled by a polynomial Pi(t) for each band </a:t>
            </a:r>
            <a:r>
              <a:rPr lang="en-US" altLang="zh-CN"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coefficients of the polynomial can be determined by minimizing the equation below. Where the </a:t>
            </a:r>
            <a:r>
              <a:rPr lang="en-US" altLang="zh-CN"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altLang="zh-CN" sz="1800" i="1" kern="100"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altLang="zh-CN"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altLang="zh-CN" sz="1800" i="1" kern="1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altLang="zh-CN"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altLang="zh-CN" sz="1800" i="1" kern="1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represents the measurement of relative degradation of the sensor band </a:t>
            </a:r>
            <a:r>
              <a:rPr lang="en-US" altLang="zh-CN" sz="18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during the time interval from </a:t>
            </a:r>
            <a:r>
              <a:rPr lang="en-US" altLang="zh-CN"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altLang="zh-CN" sz="1800" i="1" kern="1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altLang="zh-CN"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altLang="zh-CN" sz="1800" i="1" kern="1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US" altLang="zh-CN" sz="1800" dirty="0">
                <a:effectLst/>
                <a:latin typeface="Times New Roman" panose="02020603050405020304" pitchFamily="18" charset="0"/>
                <a:ea typeface="Times New Roman" panose="02020603050405020304" pitchFamily="18" charset="0"/>
              </a:rPr>
              <a:t>For long-term data series , the whole process is automatic and requires no prior knowledge of the targets, also extending the calibration sites to the pixel-level targets.</a:t>
            </a:r>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14</a:t>
            </a:fld>
            <a:endParaRPr lang="en-US"/>
          </a:p>
        </p:txBody>
      </p:sp>
    </p:spTree>
    <p:extLst>
      <p:ext uri="{BB962C8B-B14F-4D97-AF65-F5344CB8AC3E}">
        <p14:creationId xmlns:p14="http://schemas.microsoft.com/office/powerpoint/2010/main" val="84539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Construct image pairs and perform same PIPs analysis on all image pairs for long-term FY-3D/MERSI-II data from a period spanning over five years. Here, we present the long-term results for four typical bands, Among them, band 4 is relatively stable. And other bands exhibiting varying degrees of degradation.</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dots with different colors represent regression slopes from image pairs with different time intervals. For a regression slope of one image pair, plot the data with the later date, that is t2​, on the x-axis.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It can be seen that Image pairs with longer intervals exhibit more pronounced sensor degradation.</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15</a:t>
            </a:fld>
            <a:endParaRPr lang="en-US"/>
          </a:p>
        </p:txBody>
      </p:sp>
    </p:spTree>
    <p:extLst>
      <p:ext uri="{BB962C8B-B14F-4D97-AF65-F5344CB8AC3E}">
        <p14:creationId xmlns:p14="http://schemas.microsoft.com/office/powerpoint/2010/main" val="230144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Using the method described earlier, we can obtain sensor degradation over time through polynomial fitting and comparing it with traditional degradation monitoring method.</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From the results, we can see that the PIPs-based method aligns well with the traditional PICS and DCC methods. </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We also conducted the same experiments at two different sites: North Africa and Northwestern China.. The PIPs-based approach provides consistent results across different regions.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16</a:t>
            </a:fld>
            <a:endParaRPr lang="en-US"/>
          </a:p>
        </p:txBody>
      </p:sp>
    </p:spTree>
    <p:extLst>
      <p:ext uri="{BB962C8B-B14F-4D97-AF65-F5344CB8AC3E}">
        <p14:creationId xmlns:p14="http://schemas.microsoft.com/office/powerpoint/2010/main" val="1445819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For each band, normalize the regression slopes of each image pair by using the fitted long-term degradation trends, This allows us to assess the quality of the polynomial fitting.</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After normalization, the regression slopes are distributed around zero point nine five to one point zero five with a mean of 1, indicating that the instrument degradation trend has been fitted well.</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17</a:t>
            </a:fld>
            <a:endParaRPr lang="en-US"/>
          </a:p>
        </p:txBody>
      </p:sp>
    </p:spTree>
    <p:extLst>
      <p:ext uri="{BB962C8B-B14F-4D97-AF65-F5344CB8AC3E}">
        <p14:creationId xmlns:p14="http://schemas.microsoft.com/office/powerpoint/2010/main" val="2300963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standard deviation of normalized regression slopes represents the uncertainty of relative degradation for individual image pairs. Here, the uncertainty results for each band at the four regions are presented.</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From the results, it can been found that our method is susceptible to the influence of atmospheric conditions, blue bands and water vapor absorption bands exhibit higher uncertainty.</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It should be Noted that this uncertainty pertains to the relative degradation for individual image pairs. In long-term degradation trend analysis, the mean effects of atmospheric and BRDF influences tend to be ZERO. Consequently, the actual uncertainty in long-term degradation trend is lower.</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18</a:t>
            </a:fld>
            <a:endParaRPr lang="en-US"/>
          </a:p>
        </p:txBody>
      </p:sp>
    </p:spTree>
    <p:extLst>
      <p:ext uri="{BB962C8B-B14F-4D97-AF65-F5344CB8AC3E}">
        <p14:creationId xmlns:p14="http://schemas.microsoft.com/office/powerpoint/2010/main" val="3499927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OK, here are the conclusions.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Different from the traditional vicarious calibration methods that primarily rely on invariant or pseudo-invariant targets, this study employs big data analysis of global PIPs to monitor the long-term degradation of space-borne sensors: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Font typeface="Wingdings" panose="05000000000000000000" pitchFamily="2" charset="2"/>
              <a:buChar cha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PIPs are determined by the IR-MAD technique requiring no prior knowledge</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Font typeface="Wingdings" panose="05000000000000000000" pitchFamily="2" charset="2"/>
              <a:buChar cha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PIPs can extend the PICS to the pixel-level targets and The spatial distribution of selected PIPs involves the traditional PICS sites.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Font typeface="Wingdings" panose="05000000000000000000" pitchFamily="2" charset="2"/>
              <a:buChar cha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Instrument degradation trending across different regions are consistent, which also meet well with those traditional vicarious calibration methods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Font typeface="Wingdings" panose="05000000000000000000" pitchFamily="2" charset="2"/>
              <a:buChar cha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This method is not sensor-specific and can significantly enhance the frequency of vicarious calibration with low uncertainty</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19</a:t>
            </a:fld>
            <a:endParaRPr lang="en-US"/>
          </a:p>
        </p:txBody>
      </p:sp>
    </p:spTree>
    <p:extLst>
      <p:ext uri="{BB962C8B-B14F-4D97-AF65-F5344CB8AC3E}">
        <p14:creationId xmlns:p14="http://schemas.microsoft.com/office/powerpoint/2010/main" val="955961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7F72-EFE4-2A62-75A3-5B7AF1BA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F68D7-3ED8-24E1-1F1C-CBD0B8AEC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8BB48-9CD8-9B33-2C54-67818BDA9048}"/>
              </a:ext>
            </a:extLst>
          </p:cNvPr>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Let’s begin with a brief background introduction and the motivation behind this study.</a:t>
            </a:r>
            <a:r>
              <a:rPr lang="en-US" altLang="zh-CN" sz="1800" kern="0" dirty="0">
                <a:effectLst/>
                <a:latin typeface="宋体" panose="02010600030101010101" pitchFamily="2" charset="-122"/>
                <a:ea typeface="Times New Roman" panose="02020603050405020304" pitchFamily="18" charset="0"/>
                <a:cs typeface="宋体" panose="02010600030101010101" pitchFamily="2" charset="-122"/>
              </a:rPr>
              <a:t> </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We know that traditional vicarious calibration methods primarily rely on sites with suitable characteristics. they have long served as benchmarks or test sites to verify the post-launch radiometric calibration performance of satellite instruments. For example, reference test sites for field campaigns, like Dunhuang in China, and desert PICS, ice and snow targets such as Greenland and Dome C, cloud targets like DCC, as well as oceanic targets and the Moon. </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Typically, these targets are selected based on prior knowledge. The identification of these PICS relies on careful criterion selection for characteristics such as spatial extent, temporal stability, and spatial uniformity. The number and types of these targets are limited, which will result in low calibration frequency and narrow dynamic ranges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03C7544-74B8-64AF-07A9-1820F52605E1}"/>
              </a:ext>
            </a:extLst>
          </p:cNvPr>
          <p:cNvSpPr>
            <a:spLocks noGrp="1"/>
          </p:cNvSpPr>
          <p:nvPr>
            <p:ph type="sldNum" sz="quarter" idx="5"/>
          </p:nvPr>
        </p:nvSpPr>
        <p:spPr/>
        <p:txBody>
          <a:bodyPr/>
          <a:lstStyle/>
          <a:p>
            <a:pPr>
              <a:defRPr/>
            </a:pPr>
            <a:fld id="{D2E840EC-3661-47EA-B292-7ED791E1B58E}" type="slidenum">
              <a:rPr lang="en-US" smtClean="0"/>
              <a:pPr>
                <a:defRPr/>
              </a:pPr>
              <a:t>2</a:t>
            </a:fld>
            <a:endParaRPr lang="en-US"/>
          </a:p>
        </p:txBody>
      </p:sp>
    </p:spTree>
    <p:extLst>
      <p:ext uri="{BB962C8B-B14F-4D97-AF65-F5344CB8AC3E}">
        <p14:creationId xmlns:p14="http://schemas.microsoft.com/office/powerpoint/2010/main" val="2566940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Thank you for your attention. For further discussion, I’m available at this email.</a:t>
            </a:r>
            <a:r>
              <a:rPr lang="en-US" altLang="zh-CN" sz="1800" kern="100" dirty="0">
                <a:effectLst/>
                <a:latin typeface="等线" panose="02010600030101010101" pitchFamily="2" charset="-122"/>
                <a:ea typeface="Times New Roman" panose="02020603050405020304" pitchFamily="18" charset="0"/>
                <a:cs typeface="Times New Roman" panose="02020603050405020304" pitchFamily="18" charset="0"/>
              </a:rPr>
              <a:t> </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please feel free to reach out to me.</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20</a:t>
            </a:fld>
            <a:endParaRPr lang="en-US"/>
          </a:p>
        </p:txBody>
      </p:sp>
    </p:spTree>
    <p:extLst>
      <p:ext uri="{BB962C8B-B14F-4D97-AF65-F5344CB8AC3E}">
        <p14:creationId xmlns:p14="http://schemas.microsoft.com/office/powerpoint/2010/main" val="11027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7F72-EFE4-2A62-75A3-5B7AF1BA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F68D7-3ED8-24E1-1F1C-CBD0B8AEC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8BB48-9CD8-9B33-2C54-67818BDA9048}"/>
              </a:ext>
            </a:extLst>
          </p:cNvPr>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motivation for this work includes two key aspects: Is it possible to automatically determine targets in the scene for sensor calibration? Can we expand the existing calibration PICS to include a wider variety of sample types, a broader dynamic range of reflectance, and more frequent calibration checks and updates?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This study extends PICS to pseudo-invariant pixels (which I will refer to as PIPs) to monitor the long-term degradation of the spaceborne sensors, and also provides prior information and guidance for further global PICS selection</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03C7544-74B8-64AF-07A9-1820F52605E1}"/>
              </a:ext>
            </a:extLst>
          </p:cNvPr>
          <p:cNvSpPr>
            <a:spLocks noGrp="1"/>
          </p:cNvSpPr>
          <p:nvPr>
            <p:ph type="sldNum" sz="quarter" idx="5"/>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392080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7F72-EFE4-2A62-75A3-5B7AF1BA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F68D7-3ED8-24E1-1F1C-CBD0B8AEC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8BB48-9CD8-9B33-2C54-67818BDA9048}"/>
              </a:ext>
            </a:extLst>
          </p:cNvPr>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Here, I will provide a detailed explanation of the IR-MAD (Iteratively Reweighted Multivariate Alteration Detection) technique used for selecting PIPs.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IR-MAD technique was first proposed for change detection by Nielsen, and later used in the radiometric normalization, radiometric calibration of AVHRR.</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Consider an image pair of two multi-spectral images with N bands acquired at time t1 and t2 over the same geographical region as random vectors (</a:t>
            </a:r>
            <a:r>
              <a:rPr lang="en-US" altLang="zh-CN"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F, G</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most intuitive way to detect change or no-change in the scene is to calculate the difference of the two images. In this way, regions with significant changes will exhibit large absolute values, while areas with no-change will have low or zero absolute values. However, this approach is overly naive to synthesize changes information across all bands, as some changes may be evident in certain bands but not in others. Nielsen suggests transforming the original data into a feature space to better synthesize information from all bands, facilitating the detection of changes or no-change in the scene. The MAD variates in feature space can be determined by a linear transformation of F and G with coefficients vectors </a:t>
            </a:r>
            <a:r>
              <a:rPr lang="en-US" altLang="zh-CN"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altLang="zh-CN"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to achieve the maximum variance of the MAD variates.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03C7544-74B8-64AF-07A9-1820F52605E1}"/>
              </a:ext>
            </a:extLst>
          </p:cNvPr>
          <p:cNvSpPr>
            <a:spLocks noGrp="1"/>
          </p:cNvSpPr>
          <p:nvPr>
            <p:ph type="sldNum" sz="quarter" idx="5"/>
          </p:nvPr>
        </p:nvSpPr>
        <p:spPr/>
        <p:txBody>
          <a:bodyPr/>
          <a:lstStyle/>
          <a:p>
            <a:pPr>
              <a:defRPr/>
            </a:pPr>
            <a:fld id="{D2E840EC-3661-47EA-B292-7ED791E1B58E}" type="slidenum">
              <a:rPr lang="en-US" smtClean="0"/>
              <a:pPr>
                <a:defRPr/>
              </a:pPr>
              <a:t>4</a:t>
            </a:fld>
            <a:endParaRPr lang="en-US"/>
          </a:p>
        </p:txBody>
      </p:sp>
    </p:spTree>
    <p:extLst>
      <p:ext uri="{BB962C8B-B14F-4D97-AF65-F5344CB8AC3E}">
        <p14:creationId xmlns:p14="http://schemas.microsoft.com/office/powerpoint/2010/main" val="150756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7F72-EFE4-2A62-75A3-5B7AF1BA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F68D7-3ED8-24E1-1F1C-CBD0B8AEC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8BB48-9CD8-9B33-2C54-67818BDA9048}"/>
              </a:ext>
            </a:extLst>
          </p:cNvPr>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coefficients vectors </a:t>
            </a:r>
            <a:r>
              <a:rPr lang="en-US" altLang="zh-CN"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altLang="zh-CN"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can be resolved by a canonical correlation analysis. There are two important properties associated with MAD variates, which are highly relevant to the identification of PIPs:  </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first ) The MAD variates are invariant under linear transformations of either or both of the original images. This implies that they are insensitive to the differences in gain and offset settings of the sensor, hence an accurate relative radiometric calibration is superfluous; </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second) The MAD variates are mutually orthogonal (uncorrelated). According to the Central Limit Theorem, the MAD variates, which are determined through several additions and subtractions across all bands, will ideally follow a multivariate normal distribution with a diagonal covariance matrix.</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Let the sum of the squares of the standardized MAD variates as the random variate Z, as shown in the Equation below, where </a:t>
            </a:r>
            <a:r>
              <a:rPr lang="en-US" altLang="zh-CN"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sigma_i</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is the standard deviation of the </a:t>
            </a:r>
            <a:r>
              <a:rPr lang="en-US" altLang="zh-CN" sz="1800" kern="100" dirty="0" err="1">
                <a:effectLst/>
                <a:latin typeface="Times New Roman" panose="02020603050405020304" pitchFamily="18" charset="0"/>
                <a:ea typeface="Times New Roman" panose="02020603050405020304" pitchFamily="18" charset="0"/>
                <a:cs typeface="Times New Roman" panose="02020603050405020304" pitchFamily="18" charset="0"/>
              </a:rPr>
              <a:t>MAD_i</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Then, the random variate </a:t>
            </a:r>
            <a:r>
              <a:rPr lang="en-US" altLang="zh-CN"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 would follow a chi-square distribution with N degrees of freedom.</a:t>
            </a:r>
            <a:r>
              <a:rPr lang="en-US" altLang="zh-CN" sz="1800" kern="0" dirty="0">
                <a:effectLst/>
                <a:latin typeface="NimbusRomNo9L-Regu"/>
                <a:ea typeface="Times New Roman" panose="02020603050405020304" pitchFamily="18" charset="0"/>
                <a:cs typeface="NimbusRomNo9L-Regu"/>
              </a:rPr>
              <a:t> </a:t>
            </a: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 decision threshold k can be set to select PIPs within the scene. Typically, the k value is set to the 0.9 upper percentile of the chi-square distribution. Meaning that pixels whose probability of no-change is greater than 90% will be designated as PIPs. Therefore, the only differences in PIPs between the two images are attributed to slight random effects, such as instrument noise and atmospheric fluctuations, rather than changes in the targets themselves. The PIPs in the scene are statistically selected without a prior knowledge of the surface.</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03C7544-74B8-64AF-07A9-1820F52605E1}"/>
              </a:ext>
            </a:extLst>
          </p:cNvPr>
          <p:cNvSpPr>
            <a:spLocks noGrp="1"/>
          </p:cNvSpPr>
          <p:nvPr>
            <p:ph type="sldNum" sz="quarter" idx="5"/>
          </p:nvPr>
        </p:nvSpPr>
        <p:spPr/>
        <p:txBody>
          <a:bodyPr/>
          <a:lstStyle/>
          <a:p>
            <a:pPr>
              <a:defRPr/>
            </a:pPr>
            <a:fld id="{D2E840EC-3661-47EA-B292-7ED791E1B58E}" type="slidenum">
              <a:rPr lang="en-US" smtClean="0"/>
              <a:pPr>
                <a:defRPr/>
              </a:pPr>
              <a:t>5</a:t>
            </a:fld>
            <a:endParaRPr lang="en-US"/>
          </a:p>
        </p:txBody>
      </p:sp>
    </p:spTree>
    <p:extLst>
      <p:ext uri="{BB962C8B-B14F-4D97-AF65-F5344CB8AC3E}">
        <p14:creationId xmlns:p14="http://schemas.microsoft.com/office/powerpoint/2010/main" val="291464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7F72-EFE4-2A62-75A3-5B7AF1BA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F68D7-3ED8-24E1-1F1C-CBD0B8AEC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8BB48-9CD8-9B33-2C54-67818BDA9048}"/>
              </a:ext>
            </a:extLst>
          </p:cNvPr>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data used in this study comes from the MERSI-II onboard the FY-3D satellite, covering the time period from 2018 to 2023. MERSI-II has 25 spectral bands, of which 19 are reflective solar bands (RSBs) and 6 are thermal emissive bands (TEBs), MERSI-II has two onboard calibrators: a visible onboard calibrator (called VOC) for reflective solar bands. Nevertheless, due to the limitations and inherent degradation of the VOC, MERSI-II still relies on vicarious calibration methods for regular radiometric calibration updates of reflective solar bands.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This study exclusively uses 10 RSBs for the determination of PIPs. Band 5 is the cirrus cloud band characterized by low energy, and bands 8-15 are the ocean color bands that may saturate in bright targets. Therefore, these bands are not considered in this analysis. Based on the identified PIPs, we can analyze the long-term degradation of MERSI RSBs during this period.</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03C7544-74B8-64AF-07A9-1820F52605E1}"/>
              </a:ext>
            </a:extLst>
          </p:cNvPr>
          <p:cNvSpPr>
            <a:spLocks noGrp="1"/>
          </p:cNvSpPr>
          <p:nvPr>
            <p:ph type="sldNum" sz="quarter" idx="5"/>
          </p:nvPr>
        </p:nvSpPr>
        <p:spPr/>
        <p:txBody>
          <a:bodyPr/>
          <a:lstStyle/>
          <a:p>
            <a:pPr>
              <a:defRPr/>
            </a:pPr>
            <a:fld id="{D2E840EC-3661-47EA-B292-7ED791E1B58E}" type="slidenum">
              <a:rPr lang="en-US" smtClean="0"/>
              <a:pPr>
                <a:defRPr/>
              </a:pPr>
              <a:t>6</a:t>
            </a:fld>
            <a:endParaRPr lang="en-US"/>
          </a:p>
        </p:txBody>
      </p:sp>
    </p:spTree>
    <p:extLst>
      <p:ext uri="{BB962C8B-B14F-4D97-AF65-F5344CB8AC3E}">
        <p14:creationId xmlns:p14="http://schemas.microsoft.com/office/powerpoint/2010/main" val="167344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Here is the flowchart for PIPs-based calibration, which consists of five main steps. I will provide the specific details of these steps later.</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First, Reproject the long-term data onto a common geographic grid and construct the image-pairs.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And then, Mask out cloudy pixels (not strict) and pixels with sensor zenith angles greater than 30°.</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Then, Select pseudo-invariant pixels (PIPs) by the IR-MAD technique</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Next, Regression on PIPs to get regression slope, which is a measurement of the relative degradation</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Finally, Polynomial fitting for long-term degradation trends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7</a:t>
            </a:fld>
            <a:endParaRPr lang="en-US"/>
          </a:p>
        </p:txBody>
      </p:sp>
    </p:spTree>
    <p:extLst>
      <p:ext uri="{BB962C8B-B14F-4D97-AF65-F5344CB8AC3E}">
        <p14:creationId xmlns:p14="http://schemas.microsoft.com/office/powerpoint/2010/main" val="336361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Here are some implementation details aimed at reducing errors and uncertainties during the calibration process. We assume that the differences in PIPs between the two images stem solely from the linear effects caused by variations in sensor gain or sensor degradation. Therefore, other potential factors that may contribute to differences should be eliminated or minimized as much as possible.</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First, when constructing image pairs, For a given image, another image can be compared with it when satisfying the following criteria:</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One is the ground tracks of satellite orbit should be similar ( 100 km) to reduce the impact of BRDF effect; </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The time interval between the two images should be within a time window of plus or minus 20 days around the anniversary date applied to minimize seasonal differences, such as surface changes, solar declination and atmospheric conditions.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Second, to compare image pairs and select PIPs, set a mask with the following criteria:  Masking cloud and ocean pixels in the scene to enhance the sensitivity of the IR-MAD method, and Limiting pixels with sensor zenith angle (VZA) less than 30 degrees for IR-MAD analysis and selecting only PIPs with sensor zenith angle less than 15degrees to minimize registration errors between the two images and the impact of BRDF effect.</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Third, set a set of criteria for filtering out invalid image-pair comparisons includes: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Image pairs without enough samples for statistical analysis will be discarded.</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For an image pair, comparisons will be discarded if the number of PIPs is less than 500 or the regression line correlation is less than zero point nine five.</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8</a:t>
            </a:fld>
            <a:endParaRPr lang="en-US"/>
          </a:p>
        </p:txBody>
      </p:sp>
    </p:spTree>
    <p:extLst>
      <p:ext uri="{BB962C8B-B14F-4D97-AF65-F5344CB8AC3E}">
        <p14:creationId xmlns:p14="http://schemas.microsoft.com/office/powerpoint/2010/main" val="252276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Here is an example of PIPs selection applied to two images acquired at different times by MERSI-II.</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buNone/>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In this comparison, Pixels with large view zenith angle (greater than 30 degrees) and contaminated by clouds are masked. </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rPr>
              <a:t>It can be seen that despite the fact that the selection of (PIPs) does not require any prior knowledge of the targets, the LIBYA1 is automatically included in the PIPs.</a:t>
            </a:r>
            <a:endParaRPr lang="zh-CN" altLang="zh-CN"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9</a:t>
            </a:fld>
            <a:endParaRPr lang="en-US"/>
          </a:p>
        </p:txBody>
      </p:sp>
    </p:spTree>
    <p:extLst>
      <p:ext uri="{BB962C8B-B14F-4D97-AF65-F5344CB8AC3E}">
        <p14:creationId xmlns:p14="http://schemas.microsoft.com/office/powerpoint/2010/main" val="163750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1051" y="132628"/>
            <a:ext cx="7772400" cy="667472"/>
          </a:xfrm>
          <a:prstGeom prst="rect">
            <a:avLst/>
          </a:prstGeom>
        </p:spPr>
        <p:txBody>
          <a:bodyPr/>
          <a:lstStyle>
            <a:lvl1pPr algn="l">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r>
              <a:rPr lang="en-US" sz="1000" b="0" dirty="0"/>
              <a:t>March 17, 2025</a:t>
            </a:r>
            <a:r>
              <a:rPr lang="it-IT" sz="1000" b="0" dirty="0"/>
              <a:t> </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Annual Meeting </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nn">
            <a:extLst>
              <a:ext uri="{FF2B5EF4-FFF2-40B4-BE49-F238E27FC236}">
                <a16:creationId xmlns:a16="http://schemas.microsoft.com/office/drawing/2014/main" id="{D4AF100D-2368-985D-5E86-276017BA3C60}"/>
              </a:ext>
            </a:extLst>
          </p:cNvPr>
          <p:cNvPicPr>
            <a:picLocks noChangeAspect="1"/>
          </p:cNvPicPr>
          <p:nvPr userDrawn="1"/>
        </p:nvPicPr>
        <p:blipFill>
          <a:blip r:embed="rId9"/>
          <a:stretch>
            <a:fillRect/>
          </a:stretch>
        </p:blipFill>
        <p:spPr>
          <a:xfrm>
            <a:off x="10344468" y="65566"/>
            <a:ext cx="1351915" cy="6273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oleObject" Target="../embeddings/oleObject11.bin"/><Relationship Id="rId4" Type="http://schemas.openxmlformats.org/officeDocument/2006/relationships/image" Target="../media/image49.wmf"/></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9.jpeg"/><Relationship Id="rId7" Type="http://schemas.openxmlformats.org/officeDocument/2006/relationships/oleObject" Target="../embeddings/oleObject12.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5.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wmf"/><Relationship Id="rId11" Type="http://schemas.openxmlformats.org/officeDocument/2006/relationships/image" Target="../media/image14.wmf"/><Relationship Id="rId5" Type="http://schemas.openxmlformats.org/officeDocument/2006/relationships/oleObject" Target="../embeddings/oleObject2.bin"/><Relationship Id="rId15" Type="http://schemas.openxmlformats.org/officeDocument/2006/relationships/image" Target="../media/image16.wmf"/><Relationship Id="rId10" Type="http://schemas.openxmlformats.org/officeDocument/2006/relationships/oleObject" Target="../embeddings/oleObject4.bin"/><Relationship Id="rId4" Type="http://schemas.openxmlformats.org/officeDocument/2006/relationships/image" Target="../media/image10.wmf"/><Relationship Id="rId9" Type="http://schemas.openxmlformats.org/officeDocument/2006/relationships/image" Target="../media/image13.png"/><Relationship Id="rId1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13.png"/><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47B75E6-DD37-1D3B-E210-BF75B851573A}"/>
              </a:ext>
            </a:extLst>
          </p:cNvPr>
          <p:cNvSpPr>
            <a:spLocks noGrp="1" noChangeArrowheads="1"/>
          </p:cNvSpPr>
          <p:nvPr>
            <p:ph type="ctrTitle"/>
          </p:nvPr>
        </p:nvSpPr>
        <p:spPr bwMode="auto">
          <a:xfrm>
            <a:off x="1716389" y="1662142"/>
            <a:ext cx="9329709" cy="1125318"/>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CN" sz="3200" b="1" dirty="0">
                <a:effectLst>
                  <a:outerShdw blurRad="38100" dist="38100" dir="2700000" algn="tl">
                    <a:srgbClr val="000000">
                      <a:alpha val="43137"/>
                    </a:srgbClr>
                  </a:outerShdw>
                </a:effectLst>
              </a:rPr>
              <a:t>Global Pseudo-Invariant Pixels (GPIPs) Selection: </a:t>
            </a:r>
            <a:br>
              <a:rPr lang="en-US" altLang="zh-CN" sz="3200" b="1" dirty="0">
                <a:effectLst>
                  <a:outerShdw blurRad="38100" dist="38100" dir="2700000" algn="tl">
                    <a:srgbClr val="000000">
                      <a:alpha val="43137"/>
                    </a:srgbClr>
                  </a:outerShdw>
                </a:effectLst>
              </a:rPr>
            </a:br>
            <a:r>
              <a:rPr lang="en-US" altLang="zh-CN" sz="3200" b="1" dirty="0">
                <a:effectLst>
                  <a:outerShdw blurRad="38100" dist="38100" dir="2700000" algn="tl">
                    <a:srgbClr val="000000">
                      <a:alpha val="43137"/>
                    </a:srgbClr>
                  </a:outerShdw>
                </a:effectLst>
              </a:rPr>
              <a:t>A Big Data Approach for Radiometric Calibration</a:t>
            </a:r>
            <a:endParaRPr lang="en-US" sz="3200" b="1" dirty="0">
              <a:effectLst>
                <a:outerShdw blurRad="38100" dist="38100" dir="2700000" algn="tl">
                  <a:srgbClr val="000000">
                    <a:alpha val="43137"/>
                  </a:srgbClr>
                </a:outerShdw>
              </a:effectLst>
            </a:endParaRPr>
          </a:p>
        </p:txBody>
      </p:sp>
      <p:sp>
        <p:nvSpPr>
          <p:cNvPr id="9" name="Rectangle 3">
            <a:extLst>
              <a:ext uri="{FF2B5EF4-FFF2-40B4-BE49-F238E27FC236}">
                <a16:creationId xmlns:a16="http://schemas.microsoft.com/office/drawing/2014/main" id="{C44C07BB-B2CD-3C2B-AD0B-ACC900FEAA24}"/>
              </a:ext>
            </a:extLst>
          </p:cNvPr>
          <p:cNvSpPr>
            <a:spLocks noGrp="1" noChangeArrowheads="1"/>
          </p:cNvSpPr>
          <p:nvPr>
            <p:ph type="subTitle" idx="1"/>
          </p:nvPr>
        </p:nvSpPr>
        <p:spPr>
          <a:xfrm>
            <a:off x="3352799" y="3163064"/>
            <a:ext cx="5486400" cy="1021492"/>
          </a:xfrm>
        </p:spPr>
        <p:txBody>
          <a:bodyPr anchor="ctr"/>
          <a:lstStyle/>
          <a:p>
            <a:pPr eaLnBrk="1" hangingPunct="1">
              <a:spcBef>
                <a:spcPts val="0"/>
              </a:spcBef>
            </a:pPr>
            <a:endParaRPr lang="en-US" altLang="zh-CN" sz="2000" b="1" dirty="0">
              <a:effectLst>
                <a:outerShdw blurRad="38100" dist="38100" dir="2700000" algn="tl">
                  <a:srgbClr val="000000">
                    <a:alpha val="43137"/>
                  </a:srgbClr>
                </a:outerShdw>
              </a:effectLst>
              <a:ea typeface="宋体" pitchFamily="2" charset="-122"/>
            </a:endParaRPr>
          </a:p>
          <a:p>
            <a:pPr eaLnBrk="1" hangingPunct="1">
              <a:spcBef>
                <a:spcPts val="0"/>
              </a:spcBef>
            </a:pPr>
            <a:r>
              <a:rPr lang="en-US" altLang="zh-CN" sz="2000" b="1" dirty="0">
                <a:effectLst>
                  <a:outerShdw blurRad="38100" dist="38100" dir="2700000" algn="tl">
                    <a:srgbClr val="000000">
                      <a:alpha val="43137"/>
                    </a:srgbClr>
                  </a:outerShdw>
                </a:effectLst>
                <a:ea typeface="宋体" pitchFamily="2" charset="-122"/>
              </a:rPr>
              <a:t>Junwei Wang</a:t>
            </a:r>
            <a:endParaRPr lang="en-US" altLang="zh-CN" sz="2000" dirty="0">
              <a:effectLst>
                <a:outerShdw blurRad="38100" dist="38100" dir="2700000" algn="tl">
                  <a:srgbClr val="000000">
                    <a:alpha val="43137"/>
                  </a:srgbClr>
                </a:outerShdw>
              </a:effectLst>
              <a:ea typeface="宋体" pitchFamily="2" charset="-122"/>
            </a:endParaRPr>
          </a:p>
          <a:p>
            <a:pPr eaLnBrk="1" hangingPunct="1">
              <a:spcBef>
                <a:spcPts val="0"/>
              </a:spcBef>
            </a:pPr>
            <a:endParaRPr lang="en-US" altLang="en-US" sz="1200" dirty="0">
              <a:effectLst>
                <a:outerShdw blurRad="38100" dist="38100" dir="2700000" algn="tl">
                  <a:srgbClr val="000000">
                    <a:alpha val="43137"/>
                  </a:srgbClr>
                </a:outerShdw>
              </a:effectLst>
              <a:latin typeface="Arial" panose="020B0604020202020204" pitchFamily="34" charset="0"/>
            </a:endParaRPr>
          </a:p>
        </p:txBody>
      </p:sp>
      <p:sp>
        <p:nvSpPr>
          <p:cNvPr id="10" name="Rectangle 3">
            <a:extLst>
              <a:ext uri="{FF2B5EF4-FFF2-40B4-BE49-F238E27FC236}">
                <a16:creationId xmlns:a16="http://schemas.microsoft.com/office/drawing/2014/main" id="{0E630A4C-94D2-39F0-FC0B-6F294DA18F26}"/>
              </a:ext>
            </a:extLst>
          </p:cNvPr>
          <p:cNvSpPr txBox="1">
            <a:spLocks noChangeArrowheads="1"/>
          </p:cNvSpPr>
          <p:nvPr/>
        </p:nvSpPr>
        <p:spPr bwMode="auto">
          <a:xfrm>
            <a:off x="1506210" y="4392632"/>
            <a:ext cx="9179578" cy="11253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r>
              <a:rPr lang="en-US" altLang="zh-CN" sz="2000" b="1" kern="0" dirty="0">
                <a:effectLst>
                  <a:outerShdw blurRad="38100" dist="38100" dir="2700000" algn="tl">
                    <a:srgbClr val="000000">
                      <a:alpha val="43137"/>
                    </a:srgbClr>
                  </a:outerShdw>
                </a:effectLst>
                <a:ea typeface="宋体" pitchFamily="2" charset="-122"/>
              </a:rPr>
              <a:t>National Satellite Meteorological Center (NSMC), CMA</a:t>
            </a:r>
            <a:endParaRPr lang="en-US" altLang="en-US" sz="1200" kern="0" dirty="0">
              <a:effectLst>
                <a:outerShdw blurRad="38100" dist="38100" dir="2700000" algn="tl">
                  <a:srgbClr val="000000">
                    <a:alpha val="43137"/>
                  </a:srgbClr>
                </a:outerShdw>
              </a:effectLst>
              <a:latin typeface="Arial" panose="020B0604020202020204" pitchFamily="34" charset="0"/>
            </a:endParaRPr>
          </a:p>
        </p:txBody>
      </p:sp>
      <p:pic>
        <p:nvPicPr>
          <p:cNvPr id="11" name="图片 10">
            <a:extLst>
              <a:ext uri="{FF2B5EF4-FFF2-40B4-BE49-F238E27FC236}">
                <a16:creationId xmlns:a16="http://schemas.microsoft.com/office/drawing/2014/main" id="{11371AC7-F2C1-A211-7CB9-27D3F87CA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86156">
            <a:off x="63360" y="1014688"/>
            <a:ext cx="1968609" cy="1080000"/>
          </a:xfrm>
          <a:prstGeom prst="rect">
            <a:avLst/>
          </a:prstGeom>
        </p:spPr>
      </p:pic>
      <p:pic>
        <p:nvPicPr>
          <p:cNvPr id="12" name="图片 11">
            <a:extLst>
              <a:ext uri="{FF2B5EF4-FFF2-40B4-BE49-F238E27FC236}">
                <a16:creationId xmlns:a16="http://schemas.microsoft.com/office/drawing/2014/main" id="{61C99C00-58EF-C5C0-D946-8AA0FB82A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10724209" y="1014689"/>
            <a:ext cx="1723779" cy="1080000"/>
          </a:xfrm>
          <a:prstGeom prst="rect">
            <a:avLst/>
          </a:prstGeom>
        </p:spPr>
      </p:pic>
    </p:spTree>
    <p:extLst>
      <p:ext uri="{BB962C8B-B14F-4D97-AF65-F5344CB8AC3E}">
        <p14:creationId xmlns:p14="http://schemas.microsoft.com/office/powerpoint/2010/main" val="23845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t>PIPs Aggregation for GPIPs</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10</a:t>
            </a:fld>
            <a:endParaRPr lang="en-US"/>
          </a:p>
        </p:txBody>
      </p:sp>
      <p:sp>
        <p:nvSpPr>
          <p:cNvPr id="6" name="文本框 5">
            <a:extLst>
              <a:ext uri="{FF2B5EF4-FFF2-40B4-BE49-F238E27FC236}">
                <a16:creationId xmlns:a16="http://schemas.microsoft.com/office/drawing/2014/main" id="{68224038-CECE-F30C-8D8E-942D77E3E423}"/>
              </a:ext>
            </a:extLst>
          </p:cNvPr>
          <p:cNvSpPr txBox="1"/>
          <p:nvPr/>
        </p:nvSpPr>
        <p:spPr>
          <a:xfrm>
            <a:off x="212877" y="4713045"/>
            <a:ext cx="11544293" cy="1137556"/>
          </a:xfrm>
          <a:prstGeom prst="rect">
            <a:avLst/>
          </a:prstGeom>
          <a:noFill/>
        </p:spPr>
        <p:txBody>
          <a:bodyPr wrap="square">
            <a:spAutoFit/>
          </a:bodyPr>
          <a:lstStyle/>
          <a:p>
            <a:pPr>
              <a:lnSpc>
                <a:spcPct val="130000"/>
              </a:lnSpc>
            </a:pPr>
            <a:r>
              <a:rPr lang="en-US" altLang="zh-CN" dirty="0">
                <a:solidFill>
                  <a:srgbClr val="0D0D0D"/>
                </a:solidFill>
                <a:latin typeface="微软雅黑" panose="020B0503020204020204" pitchFamily="34" charset="-122"/>
                <a:ea typeface="微软雅黑" panose="020B0503020204020204" pitchFamily="34" charset="-122"/>
              </a:rPr>
              <a:t>The aggregated PIPs with high frequency reflect surface characteristics that are </a:t>
            </a:r>
            <a:r>
              <a:rPr lang="en-US" altLang="zh-CN" b="1" dirty="0">
                <a:solidFill>
                  <a:srgbClr val="FF0000"/>
                </a:solidFill>
                <a:latin typeface="微软雅黑" panose="020B0503020204020204" pitchFamily="34" charset="-122"/>
                <a:ea typeface="微软雅黑" panose="020B0503020204020204" pitchFamily="34" charset="-122"/>
              </a:rPr>
              <a:t>more Lambertian</a:t>
            </a:r>
            <a:r>
              <a:rPr lang="en-US" altLang="zh-CN" dirty="0">
                <a:solidFill>
                  <a:srgbClr val="0D0D0D"/>
                </a:solidFill>
                <a:latin typeface="微软雅黑" panose="020B0503020204020204" pitchFamily="34" charset="-122"/>
                <a:ea typeface="微软雅黑" panose="020B0503020204020204" pitchFamily="34" charset="-122"/>
              </a:rPr>
              <a:t>, with </a:t>
            </a:r>
            <a:r>
              <a:rPr lang="en-US" altLang="zh-CN" b="1" dirty="0">
                <a:solidFill>
                  <a:srgbClr val="FF0000"/>
                </a:solidFill>
                <a:latin typeface="微软雅黑" panose="020B0503020204020204" pitchFamily="34" charset="-122"/>
                <a:ea typeface="微软雅黑" panose="020B0503020204020204" pitchFamily="34" charset="-122"/>
              </a:rPr>
              <a:t>lower atmospheric water vapor and aerosol loading</a:t>
            </a:r>
            <a:r>
              <a:rPr lang="en-US" altLang="zh-CN" dirty="0">
                <a:solidFill>
                  <a:srgbClr val="0D0D0D"/>
                </a:solidFill>
                <a:latin typeface="微软雅黑" panose="020B0503020204020204" pitchFamily="34" charset="-122"/>
                <a:ea typeface="微软雅黑" panose="020B0503020204020204" pitchFamily="34" charset="-122"/>
              </a:rPr>
              <a:t>, </a:t>
            </a:r>
            <a:r>
              <a:rPr lang="en-US" altLang="zh-CN" b="1" dirty="0">
                <a:solidFill>
                  <a:srgbClr val="FF0000"/>
                </a:solidFill>
                <a:latin typeface="微软雅黑" panose="020B0503020204020204" pitchFamily="34" charset="-122"/>
                <a:ea typeface="微软雅黑" panose="020B0503020204020204" pitchFamily="34" charset="-122"/>
              </a:rPr>
              <a:t>lower cloud cover probability</a:t>
            </a:r>
            <a:r>
              <a:rPr lang="en-US" altLang="zh-CN" dirty="0">
                <a:solidFill>
                  <a:srgbClr val="0D0D0D"/>
                </a:solidFill>
                <a:latin typeface="微软雅黑" panose="020B0503020204020204" pitchFamily="34" charset="-122"/>
                <a:ea typeface="微软雅黑" panose="020B0503020204020204" pitchFamily="34" charset="-122"/>
              </a:rPr>
              <a:t>, and </a:t>
            </a:r>
            <a:r>
              <a:rPr lang="en-US" altLang="zh-CN" b="1" dirty="0">
                <a:solidFill>
                  <a:srgbClr val="FF0000"/>
                </a:solidFill>
                <a:latin typeface="微软雅黑" panose="020B0503020204020204" pitchFamily="34" charset="-122"/>
                <a:ea typeface="微软雅黑" panose="020B0503020204020204" pitchFamily="34" charset="-122"/>
              </a:rPr>
              <a:t>higher temporal stability</a:t>
            </a:r>
            <a:r>
              <a:rPr lang="en-US" altLang="zh-CN" dirty="0">
                <a:solidFill>
                  <a:srgbClr val="0D0D0D"/>
                </a:solidFill>
                <a:latin typeface="微软雅黑" panose="020B0503020204020204" pitchFamily="34" charset="-122"/>
                <a:ea typeface="微软雅黑" panose="020B0503020204020204" pitchFamily="34" charset="-122"/>
              </a:rPr>
              <a:t>.</a:t>
            </a:r>
          </a:p>
        </p:txBody>
      </p:sp>
      <p:sp>
        <p:nvSpPr>
          <p:cNvPr id="7" name="文本框 6">
            <a:extLst>
              <a:ext uri="{FF2B5EF4-FFF2-40B4-BE49-F238E27FC236}">
                <a16:creationId xmlns:a16="http://schemas.microsoft.com/office/drawing/2014/main" id="{04CCADD0-6082-96EF-C2A7-3505E9A1EDCF}"/>
              </a:ext>
            </a:extLst>
          </p:cNvPr>
          <p:cNvSpPr txBox="1"/>
          <p:nvPr/>
        </p:nvSpPr>
        <p:spPr>
          <a:xfrm>
            <a:off x="223629" y="924802"/>
            <a:ext cx="11968371" cy="1705403"/>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altLang="zh-CN" dirty="0">
                <a:solidFill>
                  <a:srgbClr val="0D0D0D"/>
                </a:solidFill>
                <a:latin typeface="微软雅黑" panose="020B0503020204020204" pitchFamily="34" charset="-122"/>
                <a:ea typeface="微软雅黑" panose="020B0503020204020204" pitchFamily="34" charset="-122"/>
              </a:rPr>
              <a:t>PIPs from one image-pair only reflects pseudo-invariant pixels within the scene for that specific time interval under the current atmospheric conditions.</a:t>
            </a:r>
          </a:p>
          <a:p>
            <a:pPr marL="285750" indent="-285750">
              <a:lnSpc>
                <a:spcPct val="150000"/>
              </a:lnSpc>
              <a:buFont typeface="Wingdings" panose="05000000000000000000" pitchFamily="2" charset="2"/>
              <a:buChar char="Ø"/>
            </a:pPr>
            <a:r>
              <a:rPr lang="en-US" altLang="zh-CN" b="1" dirty="0">
                <a:solidFill>
                  <a:srgbClr val="0D0D0D"/>
                </a:solidFill>
                <a:latin typeface="微软雅黑" panose="020B0503020204020204" pitchFamily="34" charset="-122"/>
                <a:ea typeface="微软雅黑" panose="020B0503020204020204" pitchFamily="34" charset="-122"/>
              </a:rPr>
              <a:t>Aggregate PIPs from a substantial number of image-pairs </a:t>
            </a:r>
            <a:r>
              <a:rPr lang="en-US" altLang="zh-CN" dirty="0">
                <a:solidFill>
                  <a:srgbClr val="0D0D0D"/>
                </a:solidFill>
                <a:latin typeface="微软雅黑" panose="020B0503020204020204" pitchFamily="34" charset="-122"/>
                <a:ea typeface="微软雅黑" panose="020B0503020204020204" pitchFamily="34" charset="-122"/>
              </a:rPr>
              <a:t>with varying atmospheric conditions, time periods and intervals:</a:t>
            </a:r>
            <a:endParaRPr lang="zh-CN" altLang="en-US" dirty="0">
              <a:solidFill>
                <a:srgbClr val="0D0D0D"/>
              </a:solidFill>
              <a:latin typeface="微软雅黑" panose="020B0503020204020204" pitchFamily="34" charset="-122"/>
              <a:ea typeface="微软雅黑" panose="020B0503020204020204" pitchFamily="34" charset="-122"/>
            </a:endParaRPr>
          </a:p>
        </p:txBody>
      </p:sp>
      <p:graphicFrame>
        <p:nvGraphicFramePr>
          <p:cNvPr id="8" name="对象 7">
            <a:extLst>
              <a:ext uri="{FF2B5EF4-FFF2-40B4-BE49-F238E27FC236}">
                <a16:creationId xmlns:a16="http://schemas.microsoft.com/office/drawing/2014/main" id="{A866DF15-FBFA-4DA1-0D3C-33BDD69703DF}"/>
              </a:ext>
            </a:extLst>
          </p:cNvPr>
          <p:cNvGraphicFramePr>
            <a:graphicFrameLocks noChangeAspect="1"/>
          </p:cNvGraphicFramePr>
          <p:nvPr/>
        </p:nvGraphicFramePr>
        <p:xfrm>
          <a:off x="4045743" y="2630205"/>
          <a:ext cx="4100513" cy="1792287"/>
        </p:xfrm>
        <a:graphic>
          <a:graphicData uri="http://schemas.openxmlformats.org/presentationml/2006/ole">
            <mc:AlternateContent xmlns:mc="http://schemas.openxmlformats.org/markup-compatibility/2006">
              <mc:Choice xmlns:v="urn:schemas-microsoft-com:vml" Requires="v">
                <p:oleObj name="Equation" r:id="rId3" imgW="4102735" imgH="1793875" progId="Equation.DSMT4">
                  <p:embed/>
                </p:oleObj>
              </mc:Choice>
              <mc:Fallback>
                <p:oleObj name="Equation" r:id="rId3" imgW="4102735" imgH="1793875" progId="Equation.DSMT4">
                  <p:embed/>
                  <p:pic>
                    <p:nvPicPr>
                      <p:cNvPr id="2" name="对象 1"/>
                      <p:cNvPicPr/>
                      <p:nvPr/>
                    </p:nvPicPr>
                    <p:blipFill>
                      <a:blip r:embed="rId4"/>
                      <a:stretch>
                        <a:fillRect/>
                      </a:stretch>
                    </p:blipFill>
                    <p:spPr>
                      <a:xfrm>
                        <a:off x="4045743" y="2630205"/>
                        <a:ext cx="4100513" cy="1792287"/>
                      </a:xfrm>
                      <a:prstGeom prst="rect">
                        <a:avLst/>
                      </a:prstGeom>
                    </p:spPr>
                  </p:pic>
                </p:oleObj>
              </mc:Fallback>
            </mc:AlternateContent>
          </a:graphicData>
        </a:graphic>
      </p:graphicFrame>
    </p:spTree>
    <p:extLst>
      <p:ext uri="{BB962C8B-B14F-4D97-AF65-F5344CB8AC3E}">
        <p14:creationId xmlns:p14="http://schemas.microsoft.com/office/powerpoint/2010/main" val="111141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t>Global PIPs (GPIPs): data and ROI</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11</a:t>
            </a:fld>
            <a:endParaRPr lang="en-US"/>
          </a:p>
        </p:txBody>
      </p:sp>
      <p:pic>
        <p:nvPicPr>
          <p:cNvPr id="3" name="图片 2">
            <a:extLst>
              <a:ext uri="{FF2B5EF4-FFF2-40B4-BE49-F238E27FC236}">
                <a16:creationId xmlns:a16="http://schemas.microsoft.com/office/drawing/2014/main" id="{3984310F-9FD8-05DA-A150-91BB7AEAD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777" y="1611367"/>
            <a:ext cx="8972445" cy="4665672"/>
          </a:xfrm>
          <a:prstGeom prst="rect">
            <a:avLst/>
          </a:prstGeom>
        </p:spPr>
      </p:pic>
      <p:sp>
        <p:nvSpPr>
          <p:cNvPr id="5" name="文本框 4">
            <a:extLst>
              <a:ext uri="{FF2B5EF4-FFF2-40B4-BE49-F238E27FC236}">
                <a16:creationId xmlns:a16="http://schemas.microsoft.com/office/drawing/2014/main" id="{D4617C63-A984-C3BE-267E-E2F933AB9FBF}"/>
              </a:ext>
            </a:extLst>
          </p:cNvPr>
          <p:cNvSpPr txBox="1"/>
          <p:nvPr/>
        </p:nvSpPr>
        <p:spPr>
          <a:xfrm>
            <a:off x="504346" y="1052415"/>
            <a:ext cx="10449792" cy="646331"/>
          </a:xfrm>
          <a:prstGeom prst="rect">
            <a:avLst/>
          </a:prstGeom>
          <a:noFill/>
        </p:spPr>
        <p:txBody>
          <a:bodyPr wrap="square">
            <a:spAutoFit/>
          </a:bodyPr>
          <a:lstStyle/>
          <a:p>
            <a:pPr marL="285750" indent="-285750">
              <a:buFont typeface="Wingdings" panose="05000000000000000000" pitchFamily="2" charset="2"/>
              <a:buChar char="Ø"/>
            </a:pPr>
            <a:r>
              <a:rPr lang="en-US" altLang="zh-CN" dirty="0">
                <a:solidFill>
                  <a:srgbClr val="FF0000"/>
                </a:solidFill>
              </a:rPr>
              <a:t>On a global scale, select global PIPs (GPIPs) </a:t>
            </a:r>
            <a:r>
              <a:rPr lang="en-US" altLang="zh-CN" dirty="0"/>
              <a:t>based on long-term time series big data analysis.</a:t>
            </a:r>
          </a:p>
          <a:p>
            <a:pPr marL="285750" indent="-285750" algn="l">
              <a:buFont typeface="Wingdings" panose="05000000000000000000" pitchFamily="2" charset="2"/>
              <a:buChar char="Ø"/>
            </a:pPr>
            <a:r>
              <a:rPr lang="en-US" altLang="zh-CN" dirty="0"/>
              <a:t>The FY-3D/MERSI-II L1 data spanning a period </a:t>
            </a:r>
            <a:r>
              <a:rPr lang="en-US" altLang="zh-CN" dirty="0">
                <a:solidFill>
                  <a:srgbClr val="FF0000"/>
                </a:solidFill>
              </a:rPr>
              <a:t>exceeding five years </a:t>
            </a:r>
            <a:r>
              <a:rPr lang="en-US" altLang="zh-CN" dirty="0"/>
              <a:t>(from 20180101 to 20230901)</a:t>
            </a:r>
            <a:endParaRPr lang="zh-CN" altLang="en-US" dirty="0"/>
          </a:p>
        </p:txBody>
      </p:sp>
    </p:spTree>
    <p:extLst>
      <p:ext uri="{BB962C8B-B14F-4D97-AF65-F5344CB8AC3E}">
        <p14:creationId xmlns:p14="http://schemas.microsoft.com/office/powerpoint/2010/main" val="22999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t>GPIPs distribution</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12</a:t>
            </a:fld>
            <a:endParaRPr lang="en-US"/>
          </a:p>
        </p:txBody>
      </p:sp>
      <p:pic>
        <p:nvPicPr>
          <p:cNvPr id="6" name="图片 5">
            <a:extLst>
              <a:ext uri="{FF2B5EF4-FFF2-40B4-BE49-F238E27FC236}">
                <a16:creationId xmlns:a16="http://schemas.microsoft.com/office/drawing/2014/main" id="{292187A8-2EB6-863A-1551-3A49DC35B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746" y="4379290"/>
            <a:ext cx="2828272" cy="2280864"/>
          </a:xfrm>
          <a:prstGeom prst="rect">
            <a:avLst/>
          </a:prstGeom>
        </p:spPr>
      </p:pic>
      <p:pic>
        <p:nvPicPr>
          <p:cNvPr id="7" name="图片 6">
            <a:extLst>
              <a:ext uri="{FF2B5EF4-FFF2-40B4-BE49-F238E27FC236}">
                <a16:creationId xmlns:a16="http://schemas.microsoft.com/office/drawing/2014/main" id="{4A5EB89D-D897-E138-CF43-B6C4E0570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78" y="2397626"/>
            <a:ext cx="2531098" cy="1840799"/>
          </a:xfrm>
          <a:prstGeom prst="rect">
            <a:avLst/>
          </a:prstGeom>
        </p:spPr>
      </p:pic>
      <p:pic>
        <p:nvPicPr>
          <p:cNvPr id="8" name="图片 7">
            <a:extLst>
              <a:ext uri="{FF2B5EF4-FFF2-40B4-BE49-F238E27FC236}">
                <a16:creationId xmlns:a16="http://schemas.microsoft.com/office/drawing/2014/main" id="{A85AD0DD-9BC5-C3E8-ACF3-F06F5AC826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392" y="2411902"/>
            <a:ext cx="1931997" cy="1889064"/>
          </a:xfrm>
          <a:prstGeom prst="rect">
            <a:avLst/>
          </a:prstGeom>
        </p:spPr>
      </p:pic>
      <p:pic>
        <p:nvPicPr>
          <p:cNvPr id="9" name="图片 8">
            <a:extLst>
              <a:ext uri="{FF2B5EF4-FFF2-40B4-BE49-F238E27FC236}">
                <a16:creationId xmlns:a16="http://schemas.microsoft.com/office/drawing/2014/main" id="{5790A033-FFB6-81B7-44A5-2A84EE0F64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35" y="788806"/>
            <a:ext cx="4173676" cy="1623096"/>
          </a:xfrm>
          <a:prstGeom prst="rect">
            <a:avLst/>
          </a:prstGeom>
        </p:spPr>
      </p:pic>
      <p:pic>
        <p:nvPicPr>
          <p:cNvPr id="10" name="图片 9">
            <a:extLst>
              <a:ext uri="{FF2B5EF4-FFF2-40B4-BE49-F238E27FC236}">
                <a16:creationId xmlns:a16="http://schemas.microsoft.com/office/drawing/2014/main" id="{40BA75F3-AA5C-DE84-A2F1-B73E32BDC4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886" y="2392294"/>
            <a:ext cx="3179451" cy="1846132"/>
          </a:xfrm>
          <a:prstGeom prst="rect">
            <a:avLst/>
          </a:prstGeom>
        </p:spPr>
      </p:pic>
      <p:pic>
        <p:nvPicPr>
          <p:cNvPr id="11" name="图片 10">
            <a:extLst>
              <a:ext uri="{FF2B5EF4-FFF2-40B4-BE49-F238E27FC236}">
                <a16:creationId xmlns:a16="http://schemas.microsoft.com/office/drawing/2014/main" id="{FFF9F1A4-1403-7491-5612-445D457320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8244" y="2398634"/>
            <a:ext cx="3422346" cy="1825251"/>
          </a:xfrm>
          <a:prstGeom prst="rect">
            <a:avLst/>
          </a:prstGeom>
        </p:spPr>
      </p:pic>
      <p:pic>
        <p:nvPicPr>
          <p:cNvPr id="12" name="图片 11">
            <a:extLst>
              <a:ext uri="{FF2B5EF4-FFF2-40B4-BE49-F238E27FC236}">
                <a16:creationId xmlns:a16="http://schemas.microsoft.com/office/drawing/2014/main" id="{A1287971-CFCF-4521-A32E-31DF0EF1D1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49" y="4466509"/>
            <a:ext cx="3357513" cy="1888601"/>
          </a:xfrm>
          <a:prstGeom prst="rect">
            <a:avLst/>
          </a:prstGeom>
        </p:spPr>
      </p:pic>
      <p:pic>
        <p:nvPicPr>
          <p:cNvPr id="13" name="图片 12">
            <a:extLst>
              <a:ext uri="{FF2B5EF4-FFF2-40B4-BE49-F238E27FC236}">
                <a16:creationId xmlns:a16="http://schemas.microsoft.com/office/drawing/2014/main" id="{869550FD-F32A-31F7-31A9-6BB6417CF7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0112" y="4398724"/>
            <a:ext cx="1973899" cy="2285567"/>
          </a:xfrm>
          <a:prstGeom prst="rect">
            <a:avLst/>
          </a:prstGeom>
        </p:spPr>
      </p:pic>
      <p:pic>
        <p:nvPicPr>
          <p:cNvPr id="14" name="图片 13">
            <a:extLst>
              <a:ext uri="{FF2B5EF4-FFF2-40B4-BE49-F238E27FC236}">
                <a16:creationId xmlns:a16="http://schemas.microsoft.com/office/drawing/2014/main" id="{82008B99-6C4D-47EC-5650-A98244613D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6267" y="4346540"/>
            <a:ext cx="2449256" cy="2394828"/>
          </a:xfrm>
          <a:prstGeom prst="rect">
            <a:avLst/>
          </a:prstGeom>
        </p:spPr>
      </p:pic>
      <p:sp>
        <p:nvSpPr>
          <p:cNvPr id="15" name="文本框 14">
            <a:extLst>
              <a:ext uri="{FF2B5EF4-FFF2-40B4-BE49-F238E27FC236}">
                <a16:creationId xmlns:a16="http://schemas.microsoft.com/office/drawing/2014/main" id="{BBB3D341-CE76-AF9C-65B0-0C2D44755008}"/>
              </a:ext>
            </a:extLst>
          </p:cNvPr>
          <p:cNvSpPr txBox="1"/>
          <p:nvPr/>
        </p:nvSpPr>
        <p:spPr>
          <a:xfrm>
            <a:off x="223630" y="924802"/>
            <a:ext cx="7516705" cy="1289905"/>
          </a:xfrm>
          <a:prstGeom prst="rect">
            <a:avLst/>
          </a:prstGeom>
          <a:noFill/>
        </p:spPr>
        <p:txBody>
          <a:bodyPr wrap="square">
            <a:spAutoFit/>
          </a:bodyPr>
          <a:lstStyle/>
          <a:p>
            <a:pPr>
              <a:lnSpc>
                <a:spcPct val="150000"/>
              </a:lnSpc>
            </a:pPr>
            <a:r>
              <a:rPr lang="en-US" altLang="zh-CN" dirty="0">
                <a:solidFill>
                  <a:srgbClr val="0D0D0D"/>
                </a:solidFill>
                <a:latin typeface="微软雅黑" panose="020B0503020204020204" pitchFamily="34" charset="-122"/>
                <a:ea typeface="微软雅黑" panose="020B0503020204020204" pitchFamily="34" charset="-122"/>
              </a:rPr>
              <a:t>The GPIPs align with traditional PICS, but additional hotspots areas were also identified, providing direction for further selection of PICS.</a:t>
            </a:r>
            <a:endParaRPr lang="zh-CN" altLang="en-US" dirty="0">
              <a:solidFill>
                <a:srgbClr val="0D0D0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715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a:xfrm>
            <a:off x="1881050" y="132628"/>
            <a:ext cx="9290533" cy="667472"/>
          </a:xfrm>
        </p:spPr>
        <p:txBody>
          <a:bodyPr/>
          <a:lstStyle/>
          <a:p>
            <a:r>
              <a:rPr lang="en-US" altLang="zh-CN" sz="3600" dirty="0">
                <a:sym typeface="+mn-ea"/>
              </a:rPr>
              <a:t>Relative Sensor degradation for image-pairs</a:t>
            </a:r>
            <a:endParaRPr lang="zh-CN" altLang="en-US" sz="3600"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13</a:t>
            </a:fld>
            <a:endParaRPr lang="en-US"/>
          </a:p>
        </p:txBody>
      </p:sp>
      <p:sp>
        <p:nvSpPr>
          <p:cNvPr id="3" name="文本框 2">
            <a:extLst>
              <a:ext uri="{FF2B5EF4-FFF2-40B4-BE49-F238E27FC236}">
                <a16:creationId xmlns:a16="http://schemas.microsoft.com/office/drawing/2014/main" id="{A9E383D2-5477-B7C3-CD17-4E758A7668E1}"/>
              </a:ext>
            </a:extLst>
          </p:cNvPr>
          <p:cNvSpPr txBox="1"/>
          <p:nvPr/>
        </p:nvSpPr>
        <p:spPr>
          <a:xfrm>
            <a:off x="223629" y="4678208"/>
            <a:ext cx="11544293" cy="1737720"/>
          </a:xfrm>
          <a:prstGeom prst="rect">
            <a:avLst/>
          </a:prstGeom>
          <a:noFill/>
        </p:spPr>
        <p:txBody>
          <a:bodyPr wrap="square">
            <a:spAutoFit/>
          </a:bodyPr>
          <a:lstStyle/>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The two image pairs show </a:t>
            </a:r>
            <a:r>
              <a:rPr lang="en-US" altLang="zh-CN" sz="1600" dirty="0">
                <a:solidFill>
                  <a:srgbClr val="FF0000"/>
                </a:solidFill>
                <a:latin typeface="微软雅黑" panose="020B0503020204020204" pitchFamily="34" charset="-122"/>
                <a:ea typeface="微软雅黑" panose="020B0503020204020204" pitchFamily="34" charset="-122"/>
              </a:rPr>
              <a:t>consistent spatial distributions of PIPs</a:t>
            </a:r>
          </a:p>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The </a:t>
            </a:r>
            <a:r>
              <a:rPr lang="en-US" altLang="zh-CN" sz="1600" dirty="0">
                <a:solidFill>
                  <a:srgbClr val="FF0000"/>
                </a:solidFill>
                <a:latin typeface="微软雅黑" panose="020B0503020204020204" pitchFamily="34" charset="-122"/>
                <a:ea typeface="微软雅黑" panose="020B0503020204020204" pitchFamily="34" charset="-122"/>
              </a:rPr>
              <a:t>regressions have high correlation</a:t>
            </a:r>
            <a:r>
              <a:rPr lang="en-US" altLang="zh-CN" sz="1600" dirty="0">
                <a:latin typeface="微软雅黑" panose="020B0503020204020204" pitchFamily="34" charset="-122"/>
                <a:ea typeface="微软雅黑" panose="020B0503020204020204" pitchFamily="34" charset="-122"/>
              </a:rPr>
              <a:t>, the slopes reflects the relative degradation of the sensor for each band over the time interval</a:t>
            </a:r>
          </a:p>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The PIPs reflect targets with high temporal stability, </a:t>
            </a:r>
            <a:r>
              <a:rPr lang="en-US" altLang="zh-CN" sz="1600" dirty="0">
                <a:solidFill>
                  <a:srgbClr val="FF0000"/>
                </a:solidFill>
                <a:latin typeface="微软雅黑" panose="020B0503020204020204" pitchFamily="34" charset="-122"/>
                <a:ea typeface="微软雅黑" panose="020B0503020204020204" pitchFamily="34" charset="-122"/>
              </a:rPr>
              <a:t>and aggregating them yields PICS</a:t>
            </a:r>
          </a:p>
          <a:p>
            <a:pPr marL="285750" indent="-285750">
              <a:lnSpc>
                <a:spcPct val="130000"/>
              </a:lnSpc>
              <a:buFont typeface="Wingdings" panose="05000000000000000000" pitchFamily="2" charset="2"/>
              <a:buChar char="Ø"/>
            </a:pPr>
            <a:endParaRPr lang="zh-CN" altLang="en-US"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23429EA4-C8E9-4930-CB16-E1C6B6D04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1819"/>
            <a:ext cx="6121693" cy="2693545"/>
          </a:xfrm>
          <a:prstGeom prst="rect">
            <a:avLst/>
          </a:prstGeom>
        </p:spPr>
      </p:pic>
      <p:pic>
        <p:nvPicPr>
          <p:cNvPr id="14" name="图片 13">
            <a:extLst>
              <a:ext uri="{FF2B5EF4-FFF2-40B4-BE49-F238E27FC236}">
                <a16:creationId xmlns:a16="http://schemas.microsoft.com/office/drawing/2014/main" id="{26B382DA-31F1-A3B0-53E5-36E59CBC4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95584"/>
            <a:ext cx="6142571" cy="2948434"/>
          </a:xfrm>
          <a:prstGeom prst="rect">
            <a:avLst/>
          </a:prstGeom>
        </p:spPr>
      </p:pic>
      <p:sp>
        <p:nvSpPr>
          <p:cNvPr id="15" name="文本框 14">
            <a:extLst>
              <a:ext uri="{FF2B5EF4-FFF2-40B4-BE49-F238E27FC236}">
                <a16:creationId xmlns:a16="http://schemas.microsoft.com/office/drawing/2014/main" id="{7A68B044-744F-2FB0-8033-D1A211AA56D3}"/>
              </a:ext>
            </a:extLst>
          </p:cNvPr>
          <p:cNvSpPr txBox="1"/>
          <p:nvPr/>
        </p:nvSpPr>
        <p:spPr>
          <a:xfrm>
            <a:off x="223629" y="924802"/>
            <a:ext cx="10938013" cy="646331"/>
          </a:xfrm>
          <a:prstGeom prst="rect">
            <a:avLst/>
          </a:prstGeom>
          <a:noFill/>
        </p:spPr>
        <p:txBody>
          <a:bodyPr wrap="square">
            <a:spAutoFit/>
          </a:bodyPr>
          <a:lstStyle/>
          <a:p>
            <a:r>
              <a:rPr lang="en-US" altLang="zh-CN" dirty="0">
                <a:solidFill>
                  <a:srgbClr val="0D0D0D"/>
                </a:solidFill>
                <a:latin typeface="微软雅黑" panose="020B0503020204020204" pitchFamily="34" charset="-122"/>
                <a:ea typeface="微软雅黑" panose="020B0503020204020204" pitchFamily="34" charset="-122"/>
              </a:rPr>
              <a:t>Analyze the PIPs location and the relative degradation of the sensor with two image pairs that have different acquisition time intervals.</a:t>
            </a:r>
            <a:endParaRPr lang="zh-CN" altLang="en-US" dirty="0">
              <a:solidFill>
                <a:srgbClr val="0D0D0D"/>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56BB149D-1CF6-B1DB-6CF8-D13A6F42E3BB}"/>
              </a:ext>
            </a:extLst>
          </p:cNvPr>
          <p:cNvSpPr txBox="1"/>
          <p:nvPr/>
        </p:nvSpPr>
        <p:spPr>
          <a:xfrm>
            <a:off x="4780723" y="2646253"/>
            <a:ext cx="1072730"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16 days</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A7A92B1B-96C1-2B5E-2A47-C26509758F33}"/>
              </a:ext>
            </a:extLst>
          </p:cNvPr>
          <p:cNvSpPr txBox="1"/>
          <p:nvPr/>
        </p:nvSpPr>
        <p:spPr>
          <a:xfrm>
            <a:off x="4707169" y="3842416"/>
            <a:ext cx="1363432" cy="369332"/>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5 years</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02300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sym typeface="+mn-ea"/>
              </a:rPr>
              <a:t>Sensor degradation trend fitting</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14</a:t>
            </a:fld>
            <a:endParaRPr lang="en-US"/>
          </a:p>
        </p:txBody>
      </p:sp>
      <p:sp>
        <p:nvSpPr>
          <p:cNvPr id="5" name="文本框 4">
            <a:extLst>
              <a:ext uri="{FF2B5EF4-FFF2-40B4-BE49-F238E27FC236}">
                <a16:creationId xmlns:a16="http://schemas.microsoft.com/office/drawing/2014/main" id="{D9B9AC92-FB1C-0126-AAB9-12F1058EB164}"/>
              </a:ext>
            </a:extLst>
          </p:cNvPr>
          <p:cNvSpPr txBox="1"/>
          <p:nvPr/>
        </p:nvSpPr>
        <p:spPr>
          <a:xfrm>
            <a:off x="247015" y="1071505"/>
            <a:ext cx="11335385" cy="646331"/>
          </a:xfrm>
          <a:prstGeom prst="rect">
            <a:avLst/>
          </a:prstGeom>
          <a:noFill/>
        </p:spPr>
        <p:txBody>
          <a:bodyPr wrap="square">
            <a:spAutoFit/>
          </a:bodyPr>
          <a:lstStyle/>
          <a:p>
            <a:pPr marL="285750" indent="-285750" algn="l">
              <a:buFont typeface="Arial" panose="020B0604020202020204" pitchFamily="34" charset="0"/>
              <a:buChar char="•"/>
            </a:pPr>
            <a:r>
              <a:rPr lang="en-US" altLang="zh-CN" dirty="0"/>
              <a:t>For each comparison of image-pairs, </a:t>
            </a:r>
            <a:r>
              <a:rPr lang="en-US" altLang="zh-CN" dirty="0">
                <a:solidFill>
                  <a:srgbClr val="FF0000"/>
                </a:solidFill>
              </a:rPr>
              <a:t>the regression slope on the TOA reflectance of PIPs </a:t>
            </a:r>
            <a:r>
              <a:rPr lang="en-US" altLang="zh-CN" dirty="0"/>
              <a:t>for each channel </a:t>
            </a:r>
            <a:r>
              <a:rPr lang="en-US" altLang="zh-CN" dirty="0">
                <a:solidFill>
                  <a:srgbClr val="FF0000"/>
                </a:solidFill>
              </a:rPr>
              <a:t>represents the measurement of relative degradation of the sensor </a:t>
            </a:r>
            <a:r>
              <a:rPr lang="en-US" altLang="zh-CN" dirty="0"/>
              <a:t>during the time interval</a:t>
            </a:r>
          </a:p>
        </p:txBody>
      </p:sp>
      <p:sp>
        <p:nvSpPr>
          <p:cNvPr id="6" name="文本框 5">
            <a:extLst>
              <a:ext uri="{FF2B5EF4-FFF2-40B4-BE49-F238E27FC236}">
                <a16:creationId xmlns:a16="http://schemas.microsoft.com/office/drawing/2014/main" id="{421629A0-745B-27CC-8020-EFCB7E62F0FD}"/>
              </a:ext>
            </a:extLst>
          </p:cNvPr>
          <p:cNvSpPr txBox="1"/>
          <p:nvPr/>
        </p:nvSpPr>
        <p:spPr>
          <a:xfrm>
            <a:off x="247015" y="2379907"/>
            <a:ext cx="11335385" cy="369332"/>
          </a:xfrm>
          <a:prstGeom prst="rect">
            <a:avLst/>
          </a:prstGeom>
          <a:noFill/>
        </p:spPr>
        <p:txBody>
          <a:bodyPr wrap="square" rtlCol="0">
            <a:spAutoFit/>
          </a:bodyPr>
          <a:lstStyle/>
          <a:p>
            <a:pPr marL="285750" indent="-285750" algn="l">
              <a:buFont typeface="Arial" panose="020B0604020202020204" pitchFamily="34" charset="0"/>
              <a:buChar char="•"/>
            </a:pPr>
            <a:r>
              <a:rPr lang="en-US" altLang="zh-CN" dirty="0"/>
              <a:t>The long-term trend of sensor degradation over time can be modeled by a polynomial </a:t>
            </a:r>
            <a:r>
              <a:rPr lang="en-US" altLang="zh-CN" i="1" dirty="0">
                <a:latin typeface="Times New Roman" panose="02020603050405020304" pitchFamily="18" charset="0"/>
                <a:cs typeface="Times New Roman" panose="02020603050405020304" pitchFamily="18" charset="0"/>
              </a:rPr>
              <a:t>P</a:t>
            </a:r>
            <a:r>
              <a:rPr lang="en-US" altLang="zh-CN" i="1" baseline="-25000" dirty="0">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(t)</a:t>
            </a:r>
            <a:r>
              <a:rPr lang="en-US" altLang="zh-CN" i="1" dirty="0"/>
              <a:t> </a:t>
            </a:r>
            <a:r>
              <a:rPr lang="en-US" altLang="zh-CN" dirty="0"/>
              <a:t>for each band </a:t>
            </a:r>
            <a:r>
              <a:rPr lang="en-US" altLang="zh-CN" i="1" dirty="0">
                <a:latin typeface="Times New Roman" panose="02020603050405020304" pitchFamily="18" charset="0"/>
                <a:cs typeface="Times New Roman" panose="02020603050405020304" pitchFamily="18" charset="0"/>
              </a:rPr>
              <a:t>i</a:t>
            </a:r>
            <a:r>
              <a:rPr lang="en-US" altLang="zh-CN" dirty="0"/>
              <a:t>:</a:t>
            </a:r>
            <a:endParaRPr lang="zh-CN" altLang="en-US" dirty="0"/>
          </a:p>
        </p:txBody>
      </p:sp>
      <p:sp>
        <p:nvSpPr>
          <p:cNvPr id="7" name="文本框 6">
            <a:extLst>
              <a:ext uri="{FF2B5EF4-FFF2-40B4-BE49-F238E27FC236}">
                <a16:creationId xmlns:a16="http://schemas.microsoft.com/office/drawing/2014/main" id="{D551E652-4B65-8F8B-A02D-AC9263B966B9}"/>
              </a:ext>
            </a:extLst>
          </p:cNvPr>
          <p:cNvSpPr txBox="1"/>
          <p:nvPr/>
        </p:nvSpPr>
        <p:spPr>
          <a:xfrm>
            <a:off x="505459" y="4750412"/>
            <a:ext cx="11076941" cy="646331"/>
          </a:xfrm>
          <a:prstGeom prst="rect">
            <a:avLst/>
          </a:prstGeom>
          <a:noFill/>
        </p:spPr>
        <p:txBody>
          <a:bodyPr wrap="square" rtlCol="0">
            <a:spAutoFit/>
          </a:bodyPr>
          <a:lstStyle/>
          <a:p>
            <a:pPr algn="l"/>
            <a:r>
              <a:rPr lang="en-US" altLang="zh-CN" dirty="0"/>
              <a:t>Where the </a:t>
            </a:r>
            <a:r>
              <a:rPr lang="en-US" altLang="zh-CN" i="1" dirty="0"/>
              <a:t>m</a:t>
            </a:r>
            <a:r>
              <a:rPr lang="en-US" altLang="zh-CN" i="1" baseline="-25000" dirty="0"/>
              <a:t>i</a:t>
            </a:r>
            <a:r>
              <a:rPr lang="en-US" altLang="zh-CN" i="1" dirty="0"/>
              <a:t>(t</a:t>
            </a:r>
            <a:r>
              <a:rPr lang="en-US" altLang="zh-CN" i="1" baseline="-25000" dirty="0"/>
              <a:t>1</a:t>
            </a:r>
            <a:r>
              <a:rPr lang="en-US" altLang="zh-CN" i="1" dirty="0"/>
              <a:t>, t</a:t>
            </a:r>
            <a:r>
              <a:rPr lang="en-US" altLang="zh-CN" i="1" baseline="-25000" dirty="0"/>
              <a:t>2</a:t>
            </a:r>
            <a:r>
              <a:rPr lang="en-US" altLang="zh-CN" i="1" dirty="0"/>
              <a:t>) </a:t>
            </a:r>
            <a:r>
              <a:rPr lang="en-US" altLang="zh-CN" dirty="0"/>
              <a:t>represents the measurement of relative degradation of the sensor band </a:t>
            </a:r>
            <a:r>
              <a:rPr lang="en-US" altLang="zh-CN" i="1" dirty="0" err="1">
                <a:latin typeface="Times New Roman" panose="02020603050405020304" pitchFamily="18" charset="0"/>
                <a:cs typeface="Times New Roman" panose="02020603050405020304" pitchFamily="18" charset="0"/>
              </a:rPr>
              <a:t>i</a:t>
            </a:r>
            <a:r>
              <a:rPr lang="en-US" altLang="zh-CN" dirty="0"/>
              <a:t> during the time interval from </a:t>
            </a:r>
            <a:r>
              <a:rPr lang="en-US" altLang="zh-CN" i="1" dirty="0">
                <a:latin typeface="Times New Roman" panose="02020603050405020304" pitchFamily="18" charset="0"/>
                <a:cs typeface="Times New Roman" panose="02020603050405020304" pitchFamily="18" charset="0"/>
              </a:rPr>
              <a:t>t</a:t>
            </a:r>
            <a:r>
              <a:rPr lang="en-US" altLang="zh-CN" i="1" baseline="-25000" dirty="0">
                <a:latin typeface="Times New Roman" panose="02020603050405020304" pitchFamily="18" charset="0"/>
                <a:cs typeface="Times New Roman" panose="02020603050405020304" pitchFamily="18" charset="0"/>
              </a:rPr>
              <a:t>1</a:t>
            </a:r>
            <a:r>
              <a:rPr lang="en-US" altLang="zh-CN" dirty="0"/>
              <a:t> to </a:t>
            </a:r>
            <a:r>
              <a:rPr lang="en-US" altLang="zh-CN" i="1" dirty="0">
                <a:latin typeface="Times New Roman" panose="02020603050405020304" pitchFamily="18" charset="0"/>
                <a:cs typeface="Times New Roman" panose="02020603050405020304" pitchFamily="18" charset="0"/>
              </a:rPr>
              <a:t>t</a:t>
            </a:r>
            <a:r>
              <a:rPr lang="en-US" altLang="zh-CN" i="1" baseline="-25000" dirty="0">
                <a:latin typeface="Times New Roman" panose="02020603050405020304" pitchFamily="18" charset="0"/>
                <a:cs typeface="Times New Roman" panose="02020603050405020304" pitchFamily="18" charset="0"/>
              </a:rPr>
              <a:t>2</a:t>
            </a:r>
            <a:r>
              <a:rPr lang="en-US" altLang="zh-CN" dirty="0"/>
              <a:t>.</a:t>
            </a:r>
            <a:endParaRPr lang="zh-CN" altLang="en-US" dirty="0"/>
          </a:p>
        </p:txBody>
      </p:sp>
      <p:sp>
        <p:nvSpPr>
          <p:cNvPr id="8" name="文本框 7">
            <a:extLst>
              <a:ext uri="{FF2B5EF4-FFF2-40B4-BE49-F238E27FC236}">
                <a16:creationId xmlns:a16="http://schemas.microsoft.com/office/drawing/2014/main" id="{95B0B707-A486-B95D-B6C1-DEB56B0B90DD}"/>
              </a:ext>
            </a:extLst>
          </p:cNvPr>
          <p:cNvSpPr txBox="1"/>
          <p:nvPr/>
        </p:nvSpPr>
        <p:spPr>
          <a:xfrm>
            <a:off x="247015" y="1725706"/>
            <a:ext cx="11292840" cy="646331"/>
          </a:xfrm>
          <a:prstGeom prst="rect">
            <a:avLst/>
          </a:prstGeom>
          <a:noFill/>
        </p:spPr>
        <p:txBody>
          <a:bodyPr wrap="square">
            <a:spAutoFit/>
          </a:bodyPr>
          <a:lstStyle/>
          <a:p>
            <a:pPr marL="285750" indent="-285750" algn="l">
              <a:buFont typeface="Arial" panose="020B0604020202020204" pitchFamily="34" charset="0"/>
              <a:buChar char="•"/>
            </a:pPr>
            <a:r>
              <a:rPr lang="en-US" altLang="zh-CN" dirty="0"/>
              <a:t>For long-time series data, a large dataset of regression slopes from a substantial number of image-pairs with varying time periods and intervals can be created.</a:t>
            </a:r>
            <a:endParaRPr lang="zh-CN" altLang="en-US" dirty="0"/>
          </a:p>
        </p:txBody>
      </p:sp>
      <p:graphicFrame>
        <p:nvGraphicFramePr>
          <p:cNvPr id="9" name="对象 8">
            <a:extLst>
              <a:ext uri="{FF2B5EF4-FFF2-40B4-BE49-F238E27FC236}">
                <a16:creationId xmlns:a16="http://schemas.microsoft.com/office/drawing/2014/main" id="{7162879D-1042-1605-182D-A46FAB4870B6}"/>
              </a:ext>
            </a:extLst>
          </p:cNvPr>
          <p:cNvGraphicFramePr>
            <a:graphicFrameLocks noChangeAspect="1"/>
          </p:cNvGraphicFramePr>
          <p:nvPr/>
        </p:nvGraphicFramePr>
        <p:xfrm>
          <a:off x="4951289" y="2766766"/>
          <a:ext cx="1926835" cy="722563"/>
        </p:xfrm>
        <a:graphic>
          <a:graphicData uri="http://schemas.openxmlformats.org/presentationml/2006/ole">
            <mc:AlternateContent xmlns:mc="http://schemas.openxmlformats.org/markup-compatibility/2006">
              <mc:Choice xmlns:v="urn:schemas-microsoft-com:vml" Requires="v">
                <p:oleObj name="Equation" r:id="rId3" imgW="29260800" imgH="10972800" progId="Equation.DSMT4">
                  <p:embed/>
                </p:oleObj>
              </mc:Choice>
              <mc:Fallback>
                <p:oleObj name="Equation" r:id="rId3" imgW="29260800" imgH="10972800" progId="Equation.DSMT4">
                  <p:embed/>
                  <p:pic>
                    <p:nvPicPr>
                      <p:cNvPr id="3" name="对象 2"/>
                      <p:cNvPicPr/>
                      <p:nvPr/>
                    </p:nvPicPr>
                    <p:blipFill>
                      <a:blip r:embed="rId4"/>
                      <a:stretch>
                        <a:fillRect/>
                      </a:stretch>
                    </p:blipFill>
                    <p:spPr>
                      <a:xfrm>
                        <a:off x="4951289" y="2766766"/>
                        <a:ext cx="1926835" cy="722563"/>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83DA5EC7-8EC2-EC3C-A273-7836B57BBF7E}"/>
              </a:ext>
            </a:extLst>
          </p:cNvPr>
          <p:cNvSpPr txBox="1"/>
          <p:nvPr/>
        </p:nvSpPr>
        <p:spPr>
          <a:xfrm>
            <a:off x="247015" y="3505402"/>
            <a:ext cx="11335385" cy="369332"/>
          </a:xfrm>
          <a:prstGeom prst="rect">
            <a:avLst/>
          </a:prstGeom>
          <a:noFill/>
        </p:spPr>
        <p:txBody>
          <a:bodyPr wrap="square" rtlCol="0">
            <a:spAutoFit/>
          </a:bodyPr>
          <a:lstStyle/>
          <a:p>
            <a:pPr marL="285750" indent="-285750" algn="l">
              <a:buFont typeface="Arial" panose="020B0604020202020204" pitchFamily="34" charset="0"/>
              <a:buChar char="•"/>
            </a:pPr>
            <a:r>
              <a:rPr lang="en-US" altLang="zh-CN" dirty="0"/>
              <a:t>the coefficients of the polynomial (</a:t>
            </a:r>
            <a:r>
              <a:rPr lang="en-US" altLang="zh-CN" i="1" dirty="0"/>
              <a:t>c</a:t>
            </a:r>
            <a:r>
              <a:rPr lang="en-US" altLang="zh-CN" i="1" baseline="-25000" dirty="0"/>
              <a:t>l</a:t>
            </a:r>
            <a:r>
              <a:rPr lang="en-US" altLang="zh-CN" dirty="0"/>
              <a:t>) can be determined by minimizing:</a:t>
            </a:r>
            <a:endParaRPr lang="zh-CN" altLang="en-US" dirty="0"/>
          </a:p>
        </p:txBody>
      </p:sp>
      <p:graphicFrame>
        <p:nvGraphicFramePr>
          <p:cNvPr id="11" name="对象 10">
            <a:extLst>
              <a:ext uri="{FF2B5EF4-FFF2-40B4-BE49-F238E27FC236}">
                <a16:creationId xmlns:a16="http://schemas.microsoft.com/office/drawing/2014/main" id="{A4224D35-6D24-897E-0EBC-69B725AB9696}"/>
              </a:ext>
            </a:extLst>
          </p:cNvPr>
          <p:cNvGraphicFramePr>
            <a:graphicFrameLocks noChangeAspect="1"/>
          </p:cNvGraphicFramePr>
          <p:nvPr>
            <p:extLst>
              <p:ext uri="{D42A27DB-BD31-4B8C-83A1-F6EECF244321}">
                <p14:modId xmlns:p14="http://schemas.microsoft.com/office/powerpoint/2010/main" val="4262423582"/>
              </p:ext>
            </p:extLst>
          </p:nvPr>
        </p:nvGraphicFramePr>
        <p:xfrm>
          <a:off x="4774165" y="3862757"/>
          <a:ext cx="2643669" cy="887655"/>
        </p:xfrm>
        <a:graphic>
          <a:graphicData uri="http://schemas.openxmlformats.org/presentationml/2006/ole">
            <mc:AlternateContent xmlns:mc="http://schemas.openxmlformats.org/markup-compatibility/2006">
              <mc:Choice xmlns:v="urn:schemas-microsoft-com:vml" Requires="v">
                <p:oleObj name="Equation" r:id="rId5" imgW="41757600" imgH="14020800" progId="Equation.DSMT4">
                  <p:embed/>
                </p:oleObj>
              </mc:Choice>
              <mc:Fallback>
                <p:oleObj name="Equation" r:id="rId5" imgW="41757600" imgH="14020800" progId="Equation.DSMT4">
                  <p:embed/>
                  <p:pic>
                    <p:nvPicPr>
                      <p:cNvPr id="23" name="对象 22"/>
                      <p:cNvPicPr/>
                      <p:nvPr/>
                    </p:nvPicPr>
                    <p:blipFill>
                      <a:blip r:embed="rId6"/>
                      <a:stretch>
                        <a:fillRect/>
                      </a:stretch>
                    </p:blipFill>
                    <p:spPr>
                      <a:xfrm>
                        <a:off x="4774165" y="3862757"/>
                        <a:ext cx="2643669" cy="887655"/>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BFB00700-D95A-3401-5AF7-C9D82781A9F4}"/>
              </a:ext>
            </a:extLst>
          </p:cNvPr>
          <p:cNvSpPr txBox="1"/>
          <p:nvPr/>
        </p:nvSpPr>
        <p:spPr>
          <a:xfrm>
            <a:off x="247015" y="5463329"/>
            <a:ext cx="11335384" cy="707886"/>
          </a:xfrm>
          <a:prstGeom prst="rect">
            <a:avLst/>
          </a:prstGeom>
          <a:noFill/>
        </p:spPr>
        <p:txBody>
          <a:bodyPr wrap="square" rtlCol="0">
            <a:spAutoFit/>
          </a:bodyPr>
          <a:lstStyle/>
          <a:p>
            <a:pPr marL="285750" indent="-285750" algn="l">
              <a:buFont typeface="Arial" panose="020B0604020202020204" pitchFamily="34" charset="0"/>
              <a:buChar char="•"/>
            </a:pPr>
            <a:r>
              <a:rPr lang="en-US" altLang="zh-CN" sz="2000" dirty="0">
                <a:solidFill>
                  <a:srgbClr val="FF0000"/>
                </a:solidFill>
              </a:rPr>
              <a:t>The whole process is automatic and requires no prior knowledge of the targets, extending the calibration sites to the pixel-level targets.</a:t>
            </a:r>
            <a:endParaRPr lang="zh-CN" altLang="en-US" sz="2000" dirty="0">
              <a:solidFill>
                <a:srgbClr val="FF0000"/>
              </a:solidFill>
            </a:endParaRPr>
          </a:p>
        </p:txBody>
      </p:sp>
    </p:spTree>
    <p:extLst>
      <p:ext uri="{BB962C8B-B14F-4D97-AF65-F5344CB8AC3E}">
        <p14:creationId xmlns:p14="http://schemas.microsoft.com/office/powerpoint/2010/main" val="252357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sz="3600" dirty="0">
                <a:sym typeface="+mn-ea"/>
              </a:rPr>
              <a:t>Implementation for long-term data series</a:t>
            </a:r>
            <a:endParaRPr lang="zh-CN" altLang="en-US" sz="3600"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15</a:t>
            </a:fld>
            <a:endParaRPr lang="en-US"/>
          </a:p>
        </p:txBody>
      </p:sp>
      <p:sp>
        <p:nvSpPr>
          <p:cNvPr id="3" name="文本框 2">
            <a:extLst>
              <a:ext uri="{FF2B5EF4-FFF2-40B4-BE49-F238E27FC236}">
                <a16:creationId xmlns:a16="http://schemas.microsoft.com/office/drawing/2014/main" id="{78E55ED4-0D46-8DA5-1F32-12F2A7783A74}"/>
              </a:ext>
            </a:extLst>
          </p:cNvPr>
          <p:cNvSpPr txBox="1"/>
          <p:nvPr/>
        </p:nvSpPr>
        <p:spPr>
          <a:xfrm>
            <a:off x="223629" y="5515840"/>
            <a:ext cx="11544293" cy="701346"/>
          </a:xfrm>
          <a:prstGeom prst="rect">
            <a:avLst/>
          </a:prstGeom>
          <a:noFill/>
        </p:spPr>
        <p:txBody>
          <a:bodyPr wrap="square">
            <a:spAutoFit/>
          </a:bodyPr>
          <a:lstStyle/>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The dots with different colors represent regression slopes from image pairs with different time intervals</a:t>
            </a:r>
          </a:p>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Image pairs with longer intervals exhibit more pronounced sensor degradation.</a:t>
            </a:r>
          </a:p>
        </p:txBody>
      </p:sp>
      <p:sp>
        <p:nvSpPr>
          <p:cNvPr id="5" name="文本框 4">
            <a:extLst>
              <a:ext uri="{FF2B5EF4-FFF2-40B4-BE49-F238E27FC236}">
                <a16:creationId xmlns:a16="http://schemas.microsoft.com/office/drawing/2014/main" id="{587655A0-81CE-B694-3F5B-ADB3F0F9EBA8}"/>
              </a:ext>
            </a:extLst>
          </p:cNvPr>
          <p:cNvSpPr txBox="1"/>
          <p:nvPr/>
        </p:nvSpPr>
        <p:spPr>
          <a:xfrm>
            <a:off x="223629" y="924802"/>
            <a:ext cx="11753023" cy="646331"/>
          </a:xfrm>
          <a:prstGeom prst="rect">
            <a:avLst/>
          </a:prstGeom>
          <a:noFill/>
        </p:spPr>
        <p:txBody>
          <a:bodyPr wrap="square">
            <a:spAutoFit/>
          </a:bodyPr>
          <a:lstStyle/>
          <a:p>
            <a:r>
              <a:rPr lang="en-US" altLang="zh-CN" dirty="0">
                <a:solidFill>
                  <a:srgbClr val="0D0D0D"/>
                </a:solidFill>
                <a:latin typeface="微软雅黑" panose="020B0503020204020204" pitchFamily="34" charset="-122"/>
                <a:ea typeface="微软雅黑" panose="020B0503020204020204" pitchFamily="34" charset="-122"/>
              </a:rPr>
              <a:t>Construct image pairs and perform same PIPs analysis on all image pairs for long-term FY-3D/MERSI-II data from January 1, 2018, to August 31, 2023, spanning over five years.</a:t>
            </a:r>
            <a:endParaRPr lang="zh-CN" altLang="en-US" dirty="0">
              <a:solidFill>
                <a:srgbClr val="0D0D0D"/>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E471DEA9-3F18-D264-BD2F-D640AA7DD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12" y="1646278"/>
            <a:ext cx="5989105" cy="1960071"/>
          </a:xfrm>
          <a:prstGeom prst="rect">
            <a:avLst/>
          </a:prstGeom>
        </p:spPr>
      </p:pic>
      <p:pic>
        <p:nvPicPr>
          <p:cNvPr id="7" name="图片 6">
            <a:extLst>
              <a:ext uri="{FF2B5EF4-FFF2-40B4-BE49-F238E27FC236}">
                <a16:creationId xmlns:a16="http://schemas.microsoft.com/office/drawing/2014/main" id="{77367029-A008-7BCC-35B8-394A33284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000" y="1646278"/>
            <a:ext cx="5995000" cy="1962000"/>
          </a:xfrm>
          <a:prstGeom prst="rect">
            <a:avLst/>
          </a:prstGeom>
        </p:spPr>
      </p:pic>
      <p:pic>
        <p:nvPicPr>
          <p:cNvPr id="8" name="图片 7">
            <a:extLst>
              <a:ext uri="{FF2B5EF4-FFF2-40B4-BE49-F238E27FC236}">
                <a16:creationId xmlns:a16="http://schemas.microsoft.com/office/drawing/2014/main" id="{186E91E8-10B0-678A-D16C-C12BD23E0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2" y="3583706"/>
            <a:ext cx="5995001" cy="1962000"/>
          </a:xfrm>
          <a:prstGeom prst="rect">
            <a:avLst/>
          </a:prstGeom>
        </p:spPr>
      </p:pic>
      <p:pic>
        <p:nvPicPr>
          <p:cNvPr id="9" name="图片 8">
            <a:extLst>
              <a:ext uri="{FF2B5EF4-FFF2-40B4-BE49-F238E27FC236}">
                <a16:creationId xmlns:a16="http://schemas.microsoft.com/office/drawing/2014/main" id="{CEC9A231-BB7E-975E-B13C-77F7E0B8D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7000" y="3583706"/>
            <a:ext cx="5995000" cy="1962000"/>
          </a:xfrm>
          <a:prstGeom prst="rect">
            <a:avLst/>
          </a:prstGeom>
        </p:spPr>
      </p:pic>
    </p:spTree>
    <p:extLst>
      <p:ext uri="{BB962C8B-B14F-4D97-AF65-F5344CB8AC3E}">
        <p14:creationId xmlns:p14="http://schemas.microsoft.com/office/powerpoint/2010/main" val="2385919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sym typeface="+mn-ea"/>
              </a:rPr>
              <a:t>FY-3D/MERSI-II degradation trend</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16</a:t>
            </a:fld>
            <a:endParaRPr lang="en-US"/>
          </a:p>
        </p:txBody>
      </p:sp>
      <p:sp>
        <p:nvSpPr>
          <p:cNvPr id="3" name="文本框 2">
            <a:extLst>
              <a:ext uri="{FF2B5EF4-FFF2-40B4-BE49-F238E27FC236}">
                <a16:creationId xmlns:a16="http://schemas.microsoft.com/office/drawing/2014/main" id="{7D41681A-1B8C-BAA5-96F3-AAA5ED18E922}"/>
              </a:ext>
            </a:extLst>
          </p:cNvPr>
          <p:cNvSpPr txBox="1"/>
          <p:nvPr/>
        </p:nvSpPr>
        <p:spPr>
          <a:xfrm>
            <a:off x="223629" y="5400158"/>
            <a:ext cx="11544293" cy="777457"/>
          </a:xfrm>
          <a:prstGeom prst="rect">
            <a:avLst/>
          </a:prstGeom>
          <a:noFill/>
        </p:spPr>
        <p:txBody>
          <a:bodyPr wrap="square">
            <a:spAutoFit/>
          </a:bodyPr>
          <a:lstStyle/>
          <a:p>
            <a:pPr marL="285750" indent="-285750">
              <a:lnSpc>
                <a:spcPct val="130000"/>
              </a:lnSpc>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Results of the PIPs based method are consistent with those from traditional PICS&amp;DCC method</a:t>
            </a:r>
          </a:p>
          <a:p>
            <a:pPr marL="285750" indent="-285750">
              <a:lnSpc>
                <a:spcPct val="130000"/>
              </a:lnSpc>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The PIPs based method yields consistent results across different regions.</a:t>
            </a:r>
          </a:p>
        </p:txBody>
      </p:sp>
      <p:sp>
        <p:nvSpPr>
          <p:cNvPr id="5" name="文本框 4">
            <a:extLst>
              <a:ext uri="{FF2B5EF4-FFF2-40B4-BE49-F238E27FC236}">
                <a16:creationId xmlns:a16="http://schemas.microsoft.com/office/drawing/2014/main" id="{9E54D80F-B32E-2BB3-4AD4-E34849347A0C}"/>
              </a:ext>
            </a:extLst>
          </p:cNvPr>
          <p:cNvSpPr txBox="1"/>
          <p:nvPr/>
        </p:nvSpPr>
        <p:spPr>
          <a:xfrm>
            <a:off x="223629" y="924802"/>
            <a:ext cx="11753023" cy="874407"/>
          </a:xfrm>
          <a:prstGeom prst="rect">
            <a:avLst/>
          </a:prstGeom>
          <a:noFill/>
        </p:spPr>
        <p:txBody>
          <a:bodyPr wrap="square">
            <a:spAutoFit/>
          </a:bodyPr>
          <a:lstStyle/>
          <a:p>
            <a:pPr>
              <a:lnSpc>
                <a:spcPct val="150000"/>
              </a:lnSpc>
            </a:pPr>
            <a:r>
              <a:rPr lang="en-US" altLang="zh-CN" dirty="0">
                <a:solidFill>
                  <a:srgbClr val="0D0D0D"/>
                </a:solidFill>
                <a:latin typeface="微软雅黑" panose="020B0503020204020204" pitchFamily="34" charset="-122"/>
                <a:ea typeface="微软雅黑" panose="020B0503020204020204" pitchFamily="34" charset="-122"/>
              </a:rPr>
              <a:t>Obtaining sensor degradation over time through polynomial fitting and comparing it with traditional degradation monitoring method</a:t>
            </a:r>
            <a:endParaRPr lang="zh-CN" altLang="en-US" dirty="0">
              <a:solidFill>
                <a:srgbClr val="0D0D0D"/>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27D10F3E-CDBF-E373-63BF-85E8CAE2C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620" y="3605338"/>
            <a:ext cx="5994000" cy="1743709"/>
          </a:xfrm>
          <a:prstGeom prst="rect">
            <a:avLst/>
          </a:prstGeom>
        </p:spPr>
      </p:pic>
      <p:pic>
        <p:nvPicPr>
          <p:cNvPr id="7" name="图片 6">
            <a:extLst>
              <a:ext uri="{FF2B5EF4-FFF2-40B4-BE49-F238E27FC236}">
                <a16:creationId xmlns:a16="http://schemas.microsoft.com/office/drawing/2014/main" id="{087F39E2-07FA-CFAE-36F6-32A9E33C5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 y="1847227"/>
            <a:ext cx="5994000" cy="1743709"/>
          </a:xfrm>
          <a:prstGeom prst="rect">
            <a:avLst/>
          </a:prstGeom>
        </p:spPr>
      </p:pic>
      <p:pic>
        <p:nvPicPr>
          <p:cNvPr id="8" name="图片 7">
            <a:extLst>
              <a:ext uri="{FF2B5EF4-FFF2-40B4-BE49-F238E27FC236}">
                <a16:creationId xmlns:a16="http://schemas.microsoft.com/office/drawing/2014/main" id="{439D6A46-BF9B-A5D8-B718-AD4BCAB6C4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620" y="1847227"/>
            <a:ext cx="5994000" cy="1743709"/>
          </a:xfrm>
          <a:prstGeom prst="rect">
            <a:avLst/>
          </a:prstGeom>
        </p:spPr>
      </p:pic>
      <p:pic>
        <p:nvPicPr>
          <p:cNvPr id="9" name="图片 8">
            <a:extLst>
              <a:ext uri="{FF2B5EF4-FFF2-40B4-BE49-F238E27FC236}">
                <a16:creationId xmlns:a16="http://schemas.microsoft.com/office/drawing/2014/main" id="{3479CD1A-14F7-A54B-8E24-AEBF07195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 y="3605338"/>
            <a:ext cx="5994000" cy="1743709"/>
          </a:xfrm>
          <a:prstGeom prst="rect">
            <a:avLst/>
          </a:prstGeom>
        </p:spPr>
      </p:pic>
    </p:spTree>
    <p:extLst>
      <p:ext uri="{BB962C8B-B14F-4D97-AF65-F5344CB8AC3E}">
        <p14:creationId xmlns:p14="http://schemas.microsoft.com/office/powerpoint/2010/main" val="372457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a:xfrm>
            <a:off x="1881051" y="132628"/>
            <a:ext cx="8445706" cy="667472"/>
          </a:xfrm>
        </p:spPr>
        <p:txBody>
          <a:bodyPr/>
          <a:lstStyle/>
          <a:p>
            <a:r>
              <a:rPr lang="en-US" altLang="zh-CN" dirty="0">
                <a:sym typeface="+mn-ea"/>
              </a:rPr>
              <a:t>Normalization of the regression slopes</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17</a:t>
            </a:fld>
            <a:endParaRPr lang="en-US"/>
          </a:p>
        </p:txBody>
      </p:sp>
      <p:pic>
        <p:nvPicPr>
          <p:cNvPr id="3" name="图片 2">
            <a:extLst>
              <a:ext uri="{FF2B5EF4-FFF2-40B4-BE49-F238E27FC236}">
                <a16:creationId xmlns:a16="http://schemas.microsoft.com/office/drawing/2014/main" id="{4EE9C0EE-A115-A664-16F9-A421129B2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 y="3242001"/>
            <a:ext cx="5990400" cy="1960495"/>
          </a:xfrm>
          <a:prstGeom prst="rect">
            <a:avLst/>
          </a:prstGeom>
        </p:spPr>
      </p:pic>
      <p:pic>
        <p:nvPicPr>
          <p:cNvPr id="5" name="图片 4">
            <a:extLst>
              <a:ext uri="{FF2B5EF4-FFF2-40B4-BE49-F238E27FC236}">
                <a16:creationId xmlns:a16="http://schemas.microsoft.com/office/drawing/2014/main" id="{F2BDE1B6-A6E8-337E-CB9A-5D7138727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977" y="3242001"/>
            <a:ext cx="5990400" cy="1960495"/>
          </a:xfrm>
          <a:prstGeom prst="rect">
            <a:avLst/>
          </a:prstGeom>
        </p:spPr>
      </p:pic>
      <p:pic>
        <p:nvPicPr>
          <p:cNvPr id="6" name="图片 5">
            <a:extLst>
              <a:ext uri="{FF2B5EF4-FFF2-40B4-BE49-F238E27FC236}">
                <a16:creationId xmlns:a16="http://schemas.microsoft.com/office/drawing/2014/main" id="{81D0A967-96EB-F6E0-CED4-C4CF647D6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 y="1485791"/>
            <a:ext cx="5990400" cy="1960495"/>
          </a:xfrm>
          <a:prstGeom prst="rect">
            <a:avLst/>
          </a:prstGeom>
        </p:spPr>
      </p:pic>
      <p:pic>
        <p:nvPicPr>
          <p:cNvPr id="7" name="图片 6">
            <a:extLst>
              <a:ext uri="{FF2B5EF4-FFF2-40B4-BE49-F238E27FC236}">
                <a16:creationId xmlns:a16="http://schemas.microsoft.com/office/drawing/2014/main" id="{2FFA9D3C-FF3E-23A4-8267-5C69C1AF5A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6977" y="1485791"/>
            <a:ext cx="5990400" cy="1960495"/>
          </a:xfrm>
          <a:prstGeom prst="rect">
            <a:avLst/>
          </a:prstGeom>
        </p:spPr>
      </p:pic>
      <p:sp>
        <p:nvSpPr>
          <p:cNvPr id="8" name="文本框 7">
            <a:extLst>
              <a:ext uri="{FF2B5EF4-FFF2-40B4-BE49-F238E27FC236}">
                <a16:creationId xmlns:a16="http://schemas.microsoft.com/office/drawing/2014/main" id="{E6137F5B-7FCD-B1D9-9418-8EE094687DB7}"/>
              </a:ext>
            </a:extLst>
          </p:cNvPr>
          <p:cNvSpPr txBox="1"/>
          <p:nvPr/>
        </p:nvSpPr>
        <p:spPr>
          <a:xfrm>
            <a:off x="212877" y="5132923"/>
            <a:ext cx="11544293" cy="1021433"/>
          </a:xfrm>
          <a:prstGeom prst="rect">
            <a:avLst/>
          </a:prstGeom>
          <a:noFill/>
        </p:spPr>
        <p:txBody>
          <a:bodyPr wrap="square">
            <a:spAutoFit/>
          </a:bodyPr>
          <a:lstStyle/>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After normalization, the regression slopes are distributed around 0.95-1.05 with a mean of 1, </a:t>
            </a:r>
            <a:r>
              <a:rPr lang="en-US" altLang="zh-CN" sz="1600" dirty="0">
                <a:solidFill>
                  <a:srgbClr val="FF0000"/>
                </a:solidFill>
                <a:latin typeface="微软雅黑" panose="020B0503020204020204" pitchFamily="34" charset="-122"/>
                <a:ea typeface="微软雅黑" panose="020B0503020204020204" pitchFamily="34" charset="-122"/>
              </a:rPr>
              <a:t>indicating that the instrument decay trend has been fitted well.</a:t>
            </a:r>
          </a:p>
          <a:p>
            <a:pPr marL="285750" indent="-285750">
              <a:lnSpc>
                <a:spcPct val="13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The </a:t>
            </a:r>
            <a:r>
              <a:rPr lang="en-US" altLang="zh-CN" sz="1600" dirty="0">
                <a:solidFill>
                  <a:srgbClr val="FF0000"/>
                </a:solidFill>
                <a:latin typeface="微软雅黑" panose="020B0503020204020204" pitchFamily="34" charset="-122"/>
                <a:ea typeface="微软雅黑" panose="020B0503020204020204" pitchFamily="34" charset="-122"/>
              </a:rPr>
              <a:t>standard deviation represents the uncertainty</a:t>
            </a:r>
            <a:r>
              <a:rPr lang="en-US" altLang="zh-CN" sz="1600" dirty="0">
                <a:latin typeface="微软雅黑" panose="020B0503020204020204" pitchFamily="34" charset="-122"/>
                <a:ea typeface="微软雅黑" panose="020B0503020204020204" pitchFamily="34" charset="-122"/>
              </a:rPr>
              <a:t> of relative degradation for individual image pairs.</a:t>
            </a:r>
          </a:p>
        </p:txBody>
      </p:sp>
      <p:sp>
        <p:nvSpPr>
          <p:cNvPr id="9" name="文本框 8">
            <a:extLst>
              <a:ext uri="{FF2B5EF4-FFF2-40B4-BE49-F238E27FC236}">
                <a16:creationId xmlns:a16="http://schemas.microsoft.com/office/drawing/2014/main" id="{005E665F-4437-856B-512C-F414B431ACD1}"/>
              </a:ext>
            </a:extLst>
          </p:cNvPr>
          <p:cNvSpPr txBox="1"/>
          <p:nvPr/>
        </p:nvSpPr>
        <p:spPr>
          <a:xfrm>
            <a:off x="93172" y="825770"/>
            <a:ext cx="12016409" cy="707886"/>
          </a:xfrm>
          <a:prstGeom prst="rect">
            <a:avLst/>
          </a:prstGeom>
          <a:noFill/>
        </p:spPr>
        <p:txBody>
          <a:bodyPr wrap="square">
            <a:spAutoFit/>
          </a:bodyPr>
          <a:lstStyle/>
          <a:p>
            <a:r>
              <a:rPr lang="en-US" altLang="zh-CN" sz="2000" dirty="0">
                <a:solidFill>
                  <a:srgbClr val="0D0D0D"/>
                </a:solidFill>
                <a:latin typeface="微软雅黑" panose="020B0503020204020204" pitchFamily="34" charset="-122"/>
                <a:ea typeface="微软雅黑" panose="020B0503020204020204" pitchFamily="34" charset="-122"/>
              </a:rPr>
              <a:t>For each band, normalize the regression slopes of each image pair using the fitted long-term degradation trends</a:t>
            </a:r>
            <a:endParaRPr lang="zh-CN" altLang="en-US" sz="2000" dirty="0">
              <a:solidFill>
                <a:srgbClr val="0D0D0D"/>
              </a:solidFill>
              <a:latin typeface="微软雅黑" panose="020B0503020204020204" pitchFamily="34" charset="-122"/>
              <a:ea typeface="微软雅黑" panose="020B0503020204020204" pitchFamily="34" charset="-122"/>
            </a:endParaRPr>
          </a:p>
        </p:txBody>
      </p:sp>
      <p:graphicFrame>
        <p:nvGraphicFramePr>
          <p:cNvPr id="10" name="对象 9">
            <a:extLst>
              <a:ext uri="{FF2B5EF4-FFF2-40B4-BE49-F238E27FC236}">
                <a16:creationId xmlns:a16="http://schemas.microsoft.com/office/drawing/2014/main" id="{5E137C0F-C97D-94A2-2A7B-28603472D2B0}"/>
              </a:ext>
            </a:extLst>
          </p:cNvPr>
          <p:cNvGraphicFramePr>
            <a:graphicFrameLocks noChangeAspect="1"/>
          </p:cNvGraphicFramePr>
          <p:nvPr>
            <p:extLst>
              <p:ext uri="{D42A27DB-BD31-4B8C-83A1-F6EECF244321}">
                <p14:modId xmlns:p14="http://schemas.microsoft.com/office/powerpoint/2010/main" val="4120740424"/>
              </p:ext>
            </p:extLst>
          </p:nvPr>
        </p:nvGraphicFramePr>
        <p:xfrm>
          <a:off x="2538268" y="1085464"/>
          <a:ext cx="1028700" cy="469900"/>
        </p:xfrm>
        <a:graphic>
          <a:graphicData uri="http://schemas.openxmlformats.org/presentationml/2006/ole">
            <mc:AlternateContent xmlns:mc="http://schemas.openxmlformats.org/markup-compatibility/2006">
              <mc:Choice xmlns:v="urn:schemas-microsoft-com:vml" Requires="v">
                <p:oleObj name="Equation" r:id="rId7" imgW="1028520" imgH="469800" progId="Equation.DSMT4">
                  <p:embed/>
                </p:oleObj>
              </mc:Choice>
              <mc:Fallback>
                <p:oleObj name="Equation" r:id="rId7" imgW="1028520" imgH="469800" progId="Equation.DSMT4">
                  <p:embed/>
                  <p:pic>
                    <p:nvPicPr>
                      <p:cNvPr id="0" name=""/>
                      <p:cNvPicPr/>
                      <p:nvPr/>
                    </p:nvPicPr>
                    <p:blipFill>
                      <a:blip r:embed="rId8"/>
                      <a:stretch>
                        <a:fillRect/>
                      </a:stretch>
                    </p:blipFill>
                    <p:spPr>
                      <a:xfrm>
                        <a:off x="2538268" y="1085464"/>
                        <a:ext cx="1028700" cy="469900"/>
                      </a:xfrm>
                      <a:prstGeom prst="rect">
                        <a:avLst/>
                      </a:prstGeom>
                    </p:spPr>
                  </p:pic>
                </p:oleObj>
              </mc:Fallback>
            </mc:AlternateContent>
          </a:graphicData>
        </a:graphic>
      </p:graphicFrame>
    </p:spTree>
    <p:extLst>
      <p:ext uri="{BB962C8B-B14F-4D97-AF65-F5344CB8AC3E}">
        <p14:creationId xmlns:p14="http://schemas.microsoft.com/office/powerpoint/2010/main" val="418515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sym typeface="+mn-ea"/>
              </a:rPr>
              <a:t>Uncertainty for image-pairs</a:t>
            </a:r>
            <a:br>
              <a:rPr lang="en-US" altLang="zh-CN" sz="4000" b="1" kern="0" dirty="0">
                <a:solidFill>
                  <a:srgbClr val="0000FF"/>
                </a:solidFill>
                <a:sym typeface="+mn-ea"/>
              </a:rPr>
            </a:b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18</a:t>
            </a:fld>
            <a:endParaRPr lang="en-US"/>
          </a:p>
        </p:txBody>
      </p:sp>
      <p:sp>
        <p:nvSpPr>
          <p:cNvPr id="3" name="文本框 2">
            <a:extLst>
              <a:ext uri="{FF2B5EF4-FFF2-40B4-BE49-F238E27FC236}">
                <a16:creationId xmlns:a16="http://schemas.microsoft.com/office/drawing/2014/main" id="{35D6E31C-AD26-61E2-28B5-F8607FF0E47D}"/>
              </a:ext>
            </a:extLst>
          </p:cNvPr>
          <p:cNvSpPr txBox="1"/>
          <p:nvPr/>
        </p:nvSpPr>
        <p:spPr>
          <a:xfrm>
            <a:off x="352231" y="978206"/>
            <a:ext cx="11600280" cy="777457"/>
          </a:xfrm>
          <a:prstGeom prst="rect">
            <a:avLst/>
          </a:prstGeom>
          <a:noFill/>
        </p:spPr>
        <p:txBody>
          <a:bodyPr wrap="square">
            <a:spAutoFit/>
          </a:bodyPr>
          <a:lstStyle/>
          <a:p>
            <a:pPr>
              <a:lnSpc>
                <a:spcPct val="130000"/>
              </a:lnSpc>
            </a:pPr>
            <a:r>
              <a:rPr lang="en-US" altLang="zh-CN" dirty="0">
                <a:latin typeface="微软雅黑" panose="020B0503020204020204" pitchFamily="34" charset="-122"/>
                <a:ea typeface="微软雅黑" panose="020B0503020204020204" pitchFamily="34" charset="-122"/>
              </a:rPr>
              <a:t>The </a:t>
            </a:r>
            <a:r>
              <a:rPr lang="en-US" altLang="zh-CN" dirty="0">
                <a:solidFill>
                  <a:srgbClr val="FF0000"/>
                </a:solidFill>
                <a:latin typeface="微软雅黑" panose="020B0503020204020204" pitchFamily="34" charset="-122"/>
                <a:ea typeface="微软雅黑" panose="020B0503020204020204" pitchFamily="34" charset="-122"/>
              </a:rPr>
              <a:t>standard deviation of normalized regression slopes </a:t>
            </a:r>
            <a:r>
              <a:rPr lang="en-US" altLang="zh-CN" dirty="0">
                <a:latin typeface="微软雅黑" panose="020B0503020204020204" pitchFamily="34" charset="-122"/>
                <a:ea typeface="微软雅黑" panose="020B0503020204020204" pitchFamily="34" charset="-122"/>
              </a:rPr>
              <a:t>represents the uncertainty of relative degradation for individual image pairs.</a:t>
            </a:r>
          </a:p>
        </p:txBody>
      </p:sp>
      <p:graphicFrame>
        <p:nvGraphicFramePr>
          <p:cNvPr id="5" name="表格 4">
            <a:extLst>
              <a:ext uri="{FF2B5EF4-FFF2-40B4-BE49-F238E27FC236}">
                <a16:creationId xmlns:a16="http://schemas.microsoft.com/office/drawing/2014/main" id="{1E776258-3041-FCB4-105E-81631B9395A5}"/>
              </a:ext>
            </a:extLst>
          </p:cNvPr>
          <p:cNvGraphicFramePr>
            <a:graphicFrameLocks noGrp="1"/>
          </p:cNvGraphicFramePr>
          <p:nvPr>
            <p:extLst>
              <p:ext uri="{D42A27DB-BD31-4B8C-83A1-F6EECF244321}">
                <p14:modId xmlns:p14="http://schemas.microsoft.com/office/powerpoint/2010/main" val="1074337071"/>
              </p:ext>
            </p:extLst>
          </p:nvPr>
        </p:nvGraphicFramePr>
        <p:xfrm>
          <a:off x="208784" y="2059705"/>
          <a:ext cx="11774431" cy="2225040"/>
        </p:xfrm>
        <a:graphic>
          <a:graphicData uri="http://schemas.openxmlformats.org/drawingml/2006/table">
            <a:tbl>
              <a:tblPr firstRow="1" bandRow="1">
                <a:tableStyleId>{073A0DAA-6AF3-43AB-8588-CEC1D06C72B9}</a:tableStyleId>
              </a:tblPr>
              <a:tblGrid>
                <a:gridCol w="1190431">
                  <a:extLst>
                    <a:ext uri="{9D8B030D-6E8A-4147-A177-3AD203B41FA5}">
                      <a16:colId xmlns:a16="http://schemas.microsoft.com/office/drawing/2014/main" val="3722358975"/>
                    </a:ext>
                  </a:extLst>
                </a:gridCol>
                <a:gridCol w="756000">
                  <a:extLst>
                    <a:ext uri="{9D8B030D-6E8A-4147-A177-3AD203B41FA5}">
                      <a16:colId xmlns:a16="http://schemas.microsoft.com/office/drawing/2014/main" val="2517035911"/>
                    </a:ext>
                  </a:extLst>
                </a:gridCol>
                <a:gridCol w="756000">
                  <a:extLst>
                    <a:ext uri="{9D8B030D-6E8A-4147-A177-3AD203B41FA5}">
                      <a16:colId xmlns:a16="http://schemas.microsoft.com/office/drawing/2014/main" val="825376767"/>
                    </a:ext>
                  </a:extLst>
                </a:gridCol>
                <a:gridCol w="756000">
                  <a:extLst>
                    <a:ext uri="{9D8B030D-6E8A-4147-A177-3AD203B41FA5}">
                      <a16:colId xmlns:a16="http://schemas.microsoft.com/office/drawing/2014/main" val="2907919475"/>
                    </a:ext>
                  </a:extLst>
                </a:gridCol>
                <a:gridCol w="756000">
                  <a:extLst>
                    <a:ext uri="{9D8B030D-6E8A-4147-A177-3AD203B41FA5}">
                      <a16:colId xmlns:a16="http://schemas.microsoft.com/office/drawing/2014/main" val="3565442600"/>
                    </a:ext>
                  </a:extLst>
                </a:gridCol>
                <a:gridCol w="756000">
                  <a:extLst>
                    <a:ext uri="{9D8B030D-6E8A-4147-A177-3AD203B41FA5}">
                      <a16:colId xmlns:a16="http://schemas.microsoft.com/office/drawing/2014/main" val="4064745010"/>
                    </a:ext>
                  </a:extLst>
                </a:gridCol>
                <a:gridCol w="756000">
                  <a:extLst>
                    <a:ext uri="{9D8B030D-6E8A-4147-A177-3AD203B41FA5}">
                      <a16:colId xmlns:a16="http://schemas.microsoft.com/office/drawing/2014/main" val="3063076621"/>
                    </a:ext>
                  </a:extLst>
                </a:gridCol>
                <a:gridCol w="756000">
                  <a:extLst>
                    <a:ext uri="{9D8B030D-6E8A-4147-A177-3AD203B41FA5}">
                      <a16:colId xmlns:a16="http://schemas.microsoft.com/office/drawing/2014/main" val="4004300123"/>
                    </a:ext>
                  </a:extLst>
                </a:gridCol>
                <a:gridCol w="756000">
                  <a:extLst>
                    <a:ext uri="{9D8B030D-6E8A-4147-A177-3AD203B41FA5}">
                      <a16:colId xmlns:a16="http://schemas.microsoft.com/office/drawing/2014/main" val="818841440"/>
                    </a:ext>
                  </a:extLst>
                </a:gridCol>
                <a:gridCol w="756000">
                  <a:extLst>
                    <a:ext uri="{9D8B030D-6E8A-4147-A177-3AD203B41FA5}">
                      <a16:colId xmlns:a16="http://schemas.microsoft.com/office/drawing/2014/main" val="1914172263"/>
                    </a:ext>
                  </a:extLst>
                </a:gridCol>
                <a:gridCol w="756000">
                  <a:extLst>
                    <a:ext uri="{9D8B030D-6E8A-4147-A177-3AD203B41FA5}">
                      <a16:colId xmlns:a16="http://schemas.microsoft.com/office/drawing/2014/main" val="662824662"/>
                    </a:ext>
                  </a:extLst>
                </a:gridCol>
                <a:gridCol w="756000">
                  <a:extLst>
                    <a:ext uri="{9D8B030D-6E8A-4147-A177-3AD203B41FA5}">
                      <a16:colId xmlns:a16="http://schemas.microsoft.com/office/drawing/2014/main" val="604121719"/>
                    </a:ext>
                  </a:extLst>
                </a:gridCol>
                <a:gridCol w="756000">
                  <a:extLst>
                    <a:ext uri="{9D8B030D-6E8A-4147-A177-3AD203B41FA5}">
                      <a16:colId xmlns:a16="http://schemas.microsoft.com/office/drawing/2014/main" val="3009560239"/>
                    </a:ext>
                  </a:extLst>
                </a:gridCol>
                <a:gridCol w="756000">
                  <a:extLst>
                    <a:ext uri="{9D8B030D-6E8A-4147-A177-3AD203B41FA5}">
                      <a16:colId xmlns:a16="http://schemas.microsoft.com/office/drawing/2014/main" val="783222799"/>
                    </a:ext>
                  </a:extLst>
                </a:gridCol>
                <a:gridCol w="756000">
                  <a:extLst>
                    <a:ext uri="{9D8B030D-6E8A-4147-A177-3AD203B41FA5}">
                      <a16:colId xmlns:a16="http://schemas.microsoft.com/office/drawing/2014/main" val="153552679"/>
                    </a:ext>
                  </a:extLst>
                </a:gridCol>
              </a:tblGrid>
              <a:tr h="370840">
                <a:tc>
                  <a:txBody>
                    <a:bodyPr/>
                    <a:lstStyle/>
                    <a:p>
                      <a:pPr algn="ctr"/>
                      <a:r>
                        <a:rPr lang="en-US" altLang="zh-CN" dirty="0"/>
                        <a:t>Band</a:t>
                      </a:r>
                      <a:endParaRPr lang="zh-CN" altLang="en-US" dirty="0"/>
                    </a:p>
                  </a:txBody>
                  <a:tcPr anchor="ctr"/>
                </a:tc>
                <a:tc>
                  <a:txBody>
                    <a:bodyPr/>
                    <a:lstStyle/>
                    <a:p>
                      <a:pPr algn="ctr"/>
                      <a:r>
                        <a:rPr lang="en-US" altLang="zh-CN" dirty="0"/>
                        <a:t>1</a:t>
                      </a:r>
                      <a:endParaRPr lang="zh-CN" altLang="en-US" dirty="0"/>
                    </a:p>
                  </a:txBody>
                  <a:tcPr anchor="ctr"/>
                </a:tc>
                <a:tc>
                  <a:txBody>
                    <a:bodyPr/>
                    <a:lstStyle/>
                    <a:p>
                      <a:pPr algn="ctr"/>
                      <a:r>
                        <a:rPr lang="en-US" altLang="zh-CN" dirty="0"/>
                        <a:t>2</a:t>
                      </a:r>
                      <a:endParaRPr lang="zh-CN" altLang="en-US" dirty="0"/>
                    </a:p>
                  </a:txBody>
                  <a:tcPr anchor="ctr"/>
                </a:tc>
                <a:tc>
                  <a:txBody>
                    <a:bodyPr/>
                    <a:lstStyle/>
                    <a:p>
                      <a:pPr algn="ctr"/>
                      <a:r>
                        <a:rPr lang="en-US" altLang="zh-CN" dirty="0"/>
                        <a:t>3</a:t>
                      </a:r>
                      <a:endParaRPr lang="zh-CN" altLang="en-US" dirty="0"/>
                    </a:p>
                  </a:txBody>
                  <a:tcPr anchor="ctr"/>
                </a:tc>
                <a:tc>
                  <a:txBody>
                    <a:bodyPr/>
                    <a:lstStyle/>
                    <a:p>
                      <a:pPr algn="ctr"/>
                      <a:r>
                        <a:rPr lang="en-US" altLang="zh-CN" dirty="0"/>
                        <a:t>4</a:t>
                      </a:r>
                      <a:endParaRPr lang="zh-CN" altLang="en-US" dirty="0"/>
                    </a:p>
                  </a:txBody>
                  <a:tcPr anchor="ctr"/>
                </a:tc>
                <a:tc>
                  <a:txBody>
                    <a:bodyPr/>
                    <a:lstStyle/>
                    <a:p>
                      <a:pPr algn="ctr"/>
                      <a:r>
                        <a:rPr lang="en-US" altLang="zh-CN" dirty="0"/>
                        <a:t>6</a:t>
                      </a:r>
                      <a:endParaRPr lang="zh-CN" altLang="en-US" dirty="0"/>
                    </a:p>
                  </a:txBody>
                  <a:tcPr anchor="ctr"/>
                </a:tc>
                <a:tc>
                  <a:txBody>
                    <a:bodyPr/>
                    <a:lstStyle/>
                    <a:p>
                      <a:pPr algn="ctr"/>
                      <a:r>
                        <a:rPr lang="en-US" altLang="zh-CN" dirty="0"/>
                        <a:t>7</a:t>
                      </a:r>
                      <a:endParaRPr lang="zh-CN" altLang="en-US" dirty="0"/>
                    </a:p>
                  </a:txBody>
                  <a:tcPr anchor="ctr"/>
                </a:tc>
                <a:tc>
                  <a:txBody>
                    <a:bodyPr/>
                    <a:lstStyle/>
                    <a:p>
                      <a:pPr algn="ctr"/>
                      <a:r>
                        <a:rPr lang="en-US" altLang="zh-CN" dirty="0"/>
                        <a:t>8</a:t>
                      </a:r>
                      <a:endParaRPr lang="zh-CN" altLang="en-US" dirty="0"/>
                    </a:p>
                  </a:txBody>
                  <a:tcPr anchor="ctr"/>
                </a:tc>
                <a:tc>
                  <a:txBody>
                    <a:bodyPr/>
                    <a:lstStyle/>
                    <a:p>
                      <a:pPr algn="ctr"/>
                      <a:r>
                        <a:rPr lang="en-US" altLang="zh-CN" dirty="0"/>
                        <a:t>9</a:t>
                      </a:r>
                      <a:endParaRPr lang="zh-CN" altLang="en-US" dirty="0"/>
                    </a:p>
                  </a:txBody>
                  <a:tcPr anchor="ctr"/>
                </a:tc>
                <a:tc>
                  <a:txBody>
                    <a:bodyPr/>
                    <a:lstStyle/>
                    <a:p>
                      <a:pPr algn="ctr"/>
                      <a:r>
                        <a:rPr lang="en-US" altLang="zh-CN" dirty="0"/>
                        <a:t>10</a:t>
                      </a:r>
                      <a:endParaRPr lang="zh-CN" altLang="en-US" dirty="0"/>
                    </a:p>
                  </a:txBody>
                  <a:tcPr anchor="ctr"/>
                </a:tc>
                <a:tc>
                  <a:txBody>
                    <a:bodyPr/>
                    <a:lstStyle/>
                    <a:p>
                      <a:pPr algn="ctr"/>
                      <a:r>
                        <a:rPr lang="en-US" altLang="zh-CN" dirty="0"/>
                        <a:t>11</a:t>
                      </a:r>
                      <a:endParaRPr lang="zh-CN" altLang="en-US" dirty="0"/>
                    </a:p>
                  </a:txBody>
                  <a:tcPr anchor="ctr"/>
                </a:tc>
                <a:tc>
                  <a:txBody>
                    <a:bodyPr/>
                    <a:lstStyle/>
                    <a:p>
                      <a:pPr algn="ctr"/>
                      <a:r>
                        <a:rPr lang="en-US" altLang="zh-CN" dirty="0"/>
                        <a:t>16</a:t>
                      </a:r>
                      <a:endParaRPr lang="zh-CN" altLang="en-US" dirty="0"/>
                    </a:p>
                  </a:txBody>
                  <a:tcPr anchor="ctr"/>
                </a:tc>
                <a:tc>
                  <a:txBody>
                    <a:bodyPr/>
                    <a:lstStyle/>
                    <a:p>
                      <a:pPr algn="ctr"/>
                      <a:r>
                        <a:rPr lang="en-US" altLang="zh-CN" dirty="0"/>
                        <a:t>17</a:t>
                      </a:r>
                      <a:endParaRPr lang="zh-CN" altLang="en-US" dirty="0"/>
                    </a:p>
                  </a:txBody>
                  <a:tcPr anchor="ctr"/>
                </a:tc>
                <a:tc>
                  <a:txBody>
                    <a:bodyPr/>
                    <a:lstStyle/>
                    <a:p>
                      <a:pPr algn="ctr"/>
                      <a:r>
                        <a:rPr lang="en-US" altLang="zh-CN" dirty="0"/>
                        <a:t>18</a:t>
                      </a:r>
                      <a:endParaRPr lang="zh-CN" altLang="en-US" dirty="0"/>
                    </a:p>
                  </a:txBody>
                  <a:tcPr anchor="ctr"/>
                </a:tc>
                <a:tc>
                  <a:txBody>
                    <a:bodyPr/>
                    <a:lstStyle/>
                    <a:p>
                      <a:pPr algn="ctr"/>
                      <a:r>
                        <a:rPr lang="en-US" altLang="zh-CN" dirty="0"/>
                        <a:t>19</a:t>
                      </a:r>
                      <a:endParaRPr lang="zh-CN" altLang="en-US" dirty="0"/>
                    </a:p>
                  </a:txBody>
                  <a:tcPr anchor="ctr"/>
                </a:tc>
                <a:extLst>
                  <a:ext uri="{0D108BD9-81ED-4DB2-BD59-A6C34878D82A}">
                    <a16:rowId xmlns:a16="http://schemas.microsoft.com/office/drawing/2014/main" val="4096214392"/>
                  </a:ext>
                </a:extLst>
              </a:tr>
              <a:tr h="370840">
                <a:tc>
                  <a:txBody>
                    <a:bodyPr/>
                    <a:lstStyle/>
                    <a:p>
                      <a:pPr algn="ctr"/>
                      <a:r>
                        <a:rPr lang="en-US" altLang="zh-CN" sz="1800" kern="1200" dirty="0">
                          <a:solidFill>
                            <a:schemeClr val="dk1"/>
                          </a:solidFill>
                          <a:latin typeface="+mn-lt"/>
                          <a:ea typeface="+mn-ea"/>
                          <a:cs typeface="+mn-cs"/>
                        </a:rPr>
                        <a:t>CW (</a:t>
                      </a:r>
                      <a:r>
                        <a:rPr lang="en-US" altLang="zh-CN" sz="1800" kern="1200" dirty="0" err="1">
                          <a:solidFill>
                            <a:schemeClr val="dk1"/>
                          </a:solidFill>
                          <a:latin typeface="+mn-lt"/>
                          <a:ea typeface="+mn-ea"/>
                          <a:cs typeface="+mn-cs"/>
                        </a:rPr>
                        <a:t>μm</a:t>
                      </a:r>
                      <a:r>
                        <a:rPr lang="en-US" altLang="zh-CN" sz="1800" kern="1200" dirty="0">
                          <a:solidFill>
                            <a:schemeClr val="dk1"/>
                          </a:solidFill>
                          <a:latin typeface="+mn-lt"/>
                          <a:ea typeface="+mn-ea"/>
                          <a:cs typeface="+mn-cs"/>
                        </a:rPr>
                        <a:t>)</a:t>
                      </a:r>
                      <a:endParaRPr lang="zh-CN" altLang="en-US" sz="1800" kern="1200" dirty="0">
                        <a:solidFill>
                          <a:schemeClr val="dk1"/>
                        </a:solidFill>
                        <a:latin typeface="+mn-lt"/>
                        <a:ea typeface="+mn-ea"/>
                        <a:cs typeface="+mn-cs"/>
                      </a:endParaRPr>
                    </a:p>
                  </a:txBody>
                  <a:tcPr anchor="ctr"/>
                </a:tc>
                <a:tc>
                  <a:txBody>
                    <a:bodyPr/>
                    <a:lstStyle/>
                    <a:p>
                      <a:pPr algn="ctr" fontAlgn="b"/>
                      <a:r>
                        <a:rPr lang="en-US" altLang="zh-CN" sz="1800" kern="1200" dirty="0">
                          <a:solidFill>
                            <a:schemeClr val="dk1"/>
                          </a:solidFill>
                          <a:latin typeface="+mn-lt"/>
                          <a:ea typeface="+mn-ea"/>
                          <a:cs typeface="+mn-cs"/>
                        </a:rPr>
                        <a:t>0.47</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0.55</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0.65</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0.865</a:t>
                      </a:r>
                    </a:p>
                  </a:txBody>
                  <a:tcPr marL="9525" marR="9525" marT="9525" marB="0" anchor="ctr"/>
                </a:tc>
                <a:tc>
                  <a:txBody>
                    <a:bodyPr/>
                    <a:lstStyle/>
                    <a:p>
                      <a:pPr algn="ctr" fontAlgn="b"/>
                      <a:r>
                        <a:rPr lang="en-US" altLang="zh-CN" sz="1800" kern="1200" dirty="0">
                          <a:solidFill>
                            <a:schemeClr val="dk1"/>
                          </a:solidFill>
                          <a:latin typeface="+mn-lt"/>
                          <a:ea typeface="+mn-ea"/>
                          <a:cs typeface="+mn-cs"/>
                        </a:rPr>
                        <a:t>1.64</a:t>
                      </a:r>
                    </a:p>
                  </a:txBody>
                  <a:tcPr marL="9525" marR="9525" marT="9525" marB="0" anchor="ctr"/>
                </a:tc>
                <a:tc>
                  <a:txBody>
                    <a:bodyPr/>
                    <a:lstStyle/>
                    <a:p>
                      <a:pPr algn="ctr" fontAlgn="b"/>
                      <a:r>
                        <a:rPr lang="en-US" altLang="zh-CN" sz="1800" kern="1200" dirty="0">
                          <a:solidFill>
                            <a:schemeClr val="dk1"/>
                          </a:solidFill>
                          <a:latin typeface="+mn-lt"/>
                          <a:ea typeface="+mn-ea"/>
                          <a:cs typeface="+mn-cs"/>
                        </a:rPr>
                        <a:t>2.13</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0.412</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0.443</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0.49</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0.555</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0.905</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0.936</a:t>
                      </a:r>
                    </a:p>
                  </a:txBody>
                  <a:tcPr marL="9525" marR="9525" marT="9525" marB="0" anchor="ctr"/>
                </a:tc>
                <a:tc>
                  <a:txBody>
                    <a:bodyPr/>
                    <a:lstStyle/>
                    <a:p>
                      <a:pPr algn="ctr" fontAlgn="b"/>
                      <a:r>
                        <a:rPr lang="en-US" altLang="zh-CN" sz="1800" kern="1200" dirty="0">
                          <a:solidFill>
                            <a:schemeClr val="dk1"/>
                          </a:solidFill>
                          <a:latin typeface="+mn-lt"/>
                          <a:ea typeface="+mn-ea"/>
                          <a:cs typeface="+mn-cs"/>
                        </a:rPr>
                        <a:t>0.94</a:t>
                      </a:r>
                    </a:p>
                  </a:txBody>
                  <a:tcPr marL="9525" marR="9525" marT="9525" marB="0" anchor="ctr"/>
                </a:tc>
                <a:tc>
                  <a:txBody>
                    <a:bodyPr/>
                    <a:lstStyle/>
                    <a:p>
                      <a:pPr algn="ctr" fontAlgn="b"/>
                      <a:r>
                        <a:rPr lang="en-US" altLang="zh-CN" sz="1800" kern="1200" dirty="0">
                          <a:solidFill>
                            <a:schemeClr val="dk1"/>
                          </a:solidFill>
                          <a:latin typeface="+mn-lt"/>
                          <a:ea typeface="+mn-ea"/>
                          <a:cs typeface="+mn-cs"/>
                        </a:rPr>
                        <a:t>1.03</a:t>
                      </a:r>
                    </a:p>
                  </a:txBody>
                  <a:tcPr marL="9525" marR="9525" marT="9525" marB="0" anchor="ctr"/>
                </a:tc>
                <a:extLst>
                  <a:ext uri="{0D108BD9-81ED-4DB2-BD59-A6C34878D82A}">
                    <a16:rowId xmlns:a16="http://schemas.microsoft.com/office/drawing/2014/main" val="2362465443"/>
                  </a:ext>
                </a:extLst>
              </a:tr>
              <a:tr h="370840">
                <a:tc>
                  <a:txBody>
                    <a:bodyPr/>
                    <a:lstStyle/>
                    <a:p>
                      <a:pPr algn="ctr"/>
                      <a:r>
                        <a:rPr lang="en-US" altLang="zh-CN" sz="1800" kern="1200" dirty="0">
                          <a:solidFill>
                            <a:schemeClr val="dk1"/>
                          </a:solidFill>
                          <a:latin typeface="+mn-lt"/>
                          <a:ea typeface="+mn-ea"/>
                          <a:cs typeface="+mn-cs"/>
                        </a:rPr>
                        <a:t>Africa2</a:t>
                      </a:r>
                      <a:endParaRPr lang="zh-CN" altLang="en-US" sz="1800" kern="1200" dirty="0">
                        <a:solidFill>
                          <a:schemeClr val="dk1"/>
                        </a:solidFill>
                        <a:latin typeface="+mn-lt"/>
                        <a:ea typeface="+mn-ea"/>
                        <a:cs typeface="+mn-cs"/>
                      </a:endParaRPr>
                    </a:p>
                  </a:txBody>
                  <a:tcPr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3.87%</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2.72%</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2.23%</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2.11%</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1.96%</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2.66%</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4.90%</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4.34%</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3.60%</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2.71%</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6.74%</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14.82%</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12.58%</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1.87%</a:t>
                      </a:r>
                    </a:p>
                  </a:txBody>
                  <a:tcPr marL="9525" marR="9525" marT="9525" marB="0" anchor="ctr"/>
                </a:tc>
                <a:extLst>
                  <a:ext uri="{0D108BD9-81ED-4DB2-BD59-A6C34878D82A}">
                    <a16:rowId xmlns:a16="http://schemas.microsoft.com/office/drawing/2014/main" val="1375011798"/>
                  </a:ext>
                </a:extLst>
              </a:tr>
              <a:tr h="370840">
                <a:tc>
                  <a:txBody>
                    <a:bodyPr/>
                    <a:lstStyle/>
                    <a:p>
                      <a:pPr algn="ctr"/>
                      <a:r>
                        <a:rPr lang="en-US" altLang="zh-CN" sz="1800" kern="1200" dirty="0">
                          <a:solidFill>
                            <a:schemeClr val="dk1"/>
                          </a:solidFill>
                          <a:latin typeface="+mn-lt"/>
                          <a:ea typeface="+mn-ea"/>
                          <a:cs typeface="+mn-cs"/>
                        </a:rPr>
                        <a:t>Africa1</a:t>
                      </a:r>
                      <a:endParaRPr lang="zh-CN" altLang="en-US" sz="1800" kern="1200" dirty="0">
                        <a:solidFill>
                          <a:schemeClr val="dk1"/>
                        </a:solidFill>
                        <a:latin typeface="+mn-lt"/>
                        <a:ea typeface="+mn-ea"/>
                        <a:cs typeface="+mn-cs"/>
                      </a:endParaRPr>
                    </a:p>
                  </a:txBody>
                  <a:tcPr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5.08%</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3.64%</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2.65%</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2.42%</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2.16%</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3.37%</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6.24%</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5.67%</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4.80%</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3.60%</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7.63%</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16.31%</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13.80%</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2.14%</a:t>
                      </a:r>
                    </a:p>
                  </a:txBody>
                  <a:tcPr marL="9525" marR="9525" marT="9525" marB="0" anchor="ctr"/>
                </a:tc>
                <a:extLst>
                  <a:ext uri="{0D108BD9-81ED-4DB2-BD59-A6C34878D82A}">
                    <a16:rowId xmlns:a16="http://schemas.microsoft.com/office/drawing/2014/main" val="2618606618"/>
                  </a:ext>
                </a:extLst>
              </a:tr>
              <a:tr h="370840">
                <a:tc>
                  <a:txBody>
                    <a:bodyPr/>
                    <a:lstStyle/>
                    <a:p>
                      <a:pPr algn="ctr"/>
                      <a:r>
                        <a:rPr lang="en-US" altLang="zh-CN" sz="1800" kern="1200" dirty="0" err="1">
                          <a:solidFill>
                            <a:schemeClr val="dk1"/>
                          </a:solidFill>
                          <a:latin typeface="+mn-lt"/>
                          <a:ea typeface="+mn-ea"/>
                          <a:cs typeface="+mn-cs"/>
                        </a:rPr>
                        <a:t>MidEast</a:t>
                      </a:r>
                      <a:endParaRPr lang="zh-CN" altLang="en-US" sz="1800" kern="1200" dirty="0">
                        <a:solidFill>
                          <a:schemeClr val="dk1"/>
                        </a:solidFill>
                        <a:latin typeface="+mn-lt"/>
                        <a:ea typeface="+mn-ea"/>
                        <a:cs typeface="+mn-cs"/>
                      </a:endParaRPr>
                    </a:p>
                  </a:txBody>
                  <a:tcPr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4.92%</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3.83%</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3.08%</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2.78%</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2.26%</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3.31%</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5.75%</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5.36%</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4.67%</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3.77%</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7.51%</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15.42%</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13.19%</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2.57%</a:t>
                      </a:r>
                    </a:p>
                  </a:txBody>
                  <a:tcPr marL="9525" marR="9525" marT="9525" marB="0" anchor="ctr"/>
                </a:tc>
                <a:extLst>
                  <a:ext uri="{0D108BD9-81ED-4DB2-BD59-A6C34878D82A}">
                    <a16:rowId xmlns:a16="http://schemas.microsoft.com/office/drawing/2014/main" val="224023303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mn-lt"/>
                          <a:ea typeface="+mn-ea"/>
                          <a:cs typeface="+mn-cs"/>
                        </a:rPr>
                        <a:t>Xinjiang</a:t>
                      </a:r>
                      <a:endParaRPr lang="zh-CN" altLang="en-US" sz="1800" kern="1200" dirty="0">
                        <a:solidFill>
                          <a:schemeClr val="dk1"/>
                        </a:solidFill>
                        <a:latin typeface="+mn-lt"/>
                        <a:ea typeface="+mn-ea"/>
                        <a:cs typeface="+mn-cs"/>
                      </a:endParaRPr>
                    </a:p>
                  </a:txBody>
                  <a:tcPr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7.73%</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6.01%</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4.64%</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3.99%</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3.03%</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3.17%</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8.87%</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8.35%</a:t>
                      </a:r>
                    </a:p>
                  </a:txBody>
                  <a:tcPr marL="9525" marR="9525" marT="9525" marB="0" anchor="ctr"/>
                </a:tc>
                <a:tc>
                  <a:txBody>
                    <a:bodyPr/>
                    <a:lstStyle/>
                    <a:p>
                      <a:pPr algn="ctr" fontAlgn="b"/>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7.36%</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5.85%</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6.61%</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13.85%</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11.87%</a:t>
                      </a:r>
                    </a:p>
                  </a:txBody>
                  <a:tcPr marL="9525" marR="9525" marT="9525" marB="0" anchor="ctr"/>
                </a:tc>
                <a:tc>
                  <a:txBody>
                    <a:bodyPr/>
                    <a:lstStyle/>
                    <a:p>
                      <a:pPr algn="ctr" fontAlgn="b"/>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3.91%</a:t>
                      </a:r>
                    </a:p>
                  </a:txBody>
                  <a:tcPr marL="9525" marR="9525" marT="9525" marB="0" anchor="ctr"/>
                </a:tc>
                <a:extLst>
                  <a:ext uri="{0D108BD9-81ED-4DB2-BD59-A6C34878D82A}">
                    <a16:rowId xmlns:a16="http://schemas.microsoft.com/office/drawing/2014/main" val="3414318713"/>
                  </a:ext>
                </a:extLst>
              </a:tr>
            </a:tbl>
          </a:graphicData>
        </a:graphic>
      </p:graphicFrame>
      <p:sp>
        <p:nvSpPr>
          <p:cNvPr id="6" name="文本框 5">
            <a:extLst>
              <a:ext uri="{FF2B5EF4-FFF2-40B4-BE49-F238E27FC236}">
                <a16:creationId xmlns:a16="http://schemas.microsoft.com/office/drawing/2014/main" id="{0E5A9EEE-DBDC-859D-82D1-1ABC3D9AF4E2}"/>
              </a:ext>
            </a:extLst>
          </p:cNvPr>
          <p:cNvSpPr txBox="1"/>
          <p:nvPr/>
        </p:nvSpPr>
        <p:spPr>
          <a:xfrm>
            <a:off x="208784" y="4588787"/>
            <a:ext cx="11774431" cy="1477328"/>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t>This method is susceptible to the influence of atmospheric conditions, </a:t>
            </a:r>
            <a:r>
              <a:rPr lang="en-US" altLang="zh-CN" b="1" dirty="0">
                <a:solidFill>
                  <a:srgbClr val="FF0000"/>
                </a:solidFill>
              </a:rPr>
              <a:t>blue bands and water vapor absorption bands exhibit higher uncertainty</a:t>
            </a:r>
            <a:r>
              <a:rPr lang="en-US" altLang="zh-CN" dirty="0"/>
              <a:t>.</a:t>
            </a:r>
          </a:p>
          <a:p>
            <a:pPr marL="285750" indent="-285750">
              <a:buFont typeface="Wingdings" panose="05000000000000000000" pitchFamily="2" charset="2"/>
              <a:buChar char="Ø"/>
            </a:pPr>
            <a:r>
              <a:rPr lang="en-US" altLang="zh-CN" dirty="0"/>
              <a:t>Note that this uncertainty pertains to the relative degradation for </a:t>
            </a:r>
            <a:r>
              <a:rPr lang="en-US" altLang="zh-CN" b="1" dirty="0">
                <a:solidFill>
                  <a:srgbClr val="FF0000"/>
                </a:solidFill>
              </a:rPr>
              <a:t>individual image pairs</a:t>
            </a:r>
            <a:r>
              <a:rPr lang="en-US" altLang="zh-CN" dirty="0"/>
              <a:t>.</a:t>
            </a:r>
          </a:p>
          <a:p>
            <a:pPr marL="285750" indent="-285750">
              <a:buFont typeface="Wingdings" panose="05000000000000000000" pitchFamily="2" charset="2"/>
              <a:buChar char="Ø"/>
            </a:pPr>
            <a:r>
              <a:rPr lang="en-US" altLang="zh-CN" dirty="0"/>
              <a:t>In long-term degradation trend analysis, </a:t>
            </a:r>
            <a:r>
              <a:rPr lang="en-US" altLang="zh-CN" b="1" dirty="0">
                <a:solidFill>
                  <a:srgbClr val="FF0000"/>
                </a:solidFill>
              </a:rPr>
              <a:t>the mean effects of atmospheric and BRDF influences tend to be ZERO</a:t>
            </a:r>
            <a:r>
              <a:rPr lang="en-US" altLang="zh-CN" dirty="0"/>
              <a:t>. Consequently, the actual uncertainty in long-term degradation trend is lower.</a:t>
            </a:r>
            <a:endParaRPr lang="zh-CN" altLang="en-US" dirty="0"/>
          </a:p>
        </p:txBody>
      </p:sp>
    </p:spTree>
    <p:extLst>
      <p:ext uri="{BB962C8B-B14F-4D97-AF65-F5344CB8AC3E}">
        <p14:creationId xmlns:p14="http://schemas.microsoft.com/office/powerpoint/2010/main" val="744941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t>Conclusion &amp; Future work</a:t>
            </a:r>
            <a:endParaRPr lang="zh-CN" altLang="en-US" dirty="0"/>
          </a:p>
        </p:txBody>
      </p:sp>
      <p:sp>
        <p:nvSpPr>
          <p:cNvPr id="16" name="文本框 15">
            <a:extLst>
              <a:ext uri="{FF2B5EF4-FFF2-40B4-BE49-F238E27FC236}">
                <a16:creationId xmlns:a16="http://schemas.microsoft.com/office/drawing/2014/main" id="{C6E25FDE-DA58-6BEE-A4EC-82714166B375}"/>
              </a:ext>
            </a:extLst>
          </p:cNvPr>
          <p:cNvSpPr txBox="1"/>
          <p:nvPr/>
        </p:nvSpPr>
        <p:spPr>
          <a:xfrm>
            <a:off x="636073" y="1140286"/>
            <a:ext cx="11127885" cy="4246245"/>
          </a:xfrm>
          <a:prstGeom prst="rect">
            <a:avLst/>
          </a:prstGeom>
          <a:noFill/>
        </p:spPr>
        <p:txBody>
          <a:bodyPr wrap="square">
            <a:spAutoFit/>
          </a:bodyPr>
          <a:lstStyle/>
          <a:p>
            <a:pPr algn="l"/>
            <a:r>
              <a:rPr lang="en-US" altLang="zh-CN" sz="2000" b="0" i="0" u="none" strike="noStrike" baseline="0" dirty="0"/>
              <a:t>Different from the traditional vicarious calibration methods that </a:t>
            </a:r>
            <a:r>
              <a:rPr lang="en-US" altLang="zh-CN" sz="2000" b="0" i="0" u="none" strike="noStrike" baseline="0" dirty="0">
                <a:solidFill>
                  <a:srgbClr val="FF0000"/>
                </a:solidFill>
              </a:rPr>
              <a:t>primarily rely on invariant or pseudo-invariant targets</a:t>
            </a:r>
            <a:r>
              <a:rPr lang="en-US" altLang="zh-CN" sz="2000" b="0" i="0" u="none" strike="noStrike" baseline="0" dirty="0"/>
              <a:t>, this study employs big data analysis of global PIPs to monitor the long-term degradation of space-borne sensors:</a:t>
            </a:r>
          </a:p>
          <a:p>
            <a:pPr marL="342900" indent="-342900" algn="l">
              <a:lnSpc>
                <a:spcPct val="150000"/>
              </a:lnSpc>
              <a:buFont typeface="Wingdings" panose="05000000000000000000" pitchFamily="2" charset="2"/>
              <a:buChar char="Ø"/>
            </a:pPr>
            <a:r>
              <a:rPr lang="en-US" altLang="zh-CN" sz="2000" dirty="0"/>
              <a:t>The PIPs are determined by the IR-MAD technique </a:t>
            </a:r>
            <a:r>
              <a:rPr lang="en-US" altLang="zh-CN" sz="2000" b="1" dirty="0"/>
              <a:t>requiring no prior knowledge</a:t>
            </a:r>
          </a:p>
          <a:p>
            <a:pPr marL="342900" indent="-342900" algn="l">
              <a:lnSpc>
                <a:spcPct val="150000"/>
              </a:lnSpc>
              <a:buFont typeface="Wingdings" panose="05000000000000000000" pitchFamily="2" charset="2"/>
              <a:buChar char="Ø"/>
            </a:pPr>
            <a:r>
              <a:rPr lang="en-US" altLang="zh-CN" sz="2000" dirty="0"/>
              <a:t>PIPs can extend the PICS to the </a:t>
            </a:r>
            <a:r>
              <a:rPr lang="en-US" altLang="zh-CN" sz="2000" b="1" dirty="0"/>
              <a:t>pixel-level targets</a:t>
            </a:r>
          </a:p>
          <a:p>
            <a:pPr marL="342900" indent="-342900" algn="l">
              <a:lnSpc>
                <a:spcPct val="150000"/>
              </a:lnSpc>
              <a:buFont typeface="Wingdings" panose="05000000000000000000" pitchFamily="2" charset="2"/>
              <a:buChar char="Ø"/>
            </a:pPr>
            <a:r>
              <a:rPr lang="en-US" altLang="zh-CN" sz="2000" dirty="0"/>
              <a:t>The spatial distribution of selected </a:t>
            </a:r>
            <a:r>
              <a:rPr lang="en-US" altLang="zh-CN" sz="2000" b="1" dirty="0"/>
              <a:t>PIPs involves the traditional PICS sites</a:t>
            </a:r>
            <a:r>
              <a:rPr lang="en-US" altLang="zh-CN" sz="2000" dirty="0"/>
              <a:t>.</a:t>
            </a:r>
          </a:p>
          <a:p>
            <a:pPr marL="342900" indent="-342900" algn="l">
              <a:lnSpc>
                <a:spcPct val="150000"/>
              </a:lnSpc>
              <a:buFont typeface="Wingdings" panose="05000000000000000000" pitchFamily="2" charset="2"/>
              <a:buChar char="Ø"/>
            </a:pPr>
            <a:r>
              <a:rPr lang="en-US" altLang="zh-CN" sz="2000" dirty="0"/>
              <a:t>Instrument degradation trending across </a:t>
            </a:r>
            <a:r>
              <a:rPr lang="en-US" altLang="zh-CN" sz="2000" b="1" dirty="0"/>
              <a:t>different regions are consistent</a:t>
            </a:r>
            <a:r>
              <a:rPr lang="en-US" altLang="zh-CN" sz="2000" dirty="0"/>
              <a:t>, which also meet</a:t>
            </a:r>
            <a:r>
              <a:rPr lang="en-US" altLang="zh-CN" sz="2000" b="1" dirty="0"/>
              <a:t> well with</a:t>
            </a:r>
            <a:r>
              <a:rPr lang="en-US" altLang="zh-CN" sz="2000" dirty="0"/>
              <a:t> those traditional vicarious calibration methods</a:t>
            </a:r>
          </a:p>
          <a:p>
            <a:pPr marL="342900" indent="-342900" algn="l">
              <a:lnSpc>
                <a:spcPct val="150000"/>
              </a:lnSpc>
              <a:buFont typeface="Wingdings" panose="05000000000000000000" pitchFamily="2" charset="2"/>
              <a:buChar char="Ø"/>
            </a:pPr>
            <a:r>
              <a:rPr lang="en-US" altLang="zh-CN" sz="2000" dirty="0"/>
              <a:t>This method is </a:t>
            </a:r>
            <a:r>
              <a:rPr lang="en-US" altLang="zh-CN" sz="2000" b="1" dirty="0"/>
              <a:t>not sensor-specific </a:t>
            </a:r>
            <a:r>
              <a:rPr lang="en-US" altLang="zh-CN" sz="2000" dirty="0"/>
              <a:t>and can significantly </a:t>
            </a:r>
            <a:r>
              <a:rPr lang="en-US" altLang="zh-CN" sz="2000" b="1" dirty="0"/>
              <a:t>enhance the frequency</a:t>
            </a:r>
            <a:r>
              <a:rPr lang="en-US" altLang="zh-CN" sz="2000" dirty="0"/>
              <a:t> of vicarious calibration with </a:t>
            </a:r>
            <a:r>
              <a:rPr lang="en-US" altLang="zh-CN" sz="2000" b="1" dirty="0"/>
              <a:t>low uncertainty</a:t>
            </a:r>
            <a:endParaRPr lang="zh-CN" altLang="en-US" sz="2000" b="1" dirty="0"/>
          </a:p>
        </p:txBody>
      </p:sp>
    </p:spTree>
    <p:extLst>
      <p:ext uri="{BB962C8B-B14F-4D97-AF65-F5344CB8AC3E}">
        <p14:creationId xmlns:p14="http://schemas.microsoft.com/office/powerpoint/2010/main" val="184750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C8D4-82D7-9BB4-50AF-08F74674BF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D34A5A-59F0-3ADA-671B-9F137A568DDA}"/>
              </a:ext>
            </a:extLst>
          </p:cNvPr>
          <p:cNvSpPr>
            <a:spLocks noGrp="1"/>
          </p:cNvSpPr>
          <p:nvPr>
            <p:ph type="sldNum" sz="quarter" idx="10"/>
          </p:nvPr>
        </p:nvSpPr>
        <p:spPr/>
        <p:txBody>
          <a:bodyPr/>
          <a:lstStyle/>
          <a:p>
            <a:pPr>
              <a:defRPr/>
            </a:pPr>
            <a:fld id="{DA28AC38-E0E8-49D7-B2FE-71FD7C42C09E}" type="slidenum">
              <a:rPr lang="en-US" smtClean="0"/>
              <a:pPr>
                <a:defRPr/>
              </a:pPr>
              <a:t>2</a:t>
            </a:fld>
            <a:endParaRPr lang="en-US"/>
          </a:p>
        </p:txBody>
      </p:sp>
      <p:sp>
        <p:nvSpPr>
          <p:cNvPr id="8" name="标题 7">
            <a:extLst>
              <a:ext uri="{FF2B5EF4-FFF2-40B4-BE49-F238E27FC236}">
                <a16:creationId xmlns:a16="http://schemas.microsoft.com/office/drawing/2014/main" id="{DEAE3580-5E09-4B15-4507-7F08D4443130}"/>
              </a:ext>
            </a:extLst>
          </p:cNvPr>
          <p:cNvSpPr>
            <a:spLocks noGrp="1"/>
          </p:cNvSpPr>
          <p:nvPr>
            <p:ph type="title"/>
          </p:nvPr>
        </p:nvSpPr>
        <p:spPr/>
        <p:txBody>
          <a:bodyPr/>
          <a:lstStyle/>
          <a:p>
            <a:r>
              <a:rPr lang="en-US" altLang="zh-CN" dirty="0">
                <a:sym typeface="+mn-ea"/>
              </a:rPr>
              <a:t>Background and Motivation</a:t>
            </a:r>
            <a:endParaRPr lang="zh-CN" altLang="en-US" dirty="0"/>
          </a:p>
        </p:txBody>
      </p:sp>
      <p:sp>
        <p:nvSpPr>
          <p:cNvPr id="5" name="文本框 4">
            <a:extLst>
              <a:ext uri="{FF2B5EF4-FFF2-40B4-BE49-F238E27FC236}">
                <a16:creationId xmlns:a16="http://schemas.microsoft.com/office/drawing/2014/main" id="{35CAA41B-626C-3FB5-6B98-AB367A4EDBBA}"/>
              </a:ext>
            </a:extLst>
          </p:cNvPr>
          <p:cNvSpPr txBox="1"/>
          <p:nvPr/>
        </p:nvSpPr>
        <p:spPr>
          <a:xfrm>
            <a:off x="303997" y="994429"/>
            <a:ext cx="11804583" cy="3707490"/>
          </a:xfrm>
          <a:prstGeom prst="rect">
            <a:avLst/>
          </a:prstGeom>
          <a:noFill/>
        </p:spPr>
        <p:txBody>
          <a:bodyPr wrap="square">
            <a:spAutoFit/>
          </a:bodyPr>
          <a:lstStyle/>
          <a:p>
            <a:r>
              <a:rPr lang="en-US" altLang="zh-CN" b="1" dirty="0">
                <a:solidFill>
                  <a:srgbClr val="0000FF"/>
                </a:solidFill>
                <a:sym typeface="+mn-ea"/>
              </a:rPr>
              <a:t>Traditional Vicarious calibration(VC) methods:</a:t>
            </a:r>
          </a:p>
          <a:p>
            <a:r>
              <a:rPr lang="en-US" altLang="zh-CN" sz="1600" b="1" dirty="0">
                <a:latin typeface="微软雅黑" panose="020B0503020204020204" pitchFamily="34" charset="-122"/>
                <a:ea typeface="微软雅黑" panose="020B0503020204020204" pitchFamily="34" charset="-122"/>
              </a:rPr>
              <a:t>Earth surfaces with suitable characteristics have long served as benchmark or test sites to verify the post-launch radiometric calibration performance of satellite instruments.</a:t>
            </a:r>
          </a:p>
          <a:p>
            <a:pPr marL="285750" indent="-285750" algn="l">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Field campaigns on reference standard test sites (</a:t>
            </a:r>
            <a:r>
              <a:rPr lang="en-US" altLang="zh-CN" dirty="0" err="1">
                <a:latin typeface="微软雅黑" panose="020B0503020204020204" pitchFamily="34" charset="-122"/>
                <a:ea typeface="微软雅黑" panose="020B0503020204020204" pitchFamily="34" charset="-122"/>
              </a:rPr>
              <a:t>eg.</a:t>
            </a:r>
            <a:r>
              <a:rPr lang="en-US" altLang="zh-CN" dirty="0">
                <a:latin typeface="微软雅黑" panose="020B0503020204020204" pitchFamily="34" charset="-122"/>
                <a:ea typeface="微软雅黑" panose="020B0503020204020204" pitchFamily="34" charset="-122"/>
              </a:rPr>
              <a:t> Dunhuang, Railroad Valley Playa)</a:t>
            </a:r>
          </a:p>
          <a:p>
            <a:pPr marL="285750" indent="-285750" algn="l">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Pseudo-invariant calibration sites (PICS) </a:t>
            </a:r>
          </a:p>
          <a:p>
            <a:pPr marL="285750" indent="-285750" algn="l">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Ice or snow fields (Greenland, Dome C, Tibetan Plateau Glaciers)</a:t>
            </a:r>
          </a:p>
          <a:p>
            <a:pPr marL="285750" indent="-285750">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Deep convective clouds (DCC) /Liquid water cloud</a:t>
            </a:r>
          </a:p>
          <a:p>
            <a:pPr marL="285750" indent="-285750" algn="l">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Rayleigh scattering</a:t>
            </a:r>
          </a:p>
          <a:p>
            <a:pPr marL="285750" indent="-285750" algn="l">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Sun glint</a:t>
            </a:r>
          </a:p>
          <a:p>
            <a:pPr marL="285750" indent="-285750" algn="l">
              <a:lnSpc>
                <a:spcPct val="13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The Moon</a:t>
            </a:r>
          </a:p>
          <a:p>
            <a:pPr algn="l">
              <a:lnSpc>
                <a:spcPct val="130000"/>
              </a:lnSpc>
            </a:pPr>
            <a:endParaRPr lang="en-US" altLang="zh-CN"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051A3BBB-630C-C075-B5D9-C9B11A37DBA9}"/>
              </a:ext>
            </a:extLst>
          </p:cNvPr>
          <p:cNvSpPr txBox="1"/>
          <p:nvPr/>
        </p:nvSpPr>
        <p:spPr>
          <a:xfrm>
            <a:off x="5501287" y="3308991"/>
            <a:ext cx="6539948" cy="150810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zh-CN"/>
            </a:defPPr>
            <a:lvl1pPr>
              <a:defRPr>
                <a:solidFill>
                  <a:schemeClr val="dk1"/>
                </a:solidFill>
                <a:latin typeface="微软雅黑" panose="020B0503020204020204" pitchFamily="34" charset="-122"/>
                <a:ea typeface="微软雅黑" panose="020B0503020204020204"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2000" b="1" dirty="0">
                <a:solidFill>
                  <a:srgbClr val="0000FF"/>
                </a:solidFill>
                <a:latin typeface="+mn-lt"/>
                <a:ea typeface="+mn-ea"/>
              </a:rPr>
              <a:t>Limitations:</a:t>
            </a:r>
          </a:p>
          <a:p>
            <a:pPr marL="285750" indent="-285750">
              <a:buFont typeface="Wingdings" panose="05000000000000000000" pitchFamily="2" charset="2"/>
              <a:buChar char="p"/>
            </a:pPr>
            <a:r>
              <a:rPr lang="en-US" altLang="zh-CN" dirty="0">
                <a:solidFill>
                  <a:srgbClr val="FF0000"/>
                </a:solidFill>
              </a:rPr>
              <a:t>Site selection based on prior knowledge</a:t>
            </a:r>
          </a:p>
          <a:p>
            <a:pPr marL="285750" indent="-285750">
              <a:buFont typeface="Wingdings" panose="05000000000000000000" pitchFamily="2" charset="2"/>
              <a:buChar char="p"/>
            </a:pPr>
            <a:r>
              <a:rPr lang="en-US" altLang="zh-CN" dirty="0">
                <a:solidFill>
                  <a:srgbClr val="FF0000"/>
                </a:solidFill>
              </a:rPr>
              <a:t>Large and homogenous regions</a:t>
            </a:r>
          </a:p>
          <a:p>
            <a:pPr marL="285750" indent="-285750">
              <a:buFont typeface="Wingdings" panose="05000000000000000000" pitchFamily="2" charset="2"/>
              <a:buChar char="p"/>
            </a:pPr>
            <a:r>
              <a:rPr lang="en-US" altLang="zh-CN" dirty="0">
                <a:solidFill>
                  <a:srgbClr val="FF0000"/>
                </a:solidFill>
              </a:rPr>
              <a:t>Number of these targets are limited,  resulting in low calibration frequency and narrow dynamic ranges </a:t>
            </a:r>
            <a:endParaRPr lang="zh-CN" altLang="en-US" dirty="0">
              <a:solidFill>
                <a:srgbClr val="FF0000"/>
              </a:solidFill>
            </a:endParaRPr>
          </a:p>
        </p:txBody>
      </p:sp>
      <p:pic>
        <p:nvPicPr>
          <p:cNvPr id="3" name="Picture 5" descr="FY3A_MERSI_GBAL_L1_20080820_0940_Libya1-2">
            <a:extLst>
              <a:ext uri="{FF2B5EF4-FFF2-40B4-BE49-F238E27FC236}">
                <a16:creationId xmlns:a16="http://schemas.microsoft.com/office/drawing/2014/main" id="{81D73F8A-0239-5E75-2B50-131A80712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09" y="4904482"/>
            <a:ext cx="1506538"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louds">
            <a:extLst>
              <a:ext uri="{FF2B5EF4-FFF2-40B4-BE49-F238E27FC236}">
                <a16:creationId xmlns:a16="http://schemas.microsoft.com/office/drawing/2014/main" id="{EB355C81-FD27-5FC8-7D7C-12464D31F95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340" y="4896545"/>
            <a:ext cx="1447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Greenland_Map">
            <a:extLst>
              <a:ext uri="{FF2B5EF4-FFF2-40B4-BE49-F238E27FC236}">
                <a16:creationId xmlns:a16="http://schemas.microsoft.com/office/drawing/2014/main" id="{91A35593-B87B-C832-142D-A764CC66DB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164" y="4942582"/>
            <a:ext cx="16129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Aqua_lunar_image_2005_02_19_bw">
            <a:extLst>
              <a:ext uri="{FF2B5EF4-FFF2-40B4-BE49-F238E27FC236}">
                <a16:creationId xmlns:a16="http://schemas.microsoft.com/office/drawing/2014/main" id="{3DA2A4F8-7B5D-A908-C0EB-5E98219050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220" t="14977" r="26483" b="18816"/>
          <a:stretch>
            <a:fillRect/>
          </a:stretch>
        </p:blipFill>
        <p:spPr bwMode="auto">
          <a:xfrm>
            <a:off x="4965259" y="4942581"/>
            <a:ext cx="1357313" cy="13573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D Wallpaper: Blue Ocean, Body Of Water, Daytime, Calm,">
            <a:extLst>
              <a:ext uri="{FF2B5EF4-FFF2-40B4-BE49-F238E27FC236}">
                <a16:creationId xmlns:a16="http://schemas.microsoft.com/office/drawing/2014/main" id="{48CA9B21-317D-70E9-1FEB-0AEBBEC76A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4767" y="5233094"/>
            <a:ext cx="1594069"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25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20</a:t>
            </a:fld>
            <a:endParaRPr lang="en-US" dirty="0"/>
          </a:p>
        </p:txBody>
      </p:sp>
      <p:sp>
        <p:nvSpPr>
          <p:cNvPr id="3" name="Title 1">
            <a:extLst>
              <a:ext uri="{FF2B5EF4-FFF2-40B4-BE49-F238E27FC236}">
                <a16:creationId xmlns:a16="http://schemas.microsoft.com/office/drawing/2014/main" id="{39238B69-51C9-0A50-4152-AF1FC20E11D9}"/>
              </a:ext>
            </a:extLst>
          </p:cNvPr>
          <p:cNvSpPr txBox="1">
            <a:spLocks/>
          </p:cNvSpPr>
          <p:nvPr/>
        </p:nvSpPr>
        <p:spPr>
          <a:xfrm>
            <a:off x="1986742" y="2643928"/>
            <a:ext cx="7772400" cy="667472"/>
          </a:xfrm>
          <a:prstGeom prst="rect">
            <a:avLst/>
          </a:prstGeom>
        </p:spPr>
        <p:txBody>
          <a:bodyPr/>
          <a:lstStyle>
            <a:lvl1pPr algn="l"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a:t>Thanks for your attention!</a:t>
            </a:r>
            <a:endParaRPr lang="en-US" kern="0" dirty="0"/>
          </a:p>
        </p:txBody>
      </p:sp>
      <p:pic>
        <p:nvPicPr>
          <p:cNvPr id="5" name="图片 4">
            <a:extLst>
              <a:ext uri="{FF2B5EF4-FFF2-40B4-BE49-F238E27FC236}">
                <a16:creationId xmlns:a16="http://schemas.microsoft.com/office/drawing/2014/main" id="{DBDBDCBD-BC72-A36D-26F9-D4BBCCD95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86156">
            <a:off x="-57429" y="1315550"/>
            <a:ext cx="1968609" cy="1080000"/>
          </a:xfrm>
          <a:prstGeom prst="rect">
            <a:avLst/>
          </a:prstGeom>
        </p:spPr>
      </p:pic>
      <p:pic>
        <p:nvPicPr>
          <p:cNvPr id="6" name="图片 5">
            <a:extLst>
              <a:ext uri="{FF2B5EF4-FFF2-40B4-BE49-F238E27FC236}">
                <a16:creationId xmlns:a16="http://schemas.microsoft.com/office/drawing/2014/main" id="{C13DA1FB-B731-02B9-C233-060B696B6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10052406" y="4128315"/>
            <a:ext cx="1723779" cy="1080000"/>
          </a:xfrm>
          <a:prstGeom prst="rect">
            <a:avLst/>
          </a:prstGeom>
        </p:spPr>
      </p:pic>
      <p:sp>
        <p:nvSpPr>
          <p:cNvPr id="2" name="Rectangle 3">
            <a:extLst>
              <a:ext uri="{FF2B5EF4-FFF2-40B4-BE49-F238E27FC236}">
                <a16:creationId xmlns:a16="http://schemas.microsoft.com/office/drawing/2014/main" id="{56D9234F-A1E8-2088-A59D-392105011954}"/>
              </a:ext>
            </a:extLst>
          </p:cNvPr>
          <p:cNvSpPr txBox="1">
            <a:spLocks noChangeArrowheads="1"/>
          </p:cNvSpPr>
          <p:nvPr/>
        </p:nvSpPr>
        <p:spPr bwMode="auto">
          <a:xfrm>
            <a:off x="4070073" y="3646823"/>
            <a:ext cx="4051853" cy="10214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buNone/>
            </a:pPr>
            <a:r>
              <a:rPr lang="en-US" altLang="zh-CN" sz="2000" kern="0" dirty="0" err="1">
                <a:effectLst>
                  <a:outerShdw blurRad="38100" dist="38100" dir="2700000" algn="tl">
                    <a:srgbClr val="000000">
                      <a:alpha val="43137"/>
                    </a:srgbClr>
                  </a:outerShdw>
                </a:effectLst>
                <a:ea typeface="宋体" pitchFamily="2" charset="-122"/>
              </a:rPr>
              <a:t>Junwei</a:t>
            </a:r>
            <a:r>
              <a:rPr lang="en-US" altLang="zh-CN" sz="2000" kern="0" dirty="0">
                <a:effectLst>
                  <a:outerShdw blurRad="38100" dist="38100" dir="2700000" algn="tl">
                    <a:srgbClr val="000000">
                      <a:alpha val="43137"/>
                    </a:srgbClr>
                  </a:outerShdw>
                </a:effectLst>
                <a:ea typeface="宋体" pitchFamily="2" charset="-122"/>
              </a:rPr>
              <a:t> Wang,  wangjw@cma.gov.cn</a:t>
            </a:r>
          </a:p>
          <a:p>
            <a:pPr eaLnBrk="1" hangingPunct="1">
              <a:spcBef>
                <a:spcPts val="0"/>
              </a:spcBef>
            </a:pPr>
            <a:endParaRPr lang="en-US" altLang="en-US" sz="1200" kern="0" dirty="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366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C8D4-82D7-9BB4-50AF-08F74674BF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D34A5A-59F0-3ADA-671B-9F137A568DDA}"/>
              </a:ext>
            </a:extLst>
          </p:cNvPr>
          <p:cNvSpPr>
            <a:spLocks noGrp="1"/>
          </p:cNvSpPr>
          <p:nvPr>
            <p:ph type="sldNum" sz="quarter" idx="10"/>
          </p:nvPr>
        </p:nvSpPr>
        <p:spPr/>
        <p:txBody>
          <a:bodyPr/>
          <a:lstStyle/>
          <a:p>
            <a:pPr>
              <a:defRPr/>
            </a:pPr>
            <a:fld id="{DA28AC38-E0E8-49D7-B2FE-71FD7C42C09E}" type="slidenum">
              <a:rPr lang="en-US" smtClean="0"/>
              <a:pPr>
                <a:defRPr/>
              </a:pPr>
              <a:t>3</a:t>
            </a:fld>
            <a:endParaRPr lang="en-US"/>
          </a:p>
        </p:txBody>
      </p:sp>
      <p:sp>
        <p:nvSpPr>
          <p:cNvPr id="8" name="标题 7">
            <a:extLst>
              <a:ext uri="{FF2B5EF4-FFF2-40B4-BE49-F238E27FC236}">
                <a16:creationId xmlns:a16="http://schemas.microsoft.com/office/drawing/2014/main" id="{DEAE3580-5E09-4B15-4507-7F08D4443130}"/>
              </a:ext>
            </a:extLst>
          </p:cNvPr>
          <p:cNvSpPr>
            <a:spLocks noGrp="1"/>
          </p:cNvSpPr>
          <p:nvPr>
            <p:ph type="title"/>
          </p:nvPr>
        </p:nvSpPr>
        <p:spPr/>
        <p:txBody>
          <a:bodyPr/>
          <a:lstStyle/>
          <a:p>
            <a:r>
              <a:rPr lang="en-US" altLang="zh-CN" dirty="0"/>
              <a:t>Motivation</a:t>
            </a:r>
            <a:endParaRPr lang="zh-CN" altLang="en-US" dirty="0"/>
          </a:p>
        </p:txBody>
      </p:sp>
      <p:sp>
        <p:nvSpPr>
          <p:cNvPr id="2" name="内容占位符 2">
            <a:extLst>
              <a:ext uri="{FF2B5EF4-FFF2-40B4-BE49-F238E27FC236}">
                <a16:creationId xmlns:a16="http://schemas.microsoft.com/office/drawing/2014/main" id="{4B2B262A-5E20-8D8C-2232-9B49A35B379C}"/>
              </a:ext>
            </a:extLst>
          </p:cNvPr>
          <p:cNvSpPr>
            <a:spLocks noGrp="1"/>
          </p:cNvSpPr>
          <p:nvPr>
            <p:ph idx="1"/>
          </p:nvPr>
        </p:nvSpPr>
        <p:spPr>
          <a:xfrm>
            <a:off x="609600" y="914400"/>
            <a:ext cx="10972800" cy="5257799"/>
          </a:xfrm>
        </p:spPr>
        <p:txBody>
          <a:bodyPr/>
          <a:lstStyle/>
          <a:p>
            <a:r>
              <a:rPr lang="en-US" altLang="zh-CN" dirty="0"/>
              <a:t>Is it possible to automatically determine targets in the scene for sensor calibration?</a:t>
            </a:r>
          </a:p>
          <a:p>
            <a:r>
              <a:rPr lang="en-US" altLang="zh-CN" dirty="0"/>
              <a:t>Can we expand the existing calibration PICS to include a wider variety of sample types, a broader dynamic range of reflectance, and more frequent calibration checks and updates?</a:t>
            </a:r>
            <a:endParaRPr lang="zh-CN" altLang="en-US" dirty="0"/>
          </a:p>
        </p:txBody>
      </p:sp>
      <p:sp>
        <p:nvSpPr>
          <p:cNvPr id="3" name="文本框 2">
            <a:extLst>
              <a:ext uri="{FF2B5EF4-FFF2-40B4-BE49-F238E27FC236}">
                <a16:creationId xmlns:a16="http://schemas.microsoft.com/office/drawing/2014/main" id="{2A4FB993-9723-B599-310F-471A50BF66AE}"/>
              </a:ext>
            </a:extLst>
          </p:cNvPr>
          <p:cNvSpPr txBox="1"/>
          <p:nvPr/>
        </p:nvSpPr>
        <p:spPr>
          <a:xfrm>
            <a:off x="609600" y="3852448"/>
            <a:ext cx="10972800"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l"/>
            <a:r>
              <a:rPr lang="en-US" altLang="zh-CN" sz="2200" b="1" dirty="0">
                <a:latin typeface="微软雅黑" panose="020B0503020204020204" pitchFamily="34" charset="-122"/>
                <a:ea typeface="微软雅黑" panose="020B0503020204020204" pitchFamily="34" charset="-122"/>
              </a:rPr>
              <a:t>This study extends PICS to </a:t>
            </a:r>
            <a:r>
              <a:rPr lang="en-US" altLang="zh-CN" sz="2200" b="1" dirty="0">
                <a:solidFill>
                  <a:srgbClr val="FF0000"/>
                </a:solidFill>
                <a:latin typeface="微软雅黑" panose="020B0503020204020204" pitchFamily="34" charset="-122"/>
                <a:ea typeface="微软雅黑" panose="020B0503020204020204" pitchFamily="34" charset="-122"/>
              </a:rPr>
              <a:t>pseudo-invariant pixels (PIPs) </a:t>
            </a:r>
            <a:r>
              <a:rPr lang="en-US" altLang="zh-CN" sz="2200" b="1" dirty="0">
                <a:latin typeface="微软雅黑" panose="020B0503020204020204" pitchFamily="34" charset="-122"/>
                <a:ea typeface="微软雅黑" panose="020B0503020204020204" pitchFamily="34" charset="-122"/>
              </a:rPr>
              <a:t>to monitor the long-term degradation of the spaceborne sensors,  and also provides prior information and guidance for further global PICS selection</a:t>
            </a:r>
            <a:endParaRPr lang="zh-CN" altLang="en-US" sz="2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2646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C8D4-82D7-9BB4-50AF-08F74674BF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D34A5A-59F0-3ADA-671B-9F137A568DDA}"/>
              </a:ext>
            </a:extLst>
          </p:cNvPr>
          <p:cNvSpPr>
            <a:spLocks noGrp="1"/>
          </p:cNvSpPr>
          <p:nvPr>
            <p:ph type="sldNum" sz="quarter" idx="10"/>
          </p:nvPr>
        </p:nvSpPr>
        <p:spPr/>
        <p:txBody>
          <a:bodyPr/>
          <a:lstStyle/>
          <a:p>
            <a:pPr>
              <a:defRPr/>
            </a:pPr>
            <a:fld id="{DA28AC38-E0E8-49D7-B2FE-71FD7C42C09E}" type="slidenum">
              <a:rPr lang="en-US" smtClean="0"/>
              <a:pPr>
                <a:defRPr/>
              </a:pPr>
              <a:t>4</a:t>
            </a:fld>
            <a:endParaRPr lang="en-US"/>
          </a:p>
        </p:txBody>
      </p:sp>
      <p:sp>
        <p:nvSpPr>
          <p:cNvPr id="8" name="标题 7">
            <a:extLst>
              <a:ext uri="{FF2B5EF4-FFF2-40B4-BE49-F238E27FC236}">
                <a16:creationId xmlns:a16="http://schemas.microsoft.com/office/drawing/2014/main" id="{DEAE3580-5E09-4B15-4507-7F08D4443130}"/>
              </a:ext>
            </a:extLst>
          </p:cNvPr>
          <p:cNvSpPr>
            <a:spLocks noGrp="1"/>
          </p:cNvSpPr>
          <p:nvPr>
            <p:ph type="title"/>
          </p:nvPr>
        </p:nvSpPr>
        <p:spPr>
          <a:xfrm>
            <a:off x="1848678" y="132628"/>
            <a:ext cx="8199783" cy="667472"/>
          </a:xfrm>
        </p:spPr>
        <p:txBody>
          <a:bodyPr/>
          <a:lstStyle/>
          <a:p>
            <a:r>
              <a:rPr lang="en-US" altLang="zh-CN" dirty="0">
                <a:sym typeface="+mn-ea"/>
              </a:rPr>
              <a:t>IR-MAD technique for PIPs selection</a:t>
            </a:r>
            <a:endParaRPr lang="zh-CN" altLang="en-US" dirty="0"/>
          </a:p>
        </p:txBody>
      </p:sp>
      <p:sp>
        <p:nvSpPr>
          <p:cNvPr id="7" name="文本框 6">
            <a:extLst>
              <a:ext uri="{FF2B5EF4-FFF2-40B4-BE49-F238E27FC236}">
                <a16:creationId xmlns:a16="http://schemas.microsoft.com/office/drawing/2014/main" id="{9650C11B-62AC-3AD9-FCE2-A12E8FB51086}"/>
              </a:ext>
            </a:extLst>
          </p:cNvPr>
          <p:cNvSpPr txBox="1"/>
          <p:nvPr/>
        </p:nvSpPr>
        <p:spPr>
          <a:xfrm>
            <a:off x="170848" y="1029185"/>
            <a:ext cx="11774104" cy="368300"/>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IR-MAD</a:t>
            </a:r>
            <a:r>
              <a:rPr lang="zh-CN" altLang="en-US" sz="1800" b="1" dirty="0">
                <a:latin typeface="微软雅黑" panose="020B0503020204020204" pitchFamily="34" charset="-122"/>
                <a:ea typeface="微软雅黑" panose="020B0503020204020204" pitchFamily="34" charset="-122"/>
              </a:rPr>
              <a:t>：</a:t>
            </a:r>
            <a:r>
              <a:rPr lang="en-US" altLang="zh-CN" sz="1800" b="1" dirty="0">
                <a:latin typeface="微软雅黑" panose="020B0503020204020204" pitchFamily="34" charset="-122"/>
                <a:ea typeface="微软雅黑" panose="020B0503020204020204" pitchFamily="34" charset="-122"/>
              </a:rPr>
              <a:t>iteratively re-weighted multivariate alteration detection (MAD)  </a:t>
            </a:r>
          </a:p>
        </p:txBody>
      </p:sp>
      <p:graphicFrame>
        <p:nvGraphicFramePr>
          <p:cNvPr id="9" name="对象 8">
            <a:extLst>
              <a:ext uri="{FF2B5EF4-FFF2-40B4-BE49-F238E27FC236}">
                <a16:creationId xmlns:a16="http://schemas.microsoft.com/office/drawing/2014/main" id="{B144F1F4-DFEB-2A7B-6D58-0835FF00CBD3}"/>
              </a:ext>
            </a:extLst>
          </p:cNvPr>
          <p:cNvGraphicFramePr>
            <a:graphicFrameLocks noChangeAspect="1"/>
          </p:cNvGraphicFramePr>
          <p:nvPr>
            <p:extLst>
              <p:ext uri="{D42A27DB-BD31-4B8C-83A1-F6EECF244321}">
                <p14:modId xmlns:p14="http://schemas.microsoft.com/office/powerpoint/2010/main" val="1068162943"/>
              </p:ext>
            </p:extLst>
          </p:nvPr>
        </p:nvGraphicFramePr>
        <p:xfrm>
          <a:off x="1885328" y="5495383"/>
          <a:ext cx="3173647" cy="382327"/>
        </p:xfrm>
        <a:graphic>
          <a:graphicData uri="http://schemas.openxmlformats.org/presentationml/2006/ole">
            <mc:AlternateContent xmlns:mc="http://schemas.openxmlformats.org/markup-compatibility/2006">
              <mc:Choice xmlns:v="urn:schemas-microsoft-com:vml" Requires="v">
                <p:oleObj name="Equation" r:id="rId3" imgW="50596800" imgH="6096000" progId="Equation.DSMT4">
                  <p:embed/>
                </p:oleObj>
              </mc:Choice>
              <mc:Fallback>
                <p:oleObj name="Equation" r:id="rId3" imgW="50596800" imgH="6096000" progId="Equation.DSMT4">
                  <p:embed/>
                  <p:pic>
                    <p:nvPicPr>
                      <p:cNvPr id="7" name="对象 6"/>
                      <p:cNvPicPr/>
                      <p:nvPr/>
                    </p:nvPicPr>
                    <p:blipFill>
                      <a:blip r:embed="rId4"/>
                      <a:stretch>
                        <a:fillRect/>
                      </a:stretch>
                    </p:blipFill>
                    <p:spPr>
                      <a:xfrm>
                        <a:off x="1885328" y="5495383"/>
                        <a:ext cx="3173647" cy="382327"/>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2B74EA65-8EC0-F041-25AA-9C59E240410B}"/>
              </a:ext>
            </a:extLst>
          </p:cNvPr>
          <p:cNvGraphicFramePr>
            <a:graphicFrameLocks noChangeAspect="1"/>
          </p:cNvGraphicFramePr>
          <p:nvPr>
            <p:extLst>
              <p:ext uri="{D42A27DB-BD31-4B8C-83A1-F6EECF244321}">
                <p14:modId xmlns:p14="http://schemas.microsoft.com/office/powerpoint/2010/main" val="2390792358"/>
              </p:ext>
            </p:extLst>
          </p:nvPr>
        </p:nvGraphicFramePr>
        <p:xfrm>
          <a:off x="5434620" y="5495383"/>
          <a:ext cx="3455947" cy="409001"/>
        </p:xfrm>
        <a:graphic>
          <a:graphicData uri="http://schemas.openxmlformats.org/presentationml/2006/ole">
            <mc:AlternateContent xmlns:mc="http://schemas.openxmlformats.org/markup-compatibility/2006">
              <mc:Choice xmlns:v="urn:schemas-microsoft-com:vml" Requires="v">
                <p:oleObj name="Equation" r:id="rId5" imgW="51511200" imgH="6096000" progId="Equation.DSMT4">
                  <p:embed/>
                </p:oleObj>
              </mc:Choice>
              <mc:Fallback>
                <p:oleObj name="Equation" r:id="rId5" imgW="51511200" imgH="6096000" progId="Equation.DSMT4">
                  <p:embed/>
                  <p:pic>
                    <p:nvPicPr>
                      <p:cNvPr id="8" name="对象 7"/>
                      <p:cNvPicPr/>
                      <p:nvPr/>
                    </p:nvPicPr>
                    <p:blipFill>
                      <a:blip r:embed="rId6"/>
                      <a:stretch>
                        <a:fillRect/>
                      </a:stretch>
                    </p:blipFill>
                    <p:spPr>
                      <a:xfrm>
                        <a:off x="5434620" y="5495383"/>
                        <a:ext cx="3455947" cy="409001"/>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E04CE761-855C-348C-F13A-7F08CD669E70}"/>
              </a:ext>
            </a:extLst>
          </p:cNvPr>
          <p:cNvGraphicFramePr>
            <a:graphicFrameLocks noChangeAspect="1"/>
          </p:cNvGraphicFramePr>
          <p:nvPr>
            <p:extLst>
              <p:ext uri="{D42A27DB-BD31-4B8C-83A1-F6EECF244321}">
                <p14:modId xmlns:p14="http://schemas.microsoft.com/office/powerpoint/2010/main" val="2305035151"/>
              </p:ext>
            </p:extLst>
          </p:nvPr>
        </p:nvGraphicFramePr>
        <p:xfrm>
          <a:off x="3408787" y="5904384"/>
          <a:ext cx="3753806" cy="399554"/>
        </p:xfrm>
        <a:graphic>
          <a:graphicData uri="http://schemas.openxmlformats.org/presentationml/2006/ole">
            <mc:AlternateContent xmlns:mc="http://schemas.openxmlformats.org/markup-compatibility/2006">
              <mc:Choice xmlns:v="urn:schemas-microsoft-com:vml" Requires="v">
                <p:oleObj name="Equation" r:id="rId7" imgW="57302400" imgH="6096000" progId="Equation.DSMT4">
                  <p:embed/>
                </p:oleObj>
              </mc:Choice>
              <mc:Fallback>
                <p:oleObj name="Equation" r:id="rId7" imgW="57302400" imgH="6096000" progId="Equation.DSMT4">
                  <p:embed/>
                  <p:pic>
                    <p:nvPicPr>
                      <p:cNvPr id="9" name="对象 8"/>
                      <p:cNvPicPr/>
                      <p:nvPr/>
                    </p:nvPicPr>
                    <p:blipFill>
                      <a:blip r:embed="rId8"/>
                      <a:stretch>
                        <a:fillRect/>
                      </a:stretch>
                    </p:blipFill>
                    <p:spPr>
                      <a:xfrm>
                        <a:off x="3408787" y="5904384"/>
                        <a:ext cx="3753806" cy="399554"/>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9741DE0A-FAC2-250D-4EA4-966DB8A9E2C6}"/>
              </a:ext>
            </a:extLst>
          </p:cNvPr>
          <p:cNvSpPr txBox="1"/>
          <p:nvPr/>
        </p:nvSpPr>
        <p:spPr>
          <a:xfrm>
            <a:off x="247015" y="1341120"/>
            <a:ext cx="8564245" cy="923330"/>
          </a:xfrm>
          <a:prstGeom prst="rect">
            <a:avLst/>
          </a:prstGeom>
          <a:noFill/>
        </p:spPr>
        <p:txBody>
          <a:bodyPr wrap="square">
            <a:spAutoFit/>
          </a:bodyPr>
          <a:lstStyle/>
          <a:p>
            <a:pPr marL="285750" indent="-285750" algn="l">
              <a:lnSpc>
                <a:spcPct val="100000"/>
              </a:lnSpc>
              <a:buFont typeface="Arial" panose="020B0604020202020204" pitchFamily="34" charset="0"/>
              <a:buChar char="•"/>
            </a:pPr>
            <a:r>
              <a:rPr lang="en-US" altLang="zh-CN" dirty="0"/>
              <a:t>The IR-MAD technique was first proposed for change detection by Nielsen (</a:t>
            </a:r>
            <a:r>
              <a:rPr lang="en-US" altLang="zh-CN" i="1" dirty="0">
                <a:solidFill>
                  <a:srgbClr val="1D41D5"/>
                </a:solidFill>
              </a:rPr>
              <a:t>1998,2007</a:t>
            </a:r>
            <a:r>
              <a:rPr lang="en-US" altLang="zh-CN" dirty="0"/>
              <a:t>), and later used in the radiometric normalization (</a:t>
            </a:r>
            <a:r>
              <a:rPr lang="en-US" altLang="zh-CN" i="1" dirty="0">
                <a:solidFill>
                  <a:srgbClr val="1D41D5"/>
                </a:solidFill>
              </a:rPr>
              <a:t>Canty et.al, 2004, 2008</a:t>
            </a:r>
            <a:r>
              <a:rPr lang="en-US" altLang="zh-CN" dirty="0"/>
              <a:t>), radiometric calibration of AVHRR (</a:t>
            </a:r>
            <a:r>
              <a:rPr lang="en-US" altLang="zh-CN" i="1" dirty="0">
                <a:solidFill>
                  <a:srgbClr val="1D41D5"/>
                </a:solidFill>
              </a:rPr>
              <a:t>Schmidt, 2008</a:t>
            </a:r>
            <a:r>
              <a:rPr lang="en-US" altLang="zh-CN" dirty="0"/>
              <a:t>)</a:t>
            </a:r>
          </a:p>
        </p:txBody>
      </p:sp>
      <p:sp>
        <p:nvSpPr>
          <p:cNvPr id="16" name="文本框 15">
            <a:extLst>
              <a:ext uri="{FF2B5EF4-FFF2-40B4-BE49-F238E27FC236}">
                <a16:creationId xmlns:a16="http://schemas.microsoft.com/office/drawing/2014/main" id="{D59A0330-654D-39FB-259C-0AD00827B380}"/>
              </a:ext>
            </a:extLst>
          </p:cNvPr>
          <p:cNvSpPr txBox="1"/>
          <p:nvPr/>
        </p:nvSpPr>
        <p:spPr>
          <a:xfrm>
            <a:off x="247015" y="2237507"/>
            <a:ext cx="9117965" cy="646331"/>
          </a:xfrm>
          <a:prstGeom prst="rect">
            <a:avLst/>
          </a:prstGeom>
          <a:noFill/>
        </p:spPr>
        <p:txBody>
          <a:bodyPr wrap="square">
            <a:spAutoFit/>
          </a:bodyPr>
          <a:lstStyle/>
          <a:p>
            <a:pPr marL="285750" indent="-285750" algn="l">
              <a:buFont typeface="Arial" panose="020B0604020202020204" pitchFamily="34" charset="0"/>
              <a:buChar char="•"/>
            </a:pPr>
            <a:r>
              <a:rPr lang="en-US" altLang="zh-CN" dirty="0"/>
              <a:t>Consider </a:t>
            </a:r>
            <a:r>
              <a:rPr lang="en-US" altLang="zh-CN" dirty="0">
                <a:solidFill>
                  <a:srgbClr val="FF0000"/>
                </a:solidFill>
              </a:rPr>
              <a:t>an image pair (</a:t>
            </a:r>
            <a:r>
              <a:rPr lang="en-US" altLang="zh-CN" b="1" dirty="0">
                <a:solidFill>
                  <a:srgbClr val="FF0000"/>
                </a:solidFill>
              </a:rPr>
              <a:t>F</a:t>
            </a:r>
            <a:r>
              <a:rPr lang="en-US" altLang="zh-CN" dirty="0">
                <a:solidFill>
                  <a:srgbClr val="FF0000"/>
                </a:solidFill>
              </a:rPr>
              <a:t>, </a:t>
            </a:r>
            <a:r>
              <a:rPr lang="en-US" altLang="zh-CN" b="1" dirty="0">
                <a:solidFill>
                  <a:srgbClr val="FF0000"/>
                </a:solidFill>
              </a:rPr>
              <a:t>G</a:t>
            </a:r>
            <a:r>
              <a:rPr lang="en-US" altLang="zh-CN" dirty="0">
                <a:solidFill>
                  <a:srgbClr val="FF0000"/>
                </a:solidFill>
              </a:rPr>
              <a:t>) composed of two images acquired at different times by the same sensor</a:t>
            </a:r>
            <a:endParaRPr lang="zh-CN" altLang="en-US" dirty="0"/>
          </a:p>
        </p:txBody>
      </p:sp>
      <p:sp>
        <p:nvSpPr>
          <p:cNvPr id="17" name="文本框 16">
            <a:extLst>
              <a:ext uri="{FF2B5EF4-FFF2-40B4-BE49-F238E27FC236}">
                <a16:creationId xmlns:a16="http://schemas.microsoft.com/office/drawing/2014/main" id="{4F302BEA-E7BE-B6BF-70BC-E1D6594DB652}"/>
              </a:ext>
            </a:extLst>
          </p:cNvPr>
          <p:cNvSpPr txBox="1"/>
          <p:nvPr/>
        </p:nvSpPr>
        <p:spPr>
          <a:xfrm>
            <a:off x="10157873" y="5506998"/>
            <a:ext cx="1864332" cy="338554"/>
          </a:xfrm>
          <a:prstGeom prst="rect">
            <a:avLst/>
          </a:prstGeom>
          <a:noFill/>
        </p:spPr>
        <p:txBody>
          <a:bodyPr wrap="square" rtlCol="0" anchor="t">
            <a:spAutoFit/>
          </a:bodyPr>
          <a:lstStyle/>
          <a:p>
            <a:r>
              <a:rPr lang="en-US" altLang="zh-CN" sz="1600" dirty="0">
                <a:latin typeface="微软雅黑" panose="020B0503020204020204" pitchFamily="34" charset="-122"/>
                <a:ea typeface="微软雅黑" panose="020B0503020204020204" pitchFamily="34" charset="-122"/>
                <a:sym typeface="+mn-ea"/>
              </a:rPr>
              <a:t> (Schmidt, 2008)</a:t>
            </a:r>
          </a:p>
        </p:txBody>
      </p:sp>
      <p:grpSp>
        <p:nvGrpSpPr>
          <p:cNvPr id="18" name="组合 17">
            <a:extLst>
              <a:ext uri="{FF2B5EF4-FFF2-40B4-BE49-F238E27FC236}">
                <a16:creationId xmlns:a16="http://schemas.microsoft.com/office/drawing/2014/main" id="{BA45F570-DB5D-CA12-6B45-5FB4E8FF89D4}"/>
              </a:ext>
            </a:extLst>
          </p:cNvPr>
          <p:cNvGrpSpPr/>
          <p:nvPr/>
        </p:nvGrpSpPr>
        <p:grpSpPr>
          <a:xfrm>
            <a:off x="9484745" y="1029335"/>
            <a:ext cx="2537460" cy="4389120"/>
            <a:chOff x="9484745" y="1029335"/>
            <a:chExt cx="2537460" cy="4389120"/>
          </a:xfrm>
        </p:grpSpPr>
        <p:pic>
          <p:nvPicPr>
            <p:cNvPr id="19" name="图片 18">
              <a:extLst>
                <a:ext uri="{FF2B5EF4-FFF2-40B4-BE49-F238E27FC236}">
                  <a16:creationId xmlns:a16="http://schemas.microsoft.com/office/drawing/2014/main" id="{684DCE4E-3D7F-24BA-33AB-EFF954117A11}"/>
                </a:ext>
              </a:extLst>
            </p:cNvPr>
            <p:cNvPicPr>
              <a:picLocks noChangeAspect="1"/>
            </p:cNvPicPr>
            <p:nvPr/>
          </p:nvPicPr>
          <p:blipFill>
            <a:blip r:embed="rId9"/>
            <a:srcRect l="54742" t="-468" b="468"/>
            <a:stretch>
              <a:fillRect/>
            </a:stretch>
          </p:blipFill>
          <p:spPr>
            <a:xfrm>
              <a:off x="9484745" y="1029335"/>
              <a:ext cx="2537460" cy="4389120"/>
            </a:xfrm>
            <a:prstGeom prst="rect">
              <a:avLst/>
            </a:prstGeom>
          </p:spPr>
        </p:pic>
        <p:sp>
          <p:nvSpPr>
            <p:cNvPr id="20" name="矩形: 圆角 17">
              <a:extLst>
                <a:ext uri="{FF2B5EF4-FFF2-40B4-BE49-F238E27FC236}">
                  <a16:creationId xmlns:a16="http://schemas.microsoft.com/office/drawing/2014/main" id="{5C04A5E5-E683-D695-FD05-7199D02627EA}"/>
                </a:ext>
              </a:extLst>
            </p:cNvPr>
            <p:cNvSpPr/>
            <p:nvPr/>
          </p:nvSpPr>
          <p:spPr>
            <a:xfrm>
              <a:off x="9484745" y="4488537"/>
              <a:ext cx="495429" cy="9195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10E4F569-E9D0-B7CB-6E64-B6ECF15712D6}"/>
              </a:ext>
            </a:extLst>
          </p:cNvPr>
          <p:cNvSpPr txBox="1"/>
          <p:nvPr/>
        </p:nvSpPr>
        <p:spPr>
          <a:xfrm>
            <a:off x="9675880" y="789940"/>
            <a:ext cx="1694180" cy="398780"/>
          </a:xfrm>
          <a:prstGeom prst="rect">
            <a:avLst/>
          </a:prstGeom>
          <a:noFill/>
        </p:spPr>
        <p:txBody>
          <a:bodyPr wrap="square" rtlCol="0" anchor="t">
            <a:spAutoFit/>
          </a:bodyPr>
          <a:lstStyle/>
          <a:p>
            <a:r>
              <a:rPr lang="en-US" altLang="zh-CN" sz="2000" b="1" dirty="0">
                <a:solidFill>
                  <a:srgbClr val="C00000"/>
                </a:solidFill>
                <a:latin typeface="微软雅黑" panose="020B0503020204020204" pitchFamily="34" charset="-122"/>
                <a:ea typeface="微软雅黑" panose="020B0503020204020204" pitchFamily="34" charset="-122"/>
                <a:sym typeface="+mn-ea"/>
              </a:rPr>
              <a:t>Image pairs</a:t>
            </a:r>
          </a:p>
        </p:txBody>
      </p:sp>
      <p:sp>
        <p:nvSpPr>
          <p:cNvPr id="2" name="文本框 1">
            <a:extLst>
              <a:ext uri="{FF2B5EF4-FFF2-40B4-BE49-F238E27FC236}">
                <a16:creationId xmlns:a16="http://schemas.microsoft.com/office/drawing/2014/main" id="{67EEDC20-B382-1D58-7159-E0BB7DD4BD33}"/>
              </a:ext>
            </a:extLst>
          </p:cNvPr>
          <p:cNvSpPr txBox="1"/>
          <p:nvPr/>
        </p:nvSpPr>
        <p:spPr>
          <a:xfrm>
            <a:off x="612967" y="3262711"/>
            <a:ext cx="8535035"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The most intuitive way to detect change or no-change in the scene is to calculate the difference of the two images, but is </a:t>
            </a:r>
            <a:r>
              <a:rPr lang="en-US" altLang="zh-CN" dirty="0">
                <a:solidFill>
                  <a:srgbClr val="FF0000"/>
                </a:solidFill>
              </a:rPr>
              <a:t>overly naive to synthesize changes information across all bands</a:t>
            </a:r>
            <a:endParaRPr lang="zh-CN" altLang="en-US" dirty="0">
              <a:solidFill>
                <a:srgbClr val="FF0000"/>
              </a:solidFill>
            </a:endParaRPr>
          </a:p>
        </p:txBody>
      </p:sp>
      <p:graphicFrame>
        <p:nvGraphicFramePr>
          <p:cNvPr id="6" name="对象 5">
            <a:extLst>
              <a:ext uri="{FF2B5EF4-FFF2-40B4-BE49-F238E27FC236}">
                <a16:creationId xmlns:a16="http://schemas.microsoft.com/office/drawing/2014/main" id="{AE7E05E8-BCAA-4D6D-575A-287C529B0AE0}"/>
              </a:ext>
            </a:extLst>
          </p:cNvPr>
          <p:cNvGraphicFramePr>
            <a:graphicFrameLocks noChangeAspect="1"/>
          </p:cNvGraphicFramePr>
          <p:nvPr>
            <p:extLst>
              <p:ext uri="{D42A27DB-BD31-4B8C-83A1-F6EECF244321}">
                <p14:modId xmlns:p14="http://schemas.microsoft.com/office/powerpoint/2010/main" val="2855135134"/>
              </p:ext>
            </p:extLst>
          </p:nvPr>
        </p:nvGraphicFramePr>
        <p:xfrm>
          <a:off x="3126580" y="4115408"/>
          <a:ext cx="4036014" cy="488647"/>
        </p:xfrm>
        <a:graphic>
          <a:graphicData uri="http://schemas.openxmlformats.org/presentationml/2006/ole">
            <mc:AlternateContent xmlns:mc="http://schemas.openxmlformats.org/markup-compatibility/2006">
              <mc:Choice xmlns:v="urn:schemas-microsoft-com:vml" Requires="v">
                <p:oleObj name="Equation" r:id="rId10" imgW="2412720" imgH="291960" progId="Equation.DSMT4">
                  <p:embed/>
                </p:oleObj>
              </mc:Choice>
              <mc:Fallback>
                <p:oleObj name="Equation" r:id="rId10" imgW="2412720" imgH="291960" progId="Equation.DSMT4">
                  <p:embed/>
                  <p:pic>
                    <p:nvPicPr>
                      <p:cNvPr id="0" name=""/>
                      <p:cNvPicPr/>
                      <p:nvPr/>
                    </p:nvPicPr>
                    <p:blipFill>
                      <a:blip r:embed="rId11"/>
                      <a:stretch>
                        <a:fillRect/>
                      </a:stretch>
                    </p:blipFill>
                    <p:spPr>
                      <a:xfrm>
                        <a:off x="3126580" y="4115408"/>
                        <a:ext cx="4036014" cy="488647"/>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B900FB34-8661-D7DC-CBA5-68DCDA7979A9}"/>
              </a:ext>
            </a:extLst>
          </p:cNvPr>
          <p:cNvGraphicFramePr>
            <a:graphicFrameLocks noChangeAspect="1"/>
          </p:cNvGraphicFramePr>
          <p:nvPr>
            <p:extLst>
              <p:ext uri="{D42A27DB-BD31-4B8C-83A1-F6EECF244321}">
                <p14:modId xmlns:p14="http://schemas.microsoft.com/office/powerpoint/2010/main" val="737021997"/>
              </p:ext>
            </p:extLst>
          </p:nvPr>
        </p:nvGraphicFramePr>
        <p:xfrm>
          <a:off x="3169856" y="2794711"/>
          <a:ext cx="1974731" cy="468000"/>
        </p:xfrm>
        <a:graphic>
          <a:graphicData uri="http://schemas.openxmlformats.org/presentationml/2006/ole">
            <mc:AlternateContent xmlns:mc="http://schemas.openxmlformats.org/markup-compatibility/2006">
              <mc:Choice xmlns:v="urn:schemas-microsoft-com:vml" Requires="v">
                <p:oleObj name="Equation" r:id="rId12" imgW="1231560" imgH="291960" progId="Equation.DSMT4">
                  <p:embed/>
                </p:oleObj>
              </mc:Choice>
              <mc:Fallback>
                <p:oleObj name="Equation" r:id="rId12" imgW="1231560" imgH="291960" progId="Equation.DSMT4">
                  <p:embed/>
                  <p:pic>
                    <p:nvPicPr>
                      <p:cNvPr id="0" name=""/>
                      <p:cNvPicPr/>
                      <p:nvPr/>
                    </p:nvPicPr>
                    <p:blipFill>
                      <a:blip r:embed="rId13"/>
                      <a:stretch>
                        <a:fillRect/>
                      </a:stretch>
                    </p:blipFill>
                    <p:spPr>
                      <a:xfrm>
                        <a:off x="3169856" y="2794711"/>
                        <a:ext cx="1974731" cy="468000"/>
                      </a:xfrm>
                      <a:prstGeom prst="rect">
                        <a:avLst/>
                      </a:prstGeom>
                    </p:spPr>
                  </p:pic>
                </p:oleObj>
              </mc:Fallback>
            </mc:AlternateContent>
          </a:graphicData>
        </a:graphic>
      </p:graphicFrame>
      <p:graphicFrame>
        <p:nvGraphicFramePr>
          <p:cNvPr id="24" name="对象 23">
            <a:extLst>
              <a:ext uri="{FF2B5EF4-FFF2-40B4-BE49-F238E27FC236}">
                <a16:creationId xmlns:a16="http://schemas.microsoft.com/office/drawing/2014/main" id="{985C881B-11C2-0510-61C3-C57211D4F4C9}"/>
              </a:ext>
            </a:extLst>
          </p:cNvPr>
          <p:cNvGraphicFramePr>
            <a:graphicFrameLocks noChangeAspect="1"/>
          </p:cNvGraphicFramePr>
          <p:nvPr>
            <p:extLst>
              <p:ext uri="{D42A27DB-BD31-4B8C-83A1-F6EECF244321}">
                <p14:modId xmlns:p14="http://schemas.microsoft.com/office/powerpoint/2010/main" val="4017135074"/>
              </p:ext>
            </p:extLst>
          </p:nvPr>
        </p:nvGraphicFramePr>
        <p:xfrm>
          <a:off x="5365224" y="2794711"/>
          <a:ext cx="2098792" cy="468662"/>
        </p:xfrm>
        <a:graphic>
          <a:graphicData uri="http://schemas.openxmlformats.org/presentationml/2006/ole">
            <mc:AlternateContent xmlns:mc="http://schemas.openxmlformats.org/markup-compatibility/2006">
              <mc:Choice xmlns:v="urn:schemas-microsoft-com:vml" Requires="v">
                <p:oleObj name="Equation" r:id="rId14" imgW="1307880" imgH="291960" progId="Equation.DSMT4">
                  <p:embed/>
                </p:oleObj>
              </mc:Choice>
              <mc:Fallback>
                <p:oleObj name="Equation" r:id="rId14" imgW="1307880" imgH="291960" progId="Equation.DSMT4">
                  <p:embed/>
                  <p:pic>
                    <p:nvPicPr>
                      <p:cNvPr id="0" name=""/>
                      <p:cNvPicPr/>
                      <p:nvPr/>
                    </p:nvPicPr>
                    <p:blipFill>
                      <a:blip r:embed="rId15"/>
                      <a:stretch>
                        <a:fillRect/>
                      </a:stretch>
                    </p:blipFill>
                    <p:spPr>
                      <a:xfrm>
                        <a:off x="5365224" y="2794711"/>
                        <a:ext cx="2098792" cy="468662"/>
                      </a:xfrm>
                      <a:prstGeom prst="rect">
                        <a:avLst/>
                      </a:prstGeom>
                    </p:spPr>
                  </p:pic>
                </p:oleObj>
              </mc:Fallback>
            </mc:AlternateContent>
          </a:graphicData>
        </a:graphic>
      </p:graphicFrame>
      <p:sp>
        <p:nvSpPr>
          <p:cNvPr id="25" name="文本框 24">
            <a:extLst>
              <a:ext uri="{FF2B5EF4-FFF2-40B4-BE49-F238E27FC236}">
                <a16:creationId xmlns:a16="http://schemas.microsoft.com/office/drawing/2014/main" id="{349CC591-30FE-4559-06A9-DCB1FF3A6B63}"/>
              </a:ext>
            </a:extLst>
          </p:cNvPr>
          <p:cNvSpPr txBox="1"/>
          <p:nvPr/>
        </p:nvSpPr>
        <p:spPr>
          <a:xfrm>
            <a:off x="612967" y="4604055"/>
            <a:ext cx="9296346"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Nielsen (</a:t>
            </a:r>
            <a:r>
              <a:rPr lang="en-US" altLang="zh-CN" i="1" dirty="0">
                <a:solidFill>
                  <a:srgbClr val="0000FF"/>
                </a:solidFill>
              </a:rPr>
              <a:t>1998</a:t>
            </a:r>
            <a:r>
              <a:rPr lang="en-US" altLang="zh-CN" dirty="0"/>
              <a:t>) suggests transforming the original data into a feature space to better synthesize information from all bands by a linear transformation of </a:t>
            </a:r>
            <a:r>
              <a:rPr lang="en-US" altLang="zh-CN" b="1" dirty="0"/>
              <a:t>F</a:t>
            </a:r>
            <a:r>
              <a:rPr lang="en-US" altLang="zh-CN" dirty="0"/>
              <a:t> and </a:t>
            </a:r>
            <a:r>
              <a:rPr lang="en-US" altLang="zh-CN" b="1" dirty="0"/>
              <a:t>G</a:t>
            </a:r>
            <a:r>
              <a:rPr lang="en-US" altLang="zh-CN" dirty="0"/>
              <a:t> to </a:t>
            </a:r>
            <a:r>
              <a:rPr lang="en-US" altLang="zh-CN" dirty="0">
                <a:solidFill>
                  <a:srgbClr val="FF0000"/>
                </a:solidFill>
              </a:rPr>
              <a:t>achieve the maximum variance of the MAD variates</a:t>
            </a:r>
            <a:r>
              <a:rPr lang="en-US" altLang="zh-CN" dirty="0"/>
              <a:t>.</a:t>
            </a:r>
            <a:endParaRPr lang="zh-CN" altLang="en-US" dirty="0"/>
          </a:p>
        </p:txBody>
      </p:sp>
    </p:spTree>
    <p:extLst>
      <p:ext uri="{BB962C8B-B14F-4D97-AF65-F5344CB8AC3E}">
        <p14:creationId xmlns:p14="http://schemas.microsoft.com/office/powerpoint/2010/main" val="215417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C8D4-82D7-9BB4-50AF-08F74674BF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D34A5A-59F0-3ADA-671B-9F137A568DDA}"/>
              </a:ext>
            </a:extLst>
          </p:cNvPr>
          <p:cNvSpPr>
            <a:spLocks noGrp="1"/>
          </p:cNvSpPr>
          <p:nvPr>
            <p:ph type="sldNum" sz="quarter" idx="10"/>
          </p:nvPr>
        </p:nvSpPr>
        <p:spPr/>
        <p:txBody>
          <a:bodyPr/>
          <a:lstStyle/>
          <a:p>
            <a:pPr>
              <a:defRPr/>
            </a:pPr>
            <a:fld id="{DA28AC38-E0E8-49D7-B2FE-71FD7C42C09E}" type="slidenum">
              <a:rPr lang="en-US" smtClean="0"/>
              <a:pPr>
                <a:defRPr/>
              </a:pPr>
              <a:t>5</a:t>
            </a:fld>
            <a:endParaRPr lang="en-US"/>
          </a:p>
        </p:txBody>
      </p:sp>
      <p:sp>
        <p:nvSpPr>
          <p:cNvPr id="8" name="标题 7">
            <a:extLst>
              <a:ext uri="{FF2B5EF4-FFF2-40B4-BE49-F238E27FC236}">
                <a16:creationId xmlns:a16="http://schemas.microsoft.com/office/drawing/2014/main" id="{DEAE3580-5E09-4B15-4507-7F08D4443130}"/>
              </a:ext>
            </a:extLst>
          </p:cNvPr>
          <p:cNvSpPr>
            <a:spLocks noGrp="1"/>
          </p:cNvSpPr>
          <p:nvPr>
            <p:ph type="title"/>
          </p:nvPr>
        </p:nvSpPr>
        <p:spPr>
          <a:xfrm>
            <a:off x="1848678" y="132628"/>
            <a:ext cx="8199783" cy="667472"/>
          </a:xfrm>
        </p:spPr>
        <p:txBody>
          <a:bodyPr/>
          <a:lstStyle/>
          <a:p>
            <a:r>
              <a:rPr lang="en-US" altLang="zh-CN" dirty="0">
                <a:sym typeface="+mn-ea"/>
              </a:rPr>
              <a:t>IR-MAD technique for PIPs selection</a:t>
            </a:r>
            <a:endParaRPr lang="zh-CN" altLang="en-US" dirty="0"/>
          </a:p>
        </p:txBody>
      </p:sp>
      <p:graphicFrame>
        <p:nvGraphicFramePr>
          <p:cNvPr id="14" name="对象 13">
            <a:extLst>
              <a:ext uri="{FF2B5EF4-FFF2-40B4-BE49-F238E27FC236}">
                <a16:creationId xmlns:a16="http://schemas.microsoft.com/office/drawing/2014/main" id="{26BFF1FC-A6ED-2974-FF6D-FDDF81C39CF5}"/>
              </a:ext>
            </a:extLst>
          </p:cNvPr>
          <p:cNvGraphicFramePr>
            <a:graphicFrameLocks noChangeAspect="1"/>
          </p:cNvGraphicFramePr>
          <p:nvPr>
            <p:extLst>
              <p:ext uri="{D42A27DB-BD31-4B8C-83A1-F6EECF244321}">
                <p14:modId xmlns:p14="http://schemas.microsoft.com/office/powerpoint/2010/main" val="4191853109"/>
              </p:ext>
            </p:extLst>
          </p:nvPr>
        </p:nvGraphicFramePr>
        <p:xfrm>
          <a:off x="3824922" y="3303061"/>
          <a:ext cx="1962150" cy="767715"/>
        </p:xfrm>
        <a:graphic>
          <a:graphicData uri="http://schemas.openxmlformats.org/presentationml/2006/ole">
            <mc:AlternateContent xmlns:mc="http://schemas.openxmlformats.org/markup-compatibility/2006">
              <mc:Choice xmlns:v="urn:schemas-microsoft-com:vml" Requires="v">
                <p:oleObj name="Equation" r:id="rId3" imgW="1714500" imgH="670560" progId="Equation.DSMT4">
                  <p:embed/>
                </p:oleObj>
              </mc:Choice>
              <mc:Fallback>
                <p:oleObj name="Equation" r:id="rId3" imgW="1714500" imgH="670560" progId="Equation.DSMT4">
                  <p:embed/>
                  <p:pic>
                    <p:nvPicPr>
                      <p:cNvPr id="14" name="对象 13">
                        <a:extLst>
                          <a:ext uri="{FF2B5EF4-FFF2-40B4-BE49-F238E27FC236}">
                            <a16:creationId xmlns:a16="http://schemas.microsoft.com/office/drawing/2014/main" id="{26BFF1FC-A6ED-2974-FF6D-FDDF81C39CF5}"/>
                          </a:ext>
                        </a:extLst>
                      </p:cNvPr>
                      <p:cNvPicPr/>
                      <p:nvPr/>
                    </p:nvPicPr>
                    <p:blipFill>
                      <a:blip r:embed="rId4"/>
                      <a:stretch>
                        <a:fillRect/>
                      </a:stretch>
                    </p:blipFill>
                    <p:spPr>
                      <a:xfrm>
                        <a:off x="3824922" y="3303061"/>
                        <a:ext cx="1962150" cy="767715"/>
                      </a:xfrm>
                      <a:prstGeom prst="rect">
                        <a:avLst/>
                      </a:prstGeom>
                    </p:spPr>
                  </p:pic>
                </p:oleObj>
              </mc:Fallback>
            </mc:AlternateContent>
          </a:graphicData>
        </a:graphic>
      </p:graphicFrame>
      <p:sp>
        <p:nvSpPr>
          <p:cNvPr id="15" name="文本框 14">
            <a:extLst>
              <a:ext uri="{FF2B5EF4-FFF2-40B4-BE49-F238E27FC236}">
                <a16:creationId xmlns:a16="http://schemas.microsoft.com/office/drawing/2014/main" id="{F5CF173C-F93A-1D67-275D-14202E2D4D63}"/>
              </a:ext>
            </a:extLst>
          </p:cNvPr>
          <p:cNvSpPr txBox="1"/>
          <p:nvPr/>
        </p:nvSpPr>
        <p:spPr>
          <a:xfrm>
            <a:off x="560427" y="4099917"/>
            <a:ext cx="9597446" cy="369332"/>
          </a:xfrm>
          <a:prstGeom prst="rect">
            <a:avLst/>
          </a:prstGeom>
          <a:noFill/>
        </p:spPr>
        <p:txBody>
          <a:bodyPr wrap="square" rtlCol="0">
            <a:spAutoFit/>
          </a:bodyPr>
          <a:lstStyle/>
          <a:p>
            <a:pPr marL="285750" indent="-285750" algn="l">
              <a:buFont typeface="Arial" panose="020B0604020202020204" pitchFamily="34" charset="0"/>
              <a:buChar char="•"/>
            </a:pPr>
            <a:r>
              <a:rPr lang="en-US" altLang="zh-CN" dirty="0"/>
              <a:t>The random variate Z would follow a chi-square distribution               .</a:t>
            </a:r>
            <a:endParaRPr lang="zh-CN" altLang="en-US" dirty="0"/>
          </a:p>
        </p:txBody>
      </p:sp>
      <p:sp>
        <p:nvSpPr>
          <p:cNvPr id="16" name="文本框 15">
            <a:extLst>
              <a:ext uri="{FF2B5EF4-FFF2-40B4-BE49-F238E27FC236}">
                <a16:creationId xmlns:a16="http://schemas.microsoft.com/office/drawing/2014/main" id="{D59A0330-654D-39FB-259C-0AD00827B380}"/>
              </a:ext>
            </a:extLst>
          </p:cNvPr>
          <p:cNvSpPr txBox="1"/>
          <p:nvPr/>
        </p:nvSpPr>
        <p:spPr>
          <a:xfrm>
            <a:off x="247015" y="994737"/>
            <a:ext cx="9117965" cy="2308324"/>
          </a:xfrm>
          <a:prstGeom prst="rect">
            <a:avLst/>
          </a:prstGeom>
          <a:noFill/>
        </p:spPr>
        <p:txBody>
          <a:bodyPr wrap="square">
            <a:spAutoFit/>
          </a:bodyPr>
          <a:lstStyle/>
          <a:p>
            <a:pPr marL="285750" indent="-285750" algn="l">
              <a:buFont typeface="Arial" panose="020B0604020202020204" pitchFamily="34" charset="0"/>
              <a:buChar char="•"/>
            </a:pPr>
            <a:r>
              <a:rPr lang="en-US" altLang="zh-CN" dirty="0"/>
              <a:t>The coefficients vectors </a:t>
            </a:r>
            <a:r>
              <a:rPr lang="en-US" altLang="zh-CN" b="1" dirty="0"/>
              <a:t>a</a:t>
            </a:r>
            <a:r>
              <a:rPr lang="en-US" altLang="zh-CN" dirty="0"/>
              <a:t> and </a:t>
            </a:r>
            <a:r>
              <a:rPr lang="en-US" altLang="zh-CN" b="1" dirty="0"/>
              <a:t>b</a:t>
            </a:r>
            <a:r>
              <a:rPr lang="en-US" altLang="zh-CN" dirty="0"/>
              <a:t> can be resolved by a canonical correlation analysis. </a:t>
            </a:r>
            <a:r>
              <a:rPr lang="en-US" altLang="zh-CN" dirty="0">
                <a:solidFill>
                  <a:srgbClr val="FF0000"/>
                </a:solidFill>
              </a:rPr>
              <a:t>There are two important properties associated with MAD variates, which are highly relevant to the identification of PIPs</a:t>
            </a:r>
            <a:r>
              <a:rPr lang="en-US" altLang="zh-CN" dirty="0"/>
              <a:t>:</a:t>
            </a:r>
          </a:p>
          <a:p>
            <a:pPr marL="715963" indent="-358775" algn="l">
              <a:buFont typeface="+mj-ea"/>
              <a:buAutoNum type="circleNumDbPlain"/>
            </a:pPr>
            <a:r>
              <a:rPr lang="en-US" altLang="zh-CN" dirty="0"/>
              <a:t>The MAD variates are invariant under linear transformations of either or both of the original images,</a:t>
            </a:r>
            <a:r>
              <a:rPr lang="en-US" altLang="zh-CN" dirty="0">
                <a:solidFill>
                  <a:srgbClr val="FF0000"/>
                </a:solidFill>
              </a:rPr>
              <a:t> thus is insensitive to the differences in gain and offset settings of the sensor</a:t>
            </a:r>
            <a:endParaRPr lang="en-US" altLang="zh-CN" dirty="0"/>
          </a:p>
          <a:p>
            <a:pPr marL="715963" indent="-342900" algn="l">
              <a:buFont typeface="+mj-ea"/>
              <a:buAutoNum type="circleNumDbPlain"/>
            </a:pPr>
            <a:r>
              <a:rPr lang="en-US" altLang="zh-CN" dirty="0"/>
              <a:t>The MAD variates are mutually orthogonal (uncorrelated), which will ideally follow a multivariate normal distribution with a diagonal covariance matrix</a:t>
            </a:r>
            <a:endParaRPr lang="zh-CN" altLang="en-US" dirty="0"/>
          </a:p>
        </p:txBody>
      </p:sp>
      <p:sp>
        <p:nvSpPr>
          <p:cNvPr id="17" name="文本框 16">
            <a:extLst>
              <a:ext uri="{FF2B5EF4-FFF2-40B4-BE49-F238E27FC236}">
                <a16:creationId xmlns:a16="http://schemas.microsoft.com/office/drawing/2014/main" id="{4F302BEA-E7BE-B6BF-70BC-E1D6594DB652}"/>
              </a:ext>
            </a:extLst>
          </p:cNvPr>
          <p:cNvSpPr txBox="1"/>
          <p:nvPr/>
        </p:nvSpPr>
        <p:spPr>
          <a:xfrm>
            <a:off x="10157873" y="5506998"/>
            <a:ext cx="1864332" cy="338554"/>
          </a:xfrm>
          <a:prstGeom prst="rect">
            <a:avLst/>
          </a:prstGeom>
          <a:noFill/>
        </p:spPr>
        <p:txBody>
          <a:bodyPr wrap="square" rtlCol="0" anchor="t">
            <a:spAutoFit/>
          </a:bodyPr>
          <a:lstStyle/>
          <a:p>
            <a:r>
              <a:rPr lang="en-US" altLang="zh-CN" sz="1600" dirty="0">
                <a:latin typeface="微软雅黑" panose="020B0503020204020204" pitchFamily="34" charset="-122"/>
                <a:ea typeface="微软雅黑" panose="020B0503020204020204" pitchFamily="34" charset="-122"/>
                <a:sym typeface="+mn-ea"/>
              </a:rPr>
              <a:t> (Schmidt, 2008)</a:t>
            </a:r>
          </a:p>
        </p:txBody>
      </p:sp>
      <p:grpSp>
        <p:nvGrpSpPr>
          <p:cNvPr id="18" name="组合 17">
            <a:extLst>
              <a:ext uri="{FF2B5EF4-FFF2-40B4-BE49-F238E27FC236}">
                <a16:creationId xmlns:a16="http://schemas.microsoft.com/office/drawing/2014/main" id="{BA45F570-DB5D-CA12-6B45-5FB4E8FF89D4}"/>
              </a:ext>
            </a:extLst>
          </p:cNvPr>
          <p:cNvGrpSpPr/>
          <p:nvPr/>
        </p:nvGrpSpPr>
        <p:grpSpPr>
          <a:xfrm>
            <a:off x="9484745" y="1029335"/>
            <a:ext cx="2537460" cy="4389120"/>
            <a:chOff x="9484745" y="1029335"/>
            <a:chExt cx="2537460" cy="4389120"/>
          </a:xfrm>
        </p:grpSpPr>
        <p:pic>
          <p:nvPicPr>
            <p:cNvPr id="19" name="图片 18">
              <a:extLst>
                <a:ext uri="{FF2B5EF4-FFF2-40B4-BE49-F238E27FC236}">
                  <a16:creationId xmlns:a16="http://schemas.microsoft.com/office/drawing/2014/main" id="{684DCE4E-3D7F-24BA-33AB-EFF954117A11}"/>
                </a:ext>
              </a:extLst>
            </p:cNvPr>
            <p:cNvPicPr>
              <a:picLocks noChangeAspect="1"/>
            </p:cNvPicPr>
            <p:nvPr/>
          </p:nvPicPr>
          <p:blipFill>
            <a:blip r:embed="rId5"/>
            <a:srcRect l="54742" t="-468" b="468"/>
            <a:stretch>
              <a:fillRect/>
            </a:stretch>
          </p:blipFill>
          <p:spPr>
            <a:xfrm>
              <a:off x="9484745" y="1029335"/>
              <a:ext cx="2537460" cy="4389120"/>
            </a:xfrm>
            <a:prstGeom prst="rect">
              <a:avLst/>
            </a:prstGeom>
          </p:spPr>
        </p:pic>
        <p:sp>
          <p:nvSpPr>
            <p:cNvPr id="20" name="矩形: 圆角 17">
              <a:extLst>
                <a:ext uri="{FF2B5EF4-FFF2-40B4-BE49-F238E27FC236}">
                  <a16:creationId xmlns:a16="http://schemas.microsoft.com/office/drawing/2014/main" id="{5C04A5E5-E683-D695-FD05-7199D02627EA}"/>
                </a:ext>
              </a:extLst>
            </p:cNvPr>
            <p:cNvSpPr/>
            <p:nvPr/>
          </p:nvSpPr>
          <p:spPr>
            <a:xfrm>
              <a:off x="9484745" y="4488537"/>
              <a:ext cx="495429" cy="9195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10E4F569-E9D0-B7CB-6E64-B6ECF15712D6}"/>
              </a:ext>
            </a:extLst>
          </p:cNvPr>
          <p:cNvSpPr txBox="1"/>
          <p:nvPr/>
        </p:nvSpPr>
        <p:spPr>
          <a:xfrm>
            <a:off x="9675880" y="789940"/>
            <a:ext cx="1694180" cy="398780"/>
          </a:xfrm>
          <a:prstGeom prst="rect">
            <a:avLst/>
          </a:prstGeom>
          <a:noFill/>
        </p:spPr>
        <p:txBody>
          <a:bodyPr wrap="square" rtlCol="0" anchor="t">
            <a:spAutoFit/>
          </a:bodyPr>
          <a:lstStyle/>
          <a:p>
            <a:r>
              <a:rPr lang="en-US" altLang="zh-CN" sz="2000" b="1" dirty="0">
                <a:solidFill>
                  <a:srgbClr val="C00000"/>
                </a:solidFill>
                <a:latin typeface="微软雅黑" panose="020B0503020204020204" pitchFamily="34" charset="-122"/>
                <a:ea typeface="微软雅黑" panose="020B0503020204020204" pitchFamily="34" charset="-122"/>
                <a:sym typeface="+mn-ea"/>
              </a:rPr>
              <a:t>Image pairs</a:t>
            </a:r>
          </a:p>
        </p:txBody>
      </p:sp>
      <p:sp>
        <p:nvSpPr>
          <p:cNvPr id="2" name="文本框 1">
            <a:extLst>
              <a:ext uri="{FF2B5EF4-FFF2-40B4-BE49-F238E27FC236}">
                <a16:creationId xmlns:a16="http://schemas.microsoft.com/office/drawing/2014/main" id="{198E37E2-A77E-1C42-6E09-6A2B95D9B817}"/>
              </a:ext>
            </a:extLst>
          </p:cNvPr>
          <p:cNvSpPr txBox="1"/>
          <p:nvPr/>
        </p:nvSpPr>
        <p:spPr>
          <a:xfrm>
            <a:off x="560427" y="4895172"/>
            <a:ext cx="9115453" cy="36830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rgbClr val="FF0000"/>
                </a:solidFill>
              </a:rPr>
              <a:t>Pixels that meet this criterion are designated as PIPs and can be used for calibration</a:t>
            </a:r>
            <a:endParaRPr lang="zh-CN" altLang="en-US" dirty="0">
              <a:solidFill>
                <a:srgbClr val="FF0000"/>
              </a:solidFill>
            </a:endParaRPr>
          </a:p>
        </p:txBody>
      </p:sp>
      <p:graphicFrame>
        <p:nvGraphicFramePr>
          <p:cNvPr id="3" name="对象 2">
            <a:extLst>
              <a:ext uri="{FF2B5EF4-FFF2-40B4-BE49-F238E27FC236}">
                <a16:creationId xmlns:a16="http://schemas.microsoft.com/office/drawing/2014/main" id="{363E124D-C8DF-AD7D-AC80-6848F8AFF170}"/>
              </a:ext>
            </a:extLst>
          </p:cNvPr>
          <p:cNvGraphicFramePr>
            <a:graphicFrameLocks noChangeAspect="1"/>
          </p:cNvGraphicFramePr>
          <p:nvPr>
            <p:extLst>
              <p:ext uri="{D42A27DB-BD31-4B8C-83A1-F6EECF244321}">
                <p14:modId xmlns:p14="http://schemas.microsoft.com/office/powerpoint/2010/main" val="2109822746"/>
              </p:ext>
            </p:extLst>
          </p:nvPr>
        </p:nvGraphicFramePr>
        <p:xfrm>
          <a:off x="7013126" y="3997381"/>
          <a:ext cx="859176" cy="501186"/>
        </p:xfrm>
        <a:graphic>
          <a:graphicData uri="http://schemas.openxmlformats.org/presentationml/2006/ole">
            <mc:AlternateContent xmlns:mc="http://schemas.openxmlformats.org/markup-compatibility/2006">
              <mc:Choice xmlns:v="urn:schemas-microsoft-com:vml" Requires="v">
                <p:oleObj name="Equation" r:id="rId6" imgW="457200" imgH="266400" progId="Equation.DSMT4">
                  <p:embed/>
                </p:oleObj>
              </mc:Choice>
              <mc:Fallback>
                <p:oleObj name="Equation" r:id="rId6" imgW="457200" imgH="266400" progId="Equation.DSMT4">
                  <p:embed/>
                  <p:pic>
                    <p:nvPicPr>
                      <p:cNvPr id="0" name=""/>
                      <p:cNvPicPr/>
                      <p:nvPr/>
                    </p:nvPicPr>
                    <p:blipFill>
                      <a:blip r:embed="rId7"/>
                      <a:stretch>
                        <a:fillRect/>
                      </a:stretch>
                    </p:blipFill>
                    <p:spPr>
                      <a:xfrm>
                        <a:off x="7013126" y="3997381"/>
                        <a:ext cx="859176" cy="501186"/>
                      </a:xfrm>
                      <a:prstGeom prst="rect">
                        <a:avLst/>
                      </a:prstGeom>
                    </p:spPr>
                  </p:pic>
                </p:oleObj>
              </mc:Fallback>
            </mc:AlternateContent>
          </a:graphicData>
        </a:graphic>
      </p:graphicFrame>
      <p:sp>
        <p:nvSpPr>
          <p:cNvPr id="5" name="文本框 4">
            <a:extLst>
              <a:ext uri="{FF2B5EF4-FFF2-40B4-BE49-F238E27FC236}">
                <a16:creationId xmlns:a16="http://schemas.microsoft.com/office/drawing/2014/main" id="{B7615B23-86A0-1CC7-5118-A3F07C3E3F76}"/>
              </a:ext>
            </a:extLst>
          </p:cNvPr>
          <p:cNvSpPr txBox="1"/>
          <p:nvPr/>
        </p:nvSpPr>
        <p:spPr>
          <a:xfrm>
            <a:off x="560427" y="4498390"/>
            <a:ext cx="9115452" cy="369332"/>
          </a:xfrm>
          <a:prstGeom prst="rect">
            <a:avLst/>
          </a:prstGeom>
          <a:noFill/>
        </p:spPr>
        <p:txBody>
          <a:bodyPr wrap="square" rtlCol="0">
            <a:spAutoFit/>
          </a:bodyPr>
          <a:lstStyle/>
          <a:p>
            <a:pPr marL="285750" indent="-285750" algn="l">
              <a:buFont typeface="Arial" panose="020B0604020202020204" pitchFamily="34" charset="0"/>
              <a:buChar char="•"/>
            </a:pPr>
            <a:r>
              <a:rPr lang="en-US" altLang="zh-CN" dirty="0"/>
              <a:t>Typically, the k value is set to the 0.9 upper percentile of the chi-square distribution</a:t>
            </a:r>
            <a:endParaRPr lang="zh-CN" altLang="en-US" dirty="0"/>
          </a:p>
        </p:txBody>
      </p:sp>
      <p:sp>
        <p:nvSpPr>
          <p:cNvPr id="22" name="文本框 21">
            <a:extLst>
              <a:ext uri="{FF2B5EF4-FFF2-40B4-BE49-F238E27FC236}">
                <a16:creationId xmlns:a16="http://schemas.microsoft.com/office/drawing/2014/main" id="{D0A5600D-4FB2-5F96-E815-3D63351469C0}"/>
              </a:ext>
            </a:extLst>
          </p:cNvPr>
          <p:cNvSpPr txBox="1"/>
          <p:nvPr/>
        </p:nvSpPr>
        <p:spPr>
          <a:xfrm>
            <a:off x="247015" y="5427333"/>
            <a:ext cx="9762530" cy="400110"/>
          </a:xfrm>
          <a:prstGeom prst="rect">
            <a:avLst/>
          </a:prstGeom>
          <a:noFill/>
        </p:spPr>
        <p:txBody>
          <a:bodyPr wrap="square">
            <a:spAutoFit/>
          </a:bodyPr>
          <a:lstStyle/>
          <a:p>
            <a:pPr algn="l"/>
            <a:r>
              <a:rPr lang="en-US" altLang="zh-CN" sz="2000" b="1" dirty="0">
                <a:latin typeface="NimbusRomNo9L-Regu"/>
              </a:rPr>
              <a:t>T</a:t>
            </a:r>
            <a:r>
              <a:rPr lang="en-US" altLang="zh-CN" sz="2000" b="1" i="0" u="none" strike="noStrike" baseline="0" dirty="0">
                <a:latin typeface="NimbusRomNo9L-Regu"/>
              </a:rPr>
              <a:t>he PIPs in the scene are statistically selected without a prior knowledge of the surface.</a:t>
            </a:r>
            <a:endParaRPr lang="zh-CN" altLang="en-US" sz="2000" b="1" dirty="0"/>
          </a:p>
        </p:txBody>
      </p:sp>
    </p:spTree>
    <p:extLst>
      <p:ext uri="{BB962C8B-B14F-4D97-AF65-F5344CB8AC3E}">
        <p14:creationId xmlns:p14="http://schemas.microsoft.com/office/powerpoint/2010/main" val="162900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CC8D4-82D7-9BB4-50AF-08F74674BF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D34A5A-59F0-3ADA-671B-9F137A568DDA}"/>
              </a:ext>
            </a:extLst>
          </p:cNvPr>
          <p:cNvSpPr>
            <a:spLocks noGrp="1"/>
          </p:cNvSpPr>
          <p:nvPr>
            <p:ph type="sldNum" sz="quarter" idx="10"/>
          </p:nvPr>
        </p:nvSpPr>
        <p:spPr/>
        <p:txBody>
          <a:bodyPr/>
          <a:lstStyle/>
          <a:p>
            <a:pPr>
              <a:defRPr/>
            </a:pPr>
            <a:fld id="{DA28AC38-E0E8-49D7-B2FE-71FD7C42C09E}" type="slidenum">
              <a:rPr lang="en-US" smtClean="0"/>
              <a:pPr>
                <a:defRPr/>
              </a:pPr>
              <a:t>6</a:t>
            </a:fld>
            <a:endParaRPr lang="en-US"/>
          </a:p>
        </p:txBody>
      </p:sp>
      <p:sp>
        <p:nvSpPr>
          <p:cNvPr id="8" name="标题 7">
            <a:extLst>
              <a:ext uri="{FF2B5EF4-FFF2-40B4-BE49-F238E27FC236}">
                <a16:creationId xmlns:a16="http://schemas.microsoft.com/office/drawing/2014/main" id="{DEAE3580-5E09-4B15-4507-7F08D4443130}"/>
              </a:ext>
            </a:extLst>
          </p:cNvPr>
          <p:cNvSpPr>
            <a:spLocks noGrp="1"/>
          </p:cNvSpPr>
          <p:nvPr>
            <p:ph type="title"/>
          </p:nvPr>
        </p:nvSpPr>
        <p:spPr>
          <a:xfrm>
            <a:off x="1848678" y="132628"/>
            <a:ext cx="8199783" cy="667472"/>
          </a:xfrm>
        </p:spPr>
        <p:txBody>
          <a:bodyPr/>
          <a:lstStyle/>
          <a:p>
            <a:r>
              <a:rPr lang="en-US" altLang="zh-CN" dirty="0">
                <a:sym typeface="+mn-ea"/>
              </a:rPr>
              <a:t>Dataset: FY-3D/MERSI-II, 2018-2023</a:t>
            </a:r>
            <a:br>
              <a:rPr lang="en-US" altLang="zh-CN" b="1" kern="0" dirty="0">
                <a:solidFill>
                  <a:srgbClr val="0000FF"/>
                </a:solidFill>
                <a:sym typeface="+mn-ea"/>
              </a:rPr>
            </a:br>
            <a:endParaRPr lang="zh-CN" altLang="en-US" dirty="0"/>
          </a:p>
        </p:txBody>
      </p:sp>
      <p:pic>
        <p:nvPicPr>
          <p:cNvPr id="2" name="图片 1">
            <a:extLst>
              <a:ext uri="{FF2B5EF4-FFF2-40B4-BE49-F238E27FC236}">
                <a16:creationId xmlns:a16="http://schemas.microsoft.com/office/drawing/2014/main" id="{C3DFBADA-3394-9F43-5B05-658C7116B6F8}"/>
              </a:ext>
            </a:extLst>
          </p:cNvPr>
          <p:cNvPicPr>
            <a:picLocks noChangeAspect="1"/>
          </p:cNvPicPr>
          <p:nvPr/>
        </p:nvPicPr>
        <p:blipFill>
          <a:blip r:embed="rId3"/>
          <a:stretch>
            <a:fillRect/>
          </a:stretch>
        </p:blipFill>
        <p:spPr>
          <a:xfrm>
            <a:off x="3928824" y="4741759"/>
            <a:ext cx="3076760" cy="1840986"/>
          </a:xfrm>
          <a:prstGeom prst="rect">
            <a:avLst/>
          </a:prstGeom>
        </p:spPr>
      </p:pic>
      <p:pic>
        <p:nvPicPr>
          <p:cNvPr id="3" name="图片 2">
            <a:extLst>
              <a:ext uri="{FF2B5EF4-FFF2-40B4-BE49-F238E27FC236}">
                <a16:creationId xmlns:a16="http://schemas.microsoft.com/office/drawing/2014/main" id="{7820927A-4C73-B104-14C5-CA4913762F43}"/>
              </a:ext>
            </a:extLst>
          </p:cNvPr>
          <p:cNvPicPr>
            <a:picLocks noChangeAspect="1"/>
          </p:cNvPicPr>
          <p:nvPr/>
        </p:nvPicPr>
        <p:blipFill>
          <a:blip r:embed="rId4"/>
          <a:stretch>
            <a:fillRect/>
          </a:stretch>
        </p:blipFill>
        <p:spPr>
          <a:xfrm>
            <a:off x="497205" y="4415790"/>
            <a:ext cx="3225165" cy="2218055"/>
          </a:xfrm>
          <a:prstGeom prst="rect">
            <a:avLst/>
          </a:prstGeom>
        </p:spPr>
      </p:pic>
      <p:pic>
        <p:nvPicPr>
          <p:cNvPr id="5" name="图片 4">
            <a:extLst>
              <a:ext uri="{FF2B5EF4-FFF2-40B4-BE49-F238E27FC236}">
                <a16:creationId xmlns:a16="http://schemas.microsoft.com/office/drawing/2014/main" id="{F56436C1-FFEE-86B6-9536-6658FFC973C8}"/>
              </a:ext>
            </a:extLst>
          </p:cNvPr>
          <p:cNvPicPr>
            <a:picLocks noChangeAspect="1"/>
          </p:cNvPicPr>
          <p:nvPr/>
        </p:nvPicPr>
        <p:blipFill rotWithShape="1">
          <a:blip r:embed="rId5"/>
          <a:srcRect r="46577"/>
          <a:stretch>
            <a:fillRect/>
          </a:stretch>
        </p:blipFill>
        <p:spPr>
          <a:xfrm>
            <a:off x="7368433" y="1322188"/>
            <a:ext cx="3844683" cy="4936846"/>
          </a:xfrm>
          <a:prstGeom prst="rect">
            <a:avLst/>
          </a:prstGeom>
        </p:spPr>
      </p:pic>
      <p:pic>
        <p:nvPicPr>
          <p:cNvPr id="6" name="图片 5">
            <a:extLst>
              <a:ext uri="{FF2B5EF4-FFF2-40B4-BE49-F238E27FC236}">
                <a16:creationId xmlns:a16="http://schemas.microsoft.com/office/drawing/2014/main" id="{1A5A4869-C8E7-6966-5CD4-672D179789C0}"/>
              </a:ext>
            </a:extLst>
          </p:cNvPr>
          <p:cNvPicPr>
            <a:picLocks noChangeAspect="1"/>
          </p:cNvPicPr>
          <p:nvPr/>
        </p:nvPicPr>
        <p:blipFill>
          <a:blip r:embed="rId6"/>
          <a:stretch>
            <a:fillRect/>
          </a:stretch>
        </p:blipFill>
        <p:spPr>
          <a:xfrm>
            <a:off x="807720" y="1012797"/>
            <a:ext cx="5835015" cy="3541395"/>
          </a:xfrm>
          <a:prstGeom prst="rect">
            <a:avLst/>
          </a:prstGeom>
        </p:spPr>
      </p:pic>
      <p:sp>
        <p:nvSpPr>
          <p:cNvPr id="22" name="文本框 21">
            <a:extLst>
              <a:ext uri="{FF2B5EF4-FFF2-40B4-BE49-F238E27FC236}">
                <a16:creationId xmlns:a16="http://schemas.microsoft.com/office/drawing/2014/main" id="{FCF4904F-E73B-DBEE-5068-4AFC478DE015}"/>
              </a:ext>
            </a:extLst>
          </p:cNvPr>
          <p:cNvSpPr txBox="1"/>
          <p:nvPr/>
        </p:nvSpPr>
        <p:spPr>
          <a:xfrm>
            <a:off x="7484745" y="926465"/>
            <a:ext cx="3899535" cy="368300"/>
          </a:xfrm>
          <a:prstGeom prst="rect">
            <a:avLst/>
          </a:prstGeom>
          <a:noFill/>
        </p:spPr>
        <p:txBody>
          <a:bodyPr wrap="square" rtlCol="0" anchor="t">
            <a:spAutoFit/>
          </a:bodyPr>
          <a:lstStyle/>
          <a:p>
            <a:r>
              <a:rPr lang="en-US" dirty="0">
                <a:effectLst/>
                <a:highlight>
                  <a:srgbClr val="E5ECF9"/>
                </a:highlight>
                <a:sym typeface="+mn-ea"/>
              </a:rPr>
              <a:t>Medium Resolution Spectral Imager</a:t>
            </a:r>
            <a:endParaRPr lang="en-US" altLang="en-US" dirty="0">
              <a:effectLst/>
              <a:highlight>
                <a:srgbClr val="E5ECF9"/>
              </a:highlight>
              <a:sym typeface="+mn-ea"/>
            </a:endParaRPr>
          </a:p>
        </p:txBody>
      </p:sp>
    </p:spTree>
    <p:extLst>
      <p:ext uri="{BB962C8B-B14F-4D97-AF65-F5344CB8AC3E}">
        <p14:creationId xmlns:p14="http://schemas.microsoft.com/office/powerpoint/2010/main" val="123761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t>Flowchart of PIPs-based calibration</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7</a:t>
            </a:fld>
            <a:endParaRPr lang="en-US"/>
          </a:p>
        </p:txBody>
      </p:sp>
      <p:grpSp>
        <p:nvGrpSpPr>
          <p:cNvPr id="5" name="组合 4">
            <a:extLst>
              <a:ext uri="{FF2B5EF4-FFF2-40B4-BE49-F238E27FC236}">
                <a16:creationId xmlns:a16="http://schemas.microsoft.com/office/drawing/2014/main" id="{6017ABD9-585D-2993-809F-BECBBA26DCA7}"/>
              </a:ext>
            </a:extLst>
          </p:cNvPr>
          <p:cNvGrpSpPr/>
          <p:nvPr/>
        </p:nvGrpSpPr>
        <p:grpSpPr>
          <a:xfrm>
            <a:off x="5334813" y="800100"/>
            <a:ext cx="6581788" cy="5302680"/>
            <a:chOff x="4560373" y="957447"/>
            <a:chExt cx="6581788" cy="5302680"/>
          </a:xfrm>
        </p:grpSpPr>
        <p:pic>
          <p:nvPicPr>
            <p:cNvPr id="6" name="图片 5">
              <a:extLst>
                <a:ext uri="{FF2B5EF4-FFF2-40B4-BE49-F238E27FC236}">
                  <a16:creationId xmlns:a16="http://schemas.microsoft.com/office/drawing/2014/main" id="{39AA2E1A-0B2D-9CEF-D5AD-776F698581E9}"/>
                </a:ext>
              </a:extLst>
            </p:cNvPr>
            <p:cNvPicPr>
              <a:picLocks noChangeAspect="1"/>
            </p:cNvPicPr>
            <p:nvPr/>
          </p:nvPicPr>
          <p:blipFill>
            <a:blip r:embed="rId3"/>
            <a:stretch>
              <a:fillRect/>
            </a:stretch>
          </p:blipFill>
          <p:spPr>
            <a:xfrm>
              <a:off x="7381660" y="1503676"/>
              <a:ext cx="1054800" cy="590661"/>
            </a:xfrm>
            <a:prstGeom prst="rect">
              <a:avLst/>
            </a:prstGeom>
          </p:spPr>
        </p:pic>
        <p:pic>
          <p:nvPicPr>
            <p:cNvPr id="7" name="图片 6">
              <a:extLst>
                <a:ext uri="{FF2B5EF4-FFF2-40B4-BE49-F238E27FC236}">
                  <a16:creationId xmlns:a16="http://schemas.microsoft.com/office/drawing/2014/main" id="{AA3FFF59-1B8B-2111-ED12-23EB1FBE5A74}"/>
                </a:ext>
              </a:extLst>
            </p:cNvPr>
            <p:cNvPicPr>
              <a:picLocks noChangeAspect="1"/>
            </p:cNvPicPr>
            <p:nvPr/>
          </p:nvPicPr>
          <p:blipFill>
            <a:blip r:embed="rId4"/>
            <a:stretch>
              <a:fillRect/>
            </a:stretch>
          </p:blipFill>
          <p:spPr>
            <a:xfrm>
              <a:off x="8635827" y="1503676"/>
              <a:ext cx="1054800" cy="590662"/>
            </a:xfrm>
            <a:prstGeom prst="rect">
              <a:avLst/>
            </a:prstGeom>
          </p:spPr>
        </p:pic>
        <p:pic>
          <p:nvPicPr>
            <p:cNvPr id="8" name="图片 7">
              <a:extLst>
                <a:ext uri="{FF2B5EF4-FFF2-40B4-BE49-F238E27FC236}">
                  <a16:creationId xmlns:a16="http://schemas.microsoft.com/office/drawing/2014/main" id="{EE0167D6-FF31-B1B8-C95E-8A5C26E417C9}"/>
                </a:ext>
              </a:extLst>
            </p:cNvPr>
            <p:cNvPicPr>
              <a:picLocks noChangeAspect="1"/>
            </p:cNvPicPr>
            <p:nvPr/>
          </p:nvPicPr>
          <p:blipFill>
            <a:blip r:embed="rId5"/>
            <a:stretch>
              <a:fillRect/>
            </a:stretch>
          </p:blipFill>
          <p:spPr>
            <a:xfrm>
              <a:off x="6126822" y="1503676"/>
              <a:ext cx="1055470" cy="590661"/>
            </a:xfrm>
            <a:prstGeom prst="rect">
              <a:avLst/>
            </a:prstGeom>
          </p:spPr>
        </p:pic>
        <p:pic>
          <p:nvPicPr>
            <p:cNvPr id="9" name="图片 8">
              <a:extLst>
                <a:ext uri="{FF2B5EF4-FFF2-40B4-BE49-F238E27FC236}">
                  <a16:creationId xmlns:a16="http://schemas.microsoft.com/office/drawing/2014/main" id="{3240078E-CF15-B3F9-2F66-FE507547438E}"/>
                </a:ext>
              </a:extLst>
            </p:cNvPr>
            <p:cNvPicPr>
              <a:picLocks noChangeAspect="1"/>
            </p:cNvPicPr>
            <p:nvPr/>
          </p:nvPicPr>
          <p:blipFill>
            <a:blip r:embed="rId6"/>
            <a:stretch>
              <a:fillRect/>
            </a:stretch>
          </p:blipFill>
          <p:spPr>
            <a:xfrm>
              <a:off x="10048458" y="1503676"/>
              <a:ext cx="1054971" cy="590661"/>
            </a:xfrm>
            <a:prstGeom prst="rect">
              <a:avLst/>
            </a:prstGeom>
          </p:spPr>
        </p:pic>
        <p:cxnSp>
          <p:nvCxnSpPr>
            <p:cNvPr id="10" name="直接箭头连接符 9">
              <a:extLst>
                <a:ext uri="{FF2B5EF4-FFF2-40B4-BE49-F238E27FC236}">
                  <a16:creationId xmlns:a16="http://schemas.microsoft.com/office/drawing/2014/main" id="{F3302A20-5BD3-A8A8-DB53-904CC29DD854}"/>
                </a:ext>
              </a:extLst>
            </p:cNvPr>
            <p:cNvCxnSpPr/>
            <p:nvPr/>
          </p:nvCxnSpPr>
          <p:spPr>
            <a:xfrm>
              <a:off x="6126822" y="1289202"/>
              <a:ext cx="49766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流程图: 接点 10">
              <a:extLst>
                <a:ext uri="{FF2B5EF4-FFF2-40B4-BE49-F238E27FC236}">
                  <a16:creationId xmlns:a16="http://schemas.microsoft.com/office/drawing/2014/main" id="{EA66FEC7-4603-2120-9C68-3EDBC8103E4A}"/>
                </a:ext>
              </a:extLst>
            </p:cNvPr>
            <p:cNvSpPr/>
            <p:nvPr/>
          </p:nvSpPr>
          <p:spPr>
            <a:xfrm>
              <a:off x="6129232" y="1268499"/>
              <a:ext cx="45719" cy="41406"/>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8DD14924-224A-75F9-023B-FEB6A729B0A1}"/>
                </a:ext>
              </a:extLst>
            </p:cNvPr>
            <p:cNvSpPr txBox="1"/>
            <p:nvPr/>
          </p:nvSpPr>
          <p:spPr>
            <a:xfrm>
              <a:off x="8129254" y="957447"/>
              <a:ext cx="971741" cy="369332"/>
            </a:xfrm>
            <a:prstGeom prst="rect">
              <a:avLst/>
            </a:prstGeom>
            <a:noFill/>
          </p:spPr>
          <p:txBody>
            <a:bodyPr wrap="none" rtlCol="0">
              <a:spAutoFit/>
            </a:bodyPr>
            <a:lstStyle/>
            <a:p>
              <a:r>
                <a:rPr lang="en-US" altLang="zh-CN" dirty="0">
                  <a:latin typeface="Candara" panose="020E0502030303020204" pitchFamily="34" charset="0"/>
                </a:rPr>
                <a:t>timeline</a:t>
              </a:r>
              <a:endParaRPr lang="zh-CN" altLang="en-US" sz="2400" dirty="0">
                <a:latin typeface="Candara" panose="020E0502030303020204" pitchFamily="34" charset="0"/>
              </a:endParaRPr>
            </a:p>
          </p:txBody>
        </p:sp>
        <p:sp>
          <p:nvSpPr>
            <p:cNvPr id="13" name="文本框 12">
              <a:extLst>
                <a:ext uri="{FF2B5EF4-FFF2-40B4-BE49-F238E27FC236}">
                  <a16:creationId xmlns:a16="http://schemas.microsoft.com/office/drawing/2014/main" id="{3120DA37-5DA1-2EA5-9A15-0AE06B359D7F}"/>
                </a:ext>
              </a:extLst>
            </p:cNvPr>
            <p:cNvSpPr txBox="1"/>
            <p:nvPr/>
          </p:nvSpPr>
          <p:spPr>
            <a:xfrm>
              <a:off x="9676240" y="1631762"/>
              <a:ext cx="372218" cy="334487"/>
            </a:xfrm>
            <a:prstGeom prst="rect">
              <a:avLst/>
            </a:prstGeom>
            <a:noFill/>
          </p:spPr>
          <p:txBody>
            <a:bodyPr wrap="none" rtlCol="0">
              <a:spAutoFit/>
            </a:bodyPr>
            <a:lstStyle/>
            <a:p>
              <a:r>
                <a:rPr lang="en-US" altLang="zh-CN" b="1" dirty="0"/>
                <a:t>…</a:t>
              </a:r>
              <a:endParaRPr lang="zh-CN" altLang="en-US" b="1" dirty="0"/>
            </a:p>
          </p:txBody>
        </p:sp>
        <p:sp>
          <p:nvSpPr>
            <p:cNvPr id="14" name="文本框 13">
              <a:extLst>
                <a:ext uri="{FF2B5EF4-FFF2-40B4-BE49-F238E27FC236}">
                  <a16:creationId xmlns:a16="http://schemas.microsoft.com/office/drawing/2014/main" id="{CBC08303-C509-B13C-213D-E1D65791DCB9}"/>
                </a:ext>
              </a:extLst>
            </p:cNvPr>
            <p:cNvSpPr txBox="1"/>
            <p:nvPr/>
          </p:nvSpPr>
          <p:spPr>
            <a:xfrm>
              <a:off x="6492028" y="1175470"/>
              <a:ext cx="325730" cy="369332"/>
            </a:xfrm>
            <a:prstGeom prst="rect">
              <a:avLst/>
            </a:prstGeom>
            <a:noFill/>
          </p:spPr>
          <p:txBody>
            <a:bodyPr wrap="none" rtlCol="0">
              <a:spAutoFit/>
            </a:bodyPr>
            <a:lstStyle/>
            <a:p>
              <a:r>
                <a:rPr lang="en-US" altLang="zh-CN" i="1" dirty="0">
                  <a:latin typeface="Times New Roman" panose="02020603050405020304" pitchFamily="18" charset="0"/>
                  <a:cs typeface="Times New Roman" panose="02020603050405020304" pitchFamily="18" charset="0"/>
                </a:rPr>
                <a:t>t</a:t>
              </a:r>
              <a:r>
                <a:rPr lang="en-US" altLang="zh-CN" i="1" baseline="-25000" dirty="0">
                  <a:latin typeface="Times New Roman" panose="02020603050405020304" pitchFamily="18" charset="0"/>
                  <a:cs typeface="Times New Roman" panose="02020603050405020304" pitchFamily="18" charset="0"/>
                </a:rPr>
                <a:t>1</a:t>
              </a:r>
              <a:endParaRPr lang="zh-CN" altLang="en-US" i="1" baseline="-250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1B40A0DF-BFA3-E640-1216-6549C2637EA6}"/>
                </a:ext>
              </a:extLst>
            </p:cNvPr>
            <p:cNvSpPr txBox="1"/>
            <p:nvPr/>
          </p:nvSpPr>
          <p:spPr>
            <a:xfrm>
              <a:off x="7746195" y="1175470"/>
              <a:ext cx="325730" cy="369332"/>
            </a:xfrm>
            <a:prstGeom prst="rect">
              <a:avLst/>
            </a:prstGeom>
            <a:noFill/>
          </p:spPr>
          <p:txBody>
            <a:bodyPr wrap="none" rtlCol="0">
              <a:spAutoFit/>
            </a:bodyPr>
            <a:lstStyle/>
            <a:p>
              <a:r>
                <a:rPr lang="en-US" altLang="zh-CN" i="1" dirty="0">
                  <a:latin typeface="Times New Roman" panose="02020603050405020304" pitchFamily="18" charset="0"/>
                  <a:cs typeface="Times New Roman" panose="02020603050405020304" pitchFamily="18" charset="0"/>
                </a:rPr>
                <a:t>t</a:t>
              </a:r>
              <a:r>
                <a:rPr lang="en-US" altLang="zh-CN" i="1" baseline="-25000" dirty="0">
                  <a:latin typeface="Times New Roman" panose="02020603050405020304" pitchFamily="18" charset="0"/>
                  <a:cs typeface="Times New Roman" panose="02020603050405020304" pitchFamily="18" charset="0"/>
                </a:rPr>
                <a:t>2</a:t>
              </a:r>
              <a:endParaRPr lang="zh-CN" altLang="en-US" i="1" baseline="-250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4D492BC8-95F3-9862-25DC-A75176328703}"/>
                </a:ext>
              </a:extLst>
            </p:cNvPr>
            <p:cNvSpPr txBox="1"/>
            <p:nvPr/>
          </p:nvSpPr>
          <p:spPr>
            <a:xfrm>
              <a:off x="10413078" y="1175470"/>
              <a:ext cx="325730" cy="369332"/>
            </a:xfrm>
            <a:prstGeom prst="rect">
              <a:avLst/>
            </a:prstGeom>
            <a:noFill/>
          </p:spPr>
          <p:txBody>
            <a:bodyPr wrap="none" rtlCol="0">
              <a:spAutoFit/>
            </a:bodyPr>
            <a:lstStyle/>
            <a:p>
              <a:r>
                <a:rPr lang="en-US" altLang="zh-CN" i="1" dirty="0" err="1">
                  <a:latin typeface="Times New Roman" panose="02020603050405020304" pitchFamily="18" charset="0"/>
                  <a:cs typeface="Times New Roman" panose="02020603050405020304" pitchFamily="18" charset="0"/>
                </a:rPr>
                <a:t>t</a:t>
              </a:r>
              <a:r>
                <a:rPr lang="en-US" altLang="zh-CN" i="1" baseline="-25000" dirty="0" err="1">
                  <a:latin typeface="Times New Roman" panose="02020603050405020304" pitchFamily="18" charset="0"/>
                  <a:cs typeface="Times New Roman" panose="02020603050405020304" pitchFamily="18" charset="0"/>
                </a:rPr>
                <a:t>n</a:t>
              </a:r>
              <a:endParaRPr lang="zh-CN" altLang="en-US" i="1" baseline="-250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0EB96917-DC4F-7748-2CEE-9CB403A60BBD}"/>
                </a:ext>
              </a:extLst>
            </p:cNvPr>
            <p:cNvSpPr txBox="1"/>
            <p:nvPr/>
          </p:nvSpPr>
          <p:spPr>
            <a:xfrm>
              <a:off x="8994344" y="1175470"/>
              <a:ext cx="325730" cy="369332"/>
            </a:xfrm>
            <a:prstGeom prst="rect">
              <a:avLst/>
            </a:prstGeom>
            <a:noFill/>
          </p:spPr>
          <p:txBody>
            <a:bodyPr wrap="none" rtlCol="0">
              <a:spAutoFit/>
            </a:bodyPr>
            <a:lstStyle/>
            <a:p>
              <a:r>
                <a:rPr lang="en-US" altLang="zh-CN" i="1" dirty="0">
                  <a:latin typeface="Times New Roman" panose="02020603050405020304" pitchFamily="18" charset="0"/>
                  <a:cs typeface="Times New Roman" panose="02020603050405020304" pitchFamily="18" charset="0"/>
                </a:rPr>
                <a:t>t</a:t>
              </a:r>
              <a:r>
                <a:rPr lang="en-US" altLang="zh-CN" i="1" baseline="-25000" dirty="0">
                  <a:latin typeface="Times New Roman" panose="02020603050405020304" pitchFamily="18" charset="0"/>
                  <a:cs typeface="Times New Roman" panose="02020603050405020304" pitchFamily="18" charset="0"/>
                </a:rPr>
                <a:t>3</a:t>
              </a:r>
              <a:endParaRPr lang="zh-CN" altLang="en-US" i="1" baseline="-25000"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1D074FE0-7046-1156-9D78-8523FBA3FE7A}"/>
                </a:ext>
              </a:extLst>
            </p:cNvPr>
            <p:cNvPicPr>
              <a:picLocks noChangeAspect="1"/>
            </p:cNvPicPr>
            <p:nvPr/>
          </p:nvPicPr>
          <p:blipFill>
            <a:blip r:embed="rId7"/>
            <a:stretch>
              <a:fillRect/>
            </a:stretch>
          </p:blipFill>
          <p:spPr>
            <a:xfrm>
              <a:off x="6126822" y="2611658"/>
              <a:ext cx="1168175" cy="652071"/>
            </a:xfrm>
            <a:prstGeom prst="rect">
              <a:avLst/>
            </a:prstGeom>
          </p:spPr>
        </p:pic>
        <p:pic>
          <p:nvPicPr>
            <p:cNvPr id="19" name="图片 18">
              <a:extLst>
                <a:ext uri="{FF2B5EF4-FFF2-40B4-BE49-F238E27FC236}">
                  <a16:creationId xmlns:a16="http://schemas.microsoft.com/office/drawing/2014/main" id="{B65A9B5C-081C-560D-D0AC-88986C87944E}"/>
                </a:ext>
              </a:extLst>
            </p:cNvPr>
            <p:cNvPicPr>
              <a:picLocks noChangeAspect="1"/>
            </p:cNvPicPr>
            <p:nvPr/>
          </p:nvPicPr>
          <p:blipFill>
            <a:blip r:embed="rId8"/>
            <a:stretch>
              <a:fillRect/>
            </a:stretch>
          </p:blipFill>
          <p:spPr>
            <a:xfrm>
              <a:off x="6126822" y="3819374"/>
              <a:ext cx="1167051" cy="652071"/>
            </a:xfrm>
            <a:prstGeom prst="rect">
              <a:avLst/>
            </a:prstGeom>
          </p:spPr>
        </p:pic>
        <p:pic>
          <p:nvPicPr>
            <p:cNvPr id="20" name="图片 19">
              <a:extLst>
                <a:ext uri="{FF2B5EF4-FFF2-40B4-BE49-F238E27FC236}">
                  <a16:creationId xmlns:a16="http://schemas.microsoft.com/office/drawing/2014/main" id="{FE519E72-67FC-64E9-C199-7410C33A03E4}"/>
                </a:ext>
              </a:extLst>
            </p:cNvPr>
            <p:cNvPicPr>
              <a:picLocks noChangeAspect="1"/>
            </p:cNvPicPr>
            <p:nvPr/>
          </p:nvPicPr>
          <p:blipFill>
            <a:blip r:embed="rId9"/>
            <a:stretch>
              <a:fillRect/>
            </a:stretch>
          </p:blipFill>
          <p:spPr>
            <a:xfrm>
              <a:off x="7737178" y="2611658"/>
              <a:ext cx="1166288" cy="652071"/>
            </a:xfrm>
            <a:prstGeom prst="rect">
              <a:avLst/>
            </a:prstGeom>
          </p:spPr>
        </p:pic>
        <p:pic>
          <p:nvPicPr>
            <p:cNvPr id="21" name="图片 20">
              <a:extLst>
                <a:ext uri="{FF2B5EF4-FFF2-40B4-BE49-F238E27FC236}">
                  <a16:creationId xmlns:a16="http://schemas.microsoft.com/office/drawing/2014/main" id="{2824DDF5-46EE-8848-80F1-47C7F9A4BFD9}"/>
                </a:ext>
              </a:extLst>
            </p:cNvPr>
            <p:cNvPicPr>
              <a:picLocks noChangeAspect="1"/>
            </p:cNvPicPr>
            <p:nvPr/>
          </p:nvPicPr>
          <p:blipFill>
            <a:blip r:embed="rId10"/>
            <a:stretch>
              <a:fillRect/>
            </a:stretch>
          </p:blipFill>
          <p:spPr>
            <a:xfrm>
              <a:off x="7734160" y="3819374"/>
              <a:ext cx="1167216" cy="652071"/>
            </a:xfrm>
            <a:prstGeom prst="rect">
              <a:avLst/>
            </a:prstGeom>
          </p:spPr>
        </p:pic>
        <p:sp>
          <p:nvSpPr>
            <p:cNvPr id="22" name="矩形 21">
              <a:extLst>
                <a:ext uri="{FF2B5EF4-FFF2-40B4-BE49-F238E27FC236}">
                  <a16:creationId xmlns:a16="http://schemas.microsoft.com/office/drawing/2014/main" id="{0C762223-5605-3981-6FAF-2DD425573ADC}"/>
                </a:ext>
              </a:extLst>
            </p:cNvPr>
            <p:cNvSpPr/>
            <p:nvPr/>
          </p:nvSpPr>
          <p:spPr>
            <a:xfrm>
              <a:off x="6126822" y="3365828"/>
              <a:ext cx="1164464" cy="334487"/>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dirty="0">
                  <a:solidFill>
                    <a:schemeClr val="tx1"/>
                  </a:solidFill>
                  <a:latin typeface="Candara" panose="020E0502030303020204" pitchFamily="34" charset="0"/>
                  <a:cs typeface="Arial" panose="020B0604020202020204" pitchFamily="34" charset="0"/>
                </a:rPr>
                <a:t>IR-MAD</a:t>
              </a:r>
              <a:endParaRPr lang="zh-CN" altLang="en-US" dirty="0">
                <a:solidFill>
                  <a:schemeClr val="tx1"/>
                </a:solidFill>
                <a:latin typeface="Candara" panose="020E0502030303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5D3C66E9-3964-B778-8BF9-CAFE498C48CB}"/>
                </a:ext>
              </a:extLst>
            </p:cNvPr>
            <p:cNvSpPr/>
            <p:nvPr/>
          </p:nvSpPr>
          <p:spPr>
            <a:xfrm>
              <a:off x="7739002" y="3365827"/>
              <a:ext cx="1164464" cy="334487"/>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dirty="0">
                  <a:solidFill>
                    <a:schemeClr val="tx1"/>
                  </a:solidFill>
                  <a:latin typeface="Candara" panose="020E0502030303020204" pitchFamily="34" charset="0"/>
                  <a:cs typeface="Arial" panose="020B0604020202020204" pitchFamily="34" charset="0"/>
                </a:rPr>
                <a:t>IR-MAD</a:t>
              </a:r>
              <a:endParaRPr lang="zh-CN" altLang="en-US" dirty="0">
                <a:solidFill>
                  <a:schemeClr val="tx1"/>
                </a:solidFill>
                <a:latin typeface="Candara" panose="020E0502030303020204" pitchFamily="34" charset="0"/>
                <a:cs typeface="Arial" panose="020B0604020202020204" pitchFamily="34" charset="0"/>
              </a:endParaRPr>
            </a:p>
          </p:txBody>
        </p:sp>
        <p:cxnSp>
          <p:nvCxnSpPr>
            <p:cNvPr id="24" name="直接箭头连接符 23">
              <a:extLst>
                <a:ext uri="{FF2B5EF4-FFF2-40B4-BE49-F238E27FC236}">
                  <a16:creationId xmlns:a16="http://schemas.microsoft.com/office/drawing/2014/main" id="{0B4680EB-69B6-0164-7AAE-C34A3D5052BB}"/>
                </a:ext>
              </a:extLst>
            </p:cNvPr>
            <p:cNvCxnSpPr>
              <a:stCxn id="8" idx="2"/>
              <a:endCxn id="18" idx="0"/>
            </p:cNvCxnSpPr>
            <p:nvPr/>
          </p:nvCxnSpPr>
          <p:spPr>
            <a:xfrm>
              <a:off x="6654557" y="2094337"/>
              <a:ext cx="56353" cy="517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21BD0FE1-78A1-2C9C-5D7C-CA44A877D1C5}"/>
                </a:ext>
              </a:extLst>
            </p:cNvPr>
            <p:cNvCxnSpPr/>
            <p:nvPr/>
          </p:nvCxnSpPr>
          <p:spPr>
            <a:xfrm>
              <a:off x="6709054" y="3167303"/>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EC779110-827D-FC58-B72A-9B8DFF1DD168}"/>
                </a:ext>
              </a:extLst>
            </p:cNvPr>
            <p:cNvCxnSpPr>
              <a:stCxn id="6" idx="2"/>
              <a:endCxn id="18" idx="0"/>
            </p:cNvCxnSpPr>
            <p:nvPr/>
          </p:nvCxnSpPr>
          <p:spPr>
            <a:xfrm flipH="1">
              <a:off x="6710910" y="2094337"/>
              <a:ext cx="1198150" cy="517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63CC8C9D-BCEB-2692-B3C1-06E48A1ADEB6}"/>
                </a:ext>
              </a:extLst>
            </p:cNvPr>
            <p:cNvCxnSpPr/>
            <p:nvPr/>
          </p:nvCxnSpPr>
          <p:spPr>
            <a:xfrm>
              <a:off x="8317768" y="3167303"/>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接箭头连接符 27">
              <a:extLst>
                <a:ext uri="{FF2B5EF4-FFF2-40B4-BE49-F238E27FC236}">
                  <a16:creationId xmlns:a16="http://schemas.microsoft.com/office/drawing/2014/main" id="{3C2B4670-989C-2E0D-CFBB-A41A9F133F83}"/>
                </a:ext>
              </a:extLst>
            </p:cNvPr>
            <p:cNvCxnSpPr/>
            <p:nvPr/>
          </p:nvCxnSpPr>
          <p:spPr>
            <a:xfrm>
              <a:off x="6709054" y="3638239"/>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8EFFFE12-DEF7-29CA-EE56-446C2CC215D4}"/>
                </a:ext>
              </a:extLst>
            </p:cNvPr>
            <p:cNvCxnSpPr/>
            <p:nvPr/>
          </p:nvCxnSpPr>
          <p:spPr>
            <a:xfrm>
              <a:off x="8317768" y="3638239"/>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16D5A8F7-9E22-4FDB-6DB1-71F7889D1432}"/>
                </a:ext>
              </a:extLst>
            </p:cNvPr>
            <p:cNvSpPr txBox="1"/>
            <p:nvPr/>
          </p:nvSpPr>
          <p:spPr>
            <a:xfrm>
              <a:off x="7327006" y="3996285"/>
              <a:ext cx="372218" cy="334487"/>
            </a:xfrm>
            <a:prstGeom prst="rect">
              <a:avLst/>
            </a:prstGeom>
            <a:noFill/>
          </p:spPr>
          <p:txBody>
            <a:bodyPr wrap="none" rtlCol="0">
              <a:spAutoFit/>
            </a:bodyPr>
            <a:lstStyle/>
            <a:p>
              <a:r>
                <a:rPr lang="en-US" altLang="zh-CN" b="1" dirty="0"/>
                <a:t>…</a:t>
              </a:r>
              <a:endParaRPr lang="zh-CN" altLang="en-US" b="1" dirty="0"/>
            </a:p>
          </p:txBody>
        </p:sp>
        <p:sp>
          <p:nvSpPr>
            <p:cNvPr id="31" name="文本框 30">
              <a:extLst>
                <a:ext uri="{FF2B5EF4-FFF2-40B4-BE49-F238E27FC236}">
                  <a16:creationId xmlns:a16="http://schemas.microsoft.com/office/drawing/2014/main" id="{EBD9DDF7-5FE9-23CA-E95D-41E4F7DA4359}"/>
                </a:ext>
              </a:extLst>
            </p:cNvPr>
            <p:cNvSpPr txBox="1"/>
            <p:nvPr/>
          </p:nvSpPr>
          <p:spPr>
            <a:xfrm>
              <a:off x="7323923" y="3360156"/>
              <a:ext cx="372218" cy="334487"/>
            </a:xfrm>
            <a:prstGeom prst="rect">
              <a:avLst/>
            </a:prstGeom>
            <a:noFill/>
          </p:spPr>
          <p:txBody>
            <a:bodyPr wrap="none" rtlCol="0">
              <a:spAutoFit/>
            </a:bodyPr>
            <a:lstStyle/>
            <a:p>
              <a:r>
                <a:rPr lang="en-US" altLang="zh-CN" b="1" dirty="0"/>
                <a:t>…</a:t>
              </a:r>
              <a:endParaRPr lang="zh-CN" altLang="en-US" b="1" dirty="0"/>
            </a:p>
          </p:txBody>
        </p:sp>
        <p:sp>
          <p:nvSpPr>
            <p:cNvPr id="32" name="文本框 31">
              <a:extLst>
                <a:ext uri="{FF2B5EF4-FFF2-40B4-BE49-F238E27FC236}">
                  <a16:creationId xmlns:a16="http://schemas.microsoft.com/office/drawing/2014/main" id="{1836080E-0B86-5B29-B859-8461F4AC3CD3}"/>
                </a:ext>
              </a:extLst>
            </p:cNvPr>
            <p:cNvSpPr txBox="1"/>
            <p:nvPr/>
          </p:nvSpPr>
          <p:spPr>
            <a:xfrm>
              <a:off x="7323923" y="2775306"/>
              <a:ext cx="372218" cy="334487"/>
            </a:xfrm>
            <a:prstGeom prst="rect">
              <a:avLst/>
            </a:prstGeom>
            <a:noFill/>
          </p:spPr>
          <p:txBody>
            <a:bodyPr wrap="none" rtlCol="0">
              <a:spAutoFit/>
            </a:bodyPr>
            <a:lstStyle/>
            <a:p>
              <a:r>
                <a:rPr lang="en-US" altLang="zh-CN" b="1" dirty="0"/>
                <a:t>…</a:t>
              </a:r>
              <a:endParaRPr lang="zh-CN" altLang="en-US" b="1" dirty="0"/>
            </a:p>
          </p:txBody>
        </p:sp>
        <p:cxnSp>
          <p:nvCxnSpPr>
            <p:cNvPr id="33" name="直接箭头连接符 32">
              <a:extLst>
                <a:ext uri="{FF2B5EF4-FFF2-40B4-BE49-F238E27FC236}">
                  <a16:creationId xmlns:a16="http://schemas.microsoft.com/office/drawing/2014/main" id="{52F4A765-877C-D43B-3022-867FF972C791}"/>
                </a:ext>
              </a:extLst>
            </p:cNvPr>
            <p:cNvCxnSpPr/>
            <p:nvPr/>
          </p:nvCxnSpPr>
          <p:spPr>
            <a:xfrm>
              <a:off x="7524752" y="4398097"/>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图片 33">
              <a:extLst>
                <a:ext uri="{FF2B5EF4-FFF2-40B4-BE49-F238E27FC236}">
                  <a16:creationId xmlns:a16="http://schemas.microsoft.com/office/drawing/2014/main" id="{DFCD9CD6-5A78-2463-C278-F4676C254B75}"/>
                </a:ext>
              </a:extLst>
            </p:cNvPr>
            <p:cNvPicPr>
              <a:picLocks noChangeAspect="1"/>
            </p:cNvPicPr>
            <p:nvPr/>
          </p:nvPicPr>
          <p:blipFill>
            <a:blip r:embed="rId9"/>
            <a:stretch>
              <a:fillRect/>
            </a:stretch>
          </p:blipFill>
          <p:spPr>
            <a:xfrm>
              <a:off x="9444844" y="2611658"/>
              <a:ext cx="1166288" cy="652071"/>
            </a:xfrm>
            <a:prstGeom prst="rect">
              <a:avLst/>
            </a:prstGeom>
          </p:spPr>
        </p:pic>
        <p:sp>
          <p:nvSpPr>
            <p:cNvPr id="35" name="矩形 34">
              <a:extLst>
                <a:ext uri="{FF2B5EF4-FFF2-40B4-BE49-F238E27FC236}">
                  <a16:creationId xmlns:a16="http://schemas.microsoft.com/office/drawing/2014/main" id="{651923BC-EAF6-62B0-29CB-81AB86E78960}"/>
                </a:ext>
              </a:extLst>
            </p:cNvPr>
            <p:cNvSpPr/>
            <p:nvPr/>
          </p:nvSpPr>
          <p:spPr>
            <a:xfrm>
              <a:off x="9446668" y="3365827"/>
              <a:ext cx="1164464" cy="334487"/>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dirty="0">
                  <a:solidFill>
                    <a:schemeClr val="tx1"/>
                  </a:solidFill>
                  <a:latin typeface="Candara" panose="020E0502030303020204" pitchFamily="34" charset="0"/>
                  <a:cs typeface="Arial" panose="020B0604020202020204" pitchFamily="34" charset="0"/>
                </a:rPr>
                <a:t>IR-MAD</a:t>
              </a:r>
              <a:endParaRPr lang="zh-CN" altLang="en-US" dirty="0">
                <a:solidFill>
                  <a:schemeClr val="tx1"/>
                </a:solidFill>
                <a:latin typeface="Candara" panose="020E0502030303020204" pitchFamily="34" charset="0"/>
                <a:cs typeface="Arial" panose="020B0604020202020204" pitchFamily="34" charset="0"/>
              </a:endParaRPr>
            </a:p>
          </p:txBody>
        </p:sp>
        <p:cxnSp>
          <p:nvCxnSpPr>
            <p:cNvPr id="36" name="直接箭头连接符 35">
              <a:extLst>
                <a:ext uri="{FF2B5EF4-FFF2-40B4-BE49-F238E27FC236}">
                  <a16:creationId xmlns:a16="http://schemas.microsoft.com/office/drawing/2014/main" id="{F20C9CD7-BEE9-CEF6-586E-655B96B31F67}"/>
                </a:ext>
              </a:extLst>
            </p:cNvPr>
            <p:cNvCxnSpPr>
              <a:stCxn id="9" idx="2"/>
              <a:endCxn id="34" idx="0"/>
            </p:cNvCxnSpPr>
            <p:nvPr/>
          </p:nvCxnSpPr>
          <p:spPr>
            <a:xfrm flipH="1">
              <a:off x="10027988" y="2094337"/>
              <a:ext cx="547956" cy="517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接箭头连接符 36">
              <a:extLst>
                <a:ext uri="{FF2B5EF4-FFF2-40B4-BE49-F238E27FC236}">
                  <a16:creationId xmlns:a16="http://schemas.microsoft.com/office/drawing/2014/main" id="{A912D8E3-20B1-3F20-8E56-B6DBEB1E44DD}"/>
                </a:ext>
              </a:extLst>
            </p:cNvPr>
            <p:cNvCxnSpPr/>
            <p:nvPr/>
          </p:nvCxnSpPr>
          <p:spPr>
            <a:xfrm>
              <a:off x="10025434" y="3167303"/>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EB4AEEDC-11B1-7A36-81CF-DEA36FFDBA49}"/>
                </a:ext>
              </a:extLst>
            </p:cNvPr>
            <p:cNvCxnSpPr/>
            <p:nvPr/>
          </p:nvCxnSpPr>
          <p:spPr>
            <a:xfrm>
              <a:off x="10025434" y="3638239"/>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文本框 38">
              <a:extLst>
                <a:ext uri="{FF2B5EF4-FFF2-40B4-BE49-F238E27FC236}">
                  <a16:creationId xmlns:a16="http://schemas.microsoft.com/office/drawing/2014/main" id="{7D072508-A34B-9A3D-0B63-06C7C48E840E}"/>
                </a:ext>
              </a:extLst>
            </p:cNvPr>
            <p:cNvSpPr txBox="1"/>
            <p:nvPr/>
          </p:nvSpPr>
          <p:spPr>
            <a:xfrm>
              <a:off x="8988017" y="3996285"/>
              <a:ext cx="372218" cy="334487"/>
            </a:xfrm>
            <a:prstGeom prst="rect">
              <a:avLst/>
            </a:prstGeom>
            <a:noFill/>
          </p:spPr>
          <p:txBody>
            <a:bodyPr wrap="none" rtlCol="0">
              <a:spAutoFit/>
            </a:bodyPr>
            <a:lstStyle/>
            <a:p>
              <a:r>
                <a:rPr lang="en-US" altLang="zh-CN" b="1" dirty="0"/>
                <a:t>…</a:t>
              </a:r>
              <a:endParaRPr lang="zh-CN" altLang="en-US" b="1" dirty="0"/>
            </a:p>
          </p:txBody>
        </p:sp>
        <p:sp>
          <p:nvSpPr>
            <p:cNvPr id="40" name="文本框 39">
              <a:extLst>
                <a:ext uri="{FF2B5EF4-FFF2-40B4-BE49-F238E27FC236}">
                  <a16:creationId xmlns:a16="http://schemas.microsoft.com/office/drawing/2014/main" id="{BE5200E5-63EE-4C7E-550B-DC0833A6E9B1}"/>
                </a:ext>
              </a:extLst>
            </p:cNvPr>
            <p:cNvSpPr txBox="1"/>
            <p:nvPr/>
          </p:nvSpPr>
          <p:spPr>
            <a:xfrm>
              <a:off x="8984934" y="3360156"/>
              <a:ext cx="372218" cy="334487"/>
            </a:xfrm>
            <a:prstGeom prst="rect">
              <a:avLst/>
            </a:prstGeom>
            <a:noFill/>
          </p:spPr>
          <p:txBody>
            <a:bodyPr wrap="none" rtlCol="0">
              <a:spAutoFit/>
            </a:bodyPr>
            <a:lstStyle/>
            <a:p>
              <a:r>
                <a:rPr lang="en-US" altLang="zh-CN" b="1" dirty="0"/>
                <a:t>…</a:t>
              </a:r>
              <a:endParaRPr lang="zh-CN" altLang="en-US" b="1" dirty="0"/>
            </a:p>
          </p:txBody>
        </p:sp>
        <p:sp>
          <p:nvSpPr>
            <p:cNvPr id="41" name="文本框 40">
              <a:extLst>
                <a:ext uri="{FF2B5EF4-FFF2-40B4-BE49-F238E27FC236}">
                  <a16:creationId xmlns:a16="http://schemas.microsoft.com/office/drawing/2014/main" id="{E17B8D95-5A6B-A438-66B3-0D1682B8C861}"/>
                </a:ext>
              </a:extLst>
            </p:cNvPr>
            <p:cNvSpPr txBox="1"/>
            <p:nvPr/>
          </p:nvSpPr>
          <p:spPr>
            <a:xfrm>
              <a:off x="8984934" y="2775306"/>
              <a:ext cx="372218" cy="334487"/>
            </a:xfrm>
            <a:prstGeom prst="rect">
              <a:avLst/>
            </a:prstGeom>
            <a:noFill/>
          </p:spPr>
          <p:txBody>
            <a:bodyPr wrap="none" rtlCol="0">
              <a:spAutoFit/>
            </a:bodyPr>
            <a:lstStyle/>
            <a:p>
              <a:r>
                <a:rPr lang="en-US" altLang="zh-CN" b="1" dirty="0"/>
                <a:t>…</a:t>
              </a:r>
              <a:endParaRPr lang="zh-CN" altLang="en-US" b="1" dirty="0"/>
            </a:p>
          </p:txBody>
        </p:sp>
        <p:cxnSp>
          <p:nvCxnSpPr>
            <p:cNvPr id="42" name="直接箭头连接符 41">
              <a:extLst>
                <a:ext uri="{FF2B5EF4-FFF2-40B4-BE49-F238E27FC236}">
                  <a16:creationId xmlns:a16="http://schemas.microsoft.com/office/drawing/2014/main" id="{7D1DEAEE-4B79-FB1C-A486-75DD6FFB5389}"/>
                </a:ext>
              </a:extLst>
            </p:cNvPr>
            <p:cNvCxnSpPr/>
            <p:nvPr/>
          </p:nvCxnSpPr>
          <p:spPr>
            <a:xfrm>
              <a:off x="9185763" y="4398097"/>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96F3D035-27DD-B8C8-5E8D-E9C9B5521564}"/>
                </a:ext>
              </a:extLst>
            </p:cNvPr>
            <p:cNvCxnSpPr>
              <a:stCxn id="8" idx="2"/>
              <a:endCxn id="20" idx="0"/>
            </p:cNvCxnSpPr>
            <p:nvPr/>
          </p:nvCxnSpPr>
          <p:spPr>
            <a:xfrm>
              <a:off x="6654557" y="2094337"/>
              <a:ext cx="1665765" cy="517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3E880359-7B9E-0580-9F0F-05CD77CFE128}"/>
                </a:ext>
              </a:extLst>
            </p:cNvPr>
            <p:cNvCxnSpPr>
              <a:stCxn id="7" idx="2"/>
              <a:endCxn id="20" idx="0"/>
            </p:cNvCxnSpPr>
            <p:nvPr/>
          </p:nvCxnSpPr>
          <p:spPr>
            <a:xfrm flipH="1">
              <a:off x="8320322" y="2094338"/>
              <a:ext cx="842905" cy="5173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接箭头连接符 44">
              <a:extLst>
                <a:ext uri="{FF2B5EF4-FFF2-40B4-BE49-F238E27FC236}">
                  <a16:creationId xmlns:a16="http://schemas.microsoft.com/office/drawing/2014/main" id="{CD92F4E3-C87F-6F08-03DA-F2E45380730D}"/>
                </a:ext>
              </a:extLst>
            </p:cNvPr>
            <p:cNvCxnSpPr>
              <a:stCxn id="6" idx="2"/>
              <a:endCxn id="34" idx="0"/>
            </p:cNvCxnSpPr>
            <p:nvPr/>
          </p:nvCxnSpPr>
          <p:spPr>
            <a:xfrm>
              <a:off x="7909060" y="2094337"/>
              <a:ext cx="2118928" cy="517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文本框 45">
              <a:extLst>
                <a:ext uri="{FF2B5EF4-FFF2-40B4-BE49-F238E27FC236}">
                  <a16:creationId xmlns:a16="http://schemas.microsoft.com/office/drawing/2014/main" id="{B757A142-8BB7-8638-33E3-0A95C10E0E5C}"/>
                </a:ext>
              </a:extLst>
            </p:cNvPr>
            <p:cNvSpPr txBox="1"/>
            <p:nvPr/>
          </p:nvSpPr>
          <p:spPr>
            <a:xfrm>
              <a:off x="10769943" y="3996285"/>
              <a:ext cx="372218" cy="334487"/>
            </a:xfrm>
            <a:prstGeom prst="rect">
              <a:avLst/>
            </a:prstGeom>
            <a:noFill/>
          </p:spPr>
          <p:txBody>
            <a:bodyPr wrap="none" rtlCol="0">
              <a:spAutoFit/>
            </a:bodyPr>
            <a:lstStyle/>
            <a:p>
              <a:r>
                <a:rPr lang="en-US" altLang="zh-CN" b="1" dirty="0"/>
                <a:t>…</a:t>
              </a:r>
              <a:endParaRPr lang="zh-CN" altLang="en-US" b="1" dirty="0"/>
            </a:p>
          </p:txBody>
        </p:sp>
        <p:sp>
          <p:nvSpPr>
            <p:cNvPr id="47" name="文本框 46">
              <a:extLst>
                <a:ext uri="{FF2B5EF4-FFF2-40B4-BE49-F238E27FC236}">
                  <a16:creationId xmlns:a16="http://schemas.microsoft.com/office/drawing/2014/main" id="{D816147B-2506-9E32-1989-4D0F00F6C223}"/>
                </a:ext>
              </a:extLst>
            </p:cNvPr>
            <p:cNvSpPr txBox="1"/>
            <p:nvPr/>
          </p:nvSpPr>
          <p:spPr>
            <a:xfrm>
              <a:off x="10766860" y="3360156"/>
              <a:ext cx="372218" cy="334487"/>
            </a:xfrm>
            <a:prstGeom prst="rect">
              <a:avLst/>
            </a:prstGeom>
            <a:noFill/>
          </p:spPr>
          <p:txBody>
            <a:bodyPr wrap="none" rtlCol="0">
              <a:spAutoFit/>
            </a:bodyPr>
            <a:lstStyle/>
            <a:p>
              <a:r>
                <a:rPr lang="en-US" altLang="zh-CN" b="1" dirty="0"/>
                <a:t>…</a:t>
              </a:r>
              <a:endParaRPr lang="zh-CN" altLang="en-US" b="1" dirty="0"/>
            </a:p>
          </p:txBody>
        </p:sp>
        <p:sp>
          <p:nvSpPr>
            <p:cNvPr id="48" name="文本框 47">
              <a:extLst>
                <a:ext uri="{FF2B5EF4-FFF2-40B4-BE49-F238E27FC236}">
                  <a16:creationId xmlns:a16="http://schemas.microsoft.com/office/drawing/2014/main" id="{F1B7039D-512F-17C2-634A-4549CF7A03A5}"/>
                </a:ext>
              </a:extLst>
            </p:cNvPr>
            <p:cNvSpPr txBox="1"/>
            <p:nvPr/>
          </p:nvSpPr>
          <p:spPr>
            <a:xfrm>
              <a:off x="10766860" y="2775306"/>
              <a:ext cx="372218" cy="334487"/>
            </a:xfrm>
            <a:prstGeom prst="rect">
              <a:avLst/>
            </a:prstGeom>
            <a:noFill/>
          </p:spPr>
          <p:txBody>
            <a:bodyPr wrap="none" rtlCol="0">
              <a:spAutoFit/>
            </a:bodyPr>
            <a:lstStyle/>
            <a:p>
              <a:r>
                <a:rPr lang="en-US" altLang="zh-CN" b="1" dirty="0"/>
                <a:t>…</a:t>
              </a:r>
              <a:endParaRPr lang="zh-CN" altLang="en-US" b="1" dirty="0"/>
            </a:p>
          </p:txBody>
        </p:sp>
        <p:cxnSp>
          <p:nvCxnSpPr>
            <p:cNvPr id="49" name="直接箭头连接符 48">
              <a:extLst>
                <a:ext uri="{FF2B5EF4-FFF2-40B4-BE49-F238E27FC236}">
                  <a16:creationId xmlns:a16="http://schemas.microsoft.com/office/drawing/2014/main" id="{77B9E03A-7B91-FCEC-6150-240292656E17}"/>
                </a:ext>
              </a:extLst>
            </p:cNvPr>
            <p:cNvCxnSpPr/>
            <p:nvPr/>
          </p:nvCxnSpPr>
          <p:spPr>
            <a:xfrm>
              <a:off x="10967689" y="4398097"/>
              <a:ext cx="0" cy="192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0" name="图片 49">
              <a:extLst>
                <a:ext uri="{FF2B5EF4-FFF2-40B4-BE49-F238E27FC236}">
                  <a16:creationId xmlns:a16="http://schemas.microsoft.com/office/drawing/2014/main" id="{DBE7F248-46C1-E9F5-34F5-F69522FD9021}"/>
                </a:ext>
              </a:extLst>
            </p:cNvPr>
            <p:cNvPicPr>
              <a:picLocks noChangeAspect="1"/>
            </p:cNvPicPr>
            <p:nvPr/>
          </p:nvPicPr>
          <p:blipFill>
            <a:blip r:embed="rId11"/>
            <a:stretch>
              <a:fillRect/>
            </a:stretch>
          </p:blipFill>
          <p:spPr>
            <a:xfrm>
              <a:off x="9442586" y="3819845"/>
              <a:ext cx="1164457" cy="651600"/>
            </a:xfrm>
            <a:prstGeom prst="rect">
              <a:avLst/>
            </a:prstGeom>
          </p:spPr>
        </p:pic>
        <p:pic>
          <p:nvPicPr>
            <p:cNvPr id="51" name="图片 50">
              <a:extLst>
                <a:ext uri="{FF2B5EF4-FFF2-40B4-BE49-F238E27FC236}">
                  <a16:creationId xmlns:a16="http://schemas.microsoft.com/office/drawing/2014/main" id="{3EB45100-A7ED-6C8A-0EA7-7F3CBA99989C}"/>
                </a:ext>
              </a:extLst>
            </p:cNvPr>
            <p:cNvPicPr>
              <a:picLocks noChangeAspect="1"/>
            </p:cNvPicPr>
            <p:nvPr/>
          </p:nvPicPr>
          <p:blipFill>
            <a:blip r:embed="rId12"/>
            <a:stretch>
              <a:fillRect/>
            </a:stretch>
          </p:blipFill>
          <p:spPr>
            <a:xfrm>
              <a:off x="6126822" y="4814463"/>
              <a:ext cx="1831212" cy="399897"/>
            </a:xfrm>
            <a:prstGeom prst="rect">
              <a:avLst/>
            </a:prstGeom>
          </p:spPr>
        </p:pic>
        <p:pic>
          <p:nvPicPr>
            <p:cNvPr id="52" name="图片 51">
              <a:extLst>
                <a:ext uri="{FF2B5EF4-FFF2-40B4-BE49-F238E27FC236}">
                  <a16:creationId xmlns:a16="http://schemas.microsoft.com/office/drawing/2014/main" id="{DA010FE7-A416-BEFB-9B57-7C5FBF44E014}"/>
                </a:ext>
              </a:extLst>
            </p:cNvPr>
            <p:cNvPicPr>
              <a:picLocks noChangeAspect="1"/>
            </p:cNvPicPr>
            <p:nvPr/>
          </p:nvPicPr>
          <p:blipFill>
            <a:blip r:embed="rId13"/>
            <a:stretch>
              <a:fillRect/>
            </a:stretch>
          </p:blipFill>
          <p:spPr>
            <a:xfrm>
              <a:off x="8781148" y="4814463"/>
              <a:ext cx="1825895" cy="399600"/>
            </a:xfrm>
            <a:prstGeom prst="rect">
              <a:avLst/>
            </a:prstGeom>
          </p:spPr>
        </p:pic>
        <p:sp>
          <p:nvSpPr>
            <p:cNvPr id="53" name="文本框 52">
              <a:extLst>
                <a:ext uri="{FF2B5EF4-FFF2-40B4-BE49-F238E27FC236}">
                  <a16:creationId xmlns:a16="http://schemas.microsoft.com/office/drawing/2014/main" id="{1D4DDCC5-A978-5E2E-7224-2DC9A800F8AF}"/>
                </a:ext>
              </a:extLst>
            </p:cNvPr>
            <p:cNvSpPr txBox="1"/>
            <p:nvPr/>
          </p:nvSpPr>
          <p:spPr>
            <a:xfrm>
              <a:off x="8183482" y="4814463"/>
              <a:ext cx="372218" cy="334487"/>
            </a:xfrm>
            <a:prstGeom prst="rect">
              <a:avLst/>
            </a:prstGeom>
            <a:noFill/>
          </p:spPr>
          <p:txBody>
            <a:bodyPr wrap="none" rtlCol="0">
              <a:spAutoFit/>
            </a:bodyPr>
            <a:lstStyle/>
            <a:p>
              <a:r>
                <a:rPr lang="en-US" altLang="zh-CN" b="1" dirty="0"/>
                <a:t>…</a:t>
              </a:r>
              <a:endParaRPr lang="zh-CN" altLang="en-US" b="1" dirty="0"/>
            </a:p>
          </p:txBody>
        </p:sp>
        <p:sp>
          <p:nvSpPr>
            <p:cNvPr id="54" name="文本框 53">
              <a:extLst>
                <a:ext uri="{FF2B5EF4-FFF2-40B4-BE49-F238E27FC236}">
                  <a16:creationId xmlns:a16="http://schemas.microsoft.com/office/drawing/2014/main" id="{6A79E38F-E32A-B5A4-6E5C-C81813FEE027}"/>
                </a:ext>
              </a:extLst>
            </p:cNvPr>
            <p:cNvSpPr txBox="1"/>
            <p:nvPr/>
          </p:nvSpPr>
          <p:spPr>
            <a:xfrm>
              <a:off x="10766860" y="4814462"/>
              <a:ext cx="372218" cy="334487"/>
            </a:xfrm>
            <a:prstGeom prst="rect">
              <a:avLst/>
            </a:prstGeom>
            <a:noFill/>
          </p:spPr>
          <p:txBody>
            <a:bodyPr wrap="none" rtlCol="0">
              <a:spAutoFit/>
            </a:bodyPr>
            <a:lstStyle/>
            <a:p>
              <a:r>
                <a:rPr lang="en-US" altLang="zh-CN" b="1" dirty="0"/>
                <a:t>…</a:t>
              </a:r>
              <a:endParaRPr lang="zh-CN" altLang="en-US" b="1" dirty="0"/>
            </a:p>
          </p:txBody>
        </p:sp>
        <p:pic>
          <p:nvPicPr>
            <p:cNvPr id="55" name="图片 54">
              <a:extLst>
                <a:ext uri="{FF2B5EF4-FFF2-40B4-BE49-F238E27FC236}">
                  <a16:creationId xmlns:a16="http://schemas.microsoft.com/office/drawing/2014/main" id="{F1333DB7-9F80-1314-F2A4-CD5749E78E32}"/>
                </a:ext>
              </a:extLst>
            </p:cNvPr>
            <p:cNvPicPr>
              <a:picLocks noChangeAspect="1"/>
            </p:cNvPicPr>
            <p:nvPr/>
          </p:nvPicPr>
          <p:blipFill rotWithShape="1">
            <a:blip r:embed="rId14"/>
            <a:srcRect l="2686"/>
            <a:stretch>
              <a:fillRect/>
            </a:stretch>
          </p:blipFill>
          <p:spPr>
            <a:xfrm>
              <a:off x="6709053" y="5543997"/>
              <a:ext cx="3372839" cy="716130"/>
            </a:xfrm>
            <a:prstGeom prst="rect">
              <a:avLst/>
            </a:prstGeom>
          </p:spPr>
        </p:pic>
        <p:sp>
          <p:nvSpPr>
            <p:cNvPr id="56" name="文本框 55">
              <a:extLst>
                <a:ext uri="{FF2B5EF4-FFF2-40B4-BE49-F238E27FC236}">
                  <a16:creationId xmlns:a16="http://schemas.microsoft.com/office/drawing/2014/main" id="{CE488378-9A37-7AA2-6E22-8B617F459CDA}"/>
                </a:ext>
              </a:extLst>
            </p:cNvPr>
            <p:cNvSpPr txBox="1"/>
            <p:nvPr/>
          </p:nvSpPr>
          <p:spPr>
            <a:xfrm>
              <a:off x="4560373" y="1596917"/>
              <a:ext cx="1043876" cy="369332"/>
            </a:xfrm>
            <a:prstGeom prst="rect">
              <a:avLst/>
            </a:prstGeom>
            <a:noFill/>
          </p:spPr>
          <p:txBody>
            <a:bodyPr wrap="none" rtlCol="0">
              <a:spAutoFit/>
            </a:bodyPr>
            <a:lstStyle/>
            <a:p>
              <a:r>
                <a:rPr lang="en-US" altLang="zh-CN" dirty="0"/>
                <a:t>Dataset:</a:t>
              </a:r>
              <a:endParaRPr lang="zh-CN" altLang="en-US" dirty="0"/>
            </a:p>
          </p:txBody>
        </p:sp>
        <p:sp>
          <p:nvSpPr>
            <p:cNvPr id="57" name="文本框 56">
              <a:extLst>
                <a:ext uri="{FF2B5EF4-FFF2-40B4-BE49-F238E27FC236}">
                  <a16:creationId xmlns:a16="http://schemas.microsoft.com/office/drawing/2014/main" id="{8DA83255-635B-4D2E-7B5E-EE4C434AF71D}"/>
                </a:ext>
              </a:extLst>
            </p:cNvPr>
            <p:cNvSpPr txBox="1"/>
            <p:nvPr/>
          </p:nvSpPr>
          <p:spPr>
            <a:xfrm>
              <a:off x="4560373" y="2754659"/>
              <a:ext cx="800219" cy="369332"/>
            </a:xfrm>
            <a:prstGeom prst="rect">
              <a:avLst/>
            </a:prstGeom>
            <a:noFill/>
          </p:spPr>
          <p:txBody>
            <a:bodyPr wrap="none" rtlCol="0">
              <a:spAutoFit/>
            </a:bodyPr>
            <a:lstStyle/>
            <a:p>
              <a:r>
                <a:rPr lang="en-US" altLang="zh-CN" dirty="0"/>
                <a:t>Mask:</a:t>
              </a:r>
              <a:endParaRPr lang="zh-CN" altLang="en-US" dirty="0"/>
            </a:p>
          </p:txBody>
        </p:sp>
        <p:sp>
          <p:nvSpPr>
            <p:cNvPr id="58" name="文本框 57">
              <a:extLst>
                <a:ext uri="{FF2B5EF4-FFF2-40B4-BE49-F238E27FC236}">
                  <a16:creationId xmlns:a16="http://schemas.microsoft.com/office/drawing/2014/main" id="{44889697-71B5-F577-98E3-2B5E614D4940}"/>
                </a:ext>
              </a:extLst>
            </p:cNvPr>
            <p:cNvSpPr txBox="1"/>
            <p:nvPr/>
          </p:nvSpPr>
          <p:spPr>
            <a:xfrm>
              <a:off x="4560373" y="3912401"/>
              <a:ext cx="736099" cy="369332"/>
            </a:xfrm>
            <a:prstGeom prst="rect">
              <a:avLst/>
            </a:prstGeom>
            <a:noFill/>
          </p:spPr>
          <p:txBody>
            <a:bodyPr wrap="none" rtlCol="0">
              <a:spAutoFit/>
            </a:bodyPr>
            <a:lstStyle/>
            <a:p>
              <a:r>
                <a:rPr lang="en-US" altLang="zh-CN" dirty="0"/>
                <a:t>PIPs:</a:t>
              </a:r>
              <a:endParaRPr lang="zh-CN" altLang="en-US" dirty="0"/>
            </a:p>
          </p:txBody>
        </p:sp>
        <p:sp>
          <p:nvSpPr>
            <p:cNvPr id="59" name="文本框 58">
              <a:extLst>
                <a:ext uri="{FF2B5EF4-FFF2-40B4-BE49-F238E27FC236}">
                  <a16:creationId xmlns:a16="http://schemas.microsoft.com/office/drawing/2014/main" id="{065A5963-4595-DAB0-D725-3EBD61066DEA}"/>
                </a:ext>
              </a:extLst>
            </p:cNvPr>
            <p:cNvSpPr txBox="1"/>
            <p:nvPr/>
          </p:nvSpPr>
          <p:spPr>
            <a:xfrm>
              <a:off x="4560373" y="4783733"/>
              <a:ext cx="1505540" cy="369332"/>
            </a:xfrm>
            <a:prstGeom prst="rect">
              <a:avLst/>
            </a:prstGeom>
            <a:noFill/>
          </p:spPr>
          <p:txBody>
            <a:bodyPr wrap="none" rtlCol="0">
              <a:spAutoFit/>
            </a:bodyPr>
            <a:lstStyle/>
            <a:p>
              <a:r>
                <a:rPr lang="en-US" altLang="zh-CN" dirty="0"/>
                <a:t>Degradation:</a:t>
              </a:r>
              <a:endParaRPr lang="zh-CN" altLang="en-US" dirty="0"/>
            </a:p>
          </p:txBody>
        </p:sp>
        <p:sp>
          <p:nvSpPr>
            <p:cNvPr id="60" name="文本框 59">
              <a:extLst>
                <a:ext uri="{FF2B5EF4-FFF2-40B4-BE49-F238E27FC236}">
                  <a16:creationId xmlns:a16="http://schemas.microsoft.com/office/drawing/2014/main" id="{02C5AD11-C7C0-A41F-CF17-78BA72935E01}"/>
                </a:ext>
              </a:extLst>
            </p:cNvPr>
            <p:cNvSpPr txBox="1"/>
            <p:nvPr/>
          </p:nvSpPr>
          <p:spPr>
            <a:xfrm>
              <a:off x="4560373" y="5720514"/>
              <a:ext cx="2095445" cy="369332"/>
            </a:xfrm>
            <a:prstGeom prst="rect">
              <a:avLst/>
            </a:prstGeom>
            <a:noFill/>
          </p:spPr>
          <p:txBody>
            <a:bodyPr wrap="none" rtlCol="0">
              <a:spAutoFit/>
            </a:bodyPr>
            <a:lstStyle/>
            <a:p>
              <a:r>
                <a:rPr lang="en-US" altLang="zh-CN" dirty="0"/>
                <a:t>Degradation trend:</a:t>
              </a:r>
              <a:endParaRPr lang="zh-CN" altLang="en-US" dirty="0"/>
            </a:p>
          </p:txBody>
        </p:sp>
        <p:sp>
          <p:nvSpPr>
            <p:cNvPr id="61" name="箭头: 下 60">
              <a:extLst>
                <a:ext uri="{FF2B5EF4-FFF2-40B4-BE49-F238E27FC236}">
                  <a16:creationId xmlns:a16="http://schemas.microsoft.com/office/drawing/2014/main" id="{CAF9CBE5-D5E1-3066-2349-A7FB4146C88D}"/>
                </a:ext>
              </a:extLst>
            </p:cNvPr>
            <p:cNvSpPr/>
            <p:nvPr/>
          </p:nvSpPr>
          <p:spPr>
            <a:xfrm>
              <a:off x="8218667" y="5281127"/>
              <a:ext cx="454090" cy="210841"/>
            </a:xfrm>
            <a:prstGeom prst="downArrow">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61">
            <a:extLst>
              <a:ext uri="{FF2B5EF4-FFF2-40B4-BE49-F238E27FC236}">
                <a16:creationId xmlns:a16="http://schemas.microsoft.com/office/drawing/2014/main" id="{DE834F2A-ABD5-46EF-72B8-D6684360617A}"/>
              </a:ext>
            </a:extLst>
          </p:cNvPr>
          <p:cNvSpPr txBox="1"/>
          <p:nvPr/>
        </p:nvSpPr>
        <p:spPr>
          <a:xfrm>
            <a:off x="135493" y="885868"/>
            <a:ext cx="6097554" cy="438133"/>
          </a:xfrm>
          <a:prstGeom prst="rect">
            <a:avLst/>
          </a:prstGeom>
          <a:noFill/>
        </p:spPr>
        <p:txBody>
          <a:bodyPr wrap="square">
            <a:spAutoFit/>
          </a:bodyPr>
          <a:lstStyle/>
          <a:p>
            <a:pPr>
              <a:lnSpc>
                <a:spcPct val="140000"/>
              </a:lnSpc>
            </a:pPr>
            <a:r>
              <a:rPr lang="en-US" altLang="zh-CN" sz="1800" b="1" dirty="0">
                <a:latin typeface="微软雅黑" panose="020B0503020204020204" pitchFamily="34" charset="-122"/>
                <a:ea typeface="微软雅黑" panose="020B0503020204020204" pitchFamily="34" charset="-122"/>
              </a:rPr>
              <a:t>Processing Flowchart</a:t>
            </a:r>
            <a:r>
              <a:rPr lang="zh-CN" altLang="en-US" sz="1800" b="1" dirty="0">
                <a:latin typeface="微软雅黑" panose="020B0503020204020204" pitchFamily="34" charset="-122"/>
                <a:ea typeface="微软雅黑" panose="020B0503020204020204" pitchFamily="34" charset="-122"/>
              </a:rPr>
              <a:t>：</a:t>
            </a:r>
            <a:endParaRPr lang="en-US" altLang="zh-CN" sz="1800" b="1" dirty="0">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671BE5AD-C927-9ED0-8B36-4416415313C1}"/>
              </a:ext>
            </a:extLst>
          </p:cNvPr>
          <p:cNvSpPr txBox="1"/>
          <p:nvPr/>
        </p:nvSpPr>
        <p:spPr>
          <a:xfrm>
            <a:off x="248126" y="1324001"/>
            <a:ext cx="4858962" cy="4708981"/>
          </a:xfrm>
          <a:prstGeom prst="rect">
            <a:avLst/>
          </a:prstGeom>
          <a:noFill/>
        </p:spPr>
        <p:txBody>
          <a:bodyPr wrap="square" rtlCol="0">
            <a:spAutoFit/>
          </a:bodyPr>
          <a:lstStyle/>
          <a:p>
            <a:pPr marL="342900" indent="-342900" algn="l">
              <a:spcBef>
                <a:spcPts val="600"/>
              </a:spcBef>
              <a:spcAft>
                <a:spcPts val="600"/>
              </a:spcAft>
              <a:buFont typeface="+mj-lt"/>
              <a:buAutoNum type="arabicPeriod"/>
            </a:pPr>
            <a:r>
              <a:rPr lang="en-US" altLang="zh-CN" sz="2000" b="1" i="0" u="none" strike="noStrike" baseline="0" dirty="0">
                <a:cs typeface="Arial" panose="020B0604020202020204" pitchFamily="34" charset="0"/>
              </a:rPr>
              <a:t>Reproject</a:t>
            </a:r>
            <a:r>
              <a:rPr lang="en-US" altLang="zh-CN" sz="2000" b="0" i="0" u="none" strike="noStrike" baseline="0" dirty="0">
                <a:cs typeface="Arial" panose="020B0604020202020204" pitchFamily="34" charset="0"/>
              </a:rPr>
              <a:t> the long-term data onto a common geographic grid </a:t>
            </a:r>
            <a:r>
              <a:rPr lang="en-US" altLang="zh-CN" sz="2000" dirty="0">
                <a:cs typeface="Arial" panose="020B0604020202020204" pitchFamily="34" charset="0"/>
              </a:rPr>
              <a:t>and construct</a:t>
            </a:r>
            <a:r>
              <a:rPr lang="en-US" altLang="zh-CN" sz="2000" b="0" i="0" u="none" strike="noStrike" baseline="0" dirty="0">
                <a:cs typeface="Arial" panose="020B0604020202020204" pitchFamily="34" charset="0"/>
              </a:rPr>
              <a:t> the image-pairs.</a:t>
            </a:r>
          </a:p>
          <a:p>
            <a:pPr marL="342900" indent="-342900" algn="l">
              <a:spcBef>
                <a:spcPts val="600"/>
              </a:spcBef>
              <a:spcAft>
                <a:spcPts val="600"/>
              </a:spcAft>
              <a:buFont typeface="+mj-lt"/>
              <a:buAutoNum type="arabicPeriod"/>
            </a:pPr>
            <a:r>
              <a:rPr lang="en-US" altLang="zh-CN" sz="2000" b="1" dirty="0">
                <a:cs typeface="Arial" panose="020B0604020202020204" pitchFamily="34" charset="0"/>
              </a:rPr>
              <a:t>Mask</a:t>
            </a:r>
            <a:r>
              <a:rPr lang="en-US" altLang="zh-CN" sz="2000" dirty="0">
                <a:cs typeface="Arial" panose="020B0604020202020204" pitchFamily="34" charset="0"/>
              </a:rPr>
              <a:t> </a:t>
            </a:r>
            <a:r>
              <a:rPr lang="en-US" altLang="zh-CN" sz="2000" b="0" i="0" dirty="0">
                <a:solidFill>
                  <a:srgbClr val="0D0D0D"/>
                </a:solidFill>
                <a:effectLst/>
                <a:cs typeface="Arial" panose="020B0604020202020204" pitchFamily="34" charset="0"/>
              </a:rPr>
              <a:t>out cloudy pixels (not strict) and pixels with sensor zenith angles greater than 30°.</a:t>
            </a:r>
          </a:p>
          <a:p>
            <a:pPr marL="342900" indent="-342900" algn="l">
              <a:spcBef>
                <a:spcPts val="600"/>
              </a:spcBef>
              <a:spcAft>
                <a:spcPts val="600"/>
              </a:spcAft>
              <a:buFont typeface="+mj-lt"/>
              <a:buAutoNum type="arabicPeriod"/>
            </a:pPr>
            <a:r>
              <a:rPr lang="en-US" altLang="zh-CN" sz="2000" b="1" dirty="0">
                <a:cs typeface="Arial" panose="020B0604020202020204" pitchFamily="34" charset="0"/>
              </a:rPr>
              <a:t>Select</a:t>
            </a:r>
            <a:r>
              <a:rPr lang="en-US" altLang="zh-CN" sz="2000" dirty="0">
                <a:cs typeface="Arial" panose="020B0604020202020204" pitchFamily="34" charset="0"/>
              </a:rPr>
              <a:t> pseudo-invariant pixels (PIPs) by the IR-MAD technique</a:t>
            </a:r>
          </a:p>
          <a:p>
            <a:pPr marL="342900" indent="-342900" algn="l">
              <a:spcBef>
                <a:spcPts val="600"/>
              </a:spcBef>
              <a:spcAft>
                <a:spcPts val="600"/>
              </a:spcAft>
              <a:buFont typeface="+mj-lt"/>
              <a:buAutoNum type="arabicPeriod"/>
            </a:pPr>
            <a:r>
              <a:rPr lang="en-US" altLang="zh-CN" sz="2000" b="1" i="0" u="none" strike="noStrike" baseline="0" dirty="0">
                <a:cs typeface="Arial" panose="020B0604020202020204" pitchFamily="34" charset="0"/>
              </a:rPr>
              <a:t>Regression</a:t>
            </a:r>
            <a:r>
              <a:rPr lang="en-US" altLang="zh-CN" sz="2000" b="0" i="0" u="none" strike="noStrike" baseline="0" dirty="0">
                <a:cs typeface="Arial" panose="020B0604020202020204" pitchFamily="34" charset="0"/>
              </a:rPr>
              <a:t> on PIPs to get regression slope, which is a measurement of the relative degradation</a:t>
            </a:r>
          </a:p>
          <a:p>
            <a:pPr marL="342900" indent="-342900" algn="l">
              <a:spcBef>
                <a:spcPts val="600"/>
              </a:spcBef>
              <a:spcAft>
                <a:spcPts val="600"/>
              </a:spcAft>
              <a:buFont typeface="+mj-lt"/>
              <a:buAutoNum type="arabicPeriod"/>
            </a:pPr>
            <a:r>
              <a:rPr lang="en-US" altLang="zh-CN" sz="2000" b="1" i="0" dirty="0">
                <a:solidFill>
                  <a:srgbClr val="0D0D0D"/>
                </a:solidFill>
                <a:effectLst/>
                <a:cs typeface="Arial" panose="020B0604020202020204" pitchFamily="34" charset="0"/>
              </a:rPr>
              <a:t>Polynomial fitting</a:t>
            </a:r>
            <a:r>
              <a:rPr lang="en-US" altLang="zh-CN" sz="2000" b="0" i="0" dirty="0">
                <a:solidFill>
                  <a:srgbClr val="0D0D0D"/>
                </a:solidFill>
                <a:effectLst/>
                <a:cs typeface="Arial" panose="020B0604020202020204" pitchFamily="34" charset="0"/>
              </a:rPr>
              <a:t> for long-term degradation trends</a:t>
            </a:r>
            <a:endParaRPr lang="en-US" altLang="zh-CN" sz="2000" dirty="0">
              <a:solidFill>
                <a:srgbClr val="0D0D0D"/>
              </a:solidFil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6405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t>Implementation details</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8</a:t>
            </a:fld>
            <a:endParaRPr lang="en-US"/>
          </a:p>
        </p:txBody>
      </p:sp>
      <p:sp>
        <p:nvSpPr>
          <p:cNvPr id="62" name="文本框 61">
            <a:extLst>
              <a:ext uri="{FF2B5EF4-FFF2-40B4-BE49-F238E27FC236}">
                <a16:creationId xmlns:a16="http://schemas.microsoft.com/office/drawing/2014/main" id="{DE834F2A-ABD5-46EF-72B8-D6684360617A}"/>
              </a:ext>
            </a:extLst>
          </p:cNvPr>
          <p:cNvSpPr txBox="1"/>
          <p:nvPr/>
        </p:nvSpPr>
        <p:spPr>
          <a:xfrm>
            <a:off x="135492" y="885868"/>
            <a:ext cx="12056508" cy="1015663"/>
          </a:xfrm>
          <a:prstGeom prst="rect">
            <a:avLst/>
          </a:prstGeom>
          <a:noFill/>
        </p:spPr>
        <p:txBody>
          <a:bodyPr wrap="square">
            <a:spAutoFit/>
          </a:bodyPr>
          <a:lstStyle/>
          <a:p>
            <a:pPr algn="l"/>
            <a:r>
              <a:rPr lang="en-US" altLang="zh-CN" sz="2000" dirty="0">
                <a:solidFill>
                  <a:srgbClr val="FF0000"/>
                </a:solidFill>
                <a:latin typeface="微软雅黑" panose="020B0503020204020204" pitchFamily="34" charset="-122"/>
                <a:ea typeface="微软雅黑" panose="020B0503020204020204" pitchFamily="34" charset="-122"/>
              </a:rPr>
              <a:t>We assume that the differences in PIPs between the two images stem solely from the linear effects caused by variations in sensor gain or sensor degradation. </a:t>
            </a:r>
            <a:r>
              <a:rPr lang="en-US" altLang="zh-CN" sz="2000" dirty="0">
                <a:latin typeface="微软雅黑" panose="020B0503020204020204" pitchFamily="34" charset="-122"/>
                <a:ea typeface="微软雅黑" panose="020B0503020204020204" pitchFamily="34" charset="-122"/>
              </a:rPr>
              <a:t>Therefore, other potential factors that may contribute to differences should be eliminated or minimized as much as possible.</a:t>
            </a:r>
          </a:p>
        </p:txBody>
      </p:sp>
      <p:sp>
        <p:nvSpPr>
          <p:cNvPr id="63" name="文本框 62">
            <a:extLst>
              <a:ext uri="{FF2B5EF4-FFF2-40B4-BE49-F238E27FC236}">
                <a16:creationId xmlns:a16="http://schemas.microsoft.com/office/drawing/2014/main" id="{671BE5AD-C927-9ED0-8B36-4416415313C1}"/>
              </a:ext>
            </a:extLst>
          </p:cNvPr>
          <p:cNvSpPr txBox="1"/>
          <p:nvPr/>
        </p:nvSpPr>
        <p:spPr>
          <a:xfrm>
            <a:off x="135491" y="2097669"/>
            <a:ext cx="12056509" cy="4093428"/>
          </a:xfrm>
          <a:prstGeom prst="rect">
            <a:avLst/>
          </a:prstGeom>
          <a:noFill/>
        </p:spPr>
        <p:txBody>
          <a:bodyPr wrap="square" rtlCol="0">
            <a:spAutoFit/>
          </a:bodyPr>
          <a:lstStyle/>
          <a:p>
            <a:pPr marL="342900" indent="-342900" algn="l">
              <a:buFont typeface="Wingdings" panose="05000000000000000000" pitchFamily="2" charset="2"/>
              <a:buChar char="p"/>
            </a:pPr>
            <a:r>
              <a:rPr lang="en-US" altLang="zh-CN" sz="2000" b="1" dirty="0">
                <a:solidFill>
                  <a:srgbClr val="0D0D0D"/>
                </a:solidFill>
                <a:ea typeface="微软雅黑" panose="020B0503020204020204" pitchFamily="34" charset="-122"/>
                <a:cs typeface="Arial" panose="020B0604020202020204" pitchFamily="34" charset="0"/>
              </a:rPr>
              <a:t>For a given image, another image can be compared with it when satisfying the following criteria:</a:t>
            </a:r>
          </a:p>
          <a:p>
            <a:pPr marL="457200" indent="-457200" algn="l">
              <a:buFont typeface="+mj-ea"/>
              <a:buAutoNum type="circleNumDbPlain"/>
            </a:pPr>
            <a:r>
              <a:rPr lang="en-US" altLang="zh-CN" sz="2000" dirty="0">
                <a:solidFill>
                  <a:srgbClr val="0D0D0D"/>
                </a:solidFill>
                <a:ea typeface="微软雅黑" panose="020B0503020204020204" pitchFamily="34" charset="-122"/>
                <a:cs typeface="Arial" panose="020B0604020202020204" pitchFamily="34" charset="0"/>
              </a:rPr>
              <a:t>The ground tracks of satellite orbit should be similar ( 100 km) to reduce the impact of BRDF effect; </a:t>
            </a:r>
          </a:p>
          <a:p>
            <a:pPr marL="457200" indent="-457200" algn="l">
              <a:buFont typeface="+mj-ea"/>
              <a:buAutoNum type="circleNumDbPlain"/>
            </a:pPr>
            <a:r>
              <a:rPr lang="en-US" altLang="zh-CN" sz="2000" dirty="0">
                <a:solidFill>
                  <a:srgbClr val="0D0D0D"/>
                </a:solidFill>
                <a:ea typeface="微软雅黑" panose="020B0503020204020204" pitchFamily="34" charset="-122"/>
                <a:cs typeface="Arial" panose="020B0604020202020204" pitchFamily="34" charset="0"/>
              </a:rPr>
              <a:t>The time interval between the two images should be within 365.25*y ±20 days (y=0, 1, 2, 3,. . . years) to minimize seasonal differences, such as surface changes, solar declination and atmospheric conditions.</a:t>
            </a:r>
            <a:endParaRPr lang="en-US" altLang="zh-CN" sz="2000" b="1" dirty="0">
              <a:solidFill>
                <a:srgbClr val="0D0D0D"/>
              </a:solidFill>
              <a:ea typeface="微软雅黑" panose="020B0503020204020204" pitchFamily="34" charset="-122"/>
              <a:cs typeface="Arial" panose="020B0604020202020204" pitchFamily="34" charset="0"/>
            </a:endParaRPr>
          </a:p>
          <a:p>
            <a:pPr marL="342900" indent="-342900" algn="l">
              <a:buFont typeface="Wingdings" panose="05000000000000000000" pitchFamily="2" charset="2"/>
              <a:buChar char="p"/>
            </a:pPr>
            <a:r>
              <a:rPr lang="en-US" altLang="zh-CN" sz="2000" b="1" dirty="0">
                <a:solidFill>
                  <a:srgbClr val="0D0D0D"/>
                </a:solidFill>
                <a:ea typeface="微软雅黑" panose="020B0503020204020204" pitchFamily="34" charset="-122"/>
                <a:cs typeface="Arial" panose="020B0604020202020204" pitchFamily="34" charset="0"/>
              </a:rPr>
              <a:t>To compare image pairs and select PIPs, set a mask with the following criteria:</a:t>
            </a:r>
          </a:p>
          <a:p>
            <a:pPr marL="457200" indent="-457200" algn="l">
              <a:buFont typeface="+mj-ea"/>
              <a:buAutoNum type="circleNumDbPlain"/>
            </a:pPr>
            <a:r>
              <a:rPr lang="en-US" altLang="zh-CN" sz="2000" dirty="0">
                <a:solidFill>
                  <a:srgbClr val="0D0D0D"/>
                </a:solidFill>
                <a:ea typeface="微软雅黑" panose="020B0503020204020204" pitchFamily="34" charset="-122"/>
                <a:cs typeface="Arial" panose="020B0604020202020204" pitchFamily="34" charset="0"/>
              </a:rPr>
              <a:t>Masking cloud and ocean pixels in the scene to enhance the sensitivity of the IR-MAD method</a:t>
            </a:r>
          </a:p>
          <a:p>
            <a:pPr marL="457200" indent="-457200" algn="l">
              <a:buFont typeface="+mj-ea"/>
              <a:buAutoNum type="circleNumDbPlain"/>
            </a:pPr>
            <a:r>
              <a:rPr lang="en-US" altLang="zh-CN" sz="2000" dirty="0">
                <a:solidFill>
                  <a:srgbClr val="0D0D0D"/>
                </a:solidFill>
                <a:ea typeface="微软雅黑" panose="020B0503020204020204" pitchFamily="34" charset="-122"/>
                <a:cs typeface="Arial" panose="020B0604020202020204" pitchFamily="34" charset="0"/>
              </a:rPr>
              <a:t>Limiting pixels with sensor zenith angle (VZA) </a:t>
            </a:r>
            <a:r>
              <a:rPr lang="zh-CN" altLang="en-US" sz="2000" dirty="0">
                <a:solidFill>
                  <a:srgbClr val="0D0D0D"/>
                </a:solidFill>
                <a:ea typeface="微软雅黑" panose="020B0503020204020204" pitchFamily="34" charset="-122"/>
                <a:cs typeface="Arial" panose="020B0604020202020204" pitchFamily="34" charset="0"/>
              </a:rPr>
              <a:t>＜</a:t>
            </a:r>
            <a:r>
              <a:rPr lang="en-US" altLang="zh-CN" sz="2000" dirty="0">
                <a:solidFill>
                  <a:srgbClr val="0D0D0D"/>
                </a:solidFill>
                <a:ea typeface="微软雅黑" panose="020B0503020204020204" pitchFamily="34" charset="-122"/>
                <a:cs typeface="Arial" panose="020B0604020202020204" pitchFamily="34" charset="0"/>
              </a:rPr>
              <a:t>30° for IR-MAD analysis and selecting only PIPs with VZA</a:t>
            </a:r>
            <a:r>
              <a:rPr lang="zh-CN" altLang="en-US" sz="2000" dirty="0">
                <a:solidFill>
                  <a:srgbClr val="0D0D0D"/>
                </a:solidFill>
                <a:ea typeface="微软雅黑" panose="020B0503020204020204" pitchFamily="34" charset="-122"/>
                <a:cs typeface="Arial" panose="020B0604020202020204" pitchFamily="34" charset="0"/>
              </a:rPr>
              <a:t>＜</a:t>
            </a:r>
            <a:r>
              <a:rPr lang="en-US" altLang="zh-CN" sz="2000" dirty="0">
                <a:solidFill>
                  <a:srgbClr val="0D0D0D"/>
                </a:solidFill>
                <a:ea typeface="微软雅黑" panose="020B0503020204020204" pitchFamily="34" charset="-122"/>
                <a:cs typeface="Arial" panose="020B0604020202020204" pitchFamily="34" charset="0"/>
              </a:rPr>
              <a:t>15 ° to minimize registration errors between the two images and the impact of BRDF effect.</a:t>
            </a:r>
          </a:p>
          <a:p>
            <a:pPr marL="342900" indent="-342900" algn="l">
              <a:buFont typeface="Wingdings" panose="05000000000000000000" pitchFamily="2" charset="2"/>
              <a:buChar char="p"/>
            </a:pPr>
            <a:r>
              <a:rPr lang="en-US" altLang="zh-CN" sz="2000" b="1" dirty="0"/>
              <a:t>A set of criteria for filtering out invalid image-pair comparisons includes:</a:t>
            </a:r>
            <a:endParaRPr lang="en-US" altLang="zh-CN" sz="2000" b="1" dirty="0">
              <a:solidFill>
                <a:srgbClr val="0D0D0D"/>
              </a:solidFill>
              <a:ea typeface="微软雅黑" panose="020B0503020204020204" pitchFamily="34" charset="-122"/>
              <a:cs typeface="Arial" panose="020B0604020202020204" pitchFamily="34" charset="0"/>
            </a:endParaRPr>
          </a:p>
          <a:p>
            <a:pPr marL="457200" indent="-457200" algn="l">
              <a:buFont typeface="+mj-ea"/>
              <a:buAutoNum type="circleNumDbPlain"/>
            </a:pPr>
            <a:r>
              <a:rPr lang="en-US" altLang="zh-CN" sz="2000" dirty="0"/>
              <a:t>Image pairs without enough samples for statistical analysis will be discarded.</a:t>
            </a:r>
          </a:p>
          <a:p>
            <a:pPr marL="457200" indent="-457200" algn="l">
              <a:buFont typeface="+mj-ea"/>
              <a:buAutoNum type="circleNumDbPlain"/>
            </a:pPr>
            <a:r>
              <a:rPr lang="en-US" altLang="zh-CN" sz="2000" dirty="0"/>
              <a:t>For an image pair, comparisons will be discarded if the number of PIPs is less than 500 or the regression line correlation is less than 0.95.</a:t>
            </a:r>
            <a:endParaRPr lang="en-US" altLang="zh-CN" sz="2000" b="1" dirty="0">
              <a:solidFill>
                <a:srgbClr val="0D0D0D"/>
              </a:solidFil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2258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BAC53-7022-98A4-FC05-1016DC870C87}"/>
              </a:ext>
            </a:extLst>
          </p:cNvPr>
          <p:cNvSpPr>
            <a:spLocks noGrp="1"/>
          </p:cNvSpPr>
          <p:nvPr>
            <p:ph type="title"/>
          </p:nvPr>
        </p:nvSpPr>
        <p:spPr/>
        <p:txBody>
          <a:bodyPr/>
          <a:lstStyle/>
          <a:p>
            <a:r>
              <a:rPr lang="en-US" altLang="zh-CN" dirty="0">
                <a:sym typeface="+mn-ea"/>
              </a:rPr>
              <a:t>An example of PIPs selection</a:t>
            </a:r>
            <a:endParaRPr lang="zh-CN" altLang="en-US" dirty="0"/>
          </a:p>
        </p:txBody>
      </p:sp>
      <p:sp>
        <p:nvSpPr>
          <p:cNvPr id="4" name="灯片编号占位符 3">
            <a:extLst>
              <a:ext uri="{FF2B5EF4-FFF2-40B4-BE49-F238E27FC236}">
                <a16:creationId xmlns:a16="http://schemas.microsoft.com/office/drawing/2014/main" id="{CF3580F1-0D67-CA24-6466-AC34E63A51A8}"/>
              </a:ext>
            </a:extLst>
          </p:cNvPr>
          <p:cNvSpPr>
            <a:spLocks noGrp="1"/>
          </p:cNvSpPr>
          <p:nvPr>
            <p:ph type="sldNum" sz="quarter" idx="10"/>
          </p:nvPr>
        </p:nvSpPr>
        <p:spPr/>
        <p:txBody>
          <a:bodyPr/>
          <a:lstStyle/>
          <a:p>
            <a:pPr>
              <a:defRPr/>
            </a:pPr>
            <a:fld id="{DA28AC38-E0E8-49D7-B2FE-71FD7C42C09E}" type="slidenum">
              <a:rPr lang="en-US" smtClean="0"/>
              <a:pPr>
                <a:defRPr/>
              </a:pPr>
              <a:t>9</a:t>
            </a:fld>
            <a:endParaRPr lang="en-US"/>
          </a:p>
        </p:txBody>
      </p:sp>
      <p:sp>
        <p:nvSpPr>
          <p:cNvPr id="3" name="文本框 2">
            <a:extLst>
              <a:ext uri="{FF2B5EF4-FFF2-40B4-BE49-F238E27FC236}">
                <a16:creationId xmlns:a16="http://schemas.microsoft.com/office/drawing/2014/main" id="{51095AE4-CDE8-CABB-5CB5-CE96E9676388}"/>
              </a:ext>
            </a:extLst>
          </p:cNvPr>
          <p:cNvSpPr txBox="1"/>
          <p:nvPr/>
        </p:nvSpPr>
        <p:spPr>
          <a:xfrm>
            <a:off x="223629" y="2160799"/>
            <a:ext cx="5179101" cy="2536400"/>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Pixels with large view zenith (&gt;30◦) angle and contaminated by clouds are masked. </a:t>
            </a:r>
          </a:p>
          <a:p>
            <a:pPr marL="285750" indent="-285750" algn="l">
              <a:lnSpc>
                <a:spcPct val="150000"/>
              </a:lnSpc>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Despite the fact that the selection of (PIPs) </a:t>
            </a:r>
            <a:r>
              <a:rPr lang="en-US" altLang="zh-CN" dirty="0">
                <a:solidFill>
                  <a:srgbClr val="FF0000"/>
                </a:solidFill>
                <a:latin typeface="微软雅黑" panose="020B0503020204020204" pitchFamily="34" charset="-122"/>
                <a:ea typeface="微软雅黑" panose="020B0503020204020204" pitchFamily="34" charset="-122"/>
              </a:rPr>
              <a:t>does not require any prior knowledge of the targets</a:t>
            </a:r>
            <a:r>
              <a:rPr lang="en-US" altLang="zh-CN" dirty="0">
                <a:latin typeface="微软雅黑" panose="020B0503020204020204" pitchFamily="34" charset="-122"/>
                <a:ea typeface="微软雅黑" panose="020B0503020204020204" pitchFamily="34" charset="-122"/>
              </a:rPr>
              <a:t>, the LIBYA1 is automatically included in the PIPs.</a:t>
            </a:r>
            <a:endParaRPr lang="zh-CN" altLang="en-US" dirty="0">
              <a:latin typeface="微软雅黑" panose="020B0503020204020204" pitchFamily="34" charset="-122"/>
              <a:ea typeface="微软雅黑" panose="020B0503020204020204" pitchFamily="34" charset="-122"/>
            </a:endParaRPr>
          </a:p>
        </p:txBody>
      </p:sp>
      <p:sp>
        <p:nvSpPr>
          <p:cNvPr id="64" name="文本框 63">
            <a:extLst>
              <a:ext uri="{FF2B5EF4-FFF2-40B4-BE49-F238E27FC236}">
                <a16:creationId xmlns:a16="http://schemas.microsoft.com/office/drawing/2014/main" id="{73566E9C-AA98-8A2D-D411-81F4790E8AB9}"/>
              </a:ext>
            </a:extLst>
          </p:cNvPr>
          <p:cNvSpPr txBox="1"/>
          <p:nvPr/>
        </p:nvSpPr>
        <p:spPr>
          <a:xfrm>
            <a:off x="223629" y="924802"/>
            <a:ext cx="10938013" cy="874407"/>
          </a:xfrm>
          <a:prstGeom prst="rect">
            <a:avLst/>
          </a:prstGeom>
          <a:noFill/>
        </p:spPr>
        <p:txBody>
          <a:bodyPr wrap="square">
            <a:spAutoFit/>
          </a:bodyPr>
          <a:lstStyle/>
          <a:p>
            <a:pPr algn="l">
              <a:lnSpc>
                <a:spcPct val="150000"/>
              </a:lnSpc>
            </a:pPr>
            <a:r>
              <a:rPr lang="en-US" altLang="zh-CN" sz="1800" dirty="0">
                <a:latin typeface="微软雅黑" panose="020B0503020204020204" pitchFamily="34" charset="-122"/>
                <a:ea typeface="微软雅黑" panose="020B0503020204020204" pitchFamily="34" charset="-122"/>
              </a:rPr>
              <a:t>An example of PIPs selection applied to two images (one image-pair) acquired at different times by FY-3D/MERSI-II.</a:t>
            </a:r>
            <a:endParaRPr lang="zh-CN" altLang="en-US" dirty="0">
              <a:solidFill>
                <a:srgbClr val="0D0D0D"/>
              </a:solidFill>
              <a:latin typeface="微软雅黑" panose="020B0503020204020204" pitchFamily="34" charset="-122"/>
              <a:ea typeface="微软雅黑" panose="020B0503020204020204" pitchFamily="34" charset="-122"/>
            </a:endParaRPr>
          </a:p>
        </p:txBody>
      </p:sp>
      <p:pic>
        <p:nvPicPr>
          <p:cNvPr id="65" name="图片 64">
            <a:extLst>
              <a:ext uri="{FF2B5EF4-FFF2-40B4-BE49-F238E27FC236}">
                <a16:creationId xmlns:a16="http://schemas.microsoft.com/office/drawing/2014/main" id="{5297EE20-79E9-AB4C-2480-E7D2D98FC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730" y="1748215"/>
            <a:ext cx="6565641" cy="4070697"/>
          </a:xfrm>
          <a:prstGeom prst="rect">
            <a:avLst/>
          </a:prstGeom>
        </p:spPr>
      </p:pic>
    </p:spTree>
    <p:extLst>
      <p:ext uri="{BB962C8B-B14F-4D97-AF65-F5344CB8AC3E}">
        <p14:creationId xmlns:p14="http://schemas.microsoft.com/office/powerpoint/2010/main" val="398850330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44520</TotalTime>
  <Words>4241</Words>
  <Application>Microsoft Office PowerPoint</Application>
  <PresentationFormat>宽屏</PresentationFormat>
  <Paragraphs>330</Paragraphs>
  <Slides>20</Slides>
  <Notes>20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1" baseType="lpstr">
      <vt:lpstr>NimbusRomNo9L-Regu</vt:lpstr>
      <vt:lpstr>等线</vt:lpstr>
      <vt:lpstr>宋体</vt:lpstr>
      <vt:lpstr>微软雅黑</vt:lpstr>
      <vt:lpstr>Arial</vt:lpstr>
      <vt:lpstr>Candara</vt:lpstr>
      <vt:lpstr>Segoe UI</vt:lpstr>
      <vt:lpstr>Times New Roman</vt:lpstr>
      <vt:lpstr>Wingdings</vt:lpstr>
      <vt:lpstr>Default Design</vt:lpstr>
      <vt:lpstr>Equation</vt:lpstr>
      <vt:lpstr>Global Pseudo-Invariant Pixels (GPIPs) Selection:  A Big Data Approach for Radiometric Calibration</vt:lpstr>
      <vt:lpstr>Background and Motivation</vt:lpstr>
      <vt:lpstr>Motivation</vt:lpstr>
      <vt:lpstr>IR-MAD technique for PIPs selection</vt:lpstr>
      <vt:lpstr>IR-MAD technique for PIPs selection</vt:lpstr>
      <vt:lpstr>Dataset: FY-3D/MERSI-II, 2018-2023 </vt:lpstr>
      <vt:lpstr>Flowchart of PIPs-based calibration</vt:lpstr>
      <vt:lpstr>Implementation details</vt:lpstr>
      <vt:lpstr>An example of PIPs selection</vt:lpstr>
      <vt:lpstr>PIPs Aggregation for GPIPs</vt:lpstr>
      <vt:lpstr>Global PIPs (GPIPs): data and ROI</vt:lpstr>
      <vt:lpstr>GPIPs distribution</vt:lpstr>
      <vt:lpstr>Relative Sensor degradation for image-pairs</vt:lpstr>
      <vt:lpstr>Sensor degradation trend fitting</vt:lpstr>
      <vt:lpstr>Implementation for long-term data series</vt:lpstr>
      <vt:lpstr>FY-3D/MERSI-II degradation trend</vt:lpstr>
      <vt:lpstr>Normalization of the regression slopes</vt:lpstr>
      <vt:lpstr>Uncertainty for image-pairs </vt:lpstr>
      <vt:lpstr>Conclusion &amp; Future work</vt:lpstr>
      <vt:lpstr>PowerPoint 演示文稿</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SPIE 2009 tALK</dc:subject>
  <dc:creator>Fred Wu</dc:creator>
  <cp:lastModifiedBy>jw w</cp:lastModifiedBy>
  <cp:revision>1026</cp:revision>
  <dcterms:created xsi:type="dcterms:W3CDTF">2004-06-10T15:46:18Z</dcterms:created>
  <dcterms:modified xsi:type="dcterms:W3CDTF">2025-03-17T03:38:51Z</dcterms:modified>
</cp:coreProperties>
</file>