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tiff" ContentType="image/tif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 showSpecialPlsOnTitleSld="0">
  <p:sldMasterIdLst>
    <p:sldMasterId id="2147483648" r:id="rId1"/>
    <p:sldMasterId id="2147483653" r:id="rId3"/>
  </p:sldMasterIdLst>
  <p:notesMasterIdLst>
    <p:notesMasterId r:id="rId5"/>
  </p:notesMasterIdLst>
  <p:handoutMasterIdLst>
    <p:handoutMasterId r:id="rId24"/>
  </p:handoutMasterIdLst>
  <p:sldIdLst>
    <p:sldId id="257" r:id="rId4"/>
    <p:sldId id="582" r:id="rId6"/>
    <p:sldId id="623" r:id="rId7"/>
    <p:sldId id="630" r:id="rId8"/>
    <p:sldId id="624" r:id="rId9"/>
    <p:sldId id="629" r:id="rId10"/>
    <p:sldId id="633" r:id="rId11"/>
    <p:sldId id="634" r:id="rId12"/>
    <p:sldId id="635" r:id="rId13"/>
    <p:sldId id="636" r:id="rId14"/>
    <p:sldId id="637" r:id="rId15"/>
    <p:sldId id="638" r:id="rId16"/>
    <p:sldId id="639" r:id="rId17"/>
    <p:sldId id="642" r:id="rId18"/>
    <p:sldId id="625" r:id="rId19"/>
    <p:sldId id="640" r:id="rId20"/>
    <p:sldId id="641" r:id="rId21"/>
    <p:sldId id="628" r:id="rId22"/>
    <p:sldId id="631" r:id="rId23"/>
  </p:sldIdLst>
  <p:sldSz cx="12192635" cy="685800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5340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0674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8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1342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668270" algn="l" defTabSz="106743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3202305" algn="l" defTabSz="106743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735705" algn="l" defTabSz="106743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4269105" algn="l" defTabSz="106743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4" userDrawn="1">
          <p15:clr>
            <a:srgbClr val="A4A3A4"/>
          </p15:clr>
        </p15:guide>
        <p15:guide id="2" pos="385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用户" initials="W用" lastIdx="1" clrIdx="0"/>
  <p:cmAuthor id="2" name="ljj" initials="l" lastIdx="2" clrIdx="0"/>
  <p:cmAuthor id="3" name="作者" initials="作" lastIdx="0" clrIdx="2"/>
  <p:cmAuthor id="4" name="Lenovo" initials="L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0000CC"/>
    <a:srgbClr val="000099"/>
    <a:srgbClr val="026DCE"/>
    <a:srgbClr val="026BCA"/>
    <a:srgbClr val="016BBB"/>
    <a:srgbClr val="026AC8"/>
    <a:srgbClr val="02539C"/>
    <a:srgbClr val="025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0F2EEE4-0009-45F6-93DE-04348CF9DC69}" styleName="表样式 1 25">
    <a:wholeTbl>
      <a:tcTxStyle>
        <a:fontRef idx="none">
          <a:schemeClr val="tx1"/>
        </a:fontRef>
      </a:tcTxStyle>
      <a:tcStyle>
        <a:tcBdr>
          <a:left>
            <a:ln w="9525" cmpd="sng">
              <a:solidFill>
                <a:schemeClr val="accent5"/>
              </a:solidFill>
            </a:ln>
          </a:left>
          <a:right>
            <a:ln w="9525" cmpd="sng">
              <a:solidFill>
                <a:schemeClr val="accent5"/>
              </a:solidFill>
            </a:ln>
          </a:right>
          <a:top>
            <a:ln w="9525" cmpd="sng">
              <a:solidFill>
                <a:schemeClr val="accent5"/>
              </a:solidFill>
            </a:ln>
          </a:top>
          <a:bottom>
            <a:ln w="9525" cmpd="sng">
              <a:solidFill>
                <a:schemeClr val="accent5"/>
              </a:solidFill>
            </a:ln>
          </a:bottom>
          <a:insideH>
            <a:ln w="9525" cmpd="sng">
              <a:solidFill>
                <a:schemeClr val="accent5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5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bg1">
              <a:alpha val="0"/>
            </a:schemeClr>
          </a:solidFill>
        </a:fill>
      </a:tcStyle>
    </a:wholeTbl>
    <a:band2H>
      <a:tcStyle>
        <a:tcBdr/>
        <a:fill>
          <a:solidFill>
            <a:schemeClr val="accent5">
              <a:lumMod val="40000"/>
              <a:lumOff val="60000"/>
              <a:alpha val="25000"/>
            </a:schemeClr>
          </a:solidFill>
        </a:fill>
      </a:tcStyle>
    </a:band2H>
    <a:band1V>
      <a:tcStyle>
        <a:tcBdr/>
        <a:fill>
          <a:solidFill>
            <a:schemeClr val="accent5">
              <a:lumMod val="40000"/>
              <a:lumOff val="60000"/>
              <a:alpha val="25000"/>
            </a:schemeClr>
          </a:solidFill>
        </a:fill>
      </a:tcStyle>
    </a:band1V>
    <a:band2V>
      <a:tcStyle>
        <a:tcBdr/>
        <a:fill>
          <a:solidFill>
            <a:schemeClr val="bg1">
              <a:alpha val="0"/>
            </a:schemeClr>
          </a:solidFill>
        </a:fill>
      </a:tcStyle>
    </a:band2V>
    <a:lastCol>
      <a:tcTxStyle b="on">
        <a:fontRef idx="none">
          <a:schemeClr val="tx1"/>
        </a:fontRef>
      </a:tcTxStyle>
      <a:tcStyle>
        <a:tcBdr>
          <a:left>
            <a:ln w="9525" cmpd="sng">
              <a:solidFill>
                <a:schemeClr val="accent5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5"/>
              </a:solidFill>
            </a:ln>
          </a:right>
          <a:top>
            <a:ln w="9525" cmpd="sng">
              <a:solidFill>
                <a:schemeClr val="accent5"/>
              </a:solidFill>
            </a:ln>
          </a:top>
          <a:bottom>
            <a:ln w="9525" cmpd="sng">
              <a:solidFill>
                <a:schemeClr val="accent5"/>
              </a:solidFill>
            </a:ln>
          </a:bottom>
          <a:insideH>
            <a:ln w="9525" cmpd="sng">
              <a:solidFill>
                <a:schemeClr val="accent5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5">
              <a:lumMod val="40000"/>
              <a:lumOff val="60000"/>
              <a:alpha val="40000"/>
            </a:schemeClr>
          </a:solidFill>
        </a:fill>
      </a:tcStyle>
    </a:lastCol>
    <a:firstCol>
      <a:tcTxStyle b="on">
        <a:fontRef idx="none">
          <a:schemeClr val="tx1"/>
        </a:fontRef>
      </a:tcTxStyle>
      <a:tcStyle>
        <a:tcBdr>
          <a:left>
            <a:ln w="9525" cmpd="sng">
              <a:solidFill>
                <a:schemeClr val="accent5"/>
              </a:solidFill>
            </a:ln>
          </a:left>
          <a:right>
            <a:ln w="9525" cmpd="sng">
              <a:solidFill>
                <a:schemeClr val="accent5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5"/>
              </a:solidFill>
            </a:ln>
          </a:top>
          <a:bottom>
            <a:ln w="9525" cmpd="sng">
              <a:solidFill>
                <a:schemeClr val="accent5"/>
              </a:solidFill>
            </a:ln>
          </a:bottom>
          <a:insideH>
            <a:ln w="9525" cmpd="sng">
              <a:solidFill>
                <a:schemeClr val="accent5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5">
              <a:lumMod val="40000"/>
              <a:lumOff val="60000"/>
              <a:alpha val="40000"/>
            </a:schemeClr>
          </a:solidFill>
        </a:fill>
      </a:tcStyle>
    </a:firstCol>
    <a:lastRow>
      <a:tcTxStyle b="on">
        <a:fontRef idx="none">
          <a:schemeClr val="accent5"/>
        </a:fontRef>
      </a:tcTxStyle>
      <a:tcStyle>
        <a:tcBdr>
          <a:left>
            <a:ln w="9525" cmpd="sng">
              <a:solidFill>
                <a:schemeClr val="accent5"/>
              </a:solidFill>
            </a:ln>
          </a:left>
          <a:right>
            <a:ln w="9525" cmpd="sng">
              <a:solidFill>
                <a:schemeClr val="accent5"/>
              </a:solidFill>
            </a:ln>
          </a:right>
          <a:top>
            <a:ln w="9525" cmpd="sng">
              <a:solidFill>
                <a:schemeClr val="accent5"/>
              </a:solidFill>
            </a:ln>
          </a:top>
          <a:bottom>
            <a:ln w="9525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lastRow>
    <a:firstRow>
      <a:tcTxStyle b="on">
        <a:fontRef idx="none">
          <a:schemeClr val="bg1"/>
        </a:fontRef>
      </a:tcTxStyle>
      <a:tcStyle>
        <a:tcBdr>
          <a:left>
            <a:ln w="9525" cmpd="sng">
              <a:solidFill>
                <a:schemeClr val="accent5"/>
              </a:solidFill>
            </a:ln>
          </a:left>
          <a:right>
            <a:ln w="9525" cmpd="sng">
              <a:solidFill>
                <a:schemeClr val="accent5"/>
              </a:solidFill>
            </a:ln>
          </a:right>
          <a:top>
            <a:ln w="9525" cmpd="sng">
              <a:solidFill>
                <a:schemeClr val="accent5"/>
              </a:solidFill>
            </a:ln>
          </a:top>
          <a:bottom>
            <a:ln w="9525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5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93858" autoAdjust="0"/>
  </p:normalViewPr>
  <p:slideViewPr>
    <p:cSldViewPr showGuides="1">
      <p:cViewPr varScale="1">
        <p:scale>
          <a:sx n="47" d="100"/>
          <a:sy n="47" d="100"/>
        </p:scale>
        <p:origin x="896" y="40"/>
      </p:cViewPr>
      <p:guideLst>
        <p:guide orient="horz" pos="2244"/>
        <p:guide pos="3854"/>
      </p:guideLst>
    </p:cSldViewPr>
  </p:slideViewPr>
  <p:outlineViewPr>
    <p:cViewPr>
      <p:scale>
        <a:sx n="33" d="100"/>
        <a:sy n="33" d="100"/>
      </p:scale>
      <p:origin x="0" y="-8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096" y="-77"/>
      </p:cViewPr>
      <p:guideLst>
        <p:guide orient="horz" pos="2992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50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CSS\Desktop\06&#22312;&#36712;\OBC\FY3F%20OBC%20SD%20calibration-1024-1030\VOCratio0819-1220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93318809005"/>
          <c:y val="0.0595442293555501"/>
          <c:w val="0.792563543936093"/>
          <c:h val="0.70615045332026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/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xVal>
            <c:numRef>
              <c:f>Sheet5!$A$2:$A$118</c:f>
              <c:numCache>
                <c:formatCode>m"月"d"日"</c:formatCode>
                <c:ptCount val="117"/>
                <c:pt idx="0">
                  <c:v>45523</c:v>
                </c:pt>
                <c:pt idx="1">
                  <c:v>45523</c:v>
                </c:pt>
                <c:pt idx="2">
                  <c:v>45525</c:v>
                </c:pt>
                <c:pt idx="3">
                  <c:v>45525</c:v>
                </c:pt>
                <c:pt idx="4">
                  <c:v>45527</c:v>
                </c:pt>
                <c:pt idx="5">
                  <c:v>45527</c:v>
                </c:pt>
                <c:pt idx="6">
                  <c:v>45527</c:v>
                </c:pt>
                <c:pt idx="7">
                  <c:v>45536</c:v>
                </c:pt>
                <c:pt idx="8">
                  <c:v>45536</c:v>
                </c:pt>
                <c:pt idx="9">
                  <c:v>45536</c:v>
                </c:pt>
                <c:pt idx="10">
                  <c:v>45543</c:v>
                </c:pt>
                <c:pt idx="11">
                  <c:v>45543</c:v>
                </c:pt>
                <c:pt idx="12">
                  <c:v>45549</c:v>
                </c:pt>
                <c:pt idx="13">
                  <c:v>45549</c:v>
                </c:pt>
                <c:pt idx="14">
                  <c:v>45549</c:v>
                </c:pt>
                <c:pt idx="15">
                  <c:v>45556</c:v>
                </c:pt>
                <c:pt idx="16">
                  <c:v>45556</c:v>
                </c:pt>
                <c:pt idx="17">
                  <c:v>45567</c:v>
                </c:pt>
                <c:pt idx="18">
                  <c:v>45567</c:v>
                </c:pt>
                <c:pt idx="19">
                  <c:v>45567</c:v>
                </c:pt>
                <c:pt idx="20">
                  <c:v>45567</c:v>
                </c:pt>
                <c:pt idx="21">
                  <c:v>45567</c:v>
                </c:pt>
                <c:pt idx="22">
                  <c:v>45567</c:v>
                </c:pt>
                <c:pt idx="23">
                  <c:v>45574</c:v>
                </c:pt>
                <c:pt idx="24">
                  <c:v>45574</c:v>
                </c:pt>
                <c:pt idx="25">
                  <c:v>45574</c:v>
                </c:pt>
                <c:pt idx="26">
                  <c:v>45574</c:v>
                </c:pt>
                <c:pt idx="27">
                  <c:v>45574</c:v>
                </c:pt>
                <c:pt idx="28">
                  <c:v>45574</c:v>
                </c:pt>
                <c:pt idx="29">
                  <c:v>45581</c:v>
                </c:pt>
                <c:pt idx="30">
                  <c:v>45581</c:v>
                </c:pt>
                <c:pt idx="31">
                  <c:v>45581</c:v>
                </c:pt>
                <c:pt idx="32">
                  <c:v>45581</c:v>
                </c:pt>
                <c:pt idx="33">
                  <c:v>45581</c:v>
                </c:pt>
                <c:pt idx="34">
                  <c:v>45581</c:v>
                </c:pt>
                <c:pt idx="35">
                  <c:v>45587</c:v>
                </c:pt>
                <c:pt idx="36">
                  <c:v>45587</c:v>
                </c:pt>
                <c:pt idx="37">
                  <c:v>45587</c:v>
                </c:pt>
                <c:pt idx="38">
                  <c:v>45587</c:v>
                </c:pt>
                <c:pt idx="39">
                  <c:v>45587</c:v>
                </c:pt>
                <c:pt idx="40">
                  <c:v>45587</c:v>
                </c:pt>
                <c:pt idx="41">
                  <c:v>45589</c:v>
                </c:pt>
                <c:pt idx="42">
                  <c:v>45589</c:v>
                </c:pt>
                <c:pt idx="43">
                  <c:v>45589</c:v>
                </c:pt>
                <c:pt idx="44">
                  <c:v>45589</c:v>
                </c:pt>
                <c:pt idx="45">
                  <c:v>45589</c:v>
                </c:pt>
                <c:pt idx="46">
                  <c:v>45589</c:v>
                </c:pt>
                <c:pt idx="47">
                  <c:v>45591</c:v>
                </c:pt>
                <c:pt idx="48">
                  <c:v>45591</c:v>
                </c:pt>
                <c:pt idx="49">
                  <c:v>45591</c:v>
                </c:pt>
                <c:pt idx="50">
                  <c:v>45591</c:v>
                </c:pt>
                <c:pt idx="51">
                  <c:v>45591</c:v>
                </c:pt>
                <c:pt idx="52">
                  <c:v>45591</c:v>
                </c:pt>
                <c:pt idx="53">
                  <c:v>45593</c:v>
                </c:pt>
                <c:pt idx="54">
                  <c:v>45593</c:v>
                </c:pt>
                <c:pt idx="55">
                  <c:v>45593</c:v>
                </c:pt>
                <c:pt idx="56">
                  <c:v>45593</c:v>
                </c:pt>
                <c:pt idx="57">
                  <c:v>45593</c:v>
                </c:pt>
                <c:pt idx="58">
                  <c:v>45593</c:v>
                </c:pt>
                <c:pt idx="59">
                  <c:v>45595</c:v>
                </c:pt>
                <c:pt idx="60">
                  <c:v>45595</c:v>
                </c:pt>
                <c:pt idx="61">
                  <c:v>45595</c:v>
                </c:pt>
                <c:pt idx="62">
                  <c:v>45595</c:v>
                </c:pt>
                <c:pt idx="63">
                  <c:v>45595</c:v>
                </c:pt>
                <c:pt idx="64">
                  <c:v>45595</c:v>
                </c:pt>
                <c:pt idx="65">
                  <c:v>45597</c:v>
                </c:pt>
                <c:pt idx="66">
                  <c:v>45597</c:v>
                </c:pt>
                <c:pt idx="67">
                  <c:v>45597</c:v>
                </c:pt>
                <c:pt idx="68">
                  <c:v>45597</c:v>
                </c:pt>
                <c:pt idx="69">
                  <c:v>45597</c:v>
                </c:pt>
                <c:pt idx="70">
                  <c:v>45597</c:v>
                </c:pt>
                <c:pt idx="71">
                  <c:v>45599</c:v>
                </c:pt>
                <c:pt idx="72">
                  <c:v>45599</c:v>
                </c:pt>
                <c:pt idx="73">
                  <c:v>45599</c:v>
                </c:pt>
                <c:pt idx="74">
                  <c:v>45599</c:v>
                </c:pt>
                <c:pt idx="75">
                  <c:v>45599</c:v>
                </c:pt>
                <c:pt idx="76">
                  <c:v>45599</c:v>
                </c:pt>
                <c:pt idx="77">
                  <c:v>45601</c:v>
                </c:pt>
                <c:pt idx="78">
                  <c:v>45601</c:v>
                </c:pt>
                <c:pt idx="79">
                  <c:v>45601</c:v>
                </c:pt>
                <c:pt idx="80">
                  <c:v>45601</c:v>
                </c:pt>
                <c:pt idx="81">
                  <c:v>45601</c:v>
                </c:pt>
                <c:pt idx="82">
                  <c:v>45601</c:v>
                </c:pt>
                <c:pt idx="83">
                  <c:v>45609</c:v>
                </c:pt>
                <c:pt idx="84">
                  <c:v>45609</c:v>
                </c:pt>
                <c:pt idx="85">
                  <c:v>45609</c:v>
                </c:pt>
                <c:pt idx="86">
                  <c:v>45609</c:v>
                </c:pt>
                <c:pt idx="87">
                  <c:v>45609</c:v>
                </c:pt>
                <c:pt idx="88">
                  <c:v>45609</c:v>
                </c:pt>
                <c:pt idx="89">
                  <c:v>45611</c:v>
                </c:pt>
                <c:pt idx="90">
                  <c:v>45611</c:v>
                </c:pt>
                <c:pt idx="91">
                  <c:v>45611</c:v>
                </c:pt>
                <c:pt idx="92">
                  <c:v>45611</c:v>
                </c:pt>
                <c:pt idx="93">
                  <c:v>45611</c:v>
                </c:pt>
                <c:pt idx="94">
                  <c:v>45611</c:v>
                </c:pt>
                <c:pt idx="95">
                  <c:v>45613</c:v>
                </c:pt>
                <c:pt idx="96">
                  <c:v>45613</c:v>
                </c:pt>
                <c:pt idx="97">
                  <c:v>45613</c:v>
                </c:pt>
                <c:pt idx="98">
                  <c:v>45613</c:v>
                </c:pt>
                <c:pt idx="99">
                  <c:v>45613</c:v>
                </c:pt>
                <c:pt idx="100">
                  <c:v>45613</c:v>
                </c:pt>
                <c:pt idx="101">
                  <c:v>45615</c:v>
                </c:pt>
                <c:pt idx="102">
                  <c:v>45615</c:v>
                </c:pt>
                <c:pt idx="103">
                  <c:v>45615</c:v>
                </c:pt>
                <c:pt idx="104">
                  <c:v>45615</c:v>
                </c:pt>
                <c:pt idx="105">
                  <c:v>45615</c:v>
                </c:pt>
                <c:pt idx="106">
                  <c:v>45615</c:v>
                </c:pt>
                <c:pt idx="107">
                  <c:v>45639</c:v>
                </c:pt>
                <c:pt idx="108">
                  <c:v>45639</c:v>
                </c:pt>
                <c:pt idx="109">
                  <c:v>45639</c:v>
                </c:pt>
                <c:pt idx="110">
                  <c:v>45639</c:v>
                </c:pt>
                <c:pt idx="111">
                  <c:v>45639</c:v>
                </c:pt>
                <c:pt idx="112">
                  <c:v>45646</c:v>
                </c:pt>
                <c:pt idx="113">
                  <c:v>45646</c:v>
                </c:pt>
                <c:pt idx="114">
                  <c:v>45646</c:v>
                </c:pt>
                <c:pt idx="115">
                  <c:v>45646</c:v>
                </c:pt>
                <c:pt idx="116">
                  <c:v>45646</c:v>
                </c:pt>
              </c:numCache>
            </c:numRef>
          </c:xVal>
          <c:yVal>
            <c:numRef>
              <c:f>Sheet5!$B$2:$B$118</c:f>
              <c:numCache>
                <c:formatCode>General</c:formatCode>
                <c:ptCount val="117"/>
                <c:pt idx="0">
                  <c:v>332.73828125</c:v>
                </c:pt>
                <c:pt idx="1">
                  <c:v>332.747039794922</c:v>
                </c:pt>
                <c:pt idx="2">
                  <c:v>332.679840087891</c:v>
                </c:pt>
                <c:pt idx="3">
                  <c:v>332.686187744141</c:v>
                </c:pt>
                <c:pt idx="4">
                  <c:v>332.628723144531</c:v>
                </c:pt>
                <c:pt idx="5">
                  <c:v>332.632690429688</c:v>
                </c:pt>
                <c:pt idx="6">
                  <c:v>332.581390380859</c:v>
                </c:pt>
                <c:pt idx="7">
                  <c:v>332.501800537109</c:v>
                </c:pt>
                <c:pt idx="8">
                  <c:v>332.50927734375</c:v>
                </c:pt>
                <c:pt idx="9">
                  <c:v>332.459442138672</c:v>
                </c:pt>
                <c:pt idx="10">
                  <c:v>332.506591796875</c:v>
                </c:pt>
                <c:pt idx="11">
                  <c:v>332.509704589844</c:v>
                </c:pt>
                <c:pt idx="12">
                  <c:v>332.595275878906</c:v>
                </c:pt>
                <c:pt idx="13">
                  <c:v>332.601928710938</c:v>
                </c:pt>
                <c:pt idx="14">
                  <c:v>332.548492431641</c:v>
                </c:pt>
                <c:pt idx="15">
                  <c:v>332.751770019531</c:v>
                </c:pt>
                <c:pt idx="16">
                  <c:v>332.757904052734</c:v>
                </c:pt>
                <c:pt idx="17">
                  <c:v>333.082672119141</c:v>
                </c:pt>
                <c:pt idx="18">
                  <c:v>333.089294433594</c:v>
                </c:pt>
                <c:pt idx="19">
                  <c:v>333.088012695313</c:v>
                </c:pt>
                <c:pt idx="20">
                  <c:v>333.083831787109</c:v>
                </c:pt>
                <c:pt idx="21">
                  <c:v>333.072906494141</c:v>
                </c:pt>
                <c:pt idx="22">
                  <c:v>333.056915283203</c:v>
                </c:pt>
                <c:pt idx="23">
                  <c:v>333.311767578125</c:v>
                </c:pt>
                <c:pt idx="24">
                  <c:v>333.316864013672</c:v>
                </c:pt>
                <c:pt idx="25">
                  <c:v>333.316223144531</c:v>
                </c:pt>
                <c:pt idx="26">
                  <c:v>333.310699462891</c:v>
                </c:pt>
                <c:pt idx="27">
                  <c:v>333.298645019531</c:v>
                </c:pt>
                <c:pt idx="28">
                  <c:v>333.280700683594</c:v>
                </c:pt>
                <c:pt idx="29">
                  <c:v>333.516632080078</c:v>
                </c:pt>
                <c:pt idx="30">
                  <c:v>333.522644042969</c:v>
                </c:pt>
                <c:pt idx="31">
                  <c:v>333.521362304688</c:v>
                </c:pt>
                <c:pt idx="32">
                  <c:v>333.517639160156</c:v>
                </c:pt>
                <c:pt idx="33">
                  <c:v>333.503356933594</c:v>
                </c:pt>
                <c:pt idx="34">
                  <c:v>333.487945556641</c:v>
                </c:pt>
                <c:pt idx="35">
                  <c:v>333.643096923828</c:v>
                </c:pt>
                <c:pt idx="36">
                  <c:v>333.651214599609</c:v>
                </c:pt>
                <c:pt idx="37">
                  <c:v>333.649566650391</c:v>
                </c:pt>
                <c:pt idx="38">
                  <c:v>333.641662597656</c:v>
                </c:pt>
                <c:pt idx="39">
                  <c:v>333.631591796875</c:v>
                </c:pt>
                <c:pt idx="40">
                  <c:v>333.615325927734</c:v>
                </c:pt>
                <c:pt idx="41">
                  <c:v>333.681915283203</c:v>
                </c:pt>
                <c:pt idx="42">
                  <c:v>333.687561035156</c:v>
                </c:pt>
                <c:pt idx="43">
                  <c:v>333.685241699219</c:v>
                </c:pt>
                <c:pt idx="44">
                  <c:v>333.679840087891</c:v>
                </c:pt>
                <c:pt idx="45">
                  <c:v>333.667449951172</c:v>
                </c:pt>
                <c:pt idx="46">
                  <c:v>333.649200439453</c:v>
                </c:pt>
                <c:pt idx="47">
                  <c:v>333.711700439453</c:v>
                </c:pt>
                <c:pt idx="48">
                  <c:v>333.715423583984</c:v>
                </c:pt>
                <c:pt idx="49">
                  <c:v>333.714141845703</c:v>
                </c:pt>
                <c:pt idx="50">
                  <c:v>333.709045410156</c:v>
                </c:pt>
                <c:pt idx="51">
                  <c:v>333.696044921875</c:v>
                </c:pt>
                <c:pt idx="52">
                  <c:v>333.678344726563</c:v>
                </c:pt>
                <c:pt idx="53">
                  <c:v>333.731384277344</c:v>
                </c:pt>
                <c:pt idx="54">
                  <c:v>333.738098144531</c:v>
                </c:pt>
                <c:pt idx="55">
                  <c:v>333.736297607422</c:v>
                </c:pt>
                <c:pt idx="56">
                  <c:v>333.7294921875</c:v>
                </c:pt>
                <c:pt idx="57">
                  <c:v>333.7197265625</c:v>
                </c:pt>
                <c:pt idx="58">
                  <c:v>333.700958251953</c:v>
                </c:pt>
                <c:pt idx="59">
                  <c:v>333.744995117188</c:v>
                </c:pt>
                <c:pt idx="60">
                  <c:v>333.749145507813</c:v>
                </c:pt>
                <c:pt idx="61">
                  <c:v>333.748413085938</c:v>
                </c:pt>
                <c:pt idx="62">
                  <c:v>333.742523193359</c:v>
                </c:pt>
                <c:pt idx="63">
                  <c:v>333.731231689453</c:v>
                </c:pt>
                <c:pt idx="64">
                  <c:v>333.714721679688</c:v>
                </c:pt>
                <c:pt idx="65">
                  <c:v>333.747985839844</c:v>
                </c:pt>
                <c:pt idx="66">
                  <c:v>333.751647949219</c:v>
                </c:pt>
                <c:pt idx="67">
                  <c:v>333.754455566406</c:v>
                </c:pt>
                <c:pt idx="68">
                  <c:v>333.748596191406</c:v>
                </c:pt>
                <c:pt idx="69">
                  <c:v>333.733856201172</c:v>
                </c:pt>
                <c:pt idx="70">
                  <c:v>333.716949462891</c:v>
                </c:pt>
                <c:pt idx="71">
                  <c:v>333.743316650391</c:v>
                </c:pt>
                <c:pt idx="72">
                  <c:v>333.745391845703</c:v>
                </c:pt>
                <c:pt idx="73">
                  <c:v>333.746856689453</c:v>
                </c:pt>
                <c:pt idx="74">
                  <c:v>333.737396240234</c:v>
                </c:pt>
                <c:pt idx="75">
                  <c:v>333.726593017578</c:v>
                </c:pt>
                <c:pt idx="76">
                  <c:v>333.710021972656</c:v>
                </c:pt>
                <c:pt idx="77">
                  <c:v>333.725891113281</c:v>
                </c:pt>
                <c:pt idx="78">
                  <c:v>333.731658935547</c:v>
                </c:pt>
                <c:pt idx="79">
                  <c:v>333.730529785156</c:v>
                </c:pt>
                <c:pt idx="80">
                  <c:v>333.724029541016</c:v>
                </c:pt>
                <c:pt idx="81">
                  <c:v>333.713409423828</c:v>
                </c:pt>
                <c:pt idx="82">
                  <c:v>333.6943359375</c:v>
                </c:pt>
                <c:pt idx="83">
                  <c:v>333.559020996094</c:v>
                </c:pt>
                <c:pt idx="84">
                  <c:v>333.563537597656</c:v>
                </c:pt>
                <c:pt idx="85">
                  <c:v>333.565704345703</c:v>
                </c:pt>
                <c:pt idx="86">
                  <c:v>333.561798095703</c:v>
                </c:pt>
                <c:pt idx="87">
                  <c:v>333.545837402344</c:v>
                </c:pt>
                <c:pt idx="88">
                  <c:v>333.534759521484</c:v>
                </c:pt>
                <c:pt idx="89">
                  <c:v>333.492919921875</c:v>
                </c:pt>
                <c:pt idx="90">
                  <c:v>333.498107910156</c:v>
                </c:pt>
                <c:pt idx="91">
                  <c:v>333.49658203125</c:v>
                </c:pt>
                <c:pt idx="92">
                  <c:v>333.493865966797</c:v>
                </c:pt>
                <c:pt idx="93">
                  <c:v>333.479919433594</c:v>
                </c:pt>
                <c:pt idx="94">
                  <c:v>333.462249755859</c:v>
                </c:pt>
                <c:pt idx="95">
                  <c:v>333.412689208984</c:v>
                </c:pt>
                <c:pt idx="96">
                  <c:v>333.42041015625</c:v>
                </c:pt>
                <c:pt idx="97">
                  <c:v>333.41552734375</c:v>
                </c:pt>
                <c:pt idx="98">
                  <c:v>333.41162109375</c:v>
                </c:pt>
                <c:pt idx="99">
                  <c:v>333.397277832031</c:v>
                </c:pt>
                <c:pt idx="100">
                  <c:v>333.382171630859</c:v>
                </c:pt>
                <c:pt idx="101">
                  <c:v>333.322296142578</c:v>
                </c:pt>
                <c:pt idx="102">
                  <c:v>333.327941894531</c:v>
                </c:pt>
                <c:pt idx="103">
                  <c:v>333.32763671875</c:v>
                </c:pt>
                <c:pt idx="104">
                  <c:v>333.321594238281</c:v>
                </c:pt>
                <c:pt idx="105">
                  <c:v>333.31005859375</c:v>
                </c:pt>
                <c:pt idx="106">
                  <c:v>333.294738769531</c:v>
                </c:pt>
                <c:pt idx="107">
                  <c:v>331.501586914063</c:v>
                </c:pt>
                <c:pt idx="108">
                  <c:v>331.506011962891</c:v>
                </c:pt>
                <c:pt idx="109">
                  <c:v>331.502075195313</c:v>
                </c:pt>
                <c:pt idx="110">
                  <c:v>331.496490478516</c:v>
                </c:pt>
                <c:pt idx="111">
                  <c:v>331.479187011719</c:v>
                </c:pt>
                <c:pt idx="112">
                  <c:v>330.782165527344</c:v>
                </c:pt>
                <c:pt idx="113">
                  <c:v>330.786773681641</c:v>
                </c:pt>
                <c:pt idx="114">
                  <c:v>330.785980224609</c:v>
                </c:pt>
                <c:pt idx="115">
                  <c:v>330.779174804688</c:v>
                </c:pt>
                <c:pt idx="116">
                  <c:v>330.764038085938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2847120"/>
        <c:axId val="1165617856"/>
      </c:scatterChart>
      <c:valAx>
        <c:axId val="159284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date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m/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65617856"/>
        <c:crosses val="autoZero"/>
        <c:crossBetween val="midCat"/>
      </c:valAx>
      <c:valAx>
        <c:axId val="116561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50" b="0" i="0" u="none" strike="noStrike" baseline="0">
                    <a:effectLst/>
                  </a:rPr>
                  <a:t>Azimuth angle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92847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3baa0270-12ce-44d5-8eb9-f2fbf7520fd5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1050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0470B1-6F67-474F-AC76-CD07411667C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2D6A0D-3773-4DAB-B5A6-C24C637F5B3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19668D1-EE3F-4416-8B86-48A6AEE21123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0700" y="685800"/>
            <a:ext cx="6096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D0138D0-33AA-47B7-8FC1-F16EB07DDC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03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743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083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423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68270" algn="l" defTabSz="1067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2305" algn="l" defTabSz="1067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35705" algn="l" defTabSz="1067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69105" algn="l" defTabSz="1067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0D0138D0-33AA-47B7-8FC1-F16EB07DDC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show excellent consistency across different experiments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0D0138D0-33AA-47B7-8FC1-F16EB07DDC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0D0138D0-33AA-47B7-8FC1-F16EB07DDC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combines multiple VC methods to evaluate as many bands as possible.</a:t>
            </a:r>
            <a:endParaRPr lang="en-US" altLang="zh-CN"/>
          </a:p>
          <a:p>
            <a:r>
              <a:rPr lang="en-US" altLang="zh-CN"/>
              <a:t>pseudo-invariant pixels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0D0138D0-33AA-47B7-8FC1-F16EB07DDC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0D0138D0-33AA-47B7-8FC1-F16EB07DDC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0D0138D0-33AA-47B7-8FC1-F16EB07DDC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0D0138D0-33AA-47B7-8FC1-F16EB07DDC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The technical specifications of the instruments are continuously improving The key improvements  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0D0138D0-33AA-47B7-8FC1-F16EB07DDC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onboard calibrators (OBCs), designed and improved based on the experience and lessons from MERSI and MERSI-II</a:t>
            </a:r>
            <a:endParaRPr lang="en-US" altLang="zh-CN"/>
          </a:p>
          <a:p>
            <a:r>
              <a:rPr lang="en-US" altLang="zh-CN"/>
              <a:t>To meet the requirements of higher calibration accuracy and stability, MERSI-III adopted </a:t>
            </a:r>
            <a:r>
              <a:rPr lang="en-US" altLang="zh-CN">
                <a:sym typeface="+mn-ea"/>
              </a:rPr>
              <a:t>a newly designed </a:t>
            </a:r>
            <a:r>
              <a:rPr lang="en-US" altLang="zh-CN"/>
              <a:t>on-board calibrator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0D0138D0-33AA-47B7-8FC1-F16EB07DDC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0D0138D0-33AA-47B7-8FC1-F16EB07DDC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0D0138D0-33AA-47B7-8FC1-F16EB07DDC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0D0138D0-33AA-47B7-8FC1-F16EB07DDC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0D0138D0-33AA-47B7-8FC1-F16EB07DDC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 txBox="1"/>
          <p:nvPr userDrawn="1"/>
        </p:nvSpPr>
        <p:spPr>
          <a:xfrm>
            <a:off x="9300569" y="6465859"/>
            <a:ext cx="3230745" cy="283858"/>
          </a:xfrm>
          <a:prstGeom prst="rect">
            <a:avLst/>
          </a:prstGeom>
        </p:spPr>
        <p:txBody>
          <a:bodyPr lIns="102717" tIns="51359" rIns="102717" bIns="51359"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45" b="1" dirty="0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943018"/>
            <a:ext cx="12194682" cy="190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2260" y="145889"/>
            <a:ext cx="7778345" cy="777275"/>
          </a:xfrm>
        </p:spPr>
        <p:txBody>
          <a:bodyPr/>
          <a:lstStyle>
            <a:lvl1pPr algn="l">
              <a:defRPr sz="25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2" name="文本占位符 2"/>
          <p:cNvSpPr>
            <a:spLocks noGrp="1"/>
          </p:cNvSpPr>
          <p:nvPr>
            <p:ph idx="1"/>
          </p:nvPr>
        </p:nvSpPr>
        <p:spPr bwMode="auto">
          <a:xfrm>
            <a:off x="609734" y="1600272"/>
            <a:ext cx="10975215" cy="45264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6731" tIns="53366" rIns="106731" bIns="53366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943018"/>
            <a:ext cx="12194682" cy="190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92260" y="145889"/>
            <a:ext cx="7778345" cy="777275"/>
          </a:xfrm>
        </p:spPr>
        <p:txBody>
          <a:bodyPr/>
          <a:lstStyle>
            <a:lvl1pPr algn="l">
              <a:defRPr sz="25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 bwMode="auto">
          <a:xfrm>
            <a:off x="609734" y="1600272"/>
            <a:ext cx="10975215" cy="45264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6731" tIns="53366" rIns="106731" bIns="53366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 6" descr="C:/Users/kingsoft/AppData/Local/Temp/fig2wpp/@svg_UnionUnion_#color-2113&amp;620.svg"/>
          <p:cNvSpPr/>
          <p:nvPr userDrawn="1">
            <p:custDataLst>
              <p:tags r:id="rId2"/>
            </p:custDataLst>
          </p:nvPr>
        </p:nvSpPr>
        <p:spPr>
          <a:xfrm>
            <a:off x="318" y="137848"/>
            <a:ext cx="12188825" cy="3278495"/>
          </a:xfrm>
          <a:custGeom>
            <a:avLst/>
            <a:gdLst>
              <a:gd name="connsiteX0" fmla="*/ 12188825 w 12188825"/>
              <a:gd name="connsiteY0" fmla="*/ 1891953 h 3278495"/>
              <a:gd name="connsiteX1" fmla="*/ 10818928 w 12188825"/>
              <a:gd name="connsiteY1" fmla="*/ 1279161 h 3278495"/>
              <a:gd name="connsiteX2" fmla="*/ 9295528 w 12188825"/>
              <a:gd name="connsiteY2" fmla="*/ 641041 h 3278495"/>
              <a:gd name="connsiteX3" fmla="*/ 7621799 w 12188825"/>
              <a:gd name="connsiteY3" fmla="*/ 1043813 h 3278495"/>
              <a:gd name="connsiteX4" fmla="*/ 7181110 w 12188825"/>
              <a:gd name="connsiteY4" fmla="*/ 1271164 h 3278495"/>
              <a:gd name="connsiteX5" fmla="*/ 7181097 w 12188825"/>
              <a:gd name="connsiteY5" fmla="*/ 1271164 h 3278495"/>
              <a:gd name="connsiteX6" fmla="*/ 7181084 w 12188825"/>
              <a:gd name="connsiteY6" fmla="*/ 1271177 h 3278495"/>
              <a:gd name="connsiteX7" fmla="*/ 6171037 w 12188825"/>
              <a:gd name="connsiteY7" fmla="*/ 1731588 h 3278495"/>
              <a:gd name="connsiteX8" fmla="*/ 4925403 w 12188825"/>
              <a:gd name="connsiteY8" fmla="*/ 1911089 h 3278495"/>
              <a:gd name="connsiteX9" fmla="*/ 3459214 w 12188825"/>
              <a:gd name="connsiteY9" fmla="*/ 1835304 h 3278495"/>
              <a:gd name="connsiteX10" fmla="*/ 2089495 w 12188825"/>
              <a:gd name="connsiteY10" fmla="*/ 1569424 h 3278495"/>
              <a:gd name="connsiteX11" fmla="*/ 921600 w 12188825"/>
              <a:gd name="connsiteY11" fmla="*/ 1088916 h 3278495"/>
              <a:gd name="connsiteX12" fmla="*/ 135739 w 12188825"/>
              <a:gd name="connsiteY12" fmla="*/ 288056 h 3278495"/>
              <a:gd name="connsiteX13" fmla="*/ 0 w 12188825"/>
              <a:gd name="connsiteY13" fmla="*/ 35969 h 3278495"/>
              <a:gd name="connsiteX14" fmla="*/ 0 w 12188825"/>
              <a:gd name="connsiteY14" fmla="*/ 0 h 3278495"/>
              <a:gd name="connsiteX15" fmla="*/ 303276 w 12188825"/>
              <a:gd name="connsiteY15" fmla="*/ 510703 h 3278495"/>
              <a:gd name="connsiteX16" fmla="*/ 1284207 w 12188825"/>
              <a:gd name="connsiteY16" fmla="*/ 1260803 h 3278495"/>
              <a:gd name="connsiteX17" fmla="*/ 2458296 w 12188825"/>
              <a:gd name="connsiteY17" fmla="*/ 1642852 h 3278495"/>
              <a:gd name="connsiteX18" fmla="*/ 3888807 w 12188825"/>
              <a:gd name="connsiteY18" fmla="*/ 1861373 h 3278495"/>
              <a:gd name="connsiteX19" fmla="*/ 5307637 w 12188825"/>
              <a:gd name="connsiteY19" fmla="*/ 1870535 h 3278495"/>
              <a:gd name="connsiteX20" fmla="*/ 6532626 w 12188825"/>
              <a:gd name="connsiteY20" fmla="*/ 1568778 h 3278495"/>
              <a:gd name="connsiteX21" fmla="*/ 7168959 w 12188825"/>
              <a:gd name="connsiteY21" fmla="*/ 1253005 h 3278495"/>
              <a:gd name="connsiteX22" fmla="*/ 7168972 w 12188825"/>
              <a:gd name="connsiteY22" fmla="*/ 1253000 h 3278495"/>
              <a:gd name="connsiteX23" fmla="*/ 8087907 w 12188825"/>
              <a:gd name="connsiteY23" fmla="*/ 818125 h 3278495"/>
              <a:gd name="connsiteX24" fmla="*/ 9706660 w 12188825"/>
              <a:gd name="connsiteY24" fmla="*/ 709477 h 3278495"/>
              <a:gd name="connsiteX25" fmla="*/ 10796214 w 12188825"/>
              <a:gd name="connsiteY25" fmla="*/ 1246740 h 3278495"/>
              <a:gd name="connsiteX26" fmla="*/ 10796214 w 12188825"/>
              <a:gd name="connsiteY26" fmla="*/ 1246746 h 3278495"/>
              <a:gd name="connsiteX27" fmla="*/ 11332916 w 12188825"/>
              <a:gd name="connsiteY27" fmla="*/ 1551238 h 3278495"/>
              <a:gd name="connsiteX28" fmla="*/ 12188825 w 12188825"/>
              <a:gd name="connsiteY28" fmla="*/ 1866911 h 3278495"/>
              <a:gd name="connsiteX29" fmla="*/ 12188825 w 12188825"/>
              <a:gd name="connsiteY29" fmla="*/ 2019532 h 3278495"/>
              <a:gd name="connsiteX30" fmla="*/ 11006585 w 12188825"/>
              <a:gd name="connsiteY30" fmla="*/ 1600562 h 3278495"/>
              <a:gd name="connsiteX31" fmla="*/ 10868864 w 12188825"/>
              <a:gd name="connsiteY31" fmla="*/ 1536005 h 3278495"/>
              <a:gd name="connsiteX32" fmla="*/ 10868852 w 12188825"/>
              <a:gd name="connsiteY32" fmla="*/ 1535993 h 3278495"/>
              <a:gd name="connsiteX33" fmla="*/ 10122349 w 12188825"/>
              <a:gd name="connsiteY33" fmla="*/ 1212187 h 3278495"/>
              <a:gd name="connsiteX34" fmla="*/ 9192457 w 12188825"/>
              <a:gd name="connsiteY34" fmla="*/ 1013092 h 3278495"/>
              <a:gd name="connsiteX35" fmla="*/ 7401995 w 12188825"/>
              <a:gd name="connsiteY35" fmla="*/ 1263747 h 3278495"/>
              <a:gd name="connsiteX36" fmla="*/ 6521707 w 12188825"/>
              <a:gd name="connsiteY36" fmla="*/ 1638327 h 3278495"/>
              <a:gd name="connsiteX37" fmla="*/ 5871611 w 12188825"/>
              <a:gd name="connsiteY37" fmla="*/ 1906616 h 3278495"/>
              <a:gd name="connsiteX38" fmla="*/ 4636401 w 12188825"/>
              <a:gd name="connsiteY38" fmla="*/ 2069198 h 3278495"/>
              <a:gd name="connsiteX39" fmla="*/ 3246392 w 12188825"/>
              <a:gd name="connsiteY39" fmla="*/ 1979574 h 3278495"/>
              <a:gd name="connsiteX40" fmla="*/ 849919 w 12188825"/>
              <a:gd name="connsiteY40" fmla="*/ 1167195 h 3278495"/>
              <a:gd name="connsiteX41" fmla="*/ 84269 w 12188825"/>
              <a:gd name="connsiteY41" fmla="*/ 333407 h 3278495"/>
              <a:gd name="connsiteX42" fmla="*/ 0 w 12188825"/>
              <a:gd name="connsiteY42" fmla="*/ 182406 h 3278495"/>
              <a:gd name="connsiteX43" fmla="*/ 0 w 12188825"/>
              <a:gd name="connsiteY43" fmla="*/ 145534 h 3278495"/>
              <a:gd name="connsiteX44" fmla="*/ 248048 w 12188825"/>
              <a:gd name="connsiteY44" fmla="*/ 552745 h 3278495"/>
              <a:gd name="connsiteX45" fmla="*/ 1166708 w 12188825"/>
              <a:gd name="connsiteY45" fmla="*/ 1340777 h 3278495"/>
              <a:gd name="connsiteX46" fmla="*/ 2311674 w 12188825"/>
              <a:gd name="connsiteY46" fmla="*/ 1776172 h 3278495"/>
              <a:gd name="connsiteX47" fmla="*/ 3658933 w 12188825"/>
              <a:gd name="connsiteY47" fmla="*/ 2009749 h 3278495"/>
              <a:gd name="connsiteX48" fmla="*/ 5020996 w 12188825"/>
              <a:gd name="connsiteY48" fmla="*/ 2031901 h 3278495"/>
              <a:gd name="connsiteX49" fmla="*/ 6197434 w 12188825"/>
              <a:gd name="connsiteY49" fmla="*/ 1768467 h 3278495"/>
              <a:gd name="connsiteX50" fmla="*/ 6569523 w 12188825"/>
              <a:gd name="connsiteY50" fmla="*/ 1595493 h 3278495"/>
              <a:gd name="connsiteX51" fmla="*/ 7062319 w 12188825"/>
              <a:gd name="connsiteY51" fmla="*/ 1371281 h 3278495"/>
              <a:gd name="connsiteX52" fmla="*/ 7883529 w 12188825"/>
              <a:gd name="connsiteY52" fmla="*/ 1108957 h 3278495"/>
              <a:gd name="connsiteX53" fmla="*/ 9631406 w 12188825"/>
              <a:gd name="connsiteY53" fmla="*/ 1053664 h 3278495"/>
              <a:gd name="connsiteX54" fmla="*/ 10858250 w 12188825"/>
              <a:gd name="connsiteY54" fmla="*/ 1512839 h 3278495"/>
              <a:gd name="connsiteX55" fmla="*/ 10858250 w 12188825"/>
              <a:gd name="connsiteY55" fmla="*/ 1512839 h 3278495"/>
              <a:gd name="connsiteX56" fmla="*/ 11326224 w 12188825"/>
              <a:gd name="connsiteY56" fmla="*/ 1724137 h 3278495"/>
              <a:gd name="connsiteX57" fmla="*/ 12188825 w 12188825"/>
              <a:gd name="connsiteY57" fmla="*/ 2000472 h 3278495"/>
              <a:gd name="connsiteX58" fmla="*/ 12188825 w 12188825"/>
              <a:gd name="connsiteY58" fmla="*/ 2151725 h 3278495"/>
              <a:gd name="connsiteX59" fmla="*/ 10959062 w 12188825"/>
              <a:gd name="connsiteY59" fmla="*/ 1771369 h 3278495"/>
              <a:gd name="connsiteX60" fmla="*/ 10074293 w 12188825"/>
              <a:gd name="connsiteY60" fmla="*/ 1480802 h 3278495"/>
              <a:gd name="connsiteX61" fmla="*/ 9166339 w 12188825"/>
              <a:gd name="connsiteY61" fmla="*/ 1378809 h 3278495"/>
              <a:gd name="connsiteX62" fmla="*/ 8625117 w 12188825"/>
              <a:gd name="connsiteY62" fmla="*/ 1385805 h 3278495"/>
              <a:gd name="connsiteX63" fmla="*/ 8268137 w 12188825"/>
              <a:gd name="connsiteY63" fmla="*/ 1392901 h 3278495"/>
              <a:gd name="connsiteX64" fmla="*/ 8222087 w 12188825"/>
              <a:gd name="connsiteY64" fmla="*/ 1393345 h 3278495"/>
              <a:gd name="connsiteX65" fmla="*/ 7414526 w 12188825"/>
              <a:gd name="connsiteY65" fmla="*/ 1434520 h 3278495"/>
              <a:gd name="connsiteX66" fmla="*/ 6553119 w 12188825"/>
              <a:gd name="connsiteY66" fmla="*/ 1671100 h 3278495"/>
              <a:gd name="connsiteX67" fmla="*/ 6261349 w 12188825"/>
              <a:gd name="connsiteY67" fmla="*/ 1806334 h 3278495"/>
              <a:gd name="connsiteX68" fmla="*/ 5822716 w 12188825"/>
              <a:gd name="connsiteY68" fmla="*/ 2000713 h 3278495"/>
              <a:gd name="connsiteX69" fmla="*/ 4621406 w 12188825"/>
              <a:gd name="connsiteY69" fmla="*/ 2218626 h 3278495"/>
              <a:gd name="connsiteX70" fmla="*/ 3226433 w 12188825"/>
              <a:gd name="connsiteY70" fmla="*/ 2149304 h 3278495"/>
              <a:gd name="connsiteX71" fmla="*/ 843323 w 12188825"/>
              <a:gd name="connsiteY71" fmla="*/ 1284332 h 3278495"/>
              <a:gd name="connsiteX72" fmla="*/ 37916 w 12188825"/>
              <a:gd name="connsiteY72" fmla="*/ 388990 h 3278495"/>
              <a:gd name="connsiteX73" fmla="*/ 0 w 12188825"/>
              <a:gd name="connsiteY73" fmla="*/ 323744 h 3278495"/>
              <a:gd name="connsiteX74" fmla="*/ 0 w 12188825"/>
              <a:gd name="connsiteY74" fmla="*/ 287455 h 3278495"/>
              <a:gd name="connsiteX75" fmla="*/ 231067 w 12188825"/>
              <a:gd name="connsiteY75" fmla="*/ 648157 h 3278495"/>
              <a:gd name="connsiteX76" fmla="*/ 1172736 w 12188825"/>
              <a:gd name="connsiteY76" fmla="*/ 1479750 h 3278495"/>
              <a:gd name="connsiteX77" fmla="*/ 3675375 w 12188825"/>
              <a:gd name="connsiteY77" fmla="*/ 2180721 h 3278495"/>
              <a:gd name="connsiteX78" fmla="*/ 5032119 w 12188825"/>
              <a:gd name="connsiteY78" fmla="*/ 2164588 h 3278495"/>
              <a:gd name="connsiteX79" fmla="*/ 5621131 w 12188825"/>
              <a:gd name="connsiteY79" fmla="*/ 2047400 h 3278495"/>
              <a:gd name="connsiteX80" fmla="*/ 6248474 w 12188825"/>
              <a:gd name="connsiteY80" fmla="*/ 1790581 h 3278495"/>
              <a:gd name="connsiteX81" fmla="*/ 6248487 w 12188825"/>
              <a:gd name="connsiteY81" fmla="*/ 1790581 h 3278495"/>
              <a:gd name="connsiteX82" fmla="*/ 6248500 w 12188825"/>
              <a:gd name="connsiteY82" fmla="*/ 1790581 h 3278495"/>
              <a:gd name="connsiteX83" fmla="*/ 6260028 w 12188825"/>
              <a:gd name="connsiteY83" fmla="*/ 1785119 h 3278495"/>
              <a:gd name="connsiteX84" fmla="*/ 6273766 w 12188825"/>
              <a:gd name="connsiteY84" fmla="*/ 1778605 h 3278495"/>
              <a:gd name="connsiteX85" fmla="*/ 7079092 w 12188825"/>
              <a:gd name="connsiteY85" fmla="*/ 1475897 h 3278495"/>
              <a:gd name="connsiteX86" fmla="*/ 7872318 w 12188825"/>
              <a:gd name="connsiteY86" fmla="*/ 1381331 h 3278495"/>
              <a:gd name="connsiteX87" fmla="*/ 8331646 w 12188825"/>
              <a:gd name="connsiteY87" fmla="*/ 1372992 h 3278495"/>
              <a:gd name="connsiteX88" fmla="*/ 8331659 w 12188825"/>
              <a:gd name="connsiteY88" fmla="*/ 1372992 h 3278495"/>
              <a:gd name="connsiteX89" fmla="*/ 8331672 w 12188825"/>
              <a:gd name="connsiteY89" fmla="*/ 1372992 h 3278495"/>
              <a:gd name="connsiteX90" fmla="*/ 8723974 w 12188825"/>
              <a:gd name="connsiteY90" fmla="*/ 1366719 h 3278495"/>
              <a:gd name="connsiteX91" fmla="*/ 9630594 w 12188825"/>
              <a:gd name="connsiteY91" fmla="*/ 1385462 h 3278495"/>
              <a:gd name="connsiteX92" fmla="*/ 10987641 w 12188825"/>
              <a:gd name="connsiteY92" fmla="*/ 1762599 h 3278495"/>
              <a:gd name="connsiteX93" fmla="*/ 11298762 w 12188825"/>
              <a:gd name="connsiteY93" fmla="*/ 1876035 h 3278495"/>
              <a:gd name="connsiteX94" fmla="*/ 12188825 w 12188825"/>
              <a:gd name="connsiteY94" fmla="*/ 2134147 h 3278495"/>
              <a:gd name="connsiteX95" fmla="*/ 12188825 w 12188825"/>
              <a:gd name="connsiteY95" fmla="*/ 2288023 h 3278495"/>
              <a:gd name="connsiteX96" fmla="*/ 11204476 w 12188825"/>
              <a:gd name="connsiteY96" fmla="*/ 2021180 h 3278495"/>
              <a:gd name="connsiteX97" fmla="*/ 11204438 w 12188825"/>
              <a:gd name="connsiteY97" fmla="*/ 2021167 h 3278495"/>
              <a:gd name="connsiteX98" fmla="*/ 11204425 w 12188825"/>
              <a:gd name="connsiteY98" fmla="*/ 2021167 h 3278495"/>
              <a:gd name="connsiteX99" fmla="*/ 10924209 w 12188825"/>
              <a:gd name="connsiteY99" fmla="*/ 1936904 h 3278495"/>
              <a:gd name="connsiteX100" fmla="*/ 10031289 w 12188825"/>
              <a:gd name="connsiteY100" fmla="*/ 1728179 h 3278495"/>
              <a:gd name="connsiteX101" fmla="*/ 9183835 w 12188825"/>
              <a:gd name="connsiteY101" fmla="*/ 1720880 h 3278495"/>
              <a:gd name="connsiteX102" fmla="*/ 9018182 w 12188825"/>
              <a:gd name="connsiteY102" fmla="*/ 1734009 h 3278495"/>
              <a:gd name="connsiteX103" fmla="*/ 9018182 w 12188825"/>
              <a:gd name="connsiteY103" fmla="*/ 1734009 h 3278495"/>
              <a:gd name="connsiteX104" fmla="*/ 8286675 w 12188825"/>
              <a:gd name="connsiteY104" fmla="*/ 1763689 h 3278495"/>
              <a:gd name="connsiteX105" fmla="*/ 7764511 w 12188825"/>
              <a:gd name="connsiteY105" fmla="*/ 1715265 h 3278495"/>
              <a:gd name="connsiteX106" fmla="*/ 7458215 w 12188825"/>
              <a:gd name="connsiteY106" fmla="*/ 1681657 h 3278495"/>
              <a:gd name="connsiteX107" fmla="*/ 6622354 w 12188825"/>
              <a:gd name="connsiteY107" fmla="*/ 1727305 h 3278495"/>
              <a:gd name="connsiteX108" fmla="*/ 5957301 w 12188825"/>
              <a:gd name="connsiteY108" fmla="*/ 1992779 h 3278495"/>
              <a:gd name="connsiteX109" fmla="*/ 5957289 w 12188825"/>
              <a:gd name="connsiteY109" fmla="*/ 1992779 h 3278495"/>
              <a:gd name="connsiteX110" fmla="*/ 5957276 w 12188825"/>
              <a:gd name="connsiteY110" fmla="*/ 1992792 h 3278495"/>
              <a:gd name="connsiteX111" fmla="*/ 5957250 w 12188825"/>
              <a:gd name="connsiteY111" fmla="*/ 1992792 h 3278495"/>
              <a:gd name="connsiteX112" fmla="*/ 5957238 w 12188825"/>
              <a:gd name="connsiteY112" fmla="*/ 1992805 h 3278495"/>
              <a:gd name="connsiteX113" fmla="*/ 5957187 w 12188825"/>
              <a:gd name="connsiteY113" fmla="*/ 1992830 h 3278495"/>
              <a:gd name="connsiteX114" fmla="*/ 5814920 w 12188825"/>
              <a:gd name="connsiteY114" fmla="*/ 2060124 h 3278495"/>
              <a:gd name="connsiteX115" fmla="*/ 3247700 w 12188825"/>
              <a:gd name="connsiteY115" fmla="*/ 2325180 h 3278495"/>
              <a:gd name="connsiteX116" fmla="*/ 847649 w 12188825"/>
              <a:gd name="connsiteY116" fmla="*/ 1407932 h 3278495"/>
              <a:gd name="connsiteX117" fmla="*/ 3196 w 12188825"/>
              <a:gd name="connsiteY117" fmla="*/ 464475 h 3278495"/>
              <a:gd name="connsiteX118" fmla="*/ 0 w 12188825"/>
              <a:gd name="connsiteY118" fmla="*/ 459212 h 3278495"/>
              <a:gd name="connsiteX119" fmla="*/ 0 w 12188825"/>
              <a:gd name="connsiteY119" fmla="*/ 424654 h 3278495"/>
              <a:gd name="connsiteX120" fmla="*/ 208331 w 12188825"/>
              <a:gd name="connsiteY120" fmla="*/ 736099 h 3278495"/>
              <a:gd name="connsiteX121" fmla="*/ 1193818 w 12188825"/>
              <a:gd name="connsiteY121" fmla="*/ 1626643 h 3278495"/>
              <a:gd name="connsiteX122" fmla="*/ 3705644 w 12188825"/>
              <a:gd name="connsiteY122" fmla="*/ 2350831 h 3278495"/>
              <a:gd name="connsiteX123" fmla="*/ 5054389 w 12188825"/>
              <a:gd name="connsiteY123" fmla="*/ 2282878 h 3278495"/>
              <a:gd name="connsiteX124" fmla="*/ 5618833 w 12188825"/>
              <a:gd name="connsiteY124" fmla="*/ 2125162 h 3278495"/>
              <a:gd name="connsiteX125" fmla="*/ 5986808 w 12188825"/>
              <a:gd name="connsiteY125" fmla="*/ 1959855 h 3278495"/>
              <a:gd name="connsiteX126" fmla="*/ 6348309 w 12188825"/>
              <a:gd name="connsiteY126" fmla="*/ 1797070 h 3278495"/>
              <a:gd name="connsiteX127" fmla="*/ 7131504 w 12188825"/>
              <a:gd name="connsiteY127" fmla="*/ 1646527 h 3278495"/>
              <a:gd name="connsiteX128" fmla="*/ 7753782 w 12188825"/>
              <a:gd name="connsiteY128" fmla="*/ 1695242 h 3278495"/>
              <a:gd name="connsiteX129" fmla="*/ 7753833 w 12188825"/>
              <a:gd name="connsiteY129" fmla="*/ 1695255 h 3278495"/>
              <a:gd name="connsiteX130" fmla="*/ 7753871 w 12188825"/>
              <a:gd name="connsiteY130" fmla="*/ 1695255 h 3278495"/>
              <a:gd name="connsiteX131" fmla="*/ 7930037 w 12188825"/>
              <a:gd name="connsiteY131" fmla="*/ 1715810 h 3278495"/>
              <a:gd name="connsiteX132" fmla="*/ 8795266 w 12188825"/>
              <a:gd name="connsiteY132" fmla="*/ 1731804 h 3278495"/>
              <a:gd name="connsiteX133" fmla="*/ 9030141 w 12188825"/>
              <a:gd name="connsiteY133" fmla="*/ 1713517 h 3278495"/>
              <a:gd name="connsiteX134" fmla="*/ 9030155 w 12188825"/>
              <a:gd name="connsiteY134" fmla="*/ 1713517 h 3278495"/>
              <a:gd name="connsiteX135" fmla="*/ 9646859 w 12188825"/>
              <a:gd name="connsiteY135" fmla="*/ 1680427 h 3278495"/>
              <a:gd name="connsiteX136" fmla="*/ 11141208 w 12188825"/>
              <a:gd name="connsiteY136" fmla="*/ 1981754 h 3278495"/>
              <a:gd name="connsiteX137" fmla="*/ 11141259 w 12188825"/>
              <a:gd name="connsiteY137" fmla="*/ 1981767 h 3278495"/>
              <a:gd name="connsiteX138" fmla="*/ 11141525 w 12188825"/>
              <a:gd name="connsiteY138" fmla="*/ 1981843 h 3278495"/>
              <a:gd name="connsiteX139" fmla="*/ 11293225 w 12188825"/>
              <a:gd name="connsiteY139" fmla="*/ 2027795 h 3278495"/>
              <a:gd name="connsiteX140" fmla="*/ 11310239 w 12188825"/>
              <a:gd name="connsiteY140" fmla="*/ 2032915 h 3278495"/>
              <a:gd name="connsiteX141" fmla="*/ 12188825 w 12188825"/>
              <a:gd name="connsiteY141" fmla="*/ 2270027 h 3278495"/>
              <a:gd name="connsiteX142" fmla="*/ 12188825 w 12188825"/>
              <a:gd name="connsiteY142" fmla="*/ 2427528 h 3278495"/>
              <a:gd name="connsiteX143" fmla="*/ 11574826 w 12188825"/>
              <a:gd name="connsiteY143" fmla="*/ 2268164 h 3278495"/>
              <a:gd name="connsiteX144" fmla="*/ 11574813 w 12188825"/>
              <a:gd name="connsiteY144" fmla="*/ 2268164 h 3278495"/>
              <a:gd name="connsiteX145" fmla="*/ 10890664 w 12188825"/>
              <a:gd name="connsiteY145" fmla="*/ 2092225 h 3278495"/>
              <a:gd name="connsiteX146" fmla="*/ 10014554 w 12188825"/>
              <a:gd name="connsiteY146" fmla="*/ 1954773 h 3278495"/>
              <a:gd name="connsiteX147" fmla="*/ 9157655 w 12188825"/>
              <a:gd name="connsiteY147" fmla="*/ 2032991 h 3278495"/>
              <a:gd name="connsiteX148" fmla="*/ 9135080 w 12188825"/>
              <a:gd name="connsiteY148" fmla="*/ 2037300 h 3278495"/>
              <a:gd name="connsiteX149" fmla="*/ 9117089 w 12188825"/>
              <a:gd name="connsiteY149" fmla="*/ 2040734 h 3278495"/>
              <a:gd name="connsiteX150" fmla="*/ 8335544 w 12188825"/>
              <a:gd name="connsiteY150" fmla="*/ 2143842 h 3278495"/>
              <a:gd name="connsiteX151" fmla="*/ 7563890 w 12188825"/>
              <a:gd name="connsiteY151" fmla="*/ 2026705 h 3278495"/>
              <a:gd name="connsiteX152" fmla="*/ 7458838 w 12188825"/>
              <a:gd name="connsiteY152" fmla="*/ 1998318 h 3278495"/>
              <a:gd name="connsiteX153" fmla="*/ 7458812 w 12188825"/>
              <a:gd name="connsiteY153" fmla="*/ 1998305 h 3278495"/>
              <a:gd name="connsiteX154" fmla="*/ 6800120 w 12188825"/>
              <a:gd name="connsiteY154" fmla="*/ 1865099 h 3278495"/>
              <a:gd name="connsiteX155" fmla="*/ 5963193 w 12188825"/>
              <a:gd name="connsiteY155" fmla="*/ 2035006 h 3278495"/>
              <a:gd name="connsiteX156" fmla="*/ 5726666 w 12188825"/>
              <a:gd name="connsiteY156" fmla="*/ 2145464 h 3278495"/>
              <a:gd name="connsiteX157" fmla="*/ 5291258 w 12188825"/>
              <a:gd name="connsiteY157" fmla="*/ 2335205 h 3278495"/>
              <a:gd name="connsiteX158" fmla="*/ 4670504 w 12188825"/>
              <a:gd name="connsiteY158" fmla="*/ 2485976 h 3278495"/>
              <a:gd name="connsiteX159" fmla="*/ 3315576 w 12188825"/>
              <a:gd name="connsiteY159" fmla="*/ 2505011 h 3278495"/>
              <a:gd name="connsiteX160" fmla="*/ 2003703 w 12188825"/>
              <a:gd name="connsiteY160" fmla="*/ 2200034 h 3278495"/>
              <a:gd name="connsiteX161" fmla="*/ 869769 w 12188825"/>
              <a:gd name="connsiteY161" fmla="*/ 1544598 h 3278495"/>
              <a:gd name="connsiteX162" fmla="*/ 0 w 12188825"/>
              <a:gd name="connsiteY162" fmla="*/ 581612 h 3278495"/>
              <a:gd name="connsiteX163" fmla="*/ 0 w 12188825"/>
              <a:gd name="connsiteY163" fmla="*/ 556480 h 3278495"/>
              <a:gd name="connsiteX164" fmla="*/ 1216794 w 12188825"/>
              <a:gd name="connsiteY164" fmla="*/ 1773954 h 3278495"/>
              <a:gd name="connsiteX165" fmla="*/ 3782015 w 12188825"/>
              <a:gd name="connsiteY165" fmla="*/ 2518330 h 3278495"/>
              <a:gd name="connsiteX166" fmla="*/ 5113200 w 12188825"/>
              <a:gd name="connsiteY166" fmla="*/ 2371576 h 3278495"/>
              <a:gd name="connsiteX167" fmla="*/ 5684589 w 12188825"/>
              <a:gd name="connsiteY167" fmla="*/ 2138266 h 3278495"/>
              <a:gd name="connsiteX168" fmla="*/ 6509836 w 12188825"/>
              <a:gd name="connsiteY168" fmla="*/ 1852704 h 3278495"/>
              <a:gd name="connsiteX169" fmla="*/ 7470328 w 12188825"/>
              <a:gd name="connsiteY169" fmla="*/ 1982552 h 3278495"/>
              <a:gd name="connsiteX170" fmla="*/ 7470328 w 12188825"/>
              <a:gd name="connsiteY170" fmla="*/ 1982552 h 3278495"/>
              <a:gd name="connsiteX171" fmla="*/ 7984036 w 12188825"/>
              <a:gd name="connsiteY171" fmla="*/ 2099955 h 3278495"/>
              <a:gd name="connsiteX172" fmla="*/ 8840021 w 12188825"/>
              <a:gd name="connsiteY172" fmla="*/ 2072176 h 3278495"/>
              <a:gd name="connsiteX173" fmla="*/ 9102246 w 12188825"/>
              <a:gd name="connsiteY173" fmla="*/ 2023309 h 3278495"/>
              <a:gd name="connsiteX174" fmla="*/ 9632651 w 12188825"/>
              <a:gd name="connsiteY174" fmla="*/ 1939870 h 3278495"/>
              <a:gd name="connsiteX175" fmla="*/ 11265051 w 12188825"/>
              <a:gd name="connsiteY175" fmla="*/ 2165944 h 3278495"/>
              <a:gd name="connsiteX176" fmla="*/ 11604294 w 12188825"/>
              <a:gd name="connsiteY176" fmla="*/ 2256733 h 3278495"/>
              <a:gd name="connsiteX177" fmla="*/ 11604333 w 12188825"/>
              <a:gd name="connsiteY177" fmla="*/ 2256746 h 3278495"/>
              <a:gd name="connsiteX178" fmla="*/ 12188825 w 12188825"/>
              <a:gd name="connsiteY178" fmla="*/ 2409279 h 3278495"/>
              <a:gd name="connsiteX179" fmla="*/ 12188825 w 12188825"/>
              <a:gd name="connsiteY179" fmla="*/ 2573280 h 3278495"/>
              <a:gd name="connsiteX180" fmla="*/ 12184648 w 12188825"/>
              <a:gd name="connsiteY180" fmla="*/ 2572089 h 3278495"/>
              <a:gd name="connsiteX181" fmla="*/ 12184115 w 12188825"/>
              <a:gd name="connsiteY181" fmla="*/ 2571937 h 3278495"/>
              <a:gd name="connsiteX182" fmla="*/ 12183899 w 12188825"/>
              <a:gd name="connsiteY182" fmla="*/ 2571874 h 3278495"/>
              <a:gd name="connsiteX183" fmla="*/ 10779975 w 12188825"/>
              <a:gd name="connsiteY183" fmla="*/ 2226762 h 3278495"/>
              <a:gd name="connsiteX184" fmla="*/ 9934933 w 12188825"/>
              <a:gd name="connsiteY184" fmla="*/ 2161635 h 3278495"/>
              <a:gd name="connsiteX185" fmla="*/ 9119425 w 12188825"/>
              <a:gd name="connsiteY185" fmla="*/ 2318628 h 3278495"/>
              <a:gd name="connsiteX186" fmla="*/ 9085512 w 12188825"/>
              <a:gd name="connsiteY186" fmla="*/ 2329299 h 3278495"/>
              <a:gd name="connsiteX187" fmla="*/ 8324142 w 12188825"/>
              <a:gd name="connsiteY187" fmla="*/ 2513413 h 3278495"/>
              <a:gd name="connsiteX188" fmla="*/ 7578199 w 12188825"/>
              <a:gd name="connsiteY188" fmla="*/ 2414424 h 3278495"/>
              <a:gd name="connsiteX189" fmla="*/ 7230970 w 12188825"/>
              <a:gd name="connsiteY189" fmla="*/ 2276503 h 3278495"/>
              <a:gd name="connsiteX190" fmla="*/ 6177741 w 12188825"/>
              <a:gd name="connsiteY190" fmla="*/ 2048186 h 3278495"/>
              <a:gd name="connsiteX191" fmla="*/ 5471297 w 12188825"/>
              <a:gd name="connsiteY191" fmla="*/ 2310416 h 3278495"/>
              <a:gd name="connsiteX192" fmla="*/ 5471259 w 12188825"/>
              <a:gd name="connsiteY192" fmla="*/ 2310429 h 3278495"/>
              <a:gd name="connsiteX193" fmla="*/ 5401072 w 12188825"/>
              <a:gd name="connsiteY193" fmla="*/ 2344583 h 3278495"/>
              <a:gd name="connsiteX194" fmla="*/ 4778654 w 12188825"/>
              <a:gd name="connsiteY194" fmla="*/ 2576588 h 3278495"/>
              <a:gd name="connsiteX195" fmla="*/ 3421124 w 12188825"/>
              <a:gd name="connsiteY195" fmla="*/ 2684600 h 3278495"/>
              <a:gd name="connsiteX196" fmla="*/ 2070513 w 12188825"/>
              <a:gd name="connsiteY196" fmla="*/ 2390725 h 3278495"/>
              <a:gd name="connsiteX197" fmla="*/ 899978 w 12188825"/>
              <a:gd name="connsiteY197" fmla="*/ 1688855 h 3278495"/>
              <a:gd name="connsiteX198" fmla="*/ 0 w 12188825"/>
              <a:gd name="connsiteY198" fmla="*/ 719120 h 3278495"/>
              <a:gd name="connsiteX199" fmla="*/ 0 w 12188825"/>
              <a:gd name="connsiteY199" fmla="*/ 692852 h 3278495"/>
              <a:gd name="connsiteX200" fmla="*/ 1275307 w 12188825"/>
              <a:gd name="connsiteY200" fmla="*/ 1946143 h 3278495"/>
              <a:gd name="connsiteX201" fmla="*/ 3907484 w 12188825"/>
              <a:gd name="connsiteY201" fmla="*/ 2675881 h 3278495"/>
              <a:gd name="connsiteX202" fmla="*/ 5239710 w 12188825"/>
              <a:gd name="connsiteY202" fmla="*/ 2399875 h 3278495"/>
              <a:gd name="connsiteX203" fmla="*/ 5486076 w 12188825"/>
              <a:gd name="connsiteY203" fmla="*/ 2283968 h 3278495"/>
              <a:gd name="connsiteX204" fmla="*/ 5486076 w 12188825"/>
              <a:gd name="connsiteY204" fmla="*/ 2283968 h 3278495"/>
              <a:gd name="connsiteX205" fmla="*/ 5486089 w 12188825"/>
              <a:gd name="connsiteY205" fmla="*/ 2283968 h 3278495"/>
              <a:gd name="connsiteX206" fmla="*/ 5486089 w 12188825"/>
              <a:gd name="connsiteY206" fmla="*/ 2283968 h 3278495"/>
              <a:gd name="connsiteX207" fmla="*/ 5954317 w 12188825"/>
              <a:gd name="connsiteY207" fmla="*/ 2082847 h 3278495"/>
              <a:gd name="connsiteX208" fmla="*/ 6640498 w 12188825"/>
              <a:gd name="connsiteY208" fmla="*/ 2045740 h 3278495"/>
              <a:gd name="connsiteX209" fmla="*/ 7247451 w 12188825"/>
              <a:gd name="connsiteY209" fmla="*/ 2259116 h 3278495"/>
              <a:gd name="connsiteX210" fmla="*/ 8001583 w 12188825"/>
              <a:gd name="connsiteY210" fmla="*/ 2495633 h 3278495"/>
              <a:gd name="connsiteX211" fmla="*/ 9013992 w 12188825"/>
              <a:gd name="connsiteY211" fmla="*/ 2327905 h 3278495"/>
              <a:gd name="connsiteX212" fmla="*/ 9014004 w 12188825"/>
              <a:gd name="connsiteY212" fmla="*/ 2327892 h 3278495"/>
              <a:gd name="connsiteX213" fmla="*/ 9631750 w 12188825"/>
              <a:gd name="connsiteY213" fmla="*/ 2170709 h 3278495"/>
              <a:gd name="connsiteX214" fmla="*/ 11220448 w 12188825"/>
              <a:gd name="connsiteY214" fmla="*/ 2297325 h 3278495"/>
              <a:gd name="connsiteX215" fmla="*/ 12175277 w 12188825"/>
              <a:gd name="connsiteY215" fmla="*/ 2550621 h 3278495"/>
              <a:gd name="connsiteX216" fmla="*/ 12188825 w 12188825"/>
              <a:gd name="connsiteY216" fmla="*/ 2554461 h 3278495"/>
              <a:gd name="connsiteX217" fmla="*/ 12188825 w 12188825"/>
              <a:gd name="connsiteY217" fmla="*/ 2725091 h 3278495"/>
              <a:gd name="connsiteX218" fmla="*/ 10689295 w 12188825"/>
              <a:gd name="connsiteY218" fmla="*/ 2364517 h 3278495"/>
              <a:gd name="connsiteX219" fmla="*/ 9819660 w 12188825"/>
              <a:gd name="connsiteY219" fmla="*/ 2362933 h 3278495"/>
              <a:gd name="connsiteX220" fmla="*/ 9017508 w 12188825"/>
              <a:gd name="connsiteY220" fmla="*/ 2604114 h 3278495"/>
              <a:gd name="connsiteX221" fmla="*/ 9007122 w 12188825"/>
              <a:gd name="connsiteY221" fmla="*/ 2608689 h 3278495"/>
              <a:gd name="connsiteX222" fmla="*/ 8987938 w 12188825"/>
              <a:gd name="connsiteY222" fmla="*/ 2617167 h 3278495"/>
              <a:gd name="connsiteX223" fmla="*/ 8987938 w 12188825"/>
              <a:gd name="connsiteY223" fmla="*/ 2617167 h 3278495"/>
              <a:gd name="connsiteX224" fmla="*/ 8246807 w 12188825"/>
              <a:gd name="connsiteY224" fmla="*/ 2877129 h 3278495"/>
              <a:gd name="connsiteX225" fmla="*/ 7537062 w 12188825"/>
              <a:gd name="connsiteY225" fmla="*/ 2810836 h 3278495"/>
              <a:gd name="connsiteX226" fmla="*/ 7023214 w 12188825"/>
              <a:gd name="connsiteY226" fmla="*/ 2545526 h 3278495"/>
              <a:gd name="connsiteX227" fmla="*/ 6315538 w 12188825"/>
              <a:gd name="connsiteY227" fmla="*/ 2221959 h 3278495"/>
              <a:gd name="connsiteX228" fmla="*/ 5234415 w 12188825"/>
              <a:gd name="connsiteY228" fmla="*/ 2467714 h 3278495"/>
              <a:gd name="connsiteX229" fmla="*/ 5234415 w 12188825"/>
              <a:gd name="connsiteY229" fmla="*/ 2467714 h 3278495"/>
              <a:gd name="connsiteX230" fmla="*/ 5234402 w 12188825"/>
              <a:gd name="connsiteY230" fmla="*/ 2467714 h 3278495"/>
              <a:gd name="connsiteX231" fmla="*/ 4835815 w 12188825"/>
              <a:gd name="connsiteY231" fmla="*/ 2643704 h 3278495"/>
              <a:gd name="connsiteX232" fmla="*/ 3428044 w 12188825"/>
              <a:gd name="connsiteY232" fmla="*/ 2850110 h 3278495"/>
              <a:gd name="connsiteX233" fmla="*/ 2024869 w 12188825"/>
              <a:gd name="connsiteY233" fmla="*/ 2536706 h 3278495"/>
              <a:gd name="connsiteX234" fmla="*/ 846330 w 12188825"/>
              <a:gd name="connsiteY234" fmla="*/ 1761205 h 3278495"/>
              <a:gd name="connsiteX235" fmla="*/ 0 w 12188825"/>
              <a:gd name="connsiteY235" fmla="*/ 851425 h 3278495"/>
              <a:gd name="connsiteX236" fmla="*/ 0 w 12188825"/>
              <a:gd name="connsiteY236" fmla="*/ 812242 h 3278495"/>
              <a:gd name="connsiteX237" fmla="*/ 148963 w 12188825"/>
              <a:gd name="connsiteY237" fmla="*/ 1012552 h 3278495"/>
              <a:gd name="connsiteX238" fmla="*/ 1243881 w 12188825"/>
              <a:gd name="connsiteY238" fmla="*/ 2055460 h 3278495"/>
              <a:gd name="connsiteX239" fmla="*/ 2498113 w 12188825"/>
              <a:gd name="connsiteY239" fmla="*/ 2684664 h 3278495"/>
              <a:gd name="connsiteX240" fmla="*/ 3965533 w 12188825"/>
              <a:gd name="connsiteY240" fmla="*/ 2818453 h 3278495"/>
              <a:gd name="connsiteX241" fmla="*/ 4675481 w 12188825"/>
              <a:gd name="connsiteY241" fmla="*/ 2679113 h 3278495"/>
              <a:gd name="connsiteX242" fmla="*/ 5270753 w 12188825"/>
              <a:gd name="connsiteY242" fmla="*/ 2427933 h 3278495"/>
              <a:gd name="connsiteX243" fmla="*/ 5270854 w 12188825"/>
              <a:gd name="connsiteY243" fmla="*/ 2427883 h 3278495"/>
              <a:gd name="connsiteX244" fmla="*/ 5368632 w 12188825"/>
              <a:gd name="connsiteY244" fmla="*/ 2380929 h 3278495"/>
              <a:gd name="connsiteX245" fmla="*/ 6083545 w 12188825"/>
              <a:gd name="connsiteY245" fmla="*/ 2177970 h 3278495"/>
              <a:gd name="connsiteX246" fmla="*/ 6703245 w 12188825"/>
              <a:gd name="connsiteY246" fmla="*/ 2347764 h 3278495"/>
              <a:gd name="connsiteX247" fmla="*/ 7022948 w 12188825"/>
              <a:gd name="connsiteY247" fmla="*/ 2525275 h 3278495"/>
              <a:gd name="connsiteX248" fmla="*/ 7950910 w 12188825"/>
              <a:gd name="connsiteY248" fmla="*/ 2880969 h 3278495"/>
              <a:gd name="connsiteX249" fmla="*/ 8940046 w 12188825"/>
              <a:gd name="connsiteY249" fmla="*/ 2617598 h 3278495"/>
              <a:gd name="connsiteX250" fmla="*/ 9555836 w 12188825"/>
              <a:gd name="connsiteY250" fmla="*/ 2392411 h 3278495"/>
              <a:gd name="connsiteX251" fmla="*/ 11145461 w 12188825"/>
              <a:gd name="connsiteY251" fmla="*/ 2419050 h 3278495"/>
              <a:gd name="connsiteX252" fmla="*/ 12188825 w 12188825"/>
              <a:gd name="connsiteY252" fmla="*/ 2705790 h 3278495"/>
              <a:gd name="connsiteX253" fmla="*/ 12188825 w 12188825"/>
              <a:gd name="connsiteY253" fmla="*/ 2884327 h 3278495"/>
              <a:gd name="connsiteX254" fmla="*/ 10797204 w 12188825"/>
              <a:gd name="connsiteY254" fmla="*/ 2518976 h 3278495"/>
              <a:gd name="connsiteX255" fmla="*/ 9257057 w 12188825"/>
              <a:gd name="connsiteY255" fmla="*/ 2702697 h 3278495"/>
              <a:gd name="connsiteX256" fmla="*/ 8816393 w 12188825"/>
              <a:gd name="connsiteY256" fmla="*/ 2929633 h 3278495"/>
              <a:gd name="connsiteX257" fmla="*/ 7778489 w 12188825"/>
              <a:gd name="connsiteY257" fmla="*/ 3276570 h 3278495"/>
              <a:gd name="connsiteX258" fmla="*/ 6812842 w 12188825"/>
              <a:gd name="connsiteY258" fmla="*/ 2808302 h 3278495"/>
              <a:gd name="connsiteX259" fmla="*/ 6812830 w 12188825"/>
              <a:gd name="connsiteY259" fmla="*/ 2808289 h 3278495"/>
              <a:gd name="connsiteX260" fmla="*/ 6602687 w 12188825"/>
              <a:gd name="connsiteY260" fmla="*/ 2655135 h 3278495"/>
              <a:gd name="connsiteX261" fmla="*/ 5969312 w 12188825"/>
              <a:gd name="connsiteY261" fmla="*/ 2364049 h 3278495"/>
              <a:gd name="connsiteX262" fmla="*/ 5138111 w 12188825"/>
              <a:gd name="connsiteY262" fmla="*/ 2553574 h 3278495"/>
              <a:gd name="connsiteX263" fmla="*/ 5125579 w 12188825"/>
              <a:gd name="connsiteY263" fmla="*/ 2559644 h 3278495"/>
              <a:gd name="connsiteX264" fmla="*/ 5086562 w 12188825"/>
              <a:gd name="connsiteY264" fmla="*/ 2578590 h 3278495"/>
              <a:gd name="connsiteX265" fmla="*/ 5086562 w 12188825"/>
              <a:gd name="connsiteY265" fmla="*/ 2578590 h 3278495"/>
              <a:gd name="connsiteX266" fmla="*/ 4389996 w 12188825"/>
              <a:gd name="connsiteY266" fmla="*/ 2872934 h 3278495"/>
              <a:gd name="connsiteX267" fmla="*/ 3616653 w 12188825"/>
              <a:gd name="connsiteY267" fmla="*/ 3006533 h 3278495"/>
              <a:gd name="connsiteX268" fmla="*/ 2066196 w 12188825"/>
              <a:gd name="connsiteY268" fmla="*/ 2720161 h 3278495"/>
              <a:gd name="connsiteX269" fmla="*/ 839263 w 12188825"/>
              <a:gd name="connsiteY269" fmla="*/ 1871144 h 3278495"/>
              <a:gd name="connsiteX270" fmla="*/ 0 w 12188825"/>
              <a:gd name="connsiteY270" fmla="*/ 964742 h 3278495"/>
              <a:gd name="connsiteX271" fmla="*/ 0 w 12188825"/>
              <a:gd name="connsiteY271" fmla="*/ 934550 h 3278495"/>
              <a:gd name="connsiteX272" fmla="*/ 119118 w 12188825"/>
              <a:gd name="connsiteY272" fmla="*/ 1090789 h 3278495"/>
              <a:gd name="connsiteX273" fmla="*/ 1231889 w 12188825"/>
              <a:gd name="connsiteY273" fmla="*/ 2173877 h 3278495"/>
              <a:gd name="connsiteX274" fmla="*/ 2592703 w 12188825"/>
              <a:gd name="connsiteY274" fmla="*/ 2885493 h 3278495"/>
              <a:gd name="connsiteX275" fmla="*/ 4205196 w 12188825"/>
              <a:gd name="connsiteY275" fmla="*/ 2903958 h 3278495"/>
              <a:gd name="connsiteX276" fmla="*/ 4979948 w 12188825"/>
              <a:gd name="connsiteY276" fmla="*/ 2612149 h 3278495"/>
              <a:gd name="connsiteX277" fmla="*/ 5002396 w 12188825"/>
              <a:gd name="connsiteY277" fmla="*/ 2600907 h 3278495"/>
              <a:gd name="connsiteX278" fmla="*/ 5733801 w 12188825"/>
              <a:gd name="connsiteY278" fmla="*/ 2339209 h 3278495"/>
              <a:gd name="connsiteX279" fmla="*/ 6841549 w 12188825"/>
              <a:gd name="connsiteY279" fmla="*/ 2807224 h 3278495"/>
              <a:gd name="connsiteX280" fmla="*/ 6841600 w 12188825"/>
              <a:gd name="connsiteY280" fmla="*/ 2807250 h 3278495"/>
              <a:gd name="connsiteX281" fmla="*/ 6921742 w 12188825"/>
              <a:gd name="connsiteY281" fmla="*/ 2866534 h 3278495"/>
              <a:gd name="connsiteX282" fmla="*/ 7520251 w 12188825"/>
              <a:gd name="connsiteY282" fmla="*/ 3208174 h 3278495"/>
              <a:gd name="connsiteX283" fmla="*/ 8302279 w 12188825"/>
              <a:gd name="connsiteY283" fmla="*/ 3167569 h 3278495"/>
              <a:gd name="connsiteX284" fmla="*/ 8848604 w 12188825"/>
              <a:gd name="connsiteY284" fmla="*/ 2894580 h 3278495"/>
              <a:gd name="connsiteX285" fmla="*/ 8848617 w 12188825"/>
              <a:gd name="connsiteY285" fmla="*/ 2894567 h 3278495"/>
              <a:gd name="connsiteX286" fmla="*/ 8848668 w 12188825"/>
              <a:gd name="connsiteY286" fmla="*/ 2894542 h 3278495"/>
              <a:gd name="connsiteX287" fmla="*/ 9062811 w 12188825"/>
              <a:gd name="connsiteY287" fmla="*/ 2775631 h 3278495"/>
              <a:gd name="connsiteX288" fmla="*/ 9743480 w 12188825"/>
              <a:gd name="connsiteY288" fmla="*/ 2534767 h 3278495"/>
              <a:gd name="connsiteX289" fmla="*/ 12188825 w 12188825"/>
              <a:gd name="connsiteY289" fmla="*/ 2863011 h 327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</a:cxnLst>
            <a:rect l="l" t="t" r="r" b="b"/>
            <a:pathLst>
              <a:path w="12188825" h="3278495">
                <a:moveTo>
                  <a:pt x="12188825" y="1891953"/>
                </a:moveTo>
                <a:cubicBezTo>
                  <a:pt x="11702681" y="1803026"/>
                  <a:pt x="11261281" y="1541379"/>
                  <a:pt x="10818928" y="1279161"/>
                </a:cubicBezTo>
                <a:cubicBezTo>
                  <a:pt x="10332530" y="990838"/>
                  <a:pt x="9844977" y="701832"/>
                  <a:pt x="9295528" y="641041"/>
                </a:cubicBezTo>
                <a:cubicBezTo>
                  <a:pt x="8714172" y="576656"/>
                  <a:pt x="8149525" y="787322"/>
                  <a:pt x="7621799" y="1043813"/>
                </a:cubicBezTo>
                <a:cubicBezTo>
                  <a:pt x="7474302" y="1115439"/>
                  <a:pt x="7327884" y="1193211"/>
                  <a:pt x="7181110" y="1271164"/>
                </a:cubicBezTo>
                <a:lnTo>
                  <a:pt x="7181097" y="1271164"/>
                </a:lnTo>
                <a:lnTo>
                  <a:pt x="7181084" y="1271177"/>
                </a:lnTo>
                <a:cubicBezTo>
                  <a:pt x="6851427" y="1446268"/>
                  <a:pt x="6520057" y="1622271"/>
                  <a:pt x="6171037" y="1731588"/>
                </a:cubicBezTo>
                <a:cubicBezTo>
                  <a:pt x="5767270" y="1857951"/>
                  <a:pt x="5342388" y="1898492"/>
                  <a:pt x="4925403" y="1911089"/>
                </a:cubicBezTo>
                <a:cubicBezTo>
                  <a:pt x="4435653" y="1925866"/>
                  <a:pt x="3945116" y="1895729"/>
                  <a:pt x="3459214" y="1835304"/>
                </a:cubicBezTo>
                <a:cubicBezTo>
                  <a:pt x="2998426" y="1777718"/>
                  <a:pt x="2539301" y="1693430"/>
                  <a:pt x="2089495" y="1569424"/>
                </a:cubicBezTo>
                <a:cubicBezTo>
                  <a:pt x="1686172" y="1458383"/>
                  <a:pt x="1286353" y="1311705"/>
                  <a:pt x="921600" y="1088916"/>
                </a:cubicBezTo>
                <a:cubicBezTo>
                  <a:pt x="601453" y="893344"/>
                  <a:pt x="335103" y="628244"/>
                  <a:pt x="135739" y="288056"/>
                </a:cubicBezTo>
                <a:cubicBezTo>
                  <a:pt x="87651" y="205988"/>
                  <a:pt x="42683" y="121748"/>
                  <a:pt x="0" y="35969"/>
                </a:cubicBezTo>
                <a:lnTo>
                  <a:pt x="0" y="0"/>
                </a:lnTo>
                <a:cubicBezTo>
                  <a:pt x="85137" y="176147"/>
                  <a:pt x="181886" y="347629"/>
                  <a:pt x="303276" y="510703"/>
                </a:cubicBezTo>
                <a:cubicBezTo>
                  <a:pt x="562015" y="858295"/>
                  <a:pt x="912940" y="1088161"/>
                  <a:pt x="1284207" y="1260803"/>
                </a:cubicBezTo>
                <a:cubicBezTo>
                  <a:pt x="1660956" y="1435901"/>
                  <a:pt x="2057855" y="1551910"/>
                  <a:pt x="2458296" y="1642852"/>
                </a:cubicBezTo>
                <a:cubicBezTo>
                  <a:pt x="2929737" y="1749584"/>
                  <a:pt x="3417543" y="1821947"/>
                  <a:pt x="3888807" y="1861373"/>
                </a:cubicBezTo>
                <a:cubicBezTo>
                  <a:pt x="4360070" y="1900799"/>
                  <a:pt x="4835320" y="1911761"/>
                  <a:pt x="5307637" y="1870535"/>
                </a:cubicBezTo>
                <a:cubicBezTo>
                  <a:pt x="5730081" y="1833619"/>
                  <a:pt x="6138508" y="1747683"/>
                  <a:pt x="6532626" y="1568778"/>
                </a:cubicBezTo>
                <a:cubicBezTo>
                  <a:pt x="6746997" y="1471487"/>
                  <a:pt x="6958080" y="1362195"/>
                  <a:pt x="7168959" y="1253005"/>
                </a:cubicBezTo>
                <a:lnTo>
                  <a:pt x="7168972" y="1253000"/>
                </a:lnTo>
                <a:cubicBezTo>
                  <a:pt x="7472639" y="1095768"/>
                  <a:pt x="7775887" y="938761"/>
                  <a:pt x="8087907" y="818125"/>
                </a:cubicBezTo>
                <a:cubicBezTo>
                  <a:pt x="8616598" y="613718"/>
                  <a:pt x="9164600" y="541166"/>
                  <a:pt x="9706660" y="709477"/>
                </a:cubicBezTo>
                <a:cubicBezTo>
                  <a:pt x="10093300" y="829511"/>
                  <a:pt x="10444782" y="1038142"/>
                  <a:pt x="10796214" y="1246740"/>
                </a:cubicBezTo>
                <a:lnTo>
                  <a:pt x="10796214" y="1246746"/>
                </a:lnTo>
                <a:cubicBezTo>
                  <a:pt x="10973624" y="1352056"/>
                  <a:pt x="11151023" y="1457344"/>
                  <a:pt x="11332916" y="1551238"/>
                </a:cubicBezTo>
                <a:cubicBezTo>
                  <a:pt x="11601539" y="1689894"/>
                  <a:pt x="11892078" y="1809603"/>
                  <a:pt x="12188825" y="1866911"/>
                </a:cubicBezTo>
                <a:close/>
                <a:moveTo>
                  <a:pt x="12188825" y="2019532"/>
                </a:moveTo>
                <a:cubicBezTo>
                  <a:pt x="11780055" y="1945458"/>
                  <a:pt x="11383868" y="1776704"/>
                  <a:pt x="11006585" y="1600562"/>
                </a:cubicBezTo>
                <a:cubicBezTo>
                  <a:pt x="10960674" y="1579157"/>
                  <a:pt x="10914776" y="1557588"/>
                  <a:pt x="10868864" y="1536005"/>
                </a:cubicBezTo>
                <a:lnTo>
                  <a:pt x="10868852" y="1535993"/>
                </a:lnTo>
                <a:cubicBezTo>
                  <a:pt x="10622663" y="1420263"/>
                  <a:pt x="10375813" y="1304228"/>
                  <a:pt x="10122349" y="1212187"/>
                </a:cubicBezTo>
                <a:cubicBezTo>
                  <a:pt x="9821603" y="1102984"/>
                  <a:pt x="9509252" y="1034004"/>
                  <a:pt x="9192457" y="1013092"/>
                </a:cubicBezTo>
                <a:cubicBezTo>
                  <a:pt x="8593528" y="973979"/>
                  <a:pt x="7977282" y="1069829"/>
                  <a:pt x="7401995" y="1263747"/>
                </a:cubicBezTo>
                <a:cubicBezTo>
                  <a:pt x="7100499" y="1365452"/>
                  <a:pt x="6811064" y="1499862"/>
                  <a:pt x="6521707" y="1638327"/>
                </a:cubicBezTo>
                <a:cubicBezTo>
                  <a:pt x="6308860" y="1740219"/>
                  <a:pt x="6096025" y="1841780"/>
                  <a:pt x="5871611" y="1906616"/>
                </a:cubicBezTo>
                <a:cubicBezTo>
                  <a:pt x="5469482" y="2023106"/>
                  <a:pt x="5049792" y="2061100"/>
                  <a:pt x="4636401" y="2069198"/>
                </a:cubicBezTo>
                <a:cubicBezTo>
                  <a:pt x="4171613" y="2078411"/>
                  <a:pt x="3706508" y="2044904"/>
                  <a:pt x="3246392" y="1979574"/>
                </a:cubicBezTo>
                <a:cubicBezTo>
                  <a:pt x="2422542" y="1862564"/>
                  <a:pt x="1559484" y="1662533"/>
                  <a:pt x="849919" y="1167195"/>
                </a:cubicBezTo>
                <a:cubicBezTo>
                  <a:pt x="541989" y="952307"/>
                  <a:pt x="283185" y="671390"/>
                  <a:pt x="84269" y="333407"/>
                </a:cubicBezTo>
                <a:cubicBezTo>
                  <a:pt x="55052" y="283822"/>
                  <a:pt x="27011" y="233451"/>
                  <a:pt x="0" y="182406"/>
                </a:cubicBezTo>
                <a:lnTo>
                  <a:pt x="0" y="145534"/>
                </a:lnTo>
                <a:cubicBezTo>
                  <a:pt x="73108" y="286600"/>
                  <a:pt x="154462" y="423096"/>
                  <a:pt x="248048" y="552745"/>
                </a:cubicBezTo>
                <a:cubicBezTo>
                  <a:pt x="494220" y="893774"/>
                  <a:pt x="803239" y="1142055"/>
                  <a:pt x="1166708" y="1340777"/>
                </a:cubicBezTo>
                <a:cubicBezTo>
                  <a:pt x="1530180" y="1539503"/>
                  <a:pt x="1917125" y="1674636"/>
                  <a:pt x="2311674" y="1776172"/>
                </a:cubicBezTo>
                <a:cubicBezTo>
                  <a:pt x="2754421" y="1890166"/>
                  <a:pt x="3205585" y="1965634"/>
                  <a:pt x="3658933" y="2009749"/>
                </a:cubicBezTo>
                <a:cubicBezTo>
                  <a:pt x="4110885" y="2053800"/>
                  <a:pt x="4567191" y="2067525"/>
                  <a:pt x="5020996" y="2031901"/>
                </a:cubicBezTo>
                <a:cubicBezTo>
                  <a:pt x="5420142" y="2000637"/>
                  <a:pt x="5822577" y="1932773"/>
                  <a:pt x="6197434" y="1768467"/>
                </a:cubicBezTo>
                <a:cubicBezTo>
                  <a:pt x="6322496" y="1713643"/>
                  <a:pt x="6446009" y="1654562"/>
                  <a:pt x="6569523" y="1595493"/>
                </a:cubicBezTo>
                <a:cubicBezTo>
                  <a:pt x="6732599" y="1517503"/>
                  <a:pt x="6895663" y="1439500"/>
                  <a:pt x="7062319" y="1371281"/>
                </a:cubicBezTo>
                <a:cubicBezTo>
                  <a:pt x="7330004" y="1261615"/>
                  <a:pt x="7604215" y="1172225"/>
                  <a:pt x="7883529" y="1108957"/>
                </a:cubicBezTo>
                <a:cubicBezTo>
                  <a:pt x="8453814" y="979592"/>
                  <a:pt x="9058925" y="936764"/>
                  <a:pt x="9631406" y="1053664"/>
                </a:cubicBezTo>
                <a:cubicBezTo>
                  <a:pt x="10061049" y="1141624"/>
                  <a:pt x="10459358" y="1327103"/>
                  <a:pt x="10858250" y="1512839"/>
                </a:cubicBezTo>
                <a:lnTo>
                  <a:pt x="10858250" y="1512839"/>
                </a:lnTo>
                <a:cubicBezTo>
                  <a:pt x="11013530" y="1585151"/>
                  <a:pt x="11168899" y="1657489"/>
                  <a:pt x="11326224" y="1724137"/>
                </a:cubicBezTo>
                <a:cubicBezTo>
                  <a:pt x="11601374" y="1840602"/>
                  <a:pt x="11892497" y="1945674"/>
                  <a:pt x="12188825" y="2000472"/>
                </a:cubicBezTo>
                <a:close/>
                <a:moveTo>
                  <a:pt x="12188825" y="2151725"/>
                </a:moveTo>
                <a:cubicBezTo>
                  <a:pt x="11769021" y="2073139"/>
                  <a:pt x="11359680" y="1920873"/>
                  <a:pt x="10959062" y="1771369"/>
                </a:cubicBezTo>
                <a:cubicBezTo>
                  <a:pt x="10667837" y="1662660"/>
                  <a:pt x="10372424" y="1553418"/>
                  <a:pt x="10074293" y="1480802"/>
                </a:cubicBezTo>
                <a:cubicBezTo>
                  <a:pt x="9776149" y="1408198"/>
                  <a:pt x="9465790" y="1382307"/>
                  <a:pt x="9166339" y="1378809"/>
                </a:cubicBezTo>
                <a:cubicBezTo>
                  <a:pt x="8985945" y="1376693"/>
                  <a:pt x="8805499" y="1381242"/>
                  <a:pt x="8625117" y="1385805"/>
                </a:cubicBezTo>
                <a:cubicBezTo>
                  <a:pt x="8506086" y="1388808"/>
                  <a:pt x="8387080" y="1391812"/>
                  <a:pt x="8268137" y="1392901"/>
                </a:cubicBezTo>
                <a:cubicBezTo>
                  <a:pt x="8252761" y="1393054"/>
                  <a:pt x="8237411" y="1393206"/>
                  <a:pt x="8222087" y="1393345"/>
                </a:cubicBezTo>
                <a:cubicBezTo>
                  <a:pt x="7953882" y="1395930"/>
                  <a:pt x="7693980" y="1398440"/>
                  <a:pt x="7414526" y="1434520"/>
                </a:cubicBezTo>
                <a:cubicBezTo>
                  <a:pt x="7119100" y="1472653"/>
                  <a:pt x="6831139" y="1551365"/>
                  <a:pt x="6553119" y="1671100"/>
                </a:cubicBezTo>
                <a:cubicBezTo>
                  <a:pt x="6454923" y="1713403"/>
                  <a:pt x="6358123" y="1759874"/>
                  <a:pt x="6261349" y="1806334"/>
                </a:cubicBezTo>
                <a:cubicBezTo>
                  <a:pt x="6116658" y="1875807"/>
                  <a:pt x="5971991" y="1945256"/>
                  <a:pt x="5822716" y="2000713"/>
                </a:cubicBezTo>
                <a:cubicBezTo>
                  <a:pt x="5436597" y="2144184"/>
                  <a:pt x="5025592" y="2198526"/>
                  <a:pt x="4621406" y="2218626"/>
                </a:cubicBezTo>
                <a:cubicBezTo>
                  <a:pt x="4155640" y="2241488"/>
                  <a:pt x="3687970" y="2214089"/>
                  <a:pt x="3226433" y="2149304"/>
                </a:cubicBezTo>
                <a:cubicBezTo>
                  <a:pt x="2395257" y="2032852"/>
                  <a:pt x="1545365" y="1805763"/>
                  <a:pt x="843323" y="1284332"/>
                </a:cubicBezTo>
                <a:cubicBezTo>
                  <a:pt x="523641" y="1047027"/>
                  <a:pt x="249927" y="745092"/>
                  <a:pt x="37916" y="388990"/>
                </a:cubicBezTo>
                <a:cubicBezTo>
                  <a:pt x="25050" y="367386"/>
                  <a:pt x="12414" y="345635"/>
                  <a:pt x="0" y="323744"/>
                </a:cubicBezTo>
                <a:lnTo>
                  <a:pt x="0" y="287455"/>
                </a:lnTo>
                <a:cubicBezTo>
                  <a:pt x="69713" y="413037"/>
                  <a:pt x="146282" y="533839"/>
                  <a:pt x="231067" y="648157"/>
                </a:cubicBezTo>
                <a:cubicBezTo>
                  <a:pt x="488936" y="996328"/>
                  <a:pt x="814927" y="1269162"/>
                  <a:pt x="1172736" y="1479750"/>
                </a:cubicBezTo>
                <a:cubicBezTo>
                  <a:pt x="1934392" y="1927589"/>
                  <a:pt x="2819745" y="2108826"/>
                  <a:pt x="3675375" y="2180721"/>
                </a:cubicBezTo>
                <a:cubicBezTo>
                  <a:pt x="4125968" y="2218461"/>
                  <a:pt x="4581716" y="2221261"/>
                  <a:pt x="5032119" y="2164588"/>
                </a:cubicBezTo>
                <a:cubicBezTo>
                  <a:pt x="5230047" y="2139825"/>
                  <a:pt x="5427773" y="2102921"/>
                  <a:pt x="5621131" y="2047400"/>
                </a:cubicBezTo>
                <a:cubicBezTo>
                  <a:pt x="5838079" y="1984884"/>
                  <a:pt x="6042547" y="1888075"/>
                  <a:pt x="6248474" y="1790581"/>
                </a:cubicBezTo>
                <a:lnTo>
                  <a:pt x="6248487" y="1790581"/>
                </a:lnTo>
                <a:lnTo>
                  <a:pt x="6248500" y="1790581"/>
                </a:lnTo>
                <a:lnTo>
                  <a:pt x="6260028" y="1785119"/>
                </a:lnTo>
                <a:lnTo>
                  <a:pt x="6273766" y="1778605"/>
                </a:lnTo>
                <a:cubicBezTo>
                  <a:pt x="6536016" y="1654650"/>
                  <a:pt x="6799942" y="1541353"/>
                  <a:pt x="7079092" y="1475897"/>
                </a:cubicBezTo>
                <a:cubicBezTo>
                  <a:pt x="7340352" y="1414826"/>
                  <a:pt x="7606437" y="1390456"/>
                  <a:pt x="7872318" y="1381331"/>
                </a:cubicBezTo>
                <a:cubicBezTo>
                  <a:pt x="8025390" y="1376072"/>
                  <a:pt x="8178524" y="1374526"/>
                  <a:pt x="8331646" y="1372992"/>
                </a:cubicBezTo>
                <a:lnTo>
                  <a:pt x="8331659" y="1372992"/>
                </a:lnTo>
                <a:lnTo>
                  <a:pt x="8331672" y="1372992"/>
                </a:lnTo>
                <a:cubicBezTo>
                  <a:pt x="8462473" y="1371674"/>
                  <a:pt x="8593249" y="1370356"/>
                  <a:pt x="8723974" y="1366719"/>
                </a:cubicBezTo>
                <a:cubicBezTo>
                  <a:pt x="9026561" y="1358241"/>
                  <a:pt x="9329213" y="1354122"/>
                  <a:pt x="9630594" y="1385462"/>
                </a:cubicBezTo>
                <a:cubicBezTo>
                  <a:pt x="10100219" y="1434545"/>
                  <a:pt x="10544019" y="1598610"/>
                  <a:pt x="10987641" y="1762599"/>
                </a:cubicBezTo>
                <a:cubicBezTo>
                  <a:pt x="11091247" y="1800910"/>
                  <a:pt x="11194852" y="1839208"/>
                  <a:pt x="11298762" y="1876035"/>
                </a:cubicBezTo>
                <a:cubicBezTo>
                  <a:pt x="11587065" y="1978155"/>
                  <a:pt x="11885679" y="2076181"/>
                  <a:pt x="12188825" y="2134147"/>
                </a:cubicBezTo>
                <a:close/>
                <a:moveTo>
                  <a:pt x="12188825" y="2288023"/>
                </a:moveTo>
                <a:cubicBezTo>
                  <a:pt x="11856921" y="2219120"/>
                  <a:pt x="11530210" y="2120004"/>
                  <a:pt x="11204476" y="2021180"/>
                </a:cubicBezTo>
                <a:lnTo>
                  <a:pt x="11204438" y="2021167"/>
                </a:lnTo>
                <a:lnTo>
                  <a:pt x="11204425" y="2021167"/>
                </a:lnTo>
                <a:cubicBezTo>
                  <a:pt x="11110965" y="1992817"/>
                  <a:pt x="11017593" y="1964481"/>
                  <a:pt x="10924209" y="1936904"/>
                </a:cubicBezTo>
                <a:cubicBezTo>
                  <a:pt x="10630433" y="1850183"/>
                  <a:pt x="10333825" y="1769848"/>
                  <a:pt x="10031289" y="1728179"/>
                </a:cubicBezTo>
                <a:cubicBezTo>
                  <a:pt x="9749079" y="1689400"/>
                  <a:pt x="9467467" y="1699272"/>
                  <a:pt x="9183835" y="1720880"/>
                </a:cubicBezTo>
                <a:cubicBezTo>
                  <a:pt x="9128643" y="1725024"/>
                  <a:pt x="9073425" y="1729510"/>
                  <a:pt x="9018182" y="1734009"/>
                </a:cubicBezTo>
                <a:lnTo>
                  <a:pt x="9018182" y="1734009"/>
                </a:lnTo>
                <a:cubicBezTo>
                  <a:pt x="8774608" y="1753817"/>
                  <a:pt x="8530628" y="1773663"/>
                  <a:pt x="8286675" y="1763689"/>
                </a:cubicBezTo>
                <a:cubicBezTo>
                  <a:pt x="8111727" y="1756491"/>
                  <a:pt x="7938138" y="1735885"/>
                  <a:pt x="7764511" y="1715265"/>
                </a:cubicBezTo>
                <a:cubicBezTo>
                  <a:pt x="7662518" y="1703163"/>
                  <a:pt x="7560513" y="1691047"/>
                  <a:pt x="7458215" y="1681657"/>
                </a:cubicBezTo>
                <a:cubicBezTo>
                  <a:pt x="7178990" y="1656120"/>
                  <a:pt x="6903192" y="1656323"/>
                  <a:pt x="6622354" y="1727305"/>
                </a:cubicBezTo>
                <a:cubicBezTo>
                  <a:pt x="6391922" y="1785537"/>
                  <a:pt x="6174249" y="1889329"/>
                  <a:pt x="5957301" y="1992779"/>
                </a:cubicBezTo>
                <a:lnTo>
                  <a:pt x="5957289" y="1992779"/>
                </a:lnTo>
                <a:lnTo>
                  <a:pt x="5957276" y="1992792"/>
                </a:lnTo>
                <a:lnTo>
                  <a:pt x="5957250" y="1992792"/>
                </a:lnTo>
                <a:lnTo>
                  <a:pt x="5957238" y="1992805"/>
                </a:lnTo>
                <a:lnTo>
                  <a:pt x="5957187" y="1992830"/>
                </a:lnTo>
                <a:cubicBezTo>
                  <a:pt x="5909778" y="2015439"/>
                  <a:pt x="5862394" y="2038035"/>
                  <a:pt x="5814920" y="2060124"/>
                </a:cubicBezTo>
                <a:cubicBezTo>
                  <a:pt x="5013861" y="2432534"/>
                  <a:pt x="4093198" y="2435829"/>
                  <a:pt x="3247700" y="2325180"/>
                </a:cubicBezTo>
                <a:cubicBezTo>
                  <a:pt x="2397199" y="2213658"/>
                  <a:pt x="1553631" y="1956357"/>
                  <a:pt x="847649" y="1407932"/>
                </a:cubicBezTo>
                <a:cubicBezTo>
                  <a:pt x="517997" y="1151734"/>
                  <a:pt x="238591" y="851378"/>
                  <a:pt x="3196" y="464475"/>
                </a:cubicBezTo>
                <a:cubicBezTo>
                  <a:pt x="2129" y="462723"/>
                  <a:pt x="1064" y="460969"/>
                  <a:pt x="0" y="459212"/>
                </a:cubicBezTo>
                <a:lnTo>
                  <a:pt x="0" y="424654"/>
                </a:lnTo>
                <a:cubicBezTo>
                  <a:pt x="64113" y="532576"/>
                  <a:pt x="133513" y="636643"/>
                  <a:pt x="208331" y="736099"/>
                </a:cubicBezTo>
                <a:cubicBezTo>
                  <a:pt x="482220" y="1100047"/>
                  <a:pt x="821955" y="1394777"/>
                  <a:pt x="1193818" y="1626643"/>
                </a:cubicBezTo>
                <a:cubicBezTo>
                  <a:pt x="1952485" y="2099879"/>
                  <a:pt x="2840174" y="2295880"/>
                  <a:pt x="3705644" y="2350831"/>
                </a:cubicBezTo>
                <a:cubicBezTo>
                  <a:pt x="4154460" y="2379446"/>
                  <a:pt x="4609319" y="2366938"/>
                  <a:pt x="5054389" y="2282878"/>
                </a:cubicBezTo>
                <a:cubicBezTo>
                  <a:pt x="5245626" y="2246557"/>
                  <a:pt x="5435315" y="2196777"/>
                  <a:pt x="5618833" y="2125162"/>
                </a:cubicBezTo>
                <a:cubicBezTo>
                  <a:pt x="5743730" y="2076409"/>
                  <a:pt x="5865276" y="2018126"/>
                  <a:pt x="5986808" y="1959855"/>
                </a:cubicBezTo>
                <a:cubicBezTo>
                  <a:pt x="6106246" y="1902573"/>
                  <a:pt x="6225684" y="1845303"/>
                  <a:pt x="6348309" y="1797070"/>
                </a:cubicBezTo>
                <a:cubicBezTo>
                  <a:pt x="6601722" y="1697574"/>
                  <a:pt x="6863794" y="1647756"/>
                  <a:pt x="7131504" y="1646527"/>
                </a:cubicBezTo>
                <a:cubicBezTo>
                  <a:pt x="7339984" y="1645564"/>
                  <a:pt x="7546965" y="1670416"/>
                  <a:pt x="7753782" y="1695242"/>
                </a:cubicBezTo>
                <a:lnTo>
                  <a:pt x="7753833" y="1695255"/>
                </a:lnTo>
                <a:lnTo>
                  <a:pt x="7753871" y="1695255"/>
                </a:lnTo>
                <a:cubicBezTo>
                  <a:pt x="7812593" y="1702301"/>
                  <a:pt x="7871302" y="1709360"/>
                  <a:pt x="7930037" y="1715810"/>
                </a:cubicBezTo>
                <a:cubicBezTo>
                  <a:pt x="8219039" y="1747759"/>
                  <a:pt x="8511736" y="1751548"/>
                  <a:pt x="8795266" y="1731804"/>
                </a:cubicBezTo>
                <a:cubicBezTo>
                  <a:pt x="8873541" y="1726354"/>
                  <a:pt x="8951829" y="1719942"/>
                  <a:pt x="9030141" y="1713517"/>
                </a:cubicBezTo>
                <a:lnTo>
                  <a:pt x="9030155" y="1713517"/>
                </a:lnTo>
                <a:cubicBezTo>
                  <a:pt x="9235561" y="1696661"/>
                  <a:pt x="9441146" y="1679806"/>
                  <a:pt x="9646859" y="1680427"/>
                </a:cubicBezTo>
                <a:cubicBezTo>
                  <a:pt x="10156376" y="1682303"/>
                  <a:pt x="10658581" y="1835000"/>
                  <a:pt x="11141208" y="1981754"/>
                </a:cubicBezTo>
                <a:lnTo>
                  <a:pt x="11141259" y="1981767"/>
                </a:lnTo>
                <a:lnTo>
                  <a:pt x="11141525" y="1981843"/>
                </a:lnTo>
                <a:cubicBezTo>
                  <a:pt x="11192312" y="1997291"/>
                  <a:pt x="11242883" y="2012663"/>
                  <a:pt x="11293225" y="2027795"/>
                </a:cubicBezTo>
                <a:lnTo>
                  <a:pt x="11310239" y="2032915"/>
                </a:lnTo>
                <a:cubicBezTo>
                  <a:pt x="11599343" y="2119801"/>
                  <a:pt x="11892294" y="2207841"/>
                  <a:pt x="12188825" y="2270027"/>
                </a:cubicBezTo>
                <a:close/>
                <a:moveTo>
                  <a:pt x="12188825" y="2427528"/>
                </a:moveTo>
                <a:cubicBezTo>
                  <a:pt x="11983379" y="2378255"/>
                  <a:pt x="11779102" y="2323216"/>
                  <a:pt x="11574826" y="2268164"/>
                </a:cubicBezTo>
                <a:lnTo>
                  <a:pt x="11574813" y="2268164"/>
                </a:lnTo>
                <a:cubicBezTo>
                  <a:pt x="11347313" y="2206865"/>
                  <a:pt x="11119801" y="2145566"/>
                  <a:pt x="10890664" y="2092225"/>
                </a:cubicBezTo>
                <a:cubicBezTo>
                  <a:pt x="10602056" y="2025083"/>
                  <a:pt x="10310007" y="1970538"/>
                  <a:pt x="10014554" y="1954773"/>
                </a:cubicBezTo>
                <a:cubicBezTo>
                  <a:pt x="9724689" y="1939603"/>
                  <a:pt x="9443254" y="1978459"/>
                  <a:pt x="9157655" y="2032991"/>
                </a:cubicBezTo>
                <a:cubicBezTo>
                  <a:pt x="9150125" y="2034423"/>
                  <a:pt x="9142609" y="2035855"/>
                  <a:pt x="9135080" y="2037300"/>
                </a:cubicBezTo>
                <a:lnTo>
                  <a:pt x="9117089" y="2040734"/>
                </a:lnTo>
                <a:cubicBezTo>
                  <a:pt x="8858445" y="2090121"/>
                  <a:pt x="8598099" y="2139825"/>
                  <a:pt x="8335544" y="2143842"/>
                </a:cubicBezTo>
                <a:cubicBezTo>
                  <a:pt x="8073307" y="2147847"/>
                  <a:pt x="7815729" y="2093821"/>
                  <a:pt x="7563890" y="2026705"/>
                </a:cubicBezTo>
                <a:cubicBezTo>
                  <a:pt x="7528872" y="2017365"/>
                  <a:pt x="7493867" y="2007848"/>
                  <a:pt x="7458838" y="1998318"/>
                </a:cubicBezTo>
                <a:lnTo>
                  <a:pt x="7458812" y="1998305"/>
                </a:lnTo>
                <a:cubicBezTo>
                  <a:pt x="7241889" y="1939286"/>
                  <a:pt x="7024229" y="1880066"/>
                  <a:pt x="6800120" y="1865099"/>
                </a:cubicBezTo>
                <a:cubicBezTo>
                  <a:pt x="6509341" y="1845836"/>
                  <a:pt x="6233594" y="1916133"/>
                  <a:pt x="5963193" y="2035006"/>
                </a:cubicBezTo>
                <a:cubicBezTo>
                  <a:pt x="5883698" y="2069996"/>
                  <a:pt x="5805182" y="2107737"/>
                  <a:pt x="5726666" y="2145464"/>
                </a:cubicBezTo>
                <a:cubicBezTo>
                  <a:pt x="5583498" y="2214279"/>
                  <a:pt x="5440342" y="2283081"/>
                  <a:pt x="5291258" y="2335205"/>
                </a:cubicBezTo>
                <a:cubicBezTo>
                  <a:pt x="5088720" y="2405844"/>
                  <a:pt x="4880329" y="2453736"/>
                  <a:pt x="4670504" y="2485976"/>
                </a:cubicBezTo>
                <a:cubicBezTo>
                  <a:pt x="4221714" y="2554892"/>
                  <a:pt x="3760837" y="2553701"/>
                  <a:pt x="3315576" y="2505011"/>
                </a:cubicBezTo>
                <a:cubicBezTo>
                  <a:pt x="2870329" y="2456334"/>
                  <a:pt x="2409071" y="2353238"/>
                  <a:pt x="2003703" y="2200034"/>
                </a:cubicBezTo>
                <a:cubicBezTo>
                  <a:pt x="1598336" y="2046830"/>
                  <a:pt x="1216571" y="1821922"/>
                  <a:pt x="869769" y="1544598"/>
                </a:cubicBezTo>
                <a:cubicBezTo>
                  <a:pt x="533285" y="1275524"/>
                  <a:pt x="236320" y="951448"/>
                  <a:pt x="0" y="581612"/>
                </a:cubicBezTo>
                <a:lnTo>
                  <a:pt x="0" y="556480"/>
                </a:lnTo>
                <a:cubicBezTo>
                  <a:pt x="312749" y="1049618"/>
                  <a:pt x="735446" y="1457344"/>
                  <a:pt x="1216794" y="1773954"/>
                </a:cubicBezTo>
                <a:cubicBezTo>
                  <a:pt x="1985852" y="2279824"/>
                  <a:pt x="2890326" y="2492883"/>
                  <a:pt x="3782015" y="2518330"/>
                </a:cubicBezTo>
                <a:cubicBezTo>
                  <a:pt x="4227440" y="2530876"/>
                  <a:pt x="4679315" y="2494530"/>
                  <a:pt x="5113200" y="2371576"/>
                </a:cubicBezTo>
                <a:cubicBezTo>
                  <a:pt x="5310849" y="2315638"/>
                  <a:pt x="5497529" y="2227041"/>
                  <a:pt x="5684589" y="2138266"/>
                </a:cubicBezTo>
                <a:cubicBezTo>
                  <a:pt x="5948299" y="2013120"/>
                  <a:pt x="6212771" y="1887606"/>
                  <a:pt x="6509836" y="1852704"/>
                </a:cubicBezTo>
                <a:cubicBezTo>
                  <a:pt x="6839683" y="1813950"/>
                  <a:pt x="7154701" y="1898163"/>
                  <a:pt x="7470328" y="1982552"/>
                </a:cubicBezTo>
                <a:lnTo>
                  <a:pt x="7470328" y="1982552"/>
                </a:lnTo>
                <a:cubicBezTo>
                  <a:pt x="7640578" y="2028061"/>
                  <a:pt x="7810993" y="2073621"/>
                  <a:pt x="7984036" y="2099955"/>
                </a:cubicBezTo>
                <a:cubicBezTo>
                  <a:pt x="8269927" y="2143284"/>
                  <a:pt x="8555045" y="2119877"/>
                  <a:pt x="8840021" y="2072176"/>
                </a:cubicBezTo>
                <a:cubicBezTo>
                  <a:pt x="8927489" y="2057539"/>
                  <a:pt x="9014842" y="2040430"/>
                  <a:pt x="9102246" y="2023309"/>
                </a:cubicBezTo>
                <a:cubicBezTo>
                  <a:pt x="9278375" y="1988813"/>
                  <a:pt x="9454719" y="1954279"/>
                  <a:pt x="9632651" y="1939870"/>
                </a:cubicBezTo>
                <a:cubicBezTo>
                  <a:pt x="10184551" y="1895248"/>
                  <a:pt x="10737124" y="2028264"/>
                  <a:pt x="11265051" y="2165944"/>
                </a:cubicBezTo>
                <a:cubicBezTo>
                  <a:pt x="11378179" y="2195434"/>
                  <a:pt x="11491205" y="2226077"/>
                  <a:pt x="11604294" y="2256733"/>
                </a:cubicBezTo>
                <a:lnTo>
                  <a:pt x="11604333" y="2256746"/>
                </a:lnTo>
                <a:cubicBezTo>
                  <a:pt x="11798719" y="2309441"/>
                  <a:pt x="11993283" y="2362186"/>
                  <a:pt x="12188825" y="2409279"/>
                </a:cubicBezTo>
                <a:close/>
                <a:moveTo>
                  <a:pt x="12188825" y="2573280"/>
                </a:moveTo>
                <a:cubicBezTo>
                  <a:pt x="12187429" y="2572875"/>
                  <a:pt x="12186044" y="2572482"/>
                  <a:pt x="12184648" y="2572089"/>
                </a:cubicBezTo>
                <a:lnTo>
                  <a:pt x="12184115" y="2571937"/>
                </a:lnTo>
                <a:lnTo>
                  <a:pt x="12183899" y="2571874"/>
                </a:lnTo>
                <a:cubicBezTo>
                  <a:pt x="11719467" y="2440011"/>
                  <a:pt x="11254425" y="2307983"/>
                  <a:pt x="10779975" y="2226762"/>
                </a:cubicBezTo>
                <a:cubicBezTo>
                  <a:pt x="10500749" y="2179111"/>
                  <a:pt x="10217981" y="2151218"/>
                  <a:pt x="9934933" y="2161635"/>
                </a:cubicBezTo>
                <a:cubicBezTo>
                  <a:pt x="9654972" y="2171900"/>
                  <a:pt x="9380926" y="2236368"/>
                  <a:pt x="9119425" y="2318628"/>
                </a:cubicBezTo>
                <a:cubicBezTo>
                  <a:pt x="9108125" y="2322177"/>
                  <a:pt x="9096825" y="2325738"/>
                  <a:pt x="9085512" y="2329299"/>
                </a:cubicBezTo>
                <a:cubicBezTo>
                  <a:pt x="8835222" y="2408151"/>
                  <a:pt x="8583714" y="2487370"/>
                  <a:pt x="8324142" y="2513413"/>
                </a:cubicBezTo>
                <a:cubicBezTo>
                  <a:pt x="8068926" y="2538974"/>
                  <a:pt x="7820731" y="2499143"/>
                  <a:pt x="7578199" y="2414424"/>
                </a:cubicBezTo>
                <a:cubicBezTo>
                  <a:pt x="7461517" y="2373680"/>
                  <a:pt x="7346230" y="2325092"/>
                  <a:pt x="7230970" y="2276503"/>
                </a:cubicBezTo>
                <a:cubicBezTo>
                  <a:pt x="6891536" y="2133425"/>
                  <a:pt x="6552230" y="1990397"/>
                  <a:pt x="6177741" y="2048186"/>
                </a:cubicBezTo>
                <a:cubicBezTo>
                  <a:pt x="5930016" y="2086636"/>
                  <a:pt x="5699228" y="2199211"/>
                  <a:pt x="5471297" y="2310416"/>
                </a:cubicBezTo>
                <a:lnTo>
                  <a:pt x="5471259" y="2310429"/>
                </a:lnTo>
                <a:cubicBezTo>
                  <a:pt x="5447846" y="2321847"/>
                  <a:pt x="5424446" y="2333266"/>
                  <a:pt x="5401072" y="2344583"/>
                </a:cubicBezTo>
                <a:cubicBezTo>
                  <a:pt x="5198814" y="2442330"/>
                  <a:pt x="4993292" y="2521840"/>
                  <a:pt x="4778654" y="2576588"/>
                </a:cubicBezTo>
                <a:cubicBezTo>
                  <a:pt x="4334880" y="2689999"/>
                  <a:pt x="3880097" y="2717474"/>
                  <a:pt x="3421124" y="2684600"/>
                </a:cubicBezTo>
                <a:cubicBezTo>
                  <a:pt x="2962151" y="2651726"/>
                  <a:pt x="2504347" y="2557845"/>
                  <a:pt x="2070513" y="2390725"/>
                </a:cubicBezTo>
                <a:cubicBezTo>
                  <a:pt x="1648793" y="2228270"/>
                  <a:pt x="1258340" y="1981424"/>
                  <a:pt x="899978" y="1688855"/>
                </a:cubicBezTo>
                <a:cubicBezTo>
                  <a:pt x="567820" y="1417563"/>
                  <a:pt x="252640" y="1091950"/>
                  <a:pt x="0" y="719120"/>
                </a:cubicBezTo>
                <a:lnTo>
                  <a:pt x="0" y="692852"/>
                </a:lnTo>
                <a:cubicBezTo>
                  <a:pt x="340082" y="1201786"/>
                  <a:pt x="799930" y="1622562"/>
                  <a:pt x="1275307" y="1946143"/>
                </a:cubicBezTo>
                <a:cubicBezTo>
                  <a:pt x="2058947" y="2479247"/>
                  <a:pt x="2987786" y="2704142"/>
                  <a:pt x="3907484" y="2675881"/>
                </a:cubicBezTo>
                <a:cubicBezTo>
                  <a:pt x="4358483" y="2661928"/>
                  <a:pt x="4816922" y="2585408"/>
                  <a:pt x="5239710" y="2399875"/>
                </a:cubicBezTo>
                <a:cubicBezTo>
                  <a:pt x="5322670" y="2363529"/>
                  <a:pt x="5404386" y="2323748"/>
                  <a:pt x="5486076" y="2283968"/>
                </a:cubicBezTo>
                <a:lnTo>
                  <a:pt x="5486076" y="2283968"/>
                </a:lnTo>
                <a:lnTo>
                  <a:pt x="5486089" y="2283968"/>
                </a:lnTo>
                <a:lnTo>
                  <a:pt x="5486089" y="2283968"/>
                </a:lnTo>
                <a:cubicBezTo>
                  <a:pt x="5639554" y="2209247"/>
                  <a:pt x="5792930" y="2134565"/>
                  <a:pt x="5954317" y="2082847"/>
                </a:cubicBezTo>
                <a:cubicBezTo>
                  <a:pt x="6179950" y="2010598"/>
                  <a:pt x="6410954" y="1997519"/>
                  <a:pt x="6640498" y="2045740"/>
                </a:cubicBezTo>
                <a:cubicBezTo>
                  <a:pt x="6850323" y="2089842"/>
                  <a:pt x="7048963" y="2174511"/>
                  <a:pt x="7247451" y="2259116"/>
                </a:cubicBezTo>
                <a:cubicBezTo>
                  <a:pt x="7492141" y="2363402"/>
                  <a:pt x="7736603" y="2467600"/>
                  <a:pt x="8001583" y="2495633"/>
                </a:cubicBezTo>
                <a:cubicBezTo>
                  <a:pt x="8351745" y="2532689"/>
                  <a:pt x="8682418" y="2430430"/>
                  <a:pt x="9013992" y="2327905"/>
                </a:cubicBezTo>
                <a:lnTo>
                  <a:pt x="9014004" y="2327892"/>
                </a:lnTo>
                <a:cubicBezTo>
                  <a:pt x="9217990" y="2264819"/>
                  <a:pt x="9422317" y="2201631"/>
                  <a:pt x="9631750" y="2170709"/>
                </a:cubicBezTo>
                <a:cubicBezTo>
                  <a:pt x="10163233" y="2092009"/>
                  <a:pt x="10701407" y="2177869"/>
                  <a:pt x="11220448" y="2297325"/>
                </a:cubicBezTo>
                <a:cubicBezTo>
                  <a:pt x="11541167" y="2371082"/>
                  <a:pt x="11858203" y="2460845"/>
                  <a:pt x="12175277" y="2550621"/>
                </a:cubicBezTo>
                <a:cubicBezTo>
                  <a:pt x="12179798" y="2551901"/>
                  <a:pt x="12184305" y="2553181"/>
                  <a:pt x="12188825" y="2554461"/>
                </a:cubicBezTo>
                <a:close/>
                <a:moveTo>
                  <a:pt x="12188825" y="2725091"/>
                </a:moveTo>
                <a:cubicBezTo>
                  <a:pt x="11699609" y="2559201"/>
                  <a:pt x="11199245" y="2423244"/>
                  <a:pt x="10689295" y="2364517"/>
                </a:cubicBezTo>
                <a:cubicBezTo>
                  <a:pt x="10400902" y="2331352"/>
                  <a:pt x="10099305" y="2326169"/>
                  <a:pt x="9819660" y="2362933"/>
                </a:cubicBezTo>
                <a:cubicBezTo>
                  <a:pt x="9540029" y="2399698"/>
                  <a:pt x="9268116" y="2493567"/>
                  <a:pt x="9017508" y="2604114"/>
                </a:cubicBezTo>
                <a:lnTo>
                  <a:pt x="9007122" y="2608689"/>
                </a:lnTo>
                <a:lnTo>
                  <a:pt x="8987938" y="2617167"/>
                </a:lnTo>
                <a:lnTo>
                  <a:pt x="8987938" y="2617167"/>
                </a:lnTo>
                <a:cubicBezTo>
                  <a:pt x="8746993" y="2723557"/>
                  <a:pt x="8503610" y="2831024"/>
                  <a:pt x="8246807" y="2877129"/>
                </a:cubicBezTo>
                <a:cubicBezTo>
                  <a:pt x="8005836" y="2920242"/>
                  <a:pt x="7766846" y="2897710"/>
                  <a:pt x="7537062" y="2810836"/>
                </a:cubicBezTo>
                <a:cubicBezTo>
                  <a:pt x="7358127" y="2743036"/>
                  <a:pt x="7190607" y="2644249"/>
                  <a:pt x="7023214" y="2545526"/>
                </a:cubicBezTo>
                <a:cubicBezTo>
                  <a:pt x="6796451" y="2411788"/>
                  <a:pt x="6569916" y="2278189"/>
                  <a:pt x="6315538" y="2221959"/>
                </a:cubicBezTo>
                <a:cubicBezTo>
                  <a:pt x="5926639" y="2136099"/>
                  <a:pt x="5581200" y="2301583"/>
                  <a:pt x="5234415" y="2467714"/>
                </a:cubicBezTo>
                <a:lnTo>
                  <a:pt x="5234415" y="2467714"/>
                </a:lnTo>
                <a:lnTo>
                  <a:pt x="5234402" y="2467714"/>
                </a:lnTo>
                <a:cubicBezTo>
                  <a:pt x="5102560" y="2530876"/>
                  <a:pt x="4970514" y="2594140"/>
                  <a:pt x="4835815" y="2643704"/>
                </a:cubicBezTo>
                <a:cubicBezTo>
                  <a:pt x="4383406" y="2810279"/>
                  <a:pt x="3901453" y="2869690"/>
                  <a:pt x="3428044" y="2850110"/>
                </a:cubicBezTo>
                <a:cubicBezTo>
                  <a:pt x="2949328" y="2830239"/>
                  <a:pt x="2451960" y="2720300"/>
                  <a:pt x="2024869" y="2536706"/>
                </a:cubicBezTo>
                <a:cubicBezTo>
                  <a:pt x="1597777" y="2353099"/>
                  <a:pt x="1205987" y="2072214"/>
                  <a:pt x="846330" y="1761205"/>
                </a:cubicBezTo>
                <a:cubicBezTo>
                  <a:pt x="548708" y="1503790"/>
                  <a:pt x="247946" y="1198377"/>
                  <a:pt x="0" y="851425"/>
                </a:cubicBezTo>
                <a:lnTo>
                  <a:pt x="0" y="812242"/>
                </a:lnTo>
                <a:cubicBezTo>
                  <a:pt x="48075" y="880859"/>
                  <a:pt x="97913" y="947647"/>
                  <a:pt x="148963" y="1012552"/>
                </a:cubicBezTo>
                <a:cubicBezTo>
                  <a:pt x="466576" y="1415510"/>
                  <a:pt x="855628" y="1771344"/>
                  <a:pt x="1243881" y="2055460"/>
                </a:cubicBezTo>
                <a:cubicBezTo>
                  <a:pt x="1632135" y="2339590"/>
                  <a:pt x="2021606" y="2550862"/>
                  <a:pt x="2498113" y="2684664"/>
                </a:cubicBezTo>
                <a:cubicBezTo>
                  <a:pt x="2974619" y="2818453"/>
                  <a:pt x="3473879" y="2864608"/>
                  <a:pt x="3965533" y="2818453"/>
                </a:cubicBezTo>
                <a:cubicBezTo>
                  <a:pt x="4204866" y="2796136"/>
                  <a:pt x="4434879" y="2753402"/>
                  <a:pt x="4675481" y="2679113"/>
                </a:cubicBezTo>
                <a:cubicBezTo>
                  <a:pt x="4881510" y="2615494"/>
                  <a:pt x="5076341" y="2521612"/>
                  <a:pt x="5270753" y="2427933"/>
                </a:cubicBezTo>
                <a:lnTo>
                  <a:pt x="5270854" y="2427883"/>
                </a:lnTo>
                <a:cubicBezTo>
                  <a:pt x="5303447" y="2412181"/>
                  <a:pt x="5336014" y="2396479"/>
                  <a:pt x="5368632" y="2380929"/>
                </a:cubicBezTo>
                <a:cubicBezTo>
                  <a:pt x="5595839" y="2272625"/>
                  <a:pt x="5833877" y="2177324"/>
                  <a:pt x="6083545" y="2177970"/>
                </a:cubicBezTo>
                <a:cubicBezTo>
                  <a:pt x="6300391" y="2178186"/>
                  <a:pt x="6507957" y="2249890"/>
                  <a:pt x="6703245" y="2347764"/>
                </a:cubicBezTo>
                <a:cubicBezTo>
                  <a:pt x="6811154" y="2401916"/>
                  <a:pt x="6917006" y="2463570"/>
                  <a:pt x="7022948" y="2525275"/>
                </a:cubicBezTo>
                <a:cubicBezTo>
                  <a:pt x="7316266" y="2696133"/>
                  <a:pt x="7610297" y="2867396"/>
                  <a:pt x="7950910" y="2880969"/>
                </a:cubicBezTo>
                <a:cubicBezTo>
                  <a:pt x="8300641" y="2894884"/>
                  <a:pt x="8620000" y="2756393"/>
                  <a:pt x="8940046" y="2617598"/>
                </a:cubicBezTo>
                <a:cubicBezTo>
                  <a:pt x="9142418" y="2529837"/>
                  <a:pt x="9345058" y="2441950"/>
                  <a:pt x="9555836" y="2392411"/>
                </a:cubicBezTo>
                <a:cubicBezTo>
                  <a:pt x="10080070" y="2269102"/>
                  <a:pt x="10624275" y="2314129"/>
                  <a:pt x="11145461" y="2419050"/>
                </a:cubicBezTo>
                <a:cubicBezTo>
                  <a:pt x="11498582" y="2490044"/>
                  <a:pt x="11845963" y="2589895"/>
                  <a:pt x="12188825" y="2705790"/>
                </a:cubicBezTo>
                <a:close/>
                <a:moveTo>
                  <a:pt x="12188825" y="2884327"/>
                </a:moveTo>
                <a:cubicBezTo>
                  <a:pt x="11740670" y="2702887"/>
                  <a:pt x="11272962" y="2572228"/>
                  <a:pt x="10797204" y="2518976"/>
                </a:cubicBezTo>
                <a:cubicBezTo>
                  <a:pt x="10282277" y="2461124"/>
                  <a:pt x="9746641" y="2495050"/>
                  <a:pt x="9257057" y="2702697"/>
                </a:cubicBezTo>
                <a:cubicBezTo>
                  <a:pt x="9107490" y="2766240"/>
                  <a:pt x="8962011" y="2847905"/>
                  <a:pt x="8816393" y="2929633"/>
                </a:cubicBezTo>
                <a:cubicBezTo>
                  <a:pt x="8487295" y="3114355"/>
                  <a:pt x="8157549" y="3299458"/>
                  <a:pt x="7778489" y="3276570"/>
                </a:cubicBezTo>
                <a:cubicBezTo>
                  <a:pt x="7411999" y="3254506"/>
                  <a:pt x="7108955" y="3028825"/>
                  <a:pt x="6812842" y="2808302"/>
                </a:cubicBezTo>
                <a:lnTo>
                  <a:pt x="6812830" y="2808289"/>
                </a:lnTo>
                <a:cubicBezTo>
                  <a:pt x="6742642" y="2756025"/>
                  <a:pt x="6672848" y="2704041"/>
                  <a:pt x="6602687" y="2655135"/>
                </a:cubicBezTo>
                <a:cubicBezTo>
                  <a:pt x="6408770" y="2519940"/>
                  <a:pt x="6199795" y="2399229"/>
                  <a:pt x="5969312" y="2364049"/>
                </a:cubicBezTo>
                <a:cubicBezTo>
                  <a:pt x="5679523" y="2319909"/>
                  <a:pt x="5401097" y="2425906"/>
                  <a:pt x="5138111" y="2553574"/>
                </a:cubicBezTo>
                <a:cubicBezTo>
                  <a:pt x="5133933" y="2555601"/>
                  <a:pt x="5129756" y="2557616"/>
                  <a:pt x="5125579" y="2559644"/>
                </a:cubicBezTo>
                <a:cubicBezTo>
                  <a:pt x="5112590" y="2565955"/>
                  <a:pt x="5099576" y="2572267"/>
                  <a:pt x="5086562" y="2578590"/>
                </a:cubicBezTo>
                <a:lnTo>
                  <a:pt x="5086562" y="2578590"/>
                </a:lnTo>
                <a:cubicBezTo>
                  <a:pt x="4856853" y="2690126"/>
                  <a:pt x="4625126" y="2802650"/>
                  <a:pt x="4389996" y="2872934"/>
                </a:cubicBezTo>
                <a:cubicBezTo>
                  <a:pt x="4137268" y="2948465"/>
                  <a:pt x="3877456" y="2992479"/>
                  <a:pt x="3616653" y="3006533"/>
                </a:cubicBezTo>
                <a:cubicBezTo>
                  <a:pt x="3088623" y="3034617"/>
                  <a:pt x="2554600" y="2938999"/>
                  <a:pt x="2066196" y="2720161"/>
                </a:cubicBezTo>
                <a:cubicBezTo>
                  <a:pt x="1618930" y="2519635"/>
                  <a:pt x="1219929" y="2210033"/>
                  <a:pt x="839263" y="1871144"/>
                </a:cubicBezTo>
                <a:cubicBezTo>
                  <a:pt x="535375" y="1600613"/>
                  <a:pt x="246180" y="1301630"/>
                  <a:pt x="0" y="964742"/>
                </a:cubicBezTo>
                <a:lnTo>
                  <a:pt x="0" y="934550"/>
                </a:lnTo>
                <a:cubicBezTo>
                  <a:pt x="38954" y="987806"/>
                  <a:pt x="78779" y="1039892"/>
                  <a:pt x="119118" y="1090789"/>
                </a:cubicBezTo>
                <a:cubicBezTo>
                  <a:pt x="445533" y="1502612"/>
                  <a:pt x="813984" y="1849904"/>
                  <a:pt x="1231889" y="2173877"/>
                </a:cubicBezTo>
                <a:cubicBezTo>
                  <a:pt x="1649796" y="2497851"/>
                  <a:pt x="2092161" y="2755455"/>
                  <a:pt x="2592703" y="2885493"/>
                </a:cubicBezTo>
                <a:cubicBezTo>
                  <a:pt x="3118714" y="3022134"/>
                  <a:pt x="3674385" y="3029737"/>
                  <a:pt x="4205196" y="2903958"/>
                </a:cubicBezTo>
                <a:cubicBezTo>
                  <a:pt x="4473883" y="2840149"/>
                  <a:pt x="4738914" y="2732834"/>
                  <a:pt x="4979948" y="2612149"/>
                </a:cubicBezTo>
                <a:cubicBezTo>
                  <a:pt x="4987426" y="2608410"/>
                  <a:pt x="4994905" y="2604659"/>
                  <a:pt x="5002396" y="2600907"/>
                </a:cubicBezTo>
                <a:cubicBezTo>
                  <a:pt x="5236281" y="2483682"/>
                  <a:pt x="5475640" y="2363719"/>
                  <a:pt x="5733801" y="2339209"/>
                </a:cubicBezTo>
                <a:cubicBezTo>
                  <a:pt x="6156881" y="2299163"/>
                  <a:pt x="6507055" y="2559010"/>
                  <a:pt x="6841549" y="2807224"/>
                </a:cubicBezTo>
                <a:lnTo>
                  <a:pt x="6841600" y="2807250"/>
                </a:lnTo>
                <a:cubicBezTo>
                  <a:pt x="6868403" y="2827146"/>
                  <a:pt x="6895104" y="2846954"/>
                  <a:pt x="6921742" y="2866534"/>
                </a:cubicBezTo>
                <a:cubicBezTo>
                  <a:pt x="7108802" y="3004189"/>
                  <a:pt x="7303100" y="3137534"/>
                  <a:pt x="7520251" y="3208174"/>
                </a:cubicBezTo>
                <a:cubicBezTo>
                  <a:pt x="7779352" y="3292500"/>
                  <a:pt x="8036804" y="3267066"/>
                  <a:pt x="8302279" y="3167569"/>
                </a:cubicBezTo>
                <a:cubicBezTo>
                  <a:pt x="8491993" y="3096461"/>
                  <a:pt x="8670343" y="2995495"/>
                  <a:pt x="8848604" y="2894580"/>
                </a:cubicBezTo>
                <a:lnTo>
                  <a:pt x="8848617" y="2894567"/>
                </a:lnTo>
                <a:lnTo>
                  <a:pt x="8848668" y="2894542"/>
                </a:lnTo>
                <a:cubicBezTo>
                  <a:pt x="8919833" y="2854267"/>
                  <a:pt x="8990973" y="2813992"/>
                  <a:pt x="9062811" y="2775631"/>
                </a:cubicBezTo>
                <a:cubicBezTo>
                  <a:pt x="9278591" y="2660496"/>
                  <a:pt x="9508757" y="2581936"/>
                  <a:pt x="9743480" y="2534767"/>
                </a:cubicBezTo>
                <a:cubicBezTo>
                  <a:pt x="10558684" y="2370512"/>
                  <a:pt x="11412537" y="2545057"/>
                  <a:pt x="12188825" y="286301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113290" y="3477870"/>
            <a:ext cx="9844775" cy="180000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accent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918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1094168" y="5527799"/>
            <a:ext cx="10043122" cy="579632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734" y="33445"/>
            <a:ext cx="10975215" cy="1143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6731" tIns="53366" rIns="106731" bIns="53366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734" y="1600272"/>
            <a:ext cx="10975215" cy="45264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6731" tIns="53366" rIns="106731" bIns="53366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38" y="6357270"/>
            <a:ext cx="2845426" cy="363870"/>
          </a:xfrm>
          <a:prstGeom prst="rect">
            <a:avLst/>
          </a:prstGeom>
        </p:spPr>
        <p:txBody>
          <a:bodyPr vert="horz" lIns="106731" tIns="53366" rIns="106731" bIns="5336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45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943018"/>
            <a:ext cx="12194682" cy="190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F:\logo\国家卫星气象中心标-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987" y="170446"/>
            <a:ext cx="630487" cy="7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7"/>
          <a:srcRect b="4145"/>
          <a:stretch>
            <a:fillRect/>
          </a:stretch>
        </p:blipFill>
        <p:spPr bwMode="auto">
          <a:xfrm>
            <a:off x="11404388" y="44450"/>
            <a:ext cx="786203" cy="87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1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onsolas" panose="020B0609020204030204" pitchFamily="49" charset="0"/>
          <a:ea typeface="华文楷体" panose="02010600040101010101" pitchFamily="2" charset="-122"/>
        </a:defRPr>
      </a:lvl5pPr>
      <a:lvl6pPr marL="534035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6pPr>
      <a:lvl7pPr marL="1067435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7pPr>
      <a:lvl8pPr marL="1600835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8pPr>
      <a:lvl9pPr marL="2134235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9pPr>
    </p:titleStyle>
    <p:bodyStyle>
      <a:lvl1pPr marL="384810" indent="-38481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•"/>
        <a:defRPr sz="356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835025" indent="-320675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–"/>
        <a:defRPr sz="317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284605" indent="-25654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797050" indent="-25654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–"/>
        <a:defRPr sz="221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311400" indent="-25654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»"/>
        <a:defRPr sz="221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824480" indent="-256540" algn="l" defTabSz="1027430" rtl="0" eaLnBrk="1" latinLnBrk="0" hangingPunct="1">
        <a:spcBef>
          <a:spcPct val="19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38830" indent="-256540" algn="l" defTabSz="1027430" rtl="0" eaLnBrk="1" latinLnBrk="0" hangingPunct="1">
        <a:spcBef>
          <a:spcPct val="19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852545" indent="-256540" algn="l" defTabSz="1027430" rtl="0" eaLnBrk="1" latinLnBrk="0" hangingPunct="1">
        <a:spcBef>
          <a:spcPct val="19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364990" indent="-256540" algn="l" defTabSz="1027430" rtl="0" eaLnBrk="1" latinLnBrk="0" hangingPunct="1">
        <a:spcBef>
          <a:spcPct val="19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7430" rtl="0" eaLnBrk="1" latinLnBrk="0" hangingPunct="1">
        <a:defRPr sz="1925" kern="1200">
          <a:solidFill>
            <a:schemeClr val="tx1"/>
          </a:solidFill>
          <a:latin typeface="+mn-lt"/>
          <a:ea typeface="+mn-ea"/>
          <a:cs typeface="+mn-cs"/>
        </a:defRPr>
      </a:lvl1pPr>
      <a:lvl2pPr marL="513715" algn="l" defTabSz="1027430" rtl="0" eaLnBrk="1" latinLnBrk="0" hangingPunct="1">
        <a:defRPr sz="1925" kern="1200">
          <a:solidFill>
            <a:schemeClr val="tx1"/>
          </a:solidFill>
          <a:latin typeface="+mn-lt"/>
          <a:ea typeface="+mn-ea"/>
          <a:cs typeface="+mn-cs"/>
        </a:defRPr>
      </a:lvl2pPr>
      <a:lvl3pPr marL="1027430" algn="l" defTabSz="1027430" rtl="0" eaLnBrk="1" latinLnBrk="0" hangingPunct="1">
        <a:defRPr sz="1925" kern="1200">
          <a:solidFill>
            <a:schemeClr val="tx1"/>
          </a:solidFill>
          <a:latin typeface="+mn-lt"/>
          <a:ea typeface="+mn-ea"/>
          <a:cs typeface="+mn-cs"/>
        </a:defRPr>
      </a:lvl3pPr>
      <a:lvl4pPr marL="1540510" algn="l" defTabSz="1027430" rtl="0" eaLnBrk="1" latinLnBrk="0" hangingPunct="1">
        <a:defRPr sz="1925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algn="l" defTabSz="1027430" rtl="0" eaLnBrk="1" latinLnBrk="0" hangingPunct="1">
        <a:defRPr sz="1925" kern="1200">
          <a:solidFill>
            <a:schemeClr val="tx1"/>
          </a:solidFill>
          <a:latin typeface="+mn-lt"/>
          <a:ea typeface="+mn-ea"/>
          <a:cs typeface="+mn-cs"/>
        </a:defRPr>
      </a:lvl5pPr>
      <a:lvl6pPr marL="2567940" algn="l" defTabSz="1027430" rtl="0" eaLnBrk="1" latinLnBrk="0" hangingPunct="1">
        <a:defRPr sz="1925" kern="1200">
          <a:solidFill>
            <a:schemeClr val="tx1"/>
          </a:solidFill>
          <a:latin typeface="+mn-lt"/>
          <a:ea typeface="+mn-ea"/>
          <a:cs typeface="+mn-cs"/>
        </a:defRPr>
      </a:lvl6pPr>
      <a:lvl7pPr marL="3081655" algn="l" defTabSz="1027430" rtl="0" eaLnBrk="1" latinLnBrk="0" hangingPunct="1">
        <a:defRPr sz="1925" kern="1200">
          <a:solidFill>
            <a:schemeClr val="tx1"/>
          </a:solidFill>
          <a:latin typeface="+mn-lt"/>
          <a:ea typeface="+mn-ea"/>
          <a:cs typeface="+mn-cs"/>
        </a:defRPr>
      </a:lvl7pPr>
      <a:lvl8pPr marL="3595370" algn="l" defTabSz="1027430" rtl="0" eaLnBrk="1" latinLnBrk="0" hangingPunct="1">
        <a:defRPr sz="1925" kern="1200">
          <a:solidFill>
            <a:schemeClr val="tx1"/>
          </a:solidFill>
          <a:latin typeface="+mn-lt"/>
          <a:ea typeface="+mn-ea"/>
          <a:cs typeface="+mn-cs"/>
        </a:defRPr>
      </a:lvl8pPr>
      <a:lvl9pPr marL="4108450" algn="l" defTabSz="1027430" rtl="0" eaLnBrk="1" latinLnBrk="0" hangingPunct="1">
        <a:defRPr sz="19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 7" descr="C:/Users/kingsoft/AppData/Local/Temp/fig2wpp/@svg_UnionUnion_#color-2113&amp;617.svg"/>
          <p:cNvSpPr/>
          <p:nvPr userDrawn="1">
            <p:custDataLst>
              <p:tags r:id="rId2"/>
            </p:custDataLst>
          </p:nvPr>
        </p:nvSpPr>
        <p:spPr>
          <a:xfrm>
            <a:off x="318" y="0"/>
            <a:ext cx="1450687" cy="703135"/>
          </a:xfrm>
          <a:custGeom>
            <a:avLst/>
            <a:gdLst>
              <a:gd name="connsiteX0" fmla="*/ 0 w 1450687"/>
              <a:gd name="connsiteY0" fmla="*/ 397131 h 703135"/>
              <a:gd name="connsiteX1" fmla="*/ 73149 w 1450687"/>
              <a:gd name="connsiteY1" fmla="*/ 375585 h 703135"/>
              <a:gd name="connsiteX2" fmla="*/ 219214 w 1450687"/>
              <a:gd name="connsiteY2" fmla="*/ 334969 h 703135"/>
              <a:gd name="connsiteX3" fmla="*/ 791957 w 1450687"/>
              <a:gd name="connsiteY3" fmla="*/ 129145 h 703135"/>
              <a:gd name="connsiteX4" fmla="*/ 962788 w 1450687"/>
              <a:gd name="connsiteY4" fmla="*/ 0 h 703135"/>
              <a:gd name="connsiteX5" fmla="*/ 990538 w 1450687"/>
              <a:gd name="connsiteY5" fmla="*/ 0 h 703135"/>
              <a:gd name="connsiteX6" fmla="*/ 543929 w 1450687"/>
              <a:gd name="connsiteY6" fmla="*/ 255902 h 703135"/>
              <a:gd name="connsiteX7" fmla="*/ 208127 w 1450687"/>
              <a:gd name="connsiteY7" fmla="*/ 354366 h 703135"/>
              <a:gd name="connsiteX8" fmla="*/ 208122 w 1450687"/>
              <a:gd name="connsiteY8" fmla="*/ 354368 h 703135"/>
              <a:gd name="connsiteX9" fmla="*/ 208117 w 1450687"/>
              <a:gd name="connsiteY9" fmla="*/ 354369 h 703135"/>
              <a:gd name="connsiteX10" fmla="*/ 208111 w 1450687"/>
              <a:gd name="connsiteY10" fmla="*/ 354372 h 703135"/>
              <a:gd name="connsiteX11" fmla="*/ 208105 w 1450687"/>
              <a:gd name="connsiteY11" fmla="*/ 354373 h 703135"/>
              <a:gd name="connsiteX12" fmla="*/ 208099 w 1450687"/>
              <a:gd name="connsiteY12" fmla="*/ 354376 h 703135"/>
              <a:gd name="connsiteX13" fmla="*/ 0 w 1450687"/>
              <a:gd name="connsiteY13" fmla="*/ 412802 h 703135"/>
              <a:gd name="connsiteX14" fmla="*/ 1300845 w 1450687"/>
              <a:gd name="connsiteY14" fmla="*/ 0 h 703135"/>
              <a:gd name="connsiteX15" fmla="*/ 1314837 w 1450687"/>
              <a:gd name="connsiteY15" fmla="*/ 21936 h 703135"/>
              <a:gd name="connsiteX16" fmla="*/ 1435934 w 1450687"/>
              <a:gd name="connsiteY16" fmla="*/ 454046 h 703135"/>
              <a:gd name="connsiteX17" fmla="*/ 494630 w 1450687"/>
              <a:gd name="connsiteY17" fmla="*/ 675967 h 703135"/>
              <a:gd name="connsiteX18" fmla="*/ 291135 w 1450687"/>
              <a:gd name="connsiteY18" fmla="*/ 681279 h 703135"/>
              <a:gd name="connsiteX19" fmla="*/ 0 w 1450687"/>
              <a:gd name="connsiteY19" fmla="*/ 703135 h 703135"/>
              <a:gd name="connsiteX20" fmla="*/ 0 w 1450687"/>
              <a:gd name="connsiteY20" fmla="*/ 692666 h 703135"/>
              <a:gd name="connsiteX21" fmla="*/ 474990 w 1450687"/>
              <a:gd name="connsiteY21" fmla="*/ 663858 h 703135"/>
              <a:gd name="connsiteX22" fmla="*/ 538755 w 1450687"/>
              <a:gd name="connsiteY22" fmla="*/ 662058 h 703135"/>
              <a:gd name="connsiteX23" fmla="*/ 538759 w 1450687"/>
              <a:gd name="connsiteY23" fmla="*/ 662058 h 703135"/>
              <a:gd name="connsiteX24" fmla="*/ 1226189 w 1450687"/>
              <a:gd name="connsiteY24" fmla="*/ 590592 h 703135"/>
              <a:gd name="connsiteX25" fmla="*/ 1396095 w 1450687"/>
              <a:gd name="connsiteY25" fmla="*/ 216959 h 703135"/>
              <a:gd name="connsiteX26" fmla="*/ 1282797 w 1450687"/>
              <a:gd name="connsiteY26" fmla="*/ 0 h 703135"/>
              <a:gd name="connsiteX27" fmla="*/ 1249573 w 1450687"/>
              <a:gd name="connsiteY27" fmla="*/ 412796 h 703135"/>
              <a:gd name="connsiteX28" fmla="*/ 633987 w 1450687"/>
              <a:gd name="connsiteY28" fmla="*/ 590888 h 703135"/>
              <a:gd name="connsiteX29" fmla="*/ 426770 w 1450687"/>
              <a:gd name="connsiteY29" fmla="*/ 610661 h 703135"/>
              <a:gd name="connsiteX30" fmla="*/ 426739 w 1450687"/>
              <a:gd name="connsiteY30" fmla="*/ 610664 h 703135"/>
              <a:gd name="connsiteX31" fmla="*/ 426709 w 1450687"/>
              <a:gd name="connsiteY31" fmla="*/ 610667 h 703135"/>
              <a:gd name="connsiteX32" fmla="*/ 0 w 1450687"/>
              <a:gd name="connsiteY32" fmla="*/ 657413 h 703135"/>
              <a:gd name="connsiteX33" fmla="*/ 0 w 1450687"/>
              <a:gd name="connsiteY33" fmla="*/ 641958 h 703135"/>
              <a:gd name="connsiteX34" fmla="*/ 395179 w 1450687"/>
              <a:gd name="connsiteY34" fmla="*/ 600952 h 703135"/>
              <a:gd name="connsiteX35" fmla="*/ 395184 w 1450687"/>
              <a:gd name="connsiteY35" fmla="*/ 600952 h 703135"/>
              <a:gd name="connsiteX36" fmla="*/ 395198 w 1450687"/>
              <a:gd name="connsiteY36" fmla="*/ 600951 h 703135"/>
              <a:gd name="connsiteX37" fmla="*/ 395208 w 1450687"/>
              <a:gd name="connsiteY37" fmla="*/ 600950 h 703135"/>
              <a:gd name="connsiteX38" fmla="*/ 886314 w 1450687"/>
              <a:gd name="connsiteY38" fmla="*/ 544384 h 703135"/>
              <a:gd name="connsiteX39" fmla="*/ 1214964 w 1450687"/>
              <a:gd name="connsiteY39" fmla="*/ 420228 h 703135"/>
              <a:gd name="connsiteX40" fmla="*/ 1301844 w 1450687"/>
              <a:gd name="connsiteY40" fmla="*/ 188351 h 703135"/>
              <a:gd name="connsiteX41" fmla="*/ 1258427 w 1450687"/>
              <a:gd name="connsiteY41" fmla="*/ 0 h 703135"/>
              <a:gd name="connsiteX42" fmla="*/ 1276060 w 1450687"/>
              <a:gd name="connsiteY42" fmla="*/ 0 h 703135"/>
              <a:gd name="connsiteX43" fmla="*/ 1249573 w 1450687"/>
              <a:gd name="connsiteY43" fmla="*/ 412796 h 703135"/>
              <a:gd name="connsiteX44" fmla="*/ 0 w 1450687"/>
              <a:gd name="connsiteY44" fmla="*/ 582514 h 703135"/>
              <a:gd name="connsiteX45" fmla="*/ 362572 w 1450687"/>
              <a:gd name="connsiteY45" fmla="*/ 521332 h 703135"/>
              <a:gd name="connsiteX46" fmla="*/ 372455 w 1450687"/>
              <a:gd name="connsiteY46" fmla="*/ 519852 h 703135"/>
              <a:gd name="connsiteX47" fmla="*/ 384834 w 1450687"/>
              <a:gd name="connsiteY47" fmla="*/ 517999 h 703135"/>
              <a:gd name="connsiteX48" fmla="*/ 384838 w 1450687"/>
              <a:gd name="connsiteY48" fmla="*/ 517998 h 703135"/>
              <a:gd name="connsiteX49" fmla="*/ 384840 w 1450687"/>
              <a:gd name="connsiteY49" fmla="*/ 517998 h 703135"/>
              <a:gd name="connsiteX50" fmla="*/ 1085968 w 1450687"/>
              <a:gd name="connsiteY50" fmla="*/ 305683 h 703135"/>
              <a:gd name="connsiteX51" fmla="*/ 1203652 w 1450687"/>
              <a:gd name="connsiteY51" fmla="*/ 0 h 703135"/>
              <a:gd name="connsiteX52" fmla="*/ 1221763 w 1450687"/>
              <a:gd name="connsiteY52" fmla="*/ 0 h 703135"/>
              <a:gd name="connsiteX53" fmla="*/ 884398 w 1450687"/>
              <a:gd name="connsiteY53" fmla="*/ 430811 h 703135"/>
              <a:gd name="connsiteX54" fmla="*/ 328764 w 1450687"/>
              <a:gd name="connsiteY54" fmla="*/ 540074 h 703135"/>
              <a:gd name="connsiteX55" fmla="*/ 328752 w 1450687"/>
              <a:gd name="connsiteY55" fmla="*/ 540076 h 703135"/>
              <a:gd name="connsiteX56" fmla="*/ 328601 w 1450687"/>
              <a:gd name="connsiteY56" fmla="*/ 540097 h 703135"/>
              <a:gd name="connsiteX57" fmla="*/ 328577 w 1450687"/>
              <a:gd name="connsiteY57" fmla="*/ 540101 h 703135"/>
              <a:gd name="connsiteX58" fmla="*/ 87028 w 1450687"/>
              <a:gd name="connsiteY58" fmla="*/ 577141 h 703135"/>
              <a:gd name="connsiteX59" fmla="*/ 0 w 1450687"/>
              <a:gd name="connsiteY59" fmla="*/ 593337 h 703135"/>
              <a:gd name="connsiteX60" fmla="*/ 0 w 1450687"/>
              <a:gd name="connsiteY60" fmla="*/ 499760 h 703135"/>
              <a:gd name="connsiteX61" fmla="*/ 243873 w 1450687"/>
              <a:gd name="connsiteY61" fmla="*/ 445614 h 703135"/>
              <a:gd name="connsiteX62" fmla="*/ 243875 w 1450687"/>
              <a:gd name="connsiteY62" fmla="*/ 445613 h 703135"/>
              <a:gd name="connsiteX63" fmla="*/ 579572 w 1450687"/>
              <a:gd name="connsiteY63" fmla="*/ 368430 h 703135"/>
              <a:gd name="connsiteX64" fmla="*/ 1105416 w 1450687"/>
              <a:gd name="connsiteY64" fmla="*/ 13585 h 703135"/>
              <a:gd name="connsiteX65" fmla="*/ 1111088 w 1450687"/>
              <a:gd name="connsiteY65" fmla="*/ 0 h 703135"/>
              <a:gd name="connsiteX66" fmla="*/ 1133274 w 1450687"/>
              <a:gd name="connsiteY66" fmla="*/ 0 h 703135"/>
              <a:gd name="connsiteX67" fmla="*/ 966977 w 1450687"/>
              <a:gd name="connsiteY67" fmla="*/ 216864 h 703135"/>
              <a:gd name="connsiteX68" fmla="*/ 345839 w 1450687"/>
              <a:gd name="connsiteY68" fmla="*/ 436144 h 703135"/>
              <a:gd name="connsiteX69" fmla="*/ 0 w 1450687"/>
              <a:gd name="connsiteY69" fmla="*/ 514228 h 7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450687" h="703135">
                <a:moveTo>
                  <a:pt x="0" y="397131"/>
                </a:moveTo>
                <a:cubicBezTo>
                  <a:pt x="23971" y="389870"/>
                  <a:pt x="48352" y="382695"/>
                  <a:pt x="73149" y="375585"/>
                </a:cubicBezTo>
                <a:cubicBezTo>
                  <a:pt x="121420" y="361743"/>
                  <a:pt x="170333" y="348352"/>
                  <a:pt x="219214" y="334969"/>
                </a:cubicBezTo>
                <a:cubicBezTo>
                  <a:pt x="428352" y="277712"/>
                  <a:pt x="636887" y="220620"/>
                  <a:pt x="791957" y="129145"/>
                </a:cubicBezTo>
                <a:cubicBezTo>
                  <a:pt x="857875" y="90315"/>
                  <a:pt x="915109" y="47065"/>
                  <a:pt x="962788" y="0"/>
                </a:cubicBezTo>
                <a:lnTo>
                  <a:pt x="990538" y="0"/>
                </a:lnTo>
                <a:cubicBezTo>
                  <a:pt x="887166" y="105527"/>
                  <a:pt x="739124" y="190460"/>
                  <a:pt x="543929" y="255902"/>
                </a:cubicBezTo>
                <a:cubicBezTo>
                  <a:pt x="436595" y="291888"/>
                  <a:pt x="322368" y="323125"/>
                  <a:pt x="208127" y="354366"/>
                </a:cubicBezTo>
                <a:lnTo>
                  <a:pt x="208122" y="354368"/>
                </a:lnTo>
                <a:lnTo>
                  <a:pt x="208117" y="354369"/>
                </a:lnTo>
                <a:lnTo>
                  <a:pt x="208111" y="354372"/>
                </a:lnTo>
                <a:lnTo>
                  <a:pt x="208105" y="354373"/>
                </a:lnTo>
                <a:lnTo>
                  <a:pt x="208099" y="354376"/>
                </a:lnTo>
                <a:cubicBezTo>
                  <a:pt x="138212" y="373487"/>
                  <a:pt x="68320" y="392599"/>
                  <a:pt x="0" y="412802"/>
                </a:cubicBezTo>
                <a:close/>
                <a:moveTo>
                  <a:pt x="1300845" y="0"/>
                </a:moveTo>
                <a:cubicBezTo>
                  <a:pt x="1305572" y="7311"/>
                  <a:pt x="1310236" y="14624"/>
                  <a:pt x="1314837" y="21936"/>
                </a:cubicBezTo>
                <a:cubicBezTo>
                  <a:pt x="1406939" y="168290"/>
                  <a:pt x="1484014" y="326736"/>
                  <a:pt x="1435934" y="454046"/>
                </a:cubicBezTo>
                <a:cubicBezTo>
                  <a:pt x="1358367" y="658411"/>
                  <a:pt x="890169" y="667928"/>
                  <a:pt x="494630" y="675967"/>
                </a:cubicBezTo>
                <a:cubicBezTo>
                  <a:pt x="423557" y="677411"/>
                  <a:pt x="354830" y="678808"/>
                  <a:pt x="291135" y="681279"/>
                </a:cubicBezTo>
                <a:cubicBezTo>
                  <a:pt x="191221" y="685156"/>
                  <a:pt x="94128" y="692566"/>
                  <a:pt x="0" y="703135"/>
                </a:cubicBezTo>
                <a:lnTo>
                  <a:pt x="0" y="692666"/>
                </a:lnTo>
                <a:cubicBezTo>
                  <a:pt x="150612" y="676670"/>
                  <a:pt x="307657" y="668772"/>
                  <a:pt x="474990" y="663858"/>
                </a:cubicBezTo>
                <a:cubicBezTo>
                  <a:pt x="496114" y="663239"/>
                  <a:pt x="517387" y="662650"/>
                  <a:pt x="538755" y="662058"/>
                </a:cubicBezTo>
                <a:lnTo>
                  <a:pt x="538759" y="662058"/>
                </a:lnTo>
                <a:cubicBezTo>
                  <a:pt x="782283" y="655315"/>
                  <a:pt x="1038113" y="648231"/>
                  <a:pt x="1226189" y="590592"/>
                </a:cubicBezTo>
                <a:cubicBezTo>
                  <a:pt x="1446108" y="523159"/>
                  <a:pt x="1454653" y="372401"/>
                  <a:pt x="1396095" y="216959"/>
                </a:cubicBezTo>
                <a:cubicBezTo>
                  <a:pt x="1368933" y="145101"/>
                  <a:pt x="1329840" y="72775"/>
                  <a:pt x="1282797" y="0"/>
                </a:cubicBezTo>
                <a:close/>
                <a:moveTo>
                  <a:pt x="1249573" y="412796"/>
                </a:moveTo>
                <a:cubicBezTo>
                  <a:pt x="1140664" y="528536"/>
                  <a:pt x="880414" y="565566"/>
                  <a:pt x="633987" y="590888"/>
                </a:cubicBezTo>
                <a:cubicBezTo>
                  <a:pt x="565248" y="598010"/>
                  <a:pt x="495936" y="604342"/>
                  <a:pt x="426770" y="610661"/>
                </a:cubicBezTo>
                <a:lnTo>
                  <a:pt x="426739" y="610664"/>
                </a:lnTo>
                <a:lnTo>
                  <a:pt x="426709" y="610667"/>
                </a:lnTo>
                <a:cubicBezTo>
                  <a:pt x="281618" y="623922"/>
                  <a:pt x="137171" y="637118"/>
                  <a:pt x="0" y="657413"/>
                </a:cubicBezTo>
                <a:lnTo>
                  <a:pt x="0" y="641958"/>
                </a:lnTo>
                <a:cubicBezTo>
                  <a:pt x="126934" y="623663"/>
                  <a:pt x="261074" y="612307"/>
                  <a:pt x="395179" y="600952"/>
                </a:cubicBezTo>
                <a:lnTo>
                  <a:pt x="395184" y="600952"/>
                </a:lnTo>
                <a:lnTo>
                  <a:pt x="395198" y="600951"/>
                </a:lnTo>
                <a:lnTo>
                  <a:pt x="395208" y="600950"/>
                </a:lnTo>
                <a:cubicBezTo>
                  <a:pt x="563759" y="586679"/>
                  <a:pt x="732254" y="572413"/>
                  <a:pt x="886314" y="544384"/>
                </a:cubicBezTo>
                <a:cubicBezTo>
                  <a:pt x="1021135" y="519969"/>
                  <a:pt x="1144068" y="484200"/>
                  <a:pt x="1214964" y="420228"/>
                </a:cubicBezTo>
                <a:cubicBezTo>
                  <a:pt x="1285855" y="356257"/>
                  <a:pt x="1307001" y="273847"/>
                  <a:pt x="1301844" y="188351"/>
                </a:cubicBezTo>
                <a:cubicBezTo>
                  <a:pt x="1298191" y="126625"/>
                  <a:pt x="1282607" y="63816"/>
                  <a:pt x="1258427" y="0"/>
                </a:cubicBezTo>
                <a:lnTo>
                  <a:pt x="1276060" y="0"/>
                </a:lnTo>
                <a:cubicBezTo>
                  <a:pt x="1333025" y="148123"/>
                  <a:pt x="1353437" y="302415"/>
                  <a:pt x="1249573" y="412796"/>
                </a:cubicBezTo>
                <a:close/>
                <a:moveTo>
                  <a:pt x="0" y="582514"/>
                </a:moveTo>
                <a:cubicBezTo>
                  <a:pt x="116369" y="559395"/>
                  <a:pt x="237947" y="540024"/>
                  <a:pt x="362572" y="521332"/>
                </a:cubicBezTo>
                <a:lnTo>
                  <a:pt x="372455" y="519852"/>
                </a:lnTo>
                <a:lnTo>
                  <a:pt x="384834" y="517999"/>
                </a:lnTo>
                <a:lnTo>
                  <a:pt x="384838" y="517998"/>
                </a:lnTo>
                <a:lnTo>
                  <a:pt x="384840" y="517998"/>
                </a:lnTo>
                <a:cubicBezTo>
                  <a:pt x="658468" y="477051"/>
                  <a:pt x="946976" y="433877"/>
                  <a:pt x="1085968" y="305683"/>
                </a:cubicBezTo>
                <a:cubicBezTo>
                  <a:pt x="1178275" y="220546"/>
                  <a:pt x="1208913" y="113631"/>
                  <a:pt x="1203652" y="0"/>
                </a:cubicBezTo>
                <a:lnTo>
                  <a:pt x="1221763" y="0"/>
                </a:lnTo>
                <a:cubicBezTo>
                  <a:pt x="1232123" y="183279"/>
                  <a:pt x="1151882" y="344829"/>
                  <a:pt x="884398" y="430811"/>
                </a:cubicBezTo>
                <a:cubicBezTo>
                  <a:pt x="720825" y="483351"/>
                  <a:pt x="524346" y="511778"/>
                  <a:pt x="328764" y="540074"/>
                </a:cubicBezTo>
                <a:lnTo>
                  <a:pt x="328752" y="540076"/>
                </a:lnTo>
                <a:lnTo>
                  <a:pt x="328601" y="540097"/>
                </a:lnTo>
                <a:lnTo>
                  <a:pt x="328577" y="540101"/>
                </a:lnTo>
                <a:cubicBezTo>
                  <a:pt x="247089" y="551891"/>
                  <a:pt x="165758" y="563659"/>
                  <a:pt x="87028" y="577141"/>
                </a:cubicBezTo>
                <a:cubicBezTo>
                  <a:pt x="57495" y="582193"/>
                  <a:pt x="28493" y="587596"/>
                  <a:pt x="0" y="593337"/>
                </a:cubicBezTo>
                <a:close/>
                <a:moveTo>
                  <a:pt x="0" y="499760"/>
                </a:moveTo>
                <a:cubicBezTo>
                  <a:pt x="79877" y="480649"/>
                  <a:pt x="161872" y="463132"/>
                  <a:pt x="243873" y="445614"/>
                </a:cubicBezTo>
                <a:lnTo>
                  <a:pt x="243875" y="445613"/>
                </a:lnTo>
                <a:cubicBezTo>
                  <a:pt x="357643" y="421309"/>
                  <a:pt x="471422" y="397002"/>
                  <a:pt x="579572" y="368430"/>
                </a:cubicBezTo>
                <a:cubicBezTo>
                  <a:pt x="852234" y="296642"/>
                  <a:pt x="1034505" y="175760"/>
                  <a:pt x="1105416" y="13585"/>
                </a:cubicBezTo>
                <a:cubicBezTo>
                  <a:pt x="1107388" y="9075"/>
                  <a:pt x="1109279" y="4546"/>
                  <a:pt x="1111088" y="0"/>
                </a:cubicBezTo>
                <a:lnTo>
                  <a:pt x="1133274" y="0"/>
                </a:lnTo>
                <a:cubicBezTo>
                  <a:pt x="1102011" y="80679"/>
                  <a:pt x="1047860" y="154632"/>
                  <a:pt x="966977" y="216864"/>
                </a:cubicBezTo>
                <a:cubicBezTo>
                  <a:pt x="822514" y="328015"/>
                  <a:pt x="587233" y="384593"/>
                  <a:pt x="345839" y="436144"/>
                </a:cubicBezTo>
                <a:cubicBezTo>
                  <a:pt x="228714" y="461125"/>
                  <a:pt x="112000" y="486086"/>
                  <a:pt x="0" y="51422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5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11" name="图片 8" descr="C:/Users/kingsoft/AppData/Local/Temp/fig2wpp/@svg_UnionUnion_#color-2113&amp;643.svg"/>
          <p:cNvSpPr/>
          <p:nvPr userDrawn="1">
            <p:custDataLst>
              <p:tags r:id="rId3"/>
            </p:custDataLst>
          </p:nvPr>
        </p:nvSpPr>
        <p:spPr>
          <a:xfrm>
            <a:off x="9938223" y="2289018"/>
            <a:ext cx="2254095" cy="4568981"/>
          </a:xfrm>
          <a:custGeom>
            <a:avLst/>
            <a:gdLst>
              <a:gd name="connsiteX0" fmla="*/ 2254096 w 2254095"/>
              <a:gd name="connsiteY0" fmla="*/ 1324093 h 4568981"/>
              <a:gd name="connsiteX1" fmla="*/ 2146978 w 2254095"/>
              <a:gd name="connsiteY1" fmla="*/ 1706858 h 4568981"/>
              <a:gd name="connsiteX2" fmla="*/ 2254096 w 2254095"/>
              <a:gd name="connsiteY2" fmla="*/ 2708622 h 4568981"/>
              <a:gd name="connsiteX3" fmla="*/ 2254096 w 2254095"/>
              <a:gd name="connsiteY3" fmla="*/ 2777837 h 4568981"/>
              <a:gd name="connsiteX4" fmla="*/ 2190782 w 2254095"/>
              <a:gd name="connsiteY4" fmla="*/ 2498259 h 4568981"/>
              <a:gd name="connsiteX5" fmla="*/ 2220682 w 2254095"/>
              <a:gd name="connsiteY5" fmla="*/ 1350420 h 4568981"/>
              <a:gd name="connsiteX6" fmla="*/ 2254096 w 2254095"/>
              <a:gd name="connsiteY6" fmla="*/ 1274830 h 4568981"/>
              <a:gd name="connsiteX7" fmla="*/ 2254096 w 2254095"/>
              <a:gd name="connsiteY7" fmla="*/ 810923 h 4568981"/>
              <a:gd name="connsiteX8" fmla="*/ 2254096 w 2254095"/>
              <a:gd name="connsiteY8" fmla="*/ 848534 h 4568981"/>
              <a:gd name="connsiteX9" fmla="*/ 2004593 w 2254095"/>
              <a:gd name="connsiteY9" fmla="*/ 1416016 h 4568981"/>
              <a:gd name="connsiteX10" fmla="*/ 2105990 w 2254095"/>
              <a:gd name="connsiteY10" fmla="*/ 2653237 h 4568981"/>
              <a:gd name="connsiteX11" fmla="*/ 2207413 w 2254095"/>
              <a:gd name="connsiteY11" fmla="*/ 3022502 h 4568981"/>
              <a:gd name="connsiteX12" fmla="*/ 2207413 w 2254095"/>
              <a:gd name="connsiteY12" fmla="*/ 3022515 h 4568981"/>
              <a:gd name="connsiteX13" fmla="*/ 2254096 w 2254095"/>
              <a:gd name="connsiteY13" fmla="*/ 3188987 h 4568981"/>
              <a:gd name="connsiteX14" fmla="*/ 2254096 w 2254095"/>
              <a:gd name="connsiteY14" fmla="*/ 3247496 h 4568981"/>
              <a:gd name="connsiteX15" fmla="*/ 2190173 w 2254095"/>
              <a:gd name="connsiteY15" fmla="*/ 3018553 h 4568981"/>
              <a:gd name="connsiteX16" fmla="*/ 2190173 w 2254095"/>
              <a:gd name="connsiteY16" fmla="*/ 3018540 h 4568981"/>
              <a:gd name="connsiteX17" fmla="*/ 2190160 w 2254095"/>
              <a:gd name="connsiteY17" fmla="*/ 3018527 h 4568981"/>
              <a:gd name="connsiteX18" fmla="*/ 1984194 w 2254095"/>
              <a:gd name="connsiteY18" fmla="*/ 2177762 h 4568981"/>
              <a:gd name="connsiteX19" fmla="*/ 2254096 w 2254095"/>
              <a:gd name="connsiteY19" fmla="*/ 810923 h 4568981"/>
              <a:gd name="connsiteX20" fmla="*/ 2254096 w 2254095"/>
              <a:gd name="connsiteY20" fmla="*/ 385257 h 4568981"/>
              <a:gd name="connsiteX21" fmla="*/ 2254096 w 2254095"/>
              <a:gd name="connsiteY21" fmla="*/ 414618 h 4568981"/>
              <a:gd name="connsiteX22" fmla="*/ 1834008 w 2254095"/>
              <a:gd name="connsiteY22" fmla="*/ 1170113 h 4568981"/>
              <a:gd name="connsiteX23" fmla="*/ 1897335 w 2254095"/>
              <a:gd name="connsiteY23" fmla="*/ 2387121 h 4568981"/>
              <a:gd name="connsiteX24" fmla="*/ 2156416 w 2254095"/>
              <a:gd name="connsiteY24" fmla="*/ 3237463 h 4568981"/>
              <a:gd name="connsiteX25" fmla="*/ 2254096 w 2254095"/>
              <a:gd name="connsiteY25" fmla="*/ 3536014 h 4568981"/>
              <a:gd name="connsiteX26" fmla="*/ 2254096 w 2254095"/>
              <a:gd name="connsiteY26" fmla="*/ 3585315 h 4568981"/>
              <a:gd name="connsiteX27" fmla="*/ 2162340 w 2254095"/>
              <a:gd name="connsiteY27" fmla="*/ 3304290 h 4568981"/>
              <a:gd name="connsiteX28" fmla="*/ 2152255 w 2254095"/>
              <a:gd name="connsiteY28" fmla="*/ 3273823 h 4568981"/>
              <a:gd name="connsiteX29" fmla="*/ 2145354 w 2254095"/>
              <a:gd name="connsiteY29" fmla="*/ 3252969 h 4568981"/>
              <a:gd name="connsiteX30" fmla="*/ 1790230 w 2254095"/>
              <a:gd name="connsiteY30" fmla="*/ 1934760 h 4568981"/>
              <a:gd name="connsiteX31" fmla="*/ 2254096 w 2254095"/>
              <a:gd name="connsiteY31" fmla="*/ 385257 h 4568981"/>
              <a:gd name="connsiteX32" fmla="*/ 2254096 w 2254095"/>
              <a:gd name="connsiteY32" fmla="*/ 0 h 4568981"/>
              <a:gd name="connsiteX33" fmla="*/ 2254096 w 2254095"/>
              <a:gd name="connsiteY33" fmla="*/ 24812 h 4568981"/>
              <a:gd name="connsiteX34" fmla="*/ 1999887 w 2254095"/>
              <a:gd name="connsiteY34" fmla="*/ 245928 h 4568981"/>
              <a:gd name="connsiteX35" fmla="*/ 1594045 w 2254095"/>
              <a:gd name="connsiteY35" fmla="*/ 1186940 h 4568981"/>
              <a:gd name="connsiteX36" fmla="*/ 1779028 w 2254095"/>
              <a:gd name="connsiteY36" fmla="*/ 2471665 h 4568981"/>
              <a:gd name="connsiteX37" fmla="*/ 2254096 w 2254095"/>
              <a:gd name="connsiteY37" fmla="*/ 3766964 h 4568981"/>
              <a:gd name="connsiteX38" fmla="*/ 2254096 w 2254095"/>
              <a:gd name="connsiteY38" fmla="*/ 3804429 h 4568981"/>
              <a:gd name="connsiteX39" fmla="*/ 2205256 w 2254095"/>
              <a:gd name="connsiteY39" fmla="*/ 3683309 h 4568981"/>
              <a:gd name="connsiteX40" fmla="*/ 2205243 w 2254095"/>
              <a:gd name="connsiteY40" fmla="*/ 3683283 h 4568981"/>
              <a:gd name="connsiteX41" fmla="*/ 2094040 w 2254095"/>
              <a:gd name="connsiteY41" fmla="*/ 3405230 h 4568981"/>
              <a:gd name="connsiteX42" fmla="*/ 1640474 w 2254095"/>
              <a:gd name="connsiteY42" fmla="*/ 1999517 h 4568981"/>
              <a:gd name="connsiteX43" fmla="*/ 1640690 w 2254095"/>
              <a:gd name="connsiteY43" fmla="*/ 825134 h 4568981"/>
              <a:gd name="connsiteX44" fmla="*/ 2207679 w 2254095"/>
              <a:gd name="connsiteY44" fmla="*/ 33010 h 4568981"/>
              <a:gd name="connsiteX45" fmla="*/ 2254096 w 2254095"/>
              <a:gd name="connsiteY45" fmla="*/ 0 h 4568981"/>
              <a:gd name="connsiteX46" fmla="*/ 2254096 w 2254095"/>
              <a:gd name="connsiteY46" fmla="*/ 4002688 h 4568981"/>
              <a:gd name="connsiteX47" fmla="*/ 1539356 w 2254095"/>
              <a:gd name="connsiteY47" fmla="*/ 4027492 h 4568981"/>
              <a:gd name="connsiteX48" fmla="*/ 1539318 w 2254095"/>
              <a:gd name="connsiteY48" fmla="*/ 4027492 h 4568981"/>
              <a:gd name="connsiteX49" fmla="*/ 1539306 w 2254095"/>
              <a:gd name="connsiteY49" fmla="*/ 4027492 h 4568981"/>
              <a:gd name="connsiteX50" fmla="*/ 1000203 w 2254095"/>
              <a:gd name="connsiteY50" fmla="*/ 4029777 h 4568981"/>
              <a:gd name="connsiteX51" fmla="*/ 48583 w 2254095"/>
              <a:gd name="connsiteY51" fmla="*/ 4534806 h 4568981"/>
              <a:gd name="connsiteX52" fmla="*/ 25657 w 2254095"/>
              <a:gd name="connsiteY52" fmla="*/ 4568981 h 4568981"/>
              <a:gd name="connsiteX53" fmla="*/ 0 w 2254095"/>
              <a:gd name="connsiteY53" fmla="*/ 4568981 h 4568981"/>
              <a:gd name="connsiteX54" fmla="*/ 187831 w 2254095"/>
              <a:gd name="connsiteY54" fmla="*/ 4344788 h 4568981"/>
              <a:gd name="connsiteX55" fmla="*/ 646509 w 2254095"/>
              <a:gd name="connsiteY55" fmla="*/ 4084210 h 4568981"/>
              <a:gd name="connsiteX56" fmla="*/ 1257622 w 2254095"/>
              <a:gd name="connsiteY56" fmla="*/ 4007235 h 4568981"/>
              <a:gd name="connsiteX57" fmla="*/ 1524134 w 2254095"/>
              <a:gd name="connsiteY57" fmla="*/ 4012289 h 4568981"/>
              <a:gd name="connsiteX58" fmla="*/ 1524146 w 2254095"/>
              <a:gd name="connsiteY58" fmla="*/ 4012289 h 4568981"/>
              <a:gd name="connsiteX59" fmla="*/ 1524210 w 2254095"/>
              <a:gd name="connsiteY59" fmla="*/ 4012302 h 4568981"/>
              <a:gd name="connsiteX60" fmla="*/ 2254096 w 2254095"/>
              <a:gd name="connsiteY60" fmla="*/ 3982483 h 4568981"/>
              <a:gd name="connsiteX61" fmla="*/ 2254096 w 2254095"/>
              <a:gd name="connsiteY61" fmla="*/ 4083625 h 4568981"/>
              <a:gd name="connsiteX62" fmla="*/ 2209988 w 2254095"/>
              <a:gd name="connsiteY62" fmla="*/ 4096364 h 4568981"/>
              <a:gd name="connsiteX63" fmla="*/ 1481890 w 2254095"/>
              <a:gd name="connsiteY63" fmla="*/ 4160168 h 4568981"/>
              <a:gd name="connsiteX64" fmla="*/ 737074 w 2254095"/>
              <a:gd name="connsiteY64" fmla="*/ 4213940 h 4568981"/>
              <a:gd name="connsiteX65" fmla="*/ 210134 w 2254095"/>
              <a:gd name="connsiteY65" fmla="*/ 4458453 h 4568981"/>
              <a:gd name="connsiteX66" fmla="*/ 89150 w 2254095"/>
              <a:gd name="connsiteY66" fmla="*/ 4568981 h 4568981"/>
              <a:gd name="connsiteX67" fmla="*/ 60260 w 2254095"/>
              <a:gd name="connsiteY67" fmla="*/ 4568981 h 4568981"/>
              <a:gd name="connsiteX68" fmla="*/ 396428 w 2254095"/>
              <a:gd name="connsiteY68" fmla="*/ 4315972 h 4568981"/>
              <a:gd name="connsiteX69" fmla="*/ 1012068 w 2254095"/>
              <a:gd name="connsiteY69" fmla="*/ 4154923 h 4568981"/>
              <a:gd name="connsiteX70" fmla="*/ 1433113 w 2254095"/>
              <a:gd name="connsiteY70" fmla="*/ 4144128 h 4568981"/>
              <a:gd name="connsiteX71" fmla="*/ 1433139 w 2254095"/>
              <a:gd name="connsiteY71" fmla="*/ 4144128 h 4568981"/>
              <a:gd name="connsiteX72" fmla="*/ 1810197 w 2254095"/>
              <a:gd name="connsiteY72" fmla="*/ 4136331 h 4568981"/>
              <a:gd name="connsiteX73" fmla="*/ 2254096 w 2254095"/>
              <a:gd name="connsiteY73" fmla="*/ 4065718 h 4568981"/>
              <a:gd name="connsiteX74" fmla="*/ 2254096 w 2254095"/>
              <a:gd name="connsiteY74" fmla="*/ 4179028 h 4568981"/>
              <a:gd name="connsiteX75" fmla="*/ 1937054 w 2254095"/>
              <a:gd name="connsiteY75" fmla="*/ 4270468 h 4568981"/>
              <a:gd name="connsiteX76" fmla="*/ 1350973 w 2254095"/>
              <a:gd name="connsiteY76" fmla="*/ 4295754 h 4568981"/>
              <a:gd name="connsiteX77" fmla="*/ 1350973 w 2254095"/>
              <a:gd name="connsiteY77" fmla="*/ 4295754 h 4568981"/>
              <a:gd name="connsiteX78" fmla="*/ 1198311 w 2254095"/>
              <a:gd name="connsiteY78" fmla="*/ 4294916 h 4568981"/>
              <a:gd name="connsiteX79" fmla="*/ 508022 w 2254095"/>
              <a:gd name="connsiteY79" fmla="*/ 4389315 h 4568981"/>
              <a:gd name="connsiteX80" fmla="*/ 158919 w 2254095"/>
              <a:gd name="connsiteY80" fmla="*/ 4568981 h 4568981"/>
              <a:gd name="connsiteX81" fmla="*/ 120320 w 2254095"/>
              <a:gd name="connsiteY81" fmla="*/ 4568981 h 4568981"/>
              <a:gd name="connsiteX82" fmla="*/ 757148 w 2254095"/>
              <a:gd name="connsiteY82" fmla="*/ 4310498 h 4568981"/>
              <a:gd name="connsiteX83" fmla="*/ 1389842 w 2254095"/>
              <a:gd name="connsiteY83" fmla="*/ 4283054 h 4568981"/>
              <a:gd name="connsiteX84" fmla="*/ 1389855 w 2254095"/>
              <a:gd name="connsiteY84" fmla="*/ 4283054 h 4568981"/>
              <a:gd name="connsiteX85" fmla="*/ 1390045 w 2254095"/>
              <a:gd name="connsiteY85" fmla="*/ 4283054 h 4568981"/>
              <a:gd name="connsiteX86" fmla="*/ 1508175 w 2254095"/>
              <a:gd name="connsiteY86" fmla="*/ 4283663 h 4568981"/>
              <a:gd name="connsiteX87" fmla="*/ 2212195 w 2254095"/>
              <a:gd name="connsiteY87" fmla="*/ 4176678 h 4568981"/>
              <a:gd name="connsiteX88" fmla="*/ 2254096 w 2254095"/>
              <a:gd name="connsiteY88" fmla="*/ 4156981 h 4568981"/>
              <a:gd name="connsiteX89" fmla="*/ 2254096 w 2254095"/>
              <a:gd name="connsiteY89" fmla="*/ 4299005 h 4568981"/>
              <a:gd name="connsiteX90" fmla="*/ 1689898 w 2254095"/>
              <a:gd name="connsiteY90" fmla="*/ 4436571 h 4568981"/>
              <a:gd name="connsiteX91" fmla="*/ 1338579 w 2254095"/>
              <a:gd name="connsiteY91" fmla="*/ 4424646 h 4568981"/>
              <a:gd name="connsiteX92" fmla="*/ 1338567 w 2254095"/>
              <a:gd name="connsiteY92" fmla="*/ 4424646 h 4568981"/>
              <a:gd name="connsiteX93" fmla="*/ 930255 w 2254095"/>
              <a:gd name="connsiteY93" fmla="*/ 4413597 h 4568981"/>
              <a:gd name="connsiteX94" fmla="*/ 233574 w 2254095"/>
              <a:gd name="connsiteY94" fmla="*/ 4568981 h 4568981"/>
              <a:gd name="connsiteX95" fmla="*/ 196218 w 2254095"/>
              <a:gd name="connsiteY95" fmla="*/ 4568981 h 4568981"/>
              <a:gd name="connsiteX96" fmla="*/ 509654 w 2254095"/>
              <a:gd name="connsiteY96" fmla="*/ 4453856 h 4568981"/>
              <a:gd name="connsiteX97" fmla="*/ 1203260 w 2254095"/>
              <a:gd name="connsiteY97" fmla="*/ 4402180 h 4568981"/>
              <a:gd name="connsiteX98" fmla="*/ 1355325 w 2254095"/>
              <a:gd name="connsiteY98" fmla="*/ 4409495 h 4568981"/>
              <a:gd name="connsiteX99" fmla="*/ 1355363 w 2254095"/>
              <a:gd name="connsiteY99" fmla="*/ 4409495 h 4568981"/>
              <a:gd name="connsiteX100" fmla="*/ 1966713 w 2254095"/>
              <a:gd name="connsiteY100" fmla="*/ 4393341 h 4568981"/>
              <a:gd name="connsiteX101" fmla="*/ 2254096 w 2254095"/>
              <a:gd name="connsiteY101" fmla="*/ 4274011 h 4568981"/>
              <a:gd name="connsiteX102" fmla="*/ 2254096 w 2254095"/>
              <a:gd name="connsiteY102" fmla="*/ 4453869 h 4568981"/>
              <a:gd name="connsiteX103" fmla="*/ 2105216 w 2254095"/>
              <a:gd name="connsiteY103" fmla="*/ 4533447 h 4568981"/>
              <a:gd name="connsiteX104" fmla="*/ 1926829 w 2254095"/>
              <a:gd name="connsiteY104" fmla="*/ 4568981 h 4568981"/>
              <a:gd name="connsiteX105" fmla="*/ 1681906 w 2254095"/>
              <a:gd name="connsiteY105" fmla="*/ 4568981 h 4568981"/>
              <a:gd name="connsiteX106" fmla="*/ 1443465 w 2254095"/>
              <a:gd name="connsiteY106" fmla="*/ 4547175 h 4568981"/>
              <a:gd name="connsiteX107" fmla="*/ 649399 w 2254095"/>
              <a:gd name="connsiteY107" fmla="*/ 4513648 h 4568981"/>
              <a:gd name="connsiteX108" fmla="*/ 350960 w 2254095"/>
              <a:gd name="connsiteY108" fmla="*/ 4568981 h 4568981"/>
              <a:gd name="connsiteX109" fmla="*/ 286576 w 2254095"/>
              <a:gd name="connsiteY109" fmla="*/ 4568981 h 4568981"/>
              <a:gd name="connsiteX110" fmla="*/ 891907 w 2254095"/>
              <a:gd name="connsiteY110" fmla="*/ 4486914 h 4568981"/>
              <a:gd name="connsiteX111" fmla="*/ 1343349 w 2254095"/>
              <a:gd name="connsiteY111" fmla="*/ 4523884 h 4568981"/>
              <a:gd name="connsiteX112" fmla="*/ 1343387 w 2254095"/>
              <a:gd name="connsiteY112" fmla="*/ 4523884 h 4568981"/>
              <a:gd name="connsiteX113" fmla="*/ 1687729 w 2254095"/>
              <a:gd name="connsiteY113" fmla="*/ 4556256 h 4568981"/>
              <a:gd name="connsiteX114" fmla="*/ 2254096 w 2254095"/>
              <a:gd name="connsiteY114" fmla="*/ 4427478 h 4568981"/>
              <a:gd name="connsiteX115" fmla="*/ 794103 w 2254095"/>
              <a:gd name="connsiteY115" fmla="*/ 4568981 h 4568981"/>
              <a:gd name="connsiteX116" fmla="*/ 680318 w 2254095"/>
              <a:gd name="connsiteY116" fmla="*/ 4568981 h 4568981"/>
              <a:gd name="connsiteX117" fmla="*/ 449567 w 2254095"/>
              <a:gd name="connsiteY117" fmla="*/ 4568981 h 4568981"/>
              <a:gd name="connsiteX118" fmla="*/ 643391 w 2254095"/>
              <a:gd name="connsiteY118" fmla="*/ 4554796 h 4568981"/>
              <a:gd name="connsiteX119" fmla="*/ 986916 w 2254095"/>
              <a:gd name="connsiteY119" fmla="*/ 4568981 h 456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254095" h="4568981">
                <a:moveTo>
                  <a:pt x="2254096" y="1324093"/>
                </a:moveTo>
                <a:cubicBezTo>
                  <a:pt x="2201843" y="1442305"/>
                  <a:pt x="2165194" y="1569749"/>
                  <a:pt x="2146978" y="1706858"/>
                </a:cubicBezTo>
                <a:cubicBezTo>
                  <a:pt x="2106903" y="2008090"/>
                  <a:pt x="2172324" y="2355638"/>
                  <a:pt x="2254096" y="2708622"/>
                </a:cubicBezTo>
                <a:lnTo>
                  <a:pt x="2254096" y="2777837"/>
                </a:lnTo>
                <a:cubicBezTo>
                  <a:pt x="2231668" y="2684073"/>
                  <a:pt x="2209962" y="2590626"/>
                  <a:pt x="2190782" y="2498259"/>
                </a:cubicBezTo>
                <a:cubicBezTo>
                  <a:pt x="2101372" y="2067716"/>
                  <a:pt x="2087722" y="1675540"/>
                  <a:pt x="2220682" y="1350420"/>
                </a:cubicBezTo>
                <a:cubicBezTo>
                  <a:pt x="2231135" y="1324842"/>
                  <a:pt x="2242286" y="1299646"/>
                  <a:pt x="2254096" y="1274830"/>
                </a:cubicBezTo>
                <a:close/>
                <a:moveTo>
                  <a:pt x="2254096" y="810923"/>
                </a:moveTo>
                <a:lnTo>
                  <a:pt x="2254096" y="848534"/>
                </a:lnTo>
                <a:cubicBezTo>
                  <a:pt x="2135662" y="1016123"/>
                  <a:pt x="2050744" y="1206092"/>
                  <a:pt x="2004593" y="1416016"/>
                </a:cubicBezTo>
                <a:cubicBezTo>
                  <a:pt x="1924483" y="1779045"/>
                  <a:pt x="1989218" y="2204546"/>
                  <a:pt x="2105990" y="2653237"/>
                </a:cubicBezTo>
                <a:cubicBezTo>
                  <a:pt x="2137831" y="2775576"/>
                  <a:pt x="2172615" y="2899033"/>
                  <a:pt x="2207413" y="3022502"/>
                </a:cubicBezTo>
                <a:lnTo>
                  <a:pt x="2207413" y="3022515"/>
                </a:lnTo>
                <a:cubicBezTo>
                  <a:pt x="2223067" y="3078027"/>
                  <a:pt x="2238708" y="3133551"/>
                  <a:pt x="2254096" y="3188987"/>
                </a:cubicBezTo>
                <a:lnTo>
                  <a:pt x="2254096" y="3247496"/>
                </a:lnTo>
                <a:cubicBezTo>
                  <a:pt x="2233228" y="3171346"/>
                  <a:pt x="2211700" y="3094943"/>
                  <a:pt x="2190173" y="3018553"/>
                </a:cubicBezTo>
                <a:lnTo>
                  <a:pt x="2190173" y="3018540"/>
                </a:lnTo>
                <a:lnTo>
                  <a:pt x="2190160" y="3018527"/>
                </a:lnTo>
                <a:cubicBezTo>
                  <a:pt x="2110011" y="2734136"/>
                  <a:pt x="2029850" y="2449720"/>
                  <a:pt x="1984194" y="2177762"/>
                </a:cubicBezTo>
                <a:cubicBezTo>
                  <a:pt x="1892553" y="1632551"/>
                  <a:pt x="1992592" y="1168469"/>
                  <a:pt x="2254096" y="810923"/>
                </a:cubicBezTo>
                <a:close/>
                <a:moveTo>
                  <a:pt x="2254096" y="385257"/>
                </a:moveTo>
                <a:lnTo>
                  <a:pt x="2254096" y="414618"/>
                </a:lnTo>
                <a:cubicBezTo>
                  <a:pt x="2045517" y="621282"/>
                  <a:pt x="1903399" y="876172"/>
                  <a:pt x="1834008" y="1170113"/>
                </a:cubicBezTo>
                <a:cubicBezTo>
                  <a:pt x="1749559" y="1527903"/>
                  <a:pt x="1785130" y="1941999"/>
                  <a:pt x="1897335" y="2387121"/>
                </a:cubicBezTo>
                <a:cubicBezTo>
                  <a:pt x="1967449" y="2665200"/>
                  <a:pt x="2061933" y="2951319"/>
                  <a:pt x="2156416" y="3237463"/>
                </a:cubicBezTo>
                <a:cubicBezTo>
                  <a:pt x="2189323" y="3337094"/>
                  <a:pt x="2222217" y="3436713"/>
                  <a:pt x="2254096" y="3536014"/>
                </a:cubicBezTo>
                <a:lnTo>
                  <a:pt x="2254096" y="3585315"/>
                </a:lnTo>
                <a:cubicBezTo>
                  <a:pt x="2224284" y="3491869"/>
                  <a:pt x="2193357" y="3398080"/>
                  <a:pt x="2162340" y="3304290"/>
                </a:cubicBezTo>
                <a:cubicBezTo>
                  <a:pt x="2158991" y="3294142"/>
                  <a:pt x="2155617" y="3283983"/>
                  <a:pt x="2152255" y="3273823"/>
                </a:cubicBezTo>
                <a:lnTo>
                  <a:pt x="2145354" y="3252969"/>
                </a:lnTo>
                <a:cubicBezTo>
                  <a:pt x="1996474" y="2803478"/>
                  <a:pt x="1846821" y="2351650"/>
                  <a:pt x="1790230" y="1934760"/>
                </a:cubicBezTo>
                <a:cubicBezTo>
                  <a:pt x="1703599" y="1294820"/>
                  <a:pt x="1865748" y="758802"/>
                  <a:pt x="2254096" y="385257"/>
                </a:cubicBezTo>
                <a:close/>
                <a:moveTo>
                  <a:pt x="2254096" y="0"/>
                </a:moveTo>
                <a:lnTo>
                  <a:pt x="2254096" y="24812"/>
                </a:lnTo>
                <a:cubicBezTo>
                  <a:pt x="2159460" y="91656"/>
                  <a:pt x="2074656" y="165752"/>
                  <a:pt x="1999887" y="245928"/>
                </a:cubicBezTo>
                <a:cubicBezTo>
                  <a:pt x="1765074" y="497300"/>
                  <a:pt x="1625619" y="814550"/>
                  <a:pt x="1594045" y="1186940"/>
                </a:cubicBezTo>
                <a:cubicBezTo>
                  <a:pt x="1561125" y="1574690"/>
                  <a:pt x="1643329" y="2019012"/>
                  <a:pt x="1779028" y="2471665"/>
                </a:cubicBezTo>
                <a:cubicBezTo>
                  <a:pt x="1905555" y="2893712"/>
                  <a:pt x="2078120" y="3330084"/>
                  <a:pt x="2254096" y="3766964"/>
                </a:cubicBezTo>
                <a:lnTo>
                  <a:pt x="2254096" y="3804429"/>
                </a:lnTo>
                <a:cubicBezTo>
                  <a:pt x="2237884" y="3764081"/>
                  <a:pt x="2221570" y="3723695"/>
                  <a:pt x="2205256" y="3683309"/>
                </a:cubicBezTo>
                <a:lnTo>
                  <a:pt x="2205243" y="3683283"/>
                </a:lnTo>
                <a:cubicBezTo>
                  <a:pt x="2167757" y="3590497"/>
                  <a:pt x="2130271" y="3497698"/>
                  <a:pt x="2094040" y="3405230"/>
                </a:cubicBezTo>
                <a:cubicBezTo>
                  <a:pt x="1905835" y="2925436"/>
                  <a:pt x="1734082" y="2448805"/>
                  <a:pt x="1640474" y="1999517"/>
                </a:cubicBezTo>
                <a:cubicBezTo>
                  <a:pt x="1550761" y="1568784"/>
                  <a:pt x="1537986" y="1166621"/>
                  <a:pt x="1640690" y="825134"/>
                </a:cubicBezTo>
                <a:cubicBezTo>
                  <a:pt x="1737723" y="503704"/>
                  <a:pt x="1931980" y="235970"/>
                  <a:pt x="2207679" y="33010"/>
                </a:cubicBezTo>
                <a:cubicBezTo>
                  <a:pt x="2222876" y="21814"/>
                  <a:pt x="2238353" y="10809"/>
                  <a:pt x="2254096" y="0"/>
                </a:cubicBezTo>
                <a:close/>
                <a:moveTo>
                  <a:pt x="2254096" y="4002688"/>
                </a:moveTo>
                <a:cubicBezTo>
                  <a:pt x="2043538" y="4042465"/>
                  <a:pt x="1791384" y="4034972"/>
                  <a:pt x="1539356" y="4027492"/>
                </a:cubicBezTo>
                <a:lnTo>
                  <a:pt x="1539318" y="4027492"/>
                </a:lnTo>
                <a:lnTo>
                  <a:pt x="1539306" y="4027492"/>
                </a:lnTo>
                <a:cubicBezTo>
                  <a:pt x="1354018" y="4021992"/>
                  <a:pt x="1168790" y="4016481"/>
                  <a:pt x="1000203" y="4029777"/>
                </a:cubicBezTo>
                <a:cubicBezTo>
                  <a:pt x="546217" y="4065833"/>
                  <a:pt x="233340" y="4270443"/>
                  <a:pt x="48583" y="4534806"/>
                </a:cubicBezTo>
                <a:cubicBezTo>
                  <a:pt x="40721" y="4546045"/>
                  <a:pt x="33079" y="4557437"/>
                  <a:pt x="25657" y="4568981"/>
                </a:cubicBezTo>
                <a:lnTo>
                  <a:pt x="0" y="4568981"/>
                </a:lnTo>
                <a:cubicBezTo>
                  <a:pt x="51487" y="4486724"/>
                  <a:pt x="114156" y="4411692"/>
                  <a:pt x="187831" y="4344788"/>
                </a:cubicBezTo>
                <a:cubicBezTo>
                  <a:pt x="310358" y="4233778"/>
                  <a:pt x="471018" y="4142223"/>
                  <a:pt x="646509" y="4084210"/>
                </a:cubicBezTo>
                <a:cubicBezTo>
                  <a:pt x="822001" y="4026196"/>
                  <a:pt x="1028144" y="4006511"/>
                  <a:pt x="1257622" y="4007235"/>
                </a:cubicBezTo>
                <a:cubicBezTo>
                  <a:pt x="1344554" y="4007476"/>
                  <a:pt x="1434154" y="4009877"/>
                  <a:pt x="1524134" y="4012289"/>
                </a:cubicBezTo>
                <a:lnTo>
                  <a:pt x="1524146" y="4012289"/>
                </a:lnTo>
                <a:lnTo>
                  <a:pt x="1524210" y="4012302"/>
                </a:lnTo>
                <a:cubicBezTo>
                  <a:pt x="1782390" y="4019224"/>
                  <a:pt x="2043703" y="4026247"/>
                  <a:pt x="2254096" y="3982483"/>
                </a:cubicBezTo>
                <a:close/>
                <a:moveTo>
                  <a:pt x="2254096" y="4083625"/>
                </a:moveTo>
                <a:cubicBezTo>
                  <a:pt x="2239875" y="4088134"/>
                  <a:pt x="2225173" y="4092376"/>
                  <a:pt x="2209988" y="4096364"/>
                </a:cubicBezTo>
                <a:cubicBezTo>
                  <a:pt x="1998808" y="4151723"/>
                  <a:pt x="1746476" y="4159102"/>
                  <a:pt x="1481890" y="4160168"/>
                </a:cubicBezTo>
                <a:cubicBezTo>
                  <a:pt x="1217305" y="4161223"/>
                  <a:pt x="958348" y="4162899"/>
                  <a:pt x="737074" y="4213940"/>
                </a:cubicBezTo>
                <a:cubicBezTo>
                  <a:pt x="524950" y="4262797"/>
                  <a:pt x="350648" y="4347544"/>
                  <a:pt x="210134" y="4458453"/>
                </a:cubicBezTo>
                <a:cubicBezTo>
                  <a:pt x="166549" y="4492832"/>
                  <a:pt x="126194" y="4529713"/>
                  <a:pt x="89150" y="4568981"/>
                </a:cubicBezTo>
                <a:lnTo>
                  <a:pt x="60260" y="4568981"/>
                </a:lnTo>
                <a:cubicBezTo>
                  <a:pt x="151529" y="4469058"/>
                  <a:pt x="263861" y="4383981"/>
                  <a:pt x="396428" y="4315972"/>
                </a:cubicBezTo>
                <a:cubicBezTo>
                  <a:pt x="565356" y="4229574"/>
                  <a:pt x="773736" y="4173211"/>
                  <a:pt x="1012068" y="4154923"/>
                </a:cubicBezTo>
                <a:cubicBezTo>
                  <a:pt x="1146876" y="4144649"/>
                  <a:pt x="1289980" y="4144382"/>
                  <a:pt x="1433113" y="4144128"/>
                </a:cubicBezTo>
                <a:lnTo>
                  <a:pt x="1433139" y="4144128"/>
                </a:lnTo>
                <a:cubicBezTo>
                  <a:pt x="1560745" y="4143900"/>
                  <a:pt x="1688376" y="4143658"/>
                  <a:pt x="1810197" y="4136331"/>
                </a:cubicBezTo>
                <a:cubicBezTo>
                  <a:pt x="1969466" y="4126589"/>
                  <a:pt x="2125006" y="4108149"/>
                  <a:pt x="2254096" y="4065718"/>
                </a:cubicBezTo>
                <a:close/>
                <a:moveTo>
                  <a:pt x="2254096" y="4179028"/>
                </a:moveTo>
                <a:cubicBezTo>
                  <a:pt x="2162391" y="4222310"/>
                  <a:pt x="2054169" y="4251596"/>
                  <a:pt x="1937054" y="4270468"/>
                </a:cubicBezTo>
                <a:cubicBezTo>
                  <a:pt x="1757856" y="4299208"/>
                  <a:pt x="1554909" y="4297481"/>
                  <a:pt x="1350973" y="4295754"/>
                </a:cubicBezTo>
                <a:lnTo>
                  <a:pt x="1350973" y="4295754"/>
                </a:lnTo>
                <a:cubicBezTo>
                  <a:pt x="1300027" y="4295309"/>
                  <a:pt x="1249021" y="4294877"/>
                  <a:pt x="1198311" y="4294916"/>
                </a:cubicBezTo>
                <a:cubicBezTo>
                  <a:pt x="941161" y="4295119"/>
                  <a:pt x="701949" y="4320747"/>
                  <a:pt x="508022" y="4389315"/>
                </a:cubicBezTo>
                <a:cubicBezTo>
                  <a:pt x="376500" y="4435987"/>
                  <a:pt x="259801" y="4496299"/>
                  <a:pt x="158919" y="4568981"/>
                </a:cubicBezTo>
                <a:lnTo>
                  <a:pt x="120320" y="4568981"/>
                </a:lnTo>
                <a:cubicBezTo>
                  <a:pt x="286085" y="4442312"/>
                  <a:pt x="498368" y="4350935"/>
                  <a:pt x="757148" y="4310498"/>
                </a:cubicBezTo>
                <a:cubicBezTo>
                  <a:pt x="951394" y="4280094"/>
                  <a:pt x="1169838" y="4281568"/>
                  <a:pt x="1389842" y="4283054"/>
                </a:cubicBezTo>
                <a:lnTo>
                  <a:pt x="1389855" y="4283054"/>
                </a:lnTo>
                <a:lnTo>
                  <a:pt x="1390045" y="4283054"/>
                </a:lnTo>
                <a:cubicBezTo>
                  <a:pt x="1429422" y="4283320"/>
                  <a:pt x="1468836" y="4283574"/>
                  <a:pt x="1508175" y="4283663"/>
                </a:cubicBezTo>
                <a:cubicBezTo>
                  <a:pt x="1774689" y="4284260"/>
                  <a:pt x="2022518" y="4257946"/>
                  <a:pt x="2212195" y="4176678"/>
                </a:cubicBezTo>
                <a:cubicBezTo>
                  <a:pt x="2226669" y="4170468"/>
                  <a:pt x="2240636" y="4163902"/>
                  <a:pt x="2254096" y="4156981"/>
                </a:cubicBezTo>
                <a:close/>
                <a:moveTo>
                  <a:pt x="2254096" y="4299005"/>
                </a:moveTo>
                <a:cubicBezTo>
                  <a:pt x="2114325" y="4389733"/>
                  <a:pt x="1927641" y="4435454"/>
                  <a:pt x="1689898" y="4436571"/>
                </a:cubicBezTo>
                <a:cubicBezTo>
                  <a:pt x="1576158" y="4437105"/>
                  <a:pt x="1457381" y="4430869"/>
                  <a:pt x="1338579" y="4424646"/>
                </a:cubicBezTo>
                <a:lnTo>
                  <a:pt x="1338567" y="4424646"/>
                </a:lnTo>
                <a:cubicBezTo>
                  <a:pt x="1199809" y="4417369"/>
                  <a:pt x="1061030" y="4410092"/>
                  <a:pt x="930255" y="4413597"/>
                </a:cubicBezTo>
                <a:cubicBezTo>
                  <a:pt x="658368" y="4420988"/>
                  <a:pt x="425638" y="4477440"/>
                  <a:pt x="233574" y="4568981"/>
                </a:cubicBezTo>
                <a:lnTo>
                  <a:pt x="196218" y="4568981"/>
                </a:lnTo>
                <a:cubicBezTo>
                  <a:pt x="291221" y="4522131"/>
                  <a:pt x="395965" y="4483587"/>
                  <a:pt x="509654" y="4453856"/>
                </a:cubicBezTo>
                <a:cubicBezTo>
                  <a:pt x="710821" y="4401341"/>
                  <a:pt x="937216" y="4391537"/>
                  <a:pt x="1203260" y="4402180"/>
                </a:cubicBezTo>
                <a:cubicBezTo>
                  <a:pt x="1253648" y="4404186"/>
                  <a:pt x="1304506" y="4406841"/>
                  <a:pt x="1355325" y="4409495"/>
                </a:cubicBezTo>
                <a:lnTo>
                  <a:pt x="1355363" y="4409495"/>
                </a:lnTo>
                <a:cubicBezTo>
                  <a:pt x="1572860" y="4420836"/>
                  <a:pt x="1789722" y="4432139"/>
                  <a:pt x="1966713" y="4393341"/>
                </a:cubicBezTo>
                <a:cubicBezTo>
                  <a:pt x="2078868" y="4368829"/>
                  <a:pt x="2175787" y="4328710"/>
                  <a:pt x="2254096" y="4274011"/>
                </a:cubicBezTo>
                <a:close/>
                <a:moveTo>
                  <a:pt x="2254096" y="4453869"/>
                </a:moveTo>
                <a:cubicBezTo>
                  <a:pt x="2211675" y="4486406"/>
                  <a:pt x="2162188" y="4513343"/>
                  <a:pt x="2105216" y="4533447"/>
                </a:cubicBezTo>
                <a:cubicBezTo>
                  <a:pt x="2051695" y="4552332"/>
                  <a:pt x="1991603" y="4563444"/>
                  <a:pt x="1926829" y="4568981"/>
                </a:cubicBezTo>
                <a:lnTo>
                  <a:pt x="1681906" y="4568981"/>
                </a:lnTo>
                <a:cubicBezTo>
                  <a:pt x="1604396" y="4564193"/>
                  <a:pt x="1524159" y="4556040"/>
                  <a:pt x="1443465" y="4547175"/>
                </a:cubicBezTo>
                <a:cubicBezTo>
                  <a:pt x="1163434" y="4516315"/>
                  <a:pt x="885583" y="4486050"/>
                  <a:pt x="649399" y="4513648"/>
                </a:cubicBezTo>
                <a:cubicBezTo>
                  <a:pt x="544141" y="4525903"/>
                  <a:pt x="444498" y="4544445"/>
                  <a:pt x="350960" y="4568981"/>
                </a:cubicBezTo>
                <a:lnTo>
                  <a:pt x="286576" y="4568981"/>
                </a:lnTo>
                <a:cubicBezTo>
                  <a:pt x="463727" y="4517013"/>
                  <a:pt x="663223" y="4481821"/>
                  <a:pt x="891907" y="4486914"/>
                </a:cubicBezTo>
                <a:cubicBezTo>
                  <a:pt x="1036188" y="4490127"/>
                  <a:pt x="1189757" y="4507005"/>
                  <a:pt x="1343349" y="4523884"/>
                </a:cubicBezTo>
                <a:lnTo>
                  <a:pt x="1343387" y="4523884"/>
                </a:lnTo>
                <a:cubicBezTo>
                  <a:pt x="1459487" y="4536647"/>
                  <a:pt x="1575612" y="4549398"/>
                  <a:pt x="1687729" y="4556256"/>
                </a:cubicBezTo>
                <a:cubicBezTo>
                  <a:pt x="1935697" y="4571648"/>
                  <a:pt x="2129548" y="4528532"/>
                  <a:pt x="2254096" y="4427478"/>
                </a:cubicBezTo>
                <a:close/>
                <a:moveTo>
                  <a:pt x="794103" y="4568981"/>
                </a:moveTo>
                <a:cubicBezTo>
                  <a:pt x="755523" y="4568131"/>
                  <a:pt x="717612" y="4568143"/>
                  <a:pt x="680318" y="4568981"/>
                </a:cubicBezTo>
                <a:lnTo>
                  <a:pt x="449567" y="4568981"/>
                </a:lnTo>
                <a:cubicBezTo>
                  <a:pt x="512293" y="4562085"/>
                  <a:pt x="576936" y="4557336"/>
                  <a:pt x="643391" y="4554796"/>
                </a:cubicBezTo>
                <a:cubicBezTo>
                  <a:pt x="752953" y="4550554"/>
                  <a:pt x="867842" y="4556574"/>
                  <a:pt x="986916" y="456898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68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6278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6278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627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91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4301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318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tags" Target="../tags/tag16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7.xml"/><Relationship Id="rId2" Type="http://schemas.openxmlformats.org/officeDocument/2006/relationships/image" Target="../media/image22.png"/><Relationship Id="rId1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image" Target="../media/image36.jpeg"/><Relationship Id="rId3" Type="http://schemas.openxmlformats.org/officeDocument/2006/relationships/tags" Target="../tags/tag39.xml"/><Relationship Id="rId2" Type="http://schemas.openxmlformats.org/officeDocument/2006/relationships/image" Target="../media/image35.png"/><Relationship Id="rId1" Type="http://schemas.openxmlformats.org/officeDocument/2006/relationships/tags" Target="../tags/tag3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tags" Target="../tags/tag44.xml"/><Relationship Id="rId4" Type="http://schemas.openxmlformats.org/officeDocument/2006/relationships/image" Target="../media/image39.png"/><Relationship Id="rId3" Type="http://schemas.openxmlformats.org/officeDocument/2006/relationships/tags" Target="../tags/tag43.xml"/><Relationship Id="rId2" Type="http://schemas.openxmlformats.org/officeDocument/2006/relationships/image" Target="../media/image38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43.png"/><Relationship Id="rId11" Type="http://schemas.openxmlformats.org/officeDocument/2006/relationships/image" Target="../media/image42.png"/><Relationship Id="rId10" Type="http://schemas.openxmlformats.org/officeDocument/2006/relationships/tags" Target="../tags/tag47.xml"/><Relationship Id="rId1" Type="http://schemas.openxmlformats.org/officeDocument/2006/relationships/tags" Target="../tags/tag4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image" Target="../media/image8.png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image" Target="../media/image12.png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11.png"/><Relationship Id="rId2" Type="http://schemas.openxmlformats.org/officeDocument/2006/relationships/tags" Target="../tags/tag27.xml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34.xml"/><Relationship Id="rId12" Type="http://schemas.openxmlformats.org/officeDocument/2006/relationships/image" Target="../media/image14.tiff"/><Relationship Id="rId11" Type="http://schemas.openxmlformats.org/officeDocument/2006/relationships/image" Target="../media/image13.png"/><Relationship Id="rId10" Type="http://schemas.openxmlformats.org/officeDocument/2006/relationships/tags" Target="../tags/tag3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tags" Target="../tags/tag35.xml"/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60595" y="2359440"/>
            <a:ext cx="10638090" cy="1699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17" tIns="51359" rIns="102717" bIns="513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dirty="0"/>
          </a:p>
        </p:txBody>
      </p:sp>
      <p:sp>
        <p:nvSpPr>
          <p:cNvPr id="8" name="矩形 7"/>
          <p:cNvSpPr/>
          <p:nvPr/>
        </p:nvSpPr>
        <p:spPr>
          <a:xfrm>
            <a:off x="1657309" y="2357537"/>
            <a:ext cx="4104916" cy="1701524"/>
          </a:xfrm>
          <a:prstGeom prst="rect">
            <a:avLst/>
          </a:prstGeom>
          <a:gradFill flip="none" rotWithShape="1">
            <a:gsLst>
              <a:gs pos="36000">
                <a:srgbClr val="026DCE"/>
              </a:gs>
              <a:gs pos="95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17" tIns="51359" rIns="102717" bIns="513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sp>
        <p:nvSpPr>
          <p:cNvPr id="9" name="矩形 8"/>
          <p:cNvSpPr/>
          <p:nvPr/>
        </p:nvSpPr>
        <p:spPr>
          <a:xfrm>
            <a:off x="1554880" y="3980675"/>
            <a:ext cx="10638090" cy="266711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17" tIns="51359" rIns="102717" bIns="513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855595" y="2318385"/>
            <a:ext cx="9356725" cy="1763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717" tIns="51359" rIns="102717" bIns="51359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FY-3F MERSI-III Reflective Solar Band On-orbit Calibration Methodology and Performance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99740" y="4509135"/>
            <a:ext cx="8128635" cy="1971040"/>
          </a:xfrm>
          <a:prstGeom prst="rect">
            <a:avLst/>
          </a:prstGeom>
          <a:noFill/>
        </p:spPr>
        <p:txBody>
          <a:bodyPr wrap="square" lIns="102717" tIns="51359" rIns="102717" bIns="5135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695" b="1" dirty="0"/>
              <a:t>Wang Ling</a:t>
            </a:r>
            <a:r>
              <a:rPr lang="en-US" altLang="zh-CN" sz="2695" b="1" dirty="0">
                <a:sym typeface="+mn-ea"/>
              </a:rPr>
              <a:t>, Hu Xiuqing</a:t>
            </a:r>
            <a:r>
              <a:rPr lang="en-US" altLang="zh-CN" sz="2695" b="1" dirty="0"/>
              <a:t>, Niu Xinghua</a:t>
            </a:r>
            <a:r>
              <a:rPr lang="en-US" altLang="zh-CN" sz="2695" b="1" dirty="0">
                <a:sym typeface="+mn-ea"/>
              </a:rPr>
              <a:t>, </a:t>
            </a:r>
            <a:r>
              <a:rPr lang="en-US" altLang="zh-CN" sz="2695" b="1" dirty="0">
                <a:sym typeface="+mn-ea"/>
              </a:rPr>
              <a:t>Chen Shuaishuai,</a:t>
            </a:r>
            <a:r>
              <a:rPr lang="en-US" altLang="zh-CN" sz="2695" b="1" dirty="0">
                <a:sym typeface="+mn-ea"/>
              </a:rPr>
              <a:t> Xu Hanlie</a:t>
            </a:r>
            <a:r>
              <a:rPr lang="en-US" altLang="zh-CN" sz="2695" b="1" dirty="0"/>
              <a:t>, Wang Yang </a:t>
            </a:r>
            <a:endParaRPr lang="en-US" altLang="zh-CN" sz="2695" b="1" dirty="0"/>
          </a:p>
          <a:p>
            <a:pPr algn="ctr">
              <a:lnSpc>
                <a:spcPct val="150000"/>
              </a:lnSpc>
            </a:pPr>
            <a:r>
              <a:rPr lang="en-US" sz="2695" b="1" dirty="0"/>
              <a:t>2025.03.17</a:t>
            </a:r>
            <a:endParaRPr lang="en-US" sz="2695" b="1" dirty="0"/>
          </a:p>
        </p:txBody>
      </p:sp>
      <p:pic>
        <p:nvPicPr>
          <p:cNvPr id="14" name="Picture 9" descr="F:\logo\国家卫星气象中心标-3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9" y="174613"/>
            <a:ext cx="664881" cy="79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卫星中心大楼西侧（小）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" y="2347382"/>
            <a:ext cx="3092683" cy="18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文档\局徽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362" y="149372"/>
            <a:ext cx="765430" cy="76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986802" y="232989"/>
            <a:ext cx="4352359" cy="675640"/>
          </a:xfrm>
          <a:prstGeom prst="rect">
            <a:avLst/>
          </a:prstGeom>
          <a:noFill/>
        </p:spPr>
        <p:txBody>
          <a:bodyPr wrap="square" lIns="106731" tIns="53366" rIns="106731" bIns="53366" rtlCol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国家卫星气象中心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900" b="1" dirty="0"/>
              <a:t>National Satellite Weather Center</a:t>
            </a:r>
            <a:endParaRPr lang="en-US" altLang="zh-CN" sz="19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430" y="146050"/>
            <a:ext cx="9695180" cy="777240"/>
          </a:xfrm>
        </p:spPr>
        <p:txBody>
          <a:bodyPr/>
          <a:p>
            <a:r>
              <a:rPr lang="en-US" altLang="zh-CN" sz="3200">
                <a:solidFill>
                  <a:schemeClr val="tx1"/>
                </a:solidFill>
              </a:rPr>
              <a:t>Measurement Consistency and Variability Analysis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430" y="1196975"/>
            <a:ext cx="10975340" cy="1280795"/>
          </a:xfrm>
        </p:spPr>
        <p:txBody>
          <a:bodyPr/>
          <a:p>
            <a:pPr marL="0" indent="0">
              <a:buNone/>
            </a:pPr>
            <a:r>
              <a:rPr lang="en-US" altLang="zh-CN" sz="2400" b="1"/>
              <a:t>(1) Consistency of BRDF Measurements from Multiple Days in Field Experiments</a:t>
            </a:r>
            <a:endParaRPr lang="en-US" altLang="zh-CN" sz="2400" b="1"/>
          </a:p>
        </p:txBody>
      </p:sp>
      <p:pic>
        <p:nvPicPr>
          <p:cNvPr id="5" name="图片 4" descr="FY3F_MERSI-3_BRDF_at_same_angle_from_field_test_sunz_0_suna_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0" y="1989455"/>
            <a:ext cx="10744200" cy="32238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56005" y="5589270"/>
            <a:ext cx="10431780" cy="70675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/>
              <a:t>Across the entire spectral range (excluding water vapor absorption bands), differences in BRDF values obtained on different days are within ±2%.</a:t>
            </a:r>
            <a:endParaRPr lang="en-US" altLang="zh-CN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815" y="1052830"/>
            <a:ext cx="10975340" cy="687705"/>
          </a:xfrm>
        </p:spPr>
        <p:txBody>
          <a:bodyPr/>
          <a:p>
            <a:pPr marL="0" indent="0">
              <a:buNone/>
            </a:pPr>
            <a:r>
              <a:rPr lang="en-US" altLang="zh-CN" sz="2400"/>
              <a:t>(2) Field vs Laboratory Comparisons</a:t>
            </a:r>
            <a:endParaRPr lang="en-US" altLang="zh-CN" sz="2400"/>
          </a:p>
        </p:txBody>
      </p:sp>
      <p:pic>
        <p:nvPicPr>
          <p:cNvPr id="6" name="图片 5" descr="FY3F_MERSI-3_BRDF_compare_field_lab_suna_fix_20220217_v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448" y="1847215"/>
            <a:ext cx="7914005" cy="2376000"/>
          </a:xfrm>
          <a:prstGeom prst="rect">
            <a:avLst/>
          </a:prstGeom>
        </p:spPr>
      </p:pic>
      <p:graphicFrame>
        <p:nvGraphicFramePr>
          <p:cNvPr id="9" name="表格 8"/>
          <p:cNvGraphicFramePr/>
          <p:nvPr>
            <p:custDataLst>
              <p:tags r:id="rId3"/>
            </p:custDataLst>
          </p:nvPr>
        </p:nvGraphicFramePr>
        <p:xfrm>
          <a:off x="7960995" y="1746885"/>
          <a:ext cx="411353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405"/>
                <a:gridCol w="864870"/>
                <a:gridCol w="764540"/>
                <a:gridCol w="928370"/>
                <a:gridCol w="855345"/>
              </a:tblGrid>
              <a:tr h="5791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CW (nm)</a:t>
                      </a:r>
                      <a:endParaRPr lang="en-US" altLang="zh-C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</a:t>
                      </a:r>
                      <a:endParaRPr lang="en-US" altLang="zh-C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endParaRPr lang="zh-CN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endParaRPr lang="en-US" altLang="zh-C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66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°</a:t>
                      </a:r>
                      <a:endParaRPr lang="zh-CN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Diff.(%)</a:t>
                      </a:r>
                      <a:endParaRPr lang="en-US" altLang="zh-C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66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°</a:t>
                      </a:r>
                      <a:endParaRPr lang="zh-CN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Diff.(%)</a:t>
                      </a:r>
                      <a:endPara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72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°</a:t>
                      </a:r>
                      <a:endParaRPr lang="zh-CN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en-US" altLang="zh-CN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0.394</a:t>
                      </a:r>
                      <a:endParaRPr lang="en-US" altLang="zh-CN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0.390</a:t>
                      </a:r>
                      <a:endParaRPr lang="en-US" altLang="zh-CN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</a:t>
                      </a:r>
                      <a:endParaRPr lang="en-US" altLang="zh-CN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altLang="zh-CN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</a:t>
                      </a:r>
                      <a:endParaRPr lang="en-US" altLang="zh-CN" sz="1600" b="1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0.391</a:t>
                      </a:r>
                      <a:endParaRPr lang="en-US" altLang="zh-CN" sz="1600" b="1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0.414</a:t>
                      </a:r>
                      <a:endParaRPr lang="en-US" altLang="zh-CN" sz="1600" b="1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</a:t>
                      </a:r>
                      <a:endParaRPr lang="en-US" altLang="zh-CN" sz="1600" b="1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  <a:endParaRPr lang="en-US" altLang="zh-CN" sz="1600" b="1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</a:t>
                      </a:r>
                      <a:endParaRPr lang="en-US" altLang="zh-CN" sz="1600" b="1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0.393</a:t>
                      </a:r>
                      <a:endParaRPr lang="en-US" altLang="zh-CN" sz="1600" b="1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0.415</a:t>
                      </a:r>
                      <a:endParaRPr lang="en-US" altLang="zh-CN" sz="1600" b="1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en-US" altLang="zh-CN" sz="1600" b="1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en-US" altLang="zh-CN" sz="1600" b="1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</a:t>
                      </a:r>
                      <a:endParaRPr lang="en-US" altLang="zh-CN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0.397</a:t>
                      </a:r>
                      <a:endParaRPr lang="en-US" altLang="zh-CN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0.394</a:t>
                      </a:r>
                      <a:endParaRPr lang="en-US" altLang="zh-CN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-0.8</a:t>
                      </a:r>
                      <a:endParaRPr lang="en-US" altLang="zh-CN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altLang="zh-CN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</a:t>
                      </a:r>
                      <a:endParaRPr lang="en-US" altLang="zh-CN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0.404</a:t>
                      </a:r>
                      <a:endParaRPr lang="en-US" altLang="zh-CN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0.367</a:t>
                      </a:r>
                      <a:endParaRPr lang="en-US" altLang="zh-CN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-7.6</a:t>
                      </a:r>
                      <a:endParaRPr lang="en-US" altLang="zh-CN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-4.0</a:t>
                      </a:r>
                      <a:endParaRPr lang="en-US" altLang="zh-CN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8201660" y="1440180"/>
            <a:ext cx="3691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Field</a:t>
            </a:r>
            <a:r>
              <a:rPr lang="zh-CN" altLang="en-US" b="1"/>
              <a:t>（</a:t>
            </a:r>
            <a:r>
              <a:rPr lang="en-US" altLang="zh-CN" b="1">
                <a:sym typeface="+mn-ea"/>
              </a:rPr>
              <a:t>2022.02.17</a:t>
            </a:r>
            <a:r>
              <a:rPr lang="zh-CN" altLang="en-US" b="1"/>
              <a:t>）</a:t>
            </a:r>
            <a:r>
              <a:rPr lang="en-US" altLang="zh-CN" b="1"/>
              <a:t>vs Lab*</a:t>
            </a:r>
            <a:endParaRPr lang="en-US" altLang="zh-CN" b="1"/>
          </a:p>
        </p:txBody>
      </p:sp>
      <p:sp>
        <p:nvSpPr>
          <p:cNvPr id="4" name="文本框 3"/>
          <p:cNvSpPr txBox="1"/>
          <p:nvPr/>
        </p:nvSpPr>
        <p:spPr>
          <a:xfrm>
            <a:off x="7884160" y="4016375"/>
            <a:ext cx="4230370" cy="485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US" altLang="zh-CN" sz="1600">
                <a:solidFill>
                  <a:srgbClr val="C00000"/>
                </a:solidFill>
              </a:rPr>
              <a:t>* 66</a:t>
            </a:r>
            <a:r>
              <a:rPr lang="zh-CN" altLang="zh-CN" sz="1600">
                <a:solidFill>
                  <a:srgbClr val="C00000"/>
                </a:solidFill>
              </a:rPr>
              <a:t>°</a:t>
            </a:r>
            <a:r>
              <a:rPr lang="en-US" altLang="zh-CN" sz="1600">
                <a:solidFill>
                  <a:srgbClr val="C00000"/>
                </a:solidFill>
              </a:rPr>
              <a:t>and 72</a:t>
            </a:r>
            <a:r>
              <a:rPr lang="zh-CN" altLang="en-US" sz="1600">
                <a:solidFill>
                  <a:srgbClr val="C00000"/>
                </a:solidFill>
              </a:rPr>
              <a:t>°</a:t>
            </a:r>
            <a:r>
              <a:rPr lang="en-US" altLang="zh-CN" sz="1600">
                <a:solidFill>
                  <a:srgbClr val="C00000"/>
                </a:solidFill>
              </a:rPr>
              <a:t>are the solar zenith angle in the SD Coordinate System</a:t>
            </a:r>
            <a:endParaRPr lang="en-US" altLang="zh-CN" sz="160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425" y="4725035"/>
            <a:ext cx="11395710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eaLnBrk="1" latinLnBrk="0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ym typeface="+mn-ea"/>
              </a:rPr>
              <a:t>Comparisons in </a:t>
            </a:r>
            <a:r>
              <a:rPr lang="en-US" altLang="zh-CN" sz="2000"/>
              <a:t>NIR band show less than 5% difference excluding water vapor absorption bands. </a:t>
            </a:r>
            <a:endParaRPr lang="en-US" altLang="zh-CN" sz="2000"/>
          </a:p>
          <a:p>
            <a:pPr marL="285750" indent="-285750" eaLnBrk="1" latinLnBrk="0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/>
              <a:t>Due to aerosol scattering and water vapor absorption, BRDF measurement differences at blue-green bands and water absorption bands show significant variability</a:t>
            </a:r>
            <a:endParaRPr lang="en-US" altLang="zh-CN" sz="2000"/>
          </a:p>
          <a:p>
            <a:pPr marL="285750" indent="-285750" eaLnBrk="1" latinLnBrk="0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/>
              <a:t>Differences increase with the solar zenith angle.</a:t>
            </a:r>
            <a:endParaRPr lang="en-US" altLang="zh-CN" sz="2000"/>
          </a:p>
          <a:p>
            <a:pPr marL="285750" indent="-285750" eaLnBrk="1" latinLnBrk="0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/>
              <a:t>Differences beyond 1800 nm are significantly associated with instrument measurement noise.</a:t>
            </a:r>
            <a:endParaRPr lang="en-US" altLang="zh-CN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280" y="116205"/>
            <a:ext cx="11777980" cy="777240"/>
          </a:xfrm>
        </p:spPr>
        <p:txBody>
          <a:bodyPr/>
          <a:p>
            <a:r>
              <a:rPr lang="en-US" altLang="zh-CN" sz="3000">
                <a:solidFill>
                  <a:schemeClr val="tx1"/>
                </a:solidFill>
              </a:rPr>
              <a:t>VOC Characteristic Parameters Used in Onboard Calibration</a:t>
            </a:r>
            <a:endParaRPr lang="en-US" altLang="zh-CN" sz="300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8280" y="1052830"/>
            <a:ext cx="5575935" cy="884555"/>
          </a:xfrm>
        </p:spPr>
        <p:txBody>
          <a:bodyPr/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r>
              <a:rPr lang="en-US" altLang="zh-CN" sz="2000"/>
              <a:t>SD BRDF: Field +Lab Measurements</a:t>
            </a:r>
            <a:endParaRPr lang="en-US" altLang="zh-CN" sz="2000"/>
          </a:p>
        </p:txBody>
      </p:sp>
      <p:pic>
        <p:nvPicPr>
          <p:cNvPr id="4" name="图片 1" descr="SD_BRDF_SPECTR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085" y="4586605"/>
            <a:ext cx="2405380" cy="1932940"/>
          </a:xfrm>
          <a:prstGeom prst="rect">
            <a:avLst/>
          </a:prstGeom>
        </p:spPr>
      </p:pic>
      <p:pic>
        <p:nvPicPr>
          <p:cNvPr id="753142388" name="Picture 2" descr="A diagram of a graph&#10;&#10;Description automatically generated with medium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" y="1628775"/>
            <a:ext cx="3084195" cy="2446020"/>
          </a:xfrm>
          <a:prstGeom prst="rect">
            <a:avLst/>
          </a:prstGeom>
        </p:spPr>
      </p:pic>
      <p:pic>
        <p:nvPicPr>
          <p:cNvPr id="1368399644" name="Picture 4" descr="A diagram of a graph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70" y="4292600"/>
            <a:ext cx="3212465" cy="25469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60420" y="1844675"/>
            <a:ext cx="34861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 defTabSz="266700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Field: </a:t>
            </a:r>
            <a:r>
              <a:rPr lang="en-US" altLang="zh-CN" sz="1800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provide angular distribution</a:t>
            </a:r>
            <a:endParaRPr lang="en-US" altLang="zh-CN" sz="1800">
              <a:solidFill>
                <a:srgbClr val="0000FF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13055" indent="-457200" algn="l" eaLnBrk="1" latinLnBrk="0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     rBRDF:</a:t>
            </a:r>
            <a:r>
              <a:rPr lang="en-US" altLang="zh-CN" sz="18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Normalized BRDF to the   </a:t>
            </a:r>
            <a:r>
              <a:rPr lang="en-US" altLang="zh-CN" sz="18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reference angle (57°, 90°)</a:t>
            </a:r>
            <a:endParaRPr lang="en-US" altLang="zh-CN" sz="18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/>
              <a:t>   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144520" y="4652645"/>
            <a:ext cx="3940175" cy="92202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80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Lab: provide spectral distribution. </a:t>
            </a:r>
            <a:r>
              <a:rPr lang="en-US" altLang="zh-CN" sz="18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BRDF spectral at the reference angle (57°, 90°)</a:t>
            </a:r>
            <a:endParaRPr lang="en-US" altLang="zh-CN" sz="18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6232" y="405987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rBRDF and fitting residual distribution</a:t>
            </a:r>
            <a:endParaRPr lang="en-US" altLang="zh-CN" sz="1600">
              <a:solidFill>
                <a:srgbClr val="0000FF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0740" y="6519545"/>
            <a:ext cx="2339975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BRDF</a:t>
            </a:r>
            <a:r>
              <a:rPr lang="en-US" altLang="zh-CN" sz="1600" baseline="-2500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SD</a:t>
            </a:r>
            <a:r>
              <a:rPr lang="en-US" altLang="zh-CN" sz="160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 (57°, 90°, λ)</a:t>
            </a:r>
            <a:endParaRPr lang="en-US" altLang="zh-CN" sz="160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110" y="5964555"/>
            <a:ext cx="3710940" cy="815340"/>
          </a:xfrm>
          <a:prstGeom prst="rect">
            <a:avLst/>
          </a:prstGeom>
        </p:spPr>
      </p:pic>
      <p:pic>
        <p:nvPicPr>
          <p:cNvPr id="625859532" name="图片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6815" y="1407795"/>
            <a:ext cx="2656840" cy="20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6960870" y="966470"/>
            <a:ext cx="5026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+mj-ea"/>
              <a:buAutoNum type="circleNumDbPlain" startAt="2"/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Agular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Distribution of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 SDSM Ratio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176135" y="3572510"/>
            <a:ext cx="50165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80000"/>
              </a:lnSpc>
              <a:buClrTx/>
              <a:buSzTx/>
              <a:buFont typeface="+mj-ea"/>
              <a:buAutoNum type="circleNumDbPlain" startAt="3"/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SAP transmittance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and fitting residual distribution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ea"/>
              <a:buAutoNum type="circleNumDbPlain" startAt="3"/>
            </a:pP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272395" y="1700530"/>
            <a:ext cx="1779270" cy="170116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SDDM detector central wavelength: </a:t>
            </a:r>
            <a:endParaRPr lang="en-US" altLang="zh-CN" sz="16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 eaLnBrk="1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</a:pP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412, 443, 555, 670, 865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 nm</a:t>
            </a:r>
            <a:endParaRPr lang="en-US" altLang="zh-CN" sz="1600"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430" y="146050"/>
            <a:ext cx="11081385" cy="777240"/>
          </a:xfrm>
        </p:spPr>
        <p:txBody>
          <a:bodyPr/>
          <a:p>
            <a:r>
              <a:rPr lang="en-US" altLang="zh-CN">
                <a:solidFill>
                  <a:schemeClr val="tx1"/>
                </a:solidFill>
              </a:rPr>
              <a:t>MERSI-III Onboard Calibration Results During in-orbit Test</a:t>
            </a:r>
            <a:endParaRPr lang="en-US" altLang="zh-CN">
              <a:solidFill>
                <a:schemeClr val="tx1"/>
              </a:solidFill>
            </a:endParaRPr>
          </a:p>
        </p:txBody>
      </p:sp>
      <p:graphicFrame>
        <p:nvGraphicFramePr>
          <p:cNvPr id="386428282" name="图表 1"/>
          <p:cNvGraphicFramePr/>
          <p:nvPr/>
        </p:nvGraphicFramePr>
        <p:xfrm>
          <a:off x="480060" y="4184650"/>
          <a:ext cx="4371975" cy="259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0580"/>
          <a:stretch>
            <a:fillRect/>
          </a:stretch>
        </p:blipFill>
        <p:spPr>
          <a:xfrm>
            <a:off x="5232400" y="4304665"/>
            <a:ext cx="4857115" cy="2291715"/>
          </a:xfrm>
          <a:prstGeom prst="rect">
            <a:avLst/>
          </a:prstGeom>
        </p:spPr>
      </p:pic>
      <p:pic>
        <p:nvPicPr>
          <p:cNvPr id="12" name="图片 12" descr="SDDM Response"/>
          <p:cNvPicPr>
            <a:picLocks noChangeAspect="1"/>
          </p:cNvPicPr>
          <p:nvPr/>
        </p:nvPicPr>
        <p:blipFill>
          <a:blip r:embed="rId3"/>
          <a:srcRect t="4483"/>
          <a:stretch>
            <a:fillRect/>
          </a:stretch>
        </p:blipFill>
        <p:spPr>
          <a:xfrm>
            <a:off x="623570" y="1243965"/>
            <a:ext cx="3195955" cy="25438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00150" y="1484630"/>
            <a:ext cx="10369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00B050"/>
                </a:solidFill>
              </a:rPr>
              <a:t>SD View</a:t>
            </a:r>
            <a:endParaRPr lang="en-US" altLang="zh-CN" sz="1400">
              <a:solidFill>
                <a:srgbClr val="00B05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27760" y="2493010"/>
            <a:ext cx="13246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SUN View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07440" y="3141345"/>
            <a:ext cx="13246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0070C0"/>
                </a:solidFill>
              </a:rPr>
              <a:t>Dark View</a:t>
            </a:r>
            <a:endParaRPr lang="en-US" altLang="zh-CN" sz="1400">
              <a:solidFill>
                <a:srgbClr val="0070C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2043430" y="2637155"/>
            <a:ext cx="164465" cy="38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908175" y="1700530"/>
            <a:ext cx="155575" cy="144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endCxn id="5" idx="3"/>
          </p:cNvCxnSpPr>
          <p:nvPr/>
        </p:nvCxnSpPr>
        <p:spPr>
          <a:xfrm flipV="1">
            <a:off x="1991995" y="1638300"/>
            <a:ext cx="245110" cy="62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63842" y="908368"/>
            <a:ext cx="5080000" cy="368300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800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 SDDM response during onboard calibration</a:t>
            </a:r>
            <a:endParaRPr lang="en-US" altLang="zh-CN" sz="1800">
              <a:solidFill>
                <a:srgbClr val="0000FF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0060" y="3862070"/>
            <a:ext cx="5146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Solar Azimuth Angle of each calibration event 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5520690" y="378777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Normalized SDDM Ratios During 2023.08- 2023.12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endParaRPr lang="en-US" altLang="zh-CN" sz="1600">
              <a:solidFill>
                <a:srgbClr val="0000FF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6410" y="1243965"/>
            <a:ext cx="7663180" cy="286131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6 - 8 valid SDDM ratios can be obtained during one calibration event.</a:t>
            </a:r>
            <a:endParaRPr lang="en-US" altLang="zh-CN" sz="20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In subsequent SD BRDF trending, the ratios corresponding to solar zenith angles between 90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°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and 91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°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are utilized.</a:t>
            </a:r>
            <a:endParaRPr lang="en-US" altLang="zh-CN" sz="20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The first two blue bands show approximately 1% degradation, but the magnitude of the ratio time series also exhibits ~1% variability.</a:t>
            </a:r>
            <a:endParaRPr lang="en-US" altLang="zh-CN" sz="20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Accumulating data over a longer period is essential for obtaining more accurate SD BRDF varation information. In the initial phase, the SD degradation waso not consider.</a:t>
            </a:r>
            <a:endParaRPr lang="en-US" altLang="zh-CN" sz="20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20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35915" y="332740"/>
            <a:ext cx="1038987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Timeseries of calibration coefficient of MERSI-III RSBs during the first 5 months</a:t>
            </a:r>
            <a:endParaRPr lang="en-US" altLang="zh-CN" sz="2400">
              <a:solidFill>
                <a:srgbClr val="0000FF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39865" y="1197610"/>
            <a:ext cx="5734050" cy="4276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Radiometric Response Stability</a:t>
            </a:r>
            <a:endParaRPr lang="en-US" altLang="zh-CN"/>
          </a:p>
          <a:p>
            <a:pPr marL="396240" lvl="1" indent="-252095" eaLnBrk="1" latinLnBrk="0" hangingPunct="1">
              <a:buFont typeface="Wingdings" panose="05000000000000000000" charset="0"/>
              <a:buChar char="ü"/>
            </a:pPr>
            <a:r>
              <a:rPr lang="en-US" altLang="zh-CN"/>
              <a:t>Calibration coefficient of most channels fluctuated within </a:t>
            </a:r>
            <a:r>
              <a:rPr lang="en-US" altLang="en-US"/>
              <a:t>±</a:t>
            </a:r>
            <a:r>
              <a:rPr lang="en-US" altLang="zh-CN"/>
              <a:t>1%, indicating the stability of MERSI-III.</a:t>
            </a:r>
            <a:endParaRPr lang="en-US" altLang="zh-CN"/>
          </a:p>
          <a:p>
            <a:pPr marL="285750" indent="-28575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/>
              <a:t>Channels with Significant Fluctuations</a:t>
            </a:r>
            <a:endParaRPr lang="en-US" altLang="zh-CN"/>
          </a:p>
          <a:p>
            <a:pPr marL="394335" lvl="1" indent="-285750" eaLnBrk="1" latinLnBrk="0" hangingPunct="1">
              <a:buFont typeface="Wingdings" panose="05000000000000000000" charset="0"/>
              <a:buChar char="ü"/>
            </a:pPr>
            <a:r>
              <a:rPr lang="en-US" altLang="zh-CN" sz="1800"/>
              <a:t>Some channels (bands 6, 7, and 19) experien</a:t>
            </a:r>
            <a:r>
              <a:rPr lang="en-US" altLang="zh-CN"/>
              <a:t>ced fluctuations exceeding 2%</a:t>
            </a:r>
            <a:endParaRPr lang="en-US" altLang="zh-CN"/>
          </a:p>
          <a:p>
            <a:pPr marL="285750" indent="-28575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/>
              <a:t>Influencing Factors</a:t>
            </a:r>
            <a:endParaRPr lang="en-US" altLang="zh-CN"/>
          </a:p>
          <a:p>
            <a:pPr marL="396240" lvl="1" indent="-284480" eaLnBrk="1" latinLnBrk="0" hangingPunct="1">
              <a:buFont typeface="Wingdings" panose="05000000000000000000" charset="0"/>
              <a:buChar char="ü"/>
            </a:pPr>
            <a:r>
              <a:rPr lang="en-US" altLang="zh-CN"/>
              <a:t>calibrator characterization uncertainty, temperature effect, and radiometric degradation....</a:t>
            </a:r>
            <a:endParaRPr lang="en-US" altLang="zh-CN"/>
          </a:p>
          <a:p>
            <a:pPr marL="285750" indent="-28575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/>
              <a:t>Future Directions</a:t>
            </a:r>
            <a:endParaRPr lang="en-US" altLang="zh-CN"/>
          </a:p>
          <a:p>
            <a:pPr marL="396240" lvl="1" indent="-285750" eaLnBrk="1" latinLnBrk="0" hangingPunct="1">
              <a:buFont typeface="Wingdings" panose="05000000000000000000" charset="0"/>
              <a:buChar char="ü"/>
            </a:pPr>
            <a:r>
              <a:rPr lang="en-US" altLang="zh-CN"/>
              <a:t>Understand and correct these fluctuations, enhance the </a:t>
            </a:r>
            <a:r>
              <a:rPr lang="en-US" altLang="zh-CN">
                <a:sym typeface="+mn-ea"/>
              </a:rPr>
              <a:t>calibration </a:t>
            </a:r>
            <a:r>
              <a:rPr lang="en-US" altLang="zh-CN"/>
              <a:t>accuracy</a:t>
            </a:r>
            <a:r>
              <a:rPr lang="en-US" altLang="zh-CN"/>
              <a:t>. </a:t>
            </a:r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92392" y="1125855"/>
            <a:ext cx="6350953" cy="5183825"/>
            <a:chOff x="371" y="2225"/>
            <a:chExt cx="10002" cy="8164"/>
          </a:xfrm>
        </p:grpSpPr>
        <p:pic>
          <p:nvPicPr>
            <p:cNvPr id="43" name="图片 43" descr="Calibration stability of Bands 1~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18" y="2225"/>
              <a:ext cx="4817" cy="3969"/>
            </a:xfrm>
            <a:prstGeom prst="rect">
              <a:avLst/>
            </a:prstGeom>
          </p:spPr>
        </p:pic>
        <p:pic>
          <p:nvPicPr>
            <p:cNvPr id="44" name="图片 44" descr="Calibration stability of Bands 5~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8" y="2225"/>
              <a:ext cx="4822" cy="3969"/>
            </a:xfrm>
            <a:prstGeom prst="rect">
              <a:avLst/>
            </a:prstGeom>
          </p:spPr>
        </p:pic>
        <p:pic>
          <p:nvPicPr>
            <p:cNvPr id="45" name="图片 45" descr="Calibration stability of Bands 8~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" y="6420"/>
              <a:ext cx="4864" cy="3969"/>
            </a:xfrm>
            <a:prstGeom prst="rect">
              <a:avLst/>
            </a:prstGeom>
          </p:spPr>
        </p:pic>
        <p:pic>
          <p:nvPicPr>
            <p:cNvPr id="46" name="图片 46" descr="Calibration stability of Bands 14~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9" y="6420"/>
              <a:ext cx="4805" cy="3969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1085" y="3782"/>
              <a:ext cx="4093" cy="30"/>
            </a:xfrm>
            <a:prstGeom prst="line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172" y="4434"/>
              <a:ext cx="4093" cy="30"/>
            </a:xfrm>
            <a:prstGeom prst="line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080" y="3885"/>
              <a:ext cx="4093" cy="30"/>
            </a:xfrm>
            <a:prstGeom prst="line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054" y="4537"/>
              <a:ext cx="4093" cy="30"/>
            </a:xfrm>
            <a:prstGeom prst="line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280" y="7927"/>
              <a:ext cx="4093" cy="30"/>
            </a:xfrm>
            <a:prstGeom prst="line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254" y="8579"/>
              <a:ext cx="4093" cy="30"/>
            </a:xfrm>
            <a:prstGeom prst="line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085" y="7925"/>
              <a:ext cx="4093" cy="30"/>
            </a:xfrm>
            <a:prstGeom prst="line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070" y="8609"/>
              <a:ext cx="4093" cy="30"/>
            </a:xfrm>
            <a:prstGeom prst="line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17" name="图片 5" descr="FY3F MERSI SWIR cali coeff vs FPA Temp 202310 t0 202404"/>
          <p:cNvPicPr>
            <a:picLocks noChangeAspect="1"/>
          </p:cNvPicPr>
          <p:nvPr/>
        </p:nvPicPr>
        <p:blipFill>
          <a:blip r:embed="rId5"/>
          <a:srcRect l="3682" r="4807"/>
          <a:stretch>
            <a:fillRect/>
          </a:stretch>
        </p:blipFill>
        <p:spPr>
          <a:xfrm>
            <a:off x="7392670" y="4869180"/>
            <a:ext cx="3648710" cy="19939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015480" y="4869180"/>
            <a:ext cx="459740" cy="2128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Temp vs Cali. Coef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8920" y="146050"/>
            <a:ext cx="9299575" cy="777240"/>
          </a:xfrm>
        </p:spPr>
        <p:txBody>
          <a:bodyPr/>
          <a:p>
            <a:pPr algn="l">
              <a:buClrTx/>
              <a:buSzTx/>
              <a:buFontTx/>
            </a:pPr>
            <a:r>
              <a:rPr lang="en-US" altLang="zh-CN" sz="3200" dirty="0" smtClean="0">
                <a:solidFill>
                  <a:schemeClr val="tx1"/>
                </a:solidFill>
                <a:sym typeface="+mn-ea"/>
              </a:rPr>
              <a:t>3. </a:t>
            </a:r>
            <a:r>
              <a:rPr lang="en-US" altLang="zh-CN" sz="3200" dirty="0" smtClean="0">
                <a:solidFill>
                  <a:schemeClr val="tx1"/>
                </a:solidFill>
                <a:sym typeface="+mn-ea"/>
              </a:rPr>
              <a:t>On-orbit Calibration Performance Assessment</a:t>
            </a:r>
            <a:endParaRPr lang="en-US" altLang="zh-CN" sz="32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915" y="980440"/>
            <a:ext cx="7134225" cy="4942840"/>
          </a:xfrm>
        </p:spPr>
        <p:txBody>
          <a:bodyPr/>
          <a:p>
            <a:r>
              <a:rPr lang="en-US" altLang="zh-CN" sz="2000" b="1"/>
              <a:t>Validation Method: </a:t>
            </a:r>
            <a:r>
              <a:rPr lang="en-US" altLang="zh-CN" sz="2000" b="1">
                <a:solidFill>
                  <a:srgbClr val="0000FF"/>
                </a:solidFill>
              </a:rPr>
              <a:t>I</a:t>
            </a:r>
            <a:r>
              <a:rPr lang="en-US" altLang="zh-CN" sz="2000" b="1"/>
              <a:t>ntegrated Use of Multiple </a:t>
            </a:r>
            <a:r>
              <a:rPr lang="en-US" altLang="zh-CN" sz="2000" b="1">
                <a:solidFill>
                  <a:srgbClr val="0000FF"/>
                </a:solidFill>
              </a:rPr>
              <a:t>V</a:t>
            </a:r>
            <a:r>
              <a:rPr lang="en-US" altLang="zh-CN" sz="2000" b="1"/>
              <a:t>icarious </a:t>
            </a:r>
            <a:r>
              <a:rPr lang="en-US" altLang="zh-CN" sz="2000" b="1">
                <a:solidFill>
                  <a:srgbClr val="0000FF"/>
                </a:solidFill>
              </a:rPr>
              <a:t>C</a:t>
            </a:r>
            <a:r>
              <a:rPr lang="en-US" altLang="zh-CN" sz="2000" b="1"/>
              <a:t>alibration Methods (IVC)</a:t>
            </a:r>
            <a:endParaRPr lang="en-US" altLang="zh-CN" sz="2000" b="1"/>
          </a:p>
          <a:p>
            <a:pPr lvl="1"/>
            <a:r>
              <a:rPr lang="en-US" altLang="zh-CN" sz="1800" b="1"/>
              <a:t>Inter-comparison based on PIPs: MODIS as reference</a:t>
            </a:r>
            <a:endParaRPr lang="en-US" altLang="zh-CN" sz="1800" b="1"/>
          </a:p>
          <a:p>
            <a:pPr lvl="1"/>
            <a:r>
              <a:rPr lang="en-US" altLang="zh-CN" sz="1800" b="1"/>
              <a:t>Rayleigh scattering calibration method: 6SV </a:t>
            </a:r>
            <a:r>
              <a:rPr lang="en-US" altLang="zh-CN" sz="1800" b="1">
                <a:sym typeface="+mn-ea"/>
              </a:rPr>
              <a:t>as reference</a:t>
            </a:r>
            <a:endParaRPr lang="en-US" altLang="zh-CN" sz="1800" b="1">
              <a:sym typeface="+mn-ea"/>
            </a:endParaRPr>
          </a:p>
          <a:p>
            <a:pPr lvl="1"/>
            <a:r>
              <a:rPr lang="en-US" altLang="zh-CN" sz="1800" b="1"/>
              <a:t>Multi-site calibration method</a:t>
            </a:r>
            <a:r>
              <a:rPr lang="en-US" altLang="zh-CN" sz="1800" b="1">
                <a:sym typeface="+mn-ea"/>
              </a:rPr>
              <a:t>: 6SV </a:t>
            </a:r>
            <a:r>
              <a:rPr lang="en-US" altLang="zh-CN" sz="1800" b="1">
                <a:sym typeface="+mn-ea"/>
              </a:rPr>
              <a:t>as reference</a:t>
            </a:r>
            <a:endParaRPr lang="en-US" altLang="zh-CN" sz="1800" b="1">
              <a:sym typeface="+mn-ea"/>
            </a:endParaRPr>
          </a:p>
          <a:p>
            <a:pPr lvl="0"/>
            <a:r>
              <a:rPr lang="en-US" altLang="zh-CN" sz="2015" b="1"/>
              <a:t>Validation Period: Oct. to Dec. 2023</a:t>
            </a:r>
            <a:endParaRPr lang="en-US" altLang="zh-CN" sz="2015" b="1"/>
          </a:p>
          <a:p>
            <a:pPr lvl="0"/>
            <a:r>
              <a:rPr lang="en-US" altLang="zh-CN" sz="2015" b="1"/>
              <a:t>Strategy of combined multiple calibration methods: </a:t>
            </a:r>
            <a:endParaRPr lang="en-US" altLang="zh-CN" sz="2015" b="1"/>
          </a:p>
          <a:p>
            <a:pPr lvl="1"/>
            <a:r>
              <a:rPr lang="en-US" altLang="zh-CN" sz="1795" b="1"/>
              <a:t>Divide reflectance into 50 sub-regions, with 2% intervals</a:t>
            </a:r>
            <a:endParaRPr lang="en-US" altLang="zh-CN" sz="1795" b="1"/>
          </a:p>
          <a:p>
            <a:pPr lvl="1"/>
            <a:r>
              <a:rPr lang="en-US" altLang="zh-CN" sz="1795" b="1"/>
              <a:t>Average samples in each sub-region for inter-comparison</a:t>
            </a:r>
            <a:endParaRPr lang="en-US" altLang="zh-CN" sz="1795" b="1"/>
          </a:p>
          <a:p>
            <a:pPr lvl="1"/>
            <a:endParaRPr lang="en-US" altLang="zh-CN"/>
          </a:p>
          <a:p>
            <a:endParaRPr lang="en-US" altLang="zh-CN"/>
          </a:p>
        </p:txBody>
      </p:sp>
      <p:pic>
        <p:nvPicPr>
          <p:cNvPr id="6" name="图片 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92445" y="4219575"/>
            <a:ext cx="3916045" cy="1997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5" y="4077335"/>
            <a:ext cx="3556635" cy="24187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80417" y="6217602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/>
              <a:t>Rayleigh Scattering Region</a:t>
            </a:r>
            <a:r>
              <a:rPr lang="en-US" altLang="zh-CN" sz="1400"/>
              <a:t> </a:t>
            </a:r>
            <a:endParaRPr lang="en-US" altLang="zh-CN" sz="1400"/>
          </a:p>
          <a:p>
            <a:r>
              <a:rPr lang="en-US" altLang="zh-CN" sz="1400"/>
              <a:t>(</a:t>
            </a:r>
            <a:r>
              <a:rPr lang="zh-CN" altLang="en-US" sz="1400">
                <a:sym typeface="+mn-ea"/>
              </a:rPr>
              <a:t>Fougnie</a:t>
            </a:r>
            <a:r>
              <a:rPr lang="en-US" altLang="zh-CN" sz="1400">
                <a:sym typeface="+mn-ea"/>
              </a:rPr>
              <a:t> et al., 2013</a:t>
            </a:r>
            <a:r>
              <a:rPr lang="en-US" altLang="zh-CN" sz="1400"/>
              <a:t>)</a:t>
            </a:r>
            <a:endParaRPr lang="en-US" altLang="zh-CN" sz="1400"/>
          </a:p>
        </p:txBody>
      </p:sp>
      <p:sp>
        <p:nvSpPr>
          <p:cNvPr id="7" name="文本框 6"/>
          <p:cNvSpPr txBox="1"/>
          <p:nvPr/>
        </p:nvSpPr>
        <p:spPr>
          <a:xfrm>
            <a:off x="1128395" y="6441440"/>
            <a:ext cx="4166235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en-US" altLang="zh-CN" sz="1800"/>
              <a:t>Selection of PIPs based on IR-MAD</a:t>
            </a:r>
            <a:r>
              <a:rPr lang="en-US" altLang="zh-CN" sz="1400"/>
              <a:t> </a:t>
            </a:r>
            <a:endParaRPr lang="en-US" altLang="zh-CN" sz="1400"/>
          </a:p>
          <a:p>
            <a:pPr>
              <a:lnSpc>
                <a:spcPct val="90000"/>
              </a:lnSpc>
            </a:pPr>
            <a:r>
              <a:rPr lang="en-US" altLang="zh-CN" sz="1400"/>
              <a:t>(Wang et al., 2024)</a:t>
            </a:r>
            <a:endParaRPr lang="en-US" altLang="zh-CN" sz="1400"/>
          </a:p>
        </p:txBody>
      </p:sp>
      <p:sp>
        <p:nvSpPr>
          <p:cNvPr id="8" name="文本框 7"/>
          <p:cNvSpPr txBox="1"/>
          <p:nvPr/>
        </p:nvSpPr>
        <p:spPr>
          <a:xfrm>
            <a:off x="7608570" y="1052830"/>
            <a:ext cx="492696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84810" indent="-384810" algn="l" eaLnBrk="0" hangingPunct="0">
              <a:spcBef>
                <a:spcPct val="19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rPr>
              <a:t>Calibration Accuracy Evaluation Metrics</a:t>
            </a:r>
            <a:endParaRPr lang="en-US" altLang="zh-CN" sz="2000" b="1">
              <a:solidFill>
                <a:schemeClr val="tx1"/>
              </a:solidFill>
              <a:latin typeface="Times New Roman" panose="02020603050405020304" pitchFamily="18" charset="0"/>
              <a:ea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8472742" y="1889379"/>
                <a:ext cx="2463165" cy="8756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𝒓𝒃𝒊𝒂𝒔</m:t>
                      </m:r>
                      <m:r>
                        <a:rPr lang="en-US" altLang="zh-CN" sz="18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8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18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𝑵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altLang="zh-CN" sz="18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naryPr>
                        <m:sub>
                          <m:r>
                            <a:rPr lang="en-US" altLang="zh-CN" sz="18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𝒊</m:t>
                          </m:r>
                          <m:r>
                            <a:rPr lang="en-US" altLang="zh-CN" sz="18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=</m:t>
                          </m:r>
                          <m:r>
                            <a:rPr lang="en-US" altLang="zh-CN" sz="18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18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𝑵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18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8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altLang="zh-CN" sz="18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altLang="zh-CN" sz="18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8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altLang="zh-CN" sz="18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8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altLang="zh-CN" sz="18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sz="1800" b="1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8472742" y="1889379"/>
                <a:ext cx="2463165" cy="875665"/>
              </a:xfrm>
              <a:prstGeom prst="rect">
                <a:avLst/>
              </a:prstGeom>
              <a:blipFill rotWithShape="1">
                <a:blip r:embed="rId7"/>
                <a:stretch>
                  <a:fillRect l="-23" t="-29" r="23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8112760" y="285305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宋体" panose="02010600030101010101" pitchFamily="2" charset="-122"/>
              <a:buChar char="–"/>
            </a:pPr>
            <a:r>
              <a:rPr lang="en-US" altLang="zh-CN"/>
              <a:t>Xi​: Reflectance of the reference</a:t>
            </a:r>
            <a:endParaRPr lang="en-US" altLang="zh-CN"/>
          </a:p>
          <a:p>
            <a:pPr marL="285750" indent="-285750">
              <a:buFont typeface="宋体" panose="02010600030101010101" pitchFamily="2" charset="-122"/>
              <a:buChar char="–"/>
            </a:pPr>
            <a:r>
              <a:rPr lang="en-US" altLang="zh-CN"/>
              <a:t>Yi: MERSI-III Reflectance</a:t>
            </a:r>
            <a:endParaRPr lang="en-US" altLang="zh-CN"/>
          </a:p>
          <a:p>
            <a:pPr marL="285750" indent="-285750">
              <a:buFont typeface="宋体" panose="02010600030101010101" pitchFamily="2" charset="-122"/>
              <a:buChar char="–"/>
            </a:pPr>
            <a:r>
              <a:rPr lang="en-US" altLang="zh-CN"/>
              <a:t>N: Number of validation samples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2800">
                <a:solidFill>
                  <a:schemeClr val="tx1"/>
                </a:solidFill>
              </a:rPr>
              <a:t>Validation results</a:t>
            </a:r>
            <a:endParaRPr lang="en-US" altLang="zh-CN" sz="280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060" y="1616075"/>
            <a:ext cx="10975340" cy="589280"/>
          </a:xfrm>
        </p:spPr>
        <p:txBody>
          <a:bodyPr/>
          <a:p>
            <a:pPr>
              <a:buFont typeface="Arial" panose="020B0604020202020204" pitchFamily="34" charset="0"/>
              <a:buChar char="‒"/>
            </a:pPr>
            <a:r>
              <a:rPr lang="en-US" altLang="zh-CN" sz="2400" b="1"/>
              <a:t>Case results obtained on October 20</a:t>
            </a:r>
            <a:endParaRPr lang="en-US" altLang="zh-CN" sz="2400" b="1"/>
          </a:p>
        </p:txBody>
      </p:sp>
      <p:pic>
        <p:nvPicPr>
          <p:cNvPr id="20" name="图片 20" descr="FY3F_MERSI_Vali_combine_ 20231020_b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4477" y="2421573"/>
            <a:ext cx="4584700" cy="1252855"/>
          </a:xfrm>
          <a:prstGeom prst="rect">
            <a:avLst/>
          </a:prstGeom>
        </p:spPr>
      </p:pic>
      <p:pic>
        <p:nvPicPr>
          <p:cNvPr id="24" name="图片 24" descr="FY3F_MERSI_Vali_combine_ 20231020_b0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232" y="4005263"/>
            <a:ext cx="4584700" cy="1252855"/>
          </a:xfrm>
          <a:prstGeom prst="rect">
            <a:avLst/>
          </a:prstGeom>
        </p:spPr>
      </p:pic>
      <p:pic>
        <p:nvPicPr>
          <p:cNvPr id="26" name="图片 26" descr="FY3F_MERSI_Vali_combine_ 20231020_b0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6232" y="5588953"/>
            <a:ext cx="4584700" cy="1252855"/>
          </a:xfrm>
          <a:prstGeom prst="rect">
            <a:avLst/>
          </a:prstGeom>
        </p:spPr>
      </p:pic>
      <p:pic>
        <p:nvPicPr>
          <p:cNvPr id="28" name="图片 28" descr="FY3F_MERSI_Vali_combine_ 20231020_b0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8572" y="2420303"/>
            <a:ext cx="4580890" cy="12528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9425" y="980440"/>
            <a:ext cx="10231755" cy="70675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14 bands out of the 19 RSBs can be validated</a:t>
            </a:r>
            <a:endParaRPr lang="en-US" altLang="zh-CN" sz="20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exceptions:  bands 5 (Cirrus Cloud), 13 to 14 (Saturation), and 17 to 18 (water absorptin)</a:t>
            </a:r>
            <a:endParaRPr lang="en-US" altLang="zh-CN" sz="20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516255" y="2133600"/>
            <a:ext cx="1979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b="1"/>
              <a:t>VIS</a:t>
            </a:r>
            <a:endParaRPr lang="en-US" altLang="zh-CN" b="1"/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552450" y="3746500"/>
            <a:ext cx="1979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b="1"/>
              <a:t>NIR</a:t>
            </a:r>
            <a:endParaRPr lang="en-US" altLang="zh-CN" b="1"/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624205" y="5292725"/>
            <a:ext cx="1979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b="1"/>
              <a:t>SWIR</a:t>
            </a:r>
            <a:endParaRPr lang="en-US" altLang="zh-CN" b="1"/>
          </a:p>
        </p:txBody>
      </p:sp>
      <p:sp>
        <p:nvSpPr>
          <p:cNvPr id="8" name="文本框 7"/>
          <p:cNvSpPr txBox="1"/>
          <p:nvPr/>
        </p:nvSpPr>
        <p:spPr>
          <a:xfrm>
            <a:off x="5232400" y="2128520"/>
            <a:ext cx="2813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b="1"/>
              <a:t>Ocean color bands</a:t>
            </a:r>
            <a:endParaRPr lang="en-US" altLang="zh-CN" b="1"/>
          </a:p>
        </p:txBody>
      </p:sp>
      <p:sp>
        <p:nvSpPr>
          <p:cNvPr id="9" name="文本框 8"/>
          <p:cNvSpPr txBox="1"/>
          <p:nvPr/>
        </p:nvSpPr>
        <p:spPr>
          <a:xfrm>
            <a:off x="5087620" y="3811270"/>
            <a:ext cx="6983730" cy="171831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 defTabSz="266700" eaLnBrk="1" latinLnBrk="0" hangingPunct="1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19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Different VC methods showed high consistency, with R &gt; 0.995</a:t>
            </a:r>
            <a:endParaRPr lang="en-US" altLang="zh-CN" sz="19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285750" indent="-285750" defTabSz="266700" eaLnBrk="1" latinLnBrk="0" hangingPunct="1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19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Calibration bias increases at lower reflectance levels. Related to MERSI-III nonlinear behavior?</a:t>
            </a:r>
            <a:endParaRPr lang="en-US" altLang="zh-CN" sz="19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285750" indent="-285750" defTabSz="266700" eaLnBrk="1" latinLnBrk="0" hangingPunct="1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altLang="zh-CN" sz="19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8" name="图片 18" descr="FY-3F_MERSI_rbias between linear and nonlinear_Bands 1-10_KA_v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1007" y="4941253"/>
            <a:ext cx="2647725" cy="1620000"/>
          </a:xfrm>
          <a:prstGeom prst="rect">
            <a:avLst/>
          </a:prstGeom>
        </p:spPr>
      </p:pic>
      <p:pic>
        <p:nvPicPr>
          <p:cNvPr id="15" name="图片 24" descr="FY-3F_MERSI_rbias between linear and nonlinear_Bands 11-19_KA_method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56270" y="4941253"/>
            <a:ext cx="2648521" cy="1620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63565" y="645350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0000FF"/>
                </a:solidFill>
              </a:rPr>
              <a:t>Prelaunch Nonlinearity Assessment of MERSI-III </a:t>
            </a:r>
            <a:endParaRPr lang="en-US" altLang="zh-CN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430" y="146050"/>
            <a:ext cx="9966960" cy="777240"/>
          </a:xfrm>
        </p:spPr>
        <p:txBody>
          <a:bodyPr/>
          <a:p>
            <a:r>
              <a:rPr lang="en-US" altLang="zh-CN">
                <a:solidFill>
                  <a:schemeClr val="tx1"/>
                </a:solidFill>
              </a:rPr>
              <a:t>Time series of on-board calibration accuracy from Oct. to Dec. 2023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8" name="图片 8" descr="FY-3F MERSI-III relative bias in ref from IVC b16 to b18 combin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5960" y="3630295"/>
            <a:ext cx="4456762" cy="2160000"/>
          </a:xfrm>
          <a:prstGeom prst="rect">
            <a:avLst/>
          </a:prstGeom>
        </p:spPr>
      </p:pic>
      <p:pic>
        <p:nvPicPr>
          <p:cNvPr id="5" name="图片 5" descr="FY-3F MERSI-III relative bias in ref from IVC b1 to b7 Comb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196658"/>
            <a:ext cx="4461084" cy="2160000"/>
          </a:xfrm>
          <a:prstGeom prst="rect">
            <a:avLst/>
          </a:prstGeom>
        </p:spPr>
      </p:pic>
      <p:pic>
        <p:nvPicPr>
          <p:cNvPr id="10" name="图片 10" descr="FY-3F MERSI-III relative bias in ref from IVC b8 to b15 Comb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055" y="1196023"/>
            <a:ext cx="4462495" cy="216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75910" y="3644900"/>
            <a:ext cx="6519545" cy="28917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/>
              <a:t>On-orbit calibration accuracy are stable, except the band 18 (940 nm) the water absorption bands .</a:t>
            </a:r>
            <a:endParaRPr lang="en-US" altLang="zh-CN"/>
          </a:p>
          <a:p>
            <a:pPr marL="285750" indent="-28575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/>
              <a:t>Of 14 channels validated, 13 met &lt;5% in relative bias; 7 bands achieved &lt;3%, meet the radiometric ralibration accuracy requirements.</a:t>
            </a:r>
            <a:endParaRPr lang="en-US" altLang="zh-CN"/>
          </a:p>
          <a:p>
            <a:pPr marL="285750" indent="-28575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Band 15 shows larger calibration bias (&gt;10%), possibly due to its sensitivity to </a:t>
            </a:r>
            <a:r>
              <a:rPr lang="en-US" altLang="zh-CN">
                <a:sym typeface="+mn-ea"/>
              </a:rPr>
              <a:t>surface</a:t>
            </a:r>
            <a:r>
              <a:rPr lang="en-US" altLang="zh-CN">
                <a:sym typeface="+mn-ea"/>
              </a:rPr>
              <a:t> or atmospheric conditions or calibration process issues.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 sz="3200" dirty="0" smtClean="0">
                <a:solidFill>
                  <a:schemeClr val="tx1"/>
                </a:solidFill>
              </a:rPr>
              <a:t>4. </a:t>
            </a:r>
            <a:r>
              <a:rPr lang="en-US" altLang="zh-CN" sz="3200" dirty="0" smtClean="0">
                <a:solidFill>
                  <a:schemeClr val="tx1"/>
                </a:solidFill>
                <a:sym typeface="+mn-ea"/>
              </a:rPr>
              <a:t>Summary</a:t>
            </a:r>
            <a:r>
              <a:rPr lang="en-US" altLang="zh-CN" sz="3200" dirty="0" smtClean="0">
                <a:solidFill>
                  <a:schemeClr val="tx1"/>
                </a:solidFill>
              </a:rPr>
              <a:t> and Future Work</a:t>
            </a:r>
            <a:endParaRPr lang="en-US" altLang="zh-CN" sz="3200" dirty="0" smtClean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815" y="1412875"/>
            <a:ext cx="11291570" cy="4062730"/>
          </a:xfrm>
        </p:spPr>
        <p:txBody>
          <a:bodyPr/>
          <a:p>
            <a:r>
              <a:rPr lang="en-US" altLang="zh-CN" sz="2000" b="1"/>
              <a:t>MERSI-III VOC achieved accurate on-orbit absolute calibration. 13 of 14 RSBs met the basic requriment of relative bias less than 5% bias, and 7 RSBs met the desired requirement of &lt; 3%.</a:t>
            </a:r>
            <a:endParaRPr lang="en-US" altLang="zh-CN" sz="2000" b="1"/>
          </a:p>
          <a:p>
            <a:r>
              <a:rPr lang="en-US" altLang="zh-CN" sz="2000" b="1"/>
              <a:t>Most RSBs showed negative bias vs. MODIS/6SV RTM,  indicating that the baseline of the on-board calibration source is systematically low.</a:t>
            </a:r>
            <a:endParaRPr lang="en-US" altLang="zh-CN" sz="2000" b="1"/>
          </a:p>
          <a:p>
            <a:r>
              <a:rPr lang="en-US" altLang="zh-CN" sz="2000" b="1"/>
              <a:t>Calibration bias increases at lower reflectance levels (&lt;10%), highlighting nonlinearity and need for caution.</a:t>
            </a:r>
            <a:endParaRPr lang="en-US" altLang="zh-CN" sz="2000" b="1"/>
          </a:p>
          <a:p>
            <a:endParaRPr lang="en-US" altLang="zh-CN" sz="2000" b="1"/>
          </a:p>
          <a:p>
            <a:endParaRPr lang="en-US" altLang="zh-CN" sz="2000" b="1"/>
          </a:p>
          <a:p>
            <a:r>
              <a:rPr lang="en-US" altLang="zh-CN" sz="2000" b="1"/>
              <a:t>Investigate SD degradation over time to refine calibration accuracy of RSB L1 data products.</a:t>
            </a:r>
            <a:endParaRPr lang="en-US" altLang="zh-CN" sz="2000" b="1"/>
          </a:p>
          <a:p>
            <a:r>
              <a:rPr lang="en-US" altLang="zh-CN" sz="2000" b="1"/>
              <a:t>Improve instrument performance at lower reflectance levels to enhance data reliability and accuracy.</a:t>
            </a:r>
            <a:endParaRPr lang="en-US" altLang="zh-CN" sz="2000" b="1"/>
          </a:p>
          <a:p>
            <a:r>
              <a:rPr lang="en-US" altLang="zh-CN" sz="2000" b="1"/>
              <a:t>Further analyze SDDM data fluctuations to better understand and correct observed anomalies.</a:t>
            </a:r>
            <a:endParaRPr lang="en-US" altLang="zh-CN" sz="2000" b="1"/>
          </a:p>
        </p:txBody>
      </p:sp>
      <p:sp>
        <p:nvSpPr>
          <p:cNvPr id="4" name="文本框 3"/>
          <p:cNvSpPr txBox="1"/>
          <p:nvPr/>
        </p:nvSpPr>
        <p:spPr>
          <a:xfrm>
            <a:off x="551815" y="364490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SzPct val="80000"/>
              <a:buFont typeface="Wingdings" panose="05000000000000000000" charset="0"/>
              <a:buChar char="p"/>
            </a:pPr>
            <a:r>
              <a:rPr lang="en-US" altLang="zh-CN" sz="2400" dirty="0" smtClean="0">
                <a:sym typeface="+mn-ea"/>
              </a:rPr>
              <a:t>Future Work</a:t>
            </a:r>
            <a:endParaRPr lang="en-US" altLang="zh-CN" sz="2400" dirty="0" smtClean="0"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13290" y="3477870"/>
            <a:ext cx="9844775" cy="1800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 Thanks for your attention!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1"/>
          <p:cNvSpPr txBox="1"/>
          <p:nvPr>
            <p:custDataLst>
              <p:tags r:id="rId1"/>
            </p:custDataLst>
          </p:nvPr>
        </p:nvSpPr>
        <p:spPr>
          <a:xfrm>
            <a:off x="1416350" y="116794"/>
            <a:ext cx="1597063" cy="1026682"/>
          </a:xfrm>
          <a:prstGeom prst="rect">
            <a:avLst/>
          </a:prstGeom>
          <a:noFill/>
        </p:spPr>
        <p:txBody>
          <a:bodyPr wrap="square" lIns="0" tIns="43990" rIns="87981" bIns="4399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4620" b="1" spc="600" dirty="0">
              <a:solidFill>
                <a:schemeClr val="accent1">
                  <a:lumMod val="50000"/>
                </a:schemeClr>
              </a:solidFill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" name="灯片编号占位符 1"/>
          <p:cNvSpPr>
            <a:spLocks noGrp="1"/>
          </p:cNvSpPr>
          <p:nvPr/>
        </p:nvSpPr>
        <p:spPr>
          <a:xfrm>
            <a:off x="9120526" y="6357270"/>
            <a:ext cx="2845426" cy="36387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1027430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715" algn="l" defTabSz="1027430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430" algn="l" defTabSz="1027430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0510" algn="l" defTabSz="1027430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225" algn="l" defTabSz="1027430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7940" algn="l" defTabSz="1027430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1655" algn="l" defTabSz="1027430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5370" algn="l" defTabSz="1027430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8450" algn="l" defTabSz="1027430" rtl="0" eaLnBrk="1" latinLnBrk="0" hangingPunct="1">
              <a:defRPr sz="1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69DA602-6F01-49CB-A362-0682DFEC5F7E}" type="slidenum">
              <a:rPr lang="zh-CN" altLang="en-US" sz="1400" smtClean="0"/>
            </a:fld>
            <a:endParaRPr lang="zh-CN" altLang="en-US" sz="140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 dirty="0" smtClean="0">
                <a:solidFill>
                  <a:schemeClr val="tx1"/>
                </a:solidFill>
              </a:rPr>
              <a:t>Outline</a:t>
            </a:r>
            <a:endParaRPr lang="en-US" altLang="zh-CN" sz="32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609600" y="1600200"/>
            <a:ext cx="10975340" cy="3494405"/>
          </a:xfrm>
        </p:spPr>
        <p:txBody>
          <a:bodyPr/>
          <a:p>
            <a:pPr latinLnBrk="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FY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-3F MERSI-III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b="1" dirty="0" smtClean="0">
                <a:cs typeface="Times New Roman" panose="02020603050405020304" pitchFamily="18" charset="0"/>
                <a:sym typeface="+mn-ea"/>
              </a:rPr>
              <a:t>On-orbit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Calibration Methodology for RSBs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On-orbit Calibration Performance Assessment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Future Work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 dirty="0" smtClean="0">
                <a:solidFill>
                  <a:schemeClr val="tx1"/>
                </a:solidFill>
                <a:sym typeface="+mn-ea"/>
              </a:rPr>
              <a:t>1. Introduction to FY-3F MERSI-III</a:t>
            </a:r>
            <a:endParaRPr lang="en-US" altLang="zh-CN" sz="32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7670" y="995045"/>
            <a:ext cx="7176770" cy="5312410"/>
          </a:xfrm>
        </p:spPr>
        <p:txBody>
          <a:bodyPr/>
          <a:p>
            <a:pPr latinLnBrk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2000"/>
              <a:t>MERSI-III is the third generation of the MERSI series.  It</a:t>
            </a:r>
            <a:r>
              <a:rPr lang="en-US" altLang="zh-CN" sz="2000">
                <a:sym typeface="+mn-ea"/>
              </a:rPr>
              <a:t> is a key optical imager on-board FY-3F, launched </a:t>
            </a:r>
            <a:r>
              <a:rPr lang="en-US" altLang="zh-CN" sz="2000"/>
              <a:t>on Aug. 3, 2023.</a:t>
            </a:r>
            <a:endParaRPr lang="en-US" altLang="zh-CN" sz="2000"/>
          </a:p>
          <a:p>
            <a:pPr latinLnBrk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000"/>
              <a:t>The design of MERSI-III is primarily based on MERSI-II, the second-generation MERSI on-board FY-3D. </a:t>
            </a:r>
            <a:endParaRPr lang="en-US" altLang="zh-CN" sz="2000"/>
          </a:p>
          <a:p>
            <a:pPr latinLnBrk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000"/>
              <a:t>The </a:t>
            </a:r>
            <a:r>
              <a:rPr lang="en-US" altLang="zh-CN" sz="2000">
                <a:sym typeface="+mn-ea"/>
              </a:rPr>
              <a:t>channel settings are identical to MERSI-II, ranging from 0.4-</a:t>
            </a:r>
            <a:r>
              <a:rPr lang="en-US" altLang="zh-CN" sz="2000"/>
              <a:t>12.5 μm. </a:t>
            </a:r>
            <a:endParaRPr lang="en-US" altLang="zh-CN" sz="2000"/>
          </a:p>
          <a:p>
            <a:pPr latinLnBrk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000" b="1"/>
              <a:t>Significant improvements</a:t>
            </a:r>
            <a:r>
              <a:rPr lang="en-US" altLang="zh-CN" sz="2000"/>
              <a:t>: enhanced detection sensitivity, improved radiometric performance, extended life time.</a:t>
            </a:r>
            <a:endParaRPr lang="en-US" altLang="zh-CN" sz="2000"/>
          </a:p>
          <a:p>
            <a:pPr latinLnBrk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altLang="zh-CN" sz="2000"/>
              <a:t>Global Observation Capabilities:  </a:t>
            </a:r>
            <a:endParaRPr lang="en-US" altLang="zh-CN" sz="2000"/>
          </a:p>
          <a:p>
            <a:pPr marL="474980" lvl="1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zh-CN" sz="1780"/>
              <a:t>provides daily global coverage obsevations for land, oceans, and </a:t>
            </a:r>
            <a:r>
              <a:rPr lang="en-US" altLang="zh-CN" sz="1780">
                <a:sym typeface="+mn-ea"/>
              </a:rPr>
              <a:t>atmosphere</a:t>
            </a:r>
            <a:r>
              <a:rPr lang="en-US" altLang="zh-CN" sz="1780"/>
              <a:t>.  </a:t>
            </a:r>
            <a:endParaRPr lang="en-US" altLang="zh-CN" sz="1780"/>
          </a:p>
          <a:p>
            <a:pPr marL="474980" lvl="1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zh-CN" sz="1780">
                <a:sym typeface="+mn-ea"/>
              </a:rPr>
              <a:t>The local sun time of FY-3D is 1:30 P.M, whereas that of FY-3F is 10:00–10:20 A.M. </a:t>
            </a:r>
            <a:endParaRPr lang="en-US" altLang="zh-CN" sz="1780">
              <a:sym typeface="+mn-ea"/>
            </a:endParaRPr>
          </a:p>
          <a:p>
            <a:pPr marL="474980" lvl="1" latinLnBrk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1780"/>
              <a:t>Enables twice daily global coverage with the same spectral channels, significantly enhancing the capability to monitor global environment and climate change.</a:t>
            </a:r>
            <a:endParaRPr lang="en-US" altLang="zh-CN" sz="178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16545" y="1332230"/>
            <a:ext cx="3983990" cy="22815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11135" y="963930"/>
            <a:ext cx="38792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Photo of FY-3F MERSI-III Instrument</a:t>
            </a:r>
            <a:endParaRPr lang="zh-CN" altLang="en-US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80960" y="4148951"/>
            <a:ext cx="4455160" cy="22567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80325" y="3788410"/>
            <a:ext cx="4514850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/>
              <a:t>Global RGB Composite Image from FY-3F MERSI-III  (October 15, 2023)</a:t>
            </a:r>
            <a:endParaRPr lang="en-US" altLang="zh-CN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715" y="275590"/>
            <a:ext cx="9622155" cy="777240"/>
          </a:xfrm>
        </p:spPr>
        <p:txBody>
          <a:bodyPr/>
          <a:p>
            <a:r>
              <a:rPr lang="en-US" altLang="zh-CN" sz="2800">
                <a:solidFill>
                  <a:schemeClr val="tx1"/>
                </a:solidFill>
                <a:sym typeface="+mn-ea"/>
              </a:rPr>
              <a:t>Technical Specifications of different MERSI Instruments</a:t>
            </a:r>
            <a:endParaRPr lang="en-US" altLang="zh-CN" sz="2800">
              <a:solidFill>
                <a:schemeClr val="tx1"/>
              </a:solidFill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767715" y="981075"/>
          <a:ext cx="8796020" cy="4187190"/>
        </p:xfrm>
        <a:graphic>
          <a:graphicData uri="http://schemas.openxmlformats.org/drawingml/2006/table">
            <a:tbl>
              <a:tblPr firstRow="1">
                <a:tableStyleId>{90F2EEE4-0009-45F6-93DE-04348CF9DC69}</a:tableStyleId>
              </a:tblPr>
              <a:tblGrid>
                <a:gridCol w="2117090"/>
                <a:gridCol w="2346960"/>
                <a:gridCol w="2165985"/>
                <a:gridCol w="2165985"/>
              </a:tblGrid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Instrument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MERSI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MERSI-II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MERSI-III</a:t>
                      </a:r>
                      <a:endParaRPr lang="en-US" altLang="zh-CN" sz="1600"/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Satllite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FY-3A/B/C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FY-3D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FY-3F</a:t>
                      </a:r>
                      <a:endParaRPr lang="en-US" altLang="zh-CN" sz="1600" b="1"/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Launch Time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2008/2010/2013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2017.11.15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2023.08.03</a:t>
                      </a:r>
                      <a:endParaRPr lang="en-US" altLang="zh-CN" sz="1600" b="1"/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Channel Count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20: 19 RSBs + </a:t>
                      </a:r>
                      <a:r>
                        <a:rPr lang="en-US" altLang="zh-CN" sz="1600" b="1">
                          <a:solidFill>
                            <a:srgbClr val="0000FF"/>
                          </a:solidFill>
                        </a:rPr>
                        <a:t>1TEB</a:t>
                      </a:r>
                      <a:endParaRPr lang="en-US" altLang="zh-CN" sz="16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25: </a:t>
                      </a:r>
                      <a:r>
                        <a:rPr lang="en-US" altLang="zh-CN" sz="1600" b="1"/>
                        <a:t>19 RSBs + </a:t>
                      </a:r>
                      <a:r>
                        <a:rPr lang="en-US" altLang="zh-CN" sz="1600" b="1">
                          <a:solidFill>
                            <a:srgbClr val="0000FF"/>
                          </a:solidFill>
                        </a:rPr>
                        <a:t>6 TEBs</a:t>
                      </a:r>
                      <a:endParaRPr lang="en-US" altLang="zh-CN" sz="16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25: </a:t>
                      </a:r>
                      <a:r>
                        <a:rPr lang="en-US" altLang="zh-CN" sz="1600" b="1"/>
                        <a:t>19 RSBs + </a:t>
                      </a:r>
                      <a:r>
                        <a:rPr lang="en-US" altLang="zh-CN" sz="1600" b="1">
                          <a:solidFill>
                            <a:srgbClr val="0000FF"/>
                          </a:solidFill>
                        </a:rPr>
                        <a:t>6 TEBs</a:t>
                      </a:r>
                      <a:endParaRPr lang="en-US" altLang="zh-CN" sz="16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Spectral Range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0.4-11.25 μm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0.4-12 μm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0.4-12 μm</a:t>
                      </a:r>
                      <a:endParaRPr lang="en-US" altLang="zh-CN" sz="1600" b="1"/>
                    </a:p>
                  </a:txBody>
                  <a:tcPr/>
                </a:tc>
              </a:tr>
              <a:tr h="3416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Spatial Resolution</a:t>
                      </a:r>
                      <a:endParaRPr lang="en-US" altLang="zh-CN" sz="1600" b="1"/>
                    </a:p>
                  </a:txBody>
                  <a:tcPr/>
                </a:tc>
                <a:tc gridSpan="3"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250 m</a:t>
                      </a:r>
                      <a:r>
                        <a:rPr lang="zh-CN" altLang="en-US" sz="1600" b="1"/>
                        <a:t>，</a:t>
                      </a:r>
                      <a:r>
                        <a:rPr lang="en-US" altLang="zh-CN" sz="1600" b="1"/>
                        <a:t>1000 m</a:t>
                      </a:r>
                      <a:endParaRPr lang="en-US" altLang="zh-CN" sz="1600" b="1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4921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Radiometric accuracy </a:t>
                      </a:r>
                      <a:r>
                        <a:rPr lang="en-US" altLang="zh-CN" sz="1600" b="1" baseline="30000"/>
                        <a:t>①</a:t>
                      </a:r>
                      <a:endParaRPr lang="en-US" altLang="zh-CN" sz="1600" b="1" baseline="30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RSB: 5-7%</a:t>
                      </a:r>
                      <a:endParaRPr lang="en-US" altLang="zh-CN" sz="1600" b="1"/>
                    </a:p>
                    <a:p>
                      <a:pPr>
                        <a:buNone/>
                      </a:pPr>
                      <a:r>
                        <a:rPr lang="en-US" altLang="zh-CN" sz="1600" b="1"/>
                        <a:t>TEB: </a:t>
                      </a:r>
                      <a:r>
                        <a:rPr lang="en-US" altLang="zh-CN" sz="1600" b="1"/>
                        <a:t>1K   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RSB: 5% </a:t>
                      </a:r>
                      <a:endParaRPr lang="en-US" altLang="zh-CN" sz="1600" b="1"/>
                    </a:p>
                    <a:p>
                      <a:pPr>
                        <a:buNone/>
                      </a:pPr>
                      <a:r>
                        <a:rPr lang="en-US" altLang="zh-CN" sz="1600" b="1"/>
                        <a:t>TEB: 0.5K/0.4K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RSB: 5%/</a:t>
                      </a:r>
                      <a:r>
                        <a:rPr lang="en-US" altLang="zh-CN" sz="1600" b="1">
                          <a:solidFill>
                            <a:srgbClr val="0000FF"/>
                          </a:solidFill>
                        </a:rPr>
                        <a:t>3%</a:t>
                      </a:r>
                      <a:endParaRPr lang="en-US" altLang="zh-CN" sz="1600" b="1"/>
                    </a:p>
                    <a:p>
                      <a:pPr>
                        <a:buNone/>
                      </a:pPr>
                      <a:r>
                        <a:rPr lang="en-US" altLang="zh-CN" sz="1600" b="1"/>
                        <a:t>TEB: </a:t>
                      </a:r>
                      <a:r>
                        <a:rPr lang="en-US" altLang="zh-CN" sz="1600" b="1">
                          <a:solidFill>
                            <a:srgbClr val="0000FF"/>
                          </a:solidFill>
                        </a:rPr>
                        <a:t>0.4K/0.2K</a:t>
                      </a:r>
                      <a:r>
                        <a:rPr lang="en-US" altLang="zh-CN" sz="1600" b="1"/>
                        <a:t> </a:t>
                      </a:r>
                      <a:endParaRPr lang="en-US" altLang="zh-CN" sz="1600" b="1"/>
                    </a:p>
                  </a:txBody>
                  <a:tcPr/>
                </a:tc>
              </a:tr>
              <a:tr h="3403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>
                          <a:sym typeface="+mn-ea"/>
                        </a:rPr>
                        <a:t>Radiometric Stability</a:t>
                      </a:r>
                      <a:endParaRPr lang="en-US" altLang="zh-CN" sz="1600" b="1" baseline="30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--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--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>
                          <a:solidFill>
                            <a:srgbClr val="0000FF"/>
                          </a:solidFill>
                        </a:rPr>
                        <a:t>1% per year</a:t>
                      </a:r>
                      <a:endParaRPr lang="en-US" altLang="zh-CN" sz="16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TEB NE∆T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0.54K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0.25-0.4K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0.25-0.3K</a:t>
                      </a:r>
                      <a:endParaRPr lang="en-US" altLang="zh-CN" sz="1600" b="1"/>
                    </a:p>
                  </a:txBody>
                  <a:tcPr/>
                </a:tc>
              </a:tr>
              <a:tr h="5511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RSB SNR </a:t>
                      </a:r>
                      <a:r>
                        <a:rPr lang="en-US" altLang="zh-CN" sz="1600" b="1" baseline="30000"/>
                        <a:t>②</a:t>
                      </a:r>
                      <a:endParaRPr lang="en-US" altLang="zh-CN" sz="1600" b="1" baseline="30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0.07-0.45</a:t>
                      </a:r>
                      <a:r>
                        <a:rPr lang="zh-CN" altLang="en-US" sz="1600" b="1"/>
                        <a:t>，</a:t>
                      </a:r>
                      <a:endParaRPr lang="zh-CN" altLang="en-US" sz="1600" b="1"/>
                    </a:p>
                    <a:p>
                      <a:pPr>
                        <a:buNone/>
                      </a:pPr>
                      <a:r>
                        <a:rPr lang="en-US" altLang="zh-CN" sz="1600" b="1"/>
                        <a:t>0.05-0.1 (Ocean Color)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100-200</a:t>
                      </a:r>
                      <a:r>
                        <a:rPr lang="zh-CN" altLang="en-US" sz="1600" b="1"/>
                        <a:t>，</a:t>
                      </a:r>
                      <a:endParaRPr lang="zh-CN" altLang="en-US" sz="1600" b="1"/>
                    </a:p>
                    <a:p>
                      <a:pPr>
                        <a:buNone/>
                      </a:pPr>
                      <a:r>
                        <a:rPr lang="en-US" altLang="zh-CN" sz="1600" b="1"/>
                        <a:t>300-500 </a:t>
                      </a:r>
                      <a:r>
                        <a:rPr lang="en-US" altLang="zh-CN" sz="1600" b="1"/>
                        <a:t> (Ocean Color)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110-300</a:t>
                      </a:r>
                      <a:r>
                        <a:rPr lang="zh-CN" altLang="en-US" sz="1600" b="1"/>
                        <a:t>，</a:t>
                      </a:r>
                      <a:endParaRPr lang="en-US" altLang="zh-CN" sz="1600" b="1"/>
                    </a:p>
                    <a:p>
                      <a:pPr>
                        <a:buNone/>
                      </a:pPr>
                      <a:r>
                        <a:rPr lang="en-US" altLang="zh-CN" sz="1600" b="1"/>
                        <a:t>450-600 </a:t>
                      </a:r>
                      <a:r>
                        <a:rPr lang="en-US" altLang="zh-CN" sz="1600" b="1"/>
                        <a:t> (Ocean Color)</a:t>
                      </a:r>
                      <a:endParaRPr lang="en-US" altLang="zh-CN" sz="1600" b="1"/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Mission Life 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3/3/5 </a:t>
                      </a:r>
                      <a:r>
                        <a:rPr lang="en-US" altLang="zh-CN" sz="1600" b="1"/>
                        <a:t>years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5 years</a:t>
                      </a:r>
                      <a:endParaRPr lang="en-US" altLang="zh-CN" sz="16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b="1"/>
                        <a:t>8 years</a:t>
                      </a:r>
                      <a:endParaRPr lang="en-US" altLang="zh-CN" sz="1600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552940" y="3823335"/>
            <a:ext cx="2660015" cy="1076325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>
              <a:buFont typeface="+mj-ea"/>
              <a:buAutoNum type="circleNumDbPlain"/>
            </a:pPr>
            <a:r>
              <a:rPr lang="en-US" altLang="zh-CN" sz="1600"/>
              <a:t>The second one is the desired requirement.</a:t>
            </a:r>
            <a:endParaRPr lang="en-US" altLang="zh-CN" sz="1600"/>
          </a:p>
          <a:p>
            <a:pPr marL="342900" indent="-342900">
              <a:buFont typeface="+mj-ea"/>
              <a:buAutoNum type="circleNumDbPlain"/>
            </a:pPr>
            <a:r>
              <a:rPr lang="en-US" altLang="zh-CN" sz="1600"/>
              <a:t> For MERSI, SNR is measured as NEdρ</a:t>
            </a:r>
            <a:endParaRPr lang="en-US" altLang="zh-CN" sz="1600"/>
          </a:p>
        </p:txBody>
      </p:sp>
      <p:sp>
        <p:nvSpPr>
          <p:cNvPr id="6" name="文本框 5"/>
          <p:cNvSpPr txBox="1"/>
          <p:nvPr/>
        </p:nvSpPr>
        <p:spPr>
          <a:xfrm>
            <a:off x="191770" y="5158105"/>
            <a:ext cx="12117705" cy="178879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0000FF"/>
                </a:solidFill>
              </a:rPr>
              <a:t>Continuous Improvement include:</a:t>
            </a:r>
            <a:endParaRPr lang="en-US" altLang="zh-CN" sz="2000">
              <a:solidFill>
                <a:srgbClr val="0000FF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en-US" altLang="zh-CN" sz="1800" b="1"/>
              <a:t>Detection Capability and </a:t>
            </a:r>
            <a:r>
              <a:rPr lang="en-US" altLang="zh-CN" sz="1800" b="1">
                <a:sym typeface="+mn-ea"/>
              </a:rPr>
              <a:t>Performance</a:t>
            </a:r>
            <a:r>
              <a:rPr lang="en-US" altLang="zh-CN" sz="1800"/>
              <a:t>: The number of TEBs increased from 1 to 6. The </a:t>
            </a:r>
            <a:r>
              <a:rPr lang="en-US" altLang="zh-CN" sz="1800">
                <a:sym typeface="+mn-ea"/>
              </a:rPr>
              <a:t>detection sensitivity was improved for </a:t>
            </a:r>
            <a:r>
              <a:rPr lang="en-US" altLang="zh-CN" sz="1800"/>
              <a:t>t</a:t>
            </a:r>
            <a:r>
              <a:rPr lang="en-US" altLang="zh-CN" sz="1800"/>
              <a:t>he ocean color channels (improved by 50%+) and the longwave IR (0.54 K -&gt; 0.4 K-&gt;0.3 K). </a:t>
            </a:r>
            <a:endParaRPr lang="en-US" altLang="zh-CN" sz="1800"/>
          </a:p>
          <a:p>
            <a:pPr marL="742950" lvl="1" indent="-285750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en-US" altLang="zh-CN" sz="1800" b="1"/>
              <a:t>Radiometric</a:t>
            </a:r>
            <a:r>
              <a:rPr lang="en-US" altLang="zh-CN" sz="1800" b="1">
                <a:sym typeface="+mn-ea"/>
              </a:rPr>
              <a:t> </a:t>
            </a:r>
            <a:r>
              <a:rPr lang="en-US" altLang="zh-CN" sz="1800" b="1"/>
              <a:t>accuracy and</a:t>
            </a:r>
            <a:r>
              <a:rPr lang="en-US" altLang="zh-CN" sz="1800"/>
              <a:t> </a:t>
            </a:r>
            <a:r>
              <a:rPr lang="en-US" altLang="zh-CN" sz="1800" b="1">
                <a:sym typeface="+mn-ea"/>
              </a:rPr>
              <a:t>Stability </a:t>
            </a:r>
            <a:endParaRPr lang="en-US" altLang="zh-CN" sz="1800"/>
          </a:p>
          <a:p>
            <a:pPr marL="742950" lvl="1" indent="-285750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en-US" altLang="zh-CN" sz="1800" b="1"/>
              <a:t>Mission Lifetime</a:t>
            </a:r>
            <a:r>
              <a:rPr lang="en-US" altLang="zh-CN" sz="1800"/>
              <a:t>: from 3 to 8 years</a:t>
            </a:r>
            <a:endParaRPr lang="en-US" altLang="zh-CN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655" y="146050"/>
            <a:ext cx="11087100" cy="777240"/>
          </a:xfrm>
        </p:spPr>
        <p:txBody>
          <a:bodyPr/>
          <a:p>
            <a:r>
              <a:rPr lang="en-US" altLang="zh-CN">
                <a:solidFill>
                  <a:schemeClr val="tx1"/>
                </a:solidFill>
              </a:rPr>
              <a:t>Enhancements of MERSI-III on-board calibrator for RSBs (VOC)</a:t>
            </a:r>
            <a:endParaRPr lang="en-US" altLang="zh-CN">
              <a:solidFill>
                <a:schemeClr val="tx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68325" y="1452880"/>
            <a:ext cx="4097655" cy="2360295"/>
            <a:chOff x="12236" y="1127"/>
            <a:chExt cx="6453" cy="3717"/>
          </a:xfrm>
        </p:grpSpPr>
        <p:pic>
          <p:nvPicPr>
            <p:cNvPr id="103" name="图片 10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322" y="1771"/>
              <a:ext cx="6186" cy="3073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>
              <p:custDataLst>
                <p:tags r:id="rId2"/>
              </p:custDataLst>
            </p:nvPr>
          </p:nvSpPr>
          <p:spPr>
            <a:xfrm>
              <a:off x="12236" y="1127"/>
              <a:ext cx="645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 b="1">
                  <a:solidFill>
                    <a:schemeClr val="tx1"/>
                  </a:solidFill>
                </a:rPr>
                <a:t> MERSI and MERSI-II</a:t>
              </a:r>
              <a:endParaRPr lang="en-US" altLang="zh-CN" sz="1600" spc="12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600" b="1">
                  <a:solidFill>
                    <a:schemeClr val="tx1"/>
                  </a:solidFill>
                </a:rPr>
                <a:t> </a:t>
              </a:r>
              <a:endParaRPr lang="en-US" altLang="zh-CN" sz="1600" b="1">
                <a:solidFill>
                  <a:schemeClr val="tx1"/>
                </a:solidFill>
              </a:endParaRPr>
            </a:p>
          </p:txBody>
        </p:sp>
        <p:sp>
          <p:nvSpPr>
            <p:cNvPr id="29" name="TextBox 16"/>
            <p:cNvSpPr txBox="1"/>
            <p:nvPr>
              <p:custDataLst>
                <p:tags r:id="rId3"/>
              </p:custDataLst>
            </p:nvPr>
          </p:nvSpPr>
          <p:spPr>
            <a:xfrm>
              <a:off x="15044" y="3834"/>
              <a:ext cx="1916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 b="1" dirty="0">
                  <a:solidFill>
                    <a:srgbClr val="C00000"/>
                  </a:solidFill>
                </a:rPr>
                <a:t>Mini SIS</a:t>
              </a:r>
              <a:endParaRPr lang="en-US" altLang="zh-CN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30" name="TextBox 16"/>
            <p:cNvSpPr txBox="1"/>
            <p:nvPr>
              <p:custDataLst>
                <p:tags r:id="rId4"/>
              </p:custDataLst>
            </p:nvPr>
          </p:nvSpPr>
          <p:spPr>
            <a:xfrm>
              <a:off x="14816" y="2025"/>
              <a:ext cx="191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 b="1" dirty="0">
                  <a:solidFill>
                    <a:srgbClr val="C00000"/>
                  </a:solidFill>
                </a:rPr>
                <a:t>Sun Incident Port</a:t>
              </a:r>
              <a:endParaRPr lang="en-US" altLang="zh-CN" sz="1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367020" y="1696720"/>
            <a:ext cx="2724150" cy="2034540"/>
            <a:chOff x="13213" y="5899"/>
            <a:chExt cx="4290" cy="3204"/>
          </a:xfrm>
        </p:grpSpPr>
        <p:grpSp>
          <p:nvGrpSpPr>
            <p:cNvPr id="18" name="组合 17"/>
            <p:cNvGrpSpPr/>
            <p:nvPr/>
          </p:nvGrpSpPr>
          <p:grpSpPr>
            <a:xfrm>
              <a:off x="13213" y="5899"/>
              <a:ext cx="4290" cy="3205"/>
              <a:chOff x="3428" y="2932"/>
              <a:chExt cx="3820" cy="2910"/>
            </a:xfrm>
          </p:grpSpPr>
          <p:pic>
            <p:nvPicPr>
              <p:cNvPr id="13" name="内容占位符 3"/>
              <p:cNvPicPr/>
              <p:nvPr>
                <p:custDataLst>
                  <p:tags r:id="rId5"/>
                </p:custDataLst>
              </p:nvPr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8" y="2932"/>
                <a:ext cx="3820" cy="2910"/>
              </a:xfrm>
              <a:prstGeom prst="rect">
                <a:avLst/>
              </a:prstGeom>
            </p:spPr>
          </p:pic>
          <p:sp>
            <p:nvSpPr>
              <p:cNvPr id="16" name="文本框 15"/>
              <p:cNvSpPr txBox="1"/>
              <p:nvPr/>
            </p:nvSpPr>
            <p:spPr>
              <a:xfrm>
                <a:off x="4755" y="5046"/>
                <a:ext cx="1678" cy="45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 b="1">
                    <a:gradFill>
                      <a:gsLst>
                        <a:gs pos="0">
                          <a:srgbClr val="D92763"/>
                        </a:gs>
                        <a:gs pos="50000">
                          <a:srgbClr val="E3447A"/>
                        </a:gs>
                        <a:gs pos="100000">
                          <a:srgbClr val="EC6091"/>
                        </a:gs>
                      </a:gsLst>
                      <a:lin ang="5400000" scaled="1"/>
                    </a:gradFill>
                  </a:rPr>
                  <a:t>SAP</a:t>
                </a:r>
                <a:endParaRPr lang="en-US" altLang="zh-CN" b="1">
                  <a:gradFill>
                    <a:gsLst>
                      <a:gs pos="0">
                        <a:srgbClr val="D92763"/>
                      </a:gs>
                      <a:gs pos="50000">
                        <a:srgbClr val="E3447A"/>
                      </a:gs>
                      <a:gs pos="100000">
                        <a:srgbClr val="EC6091"/>
                      </a:gs>
                    </a:gsLst>
                    <a:lin ang="5400000" scaled="1"/>
                  </a:gradFill>
                </a:endParaRPr>
              </a:p>
            </p:txBody>
          </p:sp>
          <p:cxnSp>
            <p:nvCxnSpPr>
              <p:cNvPr id="17" name="直接箭头连接符 16"/>
              <p:cNvCxnSpPr/>
              <p:nvPr/>
            </p:nvCxnSpPr>
            <p:spPr>
              <a:xfrm flipH="1" flipV="1">
                <a:off x="5260" y="4643"/>
                <a:ext cx="102" cy="5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箭头连接符 5"/>
            <p:cNvCxnSpPr/>
            <p:nvPr/>
          </p:nvCxnSpPr>
          <p:spPr>
            <a:xfrm flipH="1">
              <a:off x="16178" y="7555"/>
              <a:ext cx="793" cy="1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7609840" y="2604135"/>
            <a:ext cx="1065530" cy="286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gradFill>
                  <a:gsLst>
                    <a:gs pos="0">
                      <a:srgbClr val="D92763"/>
                    </a:gs>
                    <a:gs pos="50000">
                      <a:srgbClr val="E3447A"/>
                    </a:gs>
                    <a:gs pos="100000">
                      <a:srgbClr val="EC6091"/>
                    </a:gs>
                  </a:gsLst>
                  <a:lin ang="5400000" scaled="1"/>
                </a:gradFill>
              </a:rPr>
              <a:t>SDDM</a:t>
            </a:r>
            <a:endParaRPr lang="en-US" altLang="zh-CN" b="1">
              <a:gradFill>
                <a:gsLst>
                  <a:gs pos="0">
                    <a:srgbClr val="D92763"/>
                  </a:gs>
                  <a:gs pos="50000">
                    <a:srgbClr val="E3447A"/>
                  </a:gs>
                  <a:gs pos="100000">
                    <a:srgbClr val="EC6091"/>
                  </a:gs>
                </a:gsLst>
                <a:lin ang="5400000" scaled="1"/>
              </a:gra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31765" y="1452880"/>
            <a:ext cx="18719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b="1">
                <a:sym typeface="+mn-ea"/>
              </a:rPr>
              <a:t> MERSI-III</a:t>
            </a:r>
            <a:endParaRPr lang="en-US" altLang="zh-CN" sz="1600" b="1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1135" y="3863340"/>
            <a:ext cx="11857355" cy="2707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SzPct val="80000"/>
              <a:buFont typeface="Wingdings" panose="05000000000000000000" charset="0"/>
              <a:buChar char="l"/>
            </a:pPr>
            <a:r>
              <a:rPr lang="en-US" altLang="zh-CN" sz="2000">
                <a:sym typeface="+mn-ea"/>
              </a:rPr>
              <a:t>Challenges with MERSI &amp; MERSI-II</a:t>
            </a:r>
            <a:endParaRPr lang="en-US" altLang="zh-CN" sz="2000">
              <a:sym typeface="+mn-ea"/>
            </a:endParaRPr>
          </a:p>
          <a:p>
            <a:pPr marL="431800" lvl="1" indent="-179705" eaLnBrk="1" latinLnBrk="0" hangingPunct="1"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Failed to achieve absolute radiometric calibration objectives.</a:t>
            </a:r>
            <a:endParaRPr lang="en-US" altLang="zh-CN">
              <a:sym typeface="+mn-ea"/>
            </a:endParaRPr>
          </a:p>
          <a:p>
            <a:pPr marL="431800" lvl="1" indent="-179705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Issues included self-attenuation of the trap detector and inadequate pre-launch calibrator characterization.</a:t>
            </a:r>
            <a:endParaRPr lang="en-US" altLang="zh-CN">
              <a:sym typeface="+mn-ea"/>
            </a:endParaRPr>
          </a:p>
          <a:p>
            <a:pPr marL="285750" lvl="0" indent="-285750" eaLnBrk="1" latinLnBrk="0" hangingPunct="1">
              <a:spcBef>
                <a:spcPts val="800"/>
              </a:spcBef>
              <a:buSzPct val="80000"/>
              <a:buFont typeface="Wingdings" panose="05000000000000000000" charset="0"/>
              <a:buChar char="l"/>
            </a:pPr>
            <a:r>
              <a:rPr lang="en-US" altLang="zh-CN" sz="2000">
                <a:sym typeface="+mn-ea"/>
              </a:rPr>
              <a:t>Improvements for MERSI-III</a:t>
            </a:r>
            <a:endParaRPr lang="en-US" altLang="zh-CN" sz="2000">
              <a:sym typeface="+mn-ea"/>
            </a:endParaRPr>
          </a:p>
          <a:p>
            <a:pPr marL="431800" lvl="1" indent="-179705" eaLnBrk="1" latinLnBrk="0" hangingPunct="1"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A new VOC design and </a:t>
            </a:r>
            <a:r>
              <a:rPr lang="en-US" altLang="zh-CN" sz="1800">
                <a:sym typeface="+mn-ea"/>
              </a:rPr>
              <a:t>Enhanced </a:t>
            </a:r>
            <a:r>
              <a:rPr lang="en-US" altLang="zh-CN">
                <a:sym typeface="+mn-ea"/>
              </a:rPr>
              <a:t>pre-launch testing based on previous experiences and lessons learned.</a:t>
            </a:r>
            <a:endParaRPr lang="en-US" altLang="zh-CN">
              <a:sym typeface="+mn-ea"/>
            </a:endParaRPr>
          </a:p>
          <a:p>
            <a:pPr marL="285750" indent="-285750" eaLnBrk="1" latinLnBrk="0" hangingPunct="1">
              <a:spcBef>
                <a:spcPts val="800"/>
              </a:spcBef>
              <a:buSzPct val="80000"/>
              <a:buFont typeface="Wingdings" panose="05000000000000000000" charset="0"/>
              <a:buChar char="l"/>
            </a:pPr>
            <a:r>
              <a:rPr lang="en-US" altLang="zh-CN" sz="2000"/>
              <a:t>On-Orbit Calibration Schedule and Current Status</a:t>
            </a:r>
            <a:endParaRPr lang="en-US" altLang="zh-CN" sz="2000"/>
          </a:p>
          <a:p>
            <a:pPr marL="431800" lvl="1" indent="-179705" eaLnBrk="1" latinLnBrk="0" hangingPunct="1">
              <a:buFont typeface="Arial" panose="020B0604020202020204" pitchFamily="34" charset="0"/>
              <a:buChar char="•"/>
            </a:pPr>
            <a:r>
              <a:rPr lang="en-US" altLang="zh-CN"/>
              <a:t>Initial on-orbit SD calibration began shortly after VIS bands turned on (August 19, 2023) </a:t>
            </a:r>
            <a:endParaRPr lang="en-US" altLang="zh-CN"/>
          </a:p>
          <a:p>
            <a:pPr marL="431800" lvl="1" indent="-179705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zh-CN"/>
              <a:t>Now MERSI-III and its VOC are operating normally with effective calibration parameters are derived routinely.</a:t>
            </a:r>
            <a:endParaRPr lang="en-US" altLang="zh-CN"/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6673215" y="2317750"/>
            <a:ext cx="503555" cy="124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105650" y="2101850"/>
            <a:ext cx="1065530" cy="286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gradFill>
                  <a:gsLst>
                    <a:gs pos="0">
                      <a:srgbClr val="D92763"/>
                    </a:gs>
                    <a:gs pos="50000">
                      <a:srgbClr val="E3447A"/>
                    </a:gs>
                    <a:gs pos="100000">
                      <a:srgbClr val="EC6091"/>
                    </a:gs>
                  </a:gsLst>
                  <a:lin ang="5400000" scaled="1"/>
                </a:gradFill>
              </a:rPr>
              <a:t>SD</a:t>
            </a:r>
            <a:endParaRPr lang="en-US" altLang="zh-CN" b="1">
              <a:gradFill>
                <a:gsLst>
                  <a:gs pos="0">
                    <a:srgbClr val="D92763"/>
                  </a:gs>
                  <a:gs pos="50000">
                    <a:srgbClr val="E3447A"/>
                  </a:gs>
                  <a:gs pos="100000">
                    <a:srgbClr val="EC6091"/>
                  </a:gs>
                </a:gsLst>
                <a:lin ang="5400000" scaled="1"/>
              </a:gradFill>
            </a:endParaRPr>
          </a:p>
        </p:txBody>
      </p:sp>
      <p:sp>
        <p:nvSpPr>
          <p:cNvPr id="10" name="TextBox 16"/>
          <p:cNvSpPr txBox="1"/>
          <p:nvPr>
            <p:custDataLst>
              <p:tags r:id="rId7"/>
            </p:custDataLst>
          </p:nvPr>
        </p:nvSpPr>
        <p:spPr>
          <a:xfrm>
            <a:off x="191135" y="1862455"/>
            <a:ext cx="23241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1600" b="1" dirty="0">
                <a:solidFill>
                  <a:srgbClr val="C00000"/>
                </a:solidFill>
                <a:sym typeface="+mn-ea"/>
              </a:rPr>
              <a:t>Trap Detector</a:t>
            </a:r>
            <a:endParaRPr lang="en-US" altLang="zh-CN" sz="1600" b="1" dirty="0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144375" y="909320"/>
            <a:ext cx="4321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pc="12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pc="12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2279650" y="980440"/>
            <a:ext cx="6349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Development and Changes of FY-3 MERSI VOC</a:t>
            </a:r>
            <a:endParaRPr lang="en-US" altLang="zh-CN" sz="2000" b="1"/>
          </a:p>
        </p:txBody>
      </p:sp>
      <p:sp>
        <p:nvSpPr>
          <p:cNvPr id="15" name="文本框 14"/>
          <p:cNvSpPr txBox="1"/>
          <p:nvPr/>
        </p:nvSpPr>
        <p:spPr>
          <a:xfrm>
            <a:off x="8486140" y="1239520"/>
            <a:ext cx="3827145" cy="23228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en-US" altLang="zh-CN" sz="1600" b="1">
                <a:sym typeface="+mn-ea"/>
              </a:rPr>
              <a:t> MERSI, and MERSI-II:</a:t>
            </a:r>
            <a:endParaRPr lang="en-US" altLang="zh-CN" sz="1600" b="1">
              <a:sym typeface="+mn-ea"/>
            </a:endParaRPr>
          </a:p>
          <a:p>
            <a:pPr marL="288290" lvl="1" indent="-179705" eaLnBrk="1" latinLnBrk="0" hangingPunct="1">
              <a:buFont typeface="Wingdings" panose="05000000000000000000" charset="0"/>
              <a:buChar char="ü"/>
            </a:pPr>
            <a:r>
              <a:rPr lang="en-US" altLang="zh-CN" sz="1600" spc="12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CS: Mini SIS + Standard Lamp+Sun</a:t>
            </a:r>
            <a:endParaRPr lang="en-US" altLang="zh-CN" sz="1600" spc="12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8290" lvl="1" indent="-179705" eaLnBrk="1" latinLnBrk="0" hangingPunct="1">
              <a:buFont typeface="Wingdings" panose="05000000000000000000" charset="0"/>
              <a:buChar char="ü"/>
            </a:pPr>
            <a:r>
              <a:rPr lang="en-US" altLang="zh-CN" sz="1600" spc="12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CS monitor: Trap Detector</a:t>
            </a:r>
            <a:endParaRPr lang="en-US" altLang="zh-CN" sz="1600" spc="12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1600" spc="12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1600" b="1">
                <a:sym typeface="+mn-ea"/>
              </a:rPr>
              <a:t>MERSI-III</a:t>
            </a:r>
            <a:endParaRPr lang="en-US" altLang="zh-CN" sz="1600" b="1">
              <a:sym typeface="+mn-ea"/>
            </a:endParaRPr>
          </a:p>
          <a:p>
            <a:pPr marL="288290" lvl="1" indent="-179705" eaLnBrk="1" latinLnBrk="0" hangingPunct="1">
              <a:buFont typeface="Wingdings" panose="05000000000000000000" charset="0"/>
              <a:buChar char="ü"/>
            </a:pPr>
            <a:r>
              <a:rPr lang="en-US" altLang="zh-CN" sz="1600" spc="12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CS:Solar Diffuser (SD)+Solar Attenuation Plate (SAP)</a:t>
            </a:r>
            <a:endParaRPr lang="en-US" altLang="zh-CN" sz="1600" spc="12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8290" lvl="1" indent="-179705" eaLnBrk="1" latinLnBrk="0" hangingPunct="1">
              <a:buFont typeface="Wingdings" panose="05000000000000000000" charset="0"/>
              <a:buChar char="ü"/>
            </a:pPr>
            <a:r>
              <a:rPr lang="en-US" altLang="zh-CN" sz="1600" spc="12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CS monitor:</a:t>
            </a:r>
            <a:r>
              <a:rPr lang="en-US" altLang="zh-CN" sz="1600" spc="12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1600" spc="12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Ratioing Radiometer (SDDM)</a:t>
            </a:r>
            <a:endParaRPr lang="en-US" altLang="zh-CN" sz="1600" spc="12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spc="12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430" y="146050"/>
            <a:ext cx="9036685" cy="777240"/>
          </a:xfrm>
        </p:spPr>
        <p:txBody>
          <a:bodyPr/>
          <a:p>
            <a:pPr algn="l">
              <a:buClrTx/>
              <a:buSzTx/>
              <a:buFontTx/>
            </a:pPr>
            <a:r>
              <a:rPr lang="en-US" altLang="zh-CN" sz="3200" dirty="0" smtClean="0">
                <a:solidFill>
                  <a:schemeClr val="tx1"/>
                </a:solidFill>
              </a:rPr>
              <a:t>2. In-orbit Calibration Methodology for RSBs</a:t>
            </a:r>
            <a:endParaRPr lang="en-US" altLang="zh-CN" sz="3200" dirty="0" smtClean="0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225" y="1451610"/>
            <a:ext cx="3086100" cy="26485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5915" y="4220845"/>
            <a:ext cx="5118735" cy="1750060"/>
          </a:xfrm>
          <a:prstGeom prst="rect">
            <a:avLst/>
          </a:prstGeom>
        </p:spPr>
        <p:txBody>
          <a:bodyPr wrap="square">
            <a:noAutofit/>
          </a:bodyPr>
          <a:p>
            <a:pPr marL="537845" lvl="1" indent="-285750" eaLnBrk="1" latinLnBrk="0" hangingPunct="1">
              <a:spcBef>
                <a:spcPts val="400"/>
              </a:spcBef>
              <a:spcAft>
                <a:spcPts val="400"/>
              </a:spcAft>
              <a:buFont typeface="Wingdings" panose="05000000000000000000" charset="0"/>
              <a:buChar char="ü"/>
            </a:pPr>
            <a:r>
              <a:rPr lang="en-US" altLang="zh-CN" sz="1800">
                <a:sym typeface="+mn-ea"/>
              </a:rPr>
              <a:t>VOC is fully illuminated.</a:t>
            </a:r>
            <a:endParaRPr lang="en-US" altLang="zh-CN" sz="1800">
              <a:sym typeface="+mn-ea"/>
            </a:endParaRPr>
          </a:p>
          <a:p>
            <a:pPr marL="537845" lvl="1" indent="-285750" eaLnBrk="1" latinLnBrk="0" hangingPunct="1">
              <a:spcBef>
                <a:spcPts val="200"/>
              </a:spcBef>
              <a:spcAft>
                <a:spcPts val="400"/>
              </a:spcAft>
              <a:buFont typeface="Wingdings" panose="05000000000000000000" charset="0"/>
              <a:buChar char="ü"/>
            </a:pPr>
            <a:r>
              <a:rPr lang="en-US" altLang="zh-CN" sz="1800">
                <a:sym typeface="+mn-ea"/>
              </a:rPr>
              <a:t>Solar zenith angle within 90-100</a:t>
            </a:r>
            <a:r>
              <a:rPr lang="en-US" altLang="en-US" sz="1800">
                <a:sym typeface="+mn-ea"/>
              </a:rPr>
              <a:t>°</a:t>
            </a:r>
            <a:r>
              <a:rPr lang="en-US" altLang="zh-CN" sz="1800">
                <a:sym typeface="+mn-ea"/>
              </a:rPr>
              <a:t>(instrument's coordinate system)</a:t>
            </a:r>
            <a:endParaRPr lang="en-US" altLang="zh-CN" sz="1800">
              <a:sym typeface="+mn-ea"/>
            </a:endParaRPr>
          </a:p>
          <a:p>
            <a:pPr marL="537845" lvl="1" indent="-285750" eaLnBrk="1" latinLnBrk="0" hangingPunct="1">
              <a:spcBef>
                <a:spcPts val="200"/>
              </a:spcBef>
              <a:spcAft>
                <a:spcPts val="400"/>
              </a:spcAft>
              <a:buFont typeface="Wingdings" panose="05000000000000000000" charset="0"/>
              <a:buChar char="ü"/>
            </a:pPr>
            <a:r>
              <a:rPr lang="en-US" altLang="zh-CN" sz="1800">
                <a:sym typeface="+mn-ea"/>
              </a:rPr>
              <a:t>Occurs </a:t>
            </a:r>
            <a:r>
              <a:rPr lang="en-US" altLang="zh-CN" sz="1800">
                <a:sym typeface="+mn-ea"/>
              </a:rPr>
              <a:t>at the North Pole </a:t>
            </a:r>
            <a:r>
              <a:rPr lang="en-US" altLang="zh-CN" sz="1800">
                <a:sym typeface="+mn-ea"/>
              </a:rPr>
              <a:t>when the instrument emerges from Earth’s shadow</a:t>
            </a:r>
            <a:endParaRPr lang="en-US" altLang="zh-CN" sz="1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800"/>
          </a:p>
        </p:txBody>
      </p:sp>
      <p:sp>
        <p:nvSpPr>
          <p:cNvPr id="8" name="文本框 7"/>
          <p:cNvSpPr txBox="1"/>
          <p:nvPr/>
        </p:nvSpPr>
        <p:spPr>
          <a:xfrm>
            <a:off x="479425" y="98044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SzPct val="80000"/>
              <a:buFont typeface="Wingdings" panose="05000000000000000000" charset="0"/>
              <a:buChar char="l"/>
            </a:pPr>
            <a:r>
              <a:rPr lang="en-US" altLang="zh-CN" sz="2400">
                <a:sym typeface="+mn-ea"/>
              </a:rPr>
              <a:t>On-board Calibration Timing</a:t>
            </a:r>
            <a:endParaRPr lang="en-US" altLang="zh-CN" sz="24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85485" y="980440"/>
            <a:ext cx="6334760" cy="4051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SzPct val="80000"/>
              <a:buFont typeface="Wingdings" panose="05000000000000000000" charset="0"/>
              <a:buChar char="l"/>
            </a:pPr>
            <a:r>
              <a:rPr lang="en-US" altLang="zh-CN" sz="2400">
                <a:sym typeface="+mn-ea"/>
              </a:rPr>
              <a:t>Calibration Frequency</a:t>
            </a:r>
            <a:endParaRPr lang="en-US" altLang="zh-CN" sz="2400">
              <a:sym typeface="+mn-ea"/>
            </a:endParaRPr>
          </a:p>
          <a:p>
            <a:pPr marL="306070" indent="-252095" eaLnBrk="1" latinLnBrk="0" hangingPunct="1">
              <a:spcBef>
                <a:spcPts val="1000"/>
              </a:spcBef>
              <a:buSzPct val="80000"/>
              <a:buFont typeface="Wingdings" panose="05000000000000000000" charset="0"/>
              <a:buChar char="¡"/>
            </a:pPr>
            <a:r>
              <a:rPr lang="en-US" altLang="zh-CN" sz="2000">
                <a:sym typeface="+mn-ea"/>
              </a:rPr>
              <a:t>During the On-orbit Test Phase (2023.08-2024.03)</a:t>
            </a:r>
            <a:endParaRPr lang="en-US" altLang="zh-CN" sz="2000">
              <a:sym typeface="+mn-ea"/>
            </a:endParaRPr>
          </a:p>
          <a:p>
            <a:pPr marL="431800" lvl="1" indent="-179705" eaLnBrk="1" latinLnBrk="0" hangingPunct="1">
              <a:spcBef>
                <a:spcPts val="400"/>
              </a:spcBef>
              <a:buSzPct val="80000"/>
              <a:buFont typeface="Wingdings" panose="05000000000000000000" charset="0"/>
              <a:buChar char="ü"/>
            </a:pPr>
            <a:r>
              <a:rPr lang="en-US" altLang="zh-CN" sz="2000">
                <a:sym typeface="+mn-ea"/>
              </a:rPr>
              <a:t>VIS/SWIR bands turned on: once every two days; conduct three calibration events</a:t>
            </a:r>
            <a:endParaRPr lang="en-US" altLang="zh-CN" sz="2000">
              <a:sym typeface="+mn-ea"/>
            </a:endParaRPr>
          </a:p>
          <a:p>
            <a:pPr marL="431800" lvl="1" indent="-179705" eaLnBrk="1" latinLnBrk="0" hangingPunct="1">
              <a:spcBef>
                <a:spcPts val="400"/>
              </a:spcBef>
              <a:buSzPct val="80000"/>
              <a:buFont typeface="Wingdings" panose="05000000000000000000" charset="0"/>
              <a:buChar char="ü"/>
            </a:pPr>
            <a:r>
              <a:rPr lang="en-US" altLang="zh-CN" sz="2000">
                <a:sym typeface="+mn-ea"/>
              </a:rPr>
              <a:t> </a:t>
            </a:r>
            <a:r>
              <a:rPr lang="en-US" altLang="zh-CN" sz="2000"/>
              <a:t>At Other Times: once per week</a:t>
            </a:r>
            <a:endParaRPr lang="en-US" altLang="zh-CN" sz="2000"/>
          </a:p>
          <a:p>
            <a:pPr marL="306070" indent="-252095" eaLnBrk="1" latinLnBrk="0" hangingPunct="1">
              <a:spcBef>
                <a:spcPts val="1000"/>
              </a:spcBef>
              <a:buSzPct val="80000"/>
              <a:buFont typeface="Wingdings" panose="05000000000000000000" charset="0"/>
              <a:buChar char="¡"/>
            </a:pPr>
            <a:r>
              <a:rPr lang="en-US" altLang="zh-CN" sz="2000"/>
              <a:t>After the On-orbit Testing Ends (2024.04-)</a:t>
            </a:r>
            <a:endParaRPr lang="en-US" altLang="zh-CN" sz="2000"/>
          </a:p>
          <a:p>
            <a:pPr marL="431800" lvl="1" indent="-179705" eaLnBrk="1" latinLnBrk="0" hangingPunct="1">
              <a:spcBef>
                <a:spcPts val="400"/>
              </a:spcBef>
              <a:buSzPct val="80000"/>
              <a:buFont typeface="Wingdings" panose="05000000000000000000" charset="0"/>
              <a:buChar char="ü"/>
            </a:pPr>
            <a:r>
              <a:rPr lang="en-US" altLang="zh-CN" sz="2000"/>
              <a:t>before 2025.01.21: Biweekly </a:t>
            </a:r>
            <a:endParaRPr lang="en-US" altLang="zh-CN" sz="2000"/>
          </a:p>
          <a:p>
            <a:pPr marL="431800" lvl="1" indent="-179705" eaLnBrk="1" latinLnBrk="0" hangingPunct="1">
              <a:spcBef>
                <a:spcPts val="400"/>
              </a:spcBef>
              <a:buSzPct val="80000"/>
              <a:buFont typeface="Wingdings" panose="05000000000000000000" charset="0"/>
              <a:buChar char="ü"/>
            </a:pPr>
            <a:r>
              <a:rPr lang="en-US" altLang="zh-CN" sz="2000"/>
              <a:t>after 2025.01.21: changed into </a:t>
            </a:r>
            <a:r>
              <a:rPr lang="en-US" altLang="zh-CN" sz="2000">
                <a:sym typeface="+mn-ea"/>
              </a:rPr>
              <a:t>once per week</a:t>
            </a:r>
            <a:endParaRPr lang="en-US" altLang="zh-CN" sz="2000"/>
          </a:p>
          <a:p>
            <a:pPr marL="0" indent="0" eaLnBrk="1" latinLnBrk="0" hangingPunct="1">
              <a:spcBef>
                <a:spcPts val="400"/>
              </a:spcBef>
              <a:buSzPct val="80000"/>
              <a:buFont typeface="Wingdings" panose="05000000000000000000" charset="0"/>
              <a:buNone/>
            </a:pPr>
            <a:endParaRPr lang="en-US" altLang="zh-CN" sz="2000"/>
          </a:p>
          <a:p>
            <a:pPr marL="342900" indent="-342900">
              <a:buSzPct val="80000"/>
              <a:buFont typeface="Wingdings" panose="05000000000000000000" charset="0"/>
              <a:buChar char="l"/>
            </a:pPr>
            <a:endParaRPr lang="en-US" altLang="zh-CN" sz="2000"/>
          </a:p>
          <a:p>
            <a:pPr marL="0" indent="0">
              <a:buSzPct val="80000"/>
              <a:buFont typeface="Wingdings" panose="05000000000000000000" charset="0"/>
              <a:buNone/>
            </a:pPr>
            <a:endParaRPr lang="en-US" altLang="zh-CN" sz="2000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2800">
                <a:solidFill>
                  <a:schemeClr val="tx1"/>
                </a:solidFill>
              </a:rPr>
              <a:t>RSB Calibration Using SD, S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A</a:t>
            </a:r>
            <a:r>
              <a:rPr lang="en-US" altLang="zh-CN" sz="2800">
                <a:solidFill>
                  <a:schemeClr val="tx1"/>
                </a:solidFill>
              </a:rPr>
              <a:t>P and SDDM</a:t>
            </a:r>
            <a:endParaRPr lang="en-US" altLang="zh-CN" sz="280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10129"/>
          <a:stretch>
            <a:fillRect/>
          </a:stretch>
        </p:blipFill>
        <p:spPr>
          <a:xfrm>
            <a:off x="6167755" y="1555750"/>
            <a:ext cx="5556885" cy="20542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928360" y="3913505"/>
            <a:ext cx="5128260" cy="2552700"/>
            <a:chOff x="9336" y="6163"/>
            <a:chExt cx="8076" cy="4020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9336" y="6163"/>
              <a:ext cx="6634" cy="402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4"/>
              </p:custDataLst>
            </p:nvPr>
          </p:nvSpPr>
          <p:spPr>
            <a:xfrm>
              <a:off x="15157" y="6647"/>
              <a:ext cx="225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rgbClr val="C00000"/>
                  </a:solidFill>
                </a:rPr>
                <a:t>High Energy Level</a:t>
              </a:r>
              <a:endParaRPr lang="en-US" altLang="zh-CN" sz="1400" b="1">
                <a:solidFill>
                  <a:srgbClr val="C00000"/>
                </a:solidFill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5"/>
              </p:custDataLst>
            </p:nvPr>
          </p:nvSpPr>
          <p:spPr>
            <a:xfrm>
              <a:off x="10849" y="8915"/>
              <a:ext cx="24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rgbClr val="0066FF"/>
                  </a:solidFill>
                </a:rPr>
                <a:t>Low Energy Level</a:t>
              </a:r>
              <a:endParaRPr lang="en-US" altLang="zh-CN" sz="1400" b="1">
                <a:solidFill>
                  <a:srgbClr val="0066FF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952490" y="6466205"/>
            <a:ext cx="4540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Onboard Calibration Coefficient Acquisition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23824" y="1556956"/>
                <a:ext cx="2529205" cy="33718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𝑺𝑫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𝜋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∙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𝐵𝑅𝐷𝐹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𝑺𝑨𝑺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∆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𝑺𝑫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23824" y="1556956"/>
                <a:ext cx="2529205" cy="337185"/>
              </a:xfrm>
              <a:prstGeom prst="rect">
                <a:avLst/>
              </a:prstGeom>
              <a:blipFill rotWithShape="1">
                <a:blip r:embed="rId8"/>
                <a:stretch>
                  <a:fillRect l="-10" t="-169" r="-10133" b="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42214" y="1988756"/>
                <a:ext cx="3523615" cy="35814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𝑺𝑫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∙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𝑐𝑜𝑠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𝐷𝑁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𝑺𝑫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442214" y="1988756"/>
                <a:ext cx="3523615" cy="358140"/>
              </a:xfrm>
              <a:prstGeom prst="rect">
                <a:avLst/>
              </a:prstGeom>
              <a:blipFill rotWithShape="1">
                <a:blip r:embed="rId11"/>
                <a:stretch>
                  <a:fillRect l="-7" t="-159" r="7" b="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356235" y="2388870"/>
            <a:ext cx="6027420" cy="1586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 eaLnBrk="1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en-US" altLang="zh-CN"/>
              <a:t>BRDF</a:t>
            </a:r>
            <a:r>
              <a:rPr lang="zh-CN" altLang="en-US"/>
              <a:t>：</a:t>
            </a:r>
            <a:r>
              <a:rPr lang="en-US" altLang="zh-CN"/>
              <a:t>obtained from </a:t>
            </a:r>
            <a:r>
              <a:rPr lang="en-US" altLang="zh-CN">
                <a:solidFill>
                  <a:srgbClr val="1D31EB"/>
                </a:solidFill>
              </a:rPr>
              <a:t>pre-launch measurements</a:t>
            </a:r>
            <a:endParaRPr lang="en-US" altLang="zh-CN">
              <a:solidFill>
                <a:srgbClr val="1D31EB"/>
              </a:solidFill>
            </a:endParaRPr>
          </a:p>
          <a:p>
            <a:pPr marL="285750" indent="-285750" algn="l" eaLnBrk="1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τ</a:t>
            </a:r>
            <a:r>
              <a:rPr lang="en-US" altLang="zh-CN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SAS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800">
                <a:sym typeface="+mn-ea"/>
              </a:rPr>
              <a:t>SAP </a:t>
            </a:r>
            <a:r>
              <a:rPr lang="en-US" altLang="zh-CN" sz="1800">
                <a:ea typeface="宋体" panose="02010600030101010101" pitchFamily="2" charset="-122"/>
              </a:rPr>
              <a:t>transmittance, </a:t>
            </a:r>
            <a:r>
              <a:rPr lang="en-US" altLang="zh-CN" sz="1800">
                <a:sym typeface="+mn-ea"/>
              </a:rPr>
              <a:t>obtained from </a:t>
            </a:r>
            <a:r>
              <a:rPr lang="en-US" altLang="zh-CN" sz="1800">
                <a:solidFill>
                  <a:srgbClr val="1D31EB"/>
                </a:solidFill>
                <a:sym typeface="+mn-ea"/>
              </a:rPr>
              <a:t>pre-launch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 eaLnBrk="1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en-US" altLang="zh-CN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SD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800">
                <a:ea typeface="宋体" panose="02010600030101010101" pitchFamily="2" charset="-122"/>
              </a:rPr>
              <a:t>degradation of the SD BRDF, </a:t>
            </a:r>
            <a:r>
              <a:rPr lang="en-US" altLang="zh-CN" sz="1800">
                <a:solidFill>
                  <a:srgbClr val="0000FF"/>
                </a:solidFill>
                <a:ea typeface="宋体" panose="02010600030101010101" pitchFamily="2" charset="-122"/>
              </a:rPr>
              <a:t>in-orbit measured by SDDM, need to obtain </a:t>
            </a:r>
            <a:r>
              <a:rPr lang="en-US" altLang="zh-CN">
                <a:solidFill>
                  <a:srgbClr val="0000FF"/>
                </a:solidFill>
                <a:sym typeface="+mn-ea"/>
              </a:rPr>
              <a:t>SDDM ratio pre-launch</a:t>
            </a:r>
            <a:endParaRPr lang="zh-CN" altLang="en-US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 eaLnBrk="1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en-US" altLang="zh-CN">
                <a:solidFill>
                  <a:schemeClr val="accent5"/>
                </a:solidFill>
              </a:rPr>
              <a:t>k</a:t>
            </a:r>
            <a:r>
              <a:rPr lang="en-US" altLang="zh-CN" baseline="-25000">
                <a:solidFill>
                  <a:schemeClr val="accent5"/>
                </a:solidFill>
              </a:rPr>
              <a:t>0</a:t>
            </a:r>
            <a:r>
              <a:rPr lang="en-US" altLang="zh-CN">
                <a:solidFill>
                  <a:schemeClr val="accent5"/>
                </a:solidFill>
              </a:rPr>
              <a:t>, k</a:t>
            </a:r>
            <a:r>
              <a:rPr lang="en-US" altLang="zh-CN" baseline="-25000">
                <a:solidFill>
                  <a:schemeClr val="accent5"/>
                </a:solidFill>
              </a:rPr>
              <a:t>1</a:t>
            </a:r>
            <a:r>
              <a:rPr lang="en-US" altLang="zh-CN">
                <a:solidFill>
                  <a:schemeClr val="accent5"/>
                </a:solidFill>
              </a:rPr>
              <a:t>: calibration offset and slpoe</a:t>
            </a:r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911860" y="6328410"/>
            <a:ext cx="4166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MERSI-III’s </a:t>
            </a:r>
            <a:r>
              <a:rPr lang="en-US" altLang="zh-CN" sz="1600">
                <a:sym typeface="+mn-ea"/>
              </a:rPr>
              <a:t>Response to </a:t>
            </a:r>
            <a:r>
              <a:rPr lang="en-US" altLang="zh-CN" sz="1600"/>
              <a:t>SD during onboard calibration</a:t>
            </a:r>
            <a:endParaRPr lang="en-US" altLang="zh-CN" sz="1600"/>
          </a:p>
        </p:txBody>
      </p:sp>
      <p:sp>
        <p:nvSpPr>
          <p:cNvPr id="15" name="右箭头 14"/>
          <p:cNvSpPr/>
          <p:nvPr/>
        </p:nvSpPr>
        <p:spPr>
          <a:xfrm>
            <a:off x="4831080" y="4940935"/>
            <a:ext cx="391160" cy="31877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77397541" name="Picture 8" descr="A graph of a number of numbers&#10;&#10;Description automatically generated with medium confidenc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35" y="3949065"/>
            <a:ext cx="3550920" cy="2468880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6383655" y="6021705"/>
            <a:ext cx="15671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tx1"/>
                </a:solidFill>
              </a:rPr>
              <a:t>SV</a:t>
            </a:r>
            <a:endParaRPr lang="en-US" altLang="zh-CN" sz="1400" b="1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9380" y="918845"/>
            <a:ext cx="8589010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/>
              <a:t>The SAP in front of SD enables high and low energy level calibrations. </a:t>
            </a:r>
            <a:endParaRPr lang="en-US" altLang="zh-CN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/>
              <a:t>Meets both ocean color and land/atmosphere channel’s calibration needs.</a:t>
            </a:r>
            <a:endParaRPr lang="en-US" altLang="zh-CN" sz="1800"/>
          </a:p>
        </p:txBody>
      </p:sp>
      <p:sp>
        <p:nvSpPr>
          <p:cNvPr id="3" name="文本框 2"/>
          <p:cNvSpPr txBox="1"/>
          <p:nvPr/>
        </p:nvSpPr>
        <p:spPr>
          <a:xfrm>
            <a:off x="3522980" y="1556385"/>
            <a:ext cx="2274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calibration reference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56045" y="2420620"/>
            <a:ext cx="700405" cy="485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US" altLang="zh-CN" sz="1600">
                <a:solidFill>
                  <a:srgbClr val="FF0000"/>
                </a:solidFill>
              </a:rPr>
              <a:t>SAP open</a:t>
            </a:r>
            <a:endParaRPr lang="en-US" altLang="zh-CN" sz="16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52940" y="2276475"/>
            <a:ext cx="700405" cy="485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US" altLang="zh-CN" sz="1600">
                <a:solidFill>
                  <a:srgbClr val="FF0000"/>
                </a:solidFill>
              </a:rPr>
              <a:t>SAP close</a:t>
            </a:r>
            <a:endParaRPr lang="en-US" altLang="zh-CN"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430" y="146050"/>
            <a:ext cx="9535160" cy="777240"/>
          </a:xfrm>
        </p:spPr>
        <p:txBody>
          <a:bodyPr/>
          <a:p>
            <a:r>
              <a:rPr lang="en-US" altLang="zh-CN" sz="2800">
                <a:solidFill>
                  <a:schemeClr val="tx1"/>
                </a:solidFill>
              </a:rPr>
              <a:t>Onboard Calibrator Parameters: Pre-launch Measurement</a:t>
            </a:r>
            <a:endParaRPr lang="en-US" altLang="zh-CN" sz="280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7670" y="836930"/>
            <a:ext cx="10975340" cy="1011555"/>
          </a:xfrm>
        </p:spPr>
        <p:txBody>
          <a:bodyPr/>
          <a:p>
            <a:pPr marL="0" indent="0">
              <a:buNone/>
            </a:pPr>
            <a:r>
              <a:rPr lang="en-US" altLang="zh-CN" sz="2400" b="1"/>
              <a:t>(1) Field Measurments</a:t>
            </a:r>
            <a:endParaRPr lang="en-US" altLang="zh-CN" sz="2400" b="1"/>
          </a:p>
        </p:txBody>
      </p:sp>
      <p:sp>
        <p:nvSpPr>
          <p:cNvPr id="11" name="文本框 10"/>
          <p:cNvSpPr txBox="1"/>
          <p:nvPr/>
        </p:nvSpPr>
        <p:spPr>
          <a:xfrm>
            <a:off x="572135" y="3988435"/>
            <a:ext cx="6416040" cy="28200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 algn="l" eaLnBrk="1" latinLnBrk="0" hangingPunct="1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/>
              <a:t>Light Source: Sun</a:t>
            </a:r>
            <a:endParaRPr lang="en-US" altLang="zh-CN" sz="1800" b="1" dirty="0"/>
          </a:p>
          <a:p>
            <a:pPr marL="285750" indent="-285750" algn="l" eaLnBrk="1" latinLnBrk="0" hangingPunct="1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/>
              <a:t>Standard Source: SR4500A Spectrometer</a:t>
            </a:r>
            <a:endParaRPr lang="en-US" altLang="zh-CN" sz="1800" b="1" dirty="0"/>
          </a:p>
          <a:p>
            <a:pPr marL="285750" indent="-285750" algn="l" eaLnBrk="1" latinLnBrk="0" hangingPunct="1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/>
              <a:t>Goniometric System: High-Precision Equatorial Mount</a:t>
            </a:r>
            <a:endParaRPr lang="en-US" altLang="zh-CN" sz="1800" b="1" dirty="0"/>
          </a:p>
          <a:p>
            <a:pPr marL="285750" indent="-285750" algn="l" eaLnBrk="1" latinLnBrk="0" hangingPunct="1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/>
              <a:t>Sun Angles: </a:t>
            </a:r>
            <a:r>
              <a:rPr lang="en-US" altLang="zh-CN" sz="1800" b="1" dirty="0">
                <a:sym typeface="+mn-ea"/>
              </a:rPr>
              <a:t>0-10 (vertical), 20-37(horizontal); </a:t>
            </a:r>
            <a:r>
              <a:rPr lang="en-US" altLang="zh-CN" sz="1800" b="1" dirty="0"/>
              <a:t>1</a:t>
            </a:r>
            <a:r>
              <a:rPr lang="en-US" altLang="en-US" sz="1800" b="1" dirty="0"/>
              <a:t>°</a:t>
            </a:r>
            <a:r>
              <a:rPr lang="en-US" altLang="zh-CN" sz="1800" b="1" dirty="0"/>
              <a:t>Intervals</a:t>
            </a:r>
            <a:endParaRPr lang="en-US" altLang="zh-CN" sz="1800" b="1" dirty="0"/>
          </a:p>
          <a:p>
            <a:pPr marL="285750" indent="-285750" algn="l" eaLnBrk="1" latinLnBrk="0" hangingPunct="1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/>
              <a:t>Measurment</a:t>
            </a:r>
            <a:r>
              <a:rPr lang="en-US" altLang="zh-CN" sz="1800"/>
              <a:t> </a:t>
            </a:r>
            <a:r>
              <a:rPr lang="en-US" altLang="zh-CN" sz="1800" b="1" dirty="0">
                <a:sym typeface="+mn-ea"/>
              </a:rPr>
              <a:t>uncertainty in SD BRDF</a:t>
            </a:r>
            <a:r>
              <a:rPr lang="en-US" altLang="zh-CN" sz="1800" b="1" dirty="0"/>
              <a:t>: &lt;2.5%</a:t>
            </a:r>
            <a:endParaRPr lang="en-US" altLang="zh-CN" sz="1800" b="1" dirty="0"/>
          </a:p>
          <a:p>
            <a:pPr marL="285750" indent="-285750" algn="l" eaLnBrk="1" latinLnBrk="0" hangingPunct="1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/>
              <a:t>Obtained Parameters: </a:t>
            </a:r>
            <a:r>
              <a:rPr lang="en-US" altLang="zh-CN" sz="1800" b="1" u="sng" dirty="0"/>
              <a:t>SD BRDF, SAP Transmittance,  ratio between the SD and SUN view of SDDM</a:t>
            </a:r>
            <a:endParaRPr lang="en-US" altLang="zh-CN" sz="1800" b="1" u="sng" dirty="0"/>
          </a:p>
        </p:txBody>
      </p:sp>
      <p:sp>
        <p:nvSpPr>
          <p:cNvPr id="9" name="文本框 8"/>
          <p:cNvSpPr txBox="1"/>
          <p:nvPr/>
        </p:nvSpPr>
        <p:spPr>
          <a:xfrm>
            <a:off x="4213256" y="4008648"/>
            <a:ext cx="1912266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"/>
              <a:t>测量太阳角度方位</a:t>
            </a:r>
            <a:endParaRPr lang="zh-CN" altLang="en-US" sz="100"/>
          </a:p>
        </p:txBody>
      </p:sp>
      <p:grpSp>
        <p:nvGrpSpPr>
          <p:cNvPr id="12" name="组合 11"/>
          <p:cNvGrpSpPr/>
          <p:nvPr/>
        </p:nvGrpSpPr>
        <p:grpSpPr>
          <a:xfrm>
            <a:off x="6887845" y="1211580"/>
            <a:ext cx="3703955" cy="4518660"/>
            <a:chOff x="11087" y="2084"/>
            <a:chExt cx="6148" cy="819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087" y="2084"/>
              <a:ext cx="6148" cy="819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1188" y="2111"/>
              <a:ext cx="4460" cy="10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10000"/>
                </a:lnSpc>
              </a:pPr>
              <a:r>
                <a:rPr lang="en-US" altLang="zh-CN" sz="1600" b="1">
                  <a:solidFill>
                    <a:srgbClr val="FF0000"/>
                  </a:solidFill>
                </a:rPr>
                <a:t>Location</a:t>
              </a:r>
              <a:r>
                <a:rPr lang="zh-CN" altLang="en-US" sz="1600" b="1">
                  <a:solidFill>
                    <a:srgbClr val="FF0000"/>
                  </a:solidFill>
                </a:rPr>
                <a:t>：</a:t>
              </a:r>
              <a:r>
                <a:rPr lang="en-US" altLang="zh-CN" sz="1600" b="1">
                  <a:solidFill>
                    <a:srgbClr val="FF0000"/>
                  </a:solidFill>
                </a:rPr>
                <a:t>Lijiang, Yunnan</a:t>
              </a:r>
              <a:endParaRPr lang="en-US" altLang="zh-CN" sz="1600" b="1">
                <a:solidFill>
                  <a:srgbClr val="FF0000"/>
                </a:solidFill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1600" b="1">
                  <a:solidFill>
                    <a:srgbClr val="FF0000"/>
                  </a:solidFill>
                </a:rPr>
                <a:t>Time</a:t>
              </a:r>
              <a:r>
                <a:rPr lang="zh-CN" altLang="en-US" sz="1600" b="1">
                  <a:solidFill>
                    <a:srgbClr val="FF0000"/>
                  </a:solidFill>
                </a:rPr>
                <a:t>：</a:t>
              </a:r>
              <a:r>
                <a:rPr lang="en-US" altLang="zh-CN" sz="1600" b="1">
                  <a:solidFill>
                    <a:srgbClr val="FF0000"/>
                  </a:solidFill>
                </a:rPr>
                <a:t>2022.02.16-19</a:t>
              </a:r>
              <a:endParaRPr lang="en-US" altLang="zh-CN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19380" y="1242389"/>
            <a:ext cx="5093970" cy="2733071"/>
            <a:chOff x="188" y="1957"/>
            <a:chExt cx="8022" cy="4304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4535" y="3891"/>
              <a:ext cx="48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23" tIns="45711" rIns="91423" bIns="45711" numCol="1" anchor="ctr" anchorCtr="0" compatLnSpc="1">
              <a:spAutoFit/>
            </a:bodyPr>
            <a:p>
              <a:endParaRPr lang="zh-CN" altLang="en-US" sz="100"/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1095" y="1957"/>
            <a:ext cx="6419" cy="4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Visio" r:id="rId2" imgW="11061700" imgH="7404100" progId="Visio.Drawing.15">
                    <p:embed/>
                  </p:oleObj>
                </mc:Choice>
                <mc:Fallback>
                  <p:oleObj name="Visio" r:id="rId2" imgW="11061700" imgH="7404100" progId="Visio.Drawing.15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5" y="1957"/>
                          <a:ext cx="6419" cy="43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文本框 12"/>
            <p:cNvSpPr txBox="1"/>
            <p:nvPr/>
          </p:nvSpPr>
          <p:spPr>
            <a:xfrm>
              <a:off x="188" y="2679"/>
              <a:ext cx="212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rgbClr val="FF0000"/>
                  </a:solidFill>
                </a:rPr>
                <a:t>Sun Light</a:t>
              </a:r>
              <a:endParaRPr lang="en-US" altLang="zh-CN" sz="1400" b="1">
                <a:solidFill>
                  <a:srgbClr val="FF0000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85" y="5287"/>
              <a:ext cx="212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rgbClr val="FF0000"/>
                  </a:solidFill>
                </a:rPr>
                <a:t>Sun Light</a:t>
              </a:r>
              <a:endParaRPr lang="en-US" altLang="zh-CN" sz="1400" b="1">
                <a:solidFill>
                  <a:srgbClr val="FF0000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213" y="3032"/>
              <a:ext cx="949" cy="4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noAutofit/>
            </a:bodyPr>
            <a:p>
              <a:r>
                <a:rPr lang="en-US" altLang="zh-CN" sz="1400" b="1">
                  <a:solidFill>
                    <a:schemeClr val="tx1"/>
                  </a:solidFill>
                </a:rPr>
                <a:t>VOC</a:t>
              </a:r>
              <a:endParaRPr lang="en-US" altLang="zh-CN" sz="1400" b="1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910" y="3926"/>
              <a:ext cx="1526" cy="4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noAutofit/>
            </a:bodyPr>
            <a:p>
              <a:pPr>
                <a:lnSpc>
                  <a:spcPct val="80000"/>
                </a:lnSpc>
              </a:pPr>
              <a:r>
                <a:rPr lang="en-US" altLang="zh-CN" sz="1400" b="1">
                  <a:solidFill>
                    <a:schemeClr val="tx1"/>
                  </a:solidFill>
                </a:rPr>
                <a:t>2D turntable</a:t>
              </a:r>
              <a:endParaRPr lang="en-US" altLang="zh-CN" sz="1400" b="1">
                <a:solidFill>
                  <a:schemeClr val="tx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724" y="3032"/>
              <a:ext cx="561" cy="4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noAutofit/>
            </a:bodyPr>
            <a:p>
              <a:r>
                <a:rPr lang="en-US" altLang="zh-CN" sz="1400" b="1">
                  <a:solidFill>
                    <a:schemeClr val="tx1"/>
                  </a:solidFill>
                </a:rPr>
                <a:t>SD</a:t>
              </a:r>
              <a:endParaRPr lang="en-US" altLang="zh-CN" sz="1400" b="1">
                <a:solidFill>
                  <a:schemeClr val="tx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611" y="4379"/>
              <a:ext cx="543" cy="2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p>
              <a:r>
                <a:rPr lang="en-US" altLang="zh-CN" sz="1200" b="1">
                  <a:solidFill>
                    <a:schemeClr val="tx1"/>
                  </a:solidFill>
                </a:rPr>
                <a:t>SAP</a:t>
              </a:r>
              <a:endParaRPr lang="en-US" altLang="zh-CN" sz="1200" b="1">
                <a:solidFill>
                  <a:schemeClr val="tx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56" y="3744"/>
              <a:ext cx="779" cy="2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p>
              <a:r>
                <a:rPr lang="en-US" altLang="zh-CN" sz="1200" b="1">
                  <a:solidFill>
                    <a:schemeClr val="tx1"/>
                  </a:solidFill>
                </a:rPr>
                <a:t>SDDM</a:t>
              </a:r>
              <a:endParaRPr lang="en-US" altLang="zh-CN" sz="1200" b="1">
                <a:solidFill>
                  <a:schemeClr val="tx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766" y="3132"/>
              <a:ext cx="1232" cy="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p>
              <a:r>
                <a:rPr lang="en-US" altLang="zh-CN" sz="1400" b="1">
                  <a:solidFill>
                    <a:schemeClr val="tx1"/>
                  </a:solidFill>
                </a:rPr>
                <a:t>SR4500</a:t>
              </a:r>
              <a:endParaRPr lang="en-US" altLang="zh-CN" sz="14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480718" y="4724944"/>
            <a:ext cx="3389002" cy="2187666"/>
            <a:chOff x="14817" y="7555"/>
            <a:chExt cx="5337" cy="3445"/>
          </a:xfrm>
        </p:grpSpPr>
        <p:pic>
          <p:nvPicPr>
            <p:cNvPr id="83970" name="图片 6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7" y="7555"/>
              <a:ext cx="5337" cy="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文本框 25"/>
            <p:cNvSpPr txBox="1"/>
            <p:nvPr/>
          </p:nvSpPr>
          <p:spPr>
            <a:xfrm>
              <a:off x="16292" y="7668"/>
              <a:ext cx="2686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 b="1"/>
                <a:t>Azimuth Angle</a:t>
              </a:r>
              <a:endParaRPr lang="en-US" altLang="zh-CN" sz="1600" b="1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5158" y="8245"/>
              <a:ext cx="675" cy="275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en-US" altLang="zh-CN" sz="1600" b="1"/>
                <a:t>Elevation Angle</a:t>
              </a:r>
              <a:endParaRPr lang="en-US" altLang="zh-CN" sz="1600" b="1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407670" y="908685"/>
            <a:ext cx="10975340" cy="10115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6731" tIns="53366" rIns="106731" bIns="53366" numCol="1" anchor="t" anchorCtr="0" compatLnSpc="1"/>
          <a:lstStyle>
            <a:lvl1pPr marL="384810" indent="-384810" algn="l" rtl="0" eaLnBrk="0" fontAlgn="base" hangingPunct="0">
              <a:spcBef>
                <a:spcPct val="19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6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835025" indent="-320675" algn="l" rtl="0" eaLnBrk="0" fontAlgn="base" hangingPunct="0">
              <a:spcBef>
                <a:spcPct val="19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175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284605" indent="-256540" algn="l" rtl="0" eaLnBrk="0" fontAlgn="base" hangingPunct="0">
              <a:spcBef>
                <a:spcPct val="19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95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797050" indent="-256540" algn="l" rtl="0" eaLnBrk="0" fontAlgn="base" hangingPunct="0">
              <a:spcBef>
                <a:spcPct val="19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15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311400" indent="-256540" algn="l" rtl="0" eaLnBrk="0" fontAlgn="base" hangingPunct="0">
              <a:spcBef>
                <a:spcPct val="19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15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824480" indent="-256540" algn="l" defTabSz="1027430" rtl="0" eaLnBrk="1" latinLnBrk="0" hangingPunct="1">
              <a:spcBef>
                <a:spcPct val="19000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38830" indent="-256540" algn="l" defTabSz="1027430" rtl="0" eaLnBrk="1" latinLnBrk="0" hangingPunct="1">
              <a:spcBef>
                <a:spcPct val="19000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2545" indent="-256540" algn="l" defTabSz="1027430" rtl="0" eaLnBrk="1" latinLnBrk="0" hangingPunct="1">
              <a:spcBef>
                <a:spcPct val="19000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4990" indent="-256540" algn="l" defTabSz="1027430" rtl="0" eaLnBrk="1" latinLnBrk="0" hangingPunct="1">
              <a:spcBef>
                <a:spcPct val="19000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b="1"/>
              <a:t>(2) Lab Measurments</a:t>
            </a:r>
            <a:endParaRPr lang="en-US" altLang="zh-CN" sz="2400" b="1"/>
          </a:p>
        </p:txBody>
      </p:sp>
      <p:pic>
        <p:nvPicPr>
          <p:cNvPr id="15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87187" y="1623017"/>
            <a:ext cx="4948272" cy="370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37563" r="34947" b="-29066"/>
          <a:stretch>
            <a:fillRect/>
          </a:stretch>
        </p:blipFill>
        <p:spPr>
          <a:xfrm>
            <a:off x="7199512" y="5661265"/>
            <a:ext cx="2623776" cy="927876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grpSp>
        <p:nvGrpSpPr>
          <p:cNvPr id="12" name="组合 11"/>
          <p:cNvGrpSpPr/>
          <p:nvPr/>
        </p:nvGrpSpPr>
        <p:grpSpPr>
          <a:xfrm>
            <a:off x="479425" y="2205990"/>
            <a:ext cx="4095750" cy="3154680"/>
            <a:chOff x="755" y="3587"/>
            <a:chExt cx="6450" cy="4968"/>
          </a:xfrm>
        </p:grpSpPr>
        <p:pic>
          <p:nvPicPr>
            <p:cNvPr id="16" name="图片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55" y="3587"/>
              <a:ext cx="6451" cy="49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文本框 22"/>
            <p:cNvSpPr txBox="1"/>
            <p:nvPr/>
          </p:nvSpPr>
          <p:spPr>
            <a:xfrm>
              <a:off x="755" y="5515"/>
              <a:ext cx="1232" cy="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p>
              <a:r>
                <a:rPr lang="en-US" altLang="zh-CN" sz="1400" b="1">
                  <a:solidFill>
                    <a:schemeClr val="tx1"/>
                  </a:solidFill>
                </a:rPr>
                <a:t>SR4500 probe</a:t>
              </a:r>
              <a:endParaRPr lang="en-US" altLang="zh-CN" sz="1400" b="1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64" y="5061"/>
              <a:ext cx="1526" cy="4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noAutofit/>
            </a:bodyPr>
            <a:p>
              <a:pPr>
                <a:lnSpc>
                  <a:spcPct val="80000"/>
                </a:lnSpc>
              </a:pPr>
              <a:r>
                <a:rPr lang="en-US" altLang="zh-CN" sz="1400" b="1">
                  <a:solidFill>
                    <a:schemeClr val="tx1"/>
                  </a:solidFill>
                </a:rPr>
                <a:t> turntable</a:t>
              </a:r>
              <a:endParaRPr lang="en-US" altLang="zh-CN" sz="1400" b="1">
                <a:solidFill>
                  <a:schemeClr val="tx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157" y="5607"/>
              <a:ext cx="471" cy="3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noAutofit/>
            </a:bodyPr>
            <a:p>
              <a:r>
                <a:rPr lang="en-US" altLang="zh-CN" sz="1400" b="1">
                  <a:solidFill>
                    <a:schemeClr val="tx1"/>
                  </a:solidFill>
                </a:rPr>
                <a:t>SD</a:t>
              </a:r>
              <a:endParaRPr lang="en-US" altLang="zh-CN" sz="1400" b="1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84" y="8123"/>
              <a:ext cx="1526" cy="4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noAutofit/>
            </a:bodyPr>
            <a:p>
              <a:pPr>
                <a:lnSpc>
                  <a:spcPct val="80000"/>
                </a:lnSpc>
              </a:pPr>
              <a:r>
                <a:rPr lang="en-US" altLang="zh-CN" sz="1400" b="1">
                  <a:solidFill>
                    <a:schemeClr val="tx1"/>
                  </a:solidFill>
                </a:rPr>
                <a:t> </a:t>
              </a:r>
              <a:r>
                <a:rPr lang="en-US" altLang="zh-CN" sz="1400">
                  <a:sym typeface="+mn-ea"/>
                </a:rPr>
                <a:t>Integrating sphere</a:t>
              </a:r>
              <a:endParaRPr lang="en-US" altLang="zh-CN" sz="1400" b="1">
                <a:solidFill>
                  <a:schemeClr val="tx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797" y="3723"/>
              <a:ext cx="3341" cy="3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noAutofit/>
            </a:bodyPr>
            <a:p>
              <a:pPr>
                <a:lnSpc>
                  <a:spcPct val="80000"/>
                </a:lnSpc>
              </a:pPr>
              <a:r>
                <a:rPr lang="en-US" altLang="zh-CN" sz="1400">
                  <a:sym typeface="+mn-ea"/>
                </a:rPr>
                <a:t>Hollow graduated disk</a:t>
              </a:r>
              <a:endParaRPr lang="en-US" altLang="zh-CN" sz="1400" b="1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52132" y="1583372"/>
            <a:ext cx="5080000" cy="368300"/>
          </a:xfrm>
          <a:prstGeom prst="rect">
            <a:avLst/>
          </a:prstGeom>
        </p:spPr>
        <p:txBody>
          <a:bodyPr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/>
              <a:t>Laboratory testing system for SD BRDF</a:t>
            </a:r>
            <a:endParaRPr lang="en-US" altLang="zh-CN" sz="1800"/>
          </a:p>
        </p:txBody>
      </p:sp>
      <p:sp>
        <p:nvSpPr>
          <p:cNvPr id="13" name="文本框 12"/>
          <p:cNvSpPr txBox="1"/>
          <p:nvPr/>
        </p:nvSpPr>
        <p:spPr>
          <a:xfrm>
            <a:off x="479425" y="5671820"/>
            <a:ext cx="6096000" cy="1276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eaLnBrk="1" latinLnBrk="0" hangingPunct="1">
              <a:spcAft>
                <a:spcPts val="600"/>
              </a:spcAft>
              <a:buFont typeface="Wingdings" panose="05000000000000000000" charset="0"/>
              <a:buChar char="ü"/>
            </a:pPr>
            <a:r>
              <a:rPr lang="en-US" altLang="zh-CN"/>
              <a:t>System Components: a light source, angle-changing components, and a detector</a:t>
            </a:r>
            <a:endParaRPr lang="en-US" altLang="zh-CN"/>
          </a:p>
          <a:p>
            <a:pPr marL="285750" indent="-285750" eaLnBrk="1" latinLnBrk="0" hangingPunct="1">
              <a:spcAft>
                <a:spcPts val="600"/>
              </a:spcAft>
              <a:buFont typeface="Wingdings" panose="05000000000000000000" charset="0"/>
              <a:buChar char="ü"/>
            </a:pPr>
            <a:r>
              <a:rPr lang="en-US" altLang="zh-CN"/>
              <a:t>Testing Performance: SD BRDF uncertainty is better than 1.5%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299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TEMPLATE_CATEGORY" val="custom"/>
  <p:tag name="KSO_WM_TEMPLATE_INDEX" val="20233299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299"/>
  <p:tag name="KSO_WM_TEMPLATE_THUMBS_INDEX" val="1、9"/>
</p:tagLst>
</file>

<file path=ppt/tags/tag16.xml><?xml version="1.0" encoding="utf-8"?>
<p:tagLst xmlns:p="http://schemas.openxmlformats.org/presentationml/2006/main">
  <p:tag name="KSO_WM_UNIT_PLACING_PICTURE_USER_VIEWPORT" val="{&quot;height&quot;:2992.1133858267717,&quot;width&quot;:4870.366929133858}"/>
</p:tagLst>
</file>

<file path=ppt/tags/tag17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711_4*a*1"/>
  <p:tag name="KSO_WM_TEMPLATE_CATEGORY" val="custom"/>
  <p:tag name="KSO_WM_TEMPLATE_INDEX" val="20204711"/>
  <p:tag name="KSO_WM_UNIT_LAYERLEVEL" val="1"/>
  <p:tag name="KSO_WM_TAG_VERSION" val="1.0"/>
  <p:tag name="KSO_WM_BEAUTIFY_FLAG" val="#wm#"/>
  <p:tag name="KSO_WM_CHIP_GROUPID" val="5ec7ae378193540dcf6eab6a"/>
  <p:tag name="KSO_WM_CHIP_XID" val="5ec7ae378193540dcf6eab6b"/>
  <p:tag name="KSO_WM_UNIT_DEC_AREA_ID" val="8584d1e84049404e8e8d2b2a791803dc"/>
  <p:tag name="KSO_WM_UNIT_DECORATE_INFO" val=""/>
  <p:tag name="KSO_WM_UNIT_SM_LIMIT_TYPE" val=""/>
  <p:tag name="KSO_WM_CHIP_FILLAREA_FILL_RULE" val="{&quot;fill_align&quot;:&quot;cm&quot;,&quot;fill_mode&quot;:&quot;adaptive&quot;,&quot;sacle_strategy&quot;:&quot;smart&quot;}"/>
  <p:tag name="KSO_WM_ASSEMBLE_CHIP_INDEX" val="5358f61f8c7f45a5bfdf9d3df6de2de1"/>
  <p:tag name="KSO_WM_UNIT_TEXT_FILL_FORE_SCHEMECOLOR_INDEX_BRIGHTNESS" val="0"/>
  <p:tag name="KSO_WM_UNIT_TEXT_FILL_FORE_SCHEMECOLOR_INDEX" val="5"/>
  <p:tag name="KSO_WM_UNIT_TEXT_FILL_TYPE" val="1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0.xml><?xml version="1.0" encoding="utf-8"?>
<p:tagLst xmlns:p="http://schemas.openxmlformats.org/presentationml/2006/main">
  <p:tag name="TABLE_ENDDRAG_ORIGIN_RECT" val="692*346"/>
  <p:tag name="TABLE_ENDDRAG_RECT" val="60*77*692*346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UNIT_PLACING_PICTURE_USER_VIEWPORT" val="{&quot;height&quot;:5400,&quot;width&quot;:18000}"/>
</p:tagLst>
</file>

<file path=ppt/tags/tag37.xml><?xml version="1.0" encoding="utf-8"?>
<p:tagLst xmlns:p="http://schemas.openxmlformats.org/presentationml/2006/main">
  <p:tag name="KSO_WM_UNIT_TABLE_BEAUTIFY" val="smartTable{bc7a875c-e4ce-47d8-8516-bf1860c0501f}"/>
  <p:tag name="TABLE_ENDDRAG_ORIGIN_RECT" val="323*169"/>
  <p:tag name="TABLE_ENDDRAG_RECT" val="626*137*323*169"/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DIAGRAM_VIRTUALLY_FRAME" val="{&quot;height&quot;:370.7250393700788,&quot;left&quot;:32.124960629921226,&quot;top&quot;:168,&quot;width&quot;:366.65}"/>
</p:tagLst>
</file>

<file path=ppt/tags/tag43.xml><?xml version="1.0" encoding="utf-8"?>
<p:tagLst xmlns:p="http://schemas.openxmlformats.org/presentationml/2006/main">
  <p:tag name="KSO_WM_DIAGRAM_VIRTUALLY_FRAME" val="{&quot;height&quot;:370.7250393700788,&quot;left&quot;:32.124960629921226,&quot;top&quot;:168,&quot;width&quot;:366.65}"/>
</p:tagLst>
</file>

<file path=ppt/tags/tag44.xml><?xml version="1.0" encoding="utf-8"?>
<p:tagLst xmlns:p="http://schemas.openxmlformats.org/presentationml/2006/main">
  <p:tag name="KSO_WM_DIAGRAM_VIRTUALLY_FRAME" val="{&quot;height&quot;:370.7250393700788,&quot;left&quot;:32.124960629921226,&quot;top&quot;:168,&quot;width&quot;:366.65}"/>
</p:tagLst>
</file>

<file path=ppt/tags/tag45.xml><?xml version="1.0" encoding="utf-8"?>
<p:tagLst xmlns:p="http://schemas.openxmlformats.org/presentationml/2006/main">
  <p:tag name="KSO_WM_DIAGRAM_VIRTUALLY_FRAME" val="{&quot;height&quot;:370.7250393700788,&quot;left&quot;:32.124960629921226,&quot;top&quot;:168,&quot;width&quot;:366.65}"/>
</p:tagLst>
</file>

<file path=ppt/tags/tag46.xml><?xml version="1.0" encoding="utf-8"?>
<p:tagLst xmlns:p="http://schemas.openxmlformats.org/presentationml/2006/main">
  <p:tag name="KSO_WM_DIAGRAM_VIRTUALLY_FRAME" val="{&quot;height&quot;:370.7250393700788,&quot;left&quot;:32.124960629921226,&quot;top&quot;:168,&quot;width&quot;:366.65}"/>
</p:tagLst>
</file>

<file path=ppt/tags/tag47.xml><?xml version="1.0" encoding="utf-8"?>
<p:tagLst xmlns:p="http://schemas.openxmlformats.org/presentationml/2006/main">
  <p:tag name="KSO_WM_DIAGRAM_VIRTUALLY_FRAME" val="{&quot;height&quot;:370.7250393700788,&quot;left&quot;:32.124960629921226,&quot;top&quot;:168,&quot;width&quot;:366.65}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299_9*a*1"/>
  <p:tag name="KSO_WM_TEMPLATE_CATEGORY" val="custom"/>
  <p:tag name="KSO_WM_TEMPLATE_INDEX" val="20233299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</p:tagLst>
</file>

<file path=ppt/tags/tag49.xml><?xml version="1.0" encoding="utf-8"?>
<p:tagLst xmlns:p="http://schemas.openxmlformats.org/presentationml/2006/main">
  <p:tag name="KSO_WM_SLIDE_ID" val="custom20233299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299"/>
  <p:tag name="KSO_WM_SLIDE_TYPE" val="endPage"/>
  <p:tag name="KSO_WM_SLIDE_SUBTYPE" val="pureTxt"/>
  <p:tag name="KSO_WM_SLIDE_LAYOUT" val="a_f"/>
  <p:tag name="KSO_WM_SLIDE_LAYOUT_CNT" val="1_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PP_MARK_KEY" val="3569ba47-f28a-41b7-97a8-626352f49533"/>
  <p:tag name="COMMONDATA" val="eyJoZGlkIjoiN2IwOGMzOTMwMTQ2NzZkMTY1ZGU2ZWE3OTA2N2QzZGUifQ=="/>
  <p:tag name="resource_record_key" val="{&quot;29&quot;:[50053008,50053246,50053044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穿越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imes New Roman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0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57174"/>
      </a:accent1>
      <a:accent2>
        <a:srgbClr val="3A8C42"/>
      </a:accent2>
      <a:accent3>
        <a:srgbClr val="487AB5"/>
      </a:accent3>
      <a:accent4>
        <a:srgbClr val="4D65BB"/>
      </a:accent4>
      <a:accent5>
        <a:srgbClr val="745EB4"/>
      </a:accent5>
      <a:accent6>
        <a:srgbClr val="3098B9"/>
      </a:accent6>
      <a:hlink>
        <a:srgbClr val="658BD5"/>
      </a:hlink>
      <a:folHlink>
        <a:srgbClr val="A16AA5"/>
      </a:folHlink>
    </a:clrScheme>
    <a:fontScheme name="自定义 45">
      <a:majorFont>
        <a:latin typeface="MiSans Demibold"/>
        <a:ea typeface="微软雅黑"/>
        <a:cs typeface=""/>
      </a:majorFont>
      <a:minorFont>
        <a:latin typeface="MiSans Demi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10195</Words>
  <Application>WPS 演示</Application>
  <PresentationFormat>自定义</PresentationFormat>
  <Paragraphs>488</Paragraphs>
  <Slides>19</Slides>
  <Notes>6</Notes>
  <HiddenSlides>1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宋体</vt:lpstr>
      <vt:lpstr>Wingdings</vt:lpstr>
      <vt:lpstr>Times New Roman</vt:lpstr>
      <vt:lpstr>Consolas</vt:lpstr>
      <vt:lpstr>华文楷体</vt:lpstr>
      <vt:lpstr>Franklin Gothic Medium</vt:lpstr>
      <vt:lpstr>微软雅黑</vt:lpstr>
      <vt:lpstr>黑体</vt:lpstr>
      <vt:lpstr>汉仪旗黑-85S</vt:lpstr>
      <vt:lpstr>Wingdings</vt:lpstr>
      <vt:lpstr>Cambria Math</vt:lpstr>
      <vt:lpstr>Times New Roman</vt:lpstr>
      <vt:lpstr>Arial Unicode MS</vt:lpstr>
      <vt:lpstr>MiSans Demibold</vt:lpstr>
      <vt:lpstr>Segoe Print</vt:lpstr>
      <vt:lpstr>Calibri</vt:lpstr>
      <vt:lpstr>Office 主题​​</vt:lpstr>
      <vt:lpstr>1_Office 主题​​</vt:lpstr>
      <vt:lpstr>Visio.Drawing.15</vt:lpstr>
      <vt:lpstr>PowerPoint 演示文稿</vt:lpstr>
      <vt:lpstr>Outline</vt:lpstr>
      <vt:lpstr>1. Introduction to FY-3F MERSI-III</vt:lpstr>
      <vt:lpstr>Technical Specifications of different MERSI Instruments</vt:lpstr>
      <vt:lpstr>Enhancements of MERSI-III on-board calibrator for RSBs (VOC)</vt:lpstr>
      <vt:lpstr>2. In-orbit Calibration Methodology for RSBs</vt:lpstr>
      <vt:lpstr>RSB Calibration Using SD, SAP and SDDM</vt:lpstr>
      <vt:lpstr>Onboard Calibrator Parameters: Pre-launch Measurement</vt:lpstr>
      <vt:lpstr>PowerPoint 演示文稿</vt:lpstr>
      <vt:lpstr>Measurement Consistency and Variability Analysis</vt:lpstr>
      <vt:lpstr>PowerPoint 演示文稿</vt:lpstr>
      <vt:lpstr>VOC Characteristic Parameters Used in Onboard Calibration</vt:lpstr>
      <vt:lpstr>MERSI-III Onboard Calibration Results During in-orbit Test</vt:lpstr>
      <vt:lpstr>PowerPoint 演示文稿</vt:lpstr>
      <vt:lpstr>3. On-orbit Calibration Performance Assessment</vt:lpstr>
      <vt:lpstr>Validation results</vt:lpstr>
      <vt:lpstr>Time series of on-board calibration accuracy from Oct. to Dec. 2023</vt:lpstr>
      <vt:lpstr>4. Summary and Future Work</vt:lpstr>
      <vt:lpstr> 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ppt.glzy8.com提供海量PPT模板免费下载！</dc:title>
  <dc:creator>darkgrass</dc:creator>
  <cp:lastModifiedBy>Lynn</cp:lastModifiedBy>
  <cp:revision>934</cp:revision>
  <dcterms:created xsi:type="dcterms:W3CDTF">2011-06-03T14:53:00Z</dcterms:created>
  <dcterms:modified xsi:type="dcterms:W3CDTF">2025-03-17T05:13:55Z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DFBC668376D84834976C4643A033326C_13</vt:lpwstr>
  </property>
</Properties>
</file>