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816" r:id="rId6"/>
    <p:sldId id="793" r:id="rId7"/>
    <p:sldId id="795" r:id="rId8"/>
    <p:sldId id="807" r:id="rId9"/>
    <p:sldId id="780" r:id="rId10"/>
    <p:sldId id="787" r:id="rId11"/>
    <p:sldId id="801" r:id="rId12"/>
    <p:sldId id="802" r:id="rId13"/>
    <p:sldId id="817" r:id="rId14"/>
    <p:sldId id="811" r:id="rId15"/>
    <p:sldId id="809" r:id="rId16"/>
    <p:sldId id="810" r:id="rId17"/>
    <p:sldId id="812" r:id="rId18"/>
    <p:sldId id="783" r:id="rId19"/>
    <p:sldId id="792" r:id="rId20"/>
    <p:sldId id="799" r:id="rId21"/>
    <p:sldId id="798" r:id="rId22"/>
    <p:sldId id="814" r:id="rId23"/>
    <p:sldId id="815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7E6E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67BC8-AE64-8604-D7E5-E321F9D07905}" v="159" dt="2025-03-10T06:54:12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99537-6A60-4228-A6B4-0CF497C2D98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06615-3542-4594-B2FB-CC2BC479F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83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33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97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7734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9ED2095-3BFD-43AE-946B-3CD8AED9629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8CAD5C6-DDCA-423C-6C33-F7F0C2BF78C5}"/>
              </a:ext>
            </a:extLst>
          </p:cNvPr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10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07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02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31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3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GSICS Annual Meeting 2025 in Changchun,China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78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status of transition from MODIS to VIIRS for AHI vicarious calibration</a:t>
            </a:r>
            <a:endParaRPr kumimoji="1" lang="ja-JP" alt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EIKI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Misaki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Meteorological Satellite Center of Japan Meteorological Agency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CA28964-30DF-9287-6782-E19E7F09E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54" y="5467330"/>
            <a:ext cx="1060497" cy="77158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FE3D2EF-5D54-CD42-0BDD-44A7C55F6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7" y="5500720"/>
            <a:ext cx="730498" cy="7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C5B8A-8091-FF3D-1EAF-DB72DD32F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D1473-0880-CBE3-4F8A-D4870378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Comparative experiment</a:t>
            </a:r>
            <a:endParaRPr kumimoji="1" lang="ja-JP" altLang="en-US" sz="4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9A5947-A273-9DDE-AE9D-F12E390C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8AF06B-4DD1-904F-C399-D95058F3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GSICS Annual Meeting 2025 in </a:t>
            </a:r>
            <a:r>
              <a:rPr lang="en-US" altLang="ja-JP" dirty="0" err="1"/>
              <a:t>Changchun,China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D64F26-0DB1-BA10-09CE-A648D965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28" name="コンテンツ プレースホルダー 27">
            <a:extLst>
              <a:ext uri="{FF2B5EF4-FFF2-40B4-BE49-F238E27FC236}">
                <a16:creationId xmlns:a16="http://schemas.microsoft.com/office/drawing/2014/main" id="{5E3600A8-B6C7-EE65-0319-B53AE1D5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A3077D7C-5ED8-3400-5A88-88994AB1D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62465"/>
              </p:ext>
            </p:extLst>
          </p:nvPr>
        </p:nvGraphicFramePr>
        <p:xfrm>
          <a:off x="81280" y="1244854"/>
          <a:ext cx="12009120" cy="48195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1824">
                  <a:extLst>
                    <a:ext uri="{9D8B030D-6E8A-4147-A177-3AD203B41FA5}">
                      <a16:colId xmlns:a16="http://schemas.microsoft.com/office/drawing/2014/main" val="3694899544"/>
                    </a:ext>
                  </a:extLst>
                </a:gridCol>
                <a:gridCol w="2401824">
                  <a:extLst>
                    <a:ext uri="{9D8B030D-6E8A-4147-A177-3AD203B41FA5}">
                      <a16:colId xmlns:a16="http://schemas.microsoft.com/office/drawing/2014/main" val="1967012288"/>
                    </a:ext>
                  </a:extLst>
                </a:gridCol>
                <a:gridCol w="2401824">
                  <a:extLst>
                    <a:ext uri="{9D8B030D-6E8A-4147-A177-3AD203B41FA5}">
                      <a16:colId xmlns:a16="http://schemas.microsoft.com/office/drawing/2014/main" val="1037949223"/>
                    </a:ext>
                  </a:extLst>
                </a:gridCol>
                <a:gridCol w="2401824">
                  <a:extLst>
                    <a:ext uri="{9D8B030D-6E8A-4147-A177-3AD203B41FA5}">
                      <a16:colId xmlns:a16="http://schemas.microsoft.com/office/drawing/2014/main" val="417811083"/>
                    </a:ext>
                  </a:extLst>
                </a:gridCol>
                <a:gridCol w="2401824">
                  <a:extLst>
                    <a:ext uri="{9D8B030D-6E8A-4147-A177-3AD203B41FA5}">
                      <a16:colId xmlns:a16="http://schemas.microsoft.com/office/drawing/2014/main" val="1508873276"/>
                    </a:ext>
                  </a:extLst>
                </a:gridCol>
              </a:tblGrid>
              <a:tr h="597129"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parameters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(Same as current method)</a:t>
                      </a:r>
                      <a:endParaRPr kumimoji="1" lang="ja-JP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(Same as last year’s meeting)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45175"/>
                  </a:ext>
                </a:extLst>
              </a:tr>
              <a:tr h="51102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thickness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36566"/>
                  </a:ext>
                </a:extLst>
              </a:tr>
              <a:tr h="2555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radius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altLang="ja-JP" sz="1800" dirty="0">
                        <a:latin typeface="Arial" panose="020B0604020202020204" pitchFamily="34" charset="0"/>
                        <a:ea typeface="游ゴシック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altLang="ja-JP" sz="1800" dirty="0">
                        <a:latin typeface="Arial" panose="020B0604020202020204" pitchFamily="34" charset="0"/>
                        <a:ea typeface="游ゴシック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44635"/>
                  </a:ext>
                </a:extLst>
              </a:tr>
              <a:tr h="2555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 LEO observation time difference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14130"/>
                  </a:ext>
                </a:extLst>
              </a:tr>
              <a:tr h="51102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B03 count mean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28034"/>
                  </a:ext>
                </a:extLst>
              </a:tr>
              <a:tr h="25551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B03 count standard deviation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8513"/>
                  </a:ext>
                </a:extLst>
              </a:tr>
              <a:tr h="32843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B03 count max-min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≦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28892"/>
                  </a:ext>
                </a:extLst>
              </a:tr>
              <a:tr h="51102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LEO VIS reflectance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</a:t>
                      </a:r>
                      <a:r>
                        <a:rPr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0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5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EF498-FC59-92BC-546C-80D42C08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Himawari-8 regression slope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3A1BB0E-7F71-9512-BBD0-D34DC8610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5" y="1842319"/>
            <a:ext cx="2880000" cy="4320000"/>
          </a:xfrm>
          <a:ln>
            <a:solidFill>
              <a:schemeClr val="tx1"/>
            </a:solidFill>
          </a:ln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B67DF-09F7-56A3-20B3-0A83FF9F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24EAD8-8895-4AB9-1426-2330F1EE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33EE5E-944B-EB62-AC18-F1B45036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B91FA8-4038-EAD2-9F6D-EDB37F562D71}"/>
              </a:ext>
            </a:extLst>
          </p:cNvPr>
          <p:cNvSpPr txBox="1"/>
          <p:nvPr/>
        </p:nvSpPr>
        <p:spPr>
          <a:xfrm>
            <a:off x="1821" y="1519668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AECB482-8D3A-7851-B617-69399BCE2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605" y="1842319"/>
            <a:ext cx="288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28C5D-4ADE-03E5-177A-8CC07F17463C}"/>
              </a:ext>
            </a:extLst>
          </p:cNvPr>
          <p:cNvSpPr txBox="1"/>
          <p:nvPr/>
        </p:nvSpPr>
        <p:spPr>
          <a:xfrm>
            <a:off x="3110081" y="1530158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E652101-02EC-9CEC-0A0C-44BD0BCB6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1336" y="1842319"/>
            <a:ext cx="288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176454-11A9-1916-F586-F3E9DCC7AC0B}"/>
              </a:ext>
            </a:extLst>
          </p:cNvPr>
          <p:cNvSpPr txBox="1"/>
          <p:nvPr/>
        </p:nvSpPr>
        <p:spPr>
          <a:xfrm>
            <a:off x="6211336" y="1520565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40ED9BF-36D3-91A8-34CA-5FDCC8E65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8385" y="1842319"/>
            <a:ext cx="288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775C997-6597-3414-EA8D-FAD2E5D2F7CC}"/>
              </a:ext>
            </a:extLst>
          </p:cNvPr>
          <p:cNvSpPr txBox="1"/>
          <p:nvPr/>
        </p:nvSpPr>
        <p:spPr>
          <a:xfrm>
            <a:off x="9184284" y="1530158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E22D311-A2A4-505C-B105-D6558D5DD4FA}"/>
              </a:ext>
            </a:extLst>
          </p:cNvPr>
          <p:cNvSpPr/>
          <p:nvPr/>
        </p:nvSpPr>
        <p:spPr>
          <a:xfrm rot="19949312">
            <a:off x="6279544" y="3727998"/>
            <a:ext cx="619760" cy="4470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1F03BF8-A80D-5E0D-61FB-0461036DC87A}"/>
              </a:ext>
            </a:extLst>
          </p:cNvPr>
          <p:cNvSpPr/>
          <p:nvPr/>
        </p:nvSpPr>
        <p:spPr>
          <a:xfrm rot="19207378">
            <a:off x="320039" y="3682280"/>
            <a:ext cx="1036320" cy="64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8E1DF8D-EE99-CDF1-6238-6F5DEF62DE63}"/>
              </a:ext>
            </a:extLst>
          </p:cNvPr>
          <p:cNvSpPr/>
          <p:nvPr/>
        </p:nvSpPr>
        <p:spPr>
          <a:xfrm rot="19207378">
            <a:off x="4651742" y="5572426"/>
            <a:ext cx="693956" cy="3869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E74A81-38D3-90E9-979A-159A4BADB98F}"/>
              </a:ext>
            </a:extLst>
          </p:cNvPr>
          <p:cNvSpPr txBox="1"/>
          <p:nvPr/>
        </p:nvSpPr>
        <p:spPr>
          <a:xfrm>
            <a:off x="13713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F8DF-12D9-042C-298C-67DB659EE361}"/>
              </a:ext>
            </a:extLst>
          </p:cNvPr>
          <p:cNvSpPr txBox="1"/>
          <p:nvPr/>
        </p:nvSpPr>
        <p:spPr>
          <a:xfrm>
            <a:off x="157985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341F2D-3962-B092-B343-A7585902D89E}"/>
              </a:ext>
            </a:extLst>
          </p:cNvPr>
          <p:cNvSpPr txBox="1"/>
          <p:nvPr/>
        </p:nvSpPr>
        <p:spPr>
          <a:xfrm>
            <a:off x="13713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3287D4-5315-436F-3378-86F64AD9885F}"/>
              </a:ext>
            </a:extLst>
          </p:cNvPr>
          <p:cNvSpPr txBox="1"/>
          <p:nvPr/>
        </p:nvSpPr>
        <p:spPr>
          <a:xfrm>
            <a:off x="157985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D4CCA71-FAAF-FAF5-D561-FD4DBB4A57DE}"/>
              </a:ext>
            </a:extLst>
          </p:cNvPr>
          <p:cNvSpPr txBox="1"/>
          <p:nvPr/>
        </p:nvSpPr>
        <p:spPr>
          <a:xfrm>
            <a:off x="13713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B05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658BFBB-DC40-EB7C-F0D9-106DE0B32074}"/>
              </a:ext>
            </a:extLst>
          </p:cNvPr>
          <p:cNvSpPr txBox="1"/>
          <p:nvPr/>
        </p:nvSpPr>
        <p:spPr>
          <a:xfrm>
            <a:off x="160017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F4ED93-3E7D-249A-0BB0-33797C3D86DC}"/>
              </a:ext>
            </a:extLst>
          </p:cNvPr>
          <p:cNvSpPr txBox="1"/>
          <p:nvPr/>
        </p:nvSpPr>
        <p:spPr>
          <a:xfrm>
            <a:off x="626361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58BD853-AF97-AB95-BF99-2CE9E9C9ECE5}"/>
              </a:ext>
            </a:extLst>
          </p:cNvPr>
          <p:cNvSpPr txBox="1"/>
          <p:nvPr/>
        </p:nvSpPr>
        <p:spPr>
          <a:xfrm>
            <a:off x="770633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B2DC042-52DF-2C22-35AF-84DCD0ACD9BF}"/>
              </a:ext>
            </a:extLst>
          </p:cNvPr>
          <p:cNvSpPr txBox="1"/>
          <p:nvPr/>
        </p:nvSpPr>
        <p:spPr>
          <a:xfrm>
            <a:off x="626361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31BA76-9CB5-AE6C-CD52-022C88308C45}"/>
              </a:ext>
            </a:extLst>
          </p:cNvPr>
          <p:cNvSpPr txBox="1"/>
          <p:nvPr/>
        </p:nvSpPr>
        <p:spPr>
          <a:xfrm>
            <a:off x="770633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0CD72BB-F59E-2D06-D6BF-7CA6F252A7C9}"/>
              </a:ext>
            </a:extLst>
          </p:cNvPr>
          <p:cNvSpPr txBox="1"/>
          <p:nvPr/>
        </p:nvSpPr>
        <p:spPr>
          <a:xfrm>
            <a:off x="626361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B05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ACFA063-29A4-9C5B-22BB-D6559B061DDC}"/>
              </a:ext>
            </a:extLst>
          </p:cNvPr>
          <p:cNvSpPr txBox="1"/>
          <p:nvPr/>
        </p:nvSpPr>
        <p:spPr>
          <a:xfrm>
            <a:off x="772665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777CE09-D222-3CC5-1CEC-8CAF34EC60A0}"/>
              </a:ext>
            </a:extLst>
          </p:cNvPr>
          <p:cNvSpPr txBox="1"/>
          <p:nvPr/>
        </p:nvSpPr>
        <p:spPr>
          <a:xfrm>
            <a:off x="323593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DC4965-BBFF-CC31-F1F2-BD53C665683F}"/>
              </a:ext>
            </a:extLst>
          </p:cNvPr>
          <p:cNvSpPr txBox="1"/>
          <p:nvPr/>
        </p:nvSpPr>
        <p:spPr>
          <a:xfrm>
            <a:off x="467865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9E7FAC-7E1D-83C5-D95F-FEA634F0878A}"/>
              </a:ext>
            </a:extLst>
          </p:cNvPr>
          <p:cNvSpPr txBox="1"/>
          <p:nvPr/>
        </p:nvSpPr>
        <p:spPr>
          <a:xfrm>
            <a:off x="323593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6D511B1-AB6F-F496-B39A-99B1BDDAB990}"/>
              </a:ext>
            </a:extLst>
          </p:cNvPr>
          <p:cNvSpPr txBox="1"/>
          <p:nvPr/>
        </p:nvSpPr>
        <p:spPr>
          <a:xfrm>
            <a:off x="467865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A3FCE4-9DC2-28BB-40C3-2D1BEFA52E9D}"/>
              </a:ext>
            </a:extLst>
          </p:cNvPr>
          <p:cNvSpPr txBox="1"/>
          <p:nvPr/>
        </p:nvSpPr>
        <p:spPr>
          <a:xfrm>
            <a:off x="323593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B05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E7F60C-F7D4-C6D8-89BF-DD0E56DC3D56}"/>
              </a:ext>
            </a:extLst>
          </p:cNvPr>
          <p:cNvSpPr txBox="1"/>
          <p:nvPr/>
        </p:nvSpPr>
        <p:spPr>
          <a:xfrm>
            <a:off x="469897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26C2155-831A-2C26-7C73-8200548FEEDD}"/>
              </a:ext>
            </a:extLst>
          </p:cNvPr>
          <p:cNvSpPr txBox="1"/>
          <p:nvPr/>
        </p:nvSpPr>
        <p:spPr>
          <a:xfrm>
            <a:off x="928113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CFB49F-911B-4D48-4686-6B568C66BF59}"/>
              </a:ext>
            </a:extLst>
          </p:cNvPr>
          <p:cNvSpPr txBox="1"/>
          <p:nvPr/>
        </p:nvSpPr>
        <p:spPr>
          <a:xfrm>
            <a:off x="10723853" y="178687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61B3FF5-9491-268B-6931-FC0D3C139091}"/>
              </a:ext>
            </a:extLst>
          </p:cNvPr>
          <p:cNvSpPr txBox="1"/>
          <p:nvPr/>
        </p:nvSpPr>
        <p:spPr>
          <a:xfrm>
            <a:off x="928113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7ACA890-4F2B-62F4-A32F-D57F1E491C33}"/>
              </a:ext>
            </a:extLst>
          </p:cNvPr>
          <p:cNvSpPr txBox="1"/>
          <p:nvPr/>
        </p:nvSpPr>
        <p:spPr>
          <a:xfrm>
            <a:off x="10723853" y="319911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3B2816B-EF3B-A00F-66E6-261E41476EEB}"/>
              </a:ext>
            </a:extLst>
          </p:cNvPr>
          <p:cNvSpPr txBox="1"/>
          <p:nvPr/>
        </p:nvSpPr>
        <p:spPr>
          <a:xfrm>
            <a:off x="928113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B05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8926704-1A74-C4CB-C927-B87F3365A03D}"/>
              </a:ext>
            </a:extLst>
          </p:cNvPr>
          <p:cNvSpPr txBox="1"/>
          <p:nvPr/>
        </p:nvSpPr>
        <p:spPr>
          <a:xfrm>
            <a:off x="10744173" y="4641831"/>
            <a:ext cx="7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B06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AEA4D-9C32-7FD8-BAE0-0C5F40512846}"/>
              </a:ext>
            </a:extLst>
          </p:cNvPr>
          <p:cNvSpPr txBox="1"/>
          <p:nvPr/>
        </p:nvSpPr>
        <p:spPr>
          <a:xfrm>
            <a:off x="6401238" y="4611363"/>
            <a:ext cx="556609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Case1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’s distribution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too spread</a:t>
            </a:r>
          </a:p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 B06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shows the spread of plot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Overestimation is seen in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4’s regression slopes appear to be calculated moderately well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Case4(or Case2) might be appropriate?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C1AD4-4C43-EDA0-79FF-EEED9C8D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BEB2B8-24CB-CB67-4FAA-F16977C92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07" y="1264708"/>
            <a:ext cx="4070724" cy="2880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22DC4D-9E5F-0970-FC3F-E6E526B5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Himawari-8 long-term regression slope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D8398B9-9358-99C0-8C61-CDA78396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C1CC9B-6277-F15E-AFDB-21532372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2F384EB4-DCCE-E697-BC73-2664542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40286-98C1-5620-28E7-E860024E2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638" y="1264708"/>
            <a:ext cx="4070722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BB003-7142-17D4-A2BD-E2E240711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0344" y="1264708"/>
            <a:ext cx="4070722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FCE23-2DE2-9702-40FF-736215F3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226" y="3978000"/>
            <a:ext cx="4070722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52043-0F4E-8535-FD4D-730DAC19F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943" y="3978000"/>
            <a:ext cx="4070722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B7DBD9-3827-8410-CB63-8188673BB7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401" y="3978000"/>
            <a:ext cx="4070722" cy="28800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CD386E-EF2F-3C3F-F8E2-A17C51790D5E}"/>
              </a:ext>
            </a:extLst>
          </p:cNvPr>
          <p:cNvSpPr/>
          <p:nvPr/>
        </p:nvSpPr>
        <p:spPr>
          <a:xfrm>
            <a:off x="2083442" y="1551238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9AF226-E24B-0586-4F2D-12269A6F3480}"/>
              </a:ext>
            </a:extLst>
          </p:cNvPr>
          <p:cNvSpPr txBox="1"/>
          <p:nvPr/>
        </p:nvSpPr>
        <p:spPr>
          <a:xfrm>
            <a:off x="8561015" y="6515600"/>
            <a:ext cx="318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■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 data anomaly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78C3BB3-AD42-1411-7CC1-F2C01795537E}"/>
              </a:ext>
            </a:extLst>
          </p:cNvPr>
          <p:cNvSpPr txBox="1"/>
          <p:nvPr/>
        </p:nvSpPr>
        <p:spPr>
          <a:xfrm>
            <a:off x="1950706" y="1240137"/>
            <a:ext cx="12726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B01(0.47um)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953C07-4634-0134-F7B1-7A29C920F97A}"/>
              </a:ext>
            </a:extLst>
          </p:cNvPr>
          <p:cNvSpPr txBox="1"/>
          <p:nvPr/>
        </p:nvSpPr>
        <p:spPr>
          <a:xfrm>
            <a:off x="5931500" y="1234757"/>
            <a:ext cx="12726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B02(0.51um)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1F732FC-5B2D-C070-4F0A-7C72DA086159}"/>
              </a:ext>
            </a:extLst>
          </p:cNvPr>
          <p:cNvSpPr txBox="1"/>
          <p:nvPr/>
        </p:nvSpPr>
        <p:spPr>
          <a:xfrm>
            <a:off x="9969451" y="1249269"/>
            <a:ext cx="13843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B03(0.64um)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C0F2E96-EED7-0F52-5CBD-8381DAE51D17}"/>
              </a:ext>
            </a:extLst>
          </p:cNvPr>
          <p:cNvSpPr txBox="1"/>
          <p:nvPr/>
        </p:nvSpPr>
        <p:spPr>
          <a:xfrm>
            <a:off x="1994839" y="3966124"/>
            <a:ext cx="12285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B04(0.86um)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4D98676-168A-4778-AE2D-38E5520CCC29}"/>
              </a:ext>
            </a:extLst>
          </p:cNvPr>
          <p:cNvSpPr txBox="1"/>
          <p:nvPr/>
        </p:nvSpPr>
        <p:spPr>
          <a:xfrm>
            <a:off x="5941276" y="3963298"/>
            <a:ext cx="11291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B05(1.6um)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BCC843-84C7-902A-313B-C898B82ADFA7}"/>
              </a:ext>
            </a:extLst>
          </p:cNvPr>
          <p:cNvSpPr txBox="1"/>
          <p:nvPr/>
        </p:nvSpPr>
        <p:spPr>
          <a:xfrm>
            <a:off x="9982200" y="3972721"/>
            <a:ext cx="12105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B06(2.3um)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FF0A744-EDE6-B60A-C0C6-10E0CD4217CE}"/>
              </a:ext>
            </a:extLst>
          </p:cNvPr>
          <p:cNvSpPr/>
          <p:nvPr/>
        </p:nvSpPr>
        <p:spPr>
          <a:xfrm>
            <a:off x="6032345" y="1553165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375AF6B-87CC-6C76-6AF9-D74D6AC00E36}"/>
              </a:ext>
            </a:extLst>
          </p:cNvPr>
          <p:cNvSpPr/>
          <p:nvPr/>
        </p:nvSpPr>
        <p:spPr>
          <a:xfrm>
            <a:off x="10083485" y="1553163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BD1436D-E4E8-0C53-91FD-90F8A6CE4A29}"/>
              </a:ext>
            </a:extLst>
          </p:cNvPr>
          <p:cNvSpPr/>
          <p:nvPr/>
        </p:nvSpPr>
        <p:spPr>
          <a:xfrm>
            <a:off x="2096942" y="4261638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0032368-C8DA-DF62-F631-60B7E25E6123}"/>
              </a:ext>
            </a:extLst>
          </p:cNvPr>
          <p:cNvSpPr/>
          <p:nvPr/>
        </p:nvSpPr>
        <p:spPr>
          <a:xfrm>
            <a:off x="6043912" y="4261642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AE3140D-F3A9-88DB-9722-607DC1D9E94E}"/>
              </a:ext>
            </a:extLst>
          </p:cNvPr>
          <p:cNvSpPr/>
          <p:nvPr/>
        </p:nvSpPr>
        <p:spPr>
          <a:xfrm>
            <a:off x="10118210" y="4261642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4D2DE3-B1AF-70F5-F775-4D5A8AF69FCD}"/>
              </a:ext>
            </a:extLst>
          </p:cNvPr>
          <p:cNvSpPr txBox="1"/>
          <p:nvPr/>
        </p:nvSpPr>
        <p:spPr>
          <a:xfrm>
            <a:off x="381000" y="5789644"/>
            <a:ext cx="960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1(</a:t>
            </a: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4(</a:t>
            </a:r>
            <a:r>
              <a:rPr kumimoji="1" lang="en-US" altLang="ja-JP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are similar in trend to Modis(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Case2(</a:t>
            </a:r>
            <a:r>
              <a:rPr lang="en-US" altLang="ja-JP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and Case3(</a:t>
            </a:r>
            <a:r>
              <a:rPr lang="en-US" altLang="ja-JP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 blue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are more variable than Modis(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A4158-2AA8-98DB-DE0B-9C57563F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346122-6BE3-A1E3-7DCF-23DE71C93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0" y="1284444"/>
            <a:ext cx="4070724" cy="28800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7ADD7FA-E915-F48C-8448-5D31512A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Himawari-8 long-term regression slope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(normalization)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55005F-BF17-0D87-3900-22E80F5B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5E246E-FBAC-72DC-878E-712D6425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62CED23A-C55C-1468-DF6C-731F0D6D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076D7-349C-5269-2E7C-AB05DA76A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231" y="1284444"/>
            <a:ext cx="4070722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83271-84A5-41CE-0A4B-073D14D32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499" y="1284444"/>
            <a:ext cx="4070722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67279-EFBF-2AA0-1985-CB32D2726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2" y="4001294"/>
            <a:ext cx="4070722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F99D5E-C2F9-A3B9-55E7-CBC8FD830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289" y="4013772"/>
            <a:ext cx="4070722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23601-7957-6EE4-DFC4-1DF7BE18D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955" y="4026250"/>
            <a:ext cx="4070722" cy="28800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25DC31-B808-441B-2175-C6F9D0978093}"/>
              </a:ext>
            </a:extLst>
          </p:cNvPr>
          <p:cNvSpPr txBox="1"/>
          <p:nvPr/>
        </p:nvSpPr>
        <p:spPr>
          <a:xfrm>
            <a:off x="8561015" y="6515600"/>
            <a:ext cx="318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■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 data anomaly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909FADE-5C47-2D5C-917D-04DDC828E385}"/>
              </a:ext>
            </a:extLst>
          </p:cNvPr>
          <p:cNvSpPr txBox="1"/>
          <p:nvPr/>
        </p:nvSpPr>
        <p:spPr>
          <a:xfrm>
            <a:off x="1950705" y="1270617"/>
            <a:ext cx="11397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B01(0.47um)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1391-7ECD-A162-B09B-10C922152C20}"/>
              </a:ext>
            </a:extLst>
          </p:cNvPr>
          <p:cNvSpPr txBox="1"/>
          <p:nvPr/>
        </p:nvSpPr>
        <p:spPr>
          <a:xfrm>
            <a:off x="5931500" y="1244917"/>
            <a:ext cx="14497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B02(0.51um)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190D2C8-61E9-D8C9-B76D-877A20D66540}"/>
              </a:ext>
            </a:extLst>
          </p:cNvPr>
          <p:cNvSpPr txBox="1"/>
          <p:nvPr/>
        </p:nvSpPr>
        <p:spPr>
          <a:xfrm>
            <a:off x="9969451" y="1269589"/>
            <a:ext cx="11557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B03(0.64um)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894813C-F9C3-46FF-F7FA-028C9EB29030}"/>
              </a:ext>
            </a:extLst>
          </p:cNvPr>
          <p:cNvSpPr txBox="1"/>
          <p:nvPr/>
        </p:nvSpPr>
        <p:spPr>
          <a:xfrm>
            <a:off x="1994839" y="3976284"/>
            <a:ext cx="11463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B04(0.86um)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7621BE-3924-1DFE-CABA-5F73A5886D32}"/>
              </a:ext>
            </a:extLst>
          </p:cNvPr>
          <p:cNvSpPr txBox="1"/>
          <p:nvPr/>
        </p:nvSpPr>
        <p:spPr>
          <a:xfrm>
            <a:off x="5941276" y="3963298"/>
            <a:ext cx="10170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B05(1.6um)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4EDE29-D906-CF32-2F1D-CAFE04860853}"/>
              </a:ext>
            </a:extLst>
          </p:cNvPr>
          <p:cNvSpPr txBox="1"/>
          <p:nvPr/>
        </p:nvSpPr>
        <p:spPr>
          <a:xfrm>
            <a:off x="9982200" y="3982881"/>
            <a:ext cx="1371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B06(2.3um)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33B9B8-D4B7-3778-9FBD-7B31C64ADCD7}"/>
              </a:ext>
            </a:extLst>
          </p:cNvPr>
          <p:cNvSpPr/>
          <p:nvPr/>
        </p:nvSpPr>
        <p:spPr>
          <a:xfrm>
            <a:off x="2025567" y="1574388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68C5152-577C-6619-9E0C-5D6450CC7BAF}"/>
              </a:ext>
            </a:extLst>
          </p:cNvPr>
          <p:cNvSpPr/>
          <p:nvPr/>
        </p:nvSpPr>
        <p:spPr>
          <a:xfrm>
            <a:off x="1992771" y="4296367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28823A4-F408-233A-6A93-E1D51373D4A8}"/>
              </a:ext>
            </a:extLst>
          </p:cNvPr>
          <p:cNvSpPr/>
          <p:nvPr/>
        </p:nvSpPr>
        <p:spPr>
          <a:xfrm>
            <a:off x="6067063" y="4307949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C6038A4-8F3C-A6CA-8DD3-B3DF6093DECA}"/>
              </a:ext>
            </a:extLst>
          </p:cNvPr>
          <p:cNvSpPr/>
          <p:nvPr/>
        </p:nvSpPr>
        <p:spPr>
          <a:xfrm>
            <a:off x="5986042" y="1576318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7C713DA-42E6-BD73-996E-2C65D62A4C44}"/>
              </a:ext>
            </a:extLst>
          </p:cNvPr>
          <p:cNvSpPr/>
          <p:nvPr/>
        </p:nvSpPr>
        <p:spPr>
          <a:xfrm>
            <a:off x="10060333" y="4319520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41BDC10-FD1A-FB2A-2D97-10A46DB6C89F}"/>
              </a:ext>
            </a:extLst>
          </p:cNvPr>
          <p:cNvSpPr/>
          <p:nvPr/>
        </p:nvSpPr>
        <p:spPr>
          <a:xfrm>
            <a:off x="10025607" y="1576316"/>
            <a:ext cx="103206" cy="2232362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264736-4806-90F2-0936-D1407B7E0F63}"/>
              </a:ext>
            </a:extLst>
          </p:cNvPr>
          <p:cNvSpPr txBox="1"/>
          <p:nvPr/>
        </p:nvSpPr>
        <p:spPr>
          <a:xfrm>
            <a:off x="-12466" y="3564415"/>
            <a:ext cx="121381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1(</a:t>
            </a: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4(</a:t>
            </a:r>
            <a:r>
              <a:rPr kumimoji="1" lang="en-US" altLang="ja-JP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show the same trend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Case2(</a:t>
            </a:r>
            <a:r>
              <a:rPr lang="en-US" altLang="ja-JP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and Case3(</a:t>
            </a:r>
            <a:r>
              <a:rPr lang="en-US" altLang="ja-JP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 blue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also show the same trend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Case2(</a:t>
            </a:r>
            <a:r>
              <a:rPr lang="en-US" altLang="ja-JP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and Case3(</a:t>
            </a:r>
            <a:r>
              <a:rPr lang="en-US" altLang="ja-JP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 blue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 are more variable than Modis(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), Case1(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), and Case4(</a:t>
            </a:r>
            <a:r>
              <a:rPr lang="en-US" altLang="ja-JP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 or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 are more suitable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F1A2FD-2DE1-3BE0-80B2-B62885D9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Himawari-8 B04(0.86um) slope and number of samples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613752-EBC3-1D6A-F93A-11E92954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29C78E-3CA6-CC69-1E1B-17E5C3BB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8D0802-769B-695E-C165-2F87CBA0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74B2A9-1984-6A77-75C5-0326C882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69BFEA0-E4C5-A850-3FCC-5B509EDB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r="644"/>
          <a:stretch/>
        </p:blipFill>
        <p:spPr>
          <a:xfrm>
            <a:off x="4" y="1614667"/>
            <a:ext cx="2975748" cy="3060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72DEB9-7F55-3077-AD33-7EC11E93E983}"/>
              </a:ext>
            </a:extLst>
          </p:cNvPr>
          <p:cNvSpPr txBox="1"/>
          <p:nvPr/>
        </p:nvSpPr>
        <p:spPr>
          <a:xfrm>
            <a:off x="162224" y="1426864"/>
            <a:ext cx="17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F759627-4369-0C4B-1271-30B8EFFF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r="644"/>
          <a:stretch/>
        </p:blipFill>
        <p:spPr>
          <a:xfrm>
            <a:off x="2991078" y="1620699"/>
            <a:ext cx="2975748" cy="3060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E530B3-79BD-EF0A-F340-B6DB3CDDA2F7}"/>
              </a:ext>
            </a:extLst>
          </p:cNvPr>
          <p:cNvSpPr txBox="1"/>
          <p:nvPr/>
        </p:nvSpPr>
        <p:spPr>
          <a:xfrm>
            <a:off x="3300604" y="1426864"/>
            <a:ext cx="17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E693190-28C3-2315-05C7-13906D1F5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r="644"/>
          <a:stretch/>
        </p:blipFill>
        <p:spPr>
          <a:xfrm>
            <a:off x="6011308" y="1611530"/>
            <a:ext cx="2975747" cy="3060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0096DB-A4C9-F972-ABF9-93DA72E8A438}"/>
              </a:ext>
            </a:extLst>
          </p:cNvPr>
          <p:cNvSpPr txBox="1"/>
          <p:nvPr/>
        </p:nvSpPr>
        <p:spPr>
          <a:xfrm>
            <a:off x="6201876" y="1436033"/>
            <a:ext cx="17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EE36057-4C7D-B18D-C478-DE04BFE97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737"/>
          <a:stretch/>
        </p:blipFill>
        <p:spPr>
          <a:xfrm>
            <a:off x="9102288" y="1588379"/>
            <a:ext cx="2975746" cy="3060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F8EB4F-2BFE-6253-6D1C-108E68943FD1}"/>
              </a:ext>
            </a:extLst>
          </p:cNvPr>
          <p:cNvSpPr txBox="1"/>
          <p:nvPr/>
        </p:nvSpPr>
        <p:spPr>
          <a:xfrm>
            <a:off x="9201989" y="1426864"/>
            <a:ext cx="17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3E1DAF-E16A-5632-0435-3E6F2C0FE643}"/>
              </a:ext>
            </a:extLst>
          </p:cNvPr>
          <p:cNvSpPr txBox="1"/>
          <p:nvPr/>
        </p:nvSpPr>
        <p:spPr>
          <a:xfrm>
            <a:off x="919480" y="4902289"/>
            <a:ext cx="1035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spread of the distribution of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daily slope points in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 is larger than other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Case1 has the largest number of samples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Case2’s number of sample is the fewest(The threshold is too strict?)</a:t>
            </a:r>
          </a:p>
          <a:p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same trend is seen in other AHI’s VIS/NIR bands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E27D462-2B02-6645-28C1-DB8BEFEA0A18}"/>
              </a:ext>
            </a:extLst>
          </p:cNvPr>
          <p:cNvSpPr/>
          <p:nvPr/>
        </p:nvSpPr>
        <p:spPr>
          <a:xfrm>
            <a:off x="6201876" y="1805365"/>
            <a:ext cx="2695236" cy="89211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6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FEEED-F085-7443-B35C-F4E63546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 and Future work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B0458C-F0A8-F52A-51B0-769F61AD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72000" bIns="72000">
            <a:normAutofit fontScale="77500" lnSpcReduction="20000"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try to transfer input data from MODIS to VIIRS and improve the accuracy of this approach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changed the thresholds of cloud parameters which are used in radiative transfer calculation </a:t>
            </a:r>
          </a:p>
          <a:p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We compare to current approach(Aqua/MODIS and Terra/MODIS) and the approach which uses SNPP/</a:t>
            </a:r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</a:p>
          <a:p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VIIRS approaches are changed water cloud’s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hresholds and these are executed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several patterns</a:t>
            </a:r>
            <a:endParaRPr lang="ja-JP" altLang="en-US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Case4 is the best 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hresholds in this case</a:t>
            </a:r>
            <a:endParaRPr kumimoji="1"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results in detail and if necessary,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econsider the water cloud’s thresholds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Transition to VIIRS since SNPP in order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Adaptation REAP to VIIRS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DC39B7-C945-C21C-06C8-E2F59BB8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4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00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D37D6-7AF7-2BFE-7A72-30411F29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D72508-A252-F97C-5801-125FB24E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0EA12-02FC-3D52-2CF8-7BDADC09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RSTAR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Nakajima, T. and M. Tanaka, (1988) Algorithms for radiative intensity calculations in moderately thick atmospheres using a truncation approximation, J. Quant. Spec. Rad. Trans., 40, pp. 51-69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CAPCOM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Nakajima, T.Y. and T. Nakajima, (1995) Wide area determination of cloud microphysical properties from NOAA AVHRR measurement for FIRE and ASTEX regions, J. Atmos. Sci., 52, pp. 4043-4059 </a:t>
            </a:r>
            <a:endParaRPr kumimoji="1"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REAP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Higurashi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A. and T. Nakajima, (1999) Development of a Two Channel Aerosol Retrieval Algorithm on Global Scale Using NOAA/AVHRR., J. Atmos. Sci., 56, pp. 924-941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Higurashi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A. and T. Nakajima, (2002) Detection of aerosol types over the East China Sea near Japan from four-channel satellite data.,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 Res. Lett., 29, pp. 1836-1839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6BC5B7-1138-0BFE-A4D4-06AEA8D2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FFA37-7364-C2A8-F938-BBC77987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16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F36110-DF0A-361C-B4E7-A8490197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61342-A984-6E49-8DDC-8B2CDEAD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retrieval package “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REAP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B1E26B-6DD8-5A88-3AE7-F115083C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Aerosol parameters(optical thickness and Angstrom exponent) are obtained from MODIS L1B data using REAP aerosol analysis package(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Higurashi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Nakajima,1999)</a:t>
            </a: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approach utilizes three MODIS bands,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 1(0.645um)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Band2(0.858um)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727242-8B88-FEB6-6779-9061BF3D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950DE4-32F6-C30B-FAD6-9EDB225D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61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9D192-7B98-0C58-9A41-A9A3E604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Himawari-8 regression slope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23DD58D-5999-68DE-258D-1C98FE354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705"/>
            <a:ext cx="4114800" cy="4114800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F8F7AF-6A40-AB23-1E16-A4F4F9B0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B86BAC-C0CC-1E92-DFCC-C403531A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21A3BE-5811-92B8-4448-5B702515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1409EBA-BF1D-FD0C-A0F9-C94D0016B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1603105"/>
            <a:ext cx="4572000" cy="4572000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A85891FF-F227-5173-2A47-5753C86AFFF8}"/>
              </a:ext>
            </a:extLst>
          </p:cNvPr>
          <p:cNvSpPr/>
          <p:nvPr/>
        </p:nvSpPr>
        <p:spPr>
          <a:xfrm>
            <a:off x="1666240" y="2833552"/>
            <a:ext cx="325120" cy="194164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EF8A48C-8FBB-F3DA-A5DC-1D55AA4BCB4A}"/>
              </a:ext>
            </a:extLst>
          </p:cNvPr>
          <p:cNvCxnSpPr/>
          <p:nvPr/>
        </p:nvCxnSpPr>
        <p:spPr>
          <a:xfrm flipV="1">
            <a:off x="1991360" y="4104640"/>
            <a:ext cx="3652520" cy="282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EA6060-CB71-BC73-8F7E-1CD5F4112DF7}"/>
              </a:ext>
            </a:extLst>
          </p:cNvPr>
          <p:cNvSpPr txBox="1"/>
          <p:nvPr/>
        </p:nvSpPr>
        <p:spPr>
          <a:xfrm>
            <a:off x="5608320" y="5217462"/>
            <a:ext cx="34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Observed reflectivity &lt; 0.15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A3BFD8-BC4D-779A-4489-988CB9A89604}"/>
              </a:ext>
            </a:extLst>
          </p:cNvPr>
          <p:cNvSpPr txBox="1"/>
          <p:nvPr/>
        </p:nvSpPr>
        <p:spPr>
          <a:xfrm>
            <a:off x="9077960" y="4894296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Mostly on the Pacific side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9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CCA7DD-27A7-CC81-D01D-66AD1820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utlin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015956-0185-A4CE-1ACA-6E479535F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Motivation and background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Overview of AHI vicarious calibration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Comparison of regression slope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Comparison of long-term variation of regression slope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uture work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C4EDAE-ADC4-C21F-267C-C16D73EB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FC3FD4-735E-5DBE-D332-3A8B411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CA7FFA-D4B2-14DA-1CE4-D0886738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191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2CEEF-0CBB-32DD-E59A-3FE809F4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ntercept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73875C5B-B149-478E-B8EF-CA206823A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87207"/>
            <a:ext cx="2520000" cy="2520000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7696ED-BA9D-BC6A-DC20-D8FD44B4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A6638E-E696-BEDA-D2A0-9D7BB3C0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7392CB-14F1-0B12-E2B3-A6EBEE03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D704DAC-7FD8-D485-E55C-7FB08EA7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1297367"/>
            <a:ext cx="2520000" cy="2520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05ECB6-288F-5B8B-A73E-6177D351416A}"/>
              </a:ext>
            </a:extLst>
          </p:cNvPr>
          <p:cNvSpPr txBox="1"/>
          <p:nvPr/>
        </p:nvSpPr>
        <p:spPr>
          <a:xfrm>
            <a:off x="0" y="948890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VIIRS_1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DEA52F9-6CBA-FD7F-946A-A2E644568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60" y="1287207"/>
            <a:ext cx="2520000" cy="252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20D8F3B-FDD6-CCC0-1ADE-AD08E82D0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60" y="1318222"/>
            <a:ext cx="2520000" cy="2520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325B67-133F-7C87-CD57-DCC682A33C27}"/>
              </a:ext>
            </a:extLst>
          </p:cNvPr>
          <p:cNvSpPr txBox="1"/>
          <p:nvPr/>
        </p:nvSpPr>
        <p:spPr>
          <a:xfrm>
            <a:off x="5492042" y="954686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VIIRS_2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71E7289-1738-4AD6-A537-CDB97E72E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80" y="3920145"/>
            <a:ext cx="2520000" cy="2520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9765C19-EE85-AB82-9A1A-60E1D701B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1" y="3900200"/>
            <a:ext cx="2520000" cy="25200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F257C8D-11EC-2305-0013-7414E8859CD0}"/>
              </a:ext>
            </a:extLst>
          </p:cNvPr>
          <p:cNvSpPr txBox="1"/>
          <p:nvPr/>
        </p:nvSpPr>
        <p:spPr>
          <a:xfrm>
            <a:off x="0" y="3742890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VIIRS_3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BD37F37-7EBE-616D-65D4-3C9245CE4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40" y="3930680"/>
            <a:ext cx="2520000" cy="2520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4144D39-0903-A207-A022-1D671B9863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40" y="3938886"/>
            <a:ext cx="2520000" cy="2520000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CF7D575-1444-B254-B2E0-CC7B3601AD03}"/>
              </a:ext>
            </a:extLst>
          </p:cNvPr>
          <p:cNvSpPr txBox="1"/>
          <p:nvPr/>
        </p:nvSpPr>
        <p:spPr>
          <a:xfrm>
            <a:off x="5492042" y="3789326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VIIRS_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51B4629-AB1D-6739-9B26-E32023DE4076}"/>
              </a:ext>
            </a:extLst>
          </p:cNvPr>
          <p:cNvSpPr txBox="1"/>
          <p:nvPr/>
        </p:nvSpPr>
        <p:spPr>
          <a:xfrm>
            <a:off x="4297680" y="189776"/>
            <a:ext cx="773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intercept is fixed at zero in this experiment.(left fig)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right figure does not fix the intercept.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0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D7025-5B1D-F2B1-9EFE-523E5BE3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kumimoji="1" lang="en-US" altLang="ja-JP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0A28AE-A3BA-3DAE-07B0-69F4C6829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Current JMA/MSC vicarious calibration uses MODIS for input data to retrieve aerosol and cloud parameters.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try to transfer input data from MODIS to VIIRS which is recommended for reference sensor on GSICS.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Current approach was developed for MODIS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We need to reconsider setting up for VIIRS 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also try to improve the accuracy of this approach. 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Enables accurate results to be calculated with shorter data periods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Useful when we want evaluation results in a short period of time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Suitable selection of the calculation targets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We need to choose good 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hresholds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5D26E-3461-4C44-B77A-5CAD9376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0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2177D-189D-814B-4976-41266A6FB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56AEC6-C4AC-9AA1-67B2-B4706A68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GSICS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nnual m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eeting 2024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30E9E4B-077F-9448-BFF0-58B3E8C75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090" y="1715294"/>
            <a:ext cx="2880000" cy="288000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DFCAAD-33C2-A6DE-F188-7CA779517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170" y="1714500"/>
            <a:ext cx="2880000" cy="288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7EFADB0-8D2C-F129-03E1-74DB63CF9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710" y="1714500"/>
            <a:ext cx="2880000" cy="2880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DB07C3-E5B6-A1E4-B72A-7A92D02D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07DD584-2198-A7EE-26C2-997A544A2C8A}"/>
              </a:ext>
            </a:extLst>
          </p:cNvPr>
          <p:cNvSpPr txBox="1"/>
          <p:nvPr/>
        </p:nvSpPr>
        <p:spPr>
          <a:xfrm>
            <a:off x="1755272" y="148586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Aqua/MODIS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2849DA-14EC-A9FE-E344-8947885C02B9}"/>
              </a:ext>
            </a:extLst>
          </p:cNvPr>
          <p:cNvSpPr txBox="1"/>
          <p:nvPr/>
        </p:nvSpPr>
        <p:spPr>
          <a:xfrm>
            <a:off x="4961111" y="148586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Terra/MODIS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391468-E12B-5536-3079-B08032B69B03}"/>
              </a:ext>
            </a:extLst>
          </p:cNvPr>
          <p:cNvSpPr txBox="1"/>
          <p:nvPr/>
        </p:nvSpPr>
        <p:spPr>
          <a:xfrm>
            <a:off x="8184044" y="148586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SNPP/VIIRS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31062D-8180-6690-7442-E96D42509095}"/>
              </a:ext>
            </a:extLst>
          </p:cNvPr>
          <p:cNvSpPr txBox="1"/>
          <p:nvPr/>
        </p:nvSpPr>
        <p:spPr>
          <a:xfrm>
            <a:off x="904714" y="4791940"/>
            <a:ext cx="1044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Compare to current approach(Aqua/MODIS and Terra/MODIS) and the approach which uses SNPP/</a:t>
            </a:r>
            <a:r>
              <a:rPr lang="en-US" altLang="ja-JP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VIIRS and changes water cloud’s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hresholds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’s slope is larger than MODIS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618A27-35A9-66F2-12E2-DAB97378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457903-8742-930C-ABE8-09B4366574D3}"/>
              </a:ext>
            </a:extLst>
          </p:cNvPr>
          <p:cNvSpPr txBox="1"/>
          <p:nvPr/>
        </p:nvSpPr>
        <p:spPr>
          <a:xfrm>
            <a:off x="1968632" y="2593301"/>
            <a:ext cx="187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1.0508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040658-C045-06A8-467F-B7ACDE6EAF03}"/>
              </a:ext>
            </a:extLst>
          </p:cNvPr>
          <p:cNvSpPr txBox="1"/>
          <p:nvPr/>
        </p:nvSpPr>
        <p:spPr>
          <a:xfrm>
            <a:off x="5280792" y="2593301"/>
            <a:ext cx="1875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1.0380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2D76B0-9C97-68E7-963B-EDFF68726E8A}"/>
              </a:ext>
            </a:extLst>
          </p:cNvPr>
          <p:cNvSpPr txBox="1"/>
          <p:nvPr/>
        </p:nvSpPr>
        <p:spPr>
          <a:xfrm>
            <a:off x="8440552" y="2593301"/>
            <a:ext cx="187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1.0729</a:t>
            </a: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28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9EB15-82A4-BEA2-9967-3A483205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5FBA2D-F2BA-1459-F870-9E48FAC6F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GSICS annual meeting 2024’s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presentation, the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cloud parameter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thresholds considered by different approaches were mixed and applied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Evaluate the impact of thresholds by separating those for different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checked only one month’s results i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 the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GSICS annual meeting 2024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→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Check the results of long-term analysis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1FDDB7-E385-CEEB-577B-E0F83D8F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D2F26F-4197-2F5D-B074-A4BEABE5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FBCDF4-A40B-CB2E-A181-6111E33C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5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343C53-EFB8-9CA7-BCF3-6039E440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AHI VNIR vicarious calibration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7D0634-DBBF-6AA2-41C3-18A07C6C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EC663E-31BE-B770-A00C-FEA3A859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A947165-E986-BE26-A4E7-4D3A27F33876}"/>
              </a:ext>
            </a:extLst>
          </p:cNvPr>
          <p:cNvSpPr/>
          <p:nvPr/>
        </p:nvSpPr>
        <p:spPr>
          <a:xfrm>
            <a:off x="831793" y="2795501"/>
            <a:ext cx="2225040" cy="13273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Atm profile</a:t>
            </a:r>
          </a:p>
          <a:p>
            <a:pPr algn="ctr"/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JRA-3Q (JMA‘s reanalysis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data)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1524778-5A8B-2118-E54D-38ED45E2A767}"/>
              </a:ext>
            </a:extLst>
          </p:cNvPr>
          <p:cNvSpPr/>
          <p:nvPr/>
        </p:nvSpPr>
        <p:spPr>
          <a:xfrm>
            <a:off x="831793" y="1554896"/>
            <a:ext cx="2225040" cy="8737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MODIS L1B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05262CC-99E9-9879-2379-94CBACDE4A33}"/>
              </a:ext>
            </a:extLst>
          </p:cNvPr>
          <p:cNvSpPr/>
          <p:nvPr/>
        </p:nvSpPr>
        <p:spPr>
          <a:xfrm>
            <a:off x="831793" y="4200634"/>
            <a:ext cx="2225040" cy="13273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SNPP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/OMPS Ozone L3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7AEF30A-BC99-D7B6-E1D9-40221AA9D30B}"/>
              </a:ext>
            </a:extLst>
          </p:cNvPr>
          <p:cNvSpPr/>
          <p:nvPr/>
        </p:nvSpPr>
        <p:spPr>
          <a:xfrm>
            <a:off x="3943776" y="1248052"/>
            <a:ext cx="1467203" cy="26501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REAP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</a:p>
          <a:p>
            <a:pPr algn="ctr"/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CAPCOM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ja-JP" altLang="en-US" sz="14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1B6BF2C-B884-9BDD-6CA9-89D318081093}"/>
              </a:ext>
            </a:extLst>
          </p:cNvPr>
          <p:cNvSpPr/>
          <p:nvPr/>
        </p:nvSpPr>
        <p:spPr>
          <a:xfrm>
            <a:off x="6961911" y="1752863"/>
            <a:ext cx="1383070" cy="304815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RSTAR</a:t>
            </a:r>
          </a:p>
          <a:p>
            <a:pPr algn="ctr"/>
            <a:r>
              <a:rPr lang="en-US" altLang="ja-JP" sz="1600" dirty="0"/>
              <a:t>Radiative transfer calculation</a:t>
            </a:r>
            <a:endParaRPr lang="ja-JP" altLang="en-US" sz="160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34250FAA-66EC-BCD1-E920-D755DFB93D4E}"/>
              </a:ext>
            </a:extLst>
          </p:cNvPr>
          <p:cNvSpPr/>
          <p:nvPr/>
        </p:nvSpPr>
        <p:spPr>
          <a:xfrm>
            <a:off x="3075689" y="1978579"/>
            <a:ext cx="81153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7F8D851-A6F0-729C-E09C-B1365DBF57E5}"/>
              </a:ext>
            </a:extLst>
          </p:cNvPr>
          <p:cNvSpPr/>
          <p:nvPr/>
        </p:nvSpPr>
        <p:spPr>
          <a:xfrm>
            <a:off x="3075689" y="3004739"/>
            <a:ext cx="7874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DB9E779-7ABF-551F-D44A-1919B1D6DEA5}"/>
              </a:ext>
            </a:extLst>
          </p:cNvPr>
          <p:cNvSpPr/>
          <p:nvPr/>
        </p:nvSpPr>
        <p:spPr>
          <a:xfrm>
            <a:off x="3085114" y="3868525"/>
            <a:ext cx="3757077" cy="27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7EF9622-CAE8-DB58-3878-F79CF3D81B3D}"/>
              </a:ext>
            </a:extLst>
          </p:cNvPr>
          <p:cNvSpPr/>
          <p:nvPr/>
        </p:nvSpPr>
        <p:spPr>
          <a:xfrm>
            <a:off x="3085115" y="4517937"/>
            <a:ext cx="3757078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3FE29FB5-B2A3-32DB-0930-51B152B165D3}"/>
              </a:ext>
            </a:extLst>
          </p:cNvPr>
          <p:cNvSpPr/>
          <p:nvPr/>
        </p:nvSpPr>
        <p:spPr>
          <a:xfrm>
            <a:off x="5582352" y="2680197"/>
            <a:ext cx="1259840" cy="28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3A6AD05-4392-7C9F-0472-5ED5887CFBA5}"/>
              </a:ext>
            </a:extLst>
          </p:cNvPr>
          <p:cNvSpPr/>
          <p:nvPr/>
        </p:nvSpPr>
        <p:spPr>
          <a:xfrm>
            <a:off x="9134091" y="1751472"/>
            <a:ext cx="2562918" cy="9622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Simulated reflectivity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C45331A-77C1-F0ED-C198-D40D9141EE8C}"/>
              </a:ext>
            </a:extLst>
          </p:cNvPr>
          <p:cNvSpPr/>
          <p:nvPr/>
        </p:nvSpPr>
        <p:spPr>
          <a:xfrm>
            <a:off x="8396001" y="2184474"/>
            <a:ext cx="687070" cy="287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021E00-BA72-5501-6181-92162887E7FB}"/>
              </a:ext>
            </a:extLst>
          </p:cNvPr>
          <p:cNvSpPr txBox="1"/>
          <p:nvPr/>
        </p:nvSpPr>
        <p:spPr>
          <a:xfrm>
            <a:off x="5620139" y="3099026"/>
            <a:ext cx="11107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75EE30-3F6C-D90D-A564-93162169BF1B}"/>
              </a:ext>
            </a:extLst>
          </p:cNvPr>
          <p:cNvSpPr txBox="1"/>
          <p:nvPr/>
        </p:nvSpPr>
        <p:spPr>
          <a:xfrm>
            <a:off x="5631134" y="1912817"/>
            <a:ext cx="11107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2CC0B40-F1FA-0241-8932-A655C1E6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007" y="2945433"/>
            <a:ext cx="2864899" cy="286489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B86C420-B90C-87FE-2330-5A6CC6DF4050}"/>
              </a:ext>
            </a:extLst>
          </p:cNvPr>
          <p:cNvSpPr txBox="1"/>
          <p:nvPr/>
        </p:nvSpPr>
        <p:spPr>
          <a:xfrm>
            <a:off x="8281148" y="5447823"/>
            <a:ext cx="1904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B03-B06(0.64-2.3um)</a:t>
            </a:r>
          </a:p>
          <a:p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29FE402-D4A7-E2AB-BCDC-13D147650F5F}"/>
              </a:ext>
            </a:extLst>
          </p:cNvPr>
          <p:cNvSpPr/>
          <p:nvPr/>
        </p:nvSpPr>
        <p:spPr>
          <a:xfrm rot="18808226">
            <a:off x="9264372" y="5149721"/>
            <a:ext cx="367701" cy="413522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44A7736-78EA-A5D5-8938-C18BC18D7212}"/>
              </a:ext>
            </a:extLst>
          </p:cNvPr>
          <p:cNvSpPr txBox="1"/>
          <p:nvPr/>
        </p:nvSpPr>
        <p:spPr>
          <a:xfrm>
            <a:off x="10330502" y="4283150"/>
            <a:ext cx="191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Water cloud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33407FD-0E22-FDAD-5F58-580A4F653381}"/>
              </a:ext>
            </a:extLst>
          </p:cNvPr>
          <p:cNvSpPr/>
          <p:nvPr/>
        </p:nvSpPr>
        <p:spPr>
          <a:xfrm rot="18808226">
            <a:off x="9572073" y="4301589"/>
            <a:ext cx="1123350" cy="66576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67F062C-0F10-F036-7EF8-F8D9DF669DA4}"/>
              </a:ext>
            </a:extLst>
          </p:cNvPr>
          <p:cNvSpPr txBox="1"/>
          <p:nvPr/>
        </p:nvSpPr>
        <p:spPr>
          <a:xfrm>
            <a:off x="671711" y="5554207"/>
            <a:ext cx="7331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Radiative transfer calculation using the model "RSTAR"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for targets water cloud and sea surface</a:t>
            </a:r>
          </a:p>
          <a:p>
            <a:endParaRPr lang="en-US" altLang="ja-JP" sz="1800" dirty="0"/>
          </a:p>
          <a:p>
            <a:endParaRPr kumimoji="1"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20" name="日付プレースホルダー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2A62F-6C28-CDD4-5D5C-27B628812AEC}"/>
              </a:ext>
            </a:extLst>
          </p:cNvPr>
          <p:cNvSpPr txBox="1"/>
          <p:nvPr/>
        </p:nvSpPr>
        <p:spPr>
          <a:xfrm>
            <a:off x="9869569" y="5648291"/>
            <a:ext cx="19261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Observed reflectivity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F6E000-A31F-F6BB-3910-1539CA16697B}"/>
              </a:ext>
            </a:extLst>
          </p:cNvPr>
          <p:cNvSpPr txBox="1"/>
          <p:nvPr/>
        </p:nvSpPr>
        <p:spPr>
          <a:xfrm rot="16200000">
            <a:off x="8068159" y="4022456"/>
            <a:ext cx="19261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Simulated reflectivity</a:t>
            </a:r>
          </a:p>
        </p:txBody>
      </p:sp>
    </p:spTree>
    <p:extLst>
      <p:ext uri="{BB962C8B-B14F-4D97-AF65-F5344CB8AC3E}">
        <p14:creationId xmlns:p14="http://schemas.microsoft.com/office/powerpoint/2010/main" val="205333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D7025-5B1D-F2B1-9EFE-523E5BE3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Cloud retrieval package “CAPCOM”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0A28AE-A3BA-3DAE-07B0-69F4C6829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Cloud parameters(optical thickness and effective radius) are obtained from MODIS L1B data using CAPCOM cloud analysis package(Nakajima and Nakajima,1995)</a:t>
            </a: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approach utilizes three MODIS bands,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 1(0.645um),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Band31(11.03um),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 7(2.130um) or 20(3.750um)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Band 7 is used for validation of AHI B05 and B06</a:t>
            </a:r>
          </a:p>
          <a:p>
            <a:pPr marL="0" indent="0">
              <a:buNone/>
            </a:pPr>
            <a:r>
              <a:rPr kumimoji="1"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Band 20 is used for validation of AHI B01, B02, B03, and B04</a:t>
            </a:r>
          </a:p>
          <a:p>
            <a:pPr marL="0" indent="0">
              <a:buNone/>
            </a:pP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ja-JP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5D26E-3461-4C44-B77A-5CAD9376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0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2BC1A-C431-A56D-18DE-A04A136B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Transition from MODIS to VIIRS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1E33F6-B948-F1B3-DDAE-050526DB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Transition input data from MODIS to VIIRS</a:t>
            </a:r>
          </a:p>
          <a:p>
            <a:pPr marL="0" indent="0">
              <a:buNone/>
            </a:pP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Aqua and Terra MODIS </a:t>
            </a:r>
            <a:r>
              <a:rPr kumimoji="1" lang="ja-JP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NPP/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</a:p>
          <a:p>
            <a:pPr marL="0" indent="0">
              <a:buNone/>
            </a:pP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(We will try to transition to NOAA-20/VIIRS in the future)</a:t>
            </a:r>
          </a:p>
          <a:p>
            <a:pPr marL="0" indent="0">
              <a:buNone/>
            </a:pPr>
            <a:endPara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Improve the accuracy of this approach</a:t>
            </a:r>
          </a:p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Select thicker and flatter cloud (We now consider good value about cloud parameters)</a:t>
            </a:r>
            <a:endParaRPr kumimoji="1" lang="ja-JP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hresholds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ja-JP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        (optical thickness and effective radius etc.)</a:t>
            </a:r>
          </a:p>
          <a:p>
            <a:pPr marL="0" indent="0">
              <a:buNone/>
            </a:pPr>
            <a:endParaRPr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We change the input data from MODIS to VIIRS</a:t>
            </a:r>
          </a:p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We also change the value of cloud parameters which are input </a:t>
            </a:r>
            <a:r>
              <a:rPr kumimoji="1"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adiative transfer calculation</a:t>
            </a:r>
            <a:endParaRPr lang="ja-JP" altLang="en-US" sz="21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We also need to adapt aerosol analysis package to VIIRS and consider aerosol parameter’s value. </a:t>
            </a: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1"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 is future task</a:t>
            </a:r>
            <a:endParaRPr kumimoji="1" lang="en-US" altLang="ja-JP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14A7BE-5001-6284-96F4-12CAFEC4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雲 5"/>
          <p:cNvSpPr/>
          <p:nvPr/>
        </p:nvSpPr>
        <p:spPr>
          <a:xfrm>
            <a:off x="7228242" y="1870075"/>
            <a:ext cx="1549998" cy="865315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97490" y="2653167"/>
            <a:ext cx="230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cloud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(ex.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stratocumulus)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951475" y="1552062"/>
            <a:ext cx="2366682" cy="1659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81642" y="1552062"/>
            <a:ext cx="2304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target of calculation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雲 9"/>
          <p:cNvSpPr/>
          <p:nvPr/>
        </p:nvSpPr>
        <p:spPr>
          <a:xfrm>
            <a:off x="10970336" y="1921394"/>
            <a:ext cx="485883" cy="427234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雲 10"/>
          <p:cNvSpPr/>
          <p:nvPr/>
        </p:nvSpPr>
        <p:spPr>
          <a:xfrm>
            <a:off x="10001921" y="1791229"/>
            <a:ext cx="485883" cy="427234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 11"/>
          <p:cNvSpPr/>
          <p:nvPr/>
        </p:nvSpPr>
        <p:spPr>
          <a:xfrm>
            <a:off x="10329129" y="2308156"/>
            <a:ext cx="485883" cy="427234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18157" y="2772734"/>
            <a:ext cx="287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mall cloud (ex. small cumulus)</a:t>
            </a:r>
          </a:p>
          <a:p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exclusion from calculation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右矢印 13"/>
          <p:cNvSpPr/>
          <p:nvPr/>
        </p:nvSpPr>
        <p:spPr>
          <a:xfrm rot="20256643" flipH="1">
            <a:off x="5602274" y="2903884"/>
            <a:ext cx="1263018" cy="387587"/>
          </a:xfrm>
          <a:prstGeom prst="rightArrow">
            <a:avLst>
              <a:gd name="adj1" fmla="val 57393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日付プレースホルダー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4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0E1BC-014E-EBB8-07AF-8ED1D96C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0D50D-04BF-E274-FE2B-780D5E3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Comparative experiment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F59256-4C26-795D-2C07-670BFCE0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Utilize VIIRS for input data</a:t>
            </a:r>
          </a:p>
          <a:p>
            <a:pPr marL="0" indent="0">
              <a:buNone/>
            </a:pP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M05(0.67um),M15(10.8um), and M10(1.61um)</a:t>
            </a:r>
          </a:p>
          <a:p>
            <a:pPr marL="0" indent="0">
              <a:buNone/>
            </a:pPr>
            <a:endParaRPr lang="en-US" altLang="ja-JP" sz="38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Change the </a:t>
            </a:r>
            <a:r>
              <a:rPr lang="en-US" altLang="ja-JP" sz="3800" dirty="0">
                <a:latin typeface="Arial" panose="020B0604020202020204" pitchFamily="34" charset="0"/>
                <a:cs typeface="Arial" panose="020B0604020202020204" pitchFamily="34" charset="0"/>
              </a:rPr>
              <a:t>thresholds of optical thickness, effective radius, and so on for VIIRS</a:t>
            </a:r>
          </a:p>
          <a:p>
            <a:pPr marL="0" indent="0">
              <a:buNone/>
            </a:pPr>
            <a:r>
              <a:rPr lang="ja-JP" altLang="en-US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→</a:t>
            </a: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4 cases are set up and compare to each other</a:t>
            </a:r>
          </a:p>
          <a:p>
            <a:pPr marL="0" indent="0">
              <a:buNone/>
            </a:pPr>
            <a:r>
              <a:rPr lang="en-US" altLang="ja-JP" sz="25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(Details on next slide)</a:t>
            </a:r>
          </a:p>
          <a:p>
            <a:pPr marL="0" indent="0">
              <a:buNone/>
            </a:pPr>
            <a:endParaRPr lang="en-US" altLang="ja-JP" sz="29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Compare to current approach (Aqua/MODIS and Terra/MODIS) and VIIRS approaches</a:t>
            </a:r>
            <a:endParaRPr lang="ja-JP" altLang="en-US" sz="38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→</a:t>
            </a: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MODIS L1B C61(MYD02SSH,MOD02SSH) via NASA </a:t>
            </a:r>
            <a:r>
              <a:rPr lang="en-US" altLang="ja-JP" sz="3800" dirty="0" err="1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EearthData</a:t>
            </a:r>
            <a:endParaRPr lang="en-US" altLang="ja-JP" sz="36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5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MYD02SSH and MOD02SSH are 5km subsampled data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Period</a:t>
            </a:r>
            <a:r>
              <a:rPr lang="ja-JP" altLang="en-US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：</a:t>
            </a:r>
            <a:r>
              <a:rPr lang="en-US" altLang="ja-JP" sz="38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07/01/2018-09/30/2021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A01135-AF2E-B92F-1D5D-7BFFF4F9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9E0C27-5E92-F019-BF60-16B986D0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2025 in Changchun,China</a:t>
            </a:r>
            <a:endParaRPr lang="ja-JP" altLang="en-US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588F459-1444-B2B1-3BDC-2D4E5AC6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 Mar 2025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3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b6c10-b30e-4e82-8bdb-95f791b83be0">
      <Terms xmlns="http://schemas.microsoft.com/office/infopath/2007/PartnerControls"/>
    </lcf76f155ced4ddcb4097134ff3c332f>
    <TaxCatchAll xmlns="fdc985f9-c1de-4431-ae14-26927b8c434e" xsi:nil="true"/>
    <SharedWithUsers xmlns="fdc985f9-c1de-4431-ae14-26927b8c434e">
      <UserInfo>
        <DisplayName>山田 和孝</DisplayName>
        <AccountId>80</AccountId>
        <AccountType/>
      </UserInfo>
      <UserInfo>
        <DisplayName>別所 康太郎</DisplayName>
        <AccountId>738</AccountId>
        <AccountType/>
      </UserInfo>
      <UserInfo>
        <DisplayName>伊達 謙二</DisplayName>
        <AccountId>78</AccountId>
        <AccountType/>
      </UserInfo>
      <UserInfo>
        <DisplayName>宮川 卓也</DisplayName>
        <AccountId>558</AccountId>
        <AccountType/>
      </UserInfo>
      <UserInfo>
        <DisplayName>隅田 康彦</DisplayName>
        <AccountId>510</AccountId>
        <AccountType/>
      </UserInfo>
      <UserInfo>
        <DisplayName>勝山 健一</DisplayName>
        <AccountId>2341</AccountId>
        <AccountType/>
      </UserInfo>
      <UserInfo>
        <DisplayName>下地 和希</DisplayName>
        <AccountId>74</AccountId>
        <AccountType/>
      </UserInfo>
      <UserInfo>
        <DisplayName>坂下 卓也</DisplayName>
        <AccountId>493</AccountId>
        <AccountType/>
      </UserInfo>
      <UserInfo>
        <DisplayName>渡辺 伊吹</DisplayName>
        <AccountId>1523</AccountId>
        <AccountType/>
      </UserInfo>
      <UserInfo>
        <DisplayName>小寺 和貴</DisplayName>
        <AccountId>73</AccountId>
        <AccountType/>
      </UserInfo>
      <UserInfo>
        <DisplayName>原田 礼子</DisplayName>
        <AccountId>495</AccountId>
        <AccountType/>
      </UserInfo>
      <UserInfo>
        <DisplayName>亀山 和宏</DisplayName>
        <AccountId>1367</AccountId>
        <AccountType/>
      </UserInfo>
      <UserInfo>
        <DisplayName>長谷川 昌樹</DisplayName>
        <AccountId>1139</AccountId>
        <AccountType/>
      </UserInfo>
      <UserInfo>
        <DisplayName>高橋 昌也</DisplayName>
        <AccountId>350</AccountId>
        <AccountType/>
      </UserInfo>
      <UserInfo>
        <DisplayName>国松 洋</DisplayName>
        <AccountId>555</AccountId>
        <AccountType/>
      </UserInfo>
      <UserInfo>
        <DisplayName>竹内 義明</DisplayName>
        <AccountId>82</AccountId>
        <AccountType/>
      </UserInfo>
      <UserInfo>
        <DisplayName>遠藤 健太郎</DisplayName>
        <AccountId>2117</AccountId>
        <AccountType/>
      </UserInfo>
      <UserInfo>
        <DisplayName>井上 晃輔</DisplayName>
        <AccountId>593</AccountId>
        <AccountType/>
      </UserInfo>
      <UserInfo>
        <DisplayName>栄木 美沙紀</DisplayName>
        <AccountId>88</AccountId>
        <AccountType/>
      </UserInfo>
      <UserInfo>
        <DisplayName>安部 実希</DisplayName>
        <AccountId>496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21" ma:contentTypeDescription="新しいドキュメントを作成します。" ma:contentTypeScope="" ma:versionID="b988929053429ff6a3c0d9a841a5d1de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2b14f8d5f295814ae4306707d282f1b3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91695e-c7e5-47ea-86cb-0e1d66650e64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A4A7EF-FA65-406B-B592-BC0CBAF849ED}">
  <ds:schemaRefs>
    <ds:schemaRef ds:uri="http://schemas.microsoft.com/office/2006/metadata/properties"/>
    <ds:schemaRef ds:uri="http://schemas.microsoft.com/office/infopath/2007/PartnerControls"/>
    <ds:schemaRef ds:uri="d1eb6c10-b30e-4e82-8bdb-95f791b83be0"/>
    <ds:schemaRef ds:uri="fdc985f9-c1de-4431-ae14-26927b8c434e"/>
  </ds:schemaRefs>
</ds:datastoreItem>
</file>

<file path=customXml/itemProps2.xml><?xml version="1.0" encoding="utf-8"?>
<ds:datastoreItem xmlns:ds="http://schemas.openxmlformats.org/officeDocument/2006/customXml" ds:itemID="{2162549F-1A2E-4182-BBEC-BD237FEA6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fdc985f9-c1de-4431-ae14-26927b8c4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9B4204-ECCB-4646-87FF-D09FD6D18F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1643</Words>
  <Application>Microsoft Office PowerPoint</Application>
  <PresentationFormat>ワイド画面</PresentationFormat>
  <Paragraphs>305</Paragraphs>
  <Slides>20</Slides>
  <Notes>0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Current status of transition from MODIS to VIIRS for AHI vicarious calibration</vt:lpstr>
      <vt:lpstr>Outline</vt:lpstr>
      <vt:lpstr>Motivation</vt:lpstr>
      <vt:lpstr>GSICS annual meeting 2024</vt:lpstr>
      <vt:lpstr>Background</vt:lpstr>
      <vt:lpstr>AHI VNIR vicarious calibration</vt:lpstr>
      <vt:lpstr>Cloud retrieval package “CAPCOM”</vt:lpstr>
      <vt:lpstr>Transition from MODIS to VIIRS</vt:lpstr>
      <vt:lpstr>Comparative experiment</vt:lpstr>
      <vt:lpstr>Comparative experiment</vt:lpstr>
      <vt:lpstr>Himawari-8 regression slope</vt:lpstr>
      <vt:lpstr>Himawari-8 long-term regression slope </vt:lpstr>
      <vt:lpstr>Himawari-8 long-term regression slope (normalization)</vt:lpstr>
      <vt:lpstr>Himawari-8 B04(0.86um) slope and number of samples</vt:lpstr>
      <vt:lpstr>Summary and Future work</vt:lpstr>
      <vt:lpstr>PowerPoint プレゼンテーション</vt:lpstr>
      <vt:lpstr>References</vt:lpstr>
      <vt:lpstr>Aerosol retrieval package “REAP”</vt:lpstr>
      <vt:lpstr>Himawari-8 regression slope</vt:lpstr>
      <vt:lpstr>Intercept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375</cp:revision>
  <dcterms:created xsi:type="dcterms:W3CDTF">2024-02-02T10:51:33Z</dcterms:created>
  <dcterms:modified xsi:type="dcterms:W3CDTF">2025-03-14T06:55:27Z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</Properties>
</file>