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9" r:id="rId2"/>
    <p:sldId id="260" r:id="rId3"/>
    <p:sldId id="261" r:id="rId4"/>
    <p:sldId id="257" r:id="rId5"/>
    <p:sldId id="262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3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0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alphaModFix amt="4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3D946-52C7-42D3-8928-E9198001BD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36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4E8A31-8494-4B4F-A42D-F36E958A140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023360"/>
            <a:ext cx="9144000" cy="22860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Thomas C. Stone</a:t>
            </a:r>
          </a:p>
          <a:p>
            <a:r>
              <a:rPr lang="en-US" dirty="0"/>
              <a:t>U. S. Geological Survey, Flagstaff, AZ</a:t>
            </a:r>
          </a:p>
          <a:p>
            <a:endParaRPr lang="en-US" dirty="0"/>
          </a:p>
          <a:p>
            <a:r>
              <a:rPr lang="en-US" dirty="0"/>
              <a:t>meeting name</a:t>
            </a:r>
          </a:p>
          <a:p>
            <a:r>
              <a:rPr lang="en-US" dirty="0"/>
              <a:t>location</a:t>
            </a:r>
          </a:p>
          <a:p>
            <a:r>
              <a:rPr lang="en-US" dirty="0"/>
              <a:t>date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151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F8D19-ED94-46E7-B38F-CE6977A2D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82575D-7E9E-4C90-B29C-531DA5FD53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08E95D-673E-48A5-BF7D-F00D243BCB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CD09CB-9771-4833-B2CC-4E516EB99D7D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2F3AD0-3BDA-4125-AFD2-0DABFE440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0FA2CB-BD78-4628-BB60-8F7B07A01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ED78CC-1FCE-4AB7-A44F-93A3712BF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233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3A50DD-19D3-4387-888D-FEE799C08D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6E3300-A37B-468E-A88D-799B081ED0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E9DAAA-018A-4212-9956-0E88A96369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CD09CB-9771-4833-B2CC-4E516EB99D7D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A88D8B-29FA-440F-B50F-3C73718BD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C86813-7EF7-43C7-9FDC-809C63971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ED78CC-1FCE-4AB7-A44F-93A3712BF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659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BB708-726C-4FA9-98E9-B47BD3649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8640"/>
          </a:xfrm>
        </p:spPr>
        <p:txBody>
          <a:bodyPr>
            <a:normAutofit/>
          </a:bodyPr>
          <a:lstStyle>
            <a:lvl1pPr algn="ctr">
              <a:defRPr sz="2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28518E-87E8-4CCF-9335-99E83CF693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97280"/>
            <a:ext cx="10515600" cy="5120640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Font typeface="Arial" panose="020B0604020202020204" pitchFamily="34" charset="0"/>
              <a:buChar char="‒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32E4C24-F2DE-41D4-8B82-47E9F85BD6D5}"/>
              </a:ext>
            </a:extLst>
          </p:cNvPr>
          <p:cNvCxnSpPr/>
          <p:nvPr userDrawn="1"/>
        </p:nvCxnSpPr>
        <p:spPr>
          <a:xfrm>
            <a:off x="841248" y="1005840"/>
            <a:ext cx="10515600" cy="0"/>
          </a:xfrm>
          <a:prstGeom prst="line">
            <a:avLst/>
          </a:prstGeom>
          <a:ln w="127000" cmpd="thickThin">
            <a:solidFill>
              <a:srgbClr val="608C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E21BA22-D006-4214-823A-3FDE36430E44}"/>
              </a:ext>
            </a:extLst>
          </p:cNvPr>
          <p:cNvSpPr txBox="1"/>
          <p:nvPr userDrawn="1"/>
        </p:nvSpPr>
        <p:spPr>
          <a:xfrm>
            <a:off x="4544419" y="6400800"/>
            <a:ext cx="32555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GSICS 2025 Annual Meeting, 17 March 2025</a:t>
            </a:r>
          </a:p>
        </p:txBody>
      </p:sp>
    </p:spTree>
    <p:extLst>
      <p:ext uri="{BB962C8B-B14F-4D97-AF65-F5344CB8AC3E}">
        <p14:creationId xmlns:p14="http://schemas.microsoft.com/office/powerpoint/2010/main" val="932535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6136C-66D0-477A-A893-62B2B2BFC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65265D-8F29-4AED-851C-C8EDCE0A34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BACAF4-326C-4FF7-9EF1-E5C02B2D1F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CD09CB-9771-4833-B2CC-4E516EB99D7D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55581B-4C4B-4700-91CA-389990A46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871474-B6BB-48E8-A3FE-CD41E4AB9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ED78CC-1FCE-4AB7-A44F-93A3712BF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684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4DFEC-BE1B-4A34-B022-BD0D065A4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8640"/>
          </a:xfrm>
        </p:spPr>
        <p:txBody>
          <a:bodyPr>
            <a:normAutofit/>
          </a:bodyPr>
          <a:lstStyle>
            <a:lvl1pPr algn="ctr">
              <a:defRPr sz="2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D3E17C-B8DC-4F4A-95A3-34D2D0A1F2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188720"/>
            <a:ext cx="5181600" cy="4937760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Font typeface="Arial" panose="020B0604020202020204" pitchFamily="34" charset="0"/>
              <a:buChar char="‒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9F9C3D-9A59-43E7-9C2B-FE69663AA4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188720"/>
            <a:ext cx="5181600" cy="4937760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C447D5-A74D-48C1-8172-FE0808DA14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6217920"/>
            <a:ext cx="1220153" cy="32004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9571467-603F-47C3-92E3-B93459B6BFE0}"/>
              </a:ext>
            </a:extLst>
          </p:cNvPr>
          <p:cNvCxnSpPr/>
          <p:nvPr userDrawn="1"/>
        </p:nvCxnSpPr>
        <p:spPr>
          <a:xfrm>
            <a:off x="841248" y="1005840"/>
            <a:ext cx="10515600" cy="0"/>
          </a:xfrm>
          <a:prstGeom prst="line">
            <a:avLst/>
          </a:prstGeom>
          <a:ln w="127000" cmpd="thickThin">
            <a:solidFill>
              <a:srgbClr val="608C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CD62FA8-B71F-4B41-8135-8E4F448C9C1B}"/>
              </a:ext>
            </a:extLst>
          </p:cNvPr>
          <p:cNvSpPr txBox="1"/>
          <p:nvPr userDrawn="1"/>
        </p:nvSpPr>
        <p:spPr>
          <a:xfrm>
            <a:off x="5308021" y="6400800"/>
            <a:ext cx="17283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meeting, location, date</a:t>
            </a:r>
          </a:p>
        </p:txBody>
      </p:sp>
    </p:spTree>
    <p:extLst>
      <p:ext uri="{BB962C8B-B14F-4D97-AF65-F5344CB8AC3E}">
        <p14:creationId xmlns:p14="http://schemas.microsoft.com/office/powerpoint/2010/main" val="2675204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FD495-ABE1-4970-88C6-942FDC0AB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AC4AEB-6B0B-4FA5-9FF5-C26473B81C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9D7955-04DA-40A4-B00E-3B104033E7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3BE842-1D6E-4F50-960A-5D23278488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DD38E3-ADBD-4FD8-9FEC-229ADC4319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462BA1-046F-4206-A244-03F0284FB2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CD09CB-9771-4833-B2CC-4E516EB99D7D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0941AB-FBFE-4EF0-8614-F9C0E82B9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6D8B82-0C45-4B1A-A289-EFE689E1F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ED78CC-1FCE-4AB7-A44F-93A3712BF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329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6B224-AA58-4F9D-9B38-93859F849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8640"/>
          </a:xfrm>
        </p:spPr>
        <p:txBody>
          <a:bodyPr>
            <a:normAutofit/>
          </a:bodyPr>
          <a:lstStyle>
            <a:lvl1pPr algn="ctr">
              <a:defRPr sz="2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1E8CE4-ED91-440C-AADC-F051F3F8E9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6217920"/>
            <a:ext cx="1220153" cy="32004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DCD6E4A-548C-4F60-88AA-245ADA74824F}"/>
              </a:ext>
            </a:extLst>
          </p:cNvPr>
          <p:cNvCxnSpPr/>
          <p:nvPr userDrawn="1"/>
        </p:nvCxnSpPr>
        <p:spPr>
          <a:xfrm>
            <a:off x="841248" y="1005840"/>
            <a:ext cx="10515600" cy="0"/>
          </a:xfrm>
          <a:prstGeom prst="line">
            <a:avLst/>
          </a:prstGeom>
          <a:ln w="127000" cmpd="thickThin">
            <a:solidFill>
              <a:srgbClr val="608C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DAB2E65-1139-41AF-9441-8FCA1472A7B1}"/>
              </a:ext>
            </a:extLst>
          </p:cNvPr>
          <p:cNvSpPr txBox="1"/>
          <p:nvPr userDrawn="1"/>
        </p:nvSpPr>
        <p:spPr>
          <a:xfrm>
            <a:off x="5308021" y="6400800"/>
            <a:ext cx="17283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meeting, location, date</a:t>
            </a:r>
          </a:p>
        </p:txBody>
      </p:sp>
    </p:spTree>
    <p:extLst>
      <p:ext uri="{BB962C8B-B14F-4D97-AF65-F5344CB8AC3E}">
        <p14:creationId xmlns:p14="http://schemas.microsoft.com/office/powerpoint/2010/main" val="2890356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9481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CE38D-F65B-4FD9-BBCD-FA912551E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C92C01-C1DF-44A9-88DB-6462A87D5B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B2EE2E-5A09-4C60-8E81-FF83CF286B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65F1CF-2C7B-48C8-9AAD-EE768B4974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CD09CB-9771-4833-B2CC-4E516EB99D7D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913E08-528F-4A8B-A8EF-A8EE15C97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2CF213-4804-4D6C-A12E-C588576AF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ED78CC-1FCE-4AB7-A44F-93A3712BF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382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CA2AA-BEBE-40B4-B34D-7AFD1187C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154067-F795-4679-8CB4-8469382C4A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084798-973A-4D67-919E-74CB87FDEF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E11071-4481-493A-9B34-E1E80EAF36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CD09CB-9771-4833-B2CC-4E516EB99D7D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E00F9C-2D5B-4421-A181-556C8CDA6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0B3E3A-F5D8-42D5-9766-9E29F4D17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ED78CC-1FCE-4AB7-A44F-93A3712BF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263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8949A0-C362-410F-97B9-69F069548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A20BC2-24E9-4B4A-90C4-64D886FDE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9151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DBD1D43-5C6E-01DD-E92E-DC6B9D87AAE1}"/>
              </a:ext>
            </a:extLst>
          </p:cNvPr>
          <p:cNvSpPr txBox="1"/>
          <p:nvPr/>
        </p:nvSpPr>
        <p:spPr>
          <a:xfrm>
            <a:off x="914400" y="2286000"/>
            <a:ext cx="10515600" cy="2743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to the Lunar Calibration Subgroup Session</a:t>
            </a: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6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Tom Stone</a:t>
            </a:r>
          </a:p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USGS</a:t>
            </a:r>
          </a:p>
        </p:txBody>
      </p:sp>
    </p:spTree>
    <p:extLst>
      <p:ext uri="{BB962C8B-B14F-4D97-AF65-F5344CB8AC3E}">
        <p14:creationId xmlns:p14="http://schemas.microsoft.com/office/powerpoint/2010/main" val="1180772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DBD1D43-5C6E-01DD-E92E-DC6B9D87AAE1}"/>
              </a:ext>
            </a:extLst>
          </p:cNvPr>
          <p:cNvSpPr txBox="1"/>
          <p:nvPr/>
        </p:nvSpPr>
        <p:spPr>
          <a:xfrm>
            <a:off x="640080" y="914399"/>
            <a:ext cx="10972800" cy="5486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GRWG Lunar Calibration Subgroup was formally established following a proposal to the EP at the March 2024 annual meeting.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At past meetings lunar talks have been presented in the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VisNIR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session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also in 2025, but fewer lunar talks and many more on other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VisNIR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topics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Future meetings should accommodate a half-day lunar calibration session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depending on contributions from the community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16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DBD1D43-5C6E-01DD-E92E-DC6B9D87AAE1}"/>
              </a:ext>
            </a:extLst>
          </p:cNvPr>
          <p:cNvSpPr txBox="1"/>
          <p:nvPr/>
        </p:nvSpPr>
        <p:spPr>
          <a:xfrm>
            <a:off x="914400" y="2286000"/>
            <a:ext cx="10515600" cy="3200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Update on the NIST Mauna Loa LUSI Project</a:t>
            </a: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6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Tom Stone (USGS) and Steve Maxwell (NIST)</a:t>
            </a:r>
          </a:p>
        </p:txBody>
      </p:sp>
    </p:spTree>
    <p:extLst>
      <p:ext uri="{BB962C8B-B14F-4D97-AF65-F5344CB8AC3E}">
        <p14:creationId xmlns:p14="http://schemas.microsoft.com/office/powerpoint/2010/main" val="2318982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D74CA-5923-42DA-9297-3693BE2BF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Installation at the Mauna Loa Observatory Site, 2022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D9AD0C-FC94-90B6-35D5-C490A7ACCD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371600"/>
            <a:ext cx="4554351" cy="3269934"/>
          </a:xfrm>
          <a:prstGeom prst="rect">
            <a:avLst/>
          </a:prstGeom>
        </p:spPr>
      </p:pic>
      <p:pic>
        <p:nvPicPr>
          <p:cNvPr id="8" name="Content Placeholder 5" descr="A picture containing sky, outdoor&#10;&#10;Description automatically generated">
            <a:extLst>
              <a:ext uri="{FF2B5EF4-FFF2-40B4-BE49-F238E27FC236}">
                <a16:creationId xmlns:a16="http://schemas.microsoft.com/office/drawing/2014/main" id="{07161578-9E14-460E-9489-0DA1B6A3FAD1}"/>
              </a:ext>
            </a:extLst>
          </p:cNvPr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1371600"/>
            <a:ext cx="4681728" cy="351129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5E60B36-A3F9-2303-541B-F4CD5DD8AC89}"/>
              </a:ext>
            </a:extLst>
          </p:cNvPr>
          <p:cNvSpPr txBox="1"/>
          <p:nvPr/>
        </p:nvSpPr>
        <p:spPr>
          <a:xfrm>
            <a:off x="914399" y="4754880"/>
            <a:ext cx="4572000" cy="1371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dome containing the telescope, and the hut containing the calibration source.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0D9A3C-884B-49F8-C843-71FE64E057FC}"/>
              </a:ext>
            </a:extLst>
          </p:cNvPr>
          <p:cNvSpPr txBox="1"/>
          <p:nvPr/>
        </p:nvSpPr>
        <p:spPr>
          <a:xfrm>
            <a:off x="6400800" y="4937760"/>
            <a:ext cx="4663440" cy="1371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telescope pointed to the calibration hut.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46302B-10DD-1094-5C7C-31373081500A}"/>
              </a:ext>
            </a:extLst>
          </p:cNvPr>
          <p:cNvSpPr txBox="1"/>
          <p:nvPr/>
        </p:nvSpPr>
        <p:spPr>
          <a:xfrm>
            <a:off x="861391" y="6333813"/>
            <a:ext cx="2011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photos: Stephen Maxwell</a:t>
            </a:r>
          </a:p>
        </p:txBody>
      </p:sp>
    </p:spTree>
    <p:extLst>
      <p:ext uri="{BB962C8B-B14F-4D97-AF65-F5344CB8AC3E}">
        <p14:creationId xmlns:p14="http://schemas.microsoft.com/office/powerpoint/2010/main" val="3013739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22BDE4A-8A20-4A69-9C5A-581C82036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0D74CA-5923-42DA-9297-3693BE2BF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684" y="365760"/>
            <a:ext cx="10178934" cy="9144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kern="1200" dirty="0">
                <a:solidFill>
                  <a:schemeClr val="tx1"/>
                </a:solidFill>
              </a:rPr>
              <a:t>Eruption in November 2022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E60B36-A3F9-2303-541B-F4CD5DD8AC89}"/>
              </a:ext>
            </a:extLst>
          </p:cNvPr>
          <p:cNvSpPr txBox="1"/>
          <p:nvPr/>
        </p:nvSpPr>
        <p:spPr>
          <a:xfrm>
            <a:off x="1554480" y="1463040"/>
            <a:ext cx="91440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November 27, 2022:  Mauna Loa erupts, destroying power lines and covering 1.8 km of the access road with lava, to a depth up to 15 meters</a:t>
            </a:r>
            <a:endParaRPr lang="en-US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A76F90-A042-5046-4581-AB2C2F14E688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8741" y="2410448"/>
            <a:ext cx="5803323" cy="3890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olor photograph lava channel">
            <a:extLst>
              <a:ext uri="{FF2B5EF4-FFF2-40B4-BE49-F238E27FC236}">
                <a16:creationId xmlns:a16="http://schemas.microsoft.com/office/drawing/2014/main" id="{7FCA0656-2321-3A4C-D39F-6CABBE1E8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89934" y="2410448"/>
            <a:ext cx="5803323" cy="3890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B6E5EF9-CC4B-E4D1-2917-441053E70C71}"/>
              </a:ext>
            </a:extLst>
          </p:cNvPr>
          <p:cNvSpPr txBox="1"/>
          <p:nvPr/>
        </p:nvSpPr>
        <p:spPr>
          <a:xfrm>
            <a:off x="861391" y="6333813"/>
            <a:ext cx="2011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photos: Stephen Maxwell</a:t>
            </a:r>
          </a:p>
        </p:txBody>
      </p:sp>
    </p:spTree>
    <p:extLst>
      <p:ext uri="{BB962C8B-B14F-4D97-AF65-F5344CB8AC3E}">
        <p14:creationId xmlns:p14="http://schemas.microsoft.com/office/powerpoint/2010/main" val="2099193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D74CA-5923-42DA-9297-3693BE2BF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Current Status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B00F26-5E22-845A-5A44-287357090336}"/>
              </a:ext>
            </a:extLst>
          </p:cNvPr>
          <p:cNvSpPr txBox="1"/>
          <p:nvPr/>
        </p:nvSpPr>
        <p:spPr>
          <a:xfrm>
            <a:off x="640080" y="1188720"/>
            <a:ext cx="1097280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MLO staff make regular trips to maintain observatory core functions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Some solar power has been installed at the site, brought in by helicopter</a:t>
            </a:r>
          </a:p>
          <a:p>
            <a:pPr marL="800100" lvl="1" indent="-342900">
              <a:spcAft>
                <a:spcPts val="1800"/>
              </a:spcAft>
              <a:buFont typeface="Arial" panose="020B0604020202020204" pitchFamily="34" charset="0"/>
              <a:buChar char="−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NIST obtained cost estimates for a solar power system for the LUSI equipment, and transport to the mountaintop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2024 the MLO-LUSI project PI moved to a different division of NIST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NIST is looking at options for the LUSI installation:</a:t>
            </a:r>
          </a:p>
          <a:p>
            <a:pPr marL="800100" lvl="1" indent="-342900">
              <a:spcAft>
                <a:spcPts val="300"/>
              </a:spcAft>
              <a:buFont typeface="Arial" panose="020B0604020202020204" pitchFamily="34" charset="0"/>
              <a:buChar char="−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transfer ownership to another institution</a:t>
            </a:r>
          </a:p>
          <a:p>
            <a:pPr marL="800100" lvl="1" indent="-342900">
              <a:spcAft>
                <a:spcPts val="300"/>
              </a:spcAft>
              <a:buFont typeface="Arial" panose="020B0604020202020204" pitchFamily="34" charset="0"/>
              <a:buChar char="−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agreement with an outside entity to operate the system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−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removal from the MLO site (source of funding is uncertain)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632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259</Words>
  <Application>Microsoft Office PowerPoint</Application>
  <PresentationFormat>Widescreen</PresentationFormat>
  <Paragraphs>32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Installation at the Mauna Loa Observatory Site, 2022</vt:lpstr>
      <vt:lpstr>Eruption in November 2022</vt:lpstr>
      <vt:lpstr>Current Status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2025-03-14T23:32:07Z</dcterms:created>
  <dcterms:modified xsi:type="dcterms:W3CDTF">2025-03-17T07:39:01Z</dcterms:modified>
</cp:coreProperties>
</file>