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4" r:id="rId4"/>
    <p:sldId id="260" r:id="rId5"/>
    <p:sldId id="269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4CC6E1-BBE1-7711-3BA8-C42D1EB3CBB5}" v="1" dt="2025-05-12T12:55:54.8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2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3D946-52C7-42D3-8928-E9198001B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E8A31-8494-4B4F-A42D-F36E958A140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023360"/>
            <a:ext cx="9144000" cy="22860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Thomas C. Stone</a:t>
            </a:r>
          </a:p>
          <a:p>
            <a:r>
              <a:rPr lang="en-US" dirty="0"/>
              <a:t>U. S. Geological Survey, Flagstaff, AZ</a:t>
            </a:r>
          </a:p>
          <a:p>
            <a:endParaRPr lang="en-US" dirty="0"/>
          </a:p>
          <a:p>
            <a:r>
              <a:rPr lang="en-US" dirty="0"/>
              <a:t>meeting name</a:t>
            </a:r>
          </a:p>
          <a:p>
            <a:r>
              <a:rPr lang="en-US" dirty="0"/>
              <a:t>location</a:t>
            </a:r>
          </a:p>
          <a:p>
            <a:r>
              <a:rPr lang="en-US" dirty="0"/>
              <a:t>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15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8D19-ED94-46E7-B38F-CE6977A2D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2575D-7E9E-4C90-B29C-531DA5FD5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8E95D-673E-48A5-BF7D-F00D243B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F3AD0-3BDA-4125-AFD2-0DABFE44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FA2CB-BD78-4628-BB60-8F7B07A0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3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A50DD-19D3-4387-888D-FEE799C08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6E3300-A37B-468E-A88D-799B081ED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DAAA-018A-4212-9956-0E88A96369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88D8B-29FA-440F-B50F-3C73718B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86813-7EF7-43C7-9FDC-809C6397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5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B708-726C-4FA9-98E9-B47BD3649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640"/>
          </a:xfrm>
        </p:spPr>
        <p:txBody>
          <a:bodyPr>
            <a:normAutofit/>
          </a:bodyPr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8518E-87E8-4CCF-9335-99E83CF6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12064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32E4C24-F2DE-41D4-8B82-47E9F85BD6D5}"/>
              </a:ext>
            </a:extLst>
          </p:cNvPr>
          <p:cNvCxnSpPr/>
          <p:nvPr userDrawn="1"/>
        </p:nvCxnSpPr>
        <p:spPr>
          <a:xfrm>
            <a:off x="841248" y="1005840"/>
            <a:ext cx="10515600" cy="0"/>
          </a:xfrm>
          <a:prstGeom prst="line">
            <a:avLst/>
          </a:prstGeom>
          <a:ln w="127000" cmpd="thickThin">
            <a:solidFill>
              <a:srgbClr val="608C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E21BA22-D006-4214-823A-3FDE36430E44}"/>
              </a:ext>
            </a:extLst>
          </p:cNvPr>
          <p:cNvSpPr txBox="1"/>
          <p:nvPr userDrawn="1"/>
        </p:nvSpPr>
        <p:spPr>
          <a:xfrm>
            <a:off x="4544419" y="6400800"/>
            <a:ext cx="3255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GSICS 2025 Annual Meeting, 17 March 2025</a:t>
            </a:r>
          </a:p>
        </p:txBody>
      </p:sp>
    </p:spTree>
    <p:extLst>
      <p:ext uri="{BB962C8B-B14F-4D97-AF65-F5344CB8AC3E}">
        <p14:creationId xmlns:p14="http://schemas.microsoft.com/office/powerpoint/2010/main" val="93253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136C-66D0-477A-A893-62B2B2BF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5265D-8F29-4AED-851C-C8EDCE0A3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ACAF4-326C-4FF7-9EF1-E5C02B2D1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5581B-4C4B-4700-91CA-389990A4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71474-B6BB-48E8-A3FE-CD41E4AB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8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DFEC-BE1B-4A34-B022-BD0D065A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640"/>
          </a:xfrm>
        </p:spPr>
        <p:txBody>
          <a:bodyPr>
            <a:normAutofit/>
          </a:bodyPr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3E17C-B8DC-4F4A-95A3-34D2D0A1F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88720"/>
            <a:ext cx="5181600" cy="493776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9F9C3D-9A59-43E7-9C2B-FE69663AA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88720"/>
            <a:ext cx="5181600" cy="493776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C447D5-A74D-48C1-8172-FE0808DA14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17920"/>
            <a:ext cx="1220153" cy="32004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571467-603F-47C3-92E3-B93459B6BFE0}"/>
              </a:ext>
            </a:extLst>
          </p:cNvPr>
          <p:cNvCxnSpPr/>
          <p:nvPr userDrawn="1"/>
        </p:nvCxnSpPr>
        <p:spPr>
          <a:xfrm>
            <a:off x="841248" y="1005840"/>
            <a:ext cx="10515600" cy="0"/>
          </a:xfrm>
          <a:prstGeom prst="line">
            <a:avLst/>
          </a:prstGeom>
          <a:ln w="127000" cmpd="thickThin">
            <a:solidFill>
              <a:srgbClr val="608C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CD62FA8-B71F-4B41-8135-8E4F448C9C1B}"/>
              </a:ext>
            </a:extLst>
          </p:cNvPr>
          <p:cNvSpPr txBox="1"/>
          <p:nvPr userDrawn="1"/>
        </p:nvSpPr>
        <p:spPr>
          <a:xfrm>
            <a:off x="5308021" y="6400800"/>
            <a:ext cx="17283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meeting,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267520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FD495-ABE1-4970-88C6-942FDC0A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C4AEB-6B0B-4FA5-9FF5-C26473B81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D7955-04DA-40A4-B00E-3B104033E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3BE842-1D6E-4F50-960A-5D23278488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DD38E3-ADBD-4FD8-9FEC-229ADC431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62BA1-046F-4206-A244-03F0284FB2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941AB-FBFE-4EF0-8614-F9C0E82B9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6D8B82-0C45-4B1A-A289-EFE689E1F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329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6B224-AA58-4F9D-9B38-93859F849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8640"/>
          </a:xfrm>
        </p:spPr>
        <p:txBody>
          <a:bodyPr>
            <a:normAutofit/>
          </a:bodyPr>
          <a:lstStyle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1E8CE4-ED91-440C-AADC-F051F3F8E9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17920"/>
            <a:ext cx="1220153" cy="32004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DCD6E4A-548C-4F60-88AA-245ADA74824F}"/>
              </a:ext>
            </a:extLst>
          </p:cNvPr>
          <p:cNvCxnSpPr/>
          <p:nvPr userDrawn="1"/>
        </p:nvCxnSpPr>
        <p:spPr>
          <a:xfrm>
            <a:off x="841248" y="1005840"/>
            <a:ext cx="10515600" cy="0"/>
          </a:xfrm>
          <a:prstGeom prst="line">
            <a:avLst/>
          </a:prstGeom>
          <a:ln w="127000" cmpd="thickThin">
            <a:solidFill>
              <a:srgbClr val="608C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DAB2E65-1139-41AF-9441-8FCA1472A7B1}"/>
              </a:ext>
            </a:extLst>
          </p:cNvPr>
          <p:cNvSpPr txBox="1"/>
          <p:nvPr userDrawn="1"/>
        </p:nvSpPr>
        <p:spPr>
          <a:xfrm>
            <a:off x="5308021" y="6400800"/>
            <a:ext cx="17283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meeting, location, date</a:t>
            </a:r>
          </a:p>
        </p:txBody>
      </p:sp>
    </p:spTree>
    <p:extLst>
      <p:ext uri="{BB962C8B-B14F-4D97-AF65-F5344CB8AC3E}">
        <p14:creationId xmlns:p14="http://schemas.microsoft.com/office/powerpoint/2010/main" val="289035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948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CE38D-F65B-4FD9-BBCD-FA912551E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92C01-C1DF-44A9-88DB-6462A87D5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2EE2E-5A09-4C60-8E81-FF83CF28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5F1CF-2C7B-48C8-9AAD-EE768B4974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13E08-528F-4A8B-A8EF-A8EE15C9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CF213-4804-4D6C-A12E-C588576A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8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A2AA-BEBE-40B4-B34D-7AFD1187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154067-F795-4679-8CB4-8469382C4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84798-973A-4D67-919E-74CB87FDE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E11071-4481-493A-9B34-E1E80EAF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CD09CB-9771-4833-B2CC-4E516EB99D7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00F9C-2D5B-4421-A181-556C8CDA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B3E3A-F5D8-42D5-9766-9E29F4D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ED78CC-1FCE-4AB7-A44F-93A3712BF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6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8949A0-C362-410F-97B9-69F069548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20BC2-24E9-4B4A-90C4-64D886FDE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15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1D43-5C6E-01DD-E92E-DC6B9D87AAE1}"/>
              </a:ext>
            </a:extLst>
          </p:cNvPr>
          <p:cNvSpPr txBox="1"/>
          <p:nvPr/>
        </p:nvSpPr>
        <p:spPr>
          <a:xfrm>
            <a:off x="914400" y="1371600"/>
            <a:ext cx="10515600" cy="5029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 on LSICS Development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the LSICS Development Team: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Stone, USGS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Sebastien Wagner, EUMETSAT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Hugh Kieffer, Celestial Reasonings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Matthijs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Krijger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Earth Space Solutions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Fangfang Yu, NOAA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Bikash Basnet, NOAA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Masaya Takahashi, JMA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Fred Wu, NOAA — support and technical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653952-3F43-21EE-34F8-CEBAE5E90403}"/>
              </a:ext>
            </a:extLst>
          </p:cNvPr>
          <p:cNvSpPr txBox="1"/>
          <p:nvPr/>
        </p:nvSpPr>
        <p:spPr>
          <a:xfrm>
            <a:off x="6217920" y="3840480"/>
            <a:ext cx="5486400" cy="1371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technical expertise provided by: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Vincent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Debaecker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Telespazio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Degoul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Telespazio</a:t>
            </a:r>
          </a:p>
          <a:p>
            <a:pPr lvl="1">
              <a:spcAft>
                <a:spcPts val="300"/>
              </a:spcAft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(by contract with EUMETSAT)</a:t>
            </a:r>
          </a:p>
        </p:txBody>
      </p:sp>
    </p:spTree>
    <p:extLst>
      <p:ext uri="{BB962C8B-B14F-4D97-AF65-F5344CB8AC3E}">
        <p14:creationId xmlns:p14="http://schemas.microsoft.com/office/powerpoint/2010/main" val="118077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74CA-5923-42DA-9297-3693BE2B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640080"/>
          </a:xfrm>
        </p:spPr>
        <p:txBody>
          <a:bodyPr>
            <a:noAutofit/>
          </a:bodyPr>
          <a:lstStyle/>
          <a:p>
            <a:r>
              <a:rPr lang="en-US" sz="3600" dirty="0"/>
              <a:t>Introduction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00F26-5E22-845A-5A44-287357090336}"/>
              </a:ext>
            </a:extLst>
          </p:cNvPr>
          <p:cNvSpPr txBox="1"/>
          <p:nvPr/>
        </p:nvSpPr>
        <p:spPr>
          <a:xfrm>
            <a:off x="640080" y="1188720"/>
            <a:ext cx="10972800" cy="52120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LSICS:  Lunar Spectral Irradiance Calibration System</a:t>
            </a:r>
          </a:p>
          <a:p>
            <a:pPr lvl="1">
              <a:spcAft>
                <a:spcPts val="300"/>
              </a:spcAft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The new GSICS reference for lunar calibration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proposed at the GSICS 2023 annual meeting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development support provided by NOAA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LSICS concept was endorsed by the GSICS EP at the 2024 meeting</a:t>
            </a:r>
          </a:p>
          <a:p>
            <a:pPr>
              <a:spcAft>
                <a:spcPts val="300"/>
              </a:spcAft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replacement for the GIRO (GSICS Implementation of ROLO model)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GIRO has been in use since 2014</a:t>
            </a:r>
          </a:p>
          <a:p>
            <a:pPr marL="1257300" lvl="2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known limitations of the ROLO model (e.g. absolute bias)</a:t>
            </a:r>
          </a:p>
          <a:p>
            <a:pPr marL="1257300" lvl="2" indent="-342900">
              <a:spcAft>
                <a:spcPts val="3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requires usage agreement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desire to use a modern programming language — python was chosen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desire to apply newly-developed lunar model(s)</a:t>
            </a:r>
          </a:p>
          <a:p>
            <a:pPr>
              <a:spcAft>
                <a:spcPts val="300"/>
              </a:spcAft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Requirement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back-compatibility with GIRO I/O and SRF files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6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74CA-5923-42DA-9297-3693BE2B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640080"/>
          </a:xfrm>
        </p:spPr>
        <p:txBody>
          <a:bodyPr>
            <a:noAutofit/>
          </a:bodyPr>
          <a:lstStyle/>
          <a:p>
            <a:r>
              <a:rPr lang="en-US" sz="3600" dirty="0"/>
              <a:t>LSICS Design Characteristics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00F26-5E22-845A-5A44-287357090336}"/>
              </a:ext>
            </a:extLst>
          </p:cNvPr>
          <p:cNvSpPr txBox="1"/>
          <p:nvPr/>
        </p:nvSpPr>
        <p:spPr>
          <a:xfrm>
            <a:off x="640080" y="1188720"/>
            <a:ext cx="10972800" cy="52120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Modular code structure (flowchart next slide)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Ingest and Geometry, Disk Reflectance, Spectral Irradiance modules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intermediate files used for I/O by the modules</a:t>
            </a:r>
          </a:p>
          <a:p>
            <a:pPr marL="1257300" lvl="2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record-keeping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enable running the modules independently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Required feature:  interchangeable central Disk Reflectance module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allow implementing different lunar models within the existing structure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enabled by standard interfaces with the other modules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Interface Control Document (ICD) currently under development</a:t>
            </a: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Process logging at runtime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detailed output written to log files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progress diagnostics printed to screen</a:t>
            </a:r>
          </a:p>
        </p:txBody>
      </p:sp>
    </p:spTree>
    <p:extLst>
      <p:ext uri="{BB962C8B-B14F-4D97-AF65-F5344CB8AC3E}">
        <p14:creationId xmlns:p14="http://schemas.microsoft.com/office/powerpoint/2010/main" val="283629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106;p5">
            <a:extLst>
              <a:ext uri="{FF2B5EF4-FFF2-40B4-BE49-F238E27FC236}">
                <a16:creationId xmlns:a16="http://schemas.microsoft.com/office/drawing/2014/main" id="{84F415C7-51C9-7F3C-35B5-020EBE3A1EF2}"/>
              </a:ext>
            </a:extLst>
          </p:cNvPr>
          <p:cNvSpPr/>
          <p:nvPr/>
        </p:nvSpPr>
        <p:spPr>
          <a:xfrm>
            <a:off x="457200" y="2743200"/>
            <a:ext cx="3749040" cy="2194560"/>
          </a:xfrm>
          <a:prstGeom prst="flowChartProcess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Ingest and Geometry Calculation Module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Operation:  compute Lunar Observation Angle Set (LOAS)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Phase angle (signed)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Sub-solar longitude and latitude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Sub-observer longitude and latitude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7" name="Google Shape;107;p5">
            <a:extLst>
              <a:ext uri="{FF2B5EF4-FFF2-40B4-BE49-F238E27FC236}">
                <a16:creationId xmlns:a16="http://schemas.microsoft.com/office/drawing/2014/main" id="{15614560-793E-7C0D-66E9-A91197163D16}"/>
              </a:ext>
            </a:extLst>
          </p:cNvPr>
          <p:cNvSpPr/>
          <p:nvPr/>
        </p:nvSpPr>
        <p:spPr>
          <a:xfrm>
            <a:off x="182880" y="5394960"/>
            <a:ext cx="4114800" cy="914400"/>
          </a:xfrm>
          <a:prstGeom prst="flowChartInputOutput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Intermediate Data Files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Geometry: LOAS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Spectral: SRF, std units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" name="Google Shape;108;p5">
            <a:extLst>
              <a:ext uri="{FF2B5EF4-FFF2-40B4-BE49-F238E27FC236}">
                <a16:creationId xmlns:a16="http://schemas.microsoft.com/office/drawing/2014/main" id="{D8567B11-C54B-DF60-BFCA-FD8ADC9A774F}"/>
              </a:ext>
            </a:extLst>
          </p:cNvPr>
          <p:cNvSpPr/>
          <p:nvPr/>
        </p:nvSpPr>
        <p:spPr>
          <a:xfrm>
            <a:off x="4572000" y="2286000"/>
            <a:ext cx="3749040" cy="2194560"/>
          </a:xfrm>
          <a:prstGeom prst="flowChartProcess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Lunar Disk Reflectance Module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Operation:  compute lunar disk equivalent reflectance spectra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set up basis functions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reconstruct disk reflectance model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compute model on operating wave- length set using LOAS parameters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9" name="Google Shape;109;p5">
            <a:extLst>
              <a:ext uri="{FF2B5EF4-FFF2-40B4-BE49-F238E27FC236}">
                <a16:creationId xmlns:a16="http://schemas.microsoft.com/office/drawing/2014/main" id="{5CE16CEF-BEF6-4CE2-D574-0ADC73EDA97D}"/>
              </a:ext>
            </a:extLst>
          </p:cNvPr>
          <p:cNvSpPr/>
          <p:nvPr/>
        </p:nvSpPr>
        <p:spPr>
          <a:xfrm>
            <a:off x="8686800" y="2743200"/>
            <a:ext cx="2926080" cy="2194560"/>
          </a:xfrm>
          <a:prstGeom prst="flowChartProcess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Spectral Irradiance Module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Operation:  produce model irradiances in sensor bands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Convolve disk reflectance, solar irradiance and SRF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Apply distance corrections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0" name="Google Shape;110;p5">
            <a:extLst>
              <a:ext uri="{FF2B5EF4-FFF2-40B4-BE49-F238E27FC236}">
                <a16:creationId xmlns:a16="http://schemas.microsoft.com/office/drawing/2014/main" id="{98F5EF67-75E6-3237-3A09-9F4030D36AD0}"/>
              </a:ext>
            </a:extLst>
          </p:cNvPr>
          <p:cNvSpPr/>
          <p:nvPr/>
        </p:nvSpPr>
        <p:spPr>
          <a:xfrm>
            <a:off x="4846320" y="457200"/>
            <a:ext cx="3291840" cy="1645920"/>
          </a:xfrm>
          <a:prstGeom prst="flowChartMultidocument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Model Definitions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Operating wavelength set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Basis function coefficients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111;p5">
            <a:extLst>
              <a:ext uri="{FF2B5EF4-FFF2-40B4-BE49-F238E27FC236}">
                <a16:creationId xmlns:a16="http://schemas.microsoft.com/office/drawing/2014/main" id="{AF5329B1-97A7-0D43-A797-36F31371903E}"/>
              </a:ext>
            </a:extLst>
          </p:cNvPr>
          <p:cNvSpPr/>
          <p:nvPr/>
        </p:nvSpPr>
        <p:spPr>
          <a:xfrm>
            <a:off x="8961120" y="914400"/>
            <a:ext cx="2377440" cy="1463040"/>
          </a:xfrm>
          <a:prstGeom prst="flowChartMultidocument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Reference Spectra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Lunar reflectance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Solar Irradiance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12;p5">
            <a:extLst>
              <a:ext uri="{FF2B5EF4-FFF2-40B4-BE49-F238E27FC236}">
                <a16:creationId xmlns:a16="http://schemas.microsoft.com/office/drawing/2014/main" id="{9219EE18-5467-B11F-BC44-9B9B19B65CD3}"/>
              </a:ext>
            </a:extLst>
          </p:cNvPr>
          <p:cNvSpPr/>
          <p:nvPr/>
        </p:nvSpPr>
        <p:spPr>
          <a:xfrm>
            <a:off x="4114800" y="4937760"/>
            <a:ext cx="4297680" cy="914400"/>
          </a:xfrm>
          <a:prstGeom prst="flowChartInputOutput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Intermediate Data Files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Operating wavelengths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Disk reflectance spectra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3" name="Google Shape;113;p5">
            <a:extLst>
              <a:ext uri="{FF2B5EF4-FFF2-40B4-BE49-F238E27FC236}">
                <a16:creationId xmlns:a16="http://schemas.microsoft.com/office/drawing/2014/main" id="{68F04283-D524-39B1-F7C4-23EF16E11E4B}"/>
              </a:ext>
            </a:extLst>
          </p:cNvPr>
          <p:cNvSpPr/>
          <p:nvPr/>
        </p:nvSpPr>
        <p:spPr>
          <a:xfrm>
            <a:off x="731520" y="1097280"/>
            <a:ext cx="3200400" cy="1188720"/>
          </a:xfrm>
          <a:prstGeom prst="flowChartTerminator">
            <a:avLst/>
          </a:prstGeom>
          <a:noFill/>
          <a:ln w="381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Input Files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Observation times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Observer locations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Sensor SRFs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114;p5">
            <a:extLst>
              <a:ext uri="{FF2B5EF4-FFF2-40B4-BE49-F238E27FC236}">
                <a16:creationId xmlns:a16="http://schemas.microsoft.com/office/drawing/2014/main" id="{3F4E2D8D-8BFB-4A65-9843-D50367609F9E}"/>
              </a:ext>
            </a:extLst>
          </p:cNvPr>
          <p:cNvSpPr/>
          <p:nvPr/>
        </p:nvSpPr>
        <p:spPr>
          <a:xfrm>
            <a:off x="8686800" y="5303520"/>
            <a:ext cx="3200400" cy="1188720"/>
          </a:xfrm>
          <a:prstGeom prst="flowChartTerminator">
            <a:avLst/>
          </a:prstGeom>
          <a:noFill/>
          <a:ln w="381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Final Outputs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Calibri"/>
                <a:sym typeface="Calibri"/>
              </a:rPr>
              <a:t>• Lunar spectral irradiances for input observations in sensor spectral bands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35" name="Google Shape;115;p5">
            <a:extLst>
              <a:ext uri="{FF2B5EF4-FFF2-40B4-BE49-F238E27FC236}">
                <a16:creationId xmlns:a16="http://schemas.microsoft.com/office/drawing/2014/main" id="{8EBE0681-8E46-4975-05AE-0BF415541907}"/>
              </a:ext>
            </a:extLst>
          </p:cNvPr>
          <p:cNvCxnSpPr/>
          <p:nvPr/>
        </p:nvCxnSpPr>
        <p:spPr>
          <a:xfrm>
            <a:off x="2377440" y="2286000"/>
            <a:ext cx="0" cy="457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36" name="Google Shape;116;p5">
            <a:extLst>
              <a:ext uri="{FF2B5EF4-FFF2-40B4-BE49-F238E27FC236}">
                <a16:creationId xmlns:a16="http://schemas.microsoft.com/office/drawing/2014/main" id="{F8F9DBCA-2098-0010-6EBB-0AC8623A4943}"/>
              </a:ext>
            </a:extLst>
          </p:cNvPr>
          <p:cNvCxnSpPr/>
          <p:nvPr/>
        </p:nvCxnSpPr>
        <p:spPr>
          <a:xfrm>
            <a:off x="2377440" y="4937760"/>
            <a:ext cx="0" cy="457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37" name="Google Shape;117;p5">
            <a:extLst>
              <a:ext uri="{FF2B5EF4-FFF2-40B4-BE49-F238E27FC236}">
                <a16:creationId xmlns:a16="http://schemas.microsoft.com/office/drawing/2014/main" id="{13DF6860-E4FD-D3BE-8830-E48A776D94B3}"/>
              </a:ext>
            </a:extLst>
          </p:cNvPr>
          <p:cNvCxnSpPr>
            <a:stCxn id="30" idx="2"/>
          </p:cNvCxnSpPr>
          <p:nvPr/>
        </p:nvCxnSpPr>
        <p:spPr>
          <a:xfrm flipH="1">
            <a:off x="6258835" y="2040788"/>
            <a:ext cx="4500" cy="2451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" name="Google Shape;118;p5">
            <a:extLst>
              <a:ext uri="{FF2B5EF4-FFF2-40B4-BE49-F238E27FC236}">
                <a16:creationId xmlns:a16="http://schemas.microsoft.com/office/drawing/2014/main" id="{328CA6B6-3857-1FE9-8A0F-CD6C54D2CDAA}"/>
              </a:ext>
            </a:extLst>
          </p:cNvPr>
          <p:cNvCxnSpPr/>
          <p:nvPr/>
        </p:nvCxnSpPr>
        <p:spPr>
          <a:xfrm rot="10800000" flipH="1">
            <a:off x="4114800" y="4490019"/>
            <a:ext cx="715754" cy="904941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39" name="Google Shape;119;p5">
            <a:extLst>
              <a:ext uri="{FF2B5EF4-FFF2-40B4-BE49-F238E27FC236}">
                <a16:creationId xmlns:a16="http://schemas.microsoft.com/office/drawing/2014/main" id="{555BA212-ADAA-4DB2-1AD1-5A40F248E6F7}"/>
              </a:ext>
            </a:extLst>
          </p:cNvPr>
          <p:cNvCxnSpPr>
            <a:stCxn id="28" idx="2"/>
          </p:cNvCxnSpPr>
          <p:nvPr/>
        </p:nvCxnSpPr>
        <p:spPr>
          <a:xfrm flipH="1">
            <a:off x="6432420" y="4480560"/>
            <a:ext cx="14100" cy="4761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40" name="Google Shape;120;p5">
            <a:extLst>
              <a:ext uri="{FF2B5EF4-FFF2-40B4-BE49-F238E27FC236}">
                <a16:creationId xmlns:a16="http://schemas.microsoft.com/office/drawing/2014/main" id="{0EEB51A7-6F71-B7BC-4ADF-997158775A1C}"/>
              </a:ext>
            </a:extLst>
          </p:cNvPr>
          <p:cNvCxnSpPr/>
          <p:nvPr/>
        </p:nvCxnSpPr>
        <p:spPr>
          <a:xfrm rot="10800000" flipH="1">
            <a:off x="7668348" y="4956679"/>
            <a:ext cx="1144576" cy="1444121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41" name="Google Shape;121;p5">
            <a:extLst>
              <a:ext uri="{FF2B5EF4-FFF2-40B4-BE49-F238E27FC236}">
                <a16:creationId xmlns:a16="http://schemas.microsoft.com/office/drawing/2014/main" id="{A61BE2CB-113E-8657-DD6B-A8230DF50B08}"/>
              </a:ext>
            </a:extLst>
          </p:cNvPr>
          <p:cNvCxnSpPr/>
          <p:nvPr/>
        </p:nvCxnSpPr>
        <p:spPr>
          <a:xfrm rot="10800000" flipH="1">
            <a:off x="8048296" y="4212547"/>
            <a:ext cx="638504" cy="725213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42" name="Google Shape;122;p5">
            <a:extLst>
              <a:ext uri="{FF2B5EF4-FFF2-40B4-BE49-F238E27FC236}">
                <a16:creationId xmlns:a16="http://schemas.microsoft.com/office/drawing/2014/main" id="{D3D5F6B2-6BC9-EEF6-1346-978C26DF9740}"/>
              </a:ext>
            </a:extLst>
          </p:cNvPr>
          <p:cNvCxnSpPr/>
          <p:nvPr/>
        </p:nvCxnSpPr>
        <p:spPr>
          <a:xfrm rot="10800000">
            <a:off x="4114800" y="6400800"/>
            <a:ext cx="356616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" name="Google Shape;123;p5">
            <a:extLst>
              <a:ext uri="{FF2B5EF4-FFF2-40B4-BE49-F238E27FC236}">
                <a16:creationId xmlns:a16="http://schemas.microsoft.com/office/drawing/2014/main" id="{9B93D796-4EE4-04A7-9F0F-E80D12687F2A}"/>
              </a:ext>
            </a:extLst>
          </p:cNvPr>
          <p:cNvCxnSpPr/>
          <p:nvPr/>
        </p:nvCxnSpPr>
        <p:spPr>
          <a:xfrm rot="10800000">
            <a:off x="3736428" y="6059280"/>
            <a:ext cx="378372" cy="34152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" name="Google Shape;124;p5">
            <a:extLst>
              <a:ext uri="{FF2B5EF4-FFF2-40B4-BE49-F238E27FC236}">
                <a16:creationId xmlns:a16="http://schemas.microsoft.com/office/drawing/2014/main" id="{2BC67A80-00E3-926A-CAD7-4FC971D9DC99}"/>
              </a:ext>
            </a:extLst>
          </p:cNvPr>
          <p:cNvCxnSpPr>
            <a:stCxn id="29" idx="0"/>
          </p:cNvCxnSpPr>
          <p:nvPr/>
        </p:nvCxnSpPr>
        <p:spPr>
          <a:xfrm rot="10800000">
            <a:off x="10149840" y="2286000"/>
            <a:ext cx="0" cy="4572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5" name="Google Shape;125;p5">
            <a:extLst>
              <a:ext uri="{FF2B5EF4-FFF2-40B4-BE49-F238E27FC236}">
                <a16:creationId xmlns:a16="http://schemas.microsoft.com/office/drawing/2014/main" id="{D068E9DE-195B-D791-C1A4-D7C7B3B93DC5}"/>
              </a:ext>
            </a:extLst>
          </p:cNvPr>
          <p:cNvCxnSpPr>
            <a:stCxn id="29" idx="2"/>
          </p:cNvCxnSpPr>
          <p:nvPr/>
        </p:nvCxnSpPr>
        <p:spPr>
          <a:xfrm>
            <a:off x="10149840" y="4937760"/>
            <a:ext cx="0" cy="3657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sp>
        <p:nvSpPr>
          <p:cNvPr id="46" name="Google Shape;126;p5">
            <a:extLst>
              <a:ext uri="{FF2B5EF4-FFF2-40B4-BE49-F238E27FC236}">
                <a16:creationId xmlns:a16="http://schemas.microsoft.com/office/drawing/2014/main" id="{5DC523F0-4D0A-A477-AE51-AA3F8B204CF9}"/>
              </a:ext>
            </a:extLst>
          </p:cNvPr>
          <p:cNvSpPr txBox="1"/>
          <p:nvPr/>
        </p:nvSpPr>
        <p:spPr>
          <a:xfrm>
            <a:off x="914400" y="182880"/>
            <a:ext cx="3749040" cy="707846"/>
          </a:xfrm>
          <a:prstGeom prst="rect">
            <a:avLst/>
          </a:prstGeom>
          <a:noFill/>
          <a:ln w="38100" cap="flat" cmpd="sng">
            <a:solidFill>
              <a:srgbClr val="54813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-US" sz="2000" kern="0" dirty="0">
                <a:solidFill>
                  <a:srgbClr val="2F549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Framework flowchart presented to the GSICS 2023 Annual meeting</a:t>
            </a:r>
            <a:endParaRPr sz="20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91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74CA-5923-42DA-9297-3693BE2B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640080"/>
          </a:xfrm>
        </p:spPr>
        <p:txBody>
          <a:bodyPr>
            <a:noAutofit/>
          </a:bodyPr>
          <a:lstStyle/>
          <a:p>
            <a:r>
              <a:rPr lang="en-US" sz="3600" dirty="0"/>
              <a:t>LSICS Design Characteristics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00F26-5E22-845A-5A44-287357090336}"/>
              </a:ext>
            </a:extLst>
          </p:cNvPr>
          <p:cNvSpPr txBox="1"/>
          <p:nvPr/>
        </p:nvSpPr>
        <p:spPr>
          <a:xfrm>
            <a:off x="640080" y="1188720"/>
            <a:ext cx="10972800" cy="52120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Modular code structure (flowchart next slide)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Ingest and Geometry, Disk Reflectance, Spectral Irradiance modules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intermediate files used for I/O by the modules</a:t>
            </a:r>
          </a:p>
          <a:p>
            <a:pPr marL="1257300" lvl="2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record-keeping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enable running the modules independently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Required feature:  interchangeable central Disk Reflectance module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allow implementing different lunar models within the existing structure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enabled by standard interfaces with the other modules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Interface Control Document (ICD) currently under development</a:t>
            </a:r>
          </a:p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Process logging at runtime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detailed output written to log files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progress diagnostics printed to screen</a:t>
            </a:r>
          </a:p>
        </p:txBody>
      </p:sp>
    </p:spTree>
    <p:extLst>
      <p:ext uri="{BB962C8B-B14F-4D97-AF65-F5344CB8AC3E}">
        <p14:creationId xmlns:p14="http://schemas.microsoft.com/office/powerpoint/2010/main" val="969395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74CA-5923-42DA-9297-3693BE2B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640080"/>
          </a:xfrm>
        </p:spPr>
        <p:txBody>
          <a:bodyPr>
            <a:noAutofit/>
          </a:bodyPr>
          <a:lstStyle/>
          <a:p>
            <a:r>
              <a:rPr lang="en-US" sz="3600" dirty="0"/>
              <a:t>Distribution and Usage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00F26-5E22-845A-5A44-287357090336}"/>
              </a:ext>
            </a:extLst>
          </p:cNvPr>
          <p:cNvSpPr txBox="1"/>
          <p:nvPr/>
        </p:nvSpPr>
        <p:spPr>
          <a:xfrm>
            <a:off x="640080" y="1188720"/>
            <a:ext cx="10972800" cy="52120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Public access for users (upon formal release):  downloadable python notebook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GitLab repository, hosted at EUMETSAT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Creative Commons license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CC BY–ND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— attribution required, no code derivatives allowed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avoids having a formal usage agreement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Digital markers and public signature key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ensure that output products have been generated by the official agreed version of LSICS 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implemented using JSON tokens</a:t>
            </a:r>
          </a:p>
        </p:txBody>
      </p:sp>
    </p:spTree>
    <p:extLst>
      <p:ext uri="{BB962C8B-B14F-4D97-AF65-F5344CB8AC3E}">
        <p14:creationId xmlns:p14="http://schemas.microsoft.com/office/powerpoint/2010/main" val="2875177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74CA-5923-42DA-9297-3693BE2B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640080"/>
          </a:xfrm>
        </p:spPr>
        <p:txBody>
          <a:bodyPr>
            <a:noAutofit/>
          </a:bodyPr>
          <a:lstStyle/>
          <a:p>
            <a:r>
              <a:rPr lang="en-US" sz="3600" dirty="0"/>
              <a:t>Current Status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00F26-5E22-845A-5A44-287357090336}"/>
              </a:ext>
            </a:extLst>
          </p:cNvPr>
          <p:cNvSpPr txBox="1"/>
          <p:nvPr/>
        </p:nvSpPr>
        <p:spPr>
          <a:xfrm>
            <a:off x="640080" y="1188720"/>
            <a:ext cx="10972800" cy="52120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end-to-end code is written; a preliminary version has been operated</a:t>
            </a:r>
          </a:p>
          <a:p>
            <a:pPr marL="800100" lvl="1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some desired capabilities are still to be implemented, e.g. full GIRO compatibility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initial Disk Reflectance module runs H. Kieffer’s SLIMM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established file formats, contents and filename conventions</a:t>
            </a:r>
          </a:p>
          <a:p>
            <a:pPr marL="800100" lvl="1" indent="-342900">
              <a:buFont typeface="Arial" panose="020B0604020202020204" pitchFamily="34" charset="0"/>
              <a:buChar char="−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netCDF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is adopted for I/O, SRF, and intermediate files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naming conventions for I/O and SRF files follow WMO guidelines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testing the Ingest and Geometry module has been completed and validated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SPICE tools used for ephemeris and photometric geometry calculations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end-to-end operation has been demonstrated for one test case (GOES-16)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outputs have been validated against the original SLIMM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TSIS-1 HSRS is implemented for reflectance-to-irradiance conversions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GSICS-recommended solar spectrum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digital markers implemented, check that outputs generated by unaltered code</a:t>
            </a:r>
          </a:p>
        </p:txBody>
      </p:sp>
    </p:spTree>
    <p:extLst>
      <p:ext uri="{BB962C8B-B14F-4D97-AF65-F5344CB8AC3E}">
        <p14:creationId xmlns:p14="http://schemas.microsoft.com/office/powerpoint/2010/main" val="189038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74CA-5923-42DA-9297-3693BE2BF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0"/>
            <a:ext cx="10515600" cy="640080"/>
          </a:xfrm>
        </p:spPr>
        <p:txBody>
          <a:bodyPr>
            <a:noAutofit/>
          </a:bodyPr>
          <a:lstStyle/>
          <a:p>
            <a:r>
              <a:rPr lang="en-US" sz="3600" dirty="0"/>
              <a:t>Next Steps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B00F26-5E22-845A-5A44-287357090336}"/>
              </a:ext>
            </a:extLst>
          </p:cNvPr>
          <p:cNvSpPr txBox="1"/>
          <p:nvPr/>
        </p:nvSpPr>
        <p:spPr>
          <a:xfrm>
            <a:off x="640080" y="1188720"/>
            <a:ext cx="10972800" cy="52120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special handling for GIRO inputs</a:t>
            </a:r>
          </a:p>
          <a:p>
            <a:pPr marL="800100" lvl="1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concatenating multiple single-observation files into a multiple-observation sequence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requires generating a new filename to indicate the observation time range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defining and creating a benchmark for testing</a:t>
            </a:r>
          </a:p>
          <a:p>
            <a:pPr marL="800100" lvl="1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validation against the original lunar model implemented in the DR module</a:t>
            </a:r>
          </a:p>
          <a:p>
            <a:pPr marL="800100" lvl="1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new enhancements implemented in LSICS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new lunar models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formal documentation</a:t>
            </a:r>
          </a:p>
          <a:p>
            <a:pPr marL="800100" lvl="1" indent="-342900"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functional requirements, code structure, file and data formats (I/O, SRF and internal/intermediate files), module interfaces (Interface Control Document)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lunar model functional description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implementing a different lunar model — coding a compatible DR module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−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motivation for ICD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release of version 1.0</a:t>
            </a:r>
          </a:p>
        </p:txBody>
      </p:sp>
    </p:spTree>
    <p:extLst>
      <p:ext uri="{BB962C8B-B14F-4D97-AF65-F5344CB8AC3E}">
        <p14:creationId xmlns:p14="http://schemas.microsoft.com/office/powerpoint/2010/main" val="3524496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827</Words>
  <Application>Microsoft Office PowerPoint</Application>
  <PresentationFormat>Widescreen</PresentationFormat>
  <Paragraphs>124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Introduction</vt:lpstr>
      <vt:lpstr>LSICS Design Characteristics</vt:lpstr>
      <vt:lpstr>PowerPoint Presentation</vt:lpstr>
      <vt:lpstr>LSICS Design Characteristics</vt:lpstr>
      <vt:lpstr>Distribution and Usage</vt:lpstr>
      <vt:lpstr>Current Status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2025-03-14T23:36:56Z</dcterms:created>
  <dcterms:modified xsi:type="dcterms:W3CDTF">2025-05-12T12:55:54Z</dcterms:modified>
</cp:coreProperties>
</file>