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96" r:id="rId2"/>
    <p:sldId id="275" r:id="rId3"/>
    <p:sldId id="277" r:id="rId4"/>
    <p:sldId id="307" r:id="rId5"/>
    <p:sldId id="278" r:id="rId6"/>
    <p:sldId id="301" r:id="rId7"/>
    <p:sldId id="285" r:id="rId8"/>
    <p:sldId id="309" r:id="rId9"/>
    <p:sldId id="311" r:id="rId10"/>
    <p:sldId id="316" r:id="rId11"/>
    <p:sldId id="319" r:id="rId12"/>
    <p:sldId id="317" r:id="rId13"/>
    <p:sldId id="320" r:id="rId14"/>
    <p:sldId id="298" r:id="rId15"/>
    <p:sldId id="321" r:id="rId16"/>
    <p:sldId id="3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1565"/>
  </p:normalViewPr>
  <p:slideViewPr>
    <p:cSldViewPr snapToGrid="0">
      <p:cViewPr varScale="1">
        <p:scale>
          <a:sx n="117" d="100"/>
          <a:sy n="117" d="100"/>
        </p:scale>
        <p:origin x="1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6C43A-F9F7-D74D-ACEA-68DE31684FE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9BBE6-8074-0246-BCE4-1226A533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FEFC-DCB7-5745-B7FA-D2A3D2E336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47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416E7-3F01-C375-F9A1-AA5D01F1A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AE1DD5-6B8D-702F-E92C-DE89202B1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175541-72DE-1479-5ADE-51D7397A4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F7918-E62C-A4F3-ECBB-BA94B8AEB5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9BBE6-8074-0246-BCE4-1226A5331C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73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D9217-8D82-21C1-C4CB-B3EBBB099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B81E5C-E01C-2A78-F7B5-339A71FC0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1DE06B-E5AD-FAC4-719F-996B8B18B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53A85-982E-C202-B5DC-7A11D9306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FEFC-DCB7-5745-B7FA-D2A3D2E336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93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463D5-A195-FE75-36EA-857F22A1A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2369BC-044F-C6FA-6E6F-0261996658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2BB01F-2662-64AB-8F2C-88710E14E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D8E82-5669-D68F-B916-5E27848B4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9BBE6-8074-0246-BCE4-1226A5331C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80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557D4-E511-805A-9C31-003EFE8E8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E3128C-FBBE-EB0F-EF28-8AE5E44EF8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C04319-D658-CECA-C523-A6CA33BEFA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334D4-FFBE-88DC-D93C-58A3F2F0BF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FEFC-DCB7-5745-B7FA-D2A3D2E336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74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D5987-701A-6350-1774-FCA505D55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0A3DB0-6A95-9A0E-1CD3-2B339E9CFB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A794E1-1457-9FBB-EC8E-3FFA39EA2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C66C6-9DD9-4D52-F52B-250C4AEDF4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FEFC-DCB7-5745-B7FA-D2A3D2E336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1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FEFC-DCB7-5745-B7FA-D2A3D2E336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83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7DCAB-52AB-E9EC-E695-2267AA438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3F2A6B-44D4-D621-A6E3-8866ED3DF2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786EE3-CF7B-324F-7012-38A8FCDD3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6A2A4-E2D0-5623-F28F-63F7589881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FEFC-DCB7-5745-B7FA-D2A3D2E336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4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FEFC-DCB7-5745-B7FA-D2A3D2E336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12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9BBE6-8074-0246-BCE4-1226A5331C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0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9BBE6-8074-0246-BCE4-1226A5331C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32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40FA8-2958-1A75-207C-0EAF5718B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3469AF-9C37-2911-B7C6-2CC24A808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DF39DE-5DE0-5FAB-2E73-FC7DAFBB5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84920-7F0A-43EE-71AF-45BD4F5CED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FEFC-DCB7-5745-B7FA-D2A3D2E336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73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84AD1-7D31-7959-C532-4954F4DC5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38CBFE-1F37-BE76-012B-205352F965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FFFFB0-BB7C-8BCE-D33D-4C6C52E01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D4615-E868-98D4-E7B3-72C643D1CB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FEFC-DCB7-5745-B7FA-D2A3D2E336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34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715E1-0B05-770E-C33C-83CC5C722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50654F-6296-C8C4-852D-B8B231EC4B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F15386-FA01-045F-AC4E-F56533E66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32587-DCA5-45EA-637E-FE40920BCC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3FEFC-DCB7-5745-B7FA-D2A3D2E336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3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AB23-0587-875E-65ED-877ADBBD8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BBD82-858D-AC73-6DA7-88C251EA1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3E9D3-CFF7-D922-5B49-8224107C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605F-C81B-F34E-9121-1E475C76AF41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F0DFD-FA99-9BC8-A0B9-79CAEA2C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4E9BA-653B-2E64-DA4D-B19022F4B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A098-09E4-4446-8B85-EBC4EE82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149B-4961-9885-DC3C-B6AED5DA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AB2E3-FF41-A74A-7E51-3FDA041A1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70A69-4AA8-FDB1-DEE4-57875CA59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3F5B-DDFE-C347-8A39-F847779434A4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A8A43-C688-30FC-FEA6-CC729857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CBE83-9004-77C1-724F-0D34E037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A098-09E4-4446-8B85-EBC4EE82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0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382937-63CA-C479-02CA-0C321AEF4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14971-2C3D-C7CA-35F3-48681C53B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33BF4-1028-856A-EB7B-186A1291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76A5-02F3-AF45-8777-0BFAC57775C7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61791-DC30-A19A-2B6E-82CA4B0E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A236B-82AF-CCF6-827A-4F430239F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A098-09E4-4446-8B85-EBC4EE82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1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E37C-9371-0A9A-CBC2-9CD43326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612C5-78C9-96D4-7E24-D4C3E0758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C3CDD-C70F-D89A-E65E-E160B26B5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ADE-6389-EA47-AA60-F39CB04DE86E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628FF-A732-1FEA-CCAF-72C0834B1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329E0-B79C-2B0C-F4B9-E0B75A5A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A098-09E4-4446-8B85-EBC4EE82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3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72BE7-27E2-89B2-88A5-1E1765211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FC7E1-6E53-BD9F-B670-AA69710CE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6B97E-AFEC-5239-FDEF-9D50DD9E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916A-27EE-A546-BFA9-6F941398E5EC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98971-1271-33DE-D2D5-B188DBF8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39F8E-987F-A6EE-E984-F871DB24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A098-09E4-4446-8B85-EBC4EE82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1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E8346-8B88-B32B-6717-5F93BE07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72648-B5B8-2021-A496-54282EC95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739D1-DB00-E420-9E3C-9FFDD9AD0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D88C8-1A28-C29D-416D-1C67460C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15F6-3AE9-EE43-BFD9-DC3D4E438100}" type="datetime1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8C8D5-BAED-FCC3-7A05-996723FC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9EDDC-6068-CB7B-11E2-24246114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A098-09E4-4446-8B85-EBC4EE82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0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D4374-8FC6-CA4C-467E-EA6270684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D7B01-C4B2-2927-391B-3CE728FB4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ADDD8-E0F8-57DE-9D12-D34105862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790B78-1412-A4F6-DE94-6A796017E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CD9654-160D-F80E-74E0-69E394DAC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DCD4D7-F3BB-4CCF-C0B6-5BDB7099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E2E5-06E5-234F-A75A-360D61B8413D}" type="datetime1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E18F1-B885-8CAC-1A6E-52AD146B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D3CEE-9031-FB57-75EC-110BB342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A098-09E4-4446-8B85-EBC4EE82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80BA0-05A6-0DB2-04FB-67A9C9E0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234390-C7AD-B48C-5B0F-841D647D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98CC-9D9F-E34D-A86F-D0724139E87F}" type="datetime1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05099-332E-DD37-66F3-F96A5148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83404-1EE5-E333-CE6D-BE83ACAD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A098-09E4-4446-8B85-EBC4EE82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3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6C2EB5-031B-F1DC-2893-C506DBE68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A717-9D8C-DB41-AB5D-B3FC12CA1093}" type="datetime1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CA041-6AA2-4B48-6A09-3D42A4BA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9D60E-C69F-35C9-7F59-9B380FD4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A098-09E4-4446-8B85-EBC4EE82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6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E8FE-1FA2-8010-617F-5E1089B6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24D7D-84D7-CBC5-EC17-0AAF7AB01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4EF42-2E65-6860-6976-76EAB8CCD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A1AFF-553B-0226-298F-B89E5A72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D2ED-78FE-514E-AC0A-C440357CEF6A}" type="datetime1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27F52-254C-D71E-7431-C9E0C94AC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69F59-CC1A-69A1-C24C-E49C0559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A098-09E4-4446-8B85-EBC4EE82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7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1BD0-44CA-023B-7613-0193E72A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72C06-DAF2-CD48-717E-ECB516F1E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2E9DA-E3B2-E6AB-5A59-28851DA1E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9636D-FE75-BA61-280A-F6EDA9AA1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71B-97DC-BF45-A6AB-E6D8514A0474}" type="datetime1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41A78-CBC2-6EAC-41C2-A2805C05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FE367-5ADC-A28D-3DB5-EC0D2D52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A098-09E4-4446-8B85-EBC4EE82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9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D82ED8-2445-ED88-E61D-7511F05B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D9C38-6FCA-A534-232E-866D52EB5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9FA9E-FBF9-19F3-7847-2512803C1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E06A95-85F1-1C49-B6EC-506DE825E6DF}" type="datetime1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682C6-006C-9241-CF0E-33CAA716F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56DEB-8AFC-1E57-9D67-A6802969C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82A098-09E4-4446-8B85-EBC4EE823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0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0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4.png"/><Relationship Id="rId4" Type="http://schemas.openxmlformats.org/officeDocument/2006/relationships/image" Target="../media/image2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32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2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1.png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10.png"/><Relationship Id="rId5" Type="http://schemas.openxmlformats.org/officeDocument/2006/relationships/image" Target="../media/image43.png"/><Relationship Id="rId10" Type="http://schemas.openxmlformats.org/officeDocument/2006/relationships/image" Target="../media/image90.png"/><Relationship Id="rId4" Type="http://schemas.openxmlformats.org/officeDocument/2006/relationships/image" Target="../media/image2.png"/><Relationship Id="rId9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81FC498-E22F-A889-F70F-DA405050C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58" y="145022"/>
            <a:ext cx="667791" cy="571669"/>
          </a:xfrm>
          <a:prstGeom prst="rect">
            <a:avLst/>
          </a:prstGeom>
        </p:spPr>
      </p:pic>
      <p:pic>
        <p:nvPicPr>
          <p:cNvPr id="18" name="Picture 32" descr="nasa_logo.gif">
            <a:extLst>
              <a:ext uri="{FF2B5EF4-FFF2-40B4-BE49-F238E27FC236}">
                <a16:creationId xmlns:a16="http://schemas.microsoft.com/office/drawing/2014/main" id="{C07F1114-1B1C-9667-C641-323DC1C743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495" y="145023"/>
            <a:ext cx="735963" cy="57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7499601-D41A-E646-3543-8474012B41B8}"/>
              </a:ext>
            </a:extLst>
          </p:cNvPr>
          <p:cNvSpPr txBox="1">
            <a:spLocks/>
          </p:cNvSpPr>
          <p:nvPr/>
        </p:nvSpPr>
        <p:spPr>
          <a:xfrm>
            <a:off x="1631087" y="1802566"/>
            <a:ext cx="8929823" cy="14953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/>
            <a:r>
              <a:rPr lang="en-US" sz="4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Improved Deep </a:t>
            </a:r>
            <a:r>
              <a:rPr lang="en-US" sz="4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onvective </a:t>
            </a:r>
            <a:r>
              <a:rPr lang="en-US" sz="4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loud </a:t>
            </a:r>
            <a:r>
              <a:rPr lang="en-US" sz="4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haracterization </a:t>
            </a:r>
            <a:r>
              <a:rPr lang="en-US" sz="4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4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esigned to Monitor the VIIRS Reflective </a:t>
            </a:r>
            <a:r>
              <a:rPr lang="en-US" sz="4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4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olar </a:t>
            </a:r>
            <a:r>
              <a:rPr lang="en-US" sz="4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4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4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4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tability</a:t>
            </a:r>
            <a:endParaRPr lang="en-US" sz="4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E5902-3F02-74E5-5D64-FBEE66E027EB}"/>
              </a:ext>
            </a:extLst>
          </p:cNvPr>
          <p:cNvSpPr/>
          <p:nvPr/>
        </p:nvSpPr>
        <p:spPr>
          <a:xfrm flipV="1">
            <a:off x="316833" y="873367"/>
            <a:ext cx="11558333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B9CD7A-F71D-77B9-5AE4-EC3EB7341EDC}"/>
              </a:ext>
            </a:extLst>
          </p:cNvPr>
          <p:cNvSpPr/>
          <p:nvPr/>
        </p:nvSpPr>
        <p:spPr>
          <a:xfrm flipV="1">
            <a:off x="316838" y="948719"/>
            <a:ext cx="11558328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88DB82-8B5E-69E3-1D9E-44A5AFA8E365}"/>
              </a:ext>
            </a:extLst>
          </p:cNvPr>
          <p:cNvSpPr txBox="1"/>
          <p:nvPr/>
        </p:nvSpPr>
        <p:spPr>
          <a:xfrm>
            <a:off x="1233485" y="3690111"/>
            <a:ext cx="972502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Prathana </a:t>
            </a:r>
            <a:r>
              <a:rPr lang="en-US" sz="2400" dirty="0" err="1"/>
              <a:t>Khakurel</a:t>
            </a:r>
            <a:r>
              <a:rPr lang="en-US" sz="2400" baseline="30000" dirty="0" err="1"/>
              <a:t>a</a:t>
            </a:r>
            <a:r>
              <a:rPr lang="en-US" sz="2400" dirty="0"/>
              <a:t>, David </a:t>
            </a:r>
            <a:r>
              <a:rPr lang="en-US" sz="2400" dirty="0" err="1"/>
              <a:t>Doelling</a:t>
            </a:r>
            <a:r>
              <a:rPr lang="en-US" sz="2400" baseline="30000" dirty="0" err="1"/>
              <a:t>b</a:t>
            </a:r>
            <a:r>
              <a:rPr lang="en-US" sz="2400" dirty="0"/>
              <a:t>, Conor </a:t>
            </a:r>
            <a:r>
              <a:rPr lang="en-US" sz="2400" dirty="0" err="1"/>
              <a:t>Haney</a:t>
            </a:r>
            <a:r>
              <a:rPr lang="en-US" sz="2400" baseline="30000" dirty="0" err="1"/>
              <a:t>a</a:t>
            </a:r>
            <a:r>
              <a:rPr lang="en-US" sz="2400" dirty="0"/>
              <a:t>, Rajendra </a:t>
            </a:r>
            <a:r>
              <a:rPr lang="en-US" sz="2400" dirty="0" err="1"/>
              <a:t>Bhatt</a:t>
            </a:r>
            <a:r>
              <a:rPr lang="en-US" sz="2400" baseline="30000" dirty="0" err="1"/>
              <a:t>b</a:t>
            </a:r>
            <a:r>
              <a:rPr lang="en-US" sz="2400" dirty="0"/>
              <a:t>, Arun </a:t>
            </a:r>
            <a:r>
              <a:rPr lang="en-US" sz="2400" dirty="0" err="1"/>
              <a:t>Gopalan</a:t>
            </a:r>
            <a:r>
              <a:rPr lang="en-US" sz="2400" baseline="30000" dirty="0" err="1"/>
              <a:t>a</a:t>
            </a:r>
            <a:r>
              <a:rPr lang="en-US" sz="2400" dirty="0"/>
              <a:t>, Benjamin </a:t>
            </a:r>
            <a:r>
              <a:rPr lang="en-US" sz="2400" dirty="0" err="1"/>
              <a:t>Scarino</a:t>
            </a:r>
            <a:r>
              <a:rPr lang="en-US" sz="2400" baseline="30000" dirty="0" err="1"/>
              <a:t>b</a:t>
            </a:r>
            <a:endParaRPr lang="en-US" sz="2400" dirty="0"/>
          </a:p>
          <a:p>
            <a:pPr algn="ctr"/>
            <a:endParaRPr lang="en-US" sz="2400" baseline="30000" dirty="0"/>
          </a:p>
          <a:p>
            <a:pPr algn="ctr"/>
            <a:r>
              <a:rPr lang="en-US" sz="2400" b="1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AMS 2025 annual meeting, Jan 16, 2025,</a:t>
            </a:r>
          </a:p>
          <a:p>
            <a:pPr algn="ctr"/>
            <a:r>
              <a:rPr lang="en-US" sz="2400" b="1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New Orleans, LA</a:t>
            </a:r>
            <a:endParaRPr lang="en-US" sz="2400" kern="0" dirty="0">
              <a:solidFill>
                <a:srgbClr val="000000"/>
              </a:solidFill>
              <a:highlight>
                <a:srgbClr val="FFFFFF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9FA14F10-0689-ECD4-DBAD-28A27621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482A098-09E4-4446-8B85-EBC4EE823CB0}" type="slidenum">
              <a:rPr lang="en-US" smtClean="0"/>
              <a:t>1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A25C92-5EB7-111B-3995-9126A2801502}"/>
              </a:ext>
            </a:extLst>
          </p:cNvPr>
          <p:cNvSpPr txBox="1"/>
          <p:nvPr/>
        </p:nvSpPr>
        <p:spPr>
          <a:xfrm>
            <a:off x="1687993" y="5661467"/>
            <a:ext cx="8816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 err="1"/>
              <a:t>a</a:t>
            </a:r>
            <a:r>
              <a:rPr lang="en-US" dirty="0" err="1"/>
              <a:t>Analytical</a:t>
            </a:r>
            <a:r>
              <a:rPr lang="en-US" dirty="0"/>
              <a:t> Mechanics Associates</a:t>
            </a:r>
          </a:p>
          <a:p>
            <a:pPr algn="ctr"/>
            <a:r>
              <a:rPr lang="en-US" baseline="30000" dirty="0" err="1"/>
              <a:t>b</a:t>
            </a:r>
            <a:r>
              <a:rPr lang="en-US" dirty="0" err="1"/>
              <a:t>NASA</a:t>
            </a:r>
            <a:r>
              <a:rPr lang="en-US" dirty="0"/>
              <a:t> Langley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378272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18B55-6E89-EC41-A37D-4C8BAF2CF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00C24F-893E-71D0-6E2F-9D017AC0F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58" y="34295"/>
            <a:ext cx="667791" cy="571669"/>
          </a:xfrm>
          <a:prstGeom prst="rect">
            <a:avLst/>
          </a:prstGeom>
        </p:spPr>
      </p:pic>
      <p:pic>
        <p:nvPicPr>
          <p:cNvPr id="14" name="Picture 32" descr="nasa_logo.gif">
            <a:extLst>
              <a:ext uri="{FF2B5EF4-FFF2-40B4-BE49-F238E27FC236}">
                <a16:creationId xmlns:a16="http://schemas.microsoft.com/office/drawing/2014/main" id="{1CFA1C8C-F235-6453-2270-3812A6A6F6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495" y="5190"/>
            <a:ext cx="735963" cy="57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1EA4A96-BDEF-E86B-B07F-7434C9444A5C}"/>
              </a:ext>
            </a:extLst>
          </p:cNvPr>
          <p:cNvSpPr/>
          <p:nvPr/>
        </p:nvSpPr>
        <p:spPr>
          <a:xfrm flipV="1">
            <a:off x="199133" y="616009"/>
            <a:ext cx="11558333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4C8978-0A99-BC5B-7A05-264B6A5E1BF2}"/>
              </a:ext>
            </a:extLst>
          </p:cNvPr>
          <p:cNvSpPr/>
          <p:nvPr/>
        </p:nvSpPr>
        <p:spPr>
          <a:xfrm flipV="1">
            <a:off x="199133" y="714184"/>
            <a:ext cx="11558328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D28BFA-2DB2-6ECA-EE5B-C8DD5A9B4F98}"/>
              </a:ext>
            </a:extLst>
          </p:cNvPr>
          <p:cNvSpPr txBox="1"/>
          <p:nvPr/>
        </p:nvSpPr>
        <p:spPr>
          <a:xfrm>
            <a:off x="-1980992" y="-22252"/>
            <a:ext cx="1417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Regional Monthly NPP 0.65µm DCC Reflectance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7B92D-5463-5A27-A7E1-D8154D7DA675}"/>
              </a:ext>
            </a:extLst>
          </p:cNvPr>
          <p:cNvSpPr txBox="1"/>
          <p:nvPr/>
        </p:nvSpPr>
        <p:spPr>
          <a:xfrm>
            <a:off x="1671387" y="1293283"/>
            <a:ext cx="104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Mean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1AE195-125B-EE98-810A-00DFBB89294E}"/>
              </a:ext>
            </a:extLst>
          </p:cNvPr>
          <p:cNvSpPr txBox="1"/>
          <p:nvPr/>
        </p:nvSpPr>
        <p:spPr>
          <a:xfrm>
            <a:off x="5783968" y="1254271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100CB8-B404-622C-E900-42F5FA4F3279}"/>
              </a:ext>
            </a:extLst>
          </p:cNvPr>
          <p:cNvSpPr txBox="1"/>
          <p:nvPr/>
        </p:nvSpPr>
        <p:spPr>
          <a:xfrm>
            <a:off x="8939748" y="1233460"/>
            <a:ext cx="252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Inflection Point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FD8504-F95F-0A5E-AE76-E1D70446A08E}"/>
              </a:ext>
            </a:extLst>
          </p:cNvPr>
          <p:cNvSpPr txBox="1"/>
          <p:nvPr/>
        </p:nvSpPr>
        <p:spPr>
          <a:xfrm>
            <a:off x="5105503" y="605964"/>
            <a:ext cx="3310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With Hu BRDF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7D7CC-F351-09C5-B974-D3BDA7453AC5}"/>
              </a:ext>
            </a:extLst>
          </p:cNvPr>
          <p:cNvSpPr txBox="1"/>
          <p:nvPr/>
        </p:nvSpPr>
        <p:spPr>
          <a:xfrm>
            <a:off x="263681" y="1667839"/>
            <a:ext cx="140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NPP,Jan,M5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C78631-96D3-6B56-F558-356DBB6C94F9}"/>
              </a:ext>
            </a:extLst>
          </p:cNvPr>
          <p:cNvSpPr txBox="1"/>
          <p:nvPr/>
        </p:nvSpPr>
        <p:spPr>
          <a:xfrm>
            <a:off x="4376262" y="1666300"/>
            <a:ext cx="140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NPP,Jan,M5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127B3-5E89-A797-08D7-00F523B517B8}"/>
              </a:ext>
            </a:extLst>
          </p:cNvPr>
          <p:cNvSpPr txBox="1"/>
          <p:nvPr/>
        </p:nvSpPr>
        <p:spPr>
          <a:xfrm>
            <a:off x="8290239" y="1652970"/>
            <a:ext cx="140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NPP,Jan,M5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B40861-F543-9D1B-D966-BD53C2ABD486}"/>
              </a:ext>
            </a:extLst>
          </p:cNvPr>
          <p:cNvSpPr txBox="1"/>
          <p:nvPr/>
        </p:nvSpPr>
        <p:spPr>
          <a:xfrm>
            <a:off x="267261" y="2515867"/>
            <a:ext cx="164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NPP,April,M5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106295-F133-C5CC-99D5-4D9769AD9C67}"/>
              </a:ext>
            </a:extLst>
          </p:cNvPr>
          <p:cNvSpPr txBox="1"/>
          <p:nvPr/>
        </p:nvSpPr>
        <p:spPr>
          <a:xfrm>
            <a:off x="4345844" y="2503787"/>
            <a:ext cx="164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NPP,April,M5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C3097F-43BB-CAB7-CF8C-BA58346DB7AA}"/>
              </a:ext>
            </a:extLst>
          </p:cNvPr>
          <p:cNvSpPr txBox="1"/>
          <p:nvPr/>
        </p:nvSpPr>
        <p:spPr>
          <a:xfrm>
            <a:off x="8259799" y="2490237"/>
            <a:ext cx="164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NPP,April,M5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3A368B-AB0D-51A4-D690-311DD168CEED}"/>
              </a:ext>
            </a:extLst>
          </p:cNvPr>
          <p:cNvSpPr txBox="1"/>
          <p:nvPr/>
        </p:nvSpPr>
        <p:spPr>
          <a:xfrm>
            <a:off x="263681" y="3318512"/>
            <a:ext cx="164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NPP,July,M5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DD4CD9-7FB1-A0A5-1708-7D2556F662B6}"/>
              </a:ext>
            </a:extLst>
          </p:cNvPr>
          <p:cNvSpPr txBox="1"/>
          <p:nvPr/>
        </p:nvSpPr>
        <p:spPr>
          <a:xfrm>
            <a:off x="4345843" y="3311056"/>
            <a:ext cx="164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NPP,July,M5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5A0921-76A9-E65B-FAEE-C52B017D652D}"/>
              </a:ext>
            </a:extLst>
          </p:cNvPr>
          <p:cNvSpPr txBox="1"/>
          <p:nvPr/>
        </p:nvSpPr>
        <p:spPr>
          <a:xfrm>
            <a:off x="8295004" y="3304184"/>
            <a:ext cx="164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NPP,July,M5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71B75B-42D5-B641-554B-49BE48511399}"/>
              </a:ext>
            </a:extLst>
          </p:cNvPr>
          <p:cNvSpPr txBox="1"/>
          <p:nvPr/>
        </p:nvSpPr>
        <p:spPr>
          <a:xfrm>
            <a:off x="263681" y="4171907"/>
            <a:ext cx="197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NPP,October,M5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88111A-A0D2-B98A-C0CC-FDF7B89F39E4}"/>
              </a:ext>
            </a:extLst>
          </p:cNvPr>
          <p:cNvSpPr txBox="1"/>
          <p:nvPr/>
        </p:nvSpPr>
        <p:spPr>
          <a:xfrm>
            <a:off x="4329787" y="4158110"/>
            <a:ext cx="197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NPP,October,M5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21B6B3-3D9E-82AA-A5D5-1BBD119F7DD7}"/>
              </a:ext>
            </a:extLst>
          </p:cNvPr>
          <p:cNvSpPr txBox="1"/>
          <p:nvPr/>
        </p:nvSpPr>
        <p:spPr>
          <a:xfrm>
            <a:off x="8385888" y="4118131"/>
            <a:ext cx="197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NPP,October,M5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92D2B1A-AA5D-0C3C-023C-9B9AAF9CB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2" y="2917267"/>
            <a:ext cx="180685" cy="93353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D16F004-5A06-DCEC-3FA5-805854B7B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9346" y="5114708"/>
            <a:ext cx="3589819" cy="61616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C6ED07A-8A5F-29FF-FAFF-D9D49BC5C9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560" y="5156641"/>
            <a:ext cx="3557750" cy="61065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82ECBD9-E02E-DDEE-7C81-0A67753A25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0640" y="5114708"/>
            <a:ext cx="3589819" cy="61616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DDA5FDA-FAAA-AB70-4F4D-A424F88C3A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552" y="2011454"/>
            <a:ext cx="3719202" cy="58521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9B326F6-ED6C-9B53-D383-0E17BEA93D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3278" y="2014278"/>
            <a:ext cx="3602977" cy="56692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25360D9-1B1D-71B9-A14E-C156D07833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1613" y="2001470"/>
            <a:ext cx="3602977" cy="56692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5B186DF-DB99-AE56-F729-32AD89687A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9133" y="2802509"/>
            <a:ext cx="3764145" cy="58923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D613E5A-AA4C-2F23-02C2-0FFCFE54B8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73133" y="2817108"/>
            <a:ext cx="3621669" cy="56692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AE8CF5F-46FB-DD36-444E-3F85741E54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92195" y="2813660"/>
            <a:ext cx="3621669" cy="56692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B0E24D6-CD9F-D33D-507C-782D60B9D9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7559" y="3665366"/>
            <a:ext cx="3892403" cy="54470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DC8631D-5B3F-28DD-1979-402BD223860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19962" y="3627004"/>
            <a:ext cx="3566503" cy="49910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7347802-F42E-767E-2513-07BA2AF350D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91613" y="3640422"/>
            <a:ext cx="3738846" cy="5232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26BBC8B-B5F5-7ED5-BDB3-23494ECF933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3190" y="4505919"/>
            <a:ext cx="3892409" cy="54471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6B4D4A8-C435-1FA4-E82D-1CD7D187C32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70412" y="4569893"/>
            <a:ext cx="3589812" cy="50236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9FDF29A-74B2-5CC2-24CC-F42B4EBC79F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44827" y="4557115"/>
            <a:ext cx="3589819" cy="50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65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5EF15-530C-C327-2941-89E0EC626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62329F-4B60-17B4-5FC0-C06A3B1D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A098-09E4-4446-8B85-EBC4EE823CB0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636694-3186-76B0-9510-AD5A13B59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13" y="54533"/>
            <a:ext cx="667791" cy="571669"/>
          </a:xfrm>
          <a:prstGeom prst="rect">
            <a:avLst/>
          </a:prstGeom>
        </p:spPr>
      </p:pic>
      <p:pic>
        <p:nvPicPr>
          <p:cNvPr id="4" name="Picture 32" descr="nasa_logo.gif">
            <a:extLst>
              <a:ext uri="{FF2B5EF4-FFF2-40B4-BE49-F238E27FC236}">
                <a16:creationId xmlns:a16="http://schemas.microsoft.com/office/drawing/2014/main" id="{3E8FA1A1-98E4-C802-9040-025CB41D08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3" y="53239"/>
            <a:ext cx="735963" cy="57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91EDE0-5C3E-D662-D32A-C6CA41BCEB41}"/>
              </a:ext>
            </a:extLst>
          </p:cNvPr>
          <p:cNvSpPr/>
          <p:nvPr/>
        </p:nvSpPr>
        <p:spPr>
          <a:xfrm flipV="1">
            <a:off x="221140" y="731819"/>
            <a:ext cx="11558333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B655A7E-F068-2B93-A604-473685ACC47F}"/>
              </a:ext>
            </a:extLst>
          </p:cNvPr>
          <p:cNvGrpSpPr/>
          <p:nvPr/>
        </p:nvGrpSpPr>
        <p:grpSpPr>
          <a:xfrm>
            <a:off x="283859" y="3779003"/>
            <a:ext cx="3235542" cy="3053231"/>
            <a:chOff x="2889066" y="3826967"/>
            <a:chExt cx="3235542" cy="305323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4CE3467-F732-044C-F837-AE7046830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89066" y="3826967"/>
              <a:ext cx="2821377" cy="305323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EE2389-93F5-9C03-099B-767B287AEB92}"/>
                </a:ext>
              </a:extLst>
            </p:cNvPr>
            <p:cNvSpPr txBox="1"/>
            <p:nvPr/>
          </p:nvSpPr>
          <p:spPr>
            <a:xfrm>
              <a:off x="4941691" y="5345025"/>
              <a:ext cx="11829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highlight>
                    <a:srgbClr val="FFFF00"/>
                  </a:highlight>
                </a:rPr>
                <a:t>SE = 1.7%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E4991C9-5688-0621-C445-456109EC1276}"/>
              </a:ext>
            </a:extLst>
          </p:cNvPr>
          <p:cNvGrpSpPr/>
          <p:nvPr/>
        </p:nvGrpSpPr>
        <p:grpSpPr>
          <a:xfrm>
            <a:off x="262478" y="811415"/>
            <a:ext cx="2860989" cy="2805436"/>
            <a:chOff x="0" y="3876302"/>
            <a:chExt cx="2860989" cy="280543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8296569-F206-1E2F-5D68-57DD5461E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3876302"/>
              <a:ext cx="2860989" cy="280543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2980BA6-33AE-A3E9-A8EE-D9503520A8BF}"/>
                </a:ext>
              </a:extLst>
            </p:cNvPr>
            <p:cNvSpPr txBox="1"/>
            <p:nvPr/>
          </p:nvSpPr>
          <p:spPr>
            <a:xfrm>
              <a:off x="238274" y="5413104"/>
              <a:ext cx="17793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1.61</a:t>
              </a:r>
              <a:r>
                <a:rPr lang="en-US" sz="1400" b="1" dirty="0">
                  <a:solidFill>
                    <a:schemeClr val="tx1"/>
                  </a:solidFill>
                </a:rPr>
                <a:t>µm</a:t>
              </a:r>
              <a:r>
                <a:rPr lang="en-US" sz="1400" b="1" dirty="0"/>
                <a:t> </a:t>
              </a:r>
            </a:p>
            <a:p>
              <a:r>
                <a:rPr lang="en-US" sz="1400" b="1" dirty="0"/>
                <a:t>No BRDF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DAF182-90DB-6A78-6CA9-293AD1B28D2F}"/>
              </a:ext>
            </a:extLst>
          </p:cNvPr>
          <p:cNvSpPr txBox="1"/>
          <p:nvPr/>
        </p:nvSpPr>
        <p:spPr>
          <a:xfrm>
            <a:off x="1389569" y="4085880"/>
            <a:ext cx="1779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1.61 </a:t>
            </a:r>
            <a:r>
              <a:rPr lang="en-US" sz="1400" b="1" dirty="0">
                <a:solidFill>
                  <a:schemeClr val="tx1"/>
                </a:solidFill>
              </a:rPr>
              <a:t>µm</a:t>
            </a:r>
            <a:r>
              <a:rPr lang="en-US" sz="1400" b="1" dirty="0"/>
              <a:t> channel</a:t>
            </a:r>
          </a:p>
          <a:p>
            <a:r>
              <a:rPr lang="en-US" sz="1400" b="1" dirty="0"/>
              <a:t>No BRDF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EFD21-1D4B-FFEC-198D-41FF4375FAD5}"/>
              </a:ext>
            </a:extLst>
          </p:cNvPr>
          <p:cNvSpPr txBox="1"/>
          <p:nvPr/>
        </p:nvSpPr>
        <p:spPr>
          <a:xfrm>
            <a:off x="1273828" y="25766"/>
            <a:ext cx="1114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Application of Regional BRDF model SWIR bands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0C854D-12E4-2420-E800-CDCACB4DC474}"/>
              </a:ext>
            </a:extLst>
          </p:cNvPr>
          <p:cNvGrpSpPr/>
          <p:nvPr/>
        </p:nvGrpSpPr>
        <p:grpSpPr>
          <a:xfrm>
            <a:off x="3755423" y="767976"/>
            <a:ext cx="3503795" cy="2892314"/>
            <a:chOff x="542854" y="803949"/>
            <a:chExt cx="3503795" cy="28923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70AF117-94F8-F681-7607-D9926531D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2854" y="803949"/>
              <a:ext cx="2949588" cy="289231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8DF545-E324-63F5-89FC-CDBFB5FEE47A}"/>
                </a:ext>
              </a:extLst>
            </p:cNvPr>
            <p:cNvSpPr txBox="1"/>
            <p:nvPr/>
          </p:nvSpPr>
          <p:spPr>
            <a:xfrm>
              <a:off x="2267275" y="2298351"/>
              <a:ext cx="177937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1.61 </a:t>
              </a:r>
              <a:r>
                <a:rPr lang="en-US" sz="1400" b="1" dirty="0">
                  <a:solidFill>
                    <a:schemeClr val="tx1"/>
                  </a:solidFill>
                </a:rPr>
                <a:t>µm</a:t>
              </a:r>
              <a:r>
                <a:rPr lang="en-US" sz="1400" b="1" dirty="0"/>
                <a:t> </a:t>
              </a:r>
            </a:p>
            <a:p>
              <a:r>
                <a:rPr lang="en-US" sz="1400" b="1" dirty="0"/>
                <a:t>land/ocean BRDF Monthly BRDF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45E6C73-7BB3-39EC-0693-EBA7A3037B97}"/>
              </a:ext>
            </a:extLst>
          </p:cNvPr>
          <p:cNvGrpSpPr/>
          <p:nvPr/>
        </p:nvGrpSpPr>
        <p:grpSpPr>
          <a:xfrm>
            <a:off x="3679223" y="3828336"/>
            <a:ext cx="3314144" cy="2954563"/>
            <a:chOff x="3528085" y="783942"/>
            <a:chExt cx="3314144" cy="29545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A1CBF1-0329-85E7-F947-B22EAE2A4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28085" y="783942"/>
              <a:ext cx="2943021" cy="295456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733B31-BE4E-B0EC-2F81-05968847EB24}"/>
                </a:ext>
              </a:extLst>
            </p:cNvPr>
            <p:cNvSpPr txBox="1"/>
            <p:nvPr/>
          </p:nvSpPr>
          <p:spPr>
            <a:xfrm>
              <a:off x="5129988" y="942645"/>
              <a:ext cx="17122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highlight>
                    <a:srgbClr val="FFFF00"/>
                  </a:highlight>
                </a:rPr>
                <a:t>SE = 0.54%</a:t>
              </a:r>
            </a:p>
            <a:p>
              <a:r>
                <a:rPr lang="en-US" sz="1600" dirty="0">
                  <a:highlight>
                    <a:srgbClr val="FFFF00"/>
                  </a:highlight>
                </a:rPr>
                <a:t>~68% reduction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05FC2D-14A6-34DF-F5DA-422624188C5F}"/>
                </a:ext>
              </a:extLst>
            </p:cNvPr>
            <p:cNvSpPr txBox="1"/>
            <p:nvPr/>
          </p:nvSpPr>
          <p:spPr>
            <a:xfrm>
              <a:off x="3838013" y="991979"/>
              <a:ext cx="177937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1.61 </a:t>
              </a:r>
              <a:r>
                <a:rPr lang="en-US" sz="1400" b="1" dirty="0">
                  <a:solidFill>
                    <a:schemeClr val="tx1"/>
                  </a:solidFill>
                </a:rPr>
                <a:t>µm</a:t>
              </a:r>
              <a:r>
                <a:rPr lang="en-US" sz="1400" b="1" dirty="0"/>
                <a:t> </a:t>
              </a:r>
            </a:p>
            <a:p>
              <a:r>
                <a:rPr lang="en-US" sz="1400" b="1" dirty="0"/>
                <a:t>Monthly land/ocean BRDF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F7B608C4-76C8-FA2B-4501-C47B268DEE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0261" y="747753"/>
            <a:ext cx="2921622" cy="28690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98ECB5E-A754-9A5D-797A-A09AB6B0F1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2524" y="3779003"/>
            <a:ext cx="2998083" cy="307899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EE6708D-AE0B-8463-11CC-D96F29BC6FFA}"/>
              </a:ext>
            </a:extLst>
          </p:cNvPr>
          <p:cNvSpPr txBox="1"/>
          <p:nvPr/>
        </p:nvSpPr>
        <p:spPr>
          <a:xfrm>
            <a:off x="7543536" y="3978158"/>
            <a:ext cx="1779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1.61 </a:t>
            </a:r>
            <a:r>
              <a:rPr lang="en-US" sz="1400" b="1" dirty="0">
                <a:solidFill>
                  <a:schemeClr val="tx1"/>
                </a:solidFill>
              </a:rPr>
              <a:t>µm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Monthly  regional BRDF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BA935B-4FCE-BA99-B497-9DCF08AC2916}"/>
              </a:ext>
            </a:extLst>
          </p:cNvPr>
          <p:cNvSpPr txBox="1"/>
          <p:nvPr/>
        </p:nvSpPr>
        <p:spPr>
          <a:xfrm>
            <a:off x="9413643" y="4014455"/>
            <a:ext cx="171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SE = 0.37%</a:t>
            </a:r>
          </a:p>
          <a:p>
            <a:r>
              <a:rPr lang="en-US" sz="1600" dirty="0">
                <a:highlight>
                  <a:srgbClr val="FFFF00"/>
                </a:highlight>
              </a:rPr>
              <a:t>~78% reduction</a:t>
            </a:r>
          </a:p>
        </p:txBody>
      </p:sp>
    </p:spTree>
    <p:extLst>
      <p:ext uri="{BB962C8B-B14F-4D97-AF65-F5344CB8AC3E}">
        <p14:creationId xmlns:p14="http://schemas.microsoft.com/office/powerpoint/2010/main" val="134473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99173-6833-0115-A8BB-3CCA5C99A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5E045F-9376-99ED-4636-487B8FB74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58" y="34295"/>
            <a:ext cx="667791" cy="571669"/>
          </a:xfrm>
          <a:prstGeom prst="rect">
            <a:avLst/>
          </a:prstGeom>
        </p:spPr>
      </p:pic>
      <p:pic>
        <p:nvPicPr>
          <p:cNvPr id="14" name="Picture 32" descr="nasa_logo.gif">
            <a:extLst>
              <a:ext uri="{FF2B5EF4-FFF2-40B4-BE49-F238E27FC236}">
                <a16:creationId xmlns:a16="http://schemas.microsoft.com/office/drawing/2014/main" id="{D85DA3CD-FEF8-B63E-63A1-B4D528EF2B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495" y="5190"/>
            <a:ext cx="735963" cy="57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1F5CFC-3072-C3DF-8026-49764DC0598E}"/>
              </a:ext>
            </a:extLst>
          </p:cNvPr>
          <p:cNvSpPr/>
          <p:nvPr/>
        </p:nvSpPr>
        <p:spPr>
          <a:xfrm flipV="1">
            <a:off x="199133" y="616009"/>
            <a:ext cx="11558333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F845B4-BA06-71F1-5628-4E726EF82B03}"/>
              </a:ext>
            </a:extLst>
          </p:cNvPr>
          <p:cNvSpPr/>
          <p:nvPr/>
        </p:nvSpPr>
        <p:spPr>
          <a:xfrm flipV="1">
            <a:off x="199133" y="714184"/>
            <a:ext cx="11558328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27E22A-7BB2-F2C3-3C68-10BFF727D182}"/>
              </a:ext>
            </a:extLst>
          </p:cNvPr>
          <p:cNvSpPr txBox="1"/>
          <p:nvPr/>
        </p:nvSpPr>
        <p:spPr>
          <a:xfrm>
            <a:off x="-1980992" y="-22252"/>
            <a:ext cx="1417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Regional Monthly NPP 1.61µm DCC Reflectance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1C300-CC41-897A-5BD1-606F6DD47496}"/>
              </a:ext>
            </a:extLst>
          </p:cNvPr>
          <p:cNvSpPr txBox="1"/>
          <p:nvPr/>
        </p:nvSpPr>
        <p:spPr>
          <a:xfrm>
            <a:off x="841458" y="1445949"/>
            <a:ext cx="1579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 BRDF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8D226-300E-C6AE-C55A-C8112B5C5330}"/>
              </a:ext>
            </a:extLst>
          </p:cNvPr>
          <p:cNvSpPr txBox="1"/>
          <p:nvPr/>
        </p:nvSpPr>
        <p:spPr>
          <a:xfrm>
            <a:off x="6044926" y="1498147"/>
            <a:ext cx="296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Land/ocean BRDF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DD474-3155-074E-7481-C5DD88B8136C}"/>
              </a:ext>
            </a:extLst>
          </p:cNvPr>
          <p:cNvSpPr txBox="1"/>
          <p:nvPr/>
        </p:nvSpPr>
        <p:spPr>
          <a:xfrm>
            <a:off x="4991087" y="632637"/>
            <a:ext cx="2481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KDE mean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19D2C3-B69E-2D5A-A11B-178F5DB0DD62}"/>
              </a:ext>
            </a:extLst>
          </p:cNvPr>
          <p:cNvSpPr txBox="1"/>
          <p:nvPr/>
        </p:nvSpPr>
        <p:spPr>
          <a:xfrm>
            <a:off x="3581487" y="1568514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monthly BRDF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F9EE4-2199-ACA9-1A7A-CAC5F3FA84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884"/>
          <a:stretch/>
        </p:blipFill>
        <p:spPr>
          <a:xfrm>
            <a:off x="156162" y="2029297"/>
            <a:ext cx="8724275" cy="29524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277F55-78C4-4AA9-C5C7-3C44AE329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9311" y="1983393"/>
            <a:ext cx="2818150" cy="28912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12C1824-D276-FE3B-D914-FA22E2AF8A04}"/>
              </a:ext>
            </a:extLst>
          </p:cNvPr>
          <p:cNvSpPr txBox="1"/>
          <p:nvPr/>
        </p:nvSpPr>
        <p:spPr>
          <a:xfrm>
            <a:off x="9077880" y="1498147"/>
            <a:ext cx="2789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Regional BRDF</a:t>
            </a:r>
          </a:p>
        </p:txBody>
      </p:sp>
    </p:spTree>
    <p:extLst>
      <p:ext uri="{BB962C8B-B14F-4D97-AF65-F5344CB8AC3E}">
        <p14:creationId xmlns:p14="http://schemas.microsoft.com/office/powerpoint/2010/main" val="3863569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97A45-0301-F03C-8F4F-A19809A03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C6ABD3-5837-C583-D35A-4088FB46CAEC}"/>
              </a:ext>
            </a:extLst>
          </p:cNvPr>
          <p:cNvGrpSpPr/>
          <p:nvPr/>
        </p:nvGrpSpPr>
        <p:grpSpPr>
          <a:xfrm>
            <a:off x="-2209800" y="84942"/>
            <a:ext cx="14084966" cy="834457"/>
            <a:chOff x="-2209800" y="84942"/>
            <a:chExt cx="14084966" cy="8344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F7F534-D912-0363-202A-A61CAD234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1458" y="145022"/>
              <a:ext cx="667791" cy="571669"/>
            </a:xfrm>
            <a:prstGeom prst="rect">
              <a:avLst/>
            </a:prstGeom>
          </p:spPr>
        </p:pic>
        <p:pic>
          <p:nvPicPr>
            <p:cNvPr id="6" name="Picture 32" descr="nasa_logo.gif">
              <a:extLst>
                <a:ext uri="{FF2B5EF4-FFF2-40B4-BE49-F238E27FC236}">
                  <a16:creationId xmlns:a16="http://schemas.microsoft.com/office/drawing/2014/main" id="{5EA41494-C1D8-2670-51A6-3DF7A8E51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5495" y="145023"/>
              <a:ext cx="735963" cy="571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28DD1F-2952-7B71-4138-423E0E7669AC}"/>
                </a:ext>
              </a:extLst>
            </p:cNvPr>
            <p:cNvSpPr txBox="1"/>
            <p:nvPr/>
          </p:nvSpPr>
          <p:spPr>
            <a:xfrm>
              <a:off x="-2209800" y="84942"/>
              <a:ext cx="1219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Trend standard errors summary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67F4B0-E341-F942-2E7C-C3A54AE8EFC6}"/>
                </a:ext>
              </a:extLst>
            </p:cNvPr>
            <p:cNvSpPr/>
            <p:nvPr/>
          </p:nvSpPr>
          <p:spPr>
            <a:xfrm flipV="1">
              <a:off x="316833" y="870042"/>
              <a:ext cx="11558333" cy="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BB1FE4-D3C2-5DA7-5899-F804600414C8}"/>
                </a:ext>
              </a:extLst>
            </p:cNvPr>
            <p:cNvSpPr/>
            <p:nvPr/>
          </p:nvSpPr>
          <p:spPr>
            <a:xfrm flipV="1">
              <a:off x="316833" y="919399"/>
              <a:ext cx="11558328" cy="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1F51E7-5810-EDF6-1BC0-DE28D4A71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A098-09E4-4446-8B85-EBC4EE823CB0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79B8C36-EC12-2F89-4774-C3F83A7C2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360276"/>
              </p:ext>
            </p:extLst>
          </p:nvPr>
        </p:nvGraphicFramePr>
        <p:xfrm>
          <a:off x="1759118" y="919398"/>
          <a:ext cx="9594683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5591">
                  <a:extLst>
                    <a:ext uri="{9D8B030D-6E8A-4147-A177-3AD203B41FA5}">
                      <a16:colId xmlns:a16="http://schemas.microsoft.com/office/drawing/2014/main" val="678018451"/>
                    </a:ext>
                  </a:extLst>
                </a:gridCol>
                <a:gridCol w="1161086">
                  <a:extLst>
                    <a:ext uri="{9D8B030D-6E8A-4147-A177-3AD203B41FA5}">
                      <a16:colId xmlns:a16="http://schemas.microsoft.com/office/drawing/2014/main" val="2369827501"/>
                    </a:ext>
                  </a:extLst>
                </a:gridCol>
                <a:gridCol w="1161086">
                  <a:extLst>
                    <a:ext uri="{9D8B030D-6E8A-4147-A177-3AD203B41FA5}">
                      <a16:colId xmlns:a16="http://schemas.microsoft.com/office/drawing/2014/main" val="2453021771"/>
                    </a:ext>
                  </a:extLst>
                </a:gridCol>
                <a:gridCol w="1161086">
                  <a:extLst>
                    <a:ext uri="{9D8B030D-6E8A-4147-A177-3AD203B41FA5}">
                      <a16:colId xmlns:a16="http://schemas.microsoft.com/office/drawing/2014/main" val="4063063693"/>
                    </a:ext>
                  </a:extLst>
                </a:gridCol>
                <a:gridCol w="1161086">
                  <a:extLst>
                    <a:ext uri="{9D8B030D-6E8A-4147-A177-3AD203B41FA5}">
                      <a16:colId xmlns:a16="http://schemas.microsoft.com/office/drawing/2014/main" val="1543915528"/>
                    </a:ext>
                  </a:extLst>
                </a:gridCol>
                <a:gridCol w="1161086">
                  <a:extLst>
                    <a:ext uri="{9D8B030D-6E8A-4147-A177-3AD203B41FA5}">
                      <a16:colId xmlns:a16="http://schemas.microsoft.com/office/drawing/2014/main" val="1288480939"/>
                    </a:ext>
                  </a:extLst>
                </a:gridCol>
                <a:gridCol w="1301831">
                  <a:extLst>
                    <a:ext uri="{9D8B030D-6E8A-4147-A177-3AD203B41FA5}">
                      <a16:colId xmlns:a16="http://schemas.microsoft.com/office/drawing/2014/main" val="331540415"/>
                    </a:ext>
                  </a:extLst>
                </a:gridCol>
                <a:gridCol w="1301831">
                  <a:extLst>
                    <a:ext uri="{9D8B030D-6E8A-4147-A177-3AD203B41FA5}">
                      <a16:colId xmlns:a16="http://schemas.microsoft.com/office/drawing/2014/main" val="3279523922"/>
                    </a:ext>
                  </a:extLst>
                </a:gridCol>
              </a:tblGrid>
              <a:tr h="215188"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VIIRS</a:t>
                      </a:r>
                    </a:p>
                    <a:p>
                      <a:pPr algn="ctr"/>
                      <a:r>
                        <a:rPr lang="en-US" sz="1400" dirty="0"/>
                        <a:t>channel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Standard error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Improvements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(% reduction)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Hu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535852"/>
                  </a:ext>
                </a:extLst>
              </a:tr>
              <a:tr h="21518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No BRDF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Hu Model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Regional BRDF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442677"/>
                  </a:ext>
                </a:extLst>
              </a:tr>
              <a:tr h="36582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KDE</a:t>
                      </a:r>
                    </a:p>
                    <a:p>
                      <a:pPr algn="ctr"/>
                      <a:r>
                        <a:rPr lang="en-US" sz="1400" dirty="0"/>
                        <a:t>mean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KDE</a:t>
                      </a:r>
                    </a:p>
                    <a:p>
                      <a:pPr algn="ctr"/>
                      <a:r>
                        <a:rPr lang="en-US" sz="1400" dirty="0"/>
                        <a:t>inflection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KDE</a:t>
                      </a:r>
                    </a:p>
                    <a:p>
                      <a:pPr algn="ctr"/>
                      <a:r>
                        <a:rPr lang="en-US" sz="1400" dirty="0"/>
                        <a:t>mean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KDE</a:t>
                      </a:r>
                    </a:p>
                    <a:p>
                      <a:pPr algn="ctr"/>
                      <a:r>
                        <a:rPr lang="en-US" sz="1400" dirty="0"/>
                        <a:t>inflection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KDE</a:t>
                      </a:r>
                    </a:p>
                    <a:p>
                      <a:pPr algn="ctr"/>
                      <a:r>
                        <a:rPr lang="en-US" sz="1400" dirty="0"/>
                        <a:t>mean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KDE</a:t>
                      </a:r>
                    </a:p>
                    <a:p>
                      <a:pPr algn="ctr"/>
                      <a:r>
                        <a:rPr lang="en-US" sz="1400" dirty="0"/>
                        <a:t>inflection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196808"/>
                  </a:ext>
                </a:extLst>
              </a:tr>
              <a:tr h="21518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M3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0.67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1.03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0.25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F0"/>
                          </a:solidFill>
                        </a:rPr>
                        <a:t>0.38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B0F0"/>
                          </a:solidFill>
                        </a:rPr>
                        <a:t>0.88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63%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690517"/>
                  </a:ext>
                </a:extLst>
              </a:tr>
              <a:tr h="21518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M4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0.70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1.00</a:t>
                      </a:r>
                      <a:endParaRPr lang="en-US" sz="14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0.25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F0"/>
                          </a:solidFill>
                        </a:rPr>
                        <a:t>0.42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B0F0"/>
                          </a:solidFill>
                        </a:rPr>
                        <a:t>0.92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64%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4556"/>
                  </a:ext>
                </a:extLst>
              </a:tr>
              <a:tr h="21518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I01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0.99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0.73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1.00</a:t>
                      </a:r>
                      <a:endParaRPr lang="en-US" sz="14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0.24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F0"/>
                          </a:solidFill>
                        </a:rPr>
                        <a:t>0.40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B0F0"/>
                          </a:solidFill>
                        </a:rPr>
                        <a:t>0.95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67%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961356"/>
                  </a:ext>
                </a:extLst>
              </a:tr>
              <a:tr h="21518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M5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1.01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0.62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1.03</a:t>
                      </a:r>
                      <a:endParaRPr lang="en-US" sz="14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0.21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F0"/>
                          </a:solidFill>
                        </a:rPr>
                        <a:t>0.40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B0F0"/>
                          </a:solidFill>
                        </a:rPr>
                        <a:t>0.94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66%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158307"/>
                  </a:ext>
                </a:extLst>
              </a:tr>
              <a:tr h="21518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M7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0.93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0.51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0.97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0.23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F0"/>
                          </a:solidFill>
                        </a:rPr>
                        <a:t>0.34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B0F0"/>
                          </a:solidFill>
                        </a:rPr>
                        <a:t>0.76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55%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50356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AD57B88-BB14-CD64-1A61-A15FF6D6F6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964807"/>
              </p:ext>
            </p:extLst>
          </p:nvPr>
        </p:nvGraphicFramePr>
        <p:xfrm>
          <a:off x="1894585" y="3764448"/>
          <a:ext cx="8706407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0559">
                  <a:extLst>
                    <a:ext uri="{9D8B030D-6E8A-4147-A177-3AD203B41FA5}">
                      <a16:colId xmlns:a16="http://schemas.microsoft.com/office/drawing/2014/main" val="678018451"/>
                    </a:ext>
                  </a:extLst>
                </a:gridCol>
                <a:gridCol w="1733962">
                  <a:extLst>
                    <a:ext uri="{9D8B030D-6E8A-4147-A177-3AD203B41FA5}">
                      <a16:colId xmlns:a16="http://schemas.microsoft.com/office/drawing/2014/main" val="2369827501"/>
                    </a:ext>
                  </a:extLst>
                </a:gridCol>
                <a:gridCol w="1733962">
                  <a:extLst>
                    <a:ext uri="{9D8B030D-6E8A-4147-A177-3AD203B41FA5}">
                      <a16:colId xmlns:a16="http://schemas.microsoft.com/office/drawing/2014/main" val="4063063693"/>
                    </a:ext>
                  </a:extLst>
                </a:gridCol>
                <a:gridCol w="1733962">
                  <a:extLst>
                    <a:ext uri="{9D8B030D-6E8A-4147-A177-3AD203B41FA5}">
                      <a16:colId xmlns:a16="http://schemas.microsoft.com/office/drawing/2014/main" val="1288480939"/>
                    </a:ext>
                  </a:extLst>
                </a:gridCol>
                <a:gridCol w="1733962">
                  <a:extLst>
                    <a:ext uri="{9D8B030D-6E8A-4147-A177-3AD203B41FA5}">
                      <a16:colId xmlns:a16="http://schemas.microsoft.com/office/drawing/2014/main" val="850490014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VIIRS</a:t>
                      </a:r>
                    </a:p>
                    <a:p>
                      <a:pPr algn="ctr"/>
                      <a:r>
                        <a:rPr lang="en-US" sz="1400" dirty="0"/>
                        <a:t>channel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Standard error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Improvements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(% reduction)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Regional BRDF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535852"/>
                  </a:ext>
                </a:extLst>
              </a:tr>
              <a:tr h="21518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 BRDF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Monthly Land/Ocean BRDF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Regional BRDF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442677"/>
                  </a:ext>
                </a:extLst>
              </a:tr>
              <a:tr h="36582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KDE</a:t>
                      </a:r>
                    </a:p>
                    <a:p>
                      <a:pPr algn="ctr"/>
                      <a:r>
                        <a:rPr lang="en-US" sz="1400" dirty="0"/>
                        <a:t>mean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KDE</a:t>
                      </a:r>
                    </a:p>
                    <a:p>
                      <a:pPr algn="ctr"/>
                      <a:r>
                        <a:rPr lang="en-US" sz="1400"/>
                        <a:t>mean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KDE</a:t>
                      </a:r>
                    </a:p>
                    <a:p>
                      <a:pPr algn="ctr"/>
                      <a:r>
                        <a:rPr lang="en-US" sz="1400" dirty="0"/>
                        <a:t> mean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196808"/>
                  </a:ext>
                </a:extLst>
              </a:tr>
              <a:tr h="21518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M8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0.62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0.31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F0"/>
                          </a:solidFill>
                        </a:rPr>
                        <a:t>0.21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66%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690517"/>
                  </a:ext>
                </a:extLst>
              </a:tr>
              <a:tr h="21518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M9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1.36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0.65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F0"/>
                          </a:solidFill>
                        </a:rPr>
                        <a:t>0.47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65%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4556"/>
                  </a:ext>
                </a:extLst>
              </a:tr>
              <a:tr h="21518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I03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1.71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F0"/>
                          </a:solidFill>
                        </a:rPr>
                        <a:t>0.37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78%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961356"/>
                  </a:ext>
                </a:extLst>
              </a:tr>
              <a:tr h="21518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M10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1.70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F0"/>
                          </a:solidFill>
                        </a:rPr>
                        <a:t>0.37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78%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158307"/>
                  </a:ext>
                </a:extLst>
              </a:tr>
              <a:tr h="21518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M11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1.28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0.42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B0F0"/>
                          </a:solidFill>
                        </a:rPr>
                        <a:t>0.3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77%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503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093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EB1D5-6B49-3700-019E-8793FD055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6230889-2CDC-0AFB-E0AE-BDE910E73257}"/>
              </a:ext>
            </a:extLst>
          </p:cNvPr>
          <p:cNvSpPr txBox="1"/>
          <p:nvPr/>
        </p:nvSpPr>
        <p:spPr>
          <a:xfrm>
            <a:off x="7834184" y="24466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188CCF-A7B1-C9EB-575E-5552FE33E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58" y="145022"/>
            <a:ext cx="667791" cy="571669"/>
          </a:xfrm>
          <a:prstGeom prst="rect">
            <a:avLst/>
          </a:prstGeom>
        </p:spPr>
      </p:pic>
      <p:pic>
        <p:nvPicPr>
          <p:cNvPr id="14" name="Picture 32" descr="nasa_logo.gif">
            <a:extLst>
              <a:ext uri="{FF2B5EF4-FFF2-40B4-BE49-F238E27FC236}">
                <a16:creationId xmlns:a16="http://schemas.microsoft.com/office/drawing/2014/main" id="{8BB1B8E7-3183-2BD5-1FC0-4AF6056115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495" y="145023"/>
            <a:ext cx="735963" cy="57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348813-067D-1F8C-B398-AB5566F489FF}"/>
              </a:ext>
            </a:extLst>
          </p:cNvPr>
          <p:cNvSpPr/>
          <p:nvPr/>
        </p:nvSpPr>
        <p:spPr>
          <a:xfrm flipV="1">
            <a:off x="316833" y="870042"/>
            <a:ext cx="11558333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BEF3AA-E059-01DA-7F7A-53969D2B4011}"/>
              </a:ext>
            </a:extLst>
          </p:cNvPr>
          <p:cNvSpPr/>
          <p:nvPr/>
        </p:nvSpPr>
        <p:spPr>
          <a:xfrm flipV="1">
            <a:off x="316833" y="919399"/>
            <a:ext cx="11558328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A0B2B0-A62F-70BE-CC05-A6541541D009}"/>
              </a:ext>
            </a:extLst>
          </p:cNvPr>
          <p:cNvSpPr txBox="1"/>
          <p:nvPr/>
        </p:nvSpPr>
        <p:spPr>
          <a:xfrm>
            <a:off x="0" y="4484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D493A5-8A64-7FBD-A96F-813BDA97B005}"/>
              </a:ext>
            </a:extLst>
          </p:cNvPr>
          <p:cNvSpPr txBox="1"/>
          <p:nvPr/>
        </p:nvSpPr>
        <p:spPr>
          <a:xfrm>
            <a:off x="0" y="862260"/>
            <a:ext cx="12289536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Recent DCC characterization enhancements include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Using a Kernel Density Estimation (KDE) or Gaussian smoothing function designed for limited sampled datasets to avoid discretization errors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Using the PDF-inflection point and applying the Hu-BRDF model to monitor visible band stability providing NPP VIIRS C2.1 between 0.2% to 0.3% stability uncertainties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Using the PDF-mean and applying monthly regional BRDFs to monitor SWIR band stability providing NPP VIIRS C2.1 between 0.2% to 0.5% stability uncertainties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 Hu-BRDF provided more consistent regional PDF-mode and PDF-inflection point radiances but did not improve the PDF-mean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-webkit-standard"/>
              </a:rPr>
              <a:t>The Hu-BRDF works best for the brightest DCC radiances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-webkit-standard"/>
              </a:rPr>
              <a:t>The monthly regional BRDFs normalizes the DCC PDF-mean response by season and spatially and is viable due to the much </a:t>
            </a:r>
            <a:r>
              <a:rPr lang="en-US" sz="2800">
                <a:solidFill>
                  <a:srgbClr val="000000"/>
                </a:solidFill>
                <a:latin typeface="-webkit-standard"/>
              </a:rPr>
              <a:t>smaller DCC inter-annual </a:t>
            </a:r>
            <a:r>
              <a:rPr lang="en-US" sz="2800" dirty="0">
                <a:solidFill>
                  <a:srgbClr val="000000"/>
                </a:solidFill>
                <a:latin typeface="-webkit-standard"/>
              </a:rPr>
              <a:t>variability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-webkit-standard"/>
              </a:rPr>
              <a:t>For visible bands the </a:t>
            </a:r>
            <a:r>
              <a:rPr lang="en-US" sz="2400" dirty="0"/>
              <a:t>NPP VIIRS C2.1 </a:t>
            </a:r>
            <a:r>
              <a:rPr lang="en-US" sz="2400" dirty="0">
                <a:solidFill>
                  <a:srgbClr val="000000"/>
                </a:solidFill>
                <a:latin typeface="-webkit-standard"/>
              </a:rPr>
              <a:t>PDF-mean stability is reduced from 1.0% to 0.4%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-webkit-standard"/>
              </a:rPr>
              <a:t>For SWIR bands the </a:t>
            </a:r>
            <a:r>
              <a:rPr lang="en-US" sz="2400" dirty="0"/>
              <a:t>NPP VIIRS C2.1 </a:t>
            </a:r>
            <a:r>
              <a:rPr lang="en-US" sz="2400" dirty="0">
                <a:solidFill>
                  <a:srgbClr val="000000"/>
                </a:solidFill>
                <a:latin typeface="-webkit-standard"/>
              </a:rPr>
              <a:t>PDF-mean stability is reduced an additional 25% from the land/ocean BRDF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FEFFBC-7619-A8A7-6D10-C18BEE40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A098-09E4-4446-8B85-EBC4EE823C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52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EED16-FA33-5C30-3E6A-6A3E08921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8B95A0-E845-4AE2-AB71-1FA03D196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58" y="145022"/>
            <a:ext cx="667791" cy="571669"/>
          </a:xfrm>
          <a:prstGeom prst="rect">
            <a:avLst/>
          </a:prstGeom>
        </p:spPr>
      </p:pic>
      <p:pic>
        <p:nvPicPr>
          <p:cNvPr id="5" name="Picture 32" descr="nasa_logo.gif">
            <a:extLst>
              <a:ext uri="{FF2B5EF4-FFF2-40B4-BE49-F238E27FC236}">
                <a16:creationId xmlns:a16="http://schemas.microsoft.com/office/drawing/2014/main" id="{4DF3B505-991E-9F35-F61B-202D27873D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495" y="145023"/>
            <a:ext cx="735963" cy="57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2E53764-4AC1-C9A8-BCCB-C2455D16A236}"/>
              </a:ext>
            </a:extLst>
          </p:cNvPr>
          <p:cNvSpPr txBox="1">
            <a:spLocks/>
          </p:cNvSpPr>
          <p:nvPr/>
        </p:nvSpPr>
        <p:spPr>
          <a:xfrm>
            <a:off x="1631087" y="3265606"/>
            <a:ext cx="8929823" cy="14953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ctr"/>
            <a:r>
              <a:rPr lang="en-US" sz="4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Thank you 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7E25F0-803C-68F9-084E-029DF226C32F}"/>
              </a:ext>
            </a:extLst>
          </p:cNvPr>
          <p:cNvSpPr/>
          <p:nvPr/>
        </p:nvSpPr>
        <p:spPr>
          <a:xfrm flipV="1">
            <a:off x="316833" y="873367"/>
            <a:ext cx="11558333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BC0D04-A9D3-9E9E-591E-EA9CDB2642FF}"/>
              </a:ext>
            </a:extLst>
          </p:cNvPr>
          <p:cNvSpPr/>
          <p:nvPr/>
        </p:nvSpPr>
        <p:spPr>
          <a:xfrm flipV="1">
            <a:off x="316838" y="948719"/>
            <a:ext cx="11558328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041D26-009E-E794-84F6-DBDC63944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A098-09E4-4446-8B85-EBC4EE823C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89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610AD-1F16-BA59-C360-2D3807E7F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27E2EA-6569-DCDE-B385-2ADE9164D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58" y="34295"/>
            <a:ext cx="667791" cy="571669"/>
          </a:xfrm>
          <a:prstGeom prst="rect">
            <a:avLst/>
          </a:prstGeom>
        </p:spPr>
      </p:pic>
      <p:pic>
        <p:nvPicPr>
          <p:cNvPr id="14" name="Picture 32" descr="nasa_logo.gif">
            <a:extLst>
              <a:ext uri="{FF2B5EF4-FFF2-40B4-BE49-F238E27FC236}">
                <a16:creationId xmlns:a16="http://schemas.microsoft.com/office/drawing/2014/main" id="{D3EA1924-3269-BC67-6EDC-D50E8C82CA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495" y="5190"/>
            <a:ext cx="735963" cy="57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E2E224-724F-9325-A77E-2430D482761F}"/>
              </a:ext>
            </a:extLst>
          </p:cNvPr>
          <p:cNvSpPr/>
          <p:nvPr/>
        </p:nvSpPr>
        <p:spPr>
          <a:xfrm flipV="1">
            <a:off x="199133" y="616009"/>
            <a:ext cx="11558333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DBAD29-00E5-D78B-ED5A-10EDCA8EA506}"/>
              </a:ext>
            </a:extLst>
          </p:cNvPr>
          <p:cNvSpPr/>
          <p:nvPr/>
        </p:nvSpPr>
        <p:spPr>
          <a:xfrm flipV="1">
            <a:off x="199133" y="714184"/>
            <a:ext cx="11558328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F61F2-6A22-5F33-5D85-9AB7B33028CD}"/>
              </a:ext>
            </a:extLst>
          </p:cNvPr>
          <p:cNvSpPr txBox="1"/>
          <p:nvPr/>
        </p:nvSpPr>
        <p:spPr>
          <a:xfrm>
            <a:off x="224927" y="1338764"/>
            <a:ext cx="157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NPP,Jan,M5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1410E-0A0E-85A1-CE9F-4D7A904A3B0E}"/>
              </a:ext>
            </a:extLst>
          </p:cNvPr>
          <p:cNvSpPr txBox="1"/>
          <p:nvPr/>
        </p:nvSpPr>
        <p:spPr>
          <a:xfrm>
            <a:off x="4337509" y="1337225"/>
            <a:ext cx="157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NPP,Jan,M10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81288-4C0C-933D-02B7-CA68BF565FA2}"/>
              </a:ext>
            </a:extLst>
          </p:cNvPr>
          <p:cNvSpPr txBox="1"/>
          <p:nvPr/>
        </p:nvSpPr>
        <p:spPr>
          <a:xfrm>
            <a:off x="8251485" y="1323895"/>
            <a:ext cx="161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NPP,Jan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96219-8AE6-901A-0F26-AB9CD54933A5}"/>
              </a:ext>
            </a:extLst>
          </p:cNvPr>
          <p:cNvSpPr txBox="1"/>
          <p:nvPr/>
        </p:nvSpPr>
        <p:spPr>
          <a:xfrm>
            <a:off x="228508" y="2229824"/>
            <a:ext cx="164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NPP,April,M5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A0D5C1-6302-584D-1796-49577EC70522}"/>
              </a:ext>
            </a:extLst>
          </p:cNvPr>
          <p:cNvSpPr txBox="1"/>
          <p:nvPr/>
        </p:nvSpPr>
        <p:spPr>
          <a:xfrm>
            <a:off x="4307090" y="2285149"/>
            <a:ext cx="164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NPP,April,M10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A89709-E60C-9BEE-10EA-0A4759D0018A}"/>
              </a:ext>
            </a:extLst>
          </p:cNvPr>
          <p:cNvSpPr txBox="1"/>
          <p:nvPr/>
        </p:nvSpPr>
        <p:spPr>
          <a:xfrm>
            <a:off x="8236264" y="2274314"/>
            <a:ext cx="164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NPP,April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07A746-303B-D423-4B65-2A8C35429D75}"/>
              </a:ext>
            </a:extLst>
          </p:cNvPr>
          <p:cNvSpPr txBox="1"/>
          <p:nvPr/>
        </p:nvSpPr>
        <p:spPr>
          <a:xfrm>
            <a:off x="224928" y="3097015"/>
            <a:ext cx="164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NPP,July,M5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65FACF-E49C-16A0-D1EE-0F25DDFFCB62}"/>
              </a:ext>
            </a:extLst>
          </p:cNvPr>
          <p:cNvSpPr txBox="1"/>
          <p:nvPr/>
        </p:nvSpPr>
        <p:spPr>
          <a:xfrm>
            <a:off x="4307090" y="3089559"/>
            <a:ext cx="164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NPP,July,M10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8934861-8645-25CD-9C3E-427AECBBBF83}"/>
              </a:ext>
            </a:extLst>
          </p:cNvPr>
          <p:cNvSpPr txBox="1"/>
          <p:nvPr/>
        </p:nvSpPr>
        <p:spPr>
          <a:xfrm>
            <a:off x="8256251" y="3082687"/>
            <a:ext cx="164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NPP,July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C2FEFB6-69B0-755E-4BD9-D4828BCC4F33}"/>
              </a:ext>
            </a:extLst>
          </p:cNvPr>
          <p:cNvSpPr txBox="1"/>
          <p:nvPr/>
        </p:nvSpPr>
        <p:spPr>
          <a:xfrm>
            <a:off x="224928" y="4004197"/>
            <a:ext cx="197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NPP,October,M5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1D18DC-148F-F8CB-C144-CCF484B43B50}"/>
              </a:ext>
            </a:extLst>
          </p:cNvPr>
          <p:cNvSpPr txBox="1"/>
          <p:nvPr/>
        </p:nvSpPr>
        <p:spPr>
          <a:xfrm>
            <a:off x="4291034" y="3990400"/>
            <a:ext cx="197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NPP,October,M10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4BE4B19-EBA2-02BE-E97C-7CC17550D20A}"/>
              </a:ext>
            </a:extLst>
          </p:cNvPr>
          <p:cNvSpPr txBox="1"/>
          <p:nvPr/>
        </p:nvSpPr>
        <p:spPr>
          <a:xfrm>
            <a:off x="8347135" y="3950421"/>
            <a:ext cx="197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NPP,October</a:t>
            </a:r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1861331-E101-61B9-FA5D-211571AB7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" y="3019021"/>
            <a:ext cx="180685" cy="9335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23A4C1-C876-2163-3634-572E0CD576EA}"/>
              </a:ext>
            </a:extLst>
          </p:cNvPr>
          <p:cNvSpPr txBox="1"/>
          <p:nvPr/>
        </p:nvSpPr>
        <p:spPr>
          <a:xfrm>
            <a:off x="-1980992" y="-22252"/>
            <a:ext cx="1417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Regional Monthly NPP 1.61µm DCC Reflectance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73EFC3-8F96-E22B-66B4-1A776141D0D2}"/>
              </a:ext>
            </a:extLst>
          </p:cNvPr>
          <p:cNvSpPr txBox="1"/>
          <p:nvPr/>
        </p:nvSpPr>
        <p:spPr>
          <a:xfrm>
            <a:off x="1013278" y="728955"/>
            <a:ext cx="2636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0.65µm Std Dev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D009C6-107E-DA99-FE9E-0B7B06D64430}"/>
              </a:ext>
            </a:extLst>
          </p:cNvPr>
          <p:cNvSpPr txBox="1"/>
          <p:nvPr/>
        </p:nvSpPr>
        <p:spPr>
          <a:xfrm>
            <a:off x="9116180" y="728955"/>
            <a:ext cx="1812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Frequency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DF5BE-F6EA-ABC6-95A7-D9E05FB16C3A}"/>
              </a:ext>
            </a:extLst>
          </p:cNvPr>
          <p:cNvSpPr txBox="1"/>
          <p:nvPr/>
        </p:nvSpPr>
        <p:spPr>
          <a:xfrm>
            <a:off x="4777594" y="716868"/>
            <a:ext cx="2636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1.61µm Std Dev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8147DDC-1AAC-986C-FE07-703D55C4B3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84" y="1725790"/>
            <a:ext cx="3916431" cy="5669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F06370-0C12-65FE-7A18-4B13B69E7A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7136" y="1725790"/>
            <a:ext cx="4042770" cy="5852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63F044-3704-47B3-7948-057CE9C653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9907" y="1738183"/>
            <a:ext cx="3916433" cy="5669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8A8DD9-A4DB-6A2D-3659-D04CBE6C5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4708" y="4881954"/>
            <a:ext cx="3402419" cy="5852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C3922E-9623-3741-2AEE-ECCBD41F96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184" y="2585297"/>
            <a:ext cx="3880485" cy="5486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3D31DB-68E5-3481-AF6F-F66B8B28E5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7136" y="2572251"/>
            <a:ext cx="4009835" cy="5669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6F1FA56-3525-CB08-A56E-5664C6B180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4075" y="2538286"/>
            <a:ext cx="3951145" cy="5669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B2DE3DE-2FA5-BFB9-AE3B-43C8806491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71" y="3448030"/>
            <a:ext cx="3951144" cy="5669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45526ED-593A-00FB-C181-FD7DB2A804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6480" y="3387974"/>
            <a:ext cx="4020909" cy="5769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3E4735B-D29F-DEBA-2580-4579AFF1D3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37389" y="3373339"/>
            <a:ext cx="3951144" cy="56692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F4B35AB-1175-F624-502A-C33CB0484C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495" y="4289249"/>
            <a:ext cx="3951144" cy="56692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1FBFA88-47A4-DF3C-69A5-36BE88A83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09508" y="4247545"/>
            <a:ext cx="3998025" cy="56692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3E52D65-60D9-9BA7-C215-ADAD66864DB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23995" y="4247545"/>
            <a:ext cx="3998025" cy="56692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3516E50-61DE-221D-D127-A7BED09DE7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3324" y="4886185"/>
            <a:ext cx="3586149" cy="5852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8EDFC1D-6BD8-AF1F-5F3C-656EB00B067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49016" y="4881954"/>
            <a:ext cx="3586149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9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B6A109D-E34F-9209-A74E-CD2218AD53CB}"/>
              </a:ext>
            </a:extLst>
          </p:cNvPr>
          <p:cNvSpPr txBox="1"/>
          <p:nvPr/>
        </p:nvSpPr>
        <p:spPr>
          <a:xfrm>
            <a:off x="7834184" y="24466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F33D5-80B5-6AA8-7B22-06F8C2E0A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58" y="145022"/>
            <a:ext cx="667791" cy="571669"/>
          </a:xfrm>
          <a:prstGeom prst="rect">
            <a:avLst/>
          </a:prstGeom>
        </p:spPr>
      </p:pic>
      <p:pic>
        <p:nvPicPr>
          <p:cNvPr id="14" name="Picture 32" descr="nasa_logo.gif">
            <a:extLst>
              <a:ext uri="{FF2B5EF4-FFF2-40B4-BE49-F238E27FC236}">
                <a16:creationId xmlns:a16="http://schemas.microsoft.com/office/drawing/2014/main" id="{6BD7CDD6-3125-4DA0-BD7A-3E04FBE762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495" y="145023"/>
            <a:ext cx="735963" cy="57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3202D26-3E0F-AADF-CA7E-0F5F6DE5CFC5}"/>
              </a:ext>
            </a:extLst>
          </p:cNvPr>
          <p:cNvSpPr/>
          <p:nvPr/>
        </p:nvSpPr>
        <p:spPr>
          <a:xfrm flipV="1">
            <a:off x="316833" y="870042"/>
            <a:ext cx="11558333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D6C49F-2376-A752-D7CA-3F4419C11E80}"/>
              </a:ext>
            </a:extLst>
          </p:cNvPr>
          <p:cNvSpPr/>
          <p:nvPr/>
        </p:nvSpPr>
        <p:spPr>
          <a:xfrm flipV="1">
            <a:off x="316833" y="919399"/>
            <a:ext cx="11558328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4BB363-D929-4BCE-970C-BBF7C113813A}"/>
              </a:ext>
            </a:extLst>
          </p:cNvPr>
          <p:cNvSpPr txBox="1"/>
          <p:nvPr/>
        </p:nvSpPr>
        <p:spPr>
          <a:xfrm>
            <a:off x="4078809" y="6210"/>
            <a:ext cx="630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71613D-CAD0-106E-FCA6-D2DEE2D3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A098-09E4-4446-8B85-EBC4EE823CB0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BC847-AA1B-BF07-B00A-5F463062B84E}"/>
              </a:ext>
            </a:extLst>
          </p:cNvPr>
          <p:cNvSpPr txBox="1"/>
          <p:nvPr/>
        </p:nvSpPr>
        <p:spPr>
          <a:xfrm>
            <a:off x="125158" y="919399"/>
            <a:ext cx="1199269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/>
              <a:t>NASA’s CERES Project</a:t>
            </a:r>
            <a:r>
              <a:rPr lang="en-US" sz="2400" dirty="0"/>
              <a:t>, provides long-term global 1° gridded regional broadband fluxes to monitor the Earth’s climate.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CERES instruments are onboard Terra, Aqua, SNPP, and NOAA-20 satellites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Radiances are converted to fluxes using scene specific angular directional models, requiring stable MODIS and VIIRS analogous radiances for consistent cloud properties.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 CERES Imager and Geostationary Calibration Group ensures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accurate calibration for cloud and flux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Deep convective clouds (DCCs) </a:t>
            </a:r>
            <a:r>
              <a:rPr lang="en-US" sz="2400" dirty="0"/>
              <a:t>serve as the brightest tropical Earth invariant targets (IT) located at the top of the atmosphere to monitor imager calibration stability.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DCC-IT approach, introduced by </a:t>
            </a:r>
            <a:r>
              <a:rPr lang="en-US" sz="2400" b="1" dirty="0"/>
              <a:t>Hu et al. (2004), </a:t>
            </a:r>
            <a:r>
              <a:rPr lang="en-US" sz="2400" dirty="0"/>
              <a:t>monitored the stability of the CERES SW radiance using the PDF mode statistics after applying the Hu BRDF, based on the CERES instrument Rotating Azimuth Plane Mode Scan radiances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Hu BRDF model is suited for visible channels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SWIR channel specific Empirical BRDF monthly models </a:t>
            </a:r>
            <a:r>
              <a:rPr lang="en-US" sz="2400" dirty="0"/>
              <a:t>is best suited for </a:t>
            </a: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capturing the seasonal variability of DCC </a:t>
            </a:r>
            <a:r>
              <a:rPr lang="en-US" sz="240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reflectances</a:t>
            </a:r>
            <a:r>
              <a:rPr lang="en-US" sz="240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336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B6A109D-E34F-9209-A74E-CD2218AD53CB}"/>
              </a:ext>
            </a:extLst>
          </p:cNvPr>
          <p:cNvSpPr txBox="1"/>
          <p:nvPr/>
        </p:nvSpPr>
        <p:spPr>
          <a:xfrm>
            <a:off x="7834184" y="24466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F33D5-80B5-6AA8-7B22-06F8C2E0A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58" y="145022"/>
            <a:ext cx="667791" cy="571669"/>
          </a:xfrm>
          <a:prstGeom prst="rect">
            <a:avLst/>
          </a:prstGeom>
        </p:spPr>
      </p:pic>
      <p:pic>
        <p:nvPicPr>
          <p:cNvPr id="14" name="Picture 32" descr="nasa_logo.gif">
            <a:extLst>
              <a:ext uri="{FF2B5EF4-FFF2-40B4-BE49-F238E27FC236}">
                <a16:creationId xmlns:a16="http://schemas.microsoft.com/office/drawing/2014/main" id="{6BD7CDD6-3125-4DA0-BD7A-3E04FBE762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495" y="145023"/>
            <a:ext cx="735963" cy="57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3202D26-3E0F-AADF-CA7E-0F5F6DE5CFC5}"/>
              </a:ext>
            </a:extLst>
          </p:cNvPr>
          <p:cNvSpPr/>
          <p:nvPr/>
        </p:nvSpPr>
        <p:spPr>
          <a:xfrm flipV="1">
            <a:off x="316833" y="870042"/>
            <a:ext cx="11558333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D6C49F-2376-A752-D7CA-3F4419C11E80}"/>
              </a:ext>
            </a:extLst>
          </p:cNvPr>
          <p:cNvSpPr/>
          <p:nvPr/>
        </p:nvSpPr>
        <p:spPr>
          <a:xfrm flipV="1">
            <a:off x="316833" y="919399"/>
            <a:ext cx="11558328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4BB363-D929-4BCE-970C-BBF7C113813A}"/>
              </a:ext>
            </a:extLst>
          </p:cNvPr>
          <p:cNvSpPr txBox="1"/>
          <p:nvPr/>
        </p:nvSpPr>
        <p:spPr>
          <a:xfrm>
            <a:off x="0" y="28575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Current VIIRS DCC Methodology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E3407C-2BCB-FEA2-97D9-D09837165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A098-09E4-4446-8B85-EBC4EE823CB0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08817C-6A78-C31E-00E9-3E2F5680608B}"/>
                  </a:ext>
                </a:extLst>
              </p:cNvPr>
              <p:cNvSpPr txBox="1"/>
              <p:nvPr/>
            </p:nvSpPr>
            <p:spPr>
              <a:xfrm>
                <a:off x="316833" y="1098718"/>
                <a:ext cx="7107224" cy="53553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Data Used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SNPP (N20) VIIRS level 1B pixel radiances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DCC pixels selection criteria </a:t>
                </a:r>
                <a:r>
                  <a:rPr lang="en-US" dirty="0">
                    <a:solidFill>
                      <a:srgbClr val="FF0000"/>
                    </a:solidFill>
                  </a:rPr>
                  <a:t>(no change)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BT(11µm) &lt; 205 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Spatial Homogeneity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0.65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)&lt;3%</m:t>
                    </m:r>
                  </m:oMath>
                </a14:m>
                <a:endParaRPr lang="en-US" b="0" i="1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SDV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11µ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m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&lt; 1 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SZA and VZA &lt; 40°</a:t>
                </a:r>
                <a:endParaRPr lang="en-US" dirty="0">
                  <a:effectLst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tropical zone of </a:t>
                </a:r>
                <a:r>
                  <a:rPr lang="en-US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  <a:sym typeface="Symbol" pitchFamily="2" charset="2"/>
                  </a:rPr>
                  <a:t>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20</a:t>
                </a:r>
                <a:r>
                  <a:rPr lang="en-US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  <a:sym typeface="Symbol" pitchFamily="2" charset="2"/>
                  </a:rPr>
                  <a:t>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 latitude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ea typeface="Times New Roman" panose="02020603050405020304" pitchFamily="18" charset="0"/>
                  </a:rPr>
                  <a:t>BRDFs</a:t>
                </a:r>
                <a:endParaRPr lang="en-US" dirty="0">
                  <a:solidFill>
                    <a:schemeClr val="tx2">
                      <a:lumMod val="75000"/>
                      <a:lumOff val="25000"/>
                    </a:schemeClr>
                  </a:solidFill>
                  <a:effectLst/>
                  <a:ea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Times New Roman" panose="02020603050405020304" pitchFamily="18" charset="0"/>
                  </a:rPr>
                  <a:t>Hu BRDF for the visible bands</a:t>
                </a:r>
                <a:endParaRPr lang="en-US" dirty="0">
                  <a:effectLst/>
                  <a:ea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Ocean and Land </a:t>
                </a:r>
                <a:r>
                  <a:rPr lang="en-US" dirty="0"/>
                  <a:t>empirical monthly BRDFs for each SWIR band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Stability monitoring statistics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Use KDE instead of PDF to construct histograms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Provides robust histograms for sparse DCC sampling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PDF impacted by discretization errors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Kernel density estimation (KDE) from the gaussian KDE function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Use the </a:t>
                </a:r>
                <a:r>
                  <a:rPr lang="en-US" dirty="0">
                    <a:solidFill>
                      <a:srgbClr val="FF0000"/>
                    </a:solidFill>
                  </a:rPr>
                  <a:t>KDE inflection point </a:t>
                </a:r>
                <a:r>
                  <a:rPr lang="en-US" dirty="0"/>
                  <a:t>for the visible bands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Use the mean statistic for SWIR bands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08817C-6A78-C31E-00E9-3E2F56806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33" y="1098718"/>
                <a:ext cx="7107224" cy="5355312"/>
              </a:xfrm>
              <a:prstGeom prst="rect">
                <a:avLst/>
              </a:prstGeom>
              <a:blipFill>
                <a:blip r:embed="rId5"/>
                <a:stretch>
                  <a:fillRect l="-357" t="-473"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3ED6D4F-6F77-3442-DA18-F30B2770B977}"/>
              </a:ext>
            </a:extLst>
          </p:cNvPr>
          <p:cNvSpPr txBox="1"/>
          <p:nvPr/>
        </p:nvSpPr>
        <p:spPr>
          <a:xfrm>
            <a:off x="457200" y="6356350"/>
            <a:ext cx="888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 Red text highlights the updated approach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1E8DE9-8C2F-1EF6-B3C8-3A44370774E3}"/>
              </a:ext>
            </a:extLst>
          </p:cNvPr>
          <p:cNvGrpSpPr/>
          <p:nvPr/>
        </p:nvGrpSpPr>
        <p:grpSpPr>
          <a:xfrm>
            <a:off x="7834184" y="1113930"/>
            <a:ext cx="4039237" cy="3535399"/>
            <a:chOff x="5992083" y="1446110"/>
            <a:chExt cx="4039237" cy="3535399"/>
          </a:xfrm>
        </p:grpSpPr>
        <p:pic>
          <p:nvPicPr>
            <p:cNvPr id="6" name="Picture 5" descr="A graph of a normal distribution&#10;&#10;Description automatically generated">
              <a:extLst>
                <a:ext uri="{FF2B5EF4-FFF2-40B4-BE49-F238E27FC236}">
                  <a16:creationId xmlns:a16="http://schemas.microsoft.com/office/drawing/2014/main" id="{31E7D23F-45E2-9540-7617-36FEE1666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3681"/>
            <a:stretch/>
          </p:blipFill>
          <p:spPr>
            <a:xfrm>
              <a:off x="5992083" y="1446110"/>
              <a:ext cx="3917482" cy="353539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C0954C-DF0E-4EA2-16AF-B37AE439DC55}"/>
                </a:ext>
              </a:extLst>
            </p:cNvPr>
            <p:cNvSpPr txBox="1"/>
            <p:nvPr/>
          </p:nvSpPr>
          <p:spPr>
            <a:xfrm>
              <a:off x="6620152" y="1529878"/>
              <a:ext cx="199383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432FF"/>
                  </a:solidFill>
                </a:rPr>
                <a:t>VIIRS I1</a:t>
              </a:r>
            </a:p>
            <a:p>
              <a:r>
                <a:rPr lang="en-US" sz="1000" b="1" dirty="0">
                  <a:solidFill>
                    <a:srgbClr val="FF0000"/>
                  </a:solidFill>
                </a:rPr>
                <a:t>AHI B3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AEA6DA-2EF1-4034-6352-B8EFA34D6C3F}"/>
                </a:ext>
              </a:extLst>
            </p:cNvPr>
            <p:cNvSpPr txBox="1"/>
            <p:nvPr/>
          </p:nvSpPr>
          <p:spPr>
            <a:xfrm>
              <a:off x="8087584" y="1890645"/>
              <a:ext cx="50344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Ins="45720" rtlCol="0">
              <a:spAutoFit/>
            </a:bodyPr>
            <a:lstStyle/>
            <a:p>
              <a:pPr algn="r"/>
              <a:r>
                <a:rPr lang="en-US" sz="1000" b="1" dirty="0"/>
                <a:t>Mean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79DF87B-4037-0C9B-633B-D2951BB34705}"/>
                </a:ext>
              </a:extLst>
            </p:cNvPr>
            <p:cNvSpPr txBox="1"/>
            <p:nvPr/>
          </p:nvSpPr>
          <p:spPr>
            <a:xfrm>
              <a:off x="8647679" y="1661252"/>
              <a:ext cx="586250" cy="1723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9144" bIns="9144" rtlCol="0">
              <a:spAutoFit/>
            </a:bodyPr>
            <a:lstStyle/>
            <a:p>
              <a:pPr algn="r"/>
              <a:r>
                <a:rPr lang="en-US" sz="1000" b="1" dirty="0"/>
                <a:t>Mode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F6CA8C-6499-14D4-A5F1-FC184DED7FC4}"/>
                </a:ext>
              </a:extLst>
            </p:cNvPr>
            <p:cNvSpPr txBox="1"/>
            <p:nvPr/>
          </p:nvSpPr>
          <p:spPr>
            <a:xfrm>
              <a:off x="8087584" y="1671173"/>
              <a:ext cx="717687" cy="1723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9144" bIns="9144" rtlCol="0">
              <a:spAutoFit/>
            </a:bodyPr>
            <a:lstStyle/>
            <a:p>
              <a:pPr algn="r"/>
              <a:r>
                <a:rPr lang="en-US" sz="1000" b="1" dirty="0"/>
                <a:t>Median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9C2DF8-5E3B-2D86-0F29-C5BC05FCAF35}"/>
                </a:ext>
              </a:extLst>
            </p:cNvPr>
            <p:cNvSpPr txBox="1"/>
            <p:nvPr/>
          </p:nvSpPr>
          <p:spPr>
            <a:xfrm>
              <a:off x="9162541" y="1843810"/>
              <a:ext cx="868779" cy="1723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9144" bIns="9144" rtlCol="0">
              <a:spAutoFit/>
            </a:bodyPr>
            <a:lstStyle/>
            <a:p>
              <a:r>
                <a:rPr lang="en-US" sz="1000" b="1" dirty="0"/>
                <a:t>Inflection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160482D-B9A3-71B8-85F7-56172F19A9C7}"/>
                </a:ext>
              </a:extLst>
            </p:cNvPr>
            <p:cNvSpPr/>
            <p:nvPr/>
          </p:nvSpPr>
          <p:spPr>
            <a:xfrm>
              <a:off x="6640410" y="3817174"/>
              <a:ext cx="996919" cy="276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73325D8-5C7F-74A6-D51B-0D29F440F95C}"/>
              </a:ext>
            </a:extLst>
          </p:cNvPr>
          <p:cNvSpPr txBox="1"/>
          <p:nvPr/>
        </p:nvSpPr>
        <p:spPr>
          <a:xfrm>
            <a:off x="7424057" y="4696446"/>
            <a:ext cx="45284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Mean </a:t>
            </a:r>
            <a:r>
              <a:rPr lang="en-US" sz="1600" dirty="0"/>
              <a:t>= average of the pixel radiances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Median</a:t>
            </a:r>
            <a:r>
              <a:rPr lang="en-US" sz="1600" dirty="0"/>
              <a:t> = radiance where half of the pixels have a lower and higher radiance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Mode</a:t>
            </a:r>
            <a:r>
              <a:rPr lang="en-US" sz="1600" dirty="0"/>
              <a:t> = radiance with the greatest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Inflection point</a:t>
            </a:r>
            <a:r>
              <a:rPr lang="en-US" sz="1600" dirty="0"/>
              <a:t> = radiance where the 2</a:t>
            </a:r>
            <a:r>
              <a:rPr lang="en-US" sz="1600" baseline="30000" dirty="0"/>
              <a:t>nd</a:t>
            </a:r>
            <a:r>
              <a:rPr lang="en-US" sz="1600" dirty="0"/>
              <a:t> order derivative (curvature) sign changes usually near the half maximum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8A2D60-FF9E-6E8E-5FE5-B6DAD8FD2606}"/>
              </a:ext>
            </a:extLst>
          </p:cNvPr>
          <p:cNvSpPr/>
          <p:nvPr/>
        </p:nvSpPr>
        <p:spPr>
          <a:xfrm>
            <a:off x="7347857" y="1098718"/>
            <a:ext cx="4680857" cy="541361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1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93753-0436-5D66-88EE-C12D438DA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41D40E8-D997-BAE9-0244-564E25DFF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926" y="1043563"/>
            <a:ext cx="5127304" cy="51659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7C55EC-473D-B79F-4563-3184224AA14A}"/>
              </a:ext>
            </a:extLst>
          </p:cNvPr>
          <p:cNvSpPr txBox="1"/>
          <p:nvPr/>
        </p:nvSpPr>
        <p:spPr>
          <a:xfrm>
            <a:off x="7834184" y="24466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175787-CA4F-31A1-824E-7C062E9E4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58" y="145022"/>
            <a:ext cx="667791" cy="571669"/>
          </a:xfrm>
          <a:prstGeom prst="rect">
            <a:avLst/>
          </a:prstGeom>
        </p:spPr>
      </p:pic>
      <p:pic>
        <p:nvPicPr>
          <p:cNvPr id="14" name="Picture 32" descr="nasa_logo.gif">
            <a:extLst>
              <a:ext uri="{FF2B5EF4-FFF2-40B4-BE49-F238E27FC236}">
                <a16:creationId xmlns:a16="http://schemas.microsoft.com/office/drawing/2014/main" id="{2CFF89A8-6FF3-5234-785C-477D5BDF09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495" y="145023"/>
            <a:ext cx="735963" cy="57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25AA07D-8B49-34B5-4BDB-F6E6830A52F9}"/>
              </a:ext>
            </a:extLst>
          </p:cNvPr>
          <p:cNvSpPr/>
          <p:nvPr/>
        </p:nvSpPr>
        <p:spPr>
          <a:xfrm flipV="1">
            <a:off x="316833" y="870042"/>
            <a:ext cx="11558333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51DC08-B6C1-67E0-6B41-17EE2D6E7D98}"/>
              </a:ext>
            </a:extLst>
          </p:cNvPr>
          <p:cNvSpPr/>
          <p:nvPr/>
        </p:nvSpPr>
        <p:spPr>
          <a:xfrm flipV="1">
            <a:off x="316833" y="919399"/>
            <a:ext cx="11558328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694EF2-3BD7-C7EE-E28C-D748E3DC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A098-09E4-4446-8B85-EBC4EE823CB0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09CF90-EEB1-42CF-0953-0CDE343295A7}"/>
              </a:ext>
            </a:extLst>
          </p:cNvPr>
          <p:cNvSpPr txBox="1"/>
          <p:nvPr/>
        </p:nvSpPr>
        <p:spPr>
          <a:xfrm>
            <a:off x="3424168" y="59216"/>
            <a:ext cx="630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KDE vs PDF statistics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6702BE-B551-A134-958E-C39428F8067C}"/>
              </a:ext>
            </a:extLst>
          </p:cNvPr>
          <p:cNvSpPr txBox="1"/>
          <p:nvPr/>
        </p:nvSpPr>
        <p:spPr>
          <a:xfrm>
            <a:off x="1295399" y="6165886"/>
            <a:ext cx="8766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• For visible bands the KDE mode and inflection point standard error are more stable than the PDF</a:t>
            </a:r>
          </a:p>
          <a:p>
            <a:r>
              <a:rPr lang="en-US" sz="1600" dirty="0"/>
              <a:t>• The KDE inflection point is the most stable KDE statistic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DDAEBD-2027-95B5-762E-862FDD7E880E}"/>
              </a:ext>
            </a:extLst>
          </p:cNvPr>
          <p:cNvSpPr txBox="1"/>
          <p:nvPr/>
        </p:nvSpPr>
        <p:spPr>
          <a:xfrm>
            <a:off x="3052912" y="1560441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KDE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014307-C168-97E1-CB1F-E806457E7F94}"/>
              </a:ext>
            </a:extLst>
          </p:cNvPr>
          <p:cNvSpPr txBox="1"/>
          <p:nvPr/>
        </p:nvSpPr>
        <p:spPr>
          <a:xfrm>
            <a:off x="8610600" y="1470206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PDF</a:t>
            </a:r>
            <a:endParaRPr lang="en-US" sz="2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5FCDA0-F892-4B21-59FE-0EC911F3E59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464"/>
          <a:stretch/>
        </p:blipFill>
        <p:spPr>
          <a:xfrm>
            <a:off x="994330" y="1004689"/>
            <a:ext cx="5016655" cy="507590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C39049E-1FD9-EB72-9F18-FB70F601338A}"/>
              </a:ext>
            </a:extLst>
          </p:cNvPr>
          <p:cNvSpPr txBox="1"/>
          <p:nvPr/>
        </p:nvSpPr>
        <p:spPr>
          <a:xfrm>
            <a:off x="2934860" y="1365312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859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B6A109D-E34F-9209-A74E-CD2218AD53CB}"/>
              </a:ext>
            </a:extLst>
          </p:cNvPr>
          <p:cNvSpPr txBox="1"/>
          <p:nvPr/>
        </p:nvSpPr>
        <p:spPr>
          <a:xfrm>
            <a:off x="7834184" y="24466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15FE43-D62F-4393-2E01-0AED0A66C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58" y="145022"/>
            <a:ext cx="667791" cy="571669"/>
          </a:xfrm>
          <a:prstGeom prst="rect">
            <a:avLst/>
          </a:prstGeom>
        </p:spPr>
      </p:pic>
      <p:pic>
        <p:nvPicPr>
          <p:cNvPr id="6" name="Picture 32" descr="nasa_logo.gif">
            <a:extLst>
              <a:ext uri="{FF2B5EF4-FFF2-40B4-BE49-F238E27FC236}">
                <a16:creationId xmlns:a16="http://schemas.microsoft.com/office/drawing/2014/main" id="{7937B2A3-995D-1B89-61F8-EB7F0B75A3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495" y="145023"/>
            <a:ext cx="735963" cy="57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4981A1-2EC4-E41C-90A1-F10BC03BCA5E}"/>
              </a:ext>
            </a:extLst>
          </p:cNvPr>
          <p:cNvSpPr txBox="1"/>
          <p:nvPr/>
        </p:nvSpPr>
        <p:spPr>
          <a:xfrm>
            <a:off x="2656734" y="124084"/>
            <a:ext cx="921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Monthly Land-Ocean BRDF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0F0E0D-2656-B48C-6C8F-A500847F622A}"/>
                  </a:ext>
                </a:extLst>
              </p:cNvPr>
              <p:cNvSpPr txBox="1"/>
              <p:nvPr/>
            </p:nvSpPr>
            <p:spPr>
              <a:xfrm>
                <a:off x="2392326" y="2217079"/>
                <a:ext cx="6097772" cy="533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𝑐𝑜𝑟𝑟𝑒𝑐𝑡𝑒𝑑</m:t>
                        </m:r>
                        <m: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𝑚𝑜𝑛𝑡h𝑙𝑦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𝐵𝑅𝐷𝐹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(22.5°,32.5°,145°,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𝑎𝑛𝑛𝑢𝑎𝑙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𝐵𝑅𝐷𝐹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𝑆𝑍𝐴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𝑉𝑍𝐴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𝑅𝐴𝐴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𝑚𝑜𝑛𝑡h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0F0E0D-2656-B48C-6C8F-A500847F6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326" y="2217079"/>
                <a:ext cx="6097772" cy="533544"/>
              </a:xfrm>
              <a:prstGeom prst="rect">
                <a:avLst/>
              </a:prstGeom>
              <a:blipFill>
                <a:blip r:embed="rId5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0C7BAF-E466-78AF-FEFE-F7EEC3FDCDDB}"/>
                  </a:ext>
                </a:extLst>
              </p:cNvPr>
              <p:cNvSpPr txBox="1"/>
              <p:nvPr/>
            </p:nvSpPr>
            <p:spPr>
              <a:xfrm>
                <a:off x="473476" y="975972"/>
                <a:ext cx="1046095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indent="-28575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Times New Roman" panose="02020603050405020304" pitchFamily="18" charset="0"/>
                  </a:rPr>
                  <a:t>D</a:t>
                </a:r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erived by partitioning the DCC-identified pixel </a:t>
                </a:r>
                <a:r>
                  <a:rPr lang="en-US" i="1" dirty="0">
                    <a:ea typeface="Times New Roman" panose="02020603050405020304" pitchFamily="18" charset="0"/>
                  </a:rPr>
                  <a:t>Radiance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i="1" dirty="0">
                    <a:ea typeface="Times New Roman" panose="02020603050405020304" pitchFamily="18" charset="0"/>
                  </a:rPr>
                  <a:t>)</a:t>
                </a:r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 into angular bins defined by 5°  SZA, 5° VZA, and 10° relative azimuth angle (RAA) intervals</a:t>
                </a:r>
              </a:p>
              <a:p>
                <a:pPr marL="285750" marR="0" indent="-285750" algn="just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The reference angular condition chosen (SZA = 22.5°, VZA = 32.5°, RAA = 145°) represented the most frequently sampled angular conditions, ensuring robust statistical representation.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0C7BAF-E466-78AF-FEFE-F7EEC3FDC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76" y="975972"/>
                <a:ext cx="10460951" cy="1200329"/>
              </a:xfrm>
              <a:prstGeom prst="rect">
                <a:avLst/>
              </a:prstGeom>
              <a:blipFill>
                <a:blip r:embed="rId6"/>
                <a:stretch>
                  <a:fillRect l="-364" t="-2083" r="-364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1CAF96-B215-4412-521B-4D9458785320}"/>
                  </a:ext>
                </a:extLst>
              </p:cNvPr>
              <p:cNvSpPr txBox="1"/>
              <p:nvPr/>
            </p:nvSpPr>
            <p:spPr>
              <a:xfrm>
                <a:off x="1886309" y="2732263"/>
                <a:ext cx="7661072" cy="945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Where, </a:t>
                </a:r>
                <a:endParaRPr lang="en-US" sz="1800" i="1" dirty="0">
                  <a:effectLst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𝑐𝑜𝑟𝑟𝑒𝑐𝑡𝑒𝑑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𝑚𝑜𝑛𝑡h𝑙𝑦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ea typeface="Times New Roman" panose="02020603050405020304" pitchFamily="18" charset="0"/>
                  </a:rPr>
                  <a:t>=</a:t>
                </a:r>
                <a:r>
                  <a:rPr lang="en-US" sz="1800" dirty="0">
                    <a:effectLst/>
                    <a:ea typeface="Times New Roman" panose="02020603050405020304" pitchFamily="18" charset="0"/>
                  </a:rPr>
                  <a:t> BRDF corrected radiances after applying monthly BRDF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1CAF96-B215-4412-521B-4D9458785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09" y="2732263"/>
                <a:ext cx="7661072" cy="945259"/>
              </a:xfrm>
              <a:prstGeom prst="rect">
                <a:avLst/>
              </a:prstGeom>
              <a:blipFill>
                <a:blip r:embed="rId7"/>
                <a:stretch>
                  <a:fillRect l="-662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0013695-AE17-E642-9E8C-6FE243E79DA2}"/>
              </a:ext>
            </a:extLst>
          </p:cNvPr>
          <p:cNvSpPr/>
          <p:nvPr/>
        </p:nvSpPr>
        <p:spPr>
          <a:xfrm flipV="1">
            <a:off x="316833" y="870042"/>
            <a:ext cx="11558333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B5C849-14ED-6430-98AA-B2EA66CE8E19}"/>
              </a:ext>
            </a:extLst>
          </p:cNvPr>
          <p:cNvSpPr/>
          <p:nvPr/>
        </p:nvSpPr>
        <p:spPr>
          <a:xfrm flipV="1">
            <a:off x="316833" y="919399"/>
            <a:ext cx="11558328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E17D95-0ED6-409F-5572-A1D1E516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A098-09E4-4446-8B85-EBC4EE823CB0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2DAFB7-3505-063D-AF6F-DB9D2DF95D75}"/>
                  </a:ext>
                </a:extLst>
              </p:cNvPr>
              <p:cNvSpPr txBox="1"/>
              <p:nvPr/>
            </p:nvSpPr>
            <p:spPr>
              <a:xfrm>
                <a:off x="832830" y="5284066"/>
                <a:ext cx="7777770" cy="974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Where, </a:t>
                </a:r>
                <a:endParaRPr lang="en-U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𝑐𝑜𝑟𝑟𝑒𝑐𝑡𝑒𝑑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𝑙𝑎𝑛𝑑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BRDF corrected radiances after applying monthly land BRDF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𝑐𝑜𝑟𝑟𝑒𝑐𝑡𝑒𝑑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𝑜𝑐𝑒𝑎𝑛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BRDF corrected radiances after applying monthly ocean BRDF.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2DAFB7-3505-063D-AF6F-DB9D2DF95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30" y="5284066"/>
                <a:ext cx="7777770" cy="974626"/>
              </a:xfrm>
              <a:prstGeom prst="rect">
                <a:avLst/>
              </a:prstGeom>
              <a:blipFill>
                <a:blip r:embed="rId8"/>
                <a:stretch>
                  <a:fillRect l="-651" t="-3896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C824CC-AE2F-2D51-1AAC-EE130C6FDECB}"/>
                  </a:ext>
                </a:extLst>
              </p:cNvPr>
              <p:cNvSpPr txBox="1"/>
              <p:nvPr/>
            </p:nvSpPr>
            <p:spPr>
              <a:xfrm>
                <a:off x="6156108" y="3912888"/>
                <a:ext cx="9077325" cy="533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𝑐𝑜𝑟𝑟𝑒𝑐𝑡𝑒𝑑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𝑙𝑎𝑛𝑑</m:t>
                            </m:r>
                          </m:sub>
                        </m:sSub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</a:rPr>
                              <m:t>𝑙𝑎𝑛𝑑</m:t>
                            </m:r>
                          </m:e>
                          <m:sub/>
                        </m:sSub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𝐵𝑅𝐷𝐹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𝑜𝑐𝑒𝑎𝑛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(22.5°,32.5°,145°,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𝑎𝑛𝑛𝑢𝑎𝑙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𝐵𝑅𝐷𝐹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𝑙𝑎𝑛𝑑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𝑆𝑍𝐴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𝑉𝑍𝐴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𝑅𝐴𝐴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𝑚𝑜𝑛𝑡h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C824CC-AE2F-2D51-1AAC-EE130C6FD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08" y="3912888"/>
                <a:ext cx="9077325" cy="533544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0A4013A-F8AA-49B1-2E60-AA184038F034}"/>
                  </a:ext>
                </a:extLst>
              </p:cNvPr>
              <p:cNvSpPr txBox="1"/>
              <p:nvPr/>
            </p:nvSpPr>
            <p:spPr>
              <a:xfrm>
                <a:off x="2514600" y="4767647"/>
                <a:ext cx="6096000" cy="396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𝑐𝑜𝑟𝑟𝑒𝑐𝑡𝑒𝑑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𝑐𝑜𝑚𝑏𝑖𝑛𝑒𝑑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𝑐𝑜𝑟𝑟𝑒𝑐𝑡𝑒𝑑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𝑙𝑎𝑛𝑑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𝑐𝑜𝑟𝑟𝑒𝑐𝑡𝑒𝑑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𝑜𝑐𝑒𝑎𝑛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0A4013A-F8AA-49B1-2E60-AA184038F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767647"/>
                <a:ext cx="6096000" cy="396519"/>
              </a:xfrm>
              <a:prstGeom prst="rect">
                <a:avLst/>
              </a:prstGeom>
              <a:blipFill>
                <a:blip r:embed="rId10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0BE27E-46EE-9BE2-4550-BA90C9A9D3FD}"/>
                  </a:ext>
                </a:extLst>
              </p:cNvPr>
              <p:cNvSpPr txBox="1"/>
              <p:nvPr/>
            </p:nvSpPr>
            <p:spPr>
              <a:xfrm>
                <a:off x="398302" y="3917074"/>
                <a:ext cx="6096000" cy="533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𝑐𝑜𝑟𝑟𝑒𝑐𝑡𝑒𝑑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𝑜𝑐𝑒𝑎𝑛</m:t>
                            </m:r>
                          </m:sub>
                        </m:sSub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𝑜𝑐𝑒𝑎𝑛</m:t>
                            </m:r>
                          </m:e>
                          <m:sub/>
                        </m:sSub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𝐵𝑅𝐷𝐹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𝑜𝑐𝑒𝑎𝑛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(22.5°,32.5°,145°,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𝑎𝑛𝑛𝑢𝑎𝑙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𝐵𝑅𝐷𝐹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𝑜𝑐𝑒𝑎𝑛</m:t>
                            </m:r>
                          </m:sub>
                        </m:s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𝑆𝑍𝐴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𝑉𝑍𝐴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𝑅𝐴𝐴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𝑚𝑜𝑛𝑡h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0BE27E-46EE-9BE2-4550-BA90C9A9D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02" y="3917074"/>
                <a:ext cx="6096000" cy="533544"/>
              </a:xfrm>
              <a:prstGeom prst="rect">
                <a:avLst/>
              </a:prstGeom>
              <a:blipFill>
                <a:blip r:embed="rId11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208615D-A3DE-A92F-C06A-595D003E3541}"/>
              </a:ext>
            </a:extLst>
          </p:cNvPr>
          <p:cNvSpPr txBox="1"/>
          <p:nvPr/>
        </p:nvSpPr>
        <p:spPr>
          <a:xfrm>
            <a:off x="9126597" y="4901988"/>
            <a:ext cx="26329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Takes into account </a:t>
            </a:r>
            <a:r>
              <a:rPr lang="en-US" dirty="0"/>
              <a:t>the brightness difference between land and ocean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5B028A-37BD-8354-B35C-551998950799}"/>
              </a:ext>
            </a:extLst>
          </p:cNvPr>
          <p:cNvCxnSpPr>
            <a:cxnSpLocks/>
          </p:cNvCxnSpPr>
          <p:nvPr/>
        </p:nvCxnSpPr>
        <p:spPr>
          <a:xfrm>
            <a:off x="10503195" y="4343290"/>
            <a:ext cx="0" cy="461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EBA7200-D27E-F5FF-940B-D659281D73A3}"/>
              </a:ext>
            </a:extLst>
          </p:cNvPr>
          <p:cNvSpPr/>
          <p:nvPr/>
        </p:nvSpPr>
        <p:spPr>
          <a:xfrm>
            <a:off x="1275383" y="2210696"/>
            <a:ext cx="8882923" cy="135818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A7E6691-F0F8-FB3A-10C6-306B9433AACE}"/>
              </a:ext>
            </a:extLst>
          </p:cNvPr>
          <p:cNvSpPr/>
          <p:nvPr/>
        </p:nvSpPr>
        <p:spPr>
          <a:xfrm>
            <a:off x="316833" y="3681708"/>
            <a:ext cx="11422910" cy="29649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5EB492-ED17-FB2C-A7CB-12E1E6012316}"/>
              </a:ext>
            </a:extLst>
          </p:cNvPr>
          <p:cNvSpPr/>
          <p:nvPr/>
        </p:nvSpPr>
        <p:spPr>
          <a:xfrm>
            <a:off x="3010829" y="4767647"/>
            <a:ext cx="5008086" cy="51641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76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E84734-F911-8CAB-C710-0EDDE916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A098-09E4-4446-8B85-EBC4EE823CB0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1981C-1246-D61F-BA10-1B7BC0207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13" y="54533"/>
            <a:ext cx="667791" cy="571669"/>
          </a:xfrm>
          <a:prstGeom prst="rect">
            <a:avLst/>
          </a:prstGeom>
        </p:spPr>
      </p:pic>
      <p:pic>
        <p:nvPicPr>
          <p:cNvPr id="4" name="Picture 32" descr="nasa_logo.gif">
            <a:extLst>
              <a:ext uri="{FF2B5EF4-FFF2-40B4-BE49-F238E27FC236}">
                <a16:creationId xmlns:a16="http://schemas.microsoft.com/office/drawing/2014/main" id="{5EF0386E-5DFF-3847-132C-8CE9DF5464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3" y="53239"/>
            <a:ext cx="735963" cy="57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08DA36-F24F-F73F-5A97-98B070B1D297}"/>
              </a:ext>
            </a:extLst>
          </p:cNvPr>
          <p:cNvSpPr/>
          <p:nvPr/>
        </p:nvSpPr>
        <p:spPr>
          <a:xfrm flipV="1">
            <a:off x="221140" y="731819"/>
            <a:ext cx="11558333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119AB4-F3C3-007B-55FC-489001D9B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0989" y="758991"/>
            <a:ext cx="2815385" cy="3046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29F49B-7DF3-68EB-88A6-084A9BECD5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9066" y="3826967"/>
            <a:ext cx="2821377" cy="30532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29A28D-C8A5-975E-093B-51141F862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653" y="758992"/>
            <a:ext cx="2860989" cy="28054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F944E5-CCFB-641C-15AA-3E4710FAD0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6492" y="3896309"/>
            <a:ext cx="2949588" cy="2892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ED8023-D02A-608B-157E-552EC561EC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876302"/>
            <a:ext cx="2860989" cy="28054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4493F7-1538-1945-D398-73B8FD146B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6943" y="758991"/>
            <a:ext cx="2860990" cy="28054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8F774C-044C-46A7-4305-934DF8B015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1723" y="3876302"/>
            <a:ext cx="2943021" cy="29545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1A1223-F611-08E7-8376-EC32977E89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10436" y="758607"/>
            <a:ext cx="3014308" cy="30771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39B5CE-B6C4-02DC-1A64-3D3087B62795}"/>
              </a:ext>
            </a:extLst>
          </p:cNvPr>
          <p:cNvSpPr txBox="1"/>
          <p:nvPr/>
        </p:nvSpPr>
        <p:spPr>
          <a:xfrm>
            <a:off x="4856741" y="1216927"/>
            <a:ext cx="1182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SE = 0.62%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8CE603-7831-9739-0C63-50ABC778E77D}"/>
              </a:ext>
            </a:extLst>
          </p:cNvPr>
          <p:cNvSpPr txBox="1"/>
          <p:nvPr/>
        </p:nvSpPr>
        <p:spPr>
          <a:xfrm>
            <a:off x="10583625" y="963428"/>
            <a:ext cx="171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SE = 0.21%</a:t>
            </a:r>
          </a:p>
          <a:p>
            <a:r>
              <a:rPr lang="en-US" sz="1600" dirty="0">
                <a:highlight>
                  <a:srgbClr val="FFFF00"/>
                </a:highlight>
              </a:rPr>
              <a:t>~66% reduction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0552A3-2B3F-E680-1B0A-E4D54806592E}"/>
              </a:ext>
            </a:extLst>
          </p:cNvPr>
          <p:cNvSpPr txBox="1"/>
          <p:nvPr/>
        </p:nvSpPr>
        <p:spPr>
          <a:xfrm>
            <a:off x="4941691" y="5345025"/>
            <a:ext cx="1182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SE = 1.7%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CBB77B-5D68-DED8-B3A5-ADB63440BC33}"/>
              </a:ext>
            </a:extLst>
          </p:cNvPr>
          <p:cNvSpPr txBox="1"/>
          <p:nvPr/>
        </p:nvSpPr>
        <p:spPr>
          <a:xfrm>
            <a:off x="10583626" y="4035005"/>
            <a:ext cx="171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SE = 0.54%</a:t>
            </a:r>
          </a:p>
          <a:p>
            <a:r>
              <a:rPr lang="en-US" sz="1600" dirty="0">
                <a:highlight>
                  <a:srgbClr val="FFFF00"/>
                </a:highlight>
              </a:rPr>
              <a:t>~68% reduction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04F70D-B04D-EDA0-DB00-AB7E695AFAA8}"/>
              </a:ext>
            </a:extLst>
          </p:cNvPr>
          <p:cNvSpPr txBox="1"/>
          <p:nvPr/>
        </p:nvSpPr>
        <p:spPr>
          <a:xfrm>
            <a:off x="556054" y="2100649"/>
            <a:ext cx="1779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0.65 </a:t>
            </a:r>
            <a:r>
              <a:rPr lang="en-US" sz="1400" b="1" dirty="0">
                <a:solidFill>
                  <a:schemeClr val="tx1"/>
                </a:solidFill>
              </a:rPr>
              <a:t>µm</a:t>
            </a:r>
            <a:r>
              <a:rPr lang="en-US" sz="1400" b="1" dirty="0"/>
              <a:t> channel</a:t>
            </a:r>
          </a:p>
          <a:p>
            <a:r>
              <a:rPr lang="en-US" sz="1400" b="1" dirty="0"/>
              <a:t>No BRDF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6F7C80-615E-2154-4A3C-7AA89E7082B9}"/>
              </a:ext>
            </a:extLst>
          </p:cNvPr>
          <p:cNvSpPr txBox="1"/>
          <p:nvPr/>
        </p:nvSpPr>
        <p:spPr>
          <a:xfrm>
            <a:off x="238274" y="5413104"/>
            <a:ext cx="1779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1.61</a:t>
            </a:r>
            <a:r>
              <a:rPr lang="en-US" sz="1400" b="1" dirty="0">
                <a:solidFill>
                  <a:schemeClr val="tx1"/>
                </a:solidFill>
              </a:rPr>
              <a:t>µm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No BRDF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838EA6-8D25-6E8B-412A-F3AFF3FEA3C1}"/>
              </a:ext>
            </a:extLst>
          </p:cNvPr>
          <p:cNvSpPr txBox="1"/>
          <p:nvPr/>
        </p:nvSpPr>
        <p:spPr>
          <a:xfrm>
            <a:off x="3288853" y="1039597"/>
            <a:ext cx="1779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0.65 </a:t>
            </a:r>
            <a:r>
              <a:rPr lang="en-US" sz="1400" b="1" dirty="0">
                <a:solidFill>
                  <a:schemeClr val="tx1"/>
                </a:solidFill>
              </a:rPr>
              <a:t>µm</a:t>
            </a:r>
            <a:r>
              <a:rPr lang="en-US" sz="1400" dirty="0"/>
              <a:t> </a:t>
            </a:r>
            <a:r>
              <a:rPr lang="en-US" sz="1400" b="1" dirty="0"/>
              <a:t>channel</a:t>
            </a:r>
          </a:p>
          <a:p>
            <a:r>
              <a:rPr lang="en-US" sz="1400" b="1" dirty="0"/>
              <a:t>No BRDF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D1CCBB-6EE2-8B61-2E34-4B5A9FFA4E5F}"/>
              </a:ext>
            </a:extLst>
          </p:cNvPr>
          <p:cNvSpPr txBox="1"/>
          <p:nvPr/>
        </p:nvSpPr>
        <p:spPr>
          <a:xfrm>
            <a:off x="3352052" y="3985938"/>
            <a:ext cx="1779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1.61 </a:t>
            </a:r>
            <a:r>
              <a:rPr lang="en-US" sz="1400" b="1" dirty="0">
                <a:solidFill>
                  <a:schemeClr val="tx1"/>
                </a:solidFill>
              </a:rPr>
              <a:t>µm</a:t>
            </a:r>
            <a:r>
              <a:rPr lang="en-US" sz="1400" b="1" dirty="0"/>
              <a:t> channel</a:t>
            </a:r>
          </a:p>
          <a:p>
            <a:r>
              <a:rPr lang="en-US" sz="1400" b="1" dirty="0"/>
              <a:t>No BRDF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0D8ED7-3DE7-73FE-9628-5FC0D4299B38}"/>
              </a:ext>
            </a:extLst>
          </p:cNvPr>
          <p:cNvSpPr txBox="1"/>
          <p:nvPr/>
        </p:nvSpPr>
        <p:spPr>
          <a:xfrm>
            <a:off x="7720913" y="5390711"/>
            <a:ext cx="1779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1.61 </a:t>
            </a:r>
            <a:r>
              <a:rPr lang="en-US" sz="1400" b="1" dirty="0">
                <a:solidFill>
                  <a:schemeClr val="tx1"/>
                </a:solidFill>
              </a:rPr>
              <a:t>µm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land/ocean BRDF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38E6D9-3938-162B-1980-B0B18D0A0D69}"/>
              </a:ext>
            </a:extLst>
          </p:cNvPr>
          <p:cNvSpPr txBox="1"/>
          <p:nvPr/>
        </p:nvSpPr>
        <p:spPr>
          <a:xfrm>
            <a:off x="6401340" y="1984619"/>
            <a:ext cx="1779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0.65</a:t>
            </a:r>
            <a:r>
              <a:rPr lang="en-US" sz="1400" b="1" dirty="0">
                <a:solidFill>
                  <a:schemeClr val="tx1"/>
                </a:solidFill>
              </a:rPr>
              <a:t>µm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Hu BRDF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F05898-151E-943A-EB61-1B054FCD4272}"/>
              </a:ext>
            </a:extLst>
          </p:cNvPr>
          <p:cNvSpPr txBox="1"/>
          <p:nvPr/>
        </p:nvSpPr>
        <p:spPr>
          <a:xfrm>
            <a:off x="9376089" y="1064718"/>
            <a:ext cx="1779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0.65</a:t>
            </a:r>
            <a:r>
              <a:rPr lang="en-US" sz="1400" b="1" dirty="0">
                <a:solidFill>
                  <a:schemeClr val="tx1"/>
                </a:solidFill>
              </a:rPr>
              <a:t>µm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Hu BRDF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27141B-AA9A-CE69-DBB0-6C6EFC1B69CF}"/>
              </a:ext>
            </a:extLst>
          </p:cNvPr>
          <p:cNvSpPr txBox="1"/>
          <p:nvPr/>
        </p:nvSpPr>
        <p:spPr>
          <a:xfrm>
            <a:off x="9291651" y="4084339"/>
            <a:ext cx="1779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1.61 </a:t>
            </a:r>
            <a:r>
              <a:rPr lang="en-US" sz="1400" b="1" dirty="0">
                <a:solidFill>
                  <a:schemeClr val="tx1"/>
                </a:solidFill>
              </a:rPr>
              <a:t>µm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Monthly land/ocean BRDF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967BF4-0C5E-44D0-D94E-0BC1DC497337}"/>
              </a:ext>
            </a:extLst>
          </p:cNvPr>
          <p:cNvCxnSpPr/>
          <p:nvPr/>
        </p:nvCxnSpPr>
        <p:spPr>
          <a:xfrm>
            <a:off x="0" y="3826967"/>
            <a:ext cx="121018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E19D24B-FF7D-B08B-7C20-33C41CFF661D}"/>
              </a:ext>
            </a:extLst>
          </p:cNvPr>
          <p:cNvSpPr txBox="1"/>
          <p:nvPr/>
        </p:nvSpPr>
        <p:spPr>
          <a:xfrm>
            <a:off x="1273828" y="25766"/>
            <a:ext cx="1114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Application of Hu and Land/Ocean BRDF models</a:t>
            </a:r>
          </a:p>
        </p:txBody>
      </p:sp>
    </p:spTree>
    <p:extLst>
      <p:ext uri="{BB962C8B-B14F-4D97-AF65-F5344CB8AC3E}">
        <p14:creationId xmlns:p14="http://schemas.microsoft.com/office/powerpoint/2010/main" val="341777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584374-E9DA-7A36-BBA8-52C015F65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507465"/>
              </p:ext>
            </p:extLst>
          </p:nvPr>
        </p:nvGraphicFramePr>
        <p:xfrm>
          <a:off x="473476" y="1108966"/>
          <a:ext cx="11314866" cy="509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738">
                  <a:extLst>
                    <a:ext uri="{9D8B030D-6E8A-4147-A177-3AD203B41FA5}">
                      <a16:colId xmlns:a16="http://schemas.microsoft.com/office/drawing/2014/main" val="848493852"/>
                    </a:ext>
                  </a:extLst>
                </a:gridCol>
                <a:gridCol w="1254266">
                  <a:extLst>
                    <a:ext uri="{9D8B030D-6E8A-4147-A177-3AD203B41FA5}">
                      <a16:colId xmlns:a16="http://schemas.microsoft.com/office/drawing/2014/main" val="1044685080"/>
                    </a:ext>
                  </a:extLst>
                </a:gridCol>
                <a:gridCol w="1254266">
                  <a:extLst>
                    <a:ext uri="{9D8B030D-6E8A-4147-A177-3AD203B41FA5}">
                      <a16:colId xmlns:a16="http://schemas.microsoft.com/office/drawing/2014/main" val="3660488716"/>
                    </a:ext>
                  </a:extLst>
                </a:gridCol>
                <a:gridCol w="1254266">
                  <a:extLst>
                    <a:ext uri="{9D8B030D-6E8A-4147-A177-3AD203B41FA5}">
                      <a16:colId xmlns:a16="http://schemas.microsoft.com/office/drawing/2014/main" val="1447167232"/>
                    </a:ext>
                  </a:extLst>
                </a:gridCol>
                <a:gridCol w="1254266">
                  <a:extLst>
                    <a:ext uri="{9D8B030D-6E8A-4147-A177-3AD203B41FA5}">
                      <a16:colId xmlns:a16="http://schemas.microsoft.com/office/drawing/2014/main" val="3474767121"/>
                    </a:ext>
                  </a:extLst>
                </a:gridCol>
                <a:gridCol w="1254266">
                  <a:extLst>
                    <a:ext uri="{9D8B030D-6E8A-4147-A177-3AD203B41FA5}">
                      <a16:colId xmlns:a16="http://schemas.microsoft.com/office/drawing/2014/main" val="1323282879"/>
                    </a:ext>
                  </a:extLst>
                </a:gridCol>
                <a:gridCol w="1254266">
                  <a:extLst>
                    <a:ext uri="{9D8B030D-6E8A-4147-A177-3AD203B41FA5}">
                      <a16:colId xmlns:a16="http://schemas.microsoft.com/office/drawing/2014/main" val="2671807116"/>
                    </a:ext>
                  </a:extLst>
                </a:gridCol>
                <a:gridCol w="1254266">
                  <a:extLst>
                    <a:ext uri="{9D8B030D-6E8A-4147-A177-3AD203B41FA5}">
                      <a16:colId xmlns:a16="http://schemas.microsoft.com/office/drawing/2014/main" val="638560701"/>
                    </a:ext>
                  </a:extLst>
                </a:gridCol>
                <a:gridCol w="1254266">
                  <a:extLst>
                    <a:ext uri="{9D8B030D-6E8A-4147-A177-3AD203B41FA5}">
                      <a16:colId xmlns:a16="http://schemas.microsoft.com/office/drawing/2014/main" val="1869693833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VIIRS</a:t>
                      </a:r>
                    </a:p>
                    <a:p>
                      <a:pPr algn="ctr"/>
                      <a:r>
                        <a:rPr lang="en-US" dirty="0"/>
                        <a:t>channel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Standard error (%)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3991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BRDF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 model and land/ocean seasonal BRDFS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7428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KDE </a:t>
                      </a:r>
                    </a:p>
                    <a:p>
                      <a:pPr algn="ctr"/>
                      <a:r>
                        <a:rPr lang="en-US" dirty="0"/>
                        <a:t>mode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KDE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KDE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KDE</a:t>
                      </a:r>
                    </a:p>
                    <a:p>
                      <a:pPr algn="ctr"/>
                      <a:r>
                        <a:rPr lang="en-US" dirty="0"/>
                        <a:t>inflection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KDE </a:t>
                      </a:r>
                    </a:p>
                    <a:p>
                      <a:pPr algn="ctr"/>
                      <a:r>
                        <a:rPr lang="en-US" dirty="0"/>
                        <a:t>mode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KDE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KDE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KDE</a:t>
                      </a:r>
                    </a:p>
                    <a:p>
                      <a:pPr algn="ctr"/>
                      <a:r>
                        <a:rPr lang="en-US" dirty="0"/>
                        <a:t>inflection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79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0.57</a:t>
                      </a:r>
                      <a:endParaRPr lang="en-US" b="0" i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0.83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0.67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0.35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1.03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0.81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0.25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376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0.60</a:t>
                      </a:r>
                      <a:endParaRPr lang="en-US" b="0" i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0.82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0.70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0.33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0.77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0.25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335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I01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0.58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0.99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0.80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0.73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0.31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0.76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0.24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650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0.57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1.01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0.82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0.62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0.31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1.03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0.78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0.21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29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M7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0.48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0.93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0.69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0.51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0.25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0.97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0.64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0.23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783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M8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0.50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0.62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0.53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0.67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0.28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0.31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0.26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0.55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38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1.29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1.36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1.31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1.27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0.82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0.65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0.61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1.70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891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I03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2.06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1.71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1.75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2.44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0.82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1.08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079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M10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2.04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1.70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1.74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2.43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0.81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51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M11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1.51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1.28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1.30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1.81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0.55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0.42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0.42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0.86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234832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9A2A500-F798-7010-3D05-9F459E361B41}"/>
              </a:ext>
            </a:extLst>
          </p:cNvPr>
          <p:cNvGrpSpPr/>
          <p:nvPr/>
        </p:nvGrpSpPr>
        <p:grpSpPr>
          <a:xfrm>
            <a:off x="-1224517" y="67246"/>
            <a:ext cx="13099683" cy="852153"/>
            <a:chOff x="-1224517" y="67246"/>
            <a:chExt cx="13099683" cy="8521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2EDCD2-0C51-3055-5C69-740416E61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1458" y="145022"/>
              <a:ext cx="667791" cy="571669"/>
            </a:xfrm>
            <a:prstGeom prst="rect">
              <a:avLst/>
            </a:prstGeom>
          </p:spPr>
        </p:pic>
        <p:pic>
          <p:nvPicPr>
            <p:cNvPr id="6" name="Picture 32" descr="nasa_logo.gif">
              <a:extLst>
                <a:ext uri="{FF2B5EF4-FFF2-40B4-BE49-F238E27FC236}">
                  <a16:creationId xmlns:a16="http://schemas.microsoft.com/office/drawing/2014/main" id="{57D2674F-FE01-6FC0-C67C-86E92B38F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5495" y="145023"/>
              <a:ext cx="735963" cy="571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37A3B7-2D4A-6BA7-2D34-60851AF270EF}"/>
                </a:ext>
              </a:extLst>
            </p:cNvPr>
            <p:cNvSpPr txBox="1"/>
            <p:nvPr/>
          </p:nvSpPr>
          <p:spPr>
            <a:xfrm>
              <a:off x="-1224517" y="67246"/>
              <a:ext cx="1219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Trend standard errors (%) by KDE statistics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5B4E5C-FB7D-F8EA-48EA-9EDE2CF0C461}"/>
                </a:ext>
              </a:extLst>
            </p:cNvPr>
            <p:cNvSpPr/>
            <p:nvPr/>
          </p:nvSpPr>
          <p:spPr>
            <a:xfrm flipV="1">
              <a:off x="316833" y="870042"/>
              <a:ext cx="11558333" cy="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0B3544-55F8-B7C1-2854-811ECD46E66D}"/>
                </a:ext>
              </a:extLst>
            </p:cNvPr>
            <p:cNvSpPr/>
            <p:nvPr/>
          </p:nvSpPr>
          <p:spPr>
            <a:xfrm flipV="1">
              <a:off x="316833" y="919399"/>
              <a:ext cx="11558328" cy="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AA808C7-D67D-06C4-9318-EC1293D65B30}"/>
              </a:ext>
            </a:extLst>
          </p:cNvPr>
          <p:cNvSpPr txBox="1"/>
          <p:nvPr/>
        </p:nvSpPr>
        <p:spPr>
          <a:xfrm>
            <a:off x="473476" y="6206066"/>
            <a:ext cx="5860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• Bold text indicates the lowest trend standard errors</a:t>
            </a:r>
          </a:p>
          <a:p>
            <a:r>
              <a:rPr lang="en-US" dirty="0"/>
              <a:t>• Mean and Median shows consistent SWIR band stability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5F7E92-15B8-20BC-4A4D-8C5E2BCC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A098-09E4-4446-8B85-EBC4EE823CB0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3B42EA-C7A7-4BBE-EB8B-0B4922D05F7D}"/>
              </a:ext>
            </a:extLst>
          </p:cNvPr>
          <p:cNvSpPr txBox="1"/>
          <p:nvPr/>
        </p:nvSpPr>
        <p:spPr>
          <a:xfrm rot="16200000">
            <a:off x="-667412" y="3244334"/>
            <a:ext cx="191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&lt;-Visible bands-&gt;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7AE527-66D2-B93F-D2F8-B687B8B77AE6}"/>
              </a:ext>
            </a:extLst>
          </p:cNvPr>
          <p:cNvSpPr txBox="1"/>
          <p:nvPr/>
        </p:nvSpPr>
        <p:spPr>
          <a:xfrm rot="16200000">
            <a:off x="-618141" y="5107508"/>
            <a:ext cx="181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&lt;-SWIR bands-&gt;</a:t>
            </a:r>
          </a:p>
        </p:txBody>
      </p:sp>
    </p:spTree>
    <p:extLst>
      <p:ext uri="{BB962C8B-B14F-4D97-AF65-F5344CB8AC3E}">
        <p14:creationId xmlns:p14="http://schemas.microsoft.com/office/powerpoint/2010/main" val="8660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A94BC-E606-A0F9-C314-2C2190E0B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D1BEAA7-F9C1-3861-AAF2-CFBDCD14650C}"/>
              </a:ext>
            </a:extLst>
          </p:cNvPr>
          <p:cNvSpPr txBox="1"/>
          <p:nvPr/>
        </p:nvSpPr>
        <p:spPr>
          <a:xfrm>
            <a:off x="7834184" y="24466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049EF9-153B-4EFC-19CC-539D85606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58" y="145022"/>
            <a:ext cx="667791" cy="571669"/>
          </a:xfrm>
          <a:prstGeom prst="rect">
            <a:avLst/>
          </a:prstGeom>
        </p:spPr>
      </p:pic>
      <p:pic>
        <p:nvPicPr>
          <p:cNvPr id="14" name="Picture 32" descr="nasa_logo.gif">
            <a:extLst>
              <a:ext uri="{FF2B5EF4-FFF2-40B4-BE49-F238E27FC236}">
                <a16:creationId xmlns:a16="http://schemas.microsoft.com/office/drawing/2014/main" id="{D507747C-D92C-49F4-9CAD-4A5B0830E6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495" y="145023"/>
            <a:ext cx="735963" cy="57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2F36AAC-9249-F158-121D-961FBEA23AEE}"/>
              </a:ext>
            </a:extLst>
          </p:cNvPr>
          <p:cNvSpPr/>
          <p:nvPr/>
        </p:nvSpPr>
        <p:spPr>
          <a:xfrm flipV="1">
            <a:off x="316833" y="870042"/>
            <a:ext cx="11558333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070F2B-9259-6B1F-FBD1-2EF527CB0728}"/>
              </a:ext>
            </a:extLst>
          </p:cNvPr>
          <p:cNvSpPr/>
          <p:nvPr/>
        </p:nvSpPr>
        <p:spPr>
          <a:xfrm flipV="1">
            <a:off x="316833" y="919399"/>
            <a:ext cx="11558328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F0AC4F-C9AD-7F8E-0A34-258C74CD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A098-09E4-4446-8B85-EBC4EE823CB0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B3C9B3-BF0E-994D-2D26-D7C79F0722C5}"/>
              </a:ext>
            </a:extLst>
          </p:cNvPr>
          <p:cNvSpPr txBox="1"/>
          <p:nvPr/>
        </p:nvSpPr>
        <p:spPr>
          <a:xfrm>
            <a:off x="105495" y="1023393"/>
            <a:ext cx="117696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The tropical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land and ocean stratification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was a simple solution to address their distinct radiative properties: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Examine the monthly </a:t>
            </a:r>
            <a:r>
              <a:rPr lang="en-US" sz="2400" b="1" dirty="0"/>
              <a:t>10° latitude-longitude </a:t>
            </a:r>
            <a:r>
              <a:rPr lang="en-US" sz="2400" dirty="0"/>
              <a:t>regional DCC radiances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To verify the Hu and land/ocean monthly BRDF model improvements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Use January 2012 to July 2024 to build the monthly regional DCC dataset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To increase sampling use a 3-month running mean to define each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ncorporate a </a:t>
            </a:r>
            <a:r>
              <a:rPr lang="en-US" sz="2400" dirty="0"/>
              <a:t>monthly </a:t>
            </a:r>
            <a:r>
              <a:rPr lang="en-US" sz="2400" b="1" dirty="0"/>
              <a:t>10° latitude-longitude </a:t>
            </a:r>
            <a:r>
              <a:rPr lang="en-US" sz="2400" dirty="0"/>
              <a:t>regional BRDF for SWIR bands to improve the imager stability monitoring statistics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B65E3-448D-5249-C06F-47A83E214C1A}"/>
              </a:ext>
            </a:extLst>
          </p:cNvPr>
          <p:cNvSpPr txBox="1"/>
          <p:nvPr/>
        </p:nvSpPr>
        <p:spPr>
          <a:xfrm>
            <a:off x="1577422" y="-10311"/>
            <a:ext cx="10297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Monthly Regional DCC BRDF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EA6578-451D-D281-1692-E9F9221F5A92}"/>
                  </a:ext>
                </a:extLst>
              </p:cNvPr>
              <p:cNvSpPr txBox="1"/>
              <p:nvPr/>
            </p:nvSpPr>
            <p:spPr>
              <a:xfrm>
                <a:off x="1175353" y="4643129"/>
                <a:ext cx="9968898" cy="821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𝑐𝑜𝑟𝑟𝑒𝑐𝑡𝑒𝑑</m:t>
                            </m:r>
                          </m:e>
                          <m:sub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𝑟𝑒𝑔</m:t>
                            </m:r>
                          </m:sub>
                        </m:sSub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𝑔𝑙𝑜𝑏𝑎𝑙</m:t>
                        </m:r>
                      </m:sub>
                    </m:sSub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𝐵𝑅𝐷𝐹</m:t>
                            </m:r>
                          </m:e>
                          <m:sub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𝑎𝑛𝑛𝑢𝑎𝑙</m:t>
                            </m:r>
                          </m:sub>
                        </m:s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(22.5°,32.5°,145°,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𝑎𝑛𝑛𝑢𝑎𝑙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𝐵𝑅𝐷𝐹</m:t>
                            </m:r>
                          </m:e>
                          <m:sub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𝑔𝑙𝑜𝑏𝑎𝑙</m:t>
                            </m:r>
                          </m:sub>
                        </m:s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𝑆𝑍𝐴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𝑉𝑍𝐴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𝑅𝐴𝐴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𝑚𝑜𝑛𝑡h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𝑙𝑎𝑡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𝑙𝑜𝑛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EA6578-451D-D281-1692-E9F9221F5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53" y="4643129"/>
                <a:ext cx="9968898" cy="821763"/>
              </a:xfrm>
              <a:prstGeom prst="rect">
                <a:avLst/>
              </a:prstGeom>
              <a:blipFill>
                <a:blip r:embed="rId5"/>
                <a:stretch>
                  <a:fillRect l="-254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805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DF668-F5CD-5F2D-A5F9-D2CC89048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A4AEBF-9778-A846-6ADD-392848B75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58" y="34295"/>
            <a:ext cx="667791" cy="571669"/>
          </a:xfrm>
          <a:prstGeom prst="rect">
            <a:avLst/>
          </a:prstGeom>
        </p:spPr>
      </p:pic>
      <p:pic>
        <p:nvPicPr>
          <p:cNvPr id="14" name="Picture 32" descr="nasa_logo.gif">
            <a:extLst>
              <a:ext uri="{FF2B5EF4-FFF2-40B4-BE49-F238E27FC236}">
                <a16:creationId xmlns:a16="http://schemas.microsoft.com/office/drawing/2014/main" id="{64436EBD-05D6-8A1D-21B6-F7CBB15FCC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495" y="5190"/>
            <a:ext cx="735963" cy="57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D95917A-E724-7D4B-DD65-555431FC42CB}"/>
              </a:ext>
            </a:extLst>
          </p:cNvPr>
          <p:cNvSpPr/>
          <p:nvPr/>
        </p:nvSpPr>
        <p:spPr>
          <a:xfrm flipV="1">
            <a:off x="199133" y="616009"/>
            <a:ext cx="11558333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B5CDD5-C9C9-49FC-8BAA-F22F83E3B55B}"/>
              </a:ext>
            </a:extLst>
          </p:cNvPr>
          <p:cNvSpPr/>
          <p:nvPr/>
        </p:nvSpPr>
        <p:spPr>
          <a:xfrm flipV="1">
            <a:off x="199133" y="663382"/>
            <a:ext cx="11558328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EA7278-125B-3177-2F86-922930640CC1}"/>
              </a:ext>
            </a:extLst>
          </p:cNvPr>
          <p:cNvSpPr txBox="1"/>
          <p:nvPr/>
        </p:nvSpPr>
        <p:spPr>
          <a:xfrm>
            <a:off x="-1980991" y="-39498"/>
            <a:ext cx="1417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Regional Monthly NPP 0.65µm DCC Reflectance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040E69-3291-CB9E-04B9-93D681D6DBCE}"/>
              </a:ext>
            </a:extLst>
          </p:cNvPr>
          <p:cNvSpPr txBox="1"/>
          <p:nvPr/>
        </p:nvSpPr>
        <p:spPr>
          <a:xfrm>
            <a:off x="1606839" y="1293283"/>
            <a:ext cx="104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Mean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7A4EE0-C9D9-3C4A-7184-5BC2C5C99481}"/>
              </a:ext>
            </a:extLst>
          </p:cNvPr>
          <p:cNvSpPr txBox="1"/>
          <p:nvPr/>
        </p:nvSpPr>
        <p:spPr>
          <a:xfrm>
            <a:off x="5719420" y="1254271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B15D53-64E8-69EA-BEE6-058147D33264}"/>
              </a:ext>
            </a:extLst>
          </p:cNvPr>
          <p:cNvSpPr txBox="1"/>
          <p:nvPr/>
        </p:nvSpPr>
        <p:spPr>
          <a:xfrm>
            <a:off x="8875200" y="1233460"/>
            <a:ext cx="252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Inflection Point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7F9CA3-904B-3F0B-57A8-BC7FD823D108}"/>
              </a:ext>
            </a:extLst>
          </p:cNvPr>
          <p:cNvSpPr txBox="1"/>
          <p:nvPr/>
        </p:nvSpPr>
        <p:spPr>
          <a:xfrm>
            <a:off x="5105503" y="605964"/>
            <a:ext cx="2177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No BRDF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5BD5B7-FFF5-F0FB-E50C-C9BA3DB66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33" y="1960726"/>
            <a:ext cx="3874830" cy="5689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100AD1-FC32-3F1B-EDA9-FD04E7A391CE}"/>
              </a:ext>
            </a:extLst>
          </p:cNvPr>
          <p:cNvSpPr txBox="1"/>
          <p:nvPr/>
        </p:nvSpPr>
        <p:spPr>
          <a:xfrm>
            <a:off x="199133" y="1667839"/>
            <a:ext cx="140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NPP,Jan,M5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B7A65-1FC7-7170-FEB0-5EAF0368A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9560" y="1952111"/>
            <a:ext cx="3913977" cy="568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279BA8-76AA-7111-F786-C199E88121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9134" y="1935811"/>
            <a:ext cx="3913977" cy="5689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F71746-4982-E54F-E517-0F72E79E5666}"/>
              </a:ext>
            </a:extLst>
          </p:cNvPr>
          <p:cNvSpPr txBox="1"/>
          <p:nvPr/>
        </p:nvSpPr>
        <p:spPr>
          <a:xfrm>
            <a:off x="4311714" y="1666300"/>
            <a:ext cx="140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NPP,Jan,M5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BD2CB-DBDB-8986-4A31-FFA7E2BB3E5F}"/>
              </a:ext>
            </a:extLst>
          </p:cNvPr>
          <p:cNvSpPr txBox="1"/>
          <p:nvPr/>
        </p:nvSpPr>
        <p:spPr>
          <a:xfrm>
            <a:off x="8225691" y="1652970"/>
            <a:ext cx="140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NPP,Jan,M5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35844E-4F95-6F9C-E2CF-36B045C1D1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098" y="2770157"/>
            <a:ext cx="3913966" cy="5689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16CC6F-ADF4-3C25-5AE6-9178740D0DFF}"/>
              </a:ext>
            </a:extLst>
          </p:cNvPr>
          <p:cNvSpPr txBox="1"/>
          <p:nvPr/>
        </p:nvSpPr>
        <p:spPr>
          <a:xfrm>
            <a:off x="202713" y="2515867"/>
            <a:ext cx="164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NPP,April,M5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D036C3-8985-47D3-2DBC-52AE382356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9549" y="2786628"/>
            <a:ext cx="3913966" cy="5689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97880A4-D6F8-2E1C-B171-B682D7F2666D}"/>
              </a:ext>
            </a:extLst>
          </p:cNvPr>
          <p:cNvSpPr txBox="1"/>
          <p:nvPr/>
        </p:nvSpPr>
        <p:spPr>
          <a:xfrm>
            <a:off x="4281296" y="2503787"/>
            <a:ext cx="164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NPP,April,M5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8125C4-1D99-7FCF-C7BE-8C2E3E481E92}"/>
              </a:ext>
            </a:extLst>
          </p:cNvPr>
          <p:cNvSpPr txBox="1"/>
          <p:nvPr/>
        </p:nvSpPr>
        <p:spPr>
          <a:xfrm>
            <a:off x="8195251" y="2490237"/>
            <a:ext cx="164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NPP,April,M5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402C93E-294A-B822-24CF-6C10A43032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7595" y="2780100"/>
            <a:ext cx="3925516" cy="5706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844F649-393D-26F7-F58E-15C46E4F02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997" y="3611953"/>
            <a:ext cx="3913865" cy="56897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3E39350-7688-F36C-1F1C-7A5E4ED183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8023" y="3587444"/>
            <a:ext cx="3925492" cy="5706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AD0A73-AE48-1433-CAA0-C5BC889BC9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90090" y="3573077"/>
            <a:ext cx="3913976" cy="56899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A2C4C59-D8B2-1412-D27D-7E796A221246}"/>
              </a:ext>
            </a:extLst>
          </p:cNvPr>
          <p:cNvSpPr txBox="1"/>
          <p:nvPr/>
        </p:nvSpPr>
        <p:spPr>
          <a:xfrm>
            <a:off x="199133" y="3318512"/>
            <a:ext cx="164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NPP,July,M5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33F0-2A9C-EE0E-EC05-B04633C70F9A}"/>
              </a:ext>
            </a:extLst>
          </p:cNvPr>
          <p:cNvSpPr txBox="1"/>
          <p:nvPr/>
        </p:nvSpPr>
        <p:spPr>
          <a:xfrm>
            <a:off x="4281295" y="3311056"/>
            <a:ext cx="164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NPP,July,M5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D37546-C880-E741-8A8E-28F05197D64A}"/>
              </a:ext>
            </a:extLst>
          </p:cNvPr>
          <p:cNvSpPr txBox="1"/>
          <p:nvPr/>
        </p:nvSpPr>
        <p:spPr>
          <a:xfrm>
            <a:off x="8230456" y="3304184"/>
            <a:ext cx="164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NPP,July,M5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DFCEA6A-32F4-F41C-2D24-3F094428A6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646" y="4465348"/>
            <a:ext cx="3913974" cy="56899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06E8E29-76E6-4CCC-3382-708F107208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52693" y="4421960"/>
            <a:ext cx="3942348" cy="57311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947D86E-CE49-430E-F28D-3AE9C03A54C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61727" y="4407004"/>
            <a:ext cx="3942339" cy="57311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BC0B23B-E6A5-72CD-67CF-2D5E49F6374A}"/>
              </a:ext>
            </a:extLst>
          </p:cNvPr>
          <p:cNvSpPr txBox="1"/>
          <p:nvPr/>
        </p:nvSpPr>
        <p:spPr>
          <a:xfrm>
            <a:off x="199133" y="4171907"/>
            <a:ext cx="197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NPP,October,M5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D492875-E210-3DC3-8E30-47C90B99A1CA}"/>
              </a:ext>
            </a:extLst>
          </p:cNvPr>
          <p:cNvSpPr txBox="1"/>
          <p:nvPr/>
        </p:nvSpPr>
        <p:spPr>
          <a:xfrm>
            <a:off x="4265239" y="4158110"/>
            <a:ext cx="197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NPP,October,M5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BC9B61A-2BFF-1383-B4B2-72361FD8A4EB}"/>
              </a:ext>
            </a:extLst>
          </p:cNvPr>
          <p:cNvSpPr txBox="1"/>
          <p:nvPr/>
        </p:nvSpPr>
        <p:spPr>
          <a:xfrm>
            <a:off x="8321340" y="4118131"/>
            <a:ext cx="197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NPP,October,M5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37F2459-6503-3655-1E9A-4CD7CDB0E87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37135" y="5053147"/>
            <a:ext cx="4004031" cy="68725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E5D0735-1999-2096-6C7F-40A6944289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7559" y="5080041"/>
            <a:ext cx="4004037" cy="68726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CAC4A7F-7144-17F9-9223-7E617263D5B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46705" y="5072257"/>
            <a:ext cx="3745376" cy="64286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E530B2B-49AF-7EA3-E6D0-76099C981D5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357" y="3166334"/>
            <a:ext cx="180685" cy="9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75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36147</TotalTime>
  <Words>1507</Words>
  <Application>Microsoft Office PowerPoint</Application>
  <PresentationFormat>宽屏</PresentationFormat>
  <Paragraphs>428</Paragraphs>
  <Slides>16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Doelling, David Robert (LARC-E302)</dc:creator>
  <cp:lastModifiedBy>Doelling, David Robert (LARC-E302)</cp:lastModifiedBy>
  <cp:revision>53</cp:revision>
  <dcterms:created xsi:type="dcterms:W3CDTF">2024-09-10T21:39:09Z</dcterms:created>
  <dcterms:modified xsi:type="dcterms:W3CDTF">2025-03-24T09:33:49Z</dcterms:modified>
</cp:coreProperties>
</file>