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4" r:id="rId3"/>
    <p:sldId id="276" r:id="rId4"/>
    <p:sldId id="278" r:id="rId5"/>
    <p:sldId id="280" r:id="rId6"/>
    <p:sldId id="281" r:id="rId7"/>
    <p:sldId id="284" r:id="rId8"/>
    <p:sldId id="282" r:id="rId9"/>
    <p:sldId id="296" r:id="rId10"/>
    <p:sldId id="298" r:id="rId11"/>
    <p:sldId id="299" r:id="rId12"/>
    <p:sldId id="300" r:id="rId13"/>
    <p:sldId id="297" r:id="rId14"/>
    <p:sldId id="294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2FE"/>
    <a:srgbClr val="FF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/>
    <p:restoredTop sz="94694"/>
  </p:normalViewPr>
  <p:slideViewPr>
    <p:cSldViewPr snapToGrid="0">
      <p:cViewPr varScale="1">
        <p:scale>
          <a:sx n="111" d="100"/>
          <a:sy n="111" d="100"/>
        </p:scale>
        <p:origin x="24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F981C-D955-DE4A-8208-EA4A92D31C2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105F9-1DF8-F940-951B-88F732B7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FD157-1450-1719-B55E-DF5044C02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09256-3ECC-8B86-2BD8-E5FA47018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FAF9C-D779-E061-D631-677B96B55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9F924-E24A-4B4D-866E-AD259C371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105F9-1DF8-F940-951B-88F732B73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8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5BD32-B41D-7B90-2B9D-F93B9788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8B335-4340-2A5D-F60D-54D44B2CC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F47E3-FB4F-4B9B-ED7A-45B13DA55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DD770-B0FF-DE23-389A-C01FF18E1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105F9-1DF8-F940-951B-88F732B73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9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7665-41D5-1A27-13AB-4F64E484C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60569-DD3D-8F65-E8EA-2A48B0749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A1555-1ADD-E338-410A-9045DAFA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0F12-347D-F229-D5C0-422568A1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85F65-7792-6FDB-D23F-2EEAE9A0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1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88CF-4637-D5BE-7075-7A6F4FFD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55544-9546-6213-C101-08D4B714A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3758F-6D88-87B6-9CE2-58596C2F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72B0-4DB7-8DFD-1562-DF367DB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FB9C9-C4F0-9943-FBC1-55D2861B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5BB2B-D107-6A21-F0F6-1DA7E6BAD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500F9-B681-CA28-31EF-ED9D5758C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50DF4-9AA6-4FBB-C4F8-4F17F3CB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F0528-7E8B-9BCE-0228-C0E6A84F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0C92E-4C83-824A-6F67-9C1F7DC3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752F-7618-33F8-928B-AB37CD03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142F-DAB0-F7AF-4136-E6C48A25D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FB38-9AD0-73F5-613B-65B90384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CF0FA-7A7F-0D2D-CD0C-8A6318CA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949C4-0963-47CB-25EC-DBDDE295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FD26-F0B4-646E-81B3-C7A7A34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DBE4-7FB1-2FC6-4556-0588C669B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A75D-16C9-8683-B687-CEB047DB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D746-C127-9D02-509B-315FA8D6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05C54-C05C-C044-DC2D-C8CA1F0D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464D-530E-9956-73C0-AFA663CD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6C1A-ACB2-636E-3F55-69C01B8FB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8243C-E64E-67D8-1718-851CD95A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A9A1F-D301-E1BD-E843-92D60FF9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05E6C-99BF-7576-578A-02A083D0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C6FC-1744-73E7-EF59-B71345E3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A1E0-3974-ADD3-97C4-0D3D576B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845E6-0F42-15F2-D455-AAA39A662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B21C0-BBA6-C52C-74EC-742CF964C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97B8A-7C4B-4AB9-37EF-F6E0A1E46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67278-AE11-2EEF-882A-FF4AE6892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9DE7A-3C18-0240-7E30-99924932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CB261-6BE8-40C7-E467-0DAEDB89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45372-0821-0550-FD8A-D1A3F80C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CC6F-F670-E265-B7B9-3B0DB4E8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5B415-967A-85DB-2D18-190D784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588B0-A3AA-6D5C-E0EE-0E8EF2C6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0AD7F-B6D3-F776-D0BD-68AE2F2B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DE0D4-4F2A-F10D-E3D7-0C7EC19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8BD24-DEA6-3C66-9018-155743B5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329F-B5F3-9314-4626-5D35D329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0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275E-ED15-A93B-581F-C5816115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BCAA-FA8D-1E77-5D18-B597F959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BF39-66FB-16FE-CA22-8A6B4F95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9B124-ECCB-C64B-B872-554E62CB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02E15-E1E1-FBC1-933D-8ECE0E48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7DAD3-9DA4-4B5B-2D6C-9C2887B7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8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8D6C-FCD9-599A-E7E5-06D678DD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A30B7-704F-B596-FA7B-42DFB5793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55F29-0032-50C0-1E26-5C09CBF2D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CCA7A-9093-0F66-089A-6D164C57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0A907-4DCD-797B-6961-52BB6674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D9ADB-B7B5-C252-7143-5E0F00D3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4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3A60B-F1F6-3CB6-B545-BE15A76F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CEA65-2C70-8727-5D19-4965D147A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AF80-CBF1-88BA-6AC3-093258147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39604-212B-D842-9982-069B2932385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B37B8-707F-0E26-B9E7-1A63F6390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DF94D-E421-1AA1-6D17-8440D6C9A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CF857-B654-2A41-AFD2-9EAE3E32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D0EB-5269-9152-3840-432FBAC83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8689"/>
            <a:ext cx="9144000" cy="2387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the deep convective cloud invariant target methodology to radiometrically scale Himawari-8 AHI to VIIRS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EA964-5B3C-EF6A-43E6-19D1DD4D2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7278"/>
            <a:ext cx="8891847" cy="238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Conor </a:t>
            </a:r>
            <a:r>
              <a:rPr lang="en-US" dirty="0" err="1"/>
              <a:t>Haney</a:t>
            </a:r>
            <a:r>
              <a:rPr lang="en-US" baseline="30000" dirty="0" err="1"/>
              <a:t>a</a:t>
            </a:r>
            <a:r>
              <a:rPr lang="en-US" dirty="0"/>
              <a:t>, David </a:t>
            </a:r>
            <a:r>
              <a:rPr lang="en-US" dirty="0" err="1"/>
              <a:t>Doelling</a:t>
            </a:r>
            <a:r>
              <a:rPr lang="en-US" baseline="30000" dirty="0" err="1"/>
              <a:t>b</a:t>
            </a:r>
            <a:r>
              <a:rPr lang="en-US" dirty="0"/>
              <a:t>, Rajendra </a:t>
            </a:r>
            <a:r>
              <a:rPr lang="en-US" dirty="0" err="1"/>
              <a:t>Bhatt</a:t>
            </a:r>
            <a:r>
              <a:rPr lang="en-US" baseline="30000" dirty="0" err="1"/>
              <a:t>b</a:t>
            </a:r>
            <a:r>
              <a:rPr lang="en-US" dirty="0"/>
              <a:t>, </a:t>
            </a:r>
            <a:r>
              <a:rPr lang="en-US" dirty="0" err="1"/>
              <a:t>Prathana</a:t>
            </a:r>
            <a:r>
              <a:rPr lang="en-US" dirty="0"/>
              <a:t> </a:t>
            </a:r>
            <a:r>
              <a:rPr lang="en-US" dirty="0" err="1"/>
              <a:t>Khakurel</a:t>
            </a:r>
            <a:r>
              <a:rPr lang="en-US" baseline="30000" dirty="0" err="1"/>
              <a:t>a</a:t>
            </a:r>
            <a:r>
              <a:rPr lang="en-US" dirty="0"/>
              <a:t>, Benjamin </a:t>
            </a:r>
            <a:r>
              <a:rPr lang="en-US" dirty="0" err="1"/>
              <a:t>Scarino</a:t>
            </a:r>
            <a:r>
              <a:rPr lang="en-US" baseline="30000" dirty="0" err="1"/>
              <a:t>b</a:t>
            </a:r>
            <a:r>
              <a:rPr lang="en-US" dirty="0"/>
              <a:t>, Arun </a:t>
            </a:r>
            <a:r>
              <a:rPr lang="en-US" dirty="0" err="1"/>
              <a:t>Gopalan</a:t>
            </a:r>
            <a:r>
              <a:rPr lang="en-US" baseline="30000" dirty="0" err="1"/>
              <a:t>a</a:t>
            </a:r>
            <a:endParaRPr lang="en-US" baseline="30000" dirty="0"/>
          </a:p>
          <a:p>
            <a:endParaRPr lang="en-US" dirty="0"/>
          </a:p>
          <a:p>
            <a:r>
              <a:rPr lang="en-U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AMS annual meeting, </a:t>
            </a:r>
          </a:p>
          <a:p>
            <a:r>
              <a:rPr lang="en-U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15th Conference On Transition Of Research To Operations (15R2O) </a:t>
            </a:r>
          </a:p>
          <a:p>
            <a:r>
              <a:rPr lang="en-US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Orleans, LA, 13-17, January 2025</a:t>
            </a:r>
            <a:endParaRPr lang="en-US" sz="24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D7EA2-DF92-5EE3-5A2B-70D2D31BDD00}"/>
              </a:ext>
            </a:extLst>
          </p:cNvPr>
          <p:cNvSpPr txBox="1"/>
          <p:nvPr/>
        </p:nvSpPr>
        <p:spPr>
          <a:xfrm>
            <a:off x="1779104" y="5734878"/>
            <a:ext cx="881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err="1"/>
              <a:t>a</a:t>
            </a:r>
            <a:r>
              <a:rPr lang="en-US" dirty="0" err="1"/>
              <a:t>Analytical</a:t>
            </a:r>
            <a:r>
              <a:rPr lang="en-US" dirty="0"/>
              <a:t> Mechanics Associates</a:t>
            </a:r>
          </a:p>
          <a:p>
            <a:pPr algn="ctr"/>
            <a:r>
              <a:rPr lang="en-US" baseline="30000" dirty="0" err="1"/>
              <a:t>b</a:t>
            </a:r>
            <a:r>
              <a:rPr lang="en-US" dirty="0" err="1"/>
              <a:t>NASA</a:t>
            </a:r>
            <a:r>
              <a:rPr lang="en-US" dirty="0"/>
              <a:t> Langley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02739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821A6-BA05-4EAE-7EA5-0E0ABE0C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C9E6E8A-96B0-994E-5416-A6624B4418F0}"/>
              </a:ext>
            </a:extLst>
          </p:cNvPr>
          <p:cNvSpPr txBox="1"/>
          <p:nvPr/>
        </p:nvSpPr>
        <p:spPr>
          <a:xfrm>
            <a:off x="2134531" y="5836668"/>
            <a:ext cx="7401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Inflection provides the best stability for both 30-km and 1-km datasets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Lowest standard error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SLP%/yr &lt; 0.06% for all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F97F27-0656-F8C9-4A36-DA1E1451FB7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Statistics Time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18F76-5AD9-8CA1-1870-C5597FED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97" y="784781"/>
            <a:ext cx="5994302" cy="5031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5C36F-4902-0E6C-04E3-DA201E9AD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9970"/>
            <a:ext cx="5994302" cy="49760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6A3D37-D98E-73B1-6CD9-3CDC3DFA92EA}"/>
              </a:ext>
            </a:extLst>
          </p:cNvPr>
          <p:cNvSpPr txBox="1"/>
          <p:nvPr/>
        </p:nvSpPr>
        <p:spPr>
          <a:xfrm>
            <a:off x="3325180" y="1602093"/>
            <a:ext cx="21590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Ray-matched-30km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65D49-CE67-4AEA-B58E-E35F00A6C9C9}"/>
              </a:ext>
            </a:extLst>
          </p:cNvPr>
          <p:cNvSpPr txBox="1"/>
          <p:nvPr/>
        </p:nvSpPr>
        <p:spPr>
          <a:xfrm>
            <a:off x="9455854" y="1602093"/>
            <a:ext cx="21194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Time-matched 1km</a:t>
            </a:r>
          </a:p>
        </p:txBody>
      </p:sp>
    </p:spTree>
    <p:extLst>
      <p:ext uri="{BB962C8B-B14F-4D97-AF65-F5344CB8AC3E}">
        <p14:creationId xmlns:p14="http://schemas.microsoft.com/office/powerpoint/2010/main" val="175688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EB8B2-0602-EA85-B308-ADD11DBC0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671DE-2BB4-029A-6BD8-C2AD6F6E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36" y="815837"/>
            <a:ext cx="5998464" cy="5001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E32B8-FCEC-CE5E-3109-1059D6DF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40122"/>
            <a:ext cx="5998464" cy="49574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2C09-33B6-35CB-9D7F-07F8E99E5D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Statistics Time Series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06F1E-A387-EB21-0FE8-7D4C22636D4C}"/>
              </a:ext>
            </a:extLst>
          </p:cNvPr>
          <p:cNvSpPr txBox="1"/>
          <p:nvPr/>
        </p:nvSpPr>
        <p:spPr>
          <a:xfrm>
            <a:off x="3325180" y="1602093"/>
            <a:ext cx="21590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Ray-matched-30km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55BD7-8106-74DE-6D7C-7F4A40B1FA6E}"/>
              </a:ext>
            </a:extLst>
          </p:cNvPr>
          <p:cNvSpPr txBox="1"/>
          <p:nvPr/>
        </p:nvSpPr>
        <p:spPr>
          <a:xfrm>
            <a:off x="9455854" y="1602093"/>
            <a:ext cx="21194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Time-matched 1km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DC1F2-4B5A-B03D-051E-64DB358AD33A}"/>
              </a:ext>
            </a:extLst>
          </p:cNvPr>
          <p:cNvSpPr txBox="1"/>
          <p:nvPr/>
        </p:nvSpPr>
        <p:spPr>
          <a:xfrm>
            <a:off x="2134531" y="5836668"/>
            <a:ext cx="7401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Inflection provides the best stability for both 30-km and 1-km datasets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Lowest standard error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SLP%/yr &lt; 0.06% for all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F704F-7B00-58F9-4B27-C02BFF621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9CEBFA1-EDC8-A3E6-A71D-CE5CD703C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66" y="3520241"/>
            <a:ext cx="3995928" cy="3316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13EA24-0C6B-AA69-CE32-BDA12986C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66" y="553342"/>
            <a:ext cx="3995928" cy="3328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CED64-5FC6-B358-C29A-AB1C44A0A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24" y="3523084"/>
            <a:ext cx="3995928" cy="3303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ED620-FCBE-44C6-2F9E-5007CA267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744" y="578839"/>
            <a:ext cx="3995928" cy="330301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79CD590-4C1A-0E65-9E5E-37D7DC8D4C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AHI/N20-VIIRS Ratio of PDF Statistics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F971C3-95CD-8E67-5A2B-CEACFD4ECB33}"/>
              </a:ext>
            </a:extLst>
          </p:cNvPr>
          <p:cNvSpPr txBox="1"/>
          <p:nvPr/>
        </p:nvSpPr>
        <p:spPr>
          <a:xfrm>
            <a:off x="3721397" y="1089465"/>
            <a:ext cx="795411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DA0AE4-DF84-E9DA-DFBB-D855C6FD9476}"/>
              </a:ext>
            </a:extLst>
          </p:cNvPr>
          <p:cNvSpPr txBox="1"/>
          <p:nvPr/>
        </p:nvSpPr>
        <p:spPr>
          <a:xfrm>
            <a:off x="7956077" y="1089465"/>
            <a:ext cx="822661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7EC42E-206B-2FC6-4F87-EE0B0EB91447}"/>
              </a:ext>
            </a:extLst>
          </p:cNvPr>
          <p:cNvSpPr txBox="1"/>
          <p:nvPr/>
        </p:nvSpPr>
        <p:spPr>
          <a:xfrm>
            <a:off x="3721397" y="4107570"/>
            <a:ext cx="923651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Median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3130D-271A-CCC7-4F6C-F6771AE1DA01}"/>
              </a:ext>
            </a:extLst>
          </p:cNvPr>
          <p:cNvSpPr txBox="1"/>
          <p:nvPr/>
        </p:nvSpPr>
        <p:spPr>
          <a:xfrm>
            <a:off x="7721073" y="4132938"/>
            <a:ext cx="1125629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Inflection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E49503-D9D7-5CBD-C21F-1A33662C47C0}"/>
              </a:ext>
            </a:extLst>
          </p:cNvPr>
          <p:cNvSpPr txBox="1"/>
          <p:nvPr/>
        </p:nvSpPr>
        <p:spPr>
          <a:xfrm>
            <a:off x="9409814" y="1635115"/>
            <a:ext cx="23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DCC-RM 30-km Ratio</a:t>
            </a:r>
          </a:p>
          <a:p>
            <a:r>
              <a:rPr lang="en-US" b="1" dirty="0">
                <a:solidFill>
                  <a:srgbClr val="0332FE"/>
                </a:solidFill>
              </a:rPr>
              <a:t>DCC-IT 1-km Ratio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E879BB-009B-3B38-B4B6-4E110EA12C3E}"/>
              </a:ext>
            </a:extLst>
          </p:cNvPr>
          <p:cNvSpPr txBox="1"/>
          <p:nvPr/>
        </p:nvSpPr>
        <p:spPr>
          <a:xfrm>
            <a:off x="9409814" y="2478711"/>
            <a:ext cx="2631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 and Inflection both provide ratios very close to 1.0, while for mean and median there is a small bias between DCC-RM and DCC-IT</a:t>
            </a:r>
          </a:p>
        </p:txBody>
      </p:sp>
    </p:spTree>
    <p:extLst>
      <p:ext uri="{BB962C8B-B14F-4D97-AF65-F5344CB8AC3E}">
        <p14:creationId xmlns:p14="http://schemas.microsoft.com/office/powerpoint/2010/main" val="51229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C0451-0E11-62AC-04B2-60117829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8E4033-B188-2B88-3034-5DA7C89F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642" y="3518578"/>
            <a:ext cx="4007312" cy="3318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DEF65-774A-4BF6-C6AB-1DDF2778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641" y="577144"/>
            <a:ext cx="3993792" cy="3316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BB2EB-4F35-7351-022F-CD1CEA1E3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81" y="3518579"/>
            <a:ext cx="3999676" cy="3318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B536E4-FE9C-3328-DC8E-C4895AA3B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80" y="593094"/>
            <a:ext cx="3999676" cy="33168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F69C694-990D-C951-587C-B2787DA8EB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AHI/NPP-VIIRS Ratio of PDF Statistics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CC077-CAE3-924B-6015-2DA797DEEAAB}"/>
              </a:ext>
            </a:extLst>
          </p:cNvPr>
          <p:cNvSpPr txBox="1"/>
          <p:nvPr/>
        </p:nvSpPr>
        <p:spPr>
          <a:xfrm>
            <a:off x="3721397" y="1089465"/>
            <a:ext cx="795411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6F466-0B07-4DF4-1771-970D4153604B}"/>
              </a:ext>
            </a:extLst>
          </p:cNvPr>
          <p:cNvSpPr txBox="1"/>
          <p:nvPr/>
        </p:nvSpPr>
        <p:spPr>
          <a:xfrm>
            <a:off x="7956077" y="1089465"/>
            <a:ext cx="822661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B0A60-200A-587D-8AC4-E3BDE2260CAE}"/>
              </a:ext>
            </a:extLst>
          </p:cNvPr>
          <p:cNvSpPr txBox="1"/>
          <p:nvPr/>
        </p:nvSpPr>
        <p:spPr>
          <a:xfrm>
            <a:off x="3721397" y="4107570"/>
            <a:ext cx="923651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Median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D61D8-3A78-1CF4-0DDF-4EE4BA42F70F}"/>
              </a:ext>
            </a:extLst>
          </p:cNvPr>
          <p:cNvSpPr txBox="1"/>
          <p:nvPr/>
        </p:nvSpPr>
        <p:spPr>
          <a:xfrm>
            <a:off x="7721073" y="4132938"/>
            <a:ext cx="1125629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Inflection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3469F-A00D-A4A5-5CFD-B2B8F91FFF28}"/>
              </a:ext>
            </a:extLst>
          </p:cNvPr>
          <p:cNvSpPr txBox="1"/>
          <p:nvPr/>
        </p:nvSpPr>
        <p:spPr>
          <a:xfrm>
            <a:off x="9543147" y="3235524"/>
            <a:ext cx="225495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Doing the same for AHI/NPP yields very similar results to AHI/N20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FE96DE-2940-B048-543C-7D2DF29C1C42}"/>
              </a:ext>
            </a:extLst>
          </p:cNvPr>
          <p:cNvSpPr txBox="1"/>
          <p:nvPr/>
        </p:nvSpPr>
        <p:spPr>
          <a:xfrm>
            <a:off x="9409814" y="1635115"/>
            <a:ext cx="23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DCC-RM 30-km Ratio</a:t>
            </a:r>
          </a:p>
          <a:p>
            <a:r>
              <a:rPr lang="en-US" b="1" dirty="0">
                <a:solidFill>
                  <a:srgbClr val="0332FE"/>
                </a:solidFill>
              </a:rPr>
              <a:t>DCC-IT 1-km Ratio</a:t>
            </a:r>
          </a:p>
        </p:txBody>
      </p:sp>
    </p:spTree>
    <p:extLst>
      <p:ext uri="{BB962C8B-B14F-4D97-AF65-F5344CB8AC3E}">
        <p14:creationId xmlns:p14="http://schemas.microsoft.com/office/powerpoint/2010/main" val="197680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8C9DA1-50DA-3804-C0A3-FE210E6EF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05124"/>
              </p:ext>
            </p:extLst>
          </p:nvPr>
        </p:nvGraphicFramePr>
        <p:xfrm>
          <a:off x="1492199" y="108239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9843623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7477334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879754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713952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00052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AHI/N20VIIRS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3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30-km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0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1-km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+0.10%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3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Sigma 30-km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3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Sigma 1-km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103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8FF2E6-C433-1D7A-D941-3EFFBD48427D}"/>
              </a:ext>
            </a:extLst>
          </p:cNvPr>
          <p:cNvSpPr txBox="1"/>
          <p:nvPr/>
        </p:nvSpPr>
        <p:spPr>
          <a:xfrm>
            <a:off x="988828" y="5458593"/>
            <a:ext cx="973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DCC 30-km dataset is expected to have a ratio of 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best PDF statistic provides the closest ratio to 1.0 and smallest sigma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1-km </a:t>
            </a:r>
            <a:r>
              <a:rPr lang="en-US" dirty="0" err="1"/>
              <a:t>sigmas</a:t>
            </a:r>
            <a:r>
              <a:rPr lang="en-US" dirty="0"/>
              <a:t> are expected to be larger than the 30-km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 and Inflection point seem to be the best case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6BB69C-BA8F-CBE5-61DA-54D4FCE4A7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AHI/VIIRS PDF Ratio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1FC2D0-B4AF-93FA-5C63-4CC8C051B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02661"/>
              </p:ext>
            </p:extLst>
          </p:nvPr>
        </p:nvGraphicFramePr>
        <p:xfrm>
          <a:off x="1492199" y="3337953"/>
          <a:ext cx="82667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359">
                  <a:extLst>
                    <a:ext uri="{9D8B030D-6E8A-4147-A177-3AD203B41FA5}">
                      <a16:colId xmlns:a16="http://schemas.microsoft.com/office/drawing/2014/main" val="3984362333"/>
                    </a:ext>
                  </a:extLst>
                </a:gridCol>
                <a:gridCol w="1653359">
                  <a:extLst>
                    <a:ext uri="{9D8B030D-6E8A-4147-A177-3AD203B41FA5}">
                      <a16:colId xmlns:a16="http://schemas.microsoft.com/office/drawing/2014/main" val="4274773340"/>
                    </a:ext>
                  </a:extLst>
                </a:gridCol>
                <a:gridCol w="1653359">
                  <a:extLst>
                    <a:ext uri="{9D8B030D-6E8A-4147-A177-3AD203B41FA5}">
                      <a16:colId xmlns:a16="http://schemas.microsoft.com/office/drawing/2014/main" val="4287975433"/>
                    </a:ext>
                  </a:extLst>
                </a:gridCol>
                <a:gridCol w="1653359">
                  <a:extLst>
                    <a:ext uri="{9D8B030D-6E8A-4147-A177-3AD203B41FA5}">
                      <a16:colId xmlns:a16="http://schemas.microsoft.com/office/drawing/2014/main" val="1271395212"/>
                    </a:ext>
                  </a:extLst>
                </a:gridCol>
                <a:gridCol w="1653359">
                  <a:extLst>
                    <a:ext uri="{9D8B030D-6E8A-4147-A177-3AD203B41FA5}">
                      <a16:colId xmlns:a16="http://schemas.microsoft.com/office/drawing/2014/main" val="900052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AHI/NPPVIIRS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3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30-km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0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1-km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3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Sigma 30-km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3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Sigma 1-km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1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7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70E3-1A5F-C5B0-4BFF-8DEF2BFF986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Future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96BEE-B61B-1743-E9A0-9EFEEDB807B9}"/>
              </a:ext>
            </a:extLst>
          </p:cNvPr>
          <p:cNvSpPr txBox="1"/>
          <p:nvPr/>
        </p:nvSpPr>
        <p:spPr>
          <a:xfrm>
            <a:off x="192505" y="681037"/>
            <a:ext cx="116561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PDF statistical comparisons were made between Himawari-8 AHI and NOAA20-VIIRS for two datasets: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DCC ray-matched 30-km cells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Image-matched DCC-IT 1-km cells in images that contained AHI/VIIRS 30-km footprints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PDF statistics were tracked over a time series on a monthly basis from 2018-2022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The mode and inflection point PDF statistics appear to be the most robust statistics for inter-calibrating using DCC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Inflection point has the lowest standard error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Mode and inflection show the AHI/VIIRS ratio closes 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Similar results were found for AHI/NPP-VIIRS as with AHI/NOAA-20-VIIRS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Future work involves performing this analysis for other channel-pairs for AHI and VIIRS in the VIS-NIR, and testing different BRDFs</a:t>
            </a:r>
          </a:p>
        </p:txBody>
      </p:sp>
    </p:spTree>
    <p:extLst>
      <p:ext uri="{BB962C8B-B14F-4D97-AF65-F5344CB8AC3E}">
        <p14:creationId xmlns:p14="http://schemas.microsoft.com/office/powerpoint/2010/main" val="82803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566DD-718D-90B7-96F6-BE27ECEDE271}"/>
              </a:ext>
            </a:extLst>
          </p:cNvPr>
          <p:cNvSpPr txBox="1"/>
          <p:nvPr/>
        </p:nvSpPr>
        <p:spPr>
          <a:xfrm>
            <a:off x="105987" y="539721"/>
            <a:ext cx="1165652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NASA CERES project provides the scientific community global regional broadband fluxes designed for long-term climate monitoring.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The CERES Imager and Geostationary Calibration Group (IGCG) provides independent assessment of the NASA VIIRS L1B imager radiances and inter-calibration coefficients between MODIS, VIIRS, and geostationary imagers (GEO) to provide consistently retrieved clouds and GEO-derived broadband fluxes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CERES imager and GEO intercalibration uses all-sky tropical ocean ray-matching as the primary method to inter-calibrate VIIRS and GEO, and verifies the inter-calibration with Deep Convective Cloud (DCC) ray-matching, desert targets, and DCC invariant targets (DCC-IT)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DCCs are spectrally uniform, near-Lambertian natural diffusers offering high signal-to-noise ratio and stable radiometric response in the VIS-NIR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DCC-IT are used to monitor visible imager stability as well as to transfer the calibration for over 20 years. The technique is based on a large ensemble statistical method that relies on sufficient sampling of DCC pixels over the tropics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Monthly PDF shapes being consistent temporally indicates sensor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goal of this study is to improve the VIIRS and GEO inter-calibration using DCC invariant targets for visible channels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Himawari-8 AHI band 3 (0.64µm) will be compared with NOAA-20-VIIRS band I01 (0.64µm)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88C85B-3236-5406-2D12-032802DB13B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1980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DBC1-7CA1-C01F-4E47-80AECBFED9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2C086-2301-2545-B5E0-4FA4B9ECF0B2}"/>
              </a:ext>
            </a:extLst>
          </p:cNvPr>
          <p:cNvSpPr txBox="1"/>
          <p:nvPr/>
        </p:nvSpPr>
        <p:spPr>
          <a:xfrm>
            <a:off x="97674" y="913793"/>
            <a:ext cx="1165652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PDF statistics for DCC-IT are used to monitor instrument stability and transfer calibration between sensors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Mode, mean, median, and inflection point </a:t>
            </a:r>
          </a:p>
          <a:p>
            <a:pPr lvl="1"/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order to test which DCC-IT PDF statistic is most suited to radiometrically scale HIM8 AHI B3 to NOAA-20-VIIRS I01, AHI radiances are inter-calibrated with VIIRS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performing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DCC ray-matching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DCC ray-matched VIIRS and AHI 30-km radiance pairs are linearly regressed to compute the gain from observed AHI counts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Optimal DCC-IT PDF statistic is the one that most closely matches the relative ratio between the VIIRS and HIM8 radiances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DCC PDF statistics and the AHI/VIIRS ratios between them are tracked over time from 2018-2022 in order to assess the statistics that demonstrate the optimal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spot between consistent PDF stability and lower noise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9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E3FE-0AD2-BBB7-C832-399E8A92DD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B8196-2A16-4F0C-4896-8F8CE0DD8E54}"/>
              </a:ext>
            </a:extLst>
          </p:cNvPr>
          <p:cNvSpPr txBox="1"/>
          <p:nvPr/>
        </p:nvSpPr>
        <p:spPr>
          <a:xfrm>
            <a:off x="116378" y="781396"/>
            <a:ext cx="119287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NOAA20-VIIRS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L1B Collection 2.1 subset retrieved from Atmospheric Science Data Center Distributed Active Archive Center (ASDC DAAC)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6-minute granules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Band I01 (0.64µm), natively at 375-m, averaged and subsampled to 1.5-km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Band M15 used for 10.763µm DCC IR brightness temperature (BT) criteria (also subsampled to 1.5-km)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NPP-VIIRS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Same as NOAA-20-VIIRS, except using L1B Collection 2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Himawari-8 AHI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Retrieved from the Man computer Interactive Data Access System (</a:t>
            </a:r>
            <a:r>
              <a:rPr lang="en-US" sz="2000" dirty="0" err="1"/>
              <a:t>McIDAS</a:t>
            </a:r>
            <a:r>
              <a:rPr lang="en-US" sz="2000" dirty="0"/>
              <a:t>) from the Space Science and Engineering Center (SSEC) at the University of Wisconsin-Madison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10-minute imagery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Band 3 (0.64µm), natively at 0.5-km subsampled to 2-km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Band 14 (11.2µm) used for DCC IR BT criteria, natively at 2-km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659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A711-3067-9E48-4A63-F6656EE0CF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DCC Ray-matching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57DCA-36A6-6713-9EB8-4E1F4BC080C0}"/>
              </a:ext>
            </a:extLst>
          </p:cNvPr>
          <p:cNvSpPr txBox="1"/>
          <p:nvPr/>
        </p:nvSpPr>
        <p:spPr>
          <a:xfrm>
            <a:off x="221382" y="883168"/>
            <a:ext cx="115695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• Follows the DCC Ray-matching approach of:</a:t>
            </a:r>
          </a:p>
          <a:p>
            <a:endParaRPr lang="en-US" sz="1600" i="1" dirty="0"/>
          </a:p>
          <a:p>
            <a:r>
              <a:rPr lang="en-US" sz="1600" i="1" dirty="0" err="1"/>
              <a:t>Doelling</a:t>
            </a:r>
            <a:r>
              <a:rPr lang="en-US" sz="1600" i="1" dirty="0"/>
              <a:t>, D. R., C. O. Haney, B. R. </a:t>
            </a:r>
            <a:r>
              <a:rPr lang="en-US" sz="1600" i="1" dirty="0" err="1"/>
              <a:t>Scarino</a:t>
            </a:r>
            <a:r>
              <a:rPr lang="en-US" sz="1600" i="1" dirty="0"/>
              <a:t>, A. Gopalan, and R. Bhatt, 2016: Improvements to the Geostationary Visible Imager Ray-Matching Calibration Algorithm for CERES Edition 4. J. Atmos. Oceanic Technol., 33, 2679-2698, https://</a:t>
            </a:r>
            <a:r>
              <a:rPr lang="en-US" sz="1600" i="1" dirty="0" err="1"/>
              <a:t>doi.org</a:t>
            </a:r>
            <a:r>
              <a:rPr lang="en-US" sz="1600" i="1" dirty="0"/>
              <a:t>/10.1175/JTECH-D-16-0113.1.</a:t>
            </a:r>
          </a:p>
          <a:p>
            <a:pPr lvl="1"/>
            <a:endParaRPr lang="en-US" sz="1200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FFD0B7-AD62-4FB2-C075-C06ED053C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52809"/>
              </p:ext>
            </p:extLst>
          </p:nvPr>
        </p:nvGraphicFramePr>
        <p:xfrm>
          <a:off x="3838908" y="1968466"/>
          <a:ext cx="342763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721">
                  <a:extLst>
                    <a:ext uri="{9D8B030D-6E8A-4147-A177-3AD203B41FA5}">
                      <a16:colId xmlns:a16="http://schemas.microsoft.com/office/drawing/2014/main" val="1315617670"/>
                    </a:ext>
                  </a:extLst>
                </a:gridCol>
                <a:gridCol w="2052917">
                  <a:extLst>
                    <a:ext uri="{9D8B030D-6E8A-4147-A177-3AD203B41FA5}">
                      <a16:colId xmlns:a16="http://schemas.microsoft.com/office/drawing/2014/main" val="4144560547"/>
                    </a:ext>
                  </a:extLst>
                </a:gridCol>
              </a:tblGrid>
              <a:tr h="274768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Ray-matching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61168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/>
                        <a:t>VZA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&lt;40°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85871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/>
                        <a:t>SZA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&lt;40°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501668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/>
                        <a:t>RAA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10°&lt;RAA&lt;170°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959445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/>
                        <a:t>BT (11µm)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&lt;220K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224410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 err="1"/>
                        <a:t>VIS</a:t>
                      </a:r>
                      <a:r>
                        <a:rPr lang="en-US" sz="1400" baseline="-25000" dirty="0" err="1"/>
                        <a:t>hom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370407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 err="1"/>
                        <a:t>IR</a:t>
                      </a:r>
                      <a:r>
                        <a:rPr lang="en-US" sz="1400" baseline="-25000" dirty="0" err="1"/>
                        <a:t>hom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&lt;7.5K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38228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∆GMT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601942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∆VZA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&lt;15°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68364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/>
                        <a:t>∆SZA 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147808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/>
                        <a:t>∆RAZ 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&lt;15°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248800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dirty="0"/>
                        <a:t>∆SCAT 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964422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Footprint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30-km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98753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-20°&lt;</a:t>
                      </a:r>
                      <a:r>
                        <a:rPr lang="en-US" sz="1400" dirty="0" err="1"/>
                        <a:t>lat</a:t>
                      </a:r>
                      <a:r>
                        <a:rPr lang="en-US" sz="1400" dirty="0"/>
                        <a:t>&lt;20°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941956"/>
                  </a:ext>
                </a:extLst>
              </a:tr>
              <a:tr h="274768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100°&lt;</a:t>
                      </a:r>
                      <a:r>
                        <a:rPr lang="en-US" sz="1400" dirty="0" err="1"/>
                        <a:t>lon</a:t>
                      </a:r>
                      <a:r>
                        <a:rPr lang="en-US" sz="1400" dirty="0"/>
                        <a:t>&lt;180°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115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D08D12-9767-F72F-7373-1FBC894E3848}"/>
              </a:ext>
            </a:extLst>
          </p:cNvPr>
          <p:cNvSpPr txBox="1"/>
          <p:nvPr/>
        </p:nvSpPr>
        <p:spPr>
          <a:xfrm>
            <a:off x="346510" y="2691949"/>
            <a:ext cx="28779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VIIRS data and HIM8 AHI data are aggregated to ~30km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DCC ray-matching criteria are listed in the table to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DCC are filtered to make sure there are no overlapping cells</a:t>
            </a:r>
          </a:p>
        </p:txBody>
      </p:sp>
      <p:pic>
        <p:nvPicPr>
          <p:cNvPr id="7" name="Picture 2" descr="Screen Shot 2014-03-24 at 10.33.36 AM.png">
            <a:extLst>
              <a:ext uri="{FF2B5EF4-FFF2-40B4-BE49-F238E27FC236}">
                <a16:creationId xmlns:a16="http://schemas.microsoft.com/office/drawing/2014/main" id="{E67A9CE3-C6D7-4556-237D-D598D8065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90" y="1982754"/>
            <a:ext cx="3735388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1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317C5-C9AC-4986-128E-3D63FF6431DB}"/>
              </a:ext>
            </a:extLst>
          </p:cNvPr>
          <p:cNvSpPr txBox="1"/>
          <p:nvPr/>
        </p:nvSpPr>
        <p:spPr>
          <a:xfrm>
            <a:off x="154888" y="5992297"/>
            <a:ext cx="850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Rad</a:t>
            </a:r>
            <a:r>
              <a:rPr lang="en-US" baseline="-25000" dirty="0" err="1"/>
              <a:t>VIIRS</a:t>
            </a:r>
            <a:r>
              <a:rPr lang="en-US" dirty="0" err="1"/>
              <a:t>•SBAF</a:t>
            </a:r>
            <a:r>
              <a:rPr lang="en-US" baseline="-25000" dirty="0" err="1"/>
              <a:t>VIIRS</a:t>
            </a:r>
            <a:r>
              <a:rPr lang="en-US" baseline="-25000" dirty="0"/>
              <a:t>-&gt;GEO</a:t>
            </a:r>
            <a:r>
              <a:rPr lang="en-US" dirty="0"/>
              <a:t> =  (Cnt</a:t>
            </a:r>
            <a:r>
              <a:rPr lang="en-US" baseline="-25000" dirty="0"/>
              <a:t>HIM8</a:t>
            </a:r>
            <a:r>
              <a:rPr lang="en-US" dirty="0"/>
              <a:t> - </a:t>
            </a:r>
            <a:r>
              <a:rPr lang="en-US" dirty="0" err="1"/>
              <a:t>Cnt</a:t>
            </a:r>
            <a:r>
              <a:rPr lang="en-US" baseline="-25000" dirty="0" err="1"/>
              <a:t>offset</a:t>
            </a:r>
            <a:r>
              <a:rPr lang="en-US" dirty="0"/>
              <a:t>)•gain•[cos(SZA</a:t>
            </a:r>
            <a:r>
              <a:rPr lang="en-US" baseline="-25000" dirty="0"/>
              <a:t>VIIRS</a:t>
            </a:r>
            <a:r>
              <a:rPr lang="en-US" dirty="0"/>
              <a:t>)/cos(SZA</a:t>
            </a:r>
            <a:r>
              <a:rPr lang="en-US" baseline="-25000" dirty="0"/>
              <a:t>HIM8</a:t>
            </a:r>
            <a:r>
              <a:rPr lang="en-US" dirty="0"/>
              <a:t>)]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80E6E-7F2C-ECCE-8E28-BEBB03B239D2}"/>
              </a:ext>
            </a:extLst>
          </p:cNvPr>
          <p:cNvSpPr txBox="1"/>
          <p:nvPr/>
        </p:nvSpPr>
        <p:spPr>
          <a:xfrm>
            <a:off x="6998779" y="681037"/>
            <a:ext cx="47079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 The gain calculated here can be used to convert a HIM8 count into a radiance, using the regression forced through the published visible space count of 20</a:t>
            </a:r>
          </a:p>
          <a:p>
            <a:endParaRPr lang="en-US" sz="2800" dirty="0"/>
          </a:p>
          <a:p>
            <a:r>
              <a:rPr lang="en-US" sz="2800" dirty="0"/>
              <a:t>• The DCC-RM gain is computed monthly to ensure that the DCC-IT statistics can be accurately evaluated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21BF5-2073-4DF7-5DF6-E646C734E2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Calculation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E1CC0-45EE-FDC6-30CA-C26D3097D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39" y="681037"/>
            <a:ext cx="4911517" cy="51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AFA2-51F6-33EF-7BC4-D9D8D032CA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Estimation(KDE) &amp; PDF Statistics</a:t>
            </a:r>
          </a:p>
        </p:txBody>
      </p:sp>
      <p:pic>
        <p:nvPicPr>
          <p:cNvPr id="4" name="Picture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69DC2AFA-E764-5333-6AD8-D575F00EC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6"/>
          <a:stretch/>
        </p:blipFill>
        <p:spPr>
          <a:xfrm>
            <a:off x="3541968" y="514777"/>
            <a:ext cx="3862265" cy="3535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4E4B5-D31E-8339-2287-B176488FB84A}"/>
              </a:ext>
            </a:extLst>
          </p:cNvPr>
          <p:cNvSpPr txBox="1"/>
          <p:nvPr/>
        </p:nvSpPr>
        <p:spPr>
          <a:xfrm>
            <a:off x="192843" y="969794"/>
            <a:ext cx="27043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order to overcome the bin discretization, this study utilizes a kernel density estimation (KDE) from the </a:t>
            </a:r>
            <a:r>
              <a:rPr lang="en-US" sz="2000" b="1" dirty="0" err="1"/>
              <a:t>gaussian_kde</a:t>
            </a:r>
            <a:r>
              <a:rPr lang="en-US" sz="2000" dirty="0"/>
              <a:t> function from the </a:t>
            </a:r>
            <a:r>
              <a:rPr lang="en-US" sz="2000" b="1" dirty="0"/>
              <a:t>SciPy </a:t>
            </a:r>
            <a:r>
              <a:rPr lang="en-US" sz="2000" dirty="0"/>
              <a:t>Python package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D79FE-1EE2-7AA0-E446-D2A2E0332F62}"/>
              </a:ext>
            </a:extLst>
          </p:cNvPr>
          <p:cNvSpPr txBox="1"/>
          <p:nvPr/>
        </p:nvSpPr>
        <p:spPr>
          <a:xfrm>
            <a:off x="192843" y="4021436"/>
            <a:ext cx="11771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Mean     </a:t>
            </a:r>
            <a:r>
              <a:rPr lang="en-US" sz="2000" dirty="0"/>
              <a:t>= Average of the pixel radiances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Median</a:t>
            </a:r>
            <a:r>
              <a:rPr lang="en-US" sz="2000" dirty="0"/>
              <a:t> = Radiance where half of the pixels are a smaller radiance and half of the pixels are larger radiance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Mode</a:t>
            </a:r>
            <a:r>
              <a:rPr lang="en-US" sz="2000" dirty="0"/>
              <a:t> = Radiance from the KDE with the greatest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Inflection point</a:t>
            </a:r>
            <a:r>
              <a:rPr lang="en-US" sz="2000" dirty="0"/>
              <a:t> = Radiance where the KDE curvature sign changes (only after the mode and before 20%*max frequency)</a:t>
            </a:r>
          </a:p>
          <a:p>
            <a:endParaRPr lang="en-US" sz="2000" dirty="0"/>
          </a:p>
          <a:p>
            <a:r>
              <a:rPr lang="en-US" sz="2000" dirty="0"/>
              <a:t>The relative calibration ratio for each statistic between AHI and VIIRS are analyzed to test how well the dataset statistics compare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4D30A-EB32-3FEE-61B6-17BB06DF6303}"/>
              </a:ext>
            </a:extLst>
          </p:cNvPr>
          <p:cNvSpPr txBox="1"/>
          <p:nvPr/>
        </p:nvSpPr>
        <p:spPr>
          <a:xfrm rot="16200000">
            <a:off x="2935789" y="1888472"/>
            <a:ext cx="935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Frequency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8C567-E2AD-B48B-3081-D0DD4B49F097}"/>
              </a:ext>
            </a:extLst>
          </p:cNvPr>
          <p:cNvSpPr txBox="1"/>
          <p:nvPr/>
        </p:nvSpPr>
        <p:spPr>
          <a:xfrm>
            <a:off x="4147080" y="588934"/>
            <a:ext cx="19938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VIIRS I01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AHI B3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77A3D3-0505-8892-3B1A-90C1B50E8807}"/>
              </a:ext>
            </a:extLst>
          </p:cNvPr>
          <p:cNvSpPr txBox="1"/>
          <p:nvPr/>
        </p:nvSpPr>
        <p:spPr>
          <a:xfrm>
            <a:off x="4974670" y="693869"/>
            <a:ext cx="199383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Smooth line = KDE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416A84-4F3A-81F5-E058-AC742E7E1783}"/>
              </a:ext>
            </a:extLst>
          </p:cNvPr>
          <p:cNvSpPr/>
          <p:nvPr/>
        </p:nvSpPr>
        <p:spPr>
          <a:xfrm>
            <a:off x="4202208" y="2836564"/>
            <a:ext cx="996919" cy="276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1963D6-DAFF-5F8C-059E-14334E17E57D}"/>
              </a:ext>
            </a:extLst>
          </p:cNvPr>
          <p:cNvGrpSpPr/>
          <p:nvPr/>
        </p:nvGrpSpPr>
        <p:grpSpPr>
          <a:xfrm>
            <a:off x="7372149" y="514777"/>
            <a:ext cx="4039237" cy="3535399"/>
            <a:chOff x="7372149" y="514777"/>
            <a:chExt cx="4039237" cy="3535399"/>
          </a:xfrm>
        </p:grpSpPr>
        <p:pic>
          <p:nvPicPr>
            <p:cNvPr id="3" name="Picture 2" descr="A graph of a normal distribution&#10;&#10;Description automatically generated">
              <a:extLst>
                <a:ext uri="{FF2B5EF4-FFF2-40B4-BE49-F238E27FC236}">
                  <a16:creationId xmlns:a16="http://schemas.microsoft.com/office/drawing/2014/main" id="{AA8E6607-E0A6-2BB4-550E-02D7B3F98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681"/>
            <a:stretch/>
          </p:blipFill>
          <p:spPr>
            <a:xfrm>
              <a:off x="7372149" y="514777"/>
              <a:ext cx="3917482" cy="353539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6A3895-929F-D203-53B6-B63A8028BB65}"/>
                </a:ext>
              </a:extLst>
            </p:cNvPr>
            <p:cNvSpPr txBox="1"/>
            <p:nvPr/>
          </p:nvSpPr>
          <p:spPr>
            <a:xfrm>
              <a:off x="8000218" y="598545"/>
              <a:ext cx="19938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432FF"/>
                  </a:solidFill>
                </a:rPr>
                <a:t>VIIRS I01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AHI B3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2EA8A0-D3A3-05A6-741D-E304D6210F06}"/>
                </a:ext>
              </a:extLst>
            </p:cNvPr>
            <p:cNvSpPr txBox="1"/>
            <p:nvPr/>
          </p:nvSpPr>
          <p:spPr>
            <a:xfrm>
              <a:off x="9467650" y="959312"/>
              <a:ext cx="50344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45720" rtlCol="0">
              <a:spAutoFit/>
            </a:bodyPr>
            <a:lstStyle/>
            <a:p>
              <a:pPr algn="r"/>
              <a:r>
                <a:rPr lang="en-US" sz="1000" b="1" dirty="0"/>
                <a:t>Mean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1483A5-6858-1860-E4D8-990336356958}"/>
                </a:ext>
              </a:extLst>
            </p:cNvPr>
            <p:cNvSpPr txBox="1"/>
            <p:nvPr/>
          </p:nvSpPr>
          <p:spPr>
            <a:xfrm>
              <a:off x="10027745" y="729919"/>
              <a:ext cx="586250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9144" bIns="9144" rtlCol="0">
              <a:spAutoFit/>
            </a:bodyPr>
            <a:lstStyle/>
            <a:p>
              <a:pPr algn="r"/>
              <a:r>
                <a:rPr lang="en-US" sz="1000" b="1" dirty="0"/>
                <a:t>Mode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1533E7-3CC9-E14E-8C86-9C206538336F}"/>
                </a:ext>
              </a:extLst>
            </p:cNvPr>
            <p:cNvSpPr txBox="1"/>
            <p:nvPr/>
          </p:nvSpPr>
          <p:spPr>
            <a:xfrm>
              <a:off x="9467650" y="739840"/>
              <a:ext cx="717687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9144" bIns="9144" rtlCol="0">
              <a:spAutoFit/>
            </a:bodyPr>
            <a:lstStyle/>
            <a:p>
              <a:pPr algn="r"/>
              <a:r>
                <a:rPr lang="en-US" sz="1000" b="1" dirty="0"/>
                <a:t>Median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292068-11A3-1D1B-CFE9-625F983A952A}"/>
                </a:ext>
              </a:extLst>
            </p:cNvPr>
            <p:cNvSpPr txBox="1"/>
            <p:nvPr/>
          </p:nvSpPr>
          <p:spPr>
            <a:xfrm>
              <a:off x="10542607" y="912477"/>
              <a:ext cx="868779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9144" bIns="9144" rtlCol="0">
              <a:spAutoFit/>
            </a:bodyPr>
            <a:lstStyle/>
            <a:p>
              <a:r>
                <a:rPr lang="en-US" sz="1000" b="1" dirty="0"/>
                <a:t>Inflection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4E2BD6-0D7E-0FAF-ACE5-8D05648E72C5}"/>
                </a:ext>
              </a:extLst>
            </p:cNvPr>
            <p:cNvSpPr/>
            <p:nvPr/>
          </p:nvSpPr>
          <p:spPr>
            <a:xfrm>
              <a:off x="8020476" y="2885841"/>
              <a:ext cx="996919" cy="276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9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F140E-86F2-641D-BE4A-C288DEAFB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19490"/>
              </p:ext>
            </p:extLst>
          </p:nvPr>
        </p:nvGraphicFramePr>
        <p:xfrm>
          <a:off x="5544578" y="604789"/>
          <a:ext cx="4971022" cy="538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12">
                  <a:extLst>
                    <a:ext uri="{9D8B030D-6E8A-4147-A177-3AD203B41FA5}">
                      <a16:colId xmlns:a16="http://schemas.microsoft.com/office/drawing/2014/main" val="3721558201"/>
                    </a:ext>
                  </a:extLst>
                </a:gridCol>
                <a:gridCol w="1862055">
                  <a:extLst>
                    <a:ext uri="{9D8B030D-6E8A-4147-A177-3AD203B41FA5}">
                      <a16:colId xmlns:a16="http://schemas.microsoft.com/office/drawing/2014/main" val="1116828970"/>
                    </a:ext>
                  </a:extLst>
                </a:gridCol>
                <a:gridCol w="1862055">
                  <a:extLst>
                    <a:ext uri="{9D8B030D-6E8A-4147-A177-3AD203B41FA5}">
                      <a16:colId xmlns:a16="http://schemas.microsoft.com/office/drawing/2014/main" val="3638576005"/>
                    </a:ext>
                  </a:extLst>
                </a:gridCol>
              </a:tblGrid>
              <a:tr h="549233">
                <a:tc>
                  <a:txBody>
                    <a:bodyPr/>
                    <a:lstStyle/>
                    <a:p>
                      <a:r>
                        <a:rPr lang="en-US" sz="16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DCC-IT 30-km</a:t>
                      </a:r>
                    </a:p>
                    <a:p>
                      <a:pPr algn="ctr"/>
                      <a:r>
                        <a:rPr lang="en-US" sz="1600" dirty="0"/>
                        <a:t>(Ray-matched)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DCC-IT L1b 1-km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(Time-matched)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02997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/>
                        <a:t>VZA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&lt;40°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&lt;40°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618921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/>
                        <a:t>SZA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&lt;40°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&lt;40°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257010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/>
                        <a:t>RAA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10°&lt;RAA&lt;170°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10°&lt;RAA&lt;170°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98960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/>
                        <a:t>BT (11µm)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&lt;205K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&lt;205K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12036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 err="1"/>
                        <a:t>VIS</a:t>
                      </a:r>
                      <a:r>
                        <a:rPr lang="en-US" sz="1600" baseline="-25000" dirty="0" err="1"/>
                        <a:t>hom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58602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 err="1"/>
                        <a:t>IR</a:t>
                      </a:r>
                      <a:r>
                        <a:rPr lang="en-US" sz="1600" baseline="-25000" dirty="0" err="1"/>
                        <a:t>hom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&lt;7.5K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77240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∆GMT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17438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∆VZA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&lt;15°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69107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/>
                        <a:t>∆SZA 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376026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/>
                        <a:t>∆RAZ 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&lt;15°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54739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dirty="0"/>
                        <a:t>∆SCAT 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&lt;15°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47565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Footprint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30-km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1-km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87300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-20°&lt;</a:t>
                      </a:r>
                      <a:r>
                        <a:rPr lang="en-US" sz="1600" dirty="0" err="1"/>
                        <a:t>lat</a:t>
                      </a:r>
                      <a:r>
                        <a:rPr lang="en-US" sz="1600" dirty="0"/>
                        <a:t>&lt;20°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±20°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12804"/>
                  </a:ext>
                </a:extLst>
              </a:tr>
              <a:tr h="34327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100°&lt;</a:t>
                      </a:r>
                      <a:r>
                        <a:rPr lang="en-US" sz="1600" dirty="0" err="1"/>
                        <a:t>lon</a:t>
                      </a:r>
                      <a:r>
                        <a:rPr lang="en-US" sz="1600" dirty="0"/>
                        <a:t>&lt;180°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100°&lt;</a:t>
                      </a:r>
                      <a:r>
                        <a:rPr lang="en-US" sz="1600" dirty="0" err="1"/>
                        <a:t>lon</a:t>
                      </a:r>
                      <a:r>
                        <a:rPr lang="en-US" sz="1600" dirty="0"/>
                        <a:t>&lt;180°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4726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973F08-59ED-BF77-1D99-17CE1F613148}"/>
              </a:ext>
            </a:extLst>
          </p:cNvPr>
          <p:cNvSpPr txBox="1"/>
          <p:nvPr/>
        </p:nvSpPr>
        <p:spPr>
          <a:xfrm>
            <a:off x="129139" y="806377"/>
            <a:ext cx="46682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sets of datasets are used for this study: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Ray-matched 30-km DCC cells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Time-matched DCC-IT 1-km data is using the operational DCC-IT method, but only using the VIIRS granules and HIM8-AHI images where a ray-matched 30-km footprint exists and has met the DCC ray-matching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Both DCC datasets are retrieved for both HIM8-AHI and VIIRS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C51B4D-F26C-4B38-7F62-E66E91BC87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DCC Datasets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7840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3CA06-316C-7850-A53C-4F540AADD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C596-9D7B-229C-A4C6-33BA0BDAC2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681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Datasets &amp; PDF Statistics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B6F4B-A726-61D6-F098-7F699EB2E696}"/>
              </a:ext>
            </a:extLst>
          </p:cNvPr>
          <p:cNvSpPr/>
          <p:nvPr/>
        </p:nvSpPr>
        <p:spPr>
          <a:xfrm>
            <a:off x="7606975" y="3375678"/>
            <a:ext cx="996919" cy="276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B3CEB9-1F13-CC84-D65D-256A7F2D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4" y="681037"/>
            <a:ext cx="4957356" cy="49995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4D37B3-6F84-8E48-EFFD-935E809E87BA}"/>
              </a:ext>
            </a:extLst>
          </p:cNvPr>
          <p:cNvSpPr txBox="1"/>
          <p:nvPr/>
        </p:nvSpPr>
        <p:spPr>
          <a:xfrm>
            <a:off x="234669" y="5680609"/>
            <a:ext cx="1155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months have similar PDFs across all datasets, while some have differences between DCC-RM and DCC-IT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AHI/VIIRS for DCC-RM are always similar and the AHI/VIIRS for DCC-IT are always similar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indicates that the AHI raw count to VIIRS radiance calibration is working very well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6D9BC8-43BA-1C10-E5DC-F72B60F1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88" y="619041"/>
            <a:ext cx="4994244" cy="506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334CCE-9E3C-30C6-AFED-981A5AB32185}"/>
              </a:ext>
            </a:extLst>
          </p:cNvPr>
          <p:cNvSpPr txBox="1"/>
          <p:nvPr/>
        </p:nvSpPr>
        <p:spPr>
          <a:xfrm>
            <a:off x="7274740" y="1992244"/>
            <a:ext cx="103105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2022_05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F9889A-5C81-B4F4-A525-0721B761749D}"/>
              </a:ext>
            </a:extLst>
          </p:cNvPr>
          <p:cNvSpPr txBox="1"/>
          <p:nvPr/>
        </p:nvSpPr>
        <p:spPr>
          <a:xfrm>
            <a:off x="2507183" y="2018285"/>
            <a:ext cx="103105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2022_12</a:t>
            </a:r>
          </a:p>
        </p:txBody>
      </p:sp>
    </p:spTree>
    <p:extLst>
      <p:ext uri="{BB962C8B-B14F-4D97-AF65-F5344CB8AC3E}">
        <p14:creationId xmlns:p14="http://schemas.microsoft.com/office/powerpoint/2010/main" val="211949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Words>1566</Words>
  <Application>Microsoft Office PowerPoint</Application>
  <PresentationFormat>宽屏</PresentationFormat>
  <Paragraphs>261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Theme</vt:lpstr>
      <vt:lpstr>Improving the deep convective cloud invariant target methodology to radiometrically scale Himawari-8 AHI to VIIRS  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Haney, Conor O. (LARC-E302)[RSES]</dc:creator>
  <cp:lastModifiedBy>Doelling, David Robert (LARC-E302)</cp:lastModifiedBy>
  <cp:revision>211</cp:revision>
  <dcterms:created xsi:type="dcterms:W3CDTF">2024-07-31T13:49:41Z</dcterms:created>
  <dcterms:modified xsi:type="dcterms:W3CDTF">2025-03-24T08:20:11Z</dcterms:modified>
</cp:coreProperties>
</file>