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55" r:id="rId5"/>
  </p:sldMasterIdLst>
  <p:notesMasterIdLst>
    <p:notesMasterId r:id="rId18"/>
  </p:notesMasterIdLst>
  <p:handoutMasterIdLst>
    <p:handoutMasterId r:id="rId19"/>
  </p:handoutMasterIdLst>
  <p:sldIdLst>
    <p:sldId id="733" r:id="rId6"/>
    <p:sldId id="843" r:id="rId7"/>
    <p:sldId id="849" r:id="rId8"/>
    <p:sldId id="863" r:id="rId9"/>
    <p:sldId id="864" r:id="rId10"/>
    <p:sldId id="874" r:id="rId11"/>
    <p:sldId id="873" r:id="rId12"/>
    <p:sldId id="877" r:id="rId13"/>
    <p:sldId id="878" r:id="rId14"/>
    <p:sldId id="872" r:id="rId15"/>
    <p:sldId id="858" r:id="rId16"/>
    <p:sldId id="871" r:id="rId17"/>
  </p:sldIdLst>
  <p:sldSz cx="12192000" cy="6858000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4" userDrawn="1">
          <p15:clr>
            <a:srgbClr val="A4A3A4"/>
          </p15:clr>
        </p15:guide>
        <p15:guide id="2" pos="399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FFFFFF"/>
    <a:srgbClr val="FF6600"/>
    <a:srgbClr val="FF9900"/>
    <a:srgbClr val="000000"/>
    <a:srgbClr val="9EA000"/>
    <a:srgbClr val="FF62BC"/>
    <a:srgbClr val="F8766D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D09038-649B-054B-F802-581EA56FBB23}" v="29" dt="2025-03-14T01:42:45.1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00"/>
    <p:restoredTop sz="89049" autoAdjust="0"/>
  </p:normalViewPr>
  <p:slideViewPr>
    <p:cSldViewPr snapToGrid="0">
      <p:cViewPr varScale="1">
        <p:scale>
          <a:sx n="45" d="100"/>
          <a:sy n="45" d="100"/>
        </p:scale>
        <p:origin x="53" y="312"/>
      </p:cViewPr>
      <p:guideLst>
        <p:guide orient="horz" pos="3884"/>
        <p:guide pos="39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-2874" y="-108"/>
      </p:cViewPr>
      <p:guideLst>
        <p:guide orient="horz" pos="3107"/>
        <p:guide pos="2122"/>
      </p:guideLst>
    </p:cSldViewPr>
  </p:notesViewPr>
  <p:gridSpacing cx="114300" cy="1143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高橋 昌也" userId="S::m_takahashi@met.kishou.go.jp::59768d71-190b-4de4-be39-892b3b6d5550" providerId="AD" clId="Web-{3CD09038-649B-054B-F802-581EA56FBB23}"/>
    <pc:docChg chg="modSld">
      <pc:chgData name="高橋 昌也" userId="S::m_takahashi@met.kishou.go.jp::59768d71-190b-4de4-be39-892b3b6d5550" providerId="AD" clId="Web-{3CD09038-649B-054B-F802-581EA56FBB23}" dt="2025-03-14T01:42:45.125" v="28" actId="20577"/>
      <pc:docMkLst>
        <pc:docMk/>
      </pc:docMkLst>
      <pc:sldChg chg="modSp">
        <pc:chgData name="高橋 昌也" userId="S::m_takahashi@met.kishou.go.jp::59768d71-190b-4de4-be39-892b3b6d5550" providerId="AD" clId="Web-{3CD09038-649B-054B-F802-581EA56FBB23}" dt="2025-03-14T01:42:45.125" v="28" actId="20577"/>
        <pc:sldMkLst>
          <pc:docMk/>
          <pc:sldMk cId="2897228825" sldId="874"/>
        </pc:sldMkLst>
        <pc:spChg chg="mod">
          <ac:chgData name="高橋 昌也" userId="S::m_takahashi@met.kishou.go.jp::59768d71-190b-4de4-be39-892b3b6d5550" providerId="AD" clId="Web-{3CD09038-649B-054B-F802-581EA56FBB23}" dt="2025-03-14T01:42:45.125" v="28" actId="20577"/>
          <ac:spMkLst>
            <pc:docMk/>
            <pc:sldMk cId="2897228825" sldId="874"/>
            <ac:spMk id="4" creationId="{E018BFF2-246B-24CE-FFF1-1448D6D0E7D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19565" cy="49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26" tIns="45812" rIns="91626" bIns="45812" numCol="1" anchor="t" anchorCtr="0" compatLnSpc="1">
            <a:prstTxWarp prst="textNoShape">
              <a:avLst/>
            </a:prstTxWarp>
          </a:bodyPr>
          <a:lstStyle>
            <a:lvl1pPr defTabSz="9155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9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14626" y="0"/>
            <a:ext cx="2919565" cy="49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26" tIns="45812" rIns="91626" bIns="45812" numCol="1" anchor="t" anchorCtr="0" compatLnSpc="1">
            <a:prstTxWarp prst="textNoShape">
              <a:avLst/>
            </a:prstTxWarp>
          </a:bodyPr>
          <a:lstStyle>
            <a:lvl1pPr algn="r" defTabSz="9155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0" name="Rectangle 4"/>
          <p:cNvSpPr>
            <a:spLocks noGrp="1" noChangeArrowheads="1"/>
          </p:cNvSpPr>
          <p:nvPr>
            <p:ph type="ftr" sz="quarter" idx="2"/>
          </p:nvPr>
        </p:nvSpPr>
        <p:spPr>
          <a:xfrm>
            <a:off x="0" y="9372445"/>
            <a:ext cx="2919565" cy="49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26" tIns="45812" rIns="91626" bIns="45812" numCol="1" anchor="b" anchorCtr="0" compatLnSpc="1">
            <a:prstTxWarp prst="textNoShape">
              <a:avLst/>
            </a:prstTxWarp>
          </a:bodyPr>
          <a:lstStyle>
            <a:lvl1pPr defTabSz="9155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sldNum" sz="quarter" idx="3"/>
          </p:nvPr>
        </p:nvSpPr>
        <p:spPr>
          <a:xfrm>
            <a:off x="3814626" y="9372445"/>
            <a:ext cx="2919565" cy="49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26" tIns="45812" rIns="91626" bIns="45812" numCol="1" anchor="b" anchorCtr="0" compatLnSpc="1">
            <a:prstTxWarp prst="textNoShape">
              <a:avLst/>
            </a:prstTxWarp>
          </a:bodyPr>
          <a:lstStyle>
            <a:lvl1pPr algn="r" defTabSz="915513">
              <a:defRPr sz="1200"/>
            </a:lvl1pPr>
          </a:lstStyle>
          <a:p>
            <a:pPr>
              <a:defRPr/>
            </a:pPr>
            <a:fld id="{5D828D66-AEB5-4DE2-AE3C-788B6F5E3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727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19565" cy="49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26" tIns="45812" rIns="91626" bIns="45812" numCol="1" anchor="t" anchorCtr="0" compatLnSpc="1">
            <a:prstTxWarp prst="textNoShape">
              <a:avLst/>
            </a:prstTxWarp>
          </a:bodyPr>
          <a:lstStyle>
            <a:lvl1pPr defTabSz="9155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2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14626" y="0"/>
            <a:ext cx="2919565" cy="49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26" tIns="45812" rIns="91626" bIns="45812" numCol="1" anchor="t" anchorCtr="0" compatLnSpc="1">
            <a:prstTxWarp prst="textNoShape">
              <a:avLst/>
            </a:prstTxWarp>
          </a:bodyPr>
          <a:lstStyle>
            <a:lvl1pPr algn="r" defTabSz="9155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3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79375" y="741363"/>
            <a:ext cx="6577013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3262" y="4687800"/>
            <a:ext cx="5389240" cy="4436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26" tIns="45812" rIns="91626" bIns="458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65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9372445"/>
            <a:ext cx="2919565" cy="49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26" tIns="45812" rIns="91626" bIns="45812" numCol="1" anchor="b" anchorCtr="0" compatLnSpc="1">
            <a:prstTxWarp prst="textNoShape">
              <a:avLst/>
            </a:prstTxWarp>
          </a:bodyPr>
          <a:lstStyle>
            <a:lvl1pPr defTabSz="9155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6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14626" y="9372445"/>
            <a:ext cx="2919565" cy="49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26" tIns="45812" rIns="91626" bIns="45812" numCol="1" anchor="b" anchorCtr="0" compatLnSpc="1">
            <a:prstTxWarp prst="textNoShape">
              <a:avLst/>
            </a:prstTxWarp>
          </a:bodyPr>
          <a:lstStyle>
            <a:lvl1pPr algn="r" defTabSz="915513">
              <a:defRPr sz="1200"/>
            </a:lvl1pPr>
          </a:lstStyle>
          <a:p>
            <a:pPr>
              <a:defRPr/>
            </a:pPr>
            <a:fld id="{D2E840EC-3661-47EA-B292-7ED791E1B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14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AD4F94-4851-4065-BA9C-947A644B85B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0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41363"/>
            <a:ext cx="6577013" cy="3700462"/>
          </a:xfrm>
          <a:ln/>
        </p:spPr>
      </p:sp>
      <p:sp>
        <p:nvSpPr>
          <p:cNvPr id="10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7258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F48F2-1BED-5F34-8DDE-61567A90F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スライド イメージ プレースホルダー 1">
            <a:extLst>
              <a:ext uri="{FF2B5EF4-FFF2-40B4-BE49-F238E27FC236}">
                <a16:creationId xmlns:a16="http://schemas.microsoft.com/office/drawing/2014/main" id="{E4499CD9-440C-F05A-EE1B-621AAF79D7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7" name="ノート プレースホルダー 2">
            <a:extLst>
              <a:ext uri="{FF2B5EF4-FFF2-40B4-BE49-F238E27FC236}">
                <a16:creationId xmlns:a16="http://schemas.microsoft.com/office/drawing/2014/main" id="{9A0FC6D1-7651-3366-F675-5D6D825319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48" name="スライド番号プレースホルダー 3">
            <a:extLst>
              <a:ext uri="{FF2B5EF4-FFF2-40B4-BE49-F238E27FC236}">
                <a16:creationId xmlns:a16="http://schemas.microsoft.com/office/drawing/2014/main" id="{6FC4E79D-0D49-ACA2-692A-1F77440892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E840EC-3661-47EA-B292-7ED791E1B58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1937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7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48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E840EC-3661-47EA-B292-7ED791E1B58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3673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7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48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E840EC-3661-47EA-B292-7ED791E1B58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1167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7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48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E840EC-3661-47EA-B292-7ED791E1B58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53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7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48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E840EC-3661-47EA-B292-7ED791E1B58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811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7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48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E840EC-3661-47EA-B292-7ED791E1B58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156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7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48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E840EC-3661-47EA-B292-7ED791E1B58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590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DC546-7756-8018-5907-F8840414A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スライド イメージ プレースホルダー 1">
            <a:extLst>
              <a:ext uri="{FF2B5EF4-FFF2-40B4-BE49-F238E27FC236}">
                <a16:creationId xmlns:a16="http://schemas.microsoft.com/office/drawing/2014/main" id="{E4906ECA-5122-E8DA-1361-132254A7A1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7" name="ノート プレースホルダー 2">
            <a:extLst>
              <a:ext uri="{FF2B5EF4-FFF2-40B4-BE49-F238E27FC236}">
                <a16:creationId xmlns:a16="http://schemas.microsoft.com/office/drawing/2014/main" id="{BAD2F30E-9585-0793-B447-851523F80B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48" name="スライド番号プレースホルダー 3">
            <a:extLst>
              <a:ext uri="{FF2B5EF4-FFF2-40B4-BE49-F238E27FC236}">
                <a16:creationId xmlns:a16="http://schemas.microsoft.com/office/drawing/2014/main" id="{B2E8ABA4-45B0-EFDA-D8A9-A9706AB9EF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E840EC-3661-47EA-B292-7ED791E1B58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383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34E0CF-5A59-7246-F260-247BFE93B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スライド イメージ プレースホルダー 1">
            <a:extLst>
              <a:ext uri="{FF2B5EF4-FFF2-40B4-BE49-F238E27FC236}">
                <a16:creationId xmlns:a16="http://schemas.microsoft.com/office/drawing/2014/main" id="{C3C2D02E-86CC-89D5-BE1F-6386A81EF8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7" name="ノート プレースホルダー 2">
            <a:extLst>
              <a:ext uri="{FF2B5EF4-FFF2-40B4-BE49-F238E27FC236}">
                <a16:creationId xmlns:a16="http://schemas.microsoft.com/office/drawing/2014/main" id="{739F0F13-3303-C8D8-C424-3C628BDC1B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48" name="スライド番号プレースホルダー 3">
            <a:extLst>
              <a:ext uri="{FF2B5EF4-FFF2-40B4-BE49-F238E27FC236}">
                <a16:creationId xmlns:a16="http://schemas.microsoft.com/office/drawing/2014/main" id="{A4CB0384-3963-9F40-DA05-A8A75D3E26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E840EC-3661-47EA-B292-7ED791E1B58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349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066747-C919-F75B-E255-6EF7D37FA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スライド イメージ プレースホルダー 1">
            <a:extLst>
              <a:ext uri="{FF2B5EF4-FFF2-40B4-BE49-F238E27FC236}">
                <a16:creationId xmlns:a16="http://schemas.microsoft.com/office/drawing/2014/main" id="{89E79313-7235-586A-3864-085D42AA79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7" name="ノート プレースホルダー 2">
            <a:extLst>
              <a:ext uri="{FF2B5EF4-FFF2-40B4-BE49-F238E27FC236}">
                <a16:creationId xmlns:a16="http://schemas.microsoft.com/office/drawing/2014/main" id="{697AC5D2-D797-076A-1E34-059FD4079B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48" name="スライド番号プレースホルダー 3">
            <a:extLst>
              <a:ext uri="{FF2B5EF4-FFF2-40B4-BE49-F238E27FC236}">
                <a16:creationId xmlns:a16="http://schemas.microsoft.com/office/drawing/2014/main" id="{8D8722FD-290A-D11C-28DA-3D8BCE224C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E840EC-3661-47EA-B292-7ED791E1B58E}" type="slidenum">
              <a:rPr lang="en-US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7953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8E47E-115C-1591-D9EE-1607A3481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スライド イメージ プレースホルダー 1">
            <a:extLst>
              <a:ext uri="{FF2B5EF4-FFF2-40B4-BE49-F238E27FC236}">
                <a16:creationId xmlns:a16="http://schemas.microsoft.com/office/drawing/2014/main" id="{2B0F5A31-8305-5CD7-82E5-5266544B51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47" name="ノート プレースホルダー 2">
            <a:extLst>
              <a:ext uri="{FF2B5EF4-FFF2-40B4-BE49-F238E27FC236}">
                <a16:creationId xmlns:a16="http://schemas.microsoft.com/office/drawing/2014/main" id="{93F92448-5576-77DF-E5FE-C6AAAFB16F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48" name="スライド番号プレースホルダー 3">
            <a:extLst>
              <a:ext uri="{FF2B5EF4-FFF2-40B4-BE49-F238E27FC236}">
                <a16:creationId xmlns:a16="http://schemas.microsoft.com/office/drawing/2014/main" id="{A2CDFA40-5084-DF49-DE5D-D5057FD23E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E840EC-3661-47EA-B292-7ED791E1B58E}" type="slidenum">
              <a:rPr lang="en-US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136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Title 1"/>
          <p:cNvSpPr>
            <a:spLocks noGrp="1"/>
          </p:cNvSpPr>
          <p:nvPr>
            <p:ph type="ctrTitle"/>
          </p:nvPr>
        </p:nvSpPr>
        <p:spPr>
          <a:xfrm>
            <a:off x="1080654" y="2130426"/>
            <a:ext cx="10041775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35" name="Subtitle 2"/>
          <p:cNvSpPr>
            <a:spLocks noGrp="1"/>
          </p:cNvSpPr>
          <p:nvPr>
            <p:ph type="subTitle" idx="1"/>
          </p:nvPr>
        </p:nvSpPr>
        <p:spPr>
          <a:xfrm>
            <a:off x="1989513" y="3886200"/>
            <a:ext cx="8224058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036" name="Rectangle 74"/>
          <p:cNvSpPr>
            <a:spLocks noGrp="1" noChangeArrowheads="1"/>
          </p:cNvSpPr>
          <p:nvPr userDrawn="1">
            <p:ph type="sldNum" sz="quarter" idx="2"/>
          </p:nvPr>
        </p:nvSpPr>
        <p:spPr>
          <a:xfrm>
            <a:off x="11396651" y="6363061"/>
            <a:ext cx="652358" cy="405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47E33C82-C2A6-478E-8FB2-E20C8DB4147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3563A9-67CB-6D3F-FBE3-DCD3DA6B3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4584C0-7D98-DE93-A1E4-B1E386302E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DDFFD5-D5CF-3C9D-4849-6D942F3E9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640170-1CAE-D54A-8244-6B2E6B0D7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3997D-263F-1B43-B05C-79CA7E95B9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019EEC-7E78-D315-F9B4-806D7D453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4D64526-CEB0-AA28-25EE-69C17D5B4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B843F-945A-4D41-91E2-FEB33F859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284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10E5E9-9C2E-1941-74A6-A24DC5294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B84260E-896D-FA66-C55B-7DACD84E1E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A7B42E-D867-C71B-F3E9-44E6C35D66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4F1200-B04A-7218-1E0B-D55C1E08A9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FBB18B1-768E-EC5D-27DD-92B7287ABA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CC90D71-1B22-27CF-C2D3-A1DAD6BBB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3997D-263F-1B43-B05C-79CA7E95B9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B858AAE-BFA3-6AD6-8872-186E26358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4C6239E-33C3-24AB-19C5-27F82E7FA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B843F-945A-4D41-91E2-FEB33F859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9678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F22227-0C10-F01A-3282-EC3B26D9A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CB2A4FA-BE79-D76F-5727-816787FF5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3997D-263F-1B43-B05C-79CA7E95B9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44BB5FA-AA97-9DB4-C8E1-25CF2781F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2C54545-35D5-A155-E9D8-DE2D5FF5C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B843F-945A-4D41-91E2-FEB33F859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4234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C0DBEEC-8115-EF56-6A3C-CDB849293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3997D-263F-1B43-B05C-79CA7E95B9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97E116C-ACD4-D113-0FCB-32D5CCDC9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A4145C6-785B-EBFB-376A-0D6B50F50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B843F-945A-4D41-91E2-FEB33F859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421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537050-4497-772C-B820-2A744AE92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84049C-E794-BA08-7E55-29765175B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4BDA3A-978C-CBD6-1613-F9765082FB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53A72C5-17E9-F87A-62DF-A1BFD1DDF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3997D-263F-1B43-B05C-79CA7E95B9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9E4BB68-31F2-40C4-21E6-A9C0F1F2C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2EB7438-1D79-6576-5B21-87DF3015E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B843F-945A-4D41-91E2-FEB33F859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6764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69B9C1-DB64-928B-FE7F-3B6B18AC8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1E5E35A-2D6E-6C2B-EAB5-9784D40EA8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233AF07-B10C-71D7-1FEA-9351EC3602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E30ACF8-716F-095E-9E07-D669E18BD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3997D-263F-1B43-B05C-79CA7E95B9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904A335-FF31-9060-F7F4-126B0D2C8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9A7647D-D654-63AE-8FD0-EC3A60326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B843F-945A-4D41-91E2-FEB33F859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06917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237AF1-360E-4EBC-D771-C40F0B168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611725F-FC1B-594E-952A-D766756C73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6193D26-FE07-F057-A02A-84D8C9834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3997D-263F-1B43-B05C-79CA7E95B9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57165C-7EEC-37F5-557E-7A2328F69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D87487-8F88-980A-F5CD-B1124AB76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B843F-945A-4D41-91E2-FEB33F859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16183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D7E1413-3A41-71F2-A5B8-578EBB6B0A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AFF3360-F010-C4AF-853B-3F7E7D3F57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FA7751-ACEE-8013-4B51-F23BF38F2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3997D-263F-1B43-B05C-79CA7E95B9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95DC8F-F8AE-D19A-CAA1-017290F22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922AB7-2495-63BA-D88B-4855DF684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B843F-945A-4D41-91E2-FEB33F859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2494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Title 1"/>
          <p:cNvSpPr>
            <a:spLocks noGrp="1"/>
          </p:cNvSpPr>
          <p:nvPr>
            <p:ph type="title"/>
          </p:nvPr>
        </p:nvSpPr>
        <p:spPr>
          <a:xfrm>
            <a:off x="3352800" y="132628"/>
            <a:ext cx="7772400" cy="667472"/>
          </a:xfrm>
          <a:prstGeom prst="rect">
            <a:avLst/>
          </a:prstGeom>
        </p:spPr>
        <p:txBody>
          <a:bodyPr/>
          <a:lstStyle>
            <a:lvl1pPr>
              <a:defRPr sz="4000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40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8AC38-E0E8-49D7-B2FE-71FD7C42C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4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94469-C24B-4485-9554-864CA5BFE2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47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48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49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66AD1-022E-4E0E-AE7E-C7A6C4DD8D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52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53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5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55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5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EA962-5ACB-4E0A-B99B-F2A901C157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831DE-8CB6-4B98-B2F1-D4EBA8FF1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59" name="Title 1"/>
          <p:cNvSpPr txBox="1"/>
          <p:nvPr userDrawn="1"/>
        </p:nvSpPr>
        <p:spPr>
          <a:xfrm>
            <a:off x="3352800" y="132628"/>
            <a:ext cx="7772400" cy="66747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kern="0" dirty="0"/>
              <a:t>Click to edit Master title style</a:t>
            </a:r>
            <a:endParaRPr lang="en-GB" kern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0D0BFC-2EEA-6DD4-A66D-715EC90335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FEDE5E1-1516-4F92-B235-28FC03D766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95A930-C55A-6DDA-1B8C-34FFCF4E8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3997D-263F-1B43-B05C-79CA7E95B9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5CBA79-5FA0-D9DE-E327-41F9F71AC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73F151-0156-85A5-838E-2A3239A22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B843F-945A-4D41-91E2-FEB33F859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491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7B0417-39F8-A3E5-E0D9-59E56356E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DE5562-6478-421E-58F2-CBB4FAFAD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0C853C-90F3-30EE-4E94-5A9DF705B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3997D-263F-1B43-B05C-79CA7E95B9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84B599-EB98-6C9A-9200-63902862A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C24B89D-56E1-9F8B-D4E2-50C586105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B843F-945A-4D41-91E2-FEB33F859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218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28B4B3-F29E-3333-F235-00C6A444E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EBBD26C-3A75-7B71-BE9B-F05FC85DF1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5A004D-24B7-85F0-8C95-6FB727788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3997D-263F-1B43-B05C-79CA7E95B9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047E45-E767-B5B7-9D49-01012AB9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88C99F-C611-BC7F-A26A-311DDD52E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8B843F-945A-4D41-91E2-FEB33F859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125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14400"/>
            <a:ext cx="10972800" cy="525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1396651" y="6363061"/>
            <a:ext cx="652358" cy="405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="1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47E33C82-C2A6-478E-8FB2-E20C8DB4147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27" name="Rectangle 7"/>
          <p:cNvSpPr>
            <a:spLocks noChangeArrowheads="1"/>
          </p:cNvSpPr>
          <p:nvPr/>
        </p:nvSpPr>
        <p:spPr>
          <a:xfrm>
            <a:off x="609600" y="1147156"/>
            <a:ext cx="10972800" cy="517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v"/>
              <a:defRPr/>
            </a:pPr>
            <a:endParaRPr lang="en-GB" sz="3200"/>
          </a:p>
        </p:txBody>
      </p:sp>
      <p:sp>
        <p:nvSpPr>
          <p:cNvPr id="1028" name="Rectangle 8"/>
          <p:cNvSpPr>
            <a:spLocks noChangeArrowheads="1"/>
          </p:cNvSpPr>
          <p:nvPr/>
        </p:nvSpPr>
        <p:spPr>
          <a:xfrm>
            <a:off x="3347049" y="6408717"/>
            <a:ext cx="5715064" cy="244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altLang="ja-JP" sz="1000" b="0" dirty="0"/>
              <a:t>17–21 March 2025</a:t>
            </a:r>
            <a:r>
              <a:rPr lang="it-IT" altLang="ja-JP" sz="1000" b="0" dirty="0"/>
              <a:t>, GSICS Annual Meeting (Hybrid), ChangChun, China</a:t>
            </a:r>
            <a:endParaRPr lang="en-US" altLang="ja-JP" sz="1000" b="0" dirty="0"/>
          </a:p>
        </p:txBody>
      </p:sp>
      <p:sp>
        <p:nvSpPr>
          <p:cNvPr id="1029" name="Line 11"/>
          <p:cNvSpPr>
            <a:spLocks noChangeShapeType="1"/>
          </p:cNvSpPr>
          <p:nvPr/>
        </p:nvSpPr>
        <p:spPr>
          <a:xfrm flipV="1">
            <a:off x="609600" y="6324600"/>
            <a:ext cx="10972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30" name="Rectangle 13"/>
          <p:cNvSpPr>
            <a:spLocks noChangeArrowheads="1"/>
          </p:cNvSpPr>
          <p:nvPr/>
        </p:nvSpPr>
        <p:spPr>
          <a:xfrm>
            <a:off x="8737600" y="6477001"/>
            <a:ext cx="2844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GB" sz="1400"/>
          </a:p>
        </p:txBody>
      </p:sp>
      <p:sp>
        <p:nvSpPr>
          <p:cNvPr id="1031" name="Rectangle 8"/>
          <p:cNvSpPr>
            <a:spLocks noChangeArrowheads="1"/>
          </p:cNvSpPr>
          <p:nvPr userDrawn="1"/>
        </p:nvSpPr>
        <p:spPr>
          <a:xfrm>
            <a:off x="609600" y="6400801"/>
            <a:ext cx="2748951" cy="232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dirty="0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v"/>
        <a:defRPr sz="3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Font typeface="Wingdings" pitchFamily="2" charset="2"/>
        <a:buChar char="§"/>
        <a:defRPr sz="28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7F7DF96-AB3D-8D7E-5734-E1B37F3C3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5D38A17-561D-8551-3C48-5D5EBA3A9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62A45E-5F7B-C231-5473-B909FF4788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3997D-263F-1B43-B05C-79CA7E95B953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094305-F0F1-1B0A-5586-64AB6CF465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319AEF-21BC-0AEE-D1A3-178CD7D326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8B843F-945A-4D41-91E2-FEB33F859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04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7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24.png"/><Relationship Id="rId5" Type="http://schemas.openxmlformats.org/officeDocument/2006/relationships/image" Target="../media/image19.png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4477" y="1531199"/>
            <a:ext cx="8764717" cy="143938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b="1" dirty="0"/>
              <a:t>Toward the improvement of Ray-matching inter-calibration for AHIs on Himawari-8 and -9</a:t>
            </a:r>
            <a:endParaRPr lang="en-US" sz="4000" b="1" i="1" dirty="0">
              <a:solidFill>
                <a:srgbClr val="0C45E4"/>
              </a:solidFill>
            </a:endParaRPr>
          </a:p>
        </p:txBody>
      </p:sp>
      <p:sp>
        <p:nvSpPr>
          <p:cNvPr id="1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94334" y="4001722"/>
            <a:ext cx="9387400" cy="114177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zh-CN" sz="2400" dirty="0">
              <a:ea typeface="宋体" pitchFamily="2" charset="-122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CN" sz="2400" u="sng" dirty="0">
                <a:ea typeface="宋体" pitchFamily="2" charset="-122"/>
              </a:rPr>
              <a:t>TAKAHASHI Masaya</a:t>
            </a:r>
            <a:endParaRPr lang="en-US" altLang="en-US" sz="1400" dirty="0">
              <a:latin typeface="Arial" panose="020B0604020202020204" pitchFamily="34" charset="0"/>
            </a:endParaRPr>
          </a:p>
        </p:txBody>
      </p:sp>
      <p:sp>
        <p:nvSpPr>
          <p:cNvPr id="1075" name="Rectangle 3"/>
          <p:cNvSpPr txBox="1">
            <a:spLocks noChangeArrowheads="1"/>
          </p:cNvSpPr>
          <p:nvPr/>
        </p:nvSpPr>
        <p:spPr>
          <a:xfrm>
            <a:off x="1410266" y="4823460"/>
            <a:ext cx="9387400" cy="64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None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None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endParaRPr lang="en-US" altLang="zh-CN" sz="2000" b="0" kern="0" dirty="0">
              <a:latin typeface="Arial"/>
              <a:ea typeface="宋体" pitchFamily="2" charset="-122"/>
              <a:cs typeface="Arial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CN" sz="2000" b="0" kern="0" dirty="0">
                <a:latin typeface="Arial"/>
                <a:ea typeface="宋体" pitchFamily="2" charset="-122"/>
                <a:cs typeface="Arial"/>
              </a:rPr>
              <a:t>Meteorological Satellite Center of Japan Meteorological </a:t>
            </a:r>
            <a:r>
              <a:rPr lang="en-US" altLang="zh-CN" sz="2000" kern="0" dirty="0">
                <a:latin typeface="Arial"/>
                <a:ea typeface="宋体" pitchFamily="2" charset="-122"/>
                <a:cs typeface="Arial"/>
              </a:rPr>
              <a:t>A</a:t>
            </a:r>
            <a:r>
              <a:rPr lang="en-US" altLang="zh-CN" sz="2000" b="0" kern="0" dirty="0">
                <a:latin typeface="Arial"/>
                <a:ea typeface="宋体" pitchFamily="2" charset="-122"/>
                <a:cs typeface="Arial"/>
              </a:rPr>
              <a:t>gency</a:t>
            </a:r>
            <a:endParaRPr b="0" dirty="0">
              <a:latin typeface="Arial"/>
              <a:cs typeface="Arial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200" b="0" kern="0" dirty="0">
              <a:latin typeface="Arial"/>
              <a:cs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F1AFF3-48D0-0812-1238-9B911BB618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8354" y="5467330"/>
            <a:ext cx="1060497" cy="771588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07ED40B2-B5AA-1FFD-58B2-888C2D71624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197" y="5500720"/>
            <a:ext cx="730498" cy="756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56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76261-5820-29EB-76AB-859C872CD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" name="四角形 176">
            <a:extLst>
              <a:ext uri="{FF2B5EF4-FFF2-40B4-BE49-F238E27FC236}">
                <a16:creationId xmlns:a16="http://schemas.microsoft.com/office/drawing/2014/main" id="{5A71EFBD-3A8A-9F69-33CB-245EECF3ABE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8AC38-E0E8-49D7-B2FE-71FD7C42C09E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945BDDA7-2366-090B-BD72-04F4B6372848}"/>
              </a:ext>
            </a:extLst>
          </p:cNvPr>
          <p:cNvSpPr txBox="1">
            <a:spLocks noChangeArrowheads="1"/>
          </p:cNvSpPr>
          <p:nvPr/>
        </p:nvSpPr>
        <p:spPr>
          <a:xfrm>
            <a:off x="179389" y="267912"/>
            <a:ext cx="5916612" cy="67366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altLang="ja-JP" sz="3200" b="1" kern="0" dirty="0"/>
              <a:t>Summary and future plans</a:t>
            </a:r>
          </a:p>
        </p:txBody>
      </p:sp>
      <p:sp>
        <p:nvSpPr>
          <p:cNvPr id="5" name="四角形 235">
            <a:extLst>
              <a:ext uri="{FF2B5EF4-FFF2-40B4-BE49-F238E27FC236}">
                <a16:creationId xmlns:a16="http://schemas.microsoft.com/office/drawing/2014/main" id="{9934709E-C426-F383-E247-AF6295D46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864" y="1143000"/>
            <a:ext cx="11003118" cy="498633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altLang="ja-JP" sz="2000" kern="0" dirty="0"/>
              <a:t>Ray-matching inter-calibration for Himawari-8/-9 AHI VNIR bands is important method to monitor and validate AHI</a:t>
            </a:r>
            <a:r>
              <a:rPr lang="en-US" altLang="ja-JP" sz="2000" dirty="0"/>
              <a:t>’s</a:t>
            </a:r>
            <a:r>
              <a:rPr lang="en-US" altLang="ja-JP" sz="2000" kern="0" dirty="0"/>
              <a:t> radiometric performance.</a:t>
            </a:r>
            <a:endParaRPr lang="en-US" altLang="ja-JP" sz="1800" dirty="0"/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en-US" altLang="ja-JP" sz="2000" kern="0" dirty="0"/>
              <a:t>For daily monitoring and/or quick validation within a limited time (e.g., </a:t>
            </a:r>
            <a:r>
              <a:rPr lang="en-US" altLang="ja-JP" sz="2000" dirty="0"/>
              <a:t>in preparation for future Himawari-10 </a:t>
            </a:r>
            <a:r>
              <a:rPr lang="en-US" altLang="ja-JP" sz="2000" kern="0" dirty="0"/>
              <a:t>commissioning phase activities), updates of collocation criteria and spatial sample resolution were investigated.</a:t>
            </a:r>
          </a:p>
          <a:p>
            <a:pPr lvl="1">
              <a:lnSpc>
                <a:spcPct val="130000"/>
              </a:lnSpc>
              <a:spcBef>
                <a:spcPts val="0"/>
              </a:spcBef>
            </a:pPr>
            <a:r>
              <a:rPr lang="en-US" altLang="ja-JP" sz="1800" kern="0" dirty="0"/>
              <a:t>Tighter </a:t>
            </a:r>
            <a:r>
              <a:rPr lang="en-US" altLang="ja-JP" sz="1800" kern="0" dirty="0" err="1"/>
              <a:t>sunglint</a:t>
            </a:r>
            <a:r>
              <a:rPr lang="en-US" altLang="ja-JP" sz="1800" kern="0" dirty="0"/>
              <a:t> angle (&lt; 40 deg.), satellite/solar zenith angle difference (&lt; 5 deg.), and larger spatial resolution (6 x 6 km) resulted in temporally stable trend estimation with lower uncertainty.</a:t>
            </a:r>
          </a:p>
          <a:p>
            <a:pPr lvl="1">
              <a:lnSpc>
                <a:spcPct val="130000"/>
              </a:lnSpc>
              <a:spcBef>
                <a:spcPts val="0"/>
              </a:spcBef>
            </a:pPr>
            <a:r>
              <a:rPr lang="en-US" altLang="ja-JP" sz="1800" kern="0" dirty="0"/>
              <a:t>Need further investigation for dark (low radiance) scenes.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kumimoji="1" lang="en" altLang="ja-JP" sz="2000" dirty="0"/>
              <a:t>Other parameters such as minimum sample size for stable results, </a:t>
            </a:r>
            <a:r>
              <a:rPr kumimoji="1" lang="en-US" altLang="ja-JP" sz="2000" dirty="0"/>
              <a:t>SBAF (e.g., fitting equation, consideration of scene dependence), and regression method would also be investigated in future.</a:t>
            </a:r>
          </a:p>
        </p:txBody>
      </p:sp>
    </p:spTree>
    <p:extLst>
      <p:ext uri="{BB962C8B-B14F-4D97-AF65-F5344CB8AC3E}">
        <p14:creationId xmlns:p14="http://schemas.microsoft.com/office/powerpoint/2010/main" val="637396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" name="四角形 176"/>
          <p:cNvSpPr>
            <a:spLocks noGrp="1" noChangeArrowheads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8AC38-E0E8-49D7-B2FE-71FD7C42C09E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1140" name="四角形 235"/>
          <p:cNvSpPr>
            <a:spLocks noGrp="1"/>
          </p:cNvSpPr>
          <p:nvPr>
            <p:ph idx="1"/>
          </p:nvPr>
        </p:nvSpPr>
        <p:spPr>
          <a:xfrm>
            <a:off x="2852757" y="2949953"/>
            <a:ext cx="6486486" cy="958094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kumimoji="1" lang="en" altLang="ja-JP" sz="4000" i="1" dirty="0"/>
              <a:t>Thanks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214908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" name="四角形 176"/>
          <p:cNvSpPr>
            <a:spLocks noGrp="1" noChangeArrowheads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8AC38-E0E8-49D7-B2FE-71FD7C42C09E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21F5D985-B24C-0A37-FBE9-ECC72953B5AE}"/>
              </a:ext>
            </a:extLst>
          </p:cNvPr>
          <p:cNvSpPr txBox="1">
            <a:spLocks noChangeArrowheads="1"/>
          </p:cNvSpPr>
          <p:nvPr/>
        </p:nvSpPr>
        <p:spPr>
          <a:xfrm>
            <a:off x="179388" y="267912"/>
            <a:ext cx="11707812" cy="67366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altLang="ja-JP" sz="2800" b="1" kern="0" dirty="0"/>
              <a:t>Operational configuration for AHI Ray-matching inter-calibration</a:t>
            </a:r>
          </a:p>
        </p:txBody>
      </p:sp>
      <p:graphicFrame>
        <p:nvGraphicFramePr>
          <p:cNvPr id="5" name="Table 3">
            <a:extLst>
              <a:ext uri="{FF2B5EF4-FFF2-40B4-BE49-F238E27FC236}">
                <a16:creationId xmlns:a16="http://schemas.microsoft.com/office/drawing/2014/main" id="{F1DCD64C-1698-F76A-E801-C620B8171F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768944"/>
              </p:ext>
            </p:extLst>
          </p:nvPr>
        </p:nvGraphicFramePr>
        <p:xfrm>
          <a:off x="1287480" y="1804718"/>
          <a:ext cx="4934698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0736">
                  <a:extLst>
                    <a:ext uri="{9D8B030D-6E8A-4147-A177-3AD203B41FA5}">
                      <a16:colId xmlns:a16="http://schemas.microsoft.com/office/drawing/2014/main" val="1303845962"/>
                    </a:ext>
                  </a:extLst>
                </a:gridCol>
                <a:gridCol w="2203962">
                  <a:extLst>
                    <a:ext uri="{9D8B030D-6E8A-4147-A177-3AD203B41FA5}">
                      <a16:colId xmlns:a16="http://schemas.microsoft.com/office/drawing/2014/main" val="4000015162"/>
                    </a:ext>
                  </a:extLst>
                </a:gridCol>
              </a:tblGrid>
              <a:tr h="173298">
                <a:tc>
                  <a:txBody>
                    <a:bodyPr/>
                    <a:lstStyle/>
                    <a:p>
                      <a:r>
                        <a:rPr lang="en-US" sz="1400" dirty="0"/>
                        <a:t>Ray-Matching criteria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Ray-Matching threshold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055469"/>
                  </a:ext>
                </a:extLst>
              </a:tr>
              <a:tr h="187548">
                <a:tc>
                  <a:txBody>
                    <a:bodyPr/>
                    <a:lstStyle/>
                    <a:p>
                      <a:r>
                        <a:rPr lang="en-US" sz="1400" dirty="0"/>
                        <a:t>Time matching 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&lt; 5 minutes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2564562"/>
                  </a:ext>
                </a:extLst>
              </a:tr>
              <a:tr h="187548">
                <a:tc>
                  <a:txBody>
                    <a:bodyPr/>
                    <a:lstStyle/>
                    <a:p>
                      <a:r>
                        <a:rPr lang="en-US" sz="1400" dirty="0"/>
                        <a:t>Solar zenith angle (SZA) 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&lt;10</a:t>
                      </a:r>
                      <a:r>
                        <a:rPr lang="en-US" altLang="ja-JP" sz="1400" b="0" dirty="0">
                          <a:solidFill>
                            <a:schemeClr val="tx1"/>
                          </a:solidFill>
                        </a:rPr>
                        <a:t>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827297"/>
                  </a:ext>
                </a:extLst>
              </a:tr>
              <a:tr h="187548">
                <a:tc>
                  <a:txBody>
                    <a:bodyPr/>
                    <a:lstStyle/>
                    <a:p>
                      <a:r>
                        <a:rPr lang="en-US" sz="1400" dirty="0"/>
                        <a:t>View zenith angle (VZA) 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dirty="0">
                          <a:solidFill>
                            <a:schemeClr val="tx1"/>
                          </a:solidFill>
                        </a:rPr>
                        <a:t>&lt;10°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679350"/>
                  </a:ext>
                </a:extLst>
              </a:tr>
              <a:tr h="187548">
                <a:tc>
                  <a:txBody>
                    <a:bodyPr/>
                    <a:lstStyle/>
                    <a:p>
                      <a:r>
                        <a:rPr lang="en-US" sz="1400" dirty="0"/>
                        <a:t>Relative azimuthal angle (RAA) 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dirty="0">
                          <a:solidFill>
                            <a:schemeClr val="tx1"/>
                          </a:solidFill>
                        </a:rPr>
                        <a:t>&lt;10°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645642"/>
                  </a:ext>
                </a:extLst>
              </a:tr>
              <a:tr h="187548">
                <a:tc>
                  <a:txBody>
                    <a:bodyPr/>
                    <a:lstStyle/>
                    <a:p>
                      <a:r>
                        <a:rPr lang="en-US" sz="1400" dirty="0"/>
                        <a:t>Scattering angle 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06776"/>
                  </a:ext>
                </a:extLst>
              </a:tr>
              <a:tr h="187548">
                <a:tc>
                  <a:txBody>
                    <a:bodyPr/>
                    <a:lstStyle/>
                    <a:p>
                      <a:r>
                        <a:rPr lang="en-US" sz="1400" dirty="0"/>
                        <a:t>Sun glint angle (Scattering angle)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dirty="0">
                          <a:solidFill>
                            <a:schemeClr val="tx1"/>
                          </a:solidFill>
                        </a:rPr>
                        <a:t>&gt;25°for AHI only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2415899"/>
                  </a:ext>
                </a:extLst>
              </a:tr>
              <a:tr h="187548">
                <a:tc>
                  <a:txBody>
                    <a:bodyPr/>
                    <a:lstStyle/>
                    <a:p>
                      <a:r>
                        <a:rPr lang="en-US" sz="1400" dirty="0"/>
                        <a:t>Linear regression, regression through space offset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sz="1400" b="0" dirty="0">
                          <a:solidFill>
                            <a:schemeClr val="tx1"/>
                          </a:solidFill>
                        </a:rPr>
                        <a:t>Linear regression with</a:t>
                      </a:r>
                      <a:r>
                        <a:rPr lang="en-US" altLang="ja-JP" sz="1400" b="0" baseline="0" dirty="0">
                          <a:solidFill>
                            <a:schemeClr val="tx1"/>
                          </a:solidFill>
                        </a:rPr>
                        <a:t> offset </a:t>
                      </a:r>
                      <a:r>
                        <a:rPr lang="en-US" altLang="ja-JP" sz="1400" b="0" dirty="0">
                          <a:solidFill>
                            <a:schemeClr val="tx1"/>
                          </a:solidFill>
                        </a:rPr>
                        <a:t>and linear regression via the origin (force-fit regression)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697565"/>
                  </a:ext>
                </a:extLst>
              </a:tr>
            </a:tbl>
          </a:graphicData>
        </a:graphic>
      </p:graphicFrame>
      <p:pic>
        <p:nvPicPr>
          <p:cNvPr id="6" name="図 5">
            <a:extLst>
              <a:ext uri="{FF2B5EF4-FFF2-40B4-BE49-F238E27FC236}">
                <a16:creationId xmlns:a16="http://schemas.microsoft.com/office/drawing/2014/main" id="{E1D85433-C1A4-B089-8B17-6F7A5D4D9D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701" y="4417058"/>
            <a:ext cx="3518520" cy="1236766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358F75B-21D4-06A0-E491-2867727FE8F3}"/>
              </a:ext>
            </a:extLst>
          </p:cNvPr>
          <p:cNvSpPr txBox="1"/>
          <p:nvPr/>
        </p:nvSpPr>
        <p:spPr>
          <a:xfrm>
            <a:off x="7765227" y="4904636"/>
            <a:ext cx="17427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/>
              <a:t>θ</a:t>
            </a:r>
            <a:r>
              <a:rPr lang="ja-JP" altLang="en-US" sz="1100" dirty="0"/>
              <a:t>：</a:t>
            </a:r>
            <a:r>
              <a:rPr lang="en-US" altLang="ja-JP" sz="1100" dirty="0"/>
              <a:t> Sun glint angle</a:t>
            </a:r>
            <a:endParaRPr lang="ja-JP" altLang="en-US" sz="11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EA4567A-E65A-2A7F-81B7-BFB81414586E}"/>
              </a:ext>
            </a:extLst>
          </p:cNvPr>
          <p:cNvSpPr txBox="1"/>
          <p:nvPr/>
        </p:nvSpPr>
        <p:spPr>
          <a:xfrm>
            <a:off x="1278805" y="1466164"/>
            <a:ext cx="1533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u="sng" dirty="0"/>
              <a:t>Table A</a:t>
            </a:r>
            <a:endParaRPr lang="ja-JP" altLang="en-US" sz="1600" u="sng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3C72266-FE49-F1AE-19AB-F18B3B3A537D}"/>
              </a:ext>
            </a:extLst>
          </p:cNvPr>
          <p:cNvSpPr txBox="1"/>
          <p:nvPr/>
        </p:nvSpPr>
        <p:spPr>
          <a:xfrm>
            <a:off x="6216131" y="1456938"/>
            <a:ext cx="15331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u="sng" dirty="0"/>
              <a:t>Table</a:t>
            </a:r>
            <a:r>
              <a:rPr lang="ja-JP" altLang="en-US" sz="1600" u="sng" dirty="0"/>
              <a:t> </a:t>
            </a:r>
            <a:r>
              <a:rPr lang="en-US" altLang="ja-JP" sz="1600" u="sng" dirty="0"/>
              <a:t>B</a:t>
            </a:r>
            <a:endParaRPr lang="ja-JP" altLang="en-US" sz="1600" u="sng" dirty="0"/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CD688D3A-0152-4C86-15B1-C359810640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094146"/>
              </p:ext>
            </p:extLst>
          </p:nvPr>
        </p:nvGraphicFramePr>
        <p:xfrm>
          <a:off x="6305466" y="1847653"/>
          <a:ext cx="4485812" cy="1970648"/>
        </p:xfrm>
        <a:graphic>
          <a:graphicData uri="http://schemas.openxmlformats.org/drawingml/2006/table">
            <a:tbl>
              <a:tblPr/>
              <a:tblGrid>
                <a:gridCol w="2242906">
                  <a:extLst>
                    <a:ext uri="{9D8B030D-6E8A-4147-A177-3AD203B41FA5}">
                      <a16:colId xmlns:a16="http://schemas.microsoft.com/office/drawing/2014/main" val="2623960169"/>
                    </a:ext>
                  </a:extLst>
                </a:gridCol>
                <a:gridCol w="2242906">
                  <a:extLst>
                    <a:ext uri="{9D8B030D-6E8A-4147-A177-3AD203B41FA5}">
                      <a16:colId xmlns:a16="http://schemas.microsoft.com/office/drawing/2014/main" val="2715356906"/>
                    </a:ext>
                  </a:extLst>
                </a:gridCol>
              </a:tblGrid>
              <a:tr h="44963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b="1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Ray-Matching ATBD 2011 (NASA)​</a:t>
                      </a:r>
                      <a:endParaRPr lang="en-US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lnL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4766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b="1" i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Ray-Matching threshold​</a:t>
                      </a:r>
                      <a:endParaRPr lang="en-US" b="1" i="0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lnL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4766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972802"/>
                  </a:ext>
                </a:extLst>
              </a:tr>
              <a:tr h="44963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Timeline temporal resolution​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4766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b="0" i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Monthly and daily​</a:t>
                      </a:r>
                      <a:endParaRPr lang="en-US" sz="14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4766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474434"/>
                  </a:ext>
                </a:extLst>
              </a:tr>
              <a:tr h="264491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Outlier Filter​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400" b="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lnL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160649"/>
                  </a:ext>
                </a:extLst>
              </a:tr>
              <a:tr h="264491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 criteria​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400" b="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>
                    <a:lnL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355075"/>
                  </a:ext>
                </a:extLst>
              </a:tr>
              <a:tr h="324728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Temporal regression​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US" altLang="ja-JP" sz="1400" b="0" i="0" dirty="0"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</a:rPr>
                        <a:t>​</a:t>
                      </a:r>
                      <a:endParaRPr lang="en-US" altLang="ja-JP" sz="1400" b="0" i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8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0472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9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四角形 174"/>
          <p:cNvSpPr>
            <a:spLocks noGrp="1"/>
          </p:cNvSpPr>
          <p:nvPr>
            <p:ph type="title"/>
          </p:nvPr>
        </p:nvSpPr>
        <p:spPr>
          <a:xfrm>
            <a:off x="379068" y="251912"/>
            <a:ext cx="7772400" cy="667472"/>
          </a:xfrm>
          <a:prstGeom prst="rect">
            <a:avLst/>
          </a:prstGeom>
        </p:spPr>
        <p:txBody>
          <a:bodyPr/>
          <a:lstStyle/>
          <a:p>
            <a:pPr algn="l"/>
            <a:r>
              <a:rPr kumimoji="1" lang="en-US" altLang="ja-JP" b="1" dirty="0"/>
              <a:t>Contents</a:t>
            </a:r>
            <a:endParaRPr kumimoji="1" lang="ja-JP" altLang="en-US" sz="4400" b="1" dirty="0"/>
          </a:p>
        </p:txBody>
      </p:sp>
      <p:sp>
        <p:nvSpPr>
          <p:cNvPr id="1131" name="四角形 176"/>
          <p:cNvSpPr>
            <a:spLocks noGrp="1" noChangeArrowheads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8AC38-E0E8-49D7-B2FE-71FD7C42C09E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140" name="四角形 235"/>
          <p:cNvSpPr>
            <a:spLocks noGrp="1"/>
          </p:cNvSpPr>
          <p:nvPr>
            <p:ph idx="1"/>
          </p:nvPr>
        </p:nvSpPr>
        <p:spPr>
          <a:xfrm>
            <a:off x="603865" y="1099266"/>
            <a:ext cx="10483235" cy="4844334"/>
          </a:xfrm>
          <a:prstGeom prst="rect">
            <a:avLst/>
          </a:prstGeom>
        </p:spPr>
        <p:txBody>
          <a:bodyPr/>
          <a:lstStyle/>
          <a:p>
            <a:pPr marL="442913" indent="-442913">
              <a:lnSpc>
                <a:spcPct val="150000"/>
              </a:lnSpc>
            </a:pPr>
            <a:r>
              <a:rPr kumimoji="1" lang="en-US" altLang="ja-JP" sz="2400" dirty="0"/>
              <a:t>Introduction</a:t>
            </a:r>
          </a:p>
          <a:p>
            <a:pPr marL="442913" indent="-442913">
              <a:lnSpc>
                <a:spcPct val="150000"/>
              </a:lnSpc>
            </a:pPr>
            <a:r>
              <a:rPr kumimoji="1" lang="en-US" altLang="ja-JP" sz="2400" dirty="0"/>
              <a:t>Current status of Ray-matching inter-calibration for AHI VNIR bands</a:t>
            </a:r>
          </a:p>
          <a:p>
            <a:pPr marL="442913" indent="-442913">
              <a:lnSpc>
                <a:spcPct val="150000"/>
              </a:lnSpc>
            </a:pPr>
            <a:r>
              <a:rPr kumimoji="1" lang="en-US" altLang="ja-JP" sz="2400" dirty="0"/>
              <a:t>Toward the improvement of Ray-matching algorithm</a:t>
            </a:r>
          </a:p>
          <a:p>
            <a:pPr marL="1076325" lvl="1" indent="-442913">
              <a:lnSpc>
                <a:spcPct val="130000"/>
              </a:lnSpc>
            </a:pPr>
            <a:r>
              <a:rPr kumimoji="1" lang="en-US" altLang="ja-JP" sz="2200" dirty="0"/>
              <a:t>Revisit of criteria on collocation and spatial resolution for Himawari-9/AHI vs. NOAA-20/VIIRS</a:t>
            </a:r>
          </a:p>
          <a:p>
            <a:pPr marL="442913" indent="-442913">
              <a:lnSpc>
                <a:spcPct val="150000"/>
              </a:lnSpc>
            </a:pPr>
            <a:r>
              <a:rPr kumimoji="1" lang="en-US" altLang="ja-JP" sz="2400" dirty="0"/>
              <a:t>Summary and future plans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37801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" name="四角形 174"/>
          <p:cNvSpPr>
            <a:spLocks noGrp="1"/>
          </p:cNvSpPr>
          <p:nvPr>
            <p:ph type="title"/>
          </p:nvPr>
        </p:nvSpPr>
        <p:spPr>
          <a:xfrm>
            <a:off x="379068" y="266902"/>
            <a:ext cx="2772096" cy="667472"/>
          </a:xfrm>
          <a:prstGeom prst="rect">
            <a:avLst/>
          </a:prstGeom>
        </p:spPr>
        <p:txBody>
          <a:bodyPr/>
          <a:lstStyle/>
          <a:p>
            <a:pPr algn="l"/>
            <a:r>
              <a:rPr kumimoji="1" lang="en-US" altLang="ja-JP" sz="3200" b="1" dirty="0"/>
              <a:t>Introduction</a:t>
            </a:r>
            <a:endParaRPr kumimoji="1" lang="ja-JP" altLang="en-US" sz="3200" b="1" dirty="0"/>
          </a:p>
        </p:txBody>
      </p:sp>
      <p:sp>
        <p:nvSpPr>
          <p:cNvPr id="1131" name="四角形 176"/>
          <p:cNvSpPr>
            <a:spLocks noGrp="1" noChangeArrowheads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8AC38-E0E8-49D7-B2FE-71FD7C42C09E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140" name="四角形 235"/>
          <p:cNvSpPr>
            <a:spLocks noGrp="1"/>
          </p:cNvSpPr>
          <p:nvPr>
            <p:ph idx="1"/>
          </p:nvPr>
        </p:nvSpPr>
        <p:spPr>
          <a:xfrm>
            <a:off x="603864" y="981258"/>
            <a:ext cx="11003118" cy="52623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altLang="ja-JP" sz="2000" kern="0" dirty="0"/>
              <a:t>Ray-matching inter-calibration is one of JMA’s methods to validate radiometric performance</a:t>
            </a:r>
            <a:r>
              <a:rPr lang="ja-JP" altLang="en-US" sz="2000" dirty="0"/>
              <a:t> </a:t>
            </a:r>
            <a:r>
              <a:rPr lang="en-US" altLang="ja-JP" sz="2000" dirty="0"/>
              <a:t>and</a:t>
            </a:r>
            <a:r>
              <a:rPr lang="ja-JP" altLang="en-US" sz="2000" dirty="0"/>
              <a:t> </a:t>
            </a:r>
            <a:r>
              <a:rPr lang="en-US" altLang="ja-JP" sz="2000" kern="0" dirty="0"/>
              <a:t>trends of AHI VNIR bands on Himawari-8/-9.</a:t>
            </a:r>
          </a:p>
          <a:p>
            <a:pPr lvl="1">
              <a:lnSpc>
                <a:spcPct val="130000"/>
              </a:lnSpc>
              <a:spcBef>
                <a:spcPts val="0"/>
              </a:spcBef>
            </a:pPr>
            <a:r>
              <a:rPr lang="en-US" altLang="ja-JP" sz="1800" dirty="0"/>
              <a:t>Vicarious calibration is also operationally implemented, lunar calibration and DCC inter-calibration are under development.</a:t>
            </a:r>
          </a:p>
          <a:p>
            <a:pPr marL="342900" lvl="1" indent="-342900">
              <a:lnSpc>
                <a:spcPct val="150000"/>
              </a:lnSpc>
              <a:spcBef>
                <a:spcPts val="0"/>
              </a:spcBef>
              <a:buClr>
                <a:srgbClr val="FF0000"/>
              </a:buClr>
              <a:buFont typeface="Wingdings" pitchFamily="2" charset="2"/>
              <a:buChar char="v"/>
            </a:pPr>
            <a:r>
              <a:rPr lang="en-US" altLang="ja-JP" sz="2000" kern="0" dirty="0"/>
              <a:t>Ray-matching and vicarious calibration results are generally in good agreement, but there would still be a room for further improvements toward the future Himawari-10 mission.</a:t>
            </a:r>
            <a:endParaRPr lang="en-US" altLang="ja-JP" sz="800" kern="0" dirty="0"/>
          </a:p>
          <a:p>
            <a:pPr lvl="1">
              <a:lnSpc>
                <a:spcPct val="130000"/>
              </a:lnSpc>
              <a:spcBef>
                <a:spcPts val="0"/>
              </a:spcBef>
            </a:pPr>
            <a:r>
              <a:rPr lang="en-US" altLang="ja-JP" sz="1800" kern="0" dirty="0"/>
              <a:t>For example, temporally stable results by using shorter time window for statistics (i.e., smaller sample size) are needed to achieve quick validation in the commissioning phase.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kumimoji="1" lang="en" altLang="ja-JP" sz="2000" dirty="0"/>
              <a:t>Following the study last year by K. Kodera, potential use of low radiance scene data and other solution will be presented in this talk.</a:t>
            </a:r>
          </a:p>
        </p:txBody>
      </p:sp>
    </p:spTree>
    <p:extLst>
      <p:ext uri="{BB962C8B-B14F-4D97-AF65-F5344CB8AC3E}">
        <p14:creationId xmlns:p14="http://schemas.microsoft.com/office/powerpoint/2010/main" val="87954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" name="四角形 176"/>
          <p:cNvSpPr>
            <a:spLocks noGrp="1" noChangeArrowheads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8AC38-E0E8-49D7-B2FE-71FD7C42C09E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27" name="Rectangle 2">
            <a:extLst>
              <a:ext uri="{FF2B5EF4-FFF2-40B4-BE49-F238E27FC236}">
                <a16:creationId xmlns:a16="http://schemas.microsoft.com/office/drawing/2014/main" id="{191C3D87-0B17-13AE-1496-8D336F3FF085}"/>
              </a:ext>
            </a:extLst>
          </p:cNvPr>
          <p:cNvSpPr txBox="1">
            <a:spLocks noChangeArrowheads="1"/>
          </p:cNvSpPr>
          <p:nvPr/>
        </p:nvSpPr>
        <p:spPr>
          <a:xfrm>
            <a:off x="179388" y="267912"/>
            <a:ext cx="11869621" cy="67366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altLang="ja-JP" sz="2800" b="1" kern="0" dirty="0"/>
              <a:t>Current status of Ray-matching inter-calibration for AHI VNIR bands</a:t>
            </a:r>
          </a:p>
        </p:txBody>
      </p:sp>
      <p:graphicFrame>
        <p:nvGraphicFramePr>
          <p:cNvPr id="3" name="表 75">
            <a:extLst>
              <a:ext uri="{FF2B5EF4-FFF2-40B4-BE49-F238E27FC236}">
                <a16:creationId xmlns:a16="http://schemas.microsoft.com/office/drawing/2014/main" id="{00887B7A-3AAC-DECC-33DF-4CA8160982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382071"/>
              </p:ext>
            </p:extLst>
          </p:nvPr>
        </p:nvGraphicFramePr>
        <p:xfrm>
          <a:off x="8762897" y="4805211"/>
          <a:ext cx="3303434" cy="1219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1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2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9454">
                <a:tc>
                  <a:txBody>
                    <a:bodyPr/>
                    <a:lstStyle/>
                    <a:p>
                      <a:r>
                        <a:rPr lang="en-US" altLang="ja-JP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Satellite zenith angle diff</a:t>
                      </a:r>
                      <a:endParaRPr kumimoji="1" lang="ja-JP" altLang="en-US" sz="1400" b="0" dirty="0">
                        <a:latin typeface="+mn-lt"/>
                      </a:endParaRPr>
                    </a:p>
                  </a:txBody>
                  <a:tcPr marL="91455" marR="91455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10 deg.</a:t>
                      </a:r>
                      <a:endParaRPr kumimoji="1" lang="ja-JP" altLang="en-US" sz="1400" b="0" dirty="0">
                        <a:latin typeface="+mn-lt"/>
                      </a:endParaRPr>
                    </a:p>
                  </a:txBody>
                  <a:tcPr marL="91455" marR="91455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454">
                <a:tc>
                  <a:txBody>
                    <a:bodyPr/>
                    <a:lstStyle/>
                    <a:p>
                      <a:r>
                        <a:rPr lang="en-US" altLang="ja-JP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Satellite azimuth angle diff</a:t>
                      </a:r>
                      <a:endParaRPr kumimoji="1" lang="ja-JP" altLang="en-US" sz="1400" dirty="0">
                        <a:latin typeface="+mn-lt"/>
                      </a:endParaRPr>
                    </a:p>
                  </a:txBody>
                  <a:tcPr marL="91455" marR="91455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10 deg.</a:t>
                      </a:r>
                      <a:endParaRPr kumimoji="1" lang="ja-JP" altLang="en-US" sz="1400" dirty="0">
                        <a:latin typeface="+mn-lt"/>
                      </a:endParaRPr>
                    </a:p>
                  </a:txBody>
                  <a:tcPr marL="91455" marR="91455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454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+mn-lt"/>
                        </a:rPr>
                        <a:t>Solar zenith angle diff</a:t>
                      </a:r>
                      <a:endParaRPr kumimoji="1" lang="ja-JP" altLang="en-US" sz="1400" dirty="0">
                        <a:latin typeface="+mn-lt"/>
                      </a:endParaRPr>
                    </a:p>
                  </a:txBody>
                  <a:tcPr marL="91455" marR="91455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+mn-lt"/>
                        </a:rPr>
                        <a:t>&lt; 10 deg.</a:t>
                      </a:r>
                      <a:endParaRPr kumimoji="1" lang="ja-JP" altLang="en-US" sz="1400" dirty="0">
                        <a:latin typeface="+mn-lt"/>
                      </a:endParaRPr>
                    </a:p>
                  </a:txBody>
                  <a:tcPr marL="91455" marR="91455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541001"/>
                  </a:ext>
                </a:extLst>
              </a:tr>
              <a:tr h="289454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+mn-lt"/>
                        </a:rPr>
                        <a:t>Solar azimuth angle diff</a:t>
                      </a:r>
                      <a:endParaRPr kumimoji="1" lang="ja-JP" altLang="en-US" sz="1400" dirty="0">
                        <a:latin typeface="+mn-lt"/>
                      </a:endParaRPr>
                    </a:p>
                  </a:txBody>
                  <a:tcPr marL="91455" marR="91455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latin typeface="+mn-lt"/>
                        </a:rPr>
                        <a:t>&lt; 10 deg.</a:t>
                      </a:r>
                      <a:endParaRPr kumimoji="1" lang="ja-JP" altLang="en-US" sz="1400" dirty="0">
                        <a:latin typeface="+mn-lt"/>
                      </a:endParaRPr>
                    </a:p>
                  </a:txBody>
                  <a:tcPr marL="91455" marR="91455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248251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40EB7B5E-4523-BA4C-E683-595B4C04DB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654451"/>
              </p:ext>
            </p:extLst>
          </p:nvPr>
        </p:nvGraphicFramePr>
        <p:xfrm>
          <a:off x="5560958" y="3305717"/>
          <a:ext cx="605556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7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52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39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09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37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033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07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Himawari-8/9 </a:t>
                      </a:r>
                    </a:p>
                    <a:p>
                      <a:pPr algn="ctr"/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AHI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51" marR="91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B01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0.47 </a:t>
                      </a:r>
                      <a:r>
                        <a:rPr kumimoji="1" lang="en-US" altLang="ja-JP" sz="1200" b="0" dirty="0" err="1">
                          <a:solidFill>
                            <a:sysClr val="windowText" lastClr="000000"/>
                          </a:solidFill>
                          <a:latin typeface="+mn-lt"/>
                        </a:rPr>
                        <a:t>μm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marL="91451" marR="91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B02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0.51 </a:t>
                      </a:r>
                      <a:r>
                        <a:rPr kumimoji="1" lang="en-US" altLang="ja-JP" sz="1200" b="0" dirty="0" err="1">
                          <a:solidFill>
                            <a:sysClr val="windowText" lastClr="000000"/>
                          </a:solidFill>
                          <a:latin typeface="+mn-lt"/>
                        </a:rPr>
                        <a:t>μm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marL="91451" marR="91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B03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0.64 </a:t>
                      </a:r>
                      <a:r>
                        <a:rPr kumimoji="1" lang="en-US" altLang="ja-JP" sz="12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μm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51" marR="91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B04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0.86 </a:t>
                      </a:r>
                      <a:r>
                        <a:rPr kumimoji="1" lang="en-US" altLang="ja-JP" sz="1200" b="0" dirty="0" err="1">
                          <a:solidFill>
                            <a:sysClr val="windowText" lastClr="000000"/>
                          </a:solidFill>
                          <a:latin typeface="+mn-lt"/>
                        </a:rPr>
                        <a:t>μm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marL="91451" marR="91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B05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1.6 </a:t>
                      </a:r>
                      <a:r>
                        <a:rPr kumimoji="1" lang="en-US" altLang="ja-JP" sz="1200" b="0" dirty="0" err="1">
                          <a:solidFill>
                            <a:sysClr val="windowText" lastClr="000000"/>
                          </a:solidFill>
                          <a:latin typeface="+mn-lt"/>
                        </a:rPr>
                        <a:t>μm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marL="91451" marR="91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B06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ysClr val="windowText" lastClr="000000"/>
                          </a:solidFill>
                          <a:latin typeface="+mn-lt"/>
                        </a:rPr>
                        <a:t>2.3 </a:t>
                      </a:r>
                      <a:r>
                        <a:rPr kumimoji="1" lang="en-US" altLang="ja-JP" sz="1200" b="0" dirty="0" err="1">
                          <a:solidFill>
                            <a:sysClr val="windowText" lastClr="000000"/>
                          </a:solidFill>
                          <a:latin typeface="+mn-lt"/>
                        </a:rPr>
                        <a:t>μm</a:t>
                      </a:r>
                      <a:endParaRPr kumimoji="1" lang="ja-JP" altLang="en-US" sz="1200" b="0" dirty="0">
                        <a:solidFill>
                          <a:sysClr val="windowText" lastClr="000000"/>
                        </a:solidFill>
                        <a:latin typeface="+mn-lt"/>
                      </a:endParaRPr>
                    </a:p>
                  </a:txBody>
                  <a:tcPr marL="91451" marR="91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03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S-NPP/NOAA-20</a:t>
                      </a:r>
                    </a:p>
                    <a:p>
                      <a:pPr algn="ctr"/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VIIRS</a:t>
                      </a:r>
                    </a:p>
                  </a:txBody>
                  <a:tcPr marL="91451" marR="91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+mn-lt"/>
                        </a:rPr>
                        <a:t>M3</a:t>
                      </a:r>
                    </a:p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0.49 </a:t>
                      </a:r>
                      <a:r>
                        <a:rPr kumimoji="1" lang="en-US" altLang="ja-JP" sz="1200" dirty="0" err="1">
                          <a:latin typeface="+mn-lt"/>
                        </a:rPr>
                        <a:t>μm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marL="91451" marR="91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marL="91451" marR="91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I1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0.64 </a:t>
                      </a:r>
                      <a:r>
                        <a:rPr kumimoji="1" lang="en-US" altLang="ja-JP" sz="12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μm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51" marR="91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+mn-lt"/>
                        </a:rPr>
                        <a:t>M7</a:t>
                      </a:r>
                    </a:p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0.87 </a:t>
                      </a:r>
                      <a:r>
                        <a:rPr kumimoji="1" lang="en-US" altLang="ja-JP" sz="1200" dirty="0" err="1">
                          <a:latin typeface="+mn-lt"/>
                        </a:rPr>
                        <a:t>μm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marL="91451" marR="91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+mn-lt"/>
                        </a:rPr>
                        <a:t>M10</a:t>
                      </a:r>
                    </a:p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1.6 </a:t>
                      </a:r>
                      <a:r>
                        <a:rPr kumimoji="1" lang="en-US" altLang="ja-JP" sz="1200" dirty="0" err="1">
                          <a:latin typeface="+mn-lt"/>
                        </a:rPr>
                        <a:t>μm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marL="91451" marR="91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+mn-lt"/>
                        </a:rPr>
                        <a:t>M11</a:t>
                      </a:r>
                    </a:p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2.3 </a:t>
                      </a:r>
                      <a:r>
                        <a:rPr kumimoji="1" lang="en-US" altLang="ja-JP" sz="1200" dirty="0" err="1">
                          <a:latin typeface="+mn-lt"/>
                        </a:rPr>
                        <a:t>μm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marL="91451" marR="9145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四角形 235">
            <a:extLst>
              <a:ext uri="{FF2B5EF4-FFF2-40B4-BE49-F238E27FC236}">
                <a16:creationId xmlns:a16="http://schemas.microsoft.com/office/drawing/2014/main" id="{F4A59461-1BFF-77F1-71AD-2E7A12EEC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109" y="1096565"/>
            <a:ext cx="4854820" cy="3241474"/>
          </a:xfrm>
          <a:prstGeom prst="rect">
            <a:avLst/>
          </a:prstGeom>
        </p:spPr>
        <p:txBody>
          <a:bodyPr/>
          <a:lstStyle/>
          <a:p>
            <a:pPr marL="354013" indent="-354013">
              <a:lnSpc>
                <a:spcPct val="130000"/>
              </a:lnSpc>
            </a:pPr>
            <a:r>
              <a:rPr kumimoji="1" lang="en-US" altLang="ja-JP" sz="1600" dirty="0"/>
              <a:t>AHI (Himawri-8/-9)</a:t>
            </a:r>
          </a:p>
          <a:p>
            <a:pPr marL="633413" lvl="1" indent="-233363">
              <a:lnSpc>
                <a:spcPct val="120000"/>
              </a:lnSpc>
            </a:pPr>
            <a:r>
              <a:rPr kumimoji="1" lang="en-US" altLang="ja-JP" sz="1400" dirty="0">
                <a:solidFill>
                  <a:srgbClr val="0000FF"/>
                </a:solidFill>
              </a:rPr>
              <a:t>Solar calibration results are not applied to radiances after operation start </a:t>
            </a:r>
          </a:p>
          <a:p>
            <a:pPr marL="633413" lvl="1" indent="-233363">
              <a:lnSpc>
                <a:spcPct val="120000"/>
              </a:lnSpc>
            </a:pPr>
            <a:r>
              <a:rPr kumimoji="1" lang="en-US" altLang="ja-JP" sz="1400" dirty="0"/>
              <a:t>Spatial resolution: </a:t>
            </a:r>
            <a:r>
              <a:rPr kumimoji="1" lang="en-US" altLang="ja-JP" sz="1400" dirty="0">
                <a:solidFill>
                  <a:srgbClr val="0000FF"/>
                </a:solidFill>
              </a:rPr>
              <a:t>2 km </a:t>
            </a:r>
            <a:r>
              <a:rPr kumimoji="1" lang="en-US" altLang="ja-JP" sz="1400" dirty="0"/>
              <a:t>(1-km B01, B02, B04 and 0.5-km B03 data are averaged)</a:t>
            </a:r>
          </a:p>
          <a:p>
            <a:pPr marL="633413" lvl="1" indent="-233363">
              <a:lnSpc>
                <a:spcPct val="120000"/>
              </a:lnSpc>
            </a:pPr>
            <a:r>
              <a:rPr kumimoji="1" lang="en-US" altLang="ja-JP" sz="1400" dirty="0">
                <a:solidFill>
                  <a:srgbClr val="0000FF"/>
                </a:solidFill>
              </a:rPr>
              <a:t>Dark scenes are excluded </a:t>
            </a:r>
            <a:r>
              <a:rPr kumimoji="1" lang="en-US" altLang="ja-JP" sz="1400" dirty="0"/>
              <a:t>due to inconsistent AHI/VIIRS ratio with bright scenes </a:t>
            </a:r>
          </a:p>
          <a:p>
            <a:pPr marL="633413" lvl="1" indent="-233363">
              <a:lnSpc>
                <a:spcPct val="120000"/>
              </a:lnSpc>
            </a:pPr>
            <a:r>
              <a:rPr kumimoji="1" lang="en-US" altLang="ja-JP" sz="1400" dirty="0"/>
              <a:t>Target domain: </a:t>
            </a:r>
            <a:r>
              <a:rPr kumimoji="1" lang="en-US" altLang="ja-JP" sz="1400" dirty="0">
                <a:solidFill>
                  <a:srgbClr val="0000FF"/>
                </a:solidFill>
              </a:rPr>
              <a:t>SSP +/- 20 deg.</a:t>
            </a:r>
          </a:p>
          <a:p>
            <a:pPr marL="893763" lvl="2" indent="-233363">
              <a:lnSpc>
                <a:spcPct val="120000"/>
              </a:lnSpc>
            </a:pPr>
            <a:r>
              <a:rPr kumimoji="1" lang="en-US" altLang="ja-JP" sz="1200" dirty="0"/>
              <a:t>Recently, the domain was shrunk to SSP +/- 10 deg. due to internal Internet bandwidth</a:t>
            </a:r>
          </a:p>
          <a:p>
            <a:pPr marL="633413" lvl="1" indent="-233363">
              <a:lnSpc>
                <a:spcPct val="120000"/>
              </a:lnSpc>
            </a:pPr>
            <a:r>
              <a:rPr kumimoji="1" lang="en-US" altLang="ja-JP" sz="1400" dirty="0"/>
              <a:t>GEO-LEO-IR-like stats (i.e., </a:t>
            </a:r>
            <a:r>
              <a:rPr kumimoji="1" lang="en-US" altLang="ja-JP" sz="1400" i="1" dirty="0">
                <a:solidFill>
                  <a:srgbClr val="0000FF"/>
                </a:solidFill>
              </a:rPr>
              <a:t>t</a:t>
            </a:r>
            <a:r>
              <a:rPr kumimoji="1" lang="en-US" altLang="ja-JP" sz="1400" dirty="0">
                <a:solidFill>
                  <a:srgbClr val="0000FF"/>
                </a:solidFill>
              </a:rPr>
              <a:t> +/- 14d </a:t>
            </a:r>
            <a:r>
              <a:rPr kumimoji="1" lang="en-US" altLang="ja-JP" sz="1400" dirty="0"/>
              <a:t>or </a:t>
            </a:r>
            <a:r>
              <a:rPr kumimoji="1" lang="en-US" altLang="ja-JP" sz="1400" i="1" dirty="0">
                <a:solidFill>
                  <a:srgbClr val="0000FF"/>
                </a:solidFill>
              </a:rPr>
              <a:t>t </a:t>
            </a:r>
            <a:r>
              <a:rPr kumimoji="1" lang="en-US" altLang="ja-JP" sz="1400" dirty="0">
                <a:solidFill>
                  <a:srgbClr val="0000FF"/>
                </a:solidFill>
              </a:rPr>
              <a:t>-15d</a:t>
            </a:r>
            <a:r>
              <a:rPr kumimoji="1" lang="en-US" altLang="ja-JP" sz="1400" dirty="0"/>
              <a:t>)</a:t>
            </a:r>
          </a:p>
          <a:p>
            <a:pPr marL="354013" indent="-354013">
              <a:lnSpc>
                <a:spcPct val="130000"/>
              </a:lnSpc>
            </a:pPr>
            <a:r>
              <a:rPr kumimoji="1" lang="en-US" altLang="ja-JP" sz="1600" dirty="0"/>
              <a:t>VIIRS (S-NPP/NOAA-20)</a:t>
            </a:r>
          </a:p>
          <a:p>
            <a:pPr marL="633413" lvl="1" indent="-233363">
              <a:lnSpc>
                <a:spcPct val="120000"/>
              </a:lnSpc>
            </a:pPr>
            <a:r>
              <a:rPr kumimoji="1" lang="en-US" altLang="ja-JP" sz="1400" dirty="0"/>
              <a:t>NOAA’s operational SDR via NOAA CLASS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C81B8E2-8D32-A624-4F25-D334586C0CE5}"/>
              </a:ext>
            </a:extLst>
          </p:cNvPr>
          <p:cNvSpPr txBox="1"/>
          <p:nvPr/>
        </p:nvSpPr>
        <p:spPr>
          <a:xfrm>
            <a:off x="7750421" y="4458615"/>
            <a:ext cx="18694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/>
              <a:t>Collocation criteria</a:t>
            </a:r>
            <a:endParaRPr kumimoji="1" lang="ja-JP" altLang="en-US" sz="16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D088DD2-4A95-BA0E-F1ED-D83ADA426E7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64250" y="1571185"/>
            <a:ext cx="1183377" cy="1408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2A32ECB1-4FF9-536A-E94F-84DECC05BD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402860" y="1571185"/>
            <a:ext cx="3784327" cy="1408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162A8EE1-111A-6B28-8566-00E6DAA03F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220768" y="1575103"/>
            <a:ext cx="1284331" cy="1408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86FBEDCD-B64E-FA8D-F8CC-EDF59483CFF3}"/>
              </a:ext>
            </a:extLst>
          </p:cNvPr>
          <p:cNvCxnSpPr/>
          <p:nvPr/>
        </p:nvCxnSpPr>
        <p:spPr>
          <a:xfrm>
            <a:off x="9220768" y="1611377"/>
            <a:ext cx="0" cy="115200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710D275D-A431-4935-3B52-04C73022369B}"/>
              </a:ext>
            </a:extLst>
          </p:cNvPr>
          <p:cNvCxnSpPr/>
          <p:nvPr/>
        </p:nvCxnSpPr>
        <p:spPr>
          <a:xfrm>
            <a:off x="10498580" y="1603005"/>
            <a:ext cx="0" cy="115200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4A61C652-71BE-69F6-0B23-EA42C11B7DE3}"/>
              </a:ext>
            </a:extLst>
          </p:cNvPr>
          <p:cNvCxnSpPr/>
          <p:nvPr/>
        </p:nvCxnSpPr>
        <p:spPr>
          <a:xfrm>
            <a:off x="10570596" y="1614729"/>
            <a:ext cx="0" cy="115200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4">
            <a:extLst>
              <a:ext uri="{FF2B5EF4-FFF2-40B4-BE49-F238E27FC236}">
                <a16:creationId xmlns:a16="http://schemas.microsoft.com/office/drawing/2014/main" id="{F020B9C2-C2C1-B82E-EF4D-45B51CB2AF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841447" y="2965701"/>
            <a:ext cx="3784327" cy="200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75C40C2-5EF5-DB2E-BFBC-001FBFFE9AAE}"/>
              </a:ext>
            </a:extLst>
          </p:cNvPr>
          <p:cNvSpPr txBox="1"/>
          <p:nvPr/>
        </p:nvSpPr>
        <p:spPr>
          <a:xfrm>
            <a:off x="6970772" y="1253360"/>
            <a:ext cx="34050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solidFill>
                  <a:srgbClr val="0000FF"/>
                </a:solidFill>
              </a:rPr>
              <a:t>Himawari-9/AHI </a:t>
            </a:r>
            <a:r>
              <a:rPr kumimoji="1" lang="en-US" altLang="ja-JP" sz="1400" dirty="0"/>
              <a:t>and </a:t>
            </a:r>
            <a:r>
              <a:rPr kumimoji="1" lang="en-US" altLang="ja-JP" sz="1400" dirty="0">
                <a:solidFill>
                  <a:srgbClr val="FF0000"/>
                </a:solidFill>
              </a:rPr>
              <a:t>S-NPP/VIIRS</a:t>
            </a:r>
            <a:r>
              <a:rPr kumimoji="1" lang="en-US" altLang="ja-JP" sz="1400" dirty="0"/>
              <a:t> SRFs</a:t>
            </a:r>
            <a:endParaRPr kumimoji="1" lang="ja-JP" altLang="en-US" sz="1400" dirty="0"/>
          </a:p>
        </p:txBody>
      </p:sp>
      <p:graphicFrame>
        <p:nvGraphicFramePr>
          <p:cNvPr id="24" name="表 75">
            <a:extLst>
              <a:ext uri="{FF2B5EF4-FFF2-40B4-BE49-F238E27FC236}">
                <a16:creationId xmlns:a16="http://schemas.microsoft.com/office/drawing/2014/main" id="{0BF969DE-2F57-B164-15C0-9BA85F6F2E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00628"/>
              </p:ext>
            </p:extLst>
          </p:nvPr>
        </p:nvGraphicFramePr>
        <p:xfrm>
          <a:off x="5193686" y="4805211"/>
          <a:ext cx="3462161" cy="1219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17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0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333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4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Observation time diff</a:t>
                      </a:r>
                      <a:endParaRPr lang="ja-JP" sz="14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5 min.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55" marR="91455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980">
                <a:tc>
                  <a:txBody>
                    <a:bodyPr/>
                    <a:lstStyle/>
                    <a:p>
                      <a:r>
                        <a:rPr lang="en-US" altLang="ja-JP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Sunglint</a:t>
                      </a:r>
                      <a:r>
                        <a:rPr lang="en-US" altLang="ja-JP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angle (AHI only)</a:t>
                      </a:r>
                      <a:endParaRPr kumimoji="1" lang="ja-JP" altLang="en-US" sz="1400" dirty="0">
                        <a:latin typeface="+mn-lt"/>
                      </a:endParaRPr>
                    </a:p>
                  </a:txBody>
                  <a:tcPr marL="91455" marR="91455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 25 deg.</a:t>
                      </a:r>
                      <a:endParaRPr kumimoji="1" lang="ja-JP" altLang="en-US" sz="1400" dirty="0">
                        <a:latin typeface="+mn-lt"/>
                      </a:endParaRPr>
                    </a:p>
                  </a:txBody>
                  <a:tcPr marL="91455" marR="91455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334">
                <a:tc>
                  <a:txBody>
                    <a:bodyPr/>
                    <a:lstStyle/>
                    <a:p>
                      <a:r>
                        <a:rPr lang="en-US" altLang="ja-JP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 @ 10.4 </a:t>
                      </a:r>
                      <a:r>
                        <a:rPr lang="ja-JP" altLang="ja-JP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</a:t>
                      </a:r>
                      <a:r>
                        <a:rPr lang="en-US" altLang="ja-JP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 (AHI only)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55" marR="91455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273.15 K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455" marR="91455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3334">
                <a:tc>
                  <a:txBody>
                    <a:bodyPr/>
                    <a:lstStyle/>
                    <a:p>
                      <a:r>
                        <a:rPr lang="en-US" altLang="ja-JP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CoV</a:t>
                      </a:r>
                      <a:r>
                        <a:rPr lang="en-US" altLang="ja-JP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radiance/reflectance</a:t>
                      </a:r>
                      <a:endParaRPr kumimoji="1" lang="ja-JP" altLang="en-US" sz="1400" dirty="0">
                        <a:latin typeface="+mn-lt"/>
                      </a:endParaRPr>
                    </a:p>
                  </a:txBody>
                  <a:tcPr marL="91455" marR="91455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&lt; 0.3</a:t>
                      </a:r>
                      <a:endParaRPr kumimoji="1" lang="ja-JP" altLang="en-US" sz="1400" dirty="0">
                        <a:latin typeface="+mn-lt"/>
                      </a:endParaRPr>
                    </a:p>
                  </a:txBody>
                  <a:tcPr marL="91455" marR="91455" marT="45703" marB="4570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BBD762C-3AF2-1558-982C-794FC0514BB5}"/>
              </a:ext>
            </a:extLst>
          </p:cNvPr>
          <p:cNvSpPr txBox="1"/>
          <p:nvPr/>
        </p:nvSpPr>
        <p:spPr>
          <a:xfrm>
            <a:off x="5745360" y="1661568"/>
            <a:ext cx="54120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rgbClr val="0000FF"/>
                </a:solidFill>
              </a:rPr>
              <a:t>B01            B02                 B03          B04                      B05                      B06</a:t>
            </a:r>
            <a:endParaRPr kumimoji="1" lang="ja-JP" altLang="en-US" sz="1200" dirty="0">
              <a:solidFill>
                <a:srgbClr val="0000FF"/>
              </a:solidFill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E2DC3B57-751D-1307-9656-0548C2D378B2}"/>
              </a:ext>
            </a:extLst>
          </p:cNvPr>
          <p:cNvSpPr txBox="1"/>
          <p:nvPr/>
        </p:nvSpPr>
        <p:spPr>
          <a:xfrm>
            <a:off x="6373973" y="2034609"/>
            <a:ext cx="47434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rgbClr val="FF0000"/>
                </a:solidFill>
              </a:rPr>
              <a:t>M3                       I1             M7                      M10                     M11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2" name="四角形 235">
            <a:extLst>
              <a:ext uri="{FF2B5EF4-FFF2-40B4-BE49-F238E27FC236}">
                <a16:creationId xmlns:a16="http://schemas.microsoft.com/office/drawing/2014/main" id="{E62274D4-5465-436C-2F38-8E6D5C478358}"/>
              </a:ext>
            </a:extLst>
          </p:cNvPr>
          <p:cNvSpPr txBox="1">
            <a:spLocks/>
          </p:cNvSpPr>
          <p:nvPr/>
        </p:nvSpPr>
        <p:spPr>
          <a:xfrm>
            <a:off x="292108" y="4899358"/>
            <a:ext cx="4854820" cy="1545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54013" indent="-354013">
              <a:lnSpc>
                <a:spcPct val="130000"/>
              </a:lnSpc>
            </a:pPr>
            <a:r>
              <a:rPr kumimoji="1" lang="en-US" altLang="ja-JP" sz="1600" kern="0" dirty="0"/>
              <a:t>Spectral Band Adjustment Factor (SBAF)</a:t>
            </a:r>
          </a:p>
          <a:p>
            <a:pPr marL="633413" lvl="1" indent="-233363">
              <a:lnSpc>
                <a:spcPct val="120000"/>
              </a:lnSpc>
            </a:pPr>
            <a:r>
              <a:rPr kumimoji="1" lang="en-US" altLang="ja-JP" sz="1400" kern="0" dirty="0"/>
              <a:t>Bands 1-5: </a:t>
            </a:r>
            <a:r>
              <a:rPr kumimoji="1" lang="en-US" altLang="ja-JP" sz="1400" kern="0" dirty="0">
                <a:solidFill>
                  <a:srgbClr val="0000FF"/>
                </a:solidFill>
              </a:rPr>
              <a:t>All-sky Tropical Ocean</a:t>
            </a:r>
            <a:r>
              <a:rPr kumimoji="1" lang="en-US" altLang="ja-JP" sz="1400" kern="0" dirty="0"/>
              <a:t>, force/linear fitting from NASA </a:t>
            </a:r>
            <a:r>
              <a:rPr kumimoji="1" lang="en-US" altLang="ja-JP" sz="1400" kern="0" dirty="0" err="1"/>
              <a:t>LaRC</a:t>
            </a:r>
            <a:r>
              <a:rPr kumimoji="1" lang="en-US" altLang="ja-JP" sz="1400" kern="0" dirty="0"/>
              <a:t> tool</a:t>
            </a:r>
          </a:p>
          <a:p>
            <a:pPr marL="633413" lvl="1" indent="-233363">
              <a:lnSpc>
                <a:spcPct val="120000"/>
              </a:lnSpc>
            </a:pPr>
            <a:r>
              <a:rPr kumimoji="1" lang="en-US" altLang="ja-JP" sz="1400" kern="0" dirty="0"/>
              <a:t>Band 6: derived from RT simulation</a:t>
            </a:r>
          </a:p>
        </p:txBody>
      </p:sp>
    </p:spTree>
    <p:extLst>
      <p:ext uri="{BB962C8B-B14F-4D97-AF65-F5344CB8AC3E}">
        <p14:creationId xmlns:p14="http://schemas.microsoft.com/office/powerpoint/2010/main" val="1479825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" name="四角形 176"/>
          <p:cNvSpPr>
            <a:spLocks noGrp="1" noChangeArrowheads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8AC38-E0E8-49D7-B2FE-71FD7C42C09E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A5391121-C1A2-2CDD-CC56-6843940B1CCA}"/>
              </a:ext>
            </a:extLst>
          </p:cNvPr>
          <p:cNvSpPr txBox="1">
            <a:spLocks/>
          </p:cNvSpPr>
          <p:nvPr/>
        </p:nvSpPr>
        <p:spPr>
          <a:xfrm>
            <a:off x="356388" y="1103810"/>
            <a:ext cx="7961701" cy="46553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30000"/>
              </a:lnSpc>
            </a:pPr>
            <a:r>
              <a:rPr kumimoji="1" lang="en-US" altLang="ja-JP" sz="1800" kern="0" dirty="0"/>
              <a:t>Differences among references are generally in good agreement with earlier studies (e.g., Doelling et al., 2021, Uprety et al., 2020, Wu 2021).</a:t>
            </a:r>
          </a:p>
          <a:p>
            <a:pPr>
              <a:lnSpc>
                <a:spcPct val="130000"/>
              </a:lnSpc>
            </a:pPr>
            <a:r>
              <a:rPr kumimoji="1" lang="en-US" altLang="ja-JP" sz="1800" kern="0" dirty="0"/>
              <a:t>Ray-matching results are stabler than vicarious calibration, but temporal variation exists.</a:t>
            </a:r>
            <a:endParaRPr kumimoji="1" lang="en-US" altLang="ja-JP" sz="1600" kern="0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73CD3068-FD30-36B0-7B79-0524C01F45B9}"/>
              </a:ext>
            </a:extLst>
          </p:cNvPr>
          <p:cNvSpPr txBox="1">
            <a:spLocks noChangeArrowheads="1"/>
          </p:cNvSpPr>
          <p:nvPr/>
        </p:nvSpPr>
        <p:spPr>
          <a:xfrm>
            <a:off x="169340" y="267912"/>
            <a:ext cx="8785225" cy="67366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altLang="ja-JP" sz="2800" b="1" kern="0" dirty="0"/>
              <a:t>Himawari-9/AHI radiometric trends (monthly stats)</a:t>
            </a:r>
          </a:p>
          <a:p>
            <a:pPr algn="l"/>
            <a:endParaRPr lang="en-US" altLang="ja-JP" sz="2800" b="1" kern="0" dirty="0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E4FC8391-997D-0694-790A-8637955AAF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07182" y="2756509"/>
            <a:ext cx="2998809" cy="1566045"/>
          </a:xfrm>
          <a:prstGeom prst="rect">
            <a:avLst/>
          </a:prstGeom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561C9234-0FCB-4C07-20A1-884D160C96B7}"/>
              </a:ext>
            </a:extLst>
          </p:cNvPr>
          <p:cNvSpPr txBox="1"/>
          <p:nvPr/>
        </p:nvSpPr>
        <p:spPr>
          <a:xfrm>
            <a:off x="3650599" y="2486015"/>
            <a:ext cx="73757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B01 (0.47 </a:t>
            </a:r>
            <a:r>
              <a:rPr kumimoji="1" lang="el-GR" altLang="ja-JP" sz="1400" dirty="0"/>
              <a:t>μ</a:t>
            </a:r>
            <a:r>
              <a:rPr kumimoji="1" lang="en-US" altLang="ja-JP" sz="1400" dirty="0"/>
              <a:t>m)                                        B02 (0.51 </a:t>
            </a:r>
            <a:r>
              <a:rPr kumimoji="1" lang="el-GR" altLang="ja-JP" sz="1400" dirty="0"/>
              <a:t>μ</a:t>
            </a:r>
            <a:r>
              <a:rPr kumimoji="1" lang="en-US" altLang="ja-JP" sz="1400" dirty="0"/>
              <a:t>m)                                    B03 (0.64 </a:t>
            </a:r>
            <a:r>
              <a:rPr kumimoji="1" lang="el-GR" altLang="ja-JP" sz="1400" dirty="0"/>
              <a:t>μ</a:t>
            </a:r>
            <a:r>
              <a:rPr kumimoji="1" lang="en-US" altLang="ja-JP" sz="1400" dirty="0"/>
              <a:t>m)</a:t>
            </a:r>
            <a:endParaRPr kumimoji="1" lang="ja-JP" altLang="en-US" sz="1400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B2532B87-2C71-060B-499D-910E5B00331E}"/>
              </a:ext>
            </a:extLst>
          </p:cNvPr>
          <p:cNvSpPr txBox="1"/>
          <p:nvPr/>
        </p:nvSpPr>
        <p:spPr>
          <a:xfrm>
            <a:off x="3652274" y="4396874"/>
            <a:ext cx="73757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B04 (0.86 </a:t>
            </a:r>
            <a:r>
              <a:rPr kumimoji="1" lang="el-GR" altLang="ja-JP" sz="1400" dirty="0"/>
              <a:t>μ</a:t>
            </a:r>
            <a:r>
              <a:rPr kumimoji="1" lang="en-US" altLang="ja-JP" sz="1400" dirty="0"/>
              <a:t>m)                                           B05 (1.6 </a:t>
            </a:r>
            <a:r>
              <a:rPr kumimoji="1" lang="el-GR" altLang="ja-JP" sz="1400" dirty="0"/>
              <a:t>μ</a:t>
            </a:r>
            <a:r>
              <a:rPr kumimoji="1" lang="en-US" altLang="ja-JP" sz="1400" dirty="0"/>
              <a:t>m)                                    B06 (2.3 </a:t>
            </a:r>
            <a:r>
              <a:rPr kumimoji="1" lang="el-GR" altLang="ja-JP" sz="1400" dirty="0"/>
              <a:t>μ</a:t>
            </a:r>
            <a:r>
              <a:rPr kumimoji="1" lang="en-US" altLang="ja-JP" sz="1400" dirty="0"/>
              <a:t>m)</a:t>
            </a:r>
            <a:endParaRPr kumimoji="1" lang="ja-JP" altLang="en-US" sz="1400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57D5250D-2766-7DA6-662D-23CF293C3985}"/>
              </a:ext>
            </a:extLst>
          </p:cNvPr>
          <p:cNvSpPr txBox="1"/>
          <p:nvPr/>
        </p:nvSpPr>
        <p:spPr>
          <a:xfrm rot="16200000">
            <a:off x="1904889" y="3348437"/>
            <a:ext cx="11865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/>
              <a:t>AHI / Reference</a:t>
            </a:r>
            <a:endParaRPr kumimoji="1" lang="ja-JP" altLang="en-US" sz="1100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34645C0F-8B4F-8F9C-DC7F-8DC1AA905AF0}"/>
              </a:ext>
            </a:extLst>
          </p:cNvPr>
          <p:cNvSpPr txBox="1"/>
          <p:nvPr/>
        </p:nvSpPr>
        <p:spPr>
          <a:xfrm rot="16200000">
            <a:off x="1896516" y="5239202"/>
            <a:ext cx="11865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100" dirty="0"/>
              <a:t>AHI / Reference</a:t>
            </a:r>
            <a:endParaRPr kumimoji="1" lang="ja-JP" altLang="en-US" sz="1100" dirty="0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821FAB4-8748-2444-182C-C341702E6856}"/>
              </a:ext>
            </a:extLst>
          </p:cNvPr>
          <p:cNvSpPr txBox="1"/>
          <p:nvPr/>
        </p:nvSpPr>
        <p:spPr>
          <a:xfrm>
            <a:off x="8687204" y="1720126"/>
            <a:ext cx="3140603" cy="64633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chemeClr val="accent1">
                    <a:lumMod val="75000"/>
                  </a:schemeClr>
                </a:solidFill>
              </a:rPr>
              <a:t>Ray-matching w/ S-NPP/VIIRS</a:t>
            </a:r>
          </a:p>
          <a:p>
            <a:r>
              <a:rPr kumimoji="1" lang="en-US" altLang="ja-JP" sz="1200" dirty="0">
                <a:solidFill>
                  <a:schemeClr val="accent2"/>
                </a:solidFill>
              </a:rPr>
              <a:t>Ray-matching w/ NOAA-20/VIIRS</a:t>
            </a:r>
          </a:p>
          <a:p>
            <a:r>
              <a:rPr kumimoji="1" lang="en-US" altLang="ja-JP" sz="1200" dirty="0">
                <a:solidFill>
                  <a:schemeClr val="bg1">
                    <a:lumMod val="50000"/>
                  </a:schemeClr>
                </a:solidFill>
              </a:rPr>
              <a:t>Vicarious calibration using Aqua/MODIS C6</a:t>
            </a:r>
            <a:endParaRPr kumimoji="1" lang="ja-JP" alt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35" name="図 34">
            <a:extLst>
              <a:ext uri="{FF2B5EF4-FFF2-40B4-BE49-F238E27FC236}">
                <a16:creationId xmlns:a16="http://schemas.microsoft.com/office/drawing/2014/main" id="{F3238BFA-1340-EF36-7DC6-66168B7771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67000" y="4669066"/>
            <a:ext cx="3039172" cy="1572694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B9765703-A47A-0F1A-8295-9D270DC36A3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96183" y="4629381"/>
            <a:ext cx="2993045" cy="1572653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42F03DF5-D8C7-DA57-310A-798344FA2EE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03841" y="4669066"/>
            <a:ext cx="2993031" cy="1482212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6A8F0E0B-9CD9-ACD5-84E0-8AD52A565AC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30476" y="2720550"/>
            <a:ext cx="3093461" cy="1572673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A2BD6366-406D-4DB5-6497-E204BF5DA3A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03841" y="2755904"/>
            <a:ext cx="3023966" cy="1589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42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0F8DF-B38F-0ADE-EE76-FC3D91391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>
            <a:extLst>
              <a:ext uri="{FF2B5EF4-FFF2-40B4-BE49-F238E27FC236}">
                <a16:creationId xmlns:a16="http://schemas.microsoft.com/office/drawing/2014/main" id="{CD8353D4-37F3-5504-F646-FE52317A6D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83310" y="1302224"/>
            <a:ext cx="2264647" cy="2252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A0903CBD-A969-0512-F789-1578E310BA5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709523" y="1443436"/>
            <a:ext cx="2164665" cy="2146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>
            <a:extLst>
              <a:ext uri="{FF2B5EF4-FFF2-40B4-BE49-F238E27FC236}">
                <a16:creationId xmlns:a16="http://schemas.microsoft.com/office/drawing/2014/main" id="{685F7486-4617-6959-8CA0-CAD999E228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68934" y="3605661"/>
            <a:ext cx="2183416" cy="2504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0">
            <a:extLst>
              <a:ext uri="{FF2B5EF4-FFF2-40B4-BE49-F238E27FC236}">
                <a16:creationId xmlns:a16="http://schemas.microsoft.com/office/drawing/2014/main" id="{D4058619-604F-304D-0745-48F940D1250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709522" y="3603201"/>
            <a:ext cx="2183416" cy="2504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31" name="四角形 176">
            <a:extLst>
              <a:ext uri="{FF2B5EF4-FFF2-40B4-BE49-F238E27FC236}">
                <a16:creationId xmlns:a16="http://schemas.microsoft.com/office/drawing/2014/main" id="{8FF41A37-3634-D576-2365-BC6E2850384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8AC38-E0E8-49D7-B2FE-71FD7C42C09E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4EEFACEA-EBF4-17B8-B9B4-EBB50A0FA440}"/>
              </a:ext>
            </a:extLst>
          </p:cNvPr>
          <p:cNvSpPr txBox="1">
            <a:spLocks noChangeArrowheads="1"/>
          </p:cNvSpPr>
          <p:nvPr/>
        </p:nvSpPr>
        <p:spPr>
          <a:xfrm>
            <a:off x="179388" y="267912"/>
            <a:ext cx="10240519" cy="67366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altLang="ja-JP" sz="2800" b="1" kern="0" dirty="0"/>
              <a:t>Toward the improvement of Ray-matching algorithm</a:t>
            </a: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E018BFF2-246B-24CE-FFF1-1448D6D0E7D1}"/>
              </a:ext>
            </a:extLst>
          </p:cNvPr>
          <p:cNvSpPr txBox="1">
            <a:spLocks/>
          </p:cNvSpPr>
          <p:nvPr/>
        </p:nvSpPr>
        <p:spPr>
          <a:xfrm>
            <a:off x="356388" y="943036"/>
            <a:ext cx="6693342" cy="4655332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30000"/>
              </a:lnSpc>
            </a:pPr>
            <a:r>
              <a:rPr kumimoji="1" lang="en-US" altLang="ja-JP" sz="2000" kern="0" dirty="0"/>
              <a:t>Potential parameters to revisit</a:t>
            </a:r>
          </a:p>
          <a:p>
            <a:pPr lvl="1">
              <a:lnSpc>
                <a:spcPct val="130000"/>
              </a:lnSpc>
            </a:pPr>
            <a:r>
              <a:rPr kumimoji="1" lang="en-US" altLang="ja-JP" sz="1800" kern="0" dirty="0"/>
              <a:t>Collocation criteria</a:t>
            </a:r>
          </a:p>
          <a:p>
            <a:pPr lvl="2">
              <a:lnSpc>
                <a:spcPct val="130000"/>
              </a:lnSpc>
            </a:pPr>
            <a:r>
              <a:rPr kumimoji="1" lang="en-US" altLang="ja-JP" sz="1600" kern="0" dirty="0"/>
              <a:t>Use of </a:t>
            </a:r>
            <a:r>
              <a:rPr kumimoji="1" lang="en-US" altLang="ja-JP" sz="1600" kern="0" dirty="0">
                <a:solidFill>
                  <a:srgbClr val="0000FF"/>
                </a:solidFill>
              </a:rPr>
              <a:t>dark (low radiance) scenes</a:t>
            </a:r>
          </a:p>
          <a:p>
            <a:pPr lvl="2">
              <a:lnSpc>
                <a:spcPct val="130000"/>
              </a:lnSpc>
            </a:pPr>
            <a:r>
              <a:rPr kumimoji="1" lang="en-US" altLang="ja-JP" sz="1600" kern="0" dirty="0"/>
              <a:t>Tighter satellite/solar zenith angle difference </a:t>
            </a:r>
          </a:p>
          <a:p>
            <a:pPr lvl="1">
              <a:lnSpc>
                <a:spcPct val="130000"/>
              </a:lnSpc>
            </a:pPr>
            <a:r>
              <a:rPr kumimoji="1" lang="en-US" altLang="ja-JP" sz="1800" kern="0" dirty="0"/>
              <a:t>Spatial resolution for regression</a:t>
            </a:r>
          </a:p>
          <a:p>
            <a:pPr lvl="2">
              <a:lnSpc>
                <a:spcPct val="130000"/>
              </a:lnSpc>
            </a:pPr>
            <a:r>
              <a:rPr kumimoji="1" lang="en-US" altLang="ja-JP" sz="1600" kern="0" dirty="0"/>
              <a:t>AHI’s original resolution or averaged to coarser resolution (</a:t>
            </a:r>
            <a:r>
              <a:rPr kumimoji="1" lang="en-US" altLang="ja-JP" sz="1600" kern="0" dirty="0" err="1"/>
              <a:t>e.g</a:t>
            </a:r>
            <a:r>
              <a:rPr kumimoji="1" lang="en-US" altLang="ja-JP" sz="1600" kern="0" dirty="0"/>
              <a:t>, 0.1/0.25/0.5 deg. grids)</a:t>
            </a:r>
          </a:p>
          <a:p>
            <a:pPr lvl="1">
              <a:lnSpc>
                <a:spcPct val="130000"/>
              </a:lnSpc>
            </a:pPr>
            <a:r>
              <a:rPr kumimoji="1" lang="en-US" altLang="ja-JP" sz="1800" kern="0" dirty="0"/>
              <a:t>SBAF</a:t>
            </a:r>
          </a:p>
          <a:p>
            <a:pPr lvl="2">
              <a:lnSpc>
                <a:spcPct val="130000"/>
              </a:lnSpc>
            </a:pPr>
            <a:r>
              <a:rPr kumimoji="1" lang="en-US" altLang="ja-JP" sz="1600" kern="0" dirty="0"/>
              <a:t>Force/linear/quadratic fitting, Clear-sky/All-sky SBAF (scene dependent SBAF)</a:t>
            </a:r>
          </a:p>
          <a:p>
            <a:pPr lvl="1">
              <a:lnSpc>
                <a:spcPct val="130000"/>
              </a:lnSpc>
            </a:pPr>
            <a:r>
              <a:rPr kumimoji="1" lang="en-US" altLang="ja-JP" sz="1800" kern="0" dirty="0"/>
              <a:t>Regression equation </a:t>
            </a:r>
          </a:p>
          <a:p>
            <a:pPr lvl="2">
              <a:lnSpc>
                <a:spcPct val="130000"/>
              </a:lnSpc>
            </a:pPr>
            <a:r>
              <a:rPr kumimoji="1" lang="en-US" altLang="ja-JP" sz="1600" kern="0" dirty="0"/>
              <a:t>Force (linear fit w/ zero offset) /Linear/Quadratic fitting w/ weighted/non-weighted, consideration of Y-axis uncertainty</a:t>
            </a:r>
          </a:p>
          <a:p>
            <a:pPr lvl="1">
              <a:lnSpc>
                <a:spcPct val="130000"/>
              </a:lnSpc>
            </a:pPr>
            <a:r>
              <a:rPr kumimoji="1" lang="en-US" altLang="ja-JP" sz="1800" kern="0" dirty="0"/>
              <a:t>And more…</a:t>
            </a:r>
          </a:p>
          <a:p>
            <a:pPr lvl="2">
              <a:lnSpc>
                <a:spcPct val="130000"/>
              </a:lnSpc>
            </a:pPr>
            <a:endParaRPr kumimoji="1" lang="en-US" altLang="ja-JP" sz="1600" kern="0" dirty="0"/>
          </a:p>
          <a:p>
            <a:pPr>
              <a:lnSpc>
                <a:spcPct val="130000"/>
              </a:lnSpc>
            </a:pPr>
            <a:endParaRPr kumimoji="1" lang="en-US" altLang="ja-JP" sz="1800" kern="0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C6ACBE8-AE6B-1493-718C-76F3A85777AF}"/>
              </a:ext>
            </a:extLst>
          </p:cNvPr>
          <p:cNvSpPr/>
          <p:nvPr/>
        </p:nvSpPr>
        <p:spPr>
          <a:xfrm>
            <a:off x="7965266" y="3570913"/>
            <a:ext cx="1908000" cy="114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7E51364-FBB3-E1FB-5AB9-97FAD3F7309C}"/>
              </a:ext>
            </a:extLst>
          </p:cNvPr>
          <p:cNvSpPr/>
          <p:nvPr/>
        </p:nvSpPr>
        <p:spPr>
          <a:xfrm>
            <a:off x="7975314" y="1215856"/>
            <a:ext cx="1908000" cy="2790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AC73C24-82A1-4BE7-7D84-A43B6A666D8F}"/>
              </a:ext>
            </a:extLst>
          </p:cNvPr>
          <p:cNvSpPr txBox="1"/>
          <p:nvPr/>
        </p:nvSpPr>
        <p:spPr>
          <a:xfrm>
            <a:off x="8028180" y="989423"/>
            <a:ext cx="37973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200" dirty="0"/>
              <a:t>H9 AHI B01 (0.47 </a:t>
            </a:r>
            <a:r>
              <a:rPr kumimoji="1" lang="en-US" altLang="ja-JP" sz="1200" dirty="0" err="1"/>
              <a:t>μm</a:t>
            </a:r>
            <a:r>
              <a:rPr kumimoji="1" lang="en-US" altLang="ja-JP" sz="1200" dirty="0"/>
              <a:t>) vs. N20 VIIRS M03 (0.49 </a:t>
            </a:r>
            <a:r>
              <a:rPr kumimoji="1" lang="en-US" altLang="ja-JP" sz="1200" dirty="0" err="1"/>
              <a:t>μm</a:t>
            </a:r>
            <a:r>
              <a:rPr kumimoji="1" lang="en-US" altLang="ja-JP" sz="1200" dirty="0"/>
              <a:t>)</a:t>
            </a:r>
          </a:p>
          <a:p>
            <a:pPr algn="ctr"/>
            <a:r>
              <a:rPr kumimoji="1" lang="en-US" altLang="ja-JP" sz="1200" dirty="0"/>
              <a:t>29-d stats (2023-04-17/05-15)</a:t>
            </a:r>
            <a:endParaRPr kumimoji="1" lang="ja-JP" altLang="en-US" sz="1200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F3B5CED-24D0-AA56-16DA-3F7DE9D4408E}"/>
              </a:ext>
            </a:extLst>
          </p:cNvPr>
          <p:cNvSpPr txBox="1"/>
          <p:nvPr/>
        </p:nvSpPr>
        <p:spPr>
          <a:xfrm>
            <a:off x="6788198" y="1478100"/>
            <a:ext cx="889941" cy="44203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en-US" altLang="ja-JP" sz="1200" dirty="0"/>
              <a:t>Operational config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603CD5F-3E8F-5E0F-642A-1EEDAF30C6ED}"/>
              </a:ext>
            </a:extLst>
          </p:cNvPr>
          <p:cNvSpPr txBox="1"/>
          <p:nvPr/>
        </p:nvSpPr>
        <p:spPr>
          <a:xfrm>
            <a:off x="6748006" y="3680575"/>
            <a:ext cx="1036049" cy="62670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en-US" altLang="ja-JP" sz="1200" dirty="0"/>
              <a:t>Operational</a:t>
            </a:r>
            <a:r>
              <a:rPr kumimoji="1" lang="ja-JP" altLang="en-US" sz="1200" dirty="0"/>
              <a:t> </a:t>
            </a:r>
            <a:r>
              <a:rPr kumimoji="1" lang="en-US" altLang="ja-JP" sz="1200" dirty="0"/>
              <a:t>config + </a:t>
            </a:r>
            <a:r>
              <a:rPr kumimoji="1" lang="en-US" altLang="ja-JP" sz="1200" dirty="0">
                <a:solidFill>
                  <a:srgbClr val="0000FF"/>
                </a:solidFill>
              </a:rPr>
              <a:t>Dark scenes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E0533C5-7FC7-5463-FE89-124308828845}"/>
              </a:ext>
            </a:extLst>
          </p:cNvPr>
          <p:cNvSpPr txBox="1"/>
          <p:nvPr/>
        </p:nvSpPr>
        <p:spPr>
          <a:xfrm>
            <a:off x="6821837" y="1963390"/>
            <a:ext cx="8076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en-US" altLang="ja-JP" sz="1200" dirty="0"/>
              <a:t>~1</a:t>
            </a:r>
            <a:r>
              <a:rPr kumimoji="1" lang="en-US" altLang="ja-JP" sz="1200" dirty="0">
                <a:solidFill>
                  <a:srgbClr val="0000FF"/>
                </a:solidFill>
              </a:rPr>
              <a:t>40000</a:t>
            </a:r>
            <a:r>
              <a:rPr kumimoji="1" lang="en-US" altLang="ja-JP" sz="1200" dirty="0"/>
              <a:t> samples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D0FD4F4-5583-19EE-EDF1-5CF2F98AC737}"/>
              </a:ext>
            </a:extLst>
          </p:cNvPr>
          <p:cNvSpPr txBox="1"/>
          <p:nvPr/>
        </p:nvSpPr>
        <p:spPr>
          <a:xfrm>
            <a:off x="6885776" y="4371869"/>
            <a:ext cx="8076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en-US" altLang="ja-JP" sz="1200" dirty="0"/>
              <a:t>~</a:t>
            </a:r>
            <a:r>
              <a:rPr kumimoji="1" lang="en-US" altLang="ja-JP" sz="1200" dirty="0">
                <a:solidFill>
                  <a:srgbClr val="0000FF"/>
                </a:solidFill>
              </a:rPr>
              <a:t>300000</a:t>
            </a:r>
            <a:r>
              <a:rPr kumimoji="1" lang="en-US" altLang="ja-JP" sz="1200" dirty="0"/>
              <a:t> samples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59FE69F-38E9-A339-0B1D-C6029140103B}"/>
              </a:ext>
            </a:extLst>
          </p:cNvPr>
          <p:cNvSpPr/>
          <p:nvPr/>
        </p:nvSpPr>
        <p:spPr>
          <a:xfrm>
            <a:off x="10056298" y="3565479"/>
            <a:ext cx="1908000" cy="114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DA6F5-8018-2AB9-6F9E-563C0F7E3CE1}"/>
              </a:ext>
            </a:extLst>
          </p:cNvPr>
          <p:cNvSpPr/>
          <p:nvPr/>
        </p:nvSpPr>
        <p:spPr>
          <a:xfrm>
            <a:off x="10018604" y="1395592"/>
            <a:ext cx="1908000" cy="1016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7228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69E8C-A433-1EBD-1E1A-FFC6FA8DF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0" name="Picture 26">
            <a:extLst>
              <a:ext uri="{FF2B5EF4-FFF2-40B4-BE49-F238E27FC236}">
                <a16:creationId xmlns:a16="http://schemas.microsoft.com/office/drawing/2014/main" id="{E2515A19-AB3B-42B2-7ECC-97E86F71D6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325604" y="1351709"/>
            <a:ext cx="2295099" cy="2472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>
            <a:extLst>
              <a:ext uri="{FF2B5EF4-FFF2-40B4-BE49-F238E27FC236}">
                <a16:creationId xmlns:a16="http://schemas.microsoft.com/office/drawing/2014/main" id="{5199A3DC-FFC8-873C-6080-4FCF801B19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056269" y="1376615"/>
            <a:ext cx="2299698" cy="2514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31" name="四角形 176">
            <a:extLst>
              <a:ext uri="{FF2B5EF4-FFF2-40B4-BE49-F238E27FC236}">
                <a16:creationId xmlns:a16="http://schemas.microsoft.com/office/drawing/2014/main" id="{7F13F517-0AD2-48E5-1E07-CC8E95CD31F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8AC38-E0E8-49D7-B2FE-71FD7C42C09E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83BD0FAF-667C-B093-6F09-48ECA3B31430}"/>
              </a:ext>
            </a:extLst>
          </p:cNvPr>
          <p:cNvSpPr txBox="1">
            <a:spLocks noChangeArrowheads="1"/>
          </p:cNvSpPr>
          <p:nvPr/>
        </p:nvSpPr>
        <p:spPr>
          <a:xfrm>
            <a:off x="179388" y="267912"/>
            <a:ext cx="11886587" cy="67366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altLang="ja-JP" sz="2800" b="1" kern="0" dirty="0"/>
              <a:t>Sensitivity to collocation criteria - </a:t>
            </a:r>
            <a:r>
              <a:rPr lang="pt-BR" altLang="ja-JP" sz="1800" b="1" kern="0" dirty="0"/>
              <a:t>H9 AHI B01 (0.47 μm) vs. N20 VIIRS M03 (0.49 μm)</a:t>
            </a:r>
            <a:endParaRPr lang="pt-BR" altLang="ja-JP" sz="2800" b="1" kern="0" dirty="0"/>
          </a:p>
          <a:p>
            <a:pPr algn="l"/>
            <a:r>
              <a:rPr lang="en-US" altLang="ja-JP" sz="2800" b="1" kern="0" dirty="0"/>
              <a:t> </a:t>
            </a: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id="{B3D5C3F5-4353-0FED-DE58-D5CCFEC9F3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2443" y="3813533"/>
            <a:ext cx="2605583" cy="2475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666833B2-0C98-FD47-C6DC-9ADF3FEE0E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02705" y="1381190"/>
            <a:ext cx="2490549" cy="246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0">
            <a:extLst>
              <a:ext uri="{FF2B5EF4-FFF2-40B4-BE49-F238E27FC236}">
                <a16:creationId xmlns:a16="http://schemas.microsoft.com/office/drawing/2014/main" id="{13592AF6-E1A6-3D29-477E-469F510B73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19030" y="1347414"/>
            <a:ext cx="2292723" cy="2493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61A4F23E-AEE9-C8ED-8833-C16F956BBF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847142" y="1364367"/>
            <a:ext cx="2292723" cy="2521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>
            <a:extLst>
              <a:ext uri="{FF2B5EF4-FFF2-40B4-BE49-F238E27FC236}">
                <a16:creationId xmlns:a16="http://schemas.microsoft.com/office/drawing/2014/main" id="{A4B22558-4DA9-992E-2663-1EFF2D8505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062575" y="3844178"/>
            <a:ext cx="2496099" cy="247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>
            <a:extLst>
              <a:ext uri="{FF2B5EF4-FFF2-40B4-BE49-F238E27FC236}">
                <a16:creationId xmlns:a16="http://schemas.microsoft.com/office/drawing/2014/main" id="{42E63943-0D87-93A2-AF88-63075F7D0D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16200000">
            <a:off x="11077229" y="2246997"/>
            <a:ext cx="1657978" cy="319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3C57C2C-682C-4BC5-5EBF-B6C45D5DC49C}"/>
              </a:ext>
            </a:extLst>
          </p:cNvPr>
          <p:cNvSpPr/>
          <p:nvPr/>
        </p:nvSpPr>
        <p:spPr>
          <a:xfrm>
            <a:off x="600540" y="1336925"/>
            <a:ext cx="2052000" cy="114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ACAADC5-2FCC-157A-4D5E-4D0C03B9BA14}"/>
              </a:ext>
            </a:extLst>
          </p:cNvPr>
          <p:cNvSpPr/>
          <p:nvPr/>
        </p:nvSpPr>
        <p:spPr>
          <a:xfrm>
            <a:off x="2819351" y="1326250"/>
            <a:ext cx="2052000" cy="114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208EBD6-DE28-AAE4-7702-38CAE3B468B6}"/>
              </a:ext>
            </a:extLst>
          </p:cNvPr>
          <p:cNvSpPr/>
          <p:nvPr/>
        </p:nvSpPr>
        <p:spPr>
          <a:xfrm>
            <a:off x="5027894" y="1324540"/>
            <a:ext cx="2052000" cy="114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9649A14-60C1-AF5D-AB9F-16629B9C6157}"/>
              </a:ext>
            </a:extLst>
          </p:cNvPr>
          <p:cNvSpPr/>
          <p:nvPr/>
        </p:nvSpPr>
        <p:spPr>
          <a:xfrm>
            <a:off x="7273604" y="1340760"/>
            <a:ext cx="2052000" cy="114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2ED82B1-287B-5B6A-9BF2-89DF538B29E0}"/>
              </a:ext>
            </a:extLst>
          </p:cNvPr>
          <p:cNvSpPr/>
          <p:nvPr/>
        </p:nvSpPr>
        <p:spPr>
          <a:xfrm>
            <a:off x="9521936" y="1330085"/>
            <a:ext cx="2124000" cy="114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C282F1B-8C9E-C411-7F73-BE94D5A6C996}"/>
              </a:ext>
            </a:extLst>
          </p:cNvPr>
          <p:cNvSpPr/>
          <p:nvPr/>
        </p:nvSpPr>
        <p:spPr>
          <a:xfrm>
            <a:off x="590266" y="3805627"/>
            <a:ext cx="2124000" cy="114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43813E94-EC53-E618-AF36-4A24A84A847D}"/>
              </a:ext>
            </a:extLst>
          </p:cNvPr>
          <p:cNvSpPr/>
          <p:nvPr/>
        </p:nvSpPr>
        <p:spPr>
          <a:xfrm>
            <a:off x="9515911" y="3804151"/>
            <a:ext cx="2124000" cy="114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コンテンツ プレースホルダー 2">
            <a:extLst>
              <a:ext uri="{FF2B5EF4-FFF2-40B4-BE49-F238E27FC236}">
                <a16:creationId xmlns:a16="http://schemas.microsoft.com/office/drawing/2014/main" id="{74B2C874-F1AE-4B6B-2F34-87FF08F2B9B6}"/>
              </a:ext>
            </a:extLst>
          </p:cNvPr>
          <p:cNvSpPr txBox="1">
            <a:spLocks/>
          </p:cNvSpPr>
          <p:nvPr/>
        </p:nvSpPr>
        <p:spPr>
          <a:xfrm>
            <a:off x="2554942" y="3965553"/>
            <a:ext cx="6243617" cy="227145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622300" lvl="1" indent="-165100">
              <a:lnSpc>
                <a:spcPct val="120000"/>
              </a:lnSpc>
            </a:pPr>
            <a:r>
              <a:rPr kumimoji="1" lang="en-US" altLang="ja-JP" sz="1600" kern="0" dirty="0">
                <a:solidFill>
                  <a:srgbClr val="0000FF"/>
                </a:solidFill>
              </a:rPr>
              <a:t>c: tighter </a:t>
            </a:r>
            <a:r>
              <a:rPr kumimoji="1" lang="en-US" altLang="ja-JP" sz="1600" kern="0" dirty="0" err="1">
                <a:solidFill>
                  <a:srgbClr val="0000FF"/>
                </a:solidFill>
              </a:rPr>
              <a:t>sunglint</a:t>
            </a:r>
            <a:r>
              <a:rPr kumimoji="1" lang="en-US" altLang="ja-JP" sz="1600" kern="0" dirty="0">
                <a:solidFill>
                  <a:srgbClr val="0000FF"/>
                </a:solidFill>
              </a:rPr>
              <a:t> angle </a:t>
            </a:r>
            <a:r>
              <a:rPr kumimoji="1" lang="en-US" altLang="ja-JP" sz="1600" kern="0" dirty="0"/>
              <a:t>threshold</a:t>
            </a:r>
            <a:r>
              <a:rPr kumimoji="1" lang="en-US" altLang="ja-JP" sz="1600" kern="0" dirty="0">
                <a:solidFill>
                  <a:srgbClr val="FF0000"/>
                </a:solidFill>
              </a:rPr>
              <a:t> </a:t>
            </a:r>
            <a:r>
              <a:rPr kumimoji="1" lang="en-US" altLang="ja-JP" sz="1600" kern="0" dirty="0"/>
              <a:t>removes outliers.</a:t>
            </a:r>
            <a:endParaRPr kumimoji="1" lang="en-US" altLang="ja-JP" sz="1600" kern="0" dirty="0">
              <a:solidFill>
                <a:srgbClr val="FF0000"/>
              </a:solidFill>
            </a:endParaRPr>
          </a:p>
          <a:p>
            <a:pPr marL="622300" lvl="1" indent="-165100">
              <a:lnSpc>
                <a:spcPct val="120000"/>
              </a:lnSpc>
            </a:pPr>
            <a:r>
              <a:rPr kumimoji="1" lang="en-US" altLang="ja-JP" sz="1600" kern="0" dirty="0">
                <a:solidFill>
                  <a:srgbClr val="008000"/>
                </a:solidFill>
              </a:rPr>
              <a:t>d: tighter satellite/solar zenith angle difference</a:t>
            </a:r>
            <a:r>
              <a:rPr kumimoji="1" lang="en-US" altLang="ja-JP" sz="1600" kern="0" dirty="0"/>
              <a:t> removes collocation data w/ large biases.</a:t>
            </a:r>
            <a:endParaRPr kumimoji="1" lang="en-US" altLang="ja-JP" sz="1600" kern="0" dirty="0">
              <a:solidFill>
                <a:srgbClr val="FF0000"/>
              </a:solidFill>
            </a:endParaRPr>
          </a:p>
          <a:p>
            <a:pPr marL="622300" lvl="1" indent="-165100">
              <a:lnSpc>
                <a:spcPct val="120000"/>
              </a:lnSpc>
            </a:pPr>
            <a:r>
              <a:rPr kumimoji="1" lang="en-US" altLang="ja-JP" sz="1600" kern="0" dirty="0" err="1">
                <a:solidFill>
                  <a:srgbClr val="FF0000"/>
                </a:solidFill>
              </a:rPr>
              <a:t>c+d</a:t>
            </a:r>
            <a:r>
              <a:rPr kumimoji="1" lang="en-US" altLang="ja-JP" sz="1600" kern="0" dirty="0">
                <a:solidFill>
                  <a:srgbClr val="FF0000"/>
                </a:solidFill>
              </a:rPr>
              <a:t> </a:t>
            </a:r>
            <a:r>
              <a:rPr kumimoji="1" lang="en-US" altLang="ja-JP" sz="1600" kern="0" dirty="0"/>
              <a:t>result seems reasonable, but inconsistency of GEO/LEO ratio at dark/bright scenes still exists.</a:t>
            </a:r>
          </a:p>
          <a:p>
            <a:pPr marL="1022350" lvl="2" indent="-165100">
              <a:lnSpc>
                <a:spcPct val="110000"/>
              </a:lnSpc>
            </a:pPr>
            <a:r>
              <a:rPr kumimoji="1" lang="en-US" altLang="ja-JP" sz="1400" kern="0" dirty="0"/>
              <a:t>Need further investigation on the inconsistency.</a:t>
            </a:r>
          </a:p>
          <a:p>
            <a:pPr marL="1022350" lvl="2" indent="-165100">
              <a:lnSpc>
                <a:spcPct val="110000"/>
              </a:lnSpc>
            </a:pPr>
            <a:r>
              <a:rPr kumimoji="1" lang="en-US" altLang="ja-JP" sz="1400" kern="0" dirty="0">
                <a:solidFill>
                  <a:srgbClr val="7030A0"/>
                </a:solidFill>
              </a:rPr>
              <a:t>Reduced sample size </a:t>
            </a:r>
            <a:r>
              <a:rPr kumimoji="1" lang="en-US" altLang="ja-JP" sz="1400" kern="0" dirty="0"/>
              <a:t>is acceptable at least for monthly stats.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7C6397B-A3EB-CBEA-C31C-76409EEC8FBF}"/>
              </a:ext>
            </a:extLst>
          </p:cNvPr>
          <p:cNvSpPr txBox="1"/>
          <p:nvPr/>
        </p:nvSpPr>
        <p:spPr>
          <a:xfrm>
            <a:off x="653508" y="2769688"/>
            <a:ext cx="5055853" cy="342145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ja-JP" sz="1600" dirty="0">
                <a:solidFill>
                  <a:srgbClr val="7030A0"/>
                </a:solidFill>
              </a:rPr>
              <a:t>Sample size</a:t>
            </a:r>
            <a:r>
              <a:rPr lang="en-US" altLang="ja-JP" sz="1600" dirty="0"/>
              <a:t> relative to operational configuration</a:t>
            </a:r>
            <a:endParaRPr lang="en-US" altLang="ja-JP" sz="1600" dirty="0">
              <a:solidFill>
                <a:srgbClr val="7030A0"/>
              </a:solidFill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493826C-7F61-F7F3-BD53-A2B4285B10BB}"/>
              </a:ext>
            </a:extLst>
          </p:cNvPr>
          <p:cNvSpPr txBox="1"/>
          <p:nvPr/>
        </p:nvSpPr>
        <p:spPr>
          <a:xfrm>
            <a:off x="630031" y="3041938"/>
            <a:ext cx="9650819" cy="3421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ja-JP" sz="1600" dirty="0"/>
              <a:t>100%                              </a:t>
            </a:r>
            <a:r>
              <a:rPr lang="en-US" altLang="ja-JP" sz="1600" dirty="0">
                <a:solidFill>
                  <a:srgbClr val="7030A0"/>
                </a:solidFill>
              </a:rPr>
              <a:t>226%                              94%</a:t>
            </a:r>
            <a:r>
              <a:rPr lang="en-US" altLang="ja-JP" sz="1600" dirty="0"/>
              <a:t>                                </a:t>
            </a:r>
            <a:r>
              <a:rPr lang="en-US" altLang="ja-JP" sz="1600" dirty="0">
                <a:solidFill>
                  <a:srgbClr val="7030A0"/>
                </a:solidFill>
              </a:rPr>
              <a:t>48%</a:t>
            </a:r>
            <a:r>
              <a:rPr lang="en-US" altLang="ja-JP" sz="1600" dirty="0"/>
              <a:t>                                 </a:t>
            </a:r>
            <a:r>
              <a:rPr lang="en-US" altLang="ja-JP" sz="1600" dirty="0">
                <a:solidFill>
                  <a:srgbClr val="7030A0"/>
                </a:solidFill>
              </a:rPr>
              <a:t>22%</a:t>
            </a:r>
          </a:p>
        </p:txBody>
      </p:sp>
      <p:pic>
        <p:nvPicPr>
          <p:cNvPr id="28" name="Picture 10">
            <a:extLst>
              <a:ext uri="{FF2B5EF4-FFF2-40B4-BE49-F238E27FC236}">
                <a16:creationId xmlns:a16="http://schemas.microsoft.com/office/drawing/2014/main" id="{637EFCB4-F6B2-C387-5118-276D9769C1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16200000">
            <a:off x="10959841" y="4617115"/>
            <a:ext cx="1873171" cy="410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B3EAE4F-F65F-FDC6-DA86-98314A9516C0}"/>
              </a:ext>
            </a:extLst>
          </p:cNvPr>
          <p:cNvSpPr txBox="1"/>
          <p:nvPr/>
        </p:nvSpPr>
        <p:spPr>
          <a:xfrm>
            <a:off x="4908082" y="859741"/>
            <a:ext cx="4985404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kumimoji="1" lang="en-US" altLang="ja-JP" sz="1600" b="1" dirty="0"/>
              <a:t>c)</a:t>
            </a:r>
            <a:r>
              <a:rPr kumimoji="1" lang="en-US" altLang="ja-JP" sz="1600" dirty="0"/>
              <a:t> </a:t>
            </a:r>
            <a:r>
              <a:rPr kumimoji="1" lang="en-US" altLang="ja-JP" sz="1600" b="1" dirty="0"/>
              <a:t>b</a:t>
            </a:r>
            <a:r>
              <a:rPr kumimoji="1" lang="en-US" altLang="ja-JP" sz="1600" dirty="0"/>
              <a:t> + </a:t>
            </a:r>
            <a:r>
              <a:rPr kumimoji="1" lang="en-US" altLang="ja-JP" sz="1600" dirty="0">
                <a:solidFill>
                  <a:srgbClr val="0000FF"/>
                </a:solidFill>
              </a:rPr>
              <a:t>min. </a:t>
            </a:r>
            <a:r>
              <a:rPr kumimoji="1" lang="en-US" altLang="ja-JP" sz="1600" dirty="0" err="1">
                <a:solidFill>
                  <a:srgbClr val="0000FF"/>
                </a:solidFill>
              </a:rPr>
              <a:t>sunglint</a:t>
            </a:r>
            <a:r>
              <a:rPr kumimoji="1" lang="en-US" altLang="ja-JP" sz="1600" dirty="0">
                <a:solidFill>
                  <a:srgbClr val="0000FF"/>
                </a:solidFill>
              </a:rPr>
              <a:t> ang</a:t>
            </a:r>
            <a:r>
              <a:rPr kumimoji="1" lang="en-US" altLang="ja-JP" sz="1600" dirty="0"/>
              <a:t>  </a:t>
            </a:r>
            <a:r>
              <a:rPr kumimoji="1" lang="en-US" altLang="ja-JP" sz="1600" b="1" dirty="0"/>
              <a:t>d) b</a:t>
            </a:r>
            <a:r>
              <a:rPr kumimoji="1" lang="en-US" altLang="ja-JP" sz="1600" dirty="0"/>
              <a:t> + </a:t>
            </a:r>
            <a:r>
              <a:rPr kumimoji="1" lang="en-US" altLang="ja-JP" sz="1600" dirty="0">
                <a:solidFill>
                  <a:srgbClr val="008000"/>
                </a:solidFill>
              </a:rPr>
              <a:t>max. Δ sat/sol zenith</a:t>
            </a:r>
          </a:p>
          <a:p>
            <a:r>
              <a:rPr kumimoji="1" lang="en-US" altLang="ja-JP" sz="1600" dirty="0"/>
              <a:t>            </a:t>
            </a:r>
            <a:r>
              <a:rPr kumimoji="1" lang="en-US" altLang="ja-JP" sz="1600" dirty="0">
                <a:solidFill>
                  <a:srgbClr val="0000FF"/>
                </a:solidFill>
              </a:rPr>
              <a:t>25 =&gt; 40 deg</a:t>
            </a:r>
            <a:r>
              <a:rPr kumimoji="1" lang="en-US" altLang="ja-JP" sz="1600" dirty="0"/>
              <a:t>                </a:t>
            </a:r>
            <a:r>
              <a:rPr kumimoji="1" lang="en-US" altLang="ja-JP" sz="1600" dirty="0">
                <a:solidFill>
                  <a:srgbClr val="008000"/>
                </a:solidFill>
              </a:rPr>
              <a:t>ang 10 =&gt; 5 deg</a:t>
            </a:r>
            <a:endParaRPr kumimoji="1" lang="ja-JP" altLang="en-US" sz="1600" dirty="0">
              <a:solidFill>
                <a:srgbClr val="008000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521B51-1598-FB76-CB64-0F19A7D0EBB0}"/>
              </a:ext>
            </a:extLst>
          </p:cNvPr>
          <p:cNvSpPr txBox="1"/>
          <p:nvPr/>
        </p:nvSpPr>
        <p:spPr>
          <a:xfrm>
            <a:off x="960803" y="1054071"/>
            <a:ext cx="10187404" cy="3385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kumimoji="1" lang="en-US" altLang="ja-JP" sz="1600" b="1" dirty="0"/>
              <a:t>a)</a:t>
            </a:r>
            <a:r>
              <a:rPr kumimoji="1" lang="en-US" altLang="ja-JP" sz="1600" dirty="0"/>
              <a:t> Operational             </a:t>
            </a:r>
            <a:r>
              <a:rPr kumimoji="1" lang="en-US" altLang="ja-JP" sz="1600" b="1" dirty="0"/>
              <a:t>b)</a:t>
            </a:r>
            <a:r>
              <a:rPr kumimoji="1" lang="en-US" altLang="ja-JP" sz="1600" dirty="0"/>
              <a:t> </a:t>
            </a:r>
            <a:r>
              <a:rPr kumimoji="1" lang="en-US" altLang="ja-JP" sz="1600" b="1" dirty="0"/>
              <a:t>a</a:t>
            </a:r>
            <a:r>
              <a:rPr kumimoji="1" lang="en-US" altLang="ja-JP" sz="1600" dirty="0"/>
              <a:t> + dark scene                                                                                                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e)</a:t>
            </a:r>
            <a:r>
              <a:rPr kumimoji="1" lang="en-US" altLang="ja-JP" sz="1600" dirty="0">
                <a:solidFill>
                  <a:srgbClr val="FF0000"/>
                </a:solidFill>
              </a:rPr>
              <a:t> 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c + d</a:t>
            </a:r>
          </a:p>
        </p:txBody>
      </p:sp>
    </p:spTree>
    <p:extLst>
      <p:ext uri="{BB962C8B-B14F-4D97-AF65-F5344CB8AC3E}">
        <p14:creationId xmlns:p14="http://schemas.microsoft.com/office/powerpoint/2010/main" val="481257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7ECCA-D067-2E04-1725-1CED41066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10">
            <a:extLst>
              <a:ext uri="{FF2B5EF4-FFF2-40B4-BE49-F238E27FC236}">
                <a16:creationId xmlns:a16="http://schemas.microsoft.com/office/drawing/2014/main" id="{9F1C24DB-C984-C8A2-1718-6C563C3F59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9044" y="3744161"/>
            <a:ext cx="2512424" cy="2467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990F20BE-2B46-B5EE-2016-3E83B168ED2A}"/>
              </a:ext>
            </a:extLst>
          </p:cNvPr>
          <p:cNvSpPr txBox="1">
            <a:spLocks noChangeArrowheads="1"/>
          </p:cNvSpPr>
          <p:nvPr/>
        </p:nvSpPr>
        <p:spPr>
          <a:xfrm>
            <a:off x="179388" y="267912"/>
            <a:ext cx="10240519" cy="67366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altLang="ja-JP" sz="2800" b="1" kern="0" dirty="0"/>
              <a:t>Impact of spatial resolution on inter-calibration</a:t>
            </a:r>
          </a:p>
        </p:txBody>
      </p:sp>
      <p:sp>
        <p:nvSpPr>
          <p:cNvPr id="1131" name="四角形 176">
            <a:extLst>
              <a:ext uri="{FF2B5EF4-FFF2-40B4-BE49-F238E27FC236}">
                <a16:creationId xmlns:a16="http://schemas.microsoft.com/office/drawing/2014/main" id="{34D25D50-4D4A-2D97-07FD-C0B8EDDAEC8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A28AC38-E0E8-49D7-B2FE-71FD7C42C09E}" type="slidenum"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2D6703AE-06C2-9768-975F-181EFDDDFF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964616" y="1265188"/>
            <a:ext cx="2292723" cy="2493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>
            <a:extLst>
              <a:ext uri="{FF2B5EF4-FFF2-40B4-BE49-F238E27FC236}">
                <a16:creationId xmlns:a16="http://schemas.microsoft.com/office/drawing/2014/main" id="{E983CD96-A599-3AB5-0308-C7C67C150B6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966373" y="3725145"/>
            <a:ext cx="2393074" cy="2510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F3F10F50-E227-CCC9-C602-21F5618DF7F5}"/>
              </a:ext>
            </a:extLst>
          </p:cNvPr>
          <p:cNvSpPr txBox="1">
            <a:spLocks/>
          </p:cNvSpPr>
          <p:nvPr/>
        </p:nvSpPr>
        <p:spPr>
          <a:xfrm>
            <a:off x="179388" y="1080982"/>
            <a:ext cx="5844947" cy="202565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30000"/>
              </a:lnSpc>
            </a:pPr>
            <a:r>
              <a:rPr kumimoji="1" lang="en-US" altLang="ja-JP" sz="1800" kern="0" dirty="0">
                <a:solidFill>
                  <a:srgbClr val="0000FF"/>
                </a:solidFill>
                <a:latin typeface="Arial"/>
              </a:rPr>
              <a:t>Operational configuration is 2 x 2 km</a:t>
            </a:r>
          </a:p>
          <a:p>
            <a:pPr lvl="1">
              <a:lnSpc>
                <a:spcPct val="130000"/>
              </a:lnSpc>
            </a:pPr>
            <a:r>
              <a:rPr kumimoji="1" lang="en-US" altLang="ja-JP" sz="1600" kern="0" dirty="0">
                <a:solidFill>
                  <a:prstClr val="black"/>
                </a:solidFill>
                <a:latin typeface="Arial"/>
              </a:rPr>
              <a:t>VIIRS M/I bands and AHI 1-km B01, B02, B04 and 0.5-km B03 samples are averaged.</a:t>
            </a:r>
          </a:p>
          <a:p>
            <a:pPr>
              <a:lnSpc>
                <a:spcPct val="130000"/>
              </a:lnSpc>
            </a:pPr>
            <a:r>
              <a:rPr kumimoji="1" lang="en-US" altLang="ja-JP" sz="1800" kern="0" dirty="0">
                <a:solidFill>
                  <a:srgbClr val="FF0000"/>
                </a:solidFill>
                <a:latin typeface="Arial"/>
              </a:rPr>
              <a:t>Environmental area (6 x 6 km) </a:t>
            </a:r>
            <a:r>
              <a:rPr kumimoji="1" lang="en-US" altLang="ja-JP" sz="1800" kern="0" dirty="0">
                <a:latin typeface="Arial"/>
              </a:rPr>
              <a:t>data for both AHI and VIIRS </a:t>
            </a:r>
            <a:r>
              <a:rPr kumimoji="1" lang="en-US" altLang="ja-JP" sz="1800" kern="0" dirty="0">
                <a:solidFill>
                  <a:prstClr val="black"/>
                </a:solidFill>
                <a:latin typeface="Arial"/>
              </a:rPr>
              <a:t>were tested to see the impact of smoothed data on GEO-LEO comparison. </a:t>
            </a:r>
          </a:p>
          <a:p>
            <a:pPr>
              <a:lnSpc>
                <a:spcPct val="130000"/>
              </a:lnSpc>
            </a:pPr>
            <a:endParaRPr kumimoji="1" lang="en-US" altLang="ja-JP" sz="1800" kern="0" dirty="0">
              <a:solidFill>
                <a:prstClr val="black"/>
              </a:solidFill>
              <a:latin typeface="Arial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6DA8CF8F-3EE4-8F4D-64BE-8299B4582E77}"/>
              </a:ext>
            </a:extLst>
          </p:cNvPr>
          <p:cNvGrpSpPr/>
          <p:nvPr/>
        </p:nvGrpSpPr>
        <p:grpSpPr>
          <a:xfrm>
            <a:off x="568935" y="3469194"/>
            <a:ext cx="1581412" cy="1886578"/>
            <a:chOff x="736946" y="4509375"/>
            <a:chExt cx="1862694" cy="2197089"/>
          </a:xfrm>
        </p:grpSpPr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A8C3CFB7-C9F0-0D82-7302-FFEDD5A3FCB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6946" y="4856272"/>
              <a:ext cx="1862694" cy="1850192"/>
            </a:xfrm>
            <a:prstGeom prst="rect">
              <a:avLst/>
            </a:prstGeom>
          </p:spPr>
        </p:pic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F7A376D4-CDEB-C203-4C2E-FCBB13EFA2ED}"/>
                </a:ext>
              </a:extLst>
            </p:cNvPr>
            <p:cNvSpPr txBox="1"/>
            <p:nvPr/>
          </p:nvSpPr>
          <p:spPr>
            <a:xfrm>
              <a:off x="815704" y="4509375"/>
              <a:ext cx="1056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>
                  <a:solidFill>
                    <a:srgbClr val="FF0000"/>
                  </a:solidFill>
                </a:rPr>
                <a:t>6 x 6 km</a:t>
              </a:r>
              <a:endParaRPr kumimoji="1" lang="ja-JP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F5B34AED-74C7-F8CC-3009-7CCB27FBC0A3}"/>
                </a:ext>
              </a:extLst>
            </p:cNvPr>
            <p:cNvSpPr txBox="1"/>
            <p:nvPr/>
          </p:nvSpPr>
          <p:spPr>
            <a:xfrm>
              <a:off x="954428" y="6030938"/>
              <a:ext cx="1056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>
                  <a:solidFill>
                    <a:srgbClr val="0000FF"/>
                  </a:solidFill>
                </a:rPr>
                <a:t>2 x 2 km</a:t>
              </a:r>
              <a:endParaRPr kumimoji="1" lang="ja-JP" altLang="en-US" dirty="0">
                <a:solidFill>
                  <a:srgbClr val="0000FF"/>
                </a:solidFill>
              </a:endParaRPr>
            </a:p>
          </p:txBody>
        </p:sp>
      </p:grpSp>
      <p:pic>
        <p:nvPicPr>
          <p:cNvPr id="14" name="Picture 10">
            <a:extLst>
              <a:ext uri="{FF2B5EF4-FFF2-40B4-BE49-F238E27FC236}">
                <a16:creationId xmlns:a16="http://schemas.microsoft.com/office/drawing/2014/main" id="{6968CD63-7C2F-F218-8DD0-9F3FF69CCC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07236" y="1252213"/>
            <a:ext cx="2503740" cy="2493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0">
            <a:extLst>
              <a:ext uri="{FF2B5EF4-FFF2-40B4-BE49-F238E27FC236}">
                <a16:creationId xmlns:a16="http://schemas.microsoft.com/office/drawing/2014/main" id="{0F3809B4-584C-2358-A8ED-45315FDC285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16200000">
            <a:off x="10665248" y="2156563"/>
            <a:ext cx="1657978" cy="319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0">
            <a:extLst>
              <a:ext uri="{FF2B5EF4-FFF2-40B4-BE49-F238E27FC236}">
                <a16:creationId xmlns:a16="http://schemas.microsoft.com/office/drawing/2014/main" id="{2D5BD7F3-090C-AC9D-C46C-199C4F8F89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 rot="16200000">
            <a:off x="10547860" y="4526680"/>
            <a:ext cx="1873171" cy="410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DF8901C-41D2-FF12-5FA4-1C5E0DA29368}"/>
              </a:ext>
            </a:extLst>
          </p:cNvPr>
          <p:cNvSpPr/>
          <p:nvPr/>
        </p:nvSpPr>
        <p:spPr>
          <a:xfrm>
            <a:off x="6825684" y="3718251"/>
            <a:ext cx="2124000" cy="114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9D5BE0A-9987-C5F9-BFD0-BF1CFA59242C}"/>
              </a:ext>
            </a:extLst>
          </p:cNvPr>
          <p:cNvSpPr/>
          <p:nvPr/>
        </p:nvSpPr>
        <p:spPr>
          <a:xfrm>
            <a:off x="9189416" y="3710462"/>
            <a:ext cx="2124000" cy="114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45E7E44B-DC9C-B8CD-519A-0694ACF771A1}"/>
              </a:ext>
            </a:extLst>
          </p:cNvPr>
          <p:cNvSpPr/>
          <p:nvPr/>
        </p:nvSpPr>
        <p:spPr>
          <a:xfrm>
            <a:off x="9157288" y="1232275"/>
            <a:ext cx="2124000" cy="114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D6ED8C33-6FFE-BFE3-7B89-654B96F39565}"/>
              </a:ext>
            </a:extLst>
          </p:cNvPr>
          <p:cNvSpPr/>
          <p:nvPr/>
        </p:nvSpPr>
        <p:spPr>
          <a:xfrm>
            <a:off x="6787552" y="1231882"/>
            <a:ext cx="2124000" cy="114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ACD7E6F-7344-0820-D25C-CD1D4896A84A}"/>
              </a:ext>
            </a:extLst>
          </p:cNvPr>
          <p:cNvSpPr txBox="1"/>
          <p:nvPr/>
        </p:nvSpPr>
        <p:spPr>
          <a:xfrm>
            <a:off x="6614339" y="832665"/>
            <a:ext cx="212399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400" dirty="0"/>
              <a:t>   </a:t>
            </a:r>
            <a:r>
              <a:rPr kumimoji="1" lang="en-US" altLang="ja-JP" sz="1400" b="1" dirty="0"/>
              <a:t>A)</a:t>
            </a:r>
            <a:r>
              <a:rPr kumimoji="1" lang="en-US" altLang="ja-JP" sz="1400" dirty="0"/>
              <a:t> </a:t>
            </a:r>
            <a:r>
              <a:rPr kumimoji="1" lang="en-US" altLang="ja-JP" sz="1400" dirty="0">
                <a:solidFill>
                  <a:srgbClr val="0000FF"/>
                </a:solidFill>
              </a:rPr>
              <a:t>Operational config</a:t>
            </a:r>
          </a:p>
          <a:p>
            <a:pPr algn="ctr"/>
            <a:r>
              <a:rPr kumimoji="1" lang="en-US" altLang="ja-JP" sz="1400" dirty="0"/>
              <a:t> + dark scene</a:t>
            </a:r>
            <a:endParaRPr kumimoji="1"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C446DED-FA9D-A0E4-44DF-800E1635D076}"/>
              </a:ext>
            </a:extLst>
          </p:cNvPr>
          <p:cNvSpPr txBox="1"/>
          <p:nvPr/>
        </p:nvSpPr>
        <p:spPr>
          <a:xfrm>
            <a:off x="8934257" y="817379"/>
            <a:ext cx="253254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80975" indent="-180975"/>
            <a:r>
              <a:rPr kumimoji="1" lang="en-US" altLang="ja-JP" sz="1400" b="1" dirty="0"/>
              <a:t>B)</a:t>
            </a:r>
            <a:r>
              <a:rPr kumimoji="1" lang="en-US" altLang="ja-JP" sz="1400" dirty="0"/>
              <a:t> Same as A), but </a:t>
            </a:r>
            <a:r>
              <a:rPr kumimoji="1" lang="en-US" altLang="ja-JP" sz="1400" dirty="0">
                <a:solidFill>
                  <a:srgbClr val="FF0000"/>
                </a:solidFill>
              </a:rPr>
              <a:t>6 x 6 km averaged AHI &amp; VIIRS data</a:t>
            </a:r>
          </a:p>
        </p:txBody>
      </p:sp>
      <p:sp>
        <p:nvSpPr>
          <p:cNvPr id="25" name="コンテンツ プレースホルダー 2">
            <a:extLst>
              <a:ext uri="{FF2B5EF4-FFF2-40B4-BE49-F238E27FC236}">
                <a16:creationId xmlns:a16="http://schemas.microsoft.com/office/drawing/2014/main" id="{0B18072F-CBC5-A979-7A5B-8F6C14F067E8}"/>
              </a:ext>
            </a:extLst>
          </p:cNvPr>
          <p:cNvSpPr txBox="1">
            <a:spLocks/>
          </p:cNvSpPr>
          <p:nvPr/>
        </p:nvSpPr>
        <p:spPr>
          <a:xfrm>
            <a:off x="2606119" y="3778513"/>
            <a:ext cx="3742945" cy="2143093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180975" lvl="1" indent="-180975">
              <a:lnSpc>
                <a:spcPct val="130000"/>
              </a:lnSpc>
            </a:pPr>
            <a:r>
              <a:rPr kumimoji="1" lang="en-US" altLang="ja-JP" sz="1600" kern="0" dirty="0">
                <a:solidFill>
                  <a:prstClr val="black"/>
                </a:solidFill>
                <a:latin typeface="Arial"/>
              </a:rPr>
              <a:t>GEO-LEO large discrepancy at mid-to-high reflectance scenes is reduced as expected</a:t>
            </a:r>
          </a:p>
          <a:p>
            <a:pPr marL="180975" lvl="1" indent="-180975">
              <a:lnSpc>
                <a:spcPct val="130000"/>
              </a:lnSpc>
            </a:pPr>
            <a:r>
              <a:rPr kumimoji="1" lang="en-US" altLang="ja-JP" sz="1600" kern="0" dirty="0">
                <a:solidFill>
                  <a:prstClr val="black"/>
                </a:solidFill>
                <a:latin typeface="Arial"/>
              </a:rPr>
              <a:t>Original observation information may be overwrapped in </a:t>
            </a:r>
            <a:r>
              <a:rPr kumimoji="1" lang="en-US" altLang="ja-JP" sz="1600" b="1" kern="0" dirty="0">
                <a:solidFill>
                  <a:prstClr val="black"/>
                </a:solidFill>
                <a:latin typeface="Arial"/>
              </a:rPr>
              <a:t>(B)</a:t>
            </a:r>
            <a:r>
              <a:rPr kumimoji="1" lang="en-US" altLang="ja-JP" sz="1600" kern="0" dirty="0">
                <a:solidFill>
                  <a:prstClr val="black"/>
                </a:solidFill>
                <a:latin typeface="Arial"/>
              </a:rPr>
              <a:t>. Sample size would be reduced in proper configuration.</a:t>
            </a:r>
          </a:p>
          <a:p>
            <a:pPr lvl="1">
              <a:lnSpc>
                <a:spcPct val="130000"/>
              </a:lnSpc>
            </a:pPr>
            <a:endParaRPr kumimoji="1" lang="en-US" altLang="ja-JP" sz="1600" kern="0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96621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C05101-31F5-DCAB-C575-0CEE24909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20826748-00AD-67B0-9B8A-B0CB80847AE5}"/>
              </a:ext>
            </a:extLst>
          </p:cNvPr>
          <p:cNvSpPr txBox="1">
            <a:spLocks noChangeArrowheads="1"/>
          </p:cNvSpPr>
          <p:nvPr/>
        </p:nvSpPr>
        <p:spPr>
          <a:xfrm>
            <a:off x="179388" y="267912"/>
            <a:ext cx="10240519" cy="67366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/>
            <a:r>
              <a:rPr lang="en-US" altLang="ja-JP" sz="2800" b="1" kern="0" dirty="0"/>
              <a:t>Inter-calibration trends</a:t>
            </a:r>
          </a:p>
        </p:txBody>
      </p:sp>
      <p:sp>
        <p:nvSpPr>
          <p:cNvPr id="1131" name="四角形 176">
            <a:extLst>
              <a:ext uri="{FF2B5EF4-FFF2-40B4-BE49-F238E27FC236}">
                <a16:creationId xmlns:a16="http://schemas.microsoft.com/office/drawing/2014/main" id="{9F53EDD1-5441-B916-9AE8-169BB564BC0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A28AC38-E0E8-49D7-B2FE-71FD7C42C09E}" type="slidenum"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7184" name="Picture 16">
            <a:extLst>
              <a:ext uri="{FF2B5EF4-FFF2-40B4-BE49-F238E27FC236}">
                <a16:creationId xmlns:a16="http://schemas.microsoft.com/office/drawing/2014/main" id="{D54AB3EB-877C-E0EF-507F-C169616490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192460" y="2740364"/>
            <a:ext cx="5174040" cy="1734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8" name="Picture 20">
            <a:extLst>
              <a:ext uri="{FF2B5EF4-FFF2-40B4-BE49-F238E27FC236}">
                <a16:creationId xmlns:a16="http://schemas.microsoft.com/office/drawing/2014/main" id="{C837BB8C-352C-AE74-88FC-1D848DD067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192460" y="959215"/>
            <a:ext cx="5174040" cy="1734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D7BA4ACD-F1EC-C004-F446-4E05DB469CBD}"/>
              </a:ext>
            </a:extLst>
          </p:cNvPr>
          <p:cNvSpPr txBox="1"/>
          <p:nvPr/>
        </p:nvSpPr>
        <p:spPr>
          <a:xfrm>
            <a:off x="7654354" y="4452688"/>
            <a:ext cx="2447786" cy="215444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1400" dirty="0"/>
              <a:t>Number of collocation samples</a:t>
            </a:r>
            <a:endParaRPr kumimoji="1" lang="ja-JP" altLang="en-US" sz="1400" dirty="0"/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95B031C-EF48-7347-E917-9C51FBF714BD}"/>
              </a:ext>
            </a:extLst>
          </p:cNvPr>
          <p:cNvSpPr txBox="1"/>
          <p:nvPr/>
        </p:nvSpPr>
        <p:spPr>
          <a:xfrm>
            <a:off x="7540054" y="2661988"/>
            <a:ext cx="2723502" cy="215444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1400" dirty="0"/>
              <a:t>Standard error of linear regression</a:t>
            </a:r>
            <a:endParaRPr kumimoji="1" lang="ja-JP" altLang="en-US" sz="1400" dirty="0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1A6358BD-12C7-2805-CD5A-2DD46A67A993}"/>
              </a:ext>
            </a:extLst>
          </p:cNvPr>
          <p:cNvSpPr txBox="1"/>
          <p:nvPr/>
        </p:nvSpPr>
        <p:spPr>
          <a:xfrm>
            <a:off x="7507745" y="873402"/>
            <a:ext cx="2781211" cy="215444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txBody>
          <a:bodyPr wrap="none" lIns="0" tIns="0" rIns="0" bIns="0" rtlCol="0">
            <a:spAutoFit/>
          </a:bodyPr>
          <a:lstStyle/>
          <a:p>
            <a:r>
              <a:rPr kumimoji="1" lang="en-US" altLang="ja-JP" sz="1400" dirty="0"/>
              <a:t>GEO/LEO ratio at reflectance=0.6</a:t>
            </a:r>
            <a:endParaRPr kumimoji="1" lang="ja-JP" altLang="en-US" sz="1400" dirty="0"/>
          </a:p>
        </p:txBody>
      </p:sp>
      <p:sp>
        <p:nvSpPr>
          <p:cNvPr id="44" name="コンテンツ プレースホルダー 2">
            <a:extLst>
              <a:ext uri="{FF2B5EF4-FFF2-40B4-BE49-F238E27FC236}">
                <a16:creationId xmlns:a16="http://schemas.microsoft.com/office/drawing/2014/main" id="{583A4F07-5D01-5705-0FFF-D37F08D0153F}"/>
              </a:ext>
            </a:extLst>
          </p:cNvPr>
          <p:cNvSpPr txBox="1">
            <a:spLocks/>
          </p:cNvSpPr>
          <p:nvPr/>
        </p:nvSpPr>
        <p:spPr>
          <a:xfrm>
            <a:off x="518638" y="1028570"/>
            <a:ext cx="5459412" cy="383391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v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30000"/>
              </a:lnSpc>
            </a:pPr>
            <a:r>
              <a:rPr kumimoji="1" lang="en-US" altLang="ja-JP" sz="1800" kern="0" dirty="0">
                <a:solidFill>
                  <a:srgbClr val="FF0000"/>
                </a:solidFill>
                <a:latin typeface="Arial"/>
              </a:rPr>
              <a:t>Updated collocation criteria </a:t>
            </a:r>
            <a:r>
              <a:rPr kumimoji="1" lang="en-US" altLang="ja-JP" sz="1800" kern="0" dirty="0">
                <a:latin typeface="Arial"/>
              </a:rPr>
              <a:t>and </a:t>
            </a:r>
            <a:r>
              <a:rPr kumimoji="1" lang="en-US" altLang="ja-JP" sz="1800" kern="0" dirty="0">
                <a:solidFill>
                  <a:srgbClr val="0000FF"/>
                </a:solidFill>
                <a:latin typeface="Arial"/>
              </a:rPr>
              <a:t>larger spatial resolution  (6 x 6 km) samples</a:t>
            </a:r>
            <a:r>
              <a:rPr kumimoji="1" lang="en-US" altLang="ja-JP" sz="1800" kern="0" dirty="0">
                <a:latin typeface="Arial"/>
              </a:rPr>
              <a:t> resulted in temporally stable trend estimation with lower uncertainty</a:t>
            </a:r>
          </a:p>
          <a:p>
            <a:pPr lvl="1">
              <a:lnSpc>
                <a:spcPct val="130000"/>
              </a:lnSpc>
            </a:pPr>
            <a:r>
              <a:rPr kumimoji="1" lang="en-US" altLang="ja-JP" sz="1600" kern="0" dirty="0" err="1">
                <a:solidFill>
                  <a:prstClr val="black"/>
                </a:solidFill>
                <a:latin typeface="Arial"/>
              </a:rPr>
              <a:t>Sunglint</a:t>
            </a:r>
            <a:r>
              <a:rPr kumimoji="1" lang="en-US" altLang="ja-JP" sz="1600" kern="0" dirty="0">
                <a:solidFill>
                  <a:prstClr val="black"/>
                </a:solidFill>
                <a:latin typeface="Arial"/>
              </a:rPr>
              <a:t> angle &lt; 40 deg. (25 deg. in operation)</a:t>
            </a:r>
          </a:p>
          <a:p>
            <a:pPr lvl="1">
              <a:lnSpc>
                <a:spcPct val="130000"/>
              </a:lnSpc>
            </a:pPr>
            <a:r>
              <a:rPr kumimoji="1" lang="en-US" altLang="ja-JP" sz="1600" kern="0" dirty="0">
                <a:solidFill>
                  <a:prstClr val="black"/>
                </a:solidFill>
                <a:latin typeface="Arial"/>
              </a:rPr>
              <a:t>Satellite/Solar zenith angle &lt; 5 deg. (10 deg. in operation)</a:t>
            </a:r>
          </a:p>
          <a:p>
            <a:pPr>
              <a:lnSpc>
                <a:spcPct val="150000"/>
              </a:lnSpc>
            </a:pPr>
            <a:r>
              <a:rPr kumimoji="1" lang="en-US" altLang="ja-JP" sz="1800" kern="0" dirty="0">
                <a:latin typeface="Arial"/>
              </a:rPr>
              <a:t>Reduction of sample size has few impacts on monthly statistics, but further investigation is needed to apply 2) or 3) to shorter time window</a:t>
            </a: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C2497661-7946-2459-B658-B17C94B26A4B}"/>
              </a:ext>
            </a:extLst>
          </p:cNvPr>
          <p:cNvSpPr txBox="1"/>
          <p:nvPr/>
        </p:nvSpPr>
        <p:spPr>
          <a:xfrm>
            <a:off x="6640513" y="153517"/>
            <a:ext cx="4474302" cy="64633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rgbClr val="008000"/>
                </a:solidFill>
              </a:rPr>
              <a:t>1) Operational configuration</a:t>
            </a:r>
          </a:p>
          <a:p>
            <a:r>
              <a:rPr kumimoji="1" lang="en-US" altLang="ja-JP" sz="1200" dirty="0">
                <a:solidFill>
                  <a:srgbClr val="FF0000"/>
                </a:solidFill>
              </a:rPr>
              <a:t>2) 1 + dark scenes + updated collocation criteria (“e” in slide#7)</a:t>
            </a:r>
          </a:p>
          <a:p>
            <a:r>
              <a:rPr kumimoji="1" lang="en-US" altLang="ja-JP" sz="1200" dirty="0">
                <a:solidFill>
                  <a:srgbClr val="0000FF"/>
                </a:solidFill>
              </a:rPr>
              <a:t>3) Same as 2, but 6 x 6 km averaged samples</a:t>
            </a:r>
            <a:endParaRPr kumimoji="1" lang="ja-JP" altLang="en-US" sz="1200" dirty="0">
              <a:solidFill>
                <a:srgbClr val="0000FF"/>
              </a:solidFill>
            </a:endParaRPr>
          </a:p>
        </p:txBody>
      </p:sp>
      <p:pic>
        <p:nvPicPr>
          <p:cNvPr id="7190" name="Picture 22">
            <a:extLst>
              <a:ext uri="{FF2B5EF4-FFF2-40B4-BE49-F238E27FC236}">
                <a16:creationId xmlns:a16="http://schemas.microsoft.com/office/drawing/2014/main" id="{BD26F1E5-2D54-3B69-993B-526F3E907BB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109001" y="4669899"/>
            <a:ext cx="5257800" cy="1590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110318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eb6c10-b30e-4e82-8bdb-95f791b83be0">
      <Terms xmlns="http://schemas.microsoft.com/office/infopath/2007/PartnerControls"/>
    </lcf76f155ced4ddcb4097134ff3c332f>
    <TaxCatchAll xmlns="fdc985f9-c1de-4431-ae14-26927b8c434e" xsi:nil="true"/>
    <SharedWithUsers xmlns="fdc985f9-c1de-4431-ae14-26927b8c434e">
      <UserInfo>
        <DisplayName>山田 和孝</DisplayName>
        <AccountId>80</AccountId>
        <AccountType/>
      </UserInfo>
      <UserInfo>
        <DisplayName>別所 康太郎</DisplayName>
        <AccountId>738</AccountId>
        <AccountType/>
      </UserInfo>
      <UserInfo>
        <DisplayName>伊達 謙二</DisplayName>
        <AccountId>78</AccountId>
        <AccountType/>
      </UserInfo>
      <UserInfo>
        <DisplayName>宮川 卓也</DisplayName>
        <AccountId>558</AccountId>
        <AccountType/>
      </UserInfo>
      <UserInfo>
        <DisplayName>隅田 康彦</DisplayName>
        <AccountId>510</AccountId>
        <AccountType/>
      </UserInfo>
      <UserInfo>
        <DisplayName>勝山 健一</DisplayName>
        <AccountId>2341</AccountId>
        <AccountType/>
      </UserInfo>
      <UserInfo>
        <DisplayName>下地 和希</DisplayName>
        <AccountId>74</AccountId>
        <AccountType/>
      </UserInfo>
      <UserInfo>
        <DisplayName>坂下 卓也</DisplayName>
        <AccountId>493</AccountId>
        <AccountType/>
      </UserInfo>
      <UserInfo>
        <DisplayName>渡辺 伊吹</DisplayName>
        <AccountId>1523</AccountId>
        <AccountType/>
      </UserInfo>
      <UserInfo>
        <DisplayName>小寺 和貴</DisplayName>
        <AccountId>73</AccountId>
        <AccountType/>
      </UserInfo>
      <UserInfo>
        <DisplayName>原田 礼子</DisplayName>
        <AccountId>495</AccountId>
        <AccountType/>
      </UserInfo>
      <UserInfo>
        <DisplayName>亀山 和宏</DisplayName>
        <AccountId>1367</AccountId>
        <AccountType/>
      </UserInfo>
      <UserInfo>
        <DisplayName>長谷川 昌樹</DisplayName>
        <AccountId>1139</AccountId>
        <AccountType/>
      </UserInfo>
      <UserInfo>
        <DisplayName>高橋 昌也</DisplayName>
        <AccountId>350</AccountId>
        <AccountType/>
      </UserInfo>
      <UserInfo>
        <DisplayName>国松 洋</DisplayName>
        <AccountId>555</AccountId>
        <AccountType/>
      </UserInfo>
      <UserInfo>
        <DisplayName>竹内 義明</DisplayName>
        <AccountId>82</AccountId>
        <AccountType/>
      </UserInfo>
      <UserInfo>
        <DisplayName>遠藤 健太郎</DisplayName>
        <AccountId>2117</AccountId>
        <AccountType/>
      </UserInfo>
      <UserInfo>
        <DisplayName>井上 晃輔</DisplayName>
        <AccountId>593</AccountId>
        <AccountType/>
      </UserInfo>
      <UserInfo>
        <DisplayName>栄木 美沙紀</DisplayName>
        <AccountId>88</AccountId>
        <AccountType/>
      </UserInfo>
      <UserInfo>
        <DisplayName>安部 実希</DisplayName>
        <AccountId>496</AccountId>
        <AccountType/>
      </UserInfo>
      <UserInfo>
        <DisplayName>熊谷 幸浩</DisplayName>
        <AccountId>3274</AccountId>
        <AccountType/>
      </UserInfo>
      <UserInfo>
        <DisplayName>金山 雄大</DisplayName>
        <AccountId>1808</AccountId>
        <AccountType/>
      </UserInfo>
      <UserInfo>
        <DisplayName>武藤 大介</DisplayName>
        <AccountId>983</AccountId>
        <AccountType/>
      </UserInfo>
      <UserInfo>
        <DisplayName>高橋 伸之介</DisplayName>
        <AccountId>1004</AccountId>
        <AccountType/>
      </UserInfo>
      <UserInfo>
        <DisplayName>森川 博瑛</DisplayName>
        <AccountId>598</AccountId>
        <AccountType/>
      </UserInfo>
      <UserInfo>
        <DisplayName>安井 一樹</DisplayName>
        <AccountId>569</AccountId>
        <AccountType/>
      </UserInfo>
      <UserInfo>
        <DisplayName>岡垣 晶</DisplayName>
        <AccountId>3292</AccountId>
        <AccountType/>
      </UserInfo>
      <UserInfo>
        <DisplayName>小森 拓也</DisplayName>
        <AccountId>3483</AccountId>
        <AccountType/>
      </UserInfo>
      <UserInfo>
        <DisplayName>古謝 植之</DisplayName>
        <AccountId>3484</AccountId>
        <AccountType/>
      </UserInfo>
      <UserInfo>
        <DisplayName>近内 翔</DisplayName>
        <AccountId>3485</AccountId>
        <AccountType/>
      </UserInfo>
      <UserInfo>
        <DisplayName>新井 隆之</DisplayName>
        <AccountId>3486</AccountId>
        <AccountType/>
      </UserInfo>
      <UserInfo>
        <DisplayName>峯松 宏明</DisplayName>
        <AccountId>3487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AE874ABEA78964AA7D0811A66B4BECA" ma:contentTypeVersion="21" ma:contentTypeDescription="新しいドキュメントを作成します。" ma:contentTypeScope="" ma:versionID="b988929053429ff6a3c0d9a841a5d1de">
  <xsd:schema xmlns:xsd="http://www.w3.org/2001/XMLSchema" xmlns:xs="http://www.w3.org/2001/XMLSchema" xmlns:p="http://schemas.microsoft.com/office/2006/metadata/properties" xmlns:ns2="d1eb6c10-b30e-4e82-8bdb-95f791b83be0" xmlns:ns3="fdc985f9-c1de-4431-ae14-26927b8c434e" targetNamespace="http://schemas.microsoft.com/office/2006/metadata/properties" ma:root="true" ma:fieldsID="2b14f8d5f295814ae4306707d282f1b3" ns2:_="" ns3:_="">
    <xsd:import namespace="d1eb6c10-b30e-4e82-8bdb-95f791b83be0"/>
    <xsd:import namespace="fdc985f9-c1de-4431-ae14-26927b8c43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eb6c10-b30e-4e82-8bdb-95f791b83b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画像タグ" ma:readOnly="false" ma:fieldId="{5cf76f15-5ced-4ddc-b409-7134ff3c332f}" ma:taxonomyMulti="true" ma:sspId="63c53a08-2524-4b2f-a5a2-c632f6aa4b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c985f9-c1de-4431-ae14-26927b8c434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191695e-c7e5-47ea-86cb-0e1d66650e64}" ma:internalName="TaxCatchAll" ma:showField="CatchAllData" ma:web="fdc985f9-c1de-4431-ae14-26927b8c43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BEE5EF1-2EF5-49A8-83DF-ABE10EA7DE19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  <ds:schemaRef ds:uri="d1eb6c10-b30e-4e82-8bdb-95f791b83be0"/>
    <ds:schemaRef ds:uri="http://purl.org/dc/terms/"/>
    <ds:schemaRef ds:uri="fdc985f9-c1de-4431-ae14-26927b8c434e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4E9E3DD-A26F-4E27-864F-BCE49EE87E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B61456-BBBF-4F5A-BA19-3C62920515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eb6c10-b30e-4e82-8bdb-95f791b83be0"/>
    <ds:schemaRef ds:uri="fdc985f9-c1de-4431-ae14-26927b8c43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1496</TotalTime>
  <Words>1396</Words>
  <Application>Microsoft Office PowerPoint</Application>
  <PresentationFormat>ワイド画面</PresentationFormat>
  <Paragraphs>198</Paragraphs>
  <Slides>12</Slides>
  <Notes>12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12</vt:i4>
      </vt:variant>
    </vt:vector>
  </HeadingPairs>
  <TitlesOfParts>
    <vt:vector size="21" baseType="lpstr">
      <vt:lpstr>宋体</vt:lpstr>
      <vt:lpstr>游ゴシック</vt:lpstr>
      <vt:lpstr>游ゴシック Light</vt:lpstr>
      <vt:lpstr>Arial</vt:lpstr>
      <vt:lpstr>Calibri</vt:lpstr>
      <vt:lpstr>Times New Roman</vt:lpstr>
      <vt:lpstr>Wingdings</vt:lpstr>
      <vt:lpstr>Default Design</vt:lpstr>
      <vt:lpstr>デザインの設定</vt:lpstr>
      <vt:lpstr>Toward the improvement of Ray-matching inter-calibration for AHIs on Himawari-8 and -9</vt:lpstr>
      <vt:lpstr>Contents</vt:lpstr>
      <vt:lpstr>Introduction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GEO-GEO analysis of  Himawari-8/9 parallel observation </dc:title>
  <cp:lastModifiedBy>Masaya Takahashi 高橋 昌也</cp:lastModifiedBy>
  <cp:revision>1183</cp:revision>
  <cp:lastPrinted>2025-03-13T05:57:39Z</cp:lastPrinted>
  <dcterms:created xsi:type="dcterms:W3CDTF">2004-06-10T15:46:18Z</dcterms:created>
  <dcterms:modified xsi:type="dcterms:W3CDTF">2025-03-17T23:38:03Z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0x010100DAE874ABEA78964AA7D0811A66B4BECA</vt:lpwstr>
  </property>
  <property fmtid="{D5CDD505-2E9C-101B-9397-08002B2CF9AE}" pid="3" name="MediaServiceImageTags">
    <vt:lpwstr/>
  </property>
</Properties>
</file>