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28"/>
  </p:notesMasterIdLst>
  <p:handoutMasterIdLst>
    <p:handoutMasterId r:id="rId29"/>
  </p:handoutMasterIdLst>
  <p:sldIdLst>
    <p:sldId id="644" r:id="rId5"/>
    <p:sldId id="512" r:id="rId6"/>
    <p:sldId id="513" r:id="rId7"/>
    <p:sldId id="475" r:id="rId8"/>
    <p:sldId id="473" r:id="rId9"/>
    <p:sldId id="648" r:id="rId10"/>
    <p:sldId id="476" r:id="rId11"/>
    <p:sldId id="508" r:id="rId12"/>
    <p:sldId id="669" r:id="rId13"/>
    <p:sldId id="518" r:id="rId14"/>
    <p:sldId id="600" r:id="rId15"/>
    <p:sldId id="601" r:id="rId16"/>
    <p:sldId id="609" r:id="rId17"/>
    <p:sldId id="585" r:id="rId18"/>
    <p:sldId id="589" r:id="rId19"/>
    <p:sldId id="602" r:id="rId20"/>
    <p:sldId id="603" r:id="rId21"/>
    <p:sldId id="605" r:id="rId22"/>
    <p:sldId id="281" r:id="rId23"/>
    <p:sldId id="282" r:id="rId24"/>
    <p:sldId id="284" r:id="rId25"/>
    <p:sldId id="285" r:id="rId26"/>
    <p:sldId id="672"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DIN" initials="O" lastIdx="1" clrIdx="0"/>
  <p:cmAuthor id="1" name="Daela Huff" initials="DH" lastIdx="1" clrIdx="1"/>
  <p:cmAuthor id="2" name="asus" initials="a" lastIdx="1" clrIdx="2">
    <p:extLst>
      <p:ext uri="{19B8F6BF-5375-455C-9EA6-DF929625EA0E}">
        <p15:presenceInfo xmlns:p15="http://schemas.microsoft.com/office/powerpoint/2012/main" userId="asus" providerId="None"/>
      </p:ext>
    </p:extLst>
  </p:cmAuthor>
  <p:cmAuthor id="3" name="Likun Wang" initials="LW" lastIdx="4" clrIdx="3">
    <p:extLst>
      <p:ext uri="{19B8F6BF-5375-455C-9EA6-DF929625EA0E}">
        <p15:presenceInfo xmlns:p15="http://schemas.microsoft.com/office/powerpoint/2012/main" userId="Likun W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33FF"/>
    <a:srgbClr val="008000"/>
    <a:srgbClr val="CCCC00"/>
    <a:srgbClr val="996633"/>
    <a:srgbClr val="FFFFFF"/>
    <a:srgbClr val="33CC33"/>
    <a:srgbClr val="0033CC"/>
    <a:srgbClr val="9900FF"/>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80B440-46CD-4D7E-B9A5-14FA2FB9234D}" v="48" dt="2024-06-22T05:46:02.6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766" autoAdjust="0"/>
  </p:normalViewPr>
  <p:slideViewPr>
    <p:cSldViewPr snapToGrid="0">
      <p:cViewPr varScale="1">
        <p:scale>
          <a:sx n="48" d="100"/>
          <a:sy n="48" d="100"/>
        </p:scale>
        <p:origin x="1268" y="4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kun Wang" userId="S::wlikun@umd.edu::c3701072-f693-450b-9807-e8ffbae4ae23" providerId="AD" clId="Web-{3E4B590B-CFB4-41EF-B54E-65A45E8D7132}"/>
    <pc:docChg chg="modSld">
      <pc:chgData name="Likun Wang" userId="S::wlikun@umd.edu::c3701072-f693-450b-9807-e8ffbae4ae23" providerId="AD" clId="Web-{3E4B590B-CFB4-41EF-B54E-65A45E8D7132}" dt="2023-12-11T18:48:05.761" v="5"/>
      <pc:docMkLst>
        <pc:docMk/>
      </pc:docMkLst>
      <pc:sldChg chg="addSp delSp">
        <pc:chgData name="Likun Wang" userId="S::wlikun@umd.edu::c3701072-f693-450b-9807-e8ffbae4ae23" providerId="AD" clId="Web-{3E4B590B-CFB4-41EF-B54E-65A45E8D7132}" dt="2023-12-11T18:48:05.761" v="5"/>
        <pc:sldMkLst>
          <pc:docMk/>
          <pc:sldMk cId="3442320775" sldId="1055"/>
        </pc:sldMkLst>
        <pc:spChg chg="add del">
          <ac:chgData name="Likun Wang" userId="S::wlikun@umd.edu::c3701072-f693-450b-9807-e8ffbae4ae23" providerId="AD" clId="Web-{3E4B590B-CFB4-41EF-B54E-65A45E8D7132}" dt="2023-12-11T18:48:05.761" v="5"/>
          <ac:spMkLst>
            <pc:docMk/>
            <pc:sldMk cId="3442320775" sldId="1055"/>
            <ac:spMk id="6" creationId="{15FC6B71-88FA-F3D7-9293-2564BF4BE65C}"/>
          </ac:spMkLst>
        </pc:spChg>
        <pc:spChg chg="add del">
          <ac:chgData name="Likun Wang" userId="S::wlikun@umd.edu::c3701072-f693-450b-9807-e8ffbae4ae23" providerId="AD" clId="Web-{3E4B590B-CFB4-41EF-B54E-65A45E8D7132}" dt="2023-12-11T18:48:00.276" v="3"/>
          <ac:spMkLst>
            <pc:docMk/>
            <pc:sldMk cId="3442320775" sldId="1055"/>
            <ac:spMk id="7" creationId="{E333CB3E-82F4-1220-F9F5-55BFA29C72DB}"/>
          </ac:spMkLst>
        </pc:spChg>
      </pc:sldChg>
    </pc:docChg>
  </pc:docChgLst>
  <pc:docChgLst>
    <pc:chgData name="Likun Wang" userId="c3701072-f693-450b-9807-e8ffbae4ae23" providerId="ADAL" clId="{6180B440-46CD-4D7E-B9A5-14FA2FB9234D}"/>
    <pc:docChg chg="undo custSel addSld delSld modSld sldOrd modMainMaster">
      <pc:chgData name="Likun Wang" userId="c3701072-f693-450b-9807-e8ffbae4ae23" providerId="ADAL" clId="{6180B440-46CD-4D7E-B9A5-14FA2FB9234D}" dt="2024-06-25T09:06:59.002" v="3804" actId="20577"/>
      <pc:docMkLst>
        <pc:docMk/>
      </pc:docMkLst>
      <pc:sldChg chg="del">
        <pc:chgData name="Likun Wang" userId="c3701072-f693-450b-9807-e8ffbae4ae23" providerId="ADAL" clId="{6180B440-46CD-4D7E-B9A5-14FA2FB9234D}" dt="2024-06-20T18:45:33.624" v="0" actId="47"/>
        <pc:sldMkLst>
          <pc:docMk/>
          <pc:sldMk cId="3047252449" sldId="259"/>
        </pc:sldMkLst>
      </pc:sldChg>
      <pc:sldChg chg="del">
        <pc:chgData name="Likun Wang" userId="c3701072-f693-450b-9807-e8ffbae4ae23" providerId="ADAL" clId="{6180B440-46CD-4D7E-B9A5-14FA2FB9234D}" dt="2024-06-20T18:45:33.624" v="0" actId="47"/>
        <pc:sldMkLst>
          <pc:docMk/>
          <pc:sldMk cId="3271415234" sldId="266"/>
        </pc:sldMkLst>
      </pc:sldChg>
      <pc:sldChg chg="del">
        <pc:chgData name="Likun Wang" userId="c3701072-f693-450b-9807-e8ffbae4ae23" providerId="ADAL" clId="{6180B440-46CD-4D7E-B9A5-14FA2FB9234D}" dt="2024-06-20T18:45:33.624" v="0" actId="47"/>
        <pc:sldMkLst>
          <pc:docMk/>
          <pc:sldMk cId="955837628" sldId="267"/>
        </pc:sldMkLst>
      </pc:sldChg>
      <pc:sldChg chg="del">
        <pc:chgData name="Likun Wang" userId="c3701072-f693-450b-9807-e8ffbae4ae23" providerId="ADAL" clId="{6180B440-46CD-4D7E-B9A5-14FA2FB9234D}" dt="2024-06-20T18:45:33.624" v="0" actId="47"/>
        <pc:sldMkLst>
          <pc:docMk/>
          <pc:sldMk cId="261835064" sldId="269"/>
        </pc:sldMkLst>
      </pc:sldChg>
      <pc:sldChg chg="del">
        <pc:chgData name="Likun Wang" userId="c3701072-f693-450b-9807-e8ffbae4ae23" providerId="ADAL" clId="{6180B440-46CD-4D7E-B9A5-14FA2FB9234D}" dt="2024-06-20T18:45:33.624" v="0" actId="47"/>
        <pc:sldMkLst>
          <pc:docMk/>
          <pc:sldMk cId="182013841" sldId="270"/>
        </pc:sldMkLst>
      </pc:sldChg>
      <pc:sldChg chg="add">
        <pc:chgData name="Likun Wang" userId="c3701072-f693-450b-9807-e8ffbae4ae23" providerId="ADAL" clId="{6180B440-46CD-4D7E-B9A5-14FA2FB9234D}" dt="2024-06-20T20:53:47.143" v="1396"/>
        <pc:sldMkLst>
          <pc:docMk/>
          <pc:sldMk cId="0" sldId="283"/>
        </pc:sldMkLst>
      </pc:sldChg>
      <pc:sldChg chg="add">
        <pc:chgData name="Likun Wang" userId="c3701072-f693-450b-9807-e8ffbae4ae23" providerId="ADAL" clId="{6180B440-46CD-4D7E-B9A5-14FA2FB9234D}" dt="2024-06-21T03:20:48.392" v="1408"/>
        <pc:sldMkLst>
          <pc:docMk/>
          <pc:sldMk cId="0" sldId="284"/>
        </pc:sldMkLst>
      </pc:sldChg>
      <pc:sldChg chg="add">
        <pc:chgData name="Likun Wang" userId="c3701072-f693-450b-9807-e8ffbae4ae23" providerId="ADAL" clId="{6180B440-46CD-4D7E-B9A5-14FA2FB9234D}" dt="2024-06-21T03:20:48.392" v="1408"/>
        <pc:sldMkLst>
          <pc:docMk/>
          <pc:sldMk cId="0" sldId="286"/>
        </pc:sldMkLst>
      </pc:sldChg>
      <pc:sldChg chg="modSp add mod">
        <pc:chgData name="Likun Wang" userId="c3701072-f693-450b-9807-e8ffbae4ae23" providerId="ADAL" clId="{6180B440-46CD-4D7E-B9A5-14FA2FB9234D}" dt="2024-06-22T05:45:45.876" v="2827" actId="1076"/>
        <pc:sldMkLst>
          <pc:docMk/>
          <pc:sldMk cId="0" sldId="287"/>
        </pc:sldMkLst>
        <pc:spChg chg="mod">
          <ac:chgData name="Likun Wang" userId="c3701072-f693-450b-9807-e8ffbae4ae23" providerId="ADAL" clId="{6180B440-46CD-4D7E-B9A5-14FA2FB9234D}" dt="2024-06-22T05:45:45.876" v="2827" actId="1076"/>
          <ac:spMkLst>
            <pc:docMk/>
            <pc:sldMk cId="0" sldId="287"/>
            <ac:spMk id="24" creationId="{00000000-0000-0000-0000-000000000000}"/>
          </ac:spMkLst>
        </pc:spChg>
      </pc:sldChg>
      <pc:sldChg chg="modSp add mod">
        <pc:chgData name="Likun Wang" userId="c3701072-f693-450b-9807-e8ffbae4ae23" providerId="ADAL" clId="{6180B440-46CD-4D7E-B9A5-14FA2FB9234D}" dt="2024-06-21T03:16:27.527" v="1405" actId="14100"/>
        <pc:sldMkLst>
          <pc:docMk/>
          <pc:sldMk cId="0" sldId="406"/>
        </pc:sldMkLst>
        <pc:spChg chg="mod">
          <ac:chgData name="Likun Wang" userId="c3701072-f693-450b-9807-e8ffbae4ae23" providerId="ADAL" clId="{6180B440-46CD-4D7E-B9A5-14FA2FB9234D}" dt="2024-06-21T03:16:27.527" v="1405" actId="14100"/>
          <ac:spMkLst>
            <pc:docMk/>
            <pc:sldMk cId="0" sldId="406"/>
            <ac:spMk id="13" creationId="{00000000-0000-0000-0000-000000000000}"/>
          </ac:spMkLst>
        </pc:spChg>
        <pc:grpChg chg="mod">
          <ac:chgData name="Likun Wang" userId="c3701072-f693-450b-9807-e8ffbae4ae23" providerId="ADAL" clId="{6180B440-46CD-4D7E-B9A5-14FA2FB9234D}" dt="2024-06-21T03:15:03.569" v="1398" actId="1076"/>
          <ac:grpSpMkLst>
            <pc:docMk/>
            <pc:sldMk cId="0" sldId="406"/>
            <ac:grpSpMk id="20" creationId="{00000000-0000-0000-0000-000000000000}"/>
          </ac:grpSpMkLst>
        </pc:grpChg>
      </pc:sldChg>
      <pc:sldChg chg="addSp modSp add mod">
        <pc:chgData name="Likun Wang" userId="c3701072-f693-450b-9807-e8ffbae4ae23" providerId="ADAL" clId="{6180B440-46CD-4D7E-B9A5-14FA2FB9234D}" dt="2024-06-25T08:23:35.211" v="3793" actId="1076"/>
        <pc:sldMkLst>
          <pc:docMk/>
          <pc:sldMk cId="0" sldId="449"/>
        </pc:sldMkLst>
        <pc:spChg chg="mod">
          <ac:chgData name="Likun Wang" userId="c3701072-f693-450b-9807-e8ffbae4ae23" providerId="ADAL" clId="{6180B440-46CD-4D7E-B9A5-14FA2FB9234D}" dt="2024-06-25T08:23:35.211" v="3793" actId="1076"/>
          <ac:spMkLst>
            <pc:docMk/>
            <pc:sldMk cId="0" sldId="449"/>
            <ac:spMk id="2" creationId="{00000000-0000-0000-0000-000000000000}"/>
          </ac:spMkLst>
        </pc:spChg>
        <pc:spChg chg="add mod">
          <ac:chgData name="Likun Wang" userId="c3701072-f693-450b-9807-e8ffbae4ae23" providerId="ADAL" clId="{6180B440-46CD-4D7E-B9A5-14FA2FB9234D}" dt="2024-06-22T13:23:44.672" v="3704" actId="20577"/>
          <ac:spMkLst>
            <pc:docMk/>
            <pc:sldMk cId="0" sldId="449"/>
            <ac:spMk id="3" creationId="{8D619CD5-8DD3-2DE9-135F-BA68246632E2}"/>
          </ac:spMkLst>
        </pc:spChg>
        <pc:spChg chg="mod">
          <ac:chgData name="Likun Wang" userId="c3701072-f693-450b-9807-e8ffbae4ae23" providerId="ADAL" clId="{6180B440-46CD-4D7E-B9A5-14FA2FB9234D}" dt="2024-06-22T05:39:12.753" v="2403" actId="1076"/>
          <ac:spMkLst>
            <pc:docMk/>
            <pc:sldMk cId="0" sldId="449"/>
            <ac:spMk id="12" creationId="{00000000-0000-0000-0000-000000000000}"/>
          </ac:spMkLst>
        </pc:spChg>
      </pc:sldChg>
      <pc:sldChg chg="add ord">
        <pc:chgData name="Likun Wang" userId="c3701072-f693-450b-9807-e8ffbae4ae23" providerId="ADAL" clId="{6180B440-46CD-4D7E-B9A5-14FA2FB9234D}" dt="2024-06-22T13:21:28.138" v="3603"/>
        <pc:sldMkLst>
          <pc:docMk/>
          <pc:sldMk cId="2853779864" sldId="473"/>
        </pc:sldMkLst>
      </pc:sldChg>
      <pc:sldChg chg="add ord">
        <pc:chgData name="Likun Wang" userId="c3701072-f693-450b-9807-e8ffbae4ae23" providerId="ADAL" clId="{6180B440-46CD-4D7E-B9A5-14FA2FB9234D}" dt="2024-06-22T13:21:10.501" v="3601"/>
        <pc:sldMkLst>
          <pc:docMk/>
          <pc:sldMk cId="0" sldId="475"/>
        </pc:sldMkLst>
      </pc:sldChg>
      <pc:sldChg chg="add">
        <pc:chgData name="Likun Wang" userId="c3701072-f693-450b-9807-e8ffbae4ae23" providerId="ADAL" clId="{6180B440-46CD-4D7E-B9A5-14FA2FB9234D}" dt="2024-06-22T05:11:06.620" v="1433"/>
        <pc:sldMkLst>
          <pc:docMk/>
          <pc:sldMk cId="0" sldId="476"/>
        </pc:sldMkLst>
      </pc:sldChg>
      <pc:sldChg chg="addSp modSp add mod">
        <pc:chgData name="Likun Wang" userId="c3701072-f693-450b-9807-e8ffbae4ae23" providerId="ADAL" clId="{6180B440-46CD-4D7E-B9A5-14FA2FB9234D}" dt="2024-06-22T05:41:07.792" v="2505" actId="1076"/>
        <pc:sldMkLst>
          <pc:docMk/>
          <pc:sldMk cId="0" sldId="481"/>
        </pc:sldMkLst>
        <pc:spChg chg="add mod">
          <ac:chgData name="Likun Wang" userId="c3701072-f693-450b-9807-e8ffbae4ae23" providerId="ADAL" clId="{6180B440-46CD-4D7E-B9A5-14FA2FB9234D}" dt="2024-06-22T05:41:07.792" v="2505" actId="1076"/>
          <ac:spMkLst>
            <pc:docMk/>
            <pc:sldMk cId="0" sldId="481"/>
            <ac:spMk id="11" creationId="{45A236E1-FAB6-967A-93F0-C7B1FA06D12D}"/>
          </ac:spMkLst>
        </pc:spChg>
        <pc:spChg chg="add mod">
          <ac:chgData name="Likun Wang" userId="c3701072-f693-450b-9807-e8ffbae4ae23" providerId="ADAL" clId="{6180B440-46CD-4D7E-B9A5-14FA2FB9234D}" dt="2024-06-22T05:40:54.026" v="2502" actId="113"/>
          <ac:spMkLst>
            <pc:docMk/>
            <pc:sldMk cId="0" sldId="481"/>
            <ac:spMk id="12" creationId="{DDD1D62C-D941-085C-C9A5-75CA712888C5}"/>
          </ac:spMkLst>
        </pc:spChg>
      </pc:sldChg>
      <pc:sldChg chg="modSp add mod">
        <pc:chgData name="Likun Wang" userId="c3701072-f693-450b-9807-e8ffbae4ae23" providerId="ADAL" clId="{6180B440-46CD-4D7E-B9A5-14FA2FB9234D}" dt="2024-06-22T13:22:28.832" v="3638" actId="20577"/>
        <pc:sldMkLst>
          <pc:docMk/>
          <pc:sldMk cId="0" sldId="508"/>
        </pc:sldMkLst>
        <pc:spChg chg="mod">
          <ac:chgData name="Likun Wang" userId="c3701072-f693-450b-9807-e8ffbae4ae23" providerId="ADAL" clId="{6180B440-46CD-4D7E-B9A5-14FA2FB9234D}" dt="2024-06-20T19:09:51.209" v="283" actId="21"/>
          <ac:spMkLst>
            <pc:docMk/>
            <pc:sldMk cId="0" sldId="508"/>
            <ac:spMk id="18" creationId="{00000000-0000-0000-0000-000000000000}"/>
          </ac:spMkLst>
        </pc:spChg>
        <pc:spChg chg="mod">
          <ac:chgData name="Likun Wang" userId="c3701072-f693-450b-9807-e8ffbae4ae23" providerId="ADAL" clId="{6180B440-46CD-4D7E-B9A5-14FA2FB9234D}" dt="2024-06-22T13:22:28.832" v="3638" actId="20577"/>
          <ac:spMkLst>
            <pc:docMk/>
            <pc:sldMk cId="0" sldId="508"/>
            <ac:spMk id="19" creationId="{00000000-0000-0000-0000-000000000000}"/>
          </ac:spMkLst>
        </pc:spChg>
        <pc:spChg chg="mod">
          <ac:chgData name="Likun Wang" userId="c3701072-f693-450b-9807-e8ffbae4ae23" providerId="ADAL" clId="{6180B440-46CD-4D7E-B9A5-14FA2FB9234D}" dt="2024-06-22T05:07:11.400" v="1432" actId="313"/>
          <ac:spMkLst>
            <pc:docMk/>
            <pc:sldMk cId="0" sldId="508"/>
            <ac:spMk id="23" creationId="{00000000-0000-0000-0000-000000000000}"/>
          </ac:spMkLst>
        </pc:spChg>
      </pc:sldChg>
      <pc:sldChg chg="add">
        <pc:chgData name="Likun Wang" userId="c3701072-f693-450b-9807-e8ffbae4ae23" providerId="ADAL" clId="{6180B440-46CD-4D7E-B9A5-14FA2FB9234D}" dt="2024-06-20T19:08:57.987" v="280"/>
        <pc:sldMkLst>
          <pc:docMk/>
          <pc:sldMk cId="0" sldId="512"/>
        </pc:sldMkLst>
      </pc:sldChg>
      <pc:sldChg chg="addSp modSp add mod">
        <pc:chgData name="Likun Wang" userId="c3701072-f693-450b-9807-e8ffbae4ae23" providerId="ADAL" clId="{6180B440-46CD-4D7E-B9A5-14FA2FB9234D}" dt="2024-06-25T08:22:08.120" v="3791" actId="20577"/>
        <pc:sldMkLst>
          <pc:docMk/>
          <pc:sldMk cId="0" sldId="513"/>
        </pc:sldMkLst>
        <pc:spChg chg="add mod">
          <ac:chgData name="Likun Wang" userId="c3701072-f693-450b-9807-e8ffbae4ae23" providerId="ADAL" clId="{6180B440-46CD-4D7E-B9A5-14FA2FB9234D}" dt="2024-06-25T08:22:08.120" v="3791" actId="20577"/>
          <ac:spMkLst>
            <pc:docMk/>
            <pc:sldMk cId="0" sldId="513"/>
            <ac:spMk id="9" creationId="{738F85D5-3C74-4BDE-4A21-E9CA26652133}"/>
          </ac:spMkLst>
        </pc:spChg>
      </pc:sldChg>
      <pc:sldChg chg="addSp delSp modSp add mod">
        <pc:chgData name="Likun Wang" userId="c3701072-f693-450b-9807-e8ffbae4ae23" providerId="ADAL" clId="{6180B440-46CD-4D7E-B9A5-14FA2FB9234D}" dt="2024-06-25T09:06:17.285" v="3803" actId="20577"/>
        <pc:sldMkLst>
          <pc:docMk/>
          <pc:sldMk cId="0" sldId="518"/>
        </pc:sldMkLst>
        <pc:spChg chg="mod">
          <ac:chgData name="Likun Wang" userId="c3701072-f693-450b-9807-e8ffbae4ae23" providerId="ADAL" clId="{6180B440-46CD-4D7E-B9A5-14FA2FB9234D}" dt="2024-06-25T09:06:17.285" v="3803" actId="20577"/>
          <ac:spMkLst>
            <pc:docMk/>
            <pc:sldMk cId="0" sldId="518"/>
            <ac:spMk id="2" creationId="{00000000-0000-0000-0000-000000000000}"/>
          </ac:spMkLst>
        </pc:spChg>
        <pc:spChg chg="add mod">
          <ac:chgData name="Likun Wang" userId="c3701072-f693-450b-9807-e8ffbae4ae23" providerId="ADAL" clId="{6180B440-46CD-4D7E-B9A5-14FA2FB9234D}" dt="2024-06-22T05:43:03.879" v="2584" actId="207"/>
          <ac:spMkLst>
            <pc:docMk/>
            <pc:sldMk cId="0" sldId="518"/>
            <ac:spMk id="4" creationId="{E3562ADD-6523-B072-0A89-DA544A18C64D}"/>
          </ac:spMkLst>
        </pc:spChg>
        <pc:spChg chg="add mod">
          <ac:chgData name="Likun Wang" userId="c3701072-f693-450b-9807-e8ffbae4ae23" providerId="ADAL" clId="{6180B440-46CD-4D7E-B9A5-14FA2FB9234D}" dt="2024-06-22T05:42:58.144" v="2583" actId="207"/>
          <ac:spMkLst>
            <pc:docMk/>
            <pc:sldMk cId="0" sldId="518"/>
            <ac:spMk id="5" creationId="{76B6831C-E4F0-FA46-941A-26950F7968C8}"/>
          </ac:spMkLst>
        </pc:spChg>
        <pc:spChg chg="add mod">
          <ac:chgData name="Likun Wang" userId="c3701072-f693-450b-9807-e8ffbae4ae23" providerId="ADAL" clId="{6180B440-46CD-4D7E-B9A5-14FA2FB9234D}" dt="2024-06-22T05:43:43.041" v="2673" actId="20577"/>
          <ac:spMkLst>
            <pc:docMk/>
            <pc:sldMk cId="0" sldId="518"/>
            <ac:spMk id="6" creationId="{4B23C378-E1FD-354A-1A3B-2FF5723303A0}"/>
          </ac:spMkLst>
        </pc:spChg>
        <pc:spChg chg="add del mod">
          <ac:chgData name="Likun Wang" userId="c3701072-f693-450b-9807-e8ffbae4ae23" providerId="ADAL" clId="{6180B440-46CD-4D7E-B9A5-14FA2FB9234D}" dt="2024-06-20T20:49:07.301" v="1242" actId="478"/>
          <ac:spMkLst>
            <pc:docMk/>
            <pc:sldMk cId="0" sldId="518"/>
            <ac:spMk id="6" creationId="{FA2CDE59-1E14-E5B2-1606-ED69AEEE6D6A}"/>
          </ac:spMkLst>
        </pc:spChg>
        <pc:spChg chg="add mod">
          <ac:chgData name="Likun Wang" userId="c3701072-f693-450b-9807-e8ffbae4ae23" providerId="ADAL" clId="{6180B440-46CD-4D7E-B9A5-14FA2FB9234D}" dt="2024-06-22T05:43:58.870" v="2745" actId="1076"/>
          <ac:spMkLst>
            <pc:docMk/>
            <pc:sldMk cId="0" sldId="518"/>
            <ac:spMk id="10" creationId="{0E2DC0B9-06B3-EC36-E5DC-C3755F7F3B95}"/>
          </ac:spMkLst>
        </pc:spChg>
        <pc:spChg chg="add mod">
          <ac:chgData name="Likun Wang" userId="c3701072-f693-450b-9807-e8ffbae4ae23" providerId="ADAL" clId="{6180B440-46CD-4D7E-B9A5-14FA2FB9234D}" dt="2024-06-22T05:45:18.361" v="2826" actId="1076"/>
          <ac:spMkLst>
            <pc:docMk/>
            <pc:sldMk cId="0" sldId="518"/>
            <ac:spMk id="11" creationId="{FA512AC5-D868-66CF-3374-4CDCD56A2FCE}"/>
          </ac:spMkLst>
        </pc:spChg>
        <pc:picChg chg="add mod">
          <ac:chgData name="Likun Wang" userId="c3701072-f693-450b-9807-e8ffbae4ae23" providerId="ADAL" clId="{6180B440-46CD-4D7E-B9A5-14FA2FB9234D}" dt="2024-06-20T20:50:14.779" v="1389" actId="1076"/>
          <ac:picMkLst>
            <pc:docMk/>
            <pc:sldMk cId="0" sldId="518"/>
            <ac:picMk id="3" creationId="{C7270C4C-2A69-071B-1E33-4E828899014D}"/>
          </ac:picMkLst>
        </pc:picChg>
        <pc:picChg chg="add del mod">
          <ac:chgData name="Likun Wang" userId="c3701072-f693-450b-9807-e8ffbae4ae23" providerId="ADAL" clId="{6180B440-46CD-4D7E-B9A5-14FA2FB9234D}" dt="2024-06-20T20:50:56.505" v="1392" actId="478"/>
          <ac:picMkLst>
            <pc:docMk/>
            <pc:sldMk cId="0" sldId="518"/>
            <ac:picMk id="4" creationId="{8DCE572D-E0FC-0112-1733-F3D08CA9BF13}"/>
          </ac:picMkLst>
        </pc:picChg>
        <pc:picChg chg="add del mod">
          <ac:chgData name="Likun Wang" userId="c3701072-f693-450b-9807-e8ffbae4ae23" providerId="ADAL" clId="{6180B440-46CD-4D7E-B9A5-14FA2FB9234D}" dt="2024-06-22T05:43:22.054" v="2643" actId="1036"/>
          <ac:picMkLst>
            <pc:docMk/>
            <pc:sldMk cId="0" sldId="518"/>
            <ac:picMk id="8" creationId="{56D730FA-C944-27A2-03CF-3BADDC67D1A3}"/>
          </ac:picMkLst>
        </pc:picChg>
        <pc:picChg chg="add del mod">
          <ac:chgData name="Likun Wang" userId="c3701072-f693-450b-9807-e8ffbae4ae23" providerId="ADAL" clId="{6180B440-46CD-4D7E-B9A5-14FA2FB9234D}" dt="2024-06-22T05:43:11.084" v="2602" actId="1037"/>
          <ac:picMkLst>
            <pc:docMk/>
            <pc:sldMk cId="0" sldId="518"/>
            <ac:picMk id="9" creationId="{9190E9D3-AE84-5CCC-FFF8-D5B4798F6AC5}"/>
          </ac:picMkLst>
        </pc:picChg>
        <pc:picChg chg="mod">
          <ac:chgData name="Likun Wang" userId="c3701072-f693-450b-9807-e8ffbae4ae23" providerId="ADAL" clId="{6180B440-46CD-4D7E-B9A5-14FA2FB9234D}" dt="2024-06-20T20:50:14.779" v="1389" actId="1076"/>
          <ac:picMkLst>
            <pc:docMk/>
            <pc:sldMk cId="0" sldId="518"/>
            <ac:picMk id="8194" creationId="{00000000-0000-0000-0000-000000000000}"/>
          </ac:picMkLst>
        </pc:picChg>
        <pc:picChg chg="del mod">
          <ac:chgData name="Likun Wang" userId="c3701072-f693-450b-9807-e8ffbae4ae23" providerId="ADAL" clId="{6180B440-46CD-4D7E-B9A5-14FA2FB9234D}" dt="2024-06-20T20:48:27.501" v="1233" actId="478"/>
          <ac:picMkLst>
            <pc:docMk/>
            <pc:sldMk cId="0" sldId="518"/>
            <ac:picMk id="8195" creationId="{00000000-0000-0000-0000-000000000000}"/>
          </ac:picMkLst>
        </pc:picChg>
      </pc:sldChg>
      <pc:sldChg chg="add del">
        <pc:chgData name="Likun Wang" userId="c3701072-f693-450b-9807-e8ffbae4ae23" providerId="ADAL" clId="{6180B440-46CD-4D7E-B9A5-14FA2FB9234D}" dt="2024-06-20T20:45:20.758" v="1224" actId="47"/>
        <pc:sldMkLst>
          <pc:docMk/>
          <pc:sldMk cId="0" sldId="519"/>
        </pc:sldMkLst>
      </pc:sldChg>
      <pc:sldChg chg="del">
        <pc:chgData name="Likun Wang" userId="c3701072-f693-450b-9807-e8ffbae4ae23" providerId="ADAL" clId="{6180B440-46CD-4D7E-B9A5-14FA2FB9234D}" dt="2024-06-20T18:45:33.624" v="0" actId="47"/>
        <pc:sldMkLst>
          <pc:docMk/>
          <pc:sldMk cId="3526927910" sldId="581"/>
        </pc:sldMkLst>
      </pc:sldChg>
      <pc:sldChg chg="del">
        <pc:chgData name="Likun Wang" userId="c3701072-f693-450b-9807-e8ffbae4ae23" providerId="ADAL" clId="{6180B440-46CD-4D7E-B9A5-14FA2FB9234D}" dt="2024-06-20T18:45:33.624" v="0" actId="47"/>
        <pc:sldMkLst>
          <pc:docMk/>
          <pc:sldMk cId="4177745209" sldId="586"/>
        </pc:sldMkLst>
      </pc:sldChg>
      <pc:sldChg chg="delSp modSp mod">
        <pc:chgData name="Likun Wang" userId="c3701072-f693-450b-9807-e8ffbae4ae23" providerId="ADAL" clId="{6180B440-46CD-4D7E-B9A5-14FA2FB9234D}" dt="2024-06-25T08:20:13.030" v="3778" actId="1076"/>
        <pc:sldMkLst>
          <pc:docMk/>
          <pc:sldMk cId="1739711256" sldId="644"/>
        </pc:sldMkLst>
        <pc:spChg chg="mod">
          <ac:chgData name="Likun Wang" userId="c3701072-f693-450b-9807-e8ffbae4ae23" providerId="ADAL" clId="{6180B440-46CD-4D7E-B9A5-14FA2FB9234D}" dt="2024-06-20T18:49:30.343" v="6" actId="255"/>
          <ac:spMkLst>
            <pc:docMk/>
            <pc:sldMk cId="1739711256" sldId="644"/>
            <ac:spMk id="2" creationId="{00000000-0000-0000-0000-000000000000}"/>
          </ac:spMkLst>
        </pc:spChg>
        <pc:spChg chg="mod">
          <ac:chgData name="Likun Wang" userId="c3701072-f693-450b-9807-e8ffbae4ae23" providerId="ADAL" clId="{6180B440-46CD-4D7E-B9A5-14FA2FB9234D}" dt="2024-06-22T05:05:46.791" v="1410" actId="255"/>
          <ac:spMkLst>
            <pc:docMk/>
            <pc:sldMk cId="1739711256" sldId="644"/>
            <ac:spMk id="3" creationId="{00000000-0000-0000-0000-000000000000}"/>
          </ac:spMkLst>
        </pc:spChg>
        <pc:spChg chg="mod">
          <ac:chgData name="Likun Wang" userId="c3701072-f693-450b-9807-e8ffbae4ae23" providerId="ADAL" clId="{6180B440-46CD-4D7E-B9A5-14FA2FB9234D}" dt="2024-06-25T08:20:13.030" v="3778" actId="1076"/>
          <ac:spMkLst>
            <pc:docMk/>
            <pc:sldMk cId="1739711256" sldId="644"/>
            <ac:spMk id="4" creationId="{FE644E41-DDA9-3B0F-BDE1-B3049D8A3E93}"/>
          </ac:spMkLst>
        </pc:spChg>
        <pc:spChg chg="del mod">
          <ac:chgData name="Likun Wang" userId="c3701072-f693-450b-9807-e8ffbae4ae23" providerId="ADAL" clId="{6180B440-46CD-4D7E-B9A5-14FA2FB9234D}" dt="2024-06-20T18:45:48.046" v="2" actId="478"/>
          <ac:spMkLst>
            <pc:docMk/>
            <pc:sldMk cId="1739711256" sldId="644"/>
            <ac:spMk id="5" creationId="{C46803A1-3F0B-2D48-4634-8CE2FB473E36}"/>
          </ac:spMkLst>
        </pc:spChg>
      </pc:sldChg>
      <pc:sldChg chg="modSp new del mod">
        <pc:chgData name="Likun Wang" userId="c3701072-f693-450b-9807-e8ffbae4ae23" providerId="ADAL" clId="{6180B440-46CD-4D7E-B9A5-14FA2FB9234D}" dt="2024-06-20T21:43:46.791" v="1397" actId="47"/>
        <pc:sldMkLst>
          <pc:docMk/>
          <pc:sldMk cId="3193157102" sldId="645"/>
        </pc:sldMkLst>
        <pc:spChg chg="mod">
          <ac:chgData name="Likun Wang" userId="c3701072-f693-450b-9807-e8ffbae4ae23" providerId="ADAL" clId="{6180B440-46CD-4D7E-B9A5-14FA2FB9234D}" dt="2024-06-20T18:51:45.255" v="44" actId="20577"/>
          <ac:spMkLst>
            <pc:docMk/>
            <pc:sldMk cId="3193157102" sldId="645"/>
            <ac:spMk id="2" creationId="{4491B299-BFD1-DCBD-56C7-A55FB5834C50}"/>
          </ac:spMkLst>
        </pc:spChg>
        <pc:spChg chg="mod">
          <ac:chgData name="Likun Wang" userId="c3701072-f693-450b-9807-e8ffbae4ae23" providerId="ADAL" clId="{6180B440-46CD-4D7E-B9A5-14FA2FB9234D}" dt="2024-06-20T18:53:07.767" v="279" actId="313"/>
          <ac:spMkLst>
            <pc:docMk/>
            <pc:sldMk cId="3193157102" sldId="645"/>
            <ac:spMk id="3" creationId="{6806F4DA-A2DA-68CB-A705-F41DA53DA1D4}"/>
          </ac:spMkLst>
        </pc:spChg>
      </pc:sldChg>
      <pc:sldChg chg="new del">
        <pc:chgData name="Likun Wang" userId="c3701072-f693-450b-9807-e8ffbae4ae23" providerId="ADAL" clId="{6180B440-46CD-4D7E-B9A5-14FA2FB9234D}" dt="2024-06-20T20:14:16.072" v="821" actId="47"/>
        <pc:sldMkLst>
          <pc:docMk/>
          <pc:sldMk cId="3494852892" sldId="646"/>
        </pc:sldMkLst>
      </pc:sldChg>
      <pc:sldChg chg="modSp add mod">
        <pc:chgData name="Likun Wang" userId="c3701072-f693-450b-9807-e8ffbae4ae23" providerId="ADAL" clId="{6180B440-46CD-4D7E-B9A5-14FA2FB9234D}" dt="2024-06-20T20:33:57.894" v="1186" actId="20577"/>
        <pc:sldMkLst>
          <pc:docMk/>
          <pc:sldMk cId="3490484147" sldId="648"/>
        </pc:sldMkLst>
        <pc:spChg chg="mod">
          <ac:chgData name="Likun Wang" userId="c3701072-f693-450b-9807-e8ffbae4ae23" providerId="ADAL" clId="{6180B440-46CD-4D7E-B9A5-14FA2FB9234D}" dt="2024-06-20T20:27:57.846" v="1099" actId="20577"/>
          <ac:spMkLst>
            <pc:docMk/>
            <pc:sldMk cId="3490484147" sldId="648"/>
            <ac:spMk id="2" creationId="{D69D5CD5-9C69-63C1-5839-FFA32A474D88}"/>
          </ac:spMkLst>
        </pc:spChg>
        <pc:spChg chg="mod">
          <ac:chgData name="Likun Wang" userId="c3701072-f693-450b-9807-e8ffbae4ae23" providerId="ADAL" clId="{6180B440-46CD-4D7E-B9A5-14FA2FB9234D}" dt="2024-06-20T20:33:57.894" v="1186" actId="20577"/>
          <ac:spMkLst>
            <pc:docMk/>
            <pc:sldMk cId="3490484147" sldId="648"/>
            <ac:spMk id="15" creationId="{42C25FC1-A955-0AC6-EE61-28BFA7BC4D2A}"/>
          </ac:spMkLst>
        </pc:spChg>
      </pc:sldChg>
      <pc:sldChg chg="new del">
        <pc:chgData name="Likun Wang" userId="c3701072-f693-450b-9807-e8ffbae4ae23" providerId="ADAL" clId="{6180B440-46CD-4D7E-B9A5-14FA2FB9234D}" dt="2024-06-20T20:33:38.887" v="1180" actId="47"/>
        <pc:sldMkLst>
          <pc:docMk/>
          <pc:sldMk cId="1711110881" sldId="649"/>
        </pc:sldMkLst>
      </pc:sldChg>
      <pc:sldChg chg="new del">
        <pc:chgData name="Likun Wang" userId="c3701072-f693-450b-9807-e8ffbae4ae23" providerId="ADAL" clId="{6180B440-46CD-4D7E-B9A5-14FA2FB9234D}" dt="2024-06-20T20:38:16.780" v="1194" actId="47"/>
        <pc:sldMkLst>
          <pc:docMk/>
          <pc:sldMk cId="3923593275" sldId="649"/>
        </pc:sldMkLst>
      </pc:sldChg>
      <pc:sldChg chg="add">
        <pc:chgData name="Likun Wang" userId="c3701072-f693-450b-9807-e8ffbae4ae23" providerId="ADAL" clId="{6180B440-46CD-4D7E-B9A5-14FA2FB9234D}" dt="2024-06-20T20:51:48.545" v="1395"/>
        <pc:sldMkLst>
          <pc:docMk/>
          <pc:sldMk cId="3870924970" sldId="651"/>
        </pc:sldMkLst>
      </pc:sldChg>
      <pc:sldChg chg="addSp modSp add mod">
        <pc:chgData name="Likun Wang" userId="c3701072-f693-450b-9807-e8ffbae4ae23" providerId="ADAL" clId="{6180B440-46CD-4D7E-B9A5-14FA2FB9234D}" dt="2024-06-22T05:46:51.553" v="2859" actId="1076"/>
        <pc:sldMkLst>
          <pc:docMk/>
          <pc:sldMk cId="3330724932" sldId="668"/>
        </pc:sldMkLst>
        <pc:spChg chg="add mod">
          <ac:chgData name="Likun Wang" userId="c3701072-f693-450b-9807-e8ffbae4ae23" providerId="ADAL" clId="{6180B440-46CD-4D7E-B9A5-14FA2FB9234D}" dt="2024-06-22T05:46:51.553" v="2859" actId="1076"/>
          <ac:spMkLst>
            <pc:docMk/>
            <pc:sldMk cId="3330724932" sldId="668"/>
            <ac:spMk id="3" creationId="{F7C65B3A-C78D-B9ED-3D7A-E90A73276572}"/>
          </ac:spMkLst>
        </pc:spChg>
        <pc:spChg chg="mod">
          <ac:chgData name="Likun Wang" userId="c3701072-f693-450b-9807-e8ffbae4ae23" providerId="ADAL" clId="{6180B440-46CD-4D7E-B9A5-14FA2FB9234D}" dt="2024-06-22T05:46:38.645" v="2857" actId="1076"/>
          <ac:spMkLst>
            <pc:docMk/>
            <pc:sldMk cId="3330724932" sldId="668"/>
            <ac:spMk id="10" creationId="{8DAB2FFD-5FDB-213C-C0DB-3B0EEAE13397}"/>
          </ac:spMkLst>
        </pc:spChg>
      </pc:sldChg>
      <pc:sldChg chg="addSp delSp modSp mod ord modClrScheme chgLayout">
        <pc:chgData name="Likun Wang" userId="c3701072-f693-450b-9807-e8ffbae4ae23" providerId="ADAL" clId="{6180B440-46CD-4D7E-B9A5-14FA2FB9234D}" dt="2024-06-25T09:06:59.002" v="3804" actId="20577"/>
        <pc:sldMkLst>
          <pc:docMk/>
          <pc:sldMk cId="2990976358" sldId="669"/>
        </pc:sldMkLst>
        <pc:spChg chg="del mod ord">
          <ac:chgData name="Likun Wang" userId="c3701072-f693-450b-9807-e8ffbae4ae23" providerId="ADAL" clId="{6180B440-46CD-4D7E-B9A5-14FA2FB9234D}" dt="2024-06-22T05:17:14.984" v="1436" actId="700"/>
          <ac:spMkLst>
            <pc:docMk/>
            <pc:sldMk cId="2990976358" sldId="669"/>
            <ac:spMk id="2" creationId="{E3B4381F-2B1D-9AD2-64E4-B2C4E488F626}"/>
          </ac:spMkLst>
        </pc:spChg>
        <pc:spChg chg="del mod ord">
          <ac:chgData name="Likun Wang" userId="c3701072-f693-450b-9807-e8ffbae4ae23" providerId="ADAL" clId="{6180B440-46CD-4D7E-B9A5-14FA2FB9234D}" dt="2024-06-22T05:17:14.984" v="1436" actId="700"/>
          <ac:spMkLst>
            <pc:docMk/>
            <pc:sldMk cId="2990976358" sldId="669"/>
            <ac:spMk id="3" creationId="{970940BA-0552-DE47-382D-6F878926D094}"/>
          </ac:spMkLst>
        </pc:spChg>
        <pc:spChg chg="mod ord">
          <ac:chgData name="Likun Wang" userId="c3701072-f693-450b-9807-e8ffbae4ae23" providerId="ADAL" clId="{6180B440-46CD-4D7E-B9A5-14FA2FB9234D}" dt="2024-06-22T05:17:14.984" v="1436" actId="700"/>
          <ac:spMkLst>
            <pc:docMk/>
            <pc:sldMk cId="2990976358" sldId="669"/>
            <ac:spMk id="4" creationId="{787B8C74-6194-7B0D-56D2-10616AA42094}"/>
          </ac:spMkLst>
        </pc:spChg>
        <pc:spChg chg="add mod ord">
          <ac:chgData name="Likun Wang" userId="c3701072-f693-450b-9807-e8ffbae4ae23" providerId="ADAL" clId="{6180B440-46CD-4D7E-B9A5-14FA2FB9234D}" dt="2024-06-22T05:35:53.276" v="2199" actId="20577"/>
          <ac:spMkLst>
            <pc:docMk/>
            <pc:sldMk cId="2990976358" sldId="669"/>
            <ac:spMk id="5" creationId="{52EB47DA-4E36-8350-FA2D-C8237D5728BA}"/>
          </ac:spMkLst>
        </pc:spChg>
        <pc:spChg chg="add mod ord">
          <ac:chgData name="Likun Wang" userId="c3701072-f693-450b-9807-e8ffbae4ae23" providerId="ADAL" clId="{6180B440-46CD-4D7E-B9A5-14FA2FB9234D}" dt="2024-06-25T09:06:59.002" v="3804" actId="20577"/>
          <ac:spMkLst>
            <pc:docMk/>
            <pc:sldMk cId="2990976358" sldId="669"/>
            <ac:spMk id="6" creationId="{DCE9E1E4-A2AE-133D-AABC-641CBCE9CBE1}"/>
          </ac:spMkLst>
        </pc:spChg>
        <pc:spChg chg="add del mod ord">
          <ac:chgData name="Likun Wang" userId="c3701072-f693-450b-9807-e8ffbae4ae23" providerId="ADAL" clId="{6180B440-46CD-4D7E-B9A5-14FA2FB9234D}" dt="2024-06-22T05:17:17.469" v="1437"/>
          <ac:spMkLst>
            <pc:docMk/>
            <pc:sldMk cId="2990976358" sldId="669"/>
            <ac:spMk id="7" creationId="{132C1646-FC78-5B5F-891E-3CAC43E403BB}"/>
          </ac:spMkLst>
        </pc:spChg>
        <pc:spChg chg="add mod">
          <ac:chgData name="Likun Wang" userId="c3701072-f693-450b-9807-e8ffbae4ae23" providerId="ADAL" clId="{6180B440-46CD-4D7E-B9A5-14FA2FB9234D}" dt="2024-06-22T05:36:18.168" v="2212" actId="1076"/>
          <ac:spMkLst>
            <pc:docMk/>
            <pc:sldMk cId="2990976358" sldId="669"/>
            <ac:spMk id="10" creationId="{96B558EB-CB8F-CC78-70ED-5F646D4BE199}"/>
          </ac:spMkLst>
        </pc:spChg>
        <pc:spChg chg="add mod">
          <ac:chgData name="Likun Wang" userId="c3701072-f693-450b-9807-e8ffbae4ae23" providerId="ADAL" clId="{6180B440-46CD-4D7E-B9A5-14FA2FB9234D}" dt="2024-06-22T05:36:29.170" v="2225" actId="20577"/>
          <ac:spMkLst>
            <pc:docMk/>
            <pc:sldMk cId="2990976358" sldId="669"/>
            <ac:spMk id="11" creationId="{7D8DA4BD-ABE9-FD0B-60EF-42A75BD41F8D}"/>
          </ac:spMkLst>
        </pc:spChg>
        <pc:picChg chg="add mod">
          <ac:chgData name="Likun Wang" userId="c3701072-f693-450b-9807-e8ffbae4ae23" providerId="ADAL" clId="{6180B440-46CD-4D7E-B9A5-14FA2FB9234D}" dt="2024-06-22T05:36:14.762" v="2211" actId="1076"/>
          <ac:picMkLst>
            <pc:docMk/>
            <pc:sldMk cId="2990976358" sldId="669"/>
            <ac:picMk id="9" creationId="{89156CF6-2FB5-7940-6C42-1ACD5BB1BBAF}"/>
          </ac:picMkLst>
        </pc:picChg>
      </pc:sldChg>
      <pc:sldChg chg="modSp mod">
        <pc:chgData name="Likun Wang" userId="c3701072-f693-450b-9807-e8ffbae4ae23" providerId="ADAL" clId="{6180B440-46CD-4D7E-B9A5-14FA2FB9234D}" dt="2024-06-22T13:27:37.618" v="3744" actId="20577"/>
        <pc:sldMkLst>
          <pc:docMk/>
          <pc:sldMk cId="3158769078" sldId="670"/>
        </pc:sldMkLst>
        <pc:spChg chg="mod">
          <ac:chgData name="Likun Wang" userId="c3701072-f693-450b-9807-e8ffbae4ae23" providerId="ADAL" clId="{6180B440-46CD-4D7E-B9A5-14FA2FB9234D}" dt="2024-06-22T13:27:37.618" v="3744" actId="20577"/>
          <ac:spMkLst>
            <pc:docMk/>
            <pc:sldMk cId="3158769078" sldId="670"/>
            <ac:spMk id="3" creationId="{6CB174C8-9E48-E450-B13E-BA59ACBB46BB}"/>
          </ac:spMkLst>
        </pc:spChg>
      </pc:sldChg>
      <pc:sldChg chg="modSp new mod">
        <pc:chgData name="Likun Wang" userId="c3701072-f693-450b-9807-e8ffbae4ae23" providerId="ADAL" clId="{6180B440-46CD-4D7E-B9A5-14FA2FB9234D}" dt="2024-06-22T13:37:46.230" v="3758" actId="27636"/>
        <pc:sldMkLst>
          <pc:docMk/>
          <pc:sldMk cId="3756320300" sldId="671"/>
        </pc:sldMkLst>
        <pc:spChg chg="mod">
          <ac:chgData name="Likun Wang" userId="c3701072-f693-450b-9807-e8ffbae4ae23" providerId="ADAL" clId="{6180B440-46CD-4D7E-B9A5-14FA2FB9234D}" dt="2024-06-22T06:02:09.944" v="3599" actId="20577"/>
          <ac:spMkLst>
            <pc:docMk/>
            <pc:sldMk cId="3756320300" sldId="671"/>
            <ac:spMk id="2" creationId="{8D36F11D-DAD9-9669-798E-354A3823BFAE}"/>
          </ac:spMkLst>
        </pc:spChg>
        <pc:spChg chg="mod">
          <ac:chgData name="Likun Wang" userId="c3701072-f693-450b-9807-e8ffbae4ae23" providerId="ADAL" clId="{6180B440-46CD-4D7E-B9A5-14FA2FB9234D}" dt="2024-06-22T13:37:46.230" v="3758" actId="27636"/>
          <ac:spMkLst>
            <pc:docMk/>
            <pc:sldMk cId="3756320300" sldId="671"/>
            <ac:spMk id="3" creationId="{2FA4219D-6A44-70DC-8A8A-84AEFDB4DC46}"/>
          </ac:spMkLst>
        </pc:spChg>
      </pc:sldChg>
      <pc:sldChg chg="del">
        <pc:chgData name="Likun Wang" userId="c3701072-f693-450b-9807-e8ffbae4ae23" providerId="ADAL" clId="{6180B440-46CD-4D7E-B9A5-14FA2FB9234D}" dt="2024-06-20T18:45:33.624" v="0" actId="47"/>
        <pc:sldMkLst>
          <pc:docMk/>
          <pc:sldMk cId="0" sldId="965"/>
        </pc:sldMkLst>
      </pc:sldChg>
      <pc:sldChg chg="del">
        <pc:chgData name="Likun Wang" userId="c3701072-f693-450b-9807-e8ffbae4ae23" providerId="ADAL" clId="{6180B440-46CD-4D7E-B9A5-14FA2FB9234D}" dt="2024-06-20T18:45:33.624" v="0" actId="47"/>
        <pc:sldMkLst>
          <pc:docMk/>
          <pc:sldMk cId="0" sldId="980"/>
        </pc:sldMkLst>
      </pc:sldChg>
      <pc:sldChg chg="del">
        <pc:chgData name="Likun Wang" userId="c3701072-f693-450b-9807-e8ffbae4ae23" providerId="ADAL" clId="{6180B440-46CD-4D7E-B9A5-14FA2FB9234D}" dt="2024-06-20T18:45:33.624" v="0" actId="47"/>
        <pc:sldMkLst>
          <pc:docMk/>
          <pc:sldMk cId="0" sldId="1005"/>
        </pc:sldMkLst>
      </pc:sldChg>
      <pc:sldChg chg="del">
        <pc:chgData name="Likun Wang" userId="c3701072-f693-450b-9807-e8ffbae4ae23" providerId="ADAL" clId="{6180B440-46CD-4D7E-B9A5-14FA2FB9234D}" dt="2024-06-20T18:45:33.624" v="0" actId="47"/>
        <pc:sldMkLst>
          <pc:docMk/>
          <pc:sldMk cId="0" sldId="1039"/>
        </pc:sldMkLst>
      </pc:sldChg>
      <pc:sldChg chg="del">
        <pc:chgData name="Likun Wang" userId="c3701072-f693-450b-9807-e8ffbae4ae23" providerId="ADAL" clId="{6180B440-46CD-4D7E-B9A5-14FA2FB9234D}" dt="2024-06-20T18:45:33.624" v="0" actId="47"/>
        <pc:sldMkLst>
          <pc:docMk/>
          <pc:sldMk cId="528945354" sldId="1046"/>
        </pc:sldMkLst>
      </pc:sldChg>
      <pc:sldChg chg="del">
        <pc:chgData name="Likun Wang" userId="c3701072-f693-450b-9807-e8ffbae4ae23" providerId="ADAL" clId="{6180B440-46CD-4D7E-B9A5-14FA2FB9234D}" dt="2024-06-20T18:45:33.624" v="0" actId="47"/>
        <pc:sldMkLst>
          <pc:docMk/>
          <pc:sldMk cId="1263136015" sldId="1048"/>
        </pc:sldMkLst>
      </pc:sldChg>
      <pc:sldChg chg="del">
        <pc:chgData name="Likun Wang" userId="c3701072-f693-450b-9807-e8ffbae4ae23" providerId="ADAL" clId="{6180B440-46CD-4D7E-B9A5-14FA2FB9234D}" dt="2024-06-20T18:45:33.624" v="0" actId="47"/>
        <pc:sldMkLst>
          <pc:docMk/>
          <pc:sldMk cId="790758396" sldId="1049"/>
        </pc:sldMkLst>
      </pc:sldChg>
      <pc:sldChg chg="del">
        <pc:chgData name="Likun Wang" userId="c3701072-f693-450b-9807-e8ffbae4ae23" providerId="ADAL" clId="{6180B440-46CD-4D7E-B9A5-14FA2FB9234D}" dt="2024-06-20T18:45:33.624" v="0" actId="47"/>
        <pc:sldMkLst>
          <pc:docMk/>
          <pc:sldMk cId="10952674" sldId="1050"/>
        </pc:sldMkLst>
      </pc:sldChg>
      <pc:sldChg chg="del">
        <pc:chgData name="Likun Wang" userId="c3701072-f693-450b-9807-e8ffbae4ae23" providerId="ADAL" clId="{6180B440-46CD-4D7E-B9A5-14FA2FB9234D}" dt="2024-06-20T18:45:33.624" v="0" actId="47"/>
        <pc:sldMkLst>
          <pc:docMk/>
          <pc:sldMk cId="2738310329" sldId="1051"/>
        </pc:sldMkLst>
      </pc:sldChg>
      <pc:sldChg chg="del">
        <pc:chgData name="Likun Wang" userId="c3701072-f693-450b-9807-e8ffbae4ae23" providerId="ADAL" clId="{6180B440-46CD-4D7E-B9A5-14FA2FB9234D}" dt="2024-06-20T18:45:33.624" v="0" actId="47"/>
        <pc:sldMkLst>
          <pc:docMk/>
          <pc:sldMk cId="1457070013" sldId="1052"/>
        </pc:sldMkLst>
      </pc:sldChg>
      <pc:sldChg chg="del">
        <pc:chgData name="Likun Wang" userId="c3701072-f693-450b-9807-e8ffbae4ae23" providerId="ADAL" clId="{6180B440-46CD-4D7E-B9A5-14FA2FB9234D}" dt="2024-06-20T18:45:33.624" v="0" actId="47"/>
        <pc:sldMkLst>
          <pc:docMk/>
          <pc:sldMk cId="164297811" sldId="1054"/>
        </pc:sldMkLst>
      </pc:sldChg>
      <pc:sldChg chg="del">
        <pc:chgData name="Likun Wang" userId="c3701072-f693-450b-9807-e8ffbae4ae23" providerId="ADAL" clId="{6180B440-46CD-4D7E-B9A5-14FA2FB9234D}" dt="2024-06-20T18:45:33.624" v="0" actId="47"/>
        <pc:sldMkLst>
          <pc:docMk/>
          <pc:sldMk cId="3442320775" sldId="1055"/>
        </pc:sldMkLst>
      </pc:sldChg>
      <pc:sldChg chg="del">
        <pc:chgData name="Likun Wang" userId="c3701072-f693-450b-9807-e8ffbae4ae23" providerId="ADAL" clId="{6180B440-46CD-4D7E-B9A5-14FA2FB9234D}" dt="2024-06-20T18:45:33.624" v="0" actId="47"/>
        <pc:sldMkLst>
          <pc:docMk/>
          <pc:sldMk cId="536462645" sldId="1057"/>
        </pc:sldMkLst>
      </pc:sldChg>
      <pc:sldChg chg="del">
        <pc:chgData name="Likun Wang" userId="c3701072-f693-450b-9807-e8ffbae4ae23" providerId="ADAL" clId="{6180B440-46CD-4D7E-B9A5-14FA2FB9234D}" dt="2024-06-20T18:45:33.624" v="0" actId="47"/>
        <pc:sldMkLst>
          <pc:docMk/>
          <pc:sldMk cId="755708685" sldId="1058"/>
        </pc:sldMkLst>
      </pc:sldChg>
      <pc:sldChg chg="del">
        <pc:chgData name="Likun Wang" userId="c3701072-f693-450b-9807-e8ffbae4ae23" providerId="ADAL" clId="{6180B440-46CD-4D7E-B9A5-14FA2FB9234D}" dt="2024-06-20T18:45:33.624" v="0" actId="47"/>
        <pc:sldMkLst>
          <pc:docMk/>
          <pc:sldMk cId="3478712767" sldId="1059"/>
        </pc:sldMkLst>
      </pc:sldChg>
      <pc:sldChg chg="del">
        <pc:chgData name="Likun Wang" userId="c3701072-f693-450b-9807-e8ffbae4ae23" providerId="ADAL" clId="{6180B440-46CD-4D7E-B9A5-14FA2FB9234D}" dt="2024-06-20T18:45:33.624" v="0" actId="47"/>
        <pc:sldMkLst>
          <pc:docMk/>
          <pc:sldMk cId="1843470500" sldId="1061"/>
        </pc:sldMkLst>
      </pc:sldChg>
      <pc:sldChg chg="del">
        <pc:chgData name="Likun Wang" userId="c3701072-f693-450b-9807-e8ffbae4ae23" providerId="ADAL" clId="{6180B440-46CD-4D7E-B9A5-14FA2FB9234D}" dt="2024-06-20T18:45:33.624" v="0" actId="47"/>
        <pc:sldMkLst>
          <pc:docMk/>
          <pc:sldMk cId="1668329181" sldId="1062"/>
        </pc:sldMkLst>
      </pc:sldChg>
      <pc:sldChg chg="del">
        <pc:chgData name="Likun Wang" userId="c3701072-f693-450b-9807-e8ffbae4ae23" providerId="ADAL" clId="{6180B440-46CD-4D7E-B9A5-14FA2FB9234D}" dt="2024-06-20T18:45:33.624" v="0" actId="47"/>
        <pc:sldMkLst>
          <pc:docMk/>
          <pc:sldMk cId="2437292431" sldId="1064"/>
        </pc:sldMkLst>
      </pc:sldChg>
      <pc:sldChg chg="del">
        <pc:chgData name="Likun Wang" userId="c3701072-f693-450b-9807-e8ffbae4ae23" providerId="ADAL" clId="{6180B440-46CD-4D7E-B9A5-14FA2FB9234D}" dt="2024-06-20T18:45:33.624" v="0" actId="47"/>
        <pc:sldMkLst>
          <pc:docMk/>
          <pc:sldMk cId="2903313487" sldId="1065"/>
        </pc:sldMkLst>
      </pc:sldChg>
      <pc:sldChg chg="del">
        <pc:chgData name="Likun Wang" userId="c3701072-f693-450b-9807-e8ffbae4ae23" providerId="ADAL" clId="{6180B440-46CD-4D7E-B9A5-14FA2FB9234D}" dt="2024-06-20T18:45:33.624" v="0" actId="47"/>
        <pc:sldMkLst>
          <pc:docMk/>
          <pc:sldMk cId="3559628317" sldId="1066"/>
        </pc:sldMkLst>
      </pc:sldChg>
      <pc:sldChg chg="del">
        <pc:chgData name="Likun Wang" userId="c3701072-f693-450b-9807-e8ffbae4ae23" providerId="ADAL" clId="{6180B440-46CD-4D7E-B9A5-14FA2FB9234D}" dt="2024-06-20T18:45:33.624" v="0" actId="47"/>
        <pc:sldMkLst>
          <pc:docMk/>
          <pc:sldMk cId="390663139" sldId="1067"/>
        </pc:sldMkLst>
      </pc:sldChg>
      <pc:sldMasterChg chg="addSp modSp mod">
        <pc:chgData name="Likun Wang" userId="c3701072-f693-450b-9807-e8ffbae4ae23" providerId="ADAL" clId="{6180B440-46CD-4D7E-B9A5-14FA2FB9234D}" dt="2024-06-22T05:06:55.493" v="1431" actId="1037"/>
        <pc:sldMasterMkLst>
          <pc:docMk/>
          <pc:sldMasterMk cId="0" sldId="2147483675"/>
        </pc:sldMasterMkLst>
        <pc:picChg chg="mod">
          <ac:chgData name="Likun Wang" userId="c3701072-f693-450b-9807-e8ffbae4ae23" providerId="ADAL" clId="{6180B440-46CD-4D7E-B9A5-14FA2FB9234D}" dt="2024-06-22T05:06:42.509" v="1415" actId="14100"/>
          <ac:picMkLst>
            <pc:docMk/>
            <pc:sldMasterMk cId="0" sldId="2147483675"/>
            <ac:picMk id="8" creationId="{F55D7FBC-5D84-4F00-9743-D21167323D00}"/>
          </ac:picMkLst>
        </pc:picChg>
        <pc:picChg chg="add mod">
          <ac:chgData name="Likun Wang" userId="c3701072-f693-450b-9807-e8ffbae4ae23" providerId="ADAL" clId="{6180B440-46CD-4D7E-B9A5-14FA2FB9234D}" dt="2024-06-22T05:06:55.493" v="1431" actId="1037"/>
          <ac:picMkLst>
            <pc:docMk/>
            <pc:sldMasterMk cId="0" sldId="2147483675"/>
            <ac:picMk id="1026" creationId="{C9B01733-76B7-4530-C148-8A61ECA529BD}"/>
          </ac:picMkLst>
        </pc:pic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23" cy="464662"/>
          </a:xfrm>
          <a:prstGeom prst="rect">
            <a:avLst/>
          </a:prstGeom>
        </p:spPr>
        <p:txBody>
          <a:bodyPr vert="horz" lIns="91323" tIns="45661" rIns="91323" bIns="45661" rtlCol="0"/>
          <a:lstStyle>
            <a:lvl1pPr algn="l">
              <a:defRPr sz="1200"/>
            </a:lvl1pPr>
          </a:lstStyle>
          <a:p>
            <a:endParaRPr lang="en-US"/>
          </a:p>
        </p:txBody>
      </p:sp>
      <p:sp>
        <p:nvSpPr>
          <p:cNvPr id="3" name="Date Placeholder 2"/>
          <p:cNvSpPr>
            <a:spLocks noGrp="1"/>
          </p:cNvSpPr>
          <p:nvPr>
            <p:ph type="dt" sz="quarter" idx="1"/>
          </p:nvPr>
        </p:nvSpPr>
        <p:spPr>
          <a:xfrm>
            <a:off x="3971292" y="0"/>
            <a:ext cx="3037523" cy="464662"/>
          </a:xfrm>
          <a:prstGeom prst="rect">
            <a:avLst/>
          </a:prstGeom>
        </p:spPr>
        <p:txBody>
          <a:bodyPr vert="horz" lIns="91323" tIns="45661" rIns="91323" bIns="45661" rtlCol="0"/>
          <a:lstStyle>
            <a:lvl1pPr algn="r">
              <a:defRPr sz="1200"/>
            </a:lvl1pPr>
          </a:lstStyle>
          <a:p>
            <a:fld id="{E6BE962C-A69F-4E2A-B52A-B5E0AB9803B8}" type="datetimeFigureOut">
              <a:rPr lang="en-US" smtClean="0"/>
              <a:pPr/>
              <a:t>3/17/2025</a:t>
            </a:fld>
            <a:endParaRPr lang="en-US"/>
          </a:p>
        </p:txBody>
      </p:sp>
      <p:sp>
        <p:nvSpPr>
          <p:cNvPr id="4" name="Footer Placeholder 3"/>
          <p:cNvSpPr>
            <a:spLocks noGrp="1"/>
          </p:cNvSpPr>
          <p:nvPr>
            <p:ph type="ftr" sz="quarter" idx="2"/>
          </p:nvPr>
        </p:nvSpPr>
        <p:spPr>
          <a:xfrm>
            <a:off x="0" y="8830154"/>
            <a:ext cx="3037523" cy="464662"/>
          </a:xfrm>
          <a:prstGeom prst="rect">
            <a:avLst/>
          </a:prstGeom>
        </p:spPr>
        <p:txBody>
          <a:bodyPr vert="horz" lIns="91323" tIns="45661" rIns="91323" bIns="45661" rtlCol="0" anchor="b"/>
          <a:lstStyle>
            <a:lvl1pPr algn="l">
              <a:defRPr sz="1200"/>
            </a:lvl1pPr>
          </a:lstStyle>
          <a:p>
            <a:endParaRPr lang="en-US"/>
          </a:p>
        </p:txBody>
      </p:sp>
      <p:sp>
        <p:nvSpPr>
          <p:cNvPr id="5" name="Slide Number Placeholder 4"/>
          <p:cNvSpPr>
            <a:spLocks noGrp="1"/>
          </p:cNvSpPr>
          <p:nvPr>
            <p:ph type="sldNum" sz="quarter" idx="3"/>
          </p:nvPr>
        </p:nvSpPr>
        <p:spPr>
          <a:xfrm>
            <a:off x="3971292" y="8830154"/>
            <a:ext cx="3037523" cy="464662"/>
          </a:xfrm>
          <a:prstGeom prst="rect">
            <a:avLst/>
          </a:prstGeom>
        </p:spPr>
        <p:txBody>
          <a:bodyPr vert="horz" lIns="91323" tIns="45661" rIns="91323" bIns="45661" rtlCol="0" anchor="b"/>
          <a:lstStyle>
            <a:lvl1pPr algn="r">
              <a:defRPr sz="1200"/>
            </a:lvl1pPr>
          </a:lstStyle>
          <a:p>
            <a:fld id="{C3E56A17-EFBB-4F9F-A0CA-1392AD3D00A5}" type="slidenum">
              <a:rPr lang="en-US" smtClean="0"/>
              <a:pPr/>
              <a:t>‹#›</a:t>
            </a:fld>
            <a:endParaRPr lang="en-US"/>
          </a:p>
        </p:txBody>
      </p:sp>
    </p:spTree>
    <p:extLst>
      <p:ext uri="{BB962C8B-B14F-4D97-AF65-F5344CB8AC3E}">
        <p14:creationId xmlns:p14="http://schemas.microsoft.com/office/powerpoint/2010/main" val="3211182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7" tIns="46584" rIns="93167" bIns="46584" rtlCol="0"/>
          <a:lstStyle>
            <a:lvl1pPr algn="l">
              <a:defRPr sz="1200"/>
            </a:lvl1pPr>
          </a:lstStyle>
          <a:p>
            <a:endParaRPr lang="en-US"/>
          </a:p>
        </p:txBody>
      </p:sp>
      <p:sp>
        <p:nvSpPr>
          <p:cNvPr id="3" name="Date Placeholder 2"/>
          <p:cNvSpPr>
            <a:spLocks noGrp="1"/>
          </p:cNvSpPr>
          <p:nvPr>
            <p:ph type="dt" idx="1"/>
          </p:nvPr>
        </p:nvSpPr>
        <p:spPr>
          <a:xfrm>
            <a:off x="3970937" y="0"/>
            <a:ext cx="3037841" cy="464820"/>
          </a:xfrm>
          <a:prstGeom prst="rect">
            <a:avLst/>
          </a:prstGeom>
        </p:spPr>
        <p:txBody>
          <a:bodyPr vert="horz" lIns="93167" tIns="46584" rIns="93167" bIns="46584" rtlCol="0"/>
          <a:lstStyle>
            <a:lvl1pPr algn="r">
              <a:defRPr sz="1200"/>
            </a:lvl1pPr>
          </a:lstStyle>
          <a:p>
            <a:fld id="{816FB0CF-5528-C744-A119-58E52B5EA66C}" type="datetimeFigureOut">
              <a:rPr lang="en-US" smtClean="0"/>
              <a:pPr/>
              <a:t>3/17/2025</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67" tIns="46584" rIns="93167" bIns="46584"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7" tIns="46584" rIns="93167" bIns="4658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1" cy="464820"/>
          </a:xfrm>
          <a:prstGeom prst="rect">
            <a:avLst/>
          </a:prstGeom>
        </p:spPr>
        <p:txBody>
          <a:bodyPr vert="horz" lIns="93167" tIns="46584" rIns="93167"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7"/>
            <a:ext cx="3037841" cy="464820"/>
          </a:xfrm>
          <a:prstGeom prst="rect">
            <a:avLst/>
          </a:prstGeom>
        </p:spPr>
        <p:txBody>
          <a:bodyPr vert="horz" lIns="93167" tIns="46584" rIns="93167" bIns="46584" rtlCol="0" anchor="b"/>
          <a:lstStyle>
            <a:lvl1pPr algn="r">
              <a:defRPr sz="1200"/>
            </a:lvl1pPr>
          </a:lstStyle>
          <a:p>
            <a:fld id="{370B2DB1-9050-F54C-8252-2890C3B05854}" type="slidenum">
              <a:rPr lang="en-US" smtClean="0"/>
              <a:pPr/>
              <a:t>‹#›</a:t>
            </a:fld>
            <a:endParaRPr lang="en-US"/>
          </a:p>
        </p:txBody>
      </p:sp>
    </p:spTree>
    <p:extLst>
      <p:ext uri="{BB962C8B-B14F-4D97-AF65-F5344CB8AC3E}">
        <p14:creationId xmlns:p14="http://schemas.microsoft.com/office/powerpoint/2010/main" val="31233635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 VIIRS provide imagery</a:t>
            </a:r>
            <a:r>
              <a:rPr lang="en-US" baseline="0" dirty="0"/>
              <a:t> of the Earth Surface, it has very high resolution </a:t>
            </a:r>
            <a:endParaRPr lang="en-US" dirty="0"/>
          </a:p>
          <a:p>
            <a:r>
              <a:rPr lang="en-US" dirty="0"/>
              <a:t>1) 22 bands 3) all kinds of</a:t>
            </a:r>
            <a:r>
              <a:rPr lang="en-US" baseline="0" dirty="0"/>
              <a:t> EDR, vegetation, land, cloud, ice, Aerosol </a:t>
            </a:r>
            <a:r>
              <a:rPr lang="en-US" dirty="0"/>
              <a:t> </a:t>
            </a:r>
          </a:p>
        </p:txBody>
      </p:sp>
      <p:sp>
        <p:nvSpPr>
          <p:cNvPr id="4" name="Slide Number Placeholder 3"/>
          <p:cNvSpPr>
            <a:spLocks noGrp="1"/>
          </p:cNvSpPr>
          <p:nvPr>
            <p:ph type="sldNum" sz="quarter" idx="10"/>
          </p:nvPr>
        </p:nvSpPr>
        <p:spPr/>
        <p:txBody>
          <a:bodyPr/>
          <a:lstStyle/>
          <a:p>
            <a:fld id="{370B2DB1-9050-F54C-8252-2890C3B05854}" type="slidenum">
              <a:rPr lang="en-US" smtClean="0"/>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p>
            <a:r>
              <a:rPr lang="en-US"/>
              <a:t>Click to edit title</a:t>
            </a:r>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4" name="Date Placeholder 3"/>
          <p:cNvSpPr>
            <a:spLocks noGrp="1"/>
          </p:cNvSpPr>
          <p:nvPr>
            <p:ph type="dt" sz="half" idx="10"/>
          </p:nvPr>
        </p:nvSpPr>
        <p:spPr/>
        <p:txBody>
          <a:bodyPr/>
          <a:lstStyle/>
          <a:p>
            <a:fld id="{F3D1D811-274F-4CCD-B06B-0D0630BC9F85}" type="datetime1">
              <a:rPr lang="en-US" smtClean="0"/>
              <a:t>3/17/2025</a:t>
            </a:fld>
            <a:endParaRPr lang="en-US"/>
          </a:p>
        </p:txBody>
      </p:sp>
      <p:sp>
        <p:nvSpPr>
          <p:cNvPr id="5" name="Footer Placeholder 4"/>
          <p:cNvSpPr>
            <a:spLocks noGrp="1"/>
          </p:cNvSpPr>
          <p:nvPr>
            <p:ph type="ftr" sz="quarter" idx="11"/>
          </p:nvPr>
        </p:nvSpPr>
        <p:spPr/>
        <p:txBody>
          <a:bodyPr/>
          <a:lstStyle/>
          <a:p>
            <a:r>
              <a:rPr lang="en-US"/>
              <a:t>2025 GSICS Annual Meeting; 03/16-03/21 2025, Changchun, China </a:t>
            </a:r>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Vertical Text Placeholder 2"/>
          <p:cNvSpPr>
            <a:spLocks noGrp="1"/>
          </p:cNvSpPr>
          <p:nvPr>
            <p:ph type="body" orient="vert" idx="1" hasCustomPrompt="1"/>
          </p:nvPr>
        </p:nvSpPr>
        <p:spPr/>
        <p:txBody>
          <a:bodyPr vert="eaVert"/>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B3685-1E31-434B-B9C2-7D5702987818}" type="datetime1">
              <a:rPr lang="en-US" smtClean="0"/>
              <a:t>3/17/2025</a:t>
            </a:fld>
            <a:endParaRPr lang="en-US"/>
          </a:p>
        </p:txBody>
      </p:sp>
      <p:sp>
        <p:nvSpPr>
          <p:cNvPr id="5" name="Footer Placeholder 4"/>
          <p:cNvSpPr>
            <a:spLocks noGrp="1"/>
          </p:cNvSpPr>
          <p:nvPr>
            <p:ph type="ftr" sz="quarter" idx="11"/>
          </p:nvPr>
        </p:nvSpPr>
        <p:spPr/>
        <p:txBody>
          <a:bodyPr/>
          <a:lstStyle/>
          <a:p>
            <a:r>
              <a:rPr lang="en-US"/>
              <a:t>2025 GSICS Annual Meeting; 03/16-03/21 2025, Changchun, China </a:t>
            </a:r>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
        <p:nvSpPr>
          <p:cNvPr id="7" name="Line 6"/>
          <p:cNvSpPr>
            <a:spLocks noChangeShapeType="1"/>
          </p:cNvSpPr>
          <p:nvPr userDrawn="1"/>
        </p:nvSpPr>
        <p:spPr bwMode="auto">
          <a:xfrm>
            <a:off x="0" y="885825"/>
            <a:ext cx="12192000" cy="0"/>
          </a:xfrm>
          <a:prstGeom prst="line">
            <a:avLst/>
          </a:prstGeom>
          <a:noFill/>
          <a:ln w="15875">
            <a:solidFill>
              <a:srgbClr val="FF0000"/>
            </a:solidFill>
            <a:round/>
            <a:headEnd/>
            <a:tailEnd/>
          </a:ln>
          <a:effectLst/>
        </p:spPr>
        <p:txBody>
          <a:bodyPr wrap="none" anchor="ctr"/>
          <a:lstStyle/>
          <a:p>
            <a:pPr eaLnBrk="0" hangingPunct="0">
              <a:defRPr/>
            </a:pPr>
            <a:endParaRPr lang="en-US" sz="1800">
              <a:latin typeface="+mj-lt"/>
              <a:ea typeface="+mn-ea"/>
              <a:cs typeface="ＭＳ Ｐゴシック"/>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274639"/>
            <a:ext cx="2743200" cy="5851525"/>
          </a:xfrm>
        </p:spPr>
        <p:txBody>
          <a:bodyPr vert="eaVert"/>
          <a:lstStyle/>
          <a:p>
            <a:r>
              <a:rPr lang="en-US"/>
              <a:t>Click to edit title</a:t>
            </a:r>
          </a:p>
        </p:txBody>
      </p:sp>
      <p:sp>
        <p:nvSpPr>
          <p:cNvPr id="3" name="Vertical Text Placeholder 2"/>
          <p:cNvSpPr>
            <a:spLocks noGrp="1"/>
          </p:cNvSpPr>
          <p:nvPr>
            <p:ph type="body" orient="vert" idx="1" hasCustomPrompt="1"/>
          </p:nvPr>
        </p:nvSpPr>
        <p:spPr>
          <a:xfrm>
            <a:off x="609600" y="274639"/>
            <a:ext cx="8026400" cy="5851525"/>
          </a:xfrm>
        </p:spPr>
        <p:txBody>
          <a:bodyPr vert="eaVert"/>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D5AC80-222E-4057-BE62-B560F366AD90}" type="datetime1">
              <a:rPr lang="en-US" smtClean="0"/>
              <a:t>3/17/2025</a:t>
            </a:fld>
            <a:endParaRPr lang="en-US"/>
          </a:p>
        </p:txBody>
      </p:sp>
      <p:sp>
        <p:nvSpPr>
          <p:cNvPr id="5" name="Footer Placeholder 4"/>
          <p:cNvSpPr>
            <a:spLocks noGrp="1"/>
          </p:cNvSpPr>
          <p:nvPr>
            <p:ph type="ftr" sz="quarter" idx="11"/>
          </p:nvPr>
        </p:nvSpPr>
        <p:spPr/>
        <p:txBody>
          <a:bodyPr/>
          <a:lstStyle/>
          <a:p>
            <a:r>
              <a:rPr lang="en-US"/>
              <a:t>2025 GSICS Annual Meeting; 03/16-03/21 2025, Changchun, China </a:t>
            </a:r>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8E1102BC-D64F-185F-C3DF-1CAA147B2F4B}"/>
              </a:ext>
            </a:extLst>
          </p:cNvPr>
          <p:cNvSpPr>
            <a:spLocks noGrp="1"/>
          </p:cNvSpPr>
          <p:nvPr>
            <p:ph type="dt" sz="half" idx="10"/>
          </p:nvPr>
        </p:nvSpPr>
        <p:spPr/>
        <p:txBody>
          <a:bodyPr/>
          <a:lstStyle>
            <a:lvl1pPr>
              <a:defRPr/>
            </a:lvl1pPr>
          </a:lstStyle>
          <a:p>
            <a:pPr>
              <a:defRPr/>
            </a:pPr>
            <a:fld id="{E73D797B-AA78-4076-B398-CA3FB6096F16}" type="datetime1">
              <a:rPr lang="en-US" smtClean="0"/>
              <a:t>3/17/2025</a:t>
            </a:fld>
            <a:endParaRPr lang="en-US"/>
          </a:p>
        </p:txBody>
      </p:sp>
      <p:sp>
        <p:nvSpPr>
          <p:cNvPr id="6" name="Footer Placeholder 2">
            <a:extLst>
              <a:ext uri="{FF2B5EF4-FFF2-40B4-BE49-F238E27FC236}">
                <a16:creationId xmlns:a16="http://schemas.microsoft.com/office/drawing/2014/main" id="{A34BFE26-24EF-802C-1681-357613A93A7D}"/>
              </a:ext>
            </a:extLst>
          </p:cNvPr>
          <p:cNvSpPr>
            <a:spLocks noGrp="1"/>
          </p:cNvSpPr>
          <p:nvPr>
            <p:ph type="ftr" sz="quarter" idx="11"/>
          </p:nvPr>
        </p:nvSpPr>
        <p:spPr/>
        <p:txBody>
          <a:bodyPr/>
          <a:lstStyle>
            <a:lvl1pPr>
              <a:defRPr/>
            </a:lvl1pPr>
          </a:lstStyle>
          <a:p>
            <a:pPr>
              <a:defRPr/>
            </a:pPr>
            <a:r>
              <a:rPr lang="en-US"/>
              <a:t>2025 GSICS Annual Meeting; 03/16-03/21 2025, Changchun, China </a:t>
            </a:r>
          </a:p>
        </p:txBody>
      </p:sp>
      <p:sp>
        <p:nvSpPr>
          <p:cNvPr id="7" name="Slide Number Placeholder 22">
            <a:extLst>
              <a:ext uri="{FF2B5EF4-FFF2-40B4-BE49-F238E27FC236}">
                <a16:creationId xmlns:a16="http://schemas.microsoft.com/office/drawing/2014/main" id="{93B4A9E4-7B0A-F2AF-9F24-B07C166BB5C1}"/>
              </a:ext>
            </a:extLst>
          </p:cNvPr>
          <p:cNvSpPr>
            <a:spLocks noGrp="1"/>
          </p:cNvSpPr>
          <p:nvPr>
            <p:ph type="sldNum" sz="quarter" idx="12"/>
          </p:nvPr>
        </p:nvSpPr>
        <p:spPr/>
        <p:txBody>
          <a:bodyPr/>
          <a:lstStyle>
            <a:lvl1pPr>
              <a:defRPr/>
            </a:lvl1pPr>
          </a:lstStyle>
          <a:p>
            <a:pPr>
              <a:defRPr/>
            </a:pPr>
            <a:fld id="{A26470B9-FE0E-479E-B1EE-382EAF5F762A}" type="slidenum">
              <a:rPr lang="en-US" altLang="en-US"/>
              <a:pPr>
                <a:defRPr/>
              </a:pPr>
              <a:t>‹#›</a:t>
            </a:fld>
            <a:endParaRPr lang="en-US" altLang="en-US"/>
          </a:p>
        </p:txBody>
      </p:sp>
    </p:spTree>
    <p:extLst>
      <p:ext uri="{BB962C8B-B14F-4D97-AF65-F5344CB8AC3E}">
        <p14:creationId xmlns:p14="http://schemas.microsoft.com/office/powerpoint/2010/main" val="3998054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effectLst>
                  <a:outerShdw blurRad="38100" dist="38100" dir="2700000" algn="tl">
                    <a:srgbClr val="000000">
                      <a:alpha val="43137"/>
                    </a:srgbClr>
                  </a:outerShdw>
                </a:effectLst>
              </a:defRPr>
            </a:lvl1pPr>
          </a:lstStyle>
          <a:p>
            <a:r>
              <a:rPr lang="en-US"/>
              <a:t>Click to edit title</a:t>
            </a:r>
          </a:p>
        </p:txBody>
      </p:sp>
      <p:sp>
        <p:nvSpPr>
          <p:cNvPr id="3" name="Content Placeholder 2"/>
          <p:cNvSpPr>
            <a:spLocks noGrp="1"/>
          </p:cNvSpPr>
          <p:nvPr>
            <p:ph idx="1" hasCustomPrompt="1"/>
          </p:nvPr>
        </p:nvSpPr>
        <p:spPr>
          <a:xfrm>
            <a:off x="609600" y="1026159"/>
            <a:ext cx="10972800" cy="545274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492875"/>
            <a:ext cx="2844800" cy="365125"/>
          </a:xfrm>
        </p:spPr>
        <p:txBody>
          <a:bodyPr/>
          <a:lstStyle/>
          <a:p>
            <a:fld id="{DA77D06F-669B-47DB-B179-ED78FAC15DED}" type="datetime1">
              <a:rPr lang="en-US" smtClean="0"/>
              <a:t>3/17/2025</a:t>
            </a:fld>
            <a:endParaRPr lang="en-US"/>
          </a:p>
        </p:txBody>
      </p:sp>
      <p:sp>
        <p:nvSpPr>
          <p:cNvPr id="5" name="Footer Placeholder 4"/>
          <p:cNvSpPr>
            <a:spLocks noGrp="1"/>
          </p:cNvSpPr>
          <p:nvPr>
            <p:ph type="ftr" sz="quarter" idx="11"/>
          </p:nvPr>
        </p:nvSpPr>
        <p:spPr>
          <a:xfrm>
            <a:off x="4165600" y="6478906"/>
            <a:ext cx="3860800" cy="365125"/>
          </a:xfrm>
        </p:spPr>
        <p:txBody>
          <a:bodyPr/>
          <a:lstStyle/>
          <a:p>
            <a:r>
              <a:rPr lang="en-US"/>
              <a:t>2025 GSICS Annual Meeting; 03/16-03/21 2025, Changchun, China </a:t>
            </a:r>
          </a:p>
        </p:txBody>
      </p:sp>
      <p:sp>
        <p:nvSpPr>
          <p:cNvPr id="6" name="Slide Number Placeholder 5"/>
          <p:cNvSpPr>
            <a:spLocks noGrp="1"/>
          </p:cNvSpPr>
          <p:nvPr>
            <p:ph type="sldNum" sz="quarter" idx="12"/>
          </p:nvPr>
        </p:nvSpPr>
        <p:spPr>
          <a:xfrm>
            <a:off x="8737600" y="6478905"/>
            <a:ext cx="2844800" cy="365125"/>
          </a:xfrm>
        </p:spPr>
        <p:txBody>
          <a:bodyPr/>
          <a:lstStyle/>
          <a:p>
            <a:fld id="{96E36F11-A39A-294D-A59D-6180D50ED29D}" type="slidenum">
              <a:rPr lang="en-US" smtClean="0"/>
              <a:pPr/>
              <a:t>‹#›</a:t>
            </a:fld>
            <a:endParaRPr lang="en-US"/>
          </a:p>
        </p:txBody>
      </p:sp>
      <p:sp>
        <p:nvSpPr>
          <p:cNvPr id="7" name="Line 6"/>
          <p:cNvSpPr>
            <a:spLocks noChangeShapeType="1"/>
          </p:cNvSpPr>
          <p:nvPr userDrawn="1"/>
        </p:nvSpPr>
        <p:spPr bwMode="auto">
          <a:xfrm>
            <a:off x="0" y="885825"/>
            <a:ext cx="12192000" cy="0"/>
          </a:xfrm>
          <a:prstGeom prst="line">
            <a:avLst/>
          </a:prstGeom>
          <a:noFill/>
          <a:ln w="15875">
            <a:solidFill>
              <a:srgbClr val="FF0000"/>
            </a:solidFill>
            <a:round/>
            <a:headEnd/>
            <a:tailEnd/>
          </a:ln>
          <a:effectLst/>
        </p:spPr>
        <p:txBody>
          <a:bodyPr wrap="none" anchor="ctr"/>
          <a:lstStyle/>
          <a:p>
            <a:pPr eaLnBrk="0" hangingPunct="0">
              <a:defRPr/>
            </a:pPr>
            <a:endParaRPr lang="en-US" sz="1800">
              <a:latin typeface="+mj-lt"/>
              <a:ea typeface="+mn-ea"/>
              <a:cs typeface="ＭＳ Ｐゴシック"/>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lstStyle>
            <a:lvl1pPr algn="l">
              <a:defRPr sz="4000" b="1" cap="all"/>
            </a:lvl1pPr>
          </a:lstStyle>
          <a:p>
            <a:r>
              <a:rPr lang="en-US"/>
              <a:t>Click to edit title</a:t>
            </a:r>
          </a:p>
        </p:txBody>
      </p:sp>
      <p:sp>
        <p:nvSpPr>
          <p:cNvPr id="3" name="Text Placeholder 2"/>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text</a:t>
            </a:r>
          </a:p>
        </p:txBody>
      </p:sp>
      <p:sp>
        <p:nvSpPr>
          <p:cNvPr id="4" name="Date Placeholder 3"/>
          <p:cNvSpPr>
            <a:spLocks noGrp="1"/>
          </p:cNvSpPr>
          <p:nvPr>
            <p:ph type="dt" sz="half" idx="10"/>
          </p:nvPr>
        </p:nvSpPr>
        <p:spPr/>
        <p:txBody>
          <a:bodyPr/>
          <a:lstStyle/>
          <a:p>
            <a:fld id="{756D64DB-D482-49E9-AE8D-67727337EB47}" type="datetime1">
              <a:rPr lang="en-US" smtClean="0"/>
              <a:t>3/17/2025</a:t>
            </a:fld>
            <a:endParaRPr lang="en-US"/>
          </a:p>
        </p:txBody>
      </p:sp>
      <p:sp>
        <p:nvSpPr>
          <p:cNvPr id="5" name="Footer Placeholder 4"/>
          <p:cNvSpPr>
            <a:spLocks noGrp="1"/>
          </p:cNvSpPr>
          <p:nvPr>
            <p:ph type="ftr" sz="quarter" idx="11"/>
          </p:nvPr>
        </p:nvSpPr>
        <p:spPr/>
        <p:txBody>
          <a:bodyPr/>
          <a:lstStyle/>
          <a:p>
            <a:r>
              <a:rPr lang="en-US"/>
              <a:t>2025 GSICS Annual Meeting; 03/16-03/21 2025, Changchun, China </a:t>
            </a:r>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sz="half" idx="1" hasCustomPrompt="1"/>
          </p:nvPr>
        </p:nvSpPr>
        <p:spPr>
          <a:xfrm>
            <a:off x="609600" y="1371600"/>
            <a:ext cx="53848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97600" y="1371600"/>
            <a:ext cx="53848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F341FE-7BE0-447D-9A28-992C7B1D47AC}" type="datetime1">
              <a:rPr lang="en-US" smtClean="0"/>
              <a:t>3/17/2025</a:t>
            </a:fld>
            <a:endParaRPr lang="en-US"/>
          </a:p>
        </p:txBody>
      </p:sp>
      <p:sp>
        <p:nvSpPr>
          <p:cNvPr id="6" name="Footer Placeholder 5"/>
          <p:cNvSpPr>
            <a:spLocks noGrp="1"/>
          </p:cNvSpPr>
          <p:nvPr>
            <p:ph type="ftr" sz="quarter" idx="11"/>
          </p:nvPr>
        </p:nvSpPr>
        <p:spPr/>
        <p:txBody>
          <a:bodyPr/>
          <a:lstStyle/>
          <a:p>
            <a:r>
              <a:rPr lang="en-US"/>
              <a:t>2025 GSICS Annual Meeting; 03/16-03/21 2025, Changchun, China </a:t>
            </a:r>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
        <p:nvSpPr>
          <p:cNvPr id="8" name="Line 6"/>
          <p:cNvSpPr>
            <a:spLocks noChangeShapeType="1"/>
          </p:cNvSpPr>
          <p:nvPr userDrawn="1"/>
        </p:nvSpPr>
        <p:spPr bwMode="auto">
          <a:xfrm>
            <a:off x="0" y="885825"/>
            <a:ext cx="12192000" cy="0"/>
          </a:xfrm>
          <a:prstGeom prst="line">
            <a:avLst/>
          </a:prstGeom>
          <a:noFill/>
          <a:ln w="15875">
            <a:solidFill>
              <a:srgbClr val="FF0000"/>
            </a:solidFill>
            <a:round/>
            <a:headEnd/>
            <a:tailEnd/>
          </a:ln>
          <a:effectLst/>
        </p:spPr>
        <p:txBody>
          <a:bodyPr wrap="none" anchor="ctr"/>
          <a:lstStyle/>
          <a:p>
            <a:pPr eaLnBrk="0" hangingPunct="0">
              <a:defRPr/>
            </a:pPr>
            <a:endParaRPr lang="en-US" sz="1800">
              <a:latin typeface="+mj-lt"/>
              <a:ea typeface="+mn-ea"/>
              <a:cs typeface="ＭＳ Ｐゴシック"/>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title</a:t>
            </a:r>
          </a:p>
        </p:txBody>
      </p:sp>
      <p:sp>
        <p:nvSpPr>
          <p:cNvPr id="3" name="Text Placeholder 2"/>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a:t>
            </a:r>
          </a:p>
        </p:txBody>
      </p:sp>
      <p:sp>
        <p:nvSpPr>
          <p:cNvPr id="4" name="Content Placeholder 3"/>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a:t>
            </a:r>
          </a:p>
        </p:txBody>
      </p:sp>
      <p:sp>
        <p:nvSpPr>
          <p:cNvPr id="6" name="Content Placeholder 5"/>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93A69B-C9D5-4B98-8C71-97FA3C7CC1C8}" type="datetime1">
              <a:rPr lang="en-US" smtClean="0"/>
              <a:t>3/17/2025</a:t>
            </a:fld>
            <a:endParaRPr lang="en-US"/>
          </a:p>
        </p:txBody>
      </p:sp>
      <p:sp>
        <p:nvSpPr>
          <p:cNvPr id="8" name="Footer Placeholder 7"/>
          <p:cNvSpPr>
            <a:spLocks noGrp="1"/>
          </p:cNvSpPr>
          <p:nvPr>
            <p:ph type="ftr" sz="quarter" idx="11"/>
          </p:nvPr>
        </p:nvSpPr>
        <p:spPr/>
        <p:txBody>
          <a:bodyPr/>
          <a:lstStyle/>
          <a:p>
            <a:r>
              <a:rPr lang="en-US"/>
              <a:t>2025 GSICS Annual Meeting; 03/16-03/21 2025, Changchun, China </a:t>
            </a:r>
          </a:p>
        </p:txBody>
      </p:sp>
      <p:sp>
        <p:nvSpPr>
          <p:cNvPr id="9" name="Slide Number Placeholder 8"/>
          <p:cNvSpPr>
            <a:spLocks noGrp="1"/>
          </p:cNvSpPr>
          <p:nvPr>
            <p:ph type="sldNum" sz="quarter" idx="12"/>
          </p:nvPr>
        </p:nvSpPr>
        <p:spPr/>
        <p:txBody>
          <a:bodyPr/>
          <a:lstStyle/>
          <a:p>
            <a:fld id="{96E36F11-A39A-294D-A59D-6180D50ED29D}" type="slidenum">
              <a:rPr lang="en-US" smtClean="0"/>
              <a:pPr/>
              <a:t>‹#›</a:t>
            </a:fld>
            <a:endParaRPr lang="en-US"/>
          </a:p>
        </p:txBody>
      </p:sp>
      <p:sp>
        <p:nvSpPr>
          <p:cNvPr id="10" name="Line 6"/>
          <p:cNvSpPr>
            <a:spLocks noChangeShapeType="1"/>
          </p:cNvSpPr>
          <p:nvPr userDrawn="1"/>
        </p:nvSpPr>
        <p:spPr bwMode="auto">
          <a:xfrm>
            <a:off x="0" y="885825"/>
            <a:ext cx="12192000" cy="0"/>
          </a:xfrm>
          <a:prstGeom prst="line">
            <a:avLst/>
          </a:prstGeom>
          <a:noFill/>
          <a:ln w="15875">
            <a:solidFill>
              <a:srgbClr val="FF0000"/>
            </a:solidFill>
            <a:round/>
            <a:headEnd/>
            <a:tailEnd/>
          </a:ln>
          <a:effectLst/>
        </p:spPr>
        <p:txBody>
          <a:bodyPr wrap="none" anchor="ctr"/>
          <a:lstStyle/>
          <a:p>
            <a:pPr eaLnBrk="0" hangingPunct="0">
              <a:defRPr/>
            </a:pPr>
            <a:endParaRPr lang="en-US" sz="1800">
              <a:latin typeface="+mj-lt"/>
              <a:ea typeface="+mn-ea"/>
              <a:cs typeface="ＭＳ Ｐゴシック"/>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Date Placeholder 2"/>
          <p:cNvSpPr>
            <a:spLocks noGrp="1"/>
          </p:cNvSpPr>
          <p:nvPr>
            <p:ph type="dt" sz="half" idx="10"/>
          </p:nvPr>
        </p:nvSpPr>
        <p:spPr/>
        <p:txBody>
          <a:bodyPr/>
          <a:lstStyle/>
          <a:p>
            <a:fld id="{ED909F1B-8DCF-4F3E-B30B-3E8CCC8F297B}" type="datetime1">
              <a:rPr lang="en-US" smtClean="0"/>
              <a:t>3/17/2025</a:t>
            </a:fld>
            <a:endParaRPr lang="en-US"/>
          </a:p>
        </p:txBody>
      </p:sp>
      <p:sp>
        <p:nvSpPr>
          <p:cNvPr id="4" name="Footer Placeholder 3"/>
          <p:cNvSpPr>
            <a:spLocks noGrp="1"/>
          </p:cNvSpPr>
          <p:nvPr>
            <p:ph type="ftr" sz="quarter" idx="11"/>
          </p:nvPr>
        </p:nvSpPr>
        <p:spPr/>
        <p:txBody>
          <a:bodyPr/>
          <a:lstStyle/>
          <a:p>
            <a:r>
              <a:rPr lang="en-US"/>
              <a:t>2025 GSICS Annual Meeting; 03/16-03/21 2025, Changchun, China </a:t>
            </a:r>
          </a:p>
        </p:txBody>
      </p:sp>
      <p:sp>
        <p:nvSpPr>
          <p:cNvPr id="5" name="Slide Number Placeholder 4"/>
          <p:cNvSpPr>
            <a:spLocks noGrp="1"/>
          </p:cNvSpPr>
          <p:nvPr>
            <p:ph type="sldNum" sz="quarter" idx="12"/>
          </p:nvPr>
        </p:nvSpPr>
        <p:spPr/>
        <p:txBody>
          <a:bodyPr/>
          <a:lstStyle/>
          <a:p>
            <a:fld id="{96E36F11-A39A-294D-A59D-6180D50ED29D}" type="slidenum">
              <a:rPr lang="en-US" smtClean="0"/>
              <a:pPr/>
              <a:t>‹#›</a:t>
            </a:fld>
            <a:endParaRPr lang="en-US"/>
          </a:p>
        </p:txBody>
      </p:sp>
      <p:sp>
        <p:nvSpPr>
          <p:cNvPr id="6" name="Line 6"/>
          <p:cNvSpPr>
            <a:spLocks noChangeShapeType="1"/>
          </p:cNvSpPr>
          <p:nvPr userDrawn="1"/>
        </p:nvSpPr>
        <p:spPr bwMode="auto">
          <a:xfrm>
            <a:off x="0" y="885825"/>
            <a:ext cx="12192000" cy="0"/>
          </a:xfrm>
          <a:prstGeom prst="line">
            <a:avLst/>
          </a:prstGeom>
          <a:noFill/>
          <a:ln w="15875">
            <a:solidFill>
              <a:srgbClr val="FF0000"/>
            </a:solidFill>
            <a:round/>
            <a:headEnd/>
            <a:tailEnd/>
          </a:ln>
          <a:effectLst/>
        </p:spPr>
        <p:txBody>
          <a:bodyPr wrap="none" anchor="ctr"/>
          <a:lstStyle/>
          <a:p>
            <a:pPr eaLnBrk="0" hangingPunct="0">
              <a:defRPr/>
            </a:pPr>
            <a:endParaRPr lang="en-US" sz="1800">
              <a:latin typeface="+mj-lt"/>
              <a:ea typeface="+mn-ea"/>
              <a:cs typeface="ＭＳ Ｐゴシック"/>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B34100-7BC0-48BB-B441-60167EA1B1CA}" type="datetime1">
              <a:rPr lang="en-US" smtClean="0"/>
              <a:t>3/17/2025</a:t>
            </a:fld>
            <a:endParaRPr lang="en-US"/>
          </a:p>
        </p:txBody>
      </p:sp>
      <p:sp>
        <p:nvSpPr>
          <p:cNvPr id="3" name="Footer Placeholder 2"/>
          <p:cNvSpPr>
            <a:spLocks noGrp="1"/>
          </p:cNvSpPr>
          <p:nvPr>
            <p:ph type="ftr" sz="quarter" idx="11"/>
          </p:nvPr>
        </p:nvSpPr>
        <p:spPr/>
        <p:txBody>
          <a:bodyPr/>
          <a:lstStyle/>
          <a:p>
            <a:r>
              <a:rPr lang="en-US"/>
              <a:t>2025 GSICS Annual Meeting; 03/16-03/21 2025, Changchun, China </a:t>
            </a:r>
          </a:p>
        </p:txBody>
      </p:sp>
      <p:sp>
        <p:nvSpPr>
          <p:cNvPr id="4" name="Slide Number Placeholder 3"/>
          <p:cNvSpPr>
            <a:spLocks noGrp="1"/>
          </p:cNvSpPr>
          <p:nvPr>
            <p:ph type="sldNum" sz="quarter" idx="12"/>
          </p:nvPr>
        </p:nvSpPr>
        <p:spPr/>
        <p:txBody>
          <a:bodyPr/>
          <a:lstStyle/>
          <a:p>
            <a:fld id="{96E36F11-A39A-294D-A59D-6180D50ED29D}" type="slidenum">
              <a:rPr lang="en-US" smtClean="0"/>
              <a:pPr/>
              <a:t>‹#›</a:t>
            </a:fld>
            <a:endParaRPr lang="en-US"/>
          </a:p>
        </p:txBody>
      </p:sp>
      <p:sp>
        <p:nvSpPr>
          <p:cNvPr id="5" name="Line 6"/>
          <p:cNvSpPr>
            <a:spLocks noChangeShapeType="1"/>
          </p:cNvSpPr>
          <p:nvPr userDrawn="1"/>
        </p:nvSpPr>
        <p:spPr bwMode="auto">
          <a:xfrm>
            <a:off x="0" y="885825"/>
            <a:ext cx="12192000" cy="0"/>
          </a:xfrm>
          <a:prstGeom prst="line">
            <a:avLst/>
          </a:prstGeom>
          <a:noFill/>
          <a:ln w="15875">
            <a:solidFill>
              <a:srgbClr val="FF0000"/>
            </a:solidFill>
            <a:round/>
            <a:headEnd/>
            <a:tailEnd/>
          </a:ln>
          <a:effectLst/>
        </p:spPr>
        <p:txBody>
          <a:bodyPr wrap="none" anchor="ctr"/>
          <a:lstStyle/>
          <a:p>
            <a:pPr eaLnBrk="0" hangingPunct="0">
              <a:defRPr/>
            </a:pPr>
            <a:endParaRPr lang="en-US" sz="1800">
              <a:latin typeface="+mj-lt"/>
              <a:ea typeface="+mn-ea"/>
              <a:cs typeface="ＭＳ Ｐゴシック"/>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3050"/>
            <a:ext cx="4011084" cy="1162050"/>
          </a:xfrm>
        </p:spPr>
        <p:txBody>
          <a:bodyPr anchor="b"/>
          <a:lstStyle>
            <a:lvl1pPr algn="l">
              <a:defRPr sz="2000" b="1"/>
            </a:lvl1pPr>
          </a:lstStyle>
          <a:p>
            <a:r>
              <a:rPr lang="en-US"/>
              <a:t>Click to edit title</a:t>
            </a:r>
          </a:p>
        </p:txBody>
      </p:sp>
      <p:sp>
        <p:nvSpPr>
          <p:cNvPr id="3" name="Content Placeholder 2"/>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text</a:t>
            </a:r>
          </a:p>
        </p:txBody>
      </p:sp>
      <p:sp>
        <p:nvSpPr>
          <p:cNvPr id="5" name="Date Placeholder 4"/>
          <p:cNvSpPr>
            <a:spLocks noGrp="1"/>
          </p:cNvSpPr>
          <p:nvPr>
            <p:ph type="dt" sz="half" idx="10"/>
          </p:nvPr>
        </p:nvSpPr>
        <p:spPr/>
        <p:txBody>
          <a:bodyPr/>
          <a:lstStyle/>
          <a:p>
            <a:fld id="{61DB5876-2F61-4BEE-9394-765594939735}" type="datetime1">
              <a:rPr lang="en-US" smtClean="0"/>
              <a:t>3/17/2025</a:t>
            </a:fld>
            <a:endParaRPr lang="en-US"/>
          </a:p>
        </p:txBody>
      </p:sp>
      <p:sp>
        <p:nvSpPr>
          <p:cNvPr id="6" name="Footer Placeholder 5"/>
          <p:cNvSpPr>
            <a:spLocks noGrp="1"/>
          </p:cNvSpPr>
          <p:nvPr>
            <p:ph type="ftr" sz="quarter" idx="11"/>
          </p:nvPr>
        </p:nvSpPr>
        <p:spPr/>
        <p:txBody>
          <a:bodyPr/>
          <a:lstStyle/>
          <a:p>
            <a:r>
              <a:rPr lang="en-US"/>
              <a:t>2025 GSICS Annual Meeting; 03/16-03/21 2025, Changchun, China </a:t>
            </a:r>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
        <p:nvSpPr>
          <p:cNvPr id="8" name="Line 6"/>
          <p:cNvSpPr>
            <a:spLocks noChangeShapeType="1"/>
          </p:cNvSpPr>
          <p:nvPr userDrawn="1"/>
        </p:nvSpPr>
        <p:spPr bwMode="auto">
          <a:xfrm>
            <a:off x="0" y="885825"/>
            <a:ext cx="12192000" cy="0"/>
          </a:xfrm>
          <a:prstGeom prst="line">
            <a:avLst/>
          </a:prstGeom>
          <a:noFill/>
          <a:ln w="15875">
            <a:solidFill>
              <a:srgbClr val="FF0000"/>
            </a:solidFill>
            <a:round/>
            <a:headEnd/>
            <a:tailEnd/>
          </a:ln>
          <a:effectLst/>
        </p:spPr>
        <p:txBody>
          <a:bodyPr wrap="none" anchor="ctr"/>
          <a:lstStyle/>
          <a:p>
            <a:pPr eaLnBrk="0" hangingPunct="0">
              <a:defRPr/>
            </a:pPr>
            <a:endParaRPr lang="en-US" sz="1800">
              <a:latin typeface="+mj-lt"/>
              <a:ea typeface="+mn-ea"/>
              <a:cs typeface="ＭＳ Ｐゴシック"/>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lstStyle>
            <a:lvl1pPr algn="l">
              <a:defRPr sz="2000" b="1"/>
            </a:lvl1pPr>
          </a:lstStyle>
          <a:p>
            <a:r>
              <a:rPr lang="en-US"/>
              <a:t>Click to edit title</a:t>
            </a:r>
          </a:p>
        </p:txBody>
      </p:sp>
      <p:sp>
        <p:nvSpPr>
          <p:cNvPr id="3" name="Picture Placeholder 2"/>
          <p:cNvSpPr>
            <a:spLocks noGrp="1"/>
          </p:cNvSpPr>
          <p:nvPr>
            <p:ph type="pic" idx="1"/>
          </p:nvPr>
        </p:nvSpPr>
        <p:spPr>
          <a:xfrm>
            <a:off x="2389717" y="1219200"/>
            <a:ext cx="73152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text</a:t>
            </a:r>
          </a:p>
        </p:txBody>
      </p:sp>
      <p:sp>
        <p:nvSpPr>
          <p:cNvPr id="5" name="Date Placeholder 4"/>
          <p:cNvSpPr>
            <a:spLocks noGrp="1"/>
          </p:cNvSpPr>
          <p:nvPr>
            <p:ph type="dt" sz="half" idx="10"/>
          </p:nvPr>
        </p:nvSpPr>
        <p:spPr/>
        <p:txBody>
          <a:bodyPr/>
          <a:lstStyle/>
          <a:p>
            <a:fld id="{300D683D-7D65-4BA2-A42D-BA358CC7ED11}" type="datetime1">
              <a:rPr lang="en-US" smtClean="0"/>
              <a:t>3/17/2025</a:t>
            </a:fld>
            <a:endParaRPr lang="en-US"/>
          </a:p>
        </p:txBody>
      </p:sp>
      <p:sp>
        <p:nvSpPr>
          <p:cNvPr id="6" name="Footer Placeholder 5"/>
          <p:cNvSpPr>
            <a:spLocks noGrp="1"/>
          </p:cNvSpPr>
          <p:nvPr>
            <p:ph type="ftr" sz="quarter" idx="11"/>
          </p:nvPr>
        </p:nvSpPr>
        <p:spPr/>
        <p:txBody>
          <a:bodyPr/>
          <a:lstStyle/>
          <a:p>
            <a:r>
              <a:rPr lang="en-US"/>
              <a:t>2025 GSICS Annual Meeting; 03/16-03/21 2025, Changchun, China </a:t>
            </a:r>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127759"/>
            <a:ext cx="10972800" cy="5228591"/>
          </a:xfrm>
          <a:prstGeom prst="rect">
            <a:avLst/>
          </a:prstGeom>
        </p:spPr>
        <p:txBody>
          <a:bodyPr vert="horz" lIns="91440" tIns="45720" rIns="91440" bIns="45720" rtlCol="0">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0" y="647446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A57C8-D730-4B6C-8F4A-1AAC65362517}" type="datetime1">
              <a:rPr lang="en-US" smtClean="0"/>
              <a:t>3/17/2025</a:t>
            </a:fld>
            <a:endParaRPr lang="en-US"/>
          </a:p>
        </p:txBody>
      </p:sp>
      <p:sp>
        <p:nvSpPr>
          <p:cNvPr id="5" name="Footer Placeholder 4"/>
          <p:cNvSpPr>
            <a:spLocks noGrp="1"/>
          </p:cNvSpPr>
          <p:nvPr>
            <p:ph type="ftr" sz="quarter" idx="3"/>
          </p:nvPr>
        </p:nvSpPr>
        <p:spPr>
          <a:xfrm>
            <a:off x="4165600" y="64725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2025 GSICS Annual Meeting; 03/16-03/21 2025, Changchun, China </a:t>
            </a:r>
          </a:p>
        </p:txBody>
      </p:sp>
      <p:sp>
        <p:nvSpPr>
          <p:cNvPr id="6" name="Slide Number Placeholder 5"/>
          <p:cNvSpPr>
            <a:spLocks noGrp="1"/>
          </p:cNvSpPr>
          <p:nvPr>
            <p:ph type="sldNum" sz="quarter" idx="4"/>
          </p:nvPr>
        </p:nvSpPr>
        <p:spPr>
          <a:xfrm>
            <a:off x="9316720" y="647827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pPr/>
              <a:t>‹#›</a:t>
            </a:fld>
            <a:endParaRPr lang="en-US"/>
          </a:p>
        </p:txBody>
      </p:sp>
      <p:sp>
        <p:nvSpPr>
          <p:cNvPr id="2" name="Title Placeholder 1"/>
          <p:cNvSpPr>
            <a:spLocks noGrp="1"/>
          </p:cNvSpPr>
          <p:nvPr>
            <p:ph type="title"/>
          </p:nvPr>
        </p:nvSpPr>
        <p:spPr>
          <a:xfrm>
            <a:off x="609600" y="-1"/>
            <a:ext cx="10972800" cy="885825"/>
          </a:xfrm>
          <a:prstGeom prst="rect">
            <a:avLst/>
          </a:prstGeom>
        </p:spPr>
        <p:txBody>
          <a:bodyPr vert="horz" lIns="91440" tIns="45720" rIns="91440" bIns="45720" rtlCol="0" anchor="ctr" anchorCtr="1">
            <a:normAutofit/>
          </a:bodyPr>
          <a:lstStyle/>
          <a:p>
            <a:r>
              <a:rPr lang="en-US"/>
              <a:t>Click to edit title</a:t>
            </a:r>
          </a:p>
        </p:txBody>
      </p:sp>
      <p:pic>
        <p:nvPicPr>
          <p:cNvPr id="8" name="Picture 7" descr="Logo&#10;&#10;Description automatically generated">
            <a:extLst>
              <a:ext uri="{FF2B5EF4-FFF2-40B4-BE49-F238E27FC236}">
                <a16:creationId xmlns:a16="http://schemas.microsoft.com/office/drawing/2014/main" id="{F55D7FBC-5D84-4F00-9743-D21167323D00}"/>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44900"/>
            <a:ext cx="1015200" cy="840923"/>
          </a:xfrm>
          <a:prstGeom prst="rect">
            <a:avLst/>
          </a:prstGeom>
        </p:spPr>
      </p:pic>
      <p:pic>
        <p:nvPicPr>
          <p:cNvPr id="1026" name="Picture 2" descr="University of Maryland, College Park - Wikipedia">
            <a:extLst>
              <a:ext uri="{FF2B5EF4-FFF2-40B4-BE49-F238E27FC236}">
                <a16:creationId xmlns:a16="http://schemas.microsoft.com/office/drawing/2014/main" id="{C9B01733-76B7-4530-C148-8A61ECA529BD}"/>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217342" y="14604"/>
            <a:ext cx="908197" cy="90819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dt="0"/>
  <p:txStyles>
    <p:titleStyle>
      <a:lvl1pPr algn="ctr" defTabSz="914400" rtl="0" eaLnBrk="1" latinLnBrk="0" hangingPunct="1">
        <a:spcBef>
          <a:spcPct val="0"/>
        </a:spcBef>
        <a:buNone/>
        <a:defRPr sz="3300" b="1" i="0" strike="noStrike" kern="1200" baseline="0">
          <a:solidFill>
            <a:schemeClr val="tx1"/>
          </a:solidFill>
          <a:effectLst>
            <a:outerShdw blurRad="38100" dist="38100" dir="2700000" algn="tl">
              <a:srgbClr val="000000">
                <a:alpha val="43137"/>
              </a:srgbClr>
            </a:outerShdw>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25" y="296825"/>
            <a:ext cx="11868150" cy="2509069"/>
          </a:xfrm>
        </p:spPr>
        <p:txBody>
          <a:bodyPr>
            <a:normAutofit/>
          </a:bodyPr>
          <a:lstStyle/>
          <a:p>
            <a:pPr algn="ctr"/>
            <a:r>
              <a:rPr lang="en-US" sz="4000" dirty="0"/>
              <a:t>Improvements of </a:t>
            </a:r>
            <a:r>
              <a:rPr lang="en-US" sz="4000" dirty="0" err="1"/>
              <a:t>CrIS</a:t>
            </a:r>
            <a:r>
              <a:rPr lang="en-US" sz="4000" dirty="0"/>
              <a:t> and VIIRS Inter-Calibration</a:t>
            </a:r>
            <a:endParaRPr lang="en-US" sz="4000" dirty="0">
              <a:latin typeface="+mj-lt"/>
            </a:endParaRPr>
          </a:p>
        </p:txBody>
      </p:sp>
      <p:sp>
        <p:nvSpPr>
          <p:cNvPr id="3" name="Subtitle 2"/>
          <p:cNvSpPr>
            <a:spLocks noGrp="1"/>
          </p:cNvSpPr>
          <p:nvPr>
            <p:ph type="subTitle" idx="1"/>
          </p:nvPr>
        </p:nvSpPr>
        <p:spPr>
          <a:xfrm>
            <a:off x="1171574" y="2975707"/>
            <a:ext cx="9505950" cy="3234057"/>
          </a:xfrm>
        </p:spPr>
        <p:txBody>
          <a:bodyPr>
            <a:noAutofit/>
          </a:bodyPr>
          <a:lstStyle/>
          <a:p>
            <a:pPr marL="0" marR="0" lvl="0" indent="0" algn="ctr" defTabSz="914400" rtl="0" eaLnBrk="1" fontAlgn="auto" latinLnBrk="0" hangingPunct="1">
              <a:lnSpc>
                <a:spcPct val="107000"/>
              </a:lnSpc>
              <a:spcBef>
                <a:spcPts val="0"/>
              </a:spcBef>
              <a:spcAft>
                <a:spcPts val="0"/>
              </a:spcAft>
              <a:buClr>
                <a:srgbClr val="000000"/>
              </a:buClr>
              <a:buSzPts val="2000"/>
              <a:buFont typeface="Calibri"/>
              <a:buNone/>
              <a:tabLst/>
              <a:defRPr/>
            </a:pPr>
            <a:r>
              <a:rPr kumimoji="0" lang="en-US" b="1"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Calibri"/>
              </a:rPr>
              <a:t>Likun Wang</a:t>
            </a:r>
            <a:endParaRPr kumimoji="0" lang="en-US" b="1" i="0" u="none" strike="noStrike" kern="0" cap="none" spc="0" normalizeH="0" baseline="0" noProof="0" dirty="0">
              <a:ln>
                <a:noFill/>
              </a:ln>
              <a:solidFill>
                <a:srgbClr val="888888"/>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Calibri"/>
            </a:endParaRPr>
          </a:p>
          <a:p>
            <a:pPr marR="0" lvl="0" algn="ctr" defTabSz="914400" rtl="0" eaLnBrk="1" fontAlgn="auto" latinLnBrk="0" hangingPunct="1">
              <a:lnSpc>
                <a:spcPct val="107000"/>
              </a:lnSpc>
              <a:spcBef>
                <a:spcPts val="800"/>
              </a:spcBef>
              <a:spcAft>
                <a:spcPts val="0"/>
              </a:spcAft>
              <a:buClr>
                <a:srgbClr val="000000"/>
              </a:buClr>
              <a:buSzPts val="1800"/>
              <a:tabLst/>
              <a:defRPr/>
            </a:pPr>
            <a:r>
              <a:rPr kumimoji="0" lang="en-US" sz="1400" b="1"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Calibri"/>
              </a:rPr>
              <a:t>	</a:t>
            </a:r>
          </a:p>
          <a:p>
            <a:pPr marR="0" lvl="0" algn="ctr" defTabSz="914400" rtl="0" eaLnBrk="1" fontAlgn="auto" latinLnBrk="0" hangingPunct="1">
              <a:lnSpc>
                <a:spcPct val="107000"/>
              </a:lnSpc>
              <a:spcBef>
                <a:spcPts val="800"/>
              </a:spcBef>
              <a:spcAft>
                <a:spcPts val="0"/>
              </a:spcAft>
              <a:buClr>
                <a:srgbClr val="000000"/>
              </a:buClr>
              <a:buSzPts val="1800"/>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Calibri"/>
              </a:rPr>
              <a:t>Cooperative Institute for Satellite Earth System Studies (CISESS)</a:t>
            </a:r>
          </a:p>
          <a:p>
            <a:pPr marR="0" lvl="0" algn="ctr" defTabSz="914400" rtl="0" eaLnBrk="1" fontAlgn="auto" latinLnBrk="0" hangingPunct="1">
              <a:lnSpc>
                <a:spcPct val="107000"/>
              </a:lnSpc>
              <a:spcBef>
                <a:spcPts val="800"/>
              </a:spcBef>
              <a:spcAft>
                <a:spcPts val="0"/>
              </a:spcAft>
              <a:buClr>
                <a:srgbClr val="000000"/>
              </a:buClr>
              <a:buSzPts val="1800"/>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Calibri"/>
              </a:rPr>
              <a:t>Earth System Science Interdisciplinary Center (ESSIC), </a:t>
            </a:r>
          </a:p>
          <a:p>
            <a:pPr marR="0" lvl="0" algn="ctr" defTabSz="914400" rtl="0" eaLnBrk="1" fontAlgn="auto" latinLnBrk="0" hangingPunct="1">
              <a:lnSpc>
                <a:spcPct val="107000"/>
              </a:lnSpc>
              <a:spcBef>
                <a:spcPts val="800"/>
              </a:spcBef>
              <a:spcAft>
                <a:spcPts val="0"/>
              </a:spcAft>
              <a:buClr>
                <a:srgbClr val="000000"/>
              </a:buClr>
              <a:buSzPts val="1800"/>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Calibri"/>
              </a:rPr>
              <a:t>University of Maryland, College Park, Maryland</a:t>
            </a:r>
          </a:p>
          <a:p>
            <a:pPr marL="0" marR="0" lvl="0" indent="0" algn="ctr" defTabSz="914400" rtl="0" eaLnBrk="1" fontAlgn="auto" latinLnBrk="0" hangingPunct="1">
              <a:lnSpc>
                <a:spcPct val="107000"/>
              </a:lnSpc>
              <a:spcBef>
                <a:spcPts val="0"/>
              </a:spcBef>
              <a:spcAft>
                <a:spcPts val="0"/>
              </a:spcAft>
              <a:buClr>
                <a:srgbClr val="FF0000"/>
              </a:buClr>
              <a:buSzPts val="1800"/>
              <a:buFont typeface="Calibri"/>
              <a:buNone/>
              <a:tabLst/>
              <a:defRPr/>
            </a:pP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Calibri"/>
            </a:endParaRPr>
          </a:p>
          <a:p>
            <a:pPr marL="0" marR="0" lvl="0" indent="0" algn="ctr" defTabSz="914400" rtl="0" eaLnBrk="1" fontAlgn="auto" latinLnBrk="0" hangingPunct="1">
              <a:lnSpc>
                <a:spcPct val="107000"/>
              </a:lnSpc>
              <a:spcBef>
                <a:spcPts val="0"/>
              </a:spcBef>
              <a:spcAft>
                <a:spcPts val="0"/>
              </a:spcAft>
              <a:buClr>
                <a:srgbClr val="FF0000"/>
              </a:buClr>
              <a:buSzPts val="1800"/>
              <a:buFont typeface="Calibri"/>
              <a:buNone/>
              <a:tabLst/>
              <a:defRPr/>
            </a:pP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Calibri"/>
              </a:rPr>
              <a:t>Email address:</a:t>
            </a:r>
            <a:r>
              <a:rPr kumimoji="0" lang="en-US" sz="2400" b="1" i="0" u="none" strike="noStrike" kern="0" cap="none" spc="0" normalizeH="0" baseline="0" noProof="0" dirty="0">
                <a:ln>
                  <a:noFill/>
                </a:ln>
                <a:solidFill>
                  <a:srgbClr val="888888"/>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Calibri"/>
              </a:rPr>
              <a:t> </a:t>
            </a:r>
            <a:r>
              <a:rPr lang="en-US" sz="2400" b="1" u="sng" kern="0" dirty="0">
                <a:solidFill>
                  <a:srgbClr val="0000FF"/>
                </a:solidFill>
                <a:latin typeface="Times New Roman" panose="02020603050405020304" pitchFamily="18" charset="0"/>
                <a:ea typeface="Tahoma" panose="020B0604030504040204" pitchFamily="34" charset="0"/>
                <a:cs typeface="Times New Roman" panose="02020603050405020304" pitchFamily="18" charset="0"/>
                <a:sym typeface="Calibri"/>
              </a:rPr>
              <a:t>wlikun@umd.edu</a:t>
            </a:r>
            <a:r>
              <a:rPr kumimoji="0" lang="en-US" sz="2400" b="1" i="0" u="none" strike="noStrike" kern="0" cap="none" spc="0" normalizeH="0" baseline="0" noProof="0" dirty="0">
                <a:ln>
                  <a:noFill/>
                </a:ln>
                <a:solidFill>
                  <a:srgbClr val="888888"/>
                </a:solidFill>
                <a:effectLst/>
                <a:uLnTx/>
                <a:uFillTx/>
                <a:latin typeface="Calibri"/>
                <a:ea typeface="Calibri"/>
                <a:cs typeface="Calibri"/>
                <a:sym typeface="Calibri"/>
              </a:rPr>
              <a:t> </a:t>
            </a:r>
            <a:endParaRPr kumimoji="0" lang="en-US" sz="2400" b="1" i="0" u="none" strike="noStrike" kern="0" cap="none" spc="0" normalizeH="0" baseline="0" noProof="0" dirty="0">
              <a:ln>
                <a:noFill/>
              </a:ln>
              <a:solidFill>
                <a:srgbClr val="888888"/>
              </a:solidFill>
              <a:effectLst/>
              <a:uLnTx/>
              <a:uFillTx/>
              <a:latin typeface="Times New Roman"/>
              <a:ea typeface="+mn-ea"/>
              <a:cs typeface="Times New Roman"/>
            </a:endParaRPr>
          </a:p>
          <a:p>
            <a:pPr>
              <a:spcBef>
                <a:spcPts val="0"/>
              </a:spcBef>
            </a:pPr>
            <a:endParaRPr lang="en-US" sz="1100" dirty="0">
              <a:solidFill>
                <a:srgbClr val="0000FF"/>
              </a:solidFill>
            </a:endParaRPr>
          </a:p>
          <a:p>
            <a:r>
              <a:rPr lang="en-US" sz="1100" dirty="0"/>
              <a:t> </a:t>
            </a:r>
            <a:endParaRPr lang="en-US" sz="1100" dirty="0">
              <a:solidFill>
                <a:schemeClr val="bg1">
                  <a:lumMod val="50000"/>
                </a:schemeClr>
              </a:solidFill>
            </a:endParaRPr>
          </a:p>
        </p:txBody>
      </p:sp>
      <p:sp>
        <p:nvSpPr>
          <p:cNvPr id="4" name="Footer Placeholder 3">
            <a:extLst>
              <a:ext uri="{FF2B5EF4-FFF2-40B4-BE49-F238E27FC236}">
                <a16:creationId xmlns:a16="http://schemas.microsoft.com/office/drawing/2014/main" id="{FE644E41-DDA9-3B0F-BDE1-B3049D8A3E93}"/>
              </a:ext>
            </a:extLst>
          </p:cNvPr>
          <p:cNvSpPr>
            <a:spLocks noGrp="1"/>
          </p:cNvSpPr>
          <p:nvPr>
            <p:ph type="ftr" sz="quarter" idx="11"/>
          </p:nvPr>
        </p:nvSpPr>
        <p:spPr>
          <a:xfrm>
            <a:off x="3651250" y="6549390"/>
            <a:ext cx="5229860" cy="173994"/>
          </a:xfrm>
        </p:spPr>
        <p:txBody>
          <a:bodyPr/>
          <a:lstStyle/>
          <a:p>
            <a:r>
              <a:rPr lang="en-US" dirty="0"/>
              <a:t>2025 GSICS Annual Meeting; 03/16-03/21 2025, Changchun, China </a:t>
            </a:r>
          </a:p>
        </p:txBody>
      </p:sp>
      <p:sp>
        <p:nvSpPr>
          <p:cNvPr id="5" name="Slide Number Placeholder 4">
            <a:extLst>
              <a:ext uri="{FF2B5EF4-FFF2-40B4-BE49-F238E27FC236}">
                <a16:creationId xmlns:a16="http://schemas.microsoft.com/office/drawing/2014/main" id="{1D5E3B79-A08F-36AD-F938-389FDFCF114D}"/>
              </a:ext>
            </a:extLst>
          </p:cNvPr>
          <p:cNvSpPr>
            <a:spLocks noGrp="1"/>
          </p:cNvSpPr>
          <p:nvPr>
            <p:ph type="sldNum" sz="quarter" idx="12"/>
          </p:nvPr>
        </p:nvSpPr>
        <p:spPr/>
        <p:txBody>
          <a:bodyPr/>
          <a:lstStyle/>
          <a:p>
            <a:fld id="{96E36F11-A39A-294D-A59D-6180D50ED29D}" type="slidenum">
              <a:rPr lang="en-US" smtClean="0"/>
              <a:pPr/>
              <a:t>1</a:t>
            </a:fld>
            <a:endParaRPr lang="en-US"/>
          </a:p>
        </p:txBody>
      </p:sp>
    </p:spTree>
    <p:extLst>
      <p:ext uri="{BB962C8B-B14F-4D97-AF65-F5344CB8AC3E}">
        <p14:creationId xmlns:p14="http://schemas.microsoft.com/office/powerpoint/2010/main" val="1739711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and After Geometric Angle Adjustment </a:t>
            </a:r>
          </a:p>
        </p:txBody>
      </p:sp>
      <p:pic>
        <p:nvPicPr>
          <p:cNvPr id="8194" name="Picture 2" descr="C:\Users\lwang\AppData\Local\Temp\1\scp01631\net\orbit274l\home\pub\lwang\orbit135l_disk2\lwang\JPSS\Off_Scan_Geo\psplot\viirs_cris_20150615.ps.1.png"/>
          <p:cNvPicPr>
            <a:picLocks noGrp="1" noChangeAspect="1" noChangeArrowheads="1"/>
          </p:cNvPicPr>
          <p:nvPr>
            <p:ph sz="half" idx="1"/>
          </p:nvPr>
        </p:nvPicPr>
        <p:blipFill>
          <a:blip r:embed="rId2" cstate="print"/>
          <a:srcRect/>
          <a:stretch>
            <a:fillRect/>
          </a:stretch>
        </p:blipFill>
        <p:spPr bwMode="auto">
          <a:xfrm>
            <a:off x="8571094" y="1028699"/>
            <a:ext cx="3325631" cy="2854651"/>
          </a:xfrm>
          <a:prstGeom prst="rect">
            <a:avLst/>
          </a:prstGeom>
          <a:noFill/>
        </p:spPr>
      </p:pic>
      <p:pic>
        <p:nvPicPr>
          <p:cNvPr id="3" name="Picture 2" descr="C:\Users\lwang\AppData\Local\Temp\1\scp54081\net\orbit274l\home\pub\lwang\orbit135l_disk2\lwang\JPSS\Off_Scan_Geo\psplot\viirs_cris_20150615.cor.all.ps.1.png">
            <a:extLst>
              <a:ext uri="{FF2B5EF4-FFF2-40B4-BE49-F238E27FC236}">
                <a16:creationId xmlns:a16="http://schemas.microsoft.com/office/drawing/2014/main" id="{C7270C4C-2A69-071B-1E33-4E828899014D}"/>
              </a:ext>
            </a:extLst>
          </p:cNvPr>
          <p:cNvPicPr>
            <a:picLocks noChangeAspect="1" noChangeArrowheads="1"/>
          </p:cNvPicPr>
          <p:nvPr/>
        </p:nvPicPr>
        <p:blipFill>
          <a:blip r:embed="rId3" cstate="print"/>
          <a:srcRect/>
          <a:stretch>
            <a:fillRect/>
          </a:stretch>
        </p:blipFill>
        <p:spPr bwMode="auto">
          <a:xfrm>
            <a:off x="8571094" y="3891915"/>
            <a:ext cx="3325631" cy="2854651"/>
          </a:xfrm>
          <a:prstGeom prst="rect">
            <a:avLst/>
          </a:prstGeom>
          <a:noFill/>
        </p:spPr>
      </p:pic>
      <p:pic>
        <p:nvPicPr>
          <p:cNvPr id="8" name="Picture 2" descr="C:\Users\lwang\AppData\Local\Temp\1\scp55166\net\orbit274l\home\pub\lwang\orbit135l_disk2\lwang\JPSS\Off_Scan_Geo\psplot\results.IDPS.ps.1.png">
            <a:extLst>
              <a:ext uri="{FF2B5EF4-FFF2-40B4-BE49-F238E27FC236}">
                <a16:creationId xmlns:a16="http://schemas.microsoft.com/office/drawing/2014/main" id="{56D730FA-C944-27A2-03CF-3BADDC67D1A3}"/>
              </a:ext>
            </a:extLst>
          </p:cNvPr>
          <p:cNvPicPr>
            <a:picLocks noChangeAspect="1" noChangeArrowheads="1"/>
          </p:cNvPicPr>
          <p:nvPr/>
        </p:nvPicPr>
        <p:blipFill>
          <a:blip r:embed="rId4" cstate="screen"/>
          <a:srcRect/>
          <a:stretch>
            <a:fillRect/>
          </a:stretch>
        </p:blipFill>
        <p:spPr bwMode="auto">
          <a:xfrm>
            <a:off x="736602" y="1954564"/>
            <a:ext cx="4829261" cy="2648839"/>
          </a:xfrm>
          <a:prstGeom prst="rect">
            <a:avLst/>
          </a:prstGeom>
          <a:noFill/>
        </p:spPr>
      </p:pic>
      <p:pic>
        <p:nvPicPr>
          <p:cNvPr id="9" name="Picture 3" descr="C:\Users\lwang\AppData\Local\Temp\1\scp55989\net\orbit274l\home\pub\lwang\orbit135l_disk2\lwang\JPSS\Off_Scan_Geo\psplot\results.IDPS.ps.2.png">
            <a:extLst>
              <a:ext uri="{FF2B5EF4-FFF2-40B4-BE49-F238E27FC236}">
                <a16:creationId xmlns:a16="http://schemas.microsoft.com/office/drawing/2014/main" id="{9190E9D3-AE84-5CCC-FFF8-D5B4798F6AC5}"/>
              </a:ext>
            </a:extLst>
          </p:cNvPr>
          <p:cNvPicPr>
            <a:picLocks noChangeAspect="1" noChangeArrowheads="1"/>
          </p:cNvPicPr>
          <p:nvPr/>
        </p:nvPicPr>
        <p:blipFill>
          <a:blip r:embed="rId5" cstate="screen"/>
          <a:srcRect/>
          <a:stretch>
            <a:fillRect/>
          </a:stretch>
        </p:blipFill>
        <p:spPr bwMode="auto">
          <a:xfrm>
            <a:off x="748489" y="4148088"/>
            <a:ext cx="4825115" cy="2648839"/>
          </a:xfrm>
          <a:prstGeom prst="rect">
            <a:avLst/>
          </a:prstGeom>
          <a:noFill/>
        </p:spPr>
      </p:pic>
      <p:sp>
        <p:nvSpPr>
          <p:cNvPr id="4" name="TextBox 3">
            <a:extLst>
              <a:ext uri="{FF2B5EF4-FFF2-40B4-BE49-F238E27FC236}">
                <a16:creationId xmlns:a16="http://schemas.microsoft.com/office/drawing/2014/main" id="{E3562ADD-6523-B072-0A89-DA544A18C64D}"/>
              </a:ext>
            </a:extLst>
          </p:cNvPr>
          <p:cNvSpPr txBox="1"/>
          <p:nvPr/>
        </p:nvSpPr>
        <p:spPr>
          <a:xfrm>
            <a:off x="6271124" y="2966085"/>
            <a:ext cx="2860591" cy="707886"/>
          </a:xfrm>
          <a:prstGeom prst="rect">
            <a:avLst/>
          </a:prstGeom>
          <a:noFill/>
        </p:spPr>
        <p:txBody>
          <a:bodyPr wrap="none" rtlCol="0">
            <a:spAutoFit/>
          </a:bodyPr>
          <a:lstStyle/>
          <a:p>
            <a:r>
              <a:rPr lang="en-US" sz="2000" b="1" dirty="0" err="1"/>
              <a:t>CrIS</a:t>
            </a:r>
            <a:r>
              <a:rPr lang="en-US" sz="2000" b="1" dirty="0"/>
              <a:t>-VIIRS Images</a:t>
            </a:r>
          </a:p>
          <a:p>
            <a:r>
              <a:rPr lang="en-US" sz="2000" b="1" dirty="0">
                <a:solidFill>
                  <a:srgbClr val="FF0000"/>
                </a:solidFill>
              </a:rPr>
              <a:t>Before</a:t>
            </a:r>
            <a:r>
              <a:rPr lang="en-US" sz="2000" b="1" dirty="0"/>
              <a:t> angle adjustment </a:t>
            </a:r>
          </a:p>
        </p:txBody>
      </p:sp>
      <p:sp>
        <p:nvSpPr>
          <p:cNvPr id="5" name="TextBox 4">
            <a:extLst>
              <a:ext uri="{FF2B5EF4-FFF2-40B4-BE49-F238E27FC236}">
                <a16:creationId xmlns:a16="http://schemas.microsoft.com/office/drawing/2014/main" id="{76B6831C-E4F0-FA46-941A-26950F7968C8}"/>
              </a:ext>
            </a:extLst>
          </p:cNvPr>
          <p:cNvSpPr txBox="1"/>
          <p:nvPr/>
        </p:nvSpPr>
        <p:spPr>
          <a:xfrm>
            <a:off x="6096000" y="5770385"/>
            <a:ext cx="2755498" cy="707886"/>
          </a:xfrm>
          <a:prstGeom prst="rect">
            <a:avLst/>
          </a:prstGeom>
          <a:noFill/>
        </p:spPr>
        <p:txBody>
          <a:bodyPr wrap="none" rtlCol="0">
            <a:spAutoFit/>
          </a:bodyPr>
          <a:lstStyle/>
          <a:p>
            <a:r>
              <a:rPr lang="en-US" sz="2000" b="1" dirty="0" err="1"/>
              <a:t>CrIS</a:t>
            </a:r>
            <a:r>
              <a:rPr lang="en-US" sz="2000" b="1" dirty="0"/>
              <a:t>-VIIRS Images</a:t>
            </a:r>
          </a:p>
          <a:p>
            <a:r>
              <a:rPr lang="en-US" sz="2000" b="1" dirty="0">
                <a:solidFill>
                  <a:srgbClr val="FF0000"/>
                </a:solidFill>
              </a:rPr>
              <a:t>After</a:t>
            </a:r>
            <a:r>
              <a:rPr lang="en-US" sz="2000" b="1" dirty="0"/>
              <a:t> angle adjustment </a:t>
            </a:r>
          </a:p>
        </p:txBody>
      </p:sp>
      <p:sp>
        <p:nvSpPr>
          <p:cNvPr id="6" name="TextBox 5">
            <a:extLst>
              <a:ext uri="{FF2B5EF4-FFF2-40B4-BE49-F238E27FC236}">
                <a16:creationId xmlns:a16="http://schemas.microsoft.com/office/drawing/2014/main" id="{4B23C378-E1FD-354A-1A3B-2FF5723303A0}"/>
              </a:ext>
            </a:extLst>
          </p:cNvPr>
          <p:cNvSpPr txBox="1"/>
          <p:nvPr/>
        </p:nvSpPr>
        <p:spPr>
          <a:xfrm>
            <a:off x="2663190" y="2518890"/>
            <a:ext cx="1826397" cy="369332"/>
          </a:xfrm>
          <a:prstGeom prst="rect">
            <a:avLst/>
          </a:prstGeom>
          <a:noFill/>
        </p:spPr>
        <p:txBody>
          <a:bodyPr wrap="none" rtlCol="0">
            <a:spAutoFit/>
          </a:bodyPr>
          <a:lstStyle/>
          <a:p>
            <a:r>
              <a:rPr lang="en-US" dirty="0"/>
              <a:t>In track direction</a:t>
            </a:r>
          </a:p>
        </p:txBody>
      </p:sp>
      <p:sp>
        <p:nvSpPr>
          <p:cNvPr id="10" name="TextBox 9">
            <a:extLst>
              <a:ext uri="{FF2B5EF4-FFF2-40B4-BE49-F238E27FC236}">
                <a16:creationId xmlns:a16="http://schemas.microsoft.com/office/drawing/2014/main" id="{0E2DC0B9-06B3-EC36-E5DC-C3755F7F3B95}"/>
              </a:ext>
            </a:extLst>
          </p:cNvPr>
          <p:cNvSpPr txBox="1"/>
          <p:nvPr/>
        </p:nvSpPr>
        <p:spPr>
          <a:xfrm>
            <a:off x="2563218" y="5401053"/>
            <a:ext cx="2095189" cy="369332"/>
          </a:xfrm>
          <a:prstGeom prst="rect">
            <a:avLst/>
          </a:prstGeom>
          <a:noFill/>
        </p:spPr>
        <p:txBody>
          <a:bodyPr wrap="none" rtlCol="0">
            <a:spAutoFit/>
          </a:bodyPr>
          <a:lstStyle/>
          <a:p>
            <a:r>
              <a:rPr lang="en-US" dirty="0"/>
              <a:t>Cross track direction</a:t>
            </a:r>
          </a:p>
        </p:txBody>
      </p:sp>
      <p:sp>
        <p:nvSpPr>
          <p:cNvPr id="11" name="TextBox 10">
            <a:extLst>
              <a:ext uri="{FF2B5EF4-FFF2-40B4-BE49-F238E27FC236}">
                <a16:creationId xmlns:a16="http://schemas.microsoft.com/office/drawing/2014/main" id="{FA512AC5-D868-66CF-3374-4CDCD56A2FCE}"/>
              </a:ext>
            </a:extLst>
          </p:cNvPr>
          <p:cNvSpPr txBox="1"/>
          <p:nvPr/>
        </p:nvSpPr>
        <p:spPr>
          <a:xfrm>
            <a:off x="140970" y="1325789"/>
            <a:ext cx="6257098" cy="400110"/>
          </a:xfrm>
          <a:prstGeom prst="rect">
            <a:avLst/>
          </a:prstGeom>
          <a:noFill/>
        </p:spPr>
        <p:txBody>
          <a:bodyPr wrap="none" rtlCol="0">
            <a:spAutoFit/>
          </a:bodyPr>
          <a:lstStyle/>
          <a:p>
            <a:r>
              <a:rPr lang="en-US" sz="2000" b="1" dirty="0" err="1">
                <a:solidFill>
                  <a:srgbClr val="FF0000"/>
                </a:solidFill>
              </a:rPr>
              <a:t>CrIS</a:t>
            </a:r>
            <a:r>
              <a:rPr lang="en-US" sz="2000" b="1" dirty="0">
                <a:solidFill>
                  <a:srgbClr val="FF0000"/>
                </a:solidFill>
              </a:rPr>
              <a:t> alignment relative to VIIRS at different scan position</a:t>
            </a:r>
            <a:r>
              <a:rPr lang="en-US" dirty="0"/>
              <a:t> </a:t>
            </a:r>
          </a:p>
        </p:txBody>
      </p:sp>
      <p:sp>
        <p:nvSpPr>
          <p:cNvPr id="12" name="Footer Placeholder 11">
            <a:extLst>
              <a:ext uri="{FF2B5EF4-FFF2-40B4-BE49-F238E27FC236}">
                <a16:creationId xmlns:a16="http://schemas.microsoft.com/office/drawing/2014/main" id="{EC2EB4EB-A16E-FA95-C46C-106DD3F6AFB6}"/>
              </a:ext>
            </a:extLst>
          </p:cNvPr>
          <p:cNvSpPr>
            <a:spLocks noGrp="1"/>
          </p:cNvSpPr>
          <p:nvPr>
            <p:ph type="ftr" sz="quarter" idx="11"/>
          </p:nvPr>
        </p:nvSpPr>
        <p:spPr/>
        <p:txBody>
          <a:bodyPr/>
          <a:lstStyle/>
          <a:p>
            <a:r>
              <a:rPr lang="en-US"/>
              <a:t>2025 GSICS Annual Meeting; 03/16-03/21 2025, Changchun, China </a:t>
            </a:r>
          </a:p>
        </p:txBody>
      </p:sp>
      <p:sp>
        <p:nvSpPr>
          <p:cNvPr id="7" name="Slide Number Placeholder 6">
            <a:extLst>
              <a:ext uri="{FF2B5EF4-FFF2-40B4-BE49-F238E27FC236}">
                <a16:creationId xmlns:a16="http://schemas.microsoft.com/office/drawing/2014/main" id="{B0145695-A28C-BBFB-1D6E-F1D43D406B99}"/>
              </a:ext>
            </a:extLst>
          </p:cNvPr>
          <p:cNvSpPr>
            <a:spLocks noGrp="1"/>
          </p:cNvSpPr>
          <p:nvPr>
            <p:ph type="sldNum" sz="quarter" idx="12"/>
          </p:nvPr>
        </p:nvSpPr>
        <p:spPr/>
        <p:txBody>
          <a:bodyPr/>
          <a:lstStyle/>
          <a:p>
            <a:fld id="{96E36F11-A39A-294D-A59D-6180D50ED29D}"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3477C-AEB7-43F3-A384-E8DCCAC8E5C5}"/>
              </a:ext>
            </a:extLst>
          </p:cNvPr>
          <p:cNvSpPr>
            <a:spLocks noGrp="1"/>
          </p:cNvSpPr>
          <p:nvPr>
            <p:ph type="title"/>
          </p:nvPr>
        </p:nvSpPr>
        <p:spPr/>
        <p:txBody>
          <a:bodyPr/>
          <a:lstStyle/>
          <a:p>
            <a:r>
              <a:rPr lang="en-US" dirty="0"/>
              <a:t>Issue #1: Retirement of VIIRS Non-TC Geolocation</a:t>
            </a:r>
          </a:p>
        </p:txBody>
      </p:sp>
      <p:sp>
        <p:nvSpPr>
          <p:cNvPr id="3" name="Content Placeholder 2">
            <a:extLst>
              <a:ext uri="{FF2B5EF4-FFF2-40B4-BE49-F238E27FC236}">
                <a16:creationId xmlns:a16="http://schemas.microsoft.com/office/drawing/2014/main" id="{7FAD1E1F-AEF0-49A2-A1DF-24CA204D3020}"/>
              </a:ext>
            </a:extLst>
          </p:cNvPr>
          <p:cNvSpPr>
            <a:spLocks noGrp="1"/>
          </p:cNvSpPr>
          <p:nvPr>
            <p:ph idx="1"/>
          </p:nvPr>
        </p:nvSpPr>
        <p:spPr/>
        <p:txBody>
          <a:bodyPr>
            <a:normAutofit/>
          </a:bodyPr>
          <a:lstStyle/>
          <a:p>
            <a:r>
              <a:rPr lang="en-US" dirty="0"/>
              <a:t>VIIRS has two different  types of geolocation datasets  </a:t>
            </a:r>
          </a:p>
          <a:p>
            <a:pPr lvl="1"/>
            <a:r>
              <a:rPr lang="en-US" dirty="0"/>
              <a:t>Geolocation on ellipsoid (GMODO, GIMGO): </a:t>
            </a:r>
            <a:r>
              <a:rPr lang="en-US" dirty="0">
                <a:solidFill>
                  <a:srgbClr val="FF0000"/>
                </a:solidFill>
              </a:rPr>
              <a:t>Non-TC geolocation</a:t>
            </a:r>
            <a:r>
              <a:rPr lang="en-US" dirty="0"/>
              <a:t> </a:t>
            </a:r>
          </a:p>
          <a:p>
            <a:pPr lvl="1"/>
            <a:r>
              <a:rPr lang="en-US" dirty="0"/>
              <a:t>Geolocation with terrain correction (GMTCO, GITCO): </a:t>
            </a:r>
            <a:r>
              <a:rPr lang="en-US" dirty="0">
                <a:solidFill>
                  <a:srgbClr val="FF0000"/>
                </a:solidFill>
              </a:rPr>
              <a:t>TC geolocation</a:t>
            </a:r>
            <a:endParaRPr lang="en-US" dirty="0"/>
          </a:p>
          <a:p>
            <a:pPr lvl="1"/>
            <a:endParaRPr lang="en-US" dirty="0"/>
          </a:p>
          <a:p>
            <a:r>
              <a:rPr lang="en-US" dirty="0"/>
              <a:t>VIIRS geolocation dataset on ellipsoid  retired on </a:t>
            </a:r>
            <a:r>
              <a:rPr lang="en-US" b="1" dirty="0"/>
              <a:t>February 24, 2025</a:t>
            </a:r>
            <a:r>
              <a:rPr lang="en-US" dirty="0"/>
              <a:t> and only terrain correction geolocation dataset will be generated.      </a:t>
            </a:r>
          </a:p>
          <a:p>
            <a:endParaRPr lang="en-US" dirty="0"/>
          </a:p>
          <a:p>
            <a:pPr fontAlgn="base"/>
            <a:r>
              <a:rPr lang="en-US" dirty="0" err="1"/>
              <a:t>CrIS</a:t>
            </a:r>
            <a:r>
              <a:rPr lang="en-US" dirty="0"/>
              <a:t> only has geolocation dataset on ellipsoid  (GCRSO) </a:t>
            </a:r>
          </a:p>
          <a:p>
            <a:pPr fontAlgn="base"/>
            <a:endParaRPr lang="en-US" dirty="0"/>
          </a:p>
          <a:p>
            <a:pPr fontAlgn="base"/>
            <a:r>
              <a:rPr lang="en-US" dirty="0"/>
              <a:t>For data fusion (e.g., VIIRS cluster analysis) and inter-calibration (VIIRS and </a:t>
            </a:r>
            <a:r>
              <a:rPr lang="en-US" dirty="0" err="1"/>
              <a:t>CrIS</a:t>
            </a:r>
            <a:r>
              <a:rPr lang="en-US" dirty="0"/>
              <a:t>), it is needed to accurately collocate VIIRS and </a:t>
            </a:r>
            <a:r>
              <a:rPr lang="en-US" dirty="0" err="1"/>
              <a:t>CrIS</a:t>
            </a:r>
            <a:r>
              <a:rPr lang="en-US" dirty="0"/>
              <a:t> data. </a:t>
            </a:r>
          </a:p>
          <a:p>
            <a:pPr fontAlgn="base"/>
            <a:endParaRPr lang="en-US" dirty="0"/>
          </a:p>
          <a:p>
            <a:pPr fontAlgn="base"/>
            <a:endParaRPr lang="en-US" dirty="0"/>
          </a:p>
          <a:p>
            <a:endParaRPr lang="en-US" dirty="0"/>
          </a:p>
        </p:txBody>
      </p:sp>
      <p:sp>
        <p:nvSpPr>
          <p:cNvPr id="4" name="Slide Number Placeholder 3">
            <a:extLst>
              <a:ext uri="{FF2B5EF4-FFF2-40B4-BE49-F238E27FC236}">
                <a16:creationId xmlns:a16="http://schemas.microsoft.com/office/drawing/2014/main" id="{EC1D1614-AE8B-4CC4-A1DA-EFF048307431}"/>
              </a:ext>
            </a:extLst>
          </p:cNvPr>
          <p:cNvSpPr>
            <a:spLocks noGrp="1"/>
          </p:cNvSpPr>
          <p:nvPr>
            <p:ph type="sldNum" sz="quarter" idx="12"/>
          </p:nvPr>
        </p:nvSpPr>
        <p:spPr/>
        <p:txBody>
          <a:bodyPr/>
          <a:lstStyle/>
          <a:p>
            <a:fld id="{96E36F11-A39A-294D-A59D-6180D50ED29D}" type="slidenum">
              <a:rPr lang="en-US" smtClean="0"/>
              <a:pPr/>
              <a:t>11</a:t>
            </a:fld>
            <a:endParaRPr lang="en-US"/>
          </a:p>
        </p:txBody>
      </p:sp>
      <p:sp>
        <p:nvSpPr>
          <p:cNvPr id="5" name="Footer Placeholder 4">
            <a:extLst>
              <a:ext uri="{FF2B5EF4-FFF2-40B4-BE49-F238E27FC236}">
                <a16:creationId xmlns:a16="http://schemas.microsoft.com/office/drawing/2014/main" id="{C5EFB477-0845-FF92-C563-DBF27F3AD9B2}"/>
              </a:ext>
            </a:extLst>
          </p:cNvPr>
          <p:cNvSpPr>
            <a:spLocks noGrp="1"/>
          </p:cNvSpPr>
          <p:nvPr>
            <p:ph type="ftr" sz="quarter" idx="11"/>
          </p:nvPr>
        </p:nvSpPr>
        <p:spPr/>
        <p:txBody>
          <a:bodyPr/>
          <a:lstStyle/>
          <a:p>
            <a:r>
              <a:rPr lang="en-US"/>
              <a:t>2025 GSICS Annual Meeting; 03/16-03/21 2025, Changchun, China </a:t>
            </a:r>
          </a:p>
        </p:txBody>
      </p:sp>
    </p:spTree>
    <p:extLst>
      <p:ext uri="{BB962C8B-B14F-4D97-AF65-F5344CB8AC3E}">
        <p14:creationId xmlns:p14="http://schemas.microsoft.com/office/powerpoint/2010/main" val="3991071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36FC6-6DDA-49FD-9CED-4D870D2D295C}"/>
              </a:ext>
            </a:extLst>
          </p:cNvPr>
          <p:cNvSpPr>
            <a:spLocks noGrp="1"/>
          </p:cNvSpPr>
          <p:nvPr>
            <p:ph type="title"/>
          </p:nvPr>
        </p:nvSpPr>
        <p:spPr/>
        <p:txBody>
          <a:bodyPr/>
          <a:lstStyle/>
          <a:p>
            <a:r>
              <a:rPr lang="en-US" dirty="0"/>
              <a:t>VIIRS Terrain Correction </a:t>
            </a:r>
          </a:p>
        </p:txBody>
      </p:sp>
      <p:pic>
        <p:nvPicPr>
          <p:cNvPr id="6" name="Content Placeholder 5">
            <a:extLst>
              <a:ext uri="{FF2B5EF4-FFF2-40B4-BE49-F238E27FC236}">
                <a16:creationId xmlns:a16="http://schemas.microsoft.com/office/drawing/2014/main" id="{C8C539E9-4C4F-4151-A791-672F9C55B212}"/>
              </a:ext>
            </a:extLst>
          </p:cNvPr>
          <p:cNvPicPr>
            <a:picLocks noGrp="1" noChangeAspect="1"/>
          </p:cNvPicPr>
          <p:nvPr>
            <p:ph idx="1"/>
          </p:nvPr>
        </p:nvPicPr>
        <p:blipFill>
          <a:blip r:embed="rId2"/>
          <a:stretch>
            <a:fillRect/>
          </a:stretch>
        </p:blipFill>
        <p:spPr>
          <a:xfrm>
            <a:off x="5572558" y="1891546"/>
            <a:ext cx="6619442" cy="3074908"/>
          </a:xfrm>
        </p:spPr>
      </p:pic>
      <p:sp>
        <p:nvSpPr>
          <p:cNvPr id="4" name="Slide Number Placeholder 3">
            <a:extLst>
              <a:ext uri="{FF2B5EF4-FFF2-40B4-BE49-F238E27FC236}">
                <a16:creationId xmlns:a16="http://schemas.microsoft.com/office/drawing/2014/main" id="{3B1F3FD7-79DE-4CBB-8388-F38E98EE3667}"/>
              </a:ext>
            </a:extLst>
          </p:cNvPr>
          <p:cNvSpPr>
            <a:spLocks noGrp="1"/>
          </p:cNvSpPr>
          <p:nvPr>
            <p:ph type="sldNum" sz="quarter" idx="12"/>
          </p:nvPr>
        </p:nvSpPr>
        <p:spPr/>
        <p:txBody>
          <a:bodyPr/>
          <a:lstStyle/>
          <a:p>
            <a:fld id="{96E36F11-A39A-294D-A59D-6180D50ED29D}" type="slidenum">
              <a:rPr lang="en-US" smtClean="0"/>
              <a:pPr/>
              <a:t>12</a:t>
            </a:fld>
            <a:endParaRPr lang="en-US"/>
          </a:p>
        </p:txBody>
      </p:sp>
      <p:sp>
        <p:nvSpPr>
          <p:cNvPr id="7" name="Oval 6">
            <a:extLst>
              <a:ext uri="{FF2B5EF4-FFF2-40B4-BE49-F238E27FC236}">
                <a16:creationId xmlns:a16="http://schemas.microsoft.com/office/drawing/2014/main" id="{76B3CA21-1B8E-448B-BE0D-A93732AE663F}"/>
              </a:ext>
            </a:extLst>
          </p:cNvPr>
          <p:cNvSpPr/>
          <p:nvPr/>
        </p:nvSpPr>
        <p:spPr>
          <a:xfrm>
            <a:off x="9613783" y="1891546"/>
            <a:ext cx="1694577" cy="1145269"/>
          </a:xfrm>
          <a:prstGeom prst="ellipse">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1D734FA-762F-44F3-ADDE-75A53C570EF5}"/>
              </a:ext>
            </a:extLst>
          </p:cNvPr>
          <p:cNvPicPr>
            <a:picLocks noChangeAspect="1"/>
          </p:cNvPicPr>
          <p:nvPr/>
        </p:nvPicPr>
        <p:blipFill rotWithShape="1">
          <a:blip r:embed="rId3"/>
          <a:srcRect l="11972" t="24373" r="60435" b="7860"/>
          <a:stretch/>
        </p:blipFill>
        <p:spPr>
          <a:xfrm>
            <a:off x="314053" y="1602296"/>
            <a:ext cx="5258505" cy="3632434"/>
          </a:xfrm>
          <a:prstGeom prst="rect">
            <a:avLst/>
          </a:prstGeom>
        </p:spPr>
      </p:pic>
      <p:sp>
        <p:nvSpPr>
          <p:cNvPr id="10" name="TextBox 9">
            <a:extLst>
              <a:ext uri="{FF2B5EF4-FFF2-40B4-BE49-F238E27FC236}">
                <a16:creationId xmlns:a16="http://schemas.microsoft.com/office/drawing/2014/main" id="{9FFABA25-499B-4A86-89CA-421DBB0E3BE8}"/>
              </a:ext>
            </a:extLst>
          </p:cNvPr>
          <p:cNvSpPr txBox="1"/>
          <p:nvPr/>
        </p:nvSpPr>
        <p:spPr>
          <a:xfrm>
            <a:off x="9378892" y="1493240"/>
            <a:ext cx="2275688" cy="369332"/>
          </a:xfrm>
          <a:prstGeom prst="rect">
            <a:avLst/>
          </a:prstGeom>
          <a:noFill/>
        </p:spPr>
        <p:txBody>
          <a:bodyPr wrap="none" rtlCol="0">
            <a:spAutoFit/>
          </a:bodyPr>
          <a:lstStyle/>
          <a:p>
            <a:r>
              <a:rPr lang="en-US" dirty="0">
                <a:solidFill>
                  <a:srgbClr val="FF0000"/>
                </a:solidFill>
              </a:rPr>
              <a:t>Image shift due to TC  </a:t>
            </a:r>
          </a:p>
        </p:txBody>
      </p:sp>
      <p:sp>
        <p:nvSpPr>
          <p:cNvPr id="11" name="Oval 10">
            <a:extLst>
              <a:ext uri="{FF2B5EF4-FFF2-40B4-BE49-F238E27FC236}">
                <a16:creationId xmlns:a16="http://schemas.microsoft.com/office/drawing/2014/main" id="{BC0ECEF3-5B68-4515-8903-41D473708DEF}"/>
              </a:ext>
            </a:extLst>
          </p:cNvPr>
          <p:cNvSpPr/>
          <p:nvPr/>
        </p:nvSpPr>
        <p:spPr>
          <a:xfrm>
            <a:off x="6117406" y="2463429"/>
            <a:ext cx="1694577" cy="1145269"/>
          </a:xfrm>
          <a:prstGeom prst="ellipse">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32D1912-0E49-4C12-AA73-D967C58F6614}"/>
              </a:ext>
            </a:extLst>
          </p:cNvPr>
          <p:cNvSpPr txBox="1"/>
          <p:nvPr/>
        </p:nvSpPr>
        <p:spPr>
          <a:xfrm>
            <a:off x="5585247" y="1099944"/>
            <a:ext cx="6182142" cy="369332"/>
          </a:xfrm>
          <a:prstGeom prst="rect">
            <a:avLst/>
          </a:prstGeom>
          <a:noFill/>
        </p:spPr>
        <p:txBody>
          <a:bodyPr wrap="none" rtlCol="0">
            <a:spAutoFit/>
          </a:bodyPr>
          <a:lstStyle/>
          <a:p>
            <a:r>
              <a:rPr lang="en-US" dirty="0"/>
              <a:t>Using TC and Non-TC geolocation datasets to make VIIRS images</a:t>
            </a:r>
          </a:p>
        </p:txBody>
      </p:sp>
      <p:sp>
        <p:nvSpPr>
          <p:cNvPr id="13" name="TextBox 12">
            <a:extLst>
              <a:ext uri="{FF2B5EF4-FFF2-40B4-BE49-F238E27FC236}">
                <a16:creationId xmlns:a16="http://schemas.microsoft.com/office/drawing/2014/main" id="{B8B00370-F295-4EE3-81BB-E05CFB806570}"/>
              </a:ext>
            </a:extLst>
          </p:cNvPr>
          <p:cNvSpPr txBox="1"/>
          <p:nvPr/>
        </p:nvSpPr>
        <p:spPr>
          <a:xfrm>
            <a:off x="305664" y="5326855"/>
            <a:ext cx="2105256" cy="369332"/>
          </a:xfrm>
          <a:prstGeom prst="rect">
            <a:avLst/>
          </a:prstGeom>
          <a:noFill/>
        </p:spPr>
        <p:txBody>
          <a:bodyPr wrap="none" rtlCol="0">
            <a:spAutoFit/>
          </a:bodyPr>
          <a:lstStyle/>
          <a:p>
            <a:r>
              <a:rPr lang="en-US" b="1" dirty="0">
                <a:solidFill>
                  <a:srgbClr val="FF0000"/>
                </a:solidFill>
              </a:rPr>
              <a:t>Non-TC geolocation </a:t>
            </a:r>
          </a:p>
        </p:txBody>
      </p:sp>
      <p:cxnSp>
        <p:nvCxnSpPr>
          <p:cNvPr id="15" name="Straight Arrow Connector 14">
            <a:extLst>
              <a:ext uri="{FF2B5EF4-FFF2-40B4-BE49-F238E27FC236}">
                <a16:creationId xmlns:a16="http://schemas.microsoft.com/office/drawing/2014/main" id="{75C52FC1-5784-49B9-A867-014A953812C7}"/>
              </a:ext>
            </a:extLst>
          </p:cNvPr>
          <p:cNvCxnSpPr>
            <a:cxnSpLocks/>
          </p:cNvCxnSpPr>
          <p:nvPr/>
        </p:nvCxnSpPr>
        <p:spPr>
          <a:xfrm flipV="1">
            <a:off x="1015068" y="4521667"/>
            <a:ext cx="411060" cy="8316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116711C-9760-4250-A9DC-8C5773BE25C1}"/>
              </a:ext>
            </a:extLst>
          </p:cNvPr>
          <p:cNvCxnSpPr>
            <a:cxnSpLocks/>
          </p:cNvCxnSpPr>
          <p:nvPr/>
        </p:nvCxnSpPr>
        <p:spPr>
          <a:xfrm flipH="1" flipV="1">
            <a:off x="2477814" y="4513310"/>
            <a:ext cx="763396" cy="11073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FA7E2EF-5731-4A0F-8CB2-6D28DB0230D8}"/>
              </a:ext>
            </a:extLst>
          </p:cNvPr>
          <p:cNvSpPr txBox="1"/>
          <p:nvPr/>
        </p:nvSpPr>
        <p:spPr>
          <a:xfrm>
            <a:off x="2578700" y="5603646"/>
            <a:ext cx="1635576" cy="369332"/>
          </a:xfrm>
          <a:prstGeom prst="rect">
            <a:avLst/>
          </a:prstGeom>
          <a:noFill/>
        </p:spPr>
        <p:txBody>
          <a:bodyPr wrap="none" rtlCol="0">
            <a:spAutoFit/>
          </a:bodyPr>
          <a:lstStyle/>
          <a:p>
            <a:r>
              <a:rPr lang="en-US" b="1" dirty="0">
                <a:solidFill>
                  <a:srgbClr val="FF0000"/>
                </a:solidFill>
              </a:rPr>
              <a:t>TC geolocation </a:t>
            </a:r>
          </a:p>
        </p:txBody>
      </p:sp>
      <p:sp>
        <p:nvSpPr>
          <p:cNvPr id="5" name="TextBox 4">
            <a:extLst>
              <a:ext uri="{FF2B5EF4-FFF2-40B4-BE49-F238E27FC236}">
                <a16:creationId xmlns:a16="http://schemas.microsoft.com/office/drawing/2014/main" id="{ADB0EF90-F70D-C639-4E1F-08BC67F5A649}"/>
              </a:ext>
            </a:extLst>
          </p:cNvPr>
          <p:cNvSpPr txBox="1"/>
          <p:nvPr/>
        </p:nvSpPr>
        <p:spPr>
          <a:xfrm>
            <a:off x="3624184" y="1981193"/>
            <a:ext cx="1403526" cy="369332"/>
          </a:xfrm>
          <a:prstGeom prst="rect">
            <a:avLst/>
          </a:prstGeom>
          <a:noFill/>
        </p:spPr>
        <p:txBody>
          <a:bodyPr wrap="none" rtlCol="0">
            <a:spAutoFit/>
          </a:bodyPr>
          <a:lstStyle/>
          <a:p>
            <a:r>
              <a:rPr lang="en-US" dirty="0">
                <a:solidFill>
                  <a:srgbClr val="FF0000"/>
                </a:solidFill>
              </a:rPr>
              <a:t>Light of Sight</a:t>
            </a:r>
          </a:p>
        </p:txBody>
      </p:sp>
      <p:sp>
        <p:nvSpPr>
          <p:cNvPr id="8" name="TextBox 7">
            <a:extLst>
              <a:ext uri="{FF2B5EF4-FFF2-40B4-BE49-F238E27FC236}">
                <a16:creationId xmlns:a16="http://schemas.microsoft.com/office/drawing/2014/main" id="{B6749BD6-DD8F-8CF3-4CB5-7E8A4232692F}"/>
              </a:ext>
            </a:extLst>
          </p:cNvPr>
          <p:cNvSpPr txBox="1"/>
          <p:nvPr/>
        </p:nvSpPr>
        <p:spPr>
          <a:xfrm>
            <a:off x="5447853" y="5179766"/>
            <a:ext cx="6579493" cy="369332"/>
          </a:xfrm>
          <a:prstGeom prst="rect">
            <a:avLst/>
          </a:prstGeom>
          <a:noFill/>
        </p:spPr>
        <p:txBody>
          <a:bodyPr wrap="none" rtlCol="0">
            <a:spAutoFit/>
          </a:bodyPr>
          <a:lstStyle/>
          <a:p>
            <a:r>
              <a:rPr lang="en-US" dirty="0"/>
              <a:t>The image shifts happen at off-nadir regions with Complex Terrain    </a:t>
            </a:r>
          </a:p>
        </p:txBody>
      </p:sp>
      <p:sp>
        <p:nvSpPr>
          <p:cNvPr id="3" name="Footer Placeholder 2">
            <a:extLst>
              <a:ext uri="{FF2B5EF4-FFF2-40B4-BE49-F238E27FC236}">
                <a16:creationId xmlns:a16="http://schemas.microsoft.com/office/drawing/2014/main" id="{83D1E740-18BC-0F4C-A77E-80FF50B57289}"/>
              </a:ext>
            </a:extLst>
          </p:cNvPr>
          <p:cNvSpPr>
            <a:spLocks noGrp="1"/>
          </p:cNvSpPr>
          <p:nvPr>
            <p:ph type="ftr" sz="quarter" idx="11"/>
          </p:nvPr>
        </p:nvSpPr>
        <p:spPr/>
        <p:txBody>
          <a:bodyPr/>
          <a:lstStyle/>
          <a:p>
            <a:r>
              <a:rPr lang="en-US"/>
              <a:t>2025 GSICS Annual Meeting; 03/16-03/21 2025, Changchun, China </a:t>
            </a:r>
          </a:p>
        </p:txBody>
      </p:sp>
    </p:spTree>
    <p:extLst>
      <p:ext uri="{BB962C8B-B14F-4D97-AF65-F5344CB8AC3E}">
        <p14:creationId xmlns:p14="http://schemas.microsoft.com/office/powerpoint/2010/main" val="2813169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4806B-8B00-0F60-414C-EE6B36722438}"/>
              </a:ext>
            </a:extLst>
          </p:cNvPr>
          <p:cNvSpPr>
            <a:spLocks noGrp="1"/>
          </p:cNvSpPr>
          <p:nvPr>
            <p:ph type="title"/>
          </p:nvPr>
        </p:nvSpPr>
        <p:spPr/>
        <p:txBody>
          <a:bodyPr>
            <a:normAutofit fontScale="90000"/>
          </a:bodyPr>
          <a:lstStyle/>
          <a:p>
            <a:r>
              <a:rPr lang="en-US" i="0" dirty="0">
                <a:solidFill>
                  <a:srgbClr val="333333"/>
                </a:solidFill>
                <a:latin typeface="Inter Var"/>
              </a:rPr>
              <a:t>Relationship between </a:t>
            </a:r>
            <a:br>
              <a:rPr lang="en-US" i="0" dirty="0">
                <a:solidFill>
                  <a:srgbClr val="333333"/>
                </a:solidFill>
                <a:latin typeface="Inter Var"/>
              </a:rPr>
            </a:br>
            <a:r>
              <a:rPr lang="en-US" altLang="zh-CN" i="0" dirty="0">
                <a:solidFill>
                  <a:srgbClr val="333333"/>
                </a:solidFill>
                <a:latin typeface="Inter Var"/>
              </a:rPr>
              <a:t>O</a:t>
            </a:r>
            <a:r>
              <a:rPr lang="en-US" i="0" dirty="0">
                <a:solidFill>
                  <a:srgbClr val="333333"/>
                </a:solidFill>
                <a:latin typeface="Inter Var"/>
              </a:rPr>
              <a:t>rthometric </a:t>
            </a:r>
            <a:r>
              <a:rPr lang="en-US" i="0" dirty="0">
                <a:latin typeface="Inter Var"/>
              </a:rPr>
              <a:t>height</a:t>
            </a:r>
            <a:r>
              <a:rPr lang="en-US" i="0" dirty="0">
                <a:solidFill>
                  <a:srgbClr val="333333"/>
                </a:solidFill>
                <a:latin typeface="Inter Var"/>
              </a:rPr>
              <a:t>, Ellipsoid height, and Geoid height </a:t>
            </a:r>
            <a:endParaRPr lang="en-US" dirty="0"/>
          </a:p>
        </p:txBody>
      </p:sp>
      <p:sp>
        <p:nvSpPr>
          <p:cNvPr id="26" name="Content Placeholder 25">
            <a:extLst>
              <a:ext uri="{FF2B5EF4-FFF2-40B4-BE49-F238E27FC236}">
                <a16:creationId xmlns:a16="http://schemas.microsoft.com/office/drawing/2014/main" id="{843A0D30-4960-E57D-A371-7BD5B7EEFC44}"/>
              </a:ext>
            </a:extLst>
          </p:cNvPr>
          <p:cNvSpPr>
            <a:spLocks noGrp="1"/>
          </p:cNvSpPr>
          <p:nvPr>
            <p:ph sz="half" idx="1"/>
          </p:nvPr>
        </p:nvSpPr>
        <p:spPr>
          <a:xfrm>
            <a:off x="609600" y="1371600"/>
            <a:ext cx="4876800" cy="4754880"/>
          </a:xfrm>
        </p:spPr>
        <p:txBody>
          <a:bodyPr>
            <a:normAutofit lnSpcReduction="10000"/>
          </a:bodyPr>
          <a:lstStyle/>
          <a:p>
            <a:r>
              <a:rPr lang="en-US" dirty="0">
                <a:solidFill>
                  <a:srgbClr val="FF0000"/>
                </a:solidFill>
              </a:rPr>
              <a:t>Ellipsoid height </a:t>
            </a:r>
            <a:r>
              <a:rPr lang="en-US" dirty="0"/>
              <a:t>is needed to derive the line-of-sight vector at latitude and longitude</a:t>
            </a:r>
          </a:p>
          <a:p>
            <a:endParaRPr lang="en-US" dirty="0"/>
          </a:p>
          <a:p>
            <a:r>
              <a:rPr lang="en-US" dirty="0"/>
              <a:t>It can be calculated from Geoid height and </a:t>
            </a:r>
            <a:r>
              <a:rPr lang="en-US" altLang="zh-CN" i="0" dirty="0">
                <a:solidFill>
                  <a:srgbClr val="333333"/>
                </a:solidFill>
                <a:latin typeface="Inter Var"/>
              </a:rPr>
              <a:t>O</a:t>
            </a:r>
            <a:r>
              <a:rPr lang="en-US" i="0" dirty="0">
                <a:solidFill>
                  <a:srgbClr val="333333"/>
                </a:solidFill>
                <a:latin typeface="Inter Var"/>
              </a:rPr>
              <a:t>rthometric </a:t>
            </a:r>
            <a:r>
              <a:rPr lang="en-US" i="0" dirty="0">
                <a:latin typeface="Inter Var"/>
              </a:rPr>
              <a:t>height (height above the sea level) </a:t>
            </a:r>
          </a:p>
          <a:p>
            <a:endParaRPr lang="en-US" dirty="0">
              <a:latin typeface="Inter Var"/>
            </a:endParaRPr>
          </a:p>
          <a:p>
            <a:r>
              <a:rPr lang="en-US" dirty="0"/>
              <a:t>Geoid height can be negative and positive values.  </a:t>
            </a:r>
          </a:p>
          <a:p>
            <a:endParaRPr lang="en-US" dirty="0"/>
          </a:p>
        </p:txBody>
      </p:sp>
      <p:sp>
        <p:nvSpPr>
          <p:cNvPr id="27" name="Content Placeholder 26">
            <a:extLst>
              <a:ext uri="{FF2B5EF4-FFF2-40B4-BE49-F238E27FC236}">
                <a16:creationId xmlns:a16="http://schemas.microsoft.com/office/drawing/2014/main" id="{0C9096CE-728A-8EBD-CFAE-EEB67AC0049D}"/>
              </a:ext>
            </a:extLst>
          </p:cNvPr>
          <p:cNvSpPr>
            <a:spLocks noGrp="1"/>
          </p:cNvSpPr>
          <p:nvPr>
            <p:ph sz="half" idx="2"/>
          </p:nvPr>
        </p:nvSpPr>
        <p:spPr/>
        <p:txBody>
          <a:bodyPr>
            <a:normAutofit lnSpcReduction="10000"/>
          </a:bodyPr>
          <a:lstStyle/>
          <a:p>
            <a:endParaRPr lang="en-US"/>
          </a:p>
        </p:txBody>
      </p:sp>
      <p:sp>
        <p:nvSpPr>
          <p:cNvPr id="4" name="Slide Number Placeholder 3">
            <a:extLst>
              <a:ext uri="{FF2B5EF4-FFF2-40B4-BE49-F238E27FC236}">
                <a16:creationId xmlns:a16="http://schemas.microsoft.com/office/drawing/2014/main" id="{3968DEF6-7DFE-DE50-6EC1-ECE75CAE2D7B}"/>
              </a:ext>
            </a:extLst>
          </p:cNvPr>
          <p:cNvSpPr>
            <a:spLocks noGrp="1"/>
          </p:cNvSpPr>
          <p:nvPr>
            <p:ph type="sldNum" sz="quarter" idx="12"/>
          </p:nvPr>
        </p:nvSpPr>
        <p:spPr/>
        <p:txBody>
          <a:bodyPr/>
          <a:lstStyle/>
          <a:p>
            <a:fld id="{96E36F11-A39A-294D-A59D-6180D50ED29D}" type="slidenum">
              <a:rPr lang="en-US" smtClean="0"/>
              <a:pPr/>
              <a:t>13</a:t>
            </a:fld>
            <a:endParaRPr lang="en-US"/>
          </a:p>
        </p:txBody>
      </p:sp>
      <p:pic>
        <p:nvPicPr>
          <p:cNvPr id="1026" name="Picture 2">
            <a:extLst>
              <a:ext uri="{FF2B5EF4-FFF2-40B4-BE49-F238E27FC236}">
                <a16:creationId xmlns:a16="http://schemas.microsoft.com/office/drawing/2014/main" id="{19B91D62-28C9-C2C5-C684-16FFB461D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629" y="1396048"/>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FE9BFCA-A9EF-A940-9D57-5A6A8E269F3E}"/>
              </a:ext>
            </a:extLst>
          </p:cNvPr>
          <p:cNvSpPr txBox="1"/>
          <p:nvPr/>
        </p:nvSpPr>
        <p:spPr>
          <a:xfrm>
            <a:off x="986118" y="6340405"/>
            <a:ext cx="10040469" cy="276999"/>
          </a:xfrm>
          <a:prstGeom prst="rect">
            <a:avLst/>
          </a:prstGeom>
          <a:noFill/>
        </p:spPr>
        <p:txBody>
          <a:bodyPr wrap="square">
            <a:spAutoFit/>
          </a:bodyPr>
          <a:lstStyle/>
          <a:p>
            <a:r>
              <a:rPr lang="en-US" sz="1200" dirty="0"/>
              <a:t>https://www.researchgate.net/publication/273133676_Evolution_of_NAD_83_in_the_United_States_Journey_from_2D_toward_4D/figures?lo=1</a:t>
            </a:r>
          </a:p>
        </p:txBody>
      </p:sp>
      <p:cxnSp>
        <p:nvCxnSpPr>
          <p:cNvPr id="14" name="Straight Arrow Connector 13">
            <a:extLst>
              <a:ext uri="{FF2B5EF4-FFF2-40B4-BE49-F238E27FC236}">
                <a16:creationId xmlns:a16="http://schemas.microsoft.com/office/drawing/2014/main" id="{9F111E82-3794-C048-2B3A-7823D60669E2}"/>
              </a:ext>
            </a:extLst>
          </p:cNvPr>
          <p:cNvCxnSpPr>
            <a:cxnSpLocks/>
          </p:cNvCxnSpPr>
          <p:nvPr/>
        </p:nvCxnSpPr>
        <p:spPr>
          <a:xfrm flipH="1">
            <a:off x="7073153" y="2288579"/>
            <a:ext cx="2474259" cy="18620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5091567-5E8E-3A5B-FB95-698365B51E2B}"/>
              </a:ext>
            </a:extLst>
          </p:cNvPr>
          <p:cNvSpPr txBox="1"/>
          <p:nvPr/>
        </p:nvSpPr>
        <p:spPr>
          <a:xfrm>
            <a:off x="9351624" y="2288579"/>
            <a:ext cx="1338315" cy="369332"/>
          </a:xfrm>
          <a:prstGeom prst="rect">
            <a:avLst/>
          </a:prstGeom>
          <a:noFill/>
        </p:spPr>
        <p:txBody>
          <a:bodyPr wrap="none" rtlCol="0">
            <a:spAutoFit/>
          </a:bodyPr>
          <a:lstStyle/>
          <a:p>
            <a:r>
              <a:rPr lang="en-US" b="1">
                <a:solidFill>
                  <a:srgbClr val="FF0000"/>
                </a:solidFill>
              </a:rPr>
              <a:t>Line </a:t>
            </a:r>
            <a:r>
              <a:rPr lang="en-US" b="1" dirty="0">
                <a:solidFill>
                  <a:srgbClr val="FF0000"/>
                </a:solidFill>
              </a:rPr>
              <a:t>of sight</a:t>
            </a:r>
          </a:p>
        </p:txBody>
      </p:sp>
      <p:sp>
        <p:nvSpPr>
          <p:cNvPr id="3" name="Footer Placeholder 2">
            <a:extLst>
              <a:ext uri="{FF2B5EF4-FFF2-40B4-BE49-F238E27FC236}">
                <a16:creationId xmlns:a16="http://schemas.microsoft.com/office/drawing/2014/main" id="{D086FF93-FA17-CB3F-7BE9-FACE4C6F4F19}"/>
              </a:ext>
            </a:extLst>
          </p:cNvPr>
          <p:cNvSpPr>
            <a:spLocks noGrp="1"/>
          </p:cNvSpPr>
          <p:nvPr>
            <p:ph type="ftr" sz="quarter" idx="11"/>
          </p:nvPr>
        </p:nvSpPr>
        <p:spPr/>
        <p:txBody>
          <a:bodyPr/>
          <a:lstStyle/>
          <a:p>
            <a:r>
              <a:rPr lang="en-US"/>
              <a:t>2025 GSICS Annual Meeting; 03/16-03/21 2025, Changchun, China </a:t>
            </a:r>
          </a:p>
        </p:txBody>
      </p:sp>
    </p:spTree>
    <p:extLst>
      <p:ext uri="{BB962C8B-B14F-4D97-AF65-F5344CB8AC3E}">
        <p14:creationId xmlns:p14="http://schemas.microsoft.com/office/powerpoint/2010/main" val="2238835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From LLA (</a:t>
            </a:r>
            <a:r>
              <a:rPr lang="en-US" dirty="0" err="1"/>
              <a:t>lon</a:t>
            </a:r>
            <a:r>
              <a:rPr lang="en-US" dirty="0"/>
              <a:t>, </a:t>
            </a:r>
            <a:r>
              <a:rPr lang="en-US" dirty="0" err="1"/>
              <a:t>lat</a:t>
            </a:r>
            <a:r>
              <a:rPr lang="en-US" dirty="0"/>
              <a:t>, h) to ECEF (x, y, z)</a:t>
            </a:r>
          </a:p>
        </p:txBody>
      </p:sp>
      <p:sp>
        <p:nvSpPr>
          <p:cNvPr id="4" name="Slide Number Placeholder 3"/>
          <p:cNvSpPr>
            <a:spLocks noGrp="1"/>
          </p:cNvSpPr>
          <p:nvPr>
            <p:ph type="sldNum" sz="quarter" idx="12"/>
          </p:nvPr>
        </p:nvSpPr>
        <p:spPr>
          <a:xfrm>
            <a:off x="8737600" y="6498570"/>
            <a:ext cx="2844800" cy="365125"/>
          </a:xfrm>
        </p:spPr>
        <p:txBody>
          <a:bodyPr/>
          <a:lstStyle/>
          <a:p>
            <a:fld id="{96E36F11-A39A-294D-A59D-6180D50ED29D}" type="slidenum">
              <a:rPr lang="en-US" smtClean="0"/>
              <a:pPr/>
              <a:t>14</a:t>
            </a:fld>
            <a:endParaRPr lang="en-US"/>
          </a:p>
        </p:txBody>
      </p:sp>
      <p:pic>
        <p:nvPicPr>
          <p:cNvPr id="1028" name="Picture 4" descr="https://www.colorado.edu/geography/gcraft/notes/datum/gif/llhxyz.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73" y="895349"/>
            <a:ext cx="5264953" cy="4827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7/7b/ECEF.svg/975px-ECEF.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598" y="1425613"/>
            <a:ext cx="4643438" cy="37480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462982" y="5265007"/>
            <a:ext cx="4027054" cy="646331"/>
          </a:xfrm>
          <a:prstGeom prst="rect">
            <a:avLst/>
          </a:prstGeom>
        </p:spPr>
        <p:txBody>
          <a:bodyPr wrap="square">
            <a:spAutoFit/>
          </a:bodyPr>
          <a:lstStyle/>
          <a:p>
            <a:r>
              <a:rPr lang="en-US" sz="1200" dirty="0"/>
              <a:t>By </a:t>
            </a:r>
            <a:r>
              <a:rPr lang="en-US" sz="1200" dirty="0" err="1"/>
              <a:t>Krishnavedala</a:t>
            </a:r>
            <a:r>
              <a:rPr lang="en-US" sz="1200" dirty="0"/>
              <a:t> - Own work, CC BY-SA 3.0, https://commons.wikimedia.org/w/index.php?curid=37182608</a:t>
            </a:r>
          </a:p>
        </p:txBody>
      </p:sp>
      <p:sp>
        <p:nvSpPr>
          <p:cNvPr id="3" name="TextBox 2">
            <a:extLst>
              <a:ext uri="{FF2B5EF4-FFF2-40B4-BE49-F238E27FC236}">
                <a16:creationId xmlns:a16="http://schemas.microsoft.com/office/drawing/2014/main" id="{D5A1DAA1-DF8B-4DB0-9F7B-8ABC5A9ACBEE}"/>
              </a:ext>
            </a:extLst>
          </p:cNvPr>
          <p:cNvSpPr txBox="1"/>
          <p:nvPr/>
        </p:nvSpPr>
        <p:spPr>
          <a:xfrm>
            <a:off x="3129094" y="1684299"/>
            <a:ext cx="3833768" cy="1200329"/>
          </a:xfrm>
          <a:prstGeom prst="rect">
            <a:avLst/>
          </a:prstGeom>
          <a:noFill/>
        </p:spPr>
        <p:txBody>
          <a:bodyPr wrap="square" rtlCol="0">
            <a:spAutoFit/>
          </a:bodyPr>
          <a:lstStyle/>
          <a:p>
            <a:r>
              <a:rPr lang="en-US" dirty="0">
                <a:solidFill>
                  <a:srgbClr val="FF0000"/>
                </a:solidFill>
              </a:rPr>
              <a:t>h: Geoid height + Terrain height</a:t>
            </a:r>
          </a:p>
          <a:p>
            <a:endParaRPr lang="en-US" dirty="0">
              <a:solidFill>
                <a:srgbClr val="FF0000"/>
              </a:solidFill>
            </a:endParaRPr>
          </a:p>
          <a:p>
            <a:r>
              <a:rPr lang="en-US" dirty="0">
                <a:solidFill>
                  <a:srgbClr val="FF0000"/>
                </a:solidFill>
              </a:rPr>
              <a:t> Geoid height: static Dataset</a:t>
            </a:r>
          </a:p>
          <a:p>
            <a:r>
              <a:rPr lang="en-US" dirty="0">
                <a:solidFill>
                  <a:srgbClr val="FF0000"/>
                </a:solidFill>
              </a:rPr>
              <a:t> Terrain height: saved in the data</a:t>
            </a:r>
          </a:p>
        </p:txBody>
      </p:sp>
      <p:sp>
        <p:nvSpPr>
          <p:cNvPr id="5" name="Footer Placeholder 4">
            <a:extLst>
              <a:ext uri="{FF2B5EF4-FFF2-40B4-BE49-F238E27FC236}">
                <a16:creationId xmlns:a16="http://schemas.microsoft.com/office/drawing/2014/main" id="{0CED73E4-CB4D-CEFF-2690-16637F581053}"/>
              </a:ext>
            </a:extLst>
          </p:cNvPr>
          <p:cNvSpPr>
            <a:spLocks noGrp="1"/>
          </p:cNvSpPr>
          <p:nvPr>
            <p:ph type="ftr" sz="quarter" idx="11"/>
          </p:nvPr>
        </p:nvSpPr>
        <p:spPr/>
        <p:txBody>
          <a:bodyPr/>
          <a:lstStyle/>
          <a:p>
            <a:r>
              <a:rPr lang="en-US"/>
              <a:t>2025 GSICS Annual Meeting; 03/16-03/21 2025, Changchun, China </a:t>
            </a:r>
          </a:p>
        </p:txBody>
      </p:sp>
    </p:spTree>
    <p:extLst>
      <p:ext uri="{BB962C8B-B14F-4D97-AF65-F5344CB8AC3E}">
        <p14:creationId xmlns:p14="http://schemas.microsoft.com/office/powerpoint/2010/main" val="1803958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5" name="Picture 3"/>
          <p:cNvPicPr>
            <a:picLocks noChangeAspect="1" noChangeArrowheads="1"/>
          </p:cNvPicPr>
          <p:nvPr/>
        </p:nvPicPr>
        <p:blipFill>
          <a:blip r:embed="rId2"/>
          <a:srcRect/>
          <a:stretch>
            <a:fillRect/>
          </a:stretch>
        </p:blipFill>
        <p:spPr bwMode="auto">
          <a:xfrm>
            <a:off x="1777990" y="2495089"/>
            <a:ext cx="3178623" cy="4165744"/>
          </a:xfrm>
          <a:prstGeom prst="rect">
            <a:avLst/>
          </a:prstGeom>
          <a:noFill/>
          <a:ln w="9525">
            <a:noFill/>
            <a:miter lim="800000"/>
            <a:headEnd/>
            <a:tailEnd/>
          </a:ln>
        </p:spPr>
      </p:pic>
      <p:sp>
        <p:nvSpPr>
          <p:cNvPr id="2" name="Title 1"/>
          <p:cNvSpPr>
            <a:spLocks noGrp="1"/>
          </p:cNvSpPr>
          <p:nvPr>
            <p:ph type="title"/>
          </p:nvPr>
        </p:nvSpPr>
        <p:spPr>
          <a:xfrm>
            <a:off x="855676" y="-1"/>
            <a:ext cx="10726723" cy="885825"/>
          </a:xfrm>
        </p:spPr>
        <p:txBody>
          <a:bodyPr>
            <a:normAutofit fontScale="90000"/>
          </a:bodyPr>
          <a:lstStyle/>
          <a:p>
            <a:r>
              <a:rPr lang="en-US" dirty="0"/>
              <a:t>Collocation of </a:t>
            </a:r>
            <a:r>
              <a:rPr lang="en-US" dirty="0" err="1"/>
              <a:t>CrIS</a:t>
            </a:r>
            <a:r>
              <a:rPr lang="en-US" dirty="0"/>
              <a:t> with VIIRS</a:t>
            </a:r>
            <a:br>
              <a:rPr lang="en-US" dirty="0"/>
            </a:br>
            <a:r>
              <a:rPr lang="en-US" sz="2700" dirty="0"/>
              <a:t>Control Run and Method One Use the Same Method but different inputs</a:t>
            </a:r>
            <a:r>
              <a:rPr lang="en-US" dirty="0"/>
              <a:t>  </a:t>
            </a:r>
          </a:p>
        </p:txBody>
      </p:sp>
      <p:sp>
        <p:nvSpPr>
          <p:cNvPr id="6" name="Content Placeholder 5"/>
          <p:cNvSpPr>
            <a:spLocks noGrp="1"/>
          </p:cNvSpPr>
          <p:nvPr>
            <p:ph sz="half" idx="2"/>
          </p:nvPr>
        </p:nvSpPr>
        <p:spPr>
          <a:xfrm>
            <a:off x="5279568" y="1034143"/>
            <a:ext cx="6699995" cy="5687332"/>
          </a:xfrm>
        </p:spPr>
        <p:txBody>
          <a:bodyPr>
            <a:normAutofit fontScale="77500" lnSpcReduction="20000"/>
          </a:bodyPr>
          <a:lstStyle/>
          <a:p>
            <a:r>
              <a:rPr lang="en-US" dirty="0"/>
              <a:t>It is better to collocate sounder and imager in space instead of  on the Earth Surface </a:t>
            </a:r>
          </a:p>
          <a:p>
            <a:pPr lvl="1"/>
            <a:r>
              <a:rPr lang="en-US" dirty="0"/>
              <a:t>No worry about FOV distortion</a:t>
            </a:r>
          </a:p>
          <a:p>
            <a:endParaRPr lang="en-US" dirty="0"/>
          </a:p>
          <a:p>
            <a:r>
              <a:rPr lang="en-US" dirty="0"/>
              <a:t>Retrieving line-of-sight vector of sounder from (</a:t>
            </a:r>
            <a:r>
              <a:rPr lang="en-US" dirty="0" err="1"/>
              <a:t>lon</a:t>
            </a:r>
            <a:r>
              <a:rPr lang="en-US" dirty="0"/>
              <a:t>, </a:t>
            </a:r>
            <a:r>
              <a:rPr lang="en-US" dirty="0" err="1"/>
              <a:t>lat</a:t>
            </a:r>
            <a:r>
              <a:rPr lang="en-US" dirty="0"/>
              <a:t>, satellite zenith, azimuth angles , and range)</a:t>
            </a:r>
          </a:p>
          <a:p>
            <a:endParaRPr lang="en-US" dirty="0"/>
          </a:p>
          <a:p>
            <a:r>
              <a:rPr lang="en-US" dirty="0"/>
              <a:t>The satellite position for sounder can be computed as: </a:t>
            </a:r>
          </a:p>
          <a:p>
            <a:pPr lvl="1"/>
            <a:r>
              <a:rPr lang="en-US" dirty="0"/>
              <a:t>G_s = P_s + LOS_s</a:t>
            </a:r>
          </a:p>
          <a:p>
            <a:pPr lvl="1"/>
            <a:endParaRPr lang="en-US" dirty="0"/>
          </a:p>
          <a:p>
            <a:r>
              <a:rPr lang="en-US" dirty="0"/>
              <a:t>The imager LOS vector viewing from the sounder can expressed as: </a:t>
            </a:r>
          </a:p>
          <a:p>
            <a:pPr lvl="1"/>
            <a:r>
              <a:rPr lang="en-US" dirty="0" err="1"/>
              <a:t>LOS_i</a:t>
            </a:r>
            <a:r>
              <a:rPr lang="en-US" dirty="0"/>
              <a:t> = </a:t>
            </a:r>
            <a:r>
              <a:rPr lang="en-US" dirty="0" err="1"/>
              <a:t>G_i</a:t>
            </a:r>
            <a:r>
              <a:rPr lang="en-US" dirty="0"/>
              <a:t> – P_s   </a:t>
            </a:r>
          </a:p>
          <a:p>
            <a:endParaRPr lang="en-US" dirty="0"/>
          </a:p>
          <a:p>
            <a:r>
              <a:rPr lang="en-US" dirty="0"/>
              <a:t>The collocation of imager and sounder can be simplified as examining the angles between two vectors, i.e. </a:t>
            </a:r>
            <a:r>
              <a:rPr lang="en-US" dirty="0" err="1"/>
              <a:t>LOS_i</a:t>
            </a:r>
            <a:r>
              <a:rPr lang="en-US" dirty="0"/>
              <a:t> and LOS_s</a:t>
            </a:r>
          </a:p>
          <a:p>
            <a:endParaRPr lang="en-US" dirty="0"/>
          </a:p>
          <a:p>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15</a:t>
            </a:fld>
            <a:endParaRPr lang="en-US"/>
          </a:p>
        </p:txBody>
      </p:sp>
      <p:pic>
        <p:nvPicPr>
          <p:cNvPr id="453634" name="Picture 2"/>
          <p:cNvPicPr>
            <a:picLocks noGrp="1" noChangeAspect="1" noChangeArrowheads="1"/>
          </p:cNvPicPr>
          <p:nvPr>
            <p:ph sz="half" idx="1"/>
          </p:nvPr>
        </p:nvPicPr>
        <p:blipFill>
          <a:blip r:embed="rId3"/>
          <a:srcRect l="8895"/>
          <a:stretch>
            <a:fillRect/>
          </a:stretch>
        </p:blipFill>
        <p:spPr bwMode="auto">
          <a:xfrm>
            <a:off x="429890" y="1034143"/>
            <a:ext cx="2863128" cy="2532289"/>
          </a:xfrm>
          <a:prstGeom prst="rect">
            <a:avLst/>
          </a:prstGeom>
          <a:noFill/>
          <a:ln w="9525">
            <a:noFill/>
            <a:miter lim="800000"/>
            <a:headEnd/>
            <a:tailEnd/>
          </a:ln>
        </p:spPr>
      </p:pic>
      <p:sp>
        <p:nvSpPr>
          <p:cNvPr id="7" name="TextBox 6"/>
          <p:cNvSpPr txBox="1"/>
          <p:nvPr/>
        </p:nvSpPr>
        <p:spPr>
          <a:xfrm>
            <a:off x="1524000" y="1034143"/>
            <a:ext cx="457200" cy="369332"/>
          </a:xfrm>
          <a:prstGeom prst="rect">
            <a:avLst/>
          </a:prstGeom>
          <a:solidFill>
            <a:srgbClr val="FFFFFF"/>
          </a:solidFill>
        </p:spPr>
        <p:txBody>
          <a:bodyPr wrap="square" rtlCol="0">
            <a:spAutoFit/>
          </a:bodyPr>
          <a:lstStyle/>
          <a:p>
            <a:endParaRPr lang="en-US" dirty="0"/>
          </a:p>
        </p:txBody>
      </p:sp>
      <p:pic>
        <p:nvPicPr>
          <p:cNvPr id="480258" name="Picture 2"/>
          <p:cNvPicPr>
            <a:picLocks noChangeAspect="1" noChangeArrowheads="1"/>
          </p:cNvPicPr>
          <p:nvPr/>
        </p:nvPicPr>
        <p:blipFill>
          <a:blip r:embed="rId4"/>
          <a:srcRect/>
          <a:stretch>
            <a:fillRect/>
          </a:stretch>
        </p:blipFill>
        <p:spPr bwMode="auto">
          <a:xfrm>
            <a:off x="2793268" y="2487832"/>
            <a:ext cx="1847850" cy="304800"/>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97596248-8180-BDBF-9A2A-92E5C7E152EC}"/>
              </a:ext>
            </a:extLst>
          </p:cNvPr>
          <p:cNvSpPr>
            <a:spLocks noGrp="1"/>
          </p:cNvSpPr>
          <p:nvPr>
            <p:ph type="ftr" sz="quarter" idx="11"/>
          </p:nvPr>
        </p:nvSpPr>
        <p:spPr/>
        <p:txBody>
          <a:bodyPr/>
          <a:lstStyle/>
          <a:p>
            <a:r>
              <a:rPr lang="en-US"/>
              <a:t>2025 GSICS Annual Meeting; 03/16-03/21 2025, Changchun, China </a:t>
            </a:r>
          </a:p>
        </p:txBody>
      </p:sp>
    </p:spTree>
    <p:extLst>
      <p:ext uri="{BB962C8B-B14F-4D97-AF65-F5344CB8AC3E}">
        <p14:creationId xmlns:p14="http://schemas.microsoft.com/office/powerpoint/2010/main" val="2886359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68585-D14C-44F4-870A-49CEE05CC4E6}"/>
              </a:ext>
            </a:extLst>
          </p:cNvPr>
          <p:cNvSpPr>
            <a:spLocks noGrp="1"/>
          </p:cNvSpPr>
          <p:nvPr>
            <p:ph type="title"/>
          </p:nvPr>
        </p:nvSpPr>
        <p:spPr/>
        <p:txBody>
          <a:bodyPr/>
          <a:lstStyle/>
          <a:p>
            <a:r>
              <a:rPr lang="en-US" dirty="0"/>
              <a:t>Collocation of VIIRS within </a:t>
            </a:r>
            <a:r>
              <a:rPr lang="en-US" dirty="0" err="1"/>
              <a:t>CrIS</a:t>
            </a:r>
            <a:r>
              <a:rPr lang="en-US" dirty="0"/>
              <a:t> </a:t>
            </a:r>
          </a:p>
        </p:txBody>
      </p:sp>
      <p:sp>
        <p:nvSpPr>
          <p:cNvPr id="3" name="Content Placeholder 2">
            <a:extLst>
              <a:ext uri="{FF2B5EF4-FFF2-40B4-BE49-F238E27FC236}">
                <a16:creationId xmlns:a16="http://schemas.microsoft.com/office/drawing/2014/main" id="{6FBB22E3-63CA-4C81-B074-FA4EFCEB8167}"/>
              </a:ext>
            </a:extLst>
          </p:cNvPr>
          <p:cNvSpPr>
            <a:spLocks noGrp="1"/>
          </p:cNvSpPr>
          <p:nvPr>
            <p:ph idx="1"/>
          </p:nvPr>
        </p:nvSpPr>
        <p:spPr/>
        <p:txBody>
          <a:bodyPr/>
          <a:lstStyle/>
          <a:p>
            <a:r>
              <a:rPr lang="en-US" u="sng" dirty="0"/>
              <a:t>Control Run</a:t>
            </a:r>
            <a:r>
              <a:rPr lang="en-US" dirty="0"/>
              <a:t>: collocating VIIRS Radiances with </a:t>
            </a:r>
            <a:r>
              <a:rPr lang="en-US" dirty="0" err="1"/>
              <a:t>CrIS</a:t>
            </a:r>
            <a:r>
              <a:rPr lang="en-US" dirty="0"/>
              <a:t> FOVs using VIIRS Non-TC latitude and longitude as inputs (no height)</a:t>
            </a:r>
          </a:p>
          <a:p>
            <a:endParaRPr lang="en-US" dirty="0"/>
          </a:p>
          <a:p>
            <a:endParaRPr lang="en-US" dirty="0"/>
          </a:p>
          <a:p>
            <a:r>
              <a:rPr lang="en-US" u="sng" dirty="0"/>
              <a:t>Method One</a:t>
            </a:r>
            <a:r>
              <a:rPr lang="en-US" dirty="0"/>
              <a:t>:  Same as the control one, but using VIIRS TC latitude and longitude as inputs (no height)</a:t>
            </a:r>
          </a:p>
          <a:p>
            <a:endParaRPr lang="en-US" dirty="0"/>
          </a:p>
          <a:p>
            <a:endParaRPr lang="en-US" dirty="0"/>
          </a:p>
          <a:p>
            <a:r>
              <a:rPr lang="en-US" u="sng" dirty="0"/>
              <a:t>Method Two</a:t>
            </a:r>
            <a:r>
              <a:rPr lang="en-US" dirty="0"/>
              <a:t>:  Collocation method using TC latitude, longitude, and ellipsoid heights as inputs  </a:t>
            </a:r>
          </a:p>
        </p:txBody>
      </p:sp>
      <p:sp>
        <p:nvSpPr>
          <p:cNvPr id="4" name="Slide Number Placeholder 3">
            <a:extLst>
              <a:ext uri="{FF2B5EF4-FFF2-40B4-BE49-F238E27FC236}">
                <a16:creationId xmlns:a16="http://schemas.microsoft.com/office/drawing/2014/main" id="{682389E4-D035-4C44-80CB-9DD1ECD7B319}"/>
              </a:ext>
            </a:extLst>
          </p:cNvPr>
          <p:cNvSpPr>
            <a:spLocks noGrp="1"/>
          </p:cNvSpPr>
          <p:nvPr>
            <p:ph type="sldNum" sz="quarter" idx="12"/>
          </p:nvPr>
        </p:nvSpPr>
        <p:spPr/>
        <p:txBody>
          <a:bodyPr/>
          <a:lstStyle/>
          <a:p>
            <a:fld id="{96E36F11-A39A-294D-A59D-6180D50ED29D}" type="slidenum">
              <a:rPr lang="en-US" smtClean="0"/>
              <a:pPr/>
              <a:t>16</a:t>
            </a:fld>
            <a:endParaRPr lang="en-US"/>
          </a:p>
        </p:txBody>
      </p:sp>
      <p:sp>
        <p:nvSpPr>
          <p:cNvPr id="5" name="Footer Placeholder 4">
            <a:extLst>
              <a:ext uri="{FF2B5EF4-FFF2-40B4-BE49-F238E27FC236}">
                <a16:creationId xmlns:a16="http://schemas.microsoft.com/office/drawing/2014/main" id="{ECC0C2AC-4DDE-943E-69AA-FA1D895DB741}"/>
              </a:ext>
            </a:extLst>
          </p:cNvPr>
          <p:cNvSpPr>
            <a:spLocks noGrp="1"/>
          </p:cNvSpPr>
          <p:nvPr>
            <p:ph type="ftr" sz="quarter" idx="11"/>
          </p:nvPr>
        </p:nvSpPr>
        <p:spPr/>
        <p:txBody>
          <a:bodyPr/>
          <a:lstStyle/>
          <a:p>
            <a:r>
              <a:rPr lang="en-US"/>
              <a:t>2025 GSICS Annual Meeting; 03/16-03/21 2025, Changchun, China </a:t>
            </a:r>
          </a:p>
        </p:txBody>
      </p:sp>
    </p:spTree>
    <p:extLst>
      <p:ext uri="{BB962C8B-B14F-4D97-AF65-F5344CB8AC3E}">
        <p14:creationId xmlns:p14="http://schemas.microsoft.com/office/powerpoint/2010/main" val="524744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DD73D-7C4F-4D19-A421-F8569747AD1A}"/>
              </a:ext>
            </a:extLst>
          </p:cNvPr>
          <p:cNvSpPr>
            <a:spLocks noGrp="1"/>
          </p:cNvSpPr>
          <p:nvPr>
            <p:ph type="title"/>
          </p:nvPr>
        </p:nvSpPr>
        <p:spPr/>
        <p:txBody>
          <a:bodyPr/>
          <a:lstStyle/>
          <a:p>
            <a:r>
              <a:rPr lang="en-US" dirty="0"/>
              <a:t>Control Run </a:t>
            </a:r>
            <a:r>
              <a:rPr lang="en-US" i="1" dirty="0">
                <a:solidFill>
                  <a:srgbClr val="FF0000"/>
                </a:solidFill>
              </a:rPr>
              <a:t>minus</a:t>
            </a:r>
            <a:r>
              <a:rPr lang="en-US" dirty="0"/>
              <a:t> Method One   </a:t>
            </a:r>
          </a:p>
        </p:txBody>
      </p:sp>
      <p:pic>
        <p:nvPicPr>
          <p:cNvPr id="8" name="Content Placeholder 7">
            <a:extLst>
              <a:ext uri="{FF2B5EF4-FFF2-40B4-BE49-F238E27FC236}">
                <a16:creationId xmlns:a16="http://schemas.microsoft.com/office/drawing/2014/main" id="{9B47AFDD-0F3D-4BDD-967E-FF87F720D65E}"/>
              </a:ext>
            </a:extLst>
          </p:cNvPr>
          <p:cNvPicPr>
            <a:picLocks noGrp="1" noChangeAspect="1"/>
          </p:cNvPicPr>
          <p:nvPr>
            <p:ph sz="half" idx="1"/>
          </p:nvPr>
        </p:nvPicPr>
        <p:blipFill>
          <a:blip r:embed="rId2"/>
          <a:stretch>
            <a:fillRect/>
          </a:stretch>
        </p:blipFill>
        <p:spPr>
          <a:xfrm>
            <a:off x="475376" y="940417"/>
            <a:ext cx="5384800" cy="2488583"/>
          </a:xfrm>
        </p:spPr>
      </p:pic>
      <p:pic>
        <p:nvPicPr>
          <p:cNvPr id="10" name="Content Placeholder 9">
            <a:extLst>
              <a:ext uri="{FF2B5EF4-FFF2-40B4-BE49-F238E27FC236}">
                <a16:creationId xmlns:a16="http://schemas.microsoft.com/office/drawing/2014/main" id="{A4B4BCDE-473B-42F3-9548-8E846EF4B8CD}"/>
              </a:ext>
            </a:extLst>
          </p:cNvPr>
          <p:cNvPicPr>
            <a:picLocks noGrp="1" noChangeAspect="1"/>
          </p:cNvPicPr>
          <p:nvPr>
            <p:ph sz="half" idx="2"/>
          </p:nvPr>
        </p:nvPicPr>
        <p:blipFill>
          <a:blip r:embed="rId3"/>
          <a:stretch>
            <a:fillRect/>
          </a:stretch>
        </p:blipFill>
        <p:spPr>
          <a:xfrm>
            <a:off x="475376" y="3483593"/>
            <a:ext cx="5384800" cy="2488583"/>
          </a:xfrm>
        </p:spPr>
      </p:pic>
      <p:sp>
        <p:nvSpPr>
          <p:cNvPr id="4" name="Slide Number Placeholder 3">
            <a:extLst>
              <a:ext uri="{FF2B5EF4-FFF2-40B4-BE49-F238E27FC236}">
                <a16:creationId xmlns:a16="http://schemas.microsoft.com/office/drawing/2014/main" id="{23DEC6CF-69AE-4E09-A8E3-86683D94249E}"/>
              </a:ext>
            </a:extLst>
          </p:cNvPr>
          <p:cNvSpPr>
            <a:spLocks noGrp="1"/>
          </p:cNvSpPr>
          <p:nvPr>
            <p:ph type="sldNum" sz="quarter" idx="12"/>
          </p:nvPr>
        </p:nvSpPr>
        <p:spPr/>
        <p:txBody>
          <a:bodyPr/>
          <a:lstStyle/>
          <a:p>
            <a:fld id="{96E36F11-A39A-294D-A59D-6180D50ED29D}" type="slidenum">
              <a:rPr lang="en-US" smtClean="0"/>
              <a:pPr/>
              <a:t>17</a:t>
            </a:fld>
            <a:endParaRPr lang="en-US"/>
          </a:p>
        </p:txBody>
      </p:sp>
      <p:pic>
        <p:nvPicPr>
          <p:cNvPr id="12" name="Picture 11">
            <a:extLst>
              <a:ext uri="{FF2B5EF4-FFF2-40B4-BE49-F238E27FC236}">
                <a16:creationId xmlns:a16="http://schemas.microsoft.com/office/drawing/2014/main" id="{3E878262-ABC0-43E2-98C1-46421AD79403}"/>
              </a:ext>
            </a:extLst>
          </p:cNvPr>
          <p:cNvPicPr>
            <a:picLocks noChangeAspect="1"/>
          </p:cNvPicPr>
          <p:nvPr/>
        </p:nvPicPr>
        <p:blipFill>
          <a:blip r:embed="rId4"/>
          <a:stretch>
            <a:fillRect/>
          </a:stretch>
        </p:blipFill>
        <p:spPr>
          <a:xfrm>
            <a:off x="6260510" y="940417"/>
            <a:ext cx="5456114" cy="2492355"/>
          </a:xfrm>
          <a:prstGeom prst="rect">
            <a:avLst/>
          </a:prstGeom>
        </p:spPr>
      </p:pic>
      <p:pic>
        <p:nvPicPr>
          <p:cNvPr id="14" name="Picture 13">
            <a:extLst>
              <a:ext uri="{FF2B5EF4-FFF2-40B4-BE49-F238E27FC236}">
                <a16:creationId xmlns:a16="http://schemas.microsoft.com/office/drawing/2014/main" id="{96C9BCDE-6886-4B2C-AE7E-874270A82841}"/>
              </a:ext>
            </a:extLst>
          </p:cNvPr>
          <p:cNvPicPr>
            <a:picLocks noChangeAspect="1"/>
          </p:cNvPicPr>
          <p:nvPr/>
        </p:nvPicPr>
        <p:blipFill>
          <a:blip r:embed="rId5"/>
          <a:stretch>
            <a:fillRect/>
          </a:stretch>
        </p:blipFill>
        <p:spPr>
          <a:xfrm>
            <a:off x="6260510" y="3483593"/>
            <a:ext cx="5456114" cy="2492355"/>
          </a:xfrm>
          <a:prstGeom prst="rect">
            <a:avLst/>
          </a:prstGeom>
        </p:spPr>
      </p:pic>
      <p:sp>
        <p:nvSpPr>
          <p:cNvPr id="16" name="TextBox 15">
            <a:extLst>
              <a:ext uri="{FF2B5EF4-FFF2-40B4-BE49-F238E27FC236}">
                <a16:creationId xmlns:a16="http://schemas.microsoft.com/office/drawing/2014/main" id="{9DBF8A37-BF14-450D-9B8C-0202AA2B5020}"/>
              </a:ext>
            </a:extLst>
          </p:cNvPr>
          <p:cNvSpPr txBox="1"/>
          <p:nvPr/>
        </p:nvSpPr>
        <p:spPr>
          <a:xfrm>
            <a:off x="855110" y="6050948"/>
            <a:ext cx="10407786" cy="646331"/>
          </a:xfrm>
          <a:prstGeom prst="rect">
            <a:avLst/>
          </a:prstGeom>
          <a:noFill/>
        </p:spPr>
        <p:txBody>
          <a:bodyPr wrap="none" rtlCol="0">
            <a:spAutoFit/>
          </a:bodyPr>
          <a:lstStyle/>
          <a:p>
            <a:r>
              <a:rPr lang="en-US" dirty="0"/>
              <a:t>Control Run and Method One use the same collocation method but with different VIIRS geolocation datasets.</a:t>
            </a:r>
          </a:p>
          <a:p>
            <a:r>
              <a:rPr lang="en-US" dirty="0"/>
              <a:t>It clearly shows the large difference if one does not account for terrain effects.        </a:t>
            </a:r>
          </a:p>
        </p:txBody>
      </p:sp>
      <p:sp>
        <p:nvSpPr>
          <p:cNvPr id="3" name="Footer Placeholder 2">
            <a:extLst>
              <a:ext uri="{FF2B5EF4-FFF2-40B4-BE49-F238E27FC236}">
                <a16:creationId xmlns:a16="http://schemas.microsoft.com/office/drawing/2014/main" id="{2FE3FFD4-2B24-F45D-6553-D924ABA297BB}"/>
              </a:ext>
            </a:extLst>
          </p:cNvPr>
          <p:cNvSpPr>
            <a:spLocks noGrp="1"/>
          </p:cNvSpPr>
          <p:nvPr>
            <p:ph type="ftr" sz="quarter" idx="11"/>
          </p:nvPr>
        </p:nvSpPr>
        <p:spPr/>
        <p:txBody>
          <a:bodyPr/>
          <a:lstStyle/>
          <a:p>
            <a:r>
              <a:rPr lang="en-US"/>
              <a:t>2025 GSICS Annual Meeting; 03/16-03/21 2025, Changchun, China </a:t>
            </a:r>
          </a:p>
        </p:txBody>
      </p:sp>
    </p:spTree>
    <p:extLst>
      <p:ext uri="{BB962C8B-B14F-4D97-AF65-F5344CB8AC3E}">
        <p14:creationId xmlns:p14="http://schemas.microsoft.com/office/powerpoint/2010/main" val="3356038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DD73D-7C4F-4D19-A421-F8569747AD1A}"/>
              </a:ext>
            </a:extLst>
          </p:cNvPr>
          <p:cNvSpPr>
            <a:spLocks noGrp="1"/>
          </p:cNvSpPr>
          <p:nvPr>
            <p:ph type="title"/>
          </p:nvPr>
        </p:nvSpPr>
        <p:spPr/>
        <p:txBody>
          <a:bodyPr/>
          <a:lstStyle/>
          <a:p>
            <a:r>
              <a:rPr lang="en-US" dirty="0"/>
              <a:t>Control Run </a:t>
            </a:r>
            <a:r>
              <a:rPr lang="en-US" i="1" dirty="0">
                <a:solidFill>
                  <a:srgbClr val="FF0000"/>
                </a:solidFill>
              </a:rPr>
              <a:t>minus</a:t>
            </a:r>
            <a:r>
              <a:rPr lang="en-US" dirty="0"/>
              <a:t> Method Two   </a:t>
            </a:r>
          </a:p>
        </p:txBody>
      </p:sp>
      <p:pic>
        <p:nvPicPr>
          <p:cNvPr id="8" name="Content Placeholder 7">
            <a:extLst>
              <a:ext uri="{FF2B5EF4-FFF2-40B4-BE49-F238E27FC236}">
                <a16:creationId xmlns:a16="http://schemas.microsoft.com/office/drawing/2014/main" id="{9B47AFDD-0F3D-4BDD-967E-FF87F720D65E}"/>
              </a:ext>
            </a:extLst>
          </p:cNvPr>
          <p:cNvPicPr>
            <a:picLocks noGrp="1" noChangeAspect="1"/>
          </p:cNvPicPr>
          <p:nvPr>
            <p:ph sz="half" idx="1"/>
          </p:nvPr>
        </p:nvPicPr>
        <p:blipFill>
          <a:blip r:embed="rId2"/>
          <a:stretch>
            <a:fillRect/>
          </a:stretch>
        </p:blipFill>
        <p:spPr>
          <a:xfrm>
            <a:off x="475376" y="885824"/>
            <a:ext cx="5384800" cy="2488583"/>
          </a:xfrm>
        </p:spPr>
      </p:pic>
      <p:pic>
        <p:nvPicPr>
          <p:cNvPr id="10" name="Content Placeholder 9">
            <a:extLst>
              <a:ext uri="{FF2B5EF4-FFF2-40B4-BE49-F238E27FC236}">
                <a16:creationId xmlns:a16="http://schemas.microsoft.com/office/drawing/2014/main" id="{A4B4BCDE-473B-42F3-9548-8E846EF4B8CD}"/>
              </a:ext>
            </a:extLst>
          </p:cNvPr>
          <p:cNvPicPr>
            <a:picLocks noGrp="1" noChangeAspect="1"/>
          </p:cNvPicPr>
          <p:nvPr>
            <p:ph sz="half" idx="2"/>
          </p:nvPr>
        </p:nvPicPr>
        <p:blipFill>
          <a:blip r:embed="rId3"/>
          <a:stretch>
            <a:fillRect/>
          </a:stretch>
        </p:blipFill>
        <p:spPr>
          <a:xfrm>
            <a:off x="475375" y="3449075"/>
            <a:ext cx="5384800" cy="2488583"/>
          </a:xfrm>
        </p:spPr>
      </p:pic>
      <p:sp>
        <p:nvSpPr>
          <p:cNvPr id="4" name="Slide Number Placeholder 3">
            <a:extLst>
              <a:ext uri="{FF2B5EF4-FFF2-40B4-BE49-F238E27FC236}">
                <a16:creationId xmlns:a16="http://schemas.microsoft.com/office/drawing/2014/main" id="{23DEC6CF-69AE-4E09-A8E3-86683D94249E}"/>
              </a:ext>
            </a:extLst>
          </p:cNvPr>
          <p:cNvSpPr>
            <a:spLocks noGrp="1"/>
          </p:cNvSpPr>
          <p:nvPr>
            <p:ph type="sldNum" sz="quarter" idx="12"/>
          </p:nvPr>
        </p:nvSpPr>
        <p:spPr/>
        <p:txBody>
          <a:bodyPr/>
          <a:lstStyle/>
          <a:p>
            <a:fld id="{96E36F11-A39A-294D-A59D-6180D50ED29D}" type="slidenum">
              <a:rPr lang="en-US" smtClean="0"/>
              <a:pPr/>
              <a:t>18</a:t>
            </a:fld>
            <a:endParaRPr lang="en-US"/>
          </a:p>
        </p:txBody>
      </p:sp>
      <p:pic>
        <p:nvPicPr>
          <p:cNvPr id="5" name="Picture 4">
            <a:extLst>
              <a:ext uri="{FF2B5EF4-FFF2-40B4-BE49-F238E27FC236}">
                <a16:creationId xmlns:a16="http://schemas.microsoft.com/office/drawing/2014/main" id="{B4D2B0AA-F1B4-4208-9BDD-10E1577BD917}"/>
              </a:ext>
            </a:extLst>
          </p:cNvPr>
          <p:cNvPicPr>
            <a:picLocks noChangeAspect="1"/>
          </p:cNvPicPr>
          <p:nvPr/>
        </p:nvPicPr>
        <p:blipFill>
          <a:blip r:embed="rId4"/>
          <a:stretch>
            <a:fillRect/>
          </a:stretch>
        </p:blipFill>
        <p:spPr>
          <a:xfrm>
            <a:off x="6412269" y="3479822"/>
            <a:ext cx="5456114" cy="2492355"/>
          </a:xfrm>
          <a:prstGeom prst="rect">
            <a:avLst/>
          </a:prstGeom>
        </p:spPr>
      </p:pic>
      <p:pic>
        <p:nvPicPr>
          <p:cNvPr id="7" name="Picture 6">
            <a:extLst>
              <a:ext uri="{FF2B5EF4-FFF2-40B4-BE49-F238E27FC236}">
                <a16:creationId xmlns:a16="http://schemas.microsoft.com/office/drawing/2014/main" id="{E6661F2F-2BD4-4AA2-A93F-1AAE51142560}"/>
              </a:ext>
            </a:extLst>
          </p:cNvPr>
          <p:cNvPicPr>
            <a:picLocks noChangeAspect="1"/>
          </p:cNvPicPr>
          <p:nvPr/>
        </p:nvPicPr>
        <p:blipFill>
          <a:blip r:embed="rId5"/>
          <a:stretch>
            <a:fillRect/>
          </a:stretch>
        </p:blipFill>
        <p:spPr>
          <a:xfrm>
            <a:off x="6412269" y="885824"/>
            <a:ext cx="5456114" cy="2492355"/>
          </a:xfrm>
          <a:prstGeom prst="rect">
            <a:avLst/>
          </a:prstGeom>
        </p:spPr>
      </p:pic>
      <p:sp>
        <p:nvSpPr>
          <p:cNvPr id="9" name="Rectangle 8">
            <a:extLst>
              <a:ext uri="{FF2B5EF4-FFF2-40B4-BE49-F238E27FC236}">
                <a16:creationId xmlns:a16="http://schemas.microsoft.com/office/drawing/2014/main" id="{17674746-F9B4-4755-9CB0-7A0882101BA1}"/>
              </a:ext>
            </a:extLst>
          </p:cNvPr>
          <p:cNvSpPr/>
          <p:nvPr/>
        </p:nvSpPr>
        <p:spPr>
          <a:xfrm>
            <a:off x="609600" y="5920650"/>
            <a:ext cx="10835951" cy="923330"/>
          </a:xfrm>
          <a:prstGeom prst="rect">
            <a:avLst/>
          </a:prstGeom>
        </p:spPr>
        <p:txBody>
          <a:bodyPr wrap="square">
            <a:spAutoFit/>
          </a:bodyPr>
          <a:lstStyle/>
          <a:p>
            <a:r>
              <a:rPr lang="en-US" dirty="0"/>
              <a:t>Method Two uses the new collocation method with TC geolocation data as inputs. Control Run uses the old colocation method with Non-TC geolocation as inputs. The difference between Method Two and Control Run</a:t>
            </a:r>
          </a:p>
          <a:p>
            <a:r>
              <a:rPr lang="en-US" dirty="0"/>
              <a:t>Is very small.        </a:t>
            </a:r>
          </a:p>
        </p:txBody>
      </p:sp>
      <p:sp>
        <p:nvSpPr>
          <p:cNvPr id="3" name="Footer Placeholder 2">
            <a:extLst>
              <a:ext uri="{FF2B5EF4-FFF2-40B4-BE49-F238E27FC236}">
                <a16:creationId xmlns:a16="http://schemas.microsoft.com/office/drawing/2014/main" id="{CBF6581B-89B0-18DF-E0F7-6649F2C934DD}"/>
              </a:ext>
            </a:extLst>
          </p:cNvPr>
          <p:cNvSpPr>
            <a:spLocks noGrp="1"/>
          </p:cNvSpPr>
          <p:nvPr>
            <p:ph type="ftr" sz="quarter" idx="11"/>
          </p:nvPr>
        </p:nvSpPr>
        <p:spPr/>
        <p:txBody>
          <a:bodyPr/>
          <a:lstStyle/>
          <a:p>
            <a:r>
              <a:rPr lang="en-US"/>
              <a:t>2025 GSICS Annual Meeting; 03/16-03/21 2025, Changchun, China </a:t>
            </a:r>
          </a:p>
        </p:txBody>
      </p:sp>
    </p:spTree>
    <p:extLst>
      <p:ext uri="{BB962C8B-B14F-4D97-AF65-F5344CB8AC3E}">
        <p14:creationId xmlns:p14="http://schemas.microsoft.com/office/powerpoint/2010/main" val="1216481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Issue 2: Out of Bands Effects </a:t>
            </a:r>
          </a:p>
        </p:txBody>
      </p:sp>
      <p:sp>
        <p:nvSpPr>
          <p:cNvPr id="6" name="Slide Number Placeholder 5"/>
          <p:cNvSpPr>
            <a:spLocks noGrp="1"/>
          </p:cNvSpPr>
          <p:nvPr>
            <p:ph type="sldNum" sz="quarter" idx="12"/>
          </p:nvPr>
        </p:nvSpPr>
        <p:spPr/>
        <p:txBody>
          <a:bodyPr/>
          <a:lstStyle/>
          <a:p>
            <a:fld id="{B6F15528-21DE-4FAA-801E-634DDDAF4B2B}" type="slidenum">
              <a:rPr lang="en-US" smtClean="0"/>
              <a:pPr/>
              <a:t>19</a:t>
            </a:fld>
            <a:endParaRPr lang="en-US"/>
          </a:p>
        </p:txBody>
      </p:sp>
      <p:pic>
        <p:nvPicPr>
          <p:cNvPr id="3" name="Picture 2" descr="VIIRS_SRF.ps.png"/>
          <p:cNvPicPr>
            <a:picLocks noChangeAspect="1"/>
          </p:cNvPicPr>
          <p:nvPr/>
        </p:nvPicPr>
        <p:blipFill>
          <a:blip r:embed="rId2" cstate="print"/>
          <a:stretch>
            <a:fillRect/>
          </a:stretch>
        </p:blipFill>
        <p:spPr>
          <a:xfrm>
            <a:off x="954157" y="1179397"/>
            <a:ext cx="7620000" cy="4995184"/>
          </a:xfrm>
          <a:prstGeom prst="rect">
            <a:avLst/>
          </a:prstGeom>
        </p:spPr>
      </p:pic>
      <p:sp>
        <p:nvSpPr>
          <p:cNvPr id="4" name="TextBox 3"/>
          <p:cNvSpPr txBox="1"/>
          <p:nvPr/>
        </p:nvSpPr>
        <p:spPr>
          <a:xfrm>
            <a:off x="5281567" y="1918252"/>
            <a:ext cx="2244012" cy="369332"/>
          </a:xfrm>
          <a:prstGeom prst="rect">
            <a:avLst/>
          </a:prstGeom>
          <a:noFill/>
        </p:spPr>
        <p:txBody>
          <a:bodyPr wrap="none" rtlCol="0">
            <a:spAutoFit/>
          </a:bodyPr>
          <a:lstStyle/>
          <a:p>
            <a:r>
              <a:rPr lang="en-US" b="1" dirty="0"/>
              <a:t>CrIS Band 1 end point</a:t>
            </a:r>
          </a:p>
        </p:txBody>
      </p:sp>
      <p:sp>
        <p:nvSpPr>
          <p:cNvPr id="5" name="TextBox 4"/>
          <p:cNvSpPr txBox="1"/>
          <p:nvPr/>
        </p:nvSpPr>
        <p:spPr>
          <a:xfrm>
            <a:off x="1819861" y="6468154"/>
            <a:ext cx="8552278" cy="369332"/>
          </a:xfrm>
          <a:prstGeom prst="rect">
            <a:avLst/>
          </a:prstGeom>
          <a:noFill/>
        </p:spPr>
        <p:txBody>
          <a:bodyPr wrap="none" rtlCol="0">
            <a:spAutoFit/>
          </a:bodyPr>
          <a:lstStyle/>
          <a:p>
            <a:r>
              <a:rPr lang="en-US" dirty="0"/>
              <a:t>Center wavenumber and band correction coefficients are calculated using the above SRFs.</a:t>
            </a:r>
          </a:p>
        </p:txBody>
      </p:sp>
      <p:sp>
        <p:nvSpPr>
          <p:cNvPr id="10" name="TextBox 9">
            <a:extLst>
              <a:ext uri="{FF2B5EF4-FFF2-40B4-BE49-F238E27FC236}">
                <a16:creationId xmlns:a16="http://schemas.microsoft.com/office/drawing/2014/main" id="{E68E0D24-368F-9B89-9D39-A5A250ADF327}"/>
              </a:ext>
            </a:extLst>
          </p:cNvPr>
          <p:cNvSpPr txBox="1"/>
          <p:nvPr/>
        </p:nvSpPr>
        <p:spPr>
          <a:xfrm>
            <a:off x="8721012" y="2878009"/>
            <a:ext cx="3289852" cy="830997"/>
          </a:xfrm>
          <a:prstGeom prst="rect">
            <a:avLst/>
          </a:prstGeom>
          <a:noFill/>
        </p:spPr>
        <p:txBody>
          <a:bodyPr wrap="square">
            <a:spAutoFit/>
          </a:bodyPr>
          <a:lstStyle/>
          <a:p>
            <a:r>
              <a:rPr lang="en-US" sz="2400" b="1" dirty="0"/>
              <a:t>VIIRS SRFs : </a:t>
            </a:r>
          </a:p>
          <a:p>
            <a:r>
              <a:rPr lang="en-US" sz="2400" b="1" dirty="0"/>
              <a:t>M15 and M16</a:t>
            </a:r>
          </a:p>
        </p:txBody>
      </p:sp>
      <p:sp>
        <p:nvSpPr>
          <p:cNvPr id="11" name="Footer Placeholder 10">
            <a:extLst>
              <a:ext uri="{FF2B5EF4-FFF2-40B4-BE49-F238E27FC236}">
                <a16:creationId xmlns:a16="http://schemas.microsoft.com/office/drawing/2014/main" id="{C8490A1C-7D3A-8280-ADC5-62ECBCF3550E}"/>
              </a:ext>
            </a:extLst>
          </p:cNvPr>
          <p:cNvSpPr>
            <a:spLocks noGrp="1"/>
          </p:cNvSpPr>
          <p:nvPr>
            <p:ph type="ftr" sz="quarter" idx="11"/>
          </p:nvPr>
        </p:nvSpPr>
        <p:spPr/>
        <p:txBody>
          <a:bodyPr/>
          <a:lstStyle/>
          <a:p>
            <a:r>
              <a:rPr lang="en-US"/>
              <a:t>2025 GSICS Annual Meeting; 03/16-03/21 2025, Changchun, China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Imager: VIIRS Instrument </a:t>
            </a:r>
          </a:p>
        </p:txBody>
      </p:sp>
      <p:sp>
        <p:nvSpPr>
          <p:cNvPr id="6" name="TextBox 5"/>
          <p:cNvSpPr txBox="1"/>
          <p:nvPr/>
        </p:nvSpPr>
        <p:spPr>
          <a:xfrm>
            <a:off x="9084483" y="6327220"/>
            <a:ext cx="3107517" cy="369332"/>
          </a:xfrm>
          <a:prstGeom prst="rect">
            <a:avLst/>
          </a:prstGeom>
          <a:noFill/>
        </p:spPr>
        <p:txBody>
          <a:bodyPr wrap="none" rtlCol="0">
            <a:spAutoFit/>
          </a:bodyPr>
          <a:lstStyle/>
          <a:p>
            <a:r>
              <a:rPr lang="en-US" dirty="0"/>
              <a:t>Copied from Raytheon Website</a:t>
            </a:r>
          </a:p>
        </p:txBody>
      </p:sp>
      <p:pic>
        <p:nvPicPr>
          <p:cNvPr id="456708" name="Picture 4" descr="VIIRS Infographic"/>
          <p:cNvPicPr>
            <a:picLocks noChangeAspect="1" noChangeArrowheads="1"/>
          </p:cNvPicPr>
          <p:nvPr/>
        </p:nvPicPr>
        <p:blipFill>
          <a:blip r:embed="rId3"/>
          <a:srcRect/>
          <a:stretch>
            <a:fillRect/>
          </a:stretch>
        </p:blipFill>
        <p:spPr bwMode="auto">
          <a:xfrm>
            <a:off x="1727200" y="1584961"/>
            <a:ext cx="8483600" cy="4659773"/>
          </a:xfrm>
          <a:prstGeom prst="rect">
            <a:avLst/>
          </a:prstGeom>
          <a:noFill/>
        </p:spPr>
      </p:pic>
      <p:sp>
        <p:nvSpPr>
          <p:cNvPr id="7" name="TextBox 6"/>
          <p:cNvSpPr txBox="1"/>
          <p:nvPr/>
        </p:nvSpPr>
        <p:spPr>
          <a:xfrm>
            <a:off x="2484120" y="1158240"/>
            <a:ext cx="5838458" cy="369332"/>
          </a:xfrm>
          <a:prstGeom prst="rect">
            <a:avLst/>
          </a:prstGeom>
          <a:noFill/>
        </p:spPr>
        <p:txBody>
          <a:bodyPr wrap="none" rtlCol="0">
            <a:spAutoFit/>
          </a:bodyPr>
          <a:lstStyle/>
          <a:p>
            <a:r>
              <a:rPr lang="en-US" b="1" dirty="0"/>
              <a:t>16 M-bands (750m); 5 I-Bands (375m);  1 DNB Band (750m)</a:t>
            </a:r>
          </a:p>
        </p:txBody>
      </p:sp>
      <p:sp>
        <p:nvSpPr>
          <p:cNvPr id="3" name="Footer Placeholder 2">
            <a:extLst>
              <a:ext uri="{FF2B5EF4-FFF2-40B4-BE49-F238E27FC236}">
                <a16:creationId xmlns:a16="http://schemas.microsoft.com/office/drawing/2014/main" id="{D7B544F0-C30A-6923-4029-187F7B78C4D7}"/>
              </a:ext>
            </a:extLst>
          </p:cNvPr>
          <p:cNvSpPr>
            <a:spLocks noGrp="1"/>
          </p:cNvSpPr>
          <p:nvPr>
            <p:ph type="ftr" sz="quarter" idx="11"/>
          </p:nvPr>
        </p:nvSpPr>
        <p:spPr/>
        <p:txBody>
          <a:bodyPr/>
          <a:lstStyle/>
          <a:p>
            <a:r>
              <a:rPr lang="en-US"/>
              <a:t>2025 GSICS Annual Meeting; 03/16-03/21 2025, Changchun, China </a:t>
            </a:r>
            <a:endParaRPr lang="en-US" dirty="0"/>
          </a:p>
        </p:txBody>
      </p:sp>
      <p:sp>
        <p:nvSpPr>
          <p:cNvPr id="4" name="Slide Number Placeholder 3">
            <a:extLst>
              <a:ext uri="{FF2B5EF4-FFF2-40B4-BE49-F238E27FC236}">
                <a16:creationId xmlns:a16="http://schemas.microsoft.com/office/drawing/2014/main" id="{055EE4B1-C1B1-7007-BD6C-380EFDDB6A4A}"/>
              </a:ext>
            </a:extLst>
          </p:cNvPr>
          <p:cNvSpPr>
            <a:spLocks noGrp="1"/>
          </p:cNvSpPr>
          <p:nvPr>
            <p:ph type="sldNum" sz="quarter" idx="12"/>
          </p:nvPr>
        </p:nvSpPr>
        <p:spPr/>
        <p:txBody>
          <a:bodyPr/>
          <a:lstStyle/>
          <a:p>
            <a:fld id="{96E36F11-A39A-294D-A59D-6180D50ED29D}"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926" y="126498"/>
            <a:ext cx="9962147" cy="629653"/>
          </a:xfrm>
        </p:spPr>
        <p:txBody>
          <a:bodyPr>
            <a:normAutofit/>
          </a:bodyPr>
          <a:lstStyle/>
          <a:p>
            <a:r>
              <a:rPr lang="en-US" dirty="0"/>
              <a:t>VIIRS SRFs (IDPS Version) : M13 </a:t>
            </a:r>
          </a:p>
        </p:txBody>
      </p:sp>
      <p:sp>
        <p:nvSpPr>
          <p:cNvPr id="3" name="Slide Number Placeholder 2"/>
          <p:cNvSpPr>
            <a:spLocks noGrp="1"/>
          </p:cNvSpPr>
          <p:nvPr>
            <p:ph type="sldNum" sz="quarter" idx="12"/>
          </p:nvPr>
        </p:nvSpPr>
        <p:spPr/>
        <p:txBody>
          <a:bodyPr/>
          <a:lstStyle/>
          <a:p>
            <a:fld id="{B6F15528-21DE-4FAA-801E-634DDDAF4B2B}" type="slidenum">
              <a:rPr lang="en-US" smtClean="0"/>
              <a:pPr/>
              <a:t>20</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1905001" y="1219201"/>
            <a:ext cx="7991475" cy="5397817"/>
          </a:xfrm>
          <a:prstGeom prst="rect">
            <a:avLst/>
          </a:prstGeom>
          <a:noFill/>
          <a:ln w="9525">
            <a:noFill/>
            <a:miter lim="800000"/>
            <a:headEnd/>
            <a:tailEnd/>
          </a:ln>
        </p:spPr>
      </p:pic>
      <p:sp>
        <p:nvSpPr>
          <p:cNvPr id="5" name="TextBox 4"/>
          <p:cNvSpPr txBox="1"/>
          <p:nvPr/>
        </p:nvSpPr>
        <p:spPr>
          <a:xfrm>
            <a:off x="7239000" y="3048000"/>
            <a:ext cx="2244012" cy="369332"/>
          </a:xfrm>
          <a:prstGeom prst="rect">
            <a:avLst/>
          </a:prstGeom>
          <a:noFill/>
        </p:spPr>
        <p:txBody>
          <a:bodyPr wrap="none" rtlCol="0">
            <a:spAutoFit/>
          </a:bodyPr>
          <a:lstStyle/>
          <a:p>
            <a:r>
              <a:rPr lang="en-US" b="1" dirty="0"/>
              <a:t>CrIS Band 3 end point</a:t>
            </a:r>
          </a:p>
        </p:txBody>
      </p:sp>
      <p:sp>
        <p:nvSpPr>
          <p:cNvPr id="4" name="Footer Placeholder 3">
            <a:extLst>
              <a:ext uri="{FF2B5EF4-FFF2-40B4-BE49-F238E27FC236}">
                <a16:creationId xmlns:a16="http://schemas.microsoft.com/office/drawing/2014/main" id="{31A54239-A304-2E4C-F06E-BB43D6E42622}"/>
              </a:ext>
            </a:extLst>
          </p:cNvPr>
          <p:cNvSpPr>
            <a:spLocks noGrp="1"/>
          </p:cNvSpPr>
          <p:nvPr>
            <p:ph type="ftr" sz="quarter" idx="11"/>
          </p:nvPr>
        </p:nvSpPr>
        <p:spPr/>
        <p:txBody>
          <a:bodyPr/>
          <a:lstStyle/>
          <a:p>
            <a:r>
              <a:rPr lang="en-US"/>
              <a:t>2025 GSICS Annual Meeting; 03/16-03/21 2025, Changchun, China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019199" cy="885825"/>
          </a:xfrm>
        </p:spPr>
        <p:txBody>
          <a:bodyPr>
            <a:normAutofit fontScale="90000"/>
          </a:bodyPr>
          <a:lstStyle/>
          <a:p>
            <a:pPr algn="l"/>
            <a:r>
              <a:rPr lang="en-US" dirty="0"/>
              <a:t>VIIRS-</a:t>
            </a:r>
            <a:r>
              <a:rPr lang="en-US" dirty="0" err="1"/>
              <a:t>CrIS</a:t>
            </a:r>
            <a:r>
              <a:rPr lang="en-US" dirty="0"/>
              <a:t> </a:t>
            </a:r>
            <a:br>
              <a:rPr lang="en-US" dirty="0"/>
            </a:br>
            <a:r>
              <a:rPr lang="en-US" dirty="0"/>
              <a:t>Scene Dependence </a:t>
            </a:r>
          </a:p>
        </p:txBody>
      </p:sp>
      <p:pic>
        <p:nvPicPr>
          <p:cNvPr id="5" name="Content Placeholder 4" descr="UW_07012013_13.no_OBB.ps.5.png"/>
          <p:cNvPicPr>
            <a:picLocks noGrp="1" noChangeAspect="1"/>
          </p:cNvPicPr>
          <p:nvPr>
            <p:ph idx="1"/>
          </p:nvPr>
        </p:nvPicPr>
        <p:blipFill>
          <a:blip r:embed="rId2" cstate="print"/>
          <a:stretch>
            <a:fillRect/>
          </a:stretch>
        </p:blipFill>
        <p:spPr>
          <a:xfrm>
            <a:off x="6172802" y="1"/>
            <a:ext cx="4495199" cy="3302819"/>
          </a:xfrm>
        </p:spPr>
      </p:pic>
      <p:sp>
        <p:nvSpPr>
          <p:cNvPr id="4" name="Slide Number Placeholder 3"/>
          <p:cNvSpPr>
            <a:spLocks noGrp="1"/>
          </p:cNvSpPr>
          <p:nvPr>
            <p:ph type="sldNum" sz="quarter" idx="12"/>
          </p:nvPr>
        </p:nvSpPr>
        <p:spPr/>
        <p:txBody>
          <a:bodyPr/>
          <a:lstStyle/>
          <a:p>
            <a:fld id="{B6F15528-21DE-4FAA-801E-634DDDAF4B2B}" type="slidenum">
              <a:rPr lang="en-US" smtClean="0"/>
              <a:pPr/>
              <a:t>21</a:t>
            </a:fld>
            <a:endParaRPr lang="en-US" dirty="0"/>
          </a:p>
        </p:txBody>
      </p:sp>
      <p:pic>
        <p:nvPicPr>
          <p:cNvPr id="6" name="Picture 5" descr="UW_07012013_15.no_OBB.ps.5.png"/>
          <p:cNvPicPr>
            <a:picLocks noChangeAspect="1"/>
          </p:cNvPicPr>
          <p:nvPr/>
        </p:nvPicPr>
        <p:blipFill>
          <a:blip r:embed="rId3" cstate="print"/>
          <a:stretch>
            <a:fillRect/>
          </a:stretch>
        </p:blipFill>
        <p:spPr>
          <a:xfrm>
            <a:off x="1597153" y="3429001"/>
            <a:ext cx="4495199" cy="3302819"/>
          </a:xfrm>
          <a:prstGeom prst="rect">
            <a:avLst/>
          </a:prstGeom>
        </p:spPr>
      </p:pic>
      <p:pic>
        <p:nvPicPr>
          <p:cNvPr id="7" name="Picture 6" descr="UW_07012013_16.no_OBB.ps.5.png"/>
          <p:cNvPicPr>
            <a:picLocks noChangeAspect="1"/>
          </p:cNvPicPr>
          <p:nvPr/>
        </p:nvPicPr>
        <p:blipFill>
          <a:blip r:embed="rId4" cstate="print"/>
          <a:stretch>
            <a:fillRect/>
          </a:stretch>
        </p:blipFill>
        <p:spPr>
          <a:xfrm>
            <a:off x="6172802" y="3352801"/>
            <a:ext cx="4495199" cy="3302819"/>
          </a:xfrm>
          <a:prstGeom prst="rect">
            <a:avLst/>
          </a:prstGeom>
        </p:spPr>
      </p:pic>
      <p:sp>
        <p:nvSpPr>
          <p:cNvPr id="9" name="TextBox 8"/>
          <p:cNvSpPr txBox="1"/>
          <p:nvPr/>
        </p:nvSpPr>
        <p:spPr>
          <a:xfrm>
            <a:off x="6553200" y="2362200"/>
            <a:ext cx="615874"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M13</a:t>
            </a:r>
          </a:p>
        </p:txBody>
      </p:sp>
      <p:sp>
        <p:nvSpPr>
          <p:cNvPr id="10" name="TextBox 9"/>
          <p:cNvSpPr txBox="1"/>
          <p:nvPr/>
        </p:nvSpPr>
        <p:spPr>
          <a:xfrm>
            <a:off x="2133600" y="3581400"/>
            <a:ext cx="615874"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M15</a:t>
            </a:r>
          </a:p>
        </p:txBody>
      </p:sp>
      <p:sp>
        <p:nvSpPr>
          <p:cNvPr id="11" name="TextBox 10"/>
          <p:cNvSpPr txBox="1"/>
          <p:nvPr/>
        </p:nvSpPr>
        <p:spPr>
          <a:xfrm>
            <a:off x="6553200" y="3581400"/>
            <a:ext cx="615874"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M16</a:t>
            </a:r>
          </a:p>
        </p:txBody>
      </p:sp>
      <p:sp>
        <p:nvSpPr>
          <p:cNvPr id="12" name="TextBox 11"/>
          <p:cNvSpPr txBox="1"/>
          <p:nvPr/>
        </p:nvSpPr>
        <p:spPr>
          <a:xfrm>
            <a:off x="1828800" y="1676401"/>
            <a:ext cx="3733800" cy="646331"/>
          </a:xfrm>
          <a:prstGeom prst="rect">
            <a:avLst/>
          </a:prstGeom>
          <a:noFill/>
        </p:spPr>
        <p:txBody>
          <a:bodyPr wrap="square" rtlCol="0">
            <a:spAutoFit/>
          </a:bodyPr>
          <a:lstStyle/>
          <a:p>
            <a:r>
              <a:rPr lang="en-US" b="1" dirty="0">
                <a:solidFill>
                  <a:srgbClr val="FF0000"/>
                </a:solidFill>
                <a:effectLst>
                  <a:outerShdw blurRad="38100" dist="38100" dir="2700000" algn="tl">
                    <a:srgbClr val="000000">
                      <a:alpha val="43137"/>
                    </a:srgbClr>
                  </a:outerShdw>
                </a:effectLst>
              </a:rPr>
              <a:t>Red Line: Fitting Line</a:t>
            </a:r>
          </a:p>
          <a:p>
            <a:r>
              <a:rPr lang="en-US" b="1" dirty="0">
                <a:solidFill>
                  <a:srgbClr val="0000CC"/>
                </a:solidFill>
                <a:effectLst>
                  <a:outerShdw blurRad="38100" dist="38100" dir="2700000" algn="tl">
                    <a:srgbClr val="000000">
                      <a:alpha val="43137"/>
                    </a:srgbClr>
                  </a:outerShdw>
                </a:effectLst>
              </a:rPr>
              <a:t>Blue Line: Bin Average  </a:t>
            </a:r>
          </a:p>
        </p:txBody>
      </p:sp>
      <p:sp>
        <p:nvSpPr>
          <p:cNvPr id="13" name="TextBox 12"/>
          <p:cNvSpPr txBox="1"/>
          <p:nvPr/>
        </p:nvSpPr>
        <p:spPr>
          <a:xfrm>
            <a:off x="2362201" y="2819401"/>
            <a:ext cx="3279937"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Without OOB correction</a:t>
            </a:r>
          </a:p>
        </p:txBody>
      </p:sp>
      <p:sp>
        <p:nvSpPr>
          <p:cNvPr id="3" name="Footer Placeholder 2">
            <a:extLst>
              <a:ext uri="{FF2B5EF4-FFF2-40B4-BE49-F238E27FC236}">
                <a16:creationId xmlns:a16="http://schemas.microsoft.com/office/drawing/2014/main" id="{A81E3A9C-F16C-D563-2CA8-A4EFD1D3CB83}"/>
              </a:ext>
            </a:extLst>
          </p:cNvPr>
          <p:cNvSpPr>
            <a:spLocks noGrp="1"/>
          </p:cNvSpPr>
          <p:nvPr>
            <p:ph type="ftr" sz="quarter" idx="11"/>
          </p:nvPr>
        </p:nvSpPr>
        <p:spPr/>
        <p:txBody>
          <a:bodyPr/>
          <a:lstStyle/>
          <a:p>
            <a:r>
              <a:rPr lang="en-US"/>
              <a:t>2025 GSICS Annual Meeting; 03/16-03/21 2025, Changchun, China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UW_07012013_16.ps.5.png"/>
          <p:cNvPicPr>
            <a:picLocks noChangeAspect="1"/>
          </p:cNvPicPr>
          <p:nvPr/>
        </p:nvPicPr>
        <p:blipFill>
          <a:blip r:embed="rId2" cstate="print"/>
          <a:stretch>
            <a:fillRect/>
          </a:stretch>
        </p:blipFill>
        <p:spPr>
          <a:xfrm>
            <a:off x="6172802" y="3355849"/>
            <a:ext cx="4495199" cy="3302819"/>
          </a:xfrm>
          <a:prstGeom prst="rect">
            <a:avLst/>
          </a:prstGeom>
        </p:spPr>
      </p:pic>
      <p:pic>
        <p:nvPicPr>
          <p:cNvPr id="17" name="Picture 16" descr="UW_07012013_15.ps.5.png"/>
          <p:cNvPicPr>
            <a:picLocks noChangeAspect="1"/>
          </p:cNvPicPr>
          <p:nvPr/>
        </p:nvPicPr>
        <p:blipFill>
          <a:blip r:embed="rId3" cstate="print"/>
          <a:stretch>
            <a:fillRect/>
          </a:stretch>
        </p:blipFill>
        <p:spPr>
          <a:xfrm>
            <a:off x="1600802" y="3429001"/>
            <a:ext cx="4495199" cy="3302819"/>
          </a:xfrm>
          <a:prstGeom prst="rect">
            <a:avLst/>
          </a:prstGeom>
        </p:spPr>
      </p:pic>
      <p:pic>
        <p:nvPicPr>
          <p:cNvPr id="14" name="Picture 13" descr="UW_07012013_13.ps.5.png"/>
          <p:cNvPicPr>
            <a:picLocks noChangeAspect="1"/>
          </p:cNvPicPr>
          <p:nvPr/>
        </p:nvPicPr>
        <p:blipFill>
          <a:blip r:embed="rId4" cstate="print"/>
          <a:stretch>
            <a:fillRect/>
          </a:stretch>
        </p:blipFill>
        <p:spPr>
          <a:xfrm>
            <a:off x="6172802" y="1"/>
            <a:ext cx="4495199" cy="3302819"/>
          </a:xfrm>
          <a:prstGeom prst="rect">
            <a:avLst/>
          </a:prstGeom>
        </p:spPr>
      </p:pic>
      <p:sp>
        <p:nvSpPr>
          <p:cNvPr id="2" name="Title 1"/>
          <p:cNvSpPr>
            <a:spLocks noGrp="1"/>
          </p:cNvSpPr>
          <p:nvPr>
            <p:ph type="title"/>
          </p:nvPr>
        </p:nvSpPr>
        <p:spPr>
          <a:xfrm>
            <a:off x="1286247" y="-114298"/>
            <a:ext cx="3733800" cy="1143000"/>
          </a:xfrm>
        </p:spPr>
        <p:txBody>
          <a:bodyPr>
            <a:normAutofit fontScale="90000"/>
          </a:bodyPr>
          <a:lstStyle/>
          <a:p>
            <a:pPr algn="l"/>
            <a:r>
              <a:rPr lang="en-US" dirty="0"/>
              <a:t>VIIRS-</a:t>
            </a:r>
            <a:r>
              <a:rPr lang="en-US" dirty="0" err="1"/>
              <a:t>CrIS</a:t>
            </a:r>
            <a:r>
              <a:rPr lang="en-US" dirty="0"/>
              <a:t> </a:t>
            </a:r>
            <a:br>
              <a:rPr lang="en-US" dirty="0"/>
            </a:br>
            <a:r>
              <a:rPr lang="en-US" dirty="0"/>
              <a:t>Scene Dependence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22</a:t>
            </a:fld>
            <a:endParaRPr lang="en-US" dirty="0"/>
          </a:p>
        </p:txBody>
      </p:sp>
      <p:sp>
        <p:nvSpPr>
          <p:cNvPr id="8" name="TextBox 7"/>
          <p:cNvSpPr txBox="1"/>
          <p:nvPr/>
        </p:nvSpPr>
        <p:spPr>
          <a:xfrm>
            <a:off x="6553200" y="2362200"/>
            <a:ext cx="615874"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M13</a:t>
            </a:r>
          </a:p>
        </p:txBody>
      </p:sp>
      <p:sp>
        <p:nvSpPr>
          <p:cNvPr id="9" name="TextBox 8"/>
          <p:cNvSpPr txBox="1"/>
          <p:nvPr/>
        </p:nvSpPr>
        <p:spPr>
          <a:xfrm>
            <a:off x="2133600" y="3581400"/>
            <a:ext cx="615874"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M15</a:t>
            </a:r>
          </a:p>
        </p:txBody>
      </p:sp>
      <p:sp>
        <p:nvSpPr>
          <p:cNvPr id="10" name="TextBox 9"/>
          <p:cNvSpPr txBox="1"/>
          <p:nvPr/>
        </p:nvSpPr>
        <p:spPr>
          <a:xfrm>
            <a:off x="6553200" y="3581400"/>
            <a:ext cx="615874"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M16</a:t>
            </a:r>
          </a:p>
        </p:txBody>
      </p:sp>
      <p:sp>
        <p:nvSpPr>
          <p:cNvPr id="12" name="TextBox 11"/>
          <p:cNvSpPr txBox="1"/>
          <p:nvPr/>
        </p:nvSpPr>
        <p:spPr>
          <a:xfrm>
            <a:off x="1828800" y="1676401"/>
            <a:ext cx="3733800" cy="646331"/>
          </a:xfrm>
          <a:prstGeom prst="rect">
            <a:avLst/>
          </a:prstGeom>
          <a:noFill/>
        </p:spPr>
        <p:txBody>
          <a:bodyPr wrap="square" rtlCol="0">
            <a:spAutoFit/>
          </a:bodyPr>
          <a:lstStyle/>
          <a:p>
            <a:r>
              <a:rPr lang="en-US" b="1" dirty="0">
                <a:solidFill>
                  <a:srgbClr val="FF0000"/>
                </a:solidFill>
                <a:effectLst>
                  <a:outerShdw blurRad="38100" dist="38100" dir="2700000" algn="tl">
                    <a:srgbClr val="000000">
                      <a:alpha val="43137"/>
                    </a:srgbClr>
                  </a:outerShdw>
                </a:effectLst>
              </a:rPr>
              <a:t>Red Line: Fitting Line</a:t>
            </a:r>
          </a:p>
          <a:p>
            <a:r>
              <a:rPr lang="en-US" b="1" dirty="0">
                <a:solidFill>
                  <a:srgbClr val="0000CC"/>
                </a:solidFill>
                <a:effectLst>
                  <a:outerShdw blurRad="38100" dist="38100" dir="2700000" algn="tl">
                    <a:srgbClr val="000000">
                      <a:alpha val="43137"/>
                    </a:srgbClr>
                  </a:outerShdw>
                </a:effectLst>
              </a:rPr>
              <a:t>Blue Line: Bin Average  </a:t>
            </a:r>
          </a:p>
        </p:txBody>
      </p:sp>
      <p:sp>
        <p:nvSpPr>
          <p:cNvPr id="3" name="TextBox 2">
            <a:extLst>
              <a:ext uri="{FF2B5EF4-FFF2-40B4-BE49-F238E27FC236}">
                <a16:creationId xmlns:a16="http://schemas.microsoft.com/office/drawing/2014/main" id="{181571EC-EC0C-898B-32D9-4BC3ED56503D}"/>
              </a:ext>
            </a:extLst>
          </p:cNvPr>
          <p:cNvSpPr txBox="1"/>
          <p:nvPr/>
        </p:nvSpPr>
        <p:spPr>
          <a:xfrm>
            <a:off x="2587764" y="2891136"/>
            <a:ext cx="2842317" cy="461665"/>
          </a:xfrm>
          <a:prstGeom prst="rect">
            <a:avLst/>
          </a:prstGeom>
          <a:noFill/>
        </p:spPr>
        <p:txBody>
          <a:bodyPr wrap="none" rtlCol="0">
            <a:spAutoFit/>
          </a:bodyPr>
          <a:lstStyle/>
          <a:p>
            <a:r>
              <a:rPr lang="en-US" sz="2400" b="1" dirty="0">
                <a:solidFill>
                  <a:srgbClr val="FF0000"/>
                </a:solidFill>
                <a:effectLst>
                  <a:outerShdw blurRad="38100" dist="38100" dir="2700000" algn="tl">
                    <a:srgbClr val="000000">
                      <a:alpha val="43137"/>
                    </a:srgbClr>
                  </a:outerShdw>
                </a:effectLst>
              </a:rPr>
              <a:t>With OOB correction</a:t>
            </a:r>
          </a:p>
        </p:txBody>
      </p:sp>
      <p:sp>
        <p:nvSpPr>
          <p:cNvPr id="5" name="Footer Placeholder 4">
            <a:extLst>
              <a:ext uri="{FF2B5EF4-FFF2-40B4-BE49-F238E27FC236}">
                <a16:creationId xmlns:a16="http://schemas.microsoft.com/office/drawing/2014/main" id="{BAC2B018-5C28-06A6-EC62-F3516D0DD34C}"/>
              </a:ext>
            </a:extLst>
          </p:cNvPr>
          <p:cNvSpPr>
            <a:spLocks noGrp="1"/>
          </p:cNvSpPr>
          <p:nvPr>
            <p:ph type="ftr" sz="quarter" idx="11"/>
          </p:nvPr>
        </p:nvSpPr>
        <p:spPr/>
        <p:txBody>
          <a:bodyPr/>
          <a:lstStyle/>
          <a:p>
            <a:r>
              <a:rPr lang="en-US"/>
              <a:t>2025 GSICS Annual Meeting; 03/16-03/21 2025, Changchun, China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D7194-C1B0-60A2-A9B5-10C1983DEBD7}"/>
              </a:ext>
            </a:extLst>
          </p:cNvPr>
          <p:cNvSpPr>
            <a:spLocks noGrp="1"/>
          </p:cNvSpPr>
          <p:nvPr>
            <p:ph type="title"/>
          </p:nvPr>
        </p:nvSpPr>
        <p:spPr/>
        <p:txBody>
          <a:bodyPr/>
          <a:lstStyle/>
          <a:p>
            <a:r>
              <a:rPr lang="en-US" dirty="0"/>
              <a:t>Conclusion </a:t>
            </a:r>
          </a:p>
        </p:txBody>
      </p:sp>
      <p:sp>
        <p:nvSpPr>
          <p:cNvPr id="3" name="Content Placeholder 2">
            <a:extLst>
              <a:ext uri="{FF2B5EF4-FFF2-40B4-BE49-F238E27FC236}">
                <a16:creationId xmlns:a16="http://schemas.microsoft.com/office/drawing/2014/main" id="{EFE17F41-7FF3-99F0-A329-ADD83B8E7574}"/>
              </a:ext>
            </a:extLst>
          </p:cNvPr>
          <p:cNvSpPr>
            <a:spLocks noGrp="1"/>
          </p:cNvSpPr>
          <p:nvPr>
            <p:ph idx="1"/>
          </p:nvPr>
        </p:nvSpPr>
        <p:spPr/>
        <p:txBody>
          <a:bodyPr/>
          <a:lstStyle/>
          <a:p>
            <a:r>
              <a:rPr lang="en-US" dirty="0" err="1"/>
              <a:t>CrIS</a:t>
            </a:r>
            <a:r>
              <a:rPr lang="en-US" dirty="0"/>
              <a:t> and VIIRS inter-calibration plays a very import role for radiometric and geometric calibration assessment. </a:t>
            </a:r>
          </a:p>
          <a:p>
            <a:endParaRPr lang="en-US" dirty="0"/>
          </a:p>
          <a:p>
            <a:r>
              <a:rPr lang="en-US" dirty="0"/>
              <a:t>Incorporating the geoid height (from the static dataset) and terrain height (already stored in the VIIRS geolocation data), the collocation method can be modified to achieve results comparable to those obtained with non-TC data. </a:t>
            </a:r>
          </a:p>
          <a:p>
            <a:endParaRPr lang="en-US" dirty="0"/>
          </a:p>
          <a:p>
            <a:r>
              <a:rPr lang="en-US" dirty="0"/>
              <a:t>The out-of-band effects of VIIRS should be accounted for by using </a:t>
            </a:r>
            <a:r>
              <a:rPr lang="en-US" dirty="0" err="1"/>
              <a:t>CrIS</a:t>
            </a:r>
            <a:r>
              <a:rPr lang="en-US" dirty="0"/>
              <a:t> gap filling method to reduce the inter-comparison bias between </a:t>
            </a:r>
            <a:r>
              <a:rPr lang="en-US" dirty="0" err="1"/>
              <a:t>CrIS</a:t>
            </a:r>
            <a:r>
              <a:rPr lang="en-US" dirty="0"/>
              <a:t> and VIIRS .  </a:t>
            </a:r>
          </a:p>
        </p:txBody>
      </p:sp>
      <p:sp>
        <p:nvSpPr>
          <p:cNvPr id="4" name="Footer Placeholder 3">
            <a:extLst>
              <a:ext uri="{FF2B5EF4-FFF2-40B4-BE49-F238E27FC236}">
                <a16:creationId xmlns:a16="http://schemas.microsoft.com/office/drawing/2014/main" id="{6A3EED72-EB39-5C6D-5461-940B88178F53}"/>
              </a:ext>
            </a:extLst>
          </p:cNvPr>
          <p:cNvSpPr>
            <a:spLocks noGrp="1"/>
          </p:cNvSpPr>
          <p:nvPr>
            <p:ph type="ftr" sz="quarter" idx="11"/>
          </p:nvPr>
        </p:nvSpPr>
        <p:spPr/>
        <p:txBody>
          <a:bodyPr/>
          <a:lstStyle/>
          <a:p>
            <a:r>
              <a:rPr lang="en-US"/>
              <a:t>2025 GSICS Annual Meeting; 03/16-03/21 2025, Changchun, China </a:t>
            </a:r>
          </a:p>
        </p:txBody>
      </p:sp>
      <p:sp>
        <p:nvSpPr>
          <p:cNvPr id="5" name="Slide Number Placeholder 4">
            <a:extLst>
              <a:ext uri="{FF2B5EF4-FFF2-40B4-BE49-F238E27FC236}">
                <a16:creationId xmlns:a16="http://schemas.microsoft.com/office/drawing/2014/main" id="{4A2B8A5A-8636-EB72-B295-446F4F50BF3D}"/>
              </a:ext>
            </a:extLst>
          </p:cNvPr>
          <p:cNvSpPr>
            <a:spLocks noGrp="1"/>
          </p:cNvSpPr>
          <p:nvPr>
            <p:ph type="sldNum" sz="quarter" idx="12"/>
          </p:nvPr>
        </p:nvSpPr>
        <p:spPr/>
        <p:txBody>
          <a:bodyPr/>
          <a:lstStyle/>
          <a:p>
            <a:fld id="{96E36F11-A39A-294D-A59D-6180D50ED29D}" type="slidenum">
              <a:rPr lang="en-US" smtClean="0"/>
              <a:pPr/>
              <a:t>23</a:t>
            </a:fld>
            <a:endParaRPr lang="en-US"/>
          </a:p>
        </p:txBody>
      </p:sp>
    </p:spTree>
    <p:extLst>
      <p:ext uri="{BB962C8B-B14F-4D97-AF65-F5344CB8AC3E}">
        <p14:creationId xmlns:p14="http://schemas.microsoft.com/office/powerpoint/2010/main" val="727851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905007" y="148700"/>
            <a:ext cx="8226425" cy="582613"/>
          </a:xfrm>
        </p:spPr>
        <p:txBody>
          <a:bodyPr>
            <a:noAutofit/>
          </a:bodyPr>
          <a:lstStyle/>
          <a:p>
            <a:r>
              <a:rPr lang="en-US" dirty="0">
                <a:latin typeface="Times New Roman" pitchFamily="18" charset="0"/>
                <a:cs typeface="Times New Roman" pitchFamily="18" charset="0"/>
              </a:rPr>
              <a:t>Sounder: </a:t>
            </a:r>
            <a:r>
              <a:rPr lang="en-US" dirty="0" err="1">
                <a:latin typeface="Times New Roman" pitchFamily="18" charset="0"/>
                <a:cs typeface="Times New Roman" pitchFamily="18" charset="0"/>
              </a:rPr>
              <a:t>CrIS</a:t>
            </a:r>
            <a:r>
              <a:rPr lang="en-US" dirty="0">
                <a:latin typeface="Times New Roman" pitchFamily="18" charset="0"/>
                <a:cs typeface="Times New Roman" pitchFamily="18" charset="0"/>
              </a:rPr>
              <a:t> Operational Concept</a:t>
            </a:r>
          </a:p>
        </p:txBody>
      </p:sp>
      <p:pic>
        <p:nvPicPr>
          <p:cNvPr id="8195" name="Picture 4" descr="0124-1011-2212-1645_astronaut_floating_in_space_above_the_earth_o.jpg"/>
          <p:cNvPicPr>
            <a:picLocks noChangeAspect="1"/>
          </p:cNvPicPr>
          <p:nvPr/>
        </p:nvPicPr>
        <p:blipFill>
          <a:blip r:embed="rId2" cstate="print"/>
          <a:srcRect/>
          <a:stretch>
            <a:fillRect/>
          </a:stretch>
        </p:blipFill>
        <p:spPr bwMode="auto">
          <a:xfrm>
            <a:off x="1950244" y="1079502"/>
            <a:ext cx="8374062" cy="5349875"/>
          </a:xfrm>
          <a:prstGeom prst="rect">
            <a:avLst/>
          </a:prstGeom>
          <a:noFill/>
          <a:ln w="9525">
            <a:noFill/>
            <a:miter lim="800000"/>
            <a:headEnd/>
            <a:tailEnd/>
          </a:ln>
        </p:spPr>
      </p:pic>
      <p:grpSp>
        <p:nvGrpSpPr>
          <p:cNvPr id="2" name="Group 10"/>
          <p:cNvGrpSpPr>
            <a:grpSpLocks/>
          </p:cNvGrpSpPr>
          <p:nvPr/>
        </p:nvGrpSpPr>
        <p:grpSpPr bwMode="auto">
          <a:xfrm>
            <a:off x="3244065" y="1641477"/>
            <a:ext cx="601662" cy="557213"/>
            <a:chOff x="928" y="1177"/>
            <a:chExt cx="408" cy="405"/>
          </a:xfrm>
        </p:grpSpPr>
        <p:grpSp>
          <p:nvGrpSpPr>
            <p:cNvPr id="3" name="Group 11"/>
            <p:cNvGrpSpPr>
              <a:grpSpLocks/>
            </p:cNvGrpSpPr>
            <p:nvPr/>
          </p:nvGrpSpPr>
          <p:grpSpPr bwMode="auto">
            <a:xfrm>
              <a:off x="928" y="1177"/>
              <a:ext cx="408" cy="405"/>
              <a:chOff x="928" y="1177"/>
              <a:chExt cx="408" cy="405"/>
            </a:xfrm>
          </p:grpSpPr>
          <p:sp>
            <p:nvSpPr>
              <p:cNvPr id="8433" name="Freeform 12"/>
              <p:cNvSpPr>
                <a:spLocks/>
              </p:cNvSpPr>
              <p:nvPr/>
            </p:nvSpPr>
            <p:spPr bwMode="auto">
              <a:xfrm>
                <a:off x="932" y="1280"/>
                <a:ext cx="142" cy="82"/>
              </a:xfrm>
              <a:custGeom>
                <a:avLst/>
                <a:gdLst>
                  <a:gd name="T0" fmla="*/ 135 w 142"/>
                  <a:gd name="T1" fmla="*/ 41 h 82"/>
                  <a:gd name="T2" fmla="*/ 141 w 142"/>
                  <a:gd name="T3" fmla="*/ 81 h 82"/>
                  <a:gd name="T4" fmla="*/ 0 w 142"/>
                  <a:gd name="T5" fmla="*/ 41 h 82"/>
                  <a:gd name="T6" fmla="*/ 2 w 142"/>
                  <a:gd name="T7" fmla="*/ 29 h 82"/>
                  <a:gd name="T8" fmla="*/ 4 w 142"/>
                  <a:gd name="T9" fmla="*/ 0 h 82"/>
                  <a:gd name="T10" fmla="*/ 135 w 142"/>
                  <a:gd name="T11" fmla="*/ 41 h 82"/>
                  <a:gd name="T12" fmla="*/ 0 60000 65536"/>
                  <a:gd name="T13" fmla="*/ 0 60000 65536"/>
                  <a:gd name="T14" fmla="*/ 0 60000 65536"/>
                  <a:gd name="T15" fmla="*/ 0 60000 65536"/>
                  <a:gd name="T16" fmla="*/ 0 60000 65536"/>
                  <a:gd name="T17" fmla="*/ 0 60000 65536"/>
                  <a:gd name="T18" fmla="*/ 0 w 142"/>
                  <a:gd name="T19" fmla="*/ 0 h 82"/>
                  <a:gd name="T20" fmla="*/ 142 w 142"/>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142" h="82">
                    <a:moveTo>
                      <a:pt x="135" y="41"/>
                    </a:moveTo>
                    <a:lnTo>
                      <a:pt x="141" y="81"/>
                    </a:lnTo>
                    <a:lnTo>
                      <a:pt x="0" y="41"/>
                    </a:lnTo>
                    <a:lnTo>
                      <a:pt x="2" y="29"/>
                    </a:lnTo>
                    <a:lnTo>
                      <a:pt x="4" y="0"/>
                    </a:lnTo>
                    <a:lnTo>
                      <a:pt x="135" y="4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34" name="Freeform 13"/>
              <p:cNvSpPr>
                <a:spLocks/>
              </p:cNvSpPr>
              <p:nvPr/>
            </p:nvSpPr>
            <p:spPr bwMode="auto">
              <a:xfrm>
                <a:off x="932" y="1280"/>
                <a:ext cx="142" cy="82"/>
              </a:xfrm>
              <a:custGeom>
                <a:avLst/>
                <a:gdLst>
                  <a:gd name="T0" fmla="*/ 135 w 142"/>
                  <a:gd name="T1" fmla="*/ 41 h 82"/>
                  <a:gd name="T2" fmla="*/ 141 w 142"/>
                  <a:gd name="T3" fmla="*/ 81 h 82"/>
                  <a:gd name="T4" fmla="*/ 0 w 142"/>
                  <a:gd name="T5" fmla="*/ 41 h 82"/>
                  <a:gd name="T6" fmla="*/ 2 w 142"/>
                  <a:gd name="T7" fmla="*/ 29 h 82"/>
                  <a:gd name="T8" fmla="*/ 4 w 142"/>
                  <a:gd name="T9" fmla="*/ 0 h 82"/>
                  <a:gd name="T10" fmla="*/ 135 w 142"/>
                  <a:gd name="T11" fmla="*/ 41 h 82"/>
                  <a:gd name="T12" fmla="*/ 0 60000 65536"/>
                  <a:gd name="T13" fmla="*/ 0 60000 65536"/>
                  <a:gd name="T14" fmla="*/ 0 60000 65536"/>
                  <a:gd name="T15" fmla="*/ 0 60000 65536"/>
                  <a:gd name="T16" fmla="*/ 0 60000 65536"/>
                  <a:gd name="T17" fmla="*/ 0 60000 65536"/>
                  <a:gd name="T18" fmla="*/ 0 w 142"/>
                  <a:gd name="T19" fmla="*/ 0 h 82"/>
                  <a:gd name="T20" fmla="*/ 142 w 142"/>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142" h="82">
                    <a:moveTo>
                      <a:pt x="135" y="41"/>
                    </a:moveTo>
                    <a:lnTo>
                      <a:pt x="141" y="81"/>
                    </a:lnTo>
                    <a:lnTo>
                      <a:pt x="0" y="41"/>
                    </a:lnTo>
                    <a:lnTo>
                      <a:pt x="2" y="29"/>
                    </a:lnTo>
                    <a:lnTo>
                      <a:pt x="4" y="0"/>
                    </a:lnTo>
                    <a:lnTo>
                      <a:pt x="135" y="4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35" name="Freeform 14"/>
              <p:cNvSpPr>
                <a:spLocks/>
              </p:cNvSpPr>
              <p:nvPr/>
            </p:nvSpPr>
            <p:spPr bwMode="auto">
              <a:xfrm>
                <a:off x="1067" y="1324"/>
                <a:ext cx="7" cy="38"/>
              </a:xfrm>
              <a:custGeom>
                <a:avLst/>
                <a:gdLst>
                  <a:gd name="T0" fmla="*/ 5 w 7"/>
                  <a:gd name="T1" fmla="*/ 34 h 38"/>
                  <a:gd name="T2" fmla="*/ 6 w 7"/>
                  <a:gd name="T3" fmla="*/ 37 h 38"/>
                  <a:gd name="T4" fmla="*/ 0 w 7"/>
                  <a:gd name="T5" fmla="*/ 2 h 38"/>
                  <a:gd name="T6" fmla="*/ 3 w 7"/>
                  <a:gd name="T7" fmla="*/ 0 h 38"/>
                  <a:gd name="T8" fmla="*/ 6 w 7"/>
                  <a:gd name="T9" fmla="*/ 37 h 38"/>
                  <a:gd name="T10" fmla="*/ 5 w 7"/>
                  <a:gd name="T11" fmla="*/ 34 h 38"/>
                  <a:gd name="T12" fmla="*/ 0 60000 65536"/>
                  <a:gd name="T13" fmla="*/ 0 60000 65536"/>
                  <a:gd name="T14" fmla="*/ 0 60000 65536"/>
                  <a:gd name="T15" fmla="*/ 0 60000 65536"/>
                  <a:gd name="T16" fmla="*/ 0 60000 65536"/>
                  <a:gd name="T17" fmla="*/ 0 60000 65536"/>
                  <a:gd name="T18" fmla="*/ 0 w 7"/>
                  <a:gd name="T19" fmla="*/ 0 h 38"/>
                  <a:gd name="T20" fmla="*/ 7 w 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7" h="38">
                    <a:moveTo>
                      <a:pt x="5" y="34"/>
                    </a:moveTo>
                    <a:lnTo>
                      <a:pt x="6" y="37"/>
                    </a:lnTo>
                    <a:lnTo>
                      <a:pt x="0" y="2"/>
                    </a:lnTo>
                    <a:lnTo>
                      <a:pt x="3" y="0"/>
                    </a:lnTo>
                    <a:lnTo>
                      <a:pt x="6" y="37"/>
                    </a:lnTo>
                    <a:lnTo>
                      <a:pt x="5" y="3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36" name="Freeform 15"/>
              <p:cNvSpPr>
                <a:spLocks/>
              </p:cNvSpPr>
              <p:nvPr/>
            </p:nvSpPr>
            <p:spPr bwMode="auto">
              <a:xfrm>
                <a:off x="1067" y="1324"/>
                <a:ext cx="7" cy="38"/>
              </a:xfrm>
              <a:custGeom>
                <a:avLst/>
                <a:gdLst>
                  <a:gd name="T0" fmla="*/ 5 w 7"/>
                  <a:gd name="T1" fmla="*/ 34 h 38"/>
                  <a:gd name="T2" fmla="*/ 6 w 7"/>
                  <a:gd name="T3" fmla="*/ 37 h 38"/>
                  <a:gd name="T4" fmla="*/ 0 w 7"/>
                  <a:gd name="T5" fmla="*/ 2 h 38"/>
                  <a:gd name="T6" fmla="*/ 3 w 7"/>
                  <a:gd name="T7" fmla="*/ 0 h 38"/>
                  <a:gd name="T8" fmla="*/ 6 w 7"/>
                  <a:gd name="T9" fmla="*/ 37 h 38"/>
                  <a:gd name="T10" fmla="*/ 5 w 7"/>
                  <a:gd name="T11" fmla="*/ 34 h 38"/>
                  <a:gd name="T12" fmla="*/ 0 60000 65536"/>
                  <a:gd name="T13" fmla="*/ 0 60000 65536"/>
                  <a:gd name="T14" fmla="*/ 0 60000 65536"/>
                  <a:gd name="T15" fmla="*/ 0 60000 65536"/>
                  <a:gd name="T16" fmla="*/ 0 60000 65536"/>
                  <a:gd name="T17" fmla="*/ 0 60000 65536"/>
                  <a:gd name="T18" fmla="*/ 0 w 7"/>
                  <a:gd name="T19" fmla="*/ 0 h 38"/>
                  <a:gd name="T20" fmla="*/ 7 w 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7" h="38">
                    <a:moveTo>
                      <a:pt x="5" y="34"/>
                    </a:moveTo>
                    <a:lnTo>
                      <a:pt x="6" y="37"/>
                    </a:lnTo>
                    <a:lnTo>
                      <a:pt x="0" y="2"/>
                    </a:lnTo>
                    <a:lnTo>
                      <a:pt x="3" y="0"/>
                    </a:lnTo>
                    <a:lnTo>
                      <a:pt x="6" y="37"/>
                    </a:lnTo>
                    <a:lnTo>
                      <a:pt x="5" y="3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37" name="Freeform 16"/>
              <p:cNvSpPr>
                <a:spLocks/>
              </p:cNvSpPr>
              <p:nvPr/>
            </p:nvSpPr>
            <p:spPr bwMode="auto">
              <a:xfrm>
                <a:off x="1073" y="1363"/>
                <a:ext cx="1" cy="5"/>
              </a:xfrm>
              <a:custGeom>
                <a:avLst/>
                <a:gdLst>
                  <a:gd name="T0" fmla="*/ 0 w 1"/>
                  <a:gd name="T1" fmla="*/ 2 h 5"/>
                  <a:gd name="T2" fmla="*/ 0 w 1"/>
                  <a:gd name="T3" fmla="*/ 2 h 5"/>
                  <a:gd name="T4" fmla="*/ 0 w 1"/>
                  <a:gd name="T5" fmla="*/ 0 h 5"/>
                  <a:gd name="T6" fmla="*/ 0 w 1"/>
                  <a:gd name="T7" fmla="*/ 2 h 5"/>
                  <a:gd name="T8" fmla="*/ 0 w 1"/>
                  <a:gd name="T9" fmla="*/ 2 h 5"/>
                  <a:gd name="T10" fmla="*/ 0 w 1"/>
                  <a:gd name="T11" fmla="*/ 2 h 5"/>
                  <a:gd name="T12" fmla="*/ 0 w 1"/>
                  <a:gd name="T13" fmla="*/ 4 h 5"/>
                  <a:gd name="T14" fmla="*/ 0 w 1"/>
                  <a:gd name="T15" fmla="*/ 2 h 5"/>
                  <a:gd name="T16" fmla="*/ 0 w 1"/>
                  <a:gd name="T17" fmla="*/ 2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5"/>
                  <a:gd name="T29" fmla="*/ 1 w 1"/>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5">
                    <a:moveTo>
                      <a:pt x="0" y="2"/>
                    </a:moveTo>
                    <a:lnTo>
                      <a:pt x="0" y="2"/>
                    </a:lnTo>
                    <a:lnTo>
                      <a:pt x="0" y="0"/>
                    </a:lnTo>
                    <a:lnTo>
                      <a:pt x="0" y="2"/>
                    </a:lnTo>
                    <a:lnTo>
                      <a:pt x="0" y="4"/>
                    </a:lnTo>
                    <a:lnTo>
                      <a:pt x="0"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38" name="Freeform 17"/>
              <p:cNvSpPr>
                <a:spLocks/>
              </p:cNvSpPr>
              <p:nvPr/>
            </p:nvSpPr>
            <p:spPr bwMode="auto">
              <a:xfrm>
                <a:off x="1073" y="1363"/>
                <a:ext cx="1" cy="5"/>
              </a:xfrm>
              <a:custGeom>
                <a:avLst/>
                <a:gdLst>
                  <a:gd name="T0" fmla="*/ 0 w 1"/>
                  <a:gd name="T1" fmla="*/ 2 h 5"/>
                  <a:gd name="T2" fmla="*/ 0 w 1"/>
                  <a:gd name="T3" fmla="*/ 2 h 5"/>
                  <a:gd name="T4" fmla="*/ 0 w 1"/>
                  <a:gd name="T5" fmla="*/ 0 h 5"/>
                  <a:gd name="T6" fmla="*/ 0 w 1"/>
                  <a:gd name="T7" fmla="*/ 2 h 5"/>
                  <a:gd name="T8" fmla="*/ 0 w 1"/>
                  <a:gd name="T9" fmla="*/ 2 h 5"/>
                  <a:gd name="T10" fmla="*/ 0 w 1"/>
                  <a:gd name="T11" fmla="*/ 2 h 5"/>
                  <a:gd name="T12" fmla="*/ 0 w 1"/>
                  <a:gd name="T13" fmla="*/ 4 h 5"/>
                  <a:gd name="T14" fmla="*/ 0 w 1"/>
                  <a:gd name="T15" fmla="*/ 2 h 5"/>
                  <a:gd name="T16" fmla="*/ 0 w 1"/>
                  <a:gd name="T17" fmla="*/ 2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5"/>
                  <a:gd name="T29" fmla="*/ 1 w 1"/>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5">
                    <a:moveTo>
                      <a:pt x="0" y="2"/>
                    </a:moveTo>
                    <a:lnTo>
                      <a:pt x="0" y="2"/>
                    </a:lnTo>
                    <a:lnTo>
                      <a:pt x="0" y="0"/>
                    </a:lnTo>
                    <a:lnTo>
                      <a:pt x="0" y="2"/>
                    </a:lnTo>
                    <a:lnTo>
                      <a:pt x="0" y="4"/>
                    </a:lnTo>
                    <a:lnTo>
                      <a:pt x="0"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39" name="Freeform 18"/>
              <p:cNvSpPr>
                <a:spLocks/>
              </p:cNvSpPr>
              <p:nvPr/>
            </p:nvSpPr>
            <p:spPr bwMode="auto">
              <a:xfrm>
                <a:off x="932" y="1317"/>
                <a:ext cx="142" cy="47"/>
              </a:xfrm>
              <a:custGeom>
                <a:avLst/>
                <a:gdLst>
                  <a:gd name="T0" fmla="*/ 4 w 142"/>
                  <a:gd name="T1" fmla="*/ 4 h 47"/>
                  <a:gd name="T2" fmla="*/ 4 w 142"/>
                  <a:gd name="T3" fmla="*/ 0 h 47"/>
                  <a:gd name="T4" fmla="*/ 141 w 142"/>
                  <a:gd name="T5" fmla="*/ 44 h 47"/>
                  <a:gd name="T6" fmla="*/ 135 w 142"/>
                  <a:gd name="T7" fmla="*/ 46 h 47"/>
                  <a:gd name="T8" fmla="*/ 0 w 142"/>
                  <a:gd name="T9" fmla="*/ 6 h 47"/>
                  <a:gd name="T10" fmla="*/ 4 w 142"/>
                  <a:gd name="T11" fmla="*/ 4 h 47"/>
                  <a:gd name="T12" fmla="*/ 0 60000 65536"/>
                  <a:gd name="T13" fmla="*/ 0 60000 65536"/>
                  <a:gd name="T14" fmla="*/ 0 60000 65536"/>
                  <a:gd name="T15" fmla="*/ 0 60000 65536"/>
                  <a:gd name="T16" fmla="*/ 0 60000 65536"/>
                  <a:gd name="T17" fmla="*/ 0 60000 65536"/>
                  <a:gd name="T18" fmla="*/ 0 w 142"/>
                  <a:gd name="T19" fmla="*/ 0 h 47"/>
                  <a:gd name="T20" fmla="*/ 142 w 142"/>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142" h="47">
                    <a:moveTo>
                      <a:pt x="4" y="4"/>
                    </a:moveTo>
                    <a:lnTo>
                      <a:pt x="4" y="0"/>
                    </a:lnTo>
                    <a:lnTo>
                      <a:pt x="141" y="44"/>
                    </a:lnTo>
                    <a:lnTo>
                      <a:pt x="135" y="46"/>
                    </a:lnTo>
                    <a:lnTo>
                      <a:pt x="0" y="6"/>
                    </a:lnTo>
                    <a:lnTo>
                      <a:pt x="4"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0" name="Freeform 19"/>
              <p:cNvSpPr>
                <a:spLocks/>
              </p:cNvSpPr>
              <p:nvPr/>
            </p:nvSpPr>
            <p:spPr bwMode="auto">
              <a:xfrm>
                <a:off x="932" y="1317"/>
                <a:ext cx="142" cy="47"/>
              </a:xfrm>
              <a:custGeom>
                <a:avLst/>
                <a:gdLst>
                  <a:gd name="T0" fmla="*/ 4 w 142"/>
                  <a:gd name="T1" fmla="*/ 4 h 47"/>
                  <a:gd name="T2" fmla="*/ 4 w 142"/>
                  <a:gd name="T3" fmla="*/ 0 h 47"/>
                  <a:gd name="T4" fmla="*/ 141 w 142"/>
                  <a:gd name="T5" fmla="*/ 44 h 47"/>
                  <a:gd name="T6" fmla="*/ 135 w 142"/>
                  <a:gd name="T7" fmla="*/ 46 h 47"/>
                  <a:gd name="T8" fmla="*/ 0 w 142"/>
                  <a:gd name="T9" fmla="*/ 6 h 47"/>
                  <a:gd name="T10" fmla="*/ 4 w 142"/>
                  <a:gd name="T11" fmla="*/ 4 h 47"/>
                  <a:gd name="T12" fmla="*/ 0 60000 65536"/>
                  <a:gd name="T13" fmla="*/ 0 60000 65536"/>
                  <a:gd name="T14" fmla="*/ 0 60000 65536"/>
                  <a:gd name="T15" fmla="*/ 0 60000 65536"/>
                  <a:gd name="T16" fmla="*/ 0 60000 65536"/>
                  <a:gd name="T17" fmla="*/ 0 60000 65536"/>
                  <a:gd name="T18" fmla="*/ 0 w 142"/>
                  <a:gd name="T19" fmla="*/ 0 h 47"/>
                  <a:gd name="T20" fmla="*/ 142 w 142"/>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142" h="47">
                    <a:moveTo>
                      <a:pt x="4" y="4"/>
                    </a:moveTo>
                    <a:lnTo>
                      <a:pt x="4" y="0"/>
                    </a:lnTo>
                    <a:lnTo>
                      <a:pt x="141" y="44"/>
                    </a:lnTo>
                    <a:lnTo>
                      <a:pt x="135" y="46"/>
                    </a:lnTo>
                    <a:lnTo>
                      <a:pt x="0" y="6"/>
                    </a:lnTo>
                    <a:lnTo>
                      <a:pt x="4"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1" name="Freeform 20"/>
              <p:cNvSpPr>
                <a:spLocks/>
              </p:cNvSpPr>
              <p:nvPr/>
            </p:nvSpPr>
            <p:spPr bwMode="auto">
              <a:xfrm>
                <a:off x="928" y="1311"/>
                <a:ext cx="3" cy="8"/>
              </a:xfrm>
              <a:custGeom>
                <a:avLst/>
                <a:gdLst>
                  <a:gd name="T0" fmla="*/ 2 w 3"/>
                  <a:gd name="T1" fmla="*/ 3 h 8"/>
                  <a:gd name="T2" fmla="*/ 2 w 3"/>
                  <a:gd name="T3" fmla="*/ 0 h 8"/>
                  <a:gd name="T4" fmla="*/ 2 w 3"/>
                  <a:gd name="T5" fmla="*/ 6 h 8"/>
                  <a:gd name="T6" fmla="*/ 1 w 3"/>
                  <a:gd name="T7" fmla="*/ 7 h 8"/>
                  <a:gd name="T8" fmla="*/ 0 w 3"/>
                  <a:gd name="T9" fmla="*/ 1 h 8"/>
                  <a:gd name="T10" fmla="*/ 2 w 3"/>
                  <a:gd name="T11" fmla="*/ 3 h 8"/>
                  <a:gd name="T12" fmla="*/ 0 60000 65536"/>
                  <a:gd name="T13" fmla="*/ 0 60000 65536"/>
                  <a:gd name="T14" fmla="*/ 0 60000 65536"/>
                  <a:gd name="T15" fmla="*/ 0 60000 65536"/>
                  <a:gd name="T16" fmla="*/ 0 60000 65536"/>
                  <a:gd name="T17" fmla="*/ 0 60000 65536"/>
                  <a:gd name="T18" fmla="*/ 0 w 3"/>
                  <a:gd name="T19" fmla="*/ 0 h 8"/>
                  <a:gd name="T20" fmla="*/ 3 w 3"/>
                  <a:gd name="T21" fmla="*/ 8 h 8"/>
                </a:gdLst>
                <a:ahLst/>
                <a:cxnLst>
                  <a:cxn ang="T12">
                    <a:pos x="T0" y="T1"/>
                  </a:cxn>
                  <a:cxn ang="T13">
                    <a:pos x="T2" y="T3"/>
                  </a:cxn>
                  <a:cxn ang="T14">
                    <a:pos x="T4" y="T5"/>
                  </a:cxn>
                  <a:cxn ang="T15">
                    <a:pos x="T6" y="T7"/>
                  </a:cxn>
                  <a:cxn ang="T16">
                    <a:pos x="T8" y="T9"/>
                  </a:cxn>
                  <a:cxn ang="T17">
                    <a:pos x="T10" y="T11"/>
                  </a:cxn>
                </a:cxnLst>
                <a:rect l="T18" t="T19" r="T20" b="T21"/>
                <a:pathLst>
                  <a:path w="3" h="8">
                    <a:moveTo>
                      <a:pt x="2" y="3"/>
                    </a:moveTo>
                    <a:lnTo>
                      <a:pt x="2" y="0"/>
                    </a:lnTo>
                    <a:lnTo>
                      <a:pt x="2" y="6"/>
                    </a:lnTo>
                    <a:lnTo>
                      <a:pt x="1" y="7"/>
                    </a:lnTo>
                    <a:lnTo>
                      <a:pt x="0" y="1"/>
                    </a:lnTo>
                    <a:lnTo>
                      <a:pt x="2"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2" name="Freeform 21"/>
              <p:cNvSpPr>
                <a:spLocks/>
              </p:cNvSpPr>
              <p:nvPr/>
            </p:nvSpPr>
            <p:spPr bwMode="auto">
              <a:xfrm>
                <a:off x="928" y="1311"/>
                <a:ext cx="3" cy="8"/>
              </a:xfrm>
              <a:custGeom>
                <a:avLst/>
                <a:gdLst>
                  <a:gd name="T0" fmla="*/ 2 w 3"/>
                  <a:gd name="T1" fmla="*/ 3 h 8"/>
                  <a:gd name="T2" fmla="*/ 2 w 3"/>
                  <a:gd name="T3" fmla="*/ 0 h 8"/>
                  <a:gd name="T4" fmla="*/ 2 w 3"/>
                  <a:gd name="T5" fmla="*/ 6 h 8"/>
                  <a:gd name="T6" fmla="*/ 1 w 3"/>
                  <a:gd name="T7" fmla="*/ 7 h 8"/>
                  <a:gd name="T8" fmla="*/ 0 w 3"/>
                  <a:gd name="T9" fmla="*/ 1 h 8"/>
                  <a:gd name="T10" fmla="*/ 2 w 3"/>
                  <a:gd name="T11" fmla="*/ 3 h 8"/>
                  <a:gd name="T12" fmla="*/ 0 60000 65536"/>
                  <a:gd name="T13" fmla="*/ 0 60000 65536"/>
                  <a:gd name="T14" fmla="*/ 0 60000 65536"/>
                  <a:gd name="T15" fmla="*/ 0 60000 65536"/>
                  <a:gd name="T16" fmla="*/ 0 60000 65536"/>
                  <a:gd name="T17" fmla="*/ 0 60000 65536"/>
                  <a:gd name="T18" fmla="*/ 0 w 3"/>
                  <a:gd name="T19" fmla="*/ 0 h 8"/>
                  <a:gd name="T20" fmla="*/ 3 w 3"/>
                  <a:gd name="T21" fmla="*/ 8 h 8"/>
                </a:gdLst>
                <a:ahLst/>
                <a:cxnLst>
                  <a:cxn ang="T12">
                    <a:pos x="T0" y="T1"/>
                  </a:cxn>
                  <a:cxn ang="T13">
                    <a:pos x="T2" y="T3"/>
                  </a:cxn>
                  <a:cxn ang="T14">
                    <a:pos x="T4" y="T5"/>
                  </a:cxn>
                  <a:cxn ang="T15">
                    <a:pos x="T6" y="T7"/>
                  </a:cxn>
                  <a:cxn ang="T16">
                    <a:pos x="T8" y="T9"/>
                  </a:cxn>
                  <a:cxn ang="T17">
                    <a:pos x="T10" y="T11"/>
                  </a:cxn>
                </a:cxnLst>
                <a:rect l="T18" t="T19" r="T20" b="T21"/>
                <a:pathLst>
                  <a:path w="3" h="8">
                    <a:moveTo>
                      <a:pt x="2" y="3"/>
                    </a:moveTo>
                    <a:lnTo>
                      <a:pt x="2" y="0"/>
                    </a:lnTo>
                    <a:lnTo>
                      <a:pt x="2" y="6"/>
                    </a:lnTo>
                    <a:lnTo>
                      <a:pt x="1" y="7"/>
                    </a:lnTo>
                    <a:lnTo>
                      <a:pt x="0" y="1"/>
                    </a:lnTo>
                    <a:lnTo>
                      <a:pt x="2"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3" name="Freeform 22"/>
              <p:cNvSpPr>
                <a:spLocks/>
              </p:cNvSpPr>
              <p:nvPr/>
            </p:nvSpPr>
            <p:spPr bwMode="auto">
              <a:xfrm>
                <a:off x="928" y="1277"/>
                <a:ext cx="9" cy="35"/>
              </a:xfrm>
              <a:custGeom>
                <a:avLst/>
                <a:gdLst>
                  <a:gd name="T0" fmla="*/ 5 w 9"/>
                  <a:gd name="T1" fmla="*/ 3 h 35"/>
                  <a:gd name="T2" fmla="*/ 8 w 9"/>
                  <a:gd name="T3" fmla="*/ 0 h 35"/>
                  <a:gd name="T4" fmla="*/ 5 w 9"/>
                  <a:gd name="T5" fmla="*/ 34 h 35"/>
                  <a:gd name="T6" fmla="*/ 0 w 9"/>
                  <a:gd name="T7" fmla="*/ 31 h 35"/>
                  <a:gd name="T8" fmla="*/ 5 w 9"/>
                  <a:gd name="T9" fmla="*/ 3 h 35"/>
                  <a:gd name="T10" fmla="*/ 8 w 9"/>
                  <a:gd name="T11" fmla="*/ 0 h 35"/>
                  <a:gd name="T12" fmla="*/ 5 w 9"/>
                  <a:gd name="T13" fmla="*/ 3 h 35"/>
                  <a:gd name="T14" fmla="*/ 8 w 9"/>
                  <a:gd name="T15" fmla="*/ 0 h 35"/>
                  <a:gd name="T16" fmla="*/ 5 w 9"/>
                  <a:gd name="T17" fmla="*/ 3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35"/>
                  <a:gd name="T29" fmla="*/ 9 w 9"/>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35">
                    <a:moveTo>
                      <a:pt x="5" y="3"/>
                    </a:moveTo>
                    <a:lnTo>
                      <a:pt x="8" y="0"/>
                    </a:lnTo>
                    <a:lnTo>
                      <a:pt x="5" y="34"/>
                    </a:lnTo>
                    <a:lnTo>
                      <a:pt x="0" y="31"/>
                    </a:lnTo>
                    <a:lnTo>
                      <a:pt x="5" y="3"/>
                    </a:lnTo>
                    <a:lnTo>
                      <a:pt x="8" y="0"/>
                    </a:lnTo>
                    <a:lnTo>
                      <a:pt x="5" y="3"/>
                    </a:lnTo>
                    <a:lnTo>
                      <a:pt x="8" y="0"/>
                    </a:lnTo>
                    <a:lnTo>
                      <a:pt x="5"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4" name="Freeform 23"/>
              <p:cNvSpPr>
                <a:spLocks/>
              </p:cNvSpPr>
              <p:nvPr/>
            </p:nvSpPr>
            <p:spPr bwMode="auto">
              <a:xfrm>
                <a:off x="928" y="1277"/>
                <a:ext cx="9" cy="35"/>
              </a:xfrm>
              <a:custGeom>
                <a:avLst/>
                <a:gdLst>
                  <a:gd name="T0" fmla="*/ 5 w 9"/>
                  <a:gd name="T1" fmla="*/ 3 h 35"/>
                  <a:gd name="T2" fmla="*/ 8 w 9"/>
                  <a:gd name="T3" fmla="*/ 0 h 35"/>
                  <a:gd name="T4" fmla="*/ 5 w 9"/>
                  <a:gd name="T5" fmla="*/ 34 h 35"/>
                  <a:gd name="T6" fmla="*/ 0 w 9"/>
                  <a:gd name="T7" fmla="*/ 31 h 35"/>
                  <a:gd name="T8" fmla="*/ 5 w 9"/>
                  <a:gd name="T9" fmla="*/ 3 h 35"/>
                  <a:gd name="T10" fmla="*/ 8 w 9"/>
                  <a:gd name="T11" fmla="*/ 0 h 35"/>
                  <a:gd name="T12" fmla="*/ 5 w 9"/>
                  <a:gd name="T13" fmla="*/ 3 h 35"/>
                  <a:gd name="T14" fmla="*/ 8 w 9"/>
                  <a:gd name="T15" fmla="*/ 0 h 35"/>
                  <a:gd name="T16" fmla="*/ 5 w 9"/>
                  <a:gd name="T17" fmla="*/ 3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35"/>
                  <a:gd name="T29" fmla="*/ 9 w 9"/>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35">
                    <a:moveTo>
                      <a:pt x="5" y="3"/>
                    </a:moveTo>
                    <a:lnTo>
                      <a:pt x="8" y="0"/>
                    </a:lnTo>
                    <a:lnTo>
                      <a:pt x="5" y="34"/>
                    </a:lnTo>
                    <a:lnTo>
                      <a:pt x="0" y="31"/>
                    </a:lnTo>
                    <a:lnTo>
                      <a:pt x="5" y="3"/>
                    </a:lnTo>
                    <a:lnTo>
                      <a:pt x="8" y="0"/>
                    </a:lnTo>
                    <a:lnTo>
                      <a:pt x="5" y="3"/>
                    </a:lnTo>
                    <a:lnTo>
                      <a:pt x="8" y="0"/>
                    </a:lnTo>
                    <a:lnTo>
                      <a:pt x="5"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5" name="Freeform 24"/>
              <p:cNvSpPr>
                <a:spLocks/>
              </p:cNvSpPr>
              <p:nvPr/>
            </p:nvSpPr>
            <p:spPr bwMode="auto">
              <a:xfrm>
                <a:off x="936" y="1277"/>
                <a:ext cx="132" cy="50"/>
              </a:xfrm>
              <a:custGeom>
                <a:avLst/>
                <a:gdLst>
                  <a:gd name="T0" fmla="*/ 125 w 132"/>
                  <a:gd name="T1" fmla="*/ 44 h 50"/>
                  <a:gd name="T2" fmla="*/ 127 w 132"/>
                  <a:gd name="T3" fmla="*/ 49 h 50"/>
                  <a:gd name="T4" fmla="*/ 0 w 132"/>
                  <a:gd name="T5" fmla="*/ 3 h 50"/>
                  <a:gd name="T6" fmla="*/ 6 w 132"/>
                  <a:gd name="T7" fmla="*/ 0 h 50"/>
                  <a:gd name="T8" fmla="*/ 131 w 132"/>
                  <a:gd name="T9" fmla="*/ 42 h 50"/>
                  <a:gd name="T10" fmla="*/ 125 w 132"/>
                  <a:gd name="T11" fmla="*/ 44 h 50"/>
                  <a:gd name="T12" fmla="*/ 0 60000 65536"/>
                  <a:gd name="T13" fmla="*/ 0 60000 65536"/>
                  <a:gd name="T14" fmla="*/ 0 60000 65536"/>
                  <a:gd name="T15" fmla="*/ 0 60000 65536"/>
                  <a:gd name="T16" fmla="*/ 0 60000 65536"/>
                  <a:gd name="T17" fmla="*/ 0 60000 65536"/>
                  <a:gd name="T18" fmla="*/ 0 w 132"/>
                  <a:gd name="T19" fmla="*/ 0 h 50"/>
                  <a:gd name="T20" fmla="*/ 132 w 132"/>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32" h="50">
                    <a:moveTo>
                      <a:pt x="125" y="44"/>
                    </a:moveTo>
                    <a:lnTo>
                      <a:pt x="127" y="49"/>
                    </a:lnTo>
                    <a:lnTo>
                      <a:pt x="0" y="3"/>
                    </a:lnTo>
                    <a:lnTo>
                      <a:pt x="6" y="0"/>
                    </a:lnTo>
                    <a:lnTo>
                      <a:pt x="131" y="42"/>
                    </a:lnTo>
                    <a:lnTo>
                      <a:pt x="125" y="4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6" name="Freeform 25"/>
              <p:cNvSpPr>
                <a:spLocks/>
              </p:cNvSpPr>
              <p:nvPr/>
            </p:nvSpPr>
            <p:spPr bwMode="auto">
              <a:xfrm>
                <a:off x="936" y="1277"/>
                <a:ext cx="132" cy="50"/>
              </a:xfrm>
              <a:custGeom>
                <a:avLst/>
                <a:gdLst>
                  <a:gd name="T0" fmla="*/ 125 w 132"/>
                  <a:gd name="T1" fmla="*/ 44 h 50"/>
                  <a:gd name="T2" fmla="*/ 127 w 132"/>
                  <a:gd name="T3" fmla="*/ 49 h 50"/>
                  <a:gd name="T4" fmla="*/ 0 w 132"/>
                  <a:gd name="T5" fmla="*/ 3 h 50"/>
                  <a:gd name="T6" fmla="*/ 6 w 132"/>
                  <a:gd name="T7" fmla="*/ 0 h 50"/>
                  <a:gd name="T8" fmla="*/ 131 w 132"/>
                  <a:gd name="T9" fmla="*/ 42 h 50"/>
                  <a:gd name="T10" fmla="*/ 125 w 132"/>
                  <a:gd name="T11" fmla="*/ 44 h 50"/>
                  <a:gd name="T12" fmla="*/ 0 60000 65536"/>
                  <a:gd name="T13" fmla="*/ 0 60000 65536"/>
                  <a:gd name="T14" fmla="*/ 0 60000 65536"/>
                  <a:gd name="T15" fmla="*/ 0 60000 65536"/>
                  <a:gd name="T16" fmla="*/ 0 60000 65536"/>
                  <a:gd name="T17" fmla="*/ 0 60000 65536"/>
                  <a:gd name="T18" fmla="*/ 0 w 132"/>
                  <a:gd name="T19" fmla="*/ 0 h 50"/>
                  <a:gd name="T20" fmla="*/ 132 w 132"/>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32" h="50">
                    <a:moveTo>
                      <a:pt x="125" y="44"/>
                    </a:moveTo>
                    <a:lnTo>
                      <a:pt x="127" y="49"/>
                    </a:lnTo>
                    <a:lnTo>
                      <a:pt x="0" y="3"/>
                    </a:lnTo>
                    <a:lnTo>
                      <a:pt x="6" y="0"/>
                    </a:lnTo>
                    <a:lnTo>
                      <a:pt x="131" y="42"/>
                    </a:lnTo>
                    <a:lnTo>
                      <a:pt x="125" y="4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7" name="Freeform 26"/>
              <p:cNvSpPr>
                <a:spLocks/>
              </p:cNvSpPr>
              <p:nvPr/>
            </p:nvSpPr>
            <p:spPr bwMode="auto">
              <a:xfrm>
                <a:off x="942" y="1238"/>
                <a:ext cx="126" cy="81"/>
              </a:xfrm>
              <a:custGeom>
                <a:avLst/>
                <a:gdLst>
                  <a:gd name="T0" fmla="*/ 125 w 126"/>
                  <a:gd name="T1" fmla="*/ 80 h 81"/>
                  <a:gd name="T2" fmla="*/ 0 w 126"/>
                  <a:gd name="T3" fmla="*/ 36 h 81"/>
                  <a:gd name="T4" fmla="*/ 0 w 126"/>
                  <a:gd name="T5" fmla="*/ 0 h 81"/>
                  <a:gd name="T6" fmla="*/ 115 w 126"/>
                  <a:gd name="T7" fmla="*/ 47 h 81"/>
                  <a:gd name="T8" fmla="*/ 125 w 126"/>
                  <a:gd name="T9" fmla="*/ 80 h 81"/>
                  <a:gd name="T10" fmla="*/ 0 60000 65536"/>
                  <a:gd name="T11" fmla="*/ 0 60000 65536"/>
                  <a:gd name="T12" fmla="*/ 0 60000 65536"/>
                  <a:gd name="T13" fmla="*/ 0 60000 65536"/>
                  <a:gd name="T14" fmla="*/ 0 60000 65536"/>
                  <a:gd name="T15" fmla="*/ 0 w 126"/>
                  <a:gd name="T16" fmla="*/ 0 h 81"/>
                  <a:gd name="T17" fmla="*/ 126 w 126"/>
                  <a:gd name="T18" fmla="*/ 81 h 81"/>
                </a:gdLst>
                <a:ahLst/>
                <a:cxnLst>
                  <a:cxn ang="T10">
                    <a:pos x="T0" y="T1"/>
                  </a:cxn>
                  <a:cxn ang="T11">
                    <a:pos x="T2" y="T3"/>
                  </a:cxn>
                  <a:cxn ang="T12">
                    <a:pos x="T4" y="T5"/>
                  </a:cxn>
                  <a:cxn ang="T13">
                    <a:pos x="T6" y="T7"/>
                  </a:cxn>
                  <a:cxn ang="T14">
                    <a:pos x="T8" y="T9"/>
                  </a:cxn>
                </a:cxnLst>
                <a:rect l="T15" t="T16" r="T17" b="T18"/>
                <a:pathLst>
                  <a:path w="126" h="81">
                    <a:moveTo>
                      <a:pt x="125" y="80"/>
                    </a:moveTo>
                    <a:lnTo>
                      <a:pt x="0" y="36"/>
                    </a:lnTo>
                    <a:lnTo>
                      <a:pt x="0" y="0"/>
                    </a:lnTo>
                    <a:lnTo>
                      <a:pt x="115" y="47"/>
                    </a:lnTo>
                    <a:lnTo>
                      <a:pt x="125" y="8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8" name="Freeform 27"/>
              <p:cNvSpPr>
                <a:spLocks/>
              </p:cNvSpPr>
              <p:nvPr/>
            </p:nvSpPr>
            <p:spPr bwMode="auto">
              <a:xfrm>
                <a:off x="942" y="1238"/>
                <a:ext cx="126" cy="81"/>
              </a:xfrm>
              <a:custGeom>
                <a:avLst/>
                <a:gdLst>
                  <a:gd name="T0" fmla="*/ 125 w 126"/>
                  <a:gd name="T1" fmla="*/ 80 h 81"/>
                  <a:gd name="T2" fmla="*/ 0 w 126"/>
                  <a:gd name="T3" fmla="*/ 36 h 81"/>
                  <a:gd name="T4" fmla="*/ 0 w 126"/>
                  <a:gd name="T5" fmla="*/ 0 h 81"/>
                  <a:gd name="T6" fmla="*/ 115 w 126"/>
                  <a:gd name="T7" fmla="*/ 47 h 81"/>
                  <a:gd name="T8" fmla="*/ 125 w 126"/>
                  <a:gd name="T9" fmla="*/ 80 h 81"/>
                  <a:gd name="T10" fmla="*/ 0 60000 65536"/>
                  <a:gd name="T11" fmla="*/ 0 60000 65536"/>
                  <a:gd name="T12" fmla="*/ 0 60000 65536"/>
                  <a:gd name="T13" fmla="*/ 0 60000 65536"/>
                  <a:gd name="T14" fmla="*/ 0 60000 65536"/>
                  <a:gd name="T15" fmla="*/ 0 w 126"/>
                  <a:gd name="T16" fmla="*/ 0 h 81"/>
                  <a:gd name="T17" fmla="*/ 126 w 126"/>
                  <a:gd name="T18" fmla="*/ 81 h 81"/>
                </a:gdLst>
                <a:ahLst/>
                <a:cxnLst>
                  <a:cxn ang="T10">
                    <a:pos x="T0" y="T1"/>
                  </a:cxn>
                  <a:cxn ang="T11">
                    <a:pos x="T2" y="T3"/>
                  </a:cxn>
                  <a:cxn ang="T12">
                    <a:pos x="T4" y="T5"/>
                  </a:cxn>
                  <a:cxn ang="T13">
                    <a:pos x="T6" y="T7"/>
                  </a:cxn>
                  <a:cxn ang="T14">
                    <a:pos x="T8" y="T9"/>
                  </a:cxn>
                </a:cxnLst>
                <a:rect l="T15" t="T16" r="T17" b="T18"/>
                <a:pathLst>
                  <a:path w="126" h="81">
                    <a:moveTo>
                      <a:pt x="125" y="80"/>
                    </a:moveTo>
                    <a:lnTo>
                      <a:pt x="0" y="36"/>
                    </a:lnTo>
                    <a:lnTo>
                      <a:pt x="0" y="0"/>
                    </a:lnTo>
                    <a:lnTo>
                      <a:pt x="115" y="47"/>
                    </a:lnTo>
                    <a:lnTo>
                      <a:pt x="125" y="8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49" name="Freeform 28"/>
              <p:cNvSpPr>
                <a:spLocks/>
              </p:cNvSpPr>
              <p:nvPr/>
            </p:nvSpPr>
            <p:spPr bwMode="auto">
              <a:xfrm>
                <a:off x="936" y="1271"/>
                <a:ext cx="130" cy="50"/>
              </a:xfrm>
              <a:custGeom>
                <a:avLst/>
                <a:gdLst>
                  <a:gd name="T0" fmla="*/ 6 w 130"/>
                  <a:gd name="T1" fmla="*/ 5 h 50"/>
                  <a:gd name="T2" fmla="*/ 4 w 130"/>
                  <a:gd name="T3" fmla="*/ 0 h 50"/>
                  <a:gd name="T4" fmla="*/ 129 w 130"/>
                  <a:gd name="T5" fmla="*/ 44 h 50"/>
                  <a:gd name="T6" fmla="*/ 125 w 130"/>
                  <a:gd name="T7" fmla="*/ 49 h 50"/>
                  <a:gd name="T8" fmla="*/ 0 w 130"/>
                  <a:gd name="T9" fmla="*/ 8 h 50"/>
                  <a:gd name="T10" fmla="*/ 6 w 130"/>
                  <a:gd name="T11" fmla="*/ 5 h 50"/>
                  <a:gd name="T12" fmla="*/ 0 60000 65536"/>
                  <a:gd name="T13" fmla="*/ 0 60000 65536"/>
                  <a:gd name="T14" fmla="*/ 0 60000 65536"/>
                  <a:gd name="T15" fmla="*/ 0 60000 65536"/>
                  <a:gd name="T16" fmla="*/ 0 60000 65536"/>
                  <a:gd name="T17" fmla="*/ 0 60000 65536"/>
                  <a:gd name="T18" fmla="*/ 0 w 130"/>
                  <a:gd name="T19" fmla="*/ 0 h 50"/>
                  <a:gd name="T20" fmla="*/ 130 w 13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30" h="50">
                    <a:moveTo>
                      <a:pt x="6" y="5"/>
                    </a:moveTo>
                    <a:lnTo>
                      <a:pt x="4" y="0"/>
                    </a:lnTo>
                    <a:lnTo>
                      <a:pt x="129" y="44"/>
                    </a:lnTo>
                    <a:lnTo>
                      <a:pt x="125" y="49"/>
                    </a:lnTo>
                    <a:lnTo>
                      <a:pt x="0" y="8"/>
                    </a:lnTo>
                    <a:lnTo>
                      <a:pt x="6"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0" name="Freeform 29"/>
              <p:cNvSpPr>
                <a:spLocks/>
              </p:cNvSpPr>
              <p:nvPr/>
            </p:nvSpPr>
            <p:spPr bwMode="auto">
              <a:xfrm>
                <a:off x="936" y="1271"/>
                <a:ext cx="130" cy="50"/>
              </a:xfrm>
              <a:custGeom>
                <a:avLst/>
                <a:gdLst>
                  <a:gd name="T0" fmla="*/ 6 w 130"/>
                  <a:gd name="T1" fmla="*/ 5 h 50"/>
                  <a:gd name="T2" fmla="*/ 4 w 130"/>
                  <a:gd name="T3" fmla="*/ 0 h 50"/>
                  <a:gd name="T4" fmla="*/ 129 w 130"/>
                  <a:gd name="T5" fmla="*/ 44 h 50"/>
                  <a:gd name="T6" fmla="*/ 125 w 130"/>
                  <a:gd name="T7" fmla="*/ 49 h 50"/>
                  <a:gd name="T8" fmla="*/ 0 w 130"/>
                  <a:gd name="T9" fmla="*/ 8 h 50"/>
                  <a:gd name="T10" fmla="*/ 6 w 130"/>
                  <a:gd name="T11" fmla="*/ 5 h 50"/>
                  <a:gd name="T12" fmla="*/ 0 60000 65536"/>
                  <a:gd name="T13" fmla="*/ 0 60000 65536"/>
                  <a:gd name="T14" fmla="*/ 0 60000 65536"/>
                  <a:gd name="T15" fmla="*/ 0 60000 65536"/>
                  <a:gd name="T16" fmla="*/ 0 60000 65536"/>
                  <a:gd name="T17" fmla="*/ 0 60000 65536"/>
                  <a:gd name="T18" fmla="*/ 0 w 130"/>
                  <a:gd name="T19" fmla="*/ 0 h 50"/>
                  <a:gd name="T20" fmla="*/ 130 w 13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30" h="50">
                    <a:moveTo>
                      <a:pt x="6" y="5"/>
                    </a:moveTo>
                    <a:lnTo>
                      <a:pt x="4" y="0"/>
                    </a:lnTo>
                    <a:lnTo>
                      <a:pt x="129" y="44"/>
                    </a:lnTo>
                    <a:lnTo>
                      <a:pt x="125" y="49"/>
                    </a:lnTo>
                    <a:lnTo>
                      <a:pt x="0" y="8"/>
                    </a:lnTo>
                    <a:lnTo>
                      <a:pt x="6"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1" name="Freeform 30"/>
              <p:cNvSpPr>
                <a:spLocks/>
              </p:cNvSpPr>
              <p:nvPr/>
            </p:nvSpPr>
            <p:spPr bwMode="auto">
              <a:xfrm>
                <a:off x="936" y="1232"/>
                <a:ext cx="8" cy="43"/>
              </a:xfrm>
              <a:custGeom>
                <a:avLst/>
                <a:gdLst>
                  <a:gd name="T0" fmla="*/ 3 w 8"/>
                  <a:gd name="T1" fmla="*/ 5 h 43"/>
                  <a:gd name="T2" fmla="*/ 7 w 8"/>
                  <a:gd name="T3" fmla="*/ 4 h 43"/>
                  <a:gd name="T4" fmla="*/ 3 w 8"/>
                  <a:gd name="T5" fmla="*/ 39 h 43"/>
                  <a:gd name="T6" fmla="*/ 0 w 8"/>
                  <a:gd name="T7" fmla="*/ 42 h 43"/>
                  <a:gd name="T8" fmla="*/ 3 w 8"/>
                  <a:gd name="T9" fmla="*/ 5 h 43"/>
                  <a:gd name="T10" fmla="*/ 2 w 8"/>
                  <a:gd name="T11" fmla="*/ 0 h 43"/>
                  <a:gd name="T12" fmla="*/ 3 w 8"/>
                  <a:gd name="T13" fmla="*/ 5 h 43"/>
                  <a:gd name="T14" fmla="*/ 0 60000 65536"/>
                  <a:gd name="T15" fmla="*/ 0 60000 65536"/>
                  <a:gd name="T16" fmla="*/ 0 60000 65536"/>
                  <a:gd name="T17" fmla="*/ 0 60000 65536"/>
                  <a:gd name="T18" fmla="*/ 0 60000 65536"/>
                  <a:gd name="T19" fmla="*/ 0 60000 65536"/>
                  <a:gd name="T20" fmla="*/ 0 60000 65536"/>
                  <a:gd name="T21" fmla="*/ 0 w 8"/>
                  <a:gd name="T22" fmla="*/ 0 h 43"/>
                  <a:gd name="T23" fmla="*/ 8 w 8"/>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3">
                    <a:moveTo>
                      <a:pt x="3" y="5"/>
                    </a:moveTo>
                    <a:lnTo>
                      <a:pt x="7" y="4"/>
                    </a:lnTo>
                    <a:lnTo>
                      <a:pt x="3" y="39"/>
                    </a:lnTo>
                    <a:lnTo>
                      <a:pt x="0" y="42"/>
                    </a:lnTo>
                    <a:lnTo>
                      <a:pt x="3" y="5"/>
                    </a:lnTo>
                    <a:lnTo>
                      <a:pt x="2" y="0"/>
                    </a:lnTo>
                    <a:lnTo>
                      <a:pt x="3"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2" name="Freeform 31"/>
              <p:cNvSpPr>
                <a:spLocks/>
              </p:cNvSpPr>
              <p:nvPr/>
            </p:nvSpPr>
            <p:spPr bwMode="auto">
              <a:xfrm>
                <a:off x="936" y="1232"/>
                <a:ext cx="8" cy="43"/>
              </a:xfrm>
              <a:custGeom>
                <a:avLst/>
                <a:gdLst>
                  <a:gd name="T0" fmla="*/ 3 w 8"/>
                  <a:gd name="T1" fmla="*/ 5 h 43"/>
                  <a:gd name="T2" fmla="*/ 7 w 8"/>
                  <a:gd name="T3" fmla="*/ 4 h 43"/>
                  <a:gd name="T4" fmla="*/ 3 w 8"/>
                  <a:gd name="T5" fmla="*/ 39 h 43"/>
                  <a:gd name="T6" fmla="*/ 0 w 8"/>
                  <a:gd name="T7" fmla="*/ 42 h 43"/>
                  <a:gd name="T8" fmla="*/ 3 w 8"/>
                  <a:gd name="T9" fmla="*/ 5 h 43"/>
                  <a:gd name="T10" fmla="*/ 2 w 8"/>
                  <a:gd name="T11" fmla="*/ 0 h 43"/>
                  <a:gd name="T12" fmla="*/ 3 w 8"/>
                  <a:gd name="T13" fmla="*/ 5 h 43"/>
                  <a:gd name="T14" fmla="*/ 0 60000 65536"/>
                  <a:gd name="T15" fmla="*/ 0 60000 65536"/>
                  <a:gd name="T16" fmla="*/ 0 60000 65536"/>
                  <a:gd name="T17" fmla="*/ 0 60000 65536"/>
                  <a:gd name="T18" fmla="*/ 0 60000 65536"/>
                  <a:gd name="T19" fmla="*/ 0 60000 65536"/>
                  <a:gd name="T20" fmla="*/ 0 60000 65536"/>
                  <a:gd name="T21" fmla="*/ 0 w 8"/>
                  <a:gd name="T22" fmla="*/ 0 h 43"/>
                  <a:gd name="T23" fmla="*/ 8 w 8"/>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3">
                    <a:moveTo>
                      <a:pt x="3" y="5"/>
                    </a:moveTo>
                    <a:lnTo>
                      <a:pt x="7" y="4"/>
                    </a:lnTo>
                    <a:lnTo>
                      <a:pt x="3" y="39"/>
                    </a:lnTo>
                    <a:lnTo>
                      <a:pt x="0" y="42"/>
                    </a:lnTo>
                    <a:lnTo>
                      <a:pt x="3" y="5"/>
                    </a:lnTo>
                    <a:lnTo>
                      <a:pt x="2" y="0"/>
                    </a:lnTo>
                    <a:lnTo>
                      <a:pt x="3"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3" name="Freeform 32"/>
              <p:cNvSpPr>
                <a:spLocks/>
              </p:cNvSpPr>
              <p:nvPr/>
            </p:nvSpPr>
            <p:spPr bwMode="auto">
              <a:xfrm>
                <a:off x="942" y="1238"/>
                <a:ext cx="122" cy="46"/>
              </a:xfrm>
              <a:custGeom>
                <a:avLst/>
                <a:gdLst>
                  <a:gd name="T0" fmla="*/ 114 w 122"/>
                  <a:gd name="T1" fmla="*/ 45 h 46"/>
                  <a:gd name="T2" fmla="*/ 114 w 122"/>
                  <a:gd name="T3" fmla="*/ 45 h 46"/>
                  <a:gd name="T4" fmla="*/ 0 w 122"/>
                  <a:gd name="T5" fmla="*/ 0 h 46"/>
                  <a:gd name="T6" fmla="*/ 112 w 122"/>
                  <a:gd name="T7" fmla="*/ 41 h 46"/>
                  <a:gd name="T8" fmla="*/ 121 w 122"/>
                  <a:gd name="T9" fmla="*/ 43 h 46"/>
                  <a:gd name="T10" fmla="*/ 112 w 122"/>
                  <a:gd name="T11" fmla="*/ 41 h 46"/>
                  <a:gd name="T12" fmla="*/ 121 w 122"/>
                  <a:gd name="T13" fmla="*/ 43 h 46"/>
                  <a:gd name="T14" fmla="*/ 114 w 122"/>
                  <a:gd name="T15" fmla="*/ 45 h 46"/>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46"/>
                  <a:gd name="T26" fmla="*/ 122 w 122"/>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46">
                    <a:moveTo>
                      <a:pt x="114" y="45"/>
                    </a:moveTo>
                    <a:lnTo>
                      <a:pt x="114" y="45"/>
                    </a:lnTo>
                    <a:lnTo>
                      <a:pt x="0" y="0"/>
                    </a:lnTo>
                    <a:lnTo>
                      <a:pt x="112" y="41"/>
                    </a:lnTo>
                    <a:lnTo>
                      <a:pt x="121" y="43"/>
                    </a:lnTo>
                    <a:lnTo>
                      <a:pt x="112" y="41"/>
                    </a:lnTo>
                    <a:lnTo>
                      <a:pt x="121" y="43"/>
                    </a:lnTo>
                    <a:lnTo>
                      <a:pt x="114" y="4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4" name="Freeform 33"/>
              <p:cNvSpPr>
                <a:spLocks/>
              </p:cNvSpPr>
              <p:nvPr/>
            </p:nvSpPr>
            <p:spPr bwMode="auto">
              <a:xfrm>
                <a:off x="942" y="1238"/>
                <a:ext cx="122" cy="46"/>
              </a:xfrm>
              <a:custGeom>
                <a:avLst/>
                <a:gdLst>
                  <a:gd name="T0" fmla="*/ 114 w 122"/>
                  <a:gd name="T1" fmla="*/ 45 h 46"/>
                  <a:gd name="T2" fmla="*/ 0 w 122"/>
                  <a:gd name="T3" fmla="*/ 0 h 46"/>
                  <a:gd name="T4" fmla="*/ 112 w 122"/>
                  <a:gd name="T5" fmla="*/ 41 h 46"/>
                  <a:gd name="T6" fmla="*/ 121 w 122"/>
                  <a:gd name="T7" fmla="*/ 43 h 46"/>
                  <a:gd name="T8" fmla="*/ 112 w 122"/>
                  <a:gd name="T9" fmla="*/ 41 h 46"/>
                  <a:gd name="T10" fmla="*/ 121 w 122"/>
                  <a:gd name="T11" fmla="*/ 43 h 46"/>
                  <a:gd name="T12" fmla="*/ 114 w 122"/>
                  <a:gd name="T13" fmla="*/ 45 h 46"/>
                  <a:gd name="T14" fmla="*/ 0 60000 65536"/>
                  <a:gd name="T15" fmla="*/ 0 60000 65536"/>
                  <a:gd name="T16" fmla="*/ 0 60000 65536"/>
                  <a:gd name="T17" fmla="*/ 0 60000 65536"/>
                  <a:gd name="T18" fmla="*/ 0 60000 65536"/>
                  <a:gd name="T19" fmla="*/ 0 60000 65536"/>
                  <a:gd name="T20" fmla="*/ 0 60000 65536"/>
                  <a:gd name="T21" fmla="*/ 0 w 122"/>
                  <a:gd name="T22" fmla="*/ 0 h 46"/>
                  <a:gd name="T23" fmla="*/ 122 w 122"/>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46">
                    <a:moveTo>
                      <a:pt x="114" y="45"/>
                    </a:moveTo>
                    <a:lnTo>
                      <a:pt x="0" y="0"/>
                    </a:lnTo>
                    <a:lnTo>
                      <a:pt x="112" y="41"/>
                    </a:lnTo>
                    <a:lnTo>
                      <a:pt x="121" y="43"/>
                    </a:lnTo>
                    <a:lnTo>
                      <a:pt x="112" y="41"/>
                    </a:lnTo>
                    <a:lnTo>
                      <a:pt x="121" y="43"/>
                    </a:lnTo>
                    <a:lnTo>
                      <a:pt x="114" y="4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5" name="Freeform 34"/>
              <p:cNvSpPr>
                <a:spLocks/>
              </p:cNvSpPr>
              <p:nvPr/>
            </p:nvSpPr>
            <p:spPr bwMode="auto">
              <a:xfrm>
                <a:off x="1062" y="1287"/>
                <a:ext cx="6" cy="34"/>
              </a:xfrm>
              <a:custGeom>
                <a:avLst/>
                <a:gdLst>
                  <a:gd name="T0" fmla="*/ 4 w 6"/>
                  <a:gd name="T1" fmla="*/ 28 h 34"/>
                  <a:gd name="T2" fmla="*/ 2 w 6"/>
                  <a:gd name="T3" fmla="*/ 33 h 34"/>
                  <a:gd name="T4" fmla="*/ 0 w 6"/>
                  <a:gd name="T5" fmla="*/ 2 h 34"/>
                  <a:gd name="T6" fmla="*/ 3 w 6"/>
                  <a:gd name="T7" fmla="*/ 0 h 34"/>
                  <a:gd name="T8" fmla="*/ 5 w 6"/>
                  <a:gd name="T9" fmla="*/ 31 h 34"/>
                  <a:gd name="T10" fmla="*/ 2 w 6"/>
                  <a:gd name="T11" fmla="*/ 33 h 34"/>
                  <a:gd name="T12" fmla="*/ 5 w 6"/>
                  <a:gd name="T13" fmla="*/ 31 h 34"/>
                  <a:gd name="T14" fmla="*/ 2 w 6"/>
                  <a:gd name="T15" fmla="*/ 33 h 34"/>
                  <a:gd name="T16" fmla="*/ 4 w 6"/>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4"/>
                  <a:gd name="T29" fmla="*/ 6 w 6"/>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4">
                    <a:moveTo>
                      <a:pt x="4" y="28"/>
                    </a:moveTo>
                    <a:lnTo>
                      <a:pt x="2" y="33"/>
                    </a:lnTo>
                    <a:lnTo>
                      <a:pt x="0" y="2"/>
                    </a:lnTo>
                    <a:lnTo>
                      <a:pt x="3" y="0"/>
                    </a:lnTo>
                    <a:lnTo>
                      <a:pt x="5" y="31"/>
                    </a:lnTo>
                    <a:lnTo>
                      <a:pt x="2" y="33"/>
                    </a:lnTo>
                    <a:lnTo>
                      <a:pt x="5" y="31"/>
                    </a:lnTo>
                    <a:lnTo>
                      <a:pt x="2" y="33"/>
                    </a:lnTo>
                    <a:lnTo>
                      <a:pt x="4" y="2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6" name="Freeform 35"/>
              <p:cNvSpPr>
                <a:spLocks/>
              </p:cNvSpPr>
              <p:nvPr/>
            </p:nvSpPr>
            <p:spPr bwMode="auto">
              <a:xfrm>
                <a:off x="1062" y="1287"/>
                <a:ext cx="6" cy="34"/>
              </a:xfrm>
              <a:custGeom>
                <a:avLst/>
                <a:gdLst>
                  <a:gd name="T0" fmla="*/ 4 w 6"/>
                  <a:gd name="T1" fmla="*/ 28 h 34"/>
                  <a:gd name="T2" fmla="*/ 2 w 6"/>
                  <a:gd name="T3" fmla="*/ 33 h 34"/>
                  <a:gd name="T4" fmla="*/ 0 w 6"/>
                  <a:gd name="T5" fmla="*/ 2 h 34"/>
                  <a:gd name="T6" fmla="*/ 3 w 6"/>
                  <a:gd name="T7" fmla="*/ 0 h 34"/>
                  <a:gd name="T8" fmla="*/ 5 w 6"/>
                  <a:gd name="T9" fmla="*/ 31 h 34"/>
                  <a:gd name="T10" fmla="*/ 2 w 6"/>
                  <a:gd name="T11" fmla="*/ 33 h 34"/>
                  <a:gd name="T12" fmla="*/ 5 w 6"/>
                  <a:gd name="T13" fmla="*/ 31 h 34"/>
                  <a:gd name="T14" fmla="*/ 2 w 6"/>
                  <a:gd name="T15" fmla="*/ 33 h 34"/>
                  <a:gd name="T16" fmla="*/ 4 w 6"/>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4"/>
                  <a:gd name="T29" fmla="*/ 6 w 6"/>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4">
                    <a:moveTo>
                      <a:pt x="4" y="28"/>
                    </a:moveTo>
                    <a:lnTo>
                      <a:pt x="2" y="33"/>
                    </a:lnTo>
                    <a:lnTo>
                      <a:pt x="0" y="2"/>
                    </a:lnTo>
                    <a:lnTo>
                      <a:pt x="3" y="0"/>
                    </a:lnTo>
                    <a:lnTo>
                      <a:pt x="5" y="31"/>
                    </a:lnTo>
                    <a:lnTo>
                      <a:pt x="2" y="33"/>
                    </a:lnTo>
                    <a:lnTo>
                      <a:pt x="5" y="31"/>
                    </a:lnTo>
                    <a:lnTo>
                      <a:pt x="2" y="33"/>
                    </a:lnTo>
                    <a:lnTo>
                      <a:pt x="4" y="2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7" name="Freeform 36"/>
              <p:cNvSpPr>
                <a:spLocks/>
              </p:cNvSpPr>
              <p:nvPr/>
            </p:nvSpPr>
            <p:spPr bwMode="auto">
              <a:xfrm>
                <a:off x="947" y="1202"/>
                <a:ext cx="108" cy="77"/>
              </a:xfrm>
              <a:custGeom>
                <a:avLst/>
                <a:gdLst>
                  <a:gd name="T0" fmla="*/ 107 w 108"/>
                  <a:gd name="T1" fmla="*/ 76 h 77"/>
                  <a:gd name="T2" fmla="*/ 0 w 108"/>
                  <a:gd name="T3" fmla="*/ 26 h 77"/>
                  <a:gd name="T4" fmla="*/ 4 w 108"/>
                  <a:gd name="T5" fmla="*/ 0 h 77"/>
                  <a:gd name="T6" fmla="*/ 107 w 108"/>
                  <a:gd name="T7" fmla="*/ 51 h 77"/>
                  <a:gd name="T8" fmla="*/ 107 w 108"/>
                  <a:gd name="T9" fmla="*/ 76 h 77"/>
                  <a:gd name="T10" fmla="*/ 0 60000 65536"/>
                  <a:gd name="T11" fmla="*/ 0 60000 65536"/>
                  <a:gd name="T12" fmla="*/ 0 60000 65536"/>
                  <a:gd name="T13" fmla="*/ 0 60000 65536"/>
                  <a:gd name="T14" fmla="*/ 0 60000 65536"/>
                  <a:gd name="T15" fmla="*/ 0 w 108"/>
                  <a:gd name="T16" fmla="*/ 0 h 77"/>
                  <a:gd name="T17" fmla="*/ 108 w 108"/>
                  <a:gd name="T18" fmla="*/ 77 h 77"/>
                </a:gdLst>
                <a:ahLst/>
                <a:cxnLst>
                  <a:cxn ang="T10">
                    <a:pos x="T0" y="T1"/>
                  </a:cxn>
                  <a:cxn ang="T11">
                    <a:pos x="T2" y="T3"/>
                  </a:cxn>
                  <a:cxn ang="T12">
                    <a:pos x="T4" y="T5"/>
                  </a:cxn>
                  <a:cxn ang="T13">
                    <a:pos x="T6" y="T7"/>
                  </a:cxn>
                  <a:cxn ang="T14">
                    <a:pos x="T8" y="T9"/>
                  </a:cxn>
                </a:cxnLst>
                <a:rect l="T15" t="T16" r="T17" b="T18"/>
                <a:pathLst>
                  <a:path w="108" h="77">
                    <a:moveTo>
                      <a:pt x="107" y="76"/>
                    </a:moveTo>
                    <a:lnTo>
                      <a:pt x="0" y="26"/>
                    </a:lnTo>
                    <a:lnTo>
                      <a:pt x="4" y="0"/>
                    </a:lnTo>
                    <a:lnTo>
                      <a:pt x="107" y="51"/>
                    </a:lnTo>
                    <a:lnTo>
                      <a:pt x="107" y="7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8" name="Freeform 37"/>
              <p:cNvSpPr>
                <a:spLocks/>
              </p:cNvSpPr>
              <p:nvPr/>
            </p:nvSpPr>
            <p:spPr bwMode="auto">
              <a:xfrm>
                <a:off x="947" y="1202"/>
                <a:ext cx="108" cy="77"/>
              </a:xfrm>
              <a:custGeom>
                <a:avLst/>
                <a:gdLst>
                  <a:gd name="T0" fmla="*/ 107 w 108"/>
                  <a:gd name="T1" fmla="*/ 76 h 77"/>
                  <a:gd name="T2" fmla="*/ 0 w 108"/>
                  <a:gd name="T3" fmla="*/ 26 h 77"/>
                  <a:gd name="T4" fmla="*/ 4 w 108"/>
                  <a:gd name="T5" fmla="*/ 0 h 77"/>
                  <a:gd name="T6" fmla="*/ 107 w 108"/>
                  <a:gd name="T7" fmla="*/ 51 h 77"/>
                  <a:gd name="T8" fmla="*/ 107 w 108"/>
                  <a:gd name="T9" fmla="*/ 76 h 77"/>
                  <a:gd name="T10" fmla="*/ 0 60000 65536"/>
                  <a:gd name="T11" fmla="*/ 0 60000 65536"/>
                  <a:gd name="T12" fmla="*/ 0 60000 65536"/>
                  <a:gd name="T13" fmla="*/ 0 60000 65536"/>
                  <a:gd name="T14" fmla="*/ 0 60000 65536"/>
                  <a:gd name="T15" fmla="*/ 0 w 108"/>
                  <a:gd name="T16" fmla="*/ 0 h 77"/>
                  <a:gd name="T17" fmla="*/ 108 w 108"/>
                  <a:gd name="T18" fmla="*/ 77 h 77"/>
                </a:gdLst>
                <a:ahLst/>
                <a:cxnLst>
                  <a:cxn ang="T10">
                    <a:pos x="T0" y="T1"/>
                  </a:cxn>
                  <a:cxn ang="T11">
                    <a:pos x="T2" y="T3"/>
                  </a:cxn>
                  <a:cxn ang="T12">
                    <a:pos x="T4" y="T5"/>
                  </a:cxn>
                  <a:cxn ang="T13">
                    <a:pos x="T6" y="T7"/>
                  </a:cxn>
                  <a:cxn ang="T14">
                    <a:pos x="T8" y="T9"/>
                  </a:cxn>
                </a:cxnLst>
                <a:rect l="T15" t="T16" r="T17" b="T18"/>
                <a:pathLst>
                  <a:path w="108" h="77">
                    <a:moveTo>
                      <a:pt x="107" y="76"/>
                    </a:moveTo>
                    <a:lnTo>
                      <a:pt x="0" y="26"/>
                    </a:lnTo>
                    <a:lnTo>
                      <a:pt x="4" y="0"/>
                    </a:lnTo>
                    <a:lnTo>
                      <a:pt x="107" y="51"/>
                    </a:lnTo>
                    <a:lnTo>
                      <a:pt x="107" y="7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59" name="Freeform 38"/>
              <p:cNvSpPr>
                <a:spLocks/>
              </p:cNvSpPr>
              <p:nvPr/>
            </p:nvSpPr>
            <p:spPr bwMode="auto">
              <a:xfrm>
                <a:off x="940" y="1230"/>
                <a:ext cx="115" cy="49"/>
              </a:xfrm>
              <a:custGeom>
                <a:avLst/>
                <a:gdLst>
                  <a:gd name="T0" fmla="*/ 9 w 115"/>
                  <a:gd name="T1" fmla="*/ 5 h 49"/>
                  <a:gd name="T2" fmla="*/ 7 w 115"/>
                  <a:gd name="T3" fmla="*/ 0 h 49"/>
                  <a:gd name="T4" fmla="*/ 114 w 115"/>
                  <a:gd name="T5" fmla="*/ 48 h 49"/>
                  <a:gd name="T6" fmla="*/ 9 w 115"/>
                  <a:gd name="T7" fmla="*/ 5 h 49"/>
                  <a:gd name="T8" fmla="*/ 0 w 115"/>
                  <a:gd name="T9" fmla="*/ 2 h 49"/>
                  <a:gd name="T10" fmla="*/ 9 w 115"/>
                  <a:gd name="T11" fmla="*/ 5 h 49"/>
                  <a:gd name="T12" fmla="*/ 2 w 115"/>
                  <a:gd name="T13" fmla="*/ 7 h 49"/>
                  <a:gd name="T14" fmla="*/ 0 w 115"/>
                  <a:gd name="T15" fmla="*/ 2 h 49"/>
                  <a:gd name="T16" fmla="*/ 9 w 115"/>
                  <a:gd name="T17" fmla="*/ 5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
                  <a:gd name="T28" fmla="*/ 0 h 49"/>
                  <a:gd name="T29" fmla="*/ 115 w 115"/>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 h="49">
                    <a:moveTo>
                      <a:pt x="9" y="5"/>
                    </a:moveTo>
                    <a:lnTo>
                      <a:pt x="7" y="0"/>
                    </a:lnTo>
                    <a:lnTo>
                      <a:pt x="114" y="48"/>
                    </a:lnTo>
                    <a:lnTo>
                      <a:pt x="9" y="5"/>
                    </a:lnTo>
                    <a:lnTo>
                      <a:pt x="0" y="2"/>
                    </a:lnTo>
                    <a:lnTo>
                      <a:pt x="9" y="5"/>
                    </a:lnTo>
                    <a:lnTo>
                      <a:pt x="2" y="7"/>
                    </a:lnTo>
                    <a:lnTo>
                      <a:pt x="0" y="2"/>
                    </a:lnTo>
                    <a:lnTo>
                      <a:pt x="9"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0" name="Freeform 39"/>
              <p:cNvSpPr>
                <a:spLocks/>
              </p:cNvSpPr>
              <p:nvPr/>
            </p:nvSpPr>
            <p:spPr bwMode="auto">
              <a:xfrm>
                <a:off x="940" y="1230"/>
                <a:ext cx="115" cy="49"/>
              </a:xfrm>
              <a:custGeom>
                <a:avLst/>
                <a:gdLst>
                  <a:gd name="T0" fmla="*/ 9 w 115"/>
                  <a:gd name="T1" fmla="*/ 5 h 49"/>
                  <a:gd name="T2" fmla="*/ 7 w 115"/>
                  <a:gd name="T3" fmla="*/ 0 h 49"/>
                  <a:gd name="T4" fmla="*/ 114 w 115"/>
                  <a:gd name="T5" fmla="*/ 48 h 49"/>
                  <a:gd name="T6" fmla="*/ 9 w 115"/>
                  <a:gd name="T7" fmla="*/ 5 h 49"/>
                  <a:gd name="T8" fmla="*/ 0 w 115"/>
                  <a:gd name="T9" fmla="*/ 2 h 49"/>
                  <a:gd name="T10" fmla="*/ 9 w 115"/>
                  <a:gd name="T11" fmla="*/ 5 h 49"/>
                  <a:gd name="T12" fmla="*/ 2 w 115"/>
                  <a:gd name="T13" fmla="*/ 7 h 49"/>
                  <a:gd name="T14" fmla="*/ 0 w 115"/>
                  <a:gd name="T15" fmla="*/ 2 h 49"/>
                  <a:gd name="T16" fmla="*/ 9 w 115"/>
                  <a:gd name="T17" fmla="*/ 5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
                  <a:gd name="T28" fmla="*/ 0 h 49"/>
                  <a:gd name="T29" fmla="*/ 115 w 115"/>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 h="49">
                    <a:moveTo>
                      <a:pt x="9" y="5"/>
                    </a:moveTo>
                    <a:lnTo>
                      <a:pt x="7" y="0"/>
                    </a:lnTo>
                    <a:lnTo>
                      <a:pt x="114" y="48"/>
                    </a:lnTo>
                    <a:lnTo>
                      <a:pt x="9" y="5"/>
                    </a:lnTo>
                    <a:lnTo>
                      <a:pt x="0" y="2"/>
                    </a:lnTo>
                    <a:lnTo>
                      <a:pt x="9" y="5"/>
                    </a:lnTo>
                    <a:lnTo>
                      <a:pt x="2" y="7"/>
                    </a:lnTo>
                    <a:lnTo>
                      <a:pt x="0" y="2"/>
                    </a:lnTo>
                    <a:lnTo>
                      <a:pt x="9"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1" name="Freeform 40"/>
              <p:cNvSpPr>
                <a:spLocks/>
              </p:cNvSpPr>
              <p:nvPr/>
            </p:nvSpPr>
            <p:spPr bwMode="auto">
              <a:xfrm>
                <a:off x="940" y="1197"/>
                <a:ext cx="6" cy="34"/>
              </a:xfrm>
              <a:custGeom>
                <a:avLst/>
                <a:gdLst>
                  <a:gd name="T0" fmla="*/ 2 w 6"/>
                  <a:gd name="T1" fmla="*/ 6 h 34"/>
                  <a:gd name="T2" fmla="*/ 5 w 6"/>
                  <a:gd name="T3" fmla="*/ 4 h 34"/>
                  <a:gd name="T4" fmla="*/ 4 w 6"/>
                  <a:gd name="T5" fmla="*/ 33 h 34"/>
                  <a:gd name="T6" fmla="*/ 0 w 6"/>
                  <a:gd name="T7" fmla="*/ 30 h 34"/>
                  <a:gd name="T8" fmla="*/ 2 w 6"/>
                  <a:gd name="T9" fmla="*/ 6 h 34"/>
                  <a:gd name="T10" fmla="*/ 5 w 6"/>
                  <a:gd name="T11" fmla="*/ 4 h 34"/>
                  <a:gd name="T12" fmla="*/ 2 w 6"/>
                  <a:gd name="T13" fmla="*/ 6 h 34"/>
                  <a:gd name="T14" fmla="*/ 4 w 6"/>
                  <a:gd name="T15" fmla="*/ 0 h 34"/>
                  <a:gd name="T16" fmla="*/ 5 w 6"/>
                  <a:gd name="T17" fmla="*/ 4 h 34"/>
                  <a:gd name="T18" fmla="*/ 2 w 6"/>
                  <a:gd name="T19" fmla="*/ 6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34"/>
                  <a:gd name="T32" fmla="*/ 6 w 6"/>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34">
                    <a:moveTo>
                      <a:pt x="2" y="6"/>
                    </a:moveTo>
                    <a:lnTo>
                      <a:pt x="5" y="4"/>
                    </a:lnTo>
                    <a:lnTo>
                      <a:pt x="4" y="33"/>
                    </a:lnTo>
                    <a:lnTo>
                      <a:pt x="0" y="30"/>
                    </a:lnTo>
                    <a:lnTo>
                      <a:pt x="2" y="6"/>
                    </a:lnTo>
                    <a:lnTo>
                      <a:pt x="5" y="4"/>
                    </a:lnTo>
                    <a:lnTo>
                      <a:pt x="2" y="6"/>
                    </a:lnTo>
                    <a:lnTo>
                      <a:pt x="4" y="0"/>
                    </a:lnTo>
                    <a:lnTo>
                      <a:pt x="5" y="4"/>
                    </a:lnTo>
                    <a:lnTo>
                      <a:pt x="2" y="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2" name="Freeform 41"/>
              <p:cNvSpPr>
                <a:spLocks/>
              </p:cNvSpPr>
              <p:nvPr/>
            </p:nvSpPr>
            <p:spPr bwMode="auto">
              <a:xfrm>
                <a:off x="940" y="1197"/>
                <a:ext cx="6" cy="34"/>
              </a:xfrm>
              <a:custGeom>
                <a:avLst/>
                <a:gdLst>
                  <a:gd name="T0" fmla="*/ 2 w 6"/>
                  <a:gd name="T1" fmla="*/ 6 h 34"/>
                  <a:gd name="T2" fmla="*/ 5 w 6"/>
                  <a:gd name="T3" fmla="*/ 4 h 34"/>
                  <a:gd name="T4" fmla="*/ 4 w 6"/>
                  <a:gd name="T5" fmla="*/ 33 h 34"/>
                  <a:gd name="T6" fmla="*/ 0 w 6"/>
                  <a:gd name="T7" fmla="*/ 30 h 34"/>
                  <a:gd name="T8" fmla="*/ 2 w 6"/>
                  <a:gd name="T9" fmla="*/ 6 h 34"/>
                  <a:gd name="T10" fmla="*/ 5 w 6"/>
                  <a:gd name="T11" fmla="*/ 4 h 34"/>
                  <a:gd name="T12" fmla="*/ 2 w 6"/>
                  <a:gd name="T13" fmla="*/ 6 h 34"/>
                  <a:gd name="T14" fmla="*/ 4 w 6"/>
                  <a:gd name="T15" fmla="*/ 0 h 34"/>
                  <a:gd name="T16" fmla="*/ 5 w 6"/>
                  <a:gd name="T17" fmla="*/ 4 h 34"/>
                  <a:gd name="T18" fmla="*/ 2 w 6"/>
                  <a:gd name="T19" fmla="*/ 6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34"/>
                  <a:gd name="T32" fmla="*/ 6 w 6"/>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34">
                    <a:moveTo>
                      <a:pt x="2" y="6"/>
                    </a:moveTo>
                    <a:lnTo>
                      <a:pt x="5" y="4"/>
                    </a:lnTo>
                    <a:lnTo>
                      <a:pt x="4" y="33"/>
                    </a:lnTo>
                    <a:lnTo>
                      <a:pt x="0" y="30"/>
                    </a:lnTo>
                    <a:lnTo>
                      <a:pt x="2" y="6"/>
                    </a:lnTo>
                    <a:lnTo>
                      <a:pt x="5" y="4"/>
                    </a:lnTo>
                    <a:lnTo>
                      <a:pt x="2" y="6"/>
                    </a:lnTo>
                    <a:lnTo>
                      <a:pt x="4" y="0"/>
                    </a:lnTo>
                    <a:lnTo>
                      <a:pt x="5" y="4"/>
                    </a:lnTo>
                    <a:lnTo>
                      <a:pt x="2" y="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3" name="Freeform 42"/>
              <p:cNvSpPr>
                <a:spLocks/>
              </p:cNvSpPr>
              <p:nvPr/>
            </p:nvSpPr>
            <p:spPr bwMode="auto">
              <a:xfrm>
                <a:off x="945" y="1202"/>
                <a:ext cx="110" cy="50"/>
              </a:xfrm>
              <a:custGeom>
                <a:avLst/>
                <a:gdLst>
                  <a:gd name="T0" fmla="*/ 109 w 110"/>
                  <a:gd name="T1" fmla="*/ 49 h 50"/>
                  <a:gd name="T2" fmla="*/ 109 w 110"/>
                  <a:gd name="T3" fmla="*/ 49 h 50"/>
                  <a:gd name="T4" fmla="*/ 0 w 110"/>
                  <a:gd name="T5" fmla="*/ 2 h 50"/>
                  <a:gd name="T6" fmla="*/ 6 w 110"/>
                  <a:gd name="T7" fmla="*/ 0 h 50"/>
                  <a:gd name="T8" fmla="*/ 107 w 110"/>
                  <a:gd name="T9" fmla="*/ 44 h 50"/>
                  <a:gd name="T10" fmla="*/ 109 w 110"/>
                  <a:gd name="T11" fmla="*/ 49 h 50"/>
                  <a:gd name="T12" fmla="*/ 107 w 110"/>
                  <a:gd name="T13" fmla="*/ 44 h 50"/>
                  <a:gd name="T14" fmla="*/ 109 w 110"/>
                  <a:gd name="T15" fmla="*/ 49 h 50"/>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50"/>
                  <a:gd name="T26" fmla="*/ 110 w 110"/>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50">
                    <a:moveTo>
                      <a:pt x="109" y="49"/>
                    </a:moveTo>
                    <a:lnTo>
                      <a:pt x="109" y="49"/>
                    </a:lnTo>
                    <a:lnTo>
                      <a:pt x="0" y="2"/>
                    </a:lnTo>
                    <a:lnTo>
                      <a:pt x="6" y="0"/>
                    </a:lnTo>
                    <a:lnTo>
                      <a:pt x="107" y="44"/>
                    </a:lnTo>
                    <a:lnTo>
                      <a:pt x="109" y="49"/>
                    </a:lnTo>
                    <a:lnTo>
                      <a:pt x="107" y="44"/>
                    </a:lnTo>
                    <a:lnTo>
                      <a:pt x="109" y="4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4" name="Freeform 43"/>
              <p:cNvSpPr>
                <a:spLocks/>
              </p:cNvSpPr>
              <p:nvPr/>
            </p:nvSpPr>
            <p:spPr bwMode="auto">
              <a:xfrm>
                <a:off x="945" y="1202"/>
                <a:ext cx="110" cy="50"/>
              </a:xfrm>
              <a:custGeom>
                <a:avLst/>
                <a:gdLst>
                  <a:gd name="T0" fmla="*/ 109 w 110"/>
                  <a:gd name="T1" fmla="*/ 49 h 50"/>
                  <a:gd name="T2" fmla="*/ 0 w 110"/>
                  <a:gd name="T3" fmla="*/ 2 h 50"/>
                  <a:gd name="T4" fmla="*/ 6 w 110"/>
                  <a:gd name="T5" fmla="*/ 0 h 50"/>
                  <a:gd name="T6" fmla="*/ 107 w 110"/>
                  <a:gd name="T7" fmla="*/ 44 h 50"/>
                  <a:gd name="T8" fmla="*/ 109 w 110"/>
                  <a:gd name="T9" fmla="*/ 49 h 50"/>
                  <a:gd name="T10" fmla="*/ 107 w 110"/>
                  <a:gd name="T11" fmla="*/ 44 h 50"/>
                  <a:gd name="T12" fmla="*/ 109 w 110"/>
                  <a:gd name="T13" fmla="*/ 49 h 50"/>
                  <a:gd name="T14" fmla="*/ 0 60000 65536"/>
                  <a:gd name="T15" fmla="*/ 0 60000 65536"/>
                  <a:gd name="T16" fmla="*/ 0 60000 65536"/>
                  <a:gd name="T17" fmla="*/ 0 60000 65536"/>
                  <a:gd name="T18" fmla="*/ 0 60000 65536"/>
                  <a:gd name="T19" fmla="*/ 0 60000 65536"/>
                  <a:gd name="T20" fmla="*/ 0 60000 65536"/>
                  <a:gd name="T21" fmla="*/ 0 w 110"/>
                  <a:gd name="T22" fmla="*/ 0 h 50"/>
                  <a:gd name="T23" fmla="*/ 110 w 11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50">
                    <a:moveTo>
                      <a:pt x="109" y="49"/>
                    </a:moveTo>
                    <a:lnTo>
                      <a:pt x="0" y="2"/>
                    </a:lnTo>
                    <a:lnTo>
                      <a:pt x="6" y="0"/>
                    </a:lnTo>
                    <a:lnTo>
                      <a:pt x="107" y="44"/>
                    </a:lnTo>
                    <a:lnTo>
                      <a:pt x="109" y="49"/>
                    </a:lnTo>
                    <a:lnTo>
                      <a:pt x="107" y="44"/>
                    </a:lnTo>
                    <a:lnTo>
                      <a:pt x="109" y="4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5" name="Freeform 44"/>
              <p:cNvSpPr>
                <a:spLocks/>
              </p:cNvSpPr>
              <p:nvPr/>
            </p:nvSpPr>
            <p:spPr bwMode="auto">
              <a:xfrm>
                <a:off x="1060" y="1257"/>
                <a:ext cx="4" cy="25"/>
              </a:xfrm>
              <a:custGeom>
                <a:avLst/>
                <a:gdLst>
                  <a:gd name="T0" fmla="*/ 0 w 4"/>
                  <a:gd name="T1" fmla="*/ 22 h 25"/>
                  <a:gd name="T2" fmla="*/ 0 w 4"/>
                  <a:gd name="T3" fmla="*/ 22 h 25"/>
                  <a:gd name="T4" fmla="*/ 0 w 4"/>
                  <a:gd name="T5" fmla="*/ 0 h 25"/>
                  <a:gd name="T6" fmla="*/ 2 w 4"/>
                  <a:gd name="T7" fmla="*/ 20 h 25"/>
                  <a:gd name="T8" fmla="*/ 0 w 4"/>
                  <a:gd name="T9" fmla="*/ 22 h 25"/>
                  <a:gd name="T10" fmla="*/ 2 w 4"/>
                  <a:gd name="T11" fmla="*/ 20 h 25"/>
                  <a:gd name="T12" fmla="*/ 3 w 4"/>
                  <a:gd name="T13" fmla="*/ 24 h 25"/>
                  <a:gd name="T14" fmla="*/ 0 w 4"/>
                  <a:gd name="T15" fmla="*/ 22 h 25"/>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5"/>
                  <a:gd name="T26" fmla="*/ 4 w 4"/>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5">
                    <a:moveTo>
                      <a:pt x="0" y="22"/>
                    </a:moveTo>
                    <a:lnTo>
                      <a:pt x="0" y="22"/>
                    </a:lnTo>
                    <a:lnTo>
                      <a:pt x="0" y="0"/>
                    </a:lnTo>
                    <a:lnTo>
                      <a:pt x="2" y="20"/>
                    </a:lnTo>
                    <a:lnTo>
                      <a:pt x="0" y="22"/>
                    </a:lnTo>
                    <a:lnTo>
                      <a:pt x="2" y="20"/>
                    </a:lnTo>
                    <a:lnTo>
                      <a:pt x="3" y="24"/>
                    </a:lnTo>
                    <a:lnTo>
                      <a:pt x="0" y="2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6" name="Freeform 45"/>
              <p:cNvSpPr>
                <a:spLocks/>
              </p:cNvSpPr>
              <p:nvPr/>
            </p:nvSpPr>
            <p:spPr bwMode="auto">
              <a:xfrm>
                <a:off x="1060" y="1257"/>
                <a:ext cx="4" cy="25"/>
              </a:xfrm>
              <a:custGeom>
                <a:avLst/>
                <a:gdLst>
                  <a:gd name="T0" fmla="*/ 0 w 4"/>
                  <a:gd name="T1" fmla="*/ 22 h 25"/>
                  <a:gd name="T2" fmla="*/ 0 w 4"/>
                  <a:gd name="T3" fmla="*/ 0 h 25"/>
                  <a:gd name="T4" fmla="*/ 2 w 4"/>
                  <a:gd name="T5" fmla="*/ 20 h 25"/>
                  <a:gd name="T6" fmla="*/ 0 w 4"/>
                  <a:gd name="T7" fmla="*/ 22 h 25"/>
                  <a:gd name="T8" fmla="*/ 2 w 4"/>
                  <a:gd name="T9" fmla="*/ 20 h 25"/>
                  <a:gd name="T10" fmla="*/ 3 w 4"/>
                  <a:gd name="T11" fmla="*/ 24 h 25"/>
                  <a:gd name="T12" fmla="*/ 0 w 4"/>
                  <a:gd name="T13" fmla="*/ 22 h 25"/>
                  <a:gd name="T14" fmla="*/ 0 60000 65536"/>
                  <a:gd name="T15" fmla="*/ 0 60000 65536"/>
                  <a:gd name="T16" fmla="*/ 0 60000 65536"/>
                  <a:gd name="T17" fmla="*/ 0 60000 65536"/>
                  <a:gd name="T18" fmla="*/ 0 60000 65536"/>
                  <a:gd name="T19" fmla="*/ 0 60000 65536"/>
                  <a:gd name="T20" fmla="*/ 0 60000 65536"/>
                  <a:gd name="T21" fmla="*/ 0 w 4"/>
                  <a:gd name="T22" fmla="*/ 0 h 25"/>
                  <a:gd name="T23" fmla="*/ 4 w 4"/>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5">
                    <a:moveTo>
                      <a:pt x="0" y="22"/>
                    </a:moveTo>
                    <a:lnTo>
                      <a:pt x="0" y="0"/>
                    </a:lnTo>
                    <a:lnTo>
                      <a:pt x="2" y="20"/>
                    </a:lnTo>
                    <a:lnTo>
                      <a:pt x="0" y="22"/>
                    </a:lnTo>
                    <a:lnTo>
                      <a:pt x="2" y="20"/>
                    </a:lnTo>
                    <a:lnTo>
                      <a:pt x="3" y="24"/>
                    </a:lnTo>
                    <a:lnTo>
                      <a:pt x="0" y="2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7" name="Freeform 46"/>
              <p:cNvSpPr>
                <a:spLocks/>
              </p:cNvSpPr>
              <p:nvPr/>
            </p:nvSpPr>
            <p:spPr bwMode="auto">
              <a:xfrm>
                <a:off x="930" y="1311"/>
                <a:ext cx="144" cy="51"/>
              </a:xfrm>
              <a:custGeom>
                <a:avLst/>
                <a:gdLst>
                  <a:gd name="T0" fmla="*/ 4 w 144"/>
                  <a:gd name="T1" fmla="*/ 0 h 51"/>
                  <a:gd name="T2" fmla="*/ 4 w 144"/>
                  <a:gd name="T3" fmla="*/ 0 h 51"/>
                  <a:gd name="T4" fmla="*/ 141 w 144"/>
                  <a:gd name="T5" fmla="*/ 46 h 51"/>
                  <a:gd name="T6" fmla="*/ 143 w 144"/>
                  <a:gd name="T7" fmla="*/ 50 h 51"/>
                  <a:gd name="T8" fmla="*/ 0 w 144"/>
                  <a:gd name="T9" fmla="*/ 5 h 51"/>
                  <a:gd name="T10" fmla="*/ 4 w 144"/>
                  <a:gd name="T11" fmla="*/ 0 h 51"/>
                  <a:gd name="T12" fmla="*/ 0 60000 65536"/>
                  <a:gd name="T13" fmla="*/ 0 60000 65536"/>
                  <a:gd name="T14" fmla="*/ 0 60000 65536"/>
                  <a:gd name="T15" fmla="*/ 0 60000 65536"/>
                  <a:gd name="T16" fmla="*/ 0 60000 65536"/>
                  <a:gd name="T17" fmla="*/ 0 60000 65536"/>
                  <a:gd name="T18" fmla="*/ 0 w 144"/>
                  <a:gd name="T19" fmla="*/ 0 h 51"/>
                  <a:gd name="T20" fmla="*/ 144 w 1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44" h="51">
                    <a:moveTo>
                      <a:pt x="4" y="0"/>
                    </a:moveTo>
                    <a:lnTo>
                      <a:pt x="4" y="0"/>
                    </a:lnTo>
                    <a:lnTo>
                      <a:pt x="141" y="46"/>
                    </a:lnTo>
                    <a:lnTo>
                      <a:pt x="143" y="50"/>
                    </a:lnTo>
                    <a:lnTo>
                      <a:pt x="0" y="5"/>
                    </a:lnTo>
                    <a:lnTo>
                      <a:pt x="4"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8" name="Freeform 47"/>
              <p:cNvSpPr>
                <a:spLocks/>
              </p:cNvSpPr>
              <p:nvPr/>
            </p:nvSpPr>
            <p:spPr bwMode="auto">
              <a:xfrm>
                <a:off x="930" y="1311"/>
                <a:ext cx="144" cy="51"/>
              </a:xfrm>
              <a:custGeom>
                <a:avLst/>
                <a:gdLst>
                  <a:gd name="T0" fmla="*/ 4 w 144"/>
                  <a:gd name="T1" fmla="*/ 0 h 51"/>
                  <a:gd name="T2" fmla="*/ 141 w 144"/>
                  <a:gd name="T3" fmla="*/ 46 h 51"/>
                  <a:gd name="T4" fmla="*/ 143 w 144"/>
                  <a:gd name="T5" fmla="*/ 50 h 51"/>
                  <a:gd name="T6" fmla="*/ 0 w 144"/>
                  <a:gd name="T7" fmla="*/ 5 h 51"/>
                  <a:gd name="T8" fmla="*/ 4 w 144"/>
                  <a:gd name="T9" fmla="*/ 0 h 51"/>
                  <a:gd name="T10" fmla="*/ 0 60000 65536"/>
                  <a:gd name="T11" fmla="*/ 0 60000 65536"/>
                  <a:gd name="T12" fmla="*/ 0 60000 65536"/>
                  <a:gd name="T13" fmla="*/ 0 60000 65536"/>
                  <a:gd name="T14" fmla="*/ 0 60000 65536"/>
                  <a:gd name="T15" fmla="*/ 0 w 144"/>
                  <a:gd name="T16" fmla="*/ 0 h 51"/>
                  <a:gd name="T17" fmla="*/ 144 w 144"/>
                  <a:gd name="T18" fmla="*/ 51 h 51"/>
                </a:gdLst>
                <a:ahLst/>
                <a:cxnLst>
                  <a:cxn ang="T10">
                    <a:pos x="T0" y="T1"/>
                  </a:cxn>
                  <a:cxn ang="T11">
                    <a:pos x="T2" y="T3"/>
                  </a:cxn>
                  <a:cxn ang="T12">
                    <a:pos x="T4" y="T5"/>
                  </a:cxn>
                  <a:cxn ang="T13">
                    <a:pos x="T6" y="T7"/>
                  </a:cxn>
                  <a:cxn ang="T14">
                    <a:pos x="T8" y="T9"/>
                  </a:cxn>
                </a:cxnLst>
                <a:rect l="T15" t="T16" r="T17" b="T18"/>
                <a:pathLst>
                  <a:path w="144" h="51">
                    <a:moveTo>
                      <a:pt x="4" y="0"/>
                    </a:moveTo>
                    <a:lnTo>
                      <a:pt x="141" y="46"/>
                    </a:lnTo>
                    <a:lnTo>
                      <a:pt x="143" y="50"/>
                    </a:lnTo>
                    <a:lnTo>
                      <a:pt x="0" y="5"/>
                    </a:lnTo>
                    <a:lnTo>
                      <a:pt x="4"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69" name="Freeform 48"/>
              <p:cNvSpPr>
                <a:spLocks/>
              </p:cNvSpPr>
              <p:nvPr/>
            </p:nvSpPr>
            <p:spPr bwMode="auto">
              <a:xfrm>
                <a:off x="1200" y="1379"/>
                <a:ext cx="134" cy="77"/>
              </a:xfrm>
              <a:custGeom>
                <a:avLst/>
                <a:gdLst>
                  <a:gd name="T0" fmla="*/ 101 w 134"/>
                  <a:gd name="T1" fmla="*/ 32 h 77"/>
                  <a:gd name="T2" fmla="*/ 133 w 134"/>
                  <a:gd name="T3" fmla="*/ 70 h 77"/>
                  <a:gd name="T4" fmla="*/ 129 w 134"/>
                  <a:gd name="T5" fmla="*/ 76 h 77"/>
                  <a:gd name="T6" fmla="*/ 17 w 134"/>
                  <a:gd name="T7" fmla="*/ 42 h 77"/>
                  <a:gd name="T8" fmla="*/ 2 w 134"/>
                  <a:gd name="T9" fmla="*/ 6 h 77"/>
                  <a:gd name="T10" fmla="*/ 0 w 134"/>
                  <a:gd name="T11" fmla="*/ 0 h 77"/>
                  <a:gd name="T12" fmla="*/ 101 w 134"/>
                  <a:gd name="T13" fmla="*/ 32 h 77"/>
                  <a:gd name="T14" fmla="*/ 0 60000 65536"/>
                  <a:gd name="T15" fmla="*/ 0 60000 65536"/>
                  <a:gd name="T16" fmla="*/ 0 60000 65536"/>
                  <a:gd name="T17" fmla="*/ 0 60000 65536"/>
                  <a:gd name="T18" fmla="*/ 0 60000 65536"/>
                  <a:gd name="T19" fmla="*/ 0 60000 65536"/>
                  <a:gd name="T20" fmla="*/ 0 60000 65536"/>
                  <a:gd name="T21" fmla="*/ 0 w 134"/>
                  <a:gd name="T22" fmla="*/ 0 h 77"/>
                  <a:gd name="T23" fmla="*/ 134 w 134"/>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 h="77">
                    <a:moveTo>
                      <a:pt x="101" y="32"/>
                    </a:moveTo>
                    <a:lnTo>
                      <a:pt x="133" y="70"/>
                    </a:lnTo>
                    <a:lnTo>
                      <a:pt x="129" y="76"/>
                    </a:lnTo>
                    <a:lnTo>
                      <a:pt x="17" y="42"/>
                    </a:lnTo>
                    <a:lnTo>
                      <a:pt x="2" y="6"/>
                    </a:lnTo>
                    <a:lnTo>
                      <a:pt x="0" y="0"/>
                    </a:lnTo>
                    <a:lnTo>
                      <a:pt x="101" y="3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70" name="Freeform 49"/>
              <p:cNvSpPr>
                <a:spLocks/>
              </p:cNvSpPr>
              <p:nvPr/>
            </p:nvSpPr>
            <p:spPr bwMode="auto">
              <a:xfrm>
                <a:off x="1200" y="1379"/>
                <a:ext cx="134" cy="77"/>
              </a:xfrm>
              <a:custGeom>
                <a:avLst/>
                <a:gdLst>
                  <a:gd name="T0" fmla="*/ 101 w 134"/>
                  <a:gd name="T1" fmla="*/ 32 h 77"/>
                  <a:gd name="T2" fmla="*/ 133 w 134"/>
                  <a:gd name="T3" fmla="*/ 70 h 77"/>
                  <a:gd name="T4" fmla="*/ 129 w 134"/>
                  <a:gd name="T5" fmla="*/ 76 h 77"/>
                  <a:gd name="T6" fmla="*/ 17 w 134"/>
                  <a:gd name="T7" fmla="*/ 42 h 77"/>
                  <a:gd name="T8" fmla="*/ 2 w 134"/>
                  <a:gd name="T9" fmla="*/ 6 h 77"/>
                  <a:gd name="T10" fmla="*/ 0 w 134"/>
                  <a:gd name="T11" fmla="*/ 0 h 77"/>
                  <a:gd name="T12" fmla="*/ 101 w 134"/>
                  <a:gd name="T13" fmla="*/ 32 h 77"/>
                  <a:gd name="T14" fmla="*/ 0 60000 65536"/>
                  <a:gd name="T15" fmla="*/ 0 60000 65536"/>
                  <a:gd name="T16" fmla="*/ 0 60000 65536"/>
                  <a:gd name="T17" fmla="*/ 0 60000 65536"/>
                  <a:gd name="T18" fmla="*/ 0 60000 65536"/>
                  <a:gd name="T19" fmla="*/ 0 60000 65536"/>
                  <a:gd name="T20" fmla="*/ 0 60000 65536"/>
                  <a:gd name="T21" fmla="*/ 0 w 134"/>
                  <a:gd name="T22" fmla="*/ 0 h 77"/>
                  <a:gd name="T23" fmla="*/ 134 w 134"/>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 h="77">
                    <a:moveTo>
                      <a:pt x="101" y="32"/>
                    </a:moveTo>
                    <a:lnTo>
                      <a:pt x="133" y="70"/>
                    </a:lnTo>
                    <a:lnTo>
                      <a:pt x="129" y="76"/>
                    </a:lnTo>
                    <a:lnTo>
                      <a:pt x="17" y="42"/>
                    </a:lnTo>
                    <a:lnTo>
                      <a:pt x="2" y="6"/>
                    </a:lnTo>
                    <a:lnTo>
                      <a:pt x="0" y="0"/>
                    </a:lnTo>
                    <a:lnTo>
                      <a:pt x="101" y="3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71" name="Freeform 50"/>
              <p:cNvSpPr>
                <a:spLocks/>
              </p:cNvSpPr>
              <p:nvPr/>
            </p:nvSpPr>
            <p:spPr bwMode="auto">
              <a:xfrm>
                <a:off x="1306" y="1412"/>
                <a:ext cx="28" cy="38"/>
              </a:xfrm>
              <a:custGeom>
                <a:avLst/>
                <a:gdLst>
                  <a:gd name="T0" fmla="*/ 27 w 28"/>
                  <a:gd name="T1" fmla="*/ 37 h 38"/>
                  <a:gd name="T2" fmla="*/ 27 w 28"/>
                  <a:gd name="T3" fmla="*/ 37 h 38"/>
                  <a:gd name="T4" fmla="*/ 0 w 28"/>
                  <a:gd name="T5" fmla="*/ 5 h 38"/>
                  <a:gd name="T6" fmla="*/ 3 w 28"/>
                  <a:gd name="T7" fmla="*/ 0 h 38"/>
                  <a:gd name="T8" fmla="*/ 27 w 28"/>
                  <a:gd name="T9" fmla="*/ 37 h 38"/>
                  <a:gd name="T10" fmla="*/ 0 60000 65536"/>
                  <a:gd name="T11" fmla="*/ 0 60000 65536"/>
                  <a:gd name="T12" fmla="*/ 0 60000 65536"/>
                  <a:gd name="T13" fmla="*/ 0 60000 65536"/>
                  <a:gd name="T14" fmla="*/ 0 60000 65536"/>
                  <a:gd name="T15" fmla="*/ 0 w 28"/>
                  <a:gd name="T16" fmla="*/ 0 h 38"/>
                  <a:gd name="T17" fmla="*/ 28 w 28"/>
                  <a:gd name="T18" fmla="*/ 38 h 38"/>
                </a:gdLst>
                <a:ahLst/>
                <a:cxnLst>
                  <a:cxn ang="T10">
                    <a:pos x="T0" y="T1"/>
                  </a:cxn>
                  <a:cxn ang="T11">
                    <a:pos x="T2" y="T3"/>
                  </a:cxn>
                  <a:cxn ang="T12">
                    <a:pos x="T4" y="T5"/>
                  </a:cxn>
                  <a:cxn ang="T13">
                    <a:pos x="T6" y="T7"/>
                  </a:cxn>
                  <a:cxn ang="T14">
                    <a:pos x="T8" y="T9"/>
                  </a:cxn>
                </a:cxnLst>
                <a:rect l="T15" t="T16" r="T17" b="T18"/>
                <a:pathLst>
                  <a:path w="28" h="38">
                    <a:moveTo>
                      <a:pt x="27" y="37"/>
                    </a:moveTo>
                    <a:lnTo>
                      <a:pt x="27" y="37"/>
                    </a:lnTo>
                    <a:lnTo>
                      <a:pt x="0" y="5"/>
                    </a:lnTo>
                    <a:lnTo>
                      <a:pt x="3" y="0"/>
                    </a:lnTo>
                    <a:lnTo>
                      <a:pt x="27" y="3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72" name="Freeform 51"/>
              <p:cNvSpPr>
                <a:spLocks/>
              </p:cNvSpPr>
              <p:nvPr/>
            </p:nvSpPr>
            <p:spPr bwMode="auto">
              <a:xfrm>
                <a:off x="1306" y="1412"/>
                <a:ext cx="28" cy="38"/>
              </a:xfrm>
              <a:custGeom>
                <a:avLst/>
                <a:gdLst>
                  <a:gd name="T0" fmla="*/ 27 w 28"/>
                  <a:gd name="T1" fmla="*/ 37 h 38"/>
                  <a:gd name="T2" fmla="*/ 0 w 28"/>
                  <a:gd name="T3" fmla="*/ 5 h 38"/>
                  <a:gd name="T4" fmla="*/ 3 w 28"/>
                  <a:gd name="T5" fmla="*/ 0 h 38"/>
                  <a:gd name="T6" fmla="*/ 27 w 28"/>
                  <a:gd name="T7" fmla="*/ 37 h 38"/>
                  <a:gd name="T8" fmla="*/ 0 60000 65536"/>
                  <a:gd name="T9" fmla="*/ 0 60000 65536"/>
                  <a:gd name="T10" fmla="*/ 0 60000 65536"/>
                  <a:gd name="T11" fmla="*/ 0 60000 65536"/>
                  <a:gd name="T12" fmla="*/ 0 w 28"/>
                  <a:gd name="T13" fmla="*/ 0 h 38"/>
                  <a:gd name="T14" fmla="*/ 28 w 28"/>
                  <a:gd name="T15" fmla="*/ 38 h 38"/>
                </a:gdLst>
                <a:ahLst/>
                <a:cxnLst>
                  <a:cxn ang="T8">
                    <a:pos x="T0" y="T1"/>
                  </a:cxn>
                  <a:cxn ang="T9">
                    <a:pos x="T2" y="T3"/>
                  </a:cxn>
                  <a:cxn ang="T10">
                    <a:pos x="T4" y="T5"/>
                  </a:cxn>
                  <a:cxn ang="T11">
                    <a:pos x="T6" y="T7"/>
                  </a:cxn>
                </a:cxnLst>
                <a:rect l="T12" t="T13" r="T14" b="T15"/>
                <a:pathLst>
                  <a:path w="28" h="38">
                    <a:moveTo>
                      <a:pt x="27" y="37"/>
                    </a:moveTo>
                    <a:lnTo>
                      <a:pt x="0" y="5"/>
                    </a:lnTo>
                    <a:lnTo>
                      <a:pt x="3" y="0"/>
                    </a:lnTo>
                    <a:lnTo>
                      <a:pt x="27" y="3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73" name="Freeform 52"/>
              <p:cNvSpPr>
                <a:spLocks/>
              </p:cNvSpPr>
              <p:nvPr/>
            </p:nvSpPr>
            <p:spPr bwMode="auto">
              <a:xfrm>
                <a:off x="1335" y="145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0" y="0"/>
                    </a:move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74" name="Freeform 53"/>
              <p:cNvSpPr>
                <a:spLocks/>
              </p:cNvSpPr>
              <p:nvPr/>
            </p:nvSpPr>
            <p:spPr bwMode="auto">
              <a:xfrm>
                <a:off x="1335" y="145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75" name="Freeform 54"/>
              <p:cNvSpPr>
                <a:spLocks/>
              </p:cNvSpPr>
              <p:nvPr/>
            </p:nvSpPr>
            <p:spPr bwMode="auto">
              <a:xfrm>
                <a:off x="1216" y="1420"/>
                <a:ext cx="114" cy="36"/>
              </a:xfrm>
              <a:custGeom>
                <a:avLst/>
                <a:gdLst>
                  <a:gd name="T0" fmla="*/ 2 w 114"/>
                  <a:gd name="T1" fmla="*/ 3 h 36"/>
                  <a:gd name="T2" fmla="*/ 0 w 114"/>
                  <a:gd name="T3" fmla="*/ 0 h 36"/>
                  <a:gd name="T4" fmla="*/ 113 w 114"/>
                  <a:gd name="T5" fmla="*/ 35 h 36"/>
                  <a:gd name="T6" fmla="*/ 2 w 114"/>
                  <a:gd name="T7" fmla="*/ 3 h 36"/>
                  <a:gd name="T8" fmla="*/ 0 60000 65536"/>
                  <a:gd name="T9" fmla="*/ 0 60000 65536"/>
                  <a:gd name="T10" fmla="*/ 0 60000 65536"/>
                  <a:gd name="T11" fmla="*/ 0 60000 65536"/>
                  <a:gd name="T12" fmla="*/ 0 w 114"/>
                  <a:gd name="T13" fmla="*/ 0 h 36"/>
                  <a:gd name="T14" fmla="*/ 114 w 114"/>
                  <a:gd name="T15" fmla="*/ 36 h 36"/>
                </a:gdLst>
                <a:ahLst/>
                <a:cxnLst>
                  <a:cxn ang="T8">
                    <a:pos x="T0" y="T1"/>
                  </a:cxn>
                  <a:cxn ang="T9">
                    <a:pos x="T2" y="T3"/>
                  </a:cxn>
                  <a:cxn ang="T10">
                    <a:pos x="T4" y="T5"/>
                  </a:cxn>
                  <a:cxn ang="T11">
                    <a:pos x="T6" y="T7"/>
                  </a:cxn>
                </a:cxnLst>
                <a:rect l="T12" t="T13" r="T14" b="T15"/>
                <a:pathLst>
                  <a:path w="114" h="36">
                    <a:moveTo>
                      <a:pt x="2" y="3"/>
                    </a:moveTo>
                    <a:lnTo>
                      <a:pt x="0" y="0"/>
                    </a:lnTo>
                    <a:lnTo>
                      <a:pt x="113" y="35"/>
                    </a:lnTo>
                    <a:lnTo>
                      <a:pt x="2"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76" name="Freeform 55"/>
              <p:cNvSpPr>
                <a:spLocks/>
              </p:cNvSpPr>
              <p:nvPr/>
            </p:nvSpPr>
            <p:spPr bwMode="auto">
              <a:xfrm>
                <a:off x="1216" y="1420"/>
                <a:ext cx="114" cy="36"/>
              </a:xfrm>
              <a:custGeom>
                <a:avLst/>
                <a:gdLst>
                  <a:gd name="T0" fmla="*/ 2 w 114"/>
                  <a:gd name="T1" fmla="*/ 3 h 36"/>
                  <a:gd name="T2" fmla="*/ 0 w 114"/>
                  <a:gd name="T3" fmla="*/ 0 h 36"/>
                  <a:gd name="T4" fmla="*/ 113 w 114"/>
                  <a:gd name="T5" fmla="*/ 35 h 36"/>
                  <a:gd name="T6" fmla="*/ 2 w 114"/>
                  <a:gd name="T7" fmla="*/ 3 h 36"/>
                  <a:gd name="T8" fmla="*/ 0 60000 65536"/>
                  <a:gd name="T9" fmla="*/ 0 60000 65536"/>
                  <a:gd name="T10" fmla="*/ 0 60000 65536"/>
                  <a:gd name="T11" fmla="*/ 0 60000 65536"/>
                  <a:gd name="T12" fmla="*/ 0 w 114"/>
                  <a:gd name="T13" fmla="*/ 0 h 36"/>
                  <a:gd name="T14" fmla="*/ 114 w 114"/>
                  <a:gd name="T15" fmla="*/ 36 h 36"/>
                </a:gdLst>
                <a:ahLst/>
                <a:cxnLst>
                  <a:cxn ang="T8">
                    <a:pos x="T0" y="T1"/>
                  </a:cxn>
                  <a:cxn ang="T9">
                    <a:pos x="T2" y="T3"/>
                  </a:cxn>
                  <a:cxn ang="T10">
                    <a:pos x="T4" y="T5"/>
                  </a:cxn>
                  <a:cxn ang="T11">
                    <a:pos x="T6" y="T7"/>
                  </a:cxn>
                </a:cxnLst>
                <a:rect l="T12" t="T13" r="T14" b="T15"/>
                <a:pathLst>
                  <a:path w="114" h="36">
                    <a:moveTo>
                      <a:pt x="2" y="3"/>
                    </a:moveTo>
                    <a:lnTo>
                      <a:pt x="0" y="0"/>
                    </a:lnTo>
                    <a:lnTo>
                      <a:pt x="113" y="35"/>
                    </a:lnTo>
                    <a:lnTo>
                      <a:pt x="2"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77" name="Freeform 56"/>
              <p:cNvSpPr>
                <a:spLocks/>
              </p:cNvSpPr>
              <p:nvPr/>
            </p:nvSpPr>
            <p:spPr bwMode="auto">
              <a:xfrm>
                <a:off x="1202" y="1385"/>
                <a:ext cx="11" cy="34"/>
              </a:xfrm>
              <a:custGeom>
                <a:avLst/>
                <a:gdLst>
                  <a:gd name="T0" fmla="*/ 0 w 11"/>
                  <a:gd name="T1" fmla="*/ 0 h 34"/>
                  <a:gd name="T2" fmla="*/ 0 w 11"/>
                  <a:gd name="T3" fmla="*/ 0 h 34"/>
                  <a:gd name="T4" fmla="*/ 10 w 11"/>
                  <a:gd name="T5" fmla="*/ 33 h 34"/>
                  <a:gd name="T6" fmla="*/ 0 w 11"/>
                  <a:gd name="T7" fmla="*/ 0 h 34"/>
                  <a:gd name="T8" fmla="*/ 0 60000 65536"/>
                  <a:gd name="T9" fmla="*/ 0 60000 65536"/>
                  <a:gd name="T10" fmla="*/ 0 60000 65536"/>
                  <a:gd name="T11" fmla="*/ 0 60000 65536"/>
                  <a:gd name="T12" fmla="*/ 0 w 11"/>
                  <a:gd name="T13" fmla="*/ 0 h 34"/>
                  <a:gd name="T14" fmla="*/ 11 w 11"/>
                  <a:gd name="T15" fmla="*/ 34 h 34"/>
                </a:gdLst>
                <a:ahLst/>
                <a:cxnLst>
                  <a:cxn ang="T8">
                    <a:pos x="T0" y="T1"/>
                  </a:cxn>
                  <a:cxn ang="T9">
                    <a:pos x="T2" y="T3"/>
                  </a:cxn>
                  <a:cxn ang="T10">
                    <a:pos x="T4" y="T5"/>
                  </a:cxn>
                  <a:cxn ang="T11">
                    <a:pos x="T6" y="T7"/>
                  </a:cxn>
                </a:cxnLst>
                <a:rect l="T12" t="T13" r="T14" b="T15"/>
                <a:pathLst>
                  <a:path w="11" h="34">
                    <a:moveTo>
                      <a:pt x="0" y="0"/>
                    </a:moveTo>
                    <a:lnTo>
                      <a:pt x="0" y="0"/>
                    </a:lnTo>
                    <a:lnTo>
                      <a:pt x="10" y="33"/>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78" name="Line 57"/>
              <p:cNvSpPr>
                <a:spLocks noChangeShapeType="1"/>
              </p:cNvSpPr>
              <p:nvPr/>
            </p:nvSpPr>
            <p:spPr bwMode="auto">
              <a:xfrm>
                <a:off x="1202" y="1385"/>
                <a:ext cx="16" cy="39"/>
              </a:xfrm>
              <a:prstGeom prst="line">
                <a:avLst/>
              </a:prstGeom>
              <a:noFill/>
              <a:ln w="12700">
                <a:solidFill>
                  <a:schemeClr val="tx1"/>
                </a:solidFill>
                <a:round/>
                <a:headEnd/>
                <a:tailEnd/>
              </a:ln>
            </p:spPr>
            <p:txBody>
              <a:bodyPr wrap="none" anchor="ctr"/>
              <a:lstStyle/>
              <a:p>
                <a:endParaRPr lang="en-US"/>
              </a:p>
            </p:txBody>
          </p:sp>
          <p:sp>
            <p:nvSpPr>
              <p:cNvPr id="8479" name="Freeform 58"/>
              <p:cNvSpPr>
                <a:spLocks/>
              </p:cNvSpPr>
              <p:nvPr/>
            </p:nvSpPr>
            <p:spPr bwMode="auto">
              <a:xfrm>
                <a:off x="1196" y="1379"/>
                <a:ext cx="5" cy="1"/>
              </a:xfrm>
              <a:custGeom>
                <a:avLst/>
                <a:gdLst>
                  <a:gd name="T0" fmla="*/ 0 w 5"/>
                  <a:gd name="T1" fmla="*/ 0 h 1"/>
                  <a:gd name="T2" fmla="*/ 4 w 5"/>
                  <a:gd name="T3" fmla="*/ 0 h 1"/>
                  <a:gd name="T4" fmla="*/ 0 w 5"/>
                  <a:gd name="T5" fmla="*/ 0 h 1"/>
                  <a:gd name="T6" fmla="*/ 4 w 5"/>
                  <a:gd name="T7" fmla="*/ 0 h 1"/>
                  <a:gd name="T8" fmla="*/ 0 w 5"/>
                  <a:gd name="T9" fmla="*/ 0 h 1"/>
                  <a:gd name="T10" fmla="*/ 0 60000 65536"/>
                  <a:gd name="T11" fmla="*/ 0 60000 65536"/>
                  <a:gd name="T12" fmla="*/ 0 60000 65536"/>
                  <a:gd name="T13" fmla="*/ 0 60000 65536"/>
                  <a:gd name="T14" fmla="*/ 0 60000 65536"/>
                  <a:gd name="T15" fmla="*/ 0 w 5"/>
                  <a:gd name="T16" fmla="*/ 0 h 1"/>
                  <a:gd name="T17" fmla="*/ 5 w 5"/>
                  <a:gd name="T18" fmla="*/ 1 h 1"/>
                </a:gdLst>
                <a:ahLst/>
                <a:cxnLst>
                  <a:cxn ang="T10">
                    <a:pos x="T0" y="T1"/>
                  </a:cxn>
                  <a:cxn ang="T11">
                    <a:pos x="T2" y="T3"/>
                  </a:cxn>
                  <a:cxn ang="T12">
                    <a:pos x="T4" y="T5"/>
                  </a:cxn>
                  <a:cxn ang="T13">
                    <a:pos x="T6" y="T7"/>
                  </a:cxn>
                  <a:cxn ang="T14">
                    <a:pos x="T8" y="T9"/>
                  </a:cxn>
                </a:cxnLst>
                <a:rect l="T15" t="T16" r="T17" b="T18"/>
                <a:pathLst>
                  <a:path w="5" h="1">
                    <a:moveTo>
                      <a:pt x="0" y="0"/>
                    </a:moveTo>
                    <a:lnTo>
                      <a:pt x="4" y="0"/>
                    </a:lnTo>
                    <a:lnTo>
                      <a:pt x="0" y="0"/>
                    </a:lnTo>
                    <a:lnTo>
                      <a:pt x="4" y="0"/>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0" name="Freeform 59"/>
              <p:cNvSpPr>
                <a:spLocks/>
              </p:cNvSpPr>
              <p:nvPr/>
            </p:nvSpPr>
            <p:spPr bwMode="auto">
              <a:xfrm>
                <a:off x="1196" y="1379"/>
                <a:ext cx="5" cy="1"/>
              </a:xfrm>
              <a:custGeom>
                <a:avLst/>
                <a:gdLst>
                  <a:gd name="T0" fmla="*/ 0 w 5"/>
                  <a:gd name="T1" fmla="*/ 0 h 1"/>
                  <a:gd name="T2" fmla="*/ 4 w 5"/>
                  <a:gd name="T3" fmla="*/ 0 h 1"/>
                  <a:gd name="T4" fmla="*/ 0 w 5"/>
                  <a:gd name="T5" fmla="*/ 0 h 1"/>
                  <a:gd name="T6" fmla="*/ 4 w 5"/>
                  <a:gd name="T7" fmla="*/ 0 h 1"/>
                  <a:gd name="T8" fmla="*/ 0 w 5"/>
                  <a:gd name="T9" fmla="*/ 0 h 1"/>
                  <a:gd name="T10" fmla="*/ 0 60000 65536"/>
                  <a:gd name="T11" fmla="*/ 0 60000 65536"/>
                  <a:gd name="T12" fmla="*/ 0 60000 65536"/>
                  <a:gd name="T13" fmla="*/ 0 60000 65536"/>
                  <a:gd name="T14" fmla="*/ 0 60000 65536"/>
                  <a:gd name="T15" fmla="*/ 0 w 5"/>
                  <a:gd name="T16" fmla="*/ 0 h 1"/>
                  <a:gd name="T17" fmla="*/ 5 w 5"/>
                  <a:gd name="T18" fmla="*/ 1 h 1"/>
                </a:gdLst>
                <a:ahLst/>
                <a:cxnLst>
                  <a:cxn ang="T10">
                    <a:pos x="T0" y="T1"/>
                  </a:cxn>
                  <a:cxn ang="T11">
                    <a:pos x="T2" y="T3"/>
                  </a:cxn>
                  <a:cxn ang="T12">
                    <a:pos x="T4" y="T5"/>
                  </a:cxn>
                  <a:cxn ang="T13">
                    <a:pos x="T6" y="T7"/>
                  </a:cxn>
                  <a:cxn ang="T14">
                    <a:pos x="T8" y="T9"/>
                  </a:cxn>
                </a:cxnLst>
                <a:rect l="T15" t="T16" r="T17" b="T18"/>
                <a:pathLst>
                  <a:path w="5" h="1">
                    <a:moveTo>
                      <a:pt x="0" y="0"/>
                    </a:moveTo>
                    <a:lnTo>
                      <a:pt x="4" y="0"/>
                    </a:lnTo>
                    <a:lnTo>
                      <a:pt x="0" y="0"/>
                    </a:lnTo>
                    <a:lnTo>
                      <a:pt x="4" y="0"/>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1" name="Freeform 60"/>
              <p:cNvSpPr>
                <a:spLocks/>
              </p:cNvSpPr>
              <p:nvPr/>
            </p:nvSpPr>
            <p:spPr bwMode="auto">
              <a:xfrm>
                <a:off x="1200" y="1379"/>
                <a:ext cx="105" cy="34"/>
              </a:xfrm>
              <a:custGeom>
                <a:avLst/>
                <a:gdLst>
                  <a:gd name="T0" fmla="*/ 100 w 105"/>
                  <a:gd name="T1" fmla="*/ 33 h 34"/>
                  <a:gd name="T2" fmla="*/ 100 w 105"/>
                  <a:gd name="T3" fmla="*/ 33 h 34"/>
                  <a:gd name="T4" fmla="*/ 2 w 105"/>
                  <a:gd name="T5" fmla="*/ 5 h 34"/>
                  <a:gd name="T6" fmla="*/ 0 w 105"/>
                  <a:gd name="T7" fmla="*/ 0 h 34"/>
                  <a:gd name="T8" fmla="*/ 104 w 105"/>
                  <a:gd name="T9" fmla="*/ 28 h 34"/>
                  <a:gd name="T10" fmla="*/ 100 w 105"/>
                  <a:gd name="T11" fmla="*/ 33 h 34"/>
                  <a:gd name="T12" fmla="*/ 0 60000 65536"/>
                  <a:gd name="T13" fmla="*/ 0 60000 65536"/>
                  <a:gd name="T14" fmla="*/ 0 60000 65536"/>
                  <a:gd name="T15" fmla="*/ 0 60000 65536"/>
                  <a:gd name="T16" fmla="*/ 0 60000 65536"/>
                  <a:gd name="T17" fmla="*/ 0 60000 65536"/>
                  <a:gd name="T18" fmla="*/ 0 w 105"/>
                  <a:gd name="T19" fmla="*/ 0 h 34"/>
                  <a:gd name="T20" fmla="*/ 105 w 10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05" h="34">
                    <a:moveTo>
                      <a:pt x="100" y="33"/>
                    </a:moveTo>
                    <a:lnTo>
                      <a:pt x="100" y="33"/>
                    </a:lnTo>
                    <a:lnTo>
                      <a:pt x="2" y="5"/>
                    </a:lnTo>
                    <a:lnTo>
                      <a:pt x="0" y="0"/>
                    </a:lnTo>
                    <a:lnTo>
                      <a:pt x="104" y="28"/>
                    </a:lnTo>
                    <a:lnTo>
                      <a:pt x="100" y="3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2" name="Freeform 61"/>
              <p:cNvSpPr>
                <a:spLocks/>
              </p:cNvSpPr>
              <p:nvPr/>
            </p:nvSpPr>
            <p:spPr bwMode="auto">
              <a:xfrm>
                <a:off x="1200" y="1379"/>
                <a:ext cx="105" cy="34"/>
              </a:xfrm>
              <a:custGeom>
                <a:avLst/>
                <a:gdLst>
                  <a:gd name="T0" fmla="*/ 100 w 105"/>
                  <a:gd name="T1" fmla="*/ 33 h 34"/>
                  <a:gd name="T2" fmla="*/ 2 w 105"/>
                  <a:gd name="T3" fmla="*/ 5 h 34"/>
                  <a:gd name="T4" fmla="*/ 0 w 105"/>
                  <a:gd name="T5" fmla="*/ 0 h 34"/>
                  <a:gd name="T6" fmla="*/ 104 w 105"/>
                  <a:gd name="T7" fmla="*/ 28 h 34"/>
                  <a:gd name="T8" fmla="*/ 100 w 105"/>
                  <a:gd name="T9" fmla="*/ 33 h 34"/>
                  <a:gd name="T10" fmla="*/ 0 60000 65536"/>
                  <a:gd name="T11" fmla="*/ 0 60000 65536"/>
                  <a:gd name="T12" fmla="*/ 0 60000 65536"/>
                  <a:gd name="T13" fmla="*/ 0 60000 65536"/>
                  <a:gd name="T14" fmla="*/ 0 60000 65536"/>
                  <a:gd name="T15" fmla="*/ 0 w 105"/>
                  <a:gd name="T16" fmla="*/ 0 h 34"/>
                  <a:gd name="T17" fmla="*/ 105 w 105"/>
                  <a:gd name="T18" fmla="*/ 34 h 34"/>
                </a:gdLst>
                <a:ahLst/>
                <a:cxnLst>
                  <a:cxn ang="T10">
                    <a:pos x="T0" y="T1"/>
                  </a:cxn>
                  <a:cxn ang="T11">
                    <a:pos x="T2" y="T3"/>
                  </a:cxn>
                  <a:cxn ang="T12">
                    <a:pos x="T4" y="T5"/>
                  </a:cxn>
                  <a:cxn ang="T13">
                    <a:pos x="T6" y="T7"/>
                  </a:cxn>
                  <a:cxn ang="T14">
                    <a:pos x="T8" y="T9"/>
                  </a:cxn>
                </a:cxnLst>
                <a:rect l="T15" t="T16" r="T17" b="T18"/>
                <a:pathLst>
                  <a:path w="105" h="34">
                    <a:moveTo>
                      <a:pt x="100" y="33"/>
                    </a:moveTo>
                    <a:lnTo>
                      <a:pt x="2" y="5"/>
                    </a:lnTo>
                    <a:lnTo>
                      <a:pt x="0" y="0"/>
                    </a:lnTo>
                    <a:lnTo>
                      <a:pt x="104" y="28"/>
                    </a:lnTo>
                    <a:lnTo>
                      <a:pt x="100" y="3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3" name="Freeform 62"/>
              <p:cNvSpPr>
                <a:spLocks/>
              </p:cNvSpPr>
              <p:nvPr/>
            </p:nvSpPr>
            <p:spPr bwMode="auto">
              <a:xfrm>
                <a:off x="1179" y="1346"/>
                <a:ext cx="122" cy="63"/>
              </a:xfrm>
              <a:custGeom>
                <a:avLst/>
                <a:gdLst>
                  <a:gd name="T0" fmla="*/ 121 w 122"/>
                  <a:gd name="T1" fmla="*/ 62 h 63"/>
                  <a:gd name="T2" fmla="*/ 20 w 122"/>
                  <a:gd name="T3" fmla="*/ 30 h 63"/>
                  <a:gd name="T4" fmla="*/ 0 w 122"/>
                  <a:gd name="T5" fmla="*/ 0 h 63"/>
                  <a:gd name="T6" fmla="*/ 94 w 122"/>
                  <a:gd name="T7" fmla="*/ 26 h 63"/>
                  <a:gd name="T8" fmla="*/ 121 w 122"/>
                  <a:gd name="T9" fmla="*/ 62 h 63"/>
                  <a:gd name="T10" fmla="*/ 0 60000 65536"/>
                  <a:gd name="T11" fmla="*/ 0 60000 65536"/>
                  <a:gd name="T12" fmla="*/ 0 60000 65536"/>
                  <a:gd name="T13" fmla="*/ 0 60000 65536"/>
                  <a:gd name="T14" fmla="*/ 0 60000 65536"/>
                  <a:gd name="T15" fmla="*/ 0 w 122"/>
                  <a:gd name="T16" fmla="*/ 0 h 63"/>
                  <a:gd name="T17" fmla="*/ 122 w 122"/>
                  <a:gd name="T18" fmla="*/ 63 h 63"/>
                </a:gdLst>
                <a:ahLst/>
                <a:cxnLst>
                  <a:cxn ang="T10">
                    <a:pos x="T0" y="T1"/>
                  </a:cxn>
                  <a:cxn ang="T11">
                    <a:pos x="T2" y="T3"/>
                  </a:cxn>
                  <a:cxn ang="T12">
                    <a:pos x="T4" y="T5"/>
                  </a:cxn>
                  <a:cxn ang="T13">
                    <a:pos x="T6" y="T7"/>
                  </a:cxn>
                  <a:cxn ang="T14">
                    <a:pos x="T8" y="T9"/>
                  </a:cxn>
                </a:cxnLst>
                <a:rect l="T15" t="T16" r="T17" b="T18"/>
                <a:pathLst>
                  <a:path w="122" h="63">
                    <a:moveTo>
                      <a:pt x="121" y="62"/>
                    </a:moveTo>
                    <a:lnTo>
                      <a:pt x="20" y="30"/>
                    </a:lnTo>
                    <a:lnTo>
                      <a:pt x="0" y="0"/>
                    </a:lnTo>
                    <a:lnTo>
                      <a:pt x="94" y="26"/>
                    </a:lnTo>
                    <a:lnTo>
                      <a:pt x="121" y="6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4" name="Freeform 63"/>
              <p:cNvSpPr>
                <a:spLocks/>
              </p:cNvSpPr>
              <p:nvPr/>
            </p:nvSpPr>
            <p:spPr bwMode="auto">
              <a:xfrm>
                <a:off x="1179" y="1346"/>
                <a:ext cx="122" cy="63"/>
              </a:xfrm>
              <a:custGeom>
                <a:avLst/>
                <a:gdLst>
                  <a:gd name="T0" fmla="*/ 121 w 122"/>
                  <a:gd name="T1" fmla="*/ 62 h 63"/>
                  <a:gd name="T2" fmla="*/ 20 w 122"/>
                  <a:gd name="T3" fmla="*/ 30 h 63"/>
                  <a:gd name="T4" fmla="*/ 0 w 122"/>
                  <a:gd name="T5" fmla="*/ 0 h 63"/>
                  <a:gd name="T6" fmla="*/ 94 w 122"/>
                  <a:gd name="T7" fmla="*/ 26 h 63"/>
                  <a:gd name="T8" fmla="*/ 121 w 122"/>
                  <a:gd name="T9" fmla="*/ 62 h 63"/>
                  <a:gd name="T10" fmla="*/ 0 60000 65536"/>
                  <a:gd name="T11" fmla="*/ 0 60000 65536"/>
                  <a:gd name="T12" fmla="*/ 0 60000 65536"/>
                  <a:gd name="T13" fmla="*/ 0 60000 65536"/>
                  <a:gd name="T14" fmla="*/ 0 60000 65536"/>
                  <a:gd name="T15" fmla="*/ 0 w 122"/>
                  <a:gd name="T16" fmla="*/ 0 h 63"/>
                  <a:gd name="T17" fmla="*/ 122 w 122"/>
                  <a:gd name="T18" fmla="*/ 63 h 63"/>
                </a:gdLst>
                <a:ahLst/>
                <a:cxnLst>
                  <a:cxn ang="T10">
                    <a:pos x="T0" y="T1"/>
                  </a:cxn>
                  <a:cxn ang="T11">
                    <a:pos x="T2" y="T3"/>
                  </a:cxn>
                  <a:cxn ang="T12">
                    <a:pos x="T4" y="T5"/>
                  </a:cxn>
                  <a:cxn ang="T13">
                    <a:pos x="T6" y="T7"/>
                  </a:cxn>
                  <a:cxn ang="T14">
                    <a:pos x="T8" y="T9"/>
                  </a:cxn>
                </a:cxnLst>
                <a:rect l="T15" t="T16" r="T17" b="T18"/>
                <a:pathLst>
                  <a:path w="122" h="63">
                    <a:moveTo>
                      <a:pt x="121" y="62"/>
                    </a:moveTo>
                    <a:lnTo>
                      <a:pt x="20" y="30"/>
                    </a:lnTo>
                    <a:lnTo>
                      <a:pt x="0" y="0"/>
                    </a:lnTo>
                    <a:lnTo>
                      <a:pt x="94" y="26"/>
                    </a:lnTo>
                    <a:lnTo>
                      <a:pt x="121" y="6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5" name="Freeform 64"/>
              <p:cNvSpPr>
                <a:spLocks/>
              </p:cNvSpPr>
              <p:nvPr/>
            </p:nvSpPr>
            <p:spPr bwMode="auto">
              <a:xfrm>
                <a:off x="1196" y="1379"/>
                <a:ext cx="105" cy="30"/>
              </a:xfrm>
              <a:custGeom>
                <a:avLst/>
                <a:gdLst>
                  <a:gd name="T0" fmla="*/ 4 w 105"/>
                  <a:gd name="T1" fmla="*/ 0 h 30"/>
                  <a:gd name="T2" fmla="*/ 4 w 105"/>
                  <a:gd name="T3" fmla="*/ 0 h 30"/>
                  <a:gd name="T4" fmla="*/ 102 w 105"/>
                  <a:gd name="T5" fmla="*/ 24 h 30"/>
                  <a:gd name="T6" fmla="*/ 104 w 105"/>
                  <a:gd name="T7" fmla="*/ 29 h 30"/>
                  <a:gd name="T8" fmla="*/ 4 w 105"/>
                  <a:gd name="T9" fmla="*/ 0 h 30"/>
                  <a:gd name="T10" fmla="*/ 0 w 105"/>
                  <a:gd name="T11" fmla="*/ 2 h 30"/>
                  <a:gd name="T12" fmla="*/ 4 w 105"/>
                  <a:gd name="T13" fmla="*/ 0 h 30"/>
                  <a:gd name="T14" fmla="*/ 0 w 105"/>
                  <a:gd name="T15" fmla="*/ 2 h 30"/>
                  <a:gd name="T16" fmla="*/ 4 w 105"/>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30"/>
                  <a:gd name="T29" fmla="*/ 105 w 105"/>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30">
                    <a:moveTo>
                      <a:pt x="4" y="0"/>
                    </a:moveTo>
                    <a:lnTo>
                      <a:pt x="4" y="0"/>
                    </a:lnTo>
                    <a:lnTo>
                      <a:pt x="102" y="24"/>
                    </a:lnTo>
                    <a:lnTo>
                      <a:pt x="104" y="29"/>
                    </a:lnTo>
                    <a:lnTo>
                      <a:pt x="4" y="0"/>
                    </a:lnTo>
                    <a:lnTo>
                      <a:pt x="0" y="2"/>
                    </a:lnTo>
                    <a:lnTo>
                      <a:pt x="4" y="0"/>
                    </a:lnTo>
                    <a:lnTo>
                      <a:pt x="0" y="2"/>
                    </a:lnTo>
                    <a:lnTo>
                      <a:pt x="4"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6" name="Freeform 65"/>
              <p:cNvSpPr>
                <a:spLocks/>
              </p:cNvSpPr>
              <p:nvPr/>
            </p:nvSpPr>
            <p:spPr bwMode="auto">
              <a:xfrm>
                <a:off x="1196" y="1379"/>
                <a:ext cx="105" cy="30"/>
              </a:xfrm>
              <a:custGeom>
                <a:avLst/>
                <a:gdLst>
                  <a:gd name="T0" fmla="*/ 4 w 105"/>
                  <a:gd name="T1" fmla="*/ 0 h 30"/>
                  <a:gd name="T2" fmla="*/ 102 w 105"/>
                  <a:gd name="T3" fmla="*/ 24 h 30"/>
                  <a:gd name="T4" fmla="*/ 104 w 105"/>
                  <a:gd name="T5" fmla="*/ 29 h 30"/>
                  <a:gd name="T6" fmla="*/ 4 w 105"/>
                  <a:gd name="T7" fmla="*/ 0 h 30"/>
                  <a:gd name="T8" fmla="*/ 0 w 105"/>
                  <a:gd name="T9" fmla="*/ 2 h 30"/>
                  <a:gd name="T10" fmla="*/ 4 w 105"/>
                  <a:gd name="T11" fmla="*/ 0 h 30"/>
                  <a:gd name="T12" fmla="*/ 0 w 105"/>
                  <a:gd name="T13" fmla="*/ 2 h 30"/>
                  <a:gd name="T14" fmla="*/ 4 w 105"/>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105"/>
                  <a:gd name="T25" fmla="*/ 0 h 30"/>
                  <a:gd name="T26" fmla="*/ 105 w 105"/>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 h="30">
                    <a:moveTo>
                      <a:pt x="4" y="0"/>
                    </a:moveTo>
                    <a:lnTo>
                      <a:pt x="102" y="24"/>
                    </a:lnTo>
                    <a:lnTo>
                      <a:pt x="104" y="29"/>
                    </a:lnTo>
                    <a:lnTo>
                      <a:pt x="4" y="0"/>
                    </a:lnTo>
                    <a:lnTo>
                      <a:pt x="0" y="2"/>
                    </a:lnTo>
                    <a:lnTo>
                      <a:pt x="4" y="0"/>
                    </a:lnTo>
                    <a:lnTo>
                      <a:pt x="0" y="2"/>
                    </a:lnTo>
                    <a:lnTo>
                      <a:pt x="4"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7" name="Freeform 66"/>
              <p:cNvSpPr>
                <a:spLocks/>
              </p:cNvSpPr>
              <p:nvPr/>
            </p:nvSpPr>
            <p:spPr bwMode="auto">
              <a:xfrm>
                <a:off x="1179" y="1344"/>
                <a:ext cx="16" cy="32"/>
              </a:xfrm>
              <a:custGeom>
                <a:avLst/>
                <a:gdLst>
                  <a:gd name="T0" fmla="*/ 1 w 16"/>
                  <a:gd name="T1" fmla="*/ 5 h 32"/>
                  <a:gd name="T2" fmla="*/ 4 w 16"/>
                  <a:gd name="T3" fmla="*/ 0 h 32"/>
                  <a:gd name="T4" fmla="*/ 15 w 16"/>
                  <a:gd name="T5" fmla="*/ 29 h 32"/>
                  <a:gd name="T6" fmla="*/ 12 w 16"/>
                  <a:gd name="T7" fmla="*/ 31 h 32"/>
                  <a:gd name="T8" fmla="*/ 0 w 16"/>
                  <a:gd name="T9" fmla="*/ 2 h 32"/>
                  <a:gd name="T10" fmla="*/ 4 w 16"/>
                  <a:gd name="T11" fmla="*/ 0 h 32"/>
                  <a:gd name="T12" fmla="*/ 0 w 16"/>
                  <a:gd name="T13" fmla="*/ 2 h 32"/>
                  <a:gd name="T14" fmla="*/ 4 w 16"/>
                  <a:gd name="T15" fmla="*/ 0 h 32"/>
                  <a:gd name="T16" fmla="*/ 1 w 16"/>
                  <a:gd name="T17" fmla="*/ 5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32"/>
                  <a:gd name="T29" fmla="*/ 16 w 1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32">
                    <a:moveTo>
                      <a:pt x="1" y="5"/>
                    </a:moveTo>
                    <a:lnTo>
                      <a:pt x="4" y="0"/>
                    </a:lnTo>
                    <a:lnTo>
                      <a:pt x="15" y="29"/>
                    </a:lnTo>
                    <a:lnTo>
                      <a:pt x="12" y="31"/>
                    </a:lnTo>
                    <a:lnTo>
                      <a:pt x="0" y="2"/>
                    </a:lnTo>
                    <a:lnTo>
                      <a:pt x="4" y="0"/>
                    </a:lnTo>
                    <a:lnTo>
                      <a:pt x="0" y="2"/>
                    </a:lnTo>
                    <a:lnTo>
                      <a:pt x="4" y="0"/>
                    </a:lnTo>
                    <a:lnTo>
                      <a:pt x="1"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8" name="Freeform 67"/>
              <p:cNvSpPr>
                <a:spLocks/>
              </p:cNvSpPr>
              <p:nvPr/>
            </p:nvSpPr>
            <p:spPr bwMode="auto">
              <a:xfrm>
                <a:off x="1179" y="1344"/>
                <a:ext cx="16" cy="32"/>
              </a:xfrm>
              <a:custGeom>
                <a:avLst/>
                <a:gdLst>
                  <a:gd name="T0" fmla="*/ 1 w 16"/>
                  <a:gd name="T1" fmla="*/ 5 h 32"/>
                  <a:gd name="T2" fmla="*/ 4 w 16"/>
                  <a:gd name="T3" fmla="*/ 0 h 32"/>
                  <a:gd name="T4" fmla="*/ 15 w 16"/>
                  <a:gd name="T5" fmla="*/ 29 h 32"/>
                  <a:gd name="T6" fmla="*/ 12 w 16"/>
                  <a:gd name="T7" fmla="*/ 31 h 32"/>
                  <a:gd name="T8" fmla="*/ 0 w 16"/>
                  <a:gd name="T9" fmla="*/ 2 h 32"/>
                  <a:gd name="T10" fmla="*/ 4 w 16"/>
                  <a:gd name="T11" fmla="*/ 0 h 32"/>
                  <a:gd name="T12" fmla="*/ 0 w 16"/>
                  <a:gd name="T13" fmla="*/ 2 h 32"/>
                  <a:gd name="T14" fmla="*/ 4 w 16"/>
                  <a:gd name="T15" fmla="*/ 0 h 32"/>
                  <a:gd name="T16" fmla="*/ 1 w 16"/>
                  <a:gd name="T17" fmla="*/ 5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32"/>
                  <a:gd name="T29" fmla="*/ 16 w 1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32">
                    <a:moveTo>
                      <a:pt x="1" y="5"/>
                    </a:moveTo>
                    <a:lnTo>
                      <a:pt x="4" y="0"/>
                    </a:lnTo>
                    <a:lnTo>
                      <a:pt x="15" y="29"/>
                    </a:lnTo>
                    <a:lnTo>
                      <a:pt x="12" y="31"/>
                    </a:lnTo>
                    <a:lnTo>
                      <a:pt x="0" y="2"/>
                    </a:lnTo>
                    <a:lnTo>
                      <a:pt x="4" y="0"/>
                    </a:lnTo>
                    <a:lnTo>
                      <a:pt x="0" y="2"/>
                    </a:lnTo>
                    <a:lnTo>
                      <a:pt x="4" y="0"/>
                    </a:lnTo>
                    <a:lnTo>
                      <a:pt x="1"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89" name="Freeform 68"/>
              <p:cNvSpPr>
                <a:spLocks/>
              </p:cNvSpPr>
              <p:nvPr/>
            </p:nvSpPr>
            <p:spPr bwMode="auto">
              <a:xfrm>
                <a:off x="1181" y="1344"/>
                <a:ext cx="98" cy="26"/>
              </a:xfrm>
              <a:custGeom>
                <a:avLst/>
                <a:gdLst>
                  <a:gd name="T0" fmla="*/ 91 w 98"/>
                  <a:gd name="T1" fmla="*/ 25 h 26"/>
                  <a:gd name="T2" fmla="*/ 91 w 98"/>
                  <a:gd name="T3" fmla="*/ 25 h 26"/>
                  <a:gd name="T4" fmla="*/ 0 w 98"/>
                  <a:gd name="T5" fmla="*/ 5 h 26"/>
                  <a:gd name="T6" fmla="*/ 4 w 98"/>
                  <a:gd name="T7" fmla="*/ 0 h 26"/>
                  <a:gd name="T8" fmla="*/ 91 w 98"/>
                  <a:gd name="T9" fmla="*/ 25 h 26"/>
                  <a:gd name="T10" fmla="*/ 97 w 98"/>
                  <a:gd name="T11" fmla="*/ 25 h 26"/>
                  <a:gd name="T12" fmla="*/ 91 w 98"/>
                  <a:gd name="T13" fmla="*/ 25 h 26"/>
                  <a:gd name="T14" fmla="*/ 97 w 98"/>
                  <a:gd name="T15" fmla="*/ 25 h 26"/>
                  <a:gd name="T16" fmla="*/ 91 w 98"/>
                  <a:gd name="T17" fmla="*/ 25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6"/>
                  <a:gd name="T29" fmla="*/ 98 w 98"/>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6">
                    <a:moveTo>
                      <a:pt x="91" y="25"/>
                    </a:moveTo>
                    <a:lnTo>
                      <a:pt x="91" y="25"/>
                    </a:lnTo>
                    <a:lnTo>
                      <a:pt x="0" y="5"/>
                    </a:lnTo>
                    <a:lnTo>
                      <a:pt x="4" y="0"/>
                    </a:lnTo>
                    <a:lnTo>
                      <a:pt x="91" y="25"/>
                    </a:lnTo>
                    <a:lnTo>
                      <a:pt x="97" y="25"/>
                    </a:lnTo>
                    <a:lnTo>
                      <a:pt x="91" y="25"/>
                    </a:lnTo>
                    <a:lnTo>
                      <a:pt x="97" y="25"/>
                    </a:lnTo>
                    <a:lnTo>
                      <a:pt x="91" y="2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0" name="Freeform 69"/>
              <p:cNvSpPr>
                <a:spLocks/>
              </p:cNvSpPr>
              <p:nvPr/>
            </p:nvSpPr>
            <p:spPr bwMode="auto">
              <a:xfrm>
                <a:off x="1181" y="1344"/>
                <a:ext cx="98" cy="26"/>
              </a:xfrm>
              <a:custGeom>
                <a:avLst/>
                <a:gdLst>
                  <a:gd name="T0" fmla="*/ 91 w 98"/>
                  <a:gd name="T1" fmla="*/ 25 h 26"/>
                  <a:gd name="T2" fmla="*/ 0 w 98"/>
                  <a:gd name="T3" fmla="*/ 5 h 26"/>
                  <a:gd name="T4" fmla="*/ 4 w 98"/>
                  <a:gd name="T5" fmla="*/ 0 h 26"/>
                  <a:gd name="T6" fmla="*/ 91 w 98"/>
                  <a:gd name="T7" fmla="*/ 25 h 26"/>
                  <a:gd name="T8" fmla="*/ 97 w 98"/>
                  <a:gd name="T9" fmla="*/ 25 h 26"/>
                  <a:gd name="T10" fmla="*/ 91 w 98"/>
                  <a:gd name="T11" fmla="*/ 25 h 26"/>
                  <a:gd name="T12" fmla="*/ 97 w 98"/>
                  <a:gd name="T13" fmla="*/ 25 h 26"/>
                  <a:gd name="T14" fmla="*/ 91 w 98"/>
                  <a:gd name="T15" fmla="*/ 25 h 26"/>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26"/>
                  <a:gd name="T26" fmla="*/ 98 w 98"/>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26">
                    <a:moveTo>
                      <a:pt x="91" y="25"/>
                    </a:moveTo>
                    <a:lnTo>
                      <a:pt x="0" y="5"/>
                    </a:lnTo>
                    <a:lnTo>
                      <a:pt x="4" y="0"/>
                    </a:lnTo>
                    <a:lnTo>
                      <a:pt x="91" y="25"/>
                    </a:lnTo>
                    <a:lnTo>
                      <a:pt x="97" y="25"/>
                    </a:lnTo>
                    <a:lnTo>
                      <a:pt x="91" y="25"/>
                    </a:lnTo>
                    <a:lnTo>
                      <a:pt x="97" y="25"/>
                    </a:lnTo>
                    <a:lnTo>
                      <a:pt x="91" y="2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1" name="Freeform 70"/>
              <p:cNvSpPr>
                <a:spLocks/>
              </p:cNvSpPr>
              <p:nvPr/>
            </p:nvSpPr>
            <p:spPr bwMode="auto">
              <a:xfrm>
                <a:off x="1278" y="1375"/>
                <a:ext cx="27" cy="34"/>
              </a:xfrm>
              <a:custGeom>
                <a:avLst/>
                <a:gdLst>
                  <a:gd name="T0" fmla="*/ 21 w 27"/>
                  <a:gd name="T1" fmla="*/ 28 h 34"/>
                  <a:gd name="T2" fmla="*/ 23 w 27"/>
                  <a:gd name="T3" fmla="*/ 33 h 34"/>
                  <a:gd name="T4" fmla="*/ 0 w 27"/>
                  <a:gd name="T5" fmla="*/ 0 h 34"/>
                  <a:gd name="T6" fmla="*/ 5 w 27"/>
                  <a:gd name="T7" fmla="*/ 0 h 34"/>
                  <a:gd name="T8" fmla="*/ 23 w 27"/>
                  <a:gd name="T9" fmla="*/ 33 h 34"/>
                  <a:gd name="T10" fmla="*/ 26 w 27"/>
                  <a:gd name="T11" fmla="*/ 31 h 34"/>
                  <a:gd name="T12" fmla="*/ 23 w 27"/>
                  <a:gd name="T13" fmla="*/ 33 h 34"/>
                  <a:gd name="T14" fmla="*/ 21 w 27"/>
                  <a:gd name="T15" fmla="*/ 28 h 34"/>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34"/>
                  <a:gd name="T26" fmla="*/ 27 w 27"/>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34">
                    <a:moveTo>
                      <a:pt x="21" y="28"/>
                    </a:moveTo>
                    <a:lnTo>
                      <a:pt x="23" y="33"/>
                    </a:lnTo>
                    <a:lnTo>
                      <a:pt x="0" y="0"/>
                    </a:lnTo>
                    <a:lnTo>
                      <a:pt x="5" y="0"/>
                    </a:lnTo>
                    <a:lnTo>
                      <a:pt x="23" y="33"/>
                    </a:lnTo>
                    <a:lnTo>
                      <a:pt x="26" y="31"/>
                    </a:lnTo>
                    <a:lnTo>
                      <a:pt x="23" y="33"/>
                    </a:lnTo>
                    <a:lnTo>
                      <a:pt x="21" y="2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2" name="Freeform 71"/>
              <p:cNvSpPr>
                <a:spLocks/>
              </p:cNvSpPr>
              <p:nvPr/>
            </p:nvSpPr>
            <p:spPr bwMode="auto">
              <a:xfrm>
                <a:off x="1278" y="1375"/>
                <a:ext cx="27" cy="34"/>
              </a:xfrm>
              <a:custGeom>
                <a:avLst/>
                <a:gdLst>
                  <a:gd name="T0" fmla="*/ 21 w 27"/>
                  <a:gd name="T1" fmla="*/ 28 h 34"/>
                  <a:gd name="T2" fmla="*/ 23 w 27"/>
                  <a:gd name="T3" fmla="*/ 33 h 34"/>
                  <a:gd name="T4" fmla="*/ 0 w 27"/>
                  <a:gd name="T5" fmla="*/ 0 h 34"/>
                  <a:gd name="T6" fmla="*/ 5 w 27"/>
                  <a:gd name="T7" fmla="*/ 0 h 34"/>
                  <a:gd name="T8" fmla="*/ 23 w 27"/>
                  <a:gd name="T9" fmla="*/ 33 h 34"/>
                  <a:gd name="T10" fmla="*/ 26 w 27"/>
                  <a:gd name="T11" fmla="*/ 31 h 34"/>
                  <a:gd name="T12" fmla="*/ 23 w 27"/>
                  <a:gd name="T13" fmla="*/ 33 h 34"/>
                  <a:gd name="T14" fmla="*/ 21 w 27"/>
                  <a:gd name="T15" fmla="*/ 28 h 34"/>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34"/>
                  <a:gd name="T26" fmla="*/ 27 w 27"/>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34">
                    <a:moveTo>
                      <a:pt x="21" y="28"/>
                    </a:moveTo>
                    <a:lnTo>
                      <a:pt x="23" y="33"/>
                    </a:lnTo>
                    <a:lnTo>
                      <a:pt x="0" y="0"/>
                    </a:lnTo>
                    <a:lnTo>
                      <a:pt x="5" y="0"/>
                    </a:lnTo>
                    <a:lnTo>
                      <a:pt x="23" y="33"/>
                    </a:lnTo>
                    <a:lnTo>
                      <a:pt x="26" y="31"/>
                    </a:lnTo>
                    <a:lnTo>
                      <a:pt x="23" y="33"/>
                    </a:lnTo>
                    <a:lnTo>
                      <a:pt x="21" y="2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3" name="Freeform 72"/>
              <p:cNvSpPr>
                <a:spLocks/>
              </p:cNvSpPr>
              <p:nvPr/>
            </p:nvSpPr>
            <p:spPr bwMode="auto">
              <a:xfrm>
                <a:off x="1167" y="1315"/>
                <a:ext cx="106" cy="51"/>
              </a:xfrm>
              <a:custGeom>
                <a:avLst/>
                <a:gdLst>
                  <a:gd name="T0" fmla="*/ 105 w 106"/>
                  <a:gd name="T1" fmla="*/ 50 h 51"/>
                  <a:gd name="T2" fmla="*/ 11 w 106"/>
                  <a:gd name="T3" fmla="*/ 28 h 51"/>
                  <a:gd name="T4" fmla="*/ 0 w 106"/>
                  <a:gd name="T5" fmla="*/ 0 h 51"/>
                  <a:gd name="T6" fmla="*/ 85 w 106"/>
                  <a:gd name="T7" fmla="*/ 19 h 51"/>
                  <a:gd name="T8" fmla="*/ 105 w 106"/>
                  <a:gd name="T9" fmla="*/ 50 h 51"/>
                  <a:gd name="T10" fmla="*/ 0 60000 65536"/>
                  <a:gd name="T11" fmla="*/ 0 60000 65536"/>
                  <a:gd name="T12" fmla="*/ 0 60000 65536"/>
                  <a:gd name="T13" fmla="*/ 0 60000 65536"/>
                  <a:gd name="T14" fmla="*/ 0 60000 65536"/>
                  <a:gd name="T15" fmla="*/ 0 w 106"/>
                  <a:gd name="T16" fmla="*/ 0 h 51"/>
                  <a:gd name="T17" fmla="*/ 106 w 106"/>
                  <a:gd name="T18" fmla="*/ 51 h 51"/>
                </a:gdLst>
                <a:ahLst/>
                <a:cxnLst>
                  <a:cxn ang="T10">
                    <a:pos x="T0" y="T1"/>
                  </a:cxn>
                  <a:cxn ang="T11">
                    <a:pos x="T2" y="T3"/>
                  </a:cxn>
                  <a:cxn ang="T12">
                    <a:pos x="T4" y="T5"/>
                  </a:cxn>
                  <a:cxn ang="T13">
                    <a:pos x="T6" y="T7"/>
                  </a:cxn>
                  <a:cxn ang="T14">
                    <a:pos x="T8" y="T9"/>
                  </a:cxn>
                </a:cxnLst>
                <a:rect l="T15" t="T16" r="T17" b="T18"/>
                <a:pathLst>
                  <a:path w="106" h="51">
                    <a:moveTo>
                      <a:pt x="105" y="50"/>
                    </a:moveTo>
                    <a:lnTo>
                      <a:pt x="11" y="28"/>
                    </a:lnTo>
                    <a:lnTo>
                      <a:pt x="0" y="0"/>
                    </a:lnTo>
                    <a:lnTo>
                      <a:pt x="85" y="19"/>
                    </a:lnTo>
                    <a:lnTo>
                      <a:pt x="105" y="5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4" name="Freeform 73"/>
              <p:cNvSpPr>
                <a:spLocks/>
              </p:cNvSpPr>
              <p:nvPr/>
            </p:nvSpPr>
            <p:spPr bwMode="auto">
              <a:xfrm>
                <a:off x="1167" y="1315"/>
                <a:ext cx="106" cy="51"/>
              </a:xfrm>
              <a:custGeom>
                <a:avLst/>
                <a:gdLst>
                  <a:gd name="T0" fmla="*/ 105 w 106"/>
                  <a:gd name="T1" fmla="*/ 50 h 51"/>
                  <a:gd name="T2" fmla="*/ 11 w 106"/>
                  <a:gd name="T3" fmla="*/ 28 h 51"/>
                  <a:gd name="T4" fmla="*/ 0 w 106"/>
                  <a:gd name="T5" fmla="*/ 0 h 51"/>
                  <a:gd name="T6" fmla="*/ 85 w 106"/>
                  <a:gd name="T7" fmla="*/ 19 h 51"/>
                  <a:gd name="T8" fmla="*/ 105 w 106"/>
                  <a:gd name="T9" fmla="*/ 50 h 51"/>
                  <a:gd name="T10" fmla="*/ 0 60000 65536"/>
                  <a:gd name="T11" fmla="*/ 0 60000 65536"/>
                  <a:gd name="T12" fmla="*/ 0 60000 65536"/>
                  <a:gd name="T13" fmla="*/ 0 60000 65536"/>
                  <a:gd name="T14" fmla="*/ 0 60000 65536"/>
                  <a:gd name="T15" fmla="*/ 0 w 106"/>
                  <a:gd name="T16" fmla="*/ 0 h 51"/>
                  <a:gd name="T17" fmla="*/ 106 w 106"/>
                  <a:gd name="T18" fmla="*/ 51 h 51"/>
                </a:gdLst>
                <a:ahLst/>
                <a:cxnLst>
                  <a:cxn ang="T10">
                    <a:pos x="T0" y="T1"/>
                  </a:cxn>
                  <a:cxn ang="T11">
                    <a:pos x="T2" y="T3"/>
                  </a:cxn>
                  <a:cxn ang="T12">
                    <a:pos x="T4" y="T5"/>
                  </a:cxn>
                  <a:cxn ang="T13">
                    <a:pos x="T6" y="T7"/>
                  </a:cxn>
                  <a:cxn ang="T14">
                    <a:pos x="T8" y="T9"/>
                  </a:cxn>
                </a:cxnLst>
                <a:rect l="T15" t="T16" r="T17" b="T18"/>
                <a:pathLst>
                  <a:path w="106" h="51">
                    <a:moveTo>
                      <a:pt x="105" y="50"/>
                    </a:moveTo>
                    <a:lnTo>
                      <a:pt x="11" y="28"/>
                    </a:lnTo>
                    <a:lnTo>
                      <a:pt x="0" y="0"/>
                    </a:lnTo>
                    <a:lnTo>
                      <a:pt x="85" y="19"/>
                    </a:lnTo>
                    <a:lnTo>
                      <a:pt x="105" y="5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5" name="Freeform 74"/>
              <p:cNvSpPr>
                <a:spLocks/>
              </p:cNvSpPr>
              <p:nvPr/>
            </p:nvSpPr>
            <p:spPr bwMode="auto">
              <a:xfrm>
                <a:off x="1179" y="1344"/>
                <a:ext cx="94" cy="26"/>
              </a:xfrm>
              <a:custGeom>
                <a:avLst/>
                <a:gdLst>
                  <a:gd name="T0" fmla="*/ 6 w 94"/>
                  <a:gd name="T1" fmla="*/ 0 h 26"/>
                  <a:gd name="T2" fmla="*/ 0 w 94"/>
                  <a:gd name="T3" fmla="*/ 2 h 26"/>
                  <a:gd name="T4" fmla="*/ 93 w 94"/>
                  <a:gd name="T5" fmla="*/ 22 h 26"/>
                  <a:gd name="T6" fmla="*/ 93 w 94"/>
                  <a:gd name="T7" fmla="*/ 25 h 26"/>
                  <a:gd name="T8" fmla="*/ 0 w 94"/>
                  <a:gd name="T9" fmla="*/ 2 h 26"/>
                  <a:gd name="T10" fmla="*/ 6 w 94"/>
                  <a:gd name="T11" fmla="*/ 0 h 26"/>
                  <a:gd name="T12" fmla="*/ 0 60000 65536"/>
                  <a:gd name="T13" fmla="*/ 0 60000 65536"/>
                  <a:gd name="T14" fmla="*/ 0 60000 65536"/>
                  <a:gd name="T15" fmla="*/ 0 60000 65536"/>
                  <a:gd name="T16" fmla="*/ 0 60000 65536"/>
                  <a:gd name="T17" fmla="*/ 0 60000 65536"/>
                  <a:gd name="T18" fmla="*/ 0 w 94"/>
                  <a:gd name="T19" fmla="*/ 0 h 26"/>
                  <a:gd name="T20" fmla="*/ 94 w 9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94" h="26">
                    <a:moveTo>
                      <a:pt x="6" y="0"/>
                    </a:moveTo>
                    <a:lnTo>
                      <a:pt x="0" y="2"/>
                    </a:lnTo>
                    <a:lnTo>
                      <a:pt x="93" y="22"/>
                    </a:lnTo>
                    <a:lnTo>
                      <a:pt x="93" y="25"/>
                    </a:lnTo>
                    <a:lnTo>
                      <a:pt x="0" y="2"/>
                    </a:lnTo>
                    <a:lnTo>
                      <a:pt x="6"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6" name="Freeform 75"/>
              <p:cNvSpPr>
                <a:spLocks/>
              </p:cNvSpPr>
              <p:nvPr/>
            </p:nvSpPr>
            <p:spPr bwMode="auto">
              <a:xfrm>
                <a:off x="1179" y="1344"/>
                <a:ext cx="94" cy="26"/>
              </a:xfrm>
              <a:custGeom>
                <a:avLst/>
                <a:gdLst>
                  <a:gd name="T0" fmla="*/ 6 w 94"/>
                  <a:gd name="T1" fmla="*/ 0 h 26"/>
                  <a:gd name="T2" fmla="*/ 0 w 94"/>
                  <a:gd name="T3" fmla="*/ 2 h 26"/>
                  <a:gd name="T4" fmla="*/ 93 w 94"/>
                  <a:gd name="T5" fmla="*/ 22 h 26"/>
                  <a:gd name="T6" fmla="*/ 93 w 94"/>
                  <a:gd name="T7" fmla="*/ 25 h 26"/>
                  <a:gd name="T8" fmla="*/ 0 w 94"/>
                  <a:gd name="T9" fmla="*/ 2 h 26"/>
                  <a:gd name="T10" fmla="*/ 6 w 94"/>
                  <a:gd name="T11" fmla="*/ 0 h 26"/>
                  <a:gd name="T12" fmla="*/ 0 60000 65536"/>
                  <a:gd name="T13" fmla="*/ 0 60000 65536"/>
                  <a:gd name="T14" fmla="*/ 0 60000 65536"/>
                  <a:gd name="T15" fmla="*/ 0 60000 65536"/>
                  <a:gd name="T16" fmla="*/ 0 60000 65536"/>
                  <a:gd name="T17" fmla="*/ 0 60000 65536"/>
                  <a:gd name="T18" fmla="*/ 0 w 94"/>
                  <a:gd name="T19" fmla="*/ 0 h 26"/>
                  <a:gd name="T20" fmla="*/ 94 w 94"/>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94" h="26">
                    <a:moveTo>
                      <a:pt x="6" y="0"/>
                    </a:moveTo>
                    <a:lnTo>
                      <a:pt x="0" y="2"/>
                    </a:lnTo>
                    <a:lnTo>
                      <a:pt x="93" y="22"/>
                    </a:lnTo>
                    <a:lnTo>
                      <a:pt x="93" y="25"/>
                    </a:lnTo>
                    <a:lnTo>
                      <a:pt x="0" y="2"/>
                    </a:lnTo>
                    <a:lnTo>
                      <a:pt x="6"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7" name="Freeform 76"/>
              <p:cNvSpPr>
                <a:spLocks/>
              </p:cNvSpPr>
              <p:nvPr/>
            </p:nvSpPr>
            <p:spPr bwMode="auto">
              <a:xfrm>
                <a:off x="1165" y="1311"/>
                <a:ext cx="15" cy="30"/>
              </a:xfrm>
              <a:custGeom>
                <a:avLst/>
                <a:gdLst>
                  <a:gd name="T0" fmla="*/ 1 w 15"/>
                  <a:gd name="T1" fmla="*/ 3 h 30"/>
                  <a:gd name="T2" fmla="*/ 4 w 15"/>
                  <a:gd name="T3" fmla="*/ 3 h 30"/>
                  <a:gd name="T4" fmla="*/ 14 w 15"/>
                  <a:gd name="T5" fmla="*/ 27 h 30"/>
                  <a:gd name="T6" fmla="*/ 10 w 15"/>
                  <a:gd name="T7" fmla="*/ 29 h 30"/>
                  <a:gd name="T8" fmla="*/ 1 w 15"/>
                  <a:gd name="T9" fmla="*/ 3 h 30"/>
                  <a:gd name="T10" fmla="*/ 0 w 15"/>
                  <a:gd name="T11" fmla="*/ 0 h 30"/>
                  <a:gd name="T12" fmla="*/ 1 w 15"/>
                  <a:gd name="T13" fmla="*/ 3 h 30"/>
                  <a:gd name="T14" fmla="*/ 0 w 15"/>
                  <a:gd name="T15" fmla="*/ 0 h 30"/>
                  <a:gd name="T16" fmla="*/ 1 w 15"/>
                  <a:gd name="T17" fmla="*/ 3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30"/>
                  <a:gd name="T29" fmla="*/ 15 w 15"/>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30">
                    <a:moveTo>
                      <a:pt x="1" y="3"/>
                    </a:moveTo>
                    <a:lnTo>
                      <a:pt x="4" y="3"/>
                    </a:lnTo>
                    <a:lnTo>
                      <a:pt x="14" y="27"/>
                    </a:lnTo>
                    <a:lnTo>
                      <a:pt x="10" y="29"/>
                    </a:lnTo>
                    <a:lnTo>
                      <a:pt x="1" y="3"/>
                    </a:lnTo>
                    <a:lnTo>
                      <a:pt x="0" y="0"/>
                    </a:lnTo>
                    <a:lnTo>
                      <a:pt x="1" y="3"/>
                    </a:lnTo>
                    <a:lnTo>
                      <a:pt x="0" y="0"/>
                    </a:lnTo>
                    <a:lnTo>
                      <a:pt x="1"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8" name="Freeform 77"/>
              <p:cNvSpPr>
                <a:spLocks/>
              </p:cNvSpPr>
              <p:nvPr/>
            </p:nvSpPr>
            <p:spPr bwMode="auto">
              <a:xfrm>
                <a:off x="1165" y="1311"/>
                <a:ext cx="15" cy="30"/>
              </a:xfrm>
              <a:custGeom>
                <a:avLst/>
                <a:gdLst>
                  <a:gd name="T0" fmla="*/ 1 w 15"/>
                  <a:gd name="T1" fmla="*/ 3 h 30"/>
                  <a:gd name="T2" fmla="*/ 4 w 15"/>
                  <a:gd name="T3" fmla="*/ 3 h 30"/>
                  <a:gd name="T4" fmla="*/ 14 w 15"/>
                  <a:gd name="T5" fmla="*/ 27 h 30"/>
                  <a:gd name="T6" fmla="*/ 10 w 15"/>
                  <a:gd name="T7" fmla="*/ 29 h 30"/>
                  <a:gd name="T8" fmla="*/ 1 w 15"/>
                  <a:gd name="T9" fmla="*/ 3 h 30"/>
                  <a:gd name="T10" fmla="*/ 0 w 15"/>
                  <a:gd name="T11" fmla="*/ 0 h 30"/>
                  <a:gd name="T12" fmla="*/ 1 w 15"/>
                  <a:gd name="T13" fmla="*/ 3 h 30"/>
                  <a:gd name="T14" fmla="*/ 0 w 15"/>
                  <a:gd name="T15" fmla="*/ 0 h 30"/>
                  <a:gd name="T16" fmla="*/ 1 w 15"/>
                  <a:gd name="T17" fmla="*/ 3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30"/>
                  <a:gd name="T29" fmla="*/ 15 w 15"/>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30">
                    <a:moveTo>
                      <a:pt x="1" y="3"/>
                    </a:moveTo>
                    <a:lnTo>
                      <a:pt x="4" y="3"/>
                    </a:lnTo>
                    <a:lnTo>
                      <a:pt x="14" y="27"/>
                    </a:lnTo>
                    <a:lnTo>
                      <a:pt x="10" y="29"/>
                    </a:lnTo>
                    <a:lnTo>
                      <a:pt x="1" y="3"/>
                    </a:lnTo>
                    <a:lnTo>
                      <a:pt x="0" y="0"/>
                    </a:lnTo>
                    <a:lnTo>
                      <a:pt x="1" y="3"/>
                    </a:lnTo>
                    <a:lnTo>
                      <a:pt x="0" y="0"/>
                    </a:lnTo>
                    <a:lnTo>
                      <a:pt x="1"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499" name="Freeform 78"/>
              <p:cNvSpPr>
                <a:spLocks/>
              </p:cNvSpPr>
              <p:nvPr/>
            </p:nvSpPr>
            <p:spPr bwMode="auto">
              <a:xfrm>
                <a:off x="1165" y="1311"/>
                <a:ext cx="87" cy="26"/>
              </a:xfrm>
              <a:custGeom>
                <a:avLst/>
                <a:gdLst>
                  <a:gd name="T0" fmla="*/ 86 w 87"/>
                  <a:gd name="T1" fmla="*/ 20 h 26"/>
                  <a:gd name="T2" fmla="*/ 86 w 87"/>
                  <a:gd name="T3" fmla="*/ 25 h 26"/>
                  <a:gd name="T4" fmla="*/ 2 w 87"/>
                  <a:gd name="T5" fmla="*/ 3 h 26"/>
                  <a:gd name="T6" fmla="*/ 0 w 87"/>
                  <a:gd name="T7" fmla="*/ 0 h 26"/>
                  <a:gd name="T8" fmla="*/ 86 w 87"/>
                  <a:gd name="T9" fmla="*/ 20 h 26"/>
                  <a:gd name="T10" fmla="*/ 0 60000 65536"/>
                  <a:gd name="T11" fmla="*/ 0 60000 65536"/>
                  <a:gd name="T12" fmla="*/ 0 60000 65536"/>
                  <a:gd name="T13" fmla="*/ 0 60000 65536"/>
                  <a:gd name="T14" fmla="*/ 0 60000 65536"/>
                  <a:gd name="T15" fmla="*/ 0 w 87"/>
                  <a:gd name="T16" fmla="*/ 0 h 26"/>
                  <a:gd name="T17" fmla="*/ 87 w 87"/>
                  <a:gd name="T18" fmla="*/ 26 h 26"/>
                </a:gdLst>
                <a:ahLst/>
                <a:cxnLst>
                  <a:cxn ang="T10">
                    <a:pos x="T0" y="T1"/>
                  </a:cxn>
                  <a:cxn ang="T11">
                    <a:pos x="T2" y="T3"/>
                  </a:cxn>
                  <a:cxn ang="T12">
                    <a:pos x="T4" y="T5"/>
                  </a:cxn>
                  <a:cxn ang="T13">
                    <a:pos x="T6" y="T7"/>
                  </a:cxn>
                  <a:cxn ang="T14">
                    <a:pos x="T8" y="T9"/>
                  </a:cxn>
                </a:cxnLst>
                <a:rect l="T15" t="T16" r="T17" b="T18"/>
                <a:pathLst>
                  <a:path w="87" h="26">
                    <a:moveTo>
                      <a:pt x="86" y="20"/>
                    </a:moveTo>
                    <a:lnTo>
                      <a:pt x="86" y="25"/>
                    </a:lnTo>
                    <a:lnTo>
                      <a:pt x="2" y="3"/>
                    </a:lnTo>
                    <a:lnTo>
                      <a:pt x="0" y="0"/>
                    </a:lnTo>
                    <a:lnTo>
                      <a:pt x="86" y="2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00" name="Freeform 79"/>
              <p:cNvSpPr>
                <a:spLocks/>
              </p:cNvSpPr>
              <p:nvPr/>
            </p:nvSpPr>
            <p:spPr bwMode="auto">
              <a:xfrm>
                <a:off x="1165" y="1311"/>
                <a:ext cx="87" cy="26"/>
              </a:xfrm>
              <a:custGeom>
                <a:avLst/>
                <a:gdLst>
                  <a:gd name="T0" fmla="*/ 86 w 87"/>
                  <a:gd name="T1" fmla="*/ 20 h 26"/>
                  <a:gd name="T2" fmla="*/ 86 w 87"/>
                  <a:gd name="T3" fmla="*/ 25 h 26"/>
                  <a:gd name="T4" fmla="*/ 2 w 87"/>
                  <a:gd name="T5" fmla="*/ 3 h 26"/>
                  <a:gd name="T6" fmla="*/ 0 w 87"/>
                  <a:gd name="T7" fmla="*/ 0 h 26"/>
                  <a:gd name="T8" fmla="*/ 86 w 87"/>
                  <a:gd name="T9" fmla="*/ 20 h 26"/>
                  <a:gd name="T10" fmla="*/ 0 60000 65536"/>
                  <a:gd name="T11" fmla="*/ 0 60000 65536"/>
                  <a:gd name="T12" fmla="*/ 0 60000 65536"/>
                  <a:gd name="T13" fmla="*/ 0 60000 65536"/>
                  <a:gd name="T14" fmla="*/ 0 60000 65536"/>
                  <a:gd name="T15" fmla="*/ 0 w 87"/>
                  <a:gd name="T16" fmla="*/ 0 h 26"/>
                  <a:gd name="T17" fmla="*/ 87 w 87"/>
                  <a:gd name="T18" fmla="*/ 26 h 26"/>
                </a:gdLst>
                <a:ahLst/>
                <a:cxnLst>
                  <a:cxn ang="T10">
                    <a:pos x="T0" y="T1"/>
                  </a:cxn>
                  <a:cxn ang="T11">
                    <a:pos x="T2" y="T3"/>
                  </a:cxn>
                  <a:cxn ang="T12">
                    <a:pos x="T4" y="T5"/>
                  </a:cxn>
                  <a:cxn ang="T13">
                    <a:pos x="T6" y="T7"/>
                  </a:cxn>
                  <a:cxn ang="T14">
                    <a:pos x="T8" y="T9"/>
                  </a:cxn>
                </a:cxnLst>
                <a:rect l="T15" t="T16" r="T17" b="T18"/>
                <a:pathLst>
                  <a:path w="87" h="26">
                    <a:moveTo>
                      <a:pt x="86" y="20"/>
                    </a:moveTo>
                    <a:lnTo>
                      <a:pt x="86" y="25"/>
                    </a:lnTo>
                    <a:lnTo>
                      <a:pt x="2" y="3"/>
                    </a:lnTo>
                    <a:lnTo>
                      <a:pt x="0" y="0"/>
                    </a:lnTo>
                    <a:lnTo>
                      <a:pt x="86" y="2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01" name="Freeform 80"/>
              <p:cNvSpPr>
                <a:spLocks/>
              </p:cNvSpPr>
              <p:nvPr/>
            </p:nvSpPr>
            <p:spPr bwMode="auto">
              <a:xfrm>
                <a:off x="1257" y="1336"/>
                <a:ext cx="22" cy="34"/>
              </a:xfrm>
              <a:custGeom>
                <a:avLst/>
                <a:gdLst>
                  <a:gd name="T0" fmla="*/ 16 w 22"/>
                  <a:gd name="T1" fmla="*/ 30 h 34"/>
                  <a:gd name="T2" fmla="*/ 16 w 22"/>
                  <a:gd name="T3" fmla="*/ 30 h 34"/>
                  <a:gd name="T4" fmla="*/ 0 w 22"/>
                  <a:gd name="T5" fmla="*/ 0 h 34"/>
                  <a:gd name="T6" fmla="*/ 16 w 22"/>
                  <a:gd name="T7" fmla="*/ 30 h 34"/>
                  <a:gd name="T8" fmla="*/ 16 w 22"/>
                  <a:gd name="T9" fmla="*/ 33 h 34"/>
                  <a:gd name="T10" fmla="*/ 16 w 22"/>
                  <a:gd name="T11" fmla="*/ 30 h 34"/>
                  <a:gd name="T12" fmla="*/ 21 w 22"/>
                  <a:gd name="T13" fmla="*/ 33 h 34"/>
                  <a:gd name="T14" fmla="*/ 16 w 22"/>
                  <a:gd name="T15" fmla="*/ 33 h 34"/>
                  <a:gd name="T16" fmla="*/ 16 w 22"/>
                  <a:gd name="T17" fmla="*/ 3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34"/>
                  <a:gd name="T29" fmla="*/ 22 w 22"/>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34">
                    <a:moveTo>
                      <a:pt x="16" y="30"/>
                    </a:moveTo>
                    <a:lnTo>
                      <a:pt x="16" y="30"/>
                    </a:lnTo>
                    <a:lnTo>
                      <a:pt x="0" y="0"/>
                    </a:lnTo>
                    <a:lnTo>
                      <a:pt x="16" y="30"/>
                    </a:lnTo>
                    <a:lnTo>
                      <a:pt x="16" y="33"/>
                    </a:lnTo>
                    <a:lnTo>
                      <a:pt x="16" y="30"/>
                    </a:lnTo>
                    <a:lnTo>
                      <a:pt x="21" y="33"/>
                    </a:lnTo>
                    <a:lnTo>
                      <a:pt x="16" y="33"/>
                    </a:lnTo>
                    <a:lnTo>
                      <a:pt x="16" y="3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02" name="Freeform 81"/>
              <p:cNvSpPr>
                <a:spLocks/>
              </p:cNvSpPr>
              <p:nvPr/>
            </p:nvSpPr>
            <p:spPr bwMode="auto">
              <a:xfrm>
                <a:off x="1257" y="1336"/>
                <a:ext cx="22" cy="34"/>
              </a:xfrm>
              <a:custGeom>
                <a:avLst/>
                <a:gdLst>
                  <a:gd name="T0" fmla="*/ 16 w 22"/>
                  <a:gd name="T1" fmla="*/ 30 h 34"/>
                  <a:gd name="T2" fmla="*/ 0 w 22"/>
                  <a:gd name="T3" fmla="*/ 0 h 34"/>
                  <a:gd name="T4" fmla="*/ 16 w 22"/>
                  <a:gd name="T5" fmla="*/ 30 h 34"/>
                  <a:gd name="T6" fmla="*/ 16 w 22"/>
                  <a:gd name="T7" fmla="*/ 33 h 34"/>
                  <a:gd name="T8" fmla="*/ 16 w 22"/>
                  <a:gd name="T9" fmla="*/ 30 h 34"/>
                  <a:gd name="T10" fmla="*/ 21 w 22"/>
                  <a:gd name="T11" fmla="*/ 33 h 34"/>
                  <a:gd name="T12" fmla="*/ 16 w 22"/>
                  <a:gd name="T13" fmla="*/ 33 h 34"/>
                  <a:gd name="T14" fmla="*/ 16 w 22"/>
                  <a:gd name="T15" fmla="*/ 30 h 34"/>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34"/>
                  <a:gd name="T26" fmla="*/ 22 w 2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34">
                    <a:moveTo>
                      <a:pt x="16" y="30"/>
                    </a:moveTo>
                    <a:lnTo>
                      <a:pt x="0" y="0"/>
                    </a:lnTo>
                    <a:lnTo>
                      <a:pt x="16" y="30"/>
                    </a:lnTo>
                    <a:lnTo>
                      <a:pt x="16" y="33"/>
                    </a:lnTo>
                    <a:lnTo>
                      <a:pt x="16" y="30"/>
                    </a:lnTo>
                    <a:lnTo>
                      <a:pt x="21" y="33"/>
                    </a:lnTo>
                    <a:lnTo>
                      <a:pt x="16" y="33"/>
                    </a:lnTo>
                    <a:lnTo>
                      <a:pt x="16" y="3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03" name="Freeform 82"/>
              <p:cNvSpPr>
                <a:spLocks/>
              </p:cNvSpPr>
              <p:nvPr/>
            </p:nvSpPr>
            <p:spPr bwMode="auto">
              <a:xfrm>
                <a:off x="1028" y="1412"/>
                <a:ext cx="42" cy="46"/>
              </a:xfrm>
              <a:custGeom>
                <a:avLst/>
                <a:gdLst>
                  <a:gd name="T0" fmla="*/ 10 w 42"/>
                  <a:gd name="T1" fmla="*/ 0 h 46"/>
                  <a:gd name="T2" fmla="*/ 0 w 42"/>
                  <a:gd name="T3" fmla="*/ 18 h 46"/>
                  <a:gd name="T4" fmla="*/ 3 w 42"/>
                  <a:gd name="T5" fmla="*/ 31 h 46"/>
                  <a:gd name="T6" fmla="*/ 26 w 42"/>
                  <a:gd name="T7" fmla="*/ 45 h 46"/>
                  <a:gd name="T8" fmla="*/ 41 w 42"/>
                  <a:gd name="T9" fmla="*/ 26 h 46"/>
                  <a:gd name="T10" fmla="*/ 14 w 42"/>
                  <a:gd name="T11" fmla="*/ 14 h 46"/>
                  <a:gd name="T12" fmla="*/ 10 w 42"/>
                  <a:gd name="T13" fmla="*/ 0 h 46"/>
                  <a:gd name="T14" fmla="*/ 0 60000 65536"/>
                  <a:gd name="T15" fmla="*/ 0 60000 65536"/>
                  <a:gd name="T16" fmla="*/ 0 60000 65536"/>
                  <a:gd name="T17" fmla="*/ 0 60000 65536"/>
                  <a:gd name="T18" fmla="*/ 0 60000 65536"/>
                  <a:gd name="T19" fmla="*/ 0 60000 65536"/>
                  <a:gd name="T20" fmla="*/ 0 60000 65536"/>
                  <a:gd name="T21" fmla="*/ 0 w 42"/>
                  <a:gd name="T22" fmla="*/ 0 h 46"/>
                  <a:gd name="T23" fmla="*/ 42 w 42"/>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6">
                    <a:moveTo>
                      <a:pt x="10" y="0"/>
                    </a:moveTo>
                    <a:lnTo>
                      <a:pt x="0" y="18"/>
                    </a:lnTo>
                    <a:lnTo>
                      <a:pt x="3" y="31"/>
                    </a:lnTo>
                    <a:lnTo>
                      <a:pt x="26" y="45"/>
                    </a:lnTo>
                    <a:lnTo>
                      <a:pt x="41" y="26"/>
                    </a:lnTo>
                    <a:lnTo>
                      <a:pt x="14" y="14"/>
                    </a:lnTo>
                    <a:lnTo>
                      <a:pt x="1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04" name="Freeform 83"/>
              <p:cNvSpPr>
                <a:spLocks/>
              </p:cNvSpPr>
              <p:nvPr/>
            </p:nvSpPr>
            <p:spPr bwMode="auto">
              <a:xfrm>
                <a:off x="1028" y="1412"/>
                <a:ext cx="42" cy="46"/>
              </a:xfrm>
              <a:custGeom>
                <a:avLst/>
                <a:gdLst>
                  <a:gd name="T0" fmla="*/ 10 w 42"/>
                  <a:gd name="T1" fmla="*/ 0 h 46"/>
                  <a:gd name="T2" fmla="*/ 0 w 42"/>
                  <a:gd name="T3" fmla="*/ 18 h 46"/>
                  <a:gd name="T4" fmla="*/ 3 w 42"/>
                  <a:gd name="T5" fmla="*/ 31 h 46"/>
                  <a:gd name="T6" fmla="*/ 26 w 42"/>
                  <a:gd name="T7" fmla="*/ 45 h 46"/>
                  <a:gd name="T8" fmla="*/ 41 w 42"/>
                  <a:gd name="T9" fmla="*/ 26 h 46"/>
                  <a:gd name="T10" fmla="*/ 14 w 42"/>
                  <a:gd name="T11" fmla="*/ 14 h 46"/>
                  <a:gd name="T12" fmla="*/ 10 w 42"/>
                  <a:gd name="T13" fmla="*/ 0 h 46"/>
                  <a:gd name="T14" fmla="*/ 0 60000 65536"/>
                  <a:gd name="T15" fmla="*/ 0 60000 65536"/>
                  <a:gd name="T16" fmla="*/ 0 60000 65536"/>
                  <a:gd name="T17" fmla="*/ 0 60000 65536"/>
                  <a:gd name="T18" fmla="*/ 0 60000 65536"/>
                  <a:gd name="T19" fmla="*/ 0 60000 65536"/>
                  <a:gd name="T20" fmla="*/ 0 60000 65536"/>
                  <a:gd name="T21" fmla="*/ 0 w 42"/>
                  <a:gd name="T22" fmla="*/ 0 h 46"/>
                  <a:gd name="T23" fmla="*/ 42 w 42"/>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6">
                    <a:moveTo>
                      <a:pt x="10" y="0"/>
                    </a:moveTo>
                    <a:lnTo>
                      <a:pt x="0" y="18"/>
                    </a:lnTo>
                    <a:lnTo>
                      <a:pt x="3" y="31"/>
                    </a:lnTo>
                    <a:lnTo>
                      <a:pt x="26" y="45"/>
                    </a:lnTo>
                    <a:lnTo>
                      <a:pt x="41" y="26"/>
                    </a:lnTo>
                    <a:lnTo>
                      <a:pt x="14" y="14"/>
                    </a:lnTo>
                    <a:lnTo>
                      <a:pt x="1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05" name="Freeform 84"/>
              <p:cNvSpPr>
                <a:spLocks/>
              </p:cNvSpPr>
              <p:nvPr/>
            </p:nvSpPr>
            <p:spPr bwMode="auto">
              <a:xfrm>
                <a:off x="1028" y="1412"/>
                <a:ext cx="7" cy="15"/>
              </a:xfrm>
              <a:custGeom>
                <a:avLst/>
                <a:gdLst>
                  <a:gd name="T0" fmla="*/ 0 w 7"/>
                  <a:gd name="T1" fmla="*/ 14 h 15"/>
                  <a:gd name="T2" fmla="*/ 0 w 7"/>
                  <a:gd name="T3" fmla="*/ 14 h 15"/>
                  <a:gd name="T4" fmla="*/ 6 w 7"/>
                  <a:gd name="T5" fmla="*/ 0 h 15"/>
                  <a:gd name="T6" fmla="*/ 0 w 7"/>
                  <a:gd name="T7" fmla="*/ 14 h 15"/>
                  <a:gd name="T8" fmla="*/ 0 60000 65536"/>
                  <a:gd name="T9" fmla="*/ 0 60000 65536"/>
                  <a:gd name="T10" fmla="*/ 0 60000 65536"/>
                  <a:gd name="T11" fmla="*/ 0 60000 65536"/>
                  <a:gd name="T12" fmla="*/ 0 w 7"/>
                  <a:gd name="T13" fmla="*/ 0 h 15"/>
                  <a:gd name="T14" fmla="*/ 7 w 7"/>
                  <a:gd name="T15" fmla="*/ 15 h 15"/>
                </a:gdLst>
                <a:ahLst/>
                <a:cxnLst>
                  <a:cxn ang="T8">
                    <a:pos x="T0" y="T1"/>
                  </a:cxn>
                  <a:cxn ang="T9">
                    <a:pos x="T2" y="T3"/>
                  </a:cxn>
                  <a:cxn ang="T10">
                    <a:pos x="T4" y="T5"/>
                  </a:cxn>
                  <a:cxn ang="T11">
                    <a:pos x="T6" y="T7"/>
                  </a:cxn>
                </a:cxnLst>
                <a:rect l="T12" t="T13" r="T14" b="T15"/>
                <a:pathLst>
                  <a:path w="7" h="15">
                    <a:moveTo>
                      <a:pt x="0" y="14"/>
                    </a:moveTo>
                    <a:lnTo>
                      <a:pt x="0" y="14"/>
                    </a:lnTo>
                    <a:lnTo>
                      <a:pt x="6" y="0"/>
                    </a:lnTo>
                    <a:lnTo>
                      <a:pt x="0" y="1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06" name="Line 85"/>
              <p:cNvSpPr>
                <a:spLocks noChangeShapeType="1"/>
              </p:cNvSpPr>
              <p:nvPr/>
            </p:nvSpPr>
            <p:spPr bwMode="auto">
              <a:xfrm flipV="1">
                <a:off x="1028" y="1412"/>
                <a:ext cx="12" cy="20"/>
              </a:xfrm>
              <a:prstGeom prst="line">
                <a:avLst/>
              </a:prstGeom>
              <a:noFill/>
              <a:ln w="12700">
                <a:solidFill>
                  <a:schemeClr val="tx1"/>
                </a:solidFill>
                <a:round/>
                <a:headEnd/>
                <a:tailEnd/>
              </a:ln>
            </p:spPr>
            <p:txBody>
              <a:bodyPr wrap="none" anchor="ctr"/>
              <a:lstStyle/>
              <a:p>
                <a:endParaRPr lang="en-US"/>
              </a:p>
            </p:txBody>
          </p:sp>
          <p:sp>
            <p:nvSpPr>
              <p:cNvPr id="8507" name="Freeform 86"/>
              <p:cNvSpPr>
                <a:spLocks/>
              </p:cNvSpPr>
              <p:nvPr/>
            </p:nvSpPr>
            <p:spPr bwMode="auto">
              <a:xfrm>
                <a:off x="1028" y="1432"/>
                <a:ext cx="1" cy="16"/>
              </a:xfrm>
              <a:custGeom>
                <a:avLst/>
                <a:gdLst>
                  <a:gd name="T0" fmla="*/ 0 w 1"/>
                  <a:gd name="T1" fmla="*/ 15 h 16"/>
                  <a:gd name="T2" fmla="*/ 0 w 1"/>
                  <a:gd name="T3" fmla="*/ 11 h 16"/>
                  <a:gd name="T4" fmla="*/ 0 w 1"/>
                  <a:gd name="T5" fmla="*/ 0 h 16"/>
                  <a:gd name="T6" fmla="*/ 0 w 1"/>
                  <a:gd name="T7" fmla="*/ 11 h 16"/>
                  <a:gd name="T8" fmla="*/ 0 w 1"/>
                  <a:gd name="T9" fmla="*/ 15 h 16"/>
                  <a:gd name="T10" fmla="*/ 0 w 1"/>
                  <a:gd name="T11" fmla="*/ 11 h 16"/>
                  <a:gd name="T12" fmla="*/ 0 w 1"/>
                  <a:gd name="T13" fmla="*/ 15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5"/>
                    </a:moveTo>
                    <a:lnTo>
                      <a:pt x="0" y="11"/>
                    </a:lnTo>
                    <a:lnTo>
                      <a:pt x="0" y="0"/>
                    </a:lnTo>
                    <a:lnTo>
                      <a:pt x="0" y="11"/>
                    </a:lnTo>
                    <a:lnTo>
                      <a:pt x="0" y="15"/>
                    </a:lnTo>
                    <a:lnTo>
                      <a:pt x="0" y="11"/>
                    </a:lnTo>
                    <a:lnTo>
                      <a:pt x="0" y="1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08" name="Freeform 87"/>
              <p:cNvSpPr>
                <a:spLocks/>
              </p:cNvSpPr>
              <p:nvPr/>
            </p:nvSpPr>
            <p:spPr bwMode="auto">
              <a:xfrm>
                <a:off x="1028" y="1432"/>
                <a:ext cx="1" cy="16"/>
              </a:xfrm>
              <a:custGeom>
                <a:avLst/>
                <a:gdLst>
                  <a:gd name="T0" fmla="*/ 0 w 1"/>
                  <a:gd name="T1" fmla="*/ 15 h 16"/>
                  <a:gd name="T2" fmla="*/ 0 w 1"/>
                  <a:gd name="T3" fmla="*/ 11 h 16"/>
                  <a:gd name="T4" fmla="*/ 0 w 1"/>
                  <a:gd name="T5" fmla="*/ 0 h 16"/>
                  <a:gd name="T6" fmla="*/ 0 w 1"/>
                  <a:gd name="T7" fmla="*/ 11 h 16"/>
                  <a:gd name="T8" fmla="*/ 0 w 1"/>
                  <a:gd name="T9" fmla="*/ 15 h 16"/>
                  <a:gd name="T10" fmla="*/ 0 w 1"/>
                  <a:gd name="T11" fmla="*/ 11 h 16"/>
                  <a:gd name="T12" fmla="*/ 0 w 1"/>
                  <a:gd name="T13" fmla="*/ 15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5"/>
                    </a:moveTo>
                    <a:lnTo>
                      <a:pt x="0" y="11"/>
                    </a:lnTo>
                    <a:lnTo>
                      <a:pt x="0" y="0"/>
                    </a:lnTo>
                    <a:lnTo>
                      <a:pt x="0" y="11"/>
                    </a:lnTo>
                    <a:lnTo>
                      <a:pt x="0" y="15"/>
                    </a:lnTo>
                    <a:lnTo>
                      <a:pt x="0" y="11"/>
                    </a:lnTo>
                    <a:lnTo>
                      <a:pt x="0" y="1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09" name="Freeform 88"/>
              <p:cNvSpPr>
                <a:spLocks/>
              </p:cNvSpPr>
              <p:nvPr/>
            </p:nvSpPr>
            <p:spPr bwMode="auto">
              <a:xfrm>
                <a:off x="1032" y="1447"/>
                <a:ext cx="23" cy="15"/>
              </a:xfrm>
              <a:custGeom>
                <a:avLst/>
                <a:gdLst>
                  <a:gd name="T0" fmla="*/ 22 w 23"/>
                  <a:gd name="T1" fmla="*/ 14 h 15"/>
                  <a:gd name="T2" fmla="*/ 22 w 23"/>
                  <a:gd name="T3" fmla="*/ 14 h 15"/>
                  <a:gd name="T4" fmla="*/ 2 w 23"/>
                  <a:gd name="T5" fmla="*/ 4 h 15"/>
                  <a:gd name="T6" fmla="*/ 0 w 23"/>
                  <a:gd name="T7" fmla="*/ 0 h 15"/>
                  <a:gd name="T8" fmla="*/ 20 w 23"/>
                  <a:gd name="T9" fmla="*/ 11 h 15"/>
                  <a:gd name="T10" fmla="*/ 22 w 23"/>
                  <a:gd name="T11" fmla="*/ 14 h 15"/>
                  <a:gd name="T12" fmla="*/ 0 60000 65536"/>
                  <a:gd name="T13" fmla="*/ 0 60000 65536"/>
                  <a:gd name="T14" fmla="*/ 0 60000 65536"/>
                  <a:gd name="T15" fmla="*/ 0 60000 65536"/>
                  <a:gd name="T16" fmla="*/ 0 60000 65536"/>
                  <a:gd name="T17" fmla="*/ 0 60000 65536"/>
                  <a:gd name="T18" fmla="*/ 0 w 23"/>
                  <a:gd name="T19" fmla="*/ 0 h 15"/>
                  <a:gd name="T20" fmla="*/ 23 w 2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3" h="15">
                    <a:moveTo>
                      <a:pt x="22" y="14"/>
                    </a:moveTo>
                    <a:lnTo>
                      <a:pt x="22" y="14"/>
                    </a:lnTo>
                    <a:lnTo>
                      <a:pt x="2" y="4"/>
                    </a:lnTo>
                    <a:lnTo>
                      <a:pt x="0" y="0"/>
                    </a:lnTo>
                    <a:lnTo>
                      <a:pt x="20" y="11"/>
                    </a:lnTo>
                    <a:lnTo>
                      <a:pt x="22" y="1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0" name="Freeform 89"/>
              <p:cNvSpPr>
                <a:spLocks/>
              </p:cNvSpPr>
              <p:nvPr/>
            </p:nvSpPr>
            <p:spPr bwMode="auto">
              <a:xfrm>
                <a:off x="1032" y="1447"/>
                <a:ext cx="23" cy="15"/>
              </a:xfrm>
              <a:custGeom>
                <a:avLst/>
                <a:gdLst>
                  <a:gd name="T0" fmla="*/ 22 w 23"/>
                  <a:gd name="T1" fmla="*/ 14 h 15"/>
                  <a:gd name="T2" fmla="*/ 2 w 23"/>
                  <a:gd name="T3" fmla="*/ 4 h 15"/>
                  <a:gd name="T4" fmla="*/ 0 w 23"/>
                  <a:gd name="T5" fmla="*/ 0 h 15"/>
                  <a:gd name="T6" fmla="*/ 20 w 23"/>
                  <a:gd name="T7" fmla="*/ 11 h 15"/>
                  <a:gd name="T8" fmla="*/ 22 w 23"/>
                  <a:gd name="T9" fmla="*/ 14 h 15"/>
                  <a:gd name="T10" fmla="*/ 0 60000 65536"/>
                  <a:gd name="T11" fmla="*/ 0 60000 65536"/>
                  <a:gd name="T12" fmla="*/ 0 60000 65536"/>
                  <a:gd name="T13" fmla="*/ 0 60000 65536"/>
                  <a:gd name="T14" fmla="*/ 0 60000 65536"/>
                  <a:gd name="T15" fmla="*/ 0 w 23"/>
                  <a:gd name="T16" fmla="*/ 0 h 15"/>
                  <a:gd name="T17" fmla="*/ 23 w 23"/>
                  <a:gd name="T18" fmla="*/ 15 h 15"/>
                </a:gdLst>
                <a:ahLst/>
                <a:cxnLst>
                  <a:cxn ang="T10">
                    <a:pos x="T0" y="T1"/>
                  </a:cxn>
                  <a:cxn ang="T11">
                    <a:pos x="T2" y="T3"/>
                  </a:cxn>
                  <a:cxn ang="T12">
                    <a:pos x="T4" y="T5"/>
                  </a:cxn>
                  <a:cxn ang="T13">
                    <a:pos x="T6" y="T7"/>
                  </a:cxn>
                  <a:cxn ang="T14">
                    <a:pos x="T8" y="T9"/>
                  </a:cxn>
                </a:cxnLst>
                <a:rect l="T15" t="T16" r="T17" b="T18"/>
                <a:pathLst>
                  <a:path w="23" h="15">
                    <a:moveTo>
                      <a:pt x="22" y="14"/>
                    </a:moveTo>
                    <a:lnTo>
                      <a:pt x="2" y="4"/>
                    </a:lnTo>
                    <a:lnTo>
                      <a:pt x="0" y="0"/>
                    </a:lnTo>
                    <a:lnTo>
                      <a:pt x="20" y="11"/>
                    </a:lnTo>
                    <a:lnTo>
                      <a:pt x="22" y="1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1" name="Freeform 90"/>
              <p:cNvSpPr>
                <a:spLocks/>
              </p:cNvSpPr>
              <p:nvPr/>
            </p:nvSpPr>
            <p:spPr bwMode="auto">
              <a:xfrm>
                <a:off x="1058" y="1441"/>
                <a:ext cx="12" cy="21"/>
              </a:xfrm>
              <a:custGeom>
                <a:avLst/>
                <a:gdLst>
                  <a:gd name="T0" fmla="*/ 11 w 12"/>
                  <a:gd name="T1" fmla="*/ 0 h 21"/>
                  <a:gd name="T2" fmla="*/ 11 w 12"/>
                  <a:gd name="T3" fmla="*/ 0 h 21"/>
                  <a:gd name="T4" fmla="*/ 1 w 12"/>
                  <a:gd name="T5" fmla="*/ 20 h 21"/>
                  <a:gd name="T6" fmla="*/ 0 w 12"/>
                  <a:gd name="T7" fmla="*/ 17 h 21"/>
                  <a:gd name="T8" fmla="*/ 8 w 12"/>
                  <a:gd name="T9" fmla="*/ 2 h 21"/>
                  <a:gd name="T10" fmla="*/ 11 w 12"/>
                  <a:gd name="T11" fmla="*/ 0 h 21"/>
                  <a:gd name="T12" fmla="*/ 0 60000 65536"/>
                  <a:gd name="T13" fmla="*/ 0 60000 65536"/>
                  <a:gd name="T14" fmla="*/ 0 60000 65536"/>
                  <a:gd name="T15" fmla="*/ 0 60000 65536"/>
                  <a:gd name="T16" fmla="*/ 0 60000 65536"/>
                  <a:gd name="T17" fmla="*/ 0 60000 65536"/>
                  <a:gd name="T18" fmla="*/ 0 w 12"/>
                  <a:gd name="T19" fmla="*/ 0 h 21"/>
                  <a:gd name="T20" fmla="*/ 12 w 12"/>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2" h="21">
                    <a:moveTo>
                      <a:pt x="11" y="0"/>
                    </a:moveTo>
                    <a:lnTo>
                      <a:pt x="11" y="0"/>
                    </a:lnTo>
                    <a:lnTo>
                      <a:pt x="1" y="20"/>
                    </a:lnTo>
                    <a:lnTo>
                      <a:pt x="0" y="17"/>
                    </a:lnTo>
                    <a:lnTo>
                      <a:pt x="8" y="2"/>
                    </a:lnTo>
                    <a:lnTo>
                      <a:pt x="11"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2" name="Freeform 91"/>
              <p:cNvSpPr>
                <a:spLocks/>
              </p:cNvSpPr>
              <p:nvPr/>
            </p:nvSpPr>
            <p:spPr bwMode="auto">
              <a:xfrm>
                <a:off x="1058" y="1441"/>
                <a:ext cx="12" cy="21"/>
              </a:xfrm>
              <a:custGeom>
                <a:avLst/>
                <a:gdLst>
                  <a:gd name="T0" fmla="*/ 11 w 12"/>
                  <a:gd name="T1" fmla="*/ 0 h 21"/>
                  <a:gd name="T2" fmla="*/ 1 w 12"/>
                  <a:gd name="T3" fmla="*/ 20 h 21"/>
                  <a:gd name="T4" fmla="*/ 0 w 12"/>
                  <a:gd name="T5" fmla="*/ 17 h 21"/>
                  <a:gd name="T6" fmla="*/ 8 w 12"/>
                  <a:gd name="T7" fmla="*/ 2 h 21"/>
                  <a:gd name="T8" fmla="*/ 11 w 12"/>
                  <a:gd name="T9" fmla="*/ 0 h 21"/>
                  <a:gd name="T10" fmla="*/ 0 60000 65536"/>
                  <a:gd name="T11" fmla="*/ 0 60000 65536"/>
                  <a:gd name="T12" fmla="*/ 0 60000 65536"/>
                  <a:gd name="T13" fmla="*/ 0 60000 65536"/>
                  <a:gd name="T14" fmla="*/ 0 60000 65536"/>
                  <a:gd name="T15" fmla="*/ 0 w 12"/>
                  <a:gd name="T16" fmla="*/ 0 h 21"/>
                  <a:gd name="T17" fmla="*/ 12 w 12"/>
                  <a:gd name="T18" fmla="*/ 21 h 21"/>
                </a:gdLst>
                <a:ahLst/>
                <a:cxnLst>
                  <a:cxn ang="T10">
                    <a:pos x="T0" y="T1"/>
                  </a:cxn>
                  <a:cxn ang="T11">
                    <a:pos x="T2" y="T3"/>
                  </a:cxn>
                  <a:cxn ang="T12">
                    <a:pos x="T4" y="T5"/>
                  </a:cxn>
                  <a:cxn ang="T13">
                    <a:pos x="T6" y="T7"/>
                  </a:cxn>
                  <a:cxn ang="T14">
                    <a:pos x="T8" y="T9"/>
                  </a:cxn>
                </a:cxnLst>
                <a:rect l="T15" t="T16" r="T17" b="T18"/>
                <a:pathLst>
                  <a:path w="12" h="21">
                    <a:moveTo>
                      <a:pt x="11" y="0"/>
                    </a:moveTo>
                    <a:lnTo>
                      <a:pt x="1" y="20"/>
                    </a:lnTo>
                    <a:lnTo>
                      <a:pt x="0" y="17"/>
                    </a:lnTo>
                    <a:lnTo>
                      <a:pt x="8" y="2"/>
                    </a:lnTo>
                    <a:lnTo>
                      <a:pt x="11"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3" name="Freeform 92"/>
              <p:cNvSpPr>
                <a:spLocks/>
              </p:cNvSpPr>
              <p:nvPr/>
            </p:nvSpPr>
            <p:spPr bwMode="auto">
              <a:xfrm>
                <a:off x="1042" y="1422"/>
                <a:ext cx="28" cy="16"/>
              </a:xfrm>
              <a:custGeom>
                <a:avLst/>
                <a:gdLst>
                  <a:gd name="T0" fmla="*/ 2 w 28"/>
                  <a:gd name="T1" fmla="*/ 4 h 16"/>
                  <a:gd name="T2" fmla="*/ 0 w 28"/>
                  <a:gd name="T3" fmla="*/ 0 h 16"/>
                  <a:gd name="T4" fmla="*/ 27 w 28"/>
                  <a:gd name="T5" fmla="*/ 14 h 16"/>
                  <a:gd name="T6" fmla="*/ 24 w 28"/>
                  <a:gd name="T7" fmla="*/ 15 h 16"/>
                  <a:gd name="T8" fmla="*/ 2 w 28"/>
                  <a:gd name="T9" fmla="*/ 4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2" y="4"/>
                    </a:moveTo>
                    <a:lnTo>
                      <a:pt x="0" y="0"/>
                    </a:lnTo>
                    <a:lnTo>
                      <a:pt x="27" y="14"/>
                    </a:lnTo>
                    <a:lnTo>
                      <a:pt x="24" y="15"/>
                    </a:lnTo>
                    <a:lnTo>
                      <a:pt x="2"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4" name="Freeform 93"/>
              <p:cNvSpPr>
                <a:spLocks/>
              </p:cNvSpPr>
              <p:nvPr/>
            </p:nvSpPr>
            <p:spPr bwMode="auto">
              <a:xfrm>
                <a:off x="1042" y="1422"/>
                <a:ext cx="28" cy="16"/>
              </a:xfrm>
              <a:custGeom>
                <a:avLst/>
                <a:gdLst>
                  <a:gd name="T0" fmla="*/ 2 w 28"/>
                  <a:gd name="T1" fmla="*/ 4 h 16"/>
                  <a:gd name="T2" fmla="*/ 0 w 28"/>
                  <a:gd name="T3" fmla="*/ 0 h 16"/>
                  <a:gd name="T4" fmla="*/ 27 w 28"/>
                  <a:gd name="T5" fmla="*/ 14 h 16"/>
                  <a:gd name="T6" fmla="*/ 24 w 28"/>
                  <a:gd name="T7" fmla="*/ 15 h 16"/>
                  <a:gd name="T8" fmla="*/ 2 w 28"/>
                  <a:gd name="T9" fmla="*/ 4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2" y="4"/>
                    </a:moveTo>
                    <a:lnTo>
                      <a:pt x="0" y="0"/>
                    </a:lnTo>
                    <a:lnTo>
                      <a:pt x="27" y="14"/>
                    </a:lnTo>
                    <a:lnTo>
                      <a:pt x="24" y="15"/>
                    </a:lnTo>
                    <a:lnTo>
                      <a:pt x="2"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5" name="Freeform 94"/>
              <p:cNvSpPr>
                <a:spLocks/>
              </p:cNvSpPr>
              <p:nvPr/>
            </p:nvSpPr>
            <p:spPr bwMode="auto">
              <a:xfrm>
                <a:off x="1038" y="1406"/>
                <a:ext cx="1" cy="17"/>
              </a:xfrm>
              <a:custGeom>
                <a:avLst/>
                <a:gdLst>
                  <a:gd name="T0" fmla="*/ 0 w 1"/>
                  <a:gd name="T1" fmla="*/ 4 h 17"/>
                  <a:gd name="T2" fmla="*/ 0 w 1"/>
                  <a:gd name="T3" fmla="*/ 4 h 17"/>
                  <a:gd name="T4" fmla="*/ 0 w 1"/>
                  <a:gd name="T5" fmla="*/ 16 h 17"/>
                  <a:gd name="T6" fmla="*/ 0 w 1"/>
                  <a:gd name="T7" fmla="*/ 4 h 17"/>
                  <a:gd name="T8" fmla="*/ 0 w 1"/>
                  <a:gd name="T9" fmla="*/ 0 h 17"/>
                  <a:gd name="T10" fmla="*/ 0 w 1"/>
                  <a:gd name="T11" fmla="*/ 4 h 17"/>
                  <a:gd name="T12" fmla="*/ 0 60000 65536"/>
                  <a:gd name="T13" fmla="*/ 0 60000 65536"/>
                  <a:gd name="T14" fmla="*/ 0 60000 65536"/>
                  <a:gd name="T15" fmla="*/ 0 60000 65536"/>
                  <a:gd name="T16" fmla="*/ 0 60000 65536"/>
                  <a:gd name="T17" fmla="*/ 0 60000 65536"/>
                  <a:gd name="T18" fmla="*/ 0 w 1"/>
                  <a:gd name="T19" fmla="*/ 0 h 17"/>
                  <a:gd name="T20" fmla="*/ 1 w 1"/>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 h="17">
                    <a:moveTo>
                      <a:pt x="0" y="4"/>
                    </a:moveTo>
                    <a:lnTo>
                      <a:pt x="0" y="4"/>
                    </a:lnTo>
                    <a:lnTo>
                      <a:pt x="0" y="16"/>
                    </a:lnTo>
                    <a:lnTo>
                      <a:pt x="0" y="4"/>
                    </a:lnTo>
                    <a:lnTo>
                      <a:pt x="0" y="0"/>
                    </a:lnTo>
                    <a:lnTo>
                      <a:pt x="0"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6" name="Freeform 95"/>
              <p:cNvSpPr>
                <a:spLocks/>
              </p:cNvSpPr>
              <p:nvPr/>
            </p:nvSpPr>
            <p:spPr bwMode="auto">
              <a:xfrm>
                <a:off x="1038" y="1406"/>
                <a:ext cx="1" cy="17"/>
              </a:xfrm>
              <a:custGeom>
                <a:avLst/>
                <a:gdLst>
                  <a:gd name="T0" fmla="*/ 0 w 1"/>
                  <a:gd name="T1" fmla="*/ 4 h 17"/>
                  <a:gd name="T2" fmla="*/ 0 w 1"/>
                  <a:gd name="T3" fmla="*/ 16 h 17"/>
                  <a:gd name="T4" fmla="*/ 0 w 1"/>
                  <a:gd name="T5" fmla="*/ 4 h 17"/>
                  <a:gd name="T6" fmla="*/ 0 w 1"/>
                  <a:gd name="T7" fmla="*/ 0 h 17"/>
                  <a:gd name="T8" fmla="*/ 0 w 1"/>
                  <a:gd name="T9" fmla="*/ 4 h 17"/>
                  <a:gd name="T10" fmla="*/ 0 60000 65536"/>
                  <a:gd name="T11" fmla="*/ 0 60000 65536"/>
                  <a:gd name="T12" fmla="*/ 0 60000 65536"/>
                  <a:gd name="T13" fmla="*/ 0 60000 65536"/>
                  <a:gd name="T14" fmla="*/ 0 60000 65536"/>
                  <a:gd name="T15" fmla="*/ 0 w 1"/>
                  <a:gd name="T16" fmla="*/ 0 h 17"/>
                  <a:gd name="T17" fmla="*/ 1 w 1"/>
                  <a:gd name="T18" fmla="*/ 17 h 17"/>
                </a:gdLst>
                <a:ahLst/>
                <a:cxnLst>
                  <a:cxn ang="T10">
                    <a:pos x="T0" y="T1"/>
                  </a:cxn>
                  <a:cxn ang="T11">
                    <a:pos x="T2" y="T3"/>
                  </a:cxn>
                  <a:cxn ang="T12">
                    <a:pos x="T4" y="T5"/>
                  </a:cxn>
                  <a:cxn ang="T13">
                    <a:pos x="T6" y="T7"/>
                  </a:cxn>
                  <a:cxn ang="T14">
                    <a:pos x="T8" y="T9"/>
                  </a:cxn>
                </a:cxnLst>
                <a:rect l="T15" t="T16" r="T17" b="T18"/>
                <a:pathLst>
                  <a:path w="1" h="17">
                    <a:moveTo>
                      <a:pt x="0" y="4"/>
                    </a:moveTo>
                    <a:lnTo>
                      <a:pt x="0" y="16"/>
                    </a:lnTo>
                    <a:lnTo>
                      <a:pt x="0" y="4"/>
                    </a:lnTo>
                    <a:lnTo>
                      <a:pt x="0" y="0"/>
                    </a:lnTo>
                    <a:lnTo>
                      <a:pt x="0"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7" name="Freeform 96"/>
              <p:cNvSpPr>
                <a:spLocks/>
              </p:cNvSpPr>
              <p:nvPr/>
            </p:nvSpPr>
            <p:spPr bwMode="auto">
              <a:xfrm>
                <a:off x="1032" y="1426"/>
                <a:ext cx="11" cy="22"/>
              </a:xfrm>
              <a:custGeom>
                <a:avLst/>
                <a:gdLst>
                  <a:gd name="T0" fmla="*/ 8 w 11"/>
                  <a:gd name="T1" fmla="*/ 2 h 22"/>
                  <a:gd name="T2" fmla="*/ 10 w 11"/>
                  <a:gd name="T3" fmla="*/ 0 h 22"/>
                  <a:gd name="T4" fmla="*/ 1 w 11"/>
                  <a:gd name="T5" fmla="*/ 21 h 22"/>
                  <a:gd name="T6" fmla="*/ 0 w 11"/>
                  <a:gd name="T7" fmla="*/ 16 h 22"/>
                  <a:gd name="T8" fmla="*/ 8 w 11"/>
                  <a:gd name="T9" fmla="*/ 2 h 22"/>
                  <a:gd name="T10" fmla="*/ 0 60000 65536"/>
                  <a:gd name="T11" fmla="*/ 0 60000 65536"/>
                  <a:gd name="T12" fmla="*/ 0 60000 65536"/>
                  <a:gd name="T13" fmla="*/ 0 60000 65536"/>
                  <a:gd name="T14" fmla="*/ 0 60000 65536"/>
                  <a:gd name="T15" fmla="*/ 0 w 11"/>
                  <a:gd name="T16" fmla="*/ 0 h 22"/>
                  <a:gd name="T17" fmla="*/ 11 w 11"/>
                  <a:gd name="T18" fmla="*/ 22 h 22"/>
                </a:gdLst>
                <a:ahLst/>
                <a:cxnLst>
                  <a:cxn ang="T10">
                    <a:pos x="T0" y="T1"/>
                  </a:cxn>
                  <a:cxn ang="T11">
                    <a:pos x="T2" y="T3"/>
                  </a:cxn>
                  <a:cxn ang="T12">
                    <a:pos x="T4" y="T5"/>
                  </a:cxn>
                  <a:cxn ang="T13">
                    <a:pos x="T6" y="T7"/>
                  </a:cxn>
                  <a:cxn ang="T14">
                    <a:pos x="T8" y="T9"/>
                  </a:cxn>
                </a:cxnLst>
                <a:rect l="T15" t="T16" r="T17" b="T18"/>
                <a:pathLst>
                  <a:path w="11" h="22">
                    <a:moveTo>
                      <a:pt x="8" y="2"/>
                    </a:moveTo>
                    <a:lnTo>
                      <a:pt x="10" y="0"/>
                    </a:lnTo>
                    <a:lnTo>
                      <a:pt x="1" y="21"/>
                    </a:lnTo>
                    <a:lnTo>
                      <a:pt x="0" y="16"/>
                    </a:lnTo>
                    <a:lnTo>
                      <a:pt x="8"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8" name="Freeform 97"/>
              <p:cNvSpPr>
                <a:spLocks/>
              </p:cNvSpPr>
              <p:nvPr/>
            </p:nvSpPr>
            <p:spPr bwMode="auto">
              <a:xfrm>
                <a:off x="1032" y="1426"/>
                <a:ext cx="11" cy="22"/>
              </a:xfrm>
              <a:custGeom>
                <a:avLst/>
                <a:gdLst>
                  <a:gd name="T0" fmla="*/ 8 w 11"/>
                  <a:gd name="T1" fmla="*/ 2 h 22"/>
                  <a:gd name="T2" fmla="*/ 10 w 11"/>
                  <a:gd name="T3" fmla="*/ 0 h 22"/>
                  <a:gd name="T4" fmla="*/ 1 w 11"/>
                  <a:gd name="T5" fmla="*/ 21 h 22"/>
                  <a:gd name="T6" fmla="*/ 0 w 11"/>
                  <a:gd name="T7" fmla="*/ 16 h 22"/>
                  <a:gd name="T8" fmla="*/ 8 w 11"/>
                  <a:gd name="T9" fmla="*/ 2 h 22"/>
                  <a:gd name="T10" fmla="*/ 0 60000 65536"/>
                  <a:gd name="T11" fmla="*/ 0 60000 65536"/>
                  <a:gd name="T12" fmla="*/ 0 60000 65536"/>
                  <a:gd name="T13" fmla="*/ 0 60000 65536"/>
                  <a:gd name="T14" fmla="*/ 0 60000 65536"/>
                  <a:gd name="T15" fmla="*/ 0 w 11"/>
                  <a:gd name="T16" fmla="*/ 0 h 22"/>
                  <a:gd name="T17" fmla="*/ 11 w 11"/>
                  <a:gd name="T18" fmla="*/ 22 h 22"/>
                </a:gdLst>
                <a:ahLst/>
                <a:cxnLst>
                  <a:cxn ang="T10">
                    <a:pos x="T0" y="T1"/>
                  </a:cxn>
                  <a:cxn ang="T11">
                    <a:pos x="T2" y="T3"/>
                  </a:cxn>
                  <a:cxn ang="T12">
                    <a:pos x="T4" y="T5"/>
                  </a:cxn>
                  <a:cxn ang="T13">
                    <a:pos x="T6" y="T7"/>
                  </a:cxn>
                  <a:cxn ang="T14">
                    <a:pos x="T8" y="T9"/>
                  </a:cxn>
                </a:cxnLst>
                <a:rect l="T15" t="T16" r="T17" b="T18"/>
                <a:pathLst>
                  <a:path w="11" h="22">
                    <a:moveTo>
                      <a:pt x="8" y="2"/>
                    </a:moveTo>
                    <a:lnTo>
                      <a:pt x="10" y="0"/>
                    </a:lnTo>
                    <a:lnTo>
                      <a:pt x="1" y="21"/>
                    </a:lnTo>
                    <a:lnTo>
                      <a:pt x="0" y="16"/>
                    </a:lnTo>
                    <a:lnTo>
                      <a:pt x="8"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19" name="Freeform 98"/>
              <p:cNvSpPr>
                <a:spLocks/>
              </p:cNvSpPr>
              <p:nvPr/>
            </p:nvSpPr>
            <p:spPr bwMode="auto">
              <a:xfrm>
                <a:off x="1003" y="1453"/>
                <a:ext cx="38" cy="54"/>
              </a:xfrm>
              <a:custGeom>
                <a:avLst/>
                <a:gdLst>
                  <a:gd name="T0" fmla="*/ 10 w 38"/>
                  <a:gd name="T1" fmla="*/ 53 h 54"/>
                  <a:gd name="T2" fmla="*/ 10 w 38"/>
                  <a:gd name="T3" fmla="*/ 53 h 54"/>
                  <a:gd name="T4" fmla="*/ 5 w 38"/>
                  <a:gd name="T5" fmla="*/ 49 h 54"/>
                  <a:gd name="T6" fmla="*/ 0 w 38"/>
                  <a:gd name="T7" fmla="*/ 51 h 54"/>
                  <a:gd name="T8" fmla="*/ 0 w 38"/>
                  <a:gd name="T9" fmla="*/ 48 h 54"/>
                  <a:gd name="T10" fmla="*/ 27 w 38"/>
                  <a:gd name="T11" fmla="*/ 0 h 54"/>
                  <a:gd name="T12" fmla="*/ 37 w 38"/>
                  <a:gd name="T13" fmla="*/ 5 h 54"/>
                  <a:gd name="T14" fmla="*/ 10 w 38"/>
                  <a:gd name="T15" fmla="*/ 53 h 5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54"/>
                  <a:gd name="T26" fmla="*/ 38 w 38"/>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54">
                    <a:moveTo>
                      <a:pt x="10" y="53"/>
                    </a:moveTo>
                    <a:lnTo>
                      <a:pt x="10" y="53"/>
                    </a:lnTo>
                    <a:lnTo>
                      <a:pt x="5" y="49"/>
                    </a:lnTo>
                    <a:lnTo>
                      <a:pt x="0" y="51"/>
                    </a:lnTo>
                    <a:lnTo>
                      <a:pt x="0" y="48"/>
                    </a:lnTo>
                    <a:lnTo>
                      <a:pt x="27" y="0"/>
                    </a:lnTo>
                    <a:lnTo>
                      <a:pt x="37" y="5"/>
                    </a:lnTo>
                    <a:lnTo>
                      <a:pt x="10" y="5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0" name="Freeform 99"/>
              <p:cNvSpPr>
                <a:spLocks/>
              </p:cNvSpPr>
              <p:nvPr/>
            </p:nvSpPr>
            <p:spPr bwMode="auto">
              <a:xfrm>
                <a:off x="1003" y="1453"/>
                <a:ext cx="38" cy="54"/>
              </a:xfrm>
              <a:custGeom>
                <a:avLst/>
                <a:gdLst>
                  <a:gd name="T0" fmla="*/ 10 w 38"/>
                  <a:gd name="T1" fmla="*/ 53 h 54"/>
                  <a:gd name="T2" fmla="*/ 5 w 38"/>
                  <a:gd name="T3" fmla="*/ 49 h 54"/>
                  <a:gd name="T4" fmla="*/ 0 w 38"/>
                  <a:gd name="T5" fmla="*/ 51 h 54"/>
                  <a:gd name="T6" fmla="*/ 0 w 38"/>
                  <a:gd name="T7" fmla="*/ 48 h 54"/>
                  <a:gd name="T8" fmla="*/ 27 w 38"/>
                  <a:gd name="T9" fmla="*/ 0 h 54"/>
                  <a:gd name="T10" fmla="*/ 37 w 38"/>
                  <a:gd name="T11" fmla="*/ 5 h 54"/>
                  <a:gd name="T12" fmla="*/ 10 w 38"/>
                  <a:gd name="T13" fmla="*/ 53 h 54"/>
                  <a:gd name="T14" fmla="*/ 0 60000 65536"/>
                  <a:gd name="T15" fmla="*/ 0 60000 65536"/>
                  <a:gd name="T16" fmla="*/ 0 60000 65536"/>
                  <a:gd name="T17" fmla="*/ 0 60000 65536"/>
                  <a:gd name="T18" fmla="*/ 0 60000 65536"/>
                  <a:gd name="T19" fmla="*/ 0 60000 65536"/>
                  <a:gd name="T20" fmla="*/ 0 60000 65536"/>
                  <a:gd name="T21" fmla="*/ 0 w 38"/>
                  <a:gd name="T22" fmla="*/ 0 h 54"/>
                  <a:gd name="T23" fmla="*/ 38 w 38"/>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54">
                    <a:moveTo>
                      <a:pt x="10" y="53"/>
                    </a:moveTo>
                    <a:lnTo>
                      <a:pt x="5" y="49"/>
                    </a:lnTo>
                    <a:lnTo>
                      <a:pt x="0" y="51"/>
                    </a:lnTo>
                    <a:lnTo>
                      <a:pt x="0" y="48"/>
                    </a:lnTo>
                    <a:lnTo>
                      <a:pt x="27" y="0"/>
                    </a:lnTo>
                    <a:lnTo>
                      <a:pt x="37" y="5"/>
                    </a:lnTo>
                    <a:lnTo>
                      <a:pt x="10" y="5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1" name="Freeform 100"/>
              <p:cNvSpPr>
                <a:spLocks/>
              </p:cNvSpPr>
              <p:nvPr/>
            </p:nvSpPr>
            <p:spPr bwMode="auto">
              <a:xfrm>
                <a:off x="1001" y="1500"/>
                <a:ext cx="9" cy="9"/>
              </a:xfrm>
              <a:custGeom>
                <a:avLst/>
                <a:gdLst>
                  <a:gd name="T0" fmla="*/ 3 w 9"/>
                  <a:gd name="T1" fmla="*/ 2 h 9"/>
                  <a:gd name="T2" fmla="*/ 3 w 9"/>
                  <a:gd name="T3" fmla="*/ 2 h 9"/>
                  <a:gd name="T4" fmla="*/ 5 w 9"/>
                  <a:gd name="T5" fmla="*/ 5 h 9"/>
                  <a:gd name="T6" fmla="*/ 8 w 9"/>
                  <a:gd name="T7" fmla="*/ 7 h 9"/>
                  <a:gd name="T8" fmla="*/ 5 w 9"/>
                  <a:gd name="T9" fmla="*/ 8 h 9"/>
                  <a:gd name="T10" fmla="*/ 1 w 9"/>
                  <a:gd name="T11" fmla="*/ 6 h 9"/>
                  <a:gd name="T12" fmla="*/ 0 w 9"/>
                  <a:gd name="T13" fmla="*/ 0 h 9"/>
                  <a:gd name="T14" fmla="*/ 3 w 9"/>
                  <a:gd name="T15" fmla="*/ 2 h 9"/>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9"/>
                  <a:gd name="T26" fmla="*/ 9 w 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9">
                    <a:moveTo>
                      <a:pt x="3" y="2"/>
                    </a:moveTo>
                    <a:lnTo>
                      <a:pt x="3" y="2"/>
                    </a:lnTo>
                    <a:lnTo>
                      <a:pt x="5" y="5"/>
                    </a:lnTo>
                    <a:lnTo>
                      <a:pt x="8" y="7"/>
                    </a:lnTo>
                    <a:lnTo>
                      <a:pt x="5" y="8"/>
                    </a:lnTo>
                    <a:lnTo>
                      <a:pt x="1" y="6"/>
                    </a:lnTo>
                    <a:lnTo>
                      <a:pt x="0" y="0"/>
                    </a:lnTo>
                    <a:lnTo>
                      <a:pt x="3"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2" name="Freeform 101"/>
              <p:cNvSpPr>
                <a:spLocks/>
              </p:cNvSpPr>
              <p:nvPr/>
            </p:nvSpPr>
            <p:spPr bwMode="auto">
              <a:xfrm>
                <a:off x="1001" y="1500"/>
                <a:ext cx="9" cy="9"/>
              </a:xfrm>
              <a:custGeom>
                <a:avLst/>
                <a:gdLst>
                  <a:gd name="T0" fmla="*/ 3 w 9"/>
                  <a:gd name="T1" fmla="*/ 2 h 9"/>
                  <a:gd name="T2" fmla="*/ 5 w 9"/>
                  <a:gd name="T3" fmla="*/ 5 h 9"/>
                  <a:gd name="T4" fmla="*/ 8 w 9"/>
                  <a:gd name="T5" fmla="*/ 7 h 9"/>
                  <a:gd name="T6" fmla="*/ 5 w 9"/>
                  <a:gd name="T7" fmla="*/ 8 h 9"/>
                  <a:gd name="T8" fmla="*/ 1 w 9"/>
                  <a:gd name="T9" fmla="*/ 6 h 9"/>
                  <a:gd name="T10" fmla="*/ 0 w 9"/>
                  <a:gd name="T11" fmla="*/ 0 h 9"/>
                  <a:gd name="T12" fmla="*/ 3 w 9"/>
                  <a:gd name="T13" fmla="*/ 2 h 9"/>
                  <a:gd name="T14" fmla="*/ 0 60000 65536"/>
                  <a:gd name="T15" fmla="*/ 0 60000 65536"/>
                  <a:gd name="T16" fmla="*/ 0 60000 65536"/>
                  <a:gd name="T17" fmla="*/ 0 60000 65536"/>
                  <a:gd name="T18" fmla="*/ 0 60000 65536"/>
                  <a:gd name="T19" fmla="*/ 0 60000 65536"/>
                  <a:gd name="T20" fmla="*/ 0 60000 65536"/>
                  <a:gd name="T21" fmla="*/ 0 w 9"/>
                  <a:gd name="T22" fmla="*/ 0 h 9"/>
                  <a:gd name="T23" fmla="*/ 9 w 9"/>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9">
                    <a:moveTo>
                      <a:pt x="3" y="2"/>
                    </a:moveTo>
                    <a:lnTo>
                      <a:pt x="5" y="5"/>
                    </a:lnTo>
                    <a:lnTo>
                      <a:pt x="8" y="7"/>
                    </a:lnTo>
                    <a:lnTo>
                      <a:pt x="5" y="8"/>
                    </a:lnTo>
                    <a:lnTo>
                      <a:pt x="1" y="6"/>
                    </a:lnTo>
                    <a:lnTo>
                      <a:pt x="0" y="0"/>
                    </a:lnTo>
                    <a:lnTo>
                      <a:pt x="3"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3" name="Freeform 102"/>
              <p:cNvSpPr>
                <a:spLocks/>
              </p:cNvSpPr>
              <p:nvPr/>
            </p:nvSpPr>
            <p:spPr bwMode="auto">
              <a:xfrm>
                <a:off x="1001" y="1447"/>
                <a:ext cx="28" cy="52"/>
              </a:xfrm>
              <a:custGeom>
                <a:avLst/>
                <a:gdLst>
                  <a:gd name="T0" fmla="*/ 27 w 28"/>
                  <a:gd name="T1" fmla="*/ 5 h 52"/>
                  <a:gd name="T2" fmla="*/ 27 w 28"/>
                  <a:gd name="T3" fmla="*/ 5 h 52"/>
                  <a:gd name="T4" fmla="*/ 5 w 28"/>
                  <a:gd name="T5" fmla="*/ 51 h 52"/>
                  <a:gd name="T6" fmla="*/ 0 w 28"/>
                  <a:gd name="T7" fmla="*/ 47 h 52"/>
                  <a:gd name="T8" fmla="*/ 25 w 28"/>
                  <a:gd name="T9" fmla="*/ 0 h 52"/>
                  <a:gd name="T10" fmla="*/ 27 w 28"/>
                  <a:gd name="T11" fmla="*/ 5 h 52"/>
                  <a:gd name="T12" fmla="*/ 0 60000 65536"/>
                  <a:gd name="T13" fmla="*/ 0 60000 65536"/>
                  <a:gd name="T14" fmla="*/ 0 60000 65536"/>
                  <a:gd name="T15" fmla="*/ 0 60000 65536"/>
                  <a:gd name="T16" fmla="*/ 0 60000 65536"/>
                  <a:gd name="T17" fmla="*/ 0 60000 65536"/>
                  <a:gd name="T18" fmla="*/ 0 w 28"/>
                  <a:gd name="T19" fmla="*/ 0 h 52"/>
                  <a:gd name="T20" fmla="*/ 28 w 28"/>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28" h="52">
                    <a:moveTo>
                      <a:pt x="27" y="5"/>
                    </a:moveTo>
                    <a:lnTo>
                      <a:pt x="27" y="5"/>
                    </a:lnTo>
                    <a:lnTo>
                      <a:pt x="5" y="51"/>
                    </a:lnTo>
                    <a:lnTo>
                      <a:pt x="0" y="47"/>
                    </a:lnTo>
                    <a:lnTo>
                      <a:pt x="25" y="0"/>
                    </a:lnTo>
                    <a:lnTo>
                      <a:pt x="27"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4" name="Freeform 103"/>
              <p:cNvSpPr>
                <a:spLocks/>
              </p:cNvSpPr>
              <p:nvPr/>
            </p:nvSpPr>
            <p:spPr bwMode="auto">
              <a:xfrm>
                <a:off x="1001" y="1447"/>
                <a:ext cx="28" cy="52"/>
              </a:xfrm>
              <a:custGeom>
                <a:avLst/>
                <a:gdLst>
                  <a:gd name="T0" fmla="*/ 27 w 28"/>
                  <a:gd name="T1" fmla="*/ 5 h 52"/>
                  <a:gd name="T2" fmla="*/ 5 w 28"/>
                  <a:gd name="T3" fmla="*/ 51 h 52"/>
                  <a:gd name="T4" fmla="*/ 0 w 28"/>
                  <a:gd name="T5" fmla="*/ 47 h 52"/>
                  <a:gd name="T6" fmla="*/ 25 w 28"/>
                  <a:gd name="T7" fmla="*/ 0 h 52"/>
                  <a:gd name="T8" fmla="*/ 27 w 28"/>
                  <a:gd name="T9" fmla="*/ 5 h 52"/>
                  <a:gd name="T10" fmla="*/ 0 60000 65536"/>
                  <a:gd name="T11" fmla="*/ 0 60000 65536"/>
                  <a:gd name="T12" fmla="*/ 0 60000 65536"/>
                  <a:gd name="T13" fmla="*/ 0 60000 65536"/>
                  <a:gd name="T14" fmla="*/ 0 60000 65536"/>
                  <a:gd name="T15" fmla="*/ 0 w 28"/>
                  <a:gd name="T16" fmla="*/ 0 h 52"/>
                  <a:gd name="T17" fmla="*/ 28 w 28"/>
                  <a:gd name="T18" fmla="*/ 52 h 52"/>
                </a:gdLst>
                <a:ahLst/>
                <a:cxnLst>
                  <a:cxn ang="T10">
                    <a:pos x="T0" y="T1"/>
                  </a:cxn>
                  <a:cxn ang="T11">
                    <a:pos x="T2" y="T3"/>
                  </a:cxn>
                  <a:cxn ang="T12">
                    <a:pos x="T4" y="T5"/>
                  </a:cxn>
                  <a:cxn ang="T13">
                    <a:pos x="T6" y="T7"/>
                  </a:cxn>
                  <a:cxn ang="T14">
                    <a:pos x="T8" y="T9"/>
                  </a:cxn>
                </a:cxnLst>
                <a:rect l="T15" t="T16" r="T17" b="T18"/>
                <a:pathLst>
                  <a:path w="28" h="52">
                    <a:moveTo>
                      <a:pt x="27" y="5"/>
                    </a:moveTo>
                    <a:lnTo>
                      <a:pt x="5" y="51"/>
                    </a:lnTo>
                    <a:lnTo>
                      <a:pt x="0" y="47"/>
                    </a:lnTo>
                    <a:lnTo>
                      <a:pt x="25" y="0"/>
                    </a:lnTo>
                    <a:lnTo>
                      <a:pt x="27"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5" name="Freeform 104"/>
              <p:cNvSpPr>
                <a:spLocks/>
              </p:cNvSpPr>
              <p:nvPr/>
            </p:nvSpPr>
            <p:spPr bwMode="auto">
              <a:xfrm>
                <a:off x="1032" y="1447"/>
                <a:ext cx="15" cy="7"/>
              </a:xfrm>
              <a:custGeom>
                <a:avLst/>
                <a:gdLst>
                  <a:gd name="T0" fmla="*/ 10 w 15"/>
                  <a:gd name="T1" fmla="*/ 6 h 7"/>
                  <a:gd name="T2" fmla="*/ 10 w 15"/>
                  <a:gd name="T3" fmla="*/ 6 h 7"/>
                  <a:gd name="T4" fmla="*/ 1 w 15"/>
                  <a:gd name="T5" fmla="*/ 3 h 7"/>
                  <a:gd name="T6" fmla="*/ 0 w 15"/>
                  <a:gd name="T7" fmla="*/ 0 h 7"/>
                  <a:gd name="T8" fmla="*/ 14 w 15"/>
                  <a:gd name="T9" fmla="*/ 6 h 7"/>
                  <a:gd name="T10" fmla="*/ 10 w 15"/>
                  <a:gd name="T11" fmla="*/ 6 h 7"/>
                  <a:gd name="T12" fmla="*/ 0 60000 65536"/>
                  <a:gd name="T13" fmla="*/ 0 60000 65536"/>
                  <a:gd name="T14" fmla="*/ 0 60000 65536"/>
                  <a:gd name="T15" fmla="*/ 0 60000 65536"/>
                  <a:gd name="T16" fmla="*/ 0 60000 65536"/>
                  <a:gd name="T17" fmla="*/ 0 60000 65536"/>
                  <a:gd name="T18" fmla="*/ 0 w 15"/>
                  <a:gd name="T19" fmla="*/ 0 h 7"/>
                  <a:gd name="T20" fmla="*/ 15 w 15"/>
                  <a:gd name="T21" fmla="*/ 7 h 7"/>
                </a:gdLst>
                <a:ahLst/>
                <a:cxnLst>
                  <a:cxn ang="T12">
                    <a:pos x="T0" y="T1"/>
                  </a:cxn>
                  <a:cxn ang="T13">
                    <a:pos x="T2" y="T3"/>
                  </a:cxn>
                  <a:cxn ang="T14">
                    <a:pos x="T4" y="T5"/>
                  </a:cxn>
                  <a:cxn ang="T15">
                    <a:pos x="T6" y="T7"/>
                  </a:cxn>
                  <a:cxn ang="T16">
                    <a:pos x="T8" y="T9"/>
                  </a:cxn>
                  <a:cxn ang="T17">
                    <a:pos x="T10" y="T11"/>
                  </a:cxn>
                </a:cxnLst>
                <a:rect l="T18" t="T19" r="T20" b="T21"/>
                <a:pathLst>
                  <a:path w="15" h="7">
                    <a:moveTo>
                      <a:pt x="10" y="6"/>
                    </a:moveTo>
                    <a:lnTo>
                      <a:pt x="10" y="6"/>
                    </a:lnTo>
                    <a:lnTo>
                      <a:pt x="1" y="3"/>
                    </a:lnTo>
                    <a:lnTo>
                      <a:pt x="0" y="0"/>
                    </a:lnTo>
                    <a:lnTo>
                      <a:pt x="14" y="6"/>
                    </a:lnTo>
                    <a:lnTo>
                      <a:pt x="10" y="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6" name="Freeform 105"/>
              <p:cNvSpPr>
                <a:spLocks/>
              </p:cNvSpPr>
              <p:nvPr/>
            </p:nvSpPr>
            <p:spPr bwMode="auto">
              <a:xfrm>
                <a:off x="1032" y="1447"/>
                <a:ext cx="15" cy="7"/>
              </a:xfrm>
              <a:custGeom>
                <a:avLst/>
                <a:gdLst>
                  <a:gd name="T0" fmla="*/ 10 w 15"/>
                  <a:gd name="T1" fmla="*/ 6 h 7"/>
                  <a:gd name="T2" fmla="*/ 1 w 15"/>
                  <a:gd name="T3" fmla="*/ 3 h 7"/>
                  <a:gd name="T4" fmla="*/ 0 w 15"/>
                  <a:gd name="T5" fmla="*/ 0 h 7"/>
                  <a:gd name="T6" fmla="*/ 14 w 15"/>
                  <a:gd name="T7" fmla="*/ 6 h 7"/>
                  <a:gd name="T8" fmla="*/ 10 w 15"/>
                  <a:gd name="T9" fmla="*/ 6 h 7"/>
                  <a:gd name="T10" fmla="*/ 0 60000 65536"/>
                  <a:gd name="T11" fmla="*/ 0 60000 65536"/>
                  <a:gd name="T12" fmla="*/ 0 60000 65536"/>
                  <a:gd name="T13" fmla="*/ 0 60000 65536"/>
                  <a:gd name="T14" fmla="*/ 0 60000 65536"/>
                  <a:gd name="T15" fmla="*/ 0 w 15"/>
                  <a:gd name="T16" fmla="*/ 0 h 7"/>
                  <a:gd name="T17" fmla="*/ 15 w 15"/>
                  <a:gd name="T18" fmla="*/ 7 h 7"/>
                </a:gdLst>
                <a:ahLst/>
                <a:cxnLst>
                  <a:cxn ang="T10">
                    <a:pos x="T0" y="T1"/>
                  </a:cxn>
                  <a:cxn ang="T11">
                    <a:pos x="T2" y="T3"/>
                  </a:cxn>
                  <a:cxn ang="T12">
                    <a:pos x="T4" y="T5"/>
                  </a:cxn>
                  <a:cxn ang="T13">
                    <a:pos x="T6" y="T7"/>
                  </a:cxn>
                  <a:cxn ang="T14">
                    <a:pos x="T8" y="T9"/>
                  </a:cxn>
                </a:cxnLst>
                <a:rect l="T15" t="T16" r="T17" b="T18"/>
                <a:pathLst>
                  <a:path w="15" h="7">
                    <a:moveTo>
                      <a:pt x="10" y="6"/>
                    </a:moveTo>
                    <a:lnTo>
                      <a:pt x="1" y="3"/>
                    </a:lnTo>
                    <a:lnTo>
                      <a:pt x="0" y="0"/>
                    </a:lnTo>
                    <a:lnTo>
                      <a:pt x="14" y="6"/>
                    </a:lnTo>
                    <a:lnTo>
                      <a:pt x="10" y="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7" name="Freeform 106"/>
              <p:cNvSpPr>
                <a:spLocks/>
              </p:cNvSpPr>
              <p:nvPr/>
            </p:nvSpPr>
            <p:spPr bwMode="auto">
              <a:xfrm>
                <a:off x="1015" y="1459"/>
                <a:ext cx="32" cy="48"/>
              </a:xfrm>
              <a:custGeom>
                <a:avLst/>
                <a:gdLst>
                  <a:gd name="T0" fmla="*/ 0 w 32"/>
                  <a:gd name="T1" fmla="*/ 47 h 48"/>
                  <a:gd name="T2" fmla="*/ 0 w 32"/>
                  <a:gd name="T3" fmla="*/ 47 h 48"/>
                  <a:gd name="T4" fmla="*/ 26 w 32"/>
                  <a:gd name="T5" fmla="*/ 0 h 48"/>
                  <a:gd name="T6" fmla="*/ 31 w 32"/>
                  <a:gd name="T7" fmla="*/ 0 h 48"/>
                  <a:gd name="T8" fmla="*/ 0 w 32"/>
                  <a:gd name="T9" fmla="*/ 47 h 48"/>
                  <a:gd name="T10" fmla="*/ 0 60000 65536"/>
                  <a:gd name="T11" fmla="*/ 0 60000 65536"/>
                  <a:gd name="T12" fmla="*/ 0 60000 65536"/>
                  <a:gd name="T13" fmla="*/ 0 60000 65536"/>
                  <a:gd name="T14" fmla="*/ 0 60000 65536"/>
                  <a:gd name="T15" fmla="*/ 0 w 32"/>
                  <a:gd name="T16" fmla="*/ 0 h 48"/>
                  <a:gd name="T17" fmla="*/ 32 w 32"/>
                  <a:gd name="T18" fmla="*/ 48 h 48"/>
                </a:gdLst>
                <a:ahLst/>
                <a:cxnLst>
                  <a:cxn ang="T10">
                    <a:pos x="T0" y="T1"/>
                  </a:cxn>
                  <a:cxn ang="T11">
                    <a:pos x="T2" y="T3"/>
                  </a:cxn>
                  <a:cxn ang="T12">
                    <a:pos x="T4" y="T5"/>
                  </a:cxn>
                  <a:cxn ang="T13">
                    <a:pos x="T6" y="T7"/>
                  </a:cxn>
                  <a:cxn ang="T14">
                    <a:pos x="T8" y="T9"/>
                  </a:cxn>
                </a:cxnLst>
                <a:rect l="T15" t="T16" r="T17" b="T18"/>
                <a:pathLst>
                  <a:path w="32" h="48">
                    <a:moveTo>
                      <a:pt x="0" y="47"/>
                    </a:moveTo>
                    <a:lnTo>
                      <a:pt x="0" y="47"/>
                    </a:lnTo>
                    <a:lnTo>
                      <a:pt x="26" y="0"/>
                    </a:lnTo>
                    <a:lnTo>
                      <a:pt x="31" y="0"/>
                    </a:lnTo>
                    <a:lnTo>
                      <a:pt x="0" y="4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8" name="Freeform 107"/>
              <p:cNvSpPr>
                <a:spLocks/>
              </p:cNvSpPr>
              <p:nvPr/>
            </p:nvSpPr>
            <p:spPr bwMode="auto">
              <a:xfrm>
                <a:off x="1015" y="1459"/>
                <a:ext cx="32" cy="48"/>
              </a:xfrm>
              <a:custGeom>
                <a:avLst/>
                <a:gdLst>
                  <a:gd name="T0" fmla="*/ 0 w 32"/>
                  <a:gd name="T1" fmla="*/ 47 h 48"/>
                  <a:gd name="T2" fmla="*/ 26 w 32"/>
                  <a:gd name="T3" fmla="*/ 0 h 48"/>
                  <a:gd name="T4" fmla="*/ 31 w 32"/>
                  <a:gd name="T5" fmla="*/ 0 h 48"/>
                  <a:gd name="T6" fmla="*/ 0 w 32"/>
                  <a:gd name="T7" fmla="*/ 47 h 48"/>
                  <a:gd name="T8" fmla="*/ 0 60000 65536"/>
                  <a:gd name="T9" fmla="*/ 0 60000 65536"/>
                  <a:gd name="T10" fmla="*/ 0 60000 65536"/>
                  <a:gd name="T11" fmla="*/ 0 60000 65536"/>
                  <a:gd name="T12" fmla="*/ 0 w 32"/>
                  <a:gd name="T13" fmla="*/ 0 h 48"/>
                  <a:gd name="T14" fmla="*/ 32 w 32"/>
                  <a:gd name="T15" fmla="*/ 48 h 48"/>
                </a:gdLst>
                <a:ahLst/>
                <a:cxnLst>
                  <a:cxn ang="T8">
                    <a:pos x="T0" y="T1"/>
                  </a:cxn>
                  <a:cxn ang="T9">
                    <a:pos x="T2" y="T3"/>
                  </a:cxn>
                  <a:cxn ang="T10">
                    <a:pos x="T4" y="T5"/>
                  </a:cxn>
                  <a:cxn ang="T11">
                    <a:pos x="T6" y="T7"/>
                  </a:cxn>
                </a:cxnLst>
                <a:rect l="T12" t="T13" r="T14" b="T15"/>
                <a:pathLst>
                  <a:path w="32" h="48">
                    <a:moveTo>
                      <a:pt x="0" y="47"/>
                    </a:moveTo>
                    <a:lnTo>
                      <a:pt x="26" y="0"/>
                    </a:lnTo>
                    <a:lnTo>
                      <a:pt x="31" y="0"/>
                    </a:lnTo>
                    <a:lnTo>
                      <a:pt x="0" y="4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29" name="Freeform 108"/>
              <p:cNvSpPr>
                <a:spLocks/>
              </p:cNvSpPr>
              <p:nvPr/>
            </p:nvSpPr>
            <p:spPr bwMode="auto">
              <a:xfrm>
                <a:off x="999" y="1502"/>
                <a:ext cx="11" cy="14"/>
              </a:xfrm>
              <a:custGeom>
                <a:avLst/>
                <a:gdLst>
                  <a:gd name="T0" fmla="*/ 5 w 11"/>
                  <a:gd name="T1" fmla="*/ 13 h 14"/>
                  <a:gd name="T2" fmla="*/ 5 w 11"/>
                  <a:gd name="T3" fmla="*/ 13 h 14"/>
                  <a:gd name="T4" fmla="*/ 4 w 11"/>
                  <a:gd name="T5" fmla="*/ 10 h 14"/>
                  <a:gd name="T6" fmla="*/ 0 w 11"/>
                  <a:gd name="T7" fmla="*/ 10 h 14"/>
                  <a:gd name="T8" fmla="*/ 0 w 11"/>
                  <a:gd name="T9" fmla="*/ 7 h 14"/>
                  <a:gd name="T10" fmla="*/ 3 w 11"/>
                  <a:gd name="T11" fmla="*/ 3 h 14"/>
                  <a:gd name="T12" fmla="*/ 5 w 11"/>
                  <a:gd name="T13" fmla="*/ 1 h 14"/>
                  <a:gd name="T14" fmla="*/ 9 w 11"/>
                  <a:gd name="T15" fmla="*/ 0 h 14"/>
                  <a:gd name="T16" fmla="*/ 9 w 11"/>
                  <a:gd name="T17" fmla="*/ 4 h 14"/>
                  <a:gd name="T18" fmla="*/ 10 w 11"/>
                  <a:gd name="T19" fmla="*/ 7 h 14"/>
                  <a:gd name="T20" fmla="*/ 5 w 11"/>
                  <a:gd name="T21" fmla="*/ 13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4"/>
                  <a:gd name="T35" fmla="*/ 11 w 1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4">
                    <a:moveTo>
                      <a:pt x="5" y="13"/>
                    </a:moveTo>
                    <a:lnTo>
                      <a:pt x="5" y="13"/>
                    </a:lnTo>
                    <a:lnTo>
                      <a:pt x="4" y="10"/>
                    </a:lnTo>
                    <a:lnTo>
                      <a:pt x="0" y="10"/>
                    </a:lnTo>
                    <a:lnTo>
                      <a:pt x="0" y="7"/>
                    </a:lnTo>
                    <a:lnTo>
                      <a:pt x="3" y="3"/>
                    </a:lnTo>
                    <a:lnTo>
                      <a:pt x="5" y="1"/>
                    </a:lnTo>
                    <a:lnTo>
                      <a:pt x="9" y="0"/>
                    </a:lnTo>
                    <a:lnTo>
                      <a:pt x="9" y="4"/>
                    </a:lnTo>
                    <a:lnTo>
                      <a:pt x="10" y="7"/>
                    </a:lnTo>
                    <a:lnTo>
                      <a:pt x="5"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0" name="Freeform 109"/>
              <p:cNvSpPr>
                <a:spLocks/>
              </p:cNvSpPr>
              <p:nvPr/>
            </p:nvSpPr>
            <p:spPr bwMode="auto">
              <a:xfrm>
                <a:off x="999" y="1502"/>
                <a:ext cx="11" cy="14"/>
              </a:xfrm>
              <a:custGeom>
                <a:avLst/>
                <a:gdLst>
                  <a:gd name="T0" fmla="*/ 5 w 11"/>
                  <a:gd name="T1" fmla="*/ 13 h 14"/>
                  <a:gd name="T2" fmla="*/ 4 w 11"/>
                  <a:gd name="T3" fmla="*/ 10 h 14"/>
                  <a:gd name="T4" fmla="*/ 0 w 11"/>
                  <a:gd name="T5" fmla="*/ 10 h 14"/>
                  <a:gd name="T6" fmla="*/ 0 w 11"/>
                  <a:gd name="T7" fmla="*/ 7 h 14"/>
                  <a:gd name="T8" fmla="*/ 3 w 11"/>
                  <a:gd name="T9" fmla="*/ 3 h 14"/>
                  <a:gd name="T10" fmla="*/ 5 w 11"/>
                  <a:gd name="T11" fmla="*/ 1 h 14"/>
                  <a:gd name="T12" fmla="*/ 9 w 11"/>
                  <a:gd name="T13" fmla="*/ 0 h 14"/>
                  <a:gd name="T14" fmla="*/ 9 w 11"/>
                  <a:gd name="T15" fmla="*/ 4 h 14"/>
                  <a:gd name="T16" fmla="*/ 10 w 11"/>
                  <a:gd name="T17" fmla="*/ 7 h 14"/>
                  <a:gd name="T18" fmla="*/ 5 w 11"/>
                  <a:gd name="T19" fmla="*/ 13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4"/>
                  <a:gd name="T32" fmla="*/ 11 w 11"/>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4">
                    <a:moveTo>
                      <a:pt x="5" y="13"/>
                    </a:moveTo>
                    <a:lnTo>
                      <a:pt x="4" y="10"/>
                    </a:lnTo>
                    <a:lnTo>
                      <a:pt x="0" y="10"/>
                    </a:lnTo>
                    <a:lnTo>
                      <a:pt x="0" y="7"/>
                    </a:lnTo>
                    <a:lnTo>
                      <a:pt x="3" y="3"/>
                    </a:lnTo>
                    <a:lnTo>
                      <a:pt x="5" y="1"/>
                    </a:lnTo>
                    <a:lnTo>
                      <a:pt x="9" y="0"/>
                    </a:lnTo>
                    <a:lnTo>
                      <a:pt x="9" y="4"/>
                    </a:lnTo>
                    <a:lnTo>
                      <a:pt x="10" y="7"/>
                    </a:lnTo>
                    <a:lnTo>
                      <a:pt x="5"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1" name="Freeform 110"/>
              <p:cNvSpPr>
                <a:spLocks/>
              </p:cNvSpPr>
              <p:nvPr/>
            </p:nvSpPr>
            <p:spPr bwMode="auto">
              <a:xfrm>
                <a:off x="999" y="1512"/>
                <a:ext cx="3" cy="4"/>
              </a:xfrm>
              <a:custGeom>
                <a:avLst/>
                <a:gdLst>
                  <a:gd name="T0" fmla="*/ 0 w 3"/>
                  <a:gd name="T1" fmla="*/ 0 h 4"/>
                  <a:gd name="T2" fmla="*/ 0 w 3"/>
                  <a:gd name="T3" fmla="*/ 0 h 4"/>
                  <a:gd name="T4" fmla="*/ 2 w 3"/>
                  <a:gd name="T5" fmla="*/ 2 h 4"/>
                  <a:gd name="T6" fmla="*/ 2 w 3"/>
                  <a:gd name="T7" fmla="*/ 3 h 4"/>
                  <a:gd name="T8" fmla="*/ 0 w 3"/>
                  <a:gd name="T9" fmla="*/ 2 h 4"/>
                  <a:gd name="T10" fmla="*/ 0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0" y="0"/>
                    </a:moveTo>
                    <a:lnTo>
                      <a:pt x="0" y="0"/>
                    </a:lnTo>
                    <a:lnTo>
                      <a:pt x="2" y="2"/>
                    </a:lnTo>
                    <a:lnTo>
                      <a:pt x="2" y="3"/>
                    </a:lnTo>
                    <a:lnTo>
                      <a:pt x="0" y="2"/>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2" name="Freeform 111"/>
              <p:cNvSpPr>
                <a:spLocks/>
              </p:cNvSpPr>
              <p:nvPr/>
            </p:nvSpPr>
            <p:spPr bwMode="auto">
              <a:xfrm>
                <a:off x="999" y="1512"/>
                <a:ext cx="3" cy="4"/>
              </a:xfrm>
              <a:custGeom>
                <a:avLst/>
                <a:gdLst>
                  <a:gd name="T0" fmla="*/ 0 w 3"/>
                  <a:gd name="T1" fmla="*/ 0 h 4"/>
                  <a:gd name="T2" fmla="*/ 2 w 3"/>
                  <a:gd name="T3" fmla="*/ 2 h 4"/>
                  <a:gd name="T4" fmla="*/ 2 w 3"/>
                  <a:gd name="T5" fmla="*/ 3 h 4"/>
                  <a:gd name="T6" fmla="*/ 0 w 3"/>
                  <a:gd name="T7" fmla="*/ 2 h 4"/>
                  <a:gd name="T8" fmla="*/ 0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0"/>
                    </a:moveTo>
                    <a:lnTo>
                      <a:pt x="2" y="2"/>
                    </a:lnTo>
                    <a:lnTo>
                      <a:pt x="2" y="3"/>
                    </a:lnTo>
                    <a:lnTo>
                      <a:pt x="0" y="2"/>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3" name="Freeform 112"/>
              <p:cNvSpPr>
                <a:spLocks/>
              </p:cNvSpPr>
              <p:nvPr/>
            </p:nvSpPr>
            <p:spPr bwMode="auto">
              <a:xfrm>
                <a:off x="997" y="1504"/>
                <a:ext cx="5" cy="3"/>
              </a:xfrm>
              <a:custGeom>
                <a:avLst/>
                <a:gdLst>
                  <a:gd name="T0" fmla="*/ 4 w 5"/>
                  <a:gd name="T1" fmla="*/ 0 h 3"/>
                  <a:gd name="T2" fmla="*/ 4 w 5"/>
                  <a:gd name="T3" fmla="*/ 0 h 3"/>
                  <a:gd name="T4" fmla="*/ 2 w 5"/>
                  <a:gd name="T5" fmla="*/ 1 h 3"/>
                  <a:gd name="T6" fmla="*/ 2 w 5"/>
                  <a:gd name="T7" fmla="*/ 2 h 3"/>
                  <a:gd name="T8" fmla="*/ 1 w 5"/>
                  <a:gd name="T9" fmla="*/ 2 h 3"/>
                  <a:gd name="T10" fmla="*/ 0 w 5"/>
                  <a:gd name="T11" fmla="*/ 1 h 3"/>
                  <a:gd name="T12" fmla="*/ 2 w 5"/>
                  <a:gd name="T13" fmla="*/ 1 h 3"/>
                  <a:gd name="T14" fmla="*/ 4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4" y="0"/>
                    </a:moveTo>
                    <a:lnTo>
                      <a:pt x="4" y="0"/>
                    </a:lnTo>
                    <a:lnTo>
                      <a:pt x="2" y="1"/>
                    </a:lnTo>
                    <a:lnTo>
                      <a:pt x="2" y="2"/>
                    </a:lnTo>
                    <a:lnTo>
                      <a:pt x="1" y="2"/>
                    </a:lnTo>
                    <a:lnTo>
                      <a:pt x="0" y="1"/>
                    </a:lnTo>
                    <a:lnTo>
                      <a:pt x="2" y="1"/>
                    </a:lnTo>
                    <a:lnTo>
                      <a:pt x="4"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4" name="Freeform 113"/>
              <p:cNvSpPr>
                <a:spLocks/>
              </p:cNvSpPr>
              <p:nvPr/>
            </p:nvSpPr>
            <p:spPr bwMode="auto">
              <a:xfrm>
                <a:off x="997" y="1504"/>
                <a:ext cx="5" cy="3"/>
              </a:xfrm>
              <a:custGeom>
                <a:avLst/>
                <a:gdLst>
                  <a:gd name="T0" fmla="*/ 4 w 5"/>
                  <a:gd name="T1" fmla="*/ 0 h 3"/>
                  <a:gd name="T2" fmla="*/ 2 w 5"/>
                  <a:gd name="T3" fmla="*/ 1 h 3"/>
                  <a:gd name="T4" fmla="*/ 2 w 5"/>
                  <a:gd name="T5" fmla="*/ 2 h 3"/>
                  <a:gd name="T6" fmla="*/ 1 w 5"/>
                  <a:gd name="T7" fmla="*/ 2 h 3"/>
                  <a:gd name="T8" fmla="*/ 0 w 5"/>
                  <a:gd name="T9" fmla="*/ 1 h 3"/>
                  <a:gd name="T10" fmla="*/ 2 w 5"/>
                  <a:gd name="T11" fmla="*/ 1 h 3"/>
                  <a:gd name="T12" fmla="*/ 4 w 5"/>
                  <a:gd name="T13" fmla="*/ 0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4" y="0"/>
                    </a:moveTo>
                    <a:lnTo>
                      <a:pt x="2" y="1"/>
                    </a:lnTo>
                    <a:lnTo>
                      <a:pt x="2" y="2"/>
                    </a:lnTo>
                    <a:lnTo>
                      <a:pt x="1" y="2"/>
                    </a:lnTo>
                    <a:lnTo>
                      <a:pt x="0" y="1"/>
                    </a:lnTo>
                    <a:lnTo>
                      <a:pt x="2" y="1"/>
                    </a:lnTo>
                    <a:lnTo>
                      <a:pt x="4"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5" name="Freeform 114"/>
              <p:cNvSpPr>
                <a:spLocks/>
              </p:cNvSpPr>
              <p:nvPr/>
            </p:nvSpPr>
            <p:spPr bwMode="auto">
              <a:xfrm>
                <a:off x="1007" y="1502"/>
                <a:ext cx="9" cy="5"/>
              </a:xfrm>
              <a:custGeom>
                <a:avLst/>
                <a:gdLst>
                  <a:gd name="T0" fmla="*/ 5 w 9"/>
                  <a:gd name="T1" fmla="*/ 4 h 5"/>
                  <a:gd name="T2" fmla="*/ 3 w 9"/>
                  <a:gd name="T3" fmla="*/ 2 h 5"/>
                  <a:gd name="T4" fmla="*/ 0 w 9"/>
                  <a:gd name="T5" fmla="*/ 1 h 5"/>
                  <a:gd name="T6" fmla="*/ 3 w 9"/>
                  <a:gd name="T7" fmla="*/ 0 h 5"/>
                  <a:gd name="T8" fmla="*/ 7 w 9"/>
                  <a:gd name="T9" fmla="*/ 2 h 5"/>
                  <a:gd name="T10" fmla="*/ 8 w 9"/>
                  <a:gd name="T11" fmla="*/ 4 h 5"/>
                  <a:gd name="T12" fmla="*/ 5 w 9"/>
                  <a:gd name="T13" fmla="*/ 4 h 5"/>
                  <a:gd name="T14" fmla="*/ 0 60000 65536"/>
                  <a:gd name="T15" fmla="*/ 0 60000 65536"/>
                  <a:gd name="T16" fmla="*/ 0 60000 65536"/>
                  <a:gd name="T17" fmla="*/ 0 60000 65536"/>
                  <a:gd name="T18" fmla="*/ 0 60000 65536"/>
                  <a:gd name="T19" fmla="*/ 0 60000 65536"/>
                  <a:gd name="T20" fmla="*/ 0 60000 65536"/>
                  <a:gd name="T21" fmla="*/ 0 w 9"/>
                  <a:gd name="T22" fmla="*/ 0 h 5"/>
                  <a:gd name="T23" fmla="*/ 9 w 9"/>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5">
                    <a:moveTo>
                      <a:pt x="5" y="4"/>
                    </a:moveTo>
                    <a:lnTo>
                      <a:pt x="3" y="2"/>
                    </a:lnTo>
                    <a:lnTo>
                      <a:pt x="0" y="1"/>
                    </a:lnTo>
                    <a:lnTo>
                      <a:pt x="3" y="0"/>
                    </a:lnTo>
                    <a:lnTo>
                      <a:pt x="7" y="2"/>
                    </a:lnTo>
                    <a:lnTo>
                      <a:pt x="8" y="4"/>
                    </a:lnTo>
                    <a:lnTo>
                      <a:pt x="5"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6" name="Freeform 115"/>
              <p:cNvSpPr>
                <a:spLocks/>
              </p:cNvSpPr>
              <p:nvPr/>
            </p:nvSpPr>
            <p:spPr bwMode="auto">
              <a:xfrm>
                <a:off x="1007" y="1502"/>
                <a:ext cx="9" cy="5"/>
              </a:xfrm>
              <a:custGeom>
                <a:avLst/>
                <a:gdLst>
                  <a:gd name="T0" fmla="*/ 5 w 9"/>
                  <a:gd name="T1" fmla="*/ 4 h 5"/>
                  <a:gd name="T2" fmla="*/ 3 w 9"/>
                  <a:gd name="T3" fmla="*/ 2 h 5"/>
                  <a:gd name="T4" fmla="*/ 0 w 9"/>
                  <a:gd name="T5" fmla="*/ 1 h 5"/>
                  <a:gd name="T6" fmla="*/ 3 w 9"/>
                  <a:gd name="T7" fmla="*/ 0 h 5"/>
                  <a:gd name="T8" fmla="*/ 7 w 9"/>
                  <a:gd name="T9" fmla="*/ 2 h 5"/>
                  <a:gd name="T10" fmla="*/ 8 w 9"/>
                  <a:gd name="T11" fmla="*/ 4 h 5"/>
                  <a:gd name="T12" fmla="*/ 5 w 9"/>
                  <a:gd name="T13" fmla="*/ 4 h 5"/>
                  <a:gd name="T14" fmla="*/ 0 60000 65536"/>
                  <a:gd name="T15" fmla="*/ 0 60000 65536"/>
                  <a:gd name="T16" fmla="*/ 0 60000 65536"/>
                  <a:gd name="T17" fmla="*/ 0 60000 65536"/>
                  <a:gd name="T18" fmla="*/ 0 60000 65536"/>
                  <a:gd name="T19" fmla="*/ 0 60000 65536"/>
                  <a:gd name="T20" fmla="*/ 0 60000 65536"/>
                  <a:gd name="T21" fmla="*/ 0 w 9"/>
                  <a:gd name="T22" fmla="*/ 0 h 5"/>
                  <a:gd name="T23" fmla="*/ 9 w 9"/>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5">
                    <a:moveTo>
                      <a:pt x="5" y="4"/>
                    </a:moveTo>
                    <a:lnTo>
                      <a:pt x="3" y="2"/>
                    </a:lnTo>
                    <a:lnTo>
                      <a:pt x="0" y="1"/>
                    </a:lnTo>
                    <a:lnTo>
                      <a:pt x="3" y="0"/>
                    </a:lnTo>
                    <a:lnTo>
                      <a:pt x="7" y="2"/>
                    </a:lnTo>
                    <a:lnTo>
                      <a:pt x="8" y="4"/>
                    </a:lnTo>
                    <a:lnTo>
                      <a:pt x="5"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7" name="Freeform 116"/>
              <p:cNvSpPr>
                <a:spLocks/>
              </p:cNvSpPr>
              <p:nvPr/>
            </p:nvSpPr>
            <p:spPr bwMode="auto">
              <a:xfrm>
                <a:off x="1001" y="1502"/>
                <a:ext cx="79" cy="78"/>
              </a:xfrm>
              <a:custGeom>
                <a:avLst/>
                <a:gdLst>
                  <a:gd name="T0" fmla="*/ 11 w 79"/>
                  <a:gd name="T1" fmla="*/ 77 h 78"/>
                  <a:gd name="T2" fmla="*/ 11 w 79"/>
                  <a:gd name="T3" fmla="*/ 77 h 78"/>
                  <a:gd name="T4" fmla="*/ 4 w 79"/>
                  <a:gd name="T5" fmla="*/ 73 h 78"/>
                  <a:gd name="T6" fmla="*/ 4 w 79"/>
                  <a:gd name="T7" fmla="*/ 70 h 78"/>
                  <a:gd name="T8" fmla="*/ 2 w 79"/>
                  <a:gd name="T9" fmla="*/ 64 h 78"/>
                  <a:gd name="T10" fmla="*/ 0 w 79"/>
                  <a:gd name="T11" fmla="*/ 60 h 78"/>
                  <a:gd name="T12" fmla="*/ 4 w 79"/>
                  <a:gd name="T13" fmla="*/ 53 h 78"/>
                  <a:gd name="T14" fmla="*/ 2 w 79"/>
                  <a:gd name="T15" fmla="*/ 48 h 78"/>
                  <a:gd name="T16" fmla="*/ 6 w 79"/>
                  <a:gd name="T17" fmla="*/ 37 h 78"/>
                  <a:gd name="T18" fmla="*/ 4 w 79"/>
                  <a:gd name="T19" fmla="*/ 33 h 78"/>
                  <a:gd name="T20" fmla="*/ 6 w 79"/>
                  <a:gd name="T21" fmla="*/ 22 h 78"/>
                  <a:gd name="T22" fmla="*/ 6 w 79"/>
                  <a:gd name="T23" fmla="*/ 18 h 78"/>
                  <a:gd name="T24" fmla="*/ 7 w 79"/>
                  <a:gd name="T25" fmla="*/ 11 h 78"/>
                  <a:gd name="T26" fmla="*/ 13 w 79"/>
                  <a:gd name="T27" fmla="*/ 9 h 78"/>
                  <a:gd name="T28" fmla="*/ 23 w 79"/>
                  <a:gd name="T29" fmla="*/ 7 h 78"/>
                  <a:gd name="T30" fmla="*/ 29 w 79"/>
                  <a:gd name="T31" fmla="*/ 6 h 78"/>
                  <a:gd name="T32" fmla="*/ 38 w 79"/>
                  <a:gd name="T33" fmla="*/ 4 h 78"/>
                  <a:gd name="T34" fmla="*/ 47 w 79"/>
                  <a:gd name="T35" fmla="*/ 2 h 78"/>
                  <a:gd name="T36" fmla="*/ 53 w 79"/>
                  <a:gd name="T37" fmla="*/ 4 h 78"/>
                  <a:gd name="T38" fmla="*/ 63 w 79"/>
                  <a:gd name="T39" fmla="*/ 2 h 78"/>
                  <a:gd name="T40" fmla="*/ 69 w 79"/>
                  <a:gd name="T41" fmla="*/ 0 h 78"/>
                  <a:gd name="T42" fmla="*/ 74 w 79"/>
                  <a:gd name="T43" fmla="*/ 0 h 78"/>
                  <a:gd name="T44" fmla="*/ 74 w 79"/>
                  <a:gd name="T45" fmla="*/ 4 h 78"/>
                  <a:gd name="T46" fmla="*/ 76 w 79"/>
                  <a:gd name="T47" fmla="*/ 9 h 78"/>
                  <a:gd name="T48" fmla="*/ 78 w 79"/>
                  <a:gd name="T49" fmla="*/ 14 h 78"/>
                  <a:gd name="T50" fmla="*/ 74 w 79"/>
                  <a:gd name="T51" fmla="*/ 19 h 78"/>
                  <a:gd name="T52" fmla="*/ 69 w 79"/>
                  <a:gd name="T53" fmla="*/ 20 h 78"/>
                  <a:gd name="T54" fmla="*/ 65 w 79"/>
                  <a:gd name="T55" fmla="*/ 26 h 78"/>
                  <a:gd name="T56" fmla="*/ 61 w 79"/>
                  <a:gd name="T57" fmla="*/ 33 h 78"/>
                  <a:gd name="T58" fmla="*/ 57 w 79"/>
                  <a:gd name="T59" fmla="*/ 33 h 78"/>
                  <a:gd name="T60" fmla="*/ 53 w 79"/>
                  <a:gd name="T61" fmla="*/ 41 h 78"/>
                  <a:gd name="T62" fmla="*/ 49 w 79"/>
                  <a:gd name="T63" fmla="*/ 46 h 78"/>
                  <a:gd name="T64" fmla="*/ 46 w 79"/>
                  <a:gd name="T65" fmla="*/ 53 h 78"/>
                  <a:gd name="T66" fmla="*/ 38 w 79"/>
                  <a:gd name="T67" fmla="*/ 60 h 78"/>
                  <a:gd name="T68" fmla="*/ 33 w 79"/>
                  <a:gd name="T69" fmla="*/ 62 h 78"/>
                  <a:gd name="T70" fmla="*/ 29 w 79"/>
                  <a:gd name="T71" fmla="*/ 68 h 78"/>
                  <a:gd name="T72" fmla="*/ 25 w 79"/>
                  <a:gd name="T73" fmla="*/ 70 h 78"/>
                  <a:gd name="T74" fmla="*/ 15 w 79"/>
                  <a:gd name="T75" fmla="*/ 75 h 78"/>
                  <a:gd name="T76" fmla="*/ 11 w 79"/>
                  <a:gd name="T77" fmla="*/ 77 h 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9"/>
                  <a:gd name="T118" fmla="*/ 0 h 78"/>
                  <a:gd name="T119" fmla="*/ 79 w 79"/>
                  <a:gd name="T120" fmla="*/ 78 h 7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9" h="78">
                    <a:moveTo>
                      <a:pt x="11" y="77"/>
                    </a:moveTo>
                    <a:lnTo>
                      <a:pt x="11" y="77"/>
                    </a:lnTo>
                    <a:lnTo>
                      <a:pt x="4" y="73"/>
                    </a:lnTo>
                    <a:lnTo>
                      <a:pt x="4" y="70"/>
                    </a:lnTo>
                    <a:lnTo>
                      <a:pt x="2" y="64"/>
                    </a:lnTo>
                    <a:lnTo>
                      <a:pt x="0" y="60"/>
                    </a:lnTo>
                    <a:lnTo>
                      <a:pt x="4" y="53"/>
                    </a:lnTo>
                    <a:lnTo>
                      <a:pt x="2" y="48"/>
                    </a:lnTo>
                    <a:lnTo>
                      <a:pt x="6" y="37"/>
                    </a:lnTo>
                    <a:lnTo>
                      <a:pt x="4" y="33"/>
                    </a:lnTo>
                    <a:lnTo>
                      <a:pt x="6" y="22"/>
                    </a:lnTo>
                    <a:lnTo>
                      <a:pt x="6" y="18"/>
                    </a:lnTo>
                    <a:lnTo>
                      <a:pt x="7" y="11"/>
                    </a:lnTo>
                    <a:lnTo>
                      <a:pt x="13" y="9"/>
                    </a:lnTo>
                    <a:lnTo>
                      <a:pt x="23" y="7"/>
                    </a:lnTo>
                    <a:lnTo>
                      <a:pt x="29" y="6"/>
                    </a:lnTo>
                    <a:lnTo>
                      <a:pt x="38" y="4"/>
                    </a:lnTo>
                    <a:lnTo>
                      <a:pt x="47" y="2"/>
                    </a:lnTo>
                    <a:lnTo>
                      <a:pt x="53" y="4"/>
                    </a:lnTo>
                    <a:lnTo>
                      <a:pt x="63" y="2"/>
                    </a:lnTo>
                    <a:lnTo>
                      <a:pt x="69" y="0"/>
                    </a:lnTo>
                    <a:lnTo>
                      <a:pt x="74" y="0"/>
                    </a:lnTo>
                    <a:lnTo>
                      <a:pt x="74" y="4"/>
                    </a:lnTo>
                    <a:lnTo>
                      <a:pt x="76" y="9"/>
                    </a:lnTo>
                    <a:lnTo>
                      <a:pt x="78" y="14"/>
                    </a:lnTo>
                    <a:lnTo>
                      <a:pt x="74" y="19"/>
                    </a:lnTo>
                    <a:lnTo>
                      <a:pt x="69" y="20"/>
                    </a:lnTo>
                    <a:lnTo>
                      <a:pt x="65" y="26"/>
                    </a:lnTo>
                    <a:lnTo>
                      <a:pt x="61" y="33"/>
                    </a:lnTo>
                    <a:lnTo>
                      <a:pt x="57" y="33"/>
                    </a:lnTo>
                    <a:lnTo>
                      <a:pt x="53" y="41"/>
                    </a:lnTo>
                    <a:lnTo>
                      <a:pt x="49" y="46"/>
                    </a:lnTo>
                    <a:lnTo>
                      <a:pt x="46" y="53"/>
                    </a:lnTo>
                    <a:lnTo>
                      <a:pt x="38" y="60"/>
                    </a:lnTo>
                    <a:lnTo>
                      <a:pt x="33" y="62"/>
                    </a:lnTo>
                    <a:lnTo>
                      <a:pt x="29" y="68"/>
                    </a:lnTo>
                    <a:lnTo>
                      <a:pt x="25" y="70"/>
                    </a:lnTo>
                    <a:lnTo>
                      <a:pt x="15" y="75"/>
                    </a:lnTo>
                    <a:lnTo>
                      <a:pt x="11" y="7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8" name="Freeform 117"/>
              <p:cNvSpPr>
                <a:spLocks/>
              </p:cNvSpPr>
              <p:nvPr/>
            </p:nvSpPr>
            <p:spPr bwMode="auto">
              <a:xfrm>
                <a:off x="1001" y="1502"/>
                <a:ext cx="79" cy="78"/>
              </a:xfrm>
              <a:custGeom>
                <a:avLst/>
                <a:gdLst>
                  <a:gd name="T0" fmla="*/ 11 w 79"/>
                  <a:gd name="T1" fmla="*/ 77 h 78"/>
                  <a:gd name="T2" fmla="*/ 4 w 79"/>
                  <a:gd name="T3" fmla="*/ 73 h 78"/>
                  <a:gd name="T4" fmla="*/ 4 w 79"/>
                  <a:gd name="T5" fmla="*/ 70 h 78"/>
                  <a:gd name="T6" fmla="*/ 2 w 79"/>
                  <a:gd name="T7" fmla="*/ 64 h 78"/>
                  <a:gd name="T8" fmla="*/ 0 w 79"/>
                  <a:gd name="T9" fmla="*/ 60 h 78"/>
                  <a:gd name="T10" fmla="*/ 4 w 79"/>
                  <a:gd name="T11" fmla="*/ 53 h 78"/>
                  <a:gd name="T12" fmla="*/ 2 w 79"/>
                  <a:gd name="T13" fmla="*/ 48 h 78"/>
                  <a:gd name="T14" fmla="*/ 6 w 79"/>
                  <a:gd name="T15" fmla="*/ 37 h 78"/>
                  <a:gd name="T16" fmla="*/ 4 w 79"/>
                  <a:gd name="T17" fmla="*/ 33 h 78"/>
                  <a:gd name="T18" fmla="*/ 6 w 79"/>
                  <a:gd name="T19" fmla="*/ 22 h 78"/>
                  <a:gd name="T20" fmla="*/ 6 w 79"/>
                  <a:gd name="T21" fmla="*/ 18 h 78"/>
                  <a:gd name="T22" fmla="*/ 7 w 79"/>
                  <a:gd name="T23" fmla="*/ 11 h 78"/>
                  <a:gd name="T24" fmla="*/ 13 w 79"/>
                  <a:gd name="T25" fmla="*/ 9 h 78"/>
                  <a:gd name="T26" fmla="*/ 23 w 79"/>
                  <a:gd name="T27" fmla="*/ 7 h 78"/>
                  <a:gd name="T28" fmla="*/ 29 w 79"/>
                  <a:gd name="T29" fmla="*/ 6 h 78"/>
                  <a:gd name="T30" fmla="*/ 38 w 79"/>
                  <a:gd name="T31" fmla="*/ 4 h 78"/>
                  <a:gd name="T32" fmla="*/ 47 w 79"/>
                  <a:gd name="T33" fmla="*/ 2 h 78"/>
                  <a:gd name="T34" fmla="*/ 53 w 79"/>
                  <a:gd name="T35" fmla="*/ 4 h 78"/>
                  <a:gd name="T36" fmla="*/ 63 w 79"/>
                  <a:gd name="T37" fmla="*/ 2 h 78"/>
                  <a:gd name="T38" fmla="*/ 69 w 79"/>
                  <a:gd name="T39" fmla="*/ 0 h 78"/>
                  <a:gd name="T40" fmla="*/ 74 w 79"/>
                  <a:gd name="T41" fmla="*/ 0 h 78"/>
                  <a:gd name="T42" fmla="*/ 74 w 79"/>
                  <a:gd name="T43" fmla="*/ 4 h 78"/>
                  <a:gd name="T44" fmla="*/ 76 w 79"/>
                  <a:gd name="T45" fmla="*/ 9 h 78"/>
                  <a:gd name="T46" fmla="*/ 78 w 79"/>
                  <a:gd name="T47" fmla="*/ 14 h 78"/>
                  <a:gd name="T48" fmla="*/ 74 w 79"/>
                  <a:gd name="T49" fmla="*/ 19 h 78"/>
                  <a:gd name="T50" fmla="*/ 69 w 79"/>
                  <a:gd name="T51" fmla="*/ 20 h 78"/>
                  <a:gd name="T52" fmla="*/ 65 w 79"/>
                  <a:gd name="T53" fmla="*/ 26 h 78"/>
                  <a:gd name="T54" fmla="*/ 61 w 79"/>
                  <a:gd name="T55" fmla="*/ 33 h 78"/>
                  <a:gd name="T56" fmla="*/ 57 w 79"/>
                  <a:gd name="T57" fmla="*/ 33 h 78"/>
                  <a:gd name="T58" fmla="*/ 53 w 79"/>
                  <a:gd name="T59" fmla="*/ 41 h 78"/>
                  <a:gd name="T60" fmla="*/ 49 w 79"/>
                  <a:gd name="T61" fmla="*/ 46 h 78"/>
                  <a:gd name="T62" fmla="*/ 46 w 79"/>
                  <a:gd name="T63" fmla="*/ 53 h 78"/>
                  <a:gd name="T64" fmla="*/ 38 w 79"/>
                  <a:gd name="T65" fmla="*/ 60 h 78"/>
                  <a:gd name="T66" fmla="*/ 33 w 79"/>
                  <a:gd name="T67" fmla="*/ 62 h 78"/>
                  <a:gd name="T68" fmla="*/ 29 w 79"/>
                  <a:gd name="T69" fmla="*/ 68 h 78"/>
                  <a:gd name="T70" fmla="*/ 25 w 79"/>
                  <a:gd name="T71" fmla="*/ 70 h 78"/>
                  <a:gd name="T72" fmla="*/ 15 w 79"/>
                  <a:gd name="T73" fmla="*/ 75 h 78"/>
                  <a:gd name="T74" fmla="*/ 11 w 79"/>
                  <a:gd name="T75" fmla="*/ 77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9"/>
                  <a:gd name="T115" fmla="*/ 0 h 78"/>
                  <a:gd name="T116" fmla="*/ 79 w 79"/>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9" h="78">
                    <a:moveTo>
                      <a:pt x="11" y="77"/>
                    </a:moveTo>
                    <a:lnTo>
                      <a:pt x="4" y="73"/>
                    </a:lnTo>
                    <a:lnTo>
                      <a:pt x="4" y="70"/>
                    </a:lnTo>
                    <a:lnTo>
                      <a:pt x="2" y="64"/>
                    </a:lnTo>
                    <a:lnTo>
                      <a:pt x="0" y="60"/>
                    </a:lnTo>
                    <a:lnTo>
                      <a:pt x="4" y="53"/>
                    </a:lnTo>
                    <a:lnTo>
                      <a:pt x="2" y="48"/>
                    </a:lnTo>
                    <a:lnTo>
                      <a:pt x="6" y="37"/>
                    </a:lnTo>
                    <a:lnTo>
                      <a:pt x="4" y="33"/>
                    </a:lnTo>
                    <a:lnTo>
                      <a:pt x="6" y="22"/>
                    </a:lnTo>
                    <a:lnTo>
                      <a:pt x="6" y="18"/>
                    </a:lnTo>
                    <a:lnTo>
                      <a:pt x="7" y="11"/>
                    </a:lnTo>
                    <a:lnTo>
                      <a:pt x="13" y="9"/>
                    </a:lnTo>
                    <a:lnTo>
                      <a:pt x="23" y="7"/>
                    </a:lnTo>
                    <a:lnTo>
                      <a:pt x="29" y="6"/>
                    </a:lnTo>
                    <a:lnTo>
                      <a:pt x="38" y="4"/>
                    </a:lnTo>
                    <a:lnTo>
                      <a:pt x="47" y="2"/>
                    </a:lnTo>
                    <a:lnTo>
                      <a:pt x="53" y="4"/>
                    </a:lnTo>
                    <a:lnTo>
                      <a:pt x="63" y="2"/>
                    </a:lnTo>
                    <a:lnTo>
                      <a:pt x="69" y="0"/>
                    </a:lnTo>
                    <a:lnTo>
                      <a:pt x="74" y="0"/>
                    </a:lnTo>
                    <a:lnTo>
                      <a:pt x="74" y="4"/>
                    </a:lnTo>
                    <a:lnTo>
                      <a:pt x="76" y="9"/>
                    </a:lnTo>
                    <a:lnTo>
                      <a:pt x="78" y="14"/>
                    </a:lnTo>
                    <a:lnTo>
                      <a:pt x="74" y="19"/>
                    </a:lnTo>
                    <a:lnTo>
                      <a:pt x="69" y="20"/>
                    </a:lnTo>
                    <a:lnTo>
                      <a:pt x="65" y="26"/>
                    </a:lnTo>
                    <a:lnTo>
                      <a:pt x="61" y="33"/>
                    </a:lnTo>
                    <a:lnTo>
                      <a:pt x="57" y="33"/>
                    </a:lnTo>
                    <a:lnTo>
                      <a:pt x="53" y="41"/>
                    </a:lnTo>
                    <a:lnTo>
                      <a:pt x="49" y="46"/>
                    </a:lnTo>
                    <a:lnTo>
                      <a:pt x="46" y="53"/>
                    </a:lnTo>
                    <a:lnTo>
                      <a:pt x="38" y="60"/>
                    </a:lnTo>
                    <a:lnTo>
                      <a:pt x="33" y="62"/>
                    </a:lnTo>
                    <a:lnTo>
                      <a:pt x="29" y="68"/>
                    </a:lnTo>
                    <a:lnTo>
                      <a:pt x="25" y="70"/>
                    </a:lnTo>
                    <a:lnTo>
                      <a:pt x="15" y="75"/>
                    </a:lnTo>
                    <a:lnTo>
                      <a:pt x="11" y="7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39" name="Freeform 118"/>
              <p:cNvSpPr>
                <a:spLocks/>
              </p:cNvSpPr>
              <p:nvPr/>
            </p:nvSpPr>
            <p:spPr bwMode="auto">
              <a:xfrm>
                <a:off x="1003" y="1571"/>
                <a:ext cx="5" cy="11"/>
              </a:xfrm>
              <a:custGeom>
                <a:avLst/>
                <a:gdLst>
                  <a:gd name="T0" fmla="*/ 0 w 5"/>
                  <a:gd name="T1" fmla="*/ 0 h 11"/>
                  <a:gd name="T2" fmla="*/ 0 w 5"/>
                  <a:gd name="T3" fmla="*/ 0 h 11"/>
                  <a:gd name="T4" fmla="*/ 1 w 5"/>
                  <a:gd name="T5" fmla="*/ 4 h 11"/>
                  <a:gd name="T6" fmla="*/ 1 w 5"/>
                  <a:gd name="T7" fmla="*/ 6 h 11"/>
                  <a:gd name="T8" fmla="*/ 4 w 5"/>
                  <a:gd name="T9" fmla="*/ 9 h 11"/>
                  <a:gd name="T10" fmla="*/ 2 w 5"/>
                  <a:gd name="T11" fmla="*/ 10 h 11"/>
                  <a:gd name="T12" fmla="*/ 1 w 5"/>
                  <a:gd name="T13" fmla="*/ 6 h 11"/>
                  <a:gd name="T14" fmla="*/ 1 w 5"/>
                  <a:gd name="T15" fmla="*/ 4 h 11"/>
                  <a:gd name="T16" fmla="*/ 0 w 5"/>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1"/>
                  <a:gd name="T29" fmla="*/ 5 w 5"/>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1">
                    <a:moveTo>
                      <a:pt x="0" y="0"/>
                    </a:moveTo>
                    <a:lnTo>
                      <a:pt x="0" y="0"/>
                    </a:lnTo>
                    <a:lnTo>
                      <a:pt x="1" y="4"/>
                    </a:lnTo>
                    <a:lnTo>
                      <a:pt x="1" y="6"/>
                    </a:lnTo>
                    <a:lnTo>
                      <a:pt x="4" y="9"/>
                    </a:lnTo>
                    <a:lnTo>
                      <a:pt x="2" y="10"/>
                    </a:lnTo>
                    <a:lnTo>
                      <a:pt x="1" y="6"/>
                    </a:lnTo>
                    <a:lnTo>
                      <a:pt x="1" y="4"/>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0" name="Freeform 119"/>
              <p:cNvSpPr>
                <a:spLocks/>
              </p:cNvSpPr>
              <p:nvPr/>
            </p:nvSpPr>
            <p:spPr bwMode="auto">
              <a:xfrm>
                <a:off x="1003" y="1571"/>
                <a:ext cx="5" cy="11"/>
              </a:xfrm>
              <a:custGeom>
                <a:avLst/>
                <a:gdLst>
                  <a:gd name="T0" fmla="*/ 0 w 5"/>
                  <a:gd name="T1" fmla="*/ 0 h 11"/>
                  <a:gd name="T2" fmla="*/ 1 w 5"/>
                  <a:gd name="T3" fmla="*/ 4 h 11"/>
                  <a:gd name="T4" fmla="*/ 1 w 5"/>
                  <a:gd name="T5" fmla="*/ 6 h 11"/>
                  <a:gd name="T6" fmla="*/ 4 w 5"/>
                  <a:gd name="T7" fmla="*/ 9 h 11"/>
                  <a:gd name="T8" fmla="*/ 2 w 5"/>
                  <a:gd name="T9" fmla="*/ 10 h 11"/>
                  <a:gd name="T10" fmla="*/ 1 w 5"/>
                  <a:gd name="T11" fmla="*/ 6 h 11"/>
                  <a:gd name="T12" fmla="*/ 1 w 5"/>
                  <a:gd name="T13" fmla="*/ 4 h 11"/>
                  <a:gd name="T14" fmla="*/ 0 w 5"/>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1"/>
                  <a:gd name="T26" fmla="*/ 5 w 5"/>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1">
                    <a:moveTo>
                      <a:pt x="0" y="0"/>
                    </a:moveTo>
                    <a:lnTo>
                      <a:pt x="1" y="4"/>
                    </a:lnTo>
                    <a:lnTo>
                      <a:pt x="1" y="6"/>
                    </a:lnTo>
                    <a:lnTo>
                      <a:pt x="4" y="9"/>
                    </a:lnTo>
                    <a:lnTo>
                      <a:pt x="2" y="10"/>
                    </a:lnTo>
                    <a:lnTo>
                      <a:pt x="1" y="6"/>
                    </a:lnTo>
                    <a:lnTo>
                      <a:pt x="1" y="4"/>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1" name="Freeform 120"/>
              <p:cNvSpPr>
                <a:spLocks/>
              </p:cNvSpPr>
              <p:nvPr/>
            </p:nvSpPr>
            <p:spPr bwMode="auto">
              <a:xfrm>
                <a:off x="1001" y="1514"/>
                <a:ext cx="5" cy="52"/>
              </a:xfrm>
              <a:custGeom>
                <a:avLst/>
                <a:gdLst>
                  <a:gd name="T0" fmla="*/ 4 w 5"/>
                  <a:gd name="T1" fmla="*/ 6 h 52"/>
                  <a:gd name="T2" fmla="*/ 4 w 5"/>
                  <a:gd name="T3" fmla="*/ 6 h 52"/>
                  <a:gd name="T4" fmla="*/ 2 w 5"/>
                  <a:gd name="T5" fmla="*/ 11 h 52"/>
                  <a:gd name="T6" fmla="*/ 2 w 5"/>
                  <a:gd name="T7" fmla="*/ 21 h 52"/>
                  <a:gd name="T8" fmla="*/ 2 w 5"/>
                  <a:gd name="T9" fmla="*/ 25 h 52"/>
                  <a:gd name="T10" fmla="*/ 1 w 5"/>
                  <a:gd name="T11" fmla="*/ 36 h 52"/>
                  <a:gd name="T12" fmla="*/ 2 w 5"/>
                  <a:gd name="T13" fmla="*/ 40 h 52"/>
                  <a:gd name="T14" fmla="*/ 3 w 5"/>
                  <a:gd name="T15" fmla="*/ 51 h 52"/>
                  <a:gd name="T16" fmla="*/ 1 w 5"/>
                  <a:gd name="T17" fmla="*/ 51 h 52"/>
                  <a:gd name="T18" fmla="*/ 0 w 5"/>
                  <a:gd name="T19" fmla="*/ 47 h 52"/>
                  <a:gd name="T20" fmla="*/ 2 w 5"/>
                  <a:gd name="T21" fmla="*/ 40 h 52"/>
                  <a:gd name="T22" fmla="*/ 1 w 5"/>
                  <a:gd name="T23" fmla="*/ 36 h 52"/>
                  <a:gd name="T24" fmla="*/ 0 w 5"/>
                  <a:gd name="T25" fmla="*/ 27 h 52"/>
                  <a:gd name="T26" fmla="*/ 2 w 5"/>
                  <a:gd name="T27" fmla="*/ 21 h 52"/>
                  <a:gd name="T28" fmla="*/ 2 w 5"/>
                  <a:gd name="T29" fmla="*/ 11 h 52"/>
                  <a:gd name="T30" fmla="*/ 2 w 5"/>
                  <a:gd name="T31" fmla="*/ 6 h 52"/>
                  <a:gd name="T32" fmla="*/ 3 w 5"/>
                  <a:gd name="T33" fmla="*/ 0 h 52"/>
                  <a:gd name="T34" fmla="*/ 4 w 5"/>
                  <a:gd name="T35" fmla="*/ 6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52"/>
                  <a:gd name="T56" fmla="*/ 5 w 5"/>
                  <a:gd name="T57" fmla="*/ 52 h 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52">
                    <a:moveTo>
                      <a:pt x="4" y="6"/>
                    </a:moveTo>
                    <a:lnTo>
                      <a:pt x="4" y="6"/>
                    </a:lnTo>
                    <a:lnTo>
                      <a:pt x="2" y="11"/>
                    </a:lnTo>
                    <a:lnTo>
                      <a:pt x="2" y="21"/>
                    </a:lnTo>
                    <a:lnTo>
                      <a:pt x="2" y="25"/>
                    </a:lnTo>
                    <a:lnTo>
                      <a:pt x="1" y="36"/>
                    </a:lnTo>
                    <a:lnTo>
                      <a:pt x="2" y="40"/>
                    </a:lnTo>
                    <a:lnTo>
                      <a:pt x="3" y="51"/>
                    </a:lnTo>
                    <a:lnTo>
                      <a:pt x="1" y="51"/>
                    </a:lnTo>
                    <a:lnTo>
                      <a:pt x="0" y="47"/>
                    </a:lnTo>
                    <a:lnTo>
                      <a:pt x="2" y="40"/>
                    </a:lnTo>
                    <a:lnTo>
                      <a:pt x="1" y="36"/>
                    </a:lnTo>
                    <a:lnTo>
                      <a:pt x="0" y="27"/>
                    </a:lnTo>
                    <a:lnTo>
                      <a:pt x="2" y="21"/>
                    </a:lnTo>
                    <a:lnTo>
                      <a:pt x="2" y="11"/>
                    </a:lnTo>
                    <a:lnTo>
                      <a:pt x="2" y="6"/>
                    </a:lnTo>
                    <a:lnTo>
                      <a:pt x="3" y="0"/>
                    </a:lnTo>
                    <a:lnTo>
                      <a:pt x="4" y="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2" name="Freeform 121"/>
              <p:cNvSpPr>
                <a:spLocks/>
              </p:cNvSpPr>
              <p:nvPr/>
            </p:nvSpPr>
            <p:spPr bwMode="auto">
              <a:xfrm>
                <a:off x="1001" y="1514"/>
                <a:ext cx="5" cy="52"/>
              </a:xfrm>
              <a:custGeom>
                <a:avLst/>
                <a:gdLst>
                  <a:gd name="T0" fmla="*/ 4 w 5"/>
                  <a:gd name="T1" fmla="*/ 6 h 52"/>
                  <a:gd name="T2" fmla="*/ 2 w 5"/>
                  <a:gd name="T3" fmla="*/ 11 h 52"/>
                  <a:gd name="T4" fmla="*/ 2 w 5"/>
                  <a:gd name="T5" fmla="*/ 21 h 52"/>
                  <a:gd name="T6" fmla="*/ 2 w 5"/>
                  <a:gd name="T7" fmla="*/ 25 h 52"/>
                  <a:gd name="T8" fmla="*/ 1 w 5"/>
                  <a:gd name="T9" fmla="*/ 36 h 52"/>
                  <a:gd name="T10" fmla="*/ 2 w 5"/>
                  <a:gd name="T11" fmla="*/ 40 h 52"/>
                  <a:gd name="T12" fmla="*/ 3 w 5"/>
                  <a:gd name="T13" fmla="*/ 51 h 52"/>
                  <a:gd name="T14" fmla="*/ 1 w 5"/>
                  <a:gd name="T15" fmla="*/ 51 h 52"/>
                  <a:gd name="T16" fmla="*/ 0 w 5"/>
                  <a:gd name="T17" fmla="*/ 47 h 52"/>
                  <a:gd name="T18" fmla="*/ 2 w 5"/>
                  <a:gd name="T19" fmla="*/ 40 h 52"/>
                  <a:gd name="T20" fmla="*/ 1 w 5"/>
                  <a:gd name="T21" fmla="*/ 36 h 52"/>
                  <a:gd name="T22" fmla="*/ 0 w 5"/>
                  <a:gd name="T23" fmla="*/ 27 h 52"/>
                  <a:gd name="T24" fmla="*/ 2 w 5"/>
                  <a:gd name="T25" fmla="*/ 21 h 52"/>
                  <a:gd name="T26" fmla="*/ 2 w 5"/>
                  <a:gd name="T27" fmla="*/ 11 h 52"/>
                  <a:gd name="T28" fmla="*/ 2 w 5"/>
                  <a:gd name="T29" fmla="*/ 6 h 52"/>
                  <a:gd name="T30" fmla="*/ 3 w 5"/>
                  <a:gd name="T31" fmla="*/ 0 h 52"/>
                  <a:gd name="T32" fmla="*/ 4 w 5"/>
                  <a:gd name="T33" fmla="*/ 6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52"/>
                  <a:gd name="T53" fmla="*/ 5 w 5"/>
                  <a:gd name="T54" fmla="*/ 52 h 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52">
                    <a:moveTo>
                      <a:pt x="4" y="6"/>
                    </a:moveTo>
                    <a:lnTo>
                      <a:pt x="2" y="11"/>
                    </a:lnTo>
                    <a:lnTo>
                      <a:pt x="2" y="21"/>
                    </a:lnTo>
                    <a:lnTo>
                      <a:pt x="2" y="25"/>
                    </a:lnTo>
                    <a:lnTo>
                      <a:pt x="1" y="36"/>
                    </a:lnTo>
                    <a:lnTo>
                      <a:pt x="2" y="40"/>
                    </a:lnTo>
                    <a:lnTo>
                      <a:pt x="3" y="51"/>
                    </a:lnTo>
                    <a:lnTo>
                      <a:pt x="1" y="51"/>
                    </a:lnTo>
                    <a:lnTo>
                      <a:pt x="0" y="47"/>
                    </a:lnTo>
                    <a:lnTo>
                      <a:pt x="2" y="40"/>
                    </a:lnTo>
                    <a:lnTo>
                      <a:pt x="1" y="36"/>
                    </a:lnTo>
                    <a:lnTo>
                      <a:pt x="0" y="27"/>
                    </a:lnTo>
                    <a:lnTo>
                      <a:pt x="2" y="21"/>
                    </a:lnTo>
                    <a:lnTo>
                      <a:pt x="2" y="11"/>
                    </a:lnTo>
                    <a:lnTo>
                      <a:pt x="2" y="6"/>
                    </a:lnTo>
                    <a:lnTo>
                      <a:pt x="3" y="0"/>
                    </a:lnTo>
                    <a:lnTo>
                      <a:pt x="4" y="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3" name="Freeform 122"/>
              <p:cNvSpPr>
                <a:spLocks/>
              </p:cNvSpPr>
              <p:nvPr/>
            </p:nvSpPr>
            <p:spPr bwMode="auto">
              <a:xfrm>
                <a:off x="1009" y="1512"/>
                <a:ext cx="1" cy="4"/>
              </a:xfrm>
              <a:custGeom>
                <a:avLst/>
                <a:gdLst>
                  <a:gd name="T0" fmla="*/ 0 w 1"/>
                  <a:gd name="T1" fmla="*/ 0 h 4"/>
                  <a:gd name="T2" fmla="*/ 0 w 1"/>
                  <a:gd name="T3" fmla="*/ 0 h 4"/>
                  <a:gd name="T4" fmla="*/ 0 w 1"/>
                  <a:gd name="T5" fmla="*/ 3 h 4"/>
                  <a:gd name="T6" fmla="*/ 0 w 1"/>
                  <a:gd name="T7" fmla="*/ 1 h 4"/>
                  <a:gd name="T8" fmla="*/ 0 w 1"/>
                  <a:gd name="T9" fmla="*/ 0 h 4"/>
                  <a:gd name="T10" fmla="*/ 0 60000 65536"/>
                  <a:gd name="T11" fmla="*/ 0 60000 65536"/>
                  <a:gd name="T12" fmla="*/ 0 60000 65536"/>
                  <a:gd name="T13" fmla="*/ 0 60000 65536"/>
                  <a:gd name="T14" fmla="*/ 0 60000 65536"/>
                  <a:gd name="T15" fmla="*/ 0 w 1"/>
                  <a:gd name="T16" fmla="*/ 0 h 4"/>
                  <a:gd name="T17" fmla="*/ 1 w 1"/>
                  <a:gd name="T18" fmla="*/ 4 h 4"/>
                </a:gdLst>
                <a:ahLst/>
                <a:cxnLst>
                  <a:cxn ang="T10">
                    <a:pos x="T0" y="T1"/>
                  </a:cxn>
                  <a:cxn ang="T11">
                    <a:pos x="T2" y="T3"/>
                  </a:cxn>
                  <a:cxn ang="T12">
                    <a:pos x="T4" y="T5"/>
                  </a:cxn>
                  <a:cxn ang="T13">
                    <a:pos x="T6" y="T7"/>
                  </a:cxn>
                  <a:cxn ang="T14">
                    <a:pos x="T8" y="T9"/>
                  </a:cxn>
                </a:cxnLst>
                <a:rect l="T15" t="T16" r="T17" b="T18"/>
                <a:pathLst>
                  <a:path w="1" h="4">
                    <a:moveTo>
                      <a:pt x="0" y="0"/>
                    </a:moveTo>
                    <a:lnTo>
                      <a:pt x="0" y="0"/>
                    </a:lnTo>
                    <a:lnTo>
                      <a:pt x="0" y="3"/>
                    </a:lnTo>
                    <a:lnTo>
                      <a:pt x="0" y="1"/>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4" name="Freeform 123"/>
              <p:cNvSpPr>
                <a:spLocks/>
              </p:cNvSpPr>
              <p:nvPr/>
            </p:nvSpPr>
            <p:spPr bwMode="auto">
              <a:xfrm>
                <a:off x="1009" y="1512"/>
                <a:ext cx="1" cy="4"/>
              </a:xfrm>
              <a:custGeom>
                <a:avLst/>
                <a:gdLst>
                  <a:gd name="T0" fmla="*/ 0 w 1"/>
                  <a:gd name="T1" fmla="*/ 0 h 4"/>
                  <a:gd name="T2" fmla="*/ 0 w 1"/>
                  <a:gd name="T3" fmla="*/ 3 h 4"/>
                  <a:gd name="T4" fmla="*/ 0 w 1"/>
                  <a:gd name="T5" fmla="*/ 1 h 4"/>
                  <a:gd name="T6" fmla="*/ 0 w 1"/>
                  <a:gd name="T7" fmla="*/ 0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0" y="0"/>
                    </a:moveTo>
                    <a:lnTo>
                      <a:pt x="0" y="3"/>
                    </a:lnTo>
                    <a:lnTo>
                      <a:pt x="0" y="1"/>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5" name="Freeform 124"/>
              <p:cNvSpPr>
                <a:spLocks/>
              </p:cNvSpPr>
              <p:nvPr/>
            </p:nvSpPr>
            <p:spPr bwMode="auto">
              <a:xfrm>
                <a:off x="1009" y="1502"/>
                <a:ext cx="55" cy="7"/>
              </a:xfrm>
              <a:custGeom>
                <a:avLst/>
                <a:gdLst>
                  <a:gd name="T0" fmla="*/ 54 w 55"/>
                  <a:gd name="T1" fmla="*/ 1 h 7"/>
                  <a:gd name="T2" fmla="*/ 54 w 55"/>
                  <a:gd name="T3" fmla="*/ 1 h 7"/>
                  <a:gd name="T4" fmla="*/ 44 w 55"/>
                  <a:gd name="T5" fmla="*/ 2 h 7"/>
                  <a:gd name="T6" fmla="*/ 41 w 55"/>
                  <a:gd name="T7" fmla="*/ 3 h 7"/>
                  <a:gd name="T8" fmla="*/ 30 w 55"/>
                  <a:gd name="T9" fmla="*/ 2 h 7"/>
                  <a:gd name="T10" fmla="*/ 21 w 55"/>
                  <a:gd name="T11" fmla="*/ 3 h 7"/>
                  <a:gd name="T12" fmla="*/ 15 w 55"/>
                  <a:gd name="T13" fmla="*/ 4 h 7"/>
                  <a:gd name="T14" fmla="*/ 5 w 55"/>
                  <a:gd name="T15" fmla="*/ 5 h 7"/>
                  <a:gd name="T16" fmla="*/ 0 w 55"/>
                  <a:gd name="T17" fmla="*/ 6 h 7"/>
                  <a:gd name="T18" fmla="*/ 5 w 55"/>
                  <a:gd name="T19" fmla="*/ 5 h 7"/>
                  <a:gd name="T20" fmla="*/ 13 w 55"/>
                  <a:gd name="T21" fmla="*/ 1 h 7"/>
                  <a:gd name="T22" fmla="*/ 21 w 55"/>
                  <a:gd name="T23" fmla="*/ 3 h 7"/>
                  <a:gd name="T24" fmla="*/ 30 w 55"/>
                  <a:gd name="T25" fmla="*/ 2 h 7"/>
                  <a:gd name="T26" fmla="*/ 39 w 55"/>
                  <a:gd name="T27" fmla="*/ 1 h 7"/>
                  <a:gd name="T28" fmla="*/ 44 w 55"/>
                  <a:gd name="T29" fmla="*/ 0 h 7"/>
                  <a:gd name="T30" fmla="*/ 54 w 55"/>
                  <a:gd name="T31" fmla="*/ 1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5"/>
                  <a:gd name="T49" fmla="*/ 0 h 7"/>
                  <a:gd name="T50" fmla="*/ 55 w 55"/>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5" h="7">
                    <a:moveTo>
                      <a:pt x="54" y="1"/>
                    </a:moveTo>
                    <a:lnTo>
                      <a:pt x="54" y="1"/>
                    </a:lnTo>
                    <a:lnTo>
                      <a:pt x="44" y="2"/>
                    </a:lnTo>
                    <a:lnTo>
                      <a:pt x="41" y="3"/>
                    </a:lnTo>
                    <a:lnTo>
                      <a:pt x="30" y="2"/>
                    </a:lnTo>
                    <a:lnTo>
                      <a:pt x="21" y="3"/>
                    </a:lnTo>
                    <a:lnTo>
                      <a:pt x="15" y="4"/>
                    </a:lnTo>
                    <a:lnTo>
                      <a:pt x="5" y="5"/>
                    </a:lnTo>
                    <a:lnTo>
                      <a:pt x="0" y="6"/>
                    </a:lnTo>
                    <a:lnTo>
                      <a:pt x="5" y="5"/>
                    </a:lnTo>
                    <a:lnTo>
                      <a:pt x="13" y="1"/>
                    </a:lnTo>
                    <a:lnTo>
                      <a:pt x="21" y="3"/>
                    </a:lnTo>
                    <a:lnTo>
                      <a:pt x="30" y="2"/>
                    </a:lnTo>
                    <a:lnTo>
                      <a:pt x="39" y="1"/>
                    </a:lnTo>
                    <a:lnTo>
                      <a:pt x="44" y="0"/>
                    </a:lnTo>
                    <a:lnTo>
                      <a:pt x="54"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6" name="Freeform 125"/>
              <p:cNvSpPr>
                <a:spLocks/>
              </p:cNvSpPr>
              <p:nvPr/>
            </p:nvSpPr>
            <p:spPr bwMode="auto">
              <a:xfrm>
                <a:off x="1009" y="1502"/>
                <a:ext cx="55" cy="7"/>
              </a:xfrm>
              <a:custGeom>
                <a:avLst/>
                <a:gdLst>
                  <a:gd name="T0" fmla="*/ 54 w 55"/>
                  <a:gd name="T1" fmla="*/ 1 h 7"/>
                  <a:gd name="T2" fmla="*/ 44 w 55"/>
                  <a:gd name="T3" fmla="*/ 2 h 7"/>
                  <a:gd name="T4" fmla="*/ 41 w 55"/>
                  <a:gd name="T5" fmla="*/ 3 h 7"/>
                  <a:gd name="T6" fmla="*/ 30 w 55"/>
                  <a:gd name="T7" fmla="*/ 2 h 7"/>
                  <a:gd name="T8" fmla="*/ 21 w 55"/>
                  <a:gd name="T9" fmla="*/ 3 h 7"/>
                  <a:gd name="T10" fmla="*/ 15 w 55"/>
                  <a:gd name="T11" fmla="*/ 4 h 7"/>
                  <a:gd name="T12" fmla="*/ 5 w 55"/>
                  <a:gd name="T13" fmla="*/ 5 h 7"/>
                  <a:gd name="T14" fmla="*/ 0 w 55"/>
                  <a:gd name="T15" fmla="*/ 6 h 7"/>
                  <a:gd name="T16" fmla="*/ 5 w 55"/>
                  <a:gd name="T17" fmla="*/ 5 h 7"/>
                  <a:gd name="T18" fmla="*/ 13 w 55"/>
                  <a:gd name="T19" fmla="*/ 1 h 7"/>
                  <a:gd name="T20" fmla="*/ 21 w 55"/>
                  <a:gd name="T21" fmla="*/ 3 h 7"/>
                  <a:gd name="T22" fmla="*/ 30 w 55"/>
                  <a:gd name="T23" fmla="*/ 2 h 7"/>
                  <a:gd name="T24" fmla="*/ 39 w 55"/>
                  <a:gd name="T25" fmla="*/ 1 h 7"/>
                  <a:gd name="T26" fmla="*/ 44 w 55"/>
                  <a:gd name="T27" fmla="*/ 0 h 7"/>
                  <a:gd name="T28" fmla="*/ 54 w 55"/>
                  <a:gd name="T29" fmla="*/ 1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7"/>
                  <a:gd name="T47" fmla="*/ 55 w 55"/>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7">
                    <a:moveTo>
                      <a:pt x="54" y="1"/>
                    </a:moveTo>
                    <a:lnTo>
                      <a:pt x="44" y="2"/>
                    </a:lnTo>
                    <a:lnTo>
                      <a:pt x="41" y="3"/>
                    </a:lnTo>
                    <a:lnTo>
                      <a:pt x="30" y="2"/>
                    </a:lnTo>
                    <a:lnTo>
                      <a:pt x="21" y="3"/>
                    </a:lnTo>
                    <a:lnTo>
                      <a:pt x="15" y="4"/>
                    </a:lnTo>
                    <a:lnTo>
                      <a:pt x="5" y="5"/>
                    </a:lnTo>
                    <a:lnTo>
                      <a:pt x="0" y="6"/>
                    </a:lnTo>
                    <a:lnTo>
                      <a:pt x="5" y="5"/>
                    </a:lnTo>
                    <a:lnTo>
                      <a:pt x="13" y="1"/>
                    </a:lnTo>
                    <a:lnTo>
                      <a:pt x="21" y="3"/>
                    </a:lnTo>
                    <a:lnTo>
                      <a:pt x="30" y="2"/>
                    </a:lnTo>
                    <a:lnTo>
                      <a:pt x="39" y="1"/>
                    </a:lnTo>
                    <a:lnTo>
                      <a:pt x="44" y="0"/>
                    </a:lnTo>
                    <a:lnTo>
                      <a:pt x="54"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7" name="Freeform 126"/>
              <p:cNvSpPr>
                <a:spLocks/>
              </p:cNvSpPr>
              <p:nvPr/>
            </p:nvSpPr>
            <p:spPr bwMode="auto">
              <a:xfrm>
                <a:off x="1069" y="1502"/>
                <a:ext cx="15" cy="5"/>
              </a:xfrm>
              <a:custGeom>
                <a:avLst/>
                <a:gdLst>
                  <a:gd name="T0" fmla="*/ 10 w 15"/>
                  <a:gd name="T1" fmla="*/ 4 h 5"/>
                  <a:gd name="T2" fmla="*/ 10 w 15"/>
                  <a:gd name="T3" fmla="*/ 4 h 5"/>
                  <a:gd name="T4" fmla="*/ 8 w 15"/>
                  <a:gd name="T5" fmla="*/ 2 h 5"/>
                  <a:gd name="T6" fmla="*/ 6 w 15"/>
                  <a:gd name="T7" fmla="*/ 2 h 5"/>
                  <a:gd name="T8" fmla="*/ 4 w 15"/>
                  <a:gd name="T9" fmla="*/ 0 h 5"/>
                  <a:gd name="T10" fmla="*/ 0 w 15"/>
                  <a:gd name="T11" fmla="*/ 1 h 5"/>
                  <a:gd name="T12" fmla="*/ 4 w 15"/>
                  <a:gd name="T13" fmla="*/ 0 h 5"/>
                  <a:gd name="T14" fmla="*/ 8 w 15"/>
                  <a:gd name="T15" fmla="*/ 0 h 5"/>
                  <a:gd name="T16" fmla="*/ 8 w 15"/>
                  <a:gd name="T17" fmla="*/ 2 h 5"/>
                  <a:gd name="T18" fmla="*/ 13 w 15"/>
                  <a:gd name="T19" fmla="*/ 1 h 5"/>
                  <a:gd name="T20" fmla="*/ 14 w 15"/>
                  <a:gd name="T21" fmla="*/ 3 h 5"/>
                  <a:gd name="T22" fmla="*/ 10 w 15"/>
                  <a:gd name="T23" fmla="*/ 4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5"/>
                  <a:gd name="T38" fmla="*/ 15 w 15"/>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5">
                    <a:moveTo>
                      <a:pt x="10" y="4"/>
                    </a:moveTo>
                    <a:lnTo>
                      <a:pt x="10" y="4"/>
                    </a:lnTo>
                    <a:lnTo>
                      <a:pt x="8" y="2"/>
                    </a:lnTo>
                    <a:lnTo>
                      <a:pt x="6" y="2"/>
                    </a:lnTo>
                    <a:lnTo>
                      <a:pt x="4" y="0"/>
                    </a:lnTo>
                    <a:lnTo>
                      <a:pt x="0" y="1"/>
                    </a:lnTo>
                    <a:lnTo>
                      <a:pt x="4" y="0"/>
                    </a:lnTo>
                    <a:lnTo>
                      <a:pt x="8" y="0"/>
                    </a:lnTo>
                    <a:lnTo>
                      <a:pt x="8" y="2"/>
                    </a:lnTo>
                    <a:lnTo>
                      <a:pt x="13" y="1"/>
                    </a:lnTo>
                    <a:lnTo>
                      <a:pt x="14" y="3"/>
                    </a:lnTo>
                    <a:lnTo>
                      <a:pt x="10"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8" name="Freeform 127"/>
              <p:cNvSpPr>
                <a:spLocks/>
              </p:cNvSpPr>
              <p:nvPr/>
            </p:nvSpPr>
            <p:spPr bwMode="auto">
              <a:xfrm>
                <a:off x="1069" y="1502"/>
                <a:ext cx="15" cy="5"/>
              </a:xfrm>
              <a:custGeom>
                <a:avLst/>
                <a:gdLst>
                  <a:gd name="T0" fmla="*/ 10 w 15"/>
                  <a:gd name="T1" fmla="*/ 4 h 5"/>
                  <a:gd name="T2" fmla="*/ 8 w 15"/>
                  <a:gd name="T3" fmla="*/ 2 h 5"/>
                  <a:gd name="T4" fmla="*/ 6 w 15"/>
                  <a:gd name="T5" fmla="*/ 2 h 5"/>
                  <a:gd name="T6" fmla="*/ 4 w 15"/>
                  <a:gd name="T7" fmla="*/ 0 h 5"/>
                  <a:gd name="T8" fmla="*/ 0 w 15"/>
                  <a:gd name="T9" fmla="*/ 1 h 5"/>
                  <a:gd name="T10" fmla="*/ 4 w 15"/>
                  <a:gd name="T11" fmla="*/ 0 h 5"/>
                  <a:gd name="T12" fmla="*/ 8 w 15"/>
                  <a:gd name="T13" fmla="*/ 0 h 5"/>
                  <a:gd name="T14" fmla="*/ 8 w 15"/>
                  <a:gd name="T15" fmla="*/ 2 h 5"/>
                  <a:gd name="T16" fmla="*/ 13 w 15"/>
                  <a:gd name="T17" fmla="*/ 1 h 5"/>
                  <a:gd name="T18" fmla="*/ 14 w 15"/>
                  <a:gd name="T19" fmla="*/ 3 h 5"/>
                  <a:gd name="T20" fmla="*/ 10 w 15"/>
                  <a:gd name="T21" fmla="*/ 4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5"/>
                  <a:gd name="T35" fmla="*/ 15 w 1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5">
                    <a:moveTo>
                      <a:pt x="10" y="4"/>
                    </a:moveTo>
                    <a:lnTo>
                      <a:pt x="8" y="2"/>
                    </a:lnTo>
                    <a:lnTo>
                      <a:pt x="6" y="2"/>
                    </a:lnTo>
                    <a:lnTo>
                      <a:pt x="4" y="0"/>
                    </a:lnTo>
                    <a:lnTo>
                      <a:pt x="0" y="1"/>
                    </a:lnTo>
                    <a:lnTo>
                      <a:pt x="4" y="0"/>
                    </a:lnTo>
                    <a:lnTo>
                      <a:pt x="8" y="0"/>
                    </a:lnTo>
                    <a:lnTo>
                      <a:pt x="8" y="2"/>
                    </a:lnTo>
                    <a:lnTo>
                      <a:pt x="13" y="1"/>
                    </a:lnTo>
                    <a:lnTo>
                      <a:pt x="14" y="3"/>
                    </a:lnTo>
                    <a:lnTo>
                      <a:pt x="10"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49" name="Freeform 128"/>
              <p:cNvSpPr>
                <a:spLocks/>
              </p:cNvSpPr>
              <p:nvPr/>
            </p:nvSpPr>
            <p:spPr bwMode="auto">
              <a:xfrm>
                <a:off x="1013" y="1510"/>
                <a:ext cx="71" cy="70"/>
              </a:xfrm>
              <a:custGeom>
                <a:avLst/>
                <a:gdLst>
                  <a:gd name="T0" fmla="*/ 0 w 71"/>
                  <a:gd name="T1" fmla="*/ 69 h 70"/>
                  <a:gd name="T2" fmla="*/ 0 w 71"/>
                  <a:gd name="T3" fmla="*/ 69 h 70"/>
                  <a:gd name="T4" fmla="*/ 2 w 71"/>
                  <a:gd name="T5" fmla="*/ 63 h 70"/>
                  <a:gd name="T6" fmla="*/ 14 w 71"/>
                  <a:gd name="T7" fmla="*/ 62 h 70"/>
                  <a:gd name="T8" fmla="*/ 18 w 71"/>
                  <a:gd name="T9" fmla="*/ 60 h 70"/>
                  <a:gd name="T10" fmla="*/ 21 w 71"/>
                  <a:gd name="T11" fmla="*/ 54 h 70"/>
                  <a:gd name="T12" fmla="*/ 25 w 71"/>
                  <a:gd name="T13" fmla="*/ 47 h 70"/>
                  <a:gd name="T14" fmla="*/ 34 w 71"/>
                  <a:gd name="T15" fmla="*/ 45 h 70"/>
                  <a:gd name="T16" fmla="*/ 38 w 71"/>
                  <a:gd name="T17" fmla="*/ 39 h 70"/>
                  <a:gd name="T18" fmla="*/ 41 w 71"/>
                  <a:gd name="T19" fmla="*/ 33 h 70"/>
                  <a:gd name="T20" fmla="*/ 45 w 71"/>
                  <a:gd name="T21" fmla="*/ 26 h 70"/>
                  <a:gd name="T22" fmla="*/ 50 w 71"/>
                  <a:gd name="T23" fmla="*/ 20 h 70"/>
                  <a:gd name="T24" fmla="*/ 53 w 71"/>
                  <a:gd name="T25" fmla="*/ 18 h 70"/>
                  <a:gd name="T26" fmla="*/ 57 w 71"/>
                  <a:gd name="T27" fmla="*/ 13 h 70"/>
                  <a:gd name="T28" fmla="*/ 61 w 71"/>
                  <a:gd name="T29" fmla="*/ 8 h 70"/>
                  <a:gd name="T30" fmla="*/ 64 w 71"/>
                  <a:gd name="T31" fmla="*/ 2 h 70"/>
                  <a:gd name="T32" fmla="*/ 70 w 71"/>
                  <a:gd name="T33" fmla="*/ 0 h 70"/>
                  <a:gd name="T34" fmla="*/ 66 w 71"/>
                  <a:gd name="T35" fmla="*/ 6 h 70"/>
                  <a:gd name="T36" fmla="*/ 63 w 71"/>
                  <a:gd name="T37" fmla="*/ 11 h 70"/>
                  <a:gd name="T38" fmla="*/ 57 w 71"/>
                  <a:gd name="T39" fmla="*/ 13 h 70"/>
                  <a:gd name="T40" fmla="*/ 59 w 71"/>
                  <a:gd name="T41" fmla="*/ 18 h 70"/>
                  <a:gd name="T42" fmla="*/ 55 w 71"/>
                  <a:gd name="T43" fmla="*/ 24 h 70"/>
                  <a:gd name="T44" fmla="*/ 45 w 71"/>
                  <a:gd name="T45" fmla="*/ 31 h 70"/>
                  <a:gd name="T46" fmla="*/ 43 w 71"/>
                  <a:gd name="T47" fmla="*/ 37 h 70"/>
                  <a:gd name="T48" fmla="*/ 38 w 71"/>
                  <a:gd name="T49" fmla="*/ 39 h 70"/>
                  <a:gd name="T50" fmla="*/ 34 w 71"/>
                  <a:gd name="T51" fmla="*/ 45 h 70"/>
                  <a:gd name="T52" fmla="*/ 30 w 71"/>
                  <a:gd name="T53" fmla="*/ 51 h 70"/>
                  <a:gd name="T54" fmla="*/ 21 w 71"/>
                  <a:gd name="T55" fmla="*/ 54 h 70"/>
                  <a:gd name="T56" fmla="*/ 18 w 71"/>
                  <a:gd name="T57" fmla="*/ 60 h 70"/>
                  <a:gd name="T58" fmla="*/ 14 w 71"/>
                  <a:gd name="T59" fmla="*/ 65 h 70"/>
                  <a:gd name="T60" fmla="*/ 4 w 71"/>
                  <a:gd name="T61" fmla="*/ 67 h 70"/>
                  <a:gd name="T62" fmla="*/ 0 w 71"/>
                  <a:gd name="T63" fmla="*/ 69 h 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70"/>
                  <a:gd name="T98" fmla="*/ 71 w 71"/>
                  <a:gd name="T99" fmla="*/ 70 h 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70">
                    <a:moveTo>
                      <a:pt x="0" y="69"/>
                    </a:moveTo>
                    <a:lnTo>
                      <a:pt x="0" y="69"/>
                    </a:lnTo>
                    <a:lnTo>
                      <a:pt x="2" y="63"/>
                    </a:lnTo>
                    <a:lnTo>
                      <a:pt x="14" y="62"/>
                    </a:lnTo>
                    <a:lnTo>
                      <a:pt x="18" y="60"/>
                    </a:lnTo>
                    <a:lnTo>
                      <a:pt x="21" y="54"/>
                    </a:lnTo>
                    <a:lnTo>
                      <a:pt x="25" y="47"/>
                    </a:lnTo>
                    <a:lnTo>
                      <a:pt x="34" y="45"/>
                    </a:lnTo>
                    <a:lnTo>
                      <a:pt x="38" y="39"/>
                    </a:lnTo>
                    <a:lnTo>
                      <a:pt x="41" y="33"/>
                    </a:lnTo>
                    <a:lnTo>
                      <a:pt x="45" y="26"/>
                    </a:lnTo>
                    <a:lnTo>
                      <a:pt x="50" y="20"/>
                    </a:lnTo>
                    <a:lnTo>
                      <a:pt x="53" y="18"/>
                    </a:lnTo>
                    <a:lnTo>
                      <a:pt x="57" y="13"/>
                    </a:lnTo>
                    <a:lnTo>
                      <a:pt x="61" y="8"/>
                    </a:lnTo>
                    <a:lnTo>
                      <a:pt x="64" y="2"/>
                    </a:lnTo>
                    <a:lnTo>
                      <a:pt x="70" y="0"/>
                    </a:lnTo>
                    <a:lnTo>
                      <a:pt x="66" y="6"/>
                    </a:lnTo>
                    <a:lnTo>
                      <a:pt x="63" y="11"/>
                    </a:lnTo>
                    <a:lnTo>
                      <a:pt x="57" y="13"/>
                    </a:lnTo>
                    <a:lnTo>
                      <a:pt x="59" y="18"/>
                    </a:lnTo>
                    <a:lnTo>
                      <a:pt x="55" y="24"/>
                    </a:lnTo>
                    <a:lnTo>
                      <a:pt x="45" y="31"/>
                    </a:lnTo>
                    <a:lnTo>
                      <a:pt x="43" y="37"/>
                    </a:lnTo>
                    <a:lnTo>
                      <a:pt x="38" y="39"/>
                    </a:lnTo>
                    <a:lnTo>
                      <a:pt x="34" y="45"/>
                    </a:lnTo>
                    <a:lnTo>
                      <a:pt x="30" y="51"/>
                    </a:lnTo>
                    <a:lnTo>
                      <a:pt x="21" y="54"/>
                    </a:lnTo>
                    <a:lnTo>
                      <a:pt x="18" y="60"/>
                    </a:lnTo>
                    <a:lnTo>
                      <a:pt x="14" y="65"/>
                    </a:lnTo>
                    <a:lnTo>
                      <a:pt x="4" y="67"/>
                    </a:lnTo>
                    <a:lnTo>
                      <a:pt x="0" y="6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0" name="Freeform 129"/>
              <p:cNvSpPr>
                <a:spLocks/>
              </p:cNvSpPr>
              <p:nvPr/>
            </p:nvSpPr>
            <p:spPr bwMode="auto">
              <a:xfrm>
                <a:off x="1013" y="1510"/>
                <a:ext cx="71" cy="70"/>
              </a:xfrm>
              <a:custGeom>
                <a:avLst/>
                <a:gdLst>
                  <a:gd name="T0" fmla="*/ 0 w 71"/>
                  <a:gd name="T1" fmla="*/ 69 h 70"/>
                  <a:gd name="T2" fmla="*/ 2 w 71"/>
                  <a:gd name="T3" fmla="*/ 63 h 70"/>
                  <a:gd name="T4" fmla="*/ 14 w 71"/>
                  <a:gd name="T5" fmla="*/ 62 h 70"/>
                  <a:gd name="T6" fmla="*/ 18 w 71"/>
                  <a:gd name="T7" fmla="*/ 60 h 70"/>
                  <a:gd name="T8" fmla="*/ 21 w 71"/>
                  <a:gd name="T9" fmla="*/ 54 h 70"/>
                  <a:gd name="T10" fmla="*/ 25 w 71"/>
                  <a:gd name="T11" fmla="*/ 47 h 70"/>
                  <a:gd name="T12" fmla="*/ 34 w 71"/>
                  <a:gd name="T13" fmla="*/ 45 h 70"/>
                  <a:gd name="T14" fmla="*/ 38 w 71"/>
                  <a:gd name="T15" fmla="*/ 39 h 70"/>
                  <a:gd name="T16" fmla="*/ 41 w 71"/>
                  <a:gd name="T17" fmla="*/ 33 h 70"/>
                  <a:gd name="T18" fmla="*/ 45 w 71"/>
                  <a:gd name="T19" fmla="*/ 26 h 70"/>
                  <a:gd name="T20" fmla="*/ 50 w 71"/>
                  <a:gd name="T21" fmla="*/ 20 h 70"/>
                  <a:gd name="T22" fmla="*/ 53 w 71"/>
                  <a:gd name="T23" fmla="*/ 18 h 70"/>
                  <a:gd name="T24" fmla="*/ 57 w 71"/>
                  <a:gd name="T25" fmla="*/ 13 h 70"/>
                  <a:gd name="T26" fmla="*/ 61 w 71"/>
                  <a:gd name="T27" fmla="*/ 8 h 70"/>
                  <a:gd name="T28" fmla="*/ 64 w 71"/>
                  <a:gd name="T29" fmla="*/ 2 h 70"/>
                  <a:gd name="T30" fmla="*/ 70 w 71"/>
                  <a:gd name="T31" fmla="*/ 0 h 70"/>
                  <a:gd name="T32" fmla="*/ 66 w 71"/>
                  <a:gd name="T33" fmla="*/ 6 h 70"/>
                  <a:gd name="T34" fmla="*/ 63 w 71"/>
                  <a:gd name="T35" fmla="*/ 11 h 70"/>
                  <a:gd name="T36" fmla="*/ 57 w 71"/>
                  <a:gd name="T37" fmla="*/ 13 h 70"/>
                  <a:gd name="T38" fmla="*/ 59 w 71"/>
                  <a:gd name="T39" fmla="*/ 18 h 70"/>
                  <a:gd name="T40" fmla="*/ 55 w 71"/>
                  <a:gd name="T41" fmla="*/ 24 h 70"/>
                  <a:gd name="T42" fmla="*/ 45 w 71"/>
                  <a:gd name="T43" fmla="*/ 31 h 70"/>
                  <a:gd name="T44" fmla="*/ 43 w 71"/>
                  <a:gd name="T45" fmla="*/ 37 h 70"/>
                  <a:gd name="T46" fmla="*/ 38 w 71"/>
                  <a:gd name="T47" fmla="*/ 39 h 70"/>
                  <a:gd name="T48" fmla="*/ 34 w 71"/>
                  <a:gd name="T49" fmla="*/ 45 h 70"/>
                  <a:gd name="T50" fmla="*/ 30 w 71"/>
                  <a:gd name="T51" fmla="*/ 51 h 70"/>
                  <a:gd name="T52" fmla="*/ 21 w 71"/>
                  <a:gd name="T53" fmla="*/ 54 h 70"/>
                  <a:gd name="T54" fmla="*/ 18 w 71"/>
                  <a:gd name="T55" fmla="*/ 60 h 70"/>
                  <a:gd name="T56" fmla="*/ 14 w 71"/>
                  <a:gd name="T57" fmla="*/ 65 h 70"/>
                  <a:gd name="T58" fmla="*/ 4 w 71"/>
                  <a:gd name="T59" fmla="*/ 67 h 70"/>
                  <a:gd name="T60" fmla="*/ 0 w 71"/>
                  <a:gd name="T61" fmla="*/ 69 h 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1"/>
                  <a:gd name="T94" fmla="*/ 0 h 70"/>
                  <a:gd name="T95" fmla="*/ 71 w 71"/>
                  <a:gd name="T96" fmla="*/ 70 h 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1" h="70">
                    <a:moveTo>
                      <a:pt x="0" y="69"/>
                    </a:moveTo>
                    <a:lnTo>
                      <a:pt x="2" y="63"/>
                    </a:lnTo>
                    <a:lnTo>
                      <a:pt x="14" y="62"/>
                    </a:lnTo>
                    <a:lnTo>
                      <a:pt x="18" y="60"/>
                    </a:lnTo>
                    <a:lnTo>
                      <a:pt x="21" y="54"/>
                    </a:lnTo>
                    <a:lnTo>
                      <a:pt x="25" y="47"/>
                    </a:lnTo>
                    <a:lnTo>
                      <a:pt x="34" y="45"/>
                    </a:lnTo>
                    <a:lnTo>
                      <a:pt x="38" y="39"/>
                    </a:lnTo>
                    <a:lnTo>
                      <a:pt x="41" y="33"/>
                    </a:lnTo>
                    <a:lnTo>
                      <a:pt x="45" y="26"/>
                    </a:lnTo>
                    <a:lnTo>
                      <a:pt x="50" y="20"/>
                    </a:lnTo>
                    <a:lnTo>
                      <a:pt x="53" y="18"/>
                    </a:lnTo>
                    <a:lnTo>
                      <a:pt x="57" y="13"/>
                    </a:lnTo>
                    <a:lnTo>
                      <a:pt x="61" y="8"/>
                    </a:lnTo>
                    <a:lnTo>
                      <a:pt x="64" y="2"/>
                    </a:lnTo>
                    <a:lnTo>
                      <a:pt x="70" y="0"/>
                    </a:lnTo>
                    <a:lnTo>
                      <a:pt x="66" y="6"/>
                    </a:lnTo>
                    <a:lnTo>
                      <a:pt x="63" y="11"/>
                    </a:lnTo>
                    <a:lnTo>
                      <a:pt x="57" y="13"/>
                    </a:lnTo>
                    <a:lnTo>
                      <a:pt x="59" y="18"/>
                    </a:lnTo>
                    <a:lnTo>
                      <a:pt x="55" y="24"/>
                    </a:lnTo>
                    <a:lnTo>
                      <a:pt x="45" y="31"/>
                    </a:lnTo>
                    <a:lnTo>
                      <a:pt x="43" y="37"/>
                    </a:lnTo>
                    <a:lnTo>
                      <a:pt x="38" y="39"/>
                    </a:lnTo>
                    <a:lnTo>
                      <a:pt x="34" y="45"/>
                    </a:lnTo>
                    <a:lnTo>
                      <a:pt x="30" y="51"/>
                    </a:lnTo>
                    <a:lnTo>
                      <a:pt x="21" y="54"/>
                    </a:lnTo>
                    <a:lnTo>
                      <a:pt x="18" y="60"/>
                    </a:lnTo>
                    <a:lnTo>
                      <a:pt x="14" y="65"/>
                    </a:lnTo>
                    <a:lnTo>
                      <a:pt x="4" y="67"/>
                    </a:lnTo>
                    <a:lnTo>
                      <a:pt x="0" y="6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1" name="Freeform 130"/>
              <p:cNvSpPr>
                <a:spLocks/>
              </p:cNvSpPr>
              <p:nvPr/>
            </p:nvSpPr>
            <p:spPr bwMode="auto">
              <a:xfrm>
                <a:off x="1011" y="1512"/>
                <a:ext cx="67" cy="68"/>
              </a:xfrm>
              <a:custGeom>
                <a:avLst/>
                <a:gdLst>
                  <a:gd name="T0" fmla="*/ 39 w 67"/>
                  <a:gd name="T1" fmla="*/ 37 h 68"/>
                  <a:gd name="T2" fmla="*/ 32 w 67"/>
                  <a:gd name="T3" fmla="*/ 45 h 68"/>
                  <a:gd name="T4" fmla="*/ 21 w 67"/>
                  <a:gd name="T5" fmla="*/ 47 h 68"/>
                  <a:gd name="T6" fmla="*/ 19 w 67"/>
                  <a:gd name="T7" fmla="*/ 52 h 68"/>
                  <a:gd name="T8" fmla="*/ 16 w 67"/>
                  <a:gd name="T9" fmla="*/ 60 h 68"/>
                  <a:gd name="T10" fmla="*/ 9 w 67"/>
                  <a:gd name="T11" fmla="*/ 60 h 68"/>
                  <a:gd name="T12" fmla="*/ 6 w 67"/>
                  <a:gd name="T13" fmla="*/ 65 h 68"/>
                  <a:gd name="T14" fmla="*/ 2 w 67"/>
                  <a:gd name="T15" fmla="*/ 67 h 68"/>
                  <a:gd name="T16" fmla="*/ 0 w 67"/>
                  <a:gd name="T17" fmla="*/ 63 h 68"/>
                  <a:gd name="T18" fmla="*/ 4 w 67"/>
                  <a:gd name="T19" fmla="*/ 61 h 68"/>
                  <a:gd name="T20" fmla="*/ 7 w 67"/>
                  <a:gd name="T21" fmla="*/ 56 h 68"/>
                  <a:gd name="T22" fmla="*/ 11 w 67"/>
                  <a:gd name="T23" fmla="*/ 49 h 68"/>
                  <a:gd name="T24" fmla="*/ 21 w 67"/>
                  <a:gd name="T25" fmla="*/ 43 h 68"/>
                  <a:gd name="T26" fmla="*/ 25 w 67"/>
                  <a:gd name="T27" fmla="*/ 35 h 68"/>
                  <a:gd name="T28" fmla="*/ 32 w 67"/>
                  <a:gd name="T29" fmla="*/ 28 h 68"/>
                  <a:gd name="T30" fmla="*/ 36 w 67"/>
                  <a:gd name="T31" fmla="*/ 22 h 68"/>
                  <a:gd name="T32" fmla="*/ 43 w 67"/>
                  <a:gd name="T33" fmla="*/ 15 h 68"/>
                  <a:gd name="T34" fmla="*/ 49 w 67"/>
                  <a:gd name="T35" fmla="*/ 15 h 68"/>
                  <a:gd name="T36" fmla="*/ 59 w 67"/>
                  <a:gd name="T37" fmla="*/ 8 h 68"/>
                  <a:gd name="T38" fmla="*/ 61 w 67"/>
                  <a:gd name="T39" fmla="*/ 0 h 68"/>
                  <a:gd name="T40" fmla="*/ 66 w 67"/>
                  <a:gd name="T41" fmla="*/ 0 h 68"/>
                  <a:gd name="T42" fmla="*/ 62 w 67"/>
                  <a:gd name="T43" fmla="*/ 6 h 68"/>
                  <a:gd name="T44" fmla="*/ 59 w 67"/>
                  <a:gd name="T45" fmla="*/ 11 h 68"/>
                  <a:gd name="T46" fmla="*/ 55 w 67"/>
                  <a:gd name="T47" fmla="*/ 17 h 68"/>
                  <a:gd name="T48" fmla="*/ 51 w 67"/>
                  <a:gd name="T49" fmla="*/ 24 h 68"/>
                  <a:gd name="T50" fmla="*/ 43 w 67"/>
                  <a:gd name="T51" fmla="*/ 31 h 68"/>
                  <a:gd name="T52" fmla="*/ 39 w 67"/>
                  <a:gd name="T53" fmla="*/ 37 h 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7"/>
                  <a:gd name="T82" fmla="*/ 0 h 68"/>
                  <a:gd name="T83" fmla="*/ 67 w 67"/>
                  <a:gd name="T84" fmla="*/ 68 h 6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7" h="68">
                    <a:moveTo>
                      <a:pt x="39" y="37"/>
                    </a:moveTo>
                    <a:lnTo>
                      <a:pt x="32" y="45"/>
                    </a:lnTo>
                    <a:lnTo>
                      <a:pt x="21" y="47"/>
                    </a:lnTo>
                    <a:lnTo>
                      <a:pt x="19" y="52"/>
                    </a:lnTo>
                    <a:lnTo>
                      <a:pt x="16" y="60"/>
                    </a:lnTo>
                    <a:lnTo>
                      <a:pt x="9" y="60"/>
                    </a:lnTo>
                    <a:lnTo>
                      <a:pt x="6" y="65"/>
                    </a:lnTo>
                    <a:lnTo>
                      <a:pt x="2" y="67"/>
                    </a:lnTo>
                    <a:lnTo>
                      <a:pt x="0" y="63"/>
                    </a:lnTo>
                    <a:lnTo>
                      <a:pt x="4" y="61"/>
                    </a:lnTo>
                    <a:lnTo>
                      <a:pt x="7" y="56"/>
                    </a:lnTo>
                    <a:lnTo>
                      <a:pt x="11" y="49"/>
                    </a:lnTo>
                    <a:lnTo>
                      <a:pt x="21" y="43"/>
                    </a:lnTo>
                    <a:lnTo>
                      <a:pt x="25" y="35"/>
                    </a:lnTo>
                    <a:lnTo>
                      <a:pt x="32" y="28"/>
                    </a:lnTo>
                    <a:lnTo>
                      <a:pt x="36" y="22"/>
                    </a:lnTo>
                    <a:lnTo>
                      <a:pt x="43" y="15"/>
                    </a:lnTo>
                    <a:lnTo>
                      <a:pt x="49" y="15"/>
                    </a:lnTo>
                    <a:lnTo>
                      <a:pt x="59" y="8"/>
                    </a:lnTo>
                    <a:lnTo>
                      <a:pt x="61" y="0"/>
                    </a:lnTo>
                    <a:lnTo>
                      <a:pt x="66" y="0"/>
                    </a:lnTo>
                    <a:lnTo>
                      <a:pt x="62" y="6"/>
                    </a:lnTo>
                    <a:lnTo>
                      <a:pt x="59" y="11"/>
                    </a:lnTo>
                    <a:lnTo>
                      <a:pt x="55" y="17"/>
                    </a:lnTo>
                    <a:lnTo>
                      <a:pt x="51" y="24"/>
                    </a:lnTo>
                    <a:lnTo>
                      <a:pt x="43" y="31"/>
                    </a:lnTo>
                    <a:lnTo>
                      <a:pt x="39" y="3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2" name="Freeform 131"/>
              <p:cNvSpPr>
                <a:spLocks/>
              </p:cNvSpPr>
              <p:nvPr/>
            </p:nvSpPr>
            <p:spPr bwMode="auto">
              <a:xfrm>
                <a:off x="1011" y="1512"/>
                <a:ext cx="67" cy="68"/>
              </a:xfrm>
              <a:custGeom>
                <a:avLst/>
                <a:gdLst>
                  <a:gd name="T0" fmla="*/ 39 w 67"/>
                  <a:gd name="T1" fmla="*/ 37 h 68"/>
                  <a:gd name="T2" fmla="*/ 32 w 67"/>
                  <a:gd name="T3" fmla="*/ 45 h 68"/>
                  <a:gd name="T4" fmla="*/ 21 w 67"/>
                  <a:gd name="T5" fmla="*/ 47 h 68"/>
                  <a:gd name="T6" fmla="*/ 19 w 67"/>
                  <a:gd name="T7" fmla="*/ 52 h 68"/>
                  <a:gd name="T8" fmla="*/ 16 w 67"/>
                  <a:gd name="T9" fmla="*/ 60 h 68"/>
                  <a:gd name="T10" fmla="*/ 9 w 67"/>
                  <a:gd name="T11" fmla="*/ 60 h 68"/>
                  <a:gd name="T12" fmla="*/ 6 w 67"/>
                  <a:gd name="T13" fmla="*/ 65 h 68"/>
                  <a:gd name="T14" fmla="*/ 2 w 67"/>
                  <a:gd name="T15" fmla="*/ 67 h 68"/>
                  <a:gd name="T16" fmla="*/ 0 w 67"/>
                  <a:gd name="T17" fmla="*/ 63 h 68"/>
                  <a:gd name="T18" fmla="*/ 4 w 67"/>
                  <a:gd name="T19" fmla="*/ 61 h 68"/>
                  <a:gd name="T20" fmla="*/ 7 w 67"/>
                  <a:gd name="T21" fmla="*/ 56 h 68"/>
                  <a:gd name="T22" fmla="*/ 11 w 67"/>
                  <a:gd name="T23" fmla="*/ 49 h 68"/>
                  <a:gd name="T24" fmla="*/ 21 w 67"/>
                  <a:gd name="T25" fmla="*/ 43 h 68"/>
                  <a:gd name="T26" fmla="*/ 25 w 67"/>
                  <a:gd name="T27" fmla="*/ 35 h 68"/>
                  <a:gd name="T28" fmla="*/ 32 w 67"/>
                  <a:gd name="T29" fmla="*/ 28 h 68"/>
                  <a:gd name="T30" fmla="*/ 36 w 67"/>
                  <a:gd name="T31" fmla="*/ 22 h 68"/>
                  <a:gd name="T32" fmla="*/ 43 w 67"/>
                  <a:gd name="T33" fmla="*/ 15 h 68"/>
                  <a:gd name="T34" fmla="*/ 49 w 67"/>
                  <a:gd name="T35" fmla="*/ 15 h 68"/>
                  <a:gd name="T36" fmla="*/ 59 w 67"/>
                  <a:gd name="T37" fmla="*/ 8 h 68"/>
                  <a:gd name="T38" fmla="*/ 61 w 67"/>
                  <a:gd name="T39" fmla="*/ 0 h 68"/>
                  <a:gd name="T40" fmla="*/ 66 w 67"/>
                  <a:gd name="T41" fmla="*/ 0 h 68"/>
                  <a:gd name="T42" fmla="*/ 62 w 67"/>
                  <a:gd name="T43" fmla="*/ 6 h 68"/>
                  <a:gd name="T44" fmla="*/ 59 w 67"/>
                  <a:gd name="T45" fmla="*/ 11 h 68"/>
                  <a:gd name="T46" fmla="*/ 55 w 67"/>
                  <a:gd name="T47" fmla="*/ 17 h 68"/>
                  <a:gd name="T48" fmla="*/ 51 w 67"/>
                  <a:gd name="T49" fmla="*/ 24 h 68"/>
                  <a:gd name="T50" fmla="*/ 43 w 67"/>
                  <a:gd name="T51" fmla="*/ 31 h 68"/>
                  <a:gd name="T52" fmla="*/ 39 w 67"/>
                  <a:gd name="T53" fmla="*/ 37 h 6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7"/>
                  <a:gd name="T82" fmla="*/ 0 h 68"/>
                  <a:gd name="T83" fmla="*/ 67 w 67"/>
                  <a:gd name="T84" fmla="*/ 68 h 6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7" h="68">
                    <a:moveTo>
                      <a:pt x="39" y="37"/>
                    </a:moveTo>
                    <a:lnTo>
                      <a:pt x="32" y="45"/>
                    </a:lnTo>
                    <a:lnTo>
                      <a:pt x="21" y="47"/>
                    </a:lnTo>
                    <a:lnTo>
                      <a:pt x="19" y="52"/>
                    </a:lnTo>
                    <a:lnTo>
                      <a:pt x="16" y="60"/>
                    </a:lnTo>
                    <a:lnTo>
                      <a:pt x="9" y="60"/>
                    </a:lnTo>
                    <a:lnTo>
                      <a:pt x="6" y="65"/>
                    </a:lnTo>
                    <a:lnTo>
                      <a:pt x="2" y="67"/>
                    </a:lnTo>
                    <a:lnTo>
                      <a:pt x="0" y="63"/>
                    </a:lnTo>
                    <a:lnTo>
                      <a:pt x="4" y="61"/>
                    </a:lnTo>
                    <a:lnTo>
                      <a:pt x="7" y="56"/>
                    </a:lnTo>
                    <a:lnTo>
                      <a:pt x="11" y="49"/>
                    </a:lnTo>
                    <a:lnTo>
                      <a:pt x="21" y="43"/>
                    </a:lnTo>
                    <a:lnTo>
                      <a:pt x="25" y="35"/>
                    </a:lnTo>
                    <a:lnTo>
                      <a:pt x="32" y="28"/>
                    </a:lnTo>
                    <a:lnTo>
                      <a:pt x="36" y="22"/>
                    </a:lnTo>
                    <a:lnTo>
                      <a:pt x="43" y="15"/>
                    </a:lnTo>
                    <a:lnTo>
                      <a:pt x="49" y="15"/>
                    </a:lnTo>
                    <a:lnTo>
                      <a:pt x="59" y="8"/>
                    </a:lnTo>
                    <a:lnTo>
                      <a:pt x="61" y="0"/>
                    </a:lnTo>
                    <a:lnTo>
                      <a:pt x="66" y="0"/>
                    </a:lnTo>
                    <a:lnTo>
                      <a:pt x="62" y="6"/>
                    </a:lnTo>
                    <a:lnTo>
                      <a:pt x="59" y="11"/>
                    </a:lnTo>
                    <a:lnTo>
                      <a:pt x="55" y="17"/>
                    </a:lnTo>
                    <a:lnTo>
                      <a:pt x="51" y="24"/>
                    </a:lnTo>
                    <a:lnTo>
                      <a:pt x="43" y="31"/>
                    </a:lnTo>
                    <a:lnTo>
                      <a:pt x="39" y="3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3" name="Freeform 132"/>
              <p:cNvSpPr>
                <a:spLocks/>
              </p:cNvSpPr>
              <p:nvPr/>
            </p:nvSpPr>
            <p:spPr bwMode="auto">
              <a:xfrm>
                <a:off x="1011" y="1548"/>
                <a:ext cx="38" cy="32"/>
              </a:xfrm>
              <a:custGeom>
                <a:avLst/>
                <a:gdLst>
                  <a:gd name="T0" fmla="*/ 0 w 38"/>
                  <a:gd name="T1" fmla="*/ 28 h 32"/>
                  <a:gd name="T2" fmla="*/ 2 w 38"/>
                  <a:gd name="T3" fmla="*/ 31 h 32"/>
                  <a:gd name="T4" fmla="*/ 0 w 38"/>
                  <a:gd name="T5" fmla="*/ 28 h 32"/>
                  <a:gd name="T6" fmla="*/ 3 w 38"/>
                  <a:gd name="T7" fmla="*/ 26 h 32"/>
                  <a:gd name="T8" fmla="*/ 9 w 38"/>
                  <a:gd name="T9" fmla="*/ 24 h 32"/>
                  <a:gd name="T10" fmla="*/ 15 w 38"/>
                  <a:gd name="T11" fmla="*/ 24 h 32"/>
                  <a:gd name="T12" fmla="*/ 18 w 38"/>
                  <a:gd name="T13" fmla="*/ 18 h 32"/>
                  <a:gd name="T14" fmla="*/ 20 w 38"/>
                  <a:gd name="T15" fmla="*/ 13 h 32"/>
                  <a:gd name="T16" fmla="*/ 28 w 38"/>
                  <a:gd name="T17" fmla="*/ 5 h 32"/>
                  <a:gd name="T18" fmla="*/ 32 w 38"/>
                  <a:gd name="T19" fmla="*/ 0 h 32"/>
                  <a:gd name="T20" fmla="*/ 37 w 38"/>
                  <a:gd name="T21" fmla="*/ 3 h 32"/>
                  <a:gd name="T22" fmla="*/ 30 w 38"/>
                  <a:gd name="T23" fmla="*/ 11 h 32"/>
                  <a:gd name="T24" fmla="*/ 27 w 38"/>
                  <a:gd name="T25" fmla="*/ 16 h 32"/>
                  <a:gd name="T26" fmla="*/ 18 w 38"/>
                  <a:gd name="T27" fmla="*/ 18 h 32"/>
                  <a:gd name="T28" fmla="*/ 15 w 38"/>
                  <a:gd name="T29" fmla="*/ 24 h 32"/>
                  <a:gd name="T30" fmla="*/ 9 w 38"/>
                  <a:gd name="T31" fmla="*/ 24 h 32"/>
                  <a:gd name="T32" fmla="*/ 5 w 38"/>
                  <a:gd name="T33" fmla="*/ 29 h 32"/>
                  <a:gd name="T34" fmla="*/ 2 w 38"/>
                  <a:gd name="T35" fmla="*/ 31 h 32"/>
                  <a:gd name="T36" fmla="*/ 0 w 38"/>
                  <a:gd name="T37" fmla="*/ 28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32"/>
                  <a:gd name="T59" fmla="*/ 38 w 38"/>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32">
                    <a:moveTo>
                      <a:pt x="0" y="28"/>
                    </a:moveTo>
                    <a:lnTo>
                      <a:pt x="2" y="31"/>
                    </a:lnTo>
                    <a:lnTo>
                      <a:pt x="0" y="28"/>
                    </a:lnTo>
                    <a:lnTo>
                      <a:pt x="3" y="26"/>
                    </a:lnTo>
                    <a:lnTo>
                      <a:pt x="9" y="24"/>
                    </a:lnTo>
                    <a:lnTo>
                      <a:pt x="15" y="24"/>
                    </a:lnTo>
                    <a:lnTo>
                      <a:pt x="18" y="18"/>
                    </a:lnTo>
                    <a:lnTo>
                      <a:pt x="20" y="13"/>
                    </a:lnTo>
                    <a:lnTo>
                      <a:pt x="28" y="5"/>
                    </a:lnTo>
                    <a:lnTo>
                      <a:pt x="32" y="0"/>
                    </a:lnTo>
                    <a:lnTo>
                      <a:pt x="37" y="3"/>
                    </a:lnTo>
                    <a:lnTo>
                      <a:pt x="30" y="11"/>
                    </a:lnTo>
                    <a:lnTo>
                      <a:pt x="27" y="16"/>
                    </a:lnTo>
                    <a:lnTo>
                      <a:pt x="18" y="18"/>
                    </a:lnTo>
                    <a:lnTo>
                      <a:pt x="15" y="24"/>
                    </a:lnTo>
                    <a:lnTo>
                      <a:pt x="9" y="24"/>
                    </a:lnTo>
                    <a:lnTo>
                      <a:pt x="5" y="29"/>
                    </a:lnTo>
                    <a:lnTo>
                      <a:pt x="2" y="31"/>
                    </a:lnTo>
                    <a:lnTo>
                      <a:pt x="0" y="2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4" name="Freeform 133"/>
              <p:cNvSpPr>
                <a:spLocks/>
              </p:cNvSpPr>
              <p:nvPr/>
            </p:nvSpPr>
            <p:spPr bwMode="auto">
              <a:xfrm>
                <a:off x="1011" y="1548"/>
                <a:ext cx="38" cy="32"/>
              </a:xfrm>
              <a:custGeom>
                <a:avLst/>
                <a:gdLst>
                  <a:gd name="T0" fmla="*/ 0 w 38"/>
                  <a:gd name="T1" fmla="*/ 28 h 32"/>
                  <a:gd name="T2" fmla="*/ 2 w 38"/>
                  <a:gd name="T3" fmla="*/ 31 h 32"/>
                  <a:gd name="T4" fmla="*/ 0 w 38"/>
                  <a:gd name="T5" fmla="*/ 28 h 32"/>
                  <a:gd name="T6" fmla="*/ 3 w 38"/>
                  <a:gd name="T7" fmla="*/ 26 h 32"/>
                  <a:gd name="T8" fmla="*/ 9 w 38"/>
                  <a:gd name="T9" fmla="*/ 24 h 32"/>
                  <a:gd name="T10" fmla="*/ 15 w 38"/>
                  <a:gd name="T11" fmla="*/ 24 h 32"/>
                  <a:gd name="T12" fmla="*/ 18 w 38"/>
                  <a:gd name="T13" fmla="*/ 18 h 32"/>
                  <a:gd name="T14" fmla="*/ 20 w 38"/>
                  <a:gd name="T15" fmla="*/ 13 h 32"/>
                  <a:gd name="T16" fmla="*/ 28 w 38"/>
                  <a:gd name="T17" fmla="*/ 5 h 32"/>
                  <a:gd name="T18" fmla="*/ 32 w 38"/>
                  <a:gd name="T19" fmla="*/ 0 h 32"/>
                  <a:gd name="T20" fmla="*/ 37 w 38"/>
                  <a:gd name="T21" fmla="*/ 3 h 32"/>
                  <a:gd name="T22" fmla="*/ 30 w 38"/>
                  <a:gd name="T23" fmla="*/ 11 h 32"/>
                  <a:gd name="T24" fmla="*/ 27 w 38"/>
                  <a:gd name="T25" fmla="*/ 16 h 32"/>
                  <a:gd name="T26" fmla="*/ 18 w 38"/>
                  <a:gd name="T27" fmla="*/ 18 h 32"/>
                  <a:gd name="T28" fmla="*/ 15 w 38"/>
                  <a:gd name="T29" fmla="*/ 24 h 32"/>
                  <a:gd name="T30" fmla="*/ 9 w 38"/>
                  <a:gd name="T31" fmla="*/ 24 h 32"/>
                  <a:gd name="T32" fmla="*/ 5 w 38"/>
                  <a:gd name="T33" fmla="*/ 29 h 32"/>
                  <a:gd name="T34" fmla="*/ 2 w 38"/>
                  <a:gd name="T35" fmla="*/ 31 h 32"/>
                  <a:gd name="T36" fmla="*/ 0 w 38"/>
                  <a:gd name="T37" fmla="*/ 28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32"/>
                  <a:gd name="T59" fmla="*/ 38 w 38"/>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32">
                    <a:moveTo>
                      <a:pt x="0" y="28"/>
                    </a:moveTo>
                    <a:lnTo>
                      <a:pt x="2" y="31"/>
                    </a:lnTo>
                    <a:lnTo>
                      <a:pt x="0" y="28"/>
                    </a:lnTo>
                    <a:lnTo>
                      <a:pt x="3" y="26"/>
                    </a:lnTo>
                    <a:lnTo>
                      <a:pt x="9" y="24"/>
                    </a:lnTo>
                    <a:lnTo>
                      <a:pt x="15" y="24"/>
                    </a:lnTo>
                    <a:lnTo>
                      <a:pt x="18" y="18"/>
                    </a:lnTo>
                    <a:lnTo>
                      <a:pt x="20" y="13"/>
                    </a:lnTo>
                    <a:lnTo>
                      <a:pt x="28" y="5"/>
                    </a:lnTo>
                    <a:lnTo>
                      <a:pt x="32" y="0"/>
                    </a:lnTo>
                    <a:lnTo>
                      <a:pt x="37" y="3"/>
                    </a:lnTo>
                    <a:lnTo>
                      <a:pt x="30" y="11"/>
                    </a:lnTo>
                    <a:lnTo>
                      <a:pt x="27" y="16"/>
                    </a:lnTo>
                    <a:lnTo>
                      <a:pt x="18" y="18"/>
                    </a:lnTo>
                    <a:lnTo>
                      <a:pt x="15" y="24"/>
                    </a:lnTo>
                    <a:lnTo>
                      <a:pt x="9" y="24"/>
                    </a:lnTo>
                    <a:lnTo>
                      <a:pt x="5" y="29"/>
                    </a:lnTo>
                    <a:lnTo>
                      <a:pt x="2" y="31"/>
                    </a:lnTo>
                    <a:lnTo>
                      <a:pt x="0" y="2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5" name="Freeform 134"/>
              <p:cNvSpPr>
                <a:spLocks/>
              </p:cNvSpPr>
              <p:nvPr/>
            </p:nvSpPr>
            <p:spPr bwMode="auto">
              <a:xfrm>
                <a:off x="1011" y="1542"/>
                <a:ext cx="30" cy="38"/>
              </a:xfrm>
              <a:custGeom>
                <a:avLst/>
                <a:gdLst>
                  <a:gd name="T0" fmla="*/ 29 w 30"/>
                  <a:gd name="T1" fmla="*/ 0 h 38"/>
                  <a:gd name="T2" fmla="*/ 29 w 30"/>
                  <a:gd name="T3" fmla="*/ 0 h 38"/>
                  <a:gd name="T4" fmla="*/ 22 w 30"/>
                  <a:gd name="T5" fmla="*/ 13 h 38"/>
                  <a:gd name="T6" fmla="*/ 19 w 30"/>
                  <a:gd name="T7" fmla="*/ 15 h 38"/>
                  <a:gd name="T8" fmla="*/ 10 w 30"/>
                  <a:gd name="T9" fmla="*/ 20 h 38"/>
                  <a:gd name="T10" fmla="*/ 7 w 30"/>
                  <a:gd name="T11" fmla="*/ 27 h 38"/>
                  <a:gd name="T12" fmla="*/ 3 w 30"/>
                  <a:gd name="T13" fmla="*/ 32 h 38"/>
                  <a:gd name="T14" fmla="*/ 2 w 30"/>
                  <a:gd name="T15" fmla="*/ 37 h 38"/>
                  <a:gd name="T16" fmla="*/ 0 w 30"/>
                  <a:gd name="T17" fmla="*/ 34 h 38"/>
                  <a:gd name="T18" fmla="*/ 2 w 30"/>
                  <a:gd name="T19" fmla="*/ 37 h 38"/>
                  <a:gd name="T20" fmla="*/ 0 w 30"/>
                  <a:gd name="T21" fmla="*/ 34 h 38"/>
                  <a:gd name="T22" fmla="*/ 3 w 30"/>
                  <a:gd name="T23" fmla="*/ 27 h 38"/>
                  <a:gd name="T24" fmla="*/ 7 w 30"/>
                  <a:gd name="T25" fmla="*/ 27 h 38"/>
                  <a:gd name="T26" fmla="*/ 10 w 30"/>
                  <a:gd name="T27" fmla="*/ 20 h 38"/>
                  <a:gd name="T28" fmla="*/ 19 w 30"/>
                  <a:gd name="T29" fmla="*/ 15 h 38"/>
                  <a:gd name="T30" fmla="*/ 22 w 30"/>
                  <a:gd name="T31" fmla="*/ 7 h 38"/>
                  <a:gd name="T32" fmla="*/ 29 w 30"/>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38"/>
                  <a:gd name="T53" fmla="*/ 30 w 30"/>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38">
                    <a:moveTo>
                      <a:pt x="29" y="0"/>
                    </a:moveTo>
                    <a:lnTo>
                      <a:pt x="29" y="0"/>
                    </a:lnTo>
                    <a:lnTo>
                      <a:pt x="22" y="13"/>
                    </a:lnTo>
                    <a:lnTo>
                      <a:pt x="19" y="15"/>
                    </a:lnTo>
                    <a:lnTo>
                      <a:pt x="10" y="20"/>
                    </a:lnTo>
                    <a:lnTo>
                      <a:pt x="7" y="27"/>
                    </a:lnTo>
                    <a:lnTo>
                      <a:pt x="3" y="32"/>
                    </a:lnTo>
                    <a:lnTo>
                      <a:pt x="2" y="37"/>
                    </a:lnTo>
                    <a:lnTo>
                      <a:pt x="0" y="34"/>
                    </a:lnTo>
                    <a:lnTo>
                      <a:pt x="2" y="37"/>
                    </a:lnTo>
                    <a:lnTo>
                      <a:pt x="0" y="34"/>
                    </a:lnTo>
                    <a:lnTo>
                      <a:pt x="3" y="27"/>
                    </a:lnTo>
                    <a:lnTo>
                      <a:pt x="7" y="27"/>
                    </a:lnTo>
                    <a:lnTo>
                      <a:pt x="10" y="20"/>
                    </a:lnTo>
                    <a:lnTo>
                      <a:pt x="19" y="15"/>
                    </a:lnTo>
                    <a:lnTo>
                      <a:pt x="22" y="7"/>
                    </a:lnTo>
                    <a:lnTo>
                      <a:pt x="29"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6" name="Freeform 135"/>
              <p:cNvSpPr>
                <a:spLocks/>
              </p:cNvSpPr>
              <p:nvPr/>
            </p:nvSpPr>
            <p:spPr bwMode="auto">
              <a:xfrm>
                <a:off x="1011" y="1542"/>
                <a:ext cx="30" cy="38"/>
              </a:xfrm>
              <a:custGeom>
                <a:avLst/>
                <a:gdLst>
                  <a:gd name="T0" fmla="*/ 29 w 30"/>
                  <a:gd name="T1" fmla="*/ 0 h 38"/>
                  <a:gd name="T2" fmla="*/ 22 w 30"/>
                  <a:gd name="T3" fmla="*/ 13 h 38"/>
                  <a:gd name="T4" fmla="*/ 19 w 30"/>
                  <a:gd name="T5" fmla="*/ 15 h 38"/>
                  <a:gd name="T6" fmla="*/ 10 w 30"/>
                  <a:gd name="T7" fmla="*/ 20 h 38"/>
                  <a:gd name="T8" fmla="*/ 7 w 30"/>
                  <a:gd name="T9" fmla="*/ 27 h 38"/>
                  <a:gd name="T10" fmla="*/ 3 w 30"/>
                  <a:gd name="T11" fmla="*/ 32 h 38"/>
                  <a:gd name="T12" fmla="*/ 2 w 30"/>
                  <a:gd name="T13" fmla="*/ 37 h 38"/>
                  <a:gd name="T14" fmla="*/ 0 w 30"/>
                  <a:gd name="T15" fmla="*/ 34 h 38"/>
                  <a:gd name="T16" fmla="*/ 2 w 30"/>
                  <a:gd name="T17" fmla="*/ 37 h 38"/>
                  <a:gd name="T18" fmla="*/ 0 w 30"/>
                  <a:gd name="T19" fmla="*/ 34 h 38"/>
                  <a:gd name="T20" fmla="*/ 3 w 30"/>
                  <a:gd name="T21" fmla="*/ 27 h 38"/>
                  <a:gd name="T22" fmla="*/ 7 w 30"/>
                  <a:gd name="T23" fmla="*/ 27 h 38"/>
                  <a:gd name="T24" fmla="*/ 10 w 30"/>
                  <a:gd name="T25" fmla="*/ 20 h 38"/>
                  <a:gd name="T26" fmla="*/ 19 w 30"/>
                  <a:gd name="T27" fmla="*/ 15 h 38"/>
                  <a:gd name="T28" fmla="*/ 22 w 30"/>
                  <a:gd name="T29" fmla="*/ 7 h 38"/>
                  <a:gd name="T30" fmla="*/ 29 w 30"/>
                  <a:gd name="T31" fmla="*/ 0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
                  <a:gd name="T49" fmla="*/ 0 h 38"/>
                  <a:gd name="T50" fmla="*/ 30 w 30"/>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 h="38">
                    <a:moveTo>
                      <a:pt x="29" y="0"/>
                    </a:moveTo>
                    <a:lnTo>
                      <a:pt x="22" y="13"/>
                    </a:lnTo>
                    <a:lnTo>
                      <a:pt x="19" y="15"/>
                    </a:lnTo>
                    <a:lnTo>
                      <a:pt x="10" y="20"/>
                    </a:lnTo>
                    <a:lnTo>
                      <a:pt x="7" y="27"/>
                    </a:lnTo>
                    <a:lnTo>
                      <a:pt x="3" y="32"/>
                    </a:lnTo>
                    <a:lnTo>
                      <a:pt x="2" y="37"/>
                    </a:lnTo>
                    <a:lnTo>
                      <a:pt x="0" y="34"/>
                    </a:lnTo>
                    <a:lnTo>
                      <a:pt x="2" y="37"/>
                    </a:lnTo>
                    <a:lnTo>
                      <a:pt x="0" y="34"/>
                    </a:lnTo>
                    <a:lnTo>
                      <a:pt x="3" y="27"/>
                    </a:lnTo>
                    <a:lnTo>
                      <a:pt x="7" y="27"/>
                    </a:lnTo>
                    <a:lnTo>
                      <a:pt x="10" y="20"/>
                    </a:lnTo>
                    <a:lnTo>
                      <a:pt x="19" y="15"/>
                    </a:lnTo>
                    <a:lnTo>
                      <a:pt x="22" y="7"/>
                    </a:lnTo>
                    <a:lnTo>
                      <a:pt x="29"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7" name="Freeform 136"/>
              <p:cNvSpPr>
                <a:spLocks/>
              </p:cNvSpPr>
              <p:nvPr/>
            </p:nvSpPr>
            <p:spPr bwMode="auto">
              <a:xfrm>
                <a:off x="1046" y="1512"/>
                <a:ext cx="32" cy="25"/>
              </a:xfrm>
              <a:custGeom>
                <a:avLst/>
                <a:gdLst>
                  <a:gd name="T0" fmla="*/ 31 w 32"/>
                  <a:gd name="T1" fmla="*/ 0 h 25"/>
                  <a:gd name="T2" fmla="*/ 31 w 32"/>
                  <a:gd name="T3" fmla="*/ 0 h 25"/>
                  <a:gd name="T4" fmla="*/ 26 w 32"/>
                  <a:gd name="T5" fmla="*/ 0 h 25"/>
                  <a:gd name="T6" fmla="*/ 28 w 32"/>
                  <a:gd name="T7" fmla="*/ 6 h 25"/>
                  <a:gd name="T8" fmla="*/ 24 w 32"/>
                  <a:gd name="T9" fmla="*/ 7 h 25"/>
                  <a:gd name="T10" fmla="*/ 21 w 32"/>
                  <a:gd name="T11" fmla="*/ 11 h 25"/>
                  <a:gd name="T12" fmla="*/ 12 w 32"/>
                  <a:gd name="T13" fmla="*/ 18 h 25"/>
                  <a:gd name="T14" fmla="*/ 8 w 32"/>
                  <a:gd name="T15" fmla="*/ 18 h 25"/>
                  <a:gd name="T16" fmla="*/ 0 w 32"/>
                  <a:gd name="T17" fmla="*/ 24 h 25"/>
                  <a:gd name="T18" fmla="*/ 3 w 32"/>
                  <a:gd name="T19" fmla="*/ 19 h 25"/>
                  <a:gd name="T20" fmla="*/ 10 w 32"/>
                  <a:gd name="T21" fmla="*/ 13 h 25"/>
                  <a:gd name="T22" fmla="*/ 13 w 32"/>
                  <a:gd name="T23" fmla="*/ 8 h 25"/>
                  <a:gd name="T24" fmla="*/ 24 w 32"/>
                  <a:gd name="T25" fmla="*/ 7 h 25"/>
                  <a:gd name="T26" fmla="*/ 26 w 32"/>
                  <a:gd name="T27" fmla="*/ 0 h 25"/>
                  <a:gd name="T28" fmla="*/ 31 w 32"/>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25"/>
                  <a:gd name="T47" fmla="*/ 32 w 32"/>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25">
                    <a:moveTo>
                      <a:pt x="31" y="0"/>
                    </a:moveTo>
                    <a:lnTo>
                      <a:pt x="31" y="0"/>
                    </a:lnTo>
                    <a:lnTo>
                      <a:pt x="26" y="0"/>
                    </a:lnTo>
                    <a:lnTo>
                      <a:pt x="28" y="6"/>
                    </a:lnTo>
                    <a:lnTo>
                      <a:pt x="24" y="7"/>
                    </a:lnTo>
                    <a:lnTo>
                      <a:pt x="21" y="11"/>
                    </a:lnTo>
                    <a:lnTo>
                      <a:pt x="12" y="18"/>
                    </a:lnTo>
                    <a:lnTo>
                      <a:pt x="8" y="18"/>
                    </a:lnTo>
                    <a:lnTo>
                      <a:pt x="0" y="24"/>
                    </a:lnTo>
                    <a:lnTo>
                      <a:pt x="3" y="19"/>
                    </a:lnTo>
                    <a:lnTo>
                      <a:pt x="10" y="13"/>
                    </a:lnTo>
                    <a:lnTo>
                      <a:pt x="13" y="8"/>
                    </a:lnTo>
                    <a:lnTo>
                      <a:pt x="24" y="7"/>
                    </a:lnTo>
                    <a:lnTo>
                      <a:pt x="26" y="0"/>
                    </a:lnTo>
                    <a:lnTo>
                      <a:pt x="31"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8" name="Freeform 137"/>
              <p:cNvSpPr>
                <a:spLocks/>
              </p:cNvSpPr>
              <p:nvPr/>
            </p:nvSpPr>
            <p:spPr bwMode="auto">
              <a:xfrm>
                <a:off x="1046" y="1512"/>
                <a:ext cx="32" cy="25"/>
              </a:xfrm>
              <a:custGeom>
                <a:avLst/>
                <a:gdLst>
                  <a:gd name="T0" fmla="*/ 31 w 32"/>
                  <a:gd name="T1" fmla="*/ 0 h 25"/>
                  <a:gd name="T2" fmla="*/ 26 w 32"/>
                  <a:gd name="T3" fmla="*/ 0 h 25"/>
                  <a:gd name="T4" fmla="*/ 28 w 32"/>
                  <a:gd name="T5" fmla="*/ 6 h 25"/>
                  <a:gd name="T6" fmla="*/ 24 w 32"/>
                  <a:gd name="T7" fmla="*/ 7 h 25"/>
                  <a:gd name="T8" fmla="*/ 21 w 32"/>
                  <a:gd name="T9" fmla="*/ 11 h 25"/>
                  <a:gd name="T10" fmla="*/ 12 w 32"/>
                  <a:gd name="T11" fmla="*/ 18 h 25"/>
                  <a:gd name="T12" fmla="*/ 8 w 32"/>
                  <a:gd name="T13" fmla="*/ 18 h 25"/>
                  <a:gd name="T14" fmla="*/ 0 w 32"/>
                  <a:gd name="T15" fmla="*/ 24 h 25"/>
                  <a:gd name="T16" fmla="*/ 3 w 32"/>
                  <a:gd name="T17" fmla="*/ 19 h 25"/>
                  <a:gd name="T18" fmla="*/ 10 w 32"/>
                  <a:gd name="T19" fmla="*/ 13 h 25"/>
                  <a:gd name="T20" fmla="*/ 13 w 32"/>
                  <a:gd name="T21" fmla="*/ 8 h 25"/>
                  <a:gd name="T22" fmla="*/ 24 w 32"/>
                  <a:gd name="T23" fmla="*/ 7 h 25"/>
                  <a:gd name="T24" fmla="*/ 26 w 32"/>
                  <a:gd name="T25" fmla="*/ 0 h 25"/>
                  <a:gd name="T26" fmla="*/ 31 w 32"/>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25"/>
                  <a:gd name="T44" fmla="*/ 32 w 32"/>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25">
                    <a:moveTo>
                      <a:pt x="31" y="0"/>
                    </a:moveTo>
                    <a:lnTo>
                      <a:pt x="26" y="0"/>
                    </a:lnTo>
                    <a:lnTo>
                      <a:pt x="28" y="6"/>
                    </a:lnTo>
                    <a:lnTo>
                      <a:pt x="24" y="7"/>
                    </a:lnTo>
                    <a:lnTo>
                      <a:pt x="21" y="11"/>
                    </a:lnTo>
                    <a:lnTo>
                      <a:pt x="12" y="18"/>
                    </a:lnTo>
                    <a:lnTo>
                      <a:pt x="8" y="18"/>
                    </a:lnTo>
                    <a:lnTo>
                      <a:pt x="0" y="24"/>
                    </a:lnTo>
                    <a:lnTo>
                      <a:pt x="3" y="19"/>
                    </a:lnTo>
                    <a:lnTo>
                      <a:pt x="10" y="13"/>
                    </a:lnTo>
                    <a:lnTo>
                      <a:pt x="13" y="8"/>
                    </a:lnTo>
                    <a:lnTo>
                      <a:pt x="24" y="7"/>
                    </a:lnTo>
                    <a:lnTo>
                      <a:pt x="26" y="0"/>
                    </a:lnTo>
                    <a:lnTo>
                      <a:pt x="31"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59" name="Freeform 138"/>
              <p:cNvSpPr>
                <a:spLocks/>
              </p:cNvSpPr>
              <p:nvPr/>
            </p:nvSpPr>
            <p:spPr bwMode="auto">
              <a:xfrm>
                <a:off x="1048" y="1512"/>
                <a:ext cx="32" cy="35"/>
              </a:xfrm>
              <a:custGeom>
                <a:avLst/>
                <a:gdLst>
                  <a:gd name="T0" fmla="*/ 0 w 32"/>
                  <a:gd name="T1" fmla="*/ 31 h 35"/>
                  <a:gd name="T2" fmla="*/ 0 w 32"/>
                  <a:gd name="T3" fmla="*/ 31 h 35"/>
                  <a:gd name="T4" fmla="*/ 7 w 32"/>
                  <a:gd name="T5" fmla="*/ 24 h 35"/>
                  <a:gd name="T6" fmla="*/ 10 w 32"/>
                  <a:gd name="T7" fmla="*/ 19 h 35"/>
                  <a:gd name="T8" fmla="*/ 19 w 32"/>
                  <a:gd name="T9" fmla="*/ 15 h 35"/>
                  <a:gd name="T10" fmla="*/ 23 w 32"/>
                  <a:gd name="T11" fmla="*/ 10 h 35"/>
                  <a:gd name="T12" fmla="*/ 26 w 32"/>
                  <a:gd name="T13" fmla="*/ 6 h 35"/>
                  <a:gd name="T14" fmla="*/ 24 w 32"/>
                  <a:gd name="T15" fmla="*/ 0 h 35"/>
                  <a:gd name="T16" fmla="*/ 29 w 32"/>
                  <a:gd name="T17" fmla="*/ 0 h 35"/>
                  <a:gd name="T18" fmla="*/ 31 w 32"/>
                  <a:gd name="T19" fmla="*/ 4 h 35"/>
                  <a:gd name="T20" fmla="*/ 26 w 32"/>
                  <a:gd name="T21" fmla="*/ 6 h 35"/>
                  <a:gd name="T22" fmla="*/ 23 w 32"/>
                  <a:gd name="T23" fmla="*/ 10 h 35"/>
                  <a:gd name="T24" fmla="*/ 19 w 32"/>
                  <a:gd name="T25" fmla="*/ 15 h 35"/>
                  <a:gd name="T26" fmla="*/ 16 w 32"/>
                  <a:gd name="T27" fmla="*/ 22 h 35"/>
                  <a:gd name="T28" fmla="*/ 8 w 32"/>
                  <a:gd name="T29" fmla="*/ 29 h 35"/>
                  <a:gd name="T30" fmla="*/ 5 w 32"/>
                  <a:gd name="T31" fmla="*/ 34 h 35"/>
                  <a:gd name="T32" fmla="*/ 0 w 32"/>
                  <a:gd name="T33" fmla="*/ 3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35"/>
                  <a:gd name="T53" fmla="*/ 32 w 32"/>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35">
                    <a:moveTo>
                      <a:pt x="0" y="31"/>
                    </a:moveTo>
                    <a:lnTo>
                      <a:pt x="0" y="31"/>
                    </a:lnTo>
                    <a:lnTo>
                      <a:pt x="7" y="24"/>
                    </a:lnTo>
                    <a:lnTo>
                      <a:pt x="10" y="19"/>
                    </a:lnTo>
                    <a:lnTo>
                      <a:pt x="19" y="15"/>
                    </a:lnTo>
                    <a:lnTo>
                      <a:pt x="23" y="10"/>
                    </a:lnTo>
                    <a:lnTo>
                      <a:pt x="26" y="6"/>
                    </a:lnTo>
                    <a:lnTo>
                      <a:pt x="24" y="0"/>
                    </a:lnTo>
                    <a:lnTo>
                      <a:pt x="29" y="0"/>
                    </a:lnTo>
                    <a:lnTo>
                      <a:pt x="31" y="4"/>
                    </a:lnTo>
                    <a:lnTo>
                      <a:pt x="26" y="6"/>
                    </a:lnTo>
                    <a:lnTo>
                      <a:pt x="23" y="10"/>
                    </a:lnTo>
                    <a:lnTo>
                      <a:pt x="19" y="15"/>
                    </a:lnTo>
                    <a:lnTo>
                      <a:pt x="16" y="22"/>
                    </a:lnTo>
                    <a:lnTo>
                      <a:pt x="8" y="29"/>
                    </a:lnTo>
                    <a:lnTo>
                      <a:pt x="5" y="34"/>
                    </a:lnTo>
                    <a:lnTo>
                      <a:pt x="0" y="3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60" name="Freeform 139"/>
              <p:cNvSpPr>
                <a:spLocks/>
              </p:cNvSpPr>
              <p:nvPr/>
            </p:nvSpPr>
            <p:spPr bwMode="auto">
              <a:xfrm>
                <a:off x="1048" y="1512"/>
                <a:ext cx="32" cy="35"/>
              </a:xfrm>
              <a:custGeom>
                <a:avLst/>
                <a:gdLst>
                  <a:gd name="T0" fmla="*/ 0 w 32"/>
                  <a:gd name="T1" fmla="*/ 31 h 35"/>
                  <a:gd name="T2" fmla="*/ 7 w 32"/>
                  <a:gd name="T3" fmla="*/ 24 h 35"/>
                  <a:gd name="T4" fmla="*/ 10 w 32"/>
                  <a:gd name="T5" fmla="*/ 19 h 35"/>
                  <a:gd name="T6" fmla="*/ 19 w 32"/>
                  <a:gd name="T7" fmla="*/ 15 h 35"/>
                  <a:gd name="T8" fmla="*/ 23 w 32"/>
                  <a:gd name="T9" fmla="*/ 10 h 35"/>
                  <a:gd name="T10" fmla="*/ 26 w 32"/>
                  <a:gd name="T11" fmla="*/ 6 h 35"/>
                  <a:gd name="T12" fmla="*/ 24 w 32"/>
                  <a:gd name="T13" fmla="*/ 0 h 35"/>
                  <a:gd name="T14" fmla="*/ 29 w 32"/>
                  <a:gd name="T15" fmla="*/ 0 h 35"/>
                  <a:gd name="T16" fmla="*/ 31 w 32"/>
                  <a:gd name="T17" fmla="*/ 4 h 35"/>
                  <a:gd name="T18" fmla="*/ 26 w 32"/>
                  <a:gd name="T19" fmla="*/ 6 h 35"/>
                  <a:gd name="T20" fmla="*/ 23 w 32"/>
                  <a:gd name="T21" fmla="*/ 10 h 35"/>
                  <a:gd name="T22" fmla="*/ 19 w 32"/>
                  <a:gd name="T23" fmla="*/ 15 h 35"/>
                  <a:gd name="T24" fmla="*/ 16 w 32"/>
                  <a:gd name="T25" fmla="*/ 22 h 35"/>
                  <a:gd name="T26" fmla="*/ 8 w 32"/>
                  <a:gd name="T27" fmla="*/ 29 h 35"/>
                  <a:gd name="T28" fmla="*/ 5 w 32"/>
                  <a:gd name="T29" fmla="*/ 34 h 35"/>
                  <a:gd name="T30" fmla="*/ 0 w 32"/>
                  <a:gd name="T31" fmla="*/ 31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35"/>
                  <a:gd name="T50" fmla="*/ 32 w 32"/>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35">
                    <a:moveTo>
                      <a:pt x="0" y="31"/>
                    </a:moveTo>
                    <a:lnTo>
                      <a:pt x="7" y="24"/>
                    </a:lnTo>
                    <a:lnTo>
                      <a:pt x="10" y="19"/>
                    </a:lnTo>
                    <a:lnTo>
                      <a:pt x="19" y="15"/>
                    </a:lnTo>
                    <a:lnTo>
                      <a:pt x="23" y="10"/>
                    </a:lnTo>
                    <a:lnTo>
                      <a:pt x="26" y="6"/>
                    </a:lnTo>
                    <a:lnTo>
                      <a:pt x="24" y="0"/>
                    </a:lnTo>
                    <a:lnTo>
                      <a:pt x="29" y="0"/>
                    </a:lnTo>
                    <a:lnTo>
                      <a:pt x="31" y="4"/>
                    </a:lnTo>
                    <a:lnTo>
                      <a:pt x="26" y="6"/>
                    </a:lnTo>
                    <a:lnTo>
                      <a:pt x="23" y="10"/>
                    </a:lnTo>
                    <a:lnTo>
                      <a:pt x="19" y="15"/>
                    </a:lnTo>
                    <a:lnTo>
                      <a:pt x="16" y="22"/>
                    </a:lnTo>
                    <a:lnTo>
                      <a:pt x="8" y="29"/>
                    </a:lnTo>
                    <a:lnTo>
                      <a:pt x="5" y="34"/>
                    </a:lnTo>
                    <a:lnTo>
                      <a:pt x="0" y="3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61" name="Freeform 140"/>
              <p:cNvSpPr>
                <a:spLocks/>
              </p:cNvSpPr>
              <p:nvPr/>
            </p:nvSpPr>
            <p:spPr bwMode="auto">
              <a:xfrm>
                <a:off x="1042" y="1542"/>
                <a:ext cx="22" cy="20"/>
              </a:xfrm>
              <a:custGeom>
                <a:avLst/>
                <a:gdLst>
                  <a:gd name="T0" fmla="*/ 21 w 22"/>
                  <a:gd name="T1" fmla="*/ 13 h 20"/>
                  <a:gd name="T2" fmla="*/ 21 w 22"/>
                  <a:gd name="T3" fmla="*/ 13 h 20"/>
                  <a:gd name="T4" fmla="*/ 21 w 22"/>
                  <a:gd name="T5" fmla="*/ 17 h 20"/>
                  <a:gd name="T6" fmla="*/ 17 w 22"/>
                  <a:gd name="T7" fmla="*/ 19 h 20"/>
                  <a:gd name="T8" fmla="*/ 0 w 22"/>
                  <a:gd name="T9" fmla="*/ 6 h 20"/>
                  <a:gd name="T10" fmla="*/ 3 w 22"/>
                  <a:gd name="T11" fmla="*/ 0 h 20"/>
                  <a:gd name="T12" fmla="*/ 16 w 22"/>
                  <a:gd name="T13" fmla="*/ 14 h 20"/>
                  <a:gd name="T14" fmla="*/ 21 w 22"/>
                  <a:gd name="T15" fmla="*/ 13 h 20"/>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0"/>
                  <a:gd name="T26" fmla="*/ 22 w 2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0">
                    <a:moveTo>
                      <a:pt x="21" y="13"/>
                    </a:moveTo>
                    <a:lnTo>
                      <a:pt x="21" y="13"/>
                    </a:lnTo>
                    <a:lnTo>
                      <a:pt x="21" y="17"/>
                    </a:lnTo>
                    <a:lnTo>
                      <a:pt x="17" y="19"/>
                    </a:lnTo>
                    <a:lnTo>
                      <a:pt x="0" y="6"/>
                    </a:lnTo>
                    <a:lnTo>
                      <a:pt x="3" y="0"/>
                    </a:lnTo>
                    <a:lnTo>
                      <a:pt x="16" y="14"/>
                    </a:lnTo>
                    <a:lnTo>
                      <a:pt x="21"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62" name="Freeform 141"/>
              <p:cNvSpPr>
                <a:spLocks/>
              </p:cNvSpPr>
              <p:nvPr/>
            </p:nvSpPr>
            <p:spPr bwMode="auto">
              <a:xfrm>
                <a:off x="1042" y="1542"/>
                <a:ext cx="22" cy="20"/>
              </a:xfrm>
              <a:custGeom>
                <a:avLst/>
                <a:gdLst>
                  <a:gd name="T0" fmla="*/ 21 w 22"/>
                  <a:gd name="T1" fmla="*/ 13 h 20"/>
                  <a:gd name="T2" fmla="*/ 21 w 22"/>
                  <a:gd name="T3" fmla="*/ 17 h 20"/>
                  <a:gd name="T4" fmla="*/ 17 w 22"/>
                  <a:gd name="T5" fmla="*/ 19 h 20"/>
                  <a:gd name="T6" fmla="*/ 0 w 22"/>
                  <a:gd name="T7" fmla="*/ 6 h 20"/>
                  <a:gd name="T8" fmla="*/ 3 w 22"/>
                  <a:gd name="T9" fmla="*/ 0 h 20"/>
                  <a:gd name="T10" fmla="*/ 16 w 22"/>
                  <a:gd name="T11" fmla="*/ 14 h 20"/>
                  <a:gd name="T12" fmla="*/ 21 w 22"/>
                  <a:gd name="T13" fmla="*/ 13 h 20"/>
                  <a:gd name="T14" fmla="*/ 0 60000 65536"/>
                  <a:gd name="T15" fmla="*/ 0 60000 65536"/>
                  <a:gd name="T16" fmla="*/ 0 60000 65536"/>
                  <a:gd name="T17" fmla="*/ 0 60000 65536"/>
                  <a:gd name="T18" fmla="*/ 0 60000 65536"/>
                  <a:gd name="T19" fmla="*/ 0 60000 65536"/>
                  <a:gd name="T20" fmla="*/ 0 60000 65536"/>
                  <a:gd name="T21" fmla="*/ 0 w 22"/>
                  <a:gd name="T22" fmla="*/ 0 h 20"/>
                  <a:gd name="T23" fmla="*/ 22 w 22"/>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0">
                    <a:moveTo>
                      <a:pt x="21" y="13"/>
                    </a:moveTo>
                    <a:lnTo>
                      <a:pt x="21" y="17"/>
                    </a:lnTo>
                    <a:lnTo>
                      <a:pt x="17" y="19"/>
                    </a:lnTo>
                    <a:lnTo>
                      <a:pt x="0" y="6"/>
                    </a:lnTo>
                    <a:lnTo>
                      <a:pt x="3" y="0"/>
                    </a:lnTo>
                    <a:lnTo>
                      <a:pt x="16" y="14"/>
                    </a:lnTo>
                    <a:lnTo>
                      <a:pt x="21"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63" name="Freeform 142"/>
              <p:cNvSpPr>
                <a:spLocks/>
              </p:cNvSpPr>
              <p:nvPr/>
            </p:nvSpPr>
            <p:spPr bwMode="auto">
              <a:xfrm>
                <a:off x="1062" y="1559"/>
                <a:ext cx="2" cy="3"/>
              </a:xfrm>
              <a:custGeom>
                <a:avLst/>
                <a:gdLst>
                  <a:gd name="T0" fmla="*/ 0 w 2"/>
                  <a:gd name="T1" fmla="*/ 2 h 3"/>
                  <a:gd name="T2" fmla="*/ 0 w 2"/>
                  <a:gd name="T3" fmla="*/ 2 h 3"/>
                  <a:gd name="T4" fmla="*/ 0 w 2"/>
                  <a:gd name="T5" fmla="*/ 1 h 3"/>
                  <a:gd name="T6" fmla="*/ 1 w 2"/>
                  <a:gd name="T7" fmla="*/ 0 h 3"/>
                  <a:gd name="T8" fmla="*/ 1 w 2"/>
                  <a:gd name="T9" fmla="*/ 2 h 3"/>
                  <a:gd name="T10" fmla="*/ 0 w 2"/>
                  <a:gd name="T11" fmla="*/ 2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2"/>
                    </a:moveTo>
                    <a:lnTo>
                      <a:pt x="0" y="2"/>
                    </a:lnTo>
                    <a:lnTo>
                      <a:pt x="0" y="1"/>
                    </a:lnTo>
                    <a:lnTo>
                      <a:pt x="1" y="0"/>
                    </a:lnTo>
                    <a:lnTo>
                      <a:pt x="1" y="2"/>
                    </a:lnTo>
                    <a:lnTo>
                      <a:pt x="0"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64" name="Freeform 143"/>
              <p:cNvSpPr>
                <a:spLocks/>
              </p:cNvSpPr>
              <p:nvPr/>
            </p:nvSpPr>
            <p:spPr bwMode="auto">
              <a:xfrm>
                <a:off x="1062" y="1559"/>
                <a:ext cx="2" cy="3"/>
              </a:xfrm>
              <a:custGeom>
                <a:avLst/>
                <a:gdLst>
                  <a:gd name="T0" fmla="*/ 0 w 2"/>
                  <a:gd name="T1" fmla="*/ 2 h 3"/>
                  <a:gd name="T2" fmla="*/ 0 w 2"/>
                  <a:gd name="T3" fmla="*/ 1 h 3"/>
                  <a:gd name="T4" fmla="*/ 1 w 2"/>
                  <a:gd name="T5" fmla="*/ 0 h 3"/>
                  <a:gd name="T6" fmla="*/ 1 w 2"/>
                  <a:gd name="T7" fmla="*/ 2 h 3"/>
                  <a:gd name="T8" fmla="*/ 0 w 2"/>
                  <a:gd name="T9" fmla="*/ 2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2"/>
                    </a:moveTo>
                    <a:lnTo>
                      <a:pt x="0" y="1"/>
                    </a:lnTo>
                    <a:lnTo>
                      <a:pt x="1" y="0"/>
                    </a:lnTo>
                    <a:lnTo>
                      <a:pt x="1" y="2"/>
                    </a:lnTo>
                    <a:lnTo>
                      <a:pt x="0"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65" name="Freeform 144"/>
              <p:cNvSpPr>
                <a:spLocks/>
              </p:cNvSpPr>
              <p:nvPr/>
            </p:nvSpPr>
            <p:spPr bwMode="auto">
              <a:xfrm>
                <a:off x="1063" y="1561"/>
                <a:ext cx="2" cy="5"/>
              </a:xfrm>
              <a:custGeom>
                <a:avLst/>
                <a:gdLst>
                  <a:gd name="T0" fmla="*/ 1 w 2"/>
                  <a:gd name="T1" fmla="*/ 0 h 5"/>
                  <a:gd name="T2" fmla="*/ 1 w 2"/>
                  <a:gd name="T3" fmla="*/ 0 h 5"/>
                  <a:gd name="T4" fmla="*/ 0 w 2"/>
                  <a:gd name="T5" fmla="*/ 4 h 5"/>
                  <a:gd name="T6" fmla="*/ 1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1" y="0"/>
                    </a:moveTo>
                    <a:lnTo>
                      <a:pt x="1" y="0"/>
                    </a:lnTo>
                    <a:lnTo>
                      <a:pt x="0" y="4"/>
                    </a:lnTo>
                    <a:lnTo>
                      <a:pt x="1"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66" name="Line 145"/>
              <p:cNvSpPr>
                <a:spLocks noChangeShapeType="1"/>
              </p:cNvSpPr>
              <p:nvPr/>
            </p:nvSpPr>
            <p:spPr bwMode="auto">
              <a:xfrm flipV="1">
                <a:off x="1064" y="1565"/>
                <a:ext cx="5" cy="2"/>
              </a:xfrm>
              <a:prstGeom prst="line">
                <a:avLst/>
              </a:prstGeom>
              <a:noFill/>
              <a:ln w="12700">
                <a:solidFill>
                  <a:schemeClr val="tx1"/>
                </a:solidFill>
                <a:round/>
                <a:headEnd/>
                <a:tailEnd/>
              </a:ln>
            </p:spPr>
            <p:txBody>
              <a:bodyPr wrap="none" anchor="ctr"/>
              <a:lstStyle/>
              <a:p>
                <a:endParaRPr lang="en-US"/>
              </a:p>
            </p:txBody>
          </p:sp>
          <p:sp>
            <p:nvSpPr>
              <p:cNvPr id="8567" name="Freeform 146"/>
              <p:cNvSpPr>
                <a:spLocks/>
              </p:cNvSpPr>
              <p:nvPr/>
            </p:nvSpPr>
            <p:spPr bwMode="auto">
              <a:xfrm>
                <a:off x="1058" y="1567"/>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68" name="Line 147"/>
              <p:cNvSpPr>
                <a:spLocks noChangeShapeType="1"/>
              </p:cNvSpPr>
              <p:nvPr/>
            </p:nvSpPr>
            <p:spPr bwMode="auto">
              <a:xfrm flipH="1">
                <a:off x="1058" y="1567"/>
                <a:ext cx="6" cy="0"/>
              </a:xfrm>
              <a:prstGeom prst="line">
                <a:avLst/>
              </a:prstGeom>
              <a:noFill/>
              <a:ln w="12700">
                <a:solidFill>
                  <a:schemeClr val="tx1"/>
                </a:solidFill>
                <a:round/>
                <a:headEnd/>
                <a:tailEnd/>
              </a:ln>
            </p:spPr>
            <p:txBody>
              <a:bodyPr wrap="none" anchor="ctr"/>
              <a:lstStyle/>
              <a:p>
                <a:endParaRPr lang="en-US"/>
              </a:p>
            </p:txBody>
          </p:sp>
          <p:sp>
            <p:nvSpPr>
              <p:cNvPr id="8569" name="Freeform 148"/>
              <p:cNvSpPr>
                <a:spLocks/>
              </p:cNvSpPr>
              <p:nvPr/>
            </p:nvSpPr>
            <p:spPr bwMode="auto">
              <a:xfrm>
                <a:off x="1058" y="1567"/>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70" name="Line 149"/>
              <p:cNvSpPr>
                <a:spLocks noChangeShapeType="1"/>
              </p:cNvSpPr>
              <p:nvPr/>
            </p:nvSpPr>
            <p:spPr bwMode="auto">
              <a:xfrm flipH="1">
                <a:off x="1058" y="1567"/>
                <a:ext cx="6" cy="0"/>
              </a:xfrm>
              <a:prstGeom prst="line">
                <a:avLst/>
              </a:prstGeom>
              <a:noFill/>
              <a:ln w="12700">
                <a:solidFill>
                  <a:schemeClr val="tx1"/>
                </a:solidFill>
                <a:round/>
                <a:headEnd/>
                <a:tailEnd/>
              </a:ln>
            </p:spPr>
            <p:txBody>
              <a:bodyPr wrap="none" anchor="ctr"/>
              <a:lstStyle/>
              <a:p>
                <a:endParaRPr lang="en-US"/>
              </a:p>
            </p:txBody>
          </p:sp>
          <p:sp>
            <p:nvSpPr>
              <p:cNvPr id="8571" name="Freeform 150"/>
              <p:cNvSpPr>
                <a:spLocks/>
              </p:cNvSpPr>
              <p:nvPr/>
            </p:nvSpPr>
            <p:spPr bwMode="auto">
              <a:xfrm>
                <a:off x="1042" y="1550"/>
                <a:ext cx="17" cy="12"/>
              </a:xfrm>
              <a:custGeom>
                <a:avLst/>
                <a:gdLst>
                  <a:gd name="T0" fmla="*/ 0 w 17"/>
                  <a:gd name="T1" fmla="*/ 0 h 12"/>
                  <a:gd name="T2" fmla="*/ 0 w 17"/>
                  <a:gd name="T3" fmla="*/ 0 h 12"/>
                  <a:gd name="T4" fmla="*/ 16 w 17"/>
                  <a:gd name="T5" fmla="*/ 11 h 12"/>
                  <a:gd name="T6" fmla="*/ 12 w 17"/>
                  <a:gd name="T7" fmla="*/ 11 h 12"/>
                  <a:gd name="T8" fmla="*/ 0 w 17"/>
                  <a:gd name="T9" fmla="*/ 0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0"/>
                    </a:moveTo>
                    <a:lnTo>
                      <a:pt x="0" y="0"/>
                    </a:lnTo>
                    <a:lnTo>
                      <a:pt x="16" y="11"/>
                    </a:lnTo>
                    <a:lnTo>
                      <a:pt x="12" y="11"/>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72" name="Freeform 151"/>
              <p:cNvSpPr>
                <a:spLocks/>
              </p:cNvSpPr>
              <p:nvPr/>
            </p:nvSpPr>
            <p:spPr bwMode="auto">
              <a:xfrm>
                <a:off x="1042" y="1550"/>
                <a:ext cx="17" cy="12"/>
              </a:xfrm>
              <a:custGeom>
                <a:avLst/>
                <a:gdLst>
                  <a:gd name="T0" fmla="*/ 0 w 17"/>
                  <a:gd name="T1" fmla="*/ 0 h 12"/>
                  <a:gd name="T2" fmla="*/ 16 w 17"/>
                  <a:gd name="T3" fmla="*/ 11 h 12"/>
                  <a:gd name="T4" fmla="*/ 12 w 17"/>
                  <a:gd name="T5" fmla="*/ 11 h 12"/>
                  <a:gd name="T6" fmla="*/ 0 w 17"/>
                  <a:gd name="T7" fmla="*/ 0 h 12"/>
                  <a:gd name="T8" fmla="*/ 0 60000 65536"/>
                  <a:gd name="T9" fmla="*/ 0 60000 65536"/>
                  <a:gd name="T10" fmla="*/ 0 60000 65536"/>
                  <a:gd name="T11" fmla="*/ 0 60000 65536"/>
                  <a:gd name="T12" fmla="*/ 0 w 17"/>
                  <a:gd name="T13" fmla="*/ 0 h 12"/>
                  <a:gd name="T14" fmla="*/ 17 w 17"/>
                  <a:gd name="T15" fmla="*/ 12 h 12"/>
                </a:gdLst>
                <a:ahLst/>
                <a:cxnLst>
                  <a:cxn ang="T8">
                    <a:pos x="T0" y="T1"/>
                  </a:cxn>
                  <a:cxn ang="T9">
                    <a:pos x="T2" y="T3"/>
                  </a:cxn>
                  <a:cxn ang="T10">
                    <a:pos x="T4" y="T5"/>
                  </a:cxn>
                  <a:cxn ang="T11">
                    <a:pos x="T6" y="T7"/>
                  </a:cxn>
                </a:cxnLst>
                <a:rect l="T12" t="T13" r="T14" b="T15"/>
                <a:pathLst>
                  <a:path w="17" h="12">
                    <a:moveTo>
                      <a:pt x="0" y="0"/>
                    </a:moveTo>
                    <a:lnTo>
                      <a:pt x="16" y="11"/>
                    </a:lnTo>
                    <a:lnTo>
                      <a:pt x="12" y="11"/>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73" name="Freeform 152"/>
              <p:cNvSpPr>
                <a:spLocks/>
              </p:cNvSpPr>
              <p:nvPr/>
            </p:nvSpPr>
            <p:spPr bwMode="auto">
              <a:xfrm>
                <a:off x="1040" y="1542"/>
                <a:ext cx="3" cy="3"/>
              </a:xfrm>
              <a:custGeom>
                <a:avLst/>
                <a:gdLst>
                  <a:gd name="T0" fmla="*/ 0 w 3"/>
                  <a:gd name="T1" fmla="*/ 0 h 3"/>
                  <a:gd name="T2" fmla="*/ 0 w 3"/>
                  <a:gd name="T3" fmla="*/ 0 h 3"/>
                  <a:gd name="T4" fmla="*/ 2 w 3"/>
                  <a:gd name="T5" fmla="*/ 2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0" y="0"/>
                    </a:lnTo>
                    <a:lnTo>
                      <a:pt x="2" y="2"/>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74" name="Line 153"/>
              <p:cNvSpPr>
                <a:spLocks noChangeShapeType="1"/>
              </p:cNvSpPr>
              <p:nvPr/>
            </p:nvSpPr>
            <p:spPr bwMode="auto">
              <a:xfrm flipH="1">
                <a:off x="1042" y="1542"/>
                <a:ext cx="4" cy="8"/>
              </a:xfrm>
              <a:prstGeom prst="line">
                <a:avLst/>
              </a:prstGeom>
              <a:noFill/>
              <a:ln w="12700">
                <a:solidFill>
                  <a:schemeClr val="tx1"/>
                </a:solidFill>
                <a:round/>
                <a:headEnd/>
                <a:tailEnd/>
              </a:ln>
            </p:spPr>
            <p:txBody>
              <a:bodyPr wrap="none" anchor="ctr"/>
              <a:lstStyle/>
              <a:p>
                <a:endParaRPr lang="en-US"/>
              </a:p>
            </p:txBody>
          </p:sp>
          <p:sp>
            <p:nvSpPr>
              <p:cNvPr id="8575" name="Freeform 154"/>
              <p:cNvSpPr>
                <a:spLocks/>
              </p:cNvSpPr>
              <p:nvPr/>
            </p:nvSpPr>
            <p:spPr bwMode="auto">
              <a:xfrm>
                <a:off x="1046" y="1542"/>
                <a:ext cx="18" cy="14"/>
              </a:xfrm>
              <a:custGeom>
                <a:avLst/>
                <a:gdLst>
                  <a:gd name="T0" fmla="*/ 12 w 18"/>
                  <a:gd name="T1" fmla="*/ 13 h 14"/>
                  <a:gd name="T2" fmla="*/ 12 w 18"/>
                  <a:gd name="T3" fmla="*/ 13 h 14"/>
                  <a:gd name="T4" fmla="*/ 0 w 18"/>
                  <a:gd name="T5" fmla="*/ 0 h 14"/>
                  <a:gd name="T6" fmla="*/ 17 w 18"/>
                  <a:gd name="T7" fmla="*/ 12 h 14"/>
                  <a:gd name="T8" fmla="*/ 12 w 18"/>
                  <a:gd name="T9" fmla="*/ 13 h 14"/>
                  <a:gd name="T10" fmla="*/ 0 60000 65536"/>
                  <a:gd name="T11" fmla="*/ 0 60000 65536"/>
                  <a:gd name="T12" fmla="*/ 0 60000 65536"/>
                  <a:gd name="T13" fmla="*/ 0 60000 65536"/>
                  <a:gd name="T14" fmla="*/ 0 60000 65536"/>
                  <a:gd name="T15" fmla="*/ 0 w 18"/>
                  <a:gd name="T16" fmla="*/ 0 h 14"/>
                  <a:gd name="T17" fmla="*/ 18 w 18"/>
                  <a:gd name="T18" fmla="*/ 14 h 14"/>
                </a:gdLst>
                <a:ahLst/>
                <a:cxnLst>
                  <a:cxn ang="T10">
                    <a:pos x="T0" y="T1"/>
                  </a:cxn>
                  <a:cxn ang="T11">
                    <a:pos x="T2" y="T3"/>
                  </a:cxn>
                  <a:cxn ang="T12">
                    <a:pos x="T4" y="T5"/>
                  </a:cxn>
                  <a:cxn ang="T13">
                    <a:pos x="T6" y="T7"/>
                  </a:cxn>
                  <a:cxn ang="T14">
                    <a:pos x="T8" y="T9"/>
                  </a:cxn>
                </a:cxnLst>
                <a:rect l="T15" t="T16" r="T17" b="T18"/>
                <a:pathLst>
                  <a:path w="18" h="14">
                    <a:moveTo>
                      <a:pt x="12" y="13"/>
                    </a:moveTo>
                    <a:lnTo>
                      <a:pt x="12" y="13"/>
                    </a:lnTo>
                    <a:lnTo>
                      <a:pt x="0" y="0"/>
                    </a:lnTo>
                    <a:lnTo>
                      <a:pt x="17" y="12"/>
                    </a:lnTo>
                    <a:lnTo>
                      <a:pt x="12"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76" name="Freeform 155"/>
              <p:cNvSpPr>
                <a:spLocks/>
              </p:cNvSpPr>
              <p:nvPr/>
            </p:nvSpPr>
            <p:spPr bwMode="auto">
              <a:xfrm>
                <a:off x="1046" y="1542"/>
                <a:ext cx="18" cy="14"/>
              </a:xfrm>
              <a:custGeom>
                <a:avLst/>
                <a:gdLst>
                  <a:gd name="T0" fmla="*/ 12 w 18"/>
                  <a:gd name="T1" fmla="*/ 13 h 14"/>
                  <a:gd name="T2" fmla="*/ 0 w 18"/>
                  <a:gd name="T3" fmla="*/ 0 h 14"/>
                  <a:gd name="T4" fmla="*/ 17 w 18"/>
                  <a:gd name="T5" fmla="*/ 12 h 14"/>
                  <a:gd name="T6" fmla="*/ 12 w 18"/>
                  <a:gd name="T7" fmla="*/ 13 h 14"/>
                  <a:gd name="T8" fmla="*/ 0 60000 65536"/>
                  <a:gd name="T9" fmla="*/ 0 60000 65536"/>
                  <a:gd name="T10" fmla="*/ 0 60000 65536"/>
                  <a:gd name="T11" fmla="*/ 0 60000 65536"/>
                  <a:gd name="T12" fmla="*/ 0 w 18"/>
                  <a:gd name="T13" fmla="*/ 0 h 14"/>
                  <a:gd name="T14" fmla="*/ 18 w 18"/>
                  <a:gd name="T15" fmla="*/ 14 h 14"/>
                </a:gdLst>
                <a:ahLst/>
                <a:cxnLst>
                  <a:cxn ang="T8">
                    <a:pos x="T0" y="T1"/>
                  </a:cxn>
                  <a:cxn ang="T9">
                    <a:pos x="T2" y="T3"/>
                  </a:cxn>
                  <a:cxn ang="T10">
                    <a:pos x="T4" y="T5"/>
                  </a:cxn>
                  <a:cxn ang="T11">
                    <a:pos x="T6" y="T7"/>
                  </a:cxn>
                </a:cxnLst>
                <a:rect l="T12" t="T13" r="T14" b="T15"/>
                <a:pathLst>
                  <a:path w="18" h="14">
                    <a:moveTo>
                      <a:pt x="12" y="13"/>
                    </a:moveTo>
                    <a:lnTo>
                      <a:pt x="0" y="0"/>
                    </a:lnTo>
                    <a:lnTo>
                      <a:pt x="17" y="12"/>
                    </a:lnTo>
                    <a:lnTo>
                      <a:pt x="12"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77" name="Freeform 156"/>
              <p:cNvSpPr>
                <a:spLocks/>
              </p:cNvSpPr>
              <p:nvPr/>
            </p:nvSpPr>
            <p:spPr bwMode="auto">
              <a:xfrm>
                <a:off x="1062" y="1555"/>
                <a:ext cx="2" cy="5"/>
              </a:xfrm>
              <a:custGeom>
                <a:avLst/>
                <a:gdLst>
                  <a:gd name="T0" fmla="*/ 0 w 2"/>
                  <a:gd name="T1" fmla="*/ 0 h 5"/>
                  <a:gd name="T2" fmla="*/ 0 w 2"/>
                  <a:gd name="T3" fmla="*/ 0 h 5"/>
                  <a:gd name="T4" fmla="*/ 1 w 2"/>
                  <a:gd name="T5" fmla="*/ 4 h 5"/>
                  <a:gd name="T6" fmla="*/ 0 w 2"/>
                  <a:gd name="T7" fmla="*/ 0 h 5"/>
                  <a:gd name="T8" fmla="*/ 0 60000 65536"/>
                  <a:gd name="T9" fmla="*/ 0 60000 65536"/>
                  <a:gd name="T10" fmla="*/ 0 60000 65536"/>
                  <a:gd name="T11" fmla="*/ 0 60000 65536"/>
                  <a:gd name="T12" fmla="*/ 0 w 2"/>
                  <a:gd name="T13" fmla="*/ 0 h 5"/>
                  <a:gd name="T14" fmla="*/ 2 w 2"/>
                  <a:gd name="T15" fmla="*/ 5 h 5"/>
                </a:gdLst>
                <a:ahLst/>
                <a:cxnLst>
                  <a:cxn ang="T8">
                    <a:pos x="T0" y="T1"/>
                  </a:cxn>
                  <a:cxn ang="T9">
                    <a:pos x="T2" y="T3"/>
                  </a:cxn>
                  <a:cxn ang="T10">
                    <a:pos x="T4" y="T5"/>
                  </a:cxn>
                  <a:cxn ang="T11">
                    <a:pos x="T6" y="T7"/>
                  </a:cxn>
                </a:cxnLst>
                <a:rect l="T12" t="T13" r="T14" b="T15"/>
                <a:pathLst>
                  <a:path w="2" h="5">
                    <a:moveTo>
                      <a:pt x="0" y="0"/>
                    </a:moveTo>
                    <a:lnTo>
                      <a:pt x="0" y="0"/>
                    </a:lnTo>
                    <a:lnTo>
                      <a:pt x="1" y="4"/>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78" name="Line 157"/>
              <p:cNvSpPr>
                <a:spLocks noChangeShapeType="1"/>
              </p:cNvSpPr>
              <p:nvPr/>
            </p:nvSpPr>
            <p:spPr bwMode="auto">
              <a:xfrm flipV="1">
                <a:off x="1062" y="1559"/>
                <a:ext cx="7" cy="2"/>
              </a:xfrm>
              <a:prstGeom prst="line">
                <a:avLst/>
              </a:prstGeom>
              <a:noFill/>
              <a:ln w="12700">
                <a:solidFill>
                  <a:schemeClr val="tx1"/>
                </a:solidFill>
                <a:round/>
                <a:headEnd/>
                <a:tailEnd/>
              </a:ln>
            </p:spPr>
            <p:txBody>
              <a:bodyPr wrap="none" anchor="ctr"/>
              <a:lstStyle/>
              <a:p>
                <a:endParaRPr lang="en-US"/>
              </a:p>
            </p:txBody>
          </p:sp>
          <p:sp>
            <p:nvSpPr>
              <p:cNvPr id="8579" name="Freeform 158"/>
              <p:cNvSpPr>
                <a:spLocks/>
              </p:cNvSpPr>
              <p:nvPr/>
            </p:nvSpPr>
            <p:spPr bwMode="auto">
              <a:xfrm>
                <a:off x="1071" y="1297"/>
                <a:ext cx="77" cy="91"/>
              </a:xfrm>
              <a:custGeom>
                <a:avLst/>
                <a:gdLst>
                  <a:gd name="T0" fmla="*/ 9 w 77"/>
                  <a:gd name="T1" fmla="*/ 55 h 91"/>
                  <a:gd name="T2" fmla="*/ 0 w 77"/>
                  <a:gd name="T3" fmla="*/ 0 h 91"/>
                  <a:gd name="T4" fmla="*/ 62 w 77"/>
                  <a:gd name="T5" fmla="*/ 40 h 91"/>
                  <a:gd name="T6" fmla="*/ 76 w 77"/>
                  <a:gd name="T7" fmla="*/ 90 h 91"/>
                  <a:gd name="T8" fmla="*/ 9 w 77"/>
                  <a:gd name="T9" fmla="*/ 55 h 91"/>
                  <a:gd name="T10" fmla="*/ 0 60000 65536"/>
                  <a:gd name="T11" fmla="*/ 0 60000 65536"/>
                  <a:gd name="T12" fmla="*/ 0 60000 65536"/>
                  <a:gd name="T13" fmla="*/ 0 60000 65536"/>
                  <a:gd name="T14" fmla="*/ 0 60000 65536"/>
                  <a:gd name="T15" fmla="*/ 0 w 77"/>
                  <a:gd name="T16" fmla="*/ 0 h 91"/>
                  <a:gd name="T17" fmla="*/ 77 w 77"/>
                  <a:gd name="T18" fmla="*/ 91 h 91"/>
                </a:gdLst>
                <a:ahLst/>
                <a:cxnLst>
                  <a:cxn ang="T10">
                    <a:pos x="T0" y="T1"/>
                  </a:cxn>
                  <a:cxn ang="T11">
                    <a:pos x="T2" y="T3"/>
                  </a:cxn>
                  <a:cxn ang="T12">
                    <a:pos x="T4" y="T5"/>
                  </a:cxn>
                  <a:cxn ang="T13">
                    <a:pos x="T6" y="T7"/>
                  </a:cxn>
                  <a:cxn ang="T14">
                    <a:pos x="T8" y="T9"/>
                  </a:cxn>
                </a:cxnLst>
                <a:rect l="T15" t="T16" r="T17" b="T18"/>
                <a:pathLst>
                  <a:path w="77" h="91">
                    <a:moveTo>
                      <a:pt x="9" y="55"/>
                    </a:moveTo>
                    <a:lnTo>
                      <a:pt x="0" y="0"/>
                    </a:lnTo>
                    <a:lnTo>
                      <a:pt x="62" y="40"/>
                    </a:lnTo>
                    <a:lnTo>
                      <a:pt x="76" y="90"/>
                    </a:lnTo>
                    <a:lnTo>
                      <a:pt x="9" y="5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80" name="Freeform 159"/>
              <p:cNvSpPr>
                <a:spLocks/>
              </p:cNvSpPr>
              <p:nvPr/>
            </p:nvSpPr>
            <p:spPr bwMode="auto">
              <a:xfrm>
                <a:off x="1071" y="1297"/>
                <a:ext cx="77" cy="91"/>
              </a:xfrm>
              <a:custGeom>
                <a:avLst/>
                <a:gdLst>
                  <a:gd name="T0" fmla="*/ 9 w 77"/>
                  <a:gd name="T1" fmla="*/ 55 h 91"/>
                  <a:gd name="T2" fmla="*/ 0 w 77"/>
                  <a:gd name="T3" fmla="*/ 0 h 91"/>
                  <a:gd name="T4" fmla="*/ 62 w 77"/>
                  <a:gd name="T5" fmla="*/ 40 h 91"/>
                  <a:gd name="T6" fmla="*/ 76 w 77"/>
                  <a:gd name="T7" fmla="*/ 90 h 91"/>
                  <a:gd name="T8" fmla="*/ 9 w 77"/>
                  <a:gd name="T9" fmla="*/ 55 h 91"/>
                  <a:gd name="T10" fmla="*/ 0 60000 65536"/>
                  <a:gd name="T11" fmla="*/ 0 60000 65536"/>
                  <a:gd name="T12" fmla="*/ 0 60000 65536"/>
                  <a:gd name="T13" fmla="*/ 0 60000 65536"/>
                  <a:gd name="T14" fmla="*/ 0 60000 65536"/>
                  <a:gd name="T15" fmla="*/ 0 w 77"/>
                  <a:gd name="T16" fmla="*/ 0 h 91"/>
                  <a:gd name="T17" fmla="*/ 77 w 77"/>
                  <a:gd name="T18" fmla="*/ 91 h 91"/>
                </a:gdLst>
                <a:ahLst/>
                <a:cxnLst>
                  <a:cxn ang="T10">
                    <a:pos x="T0" y="T1"/>
                  </a:cxn>
                  <a:cxn ang="T11">
                    <a:pos x="T2" y="T3"/>
                  </a:cxn>
                  <a:cxn ang="T12">
                    <a:pos x="T4" y="T5"/>
                  </a:cxn>
                  <a:cxn ang="T13">
                    <a:pos x="T6" y="T7"/>
                  </a:cxn>
                  <a:cxn ang="T14">
                    <a:pos x="T8" y="T9"/>
                  </a:cxn>
                </a:cxnLst>
                <a:rect l="T15" t="T16" r="T17" b="T18"/>
                <a:pathLst>
                  <a:path w="77" h="91">
                    <a:moveTo>
                      <a:pt x="9" y="55"/>
                    </a:moveTo>
                    <a:lnTo>
                      <a:pt x="0" y="0"/>
                    </a:lnTo>
                    <a:lnTo>
                      <a:pt x="62" y="40"/>
                    </a:lnTo>
                    <a:lnTo>
                      <a:pt x="76" y="90"/>
                    </a:lnTo>
                    <a:lnTo>
                      <a:pt x="9" y="5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81" name="Freeform 160"/>
              <p:cNvSpPr>
                <a:spLocks/>
              </p:cNvSpPr>
              <p:nvPr/>
            </p:nvSpPr>
            <p:spPr bwMode="auto">
              <a:xfrm>
                <a:off x="1069" y="1293"/>
                <a:ext cx="7" cy="58"/>
              </a:xfrm>
              <a:custGeom>
                <a:avLst/>
                <a:gdLst>
                  <a:gd name="T0" fmla="*/ 1 w 7"/>
                  <a:gd name="T1" fmla="*/ 4 h 58"/>
                  <a:gd name="T2" fmla="*/ 1 w 7"/>
                  <a:gd name="T3" fmla="*/ 4 h 58"/>
                  <a:gd name="T4" fmla="*/ 6 w 7"/>
                  <a:gd name="T5" fmla="*/ 57 h 58"/>
                  <a:gd name="T6" fmla="*/ 1 w 7"/>
                  <a:gd name="T7" fmla="*/ 4 h 58"/>
                  <a:gd name="T8" fmla="*/ 0 w 7"/>
                  <a:gd name="T9" fmla="*/ 0 h 58"/>
                  <a:gd name="T10" fmla="*/ 1 w 7"/>
                  <a:gd name="T11" fmla="*/ 4 h 58"/>
                  <a:gd name="T12" fmla="*/ 0 60000 65536"/>
                  <a:gd name="T13" fmla="*/ 0 60000 65536"/>
                  <a:gd name="T14" fmla="*/ 0 60000 65536"/>
                  <a:gd name="T15" fmla="*/ 0 60000 65536"/>
                  <a:gd name="T16" fmla="*/ 0 60000 65536"/>
                  <a:gd name="T17" fmla="*/ 0 60000 65536"/>
                  <a:gd name="T18" fmla="*/ 0 w 7"/>
                  <a:gd name="T19" fmla="*/ 0 h 58"/>
                  <a:gd name="T20" fmla="*/ 7 w 7"/>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7" h="58">
                    <a:moveTo>
                      <a:pt x="1" y="4"/>
                    </a:moveTo>
                    <a:lnTo>
                      <a:pt x="1" y="4"/>
                    </a:lnTo>
                    <a:lnTo>
                      <a:pt x="6" y="57"/>
                    </a:lnTo>
                    <a:lnTo>
                      <a:pt x="1" y="4"/>
                    </a:lnTo>
                    <a:lnTo>
                      <a:pt x="0" y="0"/>
                    </a:lnTo>
                    <a:lnTo>
                      <a:pt x="1"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82" name="Freeform 161"/>
              <p:cNvSpPr>
                <a:spLocks/>
              </p:cNvSpPr>
              <p:nvPr/>
            </p:nvSpPr>
            <p:spPr bwMode="auto">
              <a:xfrm>
                <a:off x="1069" y="1293"/>
                <a:ext cx="7" cy="58"/>
              </a:xfrm>
              <a:custGeom>
                <a:avLst/>
                <a:gdLst>
                  <a:gd name="T0" fmla="*/ 1 w 7"/>
                  <a:gd name="T1" fmla="*/ 4 h 58"/>
                  <a:gd name="T2" fmla="*/ 6 w 7"/>
                  <a:gd name="T3" fmla="*/ 57 h 58"/>
                  <a:gd name="T4" fmla="*/ 1 w 7"/>
                  <a:gd name="T5" fmla="*/ 4 h 58"/>
                  <a:gd name="T6" fmla="*/ 0 w 7"/>
                  <a:gd name="T7" fmla="*/ 0 h 58"/>
                  <a:gd name="T8" fmla="*/ 1 w 7"/>
                  <a:gd name="T9" fmla="*/ 4 h 58"/>
                  <a:gd name="T10" fmla="*/ 0 60000 65536"/>
                  <a:gd name="T11" fmla="*/ 0 60000 65536"/>
                  <a:gd name="T12" fmla="*/ 0 60000 65536"/>
                  <a:gd name="T13" fmla="*/ 0 60000 65536"/>
                  <a:gd name="T14" fmla="*/ 0 60000 65536"/>
                  <a:gd name="T15" fmla="*/ 0 w 7"/>
                  <a:gd name="T16" fmla="*/ 0 h 58"/>
                  <a:gd name="T17" fmla="*/ 7 w 7"/>
                  <a:gd name="T18" fmla="*/ 58 h 58"/>
                </a:gdLst>
                <a:ahLst/>
                <a:cxnLst>
                  <a:cxn ang="T10">
                    <a:pos x="T0" y="T1"/>
                  </a:cxn>
                  <a:cxn ang="T11">
                    <a:pos x="T2" y="T3"/>
                  </a:cxn>
                  <a:cxn ang="T12">
                    <a:pos x="T4" y="T5"/>
                  </a:cxn>
                  <a:cxn ang="T13">
                    <a:pos x="T6" y="T7"/>
                  </a:cxn>
                  <a:cxn ang="T14">
                    <a:pos x="T8" y="T9"/>
                  </a:cxn>
                </a:cxnLst>
                <a:rect l="T15" t="T16" r="T17" b="T18"/>
                <a:pathLst>
                  <a:path w="7" h="58">
                    <a:moveTo>
                      <a:pt x="1" y="4"/>
                    </a:moveTo>
                    <a:lnTo>
                      <a:pt x="6" y="57"/>
                    </a:lnTo>
                    <a:lnTo>
                      <a:pt x="1" y="4"/>
                    </a:lnTo>
                    <a:lnTo>
                      <a:pt x="0" y="0"/>
                    </a:lnTo>
                    <a:lnTo>
                      <a:pt x="1"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83" name="Freeform 162"/>
              <p:cNvSpPr>
                <a:spLocks/>
              </p:cNvSpPr>
              <p:nvPr/>
            </p:nvSpPr>
            <p:spPr bwMode="auto">
              <a:xfrm>
                <a:off x="1071" y="1297"/>
                <a:ext cx="62" cy="38"/>
              </a:xfrm>
              <a:custGeom>
                <a:avLst/>
                <a:gdLst>
                  <a:gd name="T0" fmla="*/ 61 w 62"/>
                  <a:gd name="T1" fmla="*/ 37 h 38"/>
                  <a:gd name="T2" fmla="*/ 61 w 62"/>
                  <a:gd name="T3" fmla="*/ 37 h 38"/>
                  <a:gd name="T4" fmla="*/ 0 w 62"/>
                  <a:gd name="T5" fmla="*/ 0 h 38"/>
                  <a:gd name="T6" fmla="*/ 61 w 62"/>
                  <a:gd name="T7" fmla="*/ 37 h 38"/>
                  <a:gd name="T8" fmla="*/ 0 60000 65536"/>
                  <a:gd name="T9" fmla="*/ 0 60000 65536"/>
                  <a:gd name="T10" fmla="*/ 0 60000 65536"/>
                  <a:gd name="T11" fmla="*/ 0 60000 65536"/>
                  <a:gd name="T12" fmla="*/ 0 w 62"/>
                  <a:gd name="T13" fmla="*/ 0 h 38"/>
                  <a:gd name="T14" fmla="*/ 62 w 62"/>
                  <a:gd name="T15" fmla="*/ 38 h 38"/>
                </a:gdLst>
                <a:ahLst/>
                <a:cxnLst>
                  <a:cxn ang="T8">
                    <a:pos x="T0" y="T1"/>
                  </a:cxn>
                  <a:cxn ang="T9">
                    <a:pos x="T2" y="T3"/>
                  </a:cxn>
                  <a:cxn ang="T10">
                    <a:pos x="T4" y="T5"/>
                  </a:cxn>
                  <a:cxn ang="T11">
                    <a:pos x="T6" y="T7"/>
                  </a:cxn>
                </a:cxnLst>
                <a:rect l="T12" t="T13" r="T14" b="T15"/>
                <a:pathLst>
                  <a:path w="62" h="38">
                    <a:moveTo>
                      <a:pt x="61" y="37"/>
                    </a:moveTo>
                    <a:lnTo>
                      <a:pt x="61" y="37"/>
                    </a:lnTo>
                    <a:lnTo>
                      <a:pt x="0" y="0"/>
                    </a:lnTo>
                    <a:lnTo>
                      <a:pt x="61" y="3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84" name="Line 163"/>
              <p:cNvSpPr>
                <a:spLocks noChangeShapeType="1"/>
              </p:cNvSpPr>
              <p:nvPr/>
            </p:nvSpPr>
            <p:spPr bwMode="auto">
              <a:xfrm flipH="1" flipV="1">
                <a:off x="1071" y="1297"/>
                <a:ext cx="67" cy="43"/>
              </a:xfrm>
              <a:prstGeom prst="line">
                <a:avLst/>
              </a:prstGeom>
              <a:noFill/>
              <a:ln w="12700">
                <a:solidFill>
                  <a:schemeClr val="tx1"/>
                </a:solidFill>
                <a:round/>
                <a:headEnd/>
                <a:tailEnd/>
              </a:ln>
            </p:spPr>
            <p:txBody>
              <a:bodyPr wrap="none" anchor="ctr"/>
              <a:lstStyle/>
              <a:p>
                <a:endParaRPr lang="en-US"/>
              </a:p>
            </p:txBody>
          </p:sp>
          <p:sp>
            <p:nvSpPr>
              <p:cNvPr id="8585" name="Freeform 164"/>
              <p:cNvSpPr>
                <a:spLocks/>
              </p:cNvSpPr>
              <p:nvPr/>
            </p:nvSpPr>
            <p:spPr bwMode="auto">
              <a:xfrm>
                <a:off x="1138" y="1340"/>
                <a:ext cx="16" cy="50"/>
              </a:xfrm>
              <a:custGeom>
                <a:avLst/>
                <a:gdLst>
                  <a:gd name="T0" fmla="*/ 11 w 16"/>
                  <a:gd name="T1" fmla="*/ 47 h 50"/>
                  <a:gd name="T2" fmla="*/ 11 w 16"/>
                  <a:gd name="T3" fmla="*/ 47 h 50"/>
                  <a:gd name="T4" fmla="*/ 0 w 16"/>
                  <a:gd name="T5" fmla="*/ 0 h 50"/>
                  <a:gd name="T6" fmla="*/ 11 w 16"/>
                  <a:gd name="T7" fmla="*/ 47 h 50"/>
                  <a:gd name="T8" fmla="*/ 15 w 16"/>
                  <a:gd name="T9" fmla="*/ 45 h 50"/>
                  <a:gd name="T10" fmla="*/ 15 w 16"/>
                  <a:gd name="T11" fmla="*/ 49 h 50"/>
                  <a:gd name="T12" fmla="*/ 11 w 16"/>
                  <a:gd name="T13" fmla="*/ 47 h 50"/>
                  <a:gd name="T14" fmla="*/ 0 60000 65536"/>
                  <a:gd name="T15" fmla="*/ 0 60000 65536"/>
                  <a:gd name="T16" fmla="*/ 0 60000 65536"/>
                  <a:gd name="T17" fmla="*/ 0 60000 65536"/>
                  <a:gd name="T18" fmla="*/ 0 60000 65536"/>
                  <a:gd name="T19" fmla="*/ 0 60000 65536"/>
                  <a:gd name="T20" fmla="*/ 0 60000 65536"/>
                  <a:gd name="T21" fmla="*/ 0 w 16"/>
                  <a:gd name="T22" fmla="*/ 0 h 50"/>
                  <a:gd name="T23" fmla="*/ 16 w 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50">
                    <a:moveTo>
                      <a:pt x="11" y="47"/>
                    </a:moveTo>
                    <a:lnTo>
                      <a:pt x="11" y="47"/>
                    </a:lnTo>
                    <a:lnTo>
                      <a:pt x="0" y="0"/>
                    </a:lnTo>
                    <a:lnTo>
                      <a:pt x="11" y="47"/>
                    </a:lnTo>
                    <a:lnTo>
                      <a:pt x="15" y="45"/>
                    </a:lnTo>
                    <a:lnTo>
                      <a:pt x="15" y="49"/>
                    </a:lnTo>
                    <a:lnTo>
                      <a:pt x="11" y="4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86" name="Freeform 165"/>
              <p:cNvSpPr>
                <a:spLocks/>
              </p:cNvSpPr>
              <p:nvPr/>
            </p:nvSpPr>
            <p:spPr bwMode="auto">
              <a:xfrm>
                <a:off x="1138" y="1340"/>
                <a:ext cx="16" cy="50"/>
              </a:xfrm>
              <a:custGeom>
                <a:avLst/>
                <a:gdLst>
                  <a:gd name="T0" fmla="*/ 11 w 16"/>
                  <a:gd name="T1" fmla="*/ 47 h 50"/>
                  <a:gd name="T2" fmla="*/ 0 w 16"/>
                  <a:gd name="T3" fmla="*/ 0 h 50"/>
                  <a:gd name="T4" fmla="*/ 11 w 16"/>
                  <a:gd name="T5" fmla="*/ 47 h 50"/>
                  <a:gd name="T6" fmla="*/ 15 w 16"/>
                  <a:gd name="T7" fmla="*/ 45 h 50"/>
                  <a:gd name="T8" fmla="*/ 15 w 16"/>
                  <a:gd name="T9" fmla="*/ 49 h 50"/>
                  <a:gd name="T10" fmla="*/ 11 w 16"/>
                  <a:gd name="T11" fmla="*/ 47 h 50"/>
                  <a:gd name="T12" fmla="*/ 0 60000 65536"/>
                  <a:gd name="T13" fmla="*/ 0 60000 65536"/>
                  <a:gd name="T14" fmla="*/ 0 60000 65536"/>
                  <a:gd name="T15" fmla="*/ 0 60000 65536"/>
                  <a:gd name="T16" fmla="*/ 0 60000 65536"/>
                  <a:gd name="T17" fmla="*/ 0 60000 65536"/>
                  <a:gd name="T18" fmla="*/ 0 w 16"/>
                  <a:gd name="T19" fmla="*/ 0 h 50"/>
                  <a:gd name="T20" fmla="*/ 16 w 1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16" h="50">
                    <a:moveTo>
                      <a:pt x="11" y="47"/>
                    </a:moveTo>
                    <a:lnTo>
                      <a:pt x="0" y="0"/>
                    </a:lnTo>
                    <a:lnTo>
                      <a:pt x="11" y="47"/>
                    </a:lnTo>
                    <a:lnTo>
                      <a:pt x="15" y="45"/>
                    </a:lnTo>
                    <a:lnTo>
                      <a:pt x="15" y="49"/>
                    </a:lnTo>
                    <a:lnTo>
                      <a:pt x="11" y="4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87" name="Freeform 166"/>
              <p:cNvSpPr>
                <a:spLocks/>
              </p:cNvSpPr>
              <p:nvPr/>
            </p:nvSpPr>
            <p:spPr bwMode="auto">
              <a:xfrm>
                <a:off x="1081" y="1356"/>
                <a:ext cx="67" cy="32"/>
              </a:xfrm>
              <a:custGeom>
                <a:avLst/>
                <a:gdLst>
                  <a:gd name="T0" fmla="*/ 0 w 67"/>
                  <a:gd name="T1" fmla="*/ 0 h 32"/>
                  <a:gd name="T2" fmla="*/ 0 w 67"/>
                  <a:gd name="T3" fmla="*/ 0 h 32"/>
                  <a:gd name="T4" fmla="*/ 66 w 67"/>
                  <a:gd name="T5" fmla="*/ 31 h 32"/>
                  <a:gd name="T6" fmla="*/ 2 w 67"/>
                  <a:gd name="T7" fmla="*/ 4 h 32"/>
                  <a:gd name="T8" fmla="*/ 0 w 67"/>
                  <a:gd name="T9" fmla="*/ 0 h 32"/>
                  <a:gd name="T10" fmla="*/ 2 w 67"/>
                  <a:gd name="T11" fmla="*/ 4 h 32"/>
                  <a:gd name="T12" fmla="*/ 0 w 67"/>
                  <a:gd name="T13" fmla="*/ 0 h 32"/>
                  <a:gd name="T14" fmla="*/ 0 60000 65536"/>
                  <a:gd name="T15" fmla="*/ 0 60000 65536"/>
                  <a:gd name="T16" fmla="*/ 0 60000 65536"/>
                  <a:gd name="T17" fmla="*/ 0 60000 65536"/>
                  <a:gd name="T18" fmla="*/ 0 60000 65536"/>
                  <a:gd name="T19" fmla="*/ 0 60000 65536"/>
                  <a:gd name="T20" fmla="*/ 0 60000 65536"/>
                  <a:gd name="T21" fmla="*/ 0 w 67"/>
                  <a:gd name="T22" fmla="*/ 0 h 32"/>
                  <a:gd name="T23" fmla="*/ 67 w 6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32">
                    <a:moveTo>
                      <a:pt x="0" y="0"/>
                    </a:moveTo>
                    <a:lnTo>
                      <a:pt x="0" y="0"/>
                    </a:lnTo>
                    <a:lnTo>
                      <a:pt x="66" y="31"/>
                    </a:lnTo>
                    <a:lnTo>
                      <a:pt x="2" y="4"/>
                    </a:lnTo>
                    <a:lnTo>
                      <a:pt x="0" y="0"/>
                    </a:lnTo>
                    <a:lnTo>
                      <a:pt x="2" y="4"/>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88" name="Freeform 167"/>
              <p:cNvSpPr>
                <a:spLocks/>
              </p:cNvSpPr>
              <p:nvPr/>
            </p:nvSpPr>
            <p:spPr bwMode="auto">
              <a:xfrm>
                <a:off x="1081" y="1356"/>
                <a:ext cx="67" cy="32"/>
              </a:xfrm>
              <a:custGeom>
                <a:avLst/>
                <a:gdLst>
                  <a:gd name="T0" fmla="*/ 0 w 67"/>
                  <a:gd name="T1" fmla="*/ 0 h 32"/>
                  <a:gd name="T2" fmla="*/ 66 w 67"/>
                  <a:gd name="T3" fmla="*/ 31 h 32"/>
                  <a:gd name="T4" fmla="*/ 2 w 67"/>
                  <a:gd name="T5" fmla="*/ 4 h 32"/>
                  <a:gd name="T6" fmla="*/ 0 w 67"/>
                  <a:gd name="T7" fmla="*/ 0 h 32"/>
                  <a:gd name="T8" fmla="*/ 2 w 67"/>
                  <a:gd name="T9" fmla="*/ 4 h 32"/>
                  <a:gd name="T10" fmla="*/ 0 w 67"/>
                  <a:gd name="T11" fmla="*/ 0 h 32"/>
                  <a:gd name="T12" fmla="*/ 0 60000 65536"/>
                  <a:gd name="T13" fmla="*/ 0 60000 65536"/>
                  <a:gd name="T14" fmla="*/ 0 60000 65536"/>
                  <a:gd name="T15" fmla="*/ 0 60000 65536"/>
                  <a:gd name="T16" fmla="*/ 0 60000 65536"/>
                  <a:gd name="T17" fmla="*/ 0 60000 65536"/>
                  <a:gd name="T18" fmla="*/ 0 w 67"/>
                  <a:gd name="T19" fmla="*/ 0 h 32"/>
                  <a:gd name="T20" fmla="*/ 67 w 67"/>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67" h="32">
                    <a:moveTo>
                      <a:pt x="0" y="0"/>
                    </a:moveTo>
                    <a:lnTo>
                      <a:pt x="66" y="31"/>
                    </a:lnTo>
                    <a:lnTo>
                      <a:pt x="2" y="4"/>
                    </a:lnTo>
                    <a:lnTo>
                      <a:pt x="0" y="0"/>
                    </a:lnTo>
                    <a:lnTo>
                      <a:pt x="2" y="4"/>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89" name="Freeform 168"/>
              <p:cNvSpPr>
                <a:spLocks/>
              </p:cNvSpPr>
              <p:nvPr/>
            </p:nvSpPr>
            <p:spPr bwMode="auto">
              <a:xfrm>
                <a:off x="1030" y="1352"/>
                <a:ext cx="118" cy="106"/>
              </a:xfrm>
              <a:custGeom>
                <a:avLst/>
                <a:gdLst>
                  <a:gd name="T0" fmla="*/ 117 w 118"/>
                  <a:gd name="T1" fmla="*/ 39 h 106"/>
                  <a:gd name="T2" fmla="*/ 82 w 118"/>
                  <a:gd name="T3" fmla="*/ 105 h 106"/>
                  <a:gd name="T4" fmla="*/ 11 w 118"/>
                  <a:gd name="T5" fmla="*/ 66 h 106"/>
                  <a:gd name="T6" fmla="*/ 0 w 118"/>
                  <a:gd name="T7" fmla="*/ 0 h 106"/>
                  <a:gd name="T8" fmla="*/ 47 w 118"/>
                  <a:gd name="T9" fmla="*/ 14 h 106"/>
                  <a:gd name="T10" fmla="*/ 49 w 118"/>
                  <a:gd name="T11" fmla="*/ 4 h 106"/>
                  <a:gd name="T12" fmla="*/ 117 w 118"/>
                  <a:gd name="T13" fmla="*/ 39 h 106"/>
                  <a:gd name="T14" fmla="*/ 0 60000 65536"/>
                  <a:gd name="T15" fmla="*/ 0 60000 65536"/>
                  <a:gd name="T16" fmla="*/ 0 60000 65536"/>
                  <a:gd name="T17" fmla="*/ 0 60000 65536"/>
                  <a:gd name="T18" fmla="*/ 0 60000 65536"/>
                  <a:gd name="T19" fmla="*/ 0 60000 65536"/>
                  <a:gd name="T20" fmla="*/ 0 60000 65536"/>
                  <a:gd name="T21" fmla="*/ 0 w 118"/>
                  <a:gd name="T22" fmla="*/ 0 h 106"/>
                  <a:gd name="T23" fmla="*/ 118 w 118"/>
                  <a:gd name="T24" fmla="*/ 106 h 1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06">
                    <a:moveTo>
                      <a:pt x="117" y="39"/>
                    </a:moveTo>
                    <a:lnTo>
                      <a:pt x="82" y="105"/>
                    </a:lnTo>
                    <a:lnTo>
                      <a:pt x="11" y="66"/>
                    </a:lnTo>
                    <a:lnTo>
                      <a:pt x="0" y="0"/>
                    </a:lnTo>
                    <a:lnTo>
                      <a:pt x="47" y="14"/>
                    </a:lnTo>
                    <a:lnTo>
                      <a:pt x="49" y="4"/>
                    </a:lnTo>
                    <a:lnTo>
                      <a:pt x="117" y="3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0" name="Freeform 169"/>
              <p:cNvSpPr>
                <a:spLocks/>
              </p:cNvSpPr>
              <p:nvPr/>
            </p:nvSpPr>
            <p:spPr bwMode="auto">
              <a:xfrm>
                <a:off x="1030" y="1352"/>
                <a:ext cx="118" cy="106"/>
              </a:xfrm>
              <a:custGeom>
                <a:avLst/>
                <a:gdLst>
                  <a:gd name="T0" fmla="*/ 117 w 118"/>
                  <a:gd name="T1" fmla="*/ 39 h 106"/>
                  <a:gd name="T2" fmla="*/ 82 w 118"/>
                  <a:gd name="T3" fmla="*/ 105 h 106"/>
                  <a:gd name="T4" fmla="*/ 11 w 118"/>
                  <a:gd name="T5" fmla="*/ 66 h 106"/>
                  <a:gd name="T6" fmla="*/ 0 w 118"/>
                  <a:gd name="T7" fmla="*/ 0 h 106"/>
                  <a:gd name="T8" fmla="*/ 47 w 118"/>
                  <a:gd name="T9" fmla="*/ 14 h 106"/>
                  <a:gd name="T10" fmla="*/ 49 w 118"/>
                  <a:gd name="T11" fmla="*/ 4 h 106"/>
                  <a:gd name="T12" fmla="*/ 117 w 118"/>
                  <a:gd name="T13" fmla="*/ 39 h 106"/>
                  <a:gd name="T14" fmla="*/ 0 60000 65536"/>
                  <a:gd name="T15" fmla="*/ 0 60000 65536"/>
                  <a:gd name="T16" fmla="*/ 0 60000 65536"/>
                  <a:gd name="T17" fmla="*/ 0 60000 65536"/>
                  <a:gd name="T18" fmla="*/ 0 60000 65536"/>
                  <a:gd name="T19" fmla="*/ 0 60000 65536"/>
                  <a:gd name="T20" fmla="*/ 0 60000 65536"/>
                  <a:gd name="T21" fmla="*/ 0 w 118"/>
                  <a:gd name="T22" fmla="*/ 0 h 106"/>
                  <a:gd name="T23" fmla="*/ 118 w 118"/>
                  <a:gd name="T24" fmla="*/ 106 h 1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06">
                    <a:moveTo>
                      <a:pt x="117" y="39"/>
                    </a:moveTo>
                    <a:lnTo>
                      <a:pt x="82" y="105"/>
                    </a:lnTo>
                    <a:lnTo>
                      <a:pt x="11" y="66"/>
                    </a:lnTo>
                    <a:lnTo>
                      <a:pt x="0" y="0"/>
                    </a:lnTo>
                    <a:lnTo>
                      <a:pt x="47" y="14"/>
                    </a:lnTo>
                    <a:lnTo>
                      <a:pt x="49" y="4"/>
                    </a:lnTo>
                    <a:lnTo>
                      <a:pt x="117" y="3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1" name="Freeform 170"/>
              <p:cNvSpPr>
                <a:spLocks/>
              </p:cNvSpPr>
              <p:nvPr/>
            </p:nvSpPr>
            <p:spPr bwMode="auto">
              <a:xfrm>
                <a:off x="1110" y="1393"/>
                <a:ext cx="38" cy="67"/>
              </a:xfrm>
              <a:custGeom>
                <a:avLst/>
                <a:gdLst>
                  <a:gd name="T0" fmla="*/ 5 w 38"/>
                  <a:gd name="T1" fmla="*/ 64 h 67"/>
                  <a:gd name="T2" fmla="*/ 0 w 38"/>
                  <a:gd name="T3" fmla="*/ 66 h 67"/>
                  <a:gd name="T4" fmla="*/ 37 w 38"/>
                  <a:gd name="T5" fmla="*/ 0 h 67"/>
                  <a:gd name="T6" fmla="*/ 5 w 38"/>
                  <a:gd name="T7" fmla="*/ 64 h 67"/>
                  <a:gd name="T8" fmla="*/ 0 w 38"/>
                  <a:gd name="T9" fmla="*/ 66 h 67"/>
                  <a:gd name="T10" fmla="*/ 5 w 38"/>
                  <a:gd name="T11" fmla="*/ 64 h 67"/>
                  <a:gd name="T12" fmla="*/ 0 w 38"/>
                  <a:gd name="T13" fmla="*/ 66 h 67"/>
                  <a:gd name="T14" fmla="*/ 5 w 38"/>
                  <a:gd name="T15" fmla="*/ 64 h 67"/>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67"/>
                  <a:gd name="T26" fmla="*/ 38 w 38"/>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67">
                    <a:moveTo>
                      <a:pt x="5" y="64"/>
                    </a:moveTo>
                    <a:lnTo>
                      <a:pt x="0" y="66"/>
                    </a:lnTo>
                    <a:lnTo>
                      <a:pt x="37" y="0"/>
                    </a:lnTo>
                    <a:lnTo>
                      <a:pt x="5" y="64"/>
                    </a:lnTo>
                    <a:lnTo>
                      <a:pt x="0" y="66"/>
                    </a:lnTo>
                    <a:lnTo>
                      <a:pt x="5" y="64"/>
                    </a:lnTo>
                    <a:lnTo>
                      <a:pt x="0" y="66"/>
                    </a:lnTo>
                    <a:lnTo>
                      <a:pt x="5" y="6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2" name="Freeform 171"/>
              <p:cNvSpPr>
                <a:spLocks/>
              </p:cNvSpPr>
              <p:nvPr/>
            </p:nvSpPr>
            <p:spPr bwMode="auto">
              <a:xfrm>
                <a:off x="1110" y="1393"/>
                <a:ext cx="38" cy="67"/>
              </a:xfrm>
              <a:custGeom>
                <a:avLst/>
                <a:gdLst>
                  <a:gd name="T0" fmla="*/ 5 w 38"/>
                  <a:gd name="T1" fmla="*/ 64 h 67"/>
                  <a:gd name="T2" fmla="*/ 0 w 38"/>
                  <a:gd name="T3" fmla="*/ 66 h 67"/>
                  <a:gd name="T4" fmla="*/ 37 w 38"/>
                  <a:gd name="T5" fmla="*/ 0 h 67"/>
                  <a:gd name="T6" fmla="*/ 5 w 38"/>
                  <a:gd name="T7" fmla="*/ 64 h 67"/>
                  <a:gd name="T8" fmla="*/ 0 w 38"/>
                  <a:gd name="T9" fmla="*/ 66 h 67"/>
                  <a:gd name="T10" fmla="*/ 5 w 38"/>
                  <a:gd name="T11" fmla="*/ 64 h 67"/>
                  <a:gd name="T12" fmla="*/ 0 w 38"/>
                  <a:gd name="T13" fmla="*/ 66 h 67"/>
                  <a:gd name="T14" fmla="*/ 5 w 38"/>
                  <a:gd name="T15" fmla="*/ 64 h 67"/>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67"/>
                  <a:gd name="T26" fmla="*/ 38 w 38"/>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67">
                    <a:moveTo>
                      <a:pt x="5" y="64"/>
                    </a:moveTo>
                    <a:lnTo>
                      <a:pt x="0" y="66"/>
                    </a:lnTo>
                    <a:lnTo>
                      <a:pt x="37" y="0"/>
                    </a:lnTo>
                    <a:lnTo>
                      <a:pt x="5" y="64"/>
                    </a:lnTo>
                    <a:lnTo>
                      <a:pt x="0" y="66"/>
                    </a:lnTo>
                    <a:lnTo>
                      <a:pt x="5" y="64"/>
                    </a:lnTo>
                    <a:lnTo>
                      <a:pt x="0" y="66"/>
                    </a:lnTo>
                    <a:lnTo>
                      <a:pt x="5" y="6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3" name="Freeform 172"/>
              <p:cNvSpPr>
                <a:spLocks/>
              </p:cNvSpPr>
              <p:nvPr/>
            </p:nvSpPr>
            <p:spPr bwMode="auto">
              <a:xfrm>
                <a:off x="1042" y="1422"/>
                <a:ext cx="69" cy="38"/>
              </a:xfrm>
              <a:custGeom>
                <a:avLst/>
                <a:gdLst>
                  <a:gd name="T0" fmla="*/ 0 w 69"/>
                  <a:gd name="T1" fmla="*/ 0 h 38"/>
                  <a:gd name="T2" fmla="*/ 0 w 69"/>
                  <a:gd name="T3" fmla="*/ 0 h 38"/>
                  <a:gd name="T4" fmla="*/ 68 w 69"/>
                  <a:gd name="T5" fmla="*/ 35 h 38"/>
                  <a:gd name="T6" fmla="*/ 62 w 69"/>
                  <a:gd name="T7" fmla="*/ 37 h 38"/>
                  <a:gd name="T8" fmla="*/ 2 w 69"/>
                  <a:gd name="T9" fmla="*/ 5 h 38"/>
                  <a:gd name="T10" fmla="*/ 0 w 69"/>
                  <a:gd name="T11" fmla="*/ 0 h 38"/>
                  <a:gd name="T12" fmla="*/ 2 w 69"/>
                  <a:gd name="T13" fmla="*/ 5 h 38"/>
                  <a:gd name="T14" fmla="*/ 0 w 69"/>
                  <a:gd name="T15" fmla="*/ 0 h 38"/>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38"/>
                  <a:gd name="T26" fmla="*/ 69 w 69"/>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38">
                    <a:moveTo>
                      <a:pt x="0" y="0"/>
                    </a:moveTo>
                    <a:lnTo>
                      <a:pt x="0" y="0"/>
                    </a:lnTo>
                    <a:lnTo>
                      <a:pt x="68" y="35"/>
                    </a:lnTo>
                    <a:lnTo>
                      <a:pt x="62" y="37"/>
                    </a:lnTo>
                    <a:lnTo>
                      <a:pt x="2" y="5"/>
                    </a:lnTo>
                    <a:lnTo>
                      <a:pt x="0" y="0"/>
                    </a:lnTo>
                    <a:lnTo>
                      <a:pt x="2" y="5"/>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4" name="Freeform 173"/>
              <p:cNvSpPr>
                <a:spLocks/>
              </p:cNvSpPr>
              <p:nvPr/>
            </p:nvSpPr>
            <p:spPr bwMode="auto">
              <a:xfrm>
                <a:off x="1042" y="1422"/>
                <a:ext cx="69" cy="38"/>
              </a:xfrm>
              <a:custGeom>
                <a:avLst/>
                <a:gdLst>
                  <a:gd name="T0" fmla="*/ 0 w 69"/>
                  <a:gd name="T1" fmla="*/ 0 h 38"/>
                  <a:gd name="T2" fmla="*/ 68 w 69"/>
                  <a:gd name="T3" fmla="*/ 35 h 38"/>
                  <a:gd name="T4" fmla="*/ 62 w 69"/>
                  <a:gd name="T5" fmla="*/ 37 h 38"/>
                  <a:gd name="T6" fmla="*/ 2 w 69"/>
                  <a:gd name="T7" fmla="*/ 5 h 38"/>
                  <a:gd name="T8" fmla="*/ 0 w 69"/>
                  <a:gd name="T9" fmla="*/ 0 h 38"/>
                  <a:gd name="T10" fmla="*/ 2 w 69"/>
                  <a:gd name="T11" fmla="*/ 5 h 38"/>
                  <a:gd name="T12" fmla="*/ 0 w 69"/>
                  <a:gd name="T13" fmla="*/ 0 h 38"/>
                  <a:gd name="T14" fmla="*/ 0 60000 65536"/>
                  <a:gd name="T15" fmla="*/ 0 60000 65536"/>
                  <a:gd name="T16" fmla="*/ 0 60000 65536"/>
                  <a:gd name="T17" fmla="*/ 0 60000 65536"/>
                  <a:gd name="T18" fmla="*/ 0 60000 65536"/>
                  <a:gd name="T19" fmla="*/ 0 60000 65536"/>
                  <a:gd name="T20" fmla="*/ 0 60000 65536"/>
                  <a:gd name="T21" fmla="*/ 0 w 69"/>
                  <a:gd name="T22" fmla="*/ 0 h 38"/>
                  <a:gd name="T23" fmla="*/ 69 w 6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38">
                    <a:moveTo>
                      <a:pt x="0" y="0"/>
                    </a:moveTo>
                    <a:lnTo>
                      <a:pt x="68" y="35"/>
                    </a:lnTo>
                    <a:lnTo>
                      <a:pt x="62" y="37"/>
                    </a:lnTo>
                    <a:lnTo>
                      <a:pt x="2" y="5"/>
                    </a:lnTo>
                    <a:lnTo>
                      <a:pt x="0" y="0"/>
                    </a:lnTo>
                    <a:lnTo>
                      <a:pt x="2" y="5"/>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5" name="Freeform 174"/>
              <p:cNvSpPr>
                <a:spLocks/>
              </p:cNvSpPr>
              <p:nvPr/>
            </p:nvSpPr>
            <p:spPr bwMode="auto">
              <a:xfrm>
                <a:off x="1028" y="1348"/>
                <a:ext cx="9" cy="69"/>
              </a:xfrm>
              <a:custGeom>
                <a:avLst/>
                <a:gdLst>
                  <a:gd name="T0" fmla="*/ 1 w 9"/>
                  <a:gd name="T1" fmla="*/ 4 h 69"/>
                  <a:gd name="T2" fmla="*/ 1 w 9"/>
                  <a:gd name="T3" fmla="*/ 4 h 69"/>
                  <a:gd name="T4" fmla="*/ 8 w 9"/>
                  <a:gd name="T5" fmla="*/ 68 h 69"/>
                  <a:gd name="T6" fmla="*/ 1 w 9"/>
                  <a:gd name="T7" fmla="*/ 4 h 69"/>
                  <a:gd name="T8" fmla="*/ 0 w 9"/>
                  <a:gd name="T9" fmla="*/ 0 h 69"/>
                  <a:gd name="T10" fmla="*/ 1 w 9"/>
                  <a:gd name="T11" fmla="*/ 4 h 69"/>
                  <a:gd name="T12" fmla="*/ 0 60000 65536"/>
                  <a:gd name="T13" fmla="*/ 0 60000 65536"/>
                  <a:gd name="T14" fmla="*/ 0 60000 65536"/>
                  <a:gd name="T15" fmla="*/ 0 60000 65536"/>
                  <a:gd name="T16" fmla="*/ 0 60000 65536"/>
                  <a:gd name="T17" fmla="*/ 0 60000 65536"/>
                  <a:gd name="T18" fmla="*/ 0 w 9"/>
                  <a:gd name="T19" fmla="*/ 0 h 69"/>
                  <a:gd name="T20" fmla="*/ 9 w 9"/>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9" h="69">
                    <a:moveTo>
                      <a:pt x="1" y="4"/>
                    </a:moveTo>
                    <a:lnTo>
                      <a:pt x="1" y="4"/>
                    </a:lnTo>
                    <a:lnTo>
                      <a:pt x="8" y="68"/>
                    </a:lnTo>
                    <a:lnTo>
                      <a:pt x="1" y="4"/>
                    </a:lnTo>
                    <a:lnTo>
                      <a:pt x="0" y="0"/>
                    </a:lnTo>
                    <a:lnTo>
                      <a:pt x="1"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6" name="Freeform 175"/>
              <p:cNvSpPr>
                <a:spLocks/>
              </p:cNvSpPr>
              <p:nvPr/>
            </p:nvSpPr>
            <p:spPr bwMode="auto">
              <a:xfrm>
                <a:off x="1028" y="1348"/>
                <a:ext cx="9" cy="69"/>
              </a:xfrm>
              <a:custGeom>
                <a:avLst/>
                <a:gdLst>
                  <a:gd name="T0" fmla="*/ 1 w 9"/>
                  <a:gd name="T1" fmla="*/ 4 h 69"/>
                  <a:gd name="T2" fmla="*/ 8 w 9"/>
                  <a:gd name="T3" fmla="*/ 68 h 69"/>
                  <a:gd name="T4" fmla="*/ 1 w 9"/>
                  <a:gd name="T5" fmla="*/ 4 h 69"/>
                  <a:gd name="T6" fmla="*/ 0 w 9"/>
                  <a:gd name="T7" fmla="*/ 0 h 69"/>
                  <a:gd name="T8" fmla="*/ 1 w 9"/>
                  <a:gd name="T9" fmla="*/ 4 h 69"/>
                  <a:gd name="T10" fmla="*/ 0 60000 65536"/>
                  <a:gd name="T11" fmla="*/ 0 60000 65536"/>
                  <a:gd name="T12" fmla="*/ 0 60000 65536"/>
                  <a:gd name="T13" fmla="*/ 0 60000 65536"/>
                  <a:gd name="T14" fmla="*/ 0 60000 65536"/>
                  <a:gd name="T15" fmla="*/ 0 w 9"/>
                  <a:gd name="T16" fmla="*/ 0 h 69"/>
                  <a:gd name="T17" fmla="*/ 9 w 9"/>
                  <a:gd name="T18" fmla="*/ 69 h 69"/>
                </a:gdLst>
                <a:ahLst/>
                <a:cxnLst>
                  <a:cxn ang="T10">
                    <a:pos x="T0" y="T1"/>
                  </a:cxn>
                  <a:cxn ang="T11">
                    <a:pos x="T2" y="T3"/>
                  </a:cxn>
                  <a:cxn ang="T12">
                    <a:pos x="T4" y="T5"/>
                  </a:cxn>
                  <a:cxn ang="T13">
                    <a:pos x="T6" y="T7"/>
                  </a:cxn>
                  <a:cxn ang="T14">
                    <a:pos x="T8" y="T9"/>
                  </a:cxn>
                </a:cxnLst>
                <a:rect l="T15" t="T16" r="T17" b="T18"/>
                <a:pathLst>
                  <a:path w="9" h="69">
                    <a:moveTo>
                      <a:pt x="1" y="4"/>
                    </a:moveTo>
                    <a:lnTo>
                      <a:pt x="8" y="68"/>
                    </a:lnTo>
                    <a:lnTo>
                      <a:pt x="1" y="4"/>
                    </a:lnTo>
                    <a:lnTo>
                      <a:pt x="0" y="0"/>
                    </a:lnTo>
                    <a:lnTo>
                      <a:pt x="1"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7" name="Freeform 176"/>
              <p:cNvSpPr>
                <a:spLocks/>
              </p:cNvSpPr>
              <p:nvPr/>
            </p:nvSpPr>
            <p:spPr bwMode="auto">
              <a:xfrm>
                <a:off x="1030" y="1352"/>
                <a:ext cx="44" cy="16"/>
              </a:xfrm>
              <a:custGeom>
                <a:avLst/>
                <a:gdLst>
                  <a:gd name="T0" fmla="*/ 43 w 44"/>
                  <a:gd name="T1" fmla="*/ 11 h 16"/>
                  <a:gd name="T2" fmla="*/ 38 w 44"/>
                  <a:gd name="T3" fmla="*/ 12 h 16"/>
                  <a:gd name="T4" fmla="*/ 0 w 44"/>
                  <a:gd name="T5" fmla="*/ 0 h 16"/>
                  <a:gd name="T6" fmla="*/ 43 w 44"/>
                  <a:gd name="T7" fmla="*/ 11 h 16"/>
                  <a:gd name="T8" fmla="*/ 38 w 44"/>
                  <a:gd name="T9" fmla="*/ 12 h 16"/>
                  <a:gd name="T10" fmla="*/ 43 w 44"/>
                  <a:gd name="T11" fmla="*/ 11 h 16"/>
                  <a:gd name="T12" fmla="*/ 43 w 44"/>
                  <a:gd name="T13" fmla="*/ 15 h 16"/>
                  <a:gd name="T14" fmla="*/ 38 w 44"/>
                  <a:gd name="T15" fmla="*/ 12 h 16"/>
                  <a:gd name="T16" fmla="*/ 43 w 44"/>
                  <a:gd name="T17" fmla="*/ 11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6"/>
                  <a:gd name="T29" fmla="*/ 44 w 44"/>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6">
                    <a:moveTo>
                      <a:pt x="43" y="11"/>
                    </a:moveTo>
                    <a:lnTo>
                      <a:pt x="38" y="12"/>
                    </a:lnTo>
                    <a:lnTo>
                      <a:pt x="0" y="0"/>
                    </a:lnTo>
                    <a:lnTo>
                      <a:pt x="43" y="11"/>
                    </a:lnTo>
                    <a:lnTo>
                      <a:pt x="38" y="12"/>
                    </a:lnTo>
                    <a:lnTo>
                      <a:pt x="43" y="11"/>
                    </a:lnTo>
                    <a:lnTo>
                      <a:pt x="43" y="15"/>
                    </a:lnTo>
                    <a:lnTo>
                      <a:pt x="38" y="12"/>
                    </a:lnTo>
                    <a:lnTo>
                      <a:pt x="43" y="1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8" name="Freeform 177"/>
              <p:cNvSpPr>
                <a:spLocks/>
              </p:cNvSpPr>
              <p:nvPr/>
            </p:nvSpPr>
            <p:spPr bwMode="auto">
              <a:xfrm>
                <a:off x="1030" y="1352"/>
                <a:ext cx="44" cy="16"/>
              </a:xfrm>
              <a:custGeom>
                <a:avLst/>
                <a:gdLst>
                  <a:gd name="T0" fmla="*/ 43 w 44"/>
                  <a:gd name="T1" fmla="*/ 11 h 16"/>
                  <a:gd name="T2" fmla="*/ 38 w 44"/>
                  <a:gd name="T3" fmla="*/ 12 h 16"/>
                  <a:gd name="T4" fmla="*/ 0 w 44"/>
                  <a:gd name="T5" fmla="*/ 0 h 16"/>
                  <a:gd name="T6" fmla="*/ 43 w 44"/>
                  <a:gd name="T7" fmla="*/ 11 h 16"/>
                  <a:gd name="T8" fmla="*/ 38 w 44"/>
                  <a:gd name="T9" fmla="*/ 12 h 16"/>
                  <a:gd name="T10" fmla="*/ 43 w 44"/>
                  <a:gd name="T11" fmla="*/ 11 h 16"/>
                  <a:gd name="T12" fmla="*/ 43 w 44"/>
                  <a:gd name="T13" fmla="*/ 15 h 16"/>
                  <a:gd name="T14" fmla="*/ 38 w 44"/>
                  <a:gd name="T15" fmla="*/ 12 h 16"/>
                  <a:gd name="T16" fmla="*/ 43 w 44"/>
                  <a:gd name="T17" fmla="*/ 11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6"/>
                  <a:gd name="T29" fmla="*/ 44 w 44"/>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6">
                    <a:moveTo>
                      <a:pt x="43" y="11"/>
                    </a:moveTo>
                    <a:lnTo>
                      <a:pt x="38" y="12"/>
                    </a:lnTo>
                    <a:lnTo>
                      <a:pt x="0" y="0"/>
                    </a:lnTo>
                    <a:lnTo>
                      <a:pt x="43" y="11"/>
                    </a:lnTo>
                    <a:lnTo>
                      <a:pt x="38" y="12"/>
                    </a:lnTo>
                    <a:lnTo>
                      <a:pt x="43" y="11"/>
                    </a:lnTo>
                    <a:lnTo>
                      <a:pt x="43" y="15"/>
                    </a:lnTo>
                    <a:lnTo>
                      <a:pt x="38" y="12"/>
                    </a:lnTo>
                    <a:lnTo>
                      <a:pt x="43" y="1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599" name="Freeform 178"/>
              <p:cNvSpPr>
                <a:spLocks/>
              </p:cNvSpPr>
              <p:nvPr/>
            </p:nvSpPr>
            <p:spPr bwMode="auto">
              <a:xfrm>
                <a:off x="1073" y="1356"/>
                <a:ext cx="3" cy="8"/>
              </a:xfrm>
              <a:custGeom>
                <a:avLst/>
                <a:gdLst>
                  <a:gd name="T0" fmla="*/ 2 w 3"/>
                  <a:gd name="T1" fmla="*/ 0 h 8"/>
                  <a:gd name="T2" fmla="*/ 2 w 3"/>
                  <a:gd name="T3" fmla="*/ 0 h 8"/>
                  <a:gd name="T4" fmla="*/ 2 w 3"/>
                  <a:gd name="T5" fmla="*/ 6 h 8"/>
                  <a:gd name="T6" fmla="*/ 0 w 3"/>
                  <a:gd name="T7" fmla="*/ 7 h 8"/>
                  <a:gd name="T8" fmla="*/ 2 w 3"/>
                  <a:gd name="T9" fmla="*/ 0 h 8"/>
                  <a:gd name="T10" fmla="*/ 0 60000 65536"/>
                  <a:gd name="T11" fmla="*/ 0 60000 65536"/>
                  <a:gd name="T12" fmla="*/ 0 60000 65536"/>
                  <a:gd name="T13" fmla="*/ 0 60000 65536"/>
                  <a:gd name="T14" fmla="*/ 0 60000 65536"/>
                  <a:gd name="T15" fmla="*/ 0 w 3"/>
                  <a:gd name="T16" fmla="*/ 0 h 8"/>
                  <a:gd name="T17" fmla="*/ 3 w 3"/>
                  <a:gd name="T18" fmla="*/ 8 h 8"/>
                </a:gdLst>
                <a:ahLst/>
                <a:cxnLst>
                  <a:cxn ang="T10">
                    <a:pos x="T0" y="T1"/>
                  </a:cxn>
                  <a:cxn ang="T11">
                    <a:pos x="T2" y="T3"/>
                  </a:cxn>
                  <a:cxn ang="T12">
                    <a:pos x="T4" y="T5"/>
                  </a:cxn>
                  <a:cxn ang="T13">
                    <a:pos x="T6" y="T7"/>
                  </a:cxn>
                  <a:cxn ang="T14">
                    <a:pos x="T8" y="T9"/>
                  </a:cxn>
                </a:cxnLst>
                <a:rect l="T15" t="T16" r="T17" b="T18"/>
                <a:pathLst>
                  <a:path w="3" h="8">
                    <a:moveTo>
                      <a:pt x="2" y="0"/>
                    </a:moveTo>
                    <a:lnTo>
                      <a:pt x="2" y="0"/>
                    </a:lnTo>
                    <a:lnTo>
                      <a:pt x="2" y="6"/>
                    </a:lnTo>
                    <a:lnTo>
                      <a:pt x="0" y="7"/>
                    </a:lnTo>
                    <a:lnTo>
                      <a:pt x="2"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0" name="Freeform 179"/>
              <p:cNvSpPr>
                <a:spLocks/>
              </p:cNvSpPr>
              <p:nvPr/>
            </p:nvSpPr>
            <p:spPr bwMode="auto">
              <a:xfrm>
                <a:off x="1073" y="1356"/>
                <a:ext cx="3" cy="8"/>
              </a:xfrm>
              <a:custGeom>
                <a:avLst/>
                <a:gdLst>
                  <a:gd name="T0" fmla="*/ 2 w 3"/>
                  <a:gd name="T1" fmla="*/ 0 h 8"/>
                  <a:gd name="T2" fmla="*/ 2 w 3"/>
                  <a:gd name="T3" fmla="*/ 6 h 8"/>
                  <a:gd name="T4" fmla="*/ 0 w 3"/>
                  <a:gd name="T5" fmla="*/ 7 h 8"/>
                  <a:gd name="T6" fmla="*/ 2 w 3"/>
                  <a:gd name="T7" fmla="*/ 0 h 8"/>
                  <a:gd name="T8" fmla="*/ 0 60000 65536"/>
                  <a:gd name="T9" fmla="*/ 0 60000 65536"/>
                  <a:gd name="T10" fmla="*/ 0 60000 65536"/>
                  <a:gd name="T11" fmla="*/ 0 60000 65536"/>
                  <a:gd name="T12" fmla="*/ 0 w 3"/>
                  <a:gd name="T13" fmla="*/ 0 h 8"/>
                  <a:gd name="T14" fmla="*/ 3 w 3"/>
                  <a:gd name="T15" fmla="*/ 8 h 8"/>
                </a:gdLst>
                <a:ahLst/>
                <a:cxnLst>
                  <a:cxn ang="T8">
                    <a:pos x="T0" y="T1"/>
                  </a:cxn>
                  <a:cxn ang="T9">
                    <a:pos x="T2" y="T3"/>
                  </a:cxn>
                  <a:cxn ang="T10">
                    <a:pos x="T4" y="T5"/>
                  </a:cxn>
                  <a:cxn ang="T11">
                    <a:pos x="T6" y="T7"/>
                  </a:cxn>
                </a:cxnLst>
                <a:rect l="T12" t="T13" r="T14" b="T15"/>
                <a:pathLst>
                  <a:path w="3" h="8">
                    <a:moveTo>
                      <a:pt x="2" y="0"/>
                    </a:moveTo>
                    <a:lnTo>
                      <a:pt x="2" y="6"/>
                    </a:lnTo>
                    <a:lnTo>
                      <a:pt x="0" y="7"/>
                    </a:lnTo>
                    <a:lnTo>
                      <a:pt x="2"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1" name="Freeform 180"/>
              <p:cNvSpPr>
                <a:spLocks/>
              </p:cNvSpPr>
              <p:nvPr/>
            </p:nvSpPr>
            <p:spPr bwMode="auto">
              <a:xfrm>
                <a:off x="1081" y="1356"/>
                <a:ext cx="73" cy="32"/>
              </a:xfrm>
              <a:custGeom>
                <a:avLst/>
                <a:gdLst>
                  <a:gd name="T0" fmla="*/ 66 w 73"/>
                  <a:gd name="T1" fmla="*/ 31 h 32"/>
                  <a:gd name="T2" fmla="*/ 66 w 73"/>
                  <a:gd name="T3" fmla="*/ 31 h 32"/>
                  <a:gd name="T4" fmla="*/ 0 w 73"/>
                  <a:gd name="T5" fmla="*/ 0 h 32"/>
                  <a:gd name="T6" fmla="*/ 66 w 73"/>
                  <a:gd name="T7" fmla="*/ 31 h 32"/>
                  <a:gd name="T8" fmla="*/ 72 w 73"/>
                  <a:gd name="T9" fmla="*/ 29 h 32"/>
                  <a:gd name="T10" fmla="*/ 66 w 73"/>
                  <a:gd name="T11" fmla="*/ 31 h 32"/>
                  <a:gd name="T12" fmla="*/ 0 60000 65536"/>
                  <a:gd name="T13" fmla="*/ 0 60000 65536"/>
                  <a:gd name="T14" fmla="*/ 0 60000 65536"/>
                  <a:gd name="T15" fmla="*/ 0 60000 65536"/>
                  <a:gd name="T16" fmla="*/ 0 60000 65536"/>
                  <a:gd name="T17" fmla="*/ 0 60000 65536"/>
                  <a:gd name="T18" fmla="*/ 0 w 73"/>
                  <a:gd name="T19" fmla="*/ 0 h 32"/>
                  <a:gd name="T20" fmla="*/ 73 w 73"/>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73" h="32">
                    <a:moveTo>
                      <a:pt x="66" y="31"/>
                    </a:moveTo>
                    <a:lnTo>
                      <a:pt x="66" y="31"/>
                    </a:lnTo>
                    <a:lnTo>
                      <a:pt x="0" y="0"/>
                    </a:lnTo>
                    <a:lnTo>
                      <a:pt x="66" y="31"/>
                    </a:lnTo>
                    <a:lnTo>
                      <a:pt x="72" y="29"/>
                    </a:lnTo>
                    <a:lnTo>
                      <a:pt x="66" y="3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2" name="Freeform 181"/>
              <p:cNvSpPr>
                <a:spLocks/>
              </p:cNvSpPr>
              <p:nvPr/>
            </p:nvSpPr>
            <p:spPr bwMode="auto">
              <a:xfrm>
                <a:off x="1081" y="1356"/>
                <a:ext cx="73" cy="32"/>
              </a:xfrm>
              <a:custGeom>
                <a:avLst/>
                <a:gdLst>
                  <a:gd name="T0" fmla="*/ 66 w 73"/>
                  <a:gd name="T1" fmla="*/ 31 h 32"/>
                  <a:gd name="T2" fmla="*/ 0 w 73"/>
                  <a:gd name="T3" fmla="*/ 0 h 32"/>
                  <a:gd name="T4" fmla="*/ 66 w 73"/>
                  <a:gd name="T5" fmla="*/ 31 h 32"/>
                  <a:gd name="T6" fmla="*/ 72 w 73"/>
                  <a:gd name="T7" fmla="*/ 29 h 32"/>
                  <a:gd name="T8" fmla="*/ 66 w 73"/>
                  <a:gd name="T9" fmla="*/ 31 h 32"/>
                  <a:gd name="T10" fmla="*/ 0 60000 65536"/>
                  <a:gd name="T11" fmla="*/ 0 60000 65536"/>
                  <a:gd name="T12" fmla="*/ 0 60000 65536"/>
                  <a:gd name="T13" fmla="*/ 0 60000 65536"/>
                  <a:gd name="T14" fmla="*/ 0 60000 65536"/>
                  <a:gd name="T15" fmla="*/ 0 w 73"/>
                  <a:gd name="T16" fmla="*/ 0 h 32"/>
                  <a:gd name="T17" fmla="*/ 73 w 73"/>
                  <a:gd name="T18" fmla="*/ 32 h 32"/>
                </a:gdLst>
                <a:ahLst/>
                <a:cxnLst>
                  <a:cxn ang="T10">
                    <a:pos x="T0" y="T1"/>
                  </a:cxn>
                  <a:cxn ang="T11">
                    <a:pos x="T2" y="T3"/>
                  </a:cxn>
                  <a:cxn ang="T12">
                    <a:pos x="T4" y="T5"/>
                  </a:cxn>
                  <a:cxn ang="T13">
                    <a:pos x="T6" y="T7"/>
                  </a:cxn>
                  <a:cxn ang="T14">
                    <a:pos x="T8" y="T9"/>
                  </a:cxn>
                </a:cxnLst>
                <a:rect l="T15" t="T16" r="T17" b="T18"/>
                <a:pathLst>
                  <a:path w="73" h="32">
                    <a:moveTo>
                      <a:pt x="66" y="31"/>
                    </a:moveTo>
                    <a:lnTo>
                      <a:pt x="0" y="0"/>
                    </a:lnTo>
                    <a:lnTo>
                      <a:pt x="66" y="31"/>
                    </a:lnTo>
                    <a:lnTo>
                      <a:pt x="72" y="29"/>
                    </a:lnTo>
                    <a:lnTo>
                      <a:pt x="66" y="3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3" name="Freeform 182"/>
              <p:cNvSpPr>
                <a:spLocks/>
              </p:cNvSpPr>
              <p:nvPr/>
            </p:nvSpPr>
            <p:spPr bwMode="auto">
              <a:xfrm>
                <a:off x="1071" y="1179"/>
                <a:ext cx="169" cy="185"/>
              </a:xfrm>
              <a:custGeom>
                <a:avLst/>
                <a:gdLst>
                  <a:gd name="T0" fmla="*/ 168 w 169"/>
                  <a:gd name="T1" fmla="*/ 70 h 185"/>
                  <a:gd name="T2" fmla="*/ 104 w 169"/>
                  <a:gd name="T3" fmla="*/ 184 h 185"/>
                  <a:gd name="T4" fmla="*/ 72 w 169"/>
                  <a:gd name="T5" fmla="*/ 182 h 185"/>
                  <a:gd name="T6" fmla="*/ 42 w 169"/>
                  <a:gd name="T7" fmla="*/ 168 h 185"/>
                  <a:gd name="T8" fmla="*/ 0 w 169"/>
                  <a:gd name="T9" fmla="*/ 114 h 185"/>
                  <a:gd name="T10" fmla="*/ 67 w 169"/>
                  <a:gd name="T11" fmla="*/ 0 h 185"/>
                  <a:gd name="T12" fmla="*/ 89 w 169"/>
                  <a:gd name="T13" fmla="*/ 0 h 185"/>
                  <a:gd name="T14" fmla="*/ 121 w 169"/>
                  <a:gd name="T15" fmla="*/ 12 h 185"/>
                  <a:gd name="T16" fmla="*/ 168 w 169"/>
                  <a:gd name="T17" fmla="*/ 70 h 1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9"/>
                  <a:gd name="T28" fmla="*/ 0 h 185"/>
                  <a:gd name="T29" fmla="*/ 169 w 169"/>
                  <a:gd name="T30" fmla="*/ 185 h 1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9" h="185">
                    <a:moveTo>
                      <a:pt x="168" y="70"/>
                    </a:moveTo>
                    <a:lnTo>
                      <a:pt x="104" y="184"/>
                    </a:lnTo>
                    <a:lnTo>
                      <a:pt x="72" y="182"/>
                    </a:lnTo>
                    <a:lnTo>
                      <a:pt x="42" y="168"/>
                    </a:lnTo>
                    <a:lnTo>
                      <a:pt x="0" y="114"/>
                    </a:lnTo>
                    <a:lnTo>
                      <a:pt x="67" y="0"/>
                    </a:lnTo>
                    <a:lnTo>
                      <a:pt x="89" y="0"/>
                    </a:lnTo>
                    <a:lnTo>
                      <a:pt x="121" y="12"/>
                    </a:lnTo>
                    <a:lnTo>
                      <a:pt x="168" y="7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4" name="Freeform 183"/>
              <p:cNvSpPr>
                <a:spLocks/>
              </p:cNvSpPr>
              <p:nvPr/>
            </p:nvSpPr>
            <p:spPr bwMode="auto">
              <a:xfrm>
                <a:off x="1071" y="1179"/>
                <a:ext cx="169" cy="185"/>
              </a:xfrm>
              <a:custGeom>
                <a:avLst/>
                <a:gdLst>
                  <a:gd name="T0" fmla="*/ 168 w 169"/>
                  <a:gd name="T1" fmla="*/ 70 h 185"/>
                  <a:gd name="T2" fmla="*/ 104 w 169"/>
                  <a:gd name="T3" fmla="*/ 184 h 185"/>
                  <a:gd name="T4" fmla="*/ 72 w 169"/>
                  <a:gd name="T5" fmla="*/ 182 h 185"/>
                  <a:gd name="T6" fmla="*/ 42 w 169"/>
                  <a:gd name="T7" fmla="*/ 168 h 185"/>
                  <a:gd name="T8" fmla="*/ 0 w 169"/>
                  <a:gd name="T9" fmla="*/ 114 h 185"/>
                  <a:gd name="T10" fmla="*/ 67 w 169"/>
                  <a:gd name="T11" fmla="*/ 0 h 185"/>
                  <a:gd name="T12" fmla="*/ 89 w 169"/>
                  <a:gd name="T13" fmla="*/ 0 h 185"/>
                  <a:gd name="T14" fmla="*/ 121 w 169"/>
                  <a:gd name="T15" fmla="*/ 12 h 185"/>
                  <a:gd name="T16" fmla="*/ 168 w 169"/>
                  <a:gd name="T17" fmla="*/ 70 h 1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9"/>
                  <a:gd name="T28" fmla="*/ 0 h 185"/>
                  <a:gd name="T29" fmla="*/ 169 w 169"/>
                  <a:gd name="T30" fmla="*/ 185 h 1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9" h="185">
                    <a:moveTo>
                      <a:pt x="168" y="70"/>
                    </a:moveTo>
                    <a:lnTo>
                      <a:pt x="104" y="184"/>
                    </a:lnTo>
                    <a:lnTo>
                      <a:pt x="72" y="182"/>
                    </a:lnTo>
                    <a:lnTo>
                      <a:pt x="42" y="168"/>
                    </a:lnTo>
                    <a:lnTo>
                      <a:pt x="0" y="114"/>
                    </a:lnTo>
                    <a:lnTo>
                      <a:pt x="67" y="0"/>
                    </a:lnTo>
                    <a:lnTo>
                      <a:pt x="89" y="0"/>
                    </a:lnTo>
                    <a:lnTo>
                      <a:pt x="121" y="12"/>
                    </a:lnTo>
                    <a:lnTo>
                      <a:pt x="168" y="7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5" name="Freeform 184"/>
              <p:cNvSpPr>
                <a:spLocks/>
              </p:cNvSpPr>
              <p:nvPr/>
            </p:nvSpPr>
            <p:spPr bwMode="auto">
              <a:xfrm>
                <a:off x="1175" y="1251"/>
                <a:ext cx="71" cy="113"/>
              </a:xfrm>
              <a:custGeom>
                <a:avLst/>
                <a:gdLst>
                  <a:gd name="T0" fmla="*/ 4 w 71"/>
                  <a:gd name="T1" fmla="*/ 112 h 113"/>
                  <a:gd name="T2" fmla="*/ 0 w 71"/>
                  <a:gd name="T3" fmla="*/ 112 h 113"/>
                  <a:gd name="T4" fmla="*/ 64 w 71"/>
                  <a:gd name="T5" fmla="*/ 0 h 113"/>
                  <a:gd name="T6" fmla="*/ 70 w 71"/>
                  <a:gd name="T7" fmla="*/ 0 h 113"/>
                  <a:gd name="T8" fmla="*/ 4 w 71"/>
                  <a:gd name="T9" fmla="*/ 112 h 113"/>
                  <a:gd name="T10" fmla="*/ 0 60000 65536"/>
                  <a:gd name="T11" fmla="*/ 0 60000 65536"/>
                  <a:gd name="T12" fmla="*/ 0 60000 65536"/>
                  <a:gd name="T13" fmla="*/ 0 60000 65536"/>
                  <a:gd name="T14" fmla="*/ 0 60000 65536"/>
                  <a:gd name="T15" fmla="*/ 0 w 71"/>
                  <a:gd name="T16" fmla="*/ 0 h 113"/>
                  <a:gd name="T17" fmla="*/ 71 w 71"/>
                  <a:gd name="T18" fmla="*/ 113 h 113"/>
                </a:gdLst>
                <a:ahLst/>
                <a:cxnLst>
                  <a:cxn ang="T10">
                    <a:pos x="T0" y="T1"/>
                  </a:cxn>
                  <a:cxn ang="T11">
                    <a:pos x="T2" y="T3"/>
                  </a:cxn>
                  <a:cxn ang="T12">
                    <a:pos x="T4" y="T5"/>
                  </a:cxn>
                  <a:cxn ang="T13">
                    <a:pos x="T6" y="T7"/>
                  </a:cxn>
                  <a:cxn ang="T14">
                    <a:pos x="T8" y="T9"/>
                  </a:cxn>
                </a:cxnLst>
                <a:rect l="T15" t="T16" r="T17" b="T18"/>
                <a:pathLst>
                  <a:path w="71" h="113">
                    <a:moveTo>
                      <a:pt x="4" y="112"/>
                    </a:moveTo>
                    <a:lnTo>
                      <a:pt x="0" y="112"/>
                    </a:lnTo>
                    <a:lnTo>
                      <a:pt x="64" y="0"/>
                    </a:lnTo>
                    <a:lnTo>
                      <a:pt x="70" y="0"/>
                    </a:lnTo>
                    <a:lnTo>
                      <a:pt x="4" y="11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6" name="Freeform 185"/>
              <p:cNvSpPr>
                <a:spLocks/>
              </p:cNvSpPr>
              <p:nvPr/>
            </p:nvSpPr>
            <p:spPr bwMode="auto">
              <a:xfrm>
                <a:off x="1175" y="1251"/>
                <a:ext cx="71" cy="113"/>
              </a:xfrm>
              <a:custGeom>
                <a:avLst/>
                <a:gdLst>
                  <a:gd name="T0" fmla="*/ 4 w 71"/>
                  <a:gd name="T1" fmla="*/ 112 h 113"/>
                  <a:gd name="T2" fmla="*/ 0 w 71"/>
                  <a:gd name="T3" fmla="*/ 112 h 113"/>
                  <a:gd name="T4" fmla="*/ 64 w 71"/>
                  <a:gd name="T5" fmla="*/ 0 h 113"/>
                  <a:gd name="T6" fmla="*/ 70 w 71"/>
                  <a:gd name="T7" fmla="*/ 0 h 113"/>
                  <a:gd name="T8" fmla="*/ 4 w 71"/>
                  <a:gd name="T9" fmla="*/ 112 h 113"/>
                  <a:gd name="T10" fmla="*/ 0 60000 65536"/>
                  <a:gd name="T11" fmla="*/ 0 60000 65536"/>
                  <a:gd name="T12" fmla="*/ 0 60000 65536"/>
                  <a:gd name="T13" fmla="*/ 0 60000 65536"/>
                  <a:gd name="T14" fmla="*/ 0 60000 65536"/>
                  <a:gd name="T15" fmla="*/ 0 w 71"/>
                  <a:gd name="T16" fmla="*/ 0 h 113"/>
                  <a:gd name="T17" fmla="*/ 71 w 71"/>
                  <a:gd name="T18" fmla="*/ 113 h 113"/>
                </a:gdLst>
                <a:ahLst/>
                <a:cxnLst>
                  <a:cxn ang="T10">
                    <a:pos x="T0" y="T1"/>
                  </a:cxn>
                  <a:cxn ang="T11">
                    <a:pos x="T2" y="T3"/>
                  </a:cxn>
                  <a:cxn ang="T12">
                    <a:pos x="T4" y="T5"/>
                  </a:cxn>
                  <a:cxn ang="T13">
                    <a:pos x="T6" y="T7"/>
                  </a:cxn>
                  <a:cxn ang="T14">
                    <a:pos x="T8" y="T9"/>
                  </a:cxn>
                </a:cxnLst>
                <a:rect l="T15" t="T16" r="T17" b="T18"/>
                <a:pathLst>
                  <a:path w="71" h="113">
                    <a:moveTo>
                      <a:pt x="4" y="112"/>
                    </a:moveTo>
                    <a:lnTo>
                      <a:pt x="0" y="112"/>
                    </a:lnTo>
                    <a:lnTo>
                      <a:pt x="64" y="0"/>
                    </a:lnTo>
                    <a:lnTo>
                      <a:pt x="70" y="0"/>
                    </a:lnTo>
                    <a:lnTo>
                      <a:pt x="4" y="11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7" name="Freeform 186"/>
              <p:cNvSpPr>
                <a:spLocks/>
              </p:cNvSpPr>
              <p:nvPr/>
            </p:nvSpPr>
            <p:spPr bwMode="auto">
              <a:xfrm>
                <a:off x="1146" y="1363"/>
                <a:ext cx="28" cy="3"/>
              </a:xfrm>
              <a:custGeom>
                <a:avLst/>
                <a:gdLst>
                  <a:gd name="T0" fmla="*/ 4 w 28"/>
                  <a:gd name="T1" fmla="*/ 2 h 3"/>
                  <a:gd name="T2" fmla="*/ 0 w 28"/>
                  <a:gd name="T3" fmla="*/ 1 h 3"/>
                  <a:gd name="T4" fmla="*/ 27 w 28"/>
                  <a:gd name="T5" fmla="*/ 0 h 3"/>
                  <a:gd name="T6" fmla="*/ 0 w 28"/>
                  <a:gd name="T7" fmla="*/ 1 h 3"/>
                  <a:gd name="T8" fmla="*/ 4 w 28"/>
                  <a:gd name="T9" fmla="*/ 2 h 3"/>
                  <a:gd name="T10" fmla="*/ 0 60000 65536"/>
                  <a:gd name="T11" fmla="*/ 0 60000 65536"/>
                  <a:gd name="T12" fmla="*/ 0 60000 65536"/>
                  <a:gd name="T13" fmla="*/ 0 60000 65536"/>
                  <a:gd name="T14" fmla="*/ 0 60000 65536"/>
                  <a:gd name="T15" fmla="*/ 0 w 28"/>
                  <a:gd name="T16" fmla="*/ 0 h 3"/>
                  <a:gd name="T17" fmla="*/ 28 w 28"/>
                  <a:gd name="T18" fmla="*/ 3 h 3"/>
                </a:gdLst>
                <a:ahLst/>
                <a:cxnLst>
                  <a:cxn ang="T10">
                    <a:pos x="T0" y="T1"/>
                  </a:cxn>
                  <a:cxn ang="T11">
                    <a:pos x="T2" y="T3"/>
                  </a:cxn>
                  <a:cxn ang="T12">
                    <a:pos x="T4" y="T5"/>
                  </a:cxn>
                  <a:cxn ang="T13">
                    <a:pos x="T6" y="T7"/>
                  </a:cxn>
                  <a:cxn ang="T14">
                    <a:pos x="T8" y="T9"/>
                  </a:cxn>
                </a:cxnLst>
                <a:rect l="T15" t="T16" r="T17" b="T18"/>
                <a:pathLst>
                  <a:path w="28" h="3">
                    <a:moveTo>
                      <a:pt x="4" y="2"/>
                    </a:moveTo>
                    <a:lnTo>
                      <a:pt x="0" y="1"/>
                    </a:lnTo>
                    <a:lnTo>
                      <a:pt x="27" y="0"/>
                    </a:lnTo>
                    <a:lnTo>
                      <a:pt x="0" y="1"/>
                    </a:lnTo>
                    <a:lnTo>
                      <a:pt x="4"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8" name="Freeform 187"/>
              <p:cNvSpPr>
                <a:spLocks/>
              </p:cNvSpPr>
              <p:nvPr/>
            </p:nvSpPr>
            <p:spPr bwMode="auto">
              <a:xfrm>
                <a:off x="1146" y="1363"/>
                <a:ext cx="28" cy="3"/>
              </a:xfrm>
              <a:custGeom>
                <a:avLst/>
                <a:gdLst>
                  <a:gd name="T0" fmla="*/ 4 w 28"/>
                  <a:gd name="T1" fmla="*/ 2 h 3"/>
                  <a:gd name="T2" fmla="*/ 0 w 28"/>
                  <a:gd name="T3" fmla="*/ 1 h 3"/>
                  <a:gd name="T4" fmla="*/ 27 w 28"/>
                  <a:gd name="T5" fmla="*/ 0 h 3"/>
                  <a:gd name="T6" fmla="*/ 0 w 28"/>
                  <a:gd name="T7" fmla="*/ 1 h 3"/>
                  <a:gd name="T8" fmla="*/ 4 w 28"/>
                  <a:gd name="T9" fmla="*/ 2 h 3"/>
                  <a:gd name="T10" fmla="*/ 0 60000 65536"/>
                  <a:gd name="T11" fmla="*/ 0 60000 65536"/>
                  <a:gd name="T12" fmla="*/ 0 60000 65536"/>
                  <a:gd name="T13" fmla="*/ 0 60000 65536"/>
                  <a:gd name="T14" fmla="*/ 0 60000 65536"/>
                  <a:gd name="T15" fmla="*/ 0 w 28"/>
                  <a:gd name="T16" fmla="*/ 0 h 3"/>
                  <a:gd name="T17" fmla="*/ 28 w 28"/>
                  <a:gd name="T18" fmla="*/ 3 h 3"/>
                </a:gdLst>
                <a:ahLst/>
                <a:cxnLst>
                  <a:cxn ang="T10">
                    <a:pos x="T0" y="T1"/>
                  </a:cxn>
                  <a:cxn ang="T11">
                    <a:pos x="T2" y="T3"/>
                  </a:cxn>
                  <a:cxn ang="T12">
                    <a:pos x="T4" y="T5"/>
                  </a:cxn>
                  <a:cxn ang="T13">
                    <a:pos x="T6" y="T7"/>
                  </a:cxn>
                  <a:cxn ang="T14">
                    <a:pos x="T8" y="T9"/>
                  </a:cxn>
                </a:cxnLst>
                <a:rect l="T15" t="T16" r="T17" b="T18"/>
                <a:pathLst>
                  <a:path w="28" h="3">
                    <a:moveTo>
                      <a:pt x="4" y="2"/>
                    </a:moveTo>
                    <a:lnTo>
                      <a:pt x="0" y="1"/>
                    </a:lnTo>
                    <a:lnTo>
                      <a:pt x="27" y="0"/>
                    </a:lnTo>
                    <a:lnTo>
                      <a:pt x="0" y="1"/>
                    </a:lnTo>
                    <a:lnTo>
                      <a:pt x="4"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09" name="Freeform 188"/>
              <p:cNvSpPr>
                <a:spLocks/>
              </p:cNvSpPr>
              <p:nvPr/>
            </p:nvSpPr>
            <p:spPr bwMode="auto">
              <a:xfrm>
                <a:off x="1112" y="1348"/>
                <a:ext cx="34" cy="14"/>
              </a:xfrm>
              <a:custGeom>
                <a:avLst/>
                <a:gdLst>
                  <a:gd name="T0" fmla="*/ 0 w 34"/>
                  <a:gd name="T1" fmla="*/ 0 h 14"/>
                  <a:gd name="T2" fmla="*/ 0 w 34"/>
                  <a:gd name="T3" fmla="*/ 0 h 14"/>
                  <a:gd name="T4" fmla="*/ 33 w 34"/>
                  <a:gd name="T5" fmla="*/ 12 h 14"/>
                  <a:gd name="T6" fmla="*/ 29 w 34"/>
                  <a:gd name="T7" fmla="*/ 13 h 14"/>
                  <a:gd name="T8" fmla="*/ 2 w 34"/>
                  <a:gd name="T9" fmla="*/ 3 h 14"/>
                  <a:gd name="T10" fmla="*/ 0 w 34"/>
                  <a:gd name="T11" fmla="*/ 0 h 14"/>
                  <a:gd name="T12" fmla="*/ 0 60000 65536"/>
                  <a:gd name="T13" fmla="*/ 0 60000 65536"/>
                  <a:gd name="T14" fmla="*/ 0 60000 65536"/>
                  <a:gd name="T15" fmla="*/ 0 60000 65536"/>
                  <a:gd name="T16" fmla="*/ 0 60000 65536"/>
                  <a:gd name="T17" fmla="*/ 0 60000 65536"/>
                  <a:gd name="T18" fmla="*/ 0 w 34"/>
                  <a:gd name="T19" fmla="*/ 0 h 14"/>
                  <a:gd name="T20" fmla="*/ 34 w 3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4" h="14">
                    <a:moveTo>
                      <a:pt x="0" y="0"/>
                    </a:moveTo>
                    <a:lnTo>
                      <a:pt x="0" y="0"/>
                    </a:lnTo>
                    <a:lnTo>
                      <a:pt x="33" y="12"/>
                    </a:lnTo>
                    <a:lnTo>
                      <a:pt x="29" y="13"/>
                    </a:lnTo>
                    <a:lnTo>
                      <a:pt x="2" y="3"/>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0" name="Freeform 189"/>
              <p:cNvSpPr>
                <a:spLocks/>
              </p:cNvSpPr>
              <p:nvPr/>
            </p:nvSpPr>
            <p:spPr bwMode="auto">
              <a:xfrm>
                <a:off x="1112" y="1348"/>
                <a:ext cx="34" cy="14"/>
              </a:xfrm>
              <a:custGeom>
                <a:avLst/>
                <a:gdLst>
                  <a:gd name="T0" fmla="*/ 0 w 34"/>
                  <a:gd name="T1" fmla="*/ 0 h 14"/>
                  <a:gd name="T2" fmla="*/ 33 w 34"/>
                  <a:gd name="T3" fmla="*/ 12 h 14"/>
                  <a:gd name="T4" fmla="*/ 29 w 34"/>
                  <a:gd name="T5" fmla="*/ 13 h 14"/>
                  <a:gd name="T6" fmla="*/ 2 w 34"/>
                  <a:gd name="T7" fmla="*/ 3 h 14"/>
                  <a:gd name="T8" fmla="*/ 0 w 34"/>
                  <a:gd name="T9" fmla="*/ 0 h 14"/>
                  <a:gd name="T10" fmla="*/ 0 60000 65536"/>
                  <a:gd name="T11" fmla="*/ 0 60000 65536"/>
                  <a:gd name="T12" fmla="*/ 0 60000 65536"/>
                  <a:gd name="T13" fmla="*/ 0 60000 65536"/>
                  <a:gd name="T14" fmla="*/ 0 60000 65536"/>
                  <a:gd name="T15" fmla="*/ 0 w 34"/>
                  <a:gd name="T16" fmla="*/ 0 h 14"/>
                  <a:gd name="T17" fmla="*/ 34 w 34"/>
                  <a:gd name="T18" fmla="*/ 14 h 14"/>
                </a:gdLst>
                <a:ahLst/>
                <a:cxnLst>
                  <a:cxn ang="T10">
                    <a:pos x="T0" y="T1"/>
                  </a:cxn>
                  <a:cxn ang="T11">
                    <a:pos x="T2" y="T3"/>
                  </a:cxn>
                  <a:cxn ang="T12">
                    <a:pos x="T4" y="T5"/>
                  </a:cxn>
                  <a:cxn ang="T13">
                    <a:pos x="T6" y="T7"/>
                  </a:cxn>
                  <a:cxn ang="T14">
                    <a:pos x="T8" y="T9"/>
                  </a:cxn>
                </a:cxnLst>
                <a:rect l="T15" t="T16" r="T17" b="T18"/>
                <a:pathLst>
                  <a:path w="34" h="14">
                    <a:moveTo>
                      <a:pt x="0" y="0"/>
                    </a:moveTo>
                    <a:lnTo>
                      <a:pt x="33" y="12"/>
                    </a:lnTo>
                    <a:lnTo>
                      <a:pt x="29" y="13"/>
                    </a:lnTo>
                    <a:lnTo>
                      <a:pt x="2" y="3"/>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1" name="Freeform 190"/>
              <p:cNvSpPr>
                <a:spLocks/>
              </p:cNvSpPr>
              <p:nvPr/>
            </p:nvSpPr>
            <p:spPr bwMode="auto">
              <a:xfrm>
                <a:off x="1071" y="1297"/>
                <a:ext cx="38" cy="50"/>
              </a:xfrm>
              <a:custGeom>
                <a:avLst/>
                <a:gdLst>
                  <a:gd name="T0" fmla="*/ 0 w 38"/>
                  <a:gd name="T1" fmla="*/ 0 h 50"/>
                  <a:gd name="T2" fmla="*/ 0 w 38"/>
                  <a:gd name="T3" fmla="*/ 0 h 50"/>
                  <a:gd name="T4" fmla="*/ 35 w 38"/>
                  <a:gd name="T5" fmla="*/ 45 h 50"/>
                  <a:gd name="T6" fmla="*/ 37 w 38"/>
                  <a:gd name="T7" fmla="*/ 49 h 50"/>
                  <a:gd name="T8" fmla="*/ 0 w 38"/>
                  <a:gd name="T9" fmla="*/ 0 h 50"/>
                  <a:gd name="T10" fmla="*/ 0 60000 65536"/>
                  <a:gd name="T11" fmla="*/ 0 60000 65536"/>
                  <a:gd name="T12" fmla="*/ 0 60000 65536"/>
                  <a:gd name="T13" fmla="*/ 0 60000 65536"/>
                  <a:gd name="T14" fmla="*/ 0 60000 65536"/>
                  <a:gd name="T15" fmla="*/ 0 w 38"/>
                  <a:gd name="T16" fmla="*/ 0 h 50"/>
                  <a:gd name="T17" fmla="*/ 38 w 38"/>
                  <a:gd name="T18" fmla="*/ 50 h 50"/>
                </a:gdLst>
                <a:ahLst/>
                <a:cxnLst>
                  <a:cxn ang="T10">
                    <a:pos x="T0" y="T1"/>
                  </a:cxn>
                  <a:cxn ang="T11">
                    <a:pos x="T2" y="T3"/>
                  </a:cxn>
                  <a:cxn ang="T12">
                    <a:pos x="T4" y="T5"/>
                  </a:cxn>
                  <a:cxn ang="T13">
                    <a:pos x="T6" y="T7"/>
                  </a:cxn>
                  <a:cxn ang="T14">
                    <a:pos x="T8" y="T9"/>
                  </a:cxn>
                </a:cxnLst>
                <a:rect l="T15" t="T16" r="T17" b="T18"/>
                <a:pathLst>
                  <a:path w="38" h="50">
                    <a:moveTo>
                      <a:pt x="0" y="0"/>
                    </a:moveTo>
                    <a:lnTo>
                      <a:pt x="0" y="0"/>
                    </a:lnTo>
                    <a:lnTo>
                      <a:pt x="35" y="45"/>
                    </a:lnTo>
                    <a:lnTo>
                      <a:pt x="37" y="49"/>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2" name="Freeform 191"/>
              <p:cNvSpPr>
                <a:spLocks/>
              </p:cNvSpPr>
              <p:nvPr/>
            </p:nvSpPr>
            <p:spPr bwMode="auto">
              <a:xfrm>
                <a:off x="1071" y="1297"/>
                <a:ext cx="38" cy="50"/>
              </a:xfrm>
              <a:custGeom>
                <a:avLst/>
                <a:gdLst>
                  <a:gd name="T0" fmla="*/ 0 w 38"/>
                  <a:gd name="T1" fmla="*/ 0 h 50"/>
                  <a:gd name="T2" fmla="*/ 35 w 38"/>
                  <a:gd name="T3" fmla="*/ 45 h 50"/>
                  <a:gd name="T4" fmla="*/ 37 w 38"/>
                  <a:gd name="T5" fmla="*/ 49 h 50"/>
                  <a:gd name="T6" fmla="*/ 0 w 38"/>
                  <a:gd name="T7" fmla="*/ 0 h 50"/>
                  <a:gd name="T8" fmla="*/ 0 60000 65536"/>
                  <a:gd name="T9" fmla="*/ 0 60000 65536"/>
                  <a:gd name="T10" fmla="*/ 0 60000 65536"/>
                  <a:gd name="T11" fmla="*/ 0 60000 65536"/>
                  <a:gd name="T12" fmla="*/ 0 w 38"/>
                  <a:gd name="T13" fmla="*/ 0 h 50"/>
                  <a:gd name="T14" fmla="*/ 38 w 38"/>
                  <a:gd name="T15" fmla="*/ 50 h 50"/>
                </a:gdLst>
                <a:ahLst/>
                <a:cxnLst>
                  <a:cxn ang="T8">
                    <a:pos x="T0" y="T1"/>
                  </a:cxn>
                  <a:cxn ang="T9">
                    <a:pos x="T2" y="T3"/>
                  </a:cxn>
                  <a:cxn ang="T10">
                    <a:pos x="T4" y="T5"/>
                  </a:cxn>
                  <a:cxn ang="T11">
                    <a:pos x="T6" y="T7"/>
                  </a:cxn>
                </a:cxnLst>
                <a:rect l="T12" t="T13" r="T14" b="T15"/>
                <a:pathLst>
                  <a:path w="38" h="50">
                    <a:moveTo>
                      <a:pt x="0" y="0"/>
                    </a:moveTo>
                    <a:lnTo>
                      <a:pt x="35" y="45"/>
                    </a:lnTo>
                    <a:lnTo>
                      <a:pt x="37" y="49"/>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3" name="Freeform 192"/>
              <p:cNvSpPr>
                <a:spLocks/>
              </p:cNvSpPr>
              <p:nvPr/>
            </p:nvSpPr>
            <p:spPr bwMode="auto">
              <a:xfrm>
                <a:off x="1071" y="1179"/>
                <a:ext cx="66" cy="113"/>
              </a:xfrm>
              <a:custGeom>
                <a:avLst/>
                <a:gdLst>
                  <a:gd name="T0" fmla="*/ 65 w 66"/>
                  <a:gd name="T1" fmla="*/ 4 h 113"/>
                  <a:gd name="T2" fmla="*/ 65 w 66"/>
                  <a:gd name="T3" fmla="*/ 4 h 113"/>
                  <a:gd name="T4" fmla="*/ 0 w 66"/>
                  <a:gd name="T5" fmla="*/ 112 h 113"/>
                  <a:gd name="T6" fmla="*/ 63 w 66"/>
                  <a:gd name="T7" fmla="*/ 0 h 113"/>
                  <a:gd name="T8" fmla="*/ 65 w 66"/>
                  <a:gd name="T9" fmla="*/ 4 h 113"/>
                  <a:gd name="T10" fmla="*/ 0 60000 65536"/>
                  <a:gd name="T11" fmla="*/ 0 60000 65536"/>
                  <a:gd name="T12" fmla="*/ 0 60000 65536"/>
                  <a:gd name="T13" fmla="*/ 0 60000 65536"/>
                  <a:gd name="T14" fmla="*/ 0 60000 65536"/>
                  <a:gd name="T15" fmla="*/ 0 w 66"/>
                  <a:gd name="T16" fmla="*/ 0 h 113"/>
                  <a:gd name="T17" fmla="*/ 66 w 66"/>
                  <a:gd name="T18" fmla="*/ 113 h 113"/>
                </a:gdLst>
                <a:ahLst/>
                <a:cxnLst>
                  <a:cxn ang="T10">
                    <a:pos x="T0" y="T1"/>
                  </a:cxn>
                  <a:cxn ang="T11">
                    <a:pos x="T2" y="T3"/>
                  </a:cxn>
                  <a:cxn ang="T12">
                    <a:pos x="T4" y="T5"/>
                  </a:cxn>
                  <a:cxn ang="T13">
                    <a:pos x="T6" y="T7"/>
                  </a:cxn>
                  <a:cxn ang="T14">
                    <a:pos x="T8" y="T9"/>
                  </a:cxn>
                </a:cxnLst>
                <a:rect l="T15" t="T16" r="T17" b="T18"/>
                <a:pathLst>
                  <a:path w="66" h="113">
                    <a:moveTo>
                      <a:pt x="65" y="4"/>
                    </a:moveTo>
                    <a:lnTo>
                      <a:pt x="65" y="4"/>
                    </a:lnTo>
                    <a:lnTo>
                      <a:pt x="0" y="112"/>
                    </a:lnTo>
                    <a:lnTo>
                      <a:pt x="63" y="0"/>
                    </a:lnTo>
                    <a:lnTo>
                      <a:pt x="65"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4" name="Freeform 193"/>
              <p:cNvSpPr>
                <a:spLocks/>
              </p:cNvSpPr>
              <p:nvPr/>
            </p:nvSpPr>
            <p:spPr bwMode="auto">
              <a:xfrm>
                <a:off x="1071" y="1179"/>
                <a:ext cx="66" cy="113"/>
              </a:xfrm>
              <a:custGeom>
                <a:avLst/>
                <a:gdLst>
                  <a:gd name="T0" fmla="*/ 65 w 66"/>
                  <a:gd name="T1" fmla="*/ 4 h 113"/>
                  <a:gd name="T2" fmla="*/ 0 w 66"/>
                  <a:gd name="T3" fmla="*/ 112 h 113"/>
                  <a:gd name="T4" fmla="*/ 63 w 66"/>
                  <a:gd name="T5" fmla="*/ 0 h 113"/>
                  <a:gd name="T6" fmla="*/ 65 w 66"/>
                  <a:gd name="T7" fmla="*/ 4 h 113"/>
                  <a:gd name="T8" fmla="*/ 0 60000 65536"/>
                  <a:gd name="T9" fmla="*/ 0 60000 65536"/>
                  <a:gd name="T10" fmla="*/ 0 60000 65536"/>
                  <a:gd name="T11" fmla="*/ 0 60000 65536"/>
                  <a:gd name="T12" fmla="*/ 0 w 66"/>
                  <a:gd name="T13" fmla="*/ 0 h 113"/>
                  <a:gd name="T14" fmla="*/ 66 w 66"/>
                  <a:gd name="T15" fmla="*/ 113 h 113"/>
                </a:gdLst>
                <a:ahLst/>
                <a:cxnLst>
                  <a:cxn ang="T8">
                    <a:pos x="T0" y="T1"/>
                  </a:cxn>
                  <a:cxn ang="T9">
                    <a:pos x="T2" y="T3"/>
                  </a:cxn>
                  <a:cxn ang="T10">
                    <a:pos x="T4" y="T5"/>
                  </a:cxn>
                  <a:cxn ang="T11">
                    <a:pos x="T6" y="T7"/>
                  </a:cxn>
                </a:cxnLst>
                <a:rect l="T12" t="T13" r="T14" b="T15"/>
                <a:pathLst>
                  <a:path w="66" h="113">
                    <a:moveTo>
                      <a:pt x="65" y="4"/>
                    </a:moveTo>
                    <a:lnTo>
                      <a:pt x="0" y="112"/>
                    </a:lnTo>
                    <a:lnTo>
                      <a:pt x="63" y="0"/>
                    </a:lnTo>
                    <a:lnTo>
                      <a:pt x="65"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5" name="Freeform 194"/>
              <p:cNvSpPr>
                <a:spLocks/>
              </p:cNvSpPr>
              <p:nvPr/>
            </p:nvSpPr>
            <p:spPr bwMode="auto">
              <a:xfrm>
                <a:off x="1140" y="1177"/>
                <a:ext cx="18" cy="3"/>
              </a:xfrm>
              <a:custGeom>
                <a:avLst/>
                <a:gdLst>
                  <a:gd name="T0" fmla="*/ 17 w 18"/>
                  <a:gd name="T1" fmla="*/ 2 h 3"/>
                  <a:gd name="T2" fmla="*/ 17 w 18"/>
                  <a:gd name="T3" fmla="*/ 2 h 3"/>
                  <a:gd name="T4" fmla="*/ 1 w 18"/>
                  <a:gd name="T5" fmla="*/ 0 h 3"/>
                  <a:gd name="T6" fmla="*/ 0 w 18"/>
                  <a:gd name="T7" fmla="*/ 2 h 3"/>
                  <a:gd name="T8" fmla="*/ 17 w 18"/>
                  <a:gd name="T9" fmla="*/ 2 h 3"/>
                  <a:gd name="T10" fmla="*/ 0 60000 65536"/>
                  <a:gd name="T11" fmla="*/ 0 60000 65536"/>
                  <a:gd name="T12" fmla="*/ 0 60000 65536"/>
                  <a:gd name="T13" fmla="*/ 0 60000 65536"/>
                  <a:gd name="T14" fmla="*/ 0 60000 65536"/>
                  <a:gd name="T15" fmla="*/ 0 w 18"/>
                  <a:gd name="T16" fmla="*/ 0 h 3"/>
                  <a:gd name="T17" fmla="*/ 18 w 18"/>
                  <a:gd name="T18" fmla="*/ 3 h 3"/>
                </a:gdLst>
                <a:ahLst/>
                <a:cxnLst>
                  <a:cxn ang="T10">
                    <a:pos x="T0" y="T1"/>
                  </a:cxn>
                  <a:cxn ang="T11">
                    <a:pos x="T2" y="T3"/>
                  </a:cxn>
                  <a:cxn ang="T12">
                    <a:pos x="T4" y="T5"/>
                  </a:cxn>
                  <a:cxn ang="T13">
                    <a:pos x="T6" y="T7"/>
                  </a:cxn>
                  <a:cxn ang="T14">
                    <a:pos x="T8" y="T9"/>
                  </a:cxn>
                </a:cxnLst>
                <a:rect l="T15" t="T16" r="T17" b="T18"/>
                <a:pathLst>
                  <a:path w="18" h="3">
                    <a:moveTo>
                      <a:pt x="17" y="2"/>
                    </a:moveTo>
                    <a:lnTo>
                      <a:pt x="17" y="2"/>
                    </a:lnTo>
                    <a:lnTo>
                      <a:pt x="1" y="0"/>
                    </a:lnTo>
                    <a:lnTo>
                      <a:pt x="0" y="2"/>
                    </a:lnTo>
                    <a:lnTo>
                      <a:pt x="17"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6" name="Freeform 195"/>
              <p:cNvSpPr>
                <a:spLocks/>
              </p:cNvSpPr>
              <p:nvPr/>
            </p:nvSpPr>
            <p:spPr bwMode="auto">
              <a:xfrm>
                <a:off x="1140" y="1177"/>
                <a:ext cx="18" cy="3"/>
              </a:xfrm>
              <a:custGeom>
                <a:avLst/>
                <a:gdLst>
                  <a:gd name="T0" fmla="*/ 17 w 18"/>
                  <a:gd name="T1" fmla="*/ 2 h 3"/>
                  <a:gd name="T2" fmla="*/ 1 w 18"/>
                  <a:gd name="T3" fmla="*/ 0 h 3"/>
                  <a:gd name="T4" fmla="*/ 0 w 18"/>
                  <a:gd name="T5" fmla="*/ 2 h 3"/>
                  <a:gd name="T6" fmla="*/ 17 w 18"/>
                  <a:gd name="T7" fmla="*/ 2 h 3"/>
                  <a:gd name="T8" fmla="*/ 0 60000 65536"/>
                  <a:gd name="T9" fmla="*/ 0 60000 65536"/>
                  <a:gd name="T10" fmla="*/ 0 60000 65536"/>
                  <a:gd name="T11" fmla="*/ 0 60000 65536"/>
                  <a:gd name="T12" fmla="*/ 0 w 18"/>
                  <a:gd name="T13" fmla="*/ 0 h 3"/>
                  <a:gd name="T14" fmla="*/ 18 w 18"/>
                  <a:gd name="T15" fmla="*/ 3 h 3"/>
                </a:gdLst>
                <a:ahLst/>
                <a:cxnLst>
                  <a:cxn ang="T8">
                    <a:pos x="T0" y="T1"/>
                  </a:cxn>
                  <a:cxn ang="T9">
                    <a:pos x="T2" y="T3"/>
                  </a:cxn>
                  <a:cxn ang="T10">
                    <a:pos x="T4" y="T5"/>
                  </a:cxn>
                  <a:cxn ang="T11">
                    <a:pos x="T6" y="T7"/>
                  </a:cxn>
                </a:cxnLst>
                <a:rect l="T12" t="T13" r="T14" b="T15"/>
                <a:pathLst>
                  <a:path w="18" h="3">
                    <a:moveTo>
                      <a:pt x="17" y="2"/>
                    </a:moveTo>
                    <a:lnTo>
                      <a:pt x="1" y="0"/>
                    </a:lnTo>
                    <a:lnTo>
                      <a:pt x="0" y="2"/>
                    </a:lnTo>
                    <a:lnTo>
                      <a:pt x="17"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7" name="Freeform 196"/>
              <p:cNvSpPr>
                <a:spLocks/>
              </p:cNvSpPr>
              <p:nvPr/>
            </p:nvSpPr>
            <p:spPr bwMode="auto">
              <a:xfrm>
                <a:off x="1163" y="1179"/>
                <a:ext cx="28" cy="16"/>
              </a:xfrm>
              <a:custGeom>
                <a:avLst/>
                <a:gdLst>
                  <a:gd name="T0" fmla="*/ 21 w 28"/>
                  <a:gd name="T1" fmla="*/ 10 h 16"/>
                  <a:gd name="T2" fmla="*/ 24 w 28"/>
                  <a:gd name="T3" fmla="*/ 15 h 16"/>
                  <a:gd name="T4" fmla="*/ 0 w 28"/>
                  <a:gd name="T5" fmla="*/ 0 h 16"/>
                  <a:gd name="T6" fmla="*/ 27 w 28"/>
                  <a:gd name="T7" fmla="*/ 9 h 16"/>
                  <a:gd name="T8" fmla="*/ 21 w 28"/>
                  <a:gd name="T9" fmla="*/ 10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21" y="10"/>
                    </a:moveTo>
                    <a:lnTo>
                      <a:pt x="24" y="15"/>
                    </a:lnTo>
                    <a:lnTo>
                      <a:pt x="0" y="0"/>
                    </a:lnTo>
                    <a:lnTo>
                      <a:pt x="27" y="9"/>
                    </a:lnTo>
                    <a:lnTo>
                      <a:pt x="21" y="1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8" name="Freeform 197"/>
              <p:cNvSpPr>
                <a:spLocks/>
              </p:cNvSpPr>
              <p:nvPr/>
            </p:nvSpPr>
            <p:spPr bwMode="auto">
              <a:xfrm>
                <a:off x="1163" y="1179"/>
                <a:ext cx="28" cy="16"/>
              </a:xfrm>
              <a:custGeom>
                <a:avLst/>
                <a:gdLst>
                  <a:gd name="T0" fmla="*/ 21 w 28"/>
                  <a:gd name="T1" fmla="*/ 10 h 16"/>
                  <a:gd name="T2" fmla="*/ 24 w 28"/>
                  <a:gd name="T3" fmla="*/ 15 h 16"/>
                  <a:gd name="T4" fmla="*/ 0 w 28"/>
                  <a:gd name="T5" fmla="*/ 0 h 16"/>
                  <a:gd name="T6" fmla="*/ 27 w 28"/>
                  <a:gd name="T7" fmla="*/ 9 h 16"/>
                  <a:gd name="T8" fmla="*/ 21 w 28"/>
                  <a:gd name="T9" fmla="*/ 10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21" y="10"/>
                    </a:moveTo>
                    <a:lnTo>
                      <a:pt x="24" y="15"/>
                    </a:lnTo>
                    <a:lnTo>
                      <a:pt x="0" y="0"/>
                    </a:lnTo>
                    <a:lnTo>
                      <a:pt x="27" y="9"/>
                    </a:lnTo>
                    <a:lnTo>
                      <a:pt x="21" y="1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19" name="Freeform 198"/>
              <p:cNvSpPr>
                <a:spLocks/>
              </p:cNvSpPr>
              <p:nvPr/>
            </p:nvSpPr>
            <p:spPr bwMode="auto">
              <a:xfrm>
                <a:off x="1189" y="1191"/>
                <a:ext cx="57" cy="55"/>
              </a:xfrm>
              <a:custGeom>
                <a:avLst/>
                <a:gdLst>
                  <a:gd name="T0" fmla="*/ 51 w 57"/>
                  <a:gd name="T1" fmla="*/ 54 h 55"/>
                  <a:gd name="T2" fmla="*/ 51 w 57"/>
                  <a:gd name="T3" fmla="*/ 54 h 55"/>
                  <a:gd name="T4" fmla="*/ 0 w 57"/>
                  <a:gd name="T5" fmla="*/ 2 h 55"/>
                  <a:gd name="T6" fmla="*/ 6 w 57"/>
                  <a:gd name="T7" fmla="*/ 0 h 55"/>
                  <a:gd name="T8" fmla="*/ 56 w 57"/>
                  <a:gd name="T9" fmla="*/ 54 h 55"/>
                  <a:gd name="T10" fmla="*/ 51 w 57"/>
                  <a:gd name="T11" fmla="*/ 54 h 55"/>
                  <a:gd name="T12" fmla="*/ 0 60000 65536"/>
                  <a:gd name="T13" fmla="*/ 0 60000 65536"/>
                  <a:gd name="T14" fmla="*/ 0 60000 65536"/>
                  <a:gd name="T15" fmla="*/ 0 60000 65536"/>
                  <a:gd name="T16" fmla="*/ 0 60000 65536"/>
                  <a:gd name="T17" fmla="*/ 0 60000 65536"/>
                  <a:gd name="T18" fmla="*/ 0 w 57"/>
                  <a:gd name="T19" fmla="*/ 0 h 55"/>
                  <a:gd name="T20" fmla="*/ 57 w 57"/>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57" h="55">
                    <a:moveTo>
                      <a:pt x="51" y="54"/>
                    </a:moveTo>
                    <a:lnTo>
                      <a:pt x="51" y="54"/>
                    </a:lnTo>
                    <a:lnTo>
                      <a:pt x="0" y="2"/>
                    </a:lnTo>
                    <a:lnTo>
                      <a:pt x="6" y="0"/>
                    </a:lnTo>
                    <a:lnTo>
                      <a:pt x="56" y="54"/>
                    </a:lnTo>
                    <a:lnTo>
                      <a:pt x="51" y="5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0" name="Freeform 199"/>
              <p:cNvSpPr>
                <a:spLocks/>
              </p:cNvSpPr>
              <p:nvPr/>
            </p:nvSpPr>
            <p:spPr bwMode="auto">
              <a:xfrm>
                <a:off x="1189" y="1191"/>
                <a:ext cx="57" cy="55"/>
              </a:xfrm>
              <a:custGeom>
                <a:avLst/>
                <a:gdLst>
                  <a:gd name="T0" fmla="*/ 51 w 57"/>
                  <a:gd name="T1" fmla="*/ 54 h 55"/>
                  <a:gd name="T2" fmla="*/ 0 w 57"/>
                  <a:gd name="T3" fmla="*/ 2 h 55"/>
                  <a:gd name="T4" fmla="*/ 6 w 57"/>
                  <a:gd name="T5" fmla="*/ 0 h 55"/>
                  <a:gd name="T6" fmla="*/ 56 w 57"/>
                  <a:gd name="T7" fmla="*/ 54 h 55"/>
                  <a:gd name="T8" fmla="*/ 51 w 57"/>
                  <a:gd name="T9" fmla="*/ 54 h 55"/>
                  <a:gd name="T10" fmla="*/ 0 60000 65536"/>
                  <a:gd name="T11" fmla="*/ 0 60000 65536"/>
                  <a:gd name="T12" fmla="*/ 0 60000 65536"/>
                  <a:gd name="T13" fmla="*/ 0 60000 65536"/>
                  <a:gd name="T14" fmla="*/ 0 60000 65536"/>
                  <a:gd name="T15" fmla="*/ 0 w 57"/>
                  <a:gd name="T16" fmla="*/ 0 h 55"/>
                  <a:gd name="T17" fmla="*/ 57 w 57"/>
                  <a:gd name="T18" fmla="*/ 55 h 55"/>
                </a:gdLst>
                <a:ahLst/>
                <a:cxnLst>
                  <a:cxn ang="T10">
                    <a:pos x="T0" y="T1"/>
                  </a:cxn>
                  <a:cxn ang="T11">
                    <a:pos x="T2" y="T3"/>
                  </a:cxn>
                  <a:cxn ang="T12">
                    <a:pos x="T4" y="T5"/>
                  </a:cxn>
                  <a:cxn ang="T13">
                    <a:pos x="T6" y="T7"/>
                  </a:cxn>
                  <a:cxn ang="T14">
                    <a:pos x="T8" y="T9"/>
                  </a:cxn>
                </a:cxnLst>
                <a:rect l="T15" t="T16" r="T17" b="T18"/>
                <a:pathLst>
                  <a:path w="57" h="55">
                    <a:moveTo>
                      <a:pt x="51" y="54"/>
                    </a:moveTo>
                    <a:lnTo>
                      <a:pt x="0" y="2"/>
                    </a:lnTo>
                    <a:lnTo>
                      <a:pt x="6" y="0"/>
                    </a:lnTo>
                    <a:lnTo>
                      <a:pt x="56" y="54"/>
                    </a:lnTo>
                    <a:lnTo>
                      <a:pt x="51" y="5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1" name="Freeform 200"/>
              <p:cNvSpPr>
                <a:spLocks/>
              </p:cNvSpPr>
              <p:nvPr/>
            </p:nvSpPr>
            <p:spPr bwMode="auto">
              <a:xfrm>
                <a:off x="1146" y="1249"/>
                <a:ext cx="65" cy="113"/>
              </a:xfrm>
              <a:custGeom>
                <a:avLst/>
                <a:gdLst>
                  <a:gd name="T0" fmla="*/ 5 w 65"/>
                  <a:gd name="T1" fmla="*/ 110 h 113"/>
                  <a:gd name="T2" fmla="*/ 0 w 65"/>
                  <a:gd name="T3" fmla="*/ 112 h 113"/>
                  <a:gd name="T4" fmla="*/ 64 w 65"/>
                  <a:gd name="T5" fmla="*/ 0 h 113"/>
                  <a:gd name="T6" fmla="*/ 5 w 65"/>
                  <a:gd name="T7" fmla="*/ 110 h 113"/>
                  <a:gd name="T8" fmla="*/ 0 60000 65536"/>
                  <a:gd name="T9" fmla="*/ 0 60000 65536"/>
                  <a:gd name="T10" fmla="*/ 0 60000 65536"/>
                  <a:gd name="T11" fmla="*/ 0 60000 65536"/>
                  <a:gd name="T12" fmla="*/ 0 w 65"/>
                  <a:gd name="T13" fmla="*/ 0 h 113"/>
                  <a:gd name="T14" fmla="*/ 65 w 65"/>
                  <a:gd name="T15" fmla="*/ 113 h 113"/>
                </a:gdLst>
                <a:ahLst/>
                <a:cxnLst>
                  <a:cxn ang="T8">
                    <a:pos x="T0" y="T1"/>
                  </a:cxn>
                  <a:cxn ang="T9">
                    <a:pos x="T2" y="T3"/>
                  </a:cxn>
                  <a:cxn ang="T10">
                    <a:pos x="T4" y="T5"/>
                  </a:cxn>
                  <a:cxn ang="T11">
                    <a:pos x="T6" y="T7"/>
                  </a:cxn>
                </a:cxnLst>
                <a:rect l="T12" t="T13" r="T14" b="T15"/>
                <a:pathLst>
                  <a:path w="65" h="113">
                    <a:moveTo>
                      <a:pt x="5" y="110"/>
                    </a:moveTo>
                    <a:lnTo>
                      <a:pt x="0" y="112"/>
                    </a:lnTo>
                    <a:lnTo>
                      <a:pt x="64" y="0"/>
                    </a:lnTo>
                    <a:lnTo>
                      <a:pt x="5" y="11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2" name="Freeform 201"/>
              <p:cNvSpPr>
                <a:spLocks/>
              </p:cNvSpPr>
              <p:nvPr/>
            </p:nvSpPr>
            <p:spPr bwMode="auto">
              <a:xfrm>
                <a:off x="1146" y="1249"/>
                <a:ext cx="65" cy="113"/>
              </a:xfrm>
              <a:custGeom>
                <a:avLst/>
                <a:gdLst>
                  <a:gd name="T0" fmla="*/ 5 w 65"/>
                  <a:gd name="T1" fmla="*/ 110 h 113"/>
                  <a:gd name="T2" fmla="*/ 0 w 65"/>
                  <a:gd name="T3" fmla="*/ 112 h 113"/>
                  <a:gd name="T4" fmla="*/ 64 w 65"/>
                  <a:gd name="T5" fmla="*/ 0 h 113"/>
                  <a:gd name="T6" fmla="*/ 5 w 65"/>
                  <a:gd name="T7" fmla="*/ 110 h 113"/>
                  <a:gd name="T8" fmla="*/ 0 60000 65536"/>
                  <a:gd name="T9" fmla="*/ 0 60000 65536"/>
                  <a:gd name="T10" fmla="*/ 0 60000 65536"/>
                  <a:gd name="T11" fmla="*/ 0 60000 65536"/>
                  <a:gd name="T12" fmla="*/ 0 w 65"/>
                  <a:gd name="T13" fmla="*/ 0 h 113"/>
                  <a:gd name="T14" fmla="*/ 65 w 65"/>
                  <a:gd name="T15" fmla="*/ 113 h 113"/>
                </a:gdLst>
                <a:ahLst/>
                <a:cxnLst>
                  <a:cxn ang="T8">
                    <a:pos x="T0" y="T1"/>
                  </a:cxn>
                  <a:cxn ang="T9">
                    <a:pos x="T2" y="T3"/>
                  </a:cxn>
                  <a:cxn ang="T10">
                    <a:pos x="T4" y="T5"/>
                  </a:cxn>
                  <a:cxn ang="T11">
                    <a:pos x="T6" y="T7"/>
                  </a:cxn>
                </a:cxnLst>
                <a:rect l="T12" t="T13" r="T14" b="T15"/>
                <a:pathLst>
                  <a:path w="65" h="113">
                    <a:moveTo>
                      <a:pt x="5" y="110"/>
                    </a:moveTo>
                    <a:lnTo>
                      <a:pt x="0" y="112"/>
                    </a:lnTo>
                    <a:lnTo>
                      <a:pt x="64" y="0"/>
                    </a:lnTo>
                    <a:lnTo>
                      <a:pt x="5" y="11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3" name="Freeform 202"/>
              <p:cNvSpPr>
                <a:spLocks/>
              </p:cNvSpPr>
              <p:nvPr/>
            </p:nvSpPr>
            <p:spPr bwMode="auto">
              <a:xfrm>
                <a:off x="1112" y="1228"/>
                <a:ext cx="66" cy="119"/>
              </a:xfrm>
              <a:custGeom>
                <a:avLst/>
                <a:gdLst>
                  <a:gd name="T0" fmla="*/ 2 w 66"/>
                  <a:gd name="T1" fmla="*/ 118 h 119"/>
                  <a:gd name="T2" fmla="*/ 0 w 66"/>
                  <a:gd name="T3" fmla="*/ 114 h 119"/>
                  <a:gd name="T4" fmla="*/ 65 w 66"/>
                  <a:gd name="T5" fmla="*/ 0 h 119"/>
                  <a:gd name="T6" fmla="*/ 65 w 66"/>
                  <a:gd name="T7" fmla="*/ 6 h 119"/>
                  <a:gd name="T8" fmla="*/ 7 w 66"/>
                  <a:gd name="T9" fmla="*/ 116 h 119"/>
                  <a:gd name="T10" fmla="*/ 2 w 66"/>
                  <a:gd name="T11" fmla="*/ 118 h 119"/>
                  <a:gd name="T12" fmla="*/ 0 60000 65536"/>
                  <a:gd name="T13" fmla="*/ 0 60000 65536"/>
                  <a:gd name="T14" fmla="*/ 0 60000 65536"/>
                  <a:gd name="T15" fmla="*/ 0 60000 65536"/>
                  <a:gd name="T16" fmla="*/ 0 60000 65536"/>
                  <a:gd name="T17" fmla="*/ 0 60000 65536"/>
                  <a:gd name="T18" fmla="*/ 0 w 66"/>
                  <a:gd name="T19" fmla="*/ 0 h 119"/>
                  <a:gd name="T20" fmla="*/ 66 w 66"/>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66" h="119">
                    <a:moveTo>
                      <a:pt x="2" y="118"/>
                    </a:moveTo>
                    <a:lnTo>
                      <a:pt x="0" y="114"/>
                    </a:lnTo>
                    <a:lnTo>
                      <a:pt x="65" y="0"/>
                    </a:lnTo>
                    <a:lnTo>
                      <a:pt x="65" y="6"/>
                    </a:lnTo>
                    <a:lnTo>
                      <a:pt x="7" y="116"/>
                    </a:lnTo>
                    <a:lnTo>
                      <a:pt x="2" y="11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4" name="Freeform 203"/>
              <p:cNvSpPr>
                <a:spLocks/>
              </p:cNvSpPr>
              <p:nvPr/>
            </p:nvSpPr>
            <p:spPr bwMode="auto">
              <a:xfrm>
                <a:off x="1112" y="1228"/>
                <a:ext cx="66" cy="119"/>
              </a:xfrm>
              <a:custGeom>
                <a:avLst/>
                <a:gdLst>
                  <a:gd name="T0" fmla="*/ 2 w 66"/>
                  <a:gd name="T1" fmla="*/ 118 h 119"/>
                  <a:gd name="T2" fmla="*/ 0 w 66"/>
                  <a:gd name="T3" fmla="*/ 114 h 119"/>
                  <a:gd name="T4" fmla="*/ 65 w 66"/>
                  <a:gd name="T5" fmla="*/ 0 h 119"/>
                  <a:gd name="T6" fmla="*/ 65 w 66"/>
                  <a:gd name="T7" fmla="*/ 6 h 119"/>
                  <a:gd name="T8" fmla="*/ 7 w 66"/>
                  <a:gd name="T9" fmla="*/ 116 h 119"/>
                  <a:gd name="T10" fmla="*/ 2 w 66"/>
                  <a:gd name="T11" fmla="*/ 118 h 119"/>
                  <a:gd name="T12" fmla="*/ 0 60000 65536"/>
                  <a:gd name="T13" fmla="*/ 0 60000 65536"/>
                  <a:gd name="T14" fmla="*/ 0 60000 65536"/>
                  <a:gd name="T15" fmla="*/ 0 60000 65536"/>
                  <a:gd name="T16" fmla="*/ 0 60000 65536"/>
                  <a:gd name="T17" fmla="*/ 0 60000 65536"/>
                  <a:gd name="T18" fmla="*/ 0 w 66"/>
                  <a:gd name="T19" fmla="*/ 0 h 119"/>
                  <a:gd name="T20" fmla="*/ 66 w 66"/>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66" h="119">
                    <a:moveTo>
                      <a:pt x="2" y="118"/>
                    </a:moveTo>
                    <a:lnTo>
                      <a:pt x="0" y="114"/>
                    </a:lnTo>
                    <a:lnTo>
                      <a:pt x="65" y="0"/>
                    </a:lnTo>
                    <a:lnTo>
                      <a:pt x="65" y="6"/>
                    </a:lnTo>
                    <a:lnTo>
                      <a:pt x="7" y="116"/>
                    </a:lnTo>
                    <a:lnTo>
                      <a:pt x="2" y="11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5" name="Freeform 204"/>
              <p:cNvSpPr>
                <a:spLocks/>
              </p:cNvSpPr>
              <p:nvPr/>
            </p:nvSpPr>
            <p:spPr bwMode="auto">
              <a:xfrm>
                <a:off x="1132" y="1238"/>
                <a:ext cx="30" cy="32"/>
              </a:xfrm>
              <a:custGeom>
                <a:avLst/>
                <a:gdLst>
                  <a:gd name="T0" fmla="*/ 10 w 30"/>
                  <a:gd name="T1" fmla="*/ 0 h 32"/>
                  <a:gd name="T2" fmla="*/ 16 w 30"/>
                  <a:gd name="T3" fmla="*/ 0 h 32"/>
                  <a:gd name="T4" fmla="*/ 29 w 30"/>
                  <a:gd name="T5" fmla="*/ 14 h 32"/>
                  <a:gd name="T6" fmla="*/ 19 w 30"/>
                  <a:gd name="T7" fmla="*/ 31 h 32"/>
                  <a:gd name="T8" fmla="*/ 13 w 30"/>
                  <a:gd name="T9" fmla="*/ 28 h 32"/>
                  <a:gd name="T10" fmla="*/ 0 w 30"/>
                  <a:gd name="T11" fmla="*/ 13 h 32"/>
                  <a:gd name="T12" fmla="*/ 10 w 30"/>
                  <a:gd name="T13" fmla="*/ 0 h 32"/>
                  <a:gd name="T14" fmla="*/ 0 60000 65536"/>
                  <a:gd name="T15" fmla="*/ 0 60000 65536"/>
                  <a:gd name="T16" fmla="*/ 0 60000 65536"/>
                  <a:gd name="T17" fmla="*/ 0 60000 65536"/>
                  <a:gd name="T18" fmla="*/ 0 60000 65536"/>
                  <a:gd name="T19" fmla="*/ 0 60000 65536"/>
                  <a:gd name="T20" fmla="*/ 0 60000 65536"/>
                  <a:gd name="T21" fmla="*/ 0 w 30"/>
                  <a:gd name="T22" fmla="*/ 0 h 32"/>
                  <a:gd name="T23" fmla="*/ 30 w 3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2">
                    <a:moveTo>
                      <a:pt x="10" y="0"/>
                    </a:moveTo>
                    <a:lnTo>
                      <a:pt x="16" y="0"/>
                    </a:lnTo>
                    <a:lnTo>
                      <a:pt x="29" y="14"/>
                    </a:lnTo>
                    <a:lnTo>
                      <a:pt x="19" y="31"/>
                    </a:lnTo>
                    <a:lnTo>
                      <a:pt x="13" y="28"/>
                    </a:lnTo>
                    <a:lnTo>
                      <a:pt x="0" y="13"/>
                    </a:lnTo>
                    <a:lnTo>
                      <a:pt x="1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6" name="Freeform 205"/>
              <p:cNvSpPr>
                <a:spLocks/>
              </p:cNvSpPr>
              <p:nvPr/>
            </p:nvSpPr>
            <p:spPr bwMode="auto">
              <a:xfrm>
                <a:off x="1132" y="1238"/>
                <a:ext cx="30" cy="32"/>
              </a:xfrm>
              <a:custGeom>
                <a:avLst/>
                <a:gdLst>
                  <a:gd name="T0" fmla="*/ 10 w 30"/>
                  <a:gd name="T1" fmla="*/ 0 h 32"/>
                  <a:gd name="T2" fmla="*/ 16 w 30"/>
                  <a:gd name="T3" fmla="*/ 0 h 32"/>
                  <a:gd name="T4" fmla="*/ 29 w 30"/>
                  <a:gd name="T5" fmla="*/ 14 h 32"/>
                  <a:gd name="T6" fmla="*/ 19 w 30"/>
                  <a:gd name="T7" fmla="*/ 31 h 32"/>
                  <a:gd name="T8" fmla="*/ 13 w 30"/>
                  <a:gd name="T9" fmla="*/ 28 h 32"/>
                  <a:gd name="T10" fmla="*/ 0 w 30"/>
                  <a:gd name="T11" fmla="*/ 13 h 32"/>
                  <a:gd name="T12" fmla="*/ 10 w 30"/>
                  <a:gd name="T13" fmla="*/ 0 h 32"/>
                  <a:gd name="T14" fmla="*/ 0 60000 65536"/>
                  <a:gd name="T15" fmla="*/ 0 60000 65536"/>
                  <a:gd name="T16" fmla="*/ 0 60000 65536"/>
                  <a:gd name="T17" fmla="*/ 0 60000 65536"/>
                  <a:gd name="T18" fmla="*/ 0 60000 65536"/>
                  <a:gd name="T19" fmla="*/ 0 60000 65536"/>
                  <a:gd name="T20" fmla="*/ 0 60000 65536"/>
                  <a:gd name="T21" fmla="*/ 0 w 30"/>
                  <a:gd name="T22" fmla="*/ 0 h 32"/>
                  <a:gd name="T23" fmla="*/ 30 w 3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2">
                    <a:moveTo>
                      <a:pt x="10" y="0"/>
                    </a:moveTo>
                    <a:lnTo>
                      <a:pt x="16" y="0"/>
                    </a:lnTo>
                    <a:lnTo>
                      <a:pt x="29" y="14"/>
                    </a:lnTo>
                    <a:lnTo>
                      <a:pt x="19" y="31"/>
                    </a:lnTo>
                    <a:lnTo>
                      <a:pt x="13" y="28"/>
                    </a:lnTo>
                    <a:lnTo>
                      <a:pt x="0" y="13"/>
                    </a:lnTo>
                    <a:lnTo>
                      <a:pt x="1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7" name="Freeform 206"/>
              <p:cNvSpPr>
                <a:spLocks/>
              </p:cNvSpPr>
              <p:nvPr/>
            </p:nvSpPr>
            <p:spPr bwMode="auto">
              <a:xfrm>
                <a:off x="1144" y="1232"/>
                <a:ext cx="2" cy="3"/>
              </a:xfrm>
              <a:custGeom>
                <a:avLst/>
                <a:gdLst>
                  <a:gd name="T0" fmla="*/ 1 w 2"/>
                  <a:gd name="T1" fmla="*/ 0 h 3"/>
                  <a:gd name="T2" fmla="*/ 1 w 2"/>
                  <a:gd name="T3" fmla="*/ 0 h 3"/>
                  <a:gd name="T4" fmla="*/ 0 w 2"/>
                  <a:gd name="T5" fmla="*/ 0 h 3"/>
                  <a:gd name="T6" fmla="*/ 0 w 2"/>
                  <a:gd name="T7" fmla="*/ 2 h 3"/>
                  <a:gd name="T8" fmla="*/ 1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0"/>
                    </a:moveTo>
                    <a:lnTo>
                      <a:pt x="1" y="0"/>
                    </a:lnTo>
                    <a:lnTo>
                      <a:pt x="0" y="0"/>
                    </a:lnTo>
                    <a:lnTo>
                      <a:pt x="0" y="2"/>
                    </a:lnTo>
                    <a:lnTo>
                      <a:pt x="1"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8" name="Freeform 207"/>
              <p:cNvSpPr>
                <a:spLocks/>
              </p:cNvSpPr>
              <p:nvPr/>
            </p:nvSpPr>
            <p:spPr bwMode="auto">
              <a:xfrm>
                <a:off x="1144" y="1232"/>
                <a:ext cx="2" cy="3"/>
              </a:xfrm>
              <a:custGeom>
                <a:avLst/>
                <a:gdLst>
                  <a:gd name="T0" fmla="*/ 1 w 2"/>
                  <a:gd name="T1" fmla="*/ 0 h 3"/>
                  <a:gd name="T2" fmla="*/ 0 w 2"/>
                  <a:gd name="T3" fmla="*/ 0 h 3"/>
                  <a:gd name="T4" fmla="*/ 0 w 2"/>
                  <a:gd name="T5" fmla="*/ 2 h 3"/>
                  <a:gd name="T6" fmla="*/ 1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1" y="0"/>
                    </a:moveTo>
                    <a:lnTo>
                      <a:pt x="0" y="0"/>
                    </a:lnTo>
                    <a:lnTo>
                      <a:pt x="0" y="2"/>
                    </a:lnTo>
                    <a:lnTo>
                      <a:pt x="1"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29" name="Freeform 208"/>
              <p:cNvSpPr>
                <a:spLocks/>
              </p:cNvSpPr>
              <p:nvPr/>
            </p:nvSpPr>
            <p:spPr bwMode="auto">
              <a:xfrm>
                <a:off x="1151" y="1238"/>
                <a:ext cx="11" cy="12"/>
              </a:xfrm>
              <a:custGeom>
                <a:avLst/>
                <a:gdLst>
                  <a:gd name="T0" fmla="*/ 10 w 11"/>
                  <a:gd name="T1" fmla="*/ 11 h 12"/>
                  <a:gd name="T2" fmla="*/ 10 w 11"/>
                  <a:gd name="T3" fmla="*/ 11 h 12"/>
                  <a:gd name="T4" fmla="*/ 0 w 11"/>
                  <a:gd name="T5" fmla="*/ 0 h 12"/>
                  <a:gd name="T6" fmla="*/ 10 w 11"/>
                  <a:gd name="T7" fmla="*/ 11 h 12"/>
                  <a:gd name="T8" fmla="*/ 0 60000 65536"/>
                  <a:gd name="T9" fmla="*/ 0 60000 65536"/>
                  <a:gd name="T10" fmla="*/ 0 60000 65536"/>
                  <a:gd name="T11" fmla="*/ 0 60000 65536"/>
                  <a:gd name="T12" fmla="*/ 0 w 11"/>
                  <a:gd name="T13" fmla="*/ 0 h 12"/>
                  <a:gd name="T14" fmla="*/ 11 w 11"/>
                  <a:gd name="T15" fmla="*/ 12 h 12"/>
                </a:gdLst>
                <a:ahLst/>
                <a:cxnLst>
                  <a:cxn ang="T8">
                    <a:pos x="T0" y="T1"/>
                  </a:cxn>
                  <a:cxn ang="T9">
                    <a:pos x="T2" y="T3"/>
                  </a:cxn>
                  <a:cxn ang="T10">
                    <a:pos x="T4" y="T5"/>
                  </a:cxn>
                  <a:cxn ang="T11">
                    <a:pos x="T6" y="T7"/>
                  </a:cxn>
                </a:cxnLst>
                <a:rect l="T12" t="T13" r="T14" b="T15"/>
                <a:pathLst>
                  <a:path w="11" h="12">
                    <a:moveTo>
                      <a:pt x="10" y="11"/>
                    </a:moveTo>
                    <a:lnTo>
                      <a:pt x="10" y="11"/>
                    </a:lnTo>
                    <a:lnTo>
                      <a:pt x="0" y="0"/>
                    </a:lnTo>
                    <a:lnTo>
                      <a:pt x="10" y="1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30" name="Line 209"/>
              <p:cNvSpPr>
                <a:spLocks noChangeShapeType="1"/>
              </p:cNvSpPr>
              <p:nvPr/>
            </p:nvSpPr>
            <p:spPr bwMode="auto">
              <a:xfrm flipH="1" flipV="1">
                <a:off x="1151" y="1238"/>
                <a:ext cx="16" cy="17"/>
              </a:xfrm>
              <a:prstGeom prst="line">
                <a:avLst/>
              </a:prstGeom>
              <a:noFill/>
              <a:ln w="12700">
                <a:solidFill>
                  <a:schemeClr val="tx1"/>
                </a:solidFill>
                <a:round/>
                <a:headEnd/>
                <a:tailEnd/>
              </a:ln>
            </p:spPr>
            <p:txBody>
              <a:bodyPr wrap="none" anchor="ctr"/>
              <a:lstStyle/>
              <a:p>
                <a:endParaRPr lang="en-US"/>
              </a:p>
            </p:txBody>
          </p:sp>
          <p:sp>
            <p:nvSpPr>
              <p:cNvPr id="8631" name="Freeform 210"/>
              <p:cNvSpPr>
                <a:spLocks/>
              </p:cNvSpPr>
              <p:nvPr/>
            </p:nvSpPr>
            <p:spPr bwMode="auto">
              <a:xfrm>
                <a:off x="1155" y="1255"/>
                <a:ext cx="7" cy="15"/>
              </a:xfrm>
              <a:custGeom>
                <a:avLst/>
                <a:gdLst>
                  <a:gd name="T0" fmla="*/ 0 w 7"/>
                  <a:gd name="T1" fmla="*/ 14 h 15"/>
                  <a:gd name="T2" fmla="*/ 0 w 7"/>
                  <a:gd name="T3" fmla="*/ 14 h 15"/>
                  <a:gd name="T4" fmla="*/ 6 w 7"/>
                  <a:gd name="T5" fmla="*/ 0 h 15"/>
                  <a:gd name="T6" fmla="*/ 0 w 7"/>
                  <a:gd name="T7" fmla="*/ 14 h 15"/>
                  <a:gd name="T8" fmla="*/ 0 60000 65536"/>
                  <a:gd name="T9" fmla="*/ 0 60000 65536"/>
                  <a:gd name="T10" fmla="*/ 0 60000 65536"/>
                  <a:gd name="T11" fmla="*/ 0 60000 65536"/>
                  <a:gd name="T12" fmla="*/ 0 w 7"/>
                  <a:gd name="T13" fmla="*/ 0 h 15"/>
                  <a:gd name="T14" fmla="*/ 7 w 7"/>
                  <a:gd name="T15" fmla="*/ 15 h 15"/>
                </a:gdLst>
                <a:ahLst/>
                <a:cxnLst>
                  <a:cxn ang="T8">
                    <a:pos x="T0" y="T1"/>
                  </a:cxn>
                  <a:cxn ang="T9">
                    <a:pos x="T2" y="T3"/>
                  </a:cxn>
                  <a:cxn ang="T10">
                    <a:pos x="T4" y="T5"/>
                  </a:cxn>
                  <a:cxn ang="T11">
                    <a:pos x="T6" y="T7"/>
                  </a:cxn>
                </a:cxnLst>
                <a:rect l="T12" t="T13" r="T14" b="T15"/>
                <a:pathLst>
                  <a:path w="7" h="15">
                    <a:moveTo>
                      <a:pt x="0" y="14"/>
                    </a:moveTo>
                    <a:lnTo>
                      <a:pt x="0" y="14"/>
                    </a:lnTo>
                    <a:lnTo>
                      <a:pt x="6" y="0"/>
                    </a:lnTo>
                    <a:lnTo>
                      <a:pt x="0" y="1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32" name="Line 211"/>
              <p:cNvSpPr>
                <a:spLocks noChangeShapeType="1"/>
              </p:cNvSpPr>
              <p:nvPr/>
            </p:nvSpPr>
            <p:spPr bwMode="auto">
              <a:xfrm flipV="1">
                <a:off x="1155" y="1255"/>
                <a:ext cx="12" cy="20"/>
              </a:xfrm>
              <a:prstGeom prst="line">
                <a:avLst/>
              </a:prstGeom>
              <a:noFill/>
              <a:ln w="12700">
                <a:solidFill>
                  <a:schemeClr val="tx1"/>
                </a:solidFill>
                <a:round/>
                <a:headEnd/>
                <a:tailEnd/>
              </a:ln>
            </p:spPr>
            <p:txBody>
              <a:bodyPr wrap="none" anchor="ctr"/>
              <a:lstStyle/>
              <a:p>
                <a:endParaRPr lang="en-US"/>
              </a:p>
            </p:txBody>
          </p:sp>
          <p:sp>
            <p:nvSpPr>
              <p:cNvPr id="8633" name="Freeform 212"/>
              <p:cNvSpPr>
                <a:spLocks/>
              </p:cNvSpPr>
              <p:nvPr/>
            </p:nvSpPr>
            <p:spPr bwMode="auto">
              <a:xfrm>
                <a:off x="1142" y="1269"/>
                <a:ext cx="8" cy="3"/>
              </a:xfrm>
              <a:custGeom>
                <a:avLst/>
                <a:gdLst>
                  <a:gd name="T0" fmla="*/ 3 w 8"/>
                  <a:gd name="T1" fmla="*/ 2 h 3"/>
                  <a:gd name="T2" fmla="*/ 3 w 8"/>
                  <a:gd name="T3" fmla="*/ 2 h 3"/>
                  <a:gd name="T4" fmla="*/ 7 w 8"/>
                  <a:gd name="T5" fmla="*/ 0 h 3"/>
                  <a:gd name="T6" fmla="*/ 0 w 8"/>
                  <a:gd name="T7" fmla="*/ 1 h 3"/>
                  <a:gd name="T8" fmla="*/ 3 w 8"/>
                  <a:gd name="T9" fmla="*/ 2 h 3"/>
                  <a:gd name="T10" fmla="*/ 0 60000 65536"/>
                  <a:gd name="T11" fmla="*/ 0 60000 65536"/>
                  <a:gd name="T12" fmla="*/ 0 60000 65536"/>
                  <a:gd name="T13" fmla="*/ 0 60000 65536"/>
                  <a:gd name="T14" fmla="*/ 0 60000 65536"/>
                  <a:gd name="T15" fmla="*/ 0 w 8"/>
                  <a:gd name="T16" fmla="*/ 0 h 3"/>
                  <a:gd name="T17" fmla="*/ 8 w 8"/>
                  <a:gd name="T18" fmla="*/ 3 h 3"/>
                </a:gdLst>
                <a:ahLst/>
                <a:cxnLst>
                  <a:cxn ang="T10">
                    <a:pos x="T0" y="T1"/>
                  </a:cxn>
                  <a:cxn ang="T11">
                    <a:pos x="T2" y="T3"/>
                  </a:cxn>
                  <a:cxn ang="T12">
                    <a:pos x="T4" y="T5"/>
                  </a:cxn>
                  <a:cxn ang="T13">
                    <a:pos x="T6" y="T7"/>
                  </a:cxn>
                  <a:cxn ang="T14">
                    <a:pos x="T8" y="T9"/>
                  </a:cxn>
                </a:cxnLst>
                <a:rect l="T15" t="T16" r="T17" b="T18"/>
                <a:pathLst>
                  <a:path w="8" h="3">
                    <a:moveTo>
                      <a:pt x="3" y="2"/>
                    </a:moveTo>
                    <a:lnTo>
                      <a:pt x="3" y="2"/>
                    </a:lnTo>
                    <a:lnTo>
                      <a:pt x="7" y="0"/>
                    </a:lnTo>
                    <a:lnTo>
                      <a:pt x="0" y="1"/>
                    </a:lnTo>
                    <a:lnTo>
                      <a:pt x="3"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34" name="Freeform 213"/>
              <p:cNvSpPr>
                <a:spLocks/>
              </p:cNvSpPr>
              <p:nvPr/>
            </p:nvSpPr>
            <p:spPr bwMode="auto">
              <a:xfrm>
                <a:off x="1142" y="1269"/>
                <a:ext cx="8" cy="3"/>
              </a:xfrm>
              <a:custGeom>
                <a:avLst/>
                <a:gdLst>
                  <a:gd name="T0" fmla="*/ 3 w 8"/>
                  <a:gd name="T1" fmla="*/ 2 h 3"/>
                  <a:gd name="T2" fmla="*/ 7 w 8"/>
                  <a:gd name="T3" fmla="*/ 0 h 3"/>
                  <a:gd name="T4" fmla="*/ 0 w 8"/>
                  <a:gd name="T5" fmla="*/ 1 h 3"/>
                  <a:gd name="T6" fmla="*/ 3 w 8"/>
                  <a:gd name="T7" fmla="*/ 2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3" y="2"/>
                    </a:moveTo>
                    <a:lnTo>
                      <a:pt x="7" y="0"/>
                    </a:lnTo>
                    <a:lnTo>
                      <a:pt x="0" y="1"/>
                    </a:lnTo>
                    <a:lnTo>
                      <a:pt x="3"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35" name="Freeform 214"/>
              <p:cNvSpPr>
                <a:spLocks/>
              </p:cNvSpPr>
              <p:nvPr/>
            </p:nvSpPr>
            <p:spPr bwMode="auto">
              <a:xfrm>
                <a:off x="1132" y="1253"/>
                <a:ext cx="11" cy="15"/>
              </a:xfrm>
              <a:custGeom>
                <a:avLst/>
                <a:gdLst>
                  <a:gd name="T0" fmla="*/ 1 w 11"/>
                  <a:gd name="T1" fmla="*/ 4 h 15"/>
                  <a:gd name="T2" fmla="*/ 0 w 11"/>
                  <a:gd name="T3" fmla="*/ 0 h 15"/>
                  <a:gd name="T4" fmla="*/ 10 w 11"/>
                  <a:gd name="T5" fmla="*/ 13 h 15"/>
                  <a:gd name="T6" fmla="*/ 6 w 11"/>
                  <a:gd name="T7" fmla="*/ 14 h 15"/>
                  <a:gd name="T8" fmla="*/ 0 w 11"/>
                  <a:gd name="T9" fmla="*/ 0 h 15"/>
                  <a:gd name="T10" fmla="*/ 1 w 11"/>
                  <a:gd name="T11" fmla="*/ 4 h 15"/>
                  <a:gd name="T12" fmla="*/ 0 60000 65536"/>
                  <a:gd name="T13" fmla="*/ 0 60000 65536"/>
                  <a:gd name="T14" fmla="*/ 0 60000 65536"/>
                  <a:gd name="T15" fmla="*/ 0 60000 65536"/>
                  <a:gd name="T16" fmla="*/ 0 60000 65536"/>
                  <a:gd name="T17" fmla="*/ 0 60000 65536"/>
                  <a:gd name="T18" fmla="*/ 0 w 11"/>
                  <a:gd name="T19" fmla="*/ 0 h 15"/>
                  <a:gd name="T20" fmla="*/ 11 w 1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1" h="15">
                    <a:moveTo>
                      <a:pt x="1" y="4"/>
                    </a:moveTo>
                    <a:lnTo>
                      <a:pt x="0" y="0"/>
                    </a:lnTo>
                    <a:lnTo>
                      <a:pt x="10" y="13"/>
                    </a:lnTo>
                    <a:lnTo>
                      <a:pt x="6" y="14"/>
                    </a:lnTo>
                    <a:lnTo>
                      <a:pt x="0" y="0"/>
                    </a:lnTo>
                    <a:lnTo>
                      <a:pt x="1"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36" name="Freeform 215"/>
              <p:cNvSpPr>
                <a:spLocks/>
              </p:cNvSpPr>
              <p:nvPr/>
            </p:nvSpPr>
            <p:spPr bwMode="auto">
              <a:xfrm>
                <a:off x="1132" y="1253"/>
                <a:ext cx="11" cy="15"/>
              </a:xfrm>
              <a:custGeom>
                <a:avLst/>
                <a:gdLst>
                  <a:gd name="T0" fmla="*/ 1 w 11"/>
                  <a:gd name="T1" fmla="*/ 4 h 15"/>
                  <a:gd name="T2" fmla="*/ 0 w 11"/>
                  <a:gd name="T3" fmla="*/ 0 h 15"/>
                  <a:gd name="T4" fmla="*/ 10 w 11"/>
                  <a:gd name="T5" fmla="*/ 13 h 15"/>
                  <a:gd name="T6" fmla="*/ 6 w 11"/>
                  <a:gd name="T7" fmla="*/ 14 h 15"/>
                  <a:gd name="T8" fmla="*/ 0 w 11"/>
                  <a:gd name="T9" fmla="*/ 0 h 15"/>
                  <a:gd name="T10" fmla="*/ 1 w 11"/>
                  <a:gd name="T11" fmla="*/ 4 h 15"/>
                  <a:gd name="T12" fmla="*/ 0 60000 65536"/>
                  <a:gd name="T13" fmla="*/ 0 60000 65536"/>
                  <a:gd name="T14" fmla="*/ 0 60000 65536"/>
                  <a:gd name="T15" fmla="*/ 0 60000 65536"/>
                  <a:gd name="T16" fmla="*/ 0 60000 65536"/>
                  <a:gd name="T17" fmla="*/ 0 60000 65536"/>
                  <a:gd name="T18" fmla="*/ 0 w 11"/>
                  <a:gd name="T19" fmla="*/ 0 h 15"/>
                  <a:gd name="T20" fmla="*/ 11 w 1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1" h="15">
                    <a:moveTo>
                      <a:pt x="1" y="4"/>
                    </a:moveTo>
                    <a:lnTo>
                      <a:pt x="0" y="0"/>
                    </a:lnTo>
                    <a:lnTo>
                      <a:pt x="10" y="13"/>
                    </a:lnTo>
                    <a:lnTo>
                      <a:pt x="6" y="14"/>
                    </a:lnTo>
                    <a:lnTo>
                      <a:pt x="0" y="0"/>
                    </a:lnTo>
                    <a:lnTo>
                      <a:pt x="1"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37" name="Freeform 216"/>
              <p:cNvSpPr>
                <a:spLocks/>
              </p:cNvSpPr>
              <p:nvPr/>
            </p:nvSpPr>
            <p:spPr bwMode="auto">
              <a:xfrm>
                <a:off x="1132" y="1234"/>
                <a:ext cx="7" cy="20"/>
              </a:xfrm>
              <a:custGeom>
                <a:avLst/>
                <a:gdLst>
                  <a:gd name="T0" fmla="*/ 6 w 7"/>
                  <a:gd name="T1" fmla="*/ 3 h 20"/>
                  <a:gd name="T2" fmla="*/ 6 w 7"/>
                  <a:gd name="T3" fmla="*/ 3 h 20"/>
                  <a:gd name="T4" fmla="*/ 1 w 7"/>
                  <a:gd name="T5" fmla="*/ 19 h 20"/>
                  <a:gd name="T6" fmla="*/ 0 w 7"/>
                  <a:gd name="T7" fmla="*/ 14 h 20"/>
                  <a:gd name="T8" fmla="*/ 6 w 7"/>
                  <a:gd name="T9" fmla="*/ 0 h 20"/>
                  <a:gd name="T10" fmla="*/ 6 w 7"/>
                  <a:gd name="T11" fmla="*/ 3 h 20"/>
                  <a:gd name="T12" fmla="*/ 0 60000 65536"/>
                  <a:gd name="T13" fmla="*/ 0 60000 65536"/>
                  <a:gd name="T14" fmla="*/ 0 60000 65536"/>
                  <a:gd name="T15" fmla="*/ 0 60000 65536"/>
                  <a:gd name="T16" fmla="*/ 0 60000 65536"/>
                  <a:gd name="T17" fmla="*/ 0 60000 65536"/>
                  <a:gd name="T18" fmla="*/ 0 w 7"/>
                  <a:gd name="T19" fmla="*/ 0 h 20"/>
                  <a:gd name="T20" fmla="*/ 7 w 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 h="20">
                    <a:moveTo>
                      <a:pt x="6" y="3"/>
                    </a:moveTo>
                    <a:lnTo>
                      <a:pt x="6" y="3"/>
                    </a:lnTo>
                    <a:lnTo>
                      <a:pt x="1" y="19"/>
                    </a:lnTo>
                    <a:lnTo>
                      <a:pt x="0" y="14"/>
                    </a:lnTo>
                    <a:lnTo>
                      <a:pt x="6" y="0"/>
                    </a:lnTo>
                    <a:lnTo>
                      <a:pt x="6"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38" name="Freeform 217"/>
              <p:cNvSpPr>
                <a:spLocks/>
              </p:cNvSpPr>
              <p:nvPr/>
            </p:nvSpPr>
            <p:spPr bwMode="auto">
              <a:xfrm>
                <a:off x="1132" y="1234"/>
                <a:ext cx="7" cy="20"/>
              </a:xfrm>
              <a:custGeom>
                <a:avLst/>
                <a:gdLst>
                  <a:gd name="T0" fmla="*/ 6 w 7"/>
                  <a:gd name="T1" fmla="*/ 3 h 20"/>
                  <a:gd name="T2" fmla="*/ 1 w 7"/>
                  <a:gd name="T3" fmla="*/ 19 h 20"/>
                  <a:gd name="T4" fmla="*/ 0 w 7"/>
                  <a:gd name="T5" fmla="*/ 14 h 20"/>
                  <a:gd name="T6" fmla="*/ 6 w 7"/>
                  <a:gd name="T7" fmla="*/ 0 h 20"/>
                  <a:gd name="T8" fmla="*/ 6 w 7"/>
                  <a:gd name="T9" fmla="*/ 3 h 20"/>
                  <a:gd name="T10" fmla="*/ 0 60000 65536"/>
                  <a:gd name="T11" fmla="*/ 0 60000 65536"/>
                  <a:gd name="T12" fmla="*/ 0 60000 65536"/>
                  <a:gd name="T13" fmla="*/ 0 60000 65536"/>
                  <a:gd name="T14" fmla="*/ 0 60000 65536"/>
                  <a:gd name="T15" fmla="*/ 0 w 7"/>
                  <a:gd name="T16" fmla="*/ 0 h 20"/>
                  <a:gd name="T17" fmla="*/ 7 w 7"/>
                  <a:gd name="T18" fmla="*/ 20 h 20"/>
                </a:gdLst>
                <a:ahLst/>
                <a:cxnLst>
                  <a:cxn ang="T10">
                    <a:pos x="T0" y="T1"/>
                  </a:cxn>
                  <a:cxn ang="T11">
                    <a:pos x="T2" y="T3"/>
                  </a:cxn>
                  <a:cxn ang="T12">
                    <a:pos x="T4" y="T5"/>
                  </a:cxn>
                  <a:cxn ang="T13">
                    <a:pos x="T6" y="T7"/>
                  </a:cxn>
                  <a:cxn ang="T14">
                    <a:pos x="T8" y="T9"/>
                  </a:cxn>
                </a:cxnLst>
                <a:rect l="T15" t="T16" r="T17" b="T18"/>
                <a:pathLst>
                  <a:path w="7" h="20">
                    <a:moveTo>
                      <a:pt x="6" y="3"/>
                    </a:moveTo>
                    <a:lnTo>
                      <a:pt x="1" y="19"/>
                    </a:lnTo>
                    <a:lnTo>
                      <a:pt x="0" y="14"/>
                    </a:lnTo>
                    <a:lnTo>
                      <a:pt x="6" y="0"/>
                    </a:lnTo>
                    <a:lnTo>
                      <a:pt x="6"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39" name="Freeform 218"/>
              <p:cNvSpPr>
                <a:spLocks/>
              </p:cNvSpPr>
              <p:nvPr/>
            </p:nvSpPr>
            <p:spPr bwMode="auto">
              <a:xfrm>
                <a:off x="1144" y="1238"/>
                <a:ext cx="12" cy="10"/>
              </a:xfrm>
              <a:custGeom>
                <a:avLst/>
                <a:gdLst>
                  <a:gd name="T0" fmla="*/ 7 w 12"/>
                  <a:gd name="T1" fmla="*/ 9 h 10"/>
                  <a:gd name="T2" fmla="*/ 7 w 12"/>
                  <a:gd name="T3" fmla="*/ 9 h 10"/>
                  <a:gd name="T4" fmla="*/ 0 w 12"/>
                  <a:gd name="T5" fmla="*/ 0 h 10"/>
                  <a:gd name="T6" fmla="*/ 11 w 12"/>
                  <a:gd name="T7" fmla="*/ 8 h 10"/>
                  <a:gd name="T8" fmla="*/ 7 w 12"/>
                  <a:gd name="T9" fmla="*/ 9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7" y="9"/>
                    </a:moveTo>
                    <a:lnTo>
                      <a:pt x="7" y="9"/>
                    </a:lnTo>
                    <a:lnTo>
                      <a:pt x="0" y="0"/>
                    </a:lnTo>
                    <a:lnTo>
                      <a:pt x="11" y="8"/>
                    </a:lnTo>
                    <a:lnTo>
                      <a:pt x="7" y="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0" name="Freeform 219"/>
              <p:cNvSpPr>
                <a:spLocks/>
              </p:cNvSpPr>
              <p:nvPr/>
            </p:nvSpPr>
            <p:spPr bwMode="auto">
              <a:xfrm>
                <a:off x="1144" y="1238"/>
                <a:ext cx="12" cy="10"/>
              </a:xfrm>
              <a:custGeom>
                <a:avLst/>
                <a:gdLst>
                  <a:gd name="T0" fmla="*/ 7 w 12"/>
                  <a:gd name="T1" fmla="*/ 9 h 10"/>
                  <a:gd name="T2" fmla="*/ 0 w 12"/>
                  <a:gd name="T3" fmla="*/ 0 h 10"/>
                  <a:gd name="T4" fmla="*/ 11 w 12"/>
                  <a:gd name="T5" fmla="*/ 8 h 10"/>
                  <a:gd name="T6" fmla="*/ 7 w 12"/>
                  <a:gd name="T7" fmla="*/ 9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7" y="9"/>
                    </a:moveTo>
                    <a:lnTo>
                      <a:pt x="0" y="0"/>
                    </a:lnTo>
                    <a:lnTo>
                      <a:pt x="11" y="8"/>
                    </a:lnTo>
                    <a:lnTo>
                      <a:pt x="7" y="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1" name="Freeform 220"/>
              <p:cNvSpPr>
                <a:spLocks/>
              </p:cNvSpPr>
              <p:nvPr/>
            </p:nvSpPr>
            <p:spPr bwMode="auto">
              <a:xfrm>
                <a:off x="1142" y="1251"/>
                <a:ext cx="14" cy="17"/>
              </a:xfrm>
              <a:custGeom>
                <a:avLst/>
                <a:gdLst>
                  <a:gd name="T0" fmla="*/ 0 w 14"/>
                  <a:gd name="T1" fmla="*/ 16 h 17"/>
                  <a:gd name="T2" fmla="*/ 0 w 14"/>
                  <a:gd name="T3" fmla="*/ 16 h 17"/>
                  <a:gd name="T4" fmla="*/ 9 w 14"/>
                  <a:gd name="T5" fmla="*/ 1 h 17"/>
                  <a:gd name="T6" fmla="*/ 13 w 14"/>
                  <a:gd name="T7" fmla="*/ 0 h 17"/>
                  <a:gd name="T8" fmla="*/ 4 w 14"/>
                  <a:gd name="T9" fmla="*/ 15 h 17"/>
                  <a:gd name="T10" fmla="*/ 0 w 14"/>
                  <a:gd name="T11" fmla="*/ 16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0" y="16"/>
                    </a:moveTo>
                    <a:lnTo>
                      <a:pt x="0" y="16"/>
                    </a:lnTo>
                    <a:lnTo>
                      <a:pt x="9" y="1"/>
                    </a:lnTo>
                    <a:lnTo>
                      <a:pt x="13" y="0"/>
                    </a:lnTo>
                    <a:lnTo>
                      <a:pt x="4" y="15"/>
                    </a:lnTo>
                    <a:lnTo>
                      <a:pt x="0"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2" name="Freeform 221"/>
              <p:cNvSpPr>
                <a:spLocks/>
              </p:cNvSpPr>
              <p:nvPr/>
            </p:nvSpPr>
            <p:spPr bwMode="auto">
              <a:xfrm>
                <a:off x="1142" y="1251"/>
                <a:ext cx="14" cy="17"/>
              </a:xfrm>
              <a:custGeom>
                <a:avLst/>
                <a:gdLst>
                  <a:gd name="T0" fmla="*/ 0 w 14"/>
                  <a:gd name="T1" fmla="*/ 16 h 17"/>
                  <a:gd name="T2" fmla="*/ 9 w 14"/>
                  <a:gd name="T3" fmla="*/ 1 h 17"/>
                  <a:gd name="T4" fmla="*/ 13 w 14"/>
                  <a:gd name="T5" fmla="*/ 0 h 17"/>
                  <a:gd name="T6" fmla="*/ 4 w 14"/>
                  <a:gd name="T7" fmla="*/ 15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9" y="1"/>
                    </a:lnTo>
                    <a:lnTo>
                      <a:pt x="13" y="0"/>
                    </a:lnTo>
                    <a:lnTo>
                      <a:pt x="4" y="15"/>
                    </a:lnTo>
                    <a:lnTo>
                      <a:pt x="0"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3" name="Freeform 222"/>
              <p:cNvSpPr>
                <a:spLocks/>
              </p:cNvSpPr>
              <p:nvPr/>
            </p:nvSpPr>
            <p:spPr bwMode="auto">
              <a:xfrm>
                <a:off x="1114" y="1267"/>
                <a:ext cx="27" cy="35"/>
              </a:xfrm>
              <a:custGeom>
                <a:avLst/>
                <a:gdLst>
                  <a:gd name="T0" fmla="*/ 8 w 27"/>
                  <a:gd name="T1" fmla="*/ 0 h 35"/>
                  <a:gd name="T2" fmla="*/ 15 w 27"/>
                  <a:gd name="T3" fmla="*/ 3 h 35"/>
                  <a:gd name="T4" fmla="*/ 26 w 27"/>
                  <a:gd name="T5" fmla="*/ 14 h 35"/>
                  <a:gd name="T6" fmla="*/ 18 w 27"/>
                  <a:gd name="T7" fmla="*/ 34 h 35"/>
                  <a:gd name="T8" fmla="*/ 13 w 27"/>
                  <a:gd name="T9" fmla="*/ 31 h 35"/>
                  <a:gd name="T10" fmla="*/ 0 w 27"/>
                  <a:gd name="T11" fmla="*/ 17 h 35"/>
                  <a:gd name="T12" fmla="*/ 8 w 27"/>
                  <a:gd name="T13" fmla="*/ 0 h 35"/>
                  <a:gd name="T14" fmla="*/ 0 60000 65536"/>
                  <a:gd name="T15" fmla="*/ 0 60000 65536"/>
                  <a:gd name="T16" fmla="*/ 0 60000 65536"/>
                  <a:gd name="T17" fmla="*/ 0 60000 65536"/>
                  <a:gd name="T18" fmla="*/ 0 60000 65536"/>
                  <a:gd name="T19" fmla="*/ 0 60000 65536"/>
                  <a:gd name="T20" fmla="*/ 0 60000 65536"/>
                  <a:gd name="T21" fmla="*/ 0 w 27"/>
                  <a:gd name="T22" fmla="*/ 0 h 35"/>
                  <a:gd name="T23" fmla="*/ 27 w 2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5">
                    <a:moveTo>
                      <a:pt x="8" y="0"/>
                    </a:moveTo>
                    <a:lnTo>
                      <a:pt x="15" y="3"/>
                    </a:lnTo>
                    <a:lnTo>
                      <a:pt x="26" y="14"/>
                    </a:lnTo>
                    <a:lnTo>
                      <a:pt x="18" y="34"/>
                    </a:lnTo>
                    <a:lnTo>
                      <a:pt x="13" y="31"/>
                    </a:lnTo>
                    <a:lnTo>
                      <a:pt x="0" y="17"/>
                    </a:lnTo>
                    <a:lnTo>
                      <a:pt x="8"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4" name="Freeform 223"/>
              <p:cNvSpPr>
                <a:spLocks/>
              </p:cNvSpPr>
              <p:nvPr/>
            </p:nvSpPr>
            <p:spPr bwMode="auto">
              <a:xfrm>
                <a:off x="1114" y="1267"/>
                <a:ext cx="27" cy="35"/>
              </a:xfrm>
              <a:custGeom>
                <a:avLst/>
                <a:gdLst>
                  <a:gd name="T0" fmla="*/ 8 w 27"/>
                  <a:gd name="T1" fmla="*/ 0 h 35"/>
                  <a:gd name="T2" fmla="*/ 15 w 27"/>
                  <a:gd name="T3" fmla="*/ 3 h 35"/>
                  <a:gd name="T4" fmla="*/ 26 w 27"/>
                  <a:gd name="T5" fmla="*/ 14 h 35"/>
                  <a:gd name="T6" fmla="*/ 18 w 27"/>
                  <a:gd name="T7" fmla="*/ 34 h 35"/>
                  <a:gd name="T8" fmla="*/ 13 w 27"/>
                  <a:gd name="T9" fmla="*/ 31 h 35"/>
                  <a:gd name="T10" fmla="*/ 0 w 27"/>
                  <a:gd name="T11" fmla="*/ 17 h 35"/>
                  <a:gd name="T12" fmla="*/ 8 w 27"/>
                  <a:gd name="T13" fmla="*/ 0 h 35"/>
                  <a:gd name="T14" fmla="*/ 0 60000 65536"/>
                  <a:gd name="T15" fmla="*/ 0 60000 65536"/>
                  <a:gd name="T16" fmla="*/ 0 60000 65536"/>
                  <a:gd name="T17" fmla="*/ 0 60000 65536"/>
                  <a:gd name="T18" fmla="*/ 0 60000 65536"/>
                  <a:gd name="T19" fmla="*/ 0 60000 65536"/>
                  <a:gd name="T20" fmla="*/ 0 60000 65536"/>
                  <a:gd name="T21" fmla="*/ 0 w 27"/>
                  <a:gd name="T22" fmla="*/ 0 h 35"/>
                  <a:gd name="T23" fmla="*/ 27 w 2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5">
                    <a:moveTo>
                      <a:pt x="8" y="0"/>
                    </a:moveTo>
                    <a:lnTo>
                      <a:pt x="15" y="3"/>
                    </a:lnTo>
                    <a:lnTo>
                      <a:pt x="26" y="14"/>
                    </a:lnTo>
                    <a:lnTo>
                      <a:pt x="18" y="34"/>
                    </a:lnTo>
                    <a:lnTo>
                      <a:pt x="13" y="31"/>
                    </a:lnTo>
                    <a:lnTo>
                      <a:pt x="0" y="17"/>
                    </a:lnTo>
                    <a:lnTo>
                      <a:pt x="8"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5" name="Freeform 224"/>
              <p:cNvSpPr>
                <a:spLocks/>
              </p:cNvSpPr>
              <p:nvPr/>
            </p:nvSpPr>
            <p:spPr bwMode="auto">
              <a:xfrm>
                <a:off x="1124" y="1265"/>
                <a:ext cx="7" cy="3"/>
              </a:xfrm>
              <a:custGeom>
                <a:avLst/>
                <a:gdLst>
                  <a:gd name="T0" fmla="*/ 4 w 7"/>
                  <a:gd name="T1" fmla="*/ 0 h 3"/>
                  <a:gd name="T2" fmla="*/ 4 w 7"/>
                  <a:gd name="T3" fmla="*/ 0 h 3"/>
                  <a:gd name="T4" fmla="*/ 0 w 7"/>
                  <a:gd name="T5" fmla="*/ 2 h 3"/>
                  <a:gd name="T6" fmla="*/ 6 w 7"/>
                  <a:gd name="T7" fmla="*/ 1 h 3"/>
                  <a:gd name="T8" fmla="*/ 4 w 7"/>
                  <a:gd name="T9" fmla="*/ 0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4" y="0"/>
                    </a:moveTo>
                    <a:lnTo>
                      <a:pt x="4" y="0"/>
                    </a:lnTo>
                    <a:lnTo>
                      <a:pt x="0" y="2"/>
                    </a:lnTo>
                    <a:lnTo>
                      <a:pt x="6" y="1"/>
                    </a:lnTo>
                    <a:lnTo>
                      <a:pt x="4"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6" name="Freeform 225"/>
              <p:cNvSpPr>
                <a:spLocks/>
              </p:cNvSpPr>
              <p:nvPr/>
            </p:nvSpPr>
            <p:spPr bwMode="auto">
              <a:xfrm>
                <a:off x="1124" y="1265"/>
                <a:ext cx="7" cy="3"/>
              </a:xfrm>
              <a:custGeom>
                <a:avLst/>
                <a:gdLst>
                  <a:gd name="T0" fmla="*/ 4 w 7"/>
                  <a:gd name="T1" fmla="*/ 0 h 3"/>
                  <a:gd name="T2" fmla="*/ 0 w 7"/>
                  <a:gd name="T3" fmla="*/ 2 h 3"/>
                  <a:gd name="T4" fmla="*/ 6 w 7"/>
                  <a:gd name="T5" fmla="*/ 1 h 3"/>
                  <a:gd name="T6" fmla="*/ 4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4" y="0"/>
                    </a:moveTo>
                    <a:lnTo>
                      <a:pt x="0" y="2"/>
                    </a:lnTo>
                    <a:lnTo>
                      <a:pt x="6" y="1"/>
                    </a:lnTo>
                    <a:lnTo>
                      <a:pt x="4"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7" name="Freeform 226"/>
              <p:cNvSpPr>
                <a:spLocks/>
              </p:cNvSpPr>
              <p:nvPr/>
            </p:nvSpPr>
            <p:spPr bwMode="auto">
              <a:xfrm>
                <a:off x="1132" y="1269"/>
                <a:ext cx="14" cy="10"/>
              </a:xfrm>
              <a:custGeom>
                <a:avLst/>
                <a:gdLst>
                  <a:gd name="T0" fmla="*/ 10 w 14"/>
                  <a:gd name="T1" fmla="*/ 9 h 10"/>
                  <a:gd name="T2" fmla="*/ 10 w 14"/>
                  <a:gd name="T3" fmla="*/ 9 h 10"/>
                  <a:gd name="T4" fmla="*/ 0 w 14"/>
                  <a:gd name="T5" fmla="*/ 1 h 10"/>
                  <a:gd name="T6" fmla="*/ 3 w 14"/>
                  <a:gd name="T7" fmla="*/ 0 h 10"/>
                  <a:gd name="T8" fmla="*/ 13 w 14"/>
                  <a:gd name="T9" fmla="*/ 8 h 10"/>
                  <a:gd name="T10" fmla="*/ 10 w 14"/>
                  <a:gd name="T11" fmla="*/ 9 h 10"/>
                  <a:gd name="T12" fmla="*/ 0 60000 65536"/>
                  <a:gd name="T13" fmla="*/ 0 60000 65536"/>
                  <a:gd name="T14" fmla="*/ 0 60000 65536"/>
                  <a:gd name="T15" fmla="*/ 0 60000 65536"/>
                  <a:gd name="T16" fmla="*/ 0 60000 65536"/>
                  <a:gd name="T17" fmla="*/ 0 60000 65536"/>
                  <a:gd name="T18" fmla="*/ 0 w 14"/>
                  <a:gd name="T19" fmla="*/ 0 h 10"/>
                  <a:gd name="T20" fmla="*/ 14 w 1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4" h="10">
                    <a:moveTo>
                      <a:pt x="10" y="9"/>
                    </a:moveTo>
                    <a:lnTo>
                      <a:pt x="10" y="9"/>
                    </a:lnTo>
                    <a:lnTo>
                      <a:pt x="0" y="1"/>
                    </a:lnTo>
                    <a:lnTo>
                      <a:pt x="3" y="0"/>
                    </a:lnTo>
                    <a:lnTo>
                      <a:pt x="13" y="8"/>
                    </a:lnTo>
                    <a:lnTo>
                      <a:pt x="10" y="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8" name="Freeform 227"/>
              <p:cNvSpPr>
                <a:spLocks/>
              </p:cNvSpPr>
              <p:nvPr/>
            </p:nvSpPr>
            <p:spPr bwMode="auto">
              <a:xfrm>
                <a:off x="1132" y="1269"/>
                <a:ext cx="14" cy="10"/>
              </a:xfrm>
              <a:custGeom>
                <a:avLst/>
                <a:gdLst>
                  <a:gd name="T0" fmla="*/ 10 w 14"/>
                  <a:gd name="T1" fmla="*/ 9 h 10"/>
                  <a:gd name="T2" fmla="*/ 0 w 14"/>
                  <a:gd name="T3" fmla="*/ 1 h 10"/>
                  <a:gd name="T4" fmla="*/ 3 w 14"/>
                  <a:gd name="T5" fmla="*/ 0 h 10"/>
                  <a:gd name="T6" fmla="*/ 13 w 14"/>
                  <a:gd name="T7" fmla="*/ 8 h 10"/>
                  <a:gd name="T8" fmla="*/ 10 w 14"/>
                  <a:gd name="T9" fmla="*/ 9 h 10"/>
                  <a:gd name="T10" fmla="*/ 0 60000 65536"/>
                  <a:gd name="T11" fmla="*/ 0 60000 65536"/>
                  <a:gd name="T12" fmla="*/ 0 60000 65536"/>
                  <a:gd name="T13" fmla="*/ 0 60000 65536"/>
                  <a:gd name="T14" fmla="*/ 0 60000 65536"/>
                  <a:gd name="T15" fmla="*/ 0 w 14"/>
                  <a:gd name="T16" fmla="*/ 0 h 10"/>
                  <a:gd name="T17" fmla="*/ 14 w 14"/>
                  <a:gd name="T18" fmla="*/ 10 h 10"/>
                </a:gdLst>
                <a:ahLst/>
                <a:cxnLst>
                  <a:cxn ang="T10">
                    <a:pos x="T0" y="T1"/>
                  </a:cxn>
                  <a:cxn ang="T11">
                    <a:pos x="T2" y="T3"/>
                  </a:cxn>
                  <a:cxn ang="T12">
                    <a:pos x="T4" y="T5"/>
                  </a:cxn>
                  <a:cxn ang="T13">
                    <a:pos x="T6" y="T7"/>
                  </a:cxn>
                  <a:cxn ang="T14">
                    <a:pos x="T8" y="T9"/>
                  </a:cxn>
                </a:cxnLst>
                <a:rect l="T15" t="T16" r="T17" b="T18"/>
                <a:pathLst>
                  <a:path w="14" h="10">
                    <a:moveTo>
                      <a:pt x="10" y="9"/>
                    </a:moveTo>
                    <a:lnTo>
                      <a:pt x="0" y="1"/>
                    </a:lnTo>
                    <a:lnTo>
                      <a:pt x="3" y="0"/>
                    </a:lnTo>
                    <a:lnTo>
                      <a:pt x="13" y="8"/>
                    </a:lnTo>
                    <a:lnTo>
                      <a:pt x="10" y="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49" name="Freeform 228"/>
              <p:cNvSpPr>
                <a:spLocks/>
              </p:cNvSpPr>
              <p:nvPr/>
            </p:nvSpPr>
            <p:spPr bwMode="auto">
              <a:xfrm>
                <a:off x="1134" y="1282"/>
                <a:ext cx="12" cy="20"/>
              </a:xfrm>
              <a:custGeom>
                <a:avLst/>
                <a:gdLst>
                  <a:gd name="T0" fmla="*/ 0 w 12"/>
                  <a:gd name="T1" fmla="*/ 16 h 20"/>
                  <a:gd name="T2" fmla="*/ 0 w 12"/>
                  <a:gd name="T3" fmla="*/ 16 h 20"/>
                  <a:gd name="T4" fmla="*/ 8 w 12"/>
                  <a:gd name="T5" fmla="*/ 2 h 20"/>
                  <a:gd name="T6" fmla="*/ 11 w 12"/>
                  <a:gd name="T7" fmla="*/ 0 h 20"/>
                  <a:gd name="T8" fmla="*/ 1 w 12"/>
                  <a:gd name="T9" fmla="*/ 19 h 20"/>
                  <a:gd name="T10" fmla="*/ 0 w 12"/>
                  <a:gd name="T11" fmla="*/ 16 h 20"/>
                  <a:gd name="T12" fmla="*/ 0 60000 65536"/>
                  <a:gd name="T13" fmla="*/ 0 60000 65536"/>
                  <a:gd name="T14" fmla="*/ 0 60000 65536"/>
                  <a:gd name="T15" fmla="*/ 0 60000 65536"/>
                  <a:gd name="T16" fmla="*/ 0 60000 65536"/>
                  <a:gd name="T17" fmla="*/ 0 60000 65536"/>
                  <a:gd name="T18" fmla="*/ 0 w 12"/>
                  <a:gd name="T19" fmla="*/ 0 h 20"/>
                  <a:gd name="T20" fmla="*/ 12 w 12"/>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2" h="20">
                    <a:moveTo>
                      <a:pt x="0" y="16"/>
                    </a:moveTo>
                    <a:lnTo>
                      <a:pt x="0" y="16"/>
                    </a:lnTo>
                    <a:lnTo>
                      <a:pt x="8" y="2"/>
                    </a:lnTo>
                    <a:lnTo>
                      <a:pt x="11" y="0"/>
                    </a:lnTo>
                    <a:lnTo>
                      <a:pt x="1" y="19"/>
                    </a:lnTo>
                    <a:lnTo>
                      <a:pt x="0"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50" name="Freeform 229"/>
              <p:cNvSpPr>
                <a:spLocks/>
              </p:cNvSpPr>
              <p:nvPr/>
            </p:nvSpPr>
            <p:spPr bwMode="auto">
              <a:xfrm>
                <a:off x="1134" y="1282"/>
                <a:ext cx="12" cy="20"/>
              </a:xfrm>
              <a:custGeom>
                <a:avLst/>
                <a:gdLst>
                  <a:gd name="T0" fmla="*/ 0 w 12"/>
                  <a:gd name="T1" fmla="*/ 16 h 20"/>
                  <a:gd name="T2" fmla="*/ 8 w 12"/>
                  <a:gd name="T3" fmla="*/ 2 h 20"/>
                  <a:gd name="T4" fmla="*/ 11 w 12"/>
                  <a:gd name="T5" fmla="*/ 0 h 20"/>
                  <a:gd name="T6" fmla="*/ 1 w 12"/>
                  <a:gd name="T7" fmla="*/ 19 h 20"/>
                  <a:gd name="T8" fmla="*/ 0 w 12"/>
                  <a:gd name="T9" fmla="*/ 16 h 20"/>
                  <a:gd name="T10" fmla="*/ 0 60000 65536"/>
                  <a:gd name="T11" fmla="*/ 0 60000 65536"/>
                  <a:gd name="T12" fmla="*/ 0 60000 65536"/>
                  <a:gd name="T13" fmla="*/ 0 60000 65536"/>
                  <a:gd name="T14" fmla="*/ 0 60000 65536"/>
                  <a:gd name="T15" fmla="*/ 0 w 12"/>
                  <a:gd name="T16" fmla="*/ 0 h 20"/>
                  <a:gd name="T17" fmla="*/ 12 w 12"/>
                  <a:gd name="T18" fmla="*/ 20 h 20"/>
                </a:gdLst>
                <a:ahLst/>
                <a:cxnLst>
                  <a:cxn ang="T10">
                    <a:pos x="T0" y="T1"/>
                  </a:cxn>
                  <a:cxn ang="T11">
                    <a:pos x="T2" y="T3"/>
                  </a:cxn>
                  <a:cxn ang="T12">
                    <a:pos x="T4" y="T5"/>
                  </a:cxn>
                  <a:cxn ang="T13">
                    <a:pos x="T6" y="T7"/>
                  </a:cxn>
                  <a:cxn ang="T14">
                    <a:pos x="T8" y="T9"/>
                  </a:cxn>
                </a:cxnLst>
                <a:rect l="T15" t="T16" r="T17" b="T18"/>
                <a:pathLst>
                  <a:path w="12" h="20">
                    <a:moveTo>
                      <a:pt x="0" y="16"/>
                    </a:moveTo>
                    <a:lnTo>
                      <a:pt x="8" y="2"/>
                    </a:lnTo>
                    <a:lnTo>
                      <a:pt x="11" y="0"/>
                    </a:lnTo>
                    <a:lnTo>
                      <a:pt x="1" y="19"/>
                    </a:lnTo>
                    <a:lnTo>
                      <a:pt x="0"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51" name="Freeform 230"/>
              <p:cNvSpPr>
                <a:spLocks/>
              </p:cNvSpPr>
              <p:nvPr/>
            </p:nvSpPr>
            <p:spPr bwMode="auto">
              <a:xfrm>
                <a:off x="1128" y="1299"/>
                <a:ext cx="3" cy="3"/>
              </a:xfrm>
              <a:custGeom>
                <a:avLst/>
                <a:gdLst>
                  <a:gd name="T0" fmla="*/ 1 w 3"/>
                  <a:gd name="T1" fmla="*/ 1 h 3"/>
                  <a:gd name="T2" fmla="*/ 0 w 3"/>
                  <a:gd name="T3" fmla="*/ 0 h 3"/>
                  <a:gd name="T4" fmla="*/ 2 w 3"/>
                  <a:gd name="T5" fmla="*/ 1 h 3"/>
                  <a:gd name="T6" fmla="*/ 2 w 3"/>
                  <a:gd name="T7" fmla="*/ 2 h 3"/>
                  <a:gd name="T8" fmla="*/ 1 w 3"/>
                  <a:gd name="T9" fmla="*/ 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1"/>
                    </a:moveTo>
                    <a:lnTo>
                      <a:pt x="0" y="0"/>
                    </a:lnTo>
                    <a:lnTo>
                      <a:pt x="2" y="1"/>
                    </a:lnTo>
                    <a:lnTo>
                      <a:pt x="2" y="2"/>
                    </a:lnTo>
                    <a:lnTo>
                      <a:pt x="1"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52" name="Freeform 231"/>
              <p:cNvSpPr>
                <a:spLocks/>
              </p:cNvSpPr>
              <p:nvPr/>
            </p:nvSpPr>
            <p:spPr bwMode="auto">
              <a:xfrm>
                <a:off x="1128" y="1299"/>
                <a:ext cx="3" cy="3"/>
              </a:xfrm>
              <a:custGeom>
                <a:avLst/>
                <a:gdLst>
                  <a:gd name="T0" fmla="*/ 1 w 3"/>
                  <a:gd name="T1" fmla="*/ 1 h 3"/>
                  <a:gd name="T2" fmla="*/ 0 w 3"/>
                  <a:gd name="T3" fmla="*/ 0 h 3"/>
                  <a:gd name="T4" fmla="*/ 2 w 3"/>
                  <a:gd name="T5" fmla="*/ 1 h 3"/>
                  <a:gd name="T6" fmla="*/ 2 w 3"/>
                  <a:gd name="T7" fmla="*/ 2 h 3"/>
                  <a:gd name="T8" fmla="*/ 1 w 3"/>
                  <a:gd name="T9" fmla="*/ 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1"/>
                    </a:moveTo>
                    <a:lnTo>
                      <a:pt x="0" y="0"/>
                    </a:lnTo>
                    <a:lnTo>
                      <a:pt x="2" y="1"/>
                    </a:lnTo>
                    <a:lnTo>
                      <a:pt x="2" y="2"/>
                    </a:lnTo>
                    <a:lnTo>
                      <a:pt x="1"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53" name="Freeform 232"/>
              <p:cNvSpPr>
                <a:spLocks/>
              </p:cNvSpPr>
              <p:nvPr/>
            </p:nvSpPr>
            <p:spPr bwMode="auto">
              <a:xfrm>
                <a:off x="1114" y="1287"/>
                <a:ext cx="11" cy="11"/>
              </a:xfrm>
              <a:custGeom>
                <a:avLst/>
                <a:gdLst>
                  <a:gd name="T0" fmla="*/ 0 w 11"/>
                  <a:gd name="T1" fmla="*/ 0 h 11"/>
                  <a:gd name="T2" fmla="*/ 0 w 11"/>
                  <a:gd name="T3" fmla="*/ 0 h 11"/>
                  <a:gd name="T4" fmla="*/ 10 w 11"/>
                  <a:gd name="T5" fmla="*/ 10 h 11"/>
                  <a:gd name="T6" fmla="*/ 0 w 11"/>
                  <a:gd name="T7" fmla="*/ 0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0" y="0"/>
                    </a:moveTo>
                    <a:lnTo>
                      <a:pt x="0" y="0"/>
                    </a:lnTo>
                    <a:lnTo>
                      <a:pt x="10" y="10"/>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54" name="Line 233"/>
              <p:cNvSpPr>
                <a:spLocks noChangeShapeType="1"/>
              </p:cNvSpPr>
              <p:nvPr/>
            </p:nvSpPr>
            <p:spPr bwMode="auto">
              <a:xfrm>
                <a:off x="1114" y="1287"/>
                <a:ext cx="16" cy="16"/>
              </a:xfrm>
              <a:prstGeom prst="line">
                <a:avLst/>
              </a:prstGeom>
              <a:noFill/>
              <a:ln w="12700">
                <a:solidFill>
                  <a:schemeClr val="tx1"/>
                </a:solidFill>
                <a:round/>
                <a:headEnd/>
                <a:tailEnd/>
              </a:ln>
            </p:spPr>
            <p:txBody>
              <a:bodyPr wrap="none" anchor="ctr"/>
              <a:lstStyle/>
              <a:p>
                <a:endParaRPr lang="en-US"/>
              </a:p>
            </p:txBody>
          </p:sp>
          <p:sp>
            <p:nvSpPr>
              <p:cNvPr id="8655" name="Freeform 234"/>
              <p:cNvSpPr>
                <a:spLocks/>
              </p:cNvSpPr>
              <p:nvPr/>
            </p:nvSpPr>
            <p:spPr bwMode="auto">
              <a:xfrm>
                <a:off x="1114" y="1267"/>
                <a:ext cx="5" cy="15"/>
              </a:xfrm>
              <a:custGeom>
                <a:avLst/>
                <a:gdLst>
                  <a:gd name="T0" fmla="*/ 4 w 5"/>
                  <a:gd name="T1" fmla="*/ 0 h 15"/>
                  <a:gd name="T2" fmla="*/ 4 w 5"/>
                  <a:gd name="T3" fmla="*/ 0 h 15"/>
                  <a:gd name="T4" fmla="*/ 0 w 5"/>
                  <a:gd name="T5" fmla="*/ 14 h 15"/>
                  <a:gd name="T6" fmla="*/ 4 w 5"/>
                  <a:gd name="T7" fmla="*/ 0 h 15"/>
                  <a:gd name="T8" fmla="*/ 0 60000 65536"/>
                  <a:gd name="T9" fmla="*/ 0 60000 65536"/>
                  <a:gd name="T10" fmla="*/ 0 60000 65536"/>
                  <a:gd name="T11" fmla="*/ 0 60000 65536"/>
                  <a:gd name="T12" fmla="*/ 0 w 5"/>
                  <a:gd name="T13" fmla="*/ 0 h 15"/>
                  <a:gd name="T14" fmla="*/ 5 w 5"/>
                  <a:gd name="T15" fmla="*/ 15 h 15"/>
                </a:gdLst>
                <a:ahLst/>
                <a:cxnLst>
                  <a:cxn ang="T8">
                    <a:pos x="T0" y="T1"/>
                  </a:cxn>
                  <a:cxn ang="T9">
                    <a:pos x="T2" y="T3"/>
                  </a:cxn>
                  <a:cxn ang="T10">
                    <a:pos x="T4" y="T5"/>
                  </a:cxn>
                  <a:cxn ang="T11">
                    <a:pos x="T6" y="T7"/>
                  </a:cxn>
                </a:cxnLst>
                <a:rect l="T12" t="T13" r="T14" b="T15"/>
                <a:pathLst>
                  <a:path w="5" h="15">
                    <a:moveTo>
                      <a:pt x="4" y="0"/>
                    </a:moveTo>
                    <a:lnTo>
                      <a:pt x="4" y="0"/>
                    </a:lnTo>
                    <a:lnTo>
                      <a:pt x="0" y="14"/>
                    </a:lnTo>
                    <a:lnTo>
                      <a:pt x="4"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56" name="Line 235"/>
              <p:cNvSpPr>
                <a:spLocks noChangeShapeType="1"/>
              </p:cNvSpPr>
              <p:nvPr/>
            </p:nvSpPr>
            <p:spPr bwMode="auto">
              <a:xfrm flipH="1">
                <a:off x="1114" y="1267"/>
                <a:ext cx="10" cy="20"/>
              </a:xfrm>
              <a:prstGeom prst="line">
                <a:avLst/>
              </a:prstGeom>
              <a:noFill/>
              <a:ln w="12700">
                <a:solidFill>
                  <a:schemeClr val="tx1"/>
                </a:solidFill>
                <a:round/>
                <a:headEnd/>
                <a:tailEnd/>
              </a:ln>
            </p:spPr>
            <p:txBody>
              <a:bodyPr wrap="none" anchor="ctr"/>
              <a:lstStyle/>
              <a:p>
                <a:endParaRPr lang="en-US"/>
              </a:p>
            </p:txBody>
          </p:sp>
          <p:sp>
            <p:nvSpPr>
              <p:cNvPr id="8657" name="Freeform 236"/>
              <p:cNvSpPr>
                <a:spLocks/>
              </p:cNvSpPr>
              <p:nvPr/>
            </p:nvSpPr>
            <p:spPr bwMode="auto">
              <a:xfrm>
                <a:off x="1124" y="1267"/>
                <a:ext cx="11" cy="14"/>
              </a:xfrm>
              <a:custGeom>
                <a:avLst/>
                <a:gdLst>
                  <a:gd name="T0" fmla="*/ 6 w 11"/>
                  <a:gd name="T1" fmla="*/ 10 h 14"/>
                  <a:gd name="T2" fmla="*/ 8 w 11"/>
                  <a:gd name="T3" fmla="*/ 13 h 14"/>
                  <a:gd name="T4" fmla="*/ 0 w 11"/>
                  <a:gd name="T5" fmla="*/ 0 h 14"/>
                  <a:gd name="T6" fmla="*/ 10 w 11"/>
                  <a:gd name="T7" fmla="*/ 13 h 14"/>
                  <a:gd name="T8" fmla="*/ 6 w 11"/>
                  <a:gd name="T9" fmla="*/ 10 h 14"/>
                  <a:gd name="T10" fmla="*/ 0 60000 65536"/>
                  <a:gd name="T11" fmla="*/ 0 60000 65536"/>
                  <a:gd name="T12" fmla="*/ 0 60000 65536"/>
                  <a:gd name="T13" fmla="*/ 0 60000 65536"/>
                  <a:gd name="T14" fmla="*/ 0 60000 65536"/>
                  <a:gd name="T15" fmla="*/ 0 w 11"/>
                  <a:gd name="T16" fmla="*/ 0 h 14"/>
                  <a:gd name="T17" fmla="*/ 11 w 11"/>
                  <a:gd name="T18" fmla="*/ 14 h 14"/>
                </a:gdLst>
                <a:ahLst/>
                <a:cxnLst>
                  <a:cxn ang="T10">
                    <a:pos x="T0" y="T1"/>
                  </a:cxn>
                  <a:cxn ang="T11">
                    <a:pos x="T2" y="T3"/>
                  </a:cxn>
                  <a:cxn ang="T12">
                    <a:pos x="T4" y="T5"/>
                  </a:cxn>
                  <a:cxn ang="T13">
                    <a:pos x="T6" y="T7"/>
                  </a:cxn>
                  <a:cxn ang="T14">
                    <a:pos x="T8" y="T9"/>
                  </a:cxn>
                </a:cxnLst>
                <a:rect l="T15" t="T16" r="T17" b="T18"/>
                <a:pathLst>
                  <a:path w="11" h="14">
                    <a:moveTo>
                      <a:pt x="6" y="10"/>
                    </a:moveTo>
                    <a:lnTo>
                      <a:pt x="8" y="13"/>
                    </a:lnTo>
                    <a:lnTo>
                      <a:pt x="0" y="0"/>
                    </a:lnTo>
                    <a:lnTo>
                      <a:pt x="10" y="13"/>
                    </a:lnTo>
                    <a:lnTo>
                      <a:pt x="6" y="1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58" name="Freeform 237"/>
              <p:cNvSpPr>
                <a:spLocks/>
              </p:cNvSpPr>
              <p:nvPr/>
            </p:nvSpPr>
            <p:spPr bwMode="auto">
              <a:xfrm>
                <a:off x="1124" y="1267"/>
                <a:ext cx="11" cy="14"/>
              </a:xfrm>
              <a:custGeom>
                <a:avLst/>
                <a:gdLst>
                  <a:gd name="T0" fmla="*/ 6 w 11"/>
                  <a:gd name="T1" fmla="*/ 10 h 14"/>
                  <a:gd name="T2" fmla="*/ 8 w 11"/>
                  <a:gd name="T3" fmla="*/ 13 h 14"/>
                  <a:gd name="T4" fmla="*/ 0 w 11"/>
                  <a:gd name="T5" fmla="*/ 0 h 14"/>
                  <a:gd name="T6" fmla="*/ 10 w 11"/>
                  <a:gd name="T7" fmla="*/ 13 h 14"/>
                  <a:gd name="T8" fmla="*/ 6 w 11"/>
                  <a:gd name="T9" fmla="*/ 10 h 14"/>
                  <a:gd name="T10" fmla="*/ 0 60000 65536"/>
                  <a:gd name="T11" fmla="*/ 0 60000 65536"/>
                  <a:gd name="T12" fmla="*/ 0 60000 65536"/>
                  <a:gd name="T13" fmla="*/ 0 60000 65536"/>
                  <a:gd name="T14" fmla="*/ 0 60000 65536"/>
                  <a:gd name="T15" fmla="*/ 0 w 11"/>
                  <a:gd name="T16" fmla="*/ 0 h 14"/>
                  <a:gd name="T17" fmla="*/ 11 w 11"/>
                  <a:gd name="T18" fmla="*/ 14 h 14"/>
                </a:gdLst>
                <a:ahLst/>
                <a:cxnLst>
                  <a:cxn ang="T10">
                    <a:pos x="T0" y="T1"/>
                  </a:cxn>
                  <a:cxn ang="T11">
                    <a:pos x="T2" y="T3"/>
                  </a:cxn>
                  <a:cxn ang="T12">
                    <a:pos x="T4" y="T5"/>
                  </a:cxn>
                  <a:cxn ang="T13">
                    <a:pos x="T6" y="T7"/>
                  </a:cxn>
                  <a:cxn ang="T14">
                    <a:pos x="T8" y="T9"/>
                  </a:cxn>
                </a:cxnLst>
                <a:rect l="T15" t="T16" r="T17" b="T18"/>
                <a:pathLst>
                  <a:path w="11" h="14">
                    <a:moveTo>
                      <a:pt x="6" y="10"/>
                    </a:moveTo>
                    <a:lnTo>
                      <a:pt x="8" y="13"/>
                    </a:lnTo>
                    <a:lnTo>
                      <a:pt x="0" y="0"/>
                    </a:lnTo>
                    <a:lnTo>
                      <a:pt x="10" y="13"/>
                    </a:lnTo>
                    <a:lnTo>
                      <a:pt x="6" y="1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59" name="Freeform 238"/>
              <p:cNvSpPr>
                <a:spLocks/>
              </p:cNvSpPr>
              <p:nvPr/>
            </p:nvSpPr>
            <p:spPr bwMode="auto">
              <a:xfrm>
                <a:off x="1122" y="1282"/>
                <a:ext cx="13" cy="16"/>
              </a:xfrm>
              <a:custGeom>
                <a:avLst/>
                <a:gdLst>
                  <a:gd name="T0" fmla="*/ 5 w 13"/>
                  <a:gd name="T1" fmla="*/ 15 h 16"/>
                  <a:gd name="T2" fmla="*/ 0 w 13"/>
                  <a:gd name="T3" fmla="*/ 12 h 16"/>
                  <a:gd name="T4" fmla="*/ 8 w 13"/>
                  <a:gd name="T5" fmla="*/ 0 h 16"/>
                  <a:gd name="T6" fmla="*/ 12 w 13"/>
                  <a:gd name="T7" fmla="*/ 3 h 16"/>
                  <a:gd name="T8" fmla="*/ 5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5" y="15"/>
                    </a:moveTo>
                    <a:lnTo>
                      <a:pt x="0" y="12"/>
                    </a:lnTo>
                    <a:lnTo>
                      <a:pt x="8" y="0"/>
                    </a:lnTo>
                    <a:lnTo>
                      <a:pt x="12" y="3"/>
                    </a:lnTo>
                    <a:lnTo>
                      <a:pt x="5" y="1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0" name="Freeform 239"/>
              <p:cNvSpPr>
                <a:spLocks/>
              </p:cNvSpPr>
              <p:nvPr/>
            </p:nvSpPr>
            <p:spPr bwMode="auto">
              <a:xfrm>
                <a:off x="1122" y="1282"/>
                <a:ext cx="13" cy="16"/>
              </a:xfrm>
              <a:custGeom>
                <a:avLst/>
                <a:gdLst>
                  <a:gd name="T0" fmla="*/ 5 w 13"/>
                  <a:gd name="T1" fmla="*/ 15 h 16"/>
                  <a:gd name="T2" fmla="*/ 0 w 13"/>
                  <a:gd name="T3" fmla="*/ 12 h 16"/>
                  <a:gd name="T4" fmla="*/ 8 w 13"/>
                  <a:gd name="T5" fmla="*/ 0 h 16"/>
                  <a:gd name="T6" fmla="*/ 12 w 13"/>
                  <a:gd name="T7" fmla="*/ 3 h 16"/>
                  <a:gd name="T8" fmla="*/ 5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5" y="15"/>
                    </a:moveTo>
                    <a:lnTo>
                      <a:pt x="0" y="12"/>
                    </a:lnTo>
                    <a:lnTo>
                      <a:pt x="8" y="0"/>
                    </a:lnTo>
                    <a:lnTo>
                      <a:pt x="12" y="3"/>
                    </a:lnTo>
                    <a:lnTo>
                      <a:pt x="5" y="1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1" name="Freeform 240"/>
              <p:cNvSpPr>
                <a:spLocks/>
              </p:cNvSpPr>
              <p:nvPr/>
            </p:nvSpPr>
            <p:spPr bwMode="auto">
              <a:xfrm>
                <a:off x="1099" y="1297"/>
                <a:ext cx="28" cy="34"/>
              </a:xfrm>
              <a:custGeom>
                <a:avLst/>
                <a:gdLst>
                  <a:gd name="T0" fmla="*/ 5 w 28"/>
                  <a:gd name="T1" fmla="*/ 2 h 34"/>
                  <a:gd name="T2" fmla="*/ 14 w 28"/>
                  <a:gd name="T3" fmla="*/ 0 h 34"/>
                  <a:gd name="T4" fmla="*/ 27 w 28"/>
                  <a:gd name="T5" fmla="*/ 14 h 34"/>
                  <a:gd name="T6" fmla="*/ 14 w 28"/>
                  <a:gd name="T7" fmla="*/ 33 h 34"/>
                  <a:gd name="T8" fmla="*/ 7 w 28"/>
                  <a:gd name="T9" fmla="*/ 30 h 34"/>
                  <a:gd name="T10" fmla="*/ 0 w 28"/>
                  <a:gd name="T11" fmla="*/ 17 h 34"/>
                  <a:gd name="T12" fmla="*/ 5 w 28"/>
                  <a:gd name="T13" fmla="*/ 2 h 34"/>
                  <a:gd name="T14" fmla="*/ 0 60000 65536"/>
                  <a:gd name="T15" fmla="*/ 0 60000 65536"/>
                  <a:gd name="T16" fmla="*/ 0 60000 65536"/>
                  <a:gd name="T17" fmla="*/ 0 60000 65536"/>
                  <a:gd name="T18" fmla="*/ 0 60000 65536"/>
                  <a:gd name="T19" fmla="*/ 0 60000 65536"/>
                  <a:gd name="T20" fmla="*/ 0 60000 65536"/>
                  <a:gd name="T21" fmla="*/ 0 w 28"/>
                  <a:gd name="T22" fmla="*/ 0 h 34"/>
                  <a:gd name="T23" fmla="*/ 28 w 2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4">
                    <a:moveTo>
                      <a:pt x="5" y="2"/>
                    </a:moveTo>
                    <a:lnTo>
                      <a:pt x="14" y="0"/>
                    </a:lnTo>
                    <a:lnTo>
                      <a:pt x="27" y="14"/>
                    </a:lnTo>
                    <a:lnTo>
                      <a:pt x="14" y="33"/>
                    </a:lnTo>
                    <a:lnTo>
                      <a:pt x="7" y="30"/>
                    </a:lnTo>
                    <a:lnTo>
                      <a:pt x="0" y="17"/>
                    </a:lnTo>
                    <a:lnTo>
                      <a:pt x="5"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2" name="Freeform 241"/>
              <p:cNvSpPr>
                <a:spLocks/>
              </p:cNvSpPr>
              <p:nvPr/>
            </p:nvSpPr>
            <p:spPr bwMode="auto">
              <a:xfrm>
                <a:off x="1099" y="1297"/>
                <a:ext cx="28" cy="34"/>
              </a:xfrm>
              <a:custGeom>
                <a:avLst/>
                <a:gdLst>
                  <a:gd name="T0" fmla="*/ 5 w 28"/>
                  <a:gd name="T1" fmla="*/ 2 h 34"/>
                  <a:gd name="T2" fmla="*/ 14 w 28"/>
                  <a:gd name="T3" fmla="*/ 0 h 34"/>
                  <a:gd name="T4" fmla="*/ 27 w 28"/>
                  <a:gd name="T5" fmla="*/ 14 h 34"/>
                  <a:gd name="T6" fmla="*/ 14 w 28"/>
                  <a:gd name="T7" fmla="*/ 33 h 34"/>
                  <a:gd name="T8" fmla="*/ 7 w 28"/>
                  <a:gd name="T9" fmla="*/ 30 h 34"/>
                  <a:gd name="T10" fmla="*/ 0 w 28"/>
                  <a:gd name="T11" fmla="*/ 17 h 34"/>
                  <a:gd name="T12" fmla="*/ 5 w 28"/>
                  <a:gd name="T13" fmla="*/ 2 h 34"/>
                  <a:gd name="T14" fmla="*/ 0 60000 65536"/>
                  <a:gd name="T15" fmla="*/ 0 60000 65536"/>
                  <a:gd name="T16" fmla="*/ 0 60000 65536"/>
                  <a:gd name="T17" fmla="*/ 0 60000 65536"/>
                  <a:gd name="T18" fmla="*/ 0 60000 65536"/>
                  <a:gd name="T19" fmla="*/ 0 60000 65536"/>
                  <a:gd name="T20" fmla="*/ 0 60000 65536"/>
                  <a:gd name="T21" fmla="*/ 0 w 28"/>
                  <a:gd name="T22" fmla="*/ 0 h 34"/>
                  <a:gd name="T23" fmla="*/ 28 w 2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4">
                    <a:moveTo>
                      <a:pt x="5" y="2"/>
                    </a:moveTo>
                    <a:lnTo>
                      <a:pt x="14" y="0"/>
                    </a:lnTo>
                    <a:lnTo>
                      <a:pt x="27" y="14"/>
                    </a:lnTo>
                    <a:lnTo>
                      <a:pt x="14" y="33"/>
                    </a:lnTo>
                    <a:lnTo>
                      <a:pt x="7" y="30"/>
                    </a:lnTo>
                    <a:lnTo>
                      <a:pt x="0" y="17"/>
                    </a:lnTo>
                    <a:lnTo>
                      <a:pt x="5"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3" name="Freeform 242"/>
              <p:cNvSpPr>
                <a:spLocks/>
              </p:cNvSpPr>
              <p:nvPr/>
            </p:nvSpPr>
            <p:spPr bwMode="auto">
              <a:xfrm>
                <a:off x="1105" y="1295"/>
                <a:ext cx="8" cy="3"/>
              </a:xfrm>
              <a:custGeom>
                <a:avLst/>
                <a:gdLst>
                  <a:gd name="T0" fmla="*/ 7 w 8"/>
                  <a:gd name="T1" fmla="*/ 0 h 3"/>
                  <a:gd name="T2" fmla="*/ 7 w 8"/>
                  <a:gd name="T3" fmla="*/ 0 h 3"/>
                  <a:gd name="T4" fmla="*/ 0 w 8"/>
                  <a:gd name="T5" fmla="*/ 1 h 3"/>
                  <a:gd name="T6" fmla="*/ 6 w 8"/>
                  <a:gd name="T7" fmla="*/ 2 h 3"/>
                  <a:gd name="T8" fmla="*/ 7 w 8"/>
                  <a:gd name="T9" fmla="*/ 0 h 3"/>
                  <a:gd name="T10" fmla="*/ 0 60000 65536"/>
                  <a:gd name="T11" fmla="*/ 0 60000 65536"/>
                  <a:gd name="T12" fmla="*/ 0 60000 65536"/>
                  <a:gd name="T13" fmla="*/ 0 60000 65536"/>
                  <a:gd name="T14" fmla="*/ 0 60000 65536"/>
                  <a:gd name="T15" fmla="*/ 0 w 8"/>
                  <a:gd name="T16" fmla="*/ 0 h 3"/>
                  <a:gd name="T17" fmla="*/ 8 w 8"/>
                  <a:gd name="T18" fmla="*/ 3 h 3"/>
                </a:gdLst>
                <a:ahLst/>
                <a:cxnLst>
                  <a:cxn ang="T10">
                    <a:pos x="T0" y="T1"/>
                  </a:cxn>
                  <a:cxn ang="T11">
                    <a:pos x="T2" y="T3"/>
                  </a:cxn>
                  <a:cxn ang="T12">
                    <a:pos x="T4" y="T5"/>
                  </a:cxn>
                  <a:cxn ang="T13">
                    <a:pos x="T6" y="T7"/>
                  </a:cxn>
                  <a:cxn ang="T14">
                    <a:pos x="T8" y="T9"/>
                  </a:cxn>
                </a:cxnLst>
                <a:rect l="T15" t="T16" r="T17" b="T18"/>
                <a:pathLst>
                  <a:path w="8" h="3">
                    <a:moveTo>
                      <a:pt x="7" y="0"/>
                    </a:moveTo>
                    <a:lnTo>
                      <a:pt x="7" y="0"/>
                    </a:lnTo>
                    <a:lnTo>
                      <a:pt x="0" y="1"/>
                    </a:lnTo>
                    <a:lnTo>
                      <a:pt x="6" y="2"/>
                    </a:lnTo>
                    <a:lnTo>
                      <a:pt x="7"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4" name="Freeform 243"/>
              <p:cNvSpPr>
                <a:spLocks/>
              </p:cNvSpPr>
              <p:nvPr/>
            </p:nvSpPr>
            <p:spPr bwMode="auto">
              <a:xfrm>
                <a:off x="1105" y="1295"/>
                <a:ext cx="8" cy="3"/>
              </a:xfrm>
              <a:custGeom>
                <a:avLst/>
                <a:gdLst>
                  <a:gd name="T0" fmla="*/ 7 w 8"/>
                  <a:gd name="T1" fmla="*/ 0 h 3"/>
                  <a:gd name="T2" fmla="*/ 0 w 8"/>
                  <a:gd name="T3" fmla="*/ 1 h 3"/>
                  <a:gd name="T4" fmla="*/ 6 w 8"/>
                  <a:gd name="T5" fmla="*/ 2 h 3"/>
                  <a:gd name="T6" fmla="*/ 7 w 8"/>
                  <a:gd name="T7" fmla="*/ 0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7" y="0"/>
                    </a:moveTo>
                    <a:lnTo>
                      <a:pt x="0" y="1"/>
                    </a:lnTo>
                    <a:lnTo>
                      <a:pt x="6" y="2"/>
                    </a:lnTo>
                    <a:lnTo>
                      <a:pt x="7"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5" name="Freeform 244"/>
              <p:cNvSpPr>
                <a:spLocks/>
              </p:cNvSpPr>
              <p:nvPr/>
            </p:nvSpPr>
            <p:spPr bwMode="auto">
              <a:xfrm>
                <a:off x="1116" y="1297"/>
                <a:ext cx="11" cy="11"/>
              </a:xfrm>
              <a:custGeom>
                <a:avLst/>
                <a:gdLst>
                  <a:gd name="T0" fmla="*/ 10 w 11"/>
                  <a:gd name="T1" fmla="*/ 10 h 11"/>
                  <a:gd name="T2" fmla="*/ 10 w 11"/>
                  <a:gd name="T3" fmla="*/ 10 h 11"/>
                  <a:gd name="T4" fmla="*/ 1 w 11"/>
                  <a:gd name="T5" fmla="*/ 3 h 11"/>
                  <a:gd name="T6" fmla="*/ 0 w 11"/>
                  <a:gd name="T7" fmla="*/ 0 h 11"/>
                  <a:gd name="T8" fmla="*/ 10 w 11"/>
                  <a:gd name="T9" fmla="*/ 10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10" y="10"/>
                    </a:moveTo>
                    <a:lnTo>
                      <a:pt x="10" y="10"/>
                    </a:lnTo>
                    <a:lnTo>
                      <a:pt x="1" y="3"/>
                    </a:lnTo>
                    <a:lnTo>
                      <a:pt x="0" y="0"/>
                    </a:lnTo>
                    <a:lnTo>
                      <a:pt x="10" y="1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6" name="Freeform 245"/>
              <p:cNvSpPr>
                <a:spLocks/>
              </p:cNvSpPr>
              <p:nvPr/>
            </p:nvSpPr>
            <p:spPr bwMode="auto">
              <a:xfrm>
                <a:off x="1116" y="1297"/>
                <a:ext cx="11" cy="11"/>
              </a:xfrm>
              <a:custGeom>
                <a:avLst/>
                <a:gdLst>
                  <a:gd name="T0" fmla="*/ 10 w 11"/>
                  <a:gd name="T1" fmla="*/ 10 h 11"/>
                  <a:gd name="T2" fmla="*/ 1 w 11"/>
                  <a:gd name="T3" fmla="*/ 3 h 11"/>
                  <a:gd name="T4" fmla="*/ 0 w 11"/>
                  <a:gd name="T5" fmla="*/ 0 h 11"/>
                  <a:gd name="T6" fmla="*/ 10 w 11"/>
                  <a:gd name="T7" fmla="*/ 10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10" y="10"/>
                    </a:moveTo>
                    <a:lnTo>
                      <a:pt x="1" y="3"/>
                    </a:lnTo>
                    <a:lnTo>
                      <a:pt x="0" y="0"/>
                    </a:lnTo>
                    <a:lnTo>
                      <a:pt x="10" y="1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7" name="Freeform 246"/>
              <p:cNvSpPr>
                <a:spLocks/>
              </p:cNvSpPr>
              <p:nvPr/>
            </p:nvSpPr>
            <p:spPr bwMode="auto">
              <a:xfrm>
                <a:off x="1116" y="1313"/>
                <a:ext cx="11" cy="22"/>
              </a:xfrm>
              <a:custGeom>
                <a:avLst/>
                <a:gdLst>
                  <a:gd name="T0" fmla="*/ 3 w 11"/>
                  <a:gd name="T1" fmla="*/ 16 h 22"/>
                  <a:gd name="T2" fmla="*/ 0 w 11"/>
                  <a:gd name="T3" fmla="*/ 18 h 22"/>
                  <a:gd name="T4" fmla="*/ 10 w 11"/>
                  <a:gd name="T5" fmla="*/ 0 h 22"/>
                  <a:gd name="T6" fmla="*/ 3 w 11"/>
                  <a:gd name="T7" fmla="*/ 16 h 22"/>
                  <a:gd name="T8" fmla="*/ 0 w 11"/>
                  <a:gd name="T9" fmla="*/ 21 h 22"/>
                  <a:gd name="T10" fmla="*/ 3 w 11"/>
                  <a:gd name="T11" fmla="*/ 16 h 22"/>
                  <a:gd name="T12" fmla="*/ 0 w 11"/>
                  <a:gd name="T13" fmla="*/ 21 h 22"/>
                  <a:gd name="T14" fmla="*/ 3 w 11"/>
                  <a:gd name="T15" fmla="*/ 16 h 22"/>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2"/>
                  <a:gd name="T26" fmla="*/ 11 w 1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2">
                    <a:moveTo>
                      <a:pt x="3" y="16"/>
                    </a:moveTo>
                    <a:lnTo>
                      <a:pt x="0" y="18"/>
                    </a:lnTo>
                    <a:lnTo>
                      <a:pt x="10" y="0"/>
                    </a:lnTo>
                    <a:lnTo>
                      <a:pt x="3" y="16"/>
                    </a:lnTo>
                    <a:lnTo>
                      <a:pt x="0" y="21"/>
                    </a:lnTo>
                    <a:lnTo>
                      <a:pt x="3" y="16"/>
                    </a:lnTo>
                    <a:lnTo>
                      <a:pt x="0" y="21"/>
                    </a:lnTo>
                    <a:lnTo>
                      <a:pt x="3"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8" name="Freeform 247"/>
              <p:cNvSpPr>
                <a:spLocks/>
              </p:cNvSpPr>
              <p:nvPr/>
            </p:nvSpPr>
            <p:spPr bwMode="auto">
              <a:xfrm>
                <a:off x="1116" y="1313"/>
                <a:ext cx="11" cy="22"/>
              </a:xfrm>
              <a:custGeom>
                <a:avLst/>
                <a:gdLst>
                  <a:gd name="T0" fmla="*/ 3 w 11"/>
                  <a:gd name="T1" fmla="*/ 16 h 22"/>
                  <a:gd name="T2" fmla="*/ 0 w 11"/>
                  <a:gd name="T3" fmla="*/ 18 h 22"/>
                  <a:gd name="T4" fmla="*/ 10 w 11"/>
                  <a:gd name="T5" fmla="*/ 0 h 22"/>
                  <a:gd name="T6" fmla="*/ 3 w 11"/>
                  <a:gd name="T7" fmla="*/ 16 h 22"/>
                  <a:gd name="T8" fmla="*/ 0 w 11"/>
                  <a:gd name="T9" fmla="*/ 21 h 22"/>
                  <a:gd name="T10" fmla="*/ 3 w 11"/>
                  <a:gd name="T11" fmla="*/ 16 h 22"/>
                  <a:gd name="T12" fmla="*/ 0 w 11"/>
                  <a:gd name="T13" fmla="*/ 21 h 22"/>
                  <a:gd name="T14" fmla="*/ 3 w 11"/>
                  <a:gd name="T15" fmla="*/ 16 h 22"/>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2"/>
                  <a:gd name="T26" fmla="*/ 11 w 11"/>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2">
                    <a:moveTo>
                      <a:pt x="3" y="16"/>
                    </a:moveTo>
                    <a:lnTo>
                      <a:pt x="0" y="18"/>
                    </a:lnTo>
                    <a:lnTo>
                      <a:pt x="10" y="0"/>
                    </a:lnTo>
                    <a:lnTo>
                      <a:pt x="3" y="16"/>
                    </a:lnTo>
                    <a:lnTo>
                      <a:pt x="0" y="21"/>
                    </a:lnTo>
                    <a:lnTo>
                      <a:pt x="3" y="16"/>
                    </a:lnTo>
                    <a:lnTo>
                      <a:pt x="0" y="21"/>
                    </a:lnTo>
                    <a:lnTo>
                      <a:pt x="3"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69" name="Freeform 248"/>
              <p:cNvSpPr>
                <a:spLocks/>
              </p:cNvSpPr>
              <p:nvPr/>
            </p:nvSpPr>
            <p:spPr bwMode="auto">
              <a:xfrm>
                <a:off x="1108" y="1332"/>
                <a:ext cx="7" cy="3"/>
              </a:xfrm>
              <a:custGeom>
                <a:avLst/>
                <a:gdLst>
                  <a:gd name="T0" fmla="*/ 0 w 7"/>
                  <a:gd name="T1" fmla="*/ 0 h 3"/>
                  <a:gd name="T2" fmla="*/ 0 w 7"/>
                  <a:gd name="T3" fmla="*/ 0 h 3"/>
                  <a:gd name="T4" fmla="*/ 6 w 7"/>
                  <a:gd name="T5" fmla="*/ 1 h 3"/>
                  <a:gd name="T6" fmla="*/ 4 w 7"/>
                  <a:gd name="T7" fmla="*/ 2 h 3"/>
                  <a:gd name="T8" fmla="*/ 1 w 7"/>
                  <a:gd name="T9" fmla="*/ 1 h 3"/>
                  <a:gd name="T10" fmla="*/ 0 w 7"/>
                  <a:gd name="T11" fmla="*/ 0 h 3"/>
                  <a:gd name="T12" fmla="*/ 1 w 7"/>
                  <a:gd name="T13" fmla="*/ 1 h 3"/>
                  <a:gd name="T14" fmla="*/ 0 w 7"/>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3"/>
                  <a:gd name="T26" fmla="*/ 7 w 7"/>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3">
                    <a:moveTo>
                      <a:pt x="0" y="0"/>
                    </a:moveTo>
                    <a:lnTo>
                      <a:pt x="0" y="0"/>
                    </a:lnTo>
                    <a:lnTo>
                      <a:pt x="6" y="1"/>
                    </a:lnTo>
                    <a:lnTo>
                      <a:pt x="4" y="2"/>
                    </a:lnTo>
                    <a:lnTo>
                      <a:pt x="1" y="1"/>
                    </a:lnTo>
                    <a:lnTo>
                      <a:pt x="0" y="0"/>
                    </a:lnTo>
                    <a:lnTo>
                      <a:pt x="1" y="1"/>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70" name="Freeform 249"/>
              <p:cNvSpPr>
                <a:spLocks/>
              </p:cNvSpPr>
              <p:nvPr/>
            </p:nvSpPr>
            <p:spPr bwMode="auto">
              <a:xfrm>
                <a:off x="1108" y="1332"/>
                <a:ext cx="7" cy="3"/>
              </a:xfrm>
              <a:custGeom>
                <a:avLst/>
                <a:gdLst>
                  <a:gd name="T0" fmla="*/ 0 w 7"/>
                  <a:gd name="T1" fmla="*/ 0 h 3"/>
                  <a:gd name="T2" fmla="*/ 6 w 7"/>
                  <a:gd name="T3" fmla="*/ 1 h 3"/>
                  <a:gd name="T4" fmla="*/ 4 w 7"/>
                  <a:gd name="T5" fmla="*/ 2 h 3"/>
                  <a:gd name="T6" fmla="*/ 1 w 7"/>
                  <a:gd name="T7" fmla="*/ 1 h 3"/>
                  <a:gd name="T8" fmla="*/ 0 w 7"/>
                  <a:gd name="T9" fmla="*/ 0 h 3"/>
                  <a:gd name="T10" fmla="*/ 1 w 7"/>
                  <a:gd name="T11" fmla="*/ 1 h 3"/>
                  <a:gd name="T12" fmla="*/ 0 w 7"/>
                  <a:gd name="T13" fmla="*/ 0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0" y="0"/>
                    </a:moveTo>
                    <a:lnTo>
                      <a:pt x="6" y="1"/>
                    </a:lnTo>
                    <a:lnTo>
                      <a:pt x="4" y="2"/>
                    </a:lnTo>
                    <a:lnTo>
                      <a:pt x="1" y="1"/>
                    </a:lnTo>
                    <a:lnTo>
                      <a:pt x="0" y="0"/>
                    </a:lnTo>
                    <a:lnTo>
                      <a:pt x="1" y="1"/>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71" name="Freeform 250"/>
              <p:cNvSpPr>
                <a:spLocks/>
              </p:cNvSpPr>
              <p:nvPr/>
            </p:nvSpPr>
            <p:spPr bwMode="auto">
              <a:xfrm>
                <a:off x="1091" y="1313"/>
                <a:ext cx="12" cy="14"/>
              </a:xfrm>
              <a:custGeom>
                <a:avLst/>
                <a:gdLst>
                  <a:gd name="T0" fmla="*/ 5 w 12"/>
                  <a:gd name="T1" fmla="*/ 3 h 14"/>
                  <a:gd name="T2" fmla="*/ 5 w 12"/>
                  <a:gd name="T3" fmla="*/ 3 h 14"/>
                  <a:gd name="T4" fmla="*/ 11 w 12"/>
                  <a:gd name="T5" fmla="*/ 13 h 14"/>
                  <a:gd name="T6" fmla="*/ 1 w 12"/>
                  <a:gd name="T7" fmla="*/ 5 h 14"/>
                  <a:gd name="T8" fmla="*/ 0 w 12"/>
                  <a:gd name="T9" fmla="*/ 0 h 14"/>
                  <a:gd name="T10" fmla="*/ 1 w 12"/>
                  <a:gd name="T11" fmla="*/ 5 h 14"/>
                  <a:gd name="T12" fmla="*/ 0 w 12"/>
                  <a:gd name="T13" fmla="*/ 0 h 14"/>
                  <a:gd name="T14" fmla="*/ 5 w 12"/>
                  <a:gd name="T15" fmla="*/ 3 h 14"/>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4"/>
                  <a:gd name="T26" fmla="*/ 12 w 1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4">
                    <a:moveTo>
                      <a:pt x="5" y="3"/>
                    </a:moveTo>
                    <a:lnTo>
                      <a:pt x="5" y="3"/>
                    </a:lnTo>
                    <a:lnTo>
                      <a:pt x="11" y="13"/>
                    </a:lnTo>
                    <a:lnTo>
                      <a:pt x="1" y="5"/>
                    </a:lnTo>
                    <a:lnTo>
                      <a:pt x="0" y="0"/>
                    </a:lnTo>
                    <a:lnTo>
                      <a:pt x="1" y="5"/>
                    </a:lnTo>
                    <a:lnTo>
                      <a:pt x="0" y="0"/>
                    </a:lnTo>
                    <a:lnTo>
                      <a:pt x="5"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72" name="Freeform 251"/>
              <p:cNvSpPr>
                <a:spLocks/>
              </p:cNvSpPr>
              <p:nvPr/>
            </p:nvSpPr>
            <p:spPr bwMode="auto">
              <a:xfrm>
                <a:off x="1091" y="1313"/>
                <a:ext cx="12" cy="14"/>
              </a:xfrm>
              <a:custGeom>
                <a:avLst/>
                <a:gdLst>
                  <a:gd name="T0" fmla="*/ 5 w 12"/>
                  <a:gd name="T1" fmla="*/ 3 h 14"/>
                  <a:gd name="T2" fmla="*/ 11 w 12"/>
                  <a:gd name="T3" fmla="*/ 13 h 14"/>
                  <a:gd name="T4" fmla="*/ 1 w 12"/>
                  <a:gd name="T5" fmla="*/ 5 h 14"/>
                  <a:gd name="T6" fmla="*/ 0 w 12"/>
                  <a:gd name="T7" fmla="*/ 0 h 14"/>
                  <a:gd name="T8" fmla="*/ 1 w 12"/>
                  <a:gd name="T9" fmla="*/ 5 h 14"/>
                  <a:gd name="T10" fmla="*/ 0 w 12"/>
                  <a:gd name="T11" fmla="*/ 0 h 14"/>
                  <a:gd name="T12" fmla="*/ 5 w 12"/>
                  <a:gd name="T13" fmla="*/ 3 h 14"/>
                  <a:gd name="T14" fmla="*/ 0 60000 65536"/>
                  <a:gd name="T15" fmla="*/ 0 60000 65536"/>
                  <a:gd name="T16" fmla="*/ 0 60000 65536"/>
                  <a:gd name="T17" fmla="*/ 0 60000 65536"/>
                  <a:gd name="T18" fmla="*/ 0 60000 65536"/>
                  <a:gd name="T19" fmla="*/ 0 60000 65536"/>
                  <a:gd name="T20" fmla="*/ 0 60000 65536"/>
                  <a:gd name="T21" fmla="*/ 0 w 12"/>
                  <a:gd name="T22" fmla="*/ 0 h 14"/>
                  <a:gd name="T23" fmla="*/ 12 w 1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4">
                    <a:moveTo>
                      <a:pt x="5" y="3"/>
                    </a:moveTo>
                    <a:lnTo>
                      <a:pt x="11" y="13"/>
                    </a:lnTo>
                    <a:lnTo>
                      <a:pt x="1" y="5"/>
                    </a:lnTo>
                    <a:lnTo>
                      <a:pt x="0" y="0"/>
                    </a:lnTo>
                    <a:lnTo>
                      <a:pt x="1" y="5"/>
                    </a:lnTo>
                    <a:lnTo>
                      <a:pt x="0" y="0"/>
                    </a:lnTo>
                    <a:lnTo>
                      <a:pt x="5"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73" name="Freeform 252"/>
              <p:cNvSpPr>
                <a:spLocks/>
              </p:cNvSpPr>
              <p:nvPr/>
            </p:nvSpPr>
            <p:spPr bwMode="auto">
              <a:xfrm>
                <a:off x="1091" y="1293"/>
                <a:ext cx="14" cy="19"/>
              </a:xfrm>
              <a:custGeom>
                <a:avLst/>
                <a:gdLst>
                  <a:gd name="T0" fmla="*/ 10 w 14"/>
                  <a:gd name="T1" fmla="*/ 5 h 19"/>
                  <a:gd name="T2" fmla="*/ 13 w 14"/>
                  <a:gd name="T3" fmla="*/ 3 h 19"/>
                  <a:gd name="T4" fmla="*/ 5 w 14"/>
                  <a:gd name="T5" fmla="*/ 18 h 19"/>
                  <a:gd name="T6" fmla="*/ 0 w 14"/>
                  <a:gd name="T7" fmla="*/ 15 h 19"/>
                  <a:gd name="T8" fmla="*/ 10 w 14"/>
                  <a:gd name="T9" fmla="*/ 5 h 19"/>
                  <a:gd name="T10" fmla="*/ 8 w 14"/>
                  <a:gd name="T11" fmla="*/ 0 h 19"/>
                  <a:gd name="T12" fmla="*/ 10 w 14"/>
                  <a:gd name="T13" fmla="*/ 5 h 19"/>
                  <a:gd name="T14" fmla="*/ 0 60000 65536"/>
                  <a:gd name="T15" fmla="*/ 0 60000 65536"/>
                  <a:gd name="T16" fmla="*/ 0 60000 65536"/>
                  <a:gd name="T17" fmla="*/ 0 60000 65536"/>
                  <a:gd name="T18" fmla="*/ 0 60000 65536"/>
                  <a:gd name="T19" fmla="*/ 0 60000 65536"/>
                  <a:gd name="T20" fmla="*/ 0 60000 65536"/>
                  <a:gd name="T21" fmla="*/ 0 w 14"/>
                  <a:gd name="T22" fmla="*/ 0 h 19"/>
                  <a:gd name="T23" fmla="*/ 14 w 1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9">
                    <a:moveTo>
                      <a:pt x="10" y="5"/>
                    </a:moveTo>
                    <a:lnTo>
                      <a:pt x="13" y="3"/>
                    </a:lnTo>
                    <a:lnTo>
                      <a:pt x="5" y="18"/>
                    </a:lnTo>
                    <a:lnTo>
                      <a:pt x="0" y="15"/>
                    </a:lnTo>
                    <a:lnTo>
                      <a:pt x="10" y="5"/>
                    </a:lnTo>
                    <a:lnTo>
                      <a:pt x="8" y="0"/>
                    </a:lnTo>
                    <a:lnTo>
                      <a:pt x="10"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74" name="Freeform 253"/>
              <p:cNvSpPr>
                <a:spLocks/>
              </p:cNvSpPr>
              <p:nvPr/>
            </p:nvSpPr>
            <p:spPr bwMode="auto">
              <a:xfrm>
                <a:off x="1091" y="1293"/>
                <a:ext cx="14" cy="19"/>
              </a:xfrm>
              <a:custGeom>
                <a:avLst/>
                <a:gdLst>
                  <a:gd name="T0" fmla="*/ 10 w 14"/>
                  <a:gd name="T1" fmla="*/ 5 h 19"/>
                  <a:gd name="T2" fmla="*/ 13 w 14"/>
                  <a:gd name="T3" fmla="*/ 3 h 19"/>
                  <a:gd name="T4" fmla="*/ 5 w 14"/>
                  <a:gd name="T5" fmla="*/ 18 h 19"/>
                  <a:gd name="T6" fmla="*/ 0 w 14"/>
                  <a:gd name="T7" fmla="*/ 15 h 19"/>
                  <a:gd name="T8" fmla="*/ 10 w 14"/>
                  <a:gd name="T9" fmla="*/ 5 h 19"/>
                  <a:gd name="T10" fmla="*/ 8 w 14"/>
                  <a:gd name="T11" fmla="*/ 0 h 19"/>
                  <a:gd name="T12" fmla="*/ 10 w 14"/>
                  <a:gd name="T13" fmla="*/ 5 h 19"/>
                  <a:gd name="T14" fmla="*/ 0 60000 65536"/>
                  <a:gd name="T15" fmla="*/ 0 60000 65536"/>
                  <a:gd name="T16" fmla="*/ 0 60000 65536"/>
                  <a:gd name="T17" fmla="*/ 0 60000 65536"/>
                  <a:gd name="T18" fmla="*/ 0 60000 65536"/>
                  <a:gd name="T19" fmla="*/ 0 60000 65536"/>
                  <a:gd name="T20" fmla="*/ 0 60000 65536"/>
                  <a:gd name="T21" fmla="*/ 0 w 14"/>
                  <a:gd name="T22" fmla="*/ 0 h 19"/>
                  <a:gd name="T23" fmla="*/ 14 w 1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9">
                    <a:moveTo>
                      <a:pt x="10" y="5"/>
                    </a:moveTo>
                    <a:lnTo>
                      <a:pt x="13" y="3"/>
                    </a:lnTo>
                    <a:lnTo>
                      <a:pt x="5" y="18"/>
                    </a:lnTo>
                    <a:lnTo>
                      <a:pt x="0" y="15"/>
                    </a:lnTo>
                    <a:lnTo>
                      <a:pt x="10" y="5"/>
                    </a:lnTo>
                    <a:lnTo>
                      <a:pt x="8" y="0"/>
                    </a:lnTo>
                    <a:lnTo>
                      <a:pt x="10"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75" name="Freeform 254"/>
              <p:cNvSpPr>
                <a:spLocks/>
              </p:cNvSpPr>
              <p:nvPr/>
            </p:nvSpPr>
            <p:spPr bwMode="auto">
              <a:xfrm>
                <a:off x="1105" y="1297"/>
                <a:ext cx="10" cy="9"/>
              </a:xfrm>
              <a:custGeom>
                <a:avLst/>
                <a:gdLst>
                  <a:gd name="T0" fmla="*/ 9 w 10"/>
                  <a:gd name="T1" fmla="*/ 8 h 9"/>
                  <a:gd name="T2" fmla="*/ 9 w 10"/>
                  <a:gd name="T3" fmla="*/ 8 h 9"/>
                  <a:gd name="T4" fmla="*/ 0 w 10"/>
                  <a:gd name="T5" fmla="*/ 1 h 9"/>
                  <a:gd name="T6" fmla="*/ 3 w 10"/>
                  <a:gd name="T7" fmla="*/ 0 h 9"/>
                  <a:gd name="T8" fmla="*/ 9 w 10"/>
                  <a:gd name="T9" fmla="*/ 8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9" y="8"/>
                    </a:moveTo>
                    <a:lnTo>
                      <a:pt x="9" y="8"/>
                    </a:lnTo>
                    <a:lnTo>
                      <a:pt x="0" y="1"/>
                    </a:lnTo>
                    <a:lnTo>
                      <a:pt x="3" y="0"/>
                    </a:lnTo>
                    <a:lnTo>
                      <a:pt x="9"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76" name="Freeform 255"/>
              <p:cNvSpPr>
                <a:spLocks/>
              </p:cNvSpPr>
              <p:nvPr/>
            </p:nvSpPr>
            <p:spPr bwMode="auto">
              <a:xfrm>
                <a:off x="1105" y="1297"/>
                <a:ext cx="10" cy="9"/>
              </a:xfrm>
              <a:custGeom>
                <a:avLst/>
                <a:gdLst>
                  <a:gd name="T0" fmla="*/ 9 w 10"/>
                  <a:gd name="T1" fmla="*/ 8 h 9"/>
                  <a:gd name="T2" fmla="*/ 0 w 10"/>
                  <a:gd name="T3" fmla="*/ 1 h 9"/>
                  <a:gd name="T4" fmla="*/ 3 w 10"/>
                  <a:gd name="T5" fmla="*/ 0 h 9"/>
                  <a:gd name="T6" fmla="*/ 9 w 10"/>
                  <a:gd name="T7" fmla="*/ 8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9" y="8"/>
                    </a:moveTo>
                    <a:lnTo>
                      <a:pt x="0" y="1"/>
                    </a:lnTo>
                    <a:lnTo>
                      <a:pt x="3" y="0"/>
                    </a:lnTo>
                    <a:lnTo>
                      <a:pt x="9"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77" name="Freeform 256"/>
              <p:cNvSpPr>
                <a:spLocks/>
              </p:cNvSpPr>
              <p:nvPr/>
            </p:nvSpPr>
            <p:spPr bwMode="auto">
              <a:xfrm>
                <a:off x="1108" y="1311"/>
                <a:ext cx="7" cy="16"/>
              </a:xfrm>
              <a:custGeom>
                <a:avLst/>
                <a:gdLst>
                  <a:gd name="T0" fmla="*/ 0 w 7"/>
                  <a:gd name="T1" fmla="*/ 15 h 16"/>
                  <a:gd name="T2" fmla="*/ 0 w 7"/>
                  <a:gd name="T3" fmla="*/ 15 h 16"/>
                  <a:gd name="T4" fmla="*/ 6 w 7"/>
                  <a:gd name="T5" fmla="*/ 0 h 16"/>
                  <a:gd name="T6" fmla="*/ 0 w 7"/>
                  <a:gd name="T7" fmla="*/ 15 h 16"/>
                  <a:gd name="T8" fmla="*/ 0 60000 65536"/>
                  <a:gd name="T9" fmla="*/ 0 60000 65536"/>
                  <a:gd name="T10" fmla="*/ 0 60000 65536"/>
                  <a:gd name="T11" fmla="*/ 0 60000 65536"/>
                  <a:gd name="T12" fmla="*/ 0 w 7"/>
                  <a:gd name="T13" fmla="*/ 0 h 16"/>
                  <a:gd name="T14" fmla="*/ 7 w 7"/>
                  <a:gd name="T15" fmla="*/ 16 h 16"/>
                </a:gdLst>
                <a:ahLst/>
                <a:cxnLst>
                  <a:cxn ang="T8">
                    <a:pos x="T0" y="T1"/>
                  </a:cxn>
                  <a:cxn ang="T9">
                    <a:pos x="T2" y="T3"/>
                  </a:cxn>
                  <a:cxn ang="T10">
                    <a:pos x="T4" y="T5"/>
                  </a:cxn>
                  <a:cxn ang="T11">
                    <a:pos x="T6" y="T7"/>
                  </a:cxn>
                </a:cxnLst>
                <a:rect l="T12" t="T13" r="T14" b="T15"/>
                <a:pathLst>
                  <a:path w="7" h="16">
                    <a:moveTo>
                      <a:pt x="0" y="15"/>
                    </a:moveTo>
                    <a:lnTo>
                      <a:pt x="0" y="15"/>
                    </a:lnTo>
                    <a:lnTo>
                      <a:pt x="6" y="0"/>
                    </a:lnTo>
                    <a:lnTo>
                      <a:pt x="0" y="1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78" name="Line 257"/>
              <p:cNvSpPr>
                <a:spLocks noChangeShapeType="1"/>
              </p:cNvSpPr>
              <p:nvPr/>
            </p:nvSpPr>
            <p:spPr bwMode="auto">
              <a:xfrm flipV="1">
                <a:off x="1108" y="1311"/>
                <a:ext cx="12" cy="21"/>
              </a:xfrm>
              <a:prstGeom prst="line">
                <a:avLst/>
              </a:prstGeom>
              <a:noFill/>
              <a:ln w="12700">
                <a:solidFill>
                  <a:schemeClr val="tx1"/>
                </a:solidFill>
                <a:round/>
                <a:headEnd/>
                <a:tailEnd/>
              </a:ln>
            </p:spPr>
            <p:txBody>
              <a:bodyPr wrap="none" anchor="ctr"/>
              <a:lstStyle/>
              <a:p>
                <a:endParaRPr lang="en-US"/>
              </a:p>
            </p:txBody>
          </p:sp>
          <p:sp>
            <p:nvSpPr>
              <p:cNvPr id="8679" name="Freeform 258"/>
              <p:cNvSpPr>
                <a:spLocks/>
              </p:cNvSpPr>
              <p:nvPr/>
            </p:nvSpPr>
            <p:spPr bwMode="auto">
              <a:xfrm>
                <a:off x="1103" y="1214"/>
                <a:ext cx="34" cy="36"/>
              </a:xfrm>
              <a:custGeom>
                <a:avLst/>
                <a:gdLst>
                  <a:gd name="T0" fmla="*/ 11 w 34"/>
                  <a:gd name="T1" fmla="*/ 0 h 36"/>
                  <a:gd name="T2" fmla="*/ 21 w 34"/>
                  <a:gd name="T3" fmla="*/ 2 h 36"/>
                  <a:gd name="T4" fmla="*/ 33 w 34"/>
                  <a:gd name="T5" fmla="*/ 12 h 36"/>
                  <a:gd name="T6" fmla="*/ 21 w 34"/>
                  <a:gd name="T7" fmla="*/ 35 h 36"/>
                  <a:gd name="T8" fmla="*/ 14 w 34"/>
                  <a:gd name="T9" fmla="*/ 32 h 36"/>
                  <a:gd name="T10" fmla="*/ 0 w 34"/>
                  <a:gd name="T11" fmla="*/ 15 h 36"/>
                  <a:gd name="T12" fmla="*/ 11 w 34"/>
                  <a:gd name="T13" fmla="*/ 0 h 36"/>
                  <a:gd name="T14" fmla="*/ 0 60000 65536"/>
                  <a:gd name="T15" fmla="*/ 0 60000 65536"/>
                  <a:gd name="T16" fmla="*/ 0 60000 65536"/>
                  <a:gd name="T17" fmla="*/ 0 60000 65536"/>
                  <a:gd name="T18" fmla="*/ 0 60000 65536"/>
                  <a:gd name="T19" fmla="*/ 0 60000 65536"/>
                  <a:gd name="T20" fmla="*/ 0 60000 65536"/>
                  <a:gd name="T21" fmla="*/ 0 w 34"/>
                  <a:gd name="T22" fmla="*/ 0 h 36"/>
                  <a:gd name="T23" fmla="*/ 34 w 3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6">
                    <a:moveTo>
                      <a:pt x="11" y="0"/>
                    </a:moveTo>
                    <a:lnTo>
                      <a:pt x="21" y="2"/>
                    </a:lnTo>
                    <a:lnTo>
                      <a:pt x="33" y="12"/>
                    </a:lnTo>
                    <a:lnTo>
                      <a:pt x="21" y="35"/>
                    </a:lnTo>
                    <a:lnTo>
                      <a:pt x="14" y="32"/>
                    </a:lnTo>
                    <a:lnTo>
                      <a:pt x="0" y="15"/>
                    </a:lnTo>
                    <a:lnTo>
                      <a:pt x="11"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0" name="Freeform 259"/>
              <p:cNvSpPr>
                <a:spLocks/>
              </p:cNvSpPr>
              <p:nvPr/>
            </p:nvSpPr>
            <p:spPr bwMode="auto">
              <a:xfrm>
                <a:off x="1103" y="1214"/>
                <a:ext cx="34" cy="36"/>
              </a:xfrm>
              <a:custGeom>
                <a:avLst/>
                <a:gdLst>
                  <a:gd name="T0" fmla="*/ 11 w 34"/>
                  <a:gd name="T1" fmla="*/ 0 h 36"/>
                  <a:gd name="T2" fmla="*/ 21 w 34"/>
                  <a:gd name="T3" fmla="*/ 2 h 36"/>
                  <a:gd name="T4" fmla="*/ 33 w 34"/>
                  <a:gd name="T5" fmla="*/ 12 h 36"/>
                  <a:gd name="T6" fmla="*/ 21 w 34"/>
                  <a:gd name="T7" fmla="*/ 35 h 36"/>
                  <a:gd name="T8" fmla="*/ 14 w 34"/>
                  <a:gd name="T9" fmla="*/ 32 h 36"/>
                  <a:gd name="T10" fmla="*/ 0 w 34"/>
                  <a:gd name="T11" fmla="*/ 15 h 36"/>
                  <a:gd name="T12" fmla="*/ 11 w 34"/>
                  <a:gd name="T13" fmla="*/ 0 h 36"/>
                  <a:gd name="T14" fmla="*/ 0 60000 65536"/>
                  <a:gd name="T15" fmla="*/ 0 60000 65536"/>
                  <a:gd name="T16" fmla="*/ 0 60000 65536"/>
                  <a:gd name="T17" fmla="*/ 0 60000 65536"/>
                  <a:gd name="T18" fmla="*/ 0 60000 65536"/>
                  <a:gd name="T19" fmla="*/ 0 60000 65536"/>
                  <a:gd name="T20" fmla="*/ 0 60000 65536"/>
                  <a:gd name="T21" fmla="*/ 0 w 34"/>
                  <a:gd name="T22" fmla="*/ 0 h 36"/>
                  <a:gd name="T23" fmla="*/ 34 w 3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6">
                    <a:moveTo>
                      <a:pt x="11" y="0"/>
                    </a:moveTo>
                    <a:lnTo>
                      <a:pt x="21" y="2"/>
                    </a:lnTo>
                    <a:lnTo>
                      <a:pt x="33" y="12"/>
                    </a:lnTo>
                    <a:lnTo>
                      <a:pt x="21" y="35"/>
                    </a:lnTo>
                    <a:lnTo>
                      <a:pt x="14" y="32"/>
                    </a:lnTo>
                    <a:lnTo>
                      <a:pt x="0" y="15"/>
                    </a:lnTo>
                    <a:lnTo>
                      <a:pt x="11"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1" name="Freeform 260"/>
              <p:cNvSpPr>
                <a:spLocks/>
              </p:cNvSpPr>
              <p:nvPr/>
            </p:nvSpPr>
            <p:spPr bwMode="auto">
              <a:xfrm>
                <a:off x="1116" y="1212"/>
                <a:ext cx="7" cy="3"/>
              </a:xfrm>
              <a:custGeom>
                <a:avLst/>
                <a:gdLst>
                  <a:gd name="T0" fmla="*/ 3 w 7"/>
                  <a:gd name="T1" fmla="*/ 0 h 3"/>
                  <a:gd name="T2" fmla="*/ 6 w 7"/>
                  <a:gd name="T3" fmla="*/ 1 h 3"/>
                  <a:gd name="T4" fmla="*/ 0 w 7"/>
                  <a:gd name="T5" fmla="*/ 2 h 3"/>
                  <a:gd name="T6" fmla="*/ 6 w 7"/>
                  <a:gd name="T7" fmla="*/ 1 h 3"/>
                  <a:gd name="T8" fmla="*/ 3 w 7"/>
                  <a:gd name="T9" fmla="*/ 0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3" y="0"/>
                    </a:moveTo>
                    <a:lnTo>
                      <a:pt x="6" y="1"/>
                    </a:lnTo>
                    <a:lnTo>
                      <a:pt x="0" y="2"/>
                    </a:lnTo>
                    <a:lnTo>
                      <a:pt x="6" y="1"/>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2" name="Freeform 261"/>
              <p:cNvSpPr>
                <a:spLocks/>
              </p:cNvSpPr>
              <p:nvPr/>
            </p:nvSpPr>
            <p:spPr bwMode="auto">
              <a:xfrm>
                <a:off x="1116" y="1212"/>
                <a:ext cx="7" cy="3"/>
              </a:xfrm>
              <a:custGeom>
                <a:avLst/>
                <a:gdLst>
                  <a:gd name="T0" fmla="*/ 3 w 7"/>
                  <a:gd name="T1" fmla="*/ 0 h 3"/>
                  <a:gd name="T2" fmla="*/ 6 w 7"/>
                  <a:gd name="T3" fmla="*/ 1 h 3"/>
                  <a:gd name="T4" fmla="*/ 0 w 7"/>
                  <a:gd name="T5" fmla="*/ 2 h 3"/>
                  <a:gd name="T6" fmla="*/ 6 w 7"/>
                  <a:gd name="T7" fmla="*/ 1 h 3"/>
                  <a:gd name="T8" fmla="*/ 3 w 7"/>
                  <a:gd name="T9" fmla="*/ 0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3" y="0"/>
                    </a:moveTo>
                    <a:lnTo>
                      <a:pt x="6" y="1"/>
                    </a:lnTo>
                    <a:lnTo>
                      <a:pt x="0" y="2"/>
                    </a:lnTo>
                    <a:lnTo>
                      <a:pt x="6" y="1"/>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3" name="Freeform 262"/>
              <p:cNvSpPr>
                <a:spLocks/>
              </p:cNvSpPr>
              <p:nvPr/>
            </p:nvSpPr>
            <p:spPr bwMode="auto">
              <a:xfrm>
                <a:off x="1122" y="1216"/>
                <a:ext cx="15" cy="9"/>
              </a:xfrm>
              <a:custGeom>
                <a:avLst/>
                <a:gdLst>
                  <a:gd name="T0" fmla="*/ 11 w 15"/>
                  <a:gd name="T1" fmla="*/ 8 h 9"/>
                  <a:gd name="T2" fmla="*/ 11 w 15"/>
                  <a:gd name="T3" fmla="*/ 8 h 9"/>
                  <a:gd name="T4" fmla="*/ 0 w 15"/>
                  <a:gd name="T5" fmla="*/ 1 h 9"/>
                  <a:gd name="T6" fmla="*/ 4 w 15"/>
                  <a:gd name="T7" fmla="*/ 0 h 9"/>
                  <a:gd name="T8" fmla="*/ 14 w 15"/>
                  <a:gd name="T9" fmla="*/ 7 h 9"/>
                  <a:gd name="T10" fmla="*/ 11 w 15"/>
                  <a:gd name="T11" fmla="*/ 8 h 9"/>
                  <a:gd name="T12" fmla="*/ 0 60000 65536"/>
                  <a:gd name="T13" fmla="*/ 0 60000 65536"/>
                  <a:gd name="T14" fmla="*/ 0 60000 65536"/>
                  <a:gd name="T15" fmla="*/ 0 60000 65536"/>
                  <a:gd name="T16" fmla="*/ 0 60000 65536"/>
                  <a:gd name="T17" fmla="*/ 0 60000 65536"/>
                  <a:gd name="T18" fmla="*/ 0 w 15"/>
                  <a:gd name="T19" fmla="*/ 0 h 9"/>
                  <a:gd name="T20" fmla="*/ 15 w 15"/>
                  <a:gd name="T21" fmla="*/ 9 h 9"/>
                </a:gdLst>
                <a:ahLst/>
                <a:cxnLst>
                  <a:cxn ang="T12">
                    <a:pos x="T0" y="T1"/>
                  </a:cxn>
                  <a:cxn ang="T13">
                    <a:pos x="T2" y="T3"/>
                  </a:cxn>
                  <a:cxn ang="T14">
                    <a:pos x="T4" y="T5"/>
                  </a:cxn>
                  <a:cxn ang="T15">
                    <a:pos x="T6" y="T7"/>
                  </a:cxn>
                  <a:cxn ang="T16">
                    <a:pos x="T8" y="T9"/>
                  </a:cxn>
                  <a:cxn ang="T17">
                    <a:pos x="T10" y="T11"/>
                  </a:cxn>
                </a:cxnLst>
                <a:rect l="T18" t="T19" r="T20" b="T21"/>
                <a:pathLst>
                  <a:path w="15" h="9">
                    <a:moveTo>
                      <a:pt x="11" y="8"/>
                    </a:moveTo>
                    <a:lnTo>
                      <a:pt x="11" y="8"/>
                    </a:lnTo>
                    <a:lnTo>
                      <a:pt x="0" y="1"/>
                    </a:lnTo>
                    <a:lnTo>
                      <a:pt x="4" y="0"/>
                    </a:lnTo>
                    <a:lnTo>
                      <a:pt x="14" y="7"/>
                    </a:lnTo>
                    <a:lnTo>
                      <a:pt x="11"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4" name="Freeform 263"/>
              <p:cNvSpPr>
                <a:spLocks/>
              </p:cNvSpPr>
              <p:nvPr/>
            </p:nvSpPr>
            <p:spPr bwMode="auto">
              <a:xfrm>
                <a:off x="1122" y="1216"/>
                <a:ext cx="15" cy="9"/>
              </a:xfrm>
              <a:custGeom>
                <a:avLst/>
                <a:gdLst>
                  <a:gd name="T0" fmla="*/ 11 w 15"/>
                  <a:gd name="T1" fmla="*/ 8 h 9"/>
                  <a:gd name="T2" fmla="*/ 0 w 15"/>
                  <a:gd name="T3" fmla="*/ 1 h 9"/>
                  <a:gd name="T4" fmla="*/ 4 w 15"/>
                  <a:gd name="T5" fmla="*/ 0 h 9"/>
                  <a:gd name="T6" fmla="*/ 14 w 15"/>
                  <a:gd name="T7" fmla="*/ 7 h 9"/>
                  <a:gd name="T8" fmla="*/ 11 w 15"/>
                  <a:gd name="T9" fmla="*/ 8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11" y="8"/>
                    </a:moveTo>
                    <a:lnTo>
                      <a:pt x="0" y="1"/>
                    </a:lnTo>
                    <a:lnTo>
                      <a:pt x="4" y="0"/>
                    </a:lnTo>
                    <a:lnTo>
                      <a:pt x="14" y="7"/>
                    </a:lnTo>
                    <a:lnTo>
                      <a:pt x="11"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5" name="Freeform 264"/>
              <p:cNvSpPr>
                <a:spLocks/>
              </p:cNvSpPr>
              <p:nvPr/>
            </p:nvSpPr>
            <p:spPr bwMode="auto">
              <a:xfrm>
                <a:off x="1126" y="1228"/>
                <a:ext cx="11" cy="22"/>
              </a:xfrm>
              <a:custGeom>
                <a:avLst/>
                <a:gdLst>
                  <a:gd name="T0" fmla="*/ 0 w 11"/>
                  <a:gd name="T1" fmla="*/ 18 h 22"/>
                  <a:gd name="T2" fmla="*/ 0 w 11"/>
                  <a:gd name="T3" fmla="*/ 18 h 22"/>
                  <a:gd name="T4" fmla="*/ 8 w 11"/>
                  <a:gd name="T5" fmla="*/ 2 h 22"/>
                  <a:gd name="T6" fmla="*/ 10 w 11"/>
                  <a:gd name="T7" fmla="*/ 0 h 22"/>
                  <a:gd name="T8" fmla="*/ 1 w 11"/>
                  <a:gd name="T9" fmla="*/ 21 h 22"/>
                  <a:gd name="T10" fmla="*/ 0 w 11"/>
                  <a:gd name="T11" fmla="*/ 18 h 22"/>
                  <a:gd name="T12" fmla="*/ 0 60000 65536"/>
                  <a:gd name="T13" fmla="*/ 0 60000 65536"/>
                  <a:gd name="T14" fmla="*/ 0 60000 65536"/>
                  <a:gd name="T15" fmla="*/ 0 60000 65536"/>
                  <a:gd name="T16" fmla="*/ 0 60000 65536"/>
                  <a:gd name="T17" fmla="*/ 0 60000 65536"/>
                  <a:gd name="T18" fmla="*/ 0 w 11"/>
                  <a:gd name="T19" fmla="*/ 0 h 22"/>
                  <a:gd name="T20" fmla="*/ 11 w 1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1" h="22">
                    <a:moveTo>
                      <a:pt x="0" y="18"/>
                    </a:moveTo>
                    <a:lnTo>
                      <a:pt x="0" y="18"/>
                    </a:lnTo>
                    <a:lnTo>
                      <a:pt x="8" y="2"/>
                    </a:lnTo>
                    <a:lnTo>
                      <a:pt x="10" y="0"/>
                    </a:lnTo>
                    <a:lnTo>
                      <a:pt x="1" y="21"/>
                    </a:lnTo>
                    <a:lnTo>
                      <a:pt x="0" y="1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6" name="Freeform 265"/>
              <p:cNvSpPr>
                <a:spLocks/>
              </p:cNvSpPr>
              <p:nvPr/>
            </p:nvSpPr>
            <p:spPr bwMode="auto">
              <a:xfrm>
                <a:off x="1126" y="1228"/>
                <a:ext cx="11" cy="22"/>
              </a:xfrm>
              <a:custGeom>
                <a:avLst/>
                <a:gdLst>
                  <a:gd name="T0" fmla="*/ 0 w 11"/>
                  <a:gd name="T1" fmla="*/ 18 h 22"/>
                  <a:gd name="T2" fmla="*/ 8 w 11"/>
                  <a:gd name="T3" fmla="*/ 2 h 22"/>
                  <a:gd name="T4" fmla="*/ 10 w 11"/>
                  <a:gd name="T5" fmla="*/ 0 h 22"/>
                  <a:gd name="T6" fmla="*/ 1 w 11"/>
                  <a:gd name="T7" fmla="*/ 21 h 22"/>
                  <a:gd name="T8" fmla="*/ 0 w 11"/>
                  <a:gd name="T9" fmla="*/ 18 h 22"/>
                  <a:gd name="T10" fmla="*/ 0 60000 65536"/>
                  <a:gd name="T11" fmla="*/ 0 60000 65536"/>
                  <a:gd name="T12" fmla="*/ 0 60000 65536"/>
                  <a:gd name="T13" fmla="*/ 0 60000 65536"/>
                  <a:gd name="T14" fmla="*/ 0 60000 65536"/>
                  <a:gd name="T15" fmla="*/ 0 w 11"/>
                  <a:gd name="T16" fmla="*/ 0 h 22"/>
                  <a:gd name="T17" fmla="*/ 11 w 11"/>
                  <a:gd name="T18" fmla="*/ 22 h 22"/>
                </a:gdLst>
                <a:ahLst/>
                <a:cxnLst>
                  <a:cxn ang="T10">
                    <a:pos x="T0" y="T1"/>
                  </a:cxn>
                  <a:cxn ang="T11">
                    <a:pos x="T2" y="T3"/>
                  </a:cxn>
                  <a:cxn ang="T12">
                    <a:pos x="T4" y="T5"/>
                  </a:cxn>
                  <a:cxn ang="T13">
                    <a:pos x="T6" y="T7"/>
                  </a:cxn>
                  <a:cxn ang="T14">
                    <a:pos x="T8" y="T9"/>
                  </a:cxn>
                </a:cxnLst>
                <a:rect l="T15" t="T16" r="T17" b="T18"/>
                <a:pathLst>
                  <a:path w="11" h="22">
                    <a:moveTo>
                      <a:pt x="0" y="18"/>
                    </a:moveTo>
                    <a:lnTo>
                      <a:pt x="8" y="2"/>
                    </a:lnTo>
                    <a:lnTo>
                      <a:pt x="10" y="0"/>
                    </a:lnTo>
                    <a:lnTo>
                      <a:pt x="1" y="21"/>
                    </a:lnTo>
                    <a:lnTo>
                      <a:pt x="0" y="1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7" name="Freeform 266"/>
              <p:cNvSpPr>
                <a:spLocks/>
              </p:cNvSpPr>
              <p:nvPr/>
            </p:nvSpPr>
            <p:spPr bwMode="auto">
              <a:xfrm>
                <a:off x="1120" y="1247"/>
                <a:ext cx="3" cy="3"/>
              </a:xfrm>
              <a:custGeom>
                <a:avLst/>
                <a:gdLst>
                  <a:gd name="T0" fmla="*/ 0 w 3"/>
                  <a:gd name="T1" fmla="*/ 1 h 3"/>
                  <a:gd name="T2" fmla="*/ 0 w 3"/>
                  <a:gd name="T3" fmla="*/ 0 h 3"/>
                  <a:gd name="T4" fmla="*/ 2 w 3"/>
                  <a:gd name="T5" fmla="*/ 1 h 3"/>
                  <a:gd name="T6" fmla="*/ 2 w 3"/>
                  <a:gd name="T7" fmla="*/ 2 h 3"/>
                  <a:gd name="T8" fmla="*/ 0 w 3"/>
                  <a:gd name="T9" fmla="*/ 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1"/>
                    </a:moveTo>
                    <a:lnTo>
                      <a:pt x="0" y="0"/>
                    </a:lnTo>
                    <a:lnTo>
                      <a:pt x="2" y="1"/>
                    </a:lnTo>
                    <a:lnTo>
                      <a:pt x="2" y="2"/>
                    </a:lnTo>
                    <a:lnTo>
                      <a:pt x="0"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8" name="Freeform 267"/>
              <p:cNvSpPr>
                <a:spLocks/>
              </p:cNvSpPr>
              <p:nvPr/>
            </p:nvSpPr>
            <p:spPr bwMode="auto">
              <a:xfrm>
                <a:off x="1120" y="1247"/>
                <a:ext cx="3" cy="3"/>
              </a:xfrm>
              <a:custGeom>
                <a:avLst/>
                <a:gdLst>
                  <a:gd name="T0" fmla="*/ 0 w 3"/>
                  <a:gd name="T1" fmla="*/ 1 h 3"/>
                  <a:gd name="T2" fmla="*/ 0 w 3"/>
                  <a:gd name="T3" fmla="*/ 0 h 3"/>
                  <a:gd name="T4" fmla="*/ 2 w 3"/>
                  <a:gd name="T5" fmla="*/ 1 h 3"/>
                  <a:gd name="T6" fmla="*/ 2 w 3"/>
                  <a:gd name="T7" fmla="*/ 2 h 3"/>
                  <a:gd name="T8" fmla="*/ 0 w 3"/>
                  <a:gd name="T9" fmla="*/ 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1"/>
                    </a:moveTo>
                    <a:lnTo>
                      <a:pt x="0" y="0"/>
                    </a:lnTo>
                    <a:lnTo>
                      <a:pt x="2" y="1"/>
                    </a:lnTo>
                    <a:lnTo>
                      <a:pt x="2" y="2"/>
                    </a:lnTo>
                    <a:lnTo>
                      <a:pt x="0"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89" name="Freeform 268"/>
              <p:cNvSpPr>
                <a:spLocks/>
              </p:cNvSpPr>
              <p:nvPr/>
            </p:nvSpPr>
            <p:spPr bwMode="auto">
              <a:xfrm>
                <a:off x="1103" y="1232"/>
                <a:ext cx="12" cy="14"/>
              </a:xfrm>
              <a:custGeom>
                <a:avLst/>
                <a:gdLst>
                  <a:gd name="T0" fmla="*/ 0 w 12"/>
                  <a:gd name="T1" fmla="*/ 0 h 14"/>
                  <a:gd name="T2" fmla="*/ 5 w 12"/>
                  <a:gd name="T3" fmla="*/ 0 h 14"/>
                  <a:gd name="T4" fmla="*/ 11 w 12"/>
                  <a:gd name="T5" fmla="*/ 13 h 14"/>
                  <a:gd name="T6" fmla="*/ 0 w 12"/>
                  <a:gd name="T7" fmla="*/ 0 h 14"/>
                  <a:gd name="T8" fmla="*/ 0 60000 65536"/>
                  <a:gd name="T9" fmla="*/ 0 60000 65536"/>
                  <a:gd name="T10" fmla="*/ 0 60000 65536"/>
                  <a:gd name="T11" fmla="*/ 0 60000 65536"/>
                  <a:gd name="T12" fmla="*/ 0 w 12"/>
                  <a:gd name="T13" fmla="*/ 0 h 14"/>
                  <a:gd name="T14" fmla="*/ 12 w 12"/>
                  <a:gd name="T15" fmla="*/ 14 h 14"/>
                </a:gdLst>
                <a:ahLst/>
                <a:cxnLst>
                  <a:cxn ang="T8">
                    <a:pos x="T0" y="T1"/>
                  </a:cxn>
                  <a:cxn ang="T9">
                    <a:pos x="T2" y="T3"/>
                  </a:cxn>
                  <a:cxn ang="T10">
                    <a:pos x="T4" y="T5"/>
                  </a:cxn>
                  <a:cxn ang="T11">
                    <a:pos x="T6" y="T7"/>
                  </a:cxn>
                </a:cxnLst>
                <a:rect l="T12" t="T13" r="T14" b="T15"/>
                <a:pathLst>
                  <a:path w="12" h="14">
                    <a:moveTo>
                      <a:pt x="0" y="0"/>
                    </a:moveTo>
                    <a:lnTo>
                      <a:pt x="5" y="0"/>
                    </a:lnTo>
                    <a:lnTo>
                      <a:pt x="11" y="13"/>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90" name="Freeform 269"/>
              <p:cNvSpPr>
                <a:spLocks/>
              </p:cNvSpPr>
              <p:nvPr/>
            </p:nvSpPr>
            <p:spPr bwMode="auto">
              <a:xfrm>
                <a:off x="1103" y="1232"/>
                <a:ext cx="12" cy="14"/>
              </a:xfrm>
              <a:custGeom>
                <a:avLst/>
                <a:gdLst>
                  <a:gd name="T0" fmla="*/ 0 w 12"/>
                  <a:gd name="T1" fmla="*/ 0 h 14"/>
                  <a:gd name="T2" fmla="*/ 5 w 12"/>
                  <a:gd name="T3" fmla="*/ 0 h 14"/>
                  <a:gd name="T4" fmla="*/ 11 w 12"/>
                  <a:gd name="T5" fmla="*/ 13 h 14"/>
                  <a:gd name="T6" fmla="*/ 0 w 12"/>
                  <a:gd name="T7" fmla="*/ 0 h 14"/>
                  <a:gd name="T8" fmla="*/ 0 60000 65536"/>
                  <a:gd name="T9" fmla="*/ 0 60000 65536"/>
                  <a:gd name="T10" fmla="*/ 0 60000 65536"/>
                  <a:gd name="T11" fmla="*/ 0 60000 65536"/>
                  <a:gd name="T12" fmla="*/ 0 w 12"/>
                  <a:gd name="T13" fmla="*/ 0 h 14"/>
                  <a:gd name="T14" fmla="*/ 12 w 12"/>
                  <a:gd name="T15" fmla="*/ 14 h 14"/>
                </a:gdLst>
                <a:ahLst/>
                <a:cxnLst>
                  <a:cxn ang="T8">
                    <a:pos x="T0" y="T1"/>
                  </a:cxn>
                  <a:cxn ang="T9">
                    <a:pos x="T2" y="T3"/>
                  </a:cxn>
                  <a:cxn ang="T10">
                    <a:pos x="T4" y="T5"/>
                  </a:cxn>
                  <a:cxn ang="T11">
                    <a:pos x="T6" y="T7"/>
                  </a:cxn>
                </a:cxnLst>
                <a:rect l="T12" t="T13" r="T14" b="T15"/>
                <a:pathLst>
                  <a:path w="12" h="14">
                    <a:moveTo>
                      <a:pt x="0" y="0"/>
                    </a:moveTo>
                    <a:lnTo>
                      <a:pt x="5" y="0"/>
                    </a:lnTo>
                    <a:lnTo>
                      <a:pt x="11" y="13"/>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91" name="Freeform 270"/>
              <p:cNvSpPr>
                <a:spLocks/>
              </p:cNvSpPr>
              <p:nvPr/>
            </p:nvSpPr>
            <p:spPr bwMode="auto">
              <a:xfrm>
                <a:off x="1103" y="1214"/>
                <a:ext cx="8" cy="13"/>
              </a:xfrm>
              <a:custGeom>
                <a:avLst/>
                <a:gdLst>
                  <a:gd name="T0" fmla="*/ 7 w 8"/>
                  <a:gd name="T1" fmla="*/ 0 h 13"/>
                  <a:gd name="T2" fmla="*/ 7 w 8"/>
                  <a:gd name="T3" fmla="*/ 0 h 13"/>
                  <a:gd name="T4" fmla="*/ 0 w 8"/>
                  <a:gd name="T5" fmla="*/ 12 h 13"/>
                  <a:gd name="T6" fmla="*/ 7 w 8"/>
                  <a:gd name="T7" fmla="*/ 0 h 13"/>
                  <a:gd name="T8" fmla="*/ 0 60000 65536"/>
                  <a:gd name="T9" fmla="*/ 0 60000 65536"/>
                  <a:gd name="T10" fmla="*/ 0 60000 65536"/>
                  <a:gd name="T11" fmla="*/ 0 60000 65536"/>
                  <a:gd name="T12" fmla="*/ 0 w 8"/>
                  <a:gd name="T13" fmla="*/ 0 h 13"/>
                  <a:gd name="T14" fmla="*/ 8 w 8"/>
                  <a:gd name="T15" fmla="*/ 13 h 13"/>
                </a:gdLst>
                <a:ahLst/>
                <a:cxnLst>
                  <a:cxn ang="T8">
                    <a:pos x="T0" y="T1"/>
                  </a:cxn>
                  <a:cxn ang="T9">
                    <a:pos x="T2" y="T3"/>
                  </a:cxn>
                  <a:cxn ang="T10">
                    <a:pos x="T4" y="T5"/>
                  </a:cxn>
                  <a:cxn ang="T11">
                    <a:pos x="T6" y="T7"/>
                  </a:cxn>
                </a:cxnLst>
                <a:rect l="T12" t="T13" r="T14" b="T15"/>
                <a:pathLst>
                  <a:path w="8" h="13">
                    <a:moveTo>
                      <a:pt x="7" y="0"/>
                    </a:moveTo>
                    <a:lnTo>
                      <a:pt x="7" y="0"/>
                    </a:lnTo>
                    <a:lnTo>
                      <a:pt x="0" y="12"/>
                    </a:lnTo>
                    <a:lnTo>
                      <a:pt x="7"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92" name="Line 271"/>
              <p:cNvSpPr>
                <a:spLocks noChangeShapeType="1"/>
              </p:cNvSpPr>
              <p:nvPr/>
            </p:nvSpPr>
            <p:spPr bwMode="auto">
              <a:xfrm flipH="1">
                <a:off x="1103" y="1214"/>
                <a:ext cx="13" cy="18"/>
              </a:xfrm>
              <a:prstGeom prst="line">
                <a:avLst/>
              </a:prstGeom>
              <a:noFill/>
              <a:ln w="12700">
                <a:solidFill>
                  <a:schemeClr val="tx1"/>
                </a:solidFill>
                <a:round/>
                <a:headEnd/>
                <a:tailEnd/>
              </a:ln>
            </p:spPr>
            <p:txBody>
              <a:bodyPr wrap="none" anchor="ctr"/>
              <a:lstStyle/>
              <a:p>
                <a:endParaRPr lang="en-US"/>
              </a:p>
            </p:txBody>
          </p:sp>
          <p:sp>
            <p:nvSpPr>
              <p:cNvPr id="8693" name="Freeform 272"/>
              <p:cNvSpPr>
                <a:spLocks/>
              </p:cNvSpPr>
              <p:nvPr/>
            </p:nvSpPr>
            <p:spPr bwMode="auto">
              <a:xfrm>
                <a:off x="1116" y="1214"/>
                <a:ext cx="11" cy="13"/>
              </a:xfrm>
              <a:custGeom>
                <a:avLst/>
                <a:gdLst>
                  <a:gd name="T0" fmla="*/ 9 w 11"/>
                  <a:gd name="T1" fmla="*/ 8 h 13"/>
                  <a:gd name="T2" fmla="*/ 10 w 11"/>
                  <a:gd name="T3" fmla="*/ 12 h 13"/>
                  <a:gd name="T4" fmla="*/ 0 w 11"/>
                  <a:gd name="T5" fmla="*/ 0 h 13"/>
                  <a:gd name="T6" fmla="*/ 9 w 11"/>
                  <a:gd name="T7" fmla="*/ 8 h 13"/>
                  <a:gd name="T8" fmla="*/ 10 w 11"/>
                  <a:gd name="T9" fmla="*/ 12 h 13"/>
                  <a:gd name="T10" fmla="*/ 9 w 11"/>
                  <a:gd name="T11" fmla="*/ 8 h 13"/>
                  <a:gd name="T12" fmla="*/ 10 w 11"/>
                  <a:gd name="T13" fmla="*/ 12 h 13"/>
                  <a:gd name="T14" fmla="*/ 9 w 11"/>
                  <a:gd name="T15" fmla="*/ 8 h 13"/>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3"/>
                  <a:gd name="T26" fmla="*/ 11 w 11"/>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3">
                    <a:moveTo>
                      <a:pt x="9" y="8"/>
                    </a:moveTo>
                    <a:lnTo>
                      <a:pt x="10" y="12"/>
                    </a:lnTo>
                    <a:lnTo>
                      <a:pt x="0" y="0"/>
                    </a:lnTo>
                    <a:lnTo>
                      <a:pt x="9" y="8"/>
                    </a:lnTo>
                    <a:lnTo>
                      <a:pt x="10" y="12"/>
                    </a:lnTo>
                    <a:lnTo>
                      <a:pt x="9" y="8"/>
                    </a:lnTo>
                    <a:lnTo>
                      <a:pt x="10" y="12"/>
                    </a:lnTo>
                    <a:lnTo>
                      <a:pt x="9"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94" name="Freeform 273"/>
              <p:cNvSpPr>
                <a:spLocks/>
              </p:cNvSpPr>
              <p:nvPr/>
            </p:nvSpPr>
            <p:spPr bwMode="auto">
              <a:xfrm>
                <a:off x="1116" y="1214"/>
                <a:ext cx="11" cy="13"/>
              </a:xfrm>
              <a:custGeom>
                <a:avLst/>
                <a:gdLst>
                  <a:gd name="T0" fmla="*/ 9 w 11"/>
                  <a:gd name="T1" fmla="*/ 8 h 13"/>
                  <a:gd name="T2" fmla="*/ 10 w 11"/>
                  <a:gd name="T3" fmla="*/ 12 h 13"/>
                  <a:gd name="T4" fmla="*/ 0 w 11"/>
                  <a:gd name="T5" fmla="*/ 0 h 13"/>
                  <a:gd name="T6" fmla="*/ 9 w 11"/>
                  <a:gd name="T7" fmla="*/ 8 h 13"/>
                  <a:gd name="T8" fmla="*/ 10 w 11"/>
                  <a:gd name="T9" fmla="*/ 12 h 13"/>
                  <a:gd name="T10" fmla="*/ 9 w 11"/>
                  <a:gd name="T11" fmla="*/ 8 h 13"/>
                  <a:gd name="T12" fmla="*/ 10 w 11"/>
                  <a:gd name="T13" fmla="*/ 12 h 13"/>
                  <a:gd name="T14" fmla="*/ 9 w 11"/>
                  <a:gd name="T15" fmla="*/ 8 h 13"/>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3"/>
                  <a:gd name="T26" fmla="*/ 11 w 11"/>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3">
                    <a:moveTo>
                      <a:pt x="9" y="8"/>
                    </a:moveTo>
                    <a:lnTo>
                      <a:pt x="10" y="12"/>
                    </a:lnTo>
                    <a:lnTo>
                      <a:pt x="0" y="0"/>
                    </a:lnTo>
                    <a:lnTo>
                      <a:pt x="9" y="8"/>
                    </a:lnTo>
                    <a:lnTo>
                      <a:pt x="10" y="12"/>
                    </a:lnTo>
                    <a:lnTo>
                      <a:pt x="9" y="8"/>
                    </a:lnTo>
                    <a:lnTo>
                      <a:pt x="10" y="12"/>
                    </a:lnTo>
                    <a:lnTo>
                      <a:pt x="9"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95" name="Freeform 274"/>
              <p:cNvSpPr>
                <a:spLocks/>
              </p:cNvSpPr>
              <p:nvPr/>
            </p:nvSpPr>
            <p:spPr bwMode="auto">
              <a:xfrm>
                <a:off x="1120" y="1226"/>
                <a:ext cx="7" cy="20"/>
              </a:xfrm>
              <a:custGeom>
                <a:avLst/>
                <a:gdLst>
                  <a:gd name="T0" fmla="*/ 0 w 7"/>
                  <a:gd name="T1" fmla="*/ 16 h 20"/>
                  <a:gd name="T2" fmla="*/ 0 w 7"/>
                  <a:gd name="T3" fmla="*/ 16 h 20"/>
                  <a:gd name="T4" fmla="*/ 5 w 7"/>
                  <a:gd name="T5" fmla="*/ 0 h 20"/>
                  <a:gd name="T6" fmla="*/ 6 w 7"/>
                  <a:gd name="T7" fmla="*/ 5 h 20"/>
                  <a:gd name="T8" fmla="*/ 0 w 7"/>
                  <a:gd name="T9" fmla="*/ 19 h 20"/>
                  <a:gd name="T10" fmla="*/ 0 w 7"/>
                  <a:gd name="T11" fmla="*/ 16 h 20"/>
                  <a:gd name="T12" fmla="*/ 0 60000 65536"/>
                  <a:gd name="T13" fmla="*/ 0 60000 65536"/>
                  <a:gd name="T14" fmla="*/ 0 60000 65536"/>
                  <a:gd name="T15" fmla="*/ 0 60000 65536"/>
                  <a:gd name="T16" fmla="*/ 0 60000 65536"/>
                  <a:gd name="T17" fmla="*/ 0 60000 65536"/>
                  <a:gd name="T18" fmla="*/ 0 w 7"/>
                  <a:gd name="T19" fmla="*/ 0 h 20"/>
                  <a:gd name="T20" fmla="*/ 7 w 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 h="20">
                    <a:moveTo>
                      <a:pt x="0" y="16"/>
                    </a:moveTo>
                    <a:lnTo>
                      <a:pt x="0" y="16"/>
                    </a:lnTo>
                    <a:lnTo>
                      <a:pt x="5" y="0"/>
                    </a:lnTo>
                    <a:lnTo>
                      <a:pt x="6" y="5"/>
                    </a:lnTo>
                    <a:lnTo>
                      <a:pt x="0" y="19"/>
                    </a:lnTo>
                    <a:lnTo>
                      <a:pt x="0"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96" name="Freeform 275"/>
              <p:cNvSpPr>
                <a:spLocks/>
              </p:cNvSpPr>
              <p:nvPr/>
            </p:nvSpPr>
            <p:spPr bwMode="auto">
              <a:xfrm>
                <a:off x="1120" y="1226"/>
                <a:ext cx="7" cy="20"/>
              </a:xfrm>
              <a:custGeom>
                <a:avLst/>
                <a:gdLst>
                  <a:gd name="T0" fmla="*/ 0 w 7"/>
                  <a:gd name="T1" fmla="*/ 16 h 20"/>
                  <a:gd name="T2" fmla="*/ 5 w 7"/>
                  <a:gd name="T3" fmla="*/ 0 h 20"/>
                  <a:gd name="T4" fmla="*/ 6 w 7"/>
                  <a:gd name="T5" fmla="*/ 5 h 20"/>
                  <a:gd name="T6" fmla="*/ 0 w 7"/>
                  <a:gd name="T7" fmla="*/ 19 h 20"/>
                  <a:gd name="T8" fmla="*/ 0 w 7"/>
                  <a:gd name="T9" fmla="*/ 16 h 20"/>
                  <a:gd name="T10" fmla="*/ 0 60000 65536"/>
                  <a:gd name="T11" fmla="*/ 0 60000 65536"/>
                  <a:gd name="T12" fmla="*/ 0 60000 65536"/>
                  <a:gd name="T13" fmla="*/ 0 60000 65536"/>
                  <a:gd name="T14" fmla="*/ 0 60000 65536"/>
                  <a:gd name="T15" fmla="*/ 0 w 7"/>
                  <a:gd name="T16" fmla="*/ 0 h 20"/>
                  <a:gd name="T17" fmla="*/ 7 w 7"/>
                  <a:gd name="T18" fmla="*/ 20 h 20"/>
                </a:gdLst>
                <a:ahLst/>
                <a:cxnLst>
                  <a:cxn ang="T10">
                    <a:pos x="T0" y="T1"/>
                  </a:cxn>
                  <a:cxn ang="T11">
                    <a:pos x="T2" y="T3"/>
                  </a:cxn>
                  <a:cxn ang="T12">
                    <a:pos x="T4" y="T5"/>
                  </a:cxn>
                  <a:cxn ang="T13">
                    <a:pos x="T6" y="T7"/>
                  </a:cxn>
                  <a:cxn ang="T14">
                    <a:pos x="T8" y="T9"/>
                  </a:cxn>
                </a:cxnLst>
                <a:rect l="T15" t="T16" r="T17" b="T18"/>
                <a:pathLst>
                  <a:path w="7" h="20">
                    <a:moveTo>
                      <a:pt x="0" y="16"/>
                    </a:moveTo>
                    <a:lnTo>
                      <a:pt x="5" y="0"/>
                    </a:lnTo>
                    <a:lnTo>
                      <a:pt x="6" y="5"/>
                    </a:lnTo>
                    <a:lnTo>
                      <a:pt x="0" y="19"/>
                    </a:lnTo>
                    <a:lnTo>
                      <a:pt x="0"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97" name="Freeform 276"/>
              <p:cNvSpPr>
                <a:spLocks/>
              </p:cNvSpPr>
              <p:nvPr/>
            </p:nvSpPr>
            <p:spPr bwMode="auto">
              <a:xfrm>
                <a:off x="1091" y="1245"/>
                <a:ext cx="28" cy="34"/>
              </a:xfrm>
              <a:custGeom>
                <a:avLst/>
                <a:gdLst>
                  <a:gd name="T0" fmla="*/ 5 w 28"/>
                  <a:gd name="T1" fmla="*/ 2 h 34"/>
                  <a:gd name="T2" fmla="*/ 14 w 28"/>
                  <a:gd name="T3" fmla="*/ 0 h 34"/>
                  <a:gd name="T4" fmla="*/ 27 w 28"/>
                  <a:gd name="T5" fmla="*/ 14 h 34"/>
                  <a:gd name="T6" fmla="*/ 11 w 28"/>
                  <a:gd name="T7" fmla="*/ 33 h 34"/>
                  <a:gd name="T8" fmla="*/ 7 w 28"/>
                  <a:gd name="T9" fmla="*/ 30 h 34"/>
                  <a:gd name="T10" fmla="*/ 0 w 28"/>
                  <a:gd name="T11" fmla="*/ 17 h 34"/>
                  <a:gd name="T12" fmla="*/ 5 w 28"/>
                  <a:gd name="T13" fmla="*/ 2 h 34"/>
                  <a:gd name="T14" fmla="*/ 0 60000 65536"/>
                  <a:gd name="T15" fmla="*/ 0 60000 65536"/>
                  <a:gd name="T16" fmla="*/ 0 60000 65536"/>
                  <a:gd name="T17" fmla="*/ 0 60000 65536"/>
                  <a:gd name="T18" fmla="*/ 0 60000 65536"/>
                  <a:gd name="T19" fmla="*/ 0 60000 65536"/>
                  <a:gd name="T20" fmla="*/ 0 60000 65536"/>
                  <a:gd name="T21" fmla="*/ 0 w 28"/>
                  <a:gd name="T22" fmla="*/ 0 h 34"/>
                  <a:gd name="T23" fmla="*/ 28 w 2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4">
                    <a:moveTo>
                      <a:pt x="5" y="2"/>
                    </a:moveTo>
                    <a:lnTo>
                      <a:pt x="14" y="0"/>
                    </a:lnTo>
                    <a:lnTo>
                      <a:pt x="27" y="14"/>
                    </a:lnTo>
                    <a:lnTo>
                      <a:pt x="11" y="33"/>
                    </a:lnTo>
                    <a:lnTo>
                      <a:pt x="7" y="30"/>
                    </a:lnTo>
                    <a:lnTo>
                      <a:pt x="0" y="17"/>
                    </a:lnTo>
                    <a:lnTo>
                      <a:pt x="5"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98" name="Freeform 277"/>
              <p:cNvSpPr>
                <a:spLocks/>
              </p:cNvSpPr>
              <p:nvPr/>
            </p:nvSpPr>
            <p:spPr bwMode="auto">
              <a:xfrm>
                <a:off x="1091" y="1245"/>
                <a:ext cx="28" cy="34"/>
              </a:xfrm>
              <a:custGeom>
                <a:avLst/>
                <a:gdLst>
                  <a:gd name="T0" fmla="*/ 5 w 28"/>
                  <a:gd name="T1" fmla="*/ 2 h 34"/>
                  <a:gd name="T2" fmla="*/ 14 w 28"/>
                  <a:gd name="T3" fmla="*/ 0 h 34"/>
                  <a:gd name="T4" fmla="*/ 27 w 28"/>
                  <a:gd name="T5" fmla="*/ 14 h 34"/>
                  <a:gd name="T6" fmla="*/ 11 w 28"/>
                  <a:gd name="T7" fmla="*/ 33 h 34"/>
                  <a:gd name="T8" fmla="*/ 7 w 28"/>
                  <a:gd name="T9" fmla="*/ 30 h 34"/>
                  <a:gd name="T10" fmla="*/ 0 w 28"/>
                  <a:gd name="T11" fmla="*/ 17 h 34"/>
                  <a:gd name="T12" fmla="*/ 5 w 28"/>
                  <a:gd name="T13" fmla="*/ 2 h 34"/>
                  <a:gd name="T14" fmla="*/ 0 60000 65536"/>
                  <a:gd name="T15" fmla="*/ 0 60000 65536"/>
                  <a:gd name="T16" fmla="*/ 0 60000 65536"/>
                  <a:gd name="T17" fmla="*/ 0 60000 65536"/>
                  <a:gd name="T18" fmla="*/ 0 60000 65536"/>
                  <a:gd name="T19" fmla="*/ 0 60000 65536"/>
                  <a:gd name="T20" fmla="*/ 0 60000 65536"/>
                  <a:gd name="T21" fmla="*/ 0 w 28"/>
                  <a:gd name="T22" fmla="*/ 0 h 34"/>
                  <a:gd name="T23" fmla="*/ 28 w 2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4">
                    <a:moveTo>
                      <a:pt x="5" y="2"/>
                    </a:moveTo>
                    <a:lnTo>
                      <a:pt x="14" y="0"/>
                    </a:lnTo>
                    <a:lnTo>
                      <a:pt x="27" y="14"/>
                    </a:lnTo>
                    <a:lnTo>
                      <a:pt x="11" y="33"/>
                    </a:lnTo>
                    <a:lnTo>
                      <a:pt x="7" y="30"/>
                    </a:lnTo>
                    <a:lnTo>
                      <a:pt x="0" y="17"/>
                    </a:lnTo>
                    <a:lnTo>
                      <a:pt x="5"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699" name="Freeform 278"/>
              <p:cNvSpPr>
                <a:spLocks/>
              </p:cNvSpPr>
              <p:nvPr/>
            </p:nvSpPr>
            <p:spPr bwMode="auto">
              <a:xfrm>
                <a:off x="1097" y="1241"/>
                <a:ext cx="6" cy="3"/>
              </a:xfrm>
              <a:custGeom>
                <a:avLst/>
                <a:gdLst>
                  <a:gd name="T0" fmla="*/ 5 w 6"/>
                  <a:gd name="T1" fmla="*/ 1 h 3"/>
                  <a:gd name="T2" fmla="*/ 5 w 6"/>
                  <a:gd name="T3" fmla="*/ 2 h 3"/>
                  <a:gd name="T4" fmla="*/ 0 w 6"/>
                  <a:gd name="T5" fmla="*/ 2 h 3"/>
                  <a:gd name="T6" fmla="*/ 2 w 6"/>
                  <a:gd name="T7" fmla="*/ 0 h 3"/>
                  <a:gd name="T8" fmla="*/ 5 w 6"/>
                  <a:gd name="T9" fmla="*/ 1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5" y="1"/>
                    </a:moveTo>
                    <a:lnTo>
                      <a:pt x="5" y="2"/>
                    </a:lnTo>
                    <a:lnTo>
                      <a:pt x="0" y="2"/>
                    </a:lnTo>
                    <a:lnTo>
                      <a:pt x="2" y="0"/>
                    </a:lnTo>
                    <a:lnTo>
                      <a:pt x="5"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00" name="Freeform 279"/>
              <p:cNvSpPr>
                <a:spLocks/>
              </p:cNvSpPr>
              <p:nvPr/>
            </p:nvSpPr>
            <p:spPr bwMode="auto">
              <a:xfrm>
                <a:off x="1097" y="1241"/>
                <a:ext cx="6" cy="3"/>
              </a:xfrm>
              <a:custGeom>
                <a:avLst/>
                <a:gdLst>
                  <a:gd name="T0" fmla="*/ 5 w 6"/>
                  <a:gd name="T1" fmla="*/ 1 h 3"/>
                  <a:gd name="T2" fmla="*/ 5 w 6"/>
                  <a:gd name="T3" fmla="*/ 2 h 3"/>
                  <a:gd name="T4" fmla="*/ 0 w 6"/>
                  <a:gd name="T5" fmla="*/ 2 h 3"/>
                  <a:gd name="T6" fmla="*/ 2 w 6"/>
                  <a:gd name="T7" fmla="*/ 0 h 3"/>
                  <a:gd name="T8" fmla="*/ 5 w 6"/>
                  <a:gd name="T9" fmla="*/ 1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5" y="1"/>
                    </a:moveTo>
                    <a:lnTo>
                      <a:pt x="5" y="2"/>
                    </a:lnTo>
                    <a:lnTo>
                      <a:pt x="0" y="2"/>
                    </a:lnTo>
                    <a:lnTo>
                      <a:pt x="2" y="0"/>
                    </a:lnTo>
                    <a:lnTo>
                      <a:pt x="5"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01" name="Freeform 280"/>
              <p:cNvSpPr>
                <a:spLocks/>
              </p:cNvSpPr>
              <p:nvPr/>
            </p:nvSpPr>
            <p:spPr bwMode="auto">
              <a:xfrm>
                <a:off x="1108" y="1245"/>
                <a:ext cx="11" cy="11"/>
              </a:xfrm>
              <a:custGeom>
                <a:avLst/>
                <a:gdLst>
                  <a:gd name="T0" fmla="*/ 10 w 11"/>
                  <a:gd name="T1" fmla="*/ 10 h 11"/>
                  <a:gd name="T2" fmla="*/ 10 w 11"/>
                  <a:gd name="T3" fmla="*/ 10 h 11"/>
                  <a:gd name="T4" fmla="*/ 0 w 11"/>
                  <a:gd name="T5" fmla="*/ 0 h 11"/>
                  <a:gd name="T6" fmla="*/ 10 w 11"/>
                  <a:gd name="T7" fmla="*/ 10 h 11"/>
                  <a:gd name="T8" fmla="*/ 0 60000 65536"/>
                  <a:gd name="T9" fmla="*/ 0 60000 65536"/>
                  <a:gd name="T10" fmla="*/ 0 60000 65536"/>
                  <a:gd name="T11" fmla="*/ 0 60000 65536"/>
                  <a:gd name="T12" fmla="*/ 0 w 11"/>
                  <a:gd name="T13" fmla="*/ 0 h 11"/>
                  <a:gd name="T14" fmla="*/ 11 w 11"/>
                  <a:gd name="T15" fmla="*/ 11 h 11"/>
                </a:gdLst>
                <a:ahLst/>
                <a:cxnLst>
                  <a:cxn ang="T8">
                    <a:pos x="T0" y="T1"/>
                  </a:cxn>
                  <a:cxn ang="T9">
                    <a:pos x="T2" y="T3"/>
                  </a:cxn>
                  <a:cxn ang="T10">
                    <a:pos x="T4" y="T5"/>
                  </a:cxn>
                  <a:cxn ang="T11">
                    <a:pos x="T6" y="T7"/>
                  </a:cxn>
                </a:cxnLst>
                <a:rect l="T12" t="T13" r="T14" b="T15"/>
                <a:pathLst>
                  <a:path w="11" h="11">
                    <a:moveTo>
                      <a:pt x="10" y="10"/>
                    </a:moveTo>
                    <a:lnTo>
                      <a:pt x="10" y="10"/>
                    </a:lnTo>
                    <a:lnTo>
                      <a:pt x="0" y="0"/>
                    </a:lnTo>
                    <a:lnTo>
                      <a:pt x="10" y="1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02" name="Line 281"/>
              <p:cNvSpPr>
                <a:spLocks noChangeShapeType="1"/>
              </p:cNvSpPr>
              <p:nvPr/>
            </p:nvSpPr>
            <p:spPr bwMode="auto">
              <a:xfrm flipH="1" flipV="1">
                <a:off x="1108" y="1245"/>
                <a:ext cx="16" cy="16"/>
              </a:xfrm>
              <a:prstGeom prst="line">
                <a:avLst/>
              </a:prstGeom>
              <a:noFill/>
              <a:ln w="12700">
                <a:solidFill>
                  <a:schemeClr val="tx1"/>
                </a:solidFill>
                <a:round/>
                <a:headEnd/>
                <a:tailEnd/>
              </a:ln>
            </p:spPr>
            <p:txBody>
              <a:bodyPr wrap="none" anchor="ctr"/>
              <a:lstStyle/>
              <a:p>
                <a:endParaRPr lang="en-US"/>
              </a:p>
            </p:txBody>
          </p:sp>
          <p:sp>
            <p:nvSpPr>
              <p:cNvPr id="8703" name="Freeform 282"/>
              <p:cNvSpPr>
                <a:spLocks/>
              </p:cNvSpPr>
              <p:nvPr/>
            </p:nvSpPr>
            <p:spPr bwMode="auto">
              <a:xfrm>
                <a:off x="1105" y="1261"/>
                <a:ext cx="14" cy="21"/>
              </a:xfrm>
              <a:custGeom>
                <a:avLst/>
                <a:gdLst>
                  <a:gd name="T0" fmla="*/ 5 w 14"/>
                  <a:gd name="T1" fmla="*/ 16 h 21"/>
                  <a:gd name="T2" fmla="*/ 0 w 14"/>
                  <a:gd name="T3" fmla="*/ 18 h 21"/>
                  <a:gd name="T4" fmla="*/ 13 w 14"/>
                  <a:gd name="T5" fmla="*/ 0 h 21"/>
                  <a:gd name="T6" fmla="*/ 5 w 14"/>
                  <a:gd name="T7" fmla="*/ 16 h 21"/>
                  <a:gd name="T8" fmla="*/ 0 w 14"/>
                  <a:gd name="T9" fmla="*/ 18 h 21"/>
                  <a:gd name="T10" fmla="*/ 5 w 14"/>
                  <a:gd name="T11" fmla="*/ 16 h 21"/>
                  <a:gd name="T12" fmla="*/ 2 w 14"/>
                  <a:gd name="T13" fmla="*/ 20 h 21"/>
                  <a:gd name="T14" fmla="*/ 0 w 14"/>
                  <a:gd name="T15" fmla="*/ 18 h 21"/>
                  <a:gd name="T16" fmla="*/ 5 w 14"/>
                  <a:gd name="T17" fmla="*/ 16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1"/>
                  <a:gd name="T29" fmla="*/ 14 w 14"/>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1">
                    <a:moveTo>
                      <a:pt x="5" y="16"/>
                    </a:moveTo>
                    <a:lnTo>
                      <a:pt x="0" y="18"/>
                    </a:lnTo>
                    <a:lnTo>
                      <a:pt x="13" y="0"/>
                    </a:lnTo>
                    <a:lnTo>
                      <a:pt x="5" y="16"/>
                    </a:lnTo>
                    <a:lnTo>
                      <a:pt x="0" y="18"/>
                    </a:lnTo>
                    <a:lnTo>
                      <a:pt x="5" y="16"/>
                    </a:lnTo>
                    <a:lnTo>
                      <a:pt x="2" y="20"/>
                    </a:lnTo>
                    <a:lnTo>
                      <a:pt x="0" y="18"/>
                    </a:lnTo>
                    <a:lnTo>
                      <a:pt x="5"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04" name="Freeform 283"/>
              <p:cNvSpPr>
                <a:spLocks/>
              </p:cNvSpPr>
              <p:nvPr/>
            </p:nvSpPr>
            <p:spPr bwMode="auto">
              <a:xfrm>
                <a:off x="1105" y="1261"/>
                <a:ext cx="14" cy="21"/>
              </a:xfrm>
              <a:custGeom>
                <a:avLst/>
                <a:gdLst>
                  <a:gd name="T0" fmla="*/ 5 w 14"/>
                  <a:gd name="T1" fmla="*/ 16 h 21"/>
                  <a:gd name="T2" fmla="*/ 0 w 14"/>
                  <a:gd name="T3" fmla="*/ 18 h 21"/>
                  <a:gd name="T4" fmla="*/ 13 w 14"/>
                  <a:gd name="T5" fmla="*/ 0 h 21"/>
                  <a:gd name="T6" fmla="*/ 5 w 14"/>
                  <a:gd name="T7" fmla="*/ 16 h 21"/>
                  <a:gd name="T8" fmla="*/ 0 w 14"/>
                  <a:gd name="T9" fmla="*/ 18 h 21"/>
                  <a:gd name="T10" fmla="*/ 5 w 14"/>
                  <a:gd name="T11" fmla="*/ 16 h 21"/>
                  <a:gd name="T12" fmla="*/ 2 w 14"/>
                  <a:gd name="T13" fmla="*/ 20 h 21"/>
                  <a:gd name="T14" fmla="*/ 0 w 14"/>
                  <a:gd name="T15" fmla="*/ 18 h 21"/>
                  <a:gd name="T16" fmla="*/ 5 w 14"/>
                  <a:gd name="T17" fmla="*/ 16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1"/>
                  <a:gd name="T29" fmla="*/ 14 w 14"/>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1">
                    <a:moveTo>
                      <a:pt x="5" y="16"/>
                    </a:moveTo>
                    <a:lnTo>
                      <a:pt x="0" y="18"/>
                    </a:lnTo>
                    <a:lnTo>
                      <a:pt x="13" y="0"/>
                    </a:lnTo>
                    <a:lnTo>
                      <a:pt x="5" y="16"/>
                    </a:lnTo>
                    <a:lnTo>
                      <a:pt x="0" y="18"/>
                    </a:lnTo>
                    <a:lnTo>
                      <a:pt x="5" y="16"/>
                    </a:lnTo>
                    <a:lnTo>
                      <a:pt x="2" y="20"/>
                    </a:lnTo>
                    <a:lnTo>
                      <a:pt x="0" y="18"/>
                    </a:lnTo>
                    <a:lnTo>
                      <a:pt x="5" y="16"/>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05" name="Freeform 284"/>
              <p:cNvSpPr>
                <a:spLocks/>
              </p:cNvSpPr>
              <p:nvPr/>
            </p:nvSpPr>
            <p:spPr bwMode="auto">
              <a:xfrm>
                <a:off x="1099" y="1277"/>
                <a:ext cx="8" cy="2"/>
              </a:xfrm>
              <a:custGeom>
                <a:avLst/>
                <a:gdLst>
                  <a:gd name="T0" fmla="*/ 3 w 8"/>
                  <a:gd name="T1" fmla="*/ 0 h 2"/>
                  <a:gd name="T2" fmla="*/ 0 w 8"/>
                  <a:gd name="T3" fmla="*/ 0 h 2"/>
                  <a:gd name="T4" fmla="*/ 7 w 8"/>
                  <a:gd name="T5" fmla="*/ 1 h 2"/>
                  <a:gd name="T6" fmla="*/ 3 w 8"/>
                  <a:gd name="T7" fmla="*/ 1 h 2"/>
                  <a:gd name="T8" fmla="*/ 0 w 8"/>
                  <a:gd name="T9" fmla="*/ 0 h 2"/>
                  <a:gd name="T10" fmla="*/ 3 w 8"/>
                  <a:gd name="T11" fmla="*/ 0 h 2"/>
                  <a:gd name="T12" fmla="*/ 0 60000 65536"/>
                  <a:gd name="T13" fmla="*/ 0 60000 65536"/>
                  <a:gd name="T14" fmla="*/ 0 60000 65536"/>
                  <a:gd name="T15" fmla="*/ 0 60000 65536"/>
                  <a:gd name="T16" fmla="*/ 0 60000 65536"/>
                  <a:gd name="T17" fmla="*/ 0 60000 65536"/>
                  <a:gd name="T18" fmla="*/ 0 w 8"/>
                  <a:gd name="T19" fmla="*/ 0 h 2"/>
                  <a:gd name="T20" fmla="*/ 8 w 8"/>
                  <a:gd name="T21" fmla="*/ 2 h 2"/>
                </a:gdLst>
                <a:ahLst/>
                <a:cxnLst>
                  <a:cxn ang="T12">
                    <a:pos x="T0" y="T1"/>
                  </a:cxn>
                  <a:cxn ang="T13">
                    <a:pos x="T2" y="T3"/>
                  </a:cxn>
                  <a:cxn ang="T14">
                    <a:pos x="T4" y="T5"/>
                  </a:cxn>
                  <a:cxn ang="T15">
                    <a:pos x="T6" y="T7"/>
                  </a:cxn>
                  <a:cxn ang="T16">
                    <a:pos x="T8" y="T9"/>
                  </a:cxn>
                  <a:cxn ang="T17">
                    <a:pos x="T10" y="T11"/>
                  </a:cxn>
                </a:cxnLst>
                <a:rect l="T18" t="T19" r="T20" b="T21"/>
                <a:pathLst>
                  <a:path w="8" h="2">
                    <a:moveTo>
                      <a:pt x="3" y="0"/>
                    </a:moveTo>
                    <a:lnTo>
                      <a:pt x="0" y="0"/>
                    </a:lnTo>
                    <a:lnTo>
                      <a:pt x="7" y="1"/>
                    </a:lnTo>
                    <a:lnTo>
                      <a:pt x="3" y="1"/>
                    </a:lnTo>
                    <a:lnTo>
                      <a:pt x="0" y="0"/>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06" name="Freeform 285"/>
              <p:cNvSpPr>
                <a:spLocks/>
              </p:cNvSpPr>
              <p:nvPr/>
            </p:nvSpPr>
            <p:spPr bwMode="auto">
              <a:xfrm>
                <a:off x="1099" y="1277"/>
                <a:ext cx="8" cy="2"/>
              </a:xfrm>
              <a:custGeom>
                <a:avLst/>
                <a:gdLst>
                  <a:gd name="T0" fmla="*/ 3 w 8"/>
                  <a:gd name="T1" fmla="*/ 0 h 2"/>
                  <a:gd name="T2" fmla="*/ 0 w 8"/>
                  <a:gd name="T3" fmla="*/ 0 h 2"/>
                  <a:gd name="T4" fmla="*/ 7 w 8"/>
                  <a:gd name="T5" fmla="*/ 1 h 2"/>
                  <a:gd name="T6" fmla="*/ 3 w 8"/>
                  <a:gd name="T7" fmla="*/ 1 h 2"/>
                  <a:gd name="T8" fmla="*/ 0 w 8"/>
                  <a:gd name="T9" fmla="*/ 0 h 2"/>
                  <a:gd name="T10" fmla="*/ 3 w 8"/>
                  <a:gd name="T11" fmla="*/ 0 h 2"/>
                  <a:gd name="T12" fmla="*/ 0 60000 65536"/>
                  <a:gd name="T13" fmla="*/ 0 60000 65536"/>
                  <a:gd name="T14" fmla="*/ 0 60000 65536"/>
                  <a:gd name="T15" fmla="*/ 0 60000 65536"/>
                  <a:gd name="T16" fmla="*/ 0 60000 65536"/>
                  <a:gd name="T17" fmla="*/ 0 60000 65536"/>
                  <a:gd name="T18" fmla="*/ 0 w 8"/>
                  <a:gd name="T19" fmla="*/ 0 h 2"/>
                  <a:gd name="T20" fmla="*/ 8 w 8"/>
                  <a:gd name="T21" fmla="*/ 2 h 2"/>
                </a:gdLst>
                <a:ahLst/>
                <a:cxnLst>
                  <a:cxn ang="T12">
                    <a:pos x="T0" y="T1"/>
                  </a:cxn>
                  <a:cxn ang="T13">
                    <a:pos x="T2" y="T3"/>
                  </a:cxn>
                  <a:cxn ang="T14">
                    <a:pos x="T4" y="T5"/>
                  </a:cxn>
                  <a:cxn ang="T15">
                    <a:pos x="T6" y="T7"/>
                  </a:cxn>
                  <a:cxn ang="T16">
                    <a:pos x="T8" y="T9"/>
                  </a:cxn>
                  <a:cxn ang="T17">
                    <a:pos x="T10" y="T11"/>
                  </a:cxn>
                </a:cxnLst>
                <a:rect l="T18" t="T19" r="T20" b="T21"/>
                <a:pathLst>
                  <a:path w="8" h="2">
                    <a:moveTo>
                      <a:pt x="3" y="0"/>
                    </a:moveTo>
                    <a:lnTo>
                      <a:pt x="0" y="0"/>
                    </a:lnTo>
                    <a:lnTo>
                      <a:pt x="7" y="1"/>
                    </a:lnTo>
                    <a:lnTo>
                      <a:pt x="3" y="1"/>
                    </a:lnTo>
                    <a:lnTo>
                      <a:pt x="0" y="0"/>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07" name="Freeform 286"/>
              <p:cNvSpPr>
                <a:spLocks/>
              </p:cNvSpPr>
              <p:nvPr/>
            </p:nvSpPr>
            <p:spPr bwMode="auto">
              <a:xfrm>
                <a:off x="1083" y="1259"/>
                <a:ext cx="17" cy="16"/>
              </a:xfrm>
              <a:custGeom>
                <a:avLst/>
                <a:gdLst>
                  <a:gd name="T0" fmla="*/ 6 w 17"/>
                  <a:gd name="T1" fmla="*/ 4 h 16"/>
                  <a:gd name="T2" fmla="*/ 4 w 17"/>
                  <a:gd name="T3" fmla="*/ 0 h 16"/>
                  <a:gd name="T4" fmla="*/ 16 w 17"/>
                  <a:gd name="T5" fmla="*/ 13 h 16"/>
                  <a:gd name="T6" fmla="*/ 12 w 17"/>
                  <a:gd name="T7" fmla="*/ 15 h 16"/>
                  <a:gd name="T8" fmla="*/ 1 w 17"/>
                  <a:gd name="T9" fmla="*/ 6 h 16"/>
                  <a:gd name="T10" fmla="*/ 0 w 17"/>
                  <a:gd name="T11" fmla="*/ 1 h 16"/>
                  <a:gd name="T12" fmla="*/ 1 w 17"/>
                  <a:gd name="T13" fmla="*/ 6 h 16"/>
                  <a:gd name="T14" fmla="*/ 0 w 17"/>
                  <a:gd name="T15" fmla="*/ 1 h 16"/>
                  <a:gd name="T16" fmla="*/ 6 w 17"/>
                  <a:gd name="T17" fmla="*/ 4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6"/>
                  <a:gd name="T29" fmla="*/ 17 w 1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6">
                    <a:moveTo>
                      <a:pt x="6" y="4"/>
                    </a:moveTo>
                    <a:lnTo>
                      <a:pt x="4" y="0"/>
                    </a:lnTo>
                    <a:lnTo>
                      <a:pt x="16" y="13"/>
                    </a:lnTo>
                    <a:lnTo>
                      <a:pt x="12" y="15"/>
                    </a:lnTo>
                    <a:lnTo>
                      <a:pt x="1" y="6"/>
                    </a:lnTo>
                    <a:lnTo>
                      <a:pt x="0" y="1"/>
                    </a:lnTo>
                    <a:lnTo>
                      <a:pt x="1" y="6"/>
                    </a:lnTo>
                    <a:lnTo>
                      <a:pt x="0" y="1"/>
                    </a:lnTo>
                    <a:lnTo>
                      <a:pt x="6"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08" name="Freeform 287"/>
              <p:cNvSpPr>
                <a:spLocks/>
              </p:cNvSpPr>
              <p:nvPr/>
            </p:nvSpPr>
            <p:spPr bwMode="auto">
              <a:xfrm>
                <a:off x="1083" y="1259"/>
                <a:ext cx="17" cy="16"/>
              </a:xfrm>
              <a:custGeom>
                <a:avLst/>
                <a:gdLst>
                  <a:gd name="T0" fmla="*/ 6 w 17"/>
                  <a:gd name="T1" fmla="*/ 4 h 16"/>
                  <a:gd name="T2" fmla="*/ 4 w 17"/>
                  <a:gd name="T3" fmla="*/ 0 h 16"/>
                  <a:gd name="T4" fmla="*/ 16 w 17"/>
                  <a:gd name="T5" fmla="*/ 13 h 16"/>
                  <a:gd name="T6" fmla="*/ 12 w 17"/>
                  <a:gd name="T7" fmla="*/ 15 h 16"/>
                  <a:gd name="T8" fmla="*/ 1 w 17"/>
                  <a:gd name="T9" fmla="*/ 6 h 16"/>
                  <a:gd name="T10" fmla="*/ 0 w 17"/>
                  <a:gd name="T11" fmla="*/ 1 h 16"/>
                  <a:gd name="T12" fmla="*/ 1 w 17"/>
                  <a:gd name="T13" fmla="*/ 6 h 16"/>
                  <a:gd name="T14" fmla="*/ 0 w 17"/>
                  <a:gd name="T15" fmla="*/ 1 h 16"/>
                  <a:gd name="T16" fmla="*/ 6 w 17"/>
                  <a:gd name="T17" fmla="*/ 4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6"/>
                  <a:gd name="T29" fmla="*/ 17 w 1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6">
                    <a:moveTo>
                      <a:pt x="6" y="4"/>
                    </a:moveTo>
                    <a:lnTo>
                      <a:pt x="4" y="0"/>
                    </a:lnTo>
                    <a:lnTo>
                      <a:pt x="16" y="13"/>
                    </a:lnTo>
                    <a:lnTo>
                      <a:pt x="12" y="15"/>
                    </a:lnTo>
                    <a:lnTo>
                      <a:pt x="1" y="6"/>
                    </a:lnTo>
                    <a:lnTo>
                      <a:pt x="0" y="1"/>
                    </a:lnTo>
                    <a:lnTo>
                      <a:pt x="1" y="6"/>
                    </a:lnTo>
                    <a:lnTo>
                      <a:pt x="0" y="1"/>
                    </a:lnTo>
                    <a:lnTo>
                      <a:pt x="6"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09" name="Freeform 288"/>
              <p:cNvSpPr>
                <a:spLocks/>
              </p:cNvSpPr>
              <p:nvPr/>
            </p:nvSpPr>
            <p:spPr bwMode="auto">
              <a:xfrm>
                <a:off x="1083" y="1241"/>
                <a:ext cx="13" cy="19"/>
              </a:xfrm>
              <a:custGeom>
                <a:avLst/>
                <a:gdLst>
                  <a:gd name="T0" fmla="*/ 9 w 13"/>
                  <a:gd name="T1" fmla="*/ 5 h 19"/>
                  <a:gd name="T2" fmla="*/ 12 w 13"/>
                  <a:gd name="T3" fmla="*/ 3 h 19"/>
                  <a:gd name="T4" fmla="*/ 5 w 13"/>
                  <a:gd name="T5" fmla="*/ 18 h 19"/>
                  <a:gd name="T6" fmla="*/ 0 w 13"/>
                  <a:gd name="T7" fmla="*/ 15 h 19"/>
                  <a:gd name="T8" fmla="*/ 9 w 13"/>
                  <a:gd name="T9" fmla="*/ 5 h 19"/>
                  <a:gd name="T10" fmla="*/ 12 w 13"/>
                  <a:gd name="T11" fmla="*/ 0 h 19"/>
                  <a:gd name="T12" fmla="*/ 9 w 13"/>
                  <a:gd name="T13" fmla="*/ 5 h 19"/>
                  <a:gd name="T14" fmla="*/ 8 w 13"/>
                  <a:gd name="T15" fmla="*/ 0 h 19"/>
                  <a:gd name="T16" fmla="*/ 12 w 13"/>
                  <a:gd name="T17" fmla="*/ 0 h 19"/>
                  <a:gd name="T18" fmla="*/ 9 w 13"/>
                  <a:gd name="T19" fmla="*/ 5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9"/>
                  <a:gd name="T32" fmla="*/ 13 w 1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9">
                    <a:moveTo>
                      <a:pt x="9" y="5"/>
                    </a:moveTo>
                    <a:lnTo>
                      <a:pt x="12" y="3"/>
                    </a:lnTo>
                    <a:lnTo>
                      <a:pt x="5" y="18"/>
                    </a:lnTo>
                    <a:lnTo>
                      <a:pt x="0" y="15"/>
                    </a:lnTo>
                    <a:lnTo>
                      <a:pt x="9" y="5"/>
                    </a:lnTo>
                    <a:lnTo>
                      <a:pt x="12" y="0"/>
                    </a:lnTo>
                    <a:lnTo>
                      <a:pt x="9" y="5"/>
                    </a:lnTo>
                    <a:lnTo>
                      <a:pt x="8" y="0"/>
                    </a:lnTo>
                    <a:lnTo>
                      <a:pt x="12" y="0"/>
                    </a:lnTo>
                    <a:lnTo>
                      <a:pt x="9"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10" name="Freeform 289"/>
              <p:cNvSpPr>
                <a:spLocks/>
              </p:cNvSpPr>
              <p:nvPr/>
            </p:nvSpPr>
            <p:spPr bwMode="auto">
              <a:xfrm>
                <a:off x="1083" y="1241"/>
                <a:ext cx="13" cy="19"/>
              </a:xfrm>
              <a:custGeom>
                <a:avLst/>
                <a:gdLst>
                  <a:gd name="T0" fmla="*/ 9 w 13"/>
                  <a:gd name="T1" fmla="*/ 5 h 19"/>
                  <a:gd name="T2" fmla="*/ 12 w 13"/>
                  <a:gd name="T3" fmla="*/ 3 h 19"/>
                  <a:gd name="T4" fmla="*/ 5 w 13"/>
                  <a:gd name="T5" fmla="*/ 18 h 19"/>
                  <a:gd name="T6" fmla="*/ 0 w 13"/>
                  <a:gd name="T7" fmla="*/ 15 h 19"/>
                  <a:gd name="T8" fmla="*/ 9 w 13"/>
                  <a:gd name="T9" fmla="*/ 5 h 19"/>
                  <a:gd name="T10" fmla="*/ 12 w 13"/>
                  <a:gd name="T11" fmla="*/ 0 h 19"/>
                  <a:gd name="T12" fmla="*/ 9 w 13"/>
                  <a:gd name="T13" fmla="*/ 5 h 19"/>
                  <a:gd name="T14" fmla="*/ 8 w 13"/>
                  <a:gd name="T15" fmla="*/ 0 h 19"/>
                  <a:gd name="T16" fmla="*/ 12 w 13"/>
                  <a:gd name="T17" fmla="*/ 0 h 19"/>
                  <a:gd name="T18" fmla="*/ 9 w 13"/>
                  <a:gd name="T19" fmla="*/ 5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9"/>
                  <a:gd name="T32" fmla="*/ 13 w 1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9">
                    <a:moveTo>
                      <a:pt x="9" y="5"/>
                    </a:moveTo>
                    <a:lnTo>
                      <a:pt x="12" y="3"/>
                    </a:lnTo>
                    <a:lnTo>
                      <a:pt x="5" y="18"/>
                    </a:lnTo>
                    <a:lnTo>
                      <a:pt x="0" y="15"/>
                    </a:lnTo>
                    <a:lnTo>
                      <a:pt x="9" y="5"/>
                    </a:lnTo>
                    <a:lnTo>
                      <a:pt x="12" y="0"/>
                    </a:lnTo>
                    <a:lnTo>
                      <a:pt x="9" y="5"/>
                    </a:lnTo>
                    <a:lnTo>
                      <a:pt x="8" y="0"/>
                    </a:lnTo>
                    <a:lnTo>
                      <a:pt x="12" y="0"/>
                    </a:lnTo>
                    <a:lnTo>
                      <a:pt x="9"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11" name="Freeform 290"/>
              <p:cNvSpPr>
                <a:spLocks/>
              </p:cNvSpPr>
              <p:nvPr/>
            </p:nvSpPr>
            <p:spPr bwMode="auto">
              <a:xfrm>
                <a:off x="1097" y="1245"/>
                <a:ext cx="10" cy="9"/>
              </a:xfrm>
              <a:custGeom>
                <a:avLst/>
                <a:gdLst>
                  <a:gd name="T0" fmla="*/ 9 w 10"/>
                  <a:gd name="T1" fmla="*/ 8 h 9"/>
                  <a:gd name="T2" fmla="*/ 9 w 10"/>
                  <a:gd name="T3" fmla="*/ 8 h 9"/>
                  <a:gd name="T4" fmla="*/ 0 w 10"/>
                  <a:gd name="T5" fmla="*/ 1 h 9"/>
                  <a:gd name="T6" fmla="*/ 2 w 10"/>
                  <a:gd name="T7" fmla="*/ 0 h 9"/>
                  <a:gd name="T8" fmla="*/ 9 w 10"/>
                  <a:gd name="T9" fmla="*/ 8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9" y="8"/>
                    </a:moveTo>
                    <a:lnTo>
                      <a:pt x="9" y="8"/>
                    </a:lnTo>
                    <a:lnTo>
                      <a:pt x="0" y="1"/>
                    </a:lnTo>
                    <a:lnTo>
                      <a:pt x="2" y="0"/>
                    </a:lnTo>
                    <a:lnTo>
                      <a:pt x="9"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12" name="Freeform 291"/>
              <p:cNvSpPr>
                <a:spLocks/>
              </p:cNvSpPr>
              <p:nvPr/>
            </p:nvSpPr>
            <p:spPr bwMode="auto">
              <a:xfrm>
                <a:off x="1097" y="1245"/>
                <a:ext cx="10" cy="9"/>
              </a:xfrm>
              <a:custGeom>
                <a:avLst/>
                <a:gdLst>
                  <a:gd name="T0" fmla="*/ 9 w 10"/>
                  <a:gd name="T1" fmla="*/ 8 h 9"/>
                  <a:gd name="T2" fmla="*/ 0 w 10"/>
                  <a:gd name="T3" fmla="*/ 1 h 9"/>
                  <a:gd name="T4" fmla="*/ 2 w 10"/>
                  <a:gd name="T5" fmla="*/ 0 h 9"/>
                  <a:gd name="T6" fmla="*/ 9 w 10"/>
                  <a:gd name="T7" fmla="*/ 8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9" y="8"/>
                    </a:moveTo>
                    <a:lnTo>
                      <a:pt x="0" y="1"/>
                    </a:lnTo>
                    <a:lnTo>
                      <a:pt x="2" y="0"/>
                    </a:lnTo>
                    <a:lnTo>
                      <a:pt x="9"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13" name="Freeform 292"/>
              <p:cNvSpPr>
                <a:spLocks/>
              </p:cNvSpPr>
              <p:nvPr/>
            </p:nvSpPr>
            <p:spPr bwMode="auto">
              <a:xfrm>
                <a:off x="1099" y="1259"/>
                <a:ext cx="8" cy="16"/>
              </a:xfrm>
              <a:custGeom>
                <a:avLst/>
                <a:gdLst>
                  <a:gd name="T0" fmla="*/ 0 w 8"/>
                  <a:gd name="T1" fmla="*/ 15 h 16"/>
                  <a:gd name="T2" fmla="*/ 0 w 8"/>
                  <a:gd name="T3" fmla="*/ 15 h 16"/>
                  <a:gd name="T4" fmla="*/ 7 w 8"/>
                  <a:gd name="T5" fmla="*/ 0 h 16"/>
                  <a:gd name="T6" fmla="*/ 0 w 8"/>
                  <a:gd name="T7" fmla="*/ 15 h 16"/>
                  <a:gd name="T8" fmla="*/ 0 60000 65536"/>
                  <a:gd name="T9" fmla="*/ 0 60000 65536"/>
                  <a:gd name="T10" fmla="*/ 0 60000 65536"/>
                  <a:gd name="T11" fmla="*/ 0 60000 65536"/>
                  <a:gd name="T12" fmla="*/ 0 w 8"/>
                  <a:gd name="T13" fmla="*/ 0 h 16"/>
                  <a:gd name="T14" fmla="*/ 8 w 8"/>
                  <a:gd name="T15" fmla="*/ 16 h 16"/>
                </a:gdLst>
                <a:ahLst/>
                <a:cxnLst>
                  <a:cxn ang="T8">
                    <a:pos x="T0" y="T1"/>
                  </a:cxn>
                  <a:cxn ang="T9">
                    <a:pos x="T2" y="T3"/>
                  </a:cxn>
                  <a:cxn ang="T10">
                    <a:pos x="T4" y="T5"/>
                  </a:cxn>
                  <a:cxn ang="T11">
                    <a:pos x="T6" y="T7"/>
                  </a:cxn>
                </a:cxnLst>
                <a:rect l="T12" t="T13" r="T14" b="T15"/>
                <a:pathLst>
                  <a:path w="8" h="16">
                    <a:moveTo>
                      <a:pt x="0" y="15"/>
                    </a:moveTo>
                    <a:lnTo>
                      <a:pt x="0" y="15"/>
                    </a:lnTo>
                    <a:lnTo>
                      <a:pt x="7" y="0"/>
                    </a:lnTo>
                    <a:lnTo>
                      <a:pt x="0" y="1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14" name="Line 293"/>
              <p:cNvSpPr>
                <a:spLocks noChangeShapeType="1"/>
              </p:cNvSpPr>
              <p:nvPr/>
            </p:nvSpPr>
            <p:spPr bwMode="auto">
              <a:xfrm flipV="1">
                <a:off x="1099" y="1259"/>
                <a:ext cx="13" cy="21"/>
              </a:xfrm>
              <a:prstGeom prst="line">
                <a:avLst/>
              </a:prstGeom>
              <a:noFill/>
              <a:ln w="12700">
                <a:solidFill>
                  <a:schemeClr val="tx1"/>
                </a:solidFill>
                <a:round/>
                <a:headEnd/>
                <a:tailEnd/>
              </a:ln>
            </p:spPr>
            <p:txBody>
              <a:bodyPr wrap="none" anchor="ctr"/>
              <a:lstStyle/>
              <a:p>
                <a:endParaRPr lang="en-US"/>
              </a:p>
            </p:txBody>
          </p:sp>
          <p:sp>
            <p:nvSpPr>
              <p:cNvPr id="8715" name="Freeform 294"/>
              <p:cNvSpPr>
                <a:spLocks/>
              </p:cNvSpPr>
              <p:nvPr/>
            </p:nvSpPr>
            <p:spPr bwMode="auto">
              <a:xfrm>
                <a:off x="1069" y="1273"/>
                <a:ext cx="27" cy="35"/>
              </a:xfrm>
              <a:custGeom>
                <a:avLst/>
                <a:gdLst>
                  <a:gd name="T0" fmla="*/ 10 w 27"/>
                  <a:gd name="T1" fmla="*/ 0 h 35"/>
                  <a:gd name="T2" fmla="*/ 15 w 27"/>
                  <a:gd name="T3" fmla="*/ 3 h 35"/>
                  <a:gd name="T4" fmla="*/ 26 w 27"/>
                  <a:gd name="T5" fmla="*/ 14 h 35"/>
                  <a:gd name="T6" fmla="*/ 18 w 27"/>
                  <a:gd name="T7" fmla="*/ 34 h 35"/>
                  <a:gd name="T8" fmla="*/ 13 w 27"/>
                  <a:gd name="T9" fmla="*/ 31 h 35"/>
                  <a:gd name="T10" fmla="*/ 0 w 27"/>
                  <a:gd name="T11" fmla="*/ 17 h 35"/>
                  <a:gd name="T12" fmla="*/ 10 w 27"/>
                  <a:gd name="T13" fmla="*/ 0 h 35"/>
                  <a:gd name="T14" fmla="*/ 0 60000 65536"/>
                  <a:gd name="T15" fmla="*/ 0 60000 65536"/>
                  <a:gd name="T16" fmla="*/ 0 60000 65536"/>
                  <a:gd name="T17" fmla="*/ 0 60000 65536"/>
                  <a:gd name="T18" fmla="*/ 0 60000 65536"/>
                  <a:gd name="T19" fmla="*/ 0 60000 65536"/>
                  <a:gd name="T20" fmla="*/ 0 60000 65536"/>
                  <a:gd name="T21" fmla="*/ 0 w 27"/>
                  <a:gd name="T22" fmla="*/ 0 h 35"/>
                  <a:gd name="T23" fmla="*/ 27 w 2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5">
                    <a:moveTo>
                      <a:pt x="10" y="0"/>
                    </a:moveTo>
                    <a:lnTo>
                      <a:pt x="15" y="3"/>
                    </a:lnTo>
                    <a:lnTo>
                      <a:pt x="26" y="14"/>
                    </a:lnTo>
                    <a:lnTo>
                      <a:pt x="18" y="34"/>
                    </a:lnTo>
                    <a:lnTo>
                      <a:pt x="13" y="31"/>
                    </a:lnTo>
                    <a:lnTo>
                      <a:pt x="0" y="17"/>
                    </a:lnTo>
                    <a:lnTo>
                      <a:pt x="1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16" name="Freeform 295"/>
              <p:cNvSpPr>
                <a:spLocks/>
              </p:cNvSpPr>
              <p:nvPr/>
            </p:nvSpPr>
            <p:spPr bwMode="auto">
              <a:xfrm>
                <a:off x="1069" y="1273"/>
                <a:ext cx="27" cy="35"/>
              </a:xfrm>
              <a:custGeom>
                <a:avLst/>
                <a:gdLst>
                  <a:gd name="T0" fmla="*/ 10 w 27"/>
                  <a:gd name="T1" fmla="*/ 0 h 35"/>
                  <a:gd name="T2" fmla="*/ 15 w 27"/>
                  <a:gd name="T3" fmla="*/ 3 h 35"/>
                  <a:gd name="T4" fmla="*/ 26 w 27"/>
                  <a:gd name="T5" fmla="*/ 14 h 35"/>
                  <a:gd name="T6" fmla="*/ 18 w 27"/>
                  <a:gd name="T7" fmla="*/ 34 h 35"/>
                  <a:gd name="T8" fmla="*/ 13 w 27"/>
                  <a:gd name="T9" fmla="*/ 31 h 35"/>
                  <a:gd name="T10" fmla="*/ 0 w 27"/>
                  <a:gd name="T11" fmla="*/ 17 h 35"/>
                  <a:gd name="T12" fmla="*/ 10 w 27"/>
                  <a:gd name="T13" fmla="*/ 0 h 35"/>
                  <a:gd name="T14" fmla="*/ 0 60000 65536"/>
                  <a:gd name="T15" fmla="*/ 0 60000 65536"/>
                  <a:gd name="T16" fmla="*/ 0 60000 65536"/>
                  <a:gd name="T17" fmla="*/ 0 60000 65536"/>
                  <a:gd name="T18" fmla="*/ 0 60000 65536"/>
                  <a:gd name="T19" fmla="*/ 0 60000 65536"/>
                  <a:gd name="T20" fmla="*/ 0 60000 65536"/>
                  <a:gd name="T21" fmla="*/ 0 w 27"/>
                  <a:gd name="T22" fmla="*/ 0 h 35"/>
                  <a:gd name="T23" fmla="*/ 27 w 2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5">
                    <a:moveTo>
                      <a:pt x="10" y="0"/>
                    </a:moveTo>
                    <a:lnTo>
                      <a:pt x="15" y="3"/>
                    </a:lnTo>
                    <a:lnTo>
                      <a:pt x="26" y="14"/>
                    </a:lnTo>
                    <a:lnTo>
                      <a:pt x="18" y="34"/>
                    </a:lnTo>
                    <a:lnTo>
                      <a:pt x="13" y="31"/>
                    </a:lnTo>
                    <a:lnTo>
                      <a:pt x="0" y="17"/>
                    </a:lnTo>
                    <a:lnTo>
                      <a:pt x="1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17" name="Freeform 296"/>
              <p:cNvSpPr>
                <a:spLocks/>
              </p:cNvSpPr>
              <p:nvPr/>
            </p:nvSpPr>
            <p:spPr bwMode="auto">
              <a:xfrm>
                <a:off x="1081" y="1271"/>
                <a:ext cx="7" cy="3"/>
              </a:xfrm>
              <a:custGeom>
                <a:avLst/>
                <a:gdLst>
                  <a:gd name="T0" fmla="*/ 3 w 7"/>
                  <a:gd name="T1" fmla="*/ 0 h 3"/>
                  <a:gd name="T2" fmla="*/ 3 w 7"/>
                  <a:gd name="T3" fmla="*/ 0 h 3"/>
                  <a:gd name="T4" fmla="*/ 1 w 7"/>
                  <a:gd name="T5" fmla="*/ 0 h 3"/>
                  <a:gd name="T6" fmla="*/ 0 w 7"/>
                  <a:gd name="T7" fmla="*/ 2 h 3"/>
                  <a:gd name="T8" fmla="*/ 3 w 7"/>
                  <a:gd name="T9" fmla="*/ 0 h 3"/>
                  <a:gd name="T10" fmla="*/ 6 w 7"/>
                  <a:gd name="T11" fmla="*/ 1 h 3"/>
                  <a:gd name="T12" fmla="*/ 3 w 7"/>
                  <a:gd name="T13" fmla="*/ 0 h 3"/>
                  <a:gd name="T14" fmla="*/ 6 w 7"/>
                  <a:gd name="T15" fmla="*/ 1 h 3"/>
                  <a:gd name="T16" fmla="*/ 3 w 7"/>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3" y="0"/>
                    </a:moveTo>
                    <a:lnTo>
                      <a:pt x="3" y="0"/>
                    </a:lnTo>
                    <a:lnTo>
                      <a:pt x="1" y="0"/>
                    </a:lnTo>
                    <a:lnTo>
                      <a:pt x="0" y="2"/>
                    </a:lnTo>
                    <a:lnTo>
                      <a:pt x="3" y="0"/>
                    </a:lnTo>
                    <a:lnTo>
                      <a:pt x="6" y="1"/>
                    </a:lnTo>
                    <a:lnTo>
                      <a:pt x="3" y="0"/>
                    </a:lnTo>
                    <a:lnTo>
                      <a:pt x="6" y="1"/>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18" name="Freeform 297"/>
              <p:cNvSpPr>
                <a:spLocks/>
              </p:cNvSpPr>
              <p:nvPr/>
            </p:nvSpPr>
            <p:spPr bwMode="auto">
              <a:xfrm>
                <a:off x="1081" y="1271"/>
                <a:ext cx="7" cy="3"/>
              </a:xfrm>
              <a:custGeom>
                <a:avLst/>
                <a:gdLst>
                  <a:gd name="T0" fmla="*/ 3 w 7"/>
                  <a:gd name="T1" fmla="*/ 0 h 3"/>
                  <a:gd name="T2" fmla="*/ 1 w 7"/>
                  <a:gd name="T3" fmla="*/ 0 h 3"/>
                  <a:gd name="T4" fmla="*/ 0 w 7"/>
                  <a:gd name="T5" fmla="*/ 2 h 3"/>
                  <a:gd name="T6" fmla="*/ 3 w 7"/>
                  <a:gd name="T7" fmla="*/ 0 h 3"/>
                  <a:gd name="T8" fmla="*/ 6 w 7"/>
                  <a:gd name="T9" fmla="*/ 1 h 3"/>
                  <a:gd name="T10" fmla="*/ 3 w 7"/>
                  <a:gd name="T11" fmla="*/ 0 h 3"/>
                  <a:gd name="T12" fmla="*/ 6 w 7"/>
                  <a:gd name="T13" fmla="*/ 1 h 3"/>
                  <a:gd name="T14" fmla="*/ 3 w 7"/>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3"/>
                  <a:gd name="T26" fmla="*/ 7 w 7"/>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3">
                    <a:moveTo>
                      <a:pt x="3" y="0"/>
                    </a:moveTo>
                    <a:lnTo>
                      <a:pt x="1" y="0"/>
                    </a:lnTo>
                    <a:lnTo>
                      <a:pt x="0" y="2"/>
                    </a:lnTo>
                    <a:lnTo>
                      <a:pt x="3" y="0"/>
                    </a:lnTo>
                    <a:lnTo>
                      <a:pt x="6" y="1"/>
                    </a:lnTo>
                    <a:lnTo>
                      <a:pt x="3" y="0"/>
                    </a:lnTo>
                    <a:lnTo>
                      <a:pt x="6" y="1"/>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19" name="Freeform 298"/>
              <p:cNvSpPr>
                <a:spLocks/>
              </p:cNvSpPr>
              <p:nvPr/>
            </p:nvSpPr>
            <p:spPr bwMode="auto">
              <a:xfrm>
                <a:off x="1087" y="1275"/>
                <a:ext cx="16" cy="13"/>
              </a:xfrm>
              <a:custGeom>
                <a:avLst/>
                <a:gdLst>
                  <a:gd name="T0" fmla="*/ 10 w 16"/>
                  <a:gd name="T1" fmla="*/ 9 h 13"/>
                  <a:gd name="T2" fmla="*/ 11 w 16"/>
                  <a:gd name="T3" fmla="*/ 12 h 13"/>
                  <a:gd name="T4" fmla="*/ 0 w 16"/>
                  <a:gd name="T5" fmla="*/ 1 h 13"/>
                  <a:gd name="T6" fmla="*/ 4 w 16"/>
                  <a:gd name="T7" fmla="*/ 0 h 13"/>
                  <a:gd name="T8" fmla="*/ 10 w 16"/>
                  <a:gd name="T9" fmla="*/ 9 h 13"/>
                  <a:gd name="T10" fmla="*/ 11 w 16"/>
                  <a:gd name="T11" fmla="*/ 12 h 13"/>
                  <a:gd name="T12" fmla="*/ 10 w 16"/>
                  <a:gd name="T13" fmla="*/ 9 h 13"/>
                  <a:gd name="T14" fmla="*/ 15 w 16"/>
                  <a:gd name="T15" fmla="*/ 8 h 13"/>
                  <a:gd name="T16" fmla="*/ 11 w 16"/>
                  <a:gd name="T17" fmla="*/ 12 h 13"/>
                  <a:gd name="T18" fmla="*/ 10 w 16"/>
                  <a:gd name="T19" fmla="*/ 9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3"/>
                  <a:gd name="T32" fmla="*/ 16 w 16"/>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3">
                    <a:moveTo>
                      <a:pt x="10" y="9"/>
                    </a:moveTo>
                    <a:lnTo>
                      <a:pt x="11" y="12"/>
                    </a:lnTo>
                    <a:lnTo>
                      <a:pt x="0" y="1"/>
                    </a:lnTo>
                    <a:lnTo>
                      <a:pt x="4" y="0"/>
                    </a:lnTo>
                    <a:lnTo>
                      <a:pt x="10" y="9"/>
                    </a:lnTo>
                    <a:lnTo>
                      <a:pt x="11" y="12"/>
                    </a:lnTo>
                    <a:lnTo>
                      <a:pt x="10" y="9"/>
                    </a:lnTo>
                    <a:lnTo>
                      <a:pt x="15" y="8"/>
                    </a:lnTo>
                    <a:lnTo>
                      <a:pt x="11" y="12"/>
                    </a:lnTo>
                    <a:lnTo>
                      <a:pt x="10" y="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0" name="Freeform 299"/>
              <p:cNvSpPr>
                <a:spLocks/>
              </p:cNvSpPr>
              <p:nvPr/>
            </p:nvSpPr>
            <p:spPr bwMode="auto">
              <a:xfrm>
                <a:off x="1087" y="1275"/>
                <a:ext cx="16" cy="13"/>
              </a:xfrm>
              <a:custGeom>
                <a:avLst/>
                <a:gdLst>
                  <a:gd name="T0" fmla="*/ 10 w 16"/>
                  <a:gd name="T1" fmla="*/ 9 h 13"/>
                  <a:gd name="T2" fmla="*/ 11 w 16"/>
                  <a:gd name="T3" fmla="*/ 12 h 13"/>
                  <a:gd name="T4" fmla="*/ 0 w 16"/>
                  <a:gd name="T5" fmla="*/ 1 h 13"/>
                  <a:gd name="T6" fmla="*/ 4 w 16"/>
                  <a:gd name="T7" fmla="*/ 0 h 13"/>
                  <a:gd name="T8" fmla="*/ 10 w 16"/>
                  <a:gd name="T9" fmla="*/ 9 h 13"/>
                  <a:gd name="T10" fmla="*/ 11 w 16"/>
                  <a:gd name="T11" fmla="*/ 12 h 13"/>
                  <a:gd name="T12" fmla="*/ 10 w 16"/>
                  <a:gd name="T13" fmla="*/ 9 h 13"/>
                  <a:gd name="T14" fmla="*/ 15 w 16"/>
                  <a:gd name="T15" fmla="*/ 8 h 13"/>
                  <a:gd name="T16" fmla="*/ 11 w 16"/>
                  <a:gd name="T17" fmla="*/ 12 h 13"/>
                  <a:gd name="T18" fmla="*/ 10 w 16"/>
                  <a:gd name="T19" fmla="*/ 9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3"/>
                  <a:gd name="T32" fmla="*/ 16 w 16"/>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3">
                    <a:moveTo>
                      <a:pt x="10" y="9"/>
                    </a:moveTo>
                    <a:lnTo>
                      <a:pt x="11" y="12"/>
                    </a:lnTo>
                    <a:lnTo>
                      <a:pt x="0" y="1"/>
                    </a:lnTo>
                    <a:lnTo>
                      <a:pt x="4" y="0"/>
                    </a:lnTo>
                    <a:lnTo>
                      <a:pt x="10" y="9"/>
                    </a:lnTo>
                    <a:lnTo>
                      <a:pt x="11" y="12"/>
                    </a:lnTo>
                    <a:lnTo>
                      <a:pt x="10" y="9"/>
                    </a:lnTo>
                    <a:lnTo>
                      <a:pt x="15" y="8"/>
                    </a:lnTo>
                    <a:lnTo>
                      <a:pt x="11" y="12"/>
                    </a:lnTo>
                    <a:lnTo>
                      <a:pt x="10" y="9"/>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1" name="Freeform 300"/>
              <p:cNvSpPr>
                <a:spLocks/>
              </p:cNvSpPr>
              <p:nvPr/>
            </p:nvSpPr>
            <p:spPr bwMode="auto">
              <a:xfrm>
                <a:off x="1091" y="1289"/>
                <a:ext cx="7" cy="19"/>
              </a:xfrm>
              <a:custGeom>
                <a:avLst/>
                <a:gdLst>
                  <a:gd name="T0" fmla="*/ 0 w 7"/>
                  <a:gd name="T1" fmla="*/ 18 h 19"/>
                  <a:gd name="T2" fmla="*/ 0 w 7"/>
                  <a:gd name="T3" fmla="*/ 18 h 19"/>
                  <a:gd name="T4" fmla="*/ 5 w 7"/>
                  <a:gd name="T5" fmla="*/ 0 h 19"/>
                  <a:gd name="T6" fmla="*/ 6 w 7"/>
                  <a:gd name="T7" fmla="*/ 3 h 19"/>
                  <a:gd name="T8" fmla="*/ 0 w 7"/>
                  <a:gd name="T9" fmla="*/ 18 h 19"/>
                  <a:gd name="T10" fmla="*/ 0 60000 65536"/>
                  <a:gd name="T11" fmla="*/ 0 60000 65536"/>
                  <a:gd name="T12" fmla="*/ 0 60000 65536"/>
                  <a:gd name="T13" fmla="*/ 0 60000 65536"/>
                  <a:gd name="T14" fmla="*/ 0 60000 65536"/>
                  <a:gd name="T15" fmla="*/ 0 w 7"/>
                  <a:gd name="T16" fmla="*/ 0 h 19"/>
                  <a:gd name="T17" fmla="*/ 7 w 7"/>
                  <a:gd name="T18" fmla="*/ 19 h 19"/>
                </a:gdLst>
                <a:ahLst/>
                <a:cxnLst>
                  <a:cxn ang="T10">
                    <a:pos x="T0" y="T1"/>
                  </a:cxn>
                  <a:cxn ang="T11">
                    <a:pos x="T2" y="T3"/>
                  </a:cxn>
                  <a:cxn ang="T12">
                    <a:pos x="T4" y="T5"/>
                  </a:cxn>
                  <a:cxn ang="T13">
                    <a:pos x="T6" y="T7"/>
                  </a:cxn>
                  <a:cxn ang="T14">
                    <a:pos x="T8" y="T9"/>
                  </a:cxn>
                </a:cxnLst>
                <a:rect l="T15" t="T16" r="T17" b="T18"/>
                <a:pathLst>
                  <a:path w="7" h="19">
                    <a:moveTo>
                      <a:pt x="0" y="18"/>
                    </a:moveTo>
                    <a:lnTo>
                      <a:pt x="0" y="18"/>
                    </a:lnTo>
                    <a:lnTo>
                      <a:pt x="5" y="0"/>
                    </a:lnTo>
                    <a:lnTo>
                      <a:pt x="6" y="3"/>
                    </a:lnTo>
                    <a:lnTo>
                      <a:pt x="0" y="1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2" name="Freeform 301"/>
              <p:cNvSpPr>
                <a:spLocks/>
              </p:cNvSpPr>
              <p:nvPr/>
            </p:nvSpPr>
            <p:spPr bwMode="auto">
              <a:xfrm>
                <a:off x="1091" y="1289"/>
                <a:ext cx="7" cy="19"/>
              </a:xfrm>
              <a:custGeom>
                <a:avLst/>
                <a:gdLst>
                  <a:gd name="T0" fmla="*/ 0 w 7"/>
                  <a:gd name="T1" fmla="*/ 18 h 19"/>
                  <a:gd name="T2" fmla="*/ 5 w 7"/>
                  <a:gd name="T3" fmla="*/ 0 h 19"/>
                  <a:gd name="T4" fmla="*/ 6 w 7"/>
                  <a:gd name="T5" fmla="*/ 3 h 19"/>
                  <a:gd name="T6" fmla="*/ 0 w 7"/>
                  <a:gd name="T7" fmla="*/ 18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18"/>
                    </a:moveTo>
                    <a:lnTo>
                      <a:pt x="5" y="0"/>
                    </a:lnTo>
                    <a:lnTo>
                      <a:pt x="6" y="3"/>
                    </a:lnTo>
                    <a:lnTo>
                      <a:pt x="0" y="1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3" name="Freeform 302"/>
              <p:cNvSpPr>
                <a:spLocks/>
              </p:cNvSpPr>
              <p:nvPr/>
            </p:nvSpPr>
            <p:spPr bwMode="auto">
              <a:xfrm>
                <a:off x="1081" y="1307"/>
                <a:ext cx="5" cy="3"/>
              </a:xfrm>
              <a:custGeom>
                <a:avLst/>
                <a:gdLst>
                  <a:gd name="T0" fmla="*/ 2 w 5"/>
                  <a:gd name="T1" fmla="*/ 2 h 3"/>
                  <a:gd name="T2" fmla="*/ 2 w 5"/>
                  <a:gd name="T3" fmla="*/ 2 h 3"/>
                  <a:gd name="T4" fmla="*/ 4 w 5"/>
                  <a:gd name="T5" fmla="*/ 0 h 3"/>
                  <a:gd name="T6" fmla="*/ 0 w 5"/>
                  <a:gd name="T7" fmla="*/ 1 h 3"/>
                  <a:gd name="T8" fmla="*/ 2 w 5"/>
                  <a:gd name="T9" fmla="*/ 2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2"/>
                    </a:moveTo>
                    <a:lnTo>
                      <a:pt x="2" y="2"/>
                    </a:lnTo>
                    <a:lnTo>
                      <a:pt x="4" y="0"/>
                    </a:lnTo>
                    <a:lnTo>
                      <a:pt x="0" y="1"/>
                    </a:lnTo>
                    <a:lnTo>
                      <a:pt x="2"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4" name="Freeform 303"/>
              <p:cNvSpPr>
                <a:spLocks/>
              </p:cNvSpPr>
              <p:nvPr/>
            </p:nvSpPr>
            <p:spPr bwMode="auto">
              <a:xfrm>
                <a:off x="1081" y="1307"/>
                <a:ext cx="5" cy="3"/>
              </a:xfrm>
              <a:custGeom>
                <a:avLst/>
                <a:gdLst>
                  <a:gd name="T0" fmla="*/ 2 w 5"/>
                  <a:gd name="T1" fmla="*/ 2 h 3"/>
                  <a:gd name="T2" fmla="*/ 4 w 5"/>
                  <a:gd name="T3" fmla="*/ 0 h 3"/>
                  <a:gd name="T4" fmla="*/ 0 w 5"/>
                  <a:gd name="T5" fmla="*/ 1 h 3"/>
                  <a:gd name="T6" fmla="*/ 2 w 5"/>
                  <a:gd name="T7" fmla="*/ 2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2" y="2"/>
                    </a:moveTo>
                    <a:lnTo>
                      <a:pt x="4" y="0"/>
                    </a:lnTo>
                    <a:lnTo>
                      <a:pt x="0" y="1"/>
                    </a:lnTo>
                    <a:lnTo>
                      <a:pt x="2"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5" name="Freeform 304"/>
              <p:cNvSpPr>
                <a:spLocks/>
              </p:cNvSpPr>
              <p:nvPr/>
            </p:nvSpPr>
            <p:spPr bwMode="auto">
              <a:xfrm>
                <a:off x="1069" y="1293"/>
                <a:ext cx="11" cy="13"/>
              </a:xfrm>
              <a:custGeom>
                <a:avLst/>
                <a:gdLst>
                  <a:gd name="T0" fmla="*/ 0 w 11"/>
                  <a:gd name="T1" fmla="*/ 0 h 13"/>
                  <a:gd name="T2" fmla="*/ 0 w 11"/>
                  <a:gd name="T3" fmla="*/ 0 h 13"/>
                  <a:gd name="T4" fmla="*/ 10 w 11"/>
                  <a:gd name="T5" fmla="*/ 11 h 13"/>
                  <a:gd name="T6" fmla="*/ 8 w 11"/>
                  <a:gd name="T7" fmla="*/ 12 h 13"/>
                  <a:gd name="T8" fmla="*/ 0 w 11"/>
                  <a:gd name="T9" fmla="*/ 0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0" y="0"/>
                    </a:moveTo>
                    <a:lnTo>
                      <a:pt x="0" y="0"/>
                    </a:lnTo>
                    <a:lnTo>
                      <a:pt x="10" y="11"/>
                    </a:lnTo>
                    <a:lnTo>
                      <a:pt x="8" y="12"/>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6" name="Freeform 305"/>
              <p:cNvSpPr>
                <a:spLocks/>
              </p:cNvSpPr>
              <p:nvPr/>
            </p:nvSpPr>
            <p:spPr bwMode="auto">
              <a:xfrm>
                <a:off x="1069" y="1293"/>
                <a:ext cx="11" cy="13"/>
              </a:xfrm>
              <a:custGeom>
                <a:avLst/>
                <a:gdLst>
                  <a:gd name="T0" fmla="*/ 0 w 11"/>
                  <a:gd name="T1" fmla="*/ 0 h 13"/>
                  <a:gd name="T2" fmla="*/ 10 w 11"/>
                  <a:gd name="T3" fmla="*/ 11 h 13"/>
                  <a:gd name="T4" fmla="*/ 8 w 11"/>
                  <a:gd name="T5" fmla="*/ 12 h 13"/>
                  <a:gd name="T6" fmla="*/ 0 w 11"/>
                  <a:gd name="T7" fmla="*/ 0 h 13"/>
                  <a:gd name="T8" fmla="*/ 0 60000 65536"/>
                  <a:gd name="T9" fmla="*/ 0 60000 65536"/>
                  <a:gd name="T10" fmla="*/ 0 60000 65536"/>
                  <a:gd name="T11" fmla="*/ 0 60000 65536"/>
                  <a:gd name="T12" fmla="*/ 0 w 11"/>
                  <a:gd name="T13" fmla="*/ 0 h 13"/>
                  <a:gd name="T14" fmla="*/ 11 w 11"/>
                  <a:gd name="T15" fmla="*/ 13 h 13"/>
                </a:gdLst>
                <a:ahLst/>
                <a:cxnLst>
                  <a:cxn ang="T8">
                    <a:pos x="T0" y="T1"/>
                  </a:cxn>
                  <a:cxn ang="T9">
                    <a:pos x="T2" y="T3"/>
                  </a:cxn>
                  <a:cxn ang="T10">
                    <a:pos x="T4" y="T5"/>
                  </a:cxn>
                  <a:cxn ang="T11">
                    <a:pos x="T6" y="T7"/>
                  </a:cxn>
                </a:cxnLst>
                <a:rect l="T12" t="T13" r="T14" b="T15"/>
                <a:pathLst>
                  <a:path w="11" h="13">
                    <a:moveTo>
                      <a:pt x="0" y="0"/>
                    </a:moveTo>
                    <a:lnTo>
                      <a:pt x="10" y="11"/>
                    </a:lnTo>
                    <a:lnTo>
                      <a:pt x="8" y="12"/>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7" name="Freeform 306"/>
              <p:cNvSpPr>
                <a:spLocks/>
              </p:cNvSpPr>
              <p:nvPr/>
            </p:nvSpPr>
            <p:spPr bwMode="auto">
              <a:xfrm>
                <a:off x="1069" y="1273"/>
                <a:ext cx="9" cy="15"/>
              </a:xfrm>
              <a:custGeom>
                <a:avLst/>
                <a:gdLst>
                  <a:gd name="T0" fmla="*/ 8 w 9"/>
                  <a:gd name="T1" fmla="*/ 3 h 15"/>
                  <a:gd name="T2" fmla="*/ 7 w 9"/>
                  <a:gd name="T3" fmla="*/ 0 h 15"/>
                  <a:gd name="T4" fmla="*/ 0 w 9"/>
                  <a:gd name="T5" fmla="*/ 14 h 15"/>
                  <a:gd name="T6" fmla="*/ 7 w 9"/>
                  <a:gd name="T7" fmla="*/ 0 h 15"/>
                  <a:gd name="T8" fmla="*/ 8 w 9"/>
                  <a:gd name="T9" fmla="*/ 3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8" y="3"/>
                    </a:moveTo>
                    <a:lnTo>
                      <a:pt x="7" y="0"/>
                    </a:lnTo>
                    <a:lnTo>
                      <a:pt x="0" y="14"/>
                    </a:lnTo>
                    <a:lnTo>
                      <a:pt x="7" y="0"/>
                    </a:lnTo>
                    <a:lnTo>
                      <a:pt x="8"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8" name="Freeform 307"/>
              <p:cNvSpPr>
                <a:spLocks/>
              </p:cNvSpPr>
              <p:nvPr/>
            </p:nvSpPr>
            <p:spPr bwMode="auto">
              <a:xfrm>
                <a:off x="1069" y="1273"/>
                <a:ext cx="9" cy="15"/>
              </a:xfrm>
              <a:custGeom>
                <a:avLst/>
                <a:gdLst>
                  <a:gd name="T0" fmla="*/ 8 w 9"/>
                  <a:gd name="T1" fmla="*/ 3 h 15"/>
                  <a:gd name="T2" fmla="*/ 7 w 9"/>
                  <a:gd name="T3" fmla="*/ 0 h 15"/>
                  <a:gd name="T4" fmla="*/ 0 w 9"/>
                  <a:gd name="T5" fmla="*/ 14 h 15"/>
                  <a:gd name="T6" fmla="*/ 7 w 9"/>
                  <a:gd name="T7" fmla="*/ 0 h 15"/>
                  <a:gd name="T8" fmla="*/ 8 w 9"/>
                  <a:gd name="T9" fmla="*/ 3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8" y="3"/>
                    </a:moveTo>
                    <a:lnTo>
                      <a:pt x="7" y="0"/>
                    </a:lnTo>
                    <a:lnTo>
                      <a:pt x="0" y="14"/>
                    </a:lnTo>
                    <a:lnTo>
                      <a:pt x="7" y="0"/>
                    </a:lnTo>
                    <a:lnTo>
                      <a:pt x="8" y="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29" name="Freeform 308"/>
              <p:cNvSpPr>
                <a:spLocks/>
              </p:cNvSpPr>
              <p:nvPr/>
            </p:nvSpPr>
            <p:spPr bwMode="auto">
              <a:xfrm>
                <a:off x="1081" y="1273"/>
                <a:ext cx="11" cy="13"/>
              </a:xfrm>
              <a:custGeom>
                <a:avLst/>
                <a:gdLst>
                  <a:gd name="T0" fmla="*/ 6 w 11"/>
                  <a:gd name="T1" fmla="*/ 12 h 13"/>
                  <a:gd name="T2" fmla="*/ 6 w 11"/>
                  <a:gd name="T3" fmla="*/ 12 h 13"/>
                  <a:gd name="T4" fmla="*/ 0 w 11"/>
                  <a:gd name="T5" fmla="*/ 0 h 13"/>
                  <a:gd name="T6" fmla="*/ 10 w 11"/>
                  <a:gd name="T7" fmla="*/ 12 h 13"/>
                  <a:gd name="T8" fmla="*/ 6 w 11"/>
                  <a:gd name="T9" fmla="*/ 12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6" y="12"/>
                    </a:moveTo>
                    <a:lnTo>
                      <a:pt x="6" y="12"/>
                    </a:lnTo>
                    <a:lnTo>
                      <a:pt x="0" y="0"/>
                    </a:lnTo>
                    <a:lnTo>
                      <a:pt x="10" y="12"/>
                    </a:lnTo>
                    <a:lnTo>
                      <a:pt x="6" y="1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0" name="Freeform 309"/>
              <p:cNvSpPr>
                <a:spLocks/>
              </p:cNvSpPr>
              <p:nvPr/>
            </p:nvSpPr>
            <p:spPr bwMode="auto">
              <a:xfrm>
                <a:off x="1081" y="1273"/>
                <a:ext cx="11" cy="13"/>
              </a:xfrm>
              <a:custGeom>
                <a:avLst/>
                <a:gdLst>
                  <a:gd name="T0" fmla="*/ 6 w 11"/>
                  <a:gd name="T1" fmla="*/ 12 h 13"/>
                  <a:gd name="T2" fmla="*/ 0 w 11"/>
                  <a:gd name="T3" fmla="*/ 0 h 13"/>
                  <a:gd name="T4" fmla="*/ 10 w 11"/>
                  <a:gd name="T5" fmla="*/ 12 h 13"/>
                  <a:gd name="T6" fmla="*/ 6 w 11"/>
                  <a:gd name="T7" fmla="*/ 12 h 13"/>
                  <a:gd name="T8" fmla="*/ 0 60000 65536"/>
                  <a:gd name="T9" fmla="*/ 0 60000 65536"/>
                  <a:gd name="T10" fmla="*/ 0 60000 65536"/>
                  <a:gd name="T11" fmla="*/ 0 60000 65536"/>
                  <a:gd name="T12" fmla="*/ 0 w 11"/>
                  <a:gd name="T13" fmla="*/ 0 h 13"/>
                  <a:gd name="T14" fmla="*/ 11 w 11"/>
                  <a:gd name="T15" fmla="*/ 13 h 13"/>
                </a:gdLst>
                <a:ahLst/>
                <a:cxnLst>
                  <a:cxn ang="T8">
                    <a:pos x="T0" y="T1"/>
                  </a:cxn>
                  <a:cxn ang="T9">
                    <a:pos x="T2" y="T3"/>
                  </a:cxn>
                  <a:cxn ang="T10">
                    <a:pos x="T4" y="T5"/>
                  </a:cxn>
                  <a:cxn ang="T11">
                    <a:pos x="T6" y="T7"/>
                  </a:cxn>
                </a:cxnLst>
                <a:rect l="T12" t="T13" r="T14" b="T15"/>
                <a:pathLst>
                  <a:path w="11" h="13">
                    <a:moveTo>
                      <a:pt x="6" y="12"/>
                    </a:moveTo>
                    <a:lnTo>
                      <a:pt x="0" y="0"/>
                    </a:lnTo>
                    <a:lnTo>
                      <a:pt x="10" y="12"/>
                    </a:lnTo>
                    <a:lnTo>
                      <a:pt x="6" y="1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1" name="Freeform 310"/>
              <p:cNvSpPr>
                <a:spLocks/>
              </p:cNvSpPr>
              <p:nvPr/>
            </p:nvSpPr>
            <p:spPr bwMode="auto">
              <a:xfrm>
                <a:off x="1081" y="1291"/>
                <a:ext cx="11" cy="15"/>
              </a:xfrm>
              <a:custGeom>
                <a:avLst/>
                <a:gdLst>
                  <a:gd name="T0" fmla="*/ 3 w 11"/>
                  <a:gd name="T1" fmla="*/ 13 h 15"/>
                  <a:gd name="T2" fmla="*/ 0 w 11"/>
                  <a:gd name="T3" fmla="*/ 14 h 15"/>
                  <a:gd name="T4" fmla="*/ 6 w 11"/>
                  <a:gd name="T5" fmla="*/ 0 h 15"/>
                  <a:gd name="T6" fmla="*/ 10 w 11"/>
                  <a:gd name="T7" fmla="*/ 0 h 15"/>
                  <a:gd name="T8" fmla="*/ 3 w 11"/>
                  <a:gd name="T9" fmla="*/ 13 h 15"/>
                  <a:gd name="T10" fmla="*/ 0 60000 65536"/>
                  <a:gd name="T11" fmla="*/ 0 60000 65536"/>
                  <a:gd name="T12" fmla="*/ 0 60000 65536"/>
                  <a:gd name="T13" fmla="*/ 0 60000 65536"/>
                  <a:gd name="T14" fmla="*/ 0 60000 65536"/>
                  <a:gd name="T15" fmla="*/ 0 w 11"/>
                  <a:gd name="T16" fmla="*/ 0 h 15"/>
                  <a:gd name="T17" fmla="*/ 11 w 11"/>
                  <a:gd name="T18" fmla="*/ 15 h 15"/>
                </a:gdLst>
                <a:ahLst/>
                <a:cxnLst>
                  <a:cxn ang="T10">
                    <a:pos x="T0" y="T1"/>
                  </a:cxn>
                  <a:cxn ang="T11">
                    <a:pos x="T2" y="T3"/>
                  </a:cxn>
                  <a:cxn ang="T12">
                    <a:pos x="T4" y="T5"/>
                  </a:cxn>
                  <a:cxn ang="T13">
                    <a:pos x="T6" y="T7"/>
                  </a:cxn>
                  <a:cxn ang="T14">
                    <a:pos x="T8" y="T9"/>
                  </a:cxn>
                </a:cxnLst>
                <a:rect l="T15" t="T16" r="T17" b="T18"/>
                <a:pathLst>
                  <a:path w="11" h="15">
                    <a:moveTo>
                      <a:pt x="3" y="13"/>
                    </a:moveTo>
                    <a:lnTo>
                      <a:pt x="0" y="14"/>
                    </a:lnTo>
                    <a:lnTo>
                      <a:pt x="6" y="0"/>
                    </a:lnTo>
                    <a:lnTo>
                      <a:pt x="10" y="0"/>
                    </a:lnTo>
                    <a:lnTo>
                      <a:pt x="3"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2" name="Freeform 311"/>
              <p:cNvSpPr>
                <a:spLocks/>
              </p:cNvSpPr>
              <p:nvPr/>
            </p:nvSpPr>
            <p:spPr bwMode="auto">
              <a:xfrm>
                <a:off x="1081" y="1291"/>
                <a:ext cx="11" cy="15"/>
              </a:xfrm>
              <a:custGeom>
                <a:avLst/>
                <a:gdLst>
                  <a:gd name="T0" fmla="*/ 3 w 11"/>
                  <a:gd name="T1" fmla="*/ 13 h 15"/>
                  <a:gd name="T2" fmla="*/ 0 w 11"/>
                  <a:gd name="T3" fmla="*/ 14 h 15"/>
                  <a:gd name="T4" fmla="*/ 6 w 11"/>
                  <a:gd name="T5" fmla="*/ 0 h 15"/>
                  <a:gd name="T6" fmla="*/ 10 w 11"/>
                  <a:gd name="T7" fmla="*/ 0 h 15"/>
                  <a:gd name="T8" fmla="*/ 3 w 11"/>
                  <a:gd name="T9" fmla="*/ 13 h 15"/>
                  <a:gd name="T10" fmla="*/ 0 60000 65536"/>
                  <a:gd name="T11" fmla="*/ 0 60000 65536"/>
                  <a:gd name="T12" fmla="*/ 0 60000 65536"/>
                  <a:gd name="T13" fmla="*/ 0 60000 65536"/>
                  <a:gd name="T14" fmla="*/ 0 60000 65536"/>
                  <a:gd name="T15" fmla="*/ 0 w 11"/>
                  <a:gd name="T16" fmla="*/ 0 h 15"/>
                  <a:gd name="T17" fmla="*/ 11 w 11"/>
                  <a:gd name="T18" fmla="*/ 15 h 15"/>
                </a:gdLst>
                <a:ahLst/>
                <a:cxnLst>
                  <a:cxn ang="T10">
                    <a:pos x="T0" y="T1"/>
                  </a:cxn>
                  <a:cxn ang="T11">
                    <a:pos x="T2" y="T3"/>
                  </a:cxn>
                  <a:cxn ang="T12">
                    <a:pos x="T4" y="T5"/>
                  </a:cxn>
                  <a:cxn ang="T13">
                    <a:pos x="T6" y="T7"/>
                  </a:cxn>
                  <a:cxn ang="T14">
                    <a:pos x="T8" y="T9"/>
                  </a:cxn>
                </a:cxnLst>
                <a:rect l="T15" t="T16" r="T17" b="T18"/>
                <a:pathLst>
                  <a:path w="11" h="15">
                    <a:moveTo>
                      <a:pt x="3" y="13"/>
                    </a:moveTo>
                    <a:lnTo>
                      <a:pt x="0" y="14"/>
                    </a:lnTo>
                    <a:lnTo>
                      <a:pt x="6" y="0"/>
                    </a:lnTo>
                    <a:lnTo>
                      <a:pt x="10" y="0"/>
                    </a:lnTo>
                    <a:lnTo>
                      <a:pt x="3"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3" name="Freeform 312"/>
              <p:cNvSpPr>
                <a:spLocks/>
              </p:cNvSpPr>
              <p:nvPr/>
            </p:nvSpPr>
            <p:spPr bwMode="auto">
              <a:xfrm>
                <a:off x="1216" y="1247"/>
                <a:ext cx="26" cy="5"/>
              </a:xfrm>
              <a:custGeom>
                <a:avLst/>
                <a:gdLst>
                  <a:gd name="T0" fmla="*/ 3 w 26"/>
                  <a:gd name="T1" fmla="*/ 0 h 5"/>
                  <a:gd name="T2" fmla="*/ 0 w 26"/>
                  <a:gd name="T3" fmla="*/ 1 h 5"/>
                  <a:gd name="T4" fmla="*/ 23 w 26"/>
                  <a:gd name="T5" fmla="*/ 2 h 5"/>
                  <a:gd name="T6" fmla="*/ 25 w 26"/>
                  <a:gd name="T7" fmla="*/ 4 h 5"/>
                  <a:gd name="T8" fmla="*/ 0 w 26"/>
                  <a:gd name="T9" fmla="*/ 1 h 5"/>
                  <a:gd name="T10" fmla="*/ 3 w 26"/>
                  <a:gd name="T11" fmla="*/ 0 h 5"/>
                  <a:gd name="T12" fmla="*/ 0 60000 65536"/>
                  <a:gd name="T13" fmla="*/ 0 60000 65536"/>
                  <a:gd name="T14" fmla="*/ 0 60000 65536"/>
                  <a:gd name="T15" fmla="*/ 0 60000 65536"/>
                  <a:gd name="T16" fmla="*/ 0 60000 65536"/>
                  <a:gd name="T17" fmla="*/ 0 60000 65536"/>
                  <a:gd name="T18" fmla="*/ 0 w 26"/>
                  <a:gd name="T19" fmla="*/ 0 h 5"/>
                  <a:gd name="T20" fmla="*/ 26 w 26"/>
                  <a:gd name="T21" fmla="*/ 5 h 5"/>
                </a:gdLst>
                <a:ahLst/>
                <a:cxnLst>
                  <a:cxn ang="T12">
                    <a:pos x="T0" y="T1"/>
                  </a:cxn>
                  <a:cxn ang="T13">
                    <a:pos x="T2" y="T3"/>
                  </a:cxn>
                  <a:cxn ang="T14">
                    <a:pos x="T4" y="T5"/>
                  </a:cxn>
                  <a:cxn ang="T15">
                    <a:pos x="T6" y="T7"/>
                  </a:cxn>
                  <a:cxn ang="T16">
                    <a:pos x="T8" y="T9"/>
                  </a:cxn>
                  <a:cxn ang="T17">
                    <a:pos x="T10" y="T11"/>
                  </a:cxn>
                </a:cxnLst>
                <a:rect l="T18" t="T19" r="T20" b="T21"/>
                <a:pathLst>
                  <a:path w="26" h="5">
                    <a:moveTo>
                      <a:pt x="3" y="0"/>
                    </a:moveTo>
                    <a:lnTo>
                      <a:pt x="0" y="1"/>
                    </a:lnTo>
                    <a:lnTo>
                      <a:pt x="23" y="2"/>
                    </a:lnTo>
                    <a:lnTo>
                      <a:pt x="25" y="4"/>
                    </a:lnTo>
                    <a:lnTo>
                      <a:pt x="0" y="1"/>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4" name="Freeform 313"/>
              <p:cNvSpPr>
                <a:spLocks/>
              </p:cNvSpPr>
              <p:nvPr/>
            </p:nvSpPr>
            <p:spPr bwMode="auto">
              <a:xfrm>
                <a:off x="1216" y="1247"/>
                <a:ext cx="26" cy="5"/>
              </a:xfrm>
              <a:custGeom>
                <a:avLst/>
                <a:gdLst>
                  <a:gd name="T0" fmla="*/ 3 w 26"/>
                  <a:gd name="T1" fmla="*/ 0 h 5"/>
                  <a:gd name="T2" fmla="*/ 0 w 26"/>
                  <a:gd name="T3" fmla="*/ 1 h 5"/>
                  <a:gd name="T4" fmla="*/ 23 w 26"/>
                  <a:gd name="T5" fmla="*/ 2 h 5"/>
                  <a:gd name="T6" fmla="*/ 25 w 26"/>
                  <a:gd name="T7" fmla="*/ 4 h 5"/>
                  <a:gd name="T8" fmla="*/ 0 w 26"/>
                  <a:gd name="T9" fmla="*/ 1 h 5"/>
                  <a:gd name="T10" fmla="*/ 3 w 26"/>
                  <a:gd name="T11" fmla="*/ 0 h 5"/>
                  <a:gd name="T12" fmla="*/ 0 60000 65536"/>
                  <a:gd name="T13" fmla="*/ 0 60000 65536"/>
                  <a:gd name="T14" fmla="*/ 0 60000 65536"/>
                  <a:gd name="T15" fmla="*/ 0 60000 65536"/>
                  <a:gd name="T16" fmla="*/ 0 60000 65536"/>
                  <a:gd name="T17" fmla="*/ 0 60000 65536"/>
                  <a:gd name="T18" fmla="*/ 0 w 26"/>
                  <a:gd name="T19" fmla="*/ 0 h 5"/>
                  <a:gd name="T20" fmla="*/ 26 w 26"/>
                  <a:gd name="T21" fmla="*/ 5 h 5"/>
                </a:gdLst>
                <a:ahLst/>
                <a:cxnLst>
                  <a:cxn ang="T12">
                    <a:pos x="T0" y="T1"/>
                  </a:cxn>
                  <a:cxn ang="T13">
                    <a:pos x="T2" y="T3"/>
                  </a:cxn>
                  <a:cxn ang="T14">
                    <a:pos x="T4" y="T5"/>
                  </a:cxn>
                  <a:cxn ang="T15">
                    <a:pos x="T6" y="T7"/>
                  </a:cxn>
                  <a:cxn ang="T16">
                    <a:pos x="T8" y="T9"/>
                  </a:cxn>
                  <a:cxn ang="T17">
                    <a:pos x="T10" y="T11"/>
                  </a:cxn>
                </a:cxnLst>
                <a:rect l="T18" t="T19" r="T20" b="T21"/>
                <a:pathLst>
                  <a:path w="26" h="5">
                    <a:moveTo>
                      <a:pt x="3" y="0"/>
                    </a:moveTo>
                    <a:lnTo>
                      <a:pt x="0" y="1"/>
                    </a:lnTo>
                    <a:lnTo>
                      <a:pt x="23" y="2"/>
                    </a:lnTo>
                    <a:lnTo>
                      <a:pt x="25" y="4"/>
                    </a:lnTo>
                    <a:lnTo>
                      <a:pt x="0" y="1"/>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5" name="Freeform 314"/>
              <p:cNvSpPr>
                <a:spLocks/>
              </p:cNvSpPr>
              <p:nvPr/>
            </p:nvSpPr>
            <p:spPr bwMode="auto">
              <a:xfrm>
                <a:off x="1183" y="1228"/>
                <a:ext cx="32" cy="16"/>
              </a:xfrm>
              <a:custGeom>
                <a:avLst/>
                <a:gdLst>
                  <a:gd name="T0" fmla="*/ 3 w 32"/>
                  <a:gd name="T1" fmla="*/ 0 h 16"/>
                  <a:gd name="T2" fmla="*/ 3 w 32"/>
                  <a:gd name="T3" fmla="*/ 0 h 16"/>
                  <a:gd name="T4" fmla="*/ 31 w 32"/>
                  <a:gd name="T5" fmla="*/ 14 h 16"/>
                  <a:gd name="T6" fmla="*/ 28 w 32"/>
                  <a:gd name="T7" fmla="*/ 15 h 16"/>
                  <a:gd name="T8" fmla="*/ 0 w 32"/>
                  <a:gd name="T9" fmla="*/ 4 h 16"/>
                  <a:gd name="T10" fmla="*/ 3 w 32"/>
                  <a:gd name="T11" fmla="*/ 0 h 16"/>
                  <a:gd name="T12" fmla="*/ 0 60000 65536"/>
                  <a:gd name="T13" fmla="*/ 0 60000 65536"/>
                  <a:gd name="T14" fmla="*/ 0 60000 65536"/>
                  <a:gd name="T15" fmla="*/ 0 60000 65536"/>
                  <a:gd name="T16" fmla="*/ 0 60000 65536"/>
                  <a:gd name="T17" fmla="*/ 0 60000 65536"/>
                  <a:gd name="T18" fmla="*/ 0 w 32"/>
                  <a:gd name="T19" fmla="*/ 0 h 16"/>
                  <a:gd name="T20" fmla="*/ 32 w 32"/>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32" h="16">
                    <a:moveTo>
                      <a:pt x="3" y="0"/>
                    </a:moveTo>
                    <a:lnTo>
                      <a:pt x="3" y="0"/>
                    </a:lnTo>
                    <a:lnTo>
                      <a:pt x="31" y="14"/>
                    </a:lnTo>
                    <a:lnTo>
                      <a:pt x="28" y="15"/>
                    </a:lnTo>
                    <a:lnTo>
                      <a:pt x="0" y="4"/>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6" name="Freeform 315"/>
              <p:cNvSpPr>
                <a:spLocks/>
              </p:cNvSpPr>
              <p:nvPr/>
            </p:nvSpPr>
            <p:spPr bwMode="auto">
              <a:xfrm>
                <a:off x="1183" y="1228"/>
                <a:ext cx="32" cy="16"/>
              </a:xfrm>
              <a:custGeom>
                <a:avLst/>
                <a:gdLst>
                  <a:gd name="T0" fmla="*/ 3 w 32"/>
                  <a:gd name="T1" fmla="*/ 0 h 16"/>
                  <a:gd name="T2" fmla="*/ 31 w 32"/>
                  <a:gd name="T3" fmla="*/ 14 h 16"/>
                  <a:gd name="T4" fmla="*/ 28 w 32"/>
                  <a:gd name="T5" fmla="*/ 15 h 16"/>
                  <a:gd name="T6" fmla="*/ 0 w 32"/>
                  <a:gd name="T7" fmla="*/ 4 h 16"/>
                  <a:gd name="T8" fmla="*/ 3 w 32"/>
                  <a:gd name="T9" fmla="*/ 0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3" y="0"/>
                    </a:moveTo>
                    <a:lnTo>
                      <a:pt x="31" y="14"/>
                    </a:lnTo>
                    <a:lnTo>
                      <a:pt x="28" y="15"/>
                    </a:lnTo>
                    <a:lnTo>
                      <a:pt x="0" y="4"/>
                    </a:lnTo>
                    <a:lnTo>
                      <a:pt x="3"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7" name="Freeform 316"/>
              <p:cNvSpPr>
                <a:spLocks/>
              </p:cNvSpPr>
              <p:nvPr/>
            </p:nvSpPr>
            <p:spPr bwMode="auto">
              <a:xfrm>
                <a:off x="1140" y="1179"/>
                <a:ext cx="42" cy="50"/>
              </a:xfrm>
              <a:custGeom>
                <a:avLst/>
                <a:gdLst>
                  <a:gd name="T0" fmla="*/ 0 w 42"/>
                  <a:gd name="T1" fmla="*/ 0 h 50"/>
                  <a:gd name="T2" fmla="*/ 0 w 42"/>
                  <a:gd name="T3" fmla="*/ 0 h 50"/>
                  <a:gd name="T4" fmla="*/ 41 w 42"/>
                  <a:gd name="T5" fmla="*/ 44 h 50"/>
                  <a:gd name="T6" fmla="*/ 38 w 42"/>
                  <a:gd name="T7" fmla="*/ 49 h 50"/>
                  <a:gd name="T8" fmla="*/ 2 w 42"/>
                  <a:gd name="T9" fmla="*/ 4 h 50"/>
                  <a:gd name="T10" fmla="*/ 0 w 42"/>
                  <a:gd name="T11" fmla="*/ 0 h 50"/>
                  <a:gd name="T12" fmla="*/ 0 60000 65536"/>
                  <a:gd name="T13" fmla="*/ 0 60000 65536"/>
                  <a:gd name="T14" fmla="*/ 0 60000 65536"/>
                  <a:gd name="T15" fmla="*/ 0 60000 65536"/>
                  <a:gd name="T16" fmla="*/ 0 60000 65536"/>
                  <a:gd name="T17" fmla="*/ 0 60000 65536"/>
                  <a:gd name="T18" fmla="*/ 0 w 42"/>
                  <a:gd name="T19" fmla="*/ 0 h 50"/>
                  <a:gd name="T20" fmla="*/ 42 w 42"/>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42" h="50">
                    <a:moveTo>
                      <a:pt x="0" y="0"/>
                    </a:moveTo>
                    <a:lnTo>
                      <a:pt x="0" y="0"/>
                    </a:lnTo>
                    <a:lnTo>
                      <a:pt x="41" y="44"/>
                    </a:lnTo>
                    <a:lnTo>
                      <a:pt x="38" y="49"/>
                    </a:lnTo>
                    <a:lnTo>
                      <a:pt x="2" y="4"/>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8" name="Freeform 317"/>
              <p:cNvSpPr>
                <a:spLocks/>
              </p:cNvSpPr>
              <p:nvPr/>
            </p:nvSpPr>
            <p:spPr bwMode="auto">
              <a:xfrm>
                <a:off x="1140" y="1179"/>
                <a:ext cx="42" cy="50"/>
              </a:xfrm>
              <a:custGeom>
                <a:avLst/>
                <a:gdLst>
                  <a:gd name="T0" fmla="*/ 0 w 42"/>
                  <a:gd name="T1" fmla="*/ 0 h 50"/>
                  <a:gd name="T2" fmla="*/ 41 w 42"/>
                  <a:gd name="T3" fmla="*/ 44 h 50"/>
                  <a:gd name="T4" fmla="*/ 38 w 42"/>
                  <a:gd name="T5" fmla="*/ 49 h 50"/>
                  <a:gd name="T6" fmla="*/ 2 w 42"/>
                  <a:gd name="T7" fmla="*/ 4 h 50"/>
                  <a:gd name="T8" fmla="*/ 0 w 42"/>
                  <a:gd name="T9" fmla="*/ 0 h 50"/>
                  <a:gd name="T10" fmla="*/ 0 60000 65536"/>
                  <a:gd name="T11" fmla="*/ 0 60000 65536"/>
                  <a:gd name="T12" fmla="*/ 0 60000 65536"/>
                  <a:gd name="T13" fmla="*/ 0 60000 65536"/>
                  <a:gd name="T14" fmla="*/ 0 60000 65536"/>
                  <a:gd name="T15" fmla="*/ 0 w 42"/>
                  <a:gd name="T16" fmla="*/ 0 h 50"/>
                  <a:gd name="T17" fmla="*/ 42 w 42"/>
                  <a:gd name="T18" fmla="*/ 50 h 50"/>
                </a:gdLst>
                <a:ahLst/>
                <a:cxnLst>
                  <a:cxn ang="T10">
                    <a:pos x="T0" y="T1"/>
                  </a:cxn>
                  <a:cxn ang="T11">
                    <a:pos x="T2" y="T3"/>
                  </a:cxn>
                  <a:cxn ang="T12">
                    <a:pos x="T4" y="T5"/>
                  </a:cxn>
                  <a:cxn ang="T13">
                    <a:pos x="T6" y="T7"/>
                  </a:cxn>
                  <a:cxn ang="T14">
                    <a:pos x="T8" y="T9"/>
                  </a:cxn>
                </a:cxnLst>
                <a:rect l="T15" t="T16" r="T17" b="T18"/>
                <a:pathLst>
                  <a:path w="42" h="50">
                    <a:moveTo>
                      <a:pt x="0" y="0"/>
                    </a:moveTo>
                    <a:lnTo>
                      <a:pt x="41" y="44"/>
                    </a:lnTo>
                    <a:lnTo>
                      <a:pt x="38" y="49"/>
                    </a:lnTo>
                    <a:lnTo>
                      <a:pt x="2" y="4"/>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39" name="Freeform 318"/>
              <p:cNvSpPr>
                <a:spLocks/>
              </p:cNvSpPr>
              <p:nvPr/>
            </p:nvSpPr>
            <p:spPr bwMode="auto">
              <a:xfrm>
                <a:off x="1073" y="1311"/>
                <a:ext cx="73" cy="63"/>
              </a:xfrm>
              <a:custGeom>
                <a:avLst/>
                <a:gdLst>
                  <a:gd name="T0" fmla="*/ 7 w 73"/>
                  <a:gd name="T1" fmla="*/ 0 h 63"/>
                  <a:gd name="T2" fmla="*/ 38 w 73"/>
                  <a:gd name="T3" fmla="*/ 37 h 63"/>
                  <a:gd name="T4" fmla="*/ 67 w 73"/>
                  <a:gd name="T5" fmla="*/ 51 h 63"/>
                  <a:gd name="T6" fmla="*/ 72 w 73"/>
                  <a:gd name="T7" fmla="*/ 49 h 63"/>
                  <a:gd name="T8" fmla="*/ 64 w 73"/>
                  <a:gd name="T9" fmla="*/ 62 h 63"/>
                  <a:gd name="T10" fmla="*/ 58 w 73"/>
                  <a:gd name="T11" fmla="*/ 58 h 63"/>
                  <a:gd name="T12" fmla="*/ 54 w 73"/>
                  <a:gd name="T13" fmla="*/ 58 h 63"/>
                  <a:gd name="T14" fmla="*/ 47 w 73"/>
                  <a:gd name="T15" fmla="*/ 57 h 63"/>
                  <a:gd name="T16" fmla="*/ 43 w 73"/>
                  <a:gd name="T17" fmla="*/ 57 h 63"/>
                  <a:gd name="T18" fmla="*/ 38 w 73"/>
                  <a:gd name="T19" fmla="*/ 53 h 63"/>
                  <a:gd name="T20" fmla="*/ 30 w 73"/>
                  <a:gd name="T21" fmla="*/ 51 h 63"/>
                  <a:gd name="T22" fmla="*/ 22 w 73"/>
                  <a:gd name="T23" fmla="*/ 41 h 63"/>
                  <a:gd name="T24" fmla="*/ 17 w 73"/>
                  <a:gd name="T25" fmla="*/ 37 h 63"/>
                  <a:gd name="T26" fmla="*/ 15 w 73"/>
                  <a:gd name="T27" fmla="*/ 34 h 63"/>
                  <a:gd name="T28" fmla="*/ 9 w 73"/>
                  <a:gd name="T29" fmla="*/ 30 h 63"/>
                  <a:gd name="T30" fmla="*/ 7 w 73"/>
                  <a:gd name="T31" fmla="*/ 25 h 63"/>
                  <a:gd name="T32" fmla="*/ 2 w 73"/>
                  <a:gd name="T33" fmla="*/ 23 h 63"/>
                  <a:gd name="T34" fmla="*/ 2 w 73"/>
                  <a:gd name="T35" fmla="*/ 17 h 63"/>
                  <a:gd name="T36" fmla="*/ 0 w 73"/>
                  <a:gd name="T37" fmla="*/ 12 h 63"/>
                  <a:gd name="T38" fmla="*/ 7 w 73"/>
                  <a:gd name="T39" fmla="*/ 0 h 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3"/>
                  <a:gd name="T61" fmla="*/ 0 h 63"/>
                  <a:gd name="T62" fmla="*/ 73 w 73"/>
                  <a:gd name="T63" fmla="*/ 63 h 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3" h="63">
                    <a:moveTo>
                      <a:pt x="7" y="0"/>
                    </a:moveTo>
                    <a:lnTo>
                      <a:pt x="38" y="37"/>
                    </a:lnTo>
                    <a:lnTo>
                      <a:pt x="67" y="51"/>
                    </a:lnTo>
                    <a:lnTo>
                      <a:pt x="72" y="49"/>
                    </a:lnTo>
                    <a:lnTo>
                      <a:pt x="64" y="62"/>
                    </a:lnTo>
                    <a:lnTo>
                      <a:pt x="58" y="58"/>
                    </a:lnTo>
                    <a:lnTo>
                      <a:pt x="54" y="58"/>
                    </a:lnTo>
                    <a:lnTo>
                      <a:pt x="47" y="57"/>
                    </a:lnTo>
                    <a:lnTo>
                      <a:pt x="43" y="57"/>
                    </a:lnTo>
                    <a:lnTo>
                      <a:pt x="38" y="53"/>
                    </a:lnTo>
                    <a:lnTo>
                      <a:pt x="30" y="51"/>
                    </a:lnTo>
                    <a:lnTo>
                      <a:pt x="22" y="41"/>
                    </a:lnTo>
                    <a:lnTo>
                      <a:pt x="17" y="37"/>
                    </a:lnTo>
                    <a:lnTo>
                      <a:pt x="15" y="34"/>
                    </a:lnTo>
                    <a:lnTo>
                      <a:pt x="9" y="30"/>
                    </a:lnTo>
                    <a:lnTo>
                      <a:pt x="7" y="25"/>
                    </a:lnTo>
                    <a:lnTo>
                      <a:pt x="2" y="23"/>
                    </a:lnTo>
                    <a:lnTo>
                      <a:pt x="2" y="17"/>
                    </a:lnTo>
                    <a:lnTo>
                      <a:pt x="0" y="12"/>
                    </a:lnTo>
                    <a:lnTo>
                      <a:pt x="7"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0" name="Freeform 319"/>
              <p:cNvSpPr>
                <a:spLocks/>
              </p:cNvSpPr>
              <p:nvPr/>
            </p:nvSpPr>
            <p:spPr bwMode="auto">
              <a:xfrm>
                <a:off x="1073" y="1311"/>
                <a:ext cx="73" cy="63"/>
              </a:xfrm>
              <a:custGeom>
                <a:avLst/>
                <a:gdLst>
                  <a:gd name="T0" fmla="*/ 7 w 73"/>
                  <a:gd name="T1" fmla="*/ 0 h 63"/>
                  <a:gd name="T2" fmla="*/ 38 w 73"/>
                  <a:gd name="T3" fmla="*/ 37 h 63"/>
                  <a:gd name="T4" fmla="*/ 67 w 73"/>
                  <a:gd name="T5" fmla="*/ 51 h 63"/>
                  <a:gd name="T6" fmla="*/ 72 w 73"/>
                  <a:gd name="T7" fmla="*/ 49 h 63"/>
                  <a:gd name="T8" fmla="*/ 64 w 73"/>
                  <a:gd name="T9" fmla="*/ 62 h 63"/>
                  <a:gd name="T10" fmla="*/ 58 w 73"/>
                  <a:gd name="T11" fmla="*/ 58 h 63"/>
                  <a:gd name="T12" fmla="*/ 54 w 73"/>
                  <a:gd name="T13" fmla="*/ 58 h 63"/>
                  <a:gd name="T14" fmla="*/ 47 w 73"/>
                  <a:gd name="T15" fmla="*/ 57 h 63"/>
                  <a:gd name="T16" fmla="*/ 43 w 73"/>
                  <a:gd name="T17" fmla="*/ 57 h 63"/>
                  <a:gd name="T18" fmla="*/ 38 w 73"/>
                  <a:gd name="T19" fmla="*/ 53 h 63"/>
                  <a:gd name="T20" fmla="*/ 30 w 73"/>
                  <a:gd name="T21" fmla="*/ 51 h 63"/>
                  <a:gd name="T22" fmla="*/ 22 w 73"/>
                  <a:gd name="T23" fmla="*/ 41 h 63"/>
                  <a:gd name="T24" fmla="*/ 17 w 73"/>
                  <a:gd name="T25" fmla="*/ 37 h 63"/>
                  <a:gd name="T26" fmla="*/ 15 w 73"/>
                  <a:gd name="T27" fmla="*/ 34 h 63"/>
                  <a:gd name="T28" fmla="*/ 9 w 73"/>
                  <a:gd name="T29" fmla="*/ 30 h 63"/>
                  <a:gd name="T30" fmla="*/ 7 w 73"/>
                  <a:gd name="T31" fmla="*/ 25 h 63"/>
                  <a:gd name="T32" fmla="*/ 2 w 73"/>
                  <a:gd name="T33" fmla="*/ 23 h 63"/>
                  <a:gd name="T34" fmla="*/ 2 w 73"/>
                  <a:gd name="T35" fmla="*/ 17 h 63"/>
                  <a:gd name="T36" fmla="*/ 0 w 73"/>
                  <a:gd name="T37" fmla="*/ 12 h 63"/>
                  <a:gd name="T38" fmla="*/ 7 w 73"/>
                  <a:gd name="T39" fmla="*/ 0 h 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3"/>
                  <a:gd name="T61" fmla="*/ 0 h 63"/>
                  <a:gd name="T62" fmla="*/ 73 w 73"/>
                  <a:gd name="T63" fmla="*/ 63 h 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3" h="63">
                    <a:moveTo>
                      <a:pt x="7" y="0"/>
                    </a:moveTo>
                    <a:lnTo>
                      <a:pt x="38" y="37"/>
                    </a:lnTo>
                    <a:lnTo>
                      <a:pt x="67" y="51"/>
                    </a:lnTo>
                    <a:lnTo>
                      <a:pt x="72" y="49"/>
                    </a:lnTo>
                    <a:lnTo>
                      <a:pt x="64" y="62"/>
                    </a:lnTo>
                    <a:lnTo>
                      <a:pt x="58" y="58"/>
                    </a:lnTo>
                    <a:lnTo>
                      <a:pt x="54" y="58"/>
                    </a:lnTo>
                    <a:lnTo>
                      <a:pt x="47" y="57"/>
                    </a:lnTo>
                    <a:lnTo>
                      <a:pt x="43" y="57"/>
                    </a:lnTo>
                    <a:lnTo>
                      <a:pt x="38" y="53"/>
                    </a:lnTo>
                    <a:lnTo>
                      <a:pt x="30" y="51"/>
                    </a:lnTo>
                    <a:lnTo>
                      <a:pt x="22" y="41"/>
                    </a:lnTo>
                    <a:lnTo>
                      <a:pt x="17" y="37"/>
                    </a:lnTo>
                    <a:lnTo>
                      <a:pt x="15" y="34"/>
                    </a:lnTo>
                    <a:lnTo>
                      <a:pt x="9" y="30"/>
                    </a:lnTo>
                    <a:lnTo>
                      <a:pt x="7" y="25"/>
                    </a:lnTo>
                    <a:lnTo>
                      <a:pt x="2" y="23"/>
                    </a:lnTo>
                    <a:lnTo>
                      <a:pt x="2" y="17"/>
                    </a:lnTo>
                    <a:lnTo>
                      <a:pt x="0" y="12"/>
                    </a:lnTo>
                    <a:lnTo>
                      <a:pt x="7"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1" name="Freeform 320"/>
              <p:cNvSpPr>
                <a:spLocks/>
              </p:cNvSpPr>
              <p:nvPr/>
            </p:nvSpPr>
            <p:spPr bwMode="auto">
              <a:xfrm>
                <a:off x="1081" y="1309"/>
                <a:ext cx="28" cy="38"/>
              </a:xfrm>
              <a:custGeom>
                <a:avLst/>
                <a:gdLst>
                  <a:gd name="T0" fmla="*/ 27 w 28"/>
                  <a:gd name="T1" fmla="*/ 37 h 38"/>
                  <a:gd name="T2" fmla="*/ 27 w 28"/>
                  <a:gd name="T3" fmla="*/ 37 h 38"/>
                  <a:gd name="T4" fmla="*/ 0 w 28"/>
                  <a:gd name="T5" fmla="*/ 2 h 38"/>
                  <a:gd name="T6" fmla="*/ 3 w 28"/>
                  <a:gd name="T7" fmla="*/ 0 h 38"/>
                  <a:gd name="T8" fmla="*/ 25 w 28"/>
                  <a:gd name="T9" fmla="*/ 34 h 38"/>
                  <a:gd name="T10" fmla="*/ 27 w 28"/>
                  <a:gd name="T11" fmla="*/ 37 h 38"/>
                  <a:gd name="T12" fmla="*/ 0 60000 65536"/>
                  <a:gd name="T13" fmla="*/ 0 60000 65536"/>
                  <a:gd name="T14" fmla="*/ 0 60000 65536"/>
                  <a:gd name="T15" fmla="*/ 0 60000 65536"/>
                  <a:gd name="T16" fmla="*/ 0 60000 65536"/>
                  <a:gd name="T17" fmla="*/ 0 60000 65536"/>
                  <a:gd name="T18" fmla="*/ 0 w 28"/>
                  <a:gd name="T19" fmla="*/ 0 h 38"/>
                  <a:gd name="T20" fmla="*/ 28 w 28"/>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28" h="38">
                    <a:moveTo>
                      <a:pt x="27" y="37"/>
                    </a:moveTo>
                    <a:lnTo>
                      <a:pt x="27" y="37"/>
                    </a:lnTo>
                    <a:lnTo>
                      <a:pt x="0" y="2"/>
                    </a:lnTo>
                    <a:lnTo>
                      <a:pt x="3" y="0"/>
                    </a:lnTo>
                    <a:lnTo>
                      <a:pt x="25" y="34"/>
                    </a:lnTo>
                    <a:lnTo>
                      <a:pt x="27" y="3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2" name="Freeform 321"/>
              <p:cNvSpPr>
                <a:spLocks/>
              </p:cNvSpPr>
              <p:nvPr/>
            </p:nvSpPr>
            <p:spPr bwMode="auto">
              <a:xfrm>
                <a:off x="1081" y="1309"/>
                <a:ext cx="28" cy="38"/>
              </a:xfrm>
              <a:custGeom>
                <a:avLst/>
                <a:gdLst>
                  <a:gd name="T0" fmla="*/ 27 w 28"/>
                  <a:gd name="T1" fmla="*/ 37 h 38"/>
                  <a:gd name="T2" fmla="*/ 0 w 28"/>
                  <a:gd name="T3" fmla="*/ 2 h 38"/>
                  <a:gd name="T4" fmla="*/ 3 w 28"/>
                  <a:gd name="T5" fmla="*/ 0 h 38"/>
                  <a:gd name="T6" fmla="*/ 25 w 28"/>
                  <a:gd name="T7" fmla="*/ 34 h 38"/>
                  <a:gd name="T8" fmla="*/ 27 w 28"/>
                  <a:gd name="T9" fmla="*/ 37 h 38"/>
                  <a:gd name="T10" fmla="*/ 0 60000 65536"/>
                  <a:gd name="T11" fmla="*/ 0 60000 65536"/>
                  <a:gd name="T12" fmla="*/ 0 60000 65536"/>
                  <a:gd name="T13" fmla="*/ 0 60000 65536"/>
                  <a:gd name="T14" fmla="*/ 0 60000 65536"/>
                  <a:gd name="T15" fmla="*/ 0 w 28"/>
                  <a:gd name="T16" fmla="*/ 0 h 38"/>
                  <a:gd name="T17" fmla="*/ 28 w 28"/>
                  <a:gd name="T18" fmla="*/ 38 h 38"/>
                </a:gdLst>
                <a:ahLst/>
                <a:cxnLst>
                  <a:cxn ang="T10">
                    <a:pos x="T0" y="T1"/>
                  </a:cxn>
                  <a:cxn ang="T11">
                    <a:pos x="T2" y="T3"/>
                  </a:cxn>
                  <a:cxn ang="T12">
                    <a:pos x="T4" y="T5"/>
                  </a:cxn>
                  <a:cxn ang="T13">
                    <a:pos x="T6" y="T7"/>
                  </a:cxn>
                  <a:cxn ang="T14">
                    <a:pos x="T8" y="T9"/>
                  </a:cxn>
                </a:cxnLst>
                <a:rect l="T15" t="T16" r="T17" b="T18"/>
                <a:pathLst>
                  <a:path w="28" h="38">
                    <a:moveTo>
                      <a:pt x="27" y="37"/>
                    </a:moveTo>
                    <a:lnTo>
                      <a:pt x="0" y="2"/>
                    </a:lnTo>
                    <a:lnTo>
                      <a:pt x="3" y="0"/>
                    </a:lnTo>
                    <a:lnTo>
                      <a:pt x="25" y="34"/>
                    </a:lnTo>
                    <a:lnTo>
                      <a:pt x="27" y="37"/>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3" name="Freeform 322"/>
              <p:cNvSpPr>
                <a:spLocks/>
              </p:cNvSpPr>
              <p:nvPr/>
            </p:nvSpPr>
            <p:spPr bwMode="auto">
              <a:xfrm>
                <a:off x="1112" y="1348"/>
                <a:ext cx="34" cy="14"/>
              </a:xfrm>
              <a:custGeom>
                <a:avLst/>
                <a:gdLst>
                  <a:gd name="T0" fmla="*/ 29 w 34"/>
                  <a:gd name="T1" fmla="*/ 13 h 14"/>
                  <a:gd name="T2" fmla="*/ 29 w 34"/>
                  <a:gd name="T3" fmla="*/ 13 h 14"/>
                  <a:gd name="T4" fmla="*/ 2 w 34"/>
                  <a:gd name="T5" fmla="*/ 3 h 14"/>
                  <a:gd name="T6" fmla="*/ 0 w 34"/>
                  <a:gd name="T7" fmla="*/ 0 h 14"/>
                  <a:gd name="T8" fmla="*/ 33 w 34"/>
                  <a:gd name="T9" fmla="*/ 12 h 14"/>
                  <a:gd name="T10" fmla="*/ 29 w 34"/>
                  <a:gd name="T11" fmla="*/ 13 h 14"/>
                  <a:gd name="T12" fmla="*/ 0 60000 65536"/>
                  <a:gd name="T13" fmla="*/ 0 60000 65536"/>
                  <a:gd name="T14" fmla="*/ 0 60000 65536"/>
                  <a:gd name="T15" fmla="*/ 0 60000 65536"/>
                  <a:gd name="T16" fmla="*/ 0 60000 65536"/>
                  <a:gd name="T17" fmla="*/ 0 60000 65536"/>
                  <a:gd name="T18" fmla="*/ 0 w 34"/>
                  <a:gd name="T19" fmla="*/ 0 h 14"/>
                  <a:gd name="T20" fmla="*/ 34 w 3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4" h="14">
                    <a:moveTo>
                      <a:pt x="29" y="13"/>
                    </a:moveTo>
                    <a:lnTo>
                      <a:pt x="29" y="13"/>
                    </a:lnTo>
                    <a:lnTo>
                      <a:pt x="2" y="3"/>
                    </a:lnTo>
                    <a:lnTo>
                      <a:pt x="0" y="0"/>
                    </a:lnTo>
                    <a:lnTo>
                      <a:pt x="33" y="12"/>
                    </a:lnTo>
                    <a:lnTo>
                      <a:pt x="29"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4" name="Freeform 323"/>
              <p:cNvSpPr>
                <a:spLocks/>
              </p:cNvSpPr>
              <p:nvPr/>
            </p:nvSpPr>
            <p:spPr bwMode="auto">
              <a:xfrm>
                <a:off x="1112" y="1348"/>
                <a:ext cx="34" cy="14"/>
              </a:xfrm>
              <a:custGeom>
                <a:avLst/>
                <a:gdLst>
                  <a:gd name="T0" fmla="*/ 29 w 34"/>
                  <a:gd name="T1" fmla="*/ 13 h 14"/>
                  <a:gd name="T2" fmla="*/ 2 w 34"/>
                  <a:gd name="T3" fmla="*/ 3 h 14"/>
                  <a:gd name="T4" fmla="*/ 0 w 34"/>
                  <a:gd name="T5" fmla="*/ 0 h 14"/>
                  <a:gd name="T6" fmla="*/ 33 w 34"/>
                  <a:gd name="T7" fmla="*/ 12 h 14"/>
                  <a:gd name="T8" fmla="*/ 29 w 34"/>
                  <a:gd name="T9" fmla="*/ 13 h 14"/>
                  <a:gd name="T10" fmla="*/ 0 60000 65536"/>
                  <a:gd name="T11" fmla="*/ 0 60000 65536"/>
                  <a:gd name="T12" fmla="*/ 0 60000 65536"/>
                  <a:gd name="T13" fmla="*/ 0 60000 65536"/>
                  <a:gd name="T14" fmla="*/ 0 60000 65536"/>
                  <a:gd name="T15" fmla="*/ 0 w 34"/>
                  <a:gd name="T16" fmla="*/ 0 h 14"/>
                  <a:gd name="T17" fmla="*/ 34 w 34"/>
                  <a:gd name="T18" fmla="*/ 14 h 14"/>
                </a:gdLst>
                <a:ahLst/>
                <a:cxnLst>
                  <a:cxn ang="T10">
                    <a:pos x="T0" y="T1"/>
                  </a:cxn>
                  <a:cxn ang="T11">
                    <a:pos x="T2" y="T3"/>
                  </a:cxn>
                  <a:cxn ang="T12">
                    <a:pos x="T4" y="T5"/>
                  </a:cxn>
                  <a:cxn ang="T13">
                    <a:pos x="T6" y="T7"/>
                  </a:cxn>
                  <a:cxn ang="T14">
                    <a:pos x="T8" y="T9"/>
                  </a:cxn>
                </a:cxnLst>
                <a:rect l="T15" t="T16" r="T17" b="T18"/>
                <a:pathLst>
                  <a:path w="34" h="14">
                    <a:moveTo>
                      <a:pt x="29" y="13"/>
                    </a:moveTo>
                    <a:lnTo>
                      <a:pt x="2" y="3"/>
                    </a:lnTo>
                    <a:lnTo>
                      <a:pt x="0" y="0"/>
                    </a:lnTo>
                    <a:lnTo>
                      <a:pt x="33" y="12"/>
                    </a:lnTo>
                    <a:lnTo>
                      <a:pt x="29" y="1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5" name="Freeform 324"/>
              <p:cNvSpPr>
                <a:spLocks/>
              </p:cNvSpPr>
              <p:nvPr/>
            </p:nvSpPr>
            <p:spPr bwMode="auto">
              <a:xfrm>
                <a:off x="1146" y="1361"/>
                <a:ext cx="6" cy="3"/>
              </a:xfrm>
              <a:custGeom>
                <a:avLst/>
                <a:gdLst>
                  <a:gd name="T0" fmla="*/ 2 w 6"/>
                  <a:gd name="T1" fmla="*/ 1 h 3"/>
                  <a:gd name="T2" fmla="*/ 2 w 6"/>
                  <a:gd name="T3" fmla="*/ 1 h 3"/>
                  <a:gd name="T4" fmla="*/ 0 w 6"/>
                  <a:gd name="T5" fmla="*/ 0 h 3"/>
                  <a:gd name="T6" fmla="*/ 2 w 6"/>
                  <a:gd name="T7" fmla="*/ 1 h 3"/>
                  <a:gd name="T8" fmla="*/ 5 w 6"/>
                  <a:gd name="T9" fmla="*/ 2 h 3"/>
                  <a:gd name="T10" fmla="*/ 2 w 6"/>
                  <a:gd name="T11" fmla="*/ 1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2" y="1"/>
                    </a:moveTo>
                    <a:lnTo>
                      <a:pt x="2" y="1"/>
                    </a:lnTo>
                    <a:lnTo>
                      <a:pt x="0" y="0"/>
                    </a:lnTo>
                    <a:lnTo>
                      <a:pt x="2" y="1"/>
                    </a:lnTo>
                    <a:lnTo>
                      <a:pt x="5" y="2"/>
                    </a:lnTo>
                    <a:lnTo>
                      <a:pt x="2"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6" name="Freeform 325"/>
              <p:cNvSpPr>
                <a:spLocks/>
              </p:cNvSpPr>
              <p:nvPr/>
            </p:nvSpPr>
            <p:spPr bwMode="auto">
              <a:xfrm>
                <a:off x="1146" y="1361"/>
                <a:ext cx="6" cy="3"/>
              </a:xfrm>
              <a:custGeom>
                <a:avLst/>
                <a:gdLst>
                  <a:gd name="T0" fmla="*/ 2 w 6"/>
                  <a:gd name="T1" fmla="*/ 1 h 3"/>
                  <a:gd name="T2" fmla="*/ 0 w 6"/>
                  <a:gd name="T3" fmla="*/ 0 h 3"/>
                  <a:gd name="T4" fmla="*/ 2 w 6"/>
                  <a:gd name="T5" fmla="*/ 1 h 3"/>
                  <a:gd name="T6" fmla="*/ 5 w 6"/>
                  <a:gd name="T7" fmla="*/ 2 h 3"/>
                  <a:gd name="T8" fmla="*/ 2 w 6"/>
                  <a:gd name="T9" fmla="*/ 1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2" y="1"/>
                    </a:moveTo>
                    <a:lnTo>
                      <a:pt x="0" y="0"/>
                    </a:lnTo>
                    <a:lnTo>
                      <a:pt x="2" y="1"/>
                    </a:lnTo>
                    <a:lnTo>
                      <a:pt x="5" y="2"/>
                    </a:lnTo>
                    <a:lnTo>
                      <a:pt x="2"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7" name="Freeform 326"/>
              <p:cNvSpPr>
                <a:spLocks/>
              </p:cNvSpPr>
              <p:nvPr/>
            </p:nvSpPr>
            <p:spPr bwMode="auto">
              <a:xfrm>
                <a:off x="1142" y="1365"/>
                <a:ext cx="4" cy="9"/>
              </a:xfrm>
              <a:custGeom>
                <a:avLst/>
                <a:gdLst>
                  <a:gd name="T0" fmla="*/ 0 w 4"/>
                  <a:gd name="T1" fmla="*/ 8 h 9"/>
                  <a:gd name="T2" fmla="*/ 0 w 4"/>
                  <a:gd name="T3" fmla="*/ 8 h 9"/>
                  <a:gd name="T4" fmla="*/ 3 w 4"/>
                  <a:gd name="T5" fmla="*/ 0 h 9"/>
                  <a:gd name="T6" fmla="*/ 2 w 4"/>
                  <a:gd name="T7" fmla="*/ 7 h 9"/>
                  <a:gd name="T8" fmla="*/ 0 w 4"/>
                  <a:gd name="T9" fmla="*/ 8 h 9"/>
                  <a:gd name="T10" fmla="*/ 2 w 4"/>
                  <a:gd name="T11" fmla="*/ 7 h 9"/>
                  <a:gd name="T12" fmla="*/ 0 w 4"/>
                  <a:gd name="T13" fmla="*/ 8 h 9"/>
                  <a:gd name="T14" fmla="*/ 0 60000 65536"/>
                  <a:gd name="T15" fmla="*/ 0 60000 65536"/>
                  <a:gd name="T16" fmla="*/ 0 60000 65536"/>
                  <a:gd name="T17" fmla="*/ 0 60000 65536"/>
                  <a:gd name="T18" fmla="*/ 0 60000 65536"/>
                  <a:gd name="T19" fmla="*/ 0 60000 65536"/>
                  <a:gd name="T20" fmla="*/ 0 60000 65536"/>
                  <a:gd name="T21" fmla="*/ 0 w 4"/>
                  <a:gd name="T22" fmla="*/ 0 h 9"/>
                  <a:gd name="T23" fmla="*/ 4 w 4"/>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9">
                    <a:moveTo>
                      <a:pt x="0" y="8"/>
                    </a:moveTo>
                    <a:lnTo>
                      <a:pt x="0" y="8"/>
                    </a:lnTo>
                    <a:lnTo>
                      <a:pt x="3" y="0"/>
                    </a:lnTo>
                    <a:lnTo>
                      <a:pt x="2" y="7"/>
                    </a:lnTo>
                    <a:lnTo>
                      <a:pt x="0" y="8"/>
                    </a:lnTo>
                    <a:lnTo>
                      <a:pt x="2" y="7"/>
                    </a:lnTo>
                    <a:lnTo>
                      <a:pt x="0"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8" name="Freeform 327"/>
              <p:cNvSpPr>
                <a:spLocks/>
              </p:cNvSpPr>
              <p:nvPr/>
            </p:nvSpPr>
            <p:spPr bwMode="auto">
              <a:xfrm>
                <a:off x="1142" y="1365"/>
                <a:ext cx="4" cy="9"/>
              </a:xfrm>
              <a:custGeom>
                <a:avLst/>
                <a:gdLst>
                  <a:gd name="T0" fmla="*/ 0 w 4"/>
                  <a:gd name="T1" fmla="*/ 8 h 9"/>
                  <a:gd name="T2" fmla="*/ 3 w 4"/>
                  <a:gd name="T3" fmla="*/ 0 h 9"/>
                  <a:gd name="T4" fmla="*/ 2 w 4"/>
                  <a:gd name="T5" fmla="*/ 7 h 9"/>
                  <a:gd name="T6" fmla="*/ 0 w 4"/>
                  <a:gd name="T7" fmla="*/ 8 h 9"/>
                  <a:gd name="T8" fmla="*/ 2 w 4"/>
                  <a:gd name="T9" fmla="*/ 7 h 9"/>
                  <a:gd name="T10" fmla="*/ 0 w 4"/>
                  <a:gd name="T11" fmla="*/ 8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8"/>
                    </a:moveTo>
                    <a:lnTo>
                      <a:pt x="3" y="0"/>
                    </a:lnTo>
                    <a:lnTo>
                      <a:pt x="2" y="7"/>
                    </a:lnTo>
                    <a:lnTo>
                      <a:pt x="0" y="8"/>
                    </a:lnTo>
                    <a:lnTo>
                      <a:pt x="2" y="7"/>
                    </a:lnTo>
                    <a:lnTo>
                      <a:pt x="0" y="8"/>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49" name="Freeform 328"/>
              <p:cNvSpPr>
                <a:spLocks/>
              </p:cNvSpPr>
              <p:nvPr/>
            </p:nvSpPr>
            <p:spPr bwMode="auto">
              <a:xfrm>
                <a:off x="1105" y="1361"/>
                <a:ext cx="32" cy="13"/>
              </a:xfrm>
              <a:custGeom>
                <a:avLst/>
                <a:gdLst>
                  <a:gd name="T0" fmla="*/ 0 w 32"/>
                  <a:gd name="T1" fmla="*/ 0 h 13"/>
                  <a:gd name="T2" fmla="*/ 0 w 32"/>
                  <a:gd name="T3" fmla="*/ 0 h 13"/>
                  <a:gd name="T4" fmla="*/ 6 w 32"/>
                  <a:gd name="T5" fmla="*/ 3 h 13"/>
                  <a:gd name="T6" fmla="*/ 11 w 32"/>
                  <a:gd name="T7" fmla="*/ 5 h 13"/>
                  <a:gd name="T8" fmla="*/ 16 w 32"/>
                  <a:gd name="T9" fmla="*/ 8 h 13"/>
                  <a:gd name="T10" fmla="*/ 23 w 32"/>
                  <a:gd name="T11" fmla="*/ 9 h 13"/>
                  <a:gd name="T12" fmla="*/ 26 w 32"/>
                  <a:gd name="T13" fmla="*/ 9 h 13"/>
                  <a:gd name="T14" fmla="*/ 31 w 32"/>
                  <a:gd name="T15" fmla="*/ 12 h 13"/>
                  <a:gd name="T16" fmla="*/ 28 w 32"/>
                  <a:gd name="T17" fmla="*/ 12 h 13"/>
                  <a:gd name="T18" fmla="*/ 23 w 32"/>
                  <a:gd name="T19" fmla="*/ 9 h 13"/>
                  <a:gd name="T20" fmla="*/ 18 w 32"/>
                  <a:gd name="T21" fmla="*/ 11 h 13"/>
                  <a:gd name="T22" fmla="*/ 13 w 32"/>
                  <a:gd name="T23" fmla="*/ 8 h 13"/>
                  <a:gd name="T24" fmla="*/ 8 w 32"/>
                  <a:gd name="T25" fmla="*/ 5 h 13"/>
                  <a:gd name="T26" fmla="*/ 0 w 32"/>
                  <a:gd name="T27" fmla="*/ 4 h 13"/>
                  <a:gd name="T28" fmla="*/ 0 w 32"/>
                  <a:gd name="T29" fmla="*/ 0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13"/>
                  <a:gd name="T47" fmla="*/ 32 w 32"/>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13">
                    <a:moveTo>
                      <a:pt x="0" y="0"/>
                    </a:moveTo>
                    <a:lnTo>
                      <a:pt x="0" y="0"/>
                    </a:lnTo>
                    <a:lnTo>
                      <a:pt x="6" y="3"/>
                    </a:lnTo>
                    <a:lnTo>
                      <a:pt x="11" y="5"/>
                    </a:lnTo>
                    <a:lnTo>
                      <a:pt x="16" y="8"/>
                    </a:lnTo>
                    <a:lnTo>
                      <a:pt x="23" y="9"/>
                    </a:lnTo>
                    <a:lnTo>
                      <a:pt x="26" y="9"/>
                    </a:lnTo>
                    <a:lnTo>
                      <a:pt x="31" y="12"/>
                    </a:lnTo>
                    <a:lnTo>
                      <a:pt x="28" y="12"/>
                    </a:lnTo>
                    <a:lnTo>
                      <a:pt x="23" y="9"/>
                    </a:lnTo>
                    <a:lnTo>
                      <a:pt x="18" y="11"/>
                    </a:lnTo>
                    <a:lnTo>
                      <a:pt x="13" y="8"/>
                    </a:lnTo>
                    <a:lnTo>
                      <a:pt x="8" y="5"/>
                    </a:lnTo>
                    <a:lnTo>
                      <a:pt x="0" y="4"/>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0" name="Freeform 329"/>
              <p:cNvSpPr>
                <a:spLocks/>
              </p:cNvSpPr>
              <p:nvPr/>
            </p:nvSpPr>
            <p:spPr bwMode="auto">
              <a:xfrm>
                <a:off x="1105" y="1361"/>
                <a:ext cx="32" cy="13"/>
              </a:xfrm>
              <a:custGeom>
                <a:avLst/>
                <a:gdLst>
                  <a:gd name="T0" fmla="*/ 0 w 32"/>
                  <a:gd name="T1" fmla="*/ 0 h 13"/>
                  <a:gd name="T2" fmla="*/ 6 w 32"/>
                  <a:gd name="T3" fmla="*/ 3 h 13"/>
                  <a:gd name="T4" fmla="*/ 11 w 32"/>
                  <a:gd name="T5" fmla="*/ 5 h 13"/>
                  <a:gd name="T6" fmla="*/ 16 w 32"/>
                  <a:gd name="T7" fmla="*/ 8 h 13"/>
                  <a:gd name="T8" fmla="*/ 23 w 32"/>
                  <a:gd name="T9" fmla="*/ 9 h 13"/>
                  <a:gd name="T10" fmla="*/ 26 w 32"/>
                  <a:gd name="T11" fmla="*/ 9 h 13"/>
                  <a:gd name="T12" fmla="*/ 31 w 32"/>
                  <a:gd name="T13" fmla="*/ 12 h 13"/>
                  <a:gd name="T14" fmla="*/ 28 w 32"/>
                  <a:gd name="T15" fmla="*/ 12 h 13"/>
                  <a:gd name="T16" fmla="*/ 23 w 32"/>
                  <a:gd name="T17" fmla="*/ 9 h 13"/>
                  <a:gd name="T18" fmla="*/ 18 w 32"/>
                  <a:gd name="T19" fmla="*/ 11 h 13"/>
                  <a:gd name="T20" fmla="*/ 13 w 32"/>
                  <a:gd name="T21" fmla="*/ 8 h 13"/>
                  <a:gd name="T22" fmla="*/ 8 w 32"/>
                  <a:gd name="T23" fmla="*/ 5 h 13"/>
                  <a:gd name="T24" fmla="*/ 0 w 32"/>
                  <a:gd name="T25" fmla="*/ 4 h 13"/>
                  <a:gd name="T26" fmla="*/ 0 w 32"/>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13"/>
                  <a:gd name="T44" fmla="*/ 32 w 3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13">
                    <a:moveTo>
                      <a:pt x="0" y="0"/>
                    </a:moveTo>
                    <a:lnTo>
                      <a:pt x="6" y="3"/>
                    </a:lnTo>
                    <a:lnTo>
                      <a:pt x="11" y="5"/>
                    </a:lnTo>
                    <a:lnTo>
                      <a:pt x="16" y="8"/>
                    </a:lnTo>
                    <a:lnTo>
                      <a:pt x="23" y="9"/>
                    </a:lnTo>
                    <a:lnTo>
                      <a:pt x="26" y="9"/>
                    </a:lnTo>
                    <a:lnTo>
                      <a:pt x="31" y="12"/>
                    </a:lnTo>
                    <a:lnTo>
                      <a:pt x="28" y="12"/>
                    </a:lnTo>
                    <a:lnTo>
                      <a:pt x="23" y="9"/>
                    </a:lnTo>
                    <a:lnTo>
                      <a:pt x="18" y="11"/>
                    </a:lnTo>
                    <a:lnTo>
                      <a:pt x="13" y="8"/>
                    </a:lnTo>
                    <a:lnTo>
                      <a:pt x="8" y="5"/>
                    </a:lnTo>
                    <a:lnTo>
                      <a:pt x="0" y="4"/>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1" name="Freeform 330"/>
              <p:cNvSpPr>
                <a:spLocks/>
              </p:cNvSpPr>
              <p:nvPr/>
            </p:nvSpPr>
            <p:spPr bwMode="auto">
              <a:xfrm>
                <a:off x="1073" y="1324"/>
                <a:ext cx="27" cy="38"/>
              </a:xfrm>
              <a:custGeom>
                <a:avLst/>
                <a:gdLst>
                  <a:gd name="T0" fmla="*/ 0 w 27"/>
                  <a:gd name="T1" fmla="*/ 0 h 38"/>
                  <a:gd name="T2" fmla="*/ 3 w 27"/>
                  <a:gd name="T3" fmla="*/ 0 h 38"/>
                  <a:gd name="T4" fmla="*/ 5 w 27"/>
                  <a:gd name="T5" fmla="*/ 3 h 38"/>
                  <a:gd name="T6" fmla="*/ 7 w 27"/>
                  <a:gd name="T7" fmla="*/ 9 h 38"/>
                  <a:gd name="T8" fmla="*/ 7 w 27"/>
                  <a:gd name="T9" fmla="*/ 12 h 38"/>
                  <a:gd name="T10" fmla="*/ 8 w 27"/>
                  <a:gd name="T11" fmla="*/ 17 h 38"/>
                  <a:gd name="T12" fmla="*/ 13 w 27"/>
                  <a:gd name="T13" fmla="*/ 21 h 38"/>
                  <a:gd name="T14" fmla="*/ 20 w 27"/>
                  <a:gd name="T15" fmla="*/ 24 h 38"/>
                  <a:gd name="T16" fmla="*/ 20 w 27"/>
                  <a:gd name="T17" fmla="*/ 28 h 38"/>
                  <a:gd name="T18" fmla="*/ 26 w 27"/>
                  <a:gd name="T19" fmla="*/ 32 h 38"/>
                  <a:gd name="T20" fmla="*/ 26 w 27"/>
                  <a:gd name="T21" fmla="*/ 37 h 38"/>
                  <a:gd name="T22" fmla="*/ 21 w 27"/>
                  <a:gd name="T23" fmla="*/ 34 h 38"/>
                  <a:gd name="T24" fmla="*/ 15 w 27"/>
                  <a:gd name="T25" fmla="*/ 24 h 38"/>
                  <a:gd name="T26" fmla="*/ 10 w 27"/>
                  <a:gd name="T27" fmla="*/ 21 h 38"/>
                  <a:gd name="T28" fmla="*/ 8 w 27"/>
                  <a:gd name="T29" fmla="*/ 17 h 38"/>
                  <a:gd name="T30" fmla="*/ 3 w 27"/>
                  <a:gd name="T31" fmla="*/ 14 h 38"/>
                  <a:gd name="T32" fmla="*/ 2 w 27"/>
                  <a:gd name="T33" fmla="*/ 10 h 38"/>
                  <a:gd name="T34" fmla="*/ 2 w 27"/>
                  <a:gd name="T35" fmla="*/ 5 h 38"/>
                  <a:gd name="T36" fmla="*/ 0 w 27"/>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38"/>
                  <a:gd name="T59" fmla="*/ 27 w 27"/>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38">
                    <a:moveTo>
                      <a:pt x="0" y="0"/>
                    </a:moveTo>
                    <a:lnTo>
                      <a:pt x="3" y="0"/>
                    </a:lnTo>
                    <a:lnTo>
                      <a:pt x="5" y="3"/>
                    </a:lnTo>
                    <a:lnTo>
                      <a:pt x="7" y="9"/>
                    </a:lnTo>
                    <a:lnTo>
                      <a:pt x="7" y="12"/>
                    </a:lnTo>
                    <a:lnTo>
                      <a:pt x="8" y="17"/>
                    </a:lnTo>
                    <a:lnTo>
                      <a:pt x="13" y="21"/>
                    </a:lnTo>
                    <a:lnTo>
                      <a:pt x="20" y="24"/>
                    </a:lnTo>
                    <a:lnTo>
                      <a:pt x="20" y="28"/>
                    </a:lnTo>
                    <a:lnTo>
                      <a:pt x="26" y="32"/>
                    </a:lnTo>
                    <a:lnTo>
                      <a:pt x="26" y="37"/>
                    </a:lnTo>
                    <a:lnTo>
                      <a:pt x="21" y="34"/>
                    </a:lnTo>
                    <a:lnTo>
                      <a:pt x="15" y="24"/>
                    </a:lnTo>
                    <a:lnTo>
                      <a:pt x="10" y="21"/>
                    </a:lnTo>
                    <a:lnTo>
                      <a:pt x="8" y="17"/>
                    </a:lnTo>
                    <a:lnTo>
                      <a:pt x="3" y="14"/>
                    </a:lnTo>
                    <a:lnTo>
                      <a:pt x="2" y="10"/>
                    </a:lnTo>
                    <a:lnTo>
                      <a:pt x="2" y="5"/>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2" name="Freeform 331"/>
              <p:cNvSpPr>
                <a:spLocks/>
              </p:cNvSpPr>
              <p:nvPr/>
            </p:nvSpPr>
            <p:spPr bwMode="auto">
              <a:xfrm>
                <a:off x="1073" y="1324"/>
                <a:ext cx="27" cy="38"/>
              </a:xfrm>
              <a:custGeom>
                <a:avLst/>
                <a:gdLst>
                  <a:gd name="T0" fmla="*/ 0 w 27"/>
                  <a:gd name="T1" fmla="*/ 0 h 38"/>
                  <a:gd name="T2" fmla="*/ 3 w 27"/>
                  <a:gd name="T3" fmla="*/ 0 h 38"/>
                  <a:gd name="T4" fmla="*/ 5 w 27"/>
                  <a:gd name="T5" fmla="*/ 3 h 38"/>
                  <a:gd name="T6" fmla="*/ 7 w 27"/>
                  <a:gd name="T7" fmla="*/ 9 h 38"/>
                  <a:gd name="T8" fmla="*/ 7 w 27"/>
                  <a:gd name="T9" fmla="*/ 12 h 38"/>
                  <a:gd name="T10" fmla="*/ 8 w 27"/>
                  <a:gd name="T11" fmla="*/ 17 h 38"/>
                  <a:gd name="T12" fmla="*/ 13 w 27"/>
                  <a:gd name="T13" fmla="*/ 21 h 38"/>
                  <a:gd name="T14" fmla="*/ 20 w 27"/>
                  <a:gd name="T15" fmla="*/ 24 h 38"/>
                  <a:gd name="T16" fmla="*/ 20 w 27"/>
                  <a:gd name="T17" fmla="*/ 28 h 38"/>
                  <a:gd name="T18" fmla="*/ 26 w 27"/>
                  <a:gd name="T19" fmla="*/ 32 h 38"/>
                  <a:gd name="T20" fmla="*/ 26 w 27"/>
                  <a:gd name="T21" fmla="*/ 37 h 38"/>
                  <a:gd name="T22" fmla="*/ 21 w 27"/>
                  <a:gd name="T23" fmla="*/ 34 h 38"/>
                  <a:gd name="T24" fmla="*/ 15 w 27"/>
                  <a:gd name="T25" fmla="*/ 24 h 38"/>
                  <a:gd name="T26" fmla="*/ 10 w 27"/>
                  <a:gd name="T27" fmla="*/ 21 h 38"/>
                  <a:gd name="T28" fmla="*/ 8 w 27"/>
                  <a:gd name="T29" fmla="*/ 17 h 38"/>
                  <a:gd name="T30" fmla="*/ 3 w 27"/>
                  <a:gd name="T31" fmla="*/ 14 h 38"/>
                  <a:gd name="T32" fmla="*/ 2 w 27"/>
                  <a:gd name="T33" fmla="*/ 10 h 38"/>
                  <a:gd name="T34" fmla="*/ 2 w 27"/>
                  <a:gd name="T35" fmla="*/ 5 h 38"/>
                  <a:gd name="T36" fmla="*/ 0 w 27"/>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38"/>
                  <a:gd name="T59" fmla="*/ 27 w 27"/>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38">
                    <a:moveTo>
                      <a:pt x="0" y="0"/>
                    </a:moveTo>
                    <a:lnTo>
                      <a:pt x="3" y="0"/>
                    </a:lnTo>
                    <a:lnTo>
                      <a:pt x="5" y="3"/>
                    </a:lnTo>
                    <a:lnTo>
                      <a:pt x="7" y="9"/>
                    </a:lnTo>
                    <a:lnTo>
                      <a:pt x="7" y="12"/>
                    </a:lnTo>
                    <a:lnTo>
                      <a:pt x="8" y="17"/>
                    </a:lnTo>
                    <a:lnTo>
                      <a:pt x="13" y="21"/>
                    </a:lnTo>
                    <a:lnTo>
                      <a:pt x="20" y="24"/>
                    </a:lnTo>
                    <a:lnTo>
                      <a:pt x="20" y="28"/>
                    </a:lnTo>
                    <a:lnTo>
                      <a:pt x="26" y="32"/>
                    </a:lnTo>
                    <a:lnTo>
                      <a:pt x="26" y="37"/>
                    </a:lnTo>
                    <a:lnTo>
                      <a:pt x="21" y="34"/>
                    </a:lnTo>
                    <a:lnTo>
                      <a:pt x="15" y="24"/>
                    </a:lnTo>
                    <a:lnTo>
                      <a:pt x="10" y="21"/>
                    </a:lnTo>
                    <a:lnTo>
                      <a:pt x="8" y="17"/>
                    </a:lnTo>
                    <a:lnTo>
                      <a:pt x="3" y="14"/>
                    </a:lnTo>
                    <a:lnTo>
                      <a:pt x="2" y="10"/>
                    </a:lnTo>
                    <a:lnTo>
                      <a:pt x="2" y="5"/>
                    </a:lnTo>
                    <a:lnTo>
                      <a:pt x="0"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3" name="Freeform 332"/>
              <p:cNvSpPr>
                <a:spLocks/>
              </p:cNvSpPr>
              <p:nvPr/>
            </p:nvSpPr>
            <p:spPr bwMode="auto">
              <a:xfrm>
                <a:off x="1073" y="1309"/>
                <a:ext cx="7" cy="10"/>
              </a:xfrm>
              <a:custGeom>
                <a:avLst/>
                <a:gdLst>
                  <a:gd name="T0" fmla="*/ 4 w 7"/>
                  <a:gd name="T1" fmla="*/ 1 h 10"/>
                  <a:gd name="T2" fmla="*/ 6 w 7"/>
                  <a:gd name="T3" fmla="*/ 0 h 10"/>
                  <a:gd name="T4" fmla="*/ 0 w 7"/>
                  <a:gd name="T5" fmla="*/ 9 h 10"/>
                  <a:gd name="T6" fmla="*/ 4 w 7"/>
                  <a:gd name="T7" fmla="*/ 1 h 10"/>
                  <a:gd name="T8" fmla="*/ 6 w 7"/>
                  <a:gd name="T9" fmla="*/ 0 h 10"/>
                  <a:gd name="T10" fmla="*/ 4 w 7"/>
                  <a:gd name="T11" fmla="*/ 1 h 10"/>
                  <a:gd name="T12" fmla="*/ 6 w 7"/>
                  <a:gd name="T13" fmla="*/ 0 h 10"/>
                  <a:gd name="T14" fmla="*/ 4 w 7"/>
                  <a:gd name="T15" fmla="*/ 1 h 10"/>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0"/>
                  <a:gd name="T26" fmla="*/ 7 w 7"/>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0">
                    <a:moveTo>
                      <a:pt x="4" y="1"/>
                    </a:moveTo>
                    <a:lnTo>
                      <a:pt x="6" y="0"/>
                    </a:lnTo>
                    <a:lnTo>
                      <a:pt x="0" y="9"/>
                    </a:lnTo>
                    <a:lnTo>
                      <a:pt x="4" y="1"/>
                    </a:lnTo>
                    <a:lnTo>
                      <a:pt x="6" y="0"/>
                    </a:lnTo>
                    <a:lnTo>
                      <a:pt x="4" y="1"/>
                    </a:lnTo>
                    <a:lnTo>
                      <a:pt x="6" y="0"/>
                    </a:lnTo>
                    <a:lnTo>
                      <a:pt x="4"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4" name="Freeform 333"/>
              <p:cNvSpPr>
                <a:spLocks/>
              </p:cNvSpPr>
              <p:nvPr/>
            </p:nvSpPr>
            <p:spPr bwMode="auto">
              <a:xfrm>
                <a:off x="1073" y="1309"/>
                <a:ext cx="7" cy="10"/>
              </a:xfrm>
              <a:custGeom>
                <a:avLst/>
                <a:gdLst>
                  <a:gd name="T0" fmla="*/ 4 w 7"/>
                  <a:gd name="T1" fmla="*/ 1 h 10"/>
                  <a:gd name="T2" fmla="*/ 6 w 7"/>
                  <a:gd name="T3" fmla="*/ 0 h 10"/>
                  <a:gd name="T4" fmla="*/ 0 w 7"/>
                  <a:gd name="T5" fmla="*/ 9 h 10"/>
                  <a:gd name="T6" fmla="*/ 4 w 7"/>
                  <a:gd name="T7" fmla="*/ 1 h 10"/>
                  <a:gd name="T8" fmla="*/ 6 w 7"/>
                  <a:gd name="T9" fmla="*/ 0 h 10"/>
                  <a:gd name="T10" fmla="*/ 4 w 7"/>
                  <a:gd name="T11" fmla="*/ 1 h 10"/>
                  <a:gd name="T12" fmla="*/ 6 w 7"/>
                  <a:gd name="T13" fmla="*/ 0 h 10"/>
                  <a:gd name="T14" fmla="*/ 4 w 7"/>
                  <a:gd name="T15" fmla="*/ 1 h 10"/>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0"/>
                  <a:gd name="T26" fmla="*/ 7 w 7"/>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0">
                    <a:moveTo>
                      <a:pt x="4" y="1"/>
                    </a:moveTo>
                    <a:lnTo>
                      <a:pt x="6" y="0"/>
                    </a:lnTo>
                    <a:lnTo>
                      <a:pt x="0" y="9"/>
                    </a:lnTo>
                    <a:lnTo>
                      <a:pt x="4" y="1"/>
                    </a:lnTo>
                    <a:lnTo>
                      <a:pt x="6" y="0"/>
                    </a:lnTo>
                    <a:lnTo>
                      <a:pt x="4" y="1"/>
                    </a:lnTo>
                    <a:lnTo>
                      <a:pt x="6" y="0"/>
                    </a:lnTo>
                    <a:lnTo>
                      <a:pt x="4" y="1"/>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5" name="Freeform 334"/>
              <p:cNvSpPr>
                <a:spLocks/>
              </p:cNvSpPr>
              <p:nvPr/>
            </p:nvSpPr>
            <p:spPr bwMode="auto">
              <a:xfrm>
                <a:off x="1042" y="1367"/>
                <a:ext cx="32" cy="56"/>
              </a:xfrm>
              <a:custGeom>
                <a:avLst/>
                <a:gdLst>
                  <a:gd name="T0" fmla="*/ 0 w 32"/>
                  <a:gd name="T1" fmla="*/ 50 h 56"/>
                  <a:gd name="T2" fmla="*/ 0 w 32"/>
                  <a:gd name="T3" fmla="*/ 50 h 56"/>
                  <a:gd name="T4" fmla="*/ 26 w 32"/>
                  <a:gd name="T5" fmla="*/ 2 h 56"/>
                  <a:gd name="T6" fmla="*/ 31 w 32"/>
                  <a:gd name="T7" fmla="*/ 0 h 56"/>
                  <a:gd name="T8" fmla="*/ 2 w 32"/>
                  <a:gd name="T9" fmla="*/ 55 h 56"/>
                  <a:gd name="T10" fmla="*/ 0 w 32"/>
                  <a:gd name="T11" fmla="*/ 50 h 56"/>
                  <a:gd name="T12" fmla="*/ 0 60000 65536"/>
                  <a:gd name="T13" fmla="*/ 0 60000 65536"/>
                  <a:gd name="T14" fmla="*/ 0 60000 65536"/>
                  <a:gd name="T15" fmla="*/ 0 60000 65536"/>
                  <a:gd name="T16" fmla="*/ 0 60000 65536"/>
                  <a:gd name="T17" fmla="*/ 0 60000 65536"/>
                  <a:gd name="T18" fmla="*/ 0 w 32"/>
                  <a:gd name="T19" fmla="*/ 0 h 56"/>
                  <a:gd name="T20" fmla="*/ 32 w 32"/>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32" h="56">
                    <a:moveTo>
                      <a:pt x="0" y="50"/>
                    </a:moveTo>
                    <a:lnTo>
                      <a:pt x="0" y="50"/>
                    </a:lnTo>
                    <a:lnTo>
                      <a:pt x="26" y="2"/>
                    </a:lnTo>
                    <a:lnTo>
                      <a:pt x="31" y="0"/>
                    </a:lnTo>
                    <a:lnTo>
                      <a:pt x="2" y="55"/>
                    </a:lnTo>
                    <a:lnTo>
                      <a:pt x="0" y="5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6" name="Freeform 335"/>
              <p:cNvSpPr>
                <a:spLocks/>
              </p:cNvSpPr>
              <p:nvPr/>
            </p:nvSpPr>
            <p:spPr bwMode="auto">
              <a:xfrm>
                <a:off x="1042" y="1367"/>
                <a:ext cx="32" cy="56"/>
              </a:xfrm>
              <a:custGeom>
                <a:avLst/>
                <a:gdLst>
                  <a:gd name="T0" fmla="*/ 0 w 32"/>
                  <a:gd name="T1" fmla="*/ 50 h 56"/>
                  <a:gd name="T2" fmla="*/ 26 w 32"/>
                  <a:gd name="T3" fmla="*/ 2 h 56"/>
                  <a:gd name="T4" fmla="*/ 31 w 32"/>
                  <a:gd name="T5" fmla="*/ 0 h 56"/>
                  <a:gd name="T6" fmla="*/ 2 w 32"/>
                  <a:gd name="T7" fmla="*/ 55 h 56"/>
                  <a:gd name="T8" fmla="*/ 0 w 32"/>
                  <a:gd name="T9" fmla="*/ 50 h 56"/>
                  <a:gd name="T10" fmla="*/ 0 60000 65536"/>
                  <a:gd name="T11" fmla="*/ 0 60000 65536"/>
                  <a:gd name="T12" fmla="*/ 0 60000 65536"/>
                  <a:gd name="T13" fmla="*/ 0 60000 65536"/>
                  <a:gd name="T14" fmla="*/ 0 60000 65536"/>
                  <a:gd name="T15" fmla="*/ 0 w 32"/>
                  <a:gd name="T16" fmla="*/ 0 h 56"/>
                  <a:gd name="T17" fmla="*/ 32 w 32"/>
                  <a:gd name="T18" fmla="*/ 56 h 56"/>
                </a:gdLst>
                <a:ahLst/>
                <a:cxnLst>
                  <a:cxn ang="T10">
                    <a:pos x="T0" y="T1"/>
                  </a:cxn>
                  <a:cxn ang="T11">
                    <a:pos x="T2" y="T3"/>
                  </a:cxn>
                  <a:cxn ang="T12">
                    <a:pos x="T4" y="T5"/>
                  </a:cxn>
                  <a:cxn ang="T13">
                    <a:pos x="T6" y="T7"/>
                  </a:cxn>
                  <a:cxn ang="T14">
                    <a:pos x="T8" y="T9"/>
                  </a:cxn>
                </a:cxnLst>
                <a:rect l="T15" t="T16" r="T17" b="T18"/>
                <a:pathLst>
                  <a:path w="32" h="56">
                    <a:moveTo>
                      <a:pt x="0" y="50"/>
                    </a:moveTo>
                    <a:lnTo>
                      <a:pt x="26" y="2"/>
                    </a:lnTo>
                    <a:lnTo>
                      <a:pt x="31" y="0"/>
                    </a:lnTo>
                    <a:lnTo>
                      <a:pt x="2" y="55"/>
                    </a:lnTo>
                    <a:lnTo>
                      <a:pt x="0" y="5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7" name="Freeform 336"/>
              <p:cNvSpPr>
                <a:spLocks/>
              </p:cNvSpPr>
              <p:nvPr/>
            </p:nvSpPr>
            <p:spPr bwMode="auto">
              <a:xfrm>
                <a:off x="1064" y="1297"/>
                <a:ext cx="12" cy="65"/>
              </a:xfrm>
              <a:custGeom>
                <a:avLst/>
                <a:gdLst>
                  <a:gd name="T0" fmla="*/ 5 w 12"/>
                  <a:gd name="T1" fmla="*/ 0 h 65"/>
                  <a:gd name="T2" fmla="*/ 11 w 12"/>
                  <a:gd name="T3" fmla="*/ 54 h 65"/>
                  <a:gd name="T4" fmla="*/ 10 w 12"/>
                  <a:gd name="T5" fmla="*/ 64 h 65"/>
                  <a:gd name="T6" fmla="*/ 0 w 12"/>
                  <a:gd name="T7" fmla="*/ 2 h 65"/>
                  <a:gd name="T8" fmla="*/ 5 w 12"/>
                  <a:gd name="T9" fmla="*/ 0 h 65"/>
                  <a:gd name="T10" fmla="*/ 0 60000 65536"/>
                  <a:gd name="T11" fmla="*/ 0 60000 65536"/>
                  <a:gd name="T12" fmla="*/ 0 60000 65536"/>
                  <a:gd name="T13" fmla="*/ 0 60000 65536"/>
                  <a:gd name="T14" fmla="*/ 0 60000 65536"/>
                  <a:gd name="T15" fmla="*/ 0 w 12"/>
                  <a:gd name="T16" fmla="*/ 0 h 65"/>
                  <a:gd name="T17" fmla="*/ 12 w 12"/>
                  <a:gd name="T18" fmla="*/ 65 h 65"/>
                </a:gdLst>
                <a:ahLst/>
                <a:cxnLst>
                  <a:cxn ang="T10">
                    <a:pos x="T0" y="T1"/>
                  </a:cxn>
                  <a:cxn ang="T11">
                    <a:pos x="T2" y="T3"/>
                  </a:cxn>
                  <a:cxn ang="T12">
                    <a:pos x="T4" y="T5"/>
                  </a:cxn>
                  <a:cxn ang="T13">
                    <a:pos x="T6" y="T7"/>
                  </a:cxn>
                  <a:cxn ang="T14">
                    <a:pos x="T8" y="T9"/>
                  </a:cxn>
                </a:cxnLst>
                <a:rect l="T15" t="T16" r="T17" b="T18"/>
                <a:pathLst>
                  <a:path w="12" h="65">
                    <a:moveTo>
                      <a:pt x="5" y="0"/>
                    </a:moveTo>
                    <a:lnTo>
                      <a:pt x="11" y="54"/>
                    </a:lnTo>
                    <a:lnTo>
                      <a:pt x="10" y="64"/>
                    </a:lnTo>
                    <a:lnTo>
                      <a:pt x="0" y="2"/>
                    </a:lnTo>
                    <a:lnTo>
                      <a:pt x="5"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8" name="Freeform 337"/>
              <p:cNvSpPr>
                <a:spLocks/>
              </p:cNvSpPr>
              <p:nvPr/>
            </p:nvSpPr>
            <p:spPr bwMode="auto">
              <a:xfrm>
                <a:off x="1064" y="1297"/>
                <a:ext cx="12" cy="65"/>
              </a:xfrm>
              <a:custGeom>
                <a:avLst/>
                <a:gdLst>
                  <a:gd name="T0" fmla="*/ 5 w 12"/>
                  <a:gd name="T1" fmla="*/ 0 h 65"/>
                  <a:gd name="T2" fmla="*/ 11 w 12"/>
                  <a:gd name="T3" fmla="*/ 54 h 65"/>
                  <a:gd name="T4" fmla="*/ 10 w 12"/>
                  <a:gd name="T5" fmla="*/ 64 h 65"/>
                  <a:gd name="T6" fmla="*/ 0 w 12"/>
                  <a:gd name="T7" fmla="*/ 2 h 65"/>
                  <a:gd name="T8" fmla="*/ 5 w 12"/>
                  <a:gd name="T9" fmla="*/ 0 h 65"/>
                  <a:gd name="T10" fmla="*/ 0 60000 65536"/>
                  <a:gd name="T11" fmla="*/ 0 60000 65536"/>
                  <a:gd name="T12" fmla="*/ 0 60000 65536"/>
                  <a:gd name="T13" fmla="*/ 0 60000 65536"/>
                  <a:gd name="T14" fmla="*/ 0 60000 65536"/>
                  <a:gd name="T15" fmla="*/ 0 w 12"/>
                  <a:gd name="T16" fmla="*/ 0 h 65"/>
                  <a:gd name="T17" fmla="*/ 12 w 12"/>
                  <a:gd name="T18" fmla="*/ 65 h 65"/>
                </a:gdLst>
                <a:ahLst/>
                <a:cxnLst>
                  <a:cxn ang="T10">
                    <a:pos x="T0" y="T1"/>
                  </a:cxn>
                  <a:cxn ang="T11">
                    <a:pos x="T2" y="T3"/>
                  </a:cxn>
                  <a:cxn ang="T12">
                    <a:pos x="T4" y="T5"/>
                  </a:cxn>
                  <a:cxn ang="T13">
                    <a:pos x="T6" y="T7"/>
                  </a:cxn>
                  <a:cxn ang="T14">
                    <a:pos x="T8" y="T9"/>
                  </a:cxn>
                </a:cxnLst>
                <a:rect l="T15" t="T16" r="T17" b="T18"/>
                <a:pathLst>
                  <a:path w="12" h="65">
                    <a:moveTo>
                      <a:pt x="5" y="0"/>
                    </a:moveTo>
                    <a:lnTo>
                      <a:pt x="11" y="54"/>
                    </a:lnTo>
                    <a:lnTo>
                      <a:pt x="10" y="64"/>
                    </a:lnTo>
                    <a:lnTo>
                      <a:pt x="0" y="2"/>
                    </a:lnTo>
                    <a:lnTo>
                      <a:pt x="5" y="0"/>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59" name="Freeform 338"/>
              <p:cNvSpPr>
                <a:spLocks/>
              </p:cNvSpPr>
              <p:nvPr/>
            </p:nvSpPr>
            <p:spPr bwMode="auto">
              <a:xfrm>
                <a:off x="1071" y="1297"/>
                <a:ext cx="7" cy="59"/>
              </a:xfrm>
              <a:custGeom>
                <a:avLst/>
                <a:gdLst>
                  <a:gd name="T0" fmla="*/ 5 w 7"/>
                  <a:gd name="T1" fmla="*/ 53 h 59"/>
                  <a:gd name="T2" fmla="*/ 5 w 7"/>
                  <a:gd name="T3" fmla="*/ 53 h 59"/>
                  <a:gd name="T4" fmla="*/ 0 w 7"/>
                  <a:gd name="T5" fmla="*/ 0 h 59"/>
                  <a:gd name="T6" fmla="*/ 5 w 7"/>
                  <a:gd name="T7" fmla="*/ 53 h 59"/>
                  <a:gd name="T8" fmla="*/ 6 w 7"/>
                  <a:gd name="T9" fmla="*/ 58 h 59"/>
                  <a:gd name="T10" fmla="*/ 5 w 7"/>
                  <a:gd name="T11" fmla="*/ 53 h 59"/>
                  <a:gd name="T12" fmla="*/ 6 w 7"/>
                  <a:gd name="T13" fmla="*/ 58 h 59"/>
                  <a:gd name="T14" fmla="*/ 5 w 7"/>
                  <a:gd name="T15" fmla="*/ 53 h 59"/>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59"/>
                  <a:gd name="T26" fmla="*/ 7 w 7"/>
                  <a:gd name="T27" fmla="*/ 59 h 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59">
                    <a:moveTo>
                      <a:pt x="5" y="53"/>
                    </a:moveTo>
                    <a:lnTo>
                      <a:pt x="5" y="53"/>
                    </a:lnTo>
                    <a:lnTo>
                      <a:pt x="0" y="0"/>
                    </a:lnTo>
                    <a:lnTo>
                      <a:pt x="5" y="53"/>
                    </a:lnTo>
                    <a:lnTo>
                      <a:pt x="6" y="58"/>
                    </a:lnTo>
                    <a:lnTo>
                      <a:pt x="5" y="53"/>
                    </a:lnTo>
                    <a:lnTo>
                      <a:pt x="6" y="58"/>
                    </a:lnTo>
                    <a:lnTo>
                      <a:pt x="5" y="5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60" name="Freeform 339"/>
              <p:cNvSpPr>
                <a:spLocks/>
              </p:cNvSpPr>
              <p:nvPr/>
            </p:nvSpPr>
            <p:spPr bwMode="auto">
              <a:xfrm>
                <a:off x="1071" y="1297"/>
                <a:ext cx="7" cy="59"/>
              </a:xfrm>
              <a:custGeom>
                <a:avLst/>
                <a:gdLst>
                  <a:gd name="T0" fmla="*/ 5 w 7"/>
                  <a:gd name="T1" fmla="*/ 53 h 59"/>
                  <a:gd name="T2" fmla="*/ 0 w 7"/>
                  <a:gd name="T3" fmla="*/ 0 h 59"/>
                  <a:gd name="T4" fmla="*/ 5 w 7"/>
                  <a:gd name="T5" fmla="*/ 53 h 59"/>
                  <a:gd name="T6" fmla="*/ 6 w 7"/>
                  <a:gd name="T7" fmla="*/ 58 h 59"/>
                  <a:gd name="T8" fmla="*/ 5 w 7"/>
                  <a:gd name="T9" fmla="*/ 53 h 59"/>
                  <a:gd name="T10" fmla="*/ 6 w 7"/>
                  <a:gd name="T11" fmla="*/ 58 h 59"/>
                  <a:gd name="T12" fmla="*/ 5 w 7"/>
                  <a:gd name="T13" fmla="*/ 53 h 59"/>
                  <a:gd name="T14" fmla="*/ 0 60000 65536"/>
                  <a:gd name="T15" fmla="*/ 0 60000 65536"/>
                  <a:gd name="T16" fmla="*/ 0 60000 65536"/>
                  <a:gd name="T17" fmla="*/ 0 60000 65536"/>
                  <a:gd name="T18" fmla="*/ 0 60000 65536"/>
                  <a:gd name="T19" fmla="*/ 0 60000 65536"/>
                  <a:gd name="T20" fmla="*/ 0 60000 65536"/>
                  <a:gd name="T21" fmla="*/ 0 w 7"/>
                  <a:gd name="T22" fmla="*/ 0 h 59"/>
                  <a:gd name="T23" fmla="*/ 7 w 7"/>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59">
                    <a:moveTo>
                      <a:pt x="5" y="53"/>
                    </a:moveTo>
                    <a:lnTo>
                      <a:pt x="0" y="0"/>
                    </a:lnTo>
                    <a:lnTo>
                      <a:pt x="5" y="53"/>
                    </a:lnTo>
                    <a:lnTo>
                      <a:pt x="6" y="58"/>
                    </a:lnTo>
                    <a:lnTo>
                      <a:pt x="5" y="53"/>
                    </a:lnTo>
                    <a:lnTo>
                      <a:pt x="6" y="58"/>
                    </a:lnTo>
                    <a:lnTo>
                      <a:pt x="5" y="53"/>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61" name="Freeform 340"/>
              <p:cNvSpPr>
                <a:spLocks/>
              </p:cNvSpPr>
              <p:nvPr/>
            </p:nvSpPr>
            <p:spPr bwMode="auto">
              <a:xfrm>
                <a:off x="1077" y="1356"/>
                <a:ext cx="1" cy="6"/>
              </a:xfrm>
              <a:custGeom>
                <a:avLst/>
                <a:gdLst>
                  <a:gd name="T0" fmla="*/ 0 w 1"/>
                  <a:gd name="T1" fmla="*/ 5 h 6"/>
                  <a:gd name="T2" fmla="*/ 0 w 1"/>
                  <a:gd name="T3" fmla="*/ 3 h 6"/>
                  <a:gd name="T4" fmla="*/ 0 w 1"/>
                  <a:gd name="T5" fmla="*/ 0 h 6"/>
                  <a:gd name="T6" fmla="*/ 0 w 1"/>
                  <a:gd name="T7" fmla="*/ 2 h 6"/>
                  <a:gd name="T8" fmla="*/ 0 w 1"/>
                  <a:gd name="T9" fmla="*/ 5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0" y="5"/>
                    </a:moveTo>
                    <a:lnTo>
                      <a:pt x="0" y="3"/>
                    </a:lnTo>
                    <a:lnTo>
                      <a:pt x="0" y="0"/>
                    </a:lnTo>
                    <a:lnTo>
                      <a:pt x="0" y="2"/>
                    </a:lnTo>
                    <a:lnTo>
                      <a:pt x="0"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62" name="Freeform 341"/>
              <p:cNvSpPr>
                <a:spLocks/>
              </p:cNvSpPr>
              <p:nvPr/>
            </p:nvSpPr>
            <p:spPr bwMode="auto">
              <a:xfrm>
                <a:off x="1077" y="1356"/>
                <a:ext cx="1" cy="6"/>
              </a:xfrm>
              <a:custGeom>
                <a:avLst/>
                <a:gdLst>
                  <a:gd name="T0" fmla="*/ 0 w 1"/>
                  <a:gd name="T1" fmla="*/ 5 h 6"/>
                  <a:gd name="T2" fmla="*/ 0 w 1"/>
                  <a:gd name="T3" fmla="*/ 3 h 6"/>
                  <a:gd name="T4" fmla="*/ 0 w 1"/>
                  <a:gd name="T5" fmla="*/ 0 h 6"/>
                  <a:gd name="T6" fmla="*/ 0 w 1"/>
                  <a:gd name="T7" fmla="*/ 2 h 6"/>
                  <a:gd name="T8" fmla="*/ 0 w 1"/>
                  <a:gd name="T9" fmla="*/ 5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0" y="5"/>
                    </a:moveTo>
                    <a:lnTo>
                      <a:pt x="0" y="3"/>
                    </a:lnTo>
                    <a:lnTo>
                      <a:pt x="0" y="0"/>
                    </a:lnTo>
                    <a:lnTo>
                      <a:pt x="0" y="2"/>
                    </a:lnTo>
                    <a:lnTo>
                      <a:pt x="0" y="5"/>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63" name="Freeform 342"/>
              <p:cNvSpPr>
                <a:spLocks/>
              </p:cNvSpPr>
              <p:nvPr/>
            </p:nvSpPr>
            <p:spPr bwMode="auto">
              <a:xfrm>
                <a:off x="1064" y="1299"/>
                <a:ext cx="10" cy="63"/>
              </a:xfrm>
              <a:custGeom>
                <a:avLst/>
                <a:gdLst>
                  <a:gd name="T0" fmla="*/ 2 w 10"/>
                  <a:gd name="T1" fmla="*/ 4 h 63"/>
                  <a:gd name="T2" fmla="*/ 0 w 10"/>
                  <a:gd name="T3" fmla="*/ 0 h 63"/>
                  <a:gd name="T4" fmla="*/ 9 w 10"/>
                  <a:gd name="T5" fmla="*/ 62 h 63"/>
                  <a:gd name="T6" fmla="*/ 0 w 10"/>
                  <a:gd name="T7" fmla="*/ 0 h 63"/>
                  <a:gd name="T8" fmla="*/ 2 w 10"/>
                  <a:gd name="T9" fmla="*/ 4 h 63"/>
                  <a:gd name="T10" fmla="*/ 0 60000 65536"/>
                  <a:gd name="T11" fmla="*/ 0 60000 65536"/>
                  <a:gd name="T12" fmla="*/ 0 60000 65536"/>
                  <a:gd name="T13" fmla="*/ 0 60000 65536"/>
                  <a:gd name="T14" fmla="*/ 0 60000 65536"/>
                  <a:gd name="T15" fmla="*/ 0 w 10"/>
                  <a:gd name="T16" fmla="*/ 0 h 63"/>
                  <a:gd name="T17" fmla="*/ 10 w 10"/>
                  <a:gd name="T18" fmla="*/ 63 h 63"/>
                </a:gdLst>
                <a:ahLst/>
                <a:cxnLst>
                  <a:cxn ang="T10">
                    <a:pos x="T0" y="T1"/>
                  </a:cxn>
                  <a:cxn ang="T11">
                    <a:pos x="T2" y="T3"/>
                  </a:cxn>
                  <a:cxn ang="T12">
                    <a:pos x="T4" y="T5"/>
                  </a:cxn>
                  <a:cxn ang="T13">
                    <a:pos x="T6" y="T7"/>
                  </a:cxn>
                  <a:cxn ang="T14">
                    <a:pos x="T8" y="T9"/>
                  </a:cxn>
                </a:cxnLst>
                <a:rect l="T15" t="T16" r="T17" b="T18"/>
                <a:pathLst>
                  <a:path w="10" h="63">
                    <a:moveTo>
                      <a:pt x="2" y="4"/>
                    </a:moveTo>
                    <a:lnTo>
                      <a:pt x="0" y="0"/>
                    </a:lnTo>
                    <a:lnTo>
                      <a:pt x="9" y="62"/>
                    </a:lnTo>
                    <a:lnTo>
                      <a:pt x="0" y="0"/>
                    </a:lnTo>
                    <a:lnTo>
                      <a:pt x="2"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64" name="Freeform 343"/>
              <p:cNvSpPr>
                <a:spLocks/>
              </p:cNvSpPr>
              <p:nvPr/>
            </p:nvSpPr>
            <p:spPr bwMode="auto">
              <a:xfrm>
                <a:off x="1064" y="1299"/>
                <a:ext cx="10" cy="63"/>
              </a:xfrm>
              <a:custGeom>
                <a:avLst/>
                <a:gdLst>
                  <a:gd name="T0" fmla="*/ 2 w 10"/>
                  <a:gd name="T1" fmla="*/ 4 h 63"/>
                  <a:gd name="T2" fmla="*/ 0 w 10"/>
                  <a:gd name="T3" fmla="*/ 0 h 63"/>
                  <a:gd name="T4" fmla="*/ 9 w 10"/>
                  <a:gd name="T5" fmla="*/ 62 h 63"/>
                  <a:gd name="T6" fmla="*/ 0 w 10"/>
                  <a:gd name="T7" fmla="*/ 0 h 63"/>
                  <a:gd name="T8" fmla="*/ 2 w 10"/>
                  <a:gd name="T9" fmla="*/ 4 h 63"/>
                  <a:gd name="T10" fmla="*/ 0 60000 65536"/>
                  <a:gd name="T11" fmla="*/ 0 60000 65536"/>
                  <a:gd name="T12" fmla="*/ 0 60000 65536"/>
                  <a:gd name="T13" fmla="*/ 0 60000 65536"/>
                  <a:gd name="T14" fmla="*/ 0 60000 65536"/>
                  <a:gd name="T15" fmla="*/ 0 w 10"/>
                  <a:gd name="T16" fmla="*/ 0 h 63"/>
                  <a:gd name="T17" fmla="*/ 10 w 10"/>
                  <a:gd name="T18" fmla="*/ 63 h 63"/>
                </a:gdLst>
                <a:ahLst/>
                <a:cxnLst>
                  <a:cxn ang="T10">
                    <a:pos x="T0" y="T1"/>
                  </a:cxn>
                  <a:cxn ang="T11">
                    <a:pos x="T2" y="T3"/>
                  </a:cxn>
                  <a:cxn ang="T12">
                    <a:pos x="T4" y="T5"/>
                  </a:cxn>
                  <a:cxn ang="T13">
                    <a:pos x="T6" y="T7"/>
                  </a:cxn>
                  <a:cxn ang="T14">
                    <a:pos x="T8" y="T9"/>
                  </a:cxn>
                </a:cxnLst>
                <a:rect l="T15" t="T16" r="T17" b="T18"/>
                <a:pathLst>
                  <a:path w="10" h="63">
                    <a:moveTo>
                      <a:pt x="2" y="4"/>
                    </a:moveTo>
                    <a:lnTo>
                      <a:pt x="0" y="0"/>
                    </a:lnTo>
                    <a:lnTo>
                      <a:pt x="9" y="62"/>
                    </a:lnTo>
                    <a:lnTo>
                      <a:pt x="0" y="0"/>
                    </a:lnTo>
                    <a:lnTo>
                      <a:pt x="2" y="4"/>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65" name="Freeform 344"/>
              <p:cNvSpPr>
                <a:spLocks/>
              </p:cNvSpPr>
              <p:nvPr/>
            </p:nvSpPr>
            <p:spPr bwMode="auto">
              <a:xfrm>
                <a:off x="1064" y="1293"/>
                <a:ext cx="2" cy="5"/>
              </a:xfrm>
              <a:custGeom>
                <a:avLst/>
                <a:gdLst>
                  <a:gd name="T0" fmla="*/ 1 w 2"/>
                  <a:gd name="T1" fmla="*/ 2 h 5"/>
                  <a:gd name="T2" fmla="*/ 1 w 2"/>
                  <a:gd name="T3" fmla="*/ 2 h 5"/>
                  <a:gd name="T4" fmla="*/ 0 w 2"/>
                  <a:gd name="T5" fmla="*/ 4 h 5"/>
                  <a:gd name="T6" fmla="*/ 0 w 2"/>
                  <a:gd name="T7" fmla="*/ 2 h 5"/>
                  <a:gd name="T8" fmla="*/ 1 w 2"/>
                  <a:gd name="T9" fmla="*/ 2 h 5"/>
                  <a:gd name="T10" fmla="*/ 1 w 2"/>
                  <a:gd name="T11" fmla="*/ 0 h 5"/>
                  <a:gd name="T12" fmla="*/ 1 w 2"/>
                  <a:gd name="T13" fmla="*/ 2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1" y="2"/>
                    </a:moveTo>
                    <a:lnTo>
                      <a:pt x="1" y="2"/>
                    </a:lnTo>
                    <a:lnTo>
                      <a:pt x="0" y="4"/>
                    </a:lnTo>
                    <a:lnTo>
                      <a:pt x="0" y="2"/>
                    </a:lnTo>
                    <a:lnTo>
                      <a:pt x="1" y="2"/>
                    </a:lnTo>
                    <a:lnTo>
                      <a:pt x="1" y="0"/>
                    </a:lnTo>
                    <a:lnTo>
                      <a:pt x="1"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sp>
            <p:nvSpPr>
              <p:cNvPr id="8766" name="Freeform 345"/>
              <p:cNvSpPr>
                <a:spLocks/>
              </p:cNvSpPr>
              <p:nvPr/>
            </p:nvSpPr>
            <p:spPr bwMode="auto">
              <a:xfrm>
                <a:off x="1064" y="1293"/>
                <a:ext cx="2" cy="5"/>
              </a:xfrm>
              <a:custGeom>
                <a:avLst/>
                <a:gdLst>
                  <a:gd name="T0" fmla="*/ 1 w 2"/>
                  <a:gd name="T1" fmla="*/ 2 h 5"/>
                  <a:gd name="T2" fmla="*/ 0 w 2"/>
                  <a:gd name="T3" fmla="*/ 4 h 5"/>
                  <a:gd name="T4" fmla="*/ 0 w 2"/>
                  <a:gd name="T5" fmla="*/ 2 h 5"/>
                  <a:gd name="T6" fmla="*/ 1 w 2"/>
                  <a:gd name="T7" fmla="*/ 2 h 5"/>
                  <a:gd name="T8" fmla="*/ 1 w 2"/>
                  <a:gd name="T9" fmla="*/ 0 h 5"/>
                  <a:gd name="T10" fmla="*/ 1 w 2"/>
                  <a:gd name="T11" fmla="*/ 2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1" y="2"/>
                    </a:moveTo>
                    <a:lnTo>
                      <a:pt x="0" y="4"/>
                    </a:lnTo>
                    <a:lnTo>
                      <a:pt x="0" y="2"/>
                    </a:lnTo>
                    <a:lnTo>
                      <a:pt x="1" y="2"/>
                    </a:lnTo>
                    <a:lnTo>
                      <a:pt x="1" y="0"/>
                    </a:lnTo>
                    <a:lnTo>
                      <a:pt x="1" y="2"/>
                    </a:lnTo>
                  </a:path>
                </a:pathLst>
              </a:custGeom>
              <a:solidFill>
                <a:srgbClr val="FFFFFF"/>
              </a:solidFill>
              <a:ln w="12700" cap="rnd" cmpd="sng">
                <a:solidFill>
                  <a:schemeClr val="tx1"/>
                </a:solidFill>
                <a:prstDash val="solid"/>
                <a:round/>
                <a:headEnd type="none" w="med" len="med"/>
                <a:tailEnd type="none" w="med" len="med"/>
              </a:ln>
            </p:spPr>
            <p:txBody>
              <a:bodyPr/>
              <a:lstStyle/>
              <a:p>
                <a:endParaRPr lang="en-US"/>
              </a:p>
            </p:txBody>
          </p:sp>
        </p:grpSp>
        <p:sp>
          <p:nvSpPr>
            <p:cNvPr id="8430" name="Line 346"/>
            <p:cNvSpPr>
              <a:spLocks noChangeShapeType="1"/>
            </p:cNvSpPr>
            <p:nvPr/>
          </p:nvSpPr>
          <p:spPr bwMode="auto">
            <a:xfrm flipV="1">
              <a:off x="1118" y="1380"/>
              <a:ext cx="41" cy="82"/>
            </a:xfrm>
            <a:prstGeom prst="line">
              <a:avLst/>
            </a:prstGeom>
            <a:noFill/>
            <a:ln w="12700">
              <a:solidFill>
                <a:schemeClr val="tx1"/>
              </a:solidFill>
              <a:round/>
              <a:headEnd/>
              <a:tailEnd/>
            </a:ln>
          </p:spPr>
          <p:txBody>
            <a:bodyPr wrap="none" anchor="ctr"/>
            <a:lstStyle/>
            <a:p>
              <a:endParaRPr lang="en-US"/>
            </a:p>
          </p:txBody>
        </p:sp>
        <p:sp>
          <p:nvSpPr>
            <p:cNvPr id="8431" name="Line 347"/>
            <p:cNvSpPr>
              <a:spLocks noChangeShapeType="1"/>
            </p:cNvSpPr>
            <p:nvPr/>
          </p:nvSpPr>
          <p:spPr bwMode="auto">
            <a:xfrm>
              <a:off x="1045" y="1420"/>
              <a:ext cx="66" cy="34"/>
            </a:xfrm>
            <a:prstGeom prst="line">
              <a:avLst/>
            </a:prstGeom>
            <a:noFill/>
            <a:ln w="12700">
              <a:solidFill>
                <a:schemeClr val="tx1"/>
              </a:solidFill>
              <a:round/>
              <a:headEnd/>
              <a:tailEnd/>
            </a:ln>
          </p:spPr>
          <p:txBody>
            <a:bodyPr wrap="none" anchor="ctr"/>
            <a:lstStyle/>
            <a:p>
              <a:endParaRPr lang="en-US"/>
            </a:p>
          </p:txBody>
        </p:sp>
        <p:sp>
          <p:nvSpPr>
            <p:cNvPr id="8432" name="Line 348"/>
            <p:cNvSpPr>
              <a:spLocks noChangeShapeType="1"/>
            </p:cNvSpPr>
            <p:nvPr/>
          </p:nvSpPr>
          <p:spPr bwMode="auto">
            <a:xfrm flipV="1">
              <a:off x="1043" y="1351"/>
              <a:ext cx="40" cy="70"/>
            </a:xfrm>
            <a:prstGeom prst="line">
              <a:avLst/>
            </a:prstGeom>
            <a:noFill/>
            <a:ln w="12700">
              <a:solidFill>
                <a:schemeClr val="tx1"/>
              </a:solidFill>
              <a:round/>
              <a:headEnd/>
              <a:tailEnd/>
            </a:ln>
          </p:spPr>
          <p:txBody>
            <a:bodyPr wrap="none" anchor="ctr"/>
            <a:lstStyle/>
            <a:p>
              <a:endParaRPr lang="en-US"/>
            </a:p>
          </p:txBody>
        </p:sp>
      </p:grpSp>
      <p:sp>
        <p:nvSpPr>
          <p:cNvPr id="8197" name="Freeform 349"/>
          <p:cNvSpPr>
            <a:spLocks/>
          </p:cNvSpPr>
          <p:nvPr/>
        </p:nvSpPr>
        <p:spPr bwMode="auto">
          <a:xfrm>
            <a:off x="3885408" y="2016130"/>
            <a:ext cx="2212974" cy="1739900"/>
          </a:xfrm>
          <a:custGeom>
            <a:avLst/>
            <a:gdLst>
              <a:gd name="T0" fmla="*/ 0 w 1503"/>
              <a:gd name="T1" fmla="*/ 31 h 1267"/>
              <a:gd name="T2" fmla="*/ 272 w 1503"/>
              <a:gd name="T3" fmla="*/ 285 h 1267"/>
              <a:gd name="T4" fmla="*/ 283 w 1503"/>
              <a:gd name="T5" fmla="*/ 254 h 1267"/>
              <a:gd name="T6" fmla="*/ 563 w 1503"/>
              <a:gd name="T7" fmla="*/ 523 h 1267"/>
              <a:gd name="T8" fmla="*/ 576 w 1503"/>
              <a:gd name="T9" fmla="*/ 488 h 1267"/>
              <a:gd name="T10" fmla="*/ 897 w 1503"/>
              <a:gd name="T11" fmla="*/ 808 h 1267"/>
              <a:gd name="T12" fmla="*/ 901 w 1503"/>
              <a:gd name="T13" fmla="*/ 780 h 1267"/>
              <a:gd name="T14" fmla="*/ 1238 w 1503"/>
              <a:gd name="T15" fmla="*/ 1087 h 1267"/>
              <a:gd name="T16" fmla="*/ 1252 w 1503"/>
              <a:gd name="T17" fmla="*/ 1044 h 1267"/>
              <a:gd name="T18" fmla="*/ 1502 w 1503"/>
              <a:gd name="T19" fmla="*/ 1266 h 1267"/>
              <a:gd name="T20" fmla="*/ 1234 w 1503"/>
              <a:gd name="T21" fmla="*/ 990 h 1267"/>
              <a:gd name="T22" fmla="*/ 1211 w 1503"/>
              <a:gd name="T23" fmla="*/ 1024 h 1267"/>
              <a:gd name="T24" fmla="*/ 892 w 1503"/>
              <a:gd name="T25" fmla="*/ 724 h 1267"/>
              <a:gd name="T26" fmla="*/ 882 w 1503"/>
              <a:gd name="T27" fmla="*/ 754 h 1267"/>
              <a:gd name="T28" fmla="*/ 570 w 1503"/>
              <a:gd name="T29" fmla="*/ 437 h 1267"/>
              <a:gd name="T30" fmla="*/ 549 w 1503"/>
              <a:gd name="T31" fmla="*/ 468 h 1267"/>
              <a:gd name="T32" fmla="*/ 278 w 1503"/>
              <a:gd name="T33" fmla="*/ 209 h 1267"/>
              <a:gd name="T34" fmla="*/ 260 w 1503"/>
              <a:gd name="T35" fmla="*/ 236 h 1267"/>
              <a:gd name="T36" fmla="*/ 25 w 1503"/>
              <a:gd name="T37" fmla="*/ 0 h 1267"/>
              <a:gd name="T38" fmla="*/ 0 w 1503"/>
              <a:gd name="T39" fmla="*/ 31 h 12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03"/>
              <a:gd name="T61" fmla="*/ 0 h 1267"/>
              <a:gd name="T62" fmla="*/ 1503 w 1503"/>
              <a:gd name="T63" fmla="*/ 1267 h 12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03" h="1267">
                <a:moveTo>
                  <a:pt x="0" y="31"/>
                </a:moveTo>
                <a:lnTo>
                  <a:pt x="272" y="285"/>
                </a:lnTo>
                <a:lnTo>
                  <a:pt x="283" y="254"/>
                </a:lnTo>
                <a:lnTo>
                  <a:pt x="563" y="523"/>
                </a:lnTo>
                <a:lnTo>
                  <a:pt x="576" y="488"/>
                </a:lnTo>
                <a:lnTo>
                  <a:pt x="897" y="808"/>
                </a:lnTo>
                <a:lnTo>
                  <a:pt x="901" y="780"/>
                </a:lnTo>
                <a:lnTo>
                  <a:pt x="1238" y="1087"/>
                </a:lnTo>
                <a:lnTo>
                  <a:pt x="1252" y="1044"/>
                </a:lnTo>
                <a:lnTo>
                  <a:pt x="1502" y="1266"/>
                </a:lnTo>
                <a:lnTo>
                  <a:pt x="1234" y="990"/>
                </a:lnTo>
                <a:lnTo>
                  <a:pt x="1211" y="1024"/>
                </a:lnTo>
                <a:lnTo>
                  <a:pt x="892" y="724"/>
                </a:lnTo>
                <a:lnTo>
                  <a:pt x="882" y="754"/>
                </a:lnTo>
                <a:lnTo>
                  <a:pt x="570" y="437"/>
                </a:lnTo>
                <a:lnTo>
                  <a:pt x="549" y="468"/>
                </a:lnTo>
                <a:lnTo>
                  <a:pt x="278" y="209"/>
                </a:lnTo>
                <a:lnTo>
                  <a:pt x="260" y="236"/>
                </a:lnTo>
                <a:lnTo>
                  <a:pt x="25" y="0"/>
                </a:lnTo>
                <a:lnTo>
                  <a:pt x="0" y="31"/>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198" name="Freeform 350"/>
          <p:cNvSpPr>
            <a:spLocks/>
          </p:cNvSpPr>
          <p:nvPr/>
        </p:nvSpPr>
        <p:spPr bwMode="auto">
          <a:xfrm>
            <a:off x="3885408" y="2016130"/>
            <a:ext cx="2212974" cy="1739900"/>
          </a:xfrm>
          <a:custGeom>
            <a:avLst/>
            <a:gdLst>
              <a:gd name="T0" fmla="*/ 0 w 1503"/>
              <a:gd name="T1" fmla="*/ 31 h 1267"/>
              <a:gd name="T2" fmla="*/ 272 w 1503"/>
              <a:gd name="T3" fmla="*/ 285 h 1267"/>
              <a:gd name="T4" fmla="*/ 283 w 1503"/>
              <a:gd name="T5" fmla="*/ 254 h 1267"/>
              <a:gd name="T6" fmla="*/ 563 w 1503"/>
              <a:gd name="T7" fmla="*/ 523 h 1267"/>
              <a:gd name="T8" fmla="*/ 576 w 1503"/>
              <a:gd name="T9" fmla="*/ 488 h 1267"/>
              <a:gd name="T10" fmla="*/ 897 w 1503"/>
              <a:gd name="T11" fmla="*/ 808 h 1267"/>
              <a:gd name="T12" fmla="*/ 901 w 1503"/>
              <a:gd name="T13" fmla="*/ 780 h 1267"/>
              <a:gd name="T14" fmla="*/ 1238 w 1503"/>
              <a:gd name="T15" fmla="*/ 1087 h 1267"/>
              <a:gd name="T16" fmla="*/ 1252 w 1503"/>
              <a:gd name="T17" fmla="*/ 1044 h 1267"/>
              <a:gd name="T18" fmla="*/ 1502 w 1503"/>
              <a:gd name="T19" fmla="*/ 1266 h 1267"/>
              <a:gd name="T20" fmla="*/ 1234 w 1503"/>
              <a:gd name="T21" fmla="*/ 990 h 1267"/>
              <a:gd name="T22" fmla="*/ 1211 w 1503"/>
              <a:gd name="T23" fmla="*/ 1024 h 1267"/>
              <a:gd name="T24" fmla="*/ 892 w 1503"/>
              <a:gd name="T25" fmla="*/ 724 h 1267"/>
              <a:gd name="T26" fmla="*/ 882 w 1503"/>
              <a:gd name="T27" fmla="*/ 754 h 1267"/>
              <a:gd name="T28" fmla="*/ 570 w 1503"/>
              <a:gd name="T29" fmla="*/ 437 h 1267"/>
              <a:gd name="T30" fmla="*/ 549 w 1503"/>
              <a:gd name="T31" fmla="*/ 468 h 1267"/>
              <a:gd name="T32" fmla="*/ 278 w 1503"/>
              <a:gd name="T33" fmla="*/ 209 h 1267"/>
              <a:gd name="T34" fmla="*/ 260 w 1503"/>
              <a:gd name="T35" fmla="*/ 236 h 1267"/>
              <a:gd name="T36" fmla="*/ 25 w 1503"/>
              <a:gd name="T37" fmla="*/ 0 h 1267"/>
              <a:gd name="T38" fmla="*/ 0 w 1503"/>
              <a:gd name="T39" fmla="*/ 31 h 12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03"/>
              <a:gd name="T61" fmla="*/ 0 h 1267"/>
              <a:gd name="T62" fmla="*/ 1503 w 1503"/>
              <a:gd name="T63" fmla="*/ 1267 h 12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03" h="1267">
                <a:moveTo>
                  <a:pt x="0" y="31"/>
                </a:moveTo>
                <a:lnTo>
                  <a:pt x="272" y="285"/>
                </a:lnTo>
                <a:lnTo>
                  <a:pt x="283" y="254"/>
                </a:lnTo>
                <a:lnTo>
                  <a:pt x="563" y="523"/>
                </a:lnTo>
                <a:lnTo>
                  <a:pt x="576" y="488"/>
                </a:lnTo>
                <a:lnTo>
                  <a:pt x="897" y="808"/>
                </a:lnTo>
                <a:lnTo>
                  <a:pt x="901" y="780"/>
                </a:lnTo>
                <a:lnTo>
                  <a:pt x="1238" y="1087"/>
                </a:lnTo>
                <a:lnTo>
                  <a:pt x="1252" y="1044"/>
                </a:lnTo>
                <a:lnTo>
                  <a:pt x="1502" y="1266"/>
                </a:lnTo>
                <a:lnTo>
                  <a:pt x="1234" y="990"/>
                </a:lnTo>
                <a:lnTo>
                  <a:pt x="1211" y="1024"/>
                </a:lnTo>
                <a:lnTo>
                  <a:pt x="892" y="724"/>
                </a:lnTo>
                <a:lnTo>
                  <a:pt x="882" y="754"/>
                </a:lnTo>
                <a:lnTo>
                  <a:pt x="570" y="437"/>
                </a:lnTo>
                <a:lnTo>
                  <a:pt x="549" y="468"/>
                </a:lnTo>
                <a:lnTo>
                  <a:pt x="278" y="209"/>
                </a:lnTo>
                <a:lnTo>
                  <a:pt x="260" y="236"/>
                </a:lnTo>
                <a:lnTo>
                  <a:pt x="25" y="0"/>
                </a:lnTo>
                <a:lnTo>
                  <a:pt x="0" y="31"/>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grpSp>
        <p:nvGrpSpPr>
          <p:cNvPr id="4" name="Group 351"/>
          <p:cNvGrpSpPr>
            <a:grpSpLocks/>
          </p:cNvGrpSpPr>
          <p:nvPr/>
        </p:nvGrpSpPr>
        <p:grpSpPr bwMode="auto">
          <a:xfrm>
            <a:off x="4701384" y="4356102"/>
            <a:ext cx="96837" cy="222251"/>
            <a:chOff x="1917" y="3153"/>
            <a:chExt cx="65" cy="163"/>
          </a:xfrm>
        </p:grpSpPr>
        <p:sp>
          <p:nvSpPr>
            <p:cNvPr id="8427" name="Arc 352"/>
            <p:cNvSpPr>
              <a:spLocks/>
            </p:cNvSpPr>
            <p:nvPr/>
          </p:nvSpPr>
          <p:spPr bwMode="auto">
            <a:xfrm>
              <a:off x="1917" y="3221"/>
              <a:ext cx="65" cy="95"/>
            </a:xfrm>
            <a:custGeom>
              <a:avLst/>
              <a:gdLst>
                <a:gd name="T0" fmla="*/ 0 w 14687"/>
                <a:gd name="T1" fmla="*/ 2 h 21600"/>
                <a:gd name="T2" fmla="*/ 65 w 14687"/>
                <a:gd name="T3" fmla="*/ 12 h 21600"/>
                <a:gd name="T4" fmla="*/ 19 w 14687"/>
                <a:gd name="T5" fmla="*/ 95 h 21600"/>
                <a:gd name="T6" fmla="*/ 0 60000 65536"/>
                <a:gd name="T7" fmla="*/ 0 60000 65536"/>
                <a:gd name="T8" fmla="*/ 0 60000 65536"/>
                <a:gd name="T9" fmla="*/ 0 w 14687"/>
                <a:gd name="T10" fmla="*/ 0 h 21600"/>
                <a:gd name="T11" fmla="*/ 14687 w 14687"/>
                <a:gd name="T12" fmla="*/ 21600 h 21600"/>
              </a:gdLst>
              <a:ahLst/>
              <a:cxnLst>
                <a:cxn ang="T6">
                  <a:pos x="T0" y="T1"/>
                </a:cxn>
                <a:cxn ang="T7">
                  <a:pos x="T2" y="T3"/>
                </a:cxn>
                <a:cxn ang="T8">
                  <a:pos x="T4" y="T5"/>
                </a:cxn>
              </a:cxnLst>
              <a:rect l="T9" t="T10" r="T11" b="T12"/>
              <a:pathLst>
                <a:path w="14687" h="21600" fill="none" extrusionOk="0">
                  <a:moveTo>
                    <a:pt x="-1" y="423"/>
                  </a:moveTo>
                  <a:cubicBezTo>
                    <a:pt x="1401" y="141"/>
                    <a:pt x="2828" y="-1"/>
                    <a:pt x="4258" y="0"/>
                  </a:cubicBezTo>
                  <a:cubicBezTo>
                    <a:pt x="7905" y="0"/>
                    <a:pt x="11492" y="923"/>
                    <a:pt x="14686" y="2684"/>
                  </a:cubicBezTo>
                </a:path>
                <a:path w="14687" h="21600" stroke="0" extrusionOk="0">
                  <a:moveTo>
                    <a:pt x="-1" y="423"/>
                  </a:moveTo>
                  <a:cubicBezTo>
                    <a:pt x="1401" y="141"/>
                    <a:pt x="2828" y="-1"/>
                    <a:pt x="4258" y="0"/>
                  </a:cubicBezTo>
                  <a:cubicBezTo>
                    <a:pt x="7905" y="0"/>
                    <a:pt x="11492" y="923"/>
                    <a:pt x="14686" y="2684"/>
                  </a:cubicBezTo>
                  <a:lnTo>
                    <a:pt x="4258" y="21600"/>
                  </a:lnTo>
                  <a:close/>
                </a:path>
              </a:pathLst>
            </a:custGeom>
            <a:solidFill>
              <a:srgbClr val="000000"/>
            </a:solidFill>
            <a:ln w="12700" cap="rnd">
              <a:noFill/>
              <a:round/>
              <a:headEnd/>
              <a:tailEnd/>
            </a:ln>
          </p:spPr>
          <p:txBody>
            <a:bodyPr wrap="none" anchor="ctr"/>
            <a:lstStyle/>
            <a:p>
              <a:endParaRPr lang="en-US"/>
            </a:p>
          </p:txBody>
        </p:sp>
        <p:sp>
          <p:nvSpPr>
            <p:cNvPr id="8428" name="Line 353"/>
            <p:cNvSpPr>
              <a:spLocks noChangeShapeType="1"/>
            </p:cNvSpPr>
            <p:nvPr/>
          </p:nvSpPr>
          <p:spPr bwMode="auto">
            <a:xfrm flipH="1">
              <a:off x="1951" y="3153"/>
              <a:ext cx="19" cy="66"/>
            </a:xfrm>
            <a:prstGeom prst="line">
              <a:avLst/>
            </a:prstGeom>
            <a:noFill/>
            <a:ln w="12700">
              <a:solidFill>
                <a:srgbClr val="000000"/>
              </a:solidFill>
              <a:round/>
              <a:headEnd/>
              <a:tailEnd/>
            </a:ln>
          </p:spPr>
          <p:txBody>
            <a:bodyPr wrap="none" anchor="ctr"/>
            <a:lstStyle/>
            <a:p>
              <a:endParaRPr lang="en-US"/>
            </a:p>
          </p:txBody>
        </p:sp>
      </p:grpSp>
      <p:sp>
        <p:nvSpPr>
          <p:cNvPr id="8200" name="Arc 354"/>
          <p:cNvSpPr>
            <a:spLocks/>
          </p:cNvSpPr>
          <p:nvPr/>
        </p:nvSpPr>
        <p:spPr bwMode="auto">
          <a:xfrm>
            <a:off x="3455196" y="4211638"/>
            <a:ext cx="93662" cy="131763"/>
          </a:xfrm>
          <a:custGeom>
            <a:avLst/>
            <a:gdLst>
              <a:gd name="T0" fmla="*/ 0 w 14479"/>
              <a:gd name="T1" fmla="*/ 2611 h 21600"/>
              <a:gd name="T2" fmla="*/ 93663 w 14479"/>
              <a:gd name="T3" fmla="*/ 15616 h 21600"/>
              <a:gd name="T4" fmla="*/ 27680 w 14479"/>
              <a:gd name="T5" fmla="*/ 131763 h 21600"/>
              <a:gd name="T6" fmla="*/ 0 60000 65536"/>
              <a:gd name="T7" fmla="*/ 0 60000 65536"/>
              <a:gd name="T8" fmla="*/ 0 60000 65536"/>
              <a:gd name="T9" fmla="*/ 0 w 14479"/>
              <a:gd name="T10" fmla="*/ 0 h 21600"/>
              <a:gd name="T11" fmla="*/ 14479 w 14479"/>
              <a:gd name="T12" fmla="*/ 21600 h 21600"/>
            </a:gdLst>
            <a:ahLst/>
            <a:cxnLst>
              <a:cxn ang="T6">
                <a:pos x="T0" y="T1"/>
              </a:cxn>
              <a:cxn ang="T7">
                <a:pos x="T2" y="T3"/>
              </a:cxn>
              <a:cxn ang="T8">
                <a:pos x="T4" y="T5"/>
              </a:cxn>
            </a:cxnLst>
            <a:rect l="T9" t="T10" r="T11" b="T12"/>
            <a:pathLst>
              <a:path w="14479" h="21600" fill="none" extrusionOk="0">
                <a:moveTo>
                  <a:pt x="0" y="428"/>
                </a:moveTo>
                <a:cubicBezTo>
                  <a:pt x="1408" y="143"/>
                  <a:pt x="2841" y="-1"/>
                  <a:pt x="4279" y="0"/>
                </a:cubicBezTo>
                <a:cubicBezTo>
                  <a:pt x="7837" y="0"/>
                  <a:pt x="11341" y="879"/>
                  <a:pt x="14478" y="2560"/>
                </a:cubicBezTo>
              </a:path>
              <a:path w="14479" h="21600" stroke="0" extrusionOk="0">
                <a:moveTo>
                  <a:pt x="0" y="428"/>
                </a:moveTo>
                <a:cubicBezTo>
                  <a:pt x="1408" y="143"/>
                  <a:pt x="2841" y="-1"/>
                  <a:pt x="4279" y="0"/>
                </a:cubicBezTo>
                <a:cubicBezTo>
                  <a:pt x="7837" y="0"/>
                  <a:pt x="11341" y="879"/>
                  <a:pt x="14478" y="2560"/>
                </a:cubicBezTo>
                <a:lnTo>
                  <a:pt x="4279" y="21600"/>
                </a:lnTo>
                <a:close/>
              </a:path>
            </a:pathLst>
          </a:custGeom>
          <a:solidFill>
            <a:srgbClr val="000000"/>
          </a:solidFill>
          <a:ln w="12700" cap="rnd">
            <a:noFill/>
            <a:round/>
            <a:headEnd/>
            <a:tailEnd/>
          </a:ln>
        </p:spPr>
        <p:txBody>
          <a:bodyPr wrap="none" lIns="91433" tIns="45716" rIns="91433" bIns="45716" anchor="ctr"/>
          <a:lstStyle/>
          <a:p>
            <a:endParaRPr lang="en-US"/>
          </a:p>
        </p:txBody>
      </p:sp>
      <p:sp>
        <p:nvSpPr>
          <p:cNvPr id="8201" name="Line 355"/>
          <p:cNvSpPr>
            <a:spLocks noChangeShapeType="1"/>
          </p:cNvSpPr>
          <p:nvPr/>
        </p:nvSpPr>
        <p:spPr bwMode="auto">
          <a:xfrm flipH="1">
            <a:off x="3504415" y="4125914"/>
            <a:ext cx="28574" cy="92075"/>
          </a:xfrm>
          <a:prstGeom prst="line">
            <a:avLst/>
          </a:prstGeom>
          <a:noFill/>
          <a:ln w="12700">
            <a:solidFill>
              <a:srgbClr val="000000"/>
            </a:solidFill>
            <a:round/>
            <a:headEnd/>
            <a:tailEnd/>
          </a:ln>
        </p:spPr>
        <p:txBody>
          <a:bodyPr wrap="none" lIns="91433" tIns="45716" rIns="91433" bIns="45716" anchor="ctr"/>
          <a:lstStyle/>
          <a:p>
            <a:endParaRPr lang="en-US"/>
          </a:p>
        </p:txBody>
      </p:sp>
      <p:sp>
        <p:nvSpPr>
          <p:cNvPr id="8202" name="Arc 356"/>
          <p:cNvSpPr>
            <a:spLocks/>
          </p:cNvSpPr>
          <p:nvPr/>
        </p:nvSpPr>
        <p:spPr bwMode="auto">
          <a:xfrm>
            <a:off x="2297916" y="4149732"/>
            <a:ext cx="93662" cy="130175"/>
          </a:xfrm>
          <a:custGeom>
            <a:avLst/>
            <a:gdLst>
              <a:gd name="T0" fmla="*/ 0 w 14479"/>
              <a:gd name="T1" fmla="*/ 2579 h 21600"/>
              <a:gd name="T2" fmla="*/ 93662 w 14479"/>
              <a:gd name="T3" fmla="*/ 15428 h 21600"/>
              <a:gd name="T4" fmla="*/ 27680 w 14479"/>
              <a:gd name="T5" fmla="*/ 130175 h 21600"/>
              <a:gd name="T6" fmla="*/ 0 60000 65536"/>
              <a:gd name="T7" fmla="*/ 0 60000 65536"/>
              <a:gd name="T8" fmla="*/ 0 60000 65536"/>
              <a:gd name="T9" fmla="*/ 0 w 14479"/>
              <a:gd name="T10" fmla="*/ 0 h 21600"/>
              <a:gd name="T11" fmla="*/ 14479 w 14479"/>
              <a:gd name="T12" fmla="*/ 21600 h 21600"/>
            </a:gdLst>
            <a:ahLst/>
            <a:cxnLst>
              <a:cxn ang="T6">
                <a:pos x="T0" y="T1"/>
              </a:cxn>
              <a:cxn ang="T7">
                <a:pos x="T2" y="T3"/>
              </a:cxn>
              <a:cxn ang="T8">
                <a:pos x="T4" y="T5"/>
              </a:cxn>
            </a:cxnLst>
            <a:rect l="T9" t="T10" r="T11" b="T12"/>
            <a:pathLst>
              <a:path w="14479" h="21600" fill="none" extrusionOk="0">
                <a:moveTo>
                  <a:pt x="0" y="428"/>
                </a:moveTo>
                <a:cubicBezTo>
                  <a:pt x="1408" y="143"/>
                  <a:pt x="2841" y="-1"/>
                  <a:pt x="4279" y="0"/>
                </a:cubicBezTo>
                <a:cubicBezTo>
                  <a:pt x="7837" y="0"/>
                  <a:pt x="11341" y="879"/>
                  <a:pt x="14478" y="2560"/>
                </a:cubicBezTo>
              </a:path>
              <a:path w="14479" h="21600" stroke="0" extrusionOk="0">
                <a:moveTo>
                  <a:pt x="0" y="428"/>
                </a:moveTo>
                <a:cubicBezTo>
                  <a:pt x="1408" y="143"/>
                  <a:pt x="2841" y="-1"/>
                  <a:pt x="4279" y="0"/>
                </a:cubicBezTo>
                <a:cubicBezTo>
                  <a:pt x="7837" y="0"/>
                  <a:pt x="11341" y="879"/>
                  <a:pt x="14478" y="2560"/>
                </a:cubicBezTo>
                <a:lnTo>
                  <a:pt x="4279" y="21600"/>
                </a:lnTo>
                <a:close/>
              </a:path>
            </a:pathLst>
          </a:custGeom>
          <a:solidFill>
            <a:srgbClr val="000000"/>
          </a:solidFill>
          <a:ln w="12700" cap="rnd">
            <a:noFill/>
            <a:round/>
            <a:headEnd/>
            <a:tailEnd/>
          </a:ln>
        </p:spPr>
        <p:txBody>
          <a:bodyPr wrap="none" lIns="91433" tIns="45716" rIns="91433" bIns="45716" anchor="ctr"/>
          <a:lstStyle/>
          <a:p>
            <a:endParaRPr lang="en-US"/>
          </a:p>
        </p:txBody>
      </p:sp>
      <p:sp>
        <p:nvSpPr>
          <p:cNvPr id="8203" name="Line 357"/>
          <p:cNvSpPr>
            <a:spLocks noChangeShapeType="1"/>
          </p:cNvSpPr>
          <p:nvPr/>
        </p:nvSpPr>
        <p:spPr bwMode="auto">
          <a:xfrm flipH="1">
            <a:off x="2347128" y="4064002"/>
            <a:ext cx="28574" cy="92075"/>
          </a:xfrm>
          <a:prstGeom prst="line">
            <a:avLst/>
          </a:prstGeom>
          <a:noFill/>
          <a:ln w="12700">
            <a:solidFill>
              <a:srgbClr val="000000"/>
            </a:solidFill>
            <a:round/>
            <a:headEnd/>
            <a:tailEnd/>
          </a:ln>
        </p:spPr>
        <p:txBody>
          <a:bodyPr wrap="none" lIns="91433" tIns="45716" rIns="91433" bIns="45716" anchor="ctr"/>
          <a:lstStyle/>
          <a:p>
            <a:endParaRPr lang="en-US"/>
          </a:p>
        </p:txBody>
      </p:sp>
      <p:sp>
        <p:nvSpPr>
          <p:cNvPr id="8204" name="Rectangle 360"/>
          <p:cNvSpPr>
            <a:spLocks noChangeArrowheads="1"/>
          </p:cNvSpPr>
          <p:nvPr/>
        </p:nvSpPr>
        <p:spPr bwMode="auto">
          <a:xfrm>
            <a:off x="2404269" y="3989395"/>
            <a:ext cx="50800" cy="47625"/>
          </a:xfrm>
          <a:prstGeom prst="rect">
            <a:avLst/>
          </a:prstGeom>
          <a:solidFill>
            <a:srgbClr val="FFFFFF"/>
          </a:solidFill>
          <a:ln w="12700">
            <a:solidFill>
              <a:srgbClr val="000000"/>
            </a:solidFill>
            <a:miter lim="800000"/>
            <a:headEnd/>
            <a:tailEnd/>
          </a:ln>
        </p:spPr>
        <p:txBody>
          <a:bodyPr wrap="none" lIns="91433" tIns="45716" rIns="91433" bIns="45716" anchor="ctr"/>
          <a:lstStyle/>
          <a:p>
            <a:endParaRPr lang="en-US">
              <a:latin typeface="Calibri" pitchFamily="34" charset="0"/>
            </a:endParaRPr>
          </a:p>
        </p:txBody>
      </p:sp>
      <p:sp>
        <p:nvSpPr>
          <p:cNvPr id="8205" name="Rectangle 361"/>
          <p:cNvSpPr>
            <a:spLocks noChangeArrowheads="1"/>
          </p:cNvSpPr>
          <p:nvPr/>
        </p:nvSpPr>
        <p:spPr bwMode="auto">
          <a:xfrm>
            <a:off x="2469356" y="3989395"/>
            <a:ext cx="52388" cy="47625"/>
          </a:xfrm>
          <a:prstGeom prst="rect">
            <a:avLst/>
          </a:prstGeom>
          <a:solidFill>
            <a:srgbClr val="FFFFFF"/>
          </a:solidFill>
          <a:ln w="12700">
            <a:solidFill>
              <a:srgbClr val="000000"/>
            </a:solidFill>
            <a:miter lim="800000"/>
            <a:headEnd/>
            <a:tailEnd/>
          </a:ln>
        </p:spPr>
        <p:txBody>
          <a:bodyPr wrap="none" lIns="91433" tIns="45716" rIns="91433" bIns="45716" anchor="ctr"/>
          <a:lstStyle/>
          <a:p>
            <a:endParaRPr lang="en-US">
              <a:latin typeface="Calibri" pitchFamily="34" charset="0"/>
            </a:endParaRPr>
          </a:p>
        </p:txBody>
      </p:sp>
      <p:sp>
        <p:nvSpPr>
          <p:cNvPr id="8206" name="Rectangle 362"/>
          <p:cNvSpPr>
            <a:spLocks noChangeArrowheads="1"/>
          </p:cNvSpPr>
          <p:nvPr/>
        </p:nvSpPr>
        <p:spPr bwMode="auto">
          <a:xfrm>
            <a:off x="2536037" y="3989395"/>
            <a:ext cx="53975" cy="47625"/>
          </a:xfrm>
          <a:prstGeom prst="rect">
            <a:avLst/>
          </a:prstGeom>
          <a:solidFill>
            <a:srgbClr val="FFFFFF"/>
          </a:solidFill>
          <a:ln w="12700">
            <a:solidFill>
              <a:srgbClr val="000000"/>
            </a:solidFill>
            <a:miter lim="800000"/>
            <a:headEnd/>
            <a:tailEnd/>
          </a:ln>
        </p:spPr>
        <p:txBody>
          <a:bodyPr wrap="none" lIns="91433" tIns="45716" rIns="91433" bIns="45716" anchor="ctr"/>
          <a:lstStyle/>
          <a:p>
            <a:endParaRPr lang="en-US">
              <a:latin typeface="Calibri" pitchFamily="34" charset="0"/>
            </a:endParaRPr>
          </a:p>
        </p:txBody>
      </p:sp>
      <p:sp>
        <p:nvSpPr>
          <p:cNvPr id="8207" name="Rectangle 363"/>
          <p:cNvSpPr>
            <a:spLocks noChangeArrowheads="1"/>
          </p:cNvSpPr>
          <p:nvPr/>
        </p:nvSpPr>
        <p:spPr bwMode="auto">
          <a:xfrm>
            <a:off x="2602707" y="3989395"/>
            <a:ext cx="52388" cy="47625"/>
          </a:xfrm>
          <a:prstGeom prst="rect">
            <a:avLst/>
          </a:prstGeom>
          <a:solidFill>
            <a:srgbClr val="FFFFFF"/>
          </a:solidFill>
          <a:ln w="12700">
            <a:solidFill>
              <a:srgbClr val="000000"/>
            </a:solidFill>
            <a:miter lim="800000"/>
            <a:headEnd/>
            <a:tailEnd/>
          </a:ln>
        </p:spPr>
        <p:txBody>
          <a:bodyPr wrap="none" lIns="91433" tIns="45716" rIns="91433" bIns="45716" anchor="ctr"/>
          <a:lstStyle/>
          <a:p>
            <a:endParaRPr lang="en-US">
              <a:latin typeface="Calibri" pitchFamily="34" charset="0"/>
            </a:endParaRPr>
          </a:p>
        </p:txBody>
      </p:sp>
      <p:sp>
        <p:nvSpPr>
          <p:cNvPr id="8208" name="Freeform 364"/>
          <p:cNvSpPr>
            <a:spLocks/>
          </p:cNvSpPr>
          <p:nvPr/>
        </p:nvSpPr>
        <p:spPr bwMode="auto">
          <a:xfrm>
            <a:off x="2726542" y="3983046"/>
            <a:ext cx="61913" cy="47625"/>
          </a:xfrm>
          <a:custGeom>
            <a:avLst/>
            <a:gdLst>
              <a:gd name="T0" fmla="*/ 2 w 42"/>
              <a:gd name="T1" fmla="*/ 0 h 34"/>
              <a:gd name="T2" fmla="*/ 41 w 42"/>
              <a:gd name="T3" fmla="*/ 2 h 34"/>
              <a:gd name="T4" fmla="*/ 39 w 42"/>
              <a:gd name="T5" fmla="*/ 33 h 34"/>
              <a:gd name="T6" fmla="*/ 0 w 42"/>
              <a:gd name="T7" fmla="*/ 31 h 34"/>
              <a:gd name="T8" fmla="*/ 2 w 42"/>
              <a:gd name="T9" fmla="*/ 0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2" y="0"/>
                </a:moveTo>
                <a:lnTo>
                  <a:pt x="41" y="2"/>
                </a:lnTo>
                <a:lnTo>
                  <a:pt x="39" y="33"/>
                </a:lnTo>
                <a:lnTo>
                  <a:pt x="0" y="31"/>
                </a:lnTo>
                <a:lnTo>
                  <a:pt x="2"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09" name="Freeform 365"/>
          <p:cNvSpPr>
            <a:spLocks/>
          </p:cNvSpPr>
          <p:nvPr/>
        </p:nvSpPr>
        <p:spPr bwMode="auto">
          <a:xfrm>
            <a:off x="2729707" y="3986214"/>
            <a:ext cx="71438" cy="55563"/>
          </a:xfrm>
          <a:custGeom>
            <a:avLst/>
            <a:gdLst>
              <a:gd name="T0" fmla="*/ 2 w 48"/>
              <a:gd name="T1" fmla="*/ 0 h 40"/>
              <a:gd name="T2" fmla="*/ 47 w 48"/>
              <a:gd name="T3" fmla="*/ 2 h 40"/>
              <a:gd name="T4" fmla="*/ 45 w 48"/>
              <a:gd name="T5" fmla="*/ 39 h 40"/>
              <a:gd name="T6" fmla="*/ 0 w 48"/>
              <a:gd name="T7" fmla="*/ 37 h 40"/>
              <a:gd name="T8" fmla="*/ 2 w 48"/>
              <a:gd name="T9" fmla="*/ 0 h 40"/>
              <a:gd name="T10" fmla="*/ 0 60000 65536"/>
              <a:gd name="T11" fmla="*/ 0 60000 65536"/>
              <a:gd name="T12" fmla="*/ 0 60000 65536"/>
              <a:gd name="T13" fmla="*/ 0 60000 65536"/>
              <a:gd name="T14" fmla="*/ 0 60000 65536"/>
              <a:gd name="T15" fmla="*/ 0 w 48"/>
              <a:gd name="T16" fmla="*/ 0 h 40"/>
              <a:gd name="T17" fmla="*/ 48 w 48"/>
              <a:gd name="T18" fmla="*/ 40 h 40"/>
            </a:gdLst>
            <a:ahLst/>
            <a:cxnLst>
              <a:cxn ang="T10">
                <a:pos x="T0" y="T1"/>
              </a:cxn>
              <a:cxn ang="T11">
                <a:pos x="T2" y="T3"/>
              </a:cxn>
              <a:cxn ang="T12">
                <a:pos x="T4" y="T5"/>
              </a:cxn>
              <a:cxn ang="T13">
                <a:pos x="T6" y="T7"/>
              </a:cxn>
              <a:cxn ang="T14">
                <a:pos x="T8" y="T9"/>
              </a:cxn>
            </a:cxnLst>
            <a:rect l="T15" t="T16" r="T17" b="T18"/>
            <a:pathLst>
              <a:path w="48" h="40">
                <a:moveTo>
                  <a:pt x="2" y="0"/>
                </a:moveTo>
                <a:lnTo>
                  <a:pt x="47" y="2"/>
                </a:lnTo>
                <a:lnTo>
                  <a:pt x="45" y="39"/>
                </a:lnTo>
                <a:lnTo>
                  <a:pt x="0" y="37"/>
                </a:lnTo>
                <a:lnTo>
                  <a:pt x="2"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10" name="Rectangle 366"/>
          <p:cNvSpPr>
            <a:spLocks noChangeArrowheads="1"/>
          </p:cNvSpPr>
          <p:nvPr/>
        </p:nvSpPr>
        <p:spPr bwMode="auto">
          <a:xfrm>
            <a:off x="2670971" y="3989395"/>
            <a:ext cx="49212" cy="47625"/>
          </a:xfrm>
          <a:prstGeom prst="rect">
            <a:avLst/>
          </a:prstGeom>
          <a:solidFill>
            <a:srgbClr val="FFFFFF"/>
          </a:solidFill>
          <a:ln w="12700">
            <a:solidFill>
              <a:srgbClr val="000000"/>
            </a:solidFill>
            <a:miter lim="800000"/>
            <a:headEnd/>
            <a:tailEnd/>
          </a:ln>
        </p:spPr>
        <p:txBody>
          <a:bodyPr wrap="none" lIns="91433" tIns="45716" rIns="91433" bIns="45716" anchor="ctr"/>
          <a:lstStyle/>
          <a:p>
            <a:endParaRPr lang="en-US">
              <a:latin typeface="Calibri" pitchFamily="34" charset="0"/>
            </a:endParaRPr>
          </a:p>
        </p:txBody>
      </p:sp>
      <p:sp>
        <p:nvSpPr>
          <p:cNvPr id="8211" name="Freeform 367"/>
          <p:cNvSpPr>
            <a:spLocks/>
          </p:cNvSpPr>
          <p:nvPr/>
        </p:nvSpPr>
        <p:spPr bwMode="auto">
          <a:xfrm>
            <a:off x="2793216" y="3986220"/>
            <a:ext cx="61913" cy="47625"/>
          </a:xfrm>
          <a:custGeom>
            <a:avLst/>
            <a:gdLst>
              <a:gd name="T0" fmla="*/ 2 w 42"/>
              <a:gd name="T1" fmla="*/ 0 h 34"/>
              <a:gd name="T2" fmla="*/ 41 w 42"/>
              <a:gd name="T3" fmla="*/ 2 h 34"/>
              <a:gd name="T4" fmla="*/ 39 w 42"/>
              <a:gd name="T5" fmla="*/ 33 h 34"/>
              <a:gd name="T6" fmla="*/ 0 w 42"/>
              <a:gd name="T7" fmla="*/ 31 h 34"/>
              <a:gd name="T8" fmla="*/ 2 w 42"/>
              <a:gd name="T9" fmla="*/ 0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2" y="0"/>
                </a:moveTo>
                <a:lnTo>
                  <a:pt x="41" y="2"/>
                </a:lnTo>
                <a:lnTo>
                  <a:pt x="39" y="33"/>
                </a:lnTo>
                <a:lnTo>
                  <a:pt x="0" y="31"/>
                </a:lnTo>
                <a:lnTo>
                  <a:pt x="2"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12" name="Freeform 368"/>
          <p:cNvSpPr>
            <a:spLocks/>
          </p:cNvSpPr>
          <p:nvPr/>
        </p:nvSpPr>
        <p:spPr bwMode="auto">
          <a:xfrm>
            <a:off x="2796381" y="3989390"/>
            <a:ext cx="71438" cy="55563"/>
          </a:xfrm>
          <a:custGeom>
            <a:avLst/>
            <a:gdLst>
              <a:gd name="T0" fmla="*/ 2 w 48"/>
              <a:gd name="T1" fmla="*/ 0 h 40"/>
              <a:gd name="T2" fmla="*/ 47 w 48"/>
              <a:gd name="T3" fmla="*/ 3 h 40"/>
              <a:gd name="T4" fmla="*/ 45 w 48"/>
              <a:gd name="T5" fmla="*/ 39 h 40"/>
              <a:gd name="T6" fmla="*/ 0 w 48"/>
              <a:gd name="T7" fmla="*/ 37 h 40"/>
              <a:gd name="T8" fmla="*/ 2 w 48"/>
              <a:gd name="T9" fmla="*/ 0 h 40"/>
              <a:gd name="T10" fmla="*/ 0 60000 65536"/>
              <a:gd name="T11" fmla="*/ 0 60000 65536"/>
              <a:gd name="T12" fmla="*/ 0 60000 65536"/>
              <a:gd name="T13" fmla="*/ 0 60000 65536"/>
              <a:gd name="T14" fmla="*/ 0 60000 65536"/>
              <a:gd name="T15" fmla="*/ 0 w 48"/>
              <a:gd name="T16" fmla="*/ 0 h 40"/>
              <a:gd name="T17" fmla="*/ 48 w 48"/>
              <a:gd name="T18" fmla="*/ 40 h 40"/>
            </a:gdLst>
            <a:ahLst/>
            <a:cxnLst>
              <a:cxn ang="T10">
                <a:pos x="T0" y="T1"/>
              </a:cxn>
              <a:cxn ang="T11">
                <a:pos x="T2" y="T3"/>
              </a:cxn>
              <a:cxn ang="T12">
                <a:pos x="T4" y="T5"/>
              </a:cxn>
              <a:cxn ang="T13">
                <a:pos x="T6" y="T7"/>
              </a:cxn>
              <a:cxn ang="T14">
                <a:pos x="T8" y="T9"/>
              </a:cxn>
            </a:cxnLst>
            <a:rect l="T15" t="T16" r="T17" b="T18"/>
            <a:pathLst>
              <a:path w="48" h="40">
                <a:moveTo>
                  <a:pt x="2" y="0"/>
                </a:moveTo>
                <a:lnTo>
                  <a:pt x="47" y="3"/>
                </a:lnTo>
                <a:lnTo>
                  <a:pt x="45" y="39"/>
                </a:lnTo>
                <a:lnTo>
                  <a:pt x="0" y="37"/>
                </a:lnTo>
                <a:lnTo>
                  <a:pt x="2"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13" name="Freeform 369"/>
          <p:cNvSpPr>
            <a:spLocks/>
          </p:cNvSpPr>
          <p:nvPr/>
        </p:nvSpPr>
        <p:spPr bwMode="auto">
          <a:xfrm>
            <a:off x="2859892" y="3989395"/>
            <a:ext cx="61913" cy="47625"/>
          </a:xfrm>
          <a:custGeom>
            <a:avLst/>
            <a:gdLst>
              <a:gd name="T0" fmla="*/ 2 w 42"/>
              <a:gd name="T1" fmla="*/ 0 h 34"/>
              <a:gd name="T2" fmla="*/ 41 w 42"/>
              <a:gd name="T3" fmla="*/ 3 h 34"/>
              <a:gd name="T4" fmla="*/ 39 w 42"/>
              <a:gd name="T5" fmla="*/ 33 h 34"/>
              <a:gd name="T6" fmla="*/ 0 w 42"/>
              <a:gd name="T7" fmla="*/ 31 h 34"/>
              <a:gd name="T8" fmla="*/ 2 w 42"/>
              <a:gd name="T9" fmla="*/ 0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2" y="0"/>
                </a:moveTo>
                <a:lnTo>
                  <a:pt x="41" y="3"/>
                </a:lnTo>
                <a:lnTo>
                  <a:pt x="39" y="33"/>
                </a:lnTo>
                <a:lnTo>
                  <a:pt x="0" y="31"/>
                </a:lnTo>
                <a:lnTo>
                  <a:pt x="2"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14" name="Freeform 370"/>
          <p:cNvSpPr>
            <a:spLocks/>
          </p:cNvSpPr>
          <p:nvPr/>
        </p:nvSpPr>
        <p:spPr bwMode="auto">
          <a:xfrm>
            <a:off x="2863059" y="3994153"/>
            <a:ext cx="69851" cy="52388"/>
          </a:xfrm>
          <a:custGeom>
            <a:avLst/>
            <a:gdLst>
              <a:gd name="T0" fmla="*/ 2 w 48"/>
              <a:gd name="T1" fmla="*/ 0 h 38"/>
              <a:gd name="T2" fmla="*/ 47 w 48"/>
              <a:gd name="T3" fmla="*/ 2 h 38"/>
              <a:gd name="T4" fmla="*/ 45 w 48"/>
              <a:gd name="T5" fmla="*/ 37 h 38"/>
              <a:gd name="T6" fmla="*/ 0 w 48"/>
              <a:gd name="T7" fmla="*/ 36 h 38"/>
              <a:gd name="T8" fmla="*/ 2 w 48"/>
              <a:gd name="T9" fmla="*/ 0 h 38"/>
              <a:gd name="T10" fmla="*/ 0 60000 65536"/>
              <a:gd name="T11" fmla="*/ 0 60000 65536"/>
              <a:gd name="T12" fmla="*/ 0 60000 65536"/>
              <a:gd name="T13" fmla="*/ 0 60000 65536"/>
              <a:gd name="T14" fmla="*/ 0 60000 65536"/>
              <a:gd name="T15" fmla="*/ 0 w 48"/>
              <a:gd name="T16" fmla="*/ 0 h 38"/>
              <a:gd name="T17" fmla="*/ 48 w 48"/>
              <a:gd name="T18" fmla="*/ 38 h 38"/>
            </a:gdLst>
            <a:ahLst/>
            <a:cxnLst>
              <a:cxn ang="T10">
                <a:pos x="T0" y="T1"/>
              </a:cxn>
              <a:cxn ang="T11">
                <a:pos x="T2" y="T3"/>
              </a:cxn>
              <a:cxn ang="T12">
                <a:pos x="T4" y="T5"/>
              </a:cxn>
              <a:cxn ang="T13">
                <a:pos x="T6" y="T7"/>
              </a:cxn>
              <a:cxn ang="T14">
                <a:pos x="T8" y="T9"/>
              </a:cxn>
            </a:cxnLst>
            <a:rect l="T15" t="T16" r="T17" b="T18"/>
            <a:pathLst>
              <a:path w="48" h="38">
                <a:moveTo>
                  <a:pt x="2" y="0"/>
                </a:moveTo>
                <a:lnTo>
                  <a:pt x="47" y="2"/>
                </a:lnTo>
                <a:lnTo>
                  <a:pt x="45" y="37"/>
                </a:lnTo>
                <a:lnTo>
                  <a:pt x="0" y="36"/>
                </a:lnTo>
                <a:lnTo>
                  <a:pt x="2"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15" name="Freeform 371"/>
          <p:cNvSpPr>
            <a:spLocks/>
          </p:cNvSpPr>
          <p:nvPr/>
        </p:nvSpPr>
        <p:spPr bwMode="auto">
          <a:xfrm>
            <a:off x="2926567" y="3994158"/>
            <a:ext cx="61913" cy="42863"/>
          </a:xfrm>
          <a:custGeom>
            <a:avLst/>
            <a:gdLst>
              <a:gd name="T0" fmla="*/ 2 w 42"/>
              <a:gd name="T1" fmla="*/ 0 h 32"/>
              <a:gd name="T2" fmla="*/ 41 w 42"/>
              <a:gd name="T3" fmla="*/ 2 h 32"/>
              <a:gd name="T4" fmla="*/ 39 w 42"/>
              <a:gd name="T5" fmla="*/ 31 h 32"/>
              <a:gd name="T6" fmla="*/ 0 w 42"/>
              <a:gd name="T7" fmla="*/ 30 h 32"/>
              <a:gd name="T8" fmla="*/ 2 w 42"/>
              <a:gd name="T9" fmla="*/ 0 h 32"/>
              <a:gd name="T10" fmla="*/ 0 60000 65536"/>
              <a:gd name="T11" fmla="*/ 0 60000 65536"/>
              <a:gd name="T12" fmla="*/ 0 60000 65536"/>
              <a:gd name="T13" fmla="*/ 0 60000 65536"/>
              <a:gd name="T14" fmla="*/ 0 60000 65536"/>
              <a:gd name="T15" fmla="*/ 0 w 42"/>
              <a:gd name="T16" fmla="*/ 0 h 32"/>
              <a:gd name="T17" fmla="*/ 42 w 42"/>
              <a:gd name="T18" fmla="*/ 32 h 32"/>
            </a:gdLst>
            <a:ahLst/>
            <a:cxnLst>
              <a:cxn ang="T10">
                <a:pos x="T0" y="T1"/>
              </a:cxn>
              <a:cxn ang="T11">
                <a:pos x="T2" y="T3"/>
              </a:cxn>
              <a:cxn ang="T12">
                <a:pos x="T4" y="T5"/>
              </a:cxn>
              <a:cxn ang="T13">
                <a:pos x="T6" y="T7"/>
              </a:cxn>
              <a:cxn ang="T14">
                <a:pos x="T8" y="T9"/>
              </a:cxn>
            </a:cxnLst>
            <a:rect l="T15" t="T16" r="T17" b="T18"/>
            <a:pathLst>
              <a:path w="42" h="32">
                <a:moveTo>
                  <a:pt x="2" y="0"/>
                </a:moveTo>
                <a:lnTo>
                  <a:pt x="41" y="2"/>
                </a:lnTo>
                <a:lnTo>
                  <a:pt x="39" y="31"/>
                </a:lnTo>
                <a:lnTo>
                  <a:pt x="0" y="30"/>
                </a:lnTo>
                <a:lnTo>
                  <a:pt x="2"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16" name="Freeform 372"/>
          <p:cNvSpPr>
            <a:spLocks/>
          </p:cNvSpPr>
          <p:nvPr/>
        </p:nvSpPr>
        <p:spPr bwMode="auto">
          <a:xfrm>
            <a:off x="2929741" y="3997330"/>
            <a:ext cx="68263" cy="52388"/>
          </a:xfrm>
          <a:custGeom>
            <a:avLst/>
            <a:gdLst>
              <a:gd name="T0" fmla="*/ 2 w 48"/>
              <a:gd name="T1" fmla="*/ 0 h 39"/>
              <a:gd name="T2" fmla="*/ 47 w 48"/>
              <a:gd name="T3" fmla="*/ 2 h 39"/>
              <a:gd name="T4" fmla="*/ 45 w 48"/>
              <a:gd name="T5" fmla="*/ 38 h 39"/>
              <a:gd name="T6" fmla="*/ 0 w 48"/>
              <a:gd name="T7" fmla="*/ 35 h 39"/>
              <a:gd name="T8" fmla="*/ 2 w 48"/>
              <a:gd name="T9" fmla="*/ 0 h 39"/>
              <a:gd name="T10" fmla="*/ 0 60000 65536"/>
              <a:gd name="T11" fmla="*/ 0 60000 65536"/>
              <a:gd name="T12" fmla="*/ 0 60000 65536"/>
              <a:gd name="T13" fmla="*/ 0 60000 65536"/>
              <a:gd name="T14" fmla="*/ 0 60000 65536"/>
              <a:gd name="T15" fmla="*/ 0 w 48"/>
              <a:gd name="T16" fmla="*/ 0 h 39"/>
              <a:gd name="T17" fmla="*/ 48 w 48"/>
              <a:gd name="T18" fmla="*/ 39 h 39"/>
            </a:gdLst>
            <a:ahLst/>
            <a:cxnLst>
              <a:cxn ang="T10">
                <a:pos x="T0" y="T1"/>
              </a:cxn>
              <a:cxn ang="T11">
                <a:pos x="T2" y="T3"/>
              </a:cxn>
              <a:cxn ang="T12">
                <a:pos x="T4" y="T5"/>
              </a:cxn>
              <a:cxn ang="T13">
                <a:pos x="T6" y="T7"/>
              </a:cxn>
              <a:cxn ang="T14">
                <a:pos x="T8" y="T9"/>
              </a:cxn>
            </a:cxnLst>
            <a:rect l="T15" t="T16" r="T17" b="T18"/>
            <a:pathLst>
              <a:path w="48" h="39">
                <a:moveTo>
                  <a:pt x="2" y="0"/>
                </a:moveTo>
                <a:lnTo>
                  <a:pt x="47" y="2"/>
                </a:lnTo>
                <a:lnTo>
                  <a:pt x="45" y="38"/>
                </a:lnTo>
                <a:lnTo>
                  <a:pt x="0" y="35"/>
                </a:lnTo>
                <a:lnTo>
                  <a:pt x="2"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17" name="Freeform 373"/>
          <p:cNvSpPr>
            <a:spLocks/>
          </p:cNvSpPr>
          <p:nvPr/>
        </p:nvSpPr>
        <p:spPr bwMode="auto">
          <a:xfrm>
            <a:off x="2991646" y="3997326"/>
            <a:ext cx="61913" cy="44451"/>
          </a:xfrm>
          <a:custGeom>
            <a:avLst/>
            <a:gdLst>
              <a:gd name="T0" fmla="*/ 2 w 42"/>
              <a:gd name="T1" fmla="*/ 0 h 33"/>
              <a:gd name="T2" fmla="*/ 41 w 42"/>
              <a:gd name="T3" fmla="*/ 2 h 33"/>
              <a:gd name="T4" fmla="*/ 39 w 42"/>
              <a:gd name="T5" fmla="*/ 32 h 33"/>
              <a:gd name="T6" fmla="*/ 0 w 42"/>
              <a:gd name="T7" fmla="*/ 29 h 33"/>
              <a:gd name="T8" fmla="*/ 2 w 42"/>
              <a:gd name="T9" fmla="*/ 0 h 33"/>
              <a:gd name="T10" fmla="*/ 0 60000 65536"/>
              <a:gd name="T11" fmla="*/ 0 60000 65536"/>
              <a:gd name="T12" fmla="*/ 0 60000 65536"/>
              <a:gd name="T13" fmla="*/ 0 60000 65536"/>
              <a:gd name="T14" fmla="*/ 0 60000 65536"/>
              <a:gd name="T15" fmla="*/ 0 w 42"/>
              <a:gd name="T16" fmla="*/ 0 h 33"/>
              <a:gd name="T17" fmla="*/ 42 w 42"/>
              <a:gd name="T18" fmla="*/ 33 h 33"/>
            </a:gdLst>
            <a:ahLst/>
            <a:cxnLst>
              <a:cxn ang="T10">
                <a:pos x="T0" y="T1"/>
              </a:cxn>
              <a:cxn ang="T11">
                <a:pos x="T2" y="T3"/>
              </a:cxn>
              <a:cxn ang="T12">
                <a:pos x="T4" y="T5"/>
              </a:cxn>
              <a:cxn ang="T13">
                <a:pos x="T6" y="T7"/>
              </a:cxn>
              <a:cxn ang="T14">
                <a:pos x="T8" y="T9"/>
              </a:cxn>
            </a:cxnLst>
            <a:rect l="T15" t="T16" r="T17" b="T18"/>
            <a:pathLst>
              <a:path w="42" h="33">
                <a:moveTo>
                  <a:pt x="2" y="0"/>
                </a:moveTo>
                <a:lnTo>
                  <a:pt x="41" y="2"/>
                </a:lnTo>
                <a:lnTo>
                  <a:pt x="39" y="32"/>
                </a:lnTo>
                <a:lnTo>
                  <a:pt x="0" y="29"/>
                </a:lnTo>
                <a:lnTo>
                  <a:pt x="2"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18" name="Freeform 374"/>
          <p:cNvSpPr>
            <a:spLocks/>
          </p:cNvSpPr>
          <p:nvPr/>
        </p:nvSpPr>
        <p:spPr bwMode="auto">
          <a:xfrm>
            <a:off x="2994822" y="3998922"/>
            <a:ext cx="69851" cy="53975"/>
          </a:xfrm>
          <a:custGeom>
            <a:avLst/>
            <a:gdLst>
              <a:gd name="T0" fmla="*/ 2 w 48"/>
              <a:gd name="T1" fmla="*/ 0 h 39"/>
              <a:gd name="T2" fmla="*/ 47 w 48"/>
              <a:gd name="T3" fmla="*/ 2 h 39"/>
              <a:gd name="T4" fmla="*/ 45 w 48"/>
              <a:gd name="T5" fmla="*/ 38 h 39"/>
              <a:gd name="T6" fmla="*/ 0 w 48"/>
              <a:gd name="T7" fmla="*/ 36 h 39"/>
              <a:gd name="T8" fmla="*/ 2 w 48"/>
              <a:gd name="T9" fmla="*/ 0 h 39"/>
              <a:gd name="T10" fmla="*/ 0 60000 65536"/>
              <a:gd name="T11" fmla="*/ 0 60000 65536"/>
              <a:gd name="T12" fmla="*/ 0 60000 65536"/>
              <a:gd name="T13" fmla="*/ 0 60000 65536"/>
              <a:gd name="T14" fmla="*/ 0 60000 65536"/>
              <a:gd name="T15" fmla="*/ 0 w 48"/>
              <a:gd name="T16" fmla="*/ 0 h 39"/>
              <a:gd name="T17" fmla="*/ 48 w 48"/>
              <a:gd name="T18" fmla="*/ 39 h 39"/>
            </a:gdLst>
            <a:ahLst/>
            <a:cxnLst>
              <a:cxn ang="T10">
                <a:pos x="T0" y="T1"/>
              </a:cxn>
              <a:cxn ang="T11">
                <a:pos x="T2" y="T3"/>
              </a:cxn>
              <a:cxn ang="T12">
                <a:pos x="T4" y="T5"/>
              </a:cxn>
              <a:cxn ang="T13">
                <a:pos x="T6" y="T7"/>
              </a:cxn>
              <a:cxn ang="T14">
                <a:pos x="T8" y="T9"/>
              </a:cxn>
            </a:cxnLst>
            <a:rect l="T15" t="T16" r="T17" b="T18"/>
            <a:pathLst>
              <a:path w="48" h="39">
                <a:moveTo>
                  <a:pt x="2" y="0"/>
                </a:moveTo>
                <a:lnTo>
                  <a:pt x="47" y="2"/>
                </a:lnTo>
                <a:lnTo>
                  <a:pt x="45" y="38"/>
                </a:lnTo>
                <a:lnTo>
                  <a:pt x="0" y="36"/>
                </a:lnTo>
                <a:lnTo>
                  <a:pt x="2"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19" name="Freeform 375"/>
          <p:cNvSpPr>
            <a:spLocks/>
          </p:cNvSpPr>
          <p:nvPr/>
        </p:nvSpPr>
        <p:spPr bwMode="auto">
          <a:xfrm>
            <a:off x="3120233" y="4002097"/>
            <a:ext cx="65088" cy="47625"/>
          </a:xfrm>
          <a:custGeom>
            <a:avLst/>
            <a:gdLst>
              <a:gd name="T0" fmla="*/ 4 w 44"/>
              <a:gd name="T1" fmla="*/ 0 h 35"/>
              <a:gd name="T2" fmla="*/ 43 w 44"/>
              <a:gd name="T3" fmla="*/ 3 h 35"/>
              <a:gd name="T4" fmla="*/ 39 w 44"/>
              <a:gd name="T5" fmla="*/ 34 h 35"/>
              <a:gd name="T6" fmla="*/ 0 w 44"/>
              <a:gd name="T7" fmla="*/ 31 h 35"/>
              <a:gd name="T8" fmla="*/ 4 w 44"/>
              <a:gd name="T9" fmla="*/ 0 h 35"/>
              <a:gd name="T10" fmla="*/ 0 60000 65536"/>
              <a:gd name="T11" fmla="*/ 0 60000 65536"/>
              <a:gd name="T12" fmla="*/ 0 60000 65536"/>
              <a:gd name="T13" fmla="*/ 0 60000 65536"/>
              <a:gd name="T14" fmla="*/ 0 60000 65536"/>
              <a:gd name="T15" fmla="*/ 0 w 44"/>
              <a:gd name="T16" fmla="*/ 0 h 35"/>
              <a:gd name="T17" fmla="*/ 44 w 44"/>
              <a:gd name="T18" fmla="*/ 35 h 35"/>
            </a:gdLst>
            <a:ahLst/>
            <a:cxnLst>
              <a:cxn ang="T10">
                <a:pos x="T0" y="T1"/>
              </a:cxn>
              <a:cxn ang="T11">
                <a:pos x="T2" y="T3"/>
              </a:cxn>
              <a:cxn ang="T12">
                <a:pos x="T4" y="T5"/>
              </a:cxn>
              <a:cxn ang="T13">
                <a:pos x="T6" y="T7"/>
              </a:cxn>
              <a:cxn ang="T14">
                <a:pos x="T8" y="T9"/>
              </a:cxn>
            </a:cxnLst>
            <a:rect l="T15" t="T16" r="T17" b="T18"/>
            <a:pathLst>
              <a:path w="44" h="35">
                <a:moveTo>
                  <a:pt x="4" y="0"/>
                </a:moveTo>
                <a:lnTo>
                  <a:pt x="43" y="3"/>
                </a:lnTo>
                <a:lnTo>
                  <a:pt x="39" y="34"/>
                </a:lnTo>
                <a:lnTo>
                  <a:pt x="0" y="31"/>
                </a:lnTo>
                <a:lnTo>
                  <a:pt x="4"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20" name="Freeform 376"/>
          <p:cNvSpPr>
            <a:spLocks/>
          </p:cNvSpPr>
          <p:nvPr/>
        </p:nvSpPr>
        <p:spPr bwMode="auto">
          <a:xfrm>
            <a:off x="3123417" y="4005271"/>
            <a:ext cx="74613" cy="57151"/>
          </a:xfrm>
          <a:custGeom>
            <a:avLst/>
            <a:gdLst>
              <a:gd name="T0" fmla="*/ 4 w 50"/>
              <a:gd name="T1" fmla="*/ 0 h 41"/>
              <a:gd name="T2" fmla="*/ 49 w 50"/>
              <a:gd name="T3" fmla="*/ 4 h 41"/>
              <a:gd name="T4" fmla="*/ 45 w 50"/>
              <a:gd name="T5" fmla="*/ 40 h 41"/>
              <a:gd name="T6" fmla="*/ 0 w 50"/>
              <a:gd name="T7" fmla="*/ 36 h 41"/>
              <a:gd name="T8" fmla="*/ 4 w 50"/>
              <a:gd name="T9" fmla="*/ 0 h 41"/>
              <a:gd name="T10" fmla="*/ 0 60000 65536"/>
              <a:gd name="T11" fmla="*/ 0 60000 65536"/>
              <a:gd name="T12" fmla="*/ 0 60000 65536"/>
              <a:gd name="T13" fmla="*/ 0 60000 65536"/>
              <a:gd name="T14" fmla="*/ 0 60000 65536"/>
              <a:gd name="T15" fmla="*/ 0 w 50"/>
              <a:gd name="T16" fmla="*/ 0 h 41"/>
              <a:gd name="T17" fmla="*/ 50 w 50"/>
              <a:gd name="T18" fmla="*/ 41 h 41"/>
            </a:gdLst>
            <a:ahLst/>
            <a:cxnLst>
              <a:cxn ang="T10">
                <a:pos x="T0" y="T1"/>
              </a:cxn>
              <a:cxn ang="T11">
                <a:pos x="T2" y="T3"/>
              </a:cxn>
              <a:cxn ang="T12">
                <a:pos x="T4" y="T5"/>
              </a:cxn>
              <a:cxn ang="T13">
                <a:pos x="T6" y="T7"/>
              </a:cxn>
              <a:cxn ang="T14">
                <a:pos x="T8" y="T9"/>
              </a:cxn>
            </a:cxnLst>
            <a:rect l="T15" t="T16" r="T17" b="T18"/>
            <a:pathLst>
              <a:path w="50" h="41">
                <a:moveTo>
                  <a:pt x="4" y="0"/>
                </a:moveTo>
                <a:lnTo>
                  <a:pt x="49" y="4"/>
                </a:lnTo>
                <a:lnTo>
                  <a:pt x="45" y="40"/>
                </a:lnTo>
                <a:lnTo>
                  <a:pt x="0" y="36"/>
                </a:lnTo>
                <a:lnTo>
                  <a:pt x="4"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21" name="Freeform 377"/>
          <p:cNvSpPr>
            <a:spLocks/>
          </p:cNvSpPr>
          <p:nvPr/>
        </p:nvSpPr>
        <p:spPr bwMode="auto">
          <a:xfrm>
            <a:off x="3056740" y="3998917"/>
            <a:ext cx="61913" cy="46037"/>
          </a:xfrm>
          <a:custGeom>
            <a:avLst/>
            <a:gdLst>
              <a:gd name="T0" fmla="*/ 2 w 42"/>
              <a:gd name="T1" fmla="*/ 0 h 33"/>
              <a:gd name="T2" fmla="*/ 41 w 42"/>
              <a:gd name="T3" fmla="*/ 2 h 33"/>
              <a:gd name="T4" fmla="*/ 39 w 42"/>
              <a:gd name="T5" fmla="*/ 32 h 33"/>
              <a:gd name="T6" fmla="*/ 0 w 42"/>
              <a:gd name="T7" fmla="*/ 30 h 33"/>
              <a:gd name="T8" fmla="*/ 2 w 42"/>
              <a:gd name="T9" fmla="*/ 0 h 33"/>
              <a:gd name="T10" fmla="*/ 0 60000 65536"/>
              <a:gd name="T11" fmla="*/ 0 60000 65536"/>
              <a:gd name="T12" fmla="*/ 0 60000 65536"/>
              <a:gd name="T13" fmla="*/ 0 60000 65536"/>
              <a:gd name="T14" fmla="*/ 0 60000 65536"/>
              <a:gd name="T15" fmla="*/ 0 w 42"/>
              <a:gd name="T16" fmla="*/ 0 h 33"/>
              <a:gd name="T17" fmla="*/ 42 w 42"/>
              <a:gd name="T18" fmla="*/ 33 h 33"/>
            </a:gdLst>
            <a:ahLst/>
            <a:cxnLst>
              <a:cxn ang="T10">
                <a:pos x="T0" y="T1"/>
              </a:cxn>
              <a:cxn ang="T11">
                <a:pos x="T2" y="T3"/>
              </a:cxn>
              <a:cxn ang="T12">
                <a:pos x="T4" y="T5"/>
              </a:cxn>
              <a:cxn ang="T13">
                <a:pos x="T6" y="T7"/>
              </a:cxn>
              <a:cxn ang="T14">
                <a:pos x="T8" y="T9"/>
              </a:cxn>
            </a:cxnLst>
            <a:rect l="T15" t="T16" r="T17" b="T18"/>
            <a:pathLst>
              <a:path w="42" h="33">
                <a:moveTo>
                  <a:pt x="2" y="0"/>
                </a:moveTo>
                <a:lnTo>
                  <a:pt x="41" y="2"/>
                </a:lnTo>
                <a:lnTo>
                  <a:pt x="39" y="32"/>
                </a:lnTo>
                <a:lnTo>
                  <a:pt x="0" y="30"/>
                </a:lnTo>
                <a:lnTo>
                  <a:pt x="2"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22" name="Freeform 378"/>
          <p:cNvSpPr>
            <a:spLocks/>
          </p:cNvSpPr>
          <p:nvPr/>
        </p:nvSpPr>
        <p:spPr bwMode="auto">
          <a:xfrm>
            <a:off x="3059908" y="4002096"/>
            <a:ext cx="71438" cy="53975"/>
          </a:xfrm>
          <a:custGeom>
            <a:avLst/>
            <a:gdLst>
              <a:gd name="T0" fmla="*/ 2 w 48"/>
              <a:gd name="T1" fmla="*/ 0 h 39"/>
              <a:gd name="T2" fmla="*/ 47 w 48"/>
              <a:gd name="T3" fmla="*/ 2 h 39"/>
              <a:gd name="T4" fmla="*/ 45 w 48"/>
              <a:gd name="T5" fmla="*/ 38 h 39"/>
              <a:gd name="T6" fmla="*/ 0 w 48"/>
              <a:gd name="T7" fmla="*/ 36 h 39"/>
              <a:gd name="T8" fmla="*/ 2 w 48"/>
              <a:gd name="T9" fmla="*/ 0 h 39"/>
              <a:gd name="T10" fmla="*/ 0 60000 65536"/>
              <a:gd name="T11" fmla="*/ 0 60000 65536"/>
              <a:gd name="T12" fmla="*/ 0 60000 65536"/>
              <a:gd name="T13" fmla="*/ 0 60000 65536"/>
              <a:gd name="T14" fmla="*/ 0 60000 65536"/>
              <a:gd name="T15" fmla="*/ 0 w 48"/>
              <a:gd name="T16" fmla="*/ 0 h 39"/>
              <a:gd name="T17" fmla="*/ 48 w 48"/>
              <a:gd name="T18" fmla="*/ 39 h 39"/>
            </a:gdLst>
            <a:ahLst/>
            <a:cxnLst>
              <a:cxn ang="T10">
                <a:pos x="T0" y="T1"/>
              </a:cxn>
              <a:cxn ang="T11">
                <a:pos x="T2" y="T3"/>
              </a:cxn>
              <a:cxn ang="T12">
                <a:pos x="T4" y="T5"/>
              </a:cxn>
              <a:cxn ang="T13">
                <a:pos x="T6" y="T7"/>
              </a:cxn>
              <a:cxn ang="T14">
                <a:pos x="T8" y="T9"/>
              </a:cxn>
            </a:cxnLst>
            <a:rect l="T15" t="T16" r="T17" b="T18"/>
            <a:pathLst>
              <a:path w="48" h="39">
                <a:moveTo>
                  <a:pt x="2" y="0"/>
                </a:moveTo>
                <a:lnTo>
                  <a:pt x="47" y="2"/>
                </a:lnTo>
                <a:lnTo>
                  <a:pt x="45" y="38"/>
                </a:lnTo>
                <a:lnTo>
                  <a:pt x="0" y="36"/>
                </a:lnTo>
                <a:lnTo>
                  <a:pt x="2"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23" name="Freeform 379"/>
          <p:cNvSpPr>
            <a:spLocks/>
          </p:cNvSpPr>
          <p:nvPr/>
        </p:nvSpPr>
        <p:spPr bwMode="auto">
          <a:xfrm>
            <a:off x="3183732" y="4008438"/>
            <a:ext cx="65088" cy="44451"/>
          </a:xfrm>
          <a:custGeom>
            <a:avLst/>
            <a:gdLst>
              <a:gd name="T0" fmla="*/ 4 w 44"/>
              <a:gd name="T1" fmla="*/ 0 h 33"/>
              <a:gd name="T2" fmla="*/ 43 w 44"/>
              <a:gd name="T3" fmla="*/ 2 h 33"/>
              <a:gd name="T4" fmla="*/ 39 w 44"/>
              <a:gd name="T5" fmla="*/ 32 h 33"/>
              <a:gd name="T6" fmla="*/ 0 w 44"/>
              <a:gd name="T7" fmla="*/ 30 h 33"/>
              <a:gd name="T8" fmla="*/ 4 w 44"/>
              <a:gd name="T9" fmla="*/ 0 h 33"/>
              <a:gd name="T10" fmla="*/ 0 60000 65536"/>
              <a:gd name="T11" fmla="*/ 0 60000 65536"/>
              <a:gd name="T12" fmla="*/ 0 60000 65536"/>
              <a:gd name="T13" fmla="*/ 0 60000 65536"/>
              <a:gd name="T14" fmla="*/ 0 60000 65536"/>
              <a:gd name="T15" fmla="*/ 0 w 44"/>
              <a:gd name="T16" fmla="*/ 0 h 33"/>
              <a:gd name="T17" fmla="*/ 44 w 44"/>
              <a:gd name="T18" fmla="*/ 33 h 33"/>
            </a:gdLst>
            <a:ahLst/>
            <a:cxnLst>
              <a:cxn ang="T10">
                <a:pos x="T0" y="T1"/>
              </a:cxn>
              <a:cxn ang="T11">
                <a:pos x="T2" y="T3"/>
              </a:cxn>
              <a:cxn ang="T12">
                <a:pos x="T4" y="T5"/>
              </a:cxn>
              <a:cxn ang="T13">
                <a:pos x="T6" y="T7"/>
              </a:cxn>
              <a:cxn ang="T14">
                <a:pos x="T8" y="T9"/>
              </a:cxn>
            </a:cxnLst>
            <a:rect l="T15" t="T16" r="T17" b="T18"/>
            <a:pathLst>
              <a:path w="44" h="33">
                <a:moveTo>
                  <a:pt x="4" y="0"/>
                </a:moveTo>
                <a:lnTo>
                  <a:pt x="43" y="2"/>
                </a:lnTo>
                <a:lnTo>
                  <a:pt x="39" y="32"/>
                </a:lnTo>
                <a:lnTo>
                  <a:pt x="0" y="30"/>
                </a:lnTo>
                <a:lnTo>
                  <a:pt x="4"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24" name="Freeform 380"/>
          <p:cNvSpPr>
            <a:spLocks/>
          </p:cNvSpPr>
          <p:nvPr/>
        </p:nvSpPr>
        <p:spPr bwMode="auto">
          <a:xfrm>
            <a:off x="3186914" y="4010032"/>
            <a:ext cx="74613" cy="53975"/>
          </a:xfrm>
          <a:custGeom>
            <a:avLst/>
            <a:gdLst>
              <a:gd name="T0" fmla="*/ 4 w 50"/>
              <a:gd name="T1" fmla="*/ 0 h 39"/>
              <a:gd name="T2" fmla="*/ 49 w 50"/>
              <a:gd name="T3" fmla="*/ 2 h 39"/>
              <a:gd name="T4" fmla="*/ 45 w 50"/>
              <a:gd name="T5" fmla="*/ 38 h 39"/>
              <a:gd name="T6" fmla="*/ 0 w 50"/>
              <a:gd name="T7" fmla="*/ 36 h 39"/>
              <a:gd name="T8" fmla="*/ 4 w 50"/>
              <a:gd name="T9" fmla="*/ 0 h 39"/>
              <a:gd name="T10" fmla="*/ 0 60000 65536"/>
              <a:gd name="T11" fmla="*/ 0 60000 65536"/>
              <a:gd name="T12" fmla="*/ 0 60000 65536"/>
              <a:gd name="T13" fmla="*/ 0 60000 65536"/>
              <a:gd name="T14" fmla="*/ 0 60000 65536"/>
              <a:gd name="T15" fmla="*/ 0 w 50"/>
              <a:gd name="T16" fmla="*/ 0 h 39"/>
              <a:gd name="T17" fmla="*/ 50 w 50"/>
              <a:gd name="T18" fmla="*/ 39 h 39"/>
            </a:gdLst>
            <a:ahLst/>
            <a:cxnLst>
              <a:cxn ang="T10">
                <a:pos x="T0" y="T1"/>
              </a:cxn>
              <a:cxn ang="T11">
                <a:pos x="T2" y="T3"/>
              </a:cxn>
              <a:cxn ang="T12">
                <a:pos x="T4" y="T5"/>
              </a:cxn>
              <a:cxn ang="T13">
                <a:pos x="T6" y="T7"/>
              </a:cxn>
              <a:cxn ang="T14">
                <a:pos x="T8" y="T9"/>
              </a:cxn>
            </a:cxnLst>
            <a:rect l="T15" t="T16" r="T17" b="T18"/>
            <a:pathLst>
              <a:path w="50" h="39">
                <a:moveTo>
                  <a:pt x="4" y="0"/>
                </a:moveTo>
                <a:lnTo>
                  <a:pt x="49" y="2"/>
                </a:lnTo>
                <a:lnTo>
                  <a:pt x="45" y="38"/>
                </a:lnTo>
                <a:lnTo>
                  <a:pt x="0" y="36"/>
                </a:lnTo>
                <a:lnTo>
                  <a:pt x="4"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25" name="Freeform 381"/>
          <p:cNvSpPr>
            <a:spLocks/>
          </p:cNvSpPr>
          <p:nvPr/>
        </p:nvSpPr>
        <p:spPr bwMode="auto">
          <a:xfrm>
            <a:off x="3247231" y="4010029"/>
            <a:ext cx="63500" cy="49213"/>
          </a:xfrm>
          <a:custGeom>
            <a:avLst/>
            <a:gdLst>
              <a:gd name="T0" fmla="*/ 4 w 43"/>
              <a:gd name="T1" fmla="*/ 0 h 35"/>
              <a:gd name="T2" fmla="*/ 42 w 43"/>
              <a:gd name="T3" fmla="*/ 3 h 35"/>
              <a:gd name="T4" fmla="*/ 39 w 43"/>
              <a:gd name="T5" fmla="*/ 34 h 35"/>
              <a:gd name="T6" fmla="*/ 0 w 43"/>
              <a:gd name="T7" fmla="*/ 31 h 35"/>
              <a:gd name="T8" fmla="*/ 4 w 43"/>
              <a:gd name="T9" fmla="*/ 0 h 35"/>
              <a:gd name="T10" fmla="*/ 0 60000 65536"/>
              <a:gd name="T11" fmla="*/ 0 60000 65536"/>
              <a:gd name="T12" fmla="*/ 0 60000 65536"/>
              <a:gd name="T13" fmla="*/ 0 60000 65536"/>
              <a:gd name="T14" fmla="*/ 0 60000 65536"/>
              <a:gd name="T15" fmla="*/ 0 w 43"/>
              <a:gd name="T16" fmla="*/ 0 h 35"/>
              <a:gd name="T17" fmla="*/ 43 w 43"/>
              <a:gd name="T18" fmla="*/ 35 h 35"/>
            </a:gdLst>
            <a:ahLst/>
            <a:cxnLst>
              <a:cxn ang="T10">
                <a:pos x="T0" y="T1"/>
              </a:cxn>
              <a:cxn ang="T11">
                <a:pos x="T2" y="T3"/>
              </a:cxn>
              <a:cxn ang="T12">
                <a:pos x="T4" y="T5"/>
              </a:cxn>
              <a:cxn ang="T13">
                <a:pos x="T6" y="T7"/>
              </a:cxn>
              <a:cxn ang="T14">
                <a:pos x="T8" y="T9"/>
              </a:cxn>
            </a:cxnLst>
            <a:rect l="T15" t="T16" r="T17" b="T18"/>
            <a:pathLst>
              <a:path w="43" h="35">
                <a:moveTo>
                  <a:pt x="4" y="0"/>
                </a:moveTo>
                <a:lnTo>
                  <a:pt x="42" y="3"/>
                </a:lnTo>
                <a:lnTo>
                  <a:pt x="39" y="34"/>
                </a:lnTo>
                <a:lnTo>
                  <a:pt x="0" y="31"/>
                </a:lnTo>
                <a:lnTo>
                  <a:pt x="4"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26" name="Freeform 382"/>
          <p:cNvSpPr>
            <a:spLocks/>
          </p:cNvSpPr>
          <p:nvPr/>
        </p:nvSpPr>
        <p:spPr bwMode="auto">
          <a:xfrm>
            <a:off x="3250415" y="4013202"/>
            <a:ext cx="73026" cy="55563"/>
          </a:xfrm>
          <a:custGeom>
            <a:avLst/>
            <a:gdLst>
              <a:gd name="T0" fmla="*/ 4 w 49"/>
              <a:gd name="T1" fmla="*/ 0 h 41"/>
              <a:gd name="T2" fmla="*/ 48 w 49"/>
              <a:gd name="T3" fmla="*/ 4 h 41"/>
              <a:gd name="T4" fmla="*/ 44 w 49"/>
              <a:gd name="T5" fmla="*/ 40 h 41"/>
              <a:gd name="T6" fmla="*/ 0 w 49"/>
              <a:gd name="T7" fmla="*/ 36 h 41"/>
              <a:gd name="T8" fmla="*/ 4 w 49"/>
              <a:gd name="T9" fmla="*/ 0 h 41"/>
              <a:gd name="T10" fmla="*/ 0 60000 65536"/>
              <a:gd name="T11" fmla="*/ 0 60000 65536"/>
              <a:gd name="T12" fmla="*/ 0 60000 65536"/>
              <a:gd name="T13" fmla="*/ 0 60000 65536"/>
              <a:gd name="T14" fmla="*/ 0 60000 65536"/>
              <a:gd name="T15" fmla="*/ 0 w 49"/>
              <a:gd name="T16" fmla="*/ 0 h 41"/>
              <a:gd name="T17" fmla="*/ 49 w 49"/>
              <a:gd name="T18" fmla="*/ 41 h 41"/>
            </a:gdLst>
            <a:ahLst/>
            <a:cxnLst>
              <a:cxn ang="T10">
                <a:pos x="T0" y="T1"/>
              </a:cxn>
              <a:cxn ang="T11">
                <a:pos x="T2" y="T3"/>
              </a:cxn>
              <a:cxn ang="T12">
                <a:pos x="T4" y="T5"/>
              </a:cxn>
              <a:cxn ang="T13">
                <a:pos x="T6" y="T7"/>
              </a:cxn>
              <a:cxn ang="T14">
                <a:pos x="T8" y="T9"/>
              </a:cxn>
            </a:cxnLst>
            <a:rect l="T15" t="T16" r="T17" b="T18"/>
            <a:pathLst>
              <a:path w="49" h="41">
                <a:moveTo>
                  <a:pt x="4" y="0"/>
                </a:moveTo>
                <a:lnTo>
                  <a:pt x="48" y="4"/>
                </a:lnTo>
                <a:lnTo>
                  <a:pt x="44" y="40"/>
                </a:lnTo>
                <a:lnTo>
                  <a:pt x="0" y="36"/>
                </a:lnTo>
                <a:lnTo>
                  <a:pt x="4"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27" name="Freeform 383"/>
          <p:cNvSpPr>
            <a:spLocks/>
          </p:cNvSpPr>
          <p:nvPr/>
        </p:nvSpPr>
        <p:spPr bwMode="auto">
          <a:xfrm>
            <a:off x="3372646" y="4021142"/>
            <a:ext cx="65086" cy="47625"/>
          </a:xfrm>
          <a:custGeom>
            <a:avLst/>
            <a:gdLst>
              <a:gd name="T0" fmla="*/ 4 w 44"/>
              <a:gd name="T1" fmla="*/ 0 h 35"/>
              <a:gd name="T2" fmla="*/ 43 w 44"/>
              <a:gd name="T3" fmla="*/ 5 h 35"/>
              <a:gd name="T4" fmla="*/ 39 w 44"/>
              <a:gd name="T5" fmla="*/ 34 h 35"/>
              <a:gd name="T6" fmla="*/ 0 w 44"/>
              <a:gd name="T7" fmla="*/ 29 h 35"/>
              <a:gd name="T8" fmla="*/ 4 w 44"/>
              <a:gd name="T9" fmla="*/ 0 h 35"/>
              <a:gd name="T10" fmla="*/ 0 60000 65536"/>
              <a:gd name="T11" fmla="*/ 0 60000 65536"/>
              <a:gd name="T12" fmla="*/ 0 60000 65536"/>
              <a:gd name="T13" fmla="*/ 0 60000 65536"/>
              <a:gd name="T14" fmla="*/ 0 60000 65536"/>
              <a:gd name="T15" fmla="*/ 0 w 44"/>
              <a:gd name="T16" fmla="*/ 0 h 35"/>
              <a:gd name="T17" fmla="*/ 44 w 44"/>
              <a:gd name="T18" fmla="*/ 35 h 35"/>
            </a:gdLst>
            <a:ahLst/>
            <a:cxnLst>
              <a:cxn ang="T10">
                <a:pos x="T0" y="T1"/>
              </a:cxn>
              <a:cxn ang="T11">
                <a:pos x="T2" y="T3"/>
              </a:cxn>
              <a:cxn ang="T12">
                <a:pos x="T4" y="T5"/>
              </a:cxn>
              <a:cxn ang="T13">
                <a:pos x="T6" y="T7"/>
              </a:cxn>
              <a:cxn ang="T14">
                <a:pos x="T8" y="T9"/>
              </a:cxn>
            </a:cxnLst>
            <a:rect l="T15" t="T16" r="T17" b="T18"/>
            <a:pathLst>
              <a:path w="44" h="35">
                <a:moveTo>
                  <a:pt x="4" y="0"/>
                </a:moveTo>
                <a:lnTo>
                  <a:pt x="43" y="5"/>
                </a:lnTo>
                <a:lnTo>
                  <a:pt x="39" y="34"/>
                </a:lnTo>
                <a:lnTo>
                  <a:pt x="0" y="29"/>
                </a:lnTo>
                <a:lnTo>
                  <a:pt x="4"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28" name="Freeform 384"/>
          <p:cNvSpPr>
            <a:spLocks/>
          </p:cNvSpPr>
          <p:nvPr/>
        </p:nvSpPr>
        <p:spPr bwMode="auto">
          <a:xfrm>
            <a:off x="3375822" y="4022733"/>
            <a:ext cx="76201" cy="57151"/>
          </a:xfrm>
          <a:custGeom>
            <a:avLst/>
            <a:gdLst>
              <a:gd name="T0" fmla="*/ 4 w 51"/>
              <a:gd name="T1" fmla="*/ 0 h 41"/>
              <a:gd name="T2" fmla="*/ 50 w 51"/>
              <a:gd name="T3" fmla="*/ 6 h 41"/>
              <a:gd name="T4" fmla="*/ 45 w 51"/>
              <a:gd name="T5" fmla="*/ 40 h 41"/>
              <a:gd name="T6" fmla="*/ 0 w 51"/>
              <a:gd name="T7" fmla="*/ 34 h 41"/>
              <a:gd name="T8" fmla="*/ 4 w 51"/>
              <a:gd name="T9" fmla="*/ 0 h 41"/>
              <a:gd name="T10" fmla="*/ 0 60000 65536"/>
              <a:gd name="T11" fmla="*/ 0 60000 65536"/>
              <a:gd name="T12" fmla="*/ 0 60000 65536"/>
              <a:gd name="T13" fmla="*/ 0 60000 65536"/>
              <a:gd name="T14" fmla="*/ 0 60000 65536"/>
              <a:gd name="T15" fmla="*/ 0 w 51"/>
              <a:gd name="T16" fmla="*/ 0 h 41"/>
              <a:gd name="T17" fmla="*/ 51 w 51"/>
              <a:gd name="T18" fmla="*/ 41 h 41"/>
            </a:gdLst>
            <a:ahLst/>
            <a:cxnLst>
              <a:cxn ang="T10">
                <a:pos x="T0" y="T1"/>
              </a:cxn>
              <a:cxn ang="T11">
                <a:pos x="T2" y="T3"/>
              </a:cxn>
              <a:cxn ang="T12">
                <a:pos x="T4" y="T5"/>
              </a:cxn>
              <a:cxn ang="T13">
                <a:pos x="T6" y="T7"/>
              </a:cxn>
              <a:cxn ang="T14">
                <a:pos x="T8" y="T9"/>
              </a:cxn>
            </a:cxnLst>
            <a:rect l="T15" t="T16" r="T17" b="T18"/>
            <a:pathLst>
              <a:path w="51" h="41">
                <a:moveTo>
                  <a:pt x="4" y="0"/>
                </a:moveTo>
                <a:lnTo>
                  <a:pt x="50" y="6"/>
                </a:lnTo>
                <a:lnTo>
                  <a:pt x="45" y="40"/>
                </a:lnTo>
                <a:lnTo>
                  <a:pt x="0" y="34"/>
                </a:lnTo>
                <a:lnTo>
                  <a:pt x="4"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29" name="Freeform 385"/>
          <p:cNvSpPr>
            <a:spLocks/>
          </p:cNvSpPr>
          <p:nvPr/>
        </p:nvSpPr>
        <p:spPr bwMode="auto">
          <a:xfrm>
            <a:off x="3309155" y="4016383"/>
            <a:ext cx="65086" cy="46039"/>
          </a:xfrm>
          <a:custGeom>
            <a:avLst/>
            <a:gdLst>
              <a:gd name="T0" fmla="*/ 4 w 44"/>
              <a:gd name="T1" fmla="*/ 0 h 33"/>
              <a:gd name="T2" fmla="*/ 43 w 44"/>
              <a:gd name="T3" fmla="*/ 2 h 33"/>
              <a:gd name="T4" fmla="*/ 39 w 44"/>
              <a:gd name="T5" fmla="*/ 32 h 33"/>
              <a:gd name="T6" fmla="*/ 0 w 44"/>
              <a:gd name="T7" fmla="*/ 30 h 33"/>
              <a:gd name="T8" fmla="*/ 4 w 44"/>
              <a:gd name="T9" fmla="*/ 0 h 33"/>
              <a:gd name="T10" fmla="*/ 0 60000 65536"/>
              <a:gd name="T11" fmla="*/ 0 60000 65536"/>
              <a:gd name="T12" fmla="*/ 0 60000 65536"/>
              <a:gd name="T13" fmla="*/ 0 60000 65536"/>
              <a:gd name="T14" fmla="*/ 0 60000 65536"/>
              <a:gd name="T15" fmla="*/ 0 w 44"/>
              <a:gd name="T16" fmla="*/ 0 h 33"/>
              <a:gd name="T17" fmla="*/ 44 w 44"/>
              <a:gd name="T18" fmla="*/ 33 h 33"/>
            </a:gdLst>
            <a:ahLst/>
            <a:cxnLst>
              <a:cxn ang="T10">
                <a:pos x="T0" y="T1"/>
              </a:cxn>
              <a:cxn ang="T11">
                <a:pos x="T2" y="T3"/>
              </a:cxn>
              <a:cxn ang="T12">
                <a:pos x="T4" y="T5"/>
              </a:cxn>
              <a:cxn ang="T13">
                <a:pos x="T6" y="T7"/>
              </a:cxn>
              <a:cxn ang="T14">
                <a:pos x="T8" y="T9"/>
              </a:cxn>
            </a:cxnLst>
            <a:rect l="T15" t="T16" r="T17" b="T18"/>
            <a:pathLst>
              <a:path w="44" h="33">
                <a:moveTo>
                  <a:pt x="4" y="0"/>
                </a:moveTo>
                <a:lnTo>
                  <a:pt x="43" y="2"/>
                </a:lnTo>
                <a:lnTo>
                  <a:pt x="39" y="32"/>
                </a:lnTo>
                <a:lnTo>
                  <a:pt x="0" y="30"/>
                </a:lnTo>
                <a:lnTo>
                  <a:pt x="4"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30" name="Freeform 386"/>
          <p:cNvSpPr>
            <a:spLocks/>
          </p:cNvSpPr>
          <p:nvPr/>
        </p:nvSpPr>
        <p:spPr bwMode="auto">
          <a:xfrm>
            <a:off x="3312321" y="4019554"/>
            <a:ext cx="74612" cy="52388"/>
          </a:xfrm>
          <a:custGeom>
            <a:avLst/>
            <a:gdLst>
              <a:gd name="T0" fmla="*/ 4 w 50"/>
              <a:gd name="T1" fmla="*/ 0 h 39"/>
              <a:gd name="T2" fmla="*/ 49 w 50"/>
              <a:gd name="T3" fmla="*/ 2 h 39"/>
              <a:gd name="T4" fmla="*/ 45 w 50"/>
              <a:gd name="T5" fmla="*/ 38 h 39"/>
              <a:gd name="T6" fmla="*/ 0 w 50"/>
              <a:gd name="T7" fmla="*/ 36 h 39"/>
              <a:gd name="T8" fmla="*/ 4 w 50"/>
              <a:gd name="T9" fmla="*/ 0 h 39"/>
              <a:gd name="T10" fmla="*/ 0 60000 65536"/>
              <a:gd name="T11" fmla="*/ 0 60000 65536"/>
              <a:gd name="T12" fmla="*/ 0 60000 65536"/>
              <a:gd name="T13" fmla="*/ 0 60000 65536"/>
              <a:gd name="T14" fmla="*/ 0 60000 65536"/>
              <a:gd name="T15" fmla="*/ 0 w 50"/>
              <a:gd name="T16" fmla="*/ 0 h 39"/>
              <a:gd name="T17" fmla="*/ 50 w 50"/>
              <a:gd name="T18" fmla="*/ 39 h 39"/>
            </a:gdLst>
            <a:ahLst/>
            <a:cxnLst>
              <a:cxn ang="T10">
                <a:pos x="T0" y="T1"/>
              </a:cxn>
              <a:cxn ang="T11">
                <a:pos x="T2" y="T3"/>
              </a:cxn>
              <a:cxn ang="T12">
                <a:pos x="T4" y="T5"/>
              </a:cxn>
              <a:cxn ang="T13">
                <a:pos x="T6" y="T7"/>
              </a:cxn>
              <a:cxn ang="T14">
                <a:pos x="T8" y="T9"/>
              </a:cxn>
            </a:cxnLst>
            <a:rect l="T15" t="T16" r="T17" b="T18"/>
            <a:pathLst>
              <a:path w="50" h="39">
                <a:moveTo>
                  <a:pt x="4" y="0"/>
                </a:moveTo>
                <a:lnTo>
                  <a:pt x="49" y="2"/>
                </a:lnTo>
                <a:lnTo>
                  <a:pt x="45" y="38"/>
                </a:lnTo>
                <a:lnTo>
                  <a:pt x="0" y="36"/>
                </a:lnTo>
                <a:lnTo>
                  <a:pt x="4"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31" name="Freeform 387"/>
          <p:cNvSpPr>
            <a:spLocks/>
          </p:cNvSpPr>
          <p:nvPr/>
        </p:nvSpPr>
        <p:spPr bwMode="auto">
          <a:xfrm>
            <a:off x="3432972" y="4025900"/>
            <a:ext cx="69851" cy="50800"/>
          </a:xfrm>
          <a:custGeom>
            <a:avLst/>
            <a:gdLst>
              <a:gd name="T0" fmla="*/ 5 w 47"/>
              <a:gd name="T1" fmla="*/ 0 h 37"/>
              <a:gd name="T2" fmla="*/ 46 w 47"/>
              <a:gd name="T3" fmla="*/ 5 h 37"/>
              <a:gd name="T4" fmla="*/ 40 w 47"/>
              <a:gd name="T5" fmla="*/ 36 h 37"/>
              <a:gd name="T6" fmla="*/ 0 w 47"/>
              <a:gd name="T7" fmla="*/ 31 h 37"/>
              <a:gd name="T8" fmla="*/ 5 w 47"/>
              <a:gd name="T9" fmla="*/ 0 h 37"/>
              <a:gd name="T10" fmla="*/ 0 60000 65536"/>
              <a:gd name="T11" fmla="*/ 0 60000 65536"/>
              <a:gd name="T12" fmla="*/ 0 60000 65536"/>
              <a:gd name="T13" fmla="*/ 0 60000 65536"/>
              <a:gd name="T14" fmla="*/ 0 60000 65536"/>
              <a:gd name="T15" fmla="*/ 0 w 47"/>
              <a:gd name="T16" fmla="*/ 0 h 37"/>
              <a:gd name="T17" fmla="*/ 47 w 47"/>
              <a:gd name="T18" fmla="*/ 37 h 37"/>
            </a:gdLst>
            <a:ahLst/>
            <a:cxnLst>
              <a:cxn ang="T10">
                <a:pos x="T0" y="T1"/>
              </a:cxn>
              <a:cxn ang="T11">
                <a:pos x="T2" y="T3"/>
              </a:cxn>
              <a:cxn ang="T12">
                <a:pos x="T4" y="T5"/>
              </a:cxn>
              <a:cxn ang="T13">
                <a:pos x="T6" y="T7"/>
              </a:cxn>
              <a:cxn ang="T14">
                <a:pos x="T8" y="T9"/>
              </a:cxn>
            </a:cxnLst>
            <a:rect l="T15" t="T16" r="T17" b="T18"/>
            <a:pathLst>
              <a:path w="47" h="37">
                <a:moveTo>
                  <a:pt x="5" y="0"/>
                </a:moveTo>
                <a:lnTo>
                  <a:pt x="46" y="5"/>
                </a:lnTo>
                <a:lnTo>
                  <a:pt x="40" y="36"/>
                </a:lnTo>
                <a:lnTo>
                  <a:pt x="0" y="31"/>
                </a:lnTo>
                <a:lnTo>
                  <a:pt x="5"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32" name="Freeform 388"/>
          <p:cNvSpPr>
            <a:spLocks/>
          </p:cNvSpPr>
          <p:nvPr/>
        </p:nvSpPr>
        <p:spPr bwMode="auto">
          <a:xfrm>
            <a:off x="3436149" y="4029077"/>
            <a:ext cx="79374" cy="60325"/>
          </a:xfrm>
          <a:custGeom>
            <a:avLst/>
            <a:gdLst>
              <a:gd name="T0" fmla="*/ 6 w 53"/>
              <a:gd name="T1" fmla="*/ 0 h 43"/>
              <a:gd name="T2" fmla="*/ 52 w 53"/>
              <a:gd name="T3" fmla="*/ 6 h 43"/>
              <a:gd name="T4" fmla="*/ 45 w 53"/>
              <a:gd name="T5" fmla="*/ 42 h 43"/>
              <a:gd name="T6" fmla="*/ 0 w 53"/>
              <a:gd name="T7" fmla="*/ 36 h 43"/>
              <a:gd name="T8" fmla="*/ 6 w 53"/>
              <a:gd name="T9" fmla="*/ 0 h 43"/>
              <a:gd name="T10" fmla="*/ 0 60000 65536"/>
              <a:gd name="T11" fmla="*/ 0 60000 65536"/>
              <a:gd name="T12" fmla="*/ 0 60000 65536"/>
              <a:gd name="T13" fmla="*/ 0 60000 65536"/>
              <a:gd name="T14" fmla="*/ 0 60000 65536"/>
              <a:gd name="T15" fmla="*/ 0 w 53"/>
              <a:gd name="T16" fmla="*/ 0 h 43"/>
              <a:gd name="T17" fmla="*/ 53 w 53"/>
              <a:gd name="T18" fmla="*/ 43 h 43"/>
            </a:gdLst>
            <a:ahLst/>
            <a:cxnLst>
              <a:cxn ang="T10">
                <a:pos x="T0" y="T1"/>
              </a:cxn>
              <a:cxn ang="T11">
                <a:pos x="T2" y="T3"/>
              </a:cxn>
              <a:cxn ang="T12">
                <a:pos x="T4" y="T5"/>
              </a:cxn>
              <a:cxn ang="T13">
                <a:pos x="T6" y="T7"/>
              </a:cxn>
              <a:cxn ang="T14">
                <a:pos x="T8" y="T9"/>
              </a:cxn>
            </a:cxnLst>
            <a:rect l="T15" t="T16" r="T17" b="T18"/>
            <a:pathLst>
              <a:path w="53" h="43">
                <a:moveTo>
                  <a:pt x="6" y="0"/>
                </a:moveTo>
                <a:lnTo>
                  <a:pt x="52" y="6"/>
                </a:lnTo>
                <a:lnTo>
                  <a:pt x="45" y="42"/>
                </a:lnTo>
                <a:lnTo>
                  <a:pt x="0" y="36"/>
                </a:lnTo>
                <a:lnTo>
                  <a:pt x="6"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33" name="Freeform 389"/>
          <p:cNvSpPr>
            <a:spLocks/>
          </p:cNvSpPr>
          <p:nvPr/>
        </p:nvSpPr>
        <p:spPr bwMode="auto">
          <a:xfrm>
            <a:off x="3556796" y="4040189"/>
            <a:ext cx="69851" cy="50800"/>
          </a:xfrm>
          <a:custGeom>
            <a:avLst/>
            <a:gdLst>
              <a:gd name="T0" fmla="*/ 5 w 47"/>
              <a:gd name="T1" fmla="*/ 0 h 37"/>
              <a:gd name="T2" fmla="*/ 46 w 47"/>
              <a:gd name="T3" fmla="*/ 5 h 37"/>
              <a:gd name="T4" fmla="*/ 40 w 47"/>
              <a:gd name="T5" fmla="*/ 36 h 37"/>
              <a:gd name="T6" fmla="*/ 0 w 47"/>
              <a:gd name="T7" fmla="*/ 31 h 37"/>
              <a:gd name="T8" fmla="*/ 5 w 47"/>
              <a:gd name="T9" fmla="*/ 0 h 37"/>
              <a:gd name="T10" fmla="*/ 0 60000 65536"/>
              <a:gd name="T11" fmla="*/ 0 60000 65536"/>
              <a:gd name="T12" fmla="*/ 0 60000 65536"/>
              <a:gd name="T13" fmla="*/ 0 60000 65536"/>
              <a:gd name="T14" fmla="*/ 0 60000 65536"/>
              <a:gd name="T15" fmla="*/ 0 w 47"/>
              <a:gd name="T16" fmla="*/ 0 h 37"/>
              <a:gd name="T17" fmla="*/ 47 w 47"/>
              <a:gd name="T18" fmla="*/ 37 h 37"/>
            </a:gdLst>
            <a:ahLst/>
            <a:cxnLst>
              <a:cxn ang="T10">
                <a:pos x="T0" y="T1"/>
              </a:cxn>
              <a:cxn ang="T11">
                <a:pos x="T2" y="T3"/>
              </a:cxn>
              <a:cxn ang="T12">
                <a:pos x="T4" y="T5"/>
              </a:cxn>
              <a:cxn ang="T13">
                <a:pos x="T6" y="T7"/>
              </a:cxn>
              <a:cxn ang="T14">
                <a:pos x="T8" y="T9"/>
              </a:cxn>
            </a:cxnLst>
            <a:rect l="T15" t="T16" r="T17" b="T18"/>
            <a:pathLst>
              <a:path w="47" h="37">
                <a:moveTo>
                  <a:pt x="5" y="0"/>
                </a:moveTo>
                <a:lnTo>
                  <a:pt x="46" y="5"/>
                </a:lnTo>
                <a:lnTo>
                  <a:pt x="40" y="36"/>
                </a:lnTo>
                <a:lnTo>
                  <a:pt x="0" y="31"/>
                </a:lnTo>
                <a:lnTo>
                  <a:pt x="5"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34" name="Freeform 390"/>
          <p:cNvSpPr>
            <a:spLocks/>
          </p:cNvSpPr>
          <p:nvPr/>
        </p:nvSpPr>
        <p:spPr bwMode="auto">
          <a:xfrm>
            <a:off x="3559979" y="4043364"/>
            <a:ext cx="79374" cy="60325"/>
          </a:xfrm>
          <a:custGeom>
            <a:avLst/>
            <a:gdLst>
              <a:gd name="T0" fmla="*/ 6 w 53"/>
              <a:gd name="T1" fmla="*/ 0 h 44"/>
              <a:gd name="T2" fmla="*/ 52 w 53"/>
              <a:gd name="T3" fmla="*/ 6 h 44"/>
              <a:gd name="T4" fmla="*/ 45 w 53"/>
              <a:gd name="T5" fmla="*/ 43 h 44"/>
              <a:gd name="T6" fmla="*/ 0 w 53"/>
              <a:gd name="T7" fmla="*/ 36 h 44"/>
              <a:gd name="T8" fmla="*/ 6 w 53"/>
              <a:gd name="T9" fmla="*/ 0 h 44"/>
              <a:gd name="T10" fmla="*/ 0 60000 65536"/>
              <a:gd name="T11" fmla="*/ 0 60000 65536"/>
              <a:gd name="T12" fmla="*/ 0 60000 65536"/>
              <a:gd name="T13" fmla="*/ 0 60000 65536"/>
              <a:gd name="T14" fmla="*/ 0 60000 65536"/>
              <a:gd name="T15" fmla="*/ 0 w 53"/>
              <a:gd name="T16" fmla="*/ 0 h 44"/>
              <a:gd name="T17" fmla="*/ 53 w 53"/>
              <a:gd name="T18" fmla="*/ 44 h 44"/>
            </a:gdLst>
            <a:ahLst/>
            <a:cxnLst>
              <a:cxn ang="T10">
                <a:pos x="T0" y="T1"/>
              </a:cxn>
              <a:cxn ang="T11">
                <a:pos x="T2" y="T3"/>
              </a:cxn>
              <a:cxn ang="T12">
                <a:pos x="T4" y="T5"/>
              </a:cxn>
              <a:cxn ang="T13">
                <a:pos x="T6" y="T7"/>
              </a:cxn>
              <a:cxn ang="T14">
                <a:pos x="T8" y="T9"/>
              </a:cxn>
            </a:cxnLst>
            <a:rect l="T15" t="T16" r="T17" b="T18"/>
            <a:pathLst>
              <a:path w="53" h="44">
                <a:moveTo>
                  <a:pt x="6" y="0"/>
                </a:moveTo>
                <a:lnTo>
                  <a:pt x="52" y="6"/>
                </a:lnTo>
                <a:lnTo>
                  <a:pt x="45" y="43"/>
                </a:lnTo>
                <a:lnTo>
                  <a:pt x="0" y="36"/>
                </a:lnTo>
                <a:lnTo>
                  <a:pt x="6"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35" name="Freeform 391"/>
          <p:cNvSpPr>
            <a:spLocks/>
          </p:cNvSpPr>
          <p:nvPr/>
        </p:nvSpPr>
        <p:spPr bwMode="auto">
          <a:xfrm>
            <a:off x="3620303" y="4049715"/>
            <a:ext cx="66676" cy="49212"/>
          </a:xfrm>
          <a:custGeom>
            <a:avLst/>
            <a:gdLst>
              <a:gd name="T0" fmla="*/ 4 w 45"/>
              <a:gd name="T1" fmla="*/ 0 h 36"/>
              <a:gd name="T2" fmla="*/ 44 w 45"/>
              <a:gd name="T3" fmla="*/ 5 h 36"/>
              <a:gd name="T4" fmla="*/ 40 w 45"/>
              <a:gd name="T5" fmla="*/ 35 h 36"/>
              <a:gd name="T6" fmla="*/ 0 w 45"/>
              <a:gd name="T7" fmla="*/ 29 h 36"/>
              <a:gd name="T8" fmla="*/ 4 w 45"/>
              <a:gd name="T9" fmla="*/ 0 h 36"/>
              <a:gd name="T10" fmla="*/ 0 60000 65536"/>
              <a:gd name="T11" fmla="*/ 0 60000 65536"/>
              <a:gd name="T12" fmla="*/ 0 60000 65536"/>
              <a:gd name="T13" fmla="*/ 0 60000 65536"/>
              <a:gd name="T14" fmla="*/ 0 60000 65536"/>
              <a:gd name="T15" fmla="*/ 0 w 45"/>
              <a:gd name="T16" fmla="*/ 0 h 36"/>
              <a:gd name="T17" fmla="*/ 45 w 45"/>
              <a:gd name="T18" fmla="*/ 36 h 36"/>
            </a:gdLst>
            <a:ahLst/>
            <a:cxnLst>
              <a:cxn ang="T10">
                <a:pos x="T0" y="T1"/>
              </a:cxn>
              <a:cxn ang="T11">
                <a:pos x="T2" y="T3"/>
              </a:cxn>
              <a:cxn ang="T12">
                <a:pos x="T4" y="T5"/>
              </a:cxn>
              <a:cxn ang="T13">
                <a:pos x="T6" y="T7"/>
              </a:cxn>
              <a:cxn ang="T14">
                <a:pos x="T8" y="T9"/>
              </a:cxn>
            </a:cxnLst>
            <a:rect l="T15" t="T16" r="T17" b="T18"/>
            <a:pathLst>
              <a:path w="45" h="36">
                <a:moveTo>
                  <a:pt x="4" y="0"/>
                </a:moveTo>
                <a:lnTo>
                  <a:pt x="44" y="5"/>
                </a:lnTo>
                <a:lnTo>
                  <a:pt x="40" y="35"/>
                </a:lnTo>
                <a:lnTo>
                  <a:pt x="0" y="29"/>
                </a:lnTo>
                <a:lnTo>
                  <a:pt x="4"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36" name="Freeform 392"/>
          <p:cNvSpPr>
            <a:spLocks/>
          </p:cNvSpPr>
          <p:nvPr/>
        </p:nvSpPr>
        <p:spPr bwMode="auto">
          <a:xfrm>
            <a:off x="3623471" y="4051308"/>
            <a:ext cx="76201" cy="57151"/>
          </a:xfrm>
          <a:custGeom>
            <a:avLst/>
            <a:gdLst>
              <a:gd name="T0" fmla="*/ 4 w 51"/>
              <a:gd name="T1" fmla="*/ 0 h 42"/>
              <a:gd name="T2" fmla="*/ 50 w 51"/>
              <a:gd name="T3" fmla="*/ 6 h 42"/>
              <a:gd name="T4" fmla="*/ 45 w 51"/>
              <a:gd name="T5" fmla="*/ 41 h 42"/>
              <a:gd name="T6" fmla="*/ 0 w 51"/>
              <a:gd name="T7" fmla="*/ 34 h 42"/>
              <a:gd name="T8" fmla="*/ 4 w 51"/>
              <a:gd name="T9" fmla="*/ 0 h 42"/>
              <a:gd name="T10" fmla="*/ 0 60000 65536"/>
              <a:gd name="T11" fmla="*/ 0 60000 65536"/>
              <a:gd name="T12" fmla="*/ 0 60000 65536"/>
              <a:gd name="T13" fmla="*/ 0 60000 65536"/>
              <a:gd name="T14" fmla="*/ 0 60000 65536"/>
              <a:gd name="T15" fmla="*/ 0 w 51"/>
              <a:gd name="T16" fmla="*/ 0 h 42"/>
              <a:gd name="T17" fmla="*/ 51 w 51"/>
              <a:gd name="T18" fmla="*/ 42 h 42"/>
            </a:gdLst>
            <a:ahLst/>
            <a:cxnLst>
              <a:cxn ang="T10">
                <a:pos x="T0" y="T1"/>
              </a:cxn>
              <a:cxn ang="T11">
                <a:pos x="T2" y="T3"/>
              </a:cxn>
              <a:cxn ang="T12">
                <a:pos x="T4" y="T5"/>
              </a:cxn>
              <a:cxn ang="T13">
                <a:pos x="T6" y="T7"/>
              </a:cxn>
              <a:cxn ang="T14">
                <a:pos x="T8" y="T9"/>
              </a:cxn>
            </a:cxnLst>
            <a:rect l="T15" t="T16" r="T17" b="T18"/>
            <a:pathLst>
              <a:path w="51" h="42">
                <a:moveTo>
                  <a:pt x="4" y="0"/>
                </a:moveTo>
                <a:lnTo>
                  <a:pt x="50" y="6"/>
                </a:lnTo>
                <a:lnTo>
                  <a:pt x="45" y="41"/>
                </a:lnTo>
                <a:lnTo>
                  <a:pt x="0" y="34"/>
                </a:lnTo>
                <a:lnTo>
                  <a:pt x="4"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37" name="Freeform 393"/>
          <p:cNvSpPr>
            <a:spLocks/>
          </p:cNvSpPr>
          <p:nvPr/>
        </p:nvSpPr>
        <p:spPr bwMode="auto">
          <a:xfrm>
            <a:off x="3740954" y="4064006"/>
            <a:ext cx="73026" cy="52388"/>
          </a:xfrm>
          <a:custGeom>
            <a:avLst/>
            <a:gdLst>
              <a:gd name="T0" fmla="*/ 8 w 49"/>
              <a:gd name="T1" fmla="*/ 0 h 40"/>
              <a:gd name="T2" fmla="*/ 48 w 49"/>
              <a:gd name="T3" fmla="*/ 7 h 40"/>
              <a:gd name="T4" fmla="*/ 40 w 49"/>
              <a:gd name="T5" fmla="*/ 39 h 40"/>
              <a:gd name="T6" fmla="*/ 0 w 49"/>
              <a:gd name="T7" fmla="*/ 32 h 40"/>
              <a:gd name="T8" fmla="*/ 8 w 49"/>
              <a:gd name="T9" fmla="*/ 0 h 40"/>
              <a:gd name="T10" fmla="*/ 0 60000 65536"/>
              <a:gd name="T11" fmla="*/ 0 60000 65536"/>
              <a:gd name="T12" fmla="*/ 0 60000 65536"/>
              <a:gd name="T13" fmla="*/ 0 60000 65536"/>
              <a:gd name="T14" fmla="*/ 0 60000 65536"/>
              <a:gd name="T15" fmla="*/ 0 w 49"/>
              <a:gd name="T16" fmla="*/ 0 h 40"/>
              <a:gd name="T17" fmla="*/ 49 w 49"/>
              <a:gd name="T18" fmla="*/ 40 h 40"/>
            </a:gdLst>
            <a:ahLst/>
            <a:cxnLst>
              <a:cxn ang="T10">
                <a:pos x="T0" y="T1"/>
              </a:cxn>
              <a:cxn ang="T11">
                <a:pos x="T2" y="T3"/>
              </a:cxn>
              <a:cxn ang="T12">
                <a:pos x="T4" y="T5"/>
              </a:cxn>
              <a:cxn ang="T13">
                <a:pos x="T6" y="T7"/>
              </a:cxn>
              <a:cxn ang="T14">
                <a:pos x="T8" y="T9"/>
              </a:cxn>
            </a:cxnLst>
            <a:rect l="T15" t="T16" r="T17" b="T18"/>
            <a:pathLst>
              <a:path w="49" h="40">
                <a:moveTo>
                  <a:pt x="8" y="0"/>
                </a:moveTo>
                <a:lnTo>
                  <a:pt x="48" y="7"/>
                </a:lnTo>
                <a:lnTo>
                  <a:pt x="40" y="39"/>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38" name="Freeform 394"/>
          <p:cNvSpPr>
            <a:spLocks/>
          </p:cNvSpPr>
          <p:nvPr/>
        </p:nvSpPr>
        <p:spPr bwMode="auto">
          <a:xfrm>
            <a:off x="3744121" y="4064000"/>
            <a:ext cx="82549" cy="65088"/>
          </a:xfrm>
          <a:custGeom>
            <a:avLst/>
            <a:gdLst>
              <a:gd name="T0" fmla="*/ 9 w 55"/>
              <a:gd name="T1" fmla="*/ 0 h 46"/>
              <a:gd name="T2" fmla="*/ 54 w 55"/>
              <a:gd name="T3" fmla="*/ 8 h 46"/>
              <a:gd name="T4" fmla="*/ 45 w 55"/>
              <a:gd name="T5" fmla="*/ 45 h 46"/>
              <a:gd name="T6" fmla="*/ 0 w 55"/>
              <a:gd name="T7" fmla="*/ 37 h 46"/>
              <a:gd name="T8" fmla="*/ 9 w 55"/>
              <a:gd name="T9" fmla="*/ 0 h 46"/>
              <a:gd name="T10" fmla="*/ 0 60000 65536"/>
              <a:gd name="T11" fmla="*/ 0 60000 65536"/>
              <a:gd name="T12" fmla="*/ 0 60000 65536"/>
              <a:gd name="T13" fmla="*/ 0 60000 65536"/>
              <a:gd name="T14" fmla="*/ 0 60000 65536"/>
              <a:gd name="T15" fmla="*/ 0 w 55"/>
              <a:gd name="T16" fmla="*/ 0 h 46"/>
              <a:gd name="T17" fmla="*/ 55 w 55"/>
              <a:gd name="T18" fmla="*/ 46 h 46"/>
            </a:gdLst>
            <a:ahLst/>
            <a:cxnLst>
              <a:cxn ang="T10">
                <a:pos x="T0" y="T1"/>
              </a:cxn>
              <a:cxn ang="T11">
                <a:pos x="T2" y="T3"/>
              </a:cxn>
              <a:cxn ang="T12">
                <a:pos x="T4" y="T5"/>
              </a:cxn>
              <a:cxn ang="T13">
                <a:pos x="T6" y="T7"/>
              </a:cxn>
              <a:cxn ang="T14">
                <a:pos x="T8" y="T9"/>
              </a:cxn>
            </a:cxnLst>
            <a:rect l="T15" t="T16" r="T17" b="T18"/>
            <a:pathLst>
              <a:path w="55" h="46">
                <a:moveTo>
                  <a:pt x="9" y="0"/>
                </a:moveTo>
                <a:lnTo>
                  <a:pt x="54" y="8"/>
                </a:lnTo>
                <a:lnTo>
                  <a:pt x="45" y="45"/>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39" name="Freeform 395"/>
          <p:cNvSpPr>
            <a:spLocks/>
          </p:cNvSpPr>
          <p:nvPr/>
        </p:nvSpPr>
        <p:spPr bwMode="auto">
          <a:xfrm>
            <a:off x="3680621" y="4054475"/>
            <a:ext cx="69851" cy="50800"/>
          </a:xfrm>
          <a:custGeom>
            <a:avLst/>
            <a:gdLst>
              <a:gd name="T0" fmla="*/ 5 w 47"/>
              <a:gd name="T1" fmla="*/ 0 h 38"/>
              <a:gd name="T2" fmla="*/ 46 w 47"/>
              <a:gd name="T3" fmla="*/ 5 h 38"/>
              <a:gd name="T4" fmla="*/ 40 w 47"/>
              <a:gd name="T5" fmla="*/ 37 h 38"/>
              <a:gd name="T6" fmla="*/ 0 w 47"/>
              <a:gd name="T7" fmla="*/ 32 h 38"/>
              <a:gd name="T8" fmla="*/ 5 w 47"/>
              <a:gd name="T9" fmla="*/ 0 h 38"/>
              <a:gd name="T10" fmla="*/ 0 60000 65536"/>
              <a:gd name="T11" fmla="*/ 0 60000 65536"/>
              <a:gd name="T12" fmla="*/ 0 60000 65536"/>
              <a:gd name="T13" fmla="*/ 0 60000 65536"/>
              <a:gd name="T14" fmla="*/ 0 60000 65536"/>
              <a:gd name="T15" fmla="*/ 0 w 47"/>
              <a:gd name="T16" fmla="*/ 0 h 38"/>
              <a:gd name="T17" fmla="*/ 47 w 47"/>
              <a:gd name="T18" fmla="*/ 38 h 38"/>
            </a:gdLst>
            <a:ahLst/>
            <a:cxnLst>
              <a:cxn ang="T10">
                <a:pos x="T0" y="T1"/>
              </a:cxn>
              <a:cxn ang="T11">
                <a:pos x="T2" y="T3"/>
              </a:cxn>
              <a:cxn ang="T12">
                <a:pos x="T4" y="T5"/>
              </a:cxn>
              <a:cxn ang="T13">
                <a:pos x="T6" y="T7"/>
              </a:cxn>
              <a:cxn ang="T14">
                <a:pos x="T8" y="T9"/>
              </a:cxn>
            </a:cxnLst>
            <a:rect l="T15" t="T16" r="T17" b="T18"/>
            <a:pathLst>
              <a:path w="47" h="38">
                <a:moveTo>
                  <a:pt x="5" y="0"/>
                </a:moveTo>
                <a:lnTo>
                  <a:pt x="46" y="5"/>
                </a:lnTo>
                <a:lnTo>
                  <a:pt x="40" y="37"/>
                </a:lnTo>
                <a:lnTo>
                  <a:pt x="0" y="32"/>
                </a:lnTo>
                <a:lnTo>
                  <a:pt x="5"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40" name="Freeform 396"/>
          <p:cNvSpPr>
            <a:spLocks/>
          </p:cNvSpPr>
          <p:nvPr/>
        </p:nvSpPr>
        <p:spPr bwMode="auto">
          <a:xfrm>
            <a:off x="3683803" y="4057650"/>
            <a:ext cx="79374" cy="58739"/>
          </a:xfrm>
          <a:custGeom>
            <a:avLst/>
            <a:gdLst>
              <a:gd name="T0" fmla="*/ 7 w 53"/>
              <a:gd name="T1" fmla="*/ 0 h 44"/>
              <a:gd name="T2" fmla="*/ 52 w 53"/>
              <a:gd name="T3" fmla="*/ 6 h 44"/>
              <a:gd name="T4" fmla="*/ 45 w 53"/>
              <a:gd name="T5" fmla="*/ 43 h 44"/>
              <a:gd name="T6" fmla="*/ 0 w 53"/>
              <a:gd name="T7" fmla="*/ 37 h 44"/>
              <a:gd name="T8" fmla="*/ 7 w 53"/>
              <a:gd name="T9" fmla="*/ 0 h 44"/>
              <a:gd name="T10" fmla="*/ 0 60000 65536"/>
              <a:gd name="T11" fmla="*/ 0 60000 65536"/>
              <a:gd name="T12" fmla="*/ 0 60000 65536"/>
              <a:gd name="T13" fmla="*/ 0 60000 65536"/>
              <a:gd name="T14" fmla="*/ 0 60000 65536"/>
              <a:gd name="T15" fmla="*/ 0 w 53"/>
              <a:gd name="T16" fmla="*/ 0 h 44"/>
              <a:gd name="T17" fmla="*/ 53 w 53"/>
              <a:gd name="T18" fmla="*/ 44 h 44"/>
            </a:gdLst>
            <a:ahLst/>
            <a:cxnLst>
              <a:cxn ang="T10">
                <a:pos x="T0" y="T1"/>
              </a:cxn>
              <a:cxn ang="T11">
                <a:pos x="T2" y="T3"/>
              </a:cxn>
              <a:cxn ang="T12">
                <a:pos x="T4" y="T5"/>
              </a:cxn>
              <a:cxn ang="T13">
                <a:pos x="T6" y="T7"/>
              </a:cxn>
              <a:cxn ang="T14">
                <a:pos x="T8" y="T9"/>
              </a:cxn>
            </a:cxnLst>
            <a:rect l="T15" t="T16" r="T17" b="T18"/>
            <a:pathLst>
              <a:path w="53" h="44">
                <a:moveTo>
                  <a:pt x="7" y="0"/>
                </a:moveTo>
                <a:lnTo>
                  <a:pt x="52" y="6"/>
                </a:lnTo>
                <a:lnTo>
                  <a:pt x="45" y="43"/>
                </a:lnTo>
                <a:lnTo>
                  <a:pt x="0" y="37"/>
                </a:lnTo>
                <a:lnTo>
                  <a:pt x="7"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41" name="Freeform 397"/>
          <p:cNvSpPr>
            <a:spLocks/>
          </p:cNvSpPr>
          <p:nvPr/>
        </p:nvSpPr>
        <p:spPr bwMode="auto">
          <a:xfrm>
            <a:off x="3804447" y="4073526"/>
            <a:ext cx="73026" cy="55563"/>
          </a:xfrm>
          <a:custGeom>
            <a:avLst/>
            <a:gdLst>
              <a:gd name="T0" fmla="*/ 8 w 49"/>
              <a:gd name="T1" fmla="*/ 0 h 40"/>
              <a:gd name="T2" fmla="*/ 48 w 49"/>
              <a:gd name="T3" fmla="*/ 7 h 40"/>
              <a:gd name="T4" fmla="*/ 40 w 49"/>
              <a:gd name="T5" fmla="*/ 39 h 40"/>
              <a:gd name="T6" fmla="*/ 0 w 49"/>
              <a:gd name="T7" fmla="*/ 32 h 40"/>
              <a:gd name="T8" fmla="*/ 8 w 49"/>
              <a:gd name="T9" fmla="*/ 0 h 40"/>
              <a:gd name="T10" fmla="*/ 0 60000 65536"/>
              <a:gd name="T11" fmla="*/ 0 60000 65536"/>
              <a:gd name="T12" fmla="*/ 0 60000 65536"/>
              <a:gd name="T13" fmla="*/ 0 60000 65536"/>
              <a:gd name="T14" fmla="*/ 0 60000 65536"/>
              <a:gd name="T15" fmla="*/ 0 w 49"/>
              <a:gd name="T16" fmla="*/ 0 h 40"/>
              <a:gd name="T17" fmla="*/ 49 w 49"/>
              <a:gd name="T18" fmla="*/ 40 h 40"/>
            </a:gdLst>
            <a:ahLst/>
            <a:cxnLst>
              <a:cxn ang="T10">
                <a:pos x="T0" y="T1"/>
              </a:cxn>
              <a:cxn ang="T11">
                <a:pos x="T2" y="T3"/>
              </a:cxn>
              <a:cxn ang="T12">
                <a:pos x="T4" y="T5"/>
              </a:cxn>
              <a:cxn ang="T13">
                <a:pos x="T6" y="T7"/>
              </a:cxn>
              <a:cxn ang="T14">
                <a:pos x="T8" y="T9"/>
              </a:cxn>
            </a:cxnLst>
            <a:rect l="T15" t="T16" r="T17" b="T18"/>
            <a:pathLst>
              <a:path w="49" h="40">
                <a:moveTo>
                  <a:pt x="8" y="0"/>
                </a:moveTo>
                <a:lnTo>
                  <a:pt x="48" y="7"/>
                </a:lnTo>
                <a:lnTo>
                  <a:pt x="40" y="39"/>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42" name="Freeform 398"/>
          <p:cNvSpPr>
            <a:spLocks/>
          </p:cNvSpPr>
          <p:nvPr/>
        </p:nvSpPr>
        <p:spPr bwMode="auto">
          <a:xfrm>
            <a:off x="3807621" y="4076705"/>
            <a:ext cx="82549" cy="63500"/>
          </a:xfrm>
          <a:custGeom>
            <a:avLst/>
            <a:gdLst>
              <a:gd name="T0" fmla="*/ 9 w 55"/>
              <a:gd name="T1" fmla="*/ 0 h 46"/>
              <a:gd name="T2" fmla="*/ 54 w 55"/>
              <a:gd name="T3" fmla="*/ 8 h 46"/>
              <a:gd name="T4" fmla="*/ 46 w 55"/>
              <a:gd name="T5" fmla="*/ 45 h 46"/>
              <a:gd name="T6" fmla="*/ 0 w 55"/>
              <a:gd name="T7" fmla="*/ 37 h 46"/>
              <a:gd name="T8" fmla="*/ 9 w 55"/>
              <a:gd name="T9" fmla="*/ 0 h 46"/>
              <a:gd name="T10" fmla="*/ 0 60000 65536"/>
              <a:gd name="T11" fmla="*/ 0 60000 65536"/>
              <a:gd name="T12" fmla="*/ 0 60000 65536"/>
              <a:gd name="T13" fmla="*/ 0 60000 65536"/>
              <a:gd name="T14" fmla="*/ 0 60000 65536"/>
              <a:gd name="T15" fmla="*/ 0 w 55"/>
              <a:gd name="T16" fmla="*/ 0 h 46"/>
              <a:gd name="T17" fmla="*/ 55 w 55"/>
              <a:gd name="T18" fmla="*/ 46 h 46"/>
            </a:gdLst>
            <a:ahLst/>
            <a:cxnLst>
              <a:cxn ang="T10">
                <a:pos x="T0" y="T1"/>
              </a:cxn>
              <a:cxn ang="T11">
                <a:pos x="T2" y="T3"/>
              </a:cxn>
              <a:cxn ang="T12">
                <a:pos x="T4" y="T5"/>
              </a:cxn>
              <a:cxn ang="T13">
                <a:pos x="T6" y="T7"/>
              </a:cxn>
              <a:cxn ang="T14">
                <a:pos x="T8" y="T9"/>
              </a:cxn>
            </a:cxnLst>
            <a:rect l="T15" t="T16" r="T17" b="T18"/>
            <a:pathLst>
              <a:path w="55" h="46">
                <a:moveTo>
                  <a:pt x="9" y="0"/>
                </a:moveTo>
                <a:lnTo>
                  <a:pt x="54" y="8"/>
                </a:lnTo>
                <a:lnTo>
                  <a:pt x="46" y="45"/>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43" name="Freeform 399"/>
          <p:cNvSpPr>
            <a:spLocks/>
          </p:cNvSpPr>
          <p:nvPr/>
        </p:nvSpPr>
        <p:spPr bwMode="auto">
          <a:xfrm>
            <a:off x="3864776" y="4084638"/>
            <a:ext cx="71436" cy="55563"/>
          </a:xfrm>
          <a:custGeom>
            <a:avLst/>
            <a:gdLst>
              <a:gd name="T0" fmla="*/ 8 w 48"/>
              <a:gd name="T1" fmla="*/ 0 h 40"/>
              <a:gd name="T2" fmla="*/ 47 w 48"/>
              <a:gd name="T3" fmla="*/ 7 h 40"/>
              <a:gd name="T4" fmla="*/ 39 w 48"/>
              <a:gd name="T5" fmla="*/ 39 h 40"/>
              <a:gd name="T6" fmla="*/ 0 w 48"/>
              <a:gd name="T7" fmla="*/ 32 h 40"/>
              <a:gd name="T8" fmla="*/ 8 w 48"/>
              <a:gd name="T9" fmla="*/ 0 h 40"/>
              <a:gd name="T10" fmla="*/ 0 60000 65536"/>
              <a:gd name="T11" fmla="*/ 0 60000 65536"/>
              <a:gd name="T12" fmla="*/ 0 60000 65536"/>
              <a:gd name="T13" fmla="*/ 0 60000 65536"/>
              <a:gd name="T14" fmla="*/ 0 60000 65536"/>
              <a:gd name="T15" fmla="*/ 0 w 48"/>
              <a:gd name="T16" fmla="*/ 0 h 40"/>
              <a:gd name="T17" fmla="*/ 48 w 48"/>
              <a:gd name="T18" fmla="*/ 40 h 40"/>
            </a:gdLst>
            <a:ahLst/>
            <a:cxnLst>
              <a:cxn ang="T10">
                <a:pos x="T0" y="T1"/>
              </a:cxn>
              <a:cxn ang="T11">
                <a:pos x="T2" y="T3"/>
              </a:cxn>
              <a:cxn ang="T12">
                <a:pos x="T4" y="T5"/>
              </a:cxn>
              <a:cxn ang="T13">
                <a:pos x="T6" y="T7"/>
              </a:cxn>
              <a:cxn ang="T14">
                <a:pos x="T8" y="T9"/>
              </a:cxn>
            </a:cxnLst>
            <a:rect l="T15" t="T16" r="T17" b="T18"/>
            <a:pathLst>
              <a:path w="48" h="40">
                <a:moveTo>
                  <a:pt x="8" y="0"/>
                </a:moveTo>
                <a:lnTo>
                  <a:pt x="47" y="7"/>
                </a:lnTo>
                <a:lnTo>
                  <a:pt x="39" y="39"/>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44" name="Freeform 400"/>
          <p:cNvSpPr>
            <a:spLocks/>
          </p:cNvSpPr>
          <p:nvPr/>
        </p:nvSpPr>
        <p:spPr bwMode="auto">
          <a:xfrm>
            <a:off x="3867946" y="4087815"/>
            <a:ext cx="80962" cy="61912"/>
          </a:xfrm>
          <a:custGeom>
            <a:avLst/>
            <a:gdLst>
              <a:gd name="T0" fmla="*/ 9 w 54"/>
              <a:gd name="T1" fmla="*/ 0 h 46"/>
              <a:gd name="T2" fmla="*/ 53 w 54"/>
              <a:gd name="T3" fmla="*/ 8 h 46"/>
              <a:gd name="T4" fmla="*/ 44 w 54"/>
              <a:gd name="T5" fmla="*/ 45 h 46"/>
              <a:gd name="T6" fmla="*/ 0 w 54"/>
              <a:gd name="T7" fmla="*/ 37 h 46"/>
              <a:gd name="T8" fmla="*/ 9 w 54"/>
              <a:gd name="T9" fmla="*/ 0 h 46"/>
              <a:gd name="T10" fmla="*/ 0 60000 65536"/>
              <a:gd name="T11" fmla="*/ 0 60000 65536"/>
              <a:gd name="T12" fmla="*/ 0 60000 65536"/>
              <a:gd name="T13" fmla="*/ 0 60000 65536"/>
              <a:gd name="T14" fmla="*/ 0 60000 65536"/>
              <a:gd name="T15" fmla="*/ 0 w 54"/>
              <a:gd name="T16" fmla="*/ 0 h 46"/>
              <a:gd name="T17" fmla="*/ 54 w 54"/>
              <a:gd name="T18" fmla="*/ 46 h 46"/>
            </a:gdLst>
            <a:ahLst/>
            <a:cxnLst>
              <a:cxn ang="T10">
                <a:pos x="T0" y="T1"/>
              </a:cxn>
              <a:cxn ang="T11">
                <a:pos x="T2" y="T3"/>
              </a:cxn>
              <a:cxn ang="T12">
                <a:pos x="T4" y="T5"/>
              </a:cxn>
              <a:cxn ang="T13">
                <a:pos x="T6" y="T7"/>
              </a:cxn>
              <a:cxn ang="T14">
                <a:pos x="T8" y="T9"/>
              </a:cxn>
            </a:cxnLst>
            <a:rect l="T15" t="T16" r="T17" b="T18"/>
            <a:pathLst>
              <a:path w="54" h="46">
                <a:moveTo>
                  <a:pt x="9" y="0"/>
                </a:moveTo>
                <a:lnTo>
                  <a:pt x="53" y="8"/>
                </a:lnTo>
                <a:lnTo>
                  <a:pt x="44" y="45"/>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45" name="Freeform 401"/>
          <p:cNvSpPr>
            <a:spLocks/>
          </p:cNvSpPr>
          <p:nvPr/>
        </p:nvSpPr>
        <p:spPr bwMode="auto">
          <a:xfrm>
            <a:off x="3925103" y="4095754"/>
            <a:ext cx="71436" cy="55563"/>
          </a:xfrm>
          <a:custGeom>
            <a:avLst/>
            <a:gdLst>
              <a:gd name="T0" fmla="*/ 8 w 49"/>
              <a:gd name="T1" fmla="*/ 0 h 41"/>
              <a:gd name="T2" fmla="*/ 48 w 49"/>
              <a:gd name="T3" fmla="*/ 8 h 41"/>
              <a:gd name="T4" fmla="*/ 40 w 49"/>
              <a:gd name="T5" fmla="*/ 40 h 41"/>
              <a:gd name="T6" fmla="*/ 0 w 49"/>
              <a:gd name="T7" fmla="*/ 32 h 41"/>
              <a:gd name="T8" fmla="*/ 8 w 49"/>
              <a:gd name="T9" fmla="*/ 0 h 41"/>
              <a:gd name="T10" fmla="*/ 0 60000 65536"/>
              <a:gd name="T11" fmla="*/ 0 60000 65536"/>
              <a:gd name="T12" fmla="*/ 0 60000 65536"/>
              <a:gd name="T13" fmla="*/ 0 60000 65536"/>
              <a:gd name="T14" fmla="*/ 0 60000 65536"/>
              <a:gd name="T15" fmla="*/ 0 w 49"/>
              <a:gd name="T16" fmla="*/ 0 h 41"/>
              <a:gd name="T17" fmla="*/ 49 w 49"/>
              <a:gd name="T18" fmla="*/ 41 h 41"/>
            </a:gdLst>
            <a:ahLst/>
            <a:cxnLst>
              <a:cxn ang="T10">
                <a:pos x="T0" y="T1"/>
              </a:cxn>
              <a:cxn ang="T11">
                <a:pos x="T2" y="T3"/>
              </a:cxn>
              <a:cxn ang="T12">
                <a:pos x="T4" y="T5"/>
              </a:cxn>
              <a:cxn ang="T13">
                <a:pos x="T6" y="T7"/>
              </a:cxn>
              <a:cxn ang="T14">
                <a:pos x="T8" y="T9"/>
              </a:cxn>
            </a:cxnLst>
            <a:rect l="T15" t="T16" r="T17" b="T18"/>
            <a:pathLst>
              <a:path w="49" h="41">
                <a:moveTo>
                  <a:pt x="8" y="0"/>
                </a:moveTo>
                <a:lnTo>
                  <a:pt x="48" y="8"/>
                </a:lnTo>
                <a:lnTo>
                  <a:pt x="40" y="40"/>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46" name="Freeform 402"/>
          <p:cNvSpPr>
            <a:spLocks/>
          </p:cNvSpPr>
          <p:nvPr/>
        </p:nvSpPr>
        <p:spPr bwMode="auto">
          <a:xfrm>
            <a:off x="3926685" y="4098930"/>
            <a:ext cx="82549" cy="63500"/>
          </a:xfrm>
          <a:custGeom>
            <a:avLst/>
            <a:gdLst>
              <a:gd name="T0" fmla="*/ 9 w 55"/>
              <a:gd name="T1" fmla="*/ 0 h 47"/>
              <a:gd name="T2" fmla="*/ 54 w 55"/>
              <a:gd name="T3" fmla="*/ 9 h 47"/>
              <a:gd name="T4" fmla="*/ 45 w 55"/>
              <a:gd name="T5" fmla="*/ 46 h 47"/>
              <a:gd name="T6" fmla="*/ 0 w 55"/>
              <a:gd name="T7" fmla="*/ 37 h 47"/>
              <a:gd name="T8" fmla="*/ 9 w 55"/>
              <a:gd name="T9" fmla="*/ 0 h 47"/>
              <a:gd name="T10" fmla="*/ 0 60000 65536"/>
              <a:gd name="T11" fmla="*/ 0 60000 65536"/>
              <a:gd name="T12" fmla="*/ 0 60000 65536"/>
              <a:gd name="T13" fmla="*/ 0 60000 65536"/>
              <a:gd name="T14" fmla="*/ 0 60000 65536"/>
              <a:gd name="T15" fmla="*/ 0 w 55"/>
              <a:gd name="T16" fmla="*/ 0 h 47"/>
              <a:gd name="T17" fmla="*/ 55 w 55"/>
              <a:gd name="T18" fmla="*/ 47 h 47"/>
            </a:gdLst>
            <a:ahLst/>
            <a:cxnLst>
              <a:cxn ang="T10">
                <a:pos x="T0" y="T1"/>
              </a:cxn>
              <a:cxn ang="T11">
                <a:pos x="T2" y="T3"/>
              </a:cxn>
              <a:cxn ang="T12">
                <a:pos x="T4" y="T5"/>
              </a:cxn>
              <a:cxn ang="T13">
                <a:pos x="T6" y="T7"/>
              </a:cxn>
              <a:cxn ang="T14">
                <a:pos x="T8" y="T9"/>
              </a:cxn>
            </a:cxnLst>
            <a:rect l="T15" t="T16" r="T17" b="T18"/>
            <a:pathLst>
              <a:path w="55" h="47">
                <a:moveTo>
                  <a:pt x="9" y="0"/>
                </a:moveTo>
                <a:lnTo>
                  <a:pt x="54" y="9"/>
                </a:lnTo>
                <a:lnTo>
                  <a:pt x="45" y="46"/>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47" name="Freeform 403"/>
          <p:cNvSpPr>
            <a:spLocks/>
          </p:cNvSpPr>
          <p:nvPr/>
        </p:nvSpPr>
        <p:spPr bwMode="auto">
          <a:xfrm>
            <a:off x="3985429" y="4106866"/>
            <a:ext cx="71436" cy="55563"/>
          </a:xfrm>
          <a:custGeom>
            <a:avLst/>
            <a:gdLst>
              <a:gd name="T0" fmla="*/ 8 w 49"/>
              <a:gd name="T1" fmla="*/ 0 h 40"/>
              <a:gd name="T2" fmla="*/ 48 w 49"/>
              <a:gd name="T3" fmla="*/ 7 h 40"/>
              <a:gd name="T4" fmla="*/ 40 w 49"/>
              <a:gd name="T5" fmla="*/ 39 h 40"/>
              <a:gd name="T6" fmla="*/ 0 w 49"/>
              <a:gd name="T7" fmla="*/ 32 h 40"/>
              <a:gd name="T8" fmla="*/ 8 w 49"/>
              <a:gd name="T9" fmla="*/ 0 h 40"/>
              <a:gd name="T10" fmla="*/ 0 60000 65536"/>
              <a:gd name="T11" fmla="*/ 0 60000 65536"/>
              <a:gd name="T12" fmla="*/ 0 60000 65536"/>
              <a:gd name="T13" fmla="*/ 0 60000 65536"/>
              <a:gd name="T14" fmla="*/ 0 60000 65536"/>
              <a:gd name="T15" fmla="*/ 0 w 49"/>
              <a:gd name="T16" fmla="*/ 0 h 40"/>
              <a:gd name="T17" fmla="*/ 49 w 49"/>
              <a:gd name="T18" fmla="*/ 40 h 40"/>
            </a:gdLst>
            <a:ahLst/>
            <a:cxnLst>
              <a:cxn ang="T10">
                <a:pos x="T0" y="T1"/>
              </a:cxn>
              <a:cxn ang="T11">
                <a:pos x="T2" y="T3"/>
              </a:cxn>
              <a:cxn ang="T12">
                <a:pos x="T4" y="T5"/>
              </a:cxn>
              <a:cxn ang="T13">
                <a:pos x="T6" y="T7"/>
              </a:cxn>
              <a:cxn ang="T14">
                <a:pos x="T8" y="T9"/>
              </a:cxn>
            </a:cxnLst>
            <a:rect l="T15" t="T16" r="T17" b="T18"/>
            <a:pathLst>
              <a:path w="49" h="40">
                <a:moveTo>
                  <a:pt x="8" y="0"/>
                </a:moveTo>
                <a:lnTo>
                  <a:pt x="48" y="7"/>
                </a:lnTo>
                <a:lnTo>
                  <a:pt x="40" y="39"/>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48" name="Freeform 404"/>
          <p:cNvSpPr>
            <a:spLocks/>
          </p:cNvSpPr>
          <p:nvPr/>
        </p:nvSpPr>
        <p:spPr bwMode="auto">
          <a:xfrm>
            <a:off x="3987010" y="4110041"/>
            <a:ext cx="82549" cy="63500"/>
          </a:xfrm>
          <a:custGeom>
            <a:avLst/>
            <a:gdLst>
              <a:gd name="T0" fmla="*/ 9 w 55"/>
              <a:gd name="T1" fmla="*/ 0 h 46"/>
              <a:gd name="T2" fmla="*/ 54 w 55"/>
              <a:gd name="T3" fmla="*/ 8 h 46"/>
              <a:gd name="T4" fmla="*/ 45 w 55"/>
              <a:gd name="T5" fmla="*/ 45 h 46"/>
              <a:gd name="T6" fmla="*/ 0 w 55"/>
              <a:gd name="T7" fmla="*/ 37 h 46"/>
              <a:gd name="T8" fmla="*/ 9 w 55"/>
              <a:gd name="T9" fmla="*/ 0 h 46"/>
              <a:gd name="T10" fmla="*/ 0 60000 65536"/>
              <a:gd name="T11" fmla="*/ 0 60000 65536"/>
              <a:gd name="T12" fmla="*/ 0 60000 65536"/>
              <a:gd name="T13" fmla="*/ 0 60000 65536"/>
              <a:gd name="T14" fmla="*/ 0 60000 65536"/>
              <a:gd name="T15" fmla="*/ 0 w 55"/>
              <a:gd name="T16" fmla="*/ 0 h 46"/>
              <a:gd name="T17" fmla="*/ 55 w 55"/>
              <a:gd name="T18" fmla="*/ 46 h 46"/>
            </a:gdLst>
            <a:ahLst/>
            <a:cxnLst>
              <a:cxn ang="T10">
                <a:pos x="T0" y="T1"/>
              </a:cxn>
              <a:cxn ang="T11">
                <a:pos x="T2" y="T3"/>
              </a:cxn>
              <a:cxn ang="T12">
                <a:pos x="T4" y="T5"/>
              </a:cxn>
              <a:cxn ang="T13">
                <a:pos x="T6" y="T7"/>
              </a:cxn>
              <a:cxn ang="T14">
                <a:pos x="T8" y="T9"/>
              </a:cxn>
            </a:cxnLst>
            <a:rect l="T15" t="T16" r="T17" b="T18"/>
            <a:pathLst>
              <a:path w="55" h="46">
                <a:moveTo>
                  <a:pt x="9" y="0"/>
                </a:moveTo>
                <a:lnTo>
                  <a:pt x="54" y="8"/>
                </a:lnTo>
                <a:lnTo>
                  <a:pt x="45" y="45"/>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49" name="Freeform 405"/>
          <p:cNvSpPr>
            <a:spLocks/>
          </p:cNvSpPr>
          <p:nvPr/>
        </p:nvSpPr>
        <p:spPr bwMode="auto">
          <a:xfrm>
            <a:off x="4045754" y="4117978"/>
            <a:ext cx="71436" cy="55563"/>
          </a:xfrm>
          <a:custGeom>
            <a:avLst/>
            <a:gdLst>
              <a:gd name="T0" fmla="*/ 8 w 49"/>
              <a:gd name="T1" fmla="*/ 0 h 40"/>
              <a:gd name="T2" fmla="*/ 48 w 49"/>
              <a:gd name="T3" fmla="*/ 7 h 40"/>
              <a:gd name="T4" fmla="*/ 40 w 49"/>
              <a:gd name="T5" fmla="*/ 39 h 40"/>
              <a:gd name="T6" fmla="*/ 0 w 49"/>
              <a:gd name="T7" fmla="*/ 32 h 40"/>
              <a:gd name="T8" fmla="*/ 8 w 49"/>
              <a:gd name="T9" fmla="*/ 0 h 40"/>
              <a:gd name="T10" fmla="*/ 0 60000 65536"/>
              <a:gd name="T11" fmla="*/ 0 60000 65536"/>
              <a:gd name="T12" fmla="*/ 0 60000 65536"/>
              <a:gd name="T13" fmla="*/ 0 60000 65536"/>
              <a:gd name="T14" fmla="*/ 0 60000 65536"/>
              <a:gd name="T15" fmla="*/ 0 w 49"/>
              <a:gd name="T16" fmla="*/ 0 h 40"/>
              <a:gd name="T17" fmla="*/ 49 w 49"/>
              <a:gd name="T18" fmla="*/ 40 h 40"/>
            </a:gdLst>
            <a:ahLst/>
            <a:cxnLst>
              <a:cxn ang="T10">
                <a:pos x="T0" y="T1"/>
              </a:cxn>
              <a:cxn ang="T11">
                <a:pos x="T2" y="T3"/>
              </a:cxn>
              <a:cxn ang="T12">
                <a:pos x="T4" y="T5"/>
              </a:cxn>
              <a:cxn ang="T13">
                <a:pos x="T6" y="T7"/>
              </a:cxn>
              <a:cxn ang="T14">
                <a:pos x="T8" y="T9"/>
              </a:cxn>
            </a:cxnLst>
            <a:rect l="T15" t="T16" r="T17" b="T18"/>
            <a:pathLst>
              <a:path w="49" h="40">
                <a:moveTo>
                  <a:pt x="8" y="0"/>
                </a:moveTo>
                <a:lnTo>
                  <a:pt x="48" y="7"/>
                </a:lnTo>
                <a:lnTo>
                  <a:pt x="40" y="39"/>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50" name="Freeform 406"/>
          <p:cNvSpPr>
            <a:spLocks/>
          </p:cNvSpPr>
          <p:nvPr/>
        </p:nvSpPr>
        <p:spPr bwMode="auto">
          <a:xfrm>
            <a:off x="4048920" y="4121153"/>
            <a:ext cx="80962" cy="63500"/>
          </a:xfrm>
          <a:custGeom>
            <a:avLst/>
            <a:gdLst>
              <a:gd name="T0" fmla="*/ 9 w 55"/>
              <a:gd name="T1" fmla="*/ 0 h 46"/>
              <a:gd name="T2" fmla="*/ 54 w 55"/>
              <a:gd name="T3" fmla="*/ 8 h 46"/>
              <a:gd name="T4" fmla="*/ 45 w 55"/>
              <a:gd name="T5" fmla="*/ 45 h 46"/>
              <a:gd name="T6" fmla="*/ 0 w 55"/>
              <a:gd name="T7" fmla="*/ 37 h 46"/>
              <a:gd name="T8" fmla="*/ 9 w 55"/>
              <a:gd name="T9" fmla="*/ 0 h 46"/>
              <a:gd name="T10" fmla="*/ 0 60000 65536"/>
              <a:gd name="T11" fmla="*/ 0 60000 65536"/>
              <a:gd name="T12" fmla="*/ 0 60000 65536"/>
              <a:gd name="T13" fmla="*/ 0 60000 65536"/>
              <a:gd name="T14" fmla="*/ 0 60000 65536"/>
              <a:gd name="T15" fmla="*/ 0 w 55"/>
              <a:gd name="T16" fmla="*/ 0 h 46"/>
              <a:gd name="T17" fmla="*/ 55 w 55"/>
              <a:gd name="T18" fmla="*/ 46 h 46"/>
            </a:gdLst>
            <a:ahLst/>
            <a:cxnLst>
              <a:cxn ang="T10">
                <a:pos x="T0" y="T1"/>
              </a:cxn>
              <a:cxn ang="T11">
                <a:pos x="T2" y="T3"/>
              </a:cxn>
              <a:cxn ang="T12">
                <a:pos x="T4" y="T5"/>
              </a:cxn>
              <a:cxn ang="T13">
                <a:pos x="T6" y="T7"/>
              </a:cxn>
              <a:cxn ang="T14">
                <a:pos x="T8" y="T9"/>
              </a:cxn>
            </a:cxnLst>
            <a:rect l="T15" t="T16" r="T17" b="T18"/>
            <a:pathLst>
              <a:path w="55" h="46">
                <a:moveTo>
                  <a:pt x="9" y="0"/>
                </a:moveTo>
                <a:lnTo>
                  <a:pt x="54" y="8"/>
                </a:lnTo>
                <a:lnTo>
                  <a:pt x="45" y="45"/>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51" name="Freeform 407"/>
          <p:cNvSpPr>
            <a:spLocks/>
          </p:cNvSpPr>
          <p:nvPr/>
        </p:nvSpPr>
        <p:spPr bwMode="auto">
          <a:xfrm>
            <a:off x="4106079" y="4129090"/>
            <a:ext cx="71436" cy="55563"/>
          </a:xfrm>
          <a:custGeom>
            <a:avLst/>
            <a:gdLst>
              <a:gd name="T0" fmla="*/ 8 w 49"/>
              <a:gd name="T1" fmla="*/ 0 h 40"/>
              <a:gd name="T2" fmla="*/ 48 w 49"/>
              <a:gd name="T3" fmla="*/ 7 h 40"/>
              <a:gd name="T4" fmla="*/ 40 w 49"/>
              <a:gd name="T5" fmla="*/ 39 h 40"/>
              <a:gd name="T6" fmla="*/ 0 w 49"/>
              <a:gd name="T7" fmla="*/ 32 h 40"/>
              <a:gd name="T8" fmla="*/ 8 w 49"/>
              <a:gd name="T9" fmla="*/ 0 h 40"/>
              <a:gd name="T10" fmla="*/ 0 60000 65536"/>
              <a:gd name="T11" fmla="*/ 0 60000 65536"/>
              <a:gd name="T12" fmla="*/ 0 60000 65536"/>
              <a:gd name="T13" fmla="*/ 0 60000 65536"/>
              <a:gd name="T14" fmla="*/ 0 60000 65536"/>
              <a:gd name="T15" fmla="*/ 0 w 49"/>
              <a:gd name="T16" fmla="*/ 0 h 40"/>
              <a:gd name="T17" fmla="*/ 49 w 49"/>
              <a:gd name="T18" fmla="*/ 40 h 40"/>
            </a:gdLst>
            <a:ahLst/>
            <a:cxnLst>
              <a:cxn ang="T10">
                <a:pos x="T0" y="T1"/>
              </a:cxn>
              <a:cxn ang="T11">
                <a:pos x="T2" y="T3"/>
              </a:cxn>
              <a:cxn ang="T12">
                <a:pos x="T4" y="T5"/>
              </a:cxn>
              <a:cxn ang="T13">
                <a:pos x="T6" y="T7"/>
              </a:cxn>
              <a:cxn ang="T14">
                <a:pos x="T8" y="T9"/>
              </a:cxn>
            </a:cxnLst>
            <a:rect l="T15" t="T16" r="T17" b="T18"/>
            <a:pathLst>
              <a:path w="49" h="40">
                <a:moveTo>
                  <a:pt x="8" y="0"/>
                </a:moveTo>
                <a:lnTo>
                  <a:pt x="48" y="7"/>
                </a:lnTo>
                <a:lnTo>
                  <a:pt x="40" y="39"/>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52" name="Freeform 408"/>
          <p:cNvSpPr>
            <a:spLocks/>
          </p:cNvSpPr>
          <p:nvPr/>
        </p:nvSpPr>
        <p:spPr bwMode="auto">
          <a:xfrm>
            <a:off x="4109245" y="4132266"/>
            <a:ext cx="80962" cy="63500"/>
          </a:xfrm>
          <a:custGeom>
            <a:avLst/>
            <a:gdLst>
              <a:gd name="T0" fmla="*/ 9 w 55"/>
              <a:gd name="T1" fmla="*/ 0 h 46"/>
              <a:gd name="T2" fmla="*/ 54 w 55"/>
              <a:gd name="T3" fmla="*/ 8 h 46"/>
              <a:gd name="T4" fmla="*/ 45 w 55"/>
              <a:gd name="T5" fmla="*/ 45 h 46"/>
              <a:gd name="T6" fmla="*/ 0 w 55"/>
              <a:gd name="T7" fmla="*/ 37 h 46"/>
              <a:gd name="T8" fmla="*/ 9 w 55"/>
              <a:gd name="T9" fmla="*/ 0 h 46"/>
              <a:gd name="T10" fmla="*/ 0 60000 65536"/>
              <a:gd name="T11" fmla="*/ 0 60000 65536"/>
              <a:gd name="T12" fmla="*/ 0 60000 65536"/>
              <a:gd name="T13" fmla="*/ 0 60000 65536"/>
              <a:gd name="T14" fmla="*/ 0 60000 65536"/>
              <a:gd name="T15" fmla="*/ 0 w 55"/>
              <a:gd name="T16" fmla="*/ 0 h 46"/>
              <a:gd name="T17" fmla="*/ 55 w 55"/>
              <a:gd name="T18" fmla="*/ 46 h 46"/>
            </a:gdLst>
            <a:ahLst/>
            <a:cxnLst>
              <a:cxn ang="T10">
                <a:pos x="T0" y="T1"/>
              </a:cxn>
              <a:cxn ang="T11">
                <a:pos x="T2" y="T3"/>
              </a:cxn>
              <a:cxn ang="T12">
                <a:pos x="T4" y="T5"/>
              </a:cxn>
              <a:cxn ang="T13">
                <a:pos x="T6" y="T7"/>
              </a:cxn>
              <a:cxn ang="T14">
                <a:pos x="T8" y="T9"/>
              </a:cxn>
            </a:cxnLst>
            <a:rect l="T15" t="T16" r="T17" b="T18"/>
            <a:pathLst>
              <a:path w="55" h="46">
                <a:moveTo>
                  <a:pt x="9" y="0"/>
                </a:moveTo>
                <a:lnTo>
                  <a:pt x="54" y="8"/>
                </a:lnTo>
                <a:lnTo>
                  <a:pt x="45" y="45"/>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53" name="Freeform 409"/>
          <p:cNvSpPr>
            <a:spLocks/>
          </p:cNvSpPr>
          <p:nvPr/>
        </p:nvSpPr>
        <p:spPr bwMode="auto">
          <a:xfrm>
            <a:off x="4166405" y="4141798"/>
            <a:ext cx="71436" cy="53975"/>
          </a:xfrm>
          <a:custGeom>
            <a:avLst/>
            <a:gdLst>
              <a:gd name="T0" fmla="*/ 8 w 49"/>
              <a:gd name="T1" fmla="*/ 0 h 40"/>
              <a:gd name="T2" fmla="*/ 48 w 49"/>
              <a:gd name="T3" fmla="*/ 7 h 40"/>
              <a:gd name="T4" fmla="*/ 40 w 49"/>
              <a:gd name="T5" fmla="*/ 39 h 40"/>
              <a:gd name="T6" fmla="*/ 0 w 49"/>
              <a:gd name="T7" fmla="*/ 32 h 40"/>
              <a:gd name="T8" fmla="*/ 8 w 49"/>
              <a:gd name="T9" fmla="*/ 0 h 40"/>
              <a:gd name="T10" fmla="*/ 0 60000 65536"/>
              <a:gd name="T11" fmla="*/ 0 60000 65536"/>
              <a:gd name="T12" fmla="*/ 0 60000 65536"/>
              <a:gd name="T13" fmla="*/ 0 60000 65536"/>
              <a:gd name="T14" fmla="*/ 0 60000 65536"/>
              <a:gd name="T15" fmla="*/ 0 w 49"/>
              <a:gd name="T16" fmla="*/ 0 h 40"/>
              <a:gd name="T17" fmla="*/ 49 w 49"/>
              <a:gd name="T18" fmla="*/ 40 h 40"/>
            </a:gdLst>
            <a:ahLst/>
            <a:cxnLst>
              <a:cxn ang="T10">
                <a:pos x="T0" y="T1"/>
              </a:cxn>
              <a:cxn ang="T11">
                <a:pos x="T2" y="T3"/>
              </a:cxn>
              <a:cxn ang="T12">
                <a:pos x="T4" y="T5"/>
              </a:cxn>
              <a:cxn ang="T13">
                <a:pos x="T6" y="T7"/>
              </a:cxn>
              <a:cxn ang="T14">
                <a:pos x="T8" y="T9"/>
              </a:cxn>
            </a:cxnLst>
            <a:rect l="T15" t="T16" r="T17" b="T18"/>
            <a:pathLst>
              <a:path w="49" h="40">
                <a:moveTo>
                  <a:pt x="8" y="0"/>
                </a:moveTo>
                <a:lnTo>
                  <a:pt x="48" y="7"/>
                </a:lnTo>
                <a:lnTo>
                  <a:pt x="40" y="39"/>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54" name="Freeform 410"/>
          <p:cNvSpPr>
            <a:spLocks/>
          </p:cNvSpPr>
          <p:nvPr/>
        </p:nvSpPr>
        <p:spPr bwMode="auto">
          <a:xfrm>
            <a:off x="4169571" y="4143378"/>
            <a:ext cx="80962" cy="63500"/>
          </a:xfrm>
          <a:custGeom>
            <a:avLst/>
            <a:gdLst>
              <a:gd name="T0" fmla="*/ 9 w 55"/>
              <a:gd name="T1" fmla="*/ 0 h 46"/>
              <a:gd name="T2" fmla="*/ 54 w 55"/>
              <a:gd name="T3" fmla="*/ 9 h 46"/>
              <a:gd name="T4" fmla="*/ 45 w 55"/>
              <a:gd name="T5" fmla="*/ 45 h 46"/>
              <a:gd name="T6" fmla="*/ 0 w 55"/>
              <a:gd name="T7" fmla="*/ 37 h 46"/>
              <a:gd name="T8" fmla="*/ 9 w 55"/>
              <a:gd name="T9" fmla="*/ 0 h 46"/>
              <a:gd name="T10" fmla="*/ 0 60000 65536"/>
              <a:gd name="T11" fmla="*/ 0 60000 65536"/>
              <a:gd name="T12" fmla="*/ 0 60000 65536"/>
              <a:gd name="T13" fmla="*/ 0 60000 65536"/>
              <a:gd name="T14" fmla="*/ 0 60000 65536"/>
              <a:gd name="T15" fmla="*/ 0 w 55"/>
              <a:gd name="T16" fmla="*/ 0 h 46"/>
              <a:gd name="T17" fmla="*/ 55 w 55"/>
              <a:gd name="T18" fmla="*/ 46 h 46"/>
            </a:gdLst>
            <a:ahLst/>
            <a:cxnLst>
              <a:cxn ang="T10">
                <a:pos x="T0" y="T1"/>
              </a:cxn>
              <a:cxn ang="T11">
                <a:pos x="T2" y="T3"/>
              </a:cxn>
              <a:cxn ang="T12">
                <a:pos x="T4" y="T5"/>
              </a:cxn>
              <a:cxn ang="T13">
                <a:pos x="T6" y="T7"/>
              </a:cxn>
              <a:cxn ang="T14">
                <a:pos x="T8" y="T9"/>
              </a:cxn>
            </a:cxnLst>
            <a:rect l="T15" t="T16" r="T17" b="T18"/>
            <a:pathLst>
              <a:path w="55" h="46">
                <a:moveTo>
                  <a:pt x="9" y="0"/>
                </a:moveTo>
                <a:lnTo>
                  <a:pt x="54" y="9"/>
                </a:lnTo>
                <a:lnTo>
                  <a:pt x="45" y="45"/>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55" name="Freeform 411"/>
          <p:cNvSpPr>
            <a:spLocks/>
          </p:cNvSpPr>
          <p:nvPr/>
        </p:nvSpPr>
        <p:spPr bwMode="auto">
          <a:xfrm>
            <a:off x="4226728" y="4151322"/>
            <a:ext cx="71436" cy="57151"/>
          </a:xfrm>
          <a:custGeom>
            <a:avLst/>
            <a:gdLst>
              <a:gd name="T0" fmla="*/ 8 w 49"/>
              <a:gd name="T1" fmla="*/ 0 h 41"/>
              <a:gd name="T2" fmla="*/ 48 w 49"/>
              <a:gd name="T3" fmla="*/ 8 h 41"/>
              <a:gd name="T4" fmla="*/ 40 w 49"/>
              <a:gd name="T5" fmla="*/ 40 h 41"/>
              <a:gd name="T6" fmla="*/ 0 w 49"/>
              <a:gd name="T7" fmla="*/ 32 h 41"/>
              <a:gd name="T8" fmla="*/ 8 w 49"/>
              <a:gd name="T9" fmla="*/ 0 h 41"/>
              <a:gd name="T10" fmla="*/ 0 60000 65536"/>
              <a:gd name="T11" fmla="*/ 0 60000 65536"/>
              <a:gd name="T12" fmla="*/ 0 60000 65536"/>
              <a:gd name="T13" fmla="*/ 0 60000 65536"/>
              <a:gd name="T14" fmla="*/ 0 60000 65536"/>
              <a:gd name="T15" fmla="*/ 0 w 49"/>
              <a:gd name="T16" fmla="*/ 0 h 41"/>
              <a:gd name="T17" fmla="*/ 49 w 49"/>
              <a:gd name="T18" fmla="*/ 41 h 41"/>
            </a:gdLst>
            <a:ahLst/>
            <a:cxnLst>
              <a:cxn ang="T10">
                <a:pos x="T0" y="T1"/>
              </a:cxn>
              <a:cxn ang="T11">
                <a:pos x="T2" y="T3"/>
              </a:cxn>
              <a:cxn ang="T12">
                <a:pos x="T4" y="T5"/>
              </a:cxn>
              <a:cxn ang="T13">
                <a:pos x="T6" y="T7"/>
              </a:cxn>
              <a:cxn ang="T14">
                <a:pos x="T8" y="T9"/>
              </a:cxn>
            </a:cxnLst>
            <a:rect l="T15" t="T16" r="T17" b="T18"/>
            <a:pathLst>
              <a:path w="49" h="41">
                <a:moveTo>
                  <a:pt x="8" y="0"/>
                </a:moveTo>
                <a:lnTo>
                  <a:pt x="48" y="8"/>
                </a:lnTo>
                <a:lnTo>
                  <a:pt x="40" y="40"/>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56" name="Freeform 412"/>
          <p:cNvSpPr>
            <a:spLocks/>
          </p:cNvSpPr>
          <p:nvPr/>
        </p:nvSpPr>
        <p:spPr bwMode="auto">
          <a:xfrm>
            <a:off x="4229894" y="4156077"/>
            <a:ext cx="80962" cy="63500"/>
          </a:xfrm>
          <a:custGeom>
            <a:avLst/>
            <a:gdLst>
              <a:gd name="T0" fmla="*/ 9 w 55"/>
              <a:gd name="T1" fmla="*/ 0 h 46"/>
              <a:gd name="T2" fmla="*/ 54 w 55"/>
              <a:gd name="T3" fmla="*/ 8 h 46"/>
              <a:gd name="T4" fmla="*/ 45 w 55"/>
              <a:gd name="T5" fmla="*/ 45 h 46"/>
              <a:gd name="T6" fmla="*/ 0 w 55"/>
              <a:gd name="T7" fmla="*/ 36 h 46"/>
              <a:gd name="T8" fmla="*/ 9 w 55"/>
              <a:gd name="T9" fmla="*/ 0 h 46"/>
              <a:gd name="T10" fmla="*/ 0 60000 65536"/>
              <a:gd name="T11" fmla="*/ 0 60000 65536"/>
              <a:gd name="T12" fmla="*/ 0 60000 65536"/>
              <a:gd name="T13" fmla="*/ 0 60000 65536"/>
              <a:gd name="T14" fmla="*/ 0 60000 65536"/>
              <a:gd name="T15" fmla="*/ 0 w 55"/>
              <a:gd name="T16" fmla="*/ 0 h 46"/>
              <a:gd name="T17" fmla="*/ 55 w 55"/>
              <a:gd name="T18" fmla="*/ 46 h 46"/>
            </a:gdLst>
            <a:ahLst/>
            <a:cxnLst>
              <a:cxn ang="T10">
                <a:pos x="T0" y="T1"/>
              </a:cxn>
              <a:cxn ang="T11">
                <a:pos x="T2" y="T3"/>
              </a:cxn>
              <a:cxn ang="T12">
                <a:pos x="T4" y="T5"/>
              </a:cxn>
              <a:cxn ang="T13">
                <a:pos x="T6" y="T7"/>
              </a:cxn>
              <a:cxn ang="T14">
                <a:pos x="T8" y="T9"/>
              </a:cxn>
            </a:cxnLst>
            <a:rect l="T15" t="T16" r="T17" b="T18"/>
            <a:pathLst>
              <a:path w="55" h="46">
                <a:moveTo>
                  <a:pt x="9" y="0"/>
                </a:moveTo>
                <a:lnTo>
                  <a:pt x="54" y="8"/>
                </a:lnTo>
                <a:lnTo>
                  <a:pt x="45" y="45"/>
                </a:lnTo>
                <a:lnTo>
                  <a:pt x="0" y="36"/>
                </a:lnTo>
                <a:lnTo>
                  <a:pt x="9" y="0"/>
                </a:lnTo>
              </a:path>
            </a:pathLst>
          </a:custGeom>
          <a:solidFill>
            <a:schemeClr val="bg2"/>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57" name="Freeform 413"/>
          <p:cNvSpPr>
            <a:spLocks/>
          </p:cNvSpPr>
          <p:nvPr/>
        </p:nvSpPr>
        <p:spPr bwMode="auto">
          <a:xfrm>
            <a:off x="4350554" y="4175126"/>
            <a:ext cx="71436" cy="58739"/>
          </a:xfrm>
          <a:custGeom>
            <a:avLst/>
            <a:gdLst>
              <a:gd name="T0" fmla="*/ 8 w 49"/>
              <a:gd name="T1" fmla="*/ 0 h 42"/>
              <a:gd name="T2" fmla="*/ 48 w 49"/>
              <a:gd name="T3" fmla="*/ 9 h 42"/>
              <a:gd name="T4" fmla="*/ 40 w 49"/>
              <a:gd name="T5" fmla="*/ 41 h 42"/>
              <a:gd name="T6" fmla="*/ 0 w 49"/>
              <a:gd name="T7" fmla="*/ 32 h 42"/>
              <a:gd name="T8" fmla="*/ 8 w 49"/>
              <a:gd name="T9" fmla="*/ 0 h 42"/>
              <a:gd name="T10" fmla="*/ 0 60000 65536"/>
              <a:gd name="T11" fmla="*/ 0 60000 65536"/>
              <a:gd name="T12" fmla="*/ 0 60000 65536"/>
              <a:gd name="T13" fmla="*/ 0 60000 65536"/>
              <a:gd name="T14" fmla="*/ 0 60000 65536"/>
              <a:gd name="T15" fmla="*/ 0 w 49"/>
              <a:gd name="T16" fmla="*/ 0 h 42"/>
              <a:gd name="T17" fmla="*/ 49 w 49"/>
              <a:gd name="T18" fmla="*/ 42 h 42"/>
            </a:gdLst>
            <a:ahLst/>
            <a:cxnLst>
              <a:cxn ang="T10">
                <a:pos x="T0" y="T1"/>
              </a:cxn>
              <a:cxn ang="T11">
                <a:pos x="T2" y="T3"/>
              </a:cxn>
              <a:cxn ang="T12">
                <a:pos x="T4" y="T5"/>
              </a:cxn>
              <a:cxn ang="T13">
                <a:pos x="T6" y="T7"/>
              </a:cxn>
              <a:cxn ang="T14">
                <a:pos x="T8" y="T9"/>
              </a:cxn>
            </a:cxnLst>
            <a:rect l="T15" t="T16" r="T17" b="T18"/>
            <a:pathLst>
              <a:path w="49" h="42">
                <a:moveTo>
                  <a:pt x="8" y="0"/>
                </a:moveTo>
                <a:lnTo>
                  <a:pt x="48" y="9"/>
                </a:lnTo>
                <a:lnTo>
                  <a:pt x="40" y="41"/>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58" name="Freeform 414"/>
          <p:cNvSpPr>
            <a:spLocks/>
          </p:cNvSpPr>
          <p:nvPr/>
        </p:nvSpPr>
        <p:spPr bwMode="auto">
          <a:xfrm>
            <a:off x="4353720" y="4178300"/>
            <a:ext cx="80962" cy="65088"/>
          </a:xfrm>
          <a:custGeom>
            <a:avLst/>
            <a:gdLst>
              <a:gd name="T0" fmla="*/ 9 w 55"/>
              <a:gd name="T1" fmla="*/ 0 h 48"/>
              <a:gd name="T2" fmla="*/ 54 w 55"/>
              <a:gd name="T3" fmla="*/ 10 h 48"/>
              <a:gd name="T4" fmla="*/ 46 w 55"/>
              <a:gd name="T5" fmla="*/ 47 h 48"/>
              <a:gd name="T6" fmla="*/ 0 w 55"/>
              <a:gd name="T7" fmla="*/ 37 h 48"/>
              <a:gd name="T8" fmla="*/ 9 w 55"/>
              <a:gd name="T9" fmla="*/ 0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9" y="0"/>
                </a:moveTo>
                <a:lnTo>
                  <a:pt x="54" y="10"/>
                </a:lnTo>
                <a:lnTo>
                  <a:pt x="46" y="47"/>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59" name="Freeform 415"/>
          <p:cNvSpPr>
            <a:spLocks/>
          </p:cNvSpPr>
          <p:nvPr/>
        </p:nvSpPr>
        <p:spPr bwMode="auto">
          <a:xfrm>
            <a:off x="4287051" y="4164014"/>
            <a:ext cx="73026" cy="55563"/>
          </a:xfrm>
          <a:custGeom>
            <a:avLst/>
            <a:gdLst>
              <a:gd name="T0" fmla="*/ 8 w 49"/>
              <a:gd name="T1" fmla="*/ 0 h 40"/>
              <a:gd name="T2" fmla="*/ 48 w 49"/>
              <a:gd name="T3" fmla="*/ 7 h 40"/>
              <a:gd name="T4" fmla="*/ 40 w 49"/>
              <a:gd name="T5" fmla="*/ 39 h 40"/>
              <a:gd name="T6" fmla="*/ 0 w 49"/>
              <a:gd name="T7" fmla="*/ 32 h 40"/>
              <a:gd name="T8" fmla="*/ 8 w 49"/>
              <a:gd name="T9" fmla="*/ 0 h 40"/>
              <a:gd name="T10" fmla="*/ 0 60000 65536"/>
              <a:gd name="T11" fmla="*/ 0 60000 65536"/>
              <a:gd name="T12" fmla="*/ 0 60000 65536"/>
              <a:gd name="T13" fmla="*/ 0 60000 65536"/>
              <a:gd name="T14" fmla="*/ 0 60000 65536"/>
              <a:gd name="T15" fmla="*/ 0 w 49"/>
              <a:gd name="T16" fmla="*/ 0 h 40"/>
              <a:gd name="T17" fmla="*/ 49 w 49"/>
              <a:gd name="T18" fmla="*/ 40 h 40"/>
            </a:gdLst>
            <a:ahLst/>
            <a:cxnLst>
              <a:cxn ang="T10">
                <a:pos x="T0" y="T1"/>
              </a:cxn>
              <a:cxn ang="T11">
                <a:pos x="T2" y="T3"/>
              </a:cxn>
              <a:cxn ang="T12">
                <a:pos x="T4" y="T5"/>
              </a:cxn>
              <a:cxn ang="T13">
                <a:pos x="T6" y="T7"/>
              </a:cxn>
              <a:cxn ang="T14">
                <a:pos x="T8" y="T9"/>
              </a:cxn>
            </a:cxnLst>
            <a:rect l="T15" t="T16" r="T17" b="T18"/>
            <a:pathLst>
              <a:path w="49" h="40">
                <a:moveTo>
                  <a:pt x="8" y="0"/>
                </a:moveTo>
                <a:lnTo>
                  <a:pt x="48" y="7"/>
                </a:lnTo>
                <a:lnTo>
                  <a:pt x="40" y="39"/>
                </a:lnTo>
                <a:lnTo>
                  <a:pt x="0" y="32"/>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60" name="Freeform 416"/>
          <p:cNvSpPr>
            <a:spLocks/>
          </p:cNvSpPr>
          <p:nvPr/>
        </p:nvSpPr>
        <p:spPr bwMode="auto">
          <a:xfrm>
            <a:off x="4290221" y="4167194"/>
            <a:ext cx="80962" cy="63500"/>
          </a:xfrm>
          <a:custGeom>
            <a:avLst/>
            <a:gdLst>
              <a:gd name="T0" fmla="*/ 9 w 55"/>
              <a:gd name="T1" fmla="*/ 0 h 46"/>
              <a:gd name="T2" fmla="*/ 54 w 55"/>
              <a:gd name="T3" fmla="*/ 8 h 46"/>
              <a:gd name="T4" fmla="*/ 45 w 55"/>
              <a:gd name="T5" fmla="*/ 45 h 46"/>
              <a:gd name="T6" fmla="*/ 0 w 55"/>
              <a:gd name="T7" fmla="*/ 37 h 46"/>
              <a:gd name="T8" fmla="*/ 9 w 55"/>
              <a:gd name="T9" fmla="*/ 0 h 46"/>
              <a:gd name="T10" fmla="*/ 0 60000 65536"/>
              <a:gd name="T11" fmla="*/ 0 60000 65536"/>
              <a:gd name="T12" fmla="*/ 0 60000 65536"/>
              <a:gd name="T13" fmla="*/ 0 60000 65536"/>
              <a:gd name="T14" fmla="*/ 0 60000 65536"/>
              <a:gd name="T15" fmla="*/ 0 w 55"/>
              <a:gd name="T16" fmla="*/ 0 h 46"/>
              <a:gd name="T17" fmla="*/ 55 w 55"/>
              <a:gd name="T18" fmla="*/ 46 h 46"/>
            </a:gdLst>
            <a:ahLst/>
            <a:cxnLst>
              <a:cxn ang="T10">
                <a:pos x="T0" y="T1"/>
              </a:cxn>
              <a:cxn ang="T11">
                <a:pos x="T2" y="T3"/>
              </a:cxn>
              <a:cxn ang="T12">
                <a:pos x="T4" y="T5"/>
              </a:cxn>
              <a:cxn ang="T13">
                <a:pos x="T6" y="T7"/>
              </a:cxn>
              <a:cxn ang="T14">
                <a:pos x="T8" y="T9"/>
              </a:cxn>
            </a:cxnLst>
            <a:rect l="T15" t="T16" r="T17" b="T18"/>
            <a:pathLst>
              <a:path w="55" h="46">
                <a:moveTo>
                  <a:pt x="9" y="0"/>
                </a:moveTo>
                <a:lnTo>
                  <a:pt x="54" y="8"/>
                </a:lnTo>
                <a:lnTo>
                  <a:pt x="45" y="45"/>
                </a:lnTo>
                <a:lnTo>
                  <a:pt x="0" y="37"/>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61" name="Freeform 417"/>
          <p:cNvSpPr>
            <a:spLocks/>
          </p:cNvSpPr>
          <p:nvPr/>
        </p:nvSpPr>
        <p:spPr bwMode="auto">
          <a:xfrm>
            <a:off x="4414047" y="4189417"/>
            <a:ext cx="69851" cy="53975"/>
          </a:xfrm>
          <a:custGeom>
            <a:avLst/>
            <a:gdLst>
              <a:gd name="T0" fmla="*/ 8 w 47"/>
              <a:gd name="T1" fmla="*/ 0 h 40"/>
              <a:gd name="T2" fmla="*/ 46 w 47"/>
              <a:gd name="T3" fmla="*/ 9 h 40"/>
              <a:gd name="T4" fmla="*/ 38 w 47"/>
              <a:gd name="T5" fmla="*/ 39 h 40"/>
              <a:gd name="T6" fmla="*/ 0 w 47"/>
              <a:gd name="T7" fmla="*/ 30 h 40"/>
              <a:gd name="T8" fmla="*/ 8 w 47"/>
              <a:gd name="T9" fmla="*/ 0 h 40"/>
              <a:gd name="T10" fmla="*/ 0 60000 65536"/>
              <a:gd name="T11" fmla="*/ 0 60000 65536"/>
              <a:gd name="T12" fmla="*/ 0 60000 65536"/>
              <a:gd name="T13" fmla="*/ 0 60000 65536"/>
              <a:gd name="T14" fmla="*/ 0 60000 65536"/>
              <a:gd name="T15" fmla="*/ 0 w 47"/>
              <a:gd name="T16" fmla="*/ 0 h 40"/>
              <a:gd name="T17" fmla="*/ 47 w 47"/>
              <a:gd name="T18" fmla="*/ 40 h 40"/>
            </a:gdLst>
            <a:ahLst/>
            <a:cxnLst>
              <a:cxn ang="T10">
                <a:pos x="T0" y="T1"/>
              </a:cxn>
              <a:cxn ang="T11">
                <a:pos x="T2" y="T3"/>
              </a:cxn>
              <a:cxn ang="T12">
                <a:pos x="T4" y="T5"/>
              </a:cxn>
              <a:cxn ang="T13">
                <a:pos x="T6" y="T7"/>
              </a:cxn>
              <a:cxn ang="T14">
                <a:pos x="T8" y="T9"/>
              </a:cxn>
            </a:cxnLst>
            <a:rect l="T15" t="T16" r="T17" b="T18"/>
            <a:pathLst>
              <a:path w="47" h="40">
                <a:moveTo>
                  <a:pt x="8" y="0"/>
                </a:moveTo>
                <a:lnTo>
                  <a:pt x="46" y="9"/>
                </a:lnTo>
                <a:lnTo>
                  <a:pt x="38" y="39"/>
                </a:lnTo>
                <a:lnTo>
                  <a:pt x="0" y="30"/>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62" name="Freeform 418"/>
          <p:cNvSpPr>
            <a:spLocks/>
          </p:cNvSpPr>
          <p:nvPr/>
        </p:nvSpPr>
        <p:spPr bwMode="auto">
          <a:xfrm>
            <a:off x="4417231" y="4191005"/>
            <a:ext cx="77787" cy="63500"/>
          </a:xfrm>
          <a:custGeom>
            <a:avLst/>
            <a:gdLst>
              <a:gd name="T0" fmla="*/ 9 w 53"/>
              <a:gd name="T1" fmla="*/ 0 h 46"/>
              <a:gd name="T2" fmla="*/ 52 w 53"/>
              <a:gd name="T3" fmla="*/ 10 h 46"/>
              <a:gd name="T4" fmla="*/ 44 w 53"/>
              <a:gd name="T5" fmla="*/ 45 h 46"/>
              <a:gd name="T6" fmla="*/ 0 w 53"/>
              <a:gd name="T7" fmla="*/ 35 h 46"/>
              <a:gd name="T8" fmla="*/ 9 w 53"/>
              <a:gd name="T9" fmla="*/ 0 h 46"/>
              <a:gd name="T10" fmla="*/ 0 60000 65536"/>
              <a:gd name="T11" fmla="*/ 0 60000 65536"/>
              <a:gd name="T12" fmla="*/ 0 60000 65536"/>
              <a:gd name="T13" fmla="*/ 0 60000 65536"/>
              <a:gd name="T14" fmla="*/ 0 60000 65536"/>
              <a:gd name="T15" fmla="*/ 0 w 53"/>
              <a:gd name="T16" fmla="*/ 0 h 46"/>
              <a:gd name="T17" fmla="*/ 53 w 53"/>
              <a:gd name="T18" fmla="*/ 46 h 46"/>
            </a:gdLst>
            <a:ahLst/>
            <a:cxnLst>
              <a:cxn ang="T10">
                <a:pos x="T0" y="T1"/>
              </a:cxn>
              <a:cxn ang="T11">
                <a:pos x="T2" y="T3"/>
              </a:cxn>
              <a:cxn ang="T12">
                <a:pos x="T4" y="T5"/>
              </a:cxn>
              <a:cxn ang="T13">
                <a:pos x="T6" y="T7"/>
              </a:cxn>
              <a:cxn ang="T14">
                <a:pos x="T8" y="T9"/>
              </a:cxn>
            </a:cxnLst>
            <a:rect l="T15" t="T16" r="T17" b="T18"/>
            <a:pathLst>
              <a:path w="53" h="46">
                <a:moveTo>
                  <a:pt x="9" y="0"/>
                </a:moveTo>
                <a:lnTo>
                  <a:pt x="52" y="10"/>
                </a:lnTo>
                <a:lnTo>
                  <a:pt x="44" y="45"/>
                </a:lnTo>
                <a:lnTo>
                  <a:pt x="0" y="35"/>
                </a:lnTo>
                <a:lnTo>
                  <a:pt x="9"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63" name="Freeform 419"/>
          <p:cNvSpPr>
            <a:spLocks/>
          </p:cNvSpPr>
          <p:nvPr/>
        </p:nvSpPr>
        <p:spPr bwMode="auto">
          <a:xfrm>
            <a:off x="4477548" y="4202122"/>
            <a:ext cx="68261" cy="57151"/>
          </a:xfrm>
          <a:custGeom>
            <a:avLst/>
            <a:gdLst>
              <a:gd name="T0" fmla="*/ 8 w 46"/>
              <a:gd name="T1" fmla="*/ 0 h 41"/>
              <a:gd name="T2" fmla="*/ 45 w 46"/>
              <a:gd name="T3" fmla="*/ 10 h 41"/>
              <a:gd name="T4" fmla="*/ 37 w 46"/>
              <a:gd name="T5" fmla="*/ 40 h 41"/>
              <a:gd name="T6" fmla="*/ 0 w 46"/>
              <a:gd name="T7" fmla="*/ 30 h 41"/>
              <a:gd name="T8" fmla="*/ 8 w 46"/>
              <a:gd name="T9" fmla="*/ 0 h 41"/>
              <a:gd name="T10" fmla="*/ 0 60000 65536"/>
              <a:gd name="T11" fmla="*/ 0 60000 65536"/>
              <a:gd name="T12" fmla="*/ 0 60000 65536"/>
              <a:gd name="T13" fmla="*/ 0 60000 65536"/>
              <a:gd name="T14" fmla="*/ 0 60000 65536"/>
              <a:gd name="T15" fmla="*/ 0 w 46"/>
              <a:gd name="T16" fmla="*/ 0 h 41"/>
              <a:gd name="T17" fmla="*/ 46 w 46"/>
              <a:gd name="T18" fmla="*/ 41 h 41"/>
            </a:gdLst>
            <a:ahLst/>
            <a:cxnLst>
              <a:cxn ang="T10">
                <a:pos x="T0" y="T1"/>
              </a:cxn>
              <a:cxn ang="T11">
                <a:pos x="T2" y="T3"/>
              </a:cxn>
              <a:cxn ang="T12">
                <a:pos x="T4" y="T5"/>
              </a:cxn>
              <a:cxn ang="T13">
                <a:pos x="T6" y="T7"/>
              </a:cxn>
              <a:cxn ang="T14">
                <a:pos x="T8" y="T9"/>
              </a:cxn>
            </a:cxnLst>
            <a:rect l="T15" t="T16" r="T17" b="T18"/>
            <a:pathLst>
              <a:path w="46" h="41">
                <a:moveTo>
                  <a:pt x="8" y="0"/>
                </a:moveTo>
                <a:lnTo>
                  <a:pt x="45" y="10"/>
                </a:lnTo>
                <a:lnTo>
                  <a:pt x="37" y="40"/>
                </a:lnTo>
                <a:lnTo>
                  <a:pt x="0" y="30"/>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64" name="Freeform 420"/>
          <p:cNvSpPr>
            <a:spLocks/>
          </p:cNvSpPr>
          <p:nvPr/>
        </p:nvSpPr>
        <p:spPr bwMode="auto">
          <a:xfrm>
            <a:off x="4482317" y="4205298"/>
            <a:ext cx="74613" cy="65087"/>
          </a:xfrm>
          <a:custGeom>
            <a:avLst/>
            <a:gdLst>
              <a:gd name="T0" fmla="*/ 8 w 51"/>
              <a:gd name="T1" fmla="*/ 0 h 47"/>
              <a:gd name="T2" fmla="*/ 50 w 51"/>
              <a:gd name="T3" fmla="*/ 11 h 47"/>
              <a:gd name="T4" fmla="*/ 42 w 51"/>
              <a:gd name="T5" fmla="*/ 46 h 47"/>
              <a:gd name="T6" fmla="*/ 0 w 51"/>
              <a:gd name="T7" fmla="*/ 35 h 47"/>
              <a:gd name="T8" fmla="*/ 8 w 51"/>
              <a:gd name="T9" fmla="*/ 0 h 47"/>
              <a:gd name="T10" fmla="*/ 0 60000 65536"/>
              <a:gd name="T11" fmla="*/ 0 60000 65536"/>
              <a:gd name="T12" fmla="*/ 0 60000 65536"/>
              <a:gd name="T13" fmla="*/ 0 60000 65536"/>
              <a:gd name="T14" fmla="*/ 0 60000 65536"/>
              <a:gd name="T15" fmla="*/ 0 w 51"/>
              <a:gd name="T16" fmla="*/ 0 h 47"/>
              <a:gd name="T17" fmla="*/ 51 w 51"/>
              <a:gd name="T18" fmla="*/ 47 h 47"/>
            </a:gdLst>
            <a:ahLst/>
            <a:cxnLst>
              <a:cxn ang="T10">
                <a:pos x="T0" y="T1"/>
              </a:cxn>
              <a:cxn ang="T11">
                <a:pos x="T2" y="T3"/>
              </a:cxn>
              <a:cxn ang="T12">
                <a:pos x="T4" y="T5"/>
              </a:cxn>
              <a:cxn ang="T13">
                <a:pos x="T6" y="T7"/>
              </a:cxn>
              <a:cxn ang="T14">
                <a:pos x="T8" y="T9"/>
              </a:cxn>
            </a:cxnLst>
            <a:rect l="T15" t="T16" r="T17" b="T18"/>
            <a:pathLst>
              <a:path w="51" h="47">
                <a:moveTo>
                  <a:pt x="8" y="0"/>
                </a:moveTo>
                <a:lnTo>
                  <a:pt x="50" y="11"/>
                </a:lnTo>
                <a:lnTo>
                  <a:pt x="42" y="46"/>
                </a:lnTo>
                <a:lnTo>
                  <a:pt x="0" y="35"/>
                </a:lnTo>
                <a:lnTo>
                  <a:pt x="8"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65" name="Freeform 421"/>
          <p:cNvSpPr>
            <a:spLocks/>
          </p:cNvSpPr>
          <p:nvPr/>
        </p:nvSpPr>
        <p:spPr bwMode="auto">
          <a:xfrm>
            <a:off x="4539456" y="4217990"/>
            <a:ext cx="71438" cy="55563"/>
          </a:xfrm>
          <a:custGeom>
            <a:avLst/>
            <a:gdLst>
              <a:gd name="T0" fmla="*/ 8 w 49"/>
              <a:gd name="T1" fmla="*/ 0 h 40"/>
              <a:gd name="T2" fmla="*/ 48 w 49"/>
              <a:gd name="T3" fmla="*/ 9 h 40"/>
              <a:gd name="T4" fmla="*/ 41 w 49"/>
              <a:gd name="T5" fmla="*/ 39 h 40"/>
              <a:gd name="T6" fmla="*/ 0 w 49"/>
              <a:gd name="T7" fmla="*/ 30 h 40"/>
              <a:gd name="T8" fmla="*/ 8 w 49"/>
              <a:gd name="T9" fmla="*/ 0 h 40"/>
              <a:gd name="T10" fmla="*/ 0 60000 65536"/>
              <a:gd name="T11" fmla="*/ 0 60000 65536"/>
              <a:gd name="T12" fmla="*/ 0 60000 65536"/>
              <a:gd name="T13" fmla="*/ 0 60000 65536"/>
              <a:gd name="T14" fmla="*/ 0 60000 65536"/>
              <a:gd name="T15" fmla="*/ 0 w 49"/>
              <a:gd name="T16" fmla="*/ 0 h 40"/>
              <a:gd name="T17" fmla="*/ 49 w 49"/>
              <a:gd name="T18" fmla="*/ 40 h 40"/>
            </a:gdLst>
            <a:ahLst/>
            <a:cxnLst>
              <a:cxn ang="T10">
                <a:pos x="T0" y="T1"/>
              </a:cxn>
              <a:cxn ang="T11">
                <a:pos x="T2" y="T3"/>
              </a:cxn>
              <a:cxn ang="T12">
                <a:pos x="T4" y="T5"/>
              </a:cxn>
              <a:cxn ang="T13">
                <a:pos x="T6" y="T7"/>
              </a:cxn>
              <a:cxn ang="T14">
                <a:pos x="T8" y="T9"/>
              </a:cxn>
            </a:cxnLst>
            <a:rect l="T15" t="T16" r="T17" b="T18"/>
            <a:pathLst>
              <a:path w="49" h="40">
                <a:moveTo>
                  <a:pt x="8" y="0"/>
                </a:moveTo>
                <a:lnTo>
                  <a:pt x="48" y="9"/>
                </a:lnTo>
                <a:lnTo>
                  <a:pt x="41" y="39"/>
                </a:lnTo>
                <a:lnTo>
                  <a:pt x="0" y="30"/>
                </a:lnTo>
                <a:lnTo>
                  <a:pt x="8"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66" name="Freeform 422"/>
          <p:cNvSpPr>
            <a:spLocks/>
          </p:cNvSpPr>
          <p:nvPr/>
        </p:nvSpPr>
        <p:spPr bwMode="auto">
          <a:xfrm>
            <a:off x="4544223" y="4221163"/>
            <a:ext cx="77787" cy="61912"/>
          </a:xfrm>
          <a:custGeom>
            <a:avLst/>
            <a:gdLst>
              <a:gd name="T0" fmla="*/ 8 w 54"/>
              <a:gd name="T1" fmla="*/ 0 h 46"/>
              <a:gd name="T2" fmla="*/ 53 w 54"/>
              <a:gd name="T3" fmla="*/ 10 h 46"/>
              <a:gd name="T4" fmla="*/ 45 w 54"/>
              <a:gd name="T5" fmla="*/ 45 h 46"/>
              <a:gd name="T6" fmla="*/ 0 w 54"/>
              <a:gd name="T7" fmla="*/ 35 h 46"/>
              <a:gd name="T8" fmla="*/ 8 w 54"/>
              <a:gd name="T9" fmla="*/ 0 h 46"/>
              <a:gd name="T10" fmla="*/ 0 60000 65536"/>
              <a:gd name="T11" fmla="*/ 0 60000 65536"/>
              <a:gd name="T12" fmla="*/ 0 60000 65536"/>
              <a:gd name="T13" fmla="*/ 0 60000 65536"/>
              <a:gd name="T14" fmla="*/ 0 60000 65536"/>
              <a:gd name="T15" fmla="*/ 0 w 54"/>
              <a:gd name="T16" fmla="*/ 0 h 46"/>
              <a:gd name="T17" fmla="*/ 54 w 54"/>
              <a:gd name="T18" fmla="*/ 46 h 46"/>
            </a:gdLst>
            <a:ahLst/>
            <a:cxnLst>
              <a:cxn ang="T10">
                <a:pos x="T0" y="T1"/>
              </a:cxn>
              <a:cxn ang="T11">
                <a:pos x="T2" y="T3"/>
              </a:cxn>
              <a:cxn ang="T12">
                <a:pos x="T4" y="T5"/>
              </a:cxn>
              <a:cxn ang="T13">
                <a:pos x="T6" y="T7"/>
              </a:cxn>
              <a:cxn ang="T14">
                <a:pos x="T8" y="T9"/>
              </a:cxn>
            </a:cxnLst>
            <a:rect l="T15" t="T16" r="T17" b="T18"/>
            <a:pathLst>
              <a:path w="54" h="46">
                <a:moveTo>
                  <a:pt x="8" y="0"/>
                </a:moveTo>
                <a:lnTo>
                  <a:pt x="53" y="10"/>
                </a:lnTo>
                <a:lnTo>
                  <a:pt x="45" y="45"/>
                </a:lnTo>
                <a:lnTo>
                  <a:pt x="0" y="35"/>
                </a:lnTo>
                <a:lnTo>
                  <a:pt x="8"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67" name="Freeform 423"/>
          <p:cNvSpPr>
            <a:spLocks/>
          </p:cNvSpPr>
          <p:nvPr/>
        </p:nvSpPr>
        <p:spPr bwMode="auto">
          <a:xfrm>
            <a:off x="4607727" y="4232284"/>
            <a:ext cx="66676" cy="53975"/>
          </a:xfrm>
          <a:custGeom>
            <a:avLst/>
            <a:gdLst>
              <a:gd name="T0" fmla="*/ 7 w 46"/>
              <a:gd name="T1" fmla="*/ 0 h 40"/>
              <a:gd name="T2" fmla="*/ 45 w 46"/>
              <a:gd name="T3" fmla="*/ 9 h 40"/>
              <a:gd name="T4" fmla="*/ 38 w 46"/>
              <a:gd name="T5" fmla="*/ 39 h 40"/>
              <a:gd name="T6" fmla="*/ 0 w 46"/>
              <a:gd name="T7" fmla="*/ 30 h 40"/>
              <a:gd name="T8" fmla="*/ 7 w 46"/>
              <a:gd name="T9" fmla="*/ 0 h 40"/>
              <a:gd name="T10" fmla="*/ 0 60000 65536"/>
              <a:gd name="T11" fmla="*/ 0 60000 65536"/>
              <a:gd name="T12" fmla="*/ 0 60000 65536"/>
              <a:gd name="T13" fmla="*/ 0 60000 65536"/>
              <a:gd name="T14" fmla="*/ 0 60000 65536"/>
              <a:gd name="T15" fmla="*/ 0 w 46"/>
              <a:gd name="T16" fmla="*/ 0 h 40"/>
              <a:gd name="T17" fmla="*/ 46 w 46"/>
              <a:gd name="T18" fmla="*/ 40 h 40"/>
            </a:gdLst>
            <a:ahLst/>
            <a:cxnLst>
              <a:cxn ang="T10">
                <a:pos x="T0" y="T1"/>
              </a:cxn>
              <a:cxn ang="T11">
                <a:pos x="T2" y="T3"/>
              </a:cxn>
              <a:cxn ang="T12">
                <a:pos x="T4" y="T5"/>
              </a:cxn>
              <a:cxn ang="T13">
                <a:pos x="T6" y="T7"/>
              </a:cxn>
              <a:cxn ang="T14">
                <a:pos x="T8" y="T9"/>
              </a:cxn>
            </a:cxnLst>
            <a:rect l="T15" t="T16" r="T17" b="T18"/>
            <a:pathLst>
              <a:path w="46" h="40">
                <a:moveTo>
                  <a:pt x="7" y="0"/>
                </a:moveTo>
                <a:lnTo>
                  <a:pt x="45" y="9"/>
                </a:lnTo>
                <a:lnTo>
                  <a:pt x="38" y="39"/>
                </a:lnTo>
                <a:lnTo>
                  <a:pt x="0" y="30"/>
                </a:lnTo>
                <a:lnTo>
                  <a:pt x="7"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68" name="Freeform 424"/>
          <p:cNvSpPr>
            <a:spLocks/>
          </p:cNvSpPr>
          <p:nvPr/>
        </p:nvSpPr>
        <p:spPr bwMode="auto">
          <a:xfrm>
            <a:off x="4609308" y="4233866"/>
            <a:ext cx="76201" cy="63500"/>
          </a:xfrm>
          <a:custGeom>
            <a:avLst/>
            <a:gdLst>
              <a:gd name="T0" fmla="*/ 8 w 52"/>
              <a:gd name="T1" fmla="*/ 0 h 46"/>
              <a:gd name="T2" fmla="*/ 51 w 52"/>
              <a:gd name="T3" fmla="*/ 10 h 46"/>
              <a:gd name="T4" fmla="*/ 43 w 52"/>
              <a:gd name="T5" fmla="*/ 45 h 46"/>
              <a:gd name="T6" fmla="*/ 0 w 52"/>
              <a:gd name="T7" fmla="*/ 35 h 46"/>
              <a:gd name="T8" fmla="*/ 8 w 52"/>
              <a:gd name="T9" fmla="*/ 0 h 46"/>
              <a:gd name="T10" fmla="*/ 0 60000 65536"/>
              <a:gd name="T11" fmla="*/ 0 60000 65536"/>
              <a:gd name="T12" fmla="*/ 0 60000 65536"/>
              <a:gd name="T13" fmla="*/ 0 60000 65536"/>
              <a:gd name="T14" fmla="*/ 0 60000 65536"/>
              <a:gd name="T15" fmla="*/ 0 w 52"/>
              <a:gd name="T16" fmla="*/ 0 h 46"/>
              <a:gd name="T17" fmla="*/ 52 w 52"/>
              <a:gd name="T18" fmla="*/ 46 h 46"/>
            </a:gdLst>
            <a:ahLst/>
            <a:cxnLst>
              <a:cxn ang="T10">
                <a:pos x="T0" y="T1"/>
              </a:cxn>
              <a:cxn ang="T11">
                <a:pos x="T2" y="T3"/>
              </a:cxn>
              <a:cxn ang="T12">
                <a:pos x="T4" y="T5"/>
              </a:cxn>
              <a:cxn ang="T13">
                <a:pos x="T6" y="T7"/>
              </a:cxn>
              <a:cxn ang="T14">
                <a:pos x="T8" y="T9"/>
              </a:cxn>
            </a:cxnLst>
            <a:rect l="T15" t="T16" r="T17" b="T18"/>
            <a:pathLst>
              <a:path w="52" h="46">
                <a:moveTo>
                  <a:pt x="8" y="0"/>
                </a:moveTo>
                <a:lnTo>
                  <a:pt x="51" y="10"/>
                </a:lnTo>
                <a:lnTo>
                  <a:pt x="43" y="45"/>
                </a:lnTo>
                <a:lnTo>
                  <a:pt x="0" y="35"/>
                </a:lnTo>
                <a:lnTo>
                  <a:pt x="8"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69" name="Freeform 425"/>
          <p:cNvSpPr>
            <a:spLocks/>
          </p:cNvSpPr>
          <p:nvPr/>
        </p:nvSpPr>
        <p:spPr bwMode="auto">
          <a:xfrm>
            <a:off x="4669633" y="4244978"/>
            <a:ext cx="68263" cy="55563"/>
          </a:xfrm>
          <a:custGeom>
            <a:avLst/>
            <a:gdLst>
              <a:gd name="T0" fmla="*/ 7 w 46"/>
              <a:gd name="T1" fmla="*/ 0 h 40"/>
              <a:gd name="T2" fmla="*/ 45 w 46"/>
              <a:gd name="T3" fmla="*/ 9 h 40"/>
              <a:gd name="T4" fmla="*/ 38 w 46"/>
              <a:gd name="T5" fmla="*/ 39 h 40"/>
              <a:gd name="T6" fmla="*/ 0 w 46"/>
              <a:gd name="T7" fmla="*/ 30 h 40"/>
              <a:gd name="T8" fmla="*/ 7 w 46"/>
              <a:gd name="T9" fmla="*/ 0 h 40"/>
              <a:gd name="T10" fmla="*/ 0 60000 65536"/>
              <a:gd name="T11" fmla="*/ 0 60000 65536"/>
              <a:gd name="T12" fmla="*/ 0 60000 65536"/>
              <a:gd name="T13" fmla="*/ 0 60000 65536"/>
              <a:gd name="T14" fmla="*/ 0 60000 65536"/>
              <a:gd name="T15" fmla="*/ 0 w 46"/>
              <a:gd name="T16" fmla="*/ 0 h 40"/>
              <a:gd name="T17" fmla="*/ 46 w 46"/>
              <a:gd name="T18" fmla="*/ 40 h 40"/>
            </a:gdLst>
            <a:ahLst/>
            <a:cxnLst>
              <a:cxn ang="T10">
                <a:pos x="T0" y="T1"/>
              </a:cxn>
              <a:cxn ang="T11">
                <a:pos x="T2" y="T3"/>
              </a:cxn>
              <a:cxn ang="T12">
                <a:pos x="T4" y="T5"/>
              </a:cxn>
              <a:cxn ang="T13">
                <a:pos x="T6" y="T7"/>
              </a:cxn>
              <a:cxn ang="T14">
                <a:pos x="T8" y="T9"/>
              </a:cxn>
            </a:cxnLst>
            <a:rect l="T15" t="T16" r="T17" b="T18"/>
            <a:pathLst>
              <a:path w="46" h="40">
                <a:moveTo>
                  <a:pt x="7" y="0"/>
                </a:moveTo>
                <a:lnTo>
                  <a:pt x="45" y="9"/>
                </a:lnTo>
                <a:lnTo>
                  <a:pt x="38" y="39"/>
                </a:lnTo>
                <a:lnTo>
                  <a:pt x="0" y="30"/>
                </a:lnTo>
                <a:lnTo>
                  <a:pt x="7"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70" name="Freeform 426"/>
          <p:cNvSpPr>
            <a:spLocks/>
          </p:cNvSpPr>
          <p:nvPr/>
        </p:nvSpPr>
        <p:spPr bwMode="auto">
          <a:xfrm>
            <a:off x="4672808" y="4248153"/>
            <a:ext cx="76201" cy="63500"/>
          </a:xfrm>
          <a:custGeom>
            <a:avLst/>
            <a:gdLst>
              <a:gd name="T0" fmla="*/ 8 w 52"/>
              <a:gd name="T1" fmla="*/ 0 h 46"/>
              <a:gd name="T2" fmla="*/ 51 w 52"/>
              <a:gd name="T3" fmla="*/ 10 h 46"/>
              <a:gd name="T4" fmla="*/ 43 w 52"/>
              <a:gd name="T5" fmla="*/ 45 h 46"/>
              <a:gd name="T6" fmla="*/ 0 w 52"/>
              <a:gd name="T7" fmla="*/ 35 h 46"/>
              <a:gd name="T8" fmla="*/ 8 w 52"/>
              <a:gd name="T9" fmla="*/ 0 h 46"/>
              <a:gd name="T10" fmla="*/ 0 60000 65536"/>
              <a:gd name="T11" fmla="*/ 0 60000 65536"/>
              <a:gd name="T12" fmla="*/ 0 60000 65536"/>
              <a:gd name="T13" fmla="*/ 0 60000 65536"/>
              <a:gd name="T14" fmla="*/ 0 60000 65536"/>
              <a:gd name="T15" fmla="*/ 0 w 52"/>
              <a:gd name="T16" fmla="*/ 0 h 46"/>
              <a:gd name="T17" fmla="*/ 52 w 52"/>
              <a:gd name="T18" fmla="*/ 46 h 46"/>
            </a:gdLst>
            <a:ahLst/>
            <a:cxnLst>
              <a:cxn ang="T10">
                <a:pos x="T0" y="T1"/>
              </a:cxn>
              <a:cxn ang="T11">
                <a:pos x="T2" y="T3"/>
              </a:cxn>
              <a:cxn ang="T12">
                <a:pos x="T4" y="T5"/>
              </a:cxn>
              <a:cxn ang="T13">
                <a:pos x="T6" y="T7"/>
              </a:cxn>
              <a:cxn ang="T14">
                <a:pos x="T8" y="T9"/>
              </a:cxn>
            </a:cxnLst>
            <a:rect l="T15" t="T16" r="T17" b="T18"/>
            <a:pathLst>
              <a:path w="52" h="46">
                <a:moveTo>
                  <a:pt x="8" y="0"/>
                </a:moveTo>
                <a:lnTo>
                  <a:pt x="51" y="10"/>
                </a:lnTo>
                <a:lnTo>
                  <a:pt x="43" y="45"/>
                </a:lnTo>
                <a:lnTo>
                  <a:pt x="0" y="35"/>
                </a:lnTo>
                <a:lnTo>
                  <a:pt x="8"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71" name="Rectangle 427"/>
          <p:cNvSpPr>
            <a:spLocks noChangeArrowheads="1"/>
          </p:cNvSpPr>
          <p:nvPr/>
        </p:nvSpPr>
        <p:spPr bwMode="auto">
          <a:xfrm>
            <a:off x="2343946" y="3989395"/>
            <a:ext cx="50800" cy="47625"/>
          </a:xfrm>
          <a:prstGeom prst="rect">
            <a:avLst/>
          </a:prstGeom>
          <a:solidFill>
            <a:srgbClr val="FFFFFF"/>
          </a:solidFill>
          <a:ln w="12700">
            <a:solidFill>
              <a:srgbClr val="000000"/>
            </a:solidFill>
            <a:miter lim="800000"/>
            <a:headEnd/>
            <a:tailEnd/>
          </a:ln>
        </p:spPr>
        <p:txBody>
          <a:bodyPr wrap="none" lIns="91433" tIns="45716" rIns="91433" bIns="45716" anchor="ctr"/>
          <a:lstStyle/>
          <a:p>
            <a:endParaRPr lang="en-US">
              <a:latin typeface="Calibri" pitchFamily="34" charset="0"/>
            </a:endParaRPr>
          </a:p>
        </p:txBody>
      </p:sp>
      <p:sp>
        <p:nvSpPr>
          <p:cNvPr id="8272" name="Freeform 428"/>
          <p:cNvSpPr>
            <a:spLocks/>
          </p:cNvSpPr>
          <p:nvPr/>
        </p:nvSpPr>
        <p:spPr bwMode="auto">
          <a:xfrm>
            <a:off x="3496479" y="4035433"/>
            <a:ext cx="65086" cy="47625"/>
          </a:xfrm>
          <a:custGeom>
            <a:avLst/>
            <a:gdLst>
              <a:gd name="T0" fmla="*/ 4 w 44"/>
              <a:gd name="T1" fmla="*/ 0 h 35"/>
              <a:gd name="T2" fmla="*/ 43 w 44"/>
              <a:gd name="T3" fmla="*/ 5 h 35"/>
              <a:gd name="T4" fmla="*/ 39 w 44"/>
              <a:gd name="T5" fmla="*/ 34 h 35"/>
              <a:gd name="T6" fmla="*/ 0 w 44"/>
              <a:gd name="T7" fmla="*/ 29 h 35"/>
              <a:gd name="T8" fmla="*/ 4 w 44"/>
              <a:gd name="T9" fmla="*/ 0 h 35"/>
              <a:gd name="T10" fmla="*/ 0 60000 65536"/>
              <a:gd name="T11" fmla="*/ 0 60000 65536"/>
              <a:gd name="T12" fmla="*/ 0 60000 65536"/>
              <a:gd name="T13" fmla="*/ 0 60000 65536"/>
              <a:gd name="T14" fmla="*/ 0 60000 65536"/>
              <a:gd name="T15" fmla="*/ 0 w 44"/>
              <a:gd name="T16" fmla="*/ 0 h 35"/>
              <a:gd name="T17" fmla="*/ 44 w 44"/>
              <a:gd name="T18" fmla="*/ 35 h 35"/>
            </a:gdLst>
            <a:ahLst/>
            <a:cxnLst>
              <a:cxn ang="T10">
                <a:pos x="T0" y="T1"/>
              </a:cxn>
              <a:cxn ang="T11">
                <a:pos x="T2" y="T3"/>
              </a:cxn>
              <a:cxn ang="T12">
                <a:pos x="T4" y="T5"/>
              </a:cxn>
              <a:cxn ang="T13">
                <a:pos x="T6" y="T7"/>
              </a:cxn>
              <a:cxn ang="T14">
                <a:pos x="T8" y="T9"/>
              </a:cxn>
            </a:cxnLst>
            <a:rect l="T15" t="T16" r="T17" b="T18"/>
            <a:pathLst>
              <a:path w="44" h="35">
                <a:moveTo>
                  <a:pt x="4" y="0"/>
                </a:moveTo>
                <a:lnTo>
                  <a:pt x="43" y="5"/>
                </a:lnTo>
                <a:lnTo>
                  <a:pt x="39" y="34"/>
                </a:lnTo>
                <a:lnTo>
                  <a:pt x="0" y="29"/>
                </a:lnTo>
                <a:lnTo>
                  <a:pt x="4" y="0"/>
                </a:lnTo>
              </a:path>
            </a:pathLst>
          </a:custGeom>
          <a:solidFill>
            <a:srgbClr val="000000"/>
          </a:solidFill>
          <a:ln w="12700" cap="rnd" cmpd="sng">
            <a:noFill/>
            <a:prstDash val="solid"/>
            <a:round/>
            <a:headEnd type="none" w="med" len="med"/>
            <a:tailEnd type="none" w="med" len="med"/>
          </a:ln>
        </p:spPr>
        <p:txBody>
          <a:bodyPr lIns="91433" tIns="45716" rIns="91433" bIns="45716"/>
          <a:lstStyle/>
          <a:p>
            <a:endParaRPr lang="en-US"/>
          </a:p>
        </p:txBody>
      </p:sp>
      <p:sp>
        <p:nvSpPr>
          <p:cNvPr id="8273" name="Freeform 429"/>
          <p:cNvSpPr>
            <a:spLocks/>
          </p:cNvSpPr>
          <p:nvPr/>
        </p:nvSpPr>
        <p:spPr bwMode="auto">
          <a:xfrm>
            <a:off x="3499647" y="4037022"/>
            <a:ext cx="76201" cy="57151"/>
          </a:xfrm>
          <a:custGeom>
            <a:avLst/>
            <a:gdLst>
              <a:gd name="T0" fmla="*/ 4 w 51"/>
              <a:gd name="T1" fmla="*/ 0 h 41"/>
              <a:gd name="T2" fmla="*/ 50 w 51"/>
              <a:gd name="T3" fmla="*/ 5 h 41"/>
              <a:gd name="T4" fmla="*/ 45 w 51"/>
              <a:gd name="T5" fmla="*/ 40 h 41"/>
              <a:gd name="T6" fmla="*/ 0 w 51"/>
              <a:gd name="T7" fmla="*/ 34 h 41"/>
              <a:gd name="T8" fmla="*/ 4 w 51"/>
              <a:gd name="T9" fmla="*/ 0 h 41"/>
              <a:gd name="T10" fmla="*/ 0 60000 65536"/>
              <a:gd name="T11" fmla="*/ 0 60000 65536"/>
              <a:gd name="T12" fmla="*/ 0 60000 65536"/>
              <a:gd name="T13" fmla="*/ 0 60000 65536"/>
              <a:gd name="T14" fmla="*/ 0 60000 65536"/>
              <a:gd name="T15" fmla="*/ 0 w 51"/>
              <a:gd name="T16" fmla="*/ 0 h 41"/>
              <a:gd name="T17" fmla="*/ 51 w 51"/>
              <a:gd name="T18" fmla="*/ 41 h 41"/>
            </a:gdLst>
            <a:ahLst/>
            <a:cxnLst>
              <a:cxn ang="T10">
                <a:pos x="T0" y="T1"/>
              </a:cxn>
              <a:cxn ang="T11">
                <a:pos x="T2" y="T3"/>
              </a:cxn>
              <a:cxn ang="T12">
                <a:pos x="T4" y="T5"/>
              </a:cxn>
              <a:cxn ang="T13">
                <a:pos x="T6" y="T7"/>
              </a:cxn>
              <a:cxn ang="T14">
                <a:pos x="T8" y="T9"/>
              </a:cxn>
            </a:cxnLst>
            <a:rect l="T15" t="T16" r="T17" b="T18"/>
            <a:pathLst>
              <a:path w="51" h="41">
                <a:moveTo>
                  <a:pt x="4" y="0"/>
                </a:moveTo>
                <a:lnTo>
                  <a:pt x="50" y="5"/>
                </a:lnTo>
                <a:lnTo>
                  <a:pt x="45" y="40"/>
                </a:lnTo>
                <a:lnTo>
                  <a:pt x="0" y="34"/>
                </a:lnTo>
                <a:lnTo>
                  <a:pt x="4" y="0"/>
                </a:lnTo>
              </a:path>
            </a:pathLst>
          </a:custGeom>
          <a:solidFill>
            <a:schemeClr val="bg1"/>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74" name="Freeform 430"/>
          <p:cNvSpPr>
            <a:spLocks/>
          </p:cNvSpPr>
          <p:nvPr/>
        </p:nvSpPr>
        <p:spPr bwMode="auto">
          <a:xfrm>
            <a:off x="4733135" y="4259271"/>
            <a:ext cx="69851" cy="57151"/>
          </a:xfrm>
          <a:custGeom>
            <a:avLst/>
            <a:gdLst>
              <a:gd name="T0" fmla="*/ 7 w 48"/>
              <a:gd name="T1" fmla="*/ 0 h 41"/>
              <a:gd name="T2" fmla="*/ 47 w 48"/>
              <a:gd name="T3" fmla="*/ 10 h 41"/>
              <a:gd name="T4" fmla="*/ 40 w 48"/>
              <a:gd name="T5" fmla="*/ 40 h 41"/>
              <a:gd name="T6" fmla="*/ 0 w 48"/>
              <a:gd name="T7" fmla="*/ 30 h 41"/>
              <a:gd name="T8" fmla="*/ 7 w 48"/>
              <a:gd name="T9" fmla="*/ 0 h 41"/>
              <a:gd name="T10" fmla="*/ 0 60000 65536"/>
              <a:gd name="T11" fmla="*/ 0 60000 65536"/>
              <a:gd name="T12" fmla="*/ 0 60000 65536"/>
              <a:gd name="T13" fmla="*/ 0 60000 65536"/>
              <a:gd name="T14" fmla="*/ 0 60000 65536"/>
              <a:gd name="T15" fmla="*/ 0 w 48"/>
              <a:gd name="T16" fmla="*/ 0 h 41"/>
              <a:gd name="T17" fmla="*/ 48 w 48"/>
              <a:gd name="T18" fmla="*/ 41 h 41"/>
            </a:gdLst>
            <a:ahLst/>
            <a:cxnLst>
              <a:cxn ang="T10">
                <a:pos x="T0" y="T1"/>
              </a:cxn>
              <a:cxn ang="T11">
                <a:pos x="T2" y="T3"/>
              </a:cxn>
              <a:cxn ang="T12">
                <a:pos x="T4" y="T5"/>
              </a:cxn>
              <a:cxn ang="T13">
                <a:pos x="T6" y="T7"/>
              </a:cxn>
              <a:cxn ang="T14">
                <a:pos x="T8" y="T9"/>
              </a:cxn>
            </a:cxnLst>
            <a:rect l="T15" t="T16" r="T17" b="T18"/>
            <a:pathLst>
              <a:path w="48" h="41">
                <a:moveTo>
                  <a:pt x="7" y="0"/>
                </a:moveTo>
                <a:lnTo>
                  <a:pt x="47" y="10"/>
                </a:lnTo>
                <a:lnTo>
                  <a:pt x="40" y="40"/>
                </a:lnTo>
                <a:lnTo>
                  <a:pt x="0" y="30"/>
                </a:lnTo>
                <a:lnTo>
                  <a:pt x="7" y="0"/>
                </a:lnTo>
              </a:path>
            </a:pathLst>
          </a:custGeom>
          <a:solidFill>
            <a:srgbClr val="FFFFFF"/>
          </a:solidFill>
          <a:ln w="12700" cap="rnd" cmpd="sng">
            <a:noFill/>
            <a:prstDash val="solid"/>
            <a:round/>
            <a:headEnd type="none" w="med" len="med"/>
            <a:tailEnd type="none" w="med" len="med"/>
          </a:ln>
        </p:spPr>
        <p:txBody>
          <a:bodyPr lIns="91433" tIns="45716" rIns="91433" bIns="45716"/>
          <a:lstStyle/>
          <a:p>
            <a:endParaRPr lang="en-US"/>
          </a:p>
        </p:txBody>
      </p:sp>
      <p:sp>
        <p:nvSpPr>
          <p:cNvPr id="8275" name="Freeform 431"/>
          <p:cNvSpPr>
            <a:spLocks/>
          </p:cNvSpPr>
          <p:nvPr/>
        </p:nvSpPr>
        <p:spPr bwMode="auto">
          <a:xfrm>
            <a:off x="4736315" y="4262441"/>
            <a:ext cx="79374" cy="63500"/>
          </a:xfrm>
          <a:custGeom>
            <a:avLst/>
            <a:gdLst>
              <a:gd name="T0" fmla="*/ 8 w 54"/>
              <a:gd name="T1" fmla="*/ 0 h 47"/>
              <a:gd name="T2" fmla="*/ 53 w 54"/>
              <a:gd name="T3" fmla="*/ 11 h 47"/>
              <a:gd name="T4" fmla="*/ 45 w 54"/>
              <a:gd name="T5" fmla="*/ 46 h 47"/>
              <a:gd name="T6" fmla="*/ 0 w 54"/>
              <a:gd name="T7" fmla="*/ 35 h 47"/>
              <a:gd name="T8" fmla="*/ 8 w 54"/>
              <a:gd name="T9" fmla="*/ 0 h 47"/>
              <a:gd name="T10" fmla="*/ 0 60000 65536"/>
              <a:gd name="T11" fmla="*/ 0 60000 65536"/>
              <a:gd name="T12" fmla="*/ 0 60000 65536"/>
              <a:gd name="T13" fmla="*/ 0 60000 65536"/>
              <a:gd name="T14" fmla="*/ 0 60000 65536"/>
              <a:gd name="T15" fmla="*/ 0 w 54"/>
              <a:gd name="T16" fmla="*/ 0 h 47"/>
              <a:gd name="T17" fmla="*/ 54 w 54"/>
              <a:gd name="T18" fmla="*/ 47 h 47"/>
            </a:gdLst>
            <a:ahLst/>
            <a:cxnLst>
              <a:cxn ang="T10">
                <a:pos x="T0" y="T1"/>
              </a:cxn>
              <a:cxn ang="T11">
                <a:pos x="T2" y="T3"/>
              </a:cxn>
              <a:cxn ang="T12">
                <a:pos x="T4" y="T5"/>
              </a:cxn>
              <a:cxn ang="T13">
                <a:pos x="T6" y="T7"/>
              </a:cxn>
              <a:cxn ang="T14">
                <a:pos x="T8" y="T9"/>
              </a:cxn>
            </a:cxnLst>
            <a:rect l="T15" t="T16" r="T17" b="T18"/>
            <a:pathLst>
              <a:path w="54" h="47">
                <a:moveTo>
                  <a:pt x="8" y="0"/>
                </a:moveTo>
                <a:lnTo>
                  <a:pt x="53" y="11"/>
                </a:lnTo>
                <a:lnTo>
                  <a:pt x="45" y="46"/>
                </a:lnTo>
                <a:lnTo>
                  <a:pt x="0" y="35"/>
                </a:lnTo>
                <a:lnTo>
                  <a:pt x="8" y="0"/>
                </a:lnTo>
              </a:path>
            </a:pathLst>
          </a:custGeom>
          <a:solidFill>
            <a:srgbClr val="FFFFFF"/>
          </a:solid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76" name="Line 432"/>
          <p:cNvSpPr>
            <a:spLocks noChangeShapeType="1"/>
          </p:cNvSpPr>
          <p:nvPr/>
        </p:nvSpPr>
        <p:spPr bwMode="auto">
          <a:xfrm flipV="1">
            <a:off x="2339182" y="3976695"/>
            <a:ext cx="6350" cy="39687"/>
          </a:xfrm>
          <a:prstGeom prst="line">
            <a:avLst/>
          </a:prstGeom>
          <a:noFill/>
          <a:ln w="12700">
            <a:solidFill>
              <a:srgbClr val="000000"/>
            </a:solidFill>
            <a:round/>
            <a:headEnd/>
            <a:tailEnd/>
          </a:ln>
        </p:spPr>
        <p:txBody>
          <a:bodyPr wrap="none" lIns="91433" tIns="45716" rIns="91433" bIns="45716" anchor="ctr"/>
          <a:lstStyle/>
          <a:p>
            <a:endParaRPr lang="en-US"/>
          </a:p>
        </p:txBody>
      </p:sp>
      <p:sp>
        <p:nvSpPr>
          <p:cNvPr id="8277" name="Line 448"/>
          <p:cNvSpPr>
            <a:spLocks noChangeShapeType="1"/>
          </p:cNvSpPr>
          <p:nvPr/>
        </p:nvSpPr>
        <p:spPr bwMode="auto">
          <a:xfrm flipV="1">
            <a:off x="4812507" y="4256098"/>
            <a:ext cx="7938" cy="39687"/>
          </a:xfrm>
          <a:prstGeom prst="line">
            <a:avLst/>
          </a:prstGeom>
          <a:noFill/>
          <a:ln w="12700">
            <a:solidFill>
              <a:srgbClr val="000000"/>
            </a:solidFill>
            <a:round/>
            <a:headEnd/>
            <a:tailEnd/>
          </a:ln>
        </p:spPr>
        <p:txBody>
          <a:bodyPr wrap="none" lIns="91433" tIns="45716" rIns="91433" bIns="45716" anchor="ctr"/>
          <a:lstStyle/>
          <a:p>
            <a:endParaRPr lang="en-US"/>
          </a:p>
        </p:txBody>
      </p:sp>
      <p:sp>
        <p:nvSpPr>
          <p:cNvPr id="8278" name="Line 473"/>
          <p:cNvSpPr>
            <a:spLocks noChangeShapeType="1"/>
          </p:cNvSpPr>
          <p:nvPr/>
        </p:nvSpPr>
        <p:spPr bwMode="auto">
          <a:xfrm flipH="1">
            <a:off x="3504405" y="1911353"/>
            <a:ext cx="101600" cy="2135188"/>
          </a:xfrm>
          <a:prstGeom prst="line">
            <a:avLst/>
          </a:prstGeom>
          <a:noFill/>
          <a:ln w="12700">
            <a:solidFill>
              <a:srgbClr val="FF0000"/>
            </a:solidFill>
            <a:round/>
            <a:headEnd/>
            <a:tailEnd/>
          </a:ln>
        </p:spPr>
        <p:txBody>
          <a:bodyPr wrap="none" lIns="91433" tIns="45716" rIns="91433" bIns="45716" anchor="ctr"/>
          <a:lstStyle/>
          <a:p>
            <a:endParaRPr lang="en-US"/>
          </a:p>
        </p:txBody>
      </p:sp>
      <p:sp>
        <p:nvSpPr>
          <p:cNvPr id="8279" name="Line 474"/>
          <p:cNvSpPr>
            <a:spLocks noChangeShapeType="1"/>
          </p:cNvSpPr>
          <p:nvPr/>
        </p:nvSpPr>
        <p:spPr bwMode="auto">
          <a:xfrm flipH="1">
            <a:off x="3563146" y="1914532"/>
            <a:ext cx="50800" cy="2139951"/>
          </a:xfrm>
          <a:prstGeom prst="line">
            <a:avLst/>
          </a:prstGeom>
          <a:noFill/>
          <a:ln w="12700">
            <a:solidFill>
              <a:srgbClr val="FF0000"/>
            </a:solidFill>
            <a:round/>
            <a:headEnd/>
            <a:tailEnd/>
          </a:ln>
        </p:spPr>
        <p:txBody>
          <a:bodyPr wrap="none" lIns="91433" tIns="45716" rIns="91433" bIns="45716" anchor="ctr"/>
          <a:lstStyle/>
          <a:p>
            <a:endParaRPr lang="en-US"/>
          </a:p>
        </p:txBody>
      </p:sp>
      <p:sp>
        <p:nvSpPr>
          <p:cNvPr id="8280" name="Line 475"/>
          <p:cNvSpPr>
            <a:spLocks noChangeShapeType="1"/>
          </p:cNvSpPr>
          <p:nvPr/>
        </p:nvSpPr>
        <p:spPr bwMode="auto">
          <a:xfrm>
            <a:off x="3610776" y="1922463"/>
            <a:ext cx="1201737" cy="2347912"/>
          </a:xfrm>
          <a:prstGeom prst="line">
            <a:avLst/>
          </a:prstGeom>
          <a:noFill/>
          <a:ln w="12700">
            <a:solidFill>
              <a:srgbClr val="FF0000"/>
            </a:solidFill>
            <a:round/>
            <a:headEnd/>
            <a:tailEnd/>
          </a:ln>
        </p:spPr>
        <p:txBody>
          <a:bodyPr wrap="none" lIns="91433" tIns="45716" rIns="91433" bIns="45716" anchor="ctr"/>
          <a:lstStyle/>
          <a:p>
            <a:endParaRPr lang="en-US"/>
          </a:p>
        </p:txBody>
      </p:sp>
      <p:grpSp>
        <p:nvGrpSpPr>
          <p:cNvPr id="5" name="Group 476"/>
          <p:cNvGrpSpPr>
            <a:grpSpLocks/>
          </p:cNvGrpSpPr>
          <p:nvPr/>
        </p:nvGrpSpPr>
        <p:grpSpPr bwMode="auto">
          <a:xfrm>
            <a:off x="6157121" y="3717929"/>
            <a:ext cx="207963" cy="303213"/>
            <a:chOff x="2922" y="2689"/>
            <a:chExt cx="141" cy="220"/>
          </a:xfrm>
        </p:grpSpPr>
        <p:sp>
          <p:nvSpPr>
            <p:cNvPr id="8345" name="Freeform 477"/>
            <p:cNvSpPr>
              <a:spLocks/>
            </p:cNvSpPr>
            <p:nvPr/>
          </p:nvSpPr>
          <p:spPr bwMode="auto">
            <a:xfrm>
              <a:off x="2977" y="2791"/>
              <a:ext cx="78" cy="110"/>
            </a:xfrm>
            <a:custGeom>
              <a:avLst/>
              <a:gdLst>
                <a:gd name="T0" fmla="*/ 23 w 78"/>
                <a:gd name="T1" fmla="*/ 33 h 110"/>
                <a:gd name="T2" fmla="*/ 0 w 78"/>
                <a:gd name="T3" fmla="*/ 109 h 110"/>
                <a:gd name="T4" fmla="*/ 77 w 78"/>
                <a:gd name="T5" fmla="*/ 107 h 110"/>
                <a:gd name="T6" fmla="*/ 55 w 78"/>
                <a:gd name="T7" fmla="*/ 0 h 110"/>
                <a:gd name="T8" fmla="*/ 23 w 78"/>
                <a:gd name="T9" fmla="*/ 33 h 110"/>
                <a:gd name="T10" fmla="*/ 0 60000 65536"/>
                <a:gd name="T11" fmla="*/ 0 60000 65536"/>
                <a:gd name="T12" fmla="*/ 0 60000 65536"/>
                <a:gd name="T13" fmla="*/ 0 60000 65536"/>
                <a:gd name="T14" fmla="*/ 0 60000 65536"/>
                <a:gd name="T15" fmla="*/ 0 w 78"/>
                <a:gd name="T16" fmla="*/ 0 h 110"/>
                <a:gd name="T17" fmla="*/ 78 w 78"/>
                <a:gd name="T18" fmla="*/ 110 h 110"/>
              </a:gdLst>
              <a:ahLst/>
              <a:cxnLst>
                <a:cxn ang="T10">
                  <a:pos x="T0" y="T1"/>
                </a:cxn>
                <a:cxn ang="T11">
                  <a:pos x="T2" y="T3"/>
                </a:cxn>
                <a:cxn ang="T12">
                  <a:pos x="T4" y="T5"/>
                </a:cxn>
                <a:cxn ang="T13">
                  <a:pos x="T6" y="T7"/>
                </a:cxn>
                <a:cxn ang="T14">
                  <a:pos x="T8" y="T9"/>
                </a:cxn>
              </a:cxnLst>
              <a:rect l="T15" t="T16" r="T17" b="T18"/>
              <a:pathLst>
                <a:path w="78" h="110">
                  <a:moveTo>
                    <a:pt x="23" y="33"/>
                  </a:moveTo>
                  <a:lnTo>
                    <a:pt x="0" y="109"/>
                  </a:lnTo>
                  <a:lnTo>
                    <a:pt x="77" y="107"/>
                  </a:lnTo>
                  <a:lnTo>
                    <a:pt x="55" y="0"/>
                  </a:lnTo>
                  <a:lnTo>
                    <a:pt x="23" y="3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8346" name="Freeform 478"/>
            <p:cNvSpPr>
              <a:spLocks/>
            </p:cNvSpPr>
            <p:nvPr/>
          </p:nvSpPr>
          <p:spPr bwMode="auto">
            <a:xfrm>
              <a:off x="2977" y="2791"/>
              <a:ext cx="78" cy="110"/>
            </a:xfrm>
            <a:custGeom>
              <a:avLst/>
              <a:gdLst>
                <a:gd name="T0" fmla="*/ 23 w 78"/>
                <a:gd name="T1" fmla="*/ 33 h 110"/>
                <a:gd name="T2" fmla="*/ 0 w 78"/>
                <a:gd name="T3" fmla="*/ 109 h 110"/>
                <a:gd name="T4" fmla="*/ 77 w 78"/>
                <a:gd name="T5" fmla="*/ 107 h 110"/>
                <a:gd name="T6" fmla="*/ 55 w 78"/>
                <a:gd name="T7" fmla="*/ 0 h 110"/>
                <a:gd name="T8" fmla="*/ 23 w 78"/>
                <a:gd name="T9" fmla="*/ 33 h 110"/>
                <a:gd name="T10" fmla="*/ 0 60000 65536"/>
                <a:gd name="T11" fmla="*/ 0 60000 65536"/>
                <a:gd name="T12" fmla="*/ 0 60000 65536"/>
                <a:gd name="T13" fmla="*/ 0 60000 65536"/>
                <a:gd name="T14" fmla="*/ 0 60000 65536"/>
                <a:gd name="T15" fmla="*/ 0 w 78"/>
                <a:gd name="T16" fmla="*/ 0 h 110"/>
                <a:gd name="T17" fmla="*/ 78 w 78"/>
                <a:gd name="T18" fmla="*/ 110 h 110"/>
              </a:gdLst>
              <a:ahLst/>
              <a:cxnLst>
                <a:cxn ang="T10">
                  <a:pos x="T0" y="T1"/>
                </a:cxn>
                <a:cxn ang="T11">
                  <a:pos x="T2" y="T3"/>
                </a:cxn>
                <a:cxn ang="T12">
                  <a:pos x="T4" y="T5"/>
                </a:cxn>
                <a:cxn ang="T13">
                  <a:pos x="T6" y="T7"/>
                </a:cxn>
                <a:cxn ang="T14">
                  <a:pos x="T8" y="T9"/>
                </a:cxn>
              </a:cxnLst>
              <a:rect l="T15" t="T16" r="T17" b="T18"/>
              <a:pathLst>
                <a:path w="78" h="110">
                  <a:moveTo>
                    <a:pt x="23" y="33"/>
                  </a:moveTo>
                  <a:lnTo>
                    <a:pt x="0" y="109"/>
                  </a:lnTo>
                  <a:lnTo>
                    <a:pt x="77" y="107"/>
                  </a:lnTo>
                  <a:lnTo>
                    <a:pt x="55" y="0"/>
                  </a:lnTo>
                  <a:lnTo>
                    <a:pt x="23" y="3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8347" name="Freeform 479"/>
            <p:cNvSpPr>
              <a:spLocks/>
            </p:cNvSpPr>
            <p:nvPr/>
          </p:nvSpPr>
          <p:spPr bwMode="auto">
            <a:xfrm>
              <a:off x="2979" y="2793"/>
              <a:ext cx="84" cy="116"/>
            </a:xfrm>
            <a:custGeom>
              <a:avLst/>
              <a:gdLst>
                <a:gd name="T0" fmla="*/ 25 w 84"/>
                <a:gd name="T1" fmla="*/ 35 h 116"/>
                <a:gd name="T2" fmla="*/ 0 w 84"/>
                <a:gd name="T3" fmla="*/ 115 h 116"/>
                <a:gd name="T4" fmla="*/ 83 w 84"/>
                <a:gd name="T5" fmla="*/ 113 h 116"/>
                <a:gd name="T6" fmla="*/ 59 w 84"/>
                <a:gd name="T7" fmla="*/ 0 h 116"/>
                <a:gd name="T8" fmla="*/ 0 60000 65536"/>
                <a:gd name="T9" fmla="*/ 0 60000 65536"/>
                <a:gd name="T10" fmla="*/ 0 60000 65536"/>
                <a:gd name="T11" fmla="*/ 0 60000 65536"/>
                <a:gd name="T12" fmla="*/ 0 w 84"/>
                <a:gd name="T13" fmla="*/ 0 h 116"/>
                <a:gd name="T14" fmla="*/ 84 w 84"/>
                <a:gd name="T15" fmla="*/ 116 h 116"/>
              </a:gdLst>
              <a:ahLst/>
              <a:cxnLst>
                <a:cxn ang="T8">
                  <a:pos x="T0" y="T1"/>
                </a:cxn>
                <a:cxn ang="T9">
                  <a:pos x="T2" y="T3"/>
                </a:cxn>
                <a:cxn ang="T10">
                  <a:pos x="T4" y="T5"/>
                </a:cxn>
                <a:cxn ang="T11">
                  <a:pos x="T6" y="T7"/>
                </a:cxn>
              </a:cxnLst>
              <a:rect l="T12" t="T13" r="T14" b="T15"/>
              <a:pathLst>
                <a:path w="84" h="116">
                  <a:moveTo>
                    <a:pt x="25" y="35"/>
                  </a:moveTo>
                  <a:lnTo>
                    <a:pt x="0" y="115"/>
                  </a:lnTo>
                  <a:lnTo>
                    <a:pt x="83" y="113"/>
                  </a:lnTo>
                  <a:lnTo>
                    <a:pt x="59"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8348" name="Freeform 480"/>
            <p:cNvSpPr>
              <a:spLocks/>
            </p:cNvSpPr>
            <p:nvPr/>
          </p:nvSpPr>
          <p:spPr bwMode="auto">
            <a:xfrm>
              <a:off x="2926" y="2689"/>
              <a:ext cx="114" cy="142"/>
            </a:xfrm>
            <a:custGeom>
              <a:avLst/>
              <a:gdLst>
                <a:gd name="T0" fmla="*/ 74 w 114"/>
                <a:gd name="T1" fmla="*/ 0 h 142"/>
                <a:gd name="T2" fmla="*/ 80 w 114"/>
                <a:gd name="T3" fmla="*/ 4 h 142"/>
                <a:gd name="T4" fmla="*/ 84 w 114"/>
                <a:gd name="T5" fmla="*/ 8 h 142"/>
                <a:gd name="T6" fmla="*/ 89 w 114"/>
                <a:gd name="T7" fmla="*/ 12 h 142"/>
                <a:gd name="T8" fmla="*/ 93 w 114"/>
                <a:gd name="T9" fmla="*/ 15 h 142"/>
                <a:gd name="T10" fmla="*/ 97 w 114"/>
                <a:gd name="T11" fmla="*/ 21 h 142"/>
                <a:gd name="T12" fmla="*/ 101 w 114"/>
                <a:gd name="T13" fmla="*/ 27 h 142"/>
                <a:gd name="T14" fmla="*/ 104 w 114"/>
                <a:gd name="T15" fmla="*/ 33 h 142"/>
                <a:gd name="T16" fmla="*/ 106 w 114"/>
                <a:gd name="T17" fmla="*/ 38 h 142"/>
                <a:gd name="T18" fmla="*/ 108 w 114"/>
                <a:gd name="T19" fmla="*/ 44 h 142"/>
                <a:gd name="T20" fmla="*/ 110 w 114"/>
                <a:gd name="T21" fmla="*/ 50 h 142"/>
                <a:gd name="T22" fmla="*/ 110 w 114"/>
                <a:gd name="T23" fmla="*/ 59 h 142"/>
                <a:gd name="T24" fmla="*/ 113 w 114"/>
                <a:gd name="T25" fmla="*/ 64 h 142"/>
                <a:gd name="T26" fmla="*/ 113 w 114"/>
                <a:gd name="T27" fmla="*/ 70 h 142"/>
                <a:gd name="T28" fmla="*/ 110 w 114"/>
                <a:gd name="T29" fmla="*/ 78 h 142"/>
                <a:gd name="T30" fmla="*/ 110 w 114"/>
                <a:gd name="T31" fmla="*/ 83 h 142"/>
                <a:gd name="T32" fmla="*/ 108 w 114"/>
                <a:gd name="T33" fmla="*/ 90 h 142"/>
                <a:gd name="T34" fmla="*/ 104 w 114"/>
                <a:gd name="T35" fmla="*/ 96 h 142"/>
                <a:gd name="T36" fmla="*/ 103 w 114"/>
                <a:gd name="T37" fmla="*/ 102 h 142"/>
                <a:gd name="T38" fmla="*/ 99 w 114"/>
                <a:gd name="T39" fmla="*/ 107 h 142"/>
                <a:gd name="T40" fmla="*/ 95 w 114"/>
                <a:gd name="T41" fmla="*/ 113 h 142"/>
                <a:gd name="T42" fmla="*/ 91 w 114"/>
                <a:gd name="T43" fmla="*/ 117 h 142"/>
                <a:gd name="T44" fmla="*/ 85 w 114"/>
                <a:gd name="T45" fmla="*/ 123 h 142"/>
                <a:gd name="T46" fmla="*/ 82 w 114"/>
                <a:gd name="T47" fmla="*/ 128 h 142"/>
                <a:gd name="T48" fmla="*/ 76 w 114"/>
                <a:gd name="T49" fmla="*/ 131 h 142"/>
                <a:gd name="T50" fmla="*/ 69 w 114"/>
                <a:gd name="T51" fmla="*/ 133 h 142"/>
                <a:gd name="T52" fmla="*/ 64 w 114"/>
                <a:gd name="T53" fmla="*/ 137 h 142"/>
                <a:gd name="T54" fmla="*/ 58 w 114"/>
                <a:gd name="T55" fmla="*/ 139 h 142"/>
                <a:gd name="T56" fmla="*/ 50 w 114"/>
                <a:gd name="T57" fmla="*/ 139 h 142"/>
                <a:gd name="T58" fmla="*/ 45 w 114"/>
                <a:gd name="T59" fmla="*/ 141 h 142"/>
                <a:gd name="T60" fmla="*/ 39 w 114"/>
                <a:gd name="T61" fmla="*/ 141 h 142"/>
                <a:gd name="T62" fmla="*/ 30 w 114"/>
                <a:gd name="T63" fmla="*/ 141 h 142"/>
                <a:gd name="T64" fmla="*/ 25 w 114"/>
                <a:gd name="T65" fmla="*/ 141 h 142"/>
                <a:gd name="T66" fmla="*/ 19 w 114"/>
                <a:gd name="T67" fmla="*/ 139 h 142"/>
                <a:gd name="T68" fmla="*/ 13 w 114"/>
                <a:gd name="T69" fmla="*/ 137 h 142"/>
                <a:gd name="T70" fmla="*/ 6 w 114"/>
                <a:gd name="T71" fmla="*/ 135 h 142"/>
                <a:gd name="T72" fmla="*/ 2 w 114"/>
                <a:gd name="T73" fmla="*/ 133 h 142"/>
                <a:gd name="T74" fmla="*/ 0 w 114"/>
                <a:gd name="T75" fmla="*/ 131 h 142"/>
                <a:gd name="T76" fmla="*/ 17 w 114"/>
                <a:gd name="T77" fmla="*/ 98 h 142"/>
                <a:gd name="T78" fmla="*/ 37 w 114"/>
                <a:gd name="T79" fmla="*/ 66 h 142"/>
                <a:gd name="T80" fmla="*/ 56 w 114"/>
                <a:gd name="T81" fmla="*/ 33 h 142"/>
                <a:gd name="T82" fmla="*/ 74 w 114"/>
                <a:gd name="T83" fmla="*/ 0 h 1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4"/>
                <a:gd name="T127" fmla="*/ 0 h 142"/>
                <a:gd name="T128" fmla="*/ 114 w 114"/>
                <a:gd name="T129" fmla="*/ 142 h 1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4" h="142">
                  <a:moveTo>
                    <a:pt x="74" y="0"/>
                  </a:moveTo>
                  <a:lnTo>
                    <a:pt x="80" y="4"/>
                  </a:lnTo>
                  <a:lnTo>
                    <a:pt x="84" y="8"/>
                  </a:lnTo>
                  <a:lnTo>
                    <a:pt x="89" y="12"/>
                  </a:lnTo>
                  <a:lnTo>
                    <a:pt x="93" y="15"/>
                  </a:lnTo>
                  <a:lnTo>
                    <a:pt x="97" y="21"/>
                  </a:lnTo>
                  <a:lnTo>
                    <a:pt x="101" y="27"/>
                  </a:lnTo>
                  <a:lnTo>
                    <a:pt x="104" y="33"/>
                  </a:lnTo>
                  <a:lnTo>
                    <a:pt x="106" y="38"/>
                  </a:lnTo>
                  <a:lnTo>
                    <a:pt x="108" y="44"/>
                  </a:lnTo>
                  <a:lnTo>
                    <a:pt x="110" y="50"/>
                  </a:lnTo>
                  <a:lnTo>
                    <a:pt x="110" y="59"/>
                  </a:lnTo>
                  <a:lnTo>
                    <a:pt x="113" y="64"/>
                  </a:lnTo>
                  <a:lnTo>
                    <a:pt x="113" y="70"/>
                  </a:lnTo>
                  <a:lnTo>
                    <a:pt x="110" y="78"/>
                  </a:lnTo>
                  <a:lnTo>
                    <a:pt x="110" y="83"/>
                  </a:lnTo>
                  <a:lnTo>
                    <a:pt x="108" y="90"/>
                  </a:lnTo>
                  <a:lnTo>
                    <a:pt x="104" y="96"/>
                  </a:lnTo>
                  <a:lnTo>
                    <a:pt x="103" y="102"/>
                  </a:lnTo>
                  <a:lnTo>
                    <a:pt x="99" y="107"/>
                  </a:lnTo>
                  <a:lnTo>
                    <a:pt x="95" y="113"/>
                  </a:lnTo>
                  <a:lnTo>
                    <a:pt x="91" y="117"/>
                  </a:lnTo>
                  <a:lnTo>
                    <a:pt x="85" y="123"/>
                  </a:lnTo>
                  <a:lnTo>
                    <a:pt x="82" y="128"/>
                  </a:lnTo>
                  <a:lnTo>
                    <a:pt x="76" y="131"/>
                  </a:lnTo>
                  <a:lnTo>
                    <a:pt x="69" y="133"/>
                  </a:lnTo>
                  <a:lnTo>
                    <a:pt x="64" y="137"/>
                  </a:lnTo>
                  <a:lnTo>
                    <a:pt x="58" y="139"/>
                  </a:lnTo>
                  <a:lnTo>
                    <a:pt x="50" y="139"/>
                  </a:lnTo>
                  <a:lnTo>
                    <a:pt x="45" y="141"/>
                  </a:lnTo>
                  <a:lnTo>
                    <a:pt x="39" y="141"/>
                  </a:lnTo>
                  <a:lnTo>
                    <a:pt x="30" y="141"/>
                  </a:lnTo>
                  <a:lnTo>
                    <a:pt x="25" y="141"/>
                  </a:lnTo>
                  <a:lnTo>
                    <a:pt x="19" y="139"/>
                  </a:lnTo>
                  <a:lnTo>
                    <a:pt x="13" y="137"/>
                  </a:lnTo>
                  <a:lnTo>
                    <a:pt x="6" y="135"/>
                  </a:lnTo>
                  <a:lnTo>
                    <a:pt x="2" y="133"/>
                  </a:lnTo>
                  <a:lnTo>
                    <a:pt x="0" y="131"/>
                  </a:lnTo>
                  <a:lnTo>
                    <a:pt x="17" y="98"/>
                  </a:lnTo>
                  <a:lnTo>
                    <a:pt x="37" y="66"/>
                  </a:lnTo>
                  <a:lnTo>
                    <a:pt x="56" y="33"/>
                  </a:lnTo>
                  <a:lnTo>
                    <a:pt x="74" y="0"/>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8349" name="Line 481"/>
            <p:cNvSpPr>
              <a:spLocks noChangeShapeType="1"/>
            </p:cNvSpPr>
            <p:nvPr/>
          </p:nvSpPr>
          <p:spPr bwMode="auto">
            <a:xfrm>
              <a:off x="3009" y="2690"/>
              <a:ext cx="0" cy="5"/>
            </a:xfrm>
            <a:prstGeom prst="line">
              <a:avLst/>
            </a:prstGeom>
            <a:noFill/>
            <a:ln w="12700">
              <a:solidFill>
                <a:srgbClr val="000000"/>
              </a:solidFill>
              <a:round/>
              <a:headEnd/>
              <a:tailEnd/>
            </a:ln>
          </p:spPr>
          <p:txBody>
            <a:bodyPr wrap="none" anchor="ctr"/>
            <a:lstStyle/>
            <a:p>
              <a:endParaRPr lang="en-US"/>
            </a:p>
          </p:txBody>
        </p:sp>
        <p:sp>
          <p:nvSpPr>
            <p:cNvPr id="8350" name="Line 482"/>
            <p:cNvSpPr>
              <a:spLocks noChangeShapeType="1"/>
            </p:cNvSpPr>
            <p:nvPr/>
          </p:nvSpPr>
          <p:spPr bwMode="auto">
            <a:xfrm>
              <a:off x="3011" y="2694"/>
              <a:ext cx="6" cy="6"/>
            </a:xfrm>
            <a:prstGeom prst="line">
              <a:avLst/>
            </a:prstGeom>
            <a:noFill/>
            <a:ln w="12700">
              <a:solidFill>
                <a:srgbClr val="000000"/>
              </a:solidFill>
              <a:round/>
              <a:headEnd/>
              <a:tailEnd/>
            </a:ln>
          </p:spPr>
          <p:txBody>
            <a:bodyPr wrap="none" anchor="ctr"/>
            <a:lstStyle/>
            <a:p>
              <a:endParaRPr lang="en-US"/>
            </a:p>
          </p:txBody>
        </p:sp>
        <p:sp>
          <p:nvSpPr>
            <p:cNvPr id="8351" name="Line 483"/>
            <p:cNvSpPr>
              <a:spLocks noChangeShapeType="1"/>
            </p:cNvSpPr>
            <p:nvPr/>
          </p:nvSpPr>
          <p:spPr bwMode="auto">
            <a:xfrm>
              <a:off x="3019" y="2698"/>
              <a:ext cx="0" cy="4"/>
            </a:xfrm>
            <a:prstGeom prst="line">
              <a:avLst/>
            </a:prstGeom>
            <a:noFill/>
            <a:ln w="12700">
              <a:solidFill>
                <a:srgbClr val="000000"/>
              </a:solidFill>
              <a:round/>
              <a:headEnd/>
              <a:tailEnd/>
            </a:ln>
          </p:spPr>
          <p:txBody>
            <a:bodyPr wrap="none" anchor="ctr"/>
            <a:lstStyle/>
            <a:p>
              <a:endParaRPr lang="en-US"/>
            </a:p>
          </p:txBody>
        </p:sp>
        <p:sp>
          <p:nvSpPr>
            <p:cNvPr id="8352" name="Line 484"/>
            <p:cNvSpPr>
              <a:spLocks noChangeShapeType="1"/>
            </p:cNvSpPr>
            <p:nvPr/>
          </p:nvSpPr>
          <p:spPr bwMode="auto">
            <a:xfrm>
              <a:off x="3021" y="2701"/>
              <a:ext cx="6" cy="6"/>
            </a:xfrm>
            <a:prstGeom prst="line">
              <a:avLst/>
            </a:prstGeom>
            <a:noFill/>
            <a:ln w="12700">
              <a:solidFill>
                <a:srgbClr val="000000"/>
              </a:solidFill>
              <a:round/>
              <a:headEnd/>
              <a:tailEnd/>
            </a:ln>
          </p:spPr>
          <p:txBody>
            <a:bodyPr wrap="none" anchor="ctr"/>
            <a:lstStyle/>
            <a:p>
              <a:endParaRPr lang="en-US"/>
            </a:p>
          </p:txBody>
        </p:sp>
        <p:sp>
          <p:nvSpPr>
            <p:cNvPr id="8353" name="Line 485"/>
            <p:cNvSpPr>
              <a:spLocks noChangeShapeType="1"/>
            </p:cNvSpPr>
            <p:nvPr/>
          </p:nvSpPr>
          <p:spPr bwMode="auto">
            <a:xfrm>
              <a:off x="3026" y="2706"/>
              <a:ext cx="5" cy="7"/>
            </a:xfrm>
            <a:prstGeom prst="line">
              <a:avLst/>
            </a:prstGeom>
            <a:noFill/>
            <a:ln w="12700">
              <a:solidFill>
                <a:srgbClr val="000000"/>
              </a:solidFill>
              <a:round/>
              <a:headEnd/>
              <a:tailEnd/>
            </a:ln>
          </p:spPr>
          <p:txBody>
            <a:bodyPr wrap="none" anchor="ctr"/>
            <a:lstStyle/>
            <a:p>
              <a:endParaRPr lang="en-US"/>
            </a:p>
          </p:txBody>
        </p:sp>
        <p:sp>
          <p:nvSpPr>
            <p:cNvPr id="8354" name="Line 486"/>
            <p:cNvSpPr>
              <a:spLocks noChangeShapeType="1"/>
            </p:cNvSpPr>
            <p:nvPr/>
          </p:nvSpPr>
          <p:spPr bwMode="auto">
            <a:xfrm>
              <a:off x="3029" y="2716"/>
              <a:ext cx="5" cy="0"/>
            </a:xfrm>
            <a:prstGeom prst="line">
              <a:avLst/>
            </a:prstGeom>
            <a:noFill/>
            <a:ln w="12700">
              <a:solidFill>
                <a:srgbClr val="000000"/>
              </a:solidFill>
              <a:round/>
              <a:headEnd/>
              <a:tailEnd/>
            </a:ln>
          </p:spPr>
          <p:txBody>
            <a:bodyPr wrap="none" anchor="ctr"/>
            <a:lstStyle/>
            <a:p>
              <a:endParaRPr lang="en-US"/>
            </a:p>
          </p:txBody>
        </p:sp>
        <p:sp>
          <p:nvSpPr>
            <p:cNvPr id="8355" name="Line 487"/>
            <p:cNvSpPr>
              <a:spLocks noChangeShapeType="1"/>
            </p:cNvSpPr>
            <p:nvPr/>
          </p:nvSpPr>
          <p:spPr bwMode="auto">
            <a:xfrm>
              <a:off x="3033" y="2722"/>
              <a:ext cx="5" cy="0"/>
            </a:xfrm>
            <a:prstGeom prst="line">
              <a:avLst/>
            </a:prstGeom>
            <a:noFill/>
            <a:ln w="12700">
              <a:solidFill>
                <a:srgbClr val="000000"/>
              </a:solidFill>
              <a:round/>
              <a:headEnd/>
              <a:tailEnd/>
            </a:ln>
          </p:spPr>
          <p:txBody>
            <a:bodyPr wrap="none" anchor="ctr"/>
            <a:lstStyle/>
            <a:p>
              <a:endParaRPr lang="en-US"/>
            </a:p>
          </p:txBody>
        </p:sp>
        <p:sp>
          <p:nvSpPr>
            <p:cNvPr id="8356" name="Line 488"/>
            <p:cNvSpPr>
              <a:spLocks noChangeShapeType="1"/>
            </p:cNvSpPr>
            <p:nvPr/>
          </p:nvSpPr>
          <p:spPr bwMode="auto">
            <a:xfrm>
              <a:off x="3038" y="2725"/>
              <a:ext cx="1" cy="3"/>
            </a:xfrm>
            <a:prstGeom prst="line">
              <a:avLst/>
            </a:prstGeom>
            <a:noFill/>
            <a:ln w="12700">
              <a:solidFill>
                <a:srgbClr val="000000"/>
              </a:solidFill>
              <a:round/>
              <a:headEnd/>
              <a:tailEnd/>
            </a:ln>
          </p:spPr>
          <p:txBody>
            <a:bodyPr wrap="none" anchor="ctr"/>
            <a:lstStyle/>
            <a:p>
              <a:endParaRPr lang="en-US"/>
            </a:p>
          </p:txBody>
        </p:sp>
        <p:sp>
          <p:nvSpPr>
            <p:cNvPr id="8357" name="Line 489"/>
            <p:cNvSpPr>
              <a:spLocks noChangeShapeType="1"/>
            </p:cNvSpPr>
            <p:nvPr/>
          </p:nvSpPr>
          <p:spPr bwMode="auto">
            <a:xfrm>
              <a:off x="3040" y="2731"/>
              <a:ext cx="1" cy="3"/>
            </a:xfrm>
            <a:prstGeom prst="line">
              <a:avLst/>
            </a:prstGeom>
            <a:noFill/>
            <a:ln w="12700">
              <a:solidFill>
                <a:srgbClr val="000000"/>
              </a:solidFill>
              <a:round/>
              <a:headEnd/>
              <a:tailEnd/>
            </a:ln>
          </p:spPr>
          <p:txBody>
            <a:bodyPr wrap="none" anchor="ctr"/>
            <a:lstStyle/>
            <a:p>
              <a:endParaRPr lang="en-US"/>
            </a:p>
          </p:txBody>
        </p:sp>
        <p:sp>
          <p:nvSpPr>
            <p:cNvPr id="8358" name="Line 490"/>
            <p:cNvSpPr>
              <a:spLocks noChangeShapeType="1"/>
            </p:cNvSpPr>
            <p:nvPr/>
          </p:nvSpPr>
          <p:spPr bwMode="auto">
            <a:xfrm>
              <a:off x="3042" y="2737"/>
              <a:ext cx="1" cy="3"/>
            </a:xfrm>
            <a:prstGeom prst="line">
              <a:avLst/>
            </a:prstGeom>
            <a:noFill/>
            <a:ln w="12700">
              <a:solidFill>
                <a:srgbClr val="000000"/>
              </a:solidFill>
              <a:round/>
              <a:headEnd/>
              <a:tailEnd/>
            </a:ln>
          </p:spPr>
          <p:txBody>
            <a:bodyPr wrap="none" anchor="ctr"/>
            <a:lstStyle/>
            <a:p>
              <a:endParaRPr lang="en-US"/>
            </a:p>
          </p:txBody>
        </p:sp>
        <p:sp>
          <p:nvSpPr>
            <p:cNvPr id="8359" name="Line 491"/>
            <p:cNvSpPr>
              <a:spLocks noChangeShapeType="1"/>
            </p:cNvSpPr>
            <p:nvPr/>
          </p:nvSpPr>
          <p:spPr bwMode="auto">
            <a:xfrm>
              <a:off x="3045" y="2745"/>
              <a:ext cx="0" cy="4"/>
            </a:xfrm>
            <a:prstGeom prst="line">
              <a:avLst/>
            </a:prstGeom>
            <a:noFill/>
            <a:ln w="12700">
              <a:solidFill>
                <a:srgbClr val="000000"/>
              </a:solidFill>
              <a:round/>
              <a:headEnd/>
              <a:tailEnd/>
            </a:ln>
          </p:spPr>
          <p:txBody>
            <a:bodyPr wrap="none" anchor="ctr"/>
            <a:lstStyle/>
            <a:p>
              <a:endParaRPr lang="en-US"/>
            </a:p>
          </p:txBody>
        </p:sp>
        <p:sp>
          <p:nvSpPr>
            <p:cNvPr id="8360" name="Line 492"/>
            <p:cNvSpPr>
              <a:spLocks noChangeShapeType="1"/>
            </p:cNvSpPr>
            <p:nvPr/>
          </p:nvSpPr>
          <p:spPr bwMode="auto">
            <a:xfrm>
              <a:off x="3045" y="2752"/>
              <a:ext cx="1" cy="3"/>
            </a:xfrm>
            <a:prstGeom prst="line">
              <a:avLst/>
            </a:prstGeom>
            <a:noFill/>
            <a:ln w="12700">
              <a:solidFill>
                <a:srgbClr val="000000"/>
              </a:solidFill>
              <a:round/>
              <a:headEnd/>
              <a:tailEnd/>
            </a:ln>
          </p:spPr>
          <p:txBody>
            <a:bodyPr wrap="none" anchor="ctr"/>
            <a:lstStyle/>
            <a:p>
              <a:endParaRPr lang="en-US"/>
            </a:p>
          </p:txBody>
        </p:sp>
        <p:sp>
          <p:nvSpPr>
            <p:cNvPr id="8361" name="Line 493"/>
            <p:cNvSpPr>
              <a:spLocks noChangeShapeType="1"/>
            </p:cNvSpPr>
            <p:nvPr/>
          </p:nvSpPr>
          <p:spPr bwMode="auto">
            <a:xfrm>
              <a:off x="3047" y="2760"/>
              <a:ext cx="0" cy="1"/>
            </a:xfrm>
            <a:prstGeom prst="line">
              <a:avLst/>
            </a:prstGeom>
            <a:noFill/>
            <a:ln w="12700">
              <a:solidFill>
                <a:srgbClr val="000000"/>
              </a:solidFill>
              <a:round/>
              <a:headEnd/>
              <a:tailEnd/>
            </a:ln>
          </p:spPr>
          <p:txBody>
            <a:bodyPr wrap="none" anchor="ctr"/>
            <a:lstStyle/>
            <a:p>
              <a:endParaRPr lang="en-US"/>
            </a:p>
          </p:txBody>
        </p:sp>
        <p:sp>
          <p:nvSpPr>
            <p:cNvPr id="8362" name="Line 494"/>
            <p:cNvSpPr>
              <a:spLocks noChangeShapeType="1"/>
            </p:cNvSpPr>
            <p:nvPr/>
          </p:nvSpPr>
          <p:spPr bwMode="auto">
            <a:xfrm flipH="1">
              <a:off x="3041" y="2768"/>
              <a:ext cx="9" cy="4"/>
            </a:xfrm>
            <a:prstGeom prst="line">
              <a:avLst/>
            </a:prstGeom>
            <a:noFill/>
            <a:ln w="12700">
              <a:solidFill>
                <a:srgbClr val="000000"/>
              </a:solidFill>
              <a:round/>
              <a:headEnd/>
              <a:tailEnd/>
            </a:ln>
          </p:spPr>
          <p:txBody>
            <a:bodyPr wrap="none" anchor="ctr"/>
            <a:lstStyle/>
            <a:p>
              <a:endParaRPr lang="en-US"/>
            </a:p>
          </p:txBody>
        </p:sp>
        <p:sp>
          <p:nvSpPr>
            <p:cNvPr id="8363" name="Line 495"/>
            <p:cNvSpPr>
              <a:spLocks noChangeShapeType="1"/>
            </p:cNvSpPr>
            <p:nvPr/>
          </p:nvSpPr>
          <p:spPr bwMode="auto">
            <a:xfrm>
              <a:off x="3045" y="2774"/>
              <a:ext cx="0" cy="1"/>
            </a:xfrm>
            <a:prstGeom prst="line">
              <a:avLst/>
            </a:prstGeom>
            <a:noFill/>
            <a:ln w="12700">
              <a:solidFill>
                <a:srgbClr val="000000"/>
              </a:solidFill>
              <a:round/>
              <a:headEnd/>
              <a:tailEnd/>
            </a:ln>
          </p:spPr>
          <p:txBody>
            <a:bodyPr wrap="none" anchor="ctr"/>
            <a:lstStyle/>
            <a:p>
              <a:endParaRPr lang="en-US"/>
            </a:p>
          </p:txBody>
        </p:sp>
        <p:sp>
          <p:nvSpPr>
            <p:cNvPr id="8364" name="Line 496"/>
            <p:cNvSpPr>
              <a:spLocks noChangeShapeType="1"/>
            </p:cNvSpPr>
            <p:nvPr/>
          </p:nvSpPr>
          <p:spPr bwMode="auto">
            <a:xfrm flipH="1">
              <a:off x="3039" y="2782"/>
              <a:ext cx="9" cy="3"/>
            </a:xfrm>
            <a:prstGeom prst="line">
              <a:avLst/>
            </a:prstGeom>
            <a:noFill/>
            <a:ln w="12700">
              <a:solidFill>
                <a:srgbClr val="000000"/>
              </a:solidFill>
              <a:round/>
              <a:headEnd/>
              <a:tailEnd/>
            </a:ln>
          </p:spPr>
          <p:txBody>
            <a:bodyPr wrap="none" anchor="ctr"/>
            <a:lstStyle/>
            <a:p>
              <a:endParaRPr lang="en-US"/>
            </a:p>
          </p:txBody>
        </p:sp>
        <p:sp>
          <p:nvSpPr>
            <p:cNvPr id="8365" name="Line 497"/>
            <p:cNvSpPr>
              <a:spLocks noChangeShapeType="1"/>
            </p:cNvSpPr>
            <p:nvPr/>
          </p:nvSpPr>
          <p:spPr bwMode="auto">
            <a:xfrm flipV="1">
              <a:off x="3037" y="2780"/>
              <a:ext cx="5" cy="16"/>
            </a:xfrm>
            <a:prstGeom prst="line">
              <a:avLst/>
            </a:prstGeom>
            <a:noFill/>
            <a:ln w="12700">
              <a:solidFill>
                <a:srgbClr val="000000"/>
              </a:solidFill>
              <a:round/>
              <a:headEnd/>
              <a:tailEnd/>
            </a:ln>
          </p:spPr>
          <p:txBody>
            <a:bodyPr wrap="none" anchor="ctr"/>
            <a:lstStyle/>
            <a:p>
              <a:endParaRPr lang="en-US"/>
            </a:p>
          </p:txBody>
        </p:sp>
        <p:sp>
          <p:nvSpPr>
            <p:cNvPr id="8366" name="Line 498"/>
            <p:cNvSpPr>
              <a:spLocks noChangeShapeType="1"/>
            </p:cNvSpPr>
            <p:nvPr/>
          </p:nvSpPr>
          <p:spPr bwMode="auto">
            <a:xfrm flipH="1">
              <a:off x="3032" y="2794"/>
              <a:ext cx="9" cy="3"/>
            </a:xfrm>
            <a:prstGeom prst="line">
              <a:avLst/>
            </a:prstGeom>
            <a:noFill/>
            <a:ln w="12700">
              <a:solidFill>
                <a:srgbClr val="000000"/>
              </a:solidFill>
              <a:round/>
              <a:headEnd/>
              <a:tailEnd/>
            </a:ln>
          </p:spPr>
          <p:txBody>
            <a:bodyPr wrap="none" anchor="ctr"/>
            <a:lstStyle/>
            <a:p>
              <a:endParaRPr lang="en-US"/>
            </a:p>
          </p:txBody>
        </p:sp>
        <p:sp>
          <p:nvSpPr>
            <p:cNvPr id="8367" name="Line 499"/>
            <p:cNvSpPr>
              <a:spLocks noChangeShapeType="1"/>
            </p:cNvSpPr>
            <p:nvPr/>
          </p:nvSpPr>
          <p:spPr bwMode="auto">
            <a:xfrm flipV="1">
              <a:off x="3031" y="2792"/>
              <a:ext cx="5" cy="16"/>
            </a:xfrm>
            <a:prstGeom prst="line">
              <a:avLst/>
            </a:prstGeom>
            <a:noFill/>
            <a:ln w="12700">
              <a:solidFill>
                <a:srgbClr val="000000"/>
              </a:solidFill>
              <a:round/>
              <a:headEnd/>
              <a:tailEnd/>
            </a:ln>
          </p:spPr>
          <p:txBody>
            <a:bodyPr wrap="none" anchor="ctr"/>
            <a:lstStyle/>
            <a:p>
              <a:endParaRPr lang="en-US"/>
            </a:p>
          </p:txBody>
        </p:sp>
        <p:sp>
          <p:nvSpPr>
            <p:cNvPr id="8368" name="Line 500"/>
            <p:cNvSpPr>
              <a:spLocks noChangeShapeType="1"/>
            </p:cNvSpPr>
            <p:nvPr/>
          </p:nvSpPr>
          <p:spPr bwMode="auto">
            <a:xfrm flipV="1">
              <a:off x="3027" y="2798"/>
              <a:ext cx="5" cy="16"/>
            </a:xfrm>
            <a:prstGeom prst="line">
              <a:avLst/>
            </a:prstGeom>
            <a:noFill/>
            <a:ln w="12700">
              <a:solidFill>
                <a:srgbClr val="000000"/>
              </a:solidFill>
              <a:round/>
              <a:headEnd/>
              <a:tailEnd/>
            </a:ln>
          </p:spPr>
          <p:txBody>
            <a:bodyPr wrap="none" anchor="ctr"/>
            <a:lstStyle/>
            <a:p>
              <a:endParaRPr lang="en-US"/>
            </a:p>
          </p:txBody>
        </p:sp>
        <p:sp>
          <p:nvSpPr>
            <p:cNvPr id="8369" name="Line 501"/>
            <p:cNvSpPr>
              <a:spLocks noChangeShapeType="1"/>
            </p:cNvSpPr>
            <p:nvPr/>
          </p:nvSpPr>
          <p:spPr bwMode="auto">
            <a:xfrm flipV="1">
              <a:off x="3023" y="2804"/>
              <a:ext cx="6" cy="14"/>
            </a:xfrm>
            <a:prstGeom prst="line">
              <a:avLst/>
            </a:prstGeom>
            <a:noFill/>
            <a:ln w="12700">
              <a:solidFill>
                <a:srgbClr val="000000"/>
              </a:solidFill>
              <a:round/>
              <a:headEnd/>
              <a:tailEnd/>
            </a:ln>
          </p:spPr>
          <p:txBody>
            <a:bodyPr wrap="none" anchor="ctr"/>
            <a:lstStyle/>
            <a:p>
              <a:endParaRPr lang="en-US"/>
            </a:p>
          </p:txBody>
        </p:sp>
        <p:sp>
          <p:nvSpPr>
            <p:cNvPr id="8370" name="Line 502"/>
            <p:cNvSpPr>
              <a:spLocks noChangeShapeType="1"/>
            </p:cNvSpPr>
            <p:nvPr/>
          </p:nvSpPr>
          <p:spPr bwMode="auto">
            <a:xfrm flipV="1">
              <a:off x="3021" y="2808"/>
              <a:ext cx="0" cy="16"/>
            </a:xfrm>
            <a:prstGeom prst="line">
              <a:avLst/>
            </a:prstGeom>
            <a:noFill/>
            <a:ln w="12700">
              <a:solidFill>
                <a:srgbClr val="000000"/>
              </a:solidFill>
              <a:round/>
              <a:headEnd/>
              <a:tailEnd/>
            </a:ln>
          </p:spPr>
          <p:txBody>
            <a:bodyPr wrap="none" anchor="ctr"/>
            <a:lstStyle/>
            <a:p>
              <a:endParaRPr lang="en-US"/>
            </a:p>
          </p:txBody>
        </p:sp>
        <p:sp>
          <p:nvSpPr>
            <p:cNvPr id="8371" name="Line 503"/>
            <p:cNvSpPr>
              <a:spLocks noChangeShapeType="1"/>
            </p:cNvSpPr>
            <p:nvPr/>
          </p:nvSpPr>
          <p:spPr bwMode="auto">
            <a:xfrm flipV="1">
              <a:off x="3013" y="2815"/>
              <a:ext cx="6" cy="14"/>
            </a:xfrm>
            <a:prstGeom prst="line">
              <a:avLst/>
            </a:prstGeom>
            <a:noFill/>
            <a:ln w="12700">
              <a:solidFill>
                <a:srgbClr val="000000"/>
              </a:solidFill>
              <a:round/>
              <a:headEnd/>
              <a:tailEnd/>
            </a:ln>
          </p:spPr>
          <p:txBody>
            <a:bodyPr wrap="none" anchor="ctr"/>
            <a:lstStyle/>
            <a:p>
              <a:endParaRPr lang="en-US"/>
            </a:p>
          </p:txBody>
        </p:sp>
        <p:sp>
          <p:nvSpPr>
            <p:cNvPr id="8372" name="Line 504"/>
            <p:cNvSpPr>
              <a:spLocks noChangeShapeType="1"/>
            </p:cNvSpPr>
            <p:nvPr/>
          </p:nvSpPr>
          <p:spPr bwMode="auto">
            <a:xfrm flipV="1">
              <a:off x="3011" y="2820"/>
              <a:ext cx="0" cy="13"/>
            </a:xfrm>
            <a:prstGeom prst="line">
              <a:avLst/>
            </a:prstGeom>
            <a:noFill/>
            <a:ln w="12700">
              <a:solidFill>
                <a:srgbClr val="000000"/>
              </a:solidFill>
              <a:round/>
              <a:headEnd/>
              <a:tailEnd/>
            </a:ln>
          </p:spPr>
          <p:txBody>
            <a:bodyPr wrap="none" anchor="ctr"/>
            <a:lstStyle/>
            <a:p>
              <a:endParaRPr lang="en-US"/>
            </a:p>
          </p:txBody>
        </p:sp>
        <p:sp>
          <p:nvSpPr>
            <p:cNvPr id="8373" name="Line 505"/>
            <p:cNvSpPr>
              <a:spLocks noChangeShapeType="1"/>
            </p:cNvSpPr>
            <p:nvPr/>
          </p:nvSpPr>
          <p:spPr bwMode="auto">
            <a:xfrm flipH="1">
              <a:off x="3001" y="2828"/>
              <a:ext cx="11" cy="1"/>
            </a:xfrm>
            <a:prstGeom prst="line">
              <a:avLst/>
            </a:prstGeom>
            <a:noFill/>
            <a:ln w="12700">
              <a:solidFill>
                <a:srgbClr val="000000"/>
              </a:solidFill>
              <a:round/>
              <a:headEnd/>
              <a:tailEnd/>
            </a:ln>
          </p:spPr>
          <p:txBody>
            <a:bodyPr wrap="none" anchor="ctr"/>
            <a:lstStyle/>
            <a:p>
              <a:endParaRPr lang="en-US"/>
            </a:p>
          </p:txBody>
        </p:sp>
        <p:sp>
          <p:nvSpPr>
            <p:cNvPr id="8374" name="Line 506"/>
            <p:cNvSpPr>
              <a:spLocks noChangeShapeType="1"/>
            </p:cNvSpPr>
            <p:nvPr/>
          </p:nvSpPr>
          <p:spPr bwMode="auto">
            <a:xfrm flipV="1">
              <a:off x="2998" y="2826"/>
              <a:ext cx="1" cy="13"/>
            </a:xfrm>
            <a:prstGeom prst="line">
              <a:avLst/>
            </a:prstGeom>
            <a:noFill/>
            <a:ln w="12700">
              <a:solidFill>
                <a:srgbClr val="000000"/>
              </a:solidFill>
              <a:round/>
              <a:headEnd/>
              <a:tailEnd/>
            </a:ln>
          </p:spPr>
          <p:txBody>
            <a:bodyPr wrap="none" anchor="ctr"/>
            <a:lstStyle/>
            <a:p>
              <a:endParaRPr lang="en-US"/>
            </a:p>
          </p:txBody>
        </p:sp>
        <p:sp>
          <p:nvSpPr>
            <p:cNvPr id="8375" name="Line 507"/>
            <p:cNvSpPr>
              <a:spLocks noChangeShapeType="1"/>
            </p:cNvSpPr>
            <p:nvPr/>
          </p:nvSpPr>
          <p:spPr bwMode="auto">
            <a:xfrm flipH="1">
              <a:off x="2988" y="2834"/>
              <a:ext cx="11" cy="1"/>
            </a:xfrm>
            <a:prstGeom prst="line">
              <a:avLst/>
            </a:prstGeom>
            <a:noFill/>
            <a:ln w="12700">
              <a:solidFill>
                <a:srgbClr val="000000"/>
              </a:solidFill>
              <a:round/>
              <a:headEnd/>
              <a:tailEnd/>
            </a:ln>
          </p:spPr>
          <p:txBody>
            <a:bodyPr wrap="none" anchor="ctr"/>
            <a:lstStyle/>
            <a:p>
              <a:endParaRPr lang="en-US"/>
            </a:p>
          </p:txBody>
        </p:sp>
        <p:sp>
          <p:nvSpPr>
            <p:cNvPr id="8376" name="Line 508"/>
            <p:cNvSpPr>
              <a:spLocks noChangeShapeType="1"/>
            </p:cNvSpPr>
            <p:nvPr/>
          </p:nvSpPr>
          <p:spPr bwMode="auto">
            <a:xfrm flipH="1">
              <a:off x="2975" y="2836"/>
              <a:ext cx="19" cy="0"/>
            </a:xfrm>
            <a:prstGeom prst="line">
              <a:avLst/>
            </a:prstGeom>
            <a:noFill/>
            <a:ln w="12700">
              <a:solidFill>
                <a:srgbClr val="000000"/>
              </a:solidFill>
              <a:round/>
              <a:headEnd/>
              <a:tailEnd/>
            </a:ln>
          </p:spPr>
          <p:txBody>
            <a:bodyPr wrap="none" anchor="ctr"/>
            <a:lstStyle/>
            <a:p>
              <a:endParaRPr lang="en-US"/>
            </a:p>
          </p:txBody>
        </p:sp>
        <p:sp>
          <p:nvSpPr>
            <p:cNvPr id="8377" name="Line 509"/>
            <p:cNvSpPr>
              <a:spLocks noChangeShapeType="1"/>
            </p:cNvSpPr>
            <p:nvPr/>
          </p:nvSpPr>
          <p:spPr bwMode="auto">
            <a:xfrm flipH="1">
              <a:off x="2974" y="2836"/>
              <a:ext cx="11" cy="1"/>
            </a:xfrm>
            <a:prstGeom prst="line">
              <a:avLst/>
            </a:prstGeom>
            <a:noFill/>
            <a:ln w="12700">
              <a:solidFill>
                <a:srgbClr val="000000"/>
              </a:solidFill>
              <a:round/>
              <a:headEnd/>
              <a:tailEnd/>
            </a:ln>
          </p:spPr>
          <p:txBody>
            <a:bodyPr wrap="none" anchor="ctr"/>
            <a:lstStyle/>
            <a:p>
              <a:endParaRPr lang="en-US"/>
            </a:p>
          </p:txBody>
        </p:sp>
        <p:sp>
          <p:nvSpPr>
            <p:cNvPr id="8378" name="Line 510"/>
            <p:cNvSpPr>
              <a:spLocks noChangeShapeType="1"/>
            </p:cNvSpPr>
            <p:nvPr/>
          </p:nvSpPr>
          <p:spPr bwMode="auto">
            <a:xfrm flipH="1">
              <a:off x="2963" y="2838"/>
              <a:ext cx="17" cy="0"/>
            </a:xfrm>
            <a:prstGeom prst="line">
              <a:avLst/>
            </a:prstGeom>
            <a:noFill/>
            <a:ln w="12700">
              <a:solidFill>
                <a:srgbClr val="000000"/>
              </a:solidFill>
              <a:round/>
              <a:headEnd/>
              <a:tailEnd/>
            </a:ln>
          </p:spPr>
          <p:txBody>
            <a:bodyPr wrap="none" anchor="ctr"/>
            <a:lstStyle/>
            <a:p>
              <a:endParaRPr lang="en-US"/>
            </a:p>
          </p:txBody>
        </p:sp>
        <p:sp>
          <p:nvSpPr>
            <p:cNvPr id="8379" name="Line 511"/>
            <p:cNvSpPr>
              <a:spLocks noChangeShapeType="1"/>
            </p:cNvSpPr>
            <p:nvPr/>
          </p:nvSpPr>
          <p:spPr bwMode="auto">
            <a:xfrm flipH="1">
              <a:off x="2954" y="2838"/>
              <a:ext cx="20" cy="0"/>
            </a:xfrm>
            <a:prstGeom prst="line">
              <a:avLst/>
            </a:prstGeom>
            <a:noFill/>
            <a:ln w="12700">
              <a:solidFill>
                <a:srgbClr val="000000"/>
              </a:solidFill>
              <a:round/>
              <a:headEnd/>
              <a:tailEnd/>
            </a:ln>
          </p:spPr>
          <p:txBody>
            <a:bodyPr wrap="none" anchor="ctr"/>
            <a:lstStyle/>
            <a:p>
              <a:endParaRPr lang="en-US"/>
            </a:p>
          </p:txBody>
        </p:sp>
        <p:sp>
          <p:nvSpPr>
            <p:cNvPr id="8380" name="Line 512"/>
            <p:cNvSpPr>
              <a:spLocks noChangeShapeType="1"/>
            </p:cNvSpPr>
            <p:nvPr/>
          </p:nvSpPr>
          <p:spPr bwMode="auto">
            <a:xfrm flipH="1">
              <a:off x="2948" y="2838"/>
              <a:ext cx="18" cy="0"/>
            </a:xfrm>
            <a:prstGeom prst="line">
              <a:avLst/>
            </a:prstGeom>
            <a:noFill/>
            <a:ln w="12700">
              <a:solidFill>
                <a:srgbClr val="000000"/>
              </a:solidFill>
              <a:round/>
              <a:headEnd/>
              <a:tailEnd/>
            </a:ln>
          </p:spPr>
          <p:txBody>
            <a:bodyPr wrap="none" anchor="ctr"/>
            <a:lstStyle/>
            <a:p>
              <a:endParaRPr lang="en-US"/>
            </a:p>
          </p:txBody>
        </p:sp>
        <p:sp>
          <p:nvSpPr>
            <p:cNvPr id="8381" name="Line 513"/>
            <p:cNvSpPr>
              <a:spLocks noChangeShapeType="1"/>
            </p:cNvSpPr>
            <p:nvPr/>
          </p:nvSpPr>
          <p:spPr bwMode="auto">
            <a:xfrm flipH="1" flipV="1">
              <a:off x="2943" y="2832"/>
              <a:ext cx="12" cy="9"/>
            </a:xfrm>
            <a:prstGeom prst="line">
              <a:avLst/>
            </a:prstGeom>
            <a:noFill/>
            <a:ln w="12700">
              <a:solidFill>
                <a:srgbClr val="000000"/>
              </a:solidFill>
              <a:round/>
              <a:headEnd/>
              <a:tailEnd/>
            </a:ln>
          </p:spPr>
          <p:txBody>
            <a:bodyPr wrap="none" anchor="ctr"/>
            <a:lstStyle/>
            <a:p>
              <a:endParaRPr lang="en-US"/>
            </a:p>
          </p:txBody>
        </p:sp>
        <p:sp>
          <p:nvSpPr>
            <p:cNvPr id="8382" name="Line 514"/>
            <p:cNvSpPr>
              <a:spLocks noChangeShapeType="1"/>
            </p:cNvSpPr>
            <p:nvPr/>
          </p:nvSpPr>
          <p:spPr bwMode="auto">
            <a:xfrm flipH="1" flipV="1">
              <a:off x="2937" y="2830"/>
              <a:ext cx="12" cy="9"/>
            </a:xfrm>
            <a:prstGeom prst="line">
              <a:avLst/>
            </a:prstGeom>
            <a:noFill/>
            <a:ln w="12700">
              <a:solidFill>
                <a:srgbClr val="000000"/>
              </a:solidFill>
              <a:round/>
              <a:headEnd/>
              <a:tailEnd/>
            </a:ln>
          </p:spPr>
          <p:txBody>
            <a:bodyPr wrap="none" anchor="ctr"/>
            <a:lstStyle/>
            <a:p>
              <a:endParaRPr lang="en-US"/>
            </a:p>
          </p:txBody>
        </p:sp>
        <p:sp>
          <p:nvSpPr>
            <p:cNvPr id="8383" name="Line 515"/>
            <p:cNvSpPr>
              <a:spLocks noChangeShapeType="1"/>
            </p:cNvSpPr>
            <p:nvPr/>
          </p:nvSpPr>
          <p:spPr bwMode="auto">
            <a:xfrm flipH="1" flipV="1">
              <a:off x="2929" y="2828"/>
              <a:ext cx="13" cy="9"/>
            </a:xfrm>
            <a:prstGeom prst="line">
              <a:avLst/>
            </a:prstGeom>
            <a:noFill/>
            <a:ln w="12700">
              <a:solidFill>
                <a:srgbClr val="000000"/>
              </a:solidFill>
              <a:round/>
              <a:headEnd/>
              <a:tailEnd/>
            </a:ln>
          </p:spPr>
          <p:txBody>
            <a:bodyPr wrap="none" anchor="ctr"/>
            <a:lstStyle/>
            <a:p>
              <a:endParaRPr lang="en-US"/>
            </a:p>
          </p:txBody>
        </p:sp>
        <p:sp>
          <p:nvSpPr>
            <p:cNvPr id="8384" name="Line 516"/>
            <p:cNvSpPr>
              <a:spLocks noChangeShapeType="1"/>
            </p:cNvSpPr>
            <p:nvPr/>
          </p:nvSpPr>
          <p:spPr bwMode="auto">
            <a:xfrm>
              <a:off x="2929" y="2829"/>
              <a:ext cx="6" cy="3"/>
            </a:xfrm>
            <a:prstGeom prst="line">
              <a:avLst/>
            </a:prstGeom>
            <a:noFill/>
            <a:ln w="12700">
              <a:solidFill>
                <a:srgbClr val="000000"/>
              </a:solidFill>
              <a:round/>
              <a:headEnd/>
              <a:tailEnd/>
            </a:ln>
          </p:spPr>
          <p:txBody>
            <a:bodyPr wrap="none" anchor="ctr"/>
            <a:lstStyle/>
            <a:p>
              <a:endParaRPr lang="en-US"/>
            </a:p>
          </p:txBody>
        </p:sp>
        <p:sp>
          <p:nvSpPr>
            <p:cNvPr id="8385" name="Line 517"/>
            <p:cNvSpPr>
              <a:spLocks noChangeShapeType="1"/>
            </p:cNvSpPr>
            <p:nvPr/>
          </p:nvSpPr>
          <p:spPr bwMode="auto">
            <a:xfrm>
              <a:off x="2927" y="2827"/>
              <a:ext cx="4" cy="4"/>
            </a:xfrm>
            <a:prstGeom prst="line">
              <a:avLst/>
            </a:prstGeom>
            <a:noFill/>
            <a:ln w="12700">
              <a:solidFill>
                <a:srgbClr val="000000"/>
              </a:solidFill>
              <a:round/>
              <a:headEnd/>
              <a:tailEnd/>
            </a:ln>
          </p:spPr>
          <p:txBody>
            <a:bodyPr wrap="none" anchor="ctr"/>
            <a:lstStyle/>
            <a:p>
              <a:endParaRPr lang="en-US"/>
            </a:p>
          </p:txBody>
        </p:sp>
        <p:sp>
          <p:nvSpPr>
            <p:cNvPr id="8386" name="Freeform 518"/>
            <p:cNvSpPr>
              <a:spLocks/>
            </p:cNvSpPr>
            <p:nvPr/>
          </p:nvSpPr>
          <p:spPr bwMode="auto">
            <a:xfrm>
              <a:off x="2926" y="2689"/>
              <a:ext cx="79" cy="134"/>
            </a:xfrm>
            <a:custGeom>
              <a:avLst/>
              <a:gdLst>
                <a:gd name="T0" fmla="*/ 72 w 79"/>
                <a:gd name="T1" fmla="*/ 0 h 134"/>
                <a:gd name="T2" fmla="*/ 74 w 79"/>
                <a:gd name="T3" fmla="*/ 2 h 134"/>
                <a:gd name="T4" fmla="*/ 76 w 79"/>
                <a:gd name="T5" fmla="*/ 4 h 134"/>
                <a:gd name="T6" fmla="*/ 76 w 79"/>
                <a:gd name="T7" fmla="*/ 6 h 134"/>
                <a:gd name="T8" fmla="*/ 78 w 79"/>
                <a:gd name="T9" fmla="*/ 8 h 134"/>
                <a:gd name="T10" fmla="*/ 78 w 79"/>
                <a:gd name="T11" fmla="*/ 11 h 134"/>
                <a:gd name="T12" fmla="*/ 78 w 79"/>
                <a:gd name="T13" fmla="*/ 15 h 134"/>
                <a:gd name="T14" fmla="*/ 78 w 79"/>
                <a:gd name="T15" fmla="*/ 19 h 134"/>
                <a:gd name="T16" fmla="*/ 78 w 79"/>
                <a:gd name="T17" fmla="*/ 23 h 134"/>
                <a:gd name="T18" fmla="*/ 78 w 79"/>
                <a:gd name="T19" fmla="*/ 27 h 134"/>
                <a:gd name="T20" fmla="*/ 76 w 79"/>
                <a:gd name="T21" fmla="*/ 33 h 134"/>
                <a:gd name="T22" fmla="*/ 74 w 79"/>
                <a:gd name="T23" fmla="*/ 36 h 134"/>
                <a:gd name="T24" fmla="*/ 74 w 79"/>
                <a:gd name="T25" fmla="*/ 42 h 134"/>
                <a:gd name="T26" fmla="*/ 72 w 79"/>
                <a:gd name="T27" fmla="*/ 48 h 134"/>
                <a:gd name="T28" fmla="*/ 68 w 79"/>
                <a:gd name="T29" fmla="*/ 55 h 134"/>
                <a:gd name="T30" fmla="*/ 66 w 79"/>
                <a:gd name="T31" fmla="*/ 60 h 134"/>
                <a:gd name="T32" fmla="*/ 64 w 79"/>
                <a:gd name="T33" fmla="*/ 66 h 134"/>
                <a:gd name="T34" fmla="*/ 60 w 79"/>
                <a:gd name="T35" fmla="*/ 72 h 134"/>
                <a:gd name="T36" fmla="*/ 59 w 79"/>
                <a:gd name="T37" fmla="*/ 78 h 134"/>
                <a:gd name="T38" fmla="*/ 55 w 79"/>
                <a:gd name="T39" fmla="*/ 81 h 134"/>
                <a:gd name="T40" fmla="*/ 51 w 79"/>
                <a:gd name="T41" fmla="*/ 87 h 134"/>
                <a:gd name="T42" fmla="*/ 47 w 79"/>
                <a:gd name="T43" fmla="*/ 94 h 134"/>
                <a:gd name="T44" fmla="*/ 44 w 79"/>
                <a:gd name="T45" fmla="*/ 100 h 134"/>
                <a:gd name="T46" fmla="*/ 40 w 79"/>
                <a:gd name="T47" fmla="*/ 103 h 134"/>
                <a:gd name="T48" fmla="*/ 36 w 79"/>
                <a:gd name="T49" fmla="*/ 107 h 134"/>
                <a:gd name="T50" fmla="*/ 34 w 79"/>
                <a:gd name="T51" fmla="*/ 113 h 134"/>
                <a:gd name="T52" fmla="*/ 30 w 79"/>
                <a:gd name="T53" fmla="*/ 117 h 134"/>
                <a:gd name="T54" fmla="*/ 26 w 79"/>
                <a:gd name="T55" fmla="*/ 119 h 134"/>
                <a:gd name="T56" fmla="*/ 22 w 79"/>
                <a:gd name="T57" fmla="*/ 122 h 134"/>
                <a:gd name="T58" fmla="*/ 19 w 79"/>
                <a:gd name="T59" fmla="*/ 124 h 134"/>
                <a:gd name="T60" fmla="*/ 15 w 79"/>
                <a:gd name="T61" fmla="*/ 129 h 134"/>
                <a:gd name="T62" fmla="*/ 13 w 79"/>
                <a:gd name="T63" fmla="*/ 129 h 134"/>
                <a:gd name="T64" fmla="*/ 9 w 79"/>
                <a:gd name="T65" fmla="*/ 131 h 134"/>
                <a:gd name="T66" fmla="*/ 7 w 79"/>
                <a:gd name="T67" fmla="*/ 131 h 134"/>
                <a:gd name="T68" fmla="*/ 4 w 79"/>
                <a:gd name="T69" fmla="*/ 133 h 134"/>
                <a:gd name="T70" fmla="*/ 2 w 79"/>
                <a:gd name="T71" fmla="*/ 131 h 134"/>
                <a:gd name="T72" fmla="*/ 0 w 79"/>
                <a:gd name="T73" fmla="*/ 131 h 134"/>
                <a:gd name="T74" fmla="*/ 17 w 79"/>
                <a:gd name="T75" fmla="*/ 98 h 134"/>
                <a:gd name="T76" fmla="*/ 36 w 79"/>
                <a:gd name="T77" fmla="*/ 66 h 134"/>
                <a:gd name="T78" fmla="*/ 55 w 79"/>
                <a:gd name="T79" fmla="*/ 33 h 134"/>
                <a:gd name="T80" fmla="*/ 72 w 79"/>
                <a:gd name="T81" fmla="*/ 0 h 1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
                <a:gd name="T124" fmla="*/ 0 h 134"/>
                <a:gd name="T125" fmla="*/ 79 w 79"/>
                <a:gd name="T126" fmla="*/ 134 h 1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 h="134">
                  <a:moveTo>
                    <a:pt x="72" y="0"/>
                  </a:moveTo>
                  <a:lnTo>
                    <a:pt x="74" y="2"/>
                  </a:lnTo>
                  <a:lnTo>
                    <a:pt x="76" y="4"/>
                  </a:lnTo>
                  <a:lnTo>
                    <a:pt x="76" y="6"/>
                  </a:lnTo>
                  <a:lnTo>
                    <a:pt x="78" y="8"/>
                  </a:lnTo>
                  <a:lnTo>
                    <a:pt x="78" y="11"/>
                  </a:lnTo>
                  <a:lnTo>
                    <a:pt x="78" y="15"/>
                  </a:lnTo>
                  <a:lnTo>
                    <a:pt x="78" y="19"/>
                  </a:lnTo>
                  <a:lnTo>
                    <a:pt x="78" y="23"/>
                  </a:lnTo>
                  <a:lnTo>
                    <a:pt x="78" y="27"/>
                  </a:lnTo>
                  <a:lnTo>
                    <a:pt x="76" y="33"/>
                  </a:lnTo>
                  <a:lnTo>
                    <a:pt x="74" y="36"/>
                  </a:lnTo>
                  <a:lnTo>
                    <a:pt x="74" y="42"/>
                  </a:lnTo>
                  <a:lnTo>
                    <a:pt x="72" y="48"/>
                  </a:lnTo>
                  <a:lnTo>
                    <a:pt x="68" y="55"/>
                  </a:lnTo>
                  <a:lnTo>
                    <a:pt x="66" y="60"/>
                  </a:lnTo>
                  <a:lnTo>
                    <a:pt x="64" y="66"/>
                  </a:lnTo>
                  <a:lnTo>
                    <a:pt x="60" y="72"/>
                  </a:lnTo>
                  <a:lnTo>
                    <a:pt x="59" y="78"/>
                  </a:lnTo>
                  <a:lnTo>
                    <a:pt x="55" y="81"/>
                  </a:lnTo>
                  <a:lnTo>
                    <a:pt x="51" y="87"/>
                  </a:lnTo>
                  <a:lnTo>
                    <a:pt x="47" y="94"/>
                  </a:lnTo>
                  <a:lnTo>
                    <a:pt x="44" y="100"/>
                  </a:lnTo>
                  <a:lnTo>
                    <a:pt x="40" y="103"/>
                  </a:lnTo>
                  <a:lnTo>
                    <a:pt x="36" y="107"/>
                  </a:lnTo>
                  <a:lnTo>
                    <a:pt x="34" y="113"/>
                  </a:lnTo>
                  <a:lnTo>
                    <a:pt x="30" y="117"/>
                  </a:lnTo>
                  <a:lnTo>
                    <a:pt x="26" y="119"/>
                  </a:lnTo>
                  <a:lnTo>
                    <a:pt x="22" y="122"/>
                  </a:lnTo>
                  <a:lnTo>
                    <a:pt x="19" y="124"/>
                  </a:lnTo>
                  <a:lnTo>
                    <a:pt x="15" y="129"/>
                  </a:lnTo>
                  <a:lnTo>
                    <a:pt x="13" y="129"/>
                  </a:lnTo>
                  <a:lnTo>
                    <a:pt x="9" y="131"/>
                  </a:lnTo>
                  <a:lnTo>
                    <a:pt x="7" y="131"/>
                  </a:lnTo>
                  <a:lnTo>
                    <a:pt x="4" y="133"/>
                  </a:lnTo>
                  <a:lnTo>
                    <a:pt x="2" y="131"/>
                  </a:lnTo>
                  <a:lnTo>
                    <a:pt x="0" y="131"/>
                  </a:lnTo>
                  <a:lnTo>
                    <a:pt x="17" y="98"/>
                  </a:lnTo>
                  <a:lnTo>
                    <a:pt x="36" y="66"/>
                  </a:lnTo>
                  <a:lnTo>
                    <a:pt x="55" y="33"/>
                  </a:lnTo>
                  <a:lnTo>
                    <a:pt x="72" y="0"/>
                  </a:lnTo>
                </a:path>
              </a:pathLst>
            </a:custGeom>
            <a:solidFill>
              <a:srgbClr val="000000"/>
            </a:solidFill>
            <a:ln w="12700" cap="rnd" cmpd="sng">
              <a:noFill/>
              <a:prstDash val="solid"/>
              <a:round/>
              <a:headEnd type="none" w="med" len="med"/>
              <a:tailEnd type="none" w="med" len="med"/>
            </a:ln>
          </p:spPr>
          <p:txBody>
            <a:bodyPr/>
            <a:lstStyle/>
            <a:p>
              <a:endParaRPr lang="en-US"/>
            </a:p>
          </p:txBody>
        </p:sp>
        <p:sp>
          <p:nvSpPr>
            <p:cNvPr id="8387" name="Line 519"/>
            <p:cNvSpPr>
              <a:spLocks noChangeShapeType="1"/>
            </p:cNvSpPr>
            <p:nvPr/>
          </p:nvSpPr>
          <p:spPr bwMode="auto">
            <a:xfrm>
              <a:off x="3005" y="2690"/>
              <a:ext cx="4" cy="4"/>
            </a:xfrm>
            <a:prstGeom prst="line">
              <a:avLst/>
            </a:prstGeom>
            <a:noFill/>
            <a:ln w="12700">
              <a:solidFill>
                <a:srgbClr val="000000"/>
              </a:solidFill>
              <a:round/>
              <a:headEnd/>
              <a:tailEnd/>
            </a:ln>
          </p:spPr>
          <p:txBody>
            <a:bodyPr wrap="none" anchor="ctr"/>
            <a:lstStyle/>
            <a:p>
              <a:endParaRPr lang="en-US"/>
            </a:p>
          </p:txBody>
        </p:sp>
        <p:sp>
          <p:nvSpPr>
            <p:cNvPr id="8388" name="Line 520"/>
            <p:cNvSpPr>
              <a:spLocks noChangeShapeType="1"/>
            </p:cNvSpPr>
            <p:nvPr/>
          </p:nvSpPr>
          <p:spPr bwMode="auto">
            <a:xfrm>
              <a:off x="3007" y="2692"/>
              <a:ext cx="4" cy="4"/>
            </a:xfrm>
            <a:prstGeom prst="line">
              <a:avLst/>
            </a:prstGeom>
            <a:noFill/>
            <a:ln w="12700">
              <a:solidFill>
                <a:srgbClr val="000000"/>
              </a:solidFill>
              <a:round/>
              <a:headEnd/>
              <a:tailEnd/>
            </a:ln>
          </p:spPr>
          <p:txBody>
            <a:bodyPr wrap="none" anchor="ctr"/>
            <a:lstStyle/>
            <a:p>
              <a:endParaRPr lang="en-US"/>
            </a:p>
          </p:txBody>
        </p:sp>
        <p:sp>
          <p:nvSpPr>
            <p:cNvPr id="8389" name="Line 521"/>
            <p:cNvSpPr>
              <a:spLocks noChangeShapeType="1"/>
            </p:cNvSpPr>
            <p:nvPr/>
          </p:nvSpPr>
          <p:spPr bwMode="auto">
            <a:xfrm>
              <a:off x="3010" y="2693"/>
              <a:ext cx="0" cy="6"/>
            </a:xfrm>
            <a:prstGeom prst="line">
              <a:avLst/>
            </a:prstGeom>
            <a:noFill/>
            <a:ln w="12700">
              <a:solidFill>
                <a:srgbClr val="000000"/>
              </a:solidFill>
              <a:round/>
              <a:headEnd/>
              <a:tailEnd/>
            </a:ln>
          </p:spPr>
          <p:txBody>
            <a:bodyPr wrap="none" anchor="ctr"/>
            <a:lstStyle/>
            <a:p>
              <a:endParaRPr lang="en-US"/>
            </a:p>
          </p:txBody>
        </p:sp>
        <p:sp>
          <p:nvSpPr>
            <p:cNvPr id="8390" name="Line 522"/>
            <p:cNvSpPr>
              <a:spLocks noChangeShapeType="1"/>
            </p:cNvSpPr>
            <p:nvPr/>
          </p:nvSpPr>
          <p:spPr bwMode="auto">
            <a:xfrm>
              <a:off x="3009" y="2696"/>
              <a:ext cx="4" cy="4"/>
            </a:xfrm>
            <a:prstGeom prst="line">
              <a:avLst/>
            </a:prstGeom>
            <a:noFill/>
            <a:ln w="12700">
              <a:solidFill>
                <a:srgbClr val="000000"/>
              </a:solidFill>
              <a:round/>
              <a:headEnd/>
              <a:tailEnd/>
            </a:ln>
          </p:spPr>
          <p:txBody>
            <a:bodyPr wrap="none" anchor="ctr"/>
            <a:lstStyle/>
            <a:p>
              <a:endParaRPr lang="en-US"/>
            </a:p>
          </p:txBody>
        </p:sp>
        <p:sp>
          <p:nvSpPr>
            <p:cNvPr id="8391" name="Line 523"/>
            <p:cNvSpPr>
              <a:spLocks noChangeShapeType="1"/>
            </p:cNvSpPr>
            <p:nvPr/>
          </p:nvSpPr>
          <p:spPr bwMode="auto">
            <a:xfrm>
              <a:off x="3012" y="2697"/>
              <a:ext cx="0" cy="7"/>
            </a:xfrm>
            <a:prstGeom prst="line">
              <a:avLst/>
            </a:prstGeom>
            <a:noFill/>
            <a:ln w="12700">
              <a:solidFill>
                <a:srgbClr val="000000"/>
              </a:solidFill>
              <a:round/>
              <a:headEnd/>
              <a:tailEnd/>
            </a:ln>
          </p:spPr>
          <p:txBody>
            <a:bodyPr wrap="none" anchor="ctr"/>
            <a:lstStyle/>
            <a:p>
              <a:endParaRPr lang="en-US"/>
            </a:p>
          </p:txBody>
        </p:sp>
        <p:sp>
          <p:nvSpPr>
            <p:cNvPr id="8392" name="Line 524"/>
            <p:cNvSpPr>
              <a:spLocks noChangeShapeType="1"/>
            </p:cNvSpPr>
            <p:nvPr/>
          </p:nvSpPr>
          <p:spPr bwMode="auto">
            <a:xfrm>
              <a:off x="3012" y="2704"/>
              <a:ext cx="0" cy="0"/>
            </a:xfrm>
            <a:prstGeom prst="line">
              <a:avLst/>
            </a:prstGeom>
            <a:noFill/>
            <a:ln w="12700">
              <a:solidFill>
                <a:srgbClr val="000000"/>
              </a:solidFill>
              <a:round/>
              <a:headEnd/>
              <a:tailEnd/>
            </a:ln>
          </p:spPr>
          <p:txBody>
            <a:bodyPr wrap="none" anchor="ctr"/>
            <a:lstStyle/>
            <a:p>
              <a:endParaRPr lang="en-US"/>
            </a:p>
          </p:txBody>
        </p:sp>
        <p:sp>
          <p:nvSpPr>
            <p:cNvPr id="8393" name="Line 525"/>
            <p:cNvSpPr>
              <a:spLocks noChangeShapeType="1"/>
            </p:cNvSpPr>
            <p:nvPr/>
          </p:nvSpPr>
          <p:spPr bwMode="auto">
            <a:xfrm>
              <a:off x="3012" y="2705"/>
              <a:ext cx="0" cy="7"/>
            </a:xfrm>
            <a:prstGeom prst="line">
              <a:avLst/>
            </a:prstGeom>
            <a:noFill/>
            <a:ln w="12700">
              <a:solidFill>
                <a:srgbClr val="000000"/>
              </a:solidFill>
              <a:round/>
              <a:headEnd/>
              <a:tailEnd/>
            </a:ln>
          </p:spPr>
          <p:txBody>
            <a:bodyPr wrap="none" anchor="ctr"/>
            <a:lstStyle/>
            <a:p>
              <a:endParaRPr lang="en-US"/>
            </a:p>
          </p:txBody>
        </p:sp>
        <p:sp>
          <p:nvSpPr>
            <p:cNvPr id="8394" name="Line 526"/>
            <p:cNvSpPr>
              <a:spLocks noChangeShapeType="1"/>
            </p:cNvSpPr>
            <p:nvPr/>
          </p:nvSpPr>
          <p:spPr bwMode="auto">
            <a:xfrm>
              <a:off x="3012" y="2709"/>
              <a:ext cx="0" cy="7"/>
            </a:xfrm>
            <a:prstGeom prst="line">
              <a:avLst/>
            </a:prstGeom>
            <a:noFill/>
            <a:ln w="12700">
              <a:solidFill>
                <a:srgbClr val="000000"/>
              </a:solidFill>
              <a:round/>
              <a:headEnd/>
              <a:tailEnd/>
            </a:ln>
          </p:spPr>
          <p:txBody>
            <a:bodyPr wrap="none" anchor="ctr"/>
            <a:lstStyle/>
            <a:p>
              <a:endParaRPr lang="en-US"/>
            </a:p>
          </p:txBody>
        </p:sp>
        <p:sp>
          <p:nvSpPr>
            <p:cNvPr id="8395" name="Line 527"/>
            <p:cNvSpPr>
              <a:spLocks noChangeShapeType="1"/>
            </p:cNvSpPr>
            <p:nvPr/>
          </p:nvSpPr>
          <p:spPr bwMode="auto">
            <a:xfrm>
              <a:off x="3012" y="2713"/>
              <a:ext cx="0" cy="7"/>
            </a:xfrm>
            <a:prstGeom prst="line">
              <a:avLst/>
            </a:prstGeom>
            <a:noFill/>
            <a:ln w="12700">
              <a:solidFill>
                <a:srgbClr val="000000"/>
              </a:solidFill>
              <a:round/>
              <a:headEnd/>
              <a:tailEnd/>
            </a:ln>
          </p:spPr>
          <p:txBody>
            <a:bodyPr wrap="none" anchor="ctr"/>
            <a:lstStyle/>
            <a:p>
              <a:endParaRPr lang="en-US"/>
            </a:p>
          </p:txBody>
        </p:sp>
        <p:sp>
          <p:nvSpPr>
            <p:cNvPr id="8396" name="Line 528"/>
            <p:cNvSpPr>
              <a:spLocks noChangeShapeType="1"/>
            </p:cNvSpPr>
            <p:nvPr/>
          </p:nvSpPr>
          <p:spPr bwMode="auto">
            <a:xfrm flipH="1">
              <a:off x="3006" y="2722"/>
              <a:ext cx="9" cy="3"/>
            </a:xfrm>
            <a:prstGeom prst="line">
              <a:avLst/>
            </a:prstGeom>
            <a:noFill/>
            <a:ln w="12700">
              <a:solidFill>
                <a:srgbClr val="000000"/>
              </a:solidFill>
              <a:round/>
              <a:headEnd/>
              <a:tailEnd/>
            </a:ln>
          </p:spPr>
          <p:txBody>
            <a:bodyPr wrap="none" anchor="ctr"/>
            <a:lstStyle/>
            <a:p>
              <a:endParaRPr lang="en-US"/>
            </a:p>
          </p:txBody>
        </p:sp>
        <p:sp>
          <p:nvSpPr>
            <p:cNvPr id="8397" name="Line 529"/>
            <p:cNvSpPr>
              <a:spLocks noChangeShapeType="1"/>
            </p:cNvSpPr>
            <p:nvPr/>
          </p:nvSpPr>
          <p:spPr bwMode="auto">
            <a:xfrm flipV="1">
              <a:off x="3007" y="2720"/>
              <a:ext cx="3" cy="14"/>
            </a:xfrm>
            <a:prstGeom prst="line">
              <a:avLst/>
            </a:prstGeom>
            <a:noFill/>
            <a:ln w="12700">
              <a:solidFill>
                <a:srgbClr val="000000"/>
              </a:solidFill>
              <a:round/>
              <a:headEnd/>
              <a:tailEnd/>
            </a:ln>
          </p:spPr>
          <p:txBody>
            <a:bodyPr wrap="none" anchor="ctr"/>
            <a:lstStyle/>
            <a:p>
              <a:endParaRPr lang="en-US"/>
            </a:p>
          </p:txBody>
        </p:sp>
        <p:sp>
          <p:nvSpPr>
            <p:cNvPr id="8398" name="Line 530"/>
            <p:cNvSpPr>
              <a:spLocks noChangeShapeType="1"/>
            </p:cNvSpPr>
            <p:nvPr/>
          </p:nvSpPr>
          <p:spPr bwMode="auto">
            <a:xfrm>
              <a:off x="3008" y="2731"/>
              <a:ext cx="0" cy="1"/>
            </a:xfrm>
            <a:prstGeom prst="line">
              <a:avLst/>
            </a:prstGeom>
            <a:noFill/>
            <a:ln w="12700">
              <a:solidFill>
                <a:srgbClr val="000000"/>
              </a:solidFill>
              <a:round/>
              <a:headEnd/>
              <a:tailEnd/>
            </a:ln>
          </p:spPr>
          <p:txBody>
            <a:bodyPr wrap="none" anchor="ctr"/>
            <a:lstStyle/>
            <a:p>
              <a:endParaRPr lang="en-US"/>
            </a:p>
          </p:txBody>
        </p:sp>
        <p:sp>
          <p:nvSpPr>
            <p:cNvPr id="8399" name="Line 531"/>
            <p:cNvSpPr>
              <a:spLocks noChangeShapeType="1"/>
            </p:cNvSpPr>
            <p:nvPr/>
          </p:nvSpPr>
          <p:spPr bwMode="auto">
            <a:xfrm>
              <a:off x="3008" y="2738"/>
              <a:ext cx="0" cy="3"/>
            </a:xfrm>
            <a:prstGeom prst="line">
              <a:avLst/>
            </a:prstGeom>
            <a:noFill/>
            <a:ln w="12700">
              <a:solidFill>
                <a:srgbClr val="000000"/>
              </a:solidFill>
              <a:round/>
              <a:headEnd/>
              <a:tailEnd/>
            </a:ln>
          </p:spPr>
          <p:txBody>
            <a:bodyPr wrap="none" anchor="ctr"/>
            <a:lstStyle/>
            <a:p>
              <a:endParaRPr lang="en-US"/>
            </a:p>
          </p:txBody>
        </p:sp>
        <p:sp>
          <p:nvSpPr>
            <p:cNvPr id="8400" name="Line 532"/>
            <p:cNvSpPr>
              <a:spLocks noChangeShapeType="1"/>
            </p:cNvSpPr>
            <p:nvPr/>
          </p:nvSpPr>
          <p:spPr bwMode="auto">
            <a:xfrm flipV="1">
              <a:off x="3000" y="2736"/>
              <a:ext cx="6" cy="17"/>
            </a:xfrm>
            <a:prstGeom prst="line">
              <a:avLst/>
            </a:prstGeom>
            <a:noFill/>
            <a:ln w="12700">
              <a:solidFill>
                <a:srgbClr val="000000"/>
              </a:solidFill>
              <a:round/>
              <a:headEnd/>
              <a:tailEnd/>
            </a:ln>
          </p:spPr>
          <p:txBody>
            <a:bodyPr wrap="none" anchor="ctr"/>
            <a:lstStyle/>
            <a:p>
              <a:endParaRPr lang="en-US"/>
            </a:p>
          </p:txBody>
        </p:sp>
        <p:sp>
          <p:nvSpPr>
            <p:cNvPr id="8401" name="Line 533"/>
            <p:cNvSpPr>
              <a:spLocks noChangeShapeType="1"/>
            </p:cNvSpPr>
            <p:nvPr/>
          </p:nvSpPr>
          <p:spPr bwMode="auto">
            <a:xfrm flipH="1">
              <a:off x="2996" y="2751"/>
              <a:ext cx="9" cy="3"/>
            </a:xfrm>
            <a:prstGeom prst="line">
              <a:avLst/>
            </a:prstGeom>
            <a:noFill/>
            <a:ln w="12700">
              <a:solidFill>
                <a:srgbClr val="000000"/>
              </a:solidFill>
              <a:round/>
              <a:headEnd/>
              <a:tailEnd/>
            </a:ln>
          </p:spPr>
          <p:txBody>
            <a:bodyPr wrap="none" anchor="ctr"/>
            <a:lstStyle/>
            <a:p>
              <a:endParaRPr lang="en-US"/>
            </a:p>
          </p:txBody>
        </p:sp>
        <p:sp>
          <p:nvSpPr>
            <p:cNvPr id="8402" name="Line 534"/>
            <p:cNvSpPr>
              <a:spLocks noChangeShapeType="1"/>
            </p:cNvSpPr>
            <p:nvPr/>
          </p:nvSpPr>
          <p:spPr bwMode="auto">
            <a:xfrm flipH="1">
              <a:off x="2993" y="2757"/>
              <a:ext cx="9" cy="3"/>
            </a:xfrm>
            <a:prstGeom prst="line">
              <a:avLst/>
            </a:prstGeom>
            <a:noFill/>
            <a:ln w="12700">
              <a:solidFill>
                <a:srgbClr val="000000"/>
              </a:solidFill>
              <a:round/>
              <a:headEnd/>
              <a:tailEnd/>
            </a:ln>
          </p:spPr>
          <p:txBody>
            <a:bodyPr wrap="none" anchor="ctr"/>
            <a:lstStyle/>
            <a:p>
              <a:endParaRPr lang="en-US"/>
            </a:p>
          </p:txBody>
        </p:sp>
        <p:sp>
          <p:nvSpPr>
            <p:cNvPr id="8403" name="Line 535"/>
            <p:cNvSpPr>
              <a:spLocks noChangeShapeType="1"/>
            </p:cNvSpPr>
            <p:nvPr/>
          </p:nvSpPr>
          <p:spPr bwMode="auto">
            <a:xfrm flipV="1">
              <a:off x="2992" y="2755"/>
              <a:ext cx="6" cy="16"/>
            </a:xfrm>
            <a:prstGeom prst="line">
              <a:avLst/>
            </a:prstGeom>
            <a:noFill/>
            <a:ln w="12700">
              <a:solidFill>
                <a:srgbClr val="000000"/>
              </a:solidFill>
              <a:round/>
              <a:headEnd/>
              <a:tailEnd/>
            </a:ln>
          </p:spPr>
          <p:txBody>
            <a:bodyPr wrap="none" anchor="ctr"/>
            <a:lstStyle/>
            <a:p>
              <a:endParaRPr lang="en-US"/>
            </a:p>
          </p:txBody>
        </p:sp>
        <p:sp>
          <p:nvSpPr>
            <p:cNvPr id="8404" name="Line 536"/>
            <p:cNvSpPr>
              <a:spLocks noChangeShapeType="1"/>
            </p:cNvSpPr>
            <p:nvPr/>
          </p:nvSpPr>
          <p:spPr bwMode="auto">
            <a:xfrm flipH="1">
              <a:off x="2987" y="2769"/>
              <a:ext cx="9" cy="3"/>
            </a:xfrm>
            <a:prstGeom prst="line">
              <a:avLst/>
            </a:prstGeom>
            <a:noFill/>
            <a:ln w="12700">
              <a:solidFill>
                <a:srgbClr val="000000"/>
              </a:solidFill>
              <a:round/>
              <a:headEnd/>
              <a:tailEnd/>
            </a:ln>
          </p:spPr>
          <p:txBody>
            <a:bodyPr wrap="none" anchor="ctr"/>
            <a:lstStyle/>
            <a:p>
              <a:endParaRPr lang="en-US"/>
            </a:p>
          </p:txBody>
        </p:sp>
        <p:sp>
          <p:nvSpPr>
            <p:cNvPr id="8405" name="Line 537"/>
            <p:cNvSpPr>
              <a:spLocks noChangeShapeType="1"/>
            </p:cNvSpPr>
            <p:nvPr/>
          </p:nvSpPr>
          <p:spPr bwMode="auto">
            <a:xfrm flipV="1">
              <a:off x="2986" y="2767"/>
              <a:ext cx="6" cy="14"/>
            </a:xfrm>
            <a:prstGeom prst="line">
              <a:avLst/>
            </a:prstGeom>
            <a:noFill/>
            <a:ln w="12700">
              <a:solidFill>
                <a:srgbClr val="000000"/>
              </a:solidFill>
              <a:round/>
              <a:headEnd/>
              <a:tailEnd/>
            </a:ln>
          </p:spPr>
          <p:txBody>
            <a:bodyPr wrap="none" anchor="ctr"/>
            <a:lstStyle/>
            <a:p>
              <a:endParaRPr lang="en-US"/>
            </a:p>
          </p:txBody>
        </p:sp>
        <p:sp>
          <p:nvSpPr>
            <p:cNvPr id="8406" name="Line 538"/>
            <p:cNvSpPr>
              <a:spLocks noChangeShapeType="1"/>
            </p:cNvSpPr>
            <p:nvPr/>
          </p:nvSpPr>
          <p:spPr bwMode="auto">
            <a:xfrm flipV="1">
              <a:off x="2982" y="2771"/>
              <a:ext cx="6" cy="17"/>
            </a:xfrm>
            <a:prstGeom prst="line">
              <a:avLst/>
            </a:prstGeom>
            <a:noFill/>
            <a:ln w="12700">
              <a:solidFill>
                <a:srgbClr val="000000"/>
              </a:solidFill>
              <a:round/>
              <a:headEnd/>
              <a:tailEnd/>
            </a:ln>
          </p:spPr>
          <p:txBody>
            <a:bodyPr wrap="none" anchor="ctr"/>
            <a:lstStyle/>
            <a:p>
              <a:endParaRPr lang="en-US"/>
            </a:p>
          </p:txBody>
        </p:sp>
        <p:sp>
          <p:nvSpPr>
            <p:cNvPr id="8407" name="Line 539"/>
            <p:cNvSpPr>
              <a:spLocks noChangeShapeType="1"/>
            </p:cNvSpPr>
            <p:nvPr/>
          </p:nvSpPr>
          <p:spPr bwMode="auto">
            <a:xfrm flipV="1">
              <a:off x="2978" y="2778"/>
              <a:ext cx="5" cy="16"/>
            </a:xfrm>
            <a:prstGeom prst="line">
              <a:avLst/>
            </a:prstGeom>
            <a:noFill/>
            <a:ln w="12700">
              <a:solidFill>
                <a:srgbClr val="000000"/>
              </a:solidFill>
              <a:round/>
              <a:headEnd/>
              <a:tailEnd/>
            </a:ln>
          </p:spPr>
          <p:txBody>
            <a:bodyPr wrap="none" anchor="ctr"/>
            <a:lstStyle/>
            <a:p>
              <a:endParaRPr lang="en-US"/>
            </a:p>
          </p:txBody>
        </p:sp>
        <p:sp>
          <p:nvSpPr>
            <p:cNvPr id="8408" name="Line 540"/>
            <p:cNvSpPr>
              <a:spLocks noChangeShapeType="1"/>
            </p:cNvSpPr>
            <p:nvPr/>
          </p:nvSpPr>
          <p:spPr bwMode="auto">
            <a:xfrm flipV="1">
              <a:off x="2974" y="2784"/>
              <a:ext cx="5" cy="16"/>
            </a:xfrm>
            <a:prstGeom prst="line">
              <a:avLst/>
            </a:prstGeom>
            <a:noFill/>
            <a:ln w="12700">
              <a:solidFill>
                <a:srgbClr val="000000"/>
              </a:solidFill>
              <a:round/>
              <a:headEnd/>
              <a:tailEnd/>
            </a:ln>
          </p:spPr>
          <p:txBody>
            <a:bodyPr wrap="none" anchor="ctr"/>
            <a:lstStyle/>
            <a:p>
              <a:endParaRPr lang="en-US"/>
            </a:p>
          </p:txBody>
        </p:sp>
        <p:sp>
          <p:nvSpPr>
            <p:cNvPr id="8409" name="Line 541"/>
            <p:cNvSpPr>
              <a:spLocks noChangeShapeType="1"/>
            </p:cNvSpPr>
            <p:nvPr/>
          </p:nvSpPr>
          <p:spPr bwMode="auto">
            <a:xfrm flipV="1">
              <a:off x="2970" y="2790"/>
              <a:ext cx="6" cy="14"/>
            </a:xfrm>
            <a:prstGeom prst="line">
              <a:avLst/>
            </a:prstGeom>
            <a:noFill/>
            <a:ln w="12700">
              <a:solidFill>
                <a:srgbClr val="000000"/>
              </a:solidFill>
              <a:round/>
              <a:headEnd/>
              <a:tailEnd/>
            </a:ln>
          </p:spPr>
          <p:txBody>
            <a:bodyPr wrap="none" anchor="ctr"/>
            <a:lstStyle/>
            <a:p>
              <a:endParaRPr lang="en-US"/>
            </a:p>
          </p:txBody>
        </p:sp>
        <p:sp>
          <p:nvSpPr>
            <p:cNvPr id="8410" name="Line 542"/>
            <p:cNvSpPr>
              <a:spLocks noChangeShapeType="1"/>
            </p:cNvSpPr>
            <p:nvPr/>
          </p:nvSpPr>
          <p:spPr bwMode="auto">
            <a:xfrm flipV="1">
              <a:off x="2966" y="2794"/>
              <a:ext cx="6" cy="14"/>
            </a:xfrm>
            <a:prstGeom prst="line">
              <a:avLst/>
            </a:prstGeom>
            <a:noFill/>
            <a:ln w="12700">
              <a:solidFill>
                <a:srgbClr val="000000"/>
              </a:solidFill>
              <a:round/>
              <a:headEnd/>
              <a:tailEnd/>
            </a:ln>
          </p:spPr>
          <p:txBody>
            <a:bodyPr wrap="none" anchor="ctr"/>
            <a:lstStyle/>
            <a:p>
              <a:endParaRPr lang="en-US"/>
            </a:p>
          </p:txBody>
        </p:sp>
        <p:sp>
          <p:nvSpPr>
            <p:cNvPr id="8411" name="Line 543"/>
            <p:cNvSpPr>
              <a:spLocks noChangeShapeType="1"/>
            </p:cNvSpPr>
            <p:nvPr/>
          </p:nvSpPr>
          <p:spPr bwMode="auto">
            <a:xfrm flipH="1">
              <a:off x="2961" y="2806"/>
              <a:ext cx="9" cy="3"/>
            </a:xfrm>
            <a:prstGeom prst="line">
              <a:avLst/>
            </a:prstGeom>
            <a:noFill/>
            <a:ln w="12700">
              <a:solidFill>
                <a:srgbClr val="000000"/>
              </a:solidFill>
              <a:round/>
              <a:headEnd/>
              <a:tailEnd/>
            </a:ln>
          </p:spPr>
          <p:txBody>
            <a:bodyPr wrap="none" anchor="ctr"/>
            <a:lstStyle/>
            <a:p>
              <a:endParaRPr lang="en-US"/>
            </a:p>
          </p:txBody>
        </p:sp>
        <p:sp>
          <p:nvSpPr>
            <p:cNvPr id="8412" name="Line 544"/>
            <p:cNvSpPr>
              <a:spLocks noChangeShapeType="1"/>
            </p:cNvSpPr>
            <p:nvPr/>
          </p:nvSpPr>
          <p:spPr bwMode="auto">
            <a:xfrm flipV="1">
              <a:off x="2960" y="2805"/>
              <a:ext cx="6" cy="13"/>
            </a:xfrm>
            <a:prstGeom prst="line">
              <a:avLst/>
            </a:prstGeom>
            <a:noFill/>
            <a:ln w="12700">
              <a:solidFill>
                <a:srgbClr val="000000"/>
              </a:solidFill>
              <a:round/>
              <a:headEnd/>
              <a:tailEnd/>
            </a:ln>
          </p:spPr>
          <p:txBody>
            <a:bodyPr wrap="none" anchor="ctr"/>
            <a:lstStyle/>
            <a:p>
              <a:endParaRPr lang="en-US"/>
            </a:p>
          </p:txBody>
        </p:sp>
        <p:sp>
          <p:nvSpPr>
            <p:cNvPr id="8413" name="Line 545"/>
            <p:cNvSpPr>
              <a:spLocks noChangeShapeType="1"/>
            </p:cNvSpPr>
            <p:nvPr/>
          </p:nvSpPr>
          <p:spPr bwMode="auto">
            <a:xfrm flipV="1">
              <a:off x="2955" y="2809"/>
              <a:ext cx="7" cy="11"/>
            </a:xfrm>
            <a:prstGeom prst="line">
              <a:avLst/>
            </a:prstGeom>
            <a:noFill/>
            <a:ln w="12700">
              <a:solidFill>
                <a:srgbClr val="000000"/>
              </a:solidFill>
              <a:round/>
              <a:headEnd/>
              <a:tailEnd/>
            </a:ln>
          </p:spPr>
          <p:txBody>
            <a:bodyPr wrap="none" anchor="ctr"/>
            <a:lstStyle/>
            <a:p>
              <a:endParaRPr lang="en-US"/>
            </a:p>
          </p:txBody>
        </p:sp>
        <p:sp>
          <p:nvSpPr>
            <p:cNvPr id="8414" name="Line 546"/>
            <p:cNvSpPr>
              <a:spLocks noChangeShapeType="1"/>
            </p:cNvSpPr>
            <p:nvPr/>
          </p:nvSpPr>
          <p:spPr bwMode="auto">
            <a:xfrm flipV="1">
              <a:off x="2952" y="2811"/>
              <a:ext cx="5" cy="13"/>
            </a:xfrm>
            <a:prstGeom prst="line">
              <a:avLst/>
            </a:prstGeom>
            <a:noFill/>
            <a:ln w="12700">
              <a:solidFill>
                <a:srgbClr val="000000"/>
              </a:solidFill>
              <a:round/>
              <a:headEnd/>
              <a:tailEnd/>
            </a:ln>
          </p:spPr>
          <p:txBody>
            <a:bodyPr wrap="none" anchor="ctr"/>
            <a:lstStyle/>
            <a:p>
              <a:endParaRPr lang="en-US"/>
            </a:p>
          </p:txBody>
        </p:sp>
        <p:sp>
          <p:nvSpPr>
            <p:cNvPr id="8415" name="Line 547"/>
            <p:cNvSpPr>
              <a:spLocks noChangeShapeType="1"/>
            </p:cNvSpPr>
            <p:nvPr/>
          </p:nvSpPr>
          <p:spPr bwMode="auto">
            <a:xfrm flipV="1">
              <a:off x="2947" y="2816"/>
              <a:ext cx="6" cy="11"/>
            </a:xfrm>
            <a:prstGeom prst="line">
              <a:avLst/>
            </a:prstGeom>
            <a:noFill/>
            <a:ln w="12700">
              <a:solidFill>
                <a:srgbClr val="000000"/>
              </a:solidFill>
              <a:round/>
              <a:headEnd/>
              <a:tailEnd/>
            </a:ln>
          </p:spPr>
          <p:txBody>
            <a:bodyPr wrap="none" anchor="ctr"/>
            <a:lstStyle/>
            <a:p>
              <a:endParaRPr lang="en-US"/>
            </a:p>
          </p:txBody>
        </p:sp>
        <p:sp>
          <p:nvSpPr>
            <p:cNvPr id="8416" name="Line 548"/>
            <p:cNvSpPr>
              <a:spLocks noChangeShapeType="1"/>
            </p:cNvSpPr>
            <p:nvPr/>
          </p:nvSpPr>
          <p:spPr bwMode="auto">
            <a:xfrm flipV="1">
              <a:off x="2943" y="2817"/>
              <a:ext cx="6" cy="14"/>
            </a:xfrm>
            <a:prstGeom prst="line">
              <a:avLst/>
            </a:prstGeom>
            <a:noFill/>
            <a:ln w="12700">
              <a:solidFill>
                <a:srgbClr val="000000"/>
              </a:solidFill>
              <a:round/>
              <a:headEnd/>
              <a:tailEnd/>
            </a:ln>
          </p:spPr>
          <p:txBody>
            <a:bodyPr wrap="none" anchor="ctr"/>
            <a:lstStyle/>
            <a:p>
              <a:endParaRPr lang="en-US"/>
            </a:p>
          </p:txBody>
        </p:sp>
        <p:sp>
          <p:nvSpPr>
            <p:cNvPr id="8417" name="Line 549"/>
            <p:cNvSpPr>
              <a:spLocks noChangeShapeType="1"/>
            </p:cNvSpPr>
            <p:nvPr/>
          </p:nvSpPr>
          <p:spPr bwMode="auto">
            <a:xfrm flipH="1">
              <a:off x="2936" y="2826"/>
              <a:ext cx="14" cy="0"/>
            </a:xfrm>
            <a:prstGeom prst="line">
              <a:avLst/>
            </a:prstGeom>
            <a:noFill/>
            <a:ln w="12700">
              <a:solidFill>
                <a:srgbClr val="000000"/>
              </a:solidFill>
              <a:round/>
              <a:headEnd/>
              <a:tailEnd/>
            </a:ln>
          </p:spPr>
          <p:txBody>
            <a:bodyPr wrap="none" anchor="ctr"/>
            <a:lstStyle/>
            <a:p>
              <a:endParaRPr lang="en-US"/>
            </a:p>
          </p:txBody>
        </p:sp>
        <p:sp>
          <p:nvSpPr>
            <p:cNvPr id="8418" name="Line 550"/>
            <p:cNvSpPr>
              <a:spLocks noChangeShapeType="1"/>
            </p:cNvSpPr>
            <p:nvPr/>
          </p:nvSpPr>
          <p:spPr bwMode="auto">
            <a:xfrm flipV="1">
              <a:off x="2937" y="2822"/>
              <a:ext cx="6" cy="11"/>
            </a:xfrm>
            <a:prstGeom prst="line">
              <a:avLst/>
            </a:prstGeom>
            <a:noFill/>
            <a:ln w="12700">
              <a:solidFill>
                <a:srgbClr val="000000"/>
              </a:solidFill>
              <a:round/>
              <a:headEnd/>
              <a:tailEnd/>
            </a:ln>
          </p:spPr>
          <p:txBody>
            <a:bodyPr wrap="none" anchor="ctr"/>
            <a:lstStyle/>
            <a:p>
              <a:endParaRPr lang="en-US"/>
            </a:p>
          </p:txBody>
        </p:sp>
        <p:sp>
          <p:nvSpPr>
            <p:cNvPr id="8419" name="Line 551"/>
            <p:cNvSpPr>
              <a:spLocks noChangeShapeType="1"/>
            </p:cNvSpPr>
            <p:nvPr/>
          </p:nvSpPr>
          <p:spPr bwMode="auto">
            <a:xfrm flipH="1">
              <a:off x="2930" y="2828"/>
              <a:ext cx="14" cy="0"/>
            </a:xfrm>
            <a:prstGeom prst="line">
              <a:avLst/>
            </a:prstGeom>
            <a:noFill/>
            <a:ln w="12700">
              <a:solidFill>
                <a:srgbClr val="000000"/>
              </a:solidFill>
              <a:round/>
              <a:headEnd/>
              <a:tailEnd/>
            </a:ln>
          </p:spPr>
          <p:txBody>
            <a:bodyPr wrap="none" anchor="ctr"/>
            <a:lstStyle/>
            <a:p>
              <a:endParaRPr lang="en-US"/>
            </a:p>
          </p:txBody>
        </p:sp>
        <p:sp>
          <p:nvSpPr>
            <p:cNvPr id="8420" name="Line 552"/>
            <p:cNvSpPr>
              <a:spLocks noChangeShapeType="1"/>
            </p:cNvSpPr>
            <p:nvPr/>
          </p:nvSpPr>
          <p:spPr bwMode="auto">
            <a:xfrm flipV="1">
              <a:off x="2931" y="2824"/>
              <a:ext cx="6" cy="11"/>
            </a:xfrm>
            <a:prstGeom prst="line">
              <a:avLst/>
            </a:prstGeom>
            <a:noFill/>
            <a:ln w="12700">
              <a:solidFill>
                <a:srgbClr val="000000"/>
              </a:solidFill>
              <a:round/>
              <a:headEnd/>
              <a:tailEnd/>
            </a:ln>
          </p:spPr>
          <p:txBody>
            <a:bodyPr wrap="none" anchor="ctr"/>
            <a:lstStyle/>
            <a:p>
              <a:endParaRPr lang="en-US"/>
            </a:p>
          </p:txBody>
        </p:sp>
        <p:sp>
          <p:nvSpPr>
            <p:cNvPr id="8421" name="Line 553"/>
            <p:cNvSpPr>
              <a:spLocks noChangeShapeType="1"/>
            </p:cNvSpPr>
            <p:nvPr/>
          </p:nvSpPr>
          <p:spPr bwMode="auto">
            <a:xfrm>
              <a:off x="2929" y="2827"/>
              <a:ext cx="4" cy="4"/>
            </a:xfrm>
            <a:prstGeom prst="line">
              <a:avLst/>
            </a:prstGeom>
            <a:noFill/>
            <a:ln w="12700">
              <a:solidFill>
                <a:srgbClr val="000000"/>
              </a:solidFill>
              <a:round/>
              <a:headEnd/>
              <a:tailEnd/>
            </a:ln>
          </p:spPr>
          <p:txBody>
            <a:bodyPr wrap="none" anchor="ctr"/>
            <a:lstStyle/>
            <a:p>
              <a:endParaRPr lang="en-US"/>
            </a:p>
          </p:txBody>
        </p:sp>
        <p:sp>
          <p:nvSpPr>
            <p:cNvPr id="8422" name="Line 554"/>
            <p:cNvSpPr>
              <a:spLocks noChangeShapeType="1"/>
            </p:cNvSpPr>
            <p:nvPr/>
          </p:nvSpPr>
          <p:spPr bwMode="auto">
            <a:xfrm flipH="1">
              <a:off x="2922" y="2828"/>
              <a:ext cx="14" cy="0"/>
            </a:xfrm>
            <a:prstGeom prst="line">
              <a:avLst/>
            </a:prstGeom>
            <a:noFill/>
            <a:ln w="12700">
              <a:solidFill>
                <a:srgbClr val="000000"/>
              </a:solidFill>
              <a:round/>
              <a:headEnd/>
              <a:tailEnd/>
            </a:ln>
          </p:spPr>
          <p:txBody>
            <a:bodyPr wrap="none" anchor="ctr"/>
            <a:lstStyle/>
            <a:p>
              <a:endParaRPr lang="en-US"/>
            </a:p>
          </p:txBody>
        </p:sp>
        <p:sp>
          <p:nvSpPr>
            <p:cNvPr id="8423" name="Freeform 555"/>
            <p:cNvSpPr>
              <a:spLocks/>
            </p:cNvSpPr>
            <p:nvPr/>
          </p:nvSpPr>
          <p:spPr bwMode="auto">
            <a:xfrm>
              <a:off x="2940" y="2741"/>
              <a:ext cx="46" cy="30"/>
            </a:xfrm>
            <a:custGeom>
              <a:avLst/>
              <a:gdLst>
                <a:gd name="T0" fmla="*/ 38 w 46"/>
                <a:gd name="T1" fmla="*/ 29 h 30"/>
                <a:gd name="T2" fmla="*/ 0 w 46"/>
                <a:gd name="T3" fmla="*/ 4 h 30"/>
                <a:gd name="T4" fmla="*/ 2 w 46"/>
                <a:gd name="T5" fmla="*/ 0 h 30"/>
                <a:gd name="T6" fmla="*/ 45 w 46"/>
                <a:gd name="T7" fmla="*/ 17 h 30"/>
                <a:gd name="T8" fmla="*/ 38 w 46"/>
                <a:gd name="T9" fmla="*/ 29 h 30"/>
                <a:gd name="T10" fmla="*/ 0 60000 65536"/>
                <a:gd name="T11" fmla="*/ 0 60000 65536"/>
                <a:gd name="T12" fmla="*/ 0 60000 65536"/>
                <a:gd name="T13" fmla="*/ 0 60000 65536"/>
                <a:gd name="T14" fmla="*/ 0 60000 65536"/>
                <a:gd name="T15" fmla="*/ 0 w 46"/>
                <a:gd name="T16" fmla="*/ 0 h 30"/>
                <a:gd name="T17" fmla="*/ 46 w 46"/>
                <a:gd name="T18" fmla="*/ 30 h 30"/>
              </a:gdLst>
              <a:ahLst/>
              <a:cxnLst>
                <a:cxn ang="T10">
                  <a:pos x="T0" y="T1"/>
                </a:cxn>
                <a:cxn ang="T11">
                  <a:pos x="T2" y="T3"/>
                </a:cxn>
                <a:cxn ang="T12">
                  <a:pos x="T4" y="T5"/>
                </a:cxn>
                <a:cxn ang="T13">
                  <a:pos x="T6" y="T7"/>
                </a:cxn>
                <a:cxn ang="T14">
                  <a:pos x="T8" y="T9"/>
                </a:cxn>
              </a:cxnLst>
              <a:rect l="T15" t="T16" r="T17" b="T18"/>
              <a:pathLst>
                <a:path w="46" h="30">
                  <a:moveTo>
                    <a:pt x="38" y="29"/>
                  </a:moveTo>
                  <a:lnTo>
                    <a:pt x="0" y="4"/>
                  </a:lnTo>
                  <a:lnTo>
                    <a:pt x="2" y="0"/>
                  </a:lnTo>
                  <a:lnTo>
                    <a:pt x="45" y="17"/>
                  </a:lnTo>
                  <a:lnTo>
                    <a:pt x="38" y="29"/>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8424" name="Freeform 556"/>
            <p:cNvSpPr>
              <a:spLocks/>
            </p:cNvSpPr>
            <p:nvPr/>
          </p:nvSpPr>
          <p:spPr bwMode="auto">
            <a:xfrm>
              <a:off x="2940" y="2741"/>
              <a:ext cx="46" cy="30"/>
            </a:xfrm>
            <a:custGeom>
              <a:avLst/>
              <a:gdLst>
                <a:gd name="T0" fmla="*/ 38 w 46"/>
                <a:gd name="T1" fmla="*/ 29 h 30"/>
                <a:gd name="T2" fmla="*/ 0 w 46"/>
                <a:gd name="T3" fmla="*/ 4 h 30"/>
                <a:gd name="T4" fmla="*/ 2 w 46"/>
                <a:gd name="T5" fmla="*/ 0 h 30"/>
                <a:gd name="T6" fmla="*/ 45 w 46"/>
                <a:gd name="T7" fmla="*/ 17 h 30"/>
                <a:gd name="T8" fmla="*/ 38 w 46"/>
                <a:gd name="T9" fmla="*/ 29 h 30"/>
                <a:gd name="T10" fmla="*/ 0 60000 65536"/>
                <a:gd name="T11" fmla="*/ 0 60000 65536"/>
                <a:gd name="T12" fmla="*/ 0 60000 65536"/>
                <a:gd name="T13" fmla="*/ 0 60000 65536"/>
                <a:gd name="T14" fmla="*/ 0 60000 65536"/>
                <a:gd name="T15" fmla="*/ 0 w 46"/>
                <a:gd name="T16" fmla="*/ 0 h 30"/>
                <a:gd name="T17" fmla="*/ 46 w 46"/>
                <a:gd name="T18" fmla="*/ 30 h 30"/>
              </a:gdLst>
              <a:ahLst/>
              <a:cxnLst>
                <a:cxn ang="T10">
                  <a:pos x="T0" y="T1"/>
                </a:cxn>
                <a:cxn ang="T11">
                  <a:pos x="T2" y="T3"/>
                </a:cxn>
                <a:cxn ang="T12">
                  <a:pos x="T4" y="T5"/>
                </a:cxn>
                <a:cxn ang="T13">
                  <a:pos x="T6" y="T7"/>
                </a:cxn>
                <a:cxn ang="T14">
                  <a:pos x="T8" y="T9"/>
                </a:cxn>
              </a:cxnLst>
              <a:rect l="T15" t="T16" r="T17" b="T18"/>
              <a:pathLst>
                <a:path w="46" h="30">
                  <a:moveTo>
                    <a:pt x="38" y="29"/>
                  </a:moveTo>
                  <a:lnTo>
                    <a:pt x="0" y="4"/>
                  </a:lnTo>
                  <a:lnTo>
                    <a:pt x="2" y="0"/>
                  </a:lnTo>
                  <a:lnTo>
                    <a:pt x="45" y="17"/>
                  </a:lnTo>
                  <a:lnTo>
                    <a:pt x="38" y="29"/>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8425" name="Freeform 557"/>
            <p:cNvSpPr>
              <a:spLocks/>
            </p:cNvSpPr>
            <p:nvPr/>
          </p:nvSpPr>
          <p:spPr bwMode="auto">
            <a:xfrm>
              <a:off x="2942" y="2744"/>
              <a:ext cx="52" cy="35"/>
            </a:xfrm>
            <a:custGeom>
              <a:avLst/>
              <a:gdLst>
                <a:gd name="T0" fmla="*/ 43 w 52"/>
                <a:gd name="T1" fmla="*/ 34 h 35"/>
                <a:gd name="T2" fmla="*/ 0 w 52"/>
                <a:gd name="T3" fmla="*/ 4 h 35"/>
                <a:gd name="T4" fmla="*/ 2 w 52"/>
                <a:gd name="T5" fmla="*/ 0 h 35"/>
                <a:gd name="T6" fmla="*/ 51 w 52"/>
                <a:gd name="T7" fmla="*/ 20 h 35"/>
                <a:gd name="T8" fmla="*/ 0 60000 65536"/>
                <a:gd name="T9" fmla="*/ 0 60000 65536"/>
                <a:gd name="T10" fmla="*/ 0 60000 65536"/>
                <a:gd name="T11" fmla="*/ 0 60000 65536"/>
                <a:gd name="T12" fmla="*/ 0 w 52"/>
                <a:gd name="T13" fmla="*/ 0 h 35"/>
                <a:gd name="T14" fmla="*/ 52 w 52"/>
                <a:gd name="T15" fmla="*/ 35 h 35"/>
              </a:gdLst>
              <a:ahLst/>
              <a:cxnLst>
                <a:cxn ang="T8">
                  <a:pos x="T0" y="T1"/>
                </a:cxn>
                <a:cxn ang="T9">
                  <a:pos x="T2" y="T3"/>
                </a:cxn>
                <a:cxn ang="T10">
                  <a:pos x="T4" y="T5"/>
                </a:cxn>
                <a:cxn ang="T11">
                  <a:pos x="T6" y="T7"/>
                </a:cxn>
              </a:cxnLst>
              <a:rect l="T12" t="T13" r="T14" b="T15"/>
              <a:pathLst>
                <a:path w="52" h="35">
                  <a:moveTo>
                    <a:pt x="43" y="34"/>
                  </a:moveTo>
                  <a:lnTo>
                    <a:pt x="0" y="4"/>
                  </a:lnTo>
                  <a:lnTo>
                    <a:pt x="2" y="0"/>
                  </a:lnTo>
                  <a:lnTo>
                    <a:pt x="51" y="2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8426" name="Freeform 558"/>
            <p:cNvSpPr>
              <a:spLocks/>
            </p:cNvSpPr>
            <p:nvPr/>
          </p:nvSpPr>
          <p:spPr bwMode="auto">
            <a:xfrm>
              <a:off x="2934" y="2737"/>
              <a:ext cx="9" cy="10"/>
            </a:xfrm>
            <a:custGeom>
              <a:avLst/>
              <a:gdLst>
                <a:gd name="T0" fmla="*/ 8 w 9"/>
                <a:gd name="T1" fmla="*/ 7 h 10"/>
                <a:gd name="T2" fmla="*/ 6 w 9"/>
                <a:gd name="T3" fmla="*/ 9 h 10"/>
                <a:gd name="T4" fmla="*/ 2 w 9"/>
                <a:gd name="T5" fmla="*/ 7 h 10"/>
                <a:gd name="T6" fmla="*/ 0 w 9"/>
                <a:gd name="T7" fmla="*/ 4 h 10"/>
                <a:gd name="T8" fmla="*/ 0 w 9"/>
                <a:gd name="T9" fmla="*/ 0 h 10"/>
                <a:gd name="T10" fmla="*/ 2 w 9"/>
                <a:gd name="T11" fmla="*/ 0 h 10"/>
                <a:gd name="T12" fmla="*/ 6 w 9"/>
                <a:gd name="T13" fmla="*/ 0 h 10"/>
                <a:gd name="T14" fmla="*/ 8 w 9"/>
                <a:gd name="T15" fmla="*/ 2 h 10"/>
                <a:gd name="T16" fmla="*/ 8 w 9"/>
                <a:gd name="T17" fmla="*/ 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0"/>
                <a:gd name="T29" fmla="*/ 9 w 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0">
                  <a:moveTo>
                    <a:pt x="8" y="7"/>
                  </a:moveTo>
                  <a:lnTo>
                    <a:pt x="6" y="9"/>
                  </a:lnTo>
                  <a:lnTo>
                    <a:pt x="2" y="7"/>
                  </a:lnTo>
                  <a:lnTo>
                    <a:pt x="0" y="4"/>
                  </a:lnTo>
                  <a:lnTo>
                    <a:pt x="0" y="0"/>
                  </a:lnTo>
                  <a:lnTo>
                    <a:pt x="2" y="0"/>
                  </a:lnTo>
                  <a:lnTo>
                    <a:pt x="6" y="0"/>
                  </a:lnTo>
                  <a:lnTo>
                    <a:pt x="8" y="2"/>
                  </a:lnTo>
                  <a:lnTo>
                    <a:pt x="8" y="7"/>
                  </a:lnTo>
                </a:path>
              </a:pathLst>
            </a:custGeom>
            <a:solidFill>
              <a:srgbClr val="FFFFFF"/>
            </a:solidFill>
            <a:ln w="12700" cap="rnd" cmpd="sng">
              <a:solidFill>
                <a:srgbClr val="000000"/>
              </a:solidFill>
              <a:prstDash val="solid"/>
              <a:round/>
              <a:headEnd type="none" w="med" len="med"/>
              <a:tailEnd type="none" w="med" len="med"/>
            </a:ln>
          </p:spPr>
          <p:txBody>
            <a:bodyPr/>
            <a:lstStyle/>
            <a:p>
              <a:endParaRPr lang="en-US"/>
            </a:p>
          </p:txBody>
        </p:sp>
      </p:grpSp>
      <p:sp>
        <p:nvSpPr>
          <p:cNvPr id="8282" name="Rectangle 559"/>
          <p:cNvSpPr>
            <a:spLocks noChangeArrowheads="1"/>
          </p:cNvSpPr>
          <p:nvPr/>
        </p:nvSpPr>
        <p:spPr bwMode="auto">
          <a:xfrm>
            <a:off x="2297907" y="4378328"/>
            <a:ext cx="1455739" cy="302710"/>
          </a:xfrm>
          <a:prstGeom prst="rect">
            <a:avLst/>
          </a:prstGeom>
          <a:noFill/>
          <a:ln w="12700">
            <a:noFill/>
            <a:miter lim="800000"/>
            <a:headEnd/>
            <a:tailEnd/>
          </a:ln>
        </p:spPr>
        <p:txBody>
          <a:bodyPr lIns="87965" tIns="43211" rIns="87965" bIns="43211">
            <a:spAutoFit/>
          </a:bodyPr>
          <a:lstStyle/>
          <a:p>
            <a:pPr algn="ctr" defTabSz="888926"/>
            <a:r>
              <a:rPr lang="en-US" sz="1400" dirty="0">
                <a:latin typeface="Times New Roman" pitchFamily="18" charset="0"/>
              </a:rPr>
              <a:t>2,200 km Swath</a:t>
            </a:r>
          </a:p>
        </p:txBody>
      </p:sp>
      <p:sp>
        <p:nvSpPr>
          <p:cNvPr id="8283" name="Arc 560"/>
          <p:cNvSpPr>
            <a:spLocks/>
          </p:cNvSpPr>
          <p:nvPr/>
        </p:nvSpPr>
        <p:spPr bwMode="auto">
          <a:xfrm>
            <a:off x="2302670" y="4357690"/>
            <a:ext cx="2398713" cy="258763"/>
          </a:xfrm>
          <a:custGeom>
            <a:avLst/>
            <a:gdLst>
              <a:gd name="T0" fmla="*/ 0 w 21600"/>
              <a:gd name="T1" fmla="*/ 0 h 21600"/>
              <a:gd name="T2" fmla="*/ 2398713 w 21600"/>
              <a:gd name="T3" fmla="*/ 258763 h 21600"/>
              <a:gd name="T4" fmla="*/ 0 w 21600"/>
              <a:gd name="T5" fmla="*/ 25876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triangle" w="med" len="med"/>
            <a:tailEnd type="triangle" w="med" len="med"/>
          </a:ln>
        </p:spPr>
        <p:txBody>
          <a:bodyPr wrap="none" lIns="91433" tIns="45716" rIns="91433" bIns="45716" anchor="ctr"/>
          <a:lstStyle/>
          <a:p>
            <a:endParaRPr lang="en-US"/>
          </a:p>
        </p:txBody>
      </p:sp>
      <p:sp>
        <p:nvSpPr>
          <p:cNvPr id="8284" name="Rectangle 561"/>
          <p:cNvSpPr>
            <a:spLocks noChangeArrowheads="1"/>
          </p:cNvSpPr>
          <p:nvPr/>
        </p:nvSpPr>
        <p:spPr bwMode="auto">
          <a:xfrm rot="2580000">
            <a:off x="4161414" y="2710115"/>
            <a:ext cx="895793" cy="302710"/>
          </a:xfrm>
          <a:prstGeom prst="rect">
            <a:avLst/>
          </a:prstGeom>
          <a:noFill/>
          <a:ln w="12700">
            <a:noFill/>
            <a:miter lim="800000"/>
            <a:headEnd/>
            <a:tailEnd/>
          </a:ln>
        </p:spPr>
        <p:txBody>
          <a:bodyPr wrap="none" lIns="87965" tIns="43211" rIns="87965" bIns="43211">
            <a:spAutoFit/>
          </a:bodyPr>
          <a:lstStyle/>
          <a:p>
            <a:pPr defTabSz="888926"/>
            <a:r>
              <a:rPr lang="en-US" sz="1400" dirty="0">
                <a:solidFill>
                  <a:schemeClr val="bg1"/>
                </a:solidFill>
                <a:latin typeface="Times New Roman" pitchFamily="18" charset="0"/>
              </a:rPr>
              <a:t>Downlink</a:t>
            </a:r>
          </a:p>
        </p:txBody>
      </p:sp>
      <p:sp>
        <p:nvSpPr>
          <p:cNvPr id="8285" name="Line 562"/>
          <p:cNvSpPr>
            <a:spLocks noChangeShapeType="1"/>
          </p:cNvSpPr>
          <p:nvPr/>
        </p:nvSpPr>
        <p:spPr bwMode="auto">
          <a:xfrm>
            <a:off x="6866731" y="4114802"/>
            <a:ext cx="0" cy="396875"/>
          </a:xfrm>
          <a:prstGeom prst="line">
            <a:avLst/>
          </a:prstGeom>
          <a:noFill/>
          <a:ln w="19050">
            <a:solidFill>
              <a:schemeClr val="tx1"/>
            </a:solidFill>
            <a:round/>
            <a:headEnd/>
            <a:tailEnd type="triangle" w="med" len="med"/>
          </a:ln>
        </p:spPr>
        <p:txBody>
          <a:bodyPr wrap="none" lIns="91433" tIns="45716" rIns="91433" bIns="45716" anchor="ctr"/>
          <a:lstStyle/>
          <a:p>
            <a:endParaRPr lang="en-US"/>
          </a:p>
        </p:txBody>
      </p:sp>
      <p:sp>
        <p:nvSpPr>
          <p:cNvPr id="8286" name="Line 563"/>
          <p:cNvSpPr>
            <a:spLocks noChangeShapeType="1"/>
          </p:cNvSpPr>
          <p:nvPr/>
        </p:nvSpPr>
        <p:spPr bwMode="auto">
          <a:xfrm>
            <a:off x="6866731" y="4986346"/>
            <a:ext cx="0" cy="488951"/>
          </a:xfrm>
          <a:prstGeom prst="line">
            <a:avLst/>
          </a:prstGeom>
          <a:noFill/>
          <a:ln w="19050">
            <a:solidFill>
              <a:schemeClr val="tx1"/>
            </a:solidFill>
            <a:round/>
            <a:headEnd/>
            <a:tailEnd type="triangle" w="med" len="med"/>
          </a:ln>
        </p:spPr>
        <p:txBody>
          <a:bodyPr wrap="none" lIns="91433" tIns="45716" rIns="91433" bIns="45716" anchor="ctr"/>
          <a:lstStyle/>
          <a:p>
            <a:endParaRPr lang="en-US"/>
          </a:p>
        </p:txBody>
      </p:sp>
      <p:sp>
        <p:nvSpPr>
          <p:cNvPr id="8287" name="Line 564"/>
          <p:cNvSpPr>
            <a:spLocks noChangeShapeType="1"/>
          </p:cNvSpPr>
          <p:nvPr/>
        </p:nvSpPr>
        <p:spPr bwMode="auto">
          <a:xfrm>
            <a:off x="7290598" y="3851275"/>
            <a:ext cx="423861" cy="0"/>
          </a:xfrm>
          <a:prstGeom prst="line">
            <a:avLst/>
          </a:prstGeom>
          <a:noFill/>
          <a:ln w="19050">
            <a:solidFill>
              <a:schemeClr val="tx1"/>
            </a:solidFill>
            <a:round/>
            <a:headEnd/>
            <a:tailEnd type="triangle" w="med" len="med"/>
          </a:ln>
        </p:spPr>
        <p:txBody>
          <a:bodyPr wrap="none" lIns="91433" tIns="45716" rIns="91433" bIns="45716" anchor="ctr"/>
          <a:lstStyle/>
          <a:p>
            <a:endParaRPr lang="en-US"/>
          </a:p>
        </p:txBody>
      </p:sp>
      <p:sp>
        <p:nvSpPr>
          <p:cNvPr id="8288" name="Line 566"/>
          <p:cNvSpPr>
            <a:spLocks noChangeShapeType="1"/>
          </p:cNvSpPr>
          <p:nvPr/>
        </p:nvSpPr>
        <p:spPr bwMode="auto">
          <a:xfrm>
            <a:off x="7290598" y="5740400"/>
            <a:ext cx="423861" cy="0"/>
          </a:xfrm>
          <a:prstGeom prst="line">
            <a:avLst/>
          </a:prstGeom>
          <a:noFill/>
          <a:ln w="19050">
            <a:solidFill>
              <a:schemeClr val="tx1"/>
            </a:solidFill>
            <a:round/>
            <a:headEnd/>
            <a:tailEnd type="triangle" w="med" len="med"/>
          </a:ln>
        </p:spPr>
        <p:txBody>
          <a:bodyPr wrap="none" lIns="91433" tIns="45716" rIns="91433" bIns="45716" anchor="ctr"/>
          <a:lstStyle/>
          <a:p>
            <a:endParaRPr lang="en-US"/>
          </a:p>
        </p:txBody>
      </p:sp>
      <p:sp>
        <p:nvSpPr>
          <p:cNvPr id="8289" name="AutoShape 567"/>
          <p:cNvSpPr>
            <a:spLocks noChangeArrowheads="1"/>
          </p:cNvSpPr>
          <p:nvPr/>
        </p:nvSpPr>
        <p:spPr bwMode="auto">
          <a:xfrm>
            <a:off x="6473039" y="5475289"/>
            <a:ext cx="849314" cy="528637"/>
          </a:xfrm>
          <a:prstGeom prst="roundRect">
            <a:avLst>
              <a:gd name="adj" fmla="val 16667"/>
            </a:avLst>
          </a:prstGeom>
          <a:solidFill>
            <a:srgbClr val="FFFFFF"/>
          </a:solidFill>
          <a:ln w="19050">
            <a:solidFill>
              <a:schemeClr val="tx1"/>
            </a:solidFill>
            <a:round/>
            <a:headEnd/>
            <a:tailEnd/>
          </a:ln>
        </p:spPr>
        <p:txBody>
          <a:bodyPr lIns="0" tIns="0" rIns="0" bIns="0" anchor="ctr"/>
          <a:lstStyle/>
          <a:p>
            <a:pPr algn="ctr" defTabSz="888926"/>
            <a:r>
              <a:rPr lang="en-US" sz="1200" dirty="0"/>
              <a:t>NWP, EDR Applications</a:t>
            </a:r>
            <a:endParaRPr lang="en-US" sz="1600" dirty="0"/>
          </a:p>
        </p:txBody>
      </p:sp>
      <p:sp>
        <p:nvSpPr>
          <p:cNvPr id="8290" name="AutoShape 568"/>
          <p:cNvSpPr>
            <a:spLocks noChangeArrowheads="1"/>
          </p:cNvSpPr>
          <p:nvPr/>
        </p:nvSpPr>
        <p:spPr bwMode="auto">
          <a:xfrm>
            <a:off x="6473039" y="3524254"/>
            <a:ext cx="849314" cy="614363"/>
          </a:xfrm>
          <a:prstGeom prst="roundRect">
            <a:avLst>
              <a:gd name="adj" fmla="val 16667"/>
            </a:avLst>
          </a:prstGeom>
          <a:solidFill>
            <a:srgbClr val="FFFFFF"/>
          </a:solidFill>
          <a:ln w="19050">
            <a:solidFill>
              <a:schemeClr val="tx1"/>
            </a:solidFill>
            <a:round/>
            <a:headEnd/>
            <a:tailEnd/>
          </a:ln>
        </p:spPr>
        <p:txBody>
          <a:bodyPr lIns="0" tIns="0" rIns="0" bIns="0" anchor="ctr"/>
          <a:lstStyle/>
          <a:p>
            <a:pPr algn="ctr" defTabSz="888926"/>
            <a:r>
              <a:rPr lang="en-US" sz="1200" dirty="0"/>
              <a:t>Decode Spacecraft Data</a:t>
            </a:r>
            <a:endParaRPr lang="en-US" sz="1600" dirty="0"/>
          </a:p>
        </p:txBody>
      </p:sp>
      <p:sp>
        <p:nvSpPr>
          <p:cNvPr id="8291" name="Text Box 570"/>
          <p:cNvSpPr txBox="1">
            <a:spLocks noChangeArrowheads="1"/>
          </p:cNvSpPr>
          <p:nvPr/>
        </p:nvSpPr>
        <p:spPr bwMode="auto">
          <a:xfrm>
            <a:off x="1972469" y="2495558"/>
            <a:ext cx="1095374" cy="496023"/>
          </a:xfrm>
          <a:prstGeom prst="rect">
            <a:avLst/>
          </a:prstGeom>
          <a:noFill/>
          <a:ln w="12700">
            <a:noFill/>
            <a:miter lim="800000"/>
            <a:headEnd/>
            <a:tailEnd/>
          </a:ln>
        </p:spPr>
        <p:txBody>
          <a:bodyPr lIns="88891" tIns="44445" rIns="88891" bIns="44445">
            <a:spAutoFit/>
          </a:bodyPr>
          <a:lstStyle/>
          <a:p>
            <a:pPr algn="ctr" defTabSz="888926">
              <a:lnSpc>
                <a:spcPct val="80000"/>
              </a:lnSpc>
            </a:pPr>
            <a:r>
              <a:rPr lang="en-US" sz="1100" dirty="0">
                <a:solidFill>
                  <a:schemeClr val="bg1"/>
                </a:solidFill>
              </a:rPr>
              <a:t>±50° </a:t>
            </a:r>
            <a:br>
              <a:rPr lang="en-US" sz="1100" dirty="0">
                <a:solidFill>
                  <a:schemeClr val="bg1"/>
                </a:solidFill>
              </a:rPr>
            </a:br>
            <a:r>
              <a:rPr lang="en-US" sz="1100" dirty="0">
                <a:solidFill>
                  <a:schemeClr val="bg1"/>
                </a:solidFill>
              </a:rPr>
              <a:t>Cross track Scans</a:t>
            </a:r>
          </a:p>
        </p:txBody>
      </p:sp>
      <p:sp>
        <p:nvSpPr>
          <p:cNvPr id="8292" name="Freeform 571"/>
          <p:cNvSpPr>
            <a:spLocks/>
          </p:cNvSpPr>
          <p:nvPr/>
        </p:nvSpPr>
        <p:spPr bwMode="auto">
          <a:xfrm>
            <a:off x="3891756" y="2020889"/>
            <a:ext cx="2222500" cy="1747837"/>
          </a:xfrm>
          <a:custGeom>
            <a:avLst/>
            <a:gdLst>
              <a:gd name="T0" fmla="*/ 0 w 1509"/>
              <a:gd name="T1" fmla="*/ 31 h 1273"/>
              <a:gd name="T2" fmla="*/ 273 w 1509"/>
              <a:gd name="T3" fmla="*/ 286 h 1273"/>
              <a:gd name="T4" fmla="*/ 284 w 1509"/>
              <a:gd name="T5" fmla="*/ 255 h 1273"/>
              <a:gd name="T6" fmla="*/ 566 w 1509"/>
              <a:gd name="T7" fmla="*/ 525 h 1273"/>
              <a:gd name="T8" fmla="*/ 578 w 1509"/>
              <a:gd name="T9" fmla="*/ 490 h 1273"/>
              <a:gd name="T10" fmla="*/ 901 w 1509"/>
              <a:gd name="T11" fmla="*/ 812 h 1273"/>
              <a:gd name="T12" fmla="*/ 905 w 1509"/>
              <a:gd name="T13" fmla="*/ 784 h 1273"/>
              <a:gd name="T14" fmla="*/ 1243 w 1509"/>
              <a:gd name="T15" fmla="*/ 1093 h 1273"/>
              <a:gd name="T16" fmla="*/ 1257 w 1509"/>
              <a:gd name="T17" fmla="*/ 1049 h 1273"/>
              <a:gd name="T18" fmla="*/ 1508 w 1509"/>
              <a:gd name="T19" fmla="*/ 1272 h 1273"/>
              <a:gd name="T20" fmla="*/ 1239 w 1509"/>
              <a:gd name="T21" fmla="*/ 995 h 1273"/>
              <a:gd name="T22" fmla="*/ 1216 w 1509"/>
              <a:gd name="T23" fmla="*/ 1029 h 1273"/>
              <a:gd name="T24" fmla="*/ 897 w 1509"/>
              <a:gd name="T25" fmla="*/ 727 h 1273"/>
              <a:gd name="T26" fmla="*/ 886 w 1509"/>
              <a:gd name="T27" fmla="*/ 758 h 1273"/>
              <a:gd name="T28" fmla="*/ 572 w 1509"/>
              <a:gd name="T29" fmla="*/ 439 h 1273"/>
              <a:gd name="T30" fmla="*/ 551 w 1509"/>
              <a:gd name="T31" fmla="*/ 470 h 1273"/>
              <a:gd name="T32" fmla="*/ 280 w 1509"/>
              <a:gd name="T33" fmla="*/ 210 h 1273"/>
              <a:gd name="T34" fmla="*/ 261 w 1509"/>
              <a:gd name="T35" fmla="*/ 237 h 1273"/>
              <a:gd name="T36" fmla="*/ 25 w 1509"/>
              <a:gd name="T37" fmla="*/ 0 h 12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09"/>
              <a:gd name="T58" fmla="*/ 0 h 1273"/>
              <a:gd name="T59" fmla="*/ 1509 w 1509"/>
              <a:gd name="T60" fmla="*/ 1273 h 12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09" h="1273">
                <a:moveTo>
                  <a:pt x="0" y="31"/>
                </a:moveTo>
                <a:lnTo>
                  <a:pt x="273" y="286"/>
                </a:lnTo>
                <a:lnTo>
                  <a:pt x="284" y="255"/>
                </a:lnTo>
                <a:lnTo>
                  <a:pt x="566" y="525"/>
                </a:lnTo>
                <a:lnTo>
                  <a:pt x="578" y="490"/>
                </a:lnTo>
                <a:lnTo>
                  <a:pt x="901" y="812"/>
                </a:lnTo>
                <a:lnTo>
                  <a:pt x="905" y="784"/>
                </a:lnTo>
                <a:lnTo>
                  <a:pt x="1243" y="1093"/>
                </a:lnTo>
                <a:lnTo>
                  <a:pt x="1257" y="1049"/>
                </a:lnTo>
                <a:lnTo>
                  <a:pt x="1508" y="1272"/>
                </a:lnTo>
                <a:lnTo>
                  <a:pt x="1239" y="995"/>
                </a:lnTo>
                <a:lnTo>
                  <a:pt x="1216" y="1029"/>
                </a:lnTo>
                <a:lnTo>
                  <a:pt x="897" y="727"/>
                </a:lnTo>
                <a:lnTo>
                  <a:pt x="886" y="758"/>
                </a:lnTo>
                <a:lnTo>
                  <a:pt x="572" y="439"/>
                </a:lnTo>
                <a:lnTo>
                  <a:pt x="551" y="470"/>
                </a:lnTo>
                <a:lnTo>
                  <a:pt x="280" y="210"/>
                </a:lnTo>
                <a:lnTo>
                  <a:pt x="261" y="237"/>
                </a:lnTo>
                <a:lnTo>
                  <a:pt x="25" y="0"/>
                </a:lnTo>
              </a:path>
            </a:pathLst>
          </a:custGeom>
          <a:noFill/>
          <a:ln w="12700" cap="rnd" cmpd="sng">
            <a:solidFill>
              <a:srgbClr val="000000"/>
            </a:solidFill>
            <a:prstDash val="solid"/>
            <a:round/>
            <a:headEnd type="none" w="med" len="med"/>
            <a:tailEnd type="none" w="med" len="med"/>
          </a:ln>
        </p:spPr>
        <p:txBody>
          <a:bodyPr lIns="91433" tIns="45716" rIns="91433" bIns="45716"/>
          <a:lstStyle/>
          <a:p>
            <a:endParaRPr lang="en-US"/>
          </a:p>
        </p:txBody>
      </p:sp>
      <p:sp>
        <p:nvSpPr>
          <p:cNvPr id="8293" name="Freeform 573"/>
          <p:cNvSpPr>
            <a:spLocks/>
          </p:cNvSpPr>
          <p:nvPr/>
        </p:nvSpPr>
        <p:spPr bwMode="auto">
          <a:xfrm>
            <a:off x="2342361" y="1928813"/>
            <a:ext cx="1241426" cy="2057400"/>
          </a:xfrm>
          <a:custGeom>
            <a:avLst/>
            <a:gdLst>
              <a:gd name="T0" fmla="*/ 0 w 782"/>
              <a:gd name="T1" fmla="*/ 1296 h 1296"/>
              <a:gd name="T2" fmla="*/ 782 w 782"/>
              <a:gd name="T3" fmla="*/ 0 h 1296"/>
              <a:gd name="T4" fmla="*/ 0 60000 65536"/>
              <a:gd name="T5" fmla="*/ 0 60000 65536"/>
              <a:gd name="T6" fmla="*/ 0 w 782"/>
              <a:gd name="T7" fmla="*/ 0 h 1296"/>
              <a:gd name="T8" fmla="*/ 782 w 782"/>
              <a:gd name="T9" fmla="*/ 1296 h 1296"/>
            </a:gdLst>
            <a:ahLst/>
            <a:cxnLst>
              <a:cxn ang="T4">
                <a:pos x="T0" y="T1"/>
              </a:cxn>
              <a:cxn ang="T5">
                <a:pos x="T2" y="T3"/>
              </a:cxn>
            </a:cxnLst>
            <a:rect l="T6" t="T7" r="T8" b="T9"/>
            <a:pathLst>
              <a:path w="782" h="1296">
                <a:moveTo>
                  <a:pt x="0" y="1296"/>
                </a:moveTo>
                <a:lnTo>
                  <a:pt x="782" y="0"/>
                </a:lnTo>
              </a:path>
            </a:pathLst>
          </a:custGeom>
          <a:noFill/>
          <a:ln w="12700">
            <a:solidFill>
              <a:srgbClr val="FF0000"/>
            </a:solidFill>
            <a:round/>
            <a:headEnd/>
            <a:tailEnd/>
          </a:ln>
        </p:spPr>
        <p:txBody>
          <a:bodyPr wrap="none" lIns="91433" tIns="45716" rIns="91433" bIns="45716" anchor="ctr"/>
          <a:lstStyle/>
          <a:p>
            <a:endParaRPr lang="en-US"/>
          </a:p>
        </p:txBody>
      </p:sp>
      <p:sp>
        <p:nvSpPr>
          <p:cNvPr id="8294" name="Freeform 574"/>
          <p:cNvSpPr>
            <a:spLocks/>
          </p:cNvSpPr>
          <p:nvPr/>
        </p:nvSpPr>
        <p:spPr bwMode="auto">
          <a:xfrm rot="-915806">
            <a:off x="3436147" y="4325939"/>
            <a:ext cx="990601" cy="1052512"/>
          </a:xfrm>
          <a:custGeom>
            <a:avLst/>
            <a:gdLst>
              <a:gd name="T0" fmla="*/ 0 w 672"/>
              <a:gd name="T1" fmla="*/ 564 h 768"/>
              <a:gd name="T2" fmla="*/ 636 w 672"/>
              <a:gd name="T3" fmla="*/ 0 h 768"/>
              <a:gd name="T4" fmla="*/ 672 w 672"/>
              <a:gd name="T5" fmla="*/ 12 h 768"/>
              <a:gd name="T6" fmla="*/ 492 w 672"/>
              <a:gd name="T7" fmla="*/ 768 h 768"/>
              <a:gd name="T8" fmla="*/ 0 60000 65536"/>
              <a:gd name="T9" fmla="*/ 0 60000 65536"/>
              <a:gd name="T10" fmla="*/ 0 60000 65536"/>
              <a:gd name="T11" fmla="*/ 0 60000 65536"/>
              <a:gd name="T12" fmla="*/ 0 w 672"/>
              <a:gd name="T13" fmla="*/ 0 h 768"/>
              <a:gd name="T14" fmla="*/ 672 w 672"/>
              <a:gd name="T15" fmla="*/ 768 h 768"/>
            </a:gdLst>
            <a:ahLst/>
            <a:cxnLst>
              <a:cxn ang="T8">
                <a:pos x="T0" y="T1"/>
              </a:cxn>
              <a:cxn ang="T9">
                <a:pos x="T2" y="T3"/>
              </a:cxn>
              <a:cxn ang="T10">
                <a:pos x="T4" y="T5"/>
              </a:cxn>
              <a:cxn ang="T11">
                <a:pos x="T6" y="T7"/>
              </a:cxn>
            </a:cxnLst>
            <a:rect l="T12" t="T13" r="T14" b="T15"/>
            <a:pathLst>
              <a:path w="672" h="768">
                <a:moveTo>
                  <a:pt x="0" y="564"/>
                </a:moveTo>
                <a:lnTo>
                  <a:pt x="636" y="0"/>
                </a:lnTo>
                <a:lnTo>
                  <a:pt x="672" y="12"/>
                </a:lnTo>
                <a:lnTo>
                  <a:pt x="492" y="768"/>
                </a:lnTo>
              </a:path>
            </a:pathLst>
          </a:custGeom>
          <a:solidFill>
            <a:srgbClr val="FFFFFF"/>
          </a:solidFill>
          <a:ln w="3175" cmpd="sng">
            <a:solidFill>
              <a:schemeClr val="tx1"/>
            </a:solidFill>
            <a:round/>
            <a:headEnd/>
            <a:tailEnd/>
          </a:ln>
        </p:spPr>
        <p:txBody>
          <a:bodyPr wrap="none" lIns="91433" tIns="45716" rIns="91433" bIns="45716" anchor="ctr"/>
          <a:lstStyle/>
          <a:p>
            <a:endParaRPr lang="en-US"/>
          </a:p>
        </p:txBody>
      </p:sp>
      <p:sp>
        <p:nvSpPr>
          <p:cNvPr id="8295" name="Rectangle 575"/>
          <p:cNvSpPr>
            <a:spLocks noChangeArrowheads="1"/>
          </p:cNvSpPr>
          <p:nvPr/>
        </p:nvSpPr>
        <p:spPr bwMode="auto">
          <a:xfrm>
            <a:off x="1810551" y="5016502"/>
            <a:ext cx="1317625" cy="1164484"/>
          </a:xfrm>
          <a:prstGeom prst="rect">
            <a:avLst/>
          </a:prstGeom>
          <a:noFill/>
          <a:ln w="12700">
            <a:noFill/>
            <a:miter lim="800000"/>
            <a:headEnd/>
            <a:tailEnd/>
          </a:ln>
        </p:spPr>
        <p:txBody>
          <a:bodyPr lIns="87965" tIns="43211" rIns="87965" bIns="43211">
            <a:spAutoFit/>
          </a:bodyPr>
          <a:lstStyle/>
          <a:p>
            <a:pPr algn="ctr" defTabSz="888926"/>
            <a:r>
              <a:rPr lang="en-US" sz="1400" b="1" dirty="0">
                <a:latin typeface="Times New Roman" pitchFamily="18" charset="0"/>
              </a:rPr>
              <a:t>3x3 Array of </a:t>
            </a:r>
            <a:r>
              <a:rPr lang="en-US" sz="1400" b="1" dirty="0" err="1">
                <a:latin typeface="Times New Roman" pitchFamily="18" charset="0"/>
              </a:rPr>
              <a:t>CrIS</a:t>
            </a:r>
            <a:r>
              <a:rPr lang="en-US" sz="1400" b="1" dirty="0">
                <a:latin typeface="Times New Roman" pitchFamily="18" charset="0"/>
              </a:rPr>
              <a:t> FOVs (Each at </a:t>
            </a:r>
          </a:p>
          <a:p>
            <a:pPr algn="ctr" defTabSz="888926"/>
            <a:r>
              <a:rPr lang="en-US" sz="1400" b="1" dirty="0">
                <a:latin typeface="Times New Roman" pitchFamily="18" charset="0"/>
              </a:rPr>
              <a:t>14-km Diameter)</a:t>
            </a:r>
          </a:p>
        </p:txBody>
      </p:sp>
      <p:sp>
        <p:nvSpPr>
          <p:cNvPr id="8296" name="Rectangle 576"/>
          <p:cNvSpPr>
            <a:spLocks noChangeArrowheads="1"/>
          </p:cNvSpPr>
          <p:nvPr/>
        </p:nvSpPr>
        <p:spPr bwMode="auto">
          <a:xfrm>
            <a:off x="3096423" y="5053013"/>
            <a:ext cx="1235076" cy="1092200"/>
          </a:xfrm>
          <a:prstGeom prst="rect">
            <a:avLst/>
          </a:prstGeom>
          <a:solidFill>
            <a:srgbClr val="FFFFFF"/>
          </a:solidFill>
          <a:ln w="9525">
            <a:solidFill>
              <a:schemeClr val="tx1"/>
            </a:solidFill>
            <a:miter lim="800000"/>
            <a:headEnd/>
            <a:tailEnd/>
          </a:ln>
        </p:spPr>
        <p:txBody>
          <a:bodyPr wrap="none" lIns="91433" tIns="45716" rIns="91433" bIns="45716" anchor="ctr"/>
          <a:lstStyle/>
          <a:p>
            <a:endParaRPr lang="en-US">
              <a:latin typeface="Calibri" pitchFamily="34" charset="0"/>
            </a:endParaRPr>
          </a:p>
        </p:txBody>
      </p:sp>
      <p:grpSp>
        <p:nvGrpSpPr>
          <p:cNvPr id="6" name="Group 577"/>
          <p:cNvGrpSpPr>
            <a:grpSpLocks/>
          </p:cNvGrpSpPr>
          <p:nvPr/>
        </p:nvGrpSpPr>
        <p:grpSpPr bwMode="auto">
          <a:xfrm>
            <a:off x="3213896" y="5121284"/>
            <a:ext cx="1014412" cy="942975"/>
            <a:chOff x="624" y="3426"/>
            <a:chExt cx="876" cy="876"/>
          </a:xfrm>
        </p:grpSpPr>
        <p:sp>
          <p:nvSpPr>
            <p:cNvPr id="8336" name="Oval 578"/>
            <p:cNvSpPr>
              <a:spLocks noChangeArrowheads="1"/>
            </p:cNvSpPr>
            <p:nvPr/>
          </p:nvSpPr>
          <p:spPr bwMode="auto">
            <a:xfrm>
              <a:off x="624" y="3426"/>
              <a:ext cx="252" cy="252"/>
            </a:xfrm>
            <a:prstGeom prst="ellipse">
              <a:avLst/>
            </a:prstGeom>
            <a:solidFill>
              <a:srgbClr val="DDDDDD"/>
            </a:solidFill>
            <a:ln w="9525">
              <a:solidFill>
                <a:schemeClr val="tx1"/>
              </a:solidFill>
              <a:round/>
              <a:headEnd/>
              <a:tailEnd/>
            </a:ln>
          </p:spPr>
          <p:txBody>
            <a:bodyPr wrap="none" anchor="ctr"/>
            <a:lstStyle/>
            <a:p>
              <a:endParaRPr lang="en-US">
                <a:latin typeface="Calibri" pitchFamily="34" charset="0"/>
              </a:endParaRPr>
            </a:p>
          </p:txBody>
        </p:sp>
        <p:sp>
          <p:nvSpPr>
            <p:cNvPr id="8337" name="Oval 579"/>
            <p:cNvSpPr>
              <a:spLocks noChangeArrowheads="1"/>
            </p:cNvSpPr>
            <p:nvPr/>
          </p:nvSpPr>
          <p:spPr bwMode="auto">
            <a:xfrm>
              <a:off x="936" y="3426"/>
              <a:ext cx="252" cy="252"/>
            </a:xfrm>
            <a:prstGeom prst="ellipse">
              <a:avLst/>
            </a:prstGeom>
            <a:solidFill>
              <a:srgbClr val="DDDDDD"/>
            </a:solidFill>
            <a:ln w="9525">
              <a:solidFill>
                <a:schemeClr val="tx1"/>
              </a:solidFill>
              <a:round/>
              <a:headEnd/>
              <a:tailEnd/>
            </a:ln>
          </p:spPr>
          <p:txBody>
            <a:bodyPr wrap="none" anchor="ctr"/>
            <a:lstStyle/>
            <a:p>
              <a:endParaRPr lang="en-US">
                <a:latin typeface="Calibri" pitchFamily="34" charset="0"/>
              </a:endParaRPr>
            </a:p>
          </p:txBody>
        </p:sp>
        <p:sp>
          <p:nvSpPr>
            <p:cNvPr id="8338" name="Oval 580"/>
            <p:cNvSpPr>
              <a:spLocks noChangeArrowheads="1"/>
            </p:cNvSpPr>
            <p:nvPr/>
          </p:nvSpPr>
          <p:spPr bwMode="auto">
            <a:xfrm>
              <a:off x="1248" y="3426"/>
              <a:ext cx="252" cy="252"/>
            </a:xfrm>
            <a:prstGeom prst="ellipse">
              <a:avLst/>
            </a:prstGeom>
            <a:solidFill>
              <a:srgbClr val="DDDDDD"/>
            </a:solidFill>
            <a:ln w="9525">
              <a:solidFill>
                <a:schemeClr val="tx1"/>
              </a:solidFill>
              <a:round/>
              <a:headEnd/>
              <a:tailEnd/>
            </a:ln>
          </p:spPr>
          <p:txBody>
            <a:bodyPr wrap="none" anchor="ctr"/>
            <a:lstStyle/>
            <a:p>
              <a:endParaRPr lang="en-US">
                <a:latin typeface="Calibri" pitchFamily="34" charset="0"/>
              </a:endParaRPr>
            </a:p>
          </p:txBody>
        </p:sp>
        <p:sp>
          <p:nvSpPr>
            <p:cNvPr id="8339" name="Oval 581"/>
            <p:cNvSpPr>
              <a:spLocks noChangeArrowheads="1"/>
            </p:cNvSpPr>
            <p:nvPr/>
          </p:nvSpPr>
          <p:spPr bwMode="auto">
            <a:xfrm>
              <a:off x="624" y="3738"/>
              <a:ext cx="252" cy="252"/>
            </a:xfrm>
            <a:prstGeom prst="ellipse">
              <a:avLst/>
            </a:prstGeom>
            <a:solidFill>
              <a:srgbClr val="DDDDDD"/>
            </a:solidFill>
            <a:ln w="9525">
              <a:solidFill>
                <a:schemeClr val="tx1"/>
              </a:solidFill>
              <a:round/>
              <a:headEnd/>
              <a:tailEnd/>
            </a:ln>
          </p:spPr>
          <p:txBody>
            <a:bodyPr wrap="none" anchor="ctr"/>
            <a:lstStyle/>
            <a:p>
              <a:endParaRPr lang="en-US">
                <a:latin typeface="Calibri" pitchFamily="34" charset="0"/>
              </a:endParaRPr>
            </a:p>
          </p:txBody>
        </p:sp>
        <p:sp>
          <p:nvSpPr>
            <p:cNvPr id="8340" name="Oval 582"/>
            <p:cNvSpPr>
              <a:spLocks noChangeArrowheads="1"/>
            </p:cNvSpPr>
            <p:nvPr/>
          </p:nvSpPr>
          <p:spPr bwMode="auto">
            <a:xfrm>
              <a:off x="936" y="3738"/>
              <a:ext cx="252" cy="252"/>
            </a:xfrm>
            <a:prstGeom prst="ellipse">
              <a:avLst/>
            </a:prstGeom>
            <a:solidFill>
              <a:srgbClr val="DDDDDD"/>
            </a:solidFill>
            <a:ln w="9525">
              <a:solidFill>
                <a:schemeClr val="tx1"/>
              </a:solidFill>
              <a:round/>
              <a:headEnd/>
              <a:tailEnd/>
            </a:ln>
          </p:spPr>
          <p:txBody>
            <a:bodyPr wrap="none" anchor="ctr"/>
            <a:lstStyle/>
            <a:p>
              <a:endParaRPr lang="en-US">
                <a:latin typeface="Calibri" pitchFamily="34" charset="0"/>
              </a:endParaRPr>
            </a:p>
          </p:txBody>
        </p:sp>
        <p:sp>
          <p:nvSpPr>
            <p:cNvPr id="8341" name="Oval 583"/>
            <p:cNvSpPr>
              <a:spLocks noChangeArrowheads="1"/>
            </p:cNvSpPr>
            <p:nvPr/>
          </p:nvSpPr>
          <p:spPr bwMode="auto">
            <a:xfrm>
              <a:off x="1248" y="3738"/>
              <a:ext cx="252" cy="252"/>
            </a:xfrm>
            <a:prstGeom prst="ellipse">
              <a:avLst/>
            </a:prstGeom>
            <a:solidFill>
              <a:srgbClr val="DDDDDD"/>
            </a:solidFill>
            <a:ln w="9525">
              <a:solidFill>
                <a:schemeClr val="tx1"/>
              </a:solidFill>
              <a:round/>
              <a:headEnd/>
              <a:tailEnd/>
            </a:ln>
          </p:spPr>
          <p:txBody>
            <a:bodyPr wrap="none" anchor="ctr"/>
            <a:lstStyle/>
            <a:p>
              <a:endParaRPr lang="en-US">
                <a:latin typeface="Calibri" pitchFamily="34" charset="0"/>
              </a:endParaRPr>
            </a:p>
          </p:txBody>
        </p:sp>
        <p:sp>
          <p:nvSpPr>
            <p:cNvPr id="8342" name="Oval 584"/>
            <p:cNvSpPr>
              <a:spLocks noChangeArrowheads="1"/>
            </p:cNvSpPr>
            <p:nvPr/>
          </p:nvSpPr>
          <p:spPr bwMode="auto">
            <a:xfrm>
              <a:off x="624" y="4050"/>
              <a:ext cx="252" cy="252"/>
            </a:xfrm>
            <a:prstGeom prst="ellipse">
              <a:avLst/>
            </a:prstGeom>
            <a:solidFill>
              <a:srgbClr val="DDDDDD"/>
            </a:solidFill>
            <a:ln w="9525">
              <a:solidFill>
                <a:schemeClr val="tx1"/>
              </a:solidFill>
              <a:round/>
              <a:headEnd/>
              <a:tailEnd/>
            </a:ln>
          </p:spPr>
          <p:txBody>
            <a:bodyPr wrap="none" anchor="ctr"/>
            <a:lstStyle/>
            <a:p>
              <a:endParaRPr lang="en-US">
                <a:latin typeface="Calibri" pitchFamily="34" charset="0"/>
              </a:endParaRPr>
            </a:p>
          </p:txBody>
        </p:sp>
        <p:sp>
          <p:nvSpPr>
            <p:cNvPr id="8343" name="Oval 585"/>
            <p:cNvSpPr>
              <a:spLocks noChangeArrowheads="1"/>
            </p:cNvSpPr>
            <p:nvPr/>
          </p:nvSpPr>
          <p:spPr bwMode="auto">
            <a:xfrm>
              <a:off x="936" y="4050"/>
              <a:ext cx="252" cy="252"/>
            </a:xfrm>
            <a:prstGeom prst="ellipse">
              <a:avLst/>
            </a:prstGeom>
            <a:solidFill>
              <a:srgbClr val="DDDDDD"/>
            </a:solidFill>
            <a:ln w="9525">
              <a:solidFill>
                <a:schemeClr val="tx1"/>
              </a:solidFill>
              <a:round/>
              <a:headEnd/>
              <a:tailEnd/>
            </a:ln>
          </p:spPr>
          <p:txBody>
            <a:bodyPr wrap="none" anchor="ctr"/>
            <a:lstStyle/>
            <a:p>
              <a:endParaRPr lang="en-US">
                <a:latin typeface="Calibri" pitchFamily="34" charset="0"/>
              </a:endParaRPr>
            </a:p>
          </p:txBody>
        </p:sp>
        <p:sp>
          <p:nvSpPr>
            <p:cNvPr id="8344" name="Oval 586"/>
            <p:cNvSpPr>
              <a:spLocks noChangeArrowheads="1"/>
            </p:cNvSpPr>
            <p:nvPr/>
          </p:nvSpPr>
          <p:spPr bwMode="auto">
            <a:xfrm>
              <a:off x="1248" y="4050"/>
              <a:ext cx="252" cy="252"/>
            </a:xfrm>
            <a:prstGeom prst="ellipse">
              <a:avLst/>
            </a:prstGeom>
            <a:solidFill>
              <a:srgbClr val="DDDDDD"/>
            </a:solidFill>
            <a:ln w="9525">
              <a:solidFill>
                <a:schemeClr val="tx1"/>
              </a:solidFill>
              <a:round/>
              <a:headEnd/>
              <a:tailEnd/>
            </a:ln>
          </p:spPr>
          <p:txBody>
            <a:bodyPr wrap="none" anchor="ctr"/>
            <a:lstStyle/>
            <a:p>
              <a:endParaRPr lang="en-US">
                <a:latin typeface="Calibri" pitchFamily="34" charset="0"/>
              </a:endParaRPr>
            </a:p>
          </p:txBody>
        </p:sp>
      </p:grpSp>
      <p:sp>
        <p:nvSpPr>
          <p:cNvPr id="8298" name="Line 587"/>
          <p:cNvSpPr>
            <a:spLocks noChangeShapeType="1"/>
          </p:cNvSpPr>
          <p:nvPr/>
        </p:nvSpPr>
        <p:spPr bwMode="auto">
          <a:xfrm flipH="1" flipV="1">
            <a:off x="2670969" y="5607058"/>
            <a:ext cx="393700" cy="173039"/>
          </a:xfrm>
          <a:prstGeom prst="line">
            <a:avLst/>
          </a:prstGeom>
          <a:noFill/>
          <a:ln w="9525">
            <a:solidFill>
              <a:schemeClr val="tx1"/>
            </a:solidFill>
            <a:round/>
            <a:headEnd/>
            <a:tailEnd/>
          </a:ln>
        </p:spPr>
        <p:txBody>
          <a:bodyPr wrap="none" lIns="91433" tIns="45716" rIns="91433" bIns="45716" anchor="ctr"/>
          <a:lstStyle/>
          <a:p>
            <a:endParaRPr lang="en-US"/>
          </a:p>
        </p:txBody>
      </p:sp>
      <p:sp>
        <p:nvSpPr>
          <p:cNvPr id="8299" name="Rectangle 589"/>
          <p:cNvSpPr>
            <a:spLocks noChangeArrowheads="1"/>
          </p:cNvSpPr>
          <p:nvPr/>
        </p:nvSpPr>
        <p:spPr bwMode="auto">
          <a:xfrm>
            <a:off x="5526885" y="3895727"/>
            <a:ext cx="946149" cy="425820"/>
          </a:xfrm>
          <a:prstGeom prst="rect">
            <a:avLst/>
          </a:prstGeom>
          <a:noFill/>
          <a:ln w="12700">
            <a:noFill/>
            <a:miter lim="800000"/>
            <a:headEnd/>
            <a:tailEnd/>
          </a:ln>
        </p:spPr>
        <p:txBody>
          <a:bodyPr lIns="87965" tIns="43211" rIns="87965" bIns="43211">
            <a:spAutoFit/>
          </a:bodyPr>
          <a:lstStyle/>
          <a:p>
            <a:pPr algn="ctr" defTabSz="888926"/>
            <a:r>
              <a:rPr lang="en-US" sz="1100" dirty="0">
                <a:latin typeface="Times New Roman" pitchFamily="18" charset="0"/>
              </a:rPr>
              <a:t>Ground Station</a:t>
            </a:r>
          </a:p>
        </p:txBody>
      </p:sp>
      <p:sp>
        <p:nvSpPr>
          <p:cNvPr id="8300" name="Freeform 590"/>
          <p:cNvSpPr>
            <a:spLocks/>
          </p:cNvSpPr>
          <p:nvPr/>
        </p:nvSpPr>
        <p:spPr bwMode="auto">
          <a:xfrm>
            <a:off x="3612360" y="1643065"/>
            <a:ext cx="2436812" cy="390525"/>
          </a:xfrm>
          <a:custGeom>
            <a:avLst/>
            <a:gdLst>
              <a:gd name="T0" fmla="*/ 80 w 1654"/>
              <a:gd name="T1" fmla="*/ 107 h 284"/>
              <a:gd name="T2" fmla="*/ 1654 w 1654"/>
              <a:gd name="T3" fmla="*/ 0 h 284"/>
              <a:gd name="T4" fmla="*/ 1645 w 1654"/>
              <a:gd name="T5" fmla="*/ 284 h 284"/>
              <a:gd name="T6" fmla="*/ 0 w 1654"/>
              <a:gd name="T7" fmla="*/ 151 h 284"/>
              <a:gd name="T8" fmla="*/ 0 60000 65536"/>
              <a:gd name="T9" fmla="*/ 0 60000 65536"/>
              <a:gd name="T10" fmla="*/ 0 60000 65536"/>
              <a:gd name="T11" fmla="*/ 0 60000 65536"/>
              <a:gd name="T12" fmla="*/ 0 w 1654"/>
              <a:gd name="T13" fmla="*/ 0 h 284"/>
              <a:gd name="T14" fmla="*/ 1654 w 1654"/>
              <a:gd name="T15" fmla="*/ 284 h 284"/>
            </a:gdLst>
            <a:ahLst/>
            <a:cxnLst>
              <a:cxn ang="T8">
                <a:pos x="T0" y="T1"/>
              </a:cxn>
              <a:cxn ang="T9">
                <a:pos x="T2" y="T3"/>
              </a:cxn>
              <a:cxn ang="T10">
                <a:pos x="T4" y="T5"/>
              </a:cxn>
              <a:cxn ang="T11">
                <a:pos x="T6" y="T7"/>
              </a:cxn>
            </a:cxnLst>
            <a:rect l="T12" t="T13" r="T14" b="T15"/>
            <a:pathLst>
              <a:path w="1654" h="284">
                <a:moveTo>
                  <a:pt x="80" y="107"/>
                </a:moveTo>
                <a:lnTo>
                  <a:pt x="1654" y="0"/>
                </a:lnTo>
                <a:lnTo>
                  <a:pt x="1645" y="284"/>
                </a:lnTo>
                <a:lnTo>
                  <a:pt x="0" y="151"/>
                </a:lnTo>
              </a:path>
            </a:pathLst>
          </a:custGeom>
          <a:solidFill>
            <a:srgbClr val="DDDDDD"/>
          </a:solidFill>
          <a:ln w="12700" cap="flat" cmpd="sng">
            <a:noFill/>
            <a:prstDash val="solid"/>
            <a:round/>
            <a:headEnd type="none" w="med" len="med"/>
            <a:tailEnd type="none" w="med" len="med"/>
          </a:ln>
        </p:spPr>
        <p:txBody>
          <a:bodyPr wrap="none" lIns="91433" tIns="45716" rIns="91433" bIns="45716" anchor="ctr"/>
          <a:lstStyle/>
          <a:p>
            <a:endParaRPr lang="en-US"/>
          </a:p>
        </p:txBody>
      </p:sp>
      <p:sp>
        <p:nvSpPr>
          <p:cNvPr id="572" name="Rectangle 591"/>
          <p:cNvSpPr>
            <a:spLocks noChangeArrowheads="1"/>
          </p:cNvSpPr>
          <p:nvPr/>
        </p:nvSpPr>
        <p:spPr bwMode="auto">
          <a:xfrm>
            <a:off x="7895433" y="2325698"/>
            <a:ext cx="2609851" cy="638175"/>
          </a:xfrm>
          <a:prstGeom prst="rect">
            <a:avLst/>
          </a:prstGeom>
          <a:noFill/>
          <a:ln w="9525">
            <a:noFill/>
            <a:miter lim="800000"/>
            <a:headEnd/>
            <a:tailEnd/>
          </a:ln>
          <a:effectLst/>
        </p:spPr>
        <p:txBody>
          <a:bodyPr wrap="none" lIns="88891" tIns="44445" rIns="88891" bIns="44445" anchor="ctr"/>
          <a:lstStyle/>
          <a:p>
            <a:pPr defTabSz="888926">
              <a:defRPr/>
            </a:pPr>
            <a:r>
              <a:rPr lang="en-US" sz="1100" i="1" dirty="0">
                <a:solidFill>
                  <a:schemeClr val="bg1"/>
                </a:solidFill>
                <a:latin typeface="Arial" charset="0"/>
              </a:rPr>
              <a:t>RDR = Raw Data Record</a:t>
            </a:r>
          </a:p>
          <a:p>
            <a:pPr defTabSz="888926">
              <a:defRPr/>
            </a:pPr>
            <a:r>
              <a:rPr lang="en-US" sz="1100" i="1" dirty="0">
                <a:solidFill>
                  <a:schemeClr val="bg1"/>
                </a:solidFill>
                <a:latin typeface="Arial" charset="0"/>
              </a:rPr>
              <a:t>SDR = Sensor Data Record</a:t>
            </a:r>
          </a:p>
          <a:p>
            <a:pPr defTabSz="888926">
              <a:defRPr/>
            </a:pPr>
            <a:r>
              <a:rPr lang="en-US" sz="1100" i="1" dirty="0">
                <a:solidFill>
                  <a:schemeClr val="bg1"/>
                </a:solidFill>
                <a:latin typeface="Arial" charset="0"/>
              </a:rPr>
              <a:t>EDR = Environmental Data Record</a:t>
            </a:r>
          </a:p>
        </p:txBody>
      </p:sp>
      <p:sp>
        <p:nvSpPr>
          <p:cNvPr id="8302" name="Text Box 594"/>
          <p:cNvSpPr txBox="1">
            <a:spLocks noChangeArrowheads="1"/>
          </p:cNvSpPr>
          <p:nvPr/>
        </p:nvSpPr>
        <p:spPr bwMode="auto">
          <a:xfrm>
            <a:off x="2715205" y="3692534"/>
            <a:ext cx="1545085" cy="335979"/>
          </a:xfrm>
          <a:prstGeom prst="rect">
            <a:avLst/>
          </a:prstGeom>
          <a:noFill/>
          <a:ln w="12700">
            <a:noFill/>
            <a:miter lim="800000"/>
            <a:headEnd/>
            <a:tailEnd/>
          </a:ln>
        </p:spPr>
        <p:txBody>
          <a:bodyPr wrap="none" lIns="88891" tIns="44445" rIns="88891" bIns="44445">
            <a:spAutoFit/>
          </a:bodyPr>
          <a:lstStyle/>
          <a:p>
            <a:pPr algn="ctr" defTabSz="888926"/>
            <a:r>
              <a:rPr lang="en-US" sz="1600" dirty="0"/>
              <a:t>30 Earth  Scenes</a:t>
            </a:r>
          </a:p>
        </p:txBody>
      </p:sp>
      <p:sp>
        <p:nvSpPr>
          <p:cNvPr id="8303" name="AutoShape 3"/>
          <p:cNvSpPr>
            <a:spLocks noChangeAspect="1" noChangeArrowheads="1" noTextEdit="1"/>
          </p:cNvSpPr>
          <p:nvPr/>
        </p:nvSpPr>
        <p:spPr bwMode="auto">
          <a:xfrm>
            <a:off x="7692232" y="3138493"/>
            <a:ext cx="2597150" cy="3136900"/>
          </a:xfrm>
          <a:prstGeom prst="rect">
            <a:avLst/>
          </a:prstGeom>
          <a:noFill/>
          <a:ln w="9525">
            <a:noFill/>
            <a:miter lim="800000"/>
            <a:headEnd/>
            <a:tailEnd/>
          </a:ln>
        </p:spPr>
        <p:txBody>
          <a:bodyPr lIns="91433" tIns="45716" rIns="91433" bIns="45716"/>
          <a:lstStyle/>
          <a:p>
            <a:endParaRPr lang="en-US"/>
          </a:p>
        </p:txBody>
      </p:sp>
      <p:sp>
        <p:nvSpPr>
          <p:cNvPr id="8304" name="Rectangle 6"/>
          <p:cNvSpPr>
            <a:spLocks noChangeArrowheads="1"/>
          </p:cNvSpPr>
          <p:nvPr/>
        </p:nvSpPr>
        <p:spPr bwMode="auto">
          <a:xfrm>
            <a:off x="7700171" y="3175005"/>
            <a:ext cx="2316162" cy="901700"/>
          </a:xfrm>
          <a:prstGeom prst="rect">
            <a:avLst/>
          </a:prstGeom>
          <a:solidFill>
            <a:srgbClr val="FFFFFF"/>
          </a:solidFill>
          <a:ln w="9525">
            <a:noFill/>
            <a:miter lim="800000"/>
            <a:headEnd/>
            <a:tailEnd/>
          </a:ln>
        </p:spPr>
        <p:txBody>
          <a:bodyPr lIns="91433" tIns="45716" rIns="91433" bIns="45716"/>
          <a:lstStyle/>
          <a:p>
            <a:endParaRPr lang="en-US">
              <a:latin typeface="Calibri" pitchFamily="34" charset="0"/>
            </a:endParaRPr>
          </a:p>
        </p:txBody>
      </p:sp>
      <p:sp>
        <p:nvSpPr>
          <p:cNvPr id="8305" name="Rectangle 7"/>
          <p:cNvSpPr>
            <a:spLocks noChangeArrowheads="1"/>
          </p:cNvSpPr>
          <p:nvPr/>
        </p:nvSpPr>
        <p:spPr bwMode="auto">
          <a:xfrm>
            <a:off x="7700171" y="3175005"/>
            <a:ext cx="2316162" cy="901700"/>
          </a:xfrm>
          <a:prstGeom prst="rect">
            <a:avLst/>
          </a:prstGeom>
          <a:noFill/>
          <a:ln w="7">
            <a:solidFill>
              <a:srgbClr val="000000"/>
            </a:solidFill>
            <a:miter lim="800000"/>
            <a:headEnd/>
            <a:tailEnd/>
          </a:ln>
        </p:spPr>
        <p:txBody>
          <a:bodyPr lIns="91433" tIns="45716" rIns="91433" bIns="45716"/>
          <a:lstStyle/>
          <a:p>
            <a:endParaRPr lang="en-US">
              <a:latin typeface="Calibri" pitchFamily="34" charset="0"/>
            </a:endParaRPr>
          </a:p>
        </p:txBody>
      </p:sp>
      <p:pic>
        <p:nvPicPr>
          <p:cNvPr id="8306" name="Picture 16"/>
          <p:cNvPicPr>
            <a:picLocks noChangeAspect="1" noChangeArrowheads="1"/>
          </p:cNvPicPr>
          <p:nvPr/>
        </p:nvPicPr>
        <p:blipFill>
          <a:blip r:embed="rId3" cstate="print"/>
          <a:srcRect/>
          <a:stretch>
            <a:fillRect/>
          </a:stretch>
        </p:blipFill>
        <p:spPr bwMode="auto">
          <a:xfrm>
            <a:off x="7936717" y="3213101"/>
            <a:ext cx="1846263" cy="852488"/>
          </a:xfrm>
          <a:prstGeom prst="rect">
            <a:avLst/>
          </a:prstGeom>
          <a:noFill/>
          <a:ln w="9525">
            <a:noFill/>
            <a:miter lim="800000"/>
            <a:headEnd/>
            <a:tailEnd/>
          </a:ln>
        </p:spPr>
      </p:pic>
      <p:sp>
        <p:nvSpPr>
          <p:cNvPr id="8307" name="Rectangle 17"/>
          <p:cNvSpPr>
            <a:spLocks noChangeArrowheads="1"/>
          </p:cNvSpPr>
          <p:nvPr/>
        </p:nvSpPr>
        <p:spPr bwMode="auto">
          <a:xfrm>
            <a:off x="8943185" y="3270254"/>
            <a:ext cx="641349" cy="182563"/>
          </a:xfrm>
          <a:prstGeom prst="rect">
            <a:avLst/>
          </a:prstGeom>
          <a:solidFill>
            <a:srgbClr val="FFFFFF"/>
          </a:solidFill>
          <a:ln w="9525">
            <a:noFill/>
            <a:miter lim="800000"/>
            <a:headEnd/>
            <a:tailEnd/>
          </a:ln>
        </p:spPr>
        <p:txBody>
          <a:bodyPr lIns="91433" tIns="45716" rIns="91433" bIns="45716"/>
          <a:lstStyle/>
          <a:p>
            <a:endParaRPr lang="en-US">
              <a:latin typeface="Calibri" pitchFamily="34" charset="0"/>
            </a:endParaRPr>
          </a:p>
        </p:txBody>
      </p:sp>
      <p:sp>
        <p:nvSpPr>
          <p:cNvPr id="8308" name="Rectangle 18"/>
          <p:cNvSpPr>
            <a:spLocks noChangeArrowheads="1"/>
          </p:cNvSpPr>
          <p:nvPr/>
        </p:nvSpPr>
        <p:spPr bwMode="auto">
          <a:xfrm>
            <a:off x="9460708" y="3173417"/>
            <a:ext cx="558800" cy="249237"/>
          </a:xfrm>
          <a:prstGeom prst="rect">
            <a:avLst/>
          </a:prstGeom>
          <a:solidFill>
            <a:srgbClr val="FFFFFF"/>
          </a:solidFill>
          <a:ln w="9525">
            <a:noFill/>
            <a:miter lim="800000"/>
            <a:headEnd/>
            <a:tailEnd/>
          </a:ln>
        </p:spPr>
        <p:txBody>
          <a:bodyPr lIns="91433" tIns="45716" rIns="91433" bIns="45716"/>
          <a:lstStyle/>
          <a:p>
            <a:endParaRPr lang="en-US">
              <a:latin typeface="Calibri" pitchFamily="34" charset="0"/>
            </a:endParaRPr>
          </a:p>
        </p:txBody>
      </p:sp>
      <p:sp>
        <p:nvSpPr>
          <p:cNvPr id="8309" name="Rectangle 19"/>
          <p:cNvSpPr>
            <a:spLocks noChangeArrowheads="1"/>
          </p:cNvSpPr>
          <p:nvPr/>
        </p:nvSpPr>
        <p:spPr bwMode="auto">
          <a:xfrm>
            <a:off x="9460708" y="3173417"/>
            <a:ext cx="558800" cy="249237"/>
          </a:xfrm>
          <a:prstGeom prst="rect">
            <a:avLst/>
          </a:prstGeom>
          <a:noFill/>
          <a:ln w="7">
            <a:solidFill>
              <a:srgbClr val="000000"/>
            </a:solidFill>
            <a:miter lim="800000"/>
            <a:headEnd/>
            <a:tailEnd/>
          </a:ln>
        </p:spPr>
        <p:txBody>
          <a:bodyPr lIns="91433" tIns="45716" rIns="91433" bIns="45716"/>
          <a:lstStyle/>
          <a:p>
            <a:endParaRPr lang="en-US">
              <a:latin typeface="Calibri" pitchFamily="34" charset="0"/>
            </a:endParaRPr>
          </a:p>
        </p:txBody>
      </p:sp>
      <p:sp>
        <p:nvSpPr>
          <p:cNvPr id="8310" name="Rectangle 20"/>
          <p:cNvSpPr>
            <a:spLocks noChangeArrowheads="1"/>
          </p:cNvSpPr>
          <p:nvPr/>
        </p:nvSpPr>
        <p:spPr bwMode="auto">
          <a:xfrm>
            <a:off x="9552782" y="3228976"/>
            <a:ext cx="266098" cy="153888"/>
          </a:xfrm>
          <a:prstGeom prst="rect">
            <a:avLst/>
          </a:prstGeom>
          <a:noFill/>
          <a:ln w="9525">
            <a:noFill/>
            <a:miter lim="800000"/>
            <a:headEnd/>
            <a:tailEnd/>
          </a:ln>
        </p:spPr>
        <p:txBody>
          <a:bodyPr wrap="none" lIns="0" tIns="0" rIns="0" bIns="0">
            <a:spAutoFit/>
          </a:bodyPr>
          <a:lstStyle/>
          <a:p>
            <a:r>
              <a:rPr lang="en-US" sz="1000" dirty="0">
                <a:solidFill>
                  <a:srgbClr val="000000"/>
                </a:solidFill>
              </a:rPr>
              <a:t>RDRs</a:t>
            </a:r>
            <a:endParaRPr lang="en-US" dirty="0"/>
          </a:p>
        </p:txBody>
      </p:sp>
      <p:sp>
        <p:nvSpPr>
          <p:cNvPr id="8311" name="Rectangle 218"/>
          <p:cNvSpPr>
            <a:spLocks noChangeArrowheads="1"/>
          </p:cNvSpPr>
          <p:nvPr/>
        </p:nvSpPr>
        <p:spPr bwMode="auto">
          <a:xfrm>
            <a:off x="7700169" y="2974977"/>
            <a:ext cx="2589212" cy="1101725"/>
          </a:xfrm>
          <a:prstGeom prst="rect">
            <a:avLst/>
          </a:prstGeom>
          <a:solidFill>
            <a:srgbClr val="FFFFFF"/>
          </a:solidFill>
          <a:ln w="9525">
            <a:noFill/>
            <a:miter lim="800000"/>
            <a:headEnd/>
            <a:tailEnd/>
          </a:ln>
        </p:spPr>
        <p:txBody>
          <a:bodyPr lIns="91433" tIns="45716" rIns="91433" bIns="45716"/>
          <a:lstStyle/>
          <a:p>
            <a:endParaRPr lang="en-US">
              <a:latin typeface="Calibri" pitchFamily="34" charset="0"/>
            </a:endParaRPr>
          </a:p>
        </p:txBody>
      </p:sp>
      <p:pic>
        <p:nvPicPr>
          <p:cNvPr id="8312" name="Picture 228"/>
          <p:cNvPicPr>
            <a:picLocks noChangeAspect="1" noChangeArrowheads="1"/>
          </p:cNvPicPr>
          <p:nvPr/>
        </p:nvPicPr>
        <p:blipFill>
          <a:blip r:embed="rId4" cstate="print"/>
          <a:srcRect/>
          <a:stretch>
            <a:fillRect/>
          </a:stretch>
        </p:blipFill>
        <p:spPr bwMode="auto">
          <a:xfrm>
            <a:off x="7936708" y="2998789"/>
            <a:ext cx="2312988" cy="1066800"/>
          </a:xfrm>
          <a:prstGeom prst="rect">
            <a:avLst/>
          </a:prstGeom>
          <a:noFill/>
          <a:ln w="9525">
            <a:noFill/>
            <a:miter lim="800000"/>
            <a:headEnd/>
            <a:tailEnd/>
          </a:ln>
        </p:spPr>
      </p:pic>
      <p:sp>
        <p:nvSpPr>
          <p:cNvPr id="8313" name="Rectangle 229"/>
          <p:cNvSpPr>
            <a:spLocks noChangeArrowheads="1"/>
          </p:cNvSpPr>
          <p:nvPr/>
        </p:nvSpPr>
        <p:spPr bwMode="auto">
          <a:xfrm>
            <a:off x="9200360" y="3082926"/>
            <a:ext cx="641349" cy="182563"/>
          </a:xfrm>
          <a:prstGeom prst="rect">
            <a:avLst/>
          </a:prstGeom>
          <a:solidFill>
            <a:srgbClr val="FFFFFF"/>
          </a:solidFill>
          <a:ln w="9525">
            <a:noFill/>
            <a:miter lim="800000"/>
            <a:headEnd/>
            <a:tailEnd/>
          </a:ln>
        </p:spPr>
        <p:txBody>
          <a:bodyPr lIns="91433" tIns="45716" rIns="91433" bIns="45716"/>
          <a:lstStyle/>
          <a:p>
            <a:endParaRPr lang="en-US">
              <a:latin typeface="Calibri" pitchFamily="34" charset="0"/>
            </a:endParaRPr>
          </a:p>
        </p:txBody>
      </p:sp>
      <p:pic>
        <p:nvPicPr>
          <p:cNvPr id="8314" name="Picture 1196" descr="JPSS1 SC Rendering Black BG.jpg"/>
          <p:cNvPicPr>
            <a:picLocks noChangeAspect="1"/>
          </p:cNvPicPr>
          <p:nvPr/>
        </p:nvPicPr>
        <p:blipFill>
          <a:blip r:embed="rId5" cstate="print"/>
          <a:srcRect/>
          <a:stretch>
            <a:fillRect/>
          </a:stretch>
        </p:blipFill>
        <p:spPr bwMode="auto">
          <a:xfrm>
            <a:off x="2810672" y="1366839"/>
            <a:ext cx="1077913" cy="823912"/>
          </a:xfrm>
          <a:prstGeom prst="rect">
            <a:avLst/>
          </a:prstGeom>
          <a:noFill/>
          <a:ln w="9525">
            <a:noFill/>
            <a:miter lim="800000"/>
            <a:headEnd/>
            <a:tailEnd/>
          </a:ln>
        </p:spPr>
      </p:pic>
      <p:sp>
        <p:nvSpPr>
          <p:cNvPr id="8315" name="Freeform 1197"/>
          <p:cNvSpPr>
            <a:spLocks/>
          </p:cNvSpPr>
          <p:nvPr/>
        </p:nvSpPr>
        <p:spPr bwMode="auto">
          <a:xfrm>
            <a:off x="4820446" y="3489327"/>
            <a:ext cx="431801" cy="762000"/>
          </a:xfrm>
          <a:custGeom>
            <a:avLst/>
            <a:gdLst>
              <a:gd name="T0" fmla="*/ 0 w 493776"/>
              <a:gd name="T1" fmla="*/ 762623 h 886968"/>
              <a:gd name="T2" fmla="*/ 87852 w 493776"/>
              <a:gd name="T3" fmla="*/ 487450 h 886968"/>
              <a:gd name="T4" fmla="*/ 203656 w 493776"/>
              <a:gd name="T5" fmla="*/ 231932 h 886968"/>
              <a:gd name="T6" fmla="*/ 327447 w 493776"/>
              <a:gd name="T7" fmla="*/ 74690 h 886968"/>
              <a:gd name="T8" fmla="*/ 431272 w 493776"/>
              <a:gd name="T9" fmla="*/ 0 h 886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3776" h="886968">
                <a:moveTo>
                  <a:pt x="0" y="886968"/>
                </a:moveTo>
                <a:cubicBezTo>
                  <a:pt x="30861" y="778383"/>
                  <a:pt x="61722" y="669798"/>
                  <a:pt x="100584" y="566928"/>
                </a:cubicBezTo>
                <a:cubicBezTo>
                  <a:pt x="139446" y="464058"/>
                  <a:pt x="187452" y="349758"/>
                  <a:pt x="233172" y="269748"/>
                </a:cubicBezTo>
                <a:cubicBezTo>
                  <a:pt x="278892" y="189738"/>
                  <a:pt x="331470" y="131826"/>
                  <a:pt x="374904" y="86868"/>
                </a:cubicBezTo>
                <a:cubicBezTo>
                  <a:pt x="418338" y="41910"/>
                  <a:pt x="456057" y="20955"/>
                  <a:pt x="493776" y="0"/>
                </a:cubicBezTo>
              </a:path>
            </a:pathLst>
          </a:custGeom>
          <a:noFill/>
          <a:ln w="12700" cap="flat" cmpd="sng" algn="ctr">
            <a:solidFill>
              <a:schemeClr val="tx1"/>
            </a:solidFill>
            <a:prstDash val="dash"/>
            <a:round/>
            <a:headEnd type="none" w="med" len="med"/>
            <a:tailEnd type="none" w="med" len="med"/>
          </a:ln>
        </p:spPr>
        <p:txBody>
          <a:bodyPr lIns="91433" tIns="45716" rIns="91433" bIns="45716"/>
          <a:lstStyle/>
          <a:p>
            <a:endParaRPr lang="en-US"/>
          </a:p>
        </p:txBody>
      </p:sp>
      <p:sp>
        <p:nvSpPr>
          <p:cNvPr id="8316" name="Freeform 1198"/>
          <p:cNvSpPr>
            <a:spLocks/>
          </p:cNvSpPr>
          <p:nvPr/>
        </p:nvSpPr>
        <p:spPr bwMode="auto">
          <a:xfrm>
            <a:off x="2347130" y="3632207"/>
            <a:ext cx="280987" cy="350839"/>
          </a:xfrm>
          <a:custGeom>
            <a:avLst/>
            <a:gdLst>
              <a:gd name="T0" fmla="*/ 0 w 493776"/>
              <a:gd name="T1" fmla="*/ 350837 h 886968"/>
              <a:gd name="T2" fmla="*/ 57128 w 493776"/>
              <a:gd name="T3" fmla="*/ 224246 h 886968"/>
              <a:gd name="T4" fmla="*/ 132433 w 493776"/>
              <a:gd name="T5" fmla="*/ 106698 h 886968"/>
              <a:gd name="T6" fmla="*/ 212932 w 493776"/>
              <a:gd name="T7" fmla="*/ 34360 h 886968"/>
              <a:gd name="T8" fmla="*/ 280447 w 493776"/>
              <a:gd name="T9" fmla="*/ 0 h 886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3776" h="886968">
                <a:moveTo>
                  <a:pt x="0" y="886968"/>
                </a:moveTo>
                <a:cubicBezTo>
                  <a:pt x="30861" y="778383"/>
                  <a:pt x="61722" y="669798"/>
                  <a:pt x="100584" y="566928"/>
                </a:cubicBezTo>
                <a:cubicBezTo>
                  <a:pt x="139446" y="464058"/>
                  <a:pt x="187452" y="349758"/>
                  <a:pt x="233172" y="269748"/>
                </a:cubicBezTo>
                <a:cubicBezTo>
                  <a:pt x="278892" y="189738"/>
                  <a:pt x="331470" y="131826"/>
                  <a:pt x="374904" y="86868"/>
                </a:cubicBezTo>
                <a:cubicBezTo>
                  <a:pt x="418338" y="41910"/>
                  <a:pt x="456057" y="20955"/>
                  <a:pt x="493776" y="0"/>
                </a:cubicBezTo>
              </a:path>
            </a:pathLst>
          </a:custGeom>
          <a:noFill/>
          <a:ln w="12700" cap="flat" cmpd="sng" algn="ctr">
            <a:solidFill>
              <a:schemeClr val="tx1"/>
            </a:solidFill>
            <a:prstDash val="dash"/>
            <a:round/>
            <a:headEnd type="none" w="med" len="med"/>
            <a:tailEnd type="none" w="med" len="med"/>
          </a:ln>
        </p:spPr>
        <p:txBody>
          <a:bodyPr lIns="91433" tIns="45716" rIns="91433" bIns="45716"/>
          <a:lstStyle/>
          <a:p>
            <a:endParaRPr lang="en-US"/>
          </a:p>
        </p:txBody>
      </p:sp>
      <p:pic>
        <p:nvPicPr>
          <p:cNvPr id="8317" name="Picture 1202" descr="AIRS Global Temp (flat).jpg"/>
          <p:cNvPicPr>
            <a:picLocks noChangeAspect="1"/>
          </p:cNvPicPr>
          <p:nvPr/>
        </p:nvPicPr>
        <p:blipFill>
          <a:blip r:embed="rId6" cstate="print"/>
          <a:srcRect/>
          <a:stretch>
            <a:fillRect/>
          </a:stretch>
        </p:blipFill>
        <p:spPr bwMode="auto">
          <a:xfrm>
            <a:off x="7716047" y="5195895"/>
            <a:ext cx="2551113" cy="1182687"/>
          </a:xfrm>
          <a:prstGeom prst="rect">
            <a:avLst/>
          </a:prstGeom>
          <a:noFill/>
          <a:ln w="9525">
            <a:noFill/>
            <a:miter lim="800000"/>
            <a:headEnd/>
            <a:tailEnd/>
          </a:ln>
        </p:spPr>
      </p:pic>
      <p:sp>
        <p:nvSpPr>
          <p:cNvPr id="8318" name="Rectangle 227"/>
          <p:cNvSpPr>
            <a:spLocks noChangeArrowheads="1"/>
          </p:cNvSpPr>
          <p:nvPr/>
        </p:nvSpPr>
        <p:spPr bwMode="auto">
          <a:xfrm>
            <a:off x="9713129" y="5195889"/>
            <a:ext cx="554037" cy="182563"/>
          </a:xfrm>
          <a:prstGeom prst="rect">
            <a:avLst/>
          </a:prstGeom>
          <a:solidFill>
            <a:schemeClr val="bg1"/>
          </a:solidFill>
          <a:ln w="9525">
            <a:solidFill>
              <a:schemeClr val="tx1"/>
            </a:solidFill>
            <a:miter lim="800000"/>
            <a:headEnd/>
            <a:tailEnd/>
          </a:ln>
        </p:spPr>
        <p:txBody>
          <a:bodyPr wrap="none" lIns="0" tIns="0" rIns="0" bIns="0" anchor="ctr"/>
          <a:lstStyle/>
          <a:p>
            <a:pPr algn="ctr"/>
            <a:r>
              <a:rPr lang="en-US" sz="1000" dirty="0">
                <a:solidFill>
                  <a:srgbClr val="000000"/>
                </a:solidFill>
              </a:rPr>
              <a:t>EDRs</a:t>
            </a:r>
            <a:endParaRPr lang="en-US" dirty="0"/>
          </a:p>
        </p:txBody>
      </p:sp>
      <p:sp>
        <p:nvSpPr>
          <p:cNvPr id="8319" name="Line 563"/>
          <p:cNvSpPr>
            <a:spLocks noChangeShapeType="1"/>
          </p:cNvSpPr>
          <p:nvPr/>
        </p:nvSpPr>
        <p:spPr bwMode="auto">
          <a:xfrm>
            <a:off x="6222211" y="5735639"/>
            <a:ext cx="250825" cy="0"/>
          </a:xfrm>
          <a:prstGeom prst="line">
            <a:avLst/>
          </a:prstGeom>
          <a:noFill/>
          <a:ln w="19050">
            <a:solidFill>
              <a:schemeClr val="tx1"/>
            </a:solidFill>
            <a:round/>
            <a:headEnd/>
            <a:tailEnd type="triangle" w="med" len="med"/>
          </a:ln>
        </p:spPr>
        <p:txBody>
          <a:bodyPr wrap="none" lIns="91433" tIns="45716" rIns="91433" bIns="45716" anchor="ctr"/>
          <a:lstStyle/>
          <a:p>
            <a:endParaRPr lang="en-US"/>
          </a:p>
        </p:txBody>
      </p:sp>
      <p:sp>
        <p:nvSpPr>
          <p:cNvPr id="8320" name="AutoShape 569"/>
          <p:cNvSpPr>
            <a:spLocks noChangeArrowheads="1"/>
          </p:cNvSpPr>
          <p:nvPr/>
        </p:nvSpPr>
        <p:spPr bwMode="auto">
          <a:xfrm>
            <a:off x="5191920" y="5472114"/>
            <a:ext cx="1039812" cy="527051"/>
          </a:xfrm>
          <a:prstGeom prst="roundRect">
            <a:avLst>
              <a:gd name="adj" fmla="val 16667"/>
            </a:avLst>
          </a:prstGeom>
          <a:solidFill>
            <a:srgbClr val="FFFFFF"/>
          </a:solidFill>
          <a:ln w="19050">
            <a:solidFill>
              <a:schemeClr val="tx1"/>
            </a:solidFill>
            <a:round/>
            <a:headEnd/>
            <a:tailEnd/>
          </a:ln>
        </p:spPr>
        <p:txBody>
          <a:bodyPr lIns="0" tIns="0" rIns="0" bIns="0" anchor="ctr"/>
          <a:lstStyle/>
          <a:p>
            <a:pPr algn="ctr" defTabSz="888926"/>
            <a:r>
              <a:rPr lang="en-US" sz="1200" dirty="0"/>
              <a:t>Co-Located ATMS SDRs</a:t>
            </a:r>
            <a:endParaRPr lang="en-US" sz="1600" dirty="0"/>
          </a:p>
        </p:txBody>
      </p:sp>
      <p:sp>
        <p:nvSpPr>
          <p:cNvPr id="8321" name="TextBox 1209"/>
          <p:cNvSpPr txBox="1">
            <a:spLocks noChangeArrowheads="1"/>
          </p:cNvSpPr>
          <p:nvPr/>
        </p:nvSpPr>
        <p:spPr bwMode="auto">
          <a:xfrm>
            <a:off x="7968462" y="6230947"/>
            <a:ext cx="1998945" cy="123111"/>
          </a:xfrm>
          <a:prstGeom prst="rect">
            <a:avLst/>
          </a:prstGeom>
          <a:noFill/>
          <a:ln w="9525">
            <a:noFill/>
            <a:miter lim="800000"/>
            <a:headEnd/>
            <a:tailEnd/>
          </a:ln>
        </p:spPr>
        <p:txBody>
          <a:bodyPr wrap="none" lIns="0" tIns="0" rIns="0" bIns="0">
            <a:spAutoFit/>
          </a:bodyPr>
          <a:lstStyle/>
          <a:p>
            <a:r>
              <a:rPr lang="en-US" sz="800" i="1" dirty="0">
                <a:solidFill>
                  <a:schemeClr val="bg1"/>
                </a:solidFill>
                <a:latin typeface="Calibri" pitchFamily="34" charset="0"/>
              </a:rPr>
              <a:t>Global Temperature, Moisture, Pressure Profiles</a:t>
            </a:r>
          </a:p>
        </p:txBody>
      </p:sp>
      <p:sp>
        <p:nvSpPr>
          <p:cNvPr id="8322" name="TextBox 1212"/>
          <p:cNvSpPr txBox="1">
            <a:spLocks noChangeArrowheads="1"/>
          </p:cNvSpPr>
          <p:nvPr/>
        </p:nvSpPr>
        <p:spPr bwMode="auto">
          <a:xfrm>
            <a:off x="2893220" y="1260475"/>
            <a:ext cx="856004" cy="215444"/>
          </a:xfrm>
          <a:prstGeom prst="rect">
            <a:avLst/>
          </a:prstGeom>
          <a:noFill/>
          <a:ln w="9525">
            <a:noFill/>
            <a:miter lim="800000"/>
            <a:headEnd/>
            <a:tailEnd/>
          </a:ln>
        </p:spPr>
        <p:txBody>
          <a:bodyPr wrap="none" lIns="0" tIns="0" rIns="0" bIns="0">
            <a:spAutoFit/>
          </a:bodyPr>
          <a:lstStyle/>
          <a:p>
            <a:r>
              <a:rPr lang="en-US" sz="1400" dirty="0" err="1">
                <a:solidFill>
                  <a:schemeClr val="bg1"/>
                </a:solidFill>
                <a:latin typeface="Calibri" pitchFamily="34" charset="0"/>
              </a:rPr>
              <a:t>CrIS</a:t>
            </a:r>
            <a:r>
              <a:rPr lang="en-US" sz="1400" dirty="0">
                <a:solidFill>
                  <a:schemeClr val="bg1"/>
                </a:solidFill>
                <a:latin typeface="Calibri" pitchFamily="34" charset="0"/>
              </a:rPr>
              <a:t> on NPP</a:t>
            </a:r>
          </a:p>
        </p:txBody>
      </p:sp>
      <p:sp>
        <p:nvSpPr>
          <p:cNvPr id="8323" name="Rectangle 227"/>
          <p:cNvSpPr>
            <a:spLocks noChangeArrowheads="1"/>
          </p:cNvSpPr>
          <p:nvPr/>
        </p:nvSpPr>
        <p:spPr bwMode="auto">
          <a:xfrm>
            <a:off x="9736934" y="2963866"/>
            <a:ext cx="554037" cy="182563"/>
          </a:xfrm>
          <a:prstGeom prst="rect">
            <a:avLst/>
          </a:prstGeom>
          <a:solidFill>
            <a:schemeClr val="bg1"/>
          </a:solidFill>
          <a:ln w="9525">
            <a:solidFill>
              <a:schemeClr val="tx1"/>
            </a:solidFill>
            <a:miter lim="800000"/>
            <a:headEnd/>
            <a:tailEnd/>
          </a:ln>
        </p:spPr>
        <p:txBody>
          <a:bodyPr wrap="none" lIns="0" tIns="0" rIns="0" bIns="0" anchor="ctr"/>
          <a:lstStyle/>
          <a:p>
            <a:pPr algn="ctr"/>
            <a:r>
              <a:rPr lang="en-US" sz="1000" dirty="0">
                <a:solidFill>
                  <a:srgbClr val="000000"/>
                </a:solidFill>
              </a:rPr>
              <a:t>RDRs</a:t>
            </a:r>
            <a:endParaRPr lang="en-US" dirty="0"/>
          </a:p>
        </p:txBody>
      </p:sp>
      <p:grpSp>
        <p:nvGrpSpPr>
          <p:cNvPr id="7" name="Group 579"/>
          <p:cNvGrpSpPr>
            <a:grpSpLocks/>
          </p:cNvGrpSpPr>
          <p:nvPr/>
        </p:nvGrpSpPr>
        <p:grpSpPr bwMode="auto">
          <a:xfrm>
            <a:off x="5498311" y="1252539"/>
            <a:ext cx="2047876" cy="1839912"/>
            <a:chOff x="4013385" y="665577"/>
            <a:chExt cx="2048256" cy="1840202"/>
          </a:xfrm>
        </p:grpSpPr>
        <p:pic>
          <p:nvPicPr>
            <p:cNvPr id="8331" name="Picture 27"/>
            <p:cNvPicPr>
              <a:picLocks noChangeAspect="1" noChangeArrowheads="1"/>
            </p:cNvPicPr>
            <p:nvPr/>
          </p:nvPicPr>
          <p:blipFill>
            <a:blip r:embed="rId7" cstate="print"/>
            <a:srcRect/>
            <a:stretch>
              <a:fillRect/>
            </a:stretch>
          </p:blipFill>
          <p:spPr bwMode="auto">
            <a:xfrm rot="10800000">
              <a:off x="4041700" y="698398"/>
              <a:ext cx="1948872" cy="1776679"/>
            </a:xfrm>
            <a:prstGeom prst="rect">
              <a:avLst/>
            </a:prstGeom>
            <a:solidFill>
              <a:schemeClr val="tx1"/>
            </a:solidFill>
            <a:ln w="12700">
              <a:noFill/>
              <a:miter lim="800000"/>
              <a:headEnd/>
              <a:tailEnd/>
            </a:ln>
          </p:spPr>
        </p:pic>
        <p:sp>
          <p:nvSpPr>
            <p:cNvPr id="8332" name="Freeform 1211"/>
            <p:cNvSpPr>
              <a:spLocks/>
            </p:cNvSpPr>
            <p:nvPr/>
          </p:nvSpPr>
          <p:spPr bwMode="auto">
            <a:xfrm>
              <a:off x="4022819" y="1856501"/>
              <a:ext cx="1993825" cy="649278"/>
            </a:xfrm>
            <a:custGeom>
              <a:avLst/>
              <a:gdLst>
                <a:gd name="T0" fmla="*/ 18937 w 1993825"/>
                <a:gd name="T1" fmla="*/ 284059 h 649278"/>
                <a:gd name="T2" fmla="*/ 45990 w 1993825"/>
                <a:gd name="T3" fmla="*/ 313818 h 649278"/>
                <a:gd name="T4" fmla="*/ 48696 w 1993825"/>
                <a:gd name="T5" fmla="*/ 365219 h 649278"/>
                <a:gd name="T6" fmla="*/ 159614 w 1993825"/>
                <a:gd name="T7" fmla="*/ 394978 h 649278"/>
                <a:gd name="T8" fmla="*/ 232658 w 1993825"/>
                <a:gd name="T9" fmla="*/ 411210 h 649278"/>
                <a:gd name="T10" fmla="*/ 229953 w 1993825"/>
                <a:gd name="T11" fmla="*/ 608698 h 649278"/>
                <a:gd name="T12" fmla="*/ 1095657 w 1993825"/>
                <a:gd name="T13" fmla="*/ 597877 h 649278"/>
                <a:gd name="T14" fmla="*/ 1360779 w 1993825"/>
                <a:gd name="T15" fmla="*/ 405799 h 649278"/>
                <a:gd name="T16" fmla="*/ 1347252 w 1993825"/>
                <a:gd name="T17" fmla="*/ 159614 h 649278"/>
                <a:gd name="T18" fmla="*/ 1317493 w 1993825"/>
                <a:gd name="T19" fmla="*/ 156909 h 649278"/>
                <a:gd name="T20" fmla="*/ 1314788 w 1993825"/>
                <a:gd name="T21" fmla="*/ 132561 h 649278"/>
                <a:gd name="T22" fmla="*/ 1314788 w 1993825"/>
                <a:gd name="T23" fmla="*/ 5411 h 649278"/>
                <a:gd name="T24" fmla="*/ 1382421 w 1993825"/>
                <a:gd name="T25" fmla="*/ 0 h 649278"/>
                <a:gd name="T26" fmla="*/ 1474402 w 1993825"/>
                <a:gd name="T27" fmla="*/ 8116 h 649278"/>
                <a:gd name="T28" fmla="*/ 1485224 w 1993825"/>
                <a:gd name="T29" fmla="*/ 381451 h 649278"/>
                <a:gd name="T30" fmla="*/ 1514982 w 1993825"/>
                <a:gd name="T31" fmla="*/ 389567 h 649278"/>
                <a:gd name="T32" fmla="*/ 1628606 w 1993825"/>
                <a:gd name="T33" fmla="*/ 386862 h 649278"/>
                <a:gd name="T34" fmla="*/ 1693534 w 1993825"/>
                <a:gd name="T35" fmla="*/ 389567 h 649278"/>
                <a:gd name="T36" fmla="*/ 1701650 w 1993825"/>
                <a:gd name="T37" fmla="*/ 343576 h 649278"/>
                <a:gd name="T38" fmla="*/ 1923486 w 1993825"/>
                <a:gd name="T39" fmla="*/ 221837 h 649278"/>
                <a:gd name="T40" fmla="*/ 1920781 w 1993825"/>
                <a:gd name="T41" fmla="*/ 62223 h 649278"/>
                <a:gd name="T42" fmla="*/ 1985709 w 1993825"/>
                <a:gd name="T43" fmla="*/ 62223 h 649278"/>
                <a:gd name="T44" fmla="*/ 1993825 w 1993825"/>
                <a:gd name="T45" fmla="*/ 649278 h 649278"/>
                <a:gd name="T46" fmla="*/ 0 w 1993825"/>
                <a:gd name="T47" fmla="*/ 643868 h 649278"/>
                <a:gd name="T48" fmla="*/ 18937 w 1993825"/>
                <a:gd name="T49" fmla="*/ 284059 h 6492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93825" h="649278">
                  <a:moveTo>
                    <a:pt x="18937" y="284059"/>
                  </a:moveTo>
                  <a:lnTo>
                    <a:pt x="45990" y="313818"/>
                  </a:lnTo>
                  <a:lnTo>
                    <a:pt x="48696" y="365219"/>
                  </a:lnTo>
                  <a:lnTo>
                    <a:pt x="159614" y="394978"/>
                  </a:lnTo>
                  <a:lnTo>
                    <a:pt x="232658" y="411210"/>
                  </a:lnTo>
                  <a:cubicBezTo>
                    <a:pt x="231756" y="477039"/>
                    <a:pt x="230855" y="542869"/>
                    <a:pt x="229953" y="608698"/>
                  </a:cubicBezTo>
                  <a:lnTo>
                    <a:pt x="1095657" y="597877"/>
                  </a:lnTo>
                  <a:lnTo>
                    <a:pt x="1360779" y="405799"/>
                  </a:lnTo>
                  <a:lnTo>
                    <a:pt x="1347252" y="159614"/>
                  </a:lnTo>
                  <a:lnTo>
                    <a:pt x="1317493" y="156909"/>
                  </a:lnTo>
                  <a:lnTo>
                    <a:pt x="1314788" y="132561"/>
                  </a:lnTo>
                  <a:lnTo>
                    <a:pt x="1314788" y="5411"/>
                  </a:lnTo>
                  <a:lnTo>
                    <a:pt x="1382421" y="0"/>
                  </a:lnTo>
                  <a:lnTo>
                    <a:pt x="1474402" y="8116"/>
                  </a:lnTo>
                  <a:lnTo>
                    <a:pt x="1485224" y="381451"/>
                  </a:lnTo>
                  <a:lnTo>
                    <a:pt x="1514982" y="389567"/>
                  </a:lnTo>
                  <a:lnTo>
                    <a:pt x="1628606" y="386862"/>
                  </a:lnTo>
                  <a:lnTo>
                    <a:pt x="1693534" y="389567"/>
                  </a:lnTo>
                  <a:lnTo>
                    <a:pt x="1701650" y="343576"/>
                  </a:lnTo>
                  <a:lnTo>
                    <a:pt x="1923486" y="221837"/>
                  </a:lnTo>
                  <a:cubicBezTo>
                    <a:pt x="1922584" y="168632"/>
                    <a:pt x="1921683" y="115428"/>
                    <a:pt x="1920781" y="62223"/>
                  </a:cubicBezTo>
                  <a:lnTo>
                    <a:pt x="1985709" y="62223"/>
                  </a:lnTo>
                  <a:lnTo>
                    <a:pt x="1993825" y="649278"/>
                  </a:lnTo>
                  <a:lnTo>
                    <a:pt x="0" y="643868"/>
                  </a:lnTo>
                  <a:lnTo>
                    <a:pt x="18937" y="284059"/>
                  </a:lnTo>
                  <a:close/>
                </a:path>
              </a:pathLst>
            </a:custGeom>
            <a:solidFill>
              <a:srgbClr val="000000"/>
            </a:solidFill>
            <a:ln w="12700" cap="flat" cmpd="sng" algn="ctr">
              <a:solidFill>
                <a:srgbClr val="000000"/>
              </a:solidFill>
              <a:prstDash val="solid"/>
              <a:round/>
              <a:headEnd type="none" w="med" len="med"/>
              <a:tailEnd type="none" w="med" len="med"/>
            </a:ln>
          </p:spPr>
          <p:txBody>
            <a:bodyPr/>
            <a:lstStyle/>
            <a:p>
              <a:endParaRPr lang="en-US"/>
            </a:p>
          </p:txBody>
        </p:sp>
        <p:sp>
          <p:nvSpPr>
            <p:cNvPr id="8333" name="Freeform 1215"/>
            <p:cNvSpPr>
              <a:spLocks/>
            </p:cNvSpPr>
            <p:nvPr/>
          </p:nvSpPr>
          <p:spPr bwMode="auto">
            <a:xfrm>
              <a:off x="4023360" y="1011387"/>
              <a:ext cx="236081" cy="1133856"/>
            </a:xfrm>
            <a:custGeom>
              <a:avLst/>
              <a:gdLst>
                <a:gd name="T0" fmla="*/ 0 w 236081"/>
                <a:gd name="T1" fmla="*/ 1133856 h 1133856"/>
                <a:gd name="T2" fmla="*/ 33251 w 236081"/>
                <a:gd name="T3" fmla="*/ 1097280 h 1133856"/>
                <a:gd name="T4" fmla="*/ 236081 w 236081"/>
                <a:gd name="T5" fmla="*/ 1097280 h 1133856"/>
                <a:gd name="T6" fmla="*/ 236081 w 236081"/>
                <a:gd name="T7" fmla="*/ 1070679 h 1133856"/>
                <a:gd name="T8" fmla="*/ 212806 w 236081"/>
                <a:gd name="T9" fmla="*/ 1004177 h 1133856"/>
                <a:gd name="T10" fmla="*/ 212806 w 236081"/>
                <a:gd name="T11" fmla="*/ 927700 h 1133856"/>
                <a:gd name="T12" fmla="*/ 192855 w 236081"/>
                <a:gd name="T13" fmla="*/ 924375 h 1133856"/>
                <a:gd name="T14" fmla="*/ 192855 w 236081"/>
                <a:gd name="T15" fmla="*/ 831273 h 1133856"/>
                <a:gd name="T16" fmla="*/ 152954 w 236081"/>
                <a:gd name="T17" fmla="*/ 821297 h 1133856"/>
                <a:gd name="T18" fmla="*/ 149629 w 236081"/>
                <a:gd name="T19" fmla="*/ 778071 h 1133856"/>
                <a:gd name="T20" fmla="*/ 139654 w 236081"/>
                <a:gd name="T21" fmla="*/ 678318 h 1133856"/>
                <a:gd name="T22" fmla="*/ 156279 w 236081"/>
                <a:gd name="T23" fmla="*/ 611817 h 1133856"/>
                <a:gd name="T24" fmla="*/ 136329 w 236081"/>
                <a:gd name="T25" fmla="*/ 578566 h 1133856"/>
                <a:gd name="T26" fmla="*/ 166255 w 236081"/>
                <a:gd name="T27" fmla="*/ 502089 h 1133856"/>
                <a:gd name="T28" fmla="*/ 152954 w 236081"/>
                <a:gd name="T29" fmla="*/ 482138 h 1133856"/>
                <a:gd name="T30" fmla="*/ 202831 w 236081"/>
                <a:gd name="T31" fmla="*/ 389036 h 1133856"/>
                <a:gd name="T32" fmla="*/ 202831 w 236081"/>
                <a:gd name="T33" fmla="*/ 89777 h 1133856"/>
                <a:gd name="T34" fmla="*/ 156279 w 236081"/>
                <a:gd name="T35" fmla="*/ 0 h 1133856"/>
                <a:gd name="T36" fmla="*/ 19951 w 236081"/>
                <a:gd name="T37" fmla="*/ 0 h 1133856"/>
                <a:gd name="T38" fmla="*/ 0 w 236081"/>
                <a:gd name="T39" fmla="*/ 1133856 h 11338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6081" h="1133856">
                  <a:moveTo>
                    <a:pt x="0" y="1133856"/>
                  </a:moveTo>
                  <a:lnTo>
                    <a:pt x="33251" y="1097280"/>
                  </a:lnTo>
                  <a:lnTo>
                    <a:pt x="236081" y="1097280"/>
                  </a:lnTo>
                  <a:lnTo>
                    <a:pt x="236081" y="1070679"/>
                  </a:lnTo>
                  <a:lnTo>
                    <a:pt x="212806" y="1004177"/>
                  </a:lnTo>
                  <a:lnTo>
                    <a:pt x="212806" y="927700"/>
                  </a:lnTo>
                  <a:lnTo>
                    <a:pt x="192855" y="924375"/>
                  </a:lnTo>
                  <a:lnTo>
                    <a:pt x="192855" y="831273"/>
                  </a:lnTo>
                  <a:lnTo>
                    <a:pt x="152954" y="821297"/>
                  </a:lnTo>
                  <a:lnTo>
                    <a:pt x="149629" y="778071"/>
                  </a:lnTo>
                  <a:lnTo>
                    <a:pt x="139654" y="678318"/>
                  </a:lnTo>
                  <a:lnTo>
                    <a:pt x="156279" y="611817"/>
                  </a:lnTo>
                  <a:lnTo>
                    <a:pt x="136329" y="578566"/>
                  </a:lnTo>
                  <a:lnTo>
                    <a:pt x="166255" y="502089"/>
                  </a:lnTo>
                  <a:lnTo>
                    <a:pt x="152954" y="482138"/>
                  </a:lnTo>
                  <a:lnTo>
                    <a:pt x="202831" y="389036"/>
                  </a:lnTo>
                  <a:lnTo>
                    <a:pt x="202831" y="89777"/>
                  </a:lnTo>
                  <a:lnTo>
                    <a:pt x="156279" y="0"/>
                  </a:lnTo>
                  <a:lnTo>
                    <a:pt x="19951" y="0"/>
                  </a:lnTo>
                  <a:lnTo>
                    <a:pt x="0" y="1133856"/>
                  </a:lnTo>
                  <a:close/>
                </a:path>
              </a:pathLst>
            </a:custGeom>
            <a:solidFill>
              <a:srgbClr val="000000"/>
            </a:solidFill>
            <a:ln w="12700" cap="flat" cmpd="sng" algn="ctr">
              <a:solidFill>
                <a:srgbClr val="000000"/>
              </a:solidFill>
              <a:prstDash val="solid"/>
              <a:round/>
              <a:headEnd type="none" w="med" len="med"/>
              <a:tailEnd type="none" w="med" len="med"/>
            </a:ln>
          </p:spPr>
          <p:txBody>
            <a:bodyPr/>
            <a:lstStyle/>
            <a:p>
              <a:endParaRPr lang="en-US"/>
            </a:p>
          </p:txBody>
        </p:sp>
        <p:sp>
          <p:nvSpPr>
            <p:cNvPr id="8334" name="Freeform 1218"/>
            <p:cNvSpPr>
              <a:spLocks/>
            </p:cNvSpPr>
            <p:nvPr/>
          </p:nvSpPr>
          <p:spPr bwMode="auto">
            <a:xfrm>
              <a:off x="4013385" y="682203"/>
              <a:ext cx="179555" cy="332509"/>
            </a:xfrm>
            <a:custGeom>
              <a:avLst/>
              <a:gdLst>
                <a:gd name="T0" fmla="*/ 0 w 179555"/>
                <a:gd name="T1" fmla="*/ 332509 h 332509"/>
                <a:gd name="T2" fmla="*/ 166254 w 179555"/>
                <a:gd name="T3" fmla="*/ 332509 h 332509"/>
                <a:gd name="T4" fmla="*/ 142979 w 179555"/>
                <a:gd name="T5" fmla="*/ 279308 h 332509"/>
                <a:gd name="T6" fmla="*/ 179555 w 179555"/>
                <a:gd name="T7" fmla="*/ 256032 h 332509"/>
                <a:gd name="T8" fmla="*/ 179555 w 179555"/>
                <a:gd name="T9" fmla="*/ 0 h 332509"/>
                <a:gd name="T10" fmla="*/ 3325 w 179555"/>
                <a:gd name="T11" fmla="*/ 0 h 332509"/>
                <a:gd name="T12" fmla="*/ 0 w 179555"/>
                <a:gd name="T13" fmla="*/ 332509 h 3325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9555" h="332509">
                  <a:moveTo>
                    <a:pt x="0" y="332509"/>
                  </a:moveTo>
                  <a:lnTo>
                    <a:pt x="166254" y="332509"/>
                  </a:lnTo>
                  <a:lnTo>
                    <a:pt x="142979" y="279308"/>
                  </a:lnTo>
                  <a:lnTo>
                    <a:pt x="179555" y="256032"/>
                  </a:lnTo>
                  <a:lnTo>
                    <a:pt x="179555" y="0"/>
                  </a:lnTo>
                  <a:lnTo>
                    <a:pt x="3325" y="0"/>
                  </a:lnTo>
                  <a:cubicBezTo>
                    <a:pt x="4433" y="111945"/>
                    <a:pt x="5542" y="223889"/>
                    <a:pt x="0" y="332509"/>
                  </a:cubicBezTo>
                  <a:close/>
                </a:path>
              </a:pathLst>
            </a:custGeom>
            <a:solidFill>
              <a:srgbClr val="000000"/>
            </a:solidFill>
            <a:ln w="12700" cap="flat" cmpd="sng" algn="ctr">
              <a:solidFill>
                <a:srgbClr val="000000"/>
              </a:solidFill>
              <a:prstDash val="solid"/>
              <a:round/>
              <a:headEnd type="none" w="med" len="med"/>
              <a:tailEnd type="none" w="med" len="med"/>
            </a:ln>
          </p:spPr>
          <p:txBody>
            <a:bodyPr/>
            <a:lstStyle/>
            <a:p>
              <a:endParaRPr lang="en-US"/>
            </a:p>
          </p:txBody>
        </p:sp>
        <p:sp>
          <p:nvSpPr>
            <p:cNvPr id="8335" name="Freeform 1219"/>
            <p:cNvSpPr>
              <a:spLocks/>
            </p:cNvSpPr>
            <p:nvPr/>
          </p:nvSpPr>
          <p:spPr bwMode="auto">
            <a:xfrm>
              <a:off x="4362519" y="665577"/>
              <a:ext cx="1699122" cy="1256885"/>
            </a:xfrm>
            <a:custGeom>
              <a:avLst/>
              <a:gdLst>
                <a:gd name="T0" fmla="*/ 0 w 1699122"/>
                <a:gd name="T1" fmla="*/ 33251 h 1256885"/>
                <a:gd name="T2" fmla="*/ 1566118 w 1699122"/>
                <a:gd name="T3" fmla="*/ 73152 h 1256885"/>
                <a:gd name="T4" fmla="*/ 1566118 w 1699122"/>
                <a:gd name="T5" fmla="*/ 106403 h 1256885"/>
                <a:gd name="T6" fmla="*/ 1536192 w 1699122"/>
                <a:gd name="T7" fmla="*/ 116379 h 1256885"/>
                <a:gd name="T8" fmla="*/ 1542842 w 1699122"/>
                <a:gd name="T9" fmla="*/ 159605 h 1256885"/>
                <a:gd name="T10" fmla="*/ 1512917 w 1699122"/>
                <a:gd name="T11" fmla="*/ 192856 h 1256885"/>
                <a:gd name="T12" fmla="*/ 1509592 w 1699122"/>
                <a:gd name="T13" fmla="*/ 279308 h 1256885"/>
                <a:gd name="T14" fmla="*/ 1562793 w 1699122"/>
                <a:gd name="T15" fmla="*/ 289283 h 1256885"/>
                <a:gd name="T16" fmla="*/ 1566118 w 1699122"/>
                <a:gd name="T17" fmla="*/ 315884 h 1256885"/>
                <a:gd name="T18" fmla="*/ 1492966 w 1699122"/>
                <a:gd name="T19" fmla="*/ 309234 h 1256885"/>
                <a:gd name="T20" fmla="*/ 1446415 w 1699122"/>
                <a:gd name="T21" fmla="*/ 315884 h 1256885"/>
                <a:gd name="T22" fmla="*/ 1416489 w 1699122"/>
                <a:gd name="T23" fmla="*/ 379061 h 1256885"/>
                <a:gd name="T24" fmla="*/ 1403189 w 1699122"/>
                <a:gd name="T25" fmla="*/ 402336 h 1256885"/>
                <a:gd name="T26" fmla="*/ 1403189 w 1699122"/>
                <a:gd name="T27" fmla="*/ 455538 h 1256885"/>
                <a:gd name="T28" fmla="*/ 1473016 w 1699122"/>
                <a:gd name="T29" fmla="*/ 472163 h 1256885"/>
                <a:gd name="T30" fmla="*/ 1443090 w 1699122"/>
                <a:gd name="T31" fmla="*/ 571916 h 1256885"/>
                <a:gd name="T32" fmla="*/ 1453065 w 1699122"/>
                <a:gd name="T33" fmla="*/ 578566 h 1256885"/>
                <a:gd name="T34" fmla="*/ 1453065 w 1699122"/>
                <a:gd name="T35" fmla="*/ 625118 h 1256885"/>
                <a:gd name="T36" fmla="*/ 1439765 w 1699122"/>
                <a:gd name="T37" fmla="*/ 668344 h 1256885"/>
                <a:gd name="T38" fmla="*/ 1443090 w 1699122"/>
                <a:gd name="T39" fmla="*/ 731520 h 1256885"/>
                <a:gd name="T40" fmla="*/ 1489641 w 1699122"/>
                <a:gd name="T41" fmla="*/ 731520 h 1256885"/>
                <a:gd name="T42" fmla="*/ 1502941 w 1699122"/>
                <a:gd name="T43" fmla="*/ 924376 h 1256885"/>
                <a:gd name="T44" fmla="*/ 1562793 w 1699122"/>
                <a:gd name="T45" fmla="*/ 960952 h 1256885"/>
                <a:gd name="T46" fmla="*/ 1579418 w 1699122"/>
                <a:gd name="T47" fmla="*/ 1256885 h 1256885"/>
                <a:gd name="T48" fmla="*/ 1699122 w 1699122"/>
                <a:gd name="T49" fmla="*/ 1256885 h 1256885"/>
                <a:gd name="T50" fmla="*/ 1679171 w 1699122"/>
                <a:gd name="T51" fmla="*/ 0 h 1256885"/>
                <a:gd name="T52" fmla="*/ 73152 w 1699122"/>
                <a:gd name="T53" fmla="*/ 26601 h 12568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99122" h="1256885">
                  <a:moveTo>
                    <a:pt x="0" y="33251"/>
                  </a:moveTo>
                  <a:lnTo>
                    <a:pt x="1566118" y="73152"/>
                  </a:lnTo>
                  <a:lnTo>
                    <a:pt x="1566118" y="106403"/>
                  </a:lnTo>
                  <a:lnTo>
                    <a:pt x="1536192" y="116379"/>
                  </a:lnTo>
                  <a:lnTo>
                    <a:pt x="1542842" y="159605"/>
                  </a:lnTo>
                  <a:lnTo>
                    <a:pt x="1512917" y="192856"/>
                  </a:lnTo>
                  <a:lnTo>
                    <a:pt x="1509592" y="279308"/>
                  </a:lnTo>
                  <a:lnTo>
                    <a:pt x="1562793" y="289283"/>
                  </a:lnTo>
                  <a:lnTo>
                    <a:pt x="1566118" y="315884"/>
                  </a:lnTo>
                  <a:lnTo>
                    <a:pt x="1492966" y="309234"/>
                  </a:lnTo>
                  <a:lnTo>
                    <a:pt x="1446415" y="315884"/>
                  </a:lnTo>
                  <a:lnTo>
                    <a:pt x="1416489" y="379061"/>
                  </a:lnTo>
                  <a:lnTo>
                    <a:pt x="1403189" y="402336"/>
                  </a:lnTo>
                  <a:lnTo>
                    <a:pt x="1403189" y="455538"/>
                  </a:lnTo>
                  <a:lnTo>
                    <a:pt x="1473016" y="472163"/>
                  </a:lnTo>
                  <a:lnTo>
                    <a:pt x="1443090" y="571916"/>
                  </a:lnTo>
                  <a:lnTo>
                    <a:pt x="1453065" y="578566"/>
                  </a:lnTo>
                  <a:lnTo>
                    <a:pt x="1453065" y="625118"/>
                  </a:lnTo>
                  <a:lnTo>
                    <a:pt x="1439765" y="668344"/>
                  </a:lnTo>
                  <a:lnTo>
                    <a:pt x="1443090" y="731520"/>
                  </a:lnTo>
                  <a:lnTo>
                    <a:pt x="1489641" y="731520"/>
                  </a:lnTo>
                  <a:lnTo>
                    <a:pt x="1502941" y="924376"/>
                  </a:lnTo>
                  <a:lnTo>
                    <a:pt x="1562793" y="960952"/>
                  </a:lnTo>
                  <a:lnTo>
                    <a:pt x="1579418" y="1256885"/>
                  </a:lnTo>
                  <a:lnTo>
                    <a:pt x="1699122" y="1256885"/>
                  </a:lnTo>
                  <a:lnTo>
                    <a:pt x="1679171" y="0"/>
                  </a:lnTo>
                  <a:lnTo>
                    <a:pt x="73152" y="26601"/>
                  </a:lnTo>
                </a:path>
              </a:pathLst>
            </a:custGeom>
            <a:solidFill>
              <a:srgbClr val="000000"/>
            </a:solidFill>
            <a:ln w="12700" cap="flat" cmpd="sng" algn="ctr">
              <a:solidFill>
                <a:srgbClr val="000000"/>
              </a:solidFill>
              <a:prstDash val="solid"/>
              <a:round/>
              <a:headEnd type="none" w="med" len="med"/>
              <a:tailEnd type="none" w="med" len="med"/>
            </a:ln>
          </p:spPr>
          <p:txBody>
            <a:bodyPr/>
            <a:lstStyle/>
            <a:p>
              <a:endParaRPr lang="en-US"/>
            </a:p>
          </p:txBody>
        </p:sp>
      </p:grpSp>
      <p:pic>
        <p:nvPicPr>
          <p:cNvPr id="8325" name="Picture 577" descr="CrIS LWIR Spec v2.png"/>
          <p:cNvPicPr>
            <a:picLocks noChangeAspect="1"/>
          </p:cNvPicPr>
          <p:nvPr/>
        </p:nvPicPr>
        <p:blipFill>
          <a:blip r:embed="rId8" cstate="print"/>
          <a:srcRect l="4118" t="7526" r="6775"/>
          <a:stretch>
            <a:fillRect/>
          </a:stretch>
        </p:blipFill>
        <p:spPr bwMode="auto">
          <a:xfrm>
            <a:off x="7679542" y="4168778"/>
            <a:ext cx="2601913" cy="944563"/>
          </a:xfrm>
          <a:prstGeom prst="rect">
            <a:avLst/>
          </a:prstGeom>
          <a:noFill/>
          <a:ln w="9525">
            <a:noFill/>
            <a:miter lim="800000"/>
            <a:headEnd/>
            <a:tailEnd/>
          </a:ln>
        </p:spPr>
      </p:pic>
      <p:sp>
        <p:nvSpPr>
          <p:cNvPr id="8326" name="TextBox 1207"/>
          <p:cNvSpPr txBox="1">
            <a:spLocks noChangeArrowheads="1"/>
          </p:cNvSpPr>
          <p:nvPr/>
        </p:nvSpPr>
        <p:spPr bwMode="auto">
          <a:xfrm>
            <a:off x="9473418" y="3786196"/>
            <a:ext cx="629981" cy="123111"/>
          </a:xfrm>
          <a:prstGeom prst="rect">
            <a:avLst/>
          </a:prstGeom>
          <a:noFill/>
          <a:ln w="9525">
            <a:noFill/>
            <a:miter lim="800000"/>
            <a:headEnd/>
            <a:tailEnd/>
          </a:ln>
        </p:spPr>
        <p:txBody>
          <a:bodyPr wrap="none" lIns="0" tIns="0" rIns="0" bIns="0">
            <a:spAutoFit/>
          </a:bodyPr>
          <a:lstStyle/>
          <a:p>
            <a:r>
              <a:rPr lang="en-US" sz="800" i="1" dirty="0" err="1">
                <a:latin typeface="Calibri" pitchFamily="34" charset="0"/>
              </a:rPr>
              <a:t>Interferograms</a:t>
            </a:r>
            <a:endParaRPr lang="en-US" sz="800" i="1" dirty="0">
              <a:latin typeface="Calibri" pitchFamily="34" charset="0"/>
            </a:endParaRPr>
          </a:p>
        </p:txBody>
      </p:sp>
      <p:sp>
        <p:nvSpPr>
          <p:cNvPr id="8327" name="TextBox 1208"/>
          <p:cNvSpPr txBox="1">
            <a:spLocks noChangeArrowheads="1"/>
          </p:cNvSpPr>
          <p:nvPr/>
        </p:nvSpPr>
        <p:spPr bwMode="auto">
          <a:xfrm>
            <a:off x="8409783" y="4733934"/>
            <a:ext cx="1351332" cy="123111"/>
          </a:xfrm>
          <a:prstGeom prst="rect">
            <a:avLst/>
          </a:prstGeom>
          <a:solidFill>
            <a:schemeClr val="bg1"/>
          </a:solidFill>
          <a:ln w="9525">
            <a:noFill/>
            <a:miter lim="800000"/>
            <a:headEnd/>
            <a:tailEnd/>
          </a:ln>
        </p:spPr>
        <p:txBody>
          <a:bodyPr wrap="none" lIns="0" tIns="0" rIns="0" bIns="0">
            <a:spAutoFit/>
          </a:bodyPr>
          <a:lstStyle/>
          <a:p>
            <a:r>
              <a:rPr lang="en-US" sz="800" i="1" dirty="0">
                <a:latin typeface="Calibri" pitchFamily="34" charset="0"/>
              </a:rPr>
              <a:t>Calibrated  / </a:t>
            </a:r>
            <a:r>
              <a:rPr lang="en-US" sz="800" i="1" dirty="0" err="1">
                <a:latin typeface="Calibri" pitchFamily="34" charset="0"/>
              </a:rPr>
              <a:t>Geolocated</a:t>
            </a:r>
            <a:r>
              <a:rPr lang="en-US" sz="800" i="1" dirty="0">
                <a:latin typeface="Calibri" pitchFamily="34" charset="0"/>
              </a:rPr>
              <a:t> Spectra</a:t>
            </a:r>
          </a:p>
        </p:txBody>
      </p:sp>
      <p:sp>
        <p:nvSpPr>
          <p:cNvPr id="8328" name="Rectangle 227"/>
          <p:cNvSpPr>
            <a:spLocks noChangeArrowheads="1"/>
          </p:cNvSpPr>
          <p:nvPr/>
        </p:nvSpPr>
        <p:spPr bwMode="auto">
          <a:xfrm>
            <a:off x="9722655" y="4170365"/>
            <a:ext cx="554037" cy="182563"/>
          </a:xfrm>
          <a:prstGeom prst="rect">
            <a:avLst/>
          </a:prstGeom>
          <a:solidFill>
            <a:schemeClr val="bg1"/>
          </a:solidFill>
          <a:ln w="9525">
            <a:solidFill>
              <a:schemeClr val="tx1"/>
            </a:solidFill>
            <a:miter lim="800000"/>
            <a:headEnd/>
            <a:tailEnd/>
          </a:ln>
        </p:spPr>
        <p:txBody>
          <a:bodyPr wrap="none" lIns="0" tIns="0" rIns="0" bIns="0" anchor="ctr"/>
          <a:lstStyle/>
          <a:p>
            <a:pPr algn="ctr"/>
            <a:r>
              <a:rPr lang="en-US" sz="1000" dirty="0">
                <a:solidFill>
                  <a:srgbClr val="000000"/>
                </a:solidFill>
              </a:rPr>
              <a:t>SDRs</a:t>
            </a:r>
            <a:endParaRPr lang="en-US" dirty="0"/>
          </a:p>
        </p:txBody>
      </p:sp>
      <p:sp>
        <p:nvSpPr>
          <p:cNvPr id="8329" name="Line 565"/>
          <p:cNvSpPr>
            <a:spLocks noChangeShapeType="1"/>
          </p:cNvSpPr>
          <p:nvPr/>
        </p:nvSpPr>
        <p:spPr bwMode="auto">
          <a:xfrm>
            <a:off x="7265197" y="4775200"/>
            <a:ext cx="423861" cy="0"/>
          </a:xfrm>
          <a:prstGeom prst="line">
            <a:avLst/>
          </a:prstGeom>
          <a:noFill/>
          <a:ln w="19050">
            <a:solidFill>
              <a:schemeClr val="tx1"/>
            </a:solidFill>
            <a:round/>
            <a:headEnd/>
            <a:tailEnd type="triangle" w="med" len="med"/>
          </a:ln>
        </p:spPr>
        <p:txBody>
          <a:bodyPr wrap="none" lIns="91433" tIns="45716" rIns="91433" bIns="45716" anchor="ctr"/>
          <a:lstStyle/>
          <a:p>
            <a:endParaRPr lang="en-US"/>
          </a:p>
        </p:txBody>
      </p:sp>
      <p:sp>
        <p:nvSpPr>
          <p:cNvPr id="8330" name="AutoShape 569"/>
          <p:cNvSpPr>
            <a:spLocks noChangeArrowheads="1"/>
          </p:cNvSpPr>
          <p:nvPr/>
        </p:nvSpPr>
        <p:spPr bwMode="auto">
          <a:xfrm>
            <a:off x="6473039" y="4511678"/>
            <a:ext cx="849314" cy="527051"/>
          </a:xfrm>
          <a:prstGeom prst="roundRect">
            <a:avLst>
              <a:gd name="adj" fmla="val 16667"/>
            </a:avLst>
          </a:prstGeom>
          <a:solidFill>
            <a:srgbClr val="FFFFFF"/>
          </a:solidFill>
          <a:ln w="19050">
            <a:solidFill>
              <a:schemeClr val="tx1"/>
            </a:solidFill>
            <a:round/>
            <a:headEnd/>
            <a:tailEnd/>
          </a:ln>
        </p:spPr>
        <p:txBody>
          <a:bodyPr lIns="0" tIns="0" rIns="0" bIns="0" anchor="ctr"/>
          <a:lstStyle/>
          <a:p>
            <a:pPr algn="ctr" defTabSz="888926"/>
            <a:r>
              <a:rPr lang="en-US" sz="1200" dirty="0" err="1"/>
              <a:t>CrIS</a:t>
            </a:r>
            <a:r>
              <a:rPr lang="en-US" sz="1200" dirty="0"/>
              <a:t> SDR Algorithm</a:t>
            </a:r>
            <a:endParaRPr lang="en-US" sz="1600" dirty="0"/>
          </a:p>
        </p:txBody>
      </p:sp>
      <p:sp>
        <p:nvSpPr>
          <p:cNvPr id="9" name="TextBox 8">
            <a:extLst>
              <a:ext uri="{FF2B5EF4-FFF2-40B4-BE49-F238E27FC236}">
                <a16:creationId xmlns:a16="http://schemas.microsoft.com/office/drawing/2014/main" id="{738F85D5-3C74-4BDE-4A21-E9CA26652133}"/>
              </a:ext>
            </a:extLst>
          </p:cNvPr>
          <p:cNvSpPr txBox="1"/>
          <p:nvPr/>
        </p:nvSpPr>
        <p:spPr>
          <a:xfrm>
            <a:off x="8147680" y="6483348"/>
            <a:ext cx="6102626" cy="369332"/>
          </a:xfrm>
          <a:prstGeom prst="rect">
            <a:avLst/>
          </a:prstGeom>
          <a:noFill/>
        </p:spPr>
        <p:txBody>
          <a:bodyPr wrap="square">
            <a:spAutoFit/>
          </a:bodyPr>
          <a:lstStyle/>
          <a:p>
            <a:r>
              <a:rPr lang="en-US" dirty="0"/>
              <a:t>Copied from ITT Website</a:t>
            </a:r>
          </a:p>
        </p:txBody>
      </p:sp>
      <p:sp>
        <p:nvSpPr>
          <p:cNvPr id="10" name="Slide Number Placeholder 9">
            <a:extLst>
              <a:ext uri="{FF2B5EF4-FFF2-40B4-BE49-F238E27FC236}">
                <a16:creationId xmlns:a16="http://schemas.microsoft.com/office/drawing/2014/main" id="{B81A29EA-E79F-8A13-BAF6-66A7FDC63D2C}"/>
              </a:ext>
            </a:extLst>
          </p:cNvPr>
          <p:cNvSpPr>
            <a:spLocks noGrp="1"/>
          </p:cNvSpPr>
          <p:nvPr>
            <p:ph type="sldNum" sz="quarter" idx="12"/>
          </p:nvPr>
        </p:nvSpPr>
        <p:spPr/>
        <p:txBody>
          <a:bodyPr/>
          <a:lstStyle/>
          <a:p>
            <a:fld id="{96E36F11-A39A-294D-A59D-6180D50ED29D}" type="slidenum">
              <a:rPr lang="en-US" smtClean="0"/>
              <a:pPr/>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0" name="Picture 2"/>
          <p:cNvPicPr>
            <a:picLocks noChangeAspect="1" noChangeArrowheads="1"/>
          </p:cNvPicPr>
          <p:nvPr/>
        </p:nvPicPr>
        <p:blipFill>
          <a:blip r:embed="rId2"/>
          <a:srcRect t="5556"/>
          <a:stretch>
            <a:fillRect/>
          </a:stretch>
        </p:blipFill>
        <p:spPr bwMode="auto">
          <a:xfrm>
            <a:off x="1668995" y="1604361"/>
            <a:ext cx="8715974" cy="4176024"/>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a:t>VIIRS vs. CrIS: Spatially</a:t>
            </a:r>
          </a:p>
        </p:txBody>
      </p:sp>
      <p:sp>
        <p:nvSpPr>
          <p:cNvPr id="7" name="TextBox 6"/>
          <p:cNvSpPr txBox="1"/>
          <p:nvPr/>
        </p:nvSpPr>
        <p:spPr>
          <a:xfrm>
            <a:off x="2427515" y="1116657"/>
            <a:ext cx="1993046" cy="461665"/>
          </a:xfrm>
          <a:prstGeom prst="rect">
            <a:avLst/>
          </a:prstGeom>
          <a:noFill/>
        </p:spPr>
        <p:txBody>
          <a:bodyPr wrap="none" rtlCol="0">
            <a:spAutoFit/>
          </a:bodyPr>
          <a:lstStyle/>
          <a:p>
            <a:r>
              <a:rPr lang="en-US" sz="2400" b="1" dirty="0"/>
              <a:t>VIIRS I5 bands</a:t>
            </a:r>
          </a:p>
        </p:txBody>
      </p:sp>
      <p:sp>
        <p:nvSpPr>
          <p:cNvPr id="9" name="TextBox 8"/>
          <p:cNvSpPr txBox="1"/>
          <p:nvPr/>
        </p:nvSpPr>
        <p:spPr>
          <a:xfrm>
            <a:off x="6364640" y="1126365"/>
            <a:ext cx="2243243" cy="461665"/>
          </a:xfrm>
          <a:prstGeom prst="rect">
            <a:avLst/>
          </a:prstGeom>
          <a:noFill/>
        </p:spPr>
        <p:txBody>
          <a:bodyPr wrap="none" rtlCol="0">
            <a:spAutoFit/>
          </a:bodyPr>
          <a:lstStyle/>
          <a:p>
            <a:r>
              <a:rPr lang="en-US" sz="2400" b="1" dirty="0"/>
              <a:t>CrIS at 900 cm</a:t>
            </a:r>
            <a:r>
              <a:rPr lang="en-US" sz="2400" b="1" baseline="30000" dirty="0"/>
              <a:t>-1</a:t>
            </a:r>
          </a:p>
        </p:txBody>
      </p:sp>
      <p:sp>
        <p:nvSpPr>
          <p:cNvPr id="10" name="TextBox 9"/>
          <p:cNvSpPr txBox="1"/>
          <p:nvPr/>
        </p:nvSpPr>
        <p:spPr>
          <a:xfrm>
            <a:off x="1668996" y="5780385"/>
            <a:ext cx="8084605" cy="923330"/>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Resolution:              375m (I) or 750m (M)                                               14.0km nadir</a:t>
            </a:r>
          </a:p>
          <a:p>
            <a:r>
              <a:rPr lang="en-US" b="1" dirty="0">
                <a:effectLst>
                  <a:outerShdw blurRad="38100" dist="38100" dir="2700000" algn="tl">
                    <a:srgbClr val="000000">
                      <a:alpha val="43137"/>
                    </a:srgbClr>
                  </a:outerShdw>
                </a:effectLst>
              </a:rPr>
              <a:t>Scan Angle:               58.3°                                                                           48.3 °</a:t>
            </a:r>
          </a:p>
          <a:p>
            <a:r>
              <a:rPr lang="en-US" b="1" dirty="0">
                <a:effectLst>
                  <a:outerShdw blurRad="38100" dist="38100" dir="2700000" algn="tl">
                    <a:srgbClr val="000000">
                      <a:alpha val="43137"/>
                    </a:srgbClr>
                  </a:outerShdw>
                </a:effectLst>
              </a:rPr>
              <a:t>Sampling:                  Continuous                                                                Sub-sample </a:t>
            </a:r>
          </a:p>
        </p:txBody>
      </p:sp>
      <p:sp>
        <p:nvSpPr>
          <p:cNvPr id="3" name="Footer Placeholder 2">
            <a:extLst>
              <a:ext uri="{FF2B5EF4-FFF2-40B4-BE49-F238E27FC236}">
                <a16:creationId xmlns:a16="http://schemas.microsoft.com/office/drawing/2014/main" id="{2AB753F7-AA84-BCF0-8447-933F19B6A068}"/>
              </a:ext>
            </a:extLst>
          </p:cNvPr>
          <p:cNvSpPr>
            <a:spLocks noGrp="1"/>
          </p:cNvSpPr>
          <p:nvPr>
            <p:ph type="ftr" sz="quarter" idx="11"/>
          </p:nvPr>
        </p:nvSpPr>
        <p:spPr/>
        <p:txBody>
          <a:bodyPr/>
          <a:lstStyle/>
          <a:p>
            <a:r>
              <a:rPr lang="en-US"/>
              <a:t>2025 GSICS Annual Meeting; 03/16-03/21 2025, Changchun, China </a:t>
            </a:r>
          </a:p>
        </p:txBody>
      </p:sp>
      <p:sp>
        <p:nvSpPr>
          <p:cNvPr id="4" name="Slide Number Placeholder 3">
            <a:extLst>
              <a:ext uri="{FF2B5EF4-FFF2-40B4-BE49-F238E27FC236}">
                <a16:creationId xmlns:a16="http://schemas.microsoft.com/office/drawing/2014/main" id="{340B76CC-A433-F52C-D6CC-C42D56FA12D6}"/>
              </a:ext>
            </a:extLst>
          </p:cNvPr>
          <p:cNvSpPr>
            <a:spLocks noGrp="1"/>
          </p:cNvSpPr>
          <p:nvPr>
            <p:ph type="sldNum" sz="quarter" idx="12"/>
          </p:nvPr>
        </p:nvSpPr>
        <p:spPr/>
        <p:txBody>
          <a:bodyPr/>
          <a:lstStyle/>
          <a:p>
            <a:fld id="{96E36F11-A39A-294D-A59D-6180D50ED29D}"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a:stretch>
            <a:fillRect/>
          </a:stretch>
        </p:blipFill>
        <p:spPr bwMode="auto">
          <a:xfrm>
            <a:off x="1524000" y="2819400"/>
            <a:ext cx="4684222" cy="3360420"/>
          </a:xfrm>
          <a:prstGeom prst="rect">
            <a:avLst/>
          </a:prstGeom>
          <a:noFill/>
          <a:ln w="9525">
            <a:noFill/>
            <a:miter lim="800000"/>
            <a:headEnd/>
            <a:tailEnd/>
          </a:ln>
        </p:spPr>
      </p:pic>
      <p:pic>
        <p:nvPicPr>
          <p:cNvPr id="12" name="Picture 3"/>
          <p:cNvPicPr>
            <a:picLocks noChangeAspect="1" noChangeArrowheads="1"/>
          </p:cNvPicPr>
          <p:nvPr/>
        </p:nvPicPr>
        <p:blipFill>
          <a:blip r:embed="rId3" cstate="print"/>
          <a:srcRect/>
          <a:stretch>
            <a:fillRect/>
          </a:stretch>
        </p:blipFill>
        <p:spPr bwMode="auto">
          <a:xfrm>
            <a:off x="6069634" y="2895600"/>
            <a:ext cx="4445966" cy="32766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a:t>VIIRS vs. CrIS: Spectrally </a:t>
            </a:r>
          </a:p>
        </p:txBody>
      </p:sp>
      <p:sp>
        <p:nvSpPr>
          <p:cNvPr id="3" name="Content Placeholder 2"/>
          <p:cNvSpPr>
            <a:spLocks noGrp="1"/>
          </p:cNvSpPr>
          <p:nvPr>
            <p:ph idx="1"/>
          </p:nvPr>
        </p:nvSpPr>
        <p:spPr>
          <a:xfrm>
            <a:off x="1828800" y="1219200"/>
            <a:ext cx="5105400" cy="1447800"/>
          </a:xfrm>
        </p:spPr>
        <p:txBody>
          <a:bodyPr>
            <a:normAutofit/>
          </a:bodyPr>
          <a:lstStyle/>
          <a:p>
            <a:pPr>
              <a:buNone/>
            </a:pPr>
            <a:r>
              <a:rPr lang="en-US" dirty="0"/>
              <a:t>CrIS spectra are overlapped with VIIRS SRFs for M13, M15, and M16, and I5 </a:t>
            </a:r>
          </a:p>
          <a:p>
            <a:endParaRPr lang="en-US" dirty="0"/>
          </a:p>
        </p:txBody>
      </p:sp>
      <p:graphicFrame>
        <p:nvGraphicFramePr>
          <p:cNvPr id="1026" name="Object 2"/>
          <p:cNvGraphicFramePr>
            <a:graphicFrameLocks noChangeAspect="1"/>
          </p:cNvGraphicFramePr>
          <p:nvPr/>
        </p:nvGraphicFramePr>
        <p:xfrm>
          <a:off x="7239000" y="1143001"/>
          <a:ext cx="3073400" cy="1609725"/>
        </p:xfrm>
        <a:graphic>
          <a:graphicData uri="http://schemas.openxmlformats.org/presentationml/2006/ole">
            <mc:AlternateContent xmlns:mc="http://schemas.openxmlformats.org/markup-compatibility/2006">
              <mc:Choice xmlns:v="urn:schemas-microsoft-com:vml" Requires="v">
                <p:oleObj name="Equation" r:id="rId4" imgW="1308100" imgH="685800" progId="Equation.3">
                  <p:embed/>
                </p:oleObj>
              </mc:Choice>
              <mc:Fallback>
                <p:oleObj name="Equation" r:id="rId4" imgW="1308100" imgH="685800" progId="Equation.3">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1143001"/>
                        <a:ext cx="3073400" cy="160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4876801" y="4316968"/>
            <a:ext cx="957313"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rPr>
              <a:t>10.8 µm</a:t>
            </a:r>
          </a:p>
        </p:txBody>
      </p:sp>
      <p:sp>
        <p:nvSpPr>
          <p:cNvPr id="8" name="TextBox 7"/>
          <p:cNvSpPr txBox="1"/>
          <p:nvPr/>
        </p:nvSpPr>
        <p:spPr>
          <a:xfrm>
            <a:off x="3252276" y="4038600"/>
            <a:ext cx="957313"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rPr>
              <a:t>12.0 µm</a:t>
            </a:r>
          </a:p>
        </p:txBody>
      </p:sp>
      <p:sp>
        <p:nvSpPr>
          <p:cNvPr id="13" name="TextBox 12"/>
          <p:cNvSpPr txBox="1"/>
          <p:nvPr/>
        </p:nvSpPr>
        <p:spPr>
          <a:xfrm>
            <a:off x="9177288" y="4507468"/>
            <a:ext cx="957313"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rPr>
              <a:t>4.05 µm</a:t>
            </a:r>
          </a:p>
        </p:txBody>
      </p:sp>
      <p:sp>
        <p:nvSpPr>
          <p:cNvPr id="4" name="Footer Placeholder 3">
            <a:extLst>
              <a:ext uri="{FF2B5EF4-FFF2-40B4-BE49-F238E27FC236}">
                <a16:creationId xmlns:a16="http://schemas.microsoft.com/office/drawing/2014/main" id="{AE984A6A-7193-9CDB-B245-4D0AF5B89909}"/>
              </a:ext>
            </a:extLst>
          </p:cNvPr>
          <p:cNvSpPr>
            <a:spLocks noGrp="1"/>
          </p:cNvSpPr>
          <p:nvPr>
            <p:ph type="ftr" sz="quarter" idx="11"/>
          </p:nvPr>
        </p:nvSpPr>
        <p:spPr/>
        <p:txBody>
          <a:bodyPr/>
          <a:lstStyle/>
          <a:p>
            <a:r>
              <a:rPr lang="en-US"/>
              <a:t>2025 GSICS Annual Meeting; 03/16-03/21 2025, Changchun, China </a:t>
            </a:r>
          </a:p>
        </p:txBody>
      </p:sp>
      <p:sp>
        <p:nvSpPr>
          <p:cNvPr id="5" name="Slide Number Placeholder 4">
            <a:extLst>
              <a:ext uri="{FF2B5EF4-FFF2-40B4-BE49-F238E27FC236}">
                <a16:creationId xmlns:a16="http://schemas.microsoft.com/office/drawing/2014/main" id="{C8C464C1-7098-24FD-6D13-AAFF0186C6DE}"/>
              </a:ext>
            </a:extLst>
          </p:cNvPr>
          <p:cNvSpPr>
            <a:spLocks noGrp="1"/>
          </p:cNvSpPr>
          <p:nvPr>
            <p:ph type="sldNum" sz="quarter" idx="12"/>
          </p:nvPr>
        </p:nvSpPr>
        <p:spPr/>
        <p:txBody>
          <a:bodyPr/>
          <a:lstStyle/>
          <a:p>
            <a:fld id="{96E36F11-A39A-294D-A59D-6180D50ED29D}" type="slidenum">
              <a:rPr lang="en-US" smtClean="0"/>
              <a:pPr/>
              <a:t>5</a:t>
            </a:fld>
            <a:endParaRPr lang="en-US"/>
          </a:p>
        </p:txBody>
      </p:sp>
    </p:spTree>
    <p:extLst>
      <p:ext uri="{BB962C8B-B14F-4D97-AF65-F5344CB8AC3E}">
        <p14:creationId xmlns:p14="http://schemas.microsoft.com/office/powerpoint/2010/main" val="2853779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5CD5-9C69-63C1-5839-FFA32A474D88}"/>
              </a:ext>
            </a:extLst>
          </p:cNvPr>
          <p:cNvSpPr>
            <a:spLocks noGrp="1"/>
          </p:cNvSpPr>
          <p:nvPr>
            <p:ph type="title"/>
          </p:nvPr>
        </p:nvSpPr>
        <p:spPr/>
        <p:txBody>
          <a:bodyPr/>
          <a:lstStyle/>
          <a:p>
            <a:r>
              <a:rPr lang="en-US" dirty="0" err="1"/>
              <a:t>CrIS</a:t>
            </a:r>
            <a:r>
              <a:rPr lang="en-US" dirty="0"/>
              <a:t> FOV overlapped with VIIRS Image</a:t>
            </a:r>
          </a:p>
        </p:txBody>
      </p:sp>
      <p:pic>
        <p:nvPicPr>
          <p:cNvPr id="6" name="Content Placeholder 5" descr="Shape&#10;&#10;Description automatically generated">
            <a:extLst>
              <a:ext uri="{FF2B5EF4-FFF2-40B4-BE49-F238E27FC236}">
                <a16:creationId xmlns:a16="http://schemas.microsoft.com/office/drawing/2014/main" id="{34DD1209-8EB4-4516-3B3F-8511A2CD881C}"/>
              </a:ext>
            </a:extLst>
          </p:cNvPr>
          <p:cNvPicPr>
            <a:picLocks noGrp="1" noChangeAspect="1"/>
          </p:cNvPicPr>
          <p:nvPr>
            <p:ph idx="1"/>
          </p:nvPr>
        </p:nvPicPr>
        <p:blipFill rotWithShape="1">
          <a:blip r:embed="rId2"/>
          <a:srcRect l="12012" t="40985" r="9407" b="39486"/>
          <a:stretch/>
        </p:blipFill>
        <p:spPr>
          <a:xfrm>
            <a:off x="0" y="1087655"/>
            <a:ext cx="12159916" cy="2266333"/>
          </a:xfrm>
        </p:spPr>
      </p:pic>
      <p:pic>
        <p:nvPicPr>
          <p:cNvPr id="8" name="Picture 7">
            <a:extLst>
              <a:ext uri="{FF2B5EF4-FFF2-40B4-BE49-F238E27FC236}">
                <a16:creationId xmlns:a16="http://schemas.microsoft.com/office/drawing/2014/main" id="{B109FD0F-35AC-FC91-4D9F-2253D1B68DB1}"/>
              </a:ext>
            </a:extLst>
          </p:cNvPr>
          <p:cNvPicPr>
            <a:picLocks noChangeAspect="1"/>
          </p:cNvPicPr>
          <p:nvPr/>
        </p:nvPicPr>
        <p:blipFill rotWithShape="1">
          <a:blip r:embed="rId3"/>
          <a:srcRect l="50732" t="20220" r="10987" b="19339"/>
          <a:stretch/>
        </p:blipFill>
        <p:spPr>
          <a:xfrm>
            <a:off x="476250" y="3993969"/>
            <a:ext cx="4667250" cy="2214526"/>
          </a:xfrm>
          <a:prstGeom prst="rect">
            <a:avLst/>
          </a:prstGeom>
        </p:spPr>
      </p:pic>
      <p:pic>
        <p:nvPicPr>
          <p:cNvPr id="10" name="Picture 9" descr="Chart, bubble chart&#10;&#10;Description automatically generated">
            <a:extLst>
              <a:ext uri="{FF2B5EF4-FFF2-40B4-BE49-F238E27FC236}">
                <a16:creationId xmlns:a16="http://schemas.microsoft.com/office/drawing/2014/main" id="{C7F9F485-4D90-0805-E03C-4D5A40226AF8}"/>
              </a:ext>
            </a:extLst>
          </p:cNvPr>
          <p:cNvPicPr>
            <a:picLocks noChangeAspect="1"/>
          </p:cNvPicPr>
          <p:nvPr/>
        </p:nvPicPr>
        <p:blipFill rotWithShape="1">
          <a:blip r:embed="rId4"/>
          <a:srcRect l="5000" t="2361" r="48611" b="53056"/>
          <a:stretch/>
        </p:blipFill>
        <p:spPr>
          <a:xfrm>
            <a:off x="7016473" y="3205162"/>
            <a:ext cx="3181350" cy="3057525"/>
          </a:xfrm>
          <a:prstGeom prst="rect">
            <a:avLst/>
          </a:prstGeom>
        </p:spPr>
      </p:pic>
      <p:sp>
        <p:nvSpPr>
          <p:cNvPr id="11" name="Arrow: Down 10">
            <a:extLst>
              <a:ext uri="{FF2B5EF4-FFF2-40B4-BE49-F238E27FC236}">
                <a16:creationId xmlns:a16="http://schemas.microsoft.com/office/drawing/2014/main" id="{F0D3F748-A06C-9414-7530-E1DC22ABB9C1}"/>
              </a:ext>
            </a:extLst>
          </p:cNvPr>
          <p:cNvSpPr/>
          <p:nvPr/>
        </p:nvSpPr>
        <p:spPr>
          <a:xfrm rot="1674570">
            <a:off x="4349695" y="2623270"/>
            <a:ext cx="361950" cy="13653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A26EB01-6D35-2E62-290C-9A9F805CB1A3}"/>
              </a:ext>
            </a:extLst>
          </p:cNvPr>
          <p:cNvSpPr/>
          <p:nvPr/>
        </p:nvSpPr>
        <p:spPr>
          <a:xfrm>
            <a:off x="3327290" y="4733925"/>
            <a:ext cx="958960" cy="942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B407C6E8-5CCA-EA18-738F-93B7DB9465EF}"/>
              </a:ext>
            </a:extLst>
          </p:cNvPr>
          <p:cNvSpPr/>
          <p:nvPr/>
        </p:nvSpPr>
        <p:spPr>
          <a:xfrm rot="15486683">
            <a:off x="5391149" y="3055295"/>
            <a:ext cx="361950" cy="28105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2C25FC1-A955-0AC6-EE61-28BFA7BC4D2A}"/>
              </a:ext>
            </a:extLst>
          </p:cNvPr>
          <p:cNvSpPr txBox="1"/>
          <p:nvPr/>
        </p:nvSpPr>
        <p:spPr>
          <a:xfrm>
            <a:off x="5143500" y="6078021"/>
            <a:ext cx="7124700" cy="523220"/>
          </a:xfrm>
          <a:prstGeom prst="rect">
            <a:avLst/>
          </a:prstGeom>
          <a:noFill/>
        </p:spPr>
        <p:txBody>
          <a:bodyPr wrap="square" rtlCol="0">
            <a:spAutoFit/>
          </a:bodyPr>
          <a:lstStyle/>
          <a:p>
            <a:r>
              <a:rPr lang="en-US" sz="2800" b="1" dirty="0"/>
              <a:t>Collocating VIIRS observations with </a:t>
            </a:r>
            <a:r>
              <a:rPr lang="en-US" sz="2800" b="1" dirty="0" err="1"/>
              <a:t>CrIS</a:t>
            </a:r>
            <a:r>
              <a:rPr lang="en-US" dirty="0"/>
              <a:t>   </a:t>
            </a:r>
          </a:p>
        </p:txBody>
      </p:sp>
      <p:sp>
        <p:nvSpPr>
          <p:cNvPr id="4" name="Footer Placeholder 3">
            <a:extLst>
              <a:ext uri="{FF2B5EF4-FFF2-40B4-BE49-F238E27FC236}">
                <a16:creationId xmlns:a16="http://schemas.microsoft.com/office/drawing/2014/main" id="{3B4F4FD0-8996-EF79-0ED2-6F5A3D0F8842}"/>
              </a:ext>
            </a:extLst>
          </p:cNvPr>
          <p:cNvSpPr>
            <a:spLocks noGrp="1"/>
          </p:cNvSpPr>
          <p:nvPr>
            <p:ph type="ftr" sz="quarter" idx="11"/>
          </p:nvPr>
        </p:nvSpPr>
        <p:spPr/>
        <p:txBody>
          <a:bodyPr/>
          <a:lstStyle/>
          <a:p>
            <a:r>
              <a:rPr lang="en-US"/>
              <a:t>2025 GSICS Annual Meeting; 03/16-03/21 2025, Changchun, China </a:t>
            </a:r>
          </a:p>
        </p:txBody>
      </p:sp>
      <p:sp>
        <p:nvSpPr>
          <p:cNvPr id="5" name="Slide Number Placeholder 4">
            <a:extLst>
              <a:ext uri="{FF2B5EF4-FFF2-40B4-BE49-F238E27FC236}">
                <a16:creationId xmlns:a16="http://schemas.microsoft.com/office/drawing/2014/main" id="{64A27DDB-9B13-9A12-0171-1B6ADB1D57A5}"/>
              </a:ext>
            </a:extLst>
          </p:cNvPr>
          <p:cNvSpPr>
            <a:spLocks noGrp="1"/>
          </p:cNvSpPr>
          <p:nvPr>
            <p:ph type="sldNum" sz="quarter" idx="12"/>
          </p:nvPr>
        </p:nvSpPr>
        <p:spPr/>
        <p:txBody>
          <a:bodyPr/>
          <a:lstStyle/>
          <a:p>
            <a:fld id="{96E36F11-A39A-294D-A59D-6180D50ED29D}" type="slidenum">
              <a:rPr lang="en-US" smtClean="0"/>
              <a:pPr/>
              <a:t>6</a:t>
            </a:fld>
            <a:endParaRPr lang="en-US"/>
          </a:p>
        </p:txBody>
      </p:sp>
    </p:spTree>
    <p:extLst>
      <p:ext uri="{BB962C8B-B14F-4D97-AF65-F5344CB8AC3E}">
        <p14:creationId xmlns:p14="http://schemas.microsoft.com/office/powerpoint/2010/main" val="3490484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Collocation of CrIS with VIIRS</a:t>
            </a:r>
            <a:br>
              <a:rPr lang="en-US" dirty="0"/>
            </a:br>
            <a:r>
              <a:rPr lang="en-US" dirty="0"/>
              <a:t>Using line-of-sight vector</a:t>
            </a:r>
          </a:p>
        </p:txBody>
      </p:sp>
      <p:sp>
        <p:nvSpPr>
          <p:cNvPr id="6" name="Content Placeholder 5"/>
          <p:cNvSpPr>
            <a:spLocks noGrp="1"/>
          </p:cNvSpPr>
          <p:nvPr>
            <p:ph sz="half" idx="2"/>
          </p:nvPr>
        </p:nvSpPr>
        <p:spPr>
          <a:xfrm>
            <a:off x="5279569" y="1034143"/>
            <a:ext cx="5203374" cy="5687332"/>
          </a:xfrm>
        </p:spPr>
        <p:txBody>
          <a:bodyPr/>
          <a:lstStyle/>
          <a:p>
            <a:r>
              <a:rPr lang="en-US" dirty="0"/>
              <a:t>It is better to collocate CrIS and VIIRS in space instead of  on the Earth Surface </a:t>
            </a:r>
          </a:p>
          <a:p>
            <a:endParaRPr lang="en-US" dirty="0"/>
          </a:p>
          <a:p>
            <a:r>
              <a:rPr lang="en-US" dirty="0"/>
              <a:t>If we can retrieve  line-of-sight vector of CrIS and VIIRS </a:t>
            </a:r>
          </a:p>
          <a:p>
            <a:endParaRPr lang="en-US" dirty="0"/>
          </a:p>
          <a:p>
            <a:r>
              <a:rPr lang="en-US" dirty="0"/>
              <a:t>The collocation of VIIRS and CrIS can be simplified as examining the angles between two vectors.</a:t>
            </a:r>
          </a:p>
          <a:p>
            <a:pPr lvl="1"/>
            <a:r>
              <a:rPr lang="en-US" dirty="0"/>
              <a:t>No worry about FOV distortion </a:t>
            </a:r>
          </a:p>
          <a:p>
            <a:endParaRPr lang="en-US" dirty="0"/>
          </a:p>
          <a:p>
            <a:endParaRPr lang="en-US" dirty="0"/>
          </a:p>
        </p:txBody>
      </p:sp>
      <p:pic>
        <p:nvPicPr>
          <p:cNvPr id="453635" name="Picture 3"/>
          <p:cNvPicPr>
            <a:picLocks noChangeAspect="1" noChangeArrowheads="1"/>
          </p:cNvPicPr>
          <p:nvPr/>
        </p:nvPicPr>
        <p:blipFill>
          <a:blip r:embed="rId2"/>
          <a:srcRect/>
          <a:stretch>
            <a:fillRect/>
          </a:stretch>
        </p:blipFill>
        <p:spPr bwMode="auto">
          <a:xfrm>
            <a:off x="1981200" y="2692254"/>
            <a:ext cx="3178623" cy="4165744"/>
          </a:xfrm>
          <a:prstGeom prst="rect">
            <a:avLst/>
          </a:prstGeom>
          <a:noFill/>
          <a:ln w="9525">
            <a:noFill/>
            <a:miter lim="800000"/>
            <a:headEnd/>
            <a:tailEnd/>
          </a:ln>
        </p:spPr>
      </p:pic>
      <p:pic>
        <p:nvPicPr>
          <p:cNvPr id="453634" name="Picture 2"/>
          <p:cNvPicPr>
            <a:picLocks noGrp="1" noChangeAspect="1" noChangeArrowheads="1"/>
          </p:cNvPicPr>
          <p:nvPr>
            <p:ph sz="half" idx="1"/>
          </p:nvPr>
        </p:nvPicPr>
        <p:blipFill>
          <a:blip r:embed="rId3"/>
          <a:srcRect l="8895"/>
          <a:stretch>
            <a:fillRect/>
          </a:stretch>
        </p:blipFill>
        <p:spPr bwMode="auto">
          <a:xfrm>
            <a:off x="1524000" y="918483"/>
            <a:ext cx="2863128" cy="2532289"/>
          </a:xfrm>
          <a:prstGeom prst="rect">
            <a:avLst/>
          </a:prstGeom>
          <a:noFill/>
          <a:ln w="9525">
            <a:noFill/>
            <a:miter lim="800000"/>
            <a:headEnd/>
            <a:tailEnd/>
          </a:ln>
        </p:spPr>
      </p:pic>
      <p:sp>
        <p:nvSpPr>
          <p:cNvPr id="7" name="TextBox 6"/>
          <p:cNvSpPr txBox="1"/>
          <p:nvPr/>
        </p:nvSpPr>
        <p:spPr>
          <a:xfrm>
            <a:off x="1524000" y="1034143"/>
            <a:ext cx="457200" cy="369332"/>
          </a:xfrm>
          <a:prstGeom prst="rect">
            <a:avLst/>
          </a:prstGeom>
          <a:solidFill>
            <a:srgbClr val="FFFFFF"/>
          </a:solidFill>
        </p:spPr>
        <p:txBody>
          <a:bodyPr wrap="square" rtlCol="0">
            <a:spAutoFit/>
          </a:bodyPr>
          <a:lstStyle/>
          <a:p>
            <a:endParaRPr lang="en-US" dirty="0"/>
          </a:p>
        </p:txBody>
      </p:sp>
      <p:sp>
        <p:nvSpPr>
          <p:cNvPr id="3" name="Footer Placeholder 2">
            <a:extLst>
              <a:ext uri="{FF2B5EF4-FFF2-40B4-BE49-F238E27FC236}">
                <a16:creationId xmlns:a16="http://schemas.microsoft.com/office/drawing/2014/main" id="{5B850919-B1D2-2765-9322-B356BECF382A}"/>
              </a:ext>
            </a:extLst>
          </p:cNvPr>
          <p:cNvSpPr>
            <a:spLocks noGrp="1"/>
          </p:cNvSpPr>
          <p:nvPr>
            <p:ph type="ftr" sz="quarter" idx="11"/>
          </p:nvPr>
        </p:nvSpPr>
        <p:spPr/>
        <p:txBody>
          <a:bodyPr/>
          <a:lstStyle/>
          <a:p>
            <a:r>
              <a:rPr lang="en-US"/>
              <a:t>2025 GSICS Annual Meeting; 03/16-03/21 2025, Changchun, China </a:t>
            </a:r>
          </a:p>
        </p:txBody>
      </p:sp>
      <p:sp>
        <p:nvSpPr>
          <p:cNvPr id="4" name="Slide Number Placeholder 3">
            <a:extLst>
              <a:ext uri="{FF2B5EF4-FFF2-40B4-BE49-F238E27FC236}">
                <a16:creationId xmlns:a16="http://schemas.microsoft.com/office/drawing/2014/main" id="{25FD925E-4000-5DB3-B92B-059EBA7B1F9F}"/>
              </a:ext>
            </a:extLst>
          </p:cNvPr>
          <p:cNvSpPr>
            <a:spLocks noGrp="1"/>
          </p:cNvSpPr>
          <p:nvPr>
            <p:ph type="sldNum" sz="quarter" idx="12"/>
          </p:nvPr>
        </p:nvSpPr>
        <p:spPr/>
        <p:txBody>
          <a:bodyPr/>
          <a:lstStyle/>
          <a:p>
            <a:fld id="{96E36F11-A39A-294D-A59D-6180D50ED29D}"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cxnSp>
        <p:nvCxnSpPr>
          <p:cNvPr id="9" name="Straight Connector 8"/>
          <p:cNvCxnSpPr/>
          <p:nvPr/>
        </p:nvCxnSpPr>
        <p:spPr>
          <a:xfrm>
            <a:off x="3596482" y="1708943"/>
            <a:ext cx="1089446" cy="1428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591714" y="2405081"/>
            <a:ext cx="1089446" cy="1428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pic>
        <p:nvPicPr>
          <p:cNvPr id="13" name="Picture 12" descr="CrIS_high_low_BT_final.tif"/>
          <p:cNvPicPr>
            <a:picLocks noChangeAspect="1"/>
          </p:cNvPicPr>
          <p:nvPr/>
        </p:nvPicPr>
        <p:blipFill>
          <a:blip r:embed="rId2" cstate="print"/>
          <a:stretch>
            <a:fillRect/>
          </a:stretch>
        </p:blipFill>
        <p:spPr>
          <a:xfrm>
            <a:off x="5099468" y="1163637"/>
            <a:ext cx="5283200" cy="1981200"/>
          </a:xfrm>
          <a:prstGeom prst="rect">
            <a:avLst/>
          </a:prstGeom>
        </p:spPr>
      </p:pic>
      <p:sp>
        <p:nvSpPr>
          <p:cNvPr id="14" name="Oval 13"/>
          <p:cNvSpPr/>
          <p:nvPr/>
        </p:nvSpPr>
        <p:spPr>
          <a:xfrm>
            <a:off x="4517232" y="1007270"/>
            <a:ext cx="328613" cy="364330"/>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Brace 14"/>
          <p:cNvSpPr/>
          <p:nvPr/>
        </p:nvSpPr>
        <p:spPr>
          <a:xfrm rot="16200000">
            <a:off x="6393658" y="257961"/>
            <a:ext cx="864394" cy="6484147"/>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ln w="38100">
                <a:solidFill>
                  <a:schemeClr val="tx1"/>
                </a:solidFill>
              </a:ln>
              <a:solidFill>
                <a:srgbClr val="FF0000"/>
              </a:solidFill>
            </a:endParaRPr>
          </a:p>
        </p:txBody>
      </p:sp>
      <p:sp>
        <p:nvSpPr>
          <p:cNvPr id="18" name="TextBox 17"/>
          <p:cNvSpPr txBox="1"/>
          <p:nvPr/>
        </p:nvSpPr>
        <p:spPr>
          <a:xfrm>
            <a:off x="4569278" y="3662347"/>
            <a:ext cx="290464" cy="369332"/>
          </a:xfrm>
          <a:prstGeom prst="rect">
            <a:avLst/>
          </a:prstGeom>
          <a:noFill/>
        </p:spPr>
        <p:txBody>
          <a:bodyPr wrap="none" rtlCol="0">
            <a:spAutoFit/>
          </a:bodyPr>
          <a:lstStyle/>
          <a:p>
            <a:r>
              <a:rPr lang="en-US" dirty="0"/>
              <a:t>  </a:t>
            </a:r>
          </a:p>
        </p:txBody>
      </p:sp>
      <p:sp>
        <p:nvSpPr>
          <p:cNvPr id="19" name="TextBox 18"/>
          <p:cNvSpPr txBox="1"/>
          <p:nvPr/>
        </p:nvSpPr>
        <p:spPr>
          <a:xfrm>
            <a:off x="2400301" y="3977951"/>
            <a:ext cx="7496174"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a:t>Combination of sounder (</a:t>
            </a:r>
            <a:r>
              <a:rPr lang="en-US" sz="2800" dirty="0" err="1"/>
              <a:t>CrIS</a:t>
            </a:r>
            <a:r>
              <a:rPr lang="en-US" sz="2800" dirty="0"/>
              <a:t>)  and Imager (VIIRS)  </a:t>
            </a:r>
          </a:p>
        </p:txBody>
      </p:sp>
      <p:pic>
        <p:nvPicPr>
          <p:cNvPr id="16" name="Picture 4" descr="VIIRS Infographic"/>
          <p:cNvPicPr>
            <a:picLocks noChangeAspect="1" noChangeArrowheads="1"/>
          </p:cNvPicPr>
          <p:nvPr/>
        </p:nvPicPr>
        <p:blipFill>
          <a:blip r:embed="rId3"/>
          <a:srcRect/>
          <a:stretch>
            <a:fillRect/>
          </a:stretch>
        </p:blipFill>
        <p:spPr bwMode="auto">
          <a:xfrm>
            <a:off x="1524000" y="1124748"/>
            <a:ext cx="3580952" cy="1966904"/>
          </a:xfrm>
          <a:prstGeom prst="rect">
            <a:avLst/>
          </a:prstGeom>
          <a:noFill/>
        </p:spPr>
      </p:pic>
      <p:sp>
        <p:nvSpPr>
          <p:cNvPr id="17" name="TextBox 16"/>
          <p:cNvSpPr txBox="1"/>
          <p:nvPr/>
        </p:nvSpPr>
        <p:spPr>
          <a:xfrm>
            <a:off x="1676398" y="3144837"/>
            <a:ext cx="1407180" cy="523220"/>
          </a:xfrm>
          <a:prstGeom prst="rect">
            <a:avLst/>
          </a:prstGeom>
          <a:noFill/>
        </p:spPr>
        <p:txBody>
          <a:bodyPr wrap="none" rtlCol="0">
            <a:spAutoFit/>
          </a:bodyPr>
          <a:lstStyle/>
          <a:p>
            <a:r>
              <a:rPr lang="en-US" sz="1400" b="1" dirty="0"/>
              <a:t>land surface </a:t>
            </a:r>
          </a:p>
          <a:p>
            <a:r>
              <a:rPr lang="en-US" sz="1400" b="1" dirty="0"/>
              <a:t>cloud properties</a:t>
            </a:r>
          </a:p>
        </p:txBody>
      </p:sp>
      <p:sp>
        <p:nvSpPr>
          <p:cNvPr id="23" name="TextBox 22"/>
          <p:cNvSpPr txBox="1"/>
          <p:nvPr/>
        </p:nvSpPr>
        <p:spPr>
          <a:xfrm>
            <a:off x="616745" y="4602374"/>
            <a:ext cx="11468100" cy="2554545"/>
          </a:xfrm>
          <a:prstGeom prst="rect">
            <a:avLst/>
          </a:prstGeom>
          <a:noFill/>
        </p:spPr>
        <p:txBody>
          <a:bodyPr wrap="square" rtlCol="0">
            <a:spAutoFit/>
          </a:bodyPr>
          <a:lstStyle/>
          <a:p>
            <a:r>
              <a:rPr lang="en-US" sz="2800" b="1" dirty="0"/>
              <a:t>Applications: </a:t>
            </a:r>
          </a:p>
          <a:p>
            <a:pPr marL="514350" indent="-514350">
              <a:buAutoNum type="arabicParenR"/>
            </a:pPr>
            <a:r>
              <a:rPr lang="en-US" sz="2800" b="1" dirty="0"/>
              <a:t>Inter-calibration for radiometric calibration</a:t>
            </a:r>
          </a:p>
          <a:p>
            <a:pPr marL="514350" indent="-514350">
              <a:buAutoNum type="arabicParenR"/>
            </a:pPr>
            <a:r>
              <a:rPr lang="en-US" sz="2800" b="1" dirty="0"/>
              <a:t>Sounder Geolocation Assessment    </a:t>
            </a:r>
          </a:p>
          <a:p>
            <a:r>
              <a:rPr lang="en-US" sz="2800" b="1" dirty="0"/>
              <a:t>3)  NWP data assimilations: Providing sub-pixel information for quality control of </a:t>
            </a:r>
            <a:r>
              <a:rPr lang="en-US" sz="2800" b="1" dirty="0" err="1"/>
              <a:t>CrIS</a:t>
            </a:r>
            <a:r>
              <a:rPr lang="en-US" sz="2800" b="1" dirty="0"/>
              <a:t> data assimilation  </a:t>
            </a:r>
          </a:p>
          <a:p>
            <a:r>
              <a:rPr lang="en-US" sz="2000" b="1" dirty="0"/>
              <a:t>	</a:t>
            </a:r>
            <a:endParaRPr lang="en-US" dirty="0"/>
          </a:p>
        </p:txBody>
      </p:sp>
      <p:sp>
        <p:nvSpPr>
          <p:cNvPr id="3" name="Footer Placeholder 2">
            <a:extLst>
              <a:ext uri="{FF2B5EF4-FFF2-40B4-BE49-F238E27FC236}">
                <a16:creationId xmlns:a16="http://schemas.microsoft.com/office/drawing/2014/main" id="{923C3C21-72DA-F36B-1809-321793E31124}"/>
              </a:ext>
            </a:extLst>
          </p:cNvPr>
          <p:cNvSpPr>
            <a:spLocks noGrp="1"/>
          </p:cNvSpPr>
          <p:nvPr>
            <p:ph type="ftr" sz="quarter" idx="11"/>
          </p:nvPr>
        </p:nvSpPr>
        <p:spPr/>
        <p:txBody>
          <a:bodyPr/>
          <a:lstStyle/>
          <a:p>
            <a:r>
              <a:rPr lang="en-US"/>
              <a:t>2025 GSICS Annual Meeting; 03/16-03/21 2025, Changchun, China </a:t>
            </a:r>
          </a:p>
        </p:txBody>
      </p:sp>
      <p:sp>
        <p:nvSpPr>
          <p:cNvPr id="4" name="Slide Number Placeholder 3">
            <a:extLst>
              <a:ext uri="{FF2B5EF4-FFF2-40B4-BE49-F238E27FC236}">
                <a16:creationId xmlns:a16="http://schemas.microsoft.com/office/drawing/2014/main" id="{AF54B301-A3C0-5E77-2AE9-584D517ADF10}"/>
              </a:ext>
            </a:extLst>
          </p:cNvPr>
          <p:cNvSpPr>
            <a:spLocks noGrp="1"/>
          </p:cNvSpPr>
          <p:nvPr>
            <p:ph type="sldNum" sz="quarter" idx="12"/>
          </p:nvPr>
        </p:nvSpPr>
        <p:spPr/>
        <p:txBody>
          <a:bodyPr/>
          <a:lstStyle/>
          <a:p>
            <a:fld id="{96E36F11-A39A-294D-A59D-6180D50ED29D}"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EB47DA-4E36-8350-FA2D-C8237D5728BA}"/>
              </a:ext>
            </a:extLst>
          </p:cNvPr>
          <p:cNvSpPr>
            <a:spLocks noGrp="1"/>
          </p:cNvSpPr>
          <p:nvPr>
            <p:ph type="title"/>
          </p:nvPr>
        </p:nvSpPr>
        <p:spPr/>
        <p:txBody>
          <a:bodyPr/>
          <a:lstStyle/>
          <a:p>
            <a:r>
              <a:rPr lang="en-US" dirty="0"/>
              <a:t>Using VIIRS checking </a:t>
            </a:r>
            <a:r>
              <a:rPr lang="en-US" dirty="0" err="1"/>
              <a:t>CrIS</a:t>
            </a:r>
            <a:r>
              <a:rPr lang="en-US" dirty="0"/>
              <a:t> Nonlinearity</a:t>
            </a:r>
          </a:p>
        </p:txBody>
      </p:sp>
      <p:sp>
        <p:nvSpPr>
          <p:cNvPr id="6" name="Content Placeholder 5">
            <a:extLst>
              <a:ext uri="{FF2B5EF4-FFF2-40B4-BE49-F238E27FC236}">
                <a16:creationId xmlns:a16="http://schemas.microsoft.com/office/drawing/2014/main" id="{DCE9E1E4-A2AE-133D-AABC-641CBCE9CBE1}"/>
              </a:ext>
            </a:extLst>
          </p:cNvPr>
          <p:cNvSpPr>
            <a:spLocks noGrp="1"/>
          </p:cNvSpPr>
          <p:nvPr>
            <p:ph sz="half" idx="1"/>
          </p:nvPr>
        </p:nvSpPr>
        <p:spPr>
          <a:xfrm>
            <a:off x="335280" y="1205866"/>
            <a:ext cx="6743700" cy="5006340"/>
          </a:xfrm>
        </p:spPr>
        <p:txBody>
          <a:bodyPr>
            <a:normAutofit lnSpcReduction="10000"/>
          </a:bodyPr>
          <a:lstStyle/>
          <a:p>
            <a:r>
              <a:rPr lang="en-US" dirty="0">
                <a:latin typeface="Times New Roman" panose="02020603050405020304" pitchFamily="18" charset="0"/>
                <a:ea typeface="Times New Roman" panose="02020603050405020304" pitchFamily="18" charset="0"/>
              </a:rPr>
              <a:t>Assuming VIIRS as a reference, inter-calibration between </a:t>
            </a:r>
            <a:r>
              <a:rPr lang="en-US" dirty="0" err="1">
                <a:latin typeface="Times New Roman" panose="02020603050405020304" pitchFamily="18" charset="0"/>
                <a:ea typeface="Times New Roman" panose="02020603050405020304" pitchFamily="18" charset="0"/>
              </a:rPr>
              <a:t>CrIS</a:t>
            </a:r>
            <a:r>
              <a:rPr lang="en-US" dirty="0">
                <a:latin typeface="Times New Roman" panose="02020603050405020304" pitchFamily="18" charset="0"/>
                <a:ea typeface="Times New Roman" panose="02020603050405020304" pitchFamily="18" charset="0"/>
              </a:rPr>
              <a:t> and VIIRS can be also be used to check the </a:t>
            </a:r>
            <a:r>
              <a:rPr lang="en-US" dirty="0" err="1">
                <a:latin typeface="Times New Roman" panose="02020603050405020304" pitchFamily="18" charset="0"/>
                <a:ea typeface="Times New Roman" panose="02020603050405020304" pitchFamily="18" charset="0"/>
              </a:rPr>
              <a:t>CrIS</a:t>
            </a:r>
            <a:r>
              <a:rPr lang="en-US" dirty="0">
                <a:latin typeface="Times New Roman" panose="02020603050405020304" pitchFamily="18" charset="0"/>
                <a:ea typeface="Times New Roman" panose="02020603050405020304" pitchFamily="18" charset="0"/>
              </a:rPr>
              <a:t> detector nonlinearity</a:t>
            </a:r>
          </a:p>
          <a:p>
            <a:pPr marL="0" indent="0">
              <a:buNone/>
            </a:pPr>
            <a:endParaRPr lang="en-US" dirty="0">
              <a:effectLst/>
              <a:latin typeface="Times New Roman" panose="02020603050405020304" pitchFamily="18" charset="0"/>
              <a:ea typeface="Times New Roman" panose="02020603050405020304" pitchFamily="18" charset="0"/>
            </a:endParaRPr>
          </a:p>
          <a:p>
            <a:r>
              <a:rPr lang="en-US" dirty="0" err="1">
                <a:effectLst/>
                <a:latin typeface="Times New Roman" panose="02020603050405020304" pitchFamily="18" charset="0"/>
                <a:ea typeface="Times New Roman" panose="02020603050405020304" pitchFamily="18" charset="0"/>
              </a:rPr>
              <a:t>CrIS</a:t>
            </a:r>
            <a:r>
              <a:rPr lang="en-US" dirty="0">
                <a:effectLst/>
                <a:latin typeface="Times New Roman" panose="02020603050405020304" pitchFamily="18" charset="0"/>
                <a:ea typeface="Times New Roman" panose="02020603050405020304" pitchFamily="18" charset="0"/>
              </a:rPr>
              <a:t>-VIIRS M15 BT differences vary with </a:t>
            </a:r>
            <a:r>
              <a:rPr lang="en-US" dirty="0" err="1">
                <a:effectLst/>
                <a:latin typeface="Times New Roman" panose="02020603050405020304" pitchFamily="18" charset="0"/>
                <a:ea typeface="Times New Roman" panose="02020603050405020304" pitchFamily="18" charset="0"/>
              </a:rPr>
              <a:t>CrIS</a:t>
            </a:r>
            <a:r>
              <a:rPr lang="en-US" dirty="0">
                <a:effectLst/>
                <a:latin typeface="Times New Roman" panose="02020603050405020304" pitchFamily="18" charset="0"/>
                <a:ea typeface="Times New Roman" panose="02020603050405020304" pitchFamily="18" charset="0"/>
              </a:rPr>
              <a:t> BTs for Nine(9) different FOVs for SNPP and NOAA-20</a:t>
            </a:r>
          </a:p>
          <a:p>
            <a:pPr lvl="1"/>
            <a:r>
              <a:rPr lang="en-US" dirty="0">
                <a:latin typeface="Times New Roman" panose="02020603050405020304" pitchFamily="18" charset="0"/>
                <a:ea typeface="Times New Roman" panose="02020603050405020304" pitchFamily="18" charset="0"/>
              </a:rPr>
              <a:t>NOAA20 is better than SNPP</a:t>
            </a:r>
          </a:p>
          <a:p>
            <a:pPr lvl="1"/>
            <a:r>
              <a:rPr lang="en-US" dirty="0">
                <a:latin typeface="Times New Roman" panose="02020603050405020304" pitchFamily="18" charset="0"/>
                <a:ea typeface="Times New Roman" panose="02020603050405020304" pitchFamily="18" charset="0"/>
              </a:rPr>
              <a:t>Hot scenes for both NOAA-20 and SNPP show some divergency </a:t>
            </a:r>
            <a:endParaRPr lang="en-US" dirty="0">
              <a:effectLst/>
              <a:latin typeface="Times New Roman" panose="02020603050405020304" pitchFamily="18" charset="0"/>
              <a:ea typeface="Times New Roman" panose="02020603050405020304" pitchFamily="18" charset="0"/>
            </a:endParaRPr>
          </a:p>
          <a:p>
            <a:pPr marL="0" indent="0">
              <a:buNone/>
            </a:pPr>
            <a:r>
              <a:rPr lang="en-US" dirty="0">
                <a:effectLst/>
                <a:latin typeface="Times New Roman" panose="02020603050405020304" pitchFamily="18" charset="0"/>
                <a:ea typeface="Times New Roman" panose="02020603050405020304" pitchFamily="18" charset="0"/>
              </a:rPr>
              <a:t> </a:t>
            </a:r>
            <a:endParaRPr lang="en-US" dirty="0"/>
          </a:p>
        </p:txBody>
      </p:sp>
      <p:pic>
        <p:nvPicPr>
          <p:cNvPr id="9" name="Content Placeholder 8" descr="A graph of different colored lines&#10;&#10;Description automatically generated">
            <a:extLst>
              <a:ext uri="{FF2B5EF4-FFF2-40B4-BE49-F238E27FC236}">
                <a16:creationId xmlns:a16="http://schemas.microsoft.com/office/drawing/2014/main" id="{89156CF6-2FB5-7940-6C42-1ACD5BB1BBAF}"/>
              </a:ext>
            </a:extLst>
          </p:cNvPr>
          <p:cNvPicPr>
            <a:picLocks noGrp="1" noChangeAspect="1"/>
          </p:cNvPicPr>
          <p:nvPr>
            <p:ph sz="half" idx="2"/>
          </p:nvPr>
        </p:nvPicPr>
        <p:blipFill>
          <a:blip r:embed="rId2"/>
          <a:stretch>
            <a:fillRect/>
          </a:stretch>
        </p:blipFill>
        <p:spPr>
          <a:xfrm>
            <a:off x="7399047" y="885824"/>
            <a:ext cx="4457673" cy="6003119"/>
          </a:xfrm>
        </p:spPr>
      </p:pic>
      <p:sp>
        <p:nvSpPr>
          <p:cNvPr id="4" name="Footer Placeholder 3">
            <a:extLst>
              <a:ext uri="{FF2B5EF4-FFF2-40B4-BE49-F238E27FC236}">
                <a16:creationId xmlns:a16="http://schemas.microsoft.com/office/drawing/2014/main" id="{787B8C74-6194-7B0D-56D2-10616AA42094}"/>
              </a:ext>
            </a:extLst>
          </p:cNvPr>
          <p:cNvSpPr>
            <a:spLocks noGrp="1"/>
          </p:cNvSpPr>
          <p:nvPr>
            <p:ph type="ftr" sz="quarter" idx="11"/>
          </p:nvPr>
        </p:nvSpPr>
        <p:spPr/>
        <p:txBody>
          <a:bodyPr/>
          <a:lstStyle/>
          <a:p>
            <a:r>
              <a:rPr lang="en-US"/>
              <a:t>2025 GSICS Annual Meeting; 03/16-03/21 2025, Changchun, China </a:t>
            </a:r>
          </a:p>
        </p:txBody>
      </p:sp>
      <p:sp>
        <p:nvSpPr>
          <p:cNvPr id="10" name="TextBox 9">
            <a:extLst>
              <a:ext uri="{FF2B5EF4-FFF2-40B4-BE49-F238E27FC236}">
                <a16:creationId xmlns:a16="http://schemas.microsoft.com/office/drawing/2014/main" id="{96B558EB-CB8F-CC78-70ED-5F646D4BE199}"/>
              </a:ext>
            </a:extLst>
          </p:cNvPr>
          <p:cNvSpPr txBox="1"/>
          <p:nvPr/>
        </p:nvSpPr>
        <p:spPr>
          <a:xfrm>
            <a:off x="8195310" y="3059668"/>
            <a:ext cx="676788" cy="369332"/>
          </a:xfrm>
          <a:prstGeom prst="rect">
            <a:avLst/>
          </a:prstGeom>
          <a:noFill/>
        </p:spPr>
        <p:txBody>
          <a:bodyPr wrap="none" rtlCol="0">
            <a:spAutoFit/>
          </a:bodyPr>
          <a:lstStyle/>
          <a:p>
            <a:r>
              <a:rPr lang="en-US" dirty="0"/>
              <a:t>SNPP</a:t>
            </a:r>
          </a:p>
        </p:txBody>
      </p:sp>
      <p:sp>
        <p:nvSpPr>
          <p:cNvPr id="11" name="TextBox 10">
            <a:extLst>
              <a:ext uri="{FF2B5EF4-FFF2-40B4-BE49-F238E27FC236}">
                <a16:creationId xmlns:a16="http://schemas.microsoft.com/office/drawing/2014/main" id="{7D8DA4BD-ABE9-FD0B-60EF-42A75BD41F8D}"/>
              </a:ext>
            </a:extLst>
          </p:cNvPr>
          <p:cNvSpPr txBox="1"/>
          <p:nvPr/>
        </p:nvSpPr>
        <p:spPr>
          <a:xfrm>
            <a:off x="8090474" y="6027540"/>
            <a:ext cx="1054135" cy="369332"/>
          </a:xfrm>
          <a:prstGeom prst="rect">
            <a:avLst/>
          </a:prstGeom>
          <a:noFill/>
        </p:spPr>
        <p:txBody>
          <a:bodyPr wrap="none" rtlCol="0">
            <a:spAutoFit/>
          </a:bodyPr>
          <a:lstStyle/>
          <a:p>
            <a:r>
              <a:rPr lang="en-US" dirty="0"/>
              <a:t>NOAA-20</a:t>
            </a:r>
          </a:p>
        </p:txBody>
      </p:sp>
      <p:sp>
        <p:nvSpPr>
          <p:cNvPr id="2" name="Slide Number Placeholder 1">
            <a:extLst>
              <a:ext uri="{FF2B5EF4-FFF2-40B4-BE49-F238E27FC236}">
                <a16:creationId xmlns:a16="http://schemas.microsoft.com/office/drawing/2014/main" id="{77320ED4-A627-E211-A66A-20AB24EA69AF}"/>
              </a:ext>
            </a:extLst>
          </p:cNvPr>
          <p:cNvSpPr>
            <a:spLocks noGrp="1"/>
          </p:cNvSpPr>
          <p:nvPr>
            <p:ph type="sldNum" sz="quarter" idx="12"/>
          </p:nvPr>
        </p:nvSpPr>
        <p:spPr/>
        <p:txBody>
          <a:bodyPr/>
          <a:lstStyle/>
          <a:p>
            <a:fld id="{96E36F11-A39A-294D-A59D-6180D50ED29D}" type="slidenum">
              <a:rPr lang="en-US" smtClean="0"/>
              <a:pPr/>
              <a:t>9</a:t>
            </a:fld>
            <a:endParaRPr lang="en-US"/>
          </a:p>
        </p:txBody>
      </p:sp>
    </p:spTree>
    <p:extLst>
      <p:ext uri="{BB962C8B-B14F-4D97-AF65-F5344CB8AC3E}">
        <p14:creationId xmlns:p14="http://schemas.microsoft.com/office/powerpoint/2010/main" val="2990976358"/>
      </p:ext>
    </p:extLst>
  </p:cSld>
  <p:clrMapOvr>
    <a:masterClrMapping/>
  </p:clrMapOvr>
</p:sld>
</file>

<file path=ppt/theme/theme1.xml><?xml version="1.0" encoding="utf-8"?>
<a:theme xmlns:a="http://schemas.openxmlformats.org/drawingml/2006/main" name="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7"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1B136CF-ACD6-40F1-A501-AC7F17619019}">
  <we:reference id="wa104379504" version="1.0.1.0" store="en-US" storeType="OMEX"/>
  <we:alternateReferences>
    <we:reference id="WA104379504" version="1.0.1.0" store="WA104379504"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C7E77F80449DA4CA4CCB7068A527D7B" ma:contentTypeVersion="13" ma:contentTypeDescription="Create a new document." ma:contentTypeScope="" ma:versionID="4f135b52ff3d9a36a9205a3e39f0660a">
  <xsd:schema xmlns:xsd="http://www.w3.org/2001/XMLSchema" xmlns:xs="http://www.w3.org/2001/XMLSchema" xmlns:p="http://schemas.microsoft.com/office/2006/metadata/properties" xmlns:ns3="c4fcc5c4-8238-4301-9e72-ead5f650a96b" xmlns:ns4="d1c9b01a-b7be-4c42-beb1-4bb1480c71de" targetNamespace="http://schemas.microsoft.com/office/2006/metadata/properties" ma:root="true" ma:fieldsID="cea1605ea0089efdf3f5b58070a1fe8a" ns3:_="" ns4:_="">
    <xsd:import namespace="c4fcc5c4-8238-4301-9e72-ead5f650a96b"/>
    <xsd:import namespace="d1c9b01a-b7be-4c42-beb1-4bb1480c71d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fcc5c4-8238-4301-9e72-ead5f650a9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c9b01a-b7be-4c42-beb1-4bb1480c71d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4DEBE0-115B-49FD-8C20-B0FFB9189609}">
  <ds:schemaRefs>
    <ds:schemaRef ds:uri="http://schemas.microsoft.com/sharepoint/v3/contenttype/forms"/>
  </ds:schemaRefs>
</ds:datastoreItem>
</file>

<file path=customXml/itemProps2.xml><?xml version="1.0" encoding="utf-8"?>
<ds:datastoreItem xmlns:ds="http://schemas.openxmlformats.org/officeDocument/2006/customXml" ds:itemID="{4479BCAA-FB72-4222-AE6C-DC1E7141988F}">
  <ds:schemaRefs>
    <ds:schemaRef ds:uri="http://schemas.microsoft.com/office/2006/metadata/properties"/>
    <ds:schemaRef ds:uri="http://schemas.microsoft.com/office/2006/documentManagement/types"/>
    <ds:schemaRef ds:uri="http://schemas.microsoft.com/office/infopath/2007/PartnerControls"/>
    <ds:schemaRef ds:uri="c4fcc5c4-8238-4301-9e72-ead5f650a96b"/>
    <ds:schemaRef ds:uri="http://purl.org/dc/elements/1.1/"/>
    <ds:schemaRef ds:uri="d1c9b01a-b7be-4c42-beb1-4bb1480c71de"/>
    <ds:schemaRef ds:uri="http://schemas.openxmlformats.org/package/2006/metadata/core-properties"/>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DA8203A1-FD4B-40A5-8C50-9AD4D0068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fcc5c4-8238-4301-9e72-ead5f650a96b"/>
    <ds:schemaRef ds:uri="d1c9b01a-b7be-4c42-beb1-4bb1480c71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15433</TotalTime>
  <Words>1462</Words>
  <Application>Microsoft Office PowerPoint</Application>
  <PresentationFormat>Widescreen</PresentationFormat>
  <Paragraphs>218</Paragraphs>
  <Slides>23</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9" baseType="lpstr">
      <vt:lpstr>Inter Var</vt:lpstr>
      <vt:lpstr>Arial</vt:lpstr>
      <vt:lpstr>Calibri</vt:lpstr>
      <vt:lpstr>Times New Roman</vt:lpstr>
      <vt:lpstr>NPP_FOR</vt:lpstr>
      <vt:lpstr>Equation</vt:lpstr>
      <vt:lpstr>Improvements of CrIS and VIIRS Inter-Calibration</vt:lpstr>
      <vt:lpstr>Imager: VIIRS Instrument </vt:lpstr>
      <vt:lpstr>Sounder: CrIS Operational Concept</vt:lpstr>
      <vt:lpstr>VIIRS vs. CrIS: Spatially</vt:lpstr>
      <vt:lpstr>VIIRS vs. CrIS: Spectrally </vt:lpstr>
      <vt:lpstr>CrIS FOV overlapped with VIIRS Image</vt:lpstr>
      <vt:lpstr>Collocation of CrIS with VIIRS Using line-of-sight vector</vt:lpstr>
      <vt:lpstr>Motivation</vt:lpstr>
      <vt:lpstr>Using VIIRS checking CrIS Nonlinearity</vt:lpstr>
      <vt:lpstr>Before and After Geometric Angle Adjustment </vt:lpstr>
      <vt:lpstr>Issue #1: Retirement of VIIRS Non-TC Geolocation</vt:lpstr>
      <vt:lpstr>VIIRS Terrain Correction </vt:lpstr>
      <vt:lpstr>Relationship between  Orthometric height, Ellipsoid height, and Geoid height </vt:lpstr>
      <vt:lpstr>From LLA (lon, lat, h) to ECEF (x, y, z)</vt:lpstr>
      <vt:lpstr>Collocation of CrIS with VIIRS Control Run and Method One Use the Same Method but different inputs  </vt:lpstr>
      <vt:lpstr>Collocation of VIIRS within CrIS </vt:lpstr>
      <vt:lpstr>Control Run minus Method One   </vt:lpstr>
      <vt:lpstr>Control Run minus Method Two   </vt:lpstr>
      <vt:lpstr>Issue 2: Out of Bands Effects </vt:lpstr>
      <vt:lpstr>VIIRS SRFs (IDPS Version) : M13 </vt:lpstr>
      <vt:lpstr>VIIRS-CrIS  Scene Dependence </vt:lpstr>
      <vt:lpstr>VIIRS-CrIS  Scene Dependence </vt:lpstr>
      <vt:lpstr>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GEO-GEO Inter-calibration  with Parallax Correction</dc:title>
  <dc:creator>asus</dc:creator>
  <cp:lastModifiedBy>Likun Wang</cp:lastModifiedBy>
  <cp:revision>345</cp:revision>
  <dcterms:created xsi:type="dcterms:W3CDTF">2020-06-23T03:23:47Z</dcterms:created>
  <dcterms:modified xsi:type="dcterms:W3CDTF">2025-03-18T02:20:50Z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0x010100DC7E77F80449DA4CA4CCB7068A527D7B</vt:lpwstr>
  </property>
</Properties>
</file>