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23"/>
  </p:notesMasterIdLst>
  <p:handoutMasterIdLst>
    <p:handoutMasterId r:id="rId24"/>
  </p:handoutMasterIdLst>
  <p:sldIdLst>
    <p:sldId id="589" r:id="rId5"/>
    <p:sldId id="606" r:id="rId6"/>
    <p:sldId id="617" r:id="rId7"/>
    <p:sldId id="604" r:id="rId8"/>
    <p:sldId id="610" r:id="rId9"/>
    <p:sldId id="618" r:id="rId10"/>
    <p:sldId id="611" r:id="rId11"/>
    <p:sldId id="612" r:id="rId12"/>
    <p:sldId id="613" r:id="rId13"/>
    <p:sldId id="619" r:id="rId14"/>
    <p:sldId id="614" r:id="rId15"/>
    <p:sldId id="615" r:id="rId16"/>
    <p:sldId id="616" r:id="rId17"/>
    <p:sldId id="620" r:id="rId18"/>
    <p:sldId id="624" r:id="rId19"/>
    <p:sldId id="621" r:id="rId20"/>
    <p:sldId id="623" r:id="rId21"/>
    <p:sldId id="609" r:id="rId22"/>
  </p:sldIdLst>
  <p:sldSz cx="12192000" cy="6858000"/>
  <p:notesSz cx="9931400" cy="14363700"/>
  <p:custDataLst>
    <p:tags r:id="rId2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1B648-BB15-E842-BAF7-C481D8E2811E}" v="1" dt="2025-03-31T12:53:18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0299" autoAdjust="0"/>
  </p:normalViewPr>
  <p:slideViewPr>
    <p:cSldViewPr snapToGrid="0">
      <p:cViewPr varScale="1">
        <p:scale>
          <a:sx n="112" d="100"/>
          <a:sy n="112" d="100"/>
        </p:scale>
        <p:origin x="552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e4c10f3ec560c50dbb100debf6327a6884b9cd482424ec980e340784948f01a7::" providerId="AD" clId="Web-{CA4598FA-2147-5F9C-A339-BCDF70F6E6B6}"/>
    <pc:docChg chg="modSld">
      <pc:chgData name="来宾用户" userId="S::urn:spo:anon#e4c10f3ec560c50dbb100debf6327a6884b9cd482424ec980e340784948f01a7::" providerId="AD" clId="Web-{CA4598FA-2147-5F9C-A339-BCDF70F6E6B6}" dt="2025-03-26T05:50:35.764" v="5" actId="1076"/>
      <pc:docMkLst>
        <pc:docMk/>
      </pc:docMkLst>
      <pc:sldChg chg="modSp">
        <pc:chgData name="来宾用户" userId="S::urn:spo:anon#e4c10f3ec560c50dbb100debf6327a6884b9cd482424ec980e340784948f01a7::" providerId="AD" clId="Web-{CA4598FA-2147-5F9C-A339-BCDF70F6E6B6}" dt="2025-03-26T05:31:40.490" v="1" actId="1076"/>
        <pc:sldMkLst>
          <pc:docMk/>
          <pc:sldMk cId="2314081490" sldId="604"/>
        </pc:sldMkLst>
        <pc:spChg chg="mod">
          <ac:chgData name="来宾用户" userId="S::urn:spo:anon#e4c10f3ec560c50dbb100debf6327a6884b9cd482424ec980e340784948f01a7::" providerId="AD" clId="Web-{CA4598FA-2147-5F9C-A339-BCDF70F6E6B6}" dt="2025-03-26T05:31:40.490" v="1" actId="1076"/>
          <ac:spMkLst>
            <pc:docMk/>
            <pc:sldMk cId="2314081490" sldId="604"/>
            <ac:spMk id="3" creationId="{00000000-0000-0000-0000-000000000000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39:39.922" v="2" actId="1076"/>
        <pc:sldMkLst>
          <pc:docMk/>
          <pc:sldMk cId="3230467687" sldId="610"/>
        </pc:sldMkLst>
        <pc:spChg chg="mod">
          <ac:chgData name="来宾用户" userId="S::urn:spo:anon#e4c10f3ec560c50dbb100debf6327a6884b9cd482424ec980e340784948f01a7::" providerId="AD" clId="Web-{CA4598FA-2147-5F9C-A339-BCDF70F6E6B6}" dt="2025-03-26T05:39:39.922" v="2" actId="1076"/>
          <ac:spMkLst>
            <pc:docMk/>
            <pc:sldMk cId="3230467687" sldId="610"/>
            <ac:spMk id="3" creationId="{4651F2C8-E0FF-F8E3-EB5C-6C4971811401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40:23.063" v="4" actId="1076"/>
        <pc:sldMkLst>
          <pc:docMk/>
          <pc:sldMk cId="4011450204" sldId="611"/>
        </pc:sldMkLst>
        <pc:spChg chg="mod">
          <ac:chgData name="来宾用户" userId="S::urn:spo:anon#e4c10f3ec560c50dbb100debf6327a6884b9cd482424ec980e340784948f01a7::" providerId="AD" clId="Web-{CA4598FA-2147-5F9C-A339-BCDF70F6E6B6}" dt="2025-03-26T05:40:21.048" v="3" actId="1076"/>
          <ac:spMkLst>
            <pc:docMk/>
            <pc:sldMk cId="4011450204" sldId="611"/>
            <ac:spMk id="3" creationId="{85BA739E-AF41-07E0-81BB-996D17B04D05}"/>
          </ac:spMkLst>
        </pc:spChg>
        <pc:spChg chg="mod">
          <ac:chgData name="来宾用户" userId="S::urn:spo:anon#e4c10f3ec560c50dbb100debf6327a6884b9cd482424ec980e340784948f01a7::" providerId="AD" clId="Web-{CA4598FA-2147-5F9C-A339-BCDF70F6E6B6}" dt="2025-03-26T05:40:23.063" v="4" actId="1076"/>
          <ac:spMkLst>
            <pc:docMk/>
            <pc:sldMk cId="4011450204" sldId="611"/>
            <ac:spMk id="5" creationId="{E49BC9A0-46EA-7544-B6D8-9104F1BED8BA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50:35.764" v="5" actId="1076"/>
        <pc:sldMkLst>
          <pc:docMk/>
          <pc:sldMk cId="3144999480" sldId="613"/>
        </pc:sldMkLst>
        <pc:spChg chg="mod">
          <ac:chgData name="来宾用户" userId="S::urn:spo:anon#e4c10f3ec560c50dbb100debf6327a6884b9cd482424ec980e340784948f01a7::" providerId="AD" clId="Web-{CA4598FA-2147-5F9C-A339-BCDF70F6E6B6}" dt="2025-03-26T05:50:35.764" v="5" actId="1076"/>
          <ac:spMkLst>
            <pc:docMk/>
            <pc:sldMk cId="3144999480" sldId="613"/>
            <ac:spMk id="3" creationId="{C40ECAE5-3C79-D944-7DC4-059C54A0A551}"/>
          </ac:spMkLst>
        </pc:spChg>
      </pc:sldChg>
    </pc:docChg>
  </pc:docChgLst>
  <pc:docChgLst>
    <pc:chgData name="来宾用户" userId="S::urn:spo:anon#e4c10f3ec560c50dbb100debf6327a6884b9cd482424ec980e340784948f01a7::" providerId="AD" clId="Web-{DFF1B648-BB15-E842-BAF7-C481D8E2811E}"/>
    <pc:docChg chg="modSld">
      <pc:chgData name="来宾用户" userId="S::urn:spo:anon#e4c10f3ec560c50dbb100debf6327a6884b9cd482424ec980e340784948f01a7::" providerId="AD" clId="Web-{DFF1B648-BB15-E842-BAF7-C481D8E2811E}" dt="2025-03-31T12:53:18.053" v="0" actId="1076"/>
      <pc:docMkLst>
        <pc:docMk/>
      </pc:docMkLst>
      <pc:sldChg chg="modSp">
        <pc:chgData name="来宾用户" userId="S::urn:spo:anon#e4c10f3ec560c50dbb100debf6327a6884b9cd482424ec980e340784948f01a7::" providerId="AD" clId="Web-{DFF1B648-BB15-E842-BAF7-C481D8E2811E}" dt="2025-03-31T12:53:18.053" v="0" actId="1076"/>
        <pc:sldMkLst>
          <pc:docMk/>
          <pc:sldMk cId="520576419" sldId="615"/>
        </pc:sldMkLst>
        <pc:picChg chg="mod">
          <ac:chgData name="来宾用户" userId="S::urn:spo:anon#e4c10f3ec560c50dbb100debf6327a6884b9cd482424ec980e340784948f01a7::" providerId="AD" clId="Web-{DFF1B648-BB15-E842-BAF7-C481D8E2811E}" dt="2025-03-31T12:53:18.053" v="0" actId="1076"/>
          <ac:picMkLst>
            <pc:docMk/>
            <pc:sldMk cId="520576419" sldId="615"/>
            <ac:picMk id="8" creationId="{F970BE50-686B-F078-D955-0A155FB1E78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m-files://show/7235dded-b8a6-4e3a-a71e-e576e92f5ee1/0-1527034?property=PG65D186EDD28144499B14845D49B5D4CB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hyperlink" Target="m-files://show/7235dded-b8a6-4e3a-a71e-e576e92f5ee1/0-1527034?property=PGCE5437D590C04754BEE9A57B4DF061F0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m-files://show/7235dded-b8a6-4e3a-a71e-e576e92f5ee1/0-1527034?property=PG7957932C1D8B422FA7838BCB926F04D5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20100-422D-809D-958D-C82D59239957}"/>
              </a:ext>
            </a:extLst>
          </p:cNvPr>
          <p:cNvSpPr txBox="1"/>
          <p:nvPr userDrawn="1"/>
        </p:nvSpPr>
        <p:spPr>
          <a:xfrm>
            <a:off x="145053" y="6596390"/>
            <a:ext cx="11627339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1"/>
              </a:rPr>
              <a:t>EUM2018482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3"/>
              </a:rPr>
              <a:t>Draft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				</a:t>
            </a:r>
            <a:r>
              <a:rPr lang="fr-FR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-1" y="1884152"/>
            <a:ext cx="5310909" cy="3133505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SRF retrieval -</a:t>
            </a:r>
          </a:p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to </a:t>
            </a:r>
            <a:r>
              <a:rPr lang="en-GB" sz="3200" spc="-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IASI (and MTG-I FCI)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Pierre Dussarrat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Remote Sensing Scientist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– 18/03/2025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F0E6-2C79-B519-6626-C15C621E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B1ECA-2140-7EDC-C7CF-43A8413F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C2B79-36CC-8D25-B11E-8774A4FB9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559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E436-BBD7-6B6A-7458-E1AFFE5A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3"/>
                    </a:solidFill>
                  </a:rPr>
                  <a:t>Inter-pixel relative SRF characterization of </a:t>
                </a:r>
                <a:r>
                  <a:rPr lang="en-GB" dirty="0" err="1">
                    <a:solidFill>
                      <a:schemeClr val="accent3"/>
                    </a:solidFill>
                  </a:rPr>
                  <a:t>Metop</a:t>
                </a:r>
                <a:r>
                  <a:rPr lang="en-GB" dirty="0">
                    <a:solidFill>
                      <a:schemeClr val="accent3"/>
                    </a:solidFill>
                  </a:rPr>
                  <a:t> IASI</a:t>
                </a:r>
              </a:p>
              <a:p>
                <a:r>
                  <a:rPr lang="en-GB" dirty="0">
                    <a:solidFill>
                      <a:schemeClr val="accent4"/>
                    </a:solidFill>
                  </a:rPr>
                  <a:t>All 4 FOV of IASI are always approximately collocated</a:t>
                </a:r>
                <a:r>
                  <a:rPr lang="en-GB" dirty="0"/>
                  <a:t>, as the solution is proved robust to colocation errors, one can perform an accurate SRF retrieval.</a:t>
                </a:r>
              </a:p>
              <a:p>
                <a:endParaRPr lang="en-GB" dirty="0"/>
              </a:p>
              <a:p>
                <a:r>
                  <a:rPr lang="en-GB" dirty="0"/>
                  <a:t>We retrieve a relative SRF for </a:t>
                </a:r>
                <a:r>
                  <a:rPr lang="en-GB" dirty="0">
                    <a:solidFill>
                      <a:schemeClr val="accent4"/>
                    </a:solidFill>
                  </a:rPr>
                  <a:t>every pairs of FOV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3100" dirty="0"/>
                  <a:t>) and </a:t>
                </a:r>
                <a:r>
                  <a:rPr lang="en-GB" dirty="0"/>
                  <a:t>combine them to retrieve </a:t>
                </a:r>
                <a:r>
                  <a:rPr lang="en-GB" dirty="0">
                    <a:solidFill>
                      <a:schemeClr val="accent4"/>
                    </a:solidFill>
                  </a:rPr>
                  <a:t>one relative SRF per FOV with respect to the 3 others </a:t>
                </a:r>
                <a:r>
                  <a:rPr lang="en-GB" sz="3100" dirty="0"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3100" dirty="0">
                    <a:latin typeface="Cambria Math" panose="02040503050406030204" pitchFamily="18" charset="0"/>
                  </a:rPr>
                  <a:t>), </a:t>
                </a:r>
                <a:r>
                  <a:rPr lang="en-GB" dirty="0"/>
                  <a:t>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𝑗𝑗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   ;   </m:t>
                          </m:r>
                          <m:r>
                            <a:rPr lang="en-GB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𝐹𝑂𝑉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Computation for </a:t>
                </a:r>
                <a:r>
                  <a:rPr lang="en-GB" dirty="0">
                    <a:solidFill>
                      <a:schemeClr val="accent4"/>
                    </a:solidFill>
                  </a:rPr>
                  <a:t>5 sub-bands </a:t>
                </a:r>
                <a:r>
                  <a:rPr lang="en-GB" dirty="0"/>
                  <a:t>independently to probe chromatic effects</a:t>
                </a:r>
              </a:p>
              <a:p>
                <a:endParaRPr lang="en-GB" dirty="0"/>
              </a:p>
              <a:p>
                <a:r>
                  <a:rPr lang="en-GB" u="sng" dirty="0"/>
                  <a:t>Parametrization</a:t>
                </a:r>
                <a:r>
                  <a:rPr lang="en-GB" dirty="0"/>
                  <a:t>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b="0" dirty="0"/>
                  <a:t>Number of </a:t>
                </a:r>
                <a:r>
                  <a:rPr lang="en-GB" dirty="0"/>
                  <a:t>acquisitions: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GB" dirty="0"/>
                  <a:t> (</a:t>
                </a:r>
                <a:r>
                  <a:rPr lang="en-GB" dirty="0">
                    <a:solidFill>
                      <a:schemeClr val="accent4"/>
                    </a:solidFill>
                  </a:rPr>
                  <a:t>one single orbit !</a:t>
                </a:r>
                <a:r>
                  <a:rPr lang="en-GB" dirty="0"/>
                  <a:t>) </a:t>
                </a:r>
              </a:p>
              <a:p>
                <a:pPr lvl="1"/>
                <a:r>
                  <a:rPr lang="en-GB" dirty="0"/>
                  <a:t>Number of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=1085</m:t>
                    </m:r>
                  </m:oMath>
                </a14:m>
                <a:r>
                  <a:rPr lang="en-GB" dirty="0"/>
                  <a:t> (per sub-band)</a:t>
                </a:r>
              </a:p>
              <a:p>
                <a:pPr lvl="1"/>
                <a:r>
                  <a:rPr lang="en-GB" dirty="0"/>
                  <a:t>Number of sub-set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=23</m:t>
                    </m:r>
                  </m:oMath>
                </a14:m>
                <a:r>
                  <a:rPr lang="en-GB" dirty="0"/>
                  <a:t> (heavy sub-setting)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  <a:blipFill>
                <a:blip r:embed="rId2"/>
                <a:stretch>
                  <a:fillRect l="-774" t="-18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ASI FOV configuration. | Download Scientific Diagram">
            <a:extLst>
              <a:ext uri="{FF2B5EF4-FFF2-40B4-BE49-F238E27FC236}">
                <a16:creationId xmlns:a16="http://schemas.microsoft.com/office/drawing/2014/main" id="{74437213-F33A-055D-5D45-55F6582F1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r="22473"/>
          <a:stretch/>
        </p:blipFill>
        <p:spPr bwMode="auto">
          <a:xfrm>
            <a:off x="10100188" y="1073426"/>
            <a:ext cx="1488837" cy="16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ASI - Infrared Atmospheric Sounding Interferometer">
            <a:extLst>
              <a:ext uri="{FF2B5EF4-FFF2-40B4-BE49-F238E27FC236}">
                <a16:creationId xmlns:a16="http://schemas.microsoft.com/office/drawing/2014/main" id="{94C6BF47-9084-31D5-CB51-B9AD6E07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96" y="3339548"/>
            <a:ext cx="2647121" cy="264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96ADC-DC05-BE3B-4301-7D6492BDA4EC}"/>
              </a:ext>
            </a:extLst>
          </p:cNvPr>
          <p:cNvSpPr txBox="1"/>
          <p:nvPr/>
        </p:nvSpPr>
        <p:spPr>
          <a:xfrm>
            <a:off x="9760226" y="124926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C4328-CB22-03C4-85A8-6BCB266983F6}"/>
              </a:ext>
            </a:extLst>
          </p:cNvPr>
          <p:cNvSpPr txBox="1"/>
          <p:nvPr/>
        </p:nvSpPr>
        <p:spPr>
          <a:xfrm>
            <a:off x="9739387" y="19852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55AB7-90D6-1292-4E34-317524EB5A3B}"/>
              </a:ext>
            </a:extLst>
          </p:cNvPr>
          <p:cNvSpPr txBox="1"/>
          <p:nvPr/>
        </p:nvSpPr>
        <p:spPr>
          <a:xfrm>
            <a:off x="11533366" y="198525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07E61-2C1D-CFDF-B8E4-2D7A4F896BE9}"/>
              </a:ext>
            </a:extLst>
          </p:cNvPr>
          <p:cNvSpPr txBox="1"/>
          <p:nvPr/>
        </p:nvSpPr>
        <p:spPr>
          <a:xfrm>
            <a:off x="11537529" y="125571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97AFBF-7127-4C9E-BED0-F78788305942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5099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D4F8A-0EDA-F9FE-E94A-76A2438BF721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7"/>
            <a:ext cx="509920" cy="4982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27D1C1-8CDB-86FE-8512-F4E07935C3CD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6313" cy="4220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5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45FF-944A-C922-7DB7-AA850CBD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6B75C-3237-11EA-4500-DF2E107E2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956258"/>
            <a:ext cx="11627339" cy="142430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3"/>
                </a:solidFill>
              </a:rPr>
              <a:t>First characterization of IASI relative SRF and SAF – for 5 sub-bands</a:t>
            </a:r>
          </a:p>
          <a:p>
            <a:r>
              <a:rPr lang="en-GB" dirty="0">
                <a:solidFill>
                  <a:schemeClr val="accent3"/>
                </a:solidFill>
              </a:rPr>
              <a:t>Accurate characterisation with only one orbit of data </a:t>
            </a:r>
          </a:p>
          <a:p>
            <a:r>
              <a:rPr lang="en-GB" dirty="0">
                <a:solidFill>
                  <a:schemeClr val="accent4"/>
                </a:solidFill>
              </a:rPr>
              <a:t>Revealing vey small discrepancies between FOV </a:t>
            </a:r>
            <a:r>
              <a:rPr lang="en-GB" dirty="0"/>
              <a:t>(mis-alignment residual, straylight ?) </a:t>
            </a:r>
            <a:br>
              <a:rPr lang="en-GB" dirty="0"/>
            </a:br>
            <a:r>
              <a:rPr lang="en-GB" dirty="0"/>
              <a:t>~0.01K level but nonetheless quantifiable (to be used to harmonize further the IASI data ?)</a:t>
            </a:r>
            <a:endParaRPr lang="en-IE" dirty="0"/>
          </a:p>
        </p:txBody>
      </p:sp>
      <p:pic>
        <p:nvPicPr>
          <p:cNvPr id="8" name="Picture 7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F970BE50-686B-F078-D955-0A155FB1E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90" y="1674953"/>
            <a:ext cx="9587257" cy="4241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F484-21AD-4C7B-E829-444CD8941D55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52057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2AF7-FA72-609B-AB16-4D1CB68B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47215-9D8D-8744-4638-B55BB4D4D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255889" cy="526267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Application to </a:t>
            </a:r>
            <a:r>
              <a:rPr lang="en-GB" dirty="0" err="1"/>
              <a:t>Metop</a:t>
            </a:r>
            <a:r>
              <a:rPr lang="en-GB" dirty="0"/>
              <a:t>-A, </a:t>
            </a:r>
            <a:r>
              <a:rPr lang="en-GB" dirty="0">
                <a:solidFill>
                  <a:schemeClr val="accent4"/>
                </a:solidFill>
              </a:rPr>
              <a:t>13 years of operation</a:t>
            </a:r>
            <a:r>
              <a:rPr lang="en-GB" dirty="0"/>
              <a:t>, from 2007 to 2020.</a:t>
            </a:r>
          </a:p>
          <a:p>
            <a:endParaRPr lang="en-GB" dirty="0"/>
          </a:p>
          <a:p>
            <a:r>
              <a:rPr lang="en-GB" dirty="0"/>
              <a:t>Processing of the first orbit every months.</a:t>
            </a:r>
          </a:p>
          <a:p>
            <a:endParaRPr lang="en-GB" dirty="0"/>
          </a:p>
          <a:p>
            <a:r>
              <a:rPr lang="en-GB" dirty="0"/>
              <a:t>Detection of two sudden changes in </a:t>
            </a:r>
            <a:r>
              <a:rPr lang="en-GB" dirty="0">
                <a:solidFill>
                  <a:schemeClr val="accent4"/>
                </a:solidFill>
              </a:rPr>
              <a:t>February 2011 </a:t>
            </a:r>
            <a:r>
              <a:rPr lang="en-GB" dirty="0"/>
              <a:t>and </a:t>
            </a:r>
            <a:r>
              <a:rPr lang="en-GB" dirty="0">
                <a:solidFill>
                  <a:schemeClr val="accent4"/>
                </a:solidFill>
              </a:rPr>
              <a:t>June 2013</a:t>
            </a:r>
            <a:r>
              <a:rPr lang="en-GB" dirty="0"/>
              <a:t>, linked to on-ground processing updates aiming at improving discrepancies between FOV.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No long-term evolutions detected.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Our methodology is extremely sensitive and therefore well-suited to monitor instrument and processing status.</a:t>
            </a:r>
            <a:endParaRPr lang="en-IE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C12DC-F3CF-27AA-A24E-E2F165A3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64" y="946161"/>
            <a:ext cx="6517189" cy="1926503"/>
          </a:xfrm>
          <a:prstGeom prst="rect">
            <a:avLst/>
          </a:prstGeom>
        </p:spPr>
      </p:pic>
      <p:pic>
        <p:nvPicPr>
          <p:cNvPr id="5" name="Picture 4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2BEE0CE6-D2AB-7CB1-36EA-C2495BDFE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-1718" r="8609" b="-1"/>
          <a:stretch>
            <a:fillRect/>
          </a:stretch>
        </p:blipFill>
        <p:spPr bwMode="auto">
          <a:xfrm>
            <a:off x="5845098" y="3340454"/>
            <a:ext cx="5950947" cy="2965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D5156-0AAC-86C6-32DB-6616B57FFFB9}"/>
              </a:ext>
            </a:extLst>
          </p:cNvPr>
          <p:cNvSpPr txBox="1"/>
          <p:nvPr/>
        </p:nvSpPr>
        <p:spPr>
          <a:xfrm>
            <a:off x="7889355" y="3090200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standard deviation: 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A006A-A312-B709-F8E4-5E80FA65D11B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337196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858B-348E-8ECE-3A9E-756838EA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/>
                  <a:t>Application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gain equalization of imagers </a:t>
                </a:r>
                <a:r>
                  <a:rPr lang="en-GB" sz="2000" dirty="0"/>
                  <a:t>as the </a:t>
                </a:r>
                <a:r>
                  <a:rPr lang="en-GB" sz="2000" dirty="0">
                    <a:solidFill>
                      <a:schemeClr val="accent3"/>
                    </a:solidFill>
                  </a:rPr>
                  <a:t>MTG-I1 FCI infrared-channels </a:t>
                </a:r>
                <a:br>
                  <a:rPr lang="en-GB" sz="2000" dirty="0"/>
                </a:br>
                <a:r>
                  <a:rPr lang="en-GB" sz="2000" dirty="0"/>
                  <a:t>(COM anomaly = no access to BB and therefore no individual calibration of all the FOV)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Simplification of the SRF retrieval equation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mono-channel detectors </a:t>
                </a:r>
                <a:r>
                  <a:rPr lang="en-GB" sz="2000" dirty="0"/>
                  <a:t>(FCI channels considered independently)</a:t>
                </a:r>
              </a:p>
              <a:p>
                <a:r>
                  <a:rPr lang="en-GB" sz="2000" dirty="0"/>
                  <a:t>Computation of “relative gain”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2000" dirty="0"/>
                  <a:t> for all pairs of pixels of the FCI detectors (column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𝑓𝑜𝑣</m:t>
                        </m:r>
                      </m:sub>
                    </m:sSub>
                  </m:oMath>
                </a14:m>
                <a:r>
                  <a:rPr lang="en-GB" sz="2000" dirty="0"/>
                  <a:t> = 112 pixels) using </a:t>
                </a:r>
                <a:br>
                  <a:rPr lang="en-GB" sz="2000" dirty="0"/>
                </a:br>
                <a:r>
                  <a:rPr lang="en-GB" sz="2000" dirty="0">
                    <a:solidFill>
                      <a:schemeClr val="accent4"/>
                    </a:solidFill>
                  </a:rPr>
                  <a:t> a day of normal acquisitions </a:t>
                </a:r>
                <a:r>
                  <a:rPr lang="en-GB" sz="2000" dirty="0"/>
                  <a:t>(75M acquisitions) and then combined into a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“corrective” gain per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GB" sz="20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</m:e>
                          </m:rad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→   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𝑓𝑜𝑣</m:t>
                                  </m:r>
                                </m:sub>
                              </m:s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>
                    <a:solidFill>
                      <a:schemeClr val="accent4"/>
                    </a:solidFill>
                  </a:rPr>
                  <a:t>Very simple solution, yet proved to be accurate as robust to colocation errors</a:t>
                </a:r>
              </a:p>
              <a:p>
                <a:endParaRPr lang="en-IE" sz="2000" u="sng" dirty="0"/>
              </a:p>
              <a:p>
                <a:r>
                  <a:rPr lang="en-IE" sz="2000" u="sng" dirty="0"/>
                  <a:t>Example</a:t>
                </a:r>
                <a:r>
                  <a:rPr lang="en-IE" sz="2000" dirty="0"/>
                  <a:t>: MTG-I FCI 13.3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2000" dirty="0"/>
                  <a:t>channel – 1 full swath</a:t>
                </a:r>
                <a:endParaRPr lang="en-GB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  <a:blipFill>
                <a:blip r:embed="rId2"/>
                <a:stretch>
                  <a:fillRect l="-452" t="-707" b="-749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7EAFAD87-0985-AC95-5332-CB59913C0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2"/>
          <a:stretch/>
        </p:blipFill>
        <p:spPr bwMode="auto">
          <a:xfrm>
            <a:off x="506949" y="5320803"/>
            <a:ext cx="6975716" cy="1431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86283-A47C-886F-EC5F-97656B019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932" y="4954359"/>
            <a:ext cx="3813119" cy="1903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50CB9-86B8-CB0F-F75B-B89DEA7EBF65}"/>
              </a:ext>
            </a:extLst>
          </p:cNvPr>
          <p:cNvSpPr/>
          <p:nvPr/>
        </p:nvSpPr>
        <p:spPr bwMode="auto">
          <a:xfrm>
            <a:off x="6523290" y="5320803"/>
            <a:ext cx="45719" cy="12594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41C79292-F84F-9326-403E-8CF746CC64A8}"/>
              </a:ext>
            </a:extLst>
          </p:cNvPr>
          <p:cNvSpPr/>
          <p:nvPr/>
        </p:nvSpPr>
        <p:spPr bwMode="auto">
          <a:xfrm>
            <a:off x="6362414" y="5149029"/>
            <a:ext cx="367469" cy="159143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315943B1-A457-9BB9-1933-09DAEA1CC76E}"/>
              </a:ext>
            </a:extLst>
          </p:cNvPr>
          <p:cNvSpPr/>
          <p:nvPr/>
        </p:nvSpPr>
        <p:spPr bwMode="auto">
          <a:xfrm>
            <a:off x="6609169" y="5674407"/>
            <a:ext cx="228393" cy="436171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00599B61-E805-CD4B-687A-55A3BF3EDCE3}"/>
              </a:ext>
            </a:extLst>
          </p:cNvPr>
          <p:cNvSpPr/>
          <p:nvPr/>
        </p:nvSpPr>
        <p:spPr bwMode="auto">
          <a:xfrm>
            <a:off x="6642045" y="5687038"/>
            <a:ext cx="228393" cy="683622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E79BDA06-75D1-0D10-7BD2-67C59B9F2899}"/>
              </a:ext>
            </a:extLst>
          </p:cNvPr>
          <p:cNvSpPr/>
          <p:nvPr/>
        </p:nvSpPr>
        <p:spPr bwMode="auto">
          <a:xfrm rot="16200000">
            <a:off x="6581417" y="5471694"/>
            <a:ext cx="283897" cy="244941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01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6643-896C-C478-4FE3-647BA14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EB6CF7-BBA6-2DB1-9B80-6F86EDFFC0B4}"/>
              </a:ext>
            </a:extLst>
          </p:cNvPr>
          <p:cNvSpPr/>
          <p:nvPr/>
        </p:nvSpPr>
        <p:spPr bwMode="auto">
          <a:xfrm>
            <a:off x="5733955" y="4050167"/>
            <a:ext cx="724089" cy="521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45F0A-6CA0-493B-80B8-BB9F98DC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40" y="1807837"/>
            <a:ext cx="5096559" cy="500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DF2A5-A103-9538-42C1-D8BF38BC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898" y="1922805"/>
            <a:ext cx="5024520" cy="4935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200" dirty="0">
                    <a:solidFill>
                      <a:schemeClr val="accent4"/>
                    </a:solidFill>
                  </a:rPr>
                  <a:t>Gain equalization of the MTGI1 FCI infrared channels</a:t>
                </a:r>
              </a:p>
              <a:p>
                <a:r>
                  <a:rPr lang="en-GB" sz="2200" dirty="0"/>
                  <a:t>Example on dust RGB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200" dirty="0"/>
                  <a:t> </a:t>
                </a:r>
                <a:r>
                  <a:rPr lang="en-GB" sz="2200" dirty="0">
                    <a:solidFill>
                      <a:schemeClr val="accent3"/>
                    </a:solidFill>
                  </a:rPr>
                  <a:t>Efficient removal of striping / calibration artefacts (see pink areas)</a:t>
                </a:r>
                <a:endParaRPr lang="en-GB" sz="2200" dirty="0"/>
              </a:p>
              <a:p>
                <a:r>
                  <a:rPr lang="en-GB" sz="2200" dirty="0">
                    <a:solidFill>
                      <a:schemeClr val="accent3"/>
                    </a:solidFill>
                  </a:rPr>
                  <a:t>Correction operational since early March 2025</a:t>
                </a:r>
                <a:endParaRPr lang="en-IE" sz="2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  <a:blipFill>
                <a:blip r:embed="rId4"/>
                <a:stretch>
                  <a:fillRect l="-577" t="-6452" b="-112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237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24BDB-B0E4-5110-5CB3-ADF90294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C45A9-7317-3691-95A0-A476783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6F593-5508-C189-DA6B-D19C0B59A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>
                <a:solidFill>
                  <a:schemeClr val="accent4"/>
                </a:solidFill>
              </a:rPr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517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A345-21F4-826B-9659-C763464C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We have derived a </a:t>
                </a:r>
                <a:r>
                  <a:rPr lang="en-GB" dirty="0">
                    <a:solidFill>
                      <a:schemeClr val="accent4"/>
                    </a:solidFill>
                  </a:rPr>
                  <a:t>novel solution to compute relative SRF between similar hyperspectral detectors by analysis of colocations</a:t>
                </a:r>
              </a:p>
              <a:p>
                <a:endParaRPr lang="en-GB" dirty="0"/>
              </a:p>
              <a:p>
                <a:r>
                  <a:rPr lang="en-GB" dirty="0"/>
                  <a:t>As the solution has been </a:t>
                </a:r>
                <a:r>
                  <a:rPr lang="en-GB" dirty="0">
                    <a:solidFill>
                      <a:schemeClr val="accent4"/>
                    </a:solidFill>
                  </a:rPr>
                  <a:t>designed to be robust to colocation errors, </a:t>
                </a:r>
                <a:r>
                  <a:rPr lang="en-GB" dirty="0"/>
                  <a:t>we can apply the methodology to different detectors within the same instrument or between different platforms even if they never probe the exact same locations.</a:t>
                </a:r>
              </a:p>
              <a:p>
                <a:endParaRPr lang="en-GB" dirty="0"/>
              </a:p>
              <a:p>
                <a:r>
                  <a:rPr lang="en-GB" dirty="0"/>
                  <a:t>Application to </a:t>
                </a:r>
                <a:r>
                  <a:rPr lang="en-GB" dirty="0" err="1"/>
                  <a:t>Metop</a:t>
                </a:r>
                <a:r>
                  <a:rPr lang="en-GB" dirty="0"/>
                  <a:t>-IASI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see </a:t>
                </a:r>
                <a:r>
                  <a:rPr lang="en-IE" dirty="0">
                    <a:solidFill>
                      <a:schemeClr val="accent2"/>
                    </a:solidFill>
                  </a:rPr>
                  <a:t>Dussarrat et al. Remote Sensing. 2024</a:t>
                </a:r>
                <a:r>
                  <a:rPr lang="en-GB" dirty="0"/>
                  <a:t>, revealing extremely small discrepancies between FOV</a:t>
                </a:r>
              </a:p>
              <a:p>
                <a:r>
                  <a:rPr lang="en-GB" dirty="0"/>
                  <a:t>Application to the infrared channels of MTG-I FCI (mono-channel) to derive relative gain corrections (de-striping / calibration artefact removal)</a:t>
                </a:r>
              </a:p>
              <a:p>
                <a:endParaRPr lang="en-GB" dirty="0"/>
              </a:p>
              <a:p>
                <a:r>
                  <a:rPr lang="en-GB" dirty="0"/>
                  <a:t>This opens the way of: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New monitoring: </a:t>
                </a:r>
                <a:r>
                  <a:rPr lang="en-GB" dirty="0"/>
                  <a:t>Track in-flight relative discrepancies of responses between detectors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Post-processing:</a:t>
                </a:r>
                <a:r>
                  <a:rPr lang="en-GB" dirty="0"/>
                  <a:t> Harmonize the responses of different detectors using the relative SRF</a:t>
                </a:r>
              </a:p>
              <a:p>
                <a:pPr marL="0" indent="0">
                  <a:buNone/>
                </a:pPr>
                <a:endParaRPr lang="en-I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  <a:blipFill>
                <a:blip r:embed="rId2"/>
                <a:stretch>
                  <a:fillRect l="-787" t="-2433" b="-231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FCADDB8-5B48-8B9E-BD1D-AF805853DEA2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5507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1E282-2EB0-D5C1-B91A-1B8AA8439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FFA830-14CD-DBEC-2201-0413EB31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08564-89DB-117E-E13A-EFF8208B8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702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484" y="-1004021"/>
            <a:ext cx="6119014" cy="5879507"/>
          </a:xfrm>
        </p:spPr>
        <p:txBody>
          <a:bodyPr>
            <a:normAutofit fontScale="70000" lnSpcReduction="20000"/>
          </a:bodyPr>
          <a:lstStyle/>
          <a:p>
            <a:r>
              <a:rPr lang="en-GB" u="sng" dirty="0"/>
              <a:t>Hypothesis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2 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similar hyperspectral</a:t>
            </a:r>
            <a:r>
              <a:rPr lang="en-GB" dirty="0">
                <a:solidFill>
                  <a:schemeClr val="accent4"/>
                </a:solidFill>
              </a:rPr>
              <a:t> detectors </a:t>
            </a:r>
            <a:r>
              <a:rPr lang="en-GB" dirty="0"/>
              <a:t>acquiring continuous spectra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Dataset of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collocated acquisitions</a:t>
            </a:r>
            <a:r>
              <a:rPr lang="en-GB" dirty="0">
                <a:latin typeface="Arial" panose="020B0604020202020204" pitchFamily="34" charset="0"/>
              </a:rPr>
              <a:t> of the 2 detectors over a large diversity of scenes</a:t>
            </a:r>
          </a:p>
          <a:p>
            <a:pPr lvl="1"/>
            <a:endParaRPr lang="en-GB" dirty="0"/>
          </a:p>
          <a:p>
            <a:r>
              <a:rPr lang="en-GB" u="sng" dirty="0"/>
              <a:t>Problem</a:t>
            </a:r>
            <a:r>
              <a:rPr lang="en-GB" dirty="0"/>
              <a:t>: Find the best </a:t>
            </a:r>
            <a:r>
              <a:rPr lang="en-GB" dirty="0">
                <a:solidFill>
                  <a:schemeClr val="accent4"/>
                </a:solidFill>
              </a:rPr>
              <a:t>relative Spectral Response Function</a:t>
            </a:r>
            <a:r>
              <a:rPr lang="en-GB" dirty="0"/>
              <a:t> (SRF) between the two detectors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u="sng" dirty="0"/>
              <a:t>Applications</a:t>
            </a:r>
            <a:r>
              <a:rPr lang="en-GB" dirty="0"/>
              <a:t>: 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Characterize in-flight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discrepancies of responses between detectors within a single instruments or between instruments</a:t>
            </a:r>
          </a:p>
          <a:p>
            <a:pPr lvl="1"/>
            <a:r>
              <a:rPr lang="en-GB" dirty="0"/>
              <a:t>Track launch-induced and/or long-term evolutions of the instruments’ responses in-flight</a:t>
            </a:r>
          </a:p>
          <a:p>
            <a:pPr lvl="1"/>
            <a:r>
              <a:rPr lang="en-GB" dirty="0"/>
              <a:t>Harmonize the responses of the detectors using the relative SRF in post-processing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Application to any spectrometers: grating, FTS…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602ED3-893B-7447-4DD1-9CE8F3E58B9D}"/>
              </a:ext>
            </a:extLst>
          </p:cNvPr>
          <p:cNvSpPr/>
          <p:nvPr/>
        </p:nvSpPr>
        <p:spPr bwMode="auto">
          <a:xfrm>
            <a:off x="6512750" y="99644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6CAA2-69AE-4D2D-A58F-92C015B0F454}"/>
              </a:ext>
            </a:extLst>
          </p:cNvPr>
          <p:cNvSpPr/>
          <p:nvPr/>
        </p:nvSpPr>
        <p:spPr bwMode="auto">
          <a:xfrm>
            <a:off x="9789492" y="1004131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98963A8F-ACA3-9478-FB58-27E3251113E3}"/>
              </a:ext>
            </a:extLst>
          </p:cNvPr>
          <p:cNvSpPr/>
          <p:nvPr/>
        </p:nvSpPr>
        <p:spPr bwMode="auto">
          <a:xfrm>
            <a:off x="7803875" y="3334997"/>
            <a:ext cx="3050849" cy="809714"/>
          </a:xfrm>
          <a:prstGeom prst="curvedUpArrow">
            <a:avLst>
              <a:gd name="adj1" fmla="val 45064"/>
              <a:gd name="adj2" fmla="val 87666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A668C-F3CD-B767-9732-AC986CC1FB49}"/>
              </a:ext>
            </a:extLst>
          </p:cNvPr>
          <p:cNvSpPr txBox="1"/>
          <p:nvPr/>
        </p:nvSpPr>
        <p:spPr>
          <a:xfrm>
            <a:off x="8764853" y="3539799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SRF = ?</a:t>
            </a:r>
            <a:endParaRPr lang="en-IE" sz="20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16C96-EE1D-2F34-C81A-7B7B8E8F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2" r="47976" b="50417"/>
          <a:stretch>
            <a:fillRect/>
          </a:stretch>
        </p:blipFill>
        <p:spPr>
          <a:xfrm>
            <a:off x="6615919" y="1706682"/>
            <a:ext cx="1889943" cy="126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01D90-5804-424A-147C-6F78C672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3" r="47976" b="50561"/>
          <a:stretch>
            <a:fillRect/>
          </a:stretch>
        </p:blipFill>
        <p:spPr>
          <a:xfrm>
            <a:off x="9909753" y="1714368"/>
            <a:ext cx="1889943" cy="125267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3AB166-82CE-D9F3-DDA9-B8C82779AC4B}"/>
              </a:ext>
            </a:extLst>
          </p:cNvPr>
          <p:cNvCxnSpPr/>
          <p:nvPr/>
        </p:nvCxnSpPr>
        <p:spPr bwMode="auto">
          <a:xfrm>
            <a:off x="8764853" y="2109103"/>
            <a:ext cx="901866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58BC91-5443-1DE6-90F7-2B86CEC54748}"/>
              </a:ext>
            </a:extLst>
          </p:cNvPr>
          <p:cNvSpPr txBox="1"/>
          <p:nvPr/>
        </p:nvSpPr>
        <p:spPr>
          <a:xfrm>
            <a:off x="8640455" y="17628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Collocations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5C0E1-574D-607C-58D8-D9845737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88" t="4541" r="14626"/>
          <a:stretch>
            <a:fillRect/>
          </a:stretch>
        </p:blipFill>
        <p:spPr>
          <a:xfrm>
            <a:off x="8296083" y="4397700"/>
            <a:ext cx="1865997" cy="19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4090-65AC-0A15-84B3-017A3AA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81822" y="991313"/>
                <a:ext cx="11627339" cy="555476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u="sng" dirty="0"/>
                  <a:t>Problem description (Linear algebra)</a:t>
                </a:r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= 2 sets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IE" dirty="0"/>
                  <a:t> acquisitions (spectra)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 channels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.</a:t>
                </a:r>
              </a:p>
              <a:p>
                <a:pPr lvl="1"/>
                <a:r>
                  <a:rPr lang="en-IE" dirty="0"/>
                  <a:t>We look for a </a:t>
                </a:r>
                <a:r>
                  <a:rPr lang="en-IE" dirty="0">
                    <a:solidFill>
                      <a:schemeClr val="accent4"/>
                    </a:solidFill>
                  </a:rPr>
                  <a:t>matrixial solution</a:t>
                </a:r>
                <a:r>
                  <a:rPr lang="en-IE" dirty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𝑆𝑅𝐹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IE" dirty="0"/>
                  <a:t>, of size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that best realizes:</a:t>
                </a:r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𝑆𝑅𝐹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r>
                  <a:rPr lang="en-GB" b="1" dirty="0"/>
                  <a:t>NB</a:t>
                </a:r>
                <a:r>
                  <a:rPr lang="en-GB" dirty="0"/>
                  <a:t>: Assumption that the differences in the measurements are </a:t>
                </a:r>
                <a:r>
                  <a:rPr lang="en-GB" dirty="0">
                    <a:solidFill>
                      <a:schemeClr val="accent4"/>
                    </a:solidFill>
                  </a:rPr>
                  <a:t>uniquely caused by differences of spectral responses </a:t>
                </a:r>
                <a:r>
                  <a:rPr lang="en-GB" dirty="0"/>
                  <a:t>(ex: non-linearity or difference of footprint are neglected)</a:t>
                </a:r>
                <a:endParaRPr lang="en-I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81822" y="991313"/>
                <a:ext cx="11627339" cy="5554766"/>
              </a:xfrm>
              <a:blipFill>
                <a:blip r:embed="rId2"/>
                <a:stretch>
                  <a:fillRect l="-577" t="-1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8967B1-B07A-73D0-3895-D4B44735C6DA}"/>
              </a:ext>
            </a:extLst>
          </p:cNvPr>
          <p:cNvSpPr/>
          <p:nvPr/>
        </p:nvSpPr>
        <p:spPr bwMode="auto">
          <a:xfrm>
            <a:off x="1624555" y="2842780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0D1FBE-C8B2-C8B2-6406-EA62A8E7A66D}"/>
              </a:ext>
            </a:extLst>
          </p:cNvPr>
          <p:cNvSpPr/>
          <p:nvPr/>
        </p:nvSpPr>
        <p:spPr bwMode="auto">
          <a:xfrm>
            <a:off x="7849596" y="288681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88C5E-1A03-5B6D-2CC4-5C396D7E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2" r="47976" b="50417"/>
          <a:stretch>
            <a:fillRect/>
          </a:stretch>
        </p:blipFill>
        <p:spPr>
          <a:xfrm>
            <a:off x="1727724" y="3553019"/>
            <a:ext cx="1889943" cy="126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08B90-624D-5ED7-97B8-35DB4F61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3" r="47976" b="50561"/>
          <a:stretch>
            <a:fillRect/>
          </a:stretch>
        </p:blipFill>
        <p:spPr>
          <a:xfrm>
            <a:off x="7969857" y="3597050"/>
            <a:ext cx="1889943" cy="125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A5F2A-CD71-7920-BBB0-2D2D999A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1" t="4541" r="51334"/>
          <a:stretch>
            <a:fillRect/>
          </a:stretch>
        </p:blipFill>
        <p:spPr>
          <a:xfrm>
            <a:off x="4590401" y="3553019"/>
            <a:ext cx="2222533" cy="192235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A156A48-2D2B-3F8A-DAB9-464EAD486D3D}"/>
              </a:ext>
            </a:extLst>
          </p:cNvPr>
          <p:cNvSpPr/>
          <p:nvPr/>
        </p:nvSpPr>
        <p:spPr bwMode="auto">
          <a:xfrm>
            <a:off x="4050706" y="3106685"/>
            <a:ext cx="3375589" cy="4850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/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𝑆𝑅𝐹</m:t>
                      </m:r>
                      <m:r>
                        <a:rPr lang="en-GB" sz="2000" b="1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= ?</m:t>
                      </m:r>
                    </m:oMath>
                  </m:oMathPara>
                </a14:m>
                <a:endParaRPr lang="en-IE" sz="2000" kern="100" spc="-100" dirty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blipFill>
                <a:blip r:embed="rId5"/>
                <a:stretch>
                  <a:fillRect t="-6061" r="-6077" b="-2727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67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E652-F23C-27C0-061A-8C52C7FC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18D9C7-314E-C621-99E0-140533CA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2CEE8-E82B-2CEB-57BC-9AF778093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b="1" spc="0" dirty="0"/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47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6306-051C-4ABF-2306-82EE4852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739E-AF41-07E0-81BB-996D17B04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29494" y="-52813"/>
            <a:ext cx="5462300" cy="5375309"/>
          </a:xfrm>
        </p:spPr>
        <p:txBody>
          <a:bodyPr>
            <a:normAutofit fontScale="77500" lnSpcReduction="20000"/>
          </a:bodyPr>
          <a:lstStyle/>
          <a:p>
            <a:r>
              <a:rPr lang="en-GB" u="sng" dirty="0"/>
              <a:t>Many issues</a:t>
            </a:r>
            <a:r>
              <a:rPr lang="en-GB" dirty="0"/>
              <a:t>: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Large datasets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Diversity of acquisitions is limited by the possible ranges of atmospheric and surface states = unstable retrieval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Radiometric noise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Quality of colocations is limited (not </a:t>
            </a:r>
            <a:br>
              <a:rPr lang="en-IE" dirty="0"/>
            </a:br>
            <a:r>
              <a:rPr lang="en-IE" dirty="0"/>
              <a:t>perfect footprint overlapping, line of </a:t>
            </a:r>
            <a:br>
              <a:rPr lang="en-IE" dirty="0"/>
            </a:br>
            <a:r>
              <a:rPr lang="en-IE" dirty="0"/>
              <a:t>sight alignment, and time colocations)</a:t>
            </a:r>
            <a:br>
              <a:rPr lang="en-IE" dirty="0"/>
            </a:b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/>
              <p:nvPr/>
            </p:nvSpPr>
            <p:spPr bwMode="auto">
              <a:xfrm>
                <a:off x="5562313" y="738495"/>
                <a:ext cx="6414616" cy="5375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>
                <a:lvl1pPr marL="328254" indent="-32825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914423" indent="-35170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406804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969526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532248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3094970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6pPr>
                <a:lvl7pPr marL="3657691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7pPr>
                <a:lvl8pPr marL="4220413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8pPr>
                <a:lvl9pPr marL="4783135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GB" b="0" u="sng" kern="0" dirty="0"/>
                  <a:t>Many solutions</a:t>
                </a:r>
                <a:r>
                  <a:rPr lang="en-GB" b="0" kern="0" dirty="0"/>
                  <a:t>: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Make use of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channel covariances</a:t>
                </a:r>
                <a:r>
                  <a:rPr lang="en-IE" b="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IE" b="0" kern="0" dirty="0"/>
                  <a:t> (small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b="0" kern="0" dirty="0"/>
                  <a:t>and easy to compute iteratively)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Perform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sub-setting</a:t>
                </a:r>
                <a:r>
                  <a:rPr lang="en-IE" b="0" kern="0" dirty="0"/>
                  <a:t> of the measurements to increase artificially the diversity = cutting each spectrum into many smaller versions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assuming similar noise between the 2 detectors </a:t>
                </a:r>
                <a:r>
                  <a:rPr lang="en-IE" b="0" kern="0" dirty="0"/>
                  <a:t>(the solution can also include the noise if characterized)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robust to colocation errors</a:t>
                </a:r>
                <a:r>
                  <a:rPr lang="en-IE" b="0" kern="0" dirty="0"/>
                  <a:t> between the datasets (theoretical inclusion of the colocation errors into the formalism)</a:t>
                </a:r>
                <a:br>
                  <a:rPr lang="en-IE" b="0" kern="0" dirty="0"/>
                </a:br>
                <a:endParaRPr lang="en-IE" b="0" kern="0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313" y="738495"/>
                <a:ext cx="6414616" cy="5375309"/>
              </a:xfrm>
              <a:prstGeom prst="rect">
                <a:avLst/>
              </a:prstGeom>
              <a:blipFill>
                <a:blip r:embed="rId2"/>
                <a:stretch>
                  <a:fillRect l="-1045" t="-1927" r="-1709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A0B2DC4D-5D04-E41C-7C35-8D051761439C}"/>
              </a:ext>
            </a:extLst>
          </p:cNvPr>
          <p:cNvSpPr/>
          <p:nvPr/>
        </p:nvSpPr>
        <p:spPr bwMode="auto">
          <a:xfrm>
            <a:off x="5094829" y="1807435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73DF38-35B8-6474-5551-C75AECA066DB}"/>
              </a:ext>
            </a:extLst>
          </p:cNvPr>
          <p:cNvSpPr/>
          <p:nvPr/>
        </p:nvSpPr>
        <p:spPr bwMode="auto">
          <a:xfrm>
            <a:off x="5094829" y="2798888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2561E7-1A8E-3FBF-2C95-8C9013075096}"/>
              </a:ext>
            </a:extLst>
          </p:cNvPr>
          <p:cNvSpPr/>
          <p:nvPr/>
        </p:nvSpPr>
        <p:spPr bwMode="auto">
          <a:xfrm>
            <a:off x="5094829" y="3901039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3BF3BC-5474-BE80-B5E6-6BD3AA1C0DDD}"/>
              </a:ext>
            </a:extLst>
          </p:cNvPr>
          <p:cNvSpPr/>
          <p:nvPr/>
        </p:nvSpPr>
        <p:spPr bwMode="auto">
          <a:xfrm>
            <a:off x="5094829" y="5003190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4F21B-4D30-A363-336A-DCD791E5AA22}"/>
              </a:ext>
            </a:extLst>
          </p:cNvPr>
          <p:cNvSpPr txBox="1"/>
          <p:nvPr/>
        </p:nvSpPr>
        <p:spPr>
          <a:xfrm>
            <a:off x="1646259" y="6371055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401145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E812-8B32-B278-2E39-80D94B41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4"/>
                    </a:solidFill>
                  </a:rPr>
                  <a:t>Relative SRF retrieval equation </a:t>
                </a:r>
                <a:r>
                  <a:rPr lang="en-GB" dirty="0"/>
                  <a:t>(exact at “second order” in colocation errors, for 2 detectors with similar noise):</a:t>
                </a:r>
              </a:p>
              <a:p>
                <a:endParaRPr lang="en-GB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rderBox>
                          <m:borderBox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𝑆𝑅𝐹</m:t>
                            </m:r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borderBox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600" dirty="0"/>
                  <a:t>Equivalent solution in Dussarrat et al., Remote Sensing 2024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600" dirty="0"/>
              </a:p>
              <a:p>
                <a:endParaRPr lang="en-GB" dirty="0"/>
              </a:p>
              <a:p>
                <a:r>
                  <a:rPr lang="en-GB" dirty="0"/>
                  <a:t>Using only measurable covariances (and their inverses) computed over the collocated datasets</a:t>
                </a:r>
              </a:p>
              <a:p>
                <a:endParaRPr lang="en-GB" dirty="0"/>
              </a:p>
              <a:p>
                <a:r>
                  <a:rPr lang="en-GB" dirty="0"/>
                  <a:t>Actually using </a:t>
                </a:r>
                <a:r>
                  <a:rPr lang="en-GB" dirty="0">
                    <a:solidFill>
                      <a:schemeClr val="accent4"/>
                    </a:solidFill>
                  </a:rPr>
                  <a:t>“sub-set” covariances</a:t>
                </a:r>
                <a:r>
                  <a:rPr lang="en-GB" dirty="0"/>
                  <a:t> computed by extraction and average of square matrices along the covariances diagonals. By doing so, we </a:t>
                </a:r>
                <a:r>
                  <a:rPr lang="en-GB" dirty="0">
                    <a:solidFill>
                      <a:schemeClr val="accent4"/>
                    </a:solidFill>
                  </a:rPr>
                  <a:t>stabilize the retrieval but only access a smaller version of the SRF </a:t>
                </a:r>
                <a:r>
                  <a:rPr lang="en-GB" dirty="0"/>
                  <a:t>of size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  <a:r>
                  <a:rPr lang="en-IE" dirty="0"/>
                  <a:t>, generally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  <a:blipFill>
                <a:blip r:embed="rId2"/>
                <a:stretch>
                  <a:fillRect l="-464" t="-2846" r="-5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03463733-B23B-1DF3-27AA-D3801ED5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18" r="49685" b="3"/>
          <a:stretch>
            <a:fillRect/>
          </a:stretch>
        </p:blipFill>
        <p:spPr bwMode="auto">
          <a:xfrm>
            <a:off x="3156496" y="4457080"/>
            <a:ext cx="2743377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D49770B-54BB-EA48-BF2C-02276E3E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" r="49882"/>
          <a:stretch>
            <a:fillRect/>
          </a:stretch>
        </p:blipFill>
        <p:spPr bwMode="auto">
          <a:xfrm>
            <a:off x="47542" y="4484161"/>
            <a:ext cx="2661985" cy="2399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F147E58B-AE45-7E93-F839-D067410C1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82" t="-918" r="1567" b="3"/>
          <a:stretch>
            <a:fillRect/>
          </a:stretch>
        </p:blipFill>
        <p:spPr bwMode="auto">
          <a:xfrm>
            <a:off x="6478585" y="4457079"/>
            <a:ext cx="2570859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/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Collocated acquisitions: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𝟏</m:t>
                            </m:r>
                          </m:sub>
                        </m:s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blipFill>
                <a:blip r:embed="rId5"/>
                <a:stretch>
                  <a:fillRect l="-1307" t="-5455" b="-236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/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blipFill>
                <a:blip r:embed="rId6"/>
                <a:stretch>
                  <a:fillRect l="-1208" t="-5085" r="-2415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/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Sub-set 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𝒔𝒖𝒃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blipFill>
                <a:blip r:embed="rId7"/>
                <a:stretch>
                  <a:fillRect l="-1062" t="-5085" r="-1416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26456F88-FE55-3943-19B5-1B35BBA9B6B9}"/>
              </a:ext>
            </a:extLst>
          </p:cNvPr>
          <p:cNvSpPr/>
          <p:nvPr/>
        </p:nvSpPr>
        <p:spPr bwMode="auto">
          <a:xfrm>
            <a:off x="2650447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1141A1-C90B-1118-2561-CB65D9C87909}"/>
              </a:ext>
            </a:extLst>
          </p:cNvPr>
          <p:cNvSpPr/>
          <p:nvPr/>
        </p:nvSpPr>
        <p:spPr bwMode="auto">
          <a:xfrm>
            <a:off x="5899873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76DC6-53F6-F2D1-7788-7428D3CE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1" t="4541" r="51334"/>
          <a:stretch>
            <a:fillRect/>
          </a:stretch>
        </p:blipFill>
        <p:spPr>
          <a:xfrm>
            <a:off x="9551750" y="4554230"/>
            <a:ext cx="2640250" cy="228365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9A7F1CD-EEB1-CD5B-183E-98168B853ADE}"/>
              </a:ext>
            </a:extLst>
          </p:cNvPr>
          <p:cNvSpPr/>
          <p:nvPr/>
        </p:nvSpPr>
        <p:spPr bwMode="auto">
          <a:xfrm>
            <a:off x="9086052" y="5389711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/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SRF retrieval: </a:t>
                </a:r>
                <a14:m>
                  <m:oMath xmlns:m="http://schemas.openxmlformats.org/officeDocument/2006/math">
                    <m:r>
                      <a:rPr lang="en-GB" sz="1600" b="1" i="1" kern="100" spc="-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𝑺𝑹𝑭</m:t>
                    </m:r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blipFill>
                <a:blip r:embed="rId9"/>
                <a:stretch>
                  <a:fillRect l="-1845" t="-5357" r="-4059" b="-2142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87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6201-3BE3-4A25-3C22-1A51BD32F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19A3-F91B-7237-1FCB-D2BBB18D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48541" y="1052675"/>
                <a:ext cx="11849875" cy="5710737"/>
              </a:xfrm>
            </p:spPr>
            <p:txBody>
              <a:bodyPr>
                <a:noAutofit/>
              </a:bodyPr>
              <a:lstStyle/>
              <a:p>
                <a:r>
                  <a:rPr lang="en-GB" sz="2100" dirty="0"/>
                  <a:t>From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SRF matrix to a SRF vector</a:t>
                </a:r>
                <a:r>
                  <a:rPr lang="en-GB" sz="2100" dirty="0"/>
                  <a:t>, extraction of the central row:</a:t>
                </a:r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r>
                  <a:rPr lang="en-GB" sz="2100" dirty="0"/>
                  <a:t>In Fourier transform spectrometry (FTS), the relative SRF vector can be further processed (Fourier transform) to provide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self-apodisation function </a:t>
                </a:r>
                <a:r>
                  <a:rPr lang="en-GB" sz="2100" dirty="0"/>
                  <a:t>(SAF):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sz="21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𝑆𝐴𝐹</m:t>
                          </m:r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𝐹𝑇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𝑆𝑅𝐹</m:t>
                              </m:r>
                              <m:d>
                                <m:dPr>
                                  <m:ctrlP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</m:e>
                      </m:borderBox>
                    </m:oMath>
                  </m:oMathPara>
                </a14:m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r>
                  <a:rPr lang="en-GB" sz="2100" b="1" dirty="0"/>
                  <a:t>NB</a:t>
                </a:r>
                <a:r>
                  <a:rPr lang="en-GB" sz="2100" dirty="0"/>
                  <a:t>: The SAF is a complex function, commonly used in FTS, informing visually about detrimental effects occurring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at the level of the primary measurements that are the interferograms</a:t>
                </a:r>
                <a:r>
                  <a:rPr lang="en-GB" sz="2100" dirty="0"/>
                  <a:t>.</a:t>
                </a:r>
              </a:p>
              <a:p>
                <a:pPr marL="0" indent="0">
                  <a:buNone/>
                </a:pPr>
                <a:endParaRPr lang="en-GB" sz="21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48541" y="1052675"/>
                <a:ext cx="11849875" cy="5710737"/>
              </a:xfrm>
              <a:blipFill>
                <a:blip r:embed="rId2"/>
                <a:stretch>
                  <a:fillRect l="-514" t="-748" b="-2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B798301F-75CD-6D4C-53E4-646E34D21825}"/>
              </a:ext>
            </a:extLst>
          </p:cNvPr>
          <p:cNvSpPr/>
          <p:nvPr/>
        </p:nvSpPr>
        <p:spPr bwMode="auto">
          <a:xfrm>
            <a:off x="4314816" y="2585103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A5E2E5-2327-2D0D-2F97-A71FB605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64"/>
          <a:stretch>
            <a:fillRect/>
          </a:stretch>
        </p:blipFill>
        <p:spPr>
          <a:xfrm>
            <a:off x="5046046" y="1687981"/>
            <a:ext cx="2250365" cy="2255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63BCBD-3099-A205-3EF0-DDF5FC60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440"/>
          <a:stretch>
            <a:fillRect/>
          </a:stretch>
        </p:blipFill>
        <p:spPr>
          <a:xfrm>
            <a:off x="1544151" y="1768331"/>
            <a:ext cx="2614731" cy="2255716"/>
          </a:xfrm>
          <a:prstGeom prst="rect">
            <a:avLst/>
          </a:prstGeom>
        </p:spPr>
      </p:pic>
      <p:pic>
        <p:nvPicPr>
          <p:cNvPr id="17" name="Picture 16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1DEE6972-0825-FB57-0431-E7BAB68C6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34584" r="76187" b="3948"/>
          <a:stretch/>
        </p:blipFill>
        <p:spPr bwMode="auto">
          <a:xfrm>
            <a:off x="8064307" y="1291200"/>
            <a:ext cx="1976508" cy="3209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5907444-EF92-D2B2-DCBC-6D74AFFC872A}"/>
              </a:ext>
            </a:extLst>
          </p:cNvPr>
          <p:cNvSpPr/>
          <p:nvPr/>
        </p:nvSpPr>
        <p:spPr bwMode="auto">
          <a:xfrm>
            <a:off x="7428228" y="2434716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8B64B0-A5FD-58CC-B754-F3CA39867099}"/>
              </a:ext>
            </a:extLst>
          </p:cNvPr>
          <p:cNvSpPr txBox="1"/>
          <p:nvPr/>
        </p:nvSpPr>
        <p:spPr>
          <a:xfrm>
            <a:off x="8590422" y="1049119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retrieval: </a:t>
            </a:r>
            <a:endParaRPr lang="en-IE" sz="16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9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1617</TotalTime>
  <Words>1338</Words>
  <Application>Microsoft Office PowerPoint</Application>
  <PresentationFormat>宽屏</PresentationFormat>
  <Paragraphs>206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Title &amp; Seperator Slides</vt:lpstr>
      <vt:lpstr>PowerPoint 演示文稿</vt:lpstr>
      <vt:lpstr>Agenda</vt:lpstr>
      <vt:lpstr>Agenda</vt:lpstr>
      <vt:lpstr>Introduction</vt:lpstr>
      <vt:lpstr>Introduction</vt:lpstr>
      <vt:lpstr>Agenda</vt:lpstr>
      <vt:lpstr>Solution</vt:lpstr>
      <vt:lpstr>Solution</vt:lpstr>
      <vt:lpstr>Solution</vt:lpstr>
      <vt:lpstr>Agenda</vt:lpstr>
      <vt:lpstr>Application to IASI</vt:lpstr>
      <vt:lpstr>Application to IASI</vt:lpstr>
      <vt:lpstr>Application to IASI</vt:lpstr>
      <vt:lpstr>Application to MTG-I FCI</vt:lpstr>
      <vt:lpstr>Application to MTG-I FCI</vt:lpstr>
      <vt:lpstr>Agenda</vt:lpstr>
      <vt:lpstr>Conclusion</vt:lpstr>
      <vt:lpstr>PowerPoint 演示文稿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Pierre Dussarrat</cp:lastModifiedBy>
  <cp:revision>54</cp:revision>
  <cp:lastPrinted>2006-03-06T14:11:17Z</cp:lastPrinted>
  <dcterms:created xsi:type="dcterms:W3CDTF">2024-03-12T14:08:59Z</dcterms:created>
  <dcterms:modified xsi:type="dcterms:W3CDTF">2025-03-31T13:03:40Z</dcterms:modified>
</cp:coreProperties>
</file>