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2" r:id="rId3"/>
    <p:sldId id="858" r:id="rId4"/>
    <p:sldId id="859" r:id="rId5"/>
    <p:sldId id="846" r:id="rId6"/>
    <p:sldId id="847" r:id="rId7"/>
    <p:sldId id="848" r:id="rId8"/>
    <p:sldId id="851" r:id="rId9"/>
    <p:sldId id="850" r:id="rId10"/>
    <p:sldId id="855" r:id="rId11"/>
    <p:sldId id="3437" r:id="rId12"/>
    <p:sldId id="842" r:id="rId13"/>
    <p:sldId id="856" r:id="rId14"/>
    <p:sldId id="3380" r:id="rId15"/>
    <p:sldId id="849" r:id="rId16"/>
    <p:sldId id="3439" r:id="rId17"/>
    <p:sldId id="852" r:id="rId18"/>
    <p:sldId id="3440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82113" autoAdjust="0"/>
  </p:normalViewPr>
  <p:slideViewPr>
    <p:cSldViewPr snapToGrid="0" showGuides="1">
      <p:cViewPr varScale="1">
        <p:scale>
          <a:sx n="101" d="100"/>
          <a:sy n="101" d="100"/>
        </p:scale>
        <p:origin x="1272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D16E-B32D-4882-BF87-9008B42739D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A35A-2442-489E-AD73-12B62FDD3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3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13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 the GHG sensors target the RRV, We can compare the radiance directly. </a:t>
            </a:r>
          </a:p>
          <a:p>
            <a:r>
              <a:rPr kumimoji="1" lang="en-US" altLang="ja-JP" dirty="0"/>
              <a:t>June 23, 2023 The GOSAT GOSAT-2 OCO-2 and TROPOMI observed the RRV around 21UTC with Satellite Zenith around 20-23deg. </a:t>
            </a:r>
          </a:p>
          <a:p>
            <a:r>
              <a:rPr kumimoji="1" lang="en-US" altLang="ja-JP" dirty="0"/>
              <a:t>After the BRDF correction, the four sensors observed radiance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7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00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Relative radiance degradation in time series is estimated by onboard calibration such as solar diffuser and lunar calibration. </a:t>
            </a:r>
          </a:p>
          <a:p>
            <a:r>
              <a:rPr kumimoji="1" lang="en-US" altLang="ja-JP" dirty="0"/>
              <a:t>GOSAT radiance degradation is estimated from solar diffuser.  The backside diffuser is only exposed to solar light once per month. </a:t>
            </a:r>
          </a:p>
          <a:p>
            <a:r>
              <a:rPr kumimoji="1" lang="en-US" altLang="ja-JP" dirty="0"/>
              <a:t>Lunar calibration has been suspended since 2014 due to the satellite solar paddles rotation stop. </a:t>
            </a:r>
          </a:p>
          <a:p>
            <a:r>
              <a:rPr kumimoji="1" lang="en-US" altLang="ja-JP" dirty="0"/>
              <a:t>GOSAT-2 radiance degradation is estimated from lunar calibration, which is operated twice per month both before and after full moon. </a:t>
            </a:r>
          </a:p>
          <a:p>
            <a:r>
              <a:rPr kumimoji="1" lang="en-US" altLang="ja-JP" dirty="0"/>
              <a:t>Solar diffuser calibration has been suspended since Feb2021 due to the diffuser shutter trouble. </a:t>
            </a:r>
          </a:p>
          <a:p>
            <a:r>
              <a:rPr kumimoji="1" lang="en-US" altLang="ja-JP" dirty="0"/>
              <a:t>Absolute radiance is evaluated from vicarious calibration, which is conduced at railroad valley every summer with OCO team since 2009 over 15 years. </a:t>
            </a:r>
          </a:p>
          <a:p>
            <a:r>
              <a:rPr kumimoji="1" lang="en-US" altLang="ja-JP" dirty="0"/>
              <a:t>Inter-comparison between GHG sensors is effective to confirm the radiometric accuracy. </a:t>
            </a:r>
          </a:p>
          <a:p>
            <a:r>
              <a:rPr kumimoji="1" lang="en-US" altLang="ja-JP" dirty="0"/>
              <a:t>Simultaneous observation at RRV target observation, long-term coincidence at orbit crossing.  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89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GOSAT solar diffuser calibration is conducted as on-orbit main calibrator for relative radiometric degradation in time series.</a:t>
            </a:r>
          </a:p>
          <a:p>
            <a:r>
              <a:rPr kumimoji="1" lang="en-US" altLang="ja-JP" dirty="0"/>
              <a:t>GOSAT backside diffuser is exposed only once a month. We have over 15 years solar data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3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When the FTS-2 keeps looking at the moon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16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Old RDF (Black) was estimated from Solar diffuser calibration in 2020</a:t>
            </a:r>
          </a:p>
          <a:p>
            <a:r>
              <a:rPr kumimoji="1" lang="en-US" altLang="ja-JP" dirty="0"/>
              <a:t>New RDF (Pink) was estimated from 5-year Lunar calibration for degradation curve and 5-year Railroad Valley Vicarious </a:t>
            </a:r>
            <a:r>
              <a:rPr kumimoji="1" lang="en-US" altLang="ja-JP" dirty="0" err="1"/>
              <a:t>calibtarion</a:t>
            </a:r>
            <a:r>
              <a:rPr kumimoji="1" lang="en-US" altLang="ja-JP" dirty="0"/>
              <a:t> (Red) for absolute scaling. </a:t>
            </a:r>
          </a:p>
          <a:p>
            <a:r>
              <a:rPr kumimoji="1" lang="en-US" altLang="ja-JP" dirty="0"/>
              <a:t>Especially B1P degradation is improved 5% in 2024.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7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25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Radiacen</a:t>
            </a:r>
            <a:r>
              <a:rPr kumimoji="1" lang="en-US" altLang="ja-JP" dirty="0"/>
              <a:t> degradation curve is estimated from lunar calibration. The shorter wavelength bands B1, B2, B6, B7 have larger degradation/ </a:t>
            </a:r>
          </a:p>
          <a:p>
            <a:r>
              <a:rPr kumimoji="1" lang="en-US" altLang="ja-JP" dirty="0"/>
              <a:t>Radiance degradation factor is combined with lunar </a:t>
            </a:r>
            <a:r>
              <a:rPr kumimoji="1" lang="en-US" altLang="ja-JP"/>
              <a:t>calibraion</a:t>
            </a:r>
            <a:r>
              <a:rPr kumimoji="1" lang="en-US" altLang="ja-JP" dirty="0"/>
              <a:t> and Vicarious calibration at RRV and Cross-calibration using other satellite data.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35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started the OCO-GOSAT collaboration in pre-launch radiometric cross-calibration of the laboratory standard lamp integrating sphere. </a:t>
            </a:r>
          </a:p>
          <a:p>
            <a:r>
              <a:rPr kumimoji="1" lang="en-US" altLang="ja-JP" dirty="0"/>
              <a:t>After the GOSAT launch, we conducted the annual vicarious calibration campaign at Railroad Nevada for radiometric calibration on orbit. </a:t>
            </a:r>
          </a:p>
          <a:p>
            <a:r>
              <a:rPr kumimoji="1" lang="en-US" altLang="ja-JP" dirty="0"/>
              <a:t>NASA AMES team take CO2 CH4 profile by AJAX airplane experiment. </a:t>
            </a:r>
          </a:p>
          <a:p>
            <a:r>
              <a:rPr kumimoji="1" lang="en-US" altLang="ja-JP" dirty="0"/>
              <a:t>JAXA deploys the portable FTS for total column averaged CO2 and CH4. </a:t>
            </a:r>
          </a:p>
          <a:p>
            <a:r>
              <a:rPr kumimoji="1" lang="en-US" altLang="ja-JP" dirty="0"/>
              <a:t>After the OCO-2 launch 2014, we have coincident target </a:t>
            </a:r>
            <a:r>
              <a:rPr kumimoji="1" lang="en-US" altLang="ja-JP" dirty="0" err="1"/>
              <a:t>measuemrents</a:t>
            </a:r>
            <a:r>
              <a:rPr kumimoji="1" lang="en-US" altLang="ja-JP" dirty="0"/>
              <a:t>  RRV, and then TROPOMI 2017, GOSAT-2 2018, OCO-3 2019 joined. </a:t>
            </a:r>
          </a:p>
          <a:p>
            <a:r>
              <a:rPr kumimoji="1" lang="en-US" altLang="ja-JP" dirty="0"/>
              <a:t>GHG is strongly related to the air pollution such as NO2, which is originated from the same combustion process of industry activity, transportation. </a:t>
            </a:r>
          </a:p>
          <a:p>
            <a:r>
              <a:rPr kumimoji="1" lang="en-US" altLang="ja-JP" dirty="0"/>
              <a:t>We cover the UV-VIS measurement. TEMPO the US geostationary air pollution mission have joined the RRV campaign by making special target 2024.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84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GOSAT, GOSAT-2, OCO-2, TROPOMI are 1pm afternoon orbit.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8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14FD2-88C0-F0AC-E507-B651691A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629BC4-8BB2-8BF3-E485-26CD4CEA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05692E-A2D0-06AF-EE9B-CAEB6F3D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18929-8586-3193-2A8C-4E6871C5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3EA2B-38EE-E49C-7631-2B1074A3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9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51DE03-953D-BF73-83AE-B9D9552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8A400C-6BF4-3219-E8F0-A33866A58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1017D-329D-5344-C10F-9575BF8F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B60089-5952-9E15-485B-3930FCBA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EEE5C-C0A9-DB16-8D11-BF408B8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4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259309-8840-707B-D6BF-8CAA40D11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34E0A2-D1A8-EB9F-FCCE-A427AE2C7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C298E-BB68-C7BE-4F9E-3A8DA8B6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9BF71F-AC91-BDD5-EE3E-33895E7D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E8C69D-FD43-1B15-B593-570A83F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3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F27F-EC6E-455D-BA06-F0DBA90C077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5130145" y="28738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Arial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76534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A65BFF63-D65C-454B-A1A9-5F8AFA2053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13380" y="6256983"/>
            <a:ext cx="1196563" cy="6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938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C5BEB-DDDC-06EF-89DF-82B440C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6C59CA-48F1-AA5B-79CC-E03CFE6E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D5527-923E-174A-ABE2-5B68EA1E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D4B8E-BF17-23DA-E682-6B50FF9F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B35D2A-D3EE-0BBA-273E-995579F1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46A2E-254B-A448-3B27-FCCAC16D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0ECF0C-A843-34D4-A4B3-D9FB0798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E87C0-33CB-DC80-16CA-4C550E62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D738F-986D-4049-E1BA-B7F1EC57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74B84-9A35-9A7F-97D2-280A654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8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B10CC-5A09-73D6-2D2C-D802667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F7910-5572-A1D8-441B-C6D80824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5CD6AA-715A-7937-D06A-AE8F8ACB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1FB74D-815E-A607-B082-A8D89DF9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C60D70-AA93-680E-58EE-3795D4E5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B6307-4178-6DA4-B5DB-561E9287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3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077FE-690C-B400-2DB7-D345839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6A2714-0E3C-D79C-8002-2AE955D4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4A8671-B6D4-A0A5-5A6D-EB4673E5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72FFB2-C3B2-C831-2CFC-AA48A9F0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00639D-47DE-D4E8-5567-AEB659D3C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990D17-59A0-0C01-A7F6-89119F70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D2EBA9-945D-0F1D-5EE9-BEC3F96C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4BC95E-B4F1-31F6-BDC1-1E1BA64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1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D42E0-E217-CDC3-9062-555F8D0B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8006862" cy="81304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C17F7F-B938-0017-9F40-9D4A2B6A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16EB2-2B42-9C19-4ED5-B703BE4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37BC68-23DE-CFEF-4893-8E1E828D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3D50CF-7444-5AFC-7545-117440AC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8D9E4C-F270-35F9-A823-3FB7FAB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8F961-A807-9A19-E5A4-AB3B3FD3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ACDFB-AC94-C649-98C5-5EE84AA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410CCC-04D5-D269-6F2C-3038005D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03DD5-AE85-BCA3-3482-8F654778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950D99-E942-A2E4-ED17-E679665D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83E7CF-F438-6E7D-3598-0D60427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B23833-C841-BF4C-11CC-33240703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2FBB4-C661-A809-5C01-8D1A05C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1FCAAB-6505-31DB-1FEC-8015B07FE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EB544A-F0D2-6791-1C71-91F27E852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AA422-FA7A-0B3C-6C7F-80884D50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BD8191-F412-CF2E-40F7-A6A3191B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6E7BF-499A-2895-5B51-3D643C1D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11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378CAD-2E3F-7242-5EE1-E3978153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7A4169-DF58-F413-90A0-E630D2E7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F4E1A-E627-1B2F-47DB-FBB2F69A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95E9-BD2F-455D-B40B-FFC7E37E6089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9E534-0152-32A4-F2C1-E9D10A1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E745E-0A5E-A7F9-CE1E-E3DF2ECB1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6B69020-1F09-9B53-53DF-49D2D6BF01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30" y="1087370"/>
            <a:ext cx="11403539" cy="874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215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96A1DF-E404-D6FE-5ED0-53CBA2FF50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03618" y="311550"/>
            <a:ext cx="641230" cy="635150"/>
          </a:xfrm>
          <a:prstGeom prst="rect">
            <a:avLst/>
          </a:prstGeom>
        </p:spPr>
      </p:pic>
      <p:pic>
        <p:nvPicPr>
          <p:cNvPr id="16" name="Picture 8" descr="gosat（中）">
            <a:extLst>
              <a:ext uri="{FF2B5EF4-FFF2-40B4-BE49-F238E27FC236}">
                <a16:creationId xmlns:a16="http://schemas.microsoft.com/office/drawing/2014/main" id="{D3B4A5C7-C28E-1D67-B431-FBB522991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43942" y="364129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2E4867-AAAF-9085-1233-C1C5BDC28BA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7469" y="348907"/>
            <a:ext cx="773573" cy="486186"/>
          </a:xfrm>
          <a:prstGeom prst="rect">
            <a:avLst/>
          </a:prstGeom>
        </p:spPr>
      </p:pic>
      <p:pic>
        <p:nvPicPr>
          <p:cNvPr id="18" name="Picture 4" descr="Missions | Orbiting Carbon Observatory 3">
            <a:extLst>
              <a:ext uri="{FF2B5EF4-FFF2-40B4-BE49-F238E27FC236}">
                <a16:creationId xmlns:a16="http://schemas.microsoft.com/office/drawing/2014/main" id="{E6865774-BF3D-5BED-EFD4-EA862A864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80" y="306585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RON - TROPOMI SWIR monitoring">
            <a:extLst>
              <a:ext uri="{FF2B5EF4-FFF2-40B4-BE49-F238E27FC236}">
                <a16:creationId xmlns:a16="http://schemas.microsoft.com/office/drawing/2014/main" id="{75A7152A-4B95-2671-726C-334CD15FF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8" y="352773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4230" y="1087370"/>
            <a:ext cx="11403539" cy="874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215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630554" y="158804"/>
            <a:ext cx="184731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ja-JP" sz="2215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13380" y="6256983"/>
            <a:ext cx="1196563" cy="6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7" y="6521458"/>
            <a:ext cx="2797940" cy="319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77" i="1" dirty="0">
                <a:solidFill>
                  <a:srgbClr val="006600"/>
                </a:solidFill>
                <a:ea typeface="ＭＳ Ｐゴシック" pitchFamily="50" charset="-128"/>
              </a:rPr>
              <a:t>February 2025</a:t>
            </a: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3618" y="311550"/>
            <a:ext cx="641230" cy="635150"/>
          </a:xfrm>
          <a:prstGeom prst="rect">
            <a:avLst/>
          </a:prstGeom>
        </p:spPr>
      </p:pic>
      <p:pic>
        <p:nvPicPr>
          <p:cNvPr id="14" name="Picture 8" descr="gosat（中）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3942" y="364129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F51A70-91CC-4F76-B078-7B4BBF29509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97469" y="348907"/>
            <a:ext cx="773573" cy="486186"/>
          </a:xfrm>
          <a:prstGeom prst="rect">
            <a:avLst/>
          </a:prstGeom>
        </p:spPr>
      </p:pic>
      <p:pic>
        <p:nvPicPr>
          <p:cNvPr id="11" name="Picture 4" descr="Missions | Orbiting Carbon Observatory 3">
            <a:extLst>
              <a:ext uri="{FF2B5EF4-FFF2-40B4-BE49-F238E27FC236}">
                <a16:creationId xmlns:a16="http://schemas.microsoft.com/office/drawing/2014/main" id="{396BFA7B-0ECB-4815-9271-255C7749EC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80" y="306585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RON - TROPOMI SWIR monitoring">
            <a:extLst>
              <a:ext uri="{FF2B5EF4-FFF2-40B4-BE49-F238E27FC236}">
                <a16:creationId xmlns:a16="http://schemas.microsoft.com/office/drawing/2014/main" id="{8659C7AD-F1DC-4F1D-9C2D-8BFDDCC60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8" y="352773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4A6E1A0D-4935-578D-0DAB-B37EEE7D9D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27270" y="309230"/>
            <a:ext cx="626436" cy="5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5pPr>
      <a:lvl6pPr marL="422041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6pPr>
      <a:lvl7pPr marL="844083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7pPr>
      <a:lvl8pPr marL="1266124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8pPr>
      <a:lvl9pPr marL="1688165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.jpe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3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1D9BCB6-4E16-61CB-DB4B-D4BB676D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552" y="1317549"/>
            <a:ext cx="10399922" cy="2387600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GOSAT serious calibration and intercomparison with multiple GHG sensors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05E0A71-74EA-82BF-41A7-7387DAF4A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Kei SHIOMI (JAXA)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4F2140-001E-155B-DDA7-C421F7AB99A8}"/>
              </a:ext>
            </a:extLst>
          </p:cNvPr>
          <p:cNvSpPr txBox="1"/>
          <p:nvPr/>
        </p:nvSpPr>
        <p:spPr>
          <a:xfrm>
            <a:off x="401802" y="6312645"/>
            <a:ext cx="11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GSICS Annual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Meeting 2025, UVN-S Breakout Session, CMA, Changchun / Hybrid,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18, 2025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691771-8DF9-DE1A-4458-5654733660E8}"/>
              </a:ext>
            </a:extLst>
          </p:cNvPr>
          <p:cNvSpPr txBox="1"/>
          <p:nvPr/>
        </p:nvSpPr>
        <p:spPr>
          <a:xfrm>
            <a:off x="10668000" y="360689"/>
            <a:ext cx="10466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6e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0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D39356A-E95A-C287-1D31-DDCE5577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950" dirty="0"/>
              <a:t>International collaboration for GHG sensors calibration </a:t>
            </a:r>
            <a:endParaRPr kumimoji="1" lang="ja-JP" altLang="en-US" sz="295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B1E6B5-295A-25C9-4CE8-CBDDF224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6" y="2348705"/>
            <a:ext cx="592168" cy="786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15179D-E6A1-F94E-9A67-1167D2C20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318" y="2011845"/>
            <a:ext cx="992689" cy="13213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21E6B5-FB55-FBF5-9EC2-77E1A401D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498" y="3774734"/>
            <a:ext cx="1190073" cy="883428"/>
          </a:xfrm>
          <a:prstGeom prst="rect">
            <a:avLst/>
          </a:prstGeom>
        </p:spPr>
      </p:pic>
      <p:pic>
        <p:nvPicPr>
          <p:cNvPr id="7" name="図 1" descr="6.jpg">
            <a:extLst>
              <a:ext uri="{FF2B5EF4-FFF2-40B4-BE49-F238E27FC236}">
                <a16:creationId xmlns:a16="http://schemas.microsoft.com/office/drawing/2014/main" id="{C3027158-8FA3-8337-554A-B0A79ED466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72" y="3155831"/>
            <a:ext cx="1125580" cy="7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>
            <a:extLst>
              <a:ext uri="{FF2B5EF4-FFF2-40B4-BE49-F238E27FC236}">
                <a16:creationId xmlns:a16="http://schemas.microsoft.com/office/drawing/2014/main" id="{326BA8E9-5E57-4495-DDAE-CB581AD883C3}"/>
              </a:ext>
            </a:extLst>
          </p:cNvPr>
          <p:cNvSpPr/>
          <p:nvPr/>
        </p:nvSpPr>
        <p:spPr bwMode="auto">
          <a:xfrm>
            <a:off x="301669" y="1184600"/>
            <a:ext cx="11872911" cy="589480"/>
          </a:xfrm>
          <a:prstGeom prst="rightArrow">
            <a:avLst>
              <a:gd name="adj1" fmla="val 50000"/>
              <a:gd name="adj2" fmla="val 5263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1846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96" charset="-128"/>
                <a:cs typeface="Arial" panose="020B0604020202020204" pitchFamily="34" charset="0"/>
              </a:rPr>
              <a:t>2008       09        10       11       12       13       14       15       16       17       18       19      20      21</a:t>
            </a:r>
            <a:r>
              <a:rPr lang="ja-JP" altLang="en-US" sz="1846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96" charset="-128"/>
                <a:cs typeface="Arial" panose="020B0604020202020204" pitchFamily="34" charset="0"/>
              </a:rPr>
              <a:t>　　</a:t>
            </a:r>
            <a:r>
              <a:rPr lang="en-US" altLang="ja-JP" sz="1846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96" charset="-128"/>
                <a:cs typeface="Arial" panose="020B0604020202020204" pitchFamily="34" charset="0"/>
              </a:rPr>
              <a:t>22     23    24</a:t>
            </a:r>
            <a:endParaRPr lang="ja-JP" altLang="en-US" sz="1846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96" charset="-128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A3BC7A2-5202-B61D-327A-F254F05278D3}"/>
              </a:ext>
            </a:extLst>
          </p:cNvPr>
          <p:cNvCxnSpPr>
            <a:cxnSpLocks/>
          </p:cNvCxnSpPr>
          <p:nvPr/>
        </p:nvCxnSpPr>
        <p:spPr bwMode="auto">
          <a:xfrm>
            <a:off x="627734" y="1774743"/>
            <a:ext cx="1080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C8A6C4-D4E6-CEB5-F601-895E85712A2D}"/>
              </a:ext>
            </a:extLst>
          </p:cNvPr>
          <p:cNvSpPr txBox="1"/>
          <p:nvPr/>
        </p:nvSpPr>
        <p:spPr>
          <a:xfrm>
            <a:off x="3118311" y="1649608"/>
            <a:ext cx="2592376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Radiometric calibration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81DE6D8-70A9-6308-4EEE-AEFCA3BA9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519" y="2769660"/>
            <a:ext cx="1732405" cy="90581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D240C6-3CE3-9242-7C9F-782E976EAD99}"/>
              </a:ext>
            </a:extLst>
          </p:cNvPr>
          <p:cNvSpPr txBox="1"/>
          <p:nvPr/>
        </p:nvSpPr>
        <p:spPr>
          <a:xfrm>
            <a:off x="382429" y="1890102"/>
            <a:ext cx="1039067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Prelaunch</a:t>
            </a:r>
          </a:p>
          <a:p>
            <a:pPr algn="ctr"/>
            <a:r>
              <a:rPr kumimoji="1"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X-CAL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454DEB5-82AB-F7B8-CDF4-B63DA7C2BB3A}"/>
              </a:ext>
            </a:extLst>
          </p:cNvPr>
          <p:cNvCxnSpPr>
            <a:cxnSpLocks/>
          </p:cNvCxnSpPr>
          <p:nvPr/>
        </p:nvCxnSpPr>
        <p:spPr bwMode="auto">
          <a:xfrm>
            <a:off x="4012230" y="2489892"/>
            <a:ext cx="47442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A8CC3E6-3112-8624-B048-841DBAEB1C1F}"/>
              </a:ext>
            </a:extLst>
          </p:cNvPr>
          <p:cNvCxnSpPr>
            <a:cxnSpLocks/>
          </p:cNvCxnSpPr>
          <p:nvPr/>
        </p:nvCxnSpPr>
        <p:spPr bwMode="auto">
          <a:xfrm>
            <a:off x="5187817" y="3591977"/>
            <a:ext cx="6336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1CDC587-6D4A-5B7C-59B3-03963CFB930A}"/>
              </a:ext>
            </a:extLst>
          </p:cNvPr>
          <p:cNvCxnSpPr>
            <a:cxnSpLocks/>
          </p:cNvCxnSpPr>
          <p:nvPr/>
        </p:nvCxnSpPr>
        <p:spPr bwMode="auto">
          <a:xfrm>
            <a:off x="6092452" y="4857490"/>
            <a:ext cx="5328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E4914-8DA1-CD84-6C30-98420BD76D3E}"/>
              </a:ext>
            </a:extLst>
          </p:cNvPr>
          <p:cNvSpPr txBox="1"/>
          <p:nvPr/>
        </p:nvSpPr>
        <p:spPr>
          <a:xfrm>
            <a:off x="5123387" y="2267287"/>
            <a:ext cx="206017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B1A00B-E182-2D53-4D51-09F910A40D48}"/>
              </a:ext>
            </a:extLst>
          </p:cNvPr>
          <p:cNvSpPr txBox="1"/>
          <p:nvPr/>
        </p:nvSpPr>
        <p:spPr>
          <a:xfrm>
            <a:off x="6222910" y="3377018"/>
            <a:ext cx="1667444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XCH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846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502FB1D-96A2-FC09-BF25-F35CC3E9F794}"/>
              </a:ext>
            </a:extLst>
          </p:cNvPr>
          <p:cNvSpPr txBox="1"/>
          <p:nvPr/>
        </p:nvSpPr>
        <p:spPr>
          <a:xfrm>
            <a:off x="7286973" y="4675228"/>
            <a:ext cx="2088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Target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E3EA37-33FD-1D98-7C7B-99A5EF6F07D6}"/>
              </a:ext>
            </a:extLst>
          </p:cNvPr>
          <p:cNvSpPr txBox="1"/>
          <p:nvPr/>
        </p:nvSpPr>
        <p:spPr>
          <a:xfrm>
            <a:off x="1819362" y="1991170"/>
            <a:ext cx="61204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Vicarious Calibration at the desert playa in Nevada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1F9EE0A2-60A6-CB45-D61C-DA9C1C70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3" y="2234477"/>
            <a:ext cx="599594" cy="16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6B7A95-3AD3-FE15-1F51-3917306E6E21}"/>
              </a:ext>
            </a:extLst>
          </p:cNvPr>
          <p:cNvSpPr txBox="1"/>
          <p:nvPr/>
        </p:nvSpPr>
        <p:spPr>
          <a:xfrm>
            <a:off x="4422099" y="2581989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CO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AJAX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52619EE-C6CD-DAA1-B7E3-C49D846187B4}"/>
              </a:ext>
            </a:extLst>
          </p:cNvPr>
          <p:cNvSpPr txBox="1"/>
          <p:nvPr/>
        </p:nvSpPr>
        <p:spPr>
          <a:xfrm>
            <a:off x="5813610" y="3814356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with EM-27 FTS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F0CDCC4-D93E-281A-6BC4-96127DB44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113" y="4741140"/>
            <a:ext cx="1266917" cy="550833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330751E-BB8A-EF60-5593-C05ECF9D273E}"/>
              </a:ext>
            </a:extLst>
          </p:cNvPr>
          <p:cNvCxnSpPr>
            <a:cxnSpLocks/>
          </p:cNvCxnSpPr>
          <p:nvPr/>
        </p:nvCxnSpPr>
        <p:spPr bwMode="auto">
          <a:xfrm>
            <a:off x="7890354" y="5223558"/>
            <a:ext cx="353009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0AA5C9-D844-2400-00B4-733207128FAA}"/>
              </a:ext>
            </a:extLst>
          </p:cNvPr>
          <p:cNvSpPr/>
          <p:nvPr/>
        </p:nvSpPr>
        <p:spPr>
          <a:xfrm>
            <a:off x="3974825" y="6282380"/>
            <a:ext cx="317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GOSAT and OCO-2 radiance spectra agrees within 5% for all bands.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520C58C-32C5-E16F-32A8-0DDA5E596DD9}"/>
              </a:ext>
            </a:extLst>
          </p:cNvPr>
          <p:cNvGrpSpPr/>
          <p:nvPr/>
        </p:nvGrpSpPr>
        <p:grpSpPr>
          <a:xfrm>
            <a:off x="1548160" y="4074573"/>
            <a:ext cx="2322651" cy="2434799"/>
            <a:chOff x="2653357" y="3482326"/>
            <a:chExt cx="2907524" cy="300273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6D4BA0D-E37E-7BED-10DD-AE9AA5133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3357" y="3556541"/>
              <a:ext cx="2907524" cy="292851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023BA1C-5453-0327-3EC8-5D3CA560A8D9}"/>
                </a:ext>
              </a:extLst>
            </p:cNvPr>
            <p:cNvSpPr/>
            <p:nvPr/>
          </p:nvSpPr>
          <p:spPr>
            <a:xfrm>
              <a:off x="3866085" y="3482326"/>
              <a:ext cx="1108598" cy="254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92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GOSAT</a:t>
              </a:r>
              <a:r>
                <a:rPr lang="en-US" altLang="ja-JP" sz="92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92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OCO-2</a:t>
              </a:r>
              <a:endParaRPr lang="ja-JP" altLang="en-US" sz="9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07BA597F-797F-65AE-AE80-12922F2C50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077" t="22347" r="41804" b="10585"/>
          <a:stretch/>
        </p:blipFill>
        <p:spPr>
          <a:xfrm>
            <a:off x="3927994" y="2591335"/>
            <a:ext cx="790561" cy="121567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6934D50-E7DB-86CA-5399-FDBD85E723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8504" y="5327680"/>
            <a:ext cx="1013699" cy="91104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388F80-6D78-B9A5-825B-8CD0705791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4683" y="3503555"/>
            <a:ext cx="992211" cy="80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TropOmi logo">
            <a:extLst>
              <a:ext uri="{FF2B5EF4-FFF2-40B4-BE49-F238E27FC236}">
                <a16:creationId xmlns:a16="http://schemas.microsoft.com/office/drawing/2014/main" id="{BFEE739B-368D-3DE7-D676-D0DC00B2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76" y="5329376"/>
            <a:ext cx="1331184" cy="8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5BC07D3E-8E29-317C-FB24-017388CF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" y="1479482"/>
            <a:ext cx="1028144" cy="7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12">
            <a:extLst>
              <a:ext uri="{FF2B5EF4-FFF2-40B4-BE49-F238E27FC236}">
                <a16:creationId xmlns:a16="http://schemas.microsoft.com/office/drawing/2014/main" id="{B85B8095-AF31-8FA8-D42D-81FC7DB9A93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04871" y="5321736"/>
            <a:ext cx="1013700" cy="10137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3EADB5D-18E2-994D-067E-D669B716726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62807" y="5352687"/>
            <a:ext cx="1157260" cy="7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3DA1C47-2827-3BCC-385E-3441D2545A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96991" y="2234477"/>
            <a:ext cx="2085430" cy="10849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37" name="Picture 2" descr="tempo logo">
            <a:extLst>
              <a:ext uri="{FF2B5EF4-FFF2-40B4-BE49-F238E27FC236}">
                <a16:creationId xmlns:a16="http://schemas.microsoft.com/office/drawing/2014/main" id="{CB5F0A29-F5D1-17E5-CA01-2794C54E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380" y="5409211"/>
            <a:ext cx="805614" cy="7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スライド番号プレースホルダー 1">
            <a:extLst>
              <a:ext uri="{FF2B5EF4-FFF2-40B4-BE49-F238E27FC236}">
                <a16:creationId xmlns:a16="http://schemas.microsoft.com/office/drawing/2014/main" id="{C10AF556-6A4D-5C77-1558-BC615C17B907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10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6CAE3-1BCF-58D6-C871-B9D97462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Railroad Valley target by 5 GHG &amp; AQ sensors</a:t>
            </a:r>
            <a:endParaRPr kumimoji="1" lang="ja-JP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C0FDAF-01E4-CE3A-5361-DE6EA5F1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232"/>
            <a:ext cx="7397946" cy="45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79CE2DB-DAB4-1FDB-1D27-49E8457B5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66244"/>
              </p:ext>
            </p:extLst>
          </p:nvPr>
        </p:nvGraphicFramePr>
        <p:xfrm>
          <a:off x="6929392" y="4196638"/>
          <a:ext cx="4988560" cy="25248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13180">
                  <a:extLst>
                    <a:ext uri="{9D8B030D-6E8A-4147-A177-3AD203B41FA5}">
                      <a16:colId xmlns:a16="http://schemas.microsoft.com/office/drawing/2014/main" val="2260850850"/>
                    </a:ext>
                  </a:extLst>
                </a:gridCol>
                <a:gridCol w="3675380">
                  <a:extLst>
                    <a:ext uri="{9D8B030D-6E8A-4147-A177-3AD203B41FA5}">
                      <a16:colId xmlns:a16="http://schemas.microsoft.com/office/drawing/2014/main" val="2429096280"/>
                    </a:ext>
                  </a:extLst>
                </a:gridCol>
              </a:tblGrid>
              <a:tr h="42171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footprint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75948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10.5km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53486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9.6km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71723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1.3 km * 2.3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711949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1.6 km * 2.2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049736"/>
                  </a:ext>
                </a:extLst>
              </a:tr>
              <a:tr h="42171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3.5 km * 5.5 km (B6)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km * 5.5 km (B7, B8)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22320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405B0B-A32C-1D19-BE82-E0454B468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37791"/>
              </p:ext>
            </p:extLst>
          </p:nvPr>
        </p:nvGraphicFramePr>
        <p:xfrm>
          <a:off x="7157894" y="1738414"/>
          <a:ext cx="4288837" cy="18211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4991">
                  <a:extLst>
                    <a:ext uri="{9D8B030D-6E8A-4147-A177-3AD203B41FA5}">
                      <a16:colId xmlns:a16="http://schemas.microsoft.com/office/drawing/2014/main" val="2913956697"/>
                    </a:ext>
                  </a:extLst>
                </a:gridCol>
                <a:gridCol w="447399">
                  <a:extLst>
                    <a:ext uri="{9D8B030D-6E8A-4147-A177-3AD203B41FA5}">
                      <a16:colId xmlns:a16="http://schemas.microsoft.com/office/drawing/2014/main" val="720570948"/>
                    </a:ext>
                  </a:extLst>
                </a:gridCol>
                <a:gridCol w="469610">
                  <a:extLst>
                    <a:ext uri="{9D8B030D-6E8A-4147-A177-3AD203B41FA5}">
                      <a16:colId xmlns:a16="http://schemas.microsoft.com/office/drawing/2014/main" val="161266572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05684018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463019084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378043057"/>
                    </a:ext>
                  </a:extLst>
                </a:gridCol>
                <a:gridCol w="522775">
                  <a:extLst>
                    <a:ext uri="{9D8B030D-6E8A-4147-A177-3AD203B41FA5}">
                      <a16:colId xmlns:a16="http://schemas.microsoft.com/office/drawing/2014/main" val="8157824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  <a:b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InstZA</a:t>
                      </a:r>
                      <a:r>
                        <a:rPr lang="ja-JP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[deg]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431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12-Jun-24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Wed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28.0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2103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13-Jun-24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Thu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53.6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RRV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76326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14-Jun-24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Fri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31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15-Jun-24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Sat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331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16-Jun-24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Sun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46.3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0330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17-Jun-24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Mon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31.7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6864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18-Jun-24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Tue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54003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F5A707-57F7-A968-96B6-DF57CC5D532F}"/>
              </a:ext>
            </a:extLst>
          </p:cNvPr>
          <p:cNvSpPr txBox="1"/>
          <p:nvPr/>
        </p:nvSpPr>
        <p:spPr>
          <a:xfrm>
            <a:off x="7157894" y="1340842"/>
            <a:ext cx="437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RRV 2024 Summer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ampaign Schedule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ECC97-2C14-960B-572C-A6E9C5788B45}"/>
              </a:ext>
            </a:extLst>
          </p:cNvPr>
          <p:cNvSpPr txBox="1"/>
          <p:nvPr/>
        </p:nvSpPr>
        <p:spPr>
          <a:xfrm>
            <a:off x="6928059" y="3598266"/>
            <a:ext cx="498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Good conditions for all sensors come every 48 days.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CO-3 - Earth Missions - NASA Jet Propulsion Laboratory">
            <a:extLst>
              <a:ext uri="{FF2B5EF4-FFF2-40B4-BE49-F238E27FC236}">
                <a16:creationId xmlns:a16="http://schemas.microsoft.com/office/drawing/2014/main" id="{676E4E7F-1F76-6284-6AF8-0C7965C1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166" y="5845511"/>
            <a:ext cx="1687761" cy="9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253409-D604-27CC-2A2B-C74A0702CDA3}"/>
              </a:ext>
            </a:extLst>
          </p:cNvPr>
          <p:cNvSpPr txBox="1"/>
          <p:nvPr/>
        </p:nvSpPr>
        <p:spPr>
          <a:xfrm>
            <a:off x="4748250" y="5735273"/>
            <a:ext cx="10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OCO-3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887207-EEDB-70A4-24D8-D8BCF418DD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13053" y="1658637"/>
            <a:ext cx="1196056" cy="8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8BF345-8A40-83EA-B4E1-9F99086EF48A}"/>
              </a:ext>
            </a:extLst>
          </p:cNvPr>
          <p:cNvSpPr txBox="1"/>
          <p:nvPr/>
        </p:nvSpPr>
        <p:spPr>
          <a:xfrm>
            <a:off x="1672707" y="1289305"/>
            <a:ext cx="14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GOSAT-2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724D9E5-2E0A-8D6C-8084-1EDB2603F4A3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11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0146A4F9-BB6D-1683-EE16-D3218C32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803" y="1206348"/>
            <a:ext cx="1327139" cy="9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10E5EF-EE63-C7EA-176E-402B183F5D40}"/>
              </a:ext>
            </a:extLst>
          </p:cNvPr>
          <p:cNvSpPr txBox="1"/>
          <p:nvPr/>
        </p:nvSpPr>
        <p:spPr>
          <a:xfrm>
            <a:off x="4771403" y="1219722"/>
            <a:ext cx="11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728A6F-82A5-5993-0E78-9857E4CE1157}"/>
              </a:ext>
            </a:extLst>
          </p:cNvPr>
          <p:cNvSpPr txBox="1"/>
          <p:nvPr/>
        </p:nvSpPr>
        <p:spPr>
          <a:xfrm>
            <a:off x="5478436" y="1428715"/>
            <a:ext cx="1578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nb-NO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(91degW, EQ)</a:t>
            </a:r>
          </a:p>
          <a:p>
            <a:r>
              <a:rPr kumimoji="1" lang="nb-NO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144degVA</a:t>
            </a:r>
            <a:r>
              <a:rPr lang="nb-NO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kumimoji="1" lang="nb-NO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51degVZA from SE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4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132F0-E239-2FF5-3FF3-4C10378F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/>
              <a:t>RRV vicarious calibration for GHG and AQ sensors</a:t>
            </a:r>
            <a:endParaRPr kumimoji="1" lang="ja-JP" altLang="en-US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EC4F9B-0825-415F-D4AD-1545FBCBC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1" y="1572102"/>
            <a:ext cx="7309286" cy="425759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D346F06-8ED9-C8B7-5F32-24D72869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40" y="1383516"/>
            <a:ext cx="4730322" cy="246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974E24-37AD-D251-EC54-6DBD2890D63E}"/>
              </a:ext>
            </a:extLst>
          </p:cNvPr>
          <p:cNvSpPr txBox="1"/>
          <p:nvPr/>
        </p:nvSpPr>
        <p:spPr>
          <a:xfrm>
            <a:off x="7403097" y="4022643"/>
            <a:ext cx="4743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Key parameters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 Surface reflectance inhomogeneity correction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(2) Surface BRF correction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(3) Solar database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(4) Atmospheric parameter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FF7B4F-A790-F36A-73C7-C58B1F11D37C}"/>
              </a:ext>
            </a:extLst>
          </p:cNvPr>
          <p:cNvSpPr txBox="1"/>
          <p:nvPr/>
        </p:nvSpPr>
        <p:spPr>
          <a:xfrm>
            <a:off x="878288" y="6170907"/>
            <a:ext cx="103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 will calculate all sensors for validating radiometric calibration accuracy by the same target.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A76CE05-AC3E-8F3E-1CBD-2BD3790CFF2D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12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4BFC48-1001-FFBC-2CCB-016908846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E749-78E6-456F-9601-430E83FB75E6}" type="slidenum"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DC9F7F-B660-60F9-7561-005C7471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207"/>
            <a:ext cx="6040272" cy="40221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0A190F2-1A1B-5D8C-B5CB-F4330B91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28" y="1547207"/>
            <a:ext cx="6040272" cy="402219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CE6FDD-4EFA-2AAF-F21A-205AF60DAE14}"/>
              </a:ext>
            </a:extLst>
          </p:cNvPr>
          <p:cNvSpPr txBox="1"/>
          <p:nvPr/>
        </p:nvSpPr>
        <p:spPr>
          <a:xfrm>
            <a:off x="7089278" y="5257562"/>
            <a:ext cx="44223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Evaluation periods: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GOSAT: 2019 – 2024 (except.2020)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OCO-2: 2019 – 2024 (except.2020)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GOSAT-2: 2019 - 2024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TROPOMI: 2021 -2024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OCO-3: 2021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TEMPO: 2024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74B855-EDB7-C953-90A0-5147440B3B3C}"/>
              </a:ext>
            </a:extLst>
          </p:cNvPr>
          <p:cNvSpPr txBox="1"/>
          <p:nvPr/>
        </p:nvSpPr>
        <p:spPr>
          <a:xfrm>
            <a:off x="533062" y="5415510"/>
            <a:ext cx="3314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Evaluation periods: Only use 2024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351BFD1-1389-314E-AA0C-4995BF0B67A8}"/>
              </a:ext>
            </a:extLst>
          </p:cNvPr>
          <p:cNvSpPr/>
          <p:nvPr/>
        </p:nvSpPr>
        <p:spPr>
          <a:xfrm>
            <a:off x="439867" y="2977998"/>
            <a:ext cx="5508260" cy="39399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006877-576A-A889-FDAC-E7DB6228B844}"/>
              </a:ext>
            </a:extLst>
          </p:cNvPr>
          <p:cNvSpPr/>
          <p:nvPr/>
        </p:nvSpPr>
        <p:spPr>
          <a:xfrm>
            <a:off x="6601683" y="2977998"/>
            <a:ext cx="5508260" cy="39399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0436C02-7FC4-7F97-1132-0553642F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6" y="3684077"/>
            <a:ext cx="646603" cy="5218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6A0CC9A-E36E-15DB-01A4-99FB435B6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151" y="3682913"/>
            <a:ext cx="752354" cy="5314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710A672-2A21-6A05-CE66-B3B930028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398" y="3610106"/>
            <a:ext cx="744510" cy="74451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FD617E-8DA0-283F-EA65-FA5AEDB07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537" y="3580761"/>
            <a:ext cx="592908" cy="6696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55F765E-E658-5219-5210-27ADB8CB87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679" y="3688654"/>
            <a:ext cx="624593" cy="5874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CBBC023-9C94-BD5A-E0DE-AE1D9A73B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2064" y="3898374"/>
            <a:ext cx="682450" cy="61504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535B692-6118-399F-6260-217000263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66" y="3925035"/>
            <a:ext cx="646603" cy="52182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6C8C4B-8C04-4171-67FF-002473791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116" y="3913800"/>
            <a:ext cx="752354" cy="5314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72ED64F-D878-6ADA-3797-36E0E97E3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379" y="3709543"/>
            <a:ext cx="744510" cy="74451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E37D204-2E81-BDC0-F1E7-7FD271B79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5465" y="3804297"/>
            <a:ext cx="592908" cy="66963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AF12852-77FB-D61A-208D-DC94574E7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2607" y="3912190"/>
            <a:ext cx="624593" cy="58741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B7C9BED-85CA-910C-0298-D15433DCCD5A}"/>
              </a:ext>
            </a:extLst>
          </p:cNvPr>
          <p:cNvSpPr txBox="1"/>
          <p:nvPr/>
        </p:nvSpPr>
        <p:spPr>
          <a:xfrm>
            <a:off x="9355813" y="6359502"/>
            <a:ext cx="2362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Times New Roman" panose="02020603050405020304" pitchFamily="18" charset="0"/>
              </a:rPr>
              <a:t>Ishida et al., AGU24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2CA11BA-23F6-469D-5F91-BB59037F4BB1}"/>
              </a:ext>
            </a:extLst>
          </p:cNvPr>
          <p:cNvSpPr txBox="1"/>
          <p:nvPr/>
        </p:nvSpPr>
        <p:spPr>
          <a:xfrm>
            <a:off x="4573327" y="3199378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+/-5% variation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BCB3BB-372C-43C2-7555-35083B10FB25}"/>
              </a:ext>
            </a:extLst>
          </p:cNvPr>
          <p:cNvSpPr txBox="1"/>
          <p:nvPr/>
        </p:nvSpPr>
        <p:spPr>
          <a:xfrm>
            <a:off x="5037167" y="163169"/>
            <a:ext cx="668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Multiple sensors VCAL results for RRV2024 and averaged all RRV campaigns (Latest result)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9BF646-23D3-154F-DE7B-B1A4AA3932C2}"/>
              </a:ext>
            </a:extLst>
          </p:cNvPr>
          <p:cNvSpPr txBox="1"/>
          <p:nvPr/>
        </p:nvSpPr>
        <p:spPr>
          <a:xfrm>
            <a:off x="162624" y="5838236"/>
            <a:ext cx="632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Large off-nadir conditions TROPOMI, TEMPO are challenging.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reduce errors, good data qualifications are needed.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7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51FD7F-6FED-A162-4A6A-8677D88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Intercomparison of GHG sensors simultaneous measurements at RRV</a:t>
            </a:r>
            <a:endParaRPr kumimoji="1" lang="ja-JP" alt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B35295-E8AD-7B3D-7B31-AFA74144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738" y="1245773"/>
            <a:ext cx="6389723" cy="54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463CBBD-21BF-DE64-3255-79A415710CD7}"/>
              </a:ext>
            </a:extLst>
          </p:cNvPr>
          <p:cNvGrpSpPr/>
          <p:nvPr/>
        </p:nvGrpSpPr>
        <p:grpSpPr>
          <a:xfrm>
            <a:off x="7773867" y="1356423"/>
            <a:ext cx="3992034" cy="2031325"/>
            <a:chOff x="905824" y="1245774"/>
            <a:chExt cx="2860941" cy="203132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AAD6D3A-76FA-5CC1-000A-36B8D91DE26B}"/>
                </a:ext>
              </a:extLst>
            </p:cNvPr>
            <p:cNvSpPr/>
            <p:nvPr/>
          </p:nvSpPr>
          <p:spPr>
            <a:xfrm>
              <a:off x="1324212" y="1245774"/>
              <a:ext cx="244255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altLang="ja-JP" dirty="0"/>
                <a:t>20</a:t>
              </a:r>
              <a:r>
                <a:rPr lang="en-US" altLang="ja-JP" dirty="0"/>
                <a:t>23</a:t>
              </a:r>
              <a:r>
                <a:rPr lang="pt-BR" altLang="ja-JP" dirty="0"/>
                <a:t>/06/28</a:t>
              </a:r>
            </a:p>
            <a:p>
              <a:r>
                <a:rPr lang="en-US" altLang="ja-JP" dirty="0"/>
                <a:t>GOSAT    (21:04) V300</a:t>
              </a:r>
            </a:p>
            <a:p>
              <a:r>
                <a:rPr lang="en-US" altLang="ja-JP" dirty="0"/>
                <a:t>GOSAT-2 (20:54) V200</a:t>
              </a:r>
            </a:p>
            <a:p>
              <a:r>
                <a:rPr lang="en-US" altLang="ja-JP" dirty="0"/>
                <a:t>OCO-2     (20:53) B11r</a:t>
              </a:r>
            </a:p>
            <a:p>
              <a:r>
                <a:rPr lang="en-US" altLang="ja-JP" dirty="0">
                  <a:solidFill>
                    <a:schemeClr val="bg1">
                      <a:lumMod val="85000"/>
                    </a:schemeClr>
                  </a:solidFill>
                </a:rPr>
                <a:t>OCO-3</a:t>
              </a:r>
            </a:p>
            <a:p>
              <a:r>
                <a:rPr lang="en-US" altLang="ja-JP" dirty="0"/>
                <a:t>TROPOMI(20:51)</a:t>
              </a:r>
            </a:p>
            <a:p>
              <a:r>
                <a:rPr lang="en-US" altLang="ja-JP" dirty="0"/>
                <a:t>All sensors </a:t>
              </a:r>
              <a:r>
                <a:rPr lang="en-US" altLang="ja-JP" dirty="0" err="1"/>
                <a:t>SatZA</a:t>
              </a:r>
              <a:r>
                <a:rPr lang="en-US" altLang="ja-JP" dirty="0"/>
                <a:t>=20-23deg</a:t>
              </a: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2F03F4B-CB65-862C-747C-2944DA7734CA}"/>
                </a:ext>
              </a:extLst>
            </p:cNvPr>
            <p:cNvGrpSpPr/>
            <p:nvPr/>
          </p:nvGrpSpPr>
          <p:grpSpPr>
            <a:xfrm>
              <a:off x="905824" y="1662638"/>
              <a:ext cx="288032" cy="1107015"/>
              <a:chOff x="548729" y="1567100"/>
              <a:chExt cx="288032" cy="1107015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71242C08-3B07-0587-6E35-ED22616540E5}"/>
                  </a:ext>
                </a:extLst>
              </p:cNvPr>
              <p:cNvCxnSpPr/>
              <p:nvPr/>
            </p:nvCxnSpPr>
            <p:spPr>
              <a:xfrm>
                <a:off x="548729" y="1567100"/>
                <a:ext cx="2880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AD99DB12-4F5A-97CA-8975-FC11E509B2AC}"/>
                  </a:ext>
                </a:extLst>
              </p:cNvPr>
              <p:cNvCxnSpPr/>
              <p:nvPr/>
            </p:nvCxnSpPr>
            <p:spPr>
              <a:xfrm>
                <a:off x="548729" y="1843854"/>
                <a:ext cx="288032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012788F3-67CD-1581-6A96-0222597A6A54}"/>
                  </a:ext>
                </a:extLst>
              </p:cNvPr>
              <p:cNvCxnSpPr/>
              <p:nvPr/>
            </p:nvCxnSpPr>
            <p:spPr>
              <a:xfrm>
                <a:off x="548729" y="2120608"/>
                <a:ext cx="288032" cy="0"/>
              </a:xfrm>
              <a:prstGeom prst="line">
                <a:avLst/>
              </a:prstGeom>
              <a:ln w="3810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85B5E7A9-675D-8C55-075E-65482F393C5C}"/>
                  </a:ext>
                </a:extLst>
              </p:cNvPr>
              <p:cNvCxnSpPr/>
              <p:nvPr/>
            </p:nvCxnSpPr>
            <p:spPr>
              <a:xfrm>
                <a:off x="548729" y="2397362"/>
                <a:ext cx="288032" cy="0"/>
              </a:xfrm>
              <a:prstGeom prst="line">
                <a:avLst/>
              </a:prstGeom>
              <a:ln w="38100">
                <a:solidFill>
                  <a:srgbClr val="FFB7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994F76FA-9589-9BFD-6B3C-CA23FD4BF39A}"/>
                  </a:ext>
                </a:extLst>
              </p:cNvPr>
              <p:cNvCxnSpPr/>
              <p:nvPr/>
            </p:nvCxnSpPr>
            <p:spPr>
              <a:xfrm>
                <a:off x="548729" y="2674115"/>
                <a:ext cx="288032" cy="0"/>
              </a:xfrm>
              <a:prstGeom prst="line">
                <a:avLst/>
              </a:prstGeom>
              <a:ln w="38100">
                <a:solidFill>
                  <a:srgbClr val="A3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2A6185-399F-AE89-2362-DDE78BD7144F}"/>
              </a:ext>
            </a:extLst>
          </p:cNvPr>
          <p:cNvSpPr txBox="1"/>
          <p:nvPr/>
        </p:nvSpPr>
        <p:spPr>
          <a:xfrm>
            <a:off x="6096000" y="1356423"/>
            <a:ext cx="132372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/>
              <a:t>BRDF applied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A698EA6-5E5C-D027-A432-C3E1A154C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079" y="3794601"/>
            <a:ext cx="4428098" cy="2299657"/>
          </a:xfrm>
          <a:prstGeom prst="rect">
            <a:avLst/>
          </a:prstGeom>
        </p:spPr>
      </p:pic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00D78518-E330-7943-403B-634D858B9240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14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F7C120D-D1DA-6AB7-6B44-E5E4E58470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5159" y="6065155"/>
            <a:ext cx="641230" cy="635150"/>
          </a:xfrm>
          <a:prstGeom prst="rect">
            <a:avLst/>
          </a:prstGeom>
        </p:spPr>
      </p:pic>
      <p:pic>
        <p:nvPicPr>
          <p:cNvPr id="23" name="Picture 8" descr="gosat（中）">
            <a:extLst>
              <a:ext uri="{FF2B5EF4-FFF2-40B4-BE49-F238E27FC236}">
                <a16:creationId xmlns:a16="http://schemas.microsoft.com/office/drawing/2014/main" id="{556FC875-838F-71D8-16E1-674BD7EB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7481" y="6142765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56AB259-AB1E-97B9-BB31-2F6D8BB5C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168" y="6139637"/>
            <a:ext cx="773573" cy="486186"/>
          </a:xfrm>
          <a:prstGeom prst="rect">
            <a:avLst/>
          </a:prstGeom>
        </p:spPr>
      </p:pic>
      <p:pic>
        <p:nvPicPr>
          <p:cNvPr id="25" name="Picture 6" descr="SRON - TROPOMI SWIR monitoring">
            <a:extLst>
              <a:ext uri="{FF2B5EF4-FFF2-40B4-BE49-F238E27FC236}">
                <a16:creationId xmlns:a16="http://schemas.microsoft.com/office/drawing/2014/main" id="{EF9F9D16-D39D-FE69-43D6-BAE6B2B4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33" y="6175662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7CD876C-612C-F78D-F224-1A0AC51A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8006862" cy="813045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Long-term observation of High-resolved solar spectra (TSIS collaboration)</a:t>
            </a:r>
            <a:endParaRPr kumimoji="1"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E9A502-3E61-62AC-8713-96B394891BFA}"/>
              </a:ext>
            </a:extLst>
          </p:cNvPr>
          <p:cNvSpPr txBox="1"/>
          <p:nvPr/>
        </p:nvSpPr>
        <p:spPr>
          <a:xfrm>
            <a:off x="345056" y="1446906"/>
            <a:ext cx="1150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any change of Solar Fraunhofer lin</a:t>
            </a:r>
            <a:r>
              <a:rPr lang="en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es (FL) </a:t>
            </a:r>
            <a:r>
              <a:rPr lang="en" altLang="ja-JP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GOSAT long-term solar observation spectra? </a:t>
            </a:r>
          </a:p>
          <a:p>
            <a:r>
              <a:rPr lang="en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can provide non-atmospheric contaminated spectra. If we found 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 on GOSAT solar observation spectra, we hope it will contribute to understand the solar physics.</a:t>
            </a:r>
            <a:endParaRPr lang="en" altLang="ja-JP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292891-7CA3-55EE-597C-9E3D6DFF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" y="2483096"/>
            <a:ext cx="3789505" cy="28421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933E63-8C73-FC6A-963A-1AEEA43DB67D}"/>
              </a:ext>
            </a:extLst>
          </p:cNvPr>
          <p:cNvSpPr txBox="1"/>
          <p:nvPr/>
        </p:nvSpPr>
        <p:spPr>
          <a:xfrm>
            <a:off x="78379" y="5496861"/>
            <a:ext cx="3748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Step1: The modeled Solar spectra (provided by MPI) will be convoluted with the best-estimated  GOSAT ILS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9CBAB9-053B-2D63-9C2C-927382B1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17" y="2363204"/>
            <a:ext cx="4116601" cy="30874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BA9A13-4C0A-9AED-A203-1307051E34F3}"/>
              </a:ext>
            </a:extLst>
          </p:cNvPr>
          <p:cNvSpPr txBox="1"/>
          <p:nvPr/>
        </p:nvSpPr>
        <p:spPr>
          <a:xfrm>
            <a:off x="4080751" y="5536051"/>
            <a:ext cx="3448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Step2: Check the impact on FL with typical solar activity in modeled spectra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9285F4-49BF-E124-E9B3-8D40D52862DA}"/>
              </a:ext>
            </a:extLst>
          </p:cNvPr>
          <p:cNvSpPr txBox="1"/>
          <p:nvPr/>
        </p:nvSpPr>
        <p:spPr>
          <a:xfrm>
            <a:off x="4929801" y="4676505"/>
            <a:ext cx="15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of depth</a:t>
            </a:r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EEB0C5-8228-CB40-59C7-3D44E2FC7F09}"/>
              </a:ext>
            </a:extLst>
          </p:cNvPr>
          <p:cNvSpPr txBox="1"/>
          <p:nvPr/>
        </p:nvSpPr>
        <p:spPr>
          <a:xfrm>
            <a:off x="4164297" y="3884430"/>
            <a:ext cx="15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of widt</a:t>
            </a:r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CA34F9-5807-7D8B-B5A1-31F00A7FA571}"/>
              </a:ext>
            </a:extLst>
          </p:cNvPr>
          <p:cNvSpPr txBox="1"/>
          <p:nvPr/>
        </p:nvSpPr>
        <p:spPr>
          <a:xfrm>
            <a:off x="7782827" y="5479856"/>
            <a:ext cx="40526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Step3: Compare between modeled spectra and GOSAT observation, especially for depth and width of FL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820D977-E555-4B05-BB49-92E2E84F397C}"/>
              </a:ext>
            </a:extLst>
          </p:cNvPr>
          <p:cNvGrpSpPr/>
          <p:nvPr/>
        </p:nvGrpSpPr>
        <p:grpSpPr>
          <a:xfrm>
            <a:off x="7646411" y="2266880"/>
            <a:ext cx="4306641" cy="3229981"/>
            <a:chOff x="7655813" y="2200529"/>
            <a:chExt cx="4306641" cy="322998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5F93EC3-433D-5EF4-759F-44356776A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5813" y="2200529"/>
              <a:ext cx="4306641" cy="3229981"/>
            </a:xfrm>
            <a:prstGeom prst="rect">
              <a:avLst/>
            </a:prstGeom>
          </p:spPr>
        </p:pic>
        <p:sp>
          <p:nvSpPr>
            <p:cNvPr id="16" name="円/楕円 5">
              <a:extLst>
                <a:ext uri="{FF2B5EF4-FFF2-40B4-BE49-F238E27FC236}">
                  <a16:creationId xmlns:a16="http://schemas.microsoft.com/office/drawing/2014/main" id="{11DA23BA-D6DB-F9F0-A860-427EAA536532}"/>
                </a:ext>
              </a:extLst>
            </p:cNvPr>
            <p:cNvSpPr/>
            <p:nvPr/>
          </p:nvSpPr>
          <p:spPr>
            <a:xfrm>
              <a:off x="8693234" y="4444676"/>
              <a:ext cx="543208" cy="543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円/楕円 6">
              <a:extLst>
                <a:ext uri="{FF2B5EF4-FFF2-40B4-BE49-F238E27FC236}">
                  <a16:creationId xmlns:a16="http://schemas.microsoft.com/office/drawing/2014/main" id="{CA854899-9413-14B3-E773-37F7349917EA}"/>
                </a:ext>
              </a:extLst>
            </p:cNvPr>
            <p:cNvSpPr/>
            <p:nvPr/>
          </p:nvSpPr>
          <p:spPr>
            <a:xfrm>
              <a:off x="9653564" y="3534802"/>
              <a:ext cx="543208" cy="543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円/楕円 7">
              <a:extLst>
                <a:ext uri="{FF2B5EF4-FFF2-40B4-BE49-F238E27FC236}">
                  <a16:creationId xmlns:a16="http://schemas.microsoft.com/office/drawing/2014/main" id="{873AE926-164E-C3AF-FEF0-74FF6731E927}"/>
                </a:ext>
              </a:extLst>
            </p:cNvPr>
            <p:cNvSpPr/>
            <p:nvPr/>
          </p:nvSpPr>
          <p:spPr>
            <a:xfrm>
              <a:off x="11026637" y="3472183"/>
              <a:ext cx="543208" cy="5432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49F5C5A-751D-F702-B737-FD57292D39AF}"/>
              </a:ext>
            </a:extLst>
          </p:cNvPr>
          <p:cNvCxnSpPr>
            <a:cxnSpLocks/>
          </p:cNvCxnSpPr>
          <p:nvPr/>
        </p:nvCxnSpPr>
        <p:spPr bwMode="auto">
          <a:xfrm flipH="1">
            <a:off x="4656237" y="3851531"/>
            <a:ext cx="427463" cy="37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C92A635-BEBA-3A9F-6DF6-C6CEC093EF8D}"/>
              </a:ext>
            </a:extLst>
          </p:cNvPr>
          <p:cNvCxnSpPr>
            <a:cxnSpLocks/>
          </p:cNvCxnSpPr>
          <p:nvPr/>
        </p:nvCxnSpPr>
        <p:spPr bwMode="auto">
          <a:xfrm flipV="1">
            <a:off x="4968953" y="4635685"/>
            <a:ext cx="0" cy="383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B44756B2-5818-3D51-E807-0701E42B7520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15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4148EB-5506-6004-12C1-8F81601DEA1B}"/>
              </a:ext>
            </a:extLst>
          </p:cNvPr>
          <p:cNvSpPr txBox="1"/>
          <p:nvPr/>
        </p:nvSpPr>
        <p:spPr>
          <a:xfrm>
            <a:off x="7074938" y="6301258"/>
            <a:ext cx="411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latin typeface="Airal"/>
              </a:rPr>
              <a:t>Collaborated with CU, MPI from TSIS team</a:t>
            </a:r>
            <a:endParaRPr kumimoji="1" lang="ja-JP" altLang="en-US" i="1" dirty="0"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326076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4157E-A280-A158-37A3-B3CAFC62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04E54-0234-5B6D-024A-4113A1208BD4}"/>
              </a:ext>
            </a:extLst>
          </p:cNvPr>
          <p:cNvSpPr txBox="1"/>
          <p:nvPr/>
        </p:nvSpPr>
        <p:spPr>
          <a:xfrm>
            <a:off x="308581" y="4934132"/>
            <a:ext cx="5384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https://www.eorc.jaxa.jp/GOSAT/GHGs_Vical/index.html</a:t>
            </a:r>
            <a:endParaRPr kumimoji="1" lang="ja-JP" alt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74268F-3889-900E-4F11-3F44CFF66C31}"/>
              </a:ext>
            </a:extLst>
          </p:cNvPr>
          <p:cNvSpPr txBox="1"/>
          <p:nvPr/>
        </p:nvSpPr>
        <p:spPr>
          <a:xfrm>
            <a:off x="34437" y="5455920"/>
            <a:ext cx="1152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The Railroad Valley field data are available from VCAL portal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VCAL team meeting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is held every 3-4 months. </a:t>
            </a:r>
            <a:r>
              <a:rPr lang="en-US" altLang="ja-JP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Next meeting: 12-13UTC, Friday, May 9, 2025.</a:t>
            </a:r>
            <a:endParaRPr kumimoji="1" lang="en-US" altLang="ja-JP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RRV2025 summer (May30-Jun05)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Good for OCO-3 target, TEMPO and hopefully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MethaneSAT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RRV2025 fall plan: Good for OCO-3 target, hopefully GOSAT-GW in the initial phase 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90E98456-D776-CED1-A34B-19439B31D40D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16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0678D7B-6B2F-721D-9F2C-D737B012D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598" y="1190627"/>
            <a:ext cx="3785616" cy="19070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00C765-5100-D7B0-FAD5-556A9B09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97" y="3097631"/>
            <a:ext cx="3785615" cy="206159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C3E304-FC33-6D04-09A3-92E5A1F702E7}"/>
              </a:ext>
            </a:extLst>
          </p:cNvPr>
          <p:cNvSpPr txBox="1"/>
          <p:nvPr/>
        </p:nvSpPr>
        <p:spPr>
          <a:xfrm>
            <a:off x="7343302" y="4953304"/>
            <a:ext cx="4654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https://www.eorc.jaxa.jp/GOSAT/Matchup_forCal/top_matchup_viewer.html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2B3636-C558-86FB-997D-004B56C5DA3D}"/>
              </a:ext>
            </a:extLst>
          </p:cNvPr>
          <p:cNvSpPr txBox="1"/>
          <p:nvPr/>
        </p:nvSpPr>
        <p:spPr>
          <a:xfrm>
            <a:off x="9461482" y="1919028"/>
            <a:ext cx="27305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match-ups</a:t>
            </a:r>
          </a:p>
          <a:p>
            <a:pPr algn="just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</a:t>
            </a:r>
          </a:p>
          <a:p>
            <a:pPr algn="just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Calibrated radiance</a:t>
            </a:r>
          </a:p>
          <a:p>
            <a:pPr marL="342900" indent="-342900" algn="just">
              <a:buAutoNum type="arabicParenBoth" startAt="2"/>
            </a:pP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XCO2, XCH4, SIF, AOT</a:t>
            </a:r>
          </a:p>
          <a:p>
            <a:pPr algn="just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For TIR</a:t>
            </a:r>
          </a:p>
          <a:p>
            <a:pPr algn="just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Calibrated radiance</a:t>
            </a:r>
          </a:p>
          <a:p>
            <a:pPr algn="just"/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Brightness temperature</a:t>
            </a:r>
            <a:endParaRPr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12FE99B-EF49-7B3F-DDBD-EC1689D1AD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9" y="1553711"/>
            <a:ext cx="5912499" cy="3411057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15256264-61E4-B355-0546-17F95E37BC09}"/>
              </a:ext>
            </a:extLst>
          </p:cNvPr>
          <p:cNvSpPr/>
          <p:nvPr/>
        </p:nvSpPr>
        <p:spPr>
          <a:xfrm>
            <a:off x="1657086" y="2375739"/>
            <a:ext cx="600075" cy="18141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838821-B8CF-05FD-EDB1-8BB77857F4CD}"/>
              </a:ext>
            </a:extLst>
          </p:cNvPr>
          <p:cNvSpPr txBox="1"/>
          <p:nvPr/>
        </p:nvSpPr>
        <p:spPr>
          <a:xfrm>
            <a:off x="2312905" y="230505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矢印: 左 14">
            <a:extLst>
              <a:ext uri="{FF2B5EF4-FFF2-40B4-BE49-F238E27FC236}">
                <a16:creationId xmlns:a16="http://schemas.microsoft.com/office/drawing/2014/main" id="{4D8C79C7-2BFE-35CD-B96A-09E2109D7245}"/>
              </a:ext>
            </a:extLst>
          </p:cNvPr>
          <p:cNvSpPr/>
          <p:nvPr/>
        </p:nvSpPr>
        <p:spPr>
          <a:xfrm>
            <a:off x="1561836" y="4488234"/>
            <a:ext cx="600075" cy="18141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AA0E86-7919-4A1D-EABB-B5AE370AC95D}"/>
              </a:ext>
            </a:extLst>
          </p:cNvPr>
          <p:cNvSpPr txBox="1"/>
          <p:nvPr/>
        </p:nvSpPr>
        <p:spPr>
          <a:xfrm>
            <a:off x="2257161" y="43942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8BEC10-C920-CBE6-2F32-C524166685F7}"/>
              </a:ext>
            </a:extLst>
          </p:cNvPr>
          <p:cNvSpPr txBox="1"/>
          <p:nvPr/>
        </p:nvSpPr>
        <p:spPr>
          <a:xfrm>
            <a:off x="130279" y="1190627"/>
            <a:ext cx="323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VCAL portal site update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2F112D-2F1A-A91A-2DE4-46438DB5A227}"/>
              </a:ext>
            </a:extLst>
          </p:cNvPr>
          <p:cNvSpPr txBox="1"/>
          <p:nvPr/>
        </p:nvSpPr>
        <p:spPr>
          <a:xfrm>
            <a:off x="9461482" y="1319921"/>
            <a:ext cx="261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Match-up data viewer newly release!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2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376C0B-4DE6-A961-7D22-296BDF16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5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8915F58-BD93-104B-5D6C-8B3DF0F9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36" y="1742780"/>
            <a:ext cx="6323326" cy="16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5896181-2136-4091-000C-0F673371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 and GOSAT-2 satellites</a:t>
            </a:r>
            <a:endParaRPr kumimoji="1" lang="ja-JP" altLang="en-US" sz="3600" dirty="0"/>
          </a:p>
        </p:txBody>
      </p:sp>
      <p:pic>
        <p:nvPicPr>
          <p:cNvPr id="3" name="図 1" descr="リーフレット最終背景なし高.jpg">
            <a:extLst>
              <a:ext uri="{FF2B5EF4-FFF2-40B4-BE49-F238E27FC236}">
                <a16:creationId xmlns:a16="http://schemas.microsoft.com/office/drawing/2014/main" id="{61047BFB-86C7-A4FA-CEF3-BA57BC3B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73" y="1499277"/>
            <a:ext cx="3181220" cy="18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1">
            <a:extLst>
              <a:ext uri="{FF2B5EF4-FFF2-40B4-BE49-F238E27FC236}">
                <a16:creationId xmlns:a16="http://schemas.microsoft.com/office/drawing/2014/main" id="{FF474FD7-61C5-D116-23A1-26EFF129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6676" y="3501212"/>
            <a:ext cx="1103124" cy="10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3E93EAB8-846F-2B90-5BFB-C24BA4A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5800" y="3535273"/>
            <a:ext cx="1027189" cy="12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3B5530-AAD4-E498-9450-39F4F1CBE18E}"/>
              </a:ext>
            </a:extLst>
          </p:cNvPr>
          <p:cNvSpPr txBox="1"/>
          <p:nvPr/>
        </p:nvSpPr>
        <p:spPr>
          <a:xfrm>
            <a:off x="174092" y="4596946"/>
            <a:ext cx="3668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2A(0.76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WCO2,CH4(1.6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SCO2(2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TIR (5-15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 spectral resolution 0.2cm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Pointing mechanism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E4DA27-A40C-CF76-1BE7-AB6A5B702DCD}"/>
              </a:ext>
            </a:extLst>
          </p:cNvPr>
          <p:cNvSpPr txBox="1"/>
          <p:nvPr/>
        </p:nvSpPr>
        <p:spPr>
          <a:xfrm>
            <a:off x="3805889" y="4808979"/>
            <a:ext cx="22901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UV-SWIR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4 bands linear array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Nadir view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4DE2CF-F814-B4B9-E589-1B414594FE59}"/>
              </a:ext>
            </a:extLst>
          </p:cNvPr>
          <p:cNvSpPr txBox="1"/>
          <p:nvPr/>
        </p:nvSpPr>
        <p:spPr>
          <a:xfrm>
            <a:off x="2842294" y="1320793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 (2009~)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4C9238-59E5-C52D-4A92-860FEB0A73CF}"/>
              </a:ext>
            </a:extLst>
          </p:cNvPr>
          <p:cNvSpPr txBox="1"/>
          <p:nvPr/>
        </p:nvSpPr>
        <p:spPr>
          <a:xfrm>
            <a:off x="8448006" y="1191196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GOSAT-2 (2018~)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746D71E-A702-8494-6665-F60BC14B0ECE}"/>
              </a:ext>
            </a:extLst>
          </p:cNvPr>
          <p:cNvSpPr txBox="1"/>
          <p:nvPr/>
        </p:nvSpPr>
        <p:spPr>
          <a:xfrm>
            <a:off x="5722136" y="1816760"/>
            <a:ext cx="2101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FTS-2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DC5D89-B348-C7B9-B617-9321B32522CC}"/>
              </a:ext>
            </a:extLst>
          </p:cNvPr>
          <p:cNvSpPr txBox="1"/>
          <p:nvPr/>
        </p:nvSpPr>
        <p:spPr>
          <a:xfrm>
            <a:off x="9474200" y="2718460"/>
            <a:ext cx="25458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64902ECC-FD71-0519-95E4-0A888C59776F}"/>
              </a:ext>
            </a:extLst>
          </p:cNvPr>
          <p:cNvCxnSpPr>
            <a:cxnSpLocks/>
          </p:cNvCxnSpPr>
          <p:nvPr/>
        </p:nvCxnSpPr>
        <p:spPr>
          <a:xfrm flipH="1">
            <a:off x="2689048" y="2837057"/>
            <a:ext cx="958699" cy="81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DB37B8E-A686-0793-40C7-DE831F0F08B3}"/>
              </a:ext>
            </a:extLst>
          </p:cNvPr>
          <p:cNvCxnSpPr>
            <a:cxnSpLocks/>
          </p:cNvCxnSpPr>
          <p:nvPr/>
        </p:nvCxnSpPr>
        <p:spPr>
          <a:xfrm>
            <a:off x="3647747" y="2949292"/>
            <a:ext cx="881787" cy="84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79DA10-B128-2A86-6D3A-CAF4273D6C00}"/>
              </a:ext>
            </a:extLst>
          </p:cNvPr>
          <p:cNvSpPr txBox="1"/>
          <p:nvPr/>
        </p:nvSpPr>
        <p:spPr>
          <a:xfrm>
            <a:off x="6515444" y="3338396"/>
            <a:ext cx="4431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FTS-2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2A(0.76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WCO2,CH4(1.6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SCO2, CO (2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 TIR bands (5-15</a:t>
            </a:r>
            <a:r>
              <a:rPr lang="en-US" altLang="ja-JP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 spectral resolution 0.2cm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Enhanced pointing mechanisms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CCC3D6D-A26A-E4D8-1917-8B3F790E34DA}"/>
              </a:ext>
            </a:extLst>
          </p:cNvPr>
          <p:cNvSpPr txBox="1"/>
          <p:nvPr/>
        </p:nvSpPr>
        <p:spPr>
          <a:xfrm>
            <a:off x="6515444" y="5427942"/>
            <a:ext cx="5130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UV-SWIR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 bands linear array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5 forward view bands, 5 backward view bands </a:t>
            </a:r>
          </a:p>
        </p:txBody>
      </p:sp>
    </p:spTree>
    <p:extLst>
      <p:ext uri="{BB962C8B-B14F-4D97-AF65-F5344CB8AC3E}">
        <p14:creationId xmlns:p14="http://schemas.microsoft.com/office/powerpoint/2010/main" val="11916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6">
            <a:extLst>
              <a:ext uri="{FF2B5EF4-FFF2-40B4-BE49-F238E27FC236}">
                <a16:creationId xmlns:a16="http://schemas.microsoft.com/office/drawing/2014/main" id="{728864EC-25F6-7C0B-90C5-6BE9787AC437}"/>
              </a:ext>
            </a:extLst>
          </p:cNvPr>
          <p:cNvSpPr txBox="1">
            <a:spLocks/>
          </p:cNvSpPr>
          <p:nvPr/>
        </p:nvSpPr>
        <p:spPr>
          <a:xfrm>
            <a:off x="32926" y="1164239"/>
            <a:ext cx="6063074" cy="5666793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(16-year Jan. 2024)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and validated dataset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Condition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fuel to operate for at least another 10-year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four batteries are healthy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Jan. 2024, the monthly-used back-side solar diffuser has not been available due to rotation anomaly, but the front-side is in normal operation every orbit.  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V300.300 (released in March 2023)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Best-estimate radiance spectra using TSIS-HSRS and long-term vicarious-calibration data.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5BE4DE18-E63F-BDA7-FE23-26B4D55F1C2B}"/>
              </a:ext>
            </a:extLst>
          </p:cNvPr>
          <p:cNvSpPr txBox="1">
            <a:spLocks/>
          </p:cNvSpPr>
          <p:nvPr/>
        </p:nvSpPr>
        <p:spPr>
          <a:xfrm>
            <a:off x="6096000" y="1164239"/>
            <a:ext cx="6063073" cy="5666793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target observations using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and wide angle pointing 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Oct30,2023, 5-year operation review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 has been extended.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Feb. 2021, anomaly occurred in the solar diffuser plate mechanism. The solar irradiance calibration has been suspended since then,</a:t>
            </a: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calibration is normal.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V220.221 (released in March 2024)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calibration updated in large-AT angles (V220.220)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radiometric degradation update (V220.221)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IGM-domain correction (DC fluctuation, low-freq.) (Next ver.)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D1F5132-D142-E1D8-F75A-0D1059495047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3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8" name="図 1" descr="リーフレット最終背景なし高.jpg">
            <a:extLst>
              <a:ext uri="{FF2B5EF4-FFF2-40B4-BE49-F238E27FC236}">
                <a16:creationId xmlns:a16="http://schemas.microsoft.com/office/drawing/2014/main" id="{A7B3F7AE-5BBA-7B92-FBE8-FAEF86C9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614" y="1173366"/>
            <a:ext cx="1784957" cy="1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692709A-3B96-305C-F5ED-9A4FC4EE5D30}"/>
              </a:ext>
            </a:extLst>
          </p:cNvPr>
          <p:cNvGrpSpPr/>
          <p:nvPr/>
        </p:nvGrpSpPr>
        <p:grpSpPr>
          <a:xfrm>
            <a:off x="10646196" y="1173366"/>
            <a:ext cx="1512877" cy="1143001"/>
            <a:chOff x="3673830" y="3328468"/>
            <a:chExt cx="800441" cy="46513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06EFFE2-F533-E33F-96FC-EA7CC8DA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9652F9E-F98F-849F-0B06-C710540C8B4C}"/>
                </a:ext>
              </a:extLst>
            </p:cNvPr>
            <p:cNvCxnSpPr/>
            <p:nvPr/>
          </p:nvCxnSpPr>
          <p:spPr>
            <a:xfrm flipH="1" flipV="1">
              <a:off x="3692525" y="3336925"/>
              <a:ext cx="353408" cy="1615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B582064-BDAC-15B5-7C44-5D1FC73FE750}"/>
                </a:ext>
              </a:extLst>
            </p:cNvPr>
            <p:cNvCxnSpPr/>
            <p:nvPr/>
          </p:nvCxnSpPr>
          <p:spPr>
            <a:xfrm flipH="1" flipV="1">
              <a:off x="3717925" y="3533775"/>
              <a:ext cx="361263" cy="11871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872D00-6E09-A264-7AC4-88367DC3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950" dirty="0"/>
              <a:t>GOSAT and GOSAT-2 status</a:t>
            </a:r>
            <a:endParaRPr lang="ja-JP" altLang="en-US" sz="2950" dirty="0"/>
          </a:p>
        </p:txBody>
      </p:sp>
    </p:spTree>
    <p:extLst>
      <p:ext uri="{BB962C8B-B14F-4D97-AF65-F5344CB8AC3E}">
        <p14:creationId xmlns:p14="http://schemas.microsoft.com/office/powerpoint/2010/main" val="125564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A064D-717D-4ACF-19A8-74DE8ADE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Calibration strategy</a:t>
            </a:r>
            <a:endParaRPr kumimoji="1" lang="ja-JP" altLang="en-US" sz="3600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7CA3DE4-8161-EEFF-5C0F-0D1D329E1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93001"/>
              </p:ext>
            </p:extLst>
          </p:nvPr>
        </p:nvGraphicFramePr>
        <p:xfrm>
          <a:off x="556434" y="1246652"/>
          <a:ext cx="11086841" cy="5506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12008">
                  <a:extLst>
                    <a:ext uri="{9D8B030D-6E8A-4147-A177-3AD203B41FA5}">
                      <a16:colId xmlns:a16="http://schemas.microsoft.com/office/drawing/2014/main" val="799335505"/>
                    </a:ext>
                  </a:extLst>
                </a:gridCol>
                <a:gridCol w="4175968">
                  <a:extLst>
                    <a:ext uri="{9D8B030D-6E8A-4147-A177-3AD203B41FA5}">
                      <a16:colId xmlns:a16="http://schemas.microsoft.com/office/drawing/2014/main" val="3512950239"/>
                    </a:ext>
                  </a:extLst>
                </a:gridCol>
                <a:gridCol w="4398865">
                  <a:extLst>
                    <a:ext uri="{9D8B030D-6E8A-4147-A177-3AD203B41FA5}">
                      <a16:colId xmlns:a16="http://schemas.microsoft.com/office/drawing/2014/main" val="1215089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 (2009~)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 (2018~)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48402"/>
                  </a:ext>
                </a:extLst>
              </a:tr>
              <a:tr h="462195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radiance degradation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28707"/>
                  </a:ext>
                </a:extLst>
              </a:tr>
              <a:tr h="81294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diffuser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Backside diffuser is only exposed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/ month</a:t>
                      </a:r>
                      <a:r>
                        <a:rPr kumimoji="1" lang="ja-JP" altLang="en-US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(2009-2023)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due to the rotation trouble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Frontside diffuser operation Once /orbit 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Diffuser is only exposed a few minutes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/orbit (2018-Feb2021)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due to the shutter trouble</a:t>
                      </a:r>
                      <a:endParaRPr kumimoji="1" lang="ja-JP" altLang="en-US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72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Lunar calibration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times / year (2009-2014)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Suspended due to the solar paddles rotation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times / month</a:t>
                      </a:r>
                    </a:p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before and after full moon</a:t>
                      </a:r>
                    </a:p>
                    <a:p>
                      <a:endParaRPr kumimoji="1" lang="en-US" altLang="ja-JP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9629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Absolute radiance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3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Vicarious Calibration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campaign at Railroad Valley (RRV) playa, Nevada conducted every summer with OCO team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the GOSAT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3848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Inter-comparison</a:t>
                      </a:r>
                      <a:endParaRPr kumimoji="1" lang="ja-JP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observation with other GHG sensors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Simultaneous observations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RRV target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orbit crossing</a:t>
                      </a:r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as the GOSAT</a:t>
                      </a:r>
                    </a:p>
                    <a:p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886312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D94FCB65-847F-D571-570A-616B5791622C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4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D40C2-3607-5064-918A-0B6EC580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GOSAT solar </a:t>
            </a:r>
            <a:r>
              <a:rPr lang="en-US" altLang="ja-JP" sz="3600" dirty="0"/>
              <a:t>diffuser</a:t>
            </a:r>
            <a:r>
              <a:rPr kumimoji="1" lang="en-US" altLang="ja-JP" sz="3600" dirty="0"/>
              <a:t> calibration </a:t>
            </a:r>
            <a:br>
              <a:rPr kumimoji="1" lang="en-US" altLang="ja-JP" sz="3600" dirty="0"/>
            </a:br>
            <a:r>
              <a:rPr kumimoji="1" lang="en-US" altLang="ja-JP" sz="3600" dirty="0"/>
              <a:t>as on-orbit main calibrator</a:t>
            </a:r>
            <a:endParaRPr kumimoji="1" lang="ja-JP" altLang="en-US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435BCA-28BC-852A-52F1-F1033F149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11" y="1205327"/>
            <a:ext cx="7793144" cy="50760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E0C72F-FD8D-38B7-71C4-5674E85C8B6C}"/>
              </a:ext>
            </a:extLst>
          </p:cNvPr>
          <p:cNvSpPr txBox="1"/>
          <p:nvPr/>
        </p:nvSpPr>
        <p:spPr>
          <a:xfrm>
            <a:off x="197420" y="5934670"/>
            <a:ext cx="1151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GOSAT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adiance degradation curve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was estimated from solar diffuser calibration.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curve will be scaled to the Railroad Valley Vicarious Calibration results over 15 years.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0787148-83FE-BEC4-DB6C-209D154A2F24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5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A506AA-91CF-0DC8-60F3-8189A3E145D2}"/>
              </a:ext>
            </a:extLst>
          </p:cNvPr>
          <p:cNvSpPr txBox="1"/>
          <p:nvPr/>
        </p:nvSpPr>
        <p:spPr>
          <a:xfrm>
            <a:off x="197420" y="1601869"/>
            <a:ext cx="2269231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GOSAT backside diffuser is exposed only once a month </a:t>
            </a:r>
          </a:p>
          <a:p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Over 15 years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High-spectral resolution</a:t>
            </a: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Collaborated with TSIS team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8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9F0507-AEBB-8F86-145B-D4545D6E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/>
              <a:t>GOSAT-2/FTS-2 lunar calibration </a:t>
            </a:r>
            <a:br>
              <a:rPr kumimoji="1" lang="en-US" altLang="ja-JP" sz="3600" dirty="0"/>
            </a:br>
            <a:r>
              <a:rPr kumimoji="1" lang="en-US" altLang="ja-JP" sz="3600" dirty="0"/>
              <a:t>as on-orbit main calibrator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79F50D7-99CF-AB56-F830-6A82C3A80105}"/>
              </a:ext>
            </a:extLst>
          </p:cNvPr>
          <p:cNvGrpSpPr>
            <a:grpSpLocks noChangeAspect="1"/>
          </p:cNvGrpSpPr>
          <p:nvPr/>
        </p:nvGrpSpPr>
        <p:grpSpPr>
          <a:xfrm>
            <a:off x="642820" y="5135771"/>
            <a:ext cx="1091878" cy="1090668"/>
            <a:chOff x="7232850" y="2236438"/>
            <a:chExt cx="2664190" cy="266123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3C46FF6E-D912-DC4A-5AEA-69FAB9719251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5B7935BA-5D03-85C6-C1CB-66A9C2560CCA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E9B7659E-0E65-D973-098E-FAA777572585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F730E38-1CFC-1CED-7EB0-AC8D89C8CB27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6FF507D-2557-871A-8872-9C3FB51A0926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034221D-C23C-1DCD-054C-C5F451BFD5DC}"/>
              </a:ext>
            </a:extLst>
          </p:cNvPr>
          <p:cNvGrpSpPr>
            <a:grpSpLocks noChangeAspect="1"/>
          </p:cNvGrpSpPr>
          <p:nvPr/>
        </p:nvGrpSpPr>
        <p:grpSpPr>
          <a:xfrm>
            <a:off x="652571" y="2555252"/>
            <a:ext cx="1091878" cy="1090668"/>
            <a:chOff x="7232850" y="2236438"/>
            <a:chExt cx="2664190" cy="266123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22D6BBD6-2DE4-2359-7CFF-1E139542037C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5ABF1B53-ED2B-1611-0396-03ADB8540F89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F69412AB-4C9F-05CD-244E-E1605963CE13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431D2BBE-BD46-70C2-E09A-2888725871D9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4CA8763-D8C2-42F4-78EB-0A564C184FE1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69B37077-70EA-E401-9204-1FECCED33BB1}"/>
              </a:ext>
            </a:extLst>
          </p:cNvPr>
          <p:cNvSpPr/>
          <p:nvPr/>
        </p:nvSpPr>
        <p:spPr>
          <a:xfrm>
            <a:off x="2821010" y="2919572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666200-CC50-FDB8-AD79-442EBBDBC823}"/>
              </a:ext>
            </a:extLst>
          </p:cNvPr>
          <p:cNvSpPr txBox="1"/>
          <p:nvPr/>
        </p:nvSpPr>
        <p:spPr>
          <a:xfrm>
            <a:off x="342540" y="1621434"/>
            <a:ext cx="404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day1 : Waxing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1B88571-B8A9-1591-A347-845C2246D791}"/>
              </a:ext>
            </a:extLst>
          </p:cNvPr>
          <p:cNvSpPr txBox="1"/>
          <p:nvPr/>
        </p:nvSpPr>
        <p:spPr>
          <a:xfrm>
            <a:off x="342540" y="4220166"/>
            <a:ext cx="404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day2 : Waning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BC66FED-2466-5B9B-F6F8-D74C53981452}"/>
              </a:ext>
            </a:extLst>
          </p:cNvPr>
          <p:cNvSpPr txBox="1"/>
          <p:nvPr/>
        </p:nvSpPr>
        <p:spPr>
          <a:xfrm>
            <a:off x="4538464" y="1772370"/>
            <a:ext cx="71334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Keep looking at the moon, integrate for 4 [sec] per sounding and observes 10-30 soundings.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Used for the evaluation of radiometric degradation.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FTS-2 modulation efficiency depends on orbital ambient temperature, so, we only used the timing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46A8786D-02E0-8665-BBBE-CB3F124774C0}"/>
              </a:ext>
            </a:extLst>
          </p:cNvPr>
          <p:cNvSpPr/>
          <p:nvPr/>
        </p:nvSpPr>
        <p:spPr>
          <a:xfrm>
            <a:off x="2019107" y="3710135"/>
            <a:ext cx="1544361" cy="517372"/>
          </a:xfrm>
          <a:prstGeom prst="wedgeRectCallout">
            <a:avLst>
              <a:gd name="adj1" fmla="val -80155"/>
              <a:gd name="adj2" fmla="val -216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FTS-2(band1)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 timing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①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C6A7B4DA-890E-4698-A69B-0F0634BAC88F}"/>
              </a:ext>
            </a:extLst>
          </p:cNvPr>
          <p:cNvSpPr/>
          <p:nvPr/>
        </p:nvSpPr>
        <p:spPr>
          <a:xfrm>
            <a:off x="6666874" y="4124661"/>
            <a:ext cx="1137920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D1B74738-FF47-6746-D613-D6B121CD2C34}"/>
              </a:ext>
            </a:extLst>
          </p:cNvPr>
          <p:cNvSpPr/>
          <p:nvPr/>
        </p:nvSpPr>
        <p:spPr>
          <a:xfrm>
            <a:off x="2641626" y="5784369"/>
            <a:ext cx="1839055" cy="517372"/>
          </a:xfrm>
          <a:prstGeom prst="wedgeRectCallout">
            <a:avLst>
              <a:gd name="adj1" fmla="val -69898"/>
              <a:gd name="adj2" fmla="val -4542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FTS-2(band1~3)</a:t>
            </a:r>
          </a:p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 timing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0911CC13-BAF1-A0B0-2706-72C302187BFA}"/>
              </a:ext>
            </a:extLst>
          </p:cNvPr>
          <p:cNvSpPr/>
          <p:nvPr/>
        </p:nvSpPr>
        <p:spPr>
          <a:xfrm>
            <a:off x="2437154" y="6316825"/>
            <a:ext cx="1759228" cy="517372"/>
          </a:xfrm>
          <a:prstGeom prst="wedgeRectCallout">
            <a:avLst>
              <a:gd name="adj1" fmla="val -97403"/>
              <a:gd name="adj2" fmla="val -3375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FTS-2(band1~3)</a:t>
            </a:r>
          </a:p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ja-JP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  <a:endParaRPr kumimoji="1"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53A5FA9-CB39-B906-5B7B-8E59A9B56195}"/>
              </a:ext>
            </a:extLst>
          </p:cNvPr>
          <p:cNvGrpSpPr>
            <a:grpSpLocks noChangeAspect="1"/>
          </p:cNvGrpSpPr>
          <p:nvPr/>
        </p:nvGrpSpPr>
        <p:grpSpPr>
          <a:xfrm>
            <a:off x="5010347" y="3481114"/>
            <a:ext cx="1357631" cy="1549147"/>
            <a:chOff x="5958057" y="849105"/>
            <a:chExt cx="1418408" cy="1618498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E5B260C2-1C08-F732-DA9C-CC15A3B6A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67" y="849105"/>
              <a:ext cx="1324247" cy="1324247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D72FC40-8C38-7F83-BC89-82C63AA0B392}"/>
                </a:ext>
              </a:extLst>
            </p:cNvPr>
            <p:cNvSpPr txBox="1"/>
            <p:nvPr/>
          </p:nvSpPr>
          <p:spPr>
            <a:xfrm>
              <a:off x="5958057" y="1920960"/>
              <a:ext cx="1418408" cy="546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FTS-2 footprint</a:t>
              </a:r>
              <a:endParaRPr kumimoji="1" lang="ja-JP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2EFB2264-40D4-3F65-1E61-6108FC0D88C2}"/>
                </a:ext>
              </a:extLst>
            </p:cNvPr>
            <p:cNvSpPr/>
            <p:nvPr/>
          </p:nvSpPr>
          <p:spPr bwMode="auto">
            <a:xfrm>
              <a:off x="6457826" y="1239267"/>
              <a:ext cx="566057" cy="583041"/>
            </a:xfrm>
            <a:prstGeom prst="ellips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7D451AD-F003-6A93-AFE1-F1C600BEAD0B}"/>
                </a:ext>
              </a:extLst>
            </p:cNvPr>
            <p:cNvSpPr txBox="1"/>
            <p:nvPr/>
          </p:nvSpPr>
          <p:spPr>
            <a:xfrm>
              <a:off x="6624868" y="953966"/>
              <a:ext cx="714078" cy="32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7B999F72-5253-9673-25A4-6A6239FE9F4E}"/>
              </a:ext>
            </a:extLst>
          </p:cNvPr>
          <p:cNvSpPr>
            <a:spLocks noChangeAspect="1"/>
          </p:cNvSpPr>
          <p:nvPr/>
        </p:nvSpPr>
        <p:spPr>
          <a:xfrm>
            <a:off x="462765" y="2366477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B15A07A-34B8-2666-5130-4DCA093949D5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2382633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3B2BDC3-A8F1-3F74-E2A9-C8721B45893A}"/>
              </a:ext>
            </a:extLst>
          </p:cNvPr>
          <p:cNvCxnSpPr>
            <a:cxnSpLocks/>
          </p:cNvCxnSpPr>
          <p:nvPr/>
        </p:nvCxnSpPr>
        <p:spPr>
          <a:xfrm flipV="1">
            <a:off x="1797240" y="3540713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2D987C8-E706-66B2-DC40-8FC84BDCFBB6}"/>
              </a:ext>
            </a:extLst>
          </p:cNvPr>
          <p:cNvSpPr txBox="1"/>
          <p:nvPr/>
        </p:nvSpPr>
        <p:spPr>
          <a:xfrm>
            <a:off x="2682412" y="2623301"/>
            <a:ext cx="1022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C17FAE9-4421-9E7A-7448-9157E3970F29}"/>
              </a:ext>
            </a:extLst>
          </p:cNvPr>
          <p:cNvSpPr/>
          <p:nvPr/>
        </p:nvSpPr>
        <p:spPr>
          <a:xfrm>
            <a:off x="2821010" y="5500888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D0D365D3-9CA3-EC62-D5D4-C4D02B1DEF58}"/>
              </a:ext>
            </a:extLst>
          </p:cNvPr>
          <p:cNvSpPr>
            <a:spLocks noChangeAspect="1"/>
          </p:cNvSpPr>
          <p:nvPr/>
        </p:nvSpPr>
        <p:spPr>
          <a:xfrm>
            <a:off x="462765" y="4947793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C696951-CC27-6F49-84D4-2C4B8C6EF281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4963949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A464390D-C69F-5F79-4FC5-9D381003FF6A}"/>
              </a:ext>
            </a:extLst>
          </p:cNvPr>
          <p:cNvCxnSpPr>
            <a:cxnSpLocks/>
          </p:cNvCxnSpPr>
          <p:nvPr/>
        </p:nvCxnSpPr>
        <p:spPr>
          <a:xfrm flipV="1">
            <a:off x="1797240" y="6122029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D377ECD-BAED-1C17-BC6C-037BC70A10CC}"/>
              </a:ext>
            </a:extLst>
          </p:cNvPr>
          <p:cNvSpPr txBox="1"/>
          <p:nvPr/>
        </p:nvSpPr>
        <p:spPr>
          <a:xfrm>
            <a:off x="2682412" y="5204617"/>
            <a:ext cx="114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図 38" descr="アンテナ が含まれている画像&#10;&#10;自動的に生成された説明">
            <a:extLst>
              <a:ext uri="{FF2B5EF4-FFF2-40B4-BE49-F238E27FC236}">
                <a16:creationId xmlns:a16="http://schemas.microsoft.com/office/drawing/2014/main" id="{1AF17DD6-F965-D3AB-55B3-83BCC9D9E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41" y="3606514"/>
            <a:ext cx="3426313" cy="114210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C6D9254-C5A2-44DE-7D22-304F5BA691D9}"/>
              </a:ext>
            </a:extLst>
          </p:cNvPr>
          <p:cNvSpPr txBox="1"/>
          <p:nvPr/>
        </p:nvSpPr>
        <p:spPr>
          <a:xfrm>
            <a:off x="6332067" y="3565586"/>
            <a:ext cx="198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integrate 4 [sec]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sounding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月 40">
            <a:extLst>
              <a:ext uri="{FF2B5EF4-FFF2-40B4-BE49-F238E27FC236}">
                <a16:creationId xmlns:a16="http://schemas.microsoft.com/office/drawing/2014/main" id="{088A7749-0177-79AB-63FE-2CF38C57C185}"/>
              </a:ext>
            </a:extLst>
          </p:cNvPr>
          <p:cNvSpPr/>
          <p:nvPr/>
        </p:nvSpPr>
        <p:spPr>
          <a:xfrm rot="21369292">
            <a:off x="2822453" y="2941625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0382E68E-0FEF-1912-681C-9F892758EAA6}"/>
              </a:ext>
            </a:extLst>
          </p:cNvPr>
          <p:cNvSpPr/>
          <p:nvPr/>
        </p:nvSpPr>
        <p:spPr>
          <a:xfrm rot="11016721">
            <a:off x="3089093" y="5521274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図 42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A3CF3928-B0AD-E47F-0229-F2F8B7396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74057" y="4765921"/>
            <a:ext cx="617013" cy="359924"/>
          </a:xfrm>
          <a:prstGeom prst="rect">
            <a:avLst/>
          </a:prstGeom>
        </p:spPr>
      </p:pic>
      <p:pic>
        <p:nvPicPr>
          <p:cNvPr id="44" name="図 43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32B38B84-4A4B-5760-BA92-B0791ACC5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79568" y="5546520"/>
            <a:ext cx="617013" cy="359924"/>
          </a:xfrm>
          <a:prstGeom prst="rect">
            <a:avLst/>
          </a:prstGeom>
        </p:spPr>
      </p:pic>
      <p:pic>
        <p:nvPicPr>
          <p:cNvPr id="45" name="図 44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12F4676A-A755-D751-073E-168D8C91D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45958" y="6266210"/>
            <a:ext cx="617013" cy="359924"/>
          </a:xfrm>
          <a:prstGeom prst="rect">
            <a:avLst/>
          </a:prstGeom>
        </p:spPr>
      </p:pic>
      <p:pic>
        <p:nvPicPr>
          <p:cNvPr id="46" name="図 4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4375E44-A014-D733-7EAA-009C86A0E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93761" y="2156587"/>
            <a:ext cx="617013" cy="359924"/>
          </a:xfrm>
          <a:prstGeom prst="rect">
            <a:avLst/>
          </a:prstGeom>
        </p:spPr>
      </p:pic>
      <p:pic>
        <p:nvPicPr>
          <p:cNvPr id="47" name="図 46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E18F3A3E-C729-157B-541B-6D82675CA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99272" y="2937186"/>
            <a:ext cx="617013" cy="359924"/>
          </a:xfrm>
          <a:prstGeom prst="rect">
            <a:avLst/>
          </a:prstGeom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ADBECA6-0971-6196-1331-0B0AA5F14937}"/>
              </a:ext>
            </a:extLst>
          </p:cNvPr>
          <p:cNvSpPr/>
          <p:nvPr/>
        </p:nvSpPr>
        <p:spPr>
          <a:xfrm>
            <a:off x="4789732" y="5115291"/>
            <a:ext cx="7255730" cy="1655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 of FTS-2 lunar calibration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observation (almost every month)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dataset (over 5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angle around ±7-8[deg],  less lunar polarization 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(Coyne and </a:t>
            </a:r>
            <a:r>
              <a:rPr lang="en-US" altLang="ja-JP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Pellicori</a:t>
            </a:r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1969, Toledano et al., 2023)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086BF0C-6AAA-2C0B-8737-AD204BF7BF82}"/>
              </a:ext>
            </a:extLst>
          </p:cNvPr>
          <p:cNvSpPr txBox="1"/>
          <p:nvPr/>
        </p:nvSpPr>
        <p:spPr>
          <a:xfrm>
            <a:off x="8313515" y="4552513"/>
            <a:ext cx="90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0.77[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584962A-DED5-2897-374F-A78CCF13F53D}"/>
              </a:ext>
            </a:extLst>
          </p:cNvPr>
          <p:cNvSpPr txBox="1"/>
          <p:nvPr/>
        </p:nvSpPr>
        <p:spPr>
          <a:xfrm>
            <a:off x="10918138" y="4553172"/>
            <a:ext cx="90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0.75[</a:t>
            </a:r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図 50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949FF64-949A-B880-5A66-5A35823DB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31010" y="3646178"/>
            <a:ext cx="617013" cy="359924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DE31D63-C194-E783-B061-3BE789A7B038}"/>
              </a:ext>
            </a:extLst>
          </p:cNvPr>
          <p:cNvSpPr txBox="1"/>
          <p:nvPr/>
        </p:nvSpPr>
        <p:spPr>
          <a:xfrm>
            <a:off x="212862" y="1206421"/>
            <a:ext cx="1172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GOSAT-2 Lunar Calibrations are operated in two days around full moon (phase angle ~ ±7-8 [deg]).</a:t>
            </a:r>
          </a:p>
        </p:txBody>
      </p:sp>
      <p:sp>
        <p:nvSpPr>
          <p:cNvPr id="54" name="スライド番号プレースホルダー 1">
            <a:extLst>
              <a:ext uri="{FF2B5EF4-FFF2-40B4-BE49-F238E27FC236}">
                <a16:creationId xmlns:a16="http://schemas.microsoft.com/office/drawing/2014/main" id="{8B9EA265-8221-D80D-C0D7-F2D9CA999C64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6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BB349-5565-E4F9-3F2B-B738E69D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GOSAT/FTS-2 radiance degradation</a:t>
            </a:r>
            <a:endParaRPr kumimoji="1" lang="ja-JP" altLang="en-US" sz="3600" dirty="0"/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5376948C-253A-ED22-2C07-5E3FFC3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1DFBA84-4AD4-4566-A63B-FEED46533F6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83CD13-8F5E-D3A9-ED2C-B47D15A7F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7" y="1248204"/>
            <a:ext cx="5109092" cy="25535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9270BF-6A2E-DFB4-FE50-29F4605BC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760" y="1270458"/>
            <a:ext cx="5109092" cy="25535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D569837-AFA2-30A4-44B6-607F7FFCA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7" y="3953372"/>
            <a:ext cx="3085447" cy="154212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700011-3DD7-3BC6-2CFE-8FDCBE186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654" y="4045416"/>
            <a:ext cx="3085447" cy="154212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B340532-C585-82C0-AA32-DEB48F21F3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7525" y="4045416"/>
            <a:ext cx="3085447" cy="15421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24C09EE-FEFD-D61D-CE45-53C6C97B0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972" y="4065850"/>
            <a:ext cx="3085447" cy="154212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97B6C2-1DB8-CC5C-5631-28DB101757E5}"/>
              </a:ext>
            </a:extLst>
          </p:cNvPr>
          <p:cNvSpPr txBox="1"/>
          <p:nvPr/>
        </p:nvSpPr>
        <p:spPr>
          <a:xfrm>
            <a:off x="8476763" y="1270458"/>
            <a:ext cx="35686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lang="en-US" altLang="ja-JP" sz="16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RDF2024 (L1B V220.221) New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RDF2021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(L1B V220.220) Old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600" dirty="0">
                <a:solidFill>
                  <a:srgbClr val="007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diffuser calibration</a:t>
            </a:r>
          </a:p>
          <a:p>
            <a:r>
              <a:rPr lang="ja-JP" altLang="en-US" sz="1600" dirty="0">
                <a:solidFill>
                  <a:srgbClr val="05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1600" dirty="0">
                <a:solidFill>
                  <a:srgbClr val="0505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calibration</a:t>
            </a:r>
            <a:endParaRPr lang="en-US" altLang="ja-JP" sz="1600" dirty="0">
              <a:solidFill>
                <a:srgbClr val="007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RRV vicarious calibration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BC5ED2A-F969-74B5-AA6C-7FCE3012CE35}"/>
              </a:ext>
            </a:extLst>
          </p:cNvPr>
          <p:cNvSpPr txBox="1"/>
          <p:nvPr/>
        </p:nvSpPr>
        <p:spPr>
          <a:xfrm>
            <a:off x="445536" y="5752107"/>
            <a:ext cx="10655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GOSAT-2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adiance degradation curve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was estimated from solar diffuser calibration before.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 radiance degradation curve was estimated from 5-year lunar calibration.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This curve was scaled to the Railroad Valley vicarious calibration results.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5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0A478D-01AB-FD67-A33E-51EC3660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GOSAT-2/CAI-2 lunar calibration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41F4B9F-7FEA-F624-038F-3B49B8564644}"/>
              </a:ext>
            </a:extLst>
          </p:cNvPr>
          <p:cNvGrpSpPr>
            <a:grpSpLocks noChangeAspect="1"/>
          </p:cNvGrpSpPr>
          <p:nvPr/>
        </p:nvGrpSpPr>
        <p:grpSpPr>
          <a:xfrm>
            <a:off x="642820" y="5089122"/>
            <a:ext cx="1091878" cy="1090668"/>
            <a:chOff x="7232850" y="2236438"/>
            <a:chExt cx="2664190" cy="266123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F62121D7-F0AD-0FE1-D9A7-5009783232C4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EC9AC13-5EF4-A6BB-8516-AF52F03680AA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2F3A0880-1AEF-B5E8-2027-D4B7FDDF8DF4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C5408D19-B7BF-372D-1F95-34B714126BB4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AD05985-8229-DB25-271A-A877A23E7473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629A704-24E0-3356-CEFA-ADF46F8ACC83}"/>
              </a:ext>
            </a:extLst>
          </p:cNvPr>
          <p:cNvGrpSpPr>
            <a:grpSpLocks noChangeAspect="1"/>
          </p:cNvGrpSpPr>
          <p:nvPr/>
        </p:nvGrpSpPr>
        <p:grpSpPr>
          <a:xfrm>
            <a:off x="652571" y="2508603"/>
            <a:ext cx="1091878" cy="1090668"/>
            <a:chOff x="7232850" y="2236438"/>
            <a:chExt cx="2664190" cy="2661238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9E9D270-143C-517A-5D8B-AFF546E6D968}"/>
                </a:ext>
              </a:extLst>
            </p:cNvPr>
            <p:cNvSpPr/>
            <p:nvPr/>
          </p:nvSpPr>
          <p:spPr>
            <a:xfrm>
              <a:off x="7232850" y="2236438"/>
              <a:ext cx="2661238" cy="266123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87A02C7-8B10-17CD-F1B7-AB1E5F458E92}"/>
                </a:ext>
              </a:extLst>
            </p:cNvPr>
            <p:cNvSpPr/>
            <p:nvPr/>
          </p:nvSpPr>
          <p:spPr>
            <a:xfrm>
              <a:off x="8309453" y="3242924"/>
              <a:ext cx="316812" cy="431456"/>
            </a:xfrm>
            <a:custGeom>
              <a:avLst/>
              <a:gdLst>
                <a:gd name="connsiteX0" fmla="*/ 168097 w 257141"/>
                <a:gd name="connsiteY0" fmla="*/ 46825 h 350192"/>
                <a:gd name="connsiteX1" fmla="*/ 457 w 257141"/>
                <a:gd name="connsiteY1" fmla="*/ 341465 h 350192"/>
                <a:gd name="connsiteX2" fmla="*/ 223977 w 257141"/>
                <a:gd name="connsiteY2" fmla="*/ 250025 h 350192"/>
                <a:gd name="connsiteX3" fmla="*/ 249377 w 257141"/>
                <a:gd name="connsiteY3" fmla="*/ 21425 h 350192"/>
                <a:gd name="connsiteX4" fmla="*/ 168097 w 257141"/>
                <a:gd name="connsiteY4" fmla="*/ 46825 h 35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1" h="350192">
                  <a:moveTo>
                    <a:pt x="168097" y="46825"/>
                  </a:moveTo>
                  <a:cubicBezTo>
                    <a:pt x="126610" y="100165"/>
                    <a:pt x="-8856" y="307598"/>
                    <a:pt x="457" y="341465"/>
                  </a:cubicBezTo>
                  <a:cubicBezTo>
                    <a:pt x="9770" y="375332"/>
                    <a:pt x="182490" y="303365"/>
                    <a:pt x="223977" y="250025"/>
                  </a:cubicBezTo>
                  <a:cubicBezTo>
                    <a:pt x="265464" y="196685"/>
                    <a:pt x="260384" y="56138"/>
                    <a:pt x="249377" y="21425"/>
                  </a:cubicBezTo>
                  <a:cubicBezTo>
                    <a:pt x="238370" y="-13288"/>
                    <a:pt x="209584" y="-6515"/>
                    <a:pt x="168097" y="4682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A31E26CF-8DA7-1355-F9AE-FE0E16FB8599}"/>
                </a:ext>
              </a:extLst>
            </p:cNvPr>
            <p:cNvSpPr/>
            <p:nvPr/>
          </p:nvSpPr>
          <p:spPr>
            <a:xfrm>
              <a:off x="8983893" y="3745880"/>
              <a:ext cx="748579" cy="614330"/>
            </a:xfrm>
            <a:custGeom>
              <a:avLst/>
              <a:gdLst>
                <a:gd name="connsiteX0" fmla="*/ 2828 w 607586"/>
                <a:gd name="connsiteY0" fmla="*/ 183535 h 498622"/>
                <a:gd name="connsiteX1" fmla="*/ 272068 w 607586"/>
                <a:gd name="connsiteY1" fmla="*/ 498495 h 498622"/>
                <a:gd name="connsiteX2" fmla="*/ 602268 w 607586"/>
                <a:gd name="connsiteY2" fmla="*/ 219095 h 498622"/>
                <a:gd name="connsiteX3" fmla="*/ 444788 w 607586"/>
                <a:gd name="connsiteY3" fmla="*/ 655 h 498622"/>
                <a:gd name="connsiteX4" fmla="*/ 2828 w 607586"/>
                <a:gd name="connsiteY4" fmla="*/ 183535 h 49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586" h="498622">
                  <a:moveTo>
                    <a:pt x="2828" y="183535"/>
                  </a:moveTo>
                  <a:cubicBezTo>
                    <a:pt x="-25959" y="266508"/>
                    <a:pt x="172161" y="492568"/>
                    <a:pt x="272068" y="498495"/>
                  </a:cubicBezTo>
                  <a:cubicBezTo>
                    <a:pt x="371975" y="504422"/>
                    <a:pt x="573481" y="302068"/>
                    <a:pt x="602268" y="219095"/>
                  </a:cubicBezTo>
                  <a:cubicBezTo>
                    <a:pt x="631055" y="136122"/>
                    <a:pt x="537921" y="10815"/>
                    <a:pt x="444788" y="655"/>
                  </a:cubicBezTo>
                  <a:cubicBezTo>
                    <a:pt x="351655" y="-9505"/>
                    <a:pt x="31615" y="100562"/>
                    <a:pt x="2828" y="183535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0C0A346A-17F6-1955-2207-48DE1D1150CC}"/>
                </a:ext>
              </a:extLst>
            </p:cNvPr>
            <p:cNvSpPr/>
            <p:nvPr/>
          </p:nvSpPr>
          <p:spPr>
            <a:xfrm>
              <a:off x="7243154" y="2497531"/>
              <a:ext cx="1245457" cy="1465090"/>
            </a:xfrm>
            <a:custGeom>
              <a:avLst/>
              <a:gdLst>
                <a:gd name="connsiteX0" fmla="*/ 44238 w 1010878"/>
                <a:gd name="connsiteY0" fmla="*/ 582930 h 1189144"/>
                <a:gd name="connsiteX1" fmla="*/ 572558 w 1010878"/>
                <a:gd name="connsiteY1" fmla="*/ 39370 h 1189144"/>
                <a:gd name="connsiteX2" fmla="*/ 902758 w 1010878"/>
                <a:gd name="connsiteY2" fmla="*/ 110490 h 1189144"/>
                <a:gd name="connsiteX3" fmla="*/ 978958 w 1010878"/>
                <a:gd name="connsiteY3" fmla="*/ 654050 h 1189144"/>
                <a:gd name="connsiteX4" fmla="*/ 420158 w 1010878"/>
                <a:gd name="connsiteY4" fmla="*/ 1085850 h 1189144"/>
                <a:gd name="connsiteX5" fmla="*/ 74718 w 1010878"/>
                <a:gd name="connsiteY5" fmla="*/ 1146810 h 1189144"/>
                <a:gd name="connsiteX6" fmla="*/ 44238 w 1010878"/>
                <a:gd name="connsiteY6" fmla="*/ 582930 h 118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0878" h="1189144">
                  <a:moveTo>
                    <a:pt x="44238" y="582930"/>
                  </a:moveTo>
                  <a:cubicBezTo>
                    <a:pt x="127211" y="398357"/>
                    <a:pt x="429471" y="118110"/>
                    <a:pt x="572558" y="39370"/>
                  </a:cubicBezTo>
                  <a:cubicBezTo>
                    <a:pt x="715645" y="-39370"/>
                    <a:pt x="835025" y="8043"/>
                    <a:pt x="902758" y="110490"/>
                  </a:cubicBezTo>
                  <a:cubicBezTo>
                    <a:pt x="970491" y="212937"/>
                    <a:pt x="1059391" y="491490"/>
                    <a:pt x="978958" y="654050"/>
                  </a:cubicBezTo>
                  <a:cubicBezTo>
                    <a:pt x="898525" y="816610"/>
                    <a:pt x="570865" y="1003723"/>
                    <a:pt x="420158" y="1085850"/>
                  </a:cubicBezTo>
                  <a:cubicBezTo>
                    <a:pt x="269451" y="1167977"/>
                    <a:pt x="140758" y="1236557"/>
                    <a:pt x="74718" y="1146810"/>
                  </a:cubicBezTo>
                  <a:cubicBezTo>
                    <a:pt x="8678" y="1057063"/>
                    <a:pt x="-38735" y="767503"/>
                    <a:pt x="44238" y="58293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17EFED65-D5B0-22CC-13D3-CA18D1DECBFF}"/>
                </a:ext>
              </a:extLst>
            </p:cNvPr>
            <p:cNvSpPr/>
            <p:nvPr/>
          </p:nvSpPr>
          <p:spPr>
            <a:xfrm rot="3083244">
              <a:off x="9136253" y="2996028"/>
              <a:ext cx="1001888" cy="519687"/>
            </a:xfrm>
            <a:custGeom>
              <a:avLst/>
              <a:gdLst>
                <a:gd name="connsiteX0" fmla="*/ 16 w 813185"/>
                <a:gd name="connsiteY0" fmla="*/ 180154 h 421805"/>
                <a:gd name="connsiteX1" fmla="*/ 264176 w 813185"/>
                <a:gd name="connsiteY1" fmla="*/ 2354 h 421805"/>
                <a:gd name="connsiteX2" fmla="*/ 807736 w 813185"/>
                <a:gd name="connsiteY2" fmla="*/ 312234 h 421805"/>
                <a:gd name="connsiteX3" fmla="*/ 528336 w 813185"/>
                <a:gd name="connsiteY3" fmla="*/ 418914 h 421805"/>
                <a:gd name="connsiteX4" fmla="*/ 274336 w 813185"/>
                <a:gd name="connsiteY4" fmla="*/ 373194 h 421805"/>
                <a:gd name="connsiteX5" fmla="*/ 16 w 813185"/>
                <a:gd name="connsiteY5" fmla="*/ 180154 h 4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185" h="421805">
                  <a:moveTo>
                    <a:pt x="16" y="180154"/>
                  </a:moveTo>
                  <a:cubicBezTo>
                    <a:pt x="-1677" y="118347"/>
                    <a:pt x="129556" y="-19659"/>
                    <a:pt x="264176" y="2354"/>
                  </a:cubicBezTo>
                  <a:cubicBezTo>
                    <a:pt x="398796" y="24367"/>
                    <a:pt x="763709" y="242807"/>
                    <a:pt x="807736" y="312234"/>
                  </a:cubicBezTo>
                  <a:cubicBezTo>
                    <a:pt x="851763" y="381661"/>
                    <a:pt x="617236" y="408754"/>
                    <a:pt x="528336" y="418914"/>
                  </a:cubicBezTo>
                  <a:cubicBezTo>
                    <a:pt x="439436" y="429074"/>
                    <a:pt x="368316" y="412141"/>
                    <a:pt x="274336" y="373194"/>
                  </a:cubicBezTo>
                  <a:cubicBezTo>
                    <a:pt x="180356" y="334247"/>
                    <a:pt x="1709" y="241961"/>
                    <a:pt x="16" y="180154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eiryo UI"/>
                <a:cs typeface="Arial" panose="020B0604020202020204" pitchFamily="34" charset="0"/>
              </a:endParaRPr>
            </a:p>
          </p:txBody>
        </p: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7B517713-F0DD-0650-1FF3-CDA01750C560}"/>
              </a:ext>
            </a:extLst>
          </p:cNvPr>
          <p:cNvSpPr/>
          <p:nvPr/>
        </p:nvSpPr>
        <p:spPr>
          <a:xfrm>
            <a:off x="2821010" y="2872923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9519E6-2303-A10C-4DB3-82A507066166}"/>
              </a:ext>
            </a:extLst>
          </p:cNvPr>
          <p:cNvSpPr txBox="1"/>
          <p:nvPr/>
        </p:nvSpPr>
        <p:spPr>
          <a:xfrm>
            <a:off x="342540" y="1612112"/>
            <a:ext cx="410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day1 : Waxing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C81C67-1B47-7A42-FF19-999BDD5D908C}"/>
              </a:ext>
            </a:extLst>
          </p:cNvPr>
          <p:cNvSpPr txBox="1"/>
          <p:nvPr/>
        </p:nvSpPr>
        <p:spPr>
          <a:xfrm>
            <a:off x="342539" y="4173517"/>
            <a:ext cx="407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day2 : Waning gibbous moon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05583D-C0B8-D0F8-62FD-2C5A180265AD}"/>
              </a:ext>
            </a:extLst>
          </p:cNvPr>
          <p:cNvSpPr txBox="1"/>
          <p:nvPr/>
        </p:nvSpPr>
        <p:spPr>
          <a:xfrm>
            <a:off x="5642596" y="1758768"/>
            <a:ext cx="401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CAI-2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Lunar Calibration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9ED50623-A0C8-B321-4989-B32531820544}"/>
              </a:ext>
            </a:extLst>
          </p:cNvPr>
          <p:cNvSpPr/>
          <p:nvPr/>
        </p:nvSpPr>
        <p:spPr>
          <a:xfrm>
            <a:off x="2215266" y="2002594"/>
            <a:ext cx="1381156" cy="500543"/>
          </a:xfrm>
          <a:prstGeom prst="wedgeRectCallout">
            <a:avLst>
              <a:gd name="adj1" fmla="val -59264"/>
              <a:gd name="adj2" fmla="val 97606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-2 CT scan</a:t>
            </a:r>
            <a:endParaRPr lang="en-US" altLang="ja-JP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4B93BB07-E2AF-E651-74E8-A9D622DA26B9}"/>
              </a:ext>
            </a:extLst>
          </p:cNvPr>
          <p:cNvSpPr/>
          <p:nvPr/>
        </p:nvSpPr>
        <p:spPr>
          <a:xfrm>
            <a:off x="2296179" y="4731086"/>
            <a:ext cx="1425302" cy="411559"/>
          </a:xfrm>
          <a:prstGeom prst="wedgeRectCallout">
            <a:avLst>
              <a:gd name="adj1" fmla="val -64359"/>
              <a:gd name="adj2" fmla="val 12037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-2 AT scan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65A043-BA20-A15C-9698-3D3EAED0307A}"/>
              </a:ext>
            </a:extLst>
          </p:cNvPr>
          <p:cNvSpPr txBox="1"/>
          <p:nvPr/>
        </p:nvSpPr>
        <p:spPr>
          <a:xfrm>
            <a:off x="5772529" y="2190176"/>
            <a:ext cx="49350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kumimoji="1"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Cross Track(CT)</a:t>
            </a:r>
            <a:r>
              <a:rPr kumimoji="1" lang="ja-JP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Scan in day1 path</a:t>
            </a: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in the CT direction only once.</a:t>
            </a: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sed for the evaluation of pixel-to-pixel sensitivity difference.</a:t>
            </a:r>
          </a:p>
          <a:p>
            <a:pPr algn="r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Along Track(AT)</a:t>
            </a:r>
            <a:r>
              <a:rPr lang="ja-JP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u="sng" dirty="0">
                <a:latin typeface="Arial" panose="020B0604020202020204" pitchFamily="34" charset="0"/>
                <a:cs typeface="Arial" panose="020B0604020202020204" pitchFamily="34" charset="0"/>
              </a:rPr>
              <a:t>Scan in day2 path</a:t>
            </a:r>
          </a:p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Scanning in the AT direction 4 times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sed for the evaluation of radiometric degradation.</a:t>
            </a:r>
          </a:p>
          <a:p>
            <a:pPr algn="r"/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970D846-885C-3615-F27A-3BBCC7642697}"/>
              </a:ext>
            </a:extLst>
          </p:cNvPr>
          <p:cNvSpPr>
            <a:spLocks noChangeAspect="1"/>
          </p:cNvSpPr>
          <p:nvPr/>
        </p:nvSpPr>
        <p:spPr>
          <a:xfrm>
            <a:off x="462765" y="2319828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0298759-4719-3F81-4EB9-A5E0F7967F7C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2335984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7559C01-0623-66EE-CE35-3E01C786E15E}"/>
              </a:ext>
            </a:extLst>
          </p:cNvPr>
          <p:cNvCxnSpPr>
            <a:cxnSpLocks/>
          </p:cNvCxnSpPr>
          <p:nvPr/>
        </p:nvCxnSpPr>
        <p:spPr>
          <a:xfrm flipV="1">
            <a:off x="1797240" y="3494064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06276D-9E31-F5E5-BFA7-98DB35073068}"/>
              </a:ext>
            </a:extLst>
          </p:cNvPr>
          <p:cNvSpPr txBox="1"/>
          <p:nvPr/>
        </p:nvSpPr>
        <p:spPr>
          <a:xfrm>
            <a:off x="2682412" y="2576652"/>
            <a:ext cx="962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81E040DE-15F9-C40D-F864-8DD5303115C3}"/>
              </a:ext>
            </a:extLst>
          </p:cNvPr>
          <p:cNvGrpSpPr/>
          <p:nvPr/>
        </p:nvGrpSpPr>
        <p:grpSpPr>
          <a:xfrm>
            <a:off x="11040822" y="3266014"/>
            <a:ext cx="834484" cy="2096471"/>
            <a:chOff x="10971221" y="2167817"/>
            <a:chExt cx="834484" cy="209647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D595B2ED-1793-8C72-1773-DF420B9E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71221" y="2167817"/>
              <a:ext cx="834484" cy="2096471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D47FBF2-21B0-6EF3-8FC7-CB5FA109787F}"/>
                </a:ext>
              </a:extLst>
            </p:cNvPr>
            <p:cNvSpPr txBox="1"/>
            <p:nvPr/>
          </p:nvSpPr>
          <p:spPr>
            <a:xfrm>
              <a:off x="11054658" y="2186770"/>
              <a:ext cx="683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楕円 29">
            <a:extLst>
              <a:ext uri="{FF2B5EF4-FFF2-40B4-BE49-F238E27FC236}">
                <a16:creationId xmlns:a16="http://schemas.microsoft.com/office/drawing/2014/main" id="{873058E8-2C07-79C3-F815-38BA1BBC96B9}"/>
              </a:ext>
            </a:extLst>
          </p:cNvPr>
          <p:cNvSpPr/>
          <p:nvPr/>
        </p:nvSpPr>
        <p:spPr>
          <a:xfrm>
            <a:off x="2821010" y="5454239"/>
            <a:ext cx="382454" cy="359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76059FED-181E-0195-002F-56682721937F}"/>
              </a:ext>
            </a:extLst>
          </p:cNvPr>
          <p:cNvSpPr>
            <a:spLocks noChangeAspect="1"/>
          </p:cNvSpPr>
          <p:nvPr/>
        </p:nvSpPr>
        <p:spPr>
          <a:xfrm>
            <a:off x="462765" y="4901144"/>
            <a:ext cx="1459663" cy="1459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8075D89-4FA0-EC4D-58E7-EF8E5F8F7939}"/>
              </a:ext>
            </a:extLst>
          </p:cNvPr>
          <p:cNvCxnSpPr>
            <a:cxnSpLocks/>
          </p:cNvCxnSpPr>
          <p:nvPr/>
        </p:nvCxnSpPr>
        <p:spPr>
          <a:xfrm flipH="1" flipV="1">
            <a:off x="1729230" y="4917300"/>
            <a:ext cx="245989" cy="3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C9A2933-A9F3-0105-B6C2-D8986391FA56}"/>
              </a:ext>
            </a:extLst>
          </p:cNvPr>
          <p:cNvCxnSpPr>
            <a:cxnSpLocks/>
          </p:cNvCxnSpPr>
          <p:nvPr/>
        </p:nvCxnSpPr>
        <p:spPr>
          <a:xfrm flipV="1">
            <a:off x="1797240" y="6075380"/>
            <a:ext cx="203812" cy="24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1D2C626-912A-2852-1E6F-9ACCFD8D4A77}"/>
              </a:ext>
            </a:extLst>
          </p:cNvPr>
          <p:cNvSpPr txBox="1"/>
          <p:nvPr/>
        </p:nvSpPr>
        <p:spPr>
          <a:xfrm>
            <a:off x="2682412" y="5157968"/>
            <a:ext cx="77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E7035346-2D4A-62A0-D1CD-0EB9262B36B8}"/>
              </a:ext>
            </a:extLst>
          </p:cNvPr>
          <p:cNvSpPr/>
          <p:nvPr/>
        </p:nvSpPr>
        <p:spPr>
          <a:xfrm>
            <a:off x="10277146" y="3998155"/>
            <a:ext cx="834484" cy="400111"/>
          </a:xfrm>
          <a:prstGeom prst="rightArrow">
            <a:avLst>
              <a:gd name="adj1" fmla="val 4418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2FBDA14E-A115-B69A-BD49-66E8DED8B5DC}"/>
              </a:ext>
            </a:extLst>
          </p:cNvPr>
          <p:cNvGrpSpPr/>
          <p:nvPr/>
        </p:nvGrpSpPr>
        <p:grpSpPr>
          <a:xfrm>
            <a:off x="4624654" y="1606531"/>
            <a:ext cx="861997" cy="5241521"/>
            <a:chOff x="-2007011" y="1186783"/>
            <a:chExt cx="861997" cy="524152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239A1D6B-968E-2F87-B7BA-FFC1846D4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4" b="4144"/>
            <a:stretch/>
          </p:blipFill>
          <p:spPr>
            <a:xfrm>
              <a:off x="-2007011" y="1186783"/>
              <a:ext cx="815354" cy="5241521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46B1CF7D-6D21-F660-A015-6797190A4FC5}"/>
                </a:ext>
              </a:extLst>
            </p:cNvPr>
            <p:cNvSpPr txBox="1"/>
            <p:nvPr/>
          </p:nvSpPr>
          <p:spPr>
            <a:xfrm>
              <a:off x="-1828495" y="1863301"/>
              <a:ext cx="683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Moon</a:t>
              </a:r>
              <a:endParaRPr kumimoji="1" lang="ja-JP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月 38">
            <a:extLst>
              <a:ext uri="{FF2B5EF4-FFF2-40B4-BE49-F238E27FC236}">
                <a16:creationId xmlns:a16="http://schemas.microsoft.com/office/drawing/2014/main" id="{C8719686-059E-C519-0C27-61884426AD56}"/>
              </a:ext>
            </a:extLst>
          </p:cNvPr>
          <p:cNvSpPr/>
          <p:nvPr/>
        </p:nvSpPr>
        <p:spPr>
          <a:xfrm rot="21369292">
            <a:off x="2822453" y="2894976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月 39">
            <a:extLst>
              <a:ext uri="{FF2B5EF4-FFF2-40B4-BE49-F238E27FC236}">
                <a16:creationId xmlns:a16="http://schemas.microsoft.com/office/drawing/2014/main" id="{CEC829E2-88BE-2EFB-3925-C7FF0CED324C}"/>
              </a:ext>
            </a:extLst>
          </p:cNvPr>
          <p:cNvSpPr/>
          <p:nvPr/>
        </p:nvSpPr>
        <p:spPr>
          <a:xfrm rot="11016721">
            <a:off x="3089093" y="5474625"/>
            <a:ext cx="108000" cy="3240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図 40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9AD71815-CE1F-4D23-1869-B607E0F4D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74057" y="4719272"/>
            <a:ext cx="617013" cy="359924"/>
          </a:xfrm>
          <a:prstGeom prst="rect">
            <a:avLst/>
          </a:prstGeom>
        </p:spPr>
      </p:pic>
      <p:pic>
        <p:nvPicPr>
          <p:cNvPr id="42" name="図 41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2038289C-A259-6E9C-6EE4-6812B550D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79568" y="5499871"/>
            <a:ext cx="617013" cy="359924"/>
          </a:xfrm>
          <a:prstGeom prst="rect">
            <a:avLst/>
          </a:prstGeom>
        </p:spPr>
      </p:pic>
      <p:pic>
        <p:nvPicPr>
          <p:cNvPr id="43" name="図 42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63E3A51B-2E45-2FA1-4998-01984A446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2716" flipH="1">
            <a:off x="893761" y="2109938"/>
            <a:ext cx="617013" cy="359924"/>
          </a:xfrm>
          <a:prstGeom prst="rect">
            <a:avLst/>
          </a:prstGeom>
        </p:spPr>
      </p:pic>
      <p:pic>
        <p:nvPicPr>
          <p:cNvPr id="44" name="図 43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EB140DC3-DFF5-AECF-48CB-8A74C707A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4832" flipH="1">
            <a:off x="1599272" y="2890537"/>
            <a:ext cx="617013" cy="359924"/>
          </a:xfrm>
          <a:prstGeom prst="rect">
            <a:avLst/>
          </a:prstGeom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AE100F7-7E32-7C1D-0B99-148C7C4F2BBD}"/>
              </a:ext>
            </a:extLst>
          </p:cNvPr>
          <p:cNvSpPr/>
          <p:nvPr/>
        </p:nvSpPr>
        <p:spPr>
          <a:xfrm>
            <a:off x="5486651" y="5413702"/>
            <a:ext cx="6597531" cy="1164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 of CAI-2 lunar calibration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High-frequency observation (almost every month)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dataset (over 5 years)</a:t>
            </a:r>
          </a:p>
        </p:txBody>
      </p:sp>
      <p:pic>
        <p:nvPicPr>
          <p:cNvPr id="46" name="図 45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4C242127-DA95-931C-CBAD-1598728AB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45958" y="6219561"/>
            <a:ext cx="617013" cy="359924"/>
          </a:xfrm>
          <a:prstGeom prst="rect">
            <a:avLst/>
          </a:prstGeom>
        </p:spPr>
      </p:pic>
      <p:pic>
        <p:nvPicPr>
          <p:cNvPr id="47" name="図 46" descr="衛星のcg&#10;&#10;中程度の精度で自動的に生成された説明">
            <a:extLst>
              <a:ext uri="{FF2B5EF4-FFF2-40B4-BE49-F238E27FC236}">
                <a16:creationId xmlns:a16="http://schemas.microsoft.com/office/drawing/2014/main" id="{5FD628FA-1CDE-FA5E-166A-544460D90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1968" flipH="1">
            <a:off x="831010" y="3599529"/>
            <a:ext cx="617013" cy="359924"/>
          </a:xfrm>
          <a:prstGeom prst="rect">
            <a:avLst/>
          </a:prstGeom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F6BF5D7-769D-1B34-587E-464F87A9B4ED}"/>
              </a:ext>
            </a:extLst>
          </p:cNvPr>
          <p:cNvCxnSpPr>
            <a:cxnSpLocks/>
          </p:cNvCxnSpPr>
          <p:nvPr/>
        </p:nvCxnSpPr>
        <p:spPr>
          <a:xfrm flipH="1">
            <a:off x="2431701" y="3066497"/>
            <a:ext cx="116472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553288C-FFC8-88A3-BFBC-ACA4A697DE89}"/>
              </a:ext>
            </a:extLst>
          </p:cNvPr>
          <p:cNvCxnSpPr>
            <a:cxnSpLocks/>
          </p:cNvCxnSpPr>
          <p:nvPr/>
        </p:nvCxnSpPr>
        <p:spPr>
          <a:xfrm flipV="1">
            <a:off x="3365921" y="5206175"/>
            <a:ext cx="0" cy="74574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12E5DF71-904A-22DD-4C0D-C973927D5926}"/>
              </a:ext>
            </a:extLst>
          </p:cNvPr>
          <p:cNvCxnSpPr>
            <a:cxnSpLocks/>
          </p:cNvCxnSpPr>
          <p:nvPr/>
        </p:nvCxnSpPr>
        <p:spPr>
          <a:xfrm>
            <a:off x="3482171" y="5290090"/>
            <a:ext cx="0" cy="70422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8BE4F66-AE2A-2E3B-BF65-71C04BCEE86F}"/>
              </a:ext>
            </a:extLst>
          </p:cNvPr>
          <p:cNvCxnSpPr>
            <a:cxnSpLocks/>
          </p:cNvCxnSpPr>
          <p:nvPr/>
        </p:nvCxnSpPr>
        <p:spPr>
          <a:xfrm flipV="1">
            <a:off x="3586377" y="5225251"/>
            <a:ext cx="10045" cy="74121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4E581382-E035-B278-71BD-E516D4C9EEF6}"/>
              </a:ext>
            </a:extLst>
          </p:cNvPr>
          <p:cNvCxnSpPr>
            <a:cxnSpLocks/>
          </p:cNvCxnSpPr>
          <p:nvPr/>
        </p:nvCxnSpPr>
        <p:spPr>
          <a:xfrm>
            <a:off x="3721481" y="5290090"/>
            <a:ext cx="0" cy="718773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F289755-BE75-B39A-D717-77678A020EAA}"/>
              </a:ext>
            </a:extLst>
          </p:cNvPr>
          <p:cNvSpPr/>
          <p:nvPr/>
        </p:nvSpPr>
        <p:spPr>
          <a:xfrm>
            <a:off x="2427717" y="6150771"/>
            <a:ext cx="1148616" cy="932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EAD320F-91A4-CF83-8866-C9DA12CAC3E4}"/>
              </a:ext>
            </a:extLst>
          </p:cNvPr>
          <p:cNvSpPr/>
          <p:nvPr/>
        </p:nvSpPr>
        <p:spPr>
          <a:xfrm>
            <a:off x="2821010" y="6150770"/>
            <a:ext cx="322095" cy="93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74D66D1-540E-700F-89A9-4094B61A5214}"/>
              </a:ext>
            </a:extLst>
          </p:cNvPr>
          <p:cNvSpPr txBox="1"/>
          <p:nvPr/>
        </p:nvSpPr>
        <p:spPr>
          <a:xfrm>
            <a:off x="2589435" y="6341448"/>
            <a:ext cx="155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~12 pixels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EA6A671-6684-41F8-F342-65FFA23831E4}"/>
              </a:ext>
            </a:extLst>
          </p:cNvPr>
          <p:cNvSpPr/>
          <p:nvPr/>
        </p:nvSpPr>
        <p:spPr>
          <a:xfrm>
            <a:off x="3303346" y="3016033"/>
            <a:ext cx="1148616" cy="932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C8CAE60-72E0-A2C8-9F14-D46A1398D2A8}"/>
              </a:ext>
            </a:extLst>
          </p:cNvPr>
          <p:cNvSpPr txBox="1"/>
          <p:nvPr/>
        </p:nvSpPr>
        <p:spPr>
          <a:xfrm>
            <a:off x="212862" y="1206421"/>
            <a:ext cx="1172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GOSAT-2 Lunar Calibrations are operated in two days around full moon (phase angle ~ ±7-8 [deg]).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A493BCB-B882-013A-0D65-DEA9C2D2567E}"/>
              </a:ext>
            </a:extLst>
          </p:cNvPr>
          <p:cNvSpPr txBox="1"/>
          <p:nvPr/>
        </p:nvSpPr>
        <p:spPr>
          <a:xfrm>
            <a:off x="3236834" y="2746727"/>
            <a:ext cx="139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Array detectors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A21EC64-6EA2-FE5E-8C4C-022F53F31591}"/>
              </a:ext>
            </a:extLst>
          </p:cNvPr>
          <p:cNvSpPr txBox="1"/>
          <p:nvPr/>
        </p:nvSpPr>
        <p:spPr>
          <a:xfrm>
            <a:off x="2268450" y="5895761"/>
            <a:ext cx="139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Array detectors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スライド番号プレースホルダー 1">
            <a:extLst>
              <a:ext uri="{FF2B5EF4-FFF2-40B4-BE49-F238E27FC236}">
                <a16:creationId xmlns:a16="http://schemas.microsoft.com/office/drawing/2014/main" id="{48B57F23-D129-1B7C-7D86-AB76AA708958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8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FD5027CF-4872-2154-C45D-A67F591C2127}"/>
              </a:ext>
            </a:extLst>
          </p:cNvPr>
          <p:cNvSpPr/>
          <p:nvPr/>
        </p:nvSpPr>
        <p:spPr>
          <a:xfrm flipH="1">
            <a:off x="5202690" y="2472037"/>
            <a:ext cx="655634" cy="3880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A4ACE-167B-0627-0244-2FE300D0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GOSAT-2/CAI-2 radiance degradation</a:t>
            </a:r>
            <a:endParaRPr kumimoji="1" lang="ja-JP" altLang="en-US" sz="36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2F5575-DDB7-4FEE-8A33-C53B6958D655}"/>
              </a:ext>
            </a:extLst>
          </p:cNvPr>
          <p:cNvGrpSpPr/>
          <p:nvPr/>
        </p:nvGrpSpPr>
        <p:grpSpPr>
          <a:xfrm>
            <a:off x="213537" y="1244357"/>
            <a:ext cx="11788948" cy="2258708"/>
            <a:chOff x="250652" y="4359260"/>
            <a:chExt cx="11788948" cy="225870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61775BC-ADF7-9CF6-0BE0-190578E6F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871" y="4822209"/>
              <a:ext cx="3587519" cy="179306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E10FBE0-DBC4-5A8F-1ABF-8474A64E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997" y="4824904"/>
              <a:ext cx="3587519" cy="1793064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DC96140-8D04-D575-E92C-B4533742BFCF}"/>
                </a:ext>
              </a:extLst>
            </p:cNvPr>
            <p:cNvSpPr/>
            <p:nvPr/>
          </p:nvSpPr>
          <p:spPr>
            <a:xfrm>
              <a:off x="1771251" y="4690664"/>
              <a:ext cx="1244489" cy="297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7058863D-D7AE-AA97-F97E-0D8D8E6C01EC}"/>
                </a:ext>
              </a:extLst>
            </p:cNvPr>
            <p:cNvSpPr/>
            <p:nvPr/>
          </p:nvSpPr>
          <p:spPr>
            <a:xfrm>
              <a:off x="5141124" y="4690665"/>
              <a:ext cx="1244489" cy="297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47">
              <a:extLst>
                <a:ext uri="{FF2B5EF4-FFF2-40B4-BE49-F238E27FC236}">
                  <a16:creationId xmlns:a16="http://schemas.microsoft.com/office/drawing/2014/main" id="{E417BB7A-02C8-CE32-E027-CFBC237AAD3A}"/>
                </a:ext>
              </a:extLst>
            </p:cNvPr>
            <p:cNvSpPr txBox="1"/>
            <p:nvPr/>
          </p:nvSpPr>
          <p:spPr>
            <a:xfrm>
              <a:off x="1481845" y="4662107"/>
              <a:ext cx="1521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i="1" u="sng" dirty="0"/>
                <a:t>B01</a:t>
              </a:r>
              <a:r>
                <a:rPr lang="en-US" altLang="ja-JP" i="1" u="sng" dirty="0"/>
                <a:t>(0.339</a:t>
              </a:r>
              <a:r>
                <a:rPr lang="en-US" altLang="ja-JP" sz="1800" u="sng" dirty="0"/>
                <a:t>μm</a:t>
              </a:r>
              <a:r>
                <a:rPr lang="en-US" altLang="ja-JP" i="1" u="sng" dirty="0"/>
                <a:t>)</a:t>
              </a:r>
              <a:endParaRPr kumimoji="1" lang="ja-JP" altLang="en-US" i="1" u="sng" dirty="0"/>
            </a:p>
          </p:txBody>
        </p:sp>
        <p:sp>
          <p:nvSpPr>
            <p:cNvPr id="15" name="テキスト ボックス 47">
              <a:extLst>
                <a:ext uri="{FF2B5EF4-FFF2-40B4-BE49-F238E27FC236}">
                  <a16:creationId xmlns:a16="http://schemas.microsoft.com/office/drawing/2014/main" id="{F4CF47AA-4582-C92C-A142-DA0671044568}"/>
                </a:ext>
              </a:extLst>
            </p:cNvPr>
            <p:cNvSpPr txBox="1"/>
            <p:nvPr/>
          </p:nvSpPr>
          <p:spPr>
            <a:xfrm>
              <a:off x="4806972" y="4665515"/>
              <a:ext cx="1521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i="1" u="sng" dirty="0"/>
                <a:t>B02</a:t>
              </a:r>
              <a:r>
                <a:rPr lang="en-US" altLang="ja-JP" i="1" u="sng" dirty="0"/>
                <a:t>(0.441</a:t>
              </a:r>
              <a:r>
                <a:rPr lang="en-US" altLang="ja-JP" sz="1800" u="sng" dirty="0"/>
                <a:t>μm</a:t>
              </a:r>
              <a:r>
                <a:rPr lang="en-US" altLang="ja-JP" i="1" u="sng" dirty="0"/>
                <a:t>)</a:t>
              </a:r>
              <a:endParaRPr kumimoji="1" lang="ja-JP" altLang="en-US" i="1" u="sng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70BA424-C650-2756-F309-C28DF3E3654E}"/>
                </a:ext>
              </a:extLst>
            </p:cNvPr>
            <p:cNvSpPr txBox="1"/>
            <p:nvPr/>
          </p:nvSpPr>
          <p:spPr>
            <a:xfrm rot="16200000">
              <a:off x="-107922" y="5580241"/>
              <a:ext cx="1113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OBS/SIM</a:t>
              </a:r>
              <a:endParaRPr kumimoji="1" lang="ja-JP" altLang="en-US" sz="12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1B8EA4B-58EB-F11A-F1F9-016E14063957}"/>
                </a:ext>
              </a:extLst>
            </p:cNvPr>
            <p:cNvSpPr txBox="1"/>
            <p:nvPr/>
          </p:nvSpPr>
          <p:spPr>
            <a:xfrm rot="16200000">
              <a:off x="3296464" y="5580242"/>
              <a:ext cx="1113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OBS/SIM</a:t>
              </a:r>
              <a:endParaRPr kumimoji="1" lang="ja-JP" altLang="en-US" sz="1200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8E72AA1-919C-55BF-0097-3935E322022E}"/>
                </a:ext>
              </a:extLst>
            </p:cNvPr>
            <p:cNvSpPr txBox="1"/>
            <p:nvPr/>
          </p:nvSpPr>
          <p:spPr>
            <a:xfrm>
              <a:off x="250652" y="4359260"/>
              <a:ext cx="11717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■</a:t>
              </a:r>
              <a:r>
                <a:rPr lang="en-US" altLang="ja-JP" sz="2000" b="1" dirty="0"/>
                <a:t>Radiance degradation factor combined with Lunar calibration and Vicarious calibrations</a:t>
              </a:r>
              <a:endParaRPr kumimoji="1" lang="ja-JP" altLang="en-US" sz="2000" b="1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3AAB7F0-DAAB-CAD6-60BE-2744AE2077A3}"/>
                </a:ext>
              </a:extLst>
            </p:cNvPr>
            <p:cNvSpPr txBox="1"/>
            <p:nvPr/>
          </p:nvSpPr>
          <p:spPr>
            <a:xfrm>
              <a:off x="6662694" y="4805718"/>
              <a:ext cx="537690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lvl="1" indent="-457200">
                <a:buFont typeface="+mj-ea"/>
                <a:buAutoNum type="circleNumDbPlain"/>
              </a:pPr>
              <a:r>
                <a:rPr lang="en-US" altLang="ja-JP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Vicarious calibration results that evaluated at the Railroad Valley, USA</a:t>
              </a:r>
            </a:p>
            <a:p>
              <a:pPr marL="914400" lvl="1" indent="-457200">
                <a:buFont typeface="+mj-ea"/>
                <a:buAutoNum type="circleNumDbPlain"/>
              </a:pPr>
              <a:r>
                <a:rPr lang="en-US" altLang="ja-JP" dirty="0">
                  <a:solidFill>
                    <a:srgbClr val="007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Cross-calibration results using other satellite data (ex. VIIRS)</a:t>
              </a:r>
            </a:p>
            <a:p>
              <a:pPr marL="914400" lvl="1" indent="-457200">
                <a:buFont typeface="+mj-ea"/>
                <a:buAutoNum type="circleNumDbPlain"/>
              </a:pPr>
              <a:r>
                <a:rPr lang="en-US" altLang="ja-JP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Degradation curve estimated from Lunar Calibration results</a:t>
              </a:r>
            </a:p>
          </p:txBody>
        </p:sp>
      </p:grpSp>
      <p:sp>
        <p:nvSpPr>
          <p:cNvPr id="31" name="スライド番号プレースホルダー 1">
            <a:extLst>
              <a:ext uri="{FF2B5EF4-FFF2-40B4-BE49-F238E27FC236}">
                <a16:creationId xmlns:a16="http://schemas.microsoft.com/office/drawing/2014/main" id="{178FA134-A7C7-BD84-409B-23EBB7C5B426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9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D70123-71AE-64FD-AE2D-0349320ED55A}"/>
              </a:ext>
            </a:extLst>
          </p:cNvPr>
          <p:cNvSpPr txBox="1"/>
          <p:nvPr/>
        </p:nvSpPr>
        <p:spPr>
          <a:xfrm>
            <a:off x="218831" y="3679656"/>
            <a:ext cx="847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■</a:t>
            </a:r>
            <a:r>
              <a:rPr lang="en-US" altLang="ja-JP" sz="2000" b="1" dirty="0"/>
              <a:t>Radiance degradation curve estimated from Lunar calibration</a:t>
            </a:r>
            <a:endParaRPr kumimoji="1" lang="ja-JP" altLang="en-US" sz="2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73B817-F783-2F93-F8BB-CED27CA0081F}"/>
              </a:ext>
            </a:extLst>
          </p:cNvPr>
          <p:cNvSpPr txBox="1"/>
          <p:nvPr/>
        </p:nvSpPr>
        <p:spPr>
          <a:xfrm>
            <a:off x="7526825" y="4112706"/>
            <a:ext cx="4475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shorter wavelength bands have larger degradation.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After Jan. 2023, the degradation curve has changed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became slowly.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changing looks the same between forward-view and backward-view bands. B1/B6 use the common before-optics as well as B2/B7. </a:t>
            </a:r>
          </a:p>
          <a:p>
            <a:pPr algn="just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9A0E9AA-DB48-3430-EB93-A8C1C8D2E174}"/>
              </a:ext>
            </a:extLst>
          </p:cNvPr>
          <p:cNvGrpSpPr/>
          <p:nvPr/>
        </p:nvGrpSpPr>
        <p:grpSpPr>
          <a:xfrm>
            <a:off x="139700" y="4025940"/>
            <a:ext cx="7220630" cy="2832060"/>
            <a:chOff x="139700" y="4025940"/>
            <a:chExt cx="7220630" cy="2832060"/>
          </a:xfrm>
        </p:grpSpPr>
        <p:pic>
          <p:nvPicPr>
            <p:cNvPr id="8" name="図 7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0DA1168F-EBA6-DF8D-B34E-C0601415042D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5" t="61525" b="3129"/>
            <a:stretch/>
          </p:blipFill>
          <p:spPr>
            <a:xfrm>
              <a:off x="3736930" y="4175530"/>
              <a:ext cx="3623400" cy="2351862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8DB5B9D-5B4F-02F2-CCBE-F3DE39DDFA37}"/>
                </a:ext>
              </a:extLst>
            </p:cNvPr>
            <p:cNvSpPr txBox="1"/>
            <p:nvPr/>
          </p:nvSpPr>
          <p:spPr>
            <a:xfrm>
              <a:off x="5790779" y="5351461"/>
              <a:ext cx="1533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B06(</a:t>
              </a:r>
              <a:r>
                <a:rPr lang="en-US" altLang="ja-JP" sz="1400" dirty="0"/>
                <a:t>0.377μm</a:t>
              </a:r>
              <a:r>
                <a:rPr kumimoji="1" lang="en-US" altLang="ja-JP" sz="1400" dirty="0"/>
                <a:t>)</a:t>
              </a:r>
              <a:endParaRPr kumimoji="1" lang="ja-JP" altLang="en-US" sz="1400" dirty="0"/>
            </a:p>
          </p:txBody>
        </p:sp>
        <p:pic>
          <p:nvPicPr>
            <p:cNvPr id="5" name="図 4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9329B675-FBAE-50FF-3793-32DA922B7451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8" t="61957" b="3258"/>
            <a:stretch/>
          </p:blipFill>
          <p:spPr>
            <a:xfrm>
              <a:off x="139700" y="4194348"/>
              <a:ext cx="3637394" cy="232284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BBC439B-AA49-02F1-71AC-92987FAB4816}"/>
                </a:ext>
              </a:extLst>
            </p:cNvPr>
            <p:cNvSpPr txBox="1"/>
            <p:nvPr/>
          </p:nvSpPr>
          <p:spPr>
            <a:xfrm>
              <a:off x="783331" y="5505350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B01(</a:t>
              </a:r>
              <a:r>
                <a:rPr lang="en-US" altLang="ja-JP" sz="1400" dirty="0"/>
                <a:t>0.339μm</a:t>
              </a:r>
              <a:r>
                <a:rPr kumimoji="1" lang="en-US" altLang="ja-JP" sz="1400" dirty="0"/>
                <a:t>)</a:t>
              </a:r>
              <a:endParaRPr kumimoji="1" lang="ja-JP" altLang="en-US" sz="1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C2FA69D-DE6B-E8AC-9F21-7DFE61AFC207}"/>
                </a:ext>
              </a:extLst>
            </p:cNvPr>
            <p:cNvSpPr txBox="1"/>
            <p:nvPr/>
          </p:nvSpPr>
          <p:spPr>
            <a:xfrm>
              <a:off x="2304901" y="5003523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/>
                <a:t>B02(</a:t>
              </a:r>
              <a:r>
                <a:rPr lang="en-US" altLang="ja-JP" sz="1400" dirty="0"/>
                <a:t>0.441μm</a:t>
              </a:r>
              <a:r>
                <a:rPr kumimoji="1" lang="en-US" altLang="ja-JP" sz="1400" dirty="0"/>
                <a:t>)</a:t>
              </a:r>
              <a:endParaRPr kumimoji="1" lang="ja-JP" altLang="en-US" sz="1400" dirty="0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69647EED-97D8-3A61-B78E-177B3792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198" y="4045461"/>
              <a:ext cx="3201508" cy="167252"/>
            </a:xfrm>
            <a:prstGeom prst="rect">
              <a:avLst/>
            </a:prstGeom>
          </p:spPr>
        </p:pic>
        <p:sp>
          <p:nvSpPr>
            <p:cNvPr id="21" name="テキスト ボックス 47">
              <a:extLst>
                <a:ext uri="{FF2B5EF4-FFF2-40B4-BE49-F238E27FC236}">
                  <a16:creationId xmlns:a16="http://schemas.microsoft.com/office/drawing/2014/main" id="{ED621814-FBAA-9E13-CA24-2C0461926791}"/>
                </a:ext>
              </a:extLst>
            </p:cNvPr>
            <p:cNvSpPr txBox="1"/>
            <p:nvPr/>
          </p:nvSpPr>
          <p:spPr>
            <a:xfrm>
              <a:off x="794042" y="6488668"/>
              <a:ext cx="2752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i="1" u="sng" dirty="0"/>
                <a:t>B01-B05(Forward-view)</a:t>
              </a:r>
              <a:endParaRPr kumimoji="1" lang="ja-JP" altLang="en-US" i="1" u="sng" dirty="0"/>
            </a:p>
          </p:txBody>
        </p:sp>
        <p:sp>
          <p:nvSpPr>
            <p:cNvPr id="20" name="テキスト ボックス 35">
              <a:extLst>
                <a:ext uri="{FF2B5EF4-FFF2-40B4-BE49-F238E27FC236}">
                  <a16:creationId xmlns:a16="http://schemas.microsoft.com/office/drawing/2014/main" id="{0A0CFFB8-1B3A-EB5A-95EC-DA83C946B144}"/>
                </a:ext>
              </a:extLst>
            </p:cNvPr>
            <p:cNvSpPr txBox="1"/>
            <p:nvPr/>
          </p:nvSpPr>
          <p:spPr>
            <a:xfrm>
              <a:off x="4283390" y="6487925"/>
              <a:ext cx="2924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i="1" u="sng" dirty="0"/>
                <a:t>B06-B10(Backward-view)</a:t>
              </a:r>
              <a:endParaRPr kumimoji="1" lang="ja-JP" altLang="en-US" i="1" u="sng" dirty="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64F02BC-0976-C08F-2D70-6C3F1EBF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0019" y="4025940"/>
              <a:ext cx="2992468" cy="124639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A7519B-66D7-3258-CFDF-948DCD9643A5}"/>
              </a:ext>
            </a:extLst>
          </p:cNvPr>
          <p:cNvSpPr txBox="1"/>
          <p:nvPr/>
        </p:nvSpPr>
        <p:spPr>
          <a:xfrm>
            <a:off x="6208683" y="4879317"/>
            <a:ext cx="1533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B07(</a:t>
            </a:r>
            <a:r>
              <a:rPr lang="en-US" altLang="ja-JP" sz="1400" dirty="0"/>
              <a:t>0.546μm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92545636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9420</TotalTime>
  <Words>2130</Words>
  <Application>Microsoft Office PowerPoint</Application>
  <PresentationFormat>ワイド画面</PresentationFormat>
  <Paragraphs>362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Airal</vt:lpstr>
      <vt:lpstr>Arial Unicode MS</vt:lpstr>
      <vt:lpstr>ＭＳ Ｐゴシック</vt:lpstr>
      <vt:lpstr>明朝</vt:lpstr>
      <vt:lpstr>游ゴシック</vt:lpstr>
      <vt:lpstr>游ゴシック Light</vt:lpstr>
      <vt:lpstr>Arial</vt:lpstr>
      <vt:lpstr>Symbol</vt:lpstr>
      <vt:lpstr>Times New Roman</vt:lpstr>
      <vt:lpstr>Wingdings</vt:lpstr>
      <vt:lpstr>デザインの設定</vt:lpstr>
      <vt:lpstr>2_標準デザイン</vt:lpstr>
      <vt:lpstr>GOSAT serious calibration and intercomparison with multiple GHG sensors</vt:lpstr>
      <vt:lpstr>GOSAT and GOSAT-2 satellites</vt:lpstr>
      <vt:lpstr>GOSAT and GOSAT-2 status</vt:lpstr>
      <vt:lpstr>Calibration strategy</vt:lpstr>
      <vt:lpstr>GOSAT solar diffuser calibration  as on-orbit main calibrator</vt:lpstr>
      <vt:lpstr>GOSAT-2/FTS-2 lunar calibration  as on-orbit main calibrator</vt:lpstr>
      <vt:lpstr>GOSAT/FTS-2 radiance degradation</vt:lpstr>
      <vt:lpstr>GOSAT-2/CAI-2 lunar calibration</vt:lpstr>
      <vt:lpstr>GOSAT-2/CAI-2 radiance degradation</vt:lpstr>
      <vt:lpstr>International collaboration for GHG sensors calibration </vt:lpstr>
      <vt:lpstr>Railroad Valley target by 5 GHG &amp; AQ sensors</vt:lpstr>
      <vt:lpstr>RRV vicarious calibration for GHG and AQ sensors</vt:lpstr>
      <vt:lpstr>PowerPoint プレゼンテーション</vt:lpstr>
      <vt:lpstr>Intercomparison of GHG sensors simultaneous measurements at RRV</vt:lpstr>
      <vt:lpstr>Long-term observation of High-resolved solar spectra (TSIS collaboration)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塩見　慶</dc:creator>
  <cp:lastModifiedBy>塩見　慶</cp:lastModifiedBy>
  <cp:revision>168</cp:revision>
  <dcterms:created xsi:type="dcterms:W3CDTF">2021-06-03T07:23:24Z</dcterms:created>
  <dcterms:modified xsi:type="dcterms:W3CDTF">2025-03-18T14:41:11Z</dcterms:modified>
</cp:coreProperties>
</file>