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19"/>
  </p:notesMasterIdLst>
  <p:handoutMasterIdLst>
    <p:handoutMasterId r:id="rId20"/>
  </p:handoutMasterIdLst>
  <p:sldIdLst>
    <p:sldId id="612" r:id="rId2"/>
    <p:sldId id="412" r:id="rId3"/>
    <p:sldId id="658" r:id="rId4"/>
    <p:sldId id="383" r:id="rId5"/>
    <p:sldId id="1242" r:id="rId6"/>
    <p:sldId id="1253" r:id="rId7"/>
    <p:sldId id="1249" r:id="rId8"/>
    <p:sldId id="659" r:id="rId9"/>
    <p:sldId id="725" r:id="rId10"/>
    <p:sldId id="417" r:id="rId11"/>
    <p:sldId id="1252" r:id="rId12"/>
    <p:sldId id="821" r:id="rId13"/>
    <p:sldId id="655" r:id="rId14"/>
    <p:sldId id="1254" r:id="rId15"/>
    <p:sldId id="623" r:id="rId16"/>
    <p:sldId id="1228" r:id="rId17"/>
    <p:sldId id="1245" r:id="rId18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5B2D67-92EF-4E85-B16D-CA21FDDC36A6}" v="45" dt="2025-03-18T18:43:44.078"/>
  </p1510:revLst>
</p1510:revInfo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96395" autoAdjust="0"/>
  </p:normalViewPr>
  <p:slideViewPr>
    <p:cSldViewPr snapToGrid="0">
      <p:cViewPr varScale="1">
        <p:scale>
          <a:sx n="107" d="100"/>
          <a:sy n="107" d="100"/>
        </p:scale>
        <p:origin x="564" y="11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C9D7386-A345-8841-937D-ACFDA06C000B}" type="slidenum">
              <a:rPr lang="en-US" sz="1100"/>
              <a:pPr eaLnBrk="1" hangingPunct="1"/>
              <a:t>4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2013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51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00" y="88263"/>
            <a:ext cx="9566400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00" y="864000"/>
            <a:ext cx="11664000" cy="5338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1077357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875320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673284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3471247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Click to edit Master text styles</a:t>
            </a:r>
          </a:p>
          <a:p>
            <a:pPr marL="0" marR="0" lvl="1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0" marR="0" lvl="2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  <a:p>
            <a:pPr marL="0" marR="0" lvl="3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Fourth level</a:t>
            </a:r>
          </a:p>
          <a:p>
            <a:pPr marL="0" marR="0" lvl="4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511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98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E93DC-7FDE-6A43-8CF2-DF84ECC13383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BBE76-4C4C-294A-8844-C238CAC7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1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275496" y="6603525"/>
            <a:ext cx="1462072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6104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74152" y="1754252"/>
            <a:ext cx="10515600" cy="3938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 bwMode="auto">
          <a:xfrm>
            <a:off x="11700933" y="6515101"/>
            <a:ext cx="372534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D0A300"/>
              </a:buClr>
              <a:buFont typeface="Wingdings" panose="05000000000000000000" pitchFamily="2" charset="2"/>
              <a:buChar char="«"/>
              <a:defRPr sz="19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D0A300"/>
              </a:buClr>
              <a:buFont typeface="Wingdings" panose="05000000000000000000" pitchFamily="2" charset="2"/>
              <a:buChar char="«"/>
              <a:defRPr sz="24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D0A300"/>
              </a:buClr>
              <a:buFont typeface="Wingdings" panose="05000000000000000000" pitchFamily="2" charset="2"/>
              <a:buChar char="«"/>
              <a:defRPr sz="17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D0A300"/>
              </a:buClr>
              <a:buFont typeface="Wingdings" panose="05000000000000000000" pitchFamily="2" charset="2"/>
              <a:buChar char="«"/>
              <a:defRPr sz="16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rgbClr val="D0A300"/>
              </a:buClr>
              <a:buFont typeface="Wingdings" panose="05000000000000000000" pitchFamily="2" charset="2"/>
              <a:buChar char="«"/>
              <a:defRPr sz="15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0A300"/>
              </a:buClr>
              <a:buFont typeface="Wingdings" panose="05000000000000000000" pitchFamily="2" charset="2"/>
              <a:buChar char="«"/>
              <a:defRPr sz="15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0A300"/>
              </a:buClr>
              <a:buFont typeface="Wingdings" panose="05000000000000000000" pitchFamily="2" charset="2"/>
              <a:buChar char="«"/>
              <a:defRPr sz="15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0A300"/>
              </a:buClr>
              <a:buFont typeface="Wingdings" panose="05000000000000000000" pitchFamily="2" charset="2"/>
              <a:buChar char="«"/>
              <a:defRPr sz="15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D0A300"/>
              </a:buClr>
              <a:buFont typeface="Wingdings" panose="05000000000000000000" pitchFamily="2" charset="2"/>
              <a:buChar char="«"/>
              <a:defRPr sz="1500" kern="1200">
                <a:solidFill>
                  <a:srgbClr val="231F89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fld id="{DCD7B2D0-2211-4376-81CC-D507AB4F09EF}" type="slidenum">
              <a:rPr lang="en-GB" altLang="en-US" sz="1000" b="0" smtClean="0">
                <a:solidFill>
                  <a:schemeClr val="accent1"/>
                </a:solidFill>
                <a:latin typeface="Arial" panose="020B0604020202020204" pitchFamily="34" charset="0"/>
              </a:rPr>
              <a:pPr algn="r" fontAlgn="auto"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</a:pPr>
              <a:t>‹#›</a:t>
            </a:fld>
            <a:endParaRPr lang="en-GB" altLang="en-US" sz="1000" b="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6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EUM/RSP/VWG/23/1344810, v1 Draft, 4 January 2023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2" r:id="rId11"/>
    <p:sldLayoutId id="2147487704" r:id="rId12"/>
    <p:sldLayoutId id="2147487705" r:id="rId13"/>
    <p:sldLayoutId id="2147487706" r:id="rId14"/>
    <p:sldLayoutId id="2147487708" r:id="rId15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5271247" y="344734"/>
            <a:ext cx="6478077" cy="2825728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IE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Calibration and validation concept of the CO2I/NO2I instrument on-board the CO2M mission</a:t>
            </a: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Bernd Sierk, Rüdiger Lang, Josef Gasteiger, Catherine Hayer, Bernd Husemann, Pepe Phillips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EUMETSAT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GSICS, March 18 2025</a:t>
            </a:r>
          </a:p>
        </p:txBody>
      </p:sp>
    </p:spTree>
    <p:extLst>
      <p:ext uri="{BB962C8B-B14F-4D97-AF65-F5344CB8AC3E}">
        <p14:creationId xmlns:p14="http://schemas.microsoft.com/office/powerpoint/2010/main" val="20268992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Overall GHG level-2 retrieval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3881"/>
          <a:stretch>
            <a:fillRect/>
          </a:stretch>
        </p:blipFill>
        <p:spPr>
          <a:xfrm>
            <a:off x="4378272" y="1850504"/>
            <a:ext cx="6654628" cy="22252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3020" y="3660906"/>
            <a:ext cx="2646259" cy="978795"/>
          </a:xfrm>
          <a:prstGeom prst="rect">
            <a:avLst/>
          </a:prstGeom>
          <a:solidFill>
            <a:srgbClr val="F2E0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Aerosol Properties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9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(MAP Level-2)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110" y="929527"/>
            <a:ext cx="2640169" cy="97879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CO2- spectrometer radiances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(SWIR/NIR Level-1B)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3020" y="2261206"/>
            <a:ext cx="2646259" cy="978795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Polarimeter co-registered </a:t>
            </a:r>
            <a:r>
              <a:rPr kumimoji="0" lang="en-GB" sz="9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polarised radiances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(MAP Level-1C)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3020" y="4965081"/>
            <a:ext cx="2646259" cy="1431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Aggregated cloud, CLIM radiance and NWP/CAMS model fields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(SCENE Level-2)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fraction, obstruction, type, scene-homogeneity,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nwp/cams temperature, humidity, and trace gases (CO2/O3/NO2/CH4), cams aerosol fields, u-v wind, and chlorophyll </a:t>
            </a:r>
            <a:endParaRPr kumimoji="0" lang="en-GB" sz="3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Elbow Connector 14"/>
          <p:cNvCxnSpPr>
            <a:stCxn id="11" idx="3"/>
            <a:endCxn id="4" idx="1"/>
          </p:cNvCxnSpPr>
          <p:nvPr/>
        </p:nvCxnSpPr>
        <p:spPr bwMode="auto">
          <a:xfrm>
            <a:off x="3139279" y="1418925"/>
            <a:ext cx="1238993" cy="1544196"/>
          </a:xfrm>
          <a:prstGeom prst="bentConnector3">
            <a:avLst/>
          </a:prstGeom>
          <a:solidFill>
            <a:schemeClr val="bg2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Elbow Connector 15"/>
          <p:cNvCxnSpPr>
            <a:stCxn id="12" idx="3"/>
            <a:endCxn id="4" idx="1"/>
          </p:cNvCxnSpPr>
          <p:nvPr/>
        </p:nvCxnSpPr>
        <p:spPr bwMode="auto">
          <a:xfrm>
            <a:off x="3139279" y="2750604"/>
            <a:ext cx="1238993" cy="21251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Elbow Connector 22"/>
          <p:cNvCxnSpPr>
            <a:stCxn id="10" idx="3"/>
            <a:endCxn id="4" idx="1"/>
          </p:cNvCxnSpPr>
          <p:nvPr/>
        </p:nvCxnSpPr>
        <p:spPr bwMode="auto">
          <a:xfrm flipV="1">
            <a:off x="3139279" y="2963121"/>
            <a:ext cx="1238993" cy="118718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Elbow Connector 25"/>
          <p:cNvCxnSpPr>
            <a:stCxn id="13" idx="3"/>
            <a:endCxn id="4" idx="1"/>
          </p:cNvCxnSpPr>
          <p:nvPr/>
        </p:nvCxnSpPr>
        <p:spPr bwMode="auto">
          <a:xfrm flipV="1">
            <a:off x="3139279" y="2963121"/>
            <a:ext cx="1238993" cy="271758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378272" y="1244296"/>
            <a:ext cx="4491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One baseline GHG algorithm, two support algorithms: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40050" y="4635684"/>
            <a:ext cx="6747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Candidate algorithms for baseline: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RemoTAP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1800" dirty="0">
                <a:solidFill>
                  <a:srgbClr val="0020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SRON)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FUSIONAL-P (University of Bremen / University of Leicester)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FOCAL </a:t>
            </a:r>
            <a:r>
              <a:rPr lang="en-GB" sz="1800" dirty="0">
                <a:solidFill>
                  <a:srgbClr val="00205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University of Bremen)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873" y="5909075"/>
            <a:ext cx="2314318" cy="41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2462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EUMETSAT CO2M MDPS </a:t>
            </a:r>
            <a:r>
              <a:rPr lang="en-GB" dirty="0"/>
              <a:t>scientific processing tasks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0241" y="4414058"/>
            <a:ext cx="10889672" cy="947376"/>
            <a:chOff x="530241" y="4414058"/>
            <a:chExt cx="10889672" cy="947376"/>
          </a:xfrm>
        </p:grpSpPr>
        <p:sp>
          <p:nvSpPr>
            <p:cNvPr id="3" name="TextBox 2"/>
            <p:cNvSpPr txBox="1"/>
            <p:nvPr/>
          </p:nvSpPr>
          <p:spPr>
            <a:xfrm>
              <a:off x="530241" y="4530437"/>
              <a:ext cx="23857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Below this level: everything is co-registered or provided at the CO2I/NO2I spectrometer footprint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30241" y="4414058"/>
              <a:ext cx="10889672" cy="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rgbClr val="843C0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409699" y="1178835"/>
            <a:ext cx="2357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CO2M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Mission Data Processing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Make 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“hyper-GHG/NO2-instrument”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out of three!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66" y="733988"/>
            <a:ext cx="7668593" cy="586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727" y="5720485"/>
            <a:ext cx="3157485" cy="584775"/>
            <a:chOff x="184727" y="5720485"/>
            <a:chExt cx="3157485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963035" y="5720485"/>
              <a:ext cx="2379177" cy="5847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Need for XCO</a:t>
              </a:r>
              <a:r>
                <a:rPr lang="en-GB" sz="1600" b="0" baseline="-25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GB" sz="16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XCH</a:t>
              </a:r>
              <a:r>
                <a:rPr lang="en-GB" sz="1600" b="0" baseline="-25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  <a:p>
              <a:r>
                <a:rPr lang="en-GB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NO</a:t>
              </a:r>
              <a:r>
                <a:rPr lang="en-GB" sz="1600" baseline="-25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r>
                <a:rPr lang="en-GB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and AOD validation</a:t>
              </a:r>
              <a:endParaRPr lang="en-GB" sz="1600" b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" name="Right Arrow 3"/>
            <p:cNvSpPr/>
            <p:nvPr/>
          </p:nvSpPr>
          <p:spPr bwMode="auto">
            <a:xfrm>
              <a:off x="184727" y="5809673"/>
              <a:ext cx="607753" cy="406400"/>
            </a:xfrm>
            <a:prstGeom prst="rightArrow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684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64561" y="842900"/>
            <a:ext cx="9809314" cy="4773582"/>
            <a:chOff x="1664561" y="842900"/>
            <a:chExt cx="9809314" cy="47735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B57E89-B133-112F-6B0D-D49EA632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4561" y="842900"/>
              <a:ext cx="9809314" cy="47735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528505" y="5298185"/>
              <a:ext cx="473206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00" cap="none" spc="-100" normalizeH="0" baseline="0" noProof="0" dirty="0">
                  <a:ln>
                    <a:noFill/>
                  </a:ln>
                  <a:solidFill>
                    <a:srgbClr val="D6D2C4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0.005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10230" y="5044845"/>
              <a:ext cx="1253868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00" cap="none" spc="-100" normalizeH="0" baseline="0" noProof="0" dirty="0" err="1">
                  <a:ln>
                    <a:noFill/>
                  </a:ln>
                  <a:solidFill>
                    <a:srgbClr val="38484E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PaNIR</a:t>
              </a:r>
              <a:endParaRPr kumimoji="0" lang="en-GB" sz="1200" b="0" i="0" u="none" strike="noStrike" kern="1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00" cap="none" spc="-100" normalizeH="0" baseline="0" noProof="0" dirty="0">
                  <a:ln>
                    <a:noFill/>
                  </a:ln>
                  <a:solidFill>
                    <a:srgbClr val="38484E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2.5 nm (@1.6 </a:t>
              </a:r>
              <a:r>
                <a:rPr kumimoji="0" lang="en-GB" sz="1200" b="0" i="0" u="none" strike="noStrike" kern="100" cap="none" spc="-100" normalizeH="0" baseline="0" noProof="0" dirty="0">
                  <a:ln>
                    <a:noFill/>
                  </a:ln>
                  <a:solidFill>
                    <a:srgbClr val="38484E"/>
                  </a:solidFill>
                  <a:effectLst/>
                  <a:uLnTx/>
                  <a:uFillTx/>
                  <a:latin typeface="Symbol" panose="05050102010706020507" pitchFamily="18" charset="2"/>
                  <a:ea typeface="Roboto" panose="02000000000000000000" pitchFamily="2" charset="0"/>
                  <a:cs typeface="Arial" panose="020B0604020202020204" pitchFamily="34" charset="0"/>
                </a:rPr>
                <a:t>m</a:t>
              </a:r>
              <a:r>
                <a:rPr kumimoji="0" lang="en-GB" sz="1200" b="0" i="0" u="none" strike="noStrike" kern="100" cap="none" spc="-100" normalizeH="0" baseline="0" noProof="0" dirty="0">
                  <a:ln>
                    <a:noFill/>
                  </a:ln>
                  <a:solidFill>
                    <a:srgbClr val="38484E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m)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0DDC87-F9E6-9305-3245-17EEFA2C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“Four+-pillar” CO2M validation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0203AC-0F83-E820-94E5-2D879E3592B9}"/>
              </a:ext>
            </a:extLst>
          </p:cNvPr>
          <p:cNvSpPr/>
          <p:nvPr/>
        </p:nvSpPr>
        <p:spPr bwMode="auto">
          <a:xfrm>
            <a:off x="1621760" y="872074"/>
            <a:ext cx="3336417" cy="1715850"/>
          </a:xfrm>
          <a:prstGeom prst="rect">
            <a:avLst/>
          </a:prstGeom>
          <a:solidFill>
            <a:srgbClr val="E1F0D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On-board Cal: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3928B-E781-DD76-8E33-7B8F0476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849" y="5860399"/>
            <a:ext cx="88071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“Four-pillar” CO2M operational product validation and monitoring space-to-ground and space-to-space approach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428C3D-8D73-4BD2-9D2E-104A92541C1D}"/>
              </a:ext>
            </a:extLst>
          </p:cNvPr>
          <p:cNvGraphicFramePr>
            <a:graphicFrameLocks noGrp="1"/>
          </p:cNvGraphicFramePr>
          <p:nvPr/>
        </p:nvGraphicFramePr>
        <p:xfrm>
          <a:off x="1706585" y="1076893"/>
          <a:ext cx="3095325" cy="1169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065">
                  <a:extLst>
                    <a:ext uri="{9D8B030D-6E8A-4147-A177-3AD203B41FA5}">
                      <a16:colId xmlns:a16="http://schemas.microsoft.com/office/drawing/2014/main" val="3287289803"/>
                    </a:ext>
                  </a:extLst>
                </a:gridCol>
                <a:gridCol w="619065">
                  <a:extLst>
                    <a:ext uri="{9D8B030D-6E8A-4147-A177-3AD203B41FA5}">
                      <a16:colId xmlns:a16="http://schemas.microsoft.com/office/drawing/2014/main" val="1498299636"/>
                    </a:ext>
                  </a:extLst>
                </a:gridCol>
                <a:gridCol w="505851">
                  <a:extLst>
                    <a:ext uri="{9D8B030D-6E8A-4147-A177-3AD203B41FA5}">
                      <a16:colId xmlns:a16="http://schemas.microsoft.com/office/drawing/2014/main" val="2989956006"/>
                    </a:ext>
                  </a:extLst>
                </a:gridCol>
                <a:gridCol w="465826">
                  <a:extLst>
                    <a:ext uri="{9D8B030D-6E8A-4147-A177-3AD203B41FA5}">
                      <a16:colId xmlns:a16="http://schemas.microsoft.com/office/drawing/2014/main" val="2210885646"/>
                    </a:ext>
                  </a:extLst>
                </a:gridCol>
                <a:gridCol w="885518">
                  <a:extLst>
                    <a:ext uri="{9D8B030D-6E8A-4147-A177-3AD203B41FA5}">
                      <a16:colId xmlns:a16="http://schemas.microsoft.com/office/drawing/2014/main" val="3017435301"/>
                    </a:ext>
                  </a:extLst>
                </a:gridCol>
              </a:tblGrid>
              <a:tr h="168663">
                <a:tc>
                  <a:txBody>
                    <a:bodyPr/>
                    <a:lstStyle/>
                    <a:p>
                      <a:r>
                        <a:rPr lang="en-GB" sz="900" dirty="0"/>
                        <a:t>Source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CO2I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MAP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CLIM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Frequency</a:t>
                      </a:r>
                    </a:p>
                  </a:txBody>
                  <a:tcPr marL="34822" marR="34822" marT="17411" marB="17411"/>
                </a:tc>
                <a:extLst>
                  <a:ext uri="{0D108BD9-81ED-4DB2-BD59-A6C34878D82A}">
                    <a16:rowId xmlns:a16="http://schemas.microsoft.com/office/drawing/2014/main" val="2190546862"/>
                  </a:ext>
                </a:extLst>
              </a:tr>
              <a:tr h="168663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SUN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endParaRPr lang="en-GB" sz="900" b="1">
                        <a:solidFill>
                          <a:schemeClr val="bg1"/>
                        </a:solidFill>
                      </a:endParaRP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daily</a:t>
                      </a:r>
                    </a:p>
                  </a:txBody>
                  <a:tcPr marL="34822" marR="34822" marT="17411" marB="17411"/>
                </a:tc>
                <a:extLst>
                  <a:ext uri="{0D108BD9-81ED-4DB2-BD59-A6C34878D82A}">
                    <a16:rowId xmlns:a16="http://schemas.microsoft.com/office/drawing/2014/main" val="2774935338"/>
                  </a:ext>
                </a:extLst>
              </a:tr>
              <a:tr h="168663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Moon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Irreg.</a:t>
                      </a:r>
                    </a:p>
                  </a:txBody>
                  <a:tcPr marL="34822" marR="34822" marT="17411" marB="17411"/>
                </a:tc>
                <a:extLst>
                  <a:ext uri="{0D108BD9-81ED-4DB2-BD59-A6C34878D82A}">
                    <a16:rowId xmlns:a16="http://schemas.microsoft.com/office/drawing/2014/main" val="2221168312"/>
                  </a:ext>
                </a:extLst>
              </a:tr>
              <a:tr h="168663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WLS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endParaRPr lang="en-GB" sz="900" b="1">
                        <a:solidFill>
                          <a:schemeClr val="bg1"/>
                        </a:solidFill>
                      </a:endParaRP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weekly</a:t>
                      </a:r>
                    </a:p>
                  </a:txBody>
                  <a:tcPr marL="34822" marR="34822" marT="17411" marB="17411"/>
                </a:tc>
                <a:extLst>
                  <a:ext uri="{0D108BD9-81ED-4DB2-BD59-A6C34878D82A}">
                    <a16:rowId xmlns:a16="http://schemas.microsoft.com/office/drawing/2014/main" val="3532016571"/>
                  </a:ext>
                </a:extLst>
              </a:tr>
              <a:tr h="168663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Tuneable LED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 (ISRF)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endParaRPr lang="en-GB" sz="900" b="1">
                        <a:solidFill>
                          <a:schemeClr val="bg1"/>
                        </a:solidFill>
                      </a:endParaRP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endParaRPr lang="en-GB" sz="900" b="1">
                        <a:solidFill>
                          <a:schemeClr val="bg1"/>
                        </a:solidFill>
                      </a:endParaRPr>
                    </a:p>
                  </a:txBody>
                  <a:tcPr marL="34822" marR="34822" marT="17411" marB="17411"/>
                </a:tc>
                <a:extLst>
                  <a:ext uri="{0D108BD9-81ED-4DB2-BD59-A6C34878D82A}">
                    <a16:rowId xmlns:a16="http://schemas.microsoft.com/office/drawing/2014/main" val="2939586377"/>
                  </a:ext>
                </a:extLst>
              </a:tr>
              <a:tr h="168663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Dark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34822" marR="34822" marT="17411" marB="17411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orbit</a:t>
                      </a:r>
                    </a:p>
                  </a:txBody>
                  <a:tcPr marL="34822" marR="34822" marT="17411" marB="17411"/>
                </a:tc>
                <a:extLst>
                  <a:ext uri="{0D108BD9-81ED-4DB2-BD59-A6C34878D82A}">
                    <a16:rowId xmlns:a16="http://schemas.microsoft.com/office/drawing/2014/main" val="182486019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BA3188E-2D4E-809B-1EDF-A43D5810BA10}"/>
              </a:ext>
            </a:extLst>
          </p:cNvPr>
          <p:cNvSpPr/>
          <p:nvPr/>
        </p:nvSpPr>
        <p:spPr bwMode="auto">
          <a:xfrm>
            <a:off x="8076109" y="2467154"/>
            <a:ext cx="2232457" cy="22428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MicroCarb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OCO-x, GOSAT-x, S5,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7CB93-6335-E581-F9EB-0ADBD19A2CAE}"/>
              </a:ext>
            </a:extLst>
          </p:cNvPr>
          <p:cNvSpPr txBox="1"/>
          <p:nvPr/>
        </p:nvSpPr>
        <p:spPr>
          <a:xfrm>
            <a:off x="1621761" y="2691441"/>
            <a:ext cx="1587265" cy="584775"/>
          </a:xfrm>
          <a:prstGeom prst="rect">
            <a:avLst/>
          </a:prstGeom>
          <a:noFill/>
          <a:ln w="19050">
            <a:solidFill>
              <a:srgbClr val="D5EACC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Vicarious 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“as needed”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C58D7-CA0C-736B-6DFD-1D392C11C094}"/>
              </a:ext>
            </a:extLst>
          </p:cNvPr>
          <p:cNvSpPr txBox="1"/>
          <p:nvPr/>
        </p:nvSpPr>
        <p:spPr>
          <a:xfrm rot="19109237">
            <a:off x="3295290" y="3231068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Product 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EB9CF-72F7-F8C2-4452-C4250A03C4A7}"/>
              </a:ext>
            </a:extLst>
          </p:cNvPr>
          <p:cNvSpPr txBox="1"/>
          <p:nvPr/>
        </p:nvSpPr>
        <p:spPr>
          <a:xfrm rot="2418107">
            <a:off x="6856357" y="3204032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Product Cal/Val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B03C4-0C90-E078-F19B-CD741B688222}"/>
              </a:ext>
            </a:extLst>
          </p:cNvPr>
          <p:cNvSpPr txBox="1"/>
          <p:nvPr/>
        </p:nvSpPr>
        <p:spPr>
          <a:xfrm rot="5400000">
            <a:off x="5427403" y="3488613"/>
            <a:ext cx="11288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Product Cal/Val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E500E-E993-66D3-C355-55B8C42507AF}"/>
              </a:ext>
            </a:extLst>
          </p:cNvPr>
          <p:cNvSpPr txBox="1"/>
          <p:nvPr/>
        </p:nvSpPr>
        <p:spPr>
          <a:xfrm>
            <a:off x="3716498" y="4601162"/>
            <a:ext cx="7633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Cross-Cal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392A29-F6C2-D43E-2508-40FDF1BFD85B}"/>
              </a:ext>
            </a:extLst>
          </p:cNvPr>
          <p:cNvSpPr txBox="1"/>
          <p:nvPr/>
        </p:nvSpPr>
        <p:spPr>
          <a:xfrm>
            <a:off x="7266886" y="4601162"/>
            <a:ext cx="7633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Cross-Cal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9F0F0D-06E4-258F-55FD-0A175314FA73}"/>
              </a:ext>
            </a:extLst>
          </p:cNvPr>
          <p:cNvSpPr txBox="1"/>
          <p:nvPr/>
        </p:nvSpPr>
        <p:spPr>
          <a:xfrm>
            <a:off x="7312758" y="1729999"/>
            <a:ext cx="7633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Cross-Cal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06422-E1CB-39FE-A018-BC3956AB142F}"/>
              </a:ext>
            </a:extLst>
          </p:cNvPr>
          <p:cNvSpPr txBox="1"/>
          <p:nvPr/>
        </p:nvSpPr>
        <p:spPr>
          <a:xfrm rot="16200000">
            <a:off x="72909" y="1904868"/>
            <a:ext cx="2404142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GSICS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EBF27F-D926-CC4F-92D3-18FAB812570D}"/>
              </a:ext>
            </a:extLst>
          </p:cNvPr>
          <p:cNvSpPr txBox="1"/>
          <p:nvPr/>
        </p:nvSpPr>
        <p:spPr>
          <a:xfrm rot="16200000">
            <a:off x="9397895" y="1878891"/>
            <a:ext cx="2404142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GSICS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F479D7-9023-E243-0022-AE9F63267C13}"/>
              </a:ext>
            </a:extLst>
          </p:cNvPr>
          <p:cNvSpPr txBox="1"/>
          <p:nvPr/>
        </p:nvSpPr>
        <p:spPr>
          <a:xfrm>
            <a:off x="8436021" y="2682711"/>
            <a:ext cx="288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~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1AFFDD-9851-CCBD-3D01-11FC505287BE}"/>
              </a:ext>
            </a:extLst>
          </p:cNvPr>
          <p:cNvSpPr txBox="1"/>
          <p:nvPr/>
        </p:nvSpPr>
        <p:spPr>
          <a:xfrm rot="5400000">
            <a:off x="8562023" y="3488614"/>
            <a:ext cx="11288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Product Cal/Val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38221F-58F8-74C3-807A-21CBD2C5B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5153">
            <a:off x="402572" y="4158139"/>
            <a:ext cx="1173331" cy="16861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918849-4F88-D628-EE32-5A0EBCF14167}"/>
              </a:ext>
            </a:extLst>
          </p:cNvPr>
          <p:cNvSpPr txBox="1"/>
          <p:nvPr/>
        </p:nvSpPr>
        <p:spPr>
          <a:xfrm rot="20324456">
            <a:off x="156187" y="4873971"/>
            <a:ext cx="188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Ground-based network reference product requirements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5298CE-090E-1C3A-0E52-F861E254EB94}"/>
              </a:ext>
            </a:extLst>
          </p:cNvPr>
          <p:cNvSpPr txBox="1"/>
          <p:nvPr/>
        </p:nvSpPr>
        <p:spPr>
          <a:xfrm>
            <a:off x="7246272" y="1138564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SNOs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Ref. Targets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etc.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9A7601-2FC8-1DF1-AFE9-AF3F6DB3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1366" y="880883"/>
            <a:ext cx="1216459" cy="18080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AF49F5-B606-9C8A-FADB-DDB2AC199EE2}"/>
              </a:ext>
            </a:extLst>
          </p:cNvPr>
          <p:cNvSpPr txBox="1"/>
          <p:nvPr/>
        </p:nvSpPr>
        <p:spPr>
          <a:xfrm>
            <a:off x="10975748" y="1690796"/>
            <a:ext cx="850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CO2M product Cal/Val plan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F0D1F-C240-EABC-39B6-EEAAADF2DD52}"/>
              </a:ext>
            </a:extLst>
          </p:cNvPr>
          <p:cNvSpPr txBox="1"/>
          <p:nvPr/>
        </p:nvSpPr>
        <p:spPr>
          <a:xfrm>
            <a:off x="1884970" y="6218965"/>
            <a:ext cx="8622873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+ NDACC- FTIR CH4 +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Pandonia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/NDACC NO2 +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Aeronet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for AOD + Galion for Aerosol profiles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7486" y="3595629"/>
            <a:ext cx="6262004" cy="2264770"/>
            <a:chOff x="2107486" y="3595629"/>
            <a:chExt cx="6262004" cy="226477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C3D1B8-E68E-7820-3A34-E10623705926}"/>
                </a:ext>
              </a:extLst>
            </p:cNvPr>
            <p:cNvGrpSpPr/>
            <p:nvPr/>
          </p:nvGrpSpPr>
          <p:grpSpPr>
            <a:xfrm>
              <a:off x="3596895" y="3595629"/>
              <a:ext cx="4772595" cy="739993"/>
              <a:chOff x="3596895" y="3513440"/>
              <a:chExt cx="4772595" cy="64095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35FBCF9-2223-1C1E-3C46-4D576D9E1CDF}"/>
                  </a:ext>
                </a:extLst>
              </p:cNvPr>
              <p:cNvSpPr/>
              <p:nvPr/>
            </p:nvSpPr>
            <p:spPr bwMode="auto">
              <a:xfrm>
                <a:off x="3596895" y="3513440"/>
                <a:ext cx="4772595" cy="365760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CO2M Cal/Val Phase II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(including GBP processing and data delivery) (KO: Q3 2024)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C1B75DD-6F66-B5C1-628A-8A0FB9CBF592}"/>
                  </a:ext>
                </a:extLst>
              </p:cNvPr>
              <p:cNvSpPr/>
              <p:nvPr/>
            </p:nvSpPr>
            <p:spPr bwMode="auto">
              <a:xfrm>
                <a:off x="3596895" y="3874443"/>
                <a:ext cx="4768637" cy="1291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Scientific support service on ground-based product </a:t>
                </a:r>
                <a:r>
                  <a:rPr kumimoji="0" lang="en-GB" sz="9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requriments</a:t>
                </a: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(LMU) Phase I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E1E07A3-1B6C-EAB0-B343-09E102D6283C}"/>
                  </a:ext>
                </a:extLst>
              </p:cNvPr>
              <p:cNvSpPr/>
              <p:nvPr/>
            </p:nvSpPr>
            <p:spPr bwMode="auto">
              <a:xfrm>
                <a:off x="3600710" y="4003547"/>
                <a:ext cx="4764822" cy="15084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5B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Scientific support service on ground-based network product processing (KIT) 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E1E07A3-1B6C-EAB0-B343-09E102D6283C}"/>
                </a:ext>
              </a:extLst>
            </p:cNvPr>
            <p:cNvSpPr/>
            <p:nvPr/>
          </p:nvSpPr>
          <p:spPr bwMode="auto">
            <a:xfrm>
              <a:off x="2107486" y="5536439"/>
              <a:ext cx="1857685" cy="3239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Scientific feasibility study for </a:t>
              </a:r>
              <a:r>
                <a:rPr kumimoji="0" lang="en-GB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PaNIR</a:t>
              </a: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5B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241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026" y="756619"/>
            <a:ext cx="8459974" cy="6101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131" y="897774"/>
            <a:ext cx="349965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Product Cal/Val and continuous product quality monitoring: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Level-1 calibration: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Other satellite data (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Microcarb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Sentinel-4/5, GOSAT/OCO/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Tansat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follow-ons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 </a:t>
            </a:r>
          </a:p>
          <a:p>
            <a:pPr lvl="1"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via international partner collaboration, partner agencies, GSICS, WG-Climate, CEOS AC/VC.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Solar, on-board and vicarious calibration targets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Level-2 GHG/NO</a:t>
            </a:r>
            <a:r>
              <a:rPr kumimoji="0" lang="en-GB" sz="16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(and ancillary) product validation and verification: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TCCON / </a:t>
            </a:r>
            <a:r>
              <a:rPr lang="en-GB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COCCON / </a:t>
            </a:r>
            <a:r>
              <a:rPr lang="en-GB" sz="16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PaNIR</a:t>
            </a:r>
            <a:r>
              <a:rPr lang="en-GB" sz="16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/ NDACC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Other ground-based (MAX-DOAS,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Aeronet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Model data (CO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MVS, NWP, CTM and Earth system)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CO2M product Cal/Val system</a:t>
            </a:r>
          </a:p>
        </p:txBody>
      </p:sp>
    </p:spTree>
    <p:extLst>
      <p:ext uri="{BB962C8B-B14F-4D97-AF65-F5344CB8AC3E}">
        <p14:creationId xmlns:p14="http://schemas.microsoft.com/office/powerpoint/2010/main" val="115108268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5FA2E-6D0B-E4BA-CD9C-69900D345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2DF59-4EF8-EA6F-E195-4E6A8978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Status of Cal/Val developments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F4B86-E823-CC1E-0066-F2BFDC88C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330" y="771156"/>
            <a:ext cx="11627339" cy="18748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accent4">
                    <a:lumMod val="75000"/>
                  </a:schemeClr>
                </a:solidFill>
              </a:rPr>
              <a:t>Phase 1 of CO2M product validation study (GBP requirements, network-status, and validation methods) ended in June 2024.</a:t>
            </a:r>
            <a:endParaRPr lang="en-GB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/>
              <a:t>Definition of Ground-Based Product (GBP) ongoing. First version of ATBDS and Input/Output definition expected for Summer 2025 (ongoing).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21C721"/>
                </a:solidFill>
              </a:rPr>
              <a:t>Phase 2 of CO2M product validation study (Commissioning preparation, evolution of validation methods, interface for provision of network/validation data, provision and processing of data to be kicked-off Q3/4 2024. 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endParaRPr lang="en-GB" dirty="0">
              <a:solidFill>
                <a:srgbClr val="21C72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68BB2-2586-C4AA-925D-725BF19F2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70" y="2429176"/>
            <a:ext cx="7915836" cy="40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034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3A35-296D-29F4-0FB7-B2E8BE8C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Summary and Outlook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7EBFF-5DEC-A4A0-8A9D-2C4BA0865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854" y="933241"/>
            <a:ext cx="11607676" cy="5610994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CO2M mission for monitoring of anthropogenic greenhouse gas emissions</a:t>
            </a:r>
          </a:p>
          <a:p>
            <a:pPr lvl="1"/>
            <a:r>
              <a:rPr lang="en-GB" sz="2000" dirty="0"/>
              <a:t>Multi-instrument payload (“hyper instrument”) with combined retrieval of CO2 (and CH4)</a:t>
            </a:r>
          </a:p>
          <a:p>
            <a:pPr lvl="2"/>
            <a:r>
              <a:rPr lang="en-GB" sz="1600" dirty="0"/>
              <a:t>CO2I/NO2! Push-broom imaging spectrometer for measurement of XCO2 and XCH4</a:t>
            </a:r>
          </a:p>
          <a:p>
            <a:pPr lvl="2"/>
            <a:r>
              <a:rPr lang="en-GB" sz="1600" dirty="0"/>
              <a:t>Multi-Angle Polarimeter (MAP for Aerosol measurement</a:t>
            </a:r>
          </a:p>
          <a:p>
            <a:pPr lvl="2"/>
            <a:r>
              <a:rPr lang="en-GB" sz="1600" dirty="0"/>
              <a:t>Cloud Imager (CLIM) for sub-sample cloud flagging/characterisation</a:t>
            </a:r>
            <a:endParaRPr lang="en-GB" sz="2000" dirty="0"/>
          </a:p>
          <a:p>
            <a:r>
              <a:rPr lang="en-IE" sz="2400" dirty="0"/>
              <a:t>CO2I/NO2I “special features”</a:t>
            </a:r>
          </a:p>
          <a:p>
            <a:pPr lvl="1"/>
            <a:r>
              <a:rPr lang="en-IE" sz="2000" dirty="0"/>
              <a:t>Fibre-based slit homogenizer with implications on (un-)binning strategy</a:t>
            </a:r>
          </a:p>
          <a:p>
            <a:pPr lvl="1"/>
            <a:r>
              <a:rPr lang="en-IE" sz="2000" dirty="0"/>
              <a:t>Detector lag/persistence/memory effects require detailed  models and corrections</a:t>
            </a:r>
          </a:p>
          <a:p>
            <a:pPr lvl="2"/>
            <a:r>
              <a:rPr lang="en-IE" sz="1600" dirty="0"/>
              <a:t>Development of correction algorithms are on-going,  to be implemented in operational L1b processor</a:t>
            </a:r>
          </a:p>
          <a:p>
            <a:pPr lvl="2"/>
            <a:r>
              <a:rPr lang="en-IE" sz="1600" dirty="0"/>
              <a:t>Will require vicarious (re-)calibration at Level-1 (contrast scenes)</a:t>
            </a:r>
            <a:endParaRPr lang="en-IE" sz="2000" dirty="0"/>
          </a:p>
          <a:p>
            <a:r>
              <a:rPr lang="en-IE" sz="2400" dirty="0"/>
              <a:t>Product Cal/Val system under development</a:t>
            </a:r>
            <a:endParaRPr lang="en-IE" sz="1600" dirty="0"/>
          </a:p>
          <a:p>
            <a:pPr lvl="1"/>
            <a:r>
              <a:rPr lang="en-IE" sz="2000" dirty="0"/>
              <a:t>Four–pillar approach, </a:t>
            </a:r>
          </a:p>
          <a:p>
            <a:pPr lvl="2"/>
            <a:r>
              <a:rPr lang="en-IE" sz="1600" dirty="0"/>
              <a:t>Cross-calibration with other missions (OCO-2/3, GOSAT-1/2/GW, </a:t>
            </a:r>
            <a:r>
              <a:rPr lang="en-IE" sz="1600" dirty="0" err="1"/>
              <a:t>MicroCarb</a:t>
            </a:r>
            <a:r>
              <a:rPr lang="en-IE" sz="1600" dirty="0"/>
              <a:t>, Sentinel-5/4)</a:t>
            </a:r>
          </a:p>
          <a:p>
            <a:pPr lvl="2"/>
            <a:r>
              <a:rPr lang="en-IE" sz="1600" dirty="0"/>
              <a:t>Product validation with ground networks (YTCCON, COCCON, </a:t>
            </a:r>
            <a:r>
              <a:rPr lang="en-IE" sz="1600" dirty="0" err="1"/>
              <a:t>PanIR</a:t>
            </a:r>
            <a:r>
              <a:rPr lang="en-IE" sz="1600" dirty="0"/>
              <a:t>, </a:t>
            </a:r>
            <a:r>
              <a:rPr lang="en-IE" sz="1600" dirty="0" err="1"/>
              <a:t>Aeronet</a:t>
            </a:r>
            <a:r>
              <a:rPr lang="en-IE" sz="1600" dirty="0"/>
              <a:t>, …)</a:t>
            </a:r>
          </a:p>
          <a:p>
            <a:pPr lvl="1"/>
            <a:r>
              <a:rPr lang="en-IE" sz="2000" dirty="0"/>
              <a:t>Development of system for continuous quality monitoring</a:t>
            </a:r>
          </a:p>
          <a:p>
            <a:pPr lvl="2"/>
            <a:r>
              <a:rPr lang="en-IE" sz="1600" dirty="0"/>
              <a:t>GBP requirements established </a:t>
            </a:r>
          </a:p>
          <a:p>
            <a:pPr lvl="2"/>
            <a:r>
              <a:rPr lang="en-IE" sz="1600" dirty="0"/>
              <a:t>Implementation phase kicked off</a:t>
            </a:r>
          </a:p>
        </p:txBody>
      </p:sp>
    </p:spTree>
    <p:extLst>
      <p:ext uri="{BB962C8B-B14F-4D97-AF65-F5344CB8AC3E}">
        <p14:creationId xmlns:p14="http://schemas.microsoft.com/office/powerpoint/2010/main" val="27499102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8723" y="2437843"/>
            <a:ext cx="3754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0245988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538A3-2D84-F8F2-889F-F2F15185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CO2M Payload overview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27DA2-4E5A-9E8B-4547-20D2EF8C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544" y="1122781"/>
            <a:ext cx="5863168" cy="5229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C426C-9BD9-711A-A6CD-82377066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3963800"/>
            <a:ext cx="3905484" cy="2843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7040C-F846-5189-927B-5E32ABF16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5" y="905155"/>
            <a:ext cx="5374573" cy="30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748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CO2M greenhouse-gas monitoring constellation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82FFE-12B7-E15C-6EB6-D515970EB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0" y="573334"/>
            <a:ext cx="3864993" cy="63555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defRPr/>
            </a:pPr>
            <a:r>
              <a:rPr lang="en-NL" sz="1400" dirty="0">
                <a:solidFill>
                  <a:srgbClr val="000000"/>
                </a:solidFill>
                <a:latin typeface="Verdana"/>
              </a:rPr>
              <a:t>Mission goals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GB" sz="1400" b="0" dirty="0">
                <a:solidFill>
                  <a:srgbClr val="000000"/>
                </a:solidFill>
                <a:latin typeface="Verdana"/>
              </a:rPr>
              <a:t>o</a:t>
            </a:r>
            <a:r>
              <a:rPr lang="en-NL" sz="1400" b="0" dirty="0">
                <a:solidFill>
                  <a:srgbClr val="000000"/>
                </a:solidFill>
                <a:latin typeface="Verdana"/>
              </a:rPr>
              <a:t>ntinuous mapping and monitoring of anthropogenic CO2 emissions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Quantification of biogenic sources and sinks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Provide “actionable information” for policy makers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three satellite missions each with &gt;250 km swath: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Providing greenhouse-gas data for the UNFCCC 2</a:t>
            </a:r>
            <a:r>
              <a:rPr kumimoji="0" lang="en-GB" sz="1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global stocktake (GST) in 2028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Orbit: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Sun-synchronous orbit 14 5/11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159 orbits repeat cycle (~11 days)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735 km altitude, 11:30 LTDN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Platforms in same orbital plane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instruments: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CO2/NO2 push-broom grating spectrometer (CO2I/NO2I)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Multi-Angle Polarimeter (MAP)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Cloud Imager (CLIM)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95997" y="859510"/>
            <a:ext cx="7873557" cy="3730752"/>
            <a:chOff x="3877055" y="960120"/>
            <a:chExt cx="7873557" cy="37307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016" t="9922" r="7314" b="14543"/>
            <a:stretch/>
          </p:blipFill>
          <p:spPr>
            <a:xfrm>
              <a:off x="3877055" y="960120"/>
              <a:ext cx="7873557" cy="3730752"/>
            </a:xfrm>
            <a:prstGeom prst="rect">
              <a:avLst/>
            </a:prstGeom>
          </p:spPr>
        </p:pic>
        <p:pic>
          <p:nvPicPr>
            <p:cNvPr id="11" name="Picture 2" descr="NCEO-logo-web">
              <a:extLst>
                <a:ext uri="{FF2B5EF4-FFF2-40B4-BE49-F238E27FC236}">
                  <a16:creationId xmlns:a16="http://schemas.microsoft.com/office/drawing/2014/main" id="{BA8DF1B9-77AB-E44F-A800-C6AF30D22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36" y="4285440"/>
              <a:ext cx="1222745" cy="319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877055" y="3823775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CO2M test-data study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Total column CO2 concentrations [ppm]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Three platform CO2M constellation</a:t>
              </a: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35204"/>
              </p:ext>
            </p:extLst>
          </p:nvPr>
        </p:nvGraphicFramePr>
        <p:xfrm>
          <a:off x="3895996" y="4590262"/>
          <a:ext cx="5802807" cy="2206634"/>
        </p:xfrm>
        <a:graphic>
          <a:graphicData uri="http://schemas.openxmlformats.org/drawingml/2006/table">
            <a:tbl>
              <a:tblPr firstRow="1" bandRow="1"/>
              <a:tblGrid>
                <a:gridCol w="865639">
                  <a:extLst>
                    <a:ext uri="{9D8B030D-6E8A-4147-A177-3AD203B41FA5}">
                      <a16:colId xmlns:a16="http://schemas.microsoft.com/office/drawing/2014/main" val="626785037"/>
                    </a:ext>
                  </a:extLst>
                </a:gridCol>
                <a:gridCol w="1283790">
                  <a:extLst>
                    <a:ext uri="{9D8B030D-6E8A-4147-A177-3AD203B41FA5}">
                      <a16:colId xmlns:a16="http://schemas.microsoft.com/office/drawing/2014/main" val="3250372901"/>
                    </a:ext>
                  </a:extLst>
                </a:gridCol>
                <a:gridCol w="1826689">
                  <a:extLst>
                    <a:ext uri="{9D8B030D-6E8A-4147-A177-3AD203B41FA5}">
                      <a16:colId xmlns:a16="http://schemas.microsoft.com/office/drawing/2014/main" val="2764645092"/>
                    </a:ext>
                  </a:extLst>
                </a:gridCol>
                <a:gridCol w="1826689">
                  <a:extLst>
                    <a:ext uri="{9D8B030D-6E8A-4147-A177-3AD203B41FA5}">
                      <a16:colId xmlns:a16="http://schemas.microsoft.com/office/drawing/2014/main" val="402072228"/>
                    </a:ext>
                  </a:extLst>
                </a:gridCol>
              </a:tblGrid>
              <a:tr h="416213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Product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Spatial resolution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43453"/>
                  </a:ext>
                </a:extLst>
              </a:tr>
              <a:tr h="230607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0.7 ppm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&lt;0.5 ppm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339633"/>
                  </a:ext>
                </a:extLst>
              </a:tr>
              <a:tr h="230607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CH4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GB" sz="1200" baseline="0" dirty="0">
                          <a:solidFill>
                            <a:srgbClr val="000000"/>
                          </a:solidFill>
                        </a:rPr>
                        <a:t> ppb</a:t>
                      </a:r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&lt;5</a:t>
                      </a:r>
                      <a:r>
                        <a:rPr lang="en-GB" sz="1200" baseline="0" dirty="0">
                          <a:solidFill>
                            <a:srgbClr val="000000"/>
                          </a:solidFill>
                        </a:rPr>
                        <a:t> ppb</a:t>
                      </a:r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46078"/>
                  </a:ext>
                </a:extLst>
              </a:tr>
              <a:tr h="299396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1.5x10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15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</a:rPr>
                        <a:t>molec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&lt;3.5x10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15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</a:rPr>
                        <a:t>molec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909695"/>
                  </a:ext>
                </a:extLst>
              </a:tr>
              <a:tr h="399602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SIF*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0.7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</a:rPr>
                        <a:t>mW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sr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nm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&lt;0.2 </a:t>
                      </a:r>
                      <a:r>
                        <a:rPr lang="en-GB" sz="1200" dirty="0" err="1">
                          <a:solidFill>
                            <a:srgbClr val="000000"/>
                          </a:solidFill>
                        </a:rPr>
                        <a:t>mW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sr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 nm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03518"/>
                  </a:ext>
                </a:extLst>
              </a:tr>
              <a:tr h="399602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Aerosols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16 km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0.05 AOD, 500 m LH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&lt;0.05 AOD, 500 m LH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66619"/>
                  </a:ext>
                </a:extLst>
              </a:tr>
              <a:tr h="230607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Clouds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2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</a:rPr>
                        <a:t>&lt;1% of</a:t>
                      </a:r>
                      <a:r>
                        <a:rPr lang="en-GB" sz="1200" baseline="0" dirty="0">
                          <a:solidFill>
                            <a:srgbClr val="000000"/>
                          </a:solidFill>
                        </a:rPr>
                        <a:t> FOV</a:t>
                      </a:r>
                      <a:endParaRPr lang="en-GB" sz="12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3908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4026" y="6453390"/>
            <a:ext cx="1495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*Solar Induced Fluorescence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68" y="6556288"/>
            <a:ext cx="2958394" cy="2504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09341F-37DD-DE43-90E5-4ECF308796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118" y="26868"/>
            <a:ext cx="886436" cy="5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392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39412-CAF9-A94B-93F1-66553CCCB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ahnschrift SemiBold" panose="020B0502040204020203" pitchFamily="34" charset="0"/>
              </a:rPr>
              <a:t>CO2M instruments</a:t>
            </a:r>
            <a:endParaRPr lang="en-NL" dirty="0">
              <a:latin typeface="Bahnschrift SemiBold" panose="020B050204020402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11370A-9B2B-A74C-B0A5-67562E48C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723" y="164653"/>
            <a:ext cx="1418471" cy="517063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DB92C6E-2C9E-7ACC-3C7D-D56769CD8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08449"/>
              </p:ext>
            </p:extLst>
          </p:nvPr>
        </p:nvGraphicFramePr>
        <p:xfrm>
          <a:off x="486282" y="2184311"/>
          <a:ext cx="3956314" cy="17443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185">
                  <a:extLst>
                    <a:ext uri="{9D8B030D-6E8A-4147-A177-3AD203B41FA5}">
                      <a16:colId xmlns:a16="http://schemas.microsoft.com/office/drawing/2014/main" val="1161484521"/>
                    </a:ext>
                  </a:extLst>
                </a:gridCol>
              </a:tblGrid>
              <a:tr h="51266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Band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Spectral </a:t>
                      </a:r>
                      <a:b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range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Spectral </a:t>
                      </a:r>
                      <a:b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resolution</a:t>
                      </a:r>
                    </a:p>
                  </a:txBody>
                  <a:tcPr marL="68393" marR="6839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VIS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405–490 nm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0.3 nm</a:t>
                      </a:r>
                    </a:p>
                  </a:txBody>
                  <a:tcPr marL="68393" marR="6839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9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NIR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747–773 nm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0.2 nm</a:t>
                      </a:r>
                    </a:p>
                  </a:txBody>
                  <a:tcPr marL="68393" marR="6839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SWIR-1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1590–1675 nm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0.3 nm</a:t>
                      </a:r>
                    </a:p>
                  </a:txBody>
                  <a:tcPr marL="68393" marR="6839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SWIR-2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1990–2095 nm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400" kern="1200" dirty="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0.35 nm</a:t>
                      </a:r>
                    </a:p>
                  </a:txBody>
                  <a:tcPr marL="68393" marR="68393" marT="0" marB="0" anchor="ctr"/>
                </a:tc>
                <a:extLst>
                  <a:ext uri="{0D108BD9-81ED-4DB2-BD59-A6C34878D82A}">
                    <a16:rowId xmlns:a16="http://schemas.microsoft.com/office/drawing/2014/main" val="348245037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3F53CB8-5CF4-5749-8B66-20F1605B4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19395"/>
              </p:ext>
            </p:extLst>
          </p:nvPr>
        </p:nvGraphicFramePr>
        <p:xfrm>
          <a:off x="8970598" y="1049681"/>
          <a:ext cx="2741510" cy="269828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12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17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MAP Band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/>
                </a:tc>
                <a:tc>
                  <a:txBody>
                    <a:bodyPr/>
                    <a:lstStyle/>
                    <a:p>
                      <a:pPr marL="0" marR="0" lvl="0" indent="0" algn="ctr" defTabSz="879649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Wavelength / (FWHM)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75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VNIR-1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410 nm (20nm)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0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VNIR-2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443 nm (20nm)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22539558"/>
                  </a:ext>
                </a:extLst>
              </a:tr>
              <a:tr h="28237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VNIR-3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490 nm (20nm)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678206346"/>
                  </a:ext>
                </a:extLst>
              </a:tr>
              <a:tr h="32816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VNIR-4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555 nm (20nm)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815545958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VNIR-5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670 nm (20nm)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202066494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VNIR-6*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753 nm (9 nm)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895141956"/>
                  </a:ext>
                </a:extLst>
              </a:tr>
              <a:tr h="3052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VNIR-7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865 nm (40nm)</a:t>
                      </a:r>
                      <a:endParaRPr lang="en-GB" sz="16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310873872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16077A2-3CFC-5846-AED4-3C38191D0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033045"/>
              </p:ext>
            </p:extLst>
          </p:nvPr>
        </p:nvGraphicFramePr>
        <p:xfrm>
          <a:off x="8970598" y="4551239"/>
          <a:ext cx="2741510" cy="155801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92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369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CLIM Band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Wavelength / (FWHM)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2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CLIM-1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670 nm (20nm)</a:t>
                      </a:r>
                      <a:endParaRPr lang="en-GB" sz="10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68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CLIM-2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753 nm (9nm)</a:t>
                      </a:r>
                      <a:endParaRPr lang="en-GB" sz="10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122539558"/>
                  </a:ext>
                </a:extLst>
              </a:tr>
              <a:tr h="30251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</a:rPr>
                        <a:t>CLIM-3</a:t>
                      </a:r>
                      <a:endParaRPr lang="en-GB" sz="1000" b="0" dirty="0">
                        <a:solidFill>
                          <a:schemeClr val="tx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1370 nm(15nm)</a:t>
                      </a:r>
                      <a:endParaRPr lang="en-GB" sz="1000" b="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81613" marR="81613" marT="0" marB="0" anchor="ctr"/>
                </a:tc>
                <a:extLst>
                  <a:ext uri="{0D108BD9-81ED-4DB2-BD59-A6C34878D82A}">
                    <a16:rowId xmlns:a16="http://schemas.microsoft.com/office/drawing/2014/main" val="67820634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86282" y="926472"/>
            <a:ext cx="4642671" cy="1135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Tx/>
              <a:buNone/>
              <a:tabLst/>
              <a:defRPr/>
            </a:pPr>
            <a:r>
              <a:rPr kumimoji="0" lang="en-GB" alt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CO2I/NO2I push-broom grating spectrometer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Target species:	</a:t>
            </a:r>
            <a:r>
              <a:rPr kumimoji="0" lang="en-GB" alt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CO2, CH4 &amp; NO2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Spatial resolution:</a:t>
            </a: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	</a:t>
            </a:r>
            <a:r>
              <a:rPr kumimoji="0" lang="en-GB" alt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 km</a:t>
            </a:r>
            <a:r>
              <a:rPr kumimoji="0" lang="en-GB" altLang="en-US" sz="1596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4457" y="941970"/>
            <a:ext cx="4575302" cy="1596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Tx/>
              <a:buNone/>
              <a:tabLst/>
              <a:defRPr/>
            </a:pPr>
            <a:r>
              <a:rPr kumimoji="0" lang="en-GB" alt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Multi-angle </a:t>
            </a:r>
            <a:r>
              <a:rPr kumimoji="0" lang="en-GB" altLang="en-US" sz="1795" b="1" i="0" u="none" strike="noStrike" kern="0" cap="none" spc="0" normalizeH="0" baseline="0" noProof="0" dirty="0" err="1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polarimeter</a:t>
            </a:r>
            <a:endParaRPr kumimoji="0" lang="en-GB" altLang="en-US" sz="1795" b="1" i="0" u="none" strike="noStrike" kern="0" cap="none" spc="0" normalizeH="0" baseline="0" noProof="0" dirty="0">
              <a:ln>
                <a:noFill/>
              </a:ln>
              <a:solidFill>
                <a:srgbClr val="335E6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Target species:		       	</a:t>
            </a:r>
            <a:r>
              <a:rPr kumimoji="0" lang="en-GB" alt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Aerosol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Spatial resolution </a:t>
            </a:r>
            <a:r>
              <a:rPr kumimoji="0" lang="en-GB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(native)</a:t>
            </a: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   	</a:t>
            </a:r>
            <a:r>
              <a:rPr kumimoji="0" lang="en-GB" alt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 km</a:t>
            </a:r>
            <a:r>
              <a:rPr kumimoji="0" lang="en-GB" altLang="en-US" sz="1596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43 views (0 &gt; OZA &lt; 60</a:t>
            </a:r>
            <a:r>
              <a:rPr kumimoji="0" lang="en-GB" altLang="en-US" sz="1596" b="0" i="0" u="none" strike="noStrike" kern="0" cap="none" spc="0" normalizeH="0" baseline="3000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</a:t>
            </a: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kumimoji="0" lang="en-GB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(out of 48 native)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Spatial resolution </a:t>
            </a:r>
            <a:r>
              <a:rPr kumimoji="0" lang="en-GB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(aerosol product)</a:t>
            </a: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	</a:t>
            </a:r>
            <a:r>
              <a:rPr kumimoji="0" lang="en-GB" alt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 km</a:t>
            </a:r>
            <a:r>
              <a:rPr kumimoji="0" lang="en-GB" altLang="en-US" sz="1596" b="1" i="0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endParaRPr kumimoji="0" lang="en-GB" altLang="en-US" sz="1596" b="0" i="0" u="none" strike="noStrike" kern="0" cap="none" spc="0" normalizeH="0" baseline="0" noProof="0" dirty="0">
              <a:ln>
                <a:noFill/>
              </a:ln>
              <a:solidFill>
                <a:srgbClr val="335E6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2187" y="3780273"/>
            <a:ext cx="286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 Channel used for cross calibration purposes with less views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99C23B-3E23-C234-80AB-261186CC1D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08" y="2252559"/>
            <a:ext cx="2172303" cy="160780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2E2ECD-958A-1BE5-804E-DA989484D4D2}"/>
              </a:ext>
            </a:extLst>
          </p:cNvPr>
          <p:cNvSpPr/>
          <p:nvPr/>
        </p:nvSpPr>
        <p:spPr>
          <a:xfrm>
            <a:off x="7061650" y="3367107"/>
            <a:ext cx="1417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5E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© TAS-UK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99972" y="4099099"/>
            <a:ext cx="4832997" cy="859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1931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Tx/>
              <a:buNone/>
              <a:tabLst/>
              <a:defRPr/>
            </a:pPr>
            <a:r>
              <a:rPr kumimoji="0" lang="en-GB" altLang="en-US" sz="1795" b="1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Cloud imager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Target species:		</a:t>
            </a:r>
            <a:r>
              <a:rPr kumimoji="0" lang="en-GB" alt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Clouds</a:t>
            </a:r>
          </a:p>
          <a:p>
            <a:pPr marL="93663" marR="0" lvl="0" indent="-93663" algn="l" defTabSz="7757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Char char="•"/>
              <a:tabLst>
                <a:tab pos="1995488" algn="l"/>
              </a:tabLst>
              <a:defRPr/>
            </a:pP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33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Spatial resolution:</a:t>
            </a:r>
            <a:r>
              <a:rPr kumimoji="0" lang="en-GB" altLang="en-US" sz="1596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		</a:t>
            </a:r>
            <a:r>
              <a:rPr kumimoji="0" lang="en-GB" altLang="en-US" sz="1596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100 / 200 m</a:t>
            </a:r>
            <a:endParaRPr kumimoji="0" lang="en-GB" altLang="en-US" sz="1596" b="1" i="0" u="none" strike="noStrike" kern="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2E2ECD-958A-1BE5-804E-DA989484D4D2}"/>
              </a:ext>
            </a:extLst>
          </p:cNvPr>
          <p:cNvSpPr/>
          <p:nvPr/>
        </p:nvSpPr>
        <p:spPr>
          <a:xfrm>
            <a:off x="3107702" y="6611779"/>
            <a:ext cx="1417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5E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© TAS-France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8525" y="4448747"/>
            <a:ext cx="1604998" cy="246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12E2ECD-958A-1BE5-804E-DA989484D4D2}"/>
              </a:ext>
            </a:extLst>
          </p:cNvPr>
          <p:cNvSpPr/>
          <p:nvPr/>
        </p:nvSpPr>
        <p:spPr>
          <a:xfrm>
            <a:off x="7316470" y="6473677"/>
            <a:ext cx="1417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2400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5E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© OIP (Belgium)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3ED95-7858-F3D9-4A19-9B4B78194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06" y="4078338"/>
            <a:ext cx="3882992" cy="241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555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>
                <a:latin typeface="Verdana" charset="0"/>
                <a:ea typeface="MS PGothic" charset="0"/>
              </a:rPr>
              <a:t>Copernicus CO2M: CO2I/NO2I imaging spectrometer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18CF39-D772-B04E-9E41-13655421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60" y="4046118"/>
            <a:ext cx="9180505" cy="2745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CE46E-4621-0976-D5C5-9EBD34B7C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48" y="637804"/>
            <a:ext cx="5293664" cy="32983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1ECEF6-E3BA-AB9F-AFB6-EC43FDFCC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282" y="712338"/>
            <a:ext cx="2985524" cy="32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52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E67EE3-83A2-215C-4CC6-1DEE88BB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25" y="3361925"/>
            <a:ext cx="525384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68465-B067-6728-0C2B-89B9968D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729"/>
            <a:ext cx="4340646" cy="3781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CE0BC-81EE-63B8-CD98-B085F41F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9" y="5206463"/>
            <a:ext cx="2700019" cy="1266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199FE5-65D2-3D67-8A35-2511203C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704" y="4000084"/>
            <a:ext cx="2762691" cy="22636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5584C8-EF2B-EAB5-487E-EEA71B115F38}"/>
              </a:ext>
            </a:extLst>
          </p:cNvPr>
          <p:cNvSpPr txBox="1"/>
          <p:nvPr/>
        </p:nvSpPr>
        <p:spPr>
          <a:xfrm>
            <a:off x="4748344" y="1224004"/>
            <a:ext cx="708105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“Classical” calibration barrel selecting various light sources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Two reflective diffusers for solar calibration (nominal and reference)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White Light Source (tungsten halogen) for PRNU and detector monitoring</a:t>
            </a:r>
            <a:endParaRPr lang="en-IE" sz="1600" b="0" i="0" u="none" strike="noStrike" baseline="0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i="0" u="none" strike="noStrike" baseline="0" dirty="0">
                <a:latin typeface="Arial" panose="020B0604020202020204" pitchFamily="34" charset="0"/>
              </a:rPr>
              <a:t>3 DFB laser diodes for ISRF calibration in NIR, SWIR1 and SWIR2</a:t>
            </a:r>
          </a:p>
          <a:p>
            <a:pPr algn="l"/>
            <a:endParaRPr lang="en-IE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7A87E9-9D01-6B2B-6A15-2B6593DE2BFD}"/>
              </a:ext>
            </a:extLst>
          </p:cNvPr>
          <p:cNvSpPr txBox="1">
            <a:spLocks/>
          </p:cNvSpPr>
          <p:nvPr/>
        </p:nvSpPr>
        <p:spPr>
          <a:xfrm>
            <a:off x="635241" y="67075"/>
            <a:ext cx="11238807" cy="461665"/>
          </a:xfrm>
          <a:prstGeom prst="rect">
            <a:avLst/>
          </a:prstGeom>
        </p:spPr>
        <p:txBody>
          <a:bodyPr/>
          <a:lstStyle>
            <a:lvl1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sz="2400" b="1" kern="0" dirty="0">
                <a:solidFill>
                  <a:schemeClr val="tx1"/>
                </a:solidFill>
                <a:latin typeface="Verdana" charset="0"/>
                <a:ea typeface="MS PGothic" charset="0"/>
              </a:rPr>
              <a:t>CO2I/NO2I: Flight Calibration Unit</a:t>
            </a:r>
          </a:p>
        </p:txBody>
      </p:sp>
    </p:spTree>
    <p:extLst>
      <p:ext uri="{BB962C8B-B14F-4D97-AF65-F5344CB8AC3E}">
        <p14:creationId xmlns:p14="http://schemas.microsoft.com/office/powerpoint/2010/main" val="234334306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E7B47-698C-36C9-C623-C2B8BB868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38D338C4-EBDA-C036-41A1-17360ECF0BC2}"/>
              </a:ext>
            </a:extLst>
          </p:cNvPr>
          <p:cNvSpPr txBox="1">
            <a:spLocks/>
          </p:cNvSpPr>
          <p:nvPr/>
        </p:nvSpPr>
        <p:spPr bwMode="auto">
          <a:xfrm>
            <a:off x="792480" y="1"/>
            <a:ext cx="11399520" cy="64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tx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kern="0" dirty="0"/>
              <a:t>CO2I/NO2I: Remanence or memory effects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F5980-A25A-51F9-6E05-64480CDE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376" y="3260912"/>
            <a:ext cx="6125095" cy="34564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632BD2-36E4-C490-677F-6F8C307E0C2F}"/>
              </a:ext>
            </a:extLst>
          </p:cNvPr>
          <p:cNvSpPr txBox="1">
            <a:spLocks/>
          </p:cNvSpPr>
          <p:nvPr/>
        </p:nvSpPr>
        <p:spPr>
          <a:xfrm>
            <a:off x="268970" y="844179"/>
            <a:ext cx="11654059" cy="2212633"/>
          </a:xfrm>
          <a:prstGeom prst="rect">
            <a:avLst/>
          </a:prstGeom>
        </p:spPr>
        <p:txBody>
          <a:bodyPr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+mn-lt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Memory (signal persistence) effects identified in SWIR and VIS/NIR detectors</a:t>
            </a:r>
            <a:endParaRPr lang="en-US" sz="1800" b="1" kern="1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</a:endParaRPr>
          </a:p>
          <a:p>
            <a:pPr marL="285750" indent="-285750">
              <a:lnSpc>
                <a:spcPct val="129000"/>
              </a:lnSpc>
              <a:spcBef>
                <a:spcPct val="0"/>
              </a:spcBef>
            </a:pPr>
            <a:r>
              <a:rPr lang="en-US" sz="18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Large amplitude, not easily correctable (non-linear with input radiance, different time scales, dependent on scene contrast)</a:t>
            </a:r>
          </a:p>
          <a:p>
            <a:pPr marL="285750" indent="-285750">
              <a:lnSpc>
                <a:spcPct val="129000"/>
              </a:lnSpc>
              <a:spcBef>
                <a:spcPct val="0"/>
              </a:spcBef>
            </a:pPr>
            <a:r>
              <a:rPr lang="en-US" sz="18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Mixture of several effects, both in ROIC (parasitic capacitances) and PV layer (electron trapping/de-trapping)</a:t>
            </a:r>
          </a:p>
          <a:p>
            <a:pPr marL="285750" indent="-285750">
              <a:lnSpc>
                <a:spcPct val="129000"/>
              </a:lnSpc>
              <a:spcBef>
                <a:spcPct val="0"/>
              </a:spcBef>
            </a:pPr>
            <a:r>
              <a:rPr lang="en-US" sz="18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Complex correction models have been developed by industry (and at EUMETSAT)</a:t>
            </a:r>
          </a:p>
          <a:p>
            <a:pPr marL="285750" indent="-285750">
              <a:lnSpc>
                <a:spcPct val="129000"/>
              </a:lnSpc>
              <a:spcBef>
                <a:spcPct val="0"/>
              </a:spcBef>
            </a:pPr>
            <a:r>
              <a:rPr lang="en-US" sz="18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Need to be validated, corrected and updated</a:t>
            </a:r>
          </a:p>
          <a:p>
            <a:pPr marL="285750" indent="-285750">
              <a:lnSpc>
                <a:spcPct val="129000"/>
              </a:lnSpc>
              <a:spcBef>
                <a:spcPct val="0"/>
              </a:spcBef>
            </a:pPr>
            <a:r>
              <a:rPr lang="en-US" sz="1800" b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=&gt; Vicarious calibration with (sufficiently) well known contrast scenes (e.g. coastlines)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4A60F5-0E62-DB68-0AA5-4FC67153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65" y="3753970"/>
            <a:ext cx="2895600" cy="2812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471377-7880-D7F4-870A-FFD581D3F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29" y="3379989"/>
            <a:ext cx="2617636" cy="29145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B07C4A-AC7C-5DE5-994B-30B8F4EBA287}"/>
              </a:ext>
            </a:extLst>
          </p:cNvPr>
          <p:cNvSpPr txBox="1"/>
          <p:nvPr/>
        </p:nvSpPr>
        <p:spPr>
          <a:xfrm>
            <a:off x="3217154" y="3426538"/>
            <a:ext cx="1715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kern="100" spc="-100" dirty="0">
                <a:solidFill>
                  <a:schemeClr val="bg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Trapping/de-trapping</a:t>
            </a:r>
            <a:endParaRPr lang="en-IE" sz="1400" kern="100" spc="-100" dirty="0" err="1">
              <a:solidFill>
                <a:schemeClr val="bg1">
                  <a:lumMod val="90000"/>
                  <a:lumOff val="1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477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media"/>
            <a:extLst>
              <a:ext uri="{FF2B5EF4-FFF2-40B4-BE49-F238E27FC236}">
                <a16:creationId xmlns:a16="http://schemas.microsoft.com/office/drawing/2014/main" id="{047CE30E-3E6B-664C-E58C-4DFE7869DABB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3524" y="1559788"/>
            <a:ext cx="8720062" cy="6201993"/>
          </a:xfrm>
          <a:prstGeom prst="rect">
            <a:avLst/>
          </a:prstGeom>
          <a:ln w="0">
            <a:noFill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EC50FB4-F404-784B-B418-1380C3AE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018" y="-71718"/>
            <a:ext cx="2840826" cy="229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CO2I/NO2I: </a:t>
            </a:r>
            <a:r>
              <a:rPr lang="en-US" dirty="0" err="1"/>
              <a:t>Fibre</a:t>
            </a:r>
            <a:r>
              <a:rPr lang="en-US" dirty="0"/>
              <a:t>-based slit </a:t>
            </a:r>
            <a:r>
              <a:rPr lang="en-US" dirty="0" err="1"/>
              <a:t>homogeniser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66763"/>
            <a:ext cx="11044238" cy="2662237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1800" b="1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“2-dimensional “ slit homogenizer (feeding all 4 spectrometers) </a:t>
            </a:r>
          </a:p>
          <a:p>
            <a:pPr marL="285750" indent="-285750">
              <a:lnSpc>
                <a:spcPct val="129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Fiber-based entrance slit made of stacked rectangular multi-mode fibers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Each fiber defines instantaneous FOV and slit width (core dimensions: 319µm x 121 µm)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Homogenization performance in both ALT and ACT directions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Stable ISRF (slit function) independent of ground scene contrast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Quasi-perfect spatial co-registration (between spectral channels): Cladding “stripes” allow for  distinction ground pixels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Relative contribution from each ground pixel is constant and known +&gt; Can be used to “undo” the on-board binning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“</a:t>
            </a:r>
            <a:r>
              <a:rPr lang="en-US" sz="1800" kern="12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Fibre</a:t>
            </a:r>
            <a:r>
              <a:rPr lang="en-US" sz="1800" kern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</a:rPr>
              <a:t> map” will be regularly checked in flight by WLS calibration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924EC-2243-634E-968E-2F8E20EAE081}"/>
              </a:ext>
            </a:extLst>
          </p:cNvPr>
          <p:cNvSpPr txBox="1"/>
          <p:nvPr/>
        </p:nvSpPr>
        <p:spPr>
          <a:xfrm>
            <a:off x="0" y="6451971"/>
            <a:ext cx="233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Figures c</a:t>
            </a:r>
            <a:r>
              <a:rPr lang="en-NL" sz="1200" dirty="0"/>
              <a:t>ourtesy of TASiCH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D2421A-B23E-2824-2620-65A255BD4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086" y="3248885"/>
            <a:ext cx="5287983" cy="27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92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Simulation of MAP L0 data</a:t>
            </a:r>
          </a:p>
        </p:txBody>
      </p:sp>
      <p:pic>
        <p:nvPicPr>
          <p:cNvPr id="4" name="MAP_L0_movie">
            <a:hlinkClick r:id="" action="ppaction://media"/>
            <a:extLst>
              <a:ext uri="{FF2B5EF4-FFF2-40B4-BE49-F238E27FC236}">
                <a16:creationId xmlns:a16="http://schemas.microsoft.com/office/drawing/2014/main" id="{2DC73D37-9B40-FC22-D1EB-3171F6F35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68" y="1001988"/>
            <a:ext cx="11271380" cy="520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90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31" y="850303"/>
            <a:ext cx="5858359" cy="58583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04" y="850303"/>
            <a:ext cx="5550011" cy="555001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5102" y="874455"/>
            <a:ext cx="2199770" cy="28623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The CO2M MAP L1B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2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granules</a:t>
            </a: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(total 6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minutes</a:t>
            </a: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Nadir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pointing</a:t>
            </a: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4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views</a:t>
            </a: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out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of</a:t>
            </a: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48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are</a:t>
            </a: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shown</a:t>
            </a: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47371" y="874455"/>
            <a:ext cx="2311997" cy="286232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The CO2M MAP L1C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2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granules</a:t>
            </a: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(total 6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minutes</a:t>
            </a: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Nadir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pointing</a:t>
            </a: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-100" normalizeH="0" baseline="0" noProof="0" dirty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45 Co-registered </a:t>
            </a:r>
            <a:r>
              <a:rPr kumimoji="0" lang="de-DE" sz="2000" b="1" i="0" u="none" strike="noStrike" kern="1200" cap="none" spc="-100" normalizeH="0" baseline="0" noProof="0" dirty="0" err="1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views</a:t>
            </a:r>
            <a:endParaRPr kumimoji="0" lang="de-DE" sz="2000" b="1" i="0" u="none" strike="noStrike" kern="1200" cap="none" spc="-100" normalizeH="0" baseline="0" noProof="0" dirty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8318-1C1F-5F6E-DA94-81D08486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/>
          <a:p>
            <a:r>
              <a:rPr lang="en-GB" dirty="0"/>
              <a:t>Update </a:t>
            </a:r>
            <a:r>
              <a:rPr lang="en-GB" dirty="0" err="1"/>
              <a:t>wrt</a:t>
            </a:r>
            <a:r>
              <a:rPr lang="en-GB" dirty="0"/>
              <a:t>. MAG #15/6 – MAP level-1b/c</a:t>
            </a:r>
          </a:p>
        </p:txBody>
      </p:sp>
    </p:spTree>
    <p:extLst>
      <p:ext uri="{BB962C8B-B14F-4D97-AF65-F5344CB8AC3E}">
        <p14:creationId xmlns:p14="http://schemas.microsoft.com/office/powerpoint/2010/main" val="405913510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(2)</Template>
  <TotalTime>7019</TotalTime>
  <Words>1493</Words>
  <Application>Microsoft Office PowerPoint</Application>
  <PresentationFormat>Widescreen</PresentationFormat>
  <Paragraphs>272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Bahnschrift Light</vt:lpstr>
      <vt:lpstr>Bahnschrift SemiBold</vt:lpstr>
      <vt:lpstr>Bahnschrift SemiLight</vt:lpstr>
      <vt:lpstr>Calibri</vt:lpstr>
      <vt:lpstr>Century Gothic</vt:lpstr>
      <vt:lpstr>Georgia</vt:lpstr>
      <vt:lpstr>Helvetica</vt:lpstr>
      <vt:lpstr>Roboto</vt:lpstr>
      <vt:lpstr>Roboto Medium</vt:lpstr>
      <vt:lpstr>Symbol</vt:lpstr>
      <vt:lpstr>Tahoma</vt:lpstr>
      <vt:lpstr>Times New Roman</vt:lpstr>
      <vt:lpstr>Verdana</vt:lpstr>
      <vt:lpstr>Wingdings</vt:lpstr>
      <vt:lpstr>1_Applications Template</vt:lpstr>
      <vt:lpstr>PowerPoint Presentation</vt:lpstr>
      <vt:lpstr>The CO2M greenhouse-gas monitoring constellation</vt:lpstr>
      <vt:lpstr>CO2M instruments</vt:lpstr>
      <vt:lpstr>Copernicus CO2M: CO2I/NO2I imaging spectrometer</vt:lpstr>
      <vt:lpstr>PowerPoint Presentation</vt:lpstr>
      <vt:lpstr>PowerPoint Presentation</vt:lpstr>
      <vt:lpstr>CO2I/NO2I: Fibre-based slit homogeniser</vt:lpstr>
      <vt:lpstr>Simulation of MAP L0 data</vt:lpstr>
      <vt:lpstr>Update wrt. MAG #15/6 – MAP level-1b/c</vt:lpstr>
      <vt:lpstr>Overall GHG level-2 retrieval approach</vt:lpstr>
      <vt:lpstr>EUMETSAT CO2M MDPS scientific processing tasks</vt:lpstr>
      <vt:lpstr>“Four+-pillar” CO2M validation</vt:lpstr>
      <vt:lpstr>CO2M product Cal/Val system</vt:lpstr>
      <vt:lpstr>Summary Status of Cal/Val developments</vt:lpstr>
      <vt:lpstr>Summary and Outlook</vt:lpstr>
      <vt:lpstr>PowerPoint Presentation</vt:lpstr>
      <vt:lpstr>CO2M Payload overview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Timon Hummel</dc:creator>
  <cp:lastModifiedBy>Bernd Sierk</cp:lastModifiedBy>
  <cp:revision>353</cp:revision>
  <cp:lastPrinted>2006-03-06T14:11:17Z</cp:lastPrinted>
  <dcterms:created xsi:type="dcterms:W3CDTF">2023-01-04T13:02:10Z</dcterms:created>
  <dcterms:modified xsi:type="dcterms:W3CDTF">2025-03-18T18:49:34Z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1344810</vt:lpwstr>
  </property>
  <property fmtid="{D5CDD505-2E9C-101B-9397-08002B2CF9AE}" pid="3" name="DM_DOCNAME">
    <vt:lpwstr>Slit Homogenizer - RSP CAL meeting</vt:lpwstr>
  </property>
  <property fmtid="{D5CDD505-2E9C-101B-9397-08002B2CF9AE}" pid="4" name="DM_AUTHOR">
    <vt:lpwstr>Timon Hummel</vt:lpwstr>
  </property>
  <property fmtid="{D5CDD505-2E9C-101B-9397-08002B2CF9AE}" pid="5" name="DM_E_DOC_NO">
    <vt:lpwstr>EUM/RSP/VWG/23/1344810</vt:lpwstr>
  </property>
  <property fmtid="{D5CDD505-2E9C-101B-9397-08002B2CF9AE}" pid="6" name="DM_E_VER_NO">
    <vt:lpwstr>1 Draft</vt:lpwstr>
  </property>
  <property fmtid="{D5CDD505-2E9C-101B-9397-08002B2CF9AE}" pid="7" name="DM_E_ISS_DATE">
    <vt:lpwstr>4 January 2023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