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4"/>
  </p:sldMasterIdLst>
  <p:notesMasterIdLst>
    <p:notesMasterId r:id="rId27"/>
  </p:notesMasterIdLst>
  <p:handoutMasterIdLst>
    <p:handoutMasterId r:id="rId28"/>
  </p:handoutMasterIdLst>
  <p:sldIdLst>
    <p:sldId id="611" r:id="rId5"/>
    <p:sldId id="606" r:id="rId6"/>
    <p:sldId id="675" r:id="rId7"/>
    <p:sldId id="720" r:id="rId8"/>
    <p:sldId id="721" r:id="rId9"/>
    <p:sldId id="722" r:id="rId10"/>
    <p:sldId id="703" r:id="rId11"/>
    <p:sldId id="704" r:id="rId12"/>
    <p:sldId id="705" r:id="rId13"/>
    <p:sldId id="706" r:id="rId14"/>
    <p:sldId id="719" r:id="rId15"/>
    <p:sldId id="717" r:id="rId16"/>
    <p:sldId id="718" r:id="rId17"/>
    <p:sldId id="708" r:id="rId18"/>
    <p:sldId id="716" r:id="rId19"/>
    <p:sldId id="711" r:id="rId20"/>
    <p:sldId id="712" r:id="rId21"/>
    <p:sldId id="714" r:id="rId22"/>
    <p:sldId id="715" r:id="rId23"/>
    <p:sldId id="723" r:id="rId24"/>
    <p:sldId id="713" r:id="rId25"/>
    <p:sldId id="609" r:id="rId26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mus Lindstrot" initials="RL" lastIdx="3" clrIdx="0">
    <p:extLst>
      <p:ext uri="{19B8F6BF-5375-455C-9EA6-DF929625EA0E}">
        <p15:presenceInfo xmlns:p15="http://schemas.microsoft.com/office/powerpoint/2012/main" userId="S-1-5-21-993398506-3102826466-2400345913-13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11D"/>
    <a:srgbClr val="7C7FAB"/>
    <a:srgbClr val="C5B9AC"/>
    <a:srgbClr val="F8C07C"/>
    <a:srgbClr val="E8E8E8"/>
    <a:srgbClr val="FEDB00"/>
    <a:srgbClr val="00205B"/>
    <a:srgbClr val="D6D2C4"/>
    <a:srgbClr val="E0E0E0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0299" autoAdjust="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mus Lindstrot" userId="3ffe1cdc-880c-458e-949a-eba686da32f7" providerId="ADAL" clId="{BDA9BBE0-B027-407B-BD6C-9484FBED7D42}"/>
    <pc:docChg chg="modSld">
      <pc:chgData name="Rasmus Lindstrot" userId="3ffe1cdc-880c-458e-949a-eba686da32f7" providerId="ADAL" clId="{BDA9BBE0-B027-407B-BD6C-9484FBED7D42}" dt="2024-03-14T07:55:38.059" v="54" actId="13926"/>
      <pc:docMkLst>
        <pc:docMk/>
      </pc:docMkLst>
      <pc:sldChg chg="modSp mod">
        <pc:chgData name="Rasmus Lindstrot" userId="3ffe1cdc-880c-458e-949a-eba686da32f7" providerId="ADAL" clId="{BDA9BBE0-B027-407B-BD6C-9484FBED7D42}" dt="2024-03-14T07:55:38.059" v="54" actId="13926"/>
        <pc:sldMkLst>
          <pc:docMk/>
          <pc:sldMk cId="3182830399" sldId="474"/>
        </pc:sldMkLst>
      </pc:sldChg>
      <pc:sldChg chg="modSp mod">
        <pc:chgData name="Rasmus Lindstrot" userId="3ffe1cdc-880c-458e-949a-eba686da32f7" providerId="ADAL" clId="{BDA9BBE0-B027-407B-BD6C-9484FBED7D42}" dt="2024-03-14T07:55:15.784" v="51" actId="13926"/>
        <pc:sldMkLst>
          <pc:docMk/>
          <pc:sldMk cId="3983650898" sldId="475"/>
        </pc:sldMkLst>
      </pc:sldChg>
      <pc:sldChg chg="modSp mod">
        <pc:chgData name="Rasmus Lindstrot" userId="3ffe1cdc-880c-458e-949a-eba686da32f7" providerId="ADAL" clId="{BDA9BBE0-B027-407B-BD6C-9484FBED7D42}" dt="2024-03-14T07:55:19.706" v="52" actId="13926"/>
        <pc:sldMkLst>
          <pc:docMk/>
          <pc:sldMk cId="3701525612" sldId="476"/>
        </pc:sldMkLst>
      </pc:sldChg>
      <pc:sldChg chg="modSp mod">
        <pc:chgData name="Rasmus Lindstrot" userId="3ffe1cdc-880c-458e-949a-eba686da32f7" providerId="ADAL" clId="{BDA9BBE0-B027-407B-BD6C-9484FBED7D42}" dt="2024-03-13T09:55:28.937" v="49" actId="20577"/>
        <pc:sldMkLst>
          <pc:docMk/>
          <pc:sldMk cId="1249469010" sldId="606"/>
        </pc:sldMkLst>
      </pc:sldChg>
      <pc:sldChg chg="mod modShow">
        <pc:chgData name="Rasmus Lindstrot" userId="3ffe1cdc-880c-458e-949a-eba686da32f7" providerId="ADAL" clId="{BDA9BBE0-B027-407B-BD6C-9484FBED7D42}" dt="2024-03-13T09:53:34.191" v="0" actId="729"/>
        <pc:sldMkLst>
          <pc:docMk/>
          <pc:sldMk cId="2540894406" sldId="692"/>
        </pc:sldMkLst>
      </pc:sldChg>
    </pc:docChg>
  </pc:docChgLst>
  <pc:docChgLst>
    <pc:chgData name="Rasmus Lindstrot" userId="3ffe1cdc-880c-458e-949a-eba686da32f7" providerId="ADAL" clId="{0D936B77-94A9-4ABD-8F59-661E1E680A2A}"/>
    <pc:docChg chg="custSel modMainMaster">
      <pc:chgData name="Rasmus Lindstrot" userId="3ffe1cdc-880c-458e-949a-eba686da32f7" providerId="ADAL" clId="{0D936B77-94A9-4ABD-8F59-661E1E680A2A}" dt="2025-03-10T14:53:20.835" v="5" actId="20577"/>
      <pc:docMkLst>
        <pc:docMk/>
      </pc:docMkLst>
      <pc:sldMasterChg chg="modSp mod">
        <pc:chgData name="Rasmus Lindstrot" userId="3ffe1cdc-880c-458e-949a-eba686da32f7" providerId="ADAL" clId="{0D936B77-94A9-4ABD-8F59-661E1E680A2A}" dt="2025-03-10T14:53:20.835" v="5" actId="20577"/>
        <pc:sldMasterMkLst>
          <pc:docMk/>
          <pc:sldMasterMk cId="3347881430" sldId="2147487690"/>
        </pc:sldMasterMkLst>
        <pc:spChg chg="mod">
          <ac:chgData name="Rasmus Lindstrot" userId="3ffe1cdc-880c-458e-949a-eba686da32f7" providerId="ADAL" clId="{0D936B77-94A9-4ABD-8F59-661E1E680A2A}" dt="2025-03-10T14:53:20.835" v="5" actId="20577"/>
          <ac:spMkLst>
            <pc:docMk/>
            <pc:sldMasterMk cId="3347881430" sldId="2147487690"/>
            <ac:spMk id="13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1"/>
            <a:fld id="{A1F0CEA1-E696-42A4-B3CF-E6074414E57E}" type="slidenum">
              <a:rPr lang="de-DE" smtClean="0"/>
              <a:pPr defTabSz="917981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6465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/>
              <a:t>This is possibly not exactly up to date but gives a clear view on EUMETSAT’s long-term / continuity 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498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333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613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year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96687" y="0"/>
            <a:ext cx="795313" cy="8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8063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275496" y="6603525"/>
            <a:ext cx="1462072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273558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8" y="1237127"/>
            <a:ext cx="11627339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9656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3967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99017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year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96689" y="0"/>
            <a:ext cx="795313" cy="8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5745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orate - dark BG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www.eumetsat.int</a:t>
            </a:r>
          </a:p>
        </p:txBody>
      </p:sp>
    </p:spTree>
    <p:extLst>
      <p:ext uri="{BB962C8B-B14F-4D97-AF65-F5344CB8AC3E}">
        <p14:creationId xmlns:p14="http://schemas.microsoft.com/office/powerpoint/2010/main" val="19894518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EUM/IM/TEM/21/1250538, v1B, 28 March 2022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  <p:sldLayoutId id="2147487702" r:id="rId11"/>
    <p:sldLayoutId id="2147487703" r:id="rId12"/>
    <p:sldLayoutId id="2147487704" r:id="rId13"/>
    <p:sldLayoutId id="2147487705" r:id="rId14"/>
    <p:sldLayoutId id="2147487706" r:id="rId15"/>
    <p:sldLayoutId id="2147487707" r:id="rId16"/>
    <p:sldLayoutId id="2147487708" r:id="rId17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watch?v=FxPljs1ELTk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hyperlink" Target="https://www.youtube.com/watch?v=IAAphaUuBLE" TargetMode="Externa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0" y="1787049"/>
            <a:ext cx="5310909" cy="4210723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IE" sz="3200" b="0" spc="-1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Status </a:t>
            </a:r>
            <a:r>
              <a:rPr lang="en-IE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of GOME-2 </a:t>
            </a:r>
            <a:r>
              <a:rPr lang="en-IE" sz="3200" b="0" spc="-1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calibration and </a:t>
            </a:r>
            <a:r>
              <a:rPr lang="en-IE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outlook for Sentinel-4 &amp; Sentinel-5</a:t>
            </a: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Rasmus Lindstrot</a:t>
            </a:r>
          </a:p>
          <a:p>
            <a:pPr>
              <a:defRPr/>
            </a:pPr>
            <a:r>
              <a:rPr lang="en-GB" sz="16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Calibri" panose="020F0502020204030204" pitchFamily="34" charset="0"/>
              </a:rPr>
              <a:t>CAM – Atmospheric Chemistry</a:t>
            </a:r>
          </a:p>
          <a:p>
            <a:pPr>
              <a:defRPr/>
            </a:pPr>
            <a:endParaRPr lang="en-GB" sz="1600" b="0" i="1" dirty="0">
              <a:solidFill>
                <a:schemeClr val="tx1"/>
              </a:solidFill>
              <a:latin typeface="Bahnschrift Light" panose="020B0502040204020203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6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Pieter </a:t>
            </a:r>
            <a:r>
              <a:rPr lang="en-GB" sz="1600" b="0" dirty="0" err="1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Valks</a:t>
            </a:r>
            <a:r>
              <a:rPr lang="en-GB" sz="16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Nan </a:t>
            </a:r>
            <a:r>
              <a:rPr lang="en-GB" sz="16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Hao, Gabriele Poli, Philipp Köhler, Yang Wang, Sebastian Gimeno Garcia, Frank </a:t>
            </a:r>
            <a:r>
              <a:rPr lang="en-GB" sz="1600" b="0" dirty="0" err="1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Rüthrich</a:t>
            </a:r>
            <a:r>
              <a:rPr lang="en-GB" sz="16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Vinod Kumar, </a:t>
            </a:r>
            <a:r>
              <a:rPr lang="en-GB" sz="1600" b="0" dirty="0" err="1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Myojeong</a:t>
            </a:r>
            <a:r>
              <a:rPr lang="en-GB" sz="16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GB" sz="1600" b="0" dirty="0" err="1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Gu</a:t>
            </a:r>
            <a:r>
              <a:rPr lang="en-GB" sz="16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</a:t>
            </a:r>
            <a:r>
              <a:rPr lang="en-GB" sz="16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Malcolm </a:t>
            </a:r>
            <a:r>
              <a:rPr lang="en-GB" sz="1600" b="0" dirty="0" err="1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Taberner</a:t>
            </a:r>
            <a:r>
              <a:rPr lang="en-GB" sz="16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</a:t>
            </a:r>
            <a:r>
              <a:rPr lang="en-GB" sz="16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Catherine </a:t>
            </a:r>
            <a:r>
              <a:rPr lang="en-GB" sz="1600" b="0" dirty="0" err="1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Hayer</a:t>
            </a:r>
            <a:r>
              <a:rPr lang="en-GB" sz="16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</a:t>
            </a:r>
            <a:r>
              <a:rPr lang="en-GB" sz="16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Malcolm </a:t>
            </a:r>
            <a:r>
              <a:rPr lang="en-GB" sz="1600" b="0" dirty="0" err="1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Taberner</a:t>
            </a:r>
            <a:r>
              <a:rPr lang="en-GB" sz="16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Alexandre </a:t>
            </a:r>
            <a:r>
              <a:rPr lang="en-GB" sz="1600" b="0" dirty="0" err="1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Caseiro</a:t>
            </a:r>
            <a:endParaRPr lang="en-GB" sz="1600" b="0" dirty="0">
              <a:solidFill>
                <a:schemeClr val="tx1"/>
              </a:solidFill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4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200" b="0" i="1" dirty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GSICS Annual Meeting, </a:t>
            </a:r>
            <a:r>
              <a:rPr lang="en-GB" sz="1200" b="0" i="1" dirty="0" smtClean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17-21 March 2025, UVN-S </a:t>
            </a:r>
            <a:r>
              <a:rPr lang="en-GB" sz="1200" b="0" i="1" dirty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subgroup</a:t>
            </a:r>
            <a:endParaRPr lang="en-GB" sz="1400" b="0" i="1" dirty="0">
              <a:solidFill>
                <a:schemeClr val="tx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4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graph showing a number of smr&#10;&#10;AI-generated content may be incorrect.">
            <a:extLst>
              <a:ext uri="{FF2B5EF4-FFF2-40B4-BE49-F238E27FC236}">
                <a16:creationId xmlns:a16="http://schemas.microsoft.com/office/drawing/2014/main" id="{50F859BF-1D77-CA09-A4B8-A1D917BA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47" y="972274"/>
            <a:ext cx="7350239" cy="5510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88541"/>
            <a:ext cx="11399520" cy="640079"/>
          </a:xfrm>
        </p:spPr>
        <p:txBody>
          <a:bodyPr>
            <a:normAutofit fontScale="90000"/>
          </a:bodyPr>
          <a:lstStyle/>
          <a:p>
            <a:pPr eaLnBrk="0" hangingPunct="0"/>
            <a:r>
              <a:rPr lang="en-GB" sz="2200" dirty="0">
                <a:solidFill>
                  <a:srgbClr val="FFFFFF"/>
                </a:solidFill>
                <a:latin typeface="Arial" pitchFamily="34" charset="0"/>
              </a:rPr>
              <a:t>GOME-2 Solar Model performance</a:t>
            </a:r>
            <a:r>
              <a:rPr lang="en-GB" sz="4000" dirty="0">
                <a:solidFill>
                  <a:srgbClr val="FFFFFF"/>
                </a:solidFill>
                <a:latin typeface="Arial" pitchFamily="34" charset="0"/>
              </a:rPr>
              <a:t/>
            </a:r>
            <a:br>
              <a:rPr lang="en-GB" sz="4000" dirty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200" i="1" dirty="0">
                <a:solidFill>
                  <a:srgbClr val="FFFFFF"/>
                </a:solidFill>
                <a:latin typeface="Arial" pitchFamily="34" charset="0"/>
              </a:rPr>
              <a:t>Analysis for current solar gap – Model vs GOME-2B SMR before start of gap</a:t>
            </a:r>
            <a:r>
              <a:rPr lang="en-GB" i="1" dirty="0">
                <a:solidFill>
                  <a:srgbClr val="FFFFFF"/>
                </a:solidFill>
                <a:latin typeface="Arial" charset="0"/>
              </a:rPr>
              <a:t/>
            </a:r>
            <a:br>
              <a:rPr lang="en-GB" i="1" dirty="0">
                <a:solidFill>
                  <a:srgbClr val="FFFFFF"/>
                </a:solidFill>
                <a:latin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269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0"/>
            <a:ext cx="11399520" cy="640079"/>
          </a:xfrm>
        </p:spPr>
        <p:txBody>
          <a:bodyPr>
            <a:normAutofit/>
          </a:bodyPr>
          <a:lstStyle/>
          <a:p>
            <a:r>
              <a:rPr lang="en-US" dirty="0" smtClean="0"/>
              <a:t>GOME-2: </a:t>
            </a:r>
            <a:r>
              <a:rPr lang="en-GB" dirty="0" smtClean="0"/>
              <a:t>Lunar measurements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62" y="1195387"/>
            <a:ext cx="10721126" cy="48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02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GOME-2: </a:t>
            </a:r>
            <a:r>
              <a:rPr lang="en-GB" dirty="0"/>
              <a:t>Derivation of lunar irradiance and reflectance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51" y="1219742"/>
            <a:ext cx="11250145" cy="47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76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Comparison </a:t>
            </a:r>
            <a:r>
              <a:rPr lang="en-GB" dirty="0"/>
              <a:t>of GOME-2 Lunar refl. with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593" y="640080"/>
            <a:ext cx="9682609" cy="6014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07192" y="5410986"/>
            <a:ext cx="157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Courtesy of </a:t>
            </a:r>
            <a:r>
              <a:rPr lang="en-US" sz="1600" kern="100" spc="-100" dirty="0" err="1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Matthijs</a:t>
            </a:r>
            <a:r>
              <a:rPr lang="en-US" sz="160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</a:t>
            </a:r>
            <a:r>
              <a:rPr lang="en-US" sz="1600" kern="100" spc="-100" dirty="0" err="1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Krijger</a:t>
            </a:r>
            <a:r>
              <a:rPr lang="en-US" sz="160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, ESS </a:t>
            </a:r>
          </a:p>
        </p:txBody>
      </p:sp>
    </p:spTree>
    <p:extLst>
      <p:ext uri="{BB962C8B-B14F-4D97-AF65-F5344CB8AC3E}">
        <p14:creationId xmlns:p14="http://schemas.microsoft.com/office/powerpoint/2010/main" val="1731672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EUMETSAT mission planning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319427" y="1061998"/>
            <a:ext cx="9696265" cy="3387624"/>
            <a:chOff x="792479" y="640080"/>
            <a:chExt cx="8790448" cy="5459104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92479" y="640080"/>
              <a:ext cx="1313621" cy="5459104"/>
            </a:xfrm>
            <a:prstGeom prst="rect">
              <a:avLst/>
            </a:prstGeom>
            <a:solidFill>
              <a:schemeClr val="tx1">
                <a:lumMod val="95000"/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2106100" y="640080"/>
              <a:ext cx="1411688" cy="5459104"/>
            </a:xfrm>
            <a:prstGeom prst="rect">
              <a:avLst/>
            </a:prstGeom>
            <a:solidFill>
              <a:schemeClr val="tx1">
                <a:lumMod val="95000"/>
                <a:alpha val="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3521606" y="640080"/>
              <a:ext cx="1432041" cy="5459104"/>
            </a:xfrm>
            <a:prstGeom prst="rect">
              <a:avLst/>
            </a:prstGeom>
            <a:solidFill>
              <a:schemeClr val="tx1">
                <a:lumMod val="95000"/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4953649" y="640080"/>
              <a:ext cx="1407113" cy="5459104"/>
            </a:xfrm>
            <a:prstGeom prst="rect">
              <a:avLst/>
            </a:prstGeom>
            <a:solidFill>
              <a:schemeClr val="tx1">
                <a:lumMod val="95000"/>
                <a:alpha val="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6360761" y="640080"/>
              <a:ext cx="1456977" cy="5459104"/>
            </a:xfrm>
            <a:prstGeom prst="rect">
              <a:avLst/>
            </a:prstGeom>
            <a:solidFill>
              <a:schemeClr val="tx1">
                <a:lumMod val="95000"/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7817738" y="640080"/>
              <a:ext cx="1394543" cy="5459104"/>
            </a:xfrm>
            <a:prstGeom prst="rect">
              <a:avLst/>
            </a:prstGeom>
            <a:solidFill>
              <a:schemeClr val="tx1">
                <a:lumMod val="95000"/>
                <a:alpha val="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9212281" y="640080"/>
              <a:ext cx="370646" cy="5459104"/>
            </a:xfrm>
            <a:prstGeom prst="rect">
              <a:avLst/>
            </a:prstGeom>
            <a:solidFill>
              <a:schemeClr val="tx1">
                <a:lumMod val="95000"/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63" name="TextBox 62"/>
          <p:cNvSpPr txBox="1"/>
          <p:nvPr userDrawn="1"/>
        </p:nvSpPr>
        <p:spPr>
          <a:xfrm>
            <a:off x="83203" y="859770"/>
            <a:ext cx="1479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MANADATORY PROGRAMME</a:t>
            </a:r>
          </a:p>
        </p:txBody>
      </p:sp>
      <p:sp>
        <p:nvSpPr>
          <p:cNvPr id="65" name="TextBox 64"/>
          <p:cNvSpPr txBox="1"/>
          <p:nvPr userDrawn="1"/>
        </p:nvSpPr>
        <p:spPr>
          <a:xfrm>
            <a:off x="2267347" y="842898"/>
            <a:ext cx="4571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2020</a:t>
            </a:r>
          </a:p>
        </p:txBody>
      </p:sp>
      <p:sp>
        <p:nvSpPr>
          <p:cNvPr id="66" name="TextBox 65"/>
          <p:cNvSpPr txBox="1"/>
          <p:nvPr userDrawn="1"/>
        </p:nvSpPr>
        <p:spPr>
          <a:xfrm>
            <a:off x="3707722" y="842898"/>
            <a:ext cx="4571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2025</a:t>
            </a:r>
          </a:p>
        </p:txBody>
      </p:sp>
      <p:sp>
        <p:nvSpPr>
          <p:cNvPr id="67" name="TextBox 66"/>
          <p:cNvSpPr txBox="1"/>
          <p:nvPr userDrawn="1"/>
        </p:nvSpPr>
        <p:spPr>
          <a:xfrm>
            <a:off x="5277923" y="842898"/>
            <a:ext cx="4587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2030</a:t>
            </a:r>
          </a:p>
        </p:txBody>
      </p:sp>
      <p:sp>
        <p:nvSpPr>
          <p:cNvPr id="68" name="TextBox 67"/>
          <p:cNvSpPr txBox="1"/>
          <p:nvPr userDrawn="1"/>
        </p:nvSpPr>
        <p:spPr>
          <a:xfrm>
            <a:off x="6842049" y="842898"/>
            <a:ext cx="4587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2035</a:t>
            </a:r>
          </a:p>
        </p:txBody>
      </p:sp>
      <p:sp>
        <p:nvSpPr>
          <p:cNvPr id="69" name="TextBox 68"/>
          <p:cNvSpPr txBox="1"/>
          <p:nvPr userDrawn="1"/>
        </p:nvSpPr>
        <p:spPr>
          <a:xfrm>
            <a:off x="8404058" y="842898"/>
            <a:ext cx="465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2040</a:t>
            </a:r>
          </a:p>
        </p:txBody>
      </p:sp>
      <p:sp>
        <p:nvSpPr>
          <p:cNvPr id="70" name="TextBox 69"/>
          <p:cNvSpPr txBox="1"/>
          <p:nvPr userDrawn="1"/>
        </p:nvSpPr>
        <p:spPr>
          <a:xfrm>
            <a:off x="10002562" y="842898"/>
            <a:ext cx="465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2045</a:t>
            </a:r>
          </a:p>
        </p:txBody>
      </p:sp>
      <p:sp>
        <p:nvSpPr>
          <p:cNvPr id="71" name="TextBox 70"/>
          <p:cNvSpPr txBox="1"/>
          <p:nvPr userDrawn="1"/>
        </p:nvSpPr>
        <p:spPr>
          <a:xfrm>
            <a:off x="11528871" y="842898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2050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1555890" y="861681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800" b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SATELLITE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76973" y="1084496"/>
            <a:ext cx="14019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0" err="1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 pitchFamily="34" charset="0"/>
              </a:rPr>
              <a:t>Meteosat Second Generation (MSG)</a:t>
            </a:r>
            <a:endParaRPr lang="en-GB" sz="1100">
              <a:latin typeface="+mj-lt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81670" y="1840687"/>
            <a:ext cx="14019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0" err="1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 pitchFamily="34" charset="0"/>
              </a:rPr>
              <a:t>Meteosat Third Generation (MTG)</a:t>
            </a:r>
            <a:endParaRPr lang="en-GB" sz="1100">
              <a:latin typeface="+mj-lt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1295807" y="1853807"/>
            <a:ext cx="950855" cy="953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MTG-I1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MTG-S1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MTG-I2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MTG-I3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MTG-S2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MTG-I4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1177674" y="1073263"/>
            <a:ext cx="1068988" cy="791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 Meteosat-8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 Meteosat-9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 Meteosat-10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 Meteosat-11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72495" y="2827503"/>
            <a:ext cx="14019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 pitchFamily="34" charset="0"/>
              </a:rPr>
              <a:t>EUMETSAT Polar System (EPS)</a:t>
            </a:r>
            <a:endParaRPr lang="en-GB" sz="1100">
              <a:latin typeface="+mj-lt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357781" y="2816173"/>
            <a:ext cx="879706" cy="589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 algn="r">
              <a:lnSpc>
                <a:spcPts val="1200"/>
              </a:lnSpc>
              <a:defRPr/>
            </a:pPr>
            <a:r>
              <a:rPr lang="en-GB" sz="850" b="0" err="1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Metop-A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 err="1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Metop-B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 err="1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Metop-C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81671" y="3423602"/>
            <a:ext cx="13972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 pitchFamily="34" charset="0"/>
              </a:rPr>
              <a:t>EUMETSAT Polar System - Second Generation </a:t>
            </a:r>
          </a:p>
          <a:p>
            <a:r>
              <a:rPr lang="en-GB" sz="1100" b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 pitchFamily="34" charset="0"/>
              </a:rPr>
              <a:t>(EPS-SG)</a:t>
            </a:r>
            <a:endParaRPr lang="en-GB" sz="1100">
              <a:latin typeface="+mj-lt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1474446" y="3402492"/>
            <a:ext cx="772216" cy="1031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Metop-SGA1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Metop-SGB1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Metop-SGA2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Metop-SGB2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Metop-SGA3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Metop-SGB3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96691" y="4517308"/>
            <a:ext cx="21771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OPTIONAL AND COPERNICUS PROGRAMME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73742" y="4778429"/>
            <a:ext cx="14007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 pitchFamily="34" charset="0"/>
              </a:rPr>
              <a:t>Jason</a:t>
            </a:r>
            <a:endParaRPr lang="en-GB" sz="1100">
              <a:latin typeface="+mj-lt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1627937" y="4781769"/>
            <a:ext cx="610796" cy="25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Jason-3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72495" y="5010638"/>
            <a:ext cx="9792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 pitchFamily="34" charset="0"/>
              </a:rPr>
              <a:t>Copernicus</a:t>
            </a:r>
            <a:endParaRPr lang="en-GB" sz="1100">
              <a:latin typeface="+mj-lt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609264" y="5011171"/>
            <a:ext cx="1636037" cy="1618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Sentinel-3A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Sentinel-3B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Sentinel-3C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Sentinel-3D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Sentinel-6 Michael Freilich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Sentinel-6B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Sentinel-6C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Sentinel-6 NG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CRISTAL</a:t>
            </a:r>
          </a:p>
          <a:p>
            <a:pPr algn="r">
              <a:lnSpc>
                <a:spcPts val="1200"/>
              </a:lnSpc>
              <a:defRPr/>
            </a:pPr>
            <a:r>
              <a:rPr lang="en-GB" sz="850" b="0">
                <a:solidFill>
                  <a:schemeClr val="tx1"/>
                </a:solidFill>
                <a:ea typeface="Roboto" panose="02000000000000000000" pitchFamily="2" charset="0"/>
                <a:cs typeface="Arial" pitchFamily="34" charset="0"/>
              </a:rPr>
              <a:t>CO2M</a:t>
            </a:r>
          </a:p>
        </p:txBody>
      </p:sp>
      <p:cxnSp>
        <p:nvCxnSpPr>
          <p:cNvPr id="235" name="Straight Connector 234"/>
          <p:cNvCxnSpPr/>
          <p:nvPr/>
        </p:nvCxnSpPr>
        <p:spPr bwMode="auto">
          <a:xfrm>
            <a:off x="224765" y="1074009"/>
            <a:ext cx="11783968" cy="0"/>
          </a:xfrm>
          <a:prstGeom prst="line">
            <a:avLst/>
          </a:prstGeom>
          <a:ln w="635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 bwMode="auto">
          <a:xfrm>
            <a:off x="224765" y="4455901"/>
            <a:ext cx="11783968" cy="0"/>
          </a:xfrm>
          <a:prstGeom prst="line">
            <a:avLst/>
          </a:prstGeom>
          <a:ln w="635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3" name="Rounded Rectangle 252"/>
          <p:cNvSpPr/>
          <p:nvPr/>
        </p:nvSpPr>
        <p:spPr>
          <a:xfrm>
            <a:off x="2319426" y="1653449"/>
            <a:ext cx="3990662" cy="7200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chemeClr val="accent1">
                  <a:alpha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2319426" y="1502375"/>
            <a:ext cx="3101778" cy="7200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chemeClr val="accent1">
                  <a:alpha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2319426" y="1356601"/>
            <a:ext cx="2077020" cy="7200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chemeClr val="accent1">
                  <a:alpha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2319426" y="1202878"/>
            <a:ext cx="889626" cy="72000"/>
          </a:xfrm>
          <a:prstGeom prst="roundRect">
            <a:avLst>
              <a:gd name="adj" fmla="val 50000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2319426" y="1924586"/>
            <a:ext cx="3506671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2325995" y="2073723"/>
            <a:ext cx="4044769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2325995" y="2231634"/>
            <a:ext cx="4336660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2325996" y="2380772"/>
            <a:ext cx="6656586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2325995" y="2535531"/>
            <a:ext cx="7199599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2319425" y="2684670"/>
            <a:ext cx="7639497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3053742" y="1922437"/>
            <a:ext cx="2772355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3953565" y="2074732"/>
            <a:ext cx="2569597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4934191" y="2229201"/>
            <a:ext cx="2463578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6206252" y="2377898"/>
            <a:ext cx="2776330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6949374" y="2532545"/>
            <a:ext cx="2576221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7384026" y="2683034"/>
            <a:ext cx="2574896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grpSp>
        <p:nvGrpSpPr>
          <p:cNvPr id="281" name="Group 280"/>
          <p:cNvGrpSpPr/>
          <p:nvPr/>
        </p:nvGrpSpPr>
        <p:grpSpPr>
          <a:xfrm>
            <a:off x="2319427" y="4772572"/>
            <a:ext cx="9696265" cy="1830394"/>
            <a:chOff x="792479" y="640080"/>
            <a:chExt cx="8790448" cy="5459104"/>
          </a:xfrm>
        </p:grpSpPr>
        <p:sp>
          <p:nvSpPr>
            <p:cNvPr id="282" name="Rectangle 281"/>
            <p:cNvSpPr/>
            <p:nvPr/>
          </p:nvSpPr>
          <p:spPr bwMode="auto">
            <a:xfrm>
              <a:off x="792479" y="640080"/>
              <a:ext cx="1313621" cy="5459104"/>
            </a:xfrm>
            <a:prstGeom prst="rect">
              <a:avLst/>
            </a:prstGeom>
            <a:solidFill>
              <a:schemeClr val="tx1">
                <a:lumMod val="95000"/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83" name="Rectangle 282"/>
            <p:cNvSpPr/>
            <p:nvPr/>
          </p:nvSpPr>
          <p:spPr bwMode="auto">
            <a:xfrm>
              <a:off x="2106100" y="640080"/>
              <a:ext cx="1411688" cy="5459104"/>
            </a:xfrm>
            <a:prstGeom prst="rect">
              <a:avLst/>
            </a:prstGeom>
            <a:solidFill>
              <a:schemeClr val="tx1">
                <a:lumMod val="95000"/>
                <a:alpha val="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84" name="Rectangle 283"/>
            <p:cNvSpPr/>
            <p:nvPr/>
          </p:nvSpPr>
          <p:spPr bwMode="auto">
            <a:xfrm>
              <a:off x="3521606" y="640080"/>
              <a:ext cx="1432041" cy="5459104"/>
            </a:xfrm>
            <a:prstGeom prst="rect">
              <a:avLst/>
            </a:prstGeom>
            <a:solidFill>
              <a:schemeClr val="tx1">
                <a:lumMod val="95000"/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85" name="Rectangle 284"/>
            <p:cNvSpPr/>
            <p:nvPr/>
          </p:nvSpPr>
          <p:spPr bwMode="auto">
            <a:xfrm>
              <a:off x="4953649" y="640080"/>
              <a:ext cx="1407113" cy="5459104"/>
            </a:xfrm>
            <a:prstGeom prst="rect">
              <a:avLst/>
            </a:prstGeom>
            <a:solidFill>
              <a:schemeClr val="tx1">
                <a:lumMod val="95000"/>
                <a:alpha val="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6360761" y="640080"/>
              <a:ext cx="1456977" cy="5459104"/>
            </a:xfrm>
            <a:prstGeom prst="rect">
              <a:avLst/>
            </a:prstGeom>
            <a:solidFill>
              <a:schemeClr val="tx1">
                <a:lumMod val="95000"/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87" name="Rectangle 286"/>
            <p:cNvSpPr/>
            <p:nvPr/>
          </p:nvSpPr>
          <p:spPr bwMode="auto">
            <a:xfrm>
              <a:off x="7817738" y="640080"/>
              <a:ext cx="1394543" cy="5459104"/>
            </a:xfrm>
            <a:prstGeom prst="rect">
              <a:avLst/>
            </a:prstGeom>
            <a:solidFill>
              <a:schemeClr val="tx1">
                <a:lumMod val="95000"/>
                <a:alpha val="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9212281" y="640080"/>
              <a:ext cx="370646" cy="5459104"/>
            </a:xfrm>
            <a:prstGeom prst="rect">
              <a:avLst/>
            </a:prstGeom>
            <a:solidFill>
              <a:schemeClr val="tx1">
                <a:lumMod val="95000"/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cxnSp>
        <p:nvCxnSpPr>
          <p:cNvPr id="289" name="Straight Connector 288"/>
          <p:cNvCxnSpPr/>
          <p:nvPr/>
        </p:nvCxnSpPr>
        <p:spPr bwMode="auto">
          <a:xfrm>
            <a:off x="224765" y="6608109"/>
            <a:ext cx="11783968" cy="0"/>
          </a:xfrm>
          <a:prstGeom prst="line">
            <a:avLst/>
          </a:prstGeom>
          <a:ln w="635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 bwMode="auto">
          <a:xfrm>
            <a:off x="224765" y="4767256"/>
            <a:ext cx="11783968" cy="0"/>
          </a:xfrm>
          <a:prstGeom prst="line">
            <a:avLst/>
          </a:prstGeom>
          <a:ln w="635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1" name="Rounded Rectangle 290"/>
          <p:cNvSpPr/>
          <p:nvPr/>
        </p:nvSpPr>
        <p:spPr>
          <a:xfrm>
            <a:off x="2327712" y="3222561"/>
            <a:ext cx="4581674" cy="7200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chemeClr val="accent4">
                  <a:alpha val="60000"/>
                </a:schemeClr>
              </a:gs>
              <a:gs pos="100000">
                <a:schemeClr val="accent4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2327712" y="3088656"/>
            <a:ext cx="2365688" cy="7200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chemeClr val="accent4">
                  <a:alpha val="60000"/>
                </a:schemeClr>
              </a:gs>
              <a:gs pos="100000">
                <a:schemeClr val="accent4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2327712" y="2939808"/>
            <a:ext cx="634022" cy="72000"/>
          </a:xfrm>
          <a:prstGeom prst="roundRect">
            <a:avLst>
              <a:gd name="adj" fmla="val 50000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2325995" y="3501175"/>
            <a:ext cx="4156047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2319425" y="3650312"/>
            <a:ext cx="4453997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2325996" y="3808223"/>
            <a:ext cx="6135500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2325995" y="3957362"/>
            <a:ext cx="6372586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98" name="Rounded Rectangle 297"/>
          <p:cNvSpPr/>
          <p:nvPr/>
        </p:nvSpPr>
        <p:spPr>
          <a:xfrm>
            <a:off x="2325995" y="4112120"/>
            <a:ext cx="8439155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2325995" y="4261260"/>
            <a:ext cx="8813063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4290851" y="3498872"/>
            <a:ext cx="2573354" cy="72000"/>
          </a:xfrm>
          <a:prstGeom prst="roundRect">
            <a:avLst>
              <a:gd name="adj" fmla="val 50000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4567688" y="3647918"/>
            <a:ext cx="2608523" cy="72000"/>
          </a:xfrm>
          <a:prstGeom prst="roundRect">
            <a:avLst>
              <a:gd name="adj" fmla="val 50000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5894838" y="3805342"/>
            <a:ext cx="2566657" cy="72461"/>
          </a:xfrm>
          <a:prstGeom prst="roundRect">
            <a:avLst>
              <a:gd name="adj" fmla="val 50000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6110153" y="3953324"/>
            <a:ext cx="2588428" cy="72000"/>
          </a:xfrm>
          <a:prstGeom prst="roundRect">
            <a:avLst>
              <a:gd name="adj" fmla="val 50000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8191796" y="4112428"/>
            <a:ext cx="2573354" cy="72000"/>
          </a:xfrm>
          <a:prstGeom prst="roundRect">
            <a:avLst>
              <a:gd name="adj" fmla="val 50000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8523836" y="4263151"/>
            <a:ext cx="2615222" cy="72000"/>
          </a:xfrm>
          <a:prstGeom prst="roundRect">
            <a:avLst>
              <a:gd name="adj" fmla="val 50000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2319425" y="4880781"/>
            <a:ext cx="1866528" cy="72000"/>
          </a:xfrm>
          <a:prstGeom prst="roundRect">
            <a:avLst>
              <a:gd name="adj" fmla="val 50000"/>
            </a:avLst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07" name="Rounded Rectangle 306"/>
          <p:cNvSpPr/>
          <p:nvPr/>
        </p:nvSpPr>
        <p:spPr>
          <a:xfrm>
            <a:off x="2319426" y="5110726"/>
            <a:ext cx="2045561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08" name="Rounded Rectangle 307"/>
          <p:cNvSpPr/>
          <p:nvPr/>
        </p:nvSpPr>
        <p:spPr>
          <a:xfrm>
            <a:off x="2319426" y="5259864"/>
            <a:ext cx="2852776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2319426" y="5417775"/>
            <a:ext cx="3649948" cy="71163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2319425" y="5566913"/>
            <a:ext cx="3649948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2319425" y="5721671"/>
            <a:ext cx="2544629" cy="72883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2319426" y="5870811"/>
            <a:ext cx="4510755" cy="72151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2324985" y="5110460"/>
            <a:ext cx="2040002" cy="72000"/>
          </a:xfrm>
          <a:prstGeom prst="roundRect">
            <a:avLst>
              <a:gd name="adj" fmla="val 50000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14" name="Rounded Rectangle 313"/>
          <p:cNvSpPr/>
          <p:nvPr/>
        </p:nvSpPr>
        <p:spPr>
          <a:xfrm>
            <a:off x="2324983" y="5260959"/>
            <a:ext cx="2847219" cy="72000"/>
          </a:xfrm>
          <a:prstGeom prst="roundRect">
            <a:avLst>
              <a:gd name="adj" fmla="val 50000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15" name="Rounded Rectangle 314"/>
          <p:cNvSpPr/>
          <p:nvPr/>
        </p:nvSpPr>
        <p:spPr>
          <a:xfrm>
            <a:off x="4110161" y="5424368"/>
            <a:ext cx="2754762" cy="72000"/>
          </a:xfrm>
          <a:prstGeom prst="roundRect">
            <a:avLst>
              <a:gd name="adj" fmla="val 50000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16" name="Rounded Rectangle 315"/>
          <p:cNvSpPr/>
          <p:nvPr/>
        </p:nvSpPr>
        <p:spPr>
          <a:xfrm>
            <a:off x="4939712" y="5567914"/>
            <a:ext cx="2754762" cy="72000"/>
          </a:xfrm>
          <a:prstGeom prst="roundRect">
            <a:avLst>
              <a:gd name="adj" fmla="val 50000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17" name="Rounded Rectangle 316"/>
          <p:cNvSpPr/>
          <p:nvPr/>
        </p:nvSpPr>
        <p:spPr>
          <a:xfrm>
            <a:off x="2324983" y="5720429"/>
            <a:ext cx="2539071" cy="72000"/>
          </a:xfrm>
          <a:prstGeom prst="roundRect">
            <a:avLst>
              <a:gd name="adj" fmla="val 50000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18" name="Rounded Rectangle 317"/>
          <p:cNvSpPr/>
          <p:nvPr/>
        </p:nvSpPr>
        <p:spPr>
          <a:xfrm>
            <a:off x="4092308" y="5868686"/>
            <a:ext cx="2737873" cy="72000"/>
          </a:xfrm>
          <a:prstGeom prst="roundRect">
            <a:avLst>
              <a:gd name="adj" fmla="val 50000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23" name="Rounded Rectangle 322"/>
          <p:cNvSpPr/>
          <p:nvPr/>
        </p:nvSpPr>
        <p:spPr>
          <a:xfrm>
            <a:off x="2325995" y="6010560"/>
            <a:ext cx="6480363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24" name="Rounded Rectangle 323"/>
          <p:cNvSpPr/>
          <p:nvPr/>
        </p:nvSpPr>
        <p:spPr>
          <a:xfrm>
            <a:off x="2325995" y="6159699"/>
            <a:ext cx="8369268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25" name="Rounded Rectangle 324"/>
          <p:cNvSpPr/>
          <p:nvPr/>
        </p:nvSpPr>
        <p:spPr>
          <a:xfrm>
            <a:off x="2325995" y="6314456"/>
            <a:ext cx="5726662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26" name="Rounded Rectangle 325"/>
          <p:cNvSpPr/>
          <p:nvPr/>
        </p:nvSpPr>
        <p:spPr>
          <a:xfrm>
            <a:off x="2325996" y="6463595"/>
            <a:ext cx="5018821" cy="72000"/>
          </a:xfrm>
          <a:prstGeom prst="roundRect">
            <a:avLst>
              <a:gd name="adj" fmla="val 50000"/>
            </a:avLst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27" name="Rounded Rectangle 326"/>
          <p:cNvSpPr/>
          <p:nvPr/>
        </p:nvSpPr>
        <p:spPr>
          <a:xfrm>
            <a:off x="5659849" y="6009723"/>
            <a:ext cx="3146509" cy="72000"/>
          </a:xfrm>
          <a:prstGeom prst="roundRect">
            <a:avLst>
              <a:gd name="adj" fmla="val 50000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28" name="Rounded Rectangle 327"/>
          <p:cNvSpPr/>
          <p:nvPr/>
        </p:nvSpPr>
        <p:spPr>
          <a:xfrm>
            <a:off x="4487929" y="6465874"/>
            <a:ext cx="3173393" cy="7200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chemeClr val="accent3">
                  <a:alpha val="60000"/>
                </a:schemeClr>
              </a:gs>
              <a:gs pos="10000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29" name="Rounded Rectangle 328"/>
          <p:cNvSpPr/>
          <p:nvPr/>
        </p:nvSpPr>
        <p:spPr>
          <a:xfrm>
            <a:off x="7103330" y="6162953"/>
            <a:ext cx="3788123" cy="7200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chemeClr val="accent3">
                  <a:alpha val="60000"/>
                </a:schemeClr>
              </a:gs>
              <a:gs pos="10000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30" name="Rounded Rectangle 329"/>
          <p:cNvSpPr/>
          <p:nvPr/>
        </p:nvSpPr>
        <p:spPr>
          <a:xfrm>
            <a:off x="4927903" y="6314958"/>
            <a:ext cx="3181768" cy="7200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chemeClr val="accent3">
                  <a:alpha val="60000"/>
                </a:schemeClr>
              </a:gs>
              <a:gs pos="10000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endParaRPr lang="en-GB" b="0">
              <a:solidFill>
                <a:schemeClr val="tx1"/>
              </a:solidFill>
              <a:latin typeface="+mj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E8887E-A35C-B5BB-D186-76F6DA3BA197}"/>
              </a:ext>
            </a:extLst>
          </p:cNvPr>
          <p:cNvSpPr txBox="1"/>
          <p:nvPr/>
        </p:nvSpPr>
        <p:spPr>
          <a:xfrm rot="504161">
            <a:off x="8195809" y="1645518"/>
            <a:ext cx="35781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800" kern="100" spc="-10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Upcoming launches in 2025!</a:t>
            </a:r>
          </a:p>
          <a:p>
            <a:endParaRPr lang="en-IE" sz="1800" kern="100" spc="-100">
              <a:solidFill>
                <a:schemeClr val="tx1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r>
              <a:rPr lang="en-IE" sz="1800" kern="100" spc="-10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MTG-S1: 1 July 2025</a:t>
            </a:r>
          </a:p>
          <a:p>
            <a:r>
              <a:rPr lang="en-IE" sz="1800" kern="100" spc="-10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Metop-SGA1: 12 August 2025</a:t>
            </a:r>
          </a:p>
          <a:p>
            <a:endParaRPr lang="en-IE" sz="1800" kern="100" spc="-100">
              <a:solidFill>
                <a:schemeClr val="tx1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r>
              <a:rPr lang="en-IE" sz="1800" kern="100" spc="-100" err="1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Microcarb: June/July 2025</a:t>
            </a:r>
          </a:p>
          <a:p>
            <a:r>
              <a:rPr lang="en-IE" sz="1800" kern="100" spc="-10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Sentinel-6B: 17 Nov 2025</a:t>
            </a:r>
          </a:p>
        </p:txBody>
      </p:sp>
    </p:spTree>
    <p:extLst>
      <p:ext uri="{BB962C8B-B14F-4D97-AF65-F5344CB8AC3E}">
        <p14:creationId xmlns:p14="http://schemas.microsoft.com/office/powerpoint/2010/main" val="1824050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Copernicus Sentinel-4 and Sentinel-5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5054" y="1423447"/>
            <a:ext cx="6089876" cy="497865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</a:t>
            </a:r>
            <a:r>
              <a:rPr lang="en-US" dirty="0" smtClean="0"/>
              <a:t>S4/UVN (on MTG-S) and S5/UVNS (on EPS-SG A) are Copernicus missions. Their implementation is delegated to the </a:t>
            </a:r>
            <a:r>
              <a:rPr lang="en-US" dirty="0"/>
              <a:t>European Space Agency (ESA) and the European </a:t>
            </a:r>
            <a:r>
              <a:rPr lang="en-US" dirty="0" err="1"/>
              <a:t>Organisation</a:t>
            </a:r>
            <a:r>
              <a:rPr lang="en-US" dirty="0"/>
              <a:t> for the Exploitation of Meteorological Satellites (EUMETSAT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/>
              <a:t>ESA is responsible for the development of the S4/UVN and S5/UVNS instruments and a number of </a:t>
            </a:r>
            <a:r>
              <a:rPr lang="en-US" dirty="0" smtClean="0"/>
              <a:t>prototype processor elements.</a:t>
            </a:r>
          </a:p>
          <a:p>
            <a:endParaRPr lang="en-US" dirty="0"/>
          </a:p>
          <a:p>
            <a:r>
              <a:rPr lang="en-US" dirty="0" smtClean="0"/>
              <a:t>EUMETSAT </a:t>
            </a:r>
            <a:r>
              <a:rPr lang="en-US" dirty="0"/>
              <a:t>is responsible for the development of the </a:t>
            </a:r>
            <a:r>
              <a:rPr lang="en-US" dirty="0" smtClean="0"/>
              <a:t>operational ground-segments, mission operations as well as the continuous validation and full scientific exploitation of S4/UVN </a:t>
            </a:r>
            <a:r>
              <a:rPr lang="en-US" dirty="0"/>
              <a:t>and </a:t>
            </a:r>
            <a:r>
              <a:rPr lang="en-US" dirty="0" smtClean="0"/>
              <a:t>S5/UVNS.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718" y="5899702"/>
            <a:ext cx="2165689" cy="595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710" y="974676"/>
            <a:ext cx="5220697" cy="49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3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59" y="640080"/>
            <a:ext cx="8481337" cy="47778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 rot="5400000">
            <a:off x="9078510" y="3555247"/>
            <a:ext cx="5876053" cy="4571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Meteosat</a:t>
            </a:r>
            <a:r>
              <a:rPr lang="en-GB" dirty="0"/>
              <a:t> Third Generation – Sounder / Copernicus Sentinel-4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63567" y="5328285"/>
            <a:ext cx="8275830" cy="117260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42875" y="640078"/>
            <a:ext cx="3724275" cy="5876053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 bwMode="auto">
          <a:xfrm>
            <a:off x="276224" y="912483"/>
            <a:ext cx="3796434" cy="1398917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dirty="0">
                <a:solidFill>
                  <a:schemeClr val="tx1"/>
                </a:solidFill>
              </a:rPr>
              <a:t>Copernicus </a:t>
            </a:r>
            <a:r>
              <a:rPr lang="en-GB" b="0" dirty="0" smtClean="0">
                <a:solidFill>
                  <a:schemeClr val="tx1"/>
                </a:solidFill>
              </a:rPr>
              <a:t>Sentinel-4/UVN </a:t>
            </a:r>
            <a:r>
              <a:rPr lang="en-GB" b="0" dirty="0">
                <a:solidFill>
                  <a:schemeClr val="tx1"/>
                </a:solidFill>
              </a:rPr>
              <a:t>will be the first European Air Quality mission in a geostationary orbit</a:t>
            </a:r>
          </a:p>
          <a:p>
            <a:endParaRPr lang="en-GB" b="0" dirty="0">
              <a:solidFill>
                <a:schemeClr val="tx1"/>
              </a:solidFill>
            </a:endParaRPr>
          </a:p>
          <a:p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 bwMode="auto">
          <a:xfrm>
            <a:off x="276224" y="2451100"/>
            <a:ext cx="3796434" cy="3949700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500" b="0" dirty="0">
                <a:solidFill>
                  <a:schemeClr val="tx1"/>
                </a:solidFill>
              </a:rPr>
              <a:t>Observation area from 30 to 65º N in latitude and 30º W to 45º E in longitude. With an observation repeat cycle period of approximately one hour, an observation of the diurnal cycle of air quality and trace gases will be possible</a:t>
            </a:r>
            <a:r>
              <a:rPr lang="en-GB" sz="25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27A11-0785-6FF6-90D8-C5F6667C4265}"/>
              </a:ext>
            </a:extLst>
          </p:cNvPr>
          <p:cNvSpPr txBox="1">
            <a:spLocks/>
          </p:cNvSpPr>
          <p:nvPr/>
        </p:nvSpPr>
        <p:spPr bwMode="auto">
          <a:xfrm>
            <a:off x="5686185" y="4879361"/>
            <a:ext cx="3494366" cy="1237996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b="0" dirty="0">
                <a:solidFill>
                  <a:srgbClr val="FFC000"/>
                </a:solidFill>
              </a:rPr>
              <a:t>Launch planned for 1 July 2025</a:t>
            </a:r>
          </a:p>
          <a:p>
            <a:pPr algn="ctr"/>
            <a:endParaRPr lang="en-GB" b="0" dirty="0">
              <a:solidFill>
                <a:schemeClr val="tx1"/>
              </a:solidFill>
            </a:endParaRPr>
          </a:p>
          <a:p>
            <a:pPr algn="ctr"/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pPr algn="ctr"/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FDF975E0-FCAA-2BC8-43B5-8E40F17FA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5563" y="4503118"/>
            <a:ext cx="1172606" cy="1172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650" y="897905"/>
            <a:ext cx="6785400" cy="3447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6674" y="5833458"/>
            <a:ext cx="2165689" cy="5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49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EPS-SG A / Copernicus  Sentinel-5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139825"/>
            <a:ext cx="11628438" cy="5262563"/>
          </a:xfrm>
        </p:spPr>
        <p:txBody>
          <a:bodyPr/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TBW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823777"/>
            <a:ext cx="7467601" cy="5600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00025" y="823777"/>
            <a:ext cx="4448175" cy="5596073"/>
          </a:xfrm>
          <a:prstGeom prst="rect">
            <a:avLst/>
          </a:prstGeom>
          <a:solidFill>
            <a:srgbClr val="1017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276224" y="914400"/>
            <a:ext cx="3796434" cy="1981200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dirty="0">
                <a:solidFill>
                  <a:schemeClr val="tx1"/>
                </a:solidFill>
              </a:rPr>
              <a:t>Copernicus </a:t>
            </a:r>
            <a:r>
              <a:rPr lang="en-GB" b="0" dirty="0" smtClean="0">
                <a:solidFill>
                  <a:schemeClr val="tx1"/>
                </a:solidFill>
              </a:rPr>
              <a:t>Sentinel-5/UVNS </a:t>
            </a:r>
            <a:r>
              <a:rPr lang="en-GB" b="0" dirty="0">
                <a:solidFill>
                  <a:schemeClr val="tx1"/>
                </a:solidFill>
              </a:rPr>
              <a:t>will provide operational monitoring of trace gas concentrations for atmospheric chemistry and climate applications from a polar orbit, providing daily global coverage.</a:t>
            </a:r>
          </a:p>
          <a:p>
            <a:pPr marL="0" indent="0">
              <a:buNone/>
            </a:pPr>
            <a:endParaRPr lang="en-GB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025" y="6037213"/>
            <a:ext cx="2838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Sentinel-5P data, Courtesy of J. van Gent, </a:t>
            </a:r>
            <a:r>
              <a:rPr lang="en-GB" b="0" kern="100" spc="-1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BIRA-IASB</a:t>
            </a:r>
          </a:p>
        </p:txBody>
      </p:sp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098A5082-A1EC-EA29-41FF-CBAE1E06D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6699564" cy="334978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F98C5D-D5AB-FC93-642F-97413438AACF}"/>
              </a:ext>
            </a:extLst>
          </p:cNvPr>
          <p:cNvSpPr txBox="1">
            <a:spLocks/>
          </p:cNvSpPr>
          <p:nvPr/>
        </p:nvSpPr>
        <p:spPr bwMode="auto">
          <a:xfrm>
            <a:off x="5686185" y="4879361"/>
            <a:ext cx="3494366" cy="1237996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b="0" dirty="0">
                <a:solidFill>
                  <a:srgbClr val="FFFF00"/>
                </a:solidFill>
              </a:rPr>
              <a:t>Launch planned for 12 August 2025</a:t>
            </a:r>
          </a:p>
          <a:p>
            <a:pPr algn="ctr"/>
            <a:endParaRPr lang="en-GB" b="0" dirty="0">
              <a:solidFill>
                <a:schemeClr val="tx1"/>
              </a:solidFill>
            </a:endParaRPr>
          </a:p>
          <a:p>
            <a:pPr algn="ctr"/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pPr algn="ctr"/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42F66FD0-BFE5-584F-4CBD-5EE77D8B9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4910" y="3840911"/>
            <a:ext cx="1134948" cy="1134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900" y="822851"/>
            <a:ext cx="6018378" cy="2702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6674" y="5833458"/>
            <a:ext cx="2165689" cy="5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58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76" t="431" r="16852" b="-431"/>
          <a:stretch/>
        </p:blipFill>
        <p:spPr>
          <a:xfrm>
            <a:off x="4286626" y="640080"/>
            <a:ext cx="7751045" cy="5980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Sentinel-4 / Sentinel-5 Cal/Val and 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5747" y="833377"/>
            <a:ext cx="4271058" cy="556872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in-orbit instruments </a:t>
            </a:r>
            <a:r>
              <a:rPr lang="en-US" dirty="0"/>
              <a:t>verification activities </a:t>
            </a:r>
            <a:r>
              <a:rPr lang="en-US" dirty="0" smtClean="0"/>
              <a:t>are </a:t>
            </a:r>
            <a:r>
              <a:rPr lang="en-US" dirty="0"/>
              <a:t>conducted under the responsibility of the instrument </a:t>
            </a:r>
            <a:r>
              <a:rPr lang="en-US" dirty="0" smtClean="0"/>
              <a:t>prime (Airbus DS).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After IOV: </a:t>
            </a:r>
            <a:r>
              <a:rPr lang="en-US" b="1" dirty="0" smtClean="0"/>
              <a:t>Sentinel-4 and Sentinel-5 Cal/Val </a:t>
            </a:r>
            <a:r>
              <a:rPr lang="en-US" b="1" dirty="0"/>
              <a:t>plan </a:t>
            </a:r>
            <a:r>
              <a:rPr lang="en-US" dirty="0" smtClean="0"/>
              <a:t>describes instrument </a:t>
            </a:r>
            <a:r>
              <a:rPr lang="en-US" dirty="0"/>
              <a:t>monitoring activities, </a:t>
            </a:r>
            <a:r>
              <a:rPr lang="en-GB" dirty="0" smtClean="0"/>
              <a:t>Level </a:t>
            </a:r>
            <a:r>
              <a:rPr lang="en-GB" dirty="0"/>
              <a:t>1 and Level 2 product verification, confidence checking, validation and long-term monitoring </a:t>
            </a:r>
            <a:r>
              <a:rPr lang="en-GB" dirty="0" smtClean="0"/>
              <a:t>activities.</a:t>
            </a:r>
          </a:p>
        </p:txBody>
      </p:sp>
    </p:spTree>
    <p:extLst>
      <p:ext uri="{BB962C8B-B14F-4D97-AF65-F5344CB8AC3E}">
        <p14:creationId xmlns:p14="http://schemas.microsoft.com/office/powerpoint/2010/main" val="792730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S4 </a:t>
            </a:r>
            <a:r>
              <a:rPr lang="en-US" dirty="0"/>
              <a:t>/ </a:t>
            </a:r>
            <a:r>
              <a:rPr lang="en-US" dirty="0" smtClean="0"/>
              <a:t>S5 </a:t>
            </a:r>
            <a:r>
              <a:rPr lang="en-US" dirty="0"/>
              <a:t>Cal/Val and </a:t>
            </a:r>
            <a:r>
              <a:rPr lang="en-US" dirty="0" smtClean="0"/>
              <a:t>monitoring: tools developed at EUMETSAT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473208"/>
              </p:ext>
            </p:extLst>
          </p:nvPr>
        </p:nvGraphicFramePr>
        <p:xfrm>
          <a:off x="243840" y="843012"/>
          <a:ext cx="11735957" cy="55565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10352">
                  <a:extLst>
                    <a:ext uri="{9D8B030D-6E8A-4147-A177-3AD203B41FA5}">
                      <a16:colId xmlns:a16="http://schemas.microsoft.com/office/drawing/2014/main" val="443786802"/>
                    </a:ext>
                  </a:extLst>
                </a:gridCol>
                <a:gridCol w="2362335">
                  <a:extLst>
                    <a:ext uri="{9D8B030D-6E8A-4147-A177-3AD203B41FA5}">
                      <a16:colId xmlns:a16="http://schemas.microsoft.com/office/drawing/2014/main" val="1882931137"/>
                    </a:ext>
                  </a:extLst>
                </a:gridCol>
                <a:gridCol w="6163270">
                  <a:extLst>
                    <a:ext uri="{9D8B030D-6E8A-4147-A177-3AD203B41FA5}">
                      <a16:colId xmlns:a16="http://schemas.microsoft.com/office/drawing/2014/main" val="30350733"/>
                    </a:ext>
                  </a:extLst>
                </a:gridCol>
              </a:tblGrid>
              <a:tr h="54595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Purpose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Tool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Functionality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595454"/>
                  </a:ext>
                </a:extLst>
              </a:tr>
              <a:tr h="98177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Instrument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 housekeeping monitoring 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UVNS-STAR / UVN-STAR L0</a:t>
                      </a:r>
                      <a:endParaRPr lang="en-US" sz="1800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Monitoring / reporting of thermal and electrical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performance, life-limited items status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900566"/>
                  </a:ext>
                </a:extLst>
              </a:tr>
              <a:tr h="88330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L1 product quality and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on-board calibration monitoring 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UVNS-STAR / UVN-STAR L1</a:t>
                      </a:r>
                      <a:endParaRPr lang="en-US" sz="1800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Monitoring / reporting of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L1 product quality, on-board calibration sources, solar irradiance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967464"/>
                  </a:ext>
                </a:extLst>
              </a:tr>
              <a:tr h="80574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Geolocation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validation and monitoring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PIQMICS</a:t>
                      </a:r>
                      <a:endParaRPr lang="en-US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Verification / validation / monitoring of geolocation, intra-band and inter-band co-registration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928289"/>
                  </a:ext>
                </a:extLst>
              </a:tr>
              <a:tr h="117520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Radiometric calibration verification and monitoring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MICMICS</a:t>
                      </a:r>
                      <a:endParaRPr lang="en-US" sz="1800" b="1" dirty="0">
                        <a:solidFill>
                          <a:schemeClr val="accent4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Verification and monitoring of radiometric bias and stability, using PICTs (desert, DCC, </a:t>
                      </a:r>
                      <a:r>
                        <a:rPr lang="en-DE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.), Satellite inter-comparisons (imager &amp; hyperspectral) and lunar calibration.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54003"/>
                  </a:ext>
                </a:extLst>
              </a:tr>
              <a:tr h="115105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L2 product quality 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monitoring and continuous validation 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B0F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UVNS-STAR / UVN-STAR L2</a:t>
                      </a:r>
                      <a:endParaRPr lang="en-US" sz="1800" b="1" dirty="0">
                        <a:solidFill>
                          <a:srgbClr val="00B0F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Monitoring / reporting of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L2 product quality, continuous validation against Fiducial Reference Measurements and comparison against other satellite retrievals</a:t>
                      </a:r>
                      <a:endParaRPr lang="en-US" sz="18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932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178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GOME-2 </a:t>
            </a:r>
            <a:r>
              <a:rPr lang="en-GB" sz="2800" dirty="0"/>
              <a:t>on </a:t>
            </a:r>
            <a:r>
              <a:rPr lang="en-GB" sz="2800" dirty="0" err="1"/>
              <a:t>MetOp</a:t>
            </a:r>
            <a:r>
              <a:rPr lang="en-GB" sz="2800" dirty="0"/>
              <a:t>-B/C</a:t>
            </a:r>
          </a:p>
          <a:p>
            <a:pPr marL="0" indent="0">
              <a:buNone/>
            </a:pPr>
            <a:r>
              <a:rPr lang="en-GB" sz="2000" dirty="0" smtClean="0"/>
              <a:t>Radiometric degradation</a:t>
            </a:r>
          </a:p>
          <a:p>
            <a:pPr marL="0" indent="0">
              <a:buNone/>
            </a:pPr>
            <a:r>
              <a:rPr lang="en-GB" sz="2000" dirty="0" smtClean="0"/>
              <a:t>Mitigation of solar visibility gap (GOME-2B)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Copernicus spectrometers</a:t>
            </a:r>
          </a:p>
          <a:p>
            <a:pPr marL="0" indent="0">
              <a:buNone/>
            </a:pPr>
            <a:r>
              <a:rPr lang="en-GB" sz="2000" dirty="0"/>
              <a:t>Sentinel-4, Sentinel-5</a:t>
            </a:r>
          </a:p>
          <a:p>
            <a:pPr marL="0" indent="0">
              <a:buNone/>
            </a:pPr>
            <a:r>
              <a:rPr lang="en-GB" sz="2000" dirty="0"/>
              <a:t>Cal/Val preparation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S4 </a:t>
            </a:r>
            <a:r>
              <a:rPr lang="en-US" dirty="0"/>
              <a:t>/ </a:t>
            </a:r>
            <a:r>
              <a:rPr lang="en-US" dirty="0" smtClean="0"/>
              <a:t>S5 radiometric performance monitoring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S4/UVN and S5/UVNS will be added in EUMETSAT’s multi-mission framework MICMICS, for verification </a:t>
            </a:r>
            <a:r>
              <a:rPr lang="en-US" dirty="0"/>
              <a:t>and monitoring of radiometric bias and </a:t>
            </a:r>
            <a:r>
              <a:rPr lang="en-US" dirty="0" smtClean="0"/>
              <a:t>stability. Some </a:t>
            </a:r>
            <a:r>
              <a:rPr lang="en-US" dirty="0">
                <a:solidFill>
                  <a:srgbClr val="00B050"/>
                </a:solidFill>
              </a:rPr>
              <a:t>o</a:t>
            </a:r>
            <a:r>
              <a:rPr lang="en-US" dirty="0" smtClean="0">
                <a:solidFill>
                  <a:srgbClr val="00B050"/>
                </a:solidFill>
              </a:rPr>
              <a:t>pportunities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2"/>
                </a:solidFill>
              </a:rPr>
              <a:t>limitations </a:t>
            </a:r>
            <a:r>
              <a:rPr lang="en-US" sz="3100" dirty="0"/>
              <a:t>(incomplete list):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GB" dirty="0" smtClean="0"/>
              <a:t>Satellite Inter-Comparisons (imagers -&gt; </a:t>
            </a:r>
            <a:r>
              <a:rPr lang="en-IE" dirty="0"/>
              <a:t>spectral </a:t>
            </a:r>
            <a:r>
              <a:rPr lang="en-IE" dirty="0" smtClean="0"/>
              <a:t>binning</a:t>
            </a:r>
            <a:r>
              <a:rPr lang="en-GB" dirty="0" smtClean="0"/>
              <a:t>, hyperspectral).</a:t>
            </a:r>
            <a:endParaRPr lang="en-GB" i="1" dirty="0" smtClean="0">
              <a:solidFill>
                <a:srgbClr val="00B050"/>
              </a:solidFill>
            </a:endParaRPr>
          </a:p>
          <a:p>
            <a:pPr lvl="1"/>
            <a:r>
              <a:rPr lang="en-GB" i="1" dirty="0" smtClean="0">
                <a:solidFill>
                  <a:srgbClr val="00B050"/>
                </a:solidFill>
              </a:rPr>
              <a:t>Good colocation statistics S5-MetImage, S5-3MI, S5-OLCI, </a:t>
            </a:r>
            <a:r>
              <a:rPr lang="en-GB" i="1" dirty="0">
                <a:solidFill>
                  <a:srgbClr val="00B050"/>
                </a:solidFill>
              </a:rPr>
              <a:t>S5-GEMS, </a:t>
            </a:r>
            <a:r>
              <a:rPr lang="en-DE" i="1" dirty="0" smtClean="0">
                <a:solidFill>
                  <a:srgbClr val="00B050"/>
                </a:solidFill>
              </a:rPr>
              <a:t>…</a:t>
            </a:r>
            <a:endParaRPr lang="en-GB" i="1" dirty="0" smtClean="0">
              <a:solidFill>
                <a:srgbClr val="00B050"/>
              </a:solidFill>
            </a:endParaRPr>
          </a:p>
          <a:p>
            <a:pPr lvl="1"/>
            <a:r>
              <a:rPr lang="en-GB" i="1" dirty="0">
                <a:solidFill>
                  <a:schemeClr val="accent2"/>
                </a:solidFill>
              </a:rPr>
              <a:t>Hyperspectral LEOs in different orbits than S5/UVNS</a:t>
            </a:r>
          </a:p>
          <a:p>
            <a:pPr lvl="1"/>
            <a:r>
              <a:rPr lang="en-GB" i="1" dirty="0" smtClean="0">
                <a:solidFill>
                  <a:schemeClr val="accent2"/>
                </a:solidFill>
              </a:rPr>
              <a:t>S4/UVN field of view centred on Europe -&gt; No “real” colocations other than with MTG-I/FCI.</a:t>
            </a:r>
          </a:p>
          <a:p>
            <a:endParaRPr lang="en-US" dirty="0" smtClean="0"/>
          </a:p>
          <a:p>
            <a:r>
              <a:rPr lang="en-US" dirty="0" smtClean="0"/>
              <a:t>Pseudo-Invariant </a:t>
            </a:r>
            <a:r>
              <a:rPr lang="en-US" dirty="0"/>
              <a:t>Calibration Targets (PICTs</a:t>
            </a:r>
            <a:r>
              <a:rPr lang="en-US" dirty="0" smtClean="0"/>
              <a:t>). </a:t>
            </a:r>
            <a:endParaRPr lang="en-US" dirty="0"/>
          </a:p>
          <a:p>
            <a:pPr lvl="1"/>
            <a:r>
              <a:rPr lang="en-GB" i="1" dirty="0" smtClean="0">
                <a:solidFill>
                  <a:srgbClr val="00B050"/>
                </a:solidFill>
              </a:rPr>
              <a:t>All PICTs usable for S5/UVNS. Some PICS visible for S4/UVN.</a:t>
            </a:r>
          </a:p>
          <a:p>
            <a:pPr lvl="1"/>
            <a:r>
              <a:rPr lang="en-GB" i="1" dirty="0" smtClean="0">
                <a:solidFill>
                  <a:schemeClr val="accent2"/>
                </a:solidFill>
              </a:rPr>
              <a:t>S4/UVN </a:t>
            </a:r>
            <a:r>
              <a:rPr lang="en-GB" i="1" dirty="0">
                <a:solidFill>
                  <a:schemeClr val="accent2"/>
                </a:solidFill>
              </a:rPr>
              <a:t>field of view centred on </a:t>
            </a:r>
            <a:r>
              <a:rPr lang="en-GB" i="1" dirty="0" smtClean="0">
                <a:solidFill>
                  <a:schemeClr val="accent2"/>
                </a:solidFill>
              </a:rPr>
              <a:t>Europe, excluding most PICSs, DCCs, Rayleigh sites.</a:t>
            </a:r>
          </a:p>
          <a:p>
            <a:endParaRPr lang="en-GB" dirty="0" smtClean="0">
              <a:solidFill>
                <a:schemeClr val="accent2"/>
              </a:solidFill>
            </a:endParaRPr>
          </a:p>
          <a:p>
            <a:r>
              <a:rPr lang="en-GB" dirty="0" smtClean="0"/>
              <a:t>Moon Observations. </a:t>
            </a:r>
          </a:p>
          <a:p>
            <a:pPr lvl="1"/>
            <a:r>
              <a:rPr lang="en-GB" i="1" dirty="0" smtClean="0">
                <a:solidFill>
                  <a:srgbClr val="00B050"/>
                </a:solidFill>
              </a:rPr>
              <a:t>S4/UVN will observe the moon</a:t>
            </a:r>
            <a:r>
              <a:rPr lang="en-GB" i="1" dirty="0" smtClean="0">
                <a:solidFill>
                  <a:srgbClr val="FFC000"/>
                </a:solidFill>
              </a:rPr>
              <a:t>.</a:t>
            </a:r>
            <a:endParaRPr lang="en-GB" i="1" dirty="0" smtClean="0"/>
          </a:p>
          <a:p>
            <a:pPr lvl="1"/>
            <a:r>
              <a:rPr lang="en-GB" i="1" dirty="0" smtClean="0">
                <a:solidFill>
                  <a:schemeClr val="accent2"/>
                </a:solidFill>
              </a:rPr>
              <a:t>S5/UVNS will only observe the moon in case of dedicated platform manoeuvres.</a:t>
            </a:r>
          </a:p>
          <a:p>
            <a:pPr marL="562722" lvl="1" indent="0">
              <a:buNone/>
            </a:pPr>
            <a:endParaRPr lang="en-GB" i="1" dirty="0" smtClean="0">
              <a:solidFill>
                <a:schemeClr val="accent2"/>
              </a:solidFill>
            </a:endParaRPr>
          </a:p>
          <a:p>
            <a:pPr lvl="1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79569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7A5A-17D5-0812-BE43-0799136D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Level-2 validation efforts</a:t>
            </a:r>
            <a:endParaRPr lang="en-IE" dirty="0"/>
          </a:p>
        </p:txBody>
      </p:sp>
      <p:sp>
        <p:nvSpPr>
          <p:cNvPr id="115" name="Text Placeholder 114">
            <a:extLst>
              <a:ext uri="{FF2B5EF4-FFF2-40B4-BE49-F238E27FC236}">
                <a16:creationId xmlns:a16="http://schemas.microsoft.com/office/drawing/2014/main" id="{FF4B5712-1189-4446-A253-16ECC5E132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4" y="940273"/>
            <a:ext cx="4851048" cy="570182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 smtClean="0"/>
              <a:t>ESA and EUMETSAT have jointly issued an Announcement of Opportunity call for Cal/Val activities for Sentinel-4 and Sentinel-5, to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a) Assess </a:t>
            </a:r>
            <a:r>
              <a:rPr lang="en-US" dirty="0"/>
              <a:t>and establish the initial post-launch data quality of the mission </a:t>
            </a:r>
            <a:r>
              <a:rPr lang="en-US" dirty="0" smtClean="0"/>
              <a:t>products</a:t>
            </a:r>
          </a:p>
          <a:p>
            <a:pPr marL="0" indent="0">
              <a:buNone/>
            </a:pPr>
            <a:r>
              <a:rPr lang="en-GB" dirty="0" smtClean="0"/>
              <a:t>b) </a:t>
            </a:r>
            <a:r>
              <a:rPr lang="en-US" dirty="0" smtClean="0"/>
              <a:t>Support </a:t>
            </a:r>
            <a:r>
              <a:rPr lang="en-US" dirty="0"/>
              <a:t>the consolidation of the </a:t>
            </a:r>
            <a:r>
              <a:rPr lang="en-US" dirty="0" smtClean="0"/>
              <a:t>processors</a:t>
            </a:r>
          </a:p>
          <a:p>
            <a:pPr marL="0" indent="0">
              <a:buNone/>
            </a:pPr>
            <a:r>
              <a:rPr lang="en-US" dirty="0"/>
              <a:t>c) </a:t>
            </a:r>
            <a:r>
              <a:rPr lang="en-US" dirty="0" smtClean="0"/>
              <a:t>Support </a:t>
            </a:r>
            <a:r>
              <a:rPr lang="en-US" dirty="0"/>
              <a:t>the </a:t>
            </a:r>
            <a:r>
              <a:rPr lang="en-US" dirty="0" smtClean="0"/>
              <a:t>verification of mission product requirements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Proposals have been received, from Europe, China, Korea, USA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 smtClean="0"/>
              <a:t>EUMETSAT will </a:t>
            </a:r>
          </a:p>
          <a:p>
            <a:r>
              <a:rPr lang="en-GB" dirty="0"/>
              <a:t>c</a:t>
            </a:r>
            <a:r>
              <a:rPr lang="en-GB" dirty="0" smtClean="0"/>
              <a:t>omplete the level-2 commissioning and perform </a:t>
            </a:r>
            <a:r>
              <a:rPr lang="en-GB" dirty="0"/>
              <a:t>continuous </a:t>
            </a:r>
            <a:r>
              <a:rPr lang="en-GB" dirty="0" smtClean="0"/>
              <a:t>validation of </a:t>
            </a:r>
            <a:r>
              <a:rPr lang="en-GB" dirty="0"/>
              <a:t>operational </a:t>
            </a:r>
            <a:r>
              <a:rPr lang="en-GB" dirty="0" smtClean="0"/>
              <a:t>level-2 mission products.</a:t>
            </a:r>
          </a:p>
          <a:p>
            <a:r>
              <a:rPr lang="en-GB" dirty="0" smtClean="0"/>
              <a:t>This will be based on validation  </a:t>
            </a:r>
            <a:r>
              <a:rPr lang="en-GB" dirty="0"/>
              <a:t>against Fiducial Reference Measurements and </a:t>
            </a:r>
            <a:r>
              <a:rPr lang="en-GB" dirty="0" smtClean="0"/>
              <a:t>comparisons </a:t>
            </a:r>
            <a:r>
              <a:rPr lang="en-GB" dirty="0"/>
              <a:t>with other satellite retrievals.</a:t>
            </a:r>
          </a:p>
          <a:p>
            <a:endParaRPr lang="en-GB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FF788352-32E2-2703-FB84-F829FC3B2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102" y="3363432"/>
            <a:ext cx="6805684" cy="3087001"/>
          </a:xfrm>
          <a:prstGeom prst="rect">
            <a:avLst/>
          </a:prstGeom>
        </p:spPr>
      </p:pic>
      <p:sp>
        <p:nvSpPr>
          <p:cNvPr id="7" name="Text Placeholder 114">
            <a:extLst>
              <a:ext uri="{FF2B5EF4-FFF2-40B4-BE49-F238E27FC236}">
                <a16:creationId xmlns:a16="http://schemas.microsoft.com/office/drawing/2014/main" id="{FF4B5712-1189-4446-A253-16ECC5E13202}"/>
              </a:ext>
            </a:extLst>
          </p:cNvPr>
          <p:cNvSpPr txBox="1">
            <a:spLocks/>
          </p:cNvSpPr>
          <p:nvPr/>
        </p:nvSpPr>
        <p:spPr bwMode="auto">
          <a:xfrm>
            <a:off x="9873205" y="981387"/>
            <a:ext cx="2071869" cy="210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kern="0" dirty="0" smtClean="0"/>
              <a:t>Cal/Val prep workshop to take place on 16-18 June at EUMETSAT to form the validation team and get organized</a:t>
            </a:r>
            <a:endParaRPr lang="en-GB" b="0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125" y="912505"/>
            <a:ext cx="4689988" cy="217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98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800" dirty="0"/>
              <a:t>Thank you!</a:t>
            </a:r>
          </a:p>
          <a:p>
            <a:pPr marL="0" indent="0">
              <a:buNone/>
            </a:pPr>
            <a:r>
              <a:rPr lang="en-GB" sz="2400" dirty="0"/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EPS GOME-2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11453" y="827773"/>
            <a:ext cx="4360939" cy="57707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IE" sz="2800" dirty="0">
                <a:latin typeface="Arial" pitchFamily="34" charset="0"/>
              </a:rPr>
              <a:t>Series of 3 instruments on </a:t>
            </a:r>
            <a:r>
              <a:rPr lang="en-IE" sz="2800" dirty="0" err="1">
                <a:latin typeface="Arial" pitchFamily="34" charset="0"/>
              </a:rPr>
              <a:t>Metop</a:t>
            </a:r>
            <a:r>
              <a:rPr lang="en-IE" sz="2800" dirty="0">
                <a:latin typeface="Arial" pitchFamily="34" charset="0"/>
              </a:rPr>
              <a:t> </a:t>
            </a:r>
            <a:r>
              <a:rPr lang="en-IE" sz="2800" dirty="0">
                <a:solidFill>
                  <a:srgbClr val="C5B9AC"/>
                </a:solidFill>
                <a:latin typeface="Arial" pitchFamily="34" charset="0"/>
              </a:rPr>
              <a:t>A</a:t>
            </a:r>
            <a:r>
              <a:rPr lang="en-IE" sz="2800" dirty="0">
                <a:latin typeface="Arial" pitchFamily="34" charset="0"/>
              </a:rPr>
              <a:t>/B/C</a:t>
            </a:r>
          </a:p>
          <a:p>
            <a:pPr>
              <a:defRPr/>
            </a:pPr>
            <a:r>
              <a:rPr lang="en-IE" sz="2800" dirty="0">
                <a:latin typeface="Arial" pitchFamily="34" charset="0"/>
              </a:rPr>
              <a:t>sun-synchronous orbit, 09:30 </a:t>
            </a:r>
          </a:p>
          <a:p>
            <a:pPr>
              <a:defRPr/>
            </a:pPr>
            <a:r>
              <a:rPr lang="en-IE" sz="2800" dirty="0">
                <a:latin typeface="Arial" pitchFamily="34" charset="0"/>
              </a:rPr>
              <a:t>412 orbits (29 days) repeat cycle</a:t>
            </a:r>
          </a:p>
          <a:p>
            <a:pPr>
              <a:defRPr/>
            </a:pPr>
            <a:r>
              <a:rPr lang="en-IE" sz="2800" dirty="0">
                <a:latin typeface="Arial" pitchFamily="34" charset="0"/>
              </a:rPr>
              <a:t>Global coverage 1.5 days</a:t>
            </a:r>
          </a:p>
          <a:p>
            <a:pPr>
              <a:defRPr/>
            </a:pPr>
            <a:r>
              <a:rPr lang="en-IE" sz="2800" dirty="0">
                <a:latin typeface="Arial" pitchFamily="34" charset="0"/>
              </a:rPr>
              <a:t>240 nm to 800 nm</a:t>
            </a:r>
          </a:p>
          <a:p>
            <a:pPr>
              <a:defRPr/>
            </a:pPr>
            <a:r>
              <a:rPr lang="en-IE" sz="2800" dirty="0">
                <a:latin typeface="Arial" pitchFamily="34" charset="0"/>
              </a:rPr>
              <a:t>0.25 to 0. 5 nm spectral resolution (FWHM)</a:t>
            </a:r>
          </a:p>
          <a:p>
            <a:pPr>
              <a:defRPr/>
            </a:pPr>
            <a:r>
              <a:rPr lang="en-GB" sz="2800" dirty="0">
                <a:latin typeface="Arial" pitchFamily="34" charset="0"/>
              </a:rPr>
              <a:t>4 channels with 4098 energy measurements of polarisation corrected radiances (40 x 80 km</a:t>
            </a:r>
            <a:r>
              <a:rPr lang="en-GB" sz="2800" baseline="30000" dirty="0">
                <a:latin typeface="Arial" pitchFamily="34" charset="0"/>
              </a:rPr>
              <a:t>2</a:t>
            </a:r>
            <a:r>
              <a:rPr lang="en-GB" sz="2800" dirty="0">
                <a:latin typeface="Arial" pitchFamily="34" charset="0"/>
              </a:rPr>
              <a:t>)</a:t>
            </a:r>
          </a:p>
          <a:p>
            <a:pPr>
              <a:defRPr/>
            </a:pPr>
            <a:r>
              <a:rPr lang="en-GB" sz="2800" dirty="0">
                <a:latin typeface="Arial" pitchFamily="34" charset="0"/>
              </a:rPr>
              <a:t>2 channels with 512 energy measurements of linear polarised light in perpendicular direction (S/P) (40 x 10 km</a:t>
            </a:r>
            <a:r>
              <a:rPr lang="en-GB" sz="2800" baseline="30000" dirty="0">
                <a:latin typeface="Arial" pitchFamily="34" charset="0"/>
              </a:rPr>
              <a:t>2</a:t>
            </a:r>
            <a:r>
              <a:rPr lang="en-GB" sz="2800" dirty="0">
                <a:latin typeface="Arial" pitchFamily="34" charset="0"/>
              </a:rPr>
              <a:t>)</a:t>
            </a:r>
          </a:p>
          <a:p>
            <a:endParaRPr lang="en-GB" dirty="0"/>
          </a:p>
        </p:txBody>
      </p:sp>
      <p:pic>
        <p:nvPicPr>
          <p:cNvPr id="4" name="Picture 4" descr="Title_Page_GOM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2388" y="1029904"/>
            <a:ext cx="2663386" cy="173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011" y="3027426"/>
            <a:ext cx="5929232" cy="357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54" y="899738"/>
            <a:ext cx="401957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33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Metop</a:t>
            </a:r>
            <a:r>
              <a:rPr lang="en-GB" dirty="0" smtClean="0"/>
              <a:t>-B GOME-2: </a:t>
            </a:r>
            <a:r>
              <a:rPr lang="en-US" dirty="0" smtClean="0"/>
              <a:t>Radiometric degradation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41069"/>
            <a:ext cx="120396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29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Metop</a:t>
            </a:r>
            <a:r>
              <a:rPr lang="en-GB" dirty="0"/>
              <a:t>-B GOME-2: </a:t>
            </a:r>
            <a:r>
              <a:rPr lang="en-US" dirty="0"/>
              <a:t>Radiometric degradation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41069"/>
            <a:ext cx="12039600" cy="55816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2439185" y="1343923"/>
            <a:ext cx="7466029" cy="4375942"/>
          </a:xfrm>
          <a:prstGeom prst="round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All GOME-2 flight models show a similar type of radiometric degradation.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Main root cause is assumed to be a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combination of scan mirror and detector degradation.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Operational GOME-2 L1 data is not corrected for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it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</a:t>
            </a:r>
            <a:r>
              <a:rPr lang="en-US" sz="1800" dirty="0" smtClean="0">
                <a:solidFill>
                  <a:schemeClr val="tx1"/>
                </a:solidFill>
              </a:rPr>
              <a:t>ancels </a:t>
            </a:r>
            <a:r>
              <a:rPr lang="en-US" sz="1800" dirty="0">
                <a:solidFill>
                  <a:schemeClr val="tx1"/>
                </a:solidFill>
              </a:rPr>
              <a:t>out in </a:t>
            </a:r>
            <a:r>
              <a:rPr lang="en-US" sz="1800" dirty="0" smtClean="0">
                <a:solidFill>
                  <a:schemeClr val="tx1"/>
                </a:solidFill>
              </a:rPr>
              <a:t>reflectance to a large degree (-&gt; daily sun measurements). </a:t>
            </a:r>
            <a:endParaRPr lang="en-US" sz="1800" dirty="0">
              <a:solidFill>
                <a:schemeClr val="tx1"/>
              </a:solidFill>
            </a:endParaRPr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Degradation correction factors are available separately for radiance and irradiance, on user request.</a:t>
            </a:r>
          </a:p>
          <a:p>
            <a:pPr marL="342900" indent="-34290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Specific degradation corrections are applied for some L2 retrievals (AC SAF).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28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Metop</a:t>
            </a:r>
            <a:r>
              <a:rPr lang="en-GB" dirty="0"/>
              <a:t>-B GOME-2: </a:t>
            </a:r>
            <a:r>
              <a:rPr lang="en-US" dirty="0" smtClean="0"/>
              <a:t>Spectral assignment instability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9811"/>
            <a:ext cx="12166350" cy="51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85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Metop</a:t>
            </a:r>
            <a:r>
              <a:rPr lang="en-GB" dirty="0"/>
              <a:t>-B </a:t>
            </a:r>
            <a:r>
              <a:rPr lang="en-GB" dirty="0" smtClean="0"/>
              <a:t>GOME-2: </a:t>
            </a:r>
            <a:r>
              <a:rPr lang="en-GB" dirty="0"/>
              <a:t>Loss of Sun Visibility</a:t>
            </a:r>
          </a:p>
        </p:txBody>
      </p:sp>
      <p:sp>
        <p:nvSpPr>
          <p:cNvPr id="84" name="Content Placeholder 8"/>
          <p:cNvSpPr>
            <a:spLocks noGrp="1"/>
          </p:cNvSpPr>
          <p:nvPr>
            <p:ph type="body" sz="quarter" idx="10"/>
          </p:nvPr>
        </p:nvSpPr>
        <p:spPr>
          <a:xfrm>
            <a:off x="4968199" y="3119159"/>
            <a:ext cx="2919160" cy="891127"/>
          </a:xfrm>
          <a:prstGeom prst="rect">
            <a:avLst/>
          </a:prstGeom>
          <a:noFill/>
        </p:spPr>
        <p:txBody>
          <a:bodyPr/>
          <a:lstStyle/>
          <a:p>
            <a:pPr marL="0" lvl="1" indent="0"/>
            <a:r>
              <a:rPr lang="en-GB" sz="1200" dirty="0">
                <a:solidFill>
                  <a:srgbClr val="00B050"/>
                </a:solidFill>
              </a:rPr>
              <a:t> Sun enters FOV of Sun Port for Solar calibrations</a:t>
            </a:r>
          </a:p>
          <a:p>
            <a:pPr marL="0" lvl="1" indent="0"/>
            <a:r>
              <a:rPr lang="en-GB" sz="1200" dirty="0">
                <a:solidFill>
                  <a:srgbClr val="00B050"/>
                </a:solidFill>
              </a:rPr>
              <a:t> Eclipses allow other calibrations without stray-light pollution</a:t>
            </a:r>
          </a:p>
        </p:txBody>
      </p:sp>
      <p:sp>
        <p:nvSpPr>
          <p:cNvPr id="85" name="Content Placeholder 8"/>
          <p:cNvSpPr>
            <a:spLocks noGrp="1"/>
          </p:cNvSpPr>
          <p:nvPr>
            <p:ph sz="half" idx="4294967295"/>
          </p:nvPr>
        </p:nvSpPr>
        <p:spPr>
          <a:xfrm>
            <a:off x="8574932" y="3104061"/>
            <a:ext cx="2825750" cy="1138237"/>
          </a:xfrm>
          <a:prstGeom prst="rect">
            <a:avLst/>
          </a:prstGeom>
          <a:noFill/>
        </p:spPr>
        <p:txBody>
          <a:bodyPr/>
          <a:lstStyle/>
          <a:p>
            <a:pPr marL="0" lvl="1" indent="0"/>
            <a:r>
              <a:rPr lang="en-GB" sz="1200" dirty="0">
                <a:solidFill>
                  <a:srgbClr val="FF0000"/>
                </a:solidFill>
              </a:rPr>
              <a:t> No Sun in FOV of Sun Port</a:t>
            </a:r>
          </a:p>
          <a:p>
            <a:pPr marL="0" lvl="1" indent="0"/>
            <a:r>
              <a:rPr lang="en-GB" sz="1200" dirty="0">
                <a:solidFill>
                  <a:srgbClr val="FF0000"/>
                </a:solidFill>
              </a:rPr>
              <a:t> No eclipses so other calibrations suffer stray-light pollution.</a:t>
            </a:r>
          </a:p>
        </p:txBody>
      </p:sp>
      <p:sp>
        <p:nvSpPr>
          <p:cNvPr id="367638" name="Rectangle 22"/>
          <p:cNvSpPr>
            <a:spLocks noChangeArrowheads="1"/>
          </p:cNvSpPr>
          <p:nvPr/>
        </p:nvSpPr>
        <p:spPr bwMode="auto">
          <a:xfrm>
            <a:off x="1143001" y="113184"/>
            <a:ext cx="18473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67642" name="Rectangle 26"/>
          <p:cNvSpPr>
            <a:spLocks noChangeArrowheads="1"/>
          </p:cNvSpPr>
          <p:nvPr/>
        </p:nvSpPr>
        <p:spPr bwMode="auto">
          <a:xfrm>
            <a:off x="1143001" y="341784"/>
            <a:ext cx="18473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271215" y="1505193"/>
            <a:ext cx="4251522" cy="2304837"/>
            <a:chOff x="681924" y="1357959"/>
            <a:chExt cx="5661424" cy="3516506"/>
          </a:xfrm>
        </p:grpSpPr>
        <p:pic>
          <p:nvPicPr>
            <p:cNvPr id="9" name="Picture 8" descr="C:\Users\damiano\Documents\STK 11 (x64)\install_20160120\26th_ISSFD_JAPAN\MA_DD_06_2.bmp"/>
            <p:cNvPicPr/>
            <p:nvPr/>
          </p:nvPicPr>
          <p:blipFill rotWithShape="1">
            <a:blip r:embed="rId3" cstate="print"/>
            <a:srcRect l="18583" t="1373" r="29002"/>
            <a:stretch/>
          </p:blipFill>
          <p:spPr bwMode="auto">
            <a:xfrm>
              <a:off x="766336" y="1443298"/>
              <a:ext cx="4469450" cy="3399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681924" y="3888353"/>
              <a:ext cx="5661424" cy="986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</a:t>
              </a:r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LTDN 09:30 UTC</a:t>
              </a:r>
            </a:p>
            <a:p>
              <a:r>
                <a:rPr lang="en-GB" b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Grey</a:t>
              </a:r>
              <a:r>
                <a:rPr lang="en-GB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LTDN 09:00 UTC</a:t>
              </a:r>
            </a:p>
            <a:p>
              <a:r>
                <a:rPr lang="en-GB" b="0" dirty="0">
                  <a:solidFill>
                    <a:srgbClr val="ED03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Pink</a:t>
              </a:r>
              <a:r>
                <a:rPr lang="en-GB" b="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LTDN 08:00 UTC</a:t>
              </a:r>
            </a:p>
            <a:p>
              <a:r>
                <a:rPr lang="en-GB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   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LTDN 06:00 UTC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681924" y="1357959"/>
              <a:ext cx="4352867" cy="5634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Metop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Orbit decaying Local Time of Descending Node</a:t>
              </a:r>
            </a:p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(LTDN)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68198" y="1086994"/>
            <a:ext cx="2919160" cy="1868061"/>
            <a:chOff x="5752521" y="979229"/>
            <a:chExt cx="2919160" cy="1868061"/>
          </a:xfrm>
        </p:grpSpPr>
        <p:grpSp>
          <p:nvGrpSpPr>
            <p:cNvPr id="46" name="Group 45"/>
            <p:cNvGrpSpPr/>
            <p:nvPr/>
          </p:nvGrpSpPr>
          <p:grpSpPr>
            <a:xfrm>
              <a:off x="5789493" y="979229"/>
              <a:ext cx="2882188" cy="1868061"/>
              <a:chOff x="91439" y="913616"/>
              <a:chExt cx="9360000" cy="5629699"/>
            </a:xfrm>
          </p:grpSpPr>
          <p:pic>
            <p:nvPicPr>
              <p:cNvPr id="47" name="Picture 2"/>
              <p:cNvPicPr>
                <a:picLocks noChangeArrowheads="1"/>
              </p:cNvPicPr>
              <p:nvPr/>
            </p:nvPicPr>
            <p:blipFill>
              <a:blip r:embed="rId4" cstate="print"/>
              <a:srcRect l="1653" t="3889" r="2197" b="9167"/>
              <a:stretch>
                <a:fillRect/>
              </a:stretch>
            </p:blipFill>
            <p:spPr bwMode="auto">
              <a:xfrm>
                <a:off x="91439" y="913616"/>
                <a:ext cx="9360000" cy="55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8" name="Group 47"/>
              <p:cNvGrpSpPr>
                <a:grpSpLocks/>
              </p:cNvGrpSpPr>
              <p:nvPr/>
            </p:nvGrpSpPr>
            <p:grpSpPr bwMode="auto">
              <a:xfrm rot="20996778">
                <a:off x="4386193" y="3824737"/>
                <a:ext cx="3049538" cy="2339121"/>
                <a:chOff x="8061" y="9556"/>
                <a:chExt cx="1762" cy="1147"/>
              </a:xfrm>
            </p:grpSpPr>
            <p:sp>
              <p:nvSpPr>
                <p:cNvPr id="53" name="AutoShape 16"/>
                <p:cNvSpPr>
                  <a:spLocks noChangeShapeType="1"/>
                </p:cNvSpPr>
                <p:nvPr/>
              </p:nvSpPr>
              <p:spPr bwMode="auto">
                <a:xfrm>
                  <a:off x="9235" y="10491"/>
                  <a:ext cx="0" cy="79"/>
                </a:xfrm>
                <a:prstGeom prst="straightConnector1">
                  <a:avLst/>
                </a:prstGeom>
                <a:noFill/>
                <a:ln w="952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grpSp>
              <p:nvGrpSpPr>
                <p:cNvPr id="54" name="Group 7"/>
                <p:cNvGrpSpPr>
                  <a:grpSpLocks/>
                </p:cNvGrpSpPr>
                <p:nvPr/>
              </p:nvGrpSpPr>
              <p:grpSpPr bwMode="auto">
                <a:xfrm>
                  <a:off x="8061" y="9556"/>
                  <a:ext cx="1762" cy="1147"/>
                  <a:chOff x="8061" y="9556"/>
                  <a:chExt cx="1762" cy="1147"/>
                </a:xfrm>
              </p:grpSpPr>
              <p:sp>
                <p:nvSpPr>
                  <p:cNvPr id="55" name="AutoShape 15"/>
                  <p:cNvSpPr>
                    <a:spLocks noChangeShapeType="1"/>
                  </p:cNvSpPr>
                  <p:nvPr/>
                </p:nvSpPr>
                <p:spPr bwMode="auto">
                  <a:xfrm>
                    <a:off x="9232" y="10491"/>
                    <a:ext cx="587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grpSp>
                <p:nvGrpSpPr>
                  <p:cNvPr id="56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8061" y="9556"/>
                    <a:ext cx="1762" cy="1147"/>
                    <a:chOff x="8061" y="9556"/>
                    <a:chExt cx="1762" cy="1147"/>
                  </a:xfrm>
                </p:grpSpPr>
                <p:sp>
                  <p:nvSpPr>
                    <p:cNvPr id="57" name="AutoShap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069" y="9556"/>
                      <a:ext cx="1710" cy="1147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rgbClr val="FFC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8" name="AutoShap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069" y="9556"/>
                      <a:ext cx="1167" cy="935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FFC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" name="AutoShap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069" y="9556"/>
                      <a:ext cx="1754" cy="935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FFC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" name="AutoShap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36" y="10570"/>
                      <a:ext cx="587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FFC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" name="AutoShap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822" y="10488"/>
                      <a:ext cx="0" cy="7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FFC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" name="AutoShap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061" y="9556"/>
                      <a:ext cx="1171" cy="101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FFC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49" name="AutoShape 21"/>
              <p:cNvSpPr>
                <a:spLocks noChangeShapeType="1"/>
              </p:cNvSpPr>
              <p:nvPr/>
            </p:nvSpPr>
            <p:spPr bwMode="auto">
              <a:xfrm>
                <a:off x="3686990" y="4112662"/>
                <a:ext cx="1300299" cy="1981434"/>
              </a:xfrm>
              <a:prstGeom prst="straightConnector1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Text Box 20"/>
              <p:cNvSpPr txBox="1">
                <a:spLocks noChangeArrowheads="1"/>
              </p:cNvSpPr>
              <p:nvPr/>
            </p:nvSpPr>
            <p:spPr bwMode="auto">
              <a:xfrm>
                <a:off x="7269509" y="5641661"/>
                <a:ext cx="1653511" cy="649275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altLang="ja-JP" sz="800" dirty="0">
                    <a:solidFill>
                      <a:srgbClr val="FFC000"/>
                    </a:solidFill>
                    <a:latin typeface="Times New Roman" pitchFamily="18" charset="0"/>
                    <a:ea typeface="MS Mincho" pitchFamily="49" charset="-128"/>
                    <a:cs typeface="Times New Roman" pitchFamily="18" charset="0"/>
                  </a:rPr>
                  <a:t>To Sun</a:t>
                </a:r>
                <a:endParaRPr lang="en-GB" altLang="ja-JP" sz="1800" b="0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" name="Text Box 20"/>
              <p:cNvSpPr txBox="1">
                <a:spLocks noChangeArrowheads="1"/>
              </p:cNvSpPr>
              <p:nvPr/>
            </p:nvSpPr>
            <p:spPr bwMode="auto">
              <a:xfrm>
                <a:off x="828411" y="5894040"/>
                <a:ext cx="4400258" cy="649275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altLang="ja-JP" sz="800" dirty="0">
                    <a:solidFill>
                      <a:srgbClr val="FF0000"/>
                    </a:solidFill>
                    <a:latin typeface="Times New Roman" pitchFamily="18" charset="0"/>
                    <a:ea typeface="MS Mincho" pitchFamily="49" charset="-128"/>
                    <a:cs typeface="Times New Roman" pitchFamily="18" charset="0"/>
                  </a:rPr>
                  <a:t>Satellite Flight Direction</a:t>
                </a:r>
                <a:endParaRPr lang="en-GB" altLang="ja-JP" sz="6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6943725" y="5534025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752521" y="1153875"/>
              <a:ext cx="1619354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FF00"/>
                  </a:solidFill>
                </a:rPr>
                <a:t>Orbit with nominal LTDN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54117" y="1076636"/>
            <a:ext cx="2886433" cy="1872286"/>
            <a:chOff x="5785248" y="2910444"/>
            <a:chExt cx="2886433" cy="1872286"/>
          </a:xfrm>
        </p:grpSpPr>
        <p:grpSp>
          <p:nvGrpSpPr>
            <p:cNvPr id="63" name="Group 62"/>
            <p:cNvGrpSpPr/>
            <p:nvPr/>
          </p:nvGrpSpPr>
          <p:grpSpPr>
            <a:xfrm>
              <a:off x="5785248" y="2910444"/>
              <a:ext cx="2886433" cy="1872286"/>
              <a:chOff x="188685" y="956284"/>
              <a:chExt cx="9360001" cy="5634401"/>
            </a:xfrm>
          </p:grpSpPr>
          <p:pic>
            <p:nvPicPr>
              <p:cNvPr id="64" name="Picture 2"/>
              <p:cNvPicPr>
                <a:picLocks noChangeArrowheads="1"/>
              </p:cNvPicPr>
              <p:nvPr/>
            </p:nvPicPr>
            <p:blipFill>
              <a:blip r:embed="rId5" cstate="print"/>
              <a:srcRect l="1905" t="3653" r="2031" b="13450"/>
              <a:stretch>
                <a:fillRect/>
              </a:stretch>
            </p:blipFill>
            <p:spPr bwMode="auto">
              <a:xfrm>
                <a:off x="188685" y="956284"/>
                <a:ext cx="9360001" cy="5580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" name="AutoShape 16"/>
              <p:cNvSpPr>
                <a:spLocks noChangeShapeType="1"/>
              </p:cNvSpPr>
              <p:nvPr/>
            </p:nvSpPr>
            <p:spPr bwMode="auto">
              <a:xfrm>
                <a:off x="5791957" y="5566371"/>
                <a:ext cx="0" cy="133473"/>
              </a:xfrm>
              <a:prstGeom prst="straightConnector1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AutoShape 15"/>
              <p:cNvSpPr>
                <a:spLocks noChangeShapeType="1"/>
              </p:cNvSpPr>
              <p:nvPr/>
            </p:nvSpPr>
            <p:spPr bwMode="auto">
              <a:xfrm>
                <a:off x="5786955" y="5566371"/>
                <a:ext cx="978651" cy="0"/>
              </a:xfrm>
              <a:prstGeom prst="straightConnector1">
                <a:avLst/>
              </a:prstGeom>
              <a:noFill/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67" name="Group 8"/>
              <p:cNvGrpSpPr>
                <a:grpSpLocks/>
              </p:cNvGrpSpPr>
              <p:nvPr/>
            </p:nvGrpSpPr>
            <p:grpSpPr bwMode="auto">
              <a:xfrm>
                <a:off x="3834655" y="3986664"/>
                <a:ext cx="3556154" cy="1834827"/>
                <a:chOff x="8061" y="9556"/>
                <a:chExt cx="2133" cy="1086"/>
              </a:xfrm>
            </p:grpSpPr>
            <p:sp>
              <p:nvSpPr>
                <p:cNvPr id="72" name="AutoShape 14"/>
                <p:cNvSpPr>
                  <a:spLocks noChangeShapeType="1"/>
                </p:cNvSpPr>
                <p:nvPr/>
              </p:nvSpPr>
              <p:spPr bwMode="auto">
                <a:xfrm>
                  <a:off x="8069" y="9556"/>
                  <a:ext cx="2125" cy="1086"/>
                </a:xfrm>
                <a:prstGeom prst="straightConnector1">
                  <a:avLst/>
                </a:prstGeom>
                <a:noFill/>
                <a:ln w="6350">
                  <a:solidFill>
                    <a:srgbClr val="FFC000"/>
                  </a:solidFill>
                  <a:round/>
                  <a:headEnd/>
                  <a:tailEnd type="triangl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" name="AutoShape 13"/>
                <p:cNvSpPr>
                  <a:spLocks noChangeShapeType="1"/>
                </p:cNvSpPr>
                <p:nvPr/>
              </p:nvSpPr>
              <p:spPr bwMode="auto">
                <a:xfrm>
                  <a:off x="8069" y="9556"/>
                  <a:ext cx="1167" cy="935"/>
                </a:xfrm>
                <a:prstGeom prst="straightConnector1">
                  <a:avLst/>
                </a:prstGeom>
                <a:noFill/>
                <a:ln w="952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" name="AutoShape 12"/>
                <p:cNvSpPr>
                  <a:spLocks noChangeShapeType="1"/>
                </p:cNvSpPr>
                <p:nvPr/>
              </p:nvSpPr>
              <p:spPr bwMode="auto">
                <a:xfrm>
                  <a:off x="8069" y="9556"/>
                  <a:ext cx="1754" cy="935"/>
                </a:xfrm>
                <a:prstGeom prst="straightConnector1">
                  <a:avLst/>
                </a:prstGeom>
                <a:noFill/>
                <a:ln w="952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" name="AutoShape 11"/>
                <p:cNvSpPr>
                  <a:spLocks noChangeShapeType="1"/>
                </p:cNvSpPr>
                <p:nvPr/>
              </p:nvSpPr>
              <p:spPr bwMode="auto">
                <a:xfrm>
                  <a:off x="9236" y="10570"/>
                  <a:ext cx="587" cy="0"/>
                </a:xfrm>
                <a:prstGeom prst="straightConnector1">
                  <a:avLst/>
                </a:prstGeom>
                <a:noFill/>
                <a:ln w="952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" name="AutoShape 10"/>
                <p:cNvSpPr>
                  <a:spLocks noChangeShapeType="1"/>
                </p:cNvSpPr>
                <p:nvPr/>
              </p:nvSpPr>
              <p:spPr bwMode="auto">
                <a:xfrm>
                  <a:off x="9822" y="10488"/>
                  <a:ext cx="0" cy="79"/>
                </a:xfrm>
                <a:prstGeom prst="straightConnector1">
                  <a:avLst/>
                </a:prstGeom>
                <a:noFill/>
                <a:ln w="952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7" name="AutoShape 9"/>
                <p:cNvSpPr>
                  <a:spLocks noChangeShapeType="1"/>
                </p:cNvSpPr>
                <p:nvPr/>
              </p:nvSpPr>
              <p:spPr bwMode="auto">
                <a:xfrm>
                  <a:off x="8061" y="9556"/>
                  <a:ext cx="1171" cy="1014"/>
                </a:xfrm>
                <a:prstGeom prst="straightConnector1">
                  <a:avLst/>
                </a:prstGeom>
                <a:noFill/>
                <a:ln w="9525">
                  <a:solidFill>
                    <a:srgbClr val="FFC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68" name="AutoShape 21"/>
              <p:cNvSpPr>
                <a:spLocks noChangeShapeType="1"/>
              </p:cNvSpPr>
              <p:nvPr/>
            </p:nvSpPr>
            <p:spPr bwMode="auto">
              <a:xfrm rot="243042">
                <a:off x="3291281" y="4048649"/>
                <a:ext cx="529296" cy="2014389"/>
              </a:xfrm>
              <a:prstGeom prst="straightConnector1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Text Box 20"/>
              <p:cNvSpPr txBox="1">
                <a:spLocks noChangeArrowheads="1"/>
              </p:cNvSpPr>
              <p:nvPr/>
            </p:nvSpPr>
            <p:spPr bwMode="auto">
              <a:xfrm>
                <a:off x="7251369" y="5565462"/>
                <a:ext cx="1653511" cy="648351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altLang="ja-JP" sz="800" dirty="0">
                    <a:solidFill>
                      <a:srgbClr val="FFC000"/>
                    </a:solidFill>
                    <a:latin typeface="Times New Roman" pitchFamily="18" charset="0"/>
                    <a:ea typeface="MS Mincho" pitchFamily="49" charset="-128"/>
                    <a:cs typeface="Times New Roman" pitchFamily="18" charset="0"/>
                  </a:rPr>
                  <a:t>To Sun</a:t>
                </a:r>
                <a:endParaRPr lang="en-GB" altLang="ja-JP" sz="1800" b="0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Text Box 20"/>
              <p:cNvSpPr txBox="1">
                <a:spLocks noChangeArrowheads="1"/>
              </p:cNvSpPr>
              <p:nvPr/>
            </p:nvSpPr>
            <p:spPr bwMode="auto">
              <a:xfrm>
                <a:off x="614098" y="5942334"/>
                <a:ext cx="4196704" cy="648351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GB" altLang="ja-JP" sz="800" dirty="0">
                    <a:solidFill>
                      <a:srgbClr val="FF0000"/>
                    </a:solidFill>
                    <a:latin typeface="Times New Roman" pitchFamily="18" charset="0"/>
                    <a:ea typeface="MS Mincho" pitchFamily="49" charset="-128"/>
                    <a:cs typeface="Times New Roman" pitchFamily="18" charset="0"/>
                  </a:rPr>
                  <a:t>Satellite Flight Direction</a:t>
                </a:r>
                <a:endParaRPr lang="en-GB" altLang="ja-JP" sz="6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6943725" y="5534025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5791328" y="3101590"/>
              <a:ext cx="162897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Orbit with decayed LTDN</a:t>
              </a:r>
            </a:p>
          </p:txBody>
        </p:sp>
      </p:grpSp>
      <p:sp>
        <p:nvSpPr>
          <p:cNvPr id="88" name="Rectangle 87"/>
          <p:cNvSpPr/>
          <p:nvPr/>
        </p:nvSpPr>
        <p:spPr bwMode="auto">
          <a:xfrm>
            <a:off x="1579849" y="4380067"/>
            <a:ext cx="3012205" cy="2225842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367617" name="Table 3676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158477"/>
              </p:ext>
            </p:extLst>
          </p:nvPr>
        </p:nvGraphicFramePr>
        <p:xfrm>
          <a:off x="5894352" y="4482419"/>
          <a:ext cx="4826201" cy="1641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146">
                  <a:extLst>
                    <a:ext uri="{9D8B030D-6E8A-4147-A177-3AD203B41FA5}">
                      <a16:colId xmlns:a16="http://schemas.microsoft.com/office/drawing/2014/main" val="287250764"/>
                    </a:ext>
                  </a:extLst>
                </a:gridCol>
                <a:gridCol w="2010045">
                  <a:extLst>
                    <a:ext uri="{9D8B030D-6E8A-4147-A177-3AD203B41FA5}">
                      <a16:colId xmlns:a16="http://schemas.microsoft.com/office/drawing/2014/main" val="1857965614"/>
                    </a:ext>
                  </a:extLst>
                </a:gridCol>
                <a:gridCol w="2406010">
                  <a:extLst>
                    <a:ext uri="{9D8B030D-6E8A-4147-A177-3AD203B41FA5}">
                      <a16:colId xmlns:a16="http://schemas.microsoft.com/office/drawing/2014/main" val="1237737616"/>
                    </a:ext>
                  </a:extLst>
                </a:gridCol>
              </a:tblGrid>
              <a:tr h="33195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205B"/>
                          </a:solidFill>
                          <a:effectLst/>
                        </a:rPr>
                        <a:t>Solar Gap        GOME-2 / </a:t>
                      </a:r>
                      <a:r>
                        <a:rPr lang="en-GB" sz="1200" dirty="0" err="1">
                          <a:solidFill>
                            <a:srgbClr val="00205B"/>
                          </a:solidFill>
                          <a:effectLst/>
                        </a:rPr>
                        <a:t>Metop</a:t>
                      </a:r>
                      <a:r>
                        <a:rPr lang="en-GB" sz="1200" dirty="0">
                          <a:solidFill>
                            <a:srgbClr val="00205B"/>
                          </a:solidFill>
                          <a:effectLst/>
                        </a:rPr>
                        <a:t>-B</a:t>
                      </a:r>
                      <a:endParaRPr lang="en-GB" sz="1200" dirty="0">
                        <a:solidFill>
                          <a:srgbClr val="00205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855006"/>
                  </a:ext>
                </a:extLst>
              </a:tr>
              <a:tr h="21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Start</a:t>
                      </a: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Stop</a:t>
                      </a:r>
                      <a:endParaRPr lang="en-GB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661567"/>
                  </a:ext>
                </a:extLst>
              </a:tr>
              <a:tr h="211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GB" sz="1200" b="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</a:t>
                      </a:r>
                      <a:endParaRPr lang="en-GB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28.12.2024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18.03.2025</a:t>
                      </a:r>
                      <a:endParaRPr lang="en-GB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7537379"/>
                  </a:ext>
                </a:extLst>
              </a:tr>
              <a:tr h="211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GB" sz="1200" b="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nd</a:t>
                      </a:r>
                      <a:endParaRPr lang="en-GB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10.11.2025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14.04.2026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7703530"/>
                  </a:ext>
                </a:extLst>
              </a:tr>
              <a:tr h="2118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GB" sz="1200" b="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rd</a:t>
                      </a:r>
                      <a:endParaRPr lang="en-GB" sz="12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09.08.2026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26.05.2027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3538459"/>
                  </a:ext>
                </a:extLst>
              </a:tr>
              <a:tr h="211890">
                <a:tc>
                  <a:txBody>
                    <a:bodyPr/>
                    <a:lstStyle/>
                    <a:p>
                      <a:pPr marL="0" algn="l" defTabSz="1125444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200" b="0" kern="1200" dirty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GB" sz="1200" b="0" kern="1200" baseline="30000" dirty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24.06.2027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End of mission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373409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8CEB420-58DA-465D-BD28-66F15EF03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3" y="3789455"/>
            <a:ext cx="5019608" cy="3090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373753-0A66-4D80-A385-0521F9DAEC06}"/>
              </a:ext>
            </a:extLst>
          </p:cNvPr>
          <p:cNvSpPr txBox="1"/>
          <p:nvPr/>
        </p:nvSpPr>
        <p:spPr>
          <a:xfrm>
            <a:off x="1606550" y="5308399"/>
            <a:ext cx="15536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period</a:t>
            </a:r>
          </a:p>
        </p:txBody>
      </p:sp>
      <p:sp>
        <p:nvSpPr>
          <p:cNvPr id="13" name="Down Arrow 3">
            <a:extLst>
              <a:ext uri="{FF2B5EF4-FFF2-40B4-BE49-F238E27FC236}">
                <a16:creationId xmlns:a16="http://schemas.microsoft.com/office/drawing/2014/main" id="{B78DC456-75A4-986B-C29F-7C334756D7EE}"/>
              </a:ext>
            </a:extLst>
          </p:cNvPr>
          <p:cNvSpPr/>
          <p:nvPr/>
        </p:nvSpPr>
        <p:spPr bwMode="auto">
          <a:xfrm flipV="1">
            <a:off x="2212822" y="4708553"/>
            <a:ext cx="341086" cy="493486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374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477" y="143020"/>
            <a:ext cx="99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Current GOME-2/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-B solar gap period (Dec. 2024 – Mar. 2025)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4133" y="1606004"/>
            <a:ext cx="6365446" cy="47722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477" y="1067771"/>
            <a:ext cx="3307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000" i="1" dirty="0">
                <a:latin typeface="Arial" pitchFamily="34" charset="0"/>
                <a:cs typeface="Arial" pitchFamily="34" charset="0"/>
              </a:rPr>
              <a:t>Solar signal – level-0</a:t>
            </a:r>
            <a:endParaRPr lang="en-GB" sz="2000" i="1" dirty="0">
              <a:latin typeface="Arial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Arial" panose="020B0604020202020204" pitchFamily="34" charset="0"/>
              </a:rPr>
              <a:t>Current GOME-2/</a:t>
            </a:r>
            <a:r>
              <a:rPr lang="en-GB" dirty="0" err="1">
                <a:latin typeface="Arial" panose="020B0604020202020204" pitchFamily="34" charset="0"/>
              </a:rPr>
              <a:t>Metop</a:t>
            </a:r>
            <a:r>
              <a:rPr lang="en-GB" dirty="0">
                <a:latin typeface="Arial" panose="020B0604020202020204" pitchFamily="34" charset="0"/>
              </a:rPr>
              <a:t>-B solar gap period (Dec. 2024 – Mar. 2025)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96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B400E6-8AB6-3B0E-9ED5-52A0C69DE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314" y="1045771"/>
            <a:ext cx="4542918" cy="3407189"/>
          </a:xfrm>
          <a:prstGeom prst="rect">
            <a:avLst/>
          </a:prstGeom>
        </p:spPr>
      </p:pic>
      <p:pic>
        <p:nvPicPr>
          <p:cNvPr id="407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38" y="1045771"/>
            <a:ext cx="4129641" cy="583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/>
          <p:nvPr/>
        </p:nvGrpSpPr>
        <p:grpSpPr>
          <a:xfrm>
            <a:off x="5914144" y="4638611"/>
            <a:ext cx="3992778" cy="1815882"/>
            <a:chOff x="5017273" y="4015408"/>
            <a:chExt cx="4325510" cy="1815882"/>
          </a:xfrm>
        </p:grpSpPr>
        <p:sp>
          <p:nvSpPr>
            <p:cNvPr id="8" name="Right Arrow 7"/>
            <p:cNvSpPr/>
            <p:nvPr/>
          </p:nvSpPr>
          <p:spPr bwMode="auto">
            <a:xfrm>
              <a:off x="5017273" y="4023360"/>
              <a:ext cx="1064209" cy="604299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9483" y="4015408"/>
              <a:ext cx="30533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0" dirty="0">
                  <a:solidFill>
                    <a:srgbClr val="00205B"/>
                  </a:solidFill>
                  <a:latin typeface="Arial" pitchFamily="34" charset="0"/>
                  <a:cs typeface="Arial" pitchFamily="34" charset="0"/>
                </a:rPr>
                <a:t>Coefficients P</a:t>
              </a:r>
              <a:r>
                <a:rPr lang="en-GB" sz="1600" b="0" baseline="-25000" dirty="0">
                  <a:solidFill>
                    <a:srgbClr val="00205B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GB" sz="1600" b="0" dirty="0">
                  <a:solidFill>
                    <a:srgbClr val="00205B"/>
                  </a:solidFill>
                  <a:latin typeface="Arial" pitchFamily="34" charset="0"/>
                  <a:cs typeface="Arial" pitchFamily="34" charset="0"/>
                </a:rPr>
                <a:t> to P</a:t>
              </a:r>
              <a:r>
                <a:rPr lang="en-GB" sz="1600" b="0" baseline="-25000" dirty="0">
                  <a:solidFill>
                    <a:srgbClr val="00205B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GB" sz="1600" b="0" dirty="0">
                  <a:solidFill>
                    <a:srgbClr val="00205B"/>
                  </a:solidFill>
                  <a:latin typeface="Arial" pitchFamily="34" charset="0"/>
                  <a:cs typeface="Arial" pitchFamily="34" charset="0"/>
                </a:rPr>
                <a:t> together with the external parameters are fully describing the information content and evolution of the GOME-2 solar main channel measurement</a:t>
              </a:r>
            </a:p>
          </p:txBody>
        </p:sp>
      </p:grpSp>
      <p:sp>
        <p:nvSpPr>
          <p:cNvPr id="5" name="Down Arrow 3">
            <a:extLst>
              <a:ext uri="{FF2B5EF4-FFF2-40B4-BE49-F238E27FC236}">
                <a16:creationId xmlns:a16="http://schemas.microsoft.com/office/drawing/2014/main" id="{8C6EC4C3-0036-CA39-2CC0-4257F7A1B0EA}"/>
              </a:ext>
            </a:extLst>
          </p:cNvPr>
          <p:cNvSpPr/>
          <p:nvPr/>
        </p:nvSpPr>
        <p:spPr bwMode="auto">
          <a:xfrm rot="5400000" flipV="1">
            <a:off x="9035104" y="2386436"/>
            <a:ext cx="372230" cy="491092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05975-22DC-3B9A-BFA3-B731C8436954}"/>
              </a:ext>
            </a:extLst>
          </p:cNvPr>
          <p:cNvSpPr txBox="1"/>
          <p:nvPr/>
        </p:nvSpPr>
        <p:spPr>
          <a:xfrm>
            <a:off x="9561535" y="2441442"/>
            <a:ext cx="1101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Aux data</a:t>
            </a:r>
          </a:p>
        </p:txBody>
      </p:sp>
      <p:sp>
        <p:nvSpPr>
          <p:cNvPr id="13" name="Down Arrow 3">
            <a:extLst>
              <a:ext uri="{FF2B5EF4-FFF2-40B4-BE49-F238E27FC236}">
                <a16:creationId xmlns:a16="http://schemas.microsoft.com/office/drawing/2014/main" id="{7B433488-A18E-8D28-4C8C-1AF4CC35183F}"/>
              </a:ext>
            </a:extLst>
          </p:cNvPr>
          <p:cNvSpPr/>
          <p:nvPr/>
        </p:nvSpPr>
        <p:spPr bwMode="auto">
          <a:xfrm rot="5400000" flipV="1">
            <a:off x="9388305" y="3903785"/>
            <a:ext cx="341086" cy="493486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0784C-D1CD-F896-44DF-1F3912C0A7FD}"/>
              </a:ext>
            </a:extLst>
          </p:cNvPr>
          <p:cNvSpPr txBox="1"/>
          <p:nvPr/>
        </p:nvSpPr>
        <p:spPr>
          <a:xfrm>
            <a:off x="9906922" y="3972010"/>
            <a:ext cx="1791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GOME-2B OBM</a:t>
            </a:r>
          </a:p>
        </p:txBody>
      </p:sp>
      <p:sp>
        <p:nvSpPr>
          <p:cNvPr id="15" name="Down Arrow 3">
            <a:extLst>
              <a:ext uri="{FF2B5EF4-FFF2-40B4-BE49-F238E27FC236}">
                <a16:creationId xmlns:a16="http://schemas.microsoft.com/office/drawing/2014/main" id="{D22E0B5F-9497-4D7E-DCE8-42319FEEA8CC}"/>
              </a:ext>
            </a:extLst>
          </p:cNvPr>
          <p:cNvSpPr/>
          <p:nvPr/>
        </p:nvSpPr>
        <p:spPr bwMode="auto">
          <a:xfrm rot="5400000" flipV="1">
            <a:off x="9050676" y="2912879"/>
            <a:ext cx="341086" cy="493486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DE0E3-35E7-1F0B-9B36-23A4DE47BBE1}"/>
              </a:ext>
            </a:extLst>
          </p:cNvPr>
          <p:cNvSpPr txBox="1"/>
          <p:nvPr/>
        </p:nvSpPr>
        <p:spPr>
          <a:xfrm>
            <a:off x="9581429" y="2981104"/>
            <a:ext cx="2496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Derived from GOME-2C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3981" y="-60560"/>
            <a:ext cx="11344216" cy="1350760"/>
          </a:xfrm>
        </p:spPr>
        <p:txBody>
          <a:bodyPr>
            <a:noAutofit/>
          </a:bodyPr>
          <a:lstStyle/>
          <a:p>
            <a:pPr eaLnBrk="0" hangingPunct="0"/>
            <a:r>
              <a:rPr lang="en-GB" sz="2200" dirty="0" smtClean="0">
                <a:solidFill>
                  <a:srgbClr val="FFFFFF"/>
                </a:solidFill>
                <a:latin typeface="Arial" pitchFamily="34" charset="0"/>
              </a:rPr>
              <a:t>Empirical solar model for GOME-2 / </a:t>
            </a:r>
            <a:r>
              <a:rPr lang="en-GB" sz="2200" dirty="0" err="1" smtClean="0">
                <a:solidFill>
                  <a:srgbClr val="FFFFFF"/>
                </a:solidFill>
                <a:latin typeface="Arial" pitchFamily="34" charset="0"/>
              </a:rPr>
              <a:t>Metop</a:t>
            </a:r>
            <a:r>
              <a:rPr lang="en-GB" sz="2200" dirty="0" smtClean="0">
                <a:solidFill>
                  <a:srgbClr val="FFFFFF"/>
                </a:solidFill>
                <a:latin typeface="Arial" pitchFamily="34" charset="0"/>
              </a:rPr>
              <a:t>-B - </a:t>
            </a:r>
            <a:r>
              <a:rPr lang="en-US" sz="2200" i="1" dirty="0" smtClean="0">
                <a:solidFill>
                  <a:srgbClr val="FFFFFF"/>
                </a:solidFill>
                <a:latin typeface="Arial" pitchFamily="34" charset="0"/>
              </a:rPr>
              <a:t>Mitigating the loss during gaps of solar visibility</a:t>
            </a:r>
            <a:r>
              <a:rPr lang="en-GB" i="1" dirty="0">
                <a:solidFill>
                  <a:srgbClr val="FFFFFF"/>
                </a:solidFill>
                <a:latin typeface="Arial" charset="0"/>
              </a:rPr>
              <a:t/>
            </a:r>
            <a:br>
              <a:rPr lang="en-GB" i="1" dirty="0">
                <a:solidFill>
                  <a:srgbClr val="FFFFFF"/>
                </a:solidFill>
                <a:latin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19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685be3-b81a-4c07-9c40-e77ac9c3027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326059EE354542A36111176EC82F5C" ma:contentTypeVersion="16" ma:contentTypeDescription="Create a new document." ma:contentTypeScope="" ma:versionID="14dbf9e29c25a98ecf15e67db2fa59fa">
  <xsd:schema xmlns:xsd="http://www.w3.org/2001/XMLSchema" xmlns:xs="http://www.w3.org/2001/XMLSchema" xmlns:p="http://schemas.microsoft.com/office/2006/metadata/properties" xmlns:ns3="f5685be3-b81a-4c07-9c40-e77ac9c30276" xmlns:ns4="eb883cdd-9e95-4fe3-a94a-f82d18d884d6" targetNamespace="http://schemas.microsoft.com/office/2006/metadata/properties" ma:root="true" ma:fieldsID="ce91ea7ca7e5d0c65853a015b81466af" ns3:_="" ns4:_="">
    <xsd:import namespace="f5685be3-b81a-4c07-9c40-e77ac9c30276"/>
    <xsd:import namespace="eb883cdd-9e95-4fe3-a94a-f82d18d884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85be3-b81a-4c07-9c40-e77ac9c302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83cdd-9e95-4fe3-a94a-f82d18d884d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31F479-9444-4633-94D3-ED8ABAE83388}">
  <ds:schemaRefs>
    <ds:schemaRef ds:uri="http://schemas.microsoft.com/office/2006/metadata/properties"/>
    <ds:schemaRef ds:uri="http://purl.org/dc/dcmitype/"/>
    <ds:schemaRef ds:uri="f5685be3-b81a-4c07-9c40-e77ac9c30276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eb883cdd-9e95-4fe3-a94a-f82d18d884d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1A90552-5608-42D1-A5B9-B6852D5629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F48277-AAFD-4945-9D4A-B40B8E8ECE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685be3-b81a-4c07-9c40-e77ac9c30276"/>
    <ds:schemaRef ds:uri="eb883cdd-9e95-4fe3-a94a-f82d18d884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 (1)</Template>
  <TotalTime>13146</TotalTime>
  <Words>1289</Words>
  <Application>Microsoft Office PowerPoint</Application>
  <PresentationFormat>Widescreen</PresentationFormat>
  <Paragraphs>211</Paragraphs>
  <Slides>22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Bahnschrift Light</vt:lpstr>
      <vt:lpstr>Bahnschrift SemiBold</vt:lpstr>
      <vt:lpstr>Bahnschrift SemiLight</vt:lpstr>
      <vt:lpstr>Calibri</vt:lpstr>
      <vt:lpstr>Century Gothic</vt:lpstr>
      <vt:lpstr>Helvetica</vt:lpstr>
      <vt:lpstr>MS Mincho</vt:lpstr>
      <vt:lpstr>Roboto</vt:lpstr>
      <vt:lpstr>Roboto Light</vt:lpstr>
      <vt:lpstr>Roboto Medium</vt:lpstr>
      <vt:lpstr>Tahoma</vt:lpstr>
      <vt:lpstr>Times New Roman</vt:lpstr>
      <vt:lpstr>1_Applications Template</vt:lpstr>
      <vt:lpstr>PowerPoint Presentation</vt:lpstr>
      <vt:lpstr>Agenda</vt:lpstr>
      <vt:lpstr>EPS GOME-2</vt:lpstr>
      <vt:lpstr>Metop-B GOME-2: Radiometric degradation</vt:lpstr>
      <vt:lpstr>Metop-B GOME-2: Radiometric degradation</vt:lpstr>
      <vt:lpstr>Metop-B GOME-2: Spectral assignment instability</vt:lpstr>
      <vt:lpstr>Metop-B GOME-2: Loss of Sun Visibility</vt:lpstr>
      <vt:lpstr>Current GOME-2/Metop-B solar gap period (Dec. 2024 – Mar. 2025) </vt:lpstr>
      <vt:lpstr>Empirical solar model for GOME-2 / Metop-B - Mitigating the loss during gaps of solar visibility </vt:lpstr>
      <vt:lpstr>GOME-2 Solar Model performance Analysis for current solar gap – Model vs GOME-2B SMR before start of gap </vt:lpstr>
      <vt:lpstr>GOME-2: Lunar measurements</vt:lpstr>
      <vt:lpstr>GOME-2: Derivation of lunar irradiance and reflectance</vt:lpstr>
      <vt:lpstr>Comparison of GOME-2 Lunar refl. with models</vt:lpstr>
      <vt:lpstr>EUMETSAT mission planning</vt:lpstr>
      <vt:lpstr>Copernicus Sentinel-4 and Sentinel-5</vt:lpstr>
      <vt:lpstr>Meteosat Third Generation – Sounder / Copernicus Sentinel-4</vt:lpstr>
      <vt:lpstr>EPS-SG A / Copernicus  Sentinel-5</vt:lpstr>
      <vt:lpstr>Sentinel-4 / Sentinel-5 Cal/Val and monitoring</vt:lpstr>
      <vt:lpstr>S4 / S5 Cal/Val and monitoring: tools developed at EUMETSAT</vt:lpstr>
      <vt:lpstr>S4 / S5 radiometric performance monitoring</vt:lpstr>
      <vt:lpstr>Level-2 validation efforts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Rasmus Lindstrot</dc:creator>
  <cp:lastModifiedBy>Rasmus</cp:lastModifiedBy>
  <cp:revision>85</cp:revision>
  <cp:lastPrinted>2006-03-06T14:11:17Z</cp:lastPrinted>
  <dcterms:created xsi:type="dcterms:W3CDTF">2024-02-13T19:15:09Z</dcterms:created>
  <dcterms:modified xsi:type="dcterms:W3CDTF">2025-03-18T14:50:45Z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1250538</vt:lpwstr>
  </property>
  <property fmtid="{D5CDD505-2E9C-101B-9397-08002B2CF9AE}" pid="3" name="DM_DOCNAME">
    <vt:lpwstr>Presentation Landscape Template (Applications)</vt:lpwstr>
  </property>
  <property fmtid="{D5CDD505-2E9C-101B-9397-08002B2CF9AE}" pid="4" name="DM_AUTHOR">
    <vt:lpwstr>Anne-Flore Laloe</vt:lpwstr>
  </property>
  <property fmtid="{D5CDD505-2E9C-101B-9397-08002B2CF9AE}" pid="5" name="DM_E_DOC_NO">
    <vt:lpwstr>EUM/IM/TEM/21/1250538</vt:lpwstr>
  </property>
  <property fmtid="{D5CDD505-2E9C-101B-9397-08002B2CF9AE}" pid="6" name="DM_E_VER_NO">
    <vt:lpwstr>1B</vt:lpwstr>
  </property>
  <property fmtid="{D5CDD505-2E9C-101B-9397-08002B2CF9AE}" pid="7" name="DM_E_ISS_DATE">
    <vt:lpwstr>28 March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  <property fmtid="{D5CDD505-2E9C-101B-9397-08002B2CF9AE}" pid="13" name="ContentTypeId">
    <vt:lpwstr>0x010100C6326059EE354542A36111176EC82F5C</vt:lpwstr>
  </property>
</Properties>
</file>