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76" r:id="rId4"/>
    <p:sldId id="270" r:id="rId5"/>
    <p:sldId id="297" r:id="rId6"/>
    <p:sldId id="293" r:id="rId7"/>
    <p:sldId id="295" r:id="rId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36"/>
    </p:cViewPr>
  </p:notesTextViewPr>
  <p:sorterViewPr>
    <p:cViewPr>
      <p:scale>
        <a:sx n="100" d="100"/>
        <a:sy n="100" d="100"/>
      </p:scale>
      <p:origin x="0" y="-4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E2BD23F9-2205-4A1E-A82B-6195646BDD6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6D0E77E1-FB4D-4DDC-B465-2C057B4F10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 SAF: </a:t>
            </a:r>
            <a:r>
              <a:rPr lang="en-US" dirty="0" err="1"/>
              <a:t>atmosph</a:t>
            </a:r>
            <a:r>
              <a:rPr lang="en-US" dirty="0"/>
              <a:t>. Compositions Satellite Application Facility</a:t>
            </a:r>
          </a:p>
          <a:p>
            <a:r>
              <a:rPr lang="en-US" dirty="0"/>
              <a:t>CDOP: continuous development and operations phases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E77E1-FB4D-4DDC-B465-2C057B4F10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2" y="157165"/>
            <a:ext cx="27607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48026"/>
            <a:ext cx="10363200" cy="11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4700"/>
            <a:ext cx="85344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95EF-AFE8-4D48-9C3A-4DE990056580}" type="slidenum">
              <a:rPr lang="en-US" altLang="en-US"/>
              <a:pPr/>
              <a:t>‹nr.›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BCB8F-55B7-45FF-B7AE-8E8471D2D261}"/>
              </a:ext>
            </a:extLst>
          </p:cNvPr>
          <p:cNvGrpSpPr/>
          <p:nvPr userDrawn="1"/>
        </p:nvGrpSpPr>
        <p:grpSpPr>
          <a:xfrm>
            <a:off x="1208732" y="5532438"/>
            <a:ext cx="9774535" cy="688976"/>
            <a:chOff x="1811814" y="5532437"/>
            <a:chExt cx="9774535" cy="688976"/>
          </a:xfrm>
        </p:grpSpPr>
        <p:pic>
          <p:nvPicPr>
            <p:cNvPr id="10" name="Picture 8" descr="Tropomi_partners2015_CMYK.png">
              <a:extLst>
                <a:ext uri="{FF2B5EF4-FFF2-40B4-BE49-F238E27FC236}">
                  <a16:creationId xmlns:a16="http://schemas.microsoft.com/office/drawing/2014/main" id="{1157A760-2630-4E72-9384-79520C1A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49341-11C4-46F0-B0DF-8EA049510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2B4A-9D16-3B4B-9BE2-8C2BD650F0C5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60B5-960F-9B4E-8CF0-020ADFB83A8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0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D0AAFB9F-33B2-4DD0-B9C6-D396DAAEED7C}" type="datetime4">
              <a:rPr lang="nl-NL" smtClean="0"/>
              <a:pPr/>
              <a:t>17 maart 2025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304113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F5C5-B334-2244-B221-D008471881C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C2B7-2C2B-9F43-83EF-D90FB080BA94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F4D1-934E-6349-A7AC-6086E50516AE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10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F505-C528-A749-87F3-8593D9197F6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D327-72E5-DE49-9F4E-B5F78FBB9779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7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604-D23E-7040-9101-0E6A098A212B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6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523B-B223-8B49-B8B1-EC6CEC71607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D7A7-C45F-6B4E-8E80-BF91917224AC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know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 b="14336"/>
          <a:stretch>
            <a:fillRect/>
          </a:stretch>
        </p:blipFill>
        <p:spPr bwMode="auto">
          <a:xfrm>
            <a:off x="16933" y="-12700"/>
            <a:ext cx="1217506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14A4A0-0A9E-AE45-B4BB-6303C0BAFE10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emis.nl/surface/albed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14400" y="2961162"/>
            <a:ext cx="10363200" cy="1171575"/>
          </a:xfrm>
        </p:spPr>
        <p:txBody>
          <a:bodyPr/>
          <a:lstStyle/>
          <a:p>
            <a:r>
              <a:rPr lang="en-US" altLang="en-US" dirty="0"/>
              <a:t>(GOME-2 and) </a:t>
            </a:r>
            <a:r>
              <a:rPr lang="en-001" altLang="en-US" dirty="0"/>
              <a:t>TROPOMI </a:t>
            </a:r>
            <a:r>
              <a:rPr lang="en-US" altLang="en-US" dirty="0"/>
              <a:t>directional surface albedo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6446C1-0E02-4635-9A71-CEDA360A01CB}"/>
              </a:ext>
            </a:extLst>
          </p:cNvPr>
          <p:cNvSpPr txBox="1">
            <a:spLocks/>
          </p:cNvSpPr>
          <p:nvPr/>
        </p:nvSpPr>
        <p:spPr bwMode="auto">
          <a:xfrm>
            <a:off x="1828800" y="4131725"/>
            <a:ext cx="853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u="sng" dirty="0">
                <a:latin typeface="+mj-lt"/>
              </a:rPr>
              <a:t>Erwin Loots</a:t>
            </a:r>
            <a:r>
              <a:rPr lang="en-001" sz="1800" u="sng" baseline="30000" dirty="0">
                <a:latin typeface="+mj-lt"/>
              </a:rPr>
              <a:t> </a:t>
            </a:r>
            <a:r>
              <a:rPr lang="en-001" sz="1800" baseline="30000" dirty="0">
                <a:latin typeface="+mj-lt"/>
              </a:rPr>
              <a:t>1 </a:t>
            </a:r>
            <a:r>
              <a:rPr lang="en-US" sz="1800" baseline="300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Gijsbert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Tilstra</a:t>
            </a:r>
            <a:r>
              <a:rPr lang="en-001" sz="1800" baseline="30000" dirty="0">
                <a:latin typeface="+mj-lt"/>
              </a:rPr>
              <a:t> 1</a:t>
            </a:r>
            <a:r>
              <a:rPr lang="en-US" sz="1800" dirty="0">
                <a:latin typeface="+mj-lt"/>
              </a:rPr>
              <a:t>, Martin de Graaf</a:t>
            </a:r>
            <a:r>
              <a:rPr lang="en-001" sz="1800" baseline="30000" dirty="0">
                <a:latin typeface="+mj-lt"/>
              </a:rPr>
              <a:t> 1</a:t>
            </a:r>
            <a:r>
              <a:rPr lang="en-US" sz="1800" dirty="0">
                <a:latin typeface="+mj-lt"/>
              </a:rPr>
              <a:t>,</a:t>
            </a:r>
            <a:r>
              <a:rPr lang="nl-NL" sz="1800" kern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Olaf Tuinder</a:t>
            </a:r>
            <a:r>
              <a:rPr lang="en-001" sz="1800" baseline="30000" dirty="0">
                <a:latin typeface="+mj-lt"/>
              </a:rPr>
              <a:t> 1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, Ping Wang</a:t>
            </a:r>
            <a:r>
              <a:rPr lang="en-001" sz="1800" baseline="30000" dirty="0">
                <a:latin typeface="+mj-lt"/>
              </a:rPr>
              <a:t> 1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, Maarten Sneep</a:t>
            </a:r>
            <a:r>
              <a:rPr lang="en-001" sz="1800" baseline="30000" dirty="0">
                <a:latin typeface="+mj-lt"/>
              </a:rPr>
              <a:t> 1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, Henk Eskes</a:t>
            </a:r>
            <a:r>
              <a:rPr lang="en-001" sz="1800" baseline="30000" dirty="0">
                <a:latin typeface="+mj-lt"/>
              </a:rPr>
              <a:t> 1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, Folkert Boersma</a:t>
            </a:r>
            <a:r>
              <a:rPr lang="en-001" sz="1800" baseline="30000" dirty="0">
                <a:latin typeface="+mj-lt"/>
              </a:rPr>
              <a:t> 1</a:t>
            </a:r>
            <a:r>
              <a:rPr lang="nl-NL" sz="1800" kern="0" dirty="0">
                <a:solidFill>
                  <a:schemeClr val="tx1"/>
                </a:solidFill>
                <a:latin typeface="+mj-lt"/>
              </a:rPr>
              <a:t>, Piet </a:t>
            </a:r>
            <a:r>
              <a:rPr lang="nl-NL" sz="1800" kern="0" dirty="0" err="1">
                <a:solidFill>
                  <a:schemeClr val="tx1"/>
                </a:solidFill>
                <a:latin typeface="+mj-lt"/>
              </a:rPr>
              <a:t>Stammes</a:t>
            </a:r>
            <a:r>
              <a:rPr lang="en-001" sz="1800" baseline="30000" dirty="0">
                <a:latin typeface="+mj-lt"/>
              </a:rPr>
              <a:t> 1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B582-CA8B-4D1E-9589-D61F521AEAC4}"/>
              </a:ext>
            </a:extLst>
          </p:cNvPr>
          <p:cNvSpPr txBox="1"/>
          <p:nvPr/>
        </p:nvSpPr>
        <p:spPr>
          <a:xfrm>
            <a:off x="2392218" y="4944525"/>
            <a:ext cx="774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/>
              <a:t>1</a:t>
            </a:r>
            <a:r>
              <a:rPr lang="en-GB" sz="1600" dirty="0"/>
              <a:t>KNMI, Royal Netherlands Meteorological Institute, De </a:t>
            </a:r>
            <a:r>
              <a:rPr lang="en-GB" sz="1600" dirty="0" err="1"/>
              <a:t>Bilt</a:t>
            </a:r>
            <a:r>
              <a:rPr lang="en-GB" sz="1600" dirty="0"/>
              <a:t>, The Netherlands</a:t>
            </a:r>
            <a:endParaRPr lang="en-001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4000" y="252000"/>
            <a:ext cx="10648800" cy="492443"/>
          </a:xfrm>
        </p:spPr>
        <p:txBody>
          <a:bodyPr wrap="square" anchor="t" anchorCtr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Creating a directional surface LER database: DLER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7"/>
          </p:nvPr>
        </p:nvSpPr>
        <p:spPr>
          <a:xfrm>
            <a:off x="11736000" y="6444000"/>
            <a:ext cx="177292" cy="253916"/>
          </a:xfrm>
        </p:spPr>
        <p:txBody>
          <a:bodyPr wrap="none">
            <a:spAutoFit/>
          </a:bodyPr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972486-BFFA-43F3-84B7-D2C57AFF4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" y="1109980"/>
            <a:ext cx="5040313" cy="2214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7">
            <a:extLst>
              <a:ext uri="{FF2B5EF4-FFF2-40B4-BE49-F238E27FC236}">
                <a16:creationId xmlns:a16="http://schemas.microsoft.com/office/drawing/2014/main" id="{4D25C85B-3547-461A-9F1A-5A534E22B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" y="3918268"/>
            <a:ext cx="5040313" cy="22145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8">
            <a:extLst>
              <a:ext uri="{FF2B5EF4-FFF2-40B4-BE49-F238E27FC236}">
                <a16:creationId xmlns:a16="http://schemas.microsoft.com/office/drawing/2014/main" id="{DC95475E-20EE-4238-89A4-F9383FBF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9" y="4321493"/>
            <a:ext cx="4030634" cy="8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Define 5 viewing angle ranges (segments) and calculate the surface LER for each of the 5 viewing angle segments.</a:t>
            </a:r>
          </a:p>
        </p:txBody>
      </p:sp>
      <p:sp>
        <p:nvSpPr>
          <p:cNvPr id="13" name="Tekstvak 1">
            <a:extLst>
              <a:ext uri="{FF2B5EF4-FFF2-40B4-BE49-F238E27FC236}">
                <a16:creationId xmlns:a16="http://schemas.microsoft.com/office/drawing/2014/main" id="{F3F86AFD-5164-4EE0-92FF-EA659950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400" y="1513205"/>
            <a:ext cx="4829286" cy="13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The surface </a:t>
            </a:r>
            <a:r>
              <a:rPr lang="en-GB" altLang="nl-NL" sz="1200" dirty="0">
                <a:solidFill>
                  <a:schemeClr val="bg1"/>
                </a:solidFill>
              </a:rPr>
              <a:t>LER </a:t>
            </a:r>
            <a:r>
              <a:rPr lang="en-GB" altLang="nl-NL" sz="1200" i="1" dirty="0">
                <a:solidFill>
                  <a:schemeClr val="bg1"/>
                </a:solidFill>
              </a:rPr>
              <a:t>(=Lambertian-</a:t>
            </a:r>
            <a:r>
              <a:rPr lang="en-GB" altLang="nl-NL" sz="1200" i="1" dirty="0" err="1">
                <a:solidFill>
                  <a:schemeClr val="bg1"/>
                </a:solidFill>
              </a:rPr>
              <a:t>equavalent</a:t>
            </a:r>
            <a:r>
              <a:rPr lang="en-GB" altLang="nl-NL" sz="1200" i="1" dirty="0">
                <a:solidFill>
                  <a:schemeClr val="bg1"/>
                </a:solidFill>
              </a:rPr>
              <a:t> reflectivity)</a:t>
            </a:r>
            <a:r>
              <a:rPr lang="en-GB" altLang="nl-NL" sz="1400" i="1" dirty="0">
                <a:solidFill>
                  <a:schemeClr val="bg1"/>
                </a:solidFill>
              </a:rPr>
              <a:t> </a:t>
            </a:r>
            <a:r>
              <a:rPr lang="en-GB" altLang="nl-NL" sz="1400" dirty="0">
                <a:solidFill>
                  <a:schemeClr val="bg1"/>
                </a:solidFill>
              </a:rPr>
              <a:t>retrieval is focused on the minimum LER value because of the statistical cloud screening. The resulting LER underestimates the albedo in the backscattering direction.</a:t>
            </a: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F2648154-2858-40BE-81A7-2DF8A49A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400" y="1016318"/>
            <a:ext cx="3240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u="sng" dirty="0">
                <a:solidFill>
                  <a:schemeClr val="bg1"/>
                </a:solidFill>
              </a:rPr>
              <a:t>Lambertian model:</a:t>
            </a:r>
            <a:endParaRPr lang="en-GB" altLang="nl-NL" sz="1400" dirty="0">
              <a:solidFill>
                <a:schemeClr val="bg1"/>
              </a:solidFill>
            </a:endParaRPr>
          </a:p>
        </p:txBody>
      </p:sp>
      <p:sp>
        <p:nvSpPr>
          <p:cNvPr id="15" name="Tekstvak 8">
            <a:extLst>
              <a:ext uri="{FF2B5EF4-FFF2-40B4-BE49-F238E27FC236}">
                <a16:creationId xmlns:a16="http://schemas.microsoft.com/office/drawing/2014/main" id="{941CC2B4-8E8D-4C4C-BB55-2AD2A932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400" y="3824605"/>
            <a:ext cx="3095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u="sng" dirty="0">
                <a:solidFill>
                  <a:schemeClr val="bg1"/>
                </a:solidFill>
              </a:rPr>
              <a:t>Directional surface LER:</a:t>
            </a:r>
            <a:endParaRPr lang="en-GB" altLang="nl-NL" sz="1400" dirty="0">
              <a:solidFill>
                <a:schemeClr val="bg1"/>
              </a:solidFill>
            </a:endParaRP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2C40D4A-8406-45B3-B3A4-CA296272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400" y="5495871"/>
            <a:ext cx="3240000" cy="5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Result: 5 databases for each of the 5 viewing angle segments.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C7D25-6BBE-C79D-CAB3-7B65628EA37C}"/>
              </a:ext>
            </a:extLst>
          </p:cNvPr>
          <p:cNvSpPr txBox="1">
            <a:spLocks/>
          </p:cNvSpPr>
          <p:nvPr/>
        </p:nvSpPr>
        <p:spPr>
          <a:xfrm>
            <a:off x="437394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20467-2005-FD27-04A1-7F329E1E1F57}"/>
              </a:ext>
            </a:extLst>
          </p:cNvPr>
          <p:cNvSpPr txBox="1">
            <a:spLocks/>
          </p:cNvSpPr>
          <p:nvPr/>
        </p:nvSpPr>
        <p:spPr>
          <a:xfrm>
            <a:off x="609600" y="63995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711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1B180486-16DC-4F9D-A75C-24BB3B0F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10648800" cy="492443"/>
          </a:xfrm>
        </p:spPr>
        <p:txBody>
          <a:bodyPr wrap="square" anchor="t" anchorCtr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Expansion; databases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3FA27D-DC83-4834-8F30-522E1233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r="19525"/>
          <a:stretch/>
        </p:blipFill>
        <p:spPr>
          <a:xfrm>
            <a:off x="432000" y="1828082"/>
            <a:ext cx="3240000" cy="45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0F7628F-6152-43D9-9E0C-0E10340901E2}"/>
              </a:ext>
            </a:extLst>
          </p:cNvPr>
          <p:cNvSpPr txBox="1"/>
          <p:nvPr/>
        </p:nvSpPr>
        <p:spPr>
          <a:xfrm>
            <a:off x="324000" y="4536499"/>
            <a:ext cx="11286013" cy="134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solidFill>
                  <a:schemeClr val="bg1"/>
                </a:solidFill>
              </a:rPr>
              <a:t>The polynomial coefficients </a:t>
            </a:r>
            <a:r>
              <a:rPr lang="en-GB" i="1" dirty="0">
                <a:solidFill>
                  <a:schemeClr val="bg1"/>
                </a:solidFill>
              </a:rPr>
              <a:t>c</a:t>
            </a:r>
            <a:r>
              <a:rPr lang="en-GB" sz="2500" baseline="-25000" dirty="0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are stored in the GOME-2 and TROPOMI surface DLER databases.</a:t>
            </a:r>
          </a:p>
          <a:p>
            <a:pPr>
              <a:lnSpc>
                <a:spcPts val="25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en-GB" dirty="0">
                <a:solidFill>
                  <a:schemeClr val="bg1"/>
                </a:solidFill>
              </a:rPr>
              <a:t>The retrieval code can determine the surface DLER based on the latitude, longitude, time, wavelength and the viewing angle</a:t>
            </a:r>
            <a:r>
              <a:rPr lang="el-GR" i="1" dirty="0">
                <a:solidFill>
                  <a:schemeClr val="bg1"/>
                </a:solidFill>
              </a:rPr>
              <a:t> θ</a:t>
            </a:r>
            <a:r>
              <a:rPr lang="en-GB" sz="2100" baseline="-25000" dirty="0">
                <a:solidFill>
                  <a:schemeClr val="bg1"/>
                </a:solidFill>
              </a:rPr>
              <a:t>v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E6914DBF-2CA4-489E-8079-B7B060599B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50078" y="6432459"/>
            <a:ext cx="263214" cy="276999"/>
          </a:xfrm>
        </p:spPr>
        <p:txBody>
          <a:bodyPr wrap="none">
            <a:spAutoFit/>
          </a:bodyPr>
          <a:lstStyle/>
          <a:p>
            <a:fld id="{10A0A6AF-03C5-477E-939A-E28F7E7F05EA}" type="slidenum">
              <a:rPr lang="nl-NL" smtClean="0">
                <a:solidFill>
                  <a:schemeClr val="bg1"/>
                </a:solidFill>
              </a:rPr>
              <a:pPr/>
              <a:t>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648951-84E4-473F-8E1D-7BACABA49E3F}"/>
              </a:ext>
            </a:extLst>
          </p:cNvPr>
          <p:cNvSpPr txBox="1"/>
          <p:nvPr/>
        </p:nvSpPr>
        <p:spPr>
          <a:xfrm>
            <a:off x="325789" y="3537846"/>
            <a:ext cx="11286013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solidFill>
                  <a:schemeClr val="bg1"/>
                </a:solidFill>
              </a:rPr>
              <a:t>where </a:t>
            </a:r>
            <a:r>
              <a:rPr lang="el-GR" i="1" dirty="0">
                <a:solidFill>
                  <a:schemeClr val="bg1"/>
                </a:solidFill>
              </a:rPr>
              <a:t>θ</a:t>
            </a:r>
            <a:r>
              <a:rPr lang="en-GB" sz="2100" baseline="-25000" dirty="0">
                <a:solidFill>
                  <a:schemeClr val="bg1"/>
                </a:solidFill>
              </a:rPr>
              <a:t>v</a:t>
            </a:r>
            <a:r>
              <a:rPr lang="en-GB" dirty="0">
                <a:solidFill>
                  <a:schemeClr val="bg1"/>
                </a:solidFill>
              </a:rPr>
              <a:t> is the viewing angle, by definition positive for the west side of the orbit swath, and negative for the east side of the orbit swath.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CE09D66-F4BB-4803-9EA4-4D01697DB594}"/>
              </a:ext>
            </a:extLst>
          </p:cNvPr>
          <p:cNvSpPr txBox="1"/>
          <p:nvPr/>
        </p:nvSpPr>
        <p:spPr>
          <a:xfrm>
            <a:off x="327581" y="1065383"/>
            <a:ext cx="11286013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solidFill>
                  <a:schemeClr val="bg1"/>
                </a:solidFill>
              </a:rPr>
              <a:t>DLER is constructed/defined as a polynomial expansion on top of the traditional LER: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8E0933-7212-4038-B283-EFA442B4EDFF}"/>
              </a:ext>
            </a:extLst>
          </p:cNvPr>
          <p:cNvSpPr txBox="1"/>
          <p:nvPr/>
        </p:nvSpPr>
        <p:spPr>
          <a:xfrm>
            <a:off x="5580000" y="1861072"/>
            <a:ext cx="255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(GOME-2 DLER database)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E31FB94-C415-48B9-8C1E-F90ED830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2000" y="2679730"/>
            <a:ext cx="4026239" cy="45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E9C1415-2176-479A-8F31-D64E7A5D7C23}"/>
              </a:ext>
            </a:extLst>
          </p:cNvPr>
          <p:cNvSpPr txBox="1"/>
          <p:nvPr/>
        </p:nvSpPr>
        <p:spPr>
          <a:xfrm>
            <a:off x="5580000" y="2701962"/>
            <a:ext cx="267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(TROPOMI </a:t>
            </a:r>
            <a:r>
              <a:rPr lang="en-GB" dirty="0">
                <a:solidFill>
                  <a:schemeClr val="bg1"/>
                </a:solidFill>
              </a:rPr>
              <a:t>DLER</a:t>
            </a:r>
            <a:r>
              <a:rPr lang="nl-NL" dirty="0">
                <a:solidFill>
                  <a:schemeClr val="bg1"/>
                </a:solidFill>
              </a:rPr>
              <a:t> database)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67CF82-DB47-C194-60D8-A7F79C7E23D0}"/>
              </a:ext>
            </a:extLst>
          </p:cNvPr>
          <p:cNvSpPr txBox="1">
            <a:spLocks/>
          </p:cNvSpPr>
          <p:nvPr/>
        </p:nvSpPr>
        <p:spPr>
          <a:xfrm>
            <a:off x="437394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2280629-73F5-98EA-BD0C-2783613BBCF0}"/>
              </a:ext>
            </a:extLst>
          </p:cNvPr>
          <p:cNvSpPr txBox="1">
            <a:spLocks/>
          </p:cNvSpPr>
          <p:nvPr/>
        </p:nvSpPr>
        <p:spPr>
          <a:xfrm>
            <a:off x="609600" y="63995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461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dianummer 3"/>
          <p:cNvSpPr>
            <a:spLocks noGrp="1"/>
          </p:cNvSpPr>
          <p:nvPr>
            <p:ph type="sldNum" sz="quarter" idx="17"/>
          </p:nvPr>
        </p:nvSpPr>
        <p:spPr>
          <a:xfrm>
            <a:off x="11736000" y="6444000"/>
            <a:ext cx="177292" cy="253916"/>
          </a:xfrm>
        </p:spPr>
        <p:txBody>
          <a:bodyPr wrap="none">
            <a:spAutoFit/>
          </a:bodyPr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A564E432-1AE7-405D-9D40-723D3F0FE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847" y="949648"/>
            <a:ext cx="4769998" cy="3576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2">
            <a:extLst>
              <a:ext uri="{FF2B5EF4-FFF2-40B4-BE49-F238E27FC236}">
                <a16:creationId xmlns:a16="http://schemas.microsoft.com/office/drawing/2014/main" id="{18CF92F8-407A-4CBC-9B31-B84FC05B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92" y="4972226"/>
            <a:ext cx="8767763" cy="8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Desert: difference between “West” and “East” ~0.1 at 758/772 nm.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Vegetation: difference between “West” and “East” of a factor of ~2 at 758/772 nm.</a:t>
            </a:r>
          </a:p>
        </p:txBody>
      </p:sp>
      <p:sp>
        <p:nvSpPr>
          <p:cNvPr id="19" name="Tekstvak 1">
            <a:extLst>
              <a:ext uri="{FF2B5EF4-FFF2-40B4-BE49-F238E27FC236}">
                <a16:creationId xmlns:a16="http://schemas.microsoft.com/office/drawing/2014/main" id="{E8F45C51-B3E7-44DE-B20E-FCE20146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92" y="4653726"/>
            <a:ext cx="12267276" cy="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Curves: parabolic fits to the 5 data points taking into account the reliability of the individual data points.</a:t>
            </a:r>
          </a:p>
        </p:txBody>
      </p:sp>
      <p:pic>
        <p:nvPicPr>
          <p:cNvPr id="22" name="Afbeelding 1">
            <a:extLst>
              <a:ext uri="{FF2B5EF4-FFF2-40B4-BE49-F238E27FC236}">
                <a16:creationId xmlns:a16="http://schemas.microsoft.com/office/drawing/2014/main" id="{9B50641C-9900-42B1-9C11-C478610F8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13" y="949648"/>
            <a:ext cx="4769998" cy="35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3D84208F-7D6E-45CE-A1DB-03E7654CE6FD}"/>
              </a:ext>
            </a:extLst>
          </p:cNvPr>
          <p:cNvSpPr txBox="1"/>
          <p:nvPr/>
        </p:nvSpPr>
        <p:spPr>
          <a:xfrm>
            <a:off x="1516416" y="1188000"/>
            <a:ext cx="1806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Sahara desert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BCE6858-B063-47A3-B1ED-53C8063C74C1}"/>
              </a:ext>
            </a:extLst>
          </p:cNvPr>
          <p:cNvSpPr txBox="1"/>
          <p:nvPr/>
        </p:nvSpPr>
        <p:spPr>
          <a:xfrm>
            <a:off x="7105024" y="1188000"/>
            <a:ext cx="2649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Amazonian rainforest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AAF90D51-F781-4F72-A14D-6430E105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10648800" cy="492443"/>
          </a:xfrm>
        </p:spPr>
        <p:txBody>
          <a:bodyPr wrap="square" anchor="t" anchorCtr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Examples of directionality for GOME-2</a:t>
            </a: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E2B4B10A-A268-4859-AC3E-64C093B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48" y="5758227"/>
            <a:ext cx="10485163" cy="41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en-GB" altLang="nl-NL" sz="1400" dirty="0">
                <a:solidFill>
                  <a:schemeClr val="bg1"/>
                </a:solidFill>
              </a:rPr>
              <a:t>West viewing directions underestimated by the traditional non-directional surface LER databases.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E1ADE7-F1E1-1F31-2828-3F9D114FB816}"/>
              </a:ext>
            </a:extLst>
          </p:cNvPr>
          <p:cNvSpPr txBox="1">
            <a:spLocks/>
          </p:cNvSpPr>
          <p:nvPr/>
        </p:nvSpPr>
        <p:spPr>
          <a:xfrm>
            <a:off x="437394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571607-1554-77A2-7E0B-6E4155148F25}"/>
              </a:ext>
            </a:extLst>
          </p:cNvPr>
          <p:cNvSpPr txBox="1">
            <a:spLocks/>
          </p:cNvSpPr>
          <p:nvPr/>
        </p:nvSpPr>
        <p:spPr>
          <a:xfrm>
            <a:off x="609600" y="63995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44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699A1408-5E58-400E-A972-F354C7B2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0"/>
            <a:ext cx="10648800" cy="492443"/>
          </a:xfrm>
        </p:spPr>
        <p:txBody>
          <a:bodyPr wrap="square" anchor="t" anchorCtr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Example of application: S5P/FRESCO cloud product</a:t>
            </a:r>
          </a:p>
        </p:txBody>
      </p:sp>
      <p:pic>
        <p:nvPicPr>
          <p:cNvPr id="9" name="Picture 8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6E80868-2C09-4AB9-90AD-DEF2D9776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1531430"/>
            <a:ext cx="5640705" cy="3158966"/>
          </a:xfrm>
          <a:prstGeom prst="rect">
            <a:avLst/>
          </a:prstGeom>
        </p:spPr>
      </p:pic>
      <p:pic>
        <p:nvPicPr>
          <p:cNvPr id="11" name="Picture 10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075FE01A-689E-408E-AA73-C7217CAD6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13" y="1527049"/>
            <a:ext cx="5644991" cy="3163253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6AFA668-D169-4300-B43B-EF3A6F78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00" y="1008000"/>
            <a:ext cx="5626172" cy="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FRESCO CF with GOME-2 LER: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63EEE3C-1384-4A30-9FAA-93D11E73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69" y="1008000"/>
            <a:ext cx="5626172" cy="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FRESCO CF with TROPOMI DLER: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A46057-F1BD-4E02-8DE0-2E77F2BBD76B}"/>
              </a:ext>
            </a:extLst>
          </p:cNvPr>
          <p:cNvCxnSpPr>
            <a:cxnSpLocks/>
          </p:cNvCxnSpPr>
          <p:nvPr/>
        </p:nvCxnSpPr>
        <p:spPr>
          <a:xfrm flipH="1">
            <a:off x="1375794" y="2206578"/>
            <a:ext cx="1928092" cy="2893928"/>
          </a:xfrm>
          <a:prstGeom prst="straightConnector1">
            <a:avLst/>
          </a:prstGeom>
          <a:ln w="25400">
            <a:solidFill>
              <a:srgbClr val="D52B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6B65A3-3B29-4010-816A-ACCFD7668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00" y="4969294"/>
            <a:ext cx="5626172" cy="1438599"/>
          </a:xfrm>
          <a:custGeom>
            <a:avLst/>
            <a:gdLst>
              <a:gd name="connsiteX0" fmla="*/ 0 w 5626172"/>
              <a:gd name="connsiteY0" fmla="*/ 0 h 1438599"/>
              <a:gd name="connsiteX1" fmla="*/ 5626172 w 5626172"/>
              <a:gd name="connsiteY1" fmla="*/ 0 h 1438599"/>
              <a:gd name="connsiteX2" fmla="*/ 5626172 w 5626172"/>
              <a:gd name="connsiteY2" fmla="*/ 1438599 h 1438599"/>
              <a:gd name="connsiteX3" fmla="*/ 0 w 5626172"/>
              <a:gd name="connsiteY3" fmla="*/ 1438599 h 1438599"/>
              <a:gd name="connsiteX4" fmla="*/ 0 w 5626172"/>
              <a:gd name="connsiteY4" fmla="*/ 0 h 143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6172" h="1438599" extrusionOk="0">
                <a:moveTo>
                  <a:pt x="0" y="0"/>
                </a:moveTo>
                <a:cubicBezTo>
                  <a:pt x="788602" y="-83236"/>
                  <a:pt x="3517517" y="-37275"/>
                  <a:pt x="5626172" y="0"/>
                </a:cubicBezTo>
                <a:cubicBezTo>
                  <a:pt x="5576002" y="258601"/>
                  <a:pt x="5601247" y="1255540"/>
                  <a:pt x="5626172" y="1438599"/>
                </a:cubicBezTo>
                <a:cubicBezTo>
                  <a:pt x="3558938" y="1518244"/>
                  <a:pt x="2202165" y="1386514"/>
                  <a:pt x="0" y="1438599"/>
                </a:cubicBezTo>
                <a:cubicBezTo>
                  <a:pt x="-75681" y="881299"/>
                  <a:pt x="20912" y="532241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5937461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600" dirty="0">
                <a:solidFill>
                  <a:schemeClr val="bg1"/>
                </a:solidFill>
              </a:rPr>
              <a:t>Overlapping TROPOMI orbits swaths clearly visible for cloud-free conditions because of underestimation at the east side of the orbit swath in non-directional surface LER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898C8-4E6A-4ACB-8F43-2BF497E1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344" y="5289184"/>
            <a:ext cx="4166544" cy="746102"/>
          </a:xfrm>
          <a:custGeom>
            <a:avLst/>
            <a:gdLst>
              <a:gd name="connsiteX0" fmla="*/ 0 w 4166544"/>
              <a:gd name="connsiteY0" fmla="*/ 0 h 746102"/>
              <a:gd name="connsiteX1" fmla="*/ 569428 w 4166544"/>
              <a:gd name="connsiteY1" fmla="*/ 0 h 746102"/>
              <a:gd name="connsiteX2" fmla="*/ 1180521 w 4166544"/>
              <a:gd name="connsiteY2" fmla="*/ 0 h 746102"/>
              <a:gd name="connsiteX3" fmla="*/ 1958276 w 4166544"/>
              <a:gd name="connsiteY3" fmla="*/ 0 h 746102"/>
              <a:gd name="connsiteX4" fmla="*/ 2652700 w 4166544"/>
              <a:gd name="connsiteY4" fmla="*/ 0 h 746102"/>
              <a:gd name="connsiteX5" fmla="*/ 3347124 w 4166544"/>
              <a:gd name="connsiteY5" fmla="*/ 0 h 746102"/>
              <a:gd name="connsiteX6" fmla="*/ 4166544 w 4166544"/>
              <a:gd name="connsiteY6" fmla="*/ 0 h 746102"/>
              <a:gd name="connsiteX7" fmla="*/ 4166544 w 4166544"/>
              <a:gd name="connsiteY7" fmla="*/ 350668 h 746102"/>
              <a:gd name="connsiteX8" fmla="*/ 4166544 w 4166544"/>
              <a:gd name="connsiteY8" fmla="*/ 746102 h 746102"/>
              <a:gd name="connsiteX9" fmla="*/ 3430455 w 4166544"/>
              <a:gd name="connsiteY9" fmla="*/ 746102 h 746102"/>
              <a:gd name="connsiteX10" fmla="*/ 2736031 w 4166544"/>
              <a:gd name="connsiteY10" fmla="*/ 746102 h 746102"/>
              <a:gd name="connsiteX11" fmla="*/ 2041607 w 4166544"/>
              <a:gd name="connsiteY11" fmla="*/ 746102 h 746102"/>
              <a:gd name="connsiteX12" fmla="*/ 1430513 w 4166544"/>
              <a:gd name="connsiteY12" fmla="*/ 746102 h 746102"/>
              <a:gd name="connsiteX13" fmla="*/ 652759 w 4166544"/>
              <a:gd name="connsiteY13" fmla="*/ 746102 h 746102"/>
              <a:gd name="connsiteX14" fmla="*/ 0 w 4166544"/>
              <a:gd name="connsiteY14" fmla="*/ 746102 h 746102"/>
              <a:gd name="connsiteX15" fmla="*/ 0 w 4166544"/>
              <a:gd name="connsiteY15" fmla="*/ 380512 h 746102"/>
              <a:gd name="connsiteX16" fmla="*/ 0 w 4166544"/>
              <a:gd name="connsiteY16" fmla="*/ 0 h 7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6544" h="746102" extrusionOk="0">
                <a:moveTo>
                  <a:pt x="0" y="0"/>
                </a:moveTo>
                <a:cubicBezTo>
                  <a:pt x="173319" y="-8546"/>
                  <a:pt x="412680" y="-2770"/>
                  <a:pt x="569428" y="0"/>
                </a:cubicBezTo>
                <a:cubicBezTo>
                  <a:pt x="726176" y="2770"/>
                  <a:pt x="924149" y="12061"/>
                  <a:pt x="1180521" y="0"/>
                </a:cubicBezTo>
                <a:cubicBezTo>
                  <a:pt x="1436893" y="-12061"/>
                  <a:pt x="1707686" y="34177"/>
                  <a:pt x="1958276" y="0"/>
                </a:cubicBezTo>
                <a:cubicBezTo>
                  <a:pt x="2208866" y="-34177"/>
                  <a:pt x="2501268" y="-25020"/>
                  <a:pt x="2652700" y="0"/>
                </a:cubicBezTo>
                <a:cubicBezTo>
                  <a:pt x="2804132" y="25020"/>
                  <a:pt x="3038670" y="-7351"/>
                  <a:pt x="3347124" y="0"/>
                </a:cubicBezTo>
                <a:cubicBezTo>
                  <a:pt x="3655578" y="7351"/>
                  <a:pt x="3968191" y="21566"/>
                  <a:pt x="4166544" y="0"/>
                </a:cubicBezTo>
                <a:cubicBezTo>
                  <a:pt x="4182272" y="80157"/>
                  <a:pt x="4167313" y="266687"/>
                  <a:pt x="4166544" y="350668"/>
                </a:cubicBezTo>
                <a:cubicBezTo>
                  <a:pt x="4165775" y="434649"/>
                  <a:pt x="4153506" y="566342"/>
                  <a:pt x="4166544" y="746102"/>
                </a:cubicBezTo>
                <a:cubicBezTo>
                  <a:pt x="3901863" y="740032"/>
                  <a:pt x="3611338" y="747036"/>
                  <a:pt x="3430455" y="746102"/>
                </a:cubicBezTo>
                <a:cubicBezTo>
                  <a:pt x="3249572" y="745168"/>
                  <a:pt x="3068654" y="756989"/>
                  <a:pt x="2736031" y="746102"/>
                </a:cubicBezTo>
                <a:cubicBezTo>
                  <a:pt x="2403408" y="735215"/>
                  <a:pt x="2239195" y="743961"/>
                  <a:pt x="2041607" y="746102"/>
                </a:cubicBezTo>
                <a:cubicBezTo>
                  <a:pt x="1844019" y="748243"/>
                  <a:pt x="1649966" y="744769"/>
                  <a:pt x="1430513" y="746102"/>
                </a:cubicBezTo>
                <a:cubicBezTo>
                  <a:pt x="1211060" y="747435"/>
                  <a:pt x="957316" y="766138"/>
                  <a:pt x="652759" y="746102"/>
                </a:cubicBezTo>
                <a:cubicBezTo>
                  <a:pt x="348202" y="726066"/>
                  <a:pt x="260378" y="752365"/>
                  <a:pt x="0" y="746102"/>
                </a:cubicBezTo>
                <a:cubicBezTo>
                  <a:pt x="-10401" y="586141"/>
                  <a:pt x="-5670" y="517531"/>
                  <a:pt x="0" y="380512"/>
                </a:cubicBezTo>
                <a:cubicBezTo>
                  <a:pt x="5670" y="243493"/>
                  <a:pt x="-2767" y="151243"/>
                  <a:pt x="0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600" dirty="0">
                <a:solidFill>
                  <a:schemeClr val="bg1"/>
                </a:solidFill>
              </a:rPr>
              <a:t>Orbit edges not visible, homogeneous background</a:t>
            </a:r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2BFC3D0E-8100-41ED-B698-1A1388BE71C5}"/>
              </a:ext>
            </a:extLst>
          </p:cNvPr>
          <p:cNvSpPr txBox="1">
            <a:spLocks/>
          </p:cNvSpPr>
          <p:nvPr/>
        </p:nvSpPr>
        <p:spPr>
          <a:xfrm>
            <a:off x="11736000" y="6444000"/>
            <a:ext cx="177292" cy="253916"/>
          </a:xfrm>
          <a:prstGeom prst="rect">
            <a:avLst/>
          </a:prstGeom>
        </p:spPr>
        <p:txBody>
          <a:bodyPr vert="horz" wrap="none" lIns="91440" tIns="45720" rIns="0" bIns="45720" rtlCol="0" anchor="b" anchorCtr="0">
            <a:sp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CF2D7D3-F6BA-C42A-3E53-4F8723D3CEAF}"/>
              </a:ext>
            </a:extLst>
          </p:cNvPr>
          <p:cNvSpPr txBox="1">
            <a:spLocks/>
          </p:cNvSpPr>
          <p:nvPr/>
        </p:nvSpPr>
        <p:spPr>
          <a:xfrm>
            <a:off x="437394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E977-D524-1A83-8082-EBEAF2C0E491}"/>
              </a:ext>
            </a:extLst>
          </p:cNvPr>
          <p:cNvSpPr txBox="1">
            <a:spLocks/>
          </p:cNvSpPr>
          <p:nvPr/>
        </p:nvSpPr>
        <p:spPr>
          <a:xfrm>
            <a:off x="609600" y="63995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4844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2_ 13"/>
          <p:cNvSpPr/>
          <p:nvPr/>
        </p:nvSpPr>
        <p:spPr>
          <a:xfrm>
            <a:off x="217907" y="174155"/>
            <a:ext cx="9660352" cy="444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19" spc="-1" dirty="0">
                <a:latin typeface="Arial"/>
                <a:ea typeface="DejaVu Sans"/>
              </a:rPr>
              <a:t>TROPOMI surface DLER database v2.1</a:t>
            </a:r>
            <a:endParaRPr lang="en-GB" sz="2419" spc="-1" dirty="0">
              <a:latin typeface="Arial"/>
            </a:endParaRPr>
          </a:p>
        </p:txBody>
      </p:sp>
      <p:sp>
        <p:nvSpPr>
          <p:cNvPr id="42" name="Tijdelijke aanduiding voor dianummer 3"/>
          <p:cNvSpPr/>
          <p:nvPr/>
        </p:nvSpPr>
        <p:spPr>
          <a:xfrm>
            <a:off x="11735617" y="2628428"/>
            <a:ext cx="172413" cy="4064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125" tIns="44845" rIns="0" bIns="44845" anchor="b">
            <a:noAutofit/>
          </a:bodyPr>
          <a:lstStyle/>
          <a:p>
            <a:pPr algn="r">
              <a:lnSpc>
                <a:spcPct val="100000"/>
              </a:lnSpc>
            </a:pPr>
            <a:fld id="{BDE5F177-F104-4D83-BD24-461478B58AD8}" type="slidenum">
              <a:rPr lang="nl-NL" sz="1052" spc="-1">
                <a:solidFill>
                  <a:srgbClr val="595959"/>
                </a:solidFill>
                <a:latin typeface="Verdana"/>
                <a:ea typeface="DejaVu Sans"/>
              </a:rPr>
              <a:t>6</a:t>
            </a:fld>
            <a:endParaRPr lang="en-GB" sz="1052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Afbeelding 42"/>
          <p:cNvPicPr/>
          <p:nvPr/>
        </p:nvPicPr>
        <p:blipFill>
          <a:blip r:embed="rId2"/>
          <a:stretch/>
        </p:blipFill>
        <p:spPr>
          <a:xfrm>
            <a:off x="392062" y="1959239"/>
            <a:ext cx="5572945" cy="4327740"/>
          </a:xfrm>
          <a:prstGeom prst="rect">
            <a:avLst/>
          </a:prstGeom>
          <a:ln w="14400">
            <a:solidFill>
              <a:srgbClr val="729FCF"/>
            </a:solidFill>
            <a:round/>
          </a:ln>
        </p:spPr>
      </p:pic>
      <p:pic>
        <p:nvPicPr>
          <p:cNvPr id="44" name="Afbeelding 43"/>
          <p:cNvPicPr/>
          <p:nvPr/>
        </p:nvPicPr>
        <p:blipFill>
          <a:blip r:embed="rId3"/>
          <a:stretch/>
        </p:blipFill>
        <p:spPr>
          <a:xfrm>
            <a:off x="6269777" y="1959239"/>
            <a:ext cx="5572945" cy="4327740"/>
          </a:xfrm>
          <a:prstGeom prst="rect">
            <a:avLst/>
          </a:prstGeom>
          <a:ln w="14400">
            <a:solidFill>
              <a:srgbClr val="729FCF"/>
            </a:solidFill>
            <a:round/>
          </a:ln>
        </p:spPr>
      </p:pic>
      <p:sp>
        <p:nvSpPr>
          <p:cNvPr id="45" name="Rechthoek 44"/>
          <p:cNvSpPr/>
          <p:nvPr/>
        </p:nvSpPr>
        <p:spPr>
          <a:xfrm>
            <a:off x="2438377" y="1523852"/>
            <a:ext cx="1598739" cy="4184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177" spc="-1" dirty="0">
                <a:latin typeface="Arial"/>
              </a:rPr>
              <a:t>version 1.0</a:t>
            </a:r>
          </a:p>
        </p:txBody>
      </p:sp>
      <p:sp>
        <p:nvSpPr>
          <p:cNvPr id="46" name="Rechthoek 45"/>
          <p:cNvSpPr/>
          <p:nvPr/>
        </p:nvSpPr>
        <p:spPr>
          <a:xfrm>
            <a:off x="217907" y="696618"/>
            <a:ext cx="11755431" cy="4184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177" spc="-1" dirty="0">
                <a:latin typeface="Arial"/>
              </a:rPr>
              <a:t>Based on Collection-3 L1B data </a:t>
            </a:r>
            <a:r>
              <a:rPr lang="en-GB" sz="2177" spc="-1" dirty="0">
                <a:latin typeface="DejaVu Sans"/>
                <a:ea typeface="DejaVu Sans"/>
              </a:rPr>
              <a:t>— </a:t>
            </a:r>
            <a:r>
              <a:rPr lang="en-GB" sz="2177" spc="-1" dirty="0">
                <a:latin typeface="Arial"/>
              </a:rPr>
              <a:t>calibration issues in TROPOMI bands 3 and 4 solved</a:t>
            </a:r>
          </a:p>
        </p:txBody>
      </p:sp>
      <p:sp>
        <p:nvSpPr>
          <p:cNvPr id="47" name="Rechthoek 46"/>
          <p:cNvSpPr/>
          <p:nvPr/>
        </p:nvSpPr>
        <p:spPr>
          <a:xfrm>
            <a:off x="8316528" y="1523852"/>
            <a:ext cx="1598739" cy="4184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177" spc="-1" dirty="0">
                <a:latin typeface="Arial"/>
              </a:rPr>
              <a:t>version 2.1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D376FF-DBF4-70F3-948A-358FE68A4959}"/>
              </a:ext>
            </a:extLst>
          </p:cNvPr>
          <p:cNvSpPr txBox="1">
            <a:spLocks/>
          </p:cNvSpPr>
          <p:nvPr/>
        </p:nvSpPr>
        <p:spPr>
          <a:xfrm>
            <a:off x="437394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49597B-6862-BE39-3043-1EB777E3223C}"/>
              </a:ext>
            </a:extLst>
          </p:cNvPr>
          <p:cNvSpPr txBox="1">
            <a:spLocks/>
          </p:cNvSpPr>
          <p:nvPr/>
        </p:nvSpPr>
        <p:spPr>
          <a:xfrm>
            <a:off x="609600" y="63995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1B180486-16DC-4F9D-A75C-24BB3B0F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71" y="146173"/>
            <a:ext cx="10648800" cy="492443"/>
          </a:xfrm>
        </p:spPr>
        <p:txBody>
          <a:bodyPr wrap="square" anchor="t" anchorCtr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</a:rPr>
              <a:t>Summary and outlook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E6914DBF-2CA4-489E-8079-B7B060599B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36000" y="6444000"/>
            <a:ext cx="177292" cy="253916"/>
          </a:xfrm>
        </p:spPr>
        <p:txBody>
          <a:bodyPr wrap="none">
            <a:spAutoFit/>
          </a:bodyPr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451EB0C-2CBF-4929-BF0C-3121A788CEE2}"/>
              </a:ext>
            </a:extLst>
          </p:cNvPr>
          <p:cNvSpPr txBox="1"/>
          <p:nvPr/>
        </p:nvSpPr>
        <p:spPr>
          <a:xfrm>
            <a:off x="9095750" y="3323474"/>
            <a:ext cx="3382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dirty="0">
                <a:solidFill>
                  <a:schemeClr val="bg1"/>
                </a:solidFill>
              </a:rPr>
              <a:t>On TEMIS:</a:t>
            </a:r>
          </a:p>
        </p:txBody>
      </p:sp>
      <p:pic>
        <p:nvPicPr>
          <p:cNvPr id="12" name="Afbeelding 1">
            <a:extLst>
              <a:ext uri="{FF2B5EF4-FFF2-40B4-BE49-F238E27FC236}">
                <a16:creationId xmlns:a16="http://schemas.microsoft.com/office/drawing/2014/main" id="{7F617EF9-3EF0-4B24-A1BA-B5504832E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5342" y="3790508"/>
            <a:ext cx="5061573" cy="266454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F3CEC9D-8F4C-40BF-873A-F2688F99CCB3}"/>
              </a:ext>
            </a:extLst>
          </p:cNvPr>
          <p:cNvSpPr txBox="1">
            <a:spLocks/>
          </p:cNvSpPr>
          <p:nvPr/>
        </p:nvSpPr>
        <p:spPr>
          <a:xfrm>
            <a:off x="449899" y="743390"/>
            <a:ext cx="8687008" cy="29423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altLang="nl-NL" sz="1600" dirty="0">
                <a:solidFill>
                  <a:schemeClr val="bg1"/>
                </a:solidFill>
              </a:rPr>
              <a:t>Superiority DLER vs LER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nl-NL" sz="1600" dirty="0">
                <a:solidFill>
                  <a:schemeClr val="bg1"/>
                </a:solidFill>
              </a:rPr>
              <a:t>Superiority TROPOMI Collection 3   (with IFC corrections, viz. instrument degradation)</a:t>
            </a:r>
          </a:p>
          <a:p>
            <a:endParaRPr lang="en-GB" altLang="nl-NL" sz="1600" dirty="0">
              <a:solidFill>
                <a:schemeClr val="bg1"/>
              </a:solidFill>
            </a:endParaRPr>
          </a:p>
          <a:p>
            <a:r>
              <a:rPr lang="en-GB" altLang="nl-NL" sz="1600" dirty="0">
                <a:solidFill>
                  <a:schemeClr val="bg1"/>
                </a:solidFill>
              </a:rPr>
              <a:t>Directional surface LER databases: viewing angle dependence included</a:t>
            </a:r>
          </a:p>
          <a:p>
            <a:r>
              <a:rPr lang="en-GB" altLang="nl-NL" sz="1600" dirty="0">
                <a:solidFill>
                  <a:schemeClr val="bg1"/>
                </a:solidFill>
              </a:rPr>
              <a:t>Databases are available for download: </a:t>
            </a:r>
            <a:r>
              <a:rPr lang="en-GB" altLang="nl-NL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www.temis.nl/surface/albedo.html</a:t>
            </a:r>
            <a:endParaRPr lang="en-GB" altLang="nl-NL" sz="1600" dirty="0">
              <a:solidFill>
                <a:srgbClr val="FFFF00"/>
              </a:solidFill>
            </a:endParaRPr>
          </a:p>
          <a:p>
            <a:r>
              <a:rPr lang="en-GB" altLang="nl-NL" sz="1600" dirty="0">
                <a:solidFill>
                  <a:schemeClr val="bg1"/>
                </a:solidFill>
              </a:rPr>
              <a:t>TROPOMI DLER supported by ESA (via S5p+I project) and S&amp;T (via S5P-PAL hosting)</a:t>
            </a:r>
          </a:p>
          <a:p>
            <a:r>
              <a:rPr lang="en-GB" altLang="nl-NL" sz="1600" dirty="0">
                <a:solidFill>
                  <a:schemeClr val="bg1"/>
                </a:solidFill>
              </a:rPr>
              <a:t>Database will continue to be updated (to maintain consistency with newer S5P versions)</a:t>
            </a:r>
          </a:p>
          <a:p>
            <a:r>
              <a:rPr lang="en-GB" sz="1600" dirty="0">
                <a:solidFill>
                  <a:schemeClr val="bg1"/>
                </a:solidFill>
              </a:rPr>
              <a:t>DLER will also be built for Sentinel-4 and Sentinel-5 within the AC SAF (CDOP-4/5)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2516D21-66A8-4A02-A752-8CCFBC74C461}"/>
              </a:ext>
            </a:extLst>
          </p:cNvPr>
          <p:cNvSpPr txBox="1"/>
          <p:nvPr/>
        </p:nvSpPr>
        <p:spPr>
          <a:xfrm>
            <a:off x="8824875" y="4003282"/>
            <a:ext cx="3382725" cy="256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GOME-1 LER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SCIAMACHY LER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MERIS BSA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OMI LER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GOME-2 DLER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GOME-2 PMD-DLER</a:t>
            </a:r>
          </a:p>
          <a:p>
            <a:pPr marL="285750" indent="-285750">
              <a:lnSpc>
                <a:spcPts val="2800"/>
              </a:lnSpc>
              <a:buClr>
                <a:schemeClr val="tx1"/>
              </a:buClr>
              <a:buFont typeface="Verdana" panose="020B0604030504040204" pitchFamily="34" charset="0"/>
              <a:buChar char="‒"/>
              <a:defRPr/>
            </a:pPr>
            <a:r>
              <a:rPr lang="en-GB" dirty="0">
                <a:solidFill>
                  <a:schemeClr val="bg1"/>
                </a:solidFill>
              </a:rPr>
              <a:t>TROPOMI DLER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1D7EE9-535F-4DF4-0CCA-B3EB2A72481C}"/>
              </a:ext>
            </a:extLst>
          </p:cNvPr>
          <p:cNvSpPr txBox="1">
            <a:spLocks/>
          </p:cNvSpPr>
          <p:nvPr/>
        </p:nvSpPr>
        <p:spPr>
          <a:xfrm>
            <a:off x="4373944" y="64258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Annual Meeting 2025 - TROPOMI DLER database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9EB9E-EDAD-DF07-C14F-6DEE45867BCF}"/>
              </a:ext>
            </a:extLst>
          </p:cNvPr>
          <p:cNvSpPr txBox="1">
            <a:spLocks/>
          </p:cNvSpPr>
          <p:nvPr/>
        </p:nvSpPr>
        <p:spPr>
          <a:xfrm>
            <a:off x="609600" y="646900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19 </a:t>
            </a:r>
            <a:r>
              <a:rPr kumimoji="0" lang="nl-NL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March</a:t>
            </a:r>
            <a:r>
              <a:rPr kumimoji="0" lang="en-001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 202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472960"/>
      </p:ext>
    </p:extLst>
  </p:cSld>
  <p:clrMapOvr>
    <a:masterClrMapping/>
  </p:clrMapOvr>
</p:sld>
</file>

<file path=ppt/theme/theme1.xml><?xml version="1.0" encoding="utf-8"?>
<a:theme xmlns:a="http://schemas.openxmlformats.org/drawingml/2006/main" name="tropomi_widevie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D6D6564-D3BD-D045-A130-F0C672719112}" vid="{00C4F3BC-1FE6-094C-BCBD-252BA10EA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tropomi_wideview</Template>
  <TotalTime>23702</TotalTime>
  <Words>605</Words>
  <Application>Microsoft Office PowerPoint</Application>
  <PresentationFormat>Breedbeeld</PresentationFormat>
  <Paragraphs>71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DejaVu Sans</vt:lpstr>
      <vt:lpstr>Verdana</vt:lpstr>
      <vt:lpstr>Wingdings</vt:lpstr>
      <vt:lpstr>tropomi_wideview</vt:lpstr>
      <vt:lpstr>(GOME-2 and) TROPOMI directional surface albedo</vt:lpstr>
      <vt:lpstr>Creating a directional surface LER database: DLER</vt:lpstr>
      <vt:lpstr>Expansion; databases</vt:lpstr>
      <vt:lpstr>Examples of directionality for GOME-2</vt:lpstr>
      <vt:lpstr>Example of application: S5P/FRESCO cloud product</vt:lpstr>
      <vt:lpstr>PowerPoint-presentatie</vt:lpstr>
      <vt:lpstr>Summary and outlook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Kleipool, Quintus (KNMI)</dc:creator>
  <cp:lastModifiedBy>Loots, Erwin (KNMI)</cp:lastModifiedBy>
  <cp:revision>510</cp:revision>
  <dcterms:created xsi:type="dcterms:W3CDTF">2018-03-19T12:59:51Z</dcterms:created>
  <dcterms:modified xsi:type="dcterms:W3CDTF">2025-03-17T13:41:32Z</dcterms:modified>
</cp:coreProperties>
</file>