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</p:sldMasterIdLst>
  <p:notesMasterIdLst>
    <p:notesMasterId r:id="rId21"/>
  </p:notesMasterIdLst>
  <p:sldIdLst>
    <p:sldId id="267" r:id="rId3"/>
    <p:sldId id="268" r:id="rId4"/>
    <p:sldId id="269" r:id="rId5"/>
    <p:sldId id="303" r:id="rId6"/>
    <p:sldId id="305" r:id="rId7"/>
    <p:sldId id="294" r:id="rId8"/>
    <p:sldId id="304" r:id="rId9"/>
    <p:sldId id="306" r:id="rId10"/>
    <p:sldId id="293" r:id="rId11"/>
    <p:sldId id="298" r:id="rId12"/>
    <p:sldId id="301" r:id="rId13"/>
    <p:sldId id="302" r:id="rId14"/>
    <p:sldId id="296" r:id="rId15"/>
    <p:sldId id="295" r:id="rId16"/>
    <p:sldId id="299" r:id="rId17"/>
    <p:sldId id="307" r:id="rId18"/>
    <p:sldId id="300" r:id="rId19"/>
    <p:sldId id="292" r:id="rId20"/>
  </p:sldIdLst>
  <p:sldSz cx="12190413" cy="6859588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" y="468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FF385-EB4C-42F2-8A4A-19540546AA23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A5BC9-C880-4783-A222-4A9925DEC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54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B7FAD-8BF9-483C-8DC1-608C9D9D7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0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B9610682-C792-47D8-B6B0-928753D9C40A}" type="datetime4"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March 19, 2025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05AB8B71-1143-4DBF-ACD7-4D799D0CB88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8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6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9" y="1600576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0D05E37-50A4-4DAF-A0D5-110F4EE7BC75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DD2E115-4646-430C-AB8A-072EEF75DE66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36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88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7" y="274701"/>
            <a:ext cx="10971372" cy="11432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521" y="1600576"/>
            <a:ext cx="5384099" cy="45270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9" y="1600576"/>
            <a:ext cx="5384099" cy="45270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C7C7F8CE-BA5A-4F2E-95B9-A4DD331E6A3D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D39B3B06-B165-47AF-A60F-A3764B8F3D58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1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5230"/>
            <a:ext cx="10971372" cy="114326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626"/>
            <a:ext cx="10971372" cy="4526481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7882"/>
            <a:ext cx="2844430" cy="366267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F53E2FEC-A7A5-4D60-A8D5-7DF91837C009}" type="datetime4">
              <a:rPr lang="en-US" altLang="zh-C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March 19, 2025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82"/>
            <a:ext cx="3860297" cy="366267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82"/>
            <a:ext cx="2844430" cy="366267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05AB8B71-1143-4DBF-ACD7-4D799D0CB88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12191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527" y="274701"/>
            <a:ext cx="10971372" cy="114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80" tIns="60889" rIns="121780" bIns="60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7" y="1600576"/>
            <a:ext cx="10971372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80" tIns="60889" rIns="121780" bIns="60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894" y="6540427"/>
            <a:ext cx="2844430" cy="20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80" tIns="60889" rIns="121780" bIns="60889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00" b="1" kern="1200">
                <a:solidFill>
                  <a:srgbClr val="0066FF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8897B1F6-44FC-473F-9F5F-9B9BCA0829FF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65" y="6246671"/>
            <a:ext cx="3860297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80" tIns="60889" rIns="121780" bIns="60889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832" y="6540427"/>
            <a:ext cx="2844430" cy="20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780" tIns="60889" rIns="121780" bIns="60889" numCol="1" anchor="t" anchorCtr="0" compatLnSpc="1">
            <a:prstTxWarp prst="textNoShape">
              <a:avLst/>
            </a:prstTxWarp>
          </a:bodyPr>
          <a:lstStyle>
            <a:lvl1pPr algn="r">
              <a:defRPr lang="en-US" altLang="zh-CN" sz="1300" b="1" kern="1200">
                <a:solidFill>
                  <a:srgbClr val="0066FF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02E8B1ED-B719-42AE-8437-DD38C204E552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3079" name="Picture 5" descr="E:\文档\局徽01.gif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01" y="68642"/>
            <a:ext cx="719906" cy="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F:\logo\国家卫星气象中心标-3.pn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83" y="116739"/>
            <a:ext cx="647916" cy="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4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5pPr>
      <a:lvl6pPr marL="60887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6pPr>
      <a:lvl7pPr marL="121774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7pPr>
      <a:lvl8pPr marL="1826622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8pPr>
      <a:lvl9pPr marL="24354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56655" indent="-456655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422" indent="-380548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183" indent="-304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1061" indent="-30443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4pPr>
      <a:lvl5pPr marL="2739934" indent="-304435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5pPr>
      <a:lvl6pPr marL="3348808" indent="-30443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57685" indent="-30443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66560" indent="-30443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175433" indent="-304435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5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44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22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98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72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43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21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997" algn="l" defTabSz="12177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9.xml"/><Relationship Id="rId5" Type="http://schemas.openxmlformats.org/officeDocument/2006/relationships/image" Target="../media/image5.jpe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7390"/>
            <a:ext cx="12190413" cy="1466411"/>
            <a:chOff x="0" y="-20538"/>
            <a:chExt cx="9144000" cy="1099554"/>
          </a:xfrm>
          <a:solidFill>
            <a:srgbClr val="FFC000"/>
          </a:solidFill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0538"/>
              <a:ext cx="9144000" cy="10995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47" y="105376"/>
              <a:ext cx="1209675" cy="847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A9EB4BE9-13D5-45A5-9C22-C76C18C58615}" type="datetime4">
              <a:rPr lang="en-US" altLang="zh-CN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March 19, 2025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fld id="{CE5CF1E7-EB1C-4D9B-AA1C-D7ED6D8A2D88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114" y="3237782"/>
            <a:ext cx="12190413" cy="3652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21677" tIns="60837" rIns="121677" bIns="60837" anchor="ctr"/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Arial" charset="0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07" y="1907705"/>
            <a:ext cx="11999771" cy="779584"/>
          </a:xfrm>
          <a:prstGeom prst="rect">
            <a:avLst/>
          </a:prstGeom>
        </p:spPr>
        <p:txBody>
          <a:bodyPr wrap="square" lIns="121625" tIns="60812" rIns="121625" bIns="60812">
            <a:spAutoFit/>
          </a:bodyPr>
          <a:lstStyle/>
          <a:p>
            <a:pPr algn="ctr" defTabSz="1621570"/>
            <a:r>
              <a:rPr lang="en-US" altLang="zh-CN" sz="4300" b="1" kern="0" dirty="0">
                <a:solidFill>
                  <a:srgbClr val="0000FF"/>
                </a:solidFill>
                <a:ea typeface="黑体" panose="02010609060101010101" pitchFamily="49" charset="-122"/>
              </a:rPr>
              <a:t>On-orbit status of FY-3E SSIM UV band </a:t>
            </a:r>
            <a:endParaRPr lang="zh-CN" altLang="en-US" sz="4300" b="1" kern="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7039" y="6384099"/>
            <a:ext cx="1496073" cy="397938"/>
          </a:xfrm>
          <a:prstGeom prst="rect">
            <a:avLst/>
          </a:prstGeom>
        </p:spPr>
        <p:txBody>
          <a:bodyPr wrap="none" lIns="121677" tIns="60837" rIns="121677" bIns="60837">
            <a:spAutoFit/>
          </a:bodyPr>
          <a:lstStyle/>
          <a:p>
            <a:pPr algn="ctr" defTabSz="1219140" fontAlgn="base">
              <a:lnSpc>
                <a:spcPts val="2533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 Mar. 2025</a:t>
            </a:r>
            <a:endParaRPr lang="zh-CN" altLang="en-US" sz="16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0385" y="6406866"/>
            <a:ext cx="1287682" cy="397938"/>
          </a:xfrm>
          <a:prstGeom prst="rect">
            <a:avLst/>
          </a:prstGeom>
        </p:spPr>
        <p:txBody>
          <a:bodyPr wrap="none" lIns="121677" tIns="60837" rIns="121677" bIns="60837">
            <a:spAutoFit/>
          </a:bodyPr>
          <a:lstStyle/>
          <a:p>
            <a:pPr algn="ctr" defTabSz="1219140" fontAlgn="base">
              <a:lnSpc>
                <a:spcPts val="2533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1600" b="1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GSICS_2024</a:t>
            </a:r>
          </a:p>
        </p:txBody>
      </p:sp>
      <p:pic>
        <p:nvPicPr>
          <p:cNvPr id="14" name="Picture 17" descr="卫星中心大楼西侧（小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8" y="3583112"/>
            <a:ext cx="4752729" cy="25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电脑备份\MyDocument\Personal\各种申请\202010_创新团队申请\PPT素材\FY-1卫星模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6138">
            <a:off x="5768844" y="385584"/>
            <a:ext cx="1009401" cy="5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电脑备份\MyDocument\Personal\各种申请\202010_创新团队申请\PPT素材\FY-2卫星模型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870">
            <a:off x="7412775" y="381525"/>
            <a:ext cx="587807" cy="7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电脑备份\MyDocument\Personal\各种申请\202010_创新团队申请\PPT素材\FY-3卫星模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504">
            <a:off x="8846057" y="167729"/>
            <a:ext cx="1297062" cy="10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电脑备份\MyDocument\Personal\各种申请\202010_创新团队申请\PPT素材\FY-4卫星模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563">
            <a:off x="10414200" y="214452"/>
            <a:ext cx="1372301" cy="1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30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8" y="20770"/>
            <a:ext cx="1285979" cy="1296300"/>
          </a:xfrm>
          <a:prstGeom prst="rect">
            <a:avLst/>
          </a:prstGeom>
        </p:spPr>
      </p:pic>
      <p:pic>
        <p:nvPicPr>
          <p:cNvPr id="32" name="图片 3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85" y="249"/>
            <a:ext cx="1367822" cy="1368317"/>
          </a:xfrm>
          <a:prstGeom prst="rect">
            <a:avLst/>
          </a:prstGeom>
        </p:spPr>
      </p:pic>
      <p:pic>
        <p:nvPicPr>
          <p:cNvPr id="33" name="图片 32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54" y="20770"/>
            <a:ext cx="1292192" cy="1296300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483176" y="3646648"/>
            <a:ext cx="6565672" cy="237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39" tIns="52768" rIns="105539" bIns="52768" numCol="1" anchor="t" anchorCtr="0" compatLnSpc="1">
            <a:prstTxWarp prst="textNoShape">
              <a:avLst/>
            </a:prstTxWarp>
          </a:bodyPr>
          <a:lstStyle>
            <a:lvl1pPr marL="296899" indent="-29689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3218" indent="-2474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989588" indent="-19790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385447" indent="-19790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781300" indent="-19790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177129" indent="-1979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572883" indent="-1979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2968659" indent="-1979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364482" indent="-1979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219140" eaLnBrk="1" hangingPunct="1">
              <a:lnSpc>
                <a:spcPts val="2261"/>
              </a:lnSpc>
              <a:buNone/>
              <a:defRPr/>
            </a:pPr>
            <a:r>
              <a:rPr lang="en-US" altLang="zh-CN" sz="28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Jin Qi, Hong </a:t>
            </a:r>
            <a:r>
              <a:rPr lang="en-US" altLang="zh-CN" sz="2800" b="1" kern="0" dirty="0" err="1">
                <a:solidFill>
                  <a:srgbClr val="FFFFFF"/>
                </a:solidFill>
                <a:ea typeface="华文琥珀" panose="02010800040101010101" pitchFamily="2" charset="-122"/>
              </a:rPr>
              <a:t>Qiu</a:t>
            </a:r>
            <a:r>
              <a:rPr lang="en-US" altLang="zh-CN" sz="28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, Ling Sun</a:t>
            </a:r>
          </a:p>
          <a:p>
            <a:pPr marL="0" indent="0" defTabSz="1219140" eaLnBrk="1" hangingPunct="1">
              <a:lnSpc>
                <a:spcPts val="2261"/>
              </a:lnSpc>
              <a:buNone/>
              <a:defRPr/>
            </a:pPr>
            <a:r>
              <a:rPr lang="en-US" altLang="zh-CN" sz="16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National Satellite Meteorological Center (NSMC)</a:t>
            </a:r>
          </a:p>
          <a:p>
            <a:pPr marL="0" indent="0" defTabSz="1219140" eaLnBrk="1" hangingPunct="1">
              <a:lnSpc>
                <a:spcPts val="2261"/>
              </a:lnSpc>
              <a:buNone/>
              <a:defRPr/>
            </a:pPr>
            <a:endParaRPr lang="en-US" altLang="zh-CN" sz="2400" b="1" kern="0" dirty="0">
              <a:solidFill>
                <a:srgbClr val="FFFFFF"/>
              </a:solidFill>
              <a:ea typeface="华文琥珀" panose="02010800040101010101" pitchFamily="2" charset="-122"/>
            </a:endParaRPr>
          </a:p>
          <a:p>
            <a:pPr marL="0" indent="0" defTabSz="1219140" eaLnBrk="1" hangingPunct="1">
              <a:lnSpc>
                <a:spcPts val="2261"/>
              </a:lnSpc>
              <a:buNone/>
              <a:defRPr/>
            </a:pPr>
            <a:r>
              <a:rPr lang="en-US" altLang="zh-CN" sz="28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Yu Huang , </a:t>
            </a:r>
            <a:r>
              <a:rPr lang="en-US" altLang="zh-CN" sz="2800" b="1" kern="0" dirty="0" err="1">
                <a:solidFill>
                  <a:srgbClr val="FFFFFF"/>
                </a:solidFill>
                <a:ea typeface="华文琥珀" panose="02010800040101010101" pitchFamily="2" charset="-122"/>
              </a:rPr>
              <a:t>Zhanfeng</a:t>
            </a:r>
            <a:r>
              <a:rPr lang="en-US" altLang="zh-CN" sz="28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 Li, </a:t>
            </a:r>
            <a:r>
              <a:rPr lang="en-US" altLang="zh-CN" sz="2800" b="1" kern="0" dirty="0" err="1">
                <a:solidFill>
                  <a:srgbClr val="FFFFFF"/>
                </a:solidFill>
                <a:ea typeface="华文琥珀" panose="02010800040101010101" pitchFamily="2" charset="-122"/>
              </a:rPr>
              <a:t>Yue</a:t>
            </a:r>
            <a:r>
              <a:rPr lang="en-US" altLang="zh-CN" sz="28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 Li</a:t>
            </a:r>
            <a:endParaRPr lang="en-US" altLang="zh-CN" sz="1600" b="1" kern="0" dirty="0">
              <a:solidFill>
                <a:srgbClr val="FFFFFF"/>
              </a:solidFill>
              <a:ea typeface="华文琥珀" panose="02010800040101010101" pitchFamily="2" charset="-122"/>
            </a:endParaRPr>
          </a:p>
          <a:p>
            <a:pPr marL="0" indent="0" defTabSz="1219140" eaLnBrk="1" hangingPunct="1"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altLang="zh-CN" sz="16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Changchun Institute of Optics, Fine Mechanics and Physics (CIOMP)</a:t>
            </a:r>
          </a:p>
          <a:p>
            <a:pPr marL="0" indent="0" defTabSz="1219140" eaLnBrk="1" hangingPunct="1">
              <a:lnSpc>
                <a:spcPts val="2261"/>
              </a:lnSpc>
              <a:spcAft>
                <a:spcPts val="1200"/>
              </a:spcAft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ea typeface="华文琥珀" panose="02010800040101010101" pitchFamily="2" charset="-122"/>
              </a:rPr>
              <a:t>Contact email:  qijin@cma.gov.cn</a:t>
            </a:r>
          </a:p>
        </p:txBody>
      </p:sp>
      <p:pic>
        <p:nvPicPr>
          <p:cNvPr id="24" name="Picture 5" descr="E:\文档\局徽01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066" y="6006832"/>
            <a:ext cx="644463" cy="59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F:\logo\国家卫星气象中心标-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486" y="6022683"/>
            <a:ext cx="657849" cy="7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9"/>
    </mc:Choice>
    <mc:Fallback xmlns="">
      <p:transition spd="slow" advTm="245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42" y="47746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UV1 detector failed to load voltage @1500V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E6277A-F39D-32F1-F088-5ACD581C2865}"/>
              </a:ext>
            </a:extLst>
          </p:cNvPr>
          <p:cNvGrpSpPr/>
          <p:nvPr/>
        </p:nvGrpSpPr>
        <p:grpSpPr>
          <a:xfrm>
            <a:off x="7031310" y="1845618"/>
            <a:ext cx="4608512" cy="3883179"/>
            <a:chOff x="4431250" y="953735"/>
            <a:chExt cx="4608512" cy="388317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8A8C672-5158-7386-9C9E-2B42A269ED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250" y="953735"/>
              <a:ext cx="4608512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12DDDD31-FBDE-BD61-60C4-C52CF514A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60" y="3147814"/>
              <a:ext cx="3303587" cy="168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E6ED943-019B-20C6-A706-44720589F4A5}"/>
                </a:ext>
              </a:extLst>
            </p:cNvPr>
            <p:cNvSpPr/>
            <p:nvPr/>
          </p:nvSpPr>
          <p:spPr>
            <a:xfrm>
              <a:off x="4932040" y="2636003"/>
              <a:ext cx="360040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D1ACE93-60BD-1ED2-31C3-D461CBE90550}"/>
                </a:ext>
              </a:extLst>
            </p:cNvPr>
            <p:cNvCxnSpPr/>
            <p:nvPr/>
          </p:nvCxnSpPr>
          <p:spPr>
            <a:xfrm>
              <a:off x="5292080" y="2906582"/>
              <a:ext cx="504056" cy="7920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F31AAD8-896D-F62B-0F63-0CEDAFCBFF10}"/>
              </a:ext>
            </a:extLst>
          </p:cNvPr>
          <p:cNvSpPr txBox="1"/>
          <p:nvPr/>
        </p:nvSpPr>
        <p:spPr>
          <a:xfrm>
            <a:off x="118542" y="1629594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UV1 failed to load voltage @1500V, so we changed it to 1300V, the working temperature  changed from 11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6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absolute response of UV1 band which we got from the ground calibration couldn’t be used, it was under 1500V;</a:t>
            </a:r>
          </a:p>
          <a:p>
            <a:pPr marL="895335" lvl="1" indent="-285750">
              <a:buFont typeface="Wingdings" panose="05000000000000000000" pitchFamily="2" charset="2"/>
              <a:buChar char="p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NRLSSI data +TSIS HSRS as new reference;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news: the SNR under 1300V is still match the requirement.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6A54010-60FD-3E58-3BBA-216919E7722D}"/>
              </a:ext>
            </a:extLst>
          </p:cNvPr>
          <p:cNvSpPr txBox="1"/>
          <p:nvPr/>
        </p:nvSpPr>
        <p:spPr>
          <a:xfrm>
            <a:off x="6880180" y="1390242"/>
            <a:ext cx="50372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SNR testing results @1300V</a:t>
            </a:r>
          </a:p>
          <a:p>
            <a:pPr algn="ctr"/>
            <a:r>
              <a:rPr lang="en-US" altLang="zh-CN" sz="1400" dirty="0"/>
              <a:t> blue- design required, red-ground, green-on-orbit</a:t>
            </a:r>
            <a:endParaRPr lang="zh-CN" altLang="en-US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0F53829-6BF2-9532-C335-665E82D90E79}"/>
              </a:ext>
            </a:extLst>
          </p:cNvPr>
          <p:cNvSpPr txBox="1"/>
          <p:nvPr/>
        </p:nvSpPr>
        <p:spPr>
          <a:xfrm>
            <a:off x="6743278" y="5842876"/>
            <a:ext cx="35283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180nm SNR is a little lower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7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 dirty="0"/>
          </a:p>
        </p:txBody>
      </p:sp>
      <p:pic>
        <p:nvPicPr>
          <p:cNvPr id="1026" name="Picture 2" descr="E:\4SIMDATA\m64\SSIM\fig\solar_particle_events_month.e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7013"/>
          <a:stretch/>
        </p:blipFill>
        <p:spPr bwMode="auto">
          <a:xfrm>
            <a:off x="2422796" y="3334524"/>
            <a:ext cx="649621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228" y="47746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Solar particle events are frequent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6D31F2-AAF1-E38F-A326-81E4A9C4A442}"/>
              </a:ext>
            </a:extLst>
          </p:cNvPr>
          <p:cNvSpPr txBox="1"/>
          <p:nvPr/>
        </p:nvSpPr>
        <p:spPr>
          <a:xfrm>
            <a:off x="470894" y="1197546"/>
            <a:ext cx="1040002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anomaly is random, sometimes it can be found in time, sometimes  not. The data continuity is interrupted.</a:t>
            </a: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instrument orbit counting is stopped. This means the calibration cycle can not working automatically.</a:t>
            </a:r>
          </a:p>
          <a:p>
            <a:pPr marL="895335" lvl="1" indent="-285750"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31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42" y="477465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UV band are affected by South Atlantic Anomaly (SAA) region  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65AAED-A450-AC4B-132A-760B46BED72D}"/>
              </a:ext>
            </a:extLst>
          </p:cNvPr>
          <p:cNvSpPr txBox="1"/>
          <p:nvPr/>
        </p:nvSpPr>
        <p:spPr>
          <a:xfrm>
            <a:off x="550590" y="1798964"/>
            <a:ext cx="605932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 band is always be affected;</a:t>
            </a:r>
          </a:p>
          <a:p>
            <a:pPr marL="895335" lvl="1" indent="-285750"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calibration cycle especially in monthly and yearly , the data quality is affected frequently.</a:t>
            </a:r>
          </a:p>
          <a:p>
            <a:pPr marL="895335" lvl="1" indent="-285750">
              <a:buFont typeface="Wingdings" panose="05000000000000000000" pitchFamily="2" charset="2"/>
              <a:buChar char="p"/>
            </a:pP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433D8A7-0418-D8C0-B60F-C4E6220BE99C}"/>
              </a:ext>
            </a:extLst>
          </p:cNvPr>
          <p:cNvGrpSpPr/>
          <p:nvPr/>
        </p:nvGrpSpPr>
        <p:grpSpPr>
          <a:xfrm>
            <a:off x="7289047" y="1125538"/>
            <a:ext cx="3240000" cy="4899586"/>
            <a:chOff x="8183438" y="1007313"/>
            <a:chExt cx="3240000" cy="4899586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5FEEE77-7DEF-4204-A875-C7BF878033C0}"/>
                </a:ext>
              </a:extLst>
            </p:cNvPr>
            <p:cNvGrpSpPr/>
            <p:nvPr/>
          </p:nvGrpSpPr>
          <p:grpSpPr>
            <a:xfrm>
              <a:off x="8183438" y="1172241"/>
              <a:ext cx="3240000" cy="4734658"/>
              <a:chOff x="7967413" y="1125538"/>
              <a:chExt cx="3240000" cy="4734658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C91CDB1D-D7CF-7C11-8187-EAAEB0B19E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2" t="8316" r="5179" b="8505"/>
              <a:stretch/>
            </p:blipFill>
            <p:spPr>
              <a:xfrm>
                <a:off x="7967413" y="1125538"/>
                <a:ext cx="3240000" cy="2214379"/>
              </a:xfrm>
              <a:prstGeom prst="rect">
                <a:avLst/>
              </a:prstGeom>
            </p:spPr>
          </p:pic>
          <p:pic>
            <p:nvPicPr>
              <p:cNvPr id="6" name="Picture 4" descr="E:\4SIMDATA\m64\SSIM\fig\异常区信号影响.png">
                <a:extLst>
                  <a:ext uri="{FF2B5EF4-FFF2-40B4-BE49-F238E27FC236}">
                    <a16:creationId xmlns:a16="http://schemas.microsoft.com/office/drawing/2014/main" id="{9D37B3F0-BED8-B691-DE48-51C9869B77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56"/>
              <a:stretch/>
            </p:blipFill>
            <p:spPr bwMode="auto">
              <a:xfrm>
                <a:off x="7967413" y="3645817"/>
                <a:ext cx="3240000" cy="2214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208FD2E-2C72-686C-2C7C-F91DC552A8D7}"/>
                </a:ext>
              </a:extLst>
            </p:cNvPr>
            <p:cNvSpPr txBox="1"/>
            <p:nvPr/>
          </p:nvSpPr>
          <p:spPr>
            <a:xfrm>
              <a:off x="8327454" y="1007313"/>
              <a:ext cx="28799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2023.11 observation track</a:t>
              </a:r>
              <a:endPara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F99FF7-B745-05E4-0E7D-14E0AA818889}"/>
                </a:ext>
              </a:extLst>
            </p:cNvPr>
            <p:cNvSpPr txBox="1"/>
            <p:nvPr/>
          </p:nvSpPr>
          <p:spPr>
            <a:xfrm>
              <a:off x="8759502" y="3527398"/>
              <a:ext cx="2376265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Solar mode</a:t>
              </a:r>
              <a:endParaRPr lang="zh-CN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9B8550D-9AEB-808C-AB57-A345709FB7D6}"/>
                </a:ext>
              </a:extLst>
            </p:cNvPr>
            <p:cNvSpPr/>
            <p:nvPr/>
          </p:nvSpPr>
          <p:spPr>
            <a:xfrm>
              <a:off x="9695607" y="3878748"/>
              <a:ext cx="1008112" cy="614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32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390" y="555920"/>
            <a:ext cx="7680384" cy="889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21780" tIns="60889" rIns="121780" bIns="60889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895" y="-19863"/>
            <a:ext cx="5586973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3. Degradation of UV Band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18662A-D7FC-3ECD-986D-72D77CD14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7199"/>
          <a:stretch/>
        </p:blipFill>
        <p:spPr>
          <a:xfrm>
            <a:off x="982638" y="2238460"/>
            <a:ext cx="3600000" cy="23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DA0B60-DEAB-2827-8E8C-BAAFBB17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7112"/>
          <a:stretch/>
        </p:blipFill>
        <p:spPr>
          <a:xfrm>
            <a:off x="964697" y="4514338"/>
            <a:ext cx="3600000" cy="23333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348439E-8B78-68AF-8E23-BE49437E6B3A}"/>
              </a:ext>
            </a:extLst>
          </p:cNvPr>
          <p:cNvSpPr txBox="1"/>
          <p:nvPr/>
        </p:nvSpPr>
        <p:spPr>
          <a:xfrm>
            <a:off x="179894" y="818512"/>
            <a:ext cx="569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dark current mode results: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Stray light testing was performed by dark current observation  with and without tracking;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 value of dark current from solar mode has an upward trend.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AE7B39-C818-FB98-5B9E-D9708D8D8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3241" r="6554" b="2508"/>
          <a:stretch/>
        </p:blipFill>
        <p:spPr>
          <a:xfrm>
            <a:off x="7391350" y="4595063"/>
            <a:ext cx="3600000" cy="21718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1BCDBE-2FF8-10A8-E96D-F38467FD66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2401" r="5700" b="4059"/>
          <a:stretch/>
        </p:blipFill>
        <p:spPr>
          <a:xfrm>
            <a:off x="7391350" y="2263624"/>
            <a:ext cx="3600000" cy="23067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9158A3D-A89C-9288-9762-446D3862E1B2}"/>
              </a:ext>
            </a:extLst>
          </p:cNvPr>
          <p:cNvSpPr txBox="1"/>
          <p:nvPr/>
        </p:nvSpPr>
        <p:spPr>
          <a:xfrm>
            <a:off x="6311232" y="909514"/>
            <a:ext cx="569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calibration results: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drift shows a pattern affected by temperature;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spectral resolution shows  stable pattern.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8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C9824E-619F-1442-85BB-85DE2E193279}"/>
              </a:ext>
            </a:extLst>
          </p:cNvPr>
          <p:cNvSpPr txBox="1"/>
          <p:nvPr/>
        </p:nvSpPr>
        <p:spPr>
          <a:xfrm>
            <a:off x="406574" y="40545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Weekly results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D42F12-F41A-73D9-2CAB-F6675B0A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8" r="36514" b="30574"/>
          <a:stretch/>
        </p:blipFill>
        <p:spPr>
          <a:xfrm>
            <a:off x="6270025" y="1719583"/>
            <a:ext cx="5904657" cy="36004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485C17D-A651-6CDD-D85E-10DBC9E746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62" r="37706" b="31972"/>
          <a:stretch/>
        </p:blipFill>
        <p:spPr>
          <a:xfrm>
            <a:off x="0" y="1485579"/>
            <a:ext cx="6192688" cy="38164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D5775D0-1322-1519-7AB0-4C820534F3DF}"/>
              </a:ext>
            </a:extLst>
          </p:cNvPr>
          <p:cNvSpPr txBox="1"/>
          <p:nvPr/>
        </p:nvSpPr>
        <p:spPr>
          <a:xfrm>
            <a:off x="910630" y="537400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UV1 with backup quartz compare to its first observation</a:t>
            </a:r>
            <a:endParaRPr lang="zh-CN" altLang="en-US" sz="1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C70642-5C09-9EE7-8FA2-F4C8D09C3D63}"/>
              </a:ext>
            </a:extLst>
          </p:cNvPr>
          <p:cNvSpPr txBox="1"/>
          <p:nvPr/>
        </p:nvSpPr>
        <p:spPr>
          <a:xfrm>
            <a:off x="6740510" y="5374008"/>
            <a:ext cx="542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Ratio of  UV1 normal compare to UV1 with backup quartz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6100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C17136-4817-847D-A81F-CF25DD7887AF}"/>
              </a:ext>
            </a:extLst>
          </p:cNvPr>
          <p:cNvSpPr txBox="1"/>
          <p:nvPr/>
        </p:nvSpPr>
        <p:spPr>
          <a:xfrm>
            <a:off x="478582" y="621482"/>
            <a:ext cx="2935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monthly results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910A9A-4660-82C2-A4B0-29A57EF0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4" r="37967" b="31972"/>
          <a:stretch/>
        </p:blipFill>
        <p:spPr>
          <a:xfrm>
            <a:off x="478582" y="1538675"/>
            <a:ext cx="5239296" cy="36020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0FE1BA-ABD0-0706-C1FC-08D69925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32" r="38058" b="31972"/>
          <a:stretch/>
        </p:blipFill>
        <p:spPr>
          <a:xfrm>
            <a:off x="5951190" y="1530923"/>
            <a:ext cx="5616624" cy="360205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B1A5ED2-D1B6-CBCB-69CE-53FFCC9A5A67}"/>
              </a:ext>
            </a:extLst>
          </p:cNvPr>
          <p:cNvSpPr txBox="1"/>
          <p:nvPr/>
        </p:nvSpPr>
        <p:spPr>
          <a:xfrm>
            <a:off x="2710830" y="532866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UV1 with the third quartz compare to UV2 with normal quartz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2928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49E622-57FF-CA01-BB3A-8673C0BB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0CE3AC1-3710-7B82-9AA4-D7887F16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C9B7CC-F18B-FE33-704E-A77775223D8F}"/>
              </a:ext>
            </a:extLst>
          </p:cNvPr>
          <p:cNvSpPr txBox="1"/>
          <p:nvPr/>
        </p:nvSpPr>
        <p:spPr>
          <a:xfrm>
            <a:off x="406574" y="47746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yearly results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5338FD-DD3F-9462-8CB1-F2752BEC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5" r="36414" b="35439"/>
          <a:stretch/>
        </p:blipFill>
        <p:spPr>
          <a:xfrm>
            <a:off x="166239" y="1917626"/>
            <a:ext cx="6838585" cy="3831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C98F64-8169-16CC-EEF4-3EED72C5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94" r="37315" b="34254"/>
          <a:stretch/>
        </p:blipFill>
        <p:spPr>
          <a:xfrm>
            <a:off x="6815286" y="2769724"/>
            <a:ext cx="5135862" cy="37596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668E5F-0A76-9ED3-E698-CC971457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4" r="37315" b="34255"/>
          <a:stretch/>
        </p:blipFill>
        <p:spPr>
          <a:xfrm>
            <a:off x="6671270" y="0"/>
            <a:ext cx="3600000" cy="26525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A24AF56-6A22-0580-F588-1D88C414036F}"/>
              </a:ext>
            </a:extLst>
          </p:cNvPr>
          <p:cNvSpPr/>
          <p:nvPr/>
        </p:nvSpPr>
        <p:spPr>
          <a:xfrm>
            <a:off x="8759502" y="4514526"/>
            <a:ext cx="504056" cy="28342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1200481-509C-3518-4563-896FF5CDFFD5}"/>
              </a:ext>
            </a:extLst>
          </p:cNvPr>
          <p:cNvCxnSpPr>
            <a:stCxn id="10" idx="2"/>
          </p:cNvCxnSpPr>
          <p:nvPr/>
        </p:nvCxnSpPr>
        <p:spPr>
          <a:xfrm>
            <a:off x="8471270" y="2652596"/>
            <a:ext cx="635562" cy="1861930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365F033-4820-CF2B-02C4-FBD9A9CA242B}"/>
              </a:ext>
            </a:extLst>
          </p:cNvPr>
          <p:cNvSpPr txBox="1"/>
          <p:nvPr/>
        </p:nvSpPr>
        <p:spPr>
          <a:xfrm>
            <a:off x="550590" y="595007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UV1 compare to UV2 with backup quartz</a:t>
            </a:r>
            <a:endParaRPr lang="zh-CN" altLang="en-US" sz="1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BF295F6-F9E2-5433-F29F-A60F72DFD1B1}"/>
              </a:ext>
            </a:extLst>
          </p:cNvPr>
          <p:cNvSpPr txBox="1"/>
          <p:nvPr/>
        </p:nvSpPr>
        <p:spPr>
          <a:xfrm>
            <a:off x="6719984" y="6457384"/>
            <a:ext cx="513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UV2 normal quartz compare to backup quartz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5301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390" y="555920"/>
            <a:ext cx="7680384" cy="889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21780" tIns="60889" rIns="121780" bIns="60889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895" y="-19863"/>
            <a:ext cx="5930464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4. Summary and Future plan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5608A3-1719-A0CE-8ACB-E070874D0CAD}"/>
              </a:ext>
            </a:extLst>
          </p:cNvPr>
          <p:cNvSpPr txBox="1"/>
          <p:nvPr/>
        </p:nvSpPr>
        <p:spPr>
          <a:xfrm>
            <a:off x="478582" y="1053530"/>
            <a:ext cx="10225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The Solar particle events and  South Atlantic Anomaly region has an influence on data quality, especially on UV band;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UV band spectral calibration show a stable pattern, since the spectral accuracy matched the requirement, no correction is applied;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Based on the calibration ratio results, wavelength drift correction is needed;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11111"/>
                </a:solidFill>
                <a:effectLst/>
              </a:rPr>
              <a:t>The UV band degradation is significant, mostly from the detector, and we need to consider it from instrument design;</a:t>
            </a: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We will have another SSIM on-board FY-3I. Some optimization have already been implemented.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667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" y="836906"/>
            <a:ext cx="11968058" cy="46816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311" y="3357827"/>
            <a:ext cx="11999771" cy="1923989"/>
          </a:xfrm>
          <a:prstGeom prst="rect">
            <a:avLst/>
          </a:prstGeom>
          <a:noFill/>
        </p:spPr>
        <p:txBody>
          <a:bodyPr wrap="square" lIns="121856" tIns="60929" rIns="121856" bIns="60929">
            <a:spAutoFit/>
          </a:bodyPr>
          <a:lstStyle/>
          <a:p>
            <a:pPr algn="ctr" defTabSz="914377">
              <a:defRPr/>
            </a:pPr>
            <a:r>
              <a:rPr lang="zh-CN" altLang="en-US" sz="11700" b="1" kern="0" spc="67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FF0000">
                      <a:alpha val="30000"/>
                    </a:srgbClr>
                  </a:glow>
                </a:effectLst>
                <a:latin typeface="Arial"/>
                <a:ea typeface="宋体"/>
              </a:rPr>
              <a:t>  谢              谢！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9407" y="5662559"/>
            <a:ext cx="11649463" cy="792029"/>
          </a:xfrm>
          <a:prstGeom prst="roundRect">
            <a:avLst/>
          </a:prstGeom>
          <a:solidFill>
            <a:srgbClr val="1D41D5">
              <a:alpha val="92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zh-CN" altLang="en-US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Make </a:t>
            </a:r>
            <a:r>
              <a:rPr lang="en-US" altLang="zh-CN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the </a:t>
            </a:r>
            <a:r>
              <a:rPr lang="zh-CN" altLang="en-US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data better and </a:t>
            </a:r>
            <a:r>
              <a:rPr lang="en-US" altLang="zh-CN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easier to </a:t>
            </a:r>
            <a:r>
              <a:rPr lang="zh-CN" altLang="en-US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use </a:t>
            </a:r>
            <a:r>
              <a:rPr lang="en-US" altLang="zh-CN" sz="4000" kern="0" dirty="0">
                <a:solidFill>
                  <a:prstClr val="white"/>
                </a:solidFill>
                <a:latin typeface="华文新魏" panose="02010800040101010101" charset="-122"/>
                <a:ea typeface="华文新魏" panose="02010800040101010101" charset="-122"/>
              </a:rPr>
              <a:t>!</a:t>
            </a:r>
            <a:endParaRPr lang="zh-CN" altLang="en-US" sz="4000" kern="0" dirty="0">
              <a:solidFill>
                <a:prstClr val="white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1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"/>
    </mc:Choice>
    <mc:Fallback xmlns="">
      <p:transition spd="slow" advTm="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186486" y="1328200"/>
            <a:ext cx="8380616" cy="28855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42882" indent="-342882" defTabSz="914354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 Introduction of SSIM</a:t>
            </a:r>
          </a:p>
          <a:p>
            <a:pPr marL="342882" indent="-342882" defTabSz="914354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 On-orbit performance </a:t>
            </a:r>
          </a:p>
          <a:p>
            <a:pPr marL="342882" indent="-342882" defTabSz="914354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 Degradation of UV band</a:t>
            </a:r>
          </a:p>
          <a:p>
            <a:pPr marL="342882" indent="-342882" defTabSz="914354">
              <a:lnSpc>
                <a:spcPct val="80000"/>
              </a:lnSpc>
              <a:spcBef>
                <a:spcPts val="800"/>
              </a:spcBef>
              <a:spcAft>
                <a:spcPts val="1600"/>
              </a:spcAft>
              <a:buClr>
                <a:srgbClr val="0000FF"/>
              </a:buClr>
              <a:buFont typeface="+mj-lt"/>
              <a:buAutoNum type="arabicPeriod"/>
              <a:defRPr/>
            </a:pPr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 Summary and Future plan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23CF002-4500-4618-B304-15D4C80D63E6}"/>
              </a:ext>
            </a:extLst>
          </p:cNvPr>
          <p:cNvSpPr txBox="1"/>
          <p:nvPr/>
        </p:nvSpPr>
        <p:spPr>
          <a:xfrm>
            <a:off x="1430714" y="660936"/>
            <a:ext cx="815602" cy="3571035"/>
          </a:xfrm>
          <a:prstGeom prst="rect">
            <a:avLst/>
          </a:prstGeom>
          <a:noFill/>
        </p:spPr>
        <p:txBody>
          <a:bodyPr vert="eaVert" wrap="square" lIns="121917" tIns="60958" rIns="121917" bIns="60958" rtlCol="0">
            <a:spAutoFit/>
          </a:bodyPr>
          <a:lstStyle/>
          <a:p>
            <a:pPr defTabSz="914354">
              <a:defRPr/>
            </a:pPr>
            <a:r>
              <a:rPr lang="en-US" altLang="zh-CN" sz="3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Outline</a:t>
            </a:r>
            <a:endParaRPr lang="zh-CN" altLang="en-US" sz="3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16200000" flipV="1">
            <a:off x="-25926" y="3089274"/>
            <a:ext cx="4878464" cy="12405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91335" tIns="45667" rIns="91335" bIns="45667" anchor="ctr"/>
          <a:lstStyle/>
          <a:p>
            <a:pPr algn="ctr" defTabSz="914354">
              <a:defRPr/>
            </a:pPr>
            <a:endParaRPr lang="zh-CN" altLang="en-US" sz="1800" kern="0">
              <a:solidFill>
                <a:srgbClr val="FF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904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"/>
    </mc:Choice>
    <mc:Fallback xmlns="">
      <p:transition spd="slow" advTm="7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390" y="555920"/>
            <a:ext cx="7680384" cy="889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21780" tIns="60889" rIns="121780" bIns="60889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895" y="-19863"/>
            <a:ext cx="4899156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1. Introduction of SSIM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415" y="1422199"/>
            <a:ext cx="71592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Solar Spectral Irradiance Monitor (SSIM) is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a new payload onboard FY-3E satellite for measuring the solar spectral irradiance from 165 nm to 2400 nm (1650nm to 2400nm is in experimental stage)</a:t>
            </a:r>
            <a:r>
              <a:rPr lang="en-US" altLang="zh-CN" sz="2000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SSIM is designed for capturing continuous record of solar spectral irradiance to detect solar variability;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With near - simultaneous observation of SIM-II, the total and spectral solar irradiance are first time recorded by the same satellite platform in China.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4434D-AE96-B8F8-18A8-E965C3D9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75" y="1053530"/>
            <a:ext cx="4206063" cy="496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DCC5007-9F40-46F8-C073-ECDB6097398A}"/>
              </a:ext>
            </a:extLst>
          </p:cNvPr>
          <p:cNvSpPr txBox="1"/>
          <p:nvPr/>
        </p:nvSpPr>
        <p:spPr>
          <a:xfrm>
            <a:off x="9106832" y="591865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FY-3E</a:t>
            </a:r>
            <a:endParaRPr lang="zh-CN" altLang="en-US" b="1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CF9AD9F-1123-A3D3-2DDD-439B017EFC22}"/>
              </a:ext>
            </a:extLst>
          </p:cNvPr>
          <p:cNvSpPr/>
          <p:nvPr/>
        </p:nvSpPr>
        <p:spPr>
          <a:xfrm>
            <a:off x="7391350" y="4365898"/>
            <a:ext cx="15841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14"/>
    </mc:Choice>
    <mc:Fallback xmlns="">
      <p:transition spd="slow" advTm="3291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87D290-5A8D-064F-EFA3-86548082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ACD31DC-AF16-66E5-BCB0-5402DA84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1747EDB-8C72-3523-3522-5DB36191B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3556"/>
              </p:ext>
            </p:extLst>
          </p:nvPr>
        </p:nvGraphicFramePr>
        <p:xfrm>
          <a:off x="451932" y="2368076"/>
          <a:ext cx="4800640" cy="2599390"/>
        </p:xfrm>
        <a:graphic>
          <a:graphicData uri="http://schemas.openxmlformats.org/drawingml/2006/table">
            <a:tbl>
              <a:tblPr firstRow="1" bandRow="1"/>
              <a:tblGrid>
                <a:gridCol w="175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50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Parameters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UV band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VIS band 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NIR band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254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50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Spectral Range (nm)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165-320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285-700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650-2400*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254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50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Spectral Resolution (nm)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dirty="0"/>
                        <a:t>1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dirty="0"/>
                        <a:t>1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8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22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Wavelength accuracy (nm)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0.05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0.05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0.1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50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Spectral Sampling (nm)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</a:rPr>
                        <a:t>0.1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</a:rPr>
                        <a:t>0.25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>
                          <a:effectLst/>
                        </a:rPr>
                        <a:t>1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49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Accuracy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160nm~240nm</a:t>
                      </a:r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3%</a:t>
                      </a:r>
                      <a:endParaRPr lang="zh-CN" altLang="en-US" sz="11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240nm~320nm</a:t>
                      </a:r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2%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2%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kern="100" dirty="0">
                          <a:effectLst/>
                        </a:rPr>
                        <a:t>≤</a:t>
                      </a:r>
                      <a:r>
                        <a:rPr lang="en-US" altLang="zh-CN" sz="1100" kern="100" dirty="0">
                          <a:effectLst/>
                        </a:rPr>
                        <a:t>2%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48">
                <a:tc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Reporting Frequency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8875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7744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662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5498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4372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3243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2121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0997" algn="l" defTabSz="1217744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1100" dirty="0"/>
                        <a:t>1 spectra per day</a:t>
                      </a:r>
                      <a:endParaRPr lang="zh-CN" altLang="en-US" sz="110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3E94943-0F5B-317D-81DE-3A60B1415926}"/>
              </a:ext>
            </a:extLst>
          </p:cNvPr>
          <p:cNvSpPr txBox="1"/>
          <p:nvPr/>
        </p:nvSpPr>
        <p:spPr>
          <a:xfrm>
            <a:off x="451932" y="333450"/>
            <a:ext cx="256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SSIM design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D6BE577-C0F4-3490-0582-C4A9D4C5E6ED}"/>
              </a:ext>
            </a:extLst>
          </p:cNvPr>
          <p:cNvSpPr txBox="1"/>
          <p:nvPr/>
        </p:nvSpPr>
        <p:spPr>
          <a:xfrm>
            <a:off x="417953" y="508597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*1650nm-2400nm is experimental band.</a:t>
            </a:r>
            <a:endParaRPr lang="zh-CN" altLang="en-US" sz="10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66C3393-BA64-500F-67E7-6B315158B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05946"/>
              </p:ext>
            </p:extLst>
          </p:nvPr>
        </p:nvGraphicFramePr>
        <p:xfrm>
          <a:off x="5819927" y="2514859"/>
          <a:ext cx="6131335" cy="182986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7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38570285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3044550233"/>
                    </a:ext>
                  </a:extLst>
                </a:gridCol>
              </a:tblGrid>
              <a:tr h="279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Kozuka Mincho Pr6N B" pitchFamily="18" charset="-128"/>
                          <a:cs typeface="Times New Roman" panose="02020603050405020304" pitchFamily="18" charset="0"/>
                        </a:rPr>
                        <a:t>Band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Range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Function</a:t>
                      </a:r>
                      <a:endParaRPr lang="zh-CN" altLang="en-US" sz="11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Detector</a:t>
                      </a:r>
                      <a:endParaRPr lang="zh-CN" altLang="en-US" sz="11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Working </a:t>
                      </a:r>
                      <a:r>
                        <a:rPr lang="en-US" altLang="zh-CN" sz="11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ode</a:t>
                      </a:r>
                      <a:endParaRPr lang="zh-CN" altLang="en-US" sz="11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</a:t>
                      </a:r>
                      <a:endParaRPr lang="zh-CN" sz="1100" kern="10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165~320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PMT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Photons Counting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UV2</a:t>
                      </a:r>
                      <a:endParaRPr lang="zh-CN" sz="1100" kern="10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165~320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Calibration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PMT</a:t>
                      </a:r>
                      <a:endParaRPr lang="zh-CN" altLang="en-US" sz="11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Photons Counting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</a:t>
                      </a:r>
                      <a:endParaRPr lang="zh-CN" sz="1100" kern="10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</a:t>
                      </a:r>
                      <a:endParaRPr lang="zh-CN" sz="1100" kern="10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280~700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PMT</a:t>
                      </a:r>
                      <a:endParaRPr lang="zh-CN" altLang="en-US" sz="1100" kern="1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Modulated Current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0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NIR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NIR1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650~1650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InGaAs</a:t>
                      </a: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cell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Modulated Current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NIR2*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1560~2400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Detection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Kozuka Mincho Pr6N B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InGaAs</a:t>
                      </a: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cell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121774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Modulated Current</a:t>
                      </a:r>
                      <a:endParaRPr lang="zh-CN" altLang="en-US" sz="11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419E022C-1AC9-23C1-5486-86D31D7D731D}"/>
              </a:ext>
            </a:extLst>
          </p:cNvPr>
          <p:cNvSpPr txBox="1"/>
          <p:nvPr/>
        </p:nvSpPr>
        <p:spPr>
          <a:xfrm>
            <a:off x="694606" y="18802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/>
              <a:t>Instrument requirement</a:t>
            </a:r>
            <a:endParaRPr lang="zh-CN" altLang="en-US" sz="1800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D99BC18E-DD14-BB94-99CD-7AD25B63880F}"/>
              </a:ext>
            </a:extLst>
          </p:cNvPr>
          <p:cNvSpPr/>
          <p:nvPr/>
        </p:nvSpPr>
        <p:spPr>
          <a:xfrm>
            <a:off x="5252572" y="2853730"/>
            <a:ext cx="55460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38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B344D5-9A16-1514-8BDD-9999455A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B2747C-0805-A5EE-C533-CAFEEA9E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9F2C32-C9A6-F5CB-DF09-BF5688A8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909514"/>
            <a:ext cx="4680520" cy="259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F68D62-899A-AF4D-DE7F-19029F12E535}"/>
              </a:ext>
            </a:extLst>
          </p:cNvPr>
          <p:cNvSpPr txBox="1"/>
          <p:nvPr/>
        </p:nvSpPr>
        <p:spPr>
          <a:xfrm>
            <a:off x="3840941" y="16416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endPara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57D6EE-7F2D-BE2A-5DAB-95EBBB54052E}"/>
              </a:ext>
            </a:extLst>
          </p:cNvPr>
          <p:cNvSpPr txBox="1"/>
          <p:nvPr/>
        </p:nvSpPr>
        <p:spPr>
          <a:xfrm>
            <a:off x="1486694" y="1641671"/>
            <a:ext cx="1202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VIS/NIR</a:t>
            </a:r>
            <a:endParaRPr lang="zh-CN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C:\Documents and Settings\Administrator\桌面\2018\附属图片-编号\图2 光谱仪可见光通道工作原理框图.png">
            <a:extLst>
              <a:ext uri="{FF2B5EF4-FFF2-40B4-BE49-F238E27FC236}">
                <a16:creationId xmlns:a16="http://schemas.microsoft.com/office/drawing/2014/main" id="{AA20150C-078B-941B-6755-C7182CB098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32" y="909514"/>
            <a:ext cx="4680520" cy="2599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B1FA442-FB18-42A2-8525-577634E67BF5}"/>
              </a:ext>
            </a:extLst>
          </p:cNvPr>
          <p:cNvSpPr txBox="1"/>
          <p:nvPr/>
        </p:nvSpPr>
        <p:spPr>
          <a:xfrm>
            <a:off x="850050" y="4106422"/>
            <a:ext cx="10069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detector has a quartz plate in front of slit for protection;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band has two quartz to cover the spectrum range;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band observation contains dark signal and solar signal information, dark signal is performed at begin and end of observation for 21 times. </a:t>
            </a:r>
            <a:endParaRPr lang="zh-CN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6DCD3D-C6F3-DE01-15AE-8C9B8FDE1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34" y="5692913"/>
            <a:ext cx="641964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3EDBA6-7533-D98F-7B4B-2A51CA691643}"/>
              </a:ext>
            </a:extLst>
          </p:cNvPr>
          <p:cNvSpPr txBox="1"/>
          <p:nvPr/>
        </p:nvSpPr>
        <p:spPr>
          <a:xfrm>
            <a:off x="451932" y="333450"/>
            <a:ext cx="44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Spectral calibration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18827-9F94-837F-7D0E-FA1D0639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326" y="981522"/>
            <a:ext cx="3600000" cy="22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3FC2D-6F76-4C3E-2492-AFEDF51DE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832" y="3463498"/>
            <a:ext cx="3600000" cy="22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0B113A-BDD4-29BA-46E2-1C32A64F807B}"/>
              </a:ext>
            </a:extLst>
          </p:cNvPr>
          <p:cNvSpPr txBox="1"/>
          <p:nvPr/>
        </p:nvSpPr>
        <p:spPr>
          <a:xfrm>
            <a:off x="334566" y="1243764"/>
            <a:ext cx="5978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Using Mercury lamp to monitor UV1, UV2 and VIS band wavelength drift;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/>
              <a:t>The calibration is designed to perform monthly.</a:t>
            </a:r>
          </a:p>
          <a:p>
            <a:endParaRPr lang="zh-CN" altLang="en-US" sz="1800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3FEC81A-AC2A-541C-E5EF-11321C6E2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09708"/>
              </p:ext>
            </p:extLst>
          </p:nvPr>
        </p:nvGraphicFramePr>
        <p:xfrm>
          <a:off x="902429" y="3357786"/>
          <a:ext cx="4904745" cy="267539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734260">
                  <a:extLst>
                    <a:ext uri="{9D8B030D-6E8A-4147-A177-3AD203B41FA5}">
                      <a16:colId xmlns:a16="http://schemas.microsoft.com/office/drawing/2014/main" val="4146847978"/>
                    </a:ext>
                  </a:extLst>
                </a:gridCol>
                <a:gridCol w="984310">
                  <a:extLst>
                    <a:ext uri="{9D8B030D-6E8A-4147-A177-3AD203B41FA5}">
                      <a16:colId xmlns:a16="http://schemas.microsoft.com/office/drawing/2014/main" val="2652394700"/>
                    </a:ext>
                  </a:extLst>
                </a:gridCol>
                <a:gridCol w="1055943">
                  <a:extLst>
                    <a:ext uri="{9D8B030D-6E8A-4147-A177-3AD203B41FA5}">
                      <a16:colId xmlns:a16="http://schemas.microsoft.com/office/drawing/2014/main" val="1971048564"/>
                    </a:ext>
                  </a:extLst>
                </a:gridCol>
                <a:gridCol w="1130232">
                  <a:extLst>
                    <a:ext uri="{9D8B030D-6E8A-4147-A177-3AD203B41FA5}">
                      <a16:colId xmlns:a16="http://schemas.microsoft.com/office/drawing/2014/main" val="2339336329"/>
                    </a:ext>
                  </a:extLst>
                </a:gridCol>
              </a:tblGrid>
              <a:tr h="295009">
                <a:tc>
                  <a:txBody>
                    <a:bodyPr/>
                    <a:lstStyle/>
                    <a:p>
                      <a:pPr indent="304800" algn="ctr"/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48350"/>
                  </a:ext>
                </a:extLst>
              </a:tr>
              <a:tr h="379297">
                <a:tc>
                  <a:txBody>
                    <a:bodyPr/>
                    <a:lstStyle/>
                    <a:p>
                      <a:pPr indent="304800" algn="ctr"/>
                      <a:r>
                        <a:rPr lang="en-US" altLang="zh-CN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l"/>
                      <a:r>
                        <a:rPr lang="en-US" altLang="zh-CN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184nm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253nm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296nm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2974243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0.959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0.896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6247231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0.856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8368324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652671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0.893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9108576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0.950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0.892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0.857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6843742"/>
                  </a:ext>
                </a:extLst>
              </a:tr>
              <a:tr h="379297">
                <a:tc>
                  <a:txBody>
                    <a:bodyPr/>
                    <a:lstStyle/>
                    <a:p>
                      <a:pPr indent="306070" algn="ctr"/>
                      <a:r>
                        <a:rPr lang="en-US" altLang="zh-CN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Resolution </a:t>
                      </a: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/nm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607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0.956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6070" algn="ctr"/>
                      <a:r>
                        <a:rPr lang="en-US" sz="105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0.894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6070" algn="ctr"/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0.857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983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06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2F28D-E745-BDA8-1041-51DD32C5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715769B-E997-FC76-E764-A06A49D5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223972-2768-8C93-5928-CCB33FF0FEC1}"/>
              </a:ext>
            </a:extLst>
          </p:cNvPr>
          <p:cNvSpPr txBox="1"/>
          <p:nvPr/>
        </p:nvSpPr>
        <p:spPr>
          <a:xfrm>
            <a:off x="451932" y="333450"/>
            <a:ext cx="405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Radiometric calibration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E4287C-C9D4-0256-8570-ADC1DFECDFC6}"/>
              </a:ext>
            </a:extLst>
          </p:cNvPr>
          <p:cNvSpPr txBox="1"/>
          <p:nvPr/>
        </p:nvSpPr>
        <p:spPr>
          <a:xfrm>
            <a:off x="838622" y="1197546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calibration is usually divided into quartz and detector, each  quartz plate has a backup to monitor the relative change;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detector has a backup detector (UV2) to perform the calibration;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 detector use Tungsten lamp 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E14243E-E424-FFBE-6586-CC552049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000069"/>
              </p:ext>
            </p:extLst>
          </p:nvPr>
        </p:nvGraphicFramePr>
        <p:xfrm>
          <a:off x="1702717" y="3765100"/>
          <a:ext cx="8280921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1421220358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11396969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4207866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 Aim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method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77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Frequency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83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 UV1 quartz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The backup UV1 quartz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 weekly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UV1 detector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The backup detector(UV2)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monthly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7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UV2 quartz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The backup UV2 quartz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yearly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9994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8B5B8227-A727-8E65-02A3-EC8C0A2913BC}"/>
              </a:ext>
            </a:extLst>
          </p:cNvPr>
          <p:cNvSpPr txBox="1"/>
          <p:nvPr/>
        </p:nvSpPr>
        <p:spPr>
          <a:xfrm>
            <a:off x="3610930" y="319896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UV band calibration design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634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17C320-CBC1-CE7D-4BCD-4770B4AA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7BBCF6B-93A7-39A1-0F22-65631CD1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168E84-6458-7C41-BEE5-A14C24D1088C}"/>
              </a:ext>
            </a:extLst>
          </p:cNvPr>
          <p:cNvSpPr txBox="1"/>
          <p:nvPr/>
        </p:nvSpPr>
        <p:spPr>
          <a:xfrm>
            <a:off x="406574" y="333450"/>
            <a:ext cx="405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Calibration cycle design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4F1D33-C870-5811-F8C3-6208BCC343FA}"/>
              </a:ext>
            </a:extLst>
          </p:cNvPr>
          <p:cNvSpPr txBox="1"/>
          <p:nvPr/>
        </p:nvSpPr>
        <p:spPr>
          <a:xfrm>
            <a:off x="622598" y="1125538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 calibration cycle is designed to be performed  automatically using orbit number which counting by the instrument. </a:t>
            </a:r>
            <a:endParaRPr lang="zh-CN" altLang="en-US" sz="2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BBCBC6A-F85D-3E95-8015-6814B65F2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89605"/>
              </p:ext>
            </p:extLst>
          </p:nvPr>
        </p:nvGraphicFramePr>
        <p:xfrm>
          <a:off x="3214886" y="2791457"/>
          <a:ext cx="6624736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16276">
                  <a:extLst>
                    <a:ext uri="{9D8B030D-6E8A-4147-A177-3AD203B41FA5}">
                      <a16:colId xmlns:a16="http://schemas.microsoft.com/office/drawing/2014/main" val="2166380558"/>
                    </a:ext>
                  </a:extLst>
                </a:gridCol>
                <a:gridCol w="5008460">
                  <a:extLst>
                    <a:ext uri="{9D8B030D-6E8A-4147-A177-3AD203B41FA5}">
                      <a16:colId xmlns:a16="http://schemas.microsoft.com/office/drawing/2014/main" val="3452471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Orbit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 measurement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3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UV1 back up quartz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Dark current mode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8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Whole spectrum backup mode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35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N+11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UV2 back up quartz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8552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35F990C-3BE9-B0EE-779D-7BAD9089B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28047"/>
              </p:ext>
            </p:extLst>
          </p:nvPr>
        </p:nvGraphicFramePr>
        <p:xfrm>
          <a:off x="3214886" y="5084456"/>
          <a:ext cx="6624736" cy="1676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69017">
                  <a:extLst>
                    <a:ext uri="{9D8B030D-6E8A-4147-A177-3AD203B41FA5}">
                      <a16:colId xmlns:a16="http://schemas.microsoft.com/office/drawing/2014/main" val="3742141021"/>
                    </a:ext>
                  </a:extLst>
                </a:gridCol>
                <a:gridCol w="5055719">
                  <a:extLst>
                    <a:ext uri="{9D8B030D-6E8A-4147-A177-3AD203B41FA5}">
                      <a16:colId xmlns:a16="http://schemas.microsoft.com/office/drawing/2014/main" val="3999430396"/>
                    </a:ext>
                  </a:extLst>
                </a:gridCol>
              </a:tblGrid>
              <a:tr h="3156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Orbit 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885"/>
                  </a:ext>
                </a:extLst>
              </a:tr>
              <a:tr h="3156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N+14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Solar measurement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05151"/>
                  </a:ext>
                </a:extLst>
              </a:tr>
              <a:tr h="3156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N+17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calibration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959711"/>
                  </a:ext>
                </a:extLst>
              </a:tr>
              <a:tr h="3156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N+20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Tungsten lamp2 for VIS detector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895338"/>
                  </a:ext>
                </a:extLst>
              </a:tr>
              <a:tr h="31568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N+23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Tungsten lamp1 for VIS detector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20370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A56A871-A3FA-429A-DFFC-6470E011C3D0}"/>
              </a:ext>
            </a:extLst>
          </p:cNvPr>
          <p:cNvSpPr txBox="1"/>
          <p:nvPr/>
        </p:nvSpPr>
        <p:spPr>
          <a:xfrm>
            <a:off x="4186994" y="216384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yearly calibration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B97FD8-59D0-A19F-9C26-B32671AE5484}"/>
              </a:ext>
            </a:extLst>
          </p:cNvPr>
          <p:cNvSpPr txBox="1"/>
          <p:nvPr/>
        </p:nvSpPr>
        <p:spPr>
          <a:xfrm>
            <a:off x="-169490" y="548809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Day 2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67EDA64-8988-651B-12B0-9E2F7D4E4B26}"/>
              </a:ext>
            </a:extLst>
          </p:cNvPr>
          <p:cNvSpPr txBox="1"/>
          <p:nvPr/>
        </p:nvSpPr>
        <p:spPr>
          <a:xfrm>
            <a:off x="-169490" y="3442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Day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183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2A432845-89CE-4B6A-BB31-5A4A84E58B48}" type="datetime4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March 19, 2025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9769671E-68C5-4C7A-83E9-2A6A5A7D2E17}" type="slidenum">
              <a:rPr lang="en-US" altLang="zh-CN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4390" y="555920"/>
            <a:ext cx="7680384" cy="889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121780" tIns="60889" rIns="121780" bIns="60889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895" y="-19863"/>
            <a:ext cx="3800137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kumimoji="1" lang="en-US" altLang="zh-CN" sz="3700" b="1" dirty="0">
                <a:solidFill>
                  <a:srgbClr val="0000FF"/>
                </a:solidFill>
                <a:latin typeface="Calibri"/>
                <a:ea typeface="隶书" pitchFamily="49" charset="-122"/>
                <a:cs typeface="Calibri" panose="020F0502020204030204" pitchFamily="34" charset="0"/>
              </a:rPr>
              <a:t> 2. On-orbit status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76563"/>
              </p:ext>
            </p:extLst>
          </p:nvPr>
        </p:nvGraphicFramePr>
        <p:xfrm>
          <a:off x="628542" y="1989634"/>
          <a:ext cx="6114736" cy="2501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21.7.5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Fengyun-3E</a:t>
                      </a:r>
                      <a:r>
                        <a:rPr lang="en-US" altLang="zh-CN" sz="1400" baseline="0" dirty="0"/>
                        <a:t> was launched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21.7.10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SSIM was powered</a:t>
                      </a:r>
                      <a:r>
                        <a:rPr lang="en-US" altLang="zh-CN" sz="1400" baseline="0" dirty="0"/>
                        <a:t> on and then turned to standby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21.7.11-8.29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Gas-off stage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21.8.30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Adjusted instrument parameters 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21.8.31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First light of the sun  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21.9.1-9.23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More testing, such as SNR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21.9.24</a:t>
                      </a:r>
                      <a:endParaRPr lang="zh-CN" altLang="en-US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Switched to operation mode </a:t>
                      </a:r>
                      <a:endParaRPr lang="zh-CN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C80FC453-7B1D-FDA3-CE95-78FD4BB6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326" y="1989634"/>
            <a:ext cx="48965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67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tes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test2</Template>
  <TotalTime>1508</TotalTime>
  <Words>1063</Words>
  <Application>Microsoft Office PowerPoint</Application>
  <PresentationFormat>自定义</PresentationFormat>
  <Paragraphs>272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华文琥珀</vt:lpstr>
      <vt:lpstr>华文新魏</vt:lpstr>
      <vt:lpstr>微软雅黑</vt:lpstr>
      <vt:lpstr>Arial</vt:lpstr>
      <vt:lpstr>Calibri</vt:lpstr>
      <vt:lpstr>Times New Roman</vt:lpstr>
      <vt:lpstr>Wingdings</vt:lpstr>
      <vt:lpstr>test2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齐瑾</dc:creator>
  <cp:lastModifiedBy>PC</cp:lastModifiedBy>
  <cp:revision>25</cp:revision>
  <dcterms:created xsi:type="dcterms:W3CDTF">2025-03-11T06:28:33Z</dcterms:created>
  <dcterms:modified xsi:type="dcterms:W3CDTF">2025-03-19T06:35:49Z</dcterms:modified>
</cp:coreProperties>
</file>