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4.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3.xml" ContentType="application/vnd.openxmlformats-officedocument.drawingml.chartshapes+xml"/>
  <Override PartName="/ppt/notesSlides/notesSlide5.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drawings/drawing4.xml" ContentType="application/vnd.openxmlformats-officedocument.drawingml.chartshapes+xml"/>
  <Override PartName="/ppt/notesSlides/notesSlide6.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drawings/drawing5.xml" ContentType="application/vnd.openxmlformats-officedocument.drawingml.chartshapes+xml"/>
  <Override PartName="/ppt/notesSlides/notesSlide7.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drawings/drawing6.xml" ContentType="application/vnd.openxmlformats-officedocument.drawingml.chartshapes+xml"/>
  <Override PartName="/ppt/notesSlides/notesSlide8.xml" ContentType="application/vnd.openxmlformats-officedocument.presentationml.notesSlide+xml"/>
  <Override PartName="/ppt/charts/chart8.xml" ContentType="application/vnd.openxmlformats-officedocument.drawingml.chart+xml"/>
  <Override PartName="/ppt/theme/themeOverride6.xml" ContentType="application/vnd.openxmlformats-officedocument.themeOverride+xml"/>
  <Override PartName="/ppt/charts/chart9.xml" ContentType="application/vnd.openxmlformats-officedocument.drawingml.chart+xml"/>
  <Override PartName="/ppt/drawings/drawing7.xml" ContentType="application/vnd.openxmlformats-officedocument.drawingml.chartshapes+xml"/>
  <Override PartName="/ppt/notesSlides/notesSlide9.xml" ContentType="application/vnd.openxmlformats-officedocument.presentationml.notesSlide+xml"/>
  <Override PartName="/ppt/charts/chart10.xml" ContentType="application/vnd.openxmlformats-officedocument.drawingml.chart+xml"/>
  <Override PartName="/ppt/theme/themeOverride7.xml" ContentType="application/vnd.openxmlformats-officedocument.themeOverride+xml"/>
  <Override PartName="/ppt/drawings/drawing8.xml" ContentType="application/vnd.openxmlformats-officedocument.drawingml.chartshapes+xml"/>
  <Override PartName="/ppt/notesSlides/notesSlide10.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charts/chart12.xml" ContentType="application/vnd.openxmlformats-officedocument.drawingml.chart+xml"/>
  <Override PartName="/ppt/drawings/drawing9.xml" ContentType="application/vnd.openxmlformats-officedocument.drawingml.chartshapes+xml"/>
  <Override PartName="/ppt/charts/chart13.xml" ContentType="application/vnd.openxmlformats-officedocument.drawingml.chart+xml"/>
  <Override PartName="/ppt/drawings/drawing10.xml" ContentType="application/vnd.openxmlformats-officedocument.drawingml.chartshapes+xml"/>
  <Override PartName="/ppt/notesSlides/notesSlide11.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notesSlides/notesSlide12.xml" ContentType="application/vnd.openxmlformats-officedocument.presentationml.notesSlide+xml"/>
  <Override PartName="/ppt/charts/chart15.xml" ContentType="application/vnd.openxmlformats-officedocument.drawingml.chart+xml"/>
  <Override PartName="/ppt/theme/themeOverride10.xml" ContentType="application/vnd.openxmlformats-officedocument.themeOverride+xml"/>
  <Override PartName="/ppt/drawings/drawing11.xml" ContentType="application/vnd.openxmlformats-officedocument.drawingml.chartshapes+xml"/>
  <Override PartName="/ppt/notesSlides/notesSlide13.xml" ContentType="application/vnd.openxmlformats-officedocument.presentationml.notesSl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drawings/drawing12.xml" ContentType="application/vnd.openxmlformats-officedocument.drawingml.chartshapes+xml"/>
  <Override PartName="/ppt/charts/chart18.xml" ContentType="application/vnd.openxmlformats-officedocument.drawingml.chart+xml"/>
  <Override PartName="/ppt/drawings/drawing13.xml" ContentType="application/vnd.openxmlformats-officedocument.drawingml.chartshapes+xml"/>
  <Override PartName="/ppt/notesSlides/notesSlide14.xml" ContentType="application/vnd.openxmlformats-officedocument.presentationml.notesSlide+xml"/>
  <Override PartName="/ppt/charts/chart19.xml" ContentType="application/vnd.openxmlformats-officedocument.drawingml.chart+xml"/>
  <Override PartName="/ppt/theme/themeOverride13.xml" ContentType="application/vnd.openxmlformats-officedocument.themeOverride+xml"/>
  <Override PartName="/ppt/charts/chart20.xml" ContentType="application/vnd.openxmlformats-officedocument.drawingml.chart+xml"/>
  <Override PartName="/ppt/drawings/drawing14.xml" ContentType="application/vnd.openxmlformats-officedocument.drawingml.chartshapes+xml"/>
  <Override PartName="/ppt/charts/chart21.xml" ContentType="application/vnd.openxmlformats-officedocument.drawingml.chart+xml"/>
  <Override PartName="/ppt/drawings/drawing15.xml" ContentType="application/vnd.openxmlformats-officedocument.drawingml.chartshapes+xml"/>
  <Override PartName="/ppt/charts/chart22.xml" ContentType="application/vnd.openxmlformats-officedocument.drawingml.chart+xml"/>
  <Override PartName="/ppt/drawings/drawing16.xml" ContentType="application/vnd.openxmlformats-officedocument.drawingml.chartshapes+xml"/>
  <Override PartName="/ppt/charts/chart23.xml" ContentType="application/vnd.openxmlformats-officedocument.drawingml.chart+xml"/>
  <Override PartName="/ppt/theme/themeOverride14.xml" ContentType="application/vnd.openxmlformats-officedocument.themeOverride+xml"/>
  <Override PartName="/ppt/drawings/drawing17.xml" ContentType="application/vnd.openxmlformats-officedocument.drawingml.chartshapes+xml"/>
  <Override PartName="/ppt/notesSlides/notesSlide15.xml" ContentType="application/vnd.openxmlformats-officedocument.presentationml.notesSlide+xml"/>
  <Override PartName="/ppt/charts/chart24.xml" ContentType="application/vnd.openxmlformats-officedocument.drawingml.chart+xml"/>
  <Override PartName="/ppt/theme/themeOverride15.xml" ContentType="application/vnd.openxmlformats-officedocument.themeOverride+xml"/>
  <Override PartName="/ppt/charts/chart25.xml" ContentType="application/vnd.openxmlformats-officedocument.drawingml.chart+xml"/>
  <Override PartName="/ppt/theme/themeOverride16.xml" ContentType="application/vnd.openxmlformats-officedocument.themeOverride+xml"/>
  <Override PartName="/ppt/notesSlides/notesSlide16.xml" ContentType="application/vnd.openxmlformats-officedocument.presentationml.notesSlide+xml"/>
  <Override PartName="/ppt/charts/chart26.xml" ContentType="application/vnd.openxmlformats-officedocument.drawingml.chart+xml"/>
  <Override PartName="/ppt/theme/themeOverride17.xml" ContentType="application/vnd.openxmlformats-officedocument.themeOverride+xml"/>
  <Override PartName="/ppt/drawings/drawing18.xml" ContentType="application/vnd.openxmlformats-officedocument.drawingml.chartshapes+xml"/>
  <Override PartName="/ppt/notesSlides/notesSlide17.xml" ContentType="application/vnd.openxmlformats-officedocument.presentationml.notesSlide+xml"/>
  <Override PartName="/ppt/charts/chart27.xml" ContentType="application/vnd.openxmlformats-officedocument.drawingml.chart+xml"/>
  <Override PartName="/ppt/drawings/drawing19.xml" ContentType="application/vnd.openxmlformats-officedocument.drawingml.chartshapes+xml"/>
  <Override PartName="/ppt/charts/chart28.xml" ContentType="application/vnd.openxmlformats-officedocument.drawingml.chart+xml"/>
  <Override PartName="/ppt/drawings/drawing20.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70" r:id="rId1"/>
  </p:sldMasterIdLst>
  <p:notesMasterIdLst>
    <p:notesMasterId r:id="rId22"/>
  </p:notesMasterIdLst>
  <p:handoutMasterIdLst>
    <p:handoutMasterId r:id="rId23"/>
  </p:handoutMasterIdLst>
  <p:sldIdLst>
    <p:sldId id="256" r:id="rId2"/>
    <p:sldId id="486" r:id="rId3"/>
    <p:sldId id="521" r:id="rId4"/>
    <p:sldId id="11488" r:id="rId5"/>
    <p:sldId id="11512" r:id="rId6"/>
    <p:sldId id="11511" r:id="rId7"/>
    <p:sldId id="11505" r:id="rId8"/>
    <p:sldId id="11489" r:id="rId9"/>
    <p:sldId id="11492" r:id="rId10"/>
    <p:sldId id="11504" r:id="rId11"/>
    <p:sldId id="11491" r:id="rId12"/>
    <p:sldId id="11499" r:id="rId13"/>
    <p:sldId id="11506" r:id="rId14"/>
    <p:sldId id="11498" r:id="rId15"/>
    <p:sldId id="11493" r:id="rId16"/>
    <p:sldId id="11500" r:id="rId17"/>
    <p:sldId id="11507" r:id="rId18"/>
    <p:sldId id="11508" r:id="rId19"/>
    <p:sldId id="11509" r:id="rId20"/>
    <p:sldId id="11510" r:id="rId21"/>
  </p:sldIdLst>
  <p:sldSz cx="9906000" cy="6858000" type="A4"/>
  <p:notesSz cx="7010400" cy="9296400"/>
  <p:defaultTextStyle>
    <a:defPPr>
      <a:defRPr lang="en-GB"/>
    </a:defPPr>
    <a:lvl1pPr algn="l" rtl="0" fontAlgn="base">
      <a:spcBef>
        <a:spcPct val="0"/>
      </a:spcBef>
      <a:spcAft>
        <a:spcPct val="0"/>
      </a:spcAft>
      <a:defRPr sz="900" b="1" kern="1200">
        <a:solidFill>
          <a:schemeClr val="bg1"/>
        </a:solidFill>
        <a:latin typeface="Tahoma" pitchFamily="34" charset="0"/>
        <a:ea typeface="+mn-ea"/>
        <a:cs typeface="+mn-cs"/>
      </a:defRPr>
    </a:lvl1pPr>
    <a:lvl2pPr marL="457200" algn="l" rtl="0" fontAlgn="base">
      <a:spcBef>
        <a:spcPct val="0"/>
      </a:spcBef>
      <a:spcAft>
        <a:spcPct val="0"/>
      </a:spcAft>
      <a:defRPr sz="900" b="1" kern="1200">
        <a:solidFill>
          <a:schemeClr val="bg1"/>
        </a:solidFill>
        <a:latin typeface="Tahoma" pitchFamily="34" charset="0"/>
        <a:ea typeface="+mn-ea"/>
        <a:cs typeface="+mn-cs"/>
      </a:defRPr>
    </a:lvl2pPr>
    <a:lvl3pPr marL="914400" algn="l" rtl="0" fontAlgn="base">
      <a:spcBef>
        <a:spcPct val="0"/>
      </a:spcBef>
      <a:spcAft>
        <a:spcPct val="0"/>
      </a:spcAft>
      <a:defRPr sz="900" b="1" kern="1200">
        <a:solidFill>
          <a:schemeClr val="bg1"/>
        </a:solidFill>
        <a:latin typeface="Tahoma" pitchFamily="34" charset="0"/>
        <a:ea typeface="+mn-ea"/>
        <a:cs typeface="+mn-cs"/>
      </a:defRPr>
    </a:lvl3pPr>
    <a:lvl4pPr marL="1371600" algn="l" rtl="0" fontAlgn="base">
      <a:spcBef>
        <a:spcPct val="0"/>
      </a:spcBef>
      <a:spcAft>
        <a:spcPct val="0"/>
      </a:spcAft>
      <a:defRPr sz="900" b="1" kern="1200">
        <a:solidFill>
          <a:schemeClr val="bg1"/>
        </a:solidFill>
        <a:latin typeface="Tahoma" pitchFamily="34" charset="0"/>
        <a:ea typeface="+mn-ea"/>
        <a:cs typeface="+mn-cs"/>
      </a:defRPr>
    </a:lvl4pPr>
    <a:lvl5pPr marL="1828800" algn="l" rtl="0" fontAlgn="base">
      <a:spcBef>
        <a:spcPct val="0"/>
      </a:spcBef>
      <a:spcAft>
        <a:spcPct val="0"/>
      </a:spcAft>
      <a:defRPr sz="900" b="1" kern="1200">
        <a:solidFill>
          <a:schemeClr val="bg1"/>
        </a:solidFill>
        <a:latin typeface="Tahoma" pitchFamily="34" charset="0"/>
        <a:ea typeface="+mn-ea"/>
        <a:cs typeface="+mn-cs"/>
      </a:defRPr>
    </a:lvl5pPr>
    <a:lvl6pPr marL="2286000" algn="l" defTabSz="914400" rtl="0" eaLnBrk="1" latinLnBrk="0" hangingPunct="1">
      <a:defRPr sz="900" b="1" kern="1200">
        <a:solidFill>
          <a:schemeClr val="bg1"/>
        </a:solidFill>
        <a:latin typeface="Tahoma" pitchFamily="34" charset="0"/>
        <a:ea typeface="+mn-ea"/>
        <a:cs typeface="+mn-cs"/>
      </a:defRPr>
    </a:lvl6pPr>
    <a:lvl7pPr marL="2743200" algn="l" defTabSz="914400" rtl="0" eaLnBrk="1" latinLnBrk="0" hangingPunct="1">
      <a:defRPr sz="900" b="1" kern="1200">
        <a:solidFill>
          <a:schemeClr val="bg1"/>
        </a:solidFill>
        <a:latin typeface="Tahoma" pitchFamily="34" charset="0"/>
        <a:ea typeface="+mn-ea"/>
        <a:cs typeface="+mn-cs"/>
      </a:defRPr>
    </a:lvl7pPr>
    <a:lvl8pPr marL="3200400" algn="l" defTabSz="914400" rtl="0" eaLnBrk="1" latinLnBrk="0" hangingPunct="1">
      <a:defRPr sz="900" b="1" kern="1200">
        <a:solidFill>
          <a:schemeClr val="bg1"/>
        </a:solidFill>
        <a:latin typeface="Tahoma" pitchFamily="34" charset="0"/>
        <a:ea typeface="+mn-ea"/>
        <a:cs typeface="+mn-cs"/>
      </a:defRPr>
    </a:lvl8pPr>
    <a:lvl9pPr marL="3657600" algn="l" defTabSz="914400" rtl="0" eaLnBrk="1" latinLnBrk="0" hangingPunct="1">
      <a:defRPr sz="900" b="1" kern="1200">
        <a:solidFill>
          <a:schemeClr val="bg1"/>
        </a:solidFill>
        <a:latin typeface="Tahoma" pitchFamily="34" charset="0"/>
        <a:ea typeface="+mn-ea"/>
        <a:cs typeface="+mn-cs"/>
      </a:defRPr>
    </a:lvl9pPr>
  </p:defaultTextStyle>
  <p:extLst>
    <p:ext uri="{EFAFB233-063F-42B5-8137-9DF3F51BA10A}">
      <p15:sldGuideLst xmlns:p15="http://schemas.microsoft.com/office/powerpoint/2012/main">
        <p15:guide id="1" orient="horz" pos="1164">
          <p15:clr>
            <a:srgbClr val="A4A3A4"/>
          </p15:clr>
        </p15:guide>
        <p15:guide id="2" orient="horz" pos="1410">
          <p15:clr>
            <a:srgbClr val="A4A3A4"/>
          </p15:clr>
        </p15:guide>
        <p15:guide id="3" orient="horz" pos="2715">
          <p15:clr>
            <a:srgbClr val="A4A3A4"/>
          </p15:clr>
        </p15:guide>
        <p15:guide id="4" orient="horz" pos="2389">
          <p15:clr>
            <a:srgbClr val="A4A3A4"/>
          </p15:clr>
        </p15:guide>
        <p15:guide id="5" orient="horz" pos="2064">
          <p15:clr>
            <a:srgbClr val="A4A3A4"/>
          </p15:clr>
        </p15:guide>
        <p15:guide id="6" orient="horz" pos="1735">
          <p15:clr>
            <a:srgbClr val="A4A3A4"/>
          </p15:clr>
        </p15:guide>
        <p15:guide id="7" orient="horz" pos="3369">
          <p15:clr>
            <a:srgbClr val="A4A3A4"/>
          </p15:clr>
        </p15:guide>
        <p15:guide id="8" orient="horz" pos="3698">
          <p15:clr>
            <a:srgbClr val="A4A3A4"/>
          </p15:clr>
        </p15:guide>
        <p15:guide id="9" pos="4214">
          <p15:clr>
            <a:srgbClr val="A4A3A4"/>
          </p15:clr>
        </p15:guide>
        <p15:guide id="10" pos="358">
          <p15:clr>
            <a:srgbClr val="A4A3A4"/>
          </p15:clr>
        </p15:guide>
        <p15:guide id="11" pos="912">
          <p15:clr>
            <a:srgbClr val="A4A3A4"/>
          </p15:clr>
        </p15:guide>
        <p15:guide id="12" pos="4879">
          <p15:clr>
            <a:srgbClr val="A4A3A4"/>
          </p15:clr>
        </p15:guide>
        <p15:guide id="13" pos="5556">
          <p15:clr>
            <a:srgbClr val="A4A3A4"/>
          </p15:clr>
        </p15:guide>
        <p15:guide id="14" pos="1424">
          <p15:clr>
            <a:srgbClr val="A4A3A4"/>
          </p15:clr>
        </p15:guide>
        <p15:guide id="15" pos="402">
          <p15:clr>
            <a:srgbClr val="A4A3A4"/>
          </p15:clr>
        </p15:guide>
        <p15:guide id="16" pos="1795">
          <p15:clr>
            <a:srgbClr val="A4A3A4"/>
          </p15:clr>
        </p15:guide>
      </p15:sldGuideLst>
    </p:ext>
    <p:ext uri="{2D200454-40CA-4A62-9FC3-DE9A4176ACB9}">
      <p15:notesGuideLst xmlns:p15="http://schemas.microsoft.com/office/powerpoint/2012/main">
        <p15:guide id="1" orient="horz" pos="2928">
          <p15:clr>
            <a:srgbClr val="A4A3A4"/>
          </p15:clr>
        </p15:guide>
        <p15:guide id="2" pos="22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EE2D24"/>
    <a:srgbClr val="3333FF"/>
    <a:srgbClr val="4E0B55"/>
    <a:srgbClr val="FF9900"/>
    <a:srgbClr val="A2DADE"/>
    <a:srgbClr val="C7A775"/>
    <a:srgbClr val="00B5EF"/>
    <a:srgbClr val="CDE3A0"/>
    <a:srgbClr val="EFC8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77" autoAdjust="0"/>
    <p:restoredTop sz="69746" autoAdjust="0"/>
  </p:normalViewPr>
  <p:slideViewPr>
    <p:cSldViewPr snapToGrid="0">
      <p:cViewPr varScale="1">
        <p:scale>
          <a:sx n="65" d="100"/>
          <a:sy n="65" d="100"/>
        </p:scale>
        <p:origin x="840" y="78"/>
      </p:cViewPr>
      <p:guideLst>
        <p:guide orient="horz" pos="1164"/>
        <p:guide orient="horz" pos="1410"/>
        <p:guide orient="horz" pos="2715"/>
        <p:guide orient="horz" pos="2389"/>
        <p:guide orient="horz" pos="2064"/>
        <p:guide orient="horz" pos="1735"/>
        <p:guide orient="horz" pos="3369"/>
        <p:guide orient="horz" pos="3698"/>
        <p:guide pos="4214"/>
        <p:guide pos="358"/>
        <p:guide pos="912"/>
        <p:guide pos="4879"/>
        <p:guide pos="5556"/>
        <p:guide pos="1424"/>
        <p:guide pos="402"/>
        <p:guide pos="1795"/>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notesViewPr>
    <p:cSldViewPr snapToGrid="0">
      <p:cViewPr varScale="1">
        <p:scale>
          <a:sx n="61" d="100"/>
          <a:sy n="61" d="100"/>
        </p:scale>
        <p:origin x="1968" y="72"/>
      </p:cViewPr>
      <p:guideLst>
        <p:guide orient="horz" pos="2928"/>
        <p:guide pos="2207"/>
      </p:guideLst>
    </p:cSldViewPr>
  </p:notesViewPr>
  <p:gridSpacing cx="90012" cy="90012"/>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bali\Downloads\gsics_data.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chartUserShapes" Target="../drawings/drawing8.xml"/><Relationship Id="rId2" Type="http://schemas.openxmlformats.org/officeDocument/2006/relationships/oleObject" Target="file:///C:\Users\mbali\Downloads\gsics_data.xlsx"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2" Type="http://schemas.openxmlformats.org/officeDocument/2006/relationships/oleObject" Target="file:///C:\Users\mbali\Downloads\gsics_data.xlsx" TargetMode="External"/><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2.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3.xlsx"/></Relationships>
</file>

<file path=ppt/charts/_rels/chart14.xml.rels><?xml version="1.0" encoding="UTF-8" standalone="yes"?>
<Relationships xmlns="http://schemas.openxmlformats.org/package/2006/relationships"><Relationship Id="rId2" Type="http://schemas.openxmlformats.org/officeDocument/2006/relationships/oleObject" Target="file:///C:\Users\mbali\Downloads\gsics_data.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file:///C:\Users\mbali\Downloads\gsics_data.xlsx" TargetMode="External"/><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oleObject" Target="file:///C:\Users\mbali\Downloads\gsics_data.xlsx" TargetMode="External"/><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3" Type="http://schemas.openxmlformats.org/officeDocument/2006/relationships/chartUserShapes" Target="../drawings/drawing12.xml"/><Relationship Id="rId2" Type="http://schemas.openxmlformats.org/officeDocument/2006/relationships/package" Target="../embeddings/Microsoft_Excel_Worksheet4.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5.xlsx"/></Relationships>
</file>

<file path=ppt/charts/_rels/chart19.xml.rels><?xml version="1.0" encoding="UTF-8" standalone="yes"?>
<Relationships xmlns="http://schemas.openxmlformats.org/package/2006/relationships"><Relationship Id="rId2" Type="http://schemas.openxmlformats.org/officeDocument/2006/relationships/oleObject" Target="file:///C:\Users\mbali\Downloads\gsics_data.xlsx" TargetMode="External"/><Relationship Id="rId1" Type="http://schemas.openxmlformats.org/officeDocument/2006/relationships/themeOverride" Target="../theme/themeOverride13.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C:\Users\mbali\Downloads\gsics_data.xlsx" TargetMode="External"/><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6.xlsx"/></Relationships>
</file>

<file path=ppt/charts/_rels/chart21.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package" Target="../embeddings/Microsoft_Excel_Worksheet7.xlsx"/></Relationships>
</file>

<file path=ppt/charts/_rels/chart22.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package" Target="../embeddings/Microsoft_Excel_Worksheet8.xlsx"/></Relationships>
</file>

<file path=ppt/charts/_rels/chart23.xml.rels><?xml version="1.0" encoding="UTF-8" standalone="yes"?>
<Relationships xmlns="http://schemas.openxmlformats.org/package/2006/relationships"><Relationship Id="rId3" Type="http://schemas.openxmlformats.org/officeDocument/2006/relationships/chartUserShapes" Target="../drawings/drawing17.xml"/><Relationship Id="rId2" Type="http://schemas.openxmlformats.org/officeDocument/2006/relationships/package" Target="../embeddings/Microsoft_Excel_Worksheet9.xlsx"/><Relationship Id="rId1" Type="http://schemas.openxmlformats.org/officeDocument/2006/relationships/themeOverride" Target="../theme/themeOverride14.xml"/></Relationships>
</file>

<file path=ppt/charts/_rels/chart24.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5.xml"/></Relationships>
</file>

<file path=ppt/charts/_rels/chart25.xml.rels><?xml version="1.0" encoding="UTF-8" standalone="yes"?>
<Relationships xmlns="http://schemas.openxmlformats.org/package/2006/relationships"><Relationship Id="rId2" Type="http://schemas.openxmlformats.org/officeDocument/2006/relationships/oleObject" Target="../embeddings/oleObject2.bin"/><Relationship Id="rId1" Type="http://schemas.openxmlformats.org/officeDocument/2006/relationships/themeOverride" Target="../theme/themeOverride16.xml"/></Relationships>
</file>

<file path=ppt/charts/_rels/chart26.xml.rels><?xml version="1.0" encoding="UTF-8" standalone="yes"?>
<Relationships xmlns="http://schemas.openxmlformats.org/package/2006/relationships"><Relationship Id="rId3" Type="http://schemas.openxmlformats.org/officeDocument/2006/relationships/chartUserShapes" Target="../drawings/drawing18.xml"/><Relationship Id="rId2" Type="http://schemas.openxmlformats.org/officeDocument/2006/relationships/package" Target="../embeddings/Microsoft_Excel_Worksheet10.xlsx"/><Relationship Id="rId1" Type="http://schemas.openxmlformats.org/officeDocument/2006/relationships/themeOverride" Target="../theme/themeOverride17.xml"/></Relationships>
</file>

<file path=ppt/charts/_rels/chart27.xml.rels><?xml version="1.0" encoding="UTF-8" standalone="yes"?>
<Relationships xmlns="http://schemas.openxmlformats.org/package/2006/relationships"><Relationship Id="rId2" Type="http://schemas.openxmlformats.org/officeDocument/2006/relationships/chartUserShapes" Target="../drawings/drawing19.xml"/><Relationship Id="rId1" Type="http://schemas.openxmlformats.org/officeDocument/2006/relationships/package" Target="../embeddings/Microsoft_Excel_Worksheet11.xlsx"/></Relationships>
</file>

<file path=ppt/charts/_rels/chart28.xml.rels><?xml version="1.0" encoding="UTF-8" standalone="yes"?>
<Relationships xmlns="http://schemas.openxmlformats.org/package/2006/relationships"><Relationship Id="rId2" Type="http://schemas.openxmlformats.org/officeDocument/2006/relationships/chartUserShapes" Target="../drawings/drawing20.xml"/><Relationship Id="rId1" Type="http://schemas.openxmlformats.org/officeDocument/2006/relationships/package" Target="../embeddings/Microsoft_Excel_Worksheet12.xlsx"/></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oleObject" Target="file:///C:\Users\mbali\Downloads\gsics_data.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file:///C:\Users\mbali\Downloads\gsics_data.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5.xml"/><Relationship Id="rId2" Type="http://schemas.openxmlformats.org/officeDocument/2006/relationships/oleObject" Target="file:///C:\Users\mbali\Downloads\gsics_data.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C:\Users\mbali\Downloads\gsics_data.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xlsx"/></Relationships>
</file>

<file path=ppt/charts/_rels/chart8.xml.rels><?xml version="1.0" encoding="UTF-8" standalone="yes"?>
<Relationships xmlns="http://schemas.openxmlformats.org/package/2006/relationships"><Relationship Id="rId2" Type="http://schemas.openxmlformats.org/officeDocument/2006/relationships/oleObject" Target="file:///C:\Users\mbali\Downloads\gsics_data.xlsx" TargetMode="External"/><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02640640"/>
        <c:axId val="114893568"/>
      </c:barChart>
      <c:catAx>
        <c:axId val="10264064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4893568"/>
        <c:crosses val="autoZero"/>
        <c:auto val="1"/>
        <c:lblAlgn val="ctr"/>
        <c:lblOffset val="100"/>
        <c:noMultiLvlLbl val="0"/>
      </c:catAx>
      <c:valAx>
        <c:axId val="114893568"/>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102640640"/>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8197632"/>
        <c:axId val="118625792"/>
      </c:barChart>
      <c:catAx>
        <c:axId val="11819763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8625792"/>
        <c:crosses val="autoZero"/>
        <c:auto val="1"/>
        <c:lblAlgn val="ctr"/>
        <c:lblOffset val="100"/>
        <c:noMultiLvlLbl val="0"/>
      </c:catAx>
      <c:valAx>
        <c:axId val="118625792"/>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8197632"/>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userShapes r:id="rId3"/>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8668288"/>
        <c:axId val="120145024"/>
      </c:barChart>
      <c:catAx>
        <c:axId val="11866828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20145024"/>
        <c:crosses val="autoZero"/>
        <c:auto val="1"/>
        <c:lblAlgn val="ctr"/>
        <c:lblOffset val="100"/>
        <c:noMultiLvlLbl val="0"/>
      </c:catAx>
      <c:valAx>
        <c:axId val="120145024"/>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8668288"/>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53440862627214"/>
          <c:y val="2.752914606604407E-2"/>
          <c:w val="0.84403451705288979"/>
          <c:h val="0.78670645784502735"/>
        </c:manualLayout>
      </c:layout>
      <c:scatterChart>
        <c:scatterStyle val="lineMarker"/>
        <c:varyColors val="0"/>
        <c:ser>
          <c:idx val="1"/>
          <c:order val="0"/>
          <c:tx>
            <c:strRef>
              <c:f>主备板比值!$EA$1</c:f>
              <c:strCache>
                <c:ptCount val="1"/>
                <c:pt idx="0">
                  <c:v>300</c:v>
                </c:pt>
              </c:strCache>
            </c:strRef>
          </c:tx>
          <c:spPr>
            <a:ln w="38100">
              <a:noFill/>
            </a:ln>
          </c:spPr>
          <c:trendline>
            <c:trendlineType val="linear"/>
            <c:dispRSqr val="1"/>
            <c:dispEq val="1"/>
            <c:trendlineLbl>
              <c:layout>
                <c:manualLayout>
                  <c:x val="3.1042316291660123E-2"/>
                  <c:y val="-0.55403507568089938"/>
                </c:manualLayout>
              </c:layout>
              <c:numFmt formatCode="0.000000000000000E+00" sourceLinked="0"/>
            </c:trendlineLbl>
          </c:trendline>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主备板比值!$EA$2:$EA$41</c:f>
              <c:numCache>
                <c:formatCode>General</c:formatCode>
                <c:ptCount val="40"/>
                <c:pt idx="0">
                  <c:v>0.99961179679377254</c:v>
                </c:pt>
                <c:pt idx="1">
                  <c:v>0.99442280389366455</c:v>
                </c:pt>
                <c:pt idx="2">
                  <c:v>0.99083397386077021</c:v>
                </c:pt>
                <c:pt idx="3">
                  <c:v>0.99695557712180749</c:v>
                </c:pt>
                <c:pt idx="4">
                  <c:v>0.97914856423794006</c:v>
                </c:pt>
                <c:pt idx="5">
                  <c:v>0.97792204921947534</c:v>
                </c:pt>
                <c:pt idx="6">
                  <c:v>0.98580302124839858</c:v>
                </c:pt>
                <c:pt idx="7">
                  <c:v>0.9764088561674833</c:v>
                </c:pt>
                <c:pt idx="8">
                  <c:v>0.98874226125625297</c:v>
                </c:pt>
                <c:pt idx="9">
                  <c:v>0.97137632477500935</c:v>
                </c:pt>
                <c:pt idx="10">
                  <c:v>0.97415715489270416</c:v>
                </c:pt>
                <c:pt idx="11">
                  <c:v>0.95372703296661443</c:v>
                </c:pt>
                <c:pt idx="12">
                  <c:v>0.97828067516926343</c:v>
                </c:pt>
                <c:pt idx="13">
                  <c:v>0.97319522249797175</c:v>
                </c:pt>
                <c:pt idx="14">
                  <c:v>0.96035452350492778</c:v>
                </c:pt>
                <c:pt idx="15">
                  <c:v>0.95774722290237668</c:v>
                </c:pt>
                <c:pt idx="16">
                  <c:v>0.95621123517957674</c:v>
                </c:pt>
                <c:pt idx="17">
                  <c:v>0.95610404934701076</c:v>
                </c:pt>
                <c:pt idx="18">
                  <c:v>0.95415759427914759</c:v>
                </c:pt>
                <c:pt idx="19">
                  <c:v>0.94847444286919935</c:v>
                </c:pt>
                <c:pt idx="20">
                  <c:v>0.95950802658863055</c:v>
                </c:pt>
                <c:pt idx="21">
                  <c:v>0.94686871203523326</c:v>
                </c:pt>
                <c:pt idx="22">
                  <c:v>0.95899612704501958</c:v>
                </c:pt>
                <c:pt idx="23">
                  <c:v>0.94131608509859976</c:v>
                </c:pt>
                <c:pt idx="24">
                  <c:v>0.94137512310985305</c:v>
                </c:pt>
                <c:pt idx="25">
                  <c:v>0.93811353071809989</c:v>
                </c:pt>
                <c:pt idx="26">
                  <c:v>0.94851559283492637</c:v>
                </c:pt>
                <c:pt idx="27">
                  <c:v>0.93231248389622035</c:v>
                </c:pt>
                <c:pt idx="28">
                  <c:v>0.92692645273183794</c:v>
                </c:pt>
                <c:pt idx="29">
                  <c:v>0.94513043331442437</c:v>
                </c:pt>
                <c:pt idx="30">
                  <c:v>0.94307753125180072</c:v>
                </c:pt>
                <c:pt idx="31">
                  <c:v>0.93957008399967168</c:v>
                </c:pt>
                <c:pt idx="32">
                  <c:v>0.92490454885328832</c:v>
                </c:pt>
                <c:pt idx="33">
                  <c:v>0.91481987810217025</c:v>
                </c:pt>
                <c:pt idx="34">
                  <c:v>0.92761021990509063</c:v>
                </c:pt>
                <c:pt idx="35">
                  <c:v>0.90648705515022732</c:v>
                </c:pt>
                <c:pt idx="36">
                  <c:v>0.93379027187531172</c:v>
                </c:pt>
                <c:pt idx="37">
                  <c:v>0.90385097763732292</c:v>
                </c:pt>
                <c:pt idx="38">
                  <c:v>0.9206980326459151</c:v>
                </c:pt>
                <c:pt idx="39">
                  <c:v>0.89872147206588893</c:v>
                </c:pt>
              </c:numCache>
            </c:numRef>
          </c:yVal>
          <c:smooth val="0"/>
          <c:extLst>
            <c:ext xmlns:c16="http://schemas.microsoft.com/office/drawing/2014/chart" uri="{C3380CC4-5D6E-409C-BE32-E72D297353CC}">
              <c16:uniqueId val="{00000001-3EBF-473E-8CBF-73A603234A4B}"/>
            </c:ext>
          </c:extLst>
        </c:ser>
        <c:dLbls>
          <c:showLegendKey val="0"/>
          <c:showVal val="0"/>
          <c:showCatName val="0"/>
          <c:showSerName val="0"/>
          <c:showPercent val="0"/>
          <c:showBubbleSize val="0"/>
        </c:dLbls>
        <c:axId val="120185216"/>
        <c:axId val="120186752"/>
      </c:scatterChart>
      <c:valAx>
        <c:axId val="120185216"/>
        <c:scaling>
          <c:orientation val="minMax"/>
        </c:scaling>
        <c:delete val="0"/>
        <c:axPos val="b"/>
        <c:numFmt formatCode="m/d/yyyy" sourceLinked="1"/>
        <c:majorTickMark val="out"/>
        <c:minorTickMark val="none"/>
        <c:tickLblPos val="nextTo"/>
        <c:crossAx val="120186752"/>
        <c:crosses val="autoZero"/>
        <c:crossBetween val="midCat"/>
      </c:valAx>
      <c:valAx>
        <c:axId val="120186752"/>
        <c:scaling>
          <c:orientation val="minMax"/>
        </c:scaling>
        <c:delete val="0"/>
        <c:axPos val="l"/>
        <c:numFmt formatCode="General" sourceLinked="1"/>
        <c:majorTickMark val="out"/>
        <c:minorTickMark val="none"/>
        <c:tickLblPos val="nextTo"/>
        <c:crossAx val="120185216"/>
        <c:crosses val="autoZero"/>
        <c:crossBetween val="midCat"/>
      </c:valAx>
    </c:plotArea>
    <c:legend>
      <c:legendPos val="r"/>
      <c:layout>
        <c:manualLayout>
          <c:xMode val="edge"/>
          <c:yMode val="edge"/>
          <c:x val="0.8585203412073491"/>
          <c:y val="0.30151014327255138"/>
          <c:w val="0.13965811965811967"/>
          <c:h val="0.13132108486439195"/>
        </c:manualLayout>
      </c:layout>
      <c:overlay val="0"/>
    </c:legend>
    <c:plotVisOnly val="1"/>
    <c:dispBlanksAs val="gap"/>
    <c:showDLblsOverMax val="0"/>
  </c:chart>
  <c:externalData r:id="rId1">
    <c:autoUpdate val="0"/>
  </c:externalData>
  <c:userShapes r:id="rId2"/>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53440862627214"/>
          <c:y val="2.752914606604407E-2"/>
          <c:w val="0.81271495157932849"/>
          <c:h val="0.80828940622822809"/>
        </c:manualLayout>
      </c:layout>
      <c:scatterChart>
        <c:scatterStyle val="lineMarker"/>
        <c:varyColors val="0"/>
        <c:ser>
          <c:idx val="0"/>
          <c:order val="0"/>
          <c:tx>
            <c:strRef>
              <c:f>主备板比值!$DZ$1</c:f>
              <c:strCache>
                <c:ptCount val="1"/>
                <c:pt idx="0">
                  <c:v>290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主备板比值!$DZ$2:$DZ$41</c:f>
              <c:numCache>
                <c:formatCode>General</c:formatCode>
                <c:ptCount val="40"/>
                <c:pt idx="0">
                  <c:v>1.0014897280978454</c:v>
                </c:pt>
                <c:pt idx="1">
                  <c:v>0.98593797003053019</c:v>
                </c:pt>
                <c:pt idx="2">
                  <c:v>0.98325515409948383</c:v>
                </c:pt>
                <c:pt idx="3">
                  <c:v>0.98914990059417873</c:v>
                </c:pt>
                <c:pt idx="4">
                  <c:v>0.9677712865996555</c:v>
                </c:pt>
                <c:pt idx="5">
                  <c:v>0.97538703371133972</c:v>
                </c:pt>
                <c:pt idx="6">
                  <c:v>0.98299366086786999</c:v>
                </c:pt>
                <c:pt idx="7">
                  <c:v>0.97470448414910682</c:v>
                </c:pt>
                <c:pt idx="8">
                  <c:v>0.9861688373759957</c:v>
                </c:pt>
                <c:pt idx="9">
                  <c:v>0.96960604204856105</c:v>
                </c:pt>
                <c:pt idx="10">
                  <c:v>0.97340520527128782</c:v>
                </c:pt>
                <c:pt idx="11">
                  <c:v>0.95484970427803528</c:v>
                </c:pt>
                <c:pt idx="12">
                  <c:v>0.97884448891124376</c:v>
                </c:pt>
                <c:pt idx="13">
                  <c:v>0.97591868986626884</c:v>
                </c:pt>
                <c:pt idx="14">
                  <c:v>0.96405979522211993</c:v>
                </c:pt>
                <c:pt idx="15">
                  <c:v>0.96225129077670846</c:v>
                </c:pt>
                <c:pt idx="16">
                  <c:v>0.96080000012342015</c:v>
                </c:pt>
                <c:pt idx="17">
                  <c:v>0.96075824050170355</c:v>
                </c:pt>
                <c:pt idx="18">
                  <c:v>0.95954544725684177</c:v>
                </c:pt>
                <c:pt idx="19">
                  <c:v>0.95687494162455378</c:v>
                </c:pt>
                <c:pt idx="20">
                  <c:v>0.96730823448667369</c:v>
                </c:pt>
                <c:pt idx="21">
                  <c:v>0.95390315295976547</c:v>
                </c:pt>
                <c:pt idx="22">
                  <c:v>0.96865296437491244</c:v>
                </c:pt>
                <c:pt idx="23">
                  <c:v>0.95150945538920229</c:v>
                </c:pt>
                <c:pt idx="24">
                  <c:v>0.95208458204387014</c:v>
                </c:pt>
                <c:pt idx="25">
                  <c:v>0.93491979989790996</c:v>
                </c:pt>
                <c:pt idx="26">
                  <c:v>0.94387301537675661</c:v>
                </c:pt>
                <c:pt idx="27">
                  <c:v>0.93001170235189845</c:v>
                </c:pt>
                <c:pt idx="28">
                  <c:v>0.92482526972038892</c:v>
                </c:pt>
                <c:pt idx="29">
                  <c:v>0.95592714368925269</c:v>
                </c:pt>
                <c:pt idx="30">
                  <c:v>0.95593215373200802</c:v>
                </c:pt>
                <c:pt idx="31">
                  <c:v>0.95163316573440904</c:v>
                </c:pt>
                <c:pt idx="32">
                  <c:v>0.92404751055154066</c:v>
                </c:pt>
                <c:pt idx="33">
                  <c:v>0.91305897418313076</c:v>
                </c:pt>
                <c:pt idx="34">
                  <c:v>0.9280948671895497</c:v>
                </c:pt>
                <c:pt idx="35">
                  <c:v>0.90679197437911685</c:v>
                </c:pt>
                <c:pt idx="36">
                  <c:v>0.93239003869760595</c:v>
                </c:pt>
                <c:pt idx="37">
                  <c:v>0.90424599699911112</c:v>
                </c:pt>
                <c:pt idx="38">
                  <c:v>0.92047374051936204</c:v>
                </c:pt>
                <c:pt idx="39">
                  <c:v>0.89890277582878786</c:v>
                </c:pt>
              </c:numCache>
            </c:numRef>
          </c:yVal>
          <c:smooth val="0"/>
          <c:extLst>
            <c:ext xmlns:c16="http://schemas.microsoft.com/office/drawing/2014/chart" uri="{C3380CC4-5D6E-409C-BE32-E72D297353CC}">
              <c16:uniqueId val="{00000000-8364-4679-A7EF-C9F99C339954}"/>
            </c:ext>
          </c:extLst>
        </c:ser>
        <c:ser>
          <c:idx val="1"/>
          <c:order val="1"/>
          <c:tx>
            <c:strRef>
              <c:f>主备板比值!$EA$1</c:f>
              <c:strCache>
                <c:ptCount val="1"/>
                <c:pt idx="0">
                  <c:v>300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主备板比值!$EA$2:$EA$41</c:f>
              <c:numCache>
                <c:formatCode>General</c:formatCode>
                <c:ptCount val="40"/>
                <c:pt idx="0">
                  <c:v>0.99961179679377254</c:v>
                </c:pt>
                <c:pt idx="1">
                  <c:v>0.99442280389366455</c:v>
                </c:pt>
                <c:pt idx="2">
                  <c:v>0.99083397386077021</c:v>
                </c:pt>
                <c:pt idx="3">
                  <c:v>0.99695557712180749</c:v>
                </c:pt>
                <c:pt idx="4">
                  <c:v>0.97914856423794006</c:v>
                </c:pt>
                <c:pt idx="5">
                  <c:v>0.97792204921947534</c:v>
                </c:pt>
                <c:pt idx="6">
                  <c:v>0.98580302124839858</c:v>
                </c:pt>
                <c:pt idx="7">
                  <c:v>0.9764088561674833</c:v>
                </c:pt>
                <c:pt idx="8">
                  <c:v>0.98874226125625297</c:v>
                </c:pt>
                <c:pt idx="9">
                  <c:v>0.97137632477500935</c:v>
                </c:pt>
                <c:pt idx="10">
                  <c:v>0.97415715489270416</c:v>
                </c:pt>
                <c:pt idx="11">
                  <c:v>0.95372703296661443</c:v>
                </c:pt>
                <c:pt idx="12">
                  <c:v>0.97828067516926343</c:v>
                </c:pt>
                <c:pt idx="13">
                  <c:v>0.97319522249797175</c:v>
                </c:pt>
                <c:pt idx="14">
                  <c:v>0.96035452350492778</c:v>
                </c:pt>
                <c:pt idx="15">
                  <c:v>0.95774722290237668</c:v>
                </c:pt>
                <c:pt idx="16">
                  <c:v>0.95621123517957674</c:v>
                </c:pt>
                <c:pt idx="17">
                  <c:v>0.95610404934701076</c:v>
                </c:pt>
                <c:pt idx="18">
                  <c:v>0.95415759427914759</c:v>
                </c:pt>
                <c:pt idx="19">
                  <c:v>0.94847444286919935</c:v>
                </c:pt>
                <c:pt idx="20">
                  <c:v>0.95950802658863055</c:v>
                </c:pt>
                <c:pt idx="21">
                  <c:v>0.94686871203523326</c:v>
                </c:pt>
                <c:pt idx="22">
                  <c:v>0.95899612704501958</c:v>
                </c:pt>
                <c:pt idx="23">
                  <c:v>0.94131608509859976</c:v>
                </c:pt>
                <c:pt idx="24">
                  <c:v>0.94137512310985305</c:v>
                </c:pt>
                <c:pt idx="25">
                  <c:v>0.93811353071809989</c:v>
                </c:pt>
                <c:pt idx="26">
                  <c:v>0.94851559283492637</c:v>
                </c:pt>
                <c:pt idx="27">
                  <c:v>0.93231248389622035</c:v>
                </c:pt>
                <c:pt idx="28">
                  <c:v>0.92692645273183794</c:v>
                </c:pt>
                <c:pt idx="29">
                  <c:v>0.94513043331442437</c:v>
                </c:pt>
                <c:pt idx="30">
                  <c:v>0.94307753125180072</c:v>
                </c:pt>
                <c:pt idx="31">
                  <c:v>0.93957008399967168</c:v>
                </c:pt>
                <c:pt idx="32">
                  <c:v>0.92490454885328832</c:v>
                </c:pt>
                <c:pt idx="33">
                  <c:v>0.91481987810217025</c:v>
                </c:pt>
                <c:pt idx="34">
                  <c:v>0.92761021990509063</c:v>
                </c:pt>
                <c:pt idx="35">
                  <c:v>0.90648705515022732</c:v>
                </c:pt>
                <c:pt idx="36">
                  <c:v>0.93379027187531172</c:v>
                </c:pt>
                <c:pt idx="37">
                  <c:v>0.90385097763732292</c:v>
                </c:pt>
                <c:pt idx="38">
                  <c:v>0.9206980326459151</c:v>
                </c:pt>
                <c:pt idx="39">
                  <c:v>0.89872147206588893</c:v>
                </c:pt>
              </c:numCache>
            </c:numRef>
          </c:yVal>
          <c:smooth val="0"/>
          <c:extLst>
            <c:ext xmlns:c16="http://schemas.microsoft.com/office/drawing/2014/chart" uri="{C3380CC4-5D6E-409C-BE32-E72D297353CC}">
              <c16:uniqueId val="{00000001-8364-4679-A7EF-C9F99C339954}"/>
            </c:ext>
          </c:extLst>
        </c:ser>
        <c:ser>
          <c:idx val="2"/>
          <c:order val="2"/>
          <c:tx>
            <c:strRef>
              <c:f>主备板比值!$EB$1</c:f>
              <c:strCache>
                <c:ptCount val="1"/>
                <c:pt idx="0">
                  <c:v>350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主备板比值!$EB$2:$EB$41</c:f>
              <c:numCache>
                <c:formatCode>General</c:formatCode>
                <c:ptCount val="40"/>
                <c:pt idx="0">
                  <c:v>1.0047591611525046</c:v>
                </c:pt>
                <c:pt idx="1">
                  <c:v>1.0103240954675083</c:v>
                </c:pt>
                <c:pt idx="2">
                  <c:v>1.0065208520833924</c:v>
                </c:pt>
                <c:pt idx="3">
                  <c:v>1.0148754694876336</c:v>
                </c:pt>
                <c:pt idx="4">
                  <c:v>1.0003232106555662</c:v>
                </c:pt>
                <c:pt idx="5">
                  <c:v>0.99677019683279022</c:v>
                </c:pt>
                <c:pt idx="6">
                  <c:v>1.004581984047741</c:v>
                </c:pt>
                <c:pt idx="7">
                  <c:v>0.99470283413338723</c:v>
                </c:pt>
                <c:pt idx="8">
                  <c:v>1.0086225503111763</c:v>
                </c:pt>
                <c:pt idx="9">
                  <c:v>0.99078266971505013</c:v>
                </c:pt>
                <c:pt idx="10">
                  <c:v>0.99282868391083778</c:v>
                </c:pt>
                <c:pt idx="11">
                  <c:v>0.97166639535455734</c:v>
                </c:pt>
                <c:pt idx="12">
                  <c:v>0.99899702894882414</c:v>
                </c:pt>
                <c:pt idx="13">
                  <c:v>0.99319814990913502</c:v>
                </c:pt>
                <c:pt idx="14">
                  <c:v>0.98022048223001479</c:v>
                </c:pt>
                <c:pt idx="15">
                  <c:v>0.97861635566048344</c:v>
                </c:pt>
                <c:pt idx="16">
                  <c:v>0.97578470358296321</c:v>
                </c:pt>
                <c:pt idx="17">
                  <c:v>0.97602782041822012</c:v>
                </c:pt>
                <c:pt idx="18">
                  <c:v>0.97456286592562269</c:v>
                </c:pt>
                <c:pt idx="19">
                  <c:v>0.96838649973339708</c:v>
                </c:pt>
                <c:pt idx="20">
                  <c:v>0.98057104616667212</c:v>
                </c:pt>
                <c:pt idx="21">
                  <c:v>0.96815998952558568</c:v>
                </c:pt>
                <c:pt idx="22">
                  <c:v>0.98057413567811458</c:v>
                </c:pt>
                <c:pt idx="23">
                  <c:v>0.96214543896407756</c:v>
                </c:pt>
                <c:pt idx="24">
                  <c:v>0.96166417635457013</c:v>
                </c:pt>
                <c:pt idx="25">
                  <c:v>0.9751638608277805</c:v>
                </c:pt>
                <c:pt idx="26">
                  <c:v>0.98750072536608113</c:v>
                </c:pt>
                <c:pt idx="27">
                  <c:v>0.96779451000164052</c:v>
                </c:pt>
                <c:pt idx="28">
                  <c:v>0.96423089513496696</c:v>
                </c:pt>
                <c:pt idx="29">
                  <c:v>0.96757201820117</c:v>
                </c:pt>
                <c:pt idx="30">
                  <c:v>0.9645931749825396</c:v>
                </c:pt>
                <c:pt idx="31">
                  <c:v>0.95969627728122298</c:v>
                </c:pt>
                <c:pt idx="32">
                  <c:v>0.96132014239604424</c:v>
                </c:pt>
                <c:pt idx="33">
                  <c:v>0.95207510423303088</c:v>
                </c:pt>
                <c:pt idx="34">
                  <c:v>0.96212237509748544</c:v>
                </c:pt>
                <c:pt idx="35">
                  <c:v>0.9417825495810912</c:v>
                </c:pt>
                <c:pt idx="36">
                  <c:v>0.97211842574589613</c:v>
                </c:pt>
                <c:pt idx="37">
                  <c:v>0.93904579557203838</c:v>
                </c:pt>
                <c:pt idx="38">
                  <c:v>0.9583442382494094</c:v>
                </c:pt>
                <c:pt idx="39">
                  <c:v>0.93384666998993626</c:v>
                </c:pt>
              </c:numCache>
            </c:numRef>
          </c:yVal>
          <c:smooth val="0"/>
          <c:extLst>
            <c:ext xmlns:c16="http://schemas.microsoft.com/office/drawing/2014/chart" uri="{C3380CC4-5D6E-409C-BE32-E72D297353CC}">
              <c16:uniqueId val="{00000002-8364-4679-A7EF-C9F99C339954}"/>
            </c:ext>
          </c:extLst>
        </c:ser>
        <c:ser>
          <c:idx val="3"/>
          <c:order val="3"/>
          <c:tx>
            <c:strRef>
              <c:f>主备板比值!$EC$1</c:f>
              <c:strCache>
                <c:ptCount val="1"/>
                <c:pt idx="0">
                  <c:v>390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主备板比值!$EC$2:$EC$41</c:f>
              <c:numCache>
                <c:formatCode>General</c:formatCode>
                <c:ptCount val="40"/>
                <c:pt idx="0">
                  <c:v>1.0056018478807665</c:v>
                </c:pt>
                <c:pt idx="1">
                  <c:v>1.0112281135566512</c:v>
                </c:pt>
                <c:pt idx="2">
                  <c:v>1.0087703219843671</c:v>
                </c:pt>
                <c:pt idx="3">
                  <c:v>1.017867396864693</c:v>
                </c:pt>
                <c:pt idx="4">
                  <c:v>1.0046563631241561</c:v>
                </c:pt>
                <c:pt idx="5">
                  <c:v>1.0052629216155688</c:v>
                </c:pt>
                <c:pt idx="6">
                  <c:v>1.0130230835414449</c:v>
                </c:pt>
                <c:pt idx="7">
                  <c:v>1.0042872545443222</c:v>
                </c:pt>
                <c:pt idx="8">
                  <c:v>1.0179518596179444</c:v>
                </c:pt>
                <c:pt idx="9">
                  <c:v>1.0027896865372206</c:v>
                </c:pt>
                <c:pt idx="10">
                  <c:v>1.0024676279225671</c:v>
                </c:pt>
                <c:pt idx="11">
                  <c:v>0.98239974364507798</c:v>
                </c:pt>
                <c:pt idx="12">
                  <c:v>1.0126194934911537</c:v>
                </c:pt>
                <c:pt idx="13">
                  <c:v>1.0083725868864715</c:v>
                </c:pt>
                <c:pt idx="14">
                  <c:v>0.99606110357951938</c:v>
                </c:pt>
                <c:pt idx="15">
                  <c:v>0.99529667536466171</c:v>
                </c:pt>
                <c:pt idx="16">
                  <c:v>0.9928223608029183</c:v>
                </c:pt>
                <c:pt idx="17">
                  <c:v>0.99307700803571852</c:v>
                </c:pt>
                <c:pt idx="18">
                  <c:v>0.99209819291495549</c:v>
                </c:pt>
                <c:pt idx="19">
                  <c:v>0.98536757179752454</c:v>
                </c:pt>
                <c:pt idx="20">
                  <c:v>0.99788735932424977</c:v>
                </c:pt>
                <c:pt idx="21">
                  <c:v>0.98594586310670129</c:v>
                </c:pt>
                <c:pt idx="22">
                  <c:v>1.0002430167189735</c:v>
                </c:pt>
                <c:pt idx="23">
                  <c:v>0.98078645469530601</c:v>
                </c:pt>
                <c:pt idx="24">
                  <c:v>0.97907862905139997</c:v>
                </c:pt>
                <c:pt idx="25">
                  <c:v>0.99602868316821924</c:v>
                </c:pt>
                <c:pt idx="26">
                  <c:v>1.0086951370454902</c:v>
                </c:pt>
                <c:pt idx="27">
                  <c:v>0.98729948067563233</c:v>
                </c:pt>
                <c:pt idx="28">
                  <c:v>0.98537252148605914</c:v>
                </c:pt>
                <c:pt idx="29">
                  <c:v>0.98834177635009279</c:v>
                </c:pt>
                <c:pt idx="30">
                  <c:v>0.9844334526355627</c:v>
                </c:pt>
                <c:pt idx="31">
                  <c:v>0.98024756533280244</c:v>
                </c:pt>
                <c:pt idx="32">
                  <c:v>0.98089383360101667</c:v>
                </c:pt>
                <c:pt idx="33">
                  <c:v>0.9738106843803892</c:v>
                </c:pt>
                <c:pt idx="34">
                  <c:v>0.98145708194759318</c:v>
                </c:pt>
                <c:pt idx="35">
                  <c:v>0.96257487948866804</c:v>
                </c:pt>
                <c:pt idx="36">
                  <c:v>0.99447331550498552</c:v>
                </c:pt>
                <c:pt idx="37">
                  <c:v>0.96002931876228881</c:v>
                </c:pt>
                <c:pt idx="38">
                  <c:v>0.980463527943775</c:v>
                </c:pt>
                <c:pt idx="39">
                  <c:v>0.95394837668876353</c:v>
                </c:pt>
              </c:numCache>
            </c:numRef>
          </c:yVal>
          <c:smooth val="0"/>
          <c:extLst>
            <c:ext xmlns:c16="http://schemas.microsoft.com/office/drawing/2014/chart" uri="{C3380CC4-5D6E-409C-BE32-E72D297353CC}">
              <c16:uniqueId val="{00000003-8364-4679-A7EF-C9F99C339954}"/>
            </c:ext>
          </c:extLst>
        </c:ser>
        <c:ser>
          <c:idx val="4"/>
          <c:order val="4"/>
          <c:tx>
            <c:strRef>
              <c:f>主备板比值!$ED$1</c:f>
              <c:strCache>
                <c:ptCount val="1"/>
                <c:pt idx="0">
                  <c:v>430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主备板比值!$ED$2:$ED$41</c:f>
              <c:numCache>
                <c:formatCode>General</c:formatCode>
                <c:ptCount val="40"/>
                <c:pt idx="0">
                  <c:v>0.99973072142274211</c:v>
                </c:pt>
                <c:pt idx="1">
                  <c:v>1.0052801559641986</c:v>
                </c:pt>
                <c:pt idx="2">
                  <c:v>1.0030141750034955</c:v>
                </c:pt>
                <c:pt idx="3">
                  <c:v>1.015118291836266</c:v>
                </c:pt>
                <c:pt idx="4">
                  <c:v>1.0025811392910082</c:v>
                </c:pt>
                <c:pt idx="5">
                  <c:v>1.0108523155159626</c:v>
                </c:pt>
                <c:pt idx="6">
                  <c:v>1.017379218155348</c:v>
                </c:pt>
                <c:pt idx="7">
                  <c:v>1.0107180147419006</c:v>
                </c:pt>
                <c:pt idx="8">
                  <c:v>1.0246164136736735</c:v>
                </c:pt>
                <c:pt idx="9">
                  <c:v>1.0127464006658931</c:v>
                </c:pt>
                <c:pt idx="10">
                  <c:v>1.0093303368779609</c:v>
                </c:pt>
                <c:pt idx="11">
                  <c:v>0.99031816443107956</c:v>
                </c:pt>
                <c:pt idx="12">
                  <c:v>1.0247127859274368</c:v>
                </c:pt>
                <c:pt idx="13">
                  <c:v>1.0194601328850963</c:v>
                </c:pt>
                <c:pt idx="14">
                  <c:v>1.0069855933246692</c:v>
                </c:pt>
                <c:pt idx="15">
                  <c:v>1.0063616585559729</c:v>
                </c:pt>
                <c:pt idx="16">
                  <c:v>1.0041106641622146</c:v>
                </c:pt>
                <c:pt idx="17">
                  <c:v>1.0040509007360783</c:v>
                </c:pt>
                <c:pt idx="18">
                  <c:v>1.0028452786726361</c:v>
                </c:pt>
                <c:pt idx="19">
                  <c:v>0.9947546171448125</c:v>
                </c:pt>
                <c:pt idx="20">
                  <c:v>1.0074875396753131</c:v>
                </c:pt>
                <c:pt idx="21">
                  <c:v>0.9973210615399456</c:v>
                </c:pt>
                <c:pt idx="22">
                  <c:v>1.0112693057357416</c:v>
                </c:pt>
                <c:pt idx="23">
                  <c:v>0.99003912459348553</c:v>
                </c:pt>
                <c:pt idx="24">
                  <c:v>0.98521529495113036</c:v>
                </c:pt>
                <c:pt idx="25">
                  <c:v>1.0066921236426043</c:v>
                </c:pt>
                <c:pt idx="26">
                  <c:v>1.0198845502751852</c:v>
                </c:pt>
                <c:pt idx="27">
                  <c:v>0.99588473907718766</c:v>
                </c:pt>
                <c:pt idx="28">
                  <c:v>0.99576718591564184</c:v>
                </c:pt>
                <c:pt idx="29">
                  <c:v>0.99996816644969178</c:v>
                </c:pt>
                <c:pt idx="30">
                  <c:v>0.99347830896116274</c:v>
                </c:pt>
                <c:pt idx="31">
                  <c:v>0.99030515024623644</c:v>
                </c:pt>
                <c:pt idx="32">
                  <c:v>0.98960490041233062</c:v>
                </c:pt>
                <c:pt idx="33">
                  <c:v>0.98676975368280728</c:v>
                </c:pt>
                <c:pt idx="34">
                  <c:v>0.99012216557334942</c:v>
                </c:pt>
                <c:pt idx="35">
                  <c:v>0.97372307472189323</c:v>
                </c:pt>
                <c:pt idx="36">
                  <c:v>1.0088824981459346</c:v>
                </c:pt>
                <c:pt idx="37">
                  <c:v>0.97120180504741471</c:v>
                </c:pt>
                <c:pt idx="38">
                  <c:v>0.99752397563135653</c:v>
                </c:pt>
                <c:pt idx="39">
                  <c:v>0.96687283658640555</c:v>
                </c:pt>
              </c:numCache>
            </c:numRef>
          </c:yVal>
          <c:smooth val="0"/>
          <c:extLst>
            <c:ext xmlns:c16="http://schemas.microsoft.com/office/drawing/2014/chart" uri="{C3380CC4-5D6E-409C-BE32-E72D297353CC}">
              <c16:uniqueId val="{00000004-8364-4679-A7EF-C9F99C339954}"/>
            </c:ext>
          </c:extLst>
        </c:ser>
        <c:ser>
          <c:idx val="5"/>
          <c:order val="5"/>
          <c:tx>
            <c:strRef>
              <c:f>主备板比值!$EE$1</c:f>
              <c:strCache>
                <c:ptCount val="1"/>
                <c:pt idx="0">
                  <c:v>480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主备板比值!$EE$2:$EE$41</c:f>
              <c:numCache>
                <c:formatCode>General</c:formatCode>
                <c:ptCount val="40"/>
                <c:pt idx="0">
                  <c:v>1.006061984146388</c:v>
                </c:pt>
                <c:pt idx="1">
                  <c:v>1.0110307008520221</c:v>
                </c:pt>
                <c:pt idx="2">
                  <c:v>1.0111170578971689</c:v>
                </c:pt>
                <c:pt idx="3">
                  <c:v>1.0249280228027264</c:v>
                </c:pt>
                <c:pt idx="4">
                  <c:v>1.013284549165677</c:v>
                </c:pt>
                <c:pt idx="5">
                  <c:v>1.0199839216664268</c:v>
                </c:pt>
                <c:pt idx="6">
                  <c:v>1.0237865387386917</c:v>
                </c:pt>
                <c:pt idx="7">
                  <c:v>1.017277532031704</c:v>
                </c:pt>
                <c:pt idx="8">
                  <c:v>1.0312496175840136</c:v>
                </c:pt>
                <c:pt idx="9">
                  <c:v>1.0193307057435594</c:v>
                </c:pt>
                <c:pt idx="10">
                  <c:v>1.0116308346855856</c:v>
                </c:pt>
                <c:pt idx="11">
                  <c:v>0.99281466617825176</c:v>
                </c:pt>
                <c:pt idx="12">
                  <c:v>1.0286502589007389</c:v>
                </c:pt>
                <c:pt idx="13">
                  <c:v>1.0221762173219724</c:v>
                </c:pt>
                <c:pt idx="14">
                  <c:v>1.0092372880804314</c:v>
                </c:pt>
                <c:pt idx="15">
                  <c:v>1.0105250601019966</c:v>
                </c:pt>
                <c:pt idx="16">
                  <c:v>1.0076329268683302</c:v>
                </c:pt>
                <c:pt idx="17">
                  <c:v>1.0078340613852887</c:v>
                </c:pt>
                <c:pt idx="18">
                  <c:v>1.0056315082686211</c:v>
                </c:pt>
                <c:pt idx="19">
                  <c:v>0.9984548908770241</c:v>
                </c:pt>
                <c:pt idx="20">
                  <c:v>1.0109612481575514</c:v>
                </c:pt>
                <c:pt idx="21">
                  <c:v>1.0018229907472611</c:v>
                </c:pt>
                <c:pt idx="22">
                  <c:v>1.0216092984813496</c:v>
                </c:pt>
                <c:pt idx="23">
                  <c:v>0.9990048452990028</c:v>
                </c:pt>
                <c:pt idx="24">
                  <c:v>0.99213211902796827</c:v>
                </c:pt>
                <c:pt idx="25">
                  <c:v>1.0175739309547711</c:v>
                </c:pt>
                <c:pt idx="26">
                  <c:v>1.0324769361284227</c:v>
                </c:pt>
                <c:pt idx="27">
                  <c:v>1.008467310557791</c:v>
                </c:pt>
                <c:pt idx="28">
                  <c:v>1.0086042568366422</c:v>
                </c:pt>
                <c:pt idx="29">
                  <c:v>1.0150865296664167</c:v>
                </c:pt>
                <c:pt idx="30">
                  <c:v>1.0082325483622789</c:v>
                </c:pt>
                <c:pt idx="31">
                  <c:v>1.0067584548153341</c:v>
                </c:pt>
                <c:pt idx="32">
                  <c:v>1.0057726333364774</c:v>
                </c:pt>
                <c:pt idx="33">
                  <c:v>1.0051309654676983</c:v>
                </c:pt>
                <c:pt idx="34">
                  <c:v>1.0076496610903689</c:v>
                </c:pt>
                <c:pt idx="35">
                  <c:v>0.99338518660059516</c:v>
                </c:pt>
                <c:pt idx="36">
                  <c:v>1.0281918045573202</c:v>
                </c:pt>
                <c:pt idx="37">
                  <c:v>0.98980489625937884</c:v>
                </c:pt>
                <c:pt idx="38">
                  <c:v>1.0193699728016372</c:v>
                </c:pt>
                <c:pt idx="39">
                  <c:v>0.98531348238698346</c:v>
                </c:pt>
              </c:numCache>
            </c:numRef>
          </c:yVal>
          <c:smooth val="0"/>
          <c:extLst>
            <c:ext xmlns:c16="http://schemas.microsoft.com/office/drawing/2014/chart" uri="{C3380CC4-5D6E-409C-BE32-E72D297353CC}">
              <c16:uniqueId val="{00000005-8364-4679-A7EF-C9F99C339954}"/>
            </c:ext>
          </c:extLst>
        </c:ser>
        <c:ser>
          <c:idx val="6"/>
          <c:order val="6"/>
          <c:tx>
            <c:strRef>
              <c:f>主备板比值!$EF$1</c:f>
              <c:strCache>
                <c:ptCount val="1"/>
                <c:pt idx="0">
                  <c:v>520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主备板比值!$EF$2:$EF$41</c:f>
              <c:numCache>
                <c:formatCode>General</c:formatCode>
                <c:ptCount val="40"/>
                <c:pt idx="0">
                  <c:v>1.0052859200392978</c:v>
                </c:pt>
                <c:pt idx="1">
                  <c:v>1.009053062260316</c:v>
                </c:pt>
                <c:pt idx="2">
                  <c:v>1.0095473027471411</c:v>
                </c:pt>
                <c:pt idx="3">
                  <c:v>1.0229577955264242</c:v>
                </c:pt>
                <c:pt idx="4">
                  <c:v>1.0115682193312088</c:v>
                </c:pt>
                <c:pt idx="5">
                  <c:v>1.0195372253817456</c:v>
                </c:pt>
                <c:pt idx="6">
                  <c:v>1.0236443385278089</c:v>
                </c:pt>
                <c:pt idx="7">
                  <c:v>1.0172437364354669</c:v>
                </c:pt>
                <c:pt idx="8">
                  <c:v>1.0317085408557354</c:v>
                </c:pt>
                <c:pt idx="9">
                  <c:v>1.020541744171183</c:v>
                </c:pt>
                <c:pt idx="10">
                  <c:v>1.0138854533205799</c:v>
                </c:pt>
                <c:pt idx="11">
                  <c:v>0.99652169449275951</c:v>
                </c:pt>
                <c:pt idx="12">
                  <c:v>1.0336720275895503</c:v>
                </c:pt>
                <c:pt idx="13">
                  <c:v>1.0284932616624149</c:v>
                </c:pt>
                <c:pt idx="14">
                  <c:v>1.0164972520695414</c:v>
                </c:pt>
                <c:pt idx="15">
                  <c:v>1.0190310812885319</c:v>
                </c:pt>
                <c:pt idx="16">
                  <c:v>1.0160645924273699</c:v>
                </c:pt>
                <c:pt idx="17">
                  <c:v>1.015939861897031</c:v>
                </c:pt>
                <c:pt idx="18">
                  <c:v>1.0129871871415572</c:v>
                </c:pt>
                <c:pt idx="19">
                  <c:v>1.0059371235536902</c:v>
                </c:pt>
                <c:pt idx="20">
                  <c:v>1.0178682132214423</c:v>
                </c:pt>
                <c:pt idx="21">
                  <c:v>1.0097068967985006</c:v>
                </c:pt>
                <c:pt idx="22">
                  <c:v>1.0297155379361702</c:v>
                </c:pt>
                <c:pt idx="23">
                  <c:v>1.0063531338525307</c:v>
                </c:pt>
                <c:pt idx="24">
                  <c:v>0.99761592066498928</c:v>
                </c:pt>
                <c:pt idx="25">
                  <c:v>1.0245342054595636</c:v>
                </c:pt>
                <c:pt idx="26">
                  <c:v>1.0389548042816081</c:v>
                </c:pt>
                <c:pt idx="27">
                  <c:v>1.015157865342903</c:v>
                </c:pt>
                <c:pt idx="28">
                  <c:v>1.0149027700701216</c:v>
                </c:pt>
                <c:pt idx="29">
                  <c:v>1.0210933587339004</c:v>
                </c:pt>
                <c:pt idx="30">
                  <c:v>1.0127228157522734</c:v>
                </c:pt>
                <c:pt idx="31">
                  <c:v>1.0115705707810232</c:v>
                </c:pt>
                <c:pt idx="32">
                  <c:v>1.0089765849183157</c:v>
                </c:pt>
                <c:pt idx="33">
                  <c:v>1.0093360216925746</c:v>
                </c:pt>
                <c:pt idx="34">
                  <c:v>1.0106182423759242</c:v>
                </c:pt>
                <c:pt idx="35">
                  <c:v>0.99676661928463361</c:v>
                </c:pt>
                <c:pt idx="36">
                  <c:v>1.0322740953948228</c:v>
                </c:pt>
                <c:pt idx="37">
                  <c:v>0.99283383146940096</c:v>
                </c:pt>
                <c:pt idx="38">
                  <c:v>1.0238336824843624</c:v>
                </c:pt>
                <c:pt idx="39">
                  <c:v>0.98831978450137181</c:v>
                </c:pt>
              </c:numCache>
            </c:numRef>
          </c:yVal>
          <c:smooth val="0"/>
          <c:extLst>
            <c:ext xmlns:c16="http://schemas.microsoft.com/office/drawing/2014/chart" uri="{C3380CC4-5D6E-409C-BE32-E72D297353CC}">
              <c16:uniqueId val="{00000006-8364-4679-A7EF-C9F99C339954}"/>
            </c:ext>
          </c:extLst>
        </c:ser>
        <c:ser>
          <c:idx val="7"/>
          <c:order val="7"/>
          <c:tx>
            <c:strRef>
              <c:f>主备板比值!$EG$1</c:f>
              <c:strCache>
                <c:ptCount val="1"/>
                <c:pt idx="0">
                  <c:v>560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主备板比值!$EG$2:$EG$41</c:f>
              <c:numCache>
                <c:formatCode>General</c:formatCode>
                <c:ptCount val="40"/>
                <c:pt idx="0">
                  <c:v>1.0006446473352617</c:v>
                </c:pt>
                <c:pt idx="1">
                  <c:v>1.0049208567438019</c:v>
                </c:pt>
                <c:pt idx="2">
                  <c:v>1.0052368312520199</c:v>
                </c:pt>
                <c:pt idx="3">
                  <c:v>1.0192601049207421</c:v>
                </c:pt>
                <c:pt idx="4">
                  <c:v>1.0091364570779626</c:v>
                </c:pt>
                <c:pt idx="5">
                  <c:v>1.0188423107732489</c:v>
                </c:pt>
                <c:pt idx="6">
                  <c:v>1.0233016404995583</c:v>
                </c:pt>
                <c:pt idx="7">
                  <c:v>1.0172910747717858</c:v>
                </c:pt>
                <c:pt idx="8">
                  <c:v>1.0315619493635011</c:v>
                </c:pt>
                <c:pt idx="9">
                  <c:v>1.0207118851508017</c:v>
                </c:pt>
                <c:pt idx="10">
                  <c:v>1.0141835689749938</c:v>
                </c:pt>
                <c:pt idx="11">
                  <c:v>0.99808989606442666</c:v>
                </c:pt>
                <c:pt idx="12">
                  <c:v>1.0353049524714217</c:v>
                </c:pt>
                <c:pt idx="13">
                  <c:v>1.0304952454707628</c:v>
                </c:pt>
                <c:pt idx="14">
                  <c:v>1.0184567840796825</c:v>
                </c:pt>
                <c:pt idx="15">
                  <c:v>1.0211316798920702</c:v>
                </c:pt>
                <c:pt idx="16">
                  <c:v>1.0188995449424632</c:v>
                </c:pt>
                <c:pt idx="17">
                  <c:v>1.0184913825172535</c:v>
                </c:pt>
                <c:pt idx="18">
                  <c:v>1.0150129558873668</c:v>
                </c:pt>
                <c:pt idx="19">
                  <c:v>1.0079180331639859</c:v>
                </c:pt>
                <c:pt idx="20">
                  <c:v>1.0194842066419985</c:v>
                </c:pt>
                <c:pt idx="21">
                  <c:v>1.011970633033147</c:v>
                </c:pt>
                <c:pt idx="22">
                  <c:v>1.0311853096727928</c:v>
                </c:pt>
                <c:pt idx="23">
                  <c:v>1.00725349001454</c:v>
                </c:pt>
                <c:pt idx="24">
                  <c:v>0.99935126667976582</c:v>
                </c:pt>
                <c:pt idx="25">
                  <c:v>1.0253950043519959</c:v>
                </c:pt>
                <c:pt idx="26">
                  <c:v>1.0402130637613973</c:v>
                </c:pt>
                <c:pt idx="27">
                  <c:v>1.0160193275414913</c:v>
                </c:pt>
                <c:pt idx="28">
                  <c:v>1.0160060079305033</c:v>
                </c:pt>
                <c:pt idx="29">
                  <c:v>1.0221996531979847</c:v>
                </c:pt>
                <c:pt idx="30">
                  <c:v>1.012883265408024</c:v>
                </c:pt>
                <c:pt idx="31">
                  <c:v>1.0126335959153674</c:v>
                </c:pt>
                <c:pt idx="32">
                  <c:v>1.0088432481971383</c:v>
                </c:pt>
                <c:pt idx="33">
                  <c:v>1.0109081993182949</c:v>
                </c:pt>
                <c:pt idx="34">
                  <c:v>1.0100614227083387</c:v>
                </c:pt>
                <c:pt idx="35">
                  <c:v>0.9975763909399612</c:v>
                </c:pt>
                <c:pt idx="36">
                  <c:v>1.0332720991267248</c:v>
                </c:pt>
                <c:pt idx="37">
                  <c:v>0.99308585605360222</c:v>
                </c:pt>
                <c:pt idx="38">
                  <c:v>1.0240871691472251</c:v>
                </c:pt>
                <c:pt idx="39">
                  <c:v>0.9892525966826804</c:v>
                </c:pt>
              </c:numCache>
            </c:numRef>
          </c:yVal>
          <c:smooth val="0"/>
          <c:extLst>
            <c:ext xmlns:c16="http://schemas.microsoft.com/office/drawing/2014/chart" uri="{C3380CC4-5D6E-409C-BE32-E72D297353CC}">
              <c16:uniqueId val="{00000007-8364-4679-A7EF-C9F99C339954}"/>
            </c:ext>
          </c:extLst>
        </c:ser>
        <c:ser>
          <c:idx val="8"/>
          <c:order val="8"/>
          <c:tx>
            <c:strRef>
              <c:f>主备板比值!$EH$1</c:f>
              <c:strCache>
                <c:ptCount val="1"/>
                <c:pt idx="0">
                  <c:v>610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主备板比值!$EH$2:$EH$41</c:f>
              <c:numCache>
                <c:formatCode>General</c:formatCode>
                <c:ptCount val="40"/>
                <c:pt idx="0">
                  <c:v>0.99762773581505859</c:v>
                </c:pt>
                <c:pt idx="1">
                  <c:v>1.0021474923697569</c:v>
                </c:pt>
                <c:pt idx="2">
                  <c:v>1.0017632738233639</c:v>
                </c:pt>
                <c:pt idx="3">
                  <c:v>1.0150159865208934</c:v>
                </c:pt>
                <c:pt idx="4">
                  <c:v>1.0078706111580269</c:v>
                </c:pt>
                <c:pt idx="5">
                  <c:v>1.0180340461336854</c:v>
                </c:pt>
                <c:pt idx="6">
                  <c:v>1.0222998003994401</c:v>
                </c:pt>
                <c:pt idx="7">
                  <c:v>1.0161932025948008</c:v>
                </c:pt>
                <c:pt idx="8">
                  <c:v>1.0290811235507578</c:v>
                </c:pt>
                <c:pt idx="9">
                  <c:v>1.0192941618643991</c:v>
                </c:pt>
                <c:pt idx="10">
                  <c:v>1.0139696926027273</c:v>
                </c:pt>
                <c:pt idx="11">
                  <c:v>0.99858711775305542</c:v>
                </c:pt>
                <c:pt idx="12">
                  <c:v>1.0341910026869456</c:v>
                </c:pt>
                <c:pt idx="13">
                  <c:v>1.029212343617139</c:v>
                </c:pt>
                <c:pt idx="14">
                  <c:v>1.0177559477692726</c:v>
                </c:pt>
                <c:pt idx="15">
                  <c:v>1.0200849583390696</c:v>
                </c:pt>
                <c:pt idx="16">
                  <c:v>1.0189576491651664</c:v>
                </c:pt>
                <c:pt idx="17">
                  <c:v>1.0179465508113652</c:v>
                </c:pt>
                <c:pt idx="18">
                  <c:v>1.0140564125717215</c:v>
                </c:pt>
                <c:pt idx="19">
                  <c:v>1.0071334561263245</c:v>
                </c:pt>
                <c:pt idx="20">
                  <c:v>1.0176962485930685</c:v>
                </c:pt>
                <c:pt idx="21">
                  <c:v>1.0111815455686379</c:v>
                </c:pt>
                <c:pt idx="22">
                  <c:v>1.0277051004949169</c:v>
                </c:pt>
                <c:pt idx="23">
                  <c:v>1.0052832157340357</c:v>
                </c:pt>
                <c:pt idx="24">
                  <c:v>0.99887574140245328</c:v>
                </c:pt>
                <c:pt idx="25">
                  <c:v>1.0218789790969551</c:v>
                </c:pt>
                <c:pt idx="26">
                  <c:v>1.0368492737296966</c:v>
                </c:pt>
                <c:pt idx="27">
                  <c:v>1.0124803722587079</c:v>
                </c:pt>
                <c:pt idx="28">
                  <c:v>1.0131205275074286</c:v>
                </c:pt>
                <c:pt idx="29">
                  <c:v>1.0195532349686314</c:v>
                </c:pt>
                <c:pt idx="30">
                  <c:v>1.0091917153601324</c:v>
                </c:pt>
                <c:pt idx="31">
                  <c:v>1.0101557549918261</c:v>
                </c:pt>
                <c:pt idx="32">
                  <c:v>1.0051350879621657</c:v>
                </c:pt>
                <c:pt idx="33">
                  <c:v>1.0082625160443142</c:v>
                </c:pt>
                <c:pt idx="34">
                  <c:v>1.0044841550120669</c:v>
                </c:pt>
                <c:pt idx="35">
                  <c:v>0.99334279704053741</c:v>
                </c:pt>
                <c:pt idx="36">
                  <c:v>1.0279083885392697</c:v>
                </c:pt>
                <c:pt idx="37">
                  <c:v>0.99018837235398416</c:v>
                </c:pt>
                <c:pt idx="38">
                  <c:v>1.019649564282413</c:v>
                </c:pt>
                <c:pt idx="39">
                  <c:v>0.98770829066222399</c:v>
                </c:pt>
              </c:numCache>
            </c:numRef>
          </c:yVal>
          <c:smooth val="0"/>
          <c:extLst>
            <c:ext xmlns:c16="http://schemas.microsoft.com/office/drawing/2014/chart" uri="{C3380CC4-5D6E-409C-BE32-E72D297353CC}">
              <c16:uniqueId val="{00000008-8364-4679-A7EF-C9F99C339954}"/>
            </c:ext>
          </c:extLst>
        </c:ser>
        <c:ser>
          <c:idx val="9"/>
          <c:order val="9"/>
          <c:tx>
            <c:strRef>
              <c:f>主备板比值!$EI$1</c:f>
              <c:strCache>
                <c:ptCount val="1"/>
                <c:pt idx="0">
                  <c:v>660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主备板比值!$EI$2:$EI$41</c:f>
              <c:numCache>
                <c:formatCode>General</c:formatCode>
                <c:ptCount val="40"/>
                <c:pt idx="0">
                  <c:v>0.99653252389654057</c:v>
                </c:pt>
                <c:pt idx="1">
                  <c:v>1.0005167714039684</c:v>
                </c:pt>
                <c:pt idx="2">
                  <c:v>0.99847384672916062</c:v>
                </c:pt>
                <c:pt idx="3">
                  <c:v>1.010529677278148</c:v>
                </c:pt>
                <c:pt idx="4">
                  <c:v>1.0056496576552574</c:v>
                </c:pt>
                <c:pt idx="5">
                  <c:v>1.0109942798993798</c:v>
                </c:pt>
                <c:pt idx="6">
                  <c:v>1.0132501638268916</c:v>
                </c:pt>
                <c:pt idx="7">
                  <c:v>1.0072586231060865</c:v>
                </c:pt>
                <c:pt idx="8">
                  <c:v>1.0178789820186669</c:v>
                </c:pt>
                <c:pt idx="9">
                  <c:v>1.009844279667365</c:v>
                </c:pt>
                <c:pt idx="10">
                  <c:v>1.0058135458966229</c:v>
                </c:pt>
                <c:pt idx="11">
                  <c:v>0.99191937561615007</c:v>
                </c:pt>
                <c:pt idx="12">
                  <c:v>1.0245690282056901</c:v>
                </c:pt>
                <c:pt idx="13">
                  <c:v>1.0204895306511963</c:v>
                </c:pt>
                <c:pt idx="14">
                  <c:v>1.0119631702510075</c:v>
                </c:pt>
                <c:pt idx="15">
                  <c:v>1.0150204469760251</c:v>
                </c:pt>
                <c:pt idx="16">
                  <c:v>1.0140516506861703</c:v>
                </c:pt>
                <c:pt idx="17">
                  <c:v>1.0119079983422794</c:v>
                </c:pt>
                <c:pt idx="18">
                  <c:v>1.0084270723357303</c:v>
                </c:pt>
                <c:pt idx="19">
                  <c:v>1.002985031622178</c:v>
                </c:pt>
                <c:pt idx="20">
                  <c:v>1.0123533551896355</c:v>
                </c:pt>
                <c:pt idx="21">
                  <c:v>1.0074416830037003</c:v>
                </c:pt>
                <c:pt idx="22">
                  <c:v>1.0240131752206898</c:v>
                </c:pt>
                <c:pt idx="23">
                  <c:v>1.0025669194432774</c:v>
                </c:pt>
                <c:pt idx="24">
                  <c:v>0.99824407625847689</c:v>
                </c:pt>
                <c:pt idx="25">
                  <c:v>1.0207162435246508</c:v>
                </c:pt>
                <c:pt idx="26">
                  <c:v>1.0345196923291451</c:v>
                </c:pt>
                <c:pt idx="27">
                  <c:v>1.0110808590530365</c:v>
                </c:pt>
                <c:pt idx="28">
                  <c:v>1.0134663077090718</c:v>
                </c:pt>
                <c:pt idx="29">
                  <c:v>1.0193643203325928</c:v>
                </c:pt>
                <c:pt idx="30">
                  <c:v>1.0094081852978185</c:v>
                </c:pt>
                <c:pt idx="31">
                  <c:v>1.0115462731462115</c:v>
                </c:pt>
                <c:pt idx="32">
                  <c:v>1.0066688282982192</c:v>
                </c:pt>
                <c:pt idx="33">
                  <c:v>1.011093150567818</c:v>
                </c:pt>
                <c:pt idx="34">
                  <c:v>1.004673211898877</c:v>
                </c:pt>
                <c:pt idx="35">
                  <c:v>0.99569420666598174</c:v>
                </c:pt>
                <c:pt idx="36">
                  <c:v>1.0298881581080725</c:v>
                </c:pt>
                <c:pt idx="37">
                  <c:v>0.99355317658612996</c:v>
                </c:pt>
                <c:pt idx="38">
                  <c:v>1.0201914080908014</c:v>
                </c:pt>
                <c:pt idx="39">
                  <c:v>0.99177464292960826</c:v>
                </c:pt>
              </c:numCache>
            </c:numRef>
          </c:yVal>
          <c:smooth val="0"/>
          <c:extLst>
            <c:ext xmlns:c16="http://schemas.microsoft.com/office/drawing/2014/chart" uri="{C3380CC4-5D6E-409C-BE32-E72D297353CC}">
              <c16:uniqueId val="{00000009-8364-4679-A7EF-C9F99C339954}"/>
            </c:ext>
          </c:extLst>
        </c:ser>
        <c:ser>
          <c:idx val="10"/>
          <c:order val="10"/>
          <c:tx>
            <c:strRef>
              <c:f>主备板比值!$EJ$1</c:f>
              <c:strCache>
                <c:ptCount val="1"/>
                <c:pt idx="0">
                  <c:v>690</c:v>
                </c:pt>
              </c:strCache>
            </c:strRef>
          </c:tx>
          <c:spPr>
            <a:ln w="38100">
              <a:noFill/>
            </a:ln>
          </c:spPr>
          <c:xVal>
            <c:numRef>
              <c:f>主备板比值!$DY$2:$DY$41</c:f>
              <c:numCache>
                <c:formatCode>m/d/yyyy</c:formatCode>
                <c:ptCount val="40"/>
                <c:pt idx="0">
                  <c:v>44490</c:v>
                </c:pt>
                <c:pt idx="1">
                  <c:v>44518</c:v>
                </c:pt>
                <c:pt idx="2">
                  <c:v>44545</c:v>
                </c:pt>
                <c:pt idx="3">
                  <c:v>44573</c:v>
                </c:pt>
                <c:pt idx="4">
                  <c:v>44616</c:v>
                </c:pt>
                <c:pt idx="5">
                  <c:v>44706</c:v>
                </c:pt>
                <c:pt idx="6">
                  <c:v>44751</c:v>
                </c:pt>
                <c:pt idx="7">
                  <c:v>44787</c:v>
                </c:pt>
                <c:pt idx="8">
                  <c:v>44793</c:v>
                </c:pt>
                <c:pt idx="9">
                  <c:v>44828</c:v>
                </c:pt>
                <c:pt idx="10">
                  <c:v>44881</c:v>
                </c:pt>
                <c:pt idx="11">
                  <c:v>44932</c:v>
                </c:pt>
                <c:pt idx="12">
                  <c:v>44960</c:v>
                </c:pt>
                <c:pt idx="13">
                  <c:v>45037</c:v>
                </c:pt>
                <c:pt idx="14">
                  <c:v>45065</c:v>
                </c:pt>
                <c:pt idx="15">
                  <c:v>45107</c:v>
                </c:pt>
                <c:pt idx="16">
                  <c:v>45111</c:v>
                </c:pt>
                <c:pt idx="17">
                  <c:v>45118</c:v>
                </c:pt>
                <c:pt idx="18">
                  <c:v>45129</c:v>
                </c:pt>
                <c:pt idx="19">
                  <c:v>45162</c:v>
                </c:pt>
                <c:pt idx="20">
                  <c:v>45168</c:v>
                </c:pt>
                <c:pt idx="21">
                  <c:v>45191</c:v>
                </c:pt>
                <c:pt idx="22">
                  <c:v>45244</c:v>
                </c:pt>
                <c:pt idx="23">
                  <c:v>45253</c:v>
                </c:pt>
                <c:pt idx="24">
                  <c:v>45282</c:v>
                </c:pt>
                <c:pt idx="25">
                  <c:v>45306</c:v>
                </c:pt>
                <c:pt idx="26">
                  <c:v>45316</c:v>
                </c:pt>
                <c:pt idx="27">
                  <c:v>45346</c:v>
                </c:pt>
                <c:pt idx="28">
                  <c:v>45377</c:v>
                </c:pt>
                <c:pt idx="29">
                  <c:v>45398</c:v>
                </c:pt>
                <c:pt idx="30">
                  <c:v>45441</c:v>
                </c:pt>
                <c:pt idx="31">
                  <c:v>45475</c:v>
                </c:pt>
                <c:pt idx="32">
                  <c:v>45534</c:v>
                </c:pt>
                <c:pt idx="33">
                  <c:v>45559</c:v>
                </c:pt>
                <c:pt idx="34">
                  <c:v>45582</c:v>
                </c:pt>
                <c:pt idx="35">
                  <c:v>45618</c:v>
                </c:pt>
                <c:pt idx="36">
                  <c:v>45645</c:v>
                </c:pt>
                <c:pt idx="37">
                  <c:v>45648</c:v>
                </c:pt>
                <c:pt idx="38">
                  <c:v>45656</c:v>
                </c:pt>
                <c:pt idx="39">
                  <c:v>45678</c:v>
                </c:pt>
              </c:numCache>
            </c:numRef>
          </c:xVal>
          <c:yVal>
            <c:numRef>
              <c:f>主备板比值!$EJ$2:$EJ$41</c:f>
              <c:numCache>
                <c:formatCode>General</c:formatCode>
                <c:ptCount val="40"/>
                <c:pt idx="0">
                  <c:v>1.0011112625783596</c:v>
                </c:pt>
                <c:pt idx="1">
                  <c:v>1.0048388865355566</c:v>
                </c:pt>
                <c:pt idx="2">
                  <c:v>1.001605913579398</c:v>
                </c:pt>
                <c:pt idx="3">
                  <c:v>1.0133172198052249</c:v>
                </c:pt>
                <c:pt idx="4">
                  <c:v>1.0099834761443978</c:v>
                </c:pt>
                <c:pt idx="5">
                  <c:v>1.0132098831639276</c:v>
                </c:pt>
                <c:pt idx="6">
                  <c:v>1.0153493597028036</c:v>
                </c:pt>
                <c:pt idx="7">
                  <c:v>1.0095190310729789</c:v>
                </c:pt>
                <c:pt idx="8">
                  <c:v>1.0181829036661458</c:v>
                </c:pt>
                <c:pt idx="9">
                  <c:v>1.0110836208888205</c:v>
                </c:pt>
                <c:pt idx="10">
                  <c:v>1.0069030639336412</c:v>
                </c:pt>
                <c:pt idx="11">
                  <c:v>0.99240300462945696</c:v>
                </c:pt>
                <c:pt idx="12">
                  <c:v>1.0250425628455033</c:v>
                </c:pt>
                <c:pt idx="13">
                  <c:v>1.019748864727096</c:v>
                </c:pt>
                <c:pt idx="14">
                  <c:v>1.0130868026174635</c:v>
                </c:pt>
                <c:pt idx="15">
                  <c:v>1.0149562747540195</c:v>
                </c:pt>
                <c:pt idx="16">
                  <c:v>1.0139980308822381</c:v>
                </c:pt>
                <c:pt idx="17">
                  <c:v>1.0122205090163932</c:v>
                </c:pt>
                <c:pt idx="18">
                  <c:v>1.0081069147437876</c:v>
                </c:pt>
                <c:pt idx="19">
                  <c:v>1.0037400460397348</c:v>
                </c:pt>
                <c:pt idx="20">
                  <c:v>1.0121346710222106</c:v>
                </c:pt>
                <c:pt idx="21">
                  <c:v>1.0078199682212483</c:v>
                </c:pt>
                <c:pt idx="22">
                  <c:v>1.0232147837456234</c:v>
                </c:pt>
                <c:pt idx="23">
                  <c:v>1.0027558838679071</c:v>
                </c:pt>
                <c:pt idx="24">
                  <c:v>0.99902373704155711</c:v>
                </c:pt>
                <c:pt idx="25">
                  <c:v>1.021623128357557</c:v>
                </c:pt>
                <c:pt idx="26">
                  <c:v>1.0342053622726119</c:v>
                </c:pt>
                <c:pt idx="27">
                  <c:v>1.011431521892878</c:v>
                </c:pt>
                <c:pt idx="28">
                  <c:v>1.0146111375794986</c:v>
                </c:pt>
                <c:pt idx="29">
                  <c:v>1.0203053122603882</c:v>
                </c:pt>
                <c:pt idx="30">
                  <c:v>1.0099032282574307</c:v>
                </c:pt>
                <c:pt idx="31">
                  <c:v>1.0133656296704268</c:v>
                </c:pt>
                <c:pt idx="32">
                  <c:v>1.0090750227847711</c:v>
                </c:pt>
                <c:pt idx="33">
                  <c:v>1.0136567772145508</c:v>
                </c:pt>
                <c:pt idx="34">
                  <c:v>1.0069305373215292</c:v>
                </c:pt>
                <c:pt idx="35">
                  <c:v>0.99898202848226991</c:v>
                </c:pt>
                <c:pt idx="36">
                  <c:v>1.0329126617012583</c:v>
                </c:pt>
                <c:pt idx="37">
                  <c:v>0.99746859489659201</c:v>
                </c:pt>
                <c:pt idx="38">
                  <c:v>1.0229685939240356</c:v>
                </c:pt>
                <c:pt idx="39">
                  <c:v>0.99693723724868433</c:v>
                </c:pt>
              </c:numCache>
            </c:numRef>
          </c:yVal>
          <c:smooth val="0"/>
          <c:extLst>
            <c:ext xmlns:c16="http://schemas.microsoft.com/office/drawing/2014/chart" uri="{C3380CC4-5D6E-409C-BE32-E72D297353CC}">
              <c16:uniqueId val="{0000000A-8364-4679-A7EF-C9F99C339954}"/>
            </c:ext>
          </c:extLst>
        </c:ser>
        <c:dLbls>
          <c:showLegendKey val="0"/>
          <c:showVal val="0"/>
          <c:showCatName val="0"/>
          <c:showSerName val="0"/>
          <c:showPercent val="0"/>
          <c:showBubbleSize val="0"/>
        </c:dLbls>
        <c:axId val="118774016"/>
        <c:axId val="118784000"/>
      </c:scatterChart>
      <c:valAx>
        <c:axId val="118774016"/>
        <c:scaling>
          <c:orientation val="minMax"/>
        </c:scaling>
        <c:delete val="0"/>
        <c:axPos val="b"/>
        <c:numFmt formatCode="m/d/yyyy" sourceLinked="1"/>
        <c:majorTickMark val="out"/>
        <c:minorTickMark val="none"/>
        <c:tickLblPos val="nextTo"/>
        <c:crossAx val="118784000"/>
        <c:crosses val="autoZero"/>
        <c:crossBetween val="midCat"/>
      </c:valAx>
      <c:valAx>
        <c:axId val="118784000"/>
        <c:scaling>
          <c:orientation val="minMax"/>
        </c:scaling>
        <c:delete val="0"/>
        <c:axPos val="l"/>
        <c:numFmt formatCode="General" sourceLinked="1"/>
        <c:majorTickMark val="out"/>
        <c:minorTickMark val="none"/>
        <c:tickLblPos val="nextTo"/>
        <c:crossAx val="118774016"/>
        <c:crosses val="autoZero"/>
        <c:crossBetween val="midCat"/>
      </c:valAx>
    </c:plotArea>
    <c:legend>
      <c:legendPos val="r"/>
      <c:layout>
        <c:manualLayout>
          <c:xMode val="edge"/>
          <c:yMode val="edge"/>
          <c:x val="0.94368608018825229"/>
          <c:y val="2.8516323100061931E-2"/>
          <c:w val="4.6256448547379855E-2"/>
          <c:h val="0.93797320278785379"/>
        </c:manualLayout>
      </c:layout>
      <c:overlay val="0"/>
    </c:legend>
    <c:plotVisOnly val="1"/>
    <c:dispBlanksAs val="gap"/>
    <c:showDLblsOverMax val="0"/>
  </c:chart>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20192384"/>
        <c:axId val="142763520"/>
      </c:barChart>
      <c:catAx>
        <c:axId val="12019238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42763520"/>
        <c:crosses val="autoZero"/>
        <c:auto val="1"/>
        <c:lblAlgn val="ctr"/>
        <c:lblOffset val="100"/>
        <c:noMultiLvlLbl val="0"/>
      </c:catAx>
      <c:valAx>
        <c:axId val="142763520"/>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20192384"/>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48919040"/>
        <c:axId val="148920960"/>
      </c:barChart>
      <c:catAx>
        <c:axId val="148919040"/>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48920960"/>
        <c:crosses val="autoZero"/>
        <c:auto val="1"/>
        <c:lblAlgn val="ctr"/>
        <c:lblOffset val="100"/>
        <c:noMultiLvlLbl val="0"/>
      </c:catAx>
      <c:valAx>
        <c:axId val="148920960"/>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48919040"/>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userShapes r:id="rId3"/>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48958208"/>
        <c:axId val="149075072"/>
      </c:barChart>
      <c:catAx>
        <c:axId val="14895820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49075072"/>
        <c:crosses val="autoZero"/>
        <c:auto val="1"/>
        <c:lblAlgn val="ctr"/>
        <c:lblOffset val="100"/>
        <c:noMultiLvlLbl val="0"/>
      </c:catAx>
      <c:valAx>
        <c:axId val="149075072"/>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48958208"/>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891672451086847"/>
          <c:y val="3.6282744068756111E-2"/>
          <c:w val="0.80405196062013373"/>
          <c:h val="0.82937244749691097"/>
        </c:manualLayout>
      </c:layout>
      <c:scatterChart>
        <c:scatterStyle val="smoothMarker"/>
        <c:varyColors val="0"/>
        <c:ser>
          <c:idx val="0"/>
          <c:order val="0"/>
          <c:tx>
            <c:strRef>
              <c:f>'3钨灯1输出（模式3）'!$C$27</c:f>
              <c:strCache>
                <c:ptCount val="1"/>
                <c:pt idx="0">
                  <c:v>350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'3钨灯1输出（模式3）'!$C$28:$C$59</c:f>
              <c:numCache>
                <c:formatCode>General</c:formatCode>
                <c:ptCount val="32"/>
                <c:pt idx="0">
                  <c:v>60.459999084472699</c:v>
                </c:pt>
                <c:pt idx="1">
                  <c:v>61.459999084472699</c:v>
                </c:pt>
                <c:pt idx="2">
                  <c:v>58.459999084472699</c:v>
                </c:pt>
                <c:pt idx="3">
                  <c:v>59.459999084472699</c:v>
                </c:pt>
                <c:pt idx="4">
                  <c:v>61.459999084472699</c:v>
                </c:pt>
                <c:pt idx="5">
                  <c:v>59.459999084472699</c:v>
                </c:pt>
                <c:pt idx="6">
                  <c:v>56.459999084472699</c:v>
                </c:pt>
                <c:pt idx="7">
                  <c:v>58.459999084472699</c:v>
                </c:pt>
                <c:pt idx="8">
                  <c:v>59.459999084472699</c:v>
                </c:pt>
                <c:pt idx="9">
                  <c:v>59.459999084472699</c:v>
                </c:pt>
                <c:pt idx="10">
                  <c:v>59.459999084472699</c:v>
                </c:pt>
                <c:pt idx="11">
                  <c:v>54.459999084472699</c:v>
                </c:pt>
                <c:pt idx="12">
                  <c:v>53.459999084472699</c:v>
                </c:pt>
                <c:pt idx="13">
                  <c:v>54.459999084472699</c:v>
                </c:pt>
                <c:pt idx="14">
                  <c:v>57.459999084472699</c:v>
                </c:pt>
                <c:pt idx="15">
                  <c:v>55.459999084472699</c:v>
                </c:pt>
                <c:pt idx="16">
                  <c:v>53.459999084472699</c:v>
                </c:pt>
                <c:pt idx="17">
                  <c:v>52.459999084472699</c:v>
                </c:pt>
                <c:pt idx="18">
                  <c:v>49.459999084472699</c:v>
                </c:pt>
                <c:pt idx="19">
                  <c:v>54.459999084472699</c:v>
                </c:pt>
                <c:pt idx="20">
                  <c:v>55.459999084472699</c:v>
                </c:pt>
                <c:pt idx="21">
                  <c:v>55.459999084472699</c:v>
                </c:pt>
                <c:pt idx="22">
                  <c:v>54.459999084472699</c:v>
                </c:pt>
                <c:pt idx="23">
                  <c:v>53.459999084472699</c:v>
                </c:pt>
                <c:pt idx="24">
                  <c:v>52.459999084472699</c:v>
                </c:pt>
                <c:pt idx="25">
                  <c:v>51.459999084472699</c:v>
                </c:pt>
                <c:pt idx="26">
                  <c:v>54.459999084472699</c:v>
                </c:pt>
                <c:pt idx="27">
                  <c:v>55.459999084472699</c:v>
                </c:pt>
                <c:pt idx="28">
                  <c:v>53.459999084472699</c:v>
                </c:pt>
                <c:pt idx="29">
                  <c:v>54.459999084472699</c:v>
                </c:pt>
                <c:pt idx="30">
                  <c:v>53.459999084472699</c:v>
                </c:pt>
                <c:pt idx="31">
                  <c:v>55.459999084472699</c:v>
                </c:pt>
              </c:numCache>
            </c:numRef>
          </c:yVal>
          <c:smooth val="1"/>
          <c:extLst>
            <c:ext xmlns:c16="http://schemas.microsoft.com/office/drawing/2014/chart" uri="{C3380CC4-5D6E-409C-BE32-E72D297353CC}">
              <c16:uniqueId val="{00000000-4E9C-44B3-89A1-8F7E1B5645D3}"/>
            </c:ext>
          </c:extLst>
        </c:ser>
        <c:ser>
          <c:idx val="1"/>
          <c:order val="1"/>
          <c:tx>
            <c:strRef>
              <c:f>'3钨灯1输出（模式3）'!$D$27</c:f>
              <c:strCache>
                <c:ptCount val="1"/>
                <c:pt idx="0">
                  <c:v>390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'3钨灯1输出（模式3）'!$D$28:$D$59</c:f>
              <c:numCache>
                <c:formatCode>General</c:formatCode>
                <c:ptCount val="32"/>
                <c:pt idx="0">
                  <c:v>260.45999145507801</c:v>
                </c:pt>
                <c:pt idx="1">
                  <c:v>242.46000671386699</c:v>
                </c:pt>
                <c:pt idx="2">
                  <c:v>236.46000671386699</c:v>
                </c:pt>
                <c:pt idx="3">
                  <c:v>229.46000671386699</c:v>
                </c:pt>
                <c:pt idx="4">
                  <c:v>231.46000671386699</c:v>
                </c:pt>
                <c:pt idx="5">
                  <c:v>229.46000671386699</c:v>
                </c:pt>
                <c:pt idx="6">
                  <c:v>226.46000671386699</c:v>
                </c:pt>
                <c:pt idx="7">
                  <c:v>232.46000671386699</c:v>
                </c:pt>
                <c:pt idx="8">
                  <c:v>228.46000671386699</c:v>
                </c:pt>
                <c:pt idx="9">
                  <c:v>225.46000671386699</c:v>
                </c:pt>
                <c:pt idx="10">
                  <c:v>224.46000671386699</c:v>
                </c:pt>
                <c:pt idx="11">
                  <c:v>219.46000671386699</c:v>
                </c:pt>
                <c:pt idx="12">
                  <c:v>220.46000671386699</c:v>
                </c:pt>
                <c:pt idx="13">
                  <c:v>214.46000671386699</c:v>
                </c:pt>
                <c:pt idx="14">
                  <c:v>221.46000671386699</c:v>
                </c:pt>
                <c:pt idx="15">
                  <c:v>220.46000671386699</c:v>
                </c:pt>
                <c:pt idx="16">
                  <c:v>220.46000671386699</c:v>
                </c:pt>
                <c:pt idx="17">
                  <c:v>216.46000671386699</c:v>
                </c:pt>
                <c:pt idx="18">
                  <c:v>213.46000671386699</c:v>
                </c:pt>
                <c:pt idx="19">
                  <c:v>215.46000671386699</c:v>
                </c:pt>
                <c:pt idx="20">
                  <c:v>223.46000671386699</c:v>
                </c:pt>
                <c:pt idx="21">
                  <c:v>217.46000671386699</c:v>
                </c:pt>
                <c:pt idx="22">
                  <c:v>216.46000671386699</c:v>
                </c:pt>
                <c:pt idx="23">
                  <c:v>210.46000671386699</c:v>
                </c:pt>
                <c:pt idx="24">
                  <c:v>214.46000671386699</c:v>
                </c:pt>
                <c:pt idx="25">
                  <c:v>208.46000671386699</c:v>
                </c:pt>
                <c:pt idx="26">
                  <c:v>211.46000671386699</c:v>
                </c:pt>
                <c:pt idx="27">
                  <c:v>212.46000671386699</c:v>
                </c:pt>
                <c:pt idx="28">
                  <c:v>213.46000671386699</c:v>
                </c:pt>
                <c:pt idx="29">
                  <c:v>211.46000671386699</c:v>
                </c:pt>
                <c:pt idx="30">
                  <c:v>214.46000671386699</c:v>
                </c:pt>
                <c:pt idx="31">
                  <c:v>211.46000671386699</c:v>
                </c:pt>
              </c:numCache>
            </c:numRef>
          </c:yVal>
          <c:smooth val="1"/>
          <c:extLst>
            <c:ext xmlns:c16="http://schemas.microsoft.com/office/drawing/2014/chart" uri="{C3380CC4-5D6E-409C-BE32-E72D297353CC}">
              <c16:uniqueId val="{00000001-4E9C-44B3-89A1-8F7E1B5645D3}"/>
            </c:ext>
          </c:extLst>
        </c:ser>
        <c:ser>
          <c:idx val="2"/>
          <c:order val="2"/>
          <c:tx>
            <c:strRef>
              <c:f>'3钨灯1输出（模式3）'!$E$27</c:f>
              <c:strCache>
                <c:ptCount val="1"/>
                <c:pt idx="0">
                  <c:v>430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'3钨灯1输出（模式3）'!$E$28:$E$59</c:f>
              <c:numCache>
                <c:formatCode>General</c:formatCode>
                <c:ptCount val="32"/>
                <c:pt idx="0">
                  <c:v>893.46002197265602</c:v>
                </c:pt>
                <c:pt idx="1">
                  <c:v>851.46002197265602</c:v>
                </c:pt>
                <c:pt idx="2">
                  <c:v>849.46002197265602</c:v>
                </c:pt>
                <c:pt idx="3">
                  <c:v>820.46002197265602</c:v>
                </c:pt>
                <c:pt idx="4">
                  <c:v>820.46002197265602</c:v>
                </c:pt>
                <c:pt idx="5">
                  <c:v>822.46002197265602</c:v>
                </c:pt>
                <c:pt idx="6">
                  <c:v>819.46002197265602</c:v>
                </c:pt>
                <c:pt idx="7">
                  <c:v>820.46002197265602</c:v>
                </c:pt>
                <c:pt idx="8">
                  <c:v>816.46002197265602</c:v>
                </c:pt>
                <c:pt idx="9">
                  <c:v>818.46002197265602</c:v>
                </c:pt>
                <c:pt idx="10">
                  <c:v>815.46002197265602</c:v>
                </c:pt>
                <c:pt idx="11">
                  <c:v>802.46002197265602</c:v>
                </c:pt>
                <c:pt idx="12">
                  <c:v>797.46002197265602</c:v>
                </c:pt>
                <c:pt idx="13">
                  <c:v>804.46002197265602</c:v>
                </c:pt>
                <c:pt idx="14">
                  <c:v>803.46002197265602</c:v>
                </c:pt>
                <c:pt idx="15">
                  <c:v>799.46002197265602</c:v>
                </c:pt>
                <c:pt idx="16">
                  <c:v>799.46002197265602</c:v>
                </c:pt>
                <c:pt idx="17">
                  <c:v>787.46002197265602</c:v>
                </c:pt>
                <c:pt idx="18">
                  <c:v>788.46002197265602</c:v>
                </c:pt>
                <c:pt idx="19">
                  <c:v>790.46002197265602</c:v>
                </c:pt>
                <c:pt idx="20">
                  <c:v>797.46002197265602</c:v>
                </c:pt>
                <c:pt idx="21">
                  <c:v>793.46002197265602</c:v>
                </c:pt>
                <c:pt idx="22">
                  <c:v>787.46002197265602</c:v>
                </c:pt>
                <c:pt idx="23">
                  <c:v>783.46002197265602</c:v>
                </c:pt>
                <c:pt idx="24">
                  <c:v>777.46002197265602</c:v>
                </c:pt>
                <c:pt idx="25">
                  <c:v>776.46002197265602</c:v>
                </c:pt>
                <c:pt idx="26">
                  <c:v>778.46002197265602</c:v>
                </c:pt>
                <c:pt idx="27">
                  <c:v>780.46002197265602</c:v>
                </c:pt>
                <c:pt idx="28">
                  <c:v>780.46002197265602</c:v>
                </c:pt>
                <c:pt idx="29">
                  <c:v>786.46002197265602</c:v>
                </c:pt>
                <c:pt idx="30">
                  <c:v>774.46002197265602</c:v>
                </c:pt>
                <c:pt idx="31">
                  <c:v>776.46002197265602</c:v>
                </c:pt>
              </c:numCache>
            </c:numRef>
          </c:yVal>
          <c:smooth val="1"/>
          <c:extLst>
            <c:ext xmlns:c16="http://schemas.microsoft.com/office/drawing/2014/chart" uri="{C3380CC4-5D6E-409C-BE32-E72D297353CC}">
              <c16:uniqueId val="{00000002-4E9C-44B3-89A1-8F7E1B5645D3}"/>
            </c:ext>
          </c:extLst>
        </c:ser>
        <c:ser>
          <c:idx val="3"/>
          <c:order val="3"/>
          <c:tx>
            <c:strRef>
              <c:f>'3钨灯1输出（模式3）'!$F$27</c:f>
              <c:strCache>
                <c:ptCount val="1"/>
                <c:pt idx="0">
                  <c:v>480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'3钨灯1输出（模式3）'!$F$28:$F$59</c:f>
              <c:numCache>
                <c:formatCode>General</c:formatCode>
                <c:ptCount val="32"/>
                <c:pt idx="0">
                  <c:v>1733.4599609375</c:v>
                </c:pt>
                <c:pt idx="1">
                  <c:v>1675.4599609375</c:v>
                </c:pt>
                <c:pt idx="2">
                  <c:v>1680.4599609375</c:v>
                </c:pt>
                <c:pt idx="3">
                  <c:v>1624.4599609375</c:v>
                </c:pt>
                <c:pt idx="4">
                  <c:v>1645.4599609375</c:v>
                </c:pt>
                <c:pt idx="5">
                  <c:v>1647.4599609375</c:v>
                </c:pt>
                <c:pt idx="6">
                  <c:v>1636.4599609375</c:v>
                </c:pt>
                <c:pt idx="7">
                  <c:v>1636.4599609375</c:v>
                </c:pt>
                <c:pt idx="8">
                  <c:v>1632.4599609375</c:v>
                </c:pt>
                <c:pt idx="9">
                  <c:v>1634.4599609375</c:v>
                </c:pt>
                <c:pt idx="10">
                  <c:v>1629.4599609375</c:v>
                </c:pt>
                <c:pt idx="11">
                  <c:v>1612.4599609375</c:v>
                </c:pt>
                <c:pt idx="12">
                  <c:v>1609.4599609375</c:v>
                </c:pt>
                <c:pt idx="13">
                  <c:v>1609.4599609375</c:v>
                </c:pt>
                <c:pt idx="14">
                  <c:v>1606.4599609375</c:v>
                </c:pt>
                <c:pt idx="15">
                  <c:v>1611.4599609375</c:v>
                </c:pt>
                <c:pt idx="16">
                  <c:v>1617.4599609375</c:v>
                </c:pt>
                <c:pt idx="17">
                  <c:v>1584.4599609375</c:v>
                </c:pt>
                <c:pt idx="18">
                  <c:v>1587.4599609375</c:v>
                </c:pt>
                <c:pt idx="19">
                  <c:v>1599.4599609375</c:v>
                </c:pt>
                <c:pt idx="20">
                  <c:v>1599.4599609375</c:v>
                </c:pt>
                <c:pt idx="21">
                  <c:v>1602.4599609375</c:v>
                </c:pt>
                <c:pt idx="22">
                  <c:v>1595.4599609375</c:v>
                </c:pt>
                <c:pt idx="23">
                  <c:v>1581.4599609375</c:v>
                </c:pt>
                <c:pt idx="24">
                  <c:v>1579.4599609375</c:v>
                </c:pt>
                <c:pt idx="25">
                  <c:v>1573.4599609375</c:v>
                </c:pt>
                <c:pt idx="26">
                  <c:v>1581.4599609375</c:v>
                </c:pt>
                <c:pt idx="27">
                  <c:v>1583.4599609375</c:v>
                </c:pt>
                <c:pt idx="28">
                  <c:v>1586.4599609375</c:v>
                </c:pt>
                <c:pt idx="29">
                  <c:v>1591.4599609375</c:v>
                </c:pt>
                <c:pt idx="30">
                  <c:v>1586.4599609375</c:v>
                </c:pt>
                <c:pt idx="31">
                  <c:v>1581.4599609375</c:v>
                </c:pt>
              </c:numCache>
            </c:numRef>
          </c:yVal>
          <c:smooth val="1"/>
          <c:extLst>
            <c:ext xmlns:c16="http://schemas.microsoft.com/office/drawing/2014/chart" uri="{C3380CC4-5D6E-409C-BE32-E72D297353CC}">
              <c16:uniqueId val="{00000003-4E9C-44B3-89A1-8F7E1B5645D3}"/>
            </c:ext>
          </c:extLst>
        </c:ser>
        <c:ser>
          <c:idx val="4"/>
          <c:order val="4"/>
          <c:tx>
            <c:strRef>
              <c:f>'3钨灯1输出（模式3）'!$G$27</c:f>
              <c:strCache>
                <c:ptCount val="1"/>
                <c:pt idx="0">
                  <c:v>520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'3钨灯1输出（模式3）'!$G$28:$G$59</c:f>
              <c:numCache>
                <c:formatCode>General</c:formatCode>
                <c:ptCount val="32"/>
                <c:pt idx="0">
                  <c:v>1990.4599609375</c:v>
                </c:pt>
                <c:pt idx="1">
                  <c:v>1932.4599609375</c:v>
                </c:pt>
                <c:pt idx="2">
                  <c:v>1924.4599609375</c:v>
                </c:pt>
                <c:pt idx="3">
                  <c:v>1881.4599609375</c:v>
                </c:pt>
                <c:pt idx="4">
                  <c:v>1902.4599609375</c:v>
                </c:pt>
                <c:pt idx="5">
                  <c:v>1903.4599609375</c:v>
                </c:pt>
                <c:pt idx="6">
                  <c:v>1893.4599609375</c:v>
                </c:pt>
                <c:pt idx="7">
                  <c:v>1900.4599609375</c:v>
                </c:pt>
                <c:pt idx="8">
                  <c:v>1904.4599609375</c:v>
                </c:pt>
                <c:pt idx="9">
                  <c:v>1895.4599609375</c:v>
                </c:pt>
                <c:pt idx="10">
                  <c:v>1900.4599609375</c:v>
                </c:pt>
                <c:pt idx="11">
                  <c:v>1872.4599609375</c:v>
                </c:pt>
                <c:pt idx="12">
                  <c:v>1863.4599609375</c:v>
                </c:pt>
                <c:pt idx="13">
                  <c:v>1871.4599609375</c:v>
                </c:pt>
                <c:pt idx="14">
                  <c:v>1867.4599609375</c:v>
                </c:pt>
                <c:pt idx="15">
                  <c:v>1875.4599609375</c:v>
                </c:pt>
                <c:pt idx="16">
                  <c:v>1875.4599609375</c:v>
                </c:pt>
                <c:pt idx="17">
                  <c:v>1841.4599609375</c:v>
                </c:pt>
                <c:pt idx="18">
                  <c:v>1852.4599609375</c:v>
                </c:pt>
                <c:pt idx="19">
                  <c:v>1863.4599609375</c:v>
                </c:pt>
                <c:pt idx="20">
                  <c:v>1860.4599609375</c:v>
                </c:pt>
                <c:pt idx="21">
                  <c:v>1855.4599609375</c:v>
                </c:pt>
                <c:pt idx="22">
                  <c:v>1854.4599609375</c:v>
                </c:pt>
                <c:pt idx="23">
                  <c:v>1839.4599609375</c:v>
                </c:pt>
                <c:pt idx="24">
                  <c:v>1839.4599609375</c:v>
                </c:pt>
                <c:pt idx="25">
                  <c:v>1836.4599609375</c:v>
                </c:pt>
                <c:pt idx="26">
                  <c:v>1843.4599609375</c:v>
                </c:pt>
                <c:pt idx="27">
                  <c:v>1850.4599609375</c:v>
                </c:pt>
                <c:pt idx="28">
                  <c:v>1854.4599609375</c:v>
                </c:pt>
                <c:pt idx="29">
                  <c:v>1856.4599609375</c:v>
                </c:pt>
                <c:pt idx="30">
                  <c:v>1844.4599609375</c:v>
                </c:pt>
                <c:pt idx="31">
                  <c:v>1850.4599609375</c:v>
                </c:pt>
              </c:numCache>
            </c:numRef>
          </c:yVal>
          <c:smooth val="1"/>
          <c:extLst>
            <c:ext xmlns:c16="http://schemas.microsoft.com/office/drawing/2014/chart" uri="{C3380CC4-5D6E-409C-BE32-E72D297353CC}">
              <c16:uniqueId val="{00000004-4E9C-44B3-89A1-8F7E1B5645D3}"/>
            </c:ext>
          </c:extLst>
        </c:ser>
        <c:ser>
          <c:idx val="5"/>
          <c:order val="5"/>
          <c:tx>
            <c:strRef>
              <c:f>'3钨灯1输出（模式3）'!$H$27</c:f>
              <c:strCache>
                <c:ptCount val="1"/>
                <c:pt idx="0">
                  <c:v>560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'3钨灯1输出（模式3）'!$H$28:$H$59</c:f>
              <c:numCache>
                <c:formatCode>General</c:formatCode>
                <c:ptCount val="32"/>
                <c:pt idx="0">
                  <c:v>3242.4599609375</c:v>
                </c:pt>
                <c:pt idx="1">
                  <c:v>3175.4599609375</c:v>
                </c:pt>
                <c:pt idx="2">
                  <c:v>3164.4599609375</c:v>
                </c:pt>
                <c:pt idx="3">
                  <c:v>3108.4599609375</c:v>
                </c:pt>
                <c:pt idx="4">
                  <c:v>3150.4599609375</c:v>
                </c:pt>
                <c:pt idx="5">
                  <c:v>3151.4599609375</c:v>
                </c:pt>
                <c:pt idx="6">
                  <c:v>3139.4599609375</c:v>
                </c:pt>
                <c:pt idx="7">
                  <c:v>3140.4599609375</c:v>
                </c:pt>
                <c:pt idx="8">
                  <c:v>3147.4599609375</c:v>
                </c:pt>
                <c:pt idx="9">
                  <c:v>3142.4599609375</c:v>
                </c:pt>
                <c:pt idx="10">
                  <c:v>3150.4599609375</c:v>
                </c:pt>
                <c:pt idx="11">
                  <c:v>3118.4599609375</c:v>
                </c:pt>
                <c:pt idx="12">
                  <c:v>3112.4599609375</c:v>
                </c:pt>
                <c:pt idx="13">
                  <c:v>3123.4599609375</c:v>
                </c:pt>
                <c:pt idx="14">
                  <c:v>3113.4599609375</c:v>
                </c:pt>
                <c:pt idx="15">
                  <c:v>3122.4599609375</c:v>
                </c:pt>
                <c:pt idx="16">
                  <c:v>3126.4599609375</c:v>
                </c:pt>
                <c:pt idx="17">
                  <c:v>3074.4599609375</c:v>
                </c:pt>
                <c:pt idx="18">
                  <c:v>3081.4599609375</c:v>
                </c:pt>
                <c:pt idx="19">
                  <c:v>3116.4599609375</c:v>
                </c:pt>
                <c:pt idx="20">
                  <c:v>3111.4599609375</c:v>
                </c:pt>
                <c:pt idx="21">
                  <c:v>3111.4599609375</c:v>
                </c:pt>
                <c:pt idx="22">
                  <c:v>3096.4599609375</c:v>
                </c:pt>
                <c:pt idx="23">
                  <c:v>3080.4599609375</c:v>
                </c:pt>
                <c:pt idx="24">
                  <c:v>3082.4599609375</c:v>
                </c:pt>
                <c:pt idx="25">
                  <c:v>3074.4599609375</c:v>
                </c:pt>
                <c:pt idx="26">
                  <c:v>3090.4599609375</c:v>
                </c:pt>
                <c:pt idx="27">
                  <c:v>3094.4599609375</c:v>
                </c:pt>
                <c:pt idx="28">
                  <c:v>3100.4599609375</c:v>
                </c:pt>
                <c:pt idx="29">
                  <c:v>3101.4599609375</c:v>
                </c:pt>
                <c:pt idx="30">
                  <c:v>3105.4599609375</c:v>
                </c:pt>
                <c:pt idx="31">
                  <c:v>3105.4599609375</c:v>
                </c:pt>
              </c:numCache>
            </c:numRef>
          </c:yVal>
          <c:smooth val="1"/>
          <c:extLst>
            <c:ext xmlns:c16="http://schemas.microsoft.com/office/drawing/2014/chart" uri="{C3380CC4-5D6E-409C-BE32-E72D297353CC}">
              <c16:uniqueId val="{00000005-4E9C-44B3-89A1-8F7E1B5645D3}"/>
            </c:ext>
          </c:extLst>
        </c:ser>
        <c:ser>
          <c:idx val="6"/>
          <c:order val="6"/>
          <c:tx>
            <c:strRef>
              <c:f>'3钨灯1输出（模式3）'!$I$27</c:f>
              <c:strCache>
                <c:ptCount val="1"/>
                <c:pt idx="0">
                  <c:v>610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'3钨灯1输出（模式3）'!$I$28:$I$59</c:f>
              <c:numCache>
                <c:formatCode>General</c:formatCode>
                <c:ptCount val="32"/>
                <c:pt idx="0">
                  <c:v>3653.4599609375</c:v>
                </c:pt>
                <c:pt idx="1">
                  <c:v>3586.4599609375</c:v>
                </c:pt>
                <c:pt idx="2">
                  <c:v>3574.4599609375</c:v>
                </c:pt>
                <c:pt idx="3">
                  <c:v>3537.4599609375</c:v>
                </c:pt>
                <c:pt idx="4">
                  <c:v>3583.4599609375</c:v>
                </c:pt>
                <c:pt idx="5">
                  <c:v>3583.4599609375</c:v>
                </c:pt>
                <c:pt idx="6">
                  <c:v>3568.4599609375</c:v>
                </c:pt>
                <c:pt idx="7">
                  <c:v>3573.4599609375</c:v>
                </c:pt>
                <c:pt idx="8">
                  <c:v>3575.4599609375</c:v>
                </c:pt>
                <c:pt idx="9">
                  <c:v>3576.4599609375</c:v>
                </c:pt>
                <c:pt idx="10">
                  <c:v>3587.4599609375</c:v>
                </c:pt>
                <c:pt idx="11">
                  <c:v>3560.4599609375</c:v>
                </c:pt>
                <c:pt idx="12">
                  <c:v>3552.4599609375</c:v>
                </c:pt>
                <c:pt idx="13">
                  <c:v>3558.4599609375</c:v>
                </c:pt>
                <c:pt idx="14">
                  <c:v>3557.4599609375</c:v>
                </c:pt>
                <c:pt idx="15">
                  <c:v>3564.4599609375</c:v>
                </c:pt>
                <c:pt idx="16">
                  <c:v>3575.4599609375</c:v>
                </c:pt>
                <c:pt idx="17">
                  <c:v>3506.4599609375</c:v>
                </c:pt>
                <c:pt idx="18">
                  <c:v>3529.4599609375</c:v>
                </c:pt>
                <c:pt idx="19">
                  <c:v>3555.4599609375</c:v>
                </c:pt>
                <c:pt idx="20">
                  <c:v>3560.4599609375</c:v>
                </c:pt>
                <c:pt idx="21">
                  <c:v>3554.4599609375</c:v>
                </c:pt>
                <c:pt idx="22">
                  <c:v>3544.4599609375</c:v>
                </c:pt>
                <c:pt idx="23">
                  <c:v>3538.4599609375</c:v>
                </c:pt>
                <c:pt idx="24">
                  <c:v>3530.4599609375</c:v>
                </c:pt>
                <c:pt idx="25">
                  <c:v>3526.4599609375</c:v>
                </c:pt>
                <c:pt idx="26">
                  <c:v>3543.4599609375</c:v>
                </c:pt>
                <c:pt idx="27">
                  <c:v>3554.4599609375</c:v>
                </c:pt>
                <c:pt idx="28">
                  <c:v>3562.4599609375</c:v>
                </c:pt>
                <c:pt idx="29">
                  <c:v>3564.4599609375</c:v>
                </c:pt>
                <c:pt idx="30">
                  <c:v>3559.4599609375</c:v>
                </c:pt>
                <c:pt idx="31">
                  <c:v>3567.4599609375</c:v>
                </c:pt>
              </c:numCache>
            </c:numRef>
          </c:yVal>
          <c:smooth val="1"/>
          <c:extLst>
            <c:ext xmlns:c16="http://schemas.microsoft.com/office/drawing/2014/chart" uri="{C3380CC4-5D6E-409C-BE32-E72D297353CC}">
              <c16:uniqueId val="{00000006-4E9C-44B3-89A1-8F7E1B5645D3}"/>
            </c:ext>
          </c:extLst>
        </c:ser>
        <c:ser>
          <c:idx val="7"/>
          <c:order val="7"/>
          <c:tx>
            <c:strRef>
              <c:f>'3钨灯1输出（模式3）'!$J$27</c:f>
              <c:strCache>
                <c:ptCount val="1"/>
                <c:pt idx="0">
                  <c:v>660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'3钨灯1输出（模式3）'!$J$28:$J$59</c:f>
              <c:numCache>
                <c:formatCode>General</c:formatCode>
                <c:ptCount val="32"/>
                <c:pt idx="0">
                  <c:v>3476.4599609375</c:v>
                </c:pt>
                <c:pt idx="1">
                  <c:v>3428.4599609375</c:v>
                </c:pt>
                <c:pt idx="2">
                  <c:v>3414.4599609375</c:v>
                </c:pt>
                <c:pt idx="3">
                  <c:v>3394.4599609375</c:v>
                </c:pt>
                <c:pt idx="4">
                  <c:v>3440.4599609375</c:v>
                </c:pt>
                <c:pt idx="5">
                  <c:v>3434.4599609375</c:v>
                </c:pt>
                <c:pt idx="6">
                  <c:v>3426.4599609375</c:v>
                </c:pt>
                <c:pt idx="7">
                  <c:v>3432.4599609375</c:v>
                </c:pt>
                <c:pt idx="8">
                  <c:v>3434.4599609375</c:v>
                </c:pt>
                <c:pt idx="9">
                  <c:v>3432.4599609375</c:v>
                </c:pt>
                <c:pt idx="10">
                  <c:v>3447.4599609375</c:v>
                </c:pt>
                <c:pt idx="11">
                  <c:v>3429.4599609375</c:v>
                </c:pt>
                <c:pt idx="12">
                  <c:v>3422.4599609375</c:v>
                </c:pt>
                <c:pt idx="13">
                  <c:v>3424.4599609375</c:v>
                </c:pt>
                <c:pt idx="14">
                  <c:v>3421.4599609375</c:v>
                </c:pt>
                <c:pt idx="15">
                  <c:v>3429.4599609375</c:v>
                </c:pt>
                <c:pt idx="16">
                  <c:v>3437.4599609375</c:v>
                </c:pt>
                <c:pt idx="17">
                  <c:v>3378.4599609375</c:v>
                </c:pt>
                <c:pt idx="18">
                  <c:v>3392.4599609375</c:v>
                </c:pt>
                <c:pt idx="19">
                  <c:v>3426.4599609375</c:v>
                </c:pt>
                <c:pt idx="20">
                  <c:v>3431.4599609375</c:v>
                </c:pt>
                <c:pt idx="21">
                  <c:v>3426.4599609375</c:v>
                </c:pt>
                <c:pt idx="22">
                  <c:v>3421.4599609375</c:v>
                </c:pt>
                <c:pt idx="23">
                  <c:v>3416.4599609375</c:v>
                </c:pt>
                <c:pt idx="24">
                  <c:v>3410.4599609375</c:v>
                </c:pt>
                <c:pt idx="25">
                  <c:v>3406.4599609375</c:v>
                </c:pt>
                <c:pt idx="26">
                  <c:v>3424.4599609375</c:v>
                </c:pt>
                <c:pt idx="27">
                  <c:v>3426.4599609375</c:v>
                </c:pt>
                <c:pt idx="28">
                  <c:v>3434.4599609375</c:v>
                </c:pt>
                <c:pt idx="29">
                  <c:v>3445.4599609375</c:v>
                </c:pt>
                <c:pt idx="30">
                  <c:v>3436.4599609375</c:v>
                </c:pt>
                <c:pt idx="31">
                  <c:v>3440.4599609375</c:v>
                </c:pt>
              </c:numCache>
            </c:numRef>
          </c:yVal>
          <c:smooth val="1"/>
          <c:extLst>
            <c:ext xmlns:c16="http://schemas.microsoft.com/office/drawing/2014/chart" uri="{C3380CC4-5D6E-409C-BE32-E72D297353CC}">
              <c16:uniqueId val="{00000007-4E9C-44B3-89A1-8F7E1B5645D3}"/>
            </c:ext>
          </c:extLst>
        </c:ser>
        <c:ser>
          <c:idx val="8"/>
          <c:order val="8"/>
          <c:tx>
            <c:strRef>
              <c:f>'3钨灯1输出（模式3）'!$K$27</c:f>
              <c:strCache>
                <c:ptCount val="1"/>
                <c:pt idx="0">
                  <c:v>700</c:v>
                </c:pt>
              </c:strCache>
            </c:strRef>
          </c:tx>
          <c:xVal>
            <c:numRef>
              <c:f>'3钨灯1输出（模式3）'!$B$28:$B$59</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'3钨灯1输出（模式3）'!$K$28:$K$59</c:f>
              <c:numCache>
                <c:formatCode>General</c:formatCode>
                <c:ptCount val="32"/>
                <c:pt idx="0">
                  <c:v>2661.4599609375</c:v>
                </c:pt>
                <c:pt idx="1">
                  <c:v>2624.4599609375</c:v>
                </c:pt>
                <c:pt idx="2">
                  <c:v>2611.4599609375</c:v>
                </c:pt>
                <c:pt idx="3">
                  <c:v>2619.4599609375</c:v>
                </c:pt>
                <c:pt idx="4">
                  <c:v>2643.4599609375</c:v>
                </c:pt>
                <c:pt idx="5">
                  <c:v>2645.4599609375</c:v>
                </c:pt>
                <c:pt idx="6">
                  <c:v>2632.4599609375</c:v>
                </c:pt>
                <c:pt idx="7">
                  <c:v>2630.4599609375</c:v>
                </c:pt>
                <c:pt idx="8">
                  <c:v>2648.4599609375</c:v>
                </c:pt>
                <c:pt idx="9">
                  <c:v>2639.4599609375</c:v>
                </c:pt>
                <c:pt idx="10">
                  <c:v>2648.4599609375</c:v>
                </c:pt>
                <c:pt idx="11">
                  <c:v>2641.4599609375</c:v>
                </c:pt>
                <c:pt idx="12">
                  <c:v>2641.4599609375</c:v>
                </c:pt>
                <c:pt idx="13">
                  <c:v>2646.4599609375</c:v>
                </c:pt>
                <c:pt idx="14">
                  <c:v>2640.4599609375</c:v>
                </c:pt>
                <c:pt idx="15">
                  <c:v>2640.4599609375</c:v>
                </c:pt>
                <c:pt idx="16">
                  <c:v>2647.4599609375</c:v>
                </c:pt>
                <c:pt idx="17">
                  <c:v>2599.4599609375</c:v>
                </c:pt>
                <c:pt idx="18">
                  <c:v>2618.4599609375</c:v>
                </c:pt>
                <c:pt idx="19">
                  <c:v>2641.4599609375</c:v>
                </c:pt>
                <c:pt idx="20">
                  <c:v>2644.4599609375</c:v>
                </c:pt>
                <c:pt idx="21">
                  <c:v>2638.4599609375</c:v>
                </c:pt>
                <c:pt idx="22">
                  <c:v>2640.4599609375</c:v>
                </c:pt>
                <c:pt idx="23">
                  <c:v>2635.4599609375</c:v>
                </c:pt>
                <c:pt idx="24">
                  <c:v>2625.4599609375</c:v>
                </c:pt>
                <c:pt idx="25">
                  <c:v>2631.4599609375</c:v>
                </c:pt>
                <c:pt idx="26">
                  <c:v>2637.4599609375</c:v>
                </c:pt>
                <c:pt idx="27">
                  <c:v>2638.4599609375</c:v>
                </c:pt>
                <c:pt idx="28">
                  <c:v>2651.4599609375</c:v>
                </c:pt>
                <c:pt idx="29">
                  <c:v>2656.4599609375</c:v>
                </c:pt>
                <c:pt idx="30">
                  <c:v>2658.4599609375</c:v>
                </c:pt>
                <c:pt idx="31">
                  <c:v>2659.4599609375</c:v>
                </c:pt>
              </c:numCache>
            </c:numRef>
          </c:yVal>
          <c:smooth val="1"/>
          <c:extLst>
            <c:ext xmlns:c16="http://schemas.microsoft.com/office/drawing/2014/chart" uri="{C3380CC4-5D6E-409C-BE32-E72D297353CC}">
              <c16:uniqueId val="{00000008-4E9C-44B3-89A1-8F7E1B5645D3}"/>
            </c:ext>
          </c:extLst>
        </c:ser>
        <c:dLbls>
          <c:showLegendKey val="0"/>
          <c:showVal val="0"/>
          <c:showCatName val="0"/>
          <c:showSerName val="0"/>
          <c:showPercent val="0"/>
          <c:showBubbleSize val="0"/>
        </c:dLbls>
        <c:axId val="148860288"/>
        <c:axId val="148882560"/>
      </c:scatterChart>
      <c:valAx>
        <c:axId val="148860288"/>
        <c:scaling>
          <c:orientation val="minMax"/>
          <c:max val="45750"/>
          <c:min val="44400"/>
        </c:scaling>
        <c:delete val="0"/>
        <c:axPos val="b"/>
        <c:numFmt formatCode="m/d/yyyy" sourceLinked="1"/>
        <c:majorTickMark val="out"/>
        <c:minorTickMark val="none"/>
        <c:tickLblPos val="nextTo"/>
        <c:crossAx val="148882560"/>
        <c:crossesAt val="-6.0000000000000012E-2"/>
        <c:crossBetween val="midCat"/>
      </c:valAx>
      <c:valAx>
        <c:axId val="148882560"/>
        <c:scaling>
          <c:orientation val="minMax"/>
        </c:scaling>
        <c:delete val="0"/>
        <c:axPos val="l"/>
        <c:numFmt formatCode="General" sourceLinked="0"/>
        <c:majorTickMark val="out"/>
        <c:minorTickMark val="none"/>
        <c:tickLblPos val="nextTo"/>
        <c:crossAx val="148860288"/>
        <c:crosses val="autoZero"/>
        <c:crossBetween val="midCat"/>
      </c:valAx>
    </c:plotArea>
    <c:legend>
      <c:legendPos val="r"/>
      <c:layout>
        <c:manualLayout>
          <c:xMode val="edge"/>
          <c:yMode val="edge"/>
          <c:x val="0.87882534717317107"/>
          <c:y val="5.6104230490797866E-2"/>
          <c:w val="0.11212070748145789"/>
          <c:h val="0.82636249962102981"/>
        </c:manualLayout>
      </c:layout>
      <c:overlay val="0"/>
    </c:legend>
    <c:plotVisOnly val="1"/>
    <c:dispBlanksAs val="gap"/>
    <c:showDLblsOverMax val="0"/>
  </c:chart>
  <c:externalData r:id="rId2">
    <c:autoUpdate val="0"/>
  </c:externalData>
  <c:userShapes r:id="rId3"/>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747786252896148"/>
          <c:y val="5.1400554097404488E-2"/>
          <c:w val="0.80458317880811658"/>
          <c:h val="0.78411865183518725"/>
        </c:manualLayout>
      </c:layout>
      <c:scatterChart>
        <c:scatterStyle val="smoothMarker"/>
        <c:varyColors val="0"/>
        <c:ser>
          <c:idx val="0"/>
          <c:order val="0"/>
          <c:tx>
            <c:strRef>
              <c:f>'3钨灯2输出（模式4）'!$C$38</c:f>
              <c:strCache>
                <c:ptCount val="1"/>
                <c:pt idx="0">
                  <c:v>350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'3钨灯2输出（模式4）'!$C$39:$C$49</c:f>
              <c:numCache>
                <c:formatCode>General</c:formatCode>
                <c:ptCount val="11"/>
                <c:pt idx="0">
                  <c:v>55.459999084472699</c:v>
                </c:pt>
                <c:pt idx="1">
                  <c:v>51.459999084472699</c:v>
                </c:pt>
                <c:pt idx="2">
                  <c:v>56.459999084472699</c:v>
                </c:pt>
                <c:pt idx="3">
                  <c:v>54.459999084472699</c:v>
                </c:pt>
                <c:pt idx="4">
                  <c:v>55.459999084472699</c:v>
                </c:pt>
                <c:pt idx="5">
                  <c:v>48.459999084472699</c:v>
                </c:pt>
                <c:pt idx="6">
                  <c:v>52.459999084472699</c:v>
                </c:pt>
                <c:pt idx="7">
                  <c:v>51.459999084472699</c:v>
                </c:pt>
                <c:pt idx="8">
                  <c:v>51.459999084472699</c:v>
                </c:pt>
                <c:pt idx="9">
                  <c:v>52.459999084472699</c:v>
                </c:pt>
                <c:pt idx="10">
                  <c:v>47.459999084472699</c:v>
                </c:pt>
              </c:numCache>
            </c:numRef>
          </c:yVal>
          <c:smooth val="1"/>
          <c:extLst>
            <c:ext xmlns:c16="http://schemas.microsoft.com/office/drawing/2014/chart" uri="{C3380CC4-5D6E-409C-BE32-E72D297353CC}">
              <c16:uniqueId val="{00000000-BE86-4832-A3E8-7338E039529B}"/>
            </c:ext>
          </c:extLst>
        </c:ser>
        <c:ser>
          <c:idx val="1"/>
          <c:order val="1"/>
          <c:tx>
            <c:strRef>
              <c:f>'3钨灯2输出（模式4）'!$D$38</c:f>
              <c:strCache>
                <c:ptCount val="1"/>
                <c:pt idx="0">
                  <c:v>390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'3钨灯2输出（模式4）'!$D$39:$D$49</c:f>
              <c:numCache>
                <c:formatCode>General</c:formatCode>
                <c:ptCount val="11"/>
                <c:pt idx="0">
                  <c:v>216.46000671386699</c:v>
                </c:pt>
                <c:pt idx="1">
                  <c:v>198.46000671386699</c:v>
                </c:pt>
                <c:pt idx="2">
                  <c:v>203.46000671386699</c:v>
                </c:pt>
                <c:pt idx="3">
                  <c:v>193.46000671386699</c:v>
                </c:pt>
                <c:pt idx="4">
                  <c:v>191.46000671386699</c:v>
                </c:pt>
                <c:pt idx="5">
                  <c:v>195.46000671386699</c:v>
                </c:pt>
                <c:pt idx="6">
                  <c:v>190.46000671386699</c:v>
                </c:pt>
                <c:pt idx="7">
                  <c:v>188.46000671386699</c:v>
                </c:pt>
                <c:pt idx="8">
                  <c:v>182.46000671386699</c:v>
                </c:pt>
                <c:pt idx="9">
                  <c:v>183.46000671386699</c:v>
                </c:pt>
                <c:pt idx="10">
                  <c:v>181.46000671386699</c:v>
                </c:pt>
              </c:numCache>
            </c:numRef>
          </c:yVal>
          <c:smooth val="1"/>
          <c:extLst>
            <c:ext xmlns:c16="http://schemas.microsoft.com/office/drawing/2014/chart" uri="{C3380CC4-5D6E-409C-BE32-E72D297353CC}">
              <c16:uniqueId val="{00000001-BE86-4832-A3E8-7338E039529B}"/>
            </c:ext>
          </c:extLst>
        </c:ser>
        <c:ser>
          <c:idx val="2"/>
          <c:order val="2"/>
          <c:tx>
            <c:strRef>
              <c:f>'3钨灯2输出（模式4）'!$E$38</c:f>
              <c:strCache>
                <c:ptCount val="1"/>
                <c:pt idx="0">
                  <c:v>430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'3钨灯2输出（模式4）'!$E$39:$E$49</c:f>
              <c:numCache>
                <c:formatCode>General</c:formatCode>
                <c:ptCount val="11"/>
                <c:pt idx="0">
                  <c:v>729.46002197265602</c:v>
                </c:pt>
                <c:pt idx="1">
                  <c:v>681.46002197265602</c:v>
                </c:pt>
                <c:pt idx="2">
                  <c:v>683.46002197265602</c:v>
                </c:pt>
                <c:pt idx="3">
                  <c:v>668.46002197265602</c:v>
                </c:pt>
                <c:pt idx="4">
                  <c:v>663.46002197265602</c:v>
                </c:pt>
                <c:pt idx="5">
                  <c:v>669.46002197265602</c:v>
                </c:pt>
                <c:pt idx="6">
                  <c:v>667.46002197265602</c:v>
                </c:pt>
                <c:pt idx="7">
                  <c:v>657.46002197265602</c:v>
                </c:pt>
                <c:pt idx="8">
                  <c:v>646.46002197265602</c:v>
                </c:pt>
                <c:pt idx="9">
                  <c:v>648.46002197265602</c:v>
                </c:pt>
                <c:pt idx="10">
                  <c:v>647.46002197265602</c:v>
                </c:pt>
              </c:numCache>
            </c:numRef>
          </c:yVal>
          <c:smooth val="1"/>
          <c:extLst>
            <c:ext xmlns:c16="http://schemas.microsoft.com/office/drawing/2014/chart" uri="{C3380CC4-5D6E-409C-BE32-E72D297353CC}">
              <c16:uniqueId val="{00000002-BE86-4832-A3E8-7338E039529B}"/>
            </c:ext>
          </c:extLst>
        </c:ser>
        <c:ser>
          <c:idx val="3"/>
          <c:order val="3"/>
          <c:tx>
            <c:strRef>
              <c:f>'3钨灯2输出（模式4）'!$F$38</c:f>
              <c:strCache>
                <c:ptCount val="1"/>
                <c:pt idx="0">
                  <c:v>480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'3钨灯2输出（模式4）'!$F$39:$F$49</c:f>
              <c:numCache>
                <c:formatCode>General</c:formatCode>
                <c:ptCount val="11"/>
                <c:pt idx="0">
                  <c:v>1380.4599609375</c:v>
                </c:pt>
                <c:pt idx="1">
                  <c:v>1319.4599609375</c:v>
                </c:pt>
                <c:pt idx="2">
                  <c:v>1332.4599609375</c:v>
                </c:pt>
                <c:pt idx="3">
                  <c:v>1304.4599609375</c:v>
                </c:pt>
                <c:pt idx="4">
                  <c:v>1295.4599609375</c:v>
                </c:pt>
                <c:pt idx="5">
                  <c:v>1311.4599609375</c:v>
                </c:pt>
                <c:pt idx="6">
                  <c:v>1309.4599609375</c:v>
                </c:pt>
                <c:pt idx="7">
                  <c:v>1293.4599609375</c:v>
                </c:pt>
                <c:pt idx="8">
                  <c:v>1269.4599609375</c:v>
                </c:pt>
                <c:pt idx="9">
                  <c:v>1288.4599609375</c:v>
                </c:pt>
                <c:pt idx="10">
                  <c:v>1281.4599609375</c:v>
                </c:pt>
              </c:numCache>
            </c:numRef>
          </c:yVal>
          <c:smooth val="1"/>
          <c:extLst>
            <c:ext xmlns:c16="http://schemas.microsoft.com/office/drawing/2014/chart" uri="{C3380CC4-5D6E-409C-BE32-E72D297353CC}">
              <c16:uniqueId val="{00000003-BE86-4832-A3E8-7338E039529B}"/>
            </c:ext>
          </c:extLst>
        </c:ser>
        <c:ser>
          <c:idx val="4"/>
          <c:order val="4"/>
          <c:tx>
            <c:strRef>
              <c:f>'3钨灯2输出（模式4）'!$G$38</c:f>
              <c:strCache>
                <c:ptCount val="1"/>
                <c:pt idx="0">
                  <c:v>520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'3钨灯2输出（模式4）'!$G$39:$G$49</c:f>
              <c:numCache>
                <c:formatCode>General</c:formatCode>
                <c:ptCount val="11"/>
                <c:pt idx="0">
                  <c:v>1616.4599609375</c:v>
                </c:pt>
                <c:pt idx="1">
                  <c:v>1552.4599609375</c:v>
                </c:pt>
                <c:pt idx="2">
                  <c:v>1557.4599609375</c:v>
                </c:pt>
                <c:pt idx="3">
                  <c:v>1538.4599609375</c:v>
                </c:pt>
                <c:pt idx="4">
                  <c:v>1530.4599609375</c:v>
                </c:pt>
                <c:pt idx="5">
                  <c:v>1553.4599609375</c:v>
                </c:pt>
                <c:pt idx="6">
                  <c:v>1543.4599609375</c:v>
                </c:pt>
                <c:pt idx="7">
                  <c:v>1519.4599609375</c:v>
                </c:pt>
                <c:pt idx="8">
                  <c:v>1503.4599609375</c:v>
                </c:pt>
                <c:pt idx="9">
                  <c:v>1524.4599609375</c:v>
                </c:pt>
                <c:pt idx="10">
                  <c:v>1518.4599609375</c:v>
                </c:pt>
              </c:numCache>
            </c:numRef>
          </c:yVal>
          <c:smooth val="1"/>
          <c:extLst>
            <c:ext xmlns:c16="http://schemas.microsoft.com/office/drawing/2014/chart" uri="{C3380CC4-5D6E-409C-BE32-E72D297353CC}">
              <c16:uniqueId val="{00000004-BE86-4832-A3E8-7338E039529B}"/>
            </c:ext>
          </c:extLst>
        </c:ser>
        <c:ser>
          <c:idx val="5"/>
          <c:order val="5"/>
          <c:tx>
            <c:strRef>
              <c:f>'3钨灯2输出（模式4）'!$H$38</c:f>
              <c:strCache>
                <c:ptCount val="1"/>
                <c:pt idx="0">
                  <c:v>560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'3钨灯2输出（模式4）'!$H$39:$H$49</c:f>
              <c:numCache>
                <c:formatCode>General</c:formatCode>
                <c:ptCount val="11"/>
                <c:pt idx="0">
                  <c:v>2636.4599609375</c:v>
                </c:pt>
                <c:pt idx="1">
                  <c:v>2551.4599609375</c:v>
                </c:pt>
                <c:pt idx="2">
                  <c:v>2569.4599609375</c:v>
                </c:pt>
                <c:pt idx="3">
                  <c:v>2553.4599609375</c:v>
                </c:pt>
                <c:pt idx="4">
                  <c:v>2542.4599609375</c:v>
                </c:pt>
                <c:pt idx="5">
                  <c:v>2578.4599609375</c:v>
                </c:pt>
                <c:pt idx="6">
                  <c:v>2576.4599609375</c:v>
                </c:pt>
                <c:pt idx="7">
                  <c:v>2539.4599609375</c:v>
                </c:pt>
                <c:pt idx="8">
                  <c:v>2504.4599609375</c:v>
                </c:pt>
                <c:pt idx="9">
                  <c:v>2534.4599609375</c:v>
                </c:pt>
                <c:pt idx="10">
                  <c:v>2544.4599609375</c:v>
                </c:pt>
              </c:numCache>
            </c:numRef>
          </c:yVal>
          <c:smooth val="1"/>
          <c:extLst>
            <c:ext xmlns:c16="http://schemas.microsoft.com/office/drawing/2014/chart" uri="{C3380CC4-5D6E-409C-BE32-E72D297353CC}">
              <c16:uniqueId val="{00000005-BE86-4832-A3E8-7338E039529B}"/>
            </c:ext>
          </c:extLst>
        </c:ser>
        <c:ser>
          <c:idx val="6"/>
          <c:order val="6"/>
          <c:tx>
            <c:strRef>
              <c:f>'3钨灯2输出（模式4）'!$I$38</c:f>
              <c:strCache>
                <c:ptCount val="1"/>
                <c:pt idx="0">
                  <c:v>610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'3钨灯2输出（模式4）'!$I$39:$I$49</c:f>
              <c:numCache>
                <c:formatCode>General</c:formatCode>
                <c:ptCount val="11"/>
                <c:pt idx="0">
                  <c:v>2946.4599609375</c:v>
                </c:pt>
                <c:pt idx="1">
                  <c:v>2891.4599609375</c:v>
                </c:pt>
                <c:pt idx="2">
                  <c:v>2905.4599609375</c:v>
                </c:pt>
                <c:pt idx="3">
                  <c:v>2898.4599609375</c:v>
                </c:pt>
                <c:pt idx="4">
                  <c:v>2883.4599609375</c:v>
                </c:pt>
                <c:pt idx="5">
                  <c:v>2924.4599609375</c:v>
                </c:pt>
                <c:pt idx="6">
                  <c:v>2928.4599609375</c:v>
                </c:pt>
                <c:pt idx="7">
                  <c:v>2895.4599609375</c:v>
                </c:pt>
                <c:pt idx="8">
                  <c:v>2866.4599609375</c:v>
                </c:pt>
                <c:pt idx="9">
                  <c:v>2901.4599609375</c:v>
                </c:pt>
                <c:pt idx="10">
                  <c:v>2905.4599609375</c:v>
                </c:pt>
              </c:numCache>
            </c:numRef>
          </c:yVal>
          <c:smooth val="1"/>
          <c:extLst>
            <c:ext xmlns:c16="http://schemas.microsoft.com/office/drawing/2014/chart" uri="{C3380CC4-5D6E-409C-BE32-E72D297353CC}">
              <c16:uniqueId val="{00000006-BE86-4832-A3E8-7338E039529B}"/>
            </c:ext>
          </c:extLst>
        </c:ser>
        <c:ser>
          <c:idx val="7"/>
          <c:order val="7"/>
          <c:tx>
            <c:strRef>
              <c:f>'3钨灯2输出（模式4）'!$J$38</c:f>
              <c:strCache>
                <c:ptCount val="1"/>
                <c:pt idx="0">
                  <c:v>660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'3钨灯2输出（模式4）'!$J$39:$J$49</c:f>
              <c:numCache>
                <c:formatCode>General</c:formatCode>
                <c:ptCount val="11"/>
                <c:pt idx="0">
                  <c:v>2776.4599609375</c:v>
                </c:pt>
                <c:pt idx="1">
                  <c:v>2722.4599609375</c:v>
                </c:pt>
                <c:pt idx="2">
                  <c:v>2736.4599609375</c:v>
                </c:pt>
                <c:pt idx="3">
                  <c:v>2750.4599609375</c:v>
                </c:pt>
                <c:pt idx="4">
                  <c:v>2737.4599609375</c:v>
                </c:pt>
                <c:pt idx="5">
                  <c:v>2759.4599609375</c:v>
                </c:pt>
                <c:pt idx="6">
                  <c:v>2775.4599609375</c:v>
                </c:pt>
                <c:pt idx="7">
                  <c:v>2741.4599609375</c:v>
                </c:pt>
                <c:pt idx="8">
                  <c:v>2724.4599609375</c:v>
                </c:pt>
                <c:pt idx="9">
                  <c:v>2751.4599609375</c:v>
                </c:pt>
                <c:pt idx="10">
                  <c:v>2753.4599609375</c:v>
                </c:pt>
              </c:numCache>
            </c:numRef>
          </c:yVal>
          <c:smooth val="1"/>
          <c:extLst>
            <c:ext xmlns:c16="http://schemas.microsoft.com/office/drawing/2014/chart" uri="{C3380CC4-5D6E-409C-BE32-E72D297353CC}">
              <c16:uniqueId val="{00000007-BE86-4832-A3E8-7338E039529B}"/>
            </c:ext>
          </c:extLst>
        </c:ser>
        <c:ser>
          <c:idx val="8"/>
          <c:order val="8"/>
          <c:tx>
            <c:strRef>
              <c:f>'3钨灯2输出（模式4）'!$K$38</c:f>
              <c:strCache>
                <c:ptCount val="1"/>
                <c:pt idx="0">
                  <c:v>700</c:v>
                </c:pt>
              </c:strCache>
            </c:strRef>
          </c:tx>
          <c:xVal>
            <c:numRef>
              <c:f>'3钨灯2输出（模式4）'!$B$39:$B$49</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'3钨灯2输出（模式4）'!$K$39:$K$49</c:f>
              <c:numCache>
                <c:formatCode>General</c:formatCode>
                <c:ptCount val="11"/>
                <c:pt idx="0">
                  <c:v>2155.4599609375</c:v>
                </c:pt>
                <c:pt idx="1">
                  <c:v>2120.4599609375</c:v>
                </c:pt>
                <c:pt idx="2">
                  <c:v>2128.4599609375</c:v>
                </c:pt>
                <c:pt idx="3">
                  <c:v>2147.4599609375</c:v>
                </c:pt>
                <c:pt idx="4">
                  <c:v>2133.4599609375</c:v>
                </c:pt>
                <c:pt idx="5">
                  <c:v>2156.4599609375</c:v>
                </c:pt>
                <c:pt idx="6">
                  <c:v>2168.4599609375</c:v>
                </c:pt>
                <c:pt idx="7">
                  <c:v>2136.4599609375</c:v>
                </c:pt>
                <c:pt idx="8">
                  <c:v>2134.4599609375</c:v>
                </c:pt>
                <c:pt idx="9">
                  <c:v>2148.4599609375</c:v>
                </c:pt>
                <c:pt idx="10">
                  <c:v>2159.4599609375</c:v>
                </c:pt>
              </c:numCache>
            </c:numRef>
          </c:yVal>
          <c:smooth val="1"/>
          <c:extLst>
            <c:ext xmlns:c16="http://schemas.microsoft.com/office/drawing/2014/chart" uri="{C3380CC4-5D6E-409C-BE32-E72D297353CC}">
              <c16:uniqueId val="{00000008-BE86-4832-A3E8-7338E039529B}"/>
            </c:ext>
          </c:extLst>
        </c:ser>
        <c:dLbls>
          <c:showLegendKey val="0"/>
          <c:showVal val="0"/>
          <c:showCatName val="0"/>
          <c:showSerName val="0"/>
          <c:showPercent val="0"/>
          <c:showBubbleSize val="0"/>
        </c:dLbls>
        <c:axId val="149156608"/>
        <c:axId val="149158144"/>
      </c:scatterChart>
      <c:valAx>
        <c:axId val="149156608"/>
        <c:scaling>
          <c:orientation val="minMax"/>
          <c:max val="45750"/>
          <c:min val="44400"/>
        </c:scaling>
        <c:delete val="0"/>
        <c:axPos val="b"/>
        <c:numFmt formatCode="m/d/yyyy" sourceLinked="1"/>
        <c:majorTickMark val="out"/>
        <c:minorTickMark val="none"/>
        <c:tickLblPos val="nextTo"/>
        <c:crossAx val="149158144"/>
        <c:crosses val="autoZero"/>
        <c:crossBetween val="midCat"/>
      </c:valAx>
      <c:valAx>
        <c:axId val="149158144"/>
        <c:scaling>
          <c:orientation val="minMax"/>
        </c:scaling>
        <c:delete val="0"/>
        <c:axPos val="l"/>
        <c:numFmt formatCode="General" sourceLinked="1"/>
        <c:majorTickMark val="out"/>
        <c:minorTickMark val="none"/>
        <c:tickLblPos val="nextTo"/>
        <c:crossAx val="149156608"/>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49452672"/>
        <c:axId val="149475328"/>
      </c:barChart>
      <c:catAx>
        <c:axId val="14945267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49475328"/>
        <c:crosses val="autoZero"/>
        <c:auto val="1"/>
        <c:lblAlgn val="ctr"/>
        <c:lblOffset val="100"/>
        <c:noMultiLvlLbl val="0"/>
      </c:catAx>
      <c:valAx>
        <c:axId val="149475328"/>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49452672"/>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7307264"/>
        <c:axId val="116617216"/>
      </c:barChart>
      <c:catAx>
        <c:axId val="11730726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6617216"/>
        <c:crosses val="autoZero"/>
        <c:auto val="1"/>
        <c:lblAlgn val="ctr"/>
        <c:lblOffset val="100"/>
        <c:noMultiLvlLbl val="0"/>
      </c:catAx>
      <c:valAx>
        <c:axId val="116617216"/>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7307264"/>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userShapes r:id="rId3"/>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689908132822867"/>
          <c:y val="3.6282744068756111E-2"/>
          <c:w val="0.81026026216373825"/>
          <c:h val="0.79784428614264979"/>
        </c:manualLayout>
      </c:layout>
      <c:scatterChart>
        <c:scatterStyle val="lineMarker"/>
        <c:varyColors val="0"/>
        <c:ser>
          <c:idx val="0"/>
          <c:order val="0"/>
          <c:tx>
            <c:strRef>
              <c:f>'3钨灯1输出（模式3）'!$C$27</c:f>
              <c:strCache>
                <c:ptCount val="1"/>
                <c:pt idx="0">
                  <c:v>350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'3钨灯1输出（模式3）'!$C$67:$C$98</c:f>
              <c:numCache>
                <c:formatCode>General</c:formatCode>
                <c:ptCount val="32"/>
                <c:pt idx="0">
                  <c:v>1</c:v>
                </c:pt>
                <c:pt idx="1">
                  <c:v>1.0165398613156251</c:v>
                </c:pt>
                <c:pt idx="2">
                  <c:v>0.96692027736874975</c:v>
                </c:pt>
                <c:pt idx="3">
                  <c:v>0.98346013868437487</c:v>
                </c:pt>
                <c:pt idx="4">
                  <c:v>1.0165398613156251</c:v>
                </c:pt>
                <c:pt idx="5">
                  <c:v>0.98346013868437487</c:v>
                </c:pt>
                <c:pt idx="6">
                  <c:v>0.9338405547374995</c:v>
                </c:pt>
                <c:pt idx="7">
                  <c:v>0.96692027736874975</c:v>
                </c:pt>
                <c:pt idx="8">
                  <c:v>0.98346013868437487</c:v>
                </c:pt>
                <c:pt idx="9">
                  <c:v>0.98346013868437487</c:v>
                </c:pt>
                <c:pt idx="10">
                  <c:v>0.98346013868437487</c:v>
                </c:pt>
                <c:pt idx="11">
                  <c:v>0.90076083210624924</c:v>
                </c:pt>
                <c:pt idx="12">
                  <c:v>0.88422097079062423</c:v>
                </c:pt>
                <c:pt idx="13">
                  <c:v>0.90076083210624924</c:v>
                </c:pt>
                <c:pt idx="14">
                  <c:v>0.95038041605312462</c:v>
                </c:pt>
                <c:pt idx="15">
                  <c:v>0.91730069342187437</c:v>
                </c:pt>
                <c:pt idx="16">
                  <c:v>0.88422097079062423</c:v>
                </c:pt>
                <c:pt idx="17">
                  <c:v>0.8676811094749991</c:v>
                </c:pt>
                <c:pt idx="18">
                  <c:v>0.81806152552812372</c:v>
                </c:pt>
                <c:pt idx="19">
                  <c:v>0.90076083210624924</c:v>
                </c:pt>
                <c:pt idx="20">
                  <c:v>0.91730069342187437</c:v>
                </c:pt>
                <c:pt idx="21">
                  <c:v>0.91730069342187437</c:v>
                </c:pt>
                <c:pt idx="22">
                  <c:v>0.90076083210624924</c:v>
                </c:pt>
                <c:pt idx="23">
                  <c:v>0.88422097079062423</c:v>
                </c:pt>
                <c:pt idx="24">
                  <c:v>0.8676811094749991</c:v>
                </c:pt>
                <c:pt idx="25">
                  <c:v>0.85114124815937398</c:v>
                </c:pt>
                <c:pt idx="26">
                  <c:v>0.90076083210624924</c:v>
                </c:pt>
                <c:pt idx="27">
                  <c:v>0.91730069342187437</c:v>
                </c:pt>
                <c:pt idx="28">
                  <c:v>0.88422097079062423</c:v>
                </c:pt>
                <c:pt idx="29">
                  <c:v>0.90076083210624924</c:v>
                </c:pt>
                <c:pt idx="30">
                  <c:v>0.88422097079062423</c:v>
                </c:pt>
                <c:pt idx="31">
                  <c:v>0.91730069342187437</c:v>
                </c:pt>
              </c:numCache>
            </c:numRef>
          </c:yVal>
          <c:smooth val="0"/>
          <c:extLst>
            <c:ext xmlns:c16="http://schemas.microsoft.com/office/drawing/2014/chart" uri="{C3380CC4-5D6E-409C-BE32-E72D297353CC}">
              <c16:uniqueId val="{00000000-2034-40E3-A68E-645F3D7CABA9}"/>
            </c:ext>
          </c:extLst>
        </c:ser>
        <c:ser>
          <c:idx val="1"/>
          <c:order val="1"/>
          <c:tx>
            <c:strRef>
              <c:f>'3钨灯1输出（模式3）'!$D$27</c:f>
              <c:strCache>
                <c:ptCount val="1"/>
                <c:pt idx="0">
                  <c:v>390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'3钨灯1输出（模式3）'!$D$67:$D$98</c:f>
              <c:numCache>
                <c:formatCode>General</c:formatCode>
                <c:ptCount val="32"/>
                <c:pt idx="0">
                  <c:v>1</c:v>
                </c:pt>
                <c:pt idx="1">
                  <c:v>0.9308915559712152</c:v>
                </c:pt>
                <c:pt idx="2">
                  <c:v>0.90785538843361924</c:v>
                </c:pt>
                <c:pt idx="3">
                  <c:v>0.88097985963975722</c:v>
                </c:pt>
                <c:pt idx="4">
                  <c:v>0.88865858215228921</c:v>
                </c:pt>
                <c:pt idx="5">
                  <c:v>0.88097985963975722</c:v>
                </c:pt>
                <c:pt idx="6">
                  <c:v>0.86946177587095919</c:v>
                </c:pt>
                <c:pt idx="7">
                  <c:v>0.89249794340855526</c:v>
                </c:pt>
                <c:pt idx="8">
                  <c:v>0.87714049838349117</c:v>
                </c:pt>
                <c:pt idx="9">
                  <c:v>0.86562241461469325</c:v>
                </c:pt>
                <c:pt idx="10">
                  <c:v>0.8617830533584272</c:v>
                </c:pt>
                <c:pt idx="11">
                  <c:v>0.84258624707709717</c:v>
                </c:pt>
                <c:pt idx="12">
                  <c:v>0.84642560833336322</c:v>
                </c:pt>
                <c:pt idx="13">
                  <c:v>0.82338944079576726</c:v>
                </c:pt>
                <c:pt idx="14">
                  <c:v>0.85026496958962916</c:v>
                </c:pt>
                <c:pt idx="15">
                  <c:v>0.84642560833336322</c:v>
                </c:pt>
                <c:pt idx="16">
                  <c:v>0.84642560833336322</c:v>
                </c:pt>
                <c:pt idx="17">
                  <c:v>0.83106816330829925</c:v>
                </c:pt>
                <c:pt idx="18">
                  <c:v>0.81955007953950121</c:v>
                </c:pt>
                <c:pt idx="19">
                  <c:v>0.8272288020520332</c:v>
                </c:pt>
                <c:pt idx="20">
                  <c:v>0.85794369210216126</c:v>
                </c:pt>
                <c:pt idx="21">
                  <c:v>0.83490752456456518</c:v>
                </c:pt>
                <c:pt idx="22">
                  <c:v>0.83106816330829925</c:v>
                </c:pt>
                <c:pt idx="23">
                  <c:v>0.80803199577070317</c:v>
                </c:pt>
                <c:pt idx="24">
                  <c:v>0.82338944079576726</c:v>
                </c:pt>
                <c:pt idx="25">
                  <c:v>0.80035327325817118</c:v>
                </c:pt>
                <c:pt idx="26">
                  <c:v>0.81187135702696922</c:v>
                </c:pt>
                <c:pt idx="27">
                  <c:v>0.81571071828323516</c:v>
                </c:pt>
                <c:pt idx="28">
                  <c:v>0.81955007953950121</c:v>
                </c:pt>
                <c:pt idx="29">
                  <c:v>0.81187135702696922</c:v>
                </c:pt>
                <c:pt idx="30">
                  <c:v>0.82338944079576726</c:v>
                </c:pt>
                <c:pt idx="31">
                  <c:v>0.81187135702696922</c:v>
                </c:pt>
              </c:numCache>
            </c:numRef>
          </c:yVal>
          <c:smooth val="0"/>
          <c:extLst>
            <c:ext xmlns:c16="http://schemas.microsoft.com/office/drawing/2014/chart" uri="{C3380CC4-5D6E-409C-BE32-E72D297353CC}">
              <c16:uniqueId val="{00000001-2034-40E3-A68E-645F3D7CABA9}"/>
            </c:ext>
          </c:extLst>
        </c:ser>
        <c:ser>
          <c:idx val="2"/>
          <c:order val="2"/>
          <c:tx>
            <c:strRef>
              <c:f>'3钨灯1输出（模式3）'!$E$27</c:f>
              <c:strCache>
                <c:ptCount val="1"/>
                <c:pt idx="0">
                  <c:v>430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'3钨灯1输出（模式3）'!$E$67:$E$98</c:f>
              <c:numCache>
                <c:formatCode>General</c:formatCode>
                <c:ptCount val="32"/>
                <c:pt idx="0">
                  <c:v>1</c:v>
                </c:pt>
                <c:pt idx="1">
                  <c:v>0.95299174113323071</c:v>
                </c:pt>
                <c:pt idx="2">
                  <c:v>0.95075325261576549</c:v>
                </c:pt>
                <c:pt idx="3">
                  <c:v>0.91829516911252007</c:v>
                </c:pt>
                <c:pt idx="4">
                  <c:v>0.91829516911252007</c:v>
                </c:pt>
                <c:pt idx="5">
                  <c:v>0.92053365762998518</c:v>
                </c:pt>
                <c:pt idx="6">
                  <c:v>0.91717592485378741</c:v>
                </c:pt>
                <c:pt idx="7">
                  <c:v>0.91829516911252007</c:v>
                </c:pt>
                <c:pt idx="8">
                  <c:v>0.91381819207758963</c:v>
                </c:pt>
                <c:pt idx="9">
                  <c:v>0.91605668059505485</c:v>
                </c:pt>
                <c:pt idx="10">
                  <c:v>0.91269894781885696</c:v>
                </c:pt>
                <c:pt idx="11">
                  <c:v>0.8981487724553332</c:v>
                </c:pt>
                <c:pt idx="12">
                  <c:v>0.8925525511616702</c:v>
                </c:pt>
                <c:pt idx="13">
                  <c:v>0.90038726097279842</c:v>
                </c:pt>
                <c:pt idx="14">
                  <c:v>0.89926801671406575</c:v>
                </c:pt>
                <c:pt idx="15">
                  <c:v>0.89479103967913542</c:v>
                </c:pt>
                <c:pt idx="16">
                  <c:v>0.89479103967913542</c:v>
                </c:pt>
                <c:pt idx="17">
                  <c:v>0.8813601085743441</c:v>
                </c:pt>
                <c:pt idx="18">
                  <c:v>0.88247935283307677</c:v>
                </c:pt>
                <c:pt idx="19">
                  <c:v>0.88471784135054199</c:v>
                </c:pt>
                <c:pt idx="20">
                  <c:v>0.8925525511616702</c:v>
                </c:pt>
                <c:pt idx="21">
                  <c:v>0.88807557412673976</c:v>
                </c:pt>
                <c:pt idx="22">
                  <c:v>0.8813601085743441</c:v>
                </c:pt>
                <c:pt idx="23">
                  <c:v>0.87688313153941377</c:v>
                </c:pt>
                <c:pt idx="24">
                  <c:v>0.87016766598701811</c:v>
                </c:pt>
                <c:pt idx="25">
                  <c:v>0.86904842172828556</c:v>
                </c:pt>
                <c:pt idx="26">
                  <c:v>0.87128691024575078</c:v>
                </c:pt>
                <c:pt idx="27">
                  <c:v>0.87352539876321589</c:v>
                </c:pt>
                <c:pt idx="28">
                  <c:v>0.87352539876321589</c:v>
                </c:pt>
                <c:pt idx="29">
                  <c:v>0.88024086431561155</c:v>
                </c:pt>
                <c:pt idx="30">
                  <c:v>0.86680993321082034</c:v>
                </c:pt>
                <c:pt idx="31">
                  <c:v>0.86904842172828556</c:v>
                </c:pt>
              </c:numCache>
            </c:numRef>
          </c:yVal>
          <c:smooth val="0"/>
          <c:extLst>
            <c:ext xmlns:c16="http://schemas.microsoft.com/office/drawing/2014/chart" uri="{C3380CC4-5D6E-409C-BE32-E72D297353CC}">
              <c16:uniqueId val="{00000002-2034-40E3-A68E-645F3D7CABA9}"/>
            </c:ext>
          </c:extLst>
        </c:ser>
        <c:ser>
          <c:idx val="3"/>
          <c:order val="3"/>
          <c:tx>
            <c:strRef>
              <c:f>'3钨灯1输出（模式3）'!$F$27</c:f>
              <c:strCache>
                <c:ptCount val="1"/>
                <c:pt idx="0">
                  <c:v>480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'3钨灯1输出（模式3）'!$F$67:$F$98</c:f>
              <c:numCache>
                <c:formatCode>General</c:formatCode>
                <c:ptCount val="32"/>
                <c:pt idx="0">
                  <c:v>1</c:v>
                </c:pt>
                <c:pt idx="1">
                  <c:v>0.96654090587207331</c:v>
                </c:pt>
                <c:pt idx="2">
                  <c:v>0.96942531053827385</c:v>
                </c:pt>
                <c:pt idx="3">
                  <c:v>0.93711997827682736</c:v>
                </c:pt>
                <c:pt idx="4">
                  <c:v>0.94923447787486981</c:v>
                </c:pt>
                <c:pt idx="5">
                  <c:v>0.95038823974135</c:v>
                </c:pt>
                <c:pt idx="6">
                  <c:v>0.94404254947570876</c:v>
                </c:pt>
                <c:pt idx="7">
                  <c:v>0.94404254947570876</c:v>
                </c:pt>
                <c:pt idx="8">
                  <c:v>0.94173502574274826</c:v>
                </c:pt>
                <c:pt idx="9">
                  <c:v>0.94288878760922856</c:v>
                </c:pt>
                <c:pt idx="10">
                  <c:v>0.94000438294302791</c:v>
                </c:pt>
                <c:pt idx="11">
                  <c:v>0.93019740707794596</c:v>
                </c:pt>
                <c:pt idx="12">
                  <c:v>0.92846676427822561</c:v>
                </c:pt>
                <c:pt idx="13">
                  <c:v>0.92846676427822561</c:v>
                </c:pt>
                <c:pt idx="14">
                  <c:v>0.92673612147850526</c:v>
                </c:pt>
                <c:pt idx="15">
                  <c:v>0.92962052614470581</c:v>
                </c:pt>
                <c:pt idx="16">
                  <c:v>0.93308181174414651</c:v>
                </c:pt>
                <c:pt idx="17">
                  <c:v>0.91404474094722277</c:v>
                </c:pt>
                <c:pt idx="18">
                  <c:v>0.91577538374694312</c:v>
                </c:pt>
                <c:pt idx="19">
                  <c:v>0.92269795494582441</c:v>
                </c:pt>
                <c:pt idx="20">
                  <c:v>0.92269795494582441</c:v>
                </c:pt>
                <c:pt idx="21">
                  <c:v>0.92442859774554476</c:v>
                </c:pt>
                <c:pt idx="22">
                  <c:v>0.92039043121286401</c:v>
                </c:pt>
                <c:pt idx="23">
                  <c:v>0.91231409814750242</c:v>
                </c:pt>
                <c:pt idx="24">
                  <c:v>0.91116033628102211</c:v>
                </c:pt>
                <c:pt idx="25">
                  <c:v>0.90769905068158141</c:v>
                </c:pt>
                <c:pt idx="26">
                  <c:v>0.91231409814750242</c:v>
                </c:pt>
                <c:pt idx="27">
                  <c:v>0.91346786001398261</c:v>
                </c:pt>
                <c:pt idx="28">
                  <c:v>0.91519850281370296</c:v>
                </c:pt>
                <c:pt idx="29">
                  <c:v>0.91808290747990351</c:v>
                </c:pt>
                <c:pt idx="30">
                  <c:v>0.91519850281370296</c:v>
                </c:pt>
                <c:pt idx="31">
                  <c:v>0.91231409814750242</c:v>
                </c:pt>
              </c:numCache>
            </c:numRef>
          </c:yVal>
          <c:smooth val="0"/>
          <c:extLst>
            <c:ext xmlns:c16="http://schemas.microsoft.com/office/drawing/2014/chart" uri="{C3380CC4-5D6E-409C-BE32-E72D297353CC}">
              <c16:uniqueId val="{00000003-2034-40E3-A68E-645F3D7CABA9}"/>
            </c:ext>
          </c:extLst>
        </c:ser>
        <c:ser>
          <c:idx val="4"/>
          <c:order val="4"/>
          <c:tx>
            <c:strRef>
              <c:f>'3钨灯1输出（模式3）'!$G$27</c:f>
              <c:strCache>
                <c:ptCount val="1"/>
                <c:pt idx="0">
                  <c:v>520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'3钨灯1输出（模式3）'!$G$67:$G$98</c:f>
              <c:numCache>
                <c:formatCode>General</c:formatCode>
                <c:ptCount val="32"/>
                <c:pt idx="0">
                  <c:v>1</c:v>
                </c:pt>
                <c:pt idx="1">
                  <c:v>0.97086100643155759</c:v>
                </c:pt>
                <c:pt idx="2">
                  <c:v>0.96684183490487585</c:v>
                </c:pt>
                <c:pt idx="3">
                  <c:v>0.94523878794896166</c:v>
                </c:pt>
                <c:pt idx="4">
                  <c:v>0.95578911320650117</c:v>
                </c:pt>
                <c:pt idx="5">
                  <c:v>0.95629150964733634</c:v>
                </c:pt>
                <c:pt idx="6">
                  <c:v>0.95126754523898416</c:v>
                </c:pt>
                <c:pt idx="7">
                  <c:v>0.95478432032483074</c:v>
                </c:pt>
                <c:pt idx="8">
                  <c:v>0.95679390608817161</c:v>
                </c:pt>
                <c:pt idx="9">
                  <c:v>0.95227233812065459</c:v>
                </c:pt>
                <c:pt idx="10">
                  <c:v>0.95478432032483074</c:v>
                </c:pt>
                <c:pt idx="11">
                  <c:v>0.94071721998144464</c:v>
                </c:pt>
                <c:pt idx="12">
                  <c:v>0.93619565201392774</c:v>
                </c:pt>
                <c:pt idx="13">
                  <c:v>0.94021482354060948</c:v>
                </c:pt>
                <c:pt idx="14">
                  <c:v>0.93820523777726861</c:v>
                </c:pt>
                <c:pt idx="15">
                  <c:v>0.94222440930395035</c:v>
                </c:pt>
                <c:pt idx="16">
                  <c:v>0.94222440930395035</c:v>
                </c:pt>
                <c:pt idx="17">
                  <c:v>0.92514293031555306</c:v>
                </c:pt>
                <c:pt idx="18">
                  <c:v>0.9306692911647404</c:v>
                </c:pt>
                <c:pt idx="19">
                  <c:v>0.93619565201392774</c:v>
                </c:pt>
                <c:pt idx="20">
                  <c:v>0.93468846269142214</c:v>
                </c:pt>
                <c:pt idx="21">
                  <c:v>0.932176480487246</c:v>
                </c:pt>
                <c:pt idx="22">
                  <c:v>0.93167408404641083</c:v>
                </c:pt>
                <c:pt idx="23">
                  <c:v>0.92413813743388262</c:v>
                </c:pt>
                <c:pt idx="24">
                  <c:v>0.92413813743388262</c:v>
                </c:pt>
                <c:pt idx="25">
                  <c:v>0.92263094811137703</c:v>
                </c:pt>
                <c:pt idx="26">
                  <c:v>0.92614772319722349</c:v>
                </c:pt>
                <c:pt idx="27">
                  <c:v>0.92966449828306996</c:v>
                </c:pt>
                <c:pt idx="28">
                  <c:v>0.93167408404641083</c:v>
                </c:pt>
                <c:pt idx="29">
                  <c:v>0.93267887692808127</c:v>
                </c:pt>
                <c:pt idx="30">
                  <c:v>0.92665011963805866</c:v>
                </c:pt>
                <c:pt idx="31">
                  <c:v>0.92966449828306996</c:v>
                </c:pt>
              </c:numCache>
            </c:numRef>
          </c:yVal>
          <c:smooth val="0"/>
          <c:extLst>
            <c:ext xmlns:c16="http://schemas.microsoft.com/office/drawing/2014/chart" uri="{C3380CC4-5D6E-409C-BE32-E72D297353CC}">
              <c16:uniqueId val="{00000004-2034-40E3-A68E-645F3D7CABA9}"/>
            </c:ext>
          </c:extLst>
        </c:ser>
        <c:ser>
          <c:idx val="5"/>
          <c:order val="5"/>
          <c:tx>
            <c:strRef>
              <c:f>'3钨灯1输出（模式3）'!$H$27</c:f>
              <c:strCache>
                <c:ptCount val="1"/>
                <c:pt idx="0">
                  <c:v>560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'3钨灯1输出（模式3）'!$H$67:$H$98</c:f>
              <c:numCache>
                <c:formatCode>General</c:formatCode>
                <c:ptCount val="32"/>
                <c:pt idx="0">
                  <c:v>1</c:v>
                </c:pt>
                <c:pt idx="1">
                  <c:v>0.97933667622510034</c:v>
                </c:pt>
                <c:pt idx="2">
                  <c:v>0.97594419023220635</c:v>
                </c:pt>
                <c:pt idx="3">
                  <c:v>0.95867335245020069</c:v>
                </c:pt>
                <c:pt idx="4">
                  <c:v>0.97162648078670499</c:v>
                </c:pt>
                <c:pt idx="5">
                  <c:v>0.97193488860424082</c:v>
                </c:pt>
                <c:pt idx="6">
                  <c:v>0.968233994793811</c:v>
                </c:pt>
                <c:pt idx="7">
                  <c:v>0.96854240261134683</c:v>
                </c:pt>
                <c:pt idx="8">
                  <c:v>0.97070125733409751</c:v>
                </c:pt>
                <c:pt idx="9">
                  <c:v>0.96915921824641849</c:v>
                </c:pt>
                <c:pt idx="10">
                  <c:v>0.97162648078670499</c:v>
                </c:pt>
                <c:pt idx="11">
                  <c:v>0.96175743062555885</c:v>
                </c:pt>
                <c:pt idx="12">
                  <c:v>0.959906983720344</c:v>
                </c:pt>
                <c:pt idx="13">
                  <c:v>0.96329946971323799</c:v>
                </c:pt>
                <c:pt idx="14">
                  <c:v>0.96021539153787983</c:v>
                </c:pt>
                <c:pt idx="15">
                  <c:v>0.96299106189570216</c:v>
                </c:pt>
                <c:pt idx="16">
                  <c:v>0.96422469316584536</c:v>
                </c:pt>
                <c:pt idx="17">
                  <c:v>0.948187486653983</c:v>
                </c:pt>
                <c:pt idx="18">
                  <c:v>0.95034634137673368</c:v>
                </c:pt>
                <c:pt idx="19">
                  <c:v>0.9611406149904872</c:v>
                </c:pt>
                <c:pt idx="20">
                  <c:v>0.95959857590280817</c:v>
                </c:pt>
                <c:pt idx="21">
                  <c:v>0.95959857590280817</c:v>
                </c:pt>
                <c:pt idx="22">
                  <c:v>0.95497245863977098</c:v>
                </c:pt>
                <c:pt idx="23">
                  <c:v>0.95003793355919786</c:v>
                </c:pt>
                <c:pt idx="24">
                  <c:v>0.95065474919426951</c:v>
                </c:pt>
                <c:pt idx="25">
                  <c:v>0.948187486653983</c:v>
                </c:pt>
                <c:pt idx="26">
                  <c:v>0.95312201173455602</c:v>
                </c:pt>
                <c:pt idx="27">
                  <c:v>0.95435564300469933</c:v>
                </c:pt>
                <c:pt idx="28">
                  <c:v>0.95620608990991418</c:v>
                </c:pt>
                <c:pt idx="29">
                  <c:v>0.95651449772745001</c:v>
                </c:pt>
                <c:pt idx="30">
                  <c:v>0.95774812899759332</c:v>
                </c:pt>
                <c:pt idx="31">
                  <c:v>0.95774812899759332</c:v>
                </c:pt>
              </c:numCache>
            </c:numRef>
          </c:yVal>
          <c:smooth val="0"/>
          <c:extLst>
            <c:ext xmlns:c16="http://schemas.microsoft.com/office/drawing/2014/chart" uri="{C3380CC4-5D6E-409C-BE32-E72D297353CC}">
              <c16:uniqueId val="{00000005-2034-40E3-A68E-645F3D7CABA9}"/>
            </c:ext>
          </c:extLst>
        </c:ser>
        <c:ser>
          <c:idx val="6"/>
          <c:order val="6"/>
          <c:tx>
            <c:strRef>
              <c:f>'3钨灯1输出（模式3）'!$I$27</c:f>
              <c:strCache>
                <c:ptCount val="1"/>
                <c:pt idx="0">
                  <c:v>610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'3钨灯1输出（模式3）'!$I$67:$I$98</c:f>
              <c:numCache>
                <c:formatCode>General</c:formatCode>
                <c:ptCount val="32"/>
                <c:pt idx="0">
                  <c:v>1</c:v>
                </c:pt>
                <c:pt idx="1">
                  <c:v>0.98166121957914998</c:v>
                </c:pt>
                <c:pt idx="2">
                  <c:v>0.97837666189183359</c:v>
                </c:pt>
                <c:pt idx="3">
                  <c:v>0.96824927568927466</c:v>
                </c:pt>
                <c:pt idx="4">
                  <c:v>0.98084008015732094</c:v>
                </c:pt>
                <c:pt idx="5">
                  <c:v>0.98084008015732094</c:v>
                </c:pt>
                <c:pt idx="6">
                  <c:v>0.97673438304817539</c:v>
                </c:pt>
                <c:pt idx="7">
                  <c:v>0.97810294875122394</c:v>
                </c:pt>
                <c:pt idx="8">
                  <c:v>0.97865037503244334</c:v>
                </c:pt>
                <c:pt idx="9">
                  <c:v>0.97892408817305299</c:v>
                </c:pt>
                <c:pt idx="10">
                  <c:v>0.98193493271975973</c:v>
                </c:pt>
                <c:pt idx="11">
                  <c:v>0.9745446779232978</c:v>
                </c:pt>
                <c:pt idx="12">
                  <c:v>0.9723549727984202</c:v>
                </c:pt>
                <c:pt idx="13">
                  <c:v>0.9739972516420784</c:v>
                </c:pt>
                <c:pt idx="14">
                  <c:v>0.97372353850146864</c:v>
                </c:pt>
                <c:pt idx="15">
                  <c:v>0.97563953048573659</c:v>
                </c:pt>
                <c:pt idx="16">
                  <c:v>0.97865037503244334</c:v>
                </c:pt>
                <c:pt idx="17">
                  <c:v>0.95976416833037392</c:v>
                </c:pt>
                <c:pt idx="18">
                  <c:v>0.96605957056439706</c:v>
                </c:pt>
                <c:pt idx="19">
                  <c:v>0.97317611222024925</c:v>
                </c:pt>
                <c:pt idx="20">
                  <c:v>0.9745446779232978</c:v>
                </c:pt>
                <c:pt idx="21">
                  <c:v>0.9729023990796396</c:v>
                </c:pt>
                <c:pt idx="22">
                  <c:v>0.9701652676735425</c:v>
                </c:pt>
                <c:pt idx="23">
                  <c:v>0.9685229888298843</c:v>
                </c:pt>
                <c:pt idx="24">
                  <c:v>0.96633328370500671</c:v>
                </c:pt>
                <c:pt idx="25">
                  <c:v>0.96523843114256791</c:v>
                </c:pt>
                <c:pt idx="26">
                  <c:v>0.96989155453293285</c:v>
                </c:pt>
                <c:pt idx="27">
                  <c:v>0.9729023990796396</c:v>
                </c:pt>
                <c:pt idx="28">
                  <c:v>0.9750921042045172</c:v>
                </c:pt>
                <c:pt idx="29">
                  <c:v>0.97563953048573659</c:v>
                </c:pt>
                <c:pt idx="30">
                  <c:v>0.97427096478268804</c:v>
                </c:pt>
                <c:pt idx="31">
                  <c:v>0.97646066990756564</c:v>
                </c:pt>
              </c:numCache>
            </c:numRef>
          </c:yVal>
          <c:smooth val="0"/>
          <c:extLst>
            <c:ext xmlns:c16="http://schemas.microsoft.com/office/drawing/2014/chart" uri="{C3380CC4-5D6E-409C-BE32-E72D297353CC}">
              <c16:uniqueId val="{00000006-2034-40E3-A68E-645F3D7CABA9}"/>
            </c:ext>
          </c:extLst>
        </c:ser>
        <c:ser>
          <c:idx val="7"/>
          <c:order val="7"/>
          <c:tx>
            <c:strRef>
              <c:f>'3钨灯1输出（模式3）'!$J$27</c:f>
              <c:strCache>
                <c:ptCount val="1"/>
                <c:pt idx="0">
                  <c:v>660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'3钨灯1输出（模式3）'!$J$67:$J$98</c:f>
              <c:numCache>
                <c:formatCode>General</c:formatCode>
                <c:ptCount val="32"/>
                <c:pt idx="0">
                  <c:v>1</c:v>
                </c:pt>
                <c:pt idx="1">
                  <c:v>0.98619285119364475</c:v>
                </c:pt>
                <c:pt idx="2">
                  <c:v>0.98216576612512452</c:v>
                </c:pt>
                <c:pt idx="3">
                  <c:v>0.97641278745580984</c:v>
                </c:pt>
                <c:pt idx="4">
                  <c:v>0.98964463839523353</c:v>
                </c:pt>
                <c:pt idx="5">
                  <c:v>0.9879187447944392</c:v>
                </c:pt>
                <c:pt idx="6">
                  <c:v>0.9856175533267133</c:v>
                </c:pt>
                <c:pt idx="7">
                  <c:v>0.98734344692750764</c:v>
                </c:pt>
                <c:pt idx="8">
                  <c:v>0.9879187447944392</c:v>
                </c:pt>
                <c:pt idx="9">
                  <c:v>0.98734344692750764</c:v>
                </c:pt>
                <c:pt idx="10">
                  <c:v>0.99165818092949376</c:v>
                </c:pt>
                <c:pt idx="11">
                  <c:v>0.98648050012711053</c:v>
                </c:pt>
                <c:pt idx="12">
                  <c:v>0.9844669575928503</c:v>
                </c:pt>
                <c:pt idx="13">
                  <c:v>0.98504225545978186</c:v>
                </c:pt>
                <c:pt idx="14">
                  <c:v>0.98417930865938463</c:v>
                </c:pt>
                <c:pt idx="15">
                  <c:v>0.98648050012711053</c:v>
                </c:pt>
                <c:pt idx="16">
                  <c:v>0.98878169159483631</c:v>
                </c:pt>
                <c:pt idx="17">
                  <c:v>0.97181040452035805</c:v>
                </c:pt>
                <c:pt idx="18">
                  <c:v>0.97583748958887828</c:v>
                </c:pt>
                <c:pt idx="19">
                  <c:v>0.9856175533267133</c:v>
                </c:pt>
                <c:pt idx="20">
                  <c:v>0.98705579799404197</c:v>
                </c:pt>
                <c:pt idx="21">
                  <c:v>0.9856175533267133</c:v>
                </c:pt>
                <c:pt idx="22">
                  <c:v>0.98417930865938463</c:v>
                </c:pt>
                <c:pt idx="23">
                  <c:v>0.98274106399205596</c:v>
                </c:pt>
                <c:pt idx="24">
                  <c:v>0.98101517039126152</c:v>
                </c:pt>
                <c:pt idx="25">
                  <c:v>0.97986457465739862</c:v>
                </c:pt>
                <c:pt idx="26">
                  <c:v>0.98504225545978186</c:v>
                </c:pt>
                <c:pt idx="27">
                  <c:v>0.9856175533267133</c:v>
                </c:pt>
                <c:pt idx="28">
                  <c:v>0.9879187447944392</c:v>
                </c:pt>
                <c:pt idx="29">
                  <c:v>0.9910828830625622</c:v>
                </c:pt>
                <c:pt idx="30">
                  <c:v>0.98849404266137064</c:v>
                </c:pt>
                <c:pt idx="31">
                  <c:v>0.98964463839523353</c:v>
                </c:pt>
              </c:numCache>
            </c:numRef>
          </c:yVal>
          <c:smooth val="0"/>
          <c:extLst>
            <c:ext xmlns:c16="http://schemas.microsoft.com/office/drawing/2014/chart" uri="{C3380CC4-5D6E-409C-BE32-E72D297353CC}">
              <c16:uniqueId val="{00000007-2034-40E3-A68E-645F3D7CABA9}"/>
            </c:ext>
          </c:extLst>
        </c:ser>
        <c:ser>
          <c:idx val="8"/>
          <c:order val="8"/>
          <c:tx>
            <c:strRef>
              <c:f>'3钨灯1输出（模式3）'!$K$27</c:f>
              <c:strCache>
                <c:ptCount val="1"/>
                <c:pt idx="0">
                  <c:v>700</c:v>
                </c:pt>
              </c:strCache>
            </c:strRef>
          </c:tx>
          <c:spPr>
            <a:ln w="28575">
              <a:noFill/>
            </a:ln>
          </c:spPr>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'3钨灯1输出（模式3）'!$K$67:$K$98</c:f>
              <c:numCache>
                <c:formatCode>General</c:formatCode>
                <c:ptCount val="32"/>
                <c:pt idx="0">
                  <c:v>1</c:v>
                </c:pt>
                <c:pt idx="1">
                  <c:v>0.98609785585992182</c:v>
                </c:pt>
                <c:pt idx="2">
                  <c:v>0.98121331872962403</c:v>
                </c:pt>
                <c:pt idx="3">
                  <c:v>0.98421918773288419</c:v>
                </c:pt>
                <c:pt idx="4">
                  <c:v>0.99323679474266469</c:v>
                </c:pt>
                <c:pt idx="5">
                  <c:v>0.99398826199347967</c:v>
                </c:pt>
                <c:pt idx="6">
                  <c:v>0.98910372486318199</c:v>
                </c:pt>
                <c:pt idx="7">
                  <c:v>0.98835225761236689</c:v>
                </c:pt>
                <c:pt idx="8">
                  <c:v>0.99511546286970221</c:v>
                </c:pt>
                <c:pt idx="9">
                  <c:v>0.9917338602410346</c:v>
                </c:pt>
                <c:pt idx="10">
                  <c:v>0.99511546286970221</c:v>
                </c:pt>
                <c:pt idx="11">
                  <c:v>0.99248532749184959</c:v>
                </c:pt>
                <c:pt idx="12">
                  <c:v>0.99248532749184959</c:v>
                </c:pt>
                <c:pt idx="13">
                  <c:v>0.99436399561888722</c:v>
                </c:pt>
                <c:pt idx="14">
                  <c:v>0.99210959386644215</c:v>
                </c:pt>
                <c:pt idx="15">
                  <c:v>0.99210959386644215</c:v>
                </c:pt>
                <c:pt idx="16">
                  <c:v>0.99473972924429477</c:v>
                </c:pt>
                <c:pt idx="17">
                  <c:v>0.97670451522473389</c:v>
                </c:pt>
                <c:pt idx="18">
                  <c:v>0.98384345410747664</c:v>
                </c:pt>
                <c:pt idx="19">
                  <c:v>0.99248532749184959</c:v>
                </c:pt>
                <c:pt idx="20">
                  <c:v>0.99361252836807223</c:v>
                </c:pt>
                <c:pt idx="21">
                  <c:v>0.99135812661562706</c:v>
                </c:pt>
                <c:pt idx="22">
                  <c:v>0.99210959386644215</c:v>
                </c:pt>
                <c:pt idx="23">
                  <c:v>0.99023092573940452</c:v>
                </c:pt>
                <c:pt idx="24">
                  <c:v>0.98647358948532937</c:v>
                </c:pt>
                <c:pt idx="25">
                  <c:v>0.98872799123777444</c:v>
                </c:pt>
                <c:pt idx="26">
                  <c:v>0.99098239299021951</c:v>
                </c:pt>
                <c:pt idx="27">
                  <c:v>0.99135812661562706</c:v>
                </c:pt>
                <c:pt idx="28">
                  <c:v>0.99624266374592485</c:v>
                </c:pt>
                <c:pt idx="29">
                  <c:v>0.99812133187296237</c:v>
                </c:pt>
                <c:pt idx="30">
                  <c:v>0.99887279912377747</c:v>
                </c:pt>
                <c:pt idx="31">
                  <c:v>0.99924853274918501</c:v>
                </c:pt>
              </c:numCache>
            </c:numRef>
          </c:yVal>
          <c:smooth val="0"/>
          <c:extLst>
            <c:ext xmlns:c16="http://schemas.microsoft.com/office/drawing/2014/chart" uri="{C3380CC4-5D6E-409C-BE32-E72D297353CC}">
              <c16:uniqueId val="{00000008-2034-40E3-A68E-645F3D7CABA9}"/>
            </c:ext>
          </c:extLst>
        </c:ser>
        <c:dLbls>
          <c:showLegendKey val="0"/>
          <c:showVal val="0"/>
          <c:showCatName val="0"/>
          <c:showSerName val="0"/>
          <c:showPercent val="0"/>
          <c:showBubbleSize val="0"/>
        </c:dLbls>
        <c:axId val="149334272"/>
        <c:axId val="149348352"/>
      </c:scatterChart>
      <c:valAx>
        <c:axId val="149334272"/>
        <c:scaling>
          <c:orientation val="minMax"/>
          <c:max val="45750"/>
          <c:min val="44400"/>
        </c:scaling>
        <c:delete val="0"/>
        <c:axPos val="b"/>
        <c:numFmt formatCode="m/d/yyyy" sourceLinked="1"/>
        <c:majorTickMark val="out"/>
        <c:minorTickMark val="none"/>
        <c:tickLblPos val="nextTo"/>
        <c:crossAx val="149348352"/>
        <c:crossesAt val="-6.0000000000000012E-2"/>
        <c:crossBetween val="midCat"/>
      </c:valAx>
      <c:valAx>
        <c:axId val="149348352"/>
        <c:scaling>
          <c:orientation val="minMax"/>
          <c:min val="0.75000000000000011"/>
        </c:scaling>
        <c:delete val="0"/>
        <c:axPos val="l"/>
        <c:numFmt formatCode="General" sourceLinked="0"/>
        <c:majorTickMark val="out"/>
        <c:minorTickMark val="none"/>
        <c:tickLblPos val="nextTo"/>
        <c:crossAx val="149334272"/>
        <c:crosses val="autoZero"/>
        <c:crossBetween val="midCat"/>
      </c:valAx>
    </c:plotArea>
    <c:legend>
      <c:legendPos val="r"/>
      <c:layout>
        <c:manualLayout>
          <c:xMode val="edge"/>
          <c:yMode val="edge"/>
          <c:x val="0.91913148248710286"/>
          <c:y val="3.4955654141176691E-2"/>
          <c:w val="7.8456428589538801E-2"/>
          <c:h val="0.79833400734393878"/>
        </c:manualLayout>
      </c:layout>
      <c:overlay val="0"/>
    </c:legend>
    <c:plotVisOnly val="1"/>
    <c:dispBlanksAs val="gap"/>
    <c:showDLblsOverMax val="0"/>
  </c:chart>
  <c:externalData r:id="rId1">
    <c:autoUpdate val="0"/>
  </c:externalData>
  <c:userShapes r:id="rId2"/>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128949747847933"/>
          <c:y val="5.1400554097404488E-2"/>
          <c:w val="0.82892459057499446"/>
          <c:h val="0.78177529755899944"/>
        </c:manualLayout>
      </c:layout>
      <c:scatterChart>
        <c:scatterStyle val="lineMarker"/>
        <c:varyColors val="0"/>
        <c:ser>
          <c:idx val="0"/>
          <c:order val="0"/>
          <c:tx>
            <c:strRef>
              <c:f>'3钨灯2输出（模式4）'!$C$38</c:f>
              <c:strCache>
                <c:ptCount val="1"/>
                <c:pt idx="0">
                  <c:v>350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'3钨灯2输出（模式4）'!$C$53:$C$63</c:f>
              <c:numCache>
                <c:formatCode>General</c:formatCode>
                <c:ptCount val="11"/>
                <c:pt idx="0">
                  <c:v>1</c:v>
                </c:pt>
                <c:pt idx="1">
                  <c:v>0.92787594543758489</c:v>
                </c:pt>
                <c:pt idx="2">
                  <c:v>1.0180310136406037</c:v>
                </c:pt>
                <c:pt idx="3">
                  <c:v>0.98196898635939622</c:v>
                </c:pt>
                <c:pt idx="4">
                  <c:v>1</c:v>
                </c:pt>
                <c:pt idx="5">
                  <c:v>0.87378290451577356</c:v>
                </c:pt>
                <c:pt idx="6">
                  <c:v>0.94590695907818867</c:v>
                </c:pt>
                <c:pt idx="7">
                  <c:v>0.92787594543758489</c:v>
                </c:pt>
                <c:pt idx="8">
                  <c:v>0.92787594543758489</c:v>
                </c:pt>
                <c:pt idx="9">
                  <c:v>0.94590695907818867</c:v>
                </c:pt>
                <c:pt idx="10">
                  <c:v>0.85575189087516979</c:v>
                </c:pt>
              </c:numCache>
            </c:numRef>
          </c:yVal>
          <c:smooth val="0"/>
          <c:extLst>
            <c:ext xmlns:c16="http://schemas.microsoft.com/office/drawing/2014/chart" uri="{C3380CC4-5D6E-409C-BE32-E72D297353CC}">
              <c16:uniqueId val="{00000000-C42D-45D4-A454-89142B438D19}"/>
            </c:ext>
          </c:extLst>
        </c:ser>
        <c:ser>
          <c:idx val="1"/>
          <c:order val="1"/>
          <c:tx>
            <c:strRef>
              <c:f>'3钨灯2输出（模式4）'!$D$38</c:f>
              <c:strCache>
                <c:ptCount val="1"/>
                <c:pt idx="0">
                  <c:v>390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'3钨灯2输出（模式4）'!$D$53:$D$63</c:f>
              <c:numCache>
                <c:formatCode>General</c:formatCode>
                <c:ptCount val="11"/>
                <c:pt idx="0">
                  <c:v>1</c:v>
                </c:pt>
                <c:pt idx="1">
                  <c:v>0.9168437612413376</c:v>
                </c:pt>
                <c:pt idx="2">
                  <c:v>0.93994271645207716</c:v>
                </c:pt>
                <c:pt idx="3">
                  <c:v>0.89374480603059803</c:v>
                </c:pt>
                <c:pt idx="4">
                  <c:v>0.88450522394630215</c:v>
                </c:pt>
                <c:pt idx="5">
                  <c:v>0.90298438811489379</c:v>
                </c:pt>
                <c:pt idx="6">
                  <c:v>0.87988543290415422</c:v>
                </c:pt>
                <c:pt idx="7">
                  <c:v>0.87064585081985846</c:v>
                </c:pt>
                <c:pt idx="8">
                  <c:v>0.84292710456697095</c:v>
                </c:pt>
                <c:pt idx="9">
                  <c:v>0.84754689560911889</c:v>
                </c:pt>
                <c:pt idx="10">
                  <c:v>0.83830731352482302</c:v>
                </c:pt>
              </c:numCache>
            </c:numRef>
          </c:yVal>
          <c:smooth val="0"/>
          <c:extLst>
            <c:ext xmlns:c16="http://schemas.microsoft.com/office/drawing/2014/chart" uri="{C3380CC4-5D6E-409C-BE32-E72D297353CC}">
              <c16:uniqueId val="{00000001-C42D-45D4-A454-89142B438D19}"/>
            </c:ext>
          </c:extLst>
        </c:ser>
        <c:ser>
          <c:idx val="2"/>
          <c:order val="2"/>
          <c:tx>
            <c:strRef>
              <c:f>'3钨灯2输出（模式4）'!$E$38</c:f>
              <c:strCache>
                <c:ptCount val="1"/>
                <c:pt idx="0">
                  <c:v>430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'3钨灯2输出（模式4）'!$E$53:$E$63</c:f>
              <c:numCache>
                <c:formatCode>General</c:formatCode>
                <c:ptCount val="11"/>
                <c:pt idx="0">
                  <c:v>1</c:v>
                </c:pt>
                <c:pt idx="1">
                  <c:v>0.9341979017983808</c:v>
                </c:pt>
                <c:pt idx="2">
                  <c:v>0.93693965589011496</c:v>
                </c:pt>
                <c:pt idx="3">
                  <c:v>0.91637650020210892</c:v>
                </c:pt>
                <c:pt idx="4">
                  <c:v>0.90952211497277358</c:v>
                </c:pt>
                <c:pt idx="5">
                  <c:v>0.91774737724797606</c:v>
                </c:pt>
                <c:pt idx="6">
                  <c:v>0.9150056231562419</c:v>
                </c:pt>
                <c:pt idx="7">
                  <c:v>0.9012968526975712</c:v>
                </c:pt>
                <c:pt idx="8">
                  <c:v>0.88621720519303349</c:v>
                </c:pt>
                <c:pt idx="9">
                  <c:v>0.88895895928476765</c:v>
                </c:pt>
                <c:pt idx="10">
                  <c:v>0.88758808223890051</c:v>
                </c:pt>
              </c:numCache>
            </c:numRef>
          </c:yVal>
          <c:smooth val="0"/>
          <c:extLst>
            <c:ext xmlns:c16="http://schemas.microsoft.com/office/drawing/2014/chart" uri="{C3380CC4-5D6E-409C-BE32-E72D297353CC}">
              <c16:uniqueId val="{00000002-C42D-45D4-A454-89142B438D19}"/>
            </c:ext>
          </c:extLst>
        </c:ser>
        <c:ser>
          <c:idx val="3"/>
          <c:order val="3"/>
          <c:tx>
            <c:strRef>
              <c:f>'3钨灯2输出（模式4）'!$F$38</c:f>
              <c:strCache>
                <c:ptCount val="1"/>
                <c:pt idx="0">
                  <c:v>480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'3钨灯2输出（模式4）'!$F$53:$F$63</c:f>
              <c:numCache>
                <c:formatCode>General</c:formatCode>
                <c:ptCount val="11"/>
                <c:pt idx="0">
                  <c:v>1</c:v>
                </c:pt>
                <c:pt idx="1">
                  <c:v>0.9558118295886151</c:v>
                </c:pt>
                <c:pt idx="2">
                  <c:v>0.96522898065989382</c:v>
                </c:pt>
                <c:pt idx="3">
                  <c:v>0.94494588604483187</c:v>
                </c:pt>
                <c:pt idx="4">
                  <c:v>0.93842631991856207</c:v>
                </c:pt>
                <c:pt idx="5">
                  <c:v>0.95001665969859739</c:v>
                </c:pt>
                <c:pt idx="6">
                  <c:v>0.94856786722609299</c:v>
                </c:pt>
                <c:pt idx="7">
                  <c:v>0.93697752744605756</c:v>
                </c:pt>
                <c:pt idx="8">
                  <c:v>0.91959201777600452</c:v>
                </c:pt>
                <c:pt idx="9">
                  <c:v>0.93335554626479655</c:v>
                </c:pt>
                <c:pt idx="10">
                  <c:v>0.92828477261103104</c:v>
                </c:pt>
              </c:numCache>
            </c:numRef>
          </c:yVal>
          <c:smooth val="0"/>
          <c:extLst>
            <c:ext xmlns:c16="http://schemas.microsoft.com/office/drawing/2014/chart" uri="{C3380CC4-5D6E-409C-BE32-E72D297353CC}">
              <c16:uniqueId val="{00000003-C42D-45D4-A454-89142B438D19}"/>
            </c:ext>
          </c:extLst>
        </c:ser>
        <c:ser>
          <c:idx val="4"/>
          <c:order val="4"/>
          <c:tx>
            <c:strRef>
              <c:f>'3钨灯2输出（模式4）'!$G$38</c:f>
              <c:strCache>
                <c:ptCount val="1"/>
                <c:pt idx="0">
                  <c:v>520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'3钨灯2输出（模式4）'!$G$53:$G$63</c:f>
              <c:numCache>
                <c:formatCode>General</c:formatCode>
                <c:ptCount val="11"/>
                <c:pt idx="0">
                  <c:v>1</c:v>
                </c:pt>
                <c:pt idx="1">
                  <c:v>0.96040730884365244</c:v>
                </c:pt>
                <c:pt idx="2">
                  <c:v>0.96350048784024211</c:v>
                </c:pt>
                <c:pt idx="3">
                  <c:v>0.95174640765320151</c:v>
                </c:pt>
                <c:pt idx="4">
                  <c:v>0.94679732125865801</c:v>
                </c:pt>
                <c:pt idx="5">
                  <c:v>0.96102594464297042</c:v>
                </c:pt>
                <c:pt idx="6">
                  <c:v>0.95483958664979107</c:v>
                </c:pt>
                <c:pt idx="7">
                  <c:v>0.93999232746616079</c:v>
                </c:pt>
                <c:pt idx="8">
                  <c:v>0.9300941546770739</c:v>
                </c:pt>
                <c:pt idx="9">
                  <c:v>0.94308550646275047</c:v>
                </c:pt>
                <c:pt idx="10">
                  <c:v>0.93937369166684292</c:v>
                </c:pt>
              </c:numCache>
            </c:numRef>
          </c:yVal>
          <c:smooth val="0"/>
          <c:extLst>
            <c:ext xmlns:c16="http://schemas.microsoft.com/office/drawing/2014/chart" uri="{C3380CC4-5D6E-409C-BE32-E72D297353CC}">
              <c16:uniqueId val="{00000004-C42D-45D4-A454-89142B438D19}"/>
            </c:ext>
          </c:extLst>
        </c:ser>
        <c:ser>
          <c:idx val="5"/>
          <c:order val="5"/>
          <c:tx>
            <c:strRef>
              <c:f>'3钨灯2输出（模式4）'!$H$38</c:f>
              <c:strCache>
                <c:ptCount val="1"/>
                <c:pt idx="0">
                  <c:v>560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'3钨灯2输出（模式4）'!$H$53:$H$63</c:f>
              <c:numCache>
                <c:formatCode>General</c:formatCode>
                <c:ptCount val="11"/>
                <c:pt idx="0">
                  <c:v>1</c:v>
                </c:pt>
                <c:pt idx="1">
                  <c:v>0.9677597986469042</c:v>
                </c:pt>
                <c:pt idx="2">
                  <c:v>0.97458713540403041</c:v>
                </c:pt>
                <c:pt idx="3">
                  <c:v>0.96851839161991826</c:v>
                </c:pt>
                <c:pt idx="4">
                  <c:v>0.96434613026834115</c:v>
                </c:pt>
                <c:pt idx="5">
                  <c:v>0.97800080378259346</c:v>
                </c:pt>
                <c:pt idx="6">
                  <c:v>0.9772422108095794</c:v>
                </c:pt>
                <c:pt idx="7">
                  <c:v>0.96320824080882017</c:v>
                </c:pt>
                <c:pt idx="8">
                  <c:v>0.94993286378107478</c:v>
                </c:pt>
                <c:pt idx="9">
                  <c:v>0.96131175837628513</c:v>
                </c:pt>
                <c:pt idx="10">
                  <c:v>0.96510472324135521</c:v>
                </c:pt>
              </c:numCache>
            </c:numRef>
          </c:yVal>
          <c:smooth val="0"/>
          <c:extLst>
            <c:ext xmlns:c16="http://schemas.microsoft.com/office/drawing/2014/chart" uri="{C3380CC4-5D6E-409C-BE32-E72D297353CC}">
              <c16:uniqueId val="{00000005-C42D-45D4-A454-89142B438D19}"/>
            </c:ext>
          </c:extLst>
        </c:ser>
        <c:ser>
          <c:idx val="6"/>
          <c:order val="6"/>
          <c:tx>
            <c:strRef>
              <c:f>'3钨灯2输出（模式4）'!$I$38</c:f>
              <c:strCache>
                <c:ptCount val="1"/>
                <c:pt idx="0">
                  <c:v>610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'3钨灯2输出（模式4）'!$I$53:$I$63</c:f>
              <c:numCache>
                <c:formatCode>General</c:formatCode>
                <c:ptCount val="11"/>
                <c:pt idx="0">
                  <c:v>1</c:v>
                </c:pt>
                <c:pt idx="1">
                  <c:v>0.9813335321948512</c:v>
                </c:pt>
                <c:pt idx="2">
                  <c:v>0.98608499672707084</c:v>
                </c:pt>
                <c:pt idx="3">
                  <c:v>0.98370926446096096</c:v>
                </c:pt>
                <c:pt idx="4">
                  <c:v>0.97861840960501134</c:v>
                </c:pt>
                <c:pt idx="5">
                  <c:v>0.9925334128779405</c:v>
                </c:pt>
                <c:pt idx="6">
                  <c:v>0.99389097417286032</c:v>
                </c:pt>
                <c:pt idx="7">
                  <c:v>0.98269109348977102</c:v>
                </c:pt>
                <c:pt idx="8">
                  <c:v>0.97284877410160164</c:v>
                </c:pt>
                <c:pt idx="9">
                  <c:v>0.98472743543215091</c:v>
                </c:pt>
                <c:pt idx="10">
                  <c:v>0.98608499672707084</c:v>
                </c:pt>
              </c:numCache>
            </c:numRef>
          </c:yVal>
          <c:smooth val="0"/>
          <c:extLst>
            <c:ext xmlns:c16="http://schemas.microsoft.com/office/drawing/2014/chart" uri="{C3380CC4-5D6E-409C-BE32-E72D297353CC}">
              <c16:uniqueId val="{00000006-C42D-45D4-A454-89142B438D19}"/>
            </c:ext>
          </c:extLst>
        </c:ser>
        <c:ser>
          <c:idx val="7"/>
          <c:order val="7"/>
          <c:tx>
            <c:strRef>
              <c:f>'3钨灯2输出（模式4）'!$J$38</c:f>
              <c:strCache>
                <c:ptCount val="1"/>
                <c:pt idx="0">
                  <c:v>660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'3钨灯2输出（模式4）'!$J$53:$J$63</c:f>
              <c:numCache>
                <c:formatCode>General</c:formatCode>
                <c:ptCount val="11"/>
                <c:pt idx="0">
                  <c:v>1</c:v>
                </c:pt>
                <c:pt idx="1">
                  <c:v>0.9805507730132127</c:v>
                </c:pt>
                <c:pt idx="2">
                  <c:v>0.98559316519497242</c:v>
                </c:pt>
                <c:pt idx="3">
                  <c:v>0.99063555737673203</c:v>
                </c:pt>
                <c:pt idx="4">
                  <c:v>0.98595333606509805</c:v>
                </c:pt>
                <c:pt idx="5">
                  <c:v>0.99387709520786327</c:v>
                </c:pt>
                <c:pt idx="6">
                  <c:v>0.99963982912987426</c:v>
                </c:pt>
                <c:pt idx="7">
                  <c:v>0.9873940195456008</c:v>
                </c:pt>
                <c:pt idx="8">
                  <c:v>0.98127111475346407</c:v>
                </c:pt>
                <c:pt idx="9">
                  <c:v>0.99099572824685778</c:v>
                </c:pt>
                <c:pt idx="10">
                  <c:v>0.99171606998710915</c:v>
                </c:pt>
              </c:numCache>
            </c:numRef>
          </c:yVal>
          <c:smooth val="0"/>
          <c:extLst>
            <c:ext xmlns:c16="http://schemas.microsoft.com/office/drawing/2014/chart" uri="{C3380CC4-5D6E-409C-BE32-E72D297353CC}">
              <c16:uniqueId val="{00000007-C42D-45D4-A454-89142B438D19}"/>
            </c:ext>
          </c:extLst>
        </c:ser>
        <c:ser>
          <c:idx val="8"/>
          <c:order val="8"/>
          <c:tx>
            <c:strRef>
              <c:f>'3钨灯2输出（模式4）'!$K$38</c:f>
              <c:strCache>
                <c:ptCount val="1"/>
                <c:pt idx="0">
                  <c:v>700</c:v>
                </c:pt>
              </c:strCache>
            </c:strRef>
          </c:tx>
          <c:spPr>
            <a:ln w="28575">
              <a:noFill/>
            </a:ln>
          </c:spPr>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'3钨灯2输出（模式4）'!$K$53:$K$63</c:f>
              <c:numCache>
                <c:formatCode>General</c:formatCode>
                <c:ptCount val="11"/>
                <c:pt idx="0">
                  <c:v>1</c:v>
                </c:pt>
                <c:pt idx="1">
                  <c:v>0.98376216648219383</c:v>
                </c:pt>
                <c:pt idx="2">
                  <c:v>0.98747367128626384</c:v>
                </c:pt>
                <c:pt idx="3">
                  <c:v>0.99628849519592999</c:v>
                </c:pt>
                <c:pt idx="4">
                  <c:v>0.98979336178880761</c:v>
                </c:pt>
                <c:pt idx="5">
                  <c:v>1.0004639381005087</c:v>
                </c:pt>
                <c:pt idx="6">
                  <c:v>1.0060311953066137</c:v>
                </c:pt>
                <c:pt idx="7">
                  <c:v>0.99118517609033385</c:v>
                </c:pt>
                <c:pt idx="8">
                  <c:v>0.99025729988931632</c:v>
                </c:pt>
                <c:pt idx="9">
                  <c:v>0.99675243329643881</c:v>
                </c:pt>
                <c:pt idx="10">
                  <c:v>1.0018557524020351</c:v>
                </c:pt>
              </c:numCache>
            </c:numRef>
          </c:yVal>
          <c:smooth val="0"/>
          <c:extLst>
            <c:ext xmlns:c16="http://schemas.microsoft.com/office/drawing/2014/chart" uri="{C3380CC4-5D6E-409C-BE32-E72D297353CC}">
              <c16:uniqueId val="{00000008-C42D-45D4-A454-89142B438D19}"/>
            </c:ext>
          </c:extLst>
        </c:ser>
        <c:dLbls>
          <c:showLegendKey val="0"/>
          <c:showVal val="0"/>
          <c:showCatName val="0"/>
          <c:showSerName val="0"/>
          <c:showPercent val="0"/>
          <c:showBubbleSize val="0"/>
        </c:dLbls>
        <c:axId val="149659008"/>
        <c:axId val="149668992"/>
      </c:scatterChart>
      <c:valAx>
        <c:axId val="149659008"/>
        <c:scaling>
          <c:orientation val="minMax"/>
          <c:max val="45750"/>
          <c:min val="44400"/>
        </c:scaling>
        <c:delete val="0"/>
        <c:axPos val="b"/>
        <c:numFmt formatCode="m/d/yyyy" sourceLinked="1"/>
        <c:majorTickMark val="out"/>
        <c:minorTickMark val="none"/>
        <c:tickLblPos val="nextTo"/>
        <c:crossAx val="149668992"/>
        <c:crosses val="autoZero"/>
        <c:crossBetween val="midCat"/>
      </c:valAx>
      <c:valAx>
        <c:axId val="149668992"/>
        <c:scaling>
          <c:orientation val="minMax"/>
          <c:max val="1.05"/>
          <c:min val="0.8"/>
        </c:scaling>
        <c:delete val="0"/>
        <c:axPos val="l"/>
        <c:numFmt formatCode="General" sourceLinked="1"/>
        <c:majorTickMark val="out"/>
        <c:minorTickMark val="none"/>
        <c:tickLblPos val="nextTo"/>
        <c:crossAx val="149659008"/>
        <c:crosses val="autoZero"/>
        <c:crossBetween val="midCat"/>
      </c:valAx>
    </c:plotArea>
    <c:legend>
      <c:legendPos val="r"/>
      <c:layout>
        <c:manualLayout>
          <c:xMode val="edge"/>
          <c:yMode val="edge"/>
          <c:x val="0.91020050258058049"/>
          <c:y val="2.3780141517398046E-2"/>
          <c:w val="8.1111852019851521E-2"/>
          <c:h val="0.88746194737353734"/>
        </c:manualLayout>
      </c:layout>
      <c:overlay val="0"/>
    </c:legend>
    <c:plotVisOnly val="1"/>
    <c:dispBlanksAs val="gap"/>
    <c:showDLblsOverMax val="0"/>
  </c:chart>
  <c:externalData r:id="rId1">
    <c:autoUpdate val="0"/>
  </c:externalData>
  <c:userShapes r:id="rId2"/>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8370221999808165"/>
          <c:y val="3.4172841757492335E-2"/>
        </c:manualLayout>
      </c:layout>
      <c:overlay val="0"/>
    </c:title>
    <c:autoTitleDeleted val="0"/>
    <c:plotArea>
      <c:layout>
        <c:manualLayout>
          <c:layoutTarget val="inner"/>
          <c:xMode val="edge"/>
          <c:yMode val="edge"/>
          <c:x val="0.12866069565738916"/>
          <c:y val="3.6282744068756111E-2"/>
          <c:w val="0.80362492851356482"/>
          <c:h val="0.78837396818625294"/>
        </c:manualLayout>
      </c:layout>
      <c:scatterChart>
        <c:scatterStyle val="lineMarker"/>
        <c:varyColors val="0"/>
        <c:ser>
          <c:idx val="0"/>
          <c:order val="0"/>
          <c:tx>
            <c:strRef>
              <c:f>'3钨灯1输出（模式3）'!$E$27</c:f>
              <c:strCache>
                <c:ptCount val="1"/>
                <c:pt idx="0">
                  <c:v>430</c:v>
                </c:pt>
              </c:strCache>
            </c:strRef>
          </c:tx>
          <c:spPr>
            <a:ln w="38100">
              <a:noFill/>
            </a:ln>
          </c:spPr>
          <c:trendline>
            <c:trendlineType val="poly"/>
            <c:order val="2"/>
            <c:dispRSqr val="1"/>
            <c:dispEq val="1"/>
            <c:trendlineLbl>
              <c:layout>
                <c:manualLayout>
                  <c:x val="4.3809567155351373E-3"/>
                  <c:y val="-0.36655872566035752"/>
                </c:manualLayout>
              </c:layout>
              <c:numFmt formatCode="#,##0.000000000000000_);[Red]\(#,##0.000000000000000\)" sourceLinked="0"/>
              <c:txPr>
                <a:bodyPr/>
                <a:lstStyle/>
                <a:p>
                  <a:pPr>
                    <a:defRPr sz="1000"/>
                  </a:pPr>
                  <a:endParaRPr lang="en-US"/>
                </a:p>
              </c:txPr>
            </c:trendlineLbl>
          </c:trendline>
          <c:xVal>
            <c:numRef>
              <c:f>'3钨灯1输出（模式3）'!$B$67:$B$98</c:f>
              <c:numCache>
                <c:formatCode>m/d/yyyy</c:formatCode>
                <c:ptCount val="32"/>
                <c:pt idx="0">
                  <c:v>44440</c:v>
                </c:pt>
                <c:pt idx="1">
                  <c:v>44551</c:v>
                </c:pt>
                <c:pt idx="2">
                  <c:v>44558</c:v>
                </c:pt>
                <c:pt idx="3">
                  <c:v>44725</c:v>
                </c:pt>
                <c:pt idx="4">
                  <c:v>44828</c:v>
                </c:pt>
                <c:pt idx="5">
                  <c:v>44853</c:v>
                </c:pt>
                <c:pt idx="6">
                  <c:v>44854</c:v>
                </c:pt>
                <c:pt idx="7">
                  <c:v>44856</c:v>
                </c:pt>
                <c:pt idx="8">
                  <c:v>44887</c:v>
                </c:pt>
                <c:pt idx="9">
                  <c:v>44938</c:v>
                </c:pt>
                <c:pt idx="10">
                  <c:v>44967</c:v>
                </c:pt>
                <c:pt idx="11">
                  <c:v>45070</c:v>
                </c:pt>
                <c:pt idx="12">
                  <c:v>45112</c:v>
                </c:pt>
                <c:pt idx="13">
                  <c:v>45119</c:v>
                </c:pt>
                <c:pt idx="14">
                  <c:v>45132</c:v>
                </c:pt>
                <c:pt idx="15">
                  <c:v>45161</c:v>
                </c:pt>
                <c:pt idx="16">
                  <c:v>45192</c:v>
                </c:pt>
                <c:pt idx="17">
                  <c:v>45219</c:v>
                </c:pt>
                <c:pt idx="18">
                  <c:v>45251</c:v>
                </c:pt>
                <c:pt idx="19">
                  <c:v>45283</c:v>
                </c:pt>
                <c:pt idx="20">
                  <c:v>45317</c:v>
                </c:pt>
                <c:pt idx="21">
                  <c:v>45378</c:v>
                </c:pt>
                <c:pt idx="22">
                  <c:v>45400</c:v>
                </c:pt>
                <c:pt idx="23">
                  <c:v>45440</c:v>
                </c:pt>
                <c:pt idx="24">
                  <c:v>45476</c:v>
                </c:pt>
                <c:pt idx="25">
                  <c:v>45495</c:v>
                </c:pt>
                <c:pt idx="26">
                  <c:v>45524</c:v>
                </c:pt>
                <c:pt idx="27">
                  <c:v>45560</c:v>
                </c:pt>
                <c:pt idx="28">
                  <c:v>45590</c:v>
                </c:pt>
                <c:pt idx="29">
                  <c:v>45617</c:v>
                </c:pt>
                <c:pt idx="30">
                  <c:v>45646</c:v>
                </c:pt>
                <c:pt idx="31">
                  <c:v>45677</c:v>
                </c:pt>
              </c:numCache>
            </c:numRef>
          </c:xVal>
          <c:yVal>
            <c:numRef>
              <c:f>'3钨灯1输出（模式3）'!$E$67:$E$98</c:f>
              <c:numCache>
                <c:formatCode>General</c:formatCode>
                <c:ptCount val="32"/>
                <c:pt idx="0">
                  <c:v>1</c:v>
                </c:pt>
                <c:pt idx="1">
                  <c:v>0.95299174113323071</c:v>
                </c:pt>
                <c:pt idx="2">
                  <c:v>0.95075325261576549</c:v>
                </c:pt>
                <c:pt idx="3">
                  <c:v>0.91829516911252007</c:v>
                </c:pt>
                <c:pt idx="4">
                  <c:v>0.91829516911252007</c:v>
                </c:pt>
                <c:pt idx="5">
                  <c:v>0.92053365762998518</c:v>
                </c:pt>
                <c:pt idx="6">
                  <c:v>0.91717592485378741</c:v>
                </c:pt>
                <c:pt idx="7">
                  <c:v>0.91829516911252007</c:v>
                </c:pt>
                <c:pt idx="8">
                  <c:v>0.91381819207758963</c:v>
                </c:pt>
                <c:pt idx="9">
                  <c:v>0.91605668059505485</c:v>
                </c:pt>
                <c:pt idx="10">
                  <c:v>0.91269894781885696</c:v>
                </c:pt>
                <c:pt idx="11">
                  <c:v>0.8981487724553332</c:v>
                </c:pt>
                <c:pt idx="12">
                  <c:v>0.8925525511616702</c:v>
                </c:pt>
                <c:pt idx="13">
                  <c:v>0.90038726097279842</c:v>
                </c:pt>
                <c:pt idx="14">
                  <c:v>0.89926801671406575</c:v>
                </c:pt>
                <c:pt idx="15">
                  <c:v>0.89479103967913542</c:v>
                </c:pt>
                <c:pt idx="16">
                  <c:v>0.89479103967913542</c:v>
                </c:pt>
                <c:pt idx="17">
                  <c:v>0.8813601085743441</c:v>
                </c:pt>
                <c:pt idx="18">
                  <c:v>0.88247935283307677</c:v>
                </c:pt>
                <c:pt idx="19">
                  <c:v>0.88471784135054199</c:v>
                </c:pt>
                <c:pt idx="20">
                  <c:v>0.8925525511616702</c:v>
                </c:pt>
                <c:pt idx="21">
                  <c:v>0.88807557412673976</c:v>
                </c:pt>
                <c:pt idx="22">
                  <c:v>0.8813601085743441</c:v>
                </c:pt>
                <c:pt idx="23">
                  <c:v>0.87688313153941377</c:v>
                </c:pt>
                <c:pt idx="24">
                  <c:v>0.87016766598701811</c:v>
                </c:pt>
                <c:pt idx="25">
                  <c:v>0.86904842172828556</c:v>
                </c:pt>
                <c:pt idx="26">
                  <c:v>0.87128691024575078</c:v>
                </c:pt>
                <c:pt idx="27">
                  <c:v>0.87352539876321589</c:v>
                </c:pt>
                <c:pt idx="28">
                  <c:v>0.87352539876321589</c:v>
                </c:pt>
                <c:pt idx="29">
                  <c:v>0.88024086431561155</c:v>
                </c:pt>
                <c:pt idx="30">
                  <c:v>0.86680993321082034</c:v>
                </c:pt>
                <c:pt idx="31">
                  <c:v>0.86904842172828556</c:v>
                </c:pt>
              </c:numCache>
            </c:numRef>
          </c:yVal>
          <c:smooth val="0"/>
          <c:extLst>
            <c:ext xmlns:c16="http://schemas.microsoft.com/office/drawing/2014/chart" uri="{C3380CC4-5D6E-409C-BE32-E72D297353CC}">
              <c16:uniqueId val="{00000001-B889-49FA-B42D-493B7E63C52D}"/>
            </c:ext>
          </c:extLst>
        </c:ser>
        <c:dLbls>
          <c:showLegendKey val="0"/>
          <c:showVal val="0"/>
          <c:showCatName val="0"/>
          <c:showSerName val="0"/>
          <c:showPercent val="0"/>
          <c:showBubbleSize val="0"/>
        </c:dLbls>
        <c:axId val="149625472"/>
        <c:axId val="149635456"/>
      </c:scatterChart>
      <c:valAx>
        <c:axId val="149625472"/>
        <c:scaling>
          <c:orientation val="minMax"/>
          <c:max val="45750"/>
          <c:min val="44400"/>
        </c:scaling>
        <c:delete val="0"/>
        <c:axPos val="b"/>
        <c:numFmt formatCode="m/d/yyyy" sourceLinked="1"/>
        <c:majorTickMark val="out"/>
        <c:minorTickMark val="none"/>
        <c:tickLblPos val="nextTo"/>
        <c:crossAx val="149635456"/>
        <c:crossesAt val="-6.0000000000000012E-2"/>
        <c:crossBetween val="midCat"/>
      </c:valAx>
      <c:valAx>
        <c:axId val="149635456"/>
        <c:scaling>
          <c:orientation val="minMax"/>
          <c:min val="0.8"/>
        </c:scaling>
        <c:delete val="0"/>
        <c:axPos val="l"/>
        <c:numFmt formatCode="General" sourceLinked="0"/>
        <c:majorTickMark val="out"/>
        <c:minorTickMark val="none"/>
        <c:tickLblPos val="nextTo"/>
        <c:crossAx val="149625472"/>
        <c:crosses val="autoZero"/>
        <c:crossBetween val="midCat"/>
      </c:valAx>
    </c:plotArea>
    <c:legend>
      <c:legendPos val="r"/>
      <c:layout>
        <c:manualLayout>
          <c:xMode val="edge"/>
          <c:yMode val="edge"/>
          <c:x val="0.74144422484246397"/>
          <c:y val="0.29653199364405636"/>
          <c:w val="0.2547109799974096"/>
          <c:h val="0.19451735538630535"/>
        </c:manualLayout>
      </c:layout>
      <c:overlay val="0"/>
    </c:legend>
    <c:plotVisOnly val="1"/>
    <c:dispBlanksAs val="gap"/>
    <c:showDLblsOverMax val="0"/>
  </c:chart>
  <c:externalData r:id="rId1">
    <c:autoUpdate val="0"/>
  </c:externalData>
  <c:userShapes r:id="rId2"/>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manualLayout>
          <c:xMode val="edge"/>
          <c:yMode val="edge"/>
          <c:x val="0.16681532615796194"/>
          <c:y val="4.5293920516088874E-2"/>
        </c:manualLayout>
      </c:layout>
      <c:overlay val="0"/>
    </c:title>
    <c:autoTitleDeleted val="0"/>
    <c:plotArea>
      <c:layout>
        <c:manualLayout>
          <c:layoutTarget val="inner"/>
          <c:xMode val="edge"/>
          <c:yMode val="edge"/>
          <c:x val="0.10923782515871042"/>
          <c:y val="5.5588308999063557E-2"/>
          <c:w val="0.82369101143630219"/>
          <c:h val="0.77586578337911349"/>
        </c:manualLayout>
      </c:layout>
      <c:scatterChart>
        <c:scatterStyle val="lineMarker"/>
        <c:varyColors val="0"/>
        <c:ser>
          <c:idx val="7"/>
          <c:order val="0"/>
          <c:tx>
            <c:strRef>
              <c:f>'3钨灯2输出（模式4）'!$E$38</c:f>
              <c:strCache>
                <c:ptCount val="1"/>
                <c:pt idx="0">
                  <c:v>430</c:v>
                </c:pt>
              </c:strCache>
            </c:strRef>
          </c:tx>
          <c:spPr>
            <a:ln w="38100">
              <a:noFill/>
            </a:ln>
          </c:spPr>
          <c:trendline>
            <c:trendlineType val="poly"/>
            <c:order val="2"/>
            <c:dispRSqr val="1"/>
            <c:dispEq val="1"/>
            <c:trendlineLbl>
              <c:layout>
                <c:manualLayout>
                  <c:x val="9.1834434297332596E-2"/>
                  <c:y val="-0.3560888721245174"/>
                </c:manualLayout>
              </c:layout>
              <c:numFmt formatCode="#,##0.000000000000000_);[Red]\(#,##0.000000000000000\)" sourceLinked="0"/>
            </c:trendlineLbl>
          </c:trendline>
          <c:xVal>
            <c:numRef>
              <c:f>'3钨灯2输出（模式4）'!$B$53:$B$63</c:f>
              <c:numCache>
                <c:formatCode>m/d/yyyy</c:formatCode>
                <c:ptCount val="11"/>
                <c:pt idx="0">
                  <c:v>44441</c:v>
                </c:pt>
                <c:pt idx="1">
                  <c:v>44828</c:v>
                </c:pt>
                <c:pt idx="2">
                  <c:v>44862</c:v>
                </c:pt>
                <c:pt idx="3">
                  <c:v>45112</c:v>
                </c:pt>
                <c:pt idx="4">
                  <c:v>45119</c:v>
                </c:pt>
                <c:pt idx="5">
                  <c:v>45192</c:v>
                </c:pt>
                <c:pt idx="6">
                  <c:v>45283</c:v>
                </c:pt>
                <c:pt idx="7">
                  <c:v>45378</c:v>
                </c:pt>
                <c:pt idx="8">
                  <c:v>45476</c:v>
                </c:pt>
                <c:pt idx="9">
                  <c:v>45560</c:v>
                </c:pt>
                <c:pt idx="10">
                  <c:v>45645</c:v>
                </c:pt>
              </c:numCache>
            </c:numRef>
          </c:xVal>
          <c:yVal>
            <c:numRef>
              <c:f>'3钨灯2输出（模式4）'!$E$53:$E$63</c:f>
              <c:numCache>
                <c:formatCode>General</c:formatCode>
                <c:ptCount val="11"/>
                <c:pt idx="0">
                  <c:v>1</c:v>
                </c:pt>
                <c:pt idx="1">
                  <c:v>0.9341979017983808</c:v>
                </c:pt>
                <c:pt idx="2">
                  <c:v>0.93693965589011496</c:v>
                </c:pt>
                <c:pt idx="3">
                  <c:v>0.91637650020210892</c:v>
                </c:pt>
                <c:pt idx="4">
                  <c:v>0.90952211497277358</c:v>
                </c:pt>
                <c:pt idx="5">
                  <c:v>0.91774737724797606</c:v>
                </c:pt>
                <c:pt idx="6">
                  <c:v>0.9150056231562419</c:v>
                </c:pt>
                <c:pt idx="7">
                  <c:v>0.9012968526975712</c:v>
                </c:pt>
                <c:pt idx="8">
                  <c:v>0.88621720519303349</c:v>
                </c:pt>
                <c:pt idx="9">
                  <c:v>0.88895895928476765</c:v>
                </c:pt>
                <c:pt idx="10">
                  <c:v>0.88758808223890051</c:v>
                </c:pt>
              </c:numCache>
            </c:numRef>
          </c:yVal>
          <c:smooth val="0"/>
          <c:extLst>
            <c:ext xmlns:c16="http://schemas.microsoft.com/office/drawing/2014/chart" uri="{C3380CC4-5D6E-409C-BE32-E72D297353CC}">
              <c16:uniqueId val="{00000001-1C4B-46EE-B0C9-0008B9C7E4DB}"/>
            </c:ext>
          </c:extLst>
        </c:ser>
        <c:dLbls>
          <c:showLegendKey val="0"/>
          <c:showVal val="0"/>
          <c:showCatName val="0"/>
          <c:showSerName val="0"/>
          <c:showPercent val="0"/>
          <c:showBubbleSize val="0"/>
        </c:dLbls>
        <c:axId val="150080128"/>
        <c:axId val="150081920"/>
      </c:scatterChart>
      <c:valAx>
        <c:axId val="150080128"/>
        <c:scaling>
          <c:orientation val="minMax"/>
          <c:max val="45750"/>
          <c:min val="44400"/>
        </c:scaling>
        <c:delete val="0"/>
        <c:axPos val="b"/>
        <c:numFmt formatCode="m/d/yyyy" sourceLinked="1"/>
        <c:majorTickMark val="out"/>
        <c:minorTickMark val="none"/>
        <c:tickLblPos val="nextTo"/>
        <c:crossAx val="150081920"/>
        <c:crosses val="autoZero"/>
        <c:crossBetween val="midCat"/>
      </c:valAx>
      <c:valAx>
        <c:axId val="150081920"/>
        <c:scaling>
          <c:orientation val="minMax"/>
          <c:max val="1.1000000000000001"/>
          <c:min val="0.8"/>
        </c:scaling>
        <c:delete val="0"/>
        <c:axPos val="l"/>
        <c:numFmt formatCode="General" sourceLinked="1"/>
        <c:majorTickMark val="out"/>
        <c:minorTickMark val="none"/>
        <c:tickLblPos val="nextTo"/>
        <c:crossAx val="150080128"/>
        <c:crosses val="autoZero"/>
        <c:crossBetween val="midCat"/>
      </c:valAx>
    </c:plotArea>
    <c:legend>
      <c:legendPos val="r"/>
      <c:layout>
        <c:manualLayout>
          <c:xMode val="edge"/>
          <c:yMode val="edge"/>
          <c:x val="0.74260645605856301"/>
          <c:y val="0.30008539351742708"/>
          <c:w val="0.23815765407470108"/>
          <c:h val="0.14846398510531011"/>
        </c:manualLayout>
      </c:layout>
      <c:overlay val="0"/>
    </c:legend>
    <c:plotVisOnly val="1"/>
    <c:dispBlanksAs val="gap"/>
    <c:showDLblsOverMax val="0"/>
  </c:chart>
  <c:externalData r:id="rId2">
    <c:autoUpdate val="0"/>
  </c:externalData>
  <c:userShapes r:id="rId3"/>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50391808"/>
        <c:axId val="55866496"/>
      </c:barChart>
      <c:catAx>
        <c:axId val="15039180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55866496"/>
        <c:crosses val="autoZero"/>
        <c:auto val="1"/>
        <c:lblAlgn val="ctr"/>
        <c:lblOffset val="100"/>
        <c:noMultiLvlLbl val="0"/>
      </c:catAx>
      <c:valAx>
        <c:axId val="55866496"/>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50391808"/>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55890688"/>
        <c:axId val="55892608"/>
      </c:barChart>
      <c:catAx>
        <c:axId val="5589068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55892608"/>
        <c:crosses val="autoZero"/>
        <c:auto val="1"/>
        <c:lblAlgn val="ctr"/>
        <c:lblOffset val="100"/>
        <c:noMultiLvlLbl val="0"/>
      </c:catAx>
      <c:valAx>
        <c:axId val="55892608"/>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55890688"/>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625732430798567"/>
          <c:y val="2.5955200256456493E-2"/>
          <c:w val="0.79872598963858676"/>
          <c:h val="0.79242347262796886"/>
        </c:manualLayout>
      </c:layout>
      <c:scatterChart>
        <c:scatterStyle val="lineMarker"/>
        <c:varyColors val="0"/>
        <c:ser>
          <c:idx val="2"/>
          <c:order val="0"/>
          <c:tx>
            <c:strRef>
              <c:f>钨灯比对!$AA$13</c:f>
              <c:strCache>
                <c:ptCount val="1"/>
                <c:pt idx="0">
                  <c:v>430</c:v>
                </c:pt>
              </c:strCache>
            </c:strRef>
          </c:tx>
          <c:spPr>
            <a:ln w="38100">
              <a:noFill/>
            </a:ln>
          </c:spPr>
          <c:xVal>
            <c:numRef>
              <c:f>钨灯比对!$X$14:$X$21</c:f>
              <c:numCache>
                <c:formatCode>m/d/yyyy</c:formatCode>
                <c:ptCount val="8"/>
                <c:pt idx="0">
                  <c:v>44441</c:v>
                </c:pt>
                <c:pt idx="1">
                  <c:v>44573</c:v>
                </c:pt>
                <c:pt idx="2">
                  <c:v>44751</c:v>
                </c:pt>
                <c:pt idx="3">
                  <c:v>44932</c:v>
                </c:pt>
                <c:pt idx="4">
                  <c:v>45118</c:v>
                </c:pt>
                <c:pt idx="5">
                  <c:v>45306</c:v>
                </c:pt>
                <c:pt idx="6">
                  <c:v>45475</c:v>
                </c:pt>
                <c:pt idx="7">
                  <c:v>45678</c:v>
                </c:pt>
              </c:numCache>
            </c:numRef>
          </c:xVal>
          <c:yVal>
            <c:numRef>
              <c:f>钨灯比对!$AA$14:$AA$21</c:f>
              <c:numCache>
                <c:formatCode>0.00%</c:formatCode>
                <c:ptCount val="8"/>
                <c:pt idx="0">
                  <c:v>0</c:v>
                </c:pt>
                <c:pt idx="1">
                  <c:v>1.6712903704206861E-3</c:v>
                </c:pt>
                <c:pt idx="2">
                  <c:v>3.3455833420465986E-3</c:v>
                </c:pt>
                <c:pt idx="3">
                  <c:v>4.3010188509039482E-3</c:v>
                </c:pt>
                <c:pt idx="4">
                  <c:v>4.4337623794769021E-3</c:v>
                </c:pt>
                <c:pt idx="5">
                  <c:v>3.6427326047528963E-3</c:v>
                </c:pt>
                <c:pt idx="6">
                  <c:v>2.112227095010577E-3</c:v>
                </c:pt>
                <c:pt idx="7">
                  <c:v>7.5911260674921266E-4</c:v>
                </c:pt>
              </c:numCache>
            </c:numRef>
          </c:yVal>
          <c:smooth val="0"/>
          <c:extLst>
            <c:ext xmlns:c16="http://schemas.microsoft.com/office/drawing/2014/chart" uri="{C3380CC4-5D6E-409C-BE32-E72D297353CC}">
              <c16:uniqueId val="{00000000-B66B-4224-8D0F-101BA6FF3659}"/>
            </c:ext>
          </c:extLst>
        </c:ser>
        <c:ser>
          <c:idx val="3"/>
          <c:order val="1"/>
          <c:tx>
            <c:strRef>
              <c:f>钨灯比对!$AB$13</c:f>
              <c:strCache>
                <c:ptCount val="1"/>
                <c:pt idx="0">
                  <c:v>480</c:v>
                </c:pt>
              </c:strCache>
            </c:strRef>
          </c:tx>
          <c:spPr>
            <a:ln w="38100">
              <a:noFill/>
            </a:ln>
          </c:spPr>
          <c:xVal>
            <c:numRef>
              <c:f>钨灯比对!$X$14:$X$21</c:f>
              <c:numCache>
                <c:formatCode>m/d/yyyy</c:formatCode>
                <c:ptCount val="8"/>
                <c:pt idx="0">
                  <c:v>44441</c:v>
                </c:pt>
                <c:pt idx="1">
                  <c:v>44573</c:v>
                </c:pt>
                <c:pt idx="2">
                  <c:v>44751</c:v>
                </c:pt>
                <c:pt idx="3">
                  <c:v>44932</c:v>
                </c:pt>
                <c:pt idx="4">
                  <c:v>45118</c:v>
                </c:pt>
                <c:pt idx="5">
                  <c:v>45306</c:v>
                </c:pt>
                <c:pt idx="6">
                  <c:v>45475</c:v>
                </c:pt>
                <c:pt idx="7">
                  <c:v>45678</c:v>
                </c:pt>
              </c:numCache>
            </c:numRef>
          </c:xVal>
          <c:yVal>
            <c:numRef>
              <c:f>钨灯比对!$AB$14:$AB$21</c:f>
              <c:numCache>
                <c:formatCode>0.00%</c:formatCode>
                <c:ptCount val="8"/>
                <c:pt idx="0">
                  <c:v>0</c:v>
                </c:pt>
                <c:pt idx="1">
                  <c:v>2.525278707519174E-3</c:v>
                </c:pt>
                <c:pt idx="2">
                  <c:v>5.1840034644203836E-3</c:v>
                </c:pt>
                <c:pt idx="3">
                  <c:v>6.9524924950430389E-3</c:v>
                </c:pt>
                <c:pt idx="4">
                  <c:v>7.7327417926816855E-3</c:v>
                </c:pt>
                <c:pt idx="5">
                  <c:v>7.4096083334260765E-3</c:v>
                </c:pt>
                <c:pt idx="6">
                  <c:v>6.1417636701424083E-3</c:v>
                </c:pt>
                <c:pt idx="7">
                  <c:v>3.3844584581458337E-3</c:v>
                </c:pt>
              </c:numCache>
            </c:numRef>
          </c:yVal>
          <c:smooth val="0"/>
          <c:extLst>
            <c:ext xmlns:c16="http://schemas.microsoft.com/office/drawing/2014/chart" uri="{C3380CC4-5D6E-409C-BE32-E72D297353CC}">
              <c16:uniqueId val="{00000001-B66B-4224-8D0F-101BA6FF3659}"/>
            </c:ext>
          </c:extLst>
        </c:ser>
        <c:ser>
          <c:idx val="4"/>
          <c:order val="2"/>
          <c:tx>
            <c:strRef>
              <c:f>钨灯比对!$AC$13</c:f>
              <c:strCache>
                <c:ptCount val="1"/>
                <c:pt idx="0">
                  <c:v>520</c:v>
                </c:pt>
              </c:strCache>
            </c:strRef>
          </c:tx>
          <c:spPr>
            <a:ln w="38100">
              <a:noFill/>
            </a:ln>
          </c:spPr>
          <c:xVal>
            <c:numRef>
              <c:f>钨灯比对!$X$14:$X$21</c:f>
              <c:numCache>
                <c:formatCode>m/d/yyyy</c:formatCode>
                <c:ptCount val="8"/>
                <c:pt idx="0">
                  <c:v>44441</c:v>
                </c:pt>
                <c:pt idx="1">
                  <c:v>44573</c:v>
                </c:pt>
                <c:pt idx="2">
                  <c:v>44751</c:v>
                </c:pt>
                <c:pt idx="3">
                  <c:v>44932</c:v>
                </c:pt>
                <c:pt idx="4">
                  <c:v>45118</c:v>
                </c:pt>
                <c:pt idx="5">
                  <c:v>45306</c:v>
                </c:pt>
                <c:pt idx="6">
                  <c:v>45475</c:v>
                </c:pt>
                <c:pt idx="7">
                  <c:v>45678</c:v>
                </c:pt>
              </c:numCache>
            </c:numRef>
          </c:xVal>
          <c:yVal>
            <c:numRef>
              <c:f>钨灯比对!$AC$14:$AC$21</c:f>
              <c:numCache>
                <c:formatCode>0.00%</c:formatCode>
                <c:ptCount val="8"/>
                <c:pt idx="0">
                  <c:v>0</c:v>
                </c:pt>
                <c:pt idx="1">
                  <c:v>9.8258014182228681E-4</c:v>
                </c:pt>
                <c:pt idx="2">
                  <c:v>1.991691532409634E-3</c:v>
                </c:pt>
                <c:pt idx="3">
                  <c:v>2.6250637620747197E-3</c:v>
                </c:pt>
                <c:pt idx="4">
                  <c:v>2.8436823746185169E-3</c:v>
                </c:pt>
                <c:pt idx="5">
                  <c:v>2.6047546454303072E-3</c:v>
                </c:pt>
                <c:pt idx="6">
                  <c:v>1.988515180809225E-3</c:v>
                </c:pt>
                <c:pt idx="7">
                  <c:v>7.4477325123134541E-4</c:v>
                </c:pt>
              </c:numCache>
            </c:numRef>
          </c:yVal>
          <c:smooth val="0"/>
          <c:extLst>
            <c:ext xmlns:c16="http://schemas.microsoft.com/office/drawing/2014/chart" uri="{C3380CC4-5D6E-409C-BE32-E72D297353CC}">
              <c16:uniqueId val="{00000002-B66B-4224-8D0F-101BA6FF3659}"/>
            </c:ext>
          </c:extLst>
        </c:ser>
        <c:ser>
          <c:idx val="5"/>
          <c:order val="3"/>
          <c:tx>
            <c:strRef>
              <c:f>钨灯比对!$AD$13</c:f>
              <c:strCache>
                <c:ptCount val="1"/>
                <c:pt idx="0">
                  <c:v>560</c:v>
                </c:pt>
              </c:strCache>
            </c:strRef>
          </c:tx>
          <c:spPr>
            <a:ln w="38100">
              <a:noFill/>
            </a:ln>
          </c:spPr>
          <c:xVal>
            <c:numRef>
              <c:f>钨灯比对!$X$14:$X$21</c:f>
              <c:numCache>
                <c:formatCode>m/d/yyyy</c:formatCode>
                <c:ptCount val="8"/>
                <c:pt idx="0">
                  <c:v>44441</c:v>
                </c:pt>
                <c:pt idx="1">
                  <c:v>44573</c:v>
                </c:pt>
                <c:pt idx="2">
                  <c:v>44751</c:v>
                </c:pt>
                <c:pt idx="3">
                  <c:v>44932</c:v>
                </c:pt>
                <c:pt idx="4">
                  <c:v>45118</c:v>
                </c:pt>
                <c:pt idx="5">
                  <c:v>45306</c:v>
                </c:pt>
                <c:pt idx="6">
                  <c:v>45475</c:v>
                </c:pt>
                <c:pt idx="7">
                  <c:v>45678</c:v>
                </c:pt>
              </c:numCache>
            </c:numRef>
          </c:xVal>
          <c:yVal>
            <c:numRef>
              <c:f>钨灯比对!$AD$14:$AD$21</c:f>
              <c:numCache>
                <c:formatCode>0.00%</c:formatCode>
                <c:ptCount val="8"/>
                <c:pt idx="0">
                  <c:v>0</c:v>
                </c:pt>
                <c:pt idx="1">
                  <c:v>5.6343595161778559E-4</c:v>
                </c:pt>
                <c:pt idx="2">
                  <c:v>1.1498585377844872E-3</c:v>
                </c:pt>
                <c:pt idx="3">
                  <c:v>1.5346056710741074E-3</c:v>
                </c:pt>
                <c:pt idx="4">
                  <c:v>1.7009421931737378E-3</c:v>
                </c:pt>
                <c:pt idx="5">
                  <c:v>1.6283128224429122E-3</c:v>
                </c:pt>
                <c:pt idx="6">
                  <c:v>1.3543934551459857E-3</c:v>
                </c:pt>
                <c:pt idx="7">
                  <c:v>7.6437377500448989E-4</c:v>
                </c:pt>
              </c:numCache>
            </c:numRef>
          </c:yVal>
          <c:smooth val="0"/>
          <c:extLst>
            <c:ext xmlns:c16="http://schemas.microsoft.com/office/drawing/2014/chart" uri="{C3380CC4-5D6E-409C-BE32-E72D297353CC}">
              <c16:uniqueId val="{00000003-B66B-4224-8D0F-101BA6FF3659}"/>
            </c:ext>
          </c:extLst>
        </c:ser>
        <c:ser>
          <c:idx val="6"/>
          <c:order val="4"/>
          <c:tx>
            <c:strRef>
              <c:f>钨灯比对!$AE$13</c:f>
              <c:strCache>
                <c:ptCount val="1"/>
                <c:pt idx="0">
                  <c:v>610</c:v>
                </c:pt>
              </c:strCache>
            </c:strRef>
          </c:tx>
          <c:spPr>
            <a:ln w="38100">
              <a:noFill/>
            </a:ln>
          </c:spPr>
          <c:xVal>
            <c:numRef>
              <c:f>钨灯比对!$X$14:$X$21</c:f>
              <c:numCache>
                <c:formatCode>m/d/yyyy</c:formatCode>
                <c:ptCount val="8"/>
                <c:pt idx="0">
                  <c:v>44441</c:v>
                </c:pt>
                <c:pt idx="1">
                  <c:v>44573</c:v>
                </c:pt>
                <c:pt idx="2">
                  <c:v>44751</c:v>
                </c:pt>
                <c:pt idx="3">
                  <c:v>44932</c:v>
                </c:pt>
                <c:pt idx="4">
                  <c:v>45118</c:v>
                </c:pt>
                <c:pt idx="5">
                  <c:v>45306</c:v>
                </c:pt>
                <c:pt idx="6">
                  <c:v>45475</c:v>
                </c:pt>
                <c:pt idx="7">
                  <c:v>45678</c:v>
                </c:pt>
              </c:numCache>
            </c:numRef>
          </c:xVal>
          <c:yVal>
            <c:numRef>
              <c:f>钨灯比对!$AE$14:$AE$21</c:f>
              <c:numCache>
                <c:formatCode>0.00%</c:formatCode>
                <c:ptCount val="8"/>
                <c:pt idx="0">
                  <c:v>0</c:v>
                </c:pt>
                <c:pt idx="1">
                  <c:v>1.2462085311473192E-3</c:v>
                </c:pt>
                <c:pt idx="2">
                  <c:v>2.6618094727122177E-3</c:v>
                </c:pt>
                <c:pt idx="3">
                  <c:v>3.7811561923993819E-3</c:v>
                </c:pt>
                <c:pt idx="4">
                  <c:v>4.5877089906304347E-3</c:v>
                </c:pt>
                <c:pt idx="5">
                  <c:v>5.0436243452479657E-3</c:v>
                </c:pt>
                <c:pt idx="6">
                  <c:v>5.1428847059019622E-3</c:v>
                </c:pt>
                <c:pt idx="7">
                  <c:v>4.8733823165107992E-3</c:v>
                </c:pt>
              </c:numCache>
            </c:numRef>
          </c:yVal>
          <c:smooth val="0"/>
          <c:extLst>
            <c:ext xmlns:c16="http://schemas.microsoft.com/office/drawing/2014/chart" uri="{C3380CC4-5D6E-409C-BE32-E72D297353CC}">
              <c16:uniqueId val="{00000004-B66B-4224-8D0F-101BA6FF3659}"/>
            </c:ext>
          </c:extLst>
        </c:ser>
        <c:ser>
          <c:idx val="7"/>
          <c:order val="5"/>
          <c:tx>
            <c:strRef>
              <c:f>钨灯比对!$AF$13</c:f>
              <c:strCache>
                <c:ptCount val="1"/>
                <c:pt idx="0">
                  <c:v>660</c:v>
                </c:pt>
              </c:strCache>
            </c:strRef>
          </c:tx>
          <c:spPr>
            <a:ln w="38100">
              <a:noFill/>
            </a:ln>
          </c:spPr>
          <c:xVal>
            <c:numRef>
              <c:f>钨灯比对!$X$14:$X$21</c:f>
              <c:numCache>
                <c:formatCode>m/d/yyyy</c:formatCode>
                <c:ptCount val="8"/>
                <c:pt idx="0">
                  <c:v>44441</c:v>
                </c:pt>
                <c:pt idx="1">
                  <c:v>44573</c:v>
                </c:pt>
                <c:pt idx="2">
                  <c:v>44751</c:v>
                </c:pt>
                <c:pt idx="3">
                  <c:v>44932</c:v>
                </c:pt>
                <c:pt idx="4">
                  <c:v>45118</c:v>
                </c:pt>
                <c:pt idx="5">
                  <c:v>45306</c:v>
                </c:pt>
                <c:pt idx="6">
                  <c:v>45475</c:v>
                </c:pt>
                <c:pt idx="7">
                  <c:v>45678</c:v>
                </c:pt>
              </c:numCache>
            </c:numRef>
          </c:xVal>
          <c:yVal>
            <c:numRef>
              <c:f>钨灯比对!$AF$14:$AF$21</c:f>
              <c:numCache>
                <c:formatCode>0.00%</c:formatCode>
                <c:ptCount val="8"/>
                <c:pt idx="0">
                  <c:v>0</c:v>
                </c:pt>
                <c:pt idx="1">
                  <c:v>-3.2304262134186246E-5</c:v>
                </c:pt>
                <c:pt idx="2">
                  <c:v>-2.5420835843226186E-5</c:v>
                </c:pt>
                <c:pt idx="3">
                  <c:v>4.1409511437384694E-5</c:v>
                </c:pt>
                <c:pt idx="4">
                  <c:v>1.7305872230755082E-4</c:v>
                </c:pt>
                <c:pt idx="5">
                  <c:v>3.7067633533471867E-4</c:v>
                </c:pt>
                <c:pt idx="6">
                  <c:v>6.0309208910669376E-4</c:v>
                </c:pt>
                <c:pt idx="7">
                  <c:v>9.495489301528659E-4</c:v>
                </c:pt>
              </c:numCache>
            </c:numRef>
          </c:yVal>
          <c:smooth val="0"/>
          <c:extLst>
            <c:ext xmlns:c16="http://schemas.microsoft.com/office/drawing/2014/chart" uri="{C3380CC4-5D6E-409C-BE32-E72D297353CC}">
              <c16:uniqueId val="{00000005-B66B-4224-8D0F-101BA6FF3659}"/>
            </c:ext>
          </c:extLst>
        </c:ser>
        <c:ser>
          <c:idx val="8"/>
          <c:order val="6"/>
          <c:tx>
            <c:strRef>
              <c:f>钨灯比对!$AG$13</c:f>
              <c:strCache>
                <c:ptCount val="1"/>
                <c:pt idx="0">
                  <c:v>700</c:v>
                </c:pt>
              </c:strCache>
            </c:strRef>
          </c:tx>
          <c:spPr>
            <a:ln w="38100">
              <a:noFill/>
            </a:ln>
          </c:spPr>
          <c:xVal>
            <c:numRef>
              <c:f>钨灯比对!$X$14:$X$21</c:f>
              <c:numCache>
                <c:formatCode>m/d/yyyy</c:formatCode>
                <c:ptCount val="8"/>
                <c:pt idx="0">
                  <c:v>44441</c:v>
                </c:pt>
                <c:pt idx="1">
                  <c:v>44573</c:v>
                </c:pt>
                <c:pt idx="2">
                  <c:v>44751</c:v>
                </c:pt>
                <c:pt idx="3">
                  <c:v>44932</c:v>
                </c:pt>
                <c:pt idx="4">
                  <c:v>45118</c:v>
                </c:pt>
                <c:pt idx="5">
                  <c:v>45306</c:v>
                </c:pt>
                <c:pt idx="6">
                  <c:v>45475</c:v>
                </c:pt>
                <c:pt idx="7">
                  <c:v>45678</c:v>
                </c:pt>
              </c:numCache>
            </c:numRef>
          </c:xVal>
          <c:yVal>
            <c:numRef>
              <c:f>钨灯比对!$AG$14:$AG$21</c:f>
              <c:numCache>
                <c:formatCode>0.00%</c:formatCode>
                <c:ptCount val="8"/>
                <c:pt idx="0">
                  <c:v>0</c:v>
                </c:pt>
                <c:pt idx="1">
                  <c:v>9.008165439383653E-4</c:v>
                </c:pt>
                <c:pt idx="2">
                  <c:v>1.7117947451654736E-3</c:v>
                </c:pt>
                <c:pt idx="3">
                  <c:v>2.056479236558495E-3</c:v>
                </c:pt>
                <c:pt idx="4">
                  <c:v>1.9043930353177529E-3</c:v>
                </c:pt>
                <c:pt idx="5">
                  <c:v>1.2306210734209788E-3</c:v>
                </c:pt>
                <c:pt idx="6">
                  <c:v>1.8290294164602372E-4</c:v>
                </c:pt>
                <c:pt idx="7">
                  <c:v>1.6195794476773218E-3</c:v>
                </c:pt>
              </c:numCache>
            </c:numRef>
          </c:yVal>
          <c:smooth val="0"/>
          <c:extLst>
            <c:ext xmlns:c16="http://schemas.microsoft.com/office/drawing/2014/chart" uri="{C3380CC4-5D6E-409C-BE32-E72D297353CC}">
              <c16:uniqueId val="{00000006-B66B-4224-8D0F-101BA6FF3659}"/>
            </c:ext>
          </c:extLst>
        </c:ser>
        <c:dLbls>
          <c:showLegendKey val="0"/>
          <c:showVal val="0"/>
          <c:showCatName val="0"/>
          <c:showSerName val="0"/>
          <c:showPercent val="0"/>
          <c:showBubbleSize val="0"/>
        </c:dLbls>
        <c:axId val="175162880"/>
        <c:axId val="175164416"/>
      </c:scatterChart>
      <c:valAx>
        <c:axId val="175162880"/>
        <c:scaling>
          <c:orientation val="minMax"/>
          <c:max val="45750"/>
          <c:min val="44400"/>
        </c:scaling>
        <c:delete val="0"/>
        <c:axPos val="b"/>
        <c:numFmt formatCode="m/d/yyyy" sourceLinked="1"/>
        <c:majorTickMark val="out"/>
        <c:minorTickMark val="none"/>
        <c:tickLblPos val="nextTo"/>
        <c:txPr>
          <a:bodyPr rot="-840000"/>
          <a:lstStyle/>
          <a:p>
            <a:pPr>
              <a:defRPr/>
            </a:pPr>
            <a:endParaRPr lang="en-US"/>
          </a:p>
        </c:txPr>
        <c:crossAx val="175164416"/>
        <c:crosses val="autoZero"/>
        <c:crossBetween val="midCat"/>
      </c:valAx>
      <c:valAx>
        <c:axId val="175164416"/>
        <c:scaling>
          <c:orientation val="minMax"/>
          <c:min val="0"/>
        </c:scaling>
        <c:delete val="0"/>
        <c:axPos val="l"/>
        <c:numFmt formatCode="0.0%" sourceLinked="0"/>
        <c:majorTickMark val="out"/>
        <c:minorTickMark val="none"/>
        <c:tickLblPos val="nextTo"/>
        <c:crossAx val="175162880"/>
        <c:crosses val="autoZero"/>
        <c:crossBetween val="midCat"/>
      </c:valAx>
    </c:plotArea>
    <c:legend>
      <c:legendPos val="r"/>
      <c:layout>
        <c:manualLayout>
          <c:xMode val="edge"/>
          <c:yMode val="edge"/>
          <c:x val="0.90942679502171897"/>
          <c:y val="5.4723195006441551E-2"/>
          <c:w val="9.0573204978280988E-2"/>
          <c:h val="0.72924234726279691"/>
        </c:manualLayout>
      </c:layout>
      <c:overlay val="0"/>
    </c:legend>
    <c:plotVisOnly val="1"/>
    <c:dispBlanksAs val="gap"/>
    <c:showDLblsOverMax val="0"/>
  </c:chart>
  <c:externalData r:id="rId2">
    <c:autoUpdate val="0"/>
  </c:externalData>
  <c:userShapes r:id="rId3"/>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777221441718126"/>
          <c:y val="4.6297047920556313E-3"/>
        </c:manualLayout>
      </c:layout>
      <c:overlay val="0"/>
    </c:title>
    <c:autoTitleDeleted val="0"/>
    <c:plotArea>
      <c:layout>
        <c:manualLayout>
          <c:layoutTarget val="inner"/>
          <c:xMode val="edge"/>
          <c:yMode val="edge"/>
          <c:x val="0.12292560491645488"/>
          <c:y val="3.4771152961549909E-2"/>
          <c:w val="0.84428506147086779"/>
          <c:h val="0.80629380090375302"/>
        </c:manualLayout>
      </c:layout>
      <c:scatterChart>
        <c:scatterStyle val="lineMarker"/>
        <c:varyColors val="0"/>
        <c:ser>
          <c:idx val="0"/>
          <c:order val="0"/>
          <c:tx>
            <c:strRef>
              <c:f>钨灯一!$U$18</c:f>
              <c:strCache>
                <c:ptCount val="1"/>
                <c:pt idx="0">
                  <c:v>2025/1/21</c:v>
                </c:pt>
              </c:strCache>
            </c:strRef>
          </c:tx>
          <c:spPr>
            <a:ln w="38100">
              <a:noFill/>
            </a:ln>
          </c:spPr>
          <c:trendline>
            <c:trendlineType val="poly"/>
            <c:order val="3"/>
            <c:dispRSqr val="1"/>
            <c:dispEq val="1"/>
            <c:trendlineLbl>
              <c:layout>
                <c:manualLayout>
                  <c:x val="-0.11177072782914584"/>
                  <c:y val="5.1139499959412291E-2"/>
                </c:manualLayout>
              </c:layout>
              <c:numFmt formatCode="#,##0.000000000000000_);[Red]\(#,##0.000000000000000\)" sourceLinked="0"/>
            </c:trendlineLbl>
          </c:trendline>
          <c:xVal>
            <c:numRef>
              <c:f>钨灯一!$M$20:$M$27</c:f>
              <c:numCache>
                <c:formatCode>General</c:formatCode>
                <c:ptCount val="8"/>
                <c:pt idx="0">
                  <c:v>390</c:v>
                </c:pt>
                <c:pt idx="1">
                  <c:v>430</c:v>
                </c:pt>
                <c:pt idx="2">
                  <c:v>480</c:v>
                </c:pt>
                <c:pt idx="3">
                  <c:v>520</c:v>
                </c:pt>
                <c:pt idx="4">
                  <c:v>560</c:v>
                </c:pt>
                <c:pt idx="5">
                  <c:v>610</c:v>
                </c:pt>
                <c:pt idx="6">
                  <c:v>660</c:v>
                </c:pt>
                <c:pt idx="7">
                  <c:v>700</c:v>
                </c:pt>
              </c:numCache>
            </c:numRef>
          </c:xVal>
          <c:yVal>
            <c:numRef>
              <c:f>钨灯一!$U$20:$U$27</c:f>
              <c:numCache>
                <c:formatCode>0.000</c:formatCode>
                <c:ptCount val="8"/>
                <c:pt idx="0">
                  <c:v>0.84695966242117815</c:v>
                </c:pt>
                <c:pt idx="1">
                  <c:v>0.89221709178571895</c:v>
                </c:pt>
                <c:pt idx="2">
                  <c:v>0.92680113130625874</c:v>
                </c:pt>
                <c:pt idx="3">
                  <c:v>0.94070996451993127</c:v>
                </c:pt>
                <c:pt idx="4">
                  <c:v>0.96513434334176307</c:v>
                </c:pt>
                <c:pt idx="5">
                  <c:v>0.98280932309133717</c:v>
                </c:pt>
                <c:pt idx="6">
                  <c:v>0.99534330948487604</c:v>
                </c:pt>
                <c:pt idx="7">
                  <c:v>1.0035239947011634</c:v>
                </c:pt>
              </c:numCache>
            </c:numRef>
          </c:yVal>
          <c:smooth val="0"/>
          <c:extLst>
            <c:ext xmlns:c16="http://schemas.microsoft.com/office/drawing/2014/chart" uri="{C3380CC4-5D6E-409C-BE32-E72D297353CC}">
              <c16:uniqueId val="{00000001-4B7C-46C7-9645-366BBCF644EB}"/>
            </c:ext>
          </c:extLst>
        </c:ser>
        <c:dLbls>
          <c:showLegendKey val="0"/>
          <c:showVal val="0"/>
          <c:showCatName val="0"/>
          <c:showSerName val="0"/>
          <c:showPercent val="0"/>
          <c:showBubbleSize val="0"/>
        </c:dLbls>
        <c:axId val="154485120"/>
        <c:axId val="154486656"/>
      </c:scatterChart>
      <c:valAx>
        <c:axId val="154485120"/>
        <c:scaling>
          <c:orientation val="minMax"/>
          <c:max val="700"/>
          <c:min val="350"/>
        </c:scaling>
        <c:delete val="0"/>
        <c:axPos val="b"/>
        <c:numFmt formatCode="General" sourceLinked="1"/>
        <c:majorTickMark val="out"/>
        <c:minorTickMark val="none"/>
        <c:tickLblPos val="nextTo"/>
        <c:crossAx val="154486656"/>
        <c:crosses val="autoZero"/>
        <c:crossBetween val="midCat"/>
      </c:valAx>
      <c:valAx>
        <c:axId val="154486656"/>
        <c:scaling>
          <c:orientation val="minMax"/>
        </c:scaling>
        <c:delete val="0"/>
        <c:axPos val="l"/>
        <c:numFmt formatCode="#,##0.00_);[Red]\(#,##0.00\)" sourceLinked="0"/>
        <c:majorTickMark val="out"/>
        <c:minorTickMark val="none"/>
        <c:tickLblPos val="nextTo"/>
        <c:crossAx val="154485120"/>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1777221441718126"/>
          <c:y val="4.6297047920556313E-3"/>
        </c:manualLayout>
      </c:layout>
      <c:overlay val="0"/>
    </c:title>
    <c:autoTitleDeleted val="0"/>
    <c:plotArea>
      <c:layout>
        <c:manualLayout>
          <c:layoutTarget val="inner"/>
          <c:xMode val="edge"/>
          <c:yMode val="edge"/>
          <c:x val="0.12546649865160575"/>
          <c:y val="3.4771152961549909E-2"/>
          <c:w val="0.83723886328227692"/>
          <c:h val="0.80629380090375302"/>
        </c:manualLayout>
      </c:layout>
      <c:scatterChart>
        <c:scatterStyle val="lineMarker"/>
        <c:varyColors val="0"/>
        <c:ser>
          <c:idx val="0"/>
          <c:order val="0"/>
          <c:tx>
            <c:strRef>
              <c:f>钨灯一!$U$18</c:f>
              <c:strCache>
                <c:ptCount val="1"/>
                <c:pt idx="0">
                  <c:v>2025/1/21</c:v>
                </c:pt>
              </c:strCache>
            </c:strRef>
          </c:tx>
          <c:spPr>
            <a:ln w="38100">
              <a:noFill/>
            </a:ln>
          </c:spPr>
          <c:trendline>
            <c:trendlineType val="poly"/>
            <c:order val="3"/>
            <c:dispRSqr val="1"/>
            <c:dispEq val="1"/>
            <c:trendlineLbl>
              <c:layout>
                <c:manualLayout>
                  <c:x val="-0.11177072782914584"/>
                  <c:y val="5.1139499959412291E-2"/>
                </c:manualLayout>
              </c:layout>
              <c:numFmt formatCode="#,##0.000000000000000_);[Red]\(#,##0.000000000000000\)" sourceLinked="0"/>
            </c:trendlineLbl>
          </c:trendline>
          <c:xVal>
            <c:numRef>
              <c:f>钨灯一!$M$19:$M$27</c:f>
              <c:numCache>
                <c:formatCode>General</c:formatCode>
                <c:ptCount val="9"/>
                <c:pt idx="0">
                  <c:v>350</c:v>
                </c:pt>
                <c:pt idx="1">
                  <c:v>390</c:v>
                </c:pt>
                <c:pt idx="2">
                  <c:v>430</c:v>
                </c:pt>
                <c:pt idx="3">
                  <c:v>480</c:v>
                </c:pt>
                <c:pt idx="4">
                  <c:v>520</c:v>
                </c:pt>
                <c:pt idx="5">
                  <c:v>560</c:v>
                </c:pt>
                <c:pt idx="6">
                  <c:v>610</c:v>
                </c:pt>
                <c:pt idx="7">
                  <c:v>660</c:v>
                </c:pt>
                <c:pt idx="8">
                  <c:v>700</c:v>
                </c:pt>
              </c:numCache>
            </c:numRef>
          </c:xVal>
          <c:yVal>
            <c:numRef>
              <c:f>钨灯一!$U$19:$U$27</c:f>
              <c:numCache>
                <c:formatCode>0.000</c:formatCode>
                <c:ptCount val="9"/>
                <c:pt idx="0">
                  <c:v>0.85772513025275188</c:v>
                </c:pt>
                <c:pt idx="1">
                  <c:v>0.84695966242117815</c:v>
                </c:pt>
                <c:pt idx="2">
                  <c:v>0.89221709178571895</c:v>
                </c:pt>
                <c:pt idx="3">
                  <c:v>0.92680113130625874</c:v>
                </c:pt>
                <c:pt idx="4">
                  <c:v>0.94070996451993127</c:v>
                </c:pt>
                <c:pt idx="5">
                  <c:v>0.96513434334176307</c:v>
                </c:pt>
                <c:pt idx="6">
                  <c:v>0.98280932309133717</c:v>
                </c:pt>
                <c:pt idx="7">
                  <c:v>0.99534330948487604</c:v>
                </c:pt>
                <c:pt idx="8">
                  <c:v>1.0035239947011634</c:v>
                </c:pt>
              </c:numCache>
            </c:numRef>
          </c:yVal>
          <c:smooth val="0"/>
          <c:extLst>
            <c:ext xmlns:c16="http://schemas.microsoft.com/office/drawing/2014/chart" uri="{C3380CC4-5D6E-409C-BE32-E72D297353CC}">
              <c16:uniqueId val="{00000001-B6CD-4B3A-8EEA-F0A11537869A}"/>
            </c:ext>
          </c:extLst>
        </c:ser>
        <c:dLbls>
          <c:showLegendKey val="0"/>
          <c:showVal val="0"/>
          <c:showCatName val="0"/>
          <c:showSerName val="0"/>
          <c:showPercent val="0"/>
          <c:showBubbleSize val="0"/>
        </c:dLbls>
        <c:axId val="175086976"/>
        <c:axId val="175092864"/>
      </c:scatterChart>
      <c:valAx>
        <c:axId val="175086976"/>
        <c:scaling>
          <c:orientation val="minMax"/>
          <c:max val="700"/>
          <c:min val="350"/>
        </c:scaling>
        <c:delete val="0"/>
        <c:axPos val="b"/>
        <c:numFmt formatCode="General" sourceLinked="1"/>
        <c:majorTickMark val="out"/>
        <c:minorTickMark val="none"/>
        <c:tickLblPos val="nextTo"/>
        <c:crossAx val="175092864"/>
        <c:crosses val="autoZero"/>
        <c:crossBetween val="midCat"/>
      </c:valAx>
      <c:valAx>
        <c:axId val="175092864"/>
        <c:scaling>
          <c:orientation val="minMax"/>
        </c:scaling>
        <c:delete val="0"/>
        <c:axPos val="l"/>
        <c:numFmt formatCode="#,##0.00_);[Red]\(#,##0.00\)" sourceLinked="0"/>
        <c:majorTickMark val="out"/>
        <c:minorTickMark val="none"/>
        <c:tickLblPos val="nextTo"/>
        <c:crossAx val="175086976"/>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7185152"/>
        <c:axId val="117216000"/>
      </c:barChart>
      <c:catAx>
        <c:axId val="11718515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7216000"/>
        <c:crosses val="autoZero"/>
        <c:auto val="1"/>
        <c:lblAlgn val="ctr"/>
        <c:lblOffset val="100"/>
        <c:noMultiLvlLbl val="0"/>
      </c:catAx>
      <c:valAx>
        <c:axId val="117216000"/>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7185152"/>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6883456"/>
        <c:axId val="116885376"/>
      </c:barChart>
      <c:catAx>
        <c:axId val="116883456"/>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6885376"/>
        <c:crosses val="autoZero"/>
        <c:auto val="1"/>
        <c:lblAlgn val="ctr"/>
        <c:lblOffset val="100"/>
        <c:noMultiLvlLbl val="0"/>
      </c:catAx>
      <c:valAx>
        <c:axId val="116885376"/>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6883456"/>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6755072"/>
        <c:axId val="116790016"/>
      </c:barChart>
      <c:catAx>
        <c:axId val="116755072"/>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6790016"/>
        <c:crosses val="autoZero"/>
        <c:auto val="1"/>
        <c:lblAlgn val="ctr"/>
        <c:lblOffset val="100"/>
        <c:noMultiLvlLbl val="0"/>
      </c:catAx>
      <c:valAx>
        <c:axId val="116790016"/>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6755072"/>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7409664"/>
        <c:axId val="117411840"/>
      </c:barChart>
      <c:catAx>
        <c:axId val="117409664"/>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7411840"/>
        <c:crosses val="autoZero"/>
        <c:auto val="1"/>
        <c:lblAlgn val="ctr"/>
        <c:lblOffset val="100"/>
        <c:noMultiLvlLbl val="0"/>
      </c:catAx>
      <c:valAx>
        <c:axId val="117411840"/>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7409664"/>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0846601506837155E-2"/>
          <c:y val="3.6282744068756111E-2"/>
          <c:w val="0.79172655526936031"/>
          <c:h val="0.81456355146374748"/>
        </c:manualLayout>
      </c:layout>
      <c:scatterChart>
        <c:scatterStyle val="smoothMarker"/>
        <c:varyColors val="0"/>
        <c:ser>
          <c:idx val="0"/>
          <c:order val="0"/>
          <c:tx>
            <c:strRef>
              <c:f>'CenWL_VISVIS 光谱校准的中心波长'!$B$47</c:f>
              <c:strCache>
                <c:ptCount val="1"/>
                <c:pt idx="0">
                  <c:v>253.728</c:v>
                </c:pt>
              </c:strCache>
            </c:strRef>
          </c:tx>
          <c:xVal>
            <c:numRef>
              <c:f>'CenWL_VISVIS 光谱校准的中心波长'!$A$48:$A$87</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'CenWL_VISVIS 光谱校准的中心波长'!$B$48:$B$87</c:f>
              <c:numCache>
                <c:formatCode>General</c:formatCode>
                <c:ptCount val="40"/>
                <c:pt idx="0">
                  <c:v>3.2813344490961072E-2</c:v>
                </c:pt>
                <c:pt idx="1">
                  <c:v>2.9273363488101722E-2</c:v>
                </c:pt>
                <c:pt idx="2">
                  <c:v>3.1165422299949341E-2</c:v>
                </c:pt>
                <c:pt idx="3">
                  <c:v>3.0677149058249142E-2</c:v>
                </c:pt>
                <c:pt idx="4">
                  <c:v>3.2981188417096519E-2</c:v>
                </c:pt>
                <c:pt idx="5">
                  <c:v>2.6786221663371634E-2</c:v>
                </c:pt>
                <c:pt idx="6">
                  <c:v>1.0871565691815022E-2</c:v>
                </c:pt>
                <c:pt idx="7">
                  <c:v>1.838510720318709E-3</c:v>
                </c:pt>
                <c:pt idx="8">
                  <c:v>2.9066084361772937E-3</c:v>
                </c:pt>
                <c:pt idx="9">
                  <c:v>5.714179576443712E-3</c:v>
                </c:pt>
                <c:pt idx="10">
                  <c:v>2.2971586962199808E-2</c:v>
                </c:pt>
                <c:pt idx="11">
                  <c:v>2.4436406687300405E-2</c:v>
                </c:pt>
                <c:pt idx="12">
                  <c:v>1.7142825140268769E-2</c:v>
                </c:pt>
                <c:pt idx="13">
                  <c:v>1.8561869248117091E-2</c:v>
                </c:pt>
                <c:pt idx="14">
                  <c:v>1.8317732627309624E-2</c:v>
                </c:pt>
                <c:pt idx="15">
                  <c:v>1.9507898654040901E-2</c:v>
                </c:pt>
                <c:pt idx="16">
                  <c:v>2.2513830798999379E-2</c:v>
                </c:pt>
                <c:pt idx="17">
                  <c:v>2.1750903857963522E-2</c:v>
                </c:pt>
                <c:pt idx="18">
                  <c:v>1.9919879202035418E-2</c:v>
                </c:pt>
                <c:pt idx="19">
                  <c:v>3.2126710244625656E-2</c:v>
                </c:pt>
                <c:pt idx="20">
                  <c:v>5.3427630413665383E-2</c:v>
                </c:pt>
                <c:pt idx="21">
                  <c:v>6.2109738993086694E-2</c:v>
                </c:pt>
                <c:pt idx="22">
                  <c:v>5.9683631323338204E-2</c:v>
                </c:pt>
                <c:pt idx="23">
                  <c:v>4.2624584941194144E-2</c:v>
                </c:pt>
                <c:pt idx="24">
                  <c:v>4.1022438366439928E-2</c:v>
                </c:pt>
                <c:pt idx="25">
                  <c:v>3.6933149967950385E-2</c:v>
                </c:pt>
                <c:pt idx="26">
                  <c:v>3.4980057001092746E-2</c:v>
                </c:pt>
                <c:pt idx="27">
                  <c:v>3.8993052705933451E-2</c:v>
                </c:pt>
                <c:pt idx="28">
                  <c:v>3.316429088297923E-2</c:v>
                </c:pt>
                <c:pt idx="29">
                  <c:v>3.3286359193880344E-2</c:v>
                </c:pt>
                <c:pt idx="30">
                  <c:v>3.8672623391363459E-2</c:v>
                </c:pt>
                <c:pt idx="31">
                  <c:v>3.3118515266750137E-2</c:v>
                </c:pt>
                <c:pt idx="32">
                  <c:v>5.3381854797407868E-2</c:v>
                </c:pt>
                <c:pt idx="33">
                  <c:v>2.3246240661563888E-2</c:v>
                </c:pt>
                <c:pt idx="34">
                  <c:v>2.5779158102437805E-2</c:v>
                </c:pt>
                <c:pt idx="35">
                  <c:v>2.3658221208535224E-2</c:v>
                </c:pt>
                <c:pt idx="36">
                  <c:v>2.3307274816517065E-2</c:v>
                </c:pt>
                <c:pt idx="37">
                  <c:v>2.0392893905011533E-2</c:v>
                </c:pt>
                <c:pt idx="38">
                  <c:v>2.5626572714060103E-2</c:v>
                </c:pt>
                <c:pt idx="39">
                  <c:v>2.2056074634775769E-2</c:v>
                </c:pt>
              </c:numCache>
            </c:numRef>
          </c:yVal>
          <c:smooth val="1"/>
          <c:extLst>
            <c:ext xmlns:c16="http://schemas.microsoft.com/office/drawing/2014/chart" uri="{C3380CC4-5D6E-409C-BE32-E72D297353CC}">
              <c16:uniqueId val="{00000000-8B19-4E57-B501-1A86E918A6A9}"/>
            </c:ext>
          </c:extLst>
        </c:ser>
        <c:ser>
          <c:idx val="2"/>
          <c:order val="1"/>
          <c:tx>
            <c:strRef>
              <c:f>'CenWL_VISVIS 光谱校准的中心波长'!$D$47</c:f>
              <c:strCache>
                <c:ptCount val="1"/>
                <c:pt idx="0">
                  <c:v>404.771</c:v>
                </c:pt>
              </c:strCache>
            </c:strRef>
          </c:tx>
          <c:xVal>
            <c:numRef>
              <c:f>'CenWL_VISVIS 光谱校准的中心波长'!$A$48:$A$87</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'CenWL_VISVIS 光谱校准的中心波长'!$D$48:$D$87</c:f>
              <c:numCache>
                <c:formatCode>General</c:formatCode>
                <c:ptCount val="40"/>
                <c:pt idx="0">
                  <c:v>3.6515797500442204E-2</c:v>
                </c:pt>
                <c:pt idx="1">
                  <c:v>3.8529924622139333E-2</c:v>
                </c:pt>
                <c:pt idx="2">
                  <c:v>3.9414919873138388E-2</c:v>
                </c:pt>
                <c:pt idx="3">
                  <c:v>4.0452500511491962E-2</c:v>
                </c:pt>
                <c:pt idx="4">
                  <c:v>4.0452500511491962E-2</c:v>
                </c:pt>
                <c:pt idx="5">
                  <c:v>3.5844421792717185E-2</c:v>
                </c:pt>
                <c:pt idx="6">
                  <c:v>2.5071893397807798E-2</c:v>
                </c:pt>
                <c:pt idx="7">
                  <c:v>1.9517785274160815E-2</c:v>
                </c:pt>
                <c:pt idx="8">
                  <c:v>2.1989668560195241E-2</c:v>
                </c:pt>
                <c:pt idx="9">
                  <c:v>2.3973278604444204E-2</c:v>
                </c:pt>
                <c:pt idx="10">
                  <c:v>4.6067642791058461E-2</c:v>
                </c:pt>
                <c:pt idx="11">
                  <c:v>4.7837633292942883E-2</c:v>
                </c:pt>
                <c:pt idx="12">
                  <c:v>2.2996732121100649E-2</c:v>
                </c:pt>
                <c:pt idx="13">
                  <c:v>2.3271385819384705E-2</c:v>
                </c:pt>
                <c:pt idx="14">
                  <c:v>2.0982604999289833E-2</c:v>
                </c:pt>
                <c:pt idx="15">
                  <c:v>1.8602272945713594E-2</c:v>
                </c:pt>
                <c:pt idx="16">
                  <c:v>1.4909706555613411E-2</c:v>
                </c:pt>
                <c:pt idx="17">
                  <c:v>1.8113999704041817E-2</c:v>
                </c:pt>
                <c:pt idx="18">
                  <c:v>2.107415623174802E-2</c:v>
                </c:pt>
                <c:pt idx="19">
                  <c:v>1.2346272036097616E-2</c:v>
                </c:pt>
                <c:pt idx="20">
                  <c:v>4.3961964436903145E-2</c:v>
                </c:pt>
                <c:pt idx="21">
                  <c:v>4.3839896125859923E-2</c:v>
                </c:pt>
                <c:pt idx="22">
                  <c:v>4.133749576237733E-2</c:v>
                </c:pt>
                <c:pt idx="23">
                  <c:v>1.7412106918982317E-2</c:v>
                </c:pt>
                <c:pt idx="24">
                  <c:v>1.6435560435525076E-2</c:v>
                </c:pt>
                <c:pt idx="25">
                  <c:v>2.3210351664488371E-2</c:v>
                </c:pt>
                <c:pt idx="26">
                  <c:v>2.2996732121100649E-2</c:v>
                </c:pt>
                <c:pt idx="27">
                  <c:v>1.8113999704041817E-2</c:v>
                </c:pt>
                <c:pt idx="28">
                  <c:v>2.482775677697191E-2</c:v>
                </c:pt>
                <c:pt idx="29">
                  <c:v>1.9121063264947225E-2</c:v>
                </c:pt>
                <c:pt idx="30">
                  <c:v>1.7442623996430484E-2</c:v>
                </c:pt>
                <c:pt idx="31">
                  <c:v>1.655762874543143E-2</c:v>
                </c:pt>
                <c:pt idx="32">
                  <c:v>4.6433847722823884E-2</c:v>
                </c:pt>
                <c:pt idx="33">
                  <c:v>2.1867600249265706E-2</c:v>
                </c:pt>
                <c:pt idx="34">
                  <c:v>2.2172771024997928E-2</c:v>
                </c:pt>
                <c:pt idx="35">
                  <c:v>1.5428496874733355E-2</c:v>
                </c:pt>
                <c:pt idx="36">
                  <c:v>1.7045901987216894E-2</c:v>
                </c:pt>
                <c:pt idx="37">
                  <c:v>1.8602272945713594E-2</c:v>
                </c:pt>
                <c:pt idx="38">
                  <c:v>2.1715014861797499E-2</c:v>
                </c:pt>
                <c:pt idx="39">
                  <c:v>1.7106936143250095E-2</c:v>
                </c:pt>
              </c:numCache>
            </c:numRef>
          </c:yVal>
          <c:smooth val="1"/>
          <c:extLst>
            <c:ext xmlns:c16="http://schemas.microsoft.com/office/drawing/2014/chart" uri="{C3380CC4-5D6E-409C-BE32-E72D297353CC}">
              <c16:uniqueId val="{00000001-8B19-4E57-B501-1A86E918A6A9}"/>
            </c:ext>
          </c:extLst>
        </c:ser>
        <c:ser>
          <c:idx val="3"/>
          <c:order val="2"/>
          <c:tx>
            <c:strRef>
              <c:f>'CenWL_VISVIS 光谱校准的中心波长'!$E$47</c:f>
              <c:strCache>
                <c:ptCount val="1"/>
                <c:pt idx="0">
                  <c:v>435.956</c:v>
                </c:pt>
              </c:strCache>
            </c:strRef>
          </c:tx>
          <c:xVal>
            <c:numRef>
              <c:f>'CenWL_VISVIS 光谱校准的中心波长'!$A$48:$A$87</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'CenWL_VISVIS 光谱校准的中心波长'!$E$48:$E$87</c:f>
              <c:numCache>
                <c:formatCode>General</c:formatCode>
                <c:ptCount val="40"/>
                <c:pt idx="0">
                  <c:v>1.1010846009128272E-2</c:v>
                </c:pt>
                <c:pt idx="1">
                  <c:v>6.3112160569858133E-3</c:v>
                </c:pt>
                <c:pt idx="2">
                  <c:v>6.982591764483459E-3</c:v>
                </c:pt>
                <c:pt idx="3">
                  <c:v>8.264309023786609E-3</c:v>
                </c:pt>
                <c:pt idx="4">
                  <c:v>9.3934408955078652E-3</c:v>
                </c:pt>
                <c:pt idx="5">
                  <c:v>-1.0739167235556124E-3</c:v>
                </c:pt>
                <c:pt idx="6">
                  <c:v>-7.4214688657434635E-3</c:v>
                </c:pt>
                <c:pt idx="7">
                  <c:v>-1.7644689863971053E-2</c:v>
                </c:pt>
                <c:pt idx="8">
                  <c:v>-1.2670406213544538E-2</c:v>
                </c:pt>
                <c:pt idx="9">
                  <c:v>-1.0747830325328778E-2</c:v>
                </c:pt>
                <c:pt idx="10">
                  <c:v>1.0980328930543237E-2</c:v>
                </c:pt>
                <c:pt idx="11">
                  <c:v>1.2872387742334013E-2</c:v>
                </c:pt>
                <c:pt idx="12">
                  <c:v>-1.0534210781827369E-2</c:v>
                </c:pt>
                <c:pt idx="13">
                  <c:v>-1.1693859730087297E-2</c:v>
                </c:pt>
                <c:pt idx="14">
                  <c:v>-1.9506231597404167E-2</c:v>
                </c:pt>
                <c:pt idx="15">
                  <c:v>-2.5670681274561957E-2</c:v>
                </c:pt>
                <c:pt idx="16">
                  <c:v>-2.0696397624135443E-2</c:v>
                </c:pt>
                <c:pt idx="17">
                  <c:v>-2.0543812236667236E-2</c:v>
                </c:pt>
                <c:pt idx="18">
                  <c:v>-2.057432931422909E-2</c:v>
                </c:pt>
                <c:pt idx="19">
                  <c:v>-1.7949860639816961E-2</c:v>
                </c:pt>
                <c:pt idx="20">
                  <c:v>6.4027672903534949E-3</c:v>
                </c:pt>
                <c:pt idx="21">
                  <c:v>7.6539674719811046E-3</c:v>
                </c:pt>
                <c:pt idx="22">
                  <c:v>1.7641714941305509E-3</c:v>
                </c:pt>
                <c:pt idx="23">
                  <c:v>-2.396172492859705E-2</c:v>
                </c:pt>
                <c:pt idx="24">
                  <c:v>-2.402275908360707E-2</c:v>
                </c:pt>
                <c:pt idx="25">
                  <c:v>-2.5579130041080589E-2</c:v>
                </c:pt>
                <c:pt idx="26">
                  <c:v>-2.5914817895511533E-2</c:v>
                </c:pt>
                <c:pt idx="27">
                  <c:v>-3.0217725837303533E-2</c:v>
                </c:pt>
                <c:pt idx="28">
                  <c:v>-3.2170818804218015E-2</c:v>
                </c:pt>
                <c:pt idx="29">
                  <c:v>-3.5741316884411845E-2</c:v>
                </c:pt>
                <c:pt idx="30">
                  <c:v>-3.2353921270043884E-2</c:v>
                </c:pt>
                <c:pt idx="31">
                  <c:v>-3.2140301726656162E-2</c:v>
                </c:pt>
                <c:pt idx="32">
                  <c:v>-6.5669906923062626E-3</c:v>
                </c:pt>
                <c:pt idx="33">
                  <c:v>-3.6229590126197309E-2</c:v>
                </c:pt>
                <c:pt idx="34">
                  <c:v>-3.5558214418585976E-2</c:v>
                </c:pt>
                <c:pt idx="35">
                  <c:v>-3.3971326383550604E-2</c:v>
                </c:pt>
                <c:pt idx="36">
                  <c:v>-3.223185296013753E-2</c:v>
                </c:pt>
                <c:pt idx="37">
                  <c:v>-3.1957199260830293E-2</c:v>
                </c:pt>
                <c:pt idx="38">
                  <c:v>-3.2933745744173848E-2</c:v>
                </c:pt>
                <c:pt idx="39">
                  <c:v>-3.5283560720301921E-2</c:v>
                </c:pt>
              </c:numCache>
            </c:numRef>
          </c:yVal>
          <c:smooth val="1"/>
          <c:extLst>
            <c:ext xmlns:c16="http://schemas.microsoft.com/office/drawing/2014/chart" uri="{C3380CC4-5D6E-409C-BE32-E72D297353CC}">
              <c16:uniqueId val="{00000002-8B19-4E57-B501-1A86E918A6A9}"/>
            </c:ext>
          </c:extLst>
        </c:ser>
        <c:ser>
          <c:idx val="4"/>
          <c:order val="3"/>
          <c:tx>
            <c:strRef>
              <c:f>'CenWL_VISVIS 光谱校准的中心波长'!$F$47</c:f>
              <c:strCache>
                <c:ptCount val="1"/>
                <c:pt idx="0">
                  <c:v>507.457</c:v>
                </c:pt>
              </c:strCache>
            </c:strRef>
          </c:tx>
          <c:xVal>
            <c:numRef>
              <c:f>'CenWL_VISVIS 光谱校准的中心波长'!$A$48:$A$87</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'CenWL_VISVIS 光谱校准的中心波长'!$F$48:$F$87</c:f>
              <c:numCache>
                <c:formatCode>General</c:formatCode>
                <c:ptCount val="40"/>
                <c:pt idx="0">
                  <c:v>-3.0400482723393907E-3</c:v>
                </c:pt>
                <c:pt idx="1">
                  <c:v>-6.030721877493761E-3</c:v>
                </c:pt>
                <c:pt idx="2">
                  <c:v>-9.5707028803531102E-3</c:v>
                </c:pt>
                <c:pt idx="3">
                  <c:v>-8.6551905519058892E-3</c:v>
                </c:pt>
                <c:pt idx="4">
                  <c:v>-5.0236583167020399E-3</c:v>
                </c:pt>
                <c:pt idx="5">
                  <c:v>-1.738307474766998E-2</c:v>
                </c:pt>
                <c:pt idx="6">
                  <c:v>-3.227540861956868E-2</c:v>
                </c:pt>
                <c:pt idx="7">
                  <c:v>-4.0698122038349993E-2</c:v>
                </c:pt>
                <c:pt idx="8">
                  <c:v>-4.4116034730279807E-2</c:v>
                </c:pt>
                <c:pt idx="9">
                  <c:v>-3.7737965510757476E-2</c:v>
                </c:pt>
                <c:pt idx="10">
                  <c:v>-8.8382930178454444E-3</c:v>
                </c:pt>
                <c:pt idx="11">
                  <c:v>-5.3288290924342618E-3</c:v>
                </c:pt>
                <c:pt idx="12">
                  <c:v>-3.3984364965533587E-2</c:v>
                </c:pt>
                <c:pt idx="13">
                  <c:v>-3.8745029071549197E-2</c:v>
                </c:pt>
                <c:pt idx="14">
                  <c:v>-4.0362434185169604E-2</c:v>
                </c:pt>
                <c:pt idx="15">
                  <c:v>-4.5001029981278862E-2</c:v>
                </c:pt>
                <c:pt idx="16">
                  <c:v>-4.4909478748820675E-2</c:v>
                </c:pt>
                <c:pt idx="17">
                  <c:v>-4.4268620118771196E-2</c:v>
                </c:pt>
                <c:pt idx="18">
                  <c:v>-4.3200522402969455E-2</c:v>
                </c:pt>
                <c:pt idx="19">
                  <c:v>-3.410643327543994E-2</c:v>
                </c:pt>
                <c:pt idx="20">
                  <c:v>-2.5212579532194468E-3</c:v>
                </c:pt>
                <c:pt idx="21">
                  <c:v>3.1549184813570719E-3</c:v>
                </c:pt>
                <c:pt idx="22">
                  <c:v>-3.8334922898570767E-3</c:v>
                </c:pt>
                <c:pt idx="23">
                  <c:v>-3.0383349807777904E-2</c:v>
                </c:pt>
                <c:pt idx="24">
                  <c:v>-3.1634549989519201E-2</c:v>
                </c:pt>
                <c:pt idx="25">
                  <c:v>-3.2763681861240457E-2</c:v>
                </c:pt>
                <c:pt idx="26">
                  <c:v>-3.1176793825181903E-2</c:v>
                </c:pt>
                <c:pt idx="27">
                  <c:v>-3.3404540490380441E-2</c:v>
                </c:pt>
                <c:pt idx="28">
                  <c:v>-3.1176793825181903E-2</c:v>
                </c:pt>
                <c:pt idx="29">
                  <c:v>-3.3801262499707718E-2</c:v>
                </c:pt>
                <c:pt idx="30">
                  <c:v>-3.0749554739543328E-2</c:v>
                </c:pt>
                <c:pt idx="31">
                  <c:v>-2.8491290995759755E-2</c:v>
                </c:pt>
                <c:pt idx="32">
                  <c:v>-3.4062532042185012E-3</c:v>
                </c:pt>
                <c:pt idx="33">
                  <c:v>-2.9345769169310643E-2</c:v>
                </c:pt>
                <c:pt idx="34">
                  <c:v>-2.8308188530957068E-2</c:v>
                </c:pt>
                <c:pt idx="35">
                  <c:v>-2.7941983599191644E-2</c:v>
                </c:pt>
                <c:pt idx="36">
                  <c:v>-3.1573515834395494E-2</c:v>
                </c:pt>
                <c:pt idx="37">
                  <c:v>-2.989507656599244E-2</c:v>
                </c:pt>
                <c:pt idx="38">
                  <c:v>-2.9376286246758809E-2</c:v>
                </c:pt>
                <c:pt idx="39">
                  <c:v>-3.4716774828041252E-2</c:v>
                </c:pt>
              </c:numCache>
            </c:numRef>
          </c:yVal>
          <c:smooth val="1"/>
          <c:extLst>
            <c:ext xmlns:c16="http://schemas.microsoft.com/office/drawing/2014/chart" uri="{C3380CC4-5D6E-409C-BE32-E72D297353CC}">
              <c16:uniqueId val="{00000003-8B19-4E57-B501-1A86E918A6A9}"/>
            </c:ext>
          </c:extLst>
        </c:ser>
        <c:ser>
          <c:idx val="5"/>
          <c:order val="4"/>
          <c:tx>
            <c:strRef>
              <c:f>'CenWL_VISVIS 光谱校准的中心波长'!$G$47</c:f>
              <c:strCache>
                <c:ptCount val="1"/>
                <c:pt idx="0">
                  <c:v>546.227</c:v>
                </c:pt>
              </c:strCache>
            </c:strRef>
          </c:tx>
          <c:xVal>
            <c:numRef>
              <c:f>'CenWL_VISVIS 光谱校准的中心波长'!$A$48:$A$87</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'CenWL_VISVIS 光谱校准的中心波长'!$G$48:$G$87</c:f>
              <c:numCache>
                <c:formatCode>General</c:formatCode>
                <c:ptCount val="40"/>
                <c:pt idx="0">
                  <c:v>-2.8824705811985041E-3</c:v>
                </c:pt>
                <c:pt idx="1">
                  <c:v>-3.9810853745620989E-3</c:v>
                </c:pt>
                <c:pt idx="2">
                  <c:v>-4.4693586162338761E-3</c:v>
                </c:pt>
                <c:pt idx="3">
                  <c:v>-2.9435047360948374E-3</c:v>
                </c:pt>
                <c:pt idx="4">
                  <c:v>-1.600753321895354E-3</c:v>
                </c:pt>
                <c:pt idx="5">
                  <c:v>-7.2158956014618525E-3</c:v>
                </c:pt>
                <c:pt idx="6">
                  <c:v>-1.4051720985321481E-2</c:v>
                </c:pt>
                <c:pt idx="7">
                  <c:v>-2.2169263628370572E-2</c:v>
                </c:pt>
                <c:pt idx="8">
                  <c:v>-2.5587176320300387E-2</c:v>
                </c:pt>
                <c:pt idx="9">
                  <c:v>-1.862928262562491E-2</c:v>
                </c:pt>
                <c:pt idx="10">
                  <c:v>8.4061288657721889E-4</c:v>
                </c:pt>
                <c:pt idx="11">
                  <c:v>8.8971213747299771E-3</c:v>
                </c:pt>
                <c:pt idx="12">
                  <c:v>-1.1122081535063444E-2</c:v>
                </c:pt>
                <c:pt idx="13">
                  <c:v>-1.5089301623675055E-2</c:v>
                </c:pt>
                <c:pt idx="14">
                  <c:v>-2.0765478058251574E-2</c:v>
                </c:pt>
                <c:pt idx="15">
                  <c:v>-2.9554396408911998E-2</c:v>
                </c:pt>
                <c:pt idx="16">
                  <c:v>-3.2423001704160015E-2</c:v>
                </c:pt>
                <c:pt idx="17">
                  <c:v>-3.108025028893735E-2</c:v>
                </c:pt>
                <c:pt idx="18">
                  <c:v>-3.0897147824020976E-2</c:v>
                </c:pt>
                <c:pt idx="19">
                  <c:v>-2.9066123167240221E-2</c:v>
                </c:pt>
                <c:pt idx="20">
                  <c:v>-2.39419733941304E-3</c:v>
                </c:pt>
                <c:pt idx="21">
                  <c:v>8.7140189096999165E-3</c:v>
                </c:pt>
                <c:pt idx="22">
                  <c:v>4.3805938894365681E-3</c:v>
                </c:pt>
                <c:pt idx="23">
                  <c:v>-2.3023741800898279E-2</c:v>
                </c:pt>
                <c:pt idx="24">
                  <c:v>-1.850721431560487E-2</c:v>
                </c:pt>
                <c:pt idx="25">
                  <c:v>-1.7286531211425427E-2</c:v>
                </c:pt>
                <c:pt idx="26">
                  <c:v>-1.1854491397684797E-2</c:v>
                </c:pt>
                <c:pt idx="27">
                  <c:v>-1.5211369933695096E-2</c:v>
                </c:pt>
                <c:pt idx="28">
                  <c:v>-1.5089301623675055E-2</c:v>
                </c:pt>
                <c:pt idx="29">
                  <c:v>-1.5028267468665035E-2</c:v>
                </c:pt>
                <c:pt idx="30">
                  <c:v>-1.6248950572958165E-2</c:v>
                </c:pt>
                <c:pt idx="31">
                  <c:v>-1.4662062537013298E-2</c:v>
                </c:pt>
                <c:pt idx="32">
                  <c:v>1.121641927318251E-2</c:v>
                </c:pt>
                <c:pt idx="33">
                  <c:v>-1.2953106191048391E-2</c:v>
                </c:pt>
                <c:pt idx="34">
                  <c:v>-1.2953106191048391E-2</c:v>
                </c:pt>
                <c:pt idx="35">
                  <c:v>-1.7530667832261315E-2</c:v>
                </c:pt>
                <c:pt idx="36">
                  <c:v>-2.1009614679087463E-2</c:v>
                </c:pt>
                <c:pt idx="37">
                  <c:v>-1.7896872763003557E-2</c:v>
                </c:pt>
                <c:pt idx="38">
                  <c:v>-1.8385146004789021E-2</c:v>
                </c:pt>
                <c:pt idx="39">
                  <c:v>-1.850721431560487E-2</c:v>
                </c:pt>
              </c:numCache>
            </c:numRef>
          </c:yVal>
          <c:smooth val="1"/>
          <c:extLst>
            <c:ext xmlns:c16="http://schemas.microsoft.com/office/drawing/2014/chart" uri="{C3380CC4-5D6E-409C-BE32-E72D297353CC}">
              <c16:uniqueId val="{00000004-8B19-4E57-B501-1A86E918A6A9}"/>
            </c:ext>
          </c:extLst>
        </c:ser>
        <c:dLbls>
          <c:showLegendKey val="0"/>
          <c:showVal val="0"/>
          <c:showCatName val="0"/>
          <c:showSerName val="0"/>
          <c:showPercent val="0"/>
          <c:showBubbleSize val="0"/>
        </c:dLbls>
        <c:axId val="117472256"/>
        <c:axId val="117478144"/>
      </c:scatterChart>
      <c:valAx>
        <c:axId val="117472256"/>
        <c:scaling>
          <c:orientation val="minMax"/>
          <c:max val="45750"/>
          <c:min val="44400"/>
        </c:scaling>
        <c:delete val="0"/>
        <c:axPos val="b"/>
        <c:numFmt formatCode="m/d/yyyy" sourceLinked="1"/>
        <c:majorTickMark val="out"/>
        <c:minorTickMark val="none"/>
        <c:tickLblPos val="nextTo"/>
        <c:crossAx val="117478144"/>
        <c:crossesAt val="-6.0000000000000012E-2"/>
        <c:crossBetween val="midCat"/>
      </c:valAx>
      <c:valAx>
        <c:axId val="117478144"/>
        <c:scaling>
          <c:orientation val="minMax"/>
        </c:scaling>
        <c:delete val="0"/>
        <c:axPos val="l"/>
        <c:numFmt formatCode="General" sourceLinked="1"/>
        <c:majorTickMark val="out"/>
        <c:minorTickMark val="none"/>
        <c:tickLblPos val="nextTo"/>
        <c:crossAx val="117472256"/>
        <c:crosses val="autoZero"/>
        <c:crossBetween val="midCat"/>
      </c:valAx>
    </c:plotArea>
    <c:legend>
      <c:legendPos val="r"/>
      <c:layout>
        <c:manualLayout>
          <c:xMode val="edge"/>
          <c:yMode val="edge"/>
          <c:x val="0.85904031490914057"/>
          <c:y val="0.29316916267819465"/>
          <c:w val="0.13605532020611205"/>
          <c:h val="0.41366141732283462"/>
        </c:manualLayout>
      </c:layout>
      <c:overlay val="0"/>
    </c:legend>
    <c:plotVisOnly val="1"/>
    <c:dispBlanksAs val="gap"/>
    <c:showDLblsOverMax val="0"/>
  </c:chart>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b="1"/>
              <a:t>GSICS Membership</a:t>
            </a:r>
          </a:p>
        </c:rich>
      </c:tx>
      <c:overlay val="0"/>
      <c:spPr>
        <a:noFill/>
        <a:ln>
          <a:noFill/>
        </a:ln>
        <a:effectLst/>
      </c:spPr>
    </c:title>
    <c:autoTitleDeleted val="0"/>
    <c:plotArea>
      <c:layout/>
      <c:barChart>
        <c:barDir val="col"/>
        <c:grouping val="clustered"/>
        <c:varyColors val="0"/>
        <c:dLbls>
          <c:dLblPos val="inEnd"/>
          <c:showLegendKey val="0"/>
          <c:showVal val="1"/>
          <c:showCatName val="0"/>
          <c:showSerName val="0"/>
          <c:showPercent val="0"/>
          <c:showBubbleSize val="0"/>
        </c:dLbls>
        <c:gapWidth val="41"/>
        <c:axId val="117535488"/>
        <c:axId val="117537408"/>
      </c:barChart>
      <c:catAx>
        <c:axId val="117535488"/>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dk1">
                        <a:lumMod val="65000"/>
                        <a:lumOff val="35000"/>
                      </a:schemeClr>
                    </a:solidFill>
                    <a:latin typeface="+mn-lt"/>
                    <a:ea typeface="+mn-ea"/>
                    <a:cs typeface="+mn-cs"/>
                  </a:defRPr>
                </a:pPr>
                <a:r>
                  <a:rPr lang="en-US" sz="1200"/>
                  <a:t>Year</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117537408"/>
        <c:crosses val="autoZero"/>
        <c:auto val="1"/>
        <c:lblAlgn val="ctr"/>
        <c:lblOffset val="100"/>
        <c:noMultiLvlLbl val="0"/>
      </c:catAx>
      <c:valAx>
        <c:axId val="117537408"/>
        <c:scaling>
          <c:orientation val="minMax"/>
        </c:scaling>
        <c:delete val="1"/>
        <c:axPos val="l"/>
        <c:title>
          <c:tx>
            <c:rich>
              <a:bodyPr rot="-5400000" spcFirstLastPara="1" vertOverflow="ellipsis" vert="horz" wrap="square" anchor="ctr" anchorCtr="1"/>
              <a:lstStyle/>
              <a:p>
                <a:pPr>
                  <a:defRPr sz="1100" b="1" i="0" u="none" strike="noStrike" kern="1200" baseline="0">
                    <a:solidFill>
                      <a:schemeClr val="dk1">
                        <a:lumMod val="65000"/>
                        <a:lumOff val="35000"/>
                      </a:schemeClr>
                    </a:solidFill>
                    <a:latin typeface="+mn-lt"/>
                    <a:ea typeface="+mn-ea"/>
                    <a:cs typeface="+mn-cs"/>
                  </a:defRPr>
                </a:pPr>
                <a:r>
                  <a:rPr lang="en-US" sz="1100" b="1"/>
                  <a:t>Subscribers to GSICS </a:t>
                </a:r>
              </a:p>
            </c:rich>
          </c:tx>
          <c:overlay val="0"/>
          <c:spPr>
            <a:noFill/>
            <a:ln>
              <a:noFill/>
            </a:ln>
            <a:effectLst/>
          </c:spPr>
        </c:title>
        <c:numFmt formatCode="General" sourceLinked="1"/>
        <c:majorTickMark val="none"/>
        <c:minorTickMark val="none"/>
        <c:tickLblPos val="nextTo"/>
        <c:crossAx val="117535488"/>
        <c:crosses val="autoZero"/>
        <c:crossBetween val="between"/>
      </c:valAx>
      <c:spPr>
        <a:noFill/>
        <a:ln>
          <a:solidFill>
            <a:schemeClr val="tx1"/>
          </a:solidFill>
        </a:ln>
        <a:effectLst/>
      </c:spPr>
    </c:plotArea>
    <c:plotVisOnly val="1"/>
    <c:dispBlanksAs val="gap"/>
    <c:showDLblsOverMax val="0"/>
  </c:chart>
  <c:spPr>
    <a:no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839342450614731E-2"/>
          <c:y val="2.7207052747438825E-2"/>
          <c:w val="0.82505030120662837"/>
          <c:h val="0.83304798701629701"/>
        </c:manualLayout>
      </c:layout>
      <c:scatterChart>
        <c:scatterStyle val="smoothMarker"/>
        <c:varyColors val="0"/>
        <c:ser>
          <c:idx val="0"/>
          <c:order val="0"/>
          <c:tx>
            <c:strRef>
              <c:f>'SpecRes_VISVIS 波段的光谱分辨率'!$B$13</c:f>
              <c:strCache>
                <c:ptCount val="1"/>
                <c:pt idx="0">
                  <c:v>253.728</c:v>
                </c:pt>
              </c:strCache>
            </c:strRef>
          </c:tx>
          <c:xVal>
            <c:numRef>
              <c:f>'SpecRes_VISVIS 波段的光谱分辨率'!$A$14:$A$53</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'SpecRes_VISVIS 波段的光谱分辨率'!$B$14:$B$53</c:f>
              <c:numCache>
                <c:formatCode>General</c:formatCode>
                <c:ptCount val="40"/>
                <c:pt idx="0">
                  <c:v>1.0118654966354399</c:v>
                </c:pt>
                <c:pt idx="1">
                  <c:v>1.0089638233184799</c:v>
                </c:pt>
                <c:pt idx="2">
                  <c:v>1.01121890544891</c:v>
                </c:pt>
                <c:pt idx="3">
                  <c:v>1.0077811479568499</c:v>
                </c:pt>
                <c:pt idx="4">
                  <c:v>1.00355124473572</c:v>
                </c:pt>
                <c:pt idx="5">
                  <c:v>1.00695204734802</c:v>
                </c:pt>
                <c:pt idx="6">
                  <c:v>1.00867235660553</c:v>
                </c:pt>
                <c:pt idx="7">
                  <c:v>1.0029668807983401</c:v>
                </c:pt>
                <c:pt idx="8">
                  <c:v>1.00241816043854</c:v>
                </c:pt>
                <c:pt idx="9">
                  <c:v>1.0049741268157999</c:v>
                </c:pt>
                <c:pt idx="10">
                  <c:v>1.00193643569946</c:v>
                </c:pt>
                <c:pt idx="11">
                  <c:v>1.00005507469177</c:v>
                </c:pt>
                <c:pt idx="12">
                  <c:v>1.0022015571594201</c:v>
                </c:pt>
                <c:pt idx="13">
                  <c:v>1.0059052705764799</c:v>
                </c:pt>
                <c:pt idx="14">
                  <c:v>0.99900358915329002</c:v>
                </c:pt>
                <c:pt idx="15">
                  <c:v>1.0078884363174401</c:v>
                </c:pt>
                <c:pt idx="16">
                  <c:v>1.00619721412659</c:v>
                </c:pt>
                <c:pt idx="17">
                  <c:v>1.0008671283721899</c:v>
                </c:pt>
                <c:pt idx="18">
                  <c:v>1.00812304019928</c:v>
                </c:pt>
                <c:pt idx="19">
                  <c:v>1.0100398063659699</c:v>
                </c:pt>
                <c:pt idx="20">
                  <c:v>1.0029700994491599</c:v>
                </c:pt>
                <c:pt idx="21">
                  <c:v>1.0042120218277</c:v>
                </c:pt>
                <c:pt idx="22">
                  <c:v>1.00268459320068</c:v>
                </c:pt>
                <c:pt idx="23">
                  <c:v>1.0097815990448</c:v>
                </c:pt>
                <c:pt idx="24">
                  <c:v>1.00651347637177</c:v>
                </c:pt>
                <c:pt idx="25">
                  <c:v>1.0049302577972401</c:v>
                </c:pt>
                <c:pt idx="26">
                  <c:v>1.00036537647247</c:v>
                </c:pt>
                <c:pt idx="27">
                  <c:v>1.0116500854492201</c:v>
                </c:pt>
                <c:pt idx="28">
                  <c:v>1.00504982471466</c:v>
                </c:pt>
                <c:pt idx="29">
                  <c:v>1.00605928897858</c:v>
                </c:pt>
                <c:pt idx="30">
                  <c:v>1.0024176836013801</c:v>
                </c:pt>
                <c:pt idx="31">
                  <c:v>1.0050750970840501</c:v>
                </c:pt>
                <c:pt idx="32">
                  <c:v>1.00375735759735</c:v>
                </c:pt>
                <c:pt idx="33">
                  <c:v>1.0022439956664999</c:v>
                </c:pt>
                <c:pt idx="34">
                  <c:v>1.0038480758667001</c:v>
                </c:pt>
                <c:pt idx="35">
                  <c:v>0.99655300378799405</c:v>
                </c:pt>
                <c:pt idx="36">
                  <c:v>1.0084543228149401</c:v>
                </c:pt>
                <c:pt idx="37">
                  <c:v>0.99944955110549905</c:v>
                </c:pt>
                <c:pt idx="38">
                  <c:v>1.0004954338073699</c:v>
                </c:pt>
                <c:pt idx="39">
                  <c:v>1.00315606594086</c:v>
                </c:pt>
              </c:numCache>
            </c:numRef>
          </c:yVal>
          <c:smooth val="1"/>
          <c:extLst>
            <c:ext xmlns:c16="http://schemas.microsoft.com/office/drawing/2014/chart" uri="{C3380CC4-5D6E-409C-BE32-E72D297353CC}">
              <c16:uniqueId val="{00000000-C057-49C9-9EDC-C3C2538FD8BB}"/>
            </c:ext>
          </c:extLst>
        </c:ser>
        <c:ser>
          <c:idx val="2"/>
          <c:order val="1"/>
          <c:tx>
            <c:strRef>
              <c:f>'SpecRes_VISVIS 波段的光谱分辨率'!$D$13</c:f>
              <c:strCache>
                <c:ptCount val="1"/>
                <c:pt idx="0">
                  <c:v>404.771</c:v>
                </c:pt>
              </c:strCache>
            </c:strRef>
          </c:tx>
          <c:xVal>
            <c:numRef>
              <c:f>'SpecRes_VISVIS 波段的光谱分辨率'!$A$14:$A$53</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'SpecRes_VISVIS 波段的光谱分辨率'!$D$14:$D$53</c:f>
              <c:numCache>
                <c:formatCode>General</c:formatCode>
                <c:ptCount val="40"/>
                <c:pt idx="0">
                  <c:v>0.86767059564590499</c:v>
                </c:pt>
                <c:pt idx="1">
                  <c:v>0.85631120204925504</c:v>
                </c:pt>
                <c:pt idx="2">
                  <c:v>0.85980975627899203</c:v>
                </c:pt>
                <c:pt idx="3">
                  <c:v>0.86682486534118697</c:v>
                </c:pt>
                <c:pt idx="4">
                  <c:v>0.86321091651916504</c:v>
                </c:pt>
                <c:pt idx="5">
                  <c:v>0.84986758232116699</c:v>
                </c:pt>
                <c:pt idx="6">
                  <c:v>0.85911494493484497</c:v>
                </c:pt>
                <c:pt idx="7">
                  <c:v>0.85388475656509399</c:v>
                </c:pt>
                <c:pt idx="8">
                  <c:v>0.85445678234100297</c:v>
                </c:pt>
                <c:pt idx="9">
                  <c:v>0.85380172729492199</c:v>
                </c:pt>
                <c:pt idx="10">
                  <c:v>0.85353732109069802</c:v>
                </c:pt>
                <c:pt idx="11">
                  <c:v>0.84416139125823997</c:v>
                </c:pt>
                <c:pt idx="12">
                  <c:v>0.855163514614105</c:v>
                </c:pt>
                <c:pt idx="13">
                  <c:v>0.85275381803512595</c:v>
                </c:pt>
                <c:pt idx="14">
                  <c:v>0.85620898008346602</c:v>
                </c:pt>
                <c:pt idx="15">
                  <c:v>0.843184053897858</c:v>
                </c:pt>
                <c:pt idx="16">
                  <c:v>0.85341817140579201</c:v>
                </c:pt>
                <c:pt idx="17">
                  <c:v>0.851737201213837</c:v>
                </c:pt>
                <c:pt idx="18">
                  <c:v>0.852941393852234</c:v>
                </c:pt>
                <c:pt idx="19">
                  <c:v>0.86527961492538497</c:v>
                </c:pt>
                <c:pt idx="20">
                  <c:v>0.85732454061508201</c:v>
                </c:pt>
                <c:pt idx="21">
                  <c:v>0.86751127243042003</c:v>
                </c:pt>
                <c:pt idx="22">
                  <c:v>0.85337263345718395</c:v>
                </c:pt>
                <c:pt idx="23">
                  <c:v>0.85269361734390303</c:v>
                </c:pt>
                <c:pt idx="24">
                  <c:v>0.83713114261627197</c:v>
                </c:pt>
                <c:pt idx="25">
                  <c:v>0.86834961175918601</c:v>
                </c:pt>
                <c:pt idx="26">
                  <c:v>0.83791345357894897</c:v>
                </c:pt>
                <c:pt idx="27">
                  <c:v>0.84450381994247403</c:v>
                </c:pt>
                <c:pt idx="28">
                  <c:v>0.86135089397430398</c:v>
                </c:pt>
                <c:pt idx="29">
                  <c:v>0.86380022764205899</c:v>
                </c:pt>
                <c:pt idx="30">
                  <c:v>0.85005748271942105</c:v>
                </c:pt>
                <c:pt idx="31">
                  <c:v>0.85886359214782704</c:v>
                </c:pt>
                <c:pt idx="32">
                  <c:v>0.86648678779602095</c:v>
                </c:pt>
                <c:pt idx="33">
                  <c:v>0.86079573631286599</c:v>
                </c:pt>
                <c:pt idx="34">
                  <c:v>0.87375116348266602</c:v>
                </c:pt>
                <c:pt idx="35">
                  <c:v>0.84613698720931996</c:v>
                </c:pt>
                <c:pt idx="36">
                  <c:v>0.85087835788726796</c:v>
                </c:pt>
                <c:pt idx="37">
                  <c:v>0.83513826131820701</c:v>
                </c:pt>
                <c:pt idx="38">
                  <c:v>0.84787982702255305</c:v>
                </c:pt>
                <c:pt idx="39">
                  <c:v>0.85452502965927102</c:v>
                </c:pt>
              </c:numCache>
            </c:numRef>
          </c:yVal>
          <c:smooth val="1"/>
          <c:extLst>
            <c:ext xmlns:c16="http://schemas.microsoft.com/office/drawing/2014/chart" uri="{C3380CC4-5D6E-409C-BE32-E72D297353CC}">
              <c16:uniqueId val="{00000001-C057-49C9-9EDC-C3C2538FD8BB}"/>
            </c:ext>
          </c:extLst>
        </c:ser>
        <c:ser>
          <c:idx val="3"/>
          <c:order val="2"/>
          <c:tx>
            <c:strRef>
              <c:f>'SpecRes_VISVIS 波段的光谱分辨率'!$E$13</c:f>
              <c:strCache>
                <c:ptCount val="1"/>
                <c:pt idx="0">
                  <c:v>435.956</c:v>
                </c:pt>
              </c:strCache>
            </c:strRef>
          </c:tx>
          <c:xVal>
            <c:numRef>
              <c:f>'SpecRes_VISVIS 波段的光谱分辨率'!$A$14:$A$53</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'SpecRes_VISVIS 波段的光谱分辨率'!$E$14:$E$53</c:f>
              <c:numCache>
                <c:formatCode>General</c:formatCode>
                <c:ptCount val="40"/>
                <c:pt idx="0">
                  <c:v>0.80549544095992998</c:v>
                </c:pt>
                <c:pt idx="1">
                  <c:v>0.812869012355804</c:v>
                </c:pt>
                <c:pt idx="2">
                  <c:v>0.81214362382888805</c:v>
                </c:pt>
                <c:pt idx="3">
                  <c:v>0.81544113159179699</c:v>
                </c:pt>
                <c:pt idx="4">
                  <c:v>0.81214648485183705</c:v>
                </c:pt>
                <c:pt idx="5">
                  <c:v>0.809173583984375</c:v>
                </c:pt>
                <c:pt idx="6">
                  <c:v>0.80633807182312001</c:v>
                </c:pt>
                <c:pt idx="7">
                  <c:v>0.81240761280059803</c:v>
                </c:pt>
                <c:pt idx="8">
                  <c:v>0.80795913934707597</c:v>
                </c:pt>
                <c:pt idx="9">
                  <c:v>0.80785524845123302</c:v>
                </c:pt>
                <c:pt idx="10">
                  <c:v>0.81012564897537198</c:v>
                </c:pt>
                <c:pt idx="11">
                  <c:v>0.81156975030899103</c:v>
                </c:pt>
                <c:pt idx="12">
                  <c:v>0.81252139806747403</c:v>
                </c:pt>
                <c:pt idx="13">
                  <c:v>0.804240822792053</c:v>
                </c:pt>
                <c:pt idx="14">
                  <c:v>0.81432032585143999</c:v>
                </c:pt>
                <c:pt idx="15">
                  <c:v>0.80895948410034202</c:v>
                </c:pt>
                <c:pt idx="16">
                  <c:v>0.80730628967285201</c:v>
                </c:pt>
                <c:pt idx="17">
                  <c:v>0.80599516630172696</c:v>
                </c:pt>
                <c:pt idx="18">
                  <c:v>0.80819725990295399</c:v>
                </c:pt>
                <c:pt idx="19">
                  <c:v>0.81061840057373102</c:v>
                </c:pt>
                <c:pt idx="20">
                  <c:v>0.81120872497558605</c:v>
                </c:pt>
                <c:pt idx="21">
                  <c:v>0.81154912710189797</c:v>
                </c:pt>
                <c:pt idx="22">
                  <c:v>0.81061065196991</c:v>
                </c:pt>
                <c:pt idx="23">
                  <c:v>0.80555444955825795</c:v>
                </c:pt>
                <c:pt idx="24">
                  <c:v>0.8094123005867</c:v>
                </c:pt>
                <c:pt idx="25">
                  <c:v>0.80727219581604004</c:v>
                </c:pt>
                <c:pt idx="26">
                  <c:v>0.80598652362823497</c:v>
                </c:pt>
                <c:pt idx="27">
                  <c:v>0.808749198913574</c:v>
                </c:pt>
                <c:pt idx="28">
                  <c:v>0.81235224008560203</c:v>
                </c:pt>
                <c:pt idx="29">
                  <c:v>0.81251573562622104</c:v>
                </c:pt>
                <c:pt idx="30">
                  <c:v>0.80781632661819502</c:v>
                </c:pt>
                <c:pt idx="31">
                  <c:v>0.81030535697937001</c:v>
                </c:pt>
                <c:pt idx="32">
                  <c:v>0.80218094587326105</c:v>
                </c:pt>
                <c:pt idx="33">
                  <c:v>0.81034934520721402</c:v>
                </c:pt>
                <c:pt idx="34">
                  <c:v>0.80341374874115001</c:v>
                </c:pt>
                <c:pt idx="35">
                  <c:v>0.80562150478363004</c:v>
                </c:pt>
                <c:pt idx="36">
                  <c:v>0.80603563785553001</c:v>
                </c:pt>
                <c:pt idx="37">
                  <c:v>0.80502963066101096</c:v>
                </c:pt>
                <c:pt idx="38">
                  <c:v>0.80754017829894997</c:v>
                </c:pt>
                <c:pt idx="39">
                  <c:v>0.80924797058105502</c:v>
                </c:pt>
              </c:numCache>
            </c:numRef>
          </c:yVal>
          <c:smooth val="1"/>
          <c:extLst>
            <c:ext xmlns:c16="http://schemas.microsoft.com/office/drawing/2014/chart" uri="{C3380CC4-5D6E-409C-BE32-E72D297353CC}">
              <c16:uniqueId val="{00000002-C057-49C9-9EDC-C3C2538FD8BB}"/>
            </c:ext>
          </c:extLst>
        </c:ser>
        <c:ser>
          <c:idx val="4"/>
          <c:order val="3"/>
          <c:tx>
            <c:strRef>
              <c:f>'SpecRes_VISVIS 波段的光谱分辨率'!$F$13</c:f>
              <c:strCache>
                <c:ptCount val="1"/>
                <c:pt idx="0">
                  <c:v>507.457</c:v>
                </c:pt>
              </c:strCache>
            </c:strRef>
          </c:tx>
          <c:xVal>
            <c:numRef>
              <c:f>'SpecRes_VISVIS 波段的光谱分辨率'!$A$14:$A$53</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'SpecRes_VISVIS 波段的光谱分辨率'!$F$14:$F$53</c:f>
              <c:numCache>
                <c:formatCode>General</c:formatCode>
                <c:ptCount val="40"/>
                <c:pt idx="0">
                  <c:v>0.75362467765808105</c:v>
                </c:pt>
                <c:pt idx="1">
                  <c:v>0.757221698760986</c:v>
                </c:pt>
                <c:pt idx="2">
                  <c:v>0.75334769487381004</c:v>
                </c:pt>
                <c:pt idx="3">
                  <c:v>0.75432109832763705</c:v>
                </c:pt>
                <c:pt idx="4">
                  <c:v>0.75215137004852295</c:v>
                </c:pt>
                <c:pt idx="5">
                  <c:v>0.75390887260437001</c:v>
                </c:pt>
                <c:pt idx="6">
                  <c:v>0.75531506538391102</c:v>
                </c:pt>
                <c:pt idx="7">
                  <c:v>0.75380837917327903</c:v>
                </c:pt>
                <c:pt idx="8">
                  <c:v>0.75324344635009799</c:v>
                </c:pt>
                <c:pt idx="9">
                  <c:v>0.75450509786605802</c:v>
                </c:pt>
                <c:pt idx="10">
                  <c:v>0.75486958026885997</c:v>
                </c:pt>
                <c:pt idx="11">
                  <c:v>0.75389289855956998</c:v>
                </c:pt>
                <c:pt idx="12">
                  <c:v>0.75204718112945601</c:v>
                </c:pt>
                <c:pt idx="13">
                  <c:v>0.75255143642425504</c:v>
                </c:pt>
                <c:pt idx="14">
                  <c:v>0.75163155794143699</c:v>
                </c:pt>
                <c:pt idx="15">
                  <c:v>0.755199015140533</c:v>
                </c:pt>
                <c:pt idx="16">
                  <c:v>0.75319343805313099</c:v>
                </c:pt>
                <c:pt idx="17">
                  <c:v>0.75352013111114502</c:v>
                </c:pt>
                <c:pt idx="18">
                  <c:v>0.75295215845107999</c:v>
                </c:pt>
                <c:pt idx="19">
                  <c:v>0.75542616844177302</c:v>
                </c:pt>
                <c:pt idx="20">
                  <c:v>0.75252509117126498</c:v>
                </c:pt>
                <c:pt idx="21">
                  <c:v>0.75462394952774103</c:v>
                </c:pt>
                <c:pt idx="22">
                  <c:v>0.75280296802520796</c:v>
                </c:pt>
                <c:pt idx="23">
                  <c:v>0.75204855203628496</c:v>
                </c:pt>
                <c:pt idx="24">
                  <c:v>0.75269800424575795</c:v>
                </c:pt>
                <c:pt idx="25">
                  <c:v>0.75360804796218905</c:v>
                </c:pt>
                <c:pt idx="26">
                  <c:v>0.75376850366592396</c:v>
                </c:pt>
                <c:pt idx="27">
                  <c:v>0.75193130970001198</c:v>
                </c:pt>
                <c:pt idx="28">
                  <c:v>0.75530767440795898</c:v>
                </c:pt>
                <c:pt idx="29">
                  <c:v>0.75345593690872203</c:v>
                </c:pt>
                <c:pt idx="30">
                  <c:v>0.75622153282165505</c:v>
                </c:pt>
                <c:pt idx="31">
                  <c:v>0.75198215246200595</c:v>
                </c:pt>
                <c:pt idx="32">
                  <c:v>0.75218087434768699</c:v>
                </c:pt>
                <c:pt idx="33">
                  <c:v>0.75190913677215598</c:v>
                </c:pt>
                <c:pt idx="34">
                  <c:v>0.75163781642913796</c:v>
                </c:pt>
                <c:pt idx="35">
                  <c:v>0.75093805789947499</c:v>
                </c:pt>
                <c:pt idx="36">
                  <c:v>0.74667149782180797</c:v>
                </c:pt>
                <c:pt idx="37">
                  <c:v>0.75191032886505105</c:v>
                </c:pt>
                <c:pt idx="38">
                  <c:v>0.75429373979568504</c:v>
                </c:pt>
                <c:pt idx="39">
                  <c:v>0.74927425384521495</c:v>
                </c:pt>
              </c:numCache>
            </c:numRef>
          </c:yVal>
          <c:smooth val="1"/>
          <c:extLst>
            <c:ext xmlns:c16="http://schemas.microsoft.com/office/drawing/2014/chart" uri="{C3380CC4-5D6E-409C-BE32-E72D297353CC}">
              <c16:uniqueId val="{00000003-C057-49C9-9EDC-C3C2538FD8BB}"/>
            </c:ext>
          </c:extLst>
        </c:ser>
        <c:ser>
          <c:idx val="5"/>
          <c:order val="4"/>
          <c:tx>
            <c:strRef>
              <c:f>'SpecRes_VISVIS 波段的光谱分辨率'!$G$13</c:f>
              <c:strCache>
                <c:ptCount val="1"/>
                <c:pt idx="0">
                  <c:v>546.227</c:v>
                </c:pt>
              </c:strCache>
            </c:strRef>
          </c:tx>
          <c:xVal>
            <c:numRef>
              <c:f>'SpecRes_VISVIS 波段的光谱分辨率'!$A$14:$A$53</c:f>
              <c:numCache>
                <c:formatCode>m/d/yyyy</c:formatCode>
                <c:ptCount val="40"/>
                <c:pt idx="0">
                  <c:v>44441</c:v>
                </c:pt>
                <c:pt idx="1">
                  <c:v>44446</c:v>
                </c:pt>
                <c:pt idx="2">
                  <c:v>44446</c:v>
                </c:pt>
                <c:pt idx="3">
                  <c:v>44447</c:v>
                </c:pt>
                <c:pt idx="4">
                  <c:v>44462</c:v>
                </c:pt>
                <c:pt idx="5">
                  <c:v>44491</c:v>
                </c:pt>
                <c:pt idx="6">
                  <c:v>44519</c:v>
                </c:pt>
                <c:pt idx="7">
                  <c:v>44568</c:v>
                </c:pt>
                <c:pt idx="8">
                  <c:v>44573</c:v>
                </c:pt>
                <c:pt idx="9">
                  <c:v>44617</c:v>
                </c:pt>
                <c:pt idx="10">
                  <c:v>44708</c:v>
                </c:pt>
                <c:pt idx="11">
                  <c:v>44751</c:v>
                </c:pt>
                <c:pt idx="12">
                  <c:v>44788</c:v>
                </c:pt>
                <c:pt idx="13">
                  <c:v>44794</c:v>
                </c:pt>
                <c:pt idx="14">
                  <c:v>44828</c:v>
                </c:pt>
                <c:pt idx="15">
                  <c:v>44882</c:v>
                </c:pt>
                <c:pt idx="16">
                  <c:v>44933</c:v>
                </c:pt>
                <c:pt idx="17">
                  <c:v>44937</c:v>
                </c:pt>
                <c:pt idx="18">
                  <c:v>44966</c:v>
                </c:pt>
                <c:pt idx="19">
                  <c:v>45038</c:v>
                </c:pt>
                <c:pt idx="20">
                  <c:v>45076</c:v>
                </c:pt>
                <c:pt idx="21">
                  <c:v>45119</c:v>
                </c:pt>
                <c:pt idx="22">
                  <c:v>45129</c:v>
                </c:pt>
                <c:pt idx="23">
                  <c:v>45169</c:v>
                </c:pt>
                <c:pt idx="24">
                  <c:v>45192</c:v>
                </c:pt>
                <c:pt idx="25">
                  <c:v>45223</c:v>
                </c:pt>
                <c:pt idx="26">
                  <c:v>45254</c:v>
                </c:pt>
                <c:pt idx="27">
                  <c:v>45283</c:v>
                </c:pt>
                <c:pt idx="28">
                  <c:v>45306</c:v>
                </c:pt>
                <c:pt idx="29">
                  <c:v>45346</c:v>
                </c:pt>
                <c:pt idx="30">
                  <c:v>45378</c:v>
                </c:pt>
                <c:pt idx="31">
                  <c:v>45399</c:v>
                </c:pt>
                <c:pt idx="32">
                  <c:v>45441</c:v>
                </c:pt>
                <c:pt idx="33">
                  <c:v>45534</c:v>
                </c:pt>
                <c:pt idx="34">
                  <c:v>45560</c:v>
                </c:pt>
                <c:pt idx="35">
                  <c:v>45583</c:v>
                </c:pt>
                <c:pt idx="36">
                  <c:v>45619</c:v>
                </c:pt>
                <c:pt idx="37">
                  <c:v>45645</c:v>
                </c:pt>
                <c:pt idx="38">
                  <c:v>45649</c:v>
                </c:pt>
                <c:pt idx="39">
                  <c:v>45679</c:v>
                </c:pt>
              </c:numCache>
            </c:numRef>
          </c:xVal>
          <c:yVal>
            <c:numRef>
              <c:f>'SpecRes_VISVIS 波段的光谱分辨率'!$G$14:$G$53</c:f>
              <c:numCache>
                <c:formatCode>General</c:formatCode>
                <c:ptCount val="40"/>
                <c:pt idx="0">
                  <c:v>0.72219824790954601</c:v>
                </c:pt>
                <c:pt idx="1">
                  <c:v>0.72656762599945102</c:v>
                </c:pt>
                <c:pt idx="2">
                  <c:v>0.72258275747299205</c:v>
                </c:pt>
                <c:pt idx="3">
                  <c:v>0.72689199447631803</c:v>
                </c:pt>
                <c:pt idx="4">
                  <c:v>0.72546851634979304</c:v>
                </c:pt>
                <c:pt idx="5">
                  <c:v>0.72512364387512196</c:v>
                </c:pt>
                <c:pt idx="6">
                  <c:v>0.72611498832702603</c:v>
                </c:pt>
                <c:pt idx="7">
                  <c:v>0.72947251796722401</c:v>
                </c:pt>
                <c:pt idx="8">
                  <c:v>0.72798800468444802</c:v>
                </c:pt>
                <c:pt idx="9">
                  <c:v>0.71824043989181496</c:v>
                </c:pt>
                <c:pt idx="10">
                  <c:v>0.72367876768112205</c:v>
                </c:pt>
                <c:pt idx="11">
                  <c:v>0.71902543306350697</c:v>
                </c:pt>
                <c:pt idx="12">
                  <c:v>0.71802985668182395</c:v>
                </c:pt>
                <c:pt idx="13">
                  <c:v>0.72339403629303001</c:v>
                </c:pt>
                <c:pt idx="14">
                  <c:v>0.72104036808013905</c:v>
                </c:pt>
                <c:pt idx="15">
                  <c:v>0.72190827131271396</c:v>
                </c:pt>
                <c:pt idx="16">
                  <c:v>0.72488003969192505</c:v>
                </c:pt>
                <c:pt idx="17">
                  <c:v>0.71819573640823398</c:v>
                </c:pt>
                <c:pt idx="18">
                  <c:v>0.713215231895447</c:v>
                </c:pt>
                <c:pt idx="19">
                  <c:v>0.72148948907852195</c:v>
                </c:pt>
                <c:pt idx="20">
                  <c:v>0.72303968667983998</c:v>
                </c:pt>
                <c:pt idx="21">
                  <c:v>0.72265160083770796</c:v>
                </c:pt>
                <c:pt idx="22">
                  <c:v>0.72179722785949696</c:v>
                </c:pt>
                <c:pt idx="23">
                  <c:v>0.71766948699951205</c:v>
                </c:pt>
                <c:pt idx="24">
                  <c:v>0.72439634799957298</c:v>
                </c:pt>
                <c:pt idx="25">
                  <c:v>0.72607129812240601</c:v>
                </c:pt>
                <c:pt idx="26">
                  <c:v>0.72766965627670299</c:v>
                </c:pt>
                <c:pt idx="27">
                  <c:v>0.72494029998779297</c:v>
                </c:pt>
                <c:pt idx="28">
                  <c:v>0.72867518663406405</c:v>
                </c:pt>
                <c:pt idx="29">
                  <c:v>0.73096156120300304</c:v>
                </c:pt>
                <c:pt idx="30">
                  <c:v>0.72080612182617199</c:v>
                </c:pt>
                <c:pt idx="31">
                  <c:v>0.71402937173843395</c:v>
                </c:pt>
                <c:pt idx="32">
                  <c:v>0.72235959768295299</c:v>
                </c:pt>
                <c:pt idx="33">
                  <c:v>0.72568273544311501</c:v>
                </c:pt>
                <c:pt idx="34">
                  <c:v>0.72607505321502697</c:v>
                </c:pt>
                <c:pt idx="35">
                  <c:v>0.72739386558532704</c:v>
                </c:pt>
                <c:pt idx="36">
                  <c:v>0.72445237636566195</c:v>
                </c:pt>
                <c:pt idx="37">
                  <c:v>0.72502934932708696</c:v>
                </c:pt>
                <c:pt idx="38">
                  <c:v>0.72358608245849598</c:v>
                </c:pt>
                <c:pt idx="39">
                  <c:v>0.72598624229431197</c:v>
                </c:pt>
              </c:numCache>
            </c:numRef>
          </c:yVal>
          <c:smooth val="1"/>
          <c:extLst>
            <c:ext xmlns:c16="http://schemas.microsoft.com/office/drawing/2014/chart" uri="{C3380CC4-5D6E-409C-BE32-E72D297353CC}">
              <c16:uniqueId val="{00000004-C057-49C9-9EDC-C3C2538FD8BB}"/>
            </c:ext>
          </c:extLst>
        </c:ser>
        <c:dLbls>
          <c:showLegendKey val="0"/>
          <c:showVal val="0"/>
          <c:showCatName val="0"/>
          <c:showSerName val="0"/>
          <c:showPercent val="0"/>
          <c:showBubbleSize val="0"/>
        </c:dLbls>
        <c:axId val="118499200"/>
        <c:axId val="118500736"/>
      </c:scatterChart>
      <c:valAx>
        <c:axId val="118499200"/>
        <c:scaling>
          <c:orientation val="minMax"/>
          <c:max val="45750"/>
          <c:min val="44400"/>
        </c:scaling>
        <c:delete val="0"/>
        <c:axPos val="b"/>
        <c:numFmt formatCode="m/d/yyyy" sourceLinked="1"/>
        <c:majorTickMark val="out"/>
        <c:minorTickMark val="none"/>
        <c:tickLblPos val="nextTo"/>
        <c:crossAx val="118500736"/>
        <c:crosses val="autoZero"/>
        <c:crossBetween val="midCat"/>
      </c:valAx>
      <c:valAx>
        <c:axId val="118500736"/>
        <c:scaling>
          <c:orientation val="minMax"/>
          <c:max val="1.1000000000000001"/>
          <c:min val="0.60000000000000009"/>
        </c:scaling>
        <c:delete val="0"/>
        <c:axPos val="l"/>
        <c:numFmt formatCode="General" sourceLinked="1"/>
        <c:majorTickMark val="out"/>
        <c:minorTickMark val="none"/>
        <c:tickLblPos val="nextTo"/>
        <c:crossAx val="118499200"/>
        <c:crosses val="autoZero"/>
        <c:crossBetween val="midCat"/>
      </c:valAx>
    </c:plotArea>
    <c:legend>
      <c:legendPos val="r"/>
      <c:overlay val="0"/>
    </c:legend>
    <c:plotVisOnly val="1"/>
    <c:dispBlanksAs val="gap"/>
    <c:showDLblsOverMax val="0"/>
  </c:chart>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drawings/_rels/drawing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png"/></Relationships>
</file>

<file path=ppt/drawings/_rels/drawing11.xml.rels><?xml version="1.0" encoding="UTF-8" standalone="yes"?>
<Relationships xmlns="http://schemas.openxmlformats.org/package/2006/relationships"><Relationship Id="rId1" Type="http://schemas.openxmlformats.org/officeDocument/2006/relationships/image" Target="../media/image7.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png"/></Relationships>
</file>

<file path=ppt/drawings/_rels/drawing3.xml.rels><?xml version="1.0" encoding="UTF-8" standalone="yes"?>
<Relationships xmlns="http://schemas.openxmlformats.org/package/2006/relationships"><Relationship Id="rId1" Type="http://schemas.openxmlformats.org/officeDocument/2006/relationships/image" Target="../media/image7.png"/></Relationships>
</file>

<file path=ppt/drawings/_rels/drawing4.xml.rels><?xml version="1.0" encoding="UTF-8" standalone="yes"?>
<Relationships xmlns="http://schemas.openxmlformats.org/package/2006/relationships"><Relationship Id="rId1" Type="http://schemas.openxmlformats.org/officeDocument/2006/relationships/image" Target="../media/image7.png"/></Relationships>
</file>

<file path=ppt/drawings/_rels/drawing5.xml.rels><?xml version="1.0" encoding="UTF-8" standalone="yes"?>
<Relationships xmlns="http://schemas.openxmlformats.org/package/2006/relationships"><Relationship Id="rId1" Type="http://schemas.openxmlformats.org/officeDocument/2006/relationships/image" Target="../media/image7.png"/></Relationships>
</file>

<file path=ppt/drawings/_rels/drawing8.xml.rels><?xml version="1.0" encoding="UTF-8" standalone="yes"?>
<Relationships xmlns="http://schemas.openxmlformats.org/package/2006/relationships"><Relationship Id="rId1" Type="http://schemas.openxmlformats.org/officeDocument/2006/relationships/image" Target="../media/image7.png"/></Relationships>
</file>

<file path=ppt/drawings/drawing1.xml><?xml version="1.0" encoding="utf-8"?>
<c:userShapes xmlns:c="http://schemas.openxmlformats.org/drawingml/2006/chart">
  <cdr:relSizeAnchor xmlns:cdr="http://schemas.openxmlformats.org/drawingml/2006/chartDrawing">
    <cdr:from>
      <cdr:x>0</cdr:x>
      <cdr:y>0.03197</cdr:y>
    </cdr:from>
    <cdr:to>
      <cdr:x>0.51471</cdr:x>
      <cdr:y>1</cdr:y>
    </cdr:to>
    <cdr:grpSp>
      <cdr:nvGrpSpPr>
        <cdr:cNvPr id="2" name="组合 1">
          <a:extLst xmlns:a="http://schemas.openxmlformats.org/drawingml/2006/main">
            <a:ext uri="{FF2B5EF4-FFF2-40B4-BE49-F238E27FC236}">
              <a16:creationId xmlns:a16="http://schemas.microsoft.com/office/drawing/2014/main" id="{23ECF9C8-CD08-4114-B26B-75D05AE617C1}"/>
            </a:ext>
          </a:extLst>
        </cdr:cNvPr>
        <cdr:cNvGrpSpPr/>
      </cdr:nvGrpSpPr>
      <cdr:grpSpPr>
        <a:xfrm xmlns:a="http://schemas.openxmlformats.org/drawingml/2006/main">
          <a:off x="0" y="91354"/>
          <a:ext cx="3049425" cy="2766146"/>
          <a:chOff x="169856" y="830908"/>
          <a:chExt cx="5022755" cy="4362747"/>
        </a:xfrm>
      </cdr:grpSpPr>
      <cdr:pic>
        <cdr:nvPicPr>
          <cdr:cNvPr id="3" name="Picture 6">
            <a:extLst xmlns:a="http://schemas.openxmlformats.org/drawingml/2006/main">
              <a:ext uri="{FF2B5EF4-FFF2-40B4-BE49-F238E27FC236}">
                <a16:creationId xmlns:a16="http://schemas.microsoft.com/office/drawing/2014/main" id="{975B9A67-9AE7-47C5-9DDE-36F6235B951D}"/>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179512" y="1150776"/>
            <a:ext cx="4391025" cy="3505200"/>
          </a:xfrm>
          <a:prstGeom xmlns:a="http://schemas.openxmlformats.org/drawingml/2006/main" prst="rect">
            <a:avLst/>
          </a:prstGeom>
          <a:noFill xmlns:a="http://schemas.openxmlformats.org/drawingml/2006/main"/>
          <a:ln xmlns:a="http://schemas.openxmlformats.org/drawingml/2006/main">
            <a:noFill/>
          </a:ln>
          <a:effectLst xmlns:a="http://schemas.openxmlformats.org/drawingml/2006/main"/>
          <a:extLst xmlns:a="http://schemas.openxmlformats.org/drawingml/2006/main">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cdr:spPr>
      </cdr:pic>
      <cdr:cxnSp macro="">
        <cdr:nvCxnSpPr>
          <cdr:cNvPr id="4" name="直接箭头连接符 3">
            <a:extLst xmlns:a="http://schemas.openxmlformats.org/drawingml/2006/main">
              <a:ext uri="{FF2B5EF4-FFF2-40B4-BE49-F238E27FC236}">
                <a16:creationId xmlns:a16="http://schemas.microsoft.com/office/drawing/2014/main" id="{58582754-2D6B-41CF-9C5B-50EDDB3588F1}"/>
              </a:ext>
            </a:extLst>
          </cdr:cNvPr>
          <cdr:cNvCxnSpPr/>
        </cdr:nvCxnSpPr>
        <cdr:spPr>
          <a:xfrm xmlns:a="http://schemas.openxmlformats.org/drawingml/2006/main">
            <a:off x="971600" y="1419622"/>
            <a:ext cx="1656184" cy="1310952"/>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5" name="TextBox 8"/>
          <cdr:cNvSpPr txBox="1"/>
        </cdr:nvSpPr>
        <cdr:spPr>
          <a:xfrm xmlns:a="http://schemas.openxmlformats.org/drawingml/2006/main" rot="16200000">
            <a:off x="786558" y="730524"/>
            <a:ext cx="461665" cy="1060547"/>
          </a:xfrm>
          <a:prstGeom xmlns:a="http://schemas.openxmlformats.org/drawingml/2006/main" prst="rect">
            <a:avLst/>
          </a:prstGeom>
          <a:noFill xmlns:a="http://schemas.openxmlformats.org/drawingml/2006/main"/>
        </cdr:spPr>
        <cdr:txBody>
          <a:bodyPr xmlns:a="http://schemas.openxmlformats.org/drawingml/2006/main" vert="eaVert" wrap="none" rtlCol="0">
            <a:spAutoFit/>
          </a:bodyPr>
          <a:lstStyle xmlns:a="http://schemas.openxmlformats.org/drawingml/2006/main">
            <a:defPPr>
              <a:defRPr lang="zh-CN"/>
            </a:defPPr>
            <a:lvl1pPr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1pPr>
            <a:lvl2pPr marL="457106"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2pPr>
            <a:lvl3pPr marL="914220"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3pPr>
            <a:lvl4pPr marL="1371328"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4pPr>
            <a:lvl5pPr marL="1828439"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5pPr>
            <a:lvl6pPr marL="2285544"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6pPr>
            <a:lvl7pPr marL="274265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7pPr>
            <a:lvl8pPr marL="319976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8pPr>
            <a:lvl9pPr marL="3656869"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9pPr>
          </a:lstStyle>
          <a:p xmlns:a="http://schemas.openxmlformats.org/drawingml/2006/main">
            <a:r>
              <a:rPr lang="en-US" altLang="zh-CN" dirty="0">
                <a:solidFill>
                  <a:srgbClr val="FF0000"/>
                </a:solidFill>
              </a:rPr>
              <a:t>VIS Band</a:t>
            </a:r>
            <a:endParaRPr lang="zh-CN" altLang="en-US" dirty="0">
              <a:solidFill>
                <a:srgbClr val="FF0000"/>
              </a:solidFill>
            </a:endParaRPr>
          </a:p>
        </cdr:txBody>
      </cdr:sp>
      <cdr:cxnSp macro="">
        <cdr:nvCxnSpPr>
          <cdr:cNvPr id="6" name="直接箭头连接符 5">
            <a:extLst xmlns:a="http://schemas.openxmlformats.org/drawingml/2006/main">
              <a:ext uri="{FF2B5EF4-FFF2-40B4-BE49-F238E27FC236}">
                <a16:creationId xmlns:a16="http://schemas.microsoft.com/office/drawing/2014/main" id="{7FEC6F09-38DE-457E-B55E-0DA8C60DAB2C}"/>
              </a:ext>
            </a:extLst>
          </cdr:cNvPr>
          <cdr:cNvCxnSpPr/>
        </cdr:nvCxnSpPr>
        <cdr:spPr>
          <a:xfrm xmlns:a="http://schemas.openxmlformats.org/drawingml/2006/main" flipV="1">
            <a:off x="781794" y="3075806"/>
            <a:ext cx="1845990" cy="1512168"/>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7" name="TextBox 18"/>
          <cdr:cNvSpPr txBox="1"/>
        </cdr:nvSpPr>
        <cdr:spPr>
          <a:xfrm xmlns:a="http://schemas.openxmlformats.org/drawingml/2006/main" rot="16200000">
            <a:off x="488533" y="4197289"/>
            <a:ext cx="461665" cy="1099019"/>
          </a:xfrm>
          <a:prstGeom xmlns:a="http://schemas.openxmlformats.org/drawingml/2006/main" prst="rect">
            <a:avLst/>
          </a:prstGeom>
          <a:noFill xmlns:a="http://schemas.openxmlformats.org/drawingml/2006/main"/>
        </cdr:spPr>
        <cdr:txBody>
          <a:bodyPr xmlns:a="http://schemas.openxmlformats.org/drawingml/2006/main" vert="eaVert" wrap="none" rtlCol="0">
            <a:spAutoFit/>
          </a:bodyPr>
          <a:lstStyle xmlns:a="http://schemas.openxmlformats.org/drawingml/2006/main">
            <a:defPPr>
              <a:defRPr lang="zh-CN"/>
            </a:defPPr>
            <a:lvl1pPr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1pPr>
            <a:lvl2pPr marL="457106"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2pPr>
            <a:lvl3pPr marL="914220"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3pPr>
            <a:lvl4pPr marL="1371328"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4pPr>
            <a:lvl5pPr marL="1828439"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5pPr>
            <a:lvl6pPr marL="2285544"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6pPr>
            <a:lvl7pPr marL="274265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7pPr>
            <a:lvl8pPr marL="319976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8pPr>
            <a:lvl9pPr marL="3656869"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9pPr>
          </a:lstStyle>
          <a:p xmlns:a="http://schemas.openxmlformats.org/drawingml/2006/main">
            <a:r>
              <a:rPr lang="en-US" altLang="zh-CN" dirty="0">
                <a:solidFill>
                  <a:srgbClr val="FF0000"/>
                </a:solidFill>
              </a:rPr>
              <a:t>NIR Band</a:t>
            </a:r>
            <a:endParaRPr lang="zh-CN" altLang="en-US" dirty="0">
              <a:solidFill>
                <a:srgbClr val="FF0000"/>
              </a:solidFill>
            </a:endParaRPr>
          </a:p>
        </cdr:txBody>
      </cdr:sp>
      <cdr:cxnSp macro="">
        <cdr:nvCxnSpPr>
          <cdr:cNvPr id="8" name="直接箭头连接符 7">
            <a:extLst xmlns:a="http://schemas.openxmlformats.org/drawingml/2006/main">
              <a:ext uri="{FF2B5EF4-FFF2-40B4-BE49-F238E27FC236}">
                <a16:creationId xmlns:a16="http://schemas.microsoft.com/office/drawing/2014/main" id="{1F8646A1-E962-4BFF-8BC4-468060664FC3}"/>
              </a:ext>
            </a:extLst>
          </cdr:cNvPr>
          <cdr:cNvCxnSpPr/>
        </cdr:nvCxnSpPr>
        <cdr:spPr>
          <a:xfrm xmlns:a="http://schemas.openxmlformats.org/drawingml/2006/main" flipH="1">
            <a:off x="3635896" y="1923678"/>
            <a:ext cx="576064" cy="576064"/>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9" name="TextBox 21"/>
          <cdr:cNvSpPr txBox="1"/>
        </cdr:nvSpPr>
        <cdr:spPr>
          <a:xfrm xmlns:a="http://schemas.openxmlformats.org/drawingml/2006/main" rot="16200000">
            <a:off x="4339704" y="1238524"/>
            <a:ext cx="461665" cy="1124667"/>
          </a:xfrm>
          <a:prstGeom xmlns:a="http://schemas.openxmlformats.org/drawingml/2006/main" prst="rect">
            <a:avLst/>
          </a:prstGeom>
          <a:noFill xmlns:a="http://schemas.openxmlformats.org/drawingml/2006/main"/>
        </cdr:spPr>
        <cdr:txBody>
          <a:bodyPr xmlns:a="http://schemas.openxmlformats.org/drawingml/2006/main" vert="eaVert" wrap="none" rtlCol="0">
            <a:spAutoFit/>
          </a:bodyPr>
          <a:lstStyle xmlns:a="http://schemas.openxmlformats.org/drawingml/2006/main">
            <a:defPPr>
              <a:defRPr lang="zh-CN"/>
            </a:defPPr>
            <a:lvl1pPr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1pPr>
            <a:lvl2pPr marL="457106"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2pPr>
            <a:lvl3pPr marL="914220"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3pPr>
            <a:lvl4pPr marL="1371328"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4pPr>
            <a:lvl5pPr marL="1828439"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5pPr>
            <a:lvl6pPr marL="2285544"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6pPr>
            <a:lvl7pPr marL="274265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7pPr>
            <a:lvl8pPr marL="319976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8pPr>
            <a:lvl9pPr marL="3656869"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9pPr>
          </a:lstStyle>
          <a:p xmlns:a="http://schemas.openxmlformats.org/drawingml/2006/main">
            <a:r>
              <a:rPr lang="en-US" altLang="zh-CN" dirty="0">
                <a:solidFill>
                  <a:srgbClr val="FF0000"/>
                </a:solidFill>
              </a:rPr>
              <a:t>UV1 Band</a:t>
            </a:r>
            <a:endParaRPr lang="zh-CN" altLang="en-US" dirty="0">
              <a:solidFill>
                <a:srgbClr val="FF0000"/>
              </a:solidFill>
            </a:endParaRPr>
          </a:p>
        </cdr:txBody>
      </cdr:sp>
      <cdr:cxnSp macro="">
        <cdr:nvCxnSpPr>
          <cdr:cNvPr id="10" name="直接箭头连接符 9">
            <a:extLst xmlns:a="http://schemas.openxmlformats.org/drawingml/2006/main">
              <a:ext uri="{FF2B5EF4-FFF2-40B4-BE49-F238E27FC236}">
                <a16:creationId xmlns:a16="http://schemas.microsoft.com/office/drawing/2014/main" id="{E6D59503-8B7C-4323-A8E1-0C7F7169B8D6}"/>
              </a:ext>
            </a:extLst>
          </cdr:cNvPr>
          <cdr:cNvCxnSpPr/>
        </cdr:nvCxnSpPr>
        <cdr:spPr>
          <a:xfrm xmlns:a="http://schemas.openxmlformats.org/drawingml/2006/main" flipH="1">
            <a:off x="3635896" y="2643758"/>
            <a:ext cx="576065" cy="218027"/>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1" name="TextBox 24"/>
          <cdr:cNvSpPr txBox="1"/>
        </cdr:nvSpPr>
        <cdr:spPr>
          <a:xfrm xmlns:a="http://schemas.openxmlformats.org/drawingml/2006/main" rot="16200000">
            <a:off x="4399445" y="1937408"/>
            <a:ext cx="461665" cy="1124667"/>
          </a:xfrm>
          <a:prstGeom xmlns:a="http://schemas.openxmlformats.org/drawingml/2006/main" prst="rect">
            <a:avLst/>
          </a:prstGeom>
          <a:noFill xmlns:a="http://schemas.openxmlformats.org/drawingml/2006/main"/>
        </cdr:spPr>
        <cdr:txBody>
          <a:bodyPr xmlns:a="http://schemas.openxmlformats.org/drawingml/2006/main" vert="eaVert" wrap="none" rtlCol="0">
            <a:spAutoFit/>
          </a:bodyPr>
          <a:lstStyle xmlns:a="http://schemas.openxmlformats.org/drawingml/2006/main">
            <a:defPPr>
              <a:defRPr lang="zh-CN"/>
            </a:defPPr>
            <a:lvl1pPr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1pPr>
            <a:lvl2pPr marL="457106"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2pPr>
            <a:lvl3pPr marL="914220"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3pPr>
            <a:lvl4pPr marL="1371328"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4pPr>
            <a:lvl5pPr marL="1828439"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5pPr>
            <a:lvl6pPr marL="2285544"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6pPr>
            <a:lvl7pPr marL="274265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7pPr>
            <a:lvl8pPr marL="319976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8pPr>
            <a:lvl9pPr marL="3656869"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9pPr>
          </a:lstStyle>
          <a:p xmlns:a="http://schemas.openxmlformats.org/drawingml/2006/main">
            <a:r>
              <a:rPr lang="en-US" altLang="zh-CN" dirty="0">
                <a:solidFill>
                  <a:srgbClr val="FF0000"/>
                </a:solidFill>
              </a:rPr>
              <a:t>UV2 Band</a:t>
            </a:r>
            <a:endParaRPr lang="zh-CN" altLang="en-US" dirty="0">
              <a:solidFill>
                <a:srgbClr val="FF0000"/>
              </a:solidFill>
            </a:endParaRPr>
          </a:p>
        </cdr:txBody>
      </cdr:sp>
      <cdr:cxnSp macro="">
        <cdr:nvCxnSpPr>
          <cdr:cNvPr id="12" name="直接箭头连接符 11">
            <a:extLst xmlns:a="http://schemas.openxmlformats.org/drawingml/2006/main">
              <a:ext uri="{FF2B5EF4-FFF2-40B4-BE49-F238E27FC236}">
                <a16:creationId xmlns:a16="http://schemas.microsoft.com/office/drawing/2014/main" id="{16E97A1B-C4C1-49DD-B414-90A5F9630E74}"/>
              </a:ext>
            </a:extLst>
          </cdr:cNvPr>
          <cdr:cNvCxnSpPr/>
        </cdr:nvCxnSpPr>
        <cdr:spPr>
          <a:xfrm xmlns:a="http://schemas.openxmlformats.org/drawingml/2006/main" flipV="1">
            <a:off x="3095836" y="3435846"/>
            <a:ext cx="0" cy="1368152"/>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3" name="TextBox 38"/>
          <cdr:cNvSpPr txBox="1"/>
        </cdr:nvSpPr>
        <cdr:spPr>
          <a:xfrm xmlns:a="http://schemas.openxmlformats.org/drawingml/2006/main" rot="16200000">
            <a:off x="2886725" y="3896986"/>
            <a:ext cx="461665" cy="2131674"/>
          </a:xfrm>
          <a:prstGeom xmlns:a="http://schemas.openxmlformats.org/drawingml/2006/main" prst="rect">
            <a:avLst/>
          </a:prstGeom>
          <a:noFill xmlns:a="http://schemas.openxmlformats.org/drawingml/2006/main"/>
        </cdr:spPr>
        <cdr:txBody>
          <a:bodyPr xmlns:a="http://schemas.openxmlformats.org/drawingml/2006/main" vert="eaVert" wrap="none" rtlCol="0">
            <a:spAutoFit/>
          </a:bodyPr>
          <a:lstStyle xmlns:a="http://schemas.openxmlformats.org/drawingml/2006/main">
            <a:defPPr>
              <a:defRPr lang="zh-CN"/>
            </a:defPPr>
            <a:lvl1pPr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1pPr>
            <a:lvl2pPr marL="457106"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2pPr>
            <a:lvl3pPr marL="914220"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3pPr>
            <a:lvl4pPr marL="1371328"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4pPr>
            <a:lvl5pPr marL="1828439"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5pPr>
            <a:lvl6pPr marL="2285544"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6pPr>
            <a:lvl7pPr marL="274265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7pPr>
            <a:lvl8pPr marL="319976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8pPr>
            <a:lvl9pPr marL="3656869"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9pPr>
          </a:lstStyle>
          <a:p xmlns:a="http://schemas.openxmlformats.org/drawingml/2006/main">
            <a:r>
              <a:rPr lang="en-US" altLang="zh-CN" dirty="0">
                <a:solidFill>
                  <a:srgbClr val="FF0000"/>
                </a:solidFill>
              </a:rPr>
              <a:t>Sun Guide Telescope</a:t>
            </a:r>
            <a:endParaRPr lang="zh-CN" altLang="en-US" dirty="0">
              <a:solidFill>
                <a:srgbClr val="FF0000"/>
              </a:solidFill>
            </a:endParaRPr>
          </a:p>
        </cdr:txBody>
      </cdr:sp>
      <cdr:cxnSp macro="">
        <cdr:nvCxnSpPr>
          <cdr:cNvPr id="14" name="直接箭头连接符 13">
            <a:extLst xmlns:a="http://schemas.openxmlformats.org/drawingml/2006/main">
              <a:ext uri="{FF2B5EF4-FFF2-40B4-BE49-F238E27FC236}">
                <a16:creationId xmlns:a16="http://schemas.microsoft.com/office/drawing/2014/main" id="{2618CC66-2990-4BAC-8B3D-AC1183FE7C8F}"/>
              </a:ext>
            </a:extLst>
          </cdr:cNvPr>
          <cdr:cNvCxnSpPr/>
        </cdr:nvCxnSpPr>
        <cdr:spPr>
          <a:xfrm xmlns:a="http://schemas.openxmlformats.org/drawingml/2006/main" flipH="1" flipV="1">
            <a:off x="3491880" y="3831891"/>
            <a:ext cx="792088" cy="612067"/>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cxnSp macro="">
        <cdr:nvCxnSpPr>
          <cdr:cNvPr id="15" name="直接箭头连接符 14">
            <a:extLst xmlns:a="http://schemas.openxmlformats.org/drawingml/2006/main">
              <a:ext uri="{FF2B5EF4-FFF2-40B4-BE49-F238E27FC236}">
                <a16:creationId xmlns:a16="http://schemas.microsoft.com/office/drawing/2014/main" id="{2C389342-418E-4F36-9529-3CCD74636C6E}"/>
              </a:ext>
            </a:extLst>
          </cdr:cNvPr>
          <cdr:cNvCxnSpPr/>
        </cdr:nvCxnSpPr>
        <cdr:spPr>
          <a:xfrm xmlns:a="http://schemas.openxmlformats.org/drawingml/2006/main" flipH="1" flipV="1">
            <a:off x="3779912" y="3363839"/>
            <a:ext cx="504056" cy="1080119"/>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6" name="TextBox 47"/>
          <cdr:cNvSpPr txBox="1"/>
        </cdr:nvSpPr>
        <cdr:spPr>
          <a:xfrm xmlns:a="http://schemas.openxmlformats.org/drawingml/2006/main" rot="16200000">
            <a:off x="4147094" y="3845943"/>
            <a:ext cx="461665" cy="1484061"/>
          </a:xfrm>
          <a:prstGeom xmlns:a="http://schemas.openxmlformats.org/drawingml/2006/main" prst="rect">
            <a:avLst/>
          </a:prstGeom>
          <a:noFill xmlns:a="http://schemas.openxmlformats.org/drawingml/2006/main"/>
        </cdr:spPr>
        <cdr:txBody>
          <a:bodyPr xmlns:a="http://schemas.openxmlformats.org/drawingml/2006/main" vert="eaVert" wrap="none" rtlCol="0">
            <a:spAutoFit/>
          </a:bodyPr>
          <a:lstStyle xmlns:a="http://schemas.openxmlformats.org/drawingml/2006/main">
            <a:defPPr>
              <a:defRPr lang="zh-CN"/>
            </a:defPPr>
            <a:lvl1pPr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1pPr>
            <a:lvl2pPr marL="457106"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2pPr>
            <a:lvl3pPr marL="914220"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3pPr>
            <a:lvl4pPr marL="1371328"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4pPr>
            <a:lvl5pPr marL="1828439"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5pPr>
            <a:lvl6pPr marL="2285544"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6pPr>
            <a:lvl7pPr marL="274265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7pPr>
            <a:lvl8pPr marL="319976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8pPr>
            <a:lvl9pPr marL="3656869"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9pPr>
          </a:lstStyle>
          <a:p xmlns:a="http://schemas.openxmlformats.org/drawingml/2006/main">
            <a:r>
              <a:rPr lang="en-US" altLang="zh-CN" dirty="0">
                <a:solidFill>
                  <a:srgbClr val="FF0000"/>
                </a:solidFill>
              </a:rPr>
              <a:t>2-D Turntable</a:t>
            </a:r>
            <a:endParaRPr lang="zh-CN" altLang="en-US" dirty="0">
              <a:solidFill>
                <a:srgbClr val="FF0000"/>
              </a:solidFill>
            </a:endParaRPr>
          </a:p>
        </cdr:txBody>
      </cdr:sp>
      <cdr:cxnSp macro="">
        <cdr:nvCxnSpPr>
          <cdr:cNvPr id="17" name="直接箭头连接符 16">
            <a:extLst xmlns:a="http://schemas.openxmlformats.org/drawingml/2006/main">
              <a:ext uri="{FF2B5EF4-FFF2-40B4-BE49-F238E27FC236}">
                <a16:creationId xmlns:a16="http://schemas.microsoft.com/office/drawing/2014/main" id="{1DE83211-0423-4691-A8EB-4DD0CDD46126}"/>
              </a:ext>
            </a:extLst>
          </cdr:cNvPr>
          <cdr:cNvCxnSpPr/>
        </cdr:nvCxnSpPr>
        <cdr:spPr>
          <a:xfrm xmlns:a="http://schemas.openxmlformats.org/drawingml/2006/main" flipH="1">
            <a:off x="2829525" y="1188789"/>
            <a:ext cx="662355" cy="772355"/>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sp macro="" textlink="">
        <cdr:nvSpPr>
          <cdr:cNvPr id="18" name="TextBox 50"/>
          <cdr:cNvSpPr txBox="1"/>
        </cdr:nvSpPr>
        <cdr:spPr>
          <a:xfrm xmlns:a="http://schemas.openxmlformats.org/drawingml/2006/main" rot="16200000">
            <a:off x="3850350" y="409639"/>
            <a:ext cx="461665" cy="1304203"/>
          </a:xfrm>
          <a:prstGeom xmlns:a="http://schemas.openxmlformats.org/drawingml/2006/main" prst="rect">
            <a:avLst/>
          </a:prstGeom>
          <a:noFill xmlns:a="http://schemas.openxmlformats.org/drawingml/2006/main"/>
        </cdr:spPr>
        <cdr:txBody>
          <a:bodyPr xmlns:a="http://schemas.openxmlformats.org/drawingml/2006/main" vert="eaVert" wrap="none" rtlCol="0">
            <a:spAutoFit/>
          </a:bodyPr>
          <a:lstStyle xmlns:a="http://schemas.openxmlformats.org/drawingml/2006/main">
            <a:defPPr>
              <a:defRPr lang="zh-CN"/>
            </a:defPPr>
            <a:lvl1pPr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1pPr>
            <a:lvl2pPr marL="457106"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2pPr>
            <a:lvl3pPr marL="914220"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3pPr>
            <a:lvl4pPr marL="1371328"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4pPr>
            <a:lvl5pPr marL="1828439" algn="l" rtl="0" eaLnBrk="0" fontAlgn="base" hangingPunct="0">
              <a:spcBef>
                <a:spcPct val="0"/>
              </a:spcBef>
              <a:spcAft>
                <a:spcPct val="0"/>
              </a:spcAft>
              <a:defRPr kumimoji="1" b="1" kern="1200">
                <a:solidFill>
                  <a:schemeClr val="bg1"/>
                </a:solidFill>
                <a:latin typeface="Times New Roman" panose="02020603050405020304" pitchFamily="18" charset="0"/>
                <a:ea typeface="华文中宋" panose="02010600040101010101" pitchFamily="2" charset="-122"/>
                <a:cs typeface="+mn-cs"/>
              </a:defRPr>
            </a:lvl5pPr>
            <a:lvl6pPr marL="2285544"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6pPr>
            <a:lvl7pPr marL="274265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7pPr>
            <a:lvl8pPr marL="3199760"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8pPr>
            <a:lvl9pPr marL="3656869" algn="l" defTabSz="914220" rtl="0" eaLnBrk="1" latinLnBrk="0" hangingPunct="1">
              <a:defRPr kumimoji="1" b="1" kern="1200">
                <a:solidFill>
                  <a:schemeClr val="bg1"/>
                </a:solidFill>
                <a:latin typeface="Times New Roman" panose="02020603050405020304" pitchFamily="18" charset="0"/>
                <a:ea typeface="华文中宋" panose="02010600040101010101" pitchFamily="2" charset="-122"/>
                <a:cs typeface="+mn-cs"/>
              </a:defRPr>
            </a:lvl9pPr>
          </a:lstStyle>
          <a:p xmlns:a="http://schemas.openxmlformats.org/drawingml/2006/main">
            <a:r>
              <a:rPr lang="en-US" altLang="zh-CN" dirty="0">
                <a:solidFill>
                  <a:srgbClr val="FF0000"/>
                </a:solidFill>
              </a:rPr>
              <a:t>Electric Box</a:t>
            </a:r>
            <a:endParaRPr lang="zh-CN" altLang="en-US" dirty="0">
              <a:solidFill>
                <a:srgbClr val="FF0000"/>
              </a:solidFill>
            </a:endParaRPr>
          </a:p>
        </cdr:txBody>
      </cdr:sp>
    </cdr:grpSp>
  </cdr:relSizeAnchor>
  <cdr:relSizeAnchor xmlns:cdr="http://schemas.openxmlformats.org/drawingml/2006/chartDrawing">
    <cdr:from>
      <cdr:x>0.51471</cdr:x>
      <cdr:y>0</cdr:y>
    </cdr:from>
    <cdr:to>
      <cdr:x>1</cdr:x>
      <cdr:y>1</cdr:y>
    </cdr:to>
    <cdr:pic>
      <cdr:nvPicPr>
        <cdr:cNvPr id="20" name="图片 19">
          <a:extLst xmlns:a="http://schemas.openxmlformats.org/drawingml/2006/main">
            <a:ext uri="{FF2B5EF4-FFF2-40B4-BE49-F238E27FC236}">
              <a16:creationId xmlns:a16="http://schemas.microsoft.com/office/drawing/2014/main" id="{7B982C59-D3B1-4630-99C5-6EEAE81239FA}"/>
            </a:ext>
          </a:extLst>
        </cdr:cNvPr>
        <cdr:cNvPicPr/>
      </cdr:nvPicPr>
      <cdr:blipFill>
        <a:blip xmlns:a="http://schemas.openxmlformats.org/drawingml/2006/main" xmlns:r="http://schemas.openxmlformats.org/officeDocument/2006/relationships" r:embed="rId2">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3000375" y="0"/>
          <a:ext cx="2828925" cy="2857500"/>
        </a:xfrm>
        <a:prstGeom xmlns:a="http://schemas.openxmlformats.org/drawingml/2006/main" prst="rect">
          <a:avLst/>
        </a:prstGeom>
        <a:noFill xmlns:a="http://schemas.openxmlformats.org/drawingml/2006/main"/>
        <a:ln xmlns:a="http://schemas.openxmlformats.org/drawingml/2006/main">
          <a:noFill/>
        </a:ln>
      </cdr:spPr>
    </cdr:pic>
  </cdr:relSizeAnchor>
</c:userShapes>
</file>

<file path=ppt/drawings/drawing10.xml><?xml version="1.0" encoding="utf-8"?>
<c:userShapes xmlns:c="http://schemas.openxmlformats.org/drawingml/2006/chart">
  <cdr:relSizeAnchor xmlns:cdr="http://schemas.openxmlformats.org/drawingml/2006/chartDrawing">
    <cdr:from>
      <cdr:x>0.00849</cdr:x>
      <cdr:y>0.04757</cdr:y>
    </cdr:from>
    <cdr:to>
      <cdr:x>0.05836</cdr:x>
      <cdr:y>0.78116</cdr:y>
    </cdr:to>
    <cdr:sp macro="" textlink="">
      <cdr:nvSpPr>
        <cdr:cNvPr id="2" name="TextBox 1"/>
        <cdr:cNvSpPr txBox="1"/>
      </cdr:nvSpPr>
      <cdr:spPr>
        <a:xfrm xmlns:a="http://schemas.openxmlformats.org/drawingml/2006/main" rot="10800000">
          <a:off x="75043" y="120977"/>
          <a:ext cx="440811" cy="1865637"/>
        </a:xfrm>
        <a:prstGeom xmlns:a="http://schemas.openxmlformats.org/drawingml/2006/main" prst="rect">
          <a:avLst/>
        </a:prstGeom>
      </cdr:spPr>
      <cdr:txBody>
        <a:bodyPr xmlns:a="http://schemas.openxmlformats.org/drawingml/2006/main" vert="eaVert"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altLang="zh-CN" b="1" dirty="0"/>
            <a:t>Ratio Change between  </a:t>
          </a:r>
        </a:p>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altLang="zh-CN" b="1" dirty="0"/>
            <a:t>Variable Plart1/</a:t>
          </a:r>
          <a:r>
            <a:rPr lang="en-US" altLang="zh-CN" sz="1100" b="1" dirty="0">
              <a:effectLst/>
              <a:latin typeface="+mn-lt"/>
              <a:ea typeface="+mn-ea"/>
              <a:cs typeface="+mn-cs"/>
            </a:rPr>
            <a:t>Part2</a:t>
          </a:r>
          <a:endParaRPr lang="zh-CN" altLang="zh-CN" dirty="0">
            <a:effectLst/>
          </a:endParaRPr>
        </a:p>
        <a:p xmlns:a="http://schemas.openxmlformats.org/drawingml/2006/main">
          <a:pPr algn="ctr"/>
          <a:endParaRPr lang="zh-CN" altLang="en-US" sz="1100" b="1" dirty="0"/>
        </a:p>
      </cdr:txBody>
    </cdr:sp>
  </cdr:relSizeAnchor>
  <cdr:relSizeAnchor xmlns:cdr="http://schemas.openxmlformats.org/drawingml/2006/chartDrawing">
    <cdr:from>
      <cdr:x>0.4509</cdr:x>
      <cdr:y>0.92481</cdr:y>
    </cdr:from>
    <cdr:to>
      <cdr:x>0.60684</cdr:x>
      <cdr:y>0.99767</cdr:y>
    </cdr:to>
    <cdr:sp macro="" textlink="">
      <cdr:nvSpPr>
        <cdr:cNvPr id="3" name="TextBox 1"/>
        <cdr:cNvSpPr txBox="1"/>
      </cdr:nvSpPr>
      <cdr:spPr>
        <a:xfrm xmlns:a="http://schemas.openxmlformats.org/drawingml/2006/main">
          <a:off x="3014980" y="3030220"/>
          <a:ext cx="1042656" cy="23876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t>Time</a:t>
          </a:r>
          <a:endParaRPr lang="zh-CN" altLang="en-US" sz="1100" b="1" dirty="0"/>
        </a:p>
      </cdr:txBody>
    </cdr:sp>
  </cdr:relSizeAnchor>
</c:userShapes>
</file>

<file path=ppt/drawings/drawing11.xml><?xml version="1.0" encoding="utf-8"?>
<c:userShapes xmlns:c="http://schemas.openxmlformats.org/drawingml/2006/chart">
  <cdr:relSizeAnchor xmlns:cdr="http://schemas.openxmlformats.org/drawingml/2006/chartDrawing">
    <cdr:from>
      <cdr:x>0.00838</cdr:x>
      <cdr:y>0</cdr:y>
    </cdr:from>
    <cdr:to>
      <cdr:x>1</cdr:x>
      <cdr:y>1</cdr:y>
    </cdr:to>
    <cdr:pic>
      <cdr:nvPicPr>
        <cdr:cNvPr id="20" name="Picture 2" descr="D:\小虎\YXH\图片\SSIM-VIS-NIR.png">
          <a:extLst xmlns:a="http://schemas.openxmlformats.org/drawingml/2006/main">
            <a:ext uri="{FF2B5EF4-FFF2-40B4-BE49-F238E27FC236}">
              <a16:creationId xmlns:a16="http://schemas.microsoft.com/office/drawing/2014/main" id="{5E15BBA7-F27F-4E0C-B6B5-9A1C9700AB8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6198" y="0"/>
          <a:ext cx="5465839" cy="468849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12.xml><?xml version="1.0" encoding="utf-8"?>
<c:userShapes xmlns:c="http://schemas.openxmlformats.org/drawingml/2006/chart">
  <cdr:relSizeAnchor xmlns:cdr="http://schemas.openxmlformats.org/drawingml/2006/chartDrawing">
    <cdr:from>
      <cdr:x>0.5014</cdr:x>
      <cdr:y>0.91619</cdr:y>
    </cdr:from>
    <cdr:to>
      <cdr:x>0.6058</cdr:x>
      <cdr:y>1</cdr:y>
    </cdr:to>
    <cdr:sp macro="" textlink="">
      <cdr:nvSpPr>
        <cdr:cNvPr id="2" name="TextBox 1"/>
        <cdr:cNvSpPr txBox="1"/>
      </cdr:nvSpPr>
      <cdr:spPr>
        <a:xfrm xmlns:a="http://schemas.openxmlformats.org/drawingml/2006/main">
          <a:off x="4431934" y="2478025"/>
          <a:ext cx="922862" cy="22667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b="1" dirty="0"/>
            <a:t>Time</a:t>
          </a:r>
          <a:endParaRPr lang="zh-CN" altLang="en-US" sz="1100" b="1" dirty="0"/>
        </a:p>
      </cdr:txBody>
    </cdr:sp>
  </cdr:relSizeAnchor>
  <cdr:relSizeAnchor xmlns:cdr="http://schemas.openxmlformats.org/drawingml/2006/chartDrawing">
    <cdr:from>
      <cdr:x>0.34331</cdr:x>
      <cdr:y>0.24706</cdr:y>
    </cdr:from>
    <cdr:to>
      <cdr:x>0.46101</cdr:x>
      <cdr:y>0.48235</cdr:y>
    </cdr:to>
    <cdr:sp macro="" textlink="">
      <cdr:nvSpPr>
        <cdr:cNvPr id="3" name="TextBox 2"/>
        <cdr:cNvSpPr txBox="1"/>
      </cdr:nvSpPr>
      <cdr:spPr>
        <a:xfrm xmlns:a="http://schemas.openxmlformats.org/drawingml/2006/main">
          <a:off x="2667000" y="960120"/>
          <a:ext cx="914400" cy="914400"/>
        </a:xfrm>
        <a:prstGeom xmlns:a="http://schemas.openxmlformats.org/drawingml/2006/main" prst="rect">
          <a:avLst/>
        </a:prstGeom>
      </cdr:spPr>
      <cdr:txBody>
        <a:bodyPr xmlns:a="http://schemas.openxmlformats.org/drawingml/2006/main" vertOverflow="clip" vert="eaVert" wrap="non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cdr:x>
      <cdr:y>0.05142</cdr:y>
    </cdr:from>
    <cdr:to>
      <cdr:x>0.07287</cdr:x>
      <cdr:y>0.8984</cdr:y>
    </cdr:to>
    <cdr:sp macro="" textlink="">
      <cdr:nvSpPr>
        <cdr:cNvPr id="4" name="TextBox 3"/>
        <cdr:cNvSpPr txBox="1"/>
      </cdr:nvSpPr>
      <cdr:spPr>
        <a:xfrm xmlns:a="http://schemas.openxmlformats.org/drawingml/2006/main" rot="10800000">
          <a:off x="-1" y="139085"/>
          <a:ext cx="346100" cy="2290814"/>
        </a:xfrm>
        <a:prstGeom xmlns:a="http://schemas.openxmlformats.org/drawingml/2006/main" prst="rect">
          <a:avLst/>
        </a:prstGeom>
      </cdr:spPr>
      <cdr:txBody>
        <a:bodyPr xmlns:a="http://schemas.openxmlformats.org/drawingml/2006/main" vertOverflow="clip" vert="eaVert" wrap="none" rtlCol="0" anchor="b"/>
        <a:lstStyle xmlns:a="http://schemas.openxmlformats.org/drawingml/2006/main"/>
        <a:p xmlns:a="http://schemas.openxmlformats.org/drawingml/2006/main">
          <a:r>
            <a:rPr lang="en-US" altLang="zh-CN" b="1" dirty="0"/>
            <a:t>Calibration Signals by Tungsten 1 /Hz</a:t>
          </a:r>
          <a:endParaRPr lang="zh-CN" altLang="en-US" sz="1100" b="1" dirty="0"/>
        </a:p>
      </cdr:txBody>
    </cdr:sp>
  </cdr:relSizeAnchor>
  <cdr:relSizeAnchor xmlns:cdr="http://schemas.openxmlformats.org/drawingml/2006/chartDrawing">
    <cdr:from>
      <cdr:x>0.22508</cdr:x>
      <cdr:y>0</cdr:y>
    </cdr:from>
    <cdr:to>
      <cdr:x>0.38241</cdr:x>
      <cdr:y>0.10603</cdr:y>
    </cdr:to>
    <cdr:sp macro="" textlink="">
      <cdr:nvSpPr>
        <cdr:cNvPr id="5" name="TextBox 1"/>
        <cdr:cNvSpPr txBox="1"/>
      </cdr:nvSpPr>
      <cdr:spPr>
        <a:xfrm xmlns:a="http://schemas.openxmlformats.org/drawingml/2006/main">
          <a:off x="1119025" y="0"/>
          <a:ext cx="782170" cy="2797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solidFill>
                <a:srgbClr val="FF0000"/>
              </a:solidFill>
            </a:rPr>
            <a:t>Tungsten 1</a:t>
          </a:r>
          <a:endParaRPr lang="zh-CN" altLang="en-US" sz="1100" b="1" dirty="0">
            <a:solidFill>
              <a:srgbClr val="FF0000"/>
            </a:solidFill>
          </a:endParaRPr>
        </a:p>
      </cdr:txBody>
    </cdr:sp>
  </cdr:relSizeAnchor>
</c:userShapes>
</file>

<file path=ppt/drawings/drawing13.xml><?xml version="1.0" encoding="utf-8"?>
<c:userShapes xmlns:c="http://schemas.openxmlformats.org/drawingml/2006/chart">
  <cdr:relSizeAnchor xmlns:cdr="http://schemas.openxmlformats.org/drawingml/2006/chartDrawing">
    <cdr:from>
      <cdr:x>0.43658</cdr:x>
      <cdr:y>0.91446</cdr:y>
    </cdr:from>
    <cdr:to>
      <cdr:x>0.59824</cdr:x>
      <cdr:y>0.98221</cdr:y>
    </cdr:to>
    <cdr:sp macro="" textlink="">
      <cdr:nvSpPr>
        <cdr:cNvPr id="2" name="TextBox 1"/>
        <cdr:cNvSpPr txBox="1"/>
      </cdr:nvSpPr>
      <cdr:spPr>
        <a:xfrm xmlns:a="http://schemas.openxmlformats.org/drawingml/2006/main">
          <a:off x="2443480" y="2633980"/>
          <a:ext cx="904823" cy="19515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a:t>Time</a:t>
          </a:r>
          <a:endParaRPr lang="zh-CN" altLang="en-US" sz="1100" b="1"/>
        </a:p>
      </cdr:txBody>
    </cdr:sp>
  </cdr:relSizeAnchor>
  <cdr:relSizeAnchor xmlns:cdr="http://schemas.openxmlformats.org/drawingml/2006/chartDrawing">
    <cdr:from>
      <cdr:x>0</cdr:x>
      <cdr:y>0.21344</cdr:y>
    </cdr:from>
    <cdr:to>
      <cdr:x>0.05794</cdr:x>
      <cdr:y>0.92203</cdr:y>
    </cdr:to>
    <cdr:sp macro="" textlink="">
      <cdr:nvSpPr>
        <cdr:cNvPr id="4" name="TextBox 1"/>
        <cdr:cNvSpPr txBox="1"/>
      </cdr:nvSpPr>
      <cdr:spPr>
        <a:xfrm xmlns:a="http://schemas.openxmlformats.org/drawingml/2006/main" rot="10800000">
          <a:off x="-1" y="541440"/>
          <a:ext cx="271516" cy="1797495"/>
        </a:xfrm>
        <a:prstGeom xmlns:a="http://schemas.openxmlformats.org/drawingml/2006/main" prst="rect">
          <a:avLst/>
        </a:prstGeom>
      </cdr:spPr>
      <cdr:txBody>
        <a:bodyPr xmlns:a="http://schemas.openxmlformats.org/drawingml/2006/main" vert="eaVert" wrap="non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fontAlgn="ctr"/>
          <a:r>
            <a:rPr lang="en-US" altLang="zh-CN" b="1" dirty="0"/>
            <a:t>Calibration Signals by Tungsten 2 /Hz</a:t>
          </a:r>
          <a:endParaRPr lang="zh-CN" altLang="en-US" sz="1100" b="1" dirty="0"/>
        </a:p>
      </cdr:txBody>
    </cdr:sp>
  </cdr:relSizeAnchor>
  <cdr:relSizeAnchor xmlns:cdr="http://schemas.openxmlformats.org/drawingml/2006/chartDrawing">
    <cdr:from>
      <cdr:x>0.24676</cdr:x>
      <cdr:y>0.01892</cdr:y>
    </cdr:from>
    <cdr:to>
      <cdr:x>0.41176</cdr:x>
      <cdr:y>0.12307</cdr:y>
    </cdr:to>
    <cdr:sp macro="" textlink="">
      <cdr:nvSpPr>
        <cdr:cNvPr id="5" name="TextBox 1"/>
        <cdr:cNvSpPr txBox="1"/>
      </cdr:nvSpPr>
      <cdr:spPr>
        <a:xfrm xmlns:a="http://schemas.openxmlformats.org/drawingml/2006/main">
          <a:off x="1169825" y="50800"/>
          <a:ext cx="782170" cy="2797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solidFill>
                <a:srgbClr val="FF0000"/>
              </a:solidFill>
            </a:rPr>
            <a:t>Tungsten 2</a:t>
          </a:r>
          <a:endParaRPr lang="zh-CN" altLang="en-US" sz="1100" b="1" dirty="0">
            <a:solidFill>
              <a:srgbClr val="FF0000"/>
            </a:solidFil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0.44314</cdr:x>
      <cdr:y>0.90249</cdr:y>
    </cdr:from>
    <cdr:to>
      <cdr:x>0.56084</cdr:x>
      <cdr:y>0.991</cdr:y>
    </cdr:to>
    <cdr:sp macro="" textlink="">
      <cdr:nvSpPr>
        <cdr:cNvPr id="2" name="TextBox 1"/>
        <cdr:cNvSpPr txBox="1"/>
      </cdr:nvSpPr>
      <cdr:spPr>
        <a:xfrm xmlns:a="http://schemas.openxmlformats.org/drawingml/2006/main">
          <a:off x="2145456" y="2227228"/>
          <a:ext cx="569845" cy="21842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b="1" dirty="0"/>
            <a:t>Time</a:t>
          </a:r>
          <a:endParaRPr lang="zh-CN" altLang="en-US" sz="1100" b="1" dirty="0"/>
        </a:p>
      </cdr:txBody>
    </cdr:sp>
  </cdr:relSizeAnchor>
  <cdr:relSizeAnchor xmlns:cdr="http://schemas.openxmlformats.org/drawingml/2006/chartDrawing">
    <cdr:from>
      <cdr:x>0.34331</cdr:x>
      <cdr:y>0.24706</cdr:y>
    </cdr:from>
    <cdr:to>
      <cdr:x>0.46101</cdr:x>
      <cdr:y>0.48235</cdr:y>
    </cdr:to>
    <cdr:sp macro="" textlink="">
      <cdr:nvSpPr>
        <cdr:cNvPr id="3" name="TextBox 2"/>
        <cdr:cNvSpPr txBox="1"/>
      </cdr:nvSpPr>
      <cdr:spPr>
        <a:xfrm xmlns:a="http://schemas.openxmlformats.org/drawingml/2006/main">
          <a:off x="2667000" y="960120"/>
          <a:ext cx="914400" cy="914400"/>
        </a:xfrm>
        <a:prstGeom xmlns:a="http://schemas.openxmlformats.org/drawingml/2006/main" prst="rect">
          <a:avLst/>
        </a:prstGeom>
      </cdr:spPr>
      <cdr:txBody>
        <a:bodyPr xmlns:a="http://schemas.openxmlformats.org/drawingml/2006/main" vertOverflow="clip" vert="eaVert" wrap="non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cdr:x>
      <cdr:y>0</cdr:y>
    </cdr:from>
    <cdr:to>
      <cdr:x>0.03727</cdr:x>
      <cdr:y>0.86535</cdr:y>
    </cdr:to>
    <cdr:sp macro="" textlink="">
      <cdr:nvSpPr>
        <cdr:cNvPr id="4" name="TextBox 3"/>
        <cdr:cNvSpPr txBox="1"/>
      </cdr:nvSpPr>
      <cdr:spPr>
        <a:xfrm xmlns:a="http://schemas.openxmlformats.org/drawingml/2006/main" rot="10800000">
          <a:off x="-1" y="-1"/>
          <a:ext cx="329437" cy="1713981"/>
        </a:xfrm>
        <a:prstGeom xmlns:a="http://schemas.openxmlformats.org/drawingml/2006/main" prst="rect">
          <a:avLst/>
        </a:prstGeom>
      </cdr:spPr>
      <cdr:txBody>
        <a:bodyPr xmlns:a="http://schemas.openxmlformats.org/drawingml/2006/main" vertOverflow="clip" vert="eaVert" wrap="none" rtlCol="0" anchor="ctr"/>
        <a:lstStyle xmlns:a="http://schemas.openxmlformats.org/drawingml/2006/main"/>
        <a:p xmlns:a="http://schemas.openxmlformats.org/drawingml/2006/main">
          <a:r>
            <a:rPr lang="en-US" altLang="zh-CN" b="1" dirty="0"/>
            <a:t>Ratio Change  of  Tungsten 1</a:t>
          </a:r>
          <a:endParaRPr lang="zh-CN" altLang="en-US" sz="1100" b="1" dirty="0"/>
        </a:p>
      </cdr:txBody>
    </cdr:sp>
  </cdr:relSizeAnchor>
  <cdr:relSizeAnchor xmlns:cdr="http://schemas.openxmlformats.org/drawingml/2006/chartDrawing">
    <cdr:from>
      <cdr:x>0.24717</cdr:x>
      <cdr:y>0.02058</cdr:y>
    </cdr:from>
    <cdr:to>
      <cdr:x>0.41243</cdr:x>
      <cdr:y>0.13392</cdr:y>
    </cdr:to>
    <cdr:sp macro="" textlink="">
      <cdr:nvSpPr>
        <cdr:cNvPr id="5" name="TextBox 1"/>
        <cdr:cNvSpPr txBox="1"/>
      </cdr:nvSpPr>
      <cdr:spPr>
        <a:xfrm xmlns:a="http://schemas.openxmlformats.org/drawingml/2006/main">
          <a:off x="1169825" y="50800"/>
          <a:ext cx="782170" cy="2797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solidFill>
                <a:srgbClr val="FF0000"/>
              </a:solidFill>
            </a:rPr>
            <a:t>Tungsten 1</a:t>
          </a:r>
          <a:endParaRPr lang="zh-CN" altLang="en-US" sz="1100" b="1" dirty="0">
            <a:solidFill>
              <a:srgbClr val="FF0000"/>
            </a:solidFill>
          </a:endParaRPr>
        </a:p>
      </cdr:txBody>
    </cdr:sp>
  </cdr:relSizeAnchor>
</c:userShapes>
</file>

<file path=ppt/drawings/drawing15.xml><?xml version="1.0" encoding="utf-8"?>
<c:userShapes xmlns:c="http://schemas.openxmlformats.org/drawingml/2006/chart">
  <cdr:relSizeAnchor xmlns:cdr="http://schemas.openxmlformats.org/drawingml/2006/chartDrawing">
    <cdr:from>
      <cdr:x>0.43658</cdr:x>
      <cdr:y>0.91446</cdr:y>
    </cdr:from>
    <cdr:to>
      <cdr:x>0.59824</cdr:x>
      <cdr:y>0.98221</cdr:y>
    </cdr:to>
    <cdr:sp macro="" textlink="">
      <cdr:nvSpPr>
        <cdr:cNvPr id="2" name="TextBox 1"/>
        <cdr:cNvSpPr txBox="1"/>
      </cdr:nvSpPr>
      <cdr:spPr>
        <a:xfrm xmlns:a="http://schemas.openxmlformats.org/drawingml/2006/main">
          <a:off x="2443480" y="2633980"/>
          <a:ext cx="904823" cy="195152"/>
        </a:xfrm>
        <a:prstGeom xmlns:a="http://schemas.openxmlformats.org/drawingml/2006/main" prst="rect">
          <a:avLst/>
        </a:prstGeom>
      </cdr:spPr>
      <cdr:txBody>
        <a:bodyPr xmlns:a="http://schemas.openxmlformats.org/drawingml/2006/main"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t>Time</a:t>
          </a:r>
          <a:endParaRPr lang="zh-CN" altLang="en-US" sz="1100" b="1" dirty="0"/>
        </a:p>
      </cdr:txBody>
    </cdr:sp>
  </cdr:relSizeAnchor>
  <cdr:relSizeAnchor xmlns:cdr="http://schemas.openxmlformats.org/drawingml/2006/chartDrawing">
    <cdr:from>
      <cdr:x>0</cdr:x>
      <cdr:y>0.097</cdr:y>
    </cdr:from>
    <cdr:to>
      <cdr:x>0.0517</cdr:x>
      <cdr:y>0.87434</cdr:y>
    </cdr:to>
    <cdr:sp macro="" textlink="">
      <cdr:nvSpPr>
        <cdr:cNvPr id="4" name="TextBox 1"/>
        <cdr:cNvSpPr txBox="1"/>
      </cdr:nvSpPr>
      <cdr:spPr>
        <a:xfrm xmlns:a="http://schemas.openxmlformats.org/drawingml/2006/main" rot="10800000">
          <a:off x="0" y="245189"/>
          <a:ext cx="239996" cy="1964911"/>
        </a:xfrm>
        <a:prstGeom xmlns:a="http://schemas.openxmlformats.org/drawingml/2006/main" prst="rect">
          <a:avLst/>
        </a:prstGeom>
      </cdr:spPr>
      <cdr:txBody>
        <a:bodyPr xmlns:a="http://schemas.openxmlformats.org/drawingml/2006/main" vert="eaVert" wrap="non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CN" b="1" dirty="0"/>
            <a:t>Ratio Change  of  Tungsten 2</a:t>
          </a:r>
          <a:endParaRPr lang="zh-CN" altLang="en-US" sz="1100" b="1" dirty="0"/>
        </a:p>
      </cdr:txBody>
    </cdr:sp>
  </cdr:relSizeAnchor>
  <cdr:relSizeAnchor xmlns:cdr="http://schemas.openxmlformats.org/drawingml/2006/chartDrawing">
    <cdr:from>
      <cdr:x>0.252</cdr:x>
      <cdr:y>0.0201</cdr:y>
    </cdr:from>
    <cdr:to>
      <cdr:x>0.4205</cdr:x>
      <cdr:y>0.13075</cdr:y>
    </cdr:to>
    <cdr:sp macro="" textlink="">
      <cdr:nvSpPr>
        <cdr:cNvPr id="5" name="TextBox 1"/>
        <cdr:cNvSpPr txBox="1"/>
      </cdr:nvSpPr>
      <cdr:spPr>
        <a:xfrm xmlns:a="http://schemas.openxmlformats.org/drawingml/2006/main">
          <a:off x="1169825" y="50800"/>
          <a:ext cx="782170" cy="2797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solidFill>
                <a:srgbClr val="FF0000"/>
              </a:solidFill>
            </a:rPr>
            <a:t>Tungsten 2</a:t>
          </a:r>
          <a:endParaRPr lang="zh-CN" altLang="en-US" sz="1100" b="1" dirty="0">
            <a:solidFill>
              <a:srgbClr val="FF0000"/>
            </a:solidFill>
          </a:endParaRPr>
        </a:p>
      </cdr:txBody>
    </cdr:sp>
  </cdr:relSizeAnchor>
</c:userShapes>
</file>

<file path=ppt/drawings/drawing16.xml><?xml version="1.0" encoding="utf-8"?>
<c:userShapes xmlns:c="http://schemas.openxmlformats.org/drawingml/2006/chart">
  <cdr:relSizeAnchor xmlns:cdr="http://schemas.openxmlformats.org/drawingml/2006/chartDrawing">
    <cdr:from>
      <cdr:x>0.47684</cdr:x>
      <cdr:y>0.89328</cdr:y>
    </cdr:from>
    <cdr:to>
      <cdr:x>0.57718</cdr:x>
      <cdr:y>1</cdr:y>
    </cdr:to>
    <cdr:sp macro="" textlink="">
      <cdr:nvSpPr>
        <cdr:cNvPr id="2" name="TextBox 1"/>
        <cdr:cNvSpPr txBox="1"/>
      </cdr:nvSpPr>
      <cdr:spPr>
        <a:xfrm xmlns:a="http://schemas.openxmlformats.org/drawingml/2006/main">
          <a:off x="4177350" y="2152538"/>
          <a:ext cx="879014" cy="25717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b="1" dirty="0"/>
            <a:t>Time</a:t>
          </a:r>
          <a:endParaRPr lang="zh-CN" altLang="en-US" sz="1100" b="1" dirty="0"/>
        </a:p>
      </cdr:txBody>
    </cdr:sp>
  </cdr:relSizeAnchor>
  <cdr:relSizeAnchor xmlns:cdr="http://schemas.openxmlformats.org/drawingml/2006/chartDrawing">
    <cdr:from>
      <cdr:x>0.34331</cdr:x>
      <cdr:y>0.24706</cdr:y>
    </cdr:from>
    <cdr:to>
      <cdr:x>0.46101</cdr:x>
      <cdr:y>0.48235</cdr:y>
    </cdr:to>
    <cdr:sp macro="" textlink="">
      <cdr:nvSpPr>
        <cdr:cNvPr id="3" name="TextBox 2"/>
        <cdr:cNvSpPr txBox="1"/>
      </cdr:nvSpPr>
      <cdr:spPr>
        <a:xfrm xmlns:a="http://schemas.openxmlformats.org/drawingml/2006/main">
          <a:off x="2667000" y="960120"/>
          <a:ext cx="914400" cy="914400"/>
        </a:xfrm>
        <a:prstGeom xmlns:a="http://schemas.openxmlformats.org/drawingml/2006/main" prst="rect">
          <a:avLst/>
        </a:prstGeom>
      </cdr:spPr>
      <cdr:txBody>
        <a:bodyPr xmlns:a="http://schemas.openxmlformats.org/drawingml/2006/main" vertOverflow="clip" vert="eaVert" wrap="non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0.00109</cdr:x>
      <cdr:y>0.09877</cdr:y>
    </cdr:from>
    <cdr:to>
      <cdr:x>0.05937</cdr:x>
      <cdr:y>0.9249</cdr:y>
    </cdr:to>
    <cdr:sp macro="" textlink="">
      <cdr:nvSpPr>
        <cdr:cNvPr id="4" name="TextBox 3"/>
        <cdr:cNvSpPr txBox="1"/>
      </cdr:nvSpPr>
      <cdr:spPr>
        <a:xfrm xmlns:a="http://schemas.openxmlformats.org/drawingml/2006/main" rot="10800000">
          <a:off x="5124" y="238006"/>
          <a:ext cx="274008" cy="1990737"/>
        </a:xfrm>
        <a:prstGeom xmlns:a="http://schemas.openxmlformats.org/drawingml/2006/main" prst="rect">
          <a:avLst/>
        </a:prstGeom>
      </cdr:spPr>
      <cdr:txBody>
        <a:bodyPr xmlns:a="http://schemas.openxmlformats.org/drawingml/2006/main" vertOverflow="clip" vert="eaVert" wrap="none" rtlCol="0" anchor="ctr"/>
        <a:lstStyle xmlns:a="http://schemas.openxmlformats.org/drawingml/2006/main"/>
        <a:p xmlns:a="http://schemas.openxmlformats.org/drawingml/2006/main">
          <a:pPr algn="ctr"/>
          <a:r>
            <a:rPr lang="en-US" altLang="zh-CN" b="1" dirty="0"/>
            <a:t>Ratio Change  of  Tungsten 1</a:t>
          </a:r>
          <a:endParaRPr lang="zh-CN" altLang="en-US" sz="1100" b="1" dirty="0"/>
        </a:p>
      </cdr:txBody>
    </cdr:sp>
  </cdr:relSizeAnchor>
  <cdr:relSizeAnchor xmlns:cdr="http://schemas.openxmlformats.org/drawingml/2006/chartDrawing">
    <cdr:from>
      <cdr:x>0.2488</cdr:x>
      <cdr:y>0.02363</cdr:y>
    </cdr:from>
    <cdr:to>
      <cdr:x>0.41515</cdr:x>
      <cdr:y>0.15375</cdr:y>
    </cdr:to>
    <cdr:sp macro="" textlink="">
      <cdr:nvSpPr>
        <cdr:cNvPr id="5" name="TextBox 1"/>
        <cdr:cNvSpPr txBox="1"/>
      </cdr:nvSpPr>
      <cdr:spPr>
        <a:xfrm xmlns:a="http://schemas.openxmlformats.org/drawingml/2006/main">
          <a:off x="1169825" y="50800"/>
          <a:ext cx="782170" cy="2797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solidFill>
                <a:srgbClr val="FF0000"/>
              </a:solidFill>
            </a:rPr>
            <a:t>Tungsten 1</a:t>
          </a:r>
          <a:endParaRPr lang="zh-CN" altLang="en-US" sz="1100" b="1" dirty="0">
            <a:solidFill>
              <a:srgbClr val="FF0000"/>
            </a:solidFill>
          </a:endParaRPr>
        </a:p>
      </cdr:txBody>
    </cdr:sp>
  </cdr:relSizeAnchor>
</c:userShapes>
</file>

<file path=ppt/drawings/drawing17.xml><?xml version="1.0" encoding="utf-8"?>
<c:userShapes xmlns:c="http://schemas.openxmlformats.org/drawingml/2006/chart">
  <cdr:relSizeAnchor xmlns:cdr="http://schemas.openxmlformats.org/drawingml/2006/chartDrawing">
    <cdr:from>
      <cdr:x>0.45858</cdr:x>
      <cdr:y>0.91273</cdr:y>
    </cdr:from>
    <cdr:to>
      <cdr:x>0.62024</cdr:x>
      <cdr:y>0.98048</cdr:y>
    </cdr:to>
    <cdr:sp macro="" textlink="">
      <cdr:nvSpPr>
        <cdr:cNvPr id="2" name="TextBox 1"/>
        <cdr:cNvSpPr txBox="1"/>
      </cdr:nvSpPr>
      <cdr:spPr>
        <a:xfrm xmlns:a="http://schemas.openxmlformats.org/drawingml/2006/main">
          <a:off x="2224638" y="1830246"/>
          <a:ext cx="784234" cy="13585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t>Time</a:t>
          </a:r>
          <a:endParaRPr lang="zh-CN" altLang="en-US" sz="1100" b="1" dirty="0"/>
        </a:p>
      </cdr:txBody>
    </cdr:sp>
  </cdr:relSizeAnchor>
  <cdr:relSizeAnchor xmlns:cdr="http://schemas.openxmlformats.org/drawingml/2006/chartDrawing">
    <cdr:from>
      <cdr:x>0</cdr:x>
      <cdr:y>0</cdr:y>
    </cdr:from>
    <cdr:to>
      <cdr:x>0.0517</cdr:x>
      <cdr:y>0.96265</cdr:y>
    </cdr:to>
    <cdr:sp macro="" textlink="">
      <cdr:nvSpPr>
        <cdr:cNvPr id="4" name="TextBox 1"/>
        <cdr:cNvSpPr txBox="1"/>
      </cdr:nvSpPr>
      <cdr:spPr>
        <a:xfrm xmlns:a="http://schemas.openxmlformats.org/drawingml/2006/main" rot="10800000">
          <a:off x="-1" y="0"/>
          <a:ext cx="250803" cy="1930340"/>
        </a:xfrm>
        <a:prstGeom xmlns:a="http://schemas.openxmlformats.org/drawingml/2006/main" prst="rect">
          <a:avLst/>
        </a:prstGeom>
      </cdr:spPr>
      <cdr:txBody>
        <a:bodyPr xmlns:a="http://schemas.openxmlformats.org/drawingml/2006/main" vert="eaVert"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CN" b="1" dirty="0"/>
            <a:t>Ratio Change  of  Tungsten 2</a:t>
          </a:r>
          <a:endParaRPr lang="zh-CN" altLang="en-US" sz="1100" b="1" dirty="0"/>
        </a:p>
      </cdr:txBody>
    </cdr:sp>
  </cdr:relSizeAnchor>
  <cdr:relSizeAnchor xmlns:cdr="http://schemas.openxmlformats.org/drawingml/2006/chartDrawing">
    <cdr:from>
      <cdr:x>0.24114</cdr:x>
      <cdr:y>0.02533</cdr:y>
    </cdr:from>
    <cdr:to>
      <cdr:x>0.40238</cdr:x>
      <cdr:y>0.16482</cdr:y>
    </cdr:to>
    <cdr:sp macro="" textlink="">
      <cdr:nvSpPr>
        <cdr:cNvPr id="5" name="TextBox 1"/>
        <cdr:cNvSpPr txBox="1"/>
      </cdr:nvSpPr>
      <cdr:spPr>
        <a:xfrm xmlns:a="http://schemas.openxmlformats.org/drawingml/2006/main">
          <a:off x="1169825" y="50800"/>
          <a:ext cx="782170" cy="27970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solidFill>
                <a:srgbClr val="FF0000"/>
              </a:solidFill>
            </a:rPr>
            <a:t>Tungsten 2</a:t>
          </a:r>
          <a:endParaRPr lang="zh-CN" altLang="en-US" sz="1100" b="1" dirty="0">
            <a:solidFill>
              <a:srgbClr val="FF0000"/>
            </a:solidFill>
          </a:endParaRPr>
        </a:p>
      </cdr:txBody>
    </cdr:sp>
  </cdr:relSizeAnchor>
</c:userShapes>
</file>

<file path=ppt/drawings/drawing18.xml><?xml version="1.0" encoding="utf-8"?>
<c:userShapes xmlns:c="http://schemas.openxmlformats.org/drawingml/2006/chart">
  <cdr:relSizeAnchor xmlns:cdr="http://schemas.openxmlformats.org/drawingml/2006/chartDrawing">
    <cdr:from>
      <cdr:x>0.47555</cdr:x>
      <cdr:y>0.92282</cdr:y>
    </cdr:from>
    <cdr:to>
      <cdr:x>0.62685</cdr:x>
      <cdr:y>0.98771</cdr:y>
    </cdr:to>
    <cdr:sp macro="" textlink="">
      <cdr:nvSpPr>
        <cdr:cNvPr id="2" name="TextBox 1"/>
        <cdr:cNvSpPr txBox="1"/>
      </cdr:nvSpPr>
      <cdr:spPr>
        <a:xfrm xmlns:a="http://schemas.openxmlformats.org/drawingml/2006/main">
          <a:off x="2976880" y="2763520"/>
          <a:ext cx="947125" cy="1943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t>Time</a:t>
          </a:r>
          <a:endParaRPr lang="zh-CN" altLang="en-US" sz="1100" b="1" dirty="0"/>
        </a:p>
      </cdr:txBody>
    </cdr:sp>
  </cdr:relSizeAnchor>
  <cdr:relSizeAnchor xmlns:cdr="http://schemas.openxmlformats.org/drawingml/2006/chartDrawing">
    <cdr:from>
      <cdr:x>0.00446</cdr:x>
      <cdr:y>0.06022</cdr:y>
    </cdr:from>
    <cdr:to>
      <cdr:x>0.05658</cdr:x>
      <cdr:y>0.77892</cdr:y>
    </cdr:to>
    <cdr:sp macro="" textlink="">
      <cdr:nvSpPr>
        <cdr:cNvPr id="3" name="TextBox 1"/>
        <cdr:cNvSpPr txBox="1"/>
      </cdr:nvSpPr>
      <cdr:spPr>
        <a:xfrm xmlns:a="http://schemas.openxmlformats.org/drawingml/2006/main" rot="10800000">
          <a:off x="18928" y="125780"/>
          <a:ext cx="221195" cy="1501144"/>
        </a:xfrm>
        <a:prstGeom xmlns:a="http://schemas.openxmlformats.org/drawingml/2006/main" prst="rect">
          <a:avLst/>
        </a:prstGeom>
      </cdr:spPr>
      <cdr:txBody>
        <a:bodyPr xmlns:a="http://schemas.openxmlformats.org/drawingml/2006/main" vert="eaVert" wrap="non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b="1" dirty="0"/>
            <a:t>Change  of  Tungsten 1</a:t>
          </a:r>
          <a:endParaRPr lang="zh-CN" altLang="en-US" sz="1100" b="1" dirty="0"/>
        </a:p>
      </cdr:txBody>
    </cdr:sp>
  </cdr:relSizeAnchor>
</c:userShapes>
</file>

<file path=ppt/drawings/drawing19.xml><?xml version="1.0" encoding="utf-8"?>
<c:userShapes xmlns:c="http://schemas.openxmlformats.org/drawingml/2006/chart">
  <cdr:relSizeAnchor xmlns:cdr="http://schemas.openxmlformats.org/drawingml/2006/chartDrawing">
    <cdr:from>
      <cdr:x>0.45971</cdr:x>
      <cdr:y>0.91881</cdr:y>
    </cdr:from>
    <cdr:to>
      <cdr:x>0.57464</cdr:x>
      <cdr:y>0.98454</cdr:y>
    </cdr:to>
    <cdr:sp macro="" textlink="">
      <cdr:nvSpPr>
        <cdr:cNvPr id="2" name="TextBox 1"/>
        <cdr:cNvSpPr txBox="1"/>
      </cdr:nvSpPr>
      <cdr:spPr>
        <a:xfrm xmlns:a="http://schemas.openxmlformats.org/drawingml/2006/main">
          <a:off x="3376901" y="2716516"/>
          <a:ext cx="844213" cy="19432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a:t>Wavelength/nm</a:t>
          </a:r>
          <a:endParaRPr lang="zh-CN" altLang="en-US" sz="1100" b="1"/>
        </a:p>
      </cdr:txBody>
    </cdr:sp>
  </cdr:relSizeAnchor>
  <cdr:relSizeAnchor xmlns:cdr="http://schemas.openxmlformats.org/drawingml/2006/chartDrawing">
    <cdr:from>
      <cdr:x>0.00479</cdr:x>
      <cdr:y>0.08677</cdr:y>
    </cdr:from>
    <cdr:to>
      <cdr:x>0.0405</cdr:x>
      <cdr:y>0.78323</cdr:y>
    </cdr:to>
    <cdr:sp macro="" textlink="">
      <cdr:nvSpPr>
        <cdr:cNvPr id="4" name="TextBox 1"/>
        <cdr:cNvSpPr txBox="1"/>
      </cdr:nvSpPr>
      <cdr:spPr>
        <a:xfrm xmlns:a="http://schemas.openxmlformats.org/drawingml/2006/main" rot="10800000">
          <a:off x="35177" y="256540"/>
          <a:ext cx="262317" cy="2059125"/>
        </a:xfrm>
        <a:prstGeom xmlns:a="http://schemas.openxmlformats.org/drawingml/2006/main" prst="rect">
          <a:avLst/>
        </a:prstGeom>
      </cdr:spPr>
      <cdr:txBody>
        <a:bodyPr xmlns:a="http://schemas.openxmlformats.org/drawingml/2006/main" vert="eaVert" wrap="non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b="1" dirty="0"/>
            <a:t>Ratio Change  of  Tungsten 1</a:t>
          </a:r>
          <a:endParaRPr lang="zh-CN" altLang="en-US" sz="11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pic>
      <cdr:nvPicPr>
        <cdr:cNvPr id="3" name="chart">
          <a:extLst xmlns:a="http://schemas.openxmlformats.org/drawingml/2006/main">
            <a:ext uri="{FF2B5EF4-FFF2-40B4-BE49-F238E27FC236}">
              <a16:creationId xmlns:a16="http://schemas.microsoft.com/office/drawing/2014/main" id="{A7F6055D-E192-407D-8C39-958A28ECE87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8884118" cy="3825357"/>
        </a:xfrm>
        <a:prstGeom xmlns:a="http://schemas.openxmlformats.org/drawingml/2006/main" prst="rect">
          <a:avLst/>
        </a:prstGeom>
      </cdr:spPr>
    </cdr:pic>
  </cdr:relSizeAnchor>
</c:userShapes>
</file>

<file path=ppt/drawings/drawing20.xml><?xml version="1.0" encoding="utf-8"?>
<c:userShapes xmlns:c="http://schemas.openxmlformats.org/drawingml/2006/chart">
  <cdr:relSizeAnchor xmlns:cdr="http://schemas.openxmlformats.org/drawingml/2006/chartDrawing">
    <cdr:from>
      <cdr:x>0.45971</cdr:x>
      <cdr:y>0.91881</cdr:y>
    </cdr:from>
    <cdr:to>
      <cdr:x>0.57464</cdr:x>
      <cdr:y>0.98454</cdr:y>
    </cdr:to>
    <cdr:sp macro="" textlink="">
      <cdr:nvSpPr>
        <cdr:cNvPr id="2" name="TextBox 1"/>
        <cdr:cNvSpPr txBox="1"/>
      </cdr:nvSpPr>
      <cdr:spPr>
        <a:xfrm xmlns:a="http://schemas.openxmlformats.org/drawingml/2006/main">
          <a:off x="3376901" y="2716516"/>
          <a:ext cx="844213" cy="19432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a:t>Wavelength/nm</a:t>
          </a:r>
          <a:endParaRPr lang="zh-CN" altLang="en-US" sz="1100" b="1"/>
        </a:p>
      </cdr:txBody>
    </cdr:sp>
  </cdr:relSizeAnchor>
  <cdr:relSizeAnchor xmlns:cdr="http://schemas.openxmlformats.org/drawingml/2006/chartDrawing">
    <cdr:from>
      <cdr:x>0.01556</cdr:x>
      <cdr:y>0.08677</cdr:y>
    </cdr:from>
    <cdr:to>
      <cdr:x>0.05127</cdr:x>
      <cdr:y>0.78323</cdr:y>
    </cdr:to>
    <cdr:sp macro="" textlink="">
      <cdr:nvSpPr>
        <cdr:cNvPr id="4" name="TextBox 1"/>
        <cdr:cNvSpPr txBox="1"/>
      </cdr:nvSpPr>
      <cdr:spPr>
        <a:xfrm xmlns:a="http://schemas.openxmlformats.org/drawingml/2006/main" rot="10800000">
          <a:off x="69527" y="211998"/>
          <a:ext cx="159543" cy="1701600"/>
        </a:xfrm>
        <a:prstGeom xmlns:a="http://schemas.openxmlformats.org/drawingml/2006/main" prst="rect">
          <a:avLst/>
        </a:prstGeom>
      </cdr:spPr>
      <cdr:txBody>
        <a:bodyPr xmlns:a="http://schemas.openxmlformats.org/drawingml/2006/main" vert="eaVert" wrap="none" rtlCol="0" anchor="b"/>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b="1" dirty="0"/>
            <a:t>Ratio Change  of  Tungsten 1</a:t>
          </a:r>
          <a:endParaRPr lang="zh-CN" altLang="en-US" sz="1100" b="1" dirty="0"/>
        </a:p>
      </cdr:txBody>
    </cdr:sp>
  </cdr:relSizeAnchor>
</c:userShapes>
</file>

<file path=ppt/drawings/drawing3.xml><?xml version="1.0" encoding="utf-8"?>
<c:userShapes xmlns:c="http://schemas.openxmlformats.org/drawingml/2006/chart">
  <cdr:relSizeAnchor xmlns:cdr="http://schemas.openxmlformats.org/drawingml/2006/chartDrawing">
    <cdr:from>
      <cdr:x>0.00838</cdr:x>
      <cdr:y>0</cdr:y>
    </cdr:from>
    <cdr:to>
      <cdr:x>1</cdr:x>
      <cdr:y>1</cdr:y>
    </cdr:to>
    <cdr:pic>
      <cdr:nvPicPr>
        <cdr:cNvPr id="20" name="Picture 2" descr="D:\小虎\YXH\图片\SSIM-VIS-NIR.png">
          <a:extLst xmlns:a="http://schemas.openxmlformats.org/drawingml/2006/main">
            <a:ext uri="{FF2B5EF4-FFF2-40B4-BE49-F238E27FC236}">
              <a16:creationId xmlns:a16="http://schemas.microsoft.com/office/drawing/2014/main" id="{611D1EAE-0404-458A-950B-427AE5AFC2C6}"/>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6198" y="0"/>
          <a:ext cx="5465839" cy="468849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4.xml><?xml version="1.0" encoding="utf-8"?>
<c:userShapes xmlns:c="http://schemas.openxmlformats.org/drawingml/2006/chart">
  <cdr:relSizeAnchor xmlns:cdr="http://schemas.openxmlformats.org/drawingml/2006/chartDrawing">
    <cdr:from>
      <cdr:x>0.00838</cdr:x>
      <cdr:y>0</cdr:y>
    </cdr:from>
    <cdr:to>
      <cdr:x>1</cdr:x>
      <cdr:y>1</cdr:y>
    </cdr:to>
    <cdr:pic>
      <cdr:nvPicPr>
        <cdr:cNvPr id="20" name="Picture 2" descr="D:\小虎\YXH\图片\SSIM-VIS-NIR.png">
          <a:extLst xmlns:a="http://schemas.openxmlformats.org/drawingml/2006/main">
            <a:ext uri="{FF2B5EF4-FFF2-40B4-BE49-F238E27FC236}">
              <a16:creationId xmlns:a16="http://schemas.microsoft.com/office/drawing/2014/main" id="{50337786-E92F-41B2-8866-BF8839740F29}"/>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6198" y="0"/>
          <a:ext cx="5465839" cy="468849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5.xml><?xml version="1.0" encoding="utf-8"?>
<c:userShapes xmlns:c="http://schemas.openxmlformats.org/drawingml/2006/chart">
  <cdr:relSizeAnchor xmlns:cdr="http://schemas.openxmlformats.org/drawingml/2006/chartDrawing">
    <cdr:from>
      <cdr:x>0.00838</cdr:x>
      <cdr:y>0</cdr:y>
    </cdr:from>
    <cdr:to>
      <cdr:x>1</cdr:x>
      <cdr:y>1</cdr:y>
    </cdr:to>
    <cdr:pic>
      <cdr:nvPicPr>
        <cdr:cNvPr id="20" name="Picture 2" descr="D:\小虎\YXH\图片\SSIM-VIS-NIR.png">
          <a:extLst xmlns:a="http://schemas.openxmlformats.org/drawingml/2006/main">
            <a:ext uri="{FF2B5EF4-FFF2-40B4-BE49-F238E27FC236}">
              <a16:creationId xmlns:a16="http://schemas.microsoft.com/office/drawing/2014/main" id="{085C1E1F-DCF4-4C7C-9C81-132D803A83DA}"/>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6198" y="0"/>
          <a:ext cx="5465839" cy="468849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6.xml><?xml version="1.0" encoding="utf-8"?>
<c:userShapes xmlns:c="http://schemas.openxmlformats.org/drawingml/2006/chart">
  <cdr:relSizeAnchor xmlns:cdr="http://schemas.openxmlformats.org/drawingml/2006/chartDrawing">
    <cdr:from>
      <cdr:x>0.45952</cdr:x>
      <cdr:y>0.91617</cdr:y>
    </cdr:from>
    <cdr:to>
      <cdr:x>0.57722</cdr:x>
      <cdr:y>1</cdr:y>
    </cdr:to>
    <cdr:sp macro="" textlink="">
      <cdr:nvSpPr>
        <cdr:cNvPr id="2" name="TextBox 1"/>
        <cdr:cNvSpPr txBox="1"/>
      </cdr:nvSpPr>
      <cdr:spPr>
        <a:xfrm xmlns:a="http://schemas.openxmlformats.org/drawingml/2006/main">
          <a:off x="4031003" y="2684453"/>
          <a:ext cx="1032491" cy="24562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zh-CN" sz="1100" b="1" dirty="0"/>
            <a:t>Time</a:t>
          </a:r>
          <a:endParaRPr lang="zh-CN" altLang="en-US" sz="1100" b="1" dirty="0"/>
        </a:p>
      </cdr:txBody>
    </cdr:sp>
  </cdr:relSizeAnchor>
  <cdr:relSizeAnchor xmlns:cdr="http://schemas.openxmlformats.org/drawingml/2006/chartDrawing">
    <cdr:from>
      <cdr:x>0.34331</cdr:x>
      <cdr:y>0.24706</cdr:y>
    </cdr:from>
    <cdr:to>
      <cdr:x>0.46101</cdr:x>
      <cdr:y>0.48235</cdr:y>
    </cdr:to>
    <cdr:sp macro="" textlink="">
      <cdr:nvSpPr>
        <cdr:cNvPr id="3" name="TextBox 2"/>
        <cdr:cNvSpPr txBox="1"/>
      </cdr:nvSpPr>
      <cdr:spPr>
        <a:xfrm xmlns:a="http://schemas.openxmlformats.org/drawingml/2006/main">
          <a:off x="2667000" y="960120"/>
          <a:ext cx="914400" cy="914400"/>
        </a:xfrm>
        <a:prstGeom xmlns:a="http://schemas.openxmlformats.org/drawingml/2006/main" prst="rect">
          <a:avLst/>
        </a:prstGeom>
      </cdr:spPr>
      <cdr:txBody>
        <a:bodyPr xmlns:a="http://schemas.openxmlformats.org/drawingml/2006/main" vertOverflow="clip" vert="eaVert" wrap="none" rtlCol="0"/>
        <a:lstStyle xmlns:a="http://schemas.openxmlformats.org/drawingml/2006/main"/>
        <a:p xmlns:a="http://schemas.openxmlformats.org/drawingml/2006/main">
          <a:endParaRPr lang="zh-CN" altLang="en-US" sz="1100"/>
        </a:p>
      </cdr:txBody>
    </cdr:sp>
  </cdr:relSizeAnchor>
  <cdr:relSizeAnchor xmlns:cdr="http://schemas.openxmlformats.org/drawingml/2006/chartDrawing">
    <cdr:from>
      <cdr:x>0</cdr:x>
      <cdr:y>0.21961</cdr:y>
    </cdr:from>
    <cdr:to>
      <cdr:x>0.03727</cdr:x>
      <cdr:y>0.83922</cdr:y>
    </cdr:to>
    <cdr:sp macro="" textlink="">
      <cdr:nvSpPr>
        <cdr:cNvPr id="4" name="TextBox 3"/>
        <cdr:cNvSpPr txBox="1"/>
      </cdr:nvSpPr>
      <cdr:spPr>
        <a:xfrm xmlns:a="http://schemas.openxmlformats.org/drawingml/2006/main" rot="10800000">
          <a:off x="0" y="853440"/>
          <a:ext cx="289560" cy="2407920"/>
        </a:xfrm>
        <a:prstGeom xmlns:a="http://schemas.openxmlformats.org/drawingml/2006/main" prst="rect">
          <a:avLst/>
        </a:prstGeom>
      </cdr:spPr>
      <cdr:txBody>
        <a:bodyPr xmlns:a="http://schemas.openxmlformats.org/drawingml/2006/main" vertOverflow="clip" vert="eaVert" wrap="none" rtlCol="0"/>
        <a:lstStyle xmlns:a="http://schemas.openxmlformats.org/drawingml/2006/main"/>
        <a:p xmlns:a="http://schemas.openxmlformats.org/drawingml/2006/main">
          <a:r>
            <a:rPr lang="en-US" altLang="zh-CN" b="1"/>
            <a:t>Deviation from the Standard Value/nm</a:t>
          </a:r>
          <a:endParaRPr lang="zh-CN" altLang="en-US" sz="1100" b="1"/>
        </a:p>
      </cdr:txBody>
    </cdr:sp>
  </cdr:relSizeAnchor>
</c:userShapes>
</file>

<file path=ppt/drawings/drawing7.xml><?xml version="1.0" encoding="utf-8"?>
<c:userShapes xmlns:c="http://schemas.openxmlformats.org/drawingml/2006/chart">
  <cdr:relSizeAnchor xmlns:cdr="http://schemas.openxmlformats.org/drawingml/2006/chartDrawing">
    <cdr:from>
      <cdr:x>0.00336</cdr:x>
      <cdr:y>0.24785</cdr:y>
    </cdr:from>
    <cdr:to>
      <cdr:x>0.03814</cdr:x>
      <cdr:y>0.61452</cdr:y>
    </cdr:to>
    <cdr:sp macro="" textlink="">
      <cdr:nvSpPr>
        <cdr:cNvPr id="2" name="TextBox 1"/>
        <cdr:cNvSpPr txBox="1"/>
      </cdr:nvSpPr>
      <cdr:spPr>
        <a:xfrm xmlns:a="http://schemas.openxmlformats.org/drawingml/2006/main" rot="10800000">
          <a:off x="27939" y="1170940"/>
          <a:ext cx="289535" cy="1732280"/>
        </a:xfrm>
        <a:prstGeom xmlns:a="http://schemas.openxmlformats.org/drawingml/2006/main" prst="rect">
          <a:avLst/>
        </a:prstGeom>
      </cdr:spPr>
      <cdr:txBody>
        <a:bodyPr xmlns:a="http://schemas.openxmlformats.org/drawingml/2006/main" vert="eaVert" wrap="non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b="1"/>
            <a:t>Bandwidth/nm</a:t>
          </a:r>
          <a:endParaRPr lang="zh-CN" altLang="en-US" sz="1100" b="1"/>
        </a:p>
      </cdr:txBody>
    </cdr:sp>
  </cdr:relSizeAnchor>
  <cdr:relSizeAnchor xmlns:cdr="http://schemas.openxmlformats.org/drawingml/2006/chartDrawing">
    <cdr:from>
      <cdr:x>0.44508</cdr:x>
      <cdr:y>0.9206</cdr:y>
    </cdr:from>
    <cdr:to>
      <cdr:x>0.55492</cdr:x>
      <cdr:y>0.96254</cdr:y>
    </cdr:to>
    <cdr:sp macro="" textlink="">
      <cdr:nvSpPr>
        <cdr:cNvPr id="3" name="TextBox 1"/>
        <cdr:cNvSpPr txBox="1"/>
      </cdr:nvSpPr>
      <cdr:spPr>
        <a:xfrm xmlns:a="http://schemas.openxmlformats.org/drawingml/2006/main">
          <a:off x="3934151" y="2582625"/>
          <a:ext cx="970898" cy="117657"/>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altLang="zh-CN" sz="1100" b="1" dirty="0"/>
            <a:t>Time</a:t>
          </a:r>
          <a:endParaRPr lang="zh-CN" altLang="en-US" sz="1100" b="1" dirty="0"/>
        </a:p>
      </cdr:txBody>
    </cdr:sp>
  </cdr:relSizeAnchor>
</c:userShapes>
</file>

<file path=ppt/drawings/drawing8.xml><?xml version="1.0" encoding="utf-8"?>
<c:userShapes xmlns:c="http://schemas.openxmlformats.org/drawingml/2006/chart">
  <cdr:relSizeAnchor xmlns:cdr="http://schemas.openxmlformats.org/drawingml/2006/chartDrawing">
    <cdr:from>
      <cdr:x>0.00838</cdr:x>
      <cdr:y>0</cdr:y>
    </cdr:from>
    <cdr:to>
      <cdr:x>1</cdr:x>
      <cdr:y>1</cdr:y>
    </cdr:to>
    <cdr:pic>
      <cdr:nvPicPr>
        <cdr:cNvPr id="20" name="Picture 2" descr="D:\小虎\YXH\图片\SSIM-VIS-NIR.png">
          <a:extLst xmlns:a="http://schemas.openxmlformats.org/drawingml/2006/main">
            <a:ext uri="{FF2B5EF4-FFF2-40B4-BE49-F238E27FC236}">
              <a16:creationId xmlns:a16="http://schemas.microsoft.com/office/drawing/2014/main" id="{F08082A2-06DF-4736-BD37-6EF0F972A3E2}"/>
            </a:ext>
          </a:extLst>
        </cdr:cNvPr>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rcRect xmlns:a="http://schemas.openxmlformats.org/drawingml/2006/main"/>
        <a:stretch xmlns:a="http://schemas.openxmlformats.org/drawingml/2006/main">
          <a:fillRect/>
        </a:stretch>
      </cdr:blipFill>
      <cdr:spPr bwMode="auto">
        <a:xfrm xmlns:a="http://schemas.openxmlformats.org/drawingml/2006/main">
          <a:off x="46198" y="0"/>
          <a:ext cx="5465839" cy="4688498"/>
        </a:xfrm>
        <a:prstGeom xmlns:a="http://schemas.openxmlformats.org/drawingml/2006/main" prst="rect">
          <a:avLst/>
        </a:prstGeom>
        <a:noFill xmlns:a="http://schemas.openxmlformats.org/drawingml/2006/main"/>
        <a:extLst xmlns:a="http://schemas.openxmlformats.org/drawingml/2006/main">
          <a:ext uri="{909E8E84-426E-40DD-AFC4-6F175D3DCCD1}">
            <a14:hiddenFill xmlns:a14="http://schemas.microsoft.com/office/drawing/2010/main">
              <a:solidFill>
                <a:srgbClr val="FFFFFF"/>
              </a:solidFill>
            </a14:hiddenFill>
          </a:ext>
        </a:extLst>
      </cdr:spPr>
    </cdr:pic>
  </cdr:relSizeAnchor>
</c:userShapes>
</file>

<file path=ppt/drawings/drawing9.xml><?xml version="1.0" encoding="utf-8"?>
<c:userShapes xmlns:c="http://schemas.openxmlformats.org/drawingml/2006/chart">
  <cdr:relSizeAnchor xmlns:cdr="http://schemas.openxmlformats.org/drawingml/2006/chartDrawing">
    <cdr:from>
      <cdr:x>0.00633</cdr:x>
      <cdr:y>0.07463</cdr:y>
    </cdr:from>
    <cdr:to>
      <cdr:x>0.0562</cdr:x>
      <cdr:y>0.84689</cdr:y>
    </cdr:to>
    <cdr:sp macro="" textlink="">
      <cdr:nvSpPr>
        <cdr:cNvPr id="2" name="TextBox 1"/>
        <cdr:cNvSpPr txBox="1"/>
      </cdr:nvSpPr>
      <cdr:spPr>
        <a:xfrm xmlns:a="http://schemas.openxmlformats.org/drawingml/2006/main" rot="10800000">
          <a:off x="55995" y="148572"/>
          <a:ext cx="440811" cy="1537354"/>
        </a:xfrm>
        <a:prstGeom xmlns:a="http://schemas.openxmlformats.org/drawingml/2006/main" prst="rect">
          <a:avLst/>
        </a:prstGeom>
      </cdr:spPr>
      <cdr:txBody>
        <a:bodyPr xmlns:a="http://schemas.openxmlformats.org/drawingml/2006/main" vert="eaVert"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altLang="zh-CN" b="1" dirty="0"/>
            <a:t>Ratio Change between </a:t>
          </a:r>
        </a:p>
        <a:p xmlns:a="http://schemas.openxmlformats.org/drawingml/2006/main">
          <a:pPr marL="0" marR="0" indent="0" algn="ctr" defTabSz="914400" eaLnBrk="1" fontAlgn="auto" latinLnBrk="0" hangingPunct="1">
            <a:lnSpc>
              <a:spcPct val="100000"/>
            </a:lnSpc>
            <a:spcBef>
              <a:spcPts val="0"/>
            </a:spcBef>
            <a:spcAft>
              <a:spcPts val="0"/>
            </a:spcAft>
            <a:buClrTx/>
            <a:buSzTx/>
            <a:buFontTx/>
            <a:buNone/>
            <a:tabLst/>
            <a:defRPr/>
          </a:pPr>
          <a:r>
            <a:rPr lang="en-US" altLang="zh-CN" b="1" dirty="0"/>
            <a:t>Variable Part1/</a:t>
          </a:r>
          <a:r>
            <a:rPr lang="en-US" altLang="zh-CN" sz="1100" b="1" dirty="0">
              <a:effectLst/>
              <a:latin typeface="+mn-lt"/>
              <a:ea typeface="+mn-ea"/>
              <a:cs typeface="+mn-cs"/>
            </a:rPr>
            <a:t>Part2</a:t>
          </a:r>
          <a:endParaRPr lang="zh-CN" altLang="zh-CN" dirty="0">
            <a:effectLst/>
          </a:endParaRPr>
        </a:p>
        <a:p xmlns:a="http://schemas.openxmlformats.org/drawingml/2006/main">
          <a:endParaRPr lang="zh-CN" altLang="en-US" sz="1100" b="1" dirty="0"/>
        </a:p>
      </cdr:txBody>
    </cdr:sp>
  </cdr:relSizeAnchor>
  <cdr:relSizeAnchor xmlns:cdr="http://schemas.openxmlformats.org/drawingml/2006/chartDrawing">
    <cdr:from>
      <cdr:x>0.47245</cdr:x>
      <cdr:y>0.89132</cdr:y>
    </cdr:from>
    <cdr:to>
      <cdr:x>0.62839</cdr:x>
      <cdr:y>0.96418</cdr:y>
    </cdr:to>
    <cdr:sp macro="" textlink="">
      <cdr:nvSpPr>
        <cdr:cNvPr id="3" name="TextBox 1"/>
        <cdr:cNvSpPr txBox="1"/>
      </cdr:nvSpPr>
      <cdr:spPr>
        <a:xfrm xmlns:a="http://schemas.openxmlformats.org/drawingml/2006/main">
          <a:off x="4176095" y="1774368"/>
          <a:ext cx="1378385" cy="14504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altLang="zh-CN" sz="1100" b="1" dirty="0"/>
            <a:t>Time</a:t>
          </a:r>
          <a:endParaRPr lang="zh-CN" altLang="en-US" sz="11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hdr" sz="quarter"/>
          </p:nvPr>
        </p:nvSpPr>
        <p:spPr bwMode="auto">
          <a:xfrm>
            <a:off x="0" y="0"/>
            <a:ext cx="65"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defTabSz="919163" eaLnBrk="0" hangingPunct="0">
              <a:spcBef>
                <a:spcPct val="0"/>
              </a:spcBef>
              <a:defRPr sz="1200" b="0">
                <a:solidFill>
                  <a:srgbClr val="000000"/>
                </a:solidFill>
                <a:latin typeface="Helvetica" pitchFamily="34" charset="0"/>
              </a:defRPr>
            </a:lvl1pPr>
          </a:lstStyle>
          <a:p>
            <a:pPr>
              <a:defRPr/>
            </a:pPr>
            <a:endParaRPr lang="de-DE"/>
          </a:p>
        </p:txBody>
      </p:sp>
      <p:sp>
        <p:nvSpPr>
          <p:cNvPr id="126979" name="Rectangle 3"/>
          <p:cNvSpPr>
            <a:spLocks noGrp="1" noChangeArrowheads="1"/>
          </p:cNvSpPr>
          <p:nvPr>
            <p:ph type="dt" sz="quarter" idx="1"/>
          </p:nvPr>
        </p:nvSpPr>
        <p:spPr bwMode="auto">
          <a:xfrm>
            <a:off x="6024396" y="0"/>
            <a:ext cx="1022716" cy="184666"/>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19163" eaLnBrk="0" hangingPunct="0">
              <a:spcBef>
                <a:spcPct val="0"/>
              </a:spcBef>
              <a:defRPr sz="1200" b="0">
                <a:solidFill>
                  <a:srgbClr val="000000"/>
                </a:solidFill>
                <a:latin typeface="Helvetica" pitchFamily="34" charset="0"/>
              </a:defRPr>
            </a:lvl1pPr>
          </a:lstStyle>
          <a:p>
            <a:pPr>
              <a:defRPr/>
            </a:pPr>
            <a:fld id="{9BDA86A5-C3F8-4600-8CE3-C04B72EF9C2F}" type="datetime4">
              <a:rPr lang="en-GB" smtClean="0"/>
              <a:pPr>
                <a:defRPr/>
              </a:pPr>
              <a:t>20 March 2025</a:t>
            </a:fld>
            <a:endParaRPr lang="de-DE"/>
          </a:p>
        </p:txBody>
      </p:sp>
      <p:sp>
        <p:nvSpPr>
          <p:cNvPr id="126980" name="Rectangle 4"/>
          <p:cNvSpPr>
            <a:spLocks noGrp="1" noChangeArrowheads="1"/>
          </p:cNvSpPr>
          <p:nvPr>
            <p:ph type="ftr" sz="quarter" idx="2"/>
          </p:nvPr>
        </p:nvSpPr>
        <p:spPr bwMode="auto">
          <a:xfrm>
            <a:off x="0" y="9104302"/>
            <a:ext cx="65"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19163" eaLnBrk="0" hangingPunct="0">
              <a:spcBef>
                <a:spcPct val="0"/>
              </a:spcBef>
              <a:defRPr sz="1200" b="0">
                <a:solidFill>
                  <a:srgbClr val="000000"/>
                </a:solidFill>
                <a:latin typeface="Helvetica" pitchFamily="34" charset="0"/>
              </a:defRPr>
            </a:lvl1pPr>
          </a:lstStyle>
          <a:p>
            <a:pPr>
              <a:defRPr/>
            </a:pPr>
            <a:endParaRPr lang="de-DE"/>
          </a:p>
        </p:txBody>
      </p:sp>
      <p:sp>
        <p:nvSpPr>
          <p:cNvPr id="126981" name="Rectangle 5"/>
          <p:cNvSpPr>
            <a:spLocks noGrp="1" noChangeArrowheads="1"/>
          </p:cNvSpPr>
          <p:nvPr>
            <p:ph type="sldNum" sz="quarter" idx="3"/>
          </p:nvPr>
        </p:nvSpPr>
        <p:spPr bwMode="auto">
          <a:xfrm>
            <a:off x="6859562" y="9104302"/>
            <a:ext cx="187551"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19163" eaLnBrk="0" hangingPunct="0">
              <a:spcBef>
                <a:spcPct val="0"/>
              </a:spcBef>
              <a:defRPr sz="1200" b="0">
                <a:solidFill>
                  <a:srgbClr val="000000"/>
                </a:solidFill>
                <a:latin typeface="Helvetica" pitchFamily="34" charset="0"/>
              </a:defRPr>
            </a:lvl1pPr>
          </a:lstStyle>
          <a:p>
            <a:pPr>
              <a:defRPr/>
            </a:pPr>
            <a:fld id="{173C6697-A4F6-43B0-B68C-324E1280CAFB}" type="slidenum">
              <a:rPr lang="de-DE"/>
              <a:pPr>
                <a:defRPr/>
              </a:pPr>
              <a:t>‹#›</a:t>
            </a:fld>
            <a:endParaRPr lang="de-DE"/>
          </a:p>
        </p:txBody>
      </p:sp>
    </p:spTree>
    <p:extLst>
      <p:ext uri="{BB962C8B-B14F-4D97-AF65-F5344CB8AC3E}">
        <p14:creationId xmlns:p14="http://schemas.microsoft.com/office/powerpoint/2010/main" val="194578080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37117" cy="465266"/>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lvl1pPr defTabSz="919163" eaLnBrk="0" hangingPunct="0">
              <a:spcBef>
                <a:spcPct val="0"/>
              </a:spcBef>
              <a:defRPr sz="1200" b="0">
                <a:solidFill>
                  <a:schemeClr val="tx1"/>
                </a:solidFill>
                <a:latin typeface="Times New Roman" pitchFamily="18" charset="0"/>
              </a:defRPr>
            </a:lvl1pPr>
          </a:lstStyle>
          <a:p>
            <a:pPr>
              <a:defRPr/>
            </a:pPr>
            <a:endParaRPr lang="de-DE"/>
          </a:p>
        </p:txBody>
      </p:sp>
      <p:sp>
        <p:nvSpPr>
          <p:cNvPr id="3075" name="Rectangle 3"/>
          <p:cNvSpPr>
            <a:spLocks noGrp="1" noChangeArrowheads="1"/>
          </p:cNvSpPr>
          <p:nvPr>
            <p:ph type="dt" idx="1"/>
          </p:nvPr>
        </p:nvSpPr>
        <p:spPr bwMode="auto">
          <a:xfrm>
            <a:off x="3973283" y="0"/>
            <a:ext cx="3037117" cy="465266"/>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lvl1pPr algn="r" defTabSz="919163" eaLnBrk="0" hangingPunct="0">
              <a:spcBef>
                <a:spcPct val="0"/>
              </a:spcBef>
              <a:defRPr sz="1200" b="0">
                <a:solidFill>
                  <a:schemeClr val="tx1"/>
                </a:solidFill>
                <a:latin typeface="Times New Roman" pitchFamily="18" charset="0"/>
              </a:defRPr>
            </a:lvl1pPr>
          </a:lstStyle>
          <a:p>
            <a:pPr>
              <a:defRPr/>
            </a:pPr>
            <a:fld id="{AF3C147A-0D2F-4A49-8F4F-33980B94F1F7}" type="datetime4">
              <a:rPr lang="en-GB" smtClean="0"/>
              <a:pPr>
                <a:defRPr/>
              </a:pPr>
              <a:t>20 March 2025</a:t>
            </a:fld>
            <a:endParaRPr lang="de-DE"/>
          </a:p>
        </p:txBody>
      </p:sp>
      <p:sp>
        <p:nvSpPr>
          <p:cNvPr id="33796" name="Rectangle 4"/>
          <p:cNvSpPr>
            <a:spLocks noGrp="1" noRot="1" noChangeAspect="1" noChangeArrowheads="1" noTextEdit="1"/>
          </p:cNvSpPr>
          <p:nvPr>
            <p:ph type="sldImg" idx="2"/>
          </p:nvPr>
        </p:nvSpPr>
        <p:spPr bwMode="auto">
          <a:xfrm>
            <a:off x="987425" y="695325"/>
            <a:ext cx="5035550" cy="348615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32829" y="4414824"/>
            <a:ext cx="5144742" cy="4185907"/>
          </a:xfrm>
          <a:prstGeom prst="rect">
            <a:avLst/>
          </a:prstGeom>
          <a:noFill/>
          <a:ln w="9525">
            <a:noFill/>
            <a:miter lim="800000"/>
            <a:headEnd/>
            <a:tailEnd/>
          </a:ln>
          <a:effectLst/>
        </p:spPr>
        <p:txBody>
          <a:bodyPr vert="horz" wrap="square" lIns="91851" tIns="45926" rIns="91851" bIns="45926"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78" name="Rectangle 6"/>
          <p:cNvSpPr>
            <a:spLocks noGrp="1" noChangeArrowheads="1"/>
          </p:cNvSpPr>
          <p:nvPr>
            <p:ph type="ftr" sz="quarter" idx="4"/>
          </p:nvPr>
        </p:nvSpPr>
        <p:spPr bwMode="auto">
          <a:xfrm>
            <a:off x="0" y="8831135"/>
            <a:ext cx="3037117" cy="465265"/>
          </a:xfrm>
          <a:prstGeom prst="rect">
            <a:avLst/>
          </a:prstGeom>
          <a:noFill/>
          <a:ln w="9525">
            <a:noFill/>
            <a:miter lim="800000"/>
            <a:headEnd/>
            <a:tailEnd/>
          </a:ln>
          <a:effectLst/>
        </p:spPr>
        <p:txBody>
          <a:bodyPr vert="horz" wrap="square" lIns="91851" tIns="45926" rIns="91851" bIns="45926" numCol="1" anchor="b" anchorCtr="0" compatLnSpc="1">
            <a:prstTxWarp prst="textNoShape">
              <a:avLst/>
            </a:prstTxWarp>
          </a:bodyPr>
          <a:lstStyle>
            <a:lvl1pPr defTabSz="919163" eaLnBrk="0" hangingPunct="0">
              <a:spcBef>
                <a:spcPct val="0"/>
              </a:spcBef>
              <a:defRPr sz="1200" b="0">
                <a:solidFill>
                  <a:schemeClr val="tx1"/>
                </a:solidFill>
                <a:latin typeface="Times New Roman" pitchFamily="18" charset="0"/>
              </a:defRPr>
            </a:lvl1pPr>
          </a:lstStyle>
          <a:p>
            <a:pPr>
              <a:defRPr/>
            </a:pPr>
            <a:endParaRPr lang="de-DE"/>
          </a:p>
        </p:txBody>
      </p:sp>
      <p:sp>
        <p:nvSpPr>
          <p:cNvPr id="3079" name="Rectangle 7"/>
          <p:cNvSpPr>
            <a:spLocks noGrp="1" noChangeArrowheads="1"/>
          </p:cNvSpPr>
          <p:nvPr>
            <p:ph type="sldNum" sz="quarter" idx="5"/>
          </p:nvPr>
        </p:nvSpPr>
        <p:spPr bwMode="auto">
          <a:xfrm>
            <a:off x="3973283" y="8831135"/>
            <a:ext cx="3037117" cy="465265"/>
          </a:xfrm>
          <a:prstGeom prst="rect">
            <a:avLst/>
          </a:prstGeom>
          <a:noFill/>
          <a:ln w="9525">
            <a:noFill/>
            <a:miter lim="800000"/>
            <a:headEnd/>
            <a:tailEnd/>
          </a:ln>
          <a:effectLst/>
        </p:spPr>
        <p:txBody>
          <a:bodyPr vert="horz" wrap="square" lIns="91851" tIns="45926" rIns="91851" bIns="45926" numCol="1" anchor="b" anchorCtr="0" compatLnSpc="1">
            <a:prstTxWarp prst="textNoShape">
              <a:avLst/>
            </a:prstTxWarp>
          </a:bodyPr>
          <a:lstStyle>
            <a:lvl1pPr algn="r" defTabSz="919163" eaLnBrk="0" hangingPunct="0">
              <a:spcBef>
                <a:spcPct val="0"/>
              </a:spcBef>
              <a:defRPr sz="1200" b="0">
                <a:solidFill>
                  <a:schemeClr val="tx1"/>
                </a:solidFill>
                <a:latin typeface="Times New Roman" pitchFamily="18" charset="0"/>
              </a:defRPr>
            </a:lvl1pPr>
          </a:lstStyle>
          <a:p>
            <a:pPr>
              <a:defRPr/>
            </a:pPr>
            <a:fld id="{123812D3-E89D-4B71-A037-BF846B8DE299}" type="slidenum">
              <a:rPr lang="de-DE"/>
              <a:pPr>
                <a:defRPr/>
              </a:pPr>
              <a:t>‹#›</a:t>
            </a:fld>
            <a:endParaRPr lang="de-DE"/>
          </a:p>
        </p:txBody>
      </p:sp>
    </p:spTree>
    <p:extLst>
      <p:ext uri="{BB962C8B-B14F-4D97-AF65-F5344CB8AC3E}">
        <p14:creationId xmlns:p14="http://schemas.microsoft.com/office/powerpoint/2010/main" val="3200497074"/>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E3FB869D-7AE8-45BD-AD5A-D0DA05E60C73}" type="slidenum">
              <a:rPr lang="de-DE" smtClean="0"/>
              <a:pPr/>
              <a:t>1</a:t>
            </a:fld>
            <a:endParaRPr lang="de-DE"/>
          </a:p>
        </p:txBody>
      </p:sp>
      <p:sp>
        <p:nvSpPr>
          <p:cNvPr id="34819" name="Rectangle 2"/>
          <p:cNvSpPr>
            <a:spLocks noGrp="1" noRot="1" noChangeAspect="1" noChangeArrowheads="1" noTextEdit="1"/>
          </p:cNvSpPr>
          <p:nvPr>
            <p:ph type="sldImg"/>
          </p:nvPr>
        </p:nvSpPr>
        <p:spPr>
          <a:xfrm>
            <a:off x="987425" y="695325"/>
            <a:ext cx="5035550" cy="3486150"/>
          </a:xfrm>
          <a:ln/>
        </p:spPr>
      </p:sp>
      <p:sp>
        <p:nvSpPr>
          <p:cNvPr id="34820" name="Rectangle 3"/>
          <p:cNvSpPr>
            <a:spLocks noGrp="1" noChangeArrowheads="1"/>
          </p:cNvSpPr>
          <p:nvPr>
            <p:ph type="body" idx="1"/>
          </p:nvPr>
        </p:nvSpPr>
        <p:spPr>
          <a:noFill/>
          <a:ln/>
        </p:spPr>
        <p:txBody>
          <a:bodyPr/>
          <a:lstStyle/>
          <a:p>
            <a:endParaRPr lang="de-DE"/>
          </a:p>
        </p:txBody>
      </p:sp>
      <p:sp>
        <p:nvSpPr>
          <p:cNvPr id="5" name="Date Placeholder 4"/>
          <p:cNvSpPr>
            <a:spLocks noGrp="1"/>
          </p:cNvSpPr>
          <p:nvPr>
            <p:ph type="dt" idx="10"/>
          </p:nvPr>
        </p:nvSpPr>
        <p:spPr/>
        <p:txBody>
          <a:bodyPr/>
          <a:lstStyle/>
          <a:p>
            <a:pPr>
              <a:defRPr/>
            </a:pPr>
            <a:fld id="{84E8CFAD-6A94-4CB7-B32D-926ACF4E508E}" type="datetime4">
              <a:rPr lang="en-GB" smtClean="0"/>
              <a:pPr>
                <a:defRPr/>
              </a:pPr>
              <a:t>20 March 2025</a:t>
            </a:fld>
            <a:endParaRPr lang="de-DE"/>
          </a:p>
        </p:txBody>
      </p:sp>
    </p:spTree>
    <p:extLst>
      <p:ext uri="{BB962C8B-B14F-4D97-AF65-F5344CB8AC3E}">
        <p14:creationId xmlns:p14="http://schemas.microsoft.com/office/powerpoint/2010/main" val="41396285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we fit the ratio</a:t>
            </a:r>
            <a:r>
              <a:rPr lang="en-US" baseline="0" dirty="0"/>
              <a:t> with time for every</a:t>
            </a:r>
            <a:r>
              <a:rPr lang="en-US" dirty="0"/>
              <a:t> wavelength. And we can get the attenuation of Variable Part 1 with </a:t>
            </a:r>
            <a:r>
              <a:rPr lang="en-US" baseline="0" dirty="0"/>
              <a:t>time in each </a:t>
            </a:r>
            <a:r>
              <a:rPr lang="en-US" altLang="zh-CN" dirty="0"/>
              <a:t>wavelength</a:t>
            </a:r>
            <a:r>
              <a:rPr lang="en-US" baseline="0" dirty="0"/>
              <a:t>.</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11</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1.From left to right, we</a:t>
            </a:r>
            <a:r>
              <a:rPr lang="en-US" baseline="0" dirty="0"/>
              <a:t> can see….  From below to up, we can find…. </a:t>
            </a:r>
          </a:p>
          <a:p>
            <a:r>
              <a:rPr lang="en-US" dirty="0"/>
              <a:t>2.On the other hand…</a:t>
            </a:r>
            <a:r>
              <a:rPr lang="zh-CN" altLang="en-US" dirty="0"/>
              <a:t>念</a:t>
            </a:r>
            <a:r>
              <a:rPr lang="en-US" altLang="zh-CN" dirty="0"/>
              <a:t>2</a:t>
            </a:r>
            <a:endParaRPr lang="en-US" dirty="0"/>
          </a:p>
          <a:p>
            <a:r>
              <a:rPr lang="en-US" altLang="zh-CN" dirty="0"/>
              <a:t>So </a:t>
            </a:r>
            <a:r>
              <a:rPr lang="en-US" dirty="0"/>
              <a:t>We can</a:t>
            </a:r>
            <a:r>
              <a:rPr lang="en-US" baseline="0" dirty="0"/>
              <a:t> recognize the variable part 2 not changed, and we should correct the variable part 1 data every month after comparing.</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12</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zh-CN" dirty="0"/>
              <a:t>Thirdly</a:t>
            </a:r>
            <a:r>
              <a:rPr lang="en-US" altLang="zh-CN" baseline="0" dirty="0"/>
              <a:t> and the last is the stable parts’ radiation monitoring.</a:t>
            </a:r>
            <a:r>
              <a:rPr lang="en-US" altLang="zh-CN" dirty="0"/>
              <a:t> Because they have been</a:t>
            </a:r>
            <a:r>
              <a:rPr lang="en-US" altLang="zh-CN" baseline="0" dirty="0"/>
              <a:t> </a:t>
            </a:r>
            <a:r>
              <a:rPr lang="en-US" altLang="zh-CN" dirty="0"/>
              <a:t>using with the same frequency, we cannot take out any of</a:t>
            </a:r>
            <a:r>
              <a:rPr lang="en-US" altLang="zh-CN" baseline="0" dirty="0"/>
              <a:t> them from the entirety, so we use extra two tungsten lamps to monitor the entirety’s radiation variation.</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13</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endParaRPr lang="en-US" dirty="0"/>
          </a:p>
          <a:p>
            <a:r>
              <a:rPr lang="en-US" dirty="0"/>
              <a:t>We</a:t>
            </a:r>
            <a:r>
              <a:rPr lang="en-US" baseline="0" dirty="0"/>
              <a:t> got two grams of calibration signals changing with time in 9 typical wavelengths.</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14</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Then we get the normalized variation from</a:t>
            </a:r>
            <a:r>
              <a:rPr lang="en-US" baseline="0" dirty="0"/>
              <a:t> the beginning of tungsten calibration. Fit the ratio change with time in each wavelength one by one.</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15</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Finally</a:t>
            </a:r>
            <a:r>
              <a:rPr lang="en-US" baseline="0" dirty="0"/>
              <a:t> ,we got the stable parts 'attenuation with time. From which we get some conclusions as in the next page.</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16</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17</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日期占位符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灯片编号占位符 4"/>
          <p:cNvSpPr>
            <a:spLocks noGrp="1"/>
          </p:cNvSpPr>
          <p:nvPr>
            <p:ph type="sldNum" sz="quarter" idx="11"/>
          </p:nvPr>
        </p:nvSpPr>
        <p:spPr/>
        <p:txBody>
          <a:bodyPr/>
          <a:lstStyle/>
          <a:p>
            <a:pPr>
              <a:defRPr/>
            </a:pPr>
            <a:fld id="{123812D3-E89D-4B71-A037-BF846B8DE299}" type="slidenum">
              <a:rPr lang="de-DE" smtClean="0"/>
              <a:pPr>
                <a:defRPr/>
              </a:pPr>
              <a:t>18</a:t>
            </a:fld>
            <a:endParaRPr lang="de-DE"/>
          </a:p>
        </p:txBody>
      </p:sp>
    </p:spTree>
    <p:extLst>
      <p:ext uri="{BB962C8B-B14F-4D97-AF65-F5344CB8AC3E}">
        <p14:creationId xmlns:p14="http://schemas.microsoft.com/office/powerpoint/2010/main" val="3509881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just" defTabSz="914400" rtl="0" eaLnBrk="0" fontAlgn="base" latinLnBrk="0" hangingPunct="0">
              <a:lnSpc>
                <a:spcPct val="100000"/>
              </a:lnSpc>
              <a:spcBef>
                <a:spcPct val="30000"/>
              </a:spcBef>
              <a:spcAft>
                <a:spcPct val="0"/>
              </a:spcAft>
              <a:buClrTx/>
              <a:buSzTx/>
              <a:buFontTx/>
              <a:buNone/>
              <a:tabLst/>
              <a:defRPr/>
            </a:pPr>
            <a:r>
              <a:rPr lang="en-US" altLang="zh-CN" dirty="0"/>
              <a:t>The solar is so important</a:t>
            </a:r>
            <a:r>
              <a:rPr lang="en-US" altLang="zh-CN" baseline="0" dirty="0"/>
              <a:t> to us, everything on earth is more or less depending on the solar.</a:t>
            </a:r>
          </a:p>
          <a:p>
            <a:pPr marL="0" marR="0" indent="0" algn="just" defTabSz="914400" rtl="0" eaLnBrk="0" fontAlgn="base" latinLnBrk="0" hangingPunct="0">
              <a:lnSpc>
                <a:spcPct val="100000"/>
              </a:lnSpc>
              <a:spcBef>
                <a:spcPct val="30000"/>
              </a:spcBef>
              <a:spcAft>
                <a:spcPct val="0"/>
              </a:spcAft>
              <a:buClrTx/>
              <a:buSzTx/>
              <a:buFontTx/>
              <a:buNone/>
              <a:tabLst/>
              <a:defRPr/>
            </a:pPr>
            <a:r>
              <a:rPr lang="en-US" altLang="zh-CN" dirty="0"/>
              <a:t>There are various forms of solar observation. And the</a:t>
            </a:r>
            <a:r>
              <a:rPr lang="en-US" altLang="zh-CN" baseline="0" dirty="0"/>
              <a:t> solar spectral irradiance observing is just one of the typical forms familiar to everyone.</a:t>
            </a:r>
            <a:endParaRPr lang="en-US" altLang="zh-CN" dirty="0"/>
          </a:p>
          <a:p>
            <a:pPr marL="0" marR="0" indent="0" algn="just" defTabSz="914400" rtl="0" eaLnBrk="0" fontAlgn="base" latinLnBrk="0" hangingPunct="0">
              <a:lnSpc>
                <a:spcPct val="100000"/>
              </a:lnSpc>
              <a:spcBef>
                <a:spcPct val="30000"/>
              </a:spcBef>
              <a:spcAft>
                <a:spcPct val="0"/>
              </a:spcAft>
              <a:buClrTx/>
              <a:buSzTx/>
              <a:buFontTx/>
              <a:buNone/>
              <a:tabLst/>
              <a:defRPr/>
            </a:pPr>
            <a:r>
              <a:rPr lang="en-US" altLang="zh-CN" dirty="0"/>
              <a:t>dawn-to-dusk orbit</a:t>
            </a:r>
          </a:p>
          <a:p>
            <a:pPr marL="0" marR="0" indent="0" algn="just" defTabSz="914400" rtl="0" eaLnBrk="0" fontAlgn="base" latinLnBrk="0" hangingPunct="0">
              <a:lnSpc>
                <a:spcPct val="100000"/>
              </a:lnSpc>
              <a:spcBef>
                <a:spcPct val="30000"/>
              </a:spcBef>
              <a:spcAft>
                <a:spcPct val="0"/>
              </a:spcAft>
              <a:buClrTx/>
              <a:buSzTx/>
              <a:buFontTx/>
              <a:buNone/>
              <a:tabLst/>
              <a:defRPr/>
            </a:pPr>
            <a:r>
              <a:rPr lang="en-US" altLang="zh-CN" dirty="0"/>
              <a:t>Here is the system composition</a:t>
            </a:r>
            <a:r>
              <a:rPr lang="en-US" altLang="zh-CN" baseline="0" dirty="0"/>
              <a:t> of SSIM on FY-3E, you can see the 2 UV bands, the VIS band, the NIR band, the sun guide telescope, the electric box, the 2-D turntable and so on.</a:t>
            </a:r>
            <a:endParaRPr lang="en-US" altLang="zh-CN" dirty="0"/>
          </a:p>
          <a:p>
            <a:pPr algn="just"/>
            <a:r>
              <a:rPr lang="en-US" dirty="0"/>
              <a:t>This</a:t>
            </a:r>
            <a:r>
              <a:rPr lang="en-US" baseline="0" dirty="0"/>
              <a:t> is the </a:t>
            </a:r>
            <a:r>
              <a:rPr lang="en-US" dirty="0"/>
              <a:t>Real object picture of SSIM before inflight.</a:t>
            </a:r>
          </a:p>
          <a:p>
            <a:pPr algn="just"/>
            <a:r>
              <a:rPr lang="en-US" dirty="0"/>
              <a:t>The spectral range of the 3 bands are decided</a:t>
            </a:r>
            <a:r>
              <a:rPr lang="en-US" baseline="0" dirty="0"/>
              <a:t> by the grating efficiency, the detector </a:t>
            </a:r>
            <a:r>
              <a:rPr lang="en-US" altLang="zh-CN" baseline="0" dirty="0"/>
              <a:t>efficiency, the object source spectral and the SNR requirement, which are set as 165-320,280-700,and 650-1650 respectively.</a:t>
            </a:r>
          </a:p>
          <a:p>
            <a:pPr algn="just"/>
            <a:r>
              <a:rPr lang="en-US" baseline="0" dirty="0"/>
              <a:t>The spectral resolution are no more than 1nm for UV/VIS bands and less than 8nm in NIR band.</a:t>
            </a:r>
          </a:p>
          <a:p>
            <a:pPr algn="just"/>
            <a:r>
              <a:rPr lang="en-US" baseline="0" dirty="0"/>
              <a:t>The wavelength calibration accuracy are no more than 0.05nm for UV/VIS bands and less than 0.1nm in NIR band.</a:t>
            </a:r>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3</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first image on the theme of “The Dawn Satellite Looks at the Sun” which was published on September 2nd, 2021, it includes the almost full and hyper-spectral space irradiance information obtained by SSIM for </a:t>
            </a:r>
            <a:r>
              <a:rPr lang="en-US" dirty="0">
                <a:solidFill>
                  <a:srgbClr val="FF0000"/>
                </a:solidFill>
              </a:rPr>
              <a:t>the first time </a:t>
            </a:r>
            <a:r>
              <a:rPr lang="en-US" dirty="0"/>
              <a:t>in China, and from this image we can</a:t>
            </a:r>
            <a:r>
              <a:rPr lang="en-US" baseline="0" dirty="0"/>
              <a:t> see</a:t>
            </a:r>
            <a:r>
              <a:rPr lang="en-US" dirty="0"/>
              <a:t> the abundant solar absorption, emission spectral lines and their fine structure are presented clearly.</a:t>
            </a:r>
          </a:p>
          <a:p>
            <a:r>
              <a:rPr lang="en-US" dirty="0"/>
              <a:t>For the VIS band, we compared</a:t>
            </a:r>
            <a:r>
              <a:rPr lang="en-US" baseline="0" dirty="0"/>
              <a:t> the measured….and the …</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4</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the layout…</a:t>
            </a:r>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5</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6</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Let’s see how is</a:t>
            </a:r>
            <a:r>
              <a:rPr lang="en-US" baseline="0" dirty="0"/>
              <a:t> the performance</a:t>
            </a:r>
            <a:r>
              <a:rPr lang="en-US" dirty="0"/>
              <a:t> one by one.</a:t>
            </a:r>
          </a:p>
          <a:p>
            <a:r>
              <a:rPr lang="en-US" dirty="0" err="1"/>
              <a:t>Fistly</a:t>
            </a:r>
            <a:r>
              <a:rPr lang="en-US" dirty="0"/>
              <a:t>.</a:t>
            </a:r>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7</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a:t>
            </a:r>
            <a:r>
              <a:rPr lang="en-US" baseline="0" dirty="0"/>
              <a:t> is the Wavelength variation of SSIM VIS band during the last 3.5 years inflight monitoring. </a:t>
            </a:r>
          </a:p>
          <a:p>
            <a:endParaRPr lang="en-US" baseline="0" dirty="0"/>
          </a:p>
          <a:p>
            <a:r>
              <a:rPr lang="en-US" baseline="0" dirty="0"/>
              <a:t>But we can also correct those variations when we need the observing data with higher precision.</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8</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standard deviation</a:t>
            </a:r>
          </a:p>
          <a:p>
            <a:r>
              <a:rPr lang="en-US" dirty="0"/>
              <a:t>Coefficient of Variation，</a:t>
            </a:r>
            <a:r>
              <a:rPr lang="zh-CN" altLang="en-US" dirty="0"/>
              <a:t>简称 </a:t>
            </a:r>
            <a:r>
              <a:rPr lang="en-US" dirty="0"/>
              <a:t>CV</a:t>
            </a:r>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9</a:t>
            </a:fld>
            <a:endParaRPr lang="de-DE"/>
          </a:p>
        </p:txBody>
      </p:sp>
    </p:spTree>
    <p:extLst>
      <p:ext uri="{BB962C8B-B14F-4D97-AF65-F5344CB8AC3E}">
        <p14:creationId xmlns:p14="http://schemas.microsoft.com/office/powerpoint/2010/main" val="2753279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Secondly. It’s the variable parts’ radiation monitoring. </a:t>
            </a:r>
          </a:p>
          <a:p>
            <a:r>
              <a:rPr lang="en-US" dirty="0"/>
              <a:t>These two</a:t>
            </a:r>
            <a:r>
              <a:rPr lang="en-US" baseline="0" dirty="0"/>
              <a:t> sets of variable parts are settled to prevent the solar EUV damage and choose the observing </a:t>
            </a:r>
            <a:r>
              <a:rPr lang="en-US" altLang="zh-CN" baseline="0" dirty="0"/>
              <a:t>range</a:t>
            </a:r>
            <a:r>
              <a:rPr lang="en-US" baseline="0" dirty="0"/>
              <a:t>.</a:t>
            </a:r>
            <a:endParaRPr lang="en-US" dirty="0"/>
          </a:p>
        </p:txBody>
      </p:sp>
      <p:sp>
        <p:nvSpPr>
          <p:cNvPr id="4" name="Date Placeholder 3"/>
          <p:cNvSpPr>
            <a:spLocks noGrp="1"/>
          </p:cNvSpPr>
          <p:nvPr>
            <p:ph type="dt" idx="10"/>
          </p:nvPr>
        </p:nvSpPr>
        <p:spPr/>
        <p:txBody>
          <a:bodyPr/>
          <a:lstStyle/>
          <a:p>
            <a:pPr>
              <a:defRPr/>
            </a:pPr>
            <a:fld id="{AF3C147A-0D2F-4A49-8F4F-33980B94F1F7}" type="datetime4">
              <a:rPr lang="en-GB" smtClean="0"/>
              <a:pPr>
                <a:defRPr/>
              </a:pPr>
              <a:t>20 March 2025</a:t>
            </a:fld>
            <a:endParaRPr lang="de-DE"/>
          </a:p>
        </p:txBody>
      </p:sp>
      <p:sp>
        <p:nvSpPr>
          <p:cNvPr id="5" name="Slide Number Placeholder 4"/>
          <p:cNvSpPr>
            <a:spLocks noGrp="1"/>
          </p:cNvSpPr>
          <p:nvPr>
            <p:ph type="sldNum" sz="quarter" idx="11"/>
          </p:nvPr>
        </p:nvSpPr>
        <p:spPr/>
        <p:txBody>
          <a:bodyPr/>
          <a:lstStyle/>
          <a:p>
            <a:pPr>
              <a:defRPr/>
            </a:pPr>
            <a:fld id="{123812D3-E89D-4B71-A037-BF846B8DE299}" type="slidenum">
              <a:rPr lang="de-DE" smtClean="0"/>
              <a:pPr>
                <a:defRPr/>
              </a:pPr>
              <a:t>10</a:t>
            </a:fld>
            <a:endParaRPr lang="de-DE"/>
          </a:p>
        </p:txBody>
      </p:sp>
    </p:spTree>
    <p:extLst>
      <p:ext uri="{BB962C8B-B14F-4D97-AF65-F5344CB8AC3E}">
        <p14:creationId xmlns:p14="http://schemas.microsoft.com/office/powerpoint/2010/main" val="27532797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693991"/>
            <a:ext cx="8420100" cy="1470025"/>
          </a:xfrm>
        </p:spPr>
        <p:txBody>
          <a:bodyPr/>
          <a:lstStyle/>
          <a:p>
            <a:r>
              <a:rPr lang="en-US" dirty="0"/>
              <a:t>Click to edit Master title style</a:t>
            </a:r>
            <a:endParaRPr lang="en-GB" dirty="0"/>
          </a:p>
        </p:txBody>
      </p:sp>
      <p:sp>
        <p:nvSpPr>
          <p:cNvPr id="3" name="Subtitle 2"/>
          <p:cNvSpPr>
            <a:spLocks noGrp="1"/>
          </p:cNvSpPr>
          <p:nvPr>
            <p:ph type="subTitle" idx="1"/>
          </p:nvPr>
        </p:nvSpPr>
        <p:spPr>
          <a:xfrm>
            <a:off x="1485900" y="4429125"/>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57346" name="Picture 2" descr="H:\MY DOCUMENTS\GSICS\logo\GSICS500px.png"/>
          <p:cNvPicPr>
            <a:picLocks noChangeAspect="1" noChangeArrowheads="1"/>
          </p:cNvPicPr>
          <p:nvPr userDrawn="1"/>
        </p:nvPicPr>
        <p:blipFill>
          <a:blip r:embed="rId2" cstate="print"/>
          <a:srcRect/>
          <a:stretch>
            <a:fillRect/>
          </a:stretch>
        </p:blipFill>
        <p:spPr bwMode="auto">
          <a:xfrm>
            <a:off x="2571750" y="185739"/>
            <a:ext cx="4762500" cy="1933575"/>
          </a:xfrm>
          <a:prstGeom prst="rect">
            <a:avLst/>
          </a:prstGeom>
          <a:noFill/>
        </p:spPr>
      </p:pic>
    </p:spTree>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80337" y="274645"/>
            <a:ext cx="2414588"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536578" y="274645"/>
            <a:ext cx="707866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52"/>
          <p:cNvGrpSpPr>
            <a:grpSpLocks/>
          </p:cNvGrpSpPr>
          <p:nvPr userDrawn="1"/>
        </p:nvGrpSpPr>
        <p:grpSpPr bwMode="auto">
          <a:xfrm>
            <a:off x="4773" y="1090633"/>
            <a:ext cx="9901237" cy="128587"/>
            <a:chOff x="3" y="2044"/>
            <a:chExt cx="6237" cy="179"/>
          </a:xfrm>
        </p:grpSpPr>
        <p:sp>
          <p:nvSpPr>
            <p:cNvPr id="5"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8"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9"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
        <p:nvSpPr>
          <p:cNvPr id="2" name="Title 1"/>
          <p:cNvSpPr>
            <a:spLocks noGrp="1"/>
          </p:cNvSpPr>
          <p:nvPr>
            <p:ph type="title"/>
          </p:nvPr>
        </p:nvSpPr>
        <p:spPr/>
        <p:txBody>
          <a:bodyPr/>
          <a:lstStyle>
            <a:lvl1pPr>
              <a:defRPr sz="2800" b="1"/>
            </a:lvl1pPr>
          </a:lstStyle>
          <a:p>
            <a:r>
              <a:rPr lang="en-US" dirty="0"/>
              <a:t>Click to edit Master title style</a:t>
            </a:r>
            <a:endParaRPr lang="en-GB" dirty="0"/>
          </a:p>
        </p:txBody>
      </p:sp>
      <p:sp>
        <p:nvSpPr>
          <p:cNvPr id="3" name="Content Placeholder 2"/>
          <p:cNvSpPr>
            <a:spLocks noGrp="1"/>
          </p:cNvSpPr>
          <p:nvPr>
            <p:ph idx="1"/>
          </p:nvPr>
        </p:nvSpPr>
        <p:spPr/>
        <p:txBody>
          <a:bodyPr/>
          <a:lstStyle>
            <a:lvl1pPr>
              <a:defRPr sz="2400" b="1"/>
            </a:lvl1pPr>
            <a:lvl2pPr>
              <a:defRPr sz="2000" b="1"/>
            </a:lvl2pPr>
          </a:lstStyle>
          <a:p>
            <a:pPr lvl="0"/>
            <a:r>
              <a:rPr lang="en-US" dirty="0"/>
              <a:t>Click to edit Master text styles</a:t>
            </a:r>
          </a:p>
          <a:p>
            <a:pPr lvl="1"/>
            <a:r>
              <a:rPr lang="en-US" dirty="0"/>
              <a:t>Second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506" y="4406927"/>
            <a:ext cx="84201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954087"/>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5032115"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536575" y="1600206"/>
            <a:ext cx="47466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448302" y="1600206"/>
            <a:ext cx="39719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52"/>
          <p:cNvGrpSpPr>
            <a:grpSpLocks/>
          </p:cNvGrpSpPr>
          <p:nvPr userDrawn="1"/>
        </p:nvGrpSpPr>
        <p:grpSpPr bwMode="auto">
          <a:xfrm>
            <a:off x="4773" y="1090633"/>
            <a:ext cx="9901237" cy="128587"/>
            <a:chOff x="3" y="2044"/>
            <a:chExt cx="6237" cy="179"/>
          </a:xfrm>
        </p:grpSpPr>
        <p:sp>
          <p:nvSpPr>
            <p:cNvPr id="4"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5"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8"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
        <p:nvSpPr>
          <p:cNvPr id="2" name="Title 1"/>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52"/>
          <p:cNvGrpSpPr>
            <a:grpSpLocks/>
          </p:cNvGrpSpPr>
          <p:nvPr userDrawn="1"/>
        </p:nvGrpSpPr>
        <p:grpSpPr bwMode="auto">
          <a:xfrm>
            <a:off x="4773" y="1090633"/>
            <a:ext cx="9901237" cy="128587"/>
            <a:chOff x="3" y="2044"/>
            <a:chExt cx="6237" cy="179"/>
          </a:xfrm>
        </p:grpSpPr>
        <p:sp>
          <p:nvSpPr>
            <p:cNvPr id="3" name="Rectangle 53"/>
            <p:cNvSpPr>
              <a:spLocks noChangeArrowheads="1"/>
            </p:cNvSpPr>
            <p:nvPr userDrawn="1"/>
          </p:nvSpPr>
          <p:spPr bwMode="auto">
            <a:xfrm>
              <a:off x="3" y="2044"/>
              <a:ext cx="2433"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4" name="Rectangle 54"/>
            <p:cNvSpPr>
              <a:spLocks noChangeArrowheads="1"/>
            </p:cNvSpPr>
            <p:nvPr userDrawn="1"/>
          </p:nvSpPr>
          <p:spPr bwMode="auto">
            <a:xfrm>
              <a:off x="2557" y="2044"/>
              <a:ext cx="445"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5" name="Rectangle 55"/>
            <p:cNvSpPr>
              <a:spLocks noChangeArrowheads="1"/>
            </p:cNvSpPr>
            <p:nvPr userDrawn="1"/>
          </p:nvSpPr>
          <p:spPr bwMode="auto">
            <a:xfrm>
              <a:off x="3149" y="2044"/>
              <a:ext cx="14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6" name="Rectangle 56"/>
            <p:cNvSpPr>
              <a:spLocks noChangeArrowheads="1"/>
            </p:cNvSpPr>
            <p:nvPr userDrawn="1"/>
          </p:nvSpPr>
          <p:spPr bwMode="auto">
            <a:xfrm>
              <a:off x="3476" y="2044"/>
              <a:ext cx="89"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sp>
          <p:nvSpPr>
            <p:cNvPr id="7" name="Rectangle 57"/>
            <p:cNvSpPr>
              <a:spLocks noChangeArrowheads="1"/>
            </p:cNvSpPr>
            <p:nvPr userDrawn="1"/>
          </p:nvSpPr>
          <p:spPr bwMode="auto">
            <a:xfrm>
              <a:off x="4398" y="2044"/>
              <a:ext cx="1842" cy="179"/>
            </a:xfrm>
            <a:prstGeom prst="rect">
              <a:avLst/>
            </a:prstGeom>
            <a:solidFill>
              <a:schemeClr val="bg1">
                <a:alpha val="39999"/>
              </a:schemeClr>
            </a:solidFill>
            <a:ln w="9525">
              <a:noFill/>
              <a:miter lim="800000"/>
              <a:headEnd/>
              <a:tailEnd/>
            </a:ln>
          </p:spPr>
          <p:txBody>
            <a:bodyPr/>
            <a:lstStyle/>
            <a:p>
              <a:pPr eaLnBrk="0" hangingPunct="0">
                <a:spcBef>
                  <a:spcPct val="50000"/>
                </a:spcBef>
                <a:defRPr/>
              </a:pPr>
              <a:endParaRPr lang="en-GB"/>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3050"/>
            <a:ext cx="3259006"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645" y="4800600"/>
            <a:ext cx="59436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941645" y="612775"/>
            <a:ext cx="59436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95300" y="274638"/>
            <a:ext cx="89154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endParaRPr lang="en-GB" dirty="0"/>
          </a:p>
        </p:txBody>
      </p:sp>
      <p:sp>
        <p:nvSpPr>
          <p:cNvPr id="2051" name="Text Placeholder 2"/>
          <p:cNvSpPr>
            <a:spLocks noGrp="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19" name="Line 8"/>
          <p:cNvSpPr>
            <a:spLocks noChangeShapeType="1"/>
          </p:cNvSpPr>
          <p:nvPr userDrawn="1"/>
        </p:nvSpPr>
        <p:spPr bwMode="auto">
          <a:xfrm>
            <a:off x="571499" y="1206500"/>
            <a:ext cx="8839201" cy="0"/>
          </a:xfrm>
          <a:prstGeom prst="line">
            <a:avLst/>
          </a:prstGeom>
          <a:noFill/>
          <a:ln w="57150" cmpd="thinThick">
            <a:solidFill>
              <a:srgbClr val="3333FF"/>
            </a:solidFill>
            <a:round/>
            <a:headEnd/>
            <a:tailEnd/>
          </a:ln>
          <a:effectLst/>
        </p:spPr>
        <p:txBody>
          <a:bodyPr/>
          <a:lstStyle/>
          <a:p>
            <a:pPr algn="ctr">
              <a:defRPr/>
            </a:pPr>
            <a:endParaRPr lang="en-US"/>
          </a:p>
        </p:txBody>
      </p:sp>
      <p:pic>
        <p:nvPicPr>
          <p:cNvPr id="2056" name="Picture 8" descr="H:\MY DOCUMENTS\GSICS\logo\GSICS180px.png"/>
          <p:cNvPicPr>
            <a:picLocks noChangeAspect="1" noChangeArrowheads="1"/>
          </p:cNvPicPr>
          <p:nvPr userDrawn="1"/>
        </p:nvPicPr>
        <p:blipFill>
          <a:blip r:embed="rId13" cstate="print"/>
          <a:srcRect/>
          <a:stretch>
            <a:fillRect/>
          </a:stretch>
        </p:blipFill>
        <p:spPr bwMode="auto">
          <a:xfrm>
            <a:off x="8191505" y="6162695"/>
            <a:ext cx="1714500" cy="695325"/>
          </a:xfrm>
          <a:prstGeom prst="rect">
            <a:avLst/>
          </a:prstGeom>
          <a:noFill/>
        </p:spPr>
      </p:pic>
    </p:spTree>
  </p:cSld>
  <p:clrMap bg1="lt1" tx1="dk1" bg2="lt2" tx2="dk2" accent1="accent1" accent2="accent2" accent3="accent3" accent4="accent4" accent5="accent5" accent6="accent6" hlink="hlink" folHlink="folHlink"/>
  <p:sldLayoutIdLst>
    <p:sldLayoutId id="2147484077" r:id="rId1"/>
    <p:sldLayoutId id="2147484087" r:id="rId2"/>
    <p:sldLayoutId id="2147484078" r:id="rId3"/>
    <p:sldLayoutId id="2147484080" r:id="rId4"/>
    <p:sldLayoutId id="2147484079" r:id="rId5"/>
    <p:sldLayoutId id="2147484088" r:id="rId6"/>
    <p:sldLayoutId id="2147484089" r:id="rId7"/>
    <p:sldLayoutId id="2147484081" r:id="rId8"/>
    <p:sldLayoutId id="2147484082" r:id="rId9"/>
    <p:sldLayoutId id="2147484083" r:id="rId10"/>
    <p:sldLayoutId id="2147484084" r:id="rId11"/>
  </p:sldLayoutIdLst>
  <p:hf hdr="0" ftr="0"/>
  <p:txStyles>
    <p:title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400" b="1"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1800" b="1" kern="1200">
          <a:solidFill>
            <a:schemeClr val="tx2"/>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chart" Target="../charts/chart12.xml"/></Relationships>
</file>

<file path=ppt/slides/_rels/slide12.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chart" Target="../charts/chart18.xml"/><Relationship Id="rId4" Type="http://schemas.openxmlformats.org/officeDocument/2006/relationships/chart" Target="../charts/chart17.xml"/></Relationships>
</file>

<file path=ppt/slides/_rels/slide15.xml.rels><?xml version="1.0" encoding="UTF-8" standalone="yes"?>
<Relationships xmlns="http://schemas.openxmlformats.org/package/2006/relationships"><Relationship Id="rId3" Type="http://schemas.openxmlformats.org/officeDocument/2006/relationships/chart" Target="../charts/chart19.xml"/><Relationship Id="rId7" Type="http://schemas.openxmlformats.org/officeDocument/2006/relationships/chart" Target="../charts/chart2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16.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25.xml"/></Relationships>
</file>

<file path=ppt/slides/_rels/slide17.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2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4"/>
          <p:cNvSpPr>
            <a:spLocks noGrp="1" noChangeArrowheads="1"/>
          </p:cNvSpPr>
          <p:nvPr>
            <p:ph type="ctrTitle"/>
          </p:nvPr>
        </p:nvSpPr>
        <p:spPr>
          <a:xfrm>
            <a:off x="431470" y="2254604"/>
            <a:ext cx="9047019" cy="1470025"/>
          </a:xfrm>
        </p:spPr>
        <p:txBody>
          <a:bodyPr/>
          <a:lstStyle/>
          <a:p>
            <a:pPr eaLnBrk="1" hangingPunct="1"/>
            <a:r>
              <a:rPr lang="en-US" sz="3600" dirty="0"/>
              <a:t>The Inflight Calibration of the FY-3E </a:t>
            </a:r>
            <a:br>
              <a:rPr lang="en-US" sz="3600" dirty="0"/>
            </a:br>
            <a:r>
              <a:rPr lang="en-US" sz="3600" dirty="0"/>
              <a:t>SSIM VIS Band</a:t>
            </a:r>
            <a:endParaRPr lang="en-GB" sz="3600" b="1" dirty="0"/>
          </a:p>
        </p:txBody>
      </p:sp>
      <p:sp>
        <p:nvSpPr>
          <p:cNvPr id="5" name="Rectangle 43"/>
          <p:cNvSpPr>
            <a:spLocks noGrp="1" noChangeArrowheads="1"/>
          </p:cNvSpPr>
          <p:nvPr>
            <p:ph type="subTitle" idx="1"/>
          </p:nvPr>
        </p:nvSpPr>
        <p:spPr>
          <a:xfrm>
            <a:off x="771896" y="3719913"/>
            <a:ext cx="8443355" cy="1752600"/>
          </a:xfrm>
        </p:spPr>
        <p:txBody>
          <a:bodyPr/>
          <a:lstStyle/>
          <a:p>
            <a:pPr eaLnBrk="1" hangingPunct="1">
              <a:defRPr/>
            </a:pPr>
            <a:r>
              <a:rPr lang="en-US" dirty="0">
                <a:solidFill>
                  <a:schemeClr val="tx1"/>
                </a:solidFill>
              </a:rPr>
              <a:t>Prepared by </a:t>
            </a:r>
            <a:r>
              <a:rPr lang="en-US" dirty="0" err="1">
                <a:solidFill>
                  <a:srgbClr val="002060"/>
                </a:solidFill>
              </a:rPr>
              <a:t>Xiaohu</a:t>
            </a:r>
            <a:r>
              <a:rPr lang="en-US" dirty="0">
                <a:solidFill>
                  <a:srgbClr val="002060"/>
                </a:solidFill>
              </a:rPr>
              <a:t> </a:t>
            </a:r>
            <a:r>
              <a:rPr lang="en-US" altLang="zh-CN" dirty="0">
                <a:solidFill>
                  <a:srgbClr val="002060"/>
                </a:solidFill>
              </a:rPr>
              <a:t>Yang </a:t>
            </a:r>
            <a:endParaRPr lang="en-US" dirty="0">
              <a:solidFill>
                <a:srgbClr val="002060"/>
              </a:solidFill>
            </a:endParaRPr>
          </a:p>
          <a:p>
            <a:pPr eaLnBrk="1" hangingPunct="1">
              <a:defRPr/>
            </a:pPr>
            <a:r>
              <a:rPr lang="en-US" dirty="0">
                <a:solidFill>
                  <a:schemeClr val="tx1"/>
                </a:solidFill>
              </a:rPr>
              <a:t>on behalf of </a:t>
            </a:r>
            <a:r>
              <a:rPr lang="en-US" altLang="zh-CN" dirty="0">
                <a:solidFill>
                  <a:srgbClr val="002060"/>
                </a:solidFill>
              </a:rPr>
              <a:t>Yu Huang’ solar spectral</a:t>
            </a:r>
            <a:r>
              <a:rPr lang="zh-CN" altLang="en-US" dirty="0">
                <a:solidFill>
                  <a:srgbClr val="002060"/>
                </a:solidFill>
              </a:rPr>
              <a:t> </a:t>
            </a:r>
            <a:r>
              <a:rPr lang="en-US" altLang="zh-CN" dirty="0">
                <a:solidFill>
                  <a:srgbClr val="002060"/>
                </a:solidFill>
              </a:rPr>
              <a:t>team</a:t>
            </a:r>
            <a:r>
              <a:rPr lang="en-US" altLang="zh-CN" dirty="0">
                <a:solidFill>
                  <a:schemeClr val="tx1"/>
                </a:solidFill>
              </a:rPr>
              <a:t> from CIOMP,CAS</a:t>
            </a:r>
            <a:endParaRPr lang="en-US" dirty="0">
              <a:solidFill>
                <a:schemeClr val="tx1"/>
              </a:solidFill>
            </a:endParaRPr>
          </a:p>
          <a:p>
            <a:pPr eaLnBrk="1" hangingPunct="1">
              <a:defRPr/>
            </a:pPr>
            <a:r>
              <a:rPr lang="en-US" dirty="0">
                <a:solidFill>
                  <a:schemeClr val="tx1"/>
                </a:solidFill>
              </a:rPr>
              <a:t>Appreciation goes to </a:t>
            </a:r>
            <a:r>
              <a:rPr lang="en-US" dirty="0" err="1">
                <a:solidFill>
                  <a:srgbClr val="002060"/>
                </a:solidFill>
              </a:rPr>
              <a:t>Xiuqing</a:t>
            </a:r>
            <a:r>
              <a:rPr lang="en-US" dirty="0">
                <a:solidFill>
                  <a:srgbClr val="002060"/>
                </a:solidFill>
              </a:rPr>
              <a:t> Hu, J</a:t>
            </a:r>
            <a:r>
              <a:rPr lang="en-US" altLang="zh-CN" dirty="0">
                <a:solidFill>
                  <a:srgbClr val="002060"/>
                </a:solidFill>
              </a:rPr>
              <a:t>in Qi, Hong </a:t>
            </a:r>
            <a:r>
              <a:rPr lang="en-US" altLang="zh-CN" dirty="0" err="1">
                <a:solidFill>
                  <a:srgbClr val="002060"/>
                </a:solidFill>
              </a:rPr>
              <a:t>Qiu</a:t>
            </a:r>
            <a:r>
              <a:rPr lang="en-US" altLang="zh-CN" dirty="0">
                <a:solidFill>
                  <a:srgbClr val="002060"/>
                </a:solidFill>
              </a:rPr>
              <a:t>, </a:t>
            </a:r>
            <a:r>
              <a:rPr lang="en-US" altLang="zh-CN" dirty="0" err="1">
                <a:solidFill>
                  <a:srgbClr val="002060"/>
                </a:solidFill>
              </a:rPr>
              <a:t>etc.</a:t>
            </a:r>
            <a:r>
              <a:rPr lang="en-US" altLang="zh-CN" dirty="0" err="1">
                <a:solidFill>
                  <a:schemeClr val="tx1"/>
                </a:solidFill>
              </a:rPr>
              <a:t>from</a:t>
            </a:r>
            <a:r>
              <a:rPr lang="en-US" altLang="zh-CN" dirty="0">
                <a:solidFill>
                  <a:schemeClr val="tx1"/>
                </a:solidFill>
              </a:rPr>
              <a:t> </a:t>
            </a:r>
            <a:r>
              <a:rPr lang="en-US" dirty="0">
                <a:solidFill>
                  <a:schemeClr val="tx1"/>
                </a:solidFill>
              </a:rPr>
              <a:t>CMA for their collaborative efforts</a:t>
            </a:r>
          </a:p>
          <a:p>
            <a:pPr eaLnBrk="1" hangingPunct="1">
              <a:defRPr/>
            </a:pPr>
            <a:r>
              <a:rPr lang="en-US" dirty="0">
                <a:solidFill>
                  <a:srgbClr val="002060"/>
                </a:solidFill>
              </a:rPr>
              <a:t>Mar 19, 2025</a:t>
            </a:r>
          </a:p>
          <a:p>
            <a:pPr eaLnBrk="1" hangingPunct="1">
              <a:defRPr/>
            </a:pPr>
            <a:r>
              <a:rPr lang="en-US" sz="1600" dirty="0">
                <a:solidFill>
                  <a:srgbClr val="002060"/>
                </a:solidFill>
              </a:rPr>
              <a:t>2025 GSICS Annual Meeting/GSICS Executive Panel Meeting</a:t>
            </a:r>
          </a:p>
          <a:p>
            <a:pPr eaLnBrk="1" hangingPunct="1">
              <a:defRPr/>
            </a:pPr>
            <a:r>
              <a:rPr lang="en-US" sz="1600" dirty="0">
                <a:solidFill>
                  <a:srgbClr val="002060"/>
                </a:solidFill>
              </a:rPr>
              <a:t>yangxiaohu@ciomp.ac.cn</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803" y="6248879"/>
            <a:ext cx="5597495"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The Layout of SSIM VIS Band</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3483789127"/>
              </p:ext>
            </p:extLst>
          </p:nvPr>
        </p:nvGraphicFramePr>
        <p:xfrm>
          <a:off x="205099" y="1420412"/>
          <a:ext cx="5627401" cy="46884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32500" y="1637457"/>
            <a:ext cx="3775817" cy="4278094"/>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The on-orbit calibration strategy of VIS band: </a:t>
            </a:r>
          </a:p>
          <a:p>
            <a:pPr marL="457200" indent="-457200" algn="just" eaLnBrk="0" hangingPunct="0">
              <a:spcBef>
                <a:spcPct val="20000"/>
              </a:spcBef>
              <a:buFont typeface="+mj-ea"/>
              <a:buAutoNum type="circleNumDbPlain"/>
            </a:pPr>
            <a:r>
              <a:rPr lang="en-US" sz="2000" dirty="0">
                <a:solidFill>
                  <a:srgbClr val="00B050"/>
                </a:solidFill>
                <a:latin typeface="+mn-lt"/>
              </a:rPr>
              <a:t>One Mercury Lamp for Spectral Monitoring, once a month;</a:t>
            </a:r>
          </a:p>
          <a:p>
            <a:pPr marL="457200" indent="-457200" algn="just" eaLnBrk="0" hangingPunct="0">
              <a:spcBef>
                <a:spcPct val="20000"/>
              </a:spcBef>
              <a:buFont typeface="+mj-ea"/>
              <a:buAutoNum type="circleNumDbPlain"/>
            </a:pPr>
            <a:r>
              <a:rPr lang="en-US" sz="2000" dirty="0">
                <a:solidFill>
                  <a:srgbClr val="00B050"/>
                </a:solidFill>
                <a:latin typeface="+mn-lt"/>
              </a:rPr>
              <a:t>Two sets of </a:t>
            </a:r>
            <a:r>
              <a:rPr lang="en-US" sz="2000" dirty="0">
                <a:solidFill>
                  <a:srgbClr val="FF0000"/>
                </a:solidFill>
                <a:latin typeface="+mn-lt"/>
              </a:rPr>
              <a:t>Variable Parts’ Radiation Monitoring</a:t>
            </a:r>
            <a:r>
              <a:rPr lang="en-US" sz="2000" dirty="0">
                <a:solidFill>
                  <a:srgbClr val="00B050"/>
                </a:solidFill>
                <a:latin typeface="+mn-lt"/>
              </a:rPr>
              <a:t>, one for daily, another for monthly;</a:t>
            </a:r>
          </a:p>
          <a:p>
            <a:pPr marL="457200" indent="-457200" algn="just" eaLnBrk="0" hangingPunct="0">
              <a:spcBef>
                <a:spcPct val="20000"/>
              </a:spcBef>
              <a:buFont typeface="+mj-ea"/>
              <a:buAutoNum type="circleNumDbPlain"/>
            </a:pPr>
            <a:r>
              <a:rPr lang="en-US" sz="2000" dirty="0">
                <a:solidFill>
                  <a:srgbClr val="00B050"/>
                </a:solidFill>
                <a:latin typeface="+mn-lt"/>
              </a:rPr>
              <a:t>Two Tungsten Lamps for Stable Parts’ Radiation Monitoring, one for monthly, another for annually.</a:t>
            </a:r>
          </a:p>
        </p:txBody>
      </p:sp>
      <p:cxnSp>
        <p:nvCxnSpPr>
          <p:cNvPr id="7" name="直接箭头连接符 6"/>
          <p:cNvCxnSpPr/>
          <p:nvPr/>
        </p:nvCxnSpPr>
        <p:spPr>
          <a:xfrm flipH="1">
            <a:off x="3438525" y="2600325"/>
            <a:ext cx="2571750" cy="1095375"/>
          </a:xfrm>
          <a:prstGeom prst="straightConnector1">
            <a:avLst/>
          </a:prstGeom>
          <a:ln w="2857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endCxn id="14" idx="6"/>
          </p:cNvCxnSpPr>
          <p:nvPr/>
        </p:nvCxnSpPr>
        <p:spPr>
          <a:xfrm flipH="1">
            <a:off x="3429000" y="3609975"/>
            <a:ext cx="2514602" cy="497681"/>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057525" y="3881437"/>
            <a:ext cx="371475" cy="45243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肘形连接符 20"/>
          <p:cNvCxnSpPr/>
          <p:nvPr/>
        </p:nvCxnSpPr>
        <p:spPr>
          <a:xfrm rot="10800000">
            <a:off x="2752726" y="3858818"/>
            <a:ext cx="3190876" cy="884637"/>
          </a:xfrm>
          <a:prstGeom prst="bentConnector3">
            <a:avLst>
              <a:gd name="adj1" fmla="val 99910"/>
            </a:avLst>
          </a:prstGeom>
          <a:ln w="28575">
            <a:solidFill>
              <a:srgbClr val="0099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bwMode="auto">
          <a:xfrm>
            <a:off x="647700" y="427038"/>
            <a:ext cx="89154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On-Orbit Performance – </a:t>
            </a:r>
            <a:r>
              <a:rPr lang="en-US" dirty="0">
                <a:solidFill>
                  <a:srgbClr val="00B050"/>
                </a:solidFill>
              </a:rPr>
              <a:t>Variable Parts</a:t>
            </a:r>
          </a:p>
        </p:txBody>
      </p:sp>
    </p:spTree>
    <p:extLst>
      <p:ext uri="{BB962C8B-B14F-4D97-AF65-F5344CB8AC3E}">
        <p14:creationId xmlns:p14="http://schemas.microsoft.com/office/powerpoint/2010/main" val="2380893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1026304947"/>
              </p:ext>
            </p:extLst>
          </p:nvPr>
        </p:nvGraphicFramePr>
        <p:xfrm>
          <a:off x="553752" y="2189114"/>
          <a:ext cx="8840506" cy="399821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图表 14"/>
          <p:cNvGraphicFramePr>
            <a:graphicFrameLocks/>
          </p:cNvGraphicFramePr>
          <p:nvPr>
            <p:extLst>
              <p:ext uri="{D42A27DB-BD31-4B8C-83A1-F6EECF244321}">
                <p14:modId xmlns:p14="http://schemas.microsoft.com/office/powerpoint/2010/main" val="3589654995"/>
              </p:ext>
            </p:extLst>
          </p:nvPr>
        </p:nvGraphicFramePr>
        <p:xfrm>
          <a:off x="563577" y="4376377"/>
          <a:ext cx="8839200" cy="1810954"/>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t>On-Orbit Performance – </a:t>
            </a:r>
            <a:r>
              <a:rPr lang="en-US" dirty="0">
                <a:solidFill>
                  <a:srgbClr val="00B050"/>
                </a:solidFill>
              </a:rPr>
              <a:t>Variable Parts</a:t>
            </a:r>
          </a:p>
        </p:txBody>
      </p:sp>
      <p:sp>
        <p:nvSpPr>
          <p:cNvPr id="7" name="TextBox 6"/>
          <p:cNvSpPr txBox="1"/>
          <p:nvPr/>
        </p:nvSpPr>
        <p:spPr>
          <a:xfrm>
            <a:off x="1145406" y="6273959"/>
            <a:ext cx="7084194"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Ratio Change between Variable Part1/Part2 and Fitting Example</a:t>
            </a:r>
          </a:p>
        </p:txBody>
      </p:sp>
      <p:graphicFrame>
        <p:nvGraphicFramePr>
          <p:cNvPr id="14" name="图表 13"/>
          <p:cNvGraphicFramePr>
            <a:graphicFrameLocks/>
          </p:cNvGraphicFramePr>
          <p:nvPr>
            <p:extLst>
              <p:ext uri="{D42A27DB-BD31-4B8C-83A1-F6EECF244321}">
                <p14:modId xmlns:p14="http://schemas.microsoft.com/office/powerpoint/2010/main" val="2909495838"/>
              </p:ext>
            </p:extLst>
          </p:nvPr>
        </p:nvGraphicFramePr>
        <p:xfrm>
          <a:off x="563577" y="2184935"/>
          <a:ext cx="8811429" cy="2165683"/>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p:cNvSpPr txBox="1"/>
          <p:nvPr/>
        </p:nvSpPr>
        <p:spPr>
          <a:xfrm>
            <a:off x="577106" y="1223570"/>
            <a:ext cx="8807526" cy="1015663"/>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We use the solar signal measured by Variable Part1 and Part2 </a:t>
            </a:r>
            <a:r>
              <a:rPr lang="en-US" altLang="zh-CN" sz="2000" dirty="0">
                <a:solidFill>
                  <a:schemeClr val="tx1"/>
                </a:solidFill>
                <a:latin typeface="+mn-lt"/>
              </a:rPr>
              <a:t>separately </a:t>
            </a:r>
            <a:r>
              <a:rPr lang="en-US" sz="2000" dirty="0">
                <a:solidFill>
                  <a:schemeClr val="tx1"/>
                </a:solidFill>
                <a:latin typeface="+mn-lt"/>
              </a:rPr>
              <a:t>at the same day, and then we got the ratio of  </a:t>
            </a:r>
            <a:r>
              <a:rPr lang="en-US" sz="2000" dirty="0">
                <a:solidFill>
                  <a:srgbClr val="009900"/>
                </a:solidFill>
                <a:latin typeface="+mn-lt"/>
              </a:rPr>
              <a:t>Variable Part1/Part2</a:t>
            </a:r>
            <a:r>
              <a:rPr lang="en-US" sz="2000" dirty="0">
                <a:solidFill>
                  <a:schemeClr val="tx1"/>
                </a:solidFill>
                <a:latin typeface="+mn-lt"/>
              </a:rPr>
              <a:t> and its </a:t>
            </a:r>
            <a:r>
              <a:rPr lang="en-US" sz="2000" dirty="0">
                <a:solidFill>
                  <a:srgbClr val="009900"/>
                </a:solidFill>
                <a:latin typeface="+mn-lt"/>
              </a:rPr>
              <a:t>long-term trends</a:t>
            </a:r>
            <a:r>
              <a:rPr lang="en-US" sz="2000" dirty="0">
                <a:solidFill>
                  <a:schemeClr val="tx1"/>
                </a:solidFill>
                <a:latin typeface="+mn-lt"/>
              </a:rPr>
              <a:t> as below.</a:t>
            </a:r>
            <a:endParaRPr lang="en-US" sz="2000" dirty="0">
              <a:solidFill>
                <a:srgbClr val="00B050"/>
              </a:solidFill>
              <a:latin typeface="+mn-lt"/>
            </a:endParaRPr>
          </a:p>
        </p:txBody>
      </p:sp>
    </p:spTree>
    <p:extLst>
      <p:ext uri="{BB962C8B-B14F-4D97-AF65-F5344CB8AC3E}">
        <p14:creationId xmlns:p14="http://schemas.microsoft.com/office/powerpoint/2010/main" val="37279325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2591533193"/>
              </p:ext>
            </p:extLst>
          </p:nvPr>
        </p:nvGraphicFramePr>
        <p:xfrm>
          <a:off x="437542" y="1596932"/>
          <a:ext cx="8970950" cy="278413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en-US" dirty="0"/>
              <a:t>On-Orbit Performance – </a:t>
            </a:r>
            <a:r>
              <a:rPr lang="en-US" dirty="0">
                <a:solidFill>
                  <a:srgbClr val="00B050"/>
                </a:solidFill>
              </a:rPr>
              <a:t>Variable Parts</a:t>
            </a:r>
          </a:p>
        </p:txBody>
      </p:sp>
      <p:sp>
        <p:nvSpPr>
          <p:cNvPr id="7" name="TextBox 6"/>
          <p:cNvSpPr txBox="1"/>
          <p:nvPr/>
        </p:nvSpPr>
        <p:spPr>
          <a:xfrm>
            <a:off x="2261938" y="1228440"/>
            <a:ext cx="5799822"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Attenuation of </a:t>
            </a:r>
            <a:r>
              <a:rPr lang="en-US" dirty="0">
                <a:solidFill>
                  <a:srgbClr val="009900"/>
                </a:solidFill>
              </a:rPr>
              <a:t>Variable Part 1 </a:t>
            </a:r>
            <a:r>
              <a:rPr lang="en-US" dirty="0"/>
              <a:t>with Time</a:t>
            </a:r>
          </a:p>
        </p:txBody>
      </p:sp>
      <p:graphicFrame>
        <p:nvGraphicFramePr>
          <p:cNvPr id="12" name="表格 11"/>
          <p:cNvGraphicFramePr>
            <a:graphicFrameLocks noGrp="1"/>
          </p:cNvGraphicFramePr>
          <p:nvPr>
            <p:extLst>
              <p:ext uri="{D42A27DB-BD31-4B8C-83A1-F6EECF244321}">
                <p14:modId xmlns:p14="http://schemas.microsoft.com/office/powerpoint/2010/main" val="2713064459"/>
              </p:ext>
            </p:extLst>
          </p:nvPr>
        </p:nvGraphicFramePr>
        <p:xfrm>
          <a:off x="1203160" y="1642676"/>
          <a:ext cx="7575080" cy="2651760"/>
        </p:xfrm>
        <a:graphic>
          <a:graphicData uri="http://schemas.openxmlformats.org/drawingml/2006/table">
            <a:tbl>
              <a:tblPr/>
              <a:tblGrid>
                <a:gridCol w="1629134">
                  <a:extLst>
                    <a:ext uri="{9D8B030D-6E8A-4147-A177-3AD203B41FA5}">
                      <a16:colId xmlns:a16="http://schemas.microsoft.com/office/drawing/2014/main" val="20000"/>
                    </a:ext>
                  </a:extLst>
                </a:gridCol>
                <a:gridCol w="858436">
                  <a:extLst>
                    <a:ext uri="{9D8B030D-6E8A-4147-A177-3AD203B41FA5}">
                      <a16:colId xmlns:a16="http://schemas.microsoft.com/office/drawing/2014/main" val="20001"/>
                    </a:ext>
                  </a:extLst>
                </a:gridCol>
                <a:gridCol w="688436">
                  <a:extLst>
                    <a:ext uri="{9D8B030D-6E8A-4147-A177-3AD203B41FA5}">
                      <a16:colId xmlns:a16="http://schemas.microsoft.com/office/drawing/2014/main" val="20002"/>
                    </a:ext>
                  </a:extLst>
                </a:gridCol>
                <a:gridCol w="948884">
                  <a:extLst>
                    <a:ext uri="{9D8B030D-6E8A-4147-A177-3AD203B41FA5}">
                      <a16:colId xmlns:a16="http://schemas.microsoft.com/office/drawing/2014/main" val="20003"/>
                    </a:ext>
                  </a:extLst>
                </a:gridCol>
                <a:gridCol w="776211">
                  <a:extLst>
                    <a:ext uri="{9D8B030D-6E8A-4147-A177-3AD203B41FA5}">
                      <a16:colId xmlns:a16="http://schemas.microsoft.com/office/drawing/2014/main" val="20004"/>
                    </a:ext>
                  </a:extLst>
                </a:gridCol>
                <a:gridCol w="948884">
                  <a:extLst>
                    <a:ext uri="{9D8B030D-6E8A-4147-A177-3AD203B41FA5}">
                      <a16:colId xmlns:a16="http://schemas.microsoft.com/office/drawing/2014/main" val="20005"/>
                    </a:ext>
                  </a:extLst>
                </a:gridCol>
                <a:gridCol w="776211">
                  <a:extLst>
                    <a:ext uri="{9D8B030D-6E8A-4147-A177-3AD203B41FA5}">
                      <a16:colId xmlns:a16="http://schemas.microsoft.com/office/drawing/2014/main" val="20006"/>
                    </a:ext>
                  </a:extLst>
                </a:gridCol>
                <a:gridCol w="948884">
                  <a:extLst>
                    <a:ext uri="{9D8B030D-6E8A-4147-A177-3AD203B41FA5}">
                      <a16:colId xmlns:a16="http://schemas.microsoft.com/office/drawing/2014/main" val="20007"/>
                    </a:ext>
                  </a:extLst>
                </a:gridCol>
              </a:tblGrid>
              <a:tr h="182880">
                <a:tc>
                  <a:txBody>
                    <a:bodyPr/>
                    <a:lstStyle/>
                    <a:p>
                      <a:pPr algn="l" fontAlgn="ctr"/>
                      <a:r>
                        <a:rPr lang="en-US" altLang="zh-CN" sz="1400" b="1" i="0" u="none" strike="noStrike" dirty="0">
                          <a:solidFill>
                            <a:srgbClr val="000000"/>
                          </a:solidFill>
                          <a:effectLst/>
                          <a:latin typeface="Times New Roman" pitchFamily="18" charset="0"/>
                          <a:cs typeface="Times New Roman" pitchFamily="18" charset="0"/>
                        </a:rPr>
                        <a:t>Wavelength/nm</a:t>
                      </a:r>
                      <a:endParaRPr lang="zh-CN" altLang="en-US" sz="1400" b="1" i="0" u="none" strike="noStrike" dirty="0">
                        <a:solidFill>
                          <a:srgbClr val="000000"/>
                        </a:solidFill>
                        <a:effectLst/>
                        <a:latin typeface="Times New Roman" pitchFamily="18" charset="0"/>
                        <a:cs typeface="Times New Roman" pitchFamily="18" charset="0"/>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0.5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1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a:solidFill>
                            <a:srgbClr val="000000"/>
                          </a:solidFill>
                          <a:effectLst/>
                          <a:latin typeface="Times New Roman" pitchFamily="18" charset="0"/>
                          <a:cs typeface="Times New Roman" pitchFamily="18" charset="0"/>
                        </a:rPr>
                        <a:t>1.5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2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2.5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3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Times New Roman" pitchFamily="18" charset="0"/>
                          <a:cs typeface="Times New Roman" pitchFamily="18" charset="0"/>
                        </a:rPr>
                        <a:t>3.5 years</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290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Times New Roman" pitchFamily="18" charset="0"/>
                          <a:cs typeface="Times New Roman" pitchFamily="18" charset="0"/>
                        </a:rPr>
                        <a:t>0.85%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Times New Roman" pitchFamily="18" charset="0"/>
                          <a:cs typeface="Times New Roman" pitchFamily="18" charset="0"/>
                        </a:rPr>
                        <a:t>1.99%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Times New Roman" pitchFamily="18" charset="0"/>
                          <a:cs typeface="Times New Roman" pitchFamily="18" charset="0"/>
                        </a:rPr>
                        <a:t>3.15%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4.34%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5.54%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6.63%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7.93%</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300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0.93%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2.19%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3.47%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4.78%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6.11%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7.31%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8.74%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350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0.67%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1.58%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2.51%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3.46%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4.42%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5.28%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Times New Roman" pitchFamily="18" charset="0"/>
                          <a:cs typeface="Times New Roman" pitchFamily="18" charset="0"/>
                        </a:rPr>
                        <a:t>6.32%</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390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0.45%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1.06%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1.68%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2.31%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2.95%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3.53%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4.23%</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430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0.69%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1.51%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1.93%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2.30%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2.76%</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480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0.34%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0.53%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0.73%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0.94%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1.12%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1.34%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520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0.08%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0.39%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0.49%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0.59%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0.71%</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560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0.34%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610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0.06%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0.30%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0.38%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0.45%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0.54%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660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0.35%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0.41%</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r h="182880">
                <a:tc>
                  <a:txBody>
                    <a:bodyPr/>
                    <a:lstStyle/>
                    <a:p>
                      <a:pPr algn="ctr" fontAlgn="ctr"/>
                      <a:r>
                        <a:rPr lang="en-US" altLang="zh-CN" sz="1400" b="1" i="0" u="none" strike="noStrike" dirty="0">
                          <a:solidFill>
                            <a:srgbClr val="000000"/>
                          </a:solidFill>
                          <a:effectLst/>
                          <a:latin typeface="Times New Roman" pitchFamily="18" charset="0"/>
                          <a:cs typeface="Times New Roman" pitchFamily="18" charset="0"/>
                        </a:rPr>
                        <a:t>690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0.15%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0.21%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Times New Roman" pitchFamily="18" charset="0"/>
                          <a:cs typeface="Times New Roman" pitchFamily="18" charset="0"/>
                        </a:rPr>
                        <a:t>0.26%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a:solidFill>
                            <a:srgbClr val="000000"/>
                          </a:solidFill>
                          <a:effectLst/>
                          <a:latin typeface="Times New Roman" pitchFamily="18" charset="0"/>
                          <a:cs typeface="Times New Roman" pitchFamily="18" charset="0"/>
                        </a:rPr>
                        <a:t>0.32%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400" b="0" i="0" u="none" strike="noStrike" dirty="0">
                          <a:solidFill>
                            <a:srgbClr val="000000"/>
                          </a:solidFill>
                          <a:effectLst/>
                          <a:latin typeface="Times New Roman" pitchFamily="18" charset="0"/>
                          <a:cs typeface="Times New Roman" pitchFamily="18" charset="0"/>
                        </a:rPr>
                        <a:t>0.38%</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9" name="TextBox 8"/>
          <p:cNvSpPr txBox="1"/>
          <p:nvPr/>
        </p:nvSpPr>
        <p:spPr>
          <a:xfrm>
            <a:off x="448073" y="4408674"/>
            <a:ext cx="8975060" cy="2308324"/>
          </a:xfrm>
          <a:prstGeom prst="rect">
            <a:avLst/>
          </a:prstGeom>
          <a:noFill/>
        </p:spPr>
        <p:txBody>
          <a:bodyPr wrap="square" rtlCol="0">
            <a:spAutoFit/>
          </a:bodyPr>
          <a:lstStyle/>
          <a:p>
            <a:pPr marL="457200" indent="-457200" algn="just" eaLnBrk="0" hangingPunct="0">
              <a:spcBef>
                <a:spcPct val="20000"/>
              </a:spcBef>
              <a:buFont typeface="+mj-ea"/>
              <a:buAutoNum type="circleNumDbPlain"/>
            </a:pPr>
            <a:r>
              <a:rPr lang="en-US" sz="2000" dirty="0">
                <a:solidFill>
                  <a:schemeClr val="tx1"/>
                </a:solidFill>
                <a:latin typeface="+mn-lt"/>
              </a:rPr>
              <a:t>The </a:t>
            </a:r>
            <a:r>
              <a:rPr lang="en-US" sz="2000" dirty="0">
                <a:solidFill>
                  <a:srgbClr val="009900"/>
                </a:solidFill>
                <a:latin typeface="+mn-lt"/>
              </a:rPr>
              <a:t>attenuation of Variable Part 1 </a:t>
            </a:r>
            <a:r>
              <a:rPr lang="en-US" sz="2000" dirty="0">
                <a:solidFill>
                  <a:schemeClr val="tx1"/>
                </a:solidFill>
                <a:latin typeface="+mn-lt"/>
              </a:rPr>
              <a:t>monotonically </a:t>
            </a:r>
            <a:r>
              <a:rPr lang="en-US" sz="2000" dirty="0">
                <a:solidFill>
                  <a:srgbClr val="009900"/>
                </a:solidFill>
                <a:latin typeface="+mn-lt"/>
              </a:rPr>
              <a:t>increasing with Time</a:t>
            </a:r>
            <a:r>
              <a:rPr lang="en-US" sz="2000" dirty="0">
                <a:solidFill>
                  <a:schemeClr val="tx1"/>
                </a:solidFill>
                <a:latin typeface="+mn-lt"/>
              </a:rPr>
              <a:t>, and the attenuation becomes </a:t>
            </a:r>
            <a:r>
              <a:rPr lang="en-US" sz="2000" dirty="0">
                <a:solidFill>
                  <a:srgbClr val="009900"/>
                </a:solidFill>
                <a:latin typeface="+mn-lt"/>
              </a:rPr>
              <a:t>larger as the wavelength becomes shorter</a:t>
            </a:r>
            <a:r>
              <a:rPr lang="en-US" sz="2000" dirty="0">
                <a:solidFill>
                  <a:schemeClr val="tx1"/>
                </a:solidFill>
                <a:latin typeface="+mn-lt"/>
              </a:rPr>
              <a:t>;</a:t>
            </a:r>
          </a:p>
          <a:p>
            <a:pPr marL="457200" indent="-457200" algn="just" eaLnBrk="0" hangingPunct="0">
              <a:spcBef>
                <a:spcPct val="20000"/>
              </a:spcBef>
              <a:buFont typeface="+mj-ea"/>
              <a:buAutoNum type="circleNumDbPlain"/>
            </a:pPr>
            <a:r>
              <a:rPr lang="en-US" altLang="zh-CN" sz="2000" dirty="0">
                <a:solidFill>
                  <a:schemeClr val="tx1"/>
                </a:solidFill>
                <a:latin typeface="+mn-lt"/>
              </a:rPr>
              <a:t>The Variable Part 2 shares the same batch of materials and configuration with The Variable Part 1, which means they will have the same attenuation law; The whole operating time of Variable Part 2 during 8-year lifespan is 8*12=96 times, nearly one-fourth of a year, so </a:t>
            </a:r>
            <a:r>
              <a:rPr lang="en-US" altLang="zh-CN" sz="2000" dirty="0">
                <a:solidFill>
                  <a:srgbClr val="009900"/>
                </a:solidFill>
                <a:latin typeface="+mn-lt"/>
              </a:rPr>
              <a:t>the whole attenuation of Variable Part 2 will be no more than  1% at all</a:t>
            </a:r>
            <a:r>
              <a:rPr lang="en-US" altLang="zh-CN" sz="2000" dirty="0">
                <a:solidFill>
                  <a:schemeClr val="tx1"/>
                </a:solidFill>
                <a:latin typeface="+mn-lt"/>
              </a:rPr>
              <a:t>.</a:t>
            </a:r>
          </a:p>
        </p:txBody>
      </p:sp>
    </p:spTree>
    <p:extLst>
      <p:ext uri="{BB962C8B-B14F-4D97-AF65-F5344CB8AC3E}">
        <p14:creationId xmlns:p14="http://schemas.microsoft.com/office/powerpoint/2010/main" val="4006108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803" y="6248879"/>
            <a:ext cx="5597495"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The Layout of SSIM VIS Band</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3778702747"/>
              </p:ext>
            </p:extLst>
          </p:nvPr>
        </p:nvGraphicFramePr>
        <p:xfrm>
          <a:off x="205099" y="1420412"/>
          <a:ext cx="5627401" cy="46884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32500" y="1637457"/>
            <a:ext cx="3775817" cy="4278094"/>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The on-orbit calibration strategy of VIS band: </a:t>
            </a:r>
          </a:p>
          <a:p>
            <a:pPr marL="457200" indent="-457200" algn="just" eaLnBrk="0" hangingPunct="0">
              <a:spcBef>
                <a:spcPct val="20000"/>
              </a:spcBef>
              <a:buFont typeface="+mj-ea"/>
              <a:buAutoNum type="circleNumDbPlain"/>
            </a:pPr>
            <a:r>
              <a:rPr lang="en-US" sz="2000" dirty="0">
                <a:solidFill>
                  <a:srgbClr val="00B050"/>
                </a:solidFill>
                <a:latin typeface="+mn-lt"/>
              </a:rPr>
              <a:t>One Mercury Lamp for Spectral Monitoring, once a month;</a:t>
            </a:r>
          </a:p>
          <a:p>
            <a:pPr marL="457200" indent="-457200" algn="just" eaLnBrk="0" hangingPunct="0">
              <a:spcBef>
                <a:spcPct val="20000"/>
              </a:spcBef>
              <a:buFont typeface="+mj-ea"/>
              <a:buAutoNum type="circleNumDbPlain"/>
            </a:pPr>
            <a:r>
              <a:rPr lang="en-US" sz="2000" dirty="0">
                <a:solidFill>
                  <a:srgbClr val="00B050"/>
                </a:solidFill>
                <a:latin typeface="+mn-lt"/>
              </a:rPr>
              <a:t>Two sets of Variable Parts’ Radiation Monitoring, one for daily, another for monthly;</a:t>
            </a:r>
          </a:p>
          <a:p>
            <a:pPr marL="457200" indent="-457200" algn="just" eaLnBrk="0" hangingPunct="0">
              <a:spcBef>
                <a:spcPct val="20000"/>
              </a:spcBef>
              <a:buFont typeface="+mj-ea"/>
              <a:buAutoNum type="circleNumDbPlain"/>
            </a:pPr>
            <a:r>
              <a:rPr lang="en-US" sz="2000" dirty="0">
                <a:solidFill>
                  <a:srgbClr val="00B050"/>
                </a:solidFill>
                <a:latin typeface="+mn-lt"/>
              </a:rPr>
              <a:t>Two Tungsten Lamps for </a:t>
            </a:r>
            <a:r>
              <a:rPr lang="en-US" sz="2000" dirty="0">
                <a:solidFill>
                  <a:srgbClr val="FF0000"/>
                </a:solidFill>
                <a:latin typeface="+mn-lt"/>
              </a:rPr>
              <a:t>Stable Parts’ Radiation Monitoring</a:t>
            </a:r>
            <a:r>
              <a:rPr lang="en-US" sz="2000" dirty="0">
                <a:solidFill>
                  <a:srgbClr val="00B050"/>
                </a:solidFill>
                <a:latin typeface="+mn-lt"/>
              </a:rPr>
              <a:t>, one for monthly, another for annually.</a:t>
            </a:r>
          </a:p>
        </p:txBody>
      </p:sp>
      <p:cxnSp>
        <p:nvCxnSpPr>
          <p:cNvPr id="7" name="直接箭头连接符 6"/>
          <p:cNvCxnSpPr/>
          <p:nvPr/>
        </p:nvCxnSpPr>
        <p:spPr>
          <a:xfrm flipH="1">
            <a:off x="3438525" y="2600325"/>
            <a:ext cx="2571750" cy="1095375"/>
          </a:xfrm>
          <a:prstGeom prst="straightConnector1">
            <a:avLst/>
          </a:prstGeom>
          <a:ln w="2857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endCxn id="14" idx="6"/>
          </p:cNvCxnSpPr>
          <p:nvPr/>
        </p:nvCxnSpPr>
        <p:spPr>
          <a:xfrm flipH="1">
            <a:off x="3429000" y="3609975"/>
            <a:ext cx="2514602" cy="497681"/>
          </a:xfrm>
          <a:prstGeom prst="straightConnector1">
            <a:avLst/>
          </a:prstGeom>
          <a:ln w="28575">
            <a:solidFill>
              <a:srgbClr val="0099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057525" y="3881437"/>
            <a:ext cx="371475" cy="45243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肘形连接符 20"/>
          <p:cNvCxnSpPr/>
          <p:nvPr/>
        </p:nvCxnSpPr>
        <p:spPr>
          <a:xfrm rot="10800000">
            <a:off x="2752726" y="3858818"/>
            <a:ext cx="3190876" cy="884637"/>
          </a:xfrm>
          <a:prstGeom prst="bentConnector3">
            <a:avLst>
              <a:gd name="adj1" fmla="val 99910"/>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bwMode="auto">
          <a:xfrm>
            <a:off x="647700" y="427038"/>
            <a:ext cx="89154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a:t>On-Orbit Performance – </a:t>
            </a:r>
            <a:r>
              <a:rPr lang="en-US">
                <a:solidFill>
                  <a:srgbClr val="00B050"/>
                </a:solidFill>
              </a:rPr>
              <a:t>Stable Parts</a:t>
            </a:r>
            <a:endParaRPr lang="en-US" dirty="0">
              <a:solidFill>
                <a:srgbClr val="00B050"/>
              </a:solidFill>
            </a:endParaRPr>
          </a:p>
        </p:txBody>
      </p:sp>
    </p:spTree>
    <p:extLst>
      <p:ext uri="{BB962C8B-B14F-4D97-AF65-F5344CB8AC3E}">
        <p14:creationId xmlns:p14="http://schemas.microsoft.com/office/powerpoint/2010/main" val="2296451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On-Orbit Performance – </a:t>
            </a:r>
            <a:r>
              <a:rPr lang="en-US" dirty="0">
                <a:solidFill>
                  <a:srgbClr val="00B050"/>
                </a:solidFill>
              </a:rPr>
              <a:t>Stable Parts</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1589477361"/>
              </p:ext>
            </p:extLst>
          </p:nvPr>
        </p:nvGraphicFramePr>
        <p:xfrm>
          <a:off x="192505" y="3128219"/>
          <a:ext cx="9471259" cy="281153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73751" y="5862755"/>
            <a:ext cx="8412480"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Calibration Signals of </a:t>
            </a:r>
            <a:r>
              <a:rPr lang="en-US" dirty="0">
                <a:solidFill>
                  <a:srgbClr val="009900"/>
                </a:solidFill>
              </a:rPr>
              <a:t>Tungsten 1 </a:t>
            </a:r>
            <a:r>
              <a:rPr lang="en-US" altLang="zh-CN" dirty="0">
                <a:solidFill>
                  <a:srgbClr val="009900"/>
                </a:solidFill>
              </a:rPr>
              <a:t>+ Stable Parts </a:t>
            </a:r>
            <a:r>
              <a:rPr lang="en-US" altLang="zh-CN" dirty="0"/>
              <a:t>and</a:t>
            </a:r>
            <a:r>
              <a:rPr lang="en-US" altLang="zh-CN" dirty="0">
                <a:solidFill>
                  <a:srgbClr val="009900"/>
                </a:solidFill>
              </a:rPr>
              <a:t> Tungsten 2 + Stable Parts</a:t>
            </a:r>
            <a:endParaRPr lang="en-US" dirty="0">
              <a:solidFill>
                <a:srgbClr val="009900"/>
              </a:solidFill>
            </a:endParaRPr>
          </a:p>
        </p:txBody>
      </p:sp>
      <p:graphicFrame>
        <p:nvGraphicFramePr>
          <p:cNvPr id="11" name="图表 10"/>
          <p:cNvGraphicFramePr>
            <a:graphicFrameLocks/>
          </p:cNvGraphicFramePr>
          <p:nvPr>
            <p:extLst>
              <p:ext uri="{D42A27DB-BD31-4B8C-83A1-F6EECF244321}">
                <p14:modId xmlns:p14="http://schemas.microsoft.com/office/powerpoint/2010/main" val="3399794933"/>
              </p:ext>
            </p:extLst>
          </p:nvPr>
        </p:nvGraphicFramePr>
        <p:xfrm>
          <a:off x="120110" y="3204644"/>
          <a:ext cx="4971653" cy="26379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577106" y="1223570"/>
            <a:ext cx="8807526" cy="1938992"/>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We use tungsten lamps as the calibration source to monitor the variation of the stable parts. The usage frequency of </a:t>
            </a:r>
            <a:r>
              <a:rPr lang="en-US" sz="2000" dirty="0">
                <a:solidFill>
                  <a:srgbClr val="009900"/>
                </a:solidFill>
                <a:latin typeface="+mn-lt"/>
              </a:rPr>
              <a:t>Tungsten 1 is once a month</a:t>
            </a:r>
            <a:r>
              <a:rPr lang="en-US" sz="2000" dirty="0">
                <a:solidFill>
                  <a:schemeClr val="tx1"/>
                </a:solidFill>
                <a:latin typeface="+mn-lt"/>
              </a:rPr>
              <a:t>, and that of </a:t>
            </a:r>
            <a:r>
              <a:rPr lang="en-US" sz="2000" dirty="0">
                <a:solidFill>
                  <a:srgbClr val="009900"/>
                </a:solidFill>
                <a:latin typeface="+mn-lt"/>
              </a:rPr>
              <a:t>Tungsten lamp 2 is once a year in the early 1.5 years</a:t>
            </a:r>
            <a:r>
              <a:rPr lang="en-US" sz="2000" dirty="0">
                <a:solidFill>
                  <a:schemeClr val="tx1"/>
                </a:solidFill>
                <a:latin typeface="+mn-lt"/>
              </a:rPr>
              <a:t>, Considering that the amount of data was too small, it was changed to </a:t>
            </a:r>
            <a:r>
              <a:rPr lang="en-US" sz="2000" dirty="0">
                <a:solidFill>
                  <a:srgbClr val="009900"/>
                </a:solidFill>
                <a:latin typeface="+mn-lt"/>
              </a:rPr>
              <a:t>once every three months in the later stage</a:t>
            </a:r>
            <a:r>
              <a:rPr lang="en-US" sz="2000" dirty="0">
                <a:solidFill>
                  <a:schemeClr val="tx1"/>
                </a:solidFill>
                <a:latin typeface="+mn-lt"/>
              </a:rPr>
              <a:t>. The </a:t>
            </a:r>
            <a:r>
              <a:rPr lang="en-US" altLang="zh-CN" sz="2000" dirty="0">
                <a:solidFill>
                  <a:srgbClr val="009900"/>
                </a:solidFill>
                <a:latin typeface="+mn-lt"/>
              </a:rPr>
              <a:t>long-term trends </a:t>
            </a:r>
            <a:r>
              <a:rPr lang="en-US" altLang="zh-CN" sz="2000" dirty="0">
                <a:solidFill>
                  <a:schemeClr val="tx1"/>
                </a:solidFill>
                <a:latin typeface="+mn-lt"/>
              </a:rPr>
              <a:t>of Calibration Signals of </a:t>
            </a:r>
            <a:r>
              <a:rPr lang="en-US" altLang="zh-CN" sz="2000" dirty="0">
                <a:solidFill>
                  <a:srgbClr val="009900"/>
                </a:solidFill>
                <a:latin typeface="+mn-lt"/>
              </a:rPr>
              <a:t>Tungsten 1 + Stable Parts </a:t>
            </a:r>
            <a:r>
              <a:rPr lang="en-US" altLang="zh-CN" sz="2000" dirty="0">
                <a:solidFill>
                  <a:schemeClr val="tx1"/>
                </a:solidFill>
                <a:latin typeface="+mn-lt"/>
              </a:rPr>
              <a:t>and</a:t>
            </a:r>
            <a:r>
              <a:rPr lang="en-US" altLang="zh-CN" sz="2000" dirty="0">
                <a:solidFill>
                  <a:srgbClr val="009900"/>
                </a:solidFill>
                <a:latin typeface="+mn-lt"/>
              </a:rPr>
              <a:t> Tungsten 2 + Stable Parts </a:t>
            </a:r>
            <a:r>
              <a:rPr lang="en-US" altLang="zh-CN" sz="2000" dirty="0">
                <a:solidFill>
                  <a:schemeClr val="tx1"/>
                </a:solidFill>
                <a:latin typeface="+mn-lt"/>
              </a:rPr>
              <a:t>are</a:t>
            </a:r>
            <a:r>
              <a:rPr lang="en-US" altLang="zh-CN" sz="2000" dirty="0">
                <a:solidFill>
                  <a:srgbClr val="009900"/>
                </a:solidFill>
                <a:latin typeface="+mn-lt"/>
              </a:rPr>
              <a:t> </a:t>
            </a:r>
            <a:r>
              <a:rPr lang="en-US" sz="2000" dirty="0">
                <a:solidFill>
                  <a:schemeClr val="tx1"/>
                </a:solidFill>
                <a:latin typeface="+mn-lt"/>
              </a:rPr>
              <a:t>as below.</a:t>
            </a:r>
            <a:endParaRPr lang="en-US" sz="2000" dirty="0">
              <a:solidFill>
                <a:srgbClr val="00B050"/>
              </a:solidFill>
              <a:latin typeface="+mn-lt"/>
            </a:endParaRPr>
          </a:p>
        </p:txBody>
      </p:sp>
      <p:graphicFrame>
        <p:nvGraphicFramePr>
          <p:cNvPr id="12" name="图表 11"/>
          <p:cNvGraphicFramePr>
            <a:graphicFrameLocks/>
          </p:cNvGraphicFramePr>
          <p:nvPr>
            <p:extLst>
              <p:ext uri="{D42A27DB-BD31-4B8C-83A1-F6EECF244321}">
                <p14:modId xmlns:p14="http://schemas.microsoft.com/office/powerpoint/2010/main" val="1140778608"/>
              </p:ext>
            </p:extLst>
          </p:nvPr>
        </p:nvGraphicFramePr>
        <p:xfrm>
          <a:off x="4980869" y="3128220"/>
          <a:ext cx="4740646" cy="268544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50980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On-Orbit Performance – </a:t>
            </a:r>
            <a:r>
              <a:rPr lang="en-US" dirty="0">
                <a:solidFill>
                  <a:srgbClr val="00B050"/>
                </a:solidFill>
              </a:rPr>
              <a:t>Stable Parts</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3988361069"/>
              </p:ext>
            </p:extLst>
          </p:nvPr>
        </p:nvGraphicFramePr>
        <p:xfrm>
          <a:off x="259883" y="1286053"/>
          <a:ext cx="9403882" cy="24870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图表 8"/>
          <p:cNvGraphicFramePr>
            <a:graphicFrameLocks/>
          </p:cNvGraphicFramePr>
          <p:nvPr>
            <p:extLst>
              <p:ext uri="{D42A27DB-BD31-4B8C-83A1-F6EECF244321}">
                <p14:modId xmlns:p14="http://schemas.microsoft.com/office/powerpoint/2010/main" val="2975014477"/>
              </p:ext>
            </p:extLst>
          </p:nvPr>
        </p:nvGraphicFramePr>
        <p:xfrm>
          <a:off x="250256" y="1295619"/>
          <a:ext cx="4732921" cy="24678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图表 10"/>
          <p:cNvGraphicFramePr>
            <a:graphicFrameLocks/>
          </p:cNvGraphicFramePr>
          <p:nvPr>
            <p:extLst>
              <p:ext uri="{D42A27DB-BD31-4B8C-83A1-F6EECF244321}">
                <p14:modId xmlns:p14="http://schemas.microsoft.com/office/powerpoint/2010/main" val="716160216"/>
              </p:ext>
            </p:extLst>
          </p:nvPr>
        </p:nvGraphicFramePr>
        <p:xfrm>
          <a:off x="4983177" y="1264620"/>
          <a:ext cx="4642086" cy="2527734"/>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269507" y="3658574"/>
            <a:ext cx="9403882"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Normalized Variation of </a:t>
            </a:r>
            <a:r>
              <a:rPr lang="en-US" dirty="0">
                <a:solidFill>
                  <a:srgbClr val="009900"/>
                </a:solidFill>
              </a:rPr>
              <a:t>Tungsten 1 </a:t>
            </a:r>
            <a:r>
              <a:rPr lang="en-US" altLang="zh-CN" dirty="0">
                <a:solidFill>
                  <a:srgbClr val="009900"/>
                </a:solidFill>
              </a:rPr>
              <a:t>+ Stable Parts </a:t>
            </a:r>
            <a:r>
              <a:rPr lang="en-US" altLang="zh-CN" dirty="0"/>
              <a:t>and</a:t>
            </a:r>
            <a:r>
              <a:rPr lang="en-US" altLang="zh-CN" dirty="0">
                <a:solidFill>
                  <a:srgbClr val="009900"/>
                </a:solidFill>
              </a:rPr>
              <a:t> Tungsten 2 + Stable Parts</a:t>
            </a:r>
            <a:endParaRPr lang="en-US" dirty="0">
              <a:solidFill>
                <a:srgbClr val="009900"/>
              </a:solidFill>
            </a:endParaRPr>
          </a:p>
        </p:txBody>
      </p:sp>
      <p:graphicFrame>
        <p:nvGraphicFramePr>
          <p:cNvPr id="14" name="图表 13"/>
          <p:cNvGraphicFramePr>
            <a:graphicFrameLocks/>
          </p:cNvGraphicFramePr>
          <p:nvPr>
            <p:extLst>
              <p:ext uri="{D42A27DB-BD31-4B8C-83A1-F6EECF244321}">
                <p14:modId xmlns:p14="http://schemas.microsoft.com/office/powerpoint/2010/main" val="808019397"/>
              </p:ext>
            </p:extLst>
          </p:nvPr>
        </p:nvGraphicFramePr>
        <p:xfrm>
          <a:off x="269507" y="4126040"/>
          <a:ext cx="4701941" cy="2149631"/>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5" name="图表 14"/>
          <p:cNvGraphicFramePr>
            <a:graphicFrameLocks/>
          </p:cNvGraphicFramePr>
          <p:nvPr>
            <p:extLst>
              <p:ext uri="{D42A27DB-BD31-4B8C-83A1-F6EECF244321}">
                <p14:modId xmlns:p14="http://schemas.microsoft.com/office/powerpoint/2010/main" val="1740641816"/>
              </p:ext>
            </p:extLst>
          </p:nvPr>
        </p:nvGraphicFramePr>
        <p:xfrm>
          <a:off x="4822257" y="4058684"/>
          <a:ext cx="4851131" cy="2197736"/>
        </p:xfrm>
        <a:graphic>
          <a:graphicData uri="http://schemas.openxmlformats.org/drawingml/2006/chart">
            <c:chart xmlns:c="http://schemas.openxmlformats.org/drawingml/2006/chart" xmlns:r="http://schemas.openxmlformats.org/officeDocument/2006/relationships" r:id="rId7"/>
          </a:graphicData>
        </a:graphic>
      </p:graphicFrame>
      <p:sp>
        <p:nvSpPr>
          <p:cNvPr id="16" name="TextBox 15"/>
          <p:cNvSpPr txBox="1"/>
          <p:nvPr/>
        </p:nvSpPr>
        <p:spPr>
          <a:xfrm>
            <a:off x="421907" y="6217285"/>
            <a:ext cx="9403882"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Fitting Curve of the above Normalized Variation</a:t>
            </a:r>
            <a:endParaRPr lang="en-US" dirty="0">
              <a:solidFill>
                <a:srgbClr val="009900"/>
              </a:solidFill>
            </a:endParaRPr>
          </a:p>
        </p:txBody>
      </p:sp>
    </p:spTree>
    <p:extLst>
      <p:ext uri="{BB962C8B-B14F-4D97-AF65-F5344CB8AC3E}">
        <p14:creationId xmlns:p14="http://schemas.microsoft.com/office/powerpoint/2010/main" val="39113872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3098670847"/>
              </p:ext>
            </p:extLst>
          </p:nvPr>
        </p:nvGraphicFramePr>
        <p:xfrm>
          <a:off x="149533" y="1272828"/>
          <a:ext cx="9543565" cy="21152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4114505957"/>
              </p:ext>
            </p:extLst>
          </p:nvPr>
        </p:nvGraphicFramePr>
        <p:xfrm>
          <a:off x="149534" y="3755158"/>
          <a:ext cx="9543565" cy="218519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p:txBody>
          <a:bodyPr/>
          <a:lstStyle/>
          <a:p>
            <a:r>
              <a:rPr lang="en-US" dirty="0"/>
              <a:t>On-Orbit Performance – </a:t>
            </a:r>
            <a:r>
              <a:rPr lang="en-US" dirty="0">
                <a:solidFill>
                  <a:srgbClr val="00B050"/>
                </a:solidFill>
              </a:rPr>
              <a:t>Stable Parts</a:t>
            </a:r>
          </a:p>
        </p:txBody>
      </p:sp>
      <p:graphicFrame>
        <p:nvGraphicFramePr>
          <p:cNvPr id="3" name="表格 2"/>
          <p:cNvGraphicFramePr>
            <a:graphicFrameLocks noGrp="1"/>
          </p:cNvGraphicFramePr>
          <p:nvPr>
            <p:extLst>
              <p:ext uri="{D42A27DB-BD31-4B8C-83A1-F6EECF244321}">
                <p14:modId xmlns:p14="http://schemas.microsoft.com/office/powerpoint/2010/main" val="2020206130"/>
              </p:ext>
            </p:extLst>
          </p:nvPr>
        </p:nvGraphicFramePr>
        <p:xfrm>
          <a:off x="174856" y="4065737"/>
          <a:ext cx="4732020" cy="1828800"/>
        </p:xfrm>
        <a:graphic>
          <a:graphicData uri="http://schemas.openxmlformats.org/drawingml/2006/table">
            <a:tbl>
              <a:tblPr/>
              <a:tblGrid>
                <a:gridCol w="294640">
                  <a:extLst>
                    <a:ext uri="{9D8B030D-6E8A-4147-A177-3AD203B41FA5}">
                      <a16:colId xmlns:a16="http://schemas.microsoft.com/office/drawing/2014/main" val="20000"/>
                    </a:ext>
                  </a:extLst>
                </a:gridCol>
                <a:gridCol w="643890">
                  <a:extLst>
                    <a:ext uri="{9D8B030D-6E8A-4147-A177-3AD203B41FA5}">
                      <a16:colId xmlns:a16="http://schemas.microsoft.com/office/drawing/2014/main" val="20001"/>
                    </a:ext>
                  </a:extLst>
                </a:gridCol>
                <a:gridCol w="504190">
                  <a:extLst>
                    <a:ext uri="{9D8B030D-6E8A-4147-A177-3AD203B41FA5}">
                      <a16:colId xmlns:a16="http://schemas.microsoft.com/office/drawing/2014/main" val="20002"/>
                    </a:ext>
                  </a:extLst>
                </a:gridCol>
                <a:gridCol w="713740">
                  <a:extLst>
                    <a:ext uri="{9D8B030D-6E8A-4147-A177-3AD203B41FA5}">
                      <a16:colId xmlns:a16="http://schemas.microsoft.com/office/drawing/2014/main" val="20003"/>
                    </a:ext>
                  </a:extLst>
                </a:gridCol>
                <a:gridCol w="574040">
                  <a:extLst>
                    <a:ext uri="{9D8B030D-6E8A-4147-A177-3AD203B41FA5}">
                      <a16:colId xmlns:a16="http://schemas.microsoft.com/office/drawing/2014/main" val="20004"/>
                    </a:ext>
                  </a:extLst>
                </a:gridCol>
                <a:gridCol w="713740">
                  <a:extLst>
                    <a:ext uri="{9D8B030D-6E8A-4147-A177-3AD203B41FA5}">
                      <a16:colId xmlns:a16="http://schemas.microsoft.com/office/drawing/2014/main" val="20005"/>
                    </a:ext>
                  </a:extLst>
                </a:gridCol>
                <a:gridCol w="574040">
                  <a:extLst>
                    <a:ext uri="{9D8B030D-6E8A-4147-A177-3AD203B41FA5}">
                      <a16:colId xmlns:a16="http://schemas.microsoft.com/office/drawing/2014/main" val="20006"/>
                    </a:ext>
                  </a:extLst>
                </a:gridCol>
                <a:gridCol w="713740">
                  <a:extLst>
                    <a:ext uri="{9D8B030D-6E8A-4147-A177-3AD203B41FA5}">
                      <a16:colId xmlns:a16="http://schemas.microsoft.com/office/drawing/2014/main" val="20007"/>
                    </a:ext>
                  </a:extLst>
                </a:gridCol>
              </a:tblGrid>
              <a:tr h="182880">
                <a:tc>
                  <a:txBody>
                    <a:bodyPr/>
                    <a:lstStyle/>
                    <a:p>
                      <a:pPr algn="ctr" fontAlgn="ctr"/>
                      <a:endParaRPr lang="zh-CN" altLang="en-US" sz="1100" b="0" i="0" u="none" strike="noStrike" dirty="0">
                        <a:solidFill>
                          <a:srgbClr val="000000"/>
                        </a:solidFill>
                        <a:effectLst/>
                        <a:latin typeface="宋体"/>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0.5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1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1.5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2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2.5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3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3.5 years</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algn="ctr" fontAlgn="ctr"/>
                      <a:r>
                        <a:rPr lang="en-US" altLang="zh-CN" sz="1100" b="1" i="0" u="none" strike="noStrike" dirty="0">
                          <a:solidFill>
                            <a:srgbClr val="000000"/>
                          </a:solidFill>
                          <a:effectLst/>
                          <a:latin typeface="宋体"/>
                        </a:rPr>
                        <a:t>350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2.68%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5.85%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8.55%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10.80%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12.50%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13.56%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14.23%</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ctr" fontAlgn="ctr"/>
                      <a:r>
                        <a:rPr lang="en-US" altLang="zh-CN" sz="1100" b="1" i="0" u="none" strike="noStrike" dirty="0">
                          <a:solidFill>
                            <a:srgbClr val="000000"/>
                          </a:solidFill>
                          <a:effectLst/>
                          <a:latin typeface="宋体"/>
                        </a:rPr>
                        <a:t>390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3.26%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7.05%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10.17%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12.61%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14.30%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15.14%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15.30%</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ctr" fontAlgn="ctr"/>
                      <a:r>
                        <a:rPr lang="en-US" altLang="zh-CN" sz="1100" b="1" i="0" u="none" strike="noStrike" dirty="0">
                          <a:solidFill>
                            <a:srgbClr val="000000"/>
                          </a:solidFill>
                          <a:effectLst/>
                          <a:latin typeface="宋体"/>
                        </a:rPr>
                        <a:t>430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2.15%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4.67%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6.79%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8.50%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9.74%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10.45%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10.78%</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ctr" fontAlgn="ctr"/>
                      <a:r>
                        <a:rPr lang="en-US" altLang="zh-CN" sz="1100" b="1" i="0" u="none" strike="noStrike" dirty="0">
                          <a:solidFill>
                            <a:srgbClr val="000000"/>
                          </a:solidFill>
                          <a:effectLst/>
                          <a:latin typeface="宋体"/>
                        </a:rPr>
                        <a:t>480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1.53%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3.31%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4.78%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5.95%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6.77%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7.20%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7.32%</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ctr" fontAlgn="ctr"/>
                      <a:r>
                        <a:rPr lang="en-US" altLang="zh-CN" sz="1100" b="1" i="0" u="none" strike="noStrike" dirty="0">
                          <a:solidFill>
                            <a:srgbClr val="000000"/>
                          </a:solidFill>
                          <a:effectLst/>
                          <a:latin typeface="宋体"/>
                        </a:rPr>
                        <a:t>520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1.24%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2.69%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3.89%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4.84%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5.84%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5.93%</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ctr" fontAlgn="ctr"/>
                      <a:r>
                        <a:rPr lang="en-US" altLang="zh-CN" sz="1100" b="1" i="0" u="none" strike="noStrike" dirty="0">
                          <a:solidFill>
                            <a:srgbClr val="000000"/>
                          </a:solidFill>
                          <a:effectLst/>
                          <a:latin typeface="宋体"/>
                        </a:rPr>
                        <a:t>560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0.78%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1.68%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2.42%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2.98%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3.34%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3.51%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3.49%</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ctr" fontAlgn="ctr"/>
                      <a:r>
                        <a:rPr lang="en-US" altLang="zh-CN" sz="1100" b="1" i="0" u="none" strike="noStrike" dirty="0">
                          <a:solidFill>
                            <a:srgbClr val="000000"/>
                          </a:solidFill>
                          <a:effectLst/>
                          <a:latin typeface="宋体"/>
                        </a:rPr>
                        <a:t>610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0.52%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1.52%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1.81%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1.94%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1.92%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1.72%</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ctr" fontAlgn="ctr"/>
                      <a:r>
                        <a:rPr lang="en-US" altLang="zh-CN" sz="1100" b="1" i="0" u="none" strike="noStrike" dirty="0">
                          <a:solidFill>
                            <a:srgbClr val="000000"/>
                          </a:solidFill>
                          <a:effectLst/>
                          <a:latin typeface="宋体"/>
                        </a:rPr>
                        <a:t>660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0.56%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0.75%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0.71%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0.47%</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2880">
                <a:tc>
                  <a:txBody>
                    <a:bodyPr/>
                    <a:lstStyle/>
                    <a:p>
                      <a:pPr algn="ctr" fontAlgn="ctr"/>
                      <a:r>
                        <a:rPr lang="en-US" altLang="zh-CN" sz="1100" b="1" i="0" u="none" strike="noStrike" dirty="0">
                          <a:solidFill>
                            <a:srgbClr val="000000"/>
                          </a:solidFill>
                          <a:effectLst/>
                          <a:latin typeface="宋体"/>
                        </a:rPr>
                        <a:t>700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0.10%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0.22%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0.18%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0.07%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0.35%</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2814931509"/>
              </p:ext>
            </p:extLst>
          </p:nvPr>
        </p:nvGraphicFramePr>
        <p:xfrm>
          <a:off x="182879" y="1697933"/>
          <a:ext cx="4723994" cy="1645920"/>
        </p:xfrm>
        <a:graphic>
          <a:graphicData uri="http://schemas.openxmlformats.org/drawingml/2006/table">
            <a:tbl>
              <a:tblPr/>
              <a:tblGrid>
                <a:gridCol w="715638">
                  <a:extLst>
                    <a:ext uri="{9D8B030D-6E8A-4147-A177-3AD203B41FA5}">
                      <a16:colId xmlns:a16="http://schemas.microsoft.com/office/drawing/2014/main" val="20000"/>
                    </a:ext>
                  </a:extLst>
                </a:gridCol>
                <a:gridCol w="464260">
                  <a:extLst>
                    <a:ext uri="{9D8B030D-6E8A-4147-A177-3AD203B41FA5}">
                      <a16:colId xmlns:a16="http://schemas.microsoft.com/office/drawing/2014/main" val="20001"/>
                    </a:ext>
                  </a:extLst>
                </a:gridCol>
                <a:gridCol w="424749">
                  <a:extLst>
                    <a:ext uri="{9D8B030D-6E8A-4147-A177-3AD203B41FA5}">
                      <a16:colId xmlns:a16="http://schemas.microsoft.com/office/drawing/2014/main" val="20002"/>
                    </a:ext>
                  </a:extLst>
                </a:gridCol>
                <a:gridCol w="446593">
                  <a:extLst>
                    <a:ext uri="{9D8B030D-6E8A-4147-A177-3AD203B41FA5}">
                      <a16:colId xmlns:a16="http://schemas.microsoft.com/office/drawing/2014/main" val="20003"/>
                    </a:ext>
                  </a:extLst>
                </a:gridCol>
                <a:gridCol w="445459">
                  <a:extLst>
                    <a:ext uri="{9D8B030D-6E8A-4147-A177-3AD203B41FA5}">
                      <a16:colId xmlns:a16="http://schemas.microsoft.com/office/drawing/2014/main" val="20004"/>
                    </a:ext>
                  </a:extLst>
                </a:gridCol>
                <a:gridCol w="445459">
                  <a:extLst>
                    <a:ext uri="{9D8B030D-6E8A-4147-A177-3AD203B41FA5}">
                      <a16:colId xmlns:a16="http://schemas.microsoft.com/office/drawing/2014/main" val="20005"/>
                    </a:ext>
                  </a:extLst>
                </a:gridCol>
                <a:gridCol w="445459">
                  <a:extLst>
                    <a:ext uri="{9D8B030D-6E8A-4147-A177-3AD203B41FA5}">
                      <a16:colId xmlns:a16="http://schemas.microsoft.com/office/drawing/2014/main" val="20006"/>
                    </a:ext>
                  </a:extLst>
                </a:gridCol>
                <a:gridCol w="445459">
                  <a:extLst>
                    <a:ext uri="{9D8B030D-6E8A-4147-A177-3AD203B41FA5}">
                      <a16:colId xmlns:a16="http://schemas.microsoft.com/office/drawing/2014/main" val="20007"/>
                    </a:ext>
                  </a:extLst>
                </a:gridCol>
                <a:gridCol w="445459">
                  <a:extLst>
                    <a:ext uri="{9D8B030D-6E8A-4147-A177-3AD203B41FA5}">
                      <a16:colId xmlns:a16="http://schemas.microsoft.com/office/drawing/2014/main" val="20008"/>
                    </a:ext>
                  </a:extLst>
                </a:gridCol>
                <a:gridCol w="445459">
                  <a:extLst>
                    <a:ext uri="{9D8B030D-6E8A-4147-A177-3AD203B41FA5}">
                      <a16:colId xmlns:a16="http://schemas.microsoft.com/office/drawing/2014/main" val="20009"/>
                    </a:ext>
                  </a:extLst>
                </a:gridCol>
              </a:tblGrid>
              <a:tr h="182880">
                <a:tc>
                  <a:txBody>
                    <a:bodyPr/>
                    <a:lstStyle/>
                    <a:p>
                      <a:pPr algn="ctr" fontAlgn="ctr"/>
                      <a:endParaRPr lang="zh-CN" altLang="en-US" sz="1100" b="0" i="0" u="none" strike="noStrike" dirty="0">
                        <a:solidFill>
                          <a:srgbClr val="000000"/>
                        </a:solidFill>
                        <a:effectLst/>
                        <a:latin typeface="宋体"/>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350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390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430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480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520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560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610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a:solidFill>
                            <a:srgbClr val="000000"/>
                          </a:solidFill>
                          <a:effectLst/>
                          <a:latin typeface="宋体"/>
                        </a:rPr>
                        <a:t>660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700</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algn="ctr" fontAlgn="ctr"/>
                      <a:r>
                        <a:rPr lang="en-US" altLang="zh-CN" sz="1100" b="1" i="0" u="none" strike="noStrike" dirty="0">
                          <a:solidFill>
                            <a:srgbClr val="000000"/>
                          </a:solidFill>
                          <a:effectLst/>
                          <a:latin typeface="宋体"/>
                        </a:rPr>
                        <a:t>2021/9/2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1.000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ctr" fontAlgn="ctr"/>
                      <a:r>
                        <a:rPr lang="en-US" altLang="zh-CN" sz="1100" b="1" i="0" u="none" strike="noStrike">
                          <a:solidFill>
                            <a:srgbClr val="000000"/>
                          </a:solidFill>
                          <a:effectLst/>
                          <a:latin typeface="宋体"/>
                        </a:rPr>
                        <a:t>2022/1/12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0.985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0.999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ctr" fontAlgn="ctr"/>
                      <a:r>
                        <a:rPr lang="en-US" altLang="zh-CN" sz="1100" b="1" i="0" u="none" strike="noStrike">
                          <a:solidFill>
                            <a:srgbClr val="000000"/>
                          </a:solidFill>
                          <a:effectLst/>
                          <a:latin typeface="宋体"/>
                        </a:rPr>
                        <a:t>2022/7/9</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0.930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0.953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0.989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ctr" fontAlgn="ctr"/>
                      <a:r>
                        <a:rPr lang="en-US" altLang="zh-CN" sz="1100" b="1" i="0" u="none" strike="noStrike">
                          <a:solidFill>
                            <a:srgbClr val="000000"/>
                          </a:solidFill>
                          <a:effectLst/>
                          <a:latin typeface="宋体"/>
                        </a:rPr>
                        <a:t>2023/1/6</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0.914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0.898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0.976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ctr" fontAlgn="ctr"/>
                      <a:r>
                        <a:rPr lang="en-US" altLang="zh-CN" sz="1100" b="1" i="0" u="none" strike="noStrike">
                          <a:solidFill>
                            <a:srgbClr val="000000"/>
                          </a:solidFill>
                          <a:effectLst/>
                          <a:latin typeface="宋体"/>
                        </a:rPr>
                        <a:t>2023/7/11</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0.874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0.915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ctr" fontAlgn="ctr"/>
                      <a:r>
                        <a:rPr lang="en-US" altLang="zh-CN" sz="1100" b="1" i="0" u="none" strike="noStrike">
                          <a:solidFill>
                            <a:srgbClr val="000000"/>
                          </a:solidFill>
                          <a:effectLst/>
                          <a:latin typeface="宋体"/>
                        </a:rPr>
                        <a:t>2024/1/15</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0.875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0.857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0.903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0.999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ctr" fontAlgn="ctr"/>
                      <a:r>
                        <a:rPr lang="en-US" altLang="zh-CN" sz="1100" b="1" i="0" u="none" strike="noStrike">
                          <a:solidFill>
                            <a:srgbClr val="000000"/>
                          </a:solidFill>
                          <a:effectLst/>
                          <a:latin typeface="宋体"/>
                        </a:rPr>
                        <a:t>2024/7/2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0.864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0.849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0.896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0.928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1.001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ctr" fontAlgn="ctr"/>
                      <a:r>
                        <a:rPr lang="en-US" altLang="zh-CN" sz="1100" b="1" i="0" u="none" strike="noStrike" dirty="0">
                          <a:solidFill>
                            <a:srgbClr val="000000"/>
                          </a:solidFill>
                          <a:effectLst/>
                          <a:latin typeface="宋体"/>
                        </a:rPr>
                        <a:t>2025/1/21</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0.858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0.847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0.892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0.927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1.004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9" name="表格 8"/>
          <p:cNvGraphicFramePr>
            <a:graphicFrameLocks noGrp="1"/>
          </p:cNvGraphicFramePr>
          <p:nvPr>
            <p:extLst>
              <p:ext uri="{D42A27DB-BD31-4B8C-83A1-F6EECF244321}">
                <p14:modId xmlns:p14="http://schemas.microsoft.com/office/powerpoint/2010/main" val="3358874013"/>
              </p:ext>
            </p:extLst>
          </p:nvPr>
        </p:nvGraphicFramePr>
        <p:xfrm>
          <a:off x="4963922" y="1698289"/>
          <a:ext cx="4738344" cy="1645920"/>
        </p:xfrm>
        <a:graphic>
          <a:graphicData uri="http://schemas.openxmlformats.org/drawingml/2006/table">
            <a:tbl>
              <a:tblPr/>
              <a:tblGrid>
                <a:gridCol w="731580">
                  <a:extLst>
                    <a:ext uri="{9D8B030D-6E8A-4147-A177-3AD203B41FA5}">
                      <a16:colId xmlns:a16="http://schemas.microsoft.com/office/drawing/2014/main" val="20000"/>
                    </a:ext>
                  </a:extLst>
                </a:gridCol>
                <a:gridCol w="445196">
                  <a:extLst>
                    <a:ext uri="{9D8B030D-6E8A-4147-A177-3AD203B41FA5}">
                      <a16:colId xmlns:a16="http://schemas.microsoft.com/office/drawing/2014/main" val="20001"/>
                    </a:ext>
                  </a:extLst>
                </a:gridCol>
                <a:gridCol w="445196">
                  <a:extLst>
                    <a:ext uri="{9D8B030D-6E8A-4147-A177-3AD203B41FA5}">
                      <a16:colId xmlns:a16="http://schemas.microsoft.com/office/drawing/2014/main" val="20002"/>
                    </a:ext>
                  </a:extLst>
                </a:gridCol>
                <a:gridCol w="445196">
                  <a:extLst>
                    <a:ext uri="{9D8B030D-6E8A-4147-A177-3AD203B41FA5}">
                      <a16:colId xmlns:a16="http://schemas.microsoft.com/office/drawing/2014/main" val="20003"/>
                    </a:ext>
                  </a:extLst>
                </a:gridCol>
                <a:gridCol w="445196">
                  <a:extLst>
                    <a:ext uri="{9D8B030D-6E8A-4147-A177-3AD203B41FA5}">
                      <a16:colId xmlns:a16="http://schemas.microsoft.com/office/drawing/2014/main" val="20004"/>
                    </a:ext>
                  </a:extLst>
                </a:gridCol>
                <a:gridCol w="445196">
                  <a:extLst>
                    <a:ext uri="{9D8B030D-6E8A-4147-A177-3AD203B41FA5}">
                      <a16:colId xmlns:a16="http://schemas.microsoft.com/office/drawing/2014/main" val="20005"/>
                    </a:ext>
                  </a:extLst>
                </a:gridCol>
                <a:gridCol w="445196">
                  <a:extLst>
                    <a:ext uri="{9D8B030D-6E8A-4147-A177-3AD203B41FA5}">
                      <a16:colId xmlns:a16="http://schemas.microsoft.com/office/drawing/2014/main" val="20006"/>
                    </a:ext>
                  </a:extLst>
                </a:gridCol>
                <a:gridCol w="445196">
                  <a:extLst>
                    <a:ext uri="{9D8B030D-6E8A-4147-A177-3AD203B41FA5}">
                      <a16:colId xmlns:a16="http://schemas.microsoft.com/office/drawing/2014/main" val="20007"/>
                    </a:ext>
                  </a:extLst>
                </a:gridCol>
                <a:gridCol w="445196">
                  <a:extLst>
                    <a:ext uri="{9D8B030D-6E8A-4147-A177-3AD203B41FA5}">
                      <a16:colId xmlns:a16="http://schemas.microsoft.com/office/drawing/2014/main" val="20008"/>
                    </a:ext>
                  </a:extLst>
                </a:gridCol>
                <a:gridCol w="445196">
                  <a:extLst>
                    <a:ext uri="{9D8B030D-6E8A-4147-A177-3AD203B41FA5}">
                      <a16:colId xmlns:a16="http://schemas.microsoft.com/office/drawing/2014/main" val="20009"/>
                    </a:ext>
                  </a:extLst>
                </a:gridCol>
              </a:tblGrid>
              <a:tr h="182880">
                <a:tc>
                  <a:txBody>
                    <a:bodyPr/>
                    <a:lstStyle/>
                    <a:p>
                      <a:pPr algn="ctr" fontAlgn="ctr"/>
                      <a:endParaRPr lang="zh-CN" altLang="en-US" sz="1100" b="0" i="0" u="none" strike="noStrike" dirty="0">
                        <a:solidFill>
                          <a:srgbClr val="000000"/>
                        </a:solidFill>
                        <a:effectLst/>
                        <a:latin typeface="宋体"/>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350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390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430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480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520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560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610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660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700</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algn="ctr" fontAlgn="ctr"/>
                      <a:r>
                        <a:rPr lang="en-US" altLang="zh-CN" sz="1100" b="1" i="0" u="none" strike="noStrike" dirty="0">
                          <a:solidFill>
                            <a:srgbClr val="000000"/>
                          </a:solidFill>
                          <a:effectLst/>
                          <a:latin typeface="宋体"/>
                        </a:rPr>
                        <a:t>2021/9/2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ctr" fontAlgn="ctr"/>
                      <a:r>
                        <a:rPr lang="en-US" altLang="zh-CN" sz="1100" b="1" i="0" u="none" strike="noStrike" dirty="0">
                          <a:solidFill>
                            <a:srgbClr val="000000"/>
                          </a:solidFill>
                          <a:effectLst/>
                          <a:latin typeface="宋体"/>
                        </a:rPr>
                        <a:t>2022/1/12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0.980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0.989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ctr" fontAlgn="ctr"/>
                      <a:r>
                        <a:rPr lang="en-US" altLang="zh-CN" sz="1100" b="1" i="0" u="none" strike="noStrike" dirty="0">
                          <a:solidFill>
                            <a:srgbClr val="000000"/>
                          </a:solidFill>
                          <a:effectLst/>
                          <a:latin typeface="宋体"/>
                        </a:rPr>
                        <a:t>2022/7/9</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0.972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0.996</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ctr" fontAlgn="ctr"/>
                      <a:r>
                        <a:rPr lang="en-US" altLang="zh-CN" sz="1100" b="1" i="0" u="none" strike="noStrike" dirty="0">
                          <a:solidFill>
                            <a:srgbClr val="000000"/>
                          </a:solidFill>
                          <a:effectLst/>
                          <a:latin typeface="宋体"/>
                        </a:rPr>
                        <a:t>2023/1/6</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0.923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0.996</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ctr" fontAlgn="ctr"/>
                      <a:r>
                        <a:rPr lang="en-US" altLang="zh-CN" sz="1100" b="1" i="0" u="none" strike="noStrike" dirty="0">
                          <a:solidFill>
                            <a:srgbClr val="000000"/>
                          </a:solidFill>
                          <a:effectLst/>
                          <a:latin typeface="宋体"/>
                        </a:rPr>
                        <a:t>2023/7/11</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0.964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0.948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0.996</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ctr" fontAlgn="ctr"/>
                      <a:r>
                        <a:rPr lang="en-US" altLang="zh-CN" sz="1100" b="1" i="0" u="none" strike="noStrike" dirty="0">
                          <a:solidFill>
                            <a:srgbClr val="000000"/>
                          </a:solidFill>
                          <a:effectLst/>
                          <a:latin typeface="宋体"/>
                        </a:rPr>
                        <a:t>2024/1/15</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0.876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0.906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ctr" fontAlgn="ctr"/>
                      <a:r>
                        <a:rPr lang="en-US" altLang="zh-CN" sz="1100" b="1" i="0" u="none" strike="noStrike" dirty="0">
                          <a:solidFill>
                            <a:srgbClr val="000000"/>
                          </a:solidFill>
                          <a:effectLst/>
                          <a:latin typeface="宋体"/>
                        </a:rPr>
                        <a:t>2024/7/2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0.922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0.858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1.001</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ctr" fontAlgn="ctr"/>
                      <a:r>
                        <a:rPr lang="en-US" altLang="zh-CN" sz="1100" b="1" i="0" u="none" strike="noStrike" dirty="0">
                          <a:solidFill>
                            <a:srgbClr val="000000"/>
                          </a:solidFill>
                          <a:effectLst/>
                          <a:latin typeface="宋体"/>
                        </a:rPr>
                        <a:t>2025/1/21</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0.839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1.005</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1439977516"/>
              </p:ext>
            </p:extLst>
          </p:nvPr>
        </p:nvGraphicFramePr>
        <p:xfrm>
          <a:off x="4973552" y="4065737"/>
          <a:ext cx="4732020" cy="1828800"/>
        </p:xfrm>
        <a:graphic>
          <a:graphicData uri="http://schemas.openxmlformats.org/drawingml/2006/table">
            <a:tbl>
              <a:tblPr/>
              <a:tblGrid>
                <a:gridCol w="294640">
                  <a:extLst>
                    <a:ext uri="{9D8B030D-6E8A-4147-A177-3AD203B41FA5}">
                      <a16:colId xmlns:a16="http://schemas.microsoft.com/office/drawing/2014/main" val="20000"/>
                    </a:ext>
                  </a:extLst>
                </a:gridCol>
                <a:gridCol w="643890">
                  <a:extLst>
                    <a:ext uri="{9D8B030D-6E8A-4147-A177-3AD203B41FA5}">
                      <a16:colId xmlns:a16="http://schemas.microsoft.com/office/drawing/2014/main" val="20001"/>
                    </a:ext>
                  </a:extLst>
                </a:gridCol>
                <a:gridCol w="504190">
                  <a:extLst>
                    <a:ext uri="{9D8B030D-6E8A-4147-A177-3AD203B41FA5}">
                      <a16:colId xmlns:a16="http://schemas.microsoft.com/office/drawing/2014/main" val="20002"/>
                    </a:ext>
                  </a:extLst>
                </a:gridCol>
                <a:gridCol w="713740">
                  <a:extLst>
                    <a:ext uri="{9D8B030D-6E8A-4147-A177-3AD203B41FA5}">
                      <a16:colId xmlns:a16="http://schemas.microsoft.com/office/drawing/2014/main" val="20003"/>
                    </a:ext>
                  </a:extLst>
                </a:gridCol>
                <a:gridCol w="574040">
                  <a:extLst>
                    <a:ext uri="{9D8B030D-6E8A-4147-A177-3AD203B41FA5}">
                      <a16:colId xmlns:a16="http://schemas.microsoft.com/office/drawing/2014/main" val="20004"/>
                    </a:ext>
                  </a:extLst>
                </a:gridCol>
                <a:gridCol w="713740">
                  <a:extLst>
                    <a:ext uri="{9D8B030D-6E8A-4147-A177-3AD203B41FA5}">
                      <a16:colId xmlns:a16="http://schemas.microsoft.com/office/drawing/2014/main" val="20005"/>
                    </a:ext>
                  </a:extLst>
                </a:gridCol>
                <a:gridCol w="574040">
                  <a:extLst>
                    <a:ext uri="{9D8B030D-6E8A-4147-A177-3AD203B41FA5}">
                      <a16:colId xmlns:a16="http://schemas.microsoft.com/office/drawing/2014/main" val="20006"/>
                    </a:ext>
                  </a:extLst>
                </a:gridCol>
                <a:gridCol w="713740">
                  <a:extLst>
                    <a:ext uri="{9D8B030D-6E8A-4147-A177-3AD203B41FA5}">
                      <a16:colId xmlns:a16="http://schemas.microsoft.com/office/drawing/2014/main" val="20007"/>
                    </a:ext>
                  </a:extLst>
                </a:gridCol>
              </a:tblGrid>
              <a:tr h="182880">
                <a:tc>
                  <a:txBody>
                    <a:bodyPr/>
                    <a:lstStyle/>
                    <a:p>
                      <a:pPr algn="l" fontAlgn="ctr"/>
                      <a:endParaRPr lang="zh-CN" altLang="en-US" sz="1100" b="0" i="0" u="none" strike="noStrike" dirty="0">
                        <a:solidFill>
                          <a:srgbClr val="000000"/>
                        </a:solidFill>
                        <a:effectLst/>
                        <a:latin typeface="宋体"/>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0.5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1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1.5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2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2.5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3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3.5 years</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algn="ctr" fontAlgn="ctr"/>
                      <a:r>
                        <a:rPr lang="en-US" altLang="zh-CN" sz="1100" b="1" i="0" u="none" strike="noStrike">
                          <a:solidFill>
                            <a:srgbClr val="000000"/>
                          </a:solidFill>
                          <a:effectLst/>
                          <a:latin typeface="宋体"/>
                        </a:rPr>
                        <a:t>350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0.26%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2.06%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3.63%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5.65%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7.84%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10.94%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ctr" fontAlgn="ctr"/>
                      <a:r>
                        <a:rPr lang="en-US" altLang="zh-CN" sz="1100" b="1" i="0" u="none" strike="noStrike">
                          <a:solidFill>
                            <a:srgbClr val="000000"/>
                          </a:solidFill>
                          <a:effectLst/>
                          <a:latin typeface="宋体"/>
                        </a:rPr>
                        <a:t>390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2.24%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5.07%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7.71%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12.44%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14.24%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16.15%</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ctr" fontAlgn="ctr"/>
                      <a:r>
                        <a:rPr lang="en-US" altLang="zh-CN" sz="1100" b="1" i="0" u="none" strike="noStrike">
                          <a:solidFill>
                            <a:srgbClr val="000000"/>
                          </a:solidFill>
                          <a:effectLst/>
                          <a:latin typeface="宋体"/>
                        </a:rPr>
                        <a:t>430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1.99%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4.35%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6.39%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8.09%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9.41%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10.26%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10.85%</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ctr" fontAlgn="ctr"/>
                      <a:r>
                        <a:rPr lang="en-US" altLang="zh-CN" sz="1100" b="1" i="0" u="none" strike="noStrike">
                          <a:solidFill>
                            <a:srgbClr val="000000"/>
                          </a:solidFill>
                          <a:effectLst/>
                          <a:latin typeface="宋体"/>
                        </a:rPr>
                        <a:t>480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2.80%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4.12%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5.22%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6.07%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6.62%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7.01%</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ctr" fontAlgn="ctr"/>
                      <a:r>
                        <a:rPr lang="en-US" altLang="zh-CN" sz="1100" b="1" i="0" u="none" strike="noStrike">
                          <a:solidFill>
                            <a:srgbClr val="000000"/>
                          </a:solidFill>
                          <a:effectLst/>
                          <a:latin typeface="宋体"/>
                        </a:rPr>
                        <a:t>520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1.15%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3.64%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4.56%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5.25%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5.65%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5.86%</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ctr" fontAlgn="ctr"/>
                      <a:r>
                        <a:rPr lang="en-US" altLang="zh-CN" sz="1100" b="1" i="0" u="none" strike="noStrike">
                          <a:solidFill>
                            <a:srgbClr val="000000"/>
                          </a:solidFill>
                          <a:effectLst/>
                          <a:latin typeface="宋体"/>
                        </a:rPr>
                        <a:t>560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0.73%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1.57%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2.27%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2.81%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3.38%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3.41%</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ctr" fontAlgn="ctr"/>
                      <a:r>
                        <a:rPr lang="en-US" altLang="zh-CN" sz="1100" b="1" i="0" u="none" strike="noStrike">
                          <a:solidFill>
                            <a:srgbClr val="000000"/>
                          </a:solidFill>
                          <a:effectLst/>
                          <a:latin typeface="宋体"/>
                        </a:rPr>
                        <a:t>610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0.39%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1.14%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1.35%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1.44%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1.41%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1.24%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ctr" fontAlgn="ctr"/>
                      <a:r>
                        <a:rPr lang="en-US" altLang="zh-CN" sz="1100" b="1" i="0" u="none" strike="noStrike">
                          <a:solidFill>
                            <a:srgbClr val="000000"/>
                          </a:solidFill>
                          <a:effectLst/>
                          <a:latin typeface="宋体"/>
                        </a:rPr>
                        <a:t>660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0.56%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0.75%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0.79%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0.65%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0.37%</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82880">
                <a:tc>
                  <a:txBody>
                    <a:bodyPr/>
                    <a:lstStyle/>
                    <a:p>
                      <a:pPr algn="ctr" fontAlgn="ctr"/>
                      <a:r>
                        <a:rPr lang="en-US" altLang="zh-CN" sz="1100" b="1" i="0" u="none" strike="noStrike" dirty="0">
                          <a:solidFill>
                            <a:srgbClr val="000000"/>
                          </a:solidFill>
                          <a:effectLst/>
                          <a:latin typeface="宋体"/>
                        </a:rPr>
                        <a:t>700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0.36%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0.42%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0.37%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0.07%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0.52%</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13" name="TextBox 12"/>
          <p:cNvSpPr txBox="1"/>
          <p:nvPr/>
        </p:nvSpPr>
        <p:spPr>
          <a:xfrm>
            <a:off x="1328286" y="1272827"/>
            <a:ext cx="7392202"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altLang="zh-CN" dirty="0"/>
              <a:t>Normalized Variation </a:t>
            </a:r>
            <a:r>
              <a:rPr lang="en-US" dirty="0"/>
              <a:t>of Stable Parts with Tungsten 1 and Tungsten 2</a:t>
            </a:r>
          </a:p>
        </p:txBody>
      </p:sp>
      <p:sp>
        <p:nvSpPr>
          <p:cNvPr id="14" name="TextBox 13"/>
          <p:cNvSpPr txBox="1"/>
          <p:nvPr/>
        </p:nvSpPr>
        <p:spPr>
          <a:xfrm>
            <a:off x="2242696" y="3673250"/>
            <a:ext cx="5307328"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Attenuation of </a:t>
            </a:r>
            <a:r>
              <a:rPr lang="en-US" dirty="0">
                <a:solidFill>
                  <a:srgbClr val="009900"/>
                </a:solidFill>
              </a:rPr>
              <a:t>Stable Parts </a:t>
            </a:r>
            <a:r>
              <a:rPr lang="en-US" dirty="0"/>
              <a:t>with Time</a:t>
            </a:r>
          </a:p>
        </p:txBody>
      </p:sp>
      <p:sp>
        <p:nvSpPr>
          <p:cNvPr id="15" name="TextBox 1"/>
          <p:cNvSpPr txBox="1"/>
          <p:nvPr/>
        </p:nvSpPr>
        <p:spPr>
          <a:xfrm>
            <a:off x="172795" y="1649968"/>
            <a:ext cx="782170" cy="279701"/>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100" b="1" dirty="0">
                <a:solidFill>
                  <a:srgbClr val="FF0000"/>
                </a:solidFill>
              </a:rPr>
              <a:t>Tungsten 1</a:t>
            </a:r>
            <a:endParaRPr lang="zh-CN" altLang="en-US" sz="1100" b="1" dirty="0">
              <a:solidFill>
                <a:srgbClr val="FF0000"/>
              </a:solidFill>
            </a:endParaRPr>
          </a:p>
        </p:txBody>
      </p:sp>
      <p:sp>
        <p:nvSpPr>
          <p:cNvPr id="16" name="TextBox 1"/>
          <p:cNvSpPr txBox="1"/>
          <p:nvPr/>
        </p:nvSpPr>
        <p:spPr>
          <a:xfrm>
            <a:off x="4928190" y="1644391"/>
            <a:ext cx="782170" cy="279701"/>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100" b="1" dirty="0">
                <a:solidFill>
                  <a:srgbClr val="FF0000"/>
                </a:solidFill>
              </a:rPr>
              <a:t>Tungsten 2</a:t>
            </a:r>
            <a:endParaRPr lang="zh-CN" altLang="en-US" sz="1100" b="1" dirty="0">
              <a:solidFill>
                <a:srgbClr val="FF0000"/>
              </a:solidFill>
            </a:endParaRPr>
          </a:p>
        </p:txBody>
      </p:sp>
      <p:sp>
        <p:nvSpPr>
          <p:cNvPr id="17" name="TextBox 1"/>
          <p:cNvSpPr txBox="1"/>
          <p:nvPr/>
        </p:nvSpPr>
        <p:spPr>
          <a:xfrm>
            <a:off x="149534" y="3779870"/>
            <a:ext cx="782170" cy="279701"/>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100" b="1" dirty="0">
                <a:solidFill>
                  <a:srgbClr val="FF0000"/>
                </a:solidFill>
              </a:rPr>
              <a:t>Tungsten 1</a:t>
            </a:r>
            <a:endParaRPr lang="zh-CN" altLang="en-US" sz="1100" b="1" dirty="0">
              <a:solidFill>
                <a:srgbClr val="FF0000"/>
              </a:solidFill>
            </a:endParaRPr>
          </a:p>
        </p:txBody>
      </p:sp>
      <p:sp>
        <p:nvSpPr>
          <p:cNvPr id="18" name="TextBox 1"/>
          <p:cNvSpPr txBox="1"/>
          <p:nvPr/>
        </p:nvSpPr>
        <p:spPr>
          <a:xfrm>
            <a:off x="8910929" y="3755159"/>
            <a:ext cx="782170" cy="279701"/>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100" b="1" dirty="0">
                <a:solidFill>
                  <a:srgbClr val="FF0000"/>
                </a:solidFill>
              </a:rPr>
              <a:t>Tungsten 2</a:t>
            </a:r>
            <a:endParaRPr lang="zh-CN" altLang="en-US" sz="1100" b="1" dirty="0">
              <a:solidFill>
                <a:srgbClr val="FF0000"/>
              </a:solidFill>
            </a:endParaRPr>
          </a:p>
        </p:txBody>
      </p:sp>
    </p:spTree>
    <p:extLst>
      <p:ext uri="{BB962C8B-B14F-4D97-AF65-F5344CB8AC3E}">
        <p14:creationId xmlns:p14="http://schemas.microsoft.com/office/powerpoint/2010/main" val="2635722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On-Orbit Performance – </a:t>
            </a:r>
            <a:r>
              <a:rPr lang="en-US" dirty="0">
                <a:solidFill>
                  <a:srgbClr val="00B050"/>
                </a:solidFill>
              </a:rPr>
              <a:t>Stable Parts</a:t>
            </a:r>
          </a:p>
        </p:txBody>
      </p:sp>
      <p:sp>
        <p:nvSpPr>
          <p:cNvPr id="21" name="TextBox 20"/>
          <p:cNvSpPr txBox="1"/>
          <p:nvPr/>
        </p:nvSpPr>
        <p:spPr>
          <a:xfrm>
            <a:off x="271119" y="1180401"/>
            <a:ext cx="9325268" cy="3293209"/>
          </a:xfrm>
          <a:prstGeom prst="rect">
            <a:avLst/>
          </a:prstGeom>
          <a:noFill/>
        </p:spPr>
        <p:txBody>
          <a:bodyPr wrap="square" rtlCol="0">
            <a:spAutoFit/>
          </a:bodyPr>
          <a:lstStyle/>
          <a:p>
            <a:pPr marL="457200" indent="-457200" algn="just" eaLnBrk="0" hangingPunct="0">
              <a:spcBef>
                <a:spcPct val="20000"/>
              </a:spcBef>
              <a:buFont typeface="+mj-ea"/>
              <a:buAutoNum type="circleNumDbPlain"/>
            </a:pPr>
            <a:r>
              <a:rPr lang="en-US" sz="2000" dirty="0">
                <a:solidFill>
                  <a:schemeClr val="tx1"/>
                </a:solidFill>
                <a:latin typeface="+mn-lt"/>
              </a:rPr>
              <a:t>The </a:t>
            </a:r>
            <a:r>
              <a:rPr lang="en-US" sz="2000" dirty="0">
                <a:solidFill>
                  <a:srgbClr val="009900"/>
                </a:solidFill>
                <a:latin typeface="+mn-lt"/>
              </a:rPr>
              <a:t>attenuation of Stable Parts </a:t>
            </a:r>
            <a:r>
              <a:rPr lang="en-US" sz="2000" dirty="0">
                <a:solidFill>
                  <a:schemeClr val="tx1"/>
                </a:solidFill>
                <a:latin typeface="+mn-lt"/>
              </a:rPr>
              <a:t>monotonically </a:t>
            </a:r>
            <a:r>
              <a:rPr lang="en-US" sz="2000" dirty="0">
                <a:solidFill>
                  <a:srgbClr val="009900"/>
                </a:solidFill>
                <a:latin typeface="+mn-lt"/>
              </a:rPr>
              <a:t>increasing with Time</a:t>
            </a:r>
            <a:r>
              <a:rPr lang="en-US" sz="2000" dirty="0">
                <a:solidFill>
                  <a:schemeClr val="tx1"/>
                </a:solidFill>
                <a:latin typeface="+mn-lt"/>
              </a:rPr>
              <a:t>, and the attenuation becomes </a:t>
            </a:r>
            <a:r>
              <a:rPr lang="en-US" sz="2000" dirty="0">
                <a:solidFill>
                  <a:srgbClr val="009900"/>
                </a:solidFill>
                <a:latin typeface="+mn-lt"/>
              </a:rPr>
              <a:t>larger as the wavelength becomes shorter, </a:t>
            </a:r>
            <a:r>
              <a:rPr lang="en-US" sz="2000" dirty="0">
                <a:solidFill>
                  <a:schemeClr val="tx1"/>
                </a:solidFill>
                <a:latin typeface="+mn-lt"/>
              </a:rPr>
              <a:t>same </a:t>
            </a:r>
            <a:r>
              <a:rPr lang="en-US" altLang="zh-CN" sz="2000" dirty="0">
                <a:solidFill>
                  <a:schemeClr val="tx1"/>
                </a:solidFill>
                <a:latin typeface="+mn-lt"/>
              </a:rPr>
              <a:t>but bigger attenuation than the </a:t>
            </a:r>
            <a:r>
              <a:rPr lang="en-US" sz="2000" dirty="0">
                <a:solidFill>
                  <a:schemeClr val="tx1"/>
                </a:solidFill>
                <a:latin typeface="+mn-lt"/>
              </a:rPr>
              <a:t>Variable part1 at the same time;</a:t>
            </a:r>
          </a:p>
          <a:p>
            <a:pPr marL="457200" indent="-457200" algn="just" eaLnBrk="0" hangingPunct="0">
              <a:spcBef>
                <a:spcPct val="20000"/>
              </a:spcBef>
              <a:buFont typeface="+mj-ea"/>
              <a:buAutoNum type="circleNumDbPlain"/>
            </a:pPr>
            <a:r>
              <a:rPr lang="en-US" altLang="zh-CN" sz="2000" dirty="0">
                <a:solidFill>
                  <a:schemeClr val="tx1"/>
                </a:solidFill>
                <a:latin typeface="+mn-lt"/>
              </a:rPr>
              <a:t>The tungsten lamps work at the same constant current mode, which indicates the same variation with usage time. We can get the Attenuation of Stable Parts with Time from the tables above, and  we also get </a:t>
            </a:r>
            <a:r>
              <a:rPr lang="en-US" altLang="zh-CN" sz="2000" dirty="0">
                <a:solidFill>
                  <a:srgbClr val="009900"/>
                </a:solidFill>
                <a:latin typeface="+mn-lt"/>
              </a:rPr>
              <a:t>the variation of tungsten 1 </a:t>
            </a:r>
            <a:r>
              <a:rPr lang="en-US" altLang="zh-CN" sz="2000" dirty="0">
                <a:solidFill>
                  <a:schemeClr val="tx1"/>
                </a:solidFill>
                <a:latin typeface="+mn-lt"/>
              </a:rPr>
              <a:t>with time from the ratio of two lamps’ calibration at the same time as below.</a:t>
            </a:r>
          </a:p>
          <a:p>
            <a:pPr marL="457200" indent="-457200" algn="just" eaLnBrk="0" hangingPunct="0">
              <a:spcBef>
                <a:spcPct val="20000"/>
              </a:spcBef>
              <a:buFont typeface="+mj-ea"/>
              <a:buAutoNum type="circleNumDbPlain"/>
            </a:pPr>
            <a:r>
              <a:rPr lang="en-US" altLang="zh-CN" sz="2000" dirty="0">
                <a:solidFill>
                  <a:schemeClr val="tx1"/>
                </a:solidFill>
                <a:latin typeface="+mn-lt"/>
              </a:rPr>
              <a:t>We find that tungsten lamps show </a:t>
            </a:r>
            <a:r>
              <a:rPr lang="en-US" altLang="zh-CN" sz="2000" dirty="0">
                <a:solidFill>
                  <a:srgbClr val="009900"/>
                </a:solidFill>
                <a:latin typeface="+mn-lt"/>
              </a:rPr>
              <a:t>no more than 1% attenuation from 430nm to 700nm within 3.5 years</a:t>
            </a:r>
            <a:r>
              <a:rPr lang="en-US" altLang="zh-CN" sz="2000" dirty="0">
                <a:solidFill>
                  <a:schemeClr val="tx1"/>
                </a:solidFill>
                <a:latin typeface="+mn-lt"/>
              </a:rPr>
              <a:t>, but there are still </a:t>
            </a:r>
            <a:r>
              <a:rPr lang="en-US" altLang="zh-CN" sz="2000" dirty="0">
                <a:solidFill>
                  <a:srgbClr val="009900"/>
                </a:solidFill>
                <a:latin typeface="+mn-lt"/>
              </a:rPr>
              <a:t>some  deviation from a certain rule </a:t>
            </a:r>
            <a:r>
              <a:rPr lang="en-US" altLang="zh-CN" sz="2000" dirty="0">
                <a:solidFill>
                  <a:schemeClr val="tx1"/>
                </a:solidFill>
                <a:latin typeface="+mn-lt"/>
              </a:rPr>
              <a:t>which hasn’t found yet.</a:t>
            </a:r>
          </a:p>
        </p:txBody>
      </p:sp>
      <p:graphicFrame>
        <p:nvGraphicFramePr>
          <p:cNvPr id="22" name="表格 21"/>
          <p:cNvGraphicFramePr>
            <a:graphicFrameLocks noGrp="1"/>
          </p:cNvGraphicFramePr>
          <p:nvPr>
            <p:extLst>
              <p:ext uri="{D42A27DB-BD31-4B8C-83A1-F6EECF244321}">
                <p14:modId xmlns:p14="http://schemas.microsoft.com/office/powerpoint/2010/main" val="1335287102"/>
              </p:ext>
            </p:extLst>
          </p:nvPr>
        </p:nvGraphicFramePr>
        <p:xfrm>
          <a:off x="368627" y="4856348"/>
          <a:ext cx="4732020" cy="1752600"/>
        </p:xfrm>
        <a:graphic>
          <a:graphicData uri="http://schemas.openxmlformats.org/drawingml/2006/table">
            <a:tbl>
              <a:tblPr/>
              <a:tblGrid>
                <a:gridCol w="294640">
                  <a:extLst>
                    <a:ext uri="{9D8B030D-6E8A-4147-A177-3AD203B41FA5}">
                      <a16:colId xmlns:a16="http://schemas.microsoft.com/office/drawing/2014/main" val="20000"/>
                    </a:ext>
                  </a:extLst>
                </a:gridCol>
                <a:gridCol w="643890">
                  <a:extLst>
                    <a:ext uri="{9D8B030D-6E8A-4147-A177-3AD203B41FA5}">
                      <a16:colId xmlns:a16="http://schemas.microsoft.com/office/drawing/2014/main" val="20001"/>
                    </a:ext>
                  </a:extLst>
                </a:gridCol>
                <a:gridCol w="504190">
                  <a:extLst>
                    <a:ext uri="{9D8B030D-6E8A-4147-A177-3AD203B41FA5}">
                      <a16:colId xmlns:a16="http://schemas.microsoft.com/office/drawing/2014/main" val="20002"/>
                    </a:ext>
                  </a:extLst>
                </a:gridCol>
                <a:gridCol w="713740">
                  <a:extLst>
                    <a:ext uri="{9D8B030D-6E8A-4147-A177-3AD203B41FA5}">
                      <a16:colId xmlns:a16="http://schemas.microsoft.com/office/drawing/2014/main" val="20003"/>
                    </a:ext>
                  </a:extLst>
                </a:gridCol>
                <a:gridCol w="574040">
                  <a:extLst>
                    <a:ext uri="{9D8B030D-6E8A-4147-A177-3AD203B41FA5}">
                      <a16:colId xmlns:a16="http://schemas.microsoft.com/office/drawing/2014/main" val="20004"/>
                    </a:ext>
                  </a:extLst>
                </a:gridCol>
                <a:gridCol w="713740">
                  <a:extLst>
                    <a:ext uri="{9D8B030D-6E8A-4147-A177-3AD203B41FA5}">
                      <a16:colId xmlns:a16="http://schemas.microsoft.com/office/drawing/2014/main" val="20005"/>
                    </a:ext>
                  </a:extLst>
                </a:gridCol>
                <a:gridCol w="574040">
                  <a:extLst>
                    <a:ext uri="{9D8B030D-6E8A-4147-A177-3AD203B41FA5}">
                      <a16:colId xmlns:a16="http://schemas.microsoft.com/office/drawing/2014/main" val="20006"/>
                    </a:ext>
                  </a:extLst>
                </a:gridCol>
                <a:gridCol w="713740">
                  <a:extLst>
                    <a:ext uri="{9D8B030D-6E8A-4147-A177-3AD203B41FA5}">
                      <a16:colId xmlns:a16="http://schemas.microsoft.com/office/drawing/2014/main" val="20007"/>
                    </a:ext>
                  </a:extLst>
                </a:gridCol>
              </a:tblGrid>
              <a:tr h="162877">
                <a:tc>
                  <a:txBody>
                    <a:bodyPr/>
                    <a:lstStyle/>
                    <a:p>
                      <a:pPr algn="ctr" fontAlgn="ctr"/>
                      <a:endParaRPr lang="zh-CN" altLang="en-US" sz="1100" b="0" i="0" u="none" strike="noStrike" dirty="0">
                        <a:solidFill>
                          <a:srgbClr val="000000"/>
                        </a:solidFill>
                        <a:effectLst/>
                        <a:latin typeface="宋体"/>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0.5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1 year</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宋体"/>
                        </a:rPr>
                        <a:t>1.5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a:solidFill>
                            <a:srgbClr val="000000"/>
                          </a:solidFill>
                          <a:effectLst/>
                          <a:latin typeface="宋体"/>
                        </a:rPr>
                        <a:t>2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2.5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3 years</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100" b="1" i="0" u="none" strike="noStrike" dirty="0">
                          <a:solidFill>
                            <a:srgbClr val="000000"/>
                          </a:solidFill>
                          <a:effectLst/>
                          <a:latin typeface="宋体"/>
                        </a:rPr>
                        <a:t>3.5 years</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62877">
                <a:tc>
                  <a:txBody>
                    <a:bodyPr/>
                    <a:lstStyle/>
                    <a:p>
                      <a:pPr algn="ctr" fontAlgn="ctr"/>
                      <a:r>
                        <a:rPr lang="en-US" altLang="zh-CN" sz="1100" b="1" i="0" u="none" strike="noStrike" dirty="0">
                          <a:solidFill>
                            <a:srgbClr val="000000"/>
                          </a:solidFill>
                          <a:effectLst/>
                          <a:latin typeface="宋体"/>
                        </a:rPr>
                        <a:t>350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2.42%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4.94%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6.63%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7.44%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7.27%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6.21%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3.70%</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62877">
                <a:tc>
                  <a:txBody>
                    <a:bodyPr/>
                    <a:lstStyle/>
                    <a:p>
                      <a:pPr algn="ctr" fontAlgn="ctr"/>
                      <a:r>
                        <a:rPr lang="en-US" altLang="zh-CN" sz="1100" b="1" i="0" u="none" strike="noStrike" dirty="0">
                          <a:solidFill>
                            <a:srgbClr val="000000"/>
                          </a:solidFill>
                          <a:effectLst/>
                          <a:latin typeface="宋体"/>
                        </a:rPr>
                        <a:t>390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2.08%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2.66%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2.70%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2.13%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1.01%</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62877">
                <a:tc>
                  <a:txBody>
                    <a:bodyPr/>
                    <a:lstStyle/>
                    <a:p>
                      <a:pPr algn="ctr" fontAlgn="ctr"/>
                      <a:r>
                        <a:rPr lang="en-US" altLang="zh-CN" sz="1100" b="1" i="0" u="none" strike="noStrike" dirty="0">
                          <a:solidFill>
                            <a:srgbClr val="000000"/>
                          </a:solidFill>
                          <a:effectLst/>
                          <a:latin typeface="宋体"/>
                        </a:rPr>
                        <a:t>430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0.33%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0.43%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0.44%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0.36%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FF0000"/>
                          </a:solidFill>
                          <a:effectLst/>
                          <a:latin typeface="宋体"/>
                        </a:rPr>
                        <a:t>0.08%</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62877">
                <a:tc>
                  <a:txBody>
                    <a:bodyPr/>
                    <a:lstStyle/>
                    <a:p>
                      <a:pPr algn="ctr" fontAlgn="ctr"/>
                      <a:r>
                        <a:rPr lang="en-US" altLang="zh-CN" sz="1100" b="1" i="0" u="none" strike="noStrike" dirty="0">
                          <a:solidFill>
                            <a:srgbClr val="000000"/>
                          </a:solidFill>
                          <a:effectLst/>
                          <a:latin typeface="宋体"/>
                        </a:rPr>
                        <a:t>480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0.52%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0.70%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0.77%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0.74%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0.61%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FF0000"/>
                          </a:solidFill>
                          <a:effectLst/>
                          <a:latin typeface="宋体"/>
                        </a:rPr>
                        <a:t>0.34%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62877">
                <a:tc>
                  <a:txBody>
                    <a:bodyPr/>
                    <a:lstStyle/>
                    <a:p>
                      <a:pPr algn="ctr" fontAlgn="ctr"/>
                      <a:r>
                        <a:rPr lang="en-US" altLang="zh-CN" sz="1100" b="1" i="0" u="none" strike="noStrike" dirty="0">
                          <a:solidFill>
                            <a:srgbClr val="000000"/>
                          </a:solidFill>
                          <a:effectLst/>
                          <a:latin typeface="宋体"/>
                        </a:rPr>
                        <a:t>520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FF0000"/>
                          </a:solidFill>
                          <a:effectLst/>
                          <a:latin typeface="宋体"/>
                        </a:rPr>
                        <a:t>0.07%</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62877">
                <a:tc>
                  <a:txBody>
                    <a:bodyPr/>
                    <a:lstStyle/>
                    <a:p>
                      <a:pPr algn="ctr" fontAlgn="ctr"/>
                      <a:r>
                        <a:rPr lang="en-US" altLang="zh-CN" sz="1100" b="1" i="0" u="none" strike="noStrike" dirty="0">
                          <a:solidFill>
                            <a:srgbClr val="000000"/>
                          </a:solidFill>
                          <a:effectLst/>
                          <a:latin typeface="宋体"/>
                        </a:rPr>
                        <a:t>560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0.08%</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62877">
                <a:tc>
                  <a:txBody>
                    <a:bodyPr/>
                    <a:lstStyle/>
                    <a:p>
                      <a:pPr algn="ctr" fontAlgn="ctr"/>
                      <a:r>
                        <a:rPr lang="en-US" altLang="zh-CN" sz="1100" b="1" i="0" u="none" strike="noStrike" dirty="0">
                          <a:solidFill>
                            <a:srgbClr val="000000"/>
                          </a:solidFill>
                          <a:effectLst/>
                          <a:latin typeface="宋体"/>
                        </a:rPr>
                        <a:t>610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0.38%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0.46%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0.51%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0.49%</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62877">
                <a:tc>
                  <a:txBody>
                    <a:bodyPr/>
                    <a:lstStyle/>
                    <a:p>
                      <a:pPr algn="ctr" fontAlgn="ctr"/>
                      <a:r>
                        <a:rPr lang="en-US" altLang="zh-CN" sz="1100" b="1" i="0" u="none" strike="noStrike" dirty="0">
                          <a:solidFill>
                            <a:srgbClr val="000000"/>
                          </a:solidFill>
                          <a:effectLst/>
                          <a:latin typeface="宋体"/>
                        </a:rPr>
                        <a:t>660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0.09%</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162877">
                <a:tc>
                  <a:txBody>
                    <a:bodyPr/>
                    <a:lstStyle/>
                    <a:p>
                      <a:pPr algn="ctr" fontAlgn="ctr"/>
                      <a:r>
                        <a:rPr lang="en-US" altLang="zh-CN" sz="1100" b="1" i="0" u="none" strike="noStrike" dirty="0">
                          <a:solidFill>
                            <a:srgbClr val="000000"/>
                          </a:solidFill>
                          <a:effectLst/>
                          <a:latin typeface="宋体"/>
                        </a:rPr>
                        <a:t>700</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0.21%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0.12%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FF0000"/>
                          </a:solidFill>
                          <a:effectLst/>
                          <a:latin typeface="宋体"/>
                        </a:rPr>
                        <a:t>0.02%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FF0000"/>
                          </a:solidFill>
                          <a:effectLst/>
                          <a:latin typeface="宋体"/>
                        </a:rPr>
                        <a:t>0.16%</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23" name="TextBox 22"/>
          <p:cNvSpPr txBox="1"/>
          <p:nvPr/>
        </p:nvSpPr>
        <p:spPr>
          <a:xfrm>
            <a:off x="271119" y="4475488"/>
            <a:ext cx="4927036"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Variation of Tungsten 1/Tungsten 2</a:t>
            </a:r>
          </a:p>
        </p:txBody>
      </p:sp>
      <p:graphicFrame>
        <p:nvGraphicFramePr>
          <p:cNvPr id="24" name="图表 23"/>
          <p:cNvGraphicFramePr>
            <a:graphicFrameLocks/>
          </p:cNvGraphicFramePr>
          <p:nvPr>
            <p:extLst>
              <p:ext uri="{D42A27DB-BD31-4B8C-83A1-F6EECF244321}">
                <p14:modId xmlns:p14="http://schemas.microsoft.com/office/powerpoint/2010/main" val="3454666129"/>
              </p:ext>
            </p:extLst>
          </p:nvPr>
        </p:nvGraphicFramePr>
        <p:xfrm>
          <a:off x="5159141" y="4302238"/>
          <a:ext cx="4514249" cy="22044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86726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5300" y="274638"/>
            <a:ext cx="8915400" cy="954087"/>
          </a:xfrm>
        </p:spPr>
        <p:txBody>
          <a:bodyPr/>
          <a:lstStyle/>
          <a:p>
            <a:r>
              <a:rPr lang="en-US" dirty="0"/>
              <a:t>On-Orbit Performance – </a:t>
            </a:r>
            <a:r>
              <a:rPr lang="en-US" dirty="0">
                <a:solidFill>
                  <a:srgbClr val="00B050"/>
                </a:solidFill>
              </a:rPr>
              <a:t>Stable Parts</a:t>
            </a:r>
          </a:p>
        </p:txBody>
      </p:sp>
      <p:graphicFrame>
        <p:nvGraphicFramePr>
          <p:cNvPr id="7" name="表格 6"/>
          <p:cNvGraphicFramePr>
            <a:graphicFrameLocks noGrp="1"/>
          </p:cNvGraphicFramePr>
          <p:nvPr>
            <p:extLst>
              <p:ext uri="{D42A27DB-BD31-4B8C-83A1-F6EECF244321}">
                <p14:modId xmlns:p14="http://schemas.microsoft.com/office/powerpoint/2010/main" val="1004290951"/>
              </p:ext>
            </p:extLst>
          </p:nvPr>
        </p:nvGraphicFramePr>
        <p:xfrm>
          <a:off x="448380" y="1592048"/>
          <a:ext cx="4723994" cy="1645920"/>
        </p:xfrm>
        <a:graphic>
          <a:graphicData uri="http://schemas.openxmlformats.org/drawingml/2006/table">
            <a:tbl>
              <a:tblPr/>
              <a:tblGrid>
                <a:gridCol w="715638">
                  <a:extLst>
                    <a:ext uri="{9D8B030D-6E8A-4147-A177-3AD203B41FA5}">
                      <a16:colId xmlns:a16="http://schemas.microsoft.com/office/drawing/2014/main" val="20000"/>
                    </a:ext>
                  </a:extLst>
                </a:gridCol>
                <a:gridCol w="464260">
                  <a:extLst>
                    <a:ext uri="{9D8B030D-6E8A-4147-A177-3AD203B41FA5}">
                      <a16:colId xmlns:a16="http://schemas.microsoft.com/office/drawing/2014/main" val="20001"/>
                    </a:ext>
                  </a:extLst>
                </a:gridCol>
                <a:gridCol w="424749">
                  <a:extLst>
                    <a:ext uri="{9D8B030D-6E8A-4147-A177-3AD203B41FA5}">
                      <a16:colId xmlns:a16="http://schemas.microsoft.com/office/drawing/2014/main" val="20002"/>
                    </a:ext>
                  </a:extLst>
                </a:gridCol>
                <a:gridCol w="446593">
                  <a:extLst>
                    <a:ext uri="{9D8B030D-6E8A-4147-A177-3AD203B41FA5}">
                      <a16:colId xmlns:a16="http://schemas.microsoft.com/office/drawing/2014/main" val="20003"/>
                    </a:ext>
                  </a:extLst>
                </a:gridCol>
                <a:gridCol w="445459">
                  <a:extLst>
                    <a:ext uri="{9D8B030D-6E8A-4147-A177-3AD203B41FA5}">
                      <a16:colId xmlns:a16="http://schemas.microsoft.com/office/drawing/2014/main" val="20004"/>
                    </a:ext>
                  </a:extLst>
                </a:gridCol>
                <a:gridCol w="445459">
                  <a:extLst>
                    <a:ext uri="{9D8B030D-6E8A-4147-A177-3AD203B41FA5}">
                      <a16:colId xmlns:a16="http://schemas.microsoft.com/office/drawing/2014/main" val="20005"/>
                    </a:ext>
                  </a:extLst>
                </a:gridCol>
                <a:gridCol w="445459">
                  <a:extLst>
                    <a:ext uri="{9D8B030D-6E8A-4147-A177-3AD203B41FA5}">
                      <a16:colId xmlns:a16="http://schemas.microsoft.com/office/drawing/2014/main" val="20006"/>
                    </a:ext>
                  </a:extLst>
                </a:gridCol>
                <a:gridCol w="445459">
                  <a:extLst>
                    <a:ext uri="{9D8B030D-6E8A-4147-A177-3AD203B41FA5}">
                      <a16:colId xmlns:a16="http://schemas.microsoft.com/office/drawing/2014/main" val="20007"/>
                    </a:ext>
                  </a:extLst>
                </a:gridCol>
                <a:gridCol w="445459">
                  <a:extLst>
                    <a:ext uri="{9D8B030D-6E8A-4147-A177-3AD203B41FA5}">
                      <a16:colId xmlns:a16="http://schemas.microsoft.com/office/drawing/2014/main" val="20008"/>
                    </a:ext>
                  </a:extLst>
                </a:gridCol>
                <a:gridCol w="445459">
                  <a:extLst>
                    <a:ext uri="{9D8B030D-6E8A-4147-A177-3AD203B41FA5}">
                      <a16:colId xmlns:a16="http://schemas.microsoft.com/office/drawing/2014/main" val="20009"/>
                    </a:ext>
                  </a:extLst>
                </a:gridCol>
              </a:tblGrid>
              <a:tr h="182880">
                <a:tc>
                  <a:txBody>
                    <a:bodyPr/>
                    <a:lstStyle/>
                    <a:p>
                      <a:pPr algn="ctr" fontAlgn="ctr"/>
                      <a:endParaRPr lang="zh-CN" altLang="en-US" sz="1100" b="0" i="0" u="none" strike="noStrike" dirty="0">
                        <a:solidFill>
                          <a:srgbClr val="000000"/>
                        </a:solidFill>
                        <a:effectLst/>
                        <a:latin typeface="宋体"/>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350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390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430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480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520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560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610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a:solidFill>
                            <a:srgbClr val="000000"/>
                          </a:solidFill>
                          <a:effectLst/>
                          <a:latin typeface="宋体"/>
                        </a:rPr>
                        <a:t>660</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1" i="0" u="none" strike="noStrike" dirty="0">
                          <a:solidFill>
                            <a:srgbClr val="000000"/>
                          </a:solidFill>
                          <a:effectLst/>
                          <a:latin typeface="宋体"/>
                        </a:rPr>
                        <a:t>700</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2880">
                <a:tc>
                  <a:txBody>
                    <a:bodyPr/>
                    <a:lstStyle/>
                    <a:p>
                      <a:pPr algn="ctr" fontAlgn="ctr"/>
                      <a:r>
                        <a:rPr lang="en-US" altLang="zh-CN" sz="1100" b="1" i="0" u="none" strike="noStrike" dirty="0">
                          <a:solidFill>
                            <a:srgbClr val="000000"/>
                          </a:solidFill>
                          <a:effectLst/>
                          <a:latin typeface="宋体"/>
                        </a:rPr>
                        <a:t>2021/9/2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1.000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2880">
                <a:tc>
                  <a:txBody>
                    <a:bodyPr/>
                    <a:lstStyle/>
                    <a:p>
                      <a:pPr algn="ctr" fontAlgn="ctr"/>
                      <a:r>
                        <a:rPr lang="en-US" altLang="zh-CN" sz="1100" b="1" i="0" u="none" strike="noStrike">
                          <a:solidFill>
                            <a:srgbClr val="000000"/>
                          </a:solidFill>
                          <a:effectLst/>
                          <a:latin typeface="宋体"/>
                        </a:rPr>
                        <a:t>2022/1/12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0.985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0.999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2880">
                <a:tc>
                  <a:txBody>
                    <a:bodyPr/>
                    <a:lstStyle/>
                    <a:p>
                      <a:pPr algn="ctr" fontAlgn="ctr"/>
                      <a:r>
                        <a:rPr lang="en-US" altLang="zh-CN" sz="1100" b="1" i="0" u="none" strike="noStrike">
                          <a:solidFill>
                            <a:srgbClr val="000000"/>
                          </a:solidFill>
                          <a:effectLst/>
                          <a:latin typeface="宋体"/>
                        </a:rPr>
                        <a:t>2022/7/9</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0.930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0.953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0.989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2880">
                <a:tc>
                  <a:txBody>
                    <a:bodyPr/>
                    <a:lstStyle/>
                    <a:p>
                      <a:pPr algn="ctr" fontAlgn="ctr"/>
                      <a:r>
                        <a:rPr lang="en-US" altLang="zh-CN" sz="1100" b="1" i="0" u="none" strike="noStrike">
                          <a:solidFill>
                            <a:srgbClr val="000000"/>
                          </a:solidFill>
                          <a:effectLst/>
                          <a:latin typeface="宋体"/>
                        </a:rPr>
                        <a:t>2023/1/6</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0.914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0.898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0.976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182880">
                <a:tc>
                  <a:txBody>
                    <a:bodyPr/>
                    <a:lstStyle/>
                    <a:p>
                      <a:pPr algn="ctr" fontAlgn="ctr"/>
                      <a:r>
                        <a:rPr lang="en-US" altLang="zh-CN" sz="1100" b="1" i="0" u="none" strike="noStrike">
                          <a:solidFill>
                            <a:srgbClr val="000000"/>
                          </a:solidFill>
                          <a:effectLst/>
                          <a:latin typeface="宋体"/>
                        </a:rPr>
                        <a:t>2023/7/11</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0.874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0.915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0.952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0.970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0.998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82880">
                <a:tc>
                  <a:txBody>
                    <a:bodyPr/>
                    <a:lstStyle/>
                    <a:p>
                      <a:pPr algn="ctr" fontAlgn="ctr"/>
                      <a:r>
                        <a:rPr lang="en-US" altLang="zh-CN" sz="1100" b="1" i="0" u="none" strike="noStrike">
                          <a:solidFill>
                            <a:srgbClr val="000000"/>
                          </a:solidFill>
                          <a:effectLst/>
                          <a:latin typeface="宋体"/>
                        </a:rPr>
                        <a:t>2024/1/15</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0.875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0.857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0.903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0.932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0.999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82880">
                <a:tc>
                  <a:txBody>
                    <a:bodyPr/>
                    <a:lstStyle/>
                    <a:p>
                      <a:pPr algn="ctr" fontAlgn="ctr"/>
                      <a:r>
                        <a:rPr lang="en-US" altLang="zh-CN" sz="1100" b="1" i="0" u="none" strike="noStrike">
                          <a:solidFill>
                            <a:srgbClr val="000000"/>
                          </a:solidFill>
                          <a:effectLst/>
                          <a:latin typeface="宋体"/>
                        </a:rPr>
                        <a:t>2024/7/2</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0.864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0.849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0.896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0.928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1.001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182880">
                <a:tc>
                  <a:txBody>
                    <a:bodyPr/>
                    <a:lstStyle/>
                    <a:p>
                      <a:pPr algn="ctr" fontAlgn="ctr"/>
                      <a:r>
                        <a:rPr lang="en-US" altLang="zh-CN" sz="1100" b="1" i="0" u="none" strike="noStrike" dirty="0">
                          <a:solidFill>
                            <a:srgbClr val="000000"/>
                          </a:solidFill>
                          <a:effectLst/>
                          <a:latin typeface="宋体"/>
                        </a:rPr>
                        <a:t>2025/1/21</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0.858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0.847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0.892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0.927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0.941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0.965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0.983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a:solidFill>
                            <a:srgbClr val="000000"/>
                          </a:solidFill>
                          <a:effectLst/>
                          <a:latin typeface="宋体"/>
                        </a:rPr>
                        <a:t>0.995 </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100" b="0" i="0" u="none" strike="noStrike" dirty="0">
                          <a:solidFill>
                            <a:srgbClr val="000000"/>
                          </a:solidFill>
                          <a:effectLst/>
                          <a:latin typeface="宋体"/>
                        </a:rPr>
                        <a:t>1.004 </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8" name="TextBox 1"/>
          <p:cNvSpPr txBox="1"/>
          <p:nvPr/>
        </p:nvSpPr>
        <p:spPr>
          <a:xfrm>
            <a:off x="438296" y="1544083"/>
            <a:ext cx="782170" cy="279701"/>
          </a:xfrm>
          <a:prstGeom prst="rect">
            <a:avLst/>
          </a:prstGeom>
        </p:spPr>
        <p:txBody>
          <a:bodyPr wrap="none"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100" b="1" dirty="0">
                <a:solidFill>
                  <a:srgbClr val="FF0000"/>
                </a:solidFill>
              </a:rPr>
              <a:t>Tungsten 1</a:t>
            </a:r>
            <a:endParaRPr lang="zh-CN" altLang="en-US" sz="1100" b="1" dirty="0">
              <a:solidFill>
                <a:srgbClr val="FF0000"/>
              </a:solidFill>
            </a:endParaRPr>
          </a:p>
        </p:txBody>
      </p:sp>
      <p:sp>
        <p:nvSpPr>
          <p:cNvPr id="9" name="矩形 8"/>
          <p:cNvSpPr/>
          <p:nvPr/>
        </p:nvSpPr>
        <p:spPr>
          <a:xfrm>
            <a:off x="642950" y="1267084"/>
            <a:ext cx="4288353" cy="276999"/>
          </a:xfrm>
          <a:prstGeom prst="rect">
            <a:avLst/>
          </a:prstGeom>
        </p:spPr>
        <p:txBody>
          <a:bodyPr wrap="none">
            <a:spAutoFit/>
          </a:bodyPr>
          <a:lstStyle/>
          <a:p>
            <a:r>
              <a:rPr lang="en-US" altLang="zh-CN" sz="1200" dirty="0">
                <a:solidFill>
                  <a:schemeClr val="tx1"/>
                </a:solidFill>
              </a:rPr>
              <a:t>Normalized Variation of Stable Parts with Tungsten 1</a:t>
            </a:r>
            <a:endParaRPr lang="zh-CN" altLang="en-US" sz="1200" dirty="0">
              <a:solidFill>
                <a:schemeClr val="tx1"/>
              </a:solidFill>
            </a:endParaRPr>
          </a:p>
        </p:txBody>
      </p:sp>
      <p:graphicFrame>
        <p:nvGraphicFramePr>
          <p:cNvPr id="11" name="图表 10"/>
          <p:cNvGraphicFramePr>
            <a:graphicFrameLocks/>
          </p:cNvGraphicFramePr>
          <p:nvPr>
            <p:extLst>
              <p:ext uri="{D42A27DB-BD31-4B8C-83A1-F6EECF244321}">
                <p14:modId xmlns:p14="http://schemas.microsoft.com/office/powerpoint/2010/main" val="2790510644"/>
              </p:ext>
            </p:extLst>
          </p:nvPr>
        </p:nvGraphicFramePr>
        <p:xfrm>
          <a:off x="5270176" y="3801978"/>
          <a:ext cx="4493007" cy="26549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图表 11"/>
          <p:cNvGraphicFramePr>
            <a:graphicFrameLocks/>
          </p:cNvGraphicFramePr>
          <p:nvPr>
            <p:extLst>
              <p:ext uri="{D42A27DB-BD31-4B8C-83A1-F6EECF244321}">
                <p14:modId xmlns:p14="http://schemas.microsoft.com/office/powerpoint/2010/main" val="2507748515"/>
              </p:ext>
            </p:extLst>
          </p:nvPr>
        </p:nvGraphicFramePr>
        <p:xfrm>
          <a:off x="5226518" y="1267084"/>
          <a:ext cx="4467726" cy="2443213"/>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342210" y="3293002"/>
            <a:ext cx="4889832" cy="3477875"/>
          </a:xfrm>
          <a:prstGeom prst="rect">
            <a:avLst/>
          </a:prstGeom>
          <a:noFill/>
        </p:spPr>
        <p:txBody>
          <a:bodyPr wrap="square" rtlCol="0">
            <a:spAutoFit/>
          </a:bodyPr>
          <a:lstStyle/>
          <a:p>
            <a:pPr algn="just" eaLnBrk="0" hangingPunct="0">
              <a:spcBef>
                <a:spcPct val="20000"/>
              </a:spcBef>
            </a:pPr>
            <a:r>
              <a:rPr lang="en-US" altLang="zh-CN" sz="2000" dirty="0">
                <a:solidFill>
                  <a:schemeClr val="tx1"/>
                </a:solidFill>
                <a:latin typeface="+mn-lt"/>
              </a:rPr>
              <a:t>Although we only have data for 9 points, we are still able to discern </a:t>
            </a:r>
            <a:r>
              <a:rPr lang="en-US" altLang="zh-CN" sz="2000" dirty="0">
                <a:solidFill>
                  <a:srgbClr val="009900"/>
                </a:solidFill>
                <a:latin typeface="+mn-lt"/>
              </a:rPr>
              <a:t>the pattern between the wavelength and the normalized variations</a:t>
            </a:r>
            <a:r>
              <a:rPr lang="en-US" altLang="zh-CN" sz="2000" dirty="0">
                <a:solidFill>
                  <a:schemeClr val="tx1"/>
                </a:solidFill>
                <a:latin typeface="+mn-lt"/>
              </a:rPr>
              <a:t>. Moreover, by comparing the results of using 8 and 9 wavelengths, we can get a more accurate fitting, which indicates </a:t>
            </a:r>
            <a:r>
              <a:rPr lang="en-US" altLang="zh-CN" sz="2000" dirty="0">
                <a:solidFill>
                  <a:srgbClr val="009900"/>
                </a:solidFill>
                <a:latin typeface="+mn-lt"/>
              </a:rPr>
              <a:t>the calibration accuracy of the tungsten lamps working from 700nm down till 390nm</a:t>
            </a:r>
            <a:r>
              <a:rPr lang="en-US" altLang="zh-CN" sz="2000" dirty="0">
                <a:solidFill>
                  <a:schemeClr val="tx1"/>
                </a:solidFill>
                <a:latin typeface="+mn-lt"/>
              </a:rPr>
              <a:t>. Unfortunately, there is currently no good calibration method or data in the range of 280-390nm.</a:t>
            </a:r>
          </a:p>
        </p:txBody>
      </p:sp>
    </p:spTree>
    <p:extLst>
      <p:ext uri="{BB962C8B-B14F-4D97-AF65-F5344CB8AC3E}">
        <p14:creationId xmlns:p14="http://schemas.microsoft.com/office/powerpoint/2010/main" val="5105332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95300" y="274638"/>
            <a:ext cx="8915400" cy="954087"/>
          </a:xfrm>
        </p:spPr>
        <p:txBody>
          <a:bodyPr/>
          <a:lstStyle/>
          <a:p>
            <a:r>
              <a:rPr lang="en-US" altLang="zh-CN" dirty="0">
                <a:solidFill>
                  <a:srgbClr val="000000"/>
                </a:solidFill>
              </a:rPr>
              <a:t>Summary</a:t>
            </a:r>
            <a:endParaRPr lang="en-US" dirty="0">
              <a:solidFill>
                <a:srgbClr val="00B050"/>
              </a:solidFill>
            </a:endParaRPr>
          </a:p>
        </p:txBody>
      </p:sp>
      <p:sp>
        <p:nvSpPr>
          <p:cNvPr id="6" name="TextBox 5"/>
          <p:cNvSpPr txBox="1"/>
          <p:nvPr/>
        </p:nvSpPr>
        <p:spPr>
          <a:xfrm>
            <a:off x="476961" y="1435327"/>
            <a:ext cx="9032797" cy="4031873"/>
          </a:xfrm>
          <a:prstGeom prst="rect">
            <a:avLst/>
          </a:prstGeom>
          <a:noFill/>
        </p:spPr>
        <p:txBody>
          <a:bodyPr wrap="square" rtlCol="0">
            <a:spAutoFit/>
          </a:bodyPr>
          <a:lstStyle/>
          <a:p>
            <a:pPr algn="just" eaLnBrk="0" hangingPunct="0">
              <a:spcBef>
                <a:spcPct val="20000"/>
              </a:spcBef>
            </a:pPr>
            <a:r>
              <a:rPr lang="en-US" altLang="zh-CN" sz="2000" dirty="0">
                <a:solidFill>
                  <a:schemeClr val="tx1"/>
                </a:solidFill>
                <a:latin typeface="+mn-lt"/>
              </a:rPr>
              <a:t>For the SSIM VIS band’ 3.5-year inflight time,</a:t>
            </a:r>
          </a:p>
          <a:p>
            <a:pPr marL="457200" indent="-457200" algn="just" eaLnBrk="0" hangingPunct="0">
              <a:spcBef>
                <a:spcPct val="20000"/>
              </a:spcBef>
              <a:buFont typeface="+mj-ea"/>
              <a:buAutoNum type="circleNumDbPlain"/>
            </a:pPr>
            <a:r>
              <a:rPr lang="en-US" altLang="zh-CN" sz="2000" dirty="0">
                <a:solidFill>
                  <a:srgbClr val="009900"/>
                </a:solidFill>
                <a:latin typeface="+mn-lt"/>
              </a:rPr>
              <a:t>The wavelengths show yearly periodicities in the range of Calibration Accuracy 0.05nm</a:t>
            </a:r>
            <a:r>
              <a:rPr lang="en-US" altLang="zh-CN" sz="2000" dirty="0">
                <a:solidFill>
                  <a:schemeClr val="tx1"/>
                </a:solidFill>
                <a:latin typeface="+mn-lt"/>
              </a:rPr>
              <a:t>, which needs to be corrected in order to obtain more accurate data;</a:t>
            </a:r>
          </a:p>
          <a:p>
            <a:pPr marL="457200" indent="-457200" algn="just" eaLnBrk="0" hangingPunct="0">
              <a:spcBef>
                <a:spcPct val="20000"/>
              </a:spcBef>
              <a:buFont typeface="+mj-ea"/>
              <a:buAutoNum type="circleNumDbPlain"/>
            </a:pPr>
            <a:r>
              <a:rPr lang="en-US" altLang="zh-CN" sz="2000" dirty="0">
                <a:solidFill>
                  <a:srgbClr val="009900"/>
                </a:solidFill>
                <a:latin typeface="+mn-lt"/>
              </a:rPr>
              <a:t>Attenuations of the commonly used variable part1 are monotonically</a:t>
            </a:r>
            <a:r>
              <a:rPr lang="en-US" altLang="zh-CN" sz="2000" dirty="0">
                <a:solidFill>
                  <a:srgbClr val="009900"/>
                </a:solidFill>
              </a:rPr>
              <a:t> </a:t>
            </a:r>
            <a:r>
              <a:rPr lang="en-US" altLang="zh-CN" sz="2000" dirty="0">
                <a:solidFill>
                  <a:srgbClr val="009900"/>
                </a:solidFill>
                <a:latin typeface="+mn-lt"/>
              </a:rPr>
              <a:t>increasing with time, and also larger as the wavelength becomes shorter, with 8.7% at 300nm and 0.4% at 700nm until now</a:t>
            </a:r>
            <a:r>
              <a:rPr lang="en-US" altLang="zh-CN" sz="2000" dirty="0">
                <a:solidFill>
                  <a:schemeClr val="tx1"/>
                </a:solidFill>
                <a:latin typeface="+mn-lt"/>
              </a:rPr>
              <a:t>;</a:t>
            </a:r>
          </a:p>
          <a:p>
            <a:pPr marL="457200" indent="-457200" algn="just" eaLnBrk="0" hangingPunct="0">
              <a:spcBef>
                <a:spcPct val="20000"/>
              </a:spcBef>
              <a:buFont typeface="+mj-ea"/>
              <a:buAutoNum type="circleNumDbPlain"/>
            </a:pPr>
            <a:r>
              <a:rPr lang="en-US" altLang="zh-CN" sz="2000" dirty="0">
                <a:solidFill>
                  <a:srgbClr val="009900"/>
                </a:solidFill>
                <a:latin typeface="+mn-lt"/>
              </a:rPr>
              <a:t>Attenuations of the stable parts are same law but bigger than the commonly used variable part1 at the same time, with 16.2% at 390nm and 0.5% at 700nm until now</a:t>
            </a:r>
            <a:r>
              <a:rPr lang="en-US" altLang="zh-CN" sz="2000" dirty="0">
                <a:solidFill>
                  <a:schemeClr val="tx1"/>
                </a:solidFill>
                <a:latin typeface="+mn-lt"/>
              </a:rPr>
              <a:t>;</a:t>
            </a:r>
          </a:p>
          <a:p>
            <a:pPr marL="457200" indent="-457200" algn="just" eaLnBrk="0" hangingPunct="0">
              <a:spcBef>
                <a:spcPct val="20000"/>
              </a:spcBef>
              <a:buFont typeface="+mj-ea"/>
              <a:buAutoNum type="circleNumDbPlain"/>
            </a:pPr>
            <a:r>
              <a:rPr lang="en-US" altLang="zh-CN" sz="2000" dirty="0">
                <a:solidFill>
                  <a:schemeClr val="tx1"/>
                </a:solidFill>
                <a:latin typeface="+mn-lt"/>
              </a:rPr>
              <a:t>The solar VIS band spectrum monitoring should go through the wavelength correcting, attenuations correcting of the commonly used variable part1 and the stable parts one after another, which all need to be studied deeper. </a:t>
            </a:r>
          </a:p>
        </p:txBody>
      </p:sp>
    </p:spTree>
    <p:extLst>
      <p:ext uri="{BB962C8B-B14F-4D97-AF65-F5344CB8AC3E}">
        <p14:creationId xmlns:p14="http://schemas.microsoft.com/office/powerpoint/2010/main" val="3375865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888" y="359607"/>
            <a:ext cx="3978234" cy="568511"/>
          </a:xfrm>
        </p:spPr>
        <p:txBody>
          <a:bodyPr/>
          <a:lstStyle/>
          <a:p>
            <a:pPr algn="l"/>
            <a:r>
              <a:rPr lang="en-US" sz="3600" dirty="0"/>
              <a:t>Outline</a:t>
            </a:r>
          </a:p>
        </p:txBody>
      </p:sp>
      <p:sp>
        <p:nvSpPr>
          <p:cNvPr id="3" name="Content Placeholder 2"/>
          <p:cNvSpPr>
            <a:spLocks noGrp="1"/>
          </p:cNvSpPr>
          <p:nvPr>
            <p:ph idx="1"/>
          </p:nvPr>
        </p:nvSpPr>
        <p:spPr>
          <a:xfrm>
            <a:off x="2464068" y="2059805"/>
            <a:ext cx="4937760" cy="2723950"/>
          </a:xfrm>
        </p:spPr>
        <p:txBody>
          <a:bodyPr/>
          <a:lstStyle/>
          <a:p>
            <a:pPr>
              <a:spcBef>
                <a:spcPts val="0"/>
              </a:spcBef>
            </a:pPr>
            <a:r>
              <a:rPr lang="en-US" sz="2800" dirty="0"/>
              <a:t>Introduction of FY-3E SSIM </a:t>
            </a:r>
          </a:p>
          <a:p>
            <a:pPr>
              <a:spcBef>
                <a:spcPts val="0"/>
              </a:spcBef>
            </a:pPr>
            <a:r>
              <a:rPr lang="en-US" sz="2800" dirty="0"/>
              <a:t>On-Orbit Performance</a:t>
            </a:r>
          </a:p>
          <a:p>
            <a:pPr lvl="1">
              <a:spcBef>
                <a:spcPts val="0"/>
              </a:spcBef>
              <a:buFont typeface="Wingdings" pitchFamily="2" charset="2"/>
              <a:buChar char="§"/>
            </a:pPr>
            <a:r>
              <a:rPr lang="en-US" altLang="zh-CN" sz="2800" dirty="0">
                <a:solidFill>
                  <a:srgbClr val="00B050"/>
                </a:solidFill>
              </a:rPr>
              <a:t>Wavelength</a:t>
            </a:r>
          </a:p>
          <a:p>
            <a:pPr lvl="1">
              <a:spcBef>
                <a:spcPts val="0"/>
              </a:spcBef>
              <a:buFont typeface="Wingdings" pitchFamily="2" charset="2"/>
              <a:buChar char="§"/>
            </a:pPr>
            <a:r>
              <a:rPr lang="en-US" sz="2800" dirty="0">
                <a:solidFill>
                  <a:srgbClr val="00B050"/>
                </a:solidFill>
              </a:rPr>
              <a:t>Variable Parts</a:t>
            </a:r>
          </a:p>
          <a:p>
            <a:pPr lvl="1">
              <a:spcBef>
                <a:spcPts val="0"/>
              </a:spcBef>
              <a:buFont typeface="Wingdings" pitchFamily="2" charset="2"/>
              <a:buChar char="§"/>
            </a:pPr>
            <a:r>
              <a:rPr lang="en-US" sz="2800" dirty="0">
                <a:solidFill>
                  <a:srgbClr val="00B050"/>
                </a:solidFill>
              </a:rPr>
              <a:t>Stable Parts</a:t>
            </a:r>
          </a:p>
          <a:p>
            <a:pPr>
              <a:spcBef>
                <a:spcPts val="0"/>
              </a:spcBef>
            </a:pPr>
            <a:r>
              <a:rPr lang="en-US" sz="2800" dirty="0">
                <a:solidFill>
                  <a:srgbClr val="000000"/>
                </a:solidFill>
              </a:rPr>
              <a:t>Summary</a:t>
            </a:r>
            <a:endParaRPr lang="en-US"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5058" y="2778826"/>
            <a:ext cx="5206835" cy="973776"/>
          </a:xfrm>
          <a:solidFill>
            <a:schemeClr val="accent3"/>
          </a:solidFill>
        </p:spPr>
        <p:txBody>
          <a:bodyPr anchor="t"/>
          <a:lstStyle/>
          <a:p>
            <a:pPr>
              <a:buNone/>
            </a:pPr>
            <a:r>
              <a:rPr lang="en-US" sz="4800" dirty="0">
                <a:solidFill>
                  <a:schemeClr val="bg1"/>
                </a:solidFill>
              </a:rPr>
              <a:t>        Thank You</a:t>
            </a:r>
          </a:p>
          <a:p>
            <a:pPr>
              <a:buNone/>
            </a:pPr>
            <a:endParaRPr lang="en-US" dirty="0">
              <a:solidFill>
                <a:schemeClr val="bg1"/>
              </a:solidFill>
            </a:endParaRPr>
          </a:p>
        </p:txBody>
      </p:sp>
    </p:spTree>
    <p:extLst>
      <p:ext uri="{BB962C8B-B14F-4D97-AF65-F5344CB8AC3E}">
        <p14:creationId xmlns:p14="http://schemas.microsoft.com/office/powerpoint/2010/main" val="2308821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of FY-3E SSIM </a:t>
            </a:r>
          </a:p>
        </p:txBody>
      </p:sp>
      <p:sp>
        <p:nvSpPr>
          <p:cNvPr id="5" name="TextBox 4"/>
          <p:cNvSpPr txBox="1"/>
          <p:nvPr/>
        </p:nvSpPr>
        <p:spPr>
          <a:xfrm>
            <a:off x="466726" y="6148187"/>
            <a:ext cx="5657849" cy="369332"/>
          </a:xfrm>
          <a:prstGeom prst="rect">
            <a:avLst/>
          </a:prstGeom>
          <a:noFill/>
        </p:spPr>
        <p:txBody>
          <a:bodyPr wrap="square" rtlCol="0">
            <a:spAutoFit/>
          </a:bodyPr>
          <a:lstStyle/>
          <a:p>
            <a:pPr algn="ctr"/>
            <a:r>
              <a:rPr lang="en-US" sz="1800" dirty="0">
                <a:solidFill>
                  <a:schemeClr val="tx1"/>
                </a:solidFill>
              </a:rPr>
              <a:t>System Composition of SSIM on FY-3E</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4163352386"/>
              </p:ext>
            </p:extLst>
          </p:nvPr>
        </p:nvGraphicFramePr>
        <p:xfrm>
          <a:off x="295275" y="3181784"/>
          <a:ext cx="5924550" cy="28575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1026" y="1222532"/>
            <a:ext cx="8829674" cy="1938992"/>
          </a:xfrm>
          <a:prstGeom prst="rect">
            <a:avLst/>
          </a:prstGeom>
          <a:noFill/>
        </p:spPr>
        <p:txBody>
          <a:bodyPr wrap="square" rtlCol="0">
            <a:spAutoFit/>
          </a:bodyPr>
          <a:lstStyle/>
          <a:p>
            <a:pPr algn="just" eaLnBrk="0" hangingPunct="0">
              <a:spcBef>
                <a:spcPct val="20000"/>
              </a:spcBef>
            </a:pPr>
            <a:r>
              <a:rPr lang="en-US" sz="2400" dirty="0">
                <a:solidFill>
                  <a:srgbClr val="00B050"/>
                </a:solidFill>
                <a:latin typeface="+mn-lt"/>
              </a:rPr>
              <a:t>The Solar Spectral Irradiance Monitor (SSIM) </a:t>
            </a:r>
            <a:r>
              <a:rPr lang="en-US" sz="2400" dirty="0">
                <a:solidFill>
                  <a:schemeClr val="tx1"/>
                </a:solidFill>
                <a:latin typeface="+mn-lt"/>
              </a:rPr>
              <a:t>is a spectrometer with three wave bands providing </a:t>
            </a:r>
            <a:r>
              <a:rPr lang="en-US" sz="2400" dirty="0">
                <a:solidFill>
                  <a:srgbClr val="00B050"/>
                </a:solidFill>
                <a:latin typeface="+mn-lt"/>
              </a:rPr>
              <a:t>a continuous solar spectrum from 165 to 1,650 nm</a:t>
            </a:r>
            <a:r>
              <a:rPr lang="en-US" sz="2400" dirty="0">
                <a:solidFill>
                  <a:schemeClr val="tx1"/>
                </a:solidFill>
                <a:latin typeface="+mn-lt"/>
              </a:rPr>
              <a:t>, launched with FY-3E satellite on July 5th, 2021. It works on a special kind of sun-synchronous orbit ---- </a:t>
            </a:r>
            <a:r>
              <a:rPr lang="en-US" sz="2400" dirty="0">
                <a:solidFill>
                  <a:srgbClr val="00B050"/>
                </a:solidFill>
                <a:latin typeface="+mn-lt"/>
              </a:rPr>
              <a:t>the </a:t>
            </a:r>
            <a:r>
              <a:rPr lang="en-US" altLang="zh-CN" sz="2400" dirty="0">
                <a:solidFill>
                  <a:srgbClr val="00B050"/>
                </a:solidFill>
                <a:latin typeface="+mn-lt"/>
              </a:rPr>
              <a:t>early morning</a:t>
            </a:r>
            <a:r>
              <a:rPr lang="en-US" sz="2400" dirty="0">
                <a:solidFill>
                  <a:srgbClr val="00B050"/>
                </a:solidFill>
                <a:latin typeface="+mn-lt"/>
              </a:rPr>
              <a:t> orbit</a:t>
            </a:r>
            <a:r>
              <a:rPr lang="en-US" sz="2400" dirty="0">
                <a:solidFill>
                  <a:schemeClr val="tx1"/>
                </a:solidFill>
                <a:latin typeface="+mn-lt"/>
              </a:rPr>
              <a:t>, with 8 years life expectancy.</a:t>
            </a:r>
          </a:p>
        </p:txBody>
      </p:sp>
      <p:sp>
        <p:nvSpPr>
          <p:cNvPr id="7" name="TextBox 6"/>
          <p:cNvSpPr txBox="1"/>
          <p:nvPr/>
        </p:nvSpPr>
        <p:spPr>
          <a:xfrm>
            <a:off x="6124575" y="3123488"/>
            <a:ext cx="3781425" cy="2985433"/>
          </a:xfrm>
          <a:prstGeom prst="rect">
            <a:avLst/>
          </a:prstGeom>
          <a:noFill/>
        </p:spPr>
        <p:txBody>
          <a:bodyPr wrap="square" rtlCol="0">
            <a:spAutoFit/>
          </a:bodyPr>
          <a:lstStyle/>
          <a:p>
            <a:pPr algn="ctr" eaLnBrk="0" hangingPunct="0">
              <a:spcBef>
                <a:spcPct val="20000"/>
              </a:spcBef>
            </a:pPr>
            <a:r>
              <a:rPr lang="en-US" sz="2000" dirty="0">
                <a:solidFill>
                  <a:schemeClr val="tx1"/>
                </a:solidFill>
                <a:latin typeface="+mn-lt"/>
              </a:rPr>
              <a:t>Spectral Range:</a:t>
            </a:r>
          </a:p>
          <a:p>
            <a:pPr algn="ctr" eaLnBrk="0" hangingPunct="0">
              <a:spcBef>
                <a:spcPct val="20000"/>
              </a:spcBef>
            </a:pPr>
            <a:r>
              <a:rPr lang="en-US" altLang="zh-CN" sz="2000" dirty="0">
                <a:solidFill>
                  <a:srgbClr val="00B050"/>
                </a:solidFill>
                <a:latin typeface="+mn-lt"/>
              </a:rPr>
              <a:t>UV:165-320nm,</a:t>
            </a:r>
          </a:p>
          <a:p>
            <a:pPr algn="ctr" eaLnBrk="0" hangingPunct="0">
              <a:spcBef>
                <a:spcPct val="20000"/>
              </a:spcBef>
            </a:pPr>
            <a:r>
              <a:rPr lang="en-US" altLang="zh-CN" sz="2000" dirty="0">
                <a:solidFill>
                  <a:srgbClr val="00B050"/>
                </a:solidFill>
                <a:latin typeface="+mn-lt"/>
              </a:rPr>
              <a:t>VIS:280-700nm,</a:t>
            </a:r>
          </a:p>
          <a:p>
            <a:pPr algn="ctr" eaLnBrk="0" hangingPunct="0">
              <a:spcBef>
                <a:spcPct val="20000"/>
              </a:spcBef>
            </a:pPr>
            <a:r>
              <a:rPr lang="en-US" altLang="zh-CN" sz="2000" dirty="0">
                <a:solidFill>
                  <a:srgbClr val="00B050"/>
                </a:solidFill>
                <a:latin typeface="+mn-lt"/>
              </a:rPr>
              <a:t>NIR:650-1650nm;</a:t>
            </a:r>
          </a:p>
          <a:p>
            <a:pPr algn="ctr" eaLnBrk="0" hangingPunct="0">
              <a:spcBef>
                <a:spcPct val="20000"/>
              </a:spcBef>
            </a:pPr>
            <a:r>
              <a:rPr lang="en-US" altLang="zh-CN" sz="2000" dirty="0">
                <a:solidFill>
                  <a:schemeClr val="tx1"/>
                </a:solidFill>
                <a:latin typeface="+mn-lt"/>
              </a:rPr>
              <a:t>Spectral Resolution:</a:t>
            </a:r>
          </a:p>
          <a:p>
            <a:pPr algn="ctr" eaLnBrk="0" hangingPunct="0">
              <a:spcBef>
                <a:spcPct val="20000"/>
              </a:spcBef>
            </a:pPr>
            <a:r>
              <a:rPr lang="en-US" altLang="zh-CN" sz="2000" dirty="0">
                <a:solidFill>
                  <a:srgbClr val="00B050"/>
                </a:solidFill>
                <a:latin typeface="+mn-lt"/>
              </a:rPr>
              <a:t>UV/VIS:&lt;1nm, NIR:&lt;8nm;</a:t>
            </a:r>
          </a:p>
          <a:p>
            <a:pPr algn="ctr" eaLnBrk="0" hangingPunct="0">
              <a:spcBef>
                <a:spcPct val="20000"/>
              </a:spcBef>
            </a:pPr>
            <a:r>
              <a:rPr lang="en-US" sz="2000" dirty="0">
                <a:solidFill>
                  <a:schemeClr val="tx1"/>
                </a:solidFill>
                <a:latin typeface="+mn-lt"/>
              </a:rPr>
              <a:t>Wavelength Calibration Accuracy:</a:t>
            </a:r>
          </a:p>
          <a:p>
            <a:pPr algn="ctr" eaLnBrk="0" hangingPunct="0">
              <a:spcBef>
                <a:spcPct val="20000"/>
              </a:spcBef>
            </a:pPr>
            <a:r>
              <a:rPr lang="en-US" altLang="zh-CN" sz="2000" dirty="0">
                <a:solidFill>
                  <a:srgbClr val="00B050"/>
                </a:solidFill>
                <a:latin typeface="+mn-lt"/>
              </a:rPr>
              <a:t>UV/VIS:&lt;0.05nm, NIR:&lt;0.1nm.</a:t>
            </a:r>
            <a:endParaRPr lang="en-US" sz="2000" dirty="0">
              <a:solidFill>
                <a:srgbClr val="00B050"/>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of FY-3E SSIM </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858439997"/>
              </p:ext>
            </p:extLst>
          </p:nvPr>
        </p:nvGraphicFramePr>
        <p:xfrm>
          <a:off x="4049485" y="1285657"/>
          <a:ext cx="5392897" cy="3825357"/>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48636" y="5155819"/>
            <a:ext cx="8905673" cy="1692771"/>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The measured solar spectrum from 280nm-700nm by SSIM VIS band </a:t>
            </a:r>
            <a:r>
              <a:rPr lang="en-US" altLang="zh-CN" sz="2000" dirty="0">
                <a:solidFill>
                  <a:schemeClr val="tx1"/>
                </a:solidFill>
                <a:latin typeface="+mn-lt"/>
              </a:rPr>
              <a:t>in Sep,30 2021 and  the </a:t>
            </a:r>
            <a:r>
              <a:rPr lang="en-US" altLang="zh-CN" sz="2000" dirty="0" err="1">
                <a:solidFill>
                  <a:schemeClr val="tx1"/>
                </a:solidFill>
                <a:latin typeface="+mn-lt"/>
              </a:rPr>
              <a:t>Kurucz</a:t>
            </a:r>
            <a:r>
              <a:rPr lang="en-US" altLang="zh-CN" sz="2000" dirty="0">
                <a:solidFill>
                  <a:schemeClr val="tx1"/>
                </a:solidFill>
                <a:latin typeface="+mn-lt"/>
              </a:rPr>
              <a:t> solar spectrum after convolutional sampling are contrasted above. </a:t>
            </a:r>
          </a:p>
          <a:p>
            <a:pPr algn="just" eaLnBrk="0" hangingPunct="0">
              <a:spcBef>
                <a:spcPct val="20000"/>
              </a:spcBef>
            </a:pPr>
            <a:r>
              <a:rPr lang="en-US" altLang="zh-CN" sz="2000" dirty="0">
                <a:solidFill>
                  <a:schemeClr val="tx1"/>
                </a:solidFill>
                <a:latin typeface="+mn-lt"/>
              </a:rPr>
              <a:t>We can see more clearly the fine </a:t>
            </a:r>
            <a:r>
              <a:rPr lang="en-US" altLang="zh-CN" sz="2000" dirty="0" err="1">
                <a:solidFill>
                  <a:schemeClr val="tx1"/>
                </a:solidFill>
                <a:latin typeface="+mn-lt"/>
              </a:rPr>
              <a:t>Fraunhofer</a:t>
            </a:r>
            <a:r>
              <a:rPr lang="en-US" altLang="zh-CN" sz="2000" dirty="0">
                <a:solidFill>
                  <a:schemeClr val="tx1"/>
                </a:solidFill>
                <a:latin typeface="+mn-lt"/>
              </a:rPr>
              <a:t> spectral lines having a very good consistency.</a:t>
            </a:r>
            <a:endParaRPr lang="en-US" sz="2000" dirty="0">
              <a:solidFill>
                <a:schemeClr val="tx1"/>
              </a:solidFill>
              <a:latin typeface="+mn-lt"/>
            </a:endParaRPr>
          </a:p>
        </p:txBody>
      </p:sp>
      <p:pic>
        <p:nvPicPr>
          <p:cNvPr id="7" name="图片 6" descr="C:\Users\SamPh\Desktop\光谱曲线\SSIM光谱曲线效果图-黑子太阳背景.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36" y="1333426"/>
            <a:ext cx="3321615" cy="3164145"/>
          </a:xfrm>
          <a:prstGeom prst="rect">
            <a:avLst/>
          </a:prstGeom>
          <a:noFill/>
          <a:ln>
            <a:noFill/>
          </a:ln>
        </p:spPr>
      </p:pic>
      <p:sp>
        <p:nvSpPr>
          <p:cNvPr id="3" name="矩形 2"/>
          <p:cNvSpPr/>
          <p:nvPr/>
        </p:nvSpPr>
        <p:spPr>
          <a:xfrm>
            <a:off x="479963" y="4568222"/>
            <a:ext cx="3458960" cy="307777"/>
          </a:xfrm>
          <a:prstGeom prst="rect">
            <a:avLst/>
          </a:prstGeom>
        </p:spPr>
        <p:txBody>
          <a:bodyPr wrap="none">
            <a:spAutoFit/>
          </a:bodyPr>
          <a:lstStyle/>
          <a:p>
            <a:pPr algn="ctr"/>
            <a:r>
              <a:rPr lang="en-US" altLang="zh-CN" sz="1400" b="0" dirty="0">
                <a:solidFill>
                  <a:schemeClr val="tx1"/>
                </a:solidFill>
                <a:latin typeface="Times New Roman" pitchFamily="18" charset="0"/>
                <a:cs typeface="Times New Roman" pitchFamily="18" charset="0"/>
              </a:rPr>
              <a:t>The First Image Obtained by SSIM on FY-3E</a:t>
            </a:r>
            <a:endParaRPr lang="zh-CN" altLang="en-US" sz="1400" b="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612145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of FY-3E SSIM </a:t>
            </a:r>
          </a:p>
        </p:txBody>
      </p:sp>
      <p:sp>
        <p:nvSpPr>
          <p:cNvPr id="5" name="TextBox 4"/>
          <p:cNvSpPr txBox="1"/>
          <p:nvPr/>
        </p:nvSpPr>
        <p:spPr>
          <a:xfrm>
            <a:off x="157803" y="6248879"/>
            <a:ext cx="5597495"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The Layout of SSIM VIS Band</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2985586435"/>
              </p:ext>
            </p:extLst>
          </p:nvPr>
        </p:nvGraphicFramePr>
        <p:xfrm>
          <a:off x="205099" y="1420412"/>
          <a:ext cx="5627401" cy="46884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32500" y="1281322"/>
            <a:ext cx="3775817" cy="5262979"/>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Actually, each band of SSIM adopts the double-grating structure. And the VIS band can be divided into four parts: </a:t>
            </a:r>
          </a:p>
          <a:p>
            <a:pPr marL="457200" indent="-457200" algn="just" eaLnBrk="0" hangingPunct="0">
              <a:spcBef>
                <a:spcPct val="20000"/>
              </a:spcBef>
              <a:buFont typeface="+mj-ea"/>
              <a:buAutoNum type="circleNumDbPlain"/>
            </a:pPr>
            <a:r>
              <a:rPr lang="en-US" sz="2000" dirty="0">
                <a:solidFill>
                  <a:srgbClr val="00B050"/>
                </a:solidFill>
                <a:latin typeface="+mn-lt"/>
              </a:rPr>
              <a:t>The Mercury Lamp system;</a:t>
            </a:r>
          </a:p>
          <a:p>
            <a:pPr marL="457200" indent="-457200" algn="just" eaLnBrk="0" hangingPunct="0">
              <a:spcBef>
                <a:spcPct val="20000"/>
              </a:spcBef>
              <a:buFont typeface="+mj-ea"/>
              <a:buAutoNum type="circleNumDbPlain"/>
            </a:pPr>
            <a:r>
              <a:rPr lang="en-US" sz="2000" dirty="0">
                <a:solidFill>
                  <a:srgbClr val="00B050"/>
                </a:solidFill>
                <a:latin typeface="+mn-lt"/>
              </a:rPr>
              <a:t>Two halogen tungsten lamps’ system;</a:t>
            </a:r>
          </a:p>
          <a:p>
            <a:pPr marL="457200" indent="-457200" algn="just" eaLnBrk="0" hangingPunct="0">
              <a:spcBef>
                <a:spcPct val="20000"/>
              </a:spcBef>
              <a:buFont typeface="+mj-ea"/>
              <a:buAutoNum type="circleNumDbPlain"/>
            </a:pPr>
            <a:r>
              <a:rPr lang="en-US" sz="2000" dirty="0">
                <a:solidFill>
                  <a:srgbClr val="00B050"/>
                </a:solidFill>
                <a:latin typeface="+mn-lt"/>
              </a:rPr>
              <a:t>Two sets of Variable Parts, on a rotating wheel, with same windows of Quartz plate and Filter;</a:t>
            </a:r>
          </a:p>
          <a:p>
            <a:pPr marL="457200" indent="-457200" algn="just" eaLnBrk="0" hangingPunct="0">
              <a:spcBef>
                <a:spcPct val="20000"/>
              </a:spcBef>
              <a:buFont typeface="+mj-ea"/>
              <a:buAutoNum type="circleNumDbPlain"/>
            </a:pPr>
            <a:r>
              <a:rPr lang="en-US" sz="2000" dirty="0">
                <a:solidFill>
                  <a:srgbClr val="00B050"/>
                </a:solidFill>
                <a:latin typeface="+mn-lt"/>
              </a:rPr>
              <a:t>The Stable Parts system, including the diffusor, three slits, the chopper, two gratings, two reflectors and the detector.</a:t>
            </a:r>
          </a:p>
        </p:txBody>
      </p:sp>
      <p:sp>
        <p:nvSpPr>
          <p:cNvPr id="3" name="矩形 2"/>
          <p:cNvSpPr/>
          <p:nvPr/>
        </p:nvSpPr>
        <p:spPr>
          <a:xfrm>
            <a:off x="2019300" y="3609975"/>
            <a:ext cx="3448050" cy="2066925"/>
          </a:xfrm>
          <a:prstGeom prst="rect">
            <a:avLst/>
          </a:prstGeom>
          <a:noFill/>
          <a:ln>
            <a:solidFill>
              <a:srgbClr val="EE2D2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49189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of FY-3E SSIM </a:t>
            </a:r>
          </a:p>
        </p:txBody>
      </p:sp>
      <p:sp>
        <p:nvSpPr>
          <p:cNvPr id="5" name="TextBox 4"/>
          <p:cNvSpPr txBox="1"/>
          <p:nvPr/>
        </p:nvSpPr>
        <p:spPr>
          <a:xfrm>
            <a:off x="157803" y="6248879"/>
            <a:ext cx="5597495"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The Layout of SSIM VIS Band</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2382400961"/>
              </p:ext>
            </p:extLst>
          </p:nvPr>
        </p:nvGraphicFramePr>
        <p:xfrm>
          <a:off x="205099" y="1420412"/>
          <a:ext cx="5627401" cy="46884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32500" y="1493078"/>
            <a:ext cx="3775817" cy="4585871"/>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Based on the design of VIS band, its on-orbit calibration strategy is supposed to be as below: </a:t>
            </a:r>
          </a:p>
          <a:p>
            <a:pPr marL="457200" indent="-457200" algn="just" eaLnBrk="0" hangingPunct="0">
              <a:spcBef>
                <a:spcPct val="20000"/>
              </a:spcBef>
              <a:buFont typeface="+mj-ea"/>
              <a:buAutoNum type="circleNumDbPlain"/>
            </a:pPr>
            <a:r>
              <a:rPr lang="en-US" sz="2000" dirty="0">
                <a:solidFill>
                  <a:srgbClr val="00B050"/>
                </a:solidFill>
                <a:latin typeface="+mn-lt"/>
              </a:rPr>
              <a:t>One Mercury Lamp for Spectral Monitoring, once a month;</a:t>
            </a:r>
          </a:p>
          <a:p>
            <a:pPr marL="457200" indent="-457200" algn="just" eaLnBrk="0" hangingPunct="0">
              <a:spcBef>
                <a:spcPct val="20000"/>
              </a:spcBef>
              <a:buFont typeface="+mj-ea"/>
              <a:buAutoNum type="circleNumDbPlain"/>
            </a:pPr>
            <a:r>
              <a:rPr lang="en-US" sz="2000" dirty="0">
                <a:solidFill>
                  <a:srgbClr val="00B050"/>
                </a:solidFill>
                <a:latin typeface="+mn-lt"/>
              </a:rPr>
              <a:t>Two sets of Variable Parts’ for its Radiation Monitoring, one for daily, another for monthly;</a:t>
            </a:r>
          </a:p>
          <a:p>
            <a:pPr marL="457200" indent="-457200" algn="just" eaLnBrk="0" hangingPunct="0">
              <a:spcBef>
                <a:spcPct val="20000"/>
              </a:spcBef>
              <a:buFont typeface="+mj-ea"/>
              <a:buAutoNum type="circleNumDbPlain"/>
            </a:pPr>
            <a:r>
              <a:rPr lang="en-US" sz="2000" dirty="0">
                <a:solidFill>
                  <a:srgbClr val="00B050"/>
                </a:solidFill>
                <a:latin typeface="+mn-lt"/>
              </a:rPr>
              <a:t>Two Tungsten Lamps for Stable Parts’ Radiation Monitoring, one for monthly, another for annually.</a:t>
            </a:r>
          </a:p>
        </p:txBody>
      </p:sp>
      <p:sp>
        <p:nvSpPr>
          <p:cNvPr id="3" name="矩形 2"/>
          <p:cNvSpPr/>
          <p:nvPr/>
        </p:nvSpPr>
        <p:spPr>
          <a:xfrm>
            <a:off x="2019300" y="3609975"/>
            <a:ext cx="3448050" cy="2066925"/>
          </a:xfrm>
          <a:prstGeom prst="rect">
            <a:avLst/>
          </a:prstGeom>
          <a:noFill/>
          <a:ln>
            <a:solidFill>
              <a:srgbClr val="EE2D2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箭头连接符 6"/>
          <p:cNvCxnSpPr/>
          <p:nvPr/>
        </p:nvCxnSpPr>
        <p:spPr>
          <a:xfrm flipH="1">
            <a:off x="3438525" y="2600325"/>
            <a:ext cx="2571750" cy="1095375"/>
          </a:xfrm>
          <a:prstGeom prst="straightConnector1">
            <a:avLst/>
          </a:prstGeom>
          <a:ln w="2857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endCxn id="14" idx="6"/>
          </p:cNvCxnSpPr>
          <p:nvPr/>
        </p:nvCxnSpPr>
        <p:spPr>
          <a:xfrm flipH="1">
            <a:off x="3429000" y="3609975"/>
            <a:ext cx="2514602" cy="497681"/>
          </a:xfrm>
          <a:prstGeom prst="straightConnector1">
            <a:avLst/>
          </a:prstGeom>
          <a:ln w="2857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057525" y="3881437"/>
            <a:ext cx="371475" cy="45243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肘形连接符 20"/>
          <p:cNvCxnSpPr/>
          <p:nvPr/>
        </p:nvCxnSpPr>
        <p:spPr>
          <a:xfrm rot="10800000">
            <a:off x="2752726" y="3858818"/>
            <a:ext cx="3190876" cy="884637"/>
          </a:xfrm>
          <a:prstGeom prst="bentConnector3">
            <a:avLst>
              <a:gd name="adj1" fmla="val 99910"/>
            </a:avLst>
          </a:prstGeom>
          <a:ln w="28575">
            <a:solidFill>
              <a:srgbClr val="009900"/>
            </a:solidFill>
            <a:prstDash val="sysDash"/>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1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7803" y="6248879"/>
            <a:ext cx="5597495"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The Layout of SSIM VIS Band</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1922309786"/>
              </p:ext>
            </p:extLst>
          </p:nvPr>
        </p:nvGraphicFramePr>
        <p:xfrm>
          <a:off x="205099" y="1420412"/>
          <a:ext cx="5627401" cy="4688498"/>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5832500" y="1637457"/>
            <a:ext cx="3775817" cy="4278094"/>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The on-orbit calibration strategy of VIS band: </a:t>
            </a:r>
          </a:p>
          <a:p>
            <a:pPr marL="457200" indent="-457200" algn="just" eaLnBrk="0" hangingPunct="0">
              <a:spcBef>
                <a:spcPct val="20000"/>
              </a:spcBef>
              <a:buFont typeface="+mj-ea"/>
              <a:buAutoNum type="circleNumDbPlain"/>
            </a:pPr>
            <a:r>
              <a:rPr lang="en-US" sz="2000" dirty="0">
                <a:solidFill>
                  <a:srgbClr val="00B050"/>
                </a:solidFill>
                <a:latin typeface="+mn-lt"/>
              </a:rPr>
              <a:t>One Mercury Lamp for </a:t>
            </a:r>
            <a:r>
              <a:rPr lang="en-US" sz="2000" dirty="0">
                <a:solidFill>
                  <a:srgbClr val="FF0000"/>
                </a:solidFill>
                <a:latin typeface="+mn-lt"/>
              </a:rPr>
              <a:t>Spectral Monitoring</a:t>
            </a:r>
            <a:r>
              <a:rPr lang="en-US" sz="2000" dirty="0">
                <a:solidFill>
                  <a:srgbClr val="00B050"/>
                </a:solidFill>
                <a:latin typeface="+mn-lt"/>
              </a:rPr>
              <a:t>, once a month;</a:t>
            </a:r>
          </a:p>
          <a:p>
            <a:pPr marL="457200" indent="-457200" algn="just" eaLnBrk="0" hangingPunct="0">
              <a:spcBef>
                <a:spcPct val="20000"/>
              </a:spcBef>
              <a:buFont typeface="+mj-ea"/>
              <a:buAutoNum type="circleNumDbPlain"/>
            </a:pPr>
            <a:r>
              <a:rPr lang="en-US" sz="2000" dirty="0">
                <a:solidFill>
                  <a:srgbClr val="00B050"/>
                </a:solidFill>
                <a:latin typeface="+mn-lt"/>
              </a:rPr>
              <a:t>Two sets of Variable Parts’ Radiation Monitoring, one for daily, another for monthly;</a:t>
            </a:r>
          </a:p>
          <a:p>
            <a:pPr marL="457200" indent="-457200" algn="just" eaLnBrk="0" hangingPunct="0">
              <a:spcBef>
                <a:spcPct val="20000"/>
              </a:spcBef>
              <a:buFont typeface="+mj-ea"/>
              <a:buAutoNum type="circleNumDbPlain"/>
            </a:pPr>
            <a:r>
              <a:rPr lang="en-US" sz="2000" dirty="0">
                <a:solidFill>
                  <a:srgbClr val="00B050"/>
                </a:solidFill>
                <a:latin typeface="+mn-lt"/>
              </a:rPr>
              <a:t>Two Tungsten Lamps for Stable Parts’ Radiation Monitoring, one for monthly, another for annually.</a:t>
            </a:r>
          </a:p>
        </p:txBody>
      </p:sp>
      <p:cxnSp>
        <p:nvCxnSpPr>
          <p:cNvPr id="7" name="直接箭头连接符 6"/>
          <p:cNvCxnSpPr/>
          <p:nvPr/>
        </p:nvCxnSpPr>
        <p:spPr>
          <a:xfrm flipH="1">
            <a:off x="3438525" y="2600325"/>
            <a:ext cx="2571750" cy="1095375"/>
          </a:xfrm>
          <a:prstGeom prst="straightConnector1">
            <a:avLst/>
          </a:prstGeom>
          <a:ln w="28575">
            <a:solidFill>
              <a:srgbClr val="FF000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 name="直接箭头连接符 10"/>
          <p:cNvCxnSpPr>
            <a:endCxn id="14" idx="6"/>
          </p:cNvCxnSpPr>
          <p:nvPr/>
        </p:nvCxnSpPr>
        <p:spPr>
          <a:xfrm flipH="1">
            <a:off x="3429000" y="3609975"/>
            <a:ext cx="2514602" cy="497681"/>
          </a:xfrm>
          <a:prstGeom prst="straightConnector1">
            <a:avLst/>
          </a:prstGeom>
          <a:ln w="28575">
            <a:solidFill>
              <a:srgbClr val="00B05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4" name="椭圆 13"/>
          <p:cNvSpPr/>
          <p:nvPr/>
        </p:nvSpPr>
        <p:spPr>
          <a:xfrm>
            <a:off x="3057525" y="3881437"/>
            <a:ext cx="371475" cy="452438"/>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肘形连接符 20"/>
          <p:cNvCxnSpPr/>
          <p:nvPr/>
        </p:nvCxnSpPr>
        <p:spPr>
          <a:xfrm rot="10800000">
            <a:off x="2752726" y="3858818"/>
            <a:ext cx="3190876" cy="884637"/>
          </a:xfrm>
          <a:prstGeom prst="bentConnector3">
            <a:avLst>
              <a:gd name="adj1" fmla="val 99910"/>
            </a:avLst>
          </a:prstGeom>
          <a:ln w="28575">
            <a:solidFill>
              <a:srgbClr val="00990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2" name="Title 1"/>
          <p:cNvSpPr txBox="1">
            <a:spLocks/>
          </p:cNvSpPr>
          <p:nvPr/>
        </p:nvSpPr>
        <p:spPr bwMode="auto">
          <a:xfrm>
            <a:off x="647700" y="427038"/>
            <a:ext cx="8915400" cy="9540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800" b="1"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dirty="0"/>
              <a:t>On-Orbit Performance – </a:t>
            </a:r>
            <a:r>
              <a:rPr lang="en-US" dirty="0">
                <a:solidFill>
                  <a:srgbClr val="00B050"/>
                </a:solidFill>
              </a:rPr>
              <a:t>Wavelength</a:t>
            </a:r>
          </a:p>
        </p:txBody>
      </p:sp>
    </p:spTree>
    <p:extLst>
      <p:ext uri="{BB962C8B-B14F-4D97-AF65-F5344CB8AC3E}">
        <p14:creationId xmlns:p14="http://schemas.microsoft.com/office/powerpoint/2010/main" val="709651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On-Orbit Performance – </a:t>
            </a:r>
            <a:r>
              <a:rPr lang="en-US" dirty="0">
                <a:solidFill>
                  <a:srgbClr val="00B050"/>
                </a:solidFill>
              </a:rPr>
              <a:t>Wavelength</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4014391475"/>
              </p:ext>
            </p:extLst>
          </p:nvPr>
        </p:nvGraphicFramePr>
        <p:xfrm>
          <a:off x="600075" y="1304926"/>
          <a:ext cx="8801099" cy="283393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84429" y="4136008"/>
            <a:ext cx="5597495"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Wavelength Variation of SSIM VIS Band</a:t>
            </a:r>
          </a:p>
        </p:txBody>
      </p:sp>
      <p:sp>
        <p:nvSpPr>
          <p:cNvPr id="10" name="TextBox 9"/>
          <p:cNvSpPr txBox="1"/>
          <p:nvPr/>
        </p:nvSpPr>
        <p:spPr>
          <a:xfrm>
            <a:off x="563576" y="4514552"/>
            <a:ext cx="8839200" cy="2000548"/>
          </a:xfrm>
          <a:prstGeom prst="rect">
            <a:avLst/>
          </a:prstGeom>
          <a:noFill/>
        </p:spPr>
        <p:txBody>
          <a:bodyPr wrap="square" rtlCol="0">
            <a:spAutoFit/>
          </a:bodyPr>
          <a:lstStyle/>
          <a:p>
            <a:pPr marL="457200" indent="-457200" algn="just" eaLnBrk="0" hangingPunct="0">
              <a:spcBef>
                <a:spcPct val="20000"/>
              </a:spcBef>
              <a:buFont typeface="+mj-ea"/>
              <a:buAutoNum type="circleNumDbPlain"/>
            </a:pPr>
            <a:r>
              <a:rPr lang="en-US" sz="2000" dirty="0">
                <a:solidFill>
                  <a:schemeClr val="tx1"/>
                </a:solidFill>
                <a:latin typeface="+mn-lt"/>
              </a:rPr>
              <a:t>The long-term wavelength variations show  </a:t>
            </a:r>
            <a:r>
              <a:rPr lang="en-US" sz="2000" dirty="0">
                <a:solidFill>
                  <a:srgbClr val="009900"/>
                </a:solidFill>
                <a:latin typeface="+mn-lt"/>
              </a:rPr>
              <a:t>yearly periodicities</a:t>
            </a:r>
            <a:r>
              <a:rPr lang="en-US" sz="2000" dirty="0">
                <a:solidFill>
                  <a:schemeClr val="tx1"/>
                </a:solidFill>
                <a:latin typeface="+mn-lt"/>
              </a:rPr>
              <a:t>, which has been proved relating to the temperature fluctuation of the instrument caused by the </a:t>
            </a:r>
            <a:r>
              <a:rPr lang="en-US" sz="2000" dirty="0">
                <a:solidFill>
                  <a:srgbClr val="009900"/>
                </a:solidFill>
                <a:latin typeface="+mn-lt"/>
              </a:rPr>
              <a:t>external heat flux</a:t>
            </a:r>
            <a:r>
              <a:rPr lang="en-US" sz="2000" dirty="0">
                <a:solidFill>
                  <a:schemeClr val="tx1"/>
                </a:solidFill>
                <a:latin typeface="+mn-lt"/>
              </a:rPr>
              <a:t>;</a:t>
            </a:r>
          </a:p>
          <a:p>
            <a:pPr marL="457200" indent="-457200" algn="just" eaLnBrk="0" hangingPunct="0">
              <a:spcBef>
                <a:spcPct val="20000"/>
              </a:spcBef>
              <a:buFont typeface="+mj-ea"/>
              <a:buAutoNum type="circleNumDbPlain"/>
            </a:pPr>
            <a:r>
              <a:rPr lang="en-US" sz="2000" dirty="0">
                <a:solidFill>
                  <a:schemeClr val="tx1"/>
                </a:solidFill>
                <a:latin typeface="+mn-lt"/>
              </a:rPr>
              <a:t>The long-term wavelength variations are all </a:t>
            </a:r>
            <a:r>
              <a:rPr lang="en-US" sz="2000" dirty="0">
                <a:solidFill>
                  <a:srgbClr val="009900"/>
                </a:solidFill>
                <a:latin typeface="+mn-lt"/>
              </a:rPr>
              <a:t>in the range of 0.05nm</a:t>
            </a:r>
            <a:r>
              <a:rPr lang="en-US" sz="2000" dirty="0">
                <a:solidFill>
                  <a:schemeClr val="tx1"/>
                </a:solidFill>
                <a:latin typeface="+mn-lt"/>
              </a:rPr>
              <a:t> at  the typical wavelengths, which means </a:t>
            </a:r>
            <a:r>
              <a:rPr lang="en-US" sz="2000" dirty="0">
                <a:solidFill>
                  <a:srgbClr val="009900"/>
                </a:solidFill>
                <a:latin typeface="+mn-lt"/>
              </a:rPr>
              <a:t>requirements of Wavelength </a:t>
            </a:r>
            <a:r>
              <a:rPr lang="en-US" altLang="zh-CN" sz="2000" dirty="0">
                <a:solidFill>
                  <a:srgbClr val="009900"/>
                </a:solidFill>
                <a:latin typeface="+mn-lt"/>
              </a:rPr>
              <a:t>Calibration Accuracy </a:t>
            </a:r>
            <a:r>
              <a:rPr lang="en-US" altLang="zh-CN" sz="2000" dirty="0">
                <a:solidFill>
                  <a:schemeClr val="tx1"/>
                </a:solidFill>
                <a:latin typeface="+mn-lt"/>
              </a:rPr>
              <a:t>accomplished during its flight.</a:t>
            </a:r>
          </a:p>
        </p:txBody>
      </p:sp>
      <p:graphicFrame>
        <p:nvGraphicFramePr>
          <p:cNvPr id="11" name="图表 10"/>
          <p:cNvGraphicFramePr>
            <a:graphicFrameLocks/>
          </p:cNvGraphicFramePr>
          <p:nvPr>
            <p:extLst>
              <p:ext uri="{D42A27DB-BD31-4B8C-83A1-F6EECF244321}">
                <p14:modId xmlns:p14="http://schemas.microsoft.com/office/powerpoint/2010/main" val="675340301"/>
              </p:ext>
            </p:extLst>
          </p:nvPr>
        </p:nvGraphicFramePr>
        <p:xfrm>
          <a:off x="639075" y="1237658"/>
          <a:ext cx="8772222" cy="293008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344019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On-Orbit Performance – </a:t>
            </a:r>
            <a:r>
              <a:rPr lang="en-US" dirty="0">
                <a:solidFill>
                  <a:srgbClr val="00B050"/>
                </a:solidFill>
              </a:rPr>
              <a:t>Wavelength</a:t>
            </a:r>
          </a:p>
        </p:txBody>
      </p:sp>
      <p:graphicFrame>
        <p:nvGraphicFramePr>
          <p:cNvPr id="8" name="Chart 7">
            <a:extLst>
              <a:ext uri="{FF2B5EF4-FFF2-40B4-BE49-F238E27FC236}">
                <a16:creationId xmlns:a16="http://schemas.microsoft.com/office/drawing/2014/main" id="{CD6C014B-67E3-42B5-9791-56100798CB02}"/>
              </a:ext>
            </a:extLst>
          </p:cNvPr>
          <p:cNvGraphicFramePr>
            <a:graphicFrameLocks/>
          </p:cNvGraphicFramePr>
          <p:nvPr>
            <p:extLst>
              <p:ext uri="{D42A27DB-BD31-4B8C-83A1-F6EECF244321}">
                <p14:modId xmlns:p14="http://schemas.microsoft.com/office/powerpoint/2010/main" val="1180220835"/>
              </p:ext>
            </p:extLst>
          </p:nvPr>
        </p:nvGraphicFramePr>
        <p:xfrm>
          <a:off x="600075" y="1304925"/>
          <a:ext cx="8801099" cy="244892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2184429" y="4049146"/>
            <a:ext cx="5597495" cy="400110"/>
          </a:xfrm>
          <a:prstGeom prst="rect">
            <a:avLst/>
          </a:prstGeom>
          <a:noFill/>
        </p:spPr>
        <p:txBody>
          <a:bodyPr wrap="square" rtlCol="0">
            <a:spAutoFit/>
          </a:bodyPr>
          <a:lstStyle>
            <a:defPPr>
              <a:defRPr lang="en-GB"/>
            </a:defPPr>
            <a:lvl1pPr eaLnBrk="0" hangingPunct="0">
              <a:spcBef>
                <a:spcPct val="20000"/>
              </a:spcBef>
              <a:defRPr sz="2000">
                <a:solidFill>
                  <a:schemeClr val="tx1"/>
                </a:solidFill>
                <a:latin typeface="+mn-lt"/>
              </a:defRPr>
            </a:lvl1pPr>
          </a:lstStyle>
          <a:p>
            <a:pPr algn="ctr"/>
            <a:r>
              <a:rPr lang="en-US" dirty="0"/>
              <a:t>Bandwidth Variations of SSIM VIS Band</a:t>
            </a:r>
          </a:p>
        </p:txBody>
      </p:sp>
      <p:sp>
        <p:nvSpPr>
          <p:cNvPr id="10" name="TextBox 9"/>
          <p:cNvSpPr txBox="1"/>
          <p:nvPr/>
        </p:nvSpPr>
        <p:spPr>
          <a:xfrm>
            <a:off x="548641" y="4477173"/>
            <a:ext cx="3801978" cy="1938992"/>
          </a:xfrm>
          <a:prstGeom prst="rect">
            <a:avLst/>
          </a:prstGeom>
          <a:noFill/>
        </p:spPr>
        <p:txBody>
          <a:bodyPr wrap="square" rtlCol="0">
            <a:spAutoFit/>
          </a:bodyPr>
          <a:lstStyle/>
          <a:p>
            <a:pPr algn="just" eaLnBrk="0" hangingPunct="0">
              <a:spcBef>
                <a:spcPct val="20000"/>
              </a:spcBef>
            </a:pPr>
            <a:r>
              <a:rPr lang="en-US" sz="2000" dirty="0">
                <a:solidFill>
                  <a:schemeClr val="tx1"/>
                </a:solidFill>
                <a:latin typeface="+mn-lt"/>
              </a:rPr>
              <a:t>The long-term Bandwidth variations show </a:t>
            </a:r>
            <a:r>
              <a:rPr lang="en-US" sz="2000" dirty="0">
                <a:solidFill>
                  <a:srgbClr val="009900"/>
                </a:solidFill>
                <a:latin typeface="+mn-lt"/>
              </a:rPr>
              <a:t>no obvious periodic law</a:t>
            </a:r>
            <a:r>
              <a:rPr lang="en-US" sz="2000" dirty="0">
                <a:solidFill>
                  <a:schemeClr val="tx1"/>
                </a:solidFill>
                <a:latin typeface="+mn-lt"/>
              </a:rPr>
              <a:t> in the last 3.5 years, and most of the coefficient variations are </a:t>
            </a:r>
            <a:r>
              <a:rPr lang="en-US" sz="2000" dirty="0">
                <a:solidFill>
                  <a:srgbClr val="009900"/>
                </a:solidFill>
                <a:latin typeface="+mn-lt"/>
              </a:rPr>
              <a:t>no more than 1% </a:t>
            </a:r>
            <a:r>
              <a:rPr lang="en-US" sz="2000" dirty="0">
                <a:solidFill>
                  <a:schemeClr val="tx1"/>
                </a:solidFill>
                <a:latin typeface="+mn-lt"/>
              </a:rPr>
              <a:t>as indicated in the right-hand table. </a:t>
            </a:r>
          </a:p>
        </p:txBody>
      </p:sp>
      <p:graphicFrame>
        <p:nvGraphicFramePr>
          <p:cNvPr id="12" name="图表 11"/>
          <p:cNvGraphicFramePr>
            <a:graphicFrameLocks/>
          </p:cNvGraphicFramePr>
          <p:nvPr>
            <p:extLst>
              <p:ext uri="{D42A27DB-BD31-4B8C-83A1-F6EECF244321}">
                <p14:modId xmlns:p14="http://schemas.microsoft.com/office/powerpoint/2010/main" val="3877130187"/>
              </p:ext>
            </p:extLst>
          </p:nvPr>
        </p:nvGraphicFramePr>
        <p:xfrm>
          <a:off x="563577" y="1333500"/>
          <a:ext cx="8839200" cy="280536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表格 2"/>
          <p:cNvGraphicFramePr>
            <a:graphicFrameLocks noGrp="1"/>
          </p:cNvGraphicFramePr>
          <p:nvPr>
            <p:extLst>
              <p:ext uri="{D42A27DB-BD31-4B8C-83A1-F6EECF244321}">
                <p14:modId xmlns:p14="http://schemas.microsoft.com/office/powerpoint/2010/main" val="4007856935"/>
              </p:ext>
            </p:extLst>
          </p:nvPr>
        </p:nvGraphicFramePr>
        <p:xfrm>
          <a:off x="4459638" y="4855854"/>
          <a:ext cx="4941253" cy="1047332"/>
        </p:xfrm>
        <a:graphic>
          <a:graphicData uri="http://schemas.openxmlformats.org/drawingml/2006/table">
            <a:tbl>
              <a:tblPr/>
              <a:tblGrid>
                <a:gridCol w="737553">
                  <a:extLst>
                    <a:ext uri="{9D8B030D-6E8A-4147-A177-3AD203B41FA5}">
                      <a16:colId xmlns:a16="http://schemas.microsoft.com/office/drawing/2014/main" val="20000"/>
                    </a:ext>
                  </a:extLst>
                </a:gridCol>
                <a:gridCol w="840740">
                  <a:extLst>
                    <a:ext uri="{9D8B030D-6E8A-4147-A177-3AD203B41FA5}">
                      <a16:colId xmlns:a16="http://schemas.microsoft.com/office/drawing/2014/main" val="20001"/>
                    </a:ext>
                  </a:extLst>
                </a:gridCol>
                <a:gridCol w="840740">
                  <a:extLst>
                    <a:ext uri="{9D8B030D-6E8A-4147-A177-3AD203B41FA5}">
                      <a16:colId xmlns:a16="http://schemas.microsoft.com/office/drawing/2014/main" val="20002"/>
                    </a:ext>
                  </a:extLst>
                </a:gridCol>
                <a:gridCol w="840740">
                  <a:extLst>
                    <a:ext uri="{9D8B030D-6E8A-4147-A177-3AD203B41FA5}">
                      <a16:colId xmlns:a16="http://schemas.microsoft.com/office/drawing/2014/main" val="20003"/>
                    </a:ext>
                  </a:extLst>
                </a:gridCol>
                <a:gridCol w="840740">
                  <a:extLst>
                    <a:ext uri="{9D8B030D-6E8A-4147-A177-3AD203B41FA5}">
                      <a16:colId xmlns:a16="http://schemas.microsoft.com/office/drawing/2014/main" val="20004"/>
                    </a:ext>
                  </a:extLst>
                </a:gridCol>
                <a:gridCol w="840740">
                  <a:extLst>
                    <a:ext uri="{9D8B030D-6E8A-4147-A177-3AD203B41FA5}">
                      <a16:colId xmlns:a16="http://schemas.microsoft.com/office/drawing/2014/main" val="20005"/>
                    </a:ext>
                  </a:extLst>
                </a:gridCol>
              </a:tblGrid>
              <a:tr h="261833">
                <a:tc>
                  <a:txBody>
                    <a:bodyPr/>
                    <a:lstStyle/>
                    <a:p>
                      <a:pPr algn="l" fontAlgn="ctr"/>
                      <a:endParaRPr lang="zh-CN" altLang="en-US" sz="1600" b="0" i="0" u="none" strike="noStrike" dirty="0">
                        <a:solidFill>
                          <a:srgbClr val="000000"/>
                        </a:solidFill>
                        <a:effectLst/>
                        <a:latin typeface="等线"/>
                      </a:endParaRP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dirty="0">
                          <a:solidFill>
                            <a:srgbClr val="000000"/>
                          </a:solidFill>
                          <a:effectLst/>
                          <a:latin typeface="等线"/>
                        </a:rPr>
                        <a:t>253.728</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dirty="0">
                          <a:solidFill>
                            <a:srgbClr val="000000"/>
                          </a:solidFill>
                          <a:effectLst/>
                          <a:latin typeface="等线"/>
                        </a:rPr>
                        <a:t>404.771</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a:solidFill>
                            <a:srgbClr val="000000"/>
                          </a:solidFill>
                          <a:effectLst/>
                          <a:latin typeface="等线"/>
                        </a:rPr>
                        <a:t>435.956</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a:solidFill>
                            <a:srgbClr val="000000"/>
                          </a:solidFill>
                          <a:effectLst/>
                          <a:latin typeface="等线"/>
                        </a:rPr>
                        <a:t>507.457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1" i="0" u="none" strike="noStrike" dirty="0">
                          <a:solidFill>
                            <a:srgbClr val="000000"/>
                          </a:solidFill>
                          <a:effectLst/>
                          <a:latin typeface="等线"/>
                        </a:rPr>
                        <a:t>546.227</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1833">
                <a:tc>
                  <a:txBody>
                    <a:bodyPr/>
                    <a:lstStyle/>
                    <a:p>
                      <a:pPr algn="ctr" fontAlgn="ctr"/>
                      <a:r>
                        <a:rPr lang="en-US" sz="1600" b="1" i="0" u="none" strike="noStrike" dirty="0">
                          <a:solidFill>
                            <a:srgbClr val="000000"/>
                          </a:solidFill>
                          <a:effectLst/>
                          <a:latin typeface="等线"/>
                        </a:rPr>
                        <a:t>AVE/nm</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1.005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等线"/>
                        </a:rPr>
                        <a:t>0.855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等线"/>
                        </a:rPr>
                        <a:t>0.809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等线"/>
                        </a:rPr>
                        <a:t>0.753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等线"/>
                        </a:rPr>
                        <a:t>0.723</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61833">
                <a:tc>
                  <a:txBody>
                    <a:bodyPr/>
                    <a:lstStyle/>
                    <a:p>
                      <a:pPr algn="ctr" fontAlgn="ctr"/>
                      <a:r>
                        <a:rPr lang="en-US" sz="1600" b="1" i="0" u="none" strike="noStrike" dirty="0">
                          <a:solidFill>
                            <a:srgbClr val="000000"/>
                          </a:solidFill>
                          <a:effectLst/>
                          <a:latin typeface="等线"/>
                        </a:rPr>
                        <a:t>STD/nm</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0.004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0.009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等线"/>
                        </a:rPr>
                        <a:t>0.003</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0.002</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0.004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61833">
                <a:tc>
                  <a:txBody>
                    <a:bodyPr/>
                    <a:lstStyle/>
                    <a:p>
                      <a:pPr algn="ctr" fontAlgn="ctr"/>
                      <a:r>
                        <a:rPr lang="en-US" sz="1600" b="1" i="0" u="none" strike="noStrike" dirty="0">
                          <a:solidFill>
                            <a:srgbClr val="000000"/>
                          </a:solidFill>
                          <a:effectLst/>
                          <a:latin typeface="等线"/>
                        </a:rPr>
                        <a:t>CV/%</a:t>
                      </a:r>
                    </a:p>
                  </a:txBody>
                  <a:tcPr marL="7620" marR="7620" marT="762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0.37%</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1.04%</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0.39%</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a:solidFill>
                            <a:srgbClr val="000000"/>
                          </a:solidFill>
                          <a:effectLst/>
                          <a:latin typeface="等线"/>
                        </a:rPr>
                        <a:t>0.25%</a:t>
                      </a:r>
                    </a:p>
                  </a:txBody>
                  <a:tcPr marL="7620" marR="7620" marT="7620"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zh-CN" sz="1600" b="0" i="0" u="none" strike="noStrike" dirty="0">
                          <a:solidFill>
                            <a:srgbClr val="000000"/>
                          </a:solidFill>
                          <a:effectLst/>
                          <a:latin typeface="等线"/>
                        </a:rPr>
                        <a:t>0.54%</a:t>
                      </a:r>
                    </a:p>
                  </a:txBody>
                  <a:tcPr marL="7620" marR="7620" marT="762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043083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132727</TotalTime>
  <Words>3130</Words>
  <Application>Microsoft Office PowerPoint</Application>
  <PresentationFormat>A4 Paper (210x297 mm)</PresentationFormat>
  <Paragraphs>881</Paragraphs>
  <Slides>20</Slides>
  <Notes>17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SimSun</vt:lpstr>
      <vt:lpstr>华文中宋</vt:lpstr>
      <vt:lpstr>Arial</vt:lpstr>
      <vt:lpstr>Calibri</vt:lpstr>
      <vt:lpstr>等线</vt:lpstr>
      <vt:lpstr>Helvetica</vt:lpstr>
      <vt:lpstr>Tahoma</vt:lpstr>
      <vt:lpstr>Times New Roman</vt:lpstr>
      <vt:lpstr>Wingdings</vt:lpstr>
      <vt:lpstr>Office Theme</vt:lpstr>
      <vt:lpstr>The Inflight Calibration of the FY-3E  SSIM VIS Band</vt:lpstr>
      <vt:lpstr>Outline</vt:lpstr>
      <vt:lpstr>Introduction of FY-3E SSIM </vt:lpstr>
      <vt:lpstr>Introduction of FY-3E SSIM </vt:lpstr>
      <vt:lpstr>Introduction of FY-3E SSIM </vt:lpstr>
      <vt:lpstr>Introduction of FY-3E SSIM </vt:lpstr>
      <vt:lpstr>PowerPoint Presentation</vt:lpstr>
      <vt:lpstr>On-Orbit Performance – Wavelength</vt:lpstr>
      <vt:lpstr>On-Orbit Performance – Wavelength</vt:lpstr>
      <vt:lpstr>PowerPoint Presentation</vt:lpstr>
      <vt:lpstr>On-Orbit Performance – Variable Parts</vt:lpstr>
      <vt:lpstr>On-Orbit Performance – Variable Parts</vt:lpstr>
      <vt:lpstr>PowerPoint Presentation</vt:lpstr>
      <vt:lpstr>On-Orbit Performance – Stable Parts</vt:lpstr>
      <vt:lpstr>On-Orbit Performance – Stable Parts</vt:lpstr>
      <vt:lpstr>On-Orbit Performance – Stable Parts</vt:lpstr>
      <vt:lpstr>On-Orbit Performance – Stable Parts</vt:lpstr>
      <vt:lpstr>On-Orbit Performance – Stable Parts</vt:lpstr>
      <vt:lpstr>Summary</vt:lpstr>
      <vt:lpstr>PowerPoint Presentation</vt:lpstr>
    </vt:vector>
  </TitlesOfParts>
  <Company>Eumetsat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Thomas Staudte</dc:creator>
  <cp:lastModifiedBy>Lawrence Flynn</cp:lastModifiedBy>
  <cp:revision>2456</cp:revision>
  <cp:lastPrinted>2006-03-06T14:11:17Z</cp:lastPrinted>
  <dcterms:created xsi:type="dcterms:W3CDTF">2010-09-10T00:53:07Z</dcterms:created>
  <dcterms:modified xsi:type="dcterms:W3CDTF">2025-03-20T17:49:55Z</dcterms:modified>
</cp:coreProperties>
</file>