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28" r:id="rId4"/>
    <p:sldId id="257" r:id="rId6"/>
    <p:sldId id="499" r:id="rId7"/>
    <p:sldId id="517" r:id="rId8"/>
    <p:sldId id="518" r:id="rId9"/>
    <p:sldId id="500" r:id="rId10"/>
    <p:sldId id="498" r:id="rId11"/>
    <p:sldId id="501" r:id="rId12"/>
    <p:sldId id="504" r:id="rId13"/>
    <p:sldId id="505" r:id="rId14"/>
    <p:sldId id="506" r:id="rId15"/>
    <p:sldId id="507" r:id="rId16"/>
    <p:sldId id="519" r:id="rId17"/>
    <p:sldId id="509" r:id="rId18"/>
    <p:sldId id="510" r:id="rId19"/>
    <p:sldId id="511" r:id="rId20"/>
    <p:sldId id="512" r:id="rId21"/>
    <p:sldId id="513" r:id="rId22"/>
    <p:sldId id="514" r:id="rId23"/>
    <p:sldId id="515"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3" d="100"/>
          <a:sy n="113" d="100"/>
        </p:scale>
        <p:origin x="-462" y="-42"/>
      </p:cViewPr>
      <p:guideLst>
        <p:guide orient="horz" pos="2160"/>
        <p:guide pos="38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2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8D911-3D24-4867-B6A4-7060911EB9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BFB3C-AFD7-4EFD-B130-E5BCE2B3F4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ED8765-8EF3-408C-9341-152904E414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244F50-CC0F-42C8-8DFA-3048F965A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work trace to 2023 annual meeting action: item 2, Fengyun satellites have LEO and GEO hyperspectral sounders both on orbit, so we can compare the measurement of these two instruments, the spectral resolution are same, so we did it recently and get some preliminary results.</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From  March 5, 2024, FY-4A ground reception and real-time data services stopped. Fengyun 4A is drifting to 86.5 degrees East longitude for Backup. Fengyun-4b shifted from 133 degrees East longitude to 105 degrees East longitude, replacing Fengyun-4A to achieve the replacement of the main operational position observation system.</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图片 3" descr="/Users/mac/Desktop/【视觉组】工作/2022年10月/卫星中心PPT调整/卫星中心ppt封面.jpg卫星中心ppt封面"/>
          <p:cNvPicPr>
            <a:picLocks noChangeAspect="1"/>
          </p:cNvPicPr>
          <p:nvPr userDrawn="1"/>
        </p:nvPicPr>
        <p:blipFill>
          <a:blip r:embed="rId2"/>
          <a:srcRect/>
          <a:stretch>
            <a:fillRect/>
          </a:stretch>
        </p:blipFill>
        <p:spPr>
          <a:xfrm>
            <a:off x="1"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63312"/>
          </a:xfrm>
          <a:prstGeom prst="rect">
            <a:avLst/>
          </a:prstGeom>
        </p:spPr>
      </p:pic>
      <p:sp>
        <p:nvSpPr>
          <p:cNvPr id="9" name="矩形 8"/>
          <p:cNvSpPr/>
          <p:nvPr userDrawn="1"/>
        </p:nvSpPr>
        <p:spPr>
          <a:xfrm>
            <a:off x="-1" y="760"/>
            <a:ext cx="12192001" cy="5162552"/>
          </a:xfrm>
          <a:prstGeom prst="rect">
            <a:avLst/>
          </a:prstGeom>
          <a:gradFill>
            <a:gsLst>
              <a:gs pos="0">
                <a:schemeClr val="accent1">
                  <a:lumMod val="50000"/>
                  <a:alpha val="0"/>
                </a:schemeClr>
              </a:gs>
              <a:gs pos="100000">
                <a:schemeClr val="accent1">
                  <a:alpha val="59000"/>
                </a:schemeClr>
              </a:gs>
            </a:gsLst>
            <a:lin ang="2160000" scaled="0"/>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圆角矩形 2"/>
          <p:cNvSpPr/>
          <p:nvPr userDrawn="1"/>
        </p:nvSpPr>
        <p:spPr>
          <a:xfrm rot="5400000">
            <a:off x="5590540" y="-5608955"/>
            <a:ext cx="992505" cy="12210415"/>
          </a:xfrm>
          <a:prstGeom prst="roundRect">
            <a:avLst>
              <a:gd name="adj" fmla="val 0"/>
            </a:avLst>
          </a:prstGeom>
          <a:gradFill>
            <a:gsLst>
              <a:gs pos="7000">
                <a:schemeClr val="bg1">
                  <a:lumMod val="0"/>
                  <a:lumOff val="100000"/>
                  <a:alpha val="54000"/>
                </a:schemeClr>
              </a:gs>
              <a:gs pos="82000">
                <a:srgbClr val="76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12" name="文本框 111"/>
          <p:cNvSpPr txBox="1"/>
          <p:nvPr userDrawn="1"/>
        </p:nvSpPr>
        <p:spPr>
          <a:xfrm>
            <a:off x="261867" y="6290250"/>
            <a:ext cx="498067" cy="41402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113" name="图片 1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68" y="6290250"/>
            <a:ext cx="375285" cy="414020"/>
          </a:xfrm>
          <a:prstGeom prst="rect">
            <a:avLst/>
          </a:prstGeom>
        </p:spPr>
      </p:pic>
      <p:sp>
        <p:nvSpPr>
          <p:cNvPr id="114" name="文本框 113"/>
          <p:cNvSpPr txBox="1"/>
          <p:nvPr userDrawn="1"/>
        </p:nvSpPr>
        <p:spPr>
          <a:xfrm>
            <a:off x="1367842" y="6469776"/>
            <a:ext cx="1243931"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国家卫星气象中心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116" name="图片 1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23" y="6283742"/>
            <a:ext cx="464820" cy="441960"/>
          </a:xfrm>
          <a:prstGeom prst="rect">
            <a:avLst/>
          </a:prstGeom>
        </p:spPr>
      </p:pic>
      <p:sp>
        <p:nvSpPr>
          <p:cNvPr id="117" name="文本框 116"/>
          <p:cNvSpPr txBox="1"/>
          <p:nvPr userDrawn="1"/>
        </p:nvSpPr>
        <p:spPr>
          <a:xfrm>
            <a:off x="2602838" y="6474028"/>
            <a:ext cx="2054883"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（国家空间天气监测预警中心）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
        <p:nvSpPr>
          <p:cNvPr id="123" name="îŝ1iḓé"/>
          <p:cNvSpPr txBox="1"/>
          <p:nvPr userDrawn="1"/>
        </p:nvSpPr>
        <p:spPr>
          <a:xfrm>
            <a:off x="11465313" y="6439692"/>
            <a:ext cx="464820" cy="265569"/>
          </a:xfrm>
          <a:prstGeom prst="roundRect">
            <a:avLst>
              <a:gd name="adj" fmla="val 50000"/>
            </a:avLst>
          </a:prstGeom>
          <a:noFill/>
          <a:ln>
            <a:solidFill>
              <a:schemeClr val="accent4"/>
            </a:solidFill>
          </a:ln>
        </p:spPr>
        <p:txBody>
          <a:bodyPr wrap="square"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
        <p:nvSpPr>
          <p:cNvPr id="124" name="灯片编号占位符 1"/>
          <p:cNvSpPr>
            <a:spLocks noGrp="1"/>
          </p:cNvSpPr>
          <p:nvPr userDrawn="1">
            <p:ph type="sldNum" sz="quarter" idx="10"/>
          </p:nvPr>
        </p:nvSpPr>
        <p:spPr>
          <a:xfrm>
            <a:off x="8972244" y="6453847"/>
            <a:ext cx="2909888" cy="206381"/>
          </a:xfrm>
        </p:spPr>
        <p:txBody>
          <a:bodyPr/>
          <a:lstStyle>
            <a:lvl1pPr>
              <a:defRPr>
                <a:solidFill>
                  <a:srgbClr val="0F5ECC"/>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F5ECC"/>
                </a:solidFill>
                <a:effectLst/>
                <a:uLnTx/>
                <a:uFillTx/>
                <a:latin typeface="Arial" panose="020B0604020202020204"/>
                <a:ea typeface="微软雅黑" panose="020B0503020204020204" charset="-122"/>
                <a:cs typeface="+mn-cs"/>
              </a:rPr>
            </a:fld>
            <a:endParaRPr kumimoji="0" lang="zh-CN" altLang="en-US" sz="1000" b="0" i="0" u="none" strike="noStrike" kern="1200" cap="none" spc="0" normalizeH="0" baseline="0" noProof="0" dirty="0">
              <a:ln>
                <a:noFill/>
              </a:ln>
              <a:solidFill>
                <a:srgbClr val="0F5ECC"/>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3" name="圆角矩形 2"/>
          <p:cNvSpPr/>
          <p:nvPr userDrawn="1"/>
        </p:nvSpPr>
        <p:spPr>
          <a:xfrm rot="5400000">
            <a:off x="5590540" y="-5608955"/>
            <a:ext cx="992505" cy="12210415"/>
          </a:xfrm>
          <a:prstGeom prst="roundRect">
            <a:avLst>
              <a:gd name="adj" fmla="val 0"/>
            </a:avLst>
          </a:prstGeom>
          <a:gradFill>
            <a:gsLst>
              <a:gs pos="7000">
                <a:schemeClr val="bg1">
                  <a:lumMod val="0"/>
                  <a:lumOff val="100000"/>
                  <a:alpha val="54000"/>
                </a:schemeClr>
              </a:gs>
              <a:gs pos="82000">
                <a:srgbClr val="76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12" name="îŝ1iḓé"/>
          <p:cNvSpPr txBox="1"/>
          <p:nvPr userDrawn="1"/>
        </p:nvSpPr>
        <p:spPr>
          <a:xfrm>
            <a:off x="11465313" y="6439692"/>
            <a:ext cx="464820" cy="265569"/>
          </a:xfrm>
          <a:prstGeom prst="roundRect">
            <a:avLst>
              <a:gd name="adj" fmla="val 50000"/>
            </a:avLst>
          </a:prstGeom>
          <a:noFill/>
          <a:ln>
            <a:solidFill>
              <a:schemeClr val="accent4"/>
            </a:solidFill>
          </a:ln>
        </p:spPr>
        <p:txBody>
          <a:bodyPr wrap="square"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
        <p:nvSpPr>
          <p:cNvPr id="113" name="灯片编号占位符 1"/>
          <p:cNvSpPr>
            <a:spLocks noGrp="1"/>
          </p:cNvSpPr>
          <p:nvPr>
            <p:ph type="sldNum" sz="quarter" idx="10"/>
          </p:nvPr>
        </p:nvSpPr>
        <p:spPr>
          <a:xfrm>
            <a:off x="8972244" y="6453847"/>
            <a:ext cx="2909888" cy="206381"/>
          </a:xfrm>
        </p:spPr>
        <p:txBody>
          <a:bodyPr/>
          <a:lstStyle>
            <a:lvl1pPr>
              <a:defRPr>
                <a:solidFill>
                  <a:srgbClr val="0F5ECC"/>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F5ECC"/>
                </a:solidFill>
                <a:effectLst/>
                <a:uLnTx/>
                <a:uFillTx/>
                <a:latin typeface="Arial" panose="020B0604020202020204"/>
                <a:ea typeface="微软雅黑" panose="020B0503020204020204" charset="-122"/>
                <a:cs typeface="+mn-cs"/>
              </a:rPr>
            </a:fld>
            <a:endParaRPr kumimoji="0" lang="zh-CN" altLang="en-US" sz="1000" b="0" i="0" u="none" strike="noStrike" kern="1200" cap="none" spc="0" normalizeH="0" baseline="0" noProof="0" dirty="0">
              <a:ln>
                <a:noFill/>
              </a:ln>
              <a:solidFill>
                <a:srgbClr val="0F5ECC"/>
              </a:solidFill>
              <a:effectLst/>
              <a:uLnTx/>
              <a:uFillTx/>
              <a:latin typeface="Arial" panose="020B0604020202020204"/>
              <a:ea typeface="微软雅黑" panose="020B0503020204020204" charset="-122"/>
              <a:cs typeface="+mn-cs"/>
            </a:endParaRPr>
          </a:p>
        </p:txBody>
      </p:sp>
      <p:sp>
        <p:nvSpPr>
          <p:cNvPr id="2" name="文本框 1"/>
          <p:cNvSpPr txBox="1"/>
          <p:nvPr userDrawn="1"/>
        </p:nvSpPr>
        <p:spPr>
          <a:xfrm>
            <a:off x="261867" y="6290250"/>
            <a:ext cx="498067" cy="41402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68" y="6290250"/>
            <a:ext cx="375285" cy="414020"/>
          </a:xfrm>
          <a:prstGeom prst="rect">
            <a:avLst/>
          </a:prstGeom>
        </p:spPr>
      </p:pic>
      <p:sp>
        <p:nvSpPr>
          <p:cNvPr id="5" name="文本框 4"/>
          <p:cNvSpPr txBox="1"/>
          <p:nvPr userDrawn="1"/>
        </p:nvSpPr>
        <p:spPr>
          <a:xfrm>
            <a:off x="1432138" y="6469776"/>
            <a:ext cx="1243931"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国家卫星气象中心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115" y="6283742"/>
            <a:ext cx="464820" cy="441960"/>
          </a:xfrm>
          <a:prstGeom prst="rect">
            <a:avLst/>
          </a:prstGeom>
        </p:spPr>
      </p:pic>
      <p:sp>
        <p:nvSpPr>
          <p:cNvPr id="7" name="文本框 6"/>
          <p:cNvSpPr txBox="1"/>
          <p:nvPr userDrawn="1"/>
        </p:nvSpPr>
        <p:spPr>
          <a:xfrm>
            <a:off x="2667134" y="6474028"/>
            <a:ext cx="2054883"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（国家空间天气监测预警中心）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245922"/>
          </a:xfrm>
          <a:prstGeom prst="rect">
            <a:avLst/>
          </a:prstGeom>
        </p:spPr>
      </p:pic>
      <p:sp>
        <p:nvSpPr>
          <p:cNvPr id="13" name="îŝ1iḓé"/>
          <p:cNvSpPr txBox="1"/>
          <p:nvPr userDrawn="1"/>
        </p:nvSpPr>
        <p:spPr>
          <a:xfrm>
            <a:off x="11431378" y="6439692"/>
            <a:ext cx="498755" cy="265569"/>
          </a:xfrm>
          <a:prstGeom prst="roundRect">
            <a:avLst>
              <a:gd name="adj" fmla="val 50000"/>
            </a:avLst>
          </a:prstGeom>
          <a:noFill/>
          <a:ln>
            <a:solidFill>
              <a:schemeClr val="accent4"/>
            </a:solidFill>
          </a:ln>
        </p:spPr>
        <p:txBody>
          <a:bodyPr wrap="square"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
        <p:nvSpPr>
          <p:cNvPr id="14" name="灯片编号占位符 1"/>
          <p:cNvSpPr>
            <a:spLocks noGrp="1"/>
          </p:cNvSpPr>
          <p:nvPr>
            <p:ph type="sldNum" sz="quarter" idx="10"/>
          </p:nvPr>
        </p:nvSpPr>
        <p:spPr>
          <a:xfrm>
            <a:off x="8972244" y="6453847"/>
            <a:ext cx="2909888" cy="206381"/>
          </a:xfrm>
        </p:spPr>
        <p:txBody>
          <a:bodyPr/>
          <a:lstStyle>
            <a:lvl1pPr>
              <a:defRPr>
                <a:solidFill>
                  <a:srgbClr val="0F5ECC"/>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F5ECC"/>
                </a:solidFill>
                <a:effectLst/>
                <a:uLnTx/>
                <a:uFillTx/>
                <a:latin typeface="Arial" panose="020B0604020202020204"/>
                <a:ea typeface="微软雅黑" panose="020B0503020204020204" charset="-122"/>
                <a:cs typeface="+mn-cs"/>
              </a:rPr>
            </a:fld>
            <a:endParaRPr kumimoji="0" lang="zh-CN" altLang="en-US" sz="1000" b="0" i="0" u="none" strike="noStrike" kern="1200" cap="none" spc="0" normalizeH="0" baseline="0" noProof="0" dirty="0">
              <a:ln>
                <a:noFill/>
              </a:ln>
              <a:solidFill>
                <a:srgbClr val="0F5ECC"/>
              </a:solidFill>
              <a:effectLst/>
              <a:uLnTx/>
              <a:uFillTx/>
              <a:latin typeface="Arial" panose="020B0604020202020204"/>
              <a:ea typeface="微软雅黑" panose="020B0503020204020204" charset="-122"/>
              <a:cs typeface="+mn-cs"/>
            </a:endParaRPr>
          </a:p>
        </p:txBody>
      </p:sp>
      <p:sp>
        <p:nvSpPr>
          <p:cNvPr id="2" name="文本框 1"/>
          <p:cNvSpPr txBox="1"/>
          <p:nvPr userDrawn="1"/>
        </p:nvSpPr>
        <p:spPr>
          <a:xfrm>
            <a:off x="261867" y="6290250"/>
            <a:ext cx="498067" cy="41402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68" y="6290250"/>
            <a:ext cx="375285" cy="414020"/>
          </a:xfrm>
          <a:prstGeom prst="rect">
            <a:avLst/>
          </a:prstGeom>
        </p:spPr>
      </p:pic>
      <p:sp>
        <p:nvSpPr>
          <p:cNvPr id="12" name="文本框 11"/>
          <p:cNvSpPr txBox="1"/>
          <p:nvPr userDrawn="1"/>
        </p:nvSpPr>
        <p:spPr>
          <a:xfrm>
            <a:off x="1432138" y="6469776"/>
            <a:ext cx="1243931"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国家卫星气象中心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115" y="6283742"/>
            <a:ext cx="464820" cy="441960"/>
          </a:xfrm>
          <a:prstGeom prst="rect">
            <a:avLst/>
          </a:prstGeom>
        </p:spPr>
      </p:pic>
      <p:sp>
        <p:nvSpPr>
          <p:cNvPr id="16" name="文本框 15"/>
          <p:cNvSpPr txBox="1"/>
          <p:nvPr userDrawn="1"/>
        </p:nvSpPr>
        <p:spPr>
          <a:xfrm>
            <a:off x="2667134" y="6474028"/>
            <a:ext cx="2054883" cy="1846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rPr>
              <a:t>（国家空间天气监测预警中心）</a:t>
            </a:r>
            <a:endParaRPr kumimoji="0" lang="zh-CN" altLang="en-US" sz="1200" b="0" i="0" u="none" strike="noStrike" kern="1200" cap="none" spc="0" normalizeH="0" baseline="0" noProof="0" dirty="0">
              <a:ln>
                <a:noFill/>
              </a:ln>
              <a:solidFill>
                <a:srgbClr val="3483F0"/>
              </a:solidFill>
              <a:effectLst/>
              <a:uLnTx/>
              <a:uFillTx/>
              <a:latin typeface="微软雅黑" panose="020B0503020204020204" charset="-122"/>
              <a:ea typeface="微软雅黑" panose="020B0503020204020204"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7" name="ïṧľiḋê"/>
          <p:cNvSpPr/>
          <p:nvPr userDrawn="1"/>
        </p:nvSpPr>
        <p:spPr>
          <a:xfrm>
            <a:off x="645160" y="293404"/>
            <a:ext cx="411480" cy="405765"/>
          </a:xfrm>
          <a:prstGeom prst="rect">
            <a:avLst/>
          </a:prstGeom>
          <a:solidFill>
            <a:srgbClr val="B8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8" name="ïṧľiḋê"/>
          <p:cNvSpPr/>
          <p:nvPr userDrawn="1"/>
        </p:nvSpPr>
        <p:spPr>
          <a:xfrm>
            <a:off x="875030" y="525814"/>
            <a:ext cx="252730" cy="250190"/>
          </a:xfrm>
          <a:prstGeom prst="rect">
            <a:avLst/>
          </a:prstGeom>
          <a:solidFill>
            <a:srgbClr val="3C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19" name="直接连接符 18"/>
          <p:cNvCxnSpPr/>
          <p:nvPr userDrawn="1"/>
        </p:nvCxnSpPr>
        <p:spPr>
          <a:xfrm>
            <a:off x="1056640" y="774734"/>
            <a:ext cx="11135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695825" y="6645954"/>
            <a:ext cx="69437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11"/>
          <p:cNvSpPr txBox="1"/>
          <p:nvPr userDrawn="1"/>
        </p:nvSpPr>
        <p:spPr>
          <a:xfrm>
            <a:off x="101145" y="6329226"/>
            <a:ext cx="498067" cy="414020"/>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A6A6A6"/>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146" y="6329226"/>
            <a:ext cx="375285" cy="414020"/>
          </a:xfrm>
          <a:prstGeom prst="rect">
            <a:avLst/>
          </a:prstGeom>
        </p:spPr>
      </p:pic>
      <p:sp>
        <p:nvSpPr>
          <p:cNvPr id="4" name="文本框 113"/>
          <p:cNvSpPr txBox="1"/>
          <p:nvPr userDrawn="1"/>
        </p:nvSpPr>
        <p:spPr>
          <a:xfrm>
            <a:off x="1142825" y="6508752"/>
            <a:ext cx="1243931"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A6A6A6"/>
                </a:solidFill>
                <a:effectLst/>
                <a:uLnTx/>
                <a:uFillTx/>
                <a:latin typeface="微软雅黑" panose="020B0503020204020204" charset="-122"/>
                <a:ea typeface="微软雅黑" panose="020B0503020204020204" charset="-122"/>
                <a:cs typeface="+mn-cs"/>
              </a:rPr>
              <a:t>国家卫星气象中心</a:t>
            </a:r>
            <a:endParaRPr kumimoji="0" lang="zh-CN" altLang="en-US" sz="1200" b="0" i="0" u="none" strike="noStrike" kern="1200" cap="none" spc="0" normalizeH="0" baseline="0" noProof="0" dirty="0">
              <a:ln>
                <a:noFill/>
              </a:ln>
              <a:solidFill>
                <a:srgbClr val="A6A6A6"/>
              </a:solidFill>
              <a:effectLst/>
              <a:uLnTx/>
              <a:uFillTx/>
              <a:latin typeface="微软雅黑" panose="020B0503020204020204" charset="-122"/>
              <a:ea typeface="微软雅黑" panose="020B0503020204020204" charset="-122"/>
              <a:cs typeface="+mn-cs"/>
            </a:endParaRPr>
          </a:p>
        </p:txBody>
      </p:sp>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393" y="6322718"/>
            <a:ext cx="464820" cy="441960"/>
          </a:xfrm>
          <a:prstGeom prst="rect">
            <a:avLst/>
          </a:prstGeom>
        </p:spPr>
      </p:pic>
      <p:sp>
        <p:nvSpPr>
          <p:cNvPr id="6" name="文本框 116"/>
          <p:cNvSpPr txBox="1"/>
          <p:nvPr userDrawn="1"/>
        </p:nvSpPr>
        <p:spPr>
          <a:xfrm>
            <a:off x="2377821" y="6513004"/>
            <a:ext cx="2054883"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A6A6A6"/>
                </a:solidFill>
                <a:effectLst/>
                <a:uLnTx/>
                <a:uFillTx/>
                <a:latin typeface="微软雅黑" panose="020B0503020204020204" charset="-122"/>
                <a:ea typeface="微软雅黑" panose="020B0503020204020204" charset="-122"/>
                <a:cs typeface="+mn-cs"/>
              </a:rPr>
              <a:t>（国家空间天气监测预警中心）</a:t>
            </a:r>
            <a:endParaRPr kumimoji="0" lang="zh-CN" altLang="en-US" sz="1200" b="0" i="0" u="none" strike="noStrike" kern="1200" cap="none" spc="0" normalizeH="0" baseline="0" noProof="0" dirty="0">
              <a:ln>
                <a:noFill/>
              </a:ln>
              <a:solidFill>
                <a:srgbClr val="A6A6A6"/>
              </a:solidFill>
              <a:effectLst/>
              <a:uLnTx/>
              <a:uFillTx/>
              <a:latin typeface="微软雅黑" panose="020B0503020204020204" charset="-122"/>
              <a:ea typeface="微软雅黑" panose="020B0503020204020204"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图片 3" descr="/Users/mac/Desktop/【视觉组】工作/2022年10月/卫星中心PPT调整/卫星中心ppt封面.jpg卫星中心ppt封面"/>
          <p:cNvPicPr>
            <a:picLocks noChangeAspect="1"/>
          </p:cNvPicPr>
          <p:nvPr userDrawn="1"/>
        </p:nvPicPr>
        <p:blipFill>
          <a:blip r:embed="rId2"/>
          <a:srcRect/>
          <a:stretch>
            <a:fillRect/>
          </a:stretch>
        </p:blipFill>
        <p:spPr>
          <a:xfrm>
            <a:off x="1"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35C17F8-F02D-4A49-8CC3-559A02C95C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2A2B02-CDE8-4DD4-9A91-C9A2CB636DA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6.png"/><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C17F8-F02D-4A49-8CC3-559A02C95C0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A2B02-CDE8-4DD4-9A91-C9A2CB636DA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微软雅黑" panose="020B0503020204020204" charset="-122"/>
                <a:cs typeface="+mn-cs"/>
              </a:rPr>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notesSlide" Target="../notesSlides/notesSlide2.xml"/><Relationship Id="rId13" Type="http://schemas.openxmlformats.org/officeDocument/2006/relationships/slideLayout" Target="../slideLayouts/slideLayout16.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7.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tags" Target="../tags/tag15.xml"/><Relationship Id="rId4" Type="http://schemas.openxmlformats.org/officeDocument/2006/relationships/image" Target="../media/image16.png"/><Relationship Id="rId3" Type="http://schemas.openxmlformats.org/officeDocument/2006/relationships/tags" Target="../tags/tag14.xml"/><Relationship Id="rId2" Type="http://schemas.openxmlformats.org/officeDocument/2006/relationships/image" Target="../media/image15.png"/><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tags" Target="../tags/tag20.xml"/><Relationship Id="rId4" Type="http://schemas.openxmlformats.org/officeDocument/2006/relationships/image" Target="../media/image17.png"/><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işḻíďê"/>
        <p:cNvGrpSpPr/>
        <p:nvPr/>
      </p:nvGrpSpPr>
      <p:grpSpPr>
        <a:xfrm>
          <a:off x="0" y="0"/>
          <a:ext cx="0" cy="0"/>
          <a:chOff x="0" y="0"/>
          <a:chExt cx="0" cy="0"/>
        </a:xfrm>
      </p:grpSpPr>
      <p:sp>
        <p:nvSpPr>
          <p:cNvPr id="17" name="íṩ1ídé"/>
          <p:cNvSpPr txBox="1"/>
          <p:nvPr/>
        </p:nvSpPr>
        <p:spPr>
          <a:xfrm>
            <a:off x="277185" y="1764749"/>
            <a:ext cx="9673098" cy="2399665"/>
          </a:xfrm>
          <a:prstGeom prst="rect">
            <a:avLst/>
          </a:prstGeom>
        </p:spPr>
        <p:txBody>
          <a:bodyPr wrap="square">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z="5000" dirty="0">
                <a:solidFill>
                  <a:schemeClr val="bg1"/>
                </a:solidFill>
                <a:latin typeface="Times New Roman" panose="02020603050405020304" charset="0"/>
                <a:cs typeface="Times New Roman" panose="02020603050405020304" charset="0"/>
                <a:sym typeface="+mn-ea"/>
              </a:rPr>
              <a:t>Comparison between FY-4/GIIRS and FY-3/HIRAS </a:t>
            </a:r>
            <a:br>
              <a:rPr kumimoji="0" lang="en-US" altLang="zh-CN" sz="5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rPr>
            </a:br>
            <a:endParaRPr kumimoji="0" lang="zh-CN" altLang="en-US" sz="5000" b="1" i="0" u="none" strike="noStrike" kern="1200" cap="none" spc="0" normalizeH="0" baseline="0" noProof="0" dirty="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22" name="îṩľíḓé"/>
          <p:cNvSpPr txBox="1"/>
          <p:nvPr/>
        </p:nvSpPr>
        <p:spPr>
          <a:xfrm>
            <a:off x="377190" y="4553585"/>
            <a:ext cx="4913630" cy="1670050"/>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Times New Roman" panose="02020603050405020304" charset="0"/>
                <a:cs typeface="Times New Roman" panose="02020603050405020304" charset="0"/>
                <a:sym typeface="+mn-ea"/>
              </a:rPr>
              <a:t>Chengli Qi, Lu Lee</a:t>
            </a:r>
            <a:endParaRPr lang="en-US" sz="2400" dirty="0">
              <a:solidFill>
                <a:schemeClr val="bg1"/>
              </a:solidFill>
              <a:latin typeface="Times New Roman" panose="02020603050405020304" charset="0"/>
              <a:cs typeface="Times New Roman" panose="0202060305040502030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bg1"/>
                </a:solidFill>
                <a:latin typeface="Google Sans"/>
                <a:sym typeface="+mn-ea"/>
              </a:rPr>
              <a:t>NSMC/CMA</a:t>
            </a:r>
            <a:endParaRPr lang="en-US" dirty="0">
              <a:solidFill>
                <a:schemeClr val="bg1"/>
              </a:solidFill>
              <a:latin typeface="Google San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dirty="0">
              <a:solidFill>
                <a:schemeClr val="bg1"/>
              </a:solidFill>
              <a:latin typeface="Google San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bg1"/>
                </a:solidFill>
                <a:latin typeface="Google Sans"/>
                <a:sym typeface="+mn-ea"/>
              </a:rPr>
              <a:t>GSI</a:t>
            </a:r>
            <a:r>
              <a:rPr lang="en-US" dirty="0">
                <a:solidFill>
                  <a:schemeClr val="bg1"/>
                </a:solidFill>
                <a:latin typeface="Times New Roman" panose="02020603050405020304" charset="0"/>
                <a:cs typeface="Times New Roman" panose="02020603050405020304" charset="0"/>
                <a:sym typeface="+mn-ea"/>
              </a:rPr>
              <a:t>CS IR Subgroup Web </a:t>
            </a:r>
            <a:r>
              <a:rPr lang="en-US" dirty="0" smtClean="0">
                <a:solidFill>
                  <a:schemeClr val="bg1"/>
                </a:solidFill>
                <a:latin typeface="Times New Roman" panose="02020603050405020304" charset="0"/>
                <a:cs typeface="Times New Roman" panose="02020603050405020304" charset="0"/>
                <a:sym typeface="+mn-ea"/>
              </a:rPr>
              <a:t>Meeting, July </a:t>
            </a:r>
            <a:r>
              <a:rPr lang="en-US" dirty="0">
                <a:solidFill>
                  <a:schemeClr val="bg1"/>
                </a:solidFill>
                <a:latin typeface="Times New Roman" panose="02020603050405020304" charset="0"/>
                <a:cs typeface="Times New Roman" panose="02020603050405020304" charset="0"/>
                <a:sym typeface="+mn-ea"/>
              </a:rPr>
              <a:t>18</a:t>
            </a:r>
            <a:r>
              <a:rPr lang="en-US" dirty="0">
                <a:solidFill>
                  <a:schemeClr val="bg1"/>
                </a:solidFill>
                <a:latin typeface="Times New Roman" panose="02020603050405020304" charset="0"/>
                <a:cs typeface="Times New Roman" panose="02020603050405020304" charset="0"/>
                <a:sym typeface="+mn-ea"/>
              </a:rPr>
              <a:t> 2024</a:t>
            </a:r>
            <a:endParaRPr kumimoji="0" lang="en-US" altLang="en-US" sz="1800" b="1" i="0" u="none" strike="noStrike" kern="1200" cap="none" spc="0" normalizeH="0" baseline="0" noProof="0" dirty="0">
              <a:ln>
                <a:noFill/>
              </a:ln>
              <a:solidFill>
                <a:schemeClr val="bg1"/>
              </a:solidFill>
              <a:effectLst/>
              <a:uLnTx/>
              <a:uFillTx/>
              <a:latin typeface="Times New Roman" panose="02020603050405020304" charset="0"/>
              <a:ea typeface="微软雅黑" panose="020B0503020204020204" charset="-122"/>
              <a:cs typeface="Times New Roman" panose="02020603050405020304" charset="0"/>
            </a:endParaRPr>
          </a:p>
        </p:txBody>
      </p:sp>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5173" y="5789786"/>
            <a:ext cx="1084235" cy="900000"/>
          </a:xfrm>
          <a:prstGeom prst="rect">
            <a:avLst/>
          </a:prstGeom>
        </p:spPr>
      </p:pic>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014307" y="5777873"/>
            <a:ext cx="868531" cy="90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076928" y="3705224"/>
            <a:ext cx="2971800" cy="297180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048728" y="3705224"/>
            <a:ext cx="2971801" cy="2971801"/>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6947" y="550307"/>
            <a:ext cx="2943326" cy="2943326"/>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014509" y="550307"/>
            <a:ext cx="2943327" cy="2943327"/>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972072" y="507596"/>
            <a:ext cx="2986037" cy="2986037"/>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048728" y="488133"/>
            <a:ext cx="2971800" cy="297180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3705224"/>
            <a:ext cx="2971800" cy="2971800"/>
          </a:xfrm>
          <a:prstGeom prst="rect">
            <a:avLst/>
          </a:prstGeom>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971800" y="3705224"/>
            <a:ext cx="2971800" cy="2971800"/>
          </a:xfrm>
          <a:prstGeom prst="rect">
            <a:avLst/>
          </a:prstGeom>
        </p:spPr>
      </p:pic>
      <p:sp>
        <p:nvSpPr>
          <p:cNvPr id="29" name="文本框 28"/>
          <p:cNvSpPr txBox="1"/>
          <p:nvPr/>
        </p:nvSpPr>
        <p:spPr>
          <a:xfrm>
            <a:off x="1308099" y="154305"/>
            <a:ext cx="8977467"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  </a:t>
            </a:r>
            <a:r>
              <a:rPr lang="en-US" altLang="zh-CN" b="1">
                <a:solidFill>
                  <a:srgbClr val="FF0000"/>
                </a:solidFill>
                <a:sym typeface="+mn-ea"/>
              </a:rPr>
              <a:t>scatplot</a:t>
            </a:r>
            <a:r>
              <a:rPr lang="en-US" altLang="zh-CN" b="1">
                <a:solidFill>
                  <a:srgbClr val="FF0000"/>
                </a:solidFill>
              </a:rPr>
              <a:t>   </a:t>
            </a:r>
            <a:r>
              <a:rPr lang="en-US" altLang="zh-CN"/>
              <a:t>Data</a:t>
            </a:r>
            <a:r>
              <a:rPr lang="zh-CN" altLang="en-US"/>
              <a:t>：</a:t>
            </a:r>
            <a:r>
              <a:rPr lang="en-US" altLang="zh-CN"/>
              <a:t>2023.6.01-2023.6.30</a:t>
            </a:r>
            <a:endParaRPr lang="zh-CN" altLang="en-US"/>
          </a:p>
        </p:txBody>
      </p:sp>
      <p:sp>
        <p:nvSpPr>
          <p:cNvPr id="31" name="文本框 30"/>
          <p:cNvSpPr txBox="1"/>
          <p:nvPr/>
        </p:nvSpPr>
        <p:spPr>
          <a:xfrm>
            <a:off x="707390" y="651954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2" name="文本框 31"/>
          <p:cNvSpPr txBox="1"/>
          <p:nvPr/>
        </p:nvSpPr>
        <p:spPr>
          <a:xfrm>
            <a:off x="10026650" y="3338195"/>
            <a:ext cx="1377315" cy="645160"/>
          </a:xfrm>
          <a:prstGeom prst="rect">
            <a:avLst/>
          </a:prstGeom>
          <a:noFill/>
        </p:spPr>
        <p:txBody>
          <a:bodyPr wrap="square" rtlCol="0">
            <a:spAutoFit/>
          </a:bodyPr>
          <a:p>
            <a:r>
              <a:rPr lang="en-US"/>
              <a:t>1051</a:t>
            </a:r>
            <a:r>
              <a:rPr lang="en-US">
                <a:sym typeface="+mn-ea"/>
              </a:rPr>
              <a:t>cm</a:t>
            </a:r>
            <a:r>
              <a:rPr lang="en-US" baseline="30000">
                <a:sym typeface="+mn-ea"/>
              </a:rPr>
              <a:t>-1</a:t>
            </a:r>
            <a:endParaRPr lang="en-US" baseline="30000"/>
          </a:p>
          <a:p>
            <a:endParaRPr lang="en-US"/>
          </a:p>
        </p:txBody>
      </p:sp>
      <p:sp>
        <p:nvSpPr>
          <p:cNvPr id="33" name="文本框 32"/>
          <p:cNvSpPr txBox="1"/>
          <p:nvPr/>
        </p:nvSpPr>
        <p:spPr>
          <a:xfrm>
            <a:off x="6868795" y="3308985"/>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3964305" y="3308985"/>
            <a:ext cx="1241425" cy="645160"/>
          </a:xfrm>
          <a:prstGeom prst="rect">
            <a:avLst/>
          </a:prstGeom>
          <a:noFill/>
        </p:spPr>
        <p:txBody>
          <a:bodyPr wrap="square" rtlCol="0">
            <a:spAutoFit/>
          </a:bodyPr>
          <a:p>
            <a:r>
              <a:rPr lang="en-US"/>
              <a:t>900</a:t>
            </a:r>
            <a:r>
              <a:rPr lang="en-US">
                <a:sym typeface="+mn-ea"/>
              </a:rPr>
              <a:t>cm</a:t>
            </a:r>
            <a:r>
              <a:rPr lang="en-US" baseline="30000">
                <a:sym typeface="+mn-ea"/>
              </a:rPr>
              <a:t>-1</a:t>
            </a:r>
            <a:endParaRPr lang="en-US" baseline="30000"/>
          </a:p>
          <a:p>
            <a:endParaRPr lang="en-US"/>
          </a:p>
        </p:txBody>
      </p:sp>
      <p:sp>
        <p:nvSpPr>
          <p:cNvPr id="35" name="文本框 34"/>
          <p:cNvSpPr txBox="1"/>
          <p:nvPr/>
        </p:nvSpPr>
        <p:spPr>
          <a:xfrm>
            <a:off x="10071100" y="6504305"/>
            <a:ext cx="1416685" cy="645160"/>
          </a:xfrm>
          <a:prstGeom prst="rect">
            <a:avLst/>
          </a:prstGeom>
          <a:noFill/>
        </p:spPr>
        <p:txBody>
          <a:bodyPr wrap="square" rtlCol="0">
            <a:sp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7015480" y="6519545"/>
            <a:ext cx="1367155" cy="645160"/>
          </a:xfrm>
          <a:prstGeom prst="rect">
            <a:avLst/>
          </a:prstGeom>
          <a:noFill/>
        </p:spPr>
        <p:txBody>
          <a:bodyPr wrap="square" rtlCol="0">
            <a:spAutoFit/>
          </a:bodyPr>
          <a:p>
            <a:r>
              <a:rPr lang="en-US"/>
              <a:t>1942</a:t>
            </a:r>
            <a:r>
              <a:rPr lang="en-US">
                <a:sym typeface="+mn-ea"/>
              </a:rPr>
              <a:t>cm</a:t>
            </a:r>
            <a:r>
              <a:rPr lang="en-US" baseline="30000">
                <a:sym typeface="+mn-ea"/>
              </a:rPr>
              <a:t>-1</a:t>
            </a:r>
            <a:endParaRPr lang="en-US" baseline="30000"/>
          </a:p>
          <a:p>
            <a:endParaRPr lang="en-US"/>
          </a:p>
        </p:txBody>
      </p:sp>
      <p:sp>
        <p:nvSpPr>
          <p:cNvPr id="37" name="文本框 36"/>
          <p:cNvSpPr txBox="1"/>
          <p:nvPr/>
        </p:nvSpPr>
        <p:spPr>
          <a:xfrm>
            <a:off x="3646170" y="6519545"/>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30" name="文本框 29"/>
          <p:cNvSpPr txBox="1"/>
          <p:nvPr/>
        </p:nvSpPr>
        <p:spPr>
          <a:xfrm>
            <a:off x="883285" y="3350895"/>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1925" y="550307"/>
            <a:ext cx="5847824" cy="2923912"/>
          </a:xfrm>
          <a:prstGeom prst="rect">
            <a:avLst/>
          </a:prstGeom>
        </p:spPr>
      </p:pic>
      <p:sp>
        <p:nvSpPr>
          <p:cNvPr id="29" name="文本框 28"/>
          <p:cNvSpPr txBox="1"/>
          <p:nvPr/>
        </p:nvSpPr>
        <p:spPr>
          <a:xfrm>
            <a:off x="1501774" y="182245"/>
            <a:ext cx="7286626"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Monthy</a:t>
            </a:r>
            <a:r>
              <a:rPr lang="zh-CN" altLang="en-US" b="1">
                <a:solidFill>
                  <a:srgbClr val="FF0000"/>
                </a:solidFill>
              </a:rPr>
              <a:t> </a:t>
            </a:r>
            <a:r>
              <a:rPr lang="en-US" altLang="zh-CN" b="1">
                <a:solidFill>
                  <a:srgbClr val="FF0000"/>
                </a:solidFill>
              </a:rPr>
              <a:t>Statistics</a:t>
            </a:r>
            <a:r>
              <a:rPr lang="en-US" altLang="zh-CN"/>
              <a:t>       data</a:t>
            </a:r>
            <a:r>
              <a:rPr lang="zh-CN" altLang="en-US"/>
              <a:t>：</a:t>
            </a:r>
            <a:r>
              <a:rPr lang="en-US" altLang="zh-CN"/>
              <a:t>2023.6.01-2023.6.30</a:t>
            </a:r>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000" y="550307"/>
            <a:ext cx="5847824" cy="292391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1925" y="3753113"/>
            <a:ext cx="5847824" cy="292391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96001" y="3753113"/>
            <a:ext cx="5847823" cy="2923911"/>
          </a:xfrm>
          <a:prstGeom prst="rect">
            <a:avLst/>
          </a:prstGeom>
        </p:spPr>
      </p:pic>
      <p:sp>
        <p:nvSpPr>
          <p:cNvPr id="32" name="文本框 31"/>
          <p:cNvSpPr txBox="1"/>
          <p:nvPr/>
        </p:nvSpPr>
        <p:spPr>
          <a:xfrm>
            <a:off x="8545830" y="6348730"/>
            <a:ext cx="1377315" cy="380365"/>
          </a:xfrm>
          <a:prstGeom prst="rect">
            <a:avLst/>
          </a:prstGeom>
          <a:noFill/>
        </p:spPr>
        <p:txBody>
          <a:bodyPr wrap="square" rtlCol="0">
            <a:noAutofit/>
          </a:bodyPr>
          <a:p>
            <a:r>
              <a:rPr lang="en-US"/>
              <a:t>1051</a:t>
            </a:r>
            <a:r>
              <a:rPr lang="en-US">
                <a:sym typeface="+mn-ea"/>
              </a:rPr>
              <a:t>cm</a:t>
            </a:r>
            <a:r>
              <a:rPr lang="en-US" baseline="30000">
                <a:sym typeface="+mn-ea"/>
              </a:rPr>
              <a:t>-1</a:t>
            </a:r>
            <a:endParaRPr lang="en-US" baseline="30000"/>
          </a:p>
          <a:p>
            <a:endParaRPr lang="en-US"/>
          </a:p>
        </p:txBody>
      </p:sp>
      <p:sp>
        <p:nvSpPr>
          <p:cNvPr id="33" name="文本框 32"/>
          <p:cNvSpPr txBox="1"/>
          <p:nvPr/>
        </p:nvSpPr>
        <p:spPr>
          <a:xfrm>
            <a:off x="2685415" y="6419850"/>
            <a:ext cx="1583690" cy="379095"/>
          </a:xfrm>
          <a:prstGeom prst="rect">
            <a:avLst/>
          </a:prstGeom>
          <a:noFill/>
        </p:spPr>
        <p:txBody>
          <a:bodyPr wrap="square" rtlCol="0">
            <a:no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8681720" y="3383280"/>
            <a:ext cx="1241425" cy="369570"/>
          </a:xfrm>
          <a:prstGeom prst="rect">
            <a:avLst/>
          </a:prstGeom>
          <a:noFill/>
        </p:spPr>
        <p:txBody>
          <a:bodyPr wrap="square" rtlCol="0">
            <a:noAutofit/>
          </a:bodyPr>
          <a:p>
            <a:r>
              <a:rPr lang="en-US"/>
              <a:t>900</a:t>
            </a:r>
            <a:r>
              <a:rPr lang="en-US">
                <a:sym typeface="+mn-ea"/>
              </a:rPr>
              <a:t>cm</a:t>
            </a:r>
            <a:r>
              <a:rPr lang="en-US" baseline="30000">
                <a:sym typeface="+mn-ea"/>
              </a:rPr>
              <a:t>-1</a:t>
            </a:r>
            <a:endParaRPr lang="en-US" baseline="30000"/>
          </a:p>
          <a:p>
            <a:endParaRPr lang="en-US"/>
          </a:p>
        </p:txBody>
      </p:sp>
      <p:sp>
        <p:nvSpPr>
          <p:cNvPr id="30" name="文本框 29"/>
          <p:cNvSpPr txBox="1"/>
          <p:nvPr/>
        </p:nvSpPr>
        <p:spPr>
          <a:xfrm>
            <a:off x="2492375" y="3384550"/>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1925" y="550307"/>
            <a:ext cx="5847824" cy="2923912"/>
          </a:xfrm>
          <a:prstGeom prst="rect">
            <a:avLst/>
          </a:prstGeom>
        </p:spPr>
      </p:pic>
      <p:sp>
        <p:nvSpPr>
          <p:cNvPr id="29" name="文本框 28"/>
          <p:cNvSpPr txBox="1"/>
          <p:nvPr/>
        </p:nvSpPr>
        <p:spPr>
          <a:xfrm>
            <a:off x="1179194" y="91440"/>
            <a:ext cx="7248525"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Monthy</a:t>
            </a:r>
            <a:r>
              <a:rPr lang="zh-CN" altLang="en-US" b="1">
                <a:solidFill>
                  <a:srgbClr val="FF0000"/>
                </a:solidFill>
              </a:rPr>
              <a:t> </a:t>
            </a:r>
            <a:r>
              <a:rPr lang="en-US" altLang="zh-CN" b="1">
                <a:solidFill>
                  <a:srgbClr val="FF0000"/>
                </a:solidFill>
              </a:rPr>
              <a:t>Statistics   </a:t>
            </a:r>
            <a:r>
              <a:rPr lang="en-US" altLang="zh-CN"/>
              <a:t>Data</a:t>
            </a:r>
            <a:r>
              <a:rPr lang="zh-CN" altLang="en-US"/>
              <a:t>：</a:t>
            </a:r>
            <a:r>
              <a:rPr lang="en-US" altLang="zh-CN"/>
              <a:t>2023.6.01-2023.6.30</a:t>
            </a:r>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000" y="550307"/>
            <a:ext cx="5847824" cy="292391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1925" y="3753113"/>
            <a:ext cx="5847824" cy="292391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96001" y="3753113"/>
            <a:ext cx="5847822" cy="2923911"/>
          </a:xfrm>
          <a:prstGeom prst="rect">
            <a:avLst/>
          </a:prstGeom>
        </p:spPr>
      </p:pic>
      <p:sp>
        <p:nvSpPr>
          <p:cNvPr id="31" name="文本框 30"/>
          <p:cNvSpPr txBox="1"/>
          <p:nvPr/>
        </p:nvSpPr>
        <p:spPr>
          <a:xfrm>
            <a:off x="2381250" y="3429000"/>
            <a:ext cx="1489075" cy="395605"/>
          </a:xfrm>
          <a:prstGeom prst="rect">
            <a:avLst/>
          </a:prstGeom>
          <a:noFill/>
        </p:spPr>
        <p:txBody>
          <a:bodyPr wrap="square" rtlCol="0">
            <a:noAutofit/>
          </a:bodyPr>
          <a:p>
            <a:r>
              <a:rPr lang="en-US"/>
              <a:t>1778</a:t>
            </a:r>
            <a:r>
              <a:rPr lang="en-US">
                <a:sym typeface="+mn-ea"/>
              </a:rPr>
              <a:t>cm</a:t>
            </a:r>
            <a:r>
              <a:rPr lang="en-US" baseline="30000">
                <a:sym typeface="+mn-ea"/>
              </a:rPr>
              <a:t>-1</a:t>
            </a:r>
            <a:endParaRPr lang="en-US" baseline="30000"/>
          </a:p>
          <a:p>
            <a:endParaRPr lang="en-US"/>
          </a:p>
        </p:txBody>
      </p:sp>
      <p:sp>
        <p:nvSpPr>
          <p:cNvPr id="35" name="文本框 34"/>
          <p:cNvSpPr txBox="1"/>
          <p:nvPr/>
        </p:nvSpPr>
        <p:spPr>
          <a:xfrm>
            <a:off x="8554720" y="6440170"/>
            <a:ext cx="1416685" cy="417830"/>
          </a:xfrm>
          <a:prstGeom prst="rect">
            <a:avLst/>
          </a:prstGeom>
          <a:noFill/>
        </p:spPr>
        <p:txBody>
          <a:bodyPr wrap="square" rtlCol="0">
            <a:no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2503170" y="6370320"/>
            <a:ext cx="1367155" cy="402590"/>
          </a:xfrm>
          <a:prstGeom prst="rect">
            <a:avLst/>
          </a:prstGeom>
          <a:noFill/>
        </p:spPr>
        <p:txBody>
          <a:bodyPr wrap="square" rtlCol="0">
            <a:noAutofit/>
          </a:bodyPr>
          <a:p>
            <a:r>
              <a:rPr lang="en-US"/>
              <a:t>1942</a:t>
            </a:r>
            <a:r>
              <a:rPr lang="en-US">
                <a:sym typeface="+mn-ea"/>
              </a:rPr>
              <a:t>cm</a:t>
            </a:r>
            <a:r>
              <a:rPr lang="en-US" baseline="30000">
                <a:sym typeface="+mn-ea"/>
              </a:rPr>
              <a:t>-1</a:t>
            </a:r>
            <a:endParaRPr lang="en-US" baseline="30000"/>
          </a:p>
          <a:p>
            <a:endParaRPr lang="en-US"/>
          </a:p>
        </p:txBody>
      </p:sp>
      <p:sp>
        <p:nvSpPr>
          <p:cNvPr id="37" name="文本框 36"/>
          <p:cNvSpPr txBox="1"/>
          <p:nvPr/>
        </p:nvSpPr>
        <p:spPr>
          <a:xfrm>
            <a:off x="8444230" y="3429000"/>
            <a:ext cx="1503680" cy="395605"/>
          </a:xfrm>
          <a:prstGeom prst="rect">
            <a:avLst/>
          </a:prstGeom>
          <a:noFill/>
        </p:spPr>
        <p:txBody>
          <a:bodyPr wrap="square" rtlCol="0">
            <a:noAutofit/>
          </a:bodyPr>
          <a:p>
            <a:r>
              <a:rPr lang="en-US"/>
              <a:t>1844</a:t>
            </a:r>
            <a:r>
              <a:rPr lang="en-US">
                <a:sym typeface="+mn-ea"/>
              </a:rPr>
              <a:t>cm</a:t>
            </a:r>
            <a:r>
              <a:rPr lang="en-US" baseline="30000">
                <a:sym typeface="+mn-ea"/>
              </a:rPr>
              <a:t>-1</a:t>
            </a:r>
            <a:endParaRPr lang="en-US" baseline="30000"/>
          </a:p>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995" r="2995"/>
          <a:stretch>
            <a:fillRect/>
          </a:stretch>
        </p:blipFill>
        <p:spPr>
          <a:xfrm>
            <a:off x="1" y="529054"/>
            <a:ext cx="3007636" cy="2797931"/>
          </a:xfrm>
          <a:prstGeom prst="rect">
            <a:avLst/>
          </a:prstGeom>
          <a:ln>
            <a:noFill/>
          </a:ln>
        </p:spPr>
      </p:pic>
      <p:sp>
        <p:nvSpPr>
          <p:cNvPr id="6" name="文本框 5"/>
          <p:cNvSpPr txBox="1"/>
          <p:nvPr/>
        </p:nvSpPr>
        <p:spPr>
          <a:xfrm>
            <a:off x="1201419" y="194945"/>
            <a:ext cx="8977467" cy="368300"/>
          </a:xfrm>
          <a:prstGeom prst="rect">
            <a:avLst/>
          </a:prstGeom>
          <a:noFill/>
        </p:spPr>
        <p:txBody>
          <a:bodyPr wrap="square" rtlCol="0">
            <a:spAutoFit/>
          </a:bodyPr>
          <a:p>
            <a:pPr marL="285750" indent="-285750">
              <a:buFont typeface="Wingdings" panose="05000000000000000000" pitchFamily="2" charset="2"/>
              <a:buChar char="l"/>
            </a:pPr>
            <a:r>
              <a:rPr lang="en-US" altLang="zh-CN" b="1">
                <a:solidFill>
                  <a:srgbClr val="FF0000"/>
                </a:solidFill>
              </a:rPr>
              <a:t>TBB Correlation Analysis     </a:t>
            </a:r>
            <a:r>
              <a:rPr lang="en-US" altLang="zh-CN"/>
              <a:t>Data</a:t>
            </a:r>
            <a:r>
              <a:rPr lang="zh-CN" altLang="en-US"/>
              <a:t>：</a:t>
            </a:r>
            <a:r>
              <a:rPr lang="en-US" altLang="zh-CN"/>
              <a:t>2023.6.01-2023.9.30</a:t>
            </a:r>
            <a:endParaRPr lang="zh-CN" alt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3200" r="2790"/>
          <a:stretch>
            <a:fillRect/>
          </a:stretch>
        </p:blipFill>
        <p:spPr>
          <a:xfrm>
            <a:off x="3035952" y="529054"/>
            <a:ext cx="3034995" cy="2797931"/>
          </a:xfrm>
          <a:prstGeom prst="rect">
            <a:avLst/>
          </a:prstGeom>
          <a:ln>
            <a:noFill/>
          </a:ln>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3744" r="2246"/>
          <a:stretch>
            <a:fillRect/>
          </a:stretch>
        </p:blipFill>
        <p:spPr>
          <a:xfrm>
            <a:off x="6099263" y="513779"/>
            <a:ext cx="3034995" cy="2797931"/>
          </a:xfrm>
          <a:prstGeom prst="rect">
            <a:avLst/>
          </a:prstGeom>
          <a:ln>
            <a:noFill/>
          </a:ln>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2897" r="3092"/>
          <a:stretch>
            <a:fillRect/>
          </a:stretch>
        </p:blipFill>
        <p:spPr>
          <a:xfrm>
            <a:off x="957" y="3706009"/>
            <a:ext cx="3034995" cy="2797930"/>
          </a:xfrm>
          <a:prstGeom prst="rect">
            <a:avLst/>
          </a:prstGeom>
          <a:ln>
            <a:noFill/>
          </a:ln>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2863" r="3126"/>
          <a:stretch>
            <a:fillRect/>
          </a:stretch>
        </p:blipFill>
        <p:spPr>
          <a:xfrm>
            <a:off x="3080554" y="3706009"/>
            <a:ext cx="3034995" cy="2797930"/>
          </a:xfrm>
          <a:prstGeom prst="rect">
            <a:avLst/>
          </a:prstGeom>
          <a:ln>
            <a:noFill/>
          </a:ln>
        </p:spPr>
      </p:pic>
      <p:pic>
        <p:nvPicPr>
          <p:cNvPr id="26" name="图片 25"/>
          <p:cNvPicPr>
            <a:picLocks noChangeAspect="1"/>
          </p:cNvPicPr>
          <p:nvPr/>
        </p:nvPicPr>
        <p:blipFill rotWithShape="1">
          <a:blip r:embed="rId6">
            <a:extLst>
              <a:ext uri="{28A0092B-C50C-407E-A947-70E740481C1C}">
                <a14:useLocalDpi xmlns:a14="http://schemas.microsoft.com/office/drawing/2010/main" val="0"/>
              </a:ext>
            </a:extLst>
          </a:blip>
          <a:srcRect l="3745" r="2880"/>
          <a:stretch>
            <a:fillRect/>
          </a:stretch>
        </p:blipFill>
        <p:spPr>
          <a:xfrm>
            <a:off x="9173791" y="513779"/>
            <a:ext cx="3014509" cy="2797931"/>
          </a:xfrm>
          <a:prstGeom prst="rect">
            <a:avLst/>
          </a:prstGeom>
          <a:ln>
            <a:noFill/>
          </a:ln>
        </p:spPr>
      </p:pic>
      <p:pic>
        <p:nvPicPr>
          <p:cNvPr id="27" name="图片 26"/>
          <p:cNvPicPr>
            <a:picLocks noChangeAspect="1"/>
          </p:cNvPicPr>
          <p:nvPr/>
        </p:nvPicPr>
        <p:blipFill rotWithShape="1">
          <a:blip r:embed="rId7">
            <a:extLst>
              <a:ext uri="{28A0092B-C50C-407E-A947-70E740481C1C}">
                <a14:useLocalDpi xmlns:a14="http://schemas.microsoft.com/office/drawing/2010/main" val="0"/>
              </a:ext>
            </a:extLst>
          </a:blip>
          <a:srcRect l="2919" r="2427"/>
          <a:stretch>
            <a:fillRect/>
          </a:stretch>
        </p:blipFill>
        <p:spPr>
          <a:xfrm>
            <a:off x="6096000" y="3697418"/>
            <a:ext cx="3077791" cy="2818066"/>
          </a:xfrm>
          <a:prstGeom prst="rect">
            <a:avLst/>
          </a:prstGeom>
          <a:ln>
            <a:noFill/>
          </a:ln>
        </p:spPr>
      </p:pic>
      <p:pic>
        <p:nvPicPr>
          <p:cNvPr id="29" name="图片 28"/>
          <p:cNvPicPr>
            <a:picLocks noChangeAspect="1"/>
          </p:cNvPicPr>
          <p:nvPr/>
        </p:nvPicPr>
        <p:blipFill rotWithShape="1">
          <a:blip r:embed="rId8">
            <a:extLst>
              <a:ext uri="{28A0092B-C50C-407E-A947-70E740481C1C}">
                <a14:useLocalDpi xmlns:a14="http://schemas.microsoft.com/office/drawing/2010/main" val="0"/>
              </a:ext>
            </a:extLst>
          </a:blip>
          <a:srcRect l="3031" r="2315"/>
          <a:stretch>
            <a:fillRect/>
          </a:stretch>
        </p:blipFill>
        <p:spPr>
          <a:xfrm>
            <a:off x="9159314" y="3706009"/>
            <a:ext cx="3055799" cy="2797930"/>
          </a:xfrm>
          <a:prstGeom prst="rect">
            <a:avLst/>
          </a:prstGeom>
          <a:ln>
            <a:noFill/>
          </a:ln>
        </p:spPr>
      </p:pic>
      <p:sp>
        <p:nvSpPr>
          <p:cNvPr id="31" name="文本框 30"/>
          <p:cNvSpPr txBox="1"/>
          <p:nvPr/>
        </p:nvSpPr>
        <p:spPr>
          <a:xfrm>
            <a:off x="707390" y="651954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2" name="文本框 31"/>
          <p:cNvSpPr txBox="1"/>
          <p:nvPr/>
        </p:nvSpPr>
        <p:spPr>
          <a:xfrm>
            <a:off x="10026650" y="3338195"/>
            <a:ext cx="1377315" cy="645160"/>
          </a:xfrm>
          <a:prstGeom prst="rect">
            <a:avLst/>
          </a:prstGeom>
          <a:noFill/>
        </p:spPr>
        <p:txBody>
          <a:bodyPr wrap="square" rtlCol="0">
            <a:spAutoFit/>
          </a:bodyPr>
          <a:p>
            <a:r>
              <a:rPr lang="en-US"/>
              <a:t>1051</a:t>
            </a:r>
            <a:r>
              <a:rPr lang="en-US">
                <a:sym typeface="+mn-ea"/>
              </a:rPr>
              <a:t>cm</a:t>
            </a:r>
            <a:r>
              <a:rPr lang="en-US" baseline="30000">
                <a:sym typeface="+mn-ea"/>
              </a:rPr>
              <a:t>-1</a:t>
            </a:r>
            <a:endParaRPr lang="en-US" baseline="30000"/>
          </a:p>
          <a:p>
            <a:endParaRPr lang="en-US"/>
          </a:p>
        </p:txBody>
      </p:sp>
      <p:sp>
        <p:nvSpPr>
          <p:cNvPr id="33" name="文本框 32"/>
          <p:cNvSpPr txBox="1"/>
          <p:nvPr/>
        </p:nvSpPr>
        <p:spPr>
          <a:xfrm>
            <a:off x="6868795" y="3308985"/>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3964305" y="3308985"/>
            <a:ext cx="1241425" cy="645160"/>
          </a:xfrm>
          <a:prstGeom prst="rect">
            <a:avLst/>
          </a:prstGeom>
          <a:noFill/>
        </p:spPr>
        <p:txBody>
          <a:bodyPr wrap="square" rtlCol="0">
            <a:spAutoFit/>
          </a:bodyPr>
          <a:p>
            <a:r>
              <a:rPr lang="en-US"/>
              <a:t>900</a:t>
            </a:r>
            <a:r>
              <a:rPr lang="en-US">
                <a:sym typeface="+mn-ea"/>
              </a:rPr>
              <a:t>cm</a:t>
            </a:r>
            <a:r>
              <a:rPr lang="en-US" baseline="30000">
                <a:sym typeface="+mn-ea"/>
              </a:rPr>
              <a:t>-1</a:t>
            </a:r>
            <a:endParaRPr lang="en-US" baseline="30000"/>
          </a:p>
          <a:p>
            <a:endParaRPr lang="en-US"/>
          </a:p>
        </p:txBody>
      </p:sp>
      <p:sp>
        <p:nvSpPr>
          <p:cNvPr id="35" name="文本框 34"/>
          <p:cNvSpPr txBox="1"/>
          <p:nvPr/>
        </p:nvSpPr>
        <p:spPr>
          <a:xfrm>
            <a:off x="10071100" y="6504305"/>
            <a:ext cx="1416685" cy="645160"/>
          </a:xfrm>
          <a:prstGeom prst="rect">
            <a:avLst/>
          </a:prstGeom>
          <a:noFill/>
        </p:spPr>
        <p:txBody>
          <a:bodyPr wrap="square" rtlCol="0">
            <a:sp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7015480" y="6519545"/>
            <a:ext cx="1367155" cy="645160"/>
          </a:xfrm>
          <a:prstGeom prst="rect">
            <a:avLst/>
          </a:prstGeom>
          <a:noFill/>
        </p:spPr>
        <p:txBody>
          <a:bodyPr wrap="square" rtlCol="0">
            <a:spAutoFit/>
          </a:bodyPr>
          <a:p>
            <a:r>
              <a:rPr lang="en-US"/>
              <a:t>1942</a:t>
            </a:r>
            <a:r>
              <a:rPr lang="en-US">
                <a:sym typeface="+mn-ea"/>
              </a:rPr>
              <a:t>cm</a:t>
            </a:r>
            <a:r>
              <a:rPr lang="en-US" baseline="30000">
                <a:sym typeface="+mn-ea"/>
              </a:rPr>
              <a:t>-1</a:t>
            </a:r>
            <a:endParaRPr lang="en-US" baseline="30000"/>
          </a:p>
          <a:p>
            <a:endParaRPr lang="en-US"/>
          </a:p>
        </p:txBody>
      </p:sp>
      <p:sp>
        <p:nvSpPr>
          <p:cNvPr id="37" name="文本框 36"/>
          <p:cNvSpPr txBox="1"/>
          <p:nvPr/>
        </p:nvSpPr>
        <p:spPr>
          <a:xfrm>
            <a:off x="3646170" y="6519545"/>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2" name="文本框 1"/>
          <p:cNvSpPr txBox="1"/>
          <p:nvPr/>
        </p:nvSpPr>
        <p:spPr>
          <a:xfrm>
            <a:off x="883285" y="3350895"/>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457197"/>
            <a:ext cx="3924312" cy="2616207"/>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10016" y="457196"/>
            <a:ext cx="3924313" cy="2616209"/>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20034" y="457197"/>
            <a:ext cx="3924313" cy="2616209"/>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9015" y="3713150"/>
            <a:ext cx="3879087" cy="2586058"/>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43329" y="3683000"/>
            <a:ext cx="4076704" cy="2717803"/>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20034" y="3683000"/>
            <a:ext cx="3924313" cy="2616209"/>
          </a:xfrm>
          <a:prstGeom prst="rect">
            <a:avLst/>
          </a:prstGeom>
        </p:spPr>
      </p:pic>
      <p:sp>
        <p:nvSpPr>
          <p:cNvPr id="32" name="文本框 31"/>
          <p:cNvSpPr txBox="1"/>
          <p:nvPr/>
        </p:nvSpPr>
        <p:spPr>
          <a:xfrm>
            <a:off x="1700218" y="3073405"/>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33" name="文本框 32"/>
          <p:cNvSpPr txBox="1"/>
          <p:nvPr/>
        </p:nvSpPr>
        <p:spPr>
          <a:xfrm>
            <a:off x="5805497" y="3073405"/>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34" name="文本框 31"/>
          <p:cNvSpPr txBox="1"/>
          <p:nvPr/>
        </p:nvSpPr>
        <p:spPr>
          <a:xfrm>
            <a:off x="9815515" y="3073405"/>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cxnSp>
        <p:nvCxnSpPr>
          <p:cNvPr id="36" name="直接连接符 35"/>
          <p:cNvCxnSpPr/>
          <p:nvPr/>
        </p:nvCxnSpPr>
        <p:spPr>
          <a:xfrm>
            <a:off x="0" y="3637836"/>
            <a:ext cx="121920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674010" y="6360628"/>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38" name="文本框 37"/>
          <p:cNvSpPr txBox="1"/>
          <p:nvPr/>
        </p:nvSpPr>
        <p:spPr>
          <a:xfrm>
            <a:off x="5779289" y="6360628"/>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39" name="文本框 31"/>
          <p:cNvSpPr txBox="1"/>
          <p:nvPr/>
        </p:nvSpPr>
        <p:spPr>
          <a:xfrm>
            <a:off x="9789307" y="6360628"/>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sp>
        <p:nvSpPr>
          <p:cNvPr id="4" name="文本框 3"/>
          <p:cNvSpPr txBox="1"/>
          <p:nvPr/>
        </p:nvSpPr>
        <p:spPr>
          <a:xfrm>
            <a:off x="1219203" y="87864"/>
            <a:ext cx="10725147"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Time</a:t>
            </a:r>
            <a:r>
              <a:rPr lang="zh-CN" altLang="en-US" b="1">
                <a:solidFill>
                  <a:srgbClr val="FF0000"/>
                </a:solidFill>
              </a:rPr>
              <a:t> </a:t>
            </a:r>
            <a:r>
              <a:rPr lang="en-US" altLang="zh-CN" b="1">
                <a:solidFill>
                  <a:srgbClr val="FF0000"/>
                </a:solidFill>
              </a:rPr>
              <a:t>Series</a:t>
            </a:r>
            <a:r>
              <a:rPr lang="zh-CN" altLang="en-US"/>
              <a:t>     </a:t>
            </a:r>
            <a:r>
              <a:rPr lang="en-US" altLang="zh-CN"/>
              <a:t>(a)(b)(c) for different Ref bt       data</a:t>
            </a:r>
            <a:r>
              <a:rPr lang="zh-CN" altLang="en-US"/>
              <a:t>：</a:t>
            </a:r>
            <a:r>
              <a:rPr lang="en-US" altLang="zh-CN"/>
              <a:t>2023.6.01~2023.9.30</a:t>
            </a:r>
            <a:r>
              <a:rPr lang="zh-CN" altLang="en-US"/>
              <a:t> </a:t>
            </a:r>
            <a:endParaRPr lang="zh-CN" altLang="en-US"/>
          </a:p>
        </p:txBody>
      </p:sp>
      <p:sp>
        <p:nvSpPr>
          <p:cNvPr id="5" name="文本框 4"/>
          <p:cNvSpPr txBox="1"/>
          <p:nvPr/>
        </p:nvSpPr>
        <p:spPr>
          <a:xfrm>
            <a:off x="3522345" y="3224530"/>
            <a:ext cx="1313180" cy="368300"/>
          </a:xfrm>
          <a:prstGeom prst="rect">
            <a:avLst/>
          </a:prstGeom>
          <a:noFill/>
        </p:spPr>
        <p:txBody>
          <a:bodyPr wrap="square" rtlCol="0">
            <a:spAutoFit/>
          </a:bodyPr>
          <a:p>
            <a:r>
              <a:rPr lang="en-US"/>
              <a:t>703cm</a:t>
            </a:r>
            <a:r>
              <a:rPr lang="en-US" baseline="30000"/>
              <a:t>-1</a:t>
            </a:r>
            <a:endParaRPr lang="en-US" baseline="30000"/>
          </a:p>
        </p:txBody>
      </p:sp>
      <p:sp>
        <p:nvSpPr>
          <p:cNvPr id="6" name="文本框 5"/>
          <p:cNvSpPr txBox="1"/>
          <p:nvPr/>
        </p:nvSpPr>
        <p:spPr>
          <a:xfrm>
            <a:off x="3336290" y="6257290"/>
            <a:ext cx="1405255" cy="380365"/>
          </a:xfrm>
          <a:prstGeom prst="rect">
            <a:avLst/>
          </a:prstGeom>
          <a:noFill/>
        </p:spPr>
        <p:txBody>
          <a:bodyPr wrap="square" rtlCol="0">
            <a:noAutofit/>
          </a:bodyPr>
          <a:p>
            <a:r>
              <a:rPr lang="en-US"/>
              <a:t>900</a:t>
            </a:r>
            <a:r>
              <a:rPr lang="en-US">
                <a:sym typeface="+mn-ea"/>
              </a:rPr>
              <a:t>cm</a:t>
            </a:r>
            <a:r>
              <a:rPr lang="en-US" baseline="30000">
                <a:sym typeface="+mn-ea"/>
              </a:rPr>
              <a:t>-1</a:t>
            </a:r>
            <a:endParaRPr lang="en-US" baseline="30000"/>
          </a:p>
          <a:p>
            <a:endParaRPr lang="en-US"/>
          </a:p>
        </p:txBody>
      </p:sp>
      <p:sp>
        <p:nvSpPr>
          <p:cNvPr id="2" name="文本框 1"/>
          <p:cNvSpPr txBox="1"/>
          <p:nvPr/>
        </p:nvSpPr>
        <p:spPr>
          <a:xfrm>
            <a:off x="1680210" y="1171575"/>
            <a:ext cx="759460" cy="368300"/>
          </a:xfrm>
          <a:prstGeom prst="rect">
            <a:avLst/>
          </a:prstGeom>
          <a:noFill/>
        </p:spPr>
        <p:txBody>
          <a:bodyPr wrap="square" rtlCol="0">
            <a:spAutoFit/>
          </a:bodyPr>
          <a:p>
            <a:r>
              <a:rPr lang="en-US" altLang="zh-CN">
                <a:solidFill>
                  <a:srgbClr val="FF0000"/>
                </a:solidFill>
              </a:rPr>
              <a:t>220K</a:t>
            </a:r>
            <a:endParaRPr lang="en-US" altLang="zh-CN">
              <a:solidFill>
                <a:srgbClr val="FF0000"/>
              </a:solidFill>
            </a:endParaRPr>
          </a:p>
        </p:txBody>
      </p:sp>
      <p:sp>
        <p:nvSpPr>
          <p:cNvPr id="3" name="文本框 2"/>
          <p:cNvSpPr txBox="1"/>
          <p:nvPr/>
        </p:nvSpPr>
        <p:spPr>
          <a:xfrm>
            <a:off x="5046345" y="1249045"/>
            <a:ext cx="759460" cy="368300"/>
          </a:xfrm>
          <a:prstGeom prst="rect">
            <a:avLst/>
          </a:prstGeom>
          <a:noFill/>
        </p:spPr>
        <p:txBody>
          <a:bodyPr wrap="square" rtlCol="0">
            <a:spAutoFit/>
          </a:bodyPr>
          <a:p>
            <a:r>
              <a:rPr lang="en-US" altLang="zh-CN">
                <a:solidFill>
                  <a:srgbClr val="FF0000"/>
                </a:solidFill>
              </a:rPr>
              <a:t>225K</a:t>
            </a:r>
            <a:endParaRPr lang="en-US" altLang="zh-CN">
              <a:solidFill>
                <a:srgbClr val="FF0000"/>
              </a:solidFill>
            </a:endParaRPr>
          </a:p>
        </p:txBody>
      </p:sp>
      <p:sp>
        <p:nvSpPr>
          <p:cNvPr id="7" name="文本框 6"/>
          <p:cNvSpPr txBox="1"/>
          <p:nvPr/>
        </p:nvSpPr>
        <p:spPr>
          <a:xfrm>
            <a:off x="8929370" y="1171575"/>
            <a:ext cx="759460" cy="368300"/>
          </a:xfrm>
          <a:prstGeom prst="rect">
            <a:avLst/>
          </a:prstGeom>
          <a:noFill/>
        </p:spPr>
        <p:txBody>
          <a:bodyPr wrap="square" rtlCol="0">
            <a:spAutoFit/>
          </a:bodyPr>
          <a:p>
            <a:r>
              <a:rPr lang="en-US" altLang="zh-CN">
                <a:solidFill>
                  <a:srgbClr val="FF0000"/>
                </a:solidFill>
              </a:rPr>
              <a:t>230K</a:t>
            </a:r>
            <a:endParaRPr lang="en-US" altLang="zh-CN">
              <a:solidFill>
                <a:srgbClr val="FF0000"/>
              </a:solidFill>
            </a:endParaRPr>
          </a:p>
        </p:txBody>
      </p:sp>
      <p:sp>
        <p:nvSpPr>
          <p:cNvPr id="8" name="文本框 7"/>
          <p:cNvSpPr txBox="1"/>
          <p:nvPr/>
        </p:nvSpPr>
        <p:spPr>
          <a:xfrm>
            <a:off x="1375410" y="4313555"/>
            <a:ext cx="759460" cy="368300"/>
          </a:xfrm>
          <a:prstGeom prst="rect">
            <a:avLst/>
          </a:prstGeom>
          <a:noFill/>
        </p:spPr>
        <p:txBody>
          <a:bodyPr wrap="square" rtlCol="0">
            <a:spAutoFit/>
          </a:bodyPr>
          <a:p>
            <a:r>
              <a:rPr lang="en-US" altLang="zh-CN">
                <a:solidFill>
                  <a:srgbClr val="FF0000"/>
                </a:solidFill>
              </a:rPr>
              <a:t>260K</a:t>
            </a:r>
            <a:endParaRPr lang="en-US" altLang="zh-CN">
              <a:solidFill>
                <a:srgbClr val="FF0000"/>
              </a:solidFill>
            </a:endParaRPr>
          </a:p>
        </p:txBody>
      </p:sp>
      <p:sp>
        <p:nvSpPr>
          <p:cNvPr id="9" name="文本框 8"/>
          <p:cNvSpPr txBox="1"/>
          <p:nvPr/>
        </p:nvSpPr>
        <p:spPr>
          <a:xfrm>
            <a:off x="4741545" y="4391025"/>
            <a:ext cx="759460" cy="368300"/>
          </a:xfrm>
          <a:prstGeom prst="rect">
            <a:avLst/>
          </a:prstGeom>
          <a:noFill/>
        </p:spPr>
        <p:txBody>
          <a:bodyPr wrap="square" rtlCol="0">
            <a:spAutoFit/>
          </a:bodyPr>
          <a:p>
            <a:r>
              <a:rPr lang="en-US" altLang="zh-CN">
                <a:solidFill>
                  <a:srgbClr val="FF0000"/>
                </a:solidFill>
              </a:rPr>
              <a:t>280K</a:t>
            </a:r>
            <a:endParaRPr lang="en-US" altLang="zh-CN">
              <a:solidFill>
                <a:srgbClr val="FF0000"/>
              </a:solidFill>
            </a:endParaRPr>
          </a:p>
        </p:txBody>
      </p:sp>
      <p:sp>
        <p:nvSpPr>
          <p:cNvPr id="10" name="文本框 9"/>
          <p:cNvSpPr txBox="1"/>
          <p:nvPr/>
        </p:nvSpPr>
        <p:spPr>
          <a:xfrm>
            <a:off x="8624570" y="4313555"/>
            <a:ext cx="759460" cy="368300"/>
          </a:xfrm>
          <a:prstGeom prst="rect">
            <a:avLst/>
          </a:prstGeom>
          <a:noFill/>
        </p:spPr>
        <p:txBody>
          <a:bodyPr wrap="square" rtlCol="0">
            <a:spAutoFit/>
          </a:bodyPr>
          <a:p>
            <a:r>
              <a:rPr lang="en-US" altLang="zh-CN">
                <a:solidFill>
                  <a:srgbClr val="FF0000"/>
                </a:solidFill>
              </a:rPr>
              <a:t>300K</a:t>
            </a:r>
            <a:endParaRPr lang="en-US" altLang="zh-CN">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 y="457195"/>
            <a:ext cx="3924310" cy="2616207"/>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10016" y="457194"/>
            <a:ext cx="3924313" cy="261620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20034" y="457195"/>
            <a:ext cx="3924313" cy="2616208"/>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207" y="3637837"/>
            <a:ext cx="3924310" cy="2616206"/>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95744" y="3637836"/>
            <a:ext cx="4076704" cy="2717802"/>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72449" y="3637836"/>
            <a:ext cx="3924313" cy="2616208"/>
          </a:xfrm>
          <a:prstGeom prst="rect">
            <a:avLst/>
          </a:prstGeom>
        </p:spPr>
      </p:pic>
      <p:sp>
        <p:nvSpPr>
          <p:cNvPr id="2" name="文本框 1"/>
          <p:cNvSpPr txBox="1"/>
          <p:nvPr/>
        </p:nvSpPr>
        <p:spPr>
          <a:xfrm>
            <a:off x="1700218" y="3073405"/>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3" name="文本框 2"/>
          <p:cNvSpPr txBox="1"/>
          <p:nvPr/>
        </p:nvSpPr>
        <p:spPr>
          <a:xfrm>
            <a:off x="5805497" y="3073405"/>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4" name="文本框 31"/>
          <p:cNvSpPr txBox="1"/>
          <p:nvPr/>
        </p:nvSpPr>
        <p:spPr>
          <a:xfrm>
            <a:off x="9815515" y="3073405"/>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cxnSp>
        <p:nvCxnSpPr>
          <p:cNvPr id="5" name="直接连接符 4"/>
          <p:cNvCxnSpPr/>
          <p:nvPr/>
        </p:nvCxnSpPr>
        <p:spPr>
          <a:xfrm>
            <a:off x="-26207" y="3637838"/>
            <a:ext cx="121920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74010" y="6360628"/>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10" name="文本框 9"/>
          <p:cNvSpPr txBox="1"/>
          <p:nvPr/>
        </p:nvSpPr>
        <p:spPr>
          <a:xfrm>
            <a:off x="5779289" y="6360628"/>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11" name="文本框 31"/>
          <p:cNvSpPr txBox="1"/>
          <p:nvPr/>
        </p:nvSpPr>
        <p:spPr>
          <a:xfrm>
            <a:off x="9789307" y="6360628"/>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sp>
        <p:nvSpPr>
          <p:cNvPr id="7" name="文本框 6"/>
          <p:cNvSpPr txBox="1"/>
          <p:nvPr/>
        </p:nvSpPr>
        <p:spPr>
          <a:xfrm>
            <a:off x="152403" y="40239"/>
            <a:ext cx="10725147"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Time</a:t>
            </a:r>
            <a:r>
              <a:rPr lang="zh-CN" altLang="en-US" b="1">
                <a:solidFill>
                  <a:srgbClr val="FF0000"/>
                </a:solidFill>
              </a:rPr>
              <a:t> </a:t>
            </a:r>
            <a:r>
              <a:rPr lang="en-US" altLang="zh-CN" b="1">
                <a:solidFill>
                  <a:srgbClr val="FF0000"/>
                </a:solidFill>
              </a:rPr>
              <a:t>Series</a:t>
            </a:r>
            <a:r>
              <a:rPr lang="zh-CN" altLang="en-US"/>
              <a:t>     </a:t>
            </a:r>
            <a:r>
              <a:rPr lang="zh-CN" altLang="en-US">
                <a:sym typeface="+mn-ea"/>
              </a:rPr>
              <a:t> </a:t>
            </a:r>
            <a:r>
              <a:rPr lang="en-US" altLang="zh-CN">
                <a:sym typeface="+mn-ea"/>
              </a:rPr>
              <a:t>(a)(b)(c) for different Ref bt       data</a:t>
            </a:r>
            <a:r>
              <a:rPr lang="zh-CN" altLang="en-US">
                <a:sym typeface="+mn-ea"/>
              </a:rPr>
              <a:t>：</a:t>
            </a:r>
            <a:r>
              <a:rPr lang="en-US" altLang="zh-CN">
                <a:sym typeface="+mn-ea"/>
              </a:rPr>
              <a:t>2023.6.01~2023.9.30</a:t>
            </a:r>
            <a:r>
              <a:rPr lang="zh-CN" altLang="en-US">
                <a:sym typeface="+mn-ea"/>
              </a:rPr>
              <a:t> </a:t>
            </a:r>
            <a:endParaRPr lang="zh-CN" altLang="en-US"/>
          </a:p>
        </p:txBody>
      </p:sp>
      <p:sp>
        <p:nvSpPr>
          <p:cNvPr id="32" name="文本框 31"/>
          <p:cNvSpPr txBox="1"/>
          <p:nvPr/>
        </p:nvSpPr>
        <p:spPr>
          <a:xfrm>
            <a:off x="3333115" y="6141720"/>
            <a:ext cx="1377315" cy="399415"/>
          </a:xfrm>
          <a:prstGeom prst="rect">
            <a:avLst/>
          </a:prstGeom>
          <a:noFill/>
        </p:spPr>
        <p:txBody>
          <a:bodyPr wrap="square" rtlCol="0">
            <a:noAutofit/>
          </a:bodyPr>
          <a:p>
            <a:r>
              <a:rPr lang="en-US"/>
              <a:t>1051</a:t>
            </a:r>
            <a:r>
              <a:rPr lang="en-US">
                <a:sym typeface="+mn-ea"/>
              </a:rPr>
              <a:t>cm</a:t>
            </a:r>
            <a:r>
              <a:rPr lang="en-US" baseline="30000">
                <a:sym typeface="+mn-ea"/>
              </a:rPr>
              <a:t>-1</a:t>
            </a:r>
            <a:endParaRPr lang="en-US" baseline="30000"/>
          </a:p>
          <a:p>
            <a:endParaRPr lang="en-US"/>
          </a:p>
        </p:txBody>
      </p:sp>
      <p:sp>
        <p:nvSpPr>
          <p:cNvPr id="33" name="文本框 32"/>
          <p:cNvSpPr txBox="1"/>
          <p:nvPr/>
        </p:nvSpPr>
        <p:spPr>
          <a:xfrm>
            <a:off x="3710940" y="3121025"/>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8" name="文本框 7"/>
          <p:cNvSpPr txBox="1"/>
          <p:nvPr/>
        </p:nvSpPr>
        <p:spPr>
          <a:xfrm>
            <a:off x="1582420" y="1119505"/>
            <a:ext cx="759460" cy="368300"/>
          </a:xfrm>
          <a:prstGeom prst="rect">
            <a:avLst/>
          </a:prstGeom>
          <a:noFill/>
        </p:spPr>
        <p:txBody>
          <a:bodyPr wrap="square" rtlCol="0">
            <a:spAutoFit/>
          </a:bodyPr>
          <a:p>
            <a:r>
              <a:rPr lang="en-US" altLang="zh-CN">
                <a:solidFill>
                  <a:srgbClr val="FF0000"/>
                </a:solidFill>
              </a:rPr>
              <a:t>260K</a:t>
            </a:r>
            <a:endParaRPr lang="en-US" altLang="zh-CN">
              <a:solidFill>
                <a:srgbClr val="FF0000"/>
              </a:solidFill>
            </a:endParaRPr>
          </a:p>
        </p:txBody>
      </p:sp>
      <p:sp>
        <p:nvSpPr>
          <p:cNvPr id="6" name="文本框 5"/>
          <p:cNvSpPr txBox="1"/>
          <p:nvPr/>
        </p:nvSpPr>
        <p:spPr>
          <a:xfrm>
            <a:off x="4948555" y="1196975"/>
            <a:ext cx="759460" cy="368300"/>
          </a:xfrm>
          <a:prstGeom prst="rect">
            <a:avLst/>
          </a:prstGeom>
          <a:noFill/>
        </p:spPr>
        <p:txBody>
          <a:bodyPr wrap="square" rtlCol="0">
            <a:spAutoFit/>
          </a:bodyPr>
          <a:p>
            <a:r>
              <a:rPr lang="en-US" altLang="zh-CN">
                <a:solidFill>
                  <a:srgbClr val="FF0000"/>
                </a:solidFill>
              </a:rPr>
              <a:t>280K</a:t>
            </a:r>
            <a:endParaRPr lang="en-US" altLang="zh-CN">
              <a:solidFill>
                <a:srgbClr val="FF0000"/>
              </a:solidFill>
            </a:endParaRPr>
          </a:p>
        </p:txBody>
      </p:sp>
      <p:sp>
        <p:nvSpPr>
          <p:cNvPr id="12" name="文本框 11"/>
          <p:cNvSpPr txBox="1"/>
          <p:nvPr/>
        </p:nvSpPr>
        <p:spPr>
          <a:xfrm>
            <a:off x="8831580" y="1119505"/>
            <a:ext cx="759460" cy="368300"/>
          </a:xfrm>
          <a:prstGeom prst="rect">
            <a:avLst/>
          </a:prstGeom>
          <a:noFill/>
        </p:spPr>
        <p:txBody>
          <a:bodyPr wrap="square" rtlCol="0">
            <a:spAutoFit/>
          </a:bodyPr>
          <a:p>
            <a:r>
              <a:rPr lang="en-US" altLang="zh-CN">
                <a:solidFill>
                  <a:srgbClr val="FF0000"/>
                </a:solidFill>
              </a:rPr>
              <a:t>300K</a:t>
            </a:r>
            <a:endParaRPr lang="en-US" altLang="zh-CN">
              <a:solidFill>
                <a:srgbClr val="FF0000"/>
              </a:solidFill>
            </a:endParaRPr>
          </a:p>
        </p:txBody>
      </p:sp>
      <p:sp>
        <p:nvSpPr>
          <p:cNvPr id="13" name="文本框 12"/>
          <p:cNvSpPr txBox="1"/>
          <p:nvPr/>
        </p:nvSpPr>
        <p:spPr>
          <a:xfrm>
            <a:off x="1375410" y="4313555"/>
            <a:ext cx="759460" cy="368300"/>
          </a:xfrm>
          <a:prstGeom prst="rect">
            <a:avLst/>
          </a:prstGeom>
          <a:noFill/>
        </p:spPr>
        <p:txBody>
          <a:bodyPr wrap="square" rtlCol="0">
            <a:spAutoFit/>
          </a:bodyPr>
          <a:p>
            <a:r>
              <a:rPr lang="en-US" altLang="zh-CN">
                <a:solidFill>
                  <a:srgbClr val="FF0000"/>
                </a:solidFill>
              </a:rPr>
              <a:t>240K</a:t>
            </a:r>
            <a:endParaRPr lang="en-US" altLang="zh-CN">
              <a:solidFill>
                <a:srgbClr val="FF0000"/>
              </a:solidFill>
            </a:endParaRPr>
          </a:p>
        </p:txBody>
      </p:sp>
      <p:sp>
        <p:nvSpPr>
          <p:cNvPr id="14" name="文本框 13"/>
          <p:cNvSpPr txBox="1"/>
          <p:nvPr/>
        </p:nvSpPr>
        <p:spPr>
          <a:xfrm>
            <a:off x="4741545" y="4391025"/>
            <a:ext cx="759460" cy="368300"/>
          </a:xfrm>
          <a:prstGeom prst="rect">
            <a:avLst/>
          </a:prstGeom>
          <a:noFill/>
        </p:spPr>
        <p:txBody>
          <a:bodyPr wrap="square" rtlCol="0">
            <a:spAutoFit/>
          </a:bodyPr>
          <a:p>
            <a:r>
              <a:rPr lang="en-US" altLang="zh-CN">
                <a:solidFill>
                  <a:srgbClr val="FF0000"/>
                </a:solidFill>
              </a:rPr>
              <a:t>255K</a:t>
            </a:r>
            <a:endParaRPr lang="en-US" altLang="zh-CN">
              <a:solidFill>
                <a:srgbClr val="FF0000"/>
              </a:solidFill>
            </a:endParaRPr>
          </a:p>
        </p:txBody>
      </p:sp>
      <p:sp>
        <p:nvSpPr>
          <p:cNvPr id="16" name="文本框 15"/>
          <p:cNvSpPr txBox="1"/>
          <p:nvPr/>
        </p:nvSpPr>
        <p:spPr>
          <a:xfrm>
            <a:off x="8624570" y="4313555"/>
            <a:ext cx="759460" cy="368300"/>
          </a:xfrm>
          <a:prstGeom prst="rect">
            <a:avLst/>
          </a:prstGeom>
          <a:noFill/>
        </p:spPr>
        <p:txBody>
          <a:bodyPr wrap="square" rtlCol="0">
            <a:spAutoFit/>
          </a:bodyPr>
          <a:p>
            <a:r>
              <a:rPr lang="en-US" altLang="zh-CN">
                <a:solidFill>
                  <a:srgbClr val="FF0000"/>
                </a:solidFill>
              </a:rPr>
              <a:t>270K</a:t>
            </a:r>
            <a:endParaRPr lang="en-US" altLang="zh-CN">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411716"/>
            <a:ext cx="3924310" cy="2616206"/>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10015" y="411715"/>
            <a:ext cx="3924313" cy="261620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20033" y="411716"/>
            <a:ext cx="3924313" cy="2616208"/>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208" y="3671657"/>
            <a:ext cx="3924309" cy="2616206"/>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43329" y="3671656"/>
            <a:ext cx="4076703" cy="2717802"/>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20034" y="3671656"/>
            <a:ext cx="3924312" cy="2616208"/>
          </a:xfrm>
          <a:prstGeom prst="rect">
            <a:avLst/>
          </a:prstGeom>
        </p:spPr>
      </p:pic>
      <p:sp>
        <p:nvSpPr>
          <p:cNvPr id="2" name="文本框 1"/>
          <p:cNvSpPr txBox="1"/>
          <p:nvPr/>
        </p:nvSpPr>
        <p:spPr>
          <a:xfrm>
            <a:off x="1700218" y="3022282"/>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3" name="文本框 2"/>
          <p:cNvSpPr txBox="1"/>
          <p:nvPr/>
        </p:nvSpPr>
        <p:spPr>
          <a:xfrm>
            <a:off x="5805497" y="3022282"/>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4" name="文本框 31"/>
          <p:cNvSpPr txBox="1"/>
          <p:nvPr/>
        </p:nvSpPr>
        <p:spPr>
          <a:xfrm>
            <a:off x="9815515" y="3022282"/>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cxnSp>
        <p:nvCxnSpPr>
          <p:cNvPr id="5" name="直接连接符 4"/>
          <p:cNvCxnSpPr/>
          <p:nvPr/>
        </p:nvCxnSpPr>
        <p:spPr>
          <a:xfrm>
            <a:off x="0" y="3637836"/>
            <a:ext cx="121920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74010" y="6360628"/>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10" name="文本框 9"/>
          <p:cNvSpPr txBox="1"/>
          <p:nvPr/>
        </p:nvSpPr>
        <p:spPr>
          <a:xfrm>
            <a:off x="5779289" y="6360628"/>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11" name="文本框 31"/>
          <p:cNvSpPr txBox="1"/>
          <p:nvPr/>
        </p:nvSpPr>
        <p:spPr>
          <a:xfrm>
            <a:off x="9789307" y="6360628"/>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sp>
        <p:nvSpPr>
          <p:cNvPr id="12" name="文本框 11"/>
          <p:cNvSpPr txBox="1"/>
          <p:nvPr/>
        </p:nvSpPr>
        <p:spPr>
          <a:xfrm>
            <a:off x="1125223" y="127869"/>
            <a:ext cx="10725147"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Time</a:t>
            </a:r>
            <a:r>
              <a:rPr lang="zh-CN" altLang="en-US" b="1">
                <a:solidFill>
                  <a:srgbClr val="FF0000"/>
                </a:solidFill>
              </a:rPr>
              <a:t> </a:t>
            </a:r>
            <a:r>
              <a:rPr lang="en-US" altLang="zh-CN" b="1">
                <a:solidFill>
                  <a:srgbClr val="FF0000"/>
                </a:solidFill>
              </a:rPr>
              <a:t>Series</a:t>
            </a:r>
            <a:r>
              <a:rPr lang="zh-CN" altLang="en-US"/>
              <a:t>     </a:t>
            </a:r>
            <a:r>
              <a:rPr lang="zh-CN" altLang="en-US">
                <a:sym typeface="+mn-ea"/>
              </a:rPr>
              <a:t> </a:t>
            </a:r>
            <a:r>
              <a:rPr lang="en-US" altLang="zh-CN">
                <a:sym typeface="+mn-ea"/>
              </a:rPr>
              <a:t>(a)(b)(c) for different Ref bt       data</a:t>
            </a:r>
            <a:r>
              <a:rPr lang="zh-CN" altLang="en-US">
                <a:sym typeface="+mn-ea"/>
              </a:rPr>
              <a:t>：</a:t>
            </a:r>
            <a:r>
              <a:rPr lang="en-US" altLang="zh-CN">
                <a:sym typeface="+mn-ea"/>
              </a:rPr>
              <a:t>2023.6.01~2023.9.30</a:t>
            </a:r>
            <a:r>
              <a:rPr lang="zh-CN" altLang="en-US">
                <a:sym typeface="+mn-ea"/>
              </a:rPr>
              <a:t> </a:t>
            </a:r>
            <a:endParaRPr lang="zh-CN" altLang="en-US"/>
          </a:p>
        </p:txBody>
      </p:sp>
      <p:sp>
        <p:nvSpPr>
          <p:cNvPr id="31" name="文本框 30"/>
          <p:cNvSpPr txBox="1"/>
          <p:nvPr/>
        </p:nvSpPr>
        <p:spPr>
          <a:xfrm>
            <a:off x="3660775" y="320865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7" name="文本框 36"/>
          <p:cNvSpPr txBox="1"/>
          <p:nvPr/>
        </p:nvSpPr>
        <p:spPr>
          <a:xfrm>
            <a:off x="3424555" y="6047740"/>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8" name="文本框 7"/>
          <p:cNvSpPr txBox="1"/>
          <p:nvPr/>
        </p:nvSpPr>
        <p:spPr>
          <a:xfrm>
            <a:off x="1375410" y="4313555"/>
            <a:ext cx="759460" cy="368300"/>
          </a:xfrm>
          <a:prstGeom prst="rect">
            <a:avLst/>
          </a:prstGeom>
          <a:noFill/>
        </p:spPr>
        <p:txBody>
          <a:bodyPr wrap="square" rtlCol="0">
            <a:spAutoFit/>
          </a:bodyPr>
          <a:p>
            <a:r>
              <a:rPr lang="en-US" altLang="zh-CN">
                <a:solidFill>
                  <a:srgbClr val="FF0000"/>
                </a:solidFill>
              </a:rPr>
              <a:t>220K</a:t>
            </a:r>
            <a:endParaRPr lang="en-US" altLang="zh-CN">
              <a:solidFill>
                <a:srgbClr val="FF0000"/>
              </a:solidFill>
            </a:endParaRPr>
          </a:p>
        </p:txBody>
      </p:sp>
      <p:sp>
        <p:nvSpPr>
          <p:cNvPr id="6" name="文本框 5"/>
          <p:cNvSpPr txBox="1"/>
          <p:nvPr/>
        </p:nvSpPr>
        <p:spPr>
          <a:xfrm>
            <a:off x="4741545" y="4391025"/>
            <a:ext cx="759460" cy="368300"/>
          </a:xfrm>
          <a:prstGeom prst="rect">
            <a:avLst/>
          </a:prstGeom>
          <a:noFill/>
        </p:spPr>
        <p:txBody>
          <a:bodyPr wrap="square" rtlCol="0">
            <a:spAutoFit/>
          </a:bodyPr>
          <a:p>
            <a:r>
              <a:rPr lang="en-US" altLang="zh-CN">
                <a:solidFill>
                  <a:srgbClr val="FF0000"/>
                </a:solidFill>
              </a:rPr>
              <a:t>230K</a:t>
            </a:r>
            <a:endParaRPr lang="en-US" altLang="zh-CN">
              <a:solidFill>
                <a:srgbClr val="FF0000"/>
              </a:solidFill>
            </a:endParaRPr>
          </a:p>
        </p:txBody>
      </p:sp>
      <p:sp>
        <p:nvSpPr>
          <p:cNvPr id="7" name="文本框 6"/>
          <p:cNvSpPr txBox="1"/>
          <p:nvPr/>
        </p:nvSpPr>
        <p:spPr>
          <a:xfrm>
            <a:off x="8624570" y="4313555"/>
            <a:ext cx="759460" cy="368300"/>
          </a:xfrm>
          <a:prstGeom prst="rect">
            <a:avLst/>
          </a:prstGeom>
          <a:noFill/>
        </p:spPr>
        <p:txBody>
          <a:bodyPr wrap="square" rtlCol="0">
            <a:spAutoFit/>
          </a:bodyPr>
          <a:p>
            <a:r>
              <a:rPr lang="en-US" altLang="zh-CN">
                <a:solidFill>
                  <a:srgbClr val="FF0000"/>
                </a:solidFill>
              </a:rPr>
              <a:t>240K</a:t>
            </a:r>
            <a:endParaRPr lang="en-US" altLang="zh-CN">
              <a:solidFill>
                <a:srgbClr val="FF0000"/>
              </a:solidFill>
            </a:endParaRPr>
          </a:p>
        </p:txBody>
      </p:sp>
      <p:sp>
        <p:nvSpPr>
          <p:cNvPr id="13" name="文本框 12"/>
          <p:cNvSpPr txBox="1"/>
          <p:nvPr/>
        </p:nvSpPr>
        <p:spPr>
          <a:xfrm>
            <a:off x="1375410" y="1098550"/>
            <a:ext cx="759460" cy="368300"/>
          </a:xfrm>
          <a:prstGeom prst="rect">
            <a:avLst/>
          </a:prstGeom>
          <a:noFill/>
        </p:spPr>
        <p:txBody>
          <a:bodyPr wrap="square" rtlCol="0">
            <a:spAutoFit/>
          </a:bodyPr>
          <a:p>
            <a:r>
              <a:rPr lang="en-US" altLang="zh-CN">
                <a:solidFill>
                  <a:srgbClr val="FF0000"/>
                </a:solidFill>
              </a:rPr>
              <a:t>240K</a:t>
            </a:r>
            <a:endParaRPr lang="en-US" altLang="zh-CN">
              <a:solidFill>
                <a:srgbClr val="FF0000"/>
              </a:solidFill>
            </a:endParaRPr>
          </a:p>
        </p:txBody>
      </p:sp>
      <p:sp>
        <p:nvSpPr>
          <p:cNvPr id="14" name="文本框 13"/>
          <p:cNvSpPr txBox="1"/>
          <p:nvPr/>
        </p:nvSpPr>
        <p:spPr>
          <a:xfrm>
            <a:off x="4741545" y="1176020"/>
            <a:ext cx="759460" cy="368300"/>
          </a:xfrm>
          <a:prstGeom prst="rect">
            <a:avLst/>
          </a:prstGeom>
          <a:noFill/>
        </p:spPr>
        <p:txBody>
          <a:bodyPr wrap="square" rtlCol="0">
            <a:spAutoFit/>
          </a:bodyPr>
          <a:p>
            <a:r>
              <a:rPr lang="en-US" altLang="zh-CN">
                <a:solidFill>
                  <a:srgbClr val="FF0000"/>
                </a:solidFill>
              </a:rPr>
              <a:t>255K</a:t>
            </a:r>
            <a:endParaRPr lang="en-US" altLang="zh-CN">
              <a:solidFill>
                <a:srgbClr val="FF0000"/>
              </a:solidFill>
            </a:endParaRPr>
          </a:p>
        </p:txBody>
      </p:sp>
      <p:sp>
        <p:nvSpPr>
          <p:cNvPr id="16" name="文本框 15"/>
          <p:cNvSpPr txBox="1"/>
          <p:nvPr/>
        </p:nvSpPr>
        <p:spPr>
          <a:xfrm>
            <a:off x="8624570" y="1098550"/>
            <a:ext cx="759460" cy="368300"/>
          </a:xfrm>
          <a:prstGeom prst="rect">
            <a:avLst/>
          </a:prstGeom>
          <a:noFill/>
        </p:spPr>
        <p:txBody>
          <a:bodyPr wrap="square" rtlCol="0">
            <a:spAutoFit/>
          </a:bodyPr>
          <a:p>
            <a:r>
              <a:rPr lang="en-US" altLang="zh-CN">
                <a:solidFill>
                  <a:srgbClr val="FF0000"/>
                </a:solidFill>
              </a:rPr>
              <a:t>270K</a:t>
            </a:r>
            <a:endParaRPr lang="en-US" altLang="zh-CN">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7629" y="654047"/>
            <a:ext cx="3924310" cy="2616206"/>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57644" y="654046"/>
            <a:ext cx="3924312" cy="261620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67662" y="654047"/>
            <a:ext cx="3924312" cy="2616208"/>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3921872"/>
            <a:ext cx="3924309" cy="2616206"/>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69537" y="3921871"/>
            <a:ext cx="4076704" cy="2717802"/>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46242" y="3921871"/>
            <a:ext cx="3924313" cy="2616208"/>
          </a:xfrm>
          <a:prstGeom prst="rect">
            <a:avLst/>
          </a:prstGeom>
        </p:spPr>
      </p:pic>
      <p:sp>
        <p:nvSpPr>
          <p:cNvPr id="3" name="文本框 2"/>
          <p:cNvSpPr txBox="1"/>
          <p:nvPr/>
        </p:nvSpPr>
        <p:spPr>
          <a:xfrm>
            <a:off x="1700218" y="3264104"/>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4" name="文本框 3"/>
          <p:cNvSpPr txBox="1"/>
          <p:nvPr/>
        </p:nvSpPr>
        <p:spPr>
          <a:xfrm>
            <a:off x="5805497" y="3264104"/>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5" name="文本框 31"/>
          <p:cNvSpPr txBox="1"/>
          <p:nvPr/>
        </p:nvSpPr>
        <p:spPr>
          <a:xfrm>
            <a:off x="9815515" y="3264104"/>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cxnSp>
        <p:nvCxnSpPr>
          <p:cNvPr id="6" name="直接连接符 5"/>
          <p:cNvCxnSpPr/>
          <p:nvPr/>
        </p:nvCxnSpPr>
        <p:spPr>
          <a:xfrm>
            <a:off x="0" y="3882311"/>
            <a:ext cx="121920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74010" y="6605103"/>
            <a:ext cx="852482" cy="276999"/>
          </a:xfrm>
          <a:prstGeom prst="rect">
            <a:avLst/>
          </a:prstGeom>
          <a:noFill/>
        </p:spPr>
        <p:txBody>
          <a:bodyPr wrap="square" rtlCol="0">
            <a:spAutoFit/>
          </a:bodyPr>
          <a:lstStyle/>
          <a:p>
            <a:r>
              <a:rPr lang="zh-CN" altLang="en-US" sz="1200"/>
              <a:t>（</a:t>
            </a:r>
            <a:r>
              <a:rPr lang="en-US" altLang="zh-CN" sz="1200"/>
              <a:t>a</a:t>
            </a:r>
            <a:r>
              <a:rPr lang="zh-CN" altLang="en-US" sz="1200"/>
              <a:t>）</a:t>
            </a:r>
            <a:endParaRPr lang="zh-CN" altLang="en-US" sz="1200"/>
          </a:p>
        </p:txBody>
      </p:sp>
      <p:sp>
        <p:nvSpPr>
          <p:cNvPr id="10" name="文本框 9"/>
          <p:cNvSpPr txBox="1"/>
          <p:nvPr/>
        </p:nvSpPr>
        <p:spPr>
          <a:xfrm>
            <a:off x="5779289" y="6605103"/>
            <a:ext cx="852482" cy="276999"/>
          </a:xfrm>
          <a:prstGeom prst="rect">
            <a:avLst/>
          </a:prstGeom>
          <a:noFill/>
        </p:spPr>
        <p:txBody>
          <a:bodyPr wrap="square" rtlCol="0">
            <a:spAutoFit/>
          </a:bodyPr>
          <a:lstStyle/>
          <a:p>
            <a:r>
              <a:rPr lang="zh-CN" altLang="en-US" sz="1200"/>
              <a:t>（</a:t>
            </a:r>
            <a:r>
              <a:rPr lang="en-US" altLang="zh-CN" sz="1200"/>
              <a:t>b</a:t>
            </a:r>
            <a:r>
              <a:rPr lang="zh-CN" altLang="en-US" sz="1200"/>
              <a:t>）</a:t>
            </a:r>
            <a:endParaRPr lang="zh-CN" altLang="en-US" sz="1200"/>
          </a:p>
        </p:txBody>
      </p:sp>
      <p:sp>
        <p:nvSpPr>
          <p:cNvPr id="11" name="文本框 31"/>
          <p:cNvSpPr txBox="1"/>
          <p:nvPr/>
        </p:nvSpPr>
        <p:spPr>
          <a:xfrm>
            <a:off x="9789307" y="6605103"/>
            <a:ext cx="85248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a:t>（</a:t>
            </a:r>
            <a:r>
              <a:rPr lang="en-US" altLang="zh-CN" sz="1200"/>
              <a:t>c</a:t>
            </a:r>
            <a:r>
              <a:rPr lang="zh-CN" altLang="en-US" sz="1200"/>
              <a:t>）</a:t>
            </a:r>
            <a:endParaRPr lang="zh-CN" altLang="en-US" sz="1200"/>
          </a:p>
        </p:txBody>
      </p:sp>
      <p:sp>
        <p:nvSpPr>
          <p:cNvPr id="12" name="文本框 11"/>
          <p:cNvSpPr txBox="1"/>
          <p:nvPr/>
        </p:nvSpPr>
        <p:spPr>
          <a:xfrm>
            <a:off x="1060453" y="127869"/>
            <a:ext cx="10725147" cy="368300"/>
          </a:xfrm>
          <a:prstGeom prst="rect">
            <a:avLst/>
          </a:prstGeom>
          <a:noFill/>
        </p:spPr>
        <p:txBody>
          <a:bodyPr wrap="square" rtlCol="0">
            <a:spAutoFit/>
          </a:bodyPr>
          <a:lstStyle/>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Bias</a:t>
            </a:r>
            <a:r>
              <a:rPr lang="zh-CN" altLang="en-US" b="1">
                <a:solidFill>
                  <a:srgbClr val="FF0000"/>
                </a:solidFill>
              </a:rPr>
              <a:t> </a:t>
            </a:r>
            <a:r>
              <a:rPr lang="en-US" altLang="zh-CN" b="1">
                <a:solidFill>
                  <a:srgbClr val="FF0000"/>
                </a:solidFill>
              </a:rPr>
              <a:t>Time</a:t>
            </a:r>
            <a:r>
              <a:rPr lang="zh-CN" altLang="en-US" b="1">
                <a:solidFill>
                  <a:srgbClr val="FF0000"/>
                </a:solidFill>
              </a:rPr>
              <a:t> </a:t>
            </a:r>
            <a:r>
              <a:rPr lang="en-US" altLang="zh-CN" b="1">
                <a:solidFill>
                  <a:srgbClr val="FF0000"/>
                </a:solidFill>
              </a:rPr>
              <a:t>Series</a:t>
            </a:r>
            <a:r>
              <a:rPr lang="zh-CN" altLang="en-US"/>
              <a:t>     </a:t>
            </a:r>
            <a:r>
              <a:rPr lang="zh-CN" altLang="en-US">
                <a:sym typeface="+mn-ea"/>
              </a:rPr>
              <a:t> </a:t>
            </a:r>
            <a:r>
              <a:rPr lang="en-US" altLang="zh-CN">
                <a:sym typeface="+mn-ea"/>
              </a:rPr>
              <a:t>(a)(b)(c) for different Ref bt       data</a:t>
            </a:r>
            <a:r>
              <a:rPr lang="zh-CN" altLang="en-US">
                <a:sym typeface="+mn-ea"/>
              </a:rPr>
              <a:t>：</a:t>
            </a:r>
            <a:r>
              <a:rPr lang="en-US" altLang="zh-CN">
                <a:sym typeface="+mn-ea"/>
              </a:rPr>
              <a:t>2023.6.01~2023.9.30</a:t>
            </a:r>
            <a:r>
              <a:rPr lang="zh-CN" altLang="en-US">
                <a:sym typeface="+mn-ea"/>
              </a:rPr>
              <a:t> </a:t>
            </a:r>
            <a:endParaRPr lang="zh-CN" altLang="en-US"/>
          </a:p>
        </p:txBody>
      </p:sp>
      <p:sp>
        <p:nvSpPr>
          <p:cNvPr id="35" name="文本框 34"/>
          <p:cNvSpPr txBox="1"/>
          <p:nvPr/>
        </p:nvSpPr>
        <p:spPr>
          <a:xfrm>
            <a:off x="3227705" y="6177280"/>
            <a:ext cx="1416685" cy="574675"/>
          </a:xfrm>
          <a:prstGeom prst="rect">
            <a:avLst/>
          </a:prstGeom>
          <a:noFill/>
        </p:spPr>
        <p:txBody>
          <a:bodyPr wrap="square" rtlCol="0">
            <a:no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3354705" y="3461385"/>
            <a:ext cx="1367155" cy="466725"/>
          </a:xfrm>
          <a:prstGeom prst="rect">
            <a:avLst/>
          </a:prstGeom>
          <a:noFill/>
        </p:spPr>
        <p:txBody>
          <a:bodyPr wrap="square" rtlCol="0">
            <a:noAutofit/>
          </a:bodyPr>
          <a:p>
            <a:r>
              <a:rPr lang="en-US"/>
              <a:t>1942</a:t>
            </a:r>
            <a:r>
              <a:rPr lang="en-US">
                <a:sym typeface="+mn-ea"/>
              </a:rPr>
              <a:t>cm</a:t>
            </a:r>
            <a:r>
              <a:rPr lang="en-US" baseline="30000">
                <a:sym typeface="+mn-ea"/>
              </a:rPr>
              <a:t>-1</a:t>
            </a:r>
            <a:endParaRPr lang="en-US" baseline="30000"/>
          </a:p>
          <a:p>
            <a:endParaRPr lang="en-US"/>
          </a:p>
        </p:txBody>
      </p:sp>
      <p:sp>
        <p:nvSpPr>
          <p:cNvPr id="8" name="文本框 7"/>
          <p:cNvSpPr txBox="1"/>
          <p:nvPr/>
        </p:nvSpPr>
        <p:spPr>
          <a:xfrm>
            <a:off x="1375410" y="4561205"/>
            <a:ext cx="759460" cy="368300"/>
          </a:xfrm>
          <a:prstGeom prst="rect">
            <a:avLst/>
          </a:prstGeom>
          <a:noFill/>
        </p:spPr>
        <p:txBody>
          <a:bodyPr wrap="square" rtlCol="0">
            <a:spAutoFit/>
          </a:bodyPr>
          <a:p>
            <a:r>
              <a:rPr lang="en-US" altLang="zh-CN">
                <a:solidFill>
                  <a:srgbClr val="FF0000"/>
                </a:solidFill>
              </a:rPr>
              <a:t>275K</a:t>
            </a:r>
            <a:endParaRPr lang="en-US" altLang="zh-CN">
              <a:solidFill>
                <a:srgbClr val="FF0000"/>
              </a:solidFill>
            </a:endParaRPr>
          </a:p>
        </p:txBody>
      </p:sp>
      <p:sp>
        <p:nvSpPr>
          <p:cNvPr id="2" name="文本框 1"/>
          <p:cNvSpPr txBox="1"/>
          <p:nvPr/>
        </p:nvSpPr>
        <p:spPr>
          <a:xfrm>
            <a:off x="4741545" y="4638675"/>
            <a:ext cx="759460" cy="368300"/>
          </a:xfrm>
          <a:prstGeom prst="rect">
            <a:avLst/>
          </a:prstGeom>
          <a:noFill/>
        </p:spPr>
        <p:txBody>
          <a:bodyPr wrap="square" rtlCol="0">
            <a:spAutoFit/>
          </a:bodyPr>
          <a:p>
            <a:r>
              <a:rPr lang="en-US" altLang="zh-CN">
                <a:solidFill>
                  <a:srgbClr val="FF0000"/>
                </a:solidFill>
              </a:rPr>
              <a:t>285K</a:t>
            </a:r>
            <a:endParaRPr lang="en-US" altLang="zh-CN">
              <a:solidFill>
                <a:srgbClr val="FF0000"/>
              </a:solidFill>
            </a:endParaRPr>
          </a:p>
        </p:txBody>
      </p:sp>
      <p:sp>
        <p:nvSpPr>
          <p:cNvPr id="7" name="文本框 6"/>
          <p:cNvSpPr txBox="1"/>
          <p:nvPr/>
        </p:nvSpPr>
        <p:spPr>
          <a:xfrm>
            <a:off x="8624570" y="4561205"/>
            <a:ext cx="759460" cy="368300"/>
          </a:xfrm>
          <a:prstGeom prst="rect">
            <a:avLst/>
          </a:prstGeom>
          <a:noFill/>
        </p:spPr>
        <p:txBody>
          <a:bodyPr wrap="square" rtlCol="0">
            <a:spAutoFit/>
          </a:bodyPr>
          <a:p>
            <a:r>
              <a:rPr lang="en-US" altLang="zh-CN">
                <a:solidFill>
                  <a:srgbClr val="FF0000"/>
                </a:solidFill>
              </a:rPr>
              <a:t>295K</a:t>
            </a:r>
            <a:endParaRPr lang="en-US" altLang="zh-CN">
              <a:solidFill>
                <a:srgbClr val="FF0000"/>
              </a:solidFill>
            </a:endParaRPr>
          </a:p>
        </p:txBody>
      </p:sp>
      <p:sp>
        <p:nvSpPr>
          <p:cNvPr id="13" name="文本框 12"/>
          <p:cNvSpPr txBox="1"/>
          <p:nvPr/>
        </p:nvSpPr>
        <p:spPr>
          <a:xfrm>
            <a:off x="1464310" y="1301115"/>
            <a:ext cx="759460" cy="368300"/>
          </a:xfrm>
          <a:prstGeom prst="rect">
            <a:avLst/>
          </a:prstGeom>
          <a:noFill/>
        </p:spPr>
        <p:txBody>
          <a:bodyPr wrap="square" rtlCol="0">
            <a:spAutoFit/>
          </a:bodyPr>
          <a:p>
            <a:r>
              <a:rPr lang="en-US" altLang="zh-CN">
                <a:solidFill>
                  <a:srgbClr val="FF0000"/>
                </a:solidFill>
              </a:rPr>
              <a:t>225K</a:t>
            </a:r>
            <a:endParaRPr lang="en-US" altLang="zh-CN">
              <a:solidFill>
                <a:srgbClr val="FF0000"/>
              </a:solidFill>
            </a:endParaRPr>
          </a:p>
        </p:txBody>
      </p:sp>
      <p:sp>
        <p:nvSpPr>
          <p:cNvPr id="14" name="文本框 13"/>
          <p:cNvSpPr txBox="1"/>
          <p:nvPr/>
        </p:nvSpPr>
        <p:spPr>
          <a:xfrm>
            <a:off x="4830445" y="1378585"/>
            <a:ext cx="759460" cy="368300"/>
          </a:xfrm>
          <a:prstGeom prst="rect">
            <a:avLst/>
          </a:prstGeom>
          <a:noFill/>
        </p:spPr>
        <p:txBody>
          <a:bodyPr wrap="square" rtlCol="0">
            <a:spAutoFit/>
          </a:bodyPr>
          <a:p>
            <a:r>
              <a:rPr lang="en-US" altLang="zh-CN">
                <a:solidFill>
                  <a:srgbClr val="FF0000"/>
                </a:solidFill>
              </a:rPr>
              <a:t>240K</a:t>
            </a:r>
            <a:endParaRPr lang="en-US" altLang="zh-CN">
              <a:solidFill>
                <a:srgbClr val="FF0000"/>
              </a:solidFill>
            </a:endParaRPr>
          </a:p>
        </p:txBody>
      </p:sp>
      <p:sp>
        <p:nvSpPr>
          <p:cNvPr id="16" name="文本框 15"/>
          <p:cNvSpPr txBox="1"/>
          <p:nvPr/>
        </p:nvSpPr>
        <p:spPr>
          <a:xfrm>
            <a:off x="8713470" y="1301115"/>
            <a:ext cx="759460" cy="368300"/>
          </a:xfrm>
          <a:prstGeom prst="rect">
            <a:avLst/>
          </a:prstGeom>
          <a:noFill/>
        </p:spPr>
        <p:txBody>
          <a:bodyPr wrap="square" rtlCol="0">
            <a:spAutoFit/>
          </a:bodyPr>
          <a:p>
            <a:r>
              <a:rPr lang="en-US" altLang="zh-CN">
                <a:solidFill>
                  <a:srgbClr val="FF0000"/>
                </a:solidFill>
              </a:rPr>
              <a:t>260K</a:t>
            </a:r>
            <a:endParaRPr lang="en-US" altLang="zh-CN">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1332234" y="190099"/>
            <a:ext cx="7534271" cy="368300"/>
          </a:xfrm>
          <a:prstGeom prst="rect">
            <a:avLst/>
          </a:prstGeom>
          <a:noFill/>
        </p:spPr>
        <p:txBody>
          <a:bodyPr wrap="square" rtlCol="0">
            <a:spAutoFit/>
          </a:bodyPr>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Mean Bias Time</a:t>
            </a:r>
            <a:r>
              <a:rPr lang="zh-CN" altLang="en-US" b="1">
                <a:solidFill>
                  <a:srgbClr val="FF0000"/>
                </a:solidFill>
              </a:rPr>
              <a:t> </a:t>
            </a:r>
            <a:r>
              <a:rPr lang="en-US" altLang="zh-CN" b="1">
                <a:solidFill>
                  <a:srgbClr val="FF0000"/>
                </a:solidFill>
              </a:rPr>
              <a:t>Series </a:t>
            </a:r>
            <a:r>
              <a:rPr lang="en-US" altLang="zh-CN">
                <a:sym typeface="+mn-ea"/>
              </a:rPr>
              <a:t> data</a:t>
            </a:r>
            <a:r>
              <a:rPr lang="zh-CN" altLang="en-US"/>
              <a:t>：</a:t>
            </a:r>
            <a:r>
              <a:rPr lang="en-US" altLang="zh-CN"/>
              <a:t>2023.6.01~2023.9.30</a:t>
            </a:r>
            <a:endParaRPr lang="zh-CN" altLang="en-US"/>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52405" y="1049968"/>
            <a:ext cx="2809869" cy="1873245"/>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76571" y="970590"/>
            <a:ext cx="2952754" cy="1968503"/>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62676" y="954709"/>
            <a:ext cx="2952757" cy="1968504"/>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248784" y="954709"/>
            <a:ext cx="2890840" cy="1927226"/>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19070" y="4023357"/>
            <a:ext cx="2743204" cy="1828803"/>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133721" y="3851909"/>
            <a:ext cx="3028954" cy="2019302"/>
          </a:xfrm>
          <a:prstGeom prst="rect">
            <a:avLst/>
          </a:prstGeom>
        </p:spPr>
      </p:pic>
      <p:pic>
        <p:nvPicPr>
          <p:cNvPr id="35" name="图片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200779" y="3785235"/>
            <a:ext cx="3128965" cy="2085976"/>
          </a:xfrm>
          <a:prstGeom prst="rect">
            <a:avLst/>
          </a:prstGeom>
        </p:spPr>
      </p:pic>
      <p:pic>
        <p:nvPicPr>
          <p:cNvPr id="37" name="图片 3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329745" y="3851909"/>
            <a:ext cx="2786077" cy="1857384"/>
          </a:xfrm>
          <a:prstGeom prst="rect">
            <a:avLst/>
          </a:prstGeom>
        </p:spPr>
      </p:pic>
      <p:sp>
        <p:nvSpPr>
          <p:cNvPr id="31" name="文本框 30"/>
          <p:cNvSpPr txBox="1"/>
          <p:nvPr/>
        </p:nvSpPr>
        <p:spPr>
          <a:xfrm>
            <a:off x="707390" y="606996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2" name="文本框 31"/>
          <p:cNvSpPr txBox="1"/>
          <p:nvPr/>
        </p:nvSpPr>
        <p:spPr>
          <a:xfrm>
            <a:off x="10026650" y="3338195"/>
            <a:ext cx="1377315" cy="645160"/>
          </a:xfrm>
          <a:prstGeom prst="rect">
            <a:avLst/>
          </a:prstGeom>
          <a:noFill/>
        </p:spPr>
        <p:txBody>
          <a:bodyPr wrap="square" rtlCol="0">
            <a:spAutoFit/>
          </a:bodyPr>
          <a:p>
            <a:r>
              <a:rPr lang="en-US"/>
              <a:t>1051</a:t>
            </a:r>
            <a:r>
              <a:rPr lang="en-US">
                <a:sym typeface="+mn-ea"/>
              </a:rPr>
              <a:t>cm</a:t>
            </a:r>
            <a:r>
              <a:rPr lang="en-US" baseline="30000">
                <a:sym typeface="+mn-ea"/>
              </a:rPr>
              <a:t>-1</a:t>
            </a:r>
            <a:endParaRPr lang="en-US" baseline="30000"/>
          </a:p>
          <a:p>
            <a:endParaRPr lang="en-US"/>
          </a:p>
        </p:txBody>
      </p:sp>
      <p:sp>
        <p:nvSpPr>
          <p:cNvPr id="2" name="文本框 1"/>
          <p:cNvSpPr txBox="1"/>
          <p:nvPr/>
        </p:nvSpPr>
        <p:spPr>
          <a:xfrm>
            <a:off x="6868795" y="3308985"/>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3964305" y="3308985"/>
            <a:ext cx="1241425" cy="645160"/>
          </a:xfrm>
          <a:prstGeom prst="rect">
            <a:avLst/>
          </a:prstGeom>
          <a:noFill/>
        </p:spPr>
        <p:txBody>
          <a:bodyPr wrap="square" rtlCol="0">
            <a:spAutoFit/>
          </a:bodyPr>
          <a:p>
            <a:r>
              <a:rPr lang="en-US"/>
              <a:t>900</a:t>
            </a:r>
            <a:r>
              <a:rPr lang="en-US">
                <a:sym typeface="+mn-ea"/>
              </a:rPr>
              <a:t>cm</a:t>
            </a:r>
            <a:r>
              <a:rPr lang="en-US" baseline="30000">
                <a:sym typeface="+mn-ea"/>
              </a:rPr>
              <a:t>-1</a:t>
            </a:r>
            <a:endParaRPr lang="en-US" baseline="30000"/>
          </a:p>
          <a:p>
            <a:endParaRPr lang="en-US"/>
          </a:p>
        </p:txBody>
      </p:sp>
      <p:sp>
        <p:nvSpPr>
          <p:cNvPr id="3" name="文本框 2"/>
          <p:cNvSpPr txBox="1"/>
          <p:nvPr/>
        </p:nvSpPr>
        <p:spPr>
          <a:xfrm>
            <a:off x="10071100" y="6054725"/>
            <a:ext cx="1416685" cy="645160"/>
          </a:xfrm>
          <a:prstGeom prst="rect">
            <a:avLst/>
          </a:prstGeom>
          <a:noFill/>
        </p:spPr>
        <p:txBody>
          <a:bodyPr wrap="square" rtlCol="0">
            <a:sp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7015480" y="6069965"/>
            <a:ext cx="1367155" cy="645160"/>
          </a:xfrm>
          <a:prstGeom prst="rect">
            <a:avLst/>
          </a:prstGeom>
          <a:noFill/>
        </p:spPr>
        <p:txBody>
          <a:bodyPr wrap="square" rtlCol="0">
            <a:spAutoFit/>
          </a:bodyPr>
          <a:p>
            <a:r>
              <a:rPr lang="en-US"/>
              <a:t>1942</a:t>
            </a:r>
            <a:r>
              <a:rPr lang="en-US">
                <a:sym typeface="+mn-ea"/>
              </a:rPr>
              <a:t>cm</a:t>
            </a:r>
            <a:r>
              <a:rPr lang="en-US" baseline="30000">
                <a:sym typeface="+mn-ea"/>
              </a:rPr>
              <a:t>-1</a:t>
            </a:r>
            <a:endParaRPr lang="en-US" baseline="30000"/>
          </a:p>
          <a:p>
            <a:endParaRPr lang="en-US"/>
          </a:p>
        </p:txBody>
      </p:sp>
      <p:sp>
        <p:nvSpPr>
          <p:cNvPr id="4" name="文本框 3"/>
          <p:cNvSpPr txBox="1"/>
          <p:nvPr/>
        </p:nvSpPr>
        <p:spPr>
          <a:xfrm>
            <a:off x="3646170" y="6069965"/>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30" name="文本框 29"/>
          <p:cNvSpPr txBox="1"/>
          <p:nvPr/>
        </p:nvSpPr>
        <p:spPr>
          <a:xfrm>
            <a:off x="883285" y="3350895"/>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1532894" y="190099"/>
            <a:ext cx="7277096" cy="368300"/>
          </a:xfrm>
          <a:prstGeom prst="rect">
            <a:avLst/>
          </a:prstGeom>
          <a:noFill/>
        </p:spPr>
        <p:txBody>
          <a:bodyPr wrap="square" rtlCol="0">
            <a:spAutoFit/>
          </a:bodyPr>
          <a:p>
            <a:pPr marL="285750" indent="-285750">
              <a:buFont typeface="Wingdings" panose="05000000000000000000" pitchFamily="2" charset="2"/>
              <a:buChar char="l"/>
            </a:pPr>
            <a:r>
              <a:rPr lang="en-US" altLang="zh-CN" b="1">
                <a:solidFill>
                  <a:srgbClr val="FF0000"/>
                </a:solidFill>
              </a:rPr>
              <a:t>TBB</a:t>
            </a:r>
            <a:r>
              <a:rPr lang="zh-CN" altLang="en-US" b="1">
                <a:solidFill>
                  <a:srgbClr val="FF0000"/>
                </a:solidFill>
              </a:rPr>
              <a:t> </a:t>
            </a:r>
            <a:r>
              <a:rPr lang="en-US" altLang="zh-CN" b="1">
                <a:solidFill>
                  <a:srgbClr val="FF0000"/>
                </a:solidFill>
              </a:rPr>
              <a:t>Mean STD</a:t>
            </a:r>
            <a:r>
              <a:rPr lang="zh-CN" altLang="en-US" b="1">
                <a:solidFill>
                  <a:srgbClr val="FF0000"/>
                </a:solidFill>
              </a:rPr>
              <a:t> </a:t>
            </a:r>
            <a:r>
              <a:rPr lang="en-US" altLang="zh-CN" b="1">
                <a:solidFill>
                  <a:srgbClr val="FF0000"/>
                </a:solidFill>
              </a:rPr>
              <a:t>Time</a:t>
            </a:r>
            <a:r>
              <a:rPr lang="zh-CN" altLang="en-US" b="1">
                <a:solidFill>
                  <a:srgbClr val="FF0000"/>
                </a:solidFill>
              </a:rPr>
              <a:t> </a:t>
            </a:r>
            <a:r>
              <a:rPr lang="en-US" altLang="zh-CN" b="1">
                <a:solidFill>
                  <a:srgbClr val="FF0000"/>
                </a:solidFill>
              </a:rPr>
              <a:t>Series </a:t>
            </a:r>
            <a:r>
              <a:rPr lang="en-US" altLang="zh-CN">
                <a:sym typeface="+mn-ea"/>
              </a:rPr>
              <a:t> data</a:t>
            </a:r>
            <a:r>
              <a:rPr lang="zh-CN" altLang="en-US"/>
              <a:t>：</a:t>
            </a:r>
            <a:r>
              <a:rPr lang="en-US" altLang="zh-CN"/>
              <a:t>2023.6.01~2023.9.30</a:t>
            </a:r>
            <a:endParaRPr lang="zh-CN" altLang="en-US"/>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52405" y="952178"/>
            <a:ext cx="2809869" cy="1873246"/>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76571" y="872800"/>
            <a:ext cx="2952754" cy="1968503"/>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62676" y="856919"/>
            <a:ext cx="2952757" cy="1968504"/>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248784" y="856919"/>
            <a:ext cx="2890840" cy="1927226"/>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19070" y="3988432"/>
            <a:ext cx="2743204" cy="1828803"/>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133721" y="3816984"/>
            <a:ext cx="3028954" cy="2019302"/>
          </a:xfrm>
          <a:prstGeom prst="rect">
            <a:avLst/>
          </a:prstGeom>
        </p:spPr>
      </p:pic>
      <p:pic>
        <p:nvPicPr>
          <p:cNvPr id="35" name="图片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200779" y="3750310"/>
            <a:ext cx="3128965" cy="2085976"/>
          </a:xfrm>
          <a:prstGeom prst="rect">
            <a:avLst/>
          </a:prstGeom>
        </p:spPr>
      </p:pic>
      <p:pic>
        <p:nvPicPr>
          <p:cNvPr id="37" name="图片 3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329745" y="3816984"/>
            <a:ext cx="2786077" cy="1857384"/>
          </a:xfrm>
          <a:prstGeom prst="rect">
            <a:avLst/>
          </a:prstGeom>
        </p:spPr>
      </p:pic>
      <p:sp>
        <p:nvSpPr>
          <p:cNvPr id="31" name="文本框 30"/>
          <p:cNvSpPr txBox="1"/>
          <p:nvPr/>
        </p:nvSpPr>
        <p:spPr>
          <a:xfrm>
            <a:off x="883285" y="591756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2" name="文本框 31"/>
          <p:cNvSpPr txBox="1"/>
          <p:nvPr/>
        </p:nvSpPr>
        <p:spPr>
          <a:xfrm>
            <a:off x="10026650" y="2800350"/>
            <a:ext cx="1377315" cy="645160"/>
          </a:xfrm>
          <a:prstGeom prst="rect">
            <a:avLst/>
          </a:prstGeom>
          <a:noFill/>
        </p:spPr>
        <p:txBody>
          <a:bodyPr wrap="square" rtlCol="0">
            <a:spAutoFit/>
          </a:bodyPr>
          <a:p>
            <a:r>
              <a:rPr lang="en-US"/>
              <a:t>1051</a:t>
            </a:r>
            <a:r>
              <a:rPr lang="en-US">
                <a:sym typeface="+mn-ea"/>
              </a:rPr>
              <a:t>cm</a:t>
            </a:r>
            <a:r>
              <a:rPr lang="en-US" baseline="30000">
                <a:sym typeface="+mn-ea"/>
              </a:rPr>
              <a:t>-1</a:t>
            </a:r>
            <a:endParaRPr lang="en-US" baseline="30000"/>
          </a:p>
          <a:p>
            <a:endParaRPr lang="en-US"/>
          </a:p>
        </p:txBody>
      </p:sp>
      <p:sp>
        <p:nvSpPr>
          <p:cNvPr id="15" name="文本框 14"/>
          <p:cNvSpPr txBox="1"/>
          <p:nvPr/>
        </p:nvSpPr>
        <p:spPr>
          <a:xfrm>
            <a:off x="6868795" y="2771140"/>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3964305" y="2771140"/>
            <a:ext cx="1241425" cy="645160"/>
          </a:xfrm>
          <a:prstGeom prst="rect">
            <a:avLst/>
          </a:prstGeom>
          <a:noFill/>
        </p:spPr>
        <p:txBody>
          <a:bodyPr wrap="square" rtlCol="0">
            <a:spAutoFit/>
          </a:bodyPr>
          <a:p>
            <a:r>
              <a:rPr lang="en-US"/>
              <a:t>900</a:t>
            </a:r>
            <a:r>
              <a:rPr lang="en-US">
                <a:sym typeface="+mn-ea"/>
              </a:rPr>
              <a:t>cm</a:t>
            </a:r>
            <a:r>
              <a:rPr lang="en-US" baseline="30000">
                <a:sym typeface="+mn-ea"/>
              </a:rPr>
              <a:t>-1</a:t>
            </a:r>
            <a:endParaRPr lang="en-US" baseline="30000"/>
          </a:p>
          <a:p>
            <a:endParaRPr lang="en-US"/>
          </a:p>
        </p:txBody>
      </p:sp>
      <p:sp>
        <p:nvSpPr>
          <p:cNvPr id="17" name="文本框 16"/>
          <p:cNvSpPr txBox="1"/>
          <p:nvPr/>
        </p:nvSpPr>
        <p:spPr>
          <a:xfrm>
            <a:off x="10071100" y="5836285"/>
            <a:ext cx="1416685" cy="645160"/>
          </a:xfrm>
          <a:prstGeom prst="rect">
            <a:avLst/>
          </a:prstGeom>
          <a:noFill/>
        </p:spPr>
        <p:txBody>
          <a:bodyPr wrap="square" rtlCol="0">
            <a:sp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6955790" y="5917565"/>
            <a:ext cx="1367155" cy="645160"/>
          </a:xfrm>
          <a:prstGeom prst="rect">
            <a:avLst/>
          </a:prstGeom>
          <a:noFill/>
        </p:spPr>
        <p:txBody>
          <a:bodyPr wrap="square" rtlCol="0">
            <a:spAutoFit/>
          </a:bodyPr>
          <a:p>
            <a:r>
              <a:rPr lang="en-US"/>
              <a:t>1942</a:t>
            </a:r>
            <a:r>
              <a:rPr lang="en-US">
                <a:sym typeface="+mn-ea"/>
              </a:rPr>
              <a:t>cm</a:t>
            </a:r>
            <a:r>
              <a:rPr lang="en-US" baseline="30000">
                <a:sym typeface="+mn-ea"/>
              </a:rPr>
              <a:t>-1</a:t>
            </a:r>
            <a:endParaRPr lang="en-US" baseline="30000"/>
          </a:p>
          <a:p>
            <a:endParaRPr lang="en-US"/>
          </a:p>
        </p:txBody>
      </p:sp>
      <p:sp>
        <p:nvSpPr>
          <p:cNvPr id="19" name="文本框 18"/>
          <p:cNvSpPr txBox="1"/>
          <p:nvPr/>
        </p:nvSpPr>
        <p:spPr>
          <a:xfrm>
            <a:off x="3964305" y="5917565"/>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30" name="文本框 29"/>
          <p:cNvSpPr txBox="1"/>
          <p:nvPr/>
        </p:nvSpPr>
        <p:spPr>
          <a:xfrm>
            <a:off x="883285" y="2813050"/>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grpSp>
        <p:nvGrpSpPr>
          <p:cNvPr id="35" name="组合 34"/>
          <p:cNvGrpSpPr/>
          <p:nvPr/>
        </p:nvGrpSpPr>
        <p:grpSpPr>
          <a:xfrm>
            <a:off x="1918865" y="3171817"/>
            <a:ext cx="8268335" cy="885190"/>
            <a:chOff x="1222832" y="3747447"/>
            <a:chExt cx="8268335" cy="885190"/>
          </a:xfrm>
        </p:grpSpPr>
        <p:sp>
          <p:nvSpPr>
            <p:cNvPr id="36" name="圆角矩形 35"/>
            <p:cNvSpPr/>
            <p:nvPr/>
          </p:nvSpPr>
          <p:spPr>
            <a:xfrm rot="5400000">
              <a:off x="4921707" y="63177"/>
              <a:ext cx="885190" cy="8253730"/>
            </a:xfrm>
            <a:prstGeom prst="roundRect">
              <a:avLst>
                <a:gd name="adj" fmla="val 42567"/>
              </a:avLst>
            </a:prstGeom>
            <a:gradFill>
              <a:gsLst>
                <a:gs pos="7000">
                  <a:schemeClr val="bg1">
                    <a:lumMod val="0"/>
                    <a:lumOff val="100000"/>
                    <a:alpha val="0"/>
                  </a:schemeClr>
                </a:gs>
                <a:gs pos="82000">
                  <a:srgbClr val="76B1F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7" name="文本框 36"/>
            <p:cNvSpPr txBox="1"/>
            <p:nvPr/>
          </p:nvSpPr>
          <p:spPr>
            <a:xfrm>
              <a:off x="1222832" y="3794793"/>
              <a:ext cx="1994537"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1" i="0" u="none" strike="noStrike" kern="1200" cap="none" spc="0" normalizeH="0" baseline="0" noProof="0" dirty="0">
                  <a:ln>
                    <a:noFill/>
                  </a:ln>
                  <a:gradFill>
                    <a:gsLst>
                      <a:gs pos="16000">
                        <a:srgbClr val="FFFFFF">
                          <a:lumMod val="0"/>
                          <a:lumOff val="100000"/>
                          <a:alpha val="0"/>
                        </a:srgbClr>
                      </a:gs>
                      <a:gs pos="58000">
                        <a:srgbClr val="FFFFFF"/>
                      </a:gs>
                    </a:gsLst>
                    <a:lin ang="16200000" scaled="0"/>
                  </a:gradFill>
                  <a:effectLst/>
                  <a:uLnTx/>
                  <a:uFillTx/>
                  <a:latin typeface="Arial" panose="020B0604020202020204"/>
                  <a:ea typeface="微软雅黑" panose="020B0503020204020204" charset="-122"/>
                  <a:cs typeface="+mn-cs"/>
                </a:rPr>
                <a:t>01</a:t>
              </a:r>
              <a:endParaRPr kumimoji="1" lang="en-US" altLang="zh-CN" sz="4400" b="1" i="0" u="none" strike="noStrike" kern="1200" cap="none" spc="0" normalizeH="0" baseline="0" noProof="0" dirty="0">
                <a:ln>
                  <a:noFill/>
                </a:ln>
                <a:gradFill>
                  <a:gsLst>
                    <a:gs pos="16000">
                      <a:srgbClr val="FFFFFF">
                        <a:lumMod val="0"/>
                        <a:lumOff val="100000"/>
                        <a:alpha val="0"/>
                      </a:srgbClr>
                    </a:gs>
                    <a:gs pos="58000">
                      <a:srgbClr val="FFFFFF"/>
                    </a:gs>
                  </a:gsLst>
                  <a:lin ang="16200000" scaled="0"/>
                </a:gradFill>
                <a:effectLst/>
                <a:uLnTx/>
                <a:uFillTx/>
                <a:latin typeface="Arial" panose="020B0604020202020204"/>
                <a:ea typeface="微软雅黑" panose="020B0503020204020204" charset="-122"/>
                <a:cs typeface="+mn-cs"/>
              </a:endParaRPr>
            </a:p>
          </p:txBody>
        </p:sp>
        <p:sp>
          <p:nvSpPr>
            <p:cNvPr id="38" name="文本框 37"/>
            <p:cNvSpPr txBox="1"/>
            <p:nvPr/>
          </p:nvSpPr>
          <p:spPr>
            <a:xfrm>
              <a:off x="2719527" y="3979857"/>
              <a:ext cx="654304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rPr>
                <a:t>Background and introduction of GIIRS and HIRAS </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endParaRPr>
            </a:p>
          </p:txBody>
        </p:sp>
      </p:grpSp>
      <p:sp>
        <p:nvSpPr>
          <p:cNvPr id="2" name="文本框 1"/>
          <p:cNvSpPr txBox="1"/>
          <p:nvPr/>
        </p:nvSpPr>
        <p:spPr>
          <a:xfrm>
            <a:off x="845645" y="654484"/>
            <a:ext cx="633517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9000" b="1" i="0" u="none" strike="noStrike" kern="1200" cap="none" spc="0" normalizeH="0" baseline="0" noProof="0" dirty="0">
                <a:ln>
                  <a:noFill/>
                </a:ln>
                <a:gradFill>
                  <a:gsLst>
                    <a:gs pos="18000">
                      <a:srgbClr val="FFFFFF">
                        <a:alpha val="0"/>
                        <a:lumMod val="0"/>
                        <a:lumOff val="100000"/>
                      </a:srgbClr>
                    </a:gs>
                    <a:gs pos="75000">
                      <a:srgbClr val="3E91F0"/>
                    </a:gs>
                  </a:gsLst>
                  <a:lin ang="16200000" scaled="0"/>
                </a:gradFill>
                <a:effectLst/>
                <a:uLnTx/>
                <a:uFillTx/>
                <a:latin typeface="Arial" panose="020B0604020202020204"/>
                <a:ea typeface="微软雅黑" panose="020B0503020204020204" charset="-122"/>
                <a:cs typeface="+mn-cs"/>
              </a:rPr>
              <a:t>Contents</a:t>
            </a:r>
            <a:endParaRPr kumimoji="1" lang="zh-CN" altLang="en-US" sz="9000" b="1" i="0" u="none" strike="noStrike" kern="1200" cap="none" spc="0" normalizeH="0" baseline="0" noProof="0" dirty="0">
              <a:ln>
                <a:noFill/>
              </a:ln>
              <a:gradFill>
                <a:gsLst>
                  <a:gs pos="18000">
                    <a:srgbClr val="FFFFFF">
                      <a:alpha val="0"/>
                      <a:lumMod val="0"/>
                      <a:lumOff val="100000"/>
                    </a:srgbClr>
                  </a:gs>
                  <a:gs pos="75000">
                    <a:srgbClr val="3E91F0"/>
                  </a:gs>
                </a:gsLst>
                <a:lin ang="16200000" scaled="0"/>
              </a:gradFill>
              <a:effectLst/>
              <a:uLnTx/>
              <a:uFillTx/>
              <a:latin typeface="Arial" panose="020B0604020202020204"/>
              <a:ea typeface="微软雅黑" panose="020B0503020204020204" charset="-122"/>
              <a:cs typeface="+mn-cs"/>
            </a:endParaRPr>
          </a:p>
        </p:txBody>
      </p:sp>
      <p:sp>
        <p:nvSpPr>
          <p:cNvPr id="3" name="标题 3"/>
          <p:cNvSpPr txBox="1"/>
          <p:nvPr/>
        </p:nvSpPr>
        <p:spPr>
          <a:xfrm>
            <a:off x="845645" y="1369400"/>
            <a:ext cx="2694341" cy="1477328"/>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base" latinLnBrk="0" hangingPunct="1">
              <a:lnSpc>
                <a:spcPts val="3900"/>
              </a:lnSpc>
              <a:spcBef>
                <a:spcPct val="0"/>
              </a:spcBef>
              <a:spcAft>
                <a:spcPts val="1200"/>
              </a:spcAft>
              <a:buClr>
                <a:srgbClr val="4F81BD"/>
              </a:buClr>
              <a:buSzPct val="100000"/>
              <a:buFontTx/>
              <a:buNone/>
              <a:defRPr/>
            </a:pPr>
            <a:endParaRPr kumimoji="0" lang="en-US" altLang="zh-CN" sz="6000" b="0"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Verdana" panose="020B0604030504040204" pitchFamily="34" charset="0"/>
            </a:endParaRPr>
          </a:p>
          <a:p>
            <a:pPr marL="0" marR="0" lvl="0" indent="0" algn="l" defTabSz="914400" rtl="0" eaLnBrk="1" fontAlgn="base" latinLnBrk="0" hangingPunct="1">
              <a:lnSpc>
                <a:spcPts val="3900"/>
              </a:lnSpc>
              <a:spcBef>
                <a:spcPct val="0"/>
              </a:spcBef>
              <a:spcAft>
                <a:spcPts val="1200"/>
              </a:spcAft>
              <a:buClr>
                <a:srgbClr val="4F81BD"/>
              </a:buClr>
              <a:buSzPct val="100000"/>
              <a:buFontTx/>
              <a:buNone/>
              <a:defRPr/>
            </a:pPr>
            <a:endParaRPr kumimoji="0" lang="zh-CN" altLang="en-US" sz="56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Verdana" panose="020B0604030504040204" pitchFamily="34" charset="0"/>
            </a:endParaRPr>
          </a:p>
        </p:txBody>
      </p:sp>
      <p:grpSp>
        <p:nvGrpSpPr>
          <p:cNvPr id="25" name="组合 24"/>
          <p:cNvGrpSpPr/>
          <p:nvPr>
            <p:custDataLst>
              <p:tags r:id="rId2"/>
            </p:custDataLst>
          </p:nvPr>
        </p:nvGrpSpPr>
        <p:grpSpPr>
          <a:xfrm>
            <a:off x="5654277" y="4852313"/>
            <a:ext cx="5267088" cy="728275"/>
            <a:chOff x="6271409" y="5114757"/>
            <a:chExt cx="6722052" cy="728275"/>
          </a:xfrm>
        </p:grpSpPr>
        <p:sp>
          <p:nvSpPr>
            <p:cNvPr id="26" name="圆角矩形 25"/>
            <p:cNvSpPr/>
            <p:nvPr>
              <p:custDataLst>
                <p:tags r:id="rId3"/>
              </p:custDataLst>
            </p:nvPr>
          </p:nvSpPr>
          <p:spPr>
            <a:xfrm>
              <a:off x="6271409" y="5114757"/>
              <a:ext cx="4360016" cy="728275"/>
            </a:xfrm>
            <a:prstGeom prst="roundRect">
              <a:avLst>
                <a:gd name="adj" fmla="val 44155"/>
              </a:avLst>
            </a:prstGeom>
            <a:gradFill>
              <a:gsLst>
                <a:gs pos="0">
                  <a:schemeClr val="bg1">
                    <a:alpha val="0"/>
                  </a:schemeClr>
                </a:gs>
                <a:gs pos="99000">
                  <a:schemeClr val="accent4">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7" name="组合 26"/>
            <p:cNvGrpSpPr/>
            <p:nvPr/>
          </p:nvGrpSpPr>
          <p:grpSpPr>
            <a:xfrm>
              <a:off x="6452259" y="5203732"/>
              <a:ext cx="6541202" cy="553998"/>
              <a:chOff x="3255652" y="4553741"/>
              <a:chExt cx="6541202" cy="553998"/>
            </a:xfrm>
          </p:grpSpPr>
          <p:sp>
            <p:nvSpPr>
              <p:cNvPr id="28" name="文本框 27"/>
              <p:cNvSpPr txBox="1"/>
              <p:nvPr>
                <p:custDataLst>
                  <p:tags r:id="rId4"/>
                </p:custDataLst>
              </p:nvPr>
            </p:nvSpPr>
            <p:spPr>
              <a:xfrm>
                <a:off x="3255652" y="4553741"/>
                <a:ext cx="11402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30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rPr>
                  <a:t>03</a:t>
                </a:r>
                <a:endParaRPr kumimoji="1" lang="zh-CN" altLang="en-US" sz="35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endParaRPr>
              </a:p>
            </p:txBody>
          </p:sp>
          <p:sp>
            <p:nvSpPr>
              <p:cNvPr id="30" name="文本框 29"/>
              <p:cNvSpPr txBox="1"/>
              <p:nvPr>
                <p:custDataLst>
                  <p:tags r:id="rId5"/>
                </p:custDataLst>
              </p:nvPr>
            </p:nvSpPr>
            <p:spPr>
              <a:xfrm>
                <a:off x="4239202" y="4611136"/>
                <a:ext cx="5557652"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rPr>
                  <a:t>Comparison results</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endParaRPr>
              </a:p>
            </p:txBody>
          </p:sp>
        </p:grpSp>
      </p:grpSp>
      <p:grpSp>
        <p:nvGrpSpPr>
          <p:cNvPr id="39" name="组合 38"/>
          <p:cNvGrpSpPr/>
          <p:nvPr>
            <p:custDataLst>
              <p:tags r:id="rId6"/>
            </p:custDataLst>
          </p:nvPr>
        </p:nvGrpSpPr>
        <p:grpSpPr>
          <a:xfrm>
            <a:off x="3935495" y="4091309"/>
            <a:ext cx="7546850" cy="728275"/>
            <a:chOff x="6271409" y="5114757"/>
            <a:chExt cx="7546850" cy="728275"/>
          </a:xfrm>
        </p:grpSpPr>
        <p:sp>
          <p:nvSpPr>
            <p:cNvPr id="40" name="圆角矩形 39"/>
            <p:cNvSpPr/>
            <p:nvPr>
              <p:custDataLst>
                <p:tags r:id="rId7"/>
              </p:custDataLst>
            </p:nvPr>
          </p:nvSpPr>
          <p:spPr>
            <a:xfrm>
              <a:off x="6271409" y="5114757"/>
              <a:ext cx="4360016" cy="728275"/>
            </a:xfrm>
            <a:prstGeom prst="roundRect">
              <a:avLst>
                <a:gd name="adj" fmla="val 44155"/>
              </a:avLst>
            </a:prstGeom>
            <a:gradFill>
              <a:gsLst>
                <a:gs pos="0">
                  <a:schemeClr val="bg1">
                    <a:alpha val="0"/>
                  </a:schemeClr>
                </a:gs>
                <a:gs pos="99000">
                  <a:schemeClr val="accent4">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41" name="组合 40"/>
            <p:cNvGrpSpPr/>
            <p:nvPr/>
          </p:nvGrpSpPr>
          <p:grpSpPr>
            <a:xfrm>
              <a:off x="6452259" y="5196747"/>
              <a:ext cx="7366000" cy="553998"/>
              <a:chOff x="3255652" y="4546756"/>
              <a:chExt cx="7366000" cy="553998"/>
            </a:xfrm>
          </p:grpSpPr>
          <p:sp>
            <p:nvSpPr>
              <p:cNvPr id="42" name="文本框 41"/>
              <p:cNvSpPr txBox="1"/>
              <p:nvPr>
                <p:custDataLst>
                  <p:tags r:id="rId8"/>
                </p:custDataLst>
              </p:nvPr>
            </p:nvSpPr>
            <p:spPr>
              <a:xfrm>
                <a:off x="3255652" y="4546756"/>
                <a:ext cx="11402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30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rPr>
                  <a:t>02</a:t>
                </a:r>
                <a:endParaRPr kumimoji="1" lang="zh-CN" altLang="en-US" sz="35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endParaRPr>
              </a:p>
            </p:txBody>
          </p:sp>
          <p:sp>
            <p:nvSpPr>
              <p:cNvPr id="43" name="文本框 42"/>
              <p:cNvSpPr txBox="1"/>
              <p:nvPr>
                <p:custDataLst>
                  <p:tags r:id="rId9"/>
                </p:custDataLst>
              </p:nvPr>
            </p:nvSpPr>
            <p:spPr>
              <a:xfrm>
                <a:off x="3998602" y="4643521"/>
                <a:ext cx="6623050" cy="36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ln>
                      <a:noFill/>
                    </a:ln>
                    <a:solidFill>
                      <a:srgbClr val="3483F0">
                        <a:lumMod val="75000"/>
                      </a:srgbClr>
                    </a:solidFill>
                    <a:effectLst/>
                    <a:uLnTx/>
                    <a:uFillTx/>
                    <a:latin typeface="Arial" panose="020B0604020202020204"/>
                    <a:ea typeface="微软雅黑" panose="020B0503020204020204" charset="-122"/>
                    <a:sym typeface="+mn-ea"/>
                  </a:rPr>
                  <a:t>Procedures for GIIRS-HIRAS Inter-Comparison</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sym typeface="+mn-ea"/>
                </a:endParaRPr>
              </a:p>
            </p:txBody>
          </p:sp>
        </p:grpSp>
      </p:grpSp>
      <p:sp>
        <p:nvSpPr>
          <p:cNvPr id="4" name="圆角矩形 3"/>
          <p:cNvSpPr/>
          <p:nvPr>
            <p:custDataLst>
              <p:tags r:id="rId10"/>
            </p:custDataLst>
          </p:nvPr>
        </p:nvSpPr>
        <p:spPr>
          <a:xfrm>
            <a:off x="6914752" y="5577483"/>
            <a:ext cx="3416306" cy="728275"/>
          </a:xfrm>
          <a:prstGeom prst="roundRect">
            <a:avLst>
              <a:gd name="adj" fmla="val 44155"/>
            </a:avLst>
          </a:prstGeom>
          <a:gradFill>
            <a:gsLst>
              <a:gs pos="0">
                <a:schemeClr val="bg1">
                  <a:alpha val="0"/>
                </a:schemeClr>
              </a:gs>
              <a:gs pos="99000">
                <a:schemeClr val="accent4">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 name="文本框 5"/>
          <p:cNvSpPr txBox="1"/>
          <p:nvPr>
            <p:custDataLst>
              <p:tags r:id="rId11"/>
            </p:custDataLst>
          </p:nvPr>
        </p:nvSpPr>
        <p:spPr>
          <a:xfrm>
            <a:off x="7052013" y="5700113"/>
            <a:ext cx="893420" cy="55308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30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rPr>
              <a:t>04</a:t>
            </a:r>
            <a:endParaRPr kumimoji="1" lang="zh-CN" altLang="en-US" sz="3500" b="1" i="0" u="none" strike="noStrike" kern="1200" cap="none" spc="0" normalizeH="0" baseline="0" noProof="0" dirty="0">
              <a:ln>
                <a:noFill/>
              </a:ln>
              <a:solidFill>
                <a:srgbClr val="3483F0">
                  <a:lumMod val="60000"/>
                  <a:lumOff val="40000"/>
                </a:srgbClr>
              </a:solidFill>
              <a:effectLst/>
              <a:uLnTx/>
              <a:uFillTx/>
              <a:latin typeface="Arial" panose="020B0604020202020204"/>
              <a:ea typeface="微软雅黑" panose="020B0503020204020204" charset="-122"/>
              <a:cs typeface="+mn-cs"/>
            </a:endParaRPr>
          </a:p>
        </p:txBody>
      </p:sp>
      <p:sp>
        <p:nvSpPr>
          <p:cNvPr id="7" name="文本框 6"/>
          <p:cNvSpPr txBox="1"/>
          <p:nvPr>
            <p:custDataLst>
              <p:tags r:id="rId12"/>
            </p:custDataLst>
          </p:nvPr>
        </p:nvSpPr>
        <p:spPr>
          <a:xfrm>
            <a:off x="7705202" y="5700358"/>
            <a:ext cx="4354718" cy="39878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rPr>
              <a:t>Summary</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36370" y="285750"/>
            <a:ext cx="4064000" cy="460375"/>
          </a:xfrm>
          <a:prstGeom prst="rect">
            <a:avLst/>
          </a:prstGeom>
          <a:noFill/>
        </p:spPr>
        <p:txBody>
          <a:bodyPr wrap="square" rtlCol="0">
            <a:spAutoFit/>
          </a:bodyPr>
          <a:p>
            <a:r>
              <a:rPr lang="en-US" altLang="zh-CN" sz="2400"/>
              <a:t>Summary</a:t>
            </a:r>
            <a:endParaRPr lang="en-US" altLang="zh-CN" sz="2400"/>
          </a:p>
        </p:txBody>
      </p:sp>
      <p:sp>
        <p:nvSpPr>
          <p:cNvPr id="280" name="Google Shape;280;p15"/>
          <p:cNvSpPr txBox="1">
            <a:spLocks noGrp="1"/>
          </p:cNvSpPr>
          <p:nvPr/>
        </p:nvSpPr>
        <p:spPr>
          <a:xfrm>
            <a:off x="774065" y="1147445"/>
            <a:ext cx="10829925" cy="5137150"/>
          </a:xfrm>
          <a:prstGeom prst="rect">
            <a:avLst/>
          </a:prstGeom>
          <a:noFill/>
          <a:ln>
            <a:noFill/>
          </a:ln>
        </p:spPr>
        <p:txBody>
          <a:bodyPr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100000"/>
              </a:lnSpc>
              <a:spcBef>
                <a:spcPts val="500"/>
              </a:spcBef>
              <a:spcAft>
                <a:spcPts val="0"/>
              </a:spcAft>
              <a:buClr>
                <a:schemeClr val="dk1"/>
              </a:buClr>
              <a:buSzPts val="1800"/>
              <a:buFont typeface="NTR"/>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lnSpc>
                <a:spcPct val="100000"/>
              </a:lnSpc>
              <a:spcBef>
                <a:spcPts val="500"/>
              </a:spcBef>
              <a:spcAft>
                <a:spcPts val="0"/>
              </a:spcAft>
              <a:buClr>
                <a:schemeClr val="dk1"/>
              </a:buClr>
              <a:buSzPts val="1800"/>
              <a:buFont typeface="Courier New" panose="02070309020205020404"/>
              <a:buChar char="o"/>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457200" lvl="0" indent="-333375" algn="l" rtl="0">
              <a:lnSpc>
                <a:spcPct val="150000"/>
              </a:lnSpc>
              <a:spcBef>
                <a:spcPts val="1000"/>
              </a:spcBef>
              <a:spcAft>
                <a:spcPts val="0"/>
              </a:spcAft>
              <a:buSzPct val="69000"/>
              <a:buFont typeface="Noto Sans Symbols"/>
              <a:buChar char="⮚"/>
            </a:pPr>
            <a:r>
              <a:rPr lang="en-US" dirty="0" smtClean="0"/>
              <a:t>Set up </a:t>
            </a:r>
            <a:r>
              <a:rPr lang="en-US" dirty="0">
                <a:solidFill>
                  <a:srgbClr val="000000"/>
                </a:solidFill>
                <a:effectLst/>
                <a:latin typeface="Arial" panose="020B0604020202020204" pitchFamily="34" charset="0"/>
                <a:sym typeface="+mn-ea"/>
              </a:rPr>
              <a:t>GEO and LEO hyperspectral sounder comparison framework and get preliminary result.</a:t>
            </a:r>
            <a:endParaRPr lang="en-US" b="0" i="0" u="none" strike="noStrike" dirty="0">
              <a:solidFill>
                <a:srgbClr val="000000"/>
              </a:solidFill>
              <a:effectLst/>
              <a:latin typeface="Arial" panose="020B0604020202020204" pitchFamily="34" charset="0"/>
              <a:sym typeface="+mn-ea"/>
            </a:endParaRPr>
          </a:p>
          <a:p>
            <a:pPr marL="457200" lvl="0" indent="-333375" algn="l" rtl="0">
              <a:lnSpc>
                <a:spcPct val="90000"/>
              </a:lnSpc>
              <a:spcBef>
                <a:spcPts val="1000"/>
              </a:spcBef>
              <a:spcAft>
                <a:spcPts val="0"/>
              </a:spcAft>
              <a:buSzPct val="69000"/>
              <a:buFont typeface="Noto Sans Symbols"/>
              <a:buChar char="⮚"/>
            </a:pPr>
            <a:r>
              <a:rPr lang="en-US" dirty="0" smtClean="0"/>
              <a:t>Next work:</a:t>
            </a:r>
            <a:endParaRPr lang="en-US" dirty="0" smtClean="0"/>
          </a:p>
          <a:p>
            <a:pPr marL="923925" lvl="1">
              <a:buSzPct val="69000"/>
              <a:buFont typeface="Arial" panose="020B0604020202020204" pitchFamily="34" charset="0"/>
              <a:buChar char="•"/>
            </a:pPr>
            <a:r>
              <a:rPr lang="en-US" dirty="0">
                <a:latin typeface="Calibri" panose="020F0502020204030204" charset="0"/>
                <a:cs typeface="Calibri" panose="020F0502020204030204" charset="0"/>
              </a:rPr>
              <a:t>Improve high </a:t>
            </a:r>
            <a:r>
              <a:rPr lang="en-US" dirty="0">
                <a:latin typeface="Calibri" panose="020F0502020204030204" charset="0"/>
                <a:cs typeface="Calibri" panose="020F0502020204030204" charset="0"/>
                <a:sym typeface="+mn-ea"/>
              </a:rPr>
              <a:t>level </a:t>
            </a:r>
            <a:r>
              <a:rPr lang="en-US" dirty="0">
                <a:latin typeface="Calibri" panose="020F0502020204030204" charset="0"/>
                <a:cs typeface="Calibri" panose="020F0502020204030204" charset="0"/>
              </a:rPr>
              <a:t>channels ( 703cm-1  ) calibration accuracy of GIIRS and HIRAS.</a:t>
            </a:r>
            <a:endParaRPr lang="en-US" dirty="0">
              <a:latin typeface="Calibri" panose="020F0502020204030204" charset="0"/>
              <a:cs typeface="Calibri" panose="020F0502020204030204" charset="0"/>
            </a:endParaRPr>
          </a:p>
          <a:p>
            <a:pPr marL="923925" lvl="1">
              <a:buSzPct val="69000"/>
              <a:buFont typeface="Arial" panose="020B0604020202020204" pitchFamily="34" charset="0"/>
              <a:buChar char="•"/>
            </a:pPr>
            <a:r>
              <a:rPr lang="en-US" dirty="0" smtClean="0">
                <a:latin typeface="Calibri" panose="020F0502020204030204" charset="0"/>
                <a:cs typeface="Calibri" panose="020F0502020204030204" charset="0"/>
              </a:rPr>
              <a:t>Analysis on </a:t>
            </a:r>
            <a:r>
              <a:rPr lang="en-US" dirty="0" smtClean="0">
                <a:latin typeface="Calibri" panose="020F0502020204030204" charset="0"/>
                <a:cs typeface="Calibri" panose="020F0502020204030204" charset="0"/>
                <a:sym typeface="+mn-ea"/>
              </a:rPr>
              <a:t>viration of </a:t>
            </a:r>
            <a:r>
              <a:rPr lang="en-US" altLang="zh-CN" b="1">
                <a:solidFill>
                  <a:srgbClr val="FF0000"/>
                </a:solidFill>
                <a:sym typeface="+mn-ea"/>
              </a:rPr>
              <a:t>TBB</a:t>
            </a:r>
            <a:r>
              <a:rPr lang="zh-CN" altLang="en-US" b="1">
                <a:solidFill>
                  <a:srgbClr val="FF0000"/>
                </a:solidFill>
                <a:sym typeface="+mn-ea"/>
              </a:rPr>
              <a:t> </a:t>
            </a:r>
            <a:r>
              <a:rPr lang="en-US" altLang="zh-CN" b="1">
                <a:solidFill>
                  <a:srgbClr val="FF0000"/>
                </a:solidFill>
                <a:sym typeface="+mn-ea"/>
              </a:rPr>
              <a:t>Bias</a:t>
            </a:r>
            <a:r>
              <a:rPr lang="zh-CN" altLang="en-US" b="1">
                <a:solidFill>
                  <a:srgbClr val="FF0000"/>
                </a:solidFill>
                <a:sym typeface="+mn-ea"/>
              </a:rPr>
              <a:t> </a:t>
            </a:r>
            <a:r>
              <a:rPr lang="en-US" altLang="zh-CN" b="1">
                <a:solidFill>
                  <a:srgbClr val="FF0000"/>
                </a:solidFill>
                <a:sym typeface="+mn-ea"/>
              </a:rPr>
              <a:t>Time</a:t>
            </a:r>
            <a:r>
              <a:rPr lang="zh-CN" altLang="en-US" b="1">
                <a:solidFill>
                  <a:srgbClr val="FF0000"/>
                </a:solidFill>
                <a:sym typeface="+mn-ea"/>
              </a:rPr>
              <a:t> </a:t>
            </a:r>
            <a:r>
              <a:rPr lang="en-US" altLang="zh-CN" b="1">
                <a:solidFill>
                  <a:srgbClr val="FF0000"/>
                </a:solidFill>
                <a:sym typeface="+mn-ea"/>
              </a:rPr>
              <a:t>Series</a:t>
            </a:r>
            <a:r>
              <a:rPr lang="en-US" dirty="0" smtClean="0">
                <a:latin typeface="Calibri" panose="020F0502020204030204" charset="0"/>
                <a:cs typeface="Calibri" panose="020F0502020204030204" charset="0"/>
              </a:rPr>
              <a:t>.</a:t>
            </a:r>
            <a:endParaRPr lang="en-US" dirty="0">
              <a:latin typeface="Calibri" panose="020F0502020204030204" charset="0"/>
              <a:cs typeface="Calibri" panose="020F0502020204030204" charset="0"/>
            </a:endParaRPr>
          </a:p>
          <a:p>
            <a:pPr marL="923925" lvl="1">
              <a:buSzPct val="69000"/>
              <a:buFont typeface="Arial" panose="020B0604020202020204" pitchFamily="34" charset="0"/>
              <a:buChar char="•"/>
            </a:pPr>
            <a:r>
              <a:rPr lang="en-US" dirty="0" smtClean="0">
                <a:latin typeface="Calibri" panose="020F0502020204030204" charset="0"/>
                <a:cs typeface="Calibri" panose="020F0502020204030204" charset="0"/>
              </a:rPr>
              <a:t>NL coefficient tuning. </a:t>
            </a:r>
            <a:endParaRPr lang="en-US" dirty="0" smtClean="0">
              <a:latin typeface="Calibri" panose="020F0502020204030204" charset="0"/>
              <a:cs typeface="Calibri" panose="020F0502020204030204" charset="0"/>
            </a:endParaRPr>
          </a:p>
          <a:p>
            <a:pPr marL="923925" lvl="1">
              <a:buSzPct val="69000"/>
              <a:buFont typeface="Arial" panose="020B0604020202020204" pitchFamily="34" charset="0"/>
              <a:buChar char="•"/>
            </a:pPr>
            <a:r>
              <a:rPr lang="en-US" dirty="0" smtClean="0">
                <a:latin typeface="Calibri" panose="020F0502020204030204" charset="0"/>
                <a:cs typeface="Calibri" panose="020F0502020204030204" charset="0"/>
              </a:rPr>
              <a:t>Spectral calibration improvement of both GIIRS and HIRAS(especially for MW IR).</a:t>
            </a:r>
            <a:endParaRPr lang="en-US" dirty="0" smtClean="0">
              <a:latin typeface="Calibri" panose="020F0502020204030204" charset="0"/>
              <a:cs typeface="Calibri" panose="020F0502020204030204" charset="0"/>
            </a:endParaRPr>
          </a:p>
          <a:p>
            <a:pPr indent="-333375">
              <a:buSzPct val="69000"/>
              <a:buFont typeface="Noto Sans Symbols"/>
              <a:buChar char="⮚"/>
            </a:pPr>
            <a:endParaRPr lang="en-US" dirty="0" smtClean="0">
              <a:latin typeface="Calibri" panose="020F0502020204030204" charset="0"/>
              <a:cs typeface="Calibri" panose="020F0502020204030204" charset="0"/>
            </a:endParaRPr>
          </a:p>
          <a:p>
            <a:pPr lvl="1" indent="-333375">
              <a:buSzPct val="69000"/>
              <a:buFont typeface="Noto Sans Symbols"/>
              <a:buChar char="⮚"/>
            </a:pPr>
            <a:endParaRPr lang="en-US" dirty="0" smtClean="0">
              <a:latin typeface="Calibri" panose="020F0502020204030204" charset="0"/>
              <a:cs typeface="Calibri" panose="020F0502020204030204" charset="0"/>
            </a:endParaRPr>
          </a:p>
          <a:p>
            <a:pPr marL="457200" lvl="0" indent="-228600" algn="l" rtl="0">
              <a:lnSpc>
                <a:spcPct val="90000"/>
              </a:lnSpc>
              <a:spcBef>
                <a:spcPts val="1000"/>
              </a:spcBef>
              <a:spcAft>
                <a:spcPts val="0"/>
              </a:spcAft>
              <a:buSzPct val="69000"/>
              <a:buFont typeface="Noto Sans Symbols"/>
              <a:buNone/>
            </a:pPr>
            <a:endParaRPr dirty="0"/>
          </a:p>
          <a:p>
            <a:pPr marL="914400" lvl="0" indent="0" algn="l" rtl="0">
              <a:lnSpc>
                <a:spcPct val="90000"/>
              </a:lnSpc>
              <a:spcBef>
                <a:spcPts val="500"/>
              </a:spcBef>
              <a:spcAft>
                <a:spcPts val="0"/>
              </a:spcAft>
              <a:buNone/>
            </a:pPr>
            <a:endParaRPr dirty="0"/>
          </a:p>
          <a:p>
            <a:pPr marL="914400" lvl="1" indent="-228600" algn="l" rtl="0">
              <a:lnSpc>
                <a:spcPct val="90000"/>
              </a:lnSpc>
              <a:spcBef>
                <a:spcPts val="500"/>
              </a:spcBef>
              <a:spcAft>
                <a:spcPts val="0"/>
              </a:spcAft>
              <a:buSzPct val="81000"/>
              <a:buFont typeface="Arial" panose="020B0604020202020204"/>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 name="文本框 37"/>
          <p:cNvSpPr txBox="1"/>
          <p:nvPr/>
        </p:nvSpPr>
        <p:spPr>
          <a:xfrm>
            <a:off x="1413405" y="243832"/>
            <a:ext cx="6543040" cy="46037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rPr>
              <a:t>1.1 Background </a:t>
            </a:r>
            <a:endParaRPr kumimoji="1" lang="en-US" altLang="zh-CN" sz="24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endParaRPr>
          </a:p>
        </p:txBody>
      </p:sp>
      <p:sp>
        <p:nvSpPr>
          <p:cNvPr id="5" name="Title 1"/>
          <p:cNvSpPr>
            <a:spLocks noGrp="1"/>
          </p:cNvSpPr>
          <p:nvPr/>
        </p:nvSpPr>
        <p:spPr>
          <a:xfrm>
            <a:off x="1838960" y="130991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charset="0"/>
                <a:ea typeface="+mj-ea"/>
                <a:cs typeface="Times New Roman" panose="0202060305040502030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dirty="0">
                <a:solidFill>
                  <a:srgbClr val="0000FF"/>
                </a:solidFill>
              </a:rPr>
              <a:t>2023 Annual Meeting Actions</a:t>
            </a:r>
            <a:endParaRPr lang="en-US" dirty="0">
              <a:solidFill>
                <a:srgbClr val="0000FF"/>
              </a:solidFill>
            </a:endParaRPr>
          </a:p>
        </p:txBody>
      </p:sp>
      <p:graphicFrame>
        <p:nvGraphicFramePr>
          <p:cNvPr id="6" name="Content Placeholder 4"/>
          <p:cNvGraphicFramePr>
            <a:graphicFrameLocks noGrp="1"/>
          </p:cNvGraphicFramePr>
          <p:nvPr>
            <p:custDataLst>
              <p:tags r:id="rId1"/>
            </p:custDataLst>
          </p:nvPr>
        </p:nvGraphicFramePr>
        <p:xfrm>
          <a:off x="381000" y="2651760"/>
          <a:ext cx="10986770" cy="2686050"/>
        </p:xfrm>
        <a:graphic>
          <a:graphicData uri="http://schemas.openxmlformats.org/drawingml/2006/table">
            <a:tbl>
              <a:tblPr firstRow="1" bandRow="1">
                <a:tableStyleId>{21E4AEA4-8DFA-4A89-87EB-49C32662AFE0}</a:tableStyleId>
              </a:tblPr>
              <a:tblGrid>
                <a:gridCol w="952500"/>
                <a:gridCol w="3457575"/>
                <a:gridCol w="1602105"/>
                <a:gridCol w="1266190"/>
                <a:gridCol w="1294765"/>
                <a:gridCol w="1406525"/>
                <a:gridCol w="1007110"/>
              </a:tblGrid>
              <a:tr h="521335">
                <a:tc>
                  <a:txBody>
                    <a:bodyPr/>
                    <a:p>
                      <a:pPr algn="ctr" fontAlgn="b"/>
                      <a:r>
                        <a:rPr lang="en-US" sz="1400" b="1" i="0" u="none" strike="noStrike" dirty="0">
                          <a:solidFill>
                            <a:schemeClr val="bg1"/>
                          </a:solidFill>
                          <a:effectLst/>
                          <a:latin typeface="Arial" panose="020B0604020202020204" pitchFamily="34" charset="0"/>
                        </a:rPr>
                        <a:t>Action Id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Summary</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Lead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Due</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Completed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Notes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Status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r>
              <a:tr h="608965">
                <a:tc rowSpan="3">
                  <a:txBody>
                    <a:bodyPr/>
                    <a:p>
                      <a:pPr algn="ctr" fontAlgn="t"/>
                      <a:r>
                        <a:rPr lang="en-US" sz="1400" dirty="0">
                          <a:solidFill>
                            <a:srgbClr val="000000"/>
                          </a:solidFill>
                          <a:effectLst/>
                          <a:latin typeface="Arial" panose="020B0604020202020204" pitchFamily="34" charset="0"/>
                          <a:sym typeface="+mn-ea"/>
                        </a:rPr>
                        <a:t>A.GIR.20230301.2</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investigate 1) diurnal variations</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 See Xingwei’s talk in IRWG meeting</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closed</a:t>
                      </a:r>
                      <a:endParaRPr lang="en-US" sz="1400" b="0" i="0" u="none" strike="noStrike" dirty="0">
                        <a:solidFill>
                          <a:srgbClr val="000000"/>
                        </a:solidFill>
                        <a:effectLst/>
                        <a:latin typeface="Arial" panose="020B0604020202020204" pitchFamily="34" charset="0"/>
                      </a:endParaRPr>
                    </a:p>
                  </a:txBody>
                  <a:tcPr marL="6350" marR="6350" marT="6350" marB="0" anchor="ctr"/>
                </a:tc>
              </a:tr>
              <a:tr h="909320">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2) GEO and LEO hyperspectral sounder comparison</a:t>
                      </a:r>
                      <a:endParaRPr lang="en-US" sz="1400" b="0" i="0" u="none" strike="noStrike" dirty="0">
                        <a:solidFill>
                          <a:srgbClr val="000000"/>
                        </a:solidFill>
                        <a:effectLst/>
                        <a:latin typeface="Arial" panose="020B0604020202020204" pitchFamily="34" charset="0"/>
                        <a:sym typeface="+mn-ea"/>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18/7/2024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IR Subgroup webmeeting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To be closed</a:t>
                      </a:r>
                      <a:endParaRPr lang="en-US" sz="1400" b="0" i="0" u="none" strike="noStrike" dirty="0">
                        <a:solidFill>
                          <a:srgbClr val="000000"/>
                        </a:solidFill>
                        <a:effectLst/>
                        <a:latin typeface="Arial" panose="020B0604020202020204" pitchFamily="34" charset="0"/>
                      </a:endParaRPr>
                    </a:p>
                  </a:txBody>
                  <a:tcPr marL="6350" marR="6350" marT="6350" marB="0" anchor="ctr"/>
                </a:tc>
              </a:tr>
              <a:tr h="608965">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3) GSICS correction </a:t>
                      </a:r>
                      <a:endParaRPr lang="en-US" sz="1400" b="0" i="0" u="none" strike="noStrike" dirty="0">
                        <a:solidFill>
                          <a:srgbClr val="000000"/>
                        </a:solidFill>
                        <a:effectLst/>
                        <a:highlight>
                          <a:srgbClr val="FFFF00"/>
                        </a:highlight>
                        <a:latin typeface="Arial" panose="020B0604020202020204" pitchFamily="34" charset="0"/>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Open</a:t>
                      </a:r>
                      <a:endParaRPr lang="en-US" sz="1400" b="0" i="0" u="none" strike="noStrike" dirty="0">
                        <a:solidFill>
                          <a:srgbClr val="000000"/>
                        </a:solidFill>
                        <a:effectLst/>
                        <a:latin typeface="Arial" panose="020B0604020202020204" pitchFamily="34" charset="0"/>
                      </a:endParaRPr>
                    </a:p>
                  </a:txBody>
                  <a:tcPr marL="6350" marR="6350" marT="6350" marB="0" anchor="ct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A28AC38-E0E8-49D7-B2FE-71FD7C42C09E}" type="slidenum">
              <a:rPr lang="en-US" smtClean="0"/>
            </a:fld>
            <a:endParaRPr lang="en-US"/>
          </a:p>
        </p:txBody>
      </p:sp>
      <p:sp>
        <p:nvSpPr>
          <p:cNvPr id="6" name="文本框 5"/>
          <p:cNvSpPr txBox="1"/>
          <p:nvPr/>
        </p:nvSpPr>
        <p:spPr>
          <a:xfrm>
            <a:off x="1182336" y="173733"/>
            <a:ext cx="6079524" cy="460375"/>
          </a:xfrm>
          <a:prstGeom prst="rect">
            <a:avLst/>
          </a:prstGeom>
          <a:noFill/>
        </p:spPr>
        <p:txBody>
          <a:bodyPr wrap="square" rtlCol="0">
            <a:spAutoFit/>
          </a:bodyPr>
          <a:lstStyle/>
          <a:p>
            <a:r>
              <a:rPr lang="en-US" altLang="zh-CN" sz="2400" b="1" dirty="0" smtClean="0">
                <a:solidFill>
                  <a:schemeClr val="accent4">
                    <a:lumMod val="75000"/>
                  </a:schemeClr>
                </a:solidFill>
                <a:latin typeface="微软雅黑" panose="020B0503020204020204" charset="-122"/>
                <a:ea typeface="微软雅黑" panose="020B0503020204020204" charset="-122"/>
              </a:rPr>
              <a:t>1.2 FY-3/HIRAS instruments</a:t>
            </a:r>
            <a:endParaRPr lang="en-US" altLang="zh-CN" sz="2400" b="1" dirty="0" smtClean="0">
              <a:solidFill>
                <a:schemeClr val="accent4">
                  <a:lumMod val="75000"/>
                </a:schemeClr>
              </a:solidFill>
              <a:latin typeface="微软雅黑" panose="020B0503020204020204" charset="-122"/>
              <a:ea typeface="微软雅黑" panose="020B0503020204020204" charset="-122"/>
            </a:endParaRPr>
          </a:p>
        </p:txBody>
      </p:sp>
      <p:graphicFrame>
        <p:nvGraphicFramePr>
          <p:cNvPr id="8" name="Group 41"/>
          <p:cNvGraphicFramePr>
            <a:graphicFrameLocks noGrp="1"/>
          </p:cNvGraphicFramePr>
          <p:nvPr/>
        </p:nvGraphicFramePr>
        <p:xfrm>
          <a:off x="502160" y="4038785"/>
          <a:ext cx="11187680" cy="2506664"/>
        </p:xfrm>
        <a:graphic>
          <a:graphicData uri="http://schemas.openxmlformats.org/drawingml/2006/table">
            <a:tbl>
              <a:tblPr/>
              <a:tblGrid>
                <a:gridCol w="738087"/>
                <a:gridCol w="1811668"/>
                <a:gridCol w="805186"/>
                <a:gridCol w="939383"/>
                <a:gridCol w="1476174"/>
                <a:gridCol w="1006482"/>
                <a:gridCol w="855868"/>
                <a:gridCol w="1152525"/>
                <a:gridCol w="1151731"/>
                <a:gridCol w="1250576"/>
              </a:tblGrid>
              <a:tr h="239713">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Band</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Spectral Range</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(cm</a:t>
                      </a:r>
                      <a:r>
                        <a:rPr kumimoji="0" lang="en-US" altLang="zh-CN" sz="1400" b="1" i="0" u="none" strike="noStrike" cap="none" normalizeH="0" baseline="3000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a:t>
                      </a: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Spectral </a:t>
                      </a:r>
                      <a:endParaRPr kumimoji="0" lang="en-US" altLang="zh-CN" sz="12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Resolution</a:t>
                      </a:r>
                      <a:endParaRPr kumimoji="0" lang="zh-CN" altLang="zh-CN" sz="12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(cm</a:t>
                      </a:r>
                      <a:r>
                        <a:rPr kumimoji="0" lang="en-US" altLang="zh-CN" sz="1400" b="1" i="0" u="none" strike="noStrike" cap="none" normalizeH="0" baseline="3000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a:t>
                      </a: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Sensitivity (NE</a:t>
                      </a: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T@280K)</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c grid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Radiometric Accuracy</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grid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Spectral Uncertainty</a:t>
                      </a:r>
                      <a:endParaRPr kumimoji="0" lang="zh-CN" altLang="zh-CN" sz="1400" b="1"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88766">
                <a:tc vMerge="1">
                  <a:tcPr/>
                </a:tc>
                <a:tc vMerge="1">
                  <a:tcPr/>
                </a:tc>
                <a:tc vMerge="1">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FY-3D</a:t>
                      </a:r>
                      <a:endParaRPr kumimoji="0" lang="zh-CN"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FY-3E/F</a:t>
                      </a:r>
                      <a:r>
                        <a:rPr kumimoji="0" lang="en-US"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/H</a:t>
                      </a:r>
                      <a:endParaRPr kumimoji="0" lang="zh-CN"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FY-3D</a:t>
                      </a:r>
                      <a:endParaRPr kumimoji="0" lang="zh-CN"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T w="12700" cap="flat" cmpd="sng" algn="ctr">
                      <a:solidFill>
                        <a:srgbClr val="000000"/>
                      </a:solidFill>
                      <a:prstDash val="solid"/>
                      <a:round/>
                      <a:headEnd type="none" w="med" len="med"/>
                      <a:tailEnd type="none" w="med" len="med"/>
                    </a:lnT>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FY-3E/F</a:t>
                      </a:r>
                      <a:r>
                        <a:rPr kumimoji="0" lang="en-US"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/H</a:t>
                      </a:r>
                      <a:endParaRPr kumimoji="0" lang="zh-CN"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T w="12700" cap="flat" cmpd="sng" algn="ctr">
                      <a:solidFill>
                        <a:srgbClr val="000000"/>
                      </a:solidFill>
                      <a:prstDash val="solid"/>
                      <a:round/>
                      <a:headEnd type="none" w="med" len="med"/>
                      <a:tailEnd type="none" w="med" len="med"/>
                    </a:lnT>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FY-3D</a:t>
                      </a:r>
                      <a:endParaRPr kumimoji="0" lang="zh-CN"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T w="19050" cap="flat" cmpd="sng" algn="ctr">
                      <a:solidFill>
                        <a:srgbClr val="000000"/>
                      </a:solidFill>
                      <a:prstDash val="solid"/>
                      <a:round/>
                      <a:headEnd type="none" w="med" len="med"/>
                      <a:tailEnd type="none" w="med" len="med"/>
                    </a:lnT>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FY-3E/F</a:t>
                      </a:r>
                      <a:r>
                        <a:rPr kumimoji="0" lang="en-US"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/H</a:t>
                      </a:r>
                      <a:endParaRPr kumimoji="0" lang="zh-CN" altLang="zh-CN" sz="1400" b="1"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tc>
              </a:tr>
              <a:tr h="238125">
                <a:tc row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LWIR</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650</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1168.125</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15.38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8.56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endPar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0.625</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0.4 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650 </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667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0.8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0.7 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1.0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10 ppm</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7 ppm</a:t>
                      </a:r>
                      <a:endPar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tcPr>
                </a:tc>
              </a:tr>
              <a:tr h="212725">
                <a:tc vMerge="1">
                  <a:tcPr/>
                </a:tc>
                <a:tc vMerge="1">
                  <a:tcPr/>
                </a:tc>
                <a:tc vMerge="1">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667</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689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0.4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0.5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T w="12700" cap="flat" cmpd="sng" algn="ctr">
                      <a:solidFill>
                        <a:schemeClr val="tx1"/>
                      </a:solidFill>
                      <a:prstDash val="solid"/>
                      <a:round/>
                      <a:headEnd type="none" w="med" len="med"/>
                      <a:tailEnd type="none" w="med" len="med"/>
                    </a:lnT>
                  </a:tcPr>
                </a:tc>
                <a:tc vMerge="1">
                  <a:tcPr marL="0" marR="0" marT="0" marB="0" anchor="ctr" horzOverflow="overflow"/>
                </a:tc>
                <a:tc vMerge="1">
                  <a:tcPr marL="0" marR="0" marT="0" marB="0" anchor="ctr" horzOverflow="overflow"/>
                </a:tc>
              </a:tr>
              <a:tr h="212725">
                <a:tc vMerge="1">
                  <a:tcPr/>
                </a:tc>
                <a:tc vMerge="1">
                  <a:tcPr/>
                </a:tc>
                <a:tc vMerge="1">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689</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1000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0.2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0.4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tc>
                <a:tc vMerge="1">
                  <a:tcPr/>
                </a:tc>
                <a:tc vMerge="1">
                  <a:tcPr marL="0" marR="0" marT="0" marB="0" anchor="ctr" horzOverflow="overflow"/>
                </a:tc>
              </a:tr>
              <a:tr h="191453">
                <a:tc vMerge="1">
                  <a:tcPr/>
                </a:tc>
                <a:tc vMerge="1">
                  <a:tcPr/>
                </a:tc>
                <a:tc vMerge="1">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1000</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1136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0.4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0.5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tc>
                <a:tc vMerge="1">
                  <a:tcPr/>
                </a:tc>
                <a:tc vMerge="1">
                  <a:tcPr marL="0" marR="0" marT="0" marB="0" anchor="ctr" horzOverflow="overflow"/>
                </a:tc>
              </a:tr>
              <a:tr h="257175">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MWIR</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1168.75</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1920</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8.55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5.21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endPar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0.625</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0.7K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1210</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1538 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0.2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0.7 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0.4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tc>
                <a:tc vMerge="1">
                  <a:tcPr marL="0" marR="0" marT="0" marB="0" anchor="ctr" horzOverflow="overflow">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68580" marR="68580" marT="0" marB="0" anchor="ctr" horzOverflow="overflow"/>
                </a:tc>
              </a:tr>
              <a:tr h="238126">
                <a:tc vMerge="1">
                  <a:tcPr/>
                </a:tc>
                <a:tc vMerge="1">
                  <a:tcPr/>
                </a:tc>
                <a:tc vMerge="1">
                  <a:tcPr/>
                </a:tc>
                <a:tc vMerge="1">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1538</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1750 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-1</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0.3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0" marR="0" marT="0" marB="0" anchor="ctr" horzOverflow="overflow"/>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0.5 K</a:t>
                      </a:r>
                      <a:endParaRPr kumimoji="0" 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nchor="ctr" horzOverflow="overflow"/>
                </a:tc>
                <a:tc vMerge="1">
                  <a:tcPr marL="0" marR="0" marT="0" marB="0" anchor="ctr" horzOverflow="overflow"/>
                </a:tc>
                <a:tc vMerge="1">
                  <a:tcPr marL="68580" marR="68580" marT="0" marB="0" anchor="ctr" horzOverflow="overflow"/>
                </a:tc>
              </a:tr>
              <a:tr h="246063">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SWIR</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1920.625</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2550</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5.21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3.92 </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sym typeface="Symbol" panose="05050102010706020507" pitchFamily="18" charset="2"/>
                        </a:rPr>
                        <a:t></a:t>
                      </a: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m</a:t>
                      </a:r>
                      <a:r>
                        <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a:t>
                      </a:r>
                      <a:endParaRPr kumimoji="0" lang="zh-CN" altLang="en-US"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rPr>
                        <a:t>0.625</a:t>
                      </a:r>
                      <a:endParaRPr kumimoji="0" lang="zh-CN" altLang="zh-CN" sz="1400" b="0" i="0" u="none" strike="noStrike" cap="none" normalizeH="0" baseline="0" dirty="0" smtClean="0">
                        <a:ln>
                          <a:noFill/>
                        </a:ln>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1.2 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2155</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2300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0.3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rPr>
                        <a:t>0.7 K</a:t>
                      </a:r>
                      <a:endParaRPr kumimoji="0" lang="zh-CN" altLang="zh-CN" sz="1400" b="0" i="0" u="none" strike="noStrike" cap="none" normalizeH="0" baseline="0" dirty="0" smtClean="0">
                        <a:ln>
                          <a:noFill/>
                        </a:ln>
                        <a:solidFill>
                          <a:srgbClr val="00B05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0.5 K</a:t>
                      </a:r>
                      <a:endPar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tc>
                <a:tc vMerge="1">
                  <a:tcPr marL="0" marR="0" marT="0" marB="0" anchor="ctr" horzOverflow="overflow">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vMerge="1">
                  <a:tcPr marL="0" marR="0" marT="0" marB="0" anchor="ctr" horzOverflow="overflow"/>
                </a:tc>
              </a:tr>
              <a:tr h="307975">
                <a:tc vMerge="1">
                  <a:tcPr/>
                </a:tc>
                <a:tc vMerge="1">
                  <a:tcPr/>
                </a:tc>
                <a:tc vMerge="1">
                  <a:tcPr/>
                </a:tc>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2300</a:t>
                      </a:r>
                      <a:r>
                        <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2550 </a:t>
                      </a: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rPr>
                        <a:t>cm</a:t>
                      </a:r>
                      <a:r>
                        <a:rPr kumimoji="0" lang="en-US" altLang="zh-CN" sz="1400" b="0" i="0" u="none" strike="noStrike" cap="none" normalizeH="0" baseline="30000" dirty="0" smtClean="0">
                          <a:ln>
                            <a:noFill/>
                          </a:ln>
                          <a:solidFill>
                            <a:srgbClr val="FF0000"/>
                          </a:solidFill>
                          <a:effectLst/>
                          <a:latin typeface="Times New Roman" panose="02020603050405020304" charset="0"/>
                          <a:ea typeface="宋体" panose="02010600030101010101" pitchFamily="2" charset="-122"/>
                        </a:rPr>
                        <a:t>-1</a:t>
                      </a:r>
                      <a:endPar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0.5 K</a:t>
                      </a:r>
                      <a:endParaRPr kumimoji="0" lang="zh-CN"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lnL w="1270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vMerge="1">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rPr>
                        <a:t>0.6 K</a:t>
                      </a:r>
                      <a:endParaRPr kumimoji="0" lang="zh-CN" altLang="en-US" sz="1400" b="0" i="0" u="none" strike="noStrike" cap="none" normalizeH="0" baseline="0" dirty="0" smtClean="0">
                        <a:ln>
                          <a:noFill/>
                        </a:ln>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marL="0" marR="0" marT="0" marB="0" anchor="ctr" horzOverflow="overflow"/>
                </a:tc>
                <a:tc vMerge="1">
                  <a:tcPr marL="0" marR="0" marT="0" marB="0" anchor="ctr" horzOverflow="overflow"/>
                </a:tc>
                <a:tc vMerge="1">
                  <a:tcPr marL="0" marR="0" marT="0" marB="0" anchor="ctr" horzOverflow="overflow"/>
                </a:tc>
              </a:tr>
            </a:tbl>
          </a:graphicData>
        </a:graphic>
      </p:graphicFrame>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6238" y="947537"/>
            <a:ext cx="5040000" cy="2821621"/>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593" y="947537"/>
            <a:ext cx="5400000" cy="301300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A28AC38-E0E8-49D7-B2FE-71FD7C42C09E}" type="slidenum">
              <a:rPr lang="en-US" smtClean="0"/>
            </a:fld>
            <a:endParaRPr lang="en-US" dirty="0"/>
          </a:p>
        </p:txBody>
      </p:sp>
      <p:sp>
        <p:nvSpPr>
          <p:cNvPr id="6" name="文本框 5"/>
          <p:cNvSpPr txBox="1"/>
          <p:nvPr/>
        </p:nvSpPr>
        <p:spPr>
          <a:xfrm>
            <a:off x="1253456" y="219453"/>
            <a:ext cx="6079524" cy="460375"/>
          </a:xfrm>
          <a:prstGeom prst="rect">
            <a:avLst/>
          </a:prstGeom>
          <a:noFill/>
        </p:spPr>
        <p:txBody>
          <a:bodyPr wrap="square" rtlCol="0">
            <a:spAutoFit/>
          </a:bodyPr>
          <a:lstStyle/>
          <a:p>
            <a:r>
              <a:rPr lang="en-US" altLang="zh-CN" sz="2400" b="1" dirty="0" smtClean="0">
                <a:solidFill>
                  <a:schemeClr val="accent4">
                    <a:lumMod val="75000"/>
                  </a:schemeClr>
                </a:solidFill>
                <a:latin typeface="微软雅黑" panose="020B0503020204020204" charset="-122"/>
                <a:ea typeface="微软雅黑" panose="020B0503020204020204" charset="-122"/>
              </a:rPr>
              <a:t> 1.2 FY-4</a:t>
            </a:r>
            <a:r>
              <a:rPr lang="en-US" altLang="zh-CN" sz="2400" b="1" dirty="0">
                <a:solidFill>
                  <a:schemeClr val="accent4">
                    <a:lumMod val="75000"/>
                  </a:schemeClr>
                </a:solidFill>
                <a:latin typeface="微软雅黑" panose="020B0503020204020204" charset="-122"/>
                <a:ea typeface="微软雅黑" panose="020B0503020204020204" charset="-122"/>
              </a:rPr>
              <a:t>/</a:t>
            </a:r>
            <a:r>
              <a:rPr lang="en-US" altLang="zh-CN" sz="2400" b="1" dirty="0" smtClean="0">
                <a:solidFill>
                  <a:schemeClr val="accent4">
                    <a:lumMod val="75000"/>
                  </a:schemeClr>
                </a:solidFill>
                <a:latin typeface="微软雅黑" panose="020B0503020204020204" charset="-122"/>
                <a:ea typeface="微软雅黑" panose="020B0503020204020204" charset="-122"/>
              </a:rPr>
              <a:t>GIIRS instruments</a:t>
            </a:r>
            <a:endParaRPr lang="en-US" altLang="zh-CN" sz="2400" b="1" dirty="0" smtClean="0">
              <a:solidFill>
                <a:schemeClr val="accent4">
                  <a:lumMod val="75000"/>
                </a:schemeClr>
              </a:solidFill>
              <a:latin typeface="微软雅黑" panose="020B0503020204020204" charset="-122"/>
              <a:ea typeface="微软雅黑" panose="020B0503020204020204"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5058"/>
          <a:stretch>
            <a:fillRect/>
          </a:stretch>
        </p:blipFill>
        <p:spPr>
          <a:xfrm>
            <a:off x="7602087" y="761741"/>
            <a:ext cx="4500000" cy="2292253"/>
          </a:xfrm>
          <a:prstGeom prst="rect">
            <a:avLst/>
          </a:prstGeom>
          <a:ln w="12700">
            <a:solidFill>
              <a:schemeClr val="tx1"/>
            </a:solidFill>
          </a:ln>
        </p:spPr>
      </p:pic>
      <p:graphicFrame>
        <p:nvGraphicFramePr>
          <p:cNvPr id="11" name="表格 10"/>
          <p:cNvGraphicFramePr>
            <a:graphicFrameLocks noGrp="1"/>
          </p:cNvGraphicFramePr>
          <p:nvPr/>
        </p:nvGraphicFramePr>
        <p:xfrm>
          <a:off x="73062" y="860106"/>
          <a:ext cx="7446645" cy="4520565"/>
        </p:xfrm>
        <a:graphic>
          <a:graphicData uri="http://schemas.openxmlformats.org/drawingml/2006/table">
            <a:tbl>
              <a:tblPr firstRow="1" bandRow="1">
                <a:tableStyleId>{5940675A-B579-460E-94D1-54222C63F5DA}</a:tableStyleId>
              </a:tblPr>
              <a:tblGrid>
                <a:gridCol w="2230755"/>
                <a:gridCol w="2630170"/>
                <a:gridCol w="2585720"/>
              </a:tblGrid>
              <a:tr h="370840">
                <a:tc>
                  <a:txBody>
                    <a:bodyPr/>
                    <a:lstStyle/>
                    <a:p>
                      <a:pPr algn="ct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Spec</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ctr"/>
                      <a:r>
                        <a:rPr lang="en-US" altLang="zh-CN" sz="1600" b="1"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FY-4A</a:t>
                      </a:r>
                      <a:endParaRPr lang="zh-CN" altLang="en-US" sz="16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ctr"/>
                      <a:r>
                        <a:rPr lang="en-US" altLang="zh-CN" sz="1600" b="1"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FY-4B</a:t>
                      </a:r>
                      <a:endParaRPr lang="zh-CN" altLang="en-US" sz="16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51816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Spectral Range</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LWIR: 700~1130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MWIR: 1650~2250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LWIR: 680~1130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MWIR: 1650~2250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20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Spectral Sampling</a:t>
                      </a:r>
                      <a:endParaRPr lang="zh-CN" altLang="en-US"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0.625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0.625 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51816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Sensitivity</a:t>
                      </a:r>
                      <a:endParaRPr lang="zh-CN" altLang="en-US"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LWIR: </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0.5~1.1</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r. u.</a:t>
                      </a:r>
                      <a:endPar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MWIR: 0.1~0.14 r. u.</a:t>
                      </a:r>
                      <a:endParaRPr lang="zh-CN" altLang="en-US"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LWIR: less than</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0.5</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r. u.</a:t>
                      </a:r>
                      <a:endPar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MWIR: less than 0.1 r. u.</a:t>
                      </a:r>
                      <a:endParaRPr lang="zh-CN" altLang="en-US"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Spectral accuracy</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10 ppm (nominal)</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Less than</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7 ppm</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Radiometric accuracy</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 K (nominal)</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0.7 K</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Detector</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Matrix</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32×4,</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sparse </a:t>
                      </a:r>
                      <a:r>
                        <a:rPr lang="en-US" altLang="zh-CN" sz="1400" baseline="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layour</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16×8,</a:t>
                      </a:r>
                      <a:r>
                        <a:rPr lang="en-US" altLang="zh-CN" sz="1400" baseline="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 sparse </a:t>
                      </a:r>
                      <a:r>
                        <a:rPr lang="en-US" altLang="zh-CN" sz="1400" baseline="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layour</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Spatial Sampling</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16 km @ </a:t>
                      </a: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s.s.p</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12 km @ </a:t>
                      </a: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s.s.p</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51816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Observation Coverage</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China and its surroundings @ 86.5°E</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China and its surroundings @ 105°E</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Repeat Cycle Duration</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2.0 hours</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1.5 hours</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r h="370840">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VIS Integrated Imager</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2 km @ </a:t>
                      </a: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s.s.p</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c>
                  <a:txBody>
                    <a:bodyPr/>
                    <a:lstStyle/>
                    <a:p>
                      <a:pPr algn="l"/>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1 km @ </a:t>
                      </a: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rPr>
                        <a:t>s.s.p</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91425" marR="91425" marT="45712" marB="45712" anchor="ctr"/>
                </a:tc>
              </a:tr>
            </a:tbl>
          </a:graphicData>
        </a:graphic>
      </p:graphicFrame>
      <p:sp>
        <p:nvSpPr>
          <p:cNvPr id="12" name="文本框 11"/>
          <p:cNvSpPr txBox="1"/>
          <p:nvPr/>
        </p:nvSpPr>
        <p:spPr>
          <a:xfrm>
            <a:off x="147205" y="5560123"/>
            <a:ext cx="4118275" cy="523220"/>
          </a:xfrm>
          <a:prstGeom prst="rect">
            <a:avLst/>
          </a:prstGeom>
          <a:noFill/>
        </p:spPr>
        <p:txBody>
          <a:bodyPr wrap="square" rtlCol="0">
            <a:spAutoFit/>
          </a:bodyPr>
          <a:lstStyle/>
          <a:p>
            <a:pPr algn="just">
              <a:spcAft>
                <a:spcPts val="0"/>
              </a:spcAft>
            </a:pP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r. u.: radiance unit, </a:t>
            </a: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mW</a:t>
            </a:r>
            <a:r>
              <a:rPr lang="en-US" altLang="zh-CN"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/[m</a:t>
            </a:r>
            <a:r>
              <a:rPr lang="en-US" altLang="zh-CN" sz="1400" baseline="300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2</a:t>
            </a:r>
            <a:r>
              <a:rPr lang="en-US" altLang="zh-CN"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·sr·cm</a:t>
            </a:r>
            <a:r>
              <a:rPr lang="en-US" altLang="zh-CN" sz="1400" baseline="300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-1</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a:t>
            </a:r>
            <a:endPar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endParaRPr>
          </a:p>
          <a:p>
            <a:pPr algn="just">
              <a:spcAft>
                <a:spcPts val="0"/>
              </a:spcAft>
            </a:pPr>
            <a:r>
              <a:rPr lang="en-US" altLang="zh-CN" sz="140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s.s.p</a:t>
            </a:r>
            <a:r>
              <a:rPr lang="en-US" altLang="zh-CN" sz="14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rPr>
              <a:t>.: sub-satellite point</a:t>
            </a:r>
            <a:endParaRPr lang="en-US" altLang="zh-CN"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charset="0"/>
            </a:endParaRPr>
          </a:p>
        </p:txBody>
      </p:sp>
      <p:sp>
        <p:nvSpPr>
          <p:cNvPr id="13" name="文本框 12"/>
          <p:cNvSpPr txBox="1"/>
          <p:nvPr/>
        </p:nvSpPr>
        <p:spPr>
          <a:xfrm>
            <a:off x="7668260" y="3282950"/>
            <a:ext cx="4433570" cy="3219450"/>
          </a:xfrm>
          <a:prstGeom prst="rect">
            <a:avLst/>
          </a:prstGeom>
          <a:noFill/>
        </p:spPr>
        <p:txBody>
          <a:bodyPr wrap="square" rtlCol="0">
            <a:noAutofit/>
          </a:bodyPr>
          <a:lstStyle/>
          <a:p>
            <a:pPr marL="285750" indent="-285750" algn="just">
              <a:lnSpc>
                <a:spcPct val="120000"/>
              </a:lnSpc>
              <a:spcBef>
                <a:spcPts val="0"/>
              </a:spcBef>
              <a:spcAft>
                <a:spcPts val="0"/>
              </a:spcAft>
              <a:buFont typeface="Wingdings" panose="05000000000000000000" pitchFamily="2" charset="2"/>
              <a:buChar char="Ø"/>
            </a:pPr>
            <a:r>
              <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FY-4</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 and FY-4</a:t>
            </a:r>
            <a:r>
              <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B satellite</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s</a:t>
            </a:r>
            <a:r>
              <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successfully launched on </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Dec 11, 2016 and </a:t>
            </a:r>
            <a:r>
              <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June 3, 2021</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respectively</a:t>
            </a:r>
            <a:r>
              <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endPar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marL="285750" indent="-285750" algn="just">
              <a:lnSpc>
                <a:spcPct val="120000"/>
              </a:lnSpc>
              <a:spcBef>
                <a:spcPts val="0"/>
              </a:spcBef>
              <a:spcAft>
                <a:spcPts val="0"/>
              </a:spcAft>
              <a:buFont typeface="Wingdings" panose="05000000000000000000" pitchFamily="2" charset="2"/>
              <a:buChar char="Ø"/>
            </a:pP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From  March 5, 2024, FY-4A is drifting to 86.5 degrees East for Backup and </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ground reception and real-time data services stopped</a:t>
            </a: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endPar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a:p>
            <a:pPr marL="285750" indent="-285750" algn="just">
              <a:lnSpc>
                <a:spcPct val="120000"/>
              </a:lnSpc>
              <a:spcBef>
                <a:spcPts val="0"/>
              </a:spcBef>
              <a:spcAft>
                <a:spcPts val="0"/>
              </a:spcAft>
              <a:buFont typeface="Wingdings" panose="05000000000000000000" pitchFamily="2" charset="2"/>
              <a:buChar char="Ø"/>
            </a:pPr>
            <a:r>
              <a:rPr lang="en-US"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FY-4B shifted from 133 degree East to 105 degree East, replacing Fengyun-4A to provid the main operational data service.</a:t>
            </a:r>
            <a:endParaRPr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 name="文本框 42"/>
          <p:cNvSpPr txBox="1"/>
          <p:nvPr>
            <p:custDataLst>
              <p:tags r:id="rId1"/>
            </p:custDataLst>
          </p:nvPr>
        </p:nvSpPr>
        <p:spPr>
          <a:xfrm>
            <a:off x="1283610" y="279724"/>
            <a:ext cx="6623050" cy="36798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ln>
                  <a:noFill/>
                </a:ln>
                <a:solidFill>
                  <a:srgbClr val="3483F0">
                    <a:lumMod val="75000"/>
                  </a:srgbClr>
                </a:solidFill>
                <a:effectLst/>
                <a:uLnTx/>
                <a:uFillTx/>
                <a:latin typeface="Arial" panose="020B0604020202020204"/>
                <a:ea typeface="微软雅黑" panose="020B0503020204020204" charset="-122"/>
                <a:sym typeface="+mn-ea"/>
              </a:rPr>
              <a:t>Procedures for GIIRS-HIRAS Inter-Comparison</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sym typeface="+mn-ea"/>
            </a:endParaRPr>
          </a:p>
        </p:txBody>
      </p:sp>
      <mc:AlternateContent xmlns:mc="http://schemas.openxmlformats.org/markup-compatibility/2006">
        <mc:Choice xmlns:a14="http://schemas.microsoft.com/office/drawing/2010/main" Requires="a14">
          <p:sp>
            <p:nvSpPr>
              <p:cNvPr id="2" name="Text Placeholder 2"/>
              <p:cNvSpPr>
                <a:spLocks noGrp="1"/>
              </p:cNvSpPr>
              <p:nvPr/>
            </p:nvSpPr>
            <p:spPr>
              <a:xfrm>
                <a:off x="746125" y="1117600"/>
                <a:ext cx="6017260" cy="5256530"/>
              </a:xfrm>
              <a:prstGeom prst="rect">
                <a:avLst/>
              </a:prstGeom>
              <a:noFill/>
              <a:ln>
                <a:solidFill>
                  <a:schemeClr val="accent1"/>
                </a:solidFill>
              </a:ln>
            </p:spPr>
            <p:txBody>
              <a:bodyPr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100000"/>
                  </a:lnSpc>
                  <a:spcBef>
                    <a:spcPts val="500"/>
                  </a:spcBef>
                  <a:spcAft>
                    <a:spcPts val="0"/>
                  </a:spcAft>
                  <a:buClr>
                    <a:schemeClr val="dk1"/>
                  </a:buClr>
                  <a:buSzPts val="1800"/>
                  <a:buFont typeface="NTR"/>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lnSpc>
                    <a:spcPct val="100000"/>
                  </a:lnSpc>
                  <a:spcBef>
                    <a:spcPts val="500"/>
                  </a:spcBef>
                  <a:spcAft>
                    <a:spcPts val="0"/>
                  </a:spcAft>
                  <a:buClr>
                    <a:schemeClr val="dk1"/>
                  </a:buClr>
                  <a:buSzPts val="1800"/>
                  <a:buFont typeface="Courier New" panose="02070309020205020404"/>
                  <a:buChar char="o"/>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114300" lvl="0" indent="0">
                  <a:buFont typeface="+mj-lt"/>
                  <a:buNone/>
                </a:pPr>
                <a:r>
                  <a:rPr lang="en-US" sz="2400" dirty="0">
                    <a:latin typeface="Times New Roman" panose="02020603050405020304" charset="0"/>
                    <a:cs typeface="Times New Roman" panose="02020603050405020304" charset="0"/>
                  </a:rPr>
                  <a:t>1. Co-locate GIIRS field of views (FOV) with HIRAS FOVs</a:t>
                </a:r>
                <a:r>
                  <a:rPr lang="en-US" sz="2400" dirty="0" smtClean="0">
                    <a:latin typeface="Times New Roman" panose="02020603050405020304" charset="0"/>
                    <a:cs typeface="Times New Roman" panose="02020603050405020304" charset="0"/>
                  </a:rPr>
                  <a:t>. </a:t>
                </a:r>
                <a:endParaRPr lang="en-US" sz="2400" dirty="0" smtClean="0">
                  <a:latin typeface="Times New Roman" panose="02020603050405020304" charset="0"/>
                  <a:cs typeface="Times New Roman" panose="02020603050405020304" charset="0"/>
                </a:endParaRPr>
              </a:p>
              <a:p>
                <a:pPr lvl="0">
                  <a:buFont typeface="Wingdings" panose="05000000000000000000" charset="0"/>
                  <a:buChar char="Ø"/>
                </a:pPr>
                <a:r>
                  <a:rPr lang="en-US" sz="2400" dirty="0" smtClean="0">
                    <a:latin typeface="Times New Roman" panose="02020603050405020304" charset="0"/>
                    <a:cs typeface="Times New Roman" panose="02020603050405020304" charset="0"/>
                  </a:rPr>
                  <a:t> Time Diff: 20 min</a:t>
                </a:r>
                <a:endParaRPr lang="en-US" sz="2400" dirty="0" smtClean="0">
                  <a:latin typeface="Times New Roman" panose="02020603050405020304" charset="0"/>
                  <a:cs typeface="Times New Roman" panose="02020603050405020304" charset="0"/>
                </a:endParaRPr>
              </a:p>
              <a:p>
                <a:pPr lvl="0">
                  <a:buFont typeface="Wingdings" panose="05000000000000000000" charset="0"/>
                  <a:buChar char="Ø"/>
                </a:pPr>
                <a:r>
                  <a:rPr lang="en-US" sz="2400" dirty="0" smtClean="0">
                    <a:latin typeface="Times New Roman" panose="02020603050405020304" charset="0"/>
                    <a:cs typeface="Times New Roman" panose="02020603050405020304" charset="0"/>
                  </a:rPr>
                  <a:t> Distance Diff: 7.7 km</a:t>
                </a:r>
                <a:endParaRPr lang="en-US" sz="2400" dirty="0" smtClean="0">
                  <a:latin typeface="Times New Roman" panose="02020603050405020304" charset="0"/>
                  <a:cs typeface="Times New Roman" panose="02020603050405020304" charset="0"/>
                </a:endParaRPr>
              </a:p>
              <a:p>
                <a:pPr>
                  <a:buFont typeface="Wingdings" panose="05000000000000000000" charset="0"/>
                  <a:buChar char="Ø"/>
                </a:pPr>
                <a:r>
                  <a:rPr lang="en-US" sz="2400" dirty="0" smtClean="0">
                    <a:latin typeface="Times New Roman" panose="02020603050405020304" charset="0"/>
                    <a:cs typeface="Times New Roman" panose="02020603050405020304" charset="0"/>
                  </a:rPr>
                  <a:t> Angle Diff: </a:t>
                </a:r>
                <a14:m>
                  <m:oMath xmlns:m="http://schemas.openxmlformats.org/officeDocument/2006/math">
                    <m:d>
                      <m:dPr>
                        <m:begChr m:val="|"/>
                        <m:endChr m:val="|"/>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charset="0"/>
                          </a:rPr>
                        </m:ctrlPr>
                      </m:dPr>
                      <m:e>
                        <m:f>
                          <m:fPr>
                            <m:type m:val="lin"/>
                            <m:ctrlPr>
                              <a:rPr lang="zh-CN" altLang="zh-CN" sz="1800" i="1" kern="100">
                                <a:effectLst/>
                                <a:latin typeface="Cambria Math" panose="02040503050406030204" pitchFamily="18" charset="0"/>
                                <a:ea typeface="Cambria Math" panose="02040503050406030204" pitchFamily="18" charset="0"/>
                                <a:cs typeface="Times New Roman" panose="02020603050405020304" charset="0"/>
                              </a:rPr>
                            </m:ctrlPr>
                          </m:fPr>
                          <m:num>
                            <m:func>
                              <m:funcPr>
                                <m:ctrlPr>
                                  <a:rPr lang="zh-CN" altLang="zh-CN" sz="1800" i="1" kern="100">
                                    <a:effectLst/>
                                    <a:latin typeface="Cambria Math" panose="02040503050406030204" pitchFamily="18" charset="0"/>
                                    <a:ea typeface="Cambria Math" panose="02040503050406030204" pitchFamily="18" charset="0"/>
                                    <a:cs typeface="Times New Roman" panose="02020603050405020304" charset="0"/>
                                  </a:rPr>
                                </m:ctrlPr>
                              </m:funcPr>
                              <m:fName>
                                <m:r>
                                  <m:rPr>
                                    <m:nor/>
                                  </m:rPr>
                                  <a:rPr lang="en-US" altLang="zh-CN" sz="1800" kern="100">
                                    <a:effectLst/>
                                    <a:latin typeface="Times New Roman" panose="02020603050405020304" charset="0"/>
                                    <a:ea typeface="宋体" panose="02010600030101010101" pitchFamily="2" charset="-122"/>
                                    <a:cs typeface="Times New Roman" panose="02020603050405020304" charset="0"/>
                                  </a:rPr>
                                  <m:t>cos</m:t>
                                </m:r>
                              </m:fName>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charset="0"/>
                                      </a:rPr>
                                    </m:ctrlPr>
                                  </m:dPr>
                                  <m:e>
                                    <m:r>
                                      <m:rPr>
                                        <m:nor/>
                                      </m:rPr>
                                      <a:rPr lang="en-US" altLang="zh-CN" sz="1800" kern="100">
                                        <a:effectLst/>
                                        <a:latin typeface="Times New Roman" panose="02020603050405020304" charset="0"/>
                                        <a:ea typeface="宋体" panose="02010600030101010101" pitchFamily="2" charset="-122"/>
                                        <a:cs typeface="Times New Roman" panose="02020603050405020304" charset="0"/>
                                      </a:rPr>
                                      <m:t>zen</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1</m:t>
                                    </m:r>
                                  </m:e>
                                </m:d>
                              </m:e>
                            </m:func>
                          </m:num>
                          <m:den>
                            <m:func>
                              <m:funcPr>
                                <m:ctrlPr>
                                  <a:rPr lang="zh-CN" altLang="zh-CN" sz="1800" i="1" kern="100">
                                    <a:effectLst/>
                                    <a:latin typeface="Cambria Math" panose="02040503050406030204" pitchFamily="18" charset="0"/>
                                    <a:ea typeface="Cambria Math" panose="02040503050406030204" pitchFamily="18" charset="0"/>
                                    <a:cs typeface="Times New Roman" panose="02020603050405020304" charset="0"/>
                                  </a:rPr>
                                </m:ctrlPr>
                              </m:funcPr>
                              <m:fName>
                                <m:r>
                                  <m:rPr>
                                    <m:nor/>
                                  </m:rPr>
                                  <a:rPr lang="en-US" altLang="zh-CN" sz="1800" kern="100">
                                    <a:effectLst/>
                                    <a:latin typeface="Times New Roman" panose="02020603050405020304" charset="0"/>
                                    <a:ea typeface="宋体" panose="02010600030101010101" pitchFamily="2" charset="-122"/>
                                    <a:cs typeface="Times New Roman" panose="02020603050405020304" charset="0"/>
                                  </a:rPr>
                                  <m:t>cos</m:t>
                                </m:r>
                              </m:fName>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charset="0"/>
                                      </a:rPr>
                                    </m:ctrlPr>
                                  </m:dPr>
                                  <m:e>
                                    <m:r>
                                      <m:rPr>
                                        <m:nor/>
                                      </m:rPr>
                                      <a:rPr lang="en-US" altLang="zh-CN" sz="1800" kern="100">
                                        <a:effectLst/>
                                        <a:latin typeface="Times New Roman" panose="02020603050405020304" charset="0"/>
                                        <a:ea typeface="宋体" panose="02010600030101010101" pitchFamily="2" charset="-122"/>
                                        <a:cs typeface="Times New Roman" panose="02020603050405020304" charset="0"/>
                                      </a:rPr>
                                      <m:t>zen</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2</m:t>
                                    </m:r>
                                  </m:e>
                                </m:d>
                              </m:e>
                            </m:func>
                            <m:r>
                              <m:rPr>
                                <m:nor/>
                              </m:rPr>
                              <a:rPr lang="en-US" altLang="zh-CN" sz="1800" i="1" kern="100">
                                <a:effectLst/>
                                <a:latin typeface="Times New Roman" panose="02020603050405020304" charset="0"/>
                                <a:ea typeface="宋体" panose="02010600030101010101" pitchFamily="2" charset="-122"/>
                                <a:cs typeface="Times New Roman" panose="02020603050405020304" charset="0"/>
                              </a:rPr>
                              <m:t>−</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1</m:t>
                            </m:r>
                          </m:den>
                        </m:f>
                      </m:e>
                    </m:d>
                    <m:r>
                      <m:rPr>
                        <m:nor/>
                      </m:rPr>
                      <a:rPr lang="en-US" altLang="zh-CN" sz="1800" kern="100">
                        <a:effectLst/>
                        <a:latin typeface="Times New Roman" panose="02020603050405020304" charset="0"/>
                        <a:ea typeface="宋体" panose="02010600030101010101" pitchFamily="2" charset="-122"/>
                        <a:cs typeface="Times New Roman" panose="02020603050405020304" charset="0"/>
                      </a:rPr>
                      <m:t>≤</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0</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m:t>
                    </m:r>
                    <m:r>
                      <m:rPr>
                        <m:nor/>
                      </m:rPr>
                      <a:rPr lang="en-US" altLang="zh-CN" sz="1800" kern="100">
                        <a:effectLst/>
                        <a:latin typeface="Times New Roman" panose="02020603050405020304" charset="0"/>
                        <a:ea typeface="宋体" panose="02010600030101010101" pitchFamily="2" charset="-122"/>
                        <a:cs typeface="Times New Roman" panose="02020603050405020304" charset="0"/>
                      </a:rPr>
                      <m:t>01</m:t>
                    </m:r>
                  </m:oMath>
                </a14:m>
                <a:endParaRPr lang="en-US" sz="1800">
                  <a:latin typeface="Times New Roman" panose="02020603050405020304" charset="0"/>
                  <a:cs typeface="Times New Roman" panose="02020603050405020304" charset="0"/>
                </a:endParaRPr>
              </a:p>
              <a:p>
                <a:pPr marL="114300" indent="0">
                  <a:buNone/>
                </a:pPr>
                <a:r>
                  <a:rPr lang="en-US" altLang="zh-CN" sz="1800">
                    <a:latin typeface="Times New Roman" panose="02020603050405020304" charset="0"/>
                    <a:cs typeface="Times New Roman" panose="02020603050405020304" charset="0"/>
                    <a:sym typeface="+mn-ea"/>
                  </a:rPr>
                  <a:t>(zen1 and zen2 are satellite zenith angles for GIIRS and HIRAS, respectively)</a:t>
                </a:r>
                <a:endParaRPr lang="en-US" sz="1800" dirty="0">
                  <a:latin typeface="Times New Roman" panose="02020603050405020304" charset="0"/>
                  <a:cs typeface="Times New Roman" panose="02020603050405020304" charset="0"/>
                </a:endParaRPr>
              </a:p>
              <a:p>
                <a:pPr marL="114300" lvl="0" indent="0">
                  <a:buFont typeface="+mj-lt"/>
                  <a:buNone/>
                </a:pPr>
                <a:r>
                  <a:rPr lang="en-US" sz="2400" dirty="0">
                    <a:latin typeface="Times New Roman" panose="02020603050405020304" charset="0"/>
                    <a:cs typeface="Times New Roman" panose="02020603050405020304" charset="0"/>
                  </a:rPr>
                  <a:t>2. Uniformity detection using MERSI bt within HIRAS FOVs; </a:t>
                </a:r>
                <a:endParaRPr lang="en-US" sz="2400" dirty="0">
                  <a:latin typeface="Times New Roman" panose="02020603050405020304" charset="0"/>
                  <a:cs typeface="Times New Roman" panose="02020603050405020304" charset="0"/>
                </a:endParaRPr>
              </a:p>
              <a:p>
                <a:pPr marL="114300" lvl="0" indent="0">
                  <a:buFont typeface="+mj-lt"/>
                  <a:buNone/>
                </a:pPr>
                <a:r>
                  <a:rPr lang="en-US" sz="2400" dirty="0" smtClean="0">
                    <a:latin typeface="Times New Roman" panose="02020603050405020304" charset="0"/>
                    <a:cs typeface="Times New Roman" panose="02020603050405020304" charset="0"/>
                  </a:rPr>
                  <a:t>3. Select </a:t>
                </a:r>
                <a:r>
                  <a:rPr lang="en-US" sz="2400" dirty="0">
                    <a:latin typeface="Times New Roman" panose="02020603050405020304" charset="0"/>
                    <a:cs typeface="Times New Roman" panose="02020603050405020304" charset="0"/>
                  </a:rPr>
                  <a:t>spatially homogeneous HIRAS </a:t>
                </a:r>
                <a:r>
                  <a:rPr lang="en-US" sz="2400" dirty="0" smtClean="0">
                    <a:latin typeface="Times New Roman" panose="02020603050405020304" charset="0"/>
                    <a:cs typeface="Times New Roman" panose="02020603050405020304" charset="0"/>
                  </a:rPr>
                  <a:t>FOVs;</a:t>
                </a:r>
                <a:endParaRPr lang="en-US" sz="2400" dirty="0">
                  <a:latin typeface="Times New Roman" panose="02020603050405020304" charset="0"/>
                  <a:cs typeface="Times New Roman" panose="02020603050405020304" charset="0"/>
                </a:endParaRPr>
              </a:p>
              <a:p>
                <a:pPr marL="114300" lvl="0" indent="0">
                  <a:buFont typeface="+mj-lt"/>
                  <a:buNone/>
                </a:pPr>
                <a:r>
                  <a:rPr lang="en-US" sz="2400" dirty="0">
                    <a:latin typeface="Times New Roman" panose="02020603050405020304" charset="0"/>
                    <a:cs typeface="Times New Roman" panose="02020603050405020304" charset="0"/>
                  </a:rPr>
                  <a:t>4. Compute </a:t>
                </a:r>
                <a:r>
                  <a:rPr lang="en-US" sz="2400" dirty="0" smtClean="0">
                    <a:latin typeface="Times New Roman" panose="02020603050405020304" charset="0"/>
                    <a:cs typeface="Times New Roman" panose="02020603050405020304" charset="0"/>
                  </a:rPr>
                  <a:t>and analyze GIIRS </a:t>
                </a:r>
                <a:r>
                  <a:rPr lang="en-US" sz="2400" dirty="0">
                    <a:latin typeface="Times New Roman" panose="02020603050405020304" charset="0"/>
                    <a:cs typeface="Times New Roman" panose="02020603050405020304" charset="0"/>
                  </a:rPr>
                  <a:t>and HIRAS BT differences. </a:t>
                </a:r>
                <a:endParaRPr lang="en-US" sz="2400" dirty="0">
                  <a:latin typeface="Times New Roman" panose="02020603050405020304" charset="0"/>
                  <a:cs typeface="Times New Roman" panose="02020603050405020304" charset="0"/>
                </a:endParaRPr>
              </a:p>
              <a:p>
                <a:pPr>
                  <a:buFont typeface="Wingdings" panose="05000000000000000000" pitchFamily="2" charset="2"/>
                  <a:buChar char="Ø"/>
                </a:pPr>
                <a:endParaRPr lang="en-US" sz="2400" dirty="0">
                  <a:latin typeface="Times New Roman" panose="02020603050405020304" charset="0"/>
                  <a:cs typeface="Times New Roman" panose="02020603050405020304" charset="0"/>
                </a:endParaRPr>
              </a:p>
            </p:txBody>
          </p:sp>
        </mc:Choice>
        <mc:Fallback>
          <p:sp>
            <p:nvSpPr>
              <p:cNvPr id="2" name="Text Placeholder 2"/>
              <p:cNvSpPr>
                <a:spLocks noRot="1" noChangeAspect="1" noMove="1" noResize="1" noEditPoints="1" noAdjustHandles="1" noChangeArrowheads="1" noChangeShapeType="1" noTextEdit="1"/>
              </p:cNvSpPr>
              <p:nvPr/>
            </p:nvSpPr>
            <p:spPr>
              <a:xfrm>
                <a:off x="746125" y="1117600"/>
                <a:ext cx="6017260" cy="5256530"/>
              </a:xfrm>
              <a:prstGeom prst="rect">
                <a:avLst/>
              </a:prstGeom>
              <a:blipFill rotWithShape="1">
                <a:blip r:embed="rId2"/>
                <a:stretch>
                  <a:fillRect l="-84" t="-97" r="-74" b="-4651"/>
                </a:stretch>
              </a:blipFill>
              <a:ln>
                <a:solidFill>
                  <a:schemeClr val="accent1"/>
                </a:solidFill>
              </a:ln>
            </p:spPr>
            <p:txBody>
              <a:bodyPr/>
              <a:lstStyle/>
              <a:p>
                <a:r>
                  <a:rPr lang="zh-CN" altLang="en-US">
                    <a:noFill/>
                  </a:rPr>
                  <a:t> </a:t>
                </a:r>
              </a:p>
            </p:txBody>
          </p:sp>
        </mc:Fallback>
      </mc:AlternateContent>
      <p:sp>
        <p:nvSpPr>
          <p:cNvPr id="12" name="文本框 11"/>
          <p:cNvSpPr txBox="1"/>
          <p:nvPr/>
        </p:nvSpPr>
        <p:spPr>
          <a:xfrm>
            <a:off x="7968615" y="1117600"/>
            <a:ext cx="3556635" cy="368300"/>
          </a:xfrm>
          <a:prstGeom prst="rect">
            <a:avLst/>
          </a:prstGeom>
          <a:noFill/>
        </p:spPr>
        <p:txBody>
          <a:bodyPr wrap="square" rtlCol="0">
            <a:spAutoFit/>
          </a:bodyPr>
          <a:p>
            <a:pPr marL="285750" indent="-285750">
              <a:buFont typeface="Wingdings" panose="05000000000000000000" pitchFamily="2" charset="2"/>
              <a:buChar char="l"/>
            </a:pPr>
            <a:r>
              <a:rPr lang="en-US" altLang="zh-CN"/>
              <a:t>Matched samples projection</a:t>
            </a:r>
            <a:endParaRPr lang="en-US" altLang="zh-CN"/>
          </a:p>
        </p:txBody>
      </p:sp>
      <p:pic>
        <p:nvPicPr>
          <p:cNvPr id="18" name="图片 1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061195" y="1982615"/>
            <a:ext cx="5048258" cy="3155161"/>
          </a:xfrm>
          <a:prstGeom prst="rect">
            <a:avLst/>
          </a:prstGeom>
        </p:spPr>
      </p:pic>
      <p:sp>
        <p:nvSpPr>
          <p:cNvPr id="20" name="文本框 19"/>
          <p:cNvSpPr txBox="1"/>
          <p:nvPr>
            <p:custDataLst>
              <p:tags r:id="rId5"/>
            </p:custDataLst>
          </p:nvPr>
        </p:nvSpPr>
        <p:spPr>
          <a:xfrm>
            <a:off x="7708900" y="5504567"/>
            <a:ext cx="3752850" cy="369332"/>
          </a:xfrm>
          <a:prstGeom prst="rect">
            <a:avLst/>
          </a:prstGeom>
          <a:noFill/>
        </p:spPr>
        <p:txBody>
          <a:bodyPr wrap="square" rtlCol="0">
            <a:spAutoFit/>
          </a:bodyPr>
          <a:p>
            <a:r>
              <a:rPr lang="zh-CN" altLang="en-US"/>
              <a:t>数据时间：</a:t>
            </a:r>
            <a:r>
              <a:rPr lang="en-US" altLang="zh-CN"/>
              <a:t>2023.6.01-2023.9.30</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144587" y="2733886"/>
          <a:ext cx="9237662" cy="3337560"/>
        </p:xfrm>
        <a:graphic>
          <a:graphicData uri="http://schemas.openxmlformats.org/drawingml/2006/table">
            <a:tbl>
              <a:tblPr firstRow="1" bandRow="1">
                <a:tableStyleId>{5C22544A-7EE6-4342-B048-85BDC9FD1C3A}</a:tableStyleId>
              </a:tblPr>
              <a:tblGrid>
                <a:gridCol w="1185287"/>
                <a:gridCol w="1185287"/>
                <a:gridCol w="1284303"/>
                <a:gridCol w="1633774"/>
                <a:gridCol w="1852191"/>
                <a:gridCol w="2096820"/>
              </a:tblGrid>
              <a:tr h="370840">
                <a:tc>
                  <a:txBody>
                    <a:bodyPr/>
                    <a:p>
                      <a:endParaRPr lang="zh-CN" altLang="en-US"/>
                    </a:p>
                  </a:txBody>
                  <a:tcPr/>
                </a:tc>
                <a:tc>
                  <a:txBody>
                    <a:bodyPr/>
                    <a:p>
                      <a:pPr algn="ctr"/>
                      <a:r>
                        <a:rPr lang="en-US" altLang="zh-CN"/>
                        <a:t>Ch No</a:t>
                      </a:r>
                      <a:endParaRPr lang="en-US" altLang="zh-CN"/>
                    </a:p>
                  </a:txBody>
                  <a:tcPr/>
                </a:tc>
                <a:tc>
                  <a:txBody>
                    <a:bodyPr/>
                    <a:p>
                      <a:pPr algn="ctr"/>
                      <a:r>
                        <a:rPr lang="en-US" altLang="zh-CN"/>
                        <a:t>Ch id</a:t>
                      </a:r>
                      <a:endParaRPr lang="en-US" altLang="zh-CN"/>
                    </a:p>
                  </a:txBody>
                  <a:tcPr/>
                </a:tc>
                <a:tc>
                  <a:txBody>
                    <a:bodyPr/>
                    <a:p>
                      <a:pPr algn="ctr"/>
                      <a:r>
                        <a:rPr lang="en-US" altLang="zh-CN"/>
                        <a:t>Central WL(um)</a:t>
                      </a:r>
                      <a:endParaRPr lang="zh-CN" altLang="en-US"/>
                    </a:p>
                  </a:txBody>
                  <a:tcPr/>
                </a:tc>
                <a:tc>
                  <a:txBody>
                    <a:bodyPr/>
                    <a:p>
                      <a:pPr algn="ctr"/>
                      <a:r>
                        <a:rPr lang="en-US" altLang="zh-CN"/>
                        <a:t>Central WN(cm-1)</a:t>
                      </a:r>
                      <a:endParaRPr lang="zh-CN" altLang="en-US"/>
                    </a:p>
                  </a:txBody>
                  <a:tcPr/>
                </a:tc>
                <a:tc>
                  <a:txBody>
                    <a:bodyPr/>
                    <a:p>
                      <a:pPr algn="ctr"/>
                      <a:r>
                        <a:rPr lang="en-US" altLang="zh-CN"/>
                        <a:t>Ref BT</a:t>
                      </a:r>
                      <a:r>
                        <a:rPr lang="zh-CN" altLang="en-US"/>
                        <a:t>（</a:t>
                      </a:r>
                      <a:r>
                        <a:rPr lang="en-US" altLang="zh-CN"/>
                        <a:t>K</a:t>
                      </a:r>
                      <a:r>
                        <a:rPr lang="zh-CN" altLang="en-US"/>
                        <a:t>）</a:t>
                      </a:r>
                      <a:endParaRPr lang="zh-CN" altLang="en-US"/>
                    </a:p>
                  </a:txBody>
                  <a:tcPr/>
                </a:tc>
              </a:tr>
              <a:tr h="370840">
                <a:tc rowSpan="4">
                  <a:txBody>
                    <a:bodyPr/>
                    <a:p>
                      <a:pPr algn="ctr"/>
                      <a:r>
                        <a:rPr lang="en-US" altLang="zh-CN"/>
                        <a:t>LW</a:t>
                      </a:r>
                      <a:endParaRPr lang="zh-CN" altLang="en-US"/>
                    </a:p>
                  </a:txBody>
                  <a:tcPr anchor="ctr"/>
                </a:tc>
                <a:tc>
                  <a:txBody>
                    <a:bodyPr/>
                    <a:p>
                      <a:pPr algn="ctr"/>
                      <a:r>
                        <a:rPr lang="en-US" altLang="zh-CN"/>
                        <a:t>1</a:t>
                      </a:r>
                      <a:endParaRPr lang="zh-CN" altLang="en-US"/>
                    </a:p>
                  </a:txBody>
                  <a:tcPr/>
                </a:tc>
                <a:tc>
                  <a:txBody>
                    <a:bodyPr/>
                    <a:p>
                      <a:pPr algn="ctr"/>
                      <a:r>
                        <a:rPr lang="en-US" altLang="zh-CN"/>
                        <a:t>CH_0037</a:t>
                      </a:r>
                      <a:endParaRPr lang="zh-CN" altLang="en-US"/>
                    </a:p>
                  </a:txBody>
                  <a:tcPr/>
                </a:tc>
                <a:tc>
                  <a:txBody>
                    <a:bodyPr/>
                    <a:p>
                      <a:pPr algn="ctr"/>
                      <a:r>
                        <a:rPr lang="en-US" altLang="zh-CN"/>
                        <a:t>14.22</a:t>
                      </a:r>
                      <a:endParaRPr lang="zh-CN" altLang="en-US"/>
                    </a:p>
                  </a:txBody>
                  <a:tcPr/>
                </a:tc>
                <a:tc>
                  <a:txBody>
                    <a:bodyPr/>
                    <a:p>
                      <a:pPr algn="ctr"/>
                      <a:r>
                        <a:rPr lang="en-US" altLang="zh-CN"/>
                        <a:t>703.125</a:t>
                      </a:r>
                      <a:endParaRPr lang="zh-CN" altLang="en-US"/>
                    </a:p>
                  </a:txBody>
                  <a:tcPr/>
                </a:tc>
                <a:tc>
                  <a:txBody>
                    <a:bodyPr/>
                    <a:p>
                      <a:pPr algn="ctr"/>
                      <a:r>
                        <a:rPr lang="en-US" altLang="zh-CN"/>
                        <a:t>220</a:t>
                      </a:r>
                      <a:r>
                        <a:rPr lang="zh-CN" altLang="en-US"/>
                        <a:t>、</a:t>
                      </a:r>
                      <a:r>
                        <a:rPr lang="en-US" altLang="zh-CN"/>
                        <a:t>225</a:t>
                      </a:r>
                      <a:r>
                        <a:rPr lang="zh-CN" altLang="en-US"/>
                        <a:t>、</a:t>
                      </a:r>
                      <a:r>
                        <a:rPr lang="en-US" altLang="zh-CN"/>
                        <a:t>230</a:t>
                      </a:r>
                      <a:endParaRPr lang="zh-CN" altLang="en-US"/>
                    </a:p>
                  </a:txBody>
                  <a:tcPr/>
                </a:tc>
              </a:tr>
              <a:tr h="370840">
                <a:tc vMerge="1">
                  <a:tcPr/>
                </a:tc>
                <a:tc>
                  <a:txBody>
                    <a:bodyPr/>
                    <a:p>
                      <a:pPr algn="ctr"/>
                      <a:r>
                        <a:rPr lang="en-US" altLang="zh-CN"/>
                        <a:t>2</a:t>
                      </a:r>
                      <a:endParaRPr lang="zh-CN" altLang="en-US"/>
                    </a:p>
                  </a:txBody>
                  <a:tcPr/>
                </a:tc>
                <a:tc>
                  <a:txBody>
                    <a:bodyPr/>
                    <a:p>
                      <a:pPr algn="ctr"/>
                      <a:r>
                        <a:rPr lang="en-US" altLang="zh-CN"/>
                        <a:t>CH_0352</a:t>
                      </a:r>
                      <a:endParaRPr lang="zh-CN" altLang="en-US"/>
                    </a:p>
                  </a:txBody>
                  <a:tcPr/>
                </a:tc>
                <a:tc>
                  <a:txBody>
                    <a:bodyPr/>
                    <a:p>
                      <a:pPr algn="ctr"/>
                      <a:r>
                        <a:rPr lang="en-US" altLang="zh-CN"/>
                        <a:t>11.11</a:t>
                      </a:r>
                      <a:endParaRPr lang="zh-CN" altLang="en-US"/>
                    </a:p>
                  </a:txBody>
                  <a:tcPr/>
                </a:tc>
                <a:tc>
                  <a:txBody>
                    <a:bodyPr/>
                    <a:p>
                      <a:pPr algn="ctr"/>
                      <a:r>
                        <a:rPr lang="en-US" altLang="zh-CN"/>
                        <a:t>900</a:t>
                      </a:r>
                      <a:endParaRPr lang="zh-CN" altLang="en-US"/>
                    </a:p>
                  </a:txBody>
                  <a:tcPr/>
                </a:tc>
                <a:tc>
                  <a:txBody>
                    <a:bodyPr/>
                    <a:p>
                      <a:pPr algn="ctr"/>
                      <a:r>
                        <a:rPr lang="en-US" altLang="zh-CN"/>
                        <a:t>260</a:t>
                      </a:r>
                      <a:r>
                        <a:rPr lang="zh-CN" altLang="en-US"/>
                        <a:t>、</a:t>
                      </a:r>
                      <a:r>
                        <a:rPr lang="en-US" altLang="zh-CN"/>
                        <a:t>280</a:t>
                      </a:r>
                      <a:r>
                        <a:rPr lang="zh-CN" altLang="en-US"/>
                        <a:t>、</a:t>
                      </a:r>
                      <a:r>
                        <a:rPr lang="en-US" altLang="zh-CN"/>
                        <a:t>300</a:t>
                      </a:r>
                      <a:endParaRPr lang="zh-CN" altLang="en-US"/>
                    </a:p>
                  </a:txBody>
                  <a:tcPr/>
                </a:tc>
              </a:tr>
              <a:tr h="370840">
                <a:tc vMerge="1">
                  <a:tcPr/>
                </a:tc>
                <a:tc>
                  <a:txBody>
                    <a:bodyPr/>
                    <a:p>
                      <a:pPr algn="ctr"/>
                      <a:r>
                        <a:rPr lang="en-US" altLang="zh-CN"/>
                        <a:t>3</a:t>
                      </a:r>
                      <a:endParaRPr lang="zh-CN" altLang="en-US"/>
                    </a:p>
                  </a:txBody>
                  <a:tcPr/>
                </a:tc>
                <a:tc>
                  <a:txBody>
                    <a:bodyPr/>
                    <a:p>
                      <a:pPr algn="ctr"/>
                      <a:r>
                        <a:rPr lang="en-US" altLang="zh-CN"/>
                        <a:t>CH_0464</a:t>
                      </a:r>
                      <a:endParaRPr lang="zh-CN" altLang="en-US"/>
                    </a:p>
                  </a:txBody>
                  <a:tcPr/>
                </a:tc>
                <a:tc>
                  <a:txBody>
                    <a:bodyPr/>
                    <a:p>
                      <a:pPr algn="ctr"/>
                      <a:r>
                        <a:rPr lang="en-US" altLang="zh-CN"/>
                        <a:t>10.31</a:t>
                      </a:r>
                      <a:endParaRPr lang="zh-CN" altLang="en-US"/>
                    </a:p>
                  </a:txBody>
                  <a:tcPr/>
                </a:tc>
                <a:tc>
                  <a:txBody>
                    <a:bodyPr/>
                    <a:p>
                      <a:pPr algn="ctr"/>
                      <a:r>
                        <a:rPr lang="en-US" altLang="zh-CN"/>
                        <a:t>970</a:t>
                      </a:r>
                      <a:endParaRPr lang="zh-CN" altLang="en-US"/>
                    </a:p>
                  </a:txBody>
                  <a:tcPr/>
                </a:tc>
                <a:tc>
                  <a:txBody>
                    <a:bodyPr/>
                    <a:p>
                      <a:pPr algn="ctr"/>
                      <a:r>
                        <a:rPr lang="en-US" altLang="zh-CN"/>
                        <a:t>260</a:t>
                      </a:r>
                      <a:r>
                        <a:rPr lang="zh-CN" altLang="en-US"/>
                        <a:t>、</a:t>
                      </a:r>
                      <a:r>
                        <a:rPr lang="en-US" altLang="zh-CN"/>
                        <a:t>280</a:t>
                      </a:r>
                      <a:r>
                        <a:rPr lang="zh-CN" altLang="en-US"/>
                        <a:t>、</a:t>
                      </a:r>
                      <a:r>
                        <a:rPr lang="en-US" altLang="zh-CN"/>
                        <a:t>300</a:t>
                      </a:r>
                      <a:endParaRPr lang="zh-CN" altLang="en-US"/>
                    </a:p>
                  </a:txBody>
                  <a:tcPr/>
                </a:tc>
              </a:tr>
              <a:tr h="370840">
                <a:tc vMerge="1">
                  <a:tcPr/>
                </a:tc>
                <a:tc>
                  <a:txBody>
                    <a:bodyPr/>
                    <a:p>
                      <a:pPr algn="ctr"/>
                      <a:r>
                        <a:rPr lang="en-US" altLang="zh-CN"/>
                        <a:t>4</a:t>
                      </a:r>
                      <a:endParaRPr lang="zh-CN" altLang="en-US"/>
                    </a:p>
                  </a:txBody>
                  <a:tcPr/>
                </a:tc>
                <a:tc>
                  <a:txBody>
                    <a:bodyPr/>
                    <a:p>
                      <a:pPr algn="ctr"/>
                      <a:r>
                        <a:rPr lang="en-US" altLang="zh-CN"/>
                        <a:t>CH_0594</a:t>
                      </a:r>
                      <a:endParaRPr lang="zh-CN" altLang="en-US"/>
                    </a:p>
                  </a:txBody>
                  <a:tcPr/>
                </a:tc>
                <a:tc>
                  <a:txBody>
                    <a:bodyPr/>
                    <a:p>
                      <a:pPr algn="ctr"/>
                      <a:r>
                        <a:rPr lang="en-US" altLang="zh-CN"/>
                        <a:t>9.51</a:t>
                      </a:r>
                      <a:endParaRPr lang="zh-CN" altLang="en-US"/>
                    </a:p>
                  </a:txBody>
                  <a:tcPr/>
                </a:tc>
                <a:tc>
                  <a:txBody>
                    <a:bodyPr/>
                    <a:p>
                      <a:pPr algn="ctr"/>
                      <a:r>
                        <a:rPr lang="en-US" altLang="zh-CN"/>
                        <a:t>1051.25</a:t>
                      </a:r>
                      <a:endParaRPr lang="zh-CN" altLang="en-US"/>
                    </a:p>
                  </a:txBody>
                  <a:tcPr/>
                </a:tc>
                <a:tc>
                  <a:txBody>
                    <a:bodyPr/>
                    <a:p>
                      <a:pPr algn="ctr"/>
                      <a:r>
                        <a:rPr lang="en-US" altLang="zh-CN"/>
                        <a:t>240</a:t>
                      </a:r>
                      <a:r>
                        <a:rPr lang="zh-CN" altLang="en-US"/>
                        <a:t>、</a:t>
                      </a:r>
                      <a:r>
                        <a:rPr lang="en-US" altLang="zh-CN"/>
                        <a:t>255</a:t>
                      </a:r>
                      <a:r>
                        <a:rPr lang="zh-CN" altLang="en-US"/>
                        <a:t>、</a:t>
                      </a:r>
                      <a:r>
                        <a:rPr lang="en-US" altLang="zh-CN"/>
                        <a:t>270</a:t>
                      </a:r>
                      <a:endParaRPr lang="zh-CN" altLang="en-US"/>
                    </a:p>
                  </a:txBody>
                  <a:tcPr/>
                </a:tc>
              </a:tr>
              <a:tr h="370840">
                <a:tc rowSpan="4">
                  <a:txBody>
                    <a:bodyPr/>
                    <a:p>
                      <a:pPr algn="ctr"/>
                      <a:r>
                        <a:rPr lang="en-US" altLang="zh-CN"/>
                        <a:t>MW</a:t>
                      </a:r>
                      <a:endParaRPr lang="zh-CN" altLang="en-US"/>
                    </a:p>
                  </a:txBody>
                  <a:tcPr anchor="ctr"/>
                </a:tc>
                <a:tc>
                  <a:txBody>
                    <a:bodyPr/>
                    <a:p>
                      <a:pPr algn="ctr"/>
                      <a:r>
                        <a:rPr lang="en-US" altLang="zh-CN"/>
                        <a:t>5</a:t>
                      </a:r>
                      <a:endParaRPr lang="zh-CN" altLang="en-US"/>
                    </a:p>
                  </a:txBody>
                  <a:tcPr/>
                </a:tc>
                <a:tc>
                  <a:txBody>
                    <a:bodyPr/>
                    <a:p>
                      <a:pPr algn="ctr"/>
                      <a:r>
                        <a:rPr lang="en-US" altLang="zh-CN"/>
                        <a:t>CH_0927</a:t>
                      </a:r>
                      <a:endParaRPr lang="zh-CN" altLang="en-US"/>
                    </a:p>
                  </a:txBody>
                  <a:tcPr/>
                </a:tc>
                <a:tc>
                  <a:txBody>
                    <a:bodyPr/>
                    <a:p>
                      <a:pPr algn="ctr"/>
                      <a:r>
                        <a:rPr lang="en-US" altLang="zh-CN"/>
                        <a:t>5.62</a:t>
                      </a:r>
                      <a:endParaRPr lang="zh-CN" altLang="en-US"/>
                    </a:p>
                  </a:txBody>
                  <a:tcPr/>
                </a:tc>
                <a:tc>
                  <a:txBody>
                    <a:bodyPr/>
                    <a:p>
                      <a:pPr algn="ctr"/>
                      <a:r>
                        <a:rPr lang="en-US" altLang="zh-CN"/>
                        <a:t>1778.75</a:t>
                      </a:r>
                      <a:endParaRPr lang="zh-CN" altLang="en-US"/>
                    </a:p>
                  </a:txBody>
                  <a:tcPr/>
                </a:tc>
                <a:tc>
                  <a:txBody>
                    <a:bodyPr/>
                    <a:p>
                      <a:pPr algn="ctr"/>
                      <a:r>
                        <a:rPr lang="en-US" altLang="zh-CN"/>
                        <a:t>240</a:t>
                      </a:r>
                      <a:r>
                        <a:rPr lang="zh-CN" altLang="en-US"/>
                        <a:t>、</a:t>
                      </a:r>
                      <a:r>
                        <a:rPr lang="en-US" altLang="zh-CN"/>
                        <a:t>255</a:t>
                      </a:r>
                      <a:r>
                        <a:rPr lang="zh-CN" altLang="en-US"/>
                        <a:t>、</a:t>
                      </a:r>
                      <a:r>
                        <a:rPr lang="en-US" altLang="zh-CN"/>
                        <a:t>270</a:t>
                      </a:r>
                      <a:endParaRPr lang="zh-CN" altLang="en-US"/>
                    </a:p>
                  </a:txBody>
                  <a:tcPr/>
                </a:tc>
              </a:tr>
              <a:tr h="370840">
                <a:tc vMerge="1">
                  <a:tcPr/>
                </a:tc>
                <a:tc>
                  <a:txBody>
                    <a:bodyPr/>
                    <a:p>
                      <a:pPr algn="ctr"/>
                      <a:r>
                        <a:rPr lang="en-US" altLang="zh-CN"/>
                        <a:t>6</a:t>
                      </a:r>
                      <a:endParaRPr lang="zh-CN" altLang="en-US"/>
                    </a:p>
                  </a:txBody>
                  <a:tcPr/>
                </a:tc>
                <a:tc>
                  <a:txBody>
                    <a:bodyPr/>
                    <a:p>
                      <a:pPr algn="ctr"/>
                      <a:r>
                        <a:rPr lang="en-US" altLang="zh-CN"/>
                        <a:t>CH_1032</a:t>
                      </a:r>
                      <a:endParaRPr lang="zh-CN" altLang="en-US"/>
                    </a:p>
                  </a:txBody>
                  <a:tcPr/>
                </a:tc>
                <a:tc>
                  <a:txBody>
                    <a:bodyPr/>
                    <a:p>
                      <a:pPr algn="ctr"/>
                      <a:r>
                        <a:rPr lang="en-US" altLang="zh-CN"/>
                        <a:t>5.42</a:t>
                      </a:r>
                      <a:endParaRPr lang="zh-CN" altLang="en-US"/>
                    </a:p>
                  </a:txBody>
                  <a:tcPr/>
                </a:tc>
                <a:tc>
                  <a:txBody>
                    <a:bodyPr/>
                    <a:p>
                      <a:pPr algn="ctr"/>
                      <a:r>
                        <a:rPr lang="en-US" altLang="zh-CN"/>
                        <a:t>1844.375</a:t>
                      </a:r>
                      <a:endParaRPr lang="zh-CN" altLang="en-US"/>
                    </a:p>
                  </a:txBody>
                  <a:tcPr/>
                </a:tc>
                <a:tc>
                  <a:txBody>
                    <a:bodyPr/>
                    <a:p>
                      <a:pPr algn="ctr"/>
                      <a:r>
                        <a:rPr lang="en-US" altLang="zh-CN"/>
                        <a:t>220</a:t>
                      </a:r>
                      <a:r>
                        <a:rPr lang="zh-CN" altLang="en-US"/>
                        <a:t>、</a:t>
                      </a:r>
                      <a:r>
                        <a:rPr lang="en-US" altLang="zh-CN"/>
                        <a:t>230</a:t>
                      </a:r>
                      <a:r>
                        <a:rPr lang="zh-CN" altLang="en-US"/>
                        <a:t>、</a:t>
                      </a:r>
                      <a:r>
                        <a:rPr lang="en-US" altLang="zh-CN"/>
                        <a:t>240</a:t>
                      </a:r>
                      <a:endParaRPr lang="zh-CN" altLang="en-US"/>
                    </a:p>
                  </a:txBody>
                  <a:tcPr/>
                </a:tc>
              </a:tr>
              <a:tr h="370840">
                <a:tc vMerge="1">
                  <a:tcPr/>
                </a:tc>
                <a:tc>
                  <a:txBody>
                    <a:bodyPr/>
                    <a:p>
                      <a:pPr algn="ctr"/>
                      <a:r>
                        <a:rPr lang="en-US" altLang="zh-CN"/>
                        <a:t>7</a:t>
                      </a:r>
                      <a:endParaRPr lang="zh-CN" altLang="en-US"/>
                    </a:p>
                  </a:txBody>
                  <a:tcPr/>
                </a:tc>
                <a:tc>
                  <a:txBody>
                    <a:bodyPr/>
                    <a:p>
                      <a:pPr algn="ctr"/>
                      <a:r>
                        <a:rPr lang="en-US" altLang="zh-CN"/>
                        <a:t>CH_1189</a:t>
                      </a:r>
                      <a:endParaRPr lang="zh-CN" altLang="en-US"/>
                    </a:p>
                  </a:txBody>
                  <a:tcPr/>
                </a:tc>
                <a:tc>
                  <a:txBody>
                    <a:bodyPr/>
                    <a:p>
                      <a:pPr algn="ctr"/>
                      <a:r>
                        <a:rPr lang="en-US" altLang="zh-CN"/>
                        <a:t>5.15</a:t>
                      </a:r>
                      <a:endParaRPr lang="zh-CN" altLang="en-US"/>
                    </a:p>
                  </a:txBody>
                  <a:tcPr/>
                </a:tc>
                <a:tc>
                  <a:txBody>
                    <a:bodyPr/>
                    <a:p>
                      <a:pPr algn="ctr"/>
                      <a:r>
                        <a:rPr lang="en-US" altLang="zh-CN"/>
                        <a:t>1942.5</a:t>
                      </a:r>
                      <a:endParaRPr lang="zh-CN" altLang="en-US"/>
                    </a:p>
                  </a:txBody>
                  <a:tcPr/>
                </a:tc>
                <a:tc>
                  <a:txBody>
                    <a:bodyPr/>
                    <a:p>
                      <a:pPr algn="ctr"/>
                      <a:r>
                        <a:rPr lang="en-US" altLang="zh-CN"/>
                        <a:t>225</a:t>
                      </a:r>
                      <a:r>
                        <a:rPr lang="zh-CN" altLang="en-US"/>
                        <a:t>、</a:t>
                      </a:r>
                      <a:r>
                        <a:rPr lang="en-US" altLang="zh-CN"/>
                        <a:t>240</a:t>
                      </a:r>
                      <a:r>
                        <a:rPr lang="zh-CN" altLang="en-US"/>
                        <a:t>、</a:t>
                      </a:r>
                      <a:r>
                        <a:rPr lang="en-US" altLang="zh-CN"/>
                        <a:t>260</a:t>
                      </a:r>
                      <a:endParaRPr lang="zh-CN" altLang="en-US"/>
                    </a:p>
                  </a:txBody>
                  <a:tcPr/>
                </a:tc>
              </a:tr>
              <a:tr h="370840">
                <a:tc vMerge="1">
                  <a:tcPr/>
                </a:tc>
                <a:tc>
                  <a:txBody>
                    <a:bodyPr/>
                    <a:p>
                      <a:pPr algn="ctr"/>
                      <a:r>
                        <a:rPr lang="en-US" altLang="zh-CN"/>
                        <a:t>8</a:t>
                      </a:r>
                      <a:endParaRPr lang="zh-CN" altLang="en-US"/>
                    </a:p>
                  </a:txBody>
                  <a:tcPr/>
                </a:tc>
                <a:tc>
                  <a:txBody>
                    <a:bodyPr/>
                    <a:p>
                      <a:pPr algn="ctr"/>
                      <a:r>
                        <a:rPr lang="en-US" altLang="zh-CN"/>
                        <a:t>CH_1503</a:t>
                      </a:r>
                      <a:endParaRPr lang="zh-CN" altLang="en-US"/>
                    </a:p>
                  </a:txBody>
                  <a:tcPr/>
                </a:tc>
                <a:tc>
                  <a:txBody>
                    <a:bodyPr/>
                    <a:p>
                      <a:pPr algn="ctr"/>
                      <a:r>
                        <a:rPr lang="en-US" altLang="zh-CN"/>
                        <a:t>4.68</a:t>
                      </a:r>
                      <a:endParaRPr lang="zh-CN" altLang="en-US"/>
                    </a:p>
                  </a:txBody>
                  <a:tcPr/>
                </a:tc>
                <a:tc>
                  <a:txBody>
                    <a:bodyPr/>
                    <a:p>
                      <a:pPr algn="ctr"/>
                      <a:r>
                        <a:rPr lang="en-US" altLang="zh-CN"/>
                        <a:t>2138.75</a:t>
                      </a:r>
                      <a:endParaRPr lang="zh-CN" altLang="en-US"/>
                    </a:p>
                  </a:txBody>
                  <a:tcPr/>
                </a:tc>
                <a:tc>
                  <a:txBody>
                    <a:bodyPr/>
                    <a:p>
                      <a:pPr algn="ctr"/>
                      <a:r>
                        <a:rPr lang="en-US" altLang="zh-CN"/>
                        <a:t>275</a:t>
                      </a:r>
                      <a:r>
                        <a:rPr lang="zh-CN" altLang="en-US"/>
                        <a:t>、</a:t>
                      </a:r>
                      <a:r>
                        <a:rPr lang="en-US" altLang="zh-CN"/>
                        <a:t>285</a:t>
                      </a:r>
                      <a:r>
                        <a:rPr lang="zh-CN" altLang="en-US"/>
                        <a:t>、</a:t>
                      </a:r>
                      <a:r>
                        <a:rPr lang="en-US" altLang="zh-CN"/>
                        <a:t>295</a:t>
                      </a:r>
                      <a:endParaRPr lang="zh-CN" altLang="en-US"/>
                    </a:p>
                  </a:txBody>
                  <a:tcPr/>
                </a:tc>
              </a:tr>
            </a:tbl>
          </a:graphicData>
        </a:graphic>
      </p:graphicFrame>
      <p:sp>
        <p:nvSpPr>
          <p:cNvPr id="5" name="文本框 4"/>
          <p:cNvSpPr txBox="1"/>
          <p:nvPr/>
        </p:nvSpPr>
        <p:spPr>
          <a:xfrm>
            <a:off x="1144270" y="2029460"/>
            <a:ext cx="4413250" cy="645160"/>
          </a:xfrm>
          <a:prstGeom prst="rect">
            <a:avLst/>
          </a:prstGeom>
          <a:noFill/>
        </p:spPr>
        <p:txBody>
          <a:bodyPr wrap="square" rtlCol="0">
            <a:spAutoFit/>
          </a:bodyPr>
          <a:p>
            <a:pPr marL="285750" indent="-285750">
              <a:buFont typeface="Arial" panose="020B0604020202020204" pitchFamily="34" charset="0"/>
              <a:buChar char="•"/>
            </a:pPr>
            <a:r>
              <a:rPr lang="en-US" altLang="zh-CN"/>
              <a:t>Spectral comparison</a:t>
            </a:r>
            <a:endParaRPr lang="en-US" altLang="zh-CN"/>
          </a:p>
          <a:p>
            <a:pPr marL="285750" indent="-285750">
              <a:buFont typeface="Arial" panose="020B0604020202020204" pitchFamily="34" charset="0"/>
              <a:buChar char="•"/>
            </a:pPr>
            <a:r>
              <a:rPr lang="en-US" altLang="zh-CN"/>
              <a:t>Selected chs for comparison</a:t>
            </a:r>
            <a:endParaRPr lang="en-US" altLang="zh-CN"/>
          </a:p>
        </p:txBody>
      </p:sp>
      <p:sp>
        <p:nvSpPr>
          <p:cNvPr id="2" name="文本框 1"/>
          <p:cNvSpPr txBox="1"/>
          <p:nvPr/>
        </p:nvSpPr>
        <p:spPr>
          <a:xfrm>
            <a:off x="1087120" y="1042670"/>
            <a:ext cx="6914515" cy="922020"/>
          </a:xfrm>
          <a:prstGeom prst="rect">
            <a:avLst/>
          </a:prstGeom>
          <a:noFill/>
        </p:spPr>
        <p:txBody>
          <a:bodyPr wrap="square" rtlCol="0">
            <a:spAutoFit/>
          </a:bodyPr>
          <a:p>
            <a:r>
              <a:rPr lang="en-US" altLang="zh-CN"/>
              <a:t>Sensors</a:t>
            </a:r>
            <a:r>
              <a:rPr lang="zh-CN" altLang="en-US"/>
              <a:t>：</a:t>
            </a:r>
            <a:r>
              <a:rPr lang="en-US" altLang="zh-CN" b="1"/>
              <a:t>FY4B_GIIRS and </a:t>
            </a:r>
            <a:r>
              <a:rPr lang="en-US" altLang="zh-CN" b="1"/>
              <a:t> FY3E_HIRAS</a:t>
            </a:r>
            <a:endParaRPr lang="en-US" altLang="zh-CN" b="1"/>
          </a:p>
          <a:p>
            <a:r>
              <a:rPr lang="en-US" altLang="zh-CN"/>
              <a:t>Data </a:t>
            </a:r>
            <a:r>
              <a:rPr lang="zh-CN" altLang="en-US"/>
              <a:t>：</a:t>
            </a:r>
            <a:r>
              <a:rPr lang="en-US" altLang="zh-CN" b="1"/>
              <a:t>20230601~20230930</a:t>
            </a:r>
            <a:endParaRPr lang="en-US" altLang="zh-CN" b="1"/>
          </a:p>
          <a:p>
            <a:endParaRPr lang="zh-CN" altLang="en-US" b="1"/>
          </a:p>
        </p:txBody>
      </p:sp>
      <p:sp>
        <p:nvSpPr>
          <p:cNvPr id="43" name="文本框 42"/>
          <p:cNvSpPr txBox="1"/>
          <p:nvPr>
            <p:custDataLst>
              <p:tags r:id="rId1"/>
            </p:custDataLst>
          </p:nvPr>
        </p:nvSpPr>
        <p:spPr>
          <a:xfrm>
            <a:off x="1283610" y="279724"/>
            <a:ext cx="6623050" cy="36798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ln>
                  <a:noFill/>
                </a:ln>
                <a:solidFill>
                  <a:srgbClr val="3483F0">
                    <a:lumMod val="75000"/>
                  </a:srgbClr>
                </a:solidFill>
                <a:effectLst/>
                <a:uLnTx/>
                <a:uFillTx/>
                <a:latin typeface="Arial" panose="020B0604020202020204"/>
                <a:ea typeface="微软雅黑" panose="020B0503020204020204" charset="-122"/>
                <a:sym typeface="+mn-ea"/>
              </a:rPr>
              <a:t>Procedures for GIIRS-HIRAS Inter-Comparison</a:t>
            </a:r>
            <a:endParaRPr kumimoji="1" lang="en-US" altLang="zh-CN" sz="2000" b="1" i="0" u="none" strike="noStrike" kern="1200" cap="none" spc="0" normalizeH="0" baseline="0" noProof="0" dirty="0">
              <a:ln>
                <a:noFill/>
              </a:ln>
              <a:solidFill>
                <a:srgbClr val="3483F0">
                  <a:lumMod val="75000"/>
                </a:srgbClr>
              </a:solidFill>
              <a:effectLst/>
              <a:uLnTx/>
              <a:uFillTx/>
              <a:latin typeface="Arial" panose="020B0604020202020204"/>
              <a:ea typeface="微软雅黑" panose="020B0503020204020204" charset="-122"/>
              <a:cs typeface="+mn-cs"/>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807783" y="1038219"/>
            <a:ext cx="4821491" cy="645160"/>
          </a:xfrm>
          <a:prstGeom prst="rect">
            <a:avLst/>
          </a:prstGeom>
          <a:noFill/>
        </p:spPr>
        <p:txBody>
          <a:bodyPr wrap="square" rtlCol="0">
            <a:spAutoFit/>
          </a:bodyPr>
          <a:p>
            <a:pPr algn="ctr"/>
            <a:r>
              <a:rPr lang="en-US" altLang="zh-CN" b="1"/>
              <a:t>SNO</a:t>
            </a:r>
            <a:r>
              <a:rPr lang="zh-CN" altLang="en-US" b="1"/>
              <a:t>：</a:t>
            </a:r>
            <a:r>
              <a:rPr lang="en-US" altLang="zh-CN" b="1"/>
              <a:t>FY4B_GIIRS</a:t>
            </a:r>
            <a:r>
              <a:rPr lang="zh-CN" altLang="en-US" b="1"/>
              <a:t> </a:t>
            </a:r>
            <a:r>
              <a:rPr lang="en-US" altLang="zh-CN" b="1"/>
              <a:t>minus</a:t>
            </a:r>
            <a:r>
              <a:rPr lang="zh-CN" altLang="en-US" b="1"/>
              <a:t> </a:t>
            </a:r>
            <a:r>
              <a:rPr lang="en-US" altLang="zh-CN" b="1"/>
              <a:t>FY3E_HIRAS</a:t>
            </a:r>
            <a:r>
              <a:rPr lang="en-US" altLang="zh-CN"/>
              <a:t> </a:t>
            </a:r>
            <a:endParaRPr lang="en-US" altLang="zh-CN"/>
          </a:p>
          <a:p>
            <a:pPr algn="ctr"/>
            <a:endParaRPr lang="zh-CN" altLang="en-US"/>
          </a:p>
        </p:txBody>
      </p:sp>
      <p:sp>
        <p:nvSpPr>
          <p:cNvPr id="14" name="文本框 13"/>
          <p:cNvSpPr txBox="1"/>
          <p:nvPr>
            <p:custDataLst>
              <p:tags r:id="rId2"/>
            </p:custDataLst>
          </p:nvPr>
        </p:nvSpPr>
        <p:spPr>
          <a:xfrm>
            <a:off x="6245860" y="1038225"/>
            <a:ext cx="5222240" cy="368300"/>
          </a:xfrm>
          <a:prstGeom prst="rect">
            <a:avLst/>
          </a:prstGeom>
          <a:noFill/>
        </p:spPr>
        <p:txBody>
          <a:bodyPr wrap="square" rtlCol="0">
            <a:spAutoFit/>
          </a:bodyPr>
          <a:p>
            <a:pPr algn="ctr"/>
            <a:r>
              <a:rPr lang="en-US" altLang="zh-CN" b="1"/>
              <a:t>SNO</a:t>
            </a:r>
            <a:r>
              <a:rPr lang="zh-CN" altLang="en-US" b="1"/>
              <a:t>：</a:t>
            </a:r>
            <a:r>
              <a:rPr lang="en-US" altLang="zh-CN" b="1"/>
              <a:t>FY4B_GIIRS</a:t>
            </a:r>
            <a:r>
              <a:rPr lang="zh-CN" altLang="en-US" b="1"/>
              <a:t> </a:t>
            </a:r>
            <a:r>
              <a:rPr lang="en-US" altLang="zh-CN" b="1"/>
              <a:t>minus METOP-C_IASI</a:t>
            </a:r>
            <a:endParaRPr lang="zh-CN" altLang="en-US"/>
          </a:p>
        </p:txBody>
      </p:sp>
      <p:pic>
        <p:nvPicPr>
          <p:cNvPr id="3" name="图片 2"/>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l="2187" t="-594" r="9965" b="47916"/>
          <a:stretch>
            <a:fillRect/>
          </a:stretch>
        </p:blipFill>
        <p:spPr>
          <a:xfrm>
            <a:off x="6364852" y="1900231"/>
            <a:ext cx="5827148" cy="4076707"/>
          </a:xfrm>
          <a:prstGeom prst="rect">
            <a:avLst/>
          </a:prstGeom>
        </p:spPr>
      </p:pic>
      <p:pic>
        <p:nvPicPr>
          <p:cNvPr id="5" name="图片 4"/>
          <p:cNvPicPr>
            <a:picLocks noChangeAspect="1"/>
          </p:cNvPicPr>
          <p:nvPr>
            <p:custDataLst>
              <p:tags r:id="rId5"/>
            </p:custDataLst>
          </p:nvPr>
        </p:nvPicPr>
        <p:blipFill rotWithShape="1">
          <a:blip r:embed="rId6">
            <a:extLst>
              <a:ext uri="{28A0092B-C50C-407E-A947-70E740481C1C}">
                <a14:useLocalDpi xmlns:a14="http://schemas.microsoft.com/office/drawing/2010/main" val="0"/>
              </a:ext>
            </a:extLst>
          </a:blip>
          <a:srcRect l="3074" r="10483" b="48182"/>
          <a:stretch>
            <a:fillRect/>
          </a:stretch>
        </p:blipFill>
        <p:spPr>
          <a:xfrm>
            <a:off x="447674" y="1933571"/>
            <a:ext cx="5734051" cy="4010029"/>
          </a:xfrm>
          <a:prstGeom prst="rect">
            <a:avLst/>
          </a:prstGeom>
        </p:spPr>
      </p:pic>
      <p:sp>
        <p:nvSpPr>
          <p:cNvPr id="2" name="文本框 1"/>
          <p:cNvSpPr txBox="1"/>
          <p:nvPr/>
        </p:nvSpPr>
        <p:spPr>
          <a:xfrm>
            <a:off x="1346200" y="240665"/>
            <a:ext cx="6096000" cy="39878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ln>
                  <a:noFill/>
                </a:ln>
                <a:solidFill>
                  <a:srgbClr val="3483F0">
                    <a:lumMod val="75000"/>
                  </a:srgbClr>
                </a:solidFill>
                <a:effectLst/>
                <a:uLnTx/>
                <a:uFillTx/>
                <a:latin typeface="Arial" panose="020B0604020202020204"/>
                <a:ea typeface="微软雅黑" panose="020B0503020204020204" charset="-122"/>
                <a:sym typeface="+mn-ea"/>
              </a:rPr>
              <a:t>Comparison results</a:t>
            </a:r>
            <a:endParaRPr kumimoji="1" lang="en-US" altLang="zh-CN" sz="2000" b="1" noProof="0" dirty="0">
              <a:ln>
                <a:noFill/>
              </a:ln>
              <a:solidFill>
                <a:srgbClr val="3483F0">
                  <a:lumMod val="75000"/>
                </a:srgbClr>
              </a:solidFill>
              <a:effectLst/>
              <a:uLnTx/>
              <a:uFillTx/>
              <a:latin typeface="Arial" panose="020B0604020202020204"/>
              <a:ea typeface="微软雅黑" panose="020B0503020204020204" charset="-122"/>
              <a:sym typeface="+mn-ea"/>
            </a:endParaRPr>
          </a:p>
        </p:txBody>
      </p:sp>
      <p:sp>
        <p:nvSpPr>
          <p:cNvPr id="4" name="椭圆 3"/>
          <p:cNvSpPr/>
          <p:nvPr/>
        </p:nvSpPr>
        <p:spPr>
          <a:xfrm>
            <a:off x="513715" y="3159760"/>
            <a:ext cx="1544320" cy="729615"/>
          </a:xfrm>
          <a:prstGeom prst="ellipse">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6364605" y="3108325"/>
            <a:ext cx="1544320" cy="729615"/>
          </a:xfrm>
          <a:prstGeom prst="ellipse">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130675" y="2750185"/>
            <a:ext cx="1544320" cy="729615"/>
          </a:xfrm>
          <a:prstGeom prst="ellipse">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076929" y="3705224"/>
            <a:ext cx="2971800" cy="297180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048729" y="3705224"/>
            <a:ext cx="2971801" cy="2971801"/>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6948" y="550307"/>
            <a:ext cx="2943326" cy="2943326"/>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014510" y="550307"/>
            <a:ext cx="2943327" cy="2943327"/>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969707" y="528951"/>
            <a:ext cx="2986037" cy="2986037"/>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048729" y="550307"/>
            <a:ext cx="2971800" cy="297180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 y="3705224"/>
            <a:ext cx="2971800" cy="2971800"/>
          </a:xfrm>
          <a:prstGeom prst="rect">
            <a:avLst/>
          </a:prstGeom>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971801" y="3705224"/>
            <a:ext cx="2971800" cy="2971800"/>
          </a:xfrm>
          <a:prstGeom prst="rect">
            <a:avLst/>
          </a:prstGeom>
        </p:spPr>
      </p:pic>
      <p:sp>
        <p:nvSpPr>
          <p:cNvPr id="29" name="文本框 28"/>
          <p:cNvSpPr txBox="1"/>
          <p:nvPr/>
        </p:nvSpPr>
        <p:spPr>
          <a:xfrm>
            <a:off x="1322704" y="182245"/>
            <a:ext cx="7888749" cy="368300"/>
          </a:xfrm>
          <a:prstGeom prst="rect">
            <a:avLst/>
          </a:prstGeom>
          <a:noFill/>
        </p:spPr>
        <p:txBody>
          <a:bodyPr wrap="square" rtlCol="0">
            <a:spAutoFit/>
          </a:bodyPr>
          <a:p>
            <a:pPr marL="285750" indent="-285750">
              <a:buFont typeface="Wingdings" panose="05000000000000000000" pitchFamily="2" charset="2"/>
              <a:buChar char="l"/>
            </a:pPr>
            <a:r>
              <a:rPr lang="en-US" altLang="zh-CN" b="1">
                <a:solidFill>
                  <a:srgbClr val="FF0000"/>
                </a:solidFill>
              </a:rPr>
              <a:t>RAD</a:t>
            </a:r>
            <a:r>
              <a:rPr lang="zh-CN" altLang="en-US" b="1">
                <a:solidFill>
                  <a:srgbClr val="FF0000"/>
                </a:solidFill>
              </a:rPr>
              <a:t> </a:t>
            </a:r>
            <a:r>
              <a:rPr lang="en-US" altLang="zh-CN" b="1">
                <a:solidFill>
                  <a:srgbClr val="FF0000"/>
                </a:solidFill>
              </a:rPr>
              <a:t>scatplot   </a:t>
            </a:r>
            <a:r>
              <a:rPr lang="en-US" altLang="zh-CN"/>
              <a:t>Date</a:t>
            </a:r>
            <a:r>
              <a:rPr lang="zh-CN" altLang="en-US"/>
              <a:t>：</a:t>
            </a:r>
            <a:r>
              <a:rPr lang="en-US" altLang="zh-CN"/>
              <a:t>2023.6.01-2023.6.30</a:t>
            </a:r>
            <a:endParaRPr lang="zh-CN" altLang="en-US"/>
          </a:p>
        </p:txBody>
      </p:sp>
      <p:sp>
        <p:nvSpPr>
          <p:cNvPr id="31" name="文本框 30"/>
          <p:cNvSpPr txBox="1"/>
          <p:nvPr/>
        </p:nvSpPr>
        <p:spPr>
          <a:xfrm>
            <a:off x="707390" y="6519545"/>
            <a:ext cx="1489075" cy="645160"/>
          </a:xfrm>
          <a:prstGeom prst="rect">
            <a:avLst/>
          </a:prstGeom>
          <a:noFill/>
        </p:spPr>
        <p:txBody>
          <a:bodyPr wrap="square" rtlCol="0">
            <a:spAutoFit/>
          </a:bodyPr>
          <a:p>
            <a:r>
              <a:rPr lang="en-US"/>
              <a:t>1778</a:t>
            </a:r>
            <a:r>
              <a:rPr lang="en-US">
                <a:sym typeface="+mn-ea"/>
              </a:rPr>
              <a:t>cm</a:t>
            </a:r>
            <a:r>
              <a:rPr lang="en-US" baseline="30000">
                <a:sym typeface="+mn-ea"/>
              </a:rPr>
              <a:t>-1</a:t>
            </a:r>
            <a:endParaRPr lang="en-US" baseline="30000"/>
          </a:p>
          <a:p>
            <a:endParaRPr lang="en-US"/>
          </a:p>
        </p:txBody>
      </p:sp>
      <p:sp>
        <p:nvSpPr>
          <p:cNvPr id="32" name="文本框 31"/>
          <p:cNvSpPr txBox="1"/>
          <p:nvPr/>
        </p:nvSpPr>
        <p:spPr>
          <a:xfrm>
            <a:off x="10026650" y="3338195"/>
            <a:ext cx="1377315" cy="645160"/>
          </a:xfrm>
          <a:prstGeom prst="rect">
            <a:avLst/>
          </a:prstGeom>
          <a:noFill/>
        </p:spPr>
        <p:txBody>
          <a:bodyPr wrap="square" rtlCol="0">
            <a:spAutoFit/>
          </a:bodyPr>
          <a:p>
            <a:r>
              <a:rPr lang="en-US"/>
              <a:t>1051</a:t>
            </a:r>
            <a:r>
              <a:rPr lang="en-US">
                <a:sym typeface="+mn-ea"/>
              </a:rPr>
              <a:t>cm</a:t>
            </a:r>
            <a:r>
              <a:rPr lang="en-US" baseline="30000">
                <a:sym typeface="+mn-ea"/>
              </a:rPr>
              <a:t>-1</a:t>
            </a:r>
            <a:endParaRPr lang="en-US" baseline="30000"/>
          </a:p>
          <a:p>
            <a:endParaRPr lang="en-US"/>
          </a:p>
        </p:txBody>
      </p:sp>
      <p:sp>
        <p:nvSpPr>
          <p:cNvPr id="33" name="文本框 32"/>
          <p:cNvSpPr txBox="1"/>
          <p:nvPr/>
        </p:nvSpPr>
        <p:spPr>
          <a:xfrm>
            <a:off x="6868795" y="3308985"/>
            <a:ext cx="1583690" cy="645160"/>
          </a:xfrm>
          <a:prstGeom prst="rect">
            <a:avLst/>
          </a:prstGeom>
          <a:noFill/>
        </p:spPr>
        <p:txBody>
          <a:bodyPr wrap="square" rtlCol="0">
            <a:spAutoFit/>
          </a:bodyPr>
          <a:p>
            <a:r>
              <a:rPr lang="en-US"/>
              <a:t>970</a:t>
            </a:r>
            <a:r>
              <a:rPr lang="en-US">
                <a:sym typeface="+mn-ea"/>
              </a:rPr>
              <a:t>cm</a:t>
            </a:r>
            <a:r>
              <a:rPr lang="en-US" baseline="30000">
                <a:sym typeface="+mn-ea"/>
              </a:rPr>
              <a:t>-1</a:t>
            </a:r>
            <a:endParaRPr lang="en-US" baseline="30000"/>
          </a:p>
          <a:p>
            <a:endParaRPr lang="en-US"/>
          </a:p>
        </p:txBody>
      </p:sp>
      <p:sp>
        <p:nvSpPr>
          <p:cNvPr id="34" name="文本框 33"/>
          <p:cNvSpPr txBox="1"/>
          <p:nvPr/>
        </p:nvSpPr>
        <p:spPr>
          <a:xfrm>
            <a:off x="3964305" y="3308985"/>
            <a:ext cx="1241425" cy="645160"/>
          </a:xfrm>
          <a:prstGeom prst="rect">
            <a:avLst/>
          </a:prstGeom>
          <a:noFill/>
        </p:spPr>
        <p:txBody>
          <a:bodyPr wrap="square" rtlCol="0">
            <a:spAutoFit/>
          </a:bodyPr>
          <a:p>
            <a:r>
              <a:rPr lang="en-US"/>
              <a:t>900</a:t>
            </a:r>
            <a:r>
              <a:rPr lang="en-US">
                <a:sym typeface="+mn-ea"/>
              </a:rPr>
              <a:t>cm</a:t>
            </a:r>
            <a:r>
              <a:rPr lang="en-US" baseline="30000">
                <a:sym typeface="+mn-ea"/>
              </a:rPr>
              <a:t>-1</a:t>
            </a:r>
            <a:endParaRPr lang="en-US" baseline="30000"/>
          </a:p>
          <a:p>
            <a:endParaRPr lang="en-US"/>
          </a:p>
        </p:txBody>
      </p:sp>
      <p:sp>
        <p:nvSpPr>
          <p:cNvPr id="35" name="文本框 34"/>
          <p:cNvSpPr txBox="1"/>
          <p:nvPr/>
        </p:nvSpPr>
        <p:spPr>
          <a:xfrm>
            <a:off x="10071100" y="6504305"/>
            <a:ext cx="1416685" cy="645160"/>
          </a:xfrm>
          <a:prstGeom prst="rect">
            <a:avLst/>
          </a:prstGeom>
          <a:noFill/>
        </p:spPr>
        <p:txBody>
          <a:bodyPr wrap="square" rtlCol="0">
            <a:spAutoFit/>
          </a:bodyPr>
          <a:p>
            <a:r>
              <a:rPr lang="en-US"/>
              <a:t>2138</a:t>
            </a:r>
            <a:r>
              <a:rPr lang="en-US">
                <a:sym typeface="+mn-ea"/>
              </a:rPr>
              <a:t>cm</a:t>
            </a:r>
            <a:r>
              <a:rPr lang="en-US" baseline="30000">
                <a:sym typeface="+mn-ea"/>
              </a:rPr>
              <a:t>-1</a:t>
            </a:r>
            <a:endParaRPr lang="en-US" baseline="30000"/>
          </a:p>
          <a:p>
            <a:endParaRPr lang="en-US"/>
          </a:p>
        </p:txBody>
      </p:sp>
      <p:sp>
        <p:nvSpPr>
          <p:cNvPr id="36" name="文本框 35"/>
          <p:cNvSpPr txBox="1"/>
          <p:nvPr/>
        </p:nvSpPr>
        <p:spPr>
          <a:xfrm>
            <a:off x="7015480" y="6519545"/>
            <a:ext cx="1367155" cy="645160"/>
          </a:xfrm>
          <a:prstGeom prst="rect">
            <a:avLst/>
          </a:prstGeom>
          <a:noFill/>
        </p:spPr>
        <p:txBody>
          <a:bodyPr wrap="square" rtlCol="0">
            <a:spAutoFit/>
          </a:bodyPr>
          <a:p>
            <a:r>
              <a:rPr lang="en-US"/>
              <a:t>1942</a:t>
            </a:r>
            <a:r>
              <a:rPr lang="en-US">
                <a:sym typeface="+mn-ea"/>
              </a:rPr>
              <a:t>cm</a:t>
            </a:r>
            <a:r>
              <a:rPr lang="en-US" baseline="30000">
                <a:sym typeface="+mn-ea"/>
              </a:rPr>
              <a:t>-1</a:t>
            </a:r>
            <a:endParaRPr lang="en-US" baseline="30000"/>
          </a:p>
          <a:p>
            <a:endParaRPr lang="en-US"/>
          </a:p>
        </p:txBody>
      </p:sp>
      <p:sp>
        <p:nvSpPr>
          <p:cNvPr id="37" name="文本框 36"/>
          <p:cNvSpPr txBox="1"/>
          <p:nvPr/>
        </p:nvSpPr>
        <p:spPr>
          <a:xfrm>
            <a:off x="3646170" y="6519545"/>
            <a:ext cx="1503680" cy="645160"/>
          </a:xfrm>
          <a:prstGeom prst="rect">
            <a:avLst/>
          </a:prstGeom>
          <a:noFill/>
        </p:spPr>
        <p:txBody>
          <a:bodyPr wrap="square" rtlCol="0">
            <a:spAutoFit/>
          </a:bodyPr>
          <a:p>
            <a:r>
              <a:rPr lang="en-US"/>
              <a:t>1844</a:t>
            </a:r>
            <a:r>
              <a:rPr lang="en-US">
                <a:sym typeface="+mn-ea"/>
              </a:rPr>
              <a:t>cm</a:t>
            </a:r>
            <a:r>
              <a:rPr lang="en-US" baseline="30000">
                <a:sym typeface="+mn-ea"/>
              </a:rPr>
              <a:t>-1</a:t>
            </a:r>
            <a:endParaRPr lang="en-US" baseline="30000"/>
          </a:p>
          <a:p>
            <a:endParaRPr lang="en-US"/>
          </a:p>
        </p:txBody>
      </p:sp>
      <p:sp>
        <p:nvSpPr>
          <p:cNvPr id="30" name="文本框 29"/>
          <p:cNvSpPr txBox="1"/>
          <p:nvPr/>
        </p:nvSpPr>
        <p:spPr>
          <a:xfrm>
            <a:off x="883285" y="3350895"/>
            <a:ext cx="1313180" cy="368300"/>
          </a:xfrm>
          <a:prstGeom prst="rect">
            <a:avLst/>
          </a:prstGeom>
          <a:noFill/>
        </p:spPr>
        <p:txBody>
          <a:bodyPr wrap="square" rtlCol="0">
            <a:spAutoFit/>
          </a:bodyPr>
          <a:p>
            <a:r>
              <a:rPr lang="en-US"/>
              <a:t>703cm</a:t>
            </a:r>
            <a:r>
              <a:rPr lang="en-US" baseline="30000"/>
              <a:t>-1</a:t>
            </a:r>
            <a:endParaRPr lang="en-US" baseline="30000"/>
          </a:p>
        </p:txBody>
      </p:sp>
    </p:spTree>
  </p:cSld>
  <p:clrMapOvr>
    <a:masterClrMapping/>
  </p:clrMapOvr>
</p:sld>
</file>

<file path=ppt/tags/tag1.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10.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11.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12.xml><?xml version="1.0" encoding="utf-8"?>
<p:tagLst xmlns:p="http://schemas.openxmlformats.org/presentationml/2006/main">
  <p:tag name="TABLE_ENDDRAG_ORIGIN_RECT" val="865*280"/>
  <p:tag name="TABLE_ENDDRAG_RECT" val="48*90*865*280"/>
</p:tagLst>
</file>

<file path=ppt/tags/tag13.xml><?xml version="1.0" encoding="utf-8"?>
<p:tagLst xmlns:p="http://schemas.openxmlformats.org/presentationml/2006/main">
  <p:tag name="KSO_WM_DIAGRAM_VIRTUALLY_FRAME" val="{&quot;height&quot;:142.4408661417323,&quot;left&quot;:309.88149606299214,&quot;top&quot;:320.8755118110236,&quot;width&quot;:650.1185039370079}"/>
</p:tagLst>
</file>

<file path=ppt/tags/tag14.xml><?xml version="1.0" encoding="utf-8"?>
<p:tagLst xmlns:p="http://schemas.openxmlformats.org/presentationml/2006/main">
  <p:tag name="KSO_WM_DIAGRAM_VIRTUALLY_FRAME" val="{&quot;height&quot;:277.51913385826776,&quot;left&quot;:29.399763779527557,&quot;top&quot;:85.31141732283464,&quot;width&quot;:876.450472440945}"/>
</p:tagLst>
</file>

<file path=ppt/tags/tag15.xml><?xml version="1.0" encoding="utf-8"?>
<p:tagLst xmlns:p="http://schemas.openxmlformats.org/presentationml/2006/main">
  <p:tag name="KSO_WM_DIAGRAM_VIRTUALLY_FRAME" val="{&quot;height&quot;:277.51913385826776,&quot;left&quot;:29.399763779527557,&quot;top&quot;:85.31141732283464,&quot;width&quot;:876.450472440945}"/>
</p:tagLst>
</file>

<file path=ppt/tags/tag16.xml><?xml version="1.0" encoding="utf-8"?>
<p:tagLst xmlns:p="http://schemas.openxmlformats.org/presentationml/2006/main">
  <p:tag name="KSO_WM_DIAGRAM_VIRTUALLY_FRAME" val="{&quot;height&quot;:142.4408661417323,&quot;left&quot;:309.88149606299214,&quot;top&quot;:320.8755118110236,&quot;width&quot;:650.1185039370079}"/>
</p:tagLst>
</file>

<file path=ppt/tags/tag17.xml><?xml version="1.0" encoding="utf-8"?>
<p:tagLst xmlns:p="http://schemas.openxmlformats.org/presentationml/2006/main">
  <p:tag name="KSO_WM_DIAGRAM_VIRTUALLY_FRAME" val="{&quot;height&quot;:388.87551181102367,&quot;left&quot;:35.249921259842516,&quot;top&quot;:81.74952755905511,&quot;width&quot;:924.7500787401575}"/>
</p:tagLst>
</file>

<file path=ppt/tags/tag18.xml><?xml version="1.0" encoding="utf-8"?>
<p:tagLst xmlns:p="http://schemas.openxmlformats.org/presentationml/2006/main">
  <p:tag name="KSO_WM_DIAGRAM_VIRTUALLY_FRAME" val="{&quot;height&quot;:388.87551181102367,&quot;left&quot;:35.249921259842516,&quot;top&quot;:81.74952755905511,&quot;width&quot;:924.7500787401575}"/>
</p:tagLst>
</file>

<file path=ppt/tags/tag19.xml><?xml version="1.0" encoding="utf-8"?>
<p:tagLst xmlns:p="http://schemas.openxmlformats.org/presentationml/2006/main">
  <p:tag name="KSO_WM_DIAGRAM_VIRTUALLY_FRAME" val="{&quot;height&quot;:388.87551181102367,&quot;left&quot;:35.249921259842516,&quot;top&quot;:81.74952755905511,&quot;width&quot;:924.7500787401575}"/>
</p:tagLst>
</file>

<file path=ppt/tags/tag2.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20.xml><?xml version="1.0" encoding="utf-8"?>
<p:tagLst xmlns:p="http://schemas.openxmlformats.org/presentationml/2006/main">
  <p:tag name="KSO_WM_DIAGRAM_VIRTUALLY_FRAME" val="{&quot;height&quot;:388.87551181102367,&quot;left&quot;:35.249921259842516,&quot;top&quot;:81.74952755905511,&quot;width&quot;:924.7500787401575}"/>
</p:tagLst>
</file>

<file path=ppt/tags/tag21.xml><?xml version="1.0" encoding="utf-8"?>
<p:tagLst xmlns:p="http://schemas.openxmlformats.org/presentationml/2006/main">
  <p:tag name="COMMONDATA" val="eyJoZGlkIjoiYzk4ZmRkYTgyNzRjMWFjYWFhODkzYTA3NTkyNzcyMzYifQ=="/>
  <p:tag name="commondata" val="eyJoZGlkIjoiNDQ1ZWFmM2FiZmFmODAyNjI1MmJiNThhY2Y2MGQ4YzcifQ=="/>
</p:tagLst>
</file>

<file path=ppt/tags/tag3.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4.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5.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6.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7.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8.xml><?xml version="1.0" encoding="utf-8"?>
<p:tagLst xmlns:p="http://schemas.openxmlformats.org/presentationml/2006/main">
  <p:tag name="KSO_WM_DIAGRAM_VIRTUALLY_FRAME" val="{&quot;height&quot;:175.6408661417323,&quot;left&quot;:309.8814960629921,&quot;top&quot;:320.8755118110236,&quot;width&quot;:650.1185039370079}"/>
</p:tagLst>
</file>

<file path=ppt/tags/tag9.xml><?xml version="1.0" encoding="utf-8"?>
<p:tagLst xmlns:p="http://schemas.openxmlformats.org/presentationml/2006/main">
  <p:tag name="KSO_WM_DIAGRAM_VIRTUALLY_FRAME" val="{&quot;height&quot;:175.6408661417323,&quot;left&quot;:309.8814960629921,&quot;top&quot;:320.8755118110236,&quot;width&quot;:650.118503937007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5">
  <a:themeElements>
    <a:clrScheme name="房利美">
      <a:dk1>
        <a:srgbClr val="000000"/>
      </a:dk1>
      <a:lt1>
        <a:srgbClr val="FFFFFF"/>
      </a:lt1>
      <a:dk2>
        <a:srgbClr val="768394"/>
      </a:dk2>
      <a:lt2>
        <a:srgbClr val="F0F0F0"/>
      </a:lt2>
      <a:accent1>
        <a:srgbClr val="102E91"/>
      </a:accent1>
      <a:accent2>
        <a:srgbClr val="FFBF00"/>
      </a:accent2>
      <a:accent3>
        <a:srgbClr val="004FE6"/>
      </a:accent3>
      <a:accent4>
        <a:srgbClr val="3483F0"/>
      </a:accent4>
      <a:accent5>
        <a:srgbClr val="5066A1"/>
      </a:accent5>
      <a:accent6>
        <a:srgbClr val="5E5CA2"/>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5284</Words>
  <Application>WPS 演示</Application>
  <PresentationFormat>自定义</PresentationFormat>
  <Paragraphs>821</Paragraphs>
  <Slides>20</Slides>
  <Notes>4</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20</vt:i4>
      </vt:variant>
    </vt:vector>
  </HeadingPairs>
  <TitlesOfParts>
    <vt:vector size="43" baseType="lpstr">
      <vt:lpstr>Arial</vt:lpstr>
      <vt:lpstr>宋体</vt:lpstr>
      <vt:lpstr>Wingdings</vt:lpstr>
      <vt:lpstr>Arial</vt:lpstr>
      <vt:lpstr>微软雅黑</vt:lpstr>
      <vt:lpstr>Times New Roman</vt:lpstr>
      <vt:lpstr>Google Sans</vt:lpstr>
      <vt:lpstr>ksdb</vt:lpstr>
      <vt:lpstr>Sitka Text</vt:lpstr>
      <vt:lpstr>等线</vt:lpstr>
      <vt:lpstr>Verdana</vt:lpstr>
      <vt:lpstr>Symbol</vt:lpstr>
      <vt:lpstr>Calibri</vt:lpstr>
      <vt:lpstr>NTR</vt:lpstr>
      <vt:lpstr>Courier New</vt:lpstr>
      <vt:lpstr>Wingdings</vt:lpstr>
      <vt:lpstr>Cambria Math</vt:lpstr>
      <vt:lpstr>Arial Unicode MS</vt:lpstr>
      <vt:lpstr>等线 Light</vt:lpstr>
      <vt:lpstr>Noto Sans Symbols</vt:lpstr>
      <vt:lpstr>Calibri</vt:lpstr>
      <vt:lpstr>Office 主题​​</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2023.5</dc:title>
  <dc:creator>386321058@qq.com</dc:creator>
  <cp:lastModifiedBy>漆成莉</cp:lastModifiedBy>
  <cp:revision>116</cp:revision>
  <dcterms:created xsi:type="dcterms:W3CDTF">2023-08-26T08:45:00Z</dcterms:created>
  <dcterms:modified xsi:type="dcterms:W3CDTF">2024-07-18T10:56:11Z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8E153CCEEF1745208D8850D5819B94E0_13</vt:lpwstr>
  </property>
  <property fmtid="{D5CDD505-2E9C-101B-9397-08002B2CF9AE}" pid="3" name="KSOProductBuildVer">
    <vt:lpwstr>2052-12.1.0.16929</vt:lpwstr>
  </property>
</Properties>
</file>