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9" r:id="rId5"/>
    <p:sldId id="265" r:id="rId6"/>
    <p:sldId id="266" r:id="rId7"/>
    <p:sldId id="267" r:id="rId8"/>
    <p:sldId id="268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494EE-8D4A-7EB0-C139-9BB90C249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A42A06-3D12-CBFC-1669-A97B8B782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530B12DC-80BB-7729-555A-26BDCFFE1D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09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F8C61-ABA4-9B5D-D3BC-67C1AC045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1D3E72-0251-BF52-B6E7-AF767F5B9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D3965-42B5-E0E0-3776-828175A7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D667E-9862-56CB-E99D-FA7B454F2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805EB-F77B-503F-901B-B57BAE91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3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E4F43E-1007-22C1-730E-211889D314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4A04FC-DFD5-BFB0-5240-E957BA4E1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A5DF1-B140-4562-2CB4-4D5EF50A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B2F52-3379-E88F-24BB-6EC4549D3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E6B40-E183-3DBD-931D-BF8DEC5D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BBE5D-0101-B8B8-0693-8EC95BE8A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E3AD7-BC5C-396E-D9F8-F850FDC10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3CF436C-F9C9-2E33-50A8-E2EEE04931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15082"/>
            <a:ext cx="2857500" cy="116205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1D7FD806-7FD5-7C62-1437-B46EA7C1BF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77" y="5896494"/>
            <a:ext cx="961506" cy="961506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17F8FE5-1F1D-3442-A790-DE0CD3473B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5" y="5916628"/>
            <a:ext cx="888074" cy="888074"/>
          </a:xfrm>
          <a:prstGeom prst="rect">
            <a:avLst/>
          </a:prstGeom>
        </p:spPr>
      </p:pic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CB32E06E-30F0-7E5D-0478-EC9613C4A7D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620" y="5996896"/>
            <a:ext cx="2488278" cy="807806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95DBA41B-2229-B79E-ED33-4BB189E615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63" r="34112"/>
          <a:stretch/>
        </p:blipFill>
        <p:spPr>
          <a:xfrm>
            <a:off x="5588924" y="5943598"/>
            <a:ext cx="515389" cy="914402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59ACFC64-4172-6BA1-9329-4A84C3C672A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764" y="6091606"/>
            <a:ext cx="1691634" cy="618386"/>
          </a:xfrm>
          <a:prstGeom prst="rect">
            <a:avLst/>
          </a:prstGeom>
        </p:spPr>
      </p:pic>
      <p:pic>
        <p:nvPicPr>
          <p:cNvPr id="14" name="Picture 13" descr="Text, logo&#10;&#10;Description automatically generated">
            <a:extLst>
              <a:ext uri="{FF2B5EF4-FFF2-40B4-BE49-F238E27FC236}">
                <a16:creationId xmlns:a16="http://schemas.microsoft.com/office/drawing/2014/main" id="{0B1147C9-8AA5-4426-D866-59ABB59454C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10" y="6142967"/>
            <a:ext cx="1540628" cy="594796"/>
          </a:xfrm>
          <a:prstGeom prst="rect">
            <a:avLst/>
          </a:prstGeom>
        </p:spPr>
      </p:pic>
      <p:pic>
        <p:nvPicPr>
          <p:cNvPr id="15" name="Picture 14" descr="Shape&#10;&#10;Description automatically generated with medium confidence">
            <a:extLst>
              <a:ext uri="{FF2B5EF4-FFF2-40B4-BE49-F238E27FC236}">
                <a16:creationId xmlns:a16="http://schemas.microsoft.com/office/drawing/2014/main" id="{A38C7752-E38B-08C2-4CFA-9CDFBA0BDAE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358" y="6201946"/>
            <a:ext cx="1324494" cy="35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96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70843-8901-E523-521E-6C61040A7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D373C-1182-3901-BFCF-2172A95F8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94234-5E04-A484-1595-EFD4FD385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516A8-9AAC-EE10-E7CF-883A4DF3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78AFF-C6B4-463C-9FBA-B13EFE0C1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6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A7369-D4EC-AF84-F91C-2C97FB7D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24A3D-89FB-1C1F-D713-62DB6D7C0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526326-91FD-95D5-F57F-82AA41301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06A42-994D-2FD3-2394-ED1B12DBE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FC7B8-480B-8723-239A-9C825517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932DC5-57A4-DC25-1AB3-2A3726E0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8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9326A-2035-6586-9375-1D5B56205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AC2C9-60BC-8C79-0E34-C633DFE16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BFCDB8-462C-C1BE-425F-395E79AA0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BD0F2D-4848-FD1D-A703-0FDC25D17A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21EF60-1CE8-B28F-CB81-4D19B4B12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F958F2-3C7B-3CFA-4BAA-59F4A28F3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90133-6D5D-40B1-2124-F53C64BB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293D8B-A06C-2E6C-6361-839A569FB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9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DC27-0266-A528-37BA-2B648514B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FF0506-034B-7576-5938-B90E8B645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0A6A8-09B8-172D-9713-06830833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0C017-5D68-E716-864F-AF37CE26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58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EF266E-35DD-8F71-EE08-0A2A78218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6B340D-0A27-C154-3D8B-A885CD09F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C3708-9C4A-E0D8-D3A9-5BFAAE920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1902-2212-30DE-B333-2EFF3F9AC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5C4E1-D008-ABA1-1708-B9093B13B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CDAF6-4979-7C94-F028-95D1428AF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76D3D-9746-E62C-5DCA-729625291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CA5B6-ACF3-304C-5DBC-97442272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F5220-3D0D-F7F0-9E24-EDF0E9A6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0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CFB1D-DBF7-46C1-D0AF-DD8E71958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C38519-6D6A-6782-7E2E-4FA1E258BF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2C75F-2729-8A01-5B53-1C89209AD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80CCA0-49D1-BEA3-F417-B8F7AEAFF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81F1D-8BC4-D597-6D9C-68039B6A9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BDD75-E2E8-00D8-B7BB-2E394946E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16E2C-C500-56F9-16E8-FD68D399B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8E92A-7389-BBEF-F05E-3B110A15D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4E490-C07E-03C5-45B8-D81CDEC9C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2CDE1-8B6A-4922-9268-57ACFC7798F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67438-7434-B067-3300-2EE415BE0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854FB-3ED7-6879-BFDA-4DE363E94C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67DCE-2F72-411E-A742-214C868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7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734AD-F3EB-47F2-B980-4C10930E2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7566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GSICS Microwave Radiometer Technology and Instrument Pre-Launch Testing and Post-Launch Characterization (Technology and Testing) Focus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01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A2242-D5FE-5643-CA12-E75839420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Group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82D80-F12F-5FB6-24C3-A07A184A1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Initiated solicitations in early June and closed in end of June</a:t>
            </a:r>
          </a:p>
          <a:p>
            <a:r>
              <a:rPr lang="en-US" dirty="0"/>
              <a:t>Recruited six members in addition to co-leaders</a:t>
            </a:r>
          </a:p>
          <a:p>
            <a:r>
              <a:rPr lang="en-US" dirty="0"/>
              <a:t>Members and affiliations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Jon Mittaz (University of Reading)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Fennig Karsten (German Weather Service DWD)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Tiger Yang (University of Maryland)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Raffaele Crapolicchio (ESA)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Shengli We (China Meteorological Administration)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Tim Hewison (EUMETSAT)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err="1"/>
              <a:t>Juyang</a:t>
            </a:r>
            <a:r>
              <a:rPr lang="en-US" sz="2200" dirty="0"/>
              <a:t> Hu (China Meteorological Administration)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Dazhen Gu (NIST)</a:t>
            </a:r>
          </a:p>
        </p:txBody>
      </p:sp>
    </p:spTree>
    <p:extLst>
      <p:ext uri="{BB962C8B-B14F-4D97-AF65-F5344CB8AC3E}">
        <p14:creationId xmlns:p14="http://schemas.microsoft.com/office/powerpoint/2010/main" val="307673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5387E-E12D-ACEB-34CB-D7D4479D8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FG First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5D66A-320A-D4BB-2E97-6860F1B6F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Held first virtual meeting on July 31</a:t>
            </a:r>
            <a:r>
              <a:rPr lang="en-US" baseline="30000" dirty="0"/>
              <a:t>st</a:t>
            </a:r>
            <a:r>
              <a:rPr lang="en-US" dirty="0"/>
              <a:t> 2024</a:t>
            </a:r>
          </a:p>
          <a:p>
            <a:r>
              <a:rPr lang="en-US" dirty="0"/>
              <a:t>Four participants</a:t>
            </a:r>
          </a:p>
          <a:p>
            <a:r>
              <a:rPr lang="en-US" dirty="0"/>
              <a:t>Self-intro highlights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Tiger (ATMS calibration, satellite data evaluation, outreach education, 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Raffaele (data quality, SMOS mission, post-launch calibration, 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Tim (calibration algorithms, SNO calibration, system performance limits, 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Dazhen (standards development, radiometer calibration, uncertainty analysis, …)</a:t>
            </a:r>
          </a:p>
        </p:txBody>
      </p:sp>
    </p:spTree>
    <p:extLst>
      <p:ext uri="{BB962C8B-B14F-4D97-AF65-F5344CB8AC3E}">
        <p14:creationId xmlns:p14="http://schemas.microsoft.com/office/powerpoint/2010/main" val="75225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B4412-9127-67BC-CE28-6CAA3DE74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Logistics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A3363-4CF4-4122-2126-8D3D21096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344"/>
            <a:ext cx="10515600" cy="4351338"/>
          </a:xfrm>
        </p:spPr>
        <p:txBody>
          <a:bodyPr/>
          <a:lstStyle/>
          <a:p>
            <a:r>
              <a:rPr lang="en-US" dirty="0"/>
              <a:t>Meeting frequency – Quarterly meeting</a:t>
            </a:r>
          </a:p>
          <a:p>
            <a:r>
              <a:rPr lang="en-US" dirty="0"/>
              <a:t>Focus group nick name – Technology and Testing (TT)</a:t>
            </a:r>
          </a:p>
          <a:p>
            <a:r>
              <a:rPr lang="en-US" dirty="0"/>
              <a:t>Shared resource management</a:t>
            </a:r>
            <a:br>
              <a:rPr lang="en-US" dirty="0"/>
            </a:br>
            <a:r>
              <a:rPr lang="en-US" dirty="0"/>
              <a:t>UMD GSICS wiki page (to be identified and established by DG)</a:t>
            </a:r>
            <a:br>
              <a:rPr lang="en-US" dirty="0"/>
            </a:br>
            <a:r>
              <a:rPr lang="en-US" dirty="0" err="1"/>
              <a:t>Github</a:t>
            </a:r>
            <a:r>
              <a:rPr lang="en-US" dirty="0"/>
              <a:t> – software, dataset (to be established as needed) </a:t>
            </a:r>
          </a:p>
          <a:p>
            <a:r>
              <a:rPr lang="en-US" dirty="0"/>
              <a:t>Overlap and collaboration with other focus groups</a:t>
            </a:r>
            <a:br>
              <a:rPr lang="en-US" dirty="0"/>
            </a:br>
            <a:r>
              <a:rPr lang="en-US" dirty="0"/>
              <a:t>RC: MW applications</a:t>
            </a:r>
            <a:br>
              <a:rPr lang="en-US" dirty="0"/>
            </a:br>
            <a:r>
              <a:rPr lang="en-US" dirty="0"/>
              <a:t>TH: Direct Inter-Calibration</a:t>
            </a:r>
            <a:br>
              <a:rPr lang="en-US" dirty="0"/>
            </a:br>
            <a:r>
              <a:rPr lang="en-US" dirty="0"/>
              <a:t>TY: Lunar Calibration</a:t>
            </a:r>
          </a:p>
        </p:txBody>
      </p:sp>
    </p:spTree>
    <p:extLst>
      <p:ext uri="{BB962C8B-B14F-4D97-AF65-F5344CB8AC3E}">
        <p14:creationId xmlns:p14="http://schemas.microsoft.com/office/powerpoint/2010/main" val="169887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FAC5D-ED7A-515D-9B0F-7AD54FD1C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Topics Discussion (Tim)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A2314-1B9F-BE7B-667B-546007161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</a:t>
            </a:r>
            <a:r>
              <a:rPr lang="el-GR" dirty="0"/>
              <a:t>Δ</a:t>
            </a:r>
            <a:r>
              <a:rPr lang="en-US" dirty="0"/>
              <a:t>T: unify definitions and ways of calculation</a:t>
            </a:r>
          </a:p>
          <a:p>
            <a:r>
              <a:rPr lang="en-US" dirty="0"/>
              <a:t>Gain stability: white noise and 1/f noise, Allan Variance (GSICS recommendation)</a:t>
            </a:r>
          </a:p>
          <a:p>
            <a:r>
              <a:rPr lang="en-US" dirty="0"/>
              <a:t>Intercalibration methods</a:t>
            </a:r>
          </a:p>
          <a:p>
            <a:r>
              <a:rPr lang="en-US" dirty="0"/>
              <a:t>Hyperspectral radiometric measurements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59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A1C5-820A-C932-8BAF-9AB42E5B1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Topics Discussion (Tiger)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14B4C-482B-3447-E769-9990973BC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5058"/>
          </a:xfrm>
        </p:spPr>
        <p:txBody>
          <a:bodyPr/>
          <a:lstStyle/>
          <a:p>
            <a:r>
              <a:rPr lang="en-US" dirty="0"/>
              <a:t>SI traceability: No international metrology institutions provide traceable microwave radiometer calibration</a:t>
            </a:r>
          </a:p>
          <a:p>
            <a:r>
              <a:rPr lang="en-US" dirty="0"/>
              <a:t>Establishment of microwave calibration standards for remote sensing</a:t>
            </a:r>
          </a:p>
          <a:p>
            <a:r>
              <a:rPr lang="en-US" dirty="0"/>
              <a:t>Extend traceability path to satellite measurements and transfer standards</a:t>
            </a:r>
          </a:p>
          <a:p>
            <a:r>
              <a:rPr lang="en-US" dirty="0"/>
              <a:t>Alternative technology to existing calibration artifacts</a:t>
            </a:r>
          </a:p>
          <a:p>
            <a:r>
              <a:rPr lang="en-US" dirty="0"/>
              <a:t>Recommend reaching out to Ed Kim at NASA (pre- and post-launch calibration of ATMS instruments)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782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1CF61-57CF-8CEA-EFEA-B53F25571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Topics Discussion (Raffaele)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C5365-368B-A422-0383-9756D8672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Noise diode applications for on-board satellite calibration</a:t>
            </a:r>
          </a:p>
          <a:p>
            <a:r>
              <a:rPr lang="en-US" dirty="0"/>
              <a:t>Post launch sensor monitoring</a:t>
            </a:r>
          </a:p>
          <a:p>
            <a:r>
              <a:rPr lang="en-US" dirty="0"/>
              <a:t>Long term (decadal) satellite operation</a:t>
            </a:r>
          </a:p>
          <a:p>
            <a:r>
              <a:rPr lang="en-US" dirty="0"/>
              <a:t>Quality assurance for earth observation (shared SMOS monthly </a:t>
            </a:r>
            <a:r>
              <a:rPr lang="en-US"/>
              <a:t>report June 2024)</a:t>
            </a:r>
            <a:endParaRPr lang="en-US" dirty="0"/>
          </a:p>
          <a:p>
            <a:r>
              <a:rPr lang="en-US" dirty="0"/>
              <a:t>Inter-comparison with ground-based radiometers</a:t>
            </a:r>
          </a:p>
        </p:txBody>
      </p:sp>
    </p:spTree>
    <p:extLst>
      <p:ext uri="{BB962C8B-B14F-4D97-AF65-F5344CB8AC3E}">
        <p14:creationId xmlns:p14="http://schemas.microsoft.com/office/powerpoint/2010/main" val="1291228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8C7C9-F0B2-FDA8-F66E-00A22DCD3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Topics Discussion (Dazhen)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506E0-9CAD-FA19-600F-37D23AFDD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Improvements of NIST blackbody prototype</a:t>
            </a:r>
          </a:p>
          <a:p>
            <a:r>
              <a:rPr lang="en-US" dirty="0"/>
              <a:t>Electromagnetic and thermal validations of blackbody standards</a:t>
            </a:r>
          </a:p>
          <a:p>
            <a:r>
              <a:rPr lang="en-US" dirty="0"/>
              <a:t>Next-generation standards for small satellite platforms</a:t>
            </a:r>
          </a:p>
          <a:p>
            <a:r>
              <a:rPr lang="en-US" dirty="0"/>
              <a:t>Uncertainty analysis in microwave remote sensing</a:t>
            </a:r>
          </a:p>
          <a:p>
            <a:r>
              <a:rPr lang="en-US" dirty="0"/>
              <a:t>NOAA NEON SMBA (Sounder for Microwave-Based Applications) mission</a:t>
            </a:r>
          </a:p>
        </p:txBody>
      </p:sp>
    </p:spTree>
    <p:extLst>
      <p:ext uri="{BB962C8B-B14F-4D97-AF65-F5344CB8AC3E}">
        <p14:creationId xmlns:p14="http://schemas.microsoft.com/office/powerpoint/2010/main" val="840026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77AE0-C013-380F-2E55-6F24F205B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758359"/>
          </a:xfrm>
        </p:spPr>
        <p:txBody>
          <a:bodyPr/>
          <a:lstStyle/>
          <a:p>
            <a:r>
              <a:rPr lang="en-US" dirty="0"/>
              <a:t>Backup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550B6-EBB4-93CF-E5F4-7687D6B6E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6613"/>
            <a:ext cx="10515600" cy="513762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Microwave Radiometer</a:t>
            </a:r>
          </a:p>
          <a:p>
            <a:pPr lvl="1"/>
            <a:r>
              <a:rPr lang="en-US" sz="2000" dirty="0"/>
              <a:t>Calibration standards and techniques</a:t>
            </a:r>
          </a:p>
          <a:p>
            <a:pPr lvl="1"/>
            <a:r>
              <a:rPr lang="en-US" sz="2000" dirty="0"/>
              <a:t>Measurement uncertainty</a:t>
            </a:r>
          </a:p>
          <a:p>
            <a:pPr lvl="1"/>
            <a:r>
              <a:rPr lang="en-US" sz="2000" dirty="0"/>
              <a:t>Receiver architecture: antennas, amplifiers, mixers, detectors, </a:t>
            </a:r>
            <a:r>
              <a:rPr lang="en-US" sz="2000" dirty="0" err="1"/>
              <a:t>etc</a:t>
            </a:r>
            <a:endParaRPr lang="en-US" sz="2000" dirty="0"/>
          </a:p>
          <a:p>
            <a:pPr lvl="1"/>
            <a:r>
              <a:rPr lang="en-US" sz="2000" dirty="0"/>
              <a:t>Emerging technology associated with CubeSats</a:t>
            </a:r>
          </a:p>
          <a:p>
            <a:pPr lvl="1"/>
            <a:r>
              <a:rPr lang="en-US" sz="2000" dirty="0"/>
              <a:t>Characterization of white and 1/f noise and their power limit definition (Tim)</a:t>
            </a:r>
          </a:p>
          <a:p>
            <a:pPr lvl="1"/>
            <a:r>
              <a:rPr lang="en-US" sz="2000" dirty="0"/>
              <a:t>Inter-channel correlation (Tim)</a:t>
            </a:r>
          </a:p>
          <a:p>
            <a:pPr lvl="1"/>
            <a:r>
              <a:rPr lang="en-US" sz="2000" dirty="0"/>
              <a:t>Development of future SI-traceable on-orbit calibration reference (Tiger)</a:t>
            </a:r>
          </a:p>
          <a:p>
            <a:pPr lvl="1"/>
            <a:r>
              <a:rPr lang="en-US" sz="2000" dirty="0"/>
              <a:t>New calibration technology for next-generation microwave radiometer (Tiger)  Hyperspectral radiometer (Tim)</a:t>
            </a:r>
          </a:p>
          <a:p>
            <a:pPr lvl="1"/>
            <a:r>
              <a:rPr lang="en-US" sz="2000" dirty="0"/>
              <a:t>Application of noise diode in small/cubic satellite calibration (Tiger)</a:t>
            </a:r>
          </a:p>
          <a:p>
            <a:r>
              <a:rPr lang="en-US" dirty="0"/>
              <a:t>Pre-launch Testing (Limited experience from participants in the 1</a:t>
            </a:r>
            <a:r>
              <a:rPr lang="en-US" baseline="30000" dirty="0"/>
              <a:t>st</a:t>
            </a:r>
            <a:r>
              <a:rPr lang="en-US" dirty="0"/>
              <a:t> meeting)</a:t>
            </a:r>
          </a:p>
          <a:p>
            <a:pPr lvl="1"/>
            <a:r>
              <a:rPr lang="en-US" sz="2000" dirty="0"/>
              <a:t>Experimental program design</a:t>
            </a:r>
          </a:p>
          <a:p>
            <a:pPr lvl="1"/>
            <a:r>
              <a:rPr lang="en-US" sz="2000" dirty="0"/>
              <a:t>Instrumental characterization method development</a:t>
            </a:r>
          </a:p>
          <a:p>
            <a:r>
              <a:rPr lang="en-US" dirty="0"/>
              <a:t>Post-launch characterization</a:t>
            </a:r>
          </a:p>
          <a:p>
            <a:pPr lvl="1"/>
            <a:r>
              <a:rPr lang="en-US" sz="2200" dirty="0"/>
              <a:t>Ensemble </a:t>
            </a:r>
            <a:r>
              <a:rPr lang="en-US" altLang="zh-CN" sz="2200" dirty="0"/>
              <a:t>measurement characterization methods, for </a:t>
            </a:r>
            <a:r>
              <a:rPr lang="en-US" sz="2200" dirty="0"/>
              <a:t>window and sounding channels, for passive and positive instruments, and hope to establish a unified evaluation standard</a:t>
            </a:r>
          </a:p>
          <a:p>
            <a:pPr lvl="1"/>
            <a:r>
              <a:rPr lang="en-US" sz="2200" dirty="0"/>
              <a:t>Instrument post-launch quality comparison</a:t>
            </a:r>
          </a:p>
          <a:p>
            <a:pPr lvl="1"/>
            <a:r>
              <a:rPr lang="en-US" sz="2200" dirty="0"/>
              <a:t>Characterization method for microwave instrument onboard stationary orbit satellite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077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551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GSICS Microwave Radiometer Technology and Instrument Pre-Launch Testing and Post-Launch Characterization (Technology and Testing) Focus Group</vt:lpstr>
      <vt:lpstr>Focus Group Members</vt:lpstr>
      <vt:lpstr>FG First Meeting</vt:lpstr>
      <vt:lpstr>Meeting Logistics Outcomes</vt:lpstr>
      <vt:lpstr>Technical Topics Discussion (Tim)</vt:lpstr>
      <vt:lpstr>Technical Topics Discussion (Tiger)</vt:lpstr>
      <vt:lpstr>Technical Topics Discussion (Raffaele) </vt:lpstr>
      <vt:lpstr>Technical Topics Discussion (Dazhen)</vt:lpstr>
      <vt:lpstr>Backup slides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Microwave Radiometer Technology and Instrument Pre-Launch Testing and Post-Launch Characterization Focus Group</dc:title>
  <dc:creator>Gu, Dazhen (Fed)</dc:creator>
  <cp:lastModifiedBy>Gu, Dazhen (Fed)</cp:lastModifiedBy>
  <cp:revision>15</cp:revision>
  <dcterms:created xsi:type="dcterms:W3CDTF">2024-07-30T14:17:29Z</dcterms:created>
  <dcterms:modified xsi:type="dcterms:W3CDTF">2024-08-26T20:47:27Z</dcterms:modified>
</cp:coreProperties>
</file>