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78" r:id="rId5"/>
    <p:sldId id="260" r:id="rId6"/>
    <p:sldId id="279" r:id="rId7"/>
    <p:sldId id="280" r:id="rId8"/>
    <p:sldId id="258" r:id="rId9"/>
    <p:sldId id="259" r:id="rId10"/>
    <p:sldId id="287" r:id="rId11"/>
    <p:sldId id="263" r:id="rId12"/>
    <p:sldId id="282" r:id="rId13"/>
    <p:sldId id="264" r:id="rId14"/>
    <p:sldId id="265" r:id="rId15"/>
    <p:sldId id="267" r:id="rId16"/>
    <p:sldId id="266" r:id="rId17"/>
    <p:sldId id="269" r:id="rId18"/>
    <p:sldId id="283" r:id="rId19"/>
    <p:sldId id="286" r:id="rId20"/>
    <p:sldId id="276" r:id="rId21"/>
    <p:sldId id="277"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6A9E96-6093-4D36-9809-871A9C64D3DA}">
          <p14:sldIdLst>
            <p14:sldId id="256"/>
            <p14:sldId id="270"/>
            <p14:sldId id="257"/>
            <p14:sldId id="278"/>
            <p14:sldId id="260"/>
            <p14:sldId id="279"/>
            <p14:sldId id="280"/>
            <p14:sldId id="258"/>
            <p14:sldId id="259"/>
            <p14:sldId id="287"/>
            <p14:sldId id="263"/>
            <p14:sldId id="282"/>
            <p14:sldId id="264"/>
            <p14:sldId id="265"/>
            <p14:sldId id="267"/>
            <p14:sldId id="266"/>
            <p14:sldId id="269"/>
            <p14:sldId id="283"/>
            <p14:sldId id="286"/>
          </p14:sldIdLst>
        </p14:section>
        <p14:section name="Backup Slides" id="{2B2E08D2-C993-4B97-B29B-8C0E40EC9B02}">
          <p14:sldIdLst>
            <p14:sldId id="276"/>
            <p14:sldId id="277"/>
            <p14:sldId id="28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69" autoAdjust="0"/>
    <p:restoredTop sz="93779"/>
  </p:normalViewPr>
  <p:slideViewPr>
    <p:cSldViewPr snapToGrid="0">
      <p:cViewPr varScale="1">
        <p:scale>
          <a:sx n="63" d="100"/>
          <a:sy n="63" d="100"/>
        </p:scale>
        <p:origin x="19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FA74-478C-79FE-E0BA-7BBF6653D4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439214-F2CB-0EC2-1F58-22D9D89FC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343490-B31D-62A7-3F04-A5F17B858A1F}"/>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5" name="Footer Placeholder 4">
            <a:extLst>
              <a:ext uri="{FF2B5EF4-FFF2-40B4-BE49-F238E27FC236}">
                <a16:creationId xmlns:a16="http://schemas.microsoft.com/office/drawing/2014/main" id="{E971579B-B326-8CCA-E53A-3A7FAD9EC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547171-1542-A2A0-DCEB-3F411F70CC11}"/>
              </a:ext>
            </a:extLst>
          </p:cNvPr>
          <p:cNvSpPr>
            <a:spLocks noGrp="1"/>
          </p:cNvSpPr>
          <p:nvPr>
            <p:ph type="sldNum" sz="quarter" idx="12"/>
          </p:nvPr>
        </p:nvSpPr>
        <p:spPr/>
        <p:txBody>
          <a:bodyPr/>
          <a:lstStyle/>
          <a:p>
            <a:fld id="{3B3D341F-0002-4792-9E06-72BF4DE95584}" type="slidenum">
              <a:rPr lang="en-US" smtClean="0"/>
              <a:t>‹#›</a:t>
            </a:fld>
            <a:endParaRPr lang="en-US"/>
          </a:p>
        </p:txBody>
      </p:sp>
      <p:pic>
        <p:nvPicPr>
          <p:cNvPr id="7" name="Picture 6">
            <a:extLst>
              <a:ext uri="{FF2B5EF4-FFF2-40B4-BE49-F238E27FC236}">
                <a16:creationId xmlns:a16="http://schemas.microsoft.com/office/drawing/2014/main" id="{90691317-86EE-A6F5-E4AE-652E0386E4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381" y="0"/>
            <a:ext cx="1880620" cy="652273"/>
          </a:xfrm>
          <a:prstGeom prst="rect">
            <a:avLst/>
          </a:prstGeom>
        </p:spPr>
      </p:pic>
      <p:graphicFrame>
        <p:nvGraphicFramePr>
          <p:cNvPr id="8" name="Object 34">
            <a:extLst>
              <a:ext uri="{FF2B5EF4-FFF2-40B4-BE49-F238E27FC236}">
                <a16:creationId xmlns:a16="http://schemas.microsoft.com/office/drawing/2014/main" id="{64A091EC-323C-9D91-A00A-DDBE6EBB4A37}"/>
              </a:ext>
            </a:extLst>
          </p:cNvPr>
          <p:cNvGraphicFramePr>
            <a:graphicFrameLocks noChangeAspect="1"/>
          </p:cNvGraphicFramePr>
          <p:nvPr userDrawn="1">
            <p:extLst>
              <p:ext uri="{D42A27DB-BD31-4B8C-83A1-F6EECF244321}">
                <p14:modId xmlns:p14="http://schemas.microsoft.com/office/powerpoint/2010/main" val="790104548"/>
              </p:ext>
            </p:extLst>
          </p:nvPr>
        </p:nvGraphicFramePr>
        <p:xfrm>
          <a:off x="34925" y="44450"/>
          <a:ext cx="752475" cy="641350"/>
        </p:xfrm>
        <a:graphic>
          <a:graphicData uri="http://schemas.openxmlformats.org/presentationml/2006/ole">
            <mc:AlternateContent xmlns:mc="http://schemas.openxmlformats.org/markup-compatibility/2006">
              <mc:Choice xmlns:v="urn:schemas-microsoft-com:vml" Requires="v">
                <p:oleObj spid="_x0000_s1026" name="Photo Editor Photo" r:id="rId4" imgW="6382078" imgH="5442230" progId="">
                  <p:embed/>
                </p:oleObj>
              </mc:Choice>
              <mc:Fallback>
                <p:oleObj name="Photo Editor Photo" r:id="rId4" imgW="6382078" imgH="5442230" progId="">
                  <p:embed/>
                  <p:pic>
                    <p:nvPicPr>
                      <p:cNvPr id="8" name="Object 34">
                        <a:extLst>
                          <a:ext uri="{FF2B5EF4-FFF2-40B4-BE49-F238E27FC236}">
                            <a16:creationId xmlns:a16="http://schemas.microsoft.com/office/drawing/2014/main" id="{82B50F65-5D21-0A84-1754-58D529C62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44450"/>
                        <a:ext cx="75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518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ADF81-3CE2-3015-6BE2-5A38397734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C6A9FC-B9B6-FF65-5933-5B547E529E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867AC-47FA-56D4-715D-0D7665E5452F}"/>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5" name="Footer Placeholder 4">
            <a:extLst>
              <a:ext uri="{FF2B5EF4-FFF2-40B4-BE49-F238E27FC236}">
                <a16:creationId xmlns:a16="http://schemas.microsoft.com/office/drawing/2014/main" id="{E42D0EEB-E428-B428-E443-763E53C4E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268665-CA8D-1933-F752-9DC59D9F492E}"/>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398962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59B11-F281-BD7E-97FD-C7081F43A1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1E32C2-B716-AF62-43E3-183D9F8FCF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E3D2B-6568-CE75-1FCB-98273DBA48AE}"/>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5" name="Footer Placeholder 4">
            <a:extLst>
              <a:ext uri="{FF2B5EF4-FFF2-40B4-BE49-F238E27FC236}">
                <a16:creationId xmlns:a16="http://schemas.microsoft.com/office/drawing/2014/main" id="{A798B2C2-2484-0CBA-E41D-281D901D6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310300-51D0-14F1-97D4-E129DB7E3243}"/>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333894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1DD6E-011D-5515-4430-BF0D4CC91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135E97-DF7B-A506-2EED-FAFBCDDCB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D4670-C5DD-AFE6-1ECD-BA0462C1F2BF}"/>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5" name="Footer Placeholder 4">
            <a:extLst>
              <a:ext uri="{FF2B5EF4-FFF2-40B4-BE49-F238E27FC236}">
                <a16:creationId xmlns:a16="http://schemas.microsoft.com/office/drawing/2014/main" id="{686D2A01-BC75-6768-8DE7-5006ACABE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71B04-BE82-7963-02F9-8CBA63487130}"/>
              </a:ext>
            </a:extLst>
          </p:cNvPr>
          <p:cNvSpPr>
            <a:spLocks noGrp="1"/>
          </p:cNvSpPr>
          <p:nvPr>
            <p:ph type="sldNum" sz="quarter" idx="12"/>
          </p:nvPr>
        </p:nvSpPr>
        <p:spPr/>
        <p:txBody>
          <a:bodyPr/>
          <a:lstStyle/>
          <a:p>
            <a:fld id="{3B3D341F-0002-4792-9E06-72BF4DE95584}" type="slidenum">
              <a:rPr lang="en-US" smtClean="0"/>
              <a:t>‹#›</a:t>
            </a:fld>
            <a:endParaRPr lang="en-US"/>
          </a:p>
        </p:txBody>
      </p:sp>
      <p:pic>
        <p:nvPicPr>
          <p:cNvPr id="7" name="Picture 6">
            <a:extLst>
              <a:ext uri="{FF2B5EF4-FFF2-40B4-BE49-F238E27FC236}">
                <a16:creationId xmlns:a16="http://schemas.microsoft.com/office/drawing/2014/main" id="{4BE6422C-6E08-D520-EF98-1C899FAA108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26381" y="0"/>
            <a:ext cx="1880620" cy="652273"/>
          </a:xfrm>
          <a:prstGeom prst="rect">
            <a:avLst/>
          </a:prstGeom>
        </p:spPr>
      </p:pic>
      <p:graphicFrame>
        <p:nvGraphicFramePr>
          <p:cNvPr id="8" name="Object 34">
            <a:extLst>
              <a:ext uri="{FF2B5EF4-FFF2-40B4-BE49-F238E27FC236}">
                <a16:creationId xmlns:a16="http://schemas.microsoft.com/office/drawing/2014/main" id="{3CC3D1FD-1829-5727-F56D-640EC976A7CD}"/>
              </a:ext>
            </a:extLst>
          </p:cNvPr>
          <p:cNvGraphicFramePr>
            <a:graphicFrameLocks noChangeAspect="1"/>
          </p:cNvGraphicFramePr>
          <p:nvPr userDrawn="1">
            <p:extLst>
              <p:ext uri="{D42A27DB-BD31-4B8C-83A1-F6EECF244321}">
                <p14:modId xmlns:p14="http://schemas.microsoft.com/office/powerpoint/2010/main" val="790104548"/>
              </p:ext>
            </p:extLst>
          </p:nvPr>
        </p:nvGraphicFramePr>
        <p:xfrm>
          <a:off x="34925" y="44450"/>
          <a:ext cx="752475" cy="641350"/>
        </p:xfrm>
        <a:graphic>
          <a:graphicData uri="http://schemas.openxmlformats.org/presentationml/2006/ole">
            <mc:AlternateContent xmlns:mc="http://schemas.openxmlformats.org/markup-compatibility/2006">
              <mc:Choice xmlns:v="urn:schemas-microsoft-com:vml" Requires="v">
                <p:oleObj spid="_x0000_s2050" name="Photo Editor Photo" r:id="rId4" imgW="6382078" imgH="5442230" progId="">
                  <p:embed/>
                </p:oleObj>
              </mc:Choice>
              <mc:Fallback>
                <p:oleObj name="Photo Editor Photo" r:id="rId4" imgW="6382078" imgH="5442230" progId="">
                  <p:embed/>
                  <p:pic>
                    <p:nvPicPr>
                      <p:cNvPr id="8" name="Object 34">
                        <a:extLst>
                          <a:ext uri="{FF2B5EF4-FFF2-40B4-BE49-F238E27FC236}">
                            <a16:creationId xmlns:a16="http://schemas.microsoft.com/office/drawing/2014/main" id="{82B50F65-5D21-0A84-1754-58D529C62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44450"/>
                        <a:ext cx="752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1152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61A0-5FB3-3009-E4C6-4DDC94CEA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D042A0-64FA-BDDD-5734-74D3355FC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04D137-468A-64E6-5CCE-F6DEE22043DA}"/>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5" name="Footer Placeholder 4">
            <a:extLst>
              <a:ext uri="{FF2B5EF4-FFF2-40B4-BE49-F238E27FC236}">
                <a16:creationId xmlns:a16="http://schemas.microsoft.com/office/drawing/2014/main" id="{F36B8315-BD4D-0164-F369-F02135E85B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DC4B6-0457-FF6C-BC7B-BDB7F1DD183D}"/>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148852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6444-1072-7038-6E76-EC7468AD49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61F8DA-21BA-CCEA-306A-F0C6950FF0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F2AA96-33CC-99B9-5FAC-AB3F49BF41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9CD1DA-66F8-9D1A-F666-C63F96D091D4}"/>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6" name="Footer Placeholder 5">
            <a:extLst>
              <a:ext uri="{FF2B5EF4-FFF2-40B4-BE49-F238E27FC236}">
                <a16:creationId xmlns:a16="http://schemas.microsoft.com/office/drawing/2014/main" id="{3A5C1F1C-903E-E59A-5D98-B912268C24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B0B106-1DB8-1FEB-87F0-74AC1EEF032B}"/>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94930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B03B-419F-FAAA-F31B-4DF1249704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5A4F7-0F06-AF7A-8F8F-8AD2698EF7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975623-C22B-7CCF-5414-E4916843EC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CC6361-CDB7-4AF1-AE89-460E628FFD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45B238-89BC-9D25-8CA8-8E5C5CB3A1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CD260F-E9EF-E42E-D92A-29AA53BC2B23}"/>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8" name="Footer Placeholder 7">
            <a:extLst>
              <a:ext uri="{FF2B5EF4-FFF2-40B4-BE49-F238E27FC236}">
                <a16:creationId xmlns:a16="http://schemas.microsoft.com/office/drawing/2014/main" id="{73C39A60-366E-A03D-76B2-425213DF1C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90B87E-8540-5C09-5AD6-11832E8CEDE7}"/>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189871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0C06-07A4-6C69-C125-27CACACE29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330333-D0AF-A8AB-89DC-09BEB43B3911}"/>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4" name="Footer Placeholder 3">
            <a:extLst>
              <a:ext uri="{FF2B5EF4-FFF2-40B4-BE49-F238E27FC236}">
                <a16:creationId xmlns:a16="http://schemas.microsoft.com/office/drawing/2014/main" id="{510C5976-6967-1EC4-4CFE-35D26BE9F4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383029-9E41-44D8-25A3-E3A52715A2D9}"/>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375901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59107-BA75-A40A-39A2-3034A61C2F54}"/>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3" name="Footer Placeholder 2">
            <a:extLst>
              <a:ext uri="{FF2B5EF4-FFF2-40B4-BE49-F238E27FC236}">
                <a16:creationId xmlns:a16="http://schemas.microsoft.com/office/drawing/2014/main" id="{8C2F97BD-C31C-EE49-8CD3-48D80C4E1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6719BF-F832-8F60-59BB-000C5C66B7B3}"/>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35516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B3069-0CA6-9B04-4A38-465DE4925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A218B5-FDD2-504A-2E83-45F0D0D192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BF330-2E6D-A3B6-1BB3-72E98909E8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9FD8D8-72C2-D76C-8663-6AE2847EF50A}"/>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6" name="Footer Placeholder 5">
            <a:extLst>
              <a:ext uri="{FF2B5EF4-FFF2-40B4-BE49-F238E27FC236}">
                <a16:creationId xmlns:a16="http://schemas.microsoft.com/office/drawing/2014/main" id="{91F41E9F-E9E2-906D-A1A8-C2D05E115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1E5E6E-2BF1-03A2-8CA7-C51969CD3385}"/>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3447413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13F2-1249-4963-708E-1D338DE03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9BF937-AE40-7EFB-12B1-D63C33674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0393B0-3732-5D95-8845-E36829CFF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04B19-6184-103C-4877-73160CE1742C}"/>
              </a:ext>
            </a:extLst>
          </p:cNvPr>
          <p:cNvSpPr>
            <a:spLocks noGrp="1"/>
          </p:cNvSpPr>
          <p:nvPr>
            <p:ph type="dt" sz="half" idx="10"/>
          </p:nvPr>
        </p:nvSpPr>
        <p:spPr/>
        <p:txBody>
          <a:bodyPr/>
          <a:lstStyle/>
          <a:p>
            <a:fld id="{8B01E73A-C5CA-4AEF-B320-C3DF2B0178BE}" type="datetimeFigureOut">
              <a:rPr lang="en-US" smtClean="0"/>
              <a:t>1/16/25</a:t>
            </a:fld>
            <a:endParaRPr lang="en-US"/>
          </a:p>
        </p:txBody>
      </p:sp>
      <p:sp>
        <p:nvSpPr>
          <p:cNvPr id="6" name="Footer Placeholder 5">
            <a:extLst>
              <a:ext uri="{FF2B5EF4-FFF2-40B4-BE49-F238E27FC236}">
                <a16:creationId xmlns:a16="http://schemas.microsoft.com/office/drawing/2014/main" id="{284AAD16-1D33-2BA6-0154-E7E4CCAEE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2C8B2A-F9A2-80DA-43FB-F9BBF6E2322D}"/>
              </a:ext>
            </a:extLst>
          </p:cNvPr>
          <p:cNvSpPr>
            <a:spLocks noGrp="1"/>
          </p:cNvSpPr>
          <p:nvPr>
            <p:ph type="sldNum" sz="quarter" idx="12"/>
          </p:nvPr>
        </p:nvSpPr>
        <p:spPr/>
        <p:txBody>
          <a:bodyPr/>
          <a:lstStyle/>
          <a:p>
            <a:fld id="{3B3D341F-0002-4792-9E06-72BF4DE95584}" type="slidenum">
              <a:rPr lang="en-US" smtClean="0"/>
              <a:t>‹#›</a:t>
            </a:fld>
            <a:endParaRPr lang="en-US"/>
          </a:p>
        </p:txBody>
      </p:sp>
    </p:spTree>
    <p:extLst>
      <p:ext uri="{BB962C8B-B14F-4D97-AF65-F5344CB8AC3E}">
        <p14:creationId xmlns:p14="http://schemas.microsoft.com/office/powerpoint/2010/main" val="1144801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67DE9-B8A6-87EB-9542-F908408A70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419E37-A2BB-8099-3AC4-E9A8E9AC2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AE34A-5878-4B28-4FCE-6950CC7BA2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1E73A-C5CA-4AEF-B320-C3DF2B0178BE}" type="datetimeFigureOut">
              <a:rPr lang="en-US" smtClean="0"/>
              <a:t>1/16/25</a:t>
            </a:fld>
            <a:endParaRPr lang="en-US"/>
          </a:p>
        </p:txBody>
      </p:sp>
      <p:sp>
        <p:nvSpPr>
          <p:cNvPr id="5" name="Footer Placeholder 4">
            <a:extLst>
              <a:ext uri="{FF2B5EF4-FFF2-40B4-BE49-F238E27FC236}">
                <a16:creationId xmlns:a16="http://schemas.microsoft.com/office/drawing/2014/main" id="{F41FE87D-0DEF-A710-DE86-6EBF002A0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AAEC81-718C-6FFA-1F97-38AEB660F5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D341F-0002-4792-9E06-72BF4DE95584}" type="slidenum">
              <a:rPr lang="en-US" smtClean="0"/>
              <a:t>‹#›</a:t>
            </a:fld>
            <a:endParaRPr lang="en-US"/>
          </a:p>
        </p:txBody>
      </p:sp>
    </p:spTree>
    <p:extLst>
      <p:ext uri="{BB962C8B-B14F-4D97-AF65-F5344CB8AC3E}">
        <p14:creationId xmlns:p14="http://schemas.microsoft.com/office/powerpoint/2010/main" val="499998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ata.remss.com/TB/intercalibration/windsat_TB_maps_daily_025deg/" TargetMode="External"/><Relationship Id="rId2" Type="http://schemas.openxmlformats.org/officeDocument/2006/relationships/hyperlink" Target="https://data.remss.com/TB/intercalibration/amsr2_TB_maps_daily_025deg/" TargetMode="External"/><Relationship Id="rId1" Type="http://schemas.openxmlformats.org/officeDocument/2006/relationships/slideLayout" Target="../slideLayouts/slideLayout2.xml"/><Relationship Id="rId4" Type="http://schemas.openxmlformats.org/officeDocument/2006/relationships/hyperlink" Target="https://data.remss.com/TB/intercalibration/gmi_TB_maps_daily_025de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9.bin"/><Relationship Id="rId5" Type="http://schemas.openxmlformats.org/officeDocument/2006/relationships/image" Target="../media/image22.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D814-31C5-D767-9CFF-89BB09ABA2EB}"/>
              </a:ext>
            </a:extLst>
          </p:cNvPr>
          <p:cNvSpPr>
            <a:spLocks noGrp="1"/>
          </p:cNvSpPr>
          <p:nvPr>
            <p:ph type="ctrTitle"/>
          </p:nvPr>
        </p:nvSpPr>
        <p:spPr>
          <a:xfrm>
            <a:off x="1524000" y="1504708"/>
            <a:ext cx="9144000" cy="1507543"/>
          </a:xfrm>
        </p:spPr>
        <p:txBody>
          <a:bodyPr>
            <a:normAutofit/>
          </a:bodyPr>
          <a:lstStyle/>
          <a:p>
            <a:r>
              <a:rPr lang="en-US" sz="4400" dirty="0"/>
              <a:t>Absolute Intercalibration of Spaceborne Microwave Radiometers</a:t>
            </a:r>
          </a:p>
        </p:txBody>
      </p:sp>
      <p:sp>
        <p:nvSpPr>
          <p:cNvPr id="3" name="Subtitle 2">
            <a:extLst>
              <a:ext uri="{FF2B5EF4-FFF2-40B4-BE49-F238E27FC236}">
                <a16:creationId xmlns:a16="http://schemas.microsoft.com/office/drawing/2014/main" id="{CC973D09-5117-582F-7770-4C9A24A4879A}"/>
              </a:ext>
            </a:extLst>
          </p:cNvPr>
          <p:cNvSpPr>
            <a:spLocks noGrp="1"/>
          </p:cNvSpPr>
          <p:nvPr>
            <p:ph type="subTitle" idx="1"/>
          </p:nvPr>
        </p:nvSpPr>
        <p:spPr/>
        <p:txBody>
          <a:bodyPr/>
          <a:lstStyle/>
          <a:p>
            <a:r>
              <a:rPr lang="en-US" u="sng" dirty="0"/>
              <a:t>Katherine Wentz</a:t>
            </a:r>
            <a:r>
              <a:rPr lang="en-US" dirty="0"/>
              <a:t>, Thomas Meissner, Frank Wentz, and Andrew Manaster</a:t>
            </a:r>
          </a:p>
          <a:p>
            <a:r>
              <a:rPr lang="en-US" dirty="0"/>
              <a:t>Remote Sensing Systems</a:t>
            </a:r>
          </a:p>
        </p:txBody>
      </p:sp>
      <p:pic>
        <p:nvPicPr>
          <p:cNvPr id="1026" name="Picture 2" descr="GSICS Development - Google Groups">
            <a:extLst>
              <a:ext uri="{FF2B5EF4-FFF2-40B4-BE49-F238E27FC236}">
                <a16:creationId xmlns:a16="http://schemas.microsoft.com/office/drawing/2014/main" id="{12ECDFE0-518E-FABD-4E04-091A38BBA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585" y="5257800"/>
            <a:ext cx="28575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47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40C41-B64D-EF58-C712-F638DA87B3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DB6A43-B046-A799-EC29-A1F70375AAF1}"/>
              </a:ext>
            </a:extLst>
          </p:cNvPr>
          <p:cNvSpPr>
            <a:spLocks noGrp="1"/>
          </p:cNvSpPr>
          <p:nvPr>
            <p:ph type="title"/>
          </p:nvPr>
        </p:nvSpPr>
        <p:spPr>
          <a:xfrm>
            <a:off x="3166591" y="-35850"/>
            <a:ext cx="5858816" cy="1325563"/>
          </a:xfrm>
        </p:spPr>
        <p:txBody>
          <a:bodyPr>
            <a:normAutofit/>
          </a:bodyPr>
          <a:lstStyle/>
          <a:p>
            <a:r>
              <a:rPr lang="en-US" sz="3200" dirty="0"/>
              <a:t>Intercalibration of MW TBs to GMI</a:t>
            </a:r>
          </a:p>
        </p:txBody>
      </p:sp>
      <p:sp>
        <p:nvSpPr>
          <p:cNvPr id="3" name="Content Placeholder 2">
            <a:extLst>
              <a:ext uri="{FF2B5EF4-FFF2-40B4-BE49-F238E27FC236}">
                <a16:creationId xmlns:a16="http://schemas.microsoft.com/office/drawing/2014/main" id="{EBC0AFD8-B91F-2416-4427-E55528047623}"/>
              </a:ext>
            </a:extLst>
          </p:cNvPr>
          <p:cNvSpPr>
            <a:spLocks noGrp="1"/>
          </p:cNvSpPr>
          <p:nvPr>
            <p:ph idx="1"/>
          </p:nvPr>
        </p:nvSpPr>
        <p:spPr>
          <a:xfrm>
            <a:off x="164591" y="1021984"/>
            <a:ext cx="11862816" cy="5836015"/>
          </a:xfrm>
        </p:spPr>
        <p:txBody>
          <a:bodyPr>
            <a:noAutofit/>
          </a:bodyPr>
          <a:lstStyle/>
          <a:p>
            <a:pPr marL="0" indent="0" algn="ctr">
              <a:buNone/>
            </a:pPr>
            <a:r>
              <a:rPr lang="en-US" sz="2300" dirty="0"/>
              <a:t>The core of the absolute intercalibration methodology is </a:t>
            </a:r>
            <a:r>
              <a:rPr lang="en-US" sz="2300" dirty="0">
                <a:solidFill>
                  <a:schemeClr val="accent2">
                    <a:lumMod val="75000"/>
                  </a:schemeClr>
                </a:solidFill>
              </a:rPr>
              <a:t>matchups between GMI and other sensors’ TBs</a:t>
            </a:r>
            <a:r>
              <a:rPr lang="en-US" sz="2300" dirty="0"/>
              <a:t> [</a:t>
            </a:r>
            <a:r>
              <a:rPr lang="en-US" sz="2300" dirty="0" err="1"/>
              <a:t>WindSat</a:t>
            </a:r>
            <a:r>
              <a:rPr lang="en-US" sz="2300" dirty="0"/>
              <a:t> and AMSR2] over the </a:t>
            </a:r>
            <a:r>
              <a:rPr lang="en-US" sz="2300" dirty="0">
                <a:solidFill>
                  <a:schemeClr val="accent1">
                    <a:lumMod val="75000"/>
                  </a:schemeClr>
                </a:solidFill>
              </a:rPr>
              <a:t>Open Ocean </a:t>
            </a:r>
            <a:r>
              <a:rPr lang="en-US" sz="2300" dirty="0"/>
              <a:t>and </a:t>
            </a:r>
            <a:r>
              <a:rPr lang="en-US" sz="2300" dirty="0">
                <a:solidFill>
                  <a:schemeClr val="accent6">
                    <a:lumMod val="75000"/>
                  </a:schemeClr>
                </a:solidFill>
              </a:rPr>
              <a:t>Amazon Rainforest</a:t>
            </a:r>
          </a:p>
          <a:p>
            <a:pPr marL="0" indent="0" algn="ctr">
              <a:buNone/>
            </a:pPr>
            <a:endParaRPr lang="en-US" sz="2300" dirty="0">
              <a:solidFill>
                <a:schemeClr val="accent6">
                  <a:lumMod val="75000"/>
                </a:schemeClr>
              </a:solidFill>
            </a:endParaRPr>
          </a:p>
          <a:p>
            <a:r>
              <a:rPr lang="en-US" sz="2300" dirty="0"/>
              <a:t>1 hour time window, all data resampled onto 0.25-deg grid; GMI has shifting LANT so can find match-ups with any polar orbiting sensor</a:t>
            </a:r>
          </a:p>
          <a:p>
            <a:r>
              <a:rPr lang="en-US" sz="2300" dirty="0"/>
              <a:t>Determine calibration parameters for WindSat|AMSR2 in multiple linear regressions that minimize the following cost function</a:t>
            </a:r>
          </a:p>
          <a:p>
            <a:endParaRPr lang="en-US" sz="2300" dirty="0"/>
          </a:p>
          <a:p>
            <a:endParaRPr lang="en-US" sz="2300" dirty="0"/>
          </a:p>
          <a:p>
            <a:endParaRPr lang="en-US" sz="2300" dirty="0"/>
          </a:p>
          <a:p>
            <a:r>
              <a:rPr lang="en-US" sz="2300" dirty="0"/>
              <a:t>Above, </a:t>
            </a:r>
            <a:r>
              <a:rPr lang="en-US" sz="2300" i="1" dirty="0" err="1"/>
              <a:t>i</a:t>
            </a:r>
            <a:r>
              <a:rPr lang="en-US" sz="2300" dirty="0"/>
              <a:t> is the V-pol or H-pol polarization, </a:t>
            </a:r>
            <a:r>
              <a:rPr lang="en-US" sz="2300" i="1" dirty="0"/>
              <a:t>j</a:t>
            </a:r>
            <a:r>
              <a:rPr lang="en-US" sz="2300" dirty="0"/>
              <a:t> is the Open Ocean or Amazon Rainforest observation</a:t>
            </a:r>
          </a:p>
          <a:p>
            <a:r>
              <a:rPr lang="en-US" sz="2300" dirty="0"/>
              <a:t>We solve for the parameters for each channel separately (10 VH, 18 VH, 23V, 36 VH, 89 VH)</a:t>
            </a:r>
          </a:p>
          <a:p>
            <a:r>
              <a:rPr lang="en-US" sz="2300" dirty="0"/>
              <a:t>Note, a computationally effective method is to solve for Spillover over Amazon scenes, and then, solve for Non-linearity and Cross-polarization over Open Ocean scenes</a:t>
            </a:r>
          </a:p>
        </p:txBody>
      </p:sp>
      <p:graphicFrame>
        <p:nvGraphicFramePr>
          <p:cNvPr id="4" name="Object 3">
            <a:extLst>
              <a:ext uri="{FF2B5EF4-FFF2-40B4-BE49-F238E27FC236}">
                <a16:creationId xmlns:a16="http://schemas.microsoft.com/office/drawing/2014/main" id="{E8FAF482-D2C2-A1A6-A4C9-9A7A2D2668FA}"/>
              </a:ext>
            </a:extLst>
          </p:cNvPr>
          <p:cNvGraphicFramePr>
            <a:graphicFrameLocks noChangeAspect="1"/>
          </p:cNvGraphicFramePr>
          <p:nvPr/>
        </p:nvGraphicFramePr>
        <p:xfrm>
          <a:off x="1760537" y="3826320"/>
          <a:ext cx="8670925" cy="963612"/>
        </p:xfrm>
        <a:graphic>
          <a:graphicData uri="http://schemas.openxmlformats.org/presentationml/2006/ole">
            <mc:AlternateContent xmlns:mc="http://schemas.openxmlformats.org/markup-compatibility/2006">
              <mc:Choice xmlns:v="urn:schemas-microsoft-com:vml" Requires="v">
                <p:oleObj spid="_x0000_s6146" name="Equation" r:id="rId3" imgW="4000320" imgH="444240" progId="Equation.DSMT4">
                  <p:embed/>
                </p:oleObj>
              </mc:Choice>
              <mc:Fallback>
                <p:oleObj name="Equation" r:id="rId3" imgW="4000320" imgH="444240" progId="Equation.DSMT4">
                  <p:embed/>
                  <p:pic>
                    <p:nvPicPr>
                      <p:cNvPr id="4" name="Object 3">
                        <a:extLst>
                          <a:ext uri="{FF2B5EF4-FFF2-40B4-BE49-F238E27FC236}">
                            <a16:creationId xmlns:a16="http://schemas.microsoft.com/office/drawing/2014/main" id="{357C340F-75D7-3EB9-FE25-45E913A87A6C}"/>
                          </a:ext>
                        </a:extLst>
                      </p:cNvPr>
                      <p:cNvPicPr/>
                      <p:nvPr/>
                    </p:nvPicPr>
                    <p:blipFill>
                      <a:blip r:embed="rId4"/>
                      <a:stretch>
                        <a:fillRect/>
                      </a:stretch>
                    </p:blipFill>
                    <p:spPr>
                      <a:xfrm>
                        <a:off x="1760537" y="3826320"/>
                        <a:ext cx="8670925" cy="963612"/>
                      </a:xfrm>
                      <a:prstGeom prst="rect">
                        <a:avLst/>
                      </a:prstGeom>
                      <a:solidFill>
                        <a:schemeClr val="accent4">
                          <a:lumMod val="20000"/>
                          <a:lumOff val="80000"/>
                        </a:schemeClr>
                      </a:solidFill>
                    </p:spPr>
                  </p:pic>
                </p:oleObj>
              </mc:Fallback>
            </mc:AlternateContent>
          </a:graphicData>
        </a:graphic>
      </p:graphicFrame>
      <p:sp>
        <p:nvSpPr>
          <p:cNvPr id="5" name="Rectangle 2">
            <a:extLst>
              <a:ext uri="{FF2B5EF4-FFF2-40B4-BE49-F238E27FC236}">
                <a16:creationId xmlns:a16="http://schemas.microsoft.com/office/drawing/2014/main" id="{ED5D9382-7670-7A57-CE26-AE2F9F6F4F4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28398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4195-ED52-1F03-7F6E-946F9476723B}"/>
              </a:ext>
            </a:extLst>
          </p:cNvPr>
          <p:cNvSpPr>
            <a:spLocks noGrp="1"/>
          </p:cNvSpPr>
          <p:nvPr>
            <p:ph type="title"/>
          </p:nvPr>
        </p:nvSpPr>
        <p:spPr>
          <a:xfrm>
            <a:off x="915485" y="152201"/>
            <a:ext cx="10361030" cy="1325563"/>
          </a:xfrm>
        </p:spPr>
        <p:txBody>
          <a:bodyPr>
            <a:normAutofit/>
          </a:bodyPr>
          <a:lstStyle/>
          <a:p>
            <a:pPr algn="ctr"/>
            <a:r>
              <a:rPr lang="en-US" sz="3200" dirty="0"/>
              <a:t>Adjustment to GMI TBs to Account for Different Configuration</a:t>
            </a:r>
          </a:p>
        </p:txBody>
      </p:sp>
      <p:sp>
        <p:nvSpPr>
          <p:cNvPr id="4" name="Content Placeholder 2">
            <a:extLst>
              <a:ext uri="{FF2B5EF4-FFF2-40B4-BE49-F238E27FC236}">
                <a16:creationId xmlns:a16="http://schemas.microsoft.com/office/drawing/2014/main" id="{DB902E72-0F4D-D370-8A48-884AE895ADF6}"/>
              </a:ext>
            </a:extLst>
          </p:cNvPr>
          <p:cNvSpPr>
            <a:spLocks noGrp="1"/>
          </p:cNvSpPr>
          <p:nvPr>
            <p:ph idx="1"/>
          </p:nvPr>
        </p:nvSpPr>
        <p:spPr>
          <a:xfrm>
            <a:off x="838200" y="1825624"/>
            <a:ext cx="10515600" cy="3770503"/>
          </a:xfrm>
        </p:spPr>
        <p:txBody>
          <a:bodyPr>
            <a:normAutofit/>
          </a:bodyPr>
          <a:lstStyle/>
          <a:p>
            <a:pPr marL="0" indent="0" algn="ctr">
              <a:buNone/>
            </a:pPr>
            <a:r>
              <a:rPr lang="en-US" dirty="0">
                <a:solidFill>
                  <a:srgbClr val="C00000"/>
                </a:solidFill>
              </a:rPr>
              <a:t>Sensor intercalibration method does not depend on a specific RTM </a:t>
            </a:r>
          </a:p>
          <a:p>
            <a:pPr marL="0" indent="0">
              <a:buNone/>
            </a:pPr>
            <a:endParaRPr lang="en-US" sz="2400" dirty="0"/>
          </a:p>
          <a:p>
            <a:pPr lvl="1"/>
            <a:r>
              <a:rPr lang="en-US" dirty="0"/>
              <a:t>The method uses an RTM </a:t>
            </a:r>
            <a:r>
              <a:rPr lang="en-US" b="1" dirty="0"/>
              <a:t>only </a:t>
            </a:r>
            <a:r>
              <a:rPr lang="en-US" dirty="0"/>
              <a:t>for a small adjustment to GMI TBs (~ 1 K) in order to match the frequencies and EIA of WindSat|AMSR2</a:t>
            </a:r>
          </a:p>
          <a:p>
            <a:endParaRPr lang="en-US" sz="2400" dirty="0"/>
          </a:p>
          <a:p>
            <a:endParaRPr lang="en-US" sz="2400" dirty="0"/>
          </a:p>
          <a:p>
            <a:pPr lvl="1"/>
            <a:endParaRPr lang="en-US" dirty="0"/>
          </a:p>
          <a:p>
            <a:pPr lvl="1"/>
            <a:r>
              <a:rPr lang="en-US" dirty="0"/>
              <a:t>The TB results are very robust towards changing the RTM or the geophysical input to the RTM</a:t>
            </a:r>
          </a:p>
          <a:p>
            <a:endParaRPr lang="en-US" dirty="0"/>
          </a:p>
          <a:p>
            <a:endParaRPr lang="en-US" dirty="0"/>
          </a:p>
        </p:txBody>
      </p:sp>
      <p:graphicFrame>
        <p:nvGraphicFramePr>
          <p:cNvPr id="5" name="Object 4">
            <a:extLst>
              <a:ext uri="{FF2B5EF4-FFF2-40B4-BE49-F238E27FC236}">
                <a16:creationId xmlns:a16="http://schemas.microsoft.com/office/drawing/2014/main" id="{C1BA9893-FBE3-C77D-4C33-65064EC67E2A}"/>
              </a:ext>
            </a:extLst>
          </p:cNvPr>
          <p:cNvGraphicFramePr>
            <a:graphicFrameLocks noChangeAspect="1"/>
          </p:cNvGraphicFramePr>
          <p:nvPr>
            <p:extLst>
              <p:ext uri="{D42A27DB-BD31-4B8C-83A1-F6EECF244321}">
                <p14:modId xmlns:p14="http://schemas.microsoft.com/office/powerpoint/2010/main" val="133894551"/>
              </p:ext>
            </p:extLst>
          </p:nvPr>
        </p:nvGraphicFramePr>
        <p:xfrm>
          <a:off x="1443497" y="3893755"/>
          <a:ext cx="9305006" cy="518631"/>
        </p:xfrm>
        <a:graphic>
          <a:graphicData uri="http://schemas.openxmlformats.org/presentationml/2006/ole">
            <mc:AlternateContent xmlns:mc="http://schemas.openxmlformats.org/markup-compatibility/2006">
              <mc:Choice xmlns:v="urn:schemas-microsoft-com:vml" Requires="v">
                <p:oleObj spid="_x0000_s7170" name="Equation" r:id="rId3" imgW="4317840" imgH="241200" progId="Equation.DSMT4">
                  <p:embed/>
                </p:oleObj>
              </mc:Choice>
              <mc:Fallback>
                <p:oleObj name="Equation" r:id="rId3" imgW="4317840" imgH="241200" progId="Equation.DSMT4">
                  <p:embed/>
                  <p:pic>
                    <p:nvPicPr>
                      <p:cNvPr id="0" name=""/>
                      <p:cNvPicPr/>
                      <p:nvPr/>
                    </p:nvPicPr>
                    <p:blipFill>
                      <a:blip r:embed="rId4"/>
                      <a:stretch>
                        <a:fillRect/>
                      </a:stretch>
                    </p:blipFill>
                    <p:spPr>
                      <a:xfrm>
                        <a:off x="1443497" y="3893755"/>
                        <a:ext cx="9305006" cy="518631"/>
                      </a:xfrm>
                      <a:prstGeom prst="rect">
                        <a:avLst/>
                      </a:prstGeom>
                      <a:solidFill>
                        <a:schemeClr val="accent4">
                          <a:lumMod val="20000"/>
                          <a:lumOff val="80000"/>
                        </a:schemeClr>
                      </a:solidFill>
                    </p:spPr>
                  </p:pic>
                </p:oleObj>
              </mc:Fallback>
            </mc:AlternateContent>
          </a:graphicData>
        </a:graphic>
      </p:graphicFrame>
    </p:spTree>
    <p:extLst>
      <p:ext uri="{BB962C8B-B14F-4D97-AF65-F5344CB8AC3E}">
        <p14:creationId xmlns:p14="http://schemas.microsoft.com/office/powerpoint/2010/main" val="3458305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7D880-5603-B6F2-A5EE-78A34636FC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20CA48-3E98-3FC5-6272-913C851231D0}"/>
              </a:ext>
            </a:extLst>
          </p:cNvPr>
          <p:cNvSpPr>
            <a:spLocks noGrp="1"/>
          </p:cNvSpPr>
          <p:nvPr>
            <p:ph type="title"/>
          </p:nvPr>
        </p:nvSpPr>
        <p:spPr>
          <a:xfrm>
            <a:off x="2787463" y="0"/>
            <a:ext cx="6617073" cy="1325563"/>
          </a:xfrm>
        </p:spPr>
        <p:txBody>
          <a:bodyPr>
            <a:normAutofit/>
          </a:bodyPr>
          <a:lstStyle/>
          <a:p>
            <a:r>
              <a:rPr lang="en-US" sz="3200" dirty="0"/>
              <a:t>Calibration Parameter Results: </a:t>
            </a:r>
            <a:r>
              <a:rPr lang="en-US" sz="3200" dirty="0" err="1"/>
              <a:t>WindSat</a:t>
            </a:r>
            <a:endParaRPr lang="en-US" sz="3200" dirty="0"/>
          </a:p>
        </p:txBody>
      </p:sp>
      <p:pic>
        <p:nvPicPr>
          <p:cNvPr id="9" name="Picture 8">
            <a:extLst>
              <a:ext uri="{FF2B5EF4-FFF2-40B4-BE49-F238E27FC236}">
                <a16:creationId xmlns:a16="http://schemas.microsoft.com/office/drawing/2014/main" id="{8168579E-885A-23ED-4198-DD43A983102B}"/>
              </a:ext>
            </a:extLst>
          </p:cNvPr>
          <p:cNvPicPr>
            <a:picLocks noChangeAspect="1"/>
          </p:cNvPicPr>
          <p:nvPr/>
        </p:nvPicPr>
        <p:blipFill>
          <a:blip r:embed="rId2"/>
          <a:stretch>
            <a:fillRect/>
          </a:stretch>
        </p:blipFill>
        <p:spPr>
          <a:xfrm>
            <a:off x="4168028" y="2052709"/>
            <a:ext cx="6728735" cy="3146632"/>
          </a:xfrm>
          <a:prstGeom prst="rect">
            <a:avLst/>
          </a:prstGeom>
        </p:spPr>
      </p:pic>
      <p:sp>
        <p:nvSpPr>
          <p:cNvPr id="6" name="TextBox 5">
            <a:extLst>
              <a:ext uri="{FF2B5EF4-FFF2-40B4-BE49-F238E27FC236}">
                <a16:creationId xmlns:a16="http://schemas.microsoft.com/office/drawing/2014/main" id="{EA3035E2-5A8F-6A19-0779-B40CFB77FA08}"/>
              </a:ext>
            </a:extLst>
          </p:cNvPr>
          <p:cNvSpPr txBox="1"/>
          <p:nvPr/>
        </p:nvSpPr>
        <p:spPr>
          <a:xfrm>
            <a:off x="627528" y="2348752"/>
            <a:ext cx="2832847" cy="2554545"/>
          </a:xfrm>
          <a:prstGeom prst="rect">
            <a:avLst/>
          </a:prstGeom>
          <a:noFill/>
        </p:spPr>
        <p:txBody>
          <a:bodyPr wrap="square" rtlCol="0">
            <a:spAutoFit/>
          </a:bodyPr>
          <a:lstStyle/>
          <a:p>
            <a:r>
              <a:rPr lang="en-US" sz="2000" dirty="0" err="1"/>
              <a:t>WindSat</a:t>
            </a:r>
            <a:r>
              <a:rPr lang="en-US" sz="2000" dirty="0"/>
              <a:t> TBs based on prelaunch calibration parameters are ~</a:t>
            </a:r>
            <a:r>
              <a:rPr lang="en-US" sz="2000" dirty="0">
                <a:solidFill>
                  <a:schemeClr val="accent1"/>
                </a:solidFill>
              </a:rPr>
              <a:t>1-2 K higher </a:t>
            </a:r>
            <a:r>
              <a:rPr lang="en-US" sz="2000" dirty="0"/>
              <a:t>over the open ocean and </a:t>
            </a:r>
            <a:r>
              <a:rPr lang="en-US" sz="2000" dirty="0">
                <a:solidFill>
                  <a:schemeClr val="accent6">
                    <a:lumMod val="75000"/>
                  </a:schemeClr>
                </a:solidFill>
              </a:rPr>
              <a:t>~3 K higher </a:t>
            </a:r>
            <a:r>
              <a:rPr lang="en-US" sz="2000" dirty="0"/>
              <a:t>over the Amazon Rainforest as compared to calibrated TBs</a:t>
            </a:r>
          </a:p>
        </p:txBody>
      </p:sp>
    </p:spTree>
    <p:extLst>
      <p:ext uri="{BB962C8B-B14F-4D97-AF65-F5344CB8AC3E}">
        <p14:creationId xmlns:p14="http://schemas.microsoft.com/office/powerpoint/2010/main" val="188332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ADE381-C25E-F35A-3DA0-A4B9DBEE27D0}"/>
              </a:ext>
            </a:extLst>
          </p:cNvPr>
          <p:cNvPicPr>
            <a:picLocks noChangeAspect="1"/>
          </p:cNvPicPr>
          <p:nvPr/>
        </p:nvPicPr>
        <p:blipFill>
          <a:blip r:embed="rId2"/>
          <a:stretch>
            <a:fillRect/>
          </a:stretch>
        </p:blipFill>
        <p:spPr>
          <a:xfrm>
            <a:off x="6875083" y="1163994"/>
            <a:ext cx="5316917" cy="2052734"/>
          </a:xfrm>
          <a:prstGeom prst="rect">
            <a:avLst/>
          </a:prstGeom>
        </p:spPr>
      </p:pic>
      <p:pic>
        <p:nvPicPr>
          <p:cNvPr id="11" name="Picture 10">
            <a:extLst>
              <a:ext uri="{FF2B5EF4-FFF2-40B4-BE49-F238E27FC236}">
                <a16:creationId xmlns:a16="http://schemas.microsoft.com/office/drawing/2014/main" id="{B5CD7E53-3F97-85A7-15E7-0472EA4747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5" y="2077656"/>
            <a:ext cx="6821928" cy="3127234"/>
          </a:xfrm>
          <a:prstGeom prst="rect">
            <a:avLst/>
          </a:prstGeom>
        </p:spPr>
      </p:pic>
      <p:sp>
        <p:nvSpPr>
          <p:cNvPr id="12" name="TextBox 11">
            <a:extLst>
              <a:ext uri="{FF2B5EF4-FFF2-40B4-BE49-F238E27FC236}">
                <a16:creationId xmlns:a16="http://schemas.microsoft.com/office/drawing/2014/main" id="{B086C656-9B3D-7B9A-1544-545B315325A8}"/>
              </a:ext>
            </a:extLst>
          </p:cNvPr>
          <p:cNvSpPr txBox="1"/>
          <p:nvPr/>
        </p:nvSpPr>
        <p:spPr>
          <a:xfrm>
            <a:off x="240675" y="5092859"/>
            <a:ext cx="7028601" cy="1631216"/>
          </a:xfrm>
          <a:prstGeom prst="rect">
            <a:avLst/>
          </a:prstGeom>
          <a:noFill/>
        </p:spPr>
        <p:txBody>
          <a:bodyPr wrap="square" rtlCol="0">
            <a:spAutoFit/>
          </a:bodyPr>
          <a:lstStyle/>
          <a:p>
            <a:r>
              <a:rPr lang="en-US" sz="2000" dirty="0"/>
              <a:t>We used passband center frequencies for the 18H and 23V that differ from the nominal values because the nominal values result in fits for the NL terms that switch sign over the TA range. 18H is 100 MHz lower than nominal value of 18.7 GHz and the 23V is 70 MHz lower than nominal value of 23.8 GHz.</a:t>
            </a:r>
          </a:p>
        </p:txBody>
      </p:sp>
      <p:sp>
        <p:nvSpPr>
          <p:cNvPr id="5" name="Title 1">
            <a:extLst>
              <a:ext uri="{FF2B5EF4-FFF2-40B4-BE49-F238E27FC236}">
                <a16:creationId xmlns:a16="http://schemas.microsoft.com/office/drawing/2014/main" id="{04DE8BCF-2621-CA93-5CF8-49DE15B100E5}"/>
              </a:ext>
            </a:extLst>
          </p:cNvPr>
          <p:cNvSpPr txBox="1">
            <a:spLocks/>
          </p:cNvSpPr>
          <p:nvPr/>
        </p:nvSpPr>
        <p:spPr>
          <a:xfrm>
            <a:off x="2787463" y="0"/>
            <a:ext cx="66170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Calibration Parameter Results: AMSR2</a:t>
            </a:r>
          </a:p>
        </p:txBody>
      </p:sp>
      <p:graphicFrame>
        <p:nvGraphicFramePr>
          <p:cNvPr id="6" name="Table 5">
            <a:extLst>
              <a:ext uri="{FF2B5EF4-FFF2-40B4-BE49-F238E27FC236}">
                <a16:creationId xmlns:a16="http://schemas.microsoft.com/office/drawing/2014/main" id="{23ECE188-46BD-D3C2-314F-1B1D2644365E}"/>
              </a:ext>
            </a:extLst>
          </p:cNvPr>
          <p:cNvGraphicFramePr>
            <a:graphicFrameLocks noGrp="1"/>
          </p:cNvGraphicFramePr>
          <p:nvPr>
            <p:extLst>
              <p:ext uri="{D42A27DB-BD31-4B8C-83A1-F6EECF244321}">
                <p14:modId xmlns:p14="http://schemas.microsoft.com/office/powerpoint/2010/main" val="496049211"/>
              </p:ext>
            </p:extLst>
          </p:nvPr>
        </p:nvGraphicFramePr>
        <p:xfrm>
          <a:off x="7663469" y="3488115"/>
          <a:ext cx="4096632" cy="3235960"/>
        </p:xfrm>
        <a:graphic>
          <a:graphicData uri="http://schemas.openxmlformats.org/drawingml/2006/table">
            <a:tbl>
              <a:tblPr firstRow="1" bandRow="1">
                <a:tableStyleId>{21E4AEA4-8DFA-4A89-87EB-49C32662AFE0}</a:tableStyleId>
              </a:tblPr>
              <a:tblGrid>
                <a:gridCol w="1024158">
                  <a:extLst>
                    <a:ext uri="{9D8B030D-6E8A-4147-A177-3AD203B41FA5}">
                      <a16:colId xmlns:a16="http://schemas.microsoft.com/office/drawing/2014/main" val="3529177506"/>
                    </a:ext>
                  </a:extLst>
                </a:gridCol>
                <a:gridCol w="1024158">
                  <a:extLst>
                    <a:ext uri="{9D8B030D-6E8A-4147-A177-3AD203B41FA5}">
                      <a16:colId xmlns:a16="http://schemas.microsoft.com/office/drawing/2014/main" val="2868513550"/>
                    </a:ext>
                  </a:extLst>
                </a:gridCol>
                <a:gridCol w="1024158">
                  <a:extLst>
                    <a:ext uri="{9D8B030D-6E8A-4147-A177-3AD203B41FA5}">
                      <a16:colId xmlns:a16="http://schemas.microsoft.com/office/drawing/2014/main" val="1933728025"/>
                    </a:ext>
                  </a:extLst>
                </a:gridCol>
                <a:gridCol w="1024158">
                  <a:extLst>
                    <a:ext uri="{9D8B030D-6E8A-4147-A177-3AD203B41FA5}">
                      <a16:colId xmlns:a16="http://schemas.microsoft.com/office/drawing/2014/main" val="2256597169"/>
                    </a:ext>
                  </a:extLst>
                </a:gridCol>
              </a:tblGrid>
              <a:tr h="0">
                <a:tc gridSpan="4">
                  <a:txBody>
                    <a:bodyPr/>
                    <a:lstStyle/>
                    <a:p>
                      <a:pPr algn="ctr"/>
                      <a:r>
                        <a:rPr lang="en-US" dirty="0"/>
                        <a:t>JAXA TB (not intercalibrated) – RSS TB</a:t>
                      </a:r>
                    </a:p>
                    <a:p>
                      <a:pPr algn="ctr"/>
                      <a:r>
                        <a:rPr lang="en-US" dirty="0"/>
                        <a:t>Open Ocean</a:t>
                      </a:r>
                    </a:p>
                  </a:txBody>
                  <a:tcPr/>
                </a:tc>
                <a:tc hMerge="1">
                  <a:txBody>
                    <a:bodyPr/>
                    <a:lstStyle/>
                    <a:p>
                      <a:pPr algn="ctr"/>
                      <a:endParaRPr lang="en-US" dirty="0"/>
                    </a:p>
                  </a:txBody>
                  <a:tcPr>
                    <a:lnR w="57150" cap="flat" cmpd="sng" algn="ctr">
                      <a:solidFill>
                        <a:schemeClr val="bg1"/>
                      </a:solidFill>
                      <a:prstDash val="solid"/>
                      <a:round/>
                      <a:headEnd type="none" w="med" len="med"/>
                      <a:tailEnd type="none" w="med" len="med"/>
                    </a:lnR>
                  </a:tcPr>
                </a:tc>
                <a:tc hMerge="1">
                  <a:txBody>
                    <a:bodyPr/>
                    <a:lstStyle/>
                    <a:p>
                      <a:pPr algn="ctr"/>
                      <a:endParaRPr lang="en-US" dirty="0"/>
                    </a:p>
                  </a:txBody>
                  <a:tcPr>
                    <a:lnL w="57150" cap="flat" cmpd="sng" algn="ctr">
                      <a:solidFill>
                        <a:schemeClr val="bg1"/>
                      </a:solidFill>
                      <a:prstDash val="solid"/>
                      <a:round/>
                      <a:headEnd type="none" w="med" len="med"/>
                      <a:tailEnd type="none" w="med" len="med"/>
                    </a:lnL>
                  </a:tcPr>
                </a:tc>
                <a:tc hMerge="1">
                  <a:txBody>
                    <a:bodyPr/>
                    <a:lstStyle/>
                    <a:p>
                      <a:pPr algn="ctr"/>
                      <a:endParaRPr lang="en-US" dirty="0"/>
                    </a:p>
                  </a:txBody>
                  <a:tcPr/>
                </a:tc>
                <a:extLst>
                  <a:ext uri="{0D108BD9-81ED-4DB2-BD59-A6C34878D82A}">
                    <a16:rowId xmlns:a16="http://schemas.microsoft.com/office/drawing/2014/main" val="1921032655"/>
                  </a:ext>
                </a:extLst>
              </a:tr>
              <a:tr h="370840">
                <a:tc>
                  <a:txBody>
                    <a:bodyPr/>
                    <a:lstStyle/>
                    <a:p>
                      <a:pPr algn="ctr"/>
                      <a:r>
                        <a:rPr lang="en-US" dirty="0"/>
                        <a:t>6V</a:t>
                      </a:r>
                    </a:p>
                  </a:txBody>
                  <a:tcPr/>
                </a:tc>
                <a:tc>
                  <a:txBody>
                    <a:bodyPr/>
                    <a:lstStyle/>
                    <a:p>
                      <a:pPr algn="ctr"/>
                      <a:r>
                        <a:rPr lang="en-US" dirty="0"/>
                        <a:t>1.7 K</a:t>
                      </a:r>
                    </a:p>
                  </a:txBody>
                  <a:tcPr>
                    <a:lnR w="57150" cap="flat" cmpd="sng" algn="ctr">
                      <a:solidFill>
                        <a:schemeClr val="bg1"/>
                      </a:solidFill>
                      <a:prstDash val="solid"/>
                      <a:round/>
                      <a:headEnd type="none" w="med" len="med"/>
                      <a:tailEnd type="none" w="med" len="med"/>
                    </a:lnR>
                  </a:tcPr>
                </a:tc>
                <a:tc>
                  <a:txBody>
                    <a:bodyPr/>
                    <a:lstStyle/>
                    <a:p>
                      <a:pPr algn="ctr"/>
                      <a:r>
                        <a:rPr lang="en-US" dirty="0"/>
                        <a:t>6H</a:t>
                      </a:r>
                    </a:p>
                  </a:txBody>
                  <a:tcPr>
                    <a:lnL w="57150" cap="flat" cmpd="sng" algn="ctr">
                      <a:solidFill>
                        <a:schemeClr val="bg1"/>
                      </a:solidFill>
                      <a:prstDash val="solid"/>
                      <a:round/>
                      <a:headEnd type="none" w="med" len="med"/>
                      <a:tailEnd type="none" w="med" len="med"/>
                    </a:lnL>
                  </a:tcPr>
                </a:tc>
                <a:tc>
                  <a:txBody>
                    <a:bodyPr/>
                    <a:lstStyle/>
                    <a:p>
                      <a:pPr algn="ctr"/>
                      <a:r>
                        <a:rPr lang="en-US" dirty="0"/>
                        <a:t>1.7 K</a:t>
                      </a:r>
                    </a:p>
                  </a:txBody>
                  <a:tcPr/>
                </a:tc>
                <a:extLst>
                  <a:ext uri="{0D108BD9-81ED-4DB2-BD59-A6C34878D82A}">
                    <a16:rowId xmlns:a16="http://schemas.microsoft.com/office/drawing/2014/main" val="3947498753"/>
                  </a:ext>
                </a:extLst>
              </a:tr>
              <a:tr h="370840">
                <a:tc>
                  <a:txBody>
                    <a:bodyPr/>
                    <a:lstStyle/>
                    <a:p>
                      <a:pPr algn="ctr"/>
                      <a:r>
                        <a:rPr lang="en-US" dirty="0"/>
                        <a:t>7V</a:t>
                      </a:r>
                    </a:p>
                  </a:txBody>
                  <a:tcPr/>
                </a:tc>
                <a:tc>
                  <a:txBody>
                    <a:bodyPr/>
                    <a:lstStyle/>
                    <a:p>
                      <a:pPr algn="ctr"/>
                      <a:r>
                        <a:rPr lang="en-US" dirty="0"/>
                        <a:t>1.9 K</a:t>
                      </a:r>
                    </a:p>
                  </a:txBody>
                  <a:tcPr>
                    <a:lnR w="57150" cap="flat" cmpd="sng" algn="ctr">
                      <a:solidFill>
                        <a:schemeClr val="bg1"/>
                      </a:solidFill>
                      <a:prstDash val="solid"/>
                      <a:round/>
                      <a:headEnd type="none" w="med" len="med"/>
                      <a:tailEnd type="none" w="med" len="med"/>
                    </a:lnR>
                  </a:tcPr>
                </a:tc>
                <a:tc>
                  <a:txBody>
                    <a:bodyPr/>
                    <a:lstStyle/>
                    <a:p>
                      <a:pPr algn="ctr"/>
                      <a:r>
                        <a:rPr lang="en-US" dirty="0"/>
                        <a:t>7H</a:t>
                      </a:r>
                    </a:p>
                  </a:txBody>
                  <a:tcPr>
                    <a:lnL w="57150" cap="flat" cmpd="sng" algn="ctr">
                      <a:solidFill>
                        <a:schemeClr val="bg1"/>
                      </a:solidFill>
                      <a:prstDash val="solid"/>
                      <a:round/>
                      <a:headEnd type="none" w="med" len="med"/>
                      <a:tailEnd type="none" w="med" len="med"/>
                    </a:lnL>
                  </a:tcPr>
                </a:tc>
                <a:tc>
                  <a:txBody>
                    <a:bodyPr/>
                    <a:lstStyle/>
                    <a:p>
                      <a:pPr algn="ctr"/>
                      <a:r>
                        <a:rPr lang="en-US" dirty="0"/>
                        <a:t>2.3 K</a:t>
                      </a:r>
                    </a:p>
                  </a:txBody>
                  <a:tcPr/>
                </a:tc>
                <a:extLst>
                  <a:ext uri="{0D108BD9-81ED-4DB2-BD59-A6C34878D82A}">
                    <a16:rowId xmlns:a16="http://schemas.microsoft.com/office/drawing/2014/main" val="3044180154"/>
                  </a:ext>
                </a:extLst>
              </a:tr>
              <a:tr h="370840">
                <a:tc>
                  <a:txBody>
                    <a:bodyPr/>
                    <a:lstStyle/>
                    <a:p>
                      <a:pPr algn="ctr"/>
                      <a:r>
                        <a:rPr lang="en-US" dirty="0"/>
                        <a:t>10V</a:t>
                      </a:r>
                    </a:p>
                  </a:txBody>
                  <a:tcPr/>
                </a:tc>
                <a:tc>
                  <a:txBody>
                    <a:bodyPr/>
                    <a:lstStyle/>
                    <a:p>
                      <a:pPr algn="ctr"/>
                      <a:r>
                        <a:rPr lang="en-US" dirty="0"/>
                        <a:t>4.1 K</a:t>
                      </a:r>
                    </a:p>
                  </a:txBody>
                  <a:tcPr>
                    <a:lnR w="57150" cap="flat" cmpd="sng" algn="ctr">
                      <a:solidFill>
                        <a:schemeClr val="bg1"/>
                      </a:solidFill>
                      <a:prstDash val="solid"/>
                      <a:round/>
                      <a:headEnd type="none" w="med" len="med"/>
                      <a:tailEnd type="none" w="med" len="med"/>
                    </a:lnR>
                  </a:tcPr>
                </a:tc>
                <a:tc>
                  <a:txBody>
                    <a:bodyPr/>
                    <a:lstStyle/>
                    <a:p>
                      <a:pPr algn="ctr"/>
                      <a:r>
                        <a:rPr lang="en-US" dirty="0"/>
                        <a:t>10H</a:t>
                      </a:r>
                    </a:p>
                  </a:txBody>
                  <a:tcPr>
                    <a:lnL w="57150" cap="flat" cmpd="sng" algn="ctr">
                      <a:solidFill>
                        <a:schemeClr val="bg1"/>
                      </a:solidFill>
                      <a:prstDash val="solid"/>
                      <a:round/>
                      <a:headEnd type="none" w="med" len="med"/>
                      <a:tailEnd type="none" w="med" len="med"/>
                    </a:lnL>
                  </a:tcPr>
                </a:tc>
                <a:tc>
                  <a:txBody>
                    <a:bodyPr/>
                    <a:lstStyle/>
                    <a:p>
                      <a:pPr algn="ctr"/>
                      <a:r>
                        <a:rPr lang="en-US" dirty="0"/>
                        <a:t>2.8 K</a:t>
                      </a:r>
                    </a:p>
                  </a:txBody>
                  <a:tcPr/>
                </a:tc>
                <a:extLst>
                  <a:ext uri="{0D108BD9-81ED-4DB2-BD59-A6C34878D82A}">
                    <a16:rowId xmlns:a16="http://schemas.microsoft.com/office/drawing/2014/main" val="3368224467"/>
                  </a:ext>
                </a:extLst>
              </a:tr>
              <a:tr h="370840">
                <a:tc>
                  <a:txBody>
                    <a:bodyPr/>
                    <a:lstStyle/>
                    <a:p>
                      <a:pPr algn="ctr"/>
                      <a:r>
                        <a:rPr lang="en-US" dirty="0"/>
                        <a:t>18V</a:t>
                      </a:r>
                    </a:p>
                  </a:txBody>
                  <a:tcPr/>
                </a:tc>
                <a:tc>
                  <a:txBody>
                    <a:bodyPr/>
                    <a:lstStyle/>
                    <a:p>
                      <a:pPr algn="ctr"/>
                      <a:r>
                        <a:rPr lang="en-US" dirty="0"/>
                        <a:t>4.6 K</a:t>
                      </a:r>
                    </a:p>
                  </a:txBody>
                  <a:tcPr>
                    <a:lnR w="57150" cap="flat" cmpd="sng" algn="ctr">
                      <a:solidFill>
                        <a:schemeClr val="bg1"/>
                      </a:solidFill>
                      <a:prstDash val="solid"/>
                      <a:round/>
                      <a:headEnd type="none" w="med" len="med"/>
                      <a:tailEnd type="none" w="med" len="med"/>
                    </a:lnR>
                  </a:tcPr>
                </a:tc>
                <a:tc>
                  <a:txBody>
                    <a:bodyPr/>
                    <a:lstStyle/>
                    <a:p>
                      <a:pPr algn="ctr"/>
                      <a:r>
                        <a:rPr lang="en-US" dirty="0"/>
                        <a:t>18H</a:t>
                      </a:r>
                    </a:p>
                  </a:txBody>
                  <a:tcPr>
                    <a:lnL w="57150" cap="flat" cmpd="sng" algn="ctr">
                      <a:solidFill>
                        <a:schemeClr val="bg1"/>
                      </a:solidFill>
                      <a:prstDash val="solid"/>
                      <a:round/>
                      <a:headEnd type="none" w="med" len="med"/>
                      <a:tailEnd type="none" w="med" len="med"/>
                    </a:lnL>
                  </a:tcPr>
                </a:tc>
                <a:tc>
                  <a:txBody>
                    <a:bodyPr/>
                    <a:lstStyle/>
                    <a:p>
                      <a:pPr algn="ctr"/>
                      <a:r>
                        <a:rPr lang="en-US" dirty="0"/>
                        <a:t>2.9 K </a:t>
                      </a:r>
                    </a:p>
                  </a:txBody>
                  <a:tcPr/>
                </a:tc>
                <a:extLst>
                  <a:ext uri="{0D108BD9-81ED-4DB2-BD59-A6C34878D82A}">
                    <a16:rowId xmlns:a16="http://schemas.microsoft.com/office/drawing/2014/main" val="2285309866"/>
                  </a:ext>
                </a:extLst>
              </a:tr>
              <a:tr h="370840">
                <a:tc>
                  <a:txBody>
                    <a:bodyPr/>
                    <a:lstStyle/>
                    <a:p>
                      <a:pPr algn="ctr"/>
                      <a:r>
                        <a:rPr lang="en-US" dirty="0"/>
                        <a:t>23V</a:t>
                      </a:r>
                    </a:p>
                  </a:txBody>
                  <a:tcPr/>
                </a:tc>
                <a:tc>
                  <a:txBody>
                    <a:bodyPr/>
                    <a:lstStyle/>
                    <a:p>
                      <a:pPr algn="ctr"/>
                      <a:r>
                        <a:rPr lang="en-US" dirty="0"/>
                        <a:t>3.4 K</a:t>
                      </a:r>
                    </a:p>
                  </a:txBody>
                  <a:tcPr>
                    <a:lnR w="57150" cap="flat" cmpd="sng" algn="ctr">
                      <a:solidFill>
                        <a:schemeClr val="bg1"/>
                      </a:solidFill>
                      <a:prstDash val="solid"/>
                      <a:round/>
                      <a:headEnd type="none" w="med" len="med"/>
                      <a:tailEnd type="none" w="med" len="med"/>
                    </a:lnR>
                  </a:tcPr>
                </a:tc>
                <a:tc>
                  <a:txBody>
                    <a:bodyPr/>
                    <a:lstStyle/>
                    <a:p>
                      <a:pPr algn="ctr"/>
                      <a:r>
                        <a:rPr lang="en-US" dirty="0"/>
                        <a:t>23H</a:t>
                      </a:r>
                    </a:p>
                  </a:txBody>
                  <a:tcPr>
                    <a:lnL w="57150" cap="flat" cmpd="sng" algn="ctr">
                      <a:solidFill>
                        <a:schemeClr val="bg1"/>
                      </a:solidFill>
                      <a:prstDash val="solid"/>
                      <a:round/>
                      <a:headEnd type="none" w="med" len="med"/>
                      <a:tailEnd type="none" w="med" len="med"/>
                    </a:lnL>
                  </a:tcPr>
                </a:tc>
                <a:tc>
                  <a:txBody>
                    <a:bodyPr/>
                    <a:lstStyle/>
                    <a:p>
                      <a:pPr algn="ctr"/>
                      <a:r>
                        <a:rPr lang="en-US" dirty="0"/>
                        <a:t>4.3 K</a:t>
                      </a:r>
                    </a:p>
                  </a:txBody>
                  <a:tcPr/>
                </a:tc>
                <a:extLst>
                  <a:ext uri="{0D108BD9-81ED-4DB2-BD59-A6C34878D82A}">
                    <a16:rowId xmlns:a16="http://schemas.microsoft.com/office/drawing/2014/main" val="3365722910"/>
                  </a:ext>
                </a:extLst>
              </a:tr>
              <a:tr h="370840">
                <a:tc>
                  <a:txBody>
                    <a:bodyPr/>
                    <a:lstStyle/>
                    <a:p>
                      <a:pPr algn="ctr"/>
                      <a:r>
                        <a:rPr lang="en-US" dirty="0"/>
                        <a:t>36V</a:t>
                      </a:r>
                    </a:p>
                  </a:txBody>
                  <a:tcPr/>
                </a:tc>
                <a:tc>
                  <a:txBody>
                    <a:bodyPr/>
                    <a:lstStyle/>
                    <a:p>
                      <a:pPr algn="ctr"/>
                      <a:r>
                        <a:rPr lang="en-US" dirty="0"/>
                        <a:t>2.3 K</a:t>
                      </a:r>
                    </a:p>
                  </a:txBody>
                  <a:tcPr>
                    <a:lnR w="57150" cap="flat" cmpd="sng" algn="ctr">
                      <a:solidFill>
                        <a:schemeClr val="bg1"/>
                      </a:solidFill>
                      <a:prstDash val="solid"/>
                      <a:round/>
                      <a:headEnd type="none" w="med" len="med"/>
                      <a:tailEnd type="none" w="med" len="med"/>
                    </a:lnR>
                  </a:tcPr>
                </a:tc>
                <a:tc>
                  <a:txBody>
                    <a:bodyPr/>
                    <a:lstStyle/>
                    <a:p>
                      <a:pPr algn="ctr"/>
                      <a:r>
                        <a:rPr lang="en-US" dirty="0"/>
                        <a:t>36H</a:t>
                      </a:r>
                    </a:p>
                  </a:txBody>
                  <a:tcPr>
                    <a:lnL w="57150" cap="flat" cmpd="sng" algn="ctr">
                      <a:solidFill>
                        <a:schemeClr val="bg1"/>
                      </a:solidFill>
                      <a:prstDash val="solid"/>
                      <a:round/>
                      <a:headEnd type="none" w="med" len="med"/>
                      <a:tailEnd type="none" w="med" len="med"/>
                    </a:lnL>
                  </a:tcPr>
                </a:tc>
                <a:tc>
                  <a:txBody>
                    <a:bodyPr/>
                    <a:lstStyle/>
                    <a:p>
                      <a:pPr algn="ctr"/>
                      <a:r>
                        <a:rPr lang="en-US" dirty="0"/>
                        <a:t>3. 6 K</a:t>
                      </a:r>
                    </a:p>
                  </a:txBody>
                  <a:tcPr/>
                </a:tc>
                <a:extLst>
                  <a:ext uri="{0D108BD9-81ED-4DB2-BD59-A6C34878D82A}">
                    <a16:rowId xmlns:a16="http://schemas.microsoft.com/office/drawing/2014/main" val="3210227788"/>
                  </a:ext>
                </a:extLst>
              </a:tr>
              <a:tr h="370840">
                <a:tc>
                  <a:txBody>
                    <a:bodyPr/>
                    <a:lstStyle/>
                    <a:p>
                      <a:pPr algn="ctr"/>
                      <a:r>
                        <a:rPr lang="en-US" dirty="0"/>
                        <a:t>89V</a:t>
                      </a:r>
                    </a:p>
                  </a:txBody>
                  <a:tcPr/>
                </a:tc>
                <a:tc>
                  <a:txBody>
                    <a:bodyPr/>
                    <a:lstStyle/>
                    <a:p>
                      <a:pPr algn="ctr"/>
                      <a:r>
                        <a:rPr lang="en-US" dirty="0"/>
                        <a:t>2.3 K</a:t>
                      </a:r>
                    </a:p>
                  </a:txBody>
                  <a:tcPr>
                    <a:lnR w="57150" cap="flat" cmpd="sng" algn="ctr">
                      <a:solidFill>
                        <a:schemeClr val="bg1"/>
                      </a:solidFill>
                      <a:prstDash val="solid"/>
                      <a:round/>
                      <a:headEnd type="none" w="med" len="med"/>
                      <a:tailEnd type="none" w="med" len="med"/>
                    </a:lnR>
                  </a:tcPr>
                </a:tc>
                <a:tc>
                  <a:txBody>
                    <a:bodyPr/>
                    <a:lstStyle/>
                    <a:p>
                      <a:pPr algn="ctr"/>
                      <a:r>
                        <a:rPr lang="en-US" dirty="0"/>
                        <a:t>89H</a:t>
                      </a:r>
                    </a:p>
                  </a:txBody>
                  <a:tcPr>
                    <a:lnL w="57150" cap="flat" cmpd="sng" algn="ctr">
                      <a:solidFill>
                        <a:schemeClr val="bg1"/>
                      </a:solidFill>
                      <a:prstDash val="solid"/>
                      <a:round/>
                      <a:headEnd type="none" w="med" len="med"/>
                      <a:tailEnd type="none" w="med" len="med"/>
                    </a:lnL>
                  </a:tcPr>
                </a:tc>
                <a:tc>
                  <a:txBody>
                    <a:bodyPr/>
                    <a:lstStyle/>
                    <a:p>
                      <a:pPr algn="ctr"/>
                      <a:r>
                        <a:rPr lang="en-US" dirty="0"/>
                        <a:t>2.7 K</a:t>
                      </a:r>
                    </a:p>
                  </a:txBody>
                  <a:tcPr/>
                </a:tc>
                <a:extLst>
                  <a:ext uri="{0D108BD9-81ED-4DB2-BD59-A6C34878D82A}">
                    <a16:rowId xmlns:a16="http://schemas.microsoft.com/office/drawing/2014/main" val="2989138407"/>
                  </a:ext>
                </a:extLst>
              </a:tr>
            </a:tbl>
          </a:graphicData>
        </a:graphic>
      </p:graphicFrame>
      <p:sp>
        <p:nvSpPr>
          <p:cNvPr id="10" name="TextBox 9">
            <a:extLst>
              <a:ext uri="{FF2B5EF4-FFF2-40B4-BE49-F238E27FC236}">
                <a16:creationId xmlns:a16="http://schemas.microsoft.com/office/drawing/2014/main" id="{C1F79257-45AE-C2A3-9199-23D59F5A6FDA}"/>
              </a:ext>
            </a:extLst>
          </p:cNvPr>
          <p:cNvSpPr txBox="1"/>
          <p:nvPr/>
        </p:nvSpPr>
        <p:spPr>
          <a:xfrm>
            <a:off x="348593" y="1759796"/>
            <a:ext cx="6231051" cy="400110"/>
          </a:xfrm>
          <a:prstGeom prst="rect">
            <a:avLst/>
          </a:prstGeom>
          <a:noFill/>
        </p:spPr>
        <p:txBody>
          <a:bodyPr wrap="square" rtlCol="0">
            <a:spAutoFit/>
          </a:bodyPr>
          <a:lstStyle/>
          <a:p>
            <a:r>
              <a:rPr lang="en-US" sz="2000" dirty="0"/>
              <a:t>AMSR2 non-linearities are large and not always quadratic</a:t>
            </a:r>
          </a:p>
        </p:txBody>
      </p:sp>
    </p:spTree>
    <p:extLst>
      <p:ext uri="{BB962C8B-B14F-4D97-AF65-F5344CB8AC3E}">
        <p14:creationId xmlns:p14="http://schemas.microsoft.com/office/powerpoint/2010/main" val="3374435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29EDF0-7865-9BE6-E881-64F6FAF20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6202" y="357258"/>
            <a:ext cx="5833281" cy="2249790"/>
          </a:xfrm>
          <a:prstGeom prst="rect">
            <a:avLst/>
          </a:prstGeom>
        </p:spPr>
      </p:pic>
      <p:sp>
        <p:nvSpPr>
          <p:cNvPr id="2" name="Title 1">
            <a:extLst>
              <a:ext uri="{FF2B5EF4-FFF2-40B4-BE49-F238E27FC236}">
                <a16:creationId xmlns:a16="http://schemas.microsoft.com/office/drawing/2014/main" id="{314720F4-5C1B-EAFE-6344-2C0FEF576B02}"/>
              </a:ext>
            </a:extLst>
          </p:cNvPr>
          <p:cNvSpPr>
            <a:spLocks noGrp="1"/>
          </p:cNvSpPr>
          <p:nvPr>
            <p:ph type="title"/>
          </p:nvPr>
        </p:nvSpPr>
        <p:spPr>
          <a:xfrm>
            <a:off x="838199" y="365126"/>
            <a:ext cx="5452871" cy="908090"/>
          </a:xfrm>
        </p:spPr>
        <p:txBody>
          <a:bodyPr>
            <a:noAutofit/>
          </a:bodyPr>
          <a:lstStyle/>
          <a:p>
            <a:r>
              <a:rPr lang="en-US" sz="3200" dirty="0"/>
              <a:t>Open Ocean</a:t>
            </a:r>
            <a:br>
              <a:rPr lang="en-US" sz="3200" dirty="0"/>
            </a:br>
            <a:r>
              <a:rPr lang="en-US" sz="3200" dirty="0"/>
              <a:t>TB Calibration Results</a:t>
            </a:r>
          </a:p>
        </p:txBody>
      </p:sp>
      <p:pic>
        <p:nvPicPr>
          <p:cNvPr id="5" name="Content Placeholder 4">
            <a:extLst>
              <a:ext uri="{FF2B5EF4-FFF2-40B4-BE49-F238E27FC236}">
                <a16:creationId xmlns:a16="http://schemas.microsoft.com/office/drawing/2014/main" id="{8984BAA2-46EB-3924-83CA-397BC7793D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46201" y="2404577"/>
            <a:ext cx="5833282" cy="2249790"/>
          </a:xfrm>
        </p:spPr>
      </p:pic>
      <p:pic>
        <p:nvPicPr>
          <p:cNvPr id="7" name="Picture 6">
            <a:extLst>
              <a:ext uri="{FF2B5EF4-FFF2-40B4-BE49-F238E27FC236}">
                <a16:creationId xmlns:a16="http://schemas.microsoft.com/office/drawing/2014/main" id="{0C001ECE-3A8A-FE49-76BA-6E4CB25E9B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202" y="4451895"/>
            <a:ext cx="5833281" cy="2249790"/>
          </a:xfrm>
          <a:prstGeom prst="rect">
            <a:avLst/>
          </a:prstGeom>
        </p:spPr>
      </p:pic>
      <p:sp>
        <p:nvSpPr>
          <p:cNvPr id="10" name="TextBox 9">
            <a:extLst>
              <a:ext uri="{FF2B5EF4-FFF2-40B4-BE49-F238E27FC236}">
                <a16:creationId xmlns:a16="http://schemas.microsoft.com/office/drawing/2014/main" id="{7CF6C6F7-E0EE-1F6A-AFBA-C73E1E8E4B52}"/>
              </a:ext>
            </a:extLst>
          </p:cNvPr>
          <p:cNvSpPr txBox="1"/>
          <p:nvPr/>
        </p:nvSpPr>
        <p:spPr>
          <a:xfrm>
            <a:off x="6713316" y="1678329"/>
            <a:ext cx="1597306" cy="369332"/>
          </a:xfrm>
          <a:prstGeom prst="rect">
            <a:avLst/>
          </a:prstGeom>
          <a:noFill/>
        </p:spPr>
        <p:txBody>
          <a:bodyPr wrap="square" rtlCol="0">
            <a:spAutoFit/>
          </a:bodyPr>
          <a:lstStyle/>
          <a:p>
            <a:r>
              <a:rPr lang="en-US" dirty="0"/>
              <a:t>GMI Reference</a:t>
            </a:r>
          </a:p>
        </p:txBody>
      </p:sp>
      <p:sp>
        <p:nvSpPr>
          <p:cNvPr id="11" name="TextBox 10">
            <a:extLst>
              <a:ext uri="{FF2B5EF4-FFF2-40B4-BE49-F238E27FC236}">
                <a16:creationId xmlns:a16="http://schemas.microsoft.com/office/drawing/2014/main" id="{5235367C-F3EF-29CB-0E0D-11E684933CE9}"/>
              </a:ext>
            </a:extLst>
          </p:cNvPr>
          <p:cNvSpPr txBox="1"/>
          <p:nvPr/>
        </p:nvSpPr>
        <p:spPr>
          <a:xfrm>
            <a:off x="7055733" y="3785608"/>
            <a:ext cx="912472" cy="369332"/>
          </a:xfrm>
          <a:prstGeom prst="rect">
            <a:avLst/>
          </a:prstGeom>
          <a:noFill/>
        </p:spPr>
        <p:txBody>
          <a:bodyPr wrap="square" rtlCol="0">
            <a:spAutoFit/>
          </a:bodyPr>
          <a:lstStyle/>
          <a:p>
            <a:r>
              <a:rPr lang="en-US" dirty="0"/>
              <a:t>AMSR2</a:t>
            </a:r>
          </a:p>
        </p:txBody>
      </p:sp>
      <p:sp>
        <p:nvSpPr>
          <p:cNvPr id="12" name="TextBox 11">
            <a:extLst>
              <a:ext uri="{FF2B5EF4-FFF2-40B4-BE49-F238E27FC236}">
                <a16:creationId xmlns:a16="http://schemas.microsoft.com/office/drawing/2014/main" id="{BAE978A9-BD70-24A6-1E96-0700825276FF}"/>
              </a:ext>
            </a:extLst>
          </p:cNvPr>
          <p:cNvSpPr txBox="1"/>
          <p:nvPr/>
        </p:nvSpPr>
        <p:spPr>
          <a:xfrm>
            <a:off x="7006059" y="5892887"/>
            <a:ext cx="1011820" cy="369332"/>
          </a:xfrm>
          <a:prstGeom prst="rect">
            <a:avLst/>
          </a:prstGeom>
          <a:noFill/>
        </p:spPr>
        <p:txBody>
          <a:bodyPr wrap="square" rtlCol="0">
            <a:spAutoFit/>
          </a:bodyPr>
          <a:lstStyle/>
          <a:p>
            <a:r>
              <a:rPr lang="en-US" dirty="0" err="1"/>
              <a:t>WindSat</a:t>
            </a:r>
            <a:endParaRPr lang="en-US" dirty="0"/>
          </a:p>
        </p:txBody>
      </p:sp>
      <p:sp>
        <p:nvSpPr>
          <p:cNvPr id="13" name="TextBox 12">
            <a:extLst>
              <a:ext uri="{FF2B5EF4-FFF2-40B4-BE49-F238E27FC236}">
                <a16:creationId xmlns:a16="http://schemas.microsoft.com/office/drawing/2014/main" id="{F84C3881-3A54-E3A8-FCE2-32D3FE6C2E36}"/>
              </a:ext>
            </a:extLst>
          </p:cNvPr>
          <p:cNvSpPr txBox="1"/>
          <p:nvPr/>
        </p:nvSpPr>
        <p:spPr>
          <a:xfrm>
            <a:off x="164892" y="1678329"/>
            <a:ext cx="6126179" cy="45550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TB (calibrated) – TB (RTM) results for </a:t>
            </a:r>
            <a:r>
              <a:rPr lang="en-US" sz="2000" dirty="0">
                <a:solidFill>
                  <a:schemeClr val="accent1"/>
                </a:solidFill>
              </a:rPr>
              <a:t>Open Ocean </a:t>
            </a:r>
            <a:r>
              <a:rPr lang="en-US" sz="2000" dirty="0"/>
              <a:t>scenes</a:t>
            </a:r>
          </a:p>
          <a:p>
            <a:pPr marL="285750" indent="-285750">
              <a:spcAft>
                <a:spcPts val="1200"/>
              </a:spcAft>
              <a:buFont typeface="Arial" panose="020B0604020202020204" pitchFamily="34" charset="0"/>
              <a:buChar char="•"/>
            </a:pPr>
            <a:r>
              <a:rPr lang="en-US" sz="2000" dirty="0"/>
              <a:t>2 V – H mitigates sensitivity to error in atmospheric input (clouds, vapor)</a:t>
            </a:r>
          </a:p>
          <a:p>
            <a:pPr marL="285750" indent="-285750">
              <a:spcAft>
                <a:spcPts val="1200"/>
              </a:spcAft>
              <a:buFont typeface="Arial" panose="020B0604020202020204" pitchFamily="34" charset="0"/>
              <a:buChar char="•"/>
            </a:pPr>
            <a:r>
              <a:rPr lang="en-US" sz="2000" dirty="0"/>
              <a:t>The undulating nature of the TB errors when binned by wind speed is likely a result of uncertainty in the RTM surface roughness model which models the ocean surface emissivity as a function of a fifth-degree polynomial in wind speed</a:t>
            </a:r>
          </a:p>
          <a:p>
            <a:pPr marL="285750" indent="-285750">
              <a:spcAft>
                <a:spcPts val="1200"/>
              </a:spcAft>
              <a:buFont typeface="Arial" panose="020B0604020202020204" pitchFamily="34" charset="0"/>
              <a:buChar char="•"/>
            </a:pPr>
            <a:r>
              <a:rPr lang="en-US" sz="2000" dirty="0"/>
              <a:t>The larger biases in the 89 GHz may be a result of misclassifying clouds in the RTM, which uses cloud profile data from ERA5 (scaled to match GMI); note, the 89 GHz cloud absorption is 2.5x 37 GHz absorption</a:t>
            </a:r>
          </a:p>
        </p:txBody>
      </p:sp>
      <p:sp>
        <p:nvSpPr>
          <p:cNvPr id="14" name="TextBox 13">
            <a:extLst>
              <a:ext uri="{FF2B5EF4-FFF2-40B4-BE49-F238E27FC236}">
                <a16:creationId xmlns:a16="http://schemas.microsoft.com/office/drawing/2014/main" id="{BC89A43F-463E-D991-0F8F-A223039586A0}"/>
              </a:ext>
            </a:extLst>
          </p:cNvPr>
          <p:cNvSpPr txBox="1"/>
          <p:nvPr/>
        </p:nvSpPr>
        <p:spPr>
          <a:xfrm>
            <a:off x="7968205" y="6558628"/>
            <a:ext cx="2247497" cy="369332"/>
          </a:xfrm>
          <a:prstGeom prst="rect">
            <a:avLst/>
          </a:prstGeom>
          <a:noFill/>
        </p:spPr>
        <p:txBody>
          <a:bodyPr wrap="square" rtlCol="0">
            <a:spAutoFit/>
          </a:bodyPr>
          <a:lstStyle/>
          <a:p>
            <a:r>
              <a:rPr lang="en-US" dirty="0"/>
              <a:t>2017-2019 Matchups</a:t>
            </a:r>
          </a:p>
        </p:txBody>
      </p:sp>
    </p:spTree>
    <p:extLst>
      <p:ext uri="{BB962C8B-B14F-4D97-AF65-F5344CB8AC3E}">
        <p14:creationId xmlns:p14="http://schemas.microsoft.com/office/powerpoint/2010/main" val="377439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8A81-4D2D-6A80-D925-DBAD91044EB3}"/>
              </a:ext>
            </a:extLst>
          </p:cNvPr>
          <p:cNvSpPr>
            <a:spLocks noGrp="1"/>
          </p:cNvSpPr>
          <p:nvPr>
            <p:ph type="title"/>
          </p:nvPr>
        </p:nvSpPr>
        <p:spPr>
          <a:xfrm>
            <a:off x="4132031" y="81626"/>
            <a:ext cx="3927938" cy="928153"/>
          </a:xfrm>
        </p:spPr>
        <p:txBody>
          <a:bodyPr>
            <a:normAutofit/>
          </a:bodyPr>
          <a:lstStyle/>
          <a:p>
            <a:r>
              <a:rPr lang="en-US" sz="3200" dirty="0"/>
              <a:t>Sources of Uncertainty</a:t>
            </a:r>
          </a:p>
        </p:txBody>
      </p:sp>
      <p:graphicFrame>
        <p:nvGraphicFramePr>
          <p:cNvPr id="4" name="Content Placeholder 3">
            <a:extLst>
              <a:ext uri="{FF2B5EF4-FFF2-40B4-BE49-F238E27FC236}">
                <a16:creationId xmlns:a16="http://schemas.microsoft.com/office/drawing/2014/main" id="{B487E8B8-DF84-5BC5-1FF2-343A9A741F7A}"/>
              </a:ext>
            </a:extLst>
          </p:cNvPr>
          <p:cNvGraphicFramePr>
            <a:graphicFrameLocks noGrp="1"/>
          </p:cNvGraphicFramePr>
          <p:nvPr>
            <p:ph idx="1"/>
            <p:extLst>
              <p:ext uri="{D42A27DB-BD31-4B8C-83A1-F6EECF244321}">
                <p14:modId xmlns:p14="http://schemas.microsoft.com/office/powerpoint/2010/main" val="2369475329"/>
              </p:ext>
            </p:extLst>
          </p:nvPr>
        </p:nvGraphicFramePr>
        <p:xfrm>
          <a:off x="3681320" y="1952344"/>
          <a:ext cx="8337288" cy="2651760"/>
        </p:xfrm>
        <a:graphic>
          <a:graphicData uri="http://schemas.openxmlformats.org/drawingml/2006/table">
            <a:tbl>
              <a:tblPr firstRow="1" bandRow="1">
                <a:tableStyleId>{5C22544A-7EE6-4342-B048-85BDC9FD1C3A}</a:tableStyleId>
              </a:tblPr>
              <a:tblGrid>
                <a:gridCol w="1066392">
                  <a:extLst>
                    <a:ext uri="{9D8B030D-6E8A-4147-A177-3AD203B41FA5}">
                      <a16:colId xmlns:a16="http://schemas.microsoft.com/office/drawing/2014/main" val="1703169296"/>
                    </a:ext>
                  </a:extLst>
                </a:gridCol>
                <a:gridCol w="995490">
                  <a:extLst>
                    <a:ext uri="{9D8B030D-6E8A-4147-A177-3AD203B41FA5}">
                      <a16:colId xmlns:a16="http://schemas.microsoft.com/office/drawing/2014/main" val="220230498"/>
                    </a:ext>
                  </a:extLst>
                </a:gridCol>
                <a:gridCol w="1398494">
                  <a:extLst>
                    <a:ext uri="{9D8B030D-6E8A-4147-A177-3AD203B41FA5}">
                      <a16:colId xmlns:a16="http://schemas.microsoft.com/office/drawing/2014/main" val="3263199030"/>
                    </a:ext>
                  </a:extLst>
                </a:gridCol>
                <a:gridCol w="1423976">
                  <a:extLst>
                    <a:ext uri="{9D8B030D-6E8A-4147-A177-3AD203B41FA5}">
                      <a16:colId xmlns:a16="http://schemas.microsoft.com/office/drawing/2014/main" val="2771866603"/>
                    </a:ext>
                  </a:extLst>
                </a:gridCol>
                <a:gridCol w="1359251">
                  <a:extLst>
                    <a:ext uri="{9D8B030D-6E8A-4147-A177-3AD203B41FA5}">
                      <a16:colId xmlns:a16="http://schemas.microsoft.com/office/drawing/2014/main" val="2038084749"/>
                    </a:ext>
                  </a:extLst>
                </a:gridCol>
                <a:gridCol w="1304442">
                  <a:extLst>
                    <a:ext uri="{9D8B030D-6E8A-4147-A177-3AD203B41FA5}">
                      <a16:colId xmlns:a16="http://schemas.microsoft.com/office/drawing/2014/main" val="2495038851"/>
                    </a:ext>
                  </a:extLst>
                </a:gridCol>
                <a:gridCol w="789243">
                  <a:extLst>
                    <a:ext uri="{9D8B030D-6E8A-4147-A177-3AD203B41FA5}">
                      <a16:colId xmlns:a16="http://schemas.microsoft.com/office/drawing/2014/main" val="11395412"/>
                    </a:ext>
                  </a:extLst>
                </a:gridCol>
              </a:tblGrid>
              <a:tr h="272223">
                <a:tc>
                  <a:txBody>
                    <a:bodyPr/>
                    <a:lstStyle/>
                    <a:p>
                      <a:pPr algn="ctr"/>
                      <a:endParaRPr lang="en-US" dirty="0"/>
                    </a:p>
                  </a:txBody>
                  <a:tcPr anchor="ctr"/>
                </a:tc>
                <a:tc>
                  <a:txBody>
                    <a:bodyPr/>
                    <a:lstStyle/>
                    <a:p>
                      <a:pPr algn="ctr"/>
                      <a:r>
                        <a:rPr lang="en-US" dirty="0"/>
                        <a:t>Channel</a:t>
                      </a:r>
                    </a:p>
                  </a:txBody>
                  <a:tcPr anchor="ctr"/>
                </a:tc>
                <a:tc>
                  <a:txBody>
                    <a:bodyPr/>
                    <a:lstStyle/>
                    <a:p>
                      <a:pPr algn="ctr"/>
                      <a:r>
                        <a:rPr lang="en-US" b="1" dirty="0">
                          <a:solidFill>
                            <a:schemeClr val="accent4">
                              <a:lumMod val="40000"/>
                              <a:lumOff val="60000"/>
                            </a:schemeClr>
                          </a:solidFill>
                        </a:rPr>
                        <a:t>GMI</a:t>
                      </a:r>
                      <a:r>
                        <a:rPr lang="en-US" dirty="0">
                          <a:solidFill>
                            <a:schemeClr val="accent4">
                              <a:lumMod val="40000"/>
                              <a:lumOff val="60000"/>
                            </a:schemeClr>
                          </a:solidFill>
                        </a:rPr>
                        <a:t> </a:t>
                      </a:r>
                      <a:r>
                        <a:rPr lang="en-US" dirty="0"/>
                        <a:t>TB Calibration and RTM Uncertainty</a:t>
                      </a:r>
                    </a:p>
                  </a:txBody>
                  <a:tcPr anchor="ctr"/>
                </a:tc>
                <a:tc>
                  <a:txBody>
                    <a:bodyPr/>
                    <a:lstStyle/>
                    <a:p>
                      <a:pPr algn="ctr"/>
                      <a:r>
                        <a:rPr lang="en-US" dirty="0">
                          <a:solidFill>
                            <a:schemeClr val="accent4">
                              <a:lumMod val="40000"/>
                              <a:lumOff val="60000"/>
                            </a:schemeClr>
                          </a:solidFill>
                        </a:rPr>
                        <a:t>AMSR2</a:t>
                      </a:r>
                      <a:r>
                        <a:rPr lang="en-US" dirty="0"/>
                        <a:t> TB Calibration and RTM Uncertainty</a:t>
                      </a:r>
                    </a:p>
                  </a:txBody>
                  <a:tcPr anchor="ctr"/>
                </a:tc>
                <a:tc>
                  <a:txBody>
                    <a:bodyPr/>
                    <a:lstStyle/>
                    <a:p>
                      <a:pPr algn="ctr"/>
                      <a:r>
                        <a:rPr lang="en-US" dirty="0" err="1">
                          <a:solidFill>
                            <a:schemeClr val="accent4">
                              <a:lumMod val="40000"/>
                              <a:lumOff val="60000"/>
                            </a:schemeClr>
                          </a:solidFill>
                        </a:rPr>
                        <a:t>WindSat</a:t>
                      </a:r>
                      <a:r>
                        <a:rPr lang="en-US" dirty="0"/>
                        <a:t> TB Calibration and RTM Uncertainty</a:t>
                      </a:r>
                    </a:p>
                  </a:txBody>
                  <a:tcPr anchor="ctr"/>
                </a:tc>
                <a:tc>
                  <a:txBody>
                    <a:bodyPr/>
                    <a:lstStyle/>
                    <a:p>
                      <a:pPr algn="ctr"/>
                      <a:r>
                        <a:rPr lang="en-US" dirty="0"/>
                        <a:t>Ancillary</a:t>
                      </a:r>
                    </a:p>
                    <a:p>
                      <a:pPr algn="ctr"/>
                      <a:r>
                        <a:rPr lang="en-US" dirty="0"/>
                        <a:t>Datasets Uncertainty</a:t>
                      </a:r>
                    </a:p>
                  </a:txBody>
                  <a:tcPr anchor="ctr"/>
                </a:tc>
                <a:tc>
                  <a:txBody>
                    <a:bodyPr/>
                    <a:lstStyle/>
                    <a:p>
                      <a:pPr algn="ctr"/>
                      <a:r>
                        <a:rPr lang="en-US" dirty="0"/>
                        <a:t>NEDT</a:t>
                      </a:r>
                    </a:p>
                  </a:txBody>
                  <a:tcPr anchor="ctr"/>
                </a:tc>
                <a:extLst>
                  <a:ext uri="{0D108BD9-81ED-4DB2-BD59-A6C34878D82A}">
                    <a16:rowId xmlns:a16="http://schemas.microsoft.com/office/drawing/2014/main" val="3938296924"/>
                  </a:ext>
                </a:extLst>
              </a:tr>
              <a:tr h="0">
                <a:tc rowSpan="4">
                  <a:txBody>
                    <a:bodyPr/>
                    <a:lstStyle/>
                    <a:p>
                      <a:pPr algn="ctr"/>
                      <a:r>
                        <a:rPr lang="en-US" dirty="0"/>
                        <a:t>RMSE</a:t>
                      </a:r>
                    </a:p>
                  </a:txBody>
                  <a:tcPr anchor="ctr"/>
                </a:tc>
                <a:tc>
                  <a:txBody>
                    <a:bodyPr/>
                    <a:lstStyle/>
                    <a:p>
                      <a:pPr algn="ctr"/>
                      <a:r>
                        <a:rPr lang="en-US" dirty="0"/>
                        <a:t>10</a:t>
                      </a:r>
                    </a:p>
                  </a:txBody>
                  <a:tcPr anchor="ctr"/>
                </a:tc>
                <a:tc>
                  <a:txBody>
                    <a:bodyPr/>
                    <a:lstStyle/>
                    <a:p>
                      <a:pPr algn="ctr"/>
                      <a:r>
                        <a:rPr lang="en-US" dirty="0"/>
                        <a:t>0.25</a:t>
                      </a:r>
                    </a:p>
                  </a:txBody>
                  <a:tcPr anchor="ctr"/>
                </a:tc>
                <a:tc>
                  <a:txBody>
                    <a:bodyPr/>
                    <a:lstStyle/>
                    <a:p>
                      <a:pPr algn="ctr"/>
                      <a:r>
                        <a:rPr lang="en-US" dirty="0"/>
                        <a:t>0.24</a:t>
                      </a:r>
                    </a:p>
                  </a:txBody>
                  <a:tcPr anchor="ctr"/>
                </a:tc>
                <a:tc>
                  <a:txBody>
                    <a:bodyPr/>
                    <a:lstStyle/>
                    <a:p>
                      <a:pPr algn="ctr"/>
                      <a:r>
                        <a:rPr lang="en-US" dirty="0"/>
                        <a:t>0.05</a:t>
                      </a:r>
                    </a:p>
                  </a:txBody>
                  <a:tcPr anchor="ctr"/>
                </a:tc>
                <a:tc>
                  <a:txBody>
                    <a:bodyPr/>
                    <a:lstStyle/>
                    <a:p>
                      <a:pPr algn="ctr"/>
                      <a:r>
                        <a:rPr lang="en-US" dirty="0"/>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a:t>
                      </a:r>
                    </a:p>
                  </a:txBody>
                  <a:tcPr anchor="ctr"/>
                </a:tc>
                <a:extLst>
                  <a:ext uri="{0D108BD9-81ED-4DB2-BD59-A6C34878D82A}">
                    <a16:rowId xmlns:a16="http://schemas.microsoft.com/office/drawing/2014/main" val="3650714514"/>
                  </a:ext>
                </a:extLst>
              </a:tr>
              <a:tr h="121920">
                <a:tc vMerge="1">
                  <a:txBody>
                    <a:bodyPr/>
                    <a:lstStyle/>
                    <a:p>
                      <a:endParaRPr lang="en-US"/>
                    </a:p>
                  </a:txBody>
                  <a:tcPr/>
                </a:tc>
                <a:tc>
                  <a:txBody>
                    <a:bodyPr/>
                    <a:lstStyle/>
                    <a:p>
                      <a:pPr algn="ctr"/>
                      <a:r>
                        <a:rPr lang="en-US" dirty="0"/>
                        <a:t>18</a:t>
                      </a:r>
                    </a:p>
                  </a:txBody>
                  <a:tcPr anchor="ctr"/>
                </a:tc>
                <a:tc>
                  <a:txBody>
                    <a:bodyPr/>
                    <a:lstStyle/>
                    <a:p>
                      <a:pPr algn="ctr"/>
                      <a:r>
                        <a:rPr lang="en-US" dirty="0"/>
                        <a:t>0.34</a:t>
                      </a:r>
                    </a:p>
                  </a:txBody>
                  <a:tcPr anchor="ctr"/>
                </a:tc>
                <a:tc>
                  <a:txBody>
                    <a:bodyPr/>
                    <a:lstStyle/>
                    <a:p>
                      <a:pPr algn="ctr"/>
                      <a:r>
                        <a:rPr lang="en-US" dirty="0"/>
                        <a:t>0.20</a:t>
                      </a:r>
                    </a:p>
                  </a:txBody>
                  <a:tcPr anchor="ctr"/>
                </a:tc>
                <a:tc>
                  <a:txBody>
                    <a:bodyPr/>
                    <a:lstStyle/>
                    <a:p>
                      <a:pPr algn="ctr"/>
                      <a:r>
                        <a:rPr lang="en-US" dirty="0"/>
                        <a:t>0.16</a:t>
                      </a:r>
                    </a:p>
                  </a:txBody>
                  <a:tcPr anchor="ctr"/>
                </a:tc>
                <a:tc>
                  <a:txBody>
                    <a:bodyPr/>
                    <a:lstStyle/>
                    <a:p>
                      <a:pPr algn="ctr"/>
                      <a:r>
                        <a:rPr lang="en-US" dirty="0"/>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a:t>
                      </a:r>
                    </a:p>
                  </a:txBody>
                  <a:tcPr anchor="ctr"/>
                </a:tc>
                <a:extLst>
                  <a:ext uri="{0D108BD9-81ED-4DB2-BD59-A6C34878D82A}">
                    <a16:rowId xmlns:a16="http://schemas.microsoft.com/office/drawing/2014/main" val="1291865078"/>
                  </a:ext>
                </a:extLst>
              </a:tr>
              <a:tr h="362343">
                <a:tc vMerge="1">
                  <a:txBody>
                    <a:bodyPr/>
                    <a:lstStyle/>
                    <a:p>
                      <a:endParaRPr lang="en-US"/>
                    </a:p>
                  </a:txBody>
                  <a:tcPr/>
                </a:tc>
                <a:tc>
                  <a:txBody>
                    <a:bodyPr/>
                    <a:lstStyle/>
                    <a:p>
                      <a:pPr algn="ctr"/>
                      <a:r>
                        <a:rPr lang="en-US" dirty="0"/>
                        <a:t>36</a:t>
                      </a:r>
                    </a:p>
                  </a:txBody>
                  <a:tcPr anchor="ctr"/>
                </a:tc>
                <a:tc>
                  <a:txBody>
                    <a:bodyPr/>
                    <a:lstStyle/>
                    <a:p>
                      <a:pPr algn="ctr"/>
                      <a:r>
                        <a:rPr lang="en-US" dirty="0"/>
                        <a:t>0.05</a:t>
                      </a:r>
                    </a:p>
                  </a:txBody>
                  <a:tcPr anchor="ctr"/>
                </a:tc>
                <a:tc>
                  <a:txBody>
                    <a:bodyPr/>
                    <a:lstStyle/>
                    <a:p>
                      <a:pPr algn="ctr"/>
                      <a:r>
                        <a:rPr lang="en-US" dirty="0">
                          <a:solidFill>
                            <a:srgbClr val="C00000"/>
                          </a:solidFill>
                        </a:rPr>
                        <a:t>0.48</a:t>
                      </a:r>
                    </a:p>
                  </a:txBody>
                  <a:tcPr anchor="ctr"/>
                </a:tc>
                <a:tc>
                  <a:txBody>
                    <a:bodyPr/>
                    <a:lstStyle/>
                    <a:p>
                      <a:pPr algn="ctr"/>
                      <a:r>
                        <a:rPr lang="en-US" dirty="0"/>
                        <a:t>0.28</a:t>
                      </a:r>
                    </a:p>
                  </a:txBody>
                  <a:tcPr anchor="ctr"/>
                </a:tc>
                <a:tc>
                  <a:txBody>
                    <a:bodyPr/>
                    <a:lstStyle/>
                    <a:p>
                      <a:pPr algn="ctr"/>
                      <a:r>
                        <a:rPr lang="en-US" dirty="0"/>
                        <a:t>0.2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a:t>
                      </a:r>
                    </a:p>
                  </a:txBody>
                  <a:tcPr anchor="ctr"/>
                </a:tc>
                <a:extLst>
                  <a:ext uri="{0D108BD9-81ED-4DB2-BD59-A6C34878D82A}">
                    <a16:rowId xmlns:a16="http://schemas.microsoft.com/office/drawing/2014/main" val="3083004743"/>
                  </a:ext>
                </a:extLst>
              </a:tr>
              <a:tr h="121920">
                <a:tc vMerge="1">
                  <a:txBody>
                    <a:bodyPr/>
                    <a:lstStyle/>
                    <a:p>
                      <a:endParaRPr lang="en-US"/>
                    </a:p>
                  </a:txBody>
                  <a:tcPr/>
                </a:tc>
                <a:tc>
                  <a:txBody>
                    <a:bodyPr/>
                    <a:lstStyle/>
                    <a:p>
                      <a:pPr algn="ctr"/>
                      <a:r>
                        <a:rPr lang="en-US" dirty="0"/>
                        <a:t>89</a:t>
                      </a:r>
                    </a:p>
                  </a:txBody>
                  <a:tcPr anchor="ctr"/>
                </a:tc>
                <a:tc>
                  <a:txBody>
                    <a:bodyPr/>
                    <a:lstStyle/>
                    <a:p>
                      <a:pPr algn="ctr"/>
                      <a:r>
                        <a:rPr lang="en-US" dirty="0"/>
                        <a:t>0.35</a:t>
                      </a:r>
                    </a:p>
                  </a:txBody>
                  <a:tcPr anchor="ctr"/>
                </a:tc>
                <a:tc>
                  <a:txBody>
                    <a:bodyPr/>
                    <a:lstStyle/>
                    <a:p>
                      <a:pPr algn="ctr"/>
                      <a:r>
                        <a:rPr lang="en-US" dirty="0"/>
                        <a:t>1.21</a:t>
                      </a:r>
                    </a:p>
                  </a:txBody>
                  <a:tcPr anchor="ctr"/>
                </a:tc>
                <a:tc>
                  <a:txBody>
                    <a:bodyPr/>
                    <a:lstStyle/>
                    <a:p>
                      <a:pPr algn="ctr"/>
                      <a:r>
                        <a:rPr lang="en-US" dirty="0"/>
                        <a:t>-</a:t>
                      </a:r>
                    </a:p>
                  </a:txBody>
                  <a:tcPr anchor="ctr"/>
                </a:tc>
                <a:tc>
                  <a:txBody>
                    <a:bodyPr/>
                    <a:lstStyle/>
                    <a:p>
                      <a:pPr algn="ctr"/>
                      <a:r>
                        <a:rPr lang="en-US" dirty="0"/>
                        <a:t>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a:t>
                      </a:r>
                    </a:p>
                  </a:txBody>
                  <a:tcPr anchor="ctr"/>
                </a:tc>
                <a:extLst>
                  <a:ext uri="{0D108BD9-81ED-4DB2-BD59-A6C34878D82A}">
                    <a16:rowId xmlns:a16="http://schemas.microsoft.com/office/drawing/2014/main" val="1659567043"/>
                  </a:ext>
                </a:extLst>
              </a:tr>
            </a:tbl>
          </a:graphicData>
        </a:graphic>
      </p:graphicFrame>
      <p:sp>
        <p:nvSpPr>
          <p:cNvPr id="5" name="TextBox 4">
            <a:extLst>
              <a:ext uri="{FF2B5EF4-FFF2-40B4-BE49-F238E27FC236}">
                <a16:creationId xmlns:a16="http://schemas.microsoft.com/office/drawing/2014/main" id="{5F3253A2-D8AD-8792-1A57-1CBBE6A34C4C}"/>
              </a:ext>
            </a:extLst>
          </p:cNvPr>
          <p:cNvSpPr txBox="1"/>
          <p:nvPr/>
        </p:nvSpPr>
        <p:spPr>
          <a:xfrm>
            <a:off x="173392" y="1273624"/>
            <a:ext cx="3143491" cy="5324535"/>
          </a:xfrm>
          <a:prstGeom prst="rect">
            <a:avLst/>
          </a:prstGeom>
          <a:noFill/>
        </p:spPr>
        <p:txBody>
          <a:bodyPr wrap="square" rtlCol="0">
            <a:spAutoFit/>
          </a:bodyPr>
          <a:lstStyle/>
          <a:p>
            <a:r>
              <a:rPr lang="en-US" sz="2000" dirty="0">
                <a:solidFill>
                  <a:schemeClr val="accent1"/>
                </a:solidFill>
              </a:rPr>
              <a:t>Open Ocean </a:t>
            </a:r>
            <a:r>
              <a:rPr lang="en-US" sz="2000" dirty="0"/>
              <a:t>Scenes</a:t>
            </a:r>
          </a:p>
          <a:p>
            <a:endParaRPr lang="en-US" sz="2000" dirty="0"/>
          </a:p>
          <a:p>
            <a:r>
              <a:rPr lang="en-US" sz="2000" dirty="0"/>
              <a:t>Monte Carlo simulation is used to determine Ancillary Datasets Uncertainty: </a:t>
            </a:r>
          </a:p>
          <a:p>
            <a:pPr marL="285750" indent="-285750">
              <a:buFont typeface="Arial" panose="020B0604020202020204" pitchFamily="34" charset="0"/>
              <a:buChar char="•"/>
            </a:pPr>
            <a:r>
              <a:rPr lang="en-US" sz="2000" b="0" i="0" dirty="0">
                <a:solidFill>
                  <a:srgbClr val="1F1F1F"/>
                </a:solidFill>
                <a:effectLst/>
                <a:latin typeface="Google Sans"/>
              </a:rPr>
              <a:t>± </a:t>
            </a:r>
            <a:r>
              <a:rPr lang="en-US" sz="2000" dirty="0"/>
              <a:t>0.8 m/s wind speed</a:t>
            </a:r>
          </a:p>
          <a:p>
            <a:pPr marL="285750" indent="-285750">
              <a:buFont typeface="Arial" panose="020B0604020202020204" pitchFamily="34" charset="0"/>
              <a:buChar char="•"/>
            </a:pPr>
            <a:r>
              <a:rPr lang="en-US" sz="2000" b="0" i="0" dirty="0">
                <a:solidFill>
                  <a:srgbClr val="1F1F1F"/>
                </a:solidFill>
                <a:effectLst/>
                <a:latin typeface="Google Sans"/>
              </a:rPr>
              <a:t>± </a:t>
            </a:r>
            <a:r>
              <a:rPr lang="en-US" sz="2000" dirty="0"/>
              <a:t>0.5 K SST</a:t>
            </a:r>
          </a:p>
          <a:p>
            <a:pPr marL="285750" indent="-285750">
              <a:buFont typeface="Arial" panose="020B0604020202020204" pitchFamily="34" charset="0"/>
              <a:buChar char="•"/>
            </a:pPr>
            <a:r>
              <a:rPr lang="en-US" sz="2000" b="0" i="0" dirty="0">
                <a:solidFill>
                  <a:srgbClr val="1F1F1F"/>
                </a:solidFill>
                <a:effectLst/>
                <a:latin typeface="Google Sans"/>
              </a:rPr>
              <a:t>± </a:t>
            </a:r>
            <a:r>
              <a:rPr lang="en-US" sz="2000" dirty="0"/>
              <a:t>1.5 mm water vapor</a:t>
            </a:r>
          </a:p>
          <a:p>
            <a:pPr marL="285750" indent="-285750">
              <a:buFont typeface="Arial" panose="020B0604020202020204" pitchFamily="34" charset="0"/>
              <a:buChar char="•"/>
            </a:pPr>
            <a:r>
              <a:rPr lang="en-US" sz="2000" b="0" i="0" dirty="0">
                <a:solidFill>
                  <a:srgbClr val="1F1F1F"/>
                </a:solidFill>
                <a:effectLst/>
                <a:latin typeface="Google Sans"/>
              </a:rPr>
              <a:t>± </a:t>
            </a:r>
            <a:r>
              <a:rPr lang="en-US" sz="2000" dirty="0"/>
              <a:t>0.1 mm cloud</a:t>
            </a:r>
          </a:p>
          <a:p>
            <a:pPr marL="285750" indent="-285750">
              <a:buFont typeface="Arial" panose="020B0604020202020204" pitchFamily="34" charset="0"/>
              <a:buChar char="•"/>
            </a:pPr>
            <a:r>
              <a:rPr lang="en-US" sz="2000" b="0" i="0" dirty="0">
                <a:solidFill>
                  <a:srgbClr val="1F1F1F"/>
                </a:solidFill>
                <a:effectLst/>
                <a:latin typeface="Google Sans"/>
              </a:rPr>
              <a:t>±</a:t>
            </a:r>
            <a:r>
              <a:rPr lang="en-US" sz="2000" dirty="0"/>
              <a:t> 15˚ wind direction</a:t>
            </a:r>
          </a:p>
          <a:p>
            <a:endParaRPr lang="en-US" sz="2000" dirty="0"/>
          </a:p>
          <a:p>
            <a:r>
              <a:rPr lang="en-US" sz="2000" dirty="0"/>
              <a:t>The random uncertainty in TB Calibration contains errors associated with neglecting the dependence of Non-linearity on receiver physical temperature</a:t>
            </a:r>
          </a:p>
        </p:txBody>
      </p:sp>
      <p:sp>
        <p:nvSpPr>
          <p:cNvPr id="6" name="TextBox 5">
            <a:extLst>
              <a:ext uri="{FF2B5EF4-FFF2-40B4-BE49-F238E27FC236}">
                <a16:creationId xmlns:a16="http://schemas.microsoft.com/office/drawing/2014/main" id="{A3EB3384-99FF-65CF-FF5F-19F4343B3527}"/>
              </a:ext>
            </a:extLst>
          </p:cNvPr>
          <p:cNvSpPr txBox="1"/>
          <p:nvPr/>
        </p:nvSpPr>
        <p:spPr>
          <a:xfrm>
            <a:off x="5996555" y="4604104"/>
            <a:ext cx="3762890" cy="380268"/>
          </a:xfrm>
          <a:prstGeom prst="rect">
            <a:avLst/>
          </a:prstGeom>
          <a:noFill/>
        </p:spPr>
        <p:txBody>
          <a:bodyPr wrap="square" rtlCol="0">
            <a:spAutoFit/>
          </a:bodyPr>
          <a:lstStyle/>
          <a:p>
            <a:r>
              <a:rPr lang="en-US" dirty="0"/>
              <a:t>2017-2019 Matchups, Values in Kelvin</a:t>
            </a:r>
          </a:p>
        </p:txBody>
      </p:sp>
    </p:spTree>
    <p:extLst>
      <p:ext uri="{BB962C8B-B14F-4D97-AF65-F5344CB8AC3E}">
        <p14:creationId xmlns:p14="http://schemas.microsoft.com/office/powerpoint/2010/main" val="94573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77C6-8EDE-D9FD-CECD-35BB37504D1A}"/>
            </a:ext>
          </a:extLst>
        </p:cNvPr>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C56EC910-51A7-21C7-61FC-8FC96480DA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898" y="1958615"/>
            <a:ext cx="3905636" cy="2789740"/>
          </a:xfrm>
        </p:spPr>
      </p:pic>
      <p:sp>
        <p:nvSpPr>
          <p:cNvPr id="2" name="Title 1">
            <a:extLst>
              <a:ext uri="{FF2B5EF4-FFF2-40B4-BE49-F238E27FC236}">
                <a16:creationId xmlns:a16="http://schemas.microsoft.com/office/drawing/2014/main" id="{975D026D-BEE6-981B-A0C1-7A69AEC23842}"/>
              </a:ext>
            </a:extLst>
          </p:cNvPr>
          <p:cNvSpPr>
            <a:spLocks noGrp="1"/>
          </p:cNvSpPr>
          <p:nvPr>
            <p:ph type="title"/>
          </p:nvPr>
        </p:nvSpPr>
        <p:spPr>
          <a:xfrm>
            <a:off x="838200" y="365126"/>
            <a:ext cx="7448160" cy="908090"/>
          </a:xfrm>
        </p:spPr>
        <p:txBody>
          <a:bodyPr>
            <a:noAutofit/>
          </a:bodyPr>
          <a:lstStyle/>
          <a:p>
            <a:r>
              <a:rPr lang="en-US" sz="3200" dirty="0"/>
              <a:t>Amazon Rainforest TB Calibration Results</a:t>
            </a:r>
          </a:p>
        </p:txBody>
      </p:sp>
      <p:sp>
        <p:nvSpPr>
          <p:cNvPr id="13" name="TextBox 12">
            <a:extLst>
              <a:ext uri="{FF2B5EF4-FFF2-40B4-BE49-F238E27FC236}">
                <a16:creationId xmlns:a16="http://schemas.microsoft.com/office/drawing/2014/main" id="{B1D2C768-2F1A-3A2C-B6D1-9E13280A1928}"/>
              </a:ext>
            </a:extLst>
          </p:cNvPr>
          <p:cNvSpPr txBox="1"/>
          <p:nvPr/>
        </p:nvSpPr>
        <p:spPr>
          <a:xfrm>
            <a:off x="48216" y="1649097"/>
            <a:ext cx="4353059" cy="470898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TB (calibrated) results for </a:t>
            </a:r>
            <a:r>
              <a:rPr lang="en-US" sz="2000" dirty="0">
                <a:solidFill>
                  <a:schemeClr val="accent6">
                    <a:lumMod val="75000"/>
                  </a:schemeClr>
                </a:solidFill>
              </a:rPr>
              <a:t>Amazon Rainforest </a:t>
            </a:r>
            <a:r>
              <a:rPr lang="en-US" sz="2000" dirty="0"/>
              <a:t>scenes</a:t>
            </a:r>
          </a:p>
          <a:p>
            <a:pPr marL="285750" indent="-285750">
              <a:spcAft>
                <a:spcPts val="1200"/>
              </a:spcAft>
              <a:buFont typeface="Arial" panose="020B0604020202020204" pitchFamily="34" charset="0"/>
              <a:buChar char="•"/>
            </a:pPr>
            <a:r>
              <a:rPr lang="en-US" sz="2000" dirty="0"/>
              <a:t>The results for the descending morning passes are better than for the ascending afternoon passes; the ERA5 ancillary fields for SST and clouds/rain that are used in the RTM are more accurate in the local morning time when cloud/rain is less likely and SSTs are more stable</a:t>
            </a:r>
          </a:p>
          <a:p>
            <a:pPr marL="285750" indent="-285750">
              <a:spcAft>
                <a:spcPts val="1200"/>
              </a:spcAft>
              <a:buFont typeface="Arial" panose="020B0604020202020204" pitchFamily="34" charset="0"/>
              <a:buChar char="•"/>
            </a:pPr>
            <a:r>
              <a:rPr lang="en-US" sz="2000" dirty="0"/>
              <a:t>Although it is not shown here, there are large TB biases in the 89 GHz channel likely due to misclassification of clouds in the RTM</a:t>
            </a:r>
          </a:p>
        </p:txBody>
      </p:sp>
      <p:pic>
        <p:nvPicPr>
          <p:cNvPr id="19" name="Picture 18">
            <a:extLst>
              <a:ext uri="{FF2B5EF4-FFF2-40B4-BE49-F238E27FC236}">
                <a16:creationId xmlns:a16="http://schemas.microsoft.com/office/drawing/2014/main" id="{A2C3073C-2724-1610-DBE3-B11A4FD3D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7408" y="458555"/>
            <a:ext cx="4345470" cy="3342259"/>
          </a:xfrm>
          <a:prstGeom prst="rect">
            <a:avLst/>
          </a:prstGeom>
        </p:spPr>
      </p:pic>
      <p:pic>
        <p:nvPicPr>
          <p:cNvPr id="21" name="Picture 20">
            <a:extLst>
              <a:ext uri="{FF2B5EF4-FFF2-40B4-BE49-F238E27FC236}">
                <a16:creationId xmlns:a16="http://schemas.microsoft.com/office/drawing/2014/main" id="{206FA48E-863A-F131-7E50-C2E672F0A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8244" y="3504515"/>
            <a:ext cx="4345471" cy="3342258"/>
          </a:xfrm>
          <a:prstGeom prst="rect">
            <a:avLst/>
          </a:prstGeom>
        </p:spPr>
      </p:pic>
      <p:sp>
        <p:nvSpPr>
          <p:cNvPr id="10" name="TextBox 9">
            <a:extLst>
              <a:ext uri="{FF2B5EF4-FFF2-40B4-BE49-F238E27FC236}">
                <a16:creationId xmlns:a16="http://schemas.microsoft.com/office/drawing/2014/main" id="{6D34453E-FA8B-70D0-807D-75FFC07466CA}"/>
              </a:ext>
            </a:extLst>
          </p:cNvPr>
          <p:cNvSpPr txBox="1"/>
          <p:nvPr/>
        </p:nvSpPr>
        <p:spPr>
          <a:xfrm>
            <a:off x="4960914" y="2204199"/>
            <a:ext cx="1597306" cy="369332"/>
          </a:xfrm>
          <a:prstGeom prst="rect">
            <a:avLst/>
          </a:prstGeom>
          <a:noFill/>
        </p:spPr>
        <p:txBody>
          <a:bodyPr wrap="square" rtlCol="0">
            <a:spAutoFit/>
          </a:bodyPr>
          <a:lstStyle/>
          <a:p>
            <a:r>
              <a:rPr lang="en-US" dirty="0"/>
              <a:t>GMI Reference</a:t>
            </a:r>
          </a:p>
        </p:txBody>
      </p:sp>
      <p:sp>
        <p:nvSpPr>
          <p:cNvPr id="11" name="TextBox 10">
            <a:extLst>
              <a:ext uri="{FF2B5EF4-FFF2-40B4-BE49-F238E27FC236}">
                <a16:creationId xmlns:a16="http://schemas.microsoft.com/office/drawing/2014/main" id="{943BFAB8-385B-8DB3-36AF-DD145C747EB6}"/>
              </a:ext>
            </a:extLst>
          </p:cNvPr>
          <p:cNvSpPr txBox="1"/>
          <p:nvPr/>
        </p:nvSpPr>
        <p:spPr>
          <a:xfrm>
            <a:off x="9635548" y="756625"/>
            <a:ext cx="912472" cy="369332"/>
          </a:xfrm>
          <a:prstGeom prst="rect">
            <a:avLst/>
          </a:prstGeom>
          <a:noFill/>
        </p:spPr>
        <p:txBody>
          <a:bodyPr wrap="square" rtlCol="0">
            <a:spAutoFit/>
          </a:bodyPr>
          <a:lstStyle/>
          <a:p>
            <a:r>
              <a:rPr lang="en-US" dirty="0"/>
              <a:t>AMSR2</a:t>
            </a:r>
          </a:p>
        </p:txBody>
      </p:sp>
      <p:sp>
        <p:nvSpPr>
          <p:cNvPr id="12" name="TextBox 11">
            <a:extLst>
              <a:ext uri="{FF2B5EF4-FFF2-40B4-BE49-F238E27FC236}">
                <a16:creationId xmlns:a16="http://schemas.microsoft.com/office/drawing/2014/main" id="{1CDFAB78-99EF-8752-9427-E693B1835E10}"/>
              </a:ext>
            </a:extLst>
          </p:cNvPr>
          <p:cNvSpPr txBox="1"/>
          <p:nvPr/>
        </p:nvSpPr>
        <p:spPr>
          <a:xfrm>
            <a:off x="9635548" y="3860430"/>
            <a:ext cx="1011820" cy="369332"/>
          </a:xfrm>
          <a:prstGeom prst="rect">
            <a:avLst/>
          </a:prstGeom>
          <a:noFill/>
        </p:spPr>
        <p:txBody>
          <a:bodyPr wrap="square" rtlCol="0">
            <a:spAutoFit/>
          </a:bodyPr>
          <a:lstStyle/>
          <a:p>
            <a:r>
              <a:rPr lang="en-US" dirty="0" err="1"/>
              <a:t>WindSat</a:t>
            </a:r>
            <a:endParaRPr lang="en-US" dirty="0"/>
          </a:p>
        </p:txBody>
      </p:sp>
      <p:sp>
        <p:nvSpPr>
          <p:cNvPr id="22" name="TextBox 21">
            <a:extLst>
              <a:ext uri="{FF2B5EF4-FFF2-40B4-BE49-F238E27FC236}">
                <a16:creationId xmlns:a16="http://schemas.microsoft.com/office/drawing/2014/main" id="{499B9B1A-A738-1C5E-D06A-9DBCFB293CB5}"/>
              </a:ext>
            </a:extLst>
          </p:cNvPr>
          <p:cNvSpPr txBox="1"/>
          <p:nvPr/>
        </p:nvSpPr>
        <p:spPr>
          <a:xfrm>
            <a:off x="5434471" y="4748355"/>
            <a:ext cx="2247497" cy="369332"/>
          </a:xfrm>
          <a:prstGeom prst="rect">
            <a:avLst/>
          </a:prstGeom>
          <a:noFill/>
        </p:spPr>
        <p:txBody>
          <a:bodyPr wrap="square" rtlCol="0">
            <a:spAutoFit/>
          </a:bodyPr>
          <a:lstStyle/>
          <a:p>
            <a:r>
              <a:rPr lang="en-US" dirty="0"/>
              <a:t>2017-2019 Matchups</a:t>
            </a:r>
          </a:p>
        </p:txBody>
      </p:sp>
    </p:spTree>
    <p:extLst>
      <p:ext uri="{BB962C8B-B14F-4D97-AF65-F5344CB8AC3E}">
        <p14:creationId xmlns:p14="http://schemas.microsoft.com/office/powerpoint/2010/main" val="94122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E5722-E594-D5F2-161A-3680ABF81843}"/>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ED4F37-0FF7-DFAD-7E17-7139D458DCE8}"/>
              </a:ext>
            </a:extLst>
          </p:cNvPr>
          <p:cNvGraphicFramePr>
            <a:graphicFrameLocks noGrp="1"/>
          </p:cNvGraphicFramePr>
          <p:nvPr>
            <p:ph idx="1"/>
            <p:extLst>
              <p:ext uri="{D42A27DB-BD31-4B8C-83A1-F6EECF244321}">
                <p14:modId xmlns:p14="http://schemas.microsoft.com/office/powerpoint/2010/main" val="954333000"/>
              </p:ext>
            </p:extLst>
          </p:nvPr>
        </p:nvGraphicFramePr>
        <p:xfrm>
          <a:off x="3340597" y="1865290"/>
          <a:ext cx="8711854" cy="3200400"/>
        </p:xfrm>
        <a:graphic>
          <a:graphicData uri="http://schemas.openxmlformats.org/drawingml/2006/table">
            <a:tbl>
              <a:tblPr firstRow="1" bandRow="1">
                <a:tableStyleId>{93296810-A885-4BE3-A3E7-6D5BEEA58F35}</a:tableStyleId>
              </a:tblPr>
              <a:tblGrid>
                <a:gridCol w="873265">
                  <a:extLst>
                    <a:ext uri="{9D8B030D-6E8A-4147-A177-3AD203B41FA5}">
                      <a16:colId xmlns:a16="http://schemas.microsoft.com/office/drawing/2014/main" val="1703169296"/>
                    </a:ext>
                  </a:extLst>
                </a:gridCol>
                <a:gridCol w="1062013">
                  <a:extLst>
                    <a:ext uri="{9D8B030D-6E8A-4147-A177-3AD203B41FA5}">
                      <a16:colId xmlns:a16="http://schemas.microsoft.com/office/drawing/2014/main" val="220230498"/>
                    </a:ext>
                  </a:extLst>
                </a:gridCol>
                <a:gridCol w="1460268">
                  <a:extLst>
                    <a:ext uri="{9D8B030D-6E8A-4147-A177-3AD203B41FA5}">
                      <a16:colId xmlns:a16="http://schemas.microsoft.com/office/drawing/2014/main" val="3263199030"/>
                    </a:ext>
                  </a:extLst>
                </a:gridCol>
                <a:gridCol w="1708242">
                  <a:extLst>
                    <a:ext uri="{9D8B030D-6E8A-4147-A177-3AD203B41FA5}">
                      <a16:colId xmlns:a16="http://schemas.microsoft.com/office/drawing/2014/main" val="2771866603"/>
                    </a:ext>
                  </a:extLst>
                </a:gridCol>
                <a:gridCol w="1327576">
                  <a:extLst>
                    <a:ext uri="{9D8B030D-6E8A-4147-A177-3AD203B41FA5}">
                      <a16:colId xmlns:a16="http://schemas.microsoft.com/office/drawing/2014/main" val="2038084749"/>
                    </a:ext>
                  </a:extLst>
                </a:gridCol>
                <a:gridCol w="1542362">
                  <a:extLst>
                    <a:ext uri="{9D8B030D-6E8A-4147-A177-3AD203B41FA5}">
                      <a16:colId xmlns:a16="http://schemas.microsoft.com/office/drawing/2014/main" val="2495038851"/>
                    </a:ext>
                  </a:extLst>
                </a:gridCol>
                <a:gridCol w="738128">
                  <a:extLst>
                    <a:ext uri="{9D8B030D-6E8A-4147-A177-3AD203B41FA5}">
                      <a16:colId xmlns:a16="http://schemas.microsoft.com/office/drawing/2014/main" val="11395412"/>
                    </a:ext>
                  </a:extLst>
                </a:gridCol>
              </a:tblGrid>
              <a:tr h="370840">
                <a:tc>
                  <a:txBody>
                    <a:bodyPr/>
                    <a:lstStyle/>
                    <a:p>
                      <a:pPr algn="ctr"/>
                      <a:endParaRPr lang="en-US" dirty="0"/>
                    </a:p>
                  </a:txBody>
                  <a:tcPr anchor="ctr"/>
                </a:tc>
                <a:tc>
                  <a:txBody>
                    <a:bodyPr/>
                    <a:lstStyle/>
                    <a:p>
                      <a:pPr algn="ctr"/>
                      <a:r>
                        <a:rPr lang="en-US" dirty="0"/>
                        <a:t>Channel</a:t>
                      </a:r>
                    </a:p>
                  </a:txBody>
                  <a:tcPr anchor="ctr"/>
                </a:tc>
                <a:tc>
                  <a:txBody>
                    <a:bodyPr/>
                    <a:lstStyle/>
                    <a:p>
                      <a:pPr algn="ctr"/>
                      <a:r>
                        <a:rPr lang="en-US" dirty="0">
                          <a:solidFill>
                            <a:schemeClr val="tx1"/>
                          </a:solidFill>
                        </a:rPr>
                        <a:t>GMI</a:t>
                      </a:r>
                      <a:r>
                        <a:rPr lang="en-US" dirty="0"/>
                        <a:t> TB Calibration and RTM Uncertainty</a:t>
                      </a:r>
                    </a:p>
                  </a:txBody>
                  <a:tcPr anchor="ctr"/>
                </a:tc>
                <a:tc>
                  <a:txBody>
                    <a:bodyPr/>
                    <a:lstStyle/>
                    <a:p>
                      <a:pPr algn="ctr"/>
                      <a:r>
                        <a:rPr lang="en-US" dirty="0">
                          <a:solidFill>
                            <a:schemeClr val="tx1"/>
                          </a:solidFill>
                        </a:rPr>
                        <a:t>AMSR2</a:t>
                      </a:r>
                      <a:r>
                        <a:rPr lang="en-US" dirty="0"/>
                        <a:t> TB Calibration and RTM Uncertainty</a:t>
                      </a:r>
                    </a:p>
                  </a:txBody>
                  <a:tcPr anchor="ctr"/>
                </a:tc>
                <a:tc>
                  <a:txBody>
                    <a:bodyPr/>
                    <a:lstStyle/>
                    <a:p>
                      <a:pPr algn="ctr"/>
                      <a:r>
                        <a:rPr lang="en-US" dirty="0" err="1">
                          <a:solidFill>
                            <a:schemeClr val="tx1"/>
                          </a:solidFill>
                        </a:rPr>
                        <a:t>WindSat</a:t>
                      </a:r>
                      <a:r>
                        <a:rPr lang="en-US" dirty="0"/>
                        <a:t> TB Calibration and RTM Uncertainty</a:t>
                      </a:r>
                    </a:p>
                  </a:txBody>
                  <a:tcPr anchor="ctr"/>
                </a:tc>
                <a:tc>
                  <a:txBody>
                    <a:bodyPr/>
                    <a:lstStyle/>
                    <a:p>
                      <a:pPr algn="ctr"/>
                      <a:r>
                        <a:rPr lang="en-US" dirty="0"/>
                        <a:t>Ancillary Datasets Uncertainty (Mostly Surface Temperature)</a:t>
                      </a:r>
                    </a:p>
                  </a:txBody>
                  <a:tcPr anchor="ctr"/>
                </a:tc>
                <a:tc>
                  <a:txBody>
                    <a:bodyPr/>
                    <a:lstStyle/>
                    <a:p>
                      <a:pPr algn="ctr"/>
                      <a:r>
                        <a:rPr lang="en-US" dirty="0"/>
                        <a:t>NEDT</a:t>
                      </a:r>
                    </a:p>
                  </a:txBody>
                  <a:tcPr anchor="ctr"/>
                </a:tc>
                <a:extLst>
                  <a:ext uri="{0D108BD9-81ED-4DB2-BD59-A6C34878D82A}">
                    <a16:rowId xmlns:a16="http://schemas.microsoft.com/office/drawing/2014/main" val="3938296924"/>
                  </a:ext>
                </a:extLst>
              </a:tr>
              <a:tr h="0">
                <a:tc rowSpan="4">
                  <a:txBody>
                    <a:bodyPr/>
                    <a:lstStyle/>
                    <a:p>
                      <a:pPr algn="ctr"/>
                      <a:r>
                        <a:rPr lang="en-US" dirty="0"/>
                        <a:t>RMSE</a:t>
                      </a:r>
                    </a:p>
                  </a:txBody>
                  <a:tcPr anchor="ctr"/>
                </a:tc>
                <a:tc>
                  <a:txBody>
                    <a:bodyPr/>
                    <a:lstStyle/>
                    <a:p>
                      <a:pPr algn="ctr"/>
                      <a:r>
                        <a:rPr lang="en-US" dirty="0"/>
                        <a:t>10</a:t>
                      </a:r>
                    </a:p>
                  </a:txBody>
                  <a:tcPr anchor="ctr"/>
                </a:tc>
                <a:tc>
                  <a:txBody>
                    <a:bodyPr/>
                    <a:lstStyle/>
                    <a:p>
                      <a:pPr algn="ctr"/>
                      <a:r>
                        <a:rPr lang="en-US" dirty="0"/>
                        <a:t>0.01</a:t>
                      </a:r>
                    </a:p>
                  </a:txBody>
                  <a:tcPr anchor="ctr"/>
                </a:tc>
                <a:tc>
                  <a:txBody>
                    <a:bodyPr/>
                    <a:lstStyle/>
                    <a:p>
                      <a:pPr algn="ctr"/>
                      <a:r>
                        <a:rPr lang="en-US" dirty="0">
                          <a:solidFill>
                            <a:srgbClr val="C00000"/>
                          </a:solidFill>
                        </a:rPr>
                        <a:t>0.45</a:t>
                      </a:r>
                    </a:p>
                  </a:txBody>
                  <a:tcPr anchor="ctr"/>
                </a:tc>
                <a:tc>
                  <a:txBody>
                    <a:bodyPr/>
                    <a:lstStyle/>
                    <a:p>
                      <a:pPr algn="ctr"/>
                      <a:r>
                        <a:rPr lang="en-US" dirty="0"/>
                        <a:t>0.33</a:t>
                      </a:r>
                    </a:p>
                  </a:txBody>
                  <a:tcPr anchor="ctr"/>
                </a:tc>
                <a:tc>
                  <a:txBody>
                    <a:bodyPr/>
                    <a:lstStyle/>
                    <a:p>
                      <a:pPr algn="ctr"/>
                      <a:r>
                        <a:rPr lang="en-US" dirty="0"/>
                        <a:t>1.5</a:t>
                      </a:r>
                    </a:p>
                  </a:txBody>
                  <a:tcPr anchor="ctr"/>
                </a:tc>
                <a:tc>
                  <a:txBody>
                    <a:bodyPr/>
                    <a:lstStyle/>
                    <a:p>
                      <a:pPr algn="ctr"/>
                      <a:r>
                        <a:rPr lang="en-US" dirty="0"/>
                        <a:t>0.1</a:t>
                      </a:r>
                    </a:p>
                  </a:txBody>
                  <a:tcPr anchor="ctr"/>
                </a:tc>
                <a:extLst>
                  <a:ext uri="{0D108BD9-81ED-4DB2-BD59-A6C34878D82A}">
                    <a16:rowId xmlns:a16="http://schemas.microsoft.com/office/drawing/2014/main" val="3650714514"/>
                  </a:ext>
                </a:extLst>
              </a:tr>
              <a:tr h="121920">
                <a:tc vMerge="1">
                  <a:txBody>
                    <a:bodyPr/>
                    <a:lstStyle/>
                    <a:p>
                      <a:endParaRPr lang="en-US"/>
                    </a:p>
                  </a:txBody>
                  <a:tcPr/>
                </a:tc>
                <a:tc>
                  <a:txBody>
                    <a:bodyPr/>
                    <a:lstStyle/>
                    <a:p>
                      <a:pPr algn="ctr"/>
                      <a:r>
                        <a:rPr lang="en-US" dirty="0"/>
                        <a:t>18</a:t>
                      </a:r>
                    </a:p>
                  </a:txBody>
                  <a:tcPr anchor="ctr"/>
                </a:tc>
                <a:tc>
                  <a:txBody>
                    <a:bodyPr/>
                    <a:lstStyle/>
                    <a:p>
                      <a:pPr algn="ctr"/>
                      <a:r>
                        <a:rPr lang="en-US" dirty="0"/>
                        <a:t>0.04</a:t>
                      </a:r>
                    </a:p>
                  </a:txBody>
                  <a:tcPr anchor="ctr"/>
                </a:tc>
                <a:tc>
                  <a:txBody>
                    <a:bodyPr/>
                    <a:lstStyle/>
                    <a:p>
                      <a:pPr algn="ctr"/>
                      <a:r>
                        <a:rPr lang="en-US" dirty="0"/>
                        <a:t>0.42</a:t>
                      </a:r>
                    </a:p>
                  </a:txBody>
                  <a:tcPr anchor="ctr"/>
                </a:tc>
                <a:tc>
                  <a:txBody>
                    <a:bodyPr/>
                    <a:lstStyle/>
                    <a:p>
                      <a:pPr algn="ctr"/>
                      <a:r>
                        <a:rPr lang="en-US" dirty="0"/>
                        <a:t>0.32</a:t>
                      </a:r>
                    </a:p>
                  </a:txBody>
                  <a:tcPr anchor="ctr"/>
                </a:tc>
                <a:tc>
                  <a:txBody>
                    <a:bodyPr/>
                    <a:lstStyle/>
                    <a:p>
                      <a:pPr algn="ctr"/>
                      <a:r>
                        <a:rPr lang="en-US" dirty="0"/>
                        <a:t>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a:t>
                      </a:r>
                    </a:p>
                  </a:txBody>
                  <a:tcPr anchor="ctr"/>
                </a:tc>
                <a:extLst>
                  <a:ext uri="{0D108BD9-81ED-4DB2-BD59-A6C34878D82A}">
                    <a16:rowId xmlns:a16="http://schemas.microsoft.com/office/drawing/2014/main" val="1291865078"/>
                  </a:ext>
                </a:extLst>
              </a:tr>
              <a:tr h="243840">
                <a:tc vMerge="1">
                  <a:txBody>
                    <a:bodyPr/>
                    <a:lstStyle/>
                    <a:p>
                      <a:endParaRPr lang="en-US"/>
                    </a:p>
                  </a:txBody>
                  <a:tcPr/>
                </a:tc>
                <a:tc>
                  <a:txBody>
                    <a:bodyPr/>
                    <a:lstStyle/>
                    <a:p>
                      <a:pPr algn="ctr"/>
                      <a:r>
                        <a:rPr lang="en-US" dirty="0"/>
                        <a:t>36/37</a:t>
                      </a:r>
                    </a:p>
                  </a:txBody>
                  <a:tcPr anchor="ctr"/>
                </a:tc>
                <a:tc>
                  <a:txBody>
                    <a:bodyPr/>
                    <a:lstStyle/>
                    <a:p>
                      <a:pPr algn="ctr"/>
                      <a:r>
                        <a:rPr lang="en-US" dirty="0"/>
                        <a:t>0.04</a:t>
                      </a:r>
                    </a:p>
                  </a:txBody>
                  <a:tcPr anchor="ctr"/>
                </a:tc>
                <a:tc>
                  <a:txBody>
                    <a:bodyPr/>
                    <a:lstStyle/>
                    <a:p>
                      <a:pPr algn="ctr"/>
                      <a:r>
                        <a:rPr lang="en-US" dirty="0"/>
                        <a:t>0.33</a:t>
                      </a:r>
                    </a:p>
                  </a:txBody>
                  <a:tcPr anchor="ctr"/>
                </a:tc>
                <a:tc>
                  <a:txBody>
                    <a:bodyPr/>
                    <a:lstStyle/>
                    <a:p>
                      <a:pPr algn="ctr"/>
                      <a:r>
                        <a:rPr lang="en-US" dirty="0"/>
                        <a:t>0.36</a:t>
                      </a:r>
                    </a:p>
                  </a:txBody>
                  <a:tcPr anchor="ctr"/>
                </a:tc>
                <a:tc>
                  <a:txBody>
                    <a:bodyPr/>
                    <a:lstStyle/>
                    <a:p>
                      <a:pPr algn="ctr"/>
                      <a:r>
                        <a:rPr lang="en-US" dirty="0"/>
                        <a:t>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a:t>
                      </a:r>
                    </a:p>
                  </a:txBody>
                  <a:tcPr anchor="ctr"/>
                </a:tc>
                <a:extLst>
                  <a:ext uri="{0D108BD9-81ED-4DB2-BD59-A6C34878D82A}">
                    <a16:rowId xmlns:a16="http://schemas.microsoft.com/office/drawing/2014/main" val="3083004743"/>
                  </a:ext>
                </a:extLst>
              </a:tr>
              <a:tr h="121920">
                <a:tc vMerge="1">
                  <a:txBody>
                    <a:bodyPr/>
                    <a:lstStyle/>
                    <a:p>
                      <a:endParaRPr lang="en-US"/>
                    </a:p>
                  </a:txBody>
                  <a:tcPr/>
                </a:tc>
                <a:tc>
                  <a:txBody>
                    <a:bodyPr/>
                    <a:lstStyle/>
                    <a:p>
                      <a:pPr algn="ctr"/>
                      <a:r>
                        <a:rPr lang="en-US" dirty="0"/>
                        <a:t>89</a:t>
                      </a:r>
                    </a:p>
                  </a:txBody>
                  <a:tcPr anchor="ctr"/>
                </a:tc>
                <a:tc>
                  <a:txBody>
                    <a:bodyPr/>
                    <a:lstStyle/>
                    <a:p>
                      <a:pPr algn="ctr"/>
                      <a:r>
                        <a:rPr lang="en-US" dirty="0"/>
                        <a:t>0.01</a:t>
                      </a:r>
                    </a:p>
                  </a:txBody>
                  <a:tcPr anchor="ctr"/>
                </a:tc>
                <a:tc>
                  <a:txBody>
                    <a:bodyPr/>
                    <a:lstStyle/>
                    <a:p>
                      <a:pPr algn="ctr"/>
                      <a:r>
                        <a:rPr lang="en-US" dirty="0"/>
                        <a:t>0.37</a:t>
                      </a:r>
                    </a:p>
                  </a:txBody>
                  <a:tcPr anchor="ctr"/>
                </a:tc>
                <a:tc>
                  <a:txBody>
                    <a:bodyPr/>
                    <a:lstStyle/>
                    <a:p>
                      <a:pPr algn="ctr"/>
                      <a:r>
                        <a:rPr lang="en-US" dirty="0"/>
                        <a:t>-</a:t>
                      </a:r>
                    </a:p>
                  </a:txBody>
                  <a:tcPr anchor="ctr"/>
                </a:tc>
                <a:tc>
                  <a:txBody>
                    <a:bodyPr/>
                    <a:lstStyle/>
                    <a:p>
                      <a:pPr algn="ctr"/>
                      <a:r>
                        <a:rPr lang="en-US" dirty="0"/>
                        <a:t>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0.1</a:t>
                      </a:r>
                    </a:p>
                  </a:txBody>
                  <a:tcPr anchor="ctr"/>
                </a:tc>
                <a:extLst>
                  <a:ext uri="{0D108BD9-81ED-4DB2-BD59-A6C34878D82A}">
                    <a16:rowId xmlns:a16="http://schemas.microsoft.com/office/drawing/2014/main" val="1659567043"/>
                  </a:ext>
                </a:extLst>
              </a:tr>
            </a:tbl>
          </a:graphicData>
        </a:graphic>
      </p:graphicFrame>
      <p:sp>
        <p:nvSpPr>
          <p:cNvPr id="5" name="TextBox 4">
            <a:extLst>
              <a:ext uri="{FF2B5EF4-FFF2-40B4-BE49-F238E27FC236}">
                <a16:creationId xmlns:a16="http://schemas.microsoft.com/office/drawing/2014/main" id="{9EEA0FD2-6C8F-1F7A-1E4A-9A5A4D629ABA}"/>
              </a:ext>
            </a:extLst>
          </p:cNvPr>
          <p:cNvSpPr txBox="1"/>
          <p:nvPr/>
        </p:nvSpPr>
        <p:spPr>
          <a:xfrm>
            <a:off x="317449" y="1805937"/>
            <a:ext cx="2963120" cy="3170099"/>
          </a:xfrm>
          <a:prstGeom prst="rect">
            <a:avLst/>
          </a:prstGeom>
          <a:noFill/>
        </p:spPr>
        <p:txBody>
          <a:bodyPr wrap="square" rtlCol="0">
            <a:spAutoFit/>
          </a:bodyPr>
          <a:lstStyle/>
          <a:p>
            <a:r>
              <a:rPr lang="en-US" sz="2000" dirty="0">
                <a:solidFill>
                  <a:schemeClr val="accent6">
                    <a:lumMod val="75000"/>
                  </a:schemeClr>
                </a:solidFill>
              </a:rPr>
              <a:t>Amazon Rainforest </a:t>
            </a:r>
            <a:r>
              <a:rPr lang="en-US" sz="2000" dirty="0"/>
              <a:t>scenes</a:t>
            </a:r>
          </a:p>
          <a:p>
            <a:endParaRPr lang="en-US" sz="2000" dirty="0"/>
          </a:p>
          <a:p>
            <a:r>
              <a:rPr lang="en-US" sz="2000" dirty="0"/>
              <a:t>MODIS LST vs in-situ data has an RMSE of 1.5 K, which dominates the ancillary dataset uncertainty and the overall standard deviation of GMI, AMSR2, and </a:t>
            </a:r>
            <a:r>
              <a:rPr lang="en-US" sz="2000" dirty="0" err="1"/>
              <a:t>WindSat</a:t>
            </a:r>
            <a:r>
              <a:rPr lang="en-US" sz="2000" dirty="0"/>
              <a:t> errors</a:t>
            </a:r>
          </a:p>
        </p:txBody>
      </p:sp>
      <p:sp>
        <p:nvSpPr>
          <p:cNvPr id="3" name="TextBox 2">
            <a:extLst>
              <a:ext uri="{FF2B5EF4-FFF2-40B4-BE49-F238E27FC236}">
                <a16:creationId xmlns:a16="http://schemas.microsoft.com/office/drawing/2014/main" id="{D530522F-507E-8729-C5D4-0A52F72624B4}"/>
              </a:ext>
            </a:extLst>
          </p:cNvPr>
          <p:cNvSpPr txBox="1"/>
          <p:nvPr/>
        </p:nvSpPr>
        <p:spPr>
          <a:xfrm>
            <a:off x="3647342" y="5518483"/>
            <a:ext cx="8098363" cy="369332"/>
          </a:xfrm>
          <a:prstGeom prst="rect">
            <a:avLst/>
          </a:prstGeom>
          <a:noFill/>
        </p:spPr>
        <p:txBody>
          <a:bodyPr wrap="square" rtlCol="0">
            <a:spAutoFit/>
          </a:bodyPr>
          <a:lstStyle/>
          <a:p>
            <a:r>
              <a:rPr lang="en-US" dirty="0"/>
              <a:t>2017-2019 Matchups, Values in Kelvin, using Ascending data for AMSR2 and </a:t>
            </a:r>
            <a:r>
              <a:rPr lang="en-US" dirty="0" err="1"/>
              <a:t>WindSat</a:t>
            </a:r>
            <a:endParaRPr lang="en-US" dirty="0"/>
          </a:p>
        </p:txBody>
      </p:sp>
      <p:sp>
        <p:nvSpPr>
          <p:cNvPr id="8" name="Title 1">
            <a:extLst>
              <a:ext uri="{FF2B5EF4-FFF2-40B4-BE49-F238E27FC236}">
                <a16:creationId xmlns:a16="http://schemas.microsoft.com/office/drawing/2014/main" id="{9B0D3B42-30CC-398A-0B06-2363E3DA39EF}"/>
              </a:ext>
            </a:extLst>
          </p:cNvPr>
          <p:cNvSpPr txBox="1">
            <a:spLocks/>
          </p:cNvSpPr>
          <p:nvPr/>
        </p:nvSpPr>
        <p:spPr>
          <a:xfrm>
            <a:off x="4132031" y="81626"/>
            <a:ext cx="3927938" cy="928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t>Sources of Uncertainty</a:t>
            </a:r>
            <a:endParaRPr lang="en-US" sz="3200" dirty="0"/>
          </a:p>
        </p:txBody>
      </p:sp>
    </p:spTree>
    <p:extLst>
      <p:ext uri="{BB962C8B-B14F-4D97-AF65-F5344CB8AC3E}">
        <p14:creationId xmlns:p14="http://schemas.microsoft.com/office/powerpoint/2010/main" val="4028370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5E760-73CC-8BE8-4C22-B67B118F5DE3}"/>
              </a:ext>
            </a:extLst>
          </p:cNvPr>
          <p:cNvSpPr>
            <a:spLocks noGrp="1"/>
          </p:cNvSpPr>
          <p:nvPr>
            <p:ph type="title"/>
          </p:nvPr>
        </p:nvSpPr>
        <p:spPr>
          <a:xfrm>
            <a:off x="838200" y="0"/>
            <a:ext cx="10515600" cy="1325563"/>
          </a:xfrm>
        </p:spPr>
        <p:txBody>
          <a:bodyPr>
            <a:normAutofit/>
          </a:bodyPr>
          <a:lstStyle/>
          <a:p>
            <a:pPr algn="ctr"/>
            <a:r>
              <a:rPr lang="en-US" sz="3200" dirty="0"/>
              <a:t>Absolutely Calibrated TB Data Available on RSS Webpage</a:t>
            </a:r>
          </a:p>
        </p:txBody>
      </p:sp>
      <p:sp>
        <p:nvSpPr>
          <p:cNvPr id="4" name="TextBox 3">
            <a:extLst>
              <a:ext uri="{FF2B5EF4-FFF2-40B4-BE49-F238E27FC236}">
                <a16:creationId xmlns:a16="http://schemas.microsoft.com/office/drawing/2014/main" id="{A7A0AEB7-F7A2-D454-ECC1-4863838CFD09}"/>
              </a:ext>
            </a:extLst>
          </p:cNvPr>
          <p:cNvSpPr txBox="1"/>
          <p:nvPr/>
        </p:nvSpPr>
        <p:spPr>
          <a:xfrm>
            <a:off x="3689602" y="4441300"/>
            <a:ext cx="4812795" cy="2031325"/>
          </a:xfrm>
          <a:prstGeom prst="rect">
            <a:avLst/>
          </a:prstGeom>
          <a:solidFill>
            <a:schemeClr val="accent4">
              <a:lumMod val="40000"/>
              <a:lumOff val="60000"/>
            </a:schemeClr>
          </a:solidFill>
        </p:spPr>
        <p:txBody>
          <a:bodyPr wrap="square" rtlCol="0">
            <a:spAutoFit/>
          </a:bodyPr>
          <a:lstStyle/>
          <a:p>
            <a:r>
              <a:rPr lang="en-US" dirty="0"/>
              <a:t>AMSR2 TB Data Available at:</a:t>
            </a:r>
          </a:p>
          <a:p>
            <a:r>
              <a:rPr lang="en-US" dirty="0">
                <a:hlinkClick r:id="rId2"/>
              </a:rPr>
              <a:t>https://data.remss.com/TB/intercalibration/amsr2_TB_maps_daily_025deg/</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T. Meissner, K. Wentz and F. Wentz, 2023: RSS AMSR2 TB on daily 0.25 grid, Version 8.2, Remote Sensing Systems, Santa Rosa, CA, https://doi.org/10.56236/RSS-bk </a:t>
            </a:r>
            <a:endParaRPr kumimoji="0" lang="en-US" altLang="en-US" sz="40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id="{0AD859BA-C47B-31E6-6880-D3D12451A69E}"/>
              </a:ext>
            </a:extLst>
          </p:cNvPr>
          <p:cNvSpPr txBox="1"/>
          <p:nvPr/>
        </p:nvSpPr>
        <p:spPr>
          <a:xfrm>
            <a:off x="870202" y="2274838"/>
            <a:ext cx="3843528" cy="1754326"/>
          </a:xfrm>
          <a:prstGeom prst="rect">
            <a:avLst/>
          </a:prstGeom>
          <a:solidFill>
            <a:schemeClr val="accent6">
              <a:lumMod val="20000"/>
              <a:lumOff val="80000"/>
            </a:schemeClr>
          </a:solidFill>
        </p:spPr>
        <p:txBody>
          <a:bodyPr wrap="square" rtlCol="0">
            <a:spAutoFit/>
          </a:bodyPr>
          <a:lstStyle/>
          <a:p>
            <a:r>
              <a:rPr lang="en-US" dirty="0" err="1"/>
              <a:t>WindSat</a:t>
            </a:r>
            <a:r>
              <a:rPr lang="en-US" dirty="0"/>
              <a:t> TB Data Available at:</a:t>
            </a:r>
          </a:p>
          <a:p>
            <a:r>
              <a:rPr lang="en-US" dirty="0">
                <a:hlinkClick r:id="rId3"/>
              </a:rPr>
              <a:t>https://data.remss.com/TB/intercalibration/windsat_TB_maps_daily_025deg/</a:t>
            </a:r>
            <a:endParaRPr lang="en-US" dirty="0"/>
          </a:p>
          <a:p>
            <a:r>
              <a:rPr kumimoji="0" lang="en-US" altLang="en-US" b="0" i="0" u="none" strike="noStrike" cap="none" normalizeH="0" baseline="0" dirty="0">
                <a:ln>
                  <a:noFill/>
                </a:ln>
                <a:solidFill>
                  <a:schemeClr val="tx1"/>
                </a:solidFill>
                <a:effectLst/>
              </a:rPr>
              <a:t>Meissner et al., Remote Sensing Systems </a:t>
            </a:r>
            <a:r>
              <a:rPr kumimoji="0" lang="en-US" altLang="en-US" b="0" i="0" u="none" strike="noStrike" cap="none" normalizeH="0" baseline="0" dirty="0" err="1">
                <a:ln>
                  <a:noFill/>
                </a:ln>
                <a:solidFill>
                  <a:schemeClr val="tx1"/>
                </a:solidFill>
                <a:effectLst/>
              </a:rPr>
              <a:t>WindSat</a:t>
            </a:r>
            <a:r>
              <a:rPr kumimoji="0" lang="en-US" altLang="en-US" b="0" i="0" u="none" strike="noStrike" cap="none" normalizeH="0" baseline="0" dirty="0">
                <a:ln>
                  <a:noFill/>
                </a:ln>
                <a:solidFill>
                  <a:schemeClr val="tx1"/>
                </a:solidFill>
                <a:effectLst/>
              </a:rPr>
              <a:t> TB, V08.0, doi:10.5067/WSA80-1CRTB </a:t>
            </a:r>
          </a:p>
        </p:txBody>
      </p:sp>
      <p:sp>
        <p:nvSpPr>
          <p:cNvPr id="6" name="TextBox 5">
            <a:extLst>
              <a:ext uri="{FF2B5EF4-FFF2-40B4-BE49-F238E27FC236}">
                <a16:creationId xmlns:a16="http://schemas.microsoft.com/office/drawing/2014/main" id="{BD5DA63F-EB5C-C626-8C96-F481E90F63AA}"/>
              </a:ext>
            </a:extLst>
          </p:cNvPr>
          <p:cNvSpPr txBox="1"/>
          <p:nvPr/>
        </p:nvSpPr>
        <p:spPr>
          <a:xfrm>
            <a:off x="7089647" y="2413337"/>
            <a:ext cx="4812795" cy="1477328"/>
          </a:xfrm>
          <a:prstGeom prst="rect">
            <a:avLst/>
          </a:prstGeom>
          <a:solidFill>
            <a:schemeClr val="accent2">
              <a:lumMod val="40000"/>
              <a:lumOff val="60000"/>
            </a:schemeClr>
          </a:solidFill>
        </p:spPr>
        <p:txBody>
          <a:bodyPr wrap="square" rtlCol="0">
            <a:spAutoFit/>
          </a:bodyPr>
          <a:lstStyle/>
          <a:p>
            <a:r>
              <a:rPr lang="en-US" dirty="0"/>
              <a:t>GMI TB Data Available at:</a:t>
            </a:r>
          </a:p>
          <a:p>
            <a:r>
              <a:rPr lang="en-US" dirty="0">
                <a:hlinkClick r:id="rId4"/>
              </a:rPr>
              <a:t>https://data.remss.com/TB/intercalibration/gmi_TB_maps_daily_025deg/</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rPr>
              <a:t>T. Meissner et al., Remote Sensing Systems GMI TB, V08.2 </a:t>
            </a:r>
            <a:endParaRPr kumimoji="0" lang="en-US" altLang="en-US" sz="4000" b="0" i="0" u="none" strike="noStrike" cap="none" normalizeH="0" baseline="0" dirty="0">
              <a:ln>
                <a:noFill/>
              </a:ln>
              <a:solidFill>
                <a:schemeClr val="tx1"/>
              </a:solidFill>
              <a:effectLst/>
            </a:endParaRPr>
          </a:p>
        </p:txBody>
      </p:sp>
      <p:sp>
        <p:nvSpPr>
          <p:cNvPr id="7" name="TextBox 6">
            <a:extLst>
              <a:ext uri="{FF2B5EF4-FFF2-40B4-BE49-F238E27FC236}">
                <a16:creationId xmlns:a16="http://schemas.microsoft.com/office/drawing/2014/main" id="{9285718D-4BAC-0EE1-6E21-FA164FFF44D7}"/>
              </a:ext>
            </a:extLst>
          </p:cNvPr>
          <p:cNvSpPr txBox="1"/>
          <p:nvPr/>
        </p:nvSpPr>
        <p:spPr>
          <a:xfrm>
            <a:off x="2298193" y="1521587"/>
            <a:ext cx="6705600" cy="461665"/>
          </a:xfrm>
          <a:prstGeom prst="rect">
            <a:avLst/>
          </a:prstGeom>
          <a:noFill/>
        </p:spPr>
        <p:txBody>
          <a:bodyPr wrap="square" rtlCol="0">
            <a:spAutoFit/>
          </a:bodyPr>
          <a:lstStyle/>
          <a:p>
            <a:pPr algn="ctr"/>
            <a:r>
              <a:rPr lang="en-US" sz="2400" dirty="0"/>
              <a:t>Available during </a:t>
            </a:r>
            <a:r>
              <a:rPr lang="en-US" sz="2400" u="sng" dirty="0"/>
              <a:t>validation</a:t>
            </a:r>
            <a:r>
              <a:rPr lang="en-US" sz="2400" dirty="0"/>
              <a:t> time period: 2017-2019</a:t>
            </a:r>
          </a:p>
        </p:txBody>
      </p:sp>
    </p:spTree>
    <p:extLst>
      <p:ext uri="{BB962C8B-B14F-4D97-AF65-F5344CB8AC3E}">
        <p14:creationId xmlns:p14="http://schemas.microsoft.com/office/powerpoint/2010/main" val="160775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48BC-862A-4CC7-46B6-993E064EB89A}"/>
              </a:ext>
            </a:extLst>
          </p:cNvPr>
          <p:cNvSpPr>
            <a:spLocks noGrp="1"/>
          </p:cNvSpPr>
          <p:nvPr>
            <p:ph type="title"/>
          </p:nvPr>
        </p:nvSpPr>
        <p:spPr/>
        <p:txBody>
          <a:bodyPr/>
          <a:lstStyle/>
          <a:p>
            <a:pPr algn="ctr"/>
            <a:r>
              <a:rPr lang="en-US" dirty="0"/>
              <a:t>Summary and Conclusions</a:t>
            </a:r>
          </a:p>
        </p:txBody>
      </p:sp>
      <p:sp>
        <p:nvSpPr>
          <p:cNvPr id="4" name="Content Placeholder 2">
            <a:extLst>
              <a:ext uri="{FF2B5EF4-FFF2-40B4-BE49-F238E27FC236}">
                <a16:creationId xmlns:a16="http://schemas.microsoft.com/office/drawing/2014/main" id="{B66B7481-43BB-53B1-C189-05B06F9DFD30}"/>
              </a:ext>
            </a:extLst>
          </p:cNvPr>
          <p:cNvSpPr>
            <a:spLocks noGrp="1"/>
          </p:cNvSpPr>
          <p:nvPr>
            <p:ph idx="1"/>
          </p:nvPr>
        </p:nvSpPr>
        <p:spPr>
          <a:xfrm>
            <a:off x="1017494" y="1723371"/>
            <a:ext cx="10515600" cy="4667251"/>
          </a:xfrm>
          <a:ln>
            <a:noFill/>
          </a:ln>
        </p:spPr>
        <p:txBody>
          <a:bodyPr>
            <a:normAutofit fontScale="85000" lnSpcReduction="20000"/>
          </a:bodyPr>
          <a:lstStyle/>
          <a:p>
            <a:r>
              <a:rPr lang="en-US" dirty="0">
                <a:solidFill>
                  <a:schemeClr val="accent2"/>
                </a:solidFill>
              </a:rPr>
              <a:t>GMI</a:t>
            </a:r>
            <a:r>
              <a:rPr lang="en-US" dirty="0"/>
              <a:t> is the </a:t>
            </a:r>
            <a:r>
              <a:rPr lang="en-US" dirty="0">
                <a:solidFill>
                  <a:schemeClr val="accent2"/>
                </a:solidFill>
              </a:rPr>
              <a:t>best absolute calibrated </a:t>
            </a:r>
            <a:r>
              <a:rPr lang="en-US" dirty="0"/>
              <a:t>MW imager</a:t>
            </a:r>
          </a:p>
          <a:p>
            <a:pPr lvl="1"/>
            <a:r>
              <a:rPr lang="en-US" dirty="0"/>
              <a:t>The inclined orbit and shifting LANT allows match-ups with other MW imaging satellites </a:t>
            </a:r>
          </a:p>
          <a:p>
            <a:pPr lvl="1"/>
            <a:r>
              <a:rPr lang="en-US" dirty="0"/>
              <a:t>GMI is expected to be in orbit at least till 2030</a:t>
            </a:r>
          </a:p>
          <a:p>
            <a:pPr lvl="1"/>
            <a:r>
              <a:rPr lang="en-US" dirty="0"/>
              <a:t>Adequate follow-on: WSF-M MWI (polar orbit 18:00 LANT)</a:t>
            </a:r>
          </a:p>
          <a:p>
            <a:pPr lvl="1"/>
            <a:endParaRPr lang="en-US" dirty="0"/>
          </a:p>
          <a:p>
            <a:r>
              <a:rPr lang="en-US" dirty="0"/>
              <a:t>Intercalibration of other sensors with GMI</a:t>
            </a:r>
          </a:p>
          <a:p>
            <a:pPr lvl="1"/>
            <a:r>
              <a:rPr lang="en-US" dirty="0"/>
              <a:t>Performed at TB level:  </a:t>
            </a:r>
            <a:r>
              <a:rPr lang="en-US" dirty="0">
                <a:solidFill>
                  <a:srgbClr val="0505FF"/>
                </a:solidFill>
              </a:rPr>
              <a:t>TB  Accuracy ~ 0.5 Kelvin or better</a:t>
            </a:r>
          </a:p>
          <a:p>
            <a:pPr lvl="1"/>
            <a:r>
              <a:rPr lang="en-US" dirty="0"/>
              <a:t>Open ocean + Amazon </a:t>
            </a:r>
            <a:r>
              <a:rPr lang="en-US" dirty="0">
                <a:latin typeface="Calibri" panose="020F0502020204030204" pitchFamily="34" charset="0"/>
                <a:cs typeface="Calibri" panose="020F0502020204030204" pitchFamily="34" charset="0"/>
              </a:rPr>
              <a:t>→ Valid over the </a:t>
            </a:r>
            <a:r>
              <a:rPr lang="en-US" dirty="0">
                <a:solidFill>
                  <a:srgbClr val="00B050"/>
                </a:solidFill>
                <a:latin typeface="Calibri" panose="020F0502020204030204" pitchFamily="34" charset="0"/>
                <a:cs typeface="Calibri" panose="020F0502020204030204" pitchFamily="34" charset="0"/>
              </a:rPr>
              <a:t>whole dynamical range of Earth TB</a:t>
            </a:r>
          </a:p>
          <a:p>
            <a:pPr lvl="1"/>
            <a:endParaRPr lang="en-US" dirty="0">
              <a:latin typeface="Calibri" panose="020F0502020204030204" pitchFamily="34" charset="0"/>
              <a:cs typeface="Calibri" panose="020F0502020204030204" pitchFamily="34" charset="0"/>
            </a:endParaRPr>
          </a:p>
          <a:p>
            <a:r>
              <a:rPr lang="en-US" dirty="0">
                <a:solidFill>
                  <a:srgbClr val="C00000"/>
                </a:solidFill>
                <a:latin typeface="Calibri" panose="020F0502020204030204" pitchFamily="34" charset="0"/>
                <a:cs typeface="Calibri" panose="020F0502020204030204" pitchFamily="34" charset="0"/>
              </a:rPr>
              <a:t>Not dependent on a specific RTM</a:t>
            </a:r>
          </a:p>
          <a:p>
            <a:endParaRPr lang="en-US" dirty="0">
              <a:solidFill>
                <a:srgbClr val="C00000"/>
              </a:solidFill>
              <a:latin typeface="Calibri" panose="020F0502020204030204" pitchFamily="34" charset="0"/>
              <a:cs typeface="Calibri" panose="020F0502020204030204" pitchFamily="34" charset="0"/>
            </a:endParaRPr>
          </a:p>
          <a:p>
            <a:r>
              <a:rPr lang="en-US" dirty="0">
                <a:solidFill>
                  <a:srgbClr val="00B050"/>
                </a:solidFill>
                <a:latin typeface="Calibri" panose="020F0502020204030204" pitchFamily="34" charset="0"/>
                <a:cs typeface="Calibri" panose="020F0502020204030204" pitchFamily="34" charset="0"/>
              </a:rPr>
              <a:t>Backbone of constructing climate data record</a:t>
            </a:r>
            <a:r>
              <a:rPr lang="en-US" dirty="0">
                <a:latin typeface="Calibri" panose="020F0502020204030204" pitchFamily="34" charset="0"/>
                <a:cs typeface="Calibri" panose="020F0502020204030204" pitchFamily="34" charset="0"/>
              </a:rPr>
              <a:t> (CDR) of air-sea essential climate variables (AS-ECV) from intercalibrated satellite microwave imagers</a:t>
            </a:r>
          </a:p>
          <a:p>
            <a:pPr lvl="1"/>
            <a:r>
              <a:rPr lang="en-US" dirty="0">
                <a:latin typeface="Calibri" panose="020F0502020204030204" pitchFamily="34" charset="0"/>
                <a:cs typeface="Calibri" panose="020F0502020204030204" pitchFamily="34" charset="0"/>
              </a:rPr>
              <a:t>Wind Speed, SST, Precipitable Water Vapor, Liquid Cloud Water, Precipitation Rate, </a:t>
            </a:r>
            <a:r>
              <a:rPr lang="en-US">
                <a:latin typeface="Calibri" panose="020F0502020204030204" pitchFamily="34" charset="0"/>
                <a:cs typeface="Calibri" panose="020F0502020204030204" pitchFamily="34" charset="0"/>
              </a:rPr>
              <a:t>Sea Ice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811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3B35A-3E42-0997-8FC7-23650E28713B}"/>
              </a:ext>
            </a:extLst>
          </p:cNvPr>
          <p:cNvSpPr txBox="1"/>
          <p:nvPr/>
        </p:nvSpPr>
        <p:spPr>
          <a:xfrm>
            <a:off x="1397178" y="5858839"/>
            <a:ext cx="9397642" cy="830997"/>
          </a:xfrm>
          <a:prstGeom prst="rect">
            <a:avLst/>
          </a:prstGeom>
          <a:noFill/>
          <a:ln w="57150">
            <a:solidFill>
              <a:schemeClr val="accent2">
                <a:lumMod val="60000"/>
                <a:lumOff val="40000"/>
              </a:schemeClr>
            </a:solidFill>
          </a:ln>
        </p:spPr>
        <p:txBody>
          <a:bodyPr wrap="square" rtlCol="0">
            <a:spAutoFit/>
          </a:bodyPr>
          <a:lstStyle/>
          <a:p>
            <a:pPr algn="l"/>
            <a:r>
              <a:rPr lang="en-US" sz="1600" b="0" i="0" dirty="0">
                <a:solidFill>
                  <a:srgbClr val="222222"/>
                </a:solidFill>
                <a:effectLst/>
                <a:latin typeface="Arial" panose="020B0604020202020204" pitchFamily="34" charset="0"/>
              </a:rPr>
              <a:t>Wentz, K., Meissner, T., Wentz, F., &amp; Manaster, A. (2024). Absolute Intercalibration of Spaceborne Microwave Radiometers. </a:t>
            </a:r>
            <a:r>
              <a:rPr lang="en-US" sz="1600" b="0" i="1" dirty="0">
                <a:solidFill>
                  <a:srgbClr val="222222"/>
                </a:solidFill>
                <a:effectLst/>
                <a:latin typeface="Arial" panose="020B0604020202020204" pitchFamily="34" charset="0"/>
              </a:rPr>
              <a:t>Journal of Atmospheric and Oceanic Technology</a:t>
            </a:r>
            <a:r>
              <a:rPr lang="en-US" sz="1600" b="0" i="0" dirty="0">
                <a:solidFill>
                  <a:srgbClr val="222222"/>
                </a:solidFill>
                <a:effectLst/>
                <a:latin typeface="Arial" panose="020B0604020202020204" pitchFamily="34" charset="0"/>
              </a:rPr>
              <a:t>, </a:t>
            </a:r>
            <a:r>
              <a:rPr lang="en-US" sz="1600" b="0" i="1" dirty="0">
                <a:solidFill>
                  <a:srgbClr val="222222"/>
                </a:solidFill>
                <a:effectLst/>
                <a:latin typeface="Arial" panose="020B0604020202020204" pitchFamily="34" charset="0"/>
              </a:rPr>
              <a:t>41</a:t>
            </a:r>
            <a:r>
              <a:rPr lang="en-US" sz="1600" b="0" i="0" dirty="0">
                <a:solidFill>
                  <a:srgbClr val="222222"/>
                </a:solidFill>
                <a:effectLst/>
                <a:latin typeface="Arial" panose="020B0604020202020204" pitchFamily="34" charset="0"/>
              </a:rPr>
              <a:t>(12), 1121-1138.</a:t>
            </a:r>
          </a:p>
          <a:p>
            <a:pPr algn="l"/>
            <a:r>
              <a:rPr lang="en-US" sz="1600" b="0" i="0" dirty="0" err="1">
                <a:solidFill>
                  <a:srgbClr val="222222"/>
                </a:solidFill>
                <a:effectLst/>
                <a:latin typeface="Arial" panose="020B0604020202020204" pitchFamily="34" charset="0"/>
              </a:rPr>
              <a:t>doi</a:t>
            </a:r>
            <a:r>
              <a:rPr lang="en-US" sz="1600" b="0" i="0" dirty="0">
                <a:solidFill>
                  <a:srgbClr val="222222"/>
                </a:solidFill>
                <a:effectLst/>
                <a:latin typeface="Arial" panose="020B0604020202020204" pitchFamily="34" charset="0"/>
              </a:rPr>
              <a:t>: 10.1175/JTECH-D-24-0024.1  </a:t>
            </a:r>
          </a:p>
        </p:txBody>
      </p:sp>
      <p:pic>
        <p:nvPicPr>
          <p:cNvPr id="4" name="Picture 3">
            <a:extLst>
              <a:ext uri="{FF2B5EF4-FFF2-40B4-BE49-F238E27FC236}">
                <a16:creationId xmlns:a16="http://schemas.microsoft.com/office/drawing/2014/main" id="{BAE457E8-01BA-D4B6-3A38-27EB024F551F}"/>
              </a:ext>
            </a:extLst>
          </p:cNvPr>
          <p:cNvPicPr>
            <a:picLocks noChangeAspect="1"/>
          </p:cNvPicPr>
          <p:nvPr/>
        </p:nvPicPr>
        <p:blipFill>
          <a:blip r:embed="rId2"/>
          <a:stretch>
            <a:fillRect/>
          </a:stretch>
        </p:blipFill>
        <p:spPr>
          <a:xfrm>
            <a:off x="2059700" y="168164"/>
            <a:ext cx="8072599" cy="5513396"/>
          </a:xfrm>
          <a:prstGeom prst="rect">
            <a:avLst/>
          </a:prstGeom>
        </p:spPr>
      </p:pic>
    </p:spTree>
    <p:extLst>
      <p:ext uri="{BB962C8B-B14F-4D97-AF65-F5344CB8AC3E}">
        <p14:creationId xmlns:p14="http://schemas.microsoft.com/office/powerpoint/2010/main" val="2896245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CD99-588C-9BE3-9C87-FEC544FDD7F3}"/>
              </a:ext>
            </a:extLst>
          </p:cNvPr>
          <p:cNvSpPr>
            <a:spLocks noGrp="1"/>
          </p:cNvSpPr>
          <p:nvPr>
            <p:ph type="title"/>
          </p:nvPr>
        </p:nvSpPr>
        <p:spPr>
          <a:xfrm>
            <a:off x="838200" y="37868"/>
            <a:ext cx="10515600" cy="1325563"/>
          </a:xfrm>
        </p:spPr>
        <p:txBody>
          <a:bodyPr/>
          <a:lstStyle/>
          <a:p>
            <a:pPr algn="ctr"/>
            <a:r>
              <a:rPr lang="en-US" dirty="0"/>
              <a:t>Estimate 18H Non-Linearity to De-Bias Ocean</a:t>
            </a:r>
          </a:p>
        </p:txBody>
      </p:sp>
      <p:pic>
        <p:nvPicPr>
          <p:cNvPr id="4" name="Picture 3">
            <a:extLst>
              <a:ext uri="{FF2B5EF4-FFF2-40B4-BE49-F238E27FC236}">
                <a16:creationId xmlns:a16="http://schemas.microsoft.com/office/drawing/2014/main" id="{93E4A45E-9410-16FD-8E72-649ED44D0403}"/>
              </a:ext>
            </a:extLst>
          </p:cNvPr>
          <p:cNvPicPr>
            <a:picLocks noChangeAspect="1"/>
          </p:cNvPicPr>
          <p:nvPr/>
        </p:nvPicPr>
        <p:blipFill>
          <a:blip r:embed="rId3"/>
          <a:stretch>
            <a:fillRect/>
          </a:stretch>
        </p:blipFill>
        <p:spPr>
          <a:xfrm>
            <a:off x="3048000" y="1144607"/>
            <a:ext cx="6096000" cy="4876800"/>
          </a:xfrm>
          <a:prstGeom prst="rect">
            <a:avLst/>
          </a:prstGeom>
        </p:spPr>
      </p:pic>
      <p:sp>
        <p:nvSpPr>
          <p:cNvPr id="5" name="Lightning Bolt 4">
            <a:extLst>
              <a:ext uri="{FF2B5EF4-FFF2-40B4-BE49-F238E27FC236}">
                <a16:creationId xmlns:a16="http://schemas.microsoft.com/office/drawing/2014/main" id="{59018841-8ACE-05AA-AB06-9AF226816B07}"/>
              </a:ext>
            </a:extLst>
          </p:cNvPr>
          <p:cNvSpPr/>
          <p:nvPr/>
        </p:nvSpPr>
        <p:spPr>
          <a:xfrm rot="5400000">
            <a:off x="7603958" y="1167068"/>
            <a:ext cx="2021305" cy="2810576"/>
          </a:xfrm>
          <a:prstGeom prst="lightningBol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15A4EBA-8F6A-2555-9345-E7C3B5E8FB25}"/>
              </a:ext>
            </a:extLst>
          </p:cNvPr>
          <p:cNvSpPr txBox="1"/>
          <p:nvPr/>
        </p:nvSpPr>
        <p:spPr>
          <a:xfrm>
            <a:off x="10106526" y="1491917"/>
            <a:ext cx="1819175" cy="1754326"/>
          </a:xfrm>
          <a:prstGeom prst="rect">
            <a:avLst/>
          </a:prstGeom>
          <a:noFill/>
        </p:spPr>
        <p:txBody>
          <a:bodyPr wrap="square" rtlCol="0">
            <a:spAutoFit/>
          </a:bodyPr>
          <a:lstStyle/>
          <a:p>
            <a:r>
              <a:rPr lang="en-US" dirty="0"/>
              <a:t>strange behavior</a:t>
            </a:r>
          </a:p>
          <a:p>
            <a:r>
              <a:rPr lang="en-US" dirty="0"/>
              <a:t>the NL would need to change sign over the ocean dynamic range</a:t>
            </a:r>
          </a:p>
        </p:txBody>
      </p:sp>
      <p:sp>
        <p:nvSpPr>
          <p:cNvPr id="7" name="Rectangle 6">
            <a:extLst>
              <a:ext uri="{FF2B5EF4-FFF2-40B4-BE49-F238E27FC236}">
                <a16:creationId xmlns:a16="http://schemas.microsoft.com/office/drawing/2014/main" id="{D50BF6A6-26C1-76E2-A8EF-76672A257FFC}"/>
              </a:ext>
            </a:extLst>
          </p:cNvPr>
          <p:cNvSpPr/>
          <p:nvPr/>
        </p:nvSpPr>
        <p:spPr>
          <a:xfrm>
            <a:off x="494928" y="6105348"/>
            <a:ext cx="3429000" cy="461665"/>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dirty="0">
                <a:solidFill>
                  <a:schemeClr val="tx1"/>
                </a:solidFill>
                <a:latin typeface="Calibri" panose="020F0502020204030204" pitchFamily="34" charset="0"/>
              </a:rPr>
              <a:t>Non-Linearity Correction</a:t>
            </a:r>
          </a:p>
        </p:txBody>
      </p:sp>
      <p:graphicFrame>
        <p:nvGraphicFramePr>
          <p:cNvPr id="8" name="Object 7">
            <a:extLst>
              <a:ext uri="{FF2B5EF4-FFF2-40B4-BE49-F238E27FC236}">
                <a16:creationId xmlns:a16="http://schemas.microsoft.com/office/drawing/2014/main" id="{82604384-B11A-0292-F875-C893FB3A0139}"/>
              </a:ext>
            </a:extLst>
          </p:cNvPr>
          <p:cNvGraphicFramePr>
            <a:graphicFrameLocks noChangeAspect="1"/>
          </p:cNvGraphicFramePr>
          <p:nvPr/>
        </p:nvGraphicFramePr>
        <p:xfrm>
          <a:off x="4030216" y="6012330"/>
          <a:ext cx="685800" cy="647700"/>
        </p:xfrm>
        <a:graphic>
          <a:graphicData uri="http://schemas.openxmlformats.org/presentationml/2006/ole">
            <mc:AlternateContent xmlns:mc="http://schemas.openxmlformats.org/markup-compatibility/2006">
              <mc:Choice xmlns:v="urn:schemas-microsoft-com:vml" Requires="v">
                <p:oleObj spid="_x0000_s8195" name="Equation" r:id="rId4" imgW="457200" imgH="431640" progId="">
                  <p:embed/>
                </p:oleObj>
              </mc:Choice>
              <mc:Fallback>
                <p:oleObj name="Equation" r:id="rId4" imgW="457200" imgH="431640" progId="">
                  <p:embed/>
                  <p:pic>
                    <p:nvPicPr>
                      <p:cNvPr id="8" name="Object 7">
                        <a:extLst>
                          <a:ext uri="{FF2B5EF4-FFF2-40B4-BE49-F238E27FC236}">
                            <a16:creationId xmlns:a16="http://schemas.microsoft.com/office/drawing/2014/main" id="{82604384-B11A-0292-F875-C893FB3A01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216" y="6012330"/>
                        <a:ext cx="685800" cy="647700"/>
                      </a:xfrm>
                      <a:prstGeom prst="rect">
                        <a:avLst/>
                      </a:prstGeom>
                      <a:noFill/>
                      <a:ln w="28575">
                        <a:solidFill>
                          <a:srgbClr val="FF0000"/>
                        </a:solidFill>
                        <a:miter lim="800000"/>
                        <a:headEnd/>
                        <a:tailEnd/>
                      </a:ln>
                    </p:spPr>
                  </p:pic>
                </p:oleObj>
              </mc:Fallback>
            </mc:AlternateContent>
          </a:graphicData>
        </a:graphic>
      </p:graphicFrame>
      <p:graphicFrame>
        <p:nvGraphicFramePr>
          <p:cNvPr id="9" name="Object 8">
            <a:extLst>
              <a:ext uri="{FF2B5EF4-FFF2-40B4-BE49-F238E27FC236}">
                <a16:creationId xmlns:a16="http://schemas.microsoft.com/office/drawing/2014/main" id="{0E136B85-C8E6-5E46-947A-65F9362B6003}"/>
              </a:ext>
            </a:extLst>
          </p:cNvPr>
          <p:cNvGraphicFramePr>
            <a:graphicFrameLocks noChangeAspect="1"/>
          </p:cNvGraphicFramePr>
          <p:nvPr/>
        </p:nvGraphicFramePr>
        <p:xfrm>
          <a:off x="4866756" y="6003000"/>
          <a:ext cx="3809700" cy="666360"/>
        </p:xfrm>
        <a:graphic>
          <a:graphicData uri="http://schemas.openxmlformats.org/presentationml/2006/ole">
            <mc:AlternateContent xmlns:mc="http://schemas.openxmlformats.org/markup-compatibility/2006">
              <mc:Choice xmlns:v="urn:schemas-microsoft-com:vml" Requires="v">
                <p:oleObj spid="_x0000_s8196" name="Equation" r:id="rId6" imgW="2539800" imgH="444240" progId="Equation.DSMT4">
                  <p:embed/>
                </p:oleObj>
              </mc:Choice>
              <mc:Fallback>
                <p:oleObj name="Equation" r:id="rId6" imgW="2539800" imgH="444240" progId="Equation.DSMT4">
                  <p:embed/>
                  <p:pic>
                    <p:nvPicPr>
                      <p:cNvPr id="9" name="Object 8">
                        <a:extLst>
                          <a:ext uri="{FF2B5EF4-FFF2-40B4-BE49-F238E27FC236}">
                            <a16:creationId xmlns:a16="http://schemas.microsoft.com/office/drawing/2014/main" id="{0E136B85-C8E6-5E46-947A-65F9362B60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6756" y="6003000"/>
                        <a:ext cx="3809700" cy="666360"/>
                      </a:xfrm>
                      <a:prstGeom prst="rect">
                        <a:avLst/>
                      </a:prstGeom>
                      <a:noFill/>
                      <a:ln w="38100">
                        <a:solidFill>
                          <a:srgbClr val="FF0000"/>
                        </a:solidFill>
                        <a:miter lim="800000"/>
                        <a:headEnd/>
                        <a:tailEnd/>
                      </a:ln>
                    </p:spPr>
                  </p:pic>
                </p:oleObj>
              </mc:Fallback>
            </mc:AlternateContent>
          </a:graphicData>
        </a:graphic>
      </p:graphicFrame>
    </p:spTree>
    <p:extLst>
      <p:ext uri="{BB962C8B-B14F-4D97-AF65-F5344CB8AC3E}">
        <p14:creationId xmlns:p14="http://schemas.microsoft.com/office/powerpoint/2010/main" val="213656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EED93B9-62B3-450C-6A12-9271EA037B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1985" y="1241360"/>
            <a:ext cx="7073543"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ghtning Bolt 2">
            <a:extLst>
              <a:ext uri="{FF2B5EF4-FFF2-40B4-BE49-F238E27FC236}">
                <a16:creationId xmlns:a16="http://schemas.microsoft.com/office/drawing/2014/main" id="{8DA299ED-AB58-013E-5E3F-A2540001ED08}"/>
              </a:ext>
            </a:extLst>
          </p:cNvPr>
          <p:cNvSpPr/>
          <p:nvPr/>
        </p:nvSpPr>
        <p:spPr>
          <a:xfrm rot="5400000">
            <a:off x="8460606" y="618429"/>
            <a:ext cx="2021305" cy="2810576"/>
          </a:xfrm>
          <a:prstGeom prst="lightningBolt">
            <a:avLst/>
          </a:prstGeom>
          <a:solidFill>
            <a:srgbClr val="FFFF0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A2D3FF6-462A-4F38-B271-3E7F366D9819}"/>
              </a:ext>
            </a:extLst>
          </p:cNvPr>
          <p:cNvSpPr txBox="1"/>
          <p:nvPr/>
        </p:nvSpPr>
        <p:spPr>
          <a:xfrm>
            <a:off x="8816741" y="3244334"/>
            <a:ext cx="2954956" cy="1754326"/>
          </a:xfrm>
          <a:prstGeom prst="rect">
            <a:avLst/>
          </a:prstGeom>
          <a:solidFill>
            <a:srgbClr val="FFFF00"/>
          </a:solidFill>
        </p:spPr>
        <p:txBody>
          <a:bodyPr wrap="square" rtlCol="0">
            <a:spAutoFit/>
          </a:bodyPr>
          <a:lstStyle/>
          <a:p>
            <a:r>
              <a:rPr lang="en-US" dirty="0"/>
              <a:t>These are the AMSR2 NL form the old Version (V7), which was calibration to the ocean RTM. </a:t>
            </a:r>
          </a:p>
          <a:p>
            <a:r>
              <a:rPr lang="en-US" dirty="0"/>
              <a:t>The 18H NL did exactly that sign change!</a:t>
            </a:r>
          </a:p>
        </p:txBody>
      </p:sp>
      <p:sp>
        <p:nvSpPr>
          <p:cNvPr id="5" name="TextBox 4">
            <a:extLst>
              <a:ext uri="{FF2B5EF4-FFF2-40B4-BE49-F238E27FC236}">
                <a16:creationId xmlns:a16="http://schemas.microsoft.com/office/drawing/2014/main" id="{A5B81596-A4B6-153D-CA4A-73B0480627F1}"/>
              </a:ext>
            </a:extLst>
          </p:cNvPr>
          <p:cNvSpPr txBox="1"/>
          <p:nvPr/>
        </p:nvSpPr>
        <p:spPr>
          <a:xfrm>
            <a:off x="2593639" y="315432"/>
            <a:ext cx="80167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a:solidFill>
                  <a:srgbClr val="FF0000"/>
                </a:solidFill>
                <a:latin typeface="+mj-lt"/>
              </a:rPr>
              <a:t>Red Curves </a:t>
            </a:r>
            <a:r>
              <a:rPr lang="en-US" dirty="0">
                <a:latin typeface="+mj-lt"/>
              </a:rPr>
              <a:t>are JAXA values for non-linear correction.  </a:t>
            </a:r>
          </a:p>
          <a:p>
            <a:pPr algn="ctr"/>
            <a:r>
              <a:rPr lang="en-US" b="1" dirty="0">
                <a:latin typeface="+mj-lt"/>
              </a:rPr>
              <a:t>Black Curves </a:t>
            </a:r>
            <a:r>
              <a:rPr lang="en-US" dirty="0">
                <a:latin typeface="+mj-lt"/>
              </a:rPr>
              <a:t>are values coming from RSS analysis on 2014.</a:t>
            </a:r>
          </a:p>
        </p:txBody>
      </p:sp>
    </p:spTree>
    <p:extLst>
      <p:ext uri="{BB962C8B-B14F-4D97-AF65-F5344CB8AC3E}">
        <p14:creationId xmlns:p14="http://schemas.microsoft.com/office/powerpoint/2010/main" val="239469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39CB-803D-C396-EB24-C29118D20106}"/>
              </a:ext>
            </a:extLst>
          </p:cNvPr>
          <p:cNvSpPr>
            <a:spLocks noGrp="1"/>
          </p:cNvSpPr>
          <p:nvPr>
            <p:ph type="title"/>
          </p:nvPr>
        </p:nvSpPr>
        <p:spPr>
          <a:xfrm>
            <a:off x="2231136" y="190730"/>
            <a:ext cx="7729728" cy="1176252"/>
          </a:xfrm>
        </p:spPr>
        <p:txBody>
          <a:bodyPr>
            <a:normAutofit/>
          </a:bodyPr>
          <a:lstStyle/>
          <a:p>
            <a:r>
              <a:rPr lang="en-US" dirty="0"/>
              <a:t>Ground Truth Validation</a:t>
            </a:r>
            <a:br>
              <a:rPr lang="en-US" dirty="0"/>
            </a:br>
            <a:r>
              <a:rPr lang="en-US" sz="2400" dirty="0"/>
              <a:t>Wind Speed Retrievals versus Buoys</a:t>
            </a:r>
          </a:p>
        </p:txBody>
      </p:sp>
      <p:pic>
        <p:nvPicPr>
          <p:cNvPr id="10" name="Picture 9" descr="A graph of a wind speed&#10;&#10;Description automatically generated">
            <a:extLst>
              <a:ext uri="{FF2B5EF4-FFF2-40B4-BE49-F238E27FC236}">
                <a16:creationId xmlns:a16="http://schemas.microsoft.com/office/drawing/2014/main" id="{2A452C93-8907-5E54-2809-32E51F47F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476" y="2044470"/>
            <a:ext cx="4091524" cy="4114800"/>
          </a:xfrm>
          <a:prstGeom prst="rect">
            <a:avLst/>
          </a:prstGeom>
        </p:spPr>
      </p:pic>
      <p:pic>
        <p:nvPicPr>
          <p:cNvPr id="6" name="Picture 5" descr="A graph of a meteor&#10;&#10;Description automatically generated">
            <a:extLst>
              <a:ext uri="{FF2B5EF4-FFF2-40B4-BE49-F238E27FC236}">
                <a16:creationId xmlns:a16="http://schemas.microsoft.com/office/drawing/2014/main" id="{7C347FD0-7E18-3BE6-B003-7BBD24E96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3212" y="2044470"/>
            <a:ext cx="4083212" cy="4114800"/>
          </a:xfrm>
          <a:prstGeom prst="rect">
            <a:avLst/>
          </a:prstGeom>
        </p:spPr>
      </p:pic>
      <p:pic>
        <p:nvPicPr>
          <p:cNvPr id="4" name="Picture 3" descr="A graph of a meteorite&#10;&#10;Description automatically generated with medium confidence">
            <a:extLst>
              <a:ext uri="{FF2B5EF4-FFF2-40B4-BE49-F238E27FC236}">
                <a16:creationId xmlns:a16="http://schemas.microsoft.com/office/drawing/2014/main" id="{F2574E80-D3A7-2C43-E27C-21155CFCE5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44470"/>
            <a:ext cx="4083212" cy="4114800"/>
          </a:xfrm>
          <a:prstGeom prst="rect">
            <a:avLst/>
          </a:prstGeom>
        </p:spPr>
      </p:pic>
      <p:sp>
        <p:nvSpPr>
          <p:cNvPr id="12" name="TextBox 11">
            <a:extLst>
              <a:ext uri="{FF2B5EF4-FFF2-40B4-BE49-F238E27FC236}">
                <a16:creationId xmlns:a16="http://schemas.microsoft.com/office/drawing/2014/main" id="{1E6A1271-42BE-B9C3-E6DF-C7F0EEA6A85B}"/>
              </a:ext>
            </a:extLst>
          </p:cNvPr>
          <p:cNvSpPr txBox="1"/>
          <p:nvPr/>
        </p:nvSpPr>
        <p:spPr>
          <a:xfrm>
            <a:off x="1703295" y="4836160"/>
            <a:ext cx="2317110" cy="461665"/>
          </a:xfrm>
          <a:prstGeom prst="rect">
            <a:avLst/>
          </a:prstGeom>
          <a:solidFill>
            <a:schemeClr val="bg1"/>
          </a:solidFill>
        </p:spPr>
        <p:txBody>
          <a:bodyPr wrap="square" rtlCol="0">
            <a:spAutoFit/>
          </a:bodyPr>
          <a:lstStyle/>
          <a:p>
            <a:pPr algn="ctr"/>
            <a:r>
              <a:rPr lang="en-US" sz="2400" dirty="0"/>
              <a:t>RMSE: 0.92 m/s</a:t>
            </a:r>
          </a:p>
        </p:txBody>
      </p:sp>
      <p:sp>
        <p:nvSpPr>
          <p:cNvPr id="13" name="TextBox 12">
            <a:extLst>
              <a:ext uri="{FF2B5EF4-FFF2-40B4-BE49-F238E27FC236}">
                <a16:creationId xmlns:a16="http://schemas.microsoft.com/office/drawing/2014/main" id="{DD4232D9-8236-24D3-A779-43042591928C}"/>
              </a:ext>
            </a:extLst>
          </p:cNvPr>
          <p:cNvSpPr txBox="1"/>
          <p:nvPr/>
        </p:nvSpPr>
        <p:spPr>
          <a:xfrm>
            <a:off x="5880583" y="4836160"/>
            <a:ext cx="2219893" cy="461665"/>
          </a:xfrm>
          <a:prstGeom prst="rect">
            <a:avLst/>
          </a:prstGeom>
          <a:solidFill>
            <a:schemeClr val="bg1"/>
          </a:solidFill>
        </p:spPr>
        <p:txBody>
          <a:bodyPr wrap="square" rtlCol="0">
            <a:spAutoFit/>
          </a:bodyPr>
          <a:lstStyle/>
          <a:p>
            <a:pPr algn="ctr"/>
            <a:r>
              <a:rPr lang="en-US" sz="2400" dirty="0"/>
              <a:t>RMSE: 0.87 m/s</a:t>
            </a:r>
          </a:p>
        </p:txBody>
      </p:sp>
      <p:sp>
        <p:nvSpPr>
          <p:cNvPr id="14" name="TextBox 13">
            <a:extLst>
              <a:ext uri="{FF2B5EF4-FFF2-40B4-BE49-F238E27FC236}">
                <a16:creationId xmlns:a16="http://schemas.microsoft.com/office/drawing/2014/main" id="{647A1338-E520-76FE-8864-BE42AA6D2B88}"/>
              </a:ext>
            </a:extLst>
          </p:cNvPr>
          <p:cNvSpPr txBox="1"/>
          <p:nvPr/>
        </p:nvSpPr>
        <p:spPr>
          <a:xfrm>
            <a:off x="9897848" y="4836160"/>
            <a:ext cx="2218760" cy="461665"/>
          </a:xfrm>
          <a:prstGeom prst="rect">
            <a:avLst/>
          </a:prstGeom>
          <a:solidFill>
            <a:schemeClr val="bg1"/>
          </a:solidFill>
        </p:spPr>
        <p:txBody>
          <a:bodyPr wrap="square" rtlCol="0">
            <a:spAutoFit/>
          </a:bodyPr>
          <a:lstStyle/>
          <a:p>
            <a:pPr algn="ctr"/>
            <a:r>
              <a:rPr lang="en-US" sz="2400" dirty="0"/>
              <a:t>RMSE: 0.84 m/s</a:t>
            </a:r>
          </a:p>
        </p:txBody>
      </p:sp>
    </p:spTree>
    <p:extLst>
      <p:ext uri="{BB962C8B-B14F-4D97-AF65-F5344CB8AC3E}">
        <p14:creationId xmlns:p14="http://schemas.microsoft.com/office/powerpoint/2010/main" val="3878752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39CB-803D-C396-EB24-C29118D20106}"/>
              </a:ext>
            </a:extLst>
          </p:cNvPr>
          <p:cNvSpPr>
            <a:spLocks noGrp="1"/>
          </p:cNvSpPr>
          <p:nvPr>
            <p:ph type="title"/>
          </p:nvPr>
        </p:nvSpPr>
        <p:spPr>
          <a:xfrm>
            <a:off x="2231136" y="190730"/>
            <a:ext cx="7729728" cy="1176252"/>
          </a:xfrm>
        </p:spPr>
        <p:txBody>
          <a:bodyPr>
            <a:normAutofit/>
          </a:bodyPr>
          <a:lstStyle/>
          <a:p>
            <a:r>
              <a:rPr lang="en-US" dirty="0"/>
              <a:t>Ground Truth Validation</a:t>
            </a:r>
            <a:br>
              <a:rPr lang="en-US" dirty="0"/>
            </a:br>
            <a:r>
              <a:rPr lang="en-US" sz="2400" dirty="0"/>
              <a:t>Precipitable Water Retrievals versus GPS Stations</a:t>
            </a:r>
          </a:p>
        </p:txBody>
      </p:sp>
      <p:pic>
        <p:nvPicPr>
          <p:cNvPr id="11" name="Picture 10" descr="A graph of water vapor&#10;&#10;Description automatically generated">
            <a:extLst>
              <a:ext uri="{FF2B5EF4-FFF2-40B4-BE49-F238E27FC236}">
                <a16:creationId xmlns:a16="http://schemas.microsoft.com/office/drawing/2014/main" id="{4B37AEA6-33CD-BBD5-2412-CC0304536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996" y="2057400"/>
            <a:ext cx="4091524" cy="4114800"/>
          </a:xfrm>
          <a:prstGeom prst="rect">
            <a:avLst/>
          </a:prstGeom>
        </p:spPr>
      </p:pic>
      <p:pic>
        <p:nvPicPr>
          <p:cNvPr id="5" name="Picture 4" descr="A graph of water vapor&#10;&#10;Description automatically generated">
            <a:extLst>
              <a:ext uri="{FF2B5EF4-FFF2-40B4-BE49-F238E27FC236}">
                <a16:creationId xmlns:a16="http://schemas.microsoft.com/office/drawing/2014/main" id="{D0A57F2E-603B-65D9-B4C7-1849DCBC9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2057400"/>
            <a:ext cx="4061599" cy="4114800"/>
          </a:xfrm>
          <a:prstGeom prst="rect">
            <a:avLst/>
          </a:prstGeom>
        </p:spPr>
      </p:pic>
      <p:pic>
        <p:nvPicPr>
          <p:cNvPr id="8" name="Picture 7" descr="A graph of water vapor&#10;&#10;Description automatically generated">
            <a:extLst>
              <a:ext uri="{FF2B5EF4-FFF2-40B4-BE49-F238E27FC236}">
                <a16:creationId xmlns:a16="http://schemas.microsoft.com/office/drawing/2014/main" id="{995E297D-9535-770A-A7F0-0294AEBF5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656" y="2057400"/>
            <a:ext cx="4061599" cy="4114800"/>
          </a:xfrm>
          <a:prstGeom prst="rect">
            <a:avLst/>
          </a:prstGeom>
        </p:spPr>
      </p:pic>
      <p:sp>
        <p:nvSpPr>
          <p:cNvPr id="12" name="TextBox 11">
            <a:extLst>
              <a:ext uri="{FF2B5EF4-FFF2-40B4-BE49-F238E27FC236}">
                <a16:creationId xmlns:a16="http://schemas.microsoft.com/office/drawing/2014/main" id="{25804DAF-A6C3-D849-5C75-CB62DC124867}"/>
              </a:ext>
            </a:extLst>
          </p:cNvPr>
          <p:cNvSpPr txBox="1"/>
          <p:nvPr/>
        </p:nvSpPr>
        <p:spPr>
          <a:xfrm>
            <a:off x="1889759" y="4836160"/>
            <a:ext cx="2090005" cy="461665"/>
          </a:xfrm>
          <a:prstGeom prst="rect">
            <a:avLst/>
          </a:prstGeom>
          <a:solidFill>
            <a:schemeClr val="bg1"/>
          </a:solidFill>
        </p:spPr>
        <p:txBody>
          <a:bodyPr wrap="square" rtlCol="0">
            <a:spAutoFit/>
          </a:bodyPr>
          <a:lstStyle/>
          <a:p>
            <a:pPr algn="ctr"/>
            <a:r>
              <a:rPr lang="en-US" sz="2400" dirty="0"/>
              <a:t>RMSE: 1.6 mm</a:t>
            </a:r>
          </a:p>
        </p:txBody>
      </p:sp>
      <p:sp>
        <p:nvSpPr>
          <p:cNvPr id="13" name="TextBox 12">
            <a:extLst>
              <a:ext uri="{FF2B5EF4-FFF2-40B4-BE49-F238E27FC236}">
                <a16:creationId xmlns:a16="http://schemas.microsoft.com/office/drawing/2014/main" id="{F2592DB4-DEAD-A49C-C7E1-31518F274D4D}"/>
              </a:ext>
            </a:extLst>
          </p:cNvPr>
          <p:cNvSpPr txBox="1"/>
          <p:nvPr/>
        </p:nvSpPr>
        <p:spPr>
          <a:xfrm>
            <a:off x="5933439" y="4856480"/>
            <a:ext cx="2090005" cy="461665"/>
          </a:xfrm>
          <a:prstGeom prst="rect">
            <a:avLst/>
          </a:prstGeom>
          <a:solidFill>
            <a:schemeClr val="bg1"/>
          </a:solidFill>
        </p:spPr>
        <p:txBody>
          <a:bodyPr wrap="square" rtlCol="0">
            <a:spAutoFit/>
          </a:bodyPr>
          <a:lstStyle/>
          <a:p>
            <a:pPr algn="ctr"/>
            <a:r>
              <a:rPr lang="en-US" sz="2400" dirty="0"/>
              <a:t>RMSE: 1.6 mm</a:t>
            </a:r>
          </a:p>
        </p:txBody>
      </p:sp>
      <p:sp>
        <p:nvSpPr>
          <p:cNvPr id="14" name="TextBox 13">
            <a:extLst>
              <a:ext uri="{FF2B5EF4-FFF2-40B4-BE49-F238E27FC236}">
                <a16:creationId xmlns:a16="http://schemas.microsoft.com/office/drawing/2014/main" id="{40D7A922-3EEA-A9FD-BC37-2704810B1F45}"/>
              </a:ext>
            </a:extLst>
          </p:cNvPr>
          <p:cNvSpPr txBox="1"/>
          <p:nvPr/>
        </p:nvSpPr>
        <p:spPr>
          <a:xfrm>
            <a:off x="9966959" y="4866640"/>
            <a:ext cx="2090005" cy="461665"/>
          </a:xfrm>
          <a:prstGeom prst="rect">
            <a:avLst/>
          </a:prstGeom>
          <a:solidFill>
            <a:schemeClr val="bg1"/>
          </a:solidFill>
        </p:spPr>
        <p:txBody>
          <a:bodyPr wrap="square" rtlCol="0">
            <a:spAutoFit/>
          </a:bodyPr>
          <a:lstStyle/>
          <a:p>
            <a:pPr algn="ctr"/>
            <a:r>
              <a:rPr lang="en-US" sz="2400" dirty="0"/>
              <a:t>RMSE: 1.6 mm</a:t>
            </a:r>
          </a:p>
        </p:txBody>
      </p:sp>
    </p:spTree>
    <p:extLst>
      <p:ext uri="{BB962C8B-B14F-4D97-AF65-F5344CB8AC3E}">
        <p14:creationId xmlns:p14="http://schemas.microsoft.com/office/powerpoint/2010/main" val="2149940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E7E02-32BC-36AE-9F03-D3C82E66712C}"/>
              </a:ext>
            </a:extLst>
          </p:cNvPr>
          <p:cNvSpPr>
            <a:spLocks noGrp="1"/>
          </p:cNvSpPr>
          <p:nvPr>
            <p:ph type="title"/>
          </p:nvPr>
        </p:nvSpPr>
        <p:spPr>
          <a:xfrm>
            <a:off x="5089160" y="0"/>
            <a:ext cx="2013678" cy="1325563"/>
          </a:xfrm>
        </p:spPr>
        <p:txBody>
          <a:bodyPr>
            <a:normAutofit/>
          </a:bodyPr>
          <a:lstStyle/>
          <a:p>
            <a:r>
              <a:rPr lang="en-US" sz="3200" dirty="0"/>
              <a:t>Motivation</a:t>
            </a:r>
          </a:p>
        </p:txBody>
      </p:sp>
      <p:sp>
        <p:nvSpPr>
          <p:cNvPr id="3" name="Content Placeholder 2">
            <a:extLst>
              <a:ext uri="{FF2B5EF4-FFF2-40B4-BE49-F238E27FC236}">
                <a16:creationId xmlns:a16="http://schemas.microsoft.com/office/drawing/2014/main" id="{BC06DBC9-B1BA-8A66-9AB3-0127CA73AEE1}"/>
              </a:ext>
            </a:extLst>
          </p:cNvPr>
          <p:cNvSpPr>
            <a:spLocks noGrp="1"/>
          </p:cNvSpPr>
          <p:nvPr>
            <p:ph idx="1"/>
          </p:nvPr>
        </p:nvSpPr>
        <p:spPr>
          <a:xfrm>
            <a:off x="387095" y="1415657"/>
            <a:ext cx="11417809" cy="848013"/>
          </a:xfrm>
        </p:spPr>
        <p:txBody>
          <a:bodyPr>
            <a:normAutofit/>
          </a:bodyPr>
          <a:lstStyle/>
          <a:p>
            <a:pPr marL="0" indent="0" algn="ctr">
              <a:buNone/>
            </a:pPr>
            <a:r>
              <a:rPr lang="en-US" sz="2600" dirty="0"/>
              <a:t>The creation of a multidecadal CDR of MW geophysical retrievals requires accurate </a:t>
            </a:r>
            <a:r>
              <a:rPr lang="en-US" sz="2600" dirty="0">
                <a:solidFill>
                  <a:schemeClr val="accent2">
                    <a:lumMod val="75000"/>
                  </a:schemeClr>
                </a:solidFill>
              </a:rPr>
              <a:t>absolute intercalibration of TBs from multiple operating sensors</a:t>
            </a:r>
          </a:p>
          <a:p>
            <a:endParaRPr lang="en-US" dirty="0"/>
          </a:p>
        </p:txBody>
      </p:sp>
      <p:pic>
        <p:nvPicPr>
          <p:cNvPr id="5" name="Picture 4" descr="A screenshot of a computer&#10;&#10;Description automatically generated">
            <a:extLst>
              <a:ext uri="{FF2B5EF4-FFF2-40B4-BE49-F238E27FC236}">
                <a16:creationId xmlns:a16="http://schemas.microsoft.com/office/drawing/2014/main" id="{6B18114D-FF21-55F2-02EC-28095D5B5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2848" y="2358772"/>
            <a:ext cx="7808976" cy="4499228"/>
          </a:xfrm>
          <a:prstGeom prst="rect">
            <a:avLst/>
          </a:prstGeom>
          <a:ln>
            <a:noFill/>
          </a:ln>
        </p:spPr>
      </p:pic>
      <p:sp>
        <p:nvSpPr>
          <p:cNvPr id="6" name="TextBox 5">
            <a:extLst>
              <a:ext uri="{FF2B5EF4-FFF2-40B4-BE49-F238E27FC236}">
                <a16:creationId xmlns:a16="http://schemas.microsoft.com/office/drawing/2014/main" id="{2B2490BB-0A1F-9E4E-2B51-AAA856ED864A}"/>
              </a:ext>
            </a:extLst>
          </p:cNvPr>
          <p:cNvSpPr txBox="1"/>
          <p:nvPr/>
        </p:nvSpPr>
        <p:spPr>
          <a:xfrm>
            <a:off x="6455664" y="5157026"/>
            <a:ext cx="3566160" cy="1169551"/>
          </a:xfrm>
          <a:prstGeom prst="rect">
            <a:avLst/>
          </a:prstGeom>
          <a:solidFill>
            <a:schemeClr val="accent4">
              <a:lumMod val="20000"/>
              <a:lumOff val="80000"/>
              <a:alpha val="50000"/>
            </a:schemeClr>
          </a:solidFill>
        </p:spPr>
        <p:txBody>
          <a:bodyPr wrap="square" rtlCol="0">
            <a:spAutoFit/>
          </a:bodyPr>
          <a:lstStyle/>
          <a:p>
            <a:r>
              <a:rPr lang="en-US" sz="1400" dirty="0"/>
              <a:t>GMI is expected to be in orbit at least till 2030. </a:t>
            </a:r>
            <a:br>
              <a:rPr lang="en-US" sz="1400" dirty="0"/>
            </a:br>
            <a:r>
              <a:rPr lang="en-US" sz="1400" dirty="0"/>
              <a:t>Possibly later if orbital boost is performed. </a:t>
            </a:r>
          </a:p>
          <a:p>
            <a:endParaRPr lang="en-US" sz="1400" dirty="0"/>
          </a:p>
          <a:p>
            <a:r>
              <a:rPr lang="en-US" sz="1400" dirty="0"/>
              <a:t>Adequate follow-on: WSF-M MWI </a:t>
            </a:r>
            <a:br>
              <a:rPr lang="en-US" sz="1400" dirty="0"/>
            </a:br>
            <a:r>
              <a:rPr lang="en-US" sz="1400" dirty="0"/>
              <a:t>(polar orbit 18:00 LANT).</a:t>
            </a:r>
            <a:endParaRPr lang="en-US" dirty="0"/>
          </a:p>
        </p:txBody>
      </p:sp>
    </p:spTree>
    <p:extLst>
      <p:ext uri="{BB962C8B-B14F-4D97-AF65-F5344CB8AC3E}">
        <p14:creationId xmlns:p14="http://schemas.microsoft.com/office/powerpoint/2010/main" val="194947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3B51D-FF30-7F60-1B1F-37B60F90FA07}"/>
              </a:ext>
            </a:extLst>
          </p:cNvPr>
          <p:cNvSpPr>
            <a:spLocks noGrp="1"/>
          </p:cNvSpPr>
          <p:nvPr>
            <p:ph type="title"/>
          </p:nvPr>
        </p:nvSpPr>
        <p:spPr>
          <a:xfrm>
            <a:off x="838200" y="18255"/>
            <a:ext cx="10515600" cy="1325563"/>
          </a:xfrm>
        </p:spPr>
        <p:txBody>
          <a:bodyPr>
            <a:normAutofit/>
          </a:bodyPr>
          <a:lstStyle/>
          <a:p>
            <a:pPr algn="ctr"/>
            <a:r>
              <a:rPr lang="en-US" sz="3200" dirty="0"/>
              <a:t>Absolute Radiometer Calibration</a:t>
            </a:r>
          </a:p>
        </p:txBody>
      </p:sp>
      <p:sp>
        <p:nvSpPr>
          <p:cNvPr id="3" name="Content Placeholder 2">
            <a:extLst>
              <a:ext uri="{FF2B5EF4-FFF2-40B4-BE49-F238E27FC236}">
                <a16:creationId xmlns:a16="http://schemas.microsoft.com/office/drawing/2014/main" id="{47C01BCE-FABC-0634-1E62-904BC06F8753}"/>
              </a:ext>
            </a:extLst>
          </p:cNvPr>
          <p:cNvSpPr>
            <a:spLocks noGrp="1"/>
          </p:cNvSpPr>
          <p:nvPr>
            <p:ph idx="1"/>
          </p:nvPr>
        </p:nvSpPr>
        <p:spPr>
          <a:xfrm>
            <a:off x="838200" y="1551305"/>
            <a:ext cx="10515600" cy="4351338"/>
          </a:xfrm>
        </p:spPr>
        <p:txBody>
          <a:bodyPr>
            <a:normAutofit fontScale="92500" lnSpcReduction="10000"/>
          </a:bodyPr>
          <a:lstStyle/>
          <a:p>
            <a:r>
              <a:rPr lang="en-US" dirty="0"/>
              <a:t>Determination of calibration parameters: </a:t>
            </a:r>
            <a:r>
              <a:rPr lang="el-GR" b="1" dirty="0"/>
              <a:t>Δ</a:t>
            </a:r>
            <a:r>
              <a:rPr lang="en-US" b="1" dirty="0"/>
              <a:t>T</a:t>
            </a:r>
            <a:r>
              <a:rPr lang="en-US" b="1" baseline="-25000" dirty="0"/>
              <a:t>NL</a:t>
            </a:r>
            <a:r>
              <a:rPr lang="en-US" b="1" dirty="0"/>
              <a:t> (</a:t>
            </a:r>
            <a:r>
              <a:rPr lang="en-US" b="1" dirty="0" err="1"/>
              <a:t>a</a:t>
            </a:r>
            <a:r>
              <a:rPr lang="en-US" b="1" baseline="-25000" dirty="0" err="1"/>
              <a:t>NL</a:t>
            </a:r>
            <a:r>
              <a:rPr lang="en-US" b="1" dirty="0"/>
              <a:t>), </a:t>
            </a:r>
            <a:r>
              <a:rPr lang="el-GR" b="1" dirty="0"/>
              <a:t>η</a:t>
            </a:r>
            <a:r>
              <a:rPr lang="en-US" b="1" dirty="0"/>
              <a:t>, </a:t>
            </a:r>
            <a:r>
              <a:rPr lang="en-US" b="1" dirty="0" err="1"/>
              <a:t>C</a:t>
            </a:r>
            <a:r>
              <a:rPr lang="en-US" b="1" baseline="-25000" dirty="0" err="1"/>
              <a:t>pq</a:t>
            </a:r>
            <a:r>
              <a:rPr lang="en-US" b="1" dirty="0"/>
              <a:t> </a:t>
            </a:r>
          </a:p>
          <a:p>
            <a:r>
              <a:rPr lang="en-US" dirty="0"/>
              <a:t>Ideally this would be done pre-launch</a:t>
            </a:r>
          </a:p>
          <a:p>
            <a:r>
              <a:rPr lang="en-US" dirty="0"/>
              <a:t>In practice this is difficult to do to high accuracy, so post-launch calibration is needed</a:t>
            </a:r>
          </a:p>
          <a:p>
            <a:pPr lvl="1"/>
            <a:r>
              <a:rPr lang="en-US" dirty="0"/>
              <a:t>Applies particularly to spillover, </a:t>
            </a:r>
            <a:r>
              <a:rPr lang="el-GR" dirty="0"/>
              <a:t>η</a:t>
            </a:r>
            <a:r>
              <a:rPr lang="en-US" dirty="0"/>
              <a:t>. Antenna </a:t>
            </a:r>
            <a:r>
              <a:rPr lang="en-US" dirty="0" err="1"/>
              <a:t>backlobes</a:t>
            </a:r>
            <a:r>
              <a:rPr lang="en-US" dirty="0"/>
              <a:t> are difficult to measure.</a:t>
            </a:r>
          </a:p>
          <a:p>
            <a:r>
              <a:rPr lang="en-US" dirty="0"/>
              <a:t>Other calibration issues to be dealt with:</a:t>
            </a:r>
          </a:p>
          <a:p>
            <a:pPr lvl="1"/>
            <a:r>
              <a:rPr lang="en-US" dirty="0"/>
              <a:t>Scan position dependent biases due to intrusion of spacecraft or sensor into Earth FOV</a:t>
            </a:r>
          </a:p>
          <a:p>
            <a:pPr lvl="1"/>
            <a:r>
              <a:rPr lang="en-US" dirty="0"/>
              <a:t>Hot load thermal gradients due to solar intrusion</a:t>
            </a:r>
          </a:p>
          <a:p>
            <a:pPr lvl="1"/>
            <a:r>
              <a:rPr lang="en-US" dirty="0"/>
              <a:t>Emissive reflector antenna</a:t>
            </a:r>
          </a:p>
          <a:p>
            <a:pPr lvl="1"/>
            <a:r>
              <a:rPr lang="en-US" dirty="0"/>
              <a:t>The above anomalies are observed with many sensors (TMI, SSMIS, AMSR-E, </a:t>
            </a:r>
            <a:r>
              <a:rPr lang="en-US" dirty="0" err="1"/>
              <a:t>WindSat</a:t>
            </a:r>
            <a:r>
              <a:rPr lang="en-US" dirty="0"/>
              <a:t>) and are important to correct, but not the subject of this presentation</a:t>
            </a:r>
          </a:p>
          <a:p>
            <a:endParaRPr lang="en-US" dirty="0"/>
          </a:p>
        </p:txBody>
      </p:sp>
    </p:spTree>
    <p:extLst>
      <p:ext uri="{BB962C8B-B14F-4D97-AF65-F5344CB8AC3E}">
        <p14:creationId xmlns:p14="http://schemas.microsoft.com/office/powerpoint/2010/main" val="296058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F6C67-5CD4-C456-93E5-FF10470A06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9E2C4-0E79-A467-3076-F2B41EAAF4F9}"/>
              </a:ext>
            </a:extLst>
          </p:cNvPr>
          <p:cNvSpPr>
            <a:spLocks noGrp="1"/>
          </p:cNvSpPr>
          <p:nvPr>
            <p:ph type="title"/>
          </p:nvPr>
        </p:nvSpPr>
        <p:spPr>
          <a:xfrm>
            <a:off x="4657797" y="7748"/>
            <a:ext cx="3265151" cy="823200"/>
          </a:xfrm>
        </p:spPr>
        <p:txBody>
          <a:bodyPr>
            <a:normAutofit/>
          </a:bodyPr>
          <a:lstStyle/>
          <a:p>
            <a:pPr algn="ctr"/>
            <a:r>
              <a:rPr lang="en-US" sz="3200" dirty="0"/>
              <a:t>TA to TB Equations</a:t>
            </a:r>
          </a:p>
        </p:txBody>
      </p:sp>
      <p:sp>
        <p:nvSpPr>
          <p:cNvPr id="5" name="Rectangle 2">
            <a:extLst>
              <a:ext uri="{FF2B5EF4-FFF2-40B4-BE49-F238E27FC236}">
                <a16:creationId xmlns:a16="http://schemas.microsoft.com/office/drawing/2014/main" id="{B5219DC0-A7E2-9993-A9F9-0714876B5F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EB0C90AC-731D-4EE3-870D-55622070CCC0}"/>
              </a:ext>
            </a:extLst>
          </p:cNvPr>
          <p:cNvGraphicFramePr>
            <a:graphicFrameLocks noChangeAspect="1"/>
          </p:cNvGraphicFramePr>
          <p:nvPr>
            <p:extLst>
              <p:ext uri="{D42A27DB-BD31-4B8C-83A1-F6EECF244321}">
                <p14:modId xmlns:p14="http://schemas.microsoft.com/office/powerpoint/2010/main" val="2115297966"/>
              </p:ext>
            </p:extLst>
          </p:nvPr>
        </p:nvGraphicFramePr>
        <p:xfrm>
          <a:off x="2015471" y="2338388"/>
          <a:ext cx="6180137" cy="600075"/>
        </p:xfrm>
        <a:graphic>
          <a:graphicData uri="http://schemas.openxmlformats.org/presentationml/2006/ole">
            <mc:AlternateContent xmlns:mc="http://schemas.openxmlformats.org/markup-compatibility/2006">
              <mc:Choice xmlns:v="urn:schemas-microsoft-com:vml" Requires="v">
                <p:oleObj spid="_x0000_s3075" name="Equation" r:id="rId3" imgW="2450880" imgH="241200" progId="Equation.DSMT4">
                  <p:embed/>
                </p:oleObj>
              </mc:Choice>
              <mc:Fallback>
                <p:oleObj name="Equation" r:id="rId3" imgW="2450880" imgH="241200" progId="Equation.DSMT4">
                  <p:embed/>
                  <p:pic>
                    <p:nvPicPr>
                      <p:cNvPr id="0" name="Object 1"/>
                      <p:cNvPicPr>
                        <a:picLocks noChangeAspect="1" noChangeArrowheads="1"/>
                      </p:cNvPicPr>
                      <p:nvPr/>
                    </p:nvPicPr>
                    <p:blipFill>
                      <a:blip r:embed="rId4"/>
                      <a:srcRect/>
                      <a:stretch>
                        <a:fillRect/>
                      </a:stretch>
                    </p:blipFill>
                    <p:spPr bwMode="auto">
                      <a:xfrm>
                        <a:off x="2015471" y="2338388"/>
                        <a:ext cx="6180137" cy="600075"/>
                      </a:xfrm>
                      <a:prstGeom prst="rect">
                        <a:avLst/>
                      </a:prstGeom>
                      <a:solidFill>
                        <a:schemeClr val="accent1">
                          <a:lumMod val="20000"/>
                          <a:lumOff val="80000"/>
                        </a:schemeClr>
                      </a:solidFill>
                    </p:spPr>
                  </p:pic>
                </p:oleObj>
              </mc:Fallback>
            </mc:AlternateContent>
          </a:graphicData>
        </a:graphic>
      </p:graphicFrame>
      <p:sp>
        <p:nvSpPr>
          <p:cNvPr id="18" name="TextBox 17">
            <a:extLst>
              <a:ext uri="{FF2B5EF4-FFF2-40B4-BE49-F238E27FC236}">
                <a16:creationId xmlns:a16="http://schemas.microsoft.com/office/drawing/2014/main" id="{065281F7-FAC5-DDD4-A72A-029F934385DB}"/>
              </a:ext>
            </a:extLst>
          </p:cNvPr>
          <p:cNvSpPr txBox="1"/>
          <p:nvPr/>
        </p:nvSpPr>
        <p:spPr>
          <a:xfrm>
            <a:off x="2658140" y="1670255"/>
            <a:ext cx="1203158" cy="369332"/>
          </a:xfrm>
          <a:prstGeom prst="rect">
            <a:avLst/>
          </a:prstGeom>
          <a:noFill/>
        </p:spPr>
        <p:txBody>
          <a:bodyPr wrap="square" rtlCol="0">
            <a:spAutoFit/>
          </a:bodyPr>
          <a:lstStyle/>
          <a:p>
            <a:r>
              <a:rPr lang="en-US" dirty="0"/>
              <a:t>Initial TA</a:t>
            </a:r>
          </a:p>
        </p:txBody>
      </p:sp>
      <p:sp>
        <p:nvSpPr>
          <p:cNvPr id="19" name="TextBox 18">
            <a:extLst>
              <a:ext uri="{FF2B5EF4-FFF2-40B4-BE49-F238E27FC236}">
                <a16:creationId xmlns:a16="http://schemas.microsoft.com/office/drawing/2014/main" id="{4C818872-F0CA-799C-BFA1-303A9D867F08}"/>
              </a:ext>
            </a:extLst>
          </p:cNvPr>
          <p:cNvSpPr txBox="1"/>
          <p:nvPr/>
        </p:nvSpPr>
        <p:spPr>
          <a:xfrm>
            <a:off x="6003177" y="1597214"/>
            <a:ext cx="2077454" cy="369332"/>
          </a:xfrm>
          <a:prstGeom prst="rect">
            <a:avLst/>
          </a:prstGeom>
          <a:noFill/>
        </p:spPr>
        <p:txBody>
          <a:bodyPr wrap="square" rtlCol="0">
            <a:spAutoFit/>
          </a:bodyPr>
          <a:lstStyle/>
          <a:p>
            <a:r>
              <a:rPr lang="en-US" dirty="0"/>
              <a:t>Non-Linearity</a:t>
            </a:r>
            <a:r>
              <a:rPr lang="el-GR" dirty="0"/>
              <a:t> </a:t>
            </a:r>
            <a:r>
              <a:rPr lang="el-GR" dirty="0">
                <a:solidFill>
                  <a:srgbClr val="FF0000"/>
                </a:solidFill>
              </a:rPr>
              <a:t>Δ</a:t>
            </a:r>
            <a:r>
              <a:rPr lang="en-US" dirty="0">
                <a:solidFill>
                  <a:srgbClr val="FF0000"/>
                </a:solidFill>
              </a:rPr>
              <a:t>T</a:t>
            </a:r>
            <a:r>
              <a:rPr lang="en-US" baseline="-25000" dirty="0">
                <a:solidFill>
                  <a:srgbClr val="FF0000"/>
                </a:solidFill>
              </a:rPr>
              <a:t>NL</a:t>
            </a:r>
            <a:r>
              <a:rPr lang="en-US" dirty="0">
                <a:solidFill>
                  <a:srgbClr val="FF0000"/>
                </a:solidFill>
              </a:rPr>
              <a:t> </a:t>
            </a:r>
          </a:p>
        </p:txBody>
      </p:sp>
      <p:sp>
        <p:nvSpPr>
          <p:cNvPr id="20" name="Oval 19">
            <a:extLst>
              <a:ext uri="{FF2B5EF4-FFF2-40B4-BE49-F238E27FC236}">
                <a16:creationId xmlns:a16="http://schemas.microsoft.com/office/drawing/2014/main" id="{B77576CA-088B-C4E1-F01F-3A8B9F81EDCB}"/>
              </a:ext>
            </a:extLst>
          </p:cNvPr>
          <p:cNvSpPr/>
          <p:nvPr/>
        </p:nvSpPr>
        <p:spPr>
          <a:xfrm>
            <a:off x="5622441" y="2090493"/>
            <a:ext cx="2624987" cy="10800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FF6CA02-6EAA-0A03-3C40-7DA8CF63A5EF}"/>
              </a:ext>
            </a:extLst>
          </p:cNvPr>
          <p:cNvSpPr/>
          <p:nvPr/>
        </p:nvSpPr>
        <p:spPr>
          <a:xfrm>
            <a:off x="1605720" y="1995619"/>
            <a:ext cx="3964901" cy="121148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C75F6C8-0893-DEB7-70B2-3FA0A5769D33}"/>
              </a:ext>
            </a:extLst>
          </p:cNvPr>
          <p:cNvSpPr txBox="1"/>
          <p:nvPr/>
        </p:nvSpPr>
        <p:spPr>
          <a:xfrm>
            <a:off x="4539032" y="1040315"/>
            <a:ext cx="3233117" cy="461665"/>
          </a:xfrm>
          <a:prstGeom prst="rect">
            <a:avLst/>
          </a:prstGeom>
          <a:noFill/>
        </p:spPr>
        <p:txBody>
          <a:bodyPr wrap="square" rtlCol="0">
            <a:spAutoFit/>
          </a:bodyPr>
          <a:lstStyle/>
          <a:p>
            <a:r>
              <a:rPr lang="en-US" sz="2400" dirty="0"/>
              <a:t>Non-linearity Correction </a:t>
            </a:r>
          </a:p>
        </p:txBody>
      </p:sp>
      <p:grpSp>
        <p:nvGrpSpPr>
          <p:cNvPr id="4" name="Group 3">
            <a:extLst>
              <a:ext uri="{FF2B5EF4-FFF2-40B4-BE49-F238E27FC236}">
                <a16:creationId xmlns:a16="http://schemas.microsoft.com/office/drawing/2014/main" id="{D398AB3B-A853-98F0-CDE1-B50F73FE778A}"/>
              </a:ext>
            </a:extLst>
          </p:cNvPr>
          <p:cNvGrpSpPr/>
          <p:nvPr/>
        </p:nvGrpSpPr>
        <p:grpSpPr>
          <a:xfrm>
            <a:off x="6272303" y="4079533"/>
            <a:ext cx="5110713" cy="2726913"/>
            <a:chOff x="345440" y="2175323"/>
            <a:chExt cx="5924990" cy="3351717"/>
          </a:xfrm>
        </p:grpSpPr>
        <p:sp>
          <p:nvSpPr>
            <p:cNvPr id="6" name="Rectangle 5">
              <a:extLst>
                <a:ext uri="{FF2B5EF4-FFF2-40B4-BE49-F238E27FC236}">
                  <a16:creationId xmlns:a16="http://schemas.microsoft.com/office/drawing/2014/main" id="{0324254D-1908-C1DC-2E54-9FFEB3BF0E86}"/>
                </a:ext>
              </a:extLst>
            </p:cNvPr>
            <p:cNvSpPr/>
            <p:nvPr/>
          </p:nvSpPr>
          <p:spPr>
            <a:xfrm>
              <a:off x="345440" y="2175323"/>
              <a:ext cx="5842000" cy="3351717"/>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32427A2-47D6-9327-CD44-62D33FDB59B8}"/>
                </a:ext>
              </a:extLst>
            </p:cNvPr>
            <p:cNvCxnSpPr>
              <a:cxnSpLocks/>
            </p:cNvCxnSpPr>
            <p:nvPr/>
          </p:nvCxnSpPr>
          <p:spPr>
            <a:xfrm>
              <a:off x="1035379" y="2491917"/>
              <a:ext cx="22217" cy="2260848"/>
            </a:xfrm>
            <a:prstGeom prst="line">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1351659-BC8A-6438-8BA3-6AF47EACBF7A}"/>
                </a:ext>
              </a:extLst>
            </p:cNvPr>
            <p:cNvCxnSpPr>
              <a:cxnSpLocks/>
            </p:cNvCxnSpPr>
            <p:nvPr/>
          </p:nvCxnSpPr>
          <p:spPr>
            <a:xfrm flipH="1">
              <a:off x="1082542" y="4747679"/>
              <a:ext cx="4089400" cy="8910"/>
            </a:xfrm>
            <a:prstGeom prst="line">
              <a:avLst/>
            </a:prstGeom>
            <a:ln w="19050">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DA18332C-8011-E822-851C-14D8BD2287A3}"/>
                </a:ext>
              </a:extLst>
            </p:cNvPr>
            <p:cNvSpPr txBox="1"/>
            <p:nvPr/>
          </p:nvSpPr>
          <p:spPr>
            <a:xfrm>
              <a:off x="5279832" y="4580101"/>
              <a:ext cx="990598" cy="369332"/>
            </a:xfrm>
            <a:prstGeom prst="rect">
              <a:avLst/>
            </a:prstGeom>
            <a:noFill/>
          </p:spPr>
          <p:txBody>
            <a:bodyPr wrap="square" rtlCol="0">
              <a:spAutoFit/>
            </a:bodyPr>
            <a:lstStyle/>
            <a:p>
              <a:r>
                <a:rPr lang="en-US" dirty="0"/>
                <a:t>Counts</a:t>
              </a:r>
            </a:p>
          </p:txBody>
        </p:sp>
        <p:sp>
          <p:nvSpPr>
            <p:cNvPr id="12" name="TextBox 11">
              <a:extLst>
                <a:ext uri="{FF2B5EF4-FFF2-40B4-BE49-F238E27FC236}">
                  <a16:creationId xmlns:a16="http://schemas.microsoft.com/office/drawing/2014/main" id="{16AC8727-83B9-4681-6135-9134DAA36B33}"/>
                </a:ext>
              </a:extLst>
            </p:cNvPr>
            <p:cNvSpPr txBox="1"/>
            <p:nvPr/>
          </p:nvSpPr>
          <p:spPr>
            <a:xfrm>
              <a:off x="593270" y="2175323"/>
              <a:ext cx="481947" cy="369332"/>
            </a:xfrm>
            <a:prstGeom prst="rect">
              <a:avLst/>
            </a:prstGeom>
            <a:noFill/>
          </p:spPr>
          <p:txBody>
            <a:bodyPr wrap="square" rtlCol="0">
              <a:spAutoFit/>
            </a:bodyPr>
            <a:lstStyle/>
            <a:p>
              <a:r>
                <a:rPr lang="en-US" dirty="0"/>
                <a:t>T</a:t>
              </a:r>
              <a:r>
                <a:rPr lang="en-US" baseline="-25000" dirty="0"/>
                <a:t>A</a:t>
              </a:r>
            </a:p>
          </p:txBody>
        </p:sp>
        <p:cxnSp>
          <p:nvCxnSpPr>
            <p:cNvPr id="14" name="Straight Connector 13">
              <a:extLst>
                <a:ext uri="{FF2B5EF4-FFF2-40B4-BE49-F238E27FC236}">
                  <a16:creationId xmlns:a16="http://schemas.microsoft.com/office/drawing/2014/main" id="{F134F298-8DE2-6910-6CF0-2F653A93ADB4}"/>
                </a:ext>
              </a:extLst>
            </p:cNvPr>
            <p:cNvCxnSpPr>
              <a:cxnSpLocks/>
            </p:cNvCxnSpPr>
            <p:nvPr/>
          </p:nvCxnSpPr>
          <p:spPr>
            <a:xfrm flipV="1">
              <a:off x="1320800" y="2873782"/>
              <a:ext cx="3851142" cy="1365771"/>
            </a:xfrm>
            <a:prstGeom prst="line">
              <a:avLst/>
            </a:prstGeom>
            <a:ln w="19050">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D95C4F2-A6C0-6A88-DAF2-42249A8F2446}"/>
                </a:ext>
              </a:extLst>
            </p:cNvPr>
            <p:cNvCxnSpPr>
              <a:cxnSpLocks/>
            </p:cNvCxnSpPr>
            <p:nvPr/>
          </p:nvCxnSpPr>
          <p:spPr>
            <a:xfrm flipV="1">
              <a:off x="1884087" y="4064509"/>
              <a:ext cx="0" cy="729935"/>
            </a:xfrm>
            <a:prstGeom prst="line">
              <a:avLst/>
            </a:prstGeom>
            <a:ln>
              <a:solidFill>
                <a:srgbClr val="0066FF"/>
              </a:solidFill>
              <a:prstDash val="dash"/>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09309F0-88F6-BA58-C6E5-C92CD5E2F3B8}"/>
                </a:ext>
              </a:extLst>
            </p:cNvPr>
            <p:cNvCxnSpPr>
              <a:cxnSpLocks/>
            </p:cNvCxnSpPr>
            <p:nvPr/>
          </p:nvCxnSpPr>
          <p:spPr>
            <a:xfrm flipH="1">
              <a:off x="1046487" y="4054887"/>
              <a:ext cx="784379" cy="0"/>
            </a:xfrm>
            <a:prstGeom prst="line">
              <a:avLst/>
            </a:prstGeom>
            <a:ln>
              <a:solidFill>
                <a:srgbClr val="0066FF"/>
              </a:solidFill>
              <a:prstDash val="dash"/>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F1282142-6759-418B-6564-908BCB81AFF2}"/>
                </a:ext>
              </a:extLst>
            </p:cNvPr>
            <p:cNvCxnSpPr>
              <a:cxnSpLocks/>
            </p:cNvCxnSpPr>
            <p:nvPr/>
          </p:nvCxnSpPr>
          <p:spPr>
            <a:xfrm flipV="1">
              <a:off x="4571231" y="3136905"/>
              <a:ext cx="0" cy="1610327"/>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5290C322-B2DA-5AF4-4AC1-719503BDB15E}"/>
                </a:ext>
              </a:extLst>
            </p:cNvPr>
            <p:cNvCxnSpPr>
              <a:cxnSpLocks/>
            </p:cNvCxnSpPr>
            <p:nvPr/>
          </p:nvCxnSpPr>
          <p:spPr>
            <a:xfrm flipV="1">
              <a:off x="1057596" y="3104186"/>
              <a:ext cx="3513635" cy="10919"/>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26" name="Freeform: Shape 25">
              <a:extLst>
                <a:ext uri="{FF2B5EF4-FFF2-40B4-BE49-F238E27FC236}">
                  <a16:creationId xmlns:a16="http://schemas.microsoft.com/office/drawing/2014/main" id="{6620DBAD-5B33-21C1-B0DE-954038E259C7}"/>
                </a:ext>
              </a:extLst>
            </p:cNvPr>
            <p:cNvSpPr/>
            <p:nvPr/>
          </p:nvSpPr>
          <p:spPr>
            <a:xfrm>
              <a:off x="1884087" y="3053081"/>
              <a:ext cx="2687140" cy="973018"/>
            </a:xfrm>
            <a:custGeom>
              <a:avLst/>
              <a:gdLst>
                <a:gd name="connsiteX0" fmla="*/ 0 w 1402583"/>
                <a:gd name="connsiteY0" fmla="*/ 618409 h 618409"/>
                <a:gd name="connsiteX1" fmla="*/ 514350 w 1402583"/>
                <a:gd name="connsiteY1" fmla="*/ 192959 h 618409"/>
                <a:gd name="connsiteX2" fmla="*/ 1314450 w 1402583"/>
                <a:gd name="connsiteY2" fmla="*/ 15159 h 618409"/>
                <a:gd name="connsiteX3" fmla="*/ 1346200 w 1402583"/>
                <a:gd name="connsiteY3" fmla="*/ 21509 h 618409"/>
              </a:gdLst>
              <a:ahLst/>
              <a:cxnLst>
                <a:cxn ang="0">
                  <a:pos x="connsiteX0" y="connsiteY0"/>
                </a:cxn>
                <a:cxn ang="0">
                  <a:pos x="connsiteX1" y="connsiteY1"/>
                </a:cxn>
                <a:cxn ang="0">
                  <a:pos x="connsiteX2" y="connsiteY2"/>
                </a:cxn>
                <a:cxn ang="0">
                  <a:pos x="connsiteX3" y="connsiteY3"/>
                </a:cxn>
              </a:cxnLst>
              <a:rect l="l" t="t" r="r" b="b"/>
              <a:pathLst>
                <a:path w="1402583" h="618409">
                  <a:moveTo>
                    <a:pt x="0" y="618409"/>
                  </a:moveTo>
                  <a:cubicBezTo>
                    <a:pt x="147637" y="455955"/>
                    <a:pt x="295275" y="293501"/>
                    <a:pt x="514350" y="192959"/>
                  </a:cubicBezTo>
                  <a:cubicBezTo>
                    <a:pt x="733425" y="92417"/>
                    <a:pt x="1175808" y="43734"/>
                    <a:pt x="1314450" y="15159"/>
                  </a:cubicBezTo>
                  <a:cubicBezTo>
                    <a:pt x="1453092" y="-13416"/>
                    <a:pt x="1399646" y="4046"/>
                    <a:pt x="1346200" y="21509"/>
                  </a:cubicBezTo>
                </a:path>
              </a:pathLst>
            </a:custGeom>
            <a:noFill/>
            <a:ln w="28575">
              <a:solidFill>
                <a:srgbClr val="EE69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A12BE"/>
                </a:solidFill>
              </a:endParaRPr>
            </a:p>
          </p:txBody>
        </p:sp>
        <p:sp>
          <p:nvSpPr>
            <p:cNvPr id="27" name="TextBox 26">
              <a:extLst>
                <a:ext uri="{FF2B5EF4-FFF2-40B4-BE49-F238E27FC236}">
                  <a16:creationId xmlns:a16="http://schemas.microsoft.com/office/drawing/2014/main" id="{E1F60D22-E017-39B3-F4EA-71B8A510855D}"/>
                </a:ext>
              </a:extLst>
            </p:cNvPr>
            <p:cNvSpPr txBox="1"/>
            <p:nvPr/>
          </p:nvSpPr>
          <p:spPr>
            <a:xfrm>
              <a:off x="1564168" y="4864046"/>
              <a:ext cx="533397" cy="369332"/>
            </a:xfrm>
            <a:prstGeom prst="rect">
              <a:avLst/>
            </a:prstGeom>
            <a:noFill/>
          </p:spPr>
          <p:txBody>
            <a:bodyPr wrap="square" rtlCol="0">
              <a:spAutoFit/>
            </a:bodyPr>
            <a:lstStyle/>
            <a:p>
              <a:pPr algn="ctr"/>
              <a:r>
                <a:rPr lang="en-US" i="1" dirty="0">
                  <a:solidFill>
                    <a:srgbClr val="0066FF"/>
                  </a:solidFill>
                </a:rPr>
                <a:t>C</a:t>
              </a:r>
              <a:r>
                <a:rPr lang="en-US" i="1" baseline="-25000" dirty="0">
                  <a:solidFill>
                    <a:srgbClr val="0066FF"/>
                  </a:solidFill>
                </a:rPr>
                <a:t>C</a:t>
              </a:r>
            </a:p>
          </p:txBody>
        </p:sp>
        <p:sp>
          <p:nvSpPr>
            <p:cNvPr id="28" name="TextBox 27">
              <a:extLst>
                <a:ext uri="{FF2B5EF4-FFF2-40B4-BE49-F238E27FC236}">
                  <a16:creationId xmlns:a16="http://schemas.microsoft.com/office/drawing/2014/main" id="{286FA22D-7902-3A11-21E5-D6F33CF19BF3}"/>
                </a:ext>
              </a:extLst>
            </p:cNvPr>
            <p:cNvSpPr txBox="1"/>
            <p:nvPr/>
          </p:nvSpPr>
          <p:spPr>
            <a:xfrm>
              <a:off x="4288022" y="4864046"/>
              <a:ext cx="533397" cy="369332"/>
            </a:xfrm>
            <a:prstGeom prst="rect">
              <a:avLst/>
            </a:prstGeom>
            <a:noFill/>
          </p:spPr>
          <p:txBody>
            <a:bodyPr wrap="square" rtlCol="0">
              <a:spAutoFit/>
            </a:bodyPr>
            <a:lstStyle/>
            <a:p>
              <a:pPr algn="ctr"/>
              <a:r>
                <a:rPr lang="en-US" i="1" dirty="0">
                  <a:solidFill>
                    <a:srgbClr val="FF0000"/>
                  </a:solidFill>
                </a:rPr>
                <a:t>C</a:t>
              </a:r>
              <a:r>
                <a:rPr lang="en-US" i="1" baseline="-25000" dirty="0">
                  <a:solidFill>
                    <a:srgbClr val="FF0000"/>
                  </a:solidFill>
                </a:rPr>
                <a:t>H</a:t>
              </a:r>
            </a:p>
          </p:txBody>
        </p:sp>
        <p:sp>
          <p:nvSpPr>
            <p:cNvPr id="29" name="TextBox 28">
              <a:extLst>
                <a:ext uri="{FF2B5EF4-FFF2-40B4-BE49-F238E27FC236}">
                  <a16:creationId xmlns:a16="http://schemas.microsoft.com/office/drawing/2014/main" id="{3B213055-93C5-9AE3-D9A7-AFC9EAA71FF7}"/>
                </a:ext>
              </a:extLst>
            </p:cNvPr>
            <p:cNvSpPr txBox="1"/>
            <p:nvPr/>
          </p:nvSpPr>
          <p:spPr>
            <a:xfrm>
              <a:off x="529345" y="2930439"/>
              <a:ext cx="533397" cy="369332"/>
            </a:xfrm>
            <a:prstGeom prst="rect">
              <a:avLst/>
            </a:prstGeom>
            <a:noFill/>
          </p:spPr>
          <p:txBody>
            <a:bodyPr wrap="square" rtlCol="0">
              <a:spAutoFit/>
            </a:bodyPr>
            <a:lstStyle/>
            <a:p>
              <a:pPr algn="ctr"/>
              <a:r>
                <a:rPr lang="en-US" i="1" dirty="0">
                  <a:solidFill>
                    <a:srgbClr val="FF0000"/>
                  </a:solidFill>
                </a:rPr>
                <a:t>T</a:t>
              </a:r>
              <a:r>
                <a:rPr lang="en-US" i="1" baseline="-25000" dirty="0">
                  <a:solidFill>
                    <a:srgbClr val="FF0000"/>
                  </a:solidFill>
                </a:rPr>
                <a:t>H</a:t>
              </a:r>
            </a:p>
          </p:txBody>
        </p:sp>
        <p:sp>
          <p:nvSpPr>
            <p:cNvPr id="30" name="TextBox 29">
              <a:extLst>
                <a:ext uri="{FF2B5EF4-FFF2-40B4-BE49-F238E27FC236}">
                  <a16:creationId xmlns:a16="http://schemas.microsoft.com/office/drawing/2014/main" id="{ACC7F6E7-F166-BAEB-1294-2D21C6D5FACE}"/>
                </a:ext>
              </a:extLst>
            </p:cNvPr>
            <p:cNvSpPr txBox="1"/>
            <p:nvPr/>
          </p:nvSpPr>
          <p:spPr>
            <a:xfrm>
              <a:off x="529345" y="3870221"/>
              <a:ext cx="533397" cy="369332"/>
            </a:xfrm>
            <a:prstGeom prst="rect">
              <a:avLst/>
            </a:prstGeom>
            <a:noFill/>
          </p:spPr>
          <p:txBody>
            <a:bodyPr wrap="square" rtlCol="0">
              <a:spAutoFit/>
            </a:bodyPr>
            <a:lstStyle/>
            <a:p>
              <a:pPr algn="ctr"/>
              <a:r>
                <a:rPr lang="en-US" i="1" dirty="0">
                  <a:solidFill>
                    <a:srgbClr val="0066FF"/>
                  </a:solidFill>
                </a:rPr>
                <a:t>T</a:t>
              </a:r>
              <a:r>
                <a:rPr lang="en-US" i="1" baseline="-25000" dirty="0">
                  <a:solidFill>
                    <a:srgbClr val="0066FF"/>
                  </a:solidFill>
                </a:rPr>
                <a:t>C</a:t>
              </a:r>
            </a:p>
          </p:txBody>
        </p:sp>
        <p:sp>
          <p:nvSpPr>
            <p:cNvPr id="31" name="TextBox 30">
              <a:extLst>
                <a:ext uri="{FF2B5EF4-FFF2-40B4-BE49-F238E27FC236}">
                  <a16:creationId xmlns:a16="http://schemas.microsoft.com/office/drawing/2014/main" id="{101B7DCB-F042-DDCB-5475-D435101D0E9F}"/>
                </a:ext>
              </a:extLst>
            </p:cNvPr>
            <p:cNvSpPr txBox="1"/>
            <p:nvPr/>
          </p:nvSpPr>
          <p:spPr>
            <a:xfrm>
              <a:off x="2392698" y="4864046"/>
              <a:ext cx="533397" cy="369332"/>
            </a:xfrm>
            <a:prstGeom prst="rect">
              <a:avLst/>
            </a:prstGeom>
            <a:noFill/>
          </p:spPr>
          <p:txBody>
            <a:bodyPr wrap="square" rtlCol="0">
              <a:spAutoFit/>
            </a:bodyPr>
            <a:lstStyle/>
            <a:p>
              <a:pPr algn="ctr"/>
              <a:r>
                <a:rPr lang="en-US" i="1" dirty="0">
                  <a:solidFill>
                    <a:srgbClr val="33FF33"/>
                  </a:solidFill>
                </a:rPr>
                <a:t>C</a:t>
              </a:r>
              <a:r>
                <a:rPr lang="en-US" i="1" baseline="-25000" dirty="0">
                  <a:solidFill>
                    <a:srgbClr val="33FF33"/>
                  </a:solidFill>
                </a:rPr>
                <a:t>E</a:t>
              </a:r>
            </a:p>
          </p:txBody>
        </p:sp>
        <p:cxnSp>
          <p:nvCxnSpPr>
            <p:cNvPr id="32" name="Straight Connector 31">
              <a:extLst>
                <a:ext uri="{FF2B5EF4-FFF2-40B4-BE49-F238E27FC236}">
                  <a16:creationId xmlns:a16="http://schemas.microsoft.com/office/drawing/2014/main" id="{95882CE3-0EB8-E4C6-BD2B-24998A91CD4F}"/>
                </a:ext>
              </a:extLst>
            </p:cNvPr>
            <p:cNvCxnSpPr>
              <a:cxnSpLocks/>
            </p:cNvCxnSpPr>
            <p:nvPr/>
          </p:nvCxnSpPr>
          <p:spPr>
            <a:xfrm flipV="1">
              <a:off x="2551100" y="3539590"/>
              <a:ext cx="0" cy="1333620"/>
            </a:xfrm>
            <a:prstGeom prst="line">
              <a:avLst/>
            </a:prstGeom>
            <a:ln>
              <a:solidFill>
                <a:srgbClr val="33FF33"/>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9E612A6-635E-6BB6-311F-804620B31206}"/>
                </a:ext>
              </a:extLst>
            </p:cNvPr>
            <p:cNvCxnSpPr>
              <a:cxnSpLocks/>
            </p:cNvCxnSpPr>
            <p:nvPr/>
          </p:nvCxnSpPr>
          <p:spPr>
            <a:xfrm>
              <a:off x="1013304" y="3524077"/>
              <a:ext cx="1537796" cy="10020"/>
            </a:xfrm>
            <a:prstGeom prst="line">
              <a:avLst/>
            </a:prstGeom>
            <a:ln>
              <a:solidFill>
                <a:srgbClr val="33FF33"/>
              </a:solidFill>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6139EAC9-7BA4-1288-6201-99458AF7ECB1}"/>
                </a:ext>
              </a:extLst>
            </p:cNvPr>
            <p:cNvSpPr txBox="1"/>
            <p:nvPr/>
          </p:nvSpPr>
          <p:spPr>
            <a:xfrm>
              <a:off x="529345" y="3410868"/>
              <a:ext cx="578500" cy="369332"/>
            </a:xfrm>
            <a:prstGeom prst="rect">
              <a:avLst/>
            </a:prstGeom>
            <a:noFill/>
          </p:spPr>
          <p:txBody>
            <a:bodyPr wrap="square" rtlCol="0">
              <a:spAutoFit/>
            </a:bodyPr>
            <a:lstStyle/>
            <a:p>
              <a:pPr algn="ctr"/>
              <a:r>
                <a:rPr lang="en-US" i="1" dirty="0">
                  <a:solidFill>
                    <a:srgbClr val="33FF33"/>
                  </a:solidFill>
                </a:rPr>
                <a:t>T</a:t>
              </a:r>
              <a:r>
                <a:rPr lang="en-US" i="1" baseline="-25000" dirty="0">
                  <a:solidFill>
                    <a:srgbClr val="33FF33"/>
                  </a:solidFill>
                </a:rPr>
                <a:t>A,E</a:t>
              </a:r>
            </a:p>
          </p:txBody>
        </p:sp>
      </p:grpSp>
      <p:sp>
        <p:nvSpPr>
          <p:cNvPr id="37" name="TextBox 36">
            <a:extLst>
              <a:ext uri="{FF2B5EF4-FFF2-40B4-BE49-F238E27FC236}">
                <a16:creationId xmlns:a16="http://schemas.microsoft.com/office/drawing/2014/main" id="{CEB5B786-F1C5-88A5-7B5D-6A64AEB3C239}"/>
              </a:ext>
            </a:extLst>
          </p:cNvPr>
          <p:cNvSpPr txBox="1"/>
          <p:nvPr/>
        </p:nvSpPr>
        <p:spPr>
          <a:xfrm>
            <a:off x="70956" y="3907741"/>
            <a:ext cx="5233021"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T’</a:t>
            </a:r>
            <a:r>
              <a:rPr lang="en-US" sz="2000" baseline="-25000" dirty="0"/>
              <a:t>A </a:t>
            </a:r>
            <a:r>
              <a:rPr lang="en-US" sz="2000" dirty="0"/>
              <a:t>= Antenna Temperature with Non-Linearity</a:t>
            </a:r>
          </a:p>
          <a:p>
            <a:pPr marL="285750" indent="-285750">
              <a:buFont typeface="Arial" panose="020B0604020202020204" pitchFamily="34" charset="0"/>
              <a:buChar char="•"/>
            </a:pPr>
            <a:r>
              <a:rPr lang="en-US" sz="2000" dirty="0">
                <a:solidFill>
                  <a:schemeClr val="accent5">
                    <a:lumMod val="75000"/>
                  </a:schemeClr>
                </a:solidFill>
              </a:rPr>
              <a:t>C</a:t>
            </a:r>
            <a:r>
              <a:rPr lang="en-US" sz="2000" baseline="-25000" dirty="0">
                <a:solidFill>
                  <a:schemeClr val="accent5">
                    <a:lumMod val="75000"/>
                  </a:schemeClr>
                </a:solidFill>
              </a:rPr>
              <a:t>E</a:t>
            </a:r>
            <a:r>
              <a:rPr lang="en-US" sz="2000" dirty="0">
                <a:solidFill>
                  <a:schemeClr val="accent5">
                    <a:lumMod val="75000"/>
                  </a:schemeClr>
                </a:solidFill>
              </a:rPr>
              <a:t> = Earth Counts</a:t>
            </a:r>
          </a:p>
          <a:p>
            <a:pPr marL="285750" indent="-285750">
              <a:buFont typeface="Arial" panose="020B0604020202020204" pitchFamily="34" charset="0"/>
              <a:buChar char="•"/>
            </a:pPr>
            <a:r>
              <a:rPr lang="en-US" sz="2000" dirty="0">
                <a:solidFill>
                  <a:schemeClr val="accent5">
                    <a:lumMod val="75000"/>
                  </a:schemeClr>
                </a:solidFill>
              </a:rPr>
              <a:t>C</a:t>
            </a:r>
            <a:r>
              <a:rPr lang="en-US" sz="2000" baseline="-25000" dirty="0">
                <a:solidFill>
                  <a:schemeClr val="accent5">
                    <a:lumMod val="75000"/>
                  </a:schemeClr>
                </a:solidFill>
              </a:rPr>
              <a:t>H</a:t>
            </a:r>
            <a:r>
              <a:rPr lang="en-US" sz="2000" dirty="0">
                <a:solidFill>
                  <a:schemeClr val="accent5">
                    <a:lumMod val="75000"/>
                  </a:schemeClr>
                </a:solidFill>
              </a:rPr>
              <a:t> = Hot Load Counts</a:t>
            </a:r>
          </a:p>
          <a:p>
            <a:pPr marL="285750" indent="-285750">
              <a:buFont typeface="Arial" panose="020B0604020202020204" pitchFamily="34" charset="0"/>
              <a:buChar char="•"/>
            </a:pPr>
            <a:r>
              <a:rPr lang="en-US" sz="2000" dirty="0">
                <a:solidFill>
                  <a:schemeClr val="accent5">
                    <a:lumMod val="75000"/>
                  </a:schemeClr>
                </a:solidFill>
              </a:rPr>
              <a:t>C</a:t>
            </a:r>
            <a:r>
              <a:rPr lang="en-US" sz="2000" baseline="-25000" dirty="0">
                <a:solidFill>
                  <a:schemeClr val="accent5">
                    <a:lumMod val="75000"/>
                  </a:schemeClr>
                </a:solidFill>
              </a:rPr>
              <a:t>C</a:t>
            </a:r>
            <a:r>
              <a:rPr lang="en-US" sz="2000" dirty="0">
                <a:solidFill>
                  <a:schemeClr val="accent5">
                    <a:lumMod val="75000"/>
                  </a:schemeClr>
                </a:solidFill>
              </a:rPr>
              <a:t> = Cold Space Counts</a:t>
            </a:r>
          </a:p>
          <a:p>
            <a:pPr marL="285750" indent="-285750">
              <a:buFont typeface="Arial" panose="020B0604020202020204" pitchFamily="34" charset="0"/>
              <a:buChar char="•"/>
            </a:pPr>
            <a:r>
              <a:rPr lang="en-US" sz="2000" dirty="0">
                <a:solidFill>
                  <a:schemeClr val="accent5">
                    <a:lumMod val="75000"/>
                  </a:schemeClr>
                </a:solidFill>
              </a:rPr>
              <a:t>T</a:t>
            </a:r>
            <a:r>
              <a:rPr lang="en-US" sz="2000" baseline="-25000" dirty="0">
                <a:solidFill>
                  <a:schemeClr val="accent5">
                    <a:lumMod val="75000"/>
                  </a:schemeClr>
                </a:solidFill>
              </a:rPr>
              <a:t>H</a:t>
            </a:r>
            <a:r>
              <a:rPr lang="en-US" sz="2000" dirty="0">
                <a:solidFill>
                  <a:schemeClr val="accent5">
                    <a:lumMod val="75000"/>
                  </a:schemeClr>
                </a:solidFill>
              </a:rPr>
              <a:t> = Hot Load Temperature</a:t>
            </a:r>
          </a:p>
          <a:p>
            <a:pPr marL="285750" indent="-285750">
              <a:buFont typeface="Arial" panose="020B0604020202020204" pitchFamily="34" charset="0"/>
              <a:buChar char="•"/>
            </a:pPr>
            <a:r>
              <a:rPr lang="en-US" sz="2000" dirty="0">
                <a:solidFill>
                  <a:schemeClr val="accent5">
                    <a:lumMod val="75000"/>
                  </a:schemeClr>
                </a:solidFill>
              </a:rPr>
              <a:t>T</a:t>
            </a:r>
            <a:r>
              <a:rPr lang="en-US" sz="2000" baseline="-25000" dirty="0">
                <a:solidFill>
                  <a:schemeClr val="accent5">
                    <a:lumMod val="75000"/>
                  </a:schemeClr>
                </a:solidFill>
              </a:rPr>
              <a:t>C</a:t>
            </a:r>
            <a:r>
              <a:rPr lang="en-US" sz="2000" dirty="0">
                <a:solidFill>
                  <a:schemeClr val="accent5">
                    <a:lumMod val="75000"/>
                  </a:schemeClr>
                </a:solidFill>
              </a:rPr>
              <a:t> = Cold Space Temperature</a:t>
            </a:r>
          </a:p>
          <a:p>
            <a:pPr marL="285750" indent="-285750">
              <a:buFont typeface="Arial" panose="020B0604020202020204" pitchFamily="34" charset="0"/>
              <a:buChar char="•"/>
            </a:pPr>
            <a:r>
              <a:rPr lang="en-US" sz="2000" dirty="0" err="1"/>
              <a:t>a</a:t>
            </a:r>
            <a:r>
              <a:rPr lang="en-US" sz="2000" baseline="-25000" dirty="0" err="1"/>
              <a:t>NL</a:t>
            </a:r>
            <a:r>
              <a:rPr lang="en-US" sz="2000" dirty="0"/>
              <a:t> = Non-Linearity coefficient, note the </a:t>
            </a:r>
            <a:r>
              <a:rPr lang="el-GR" sz="2000" dirty="0"/>
              <a:t>Δ</a:t>
            </a:r>
            <a:r>
              <a:rPr lang="en-US" sz="2000" dirty="0"/>
              <a:t>T</a:t>
            </a:r>
            <a:r>
              <a:rPr lang="en-US" sz="2000" baseline="-25000" dirty="0"/>
              <a:t>NL</a:t>
            </a:r>
            <a:r>
              <a:rPr lang="en-US" sz="2000" dirty="0"/>
              <a:t> term is small and quadratic for </a:t>
            </a:r>
            <a:r>
              <a:rPr lang="en-US" sz="2000" dirty="0" err="1"/>
              <a:t>WindSat</a:t>
            </a:r>
            <a:r>
              <a:rPr lang="en-US" sz="2000" dirty="0"/>
              <a:t> </a:t>
            </a:r>
          </a:p>
        </p:txBody>
      </p:sp>
      <p:sp>
        <p:nvSpPr>
          <p:cNvPr id="38" name="TextBox 37">
            <a:extLst>
              <a:ext uri="{FF2B5EF4-FFF2-40B4-BE49-F238E27FC236}">
                <a16:creationId xmlns:a16="http://schemas.microsoft.com/office/drawing/2014/main" id="{D6305E00-BE07-A058-78D4-0A557138F760}"/>
              </a:ext>
            </a:extLst>
          </p:cNvPr>
          <p:cNvSpPr txBox="1"/>
          <p:nvPr/>
        </p:nvSpPr>
        <p:spPr>
          <a:xfrm>
            <a:off x="5319331" y="3400086"/>
            <a:ext cx="7076403" cy="707886"/>
          </a:xfrm>
          <a:prstGeom prst="rect">
            <a:avLst/>
          </a:prstGeom>
          <a:noFill/>
        </p:spPr>
        <p:txBody>
          <a:bodyPr wrap="square" rtlCol="0">
            <a:spAutoFit/>
          </a:bodyPr>
          <a:lstStyle/>
          <a:p>
            <a:r>
              <a:rPr lang="en-US" sz="2000" dirty="0"/>
              <a:t>The Non-linearity correction accounts for the relationship between counts and antenna temperature deviating from linear</a:t>
            </a:r>
          </a:p>
        </p:txBody>
      </p:sp>
      <p:cxnSp>
        <p:nvCxnSpPr>
          <p:cNvPr id="40" name="Straight Connector 39">
            <a:extLst>
              <a:ext uri="{FF2B5EF4-FFF2-40B4-BE49-F238E27FC236}">
                <a16:creationId xmlns:a16="http://schemas.microsoft.com/office/drawing/2014/main" id="{456E0CE6-F798-7146-1A4E-455669F8A205}"/>
              </a:ext>
            </a:extLst>
          </p:cNvPr>
          <p:cNvCxnSpPr>
            <a:cxnSpLocks/>
          </p:cNvCxnSpPr>
          <p:nvPr/>
        </p:nvCxnSpPr>
        <p:spPr>
          <a:xfrm>
            <a:off x="6096000" y="2972361"/>
            <a:ext cx="5023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1" name="Object 40">
            <a:extLst>
              <a:ext uri="{FF2B5EF4-FFF2-40B4-BE49-F238E27FC236}">
                <a16:creationId xmlns:a16="http://schemas.microsoft.com/office/drawing/2014/main" id="{853326AC-BCC5-1FD9-BD41-B0455A8BCF3A}"/>
              </a:ext>
            </a:extLst>
          </p:cNvPr>
          <p:cNvGraphicFramePr>
            <a:graphicFrameLocks noChangeAspect="1"/>
          </p:cNvGraphicFramePr>
          <p:nvPr>
            <p:extLst>
              <p:ext uri="{D42A27DB-BD31-4B8C-83A1-F6EECF244321}">
                <p14:modId xmlns:p14="http://schemas.microsoft.com/office/powerpoint/2010/main" val="3221362360"/>
              </p:ext>
            </p:extLst>
          </p:nvPr>
        </p:nvGraphicFramePr>
        <p:xfrm>
          <a:off x="8733994" y="2248604"/>
          <a:ext cx="1730440" cy="852681"/>
        </p:xfrm>
        <a:graphic>
          <a:graphicData uri="http://schemas.openxmlformats.org/presentationml/2006/ole">
            <mc:AlternateContent xmlns:mc="http://schemas.openxmlformats.org/markup-compatibility/2006">
              <mc:Choice xmlns:v="urn:schemas-microsoft-com:vml" Requires="v">
                <p:oleObj spid="_x0000_s3076" name="Equation" r:id="rId5" imgW="876240" imgH="431640" progId="Equation.DSMT4">
                  <p:embed/>
                </p:oleObj>
              </mc:Choice>
              <mc:Fallback>
                <p:oleObj name="Equation" r:id="rId5" imgW="876240" imgH="431640" progId="Equation.DSMT4">
                  <p:embed/>
                  <p:pic>
                    <p:nvPicPr>
                      <p:cNvPr id="0" name=""/>
                      <p:cNvPicPr/>
                      <p:nvPr/>
                    </p:nvPicPr>
                    <p:blipFill>
                      <a:blip r:embed="rId6"/>
                      <a:stretch>
                        <a:fillRect/>
                      </a:stretch>
                    </p:blipFill>
                    <p:spPr>
                      <a:xfrm>
                        <a:off x="8733994" y="2248604"/>
                        <a:ext cx="1730440" cy="852681"/>
                      </a:xfrm>
                      <a:prstGeom prst="rect">
                        <a:avLst/>
                      </a:prstGeom>
                      <a:solidFill>
                        <a:schemeClr val="accent1">
                          <a:lumMod val="20000"/>
                          <a:lumOff val="80000"/>
                        </a:schemeClr>
                      </a:solidFill>
                    </p:spPr>
                  </p:pic>
                </p:oleObj>
              </mc:Fallback>
            </mc:AlternateContent>
          </a:graphicData>
        </a:graphic>
      </p:graphicFrame>
    </p:spTree>
    <p:extLst>
      <p:ext uri="{BB962C8B-B14F-4D97-AF65-F5344CB8AC3E}">
        <p14:creationId xmlns:p14="http://schemas.microsoft.com/office/powerpoint/2010/main" val="294978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D8602-91EC-F8DF-3165-594CE9ADF35E}"/>
            </a:ext>
          </a:extLst>
        </p:cNvPr>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9CB0F688-29A4-ADA1-67B1-76E81ED29C04}"/>
              </a:ext>
            </a:extLst>
          </p:cNvPr>
          <p:cNvGraphicFramePr>
            <a:graphicFrameLocks noChangeAspect="1"/>
          </p:cNvGraphicFramePr>
          <p:nvPr>
            <p:extLst>
              <p:ext uri="{D42A27DB-BD31-4B8C-83A1-F6EECF244321}">
                <p14:modId xmlns:p14="http://schemas.microsoft.com/office/powerpoint/2010/main" val="3201905152"/>
              </p:ext>
            </p:extLst>
          </p:nvPr>
        </p:nvGraphicFramePr>
        <p:xfrm>
          <a:off x="4724981" y="2131187"/>
          <a:ext cx="2845883" cy="1270381"/>
        </p:xfrm>
        <a:graphic>
          <a:graphicData uri="http://schemas.openxmlformats.org/presentationml/2006/ole">
            <mc:AlternateContent xmlns:mc="http://schemas.openxmlformats.org/markup-compatibility/2006">
              <mc:Choice xmlns:v="urn:schemas-microsoft-com:vml" Requires="v">
                <p:oleObj spid="_x0000_s4098" name="Equation" r:id="rId3" imgW="927000" imgH="419040" progId="Equation.DSMT4">
                  <p:embed/>
                </p:oleObj>
              </mc:Choice>
              <mc:Fallback>
                <p:oleObj name="Equation" r:id="rId3" imgW="927000" imgH="419040" progId="Equation.DSMT4">
                  <p:embed/>
                  <p:pic>
                    <p:nvPicPr>
                      <p:cNvPr id="11" name="Object 10">
                        <a:extLst>
                          <a:ext uri="{FF2B5EF4-FFF2-40B4-BE49-F238E27FC236}">
                            <a16:creationId xmlns:a16="http://schemas.microsoft.com/office/drawing/2014/main" id="{BD63A99D-C247-A642-D6F5-CB32AD686760}"/>
                          </a:ext>
                        </a:extLst>
                      </p:cNvPr>
                      <p:cNvPicPr>
                        <a:picLocks noChangeAspect="1" noChangeArrowheads="1"/>
                      </p:cNvPicPr>
                      <p:nvPr/>
                    </p:nvPicPr>
                    <p:blipFill>
                      <a:blip r:embed="rId4"/>
                      <a:srcRect/>
                      <a:stretch>
                        <a:fillRect/>
                      </a:stretch>
                    </p:blipFill>
                    <p:spPr bwMode="auto">
                      <a:xfrm>
                        <a:off x="4724981" y="2131187"/>
                        <a:ext cx="2845883" cy="1270381"/>
                      </a:xfrm>
                      <a:prstGeom prst="rect">
                        <a:avLst/>
                      </a:prstGeom>
                      <a:solidFill>
                        <a:schemeClr val="accent2">
                          <a:lumMod val="20000"/>
                          <a:lumOff val="80000"/>
                        </a:schemeClr>
                      </a:solidFill>
                    </p:spPr>
                  </p:pic>
                </p:oleObj>
              </mc:Fallback>
            </mc:AlternateContent>
          </a:graphicData>
        </a:graphic>
      </p:graphicFrame>
      <p:sp>
        <p:nvSpPr>
          <p:cNvPr id="24" name="TextBox 23">
            <a:extLst>
              <a:ext uri="{FF2B5EF4-FFF2-40B4-BE49-F238E27FC236}">
                <a16:creationId xmlns:a16="http://schemas.microsoft.com/office/drawing/2014/main" id="{3582CC2E-B9DC-2641-A8AB-6E449E229A6F}"/>
              </a:ext>
            </a:extLst>
          </p:cNvPr>
          <p:cNvSpPr txBox="1"/>
          <p:nvPr/>
        </p:nvSpPr>
        <p:spPr>
          <a:xfrm>
            <a:off x="4876981" y="1359362"/>
            <a:ext cx="2694067" cy="461665"/>
          </a:xfrm>
          <a:prstGeom prst="rect">
            <a:avLst/>
          </a:prstGeom>
          <a:noFill/>
        </p:spPr>
        <p:txBody>
          <a:bodyPr wrap="square" rtlCol="0">
            <a:spAutoFit/>
          </a:bodyPr>
          <a:lstStyle/>
          <a:p>
            <a:r>
              <a:rPr lang="en-US" sz="2400" dirty="0"/>
              <a:t>Spillover Correction</a:t>
            </a:r>
          </a:p>
        </p:txBody>
      </p:sp>
      <p:sp>
        <p:nvSpPr>
          <p:cNvPr id="7" name="TextBox 6">
            <a:extLst>
              <a:ext uri="{FF2B5EF4-FFF2-40B4-BE49-F238E27FC236}">
                <a16:creationId xmlns:a16="http://schemas.microsoft.com/office/drawing/2014/main" id="{A1A865B8-B40C-3E05-0F01-BC1EF249A97E}"/>
              </a:ext>
            </a:extLst>
          </p:cNvPr>
          <p:cNvSpPr txBox="1"/>
          <p:nvPr/>
        </p:nvSpPr>
        <p:spPr>
          <a:xfrm>
            <a:off x="344204" y="3993232"/>
            <a:ext cx="5462746"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T</a:t>
            </a:r>
            <a:r>
              <a:rPr lang="en-US" sz="2000" baseline="-25000" dirty="0"/>
              <a:t>A</a:t>
            </a:r>
            <a:r>
              <a:rPr lang="en-US" sz="2000" dirty="0"/>
              <a:t> = Antenna Temperature with Cold Space Spillover and Non-Linearity</a:t>
            </a:r>
          </a:p>
          <a:p>
            <a:pPr marL="285750" indent="-285750">
              <a:buFont typeface="Arial" panose="020B0604020202020204" pitchFamily="34" charset="0"/>
              <a:buChar char="•"/>
            </a:pPr>
            <a:r>
              <a:rPr lang="en-US" sz="2000" dirty="0"/>
              <a:t>T’</a:t>
            </a:r>
            <a:r>
              <a:rPr lang="en-US" sz="2000" baseline="-25000" dirty="0"/>
              <a:t>A </a:t>
            </a:r>
            <a:r>
              <a:rPr lang="en-US" sz="2000" dirty="0"/>
              <a:t>= Antenna Temperature with Non-Linearity</a:t>
            </a:r>
          </a:p>
          <a:p>
            <a:pPr marL="285750" indent="-285750">
              <a:buFont typeface="Arial" panose="020B0604020202020204" pitchFamily="34" charset="0"/>
              <a:buChar char="•"/>
            </a:pPr>
            <a:r>
              <a:rPr lang="en-US" sz="2000" dirty="0"/>
              <a:t>T</a:t>
            </a:r>
            <a:r>
              <a:rPr lang="en-US" sz="2000" baseline="-25000" dirty="0"/>
              <a:t>C</a:t>
            </a:r>
            <a:r>
              <a:rPr lang="en-US" sz="2000" dirty="0"/>
              <a:t> = Cold Space Temperature</a:t>
            </a:r>
          </a:p>
          <a:p>
            <a:pPr marL="285750" indent="-285750">
              <a:buFont typeface="Arial" panose="020B0604020202020204" pitchFamily="34" charset="0"/>
              <a:buChar char="•"/>
            </a:pPr>
            <a:r>
              <a:rPr lang="el-GR" sz="2000" dirty="0"/>
              <a:t>η </a:t>
            </a:r>
            <a:r>
              <a:rPr lang="en-US" sz="2000" dirty="0"/>
              <a:t>= Cold Space Spillover into Earth Scene</a:t>
            </a:r>
          </a:p>
        </p:txBody>
      </p:sp>
      <p:sp>
        <p:nvSpPr>
          <p:cNvPr id="8" name="TextBox 7">
            <a:extLst>
              <a:ext uri="{FF2B5EF4-FFF2-40B4-BE49-F238E27FC236}">
                <a16:creationId xmlns:a16="http://schemas.microsoft.com/office/drawing/2014/main" id="{51F1C018-D184-6BD4-A5EB-198C630D9DB7}"/>
              </a:ext>
            </a:extLst>
          </p:cNvPr>
          <p:cNvSpPr txBox="1"/>
          <p:nvPr/>
        </p:nvSpPr>
        <p:spPr>
          <a:xfrm>
            <a:off x="7273130" y="3980728"/>
            <a:ext cx="4574666" cy="1631216"/>
          </a:xfrm>
          <a:prstGeom prst="rect">
            <a:avLst/>
          </a:prstGeom>
          <a:noFill/>
        </p:spPr>
        <p:txBody>
          <a:bodyPr wrap="square" rtlCol="0">
            <a:spAutoFit/>
          </a:bodyPr>
          <a:lstStyle/>
          <a:p>
            <a:r>
              <a:rPr lang="en-US" sz="2000" dirty="0"/>
              <a:t>The Spillover correction accounts for the intrusion of cold space Cosmic Microwave Background (CMB) into the  Earth field of view through antenna </a:t>
            </a:r>
            <a:r>
              <a:rPr lang="en-US" sz="2000" dirty="0" err="1"/>
              <a:t>backlobes</a:t>
            </a:r>
            <a:r>
              <a:rPr lang="en-US" sz="2000" dirty="0"/>
              <a:t> where the CMB fraction (</a:t>
            </a:r>
            <a:r>
              <a:rPr lang="el-GR" sz="2000" dirty="0"/>
              <a:t>η</a:t>
            </a:r>
            <a:r>
              <a:rPr lang="en-US" sz="2000" dirty="0"/>
              <a:t>) is a few percent </a:t>
            </a:r>
          </a:p>
        </p:txBody>
      </p:sp>
      <p:sp>
        <p:nvSpPr>
          <p:cNvPr id="15" name="Title 1">
            <a:extLst>
              <a:ext uri="{FF2B5EF4-FFF2-40B4-BE49-F238E27FC236}">
                <a16:creationId xmlns:a16="http://schemas.microsoft.com/office/drawing/2014/main" id="{3DAB6FD3-1EBF-BDB5-7B39-3A87F9BD5DD5}"/>
              </a:ext>
            </a:extLst>
          </p:cNvPr>
          <p:cNvSpPr>
            <a:spLocks noGrp="1"/>
          </p:cNvSpPr>
          <p:nvPr>
            <p:ph type="title"/>
          </p:nvPr>
        </p:nvSpPr>
        <p:spPr>
          <a:xfrm>
            <a:off x="4657797" y="7748"/>
            <a:ext cx="3265151" cy="823200"/>
          </a:xfrm>
        </p:spPr>
        <p:txBody>
          <a:bodyPr>
            <a:normAutofit/>
          </a:bodyPr>
          <a:lstStyle/>
          <a:p>
            <a:pPr algn="ctr"/>
            <a:r>
              <a:rPr lang="en-US" sz="3200" dirty="0"/>
              <a:t>TA to TB Equations</a:t>
            </a:r>
          </a:p>
        </p:txBody>
      </p:sp>
      <p:cxnSp>
        <p:nvCxnSpPr>
          <p:cNvPr id="16" name="Straight Connector 15">
            <a:extLst>
              <a:ext uri="{FF2B5EF4-FFF2-40B4-BE49-F238E27FC236}">
                <a16:creationId xmlns:a16="http://schemas.microsoft.com/office/drawing/2014/main" id="{1DEBE8A5-8AD4-A41E-4C1D-9392418DEFAE}"/>
              </a:ext>
            </a:extLst>
          </p:cNvPr>
          <p:cNvCxnSpPr>
            <a:cxnSpLocks/>
          </p:cNvCxnSpPr>
          <p:nvPr/>
        </p:nvCxnSpPr>
        <p:spPr>
          <a:xfrm>
            <a:off x="6620256" y="2670048"/>
            <a:ext cx="496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BE5D4F-8D68-D074-0489-FAF0CE74A1E1}"/>
              </a:ext>
            </a:extLst>
          </p:cNvPr>
          <p:cNvCxnSpPr>
            <a:cxnSpLocks/>
          </p:cNvCxnSpPr>
          <p:nvPr/>
        </p:nvCxnSpPr>
        <p:spPr>
          <a:xfrm>
            <a:off x="6620256" y="3371088"/>
            <a:ext cx="4964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0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CD30-6E95-7274-613F-BA9D31C32C50}"/>
            </a:ext>
          </a:extLst>
        </p:cNvPr>
        <p:cNvGrpSpPr/>
        <p:nvPr/>
      </p:nvGrpSpPr>
      <p:grpSpPr>
        <a:xfrm>
          <a:off x="0" y="0"/>
          <a:ext cx="0" cy="0"/>
          <a:chOff x="0" y="0"/>
          <a:chExt cx="0" cy="0"/>
        </a:xfrm>
      </p:grpSpPr>
      <p:sp>
        <p:nvSpPr>
          <p:cNvPr id="5" name="Rectangle 2">
            <a:extLst>
              <a:ext uri="{FF2B5EF4-FFF2-40B4-BE49-F238E27FC236}">
                <a16:creationId xmlns:a16="http://schemas.microsoft.com/office/drawing/2014/main" id="{C536D1BB-7B49-7D1A-F200-D8D52ED7ACC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076CD80F-B6D0-1225-192B-0565E6344ED9}"/>
              </a:ext>
            </a:extLst>
          </p:cNvPr>
          <p:cNvGraphicFramePr>
            <a:graphicFrameLocks noChangeAspect="1"/>
          </p:cNvGraphicFramePr>
          <p:nvPr>
            <p:extLst>
              <p:ext uri="{D42A27DB-BD31-4B8C-83A1-F6EECF244321}">
                <p14:modId xmlns:p14="http://schemas.microsoft.com/office/powerpoint/2010/main" val="2909745784"/>
              </p:ext>
            </p:extLst>
          </p:nvPr>
        </p:nvGraphicFramePr>
        <p:xfrm>
          <a:off x="3092116" y="2245197"/>
          <a:ext cx="6007768" cy="1384399"/>
        </p:xfrm>
        <a:graphic>
          <a:graphicData uri="http://schemas.openxmlformats.org/presentationml/2006/ole">
            <mc:AlternateContent xmlns:mc="http://schemas.openxmlformats.org/markup-compatibility/2006">
              <mc:Choice xmlns:v="urn:schemas-microsoft-com:vml" Requires="v">
                <p:oleObj spid="_x0000_s5122" name="Equation" r:id="rId3" imgW="2197080" imgH="507960" progId="Equation.DSMT4">
                  <p:embed/>
                </p:oleObj>
              </mc:Choice>
              <mc:Fallback>
                <p:oleObj name="Equation" r:id="rId3" imgW="2197080" imgH="507960" progId="Equation.DSMT4">
                  <p:embed/>
                  <p:pic>
                    <p:nvPicPr>
                      <p:cNvPr id="13" name="Object 12">
                        <a:extLst>
                          <a:ext uri="{FF2B5EF4-FFF2-40B4-BE49-F238E27FC236}">
                            <a16:creationId xmlns:a16="http://schemas.microsoft.com/office/drawing/2014/main" id="{173B7DB2-0D5E-8668-AD7A-DA966B5FF48A}"/>
                          </a:ext>
                        </a:extLst>
                      </p:cNvPr>
                      <p:cNvPicPr>
                        <a:picLocks noChangeAspect="1" noChangeArrowheads="1"/>
                      </p:cNvPicPr>
                      <p:nvPr/>
                    </p:nvPicPr>
                    <p:blipFill>
                      <a:blip r:embed="rId4"/>
                      <a:srcRect/>
                      <a:stretch>
                        <a:fillRect/>
                      </a:stretch>
                    </p:blipFill>
                    <p:spPr bwMode="auto">
                      <a:xfrm>
                        <a:off x="3092116" y="2245197"/>
                        <a:ext cx="6007768" cy="1384399"/>
                      </a:xfrm>
                      <a:prstGeom prst="rect">
                        <a:avLst/>
                      </a:prstGeom>
                      <a:solidFill>
                        <a:schemeClr val="accent6">
                          <a:lumMod val="20000"/>
                          <a:lumOff val="80000"/>
                        </a:schemeClr>
                      </a:solidFill>
                    </p:spPr>
                  </p:pic>
                </p:oleObj>
              </mc:Fallback>
            </mc:AlternateContent>
          </a:graphicData>
        </a:graphic>
      </p:graphicFrame>
      <p:sp>
        <p:nvSpPr>
          <p:cNvPr id="25" name="TextBox 24">
            <a:extLst>
              <a:ext uri="{FF2B5EF4-FFF2-40B4-BE49-F238E27FC236}">
                <a16:creationId xmlns:a16="http://schemas.microsoft.com/office/drawing/2014/main" id="{55039AF6-1486-2DF5-93DD-03A49E199DD8}"/>
              </a:ext>
            </a:extLst>
          </p:cNvPr>
          <p:cNvSpPr txBox="1"/>
          <p:nvPr/>
        </p:nvSpPr>
        <p:spPr>
          <a:xfrm>
            <a:off x="4110950" y="1510113"/>
            <a:ext cx="3970100" cy="461665"/>
          </a:xfrm>
          <a:prstGeom prst="rect">
            <a:avLst/>
          </a:prstGeom>
          <a:noFill/>
        </p:spPr>
        <p:txBody>
          <a:bodyPr wrap="square" rtlCol="0">
            <a:spAutoFit/>
          </a:bodyPr>
          <a:lstStyle/>
          <a:p>
            <a:r>
              <a:rPr lang="en-US" sz="2400" dirty="0"/>
              <a:t>Cross-polarization Correction</a:t>
            </a:r>
          </a:p>
        </p:txBody>
      </p:sp>
      <p:sp>
        <p:nvSpPr>
          <p:cNvPr id="4" name="TextBox 3">
            <a:extLst>
              <a:ext uri="{FF2B5EF4-FFF2-40B4-BE49-F238E27FC236}">
                <a16:creationId xmlns:a16="http://schemas.microsoft.com/office/drawing/2014/main" id="{77539DC2-5DCF-5705-4345-4247882BE526}"/>
              </a:ext>
            </a:extLst>
          </p:cNvPr>
          <p:cNvSpPr txBox="1"/>
          <p:nvPr/>
        </p:nvSpPr>
        <p:spPr>
          <a:xfrm>
            <a:off x="202626" y="4532279"/>
            <a:ext cx="6911406"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T</a:t>
            </a:r>
            <a:r>
              <a:rPr lang="en-US" sz="2000" baseline="-25000" dirty="0"/>
              <a:t>BV</a:t>
            </a:r>
            <a:r>
              <a:rPr lang="en-US" sz="2000" dirty="0"/>
              <a:t>, T</a:t>
            </a:r>
            <a:r>
              <a:rPr lang="en-US" sz="2000" baseline="-25000" dirty="0"/>
              <a:t>BH</a:t>
            </a:r>
            <a:r>
              <a:rPr lang="en-US" sz="2000" dirty="0"/>
              <a:t> = Top of the atmosphere brightness temperature after calibration for V-pol and H-pol</a:t>
            </a:r>
          </a:p>
          <a:p>
            <a:pPr marL="285750" indent="-285750">
              <a:buFont typeface="Arial" panose="020B0604020202020204" pitchFamily="34" charset="0"/>
              <a:buChar char="•"/>
            </a:pPr>
            <a:r>
              <a:rPr lang="en-US" sz="2000" dirty="0"/>
              <a:t>T</a:t>
            </a:r>
            <a:r>
              <a:rPr lang="en-US" sz="2000" baseline="-25000" dirty="0"/>
              <a:t>AV</a:t>
            </a:r>
            <a:r>
              <a:rPr lang="en-US" sz="2000" dirty="0"/>
              <a:t>, T</a:t>
            </a:r>
            <a:r>
              <a:rPr lang="en-US" sz="2000" baseline="-25000" dirty="0"/>
              <a:t>AH</a:t>
            </a:r>
            <a:r>
              <a:rPr lang="en-US" sz="2000" dirty="0"/>
              <a:t> = Antenna Temperature with Cold Space Spillover and Non-Linearity for V-pol and H-pol</a:t>
            </a:r>
          </a:p>
          <a:p>
            <a:pPr marL="285750" indent="-285750">
              <a:buFont typeface="Arial" panose="020B0604020202020204" pitchFamily="34" charset="0"/>
              <a:buChar char="•"/>
            </a:pPr>
            <a:r>
              <a:rPr lang="en-US" sz="2000" dirty="0" err="1"/>
              <a:t>C</a:t>
            </a:r>
            <a:r>
              <a:rPr lang="en-US" sz="2000" baseline="-25000" dirty="0" err="1"/>
              <a:t>p,q</a:t>
            </a:r>
            <a:r>
              <a:rPr lang="en-US" sz="2000" baseline="-25000" dirty="0"/>
              <a:t> </a:t>
            </a:r>
            <a:r>
              <a:rPr lang="en-US" sz="2000" dirty="0"/>
              <a:t>= Values for cross-polarization mixing of q into p where p is V-,H-pol and q is V-,H-pol; note, C</a:t>
            </a:r>
            <a:r>
              <a:rPr lang="en-US" sz="2000" baseline="-25000" dirty="0"/>
              <a:t>VH</a:t>
            </a:r>
            <a:r>
              <a:rPr lang="en-US" sz="2000" dirty="0"/>
              <a:t>=1-C</a:t>
            </a:r>
            <a:r>
              <a:rPr lang="en-US" sz="2000" baseline="-25000" dirty="0"/>
              <a:t>VV</a:t>
            </a:r>
            <a:r>
              <a:rPr lang="en-US" sz="2000" dirty="0"/>
              <a:t> and C</a:t>
            </a:r>
            <a:r>
              <a:rPr lang="en-US" sz="2000" baseline="-25000" dirty="0"/>
              <a:t>HV</a:t>
            </a:r>
            <a:r>
              <a:rPr lang="en-US" sz="2000" dirty="0"/>
              <a:t>=1-C</a:t>
            </a:r>
            <a:r>
              <a:rPr lang="en-US" sz="2000" baseline="-25000" dirty="0"/>
              <a:t>HH</a:t>
            </a:r>
          </a:p>
        </p:txBody>
      </p:sp>
      <p:sp>
        <p:nvSpPr>
          <p:cNvPr id="10" name="TextBox 9">
            <a:extLst>
              <a:ext uri="{FF2B5EF4-FFF2-40B4-BE49-F238E27FC236}">
                <a16:creationId xmlns:a16="http://schemas.microsoft.com/office/drawing/2014/main" id="{4444DDD2-353A-7493-9211-48615C4130B4}"/>
              </a:ext>
            </a:extLst>
          </p:cNvPr>
          <p:cNvSpPr txBox="1"/>
          <p:nvPr/>
        </p:nvSpPr>
        <p:spPr>
          <a:xfrm>
            <a:off x="8102545" y="4840055"/>
            <a:ext cx="3886829" cy="1323439"/>
          </a:xfrm>
          <a:prstGeom prst="rect">
            <a:avLst/>
          </a:prstGeom>
          <a:noFill/>
        </p:spPr>
        <p:txBody>
          <a:bodyPr wrap="square" rtlCol="0">
            <a:spAutoFit/>
          </a:bodyPr>
          <a:lstStyle/>
          <a:p>
            <a:r>
              <a:rPr lang="en-US" sz="2000" dirty="0"/>
              <a:t>The Cross-polarization correction accounts for the mixing of V-pol into H-pol (and vice versa) that is received by the antenna</a:t>
            </a:r>
          </a:p>
        </p:txBody>
      </p:sp>
      <p:sp>
        <p:nvSpPr>
          <p:cNvPr id="12" name="Title 1">
            <a:extLst>
              <a:ext uri="{FF2B5EF4-FFF2-40B4-BE49-F238E27FC236}">
                <a16:creationId xmlns:a16="http://schemas.microsoft.com/office/drawing/2014/main" id="{E2942DA5-958F-47EF-226B-404659705882}"/>
              </a:ext>
            </a:extLst>
          </p:cNvPr>
          <p:cNvSpPr>
            <a:spLocks noGrp="1"/>
          </p:cNvSpPr>
          <p:nvPr>
            <p:ph type="title"/>
          </p:nvPr>
        </p:nvSpPr>
        <p:spPr>
          <a:xfrm>
            <a:off x="4657797" y="7748"/>
            <a:ext cx="3265151" cy="823200"/>
          </a:xfrm>
        </p:spPr>
        <p:txBody>
          <a:bodyPr>
            <a:normAutofit/>
          </a:bodyPr>
          <a:lstStyle/>
          <a:p>
            <a:pPr algn="ctr"/>
            <a:r>
              <a:rPr lang="en-US" sz="3200" dirty="0"/>
              <a:t>TA to TB Equations</a:t>
            </a:r>
          </a:p>
        </p:txBody>
      </p:sp>
      <p:cxnSp>
        <p:nvCxnSpPr>
          <p:cNvPr id="15" name="Straight Connector 14">
            <a:extLst>
              <a:ext uri="{FF2B5EF4-FFF2-40B4-BE49-F238E27FC236}">
                <a16:creationId xmlns:a16="http://schemas.microsoft.com/office/drawing/2014/main" id="{DB8D8321-DC02-7346-71D8-07AE0C4F85DA}"/>
              </a:ext>
            </a:extLst>
          </p:cNvPr>
          <p:cNvCxnSpPr>
            <a:cxnSpLocks/>
          </p:cNvCxnSpPr>
          <p:nvPr/>
        </p:nvCxnSpPr>
        <p:spPr>
          <a:xfrm>
            <a:off x="5010912" y="2926080"/>
            <a:ext cx="6583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093498E-16CE-B9E1-8696-4E9D914D4533}"/>
              </a:ext>
            </a:extLst>
          </p:cNvPr>
          <p:cNvCxnSpPr>
            <a:cxnSpLocks/>
          </p:cNvCxnSpPr>
          <p:nvPr/>
        </p:nvCxnSpPr>
        <p:spPr>
          <a:xfrm flipV="1">
            <a:off x="5295699" y="3550348"/>
            <a:ext cx="556461" cy="121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6F7799-EA37-5BC6-14E2-53E2EE0019D0}"/>
              </a:ext>
            </a:extLst>
          </p:cNvPr>
          <p:cNvCxnSpPr>
            <a:cxnSpLocks/>
          </p:cNvCxnSpPr>
          <p:nvPr/>
        </p:nvCxnSpPr>
        <p:spPr>
          <a:xfrm>
            <a:off x="6829244" y="2926080"/>
            <a:ext cx="6450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96D3B8E-2681-28AD-6C5C-E5258A42B66E}"/>
              </a:ext>
            </a:extLst>
          </p:cNvPr>
          <p:cNvCxnSpPr>
            <a:cxnSpLocks/>
          </p:cNvCxnSpPr>
          <p:nvPr/>
        </p:nvCxnSpPr>
        <p:spPr>
          <a:xfrm>
            <a:off x="6583680" y="3550348"/>
            <a:ext cx="6217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07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0BC3D-6037-54B6-198C-C452C5FC6573}"/>
              </a:ext>
            </a:extLst>
          </p:cNvPr>
          <p:cNvSpPr>
            <a:spLocks noGrp="1"/>
          </p:cNvSpPr>
          <p:nvPr>
            <p:ph type="title"/>
          </p:nvPr>
        </p:nvSpPr>
        <p:spPr>
          <a:xfrm>
            <a:off x="838200" y="0"/>
            <a:ext cx="10515600" cy="1325563"/>
          </a:xfrm>
        </p:spPr>
        <p:txBody>
          <a:bodyPr>
            <a:normAutofit/>
          </a:bodyPr>
          <a:lstStyle/>
          <a:p>
            <a:pPr algn="ctr"/>
            <a:r>
              <a:rPr lang="en-US" sz="3200" dirty="0"/>
              <a:t>GMI TBs are an Absolute Calibration Reference</a:t>
            </a:r>
          </a:p>
        </p:txBody>
      </p:sp>
      <p:sp>
        <p:nvSpPr>
          <p:cNvPr id="3" name="Content Placeholder 2">
            <a:extLst>
              <a:ext uri="{FF2B5EF4-FFF2-40B4-BE49-F238E27FC236}">
                <a16:creationId xmlns:a16="http://schemas.microsoft.com/office/drawing/2014/main" id="{B4170F04-594E-2017-52FA-AC88969BA5D0}"/>
              </a:ext>
            </a:extLst>
          </p:cNvPr>
          <p:cNvSpPr>
            <a:spLocks noGrp="1"/>
          </p:cNvSpPr>
          <p:nvPr>
            <p:ph idx="1"/>
          </p:nvPr>
        </p:nvSpPr>
        <p:spPr>
          <a:xfrm>
            <a:off x="313765" y="1164198"/>
            <a:ext cx="11564470" cy="5693802"/>
          </a:xfrm>
        </p:spPr>
        <p:txBody>
          <a:bodyPr>
            <a:normAutofit fontScale="92500" lnSpcReduction="10000"/>
          </a:bodyPr>
          <a:lstStyle/>
          <a:p>
            <a:pPr marL="0" indent="0">
              <a:buNone/>
            </a:pPr>
            <a:r>
              <a:rPr lang="en-US" sz="2400" dirty="0">
                <a:solidFill>
                  <a:schemeClr val="accent2">
                    <a:lumMod val="75000"/>
                  </a:schemeClr>
                </a:solidFill>
              </a:rPr>
              <a:t>GMI</a:t>
            </a:r>
            <a:r>
              <a:rPr lang="en-US" sz="2400" dirty="0"/>
              <a:t> TBs are </a:t>
            </a:r>
            <a:r>
              <a:rPr lang="en-US" sz="2400" dirty="0">
                <a:solidFill>
                  <a:schemeClr val="accent2">
                    <a:lumMod val="75000"/>
                  </a:schemeClr>
                </a:solidFill>
              </a:rPr>
              <a:t>absolutely calibrated</a:t>
            </a:r>
            <a:r>
              <a:rPr lang="en-US" sz="2400" dirty="0">
                <a:solidFill>
                  <a:schemeClr val="accent1">
                    <a:lumMod val="75000"/>
                  </a:schemeClr>
                </a:solidFill>
              </a:rPr>
              <a:t> </a:t>
            </a:r>
            <a:r>
              <a:rPr lang="en-US" sz="2400" dirty="0"/>
              <a:t>to within 0.2—0.3 K when compared to the RTM, and are therefore used as a reference TB for other MW sensors</a:t>
            </a:r>
          </a:p>
          <a:p>
            <a:pPr marL="0" indent="0">
              <a:buNone/>
            </a:pPr>
            <a:endParaRPr lang="en-US" sz="2000" dirty="0"/>
          </a:p>
          <a:p>
            <a:pPr lvl="1"/>
            <a:r>
              <a:rPr lang="en-US" sz="2000" dirty="0">
                <a:solidFill>
                  <a:srgbClr val="C00000"/>
                </a:solidFill>
              </a:rPr>
              <a:t>No vicarious Earth targets required. No specific radiative transfer model (RTM) required.</a:t>
            </a:r>
          </a:p>
          <a:p>
            <a:pPr marL="0" indent="0">
              <a:buNone/>
            </a:pPr>
            <a:endParaRPr lang="en-US" sz="2000" dirty="0"/>
          </a:p>
          <a:p>
            <a:pPr lvl="1">
              <a:spcAft>
                <a:spcPts val="600"/>
              </a:spcAft>
            </a:pPr>
            <a:r>
              <a:rPr lang="en-US" sz="2000" dirty="0">
                <a:solidFill>
                  <a:schemeClr val="accent6">
                    <a:lumMod val="75000"/>
                  </a:schemeClr>
                </a:solidFill>
              </a:rPr>
              <a:t>4-point Calibration</a:t>
            </a:r>
            <a:r>
              <a:rPr lang="en-US" sz="2000" dirty="0"/>
              <a:t> consists of hot load and cold sky view + internal noise diodes</a:t>
            </a:r>
          </a:p>
          <a:p>
            <a:pPr lvl="2">
              <a:spcAft>
                <a:spcPts val="600"/>
              </a:spcAft>
            </a:pPr>
            <a:r>
              <a:rPr lang="en-US" sz="1800" b="1" i="1" dirty="0">
                <a:solidFill>
                  <a:srgbClr val="0505FF"/>
                </a:solidFill>
              </a:rPr>
              <a:t>T</a:t>
            </a:r>
            <a:r>
              <a:rPr lang="en-US" sz="1800" b="1" i="1" baseline="-25000" dirty="0">
                <a:solidFill>
                  <a:srgbClr val="0505FF"/>
                </a:solidFill>
              </a:rPr>
              <a:t>C</a:t>
            </a:r>
            <a:r>
              <a:rPr lang="en-US" sz="1800" b="1" i="1" dirty="0"/>
              <a:t>      </a:t>
            </a:r>
            <a:r>
              <a:rPr lang="en-US" sz="1800" b="1" i="1" dirty="0" err="1">
                <a:solidFill>
                  <a:srgbClr val="0505FF"/>
                </a:solidFill>
              </a:rPr>
              <a:t>T</a:t>
            </a:r>
            <a:r>
              <a:rPr lang="en-US" sz="1800" b="1" i="1" baseline="-25000" dirty="0" err="1">
                <a:solidFill>
                  <a:srgbClr val="0505FF"/>
                </a:solidFill>
              </a:rPr>
              <a:t>C</a:t>
            </a:r>
            <a:r>
              <a:rPr lang="en-US" sz="1800" b="1" i="1" dirty="0"/>
              <a:t> + </a:t>
            </a:r>
            <a:r>
              <a:rPr lang="en-US" sz="1800" b="1" i="1" dirty="0">
                <a:solidFill>
                  <a:srgbClr val="C139CB"/>
                </a:solidFill>
              </a:rPr>
              <a:t>T</a:t>
            </a:r>
            <a:r>
              <a:rPr lang="en-US" sz="1800" b="1" i="1" baseline="-25000" dirty="0">
                <a:solidFill>
                  <a:srgbClr val="C139CB"/>
                </a:solidFill>
              </a:rPr>
              <a:t>ND</a:t>
            </a:r>
            <a:r>
              <a:rPr lang="en-US" sz="1800" b="1" i="1" baseline="-25000" dirty="0"/>
              <a:t> </a:t>
            </a:r>
            <a:r>
              <a:rPr lang="en-US" sz="1800" b="1" i="1" dirty="0"/>
              <a:t>     </a:t>
            </a:r>
            <a:r>
              <a:rPr lang="en-US" sz="1800" b="1" i="1" dirty="0">
                <a:solidFill>
                  <a:srgbClr val="FF0000"/>
                </a:solidFill>
              </a:rPr>
              <a:t>T</a:t>
            </a:r>
            <a:r>
              <a:rPr lang="en-US" sz="1800" b="1" i="1" baseline="-25000" dirty="0">
                <a:solidFill>
                  <a:srgbClr val="FF0000"/>
                </a:solidFill>
              </a:rPr>
              <a:t>H</a:t>
            </a:r>
            <a:r>
              <a:rPr lang="en-US" sz="1800" b="1" i="1" dirty="0"/>
              <a:t>      </a:t>
            </a:r>
            <a:r>
              <a:rPr lang="en-US" sz="1800" b="1" i="1" dirty="0" err="1">
                <a:solidFill>
                  <a:srgbClr val="FF0000"/>
                </a:solidFill>
              </a:rPr>
              <a:t>T</a:t>
            </a:r>
            <a:r>
              <a:rPr lang="en-US" sz="1800" b="1" i="1" baseline="-25000" dirty="0" err="1">
                <a:solidFill>
                  <a:srgbClr val="FF0000"/>
                </a:solidFill>
              </a:rPr>
              <a:t>H</a:t>
            </a:r>
            <a:r>
              <a:rPr lang="en-US" sz="1800" b="1" i="1" dirty="0"/>
              <a:t> + </a:t>
            </a:r>
            <a:r>
              <a:rPr lang="en-US" sz="1800" b="1" i="1" dirty="0">
                <a:solidFill>
                  <a:srgbClr val="C139CB"/>
                </a:solidFill>
              </a:rPr>
              <a:t>T</a:t>
            </a:r>
            <a:r>
              <a:rPr lang="en-US" sz="1800" b="1" i="1" baseline="-25000" dirty="0">
                <a:solidFill>
                  <a:srgbClr val="C139CB"/>
                </a:solidFill>
              </a:rPr>
              <a:t>ND</a:t>
            </a:r>
            <a:endParaRPr lang="en-US" sz="1800" dirty="0"/>
          </a:p>
          <a:p>
            <a:pPr lvl="2">
              <a:spcAft>
                <a:spcPts val="600"/>
              </a:spcAft>
            </a:pPr>
            <a:r>
              <a:rPr lang="en-US" sz="1800" dirty="0"/>
              <a:t>Noise diodes check for nonlinearities, fill in for the cold-sky view during orbit maneuvers, monitor the temperature stability of the hot load, and check for intrusions into the cold-sky view</a:t>
            </a:r>
          </a:p>
          <a:p>
            <a:pPr lvl="2">
              <a:spcAft>
                <a:spcPts val="600"/>
              </a:spcAft>
            </a:pPr>
            <a:r>
              <a:rPr lang="en-US" sz="1800" dirty="0"/>
              <a:t>Pre-launch determination of antenna patterns and non-linearity were accurate</a:t>
            </a:r>
            <a:endParaRPr lang="en-US" sz="1800" b="1" i="1" baseline="-25000" dirty="0">
              <a:solidFill>
                <a:srgbClr val="C139CB"/>
              </a:solidFill>
            </a:endParaRPr>
          </a:p>
          <a:p>
            <a:pPr marL="914400" lvl="2" indent="0">
              <a:spcAft>
                <a:spcPts val="600"/>
              </a:spcAft>
              <a:buNone/>
            </a:pPr>
            <a:endParaRPr lang="en-US" dirty="0"/>
          </a:p>
          <a:p>
            <a:pPr lvl="1">
              <a:spcAft>
                <a:spcPts val="600"/>
              </a:spcAft>
            </a:pPr>
            <a:r>
              <a:rPr lang="en-US" sz="2000" dirty="0">
                <a:solidFill>
                  <a:schemeClr val="accent4">
                    <a:lumMod val="75000"/>
                  </a:schemeClr>
                </a:solidFill>
              </a:rPr>
              <a:t>On-Orbit Maneuvers</a:t>
            </a:r>
            <a:r>
              <a:rPr lang="en-US" sz="2000" dirty="0"/>
              <a:t> include (1) deep space maneuver for along-scan bias removal, (2) inverted </a:t>
            </a:r>
            <a:r>
              <a:rPr lang="en-US" sz="2000" dirty="0" err="1"/>
              <a:t>backlobe</a:t>
            </a:r>
            <a:r>
              <a:rPr lang="en-US" sz="2000" dirty="0"/>
              <a:t> maneuver for cold space spillover removal, and (3) nadir look for determining bias offsets in V-pol and H-pol (ability to disentangle biases from cross-polarization effects)</a:t>
            </a:r>
          </a:p>
          <a:p>
            <a:pPr marL="457200" lvl="1" indent="0">
              <a:spcAft>
                <a:spcPts val="600"/>
              </a:spcAft>
              <a:buNone/>
            </a:pPr>
            <a:endParaRPr lang="en-US" sz="2000" dirty="0"/>
          </a:p>
          <a:p>
            <a:pPr lvl="1">
              <a:spcAft>
                <a:spcPts val="600"/>
              </a:spcAft>
            </a:pPr>
            <a:r>
              <a:rPr lang="en-US" sz="2000" dirty="0">
                <a:solidFill>
                  <a:schemeClr val="accent1">
                    <a:lumMod val="75000"/>
                  </a:schemeClr>
                </a:solidFill>
              </a:rPr>
              <a:t>No calibration anomalies or drifts </a:t>
            </a:r>
            <a:r>
              <a:rPr lang="en-US" sz="2000" dirty="0"/>
              <a:t>in GMI TBs (hot load solar intrusion, emissive reflector, …)</a:t>
            </a:r>
          </a:p>
          <a:p>
            <a:pPr lvl="1">
              <a:spcAft>
                <a:spcPts val="600"/>
              </a:spcAft>
            </a:pPr>
            <a:r>
              <a:rPr lang="en-US" dirty="0"/>
              <a:t>Wentz, F. and D. Draper 2016 paper</a:t>
            </a:r>
          </a:p>
        </p:txBody>
      </p:sp>
    </p:spTree>
    <p:extLst>
      <p:ext uri="{BB962C8B-B14F-4D97-AF65-F5344CB8AC3E}">
        <p14:creationId xmlns:p14="http://schemas.microsoft.com/office/powerpoint/2010/main" val="138314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D676-3E8C-D324-0EF9-A8E8224B405C}"/>
              </a:ext>
            </a:extLst>
          </p:cNvPr>
          <p:cNvSpPr>
            <a:spLocks noGrp="1"/>
          </p:cNvSpPr>
          <p:nvPr>
            <p:ph type="title"/>
          </p:nvPr>
        </p:nvSpPr>
        <p:spPr>
          <a:xfrm>
            <a:off x="3166591" y="-35850"/>
            <a:ext cx="5858816" cy="1325563"/>
          </a:xfrm>
        </p:spPr>
        <p:txBody>
          <a:bodyPr>
            <a:normAutofit/>
          </a:bodyPr>
          <a:lstStyle/>
          <a:p>
            <a:r>
              <a:rPr lang="en-US" sz="3200" dirty="0"/>
              <a:t>Intercalibration of MW TBs to GMI</a:t>
            </a:r>
          </a:p>
        </p:txBody>
      </p:sp>
      <p:sp>
        <p:nvSpPr>
          <p:cNvPr id="5" name="Rectangle 2">
            <a:extLst>
              <a:ext uri="{FF2B5EF4-FFF2-40B4-BE49-F238E27FC236}">
                <a16:creationId xmlns:a16="http://schemas.microsoft.com/office/drawing/2014/main" id="{C5E1471A-7576-75AA-2AA9-9C742F071E0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72320B11-0152-108B-7D3C-0C130F4D0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419" y="1330045"/>
            <a:ext cx="7119161" cy="5303360"/>
          </a:xfrm>
          <a:prstGeom prst="rect">
            <a:avLst/>
          </a:prstGeom>
        </p:spPr>
      </p:pic>
    </p:spTree>
    <p:extLst>
      <p:ext uri="{BB962C8B-B14F-4D97-AF65-F5344CB8AC3E}">
        <p14:creationId xmlns:p14="http://schemas.microsoft.com/office/powerpoint/2010/main" val="3604730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937</TotalTime>
  <Words>1913</Words>
  <Application>Microsoft Macintosh PowerPoint</Application>
  <PresentationFormat>Widescreen</PresentationFormat>
  <Paragraphs>260</Paragraphs>
  <Slides>23</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Arial</vt:lpstr>
      <vt:lpstr>Calibri</vt:lpstr>
      <vt:lpstr>Calibri Light</vt:lpstr>
      <vt:lpstr>Google Sans</vt:lpstr>
      <vt:lpstr>Office Theme</vt:lpstr>
      <vt:lpstr>Photo Editor Photo</vt:lpstr>
      <vt:lpstr>Equation</vt:lpstr>
      <vt:lpstr>Absolute Intercalibration of Spaceborne Microwave Radiometers</vt:lpstr>
      <vt:lpstr>PowerPoint Presentation</vt:lpstr>
      <vt:lpstr>Motivation</vt:lpstr>
      <vt:lpstr>Absolute Radiometer Calibration</vt:lpstr>
      <vt:lpstr>TA to TB Equations</vt:lpstr>
      <vt:lpstr>TA to TB Equations</vt:lpstr>
      <vt:lpstr>TA to TB Equations</vt:lpstr>
      <vt:lpstr>GMI TBs are an Absolute Calibration Reference</vt:lpstr>
      <vt:lpstr>Intercalibration of MW TBs to GMI</vt:lpstr>
      <vt:lpstr>Intercalibration of MW TBs to GMI</vt:lpstr>
      <vt:lpstr>Adjustment to GMI TBs to Account for Different Configuration</vt:lpstr>
      <vt:lpstr>Calibration Parameter Results: WindSat</vt:lpstr>
      <vt:lpstr>PowerPoint Presentation</vt:lpstr>
      <vt:lpstr>Open Ocean TB Calibration Results</vt:lpstr>
      <vt:lpstr>Sources of Uncertainty</vt:lpstr>
      <vt:lpstr>Amazon Rainforest TB Calibration Results</vt:lpstr>
      <vt:lpstr>PowerPoint Presentation</vt:lpstr>
      <vt:lpstr>Absolutely Calibrated TB Data Available on RSS Webpage</vt:lpstr>
      <vt:lpstr>Summary and Conclusions</vt:lpstr>
      <vt:lpstr>Estimate 18H Non-Linearity to De-Bias Ocean</vt:lpstr>
      <vt:lpstr>PowerPoint Presentation</vt:lpstr>
      <vt:lpstr>Ground Truth Validation Wind Speed Retrievals versus Buoys</vt:lpstr>
      <vt:lpstr>Ground Truth Validation Precipitable Water Retrievals versus GPS Stations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Absolute Intercalibration of Spaceborne Microwave Radiometers</dc:title>
  <dc:creator>Katherine Wentz</dc:creator>
  <cp:lastModifiedBy>Microsoft Office User</cp:lastModifiedBy>
  <cp:revision>16</cp:revision>
  <dcterms:created xsi:type="dcterms:W3CDTF">2025-01-10T00:20:53Z</dcterms:created>
  <dcterms:modified xsi:type="dcterms:W3CDTF">2025-01-16T14:02:46Z</dcterms:modified>
</cp:coreProperties>
</file>