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bookmarkIdSeed="5">
  <p:sldMasterIdLst>
    <p:sldMasterId id="2147483648" r:id="rId1"/>
  </p:sldMasterIdLst>
  <p:notesMasterIdLst>
    <p:notesMasterId r:id="rId11"/>
  </p:notesMasterIdLst>
  <p:handoutMasterIdLst>
    <p:handoutMasterId r:id="rId12"/>
  </p:handoutMasterIdLst>
  <p:sldIdLst>
    <p:sldId id="733" r:id="rId2"/>
    <p:sldId id="836" r:id="rId3"/>
    <p:sldId id="838" r:id="rId4"/>
    <p:sldId id="839" r:id="rId5"/>
    <p:sldId id="840" r:id="rId6"/>
    <p:sldId id="841" r:id="rId7"/>
    <p:sldId id="843" r:id="rId8"/>
    <p:sldId id="844" r:id="rId9"/>
    <p:sldId id="842" r:id="rId10"/>
  </p:sldIdLst>
  <p:sldSz cx="12192000" cy="6858000"/>
  <p:notesSz cx="6797675" cy="9926638"/>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3126">
          <p15:clr>
            <a:srgbClr val="A4A3A4"/>
          </p15:clr>
        </p15:guide>
        <p15:guide id="2" pos="2142">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FF3300"/>
    <a:srgbClr val="333399"/>
    <a:srgbClr val="000000"/>
    <a:srgbClr val="0C45E4"/>
    <a:srgbClr val="008000"/>
    <a:srgbClr val="5F5F5F"/>
    <a:srgbClr val="333333"/>
    <a:srgbClr val="CC3300"/>
    <a:srgbClr val="80008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146" autoAdjust="0"/>
    <p:restoredTop sz="87848" autoAdjust="0"/>
  </p:normalViewPr>
  <p:slideViewPr>
    <p:cSldViewPr snapToGrid="0">
      <p:cViewPr varScale="1">
        <p:scale>
          <a:sx n="105" d="100"/>
          <a:sy n="105" d="100"/>
        </p:scale>
        <p:origin x="882" y="96"/>
      </p:cViewPr>
      <p:guideLst>
        <p:guide orient="horz" pos="2160"/>
        <p:guide pos="384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88" d="100"/>
          <a:sy n="88" d="100"/>
        </p:scale>
        <p:origin x="-2874" y="-108"/>
      </p:cViewPr>
      <p:guideLst>
        <p:guide orient="horz" pos="3126"/>
        <p:guide pos="2142"/>
      </p:guideLst>
    </p:cSldViewPr>
  </p:notesViewPr>
  <p:gridSpacing cx="114300" cy="1143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70338" name="Rectangle 2"/>
          <p:cNvSpPr>
            <a:spLocks noGrp="1" noChangeArrowheads="1"/>
          </p:cNvSpPr>
          <p:nvPr>
            <p:ph type="hdr" sz="quarter"/>
          </p:nvPr>
        </p:nvSpPr>
        <p:spPr bwMode="auto">
          <a:xfrm>
            <a:off x="0" y="0"/>
            <a:ext cx="2946400" cy="495300"/>
          </a:xfrm>
          <a:prstGeom prst="rect">
            <a:avLst/>
          </a:prstGeom>
          <a:noFill/>
          <a:ln w="9525">
            <a:noFill/>
            <a:miter lim="800000"/>
            <a:headEnd/>
            <a:tailEnd/>
          </a:ln>
          <a:effectLst/>
        </p:spPr>
        <p:txBody>
          <a:bodyPr vert="horz" wrap="square" lIns="92309" tIns="46154" rIns="92309" bIns="46154" numCol="1" anchor="t" anchorCtr="0" compatLnSpc="1">
            <a:prstTxWarp prst="textNoShape">
              <a:avLst/>
            </a:prstTxWarp>
          </a:bodyPr>
          <a:lstStyle>
            <a:lvl1pPr defTabSz="922338">
              <a:defRPr sz="1200"/>
            </a:lvl1pPr>
          </a:lstStyle>
          <a:p>
            <a:pPr>
              <a:defRPr/>
            </a:pPr>
            <a:endParaRPr lang="en-US"/>
          </a:p>
        </p:txBody>
      </p:sp>
      <p:sp>
        <p:nvSpPr>
          <p:cNvPr id="270339" name="Rectangle 3"/>
          <p:cNvSpPr>
            <a:spLocks noGrp="1" noChangeArrowheads="1"/>
          </p:cNvSpPr>
          <p:nvPr>
            <p:ph type="dt" sz="quarter" idx="1"/>
          </p:nvPr>
        </p:nvSpPr>
        <p:spPr bwMode="auto">
          <a:xfrm>
            <a:off x="3849688" y="0"/>
            <a:ext cx="2946400" cy="495300"/>
          </a:xfrm>
          <a:prstGeom prst="rect">
            <a:avLst/>
          </a:prstGeom>
          <a:noFill/>
          <a:ln w="9525">
            <a:noFill/>
            <a:miter lim="800000"/>
            <a:headEnd/>
            <a:tailEnd/>
          </a:ln>
          <a:effectLst/>
        </p:spPr>
        <p:txBody>
          <a:bodyPr vert="horz" wrap="square" lIns="92309" tIns="46154" rIns="92309" bIns="46154" numCol="1" anchor="t" anchorCtr="0" compatLnSpc="1">
            <a:prstTxWarp prst="textNoShape">
              <a:avLst/>
            </a:prstTxWarp>
          </a:bodyPr>
          <a:lstStyle>
            <a:lvl1pPr algn="r" defTabSz="922338">
              <a:defRPr sz="1200"/>
            </a:lvl1pPr>
          </a:lstStyle>
          <a:p>
            <a:pPr>
              <a:defRPr/>
            </a:pPr>
            <a:endParaRPr lang="en-US"/>
          </a:p>
        </p:txBody>
      </p:sp>
      <p:sp>
        <p:nvSpPr>
          <p:cNvPr id="270340" name="Rectangle 4"/>
          <p:cNvSpPr>
            <a:spLocks noGrp="1" noChangeArrowheads="1"/>
          </p:cNvSpPr>
          <p:nvPr>
            <p:ph type="ftr" sz="quarter" idx="2"/>
          </p:nvPr>
        </p:nvSpPr>
        <p:spPr bwMode="auto">
          <a:xfrm>
            <a:off x="0" y="9429750"/>
            <a:ext cx="2946400" cy="495300"/>
          </a:xfrm>
          <a:prstGeom prst="rect">
            <a:avLst/>
          </a:prstGeom>
          <a:noFill/>
          <a:ln w="9525">
            <a:noFill/>
            <a:miter lim="800000"/>
            <a:headEnd/>
            <a:tailEnd/>
          </a:ln>
          <a:effectLst/>
        </p:spPr>
        <p:txBody>
          <a:bodyPr vert="horz" wrap="square" lIns="92309" tIns="46154" rIns="92309" bIns="46154" numCol="1" anchor="b" anchorCtr="0" compatLnSpc="1">
            <a:prstTxWarp prst="textNoShape">
              <a:avLst/>
            </a:prstTxWarp>
          </a:bodyPr>
          <a:lstStyle>
            <a:lvl1pPr defTabSz="922338">
              <a:defRPr sz="1200"/>
            </a:lvl1pPr>
          </a:lstStyle>
          <a:p>
            <a:pPr>
              <a:defRPr/>
            </a:pPr>
            <a:endParaRPr lang="en-US"/>
          </a:p>
        </p:txBody>
      </p:sp>
      <p:sp>
        <p:nvSpPr>
          <p:cNvPr id="270341" name="Rectangle 5"/>
          <p:cNvSpPr>
            <a:spLocks noGrp="1" noChangeArrowheads="1"/>
          </p:cNvSpPr>
          <p:nvPr>
            <p:ph type="sldNum" sz="quarter" idx="3"/>
          </p:nvPr>
        </p:nvSpPr>
        <p:spPr bwMode="auto">
          <a:xfrm>
            <a:off x="3849688" y="9429750"/>
            <a:ext cx="2946400" cy="495300"/>
          </a:xfrm>
          <a:prstGeom prst="rect">
            <a:avLst/>
          </a:prstGeom>
          <a:noFill/>
          <a:ln w="9525">
            <a:noFill/>
            <a:miter lim="800000"/>
            <a:headEnd/>
            <a:tailEnd/>
          </a:ln>
          <a:effectLst/>
        </p:spPr>
        <p:txBody>
          <a:bodyPr vert="horz" wrap="square" lIns="92309" tIns="46154" rIns="92309" bIns="46154" numCol="1" anchor="b" anchorCtr="0" compatLnSpc="1">
            <a:prstTxWarp prst="textNoShape">
              <a:avLst/>
            </a:prstTxWarp>
          </a:bodyPr>
          <a:lstStyle>
            <a:lvl1pPr algn="r" defTabSz="922338">
              <a:defRPr sz="1200"/>
            </a:lvl1pPr>
          </a:lstStyle>
          <a:p>
            <a:pPr>
              <a:defRPr/>
            </a:pPr>
            <a:fld id="{5D828D66-AEB5-4DE2-AE3C-788B6F5E35E5}" type="slidenum">
              <a:rPr lang="en-US"/>
              <a:pPr>
                <a:defRPr/>
              </a:pPr>
              <a:t>‹#›</a:t>
            </a:fld>
            <a:endParaRPr lang="en-US"/>
          </a:p>
        </p:txBody>
      </p:sp>
    </p:spTree>
    <p:extLst>
      <p:ext uri="{BB962C8B-B14F-4D97-AF65-F5344CB8AC3E}">
        <p14:creationId xmlns:p14="http://schemas.microsoft.com/office/powerpoint/2010/main" val="93572715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9938" name="Rectangle 2"/>
          <p:cNvSpPr>
            <a:spLocks noGrp="1" noChangeArrowheads="1"/>
          </p:cNvSpPr>
          <p:nvPr>
            <p:ph type="hdr" sz="quarter"/>
          </p:nvPr>
        </p:nvSpPr>
        <p:spPr bwMode="auto">
          <a:xfrm>
            <a:off x="0" y="0"/>
            <a:ext cx="2946400" cy="495300"/>
          </a:xfrm>
          <a:prstGeom prst="rect">
            <a:avLst/>
          </a:prstGeom>
          <a:noFill/>
          <a:ln w="9525">
            <a:noFill/>
            <a:miter lim="800000"/>
            <a:headEnd/>
            <a:tailEnd/>
          </a:ln>
          <a:effectLst/>
        </p:spPr>
        <p:txBody>
          <a:bodyPr vert="horz" wrap="square" lIns="92309" tIns="46154" rIns="92309" bIns="46154" numCol="1" anchor="t" anchorCtr="0" compatLnSpc="1">
            <a:prstTxWarp prst="textNoShape">
              <a:avLst/>
            </a:prstTxWarp>
          </a:bodyPr>
          <a:lstStyle>
            <a:lvl1pPr defTabSz="922338">
              <a:defRPr sz="1200"/>
            </a:lvl1pPr>
          </a:lstStyle>
          <a:p>
            <a:pPr>
              <a:defRPr/>
            </a:pPr>
            <a:endParaRPr lang="en-US"/>
          </a:p>
        </p:txBody>
      </p:sp>
      <p:sp>
        <p:nvSpPr>
          <p:cNvPr id="39939" name="Rectangle 3"/>
          <p:cNvSpPr>
            <a:spLocks noGrp="1" noChangeArrowheads="1"/>
          </p:cNvSpPr>
          <p:nvPr>
            <p:ph type="dt" idx="1"/>
          </p:nvPr>
        </p:nvSpPr>
        <p:spPr bwMode="auto">
          <a:xfrm>
            <a:off x="3849688" y="0"/>
            <a:ext cx="2946400" cy="495300"/>
          </a:xfrm>
          <a:prstGeom prst="rect">
            <a:avLst/>
          </a:prstGeom>
          <a:noFill/>
          <a:ln w="9525">
            <a:noFill/>
            <a:miter lim="800000"/>
            <a:headEnd/>
            <a:tailEnd/>
          </a:ln>
          <a:effectLst/>
        </p:spPr>
        <p:txBody>
          <a:bodyPr vert="horz" wrap="square" lIns="92309" tIns="46154" rIns="92309" bIns="46154" numCol="1" anchor="t" anchorCtr="0" compatLnSpc="1">
            <a:prstTxWarp prst="textNoShape">
              <a:avLst/>
            </a:prstTxWarp>
          </a:bodyPr>
          <a:lstStyle>
            <a:lvl1pPr algn="r" defTabSz="922338">
              <a:defRPr sz="1200"/>
            </a:lvl1pPr>
          </a:lstStyle>
          <a:p>
            <a:pPr>
              <a:defRPr/>
            </a:pPr>
            <a:endParaRPr lang="en-US"/>
          </a:p>
        </p:txBody>
      </p:sp>
      <p:sp>
        <p:nvSpPr>
          <p:cNvPr id="7172" name="Rectangle 4"/>
          <p:cNvSpPr>
            <a:spLocks noGrp="1" noRot="1" noChangeAspect="1" noChangeArrowheads="1" noTextEdit="1"/>
          </p:cNvSpPr>
          <p:nvPr>
            <p:ph type="sldImg" idx="2"/>
          </p:nvPr>
        </p:nvSpPr>
        <p:spPr bwMode="auto">
          <a:xfrm>
            <a:off x="90488" y="746125"/>
            <a:ext cx="6616700" cy="3722688"/>
          </a:xfrm>
          <a:prstGeom prst="rect">
            <a:avLst/>
          </a:prstGeom>
          <a:noFill/>
          <a:ln w="9525">
            <a:solidFill>
              <a:srgbClr val="000000"/>
            </a:solidFill>
            <a:miter lim="800000"/>
            <a:headEnd/>
            <a:tailEnd/>
          </a:ln>
        </p:spPr>
      </p:sp>
      <p:sp>
        <p:nvSpPr>
          <p:cNvPr id="39941" name="Rectangle 5"/>
          <p:cNvSpPr>
            <a:spLocks noGrp="1" noChangeArrowheads="1"/>
          </p:cNvSpPr>
          <p:nvPr>
            <p:ph type="body" sz="quarter" idx="3"/>
          </p:nvPr>
        </p:nvSpPr>
        <p:spPr bwMode="auto">
          <a:xfrm>
            <a:off x="679450" y="4716463"/>
            <a:ext cx="5438775" cy="4464050"/>
          </a:xfrm>
          <a:prstGeom prst="rect">
            <a:avLst/>
          </a:prstGeom>
          <a:noFill/>
          <a:ln w="9525">
            <a:noFill/>
            <a:miter lim="800000"/>
            <a:headEnd/>
            <a:tailEnd/>
          </a:ln>
          <a:effectLst/>
        </p:spPr>
        <p:txBody>
          <a:bodyPr vert="horz" wrap="square" lIns="92309" tIns="46154" rIns="92309" bIns="46154"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39942" name="Rectangle 6"/>
          <p:cNvSpPr>
            <a:spLocks noGrp="1" noChangeArrowheads="1"/>
          </p:cNvSpPr>
          <p:nvPr>
            <p:ph type="ftr" sz="quarter" idx="4"/>
          </p:nvPr>
        </p:nvSpPr>
        <p:spPr bwMode="auto">
          <a:xfrm>
            <a:off x="0" y="9429750"/>
            <a:ext cx="2946400" cy="495300"/>
          </a:xfrm>
          <a:prstGeom prst="rect">
            <a:avLst/>
          </a:prstGeom>
          <a:noFill/>
          <a:ln w="9525">
            <a:noFill/>
            <a:miter lim="800000"/>
            <a:headEnd/>
            <a:tailEnd/>
          </a:ln>
          <a:effectLst/>
        </p:spPr>
        <p:txBody>
          <a:bodyPr vert="horz" wrap="square" lIns="92309" tIns="46154" rIns="92309" bIns="46154" numCol="1" anchor="b" anchorCtr="0" compatLnSpc="1">
            <a:prstTxWarp prst="textNoShape">
              <a:avLst/>
            </a:prstTxWarp>
          </a:bodyPr>
          <a:lstStyle>
            <a:lvl1pPr defTabSz="922338">
              <a:defRPr sz="1200"/>
            </a:lvl1pPr>
          </a:lstStyle>
          <a:p>
            <a:pPr>
              <a:defRPr/>
            </a:pPr>
            <a:endParaRPr lang="en-US"/>
          </a:p>
        </p:txBody>
      </p:sp>
      <p:sp>
        <p:nvSpPr>
          <p:cNvPr id="39943" name="Rectangle 7"/>
          <p:cNvSpPr>
            <a:spLocks noGrp="1" noChangeArrowheads="1"/>
          </p:cNvSpPr>
          <p:nvPr>
            <p:ph type="sldNum" sz="quarter" idx="5"/>
          </p:nvPr>
        </p:nvSpPr>
        <p:spPr bwMode="auto">
          <a:xfrm>
            <a:off x="3849688" y="9429750"/>
            <a:ext cx="2946400" cy="495300"/>
          </a:xfrm>
          <a:prstGeom prst="rect">
            <a:avLst/>
          </a:prstGeom>
          <a:noFill/>
          <a:ln w="9525">
            <a:noFill/>
            <a:miter lim="800000"/>
            <a:headEnd/>
            <a:tailEnd/>
          </a:ln>
          <a:effectLst/>
        </p:spPr>
        <p:txBody>
          <a:bodyPr vert="horz" wrap="square" lIns="92309" tIns="46154" rIns="92309" bIns="46154" numCol="1" anchor="b" anchorCtr="0" compatLnSpc="1">
            <a:prstTxWarp prst="textNoShape">
              <a:avLst/>
            </a:prstTxWarp>
          </a:bodyPr>
          <a:lstStyle>
            <a:lvl1pPr algn="r" defTabSz="922338">
              <a:defRPr sz="1200"/>
            </a:lvl1pPr>
          </a:lstStyle>
          <a:p>
            <a:pPr>
              <a:defRPr/>
            </a:pPr>
            <a:fld id="{D2E840EC-3661-47EA-B292-7ED791E1B58E}" type="slidenum">
              <a:rPr lang="en-US"/>
              <a:pPr>
                <a:defRPr/>
              </a:pPr>
              <a:t>‹#›</a:t>
            </a:fld>
            <a:endParaRPr lang="en-US"/>
          </a:p>
        </p:txBody>
      </p:sp>
    </p:spTree>
    <p:extLst>
      <p:ext uri="{BB962C8B-B14F-4D97-AF65-F5344CB8AC3E}">
        <p14:creationId xmlns:p14="http://schemas.microsoft.com/office/powerpoint/2010/main" val="90591408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7"/>
          <p:cNvSpPr>
            <a:spLocks noGrp="1" noChangeArrowheads="1"/>
          </p:cNvSpPr>
          <p:nvPr>
            <p:ph type="sldNum" sz="quarter" idx="5"/>
          </p:nvPr>
        </p:nvSpPr>
        <p:spPr>
          <a:noFill/>
        </p:spPr>
        <p:txBody>
          <a:bodyPr/>
          <a:lstStyle/>
          <a:p>
            <a:fld id="{79AD4F94-4851-4065-BA9C-947A644B85B9}" type="slidenum">
              <a:rPr lang="en-US" smtClean="0"/>
              <a:pPr/>
              <a:t>1</a:t>
            </a:fld>
            <a:endParaRPr lang="en-US"/>
          </a:p>
        </p:txBody>
      </p:sp>
      <p:sp>
        <p:nvSpPr>
          <p:cNvPr id="8195" name="Rectangle 2"/>
          <p:cNvSpPr>
            <a:spLocks noGrp="1" noRot="1" noChangeAspect="1" noChangeArrowheads="1" noTextEdit="1"/>
          </p:cNvSpPr>
          <p:nvPr>
            <p:ph type="sldImg"/>
          </p:nvPr>
        </p:nvSpPr>
        <p:spPr>
          <a:xfrm>
            <a:off x="90488" y="746125"/>
            <a:ext cx="6616700" cy="3722688"/>
          </a:xfrm>
          <a:ln/>
        </p:spPr>
      </p:sp>
      <p:sp>
        <p:nvSpPr>
          <p:cNvPr id="8196" name="Rectangle 3"/>
          <p:cNvSpPr>
            <a:spLocks noGrp="1" noChangeArrowheads="1"/>
          </p:cNvSpPr>
          <p:nvPr>
            <p:ph type="body" idx="1"/>
          </p:nvPr>
        </p:nvSpPr>
        <p:spPr>
          <a:noFill/>
          <a:ln/>
        </p:spPr>
        <p:txBody>
          <a:bodyPr/>
          <a:lstStyle/>
          <a:p>
            <a:pPr eaLnBrk="1" hangingPunct="1"/>
            <a:endParaRPr lang="en-GB"/>
          </a:p>
        </p:txBody>
      </p:sp>
    </p:spTree>
    <p:extLst>
      <p:ext uri="{BB962C8B-B14F-4D97-AF65-F5344CB8AC3E}">
        <p14:creationId xmlns:p14="http://schemas.microsoft.com/office/powerpoint/2010/main" val="211872587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D2E840EC-3661-47EA-B292-7ED791E1B58E}" type="slidenum">
              <a:rPr lang="en-US" smtClean="0"/>
              <a:pPr>
                <a:defRPr/>
              </a:pPr>
              <a:t>2</a:t>
            </a:fld>
            <a:endParaRPr lang="en-US"/>
          </a:p>
        </p:txBody>
      </p:sp>
    </p:spTree>
    <p:extLst>
      <p:ext uri="{BB962C8B-B14F-4D97-AF65-F5344CB8AC3E}">
        <p14:creationId xmlns:p14="http://schemas.microsoft.com/office/powerpoint/2010/main" val="39572735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080654" y="2130426"/>
            <a:ext cx="10041775" cy="1470025"/>
          </a:xfrm>
          <a:prstGeom prst="rect">
            <a:avLst/>
          </a:prstGeom>
        </p:spPr>
        <p:txBody>
          <a:bodyPr/>
          <a:lstStyle>
            <a:lvl1pPr>
              <a:defRPr>
                <a:latin typeface="Times New Roman" panose="02020603050405020304" pitchFamily="18" charset="0"/>
                <a:cs typeface="Times New Roman" panose="02020603050405020304" pitchFamily="18" charset="0"/>
              </a:defRPr>
            </a:lvl1pPr>
          </a:lstStyle>
          <a:p>
            <a:r>
              <a:rPr lang="en-US" dirty="0"/>
              <a:t>Click to edit Master title style</a:t>
            </a:r>
            <a:endParaRPr lang="en-GB" dirty="0"/>
          </a:p>
        </p:txBody>
      </p:sp>
      <p:sp>
        <p:nvSpPr>
          <p:cNvPr id="3" name="Subtitle 2"/>
          <p:cNvSpPr>
            <a:spLocks noGrp="1"/>
          </p:cNvSpPr>
          <p:nvPr>
            <p:ph type="subTitle" idx="1"/>
          </p:nvPr>
        </p:nvSpPr>
        <p:spPr>
          <a:xfrm>
            <a:off x="1989513" y="3886200"/>
            <a:ext cx="8224058"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dirty="0"/>
              <a:t>Click to edit Master subtitle style</a:t>
            </a:r>
            <a:endParaRPr lang="en-GB" dirty="0"/>
          </a:p>
        </p:txBody>
      </p:sp>
      <p:sp>
        <p:nvSpPr>
          <p:cNvPr id="4" name="Rectangle 6"/>
          <p:cNvSpPr>
            <a:spLocks noGrp="1" noChangeArrowheads="1"/>
          </p:cNvSpPr>
          <p:nvPr>
            <p:ph type="sldNum" sz="quarter" idx="10"/>
          </p:nvPr>
        </p:nvSpPr>
        <p:spPr>
          <a:ln/>
        </p:spPr>
        <p:txBody>
          <a:bodyPr/>
          <a:lstStyle>
            <a:lvl1pPr>
              <a:defRPr/>
            </a:lvl1pPr>
          </a:lstStyle>
          <a:p>
            <a:pPr>
              <a:defRPr/>
            </a:pPr>
            <a:fld id="{CAF0C06C-A120-4CEF-A9AD-F4118C12BC70}"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352800" y="132628"/>
            <a:ext cx="7772400" cy="667472"/>
          </a:xfrm>
          <a:prstGeom prst="rect">
            <a:avLst/>
          </a:prstGeom>
        </p:spPr>
        <p:txBody>
          <a:bodyPr/>
          <a:lstStyle>
            <a:lvl1pPr>
              <a:defRPr sz="4000">
                <a:latin typeface="Times New Roman" panose="02020603050405020304" pitchFamily="18" charset="0"/>
                <a:cs typeface="Times New Roman" panose="02020603050405020304" pitchFamily="18" charset="0"/>
              </a:defRPr>
            </a:lvl1pPr>
          </a:lstStyle>
          <a:p>
            <a:r>
              <a:rPr lang="en-US" dirty="0"/>
              <a:t>Click to edit Master title style</a:t>
            </a:r>
            <a:endParaRPr lang="en-GB" dirty="0"/>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Rectangle 6"/>
          <p:cNvSpPr>
            <a:spLocks noGrp="1" noChangeArrowheads="1"/>
          </p:cNvSpPr>
          <p:nvPr>
            <p:ph type="sldNum" sz="quarter" idx="10"/>
          </p:nvPr>
        </p:nvSpPr>
        <p:spPr>
          <a:ln/>
        </p:spPr>
        <p:txBody>
          <a:bodyPr/>
          <a:lstStyle>
            <a:lvl1pPr>
              <a:defRPr/>
            </a:lvl1pPr>
          </a:lstStyle>
          <a:p>
            <a:pPr>
              <a:defRPr/>
            </a:pPr>
            <a:fld id="{DA28AC38-E0E8-49D7-B2FE-71FD7C42C09E}"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a:prstGeom prst="rect">
            <a:avLst/>
          </a:prstGeom>
        </p:spPr>
        <p:txBody>
          <a:bodyPr anchor="t"/>
          <a:lstStyle>
            <a:lvl1pPr algn="l">
              <a:defRPr sz="4000" b="1" cap="all"/>
            </a:lvl1pPr>
          </a:lstStyle>
          <a:p>
            <a:r>
              <a:rPr lang="en-US" dirty="0"/>
              <a:t>Click to edit Master title style</a:t>
            </a:r>
            <a:endParaRPr lang="en-GB" dirty="0"/>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6"/>
          <p:cNvSpPr>
            <a:spLocks noGrp="1" noChangeArrowheads="1"/>
          </p:cNvSpPr>
          <p:nvPr>
            <p:ph type="sldNum" sz="quarter" idx="10"/>
          </p:nvPr>
        </p:nvSpPr>
        <p:spPr>
          <a:ln/>
        </p:spPr>
        <p:txBody>
          <a:bodyPr/>
          <a:lstStyle>
            <a:lvl1pPr>
              <a:defRPr/>
            </a:lvl1pPr>
          </a:lstStyle>
          <a:p>
            <a:pPr>
              <a:defRPr/>
            </a:pPr>
            <a:fld id="{62C94469-C24B-4485-9554-864CA5BFE27B}"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a:prstGeom prst="rect">
            <a:avLst/>
          </a:prstGeom>
        </p:spPr>
        <p:txBody>
          <a:bodyPr/>
          <a:lstStyle/>
          <a:p>
            <a:r>
              <a:rPr lang="en-US"/>
              <a:t>Click to edit Master title style</a:t>
            </a:r>
            <a:endParaRPr lang="en-GB"/>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6"/>
          <p:cNvSpPr>
            <a:spLocks noGrp="1" noChangeArrowheads="1"/>
          </p:cNvSpPr>
          <p:nvPr>
            <p:ph type="sldNum" sz="quarter" idx="10"/>
          </p:nvPr>
        </p:nvSpPr>
        <p:spPr>
          <a:ln/>
        </p:spPr>
        <p:txBody>
          <a:bodyPr/>
          <a:lstStyle>
            <a:lvl1pPr>
              <a:defRPr/>
            </a:lvl1pPr>
          </a:lstStyle>
          <a:p>
            <a:pPr>
              <a:defRPr/>
            </a:pPr>
            <a:fld id="{D4866AD1-022E-4E0E-AE7E-C7A6C4DD8D01}"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a:prstGeom prst="rect">
            <a:avLst/>
          </a:prstGeo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6"/>
          <p:cNvSpPr>
            <a:spLocks noGrp="1" noChangeArrowheads="1"/>
          </p:cNvSpPr>
          <p:nvPr>
            <p:ph type="sldNum" sz="quarter" idx="10"/>
          </p:nvPr>
        </p:nvSpPr>
        <p:spPr>
          <a:ln/>
        </p:spPr>
        <p:txBody>
          <a:bodyPr/>
          <a:lstStyle>
            <a:lvl1pPr>
              <a:defRPr/>
            </a:lvl1pPr>
          </a:lstStyle>
          <a:p>
            <a:pPr>
              <a:defRPr/>
            </a:pPr>
            <a:fld id="{0D0EA962-5ACB-4E0A-B99B-F2A901C15787}"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3" name="Rectangle 6"/>
          <p:cNvSpPr>
            <a:spLocks noGrp="1" noChangeArrowheads="1"/>
          </p:cNvSpPr>
          <p:nvPr>
            <p:ph type="sldNum" sz="quarter" idx="10"/>
          </p:nvPr>
        </p:nvSpPr>
        <p:spPr>
          <a:ln/>
        </p:spPr>
        <p:txBody>
          <a:bodyPr/>
          <a:lstStyle>
            <a:lvl1pPr>
              <a:defRPr/>
            </a:lvl1pPr>
          </a:lstStyle>
          <a:p>
            <a:pPr>
              <a:defRPr/>
            </a:pPr>
            <a:fld id="{D24831DE-8CB6-4B98-B2F1-D4EBA8FF1804}" type="slidenum">
              <a:rPr lang="en-US"/>
              <a:pPr>
                <a:defRPr/>
              </a:pPr>
              <a:t>‹#›</a:t>
            </a:fld>
            <a:endParaRPr lang="en-US"/>
          </a:p>
        </p:txBody>
      </p:sp>
      <p:sp>
        <p:nvSpPr>
          <p:cNvPr id="4" name="Title 1"/>
          <p:cNvSpPr txBox="1">
            <a:spLocks/>
          </p:cNvSpPr>
          <p:nvPr userDrawn="1"/>
        </p:nvSpPr>
        <p:spPr>
          <a:xfrm>
            <a:off x="3352800" y="132628"/>
            <a:ext cx="7772400" cy="667472"/>
          </a:xfrm>
          <a:prstGeom prst="rect">
            <a:avLst/>
          </a:prstGeom>
        </p:spPr>
        <p:txBody>
          <a:bodyPr/>
          <a:lstStyle>
            <a:lvl1pPr algn="ctr" rtl="0" eaLnBrk="0" fontAlgn="base" hangingPunct="0">
              <a:spcBef>
                <a:spcPct val="0"/>
              </a:spcBef>
              <a:spcAft>
                <a:spcPct val="0"/>
              </a:spcAft>
              <a:defRPr sz="4000">
                <a:solidFill>
                  <a:schemeClr val="tx2"/>
                </a:solidFill>
                <a:latin typeface="Times New Roman" panose="02020603050405020304" pitchFamily="18" charset="0"/>
                <a:ea typeface="+mj-ea"/>
                <a:cs typeface="Times New Roman" panose="02020603050405020304" pitchFamily="18" charset="0"/>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a:lstStyle>
          <a:p>
            <a:r>
              <a:rPr lang="en-US" kern="0" dirty="0"/>
              <a:t>Click to edit Master title style</a:t>
            </a:r>
            <a:endParaRPr lang="en-GB" kern="0"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3"/>
          <p:cNvSpPr>
            <a:spLocks noGrp="1" noChangeArrowheads="1"/>
          </p:cNvSpPr>
          <p:nvPr>
            <p:ph type="body" idx="1"/>
          </p:nvPr>
        </p:nvSpPr>
        <p:spPr bwMode="auto">
          <a:xfrm>
            <a:off x="609600" y="914400"/>
            <a:ext cx="10972800" cy="5257799"/>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30" name="Rectangle 6"/>
          <p:cNvSpPr>
            <a:spLocks noGrp="1" noChangeArrowheads="1"/>
          </p:cNvSpPr>
          <p:nvPr>
            <p:ph type="sldNum" sz="quarter" idx="4"/>
          </p:nvPr>
        </p:nvSpPr>
        <p:spPr bwMode="auto">
          <a:xfrm>
            <a:off x="9759142" y="6400800"/>
            <a:ext cx="1823258" cy="23275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a:latin typeface="Times New Roman" panose="02020603050405020304" pitchFamily="18" charset="0"/>
                <a:cs typeface="Times New Roman" panose="02020603050405020304" pitchFamily="18" charset="0"/>
              </a:defRPr>
            </a:lvl1pPr>
          </a:lstStyle>
          <a:p>
            <a:pPr>
              <a:defRPr/>
            </a:pPr>
            <a:fld id="{47E33C82-C2A6-478E-8FB2-E20C8DB41475}" type="slidenum">
              <a:rPr lang="en-US" smtClean="0"/>
              <a:pPr>
                <a:defRPr/>
              </a:pPr>
              <a:t>‹#›</a:t>
            </a:fld>
            <a:endParaRPr lang="en-US" dirty="0"/>
          </a:p>
        </p:txBody>
      </p:sp>
      <p:sp>
        <p:nvSpPr>
          <p:cNvPr id="1031" name="Rectangle 7"/>
          <p:cNvSpPr>
            <a:spLocks noChangeArrowheads="1"/>
          </p:cNvSpPr>
          <p:nvPr/>
        </p:nvSpPr>
        <p:spPr bwMode="auto">
          <a:xfrm>
            <a:off x="609600" y="1147156"/>
            <a:ext cx="10972800" cy="5177444"/>
          </a:xfrm>
          <a:prstGeom prst="rect">
            <a:avLst/>
          </a:prstGeom>
          <a:noFill/>
          <a:ln w="9525">
            <a:noFill/>
            <a:miter lim="800000"/>
            <a:headEnd/>
            <a:tailEnd/>
          </a:ln>
          <a:effectLst/>
        </p:spPr>
        <p:txBody>
          <a:bodyPr/>
          <a:lstStyle/>
          <a:p>
            <a:pPr marL="342900" indent="-342900">
              <a:spcBef>
                <a:spcPct val="20000"/>
              </a:spcBef>
              <a:buClr>
                <a:srgbClr val="FF0000"/>
              </a:buClr>
              <a:buFont typeface="Wingdings" pitchFamily="2" charset="2"/>
              <a:buChar char="v"/>
              <a:defRPr/>
            </a:pPr>
            <a:endParaRPr lang="en-GB" sz="3200"/>
          </a:p>
        </p:txBody>
      </p:sp>
      <p:sp>
        <p:nvSpPr>
          <p:cNvPr id="1032" name="Rectangle 8"/>
          <p:cNvSpPr>
            <a:spLocks noChangeArrowheads="1"/>
          </p:cNvSpPr>
          <p:nvPr/>
        </p:nvSpPr>
        <p:spPr bwMode="auto">
          <a:xfrm>
            <a:off x="3347049" y="6408718"/>
            <a:ext cx="5497902" cy="232756"/>
          </a:xfrm>
          <a:prstGeom prst="rect">
            <a:avLst/>
          </a:prstGeom>
          <a:noFill/>
          <a:ln w="9525">
            <a:noFill/>
            <a:miter lim="800000"/>
            <a:headEnd/>
            <a:tailEnd/>
          </a:ln>
          <a:effectLst/>
        </p:spPr>
        <p:txBody>
          <a:bodyPr/>
          <a:lstStyle/>
          <a:p>
            <a:pPr algn="ctr">
              <a:defRPr/>
            </a:pPr>
            <a:r>
              <a:rPr lang="en-US" sz="1000" b="0" dirty="0"/>
              <a:t>2024-05-22</a:t>
            </a:r>
            <a:r>
              <a:rPr lang="it-IT" sz="1000" b="0" dirty="0"/>
              <a:t>, GSICS Microwave Sub-Group Meeting</a:t>
            </a:r>
            <a:endParaRPr lang="en-US" sz="1000" b="0" dirty="0"/>
          </a:p>
        </p:txBody>
      </p:sp>
      <p:sp>
        <p:nvSpPr>
          <p:cNvPr id="1035" name="Line 11"/>
          <p:cNvSpPr>
            <a:spLocks noChangeShapeType="1"/>
          </p:cNvSpPr>
          <p:nvPr/>
        </p:nvSpPr>
        <p:spPr bwMode="auto">
          <a:xfrm flipV="1">
            <a:off x="609600" y="6324600"/>
            <a:ext cx="10972800" cy="0"/>
          </a:xfrm>
          <a:prstGeom prst="line">
            <a:avLst/>
          </a:prstGeom>
          <a:noFill/>
          <a:ln w="38100">
            <a:solidFill>
              <a:srgbClr val="0000FF"/>
            </a:solidFill>
            <a:round/>
            <a:headEnd/>
            <a:tailEnd/>
          </a:ln>
          <a:effectLst/>
        </p:spPr>
        <p:txBody>
          <a:bodyPr/>
          <a:lstStyle/>
          <a:p>
            <a:pPr>
              <a:defRPr/>
            </a:pPr>
            <a:endParaRPr lang="en-GB"/>
          </a:p>
        </p:txBody>
      </p:sp>
      <p:sp>
        <p:nvSpPr>
          <p:cNvPr id="1037" name="Rectangle 13"/>
          <p:cNvSpPr>
            <a:spLocks noChangeArrowheads="1"/>
          </p:cNvSpPr>
          <p:nvPr/>
        </p:nvSpPr>
        <p:spPr bwMode="auto">
          <a:xfrm>
            <a:off x="8737600" y="6477001"/>
            <a:ext cx="2844800" cy="244475"/>
          </a:xfrm>
          <a:prstGeom prst="rect">
            <a:avLst/>
          </a:prstGeom>
          <a:noFill/>
          <a:ln w="9525">
            <a:noFill/>
            <a:miter lim="800000"/>
            <a:headEnd/>
            <a:tailEnd/>
          </a:ln>
          <a:effectLst/>
        </p:spPr>
        <p:txBody>
          <a:bodyPr/>
          <a:lstStyle/>
          <a:p>
            <a:pPr algn="r">
              <a:defRPr/>
            </a:pPr>
            <a:endParaRPr lang="en-GB" sz="1400"/>
          </a:p>
        </p:txBody>
      </p:sp>
      <p:pic>
        <p:nvPicPr>
          <p:cNvPr id="11" name="Picture 4" descr="http://gsics.atmos.umd.edu/pub/Development/Logos/GSICS180px.png">
            <a:extLst>
              <a:ext uri="{FF2B5EF4-FFF2-40B4-BE49-F238E27FC236}">
                <a16:creationId xmlns:a16="http://schemas.microsoft.com/office/drawing/2014/main" id="{016C2398-F037-4637-B010-5FD37A6C6176}"/>
              </a:ext>
            </a:extLst>
          </p:cNvPr>
          <p:cNvPicPr>
            <a:picLocks noChangeAspect="1" noChangeArrowheads="1"/>
          </p:cNvPicPr>
          <p:nvPr userDrawn="1"/>
        </p:nvPicPr>
        <p:blipFill>
          <a:blip r:embed="rId8">
            <a:extLst>
              <a:ext uri="{28A0092B-C50C-407E-A947-70E740481C1C}">
                <a14:useLocalDpi xmlns:a14="http://schemas.microsoft.com/office/drawing/2010/main" val="0"/>
              </a:ext>
            </a:extLst>
          </a:blip>
          <a:srcRect/>
          <a:stretch>
            <a:fillRect/>
          </a:stretch>
        </p:blipFill>
        <p:spPr bwMode="auto">
          <a:xfrm>
            <a:off x="68233" y="102700"/>
            <a:ext cx="1714500" cy="695325"/>
          </a:xfrm>
          <a:prstGeom prst="rect">
            <a:avLst/>
          </a:prstGeom>
          <a:noFill/>
          <a:extLst>
            <a:ext uri="{909E8E84-426E-40DD-AFC4-6F175D3DCCD1}">
              <a14:hiddenFill xmlns:a14="http://schemas.microsoft.com/office/drawing/2010/main">
                <a:solidFill>
                  <a:srgbClr val="FFFFFF"/>
                </a:solidFill>
              </a14:hiddenFill>
            </a:ext>
          </a:extLst>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Lst>
  <p:hf hdr="0" ftr="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lr>
          <a:srgbClr val="FF0000"/>
        </a:buClr>
        <a:buFont typeface="Wingdings" pitchFamily="2" charset="2"/>
        <a:buChar char="v"/>
        <a:defRPr sz="3200">
          <a:solidFill>
            <a:schemeClr val="tx1"/>
          </a:solidFill>
          <a:latin typeface="Times New Roman" panose="02020603050405020304" pitchFamily="18" charset="0"/>
          <a:ea typeface="+mn-ea"/>
          <a:cs typeface="Times New Roman" panose="02020603050405020304" pitchFamily="18" charset="0"/>
        </a:defRPr>
      </a:lvl1pPr>
      <a:lvl2pPr marL="742950" indent="-285750" algn="l" rtl="0" eaLnBrk="0" fontAlgn="base" hangingPunct="0">
        <a:spcBef>
          <a:spcPct val="20000"/>
        </a:spcBef>
        <a:spcAft>
          <a:spcPct val="0"/>
        </a:spcAft>
        <a:buClr>
          <a:srgbClr val="006600"/>
        </a:buClr>
        <a:buFont typeface="Wingdings" pitchFamily="2" charset="2"/>
        <a:buChar char="§"/>
        <a:defRPr sz="2800">
          <a:solidFill>
            <a:schemeClr val="tx1"/>
          </a:solidFill>
          <a:latin typeface="Times New Roman" panose="02020603050405020304" pitchFamily="18" charset="0"/>
          <a:cs typeface="Times New Roman" panose="02020603050405020304" pitchFamily="18" charset="0"/>
        </a:defRPr>
      </a:lvl2pPr>
      <a:lvl3pPr marL="1143000" indent="-228600" algn="l" rtl="0" eaLnBrk="0" fontAlgn="base" hangingPunct="0">
        <a:spcBef>
          <a:spcPct val="20000"/>
        </a:spcBef>
        <a:spcAft>
          <a:spcPct val="0"/>
        </a:spcAft>
        <a:buChar char="•"/>
        <a:defRPr sz="2400">
          <a:solidFill>
            <a:schemeClr val="tx1"/>
          </a:solidFill>
          <a:latin typeface="Times New Roman" panose="02020603050405020304" pitchFamily="18" charset="0"/>
          <a:cs typeface="Times New Roman" panose="02020603050405020304" pitchFamily="18" charset="0"/>
        </a:defRPr>
      </a:lvl3pPr>
      <a:lvl4pPr marL="1600200" indent="-228600" algn="l" rtl="0" eaLnBrk="0" fontAlgn="base" hangingPunct="0">
        <a:spcBef>
          <a:spcPct val="20000"/>
        </a:spcBef>
        <a:spcAft>
          <a:spcPct val="0"/>
        </a:spcAft>
        <a:buChar char="–"/>
        <a:defRPr sz="2000">
          <a:solidFill>
            <a:schemeClr val="tx1"/>
          </a:solidFill>
          <a:latin typeface="Times New Roman" panose="02020603050405020304" pitchFamily="18" charset="0"/>
          <a:cs typeface="Times New Roman" panose="02020603050405020304" pitchFamily="18" charset="0"/>
        </a:defRPr>
      </a:lvl4pPr>
      <a:lvl5pPr marL="2057400" indent="-228600" algn="l" rtl="0" eaLnBrk="0" fontAlgn="base" hangingPunct="0">
        <a:spcBef>
          <a:spcPct val="20000"/>
        </a:spcBef>
        <a:spcAft>
          <a:spcPct val="0"/>
        </a:spcAft>
        <a:buChar char="»"/>
        <a:defRPr sz="2000">
          <a:solidFill>
            <a:schemeClr val="tx1"/>
          </a:solidFill>
          <a:latin typeface="Times New Roman" panose="02020603050405020304" pitchFamily="18" charset="0"/>
          <a:cs typeface="Times New Roman" panose="02020603050405020304" pitchFamily="18" charset="0"/>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gsics.atmos.umd.edu/pub/Development/AnnualMeeting2024/8i_Microwave_SNO_Focus_Group_Hewison_Yang.pptx"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s://umd0-my.sharepoint.com/:x:/g/personal/mbali_umd_edu/EdPaC8EUzdVPj8J3P4NRNqoBwqa3udRuLn-JIxWLcgiEhA?rtime=XddESxd03Eg"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eprintspublications.npl.co.uk/9319/1/SITSCOS%20Workshop%20Report.pdf#page=128.08" TargetMode="External"/><Relationship Id="rId2" Type="http://schemas.openxmlformats.org/officeDocument/2006/relationships/hyperlink" Target="https://doi.org/10.1175/BAMS-86-9-1303" TargetMode="Externa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Rectangle 2"/>
          <p:cNvSpPr>
            <a:spLocks noGrp="1" noChangeArrowheads="1"/>
          </p:cNvSpPr>
          <p:nvPr>
            <p:ph type="ctrTitle"/>
          </p:nvPr>
        </p:nvSpPr>
        <p:spPr bwMode="auto">
          <a:xfrm>
            <a:off x="758952" y="1335577"/>
            <a:ext cx="10771632" cy="1439380"/>
          </a:xfrm>
          <a:noFill/>
          <a:ln>
            <a:miter lim="800000"/>
            <a:headEnd/>
            <a:tailEnd/>
          </a:ln>
        </p:spPr>
        <p:txBody>
          <a:bodyPr vert="horz" wrap="square" lIns="91440" tIns="45720" rIns="91440" bIns="45720" numCol="1" anchor="t" anchorCtr="0" compatLnSpc="1">
            <a:prstTxWarp prst="textNoShape">
              <a:avLst/>
            </a:prstTxWarp>
          </a:bodyPr>
          <a:lstStyle/>
          <a:p>
            <a:pPr eaLnBrk="1" hangingPunct="1"/>
            <a:r>
              <a:rPr lang="en-IE" sz="4000" b="1" dirty="0"/>
              <a:t>Microwave Radiometer Direct Inter-Calibration (“SNO”) Method Focus Group </a:t>
            </a:r>
            <a:endParaRPr lang="en-US" sz="4000" i="1" dirty="0">
              <a:solidFill>
                <a:srgbClr val="0C45E4"/>
              </a:solidFill>
            </a:endParaRPr>
          </a:p>
        </p:txBody>
      </p:sp>
      <p:sp>
        <p:nvSpPr>
          <p:cNvPr id="2052" name="Rectangle 3"/>
          <p:cNvSpPr>
            <a:spLocks noGrp="1" noChangeArrowheads="1"/>
          </p:cNvSpPr>
          <p:nvPr>
            <p:ph type="subTitle" idx="1"/>
          </p:nvPr>
        </p:nvSpPr>
        <p:spPr>
          <a:xfrm>
            <a:off x="1402300" y="3064297"/>
            <a:ext cx="9387400" cy="1125318"/>
          </a:xfrm>
        </p:spPr>
        <p:txBody>
          <a:bodyPr/>
          <a:lstStyle/>
          <a:p>
            <a:pPr eaLnBrk="1" hangingPunct="1">
              <a:lnSpc>
                <a:spcPct val="80000"/>
              </a:lnSpc>
            </a:pPr>
            <a:endParaRPr lang="en-US" altLang="zh-CN" sz="2000" b="1" dirty="0">
              <a:ea typeface="宋体" pitchFamily="2" charset="-122"/>
            </a:endParaRPr>
          </a:p>
          <a:p>
            <a:pPr marL="0" algn="ctr" rtl="0" eaLnBrk="1" fontAlgn="b" latinLnBrk="0" hangingPunct="1">
              <a:spcBef>
                <a:spcPts val="0"/>
              </a:spcBef>
              <a:spcAft>
                <a:spcPts val="0"/>
              </a:spcAft>
            </a:pPr>
            <a:r>
              <a:rPr lang="en-IE" sz="1800" b="1" i="0" u="none" strike="noStrike" kern="1200" dirty="0">
                <a:solidFill>
                  <a:srgbClr val="000000"/>
                </a:solidFill>
                <a:effectLst/>
                <a:latin typeface="Arial" panose="020B0604020202020204" pitchFamily="34" charset="0"/>
              </a:rPr>
              <a:t>Focus Group Members</a:t>
            </a:r>
            <a:br>
              <a:rPr lang="en-IE" sz="1800" b="1" i="0" u="none" strike="noStrike" kern="1200" dirty="0">
                <a:solidFill>
                  <a:srgbClr val="000000"/>
                </a:solidFill>
                <a:effectLst/>
                <a:latin typeface="Arial" panose="020B0604020202020204" pitchFamily="34" charset="0"/>
              </a:rPr>
            </a:br>
            <a:endParaRPr lang="en-IE" sz="1800" b="0" i="0" u="none" strike="noStrike" dirty="0">
              <a:effectLst/>
              <a:latin typeface="Arial" panose="020B0604020202020204" pitchFamily="34" charset="0"/>
            </a:endParaRPr>
          </a:p>
          <a:p>
            <a:pPr marL="0" algn="ctr" rtl="0" eaLnBrk="1" fontAlgn="b" latinLnBrk="0" hangingPunct="1">
              <a:spcBef>
                <a:spcPts val="0"/>
              </a:spcBef>
              <a:spcAft>
                <a:spcPts val="0"/>
              </a:spcAft>
            </a:pPr>
            <a:r>
              <a:rPr lang="en-IE" sz="1800" b="0" i="0" u="none" strike="noStrike" kern="1200" dirty="0">
                <a:solidFill>
                  <a:srgbClr val="000000"/>
                </a:solidFill>
                <a:effectLst/>
                <a:latin typeface="Arial" panose="020B0604020202020204" pitchFamily="34" charset="0"/>
              </a:rPr>
              <a:t>Cheng-Zhi Zou (NOAA)</a:t>
            </a:r>
            <a:endParaRPr lang="en-IE" sz="1800" b="0" i="0" u="none" strike="noStrike" dirty="0">
              <a:effectLst/>
              <a:latin typeface="Arial" panose="020B0604020202020204" pitchFamily="34" charset="0"/>
            </a:endParaRPr>
          </a:p>
          <a:p>
            <a:pPr marL="0" algn="ctr" rtl="0" eaLnBrk="1" fontAlgn="b" latinLnBrk="0" hangingPunct="1">
              <a:spcBef>
                <a:spcPts val="0"/>
              </a:spcBef>
              <a:spcAft>
                <a:spcPts val="0"/>
              </a:spcAft>
            </a:pPr>
            <a:r>
              <a:rPr lang="en-IE" sz="1800" b="0" i="0" u="none" strike="noStrike" kern="1200" dirty="0">
                <a:solidFill>
                  <a:srgbClr val="000000"/>
                </a:solidFill>
                <a:effectLst/>
                <a:latin typeface="Arial" panose="020B0604020202020204" pitchFamily="34" charset="0"/>
              </a:rPr>
              <a:t>Flavio Iturbide (NOAA)</a:t>
            </a:r>
            <a:endParaRPr lang="en-IE" sz="1800" b="0" i="0" u="none" strike="noStrike" dirty="0">
              <a:effectLst/>
              <a:latin typeface="Arial" panose="020B0604020202020204" pitchFamily="34" charset="0"/>
            </a:endParaRPr>
          </a:p>
          <a:p>
            <a:pPr marL="0" algn="ctr" rtl="0" eaLnBrk="1" fontAlgn="b" latinLnBrk="0" hangingPunct="1">
              <a:spcBef>
                <a:spcPts val="0"/>
              </a:spcBef>
              <a:spcAft>
                <a:spcPts val="0"/>
              </a:spcAft>
            </a:pPr>
            <a:r>
              <a:rPr lang="en-IE" sz="1800" b="0" i="0" u="none" strike="noStrike" kern="1200" dirty="0">
                <a:solidFill>
                  <a:srgbClr val="000000"/>
                </a:solidFill>
                <a:effectLst/>
                <a:latin typeface="Arial" panose="020B0604020202020204" pitchFamily="34" charset="0"/>
              </a:rPr>
              <a:t>Siena Iacovazzi (GST @ NOAA)</a:t>
            </a:r>
            <a:endParaRPr lang="en-IE" sz="1800" b="0" i="0" u="none" strike="noStrike" dirty="0">
              <a:effectLst/>
              <a:latin typeface="Arial" panose="020B0604020202020204" pitchFamily="34" charset="0"/>
            </a:endParaRPr>
          </a:p>
          <a:p>
            <a:pPr marL="0" algn="ctr" rtl="0" eaLnBrk="1" fontAlgn="b" latinLnBrk="0" hangingPunct="1">
              <a:spcBef>
                <a:spcPts val="0"/>
              </a:spcBef>
              <a:spcAft>
                <a:spcPts val="0"/>
              </a:spcAft>
            </a:pPr>
            <a:r>
              <a:rPr lang="en-IE" sz="1800" b="0" i="0" u="none" strike="noStrike" kern="1200" dirty="0">
                <a:solidFill>
                  <a:srgbClr val="000000"/>
                </a:solidFill>
                <a:effectLst/>
                <a:latin typeface="Arial" panose="020B0604020202020204" pitchFamily="34" charset="0"/>
              </a:rPr>
              <a:t>Tim Hewison (EUMETSAT)</a:t>
            </a:r>
            <a:endParaRPr lang="en-IE" sz="1800" b="0" i="0" u="none" strike="noStrike" dirty="0">
              <a:effectLst/>
              <a:latin typeface="Arial" panose="020B0604020202020204" pitchFamily="34" charset="0"/>
            </a:endParaRPr>
          </a:p>
          <a:p>
            <a:pPr marL="0" algn="ctr" rtl="0" eaLnBrk="1" fontAlgn="b" latinLnBrk="0" hangingPunct="1">
              <a:spcBef>
                <a:spcPts val="0"/>
              </a:spcBef>
              <a:spcAft>
                <a:spcPts val="0"/>
              </a:spcAft>
            </a:pPr>
            <a:r>
              <a:rPr lang="en-IE" sz="1800" b="0" i="0" u="none" strike="noStrike" kern="1200" dirty="0">
                <a:solidFill>
                  <a:srgbClr val="000000"/>
                </a:solidFill>
                <a:effectLst/>
                <a:latin typeface="Arial" panose="020B0604020202020204" pitchFamily="34" charset="0"/>
              </a:rPr>
              <a:t>Yang Guo (CMA)</a:t>
            </a:r>
            <a:endParaRPr lang="en-IE" sz="1800" b="0" i="0" u="none" strike="noStrike" dirty="0">
              <a:effectLst/>
              <a:latin typeface="Arial" panose="020B0604020202020204" pitchFamily="34" charset="0"/>
            </a:endParaRPr>
          </a:p>
          <a:p>
            <a:pPr marL="0" algn="ctr" rtl="0" eaLnBrk="1" fontAlgn="b" latinLnBrk="0" hangingPunct="1">
              <a:spcBef>
                <a:spcPts val="0"/>
              </a:spcBef>
              <a:spcAft>
                <a:spcPts val="0"/>
              </a:spcAft>
            </a:pPr>
            <a:r>
              <a:rPr lang="en-IE" sz="1800" b="0" i="0" u="none" strike="noStrike" kern="1200" dirty="0">
                <a:solidFill>
                  <a:srgbClr val="000000"/>
                </a:solidFill>
                <a:effectLst/>
                <a:latin typeface="Calibri" panose="020F0502020204030204" pitchFamily="34" charset="0"/>
              </a:rPr>
              <a:t>+ Your contributions are welcome!</a:t>
            </a:r>
            <a:endParaRPr lang="en-IE" sz="1800" b="0" i="0" u="none" strike="noStrike" dirty="0">
              <a:effectLst/>
              <a:latin typeface="Arial" panose="020B0604020202020204" pitchFamily="34" charset="0"/>
            </a:endParaRPr>
          </a:p>
          <a:p>
            <a:pPr eaLnBrk="1" hangingPunct="1">
              <a:lnSpc>
                <a:spcPct val="80000"/>
              </a:lnSpc>
            </a:pPr>
            <a:endParaRPr lang="en-US" altLang="zh-CN" sz="2000" dirty="0">
              <a:ea typeface="宋体" pitchFamily="2" charset="-122"/>
            </a:endParaRPr>
          </a:p>
          <a:p>
            <a:pPr eaLnBrk="1" hangingPunct="1">
              <a:lnSpc>
                <a:spcPct val="80000"/>
              </a:lnSpc>
            </a:pPr>
            <a:endParaRPr lang="en-US" altLang="zh-CN" sz="2000" dirty="0">
              <a:ea typeface="宋体" pitchFamily="2" charset="-122"/>
            </a:endParaRPr>
          </a:p>
          <a:p>
            <a:pPr eaLnBrk="1" hangingPunct="1">
              <a:lnSpc>
                <a:spcPct val="80000"/>
              </a:lnSpc>
            </a:pPr>
            <a:endParaRPr lang="en-US" altLang="zh-CN" sz="2000" dirty="0">
              <a:ea typeface="宋体" pitchFamily="2" charset="-122"/>
            </a:endParaRPr>
          </a:p>
          <a:p>
            <a:pPr eaLnBrk="1" hangingPunct="1">
              <a:lnSpc>
                <a:spcPct val="80000"/>
              </a:lnSpc>
            </a:pPr>
            <a:endParaRPr lang="en-US" altLang="en-US" sz="1200" dirty="0">
              <a:latin typeface="Arial" panose="020B0604020202020204" pitchFamily="34" charset="0"/>
            </a:endParaRPr>
          </a:p>
        </p:txBody>
      </p:sp>
    </p:spTree>
    <p:extLst>
      <p:ext uri="{BB962C8B-B14F-4D97-AF65-F5344CB8AC3E}">
        <p14:creationId xmlns:p14="http://schemas.microsoft.com/office/powerpoint/2010/main" val="2384560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46083" y="132628"/>
            <a:ext cx="9079117" cy="667472"/>
          </a:xfrm>
        </p:spPr>
        <p:txBody>
          <a:bodyPr/>
          <a:lstStyle/>
          <a:p>
            <a:r>
              <a:rPr lang="en-GB" dirty="0"/>
              <a:t>SNO Focus Group </a:t>
            </a:r>
            <a:r>
              <a:rPr lang="en-IE" sz="4000" dirty="0"/>
              <a:t>Way of Working</a:t>
            </a:r>
            <a:endParaRPr lang="en-US" dirty="0"/>
          </a:p>
        </p:txBody>
      </p:sp>
      <p:sp>
        <p:nvSpPr>
          <p:cNvPr id="3" name="Content Placeholder 2"/>
          <p:cNvSpPr>
            <a:spLocks noGrp="1"/>
          </p:cNvSpPr>
          <p:nvPr>
            <p:ph idx="1"/>
          </p:nvPr>
        </p:nvSpPr>
        <p:spPr/>
        <p:txBody>
          <a:bodyPr>
            <a:normAutofit fontScale="55000" lnSpcReduction="20000"/>
          </a:bodyPr>
          <a:lstStyle/>
          <a:p>
            <a:pPr marL="0" indent="0">
              <a:buNone/>
            </a:pPr>
            <a:r>
              <a:rPr lang="en-IE" sz="3600" dirty="0"/>
              <a:t>From Annual Meeting: </a:t>
            </a:r>
            <a:r>
              <a:rPr lang="en-IE" sz="2900" dirty="0">
                <a:hlinkClick r:id="rId3"/>
              </a:rPr>
              <a:t>http://gsics.atmos.umd.edu/pub/Development/AnnualMeeting2024/8i_Microwave_SNO_Focus_Group_Hewison_Yang.pptx</a:t>
            </a:r>
            <a:r>
              <a:rPr lang="en-IE" sz="3600" dirty="0"/>
              <a:t> </a:t>
            </a:r>
          </a:p>
          <a:p>
            <a:pPr marL="0" indent="0">
              <a:buNone/>
            </a:pPr>
            <a:endParaRPr lang="en-IE" sz="3600" dirty="0"/>
          </a:p>
          <a:p>
            <a:r>
              <a:rPr lang="en-IE" sz="3600" dirty="0"/>
              <a:t>Regular Web Meetings</a:t>
            </a:r>
          </a:p>
          <a:p>
            <a:r>
              <a:rPr lang="en-IE" sz="3600" dirty="0"/>
              <a:t>Review existing algorithms</a:t>
            </a:r>
          </a:p>
          <a:p>
            <a:r>
              <a:rPr lang="en-IE" sz="3600" dirty="0"/>
              <a:t>Identify issues </a:t>
            </a:r>
          </a:p>
          <a:p>
            <a:r>
              <a:rPr lang="en-IE" sz="3600" dirty="0"/>
              <a:t>Conduct analysis to optimise algorithms</a:t>
            </a:r>
          </a:p>
          <a:p>
            <a:pPr lvl="1"/>
            <a:r>
              <a:rPr lang="en-IE" sz="3200" dirty="0"/>
              <a:t>Integrating uncertainty framework</a:t>
            </a:r>
          </a:p>
          <a:p>
            <a:pPr lvl="1"/>
            <a:r>
              <a:rPr lang="en-IE" sz="3200" dirty="0"/>
              <a:t>Combine algorithms for robust coverage over full dynamic range</a:t>
            </a:r>
          </a:p>
          <a:p>
            <a:r>
              <a:rPr lang="en-IE" sz="3600" dirty="0"/>
              <a:t>Apply algorithm variants to different instruments</a:t>
            </a:r>
          </a:p>
          <a:p>
            <a:r>
              <a:rPr lang="en-IE" sz="3600" dirty="0"/>
              <a:t>Compare experiences</a:t>
            </a:r>
          </a:p>
          <a:p>
            <a:r>
              <a:rPr lang="en-IE" sz="3600" dirty="0"/>
              <a:t>Learn!</a:t>
            </a:r>
          </a:p>
          <a:p>
            <a:r>
              <a:rPr lang="en-IE" sz="3600" dirty="0"/>
              <a:t>Aim to define </a:t>
            </a:r>
          </a:p>
          <a:p>
            <a:pPr lvl="1"/>
            <a:r>
              <a:rPr lang="en-IE" sz="3200" dirty="0"/>
              <a:t>Common baseline algorithm</a:t>
            </a:r>
          </a:p>
          <a:p>
            <a:pPr lvl="1"/>
            <a:r>
              <a:rPr lang="en-IE" sz="3200" dirty="0"/>
              <a:t>Common calibration correction function</a:t>
            </a:r>
          </a:p>
          <a:p>
            <a:pPr lvl="1"/>
            <a:r>
              <a:rPr lang="en-IE" sz="3200" dirty="0"/>
              <a:t>Common monitoring framework</a:t>
            </a:r>
          </a:p>
          <a:p>
            <a:pPr lvl="2"/>
            <a:r>
              <a:rPr lang="en-IE" sz="2800" dirty="0"/>
              <a:t>e.g. define standard Tb scenes to evaluate radiance-dependent bias</a:t>
            </a:r>
          </a:p>
          <a:p>
            <a:endParaRPr lang="en-GB" sz="3600" dirty="0"/>
          </a:p>
        </p:txBody>
      </p:sp>
      <p:sp>
        <p:nvSpPr>
          <p:cNvPr id="4" name="Slide Number Placeholder 3"/>
          <p:cNvSpPr>
            <a:spLocks noGrp="1"/>
          </p:cNvSpPr>
          <p:nvPr>
            <p:ph type="sldNum" sz="quarter" idx="10"/>
          </p:nvPr>
        </p:nvSpPr>
        <p:spPr/>
        <p:txBody>
          <a:bodyPr/>
          <a:lstStyle/>
          <a:p>
            <a:pPr>
              <a:defRPr/>
            </a:pPr>
            <a:fld id="{DA28AC38-E0E8-49D7-B2FE-71FD7C42C09E}" type="slidenum">
              <a:rPr lang="en-US" smtClean="0"/>
              <a:pPr>
                <a:defRPr/>
              </a:pPr>
              <a:t>2</a:t>
            </a:fld>
            <a:endParaRPr lang="en-US"/>
          </a:p>
        </p:txBody>
      </p:sp>
      <p:graphicFrame>
        <p:nvGraphicFramePr>
          <p:cNvPr id="5" name="Table 4">
            <a:extLst>
              <a:ext uri="{FF2B5EF4-FFF2-40B4-BE49-F238E27FC236}">
                <a16:creationId xmlns:a16="http://schemas.microsoft.com/office/drawing/2014/main" id="{C9363A9F-37C1-D471-2A07-BE7E5933B890}"/>
              </a:ext>
            </a:extLst>
          </p:cNvPr>
          <p:cNvGraphicFramePr>
            <a:graphicFrameLocks noGrp="1"/>
          </p:cNvGraphicFramePr>
          <p:nvPr>
            <p:extLst>
              <p:ext uri="{D42A27DB-BD31-4B8C-83A1-F6EECF244321}">
                <p14:modId xmlns:p14="http://schemas.microsoft.com/office/powerpoint/2010/main" val="2701899896"/>
              </p:ext>
            </p:extLst>
          </p:nvPr>
        </p:nvGraphicFramePr>
        <p:xfrm>
          <a:off x="8189976" y="1609344"/>
          <a:ext cx="3392424" cy="2242185"/>
        </p:xfrm>
        <a:graphic>
          <a:graphicData uri="http://schemas.openxmlformats.org/drawingml/2006/table">
            <a:tbl>
              <a:tblPr>
                <a:tableStyleId>{5C22544A-7EE6-4342-B048-85BDC9FD1C3A}</a:tableStyleId>
              </a:tblPr>
              <a:tblGrid>
                <a:gridCol w="3392424">
                  <a:extLst>
                    <a:ext uri="{9D8B030D-6E8A-4147-A177-3AD203B41FA5}">
                      <a16:colId xmlns:a16="http://schemas.microsoft.com/office/drawing/2014/main" val="3044040776"/>
                    </a:ext>
                  </a:extLst>
                </a:gridCol>
              </a:tblGrid>
              <a:tr h="190500">
                <a:tc>
                  <a:txBody>
                    <a:bodyPr/>
                    <a:lstStyle/>
                    <a:p>
                      <a:pPr algn="ctr" fontAlgn="b"/>
                      <a:r>
                        <a:rPr lang="en-IE" sz="1600" b="1" u="none" strike="noStrike" dirty="0">
                          <a:effectLst/>
                        </a:rPr>
                        <a:t>Focus Group Members</a:t>
                      </a:r>
                      <a:br>
                        <a:rPr lang="en-IE" sz="1600" b="1" u="none" strike="noStrike" dirty="0">
                          <a:effectLst/>
                        </a:rPr>
                      </a:br>
                      <a:endParaRPr lang="en-IE" sz="1600" b="1" u="none" strike="noStrike" dirty="0">
                        <a:effectLst/>
                      </a:endParaRPr>
                    </a:p>
                    <a:p>
                      <a:pPr algn="ctr" fontAlgn="b"/>
                      <a:r>
                        <a:rPr lang="en-IE" sz="1600" u="none" strike="noStrike" dirty="0">
                          <a:effectLst/>
                        </a:rPr>
                        <a:t>Cheng-Zhi Zou (NOAA)</a:t>
                      </a:r>
                      <a:endParaRPr lang="en-IE" sz="16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674892373"/>
                  </a:ext>
                </a:extLst>
              </a:tr>
              <a:tr h="190500">
                <a:tc>
                  <a:txBody>
                    <a:bodyPr/>
                    <a:lstStyle/>
                    <a:p>
                      <a:pPr algn="ctr" fontAlgn="b"/>
                      <a:r>
                        <a:rPr lang="en-IE" sz="1600" u="none" strike="noStrike" dirty="0">
                          <a:effectLst/>
                        </a:rPr>
                        <a:t>Flavio Iturbide (NOAA)</a:t>
                      </a:r>
                      <a:endParaRPr lang="en-IE" sz="16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543314281"/>
                  </a:ext>
                </a:extLst>
              </a:tr>
              <a:tr h="190500">
                <a:tc>
                  <a:txBody>
                    <a:bodyPr/>
                    <a:lstStyle/>
                    <a:p>
                      <a:pPr algn="ctr" fontAlgn="b"/>
                      <a:r>
                        <a:rPr lang="en-IE" sz="1600" u="none" strike="noStrike" dirty="0">
                          <a:effectLst/>
                        </a:rPr>
                        <a:t>Siena Iacovazzi (GST @ NOAA)</a:t>
                      </a:r>
                      <a:endParaRPr lang="en-IE" sz="16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822378502"/>
                  </a:ext>
                </a:extLst>
              </a:tr>
              <a:tr h="190500">
                <a:tc>
                  <a:txBody>
                    <a:bodyPr/>
                    <a:lstStyle/>
                    <a:p>
                      <a:pPr algn="ctr" fontAlgn="b"/>
                      <a:r>
                        <a:rPr lang="en-IE" sz="1600" u="none" strike="noStrike" dirty="0">
                          <a:effectLst/>
                        </a:rPr>
                        <a:t>Tim Hewison (EUMETSAT)</a:t>
                      </a:r>
                      <a:endParaRPr lang="en-IE" sz="16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789599290"/>
                  </a:ext>
                </a:extLst>
              </a:tr>
              <a:tr h="190500">
                <a:tc>
                  <a:txBody>
                    <a:bodyPr/>
                    <a:lstStyle/>
                    <a:p>
                      <a:pPr algn="ctr" fontAlgn="b"/>
                      <a:r>
                        <a:rPr lang="en-IE" sz="1600" u="none" strike="noStrike" dirty="0">
                          <a:effectLst/>
                        </a:rPr>
                        <a:t>Yang Guo (CMA)</a:t>
                      </a:r>
                    </a:p>
                    <a:p>
                      <a:pPr algn="ctr" fontAlgn="b"/>
                      <a:endParaRPr lang="en-IE" sz="1600" b="0" i="0" u="none" strike="noStrike" dirty="0">
                        <a:solidFill>
                          <a:srgbClr val="000000"/>
                        </a:solidFill>
                        <a:effectLst/>
                        <a:latin typeface="Calibri" panose="020F0502020204030204" pitchFamily="34" charset="0"/>
                      </a:endParaRPr>
                    </a:p>
                    <a:p>
                      <a:pPr algn="ctr" fontAlgn="b"/>
                      <a:r>
                        <a:rPr lang="en-IE" sz="1600" b="0" i="0" u="none" strike="noStrike" dirty="0">
                          <a:solidFill>
                            <a:srgbClr val="000000"/>
                          </a:solidFill>
                          <a:effectLst/>
                          <a:latin typeface="Calibri" panose="020F0502020204030204" pitchFamily="34" charset="0"/>
                        </a:rPr>
                        <a:t>+ Your contributions are welcome!</a:t>
                      </a:r>
                    </a:p>
                  </a:txBody>
                  <a:tcPr marL="9525" marR="9525" marT="9525" marB="0" anchor="b"/>
                </a:tc>
                <a:extLst>
                  <a:ext uri="{0D108BD9-81ED-4DB2-BD59-A6C34878D82A}">
                    <a16:rowId xmlns:a16="http://schemas.microsoft.com/office/drawing/2014/main" val="3380365781"/>
                  </a:ext>
                </a:extLst>
              </a:tr>
            </a:tbl>
          </a:graphicData>
        </a:graphic>
      </p:graphicFrame>
    </p:spTree>
    <p:extLst>
      <p:ext uri="{BB962C8B-B14F-4D97-AF65-F5344CB8AC3E}">
        <p14:creationId xmlns:p14="http://schemas.microsoft.com/office/powerpoint/2010/main" val="42331103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F7E21C-CF89-F768-2457-3B3E5C547F10}"/>
              </a:ext>
            </a:extLst>
          </p:cNvPr>
          <p:cNvSpPr>
            <a:spLocks noGrp="1"/>
          </p:cNvSpPr>
          <p:nvPr>
            <p:ph type="title"/>
          </p:nvPr>
        </p:nvSpPr>
        <p:spPr/>
        <p:txBody>
          <a:bodyPr/>
          <a:lstStyle/>
          <a:p>
            <a:r>
              <a:rPr lang="en-GB" dirty="0"/>
              <a:t>General Statement on SNO</a:t>
            </a:r>
            <a:endParaRPr lang="en-IE" dirty="0"/>
          </a:p>
        </p:txBody>
      </p:sp>
      <p:sp>
        <p:nvSpPr>
          <p:cNvPr id="3" name="Content Placeholder 2">
            <a:extLst>
              <a:ext uri="{FF2B5EF4-FFF2-40B4-BE49-F238E27FC236}">
                <a16:creationId xmlns:a16="http://schemas.microsoft.com/office/drawing/2014/main" id="{4F5B5904-85B3-A8D7-C8E7-F5D2916A9A99}"/>
              </a:ext>
            </a:extLst>
          </p:cNvPr>
          <p:cNvSpPr>
            <a:spLocks noGrp="1"/>
          </p:cNvSpPr>
          <p:nvPr>
            <p:ph idx="1"/>
          </p:nvPr>
        </p:nvSpPr>
        <p:spPr/>
        <p:txBody>
          <a:bodyPr/>
          <a:lstStyle/>
          <a:p>
            <a:r>
              <a:rPr lang="en-IE" dirty="0"/>
              <a:t>SNO collocation criteria and other tuning thresholds depend on:</a:t>
            </a:r>
          </a:p>
          <a:p>
            <a:pPr lvl="1"/>
            <a:r>
              <a:rPr lang="en-IE" dirty="0"/>
              <a:t>Channels - their frequencies, polarisations, sampling, footprint size and view angle range							</a:t>
            </a:r>
          </a:p>
          <a:p>
            <a:r>
              <a:rPr lang="en-IE" dirty="0"/>
              <a:t>Time window to analyse collocations depends on:		</a:t>
            </a:r>
          </a:p>
          <a:p>
            <a:pPr lvl="1"/>
            <a:r>
              <a:rPr lang="en-IE" dirty="0"/>
              <a:t>Instrument, orbit and platform stability</a:t>
            </a:r>
          </a:p>
          <a:p>
            <a:r>
              <a:rPr lang="en-IE" dirty="0"/>
              <a:t>And the form of any inter-calibration comparison depends on</a:t>
            </a:r>
          </a:p>
          <a:p>
            <a:pPr lvl="1"/>
            <a:r>
              <a:rPr lang="en-IE" dirty="0"/>
              <a:t>Likely form of any biases, based on root cause analysis – iterative</a:t>
            </a:r>
          </a:p>
          <a:p>
            <a:pPr lvl="1"/>
            <a:r>
              <a:rPr lang="en-IE" dirty="0"/>
              <a:t>The Measurement Model (e.g. radiometer equation)</a:t>
            </a:r>
          </a:p>
          <a:p>
            <a:r>
              <a:rPr lang="en-IE" dirty="0"/>
              <a:t>These should be optimised for each case</a:t>
            </a:r>
          </a:p>
          <a:p>
            <a:pPr lvl="1"/>
            <a:r>
              <a:rPr lang="en-IE" dirty="0"/>
              <a:t>Based on careful uncertainty analysis					</a:t>
            </a:r>
          </a:p>
        </p:txBody>
      </p:sp>
      <p:sp>
        <p:nvSpPr>
          <p:cNvPr id="4" name="Slide Number Placeholder 3">
            <a:extLst>
              <a:ext uri="{FF2B5EF4-FFF2-40B4-BE49-F238E27FC236}">
                <a16:creationId xmlns:a16="http://schemas.microsoft.com/office/drawing/2014/main" id="{F9AB789D-A851-7271-E70B-70B99ADD3180}"/>
              </a:ext>
            </a:extLst>
          </p:cNvPr>
          <p:cNvSpPr>
            <a:spLocks noGrp="1"/>
          </p:cNvSpPr>
          <p:nvPr>
            <p:ph type="sldNum" sz="quarter" idx="10"/>
          </p:nvPr>
        </p:nvSpPr>
        <p:spPr/>
        <p:txBody>
          <a:bodyPr/>
          <a:lstStyle/>
          <a:p>
            <a:pPr>
              <a:defRPr/>
            </a:pPr>
            <a:fld id="{DA28AC38-E0E8-49D7-B2FE-71FD7C42C09E}" type="slidenum">
              <a:rPr lang="en-US" smtClean="0"/>
              <a:pPr>
                <a:defRPr/>
              </a:pPr>
              <a:t>3</a:t>
            </a:fld>
            <a:endParaRPr lang="en-US"/>
          </a:p>
        </p:txBody>
      </p:sp>
    </p:spTree>
    <p:extLst>
      <p:ext uri="{BB962C8B-B14F-4D97-AF65-F5344CB8AC3E}">
        <p14:creationId xmlns:p14="http://schemas.microsoft.com/office/powerpoint/2010/main" val="5957152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F7E21C-CF89-F768-2457-3B3E5C547F10}"/>
              </a:ext>
            </a:extLst>
          </p:cNvPr>
          <p:cNvSpPr>
            <a:spLocks noGrp="1"/>
          </p:cNvSpPr>
          <p:nvPr>
            <p:ph type="title"/>
          </p:nvPr>
        </p:nvSpPr>
        <p:spPr>
          <a:xfrm>
            <a:off x="2459736" y="132628"/>
            <a:ext cx="8665464" cy="667472"/>
          </a:xfrm>
        </p:spPr>
        <p:txBody>
          <a:bodyPr/>
          <a:lstStyle/>
          <a:p>
            <a:r>
              <a:rPr lang="en-GB" sz="3600" dirty="0"/>
              <a:t>Generalised Algorithm Recommendations</a:t>
            </a:r>
            <a:endParaRPr lang="en-IE" sz="3600" dirty="0"/>
          </a:p>
        </p:txBody>
      </p:sp>
      <p:sp>
        <p:nvSpPr>
          <p:cNvPr id="3" name="Content Placeholder 2">
            <a:extLst>
              <a:ext uri="{FF2B5EF4-FFF2-40B4-BE49-F238E27FC236}">
                <a16:creationId xmlns:a16="http://schemas.microsoft.com/office/drawing/2014/main" id="{4F5B5904-85B3-A8D7-C8E7-F5D2916A9A99}"/>
              </a:ext>
            </a:extLst>
          </p:cNvPr>
          <p:cNvSpPr>
            <a:spLocks noGrp="1"/>
          </p:cNvSpPr>
          <p:nvPr>
            <p:ph idx="1"/>
          </p:nvPr>
        </p:nvSpPr>
        <p:spPr/>
        <p:txBody>
          <a:bodyPr/>
          <a:lstStyle/>
          <a:p>
            <a:r>
              <a:rPr lang="en-IE" sz="2400" dirty="0"/>
              <a:t>Aim to recommend general algorithms for specific instrument/channel bands	</a:t>
            </a:r>
          </a:p>
          <a:p>
            <a:pPr lvl="1"/>
            <a:r>
              <a:rPr lang="en-IE" sz="2000" dirty="0"/>
              <a:t>Example instrument/channel classes:</a:t>
            </a:r>
          </a:p>
          <a:p>
            <a:pPr lvl="1"/>
            <a:r>
              <a:rPr lang="en-IE" sz="2000" dirty="0"/>
              <a:t>~60GHz temperature sounding channels - near nadir	</a:t>
            </a:r>
          </a:p>
          <a:p>
            <a:pPr lvl="1"/>
            <a:r>
              <a:rPr lang="en-IE" sz="2000" dirty="0"/>
              <a:t>~60GHz temperature sounding channels - near 53° VZA	</a:t>
            </a:r>
          </a:p>
          <a:p>
            <a:pPr lvl="1"/>
            <a:r>
              <a:rPr lang="en-IE" sz="2000" dirty="0"/>
              <a:t>~183GHz humidity sounding channels - near nadir</a:t>
            </a:r>
          </a:p>
          <a:p>
            <a:pPr lvl="1"/>
            <a:r>
              <a:rPr lang="en-IE" sz="2000" dirty="0"/>
              <a:t>~183GHz humidity sounding channels - near 53° VZA	</a:t>
            </a:r>
          </a:p>
          <a:p>
            <a:pPr lvl="1"/>
            <a:r>
              <a:rPr lang="en-IE" sz="2000" dirty="0"/>
              <a:t>(Pseudo-) Window channels - near nadir			</a:t>
            </a:r>
          </a:p>
          <a:p>
            <a:pPr lvl="1"/>
            <a:r>
              <a:rPr lang="en-IE" sz="2000" dirty="0"/>
              <a:t>(Pseudo-) Window channels - near 53° VZA - matching polarisations</a:t>
            </a:r>
          </a:p>
          <a:p>
            <a:pPr lvl="1"/>
            <a:r>
              <a:rPr lang="en-IE" sz="2000" dirty="0"/>
              <a:t>118GHz temperature sounding channels?</a:t>
            </a:r>
          </a:p>
          <a:p>
            <a:pPr lvl="1"/>
            <a:r>
              <a:rPr lang="en-IE" sz="2000" dirty="0"/>
              <a:t>325GHz humidity sounding channels?</a:t>
            </a:r>
          </a:p>
          <a:p>
            <a:pPr lvl="1"/>
            <a:endParaRPr lang="en-IE" sz="2000" dirty="0"/>
          </a:p>
          <a:p>
            <a:r>
              <a:rPr lang="en-IE" sz="2400" dirty="0"/>
              <a:t>Compare uncertainties of the different approaches </a:t>
            </a:r>
          </a:p>
          <a:p>
            <a:pPr lvl="1"/>
            <a:r>
              <a:rPr lang="en-IE" sz="2000" dirty="0"/>
              <a:t>to identify our "development" priorities 	</a:t>
            </a:r>
          </a:p>
          <a:p>
            <a:pPr lvl="1"/>
            <a:endParaRPr lang="en-IE" sz="2000" dirty="0"/>
          </a:p>
        </p:txBody>
      </p:sp>
      <p:sp>
        <p:nvSpPr>
          <p:cNvPr id="4" name="Slide Number Placeholder 3">
            <a:extLst>
              <a:ext uri="{FF2B5EF4-FFF2-40B4-BE49-F238E27FC236}">
                <a16:creationId xmlns:a16="http://schemas.microsoft.com/office/drawing/2014/main" id="{F9AB789D-A851-7271-E70B-70B99ADD3180}"/>
              </a:ext>
            </a:extLst>
          </p:cNvPr>
          <p:cNvSpPr>
            <a:spLocks noGrp="1"/>
          </p:cNvSpPr>
          <p:nvPr>
            <p:ph type="sldNum" sz="quarter" idx="10"/>
          </p:nvPr>
        </p:nvSpPr>
        <p:spPr/>
        <p:txBody>
          <a:bodyPr/>
          <a:lstStyle/>
          <a:p>
            <a:pPr>
              <a:defRPr/>
            </a:pPr>
            <a:fld id="{DA28AC38-E0E8-49D7-B2FE-71FD7C42C09E}" type="slidenum">
              <a:rPr lang="en-US" smtClean="0"/>
              <a:pPr>
                <a:defRPr/>
              </a:pPr>
              <a:t>4</a:t>
            </a:fld>
            <a:endParaRPr lang="en-US"/>
          </a:p>
        </p:txBody>
      </p:sp>
    </p:spTree>
    <p:extLst>
      <p:ext uri="{BB962C8B-B14F-4D97-AF65-F5344CB8AC3E}">
        <p14:creationId xmlns:p14="http://schemas.microsoft.com/office/powerpoint/2010/main" val="33816620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F7E21C-CF89-F768-2457-3B3E5C547F10}"/>
              </a:ext>
            </a:extLst>
          </p:cNvPr>
          <p:cNvSpPr>
            <a:spLocks noGrp="1"/>
          </p:cNvSpPr>
          <p:nvPr>
            <p:ph type="title"/>
          </p:nvPr>
        </p:nvSpPr>
        <p:spPr/>
        <p:txBody>
          <a:bodyPr/>
          <a:lstStyle/>
          <a:p>
            <a:r>
              <a:rPr lang="en-GB" dirty="0"/>
              <a:t>Review Existing SNO Methods*</a:t>
            </a:r>
            <a:endParaRPr lang="en-IE" dirty="0"/>
          </a:p>
        </p:txBody>
      </p:sp>
      <p:sp>
        <p:nvSpPr>
          <p:cNvPr id="3" name="Content Placeholder 2">
            <a:extLst>
              <a:ext uri="{FF2B5EF4-FFF2-40B4-BE49-F238E27FC236}">
                <a16:creationId xmlns:a16="http://schemas.microsoft.com/office/drawing/2014/main" id="{4F5B5904-85B3-A8D7-C8E7-F5D2916A9A99}"/>
              </a:ext>
            </a:extLst>
          </p:cNvPr>
          <p:cNvSpPr>
            <a:spLocks noGrp="1"/>
          </p:cNvSpPr>
          <p:nvPr>
            <p:ph idx="1"/>
          </p:nvPr>
        </p:nvSpPr>
        <p:spPr/>
        <p:txBody>
          <a:bodyPr/>
          <a:lstStyle/>
          <a:p>
            <a:r>
              <a:rPr lang="en-IE" sz="2800" dirty="0"/>
              <a:t>Started </a:t>
            </a:r>
            <a:r>
              <a:rPr lang="en-IE" sz="2800" dirty="0">
                <a:hlinkClick r:id="rId2"/>
              </a:rPr>
              <a:t>Shared Spreadsheet</a:t>
            </a:r>
            <a:endParaRPr lang="en-IE" sz="2800" dirty="0"/>
          </a:p>
          <a:p>
            <a:r>
              <a:rPr lang="en-IE" sz="2800" dirty="0"/>
              <a:t>Summarising basic elements of different SNO Methods</a:t>
            </a:r>
          </a:p>
          <a:p>
            <a:pPr lvl="1"/>
            <a:r>
              <a:rPr lang="en-IE" sz="2400" dirty="0"/>
              <a:t>Based on publications over the last 20 years</a:t>
            </a:r>
          </a:p>
          <a:p>
            <a:pPr lvl="1"/>
            <a:r>
              <a:rPr lang="en-IE" sz="2400" dirty="0"/>
              <a:t>Collocation area - </a:t>
            </a:r>
            <a:r>
              <a:rPr lang="en-IE" sz="2400" dirty="0">
                <a:solidFill>
                  <a:srgbClr val="FF0000"/>
                </a:solidFill>
              </a:rPr>
              <a:t>area</a:t>
            </a:r>
            <a:r>
              <a:rPr lang="en-IE" sz="2400" dirty="0"/>
              <a:t> over which observations are compared</a:t>
            </a:r>
          </a:p>
          <a:p>
            <a:pPr lvl="1"/>
            <a:r>
              <a:rPr lang="en-IE" sz="2400" dirty="0"/>
              <a:t>Collocation criteria:</a:t>
            </a:r>
          </a:p>
          <a:p>
            <a:pPr lvl="2"/>
            <a:r>
              <a:rPr lang="en-IE" sz="2000" dirty="0"/>
              <a:t>ds (km) - Maximum separation between collocation centres</a:t>
            </a:r>
          </a:p>
          <a:p>
            <a:pPr lvl="2"/>
            <a:r>
              <a:rPr lang="en-IE" sz="2000" dirty="0"/>
              <a:t>dt (min) - maximum time difference between instruments</a:t>
            </a:r>
          </a:p>
          <a:p>
            <a:pPr lvl="2"/>
            <a:r>
              <a:rPr lang="en-IE" sz="2000" dirty="0" err="1"/>
              <a:t>dVZA</a:t>
            </a:r>
            <a:r>
              <a:rPr lang="en-IE" sz="2000" dirty="0"/>
              <a:t>(°/%) - maximum difference in Viewing Zenith Angle</a:t>
            </a:r>
          </a:p>
          <a:p>
            <a:pPr lvl="2"/>
            <a:r>
              <a:rPr lang="en-IE" sz="2000" dirty="0" err="1"/>
              <a:t>VZAmax</a:t>
            </a:r>
            <a:r>
              <a:rPr lang="en-IE" sz="2000" dirty="0"/>
              <a:t>(°) - maximum VZA</a:t>
            </a:r>
          </a:p>
          <a:p>
            <a:pPr lvl="1"/>
            <a:r>
              <a:rPr lang="en-IE" sz="2400" dirty="0"/>
              <a:t>Basic Method, Filters, Applicable Spectral Bands &amp; Instruments</a:t>
            </a:r>
          </a:p>
          <a:p>
            <a:pPr marL="0" indent="0">
              <a:buNone/>
            </a:pPr>
            <a:r>
              <a:rPr lang="en-IE" sz="2800" dirty="0"/>
              <a:t>* Review includes some NWP Double-Difference and Vicarious Inter-calibration methods – please feel free to copy!</a:t>
            </a:r>
          </a:p>
          <a:p>
            <a:pPr marL="0" indent="0">
              <a:buNone/>
            </a:pPr>
            <a:r>
              <a:rPr lang="en-IE" sz="2800" dirty="0"/>
              <a:t>				</a:t>
            </a:r>
          </a:p>
        </p:txBody>
      </p:sp>
      <p:sp>
        <p:nvSpPr>
          <p:cNvPr id="4" name="Slide Number Placeholder 3">
            <a:extLst>
              <a:ext uri="{FF2B5EF4-FFF2-40B4-BE49-F238E27FC236}">
                <a16:creationId xmlns:a16="http://schemas.microsoft.com/office/drawing/2014/main" id="{F9AB789D-A851-7271-E70B-70B99ADD3180}"/>
              </a:ext>
            </a:extLst>
          </p:cNvPr>
          <p:cNvSpPr>
            <a:spLocks noGrp="1"/>
          </p:cNvSpPr>
          <p:nvPr>
            <p:ph type="sldNum" sz="quarter" idx="10"/>
          </p:nvPr>
        </p:nvSpPr>
        <p:spPr/>
        <p:txBody>
          <a:bodyPr/>
          <a:lstStyle/>
          <a:p>
            <a:pPr>
              <a:defRPr/>
            </a:pPr>
            <a:fld id="{DA28AC38-E0E8-49D7-B2FE-71FD7C42C09E}" type="slidenum">
              <a:rPr lang="en-US" smtClean="0"/>
              <a:pPr>
                <a:defRPr/>
              </a:pPr>
              <a:t>5</a:t>
            </a:fld>
            <a:endParaRPr lang="en-US"/>
          </a:p>
        </p:txBody>
      </p:sp>
      <p:grpSp>
        <p:nvGrpSpPr>
          <p:cNvPr id="23" name="Group 22">
            <a:extLst>
              <a:ext uri="{FF2B5EF4-FFF2-40B4-BE49-F238E27FC236}">
                <a16:creationId xmlns:a16="http://schemas.microsoft.com/office/drawing/2014/main" id="{8EDF0C15-7CDB-BB15-6C74-BC927905DC05}"/>
              </a:ext>
            </a:extLst>
          </p:cNvPr>
          <p:cNvGrpSpPr/>
          <p:nvPr/>
        </p:nvGrpSpPr>
        <p:grpSpPr>
          <a:xfrm>
            <a:off x="10137206" y="1028701"/>
            <a:ext cx="1445194" cy="1162944"/>
            <a:chOff x="717467" y="3826486"/>
            <a:chExt cx="2860207" cy="2296369"/>
          </a:xfrm>
        </p:grpSpPr>
        <p:grpSp>
          <p:nvGrpSpPr>
            <p:cNvPr id="5" name="Group 4">
              <a:extLst>
                <a:ext uri="{FF2B5EF4-FFF2-40B4-BE49-F238E27FC236}">
                  <a16:creationId xmlns:a16="http://schemas.microsoft.com/office/drawing/2014/main" id="{CA27C836-0CF4-488E-0C5D-7B536108B0D7}"/>
                </a:ext>
              </a:extLst>
            </p:cNvPr>
            <p:cNvGrpSpPr/>
            <p:nvPr/>
          </p:nvGrpSpPr>
          <p:grpSpPr>
            <a:xfrm>
              <a:off x="717467" y="3826486"/>
              <a:ext cx="2860207" cy="2296369"/>
              <a:chOff x="720219" y="3617018"/>
              <a:chExt cx="2860207" cy="2296369"/>
            </a:xfrm>
          </p:grpSpPr>
          <p:sp>
            <p:nvSpPr>
              <p:cNvPr id="6" name="Oval 5">
                <a:extLst>
                  <a:ext uri="{FF2B5EF4-FFF2-40B4-BE49-F238E27FC236}">
                    <a16:creationId xmlns:a16="http://schemas.microsoft.com/office/drawing/2014/main" id="{87E51CBA-1C03-4C96-6AF9-C59B61406D94}"/>
                  </a:ext>
                </a:extLst>
              </p:cNvPr>
              <p:cNvSpPr/>
              <p:nvPr/>
            </p:nvSpPr>
            <p:spPr>
              <a:xfrm>
                <a:off x="1407202" y="4164599"/>
                <a:ext cx="859536" cy="640080"/>
              </a:xfrm>
              <a:prstGeom prst="ellipse">
                <a:avLst/>
              </a:prstGeom>
              <a:solidFill>
                <a:schemeClr val="accent6">
                  <a:lumMod val="40000"/>
                  <a:lumOff val="60000"/>
                  <a:alpha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7" name="Oval 6">
                <a:extLst>
                  <a:ext uri="{FF2B5EF4-FFF2-40B4-BE49-F238E27FC236}">
                    <a16:creationId xmlns:a16="http://schemas.microsoft.com/office/drawing/2014/main" id="{9222E452-748A-4614-A17C-8E6FFA698E50}"/>
                  </a:ext>
                </a:extLst>
              </p:cNvPr>
              <p:cNvSpPr/>
              <p:nvPr/>
            </p:nvSpPr>
            <p:spPr>
              <a:xfrm>
                <a:off x="2064046" y="4164599"/>
                <a:ext cx="859536" cy="640080"/>
              </a:xfrm>
              <a:prstGeom prst="ellipse">
                <a:avLst/>
              </a:prstGeom>
              <a:solidFill>
                <a:schemeClr val="accent6">
                  <a:lumMod val="40000"/>
                  <a:lumOff val="60000"/>
                  <a:alpha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8" name="Oval 7">
                <a:extLst>
                  <a:ext uri="{FF2B5EF4-FFF2-40B4-BE49-F238E27FC236}">
                    <a16:creationId xmlns:a16="http://schemas.microsoft.com/office/drawing/2014/main" id="{15F5E34A-A028-A731-1A00-3576D56097B7}"/>
                  </a:ext>
                </a:extLst>
              </p:cNvPr>
              <p:cNvSpPr/>
              <p:nvPr/>
            </p:nvSpPr>
            <p:spPr>
              <a:xfrm>
                <a:off x="2720890" y="4164599"/>
                <a:ext cx="859536" cy="640080"/>
              </a:xfrm>
              <a:prstGeom prst="ellipse">
                <a:avLst/>
              </a:prstGeom>
              <a:solidFill>
                <a:schemeClr val="accent6">
                  <a:lumMod val="40000"/>
                  <a:lumOff val="60000"/>
                  <a:alpha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9" name="Oval 8">
                <a:extLst>
                  <a:ext uri="{FF2B5EF4-FFF2-40B4-BE49-F238E27FC236}">
                    <a16:creationId xmlns:a16="http://schemas.microsoft.com/office/drawing/2014/main" id="{4F0F3F1A-C1B5-125B-4417-C42845C72851}"/>
                  </a:ext>
                </a:extLst>
              </p:cNvPr>
              <p:cNvSpPr/>
              <p:nvPr/>
            </p:nvSpPr>
            <p:spPr>
              <a:xfrm>
                <a:off x="1407202" y="4706380"/>
                <a:ext cx="859536" cy="640080"/>
              </a:xfrm>
              <a:prstGeom prst="ellipse">
                <a:avLst/>
              </a:prstGeom>
              <a:solidFill>
                <a:schemeClr val="accent6">
                  <a:lumMod val="40000"/>
                  <a:lumOff val="60000"/>
                  <a:alpha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10" name="Oval 9">
                <a:extLst>
                  <a:ext uri="{FF2B5EF4-FFF2-40B4-BE49-F238E27FC236}">
                    <a16:creationId xmlns:a16="http://schemas.microsoft.com/office/drawing/2014/main" id="{A82B7084-4009-E222-DF31-4B516C8B0B28}"/>
                  </a:ext>
                </a:extLst>
              </p:cNvPr>
              <p:cNvSpPr/>
              <p:nvPr/>
            </p:nvSpPr>
            <p:spPr>
              <a:xfrm>
                <a:off x="2064046" y="4706380"/>
                <a:ext cx="859536" cy="640080"/>
              </a:xfrm>
              <a:prstGeom prst="ellipse">
                <a:avLst/>
              </a:prstGeom>
              <a:solidFill>
                <a:schemeClr val="accent6">
                  <a:lumMod val="40000"/>
                  <a:lumOff val="60000"/>
                  <a:alpha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11" name="Oval 10">
                <a:extLst>
                  <a:ext uri="{FF2B5EF4-FFF2-40B4-BE49-F238E27FC236}">
                    <a16:creationId xmlns:a16="http://schemas.microsoft.com/office/drawing/2014/main" id="{2A9A00E7-127D-7A97-FE9D-B656D6E946B7}"/>
                  </a:ext>
                </a:extLst>
              </p:cNvPr>
              <p:cNvSpPr/>
              <p:nvPr/>
            </p:nvSpPr>
            <p:spPr>
              <a:xfrm>
                <a:off x="2720890" y="4706380"/>
                <a:ext cx="859536" cy="640080"/>
              </a:xfrm>
              <a:prstGeom prst="ellipse">
                <a:avLst/>
              </a:prstGeom>
              <a:solidFill>
                <a:schemeClr val="accent6">
                  <a:lumMod val="40000"/>
                  <a:lumOff val="60000"/>
                  <a:alpha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12" name="Oval 11">
                <a:extLst>
                  <a:ext uri="{FF2B5EF4-FFF2-40B4-BE49-F238E27FC236}">
                    <a16:creationId xmlns:a16="http://schemas.microsoft.com/office/drawing/2014/main" id="{13EB125E-094B-DA24-70C0-4CD5AA10F2A6}"/>
                  </a:ext>
                </a:extLst>
              </p:cNvPr>
              <p:cNvSpPr/>
              <p:nvPr/>
            </p:nvSpPr>
            <p:spPr>
              <a:xfrm>
                <a:off x="1407202" y="5273307"/>
                <a:ext cx="859536" cy="640080"/>
              </a:xfrm>
              <a:prstGeom prst="ellipse">
                <a:avLst/>
              </a:prstGeom>
              <a:solidFill>
                <a:schemeClr val="accent6">
                  <a:lumMod val="40000"/>
                  <a:lumOff val="60000"/>
                  <a:alpha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13" name="Oval 12">
                <a:extLst>
                  <a:ext uri="{FF2B5EF4-FFF2-40B4-BE49-F238E27FC236}">
                    <a16:creationId xmlns:a16="http://schemas.microsoft.com/office/drawing/2014/main" id="{8D75521B-BF90-7FD2-A74E-2E3E78B01268}"/>
                  </a:ext>
                </a:extLst>
              </p:cNvPr>
              <p:cNvSpPr/>
              <p:nvPr/>
            </p:nvSpPr>
            <p:spPr>
              <a:xfrm>
                <a:off x="2064046" y="5273307"/>
                <a:ext cx="859536" cy="640080"/>
              </a:xfrm>
              <a:prstGeom prst="ellipse">
                <a:avLst/>
              </a:prstGeom>
              <a:solidFill>
                <a:schemeClr val="accent6">
                  <a:lumMod val="40000"/>
                  <a:lumOff val="60000"/>
                  <a:alpha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14" name="Oval 13">
                <a:extLst>
                  <a:ext uri="{FF2B5EF4-FFF2-40B4-BE49-F238E27FC236}">
                    <a16:creationId xmlns:a16="http://schemas.microsoft.com/office/drawing/2014/main" id="{FF87E04A-415E-1629-B0D4-226F139B7C4F}"/>
                  </a:ext>
                </a:extLst>
              </p:cNvPr>
              <p:cNvSpPr/>
              <p:nvPr/>
            </p:nvSpPr>
            <p:spPr>
              <a:xfrm>
                <a:off x="2720890" y="5273307"/>
                <a:ext cx="859536" cy="640080"/>
              </a:xfrm>
              <a:prstGeom prst="ellipse">
                <a:avLst/>
              </a:prstGeom>
              <a:solidFill>
                <a:schemeClr val="accent6">
                  <a:lumMod val="40000"/>
                  <a:lumOff val="60000"/>
                  <a:alpha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15" name="Oval 14">
                <a:extLst>
                  <a:ext uri="{FF2B5EF4-FFF2-40B4-BE49-F238E27FC236}">
                    <a16:creationId xmlns:a16="http://schemas.microsoft.com/office/drawing/2014/main" id="{93018852-2348-BFD8-AD7A-1120D6FEF601}"/>
                  </a:ext>
                </a:extLst>
              </p:cNvPr>
              <p:cNvSpPr/>
              <p:nvPr/>
            </p:nvSpPr>
            <p:spPr>
              <a:xfrm>
                <a:off x="750391" y="4164599"/>
                <a:ext cx="859536" cy="640080"/>
              </a:xfrm>
              <a:prstGeom prst="ellipse">
                <a:avLst/>
              </a:prstGeom>
              <a:solidFill>
                <a:schemeClr val="accent6">
                  <a:lumMod val="40000"/>
                  <a:lumOff val="60000"/>
                  <a:alpha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16" name="Oval 15">
                <a:extLst>
                  <a:ext uri="{FF2B5EF4-FFF2-40B4-BE49-F238E27FC236}">
                    <a16:creationId xmlns:a16="http://schemas.microsoft.com/office/drawing/2014/main" id="{D1BA8799-8C92-6D38-13B5-EDBC44074987}"/>
                  </a:ext>
                </a:extLst>
              </p:cNvPr>
              <p:cNvSpPr/>
              <p:nvPr/>
            </p:nvSpPr>
            <p:spPr>
              <a:xfrm>
                <a:off x="750391" y="4706380"/>
                <a:ext cx="859536" cy="640080"/>
              </a:xfrm>
              <a:prstGeom prst="ellipse">
                <a:avLst/>
              </a:prstGeom>
              <a:solidFill>
                <a:schemeClr val="accent6">
                  <a:lumMod val="40000"/>
                  <a:lumOff val="60000"/>
                  <a:alpha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17" name="Oval 16">
                <a:extLst>
                  <a:ext uri="{FF2B5EF4-FFF2-40B4-BE49-F238E27FC236}">
                    <a16:creationId xmlns:a16="http://schemas.microsoft.com/office/drawing/2014/main" id="{75A910C7-C28C-9B65-EEFF-785A9EF042E6}"/>
                  </a:ext>
                </a:extLst>
              </p:cNvPr>
              <p:cNvSpPr/>
              <p:nvPr/>
            </p:nvSpPr>
            <p:spPr>
              <a:xfrm>
                <a:off x="750391" y="5273307"/>
                <a:ext cx="859536" cy="640080"/>
              </a:xfrm>
              <a:prstGeom prst="ellipse">
                <a:avLst/>
              </a:prstGeom>
              <a:solidFill>
                <a:schemeClr val="accent6">
                  <a:lumMod val="40000"/>
                  <a:lumOff val="60000"/>
                  <a:alpha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18" name="Oval 17">
                <a:extLst>
                  <a:ext uri="{FF2B5EF4-FFF2-40B4-BE49-F238E27FC236}">
                    <a16:creationId xmlns:a16="http://schemas.microsoft.com/office/drawing/2014/main" id="{50654366-0D09-2F01-6911-5C217749C0C5}"/>
                  </a:ext>
                </a:extLst>
              </p:cNvPr>
              <p:cNvSpPr/>
              <p:nvPr/>
            </p:nvSpPr>
            <p:spPr>
              <a:xfrm>
                <a:off x="1377030" y="3617018"/>
                <a:ext cx="859536" cy="640080"/>
              </a:xfrm>
              <a:prstGeom prst="ellipse">
                <a:avLst/>
              </a:prstGeom>
              <a:solidFill>
                <a:schemeClr val="accent6">
                  <a:lumMod val="40000"/>
                  <a:lumOff val="60000"/>
                  <a:alpha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19" name="Oval 18">
                <a:extLst>
                  <a:ext uri="{FF2B5EF4-FFF2-40B4-BE49-F238E27FC236}">
                    <a16:creationId xmlns:a16="http://schemas.microsoft.com/office/drawing/2014/main" id="{B7958574-FE4C-1EDD-C78E-05844C1BBA45}"/>
                  </a:ext>
                </a:extLst>
              </p:cNvPr>
              <p:cNvSpPr/>
              <p:nvPr/>
            </p:nvSpPr>
            <p:spPr>
              <a:xfrm>
                <a:off x="2033874" y="3617018"/>
                <a:ext cx="859536" cy="640080"/>
              </a:xfrm>
              <a:prstGeom prst="ellipse">
                <a:avLst/>
              </a:prstGeom>
              <a:solidFill>
                <a:schemeClr val="accent6">
                  <a:lumMod val="40000"/>
                  <a:lumOff val="60000"/>
                  <a:alpha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20" name="Oval 19">
                <a:extLst>
                  <a:ext uri="{FF2B5EF4-FFF2-40B4-BE49-F238E27FC236}">
                    <a16:creationId xmlns:a16="http://schemas.microsoft.com/office/drawing/2014/main" id="{5E0495F8-E068-B652-D4BD-E311AF954641}"/>
                  </a:ext>
                </a:extLst>
              </p:cNvPr>
              <p:cNvSpPr/>
              <p:nvPr/>
            </p:nvSpPr>
            <p:spPr>
              <a:xfrm>
                <a:off x="2690718" y="3617018"/>
                <a:ext cx="859536" cy="640080"/>
              </a:xfrm>
              <a:prstGeom prst="ellipse">
                <a:avLst/>
              </a:prstGeom>
              <a:solidFill>
                <a:schemeClr val="accent6">
                  <a:lumMod val="40000"/>
                  <a:lumOff val="60000"/>
                  <a:alpha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21" name="Oval 20">
                <a:extLst>
                  <a:ext uri="{FF2B5EF4-FFF2-40B4-BE49-F238E27FC236}">
                    <a16:creationId xmlns:a16="http://schemas.microsoft.com/office/drawing/2014/main" id="{3190F1C0-A445-4CBE-D5A1-6F7983858F0D}"/>
                  </a:ext>
                </a:extLst>
              </p:cNvPr>
              <p:cNvSpPr/>
              <p:nvPr/>
            </p:nvSpPr>
            <p:spPr>
              <a:xfrm>
                <a:off x="720219" y="3617018"/>
                <a:ext cx="859536" cy="640080"/>
              </a:xfrm>
              <a:prstGeom prst="ellipse">
                <a:avLst/>
              </a:prstGeom>
              <a:solidFill>
                <a:schemeClr val="accent6">
                  <a:lumMod val="40000"/>
                  <a:lumOff val="60000"/>
                  <a:alpha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a:p>
            </p:txBody>
          </p:sp>
        </p:grpSp>
        <p:sp>
          <p:nvSpPr>
            <p:cNvPr id="22" name="Rectangle 21">
              <a:extLst>
                <a:ext uri="{FF2B5EF4-FFF2-40B4-BE49-F238E27FC236}">
                  <a16:creationId xmlns:a16="http://schemas.microsoft.com/office/drawing/2014/main" id="{8F8AB219-B69C-9383-370E-5F5016970F3D}"/>
                </a:ext>
              </a:extLst>
            </p:cNvPr>
            <p:cNvSpPr/>
            <p:nvPr/>
          </p:nvSpPr>
          <p:spPr>
            <a:xfrm>
              <a:off x="846468" y="3909133"/>
              <a:ext cx="2613387" cy="2126274"/>
            </a:xfrm>
            <a:prstGeom prst="rect">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a:ln>
                  <a:solidFill>
                    <a:srgbClr val="FF0000"/>
                  </a:solidFill>
                </a:ln>
              </a:endParaRPr>
            </a:p>
          </p:txBody>
        </p:sp>
      </p:grpSp>
      <p:grpSp>
        <p:nvGrpSpPr>
          <p:cNvPr id="35" name="Group 34">
            <a:extLst>
              <a:ext uri="{FF2B5EF4-FFF2-40B4-BE49-F238E27FC236}">
                <a16:creationId xmlns:a16="http://schemas.microsoft.com/office/drawing/2014/main" id="{23A2A54E-7191-6572-0BDD-C2F7047EB98D}"/>
              </a:ext>
            </a:extLst>
          </p:cNvPr>
          <p:cNvGrpSpPr/>
          <p:nvPr/>
        </p:nvGrpSpPr>
        <p:grpSpPr>
          <a:xfrm>
            <a:off x="10137206" y="2457498"/>
            <a:ext cx="1445194" cy="1162944"/>
            <a:chOff x="4375574" y="3888207"/>
            <a:chExt cx="2890388" cy="2325888"/>
          </a:xfrm>
        </p:grpSpPr>
        <p:grpSp>
          <p:nvGrpSpPr>
            <p:cNvPr id="24" name="Group 23">
              <a:extLst>
                <a:ext uri="{FF2B5EF4-FFF2-40B4-BE49-F238E27FC236}">
                  <a16:creationId xmlns:a16="http://schemas.microsoft.com/office/drawing/2014/main" id="{E0DCACD7-5E3D-8DA3-FC28-CEAF932A3A5C}"/>
                </a:ext>
              </a:extLst>
            </p:cNvPr>
            <p:cNvGrpSpPr/>
            <p:nvPr/>
          </p:nvGrpSpPr>
          <p:grpSpPr>
            <a:xfrm rot="20373615">
              <a:off x="4375574" y="3888207"/>
              <a:ext cx="2890388" cy="2325888"/>
              <a:chOff x="3922776" y="2727199"/>
              <a:chExt cx="2173224" cy="1748788"/>
            </a:xfrm>
          </p:grpSpPr>
          <p:sp>
            <p:nvSpPr>
              <p:cNvPr id="25" name="Oval 24">
                <a:extLst>
                  <a:ext uri="{FF2B5EF4-FFF2-40B4-BE49-F238E27FC236}">
                    <a16:creationId xmlns:a16="http://schemas.microsoft.com/office/drawing/2014/main" id="{70BF0EED-E42F-D2F7-0AD5-0FC18031DDD2}"/>
                  </a:ext>
                </a:extLst>
              </p:cNvPr>
              <p:cNvSpPr/>
              <p:nvPr/>
            </p:nvSpPr>
            <p:spPr>
              <a:xfrm>
                <a:off x="3922776" y="2727199"/>
                <a:ext cx="859536" cy="640080"/>
              </a:xfrm>
              <a:prstGeom prst="ellipse">
                <a:avLst/>
              </a:prstGeom>
              <a:solidFill>
                <a:srgbClr val="FFFF00">
                  <a:alpha val="50000"/>
                </a:srgb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26" name="Oval 25">
                <a:extLst>
                  <a:ext uri="{FF2B5EF4-FFF2-40B4-BE49-F238E27FC236}">
                    <a16:creationId xmlns:a16="http://schemas.microsoft.com/office/drawing/2014/main" id="{61269154-27E8-EE14-7CB9-4B77FBB644BD}"/>
                  </a:ext>
                </a:extLst>
              </p:cNvPr>
              <p:cNvSpPr/>
              <p:nvPr/>
            </p:nvSpPr>
            <p:spPr>
              <a:xfrm>
                <a:off x="4579620" y="2727199"/>
                <a:ext cx="859536" cy="640080"/>
              </a:xfrm>
              <a:prstGeom prst="ellipse">
                <a:avLst/>
              </a:prstGeom>
              <a:solidFill>
                <a:srgbClr val="FFFF00">
                  <a:alpha val="50000"/>
                </a:srgb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27" name="Oval 26">
                <a:extLst>
                  <a:ext uri="{FF2B5EF4-FFF2-40B4-BE49-F238E27FC236}">
                    <a16:creationId xmlns:a16="http://schemas.microsoft.com/office/drawing/2014/main" id="{777B506D-F236-63CA-15AE-E7C91ECA6EE6}"/>
                  </a:ext>
                </a:extLst>
              </p:cNvPr>
              <p:cNvSpPr/>
              <p:nvPr/>
            </p:nvSpPr>
            <p:spPr>
              <a:xfrm>
                <a:off x="5236464" y="2727199"/>
                <a:ext cx="859536" cy="640080"/>
              </a:xfrm>
              <a:prstGeom prst="ellipse">
                <a:avLst/>
              </a:prstGeom>
              <a:solidFill>
                <a:srgbClr val="FFFF00">
                  <a:alpha val="50000"/>
                </a:srgb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28" name="Oval 27">
                <a:extLst>
                  <a:ext uri="{FF2B5EF4-FFF2-40B4-BE49-F238E27FC236}">
                    <a16:creationId xmlns:a16="http://schemas.microsoft.com/office/drawing/2014/main" id="{6D0F11A6-C75F-2638-3703-E81F1E52F7D3}"/>
                  </a:ext>
                </a:extLst>
              </p:cNvPr>
              <p:cNvSpPr/>
              <p:nvPr/>
            </p:nvSpPr>
            <p:spPr>
              <a:xfrm>
                <a:off x="3922776" y="3268980"/>
                <a:ext cx="859536" cy="640080"/>
              </a:xfrm>
              <a:prstGeom prst="ellipse">
                <a:avLst/>
              </a:prstGeom>
              <a:solidFill>
                <a:srgbClr val="FFFF00">
                  <a:alpha val="50000"/>
                </a:srgb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29" name="Oval 28">
                <a:extLst>
                  <a:ext uri="{FF2B5EF4-FFF2-40B4-BE49-F238E27FC236}">
                    <a16:creationId xmlns:a16="http://schemas.microsoft.com/office/drawing/2014/main" id="{C4C4E032-0D0D-CA11-A273-1E316826EE86}"/>
                  </a:ext>
                </a:extLst>
              </p:cNvPr>
              <p:cNvSpPr/>
              <p:nvPr/>
            </p:nvSpPr>
            <p:spPr>
              <a:xfrm>
                <a:off x="4579620" y="3268980"/>
                <a:ext cx="859536" cy="640080"/>
              </a:xfrm>
              <a:prstGeom prst="ellipse">
                <a:avLst/>
              </a:prstGeom>
              <a:solidFill>
                <a:srgbClr val="FFFF00">
                  <a:alpha val="50000"/>
                </a:srgb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30" name="Oval 29">
                <a:extLst>
                  <a:ext uri="{FF2B5EF4-FFF2-40B4-BE49-F238E27FC236}">
                    <a16:creationId xmlns:a16="http://schemas.microsoft.com/office/drawing/2014/main" id="{666604FB-1A67-68F8-B6FE-1828579387C9}"/>
                  </a:ext>
                </a:extLst>
              </p:cNvPr>
              <p:cNvSpPr/>
              <p:nvPr/>
            </p:nvSpPr>
            <p:spPr>
              <a:xfrm>
                <a:off x="5236464" y="3268980"/>
                <a:ext cx="859536" cy="640080"/>
              </a:xfrm>
              <a:prstGeom prst="ellipse">
                <a:avLst/>
              </a:prstGeom>
              <a:solidFill>
                <a:srgbClr val="FFFF00">
                  <a:alpha val="50000"/>
                </a:srgb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31" name="Oval 30">
                <a:extLst>
                  <a:ext uri="{FF2B5EF4-FFF2-40B4-BE49-F238E27FC236}">
                    <a16:creationId xmlns:a16="http://schemas.microsoft.com/office/drawing/2014/main" id="{8067120D-E8CA-75BF-AB18-231D3FA4DF6F}"/>
                  </a:ext>
                </a:extLst>
              </p:cNvPr>
              <p:cNvSpPr/>
              <p:nvPr/>
            </p:nvSpPr>
            <p:spPr>
              <a:xfrm>
                <a:off x="3922776" y="3835907"/>
                <a:ext cx="859536" cy="640080"/>
              </a:xfrm>
              <a:prstGeom prst="ellipse">
                <a:avLst/>
              </a:prstGeom>
              <a:solidFill>
                <a:srgbClr val="FFFF00">
                  <a:alpha val="50000"/>
                </a:srgb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32" name="Oval 31">
                <a:extLst>
                  <a:ext uri="{FF2B5EF4-FFF2-40B4-BE49-F238E27FC236}">
                    <a16:creationId xmlns:a16="http://schemas.microsoft.com/office/drawing/2014/main" id="{9D80D2B7-57EF-CB8E-6828-A7236D8C6DD7}"/>
                  </a:ext>
                </a:extLst>
              </p:cNvPr>
              <p:cNvSpPr/>
              <p:nvPr/>
            </p:nvSpPr>
            <p:spPr>
              <a:xfrm>
                <a:off x="4579620" y="3835907"/>
                <a:ext cx="859536" cy="640080"/>
              </a:xfrm>
              <a:prstGeom prst="ellipse">
                <a:avLst/>
              </a:prstGeom>
              <a:solidFill>
                <a:srgbClr val="FFFF00">
                  <a:alpha val="50000"/>
                </a:srgb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33" name="Oval 32">
                <a:extLst>
                  <a:ext uri="{FF2B5EF4-FFF2-40B4-BE49-F238E27FC236}">
                    <a16:creationId xmlns:a16="http://schemas.microsoft.com/office/drawing/2014/main" id="{56F7DA6A-335F-B655-DB1E-9EECE065F29C}"/>
                  </a:ext>
                </a:extLst>
              </p:cNvPr>
              <p:cNvSpPr/>
              <p:nvPr/>
            </p:nvSpPr>
            <p:spPr>
              <a:xfrm>
                <a:off x="5236464" y="3835907"/>
                <a:ext cx="859536" cy="640080"/>
              </a:xfrm>
              <a:prstGeom prst="ellipse">
                <a:avLst/>
              </a:prstGeom>
              <a:solidFill>
                <a:srgbClr val="FFFF00">
                  <a:alpha val="50000"/>
                </a:srgb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a:p>
            </p:txBody>
          </p:sp>
        </p:grpSp>
        <p:sp>
          <p:nvSpPr>
            <p:cNvPr id="34" name="Rectangle 33">
              <a:extLst>
                <a:ext uri="{FF2B5EF4-FFF2-40B4-BE49-F238E27FC236}">
                  <a16:creationId xmlns:a16="http://schemas.microsoft.com/office/drawing/2014/main" id="{DF40FB02-7658-06B0-0505-4A269C5A0D3C}"/>
                </a:ext>
              </a:extLst>
            </p:cNvPr>
            <p:cNvSpPr/>
            <p:nvPr/>
          </p:nvSpPr>
          <p:spPr>
            <a:xfrm>
              <a:off x="4524824" y="3911655"/>
              <a:ext cx="2613387" cy="2126274"/>
            </a:xfrm>
            <a:prstGeom prst="rect">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a:ln>
                  <a:solidFill>
                    <a:srgbClr val="FF0000"/>
                  </a:solidFill>
                </a:ln>
              </a:endParaRPr>
            </a:p>
          </p:txBody>
        </p:sp>
      </p:grpSp>
      <p:grpSp>
        <p:nvGrpSpPr>
          <p:cNvPr id="64" name="Group 63">
            <a:extLst>
              <a:ext uri="{FF2B5EF4-FFF2-40B4-BE49-F238E27FC236}">
                <a16:creationId xmlns:a16="http://schemas.microsoft.com/office/drawing/2014/main" id="{6F6C1B28-8443-75A5-5F32-E57BEC1AD7ED}"/>
              </a:ext>
            </a:extLst>
          </p:cNvPr>
          <p:cNvGrpSpPr/>
          <p:nvPr/>
        </p:nvGrpSpPr>
        <p:grpSpPr>
          <a:xfrm>
            <a:off x="10211831" y="4034376"/>
            <a:ext cx="1445194" cy="1162944"/>
            <a:chOff x="8485325" y="3680167"/>
            <a:chExt cx="2997020" cy="2488413"/>
          </a:xfrm>
        </p:grpSpPr>
        <p:grpSp>
          <p:nvGrpSpPr>
            <p:cNvPr id="36" name="Group 35">
              <a:extLst>
                <a:ext uri="{FF2B5EF4-FFF2-40B4-BE49-F238E27FC236}">
                  <a16:creationId xmlns:a16="http://schemas.microsoft.com/office/drawing/2014/main" id="{66C2FE5C-B8BA-4841-65A5-F260C4F47CC5}"/>
                </a:ext>
              </a:extLst>
            </p:cNvPr>
            <p:cNvGrpSpPr/>
            <p:nvPr/>
          </p:nvGrpSpPr>
          <p:grpSpPr>
            <a:xfrm rot="20373615">
              <a:off x="8591957" y="3842692"/>
              <a:ext cx="2890388" cy="2325888"/>
              <a:chOff x="3922776" y="2727199"/>
              <a:chExt cx="2173224" cy="1748788"/>
            </a:xfrm>
          </p:grpSpPr>
          <p:sp>
            <p:nvSpPr>
              <p:cNvPr id="37" name="Oval 36">
                <a:extLst>
                  <a:ext uri="{FF2B5EF4-FFF2-40B4-BE49-F238E27FC236}">
                    <a16:creationId xmlns:a16="http://schemas.microsoft.com/office/drawing/2014/main" id="{A71B48D5-B1A0-E55A-9BA5-1E19C8DE4DC4}"/>
                  </a:ext>
                </a:extLst>
              </p:cNvPr>
              <p:cNvSpPr/>
              <p:nvPr/>
            </p:nvSpPr>
            <p:spPr>
              <a:xfrm>
                <a:off x="3922776" y="2727199"/>
                <a:ext cx="859536" cy="640080"/>
              </a:xfrm>
              <a:prstGeom prst="ellipse">
                <a:avLst/>
              </a:prstGeom>
              <a:solidFill>
                <a:srgbClr val="FFFF00">
                  <a:alpha val="50000"/>
                </a:srgb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38" name="Oval 37">
                <a:extLst>
                  <a:ext uri="{FF2B5EF4-FFF2-40B4-BE49-F238E27FC236}">
                    <a16:creationId xmlns:a16="http://schemas.microsoft.com/office/drawing/2014/main" id="{B4942E57-064E-3084-9872-E286470D03CD}"/>
                  </a:ext>
                </a:extLst>
              </p:cNvPr>
              <p:cNvSpPr/>
              <p:nvPr/>
            </p:nvSpPr>
            <p:spPr>
              <a:xfrm>
                <a:off x="4579620" y="2727199"/>
                <a:ext cx="859536" cy="640080"/>
              </a:xfrm>
              <a:prstGeom prst="ellipse">
                <a:avLst/>
              </a:prstGeom>
              <a:solidFill>
                <a:srgbClr val="FFFF00">
                  <a:alpha val="50000"/>
                </a:srgb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39" name="Oval 38">
                <a:extLst>
                  <a:ext uri="{FF2B5EF4-FFF2-40B4-BE49-F238E27FC236}">
                    <a16:creationId xmlns:a16="http://schemas.microsoft.com/office/drawing/2014/main" id="{DEA059F7-C03D-9306-2618-78CFB01E67B2}"/>
                  </a:ext>
                </a:extLst>
              </p:cNvPr>
              <p:cNvSpPr/>
              <p:nvPr/>
            </p:nvSpPr>
            <p:spPr>
              <a:xfrm>
                <a:off x="5236464" y="2727199"/>
                <a:ext cx="859536" cy="640080"/>
              </a:xfrm>
              <a:prstGeom prst="ellipse">
                <a:avLst/>
              </a:prstGeom>
              <a:solidFill>
                <a:srgbClr val="FFFF00">
                  <a:alpha val="50000"/>
                </a:srgb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40" name="Oval 39">
                <a:extLst>
                  <a:ext uri="{FF2B5EF4-FFF2-40B4-BE49-F238E27FC236}">
                    <a16:creationId xmlns:a16="http://schemas.microsoft.com/office/drawing/2014/main" id="{08448775-DEB6-68AC-B9FE-B27210121922}"/>
                  </a:ext>
                </a:extLst>
              </p:cNvPr>
              <p:cNvSpPr/>
              <p:nvPr/>
            </p:nvSpPr>
            <p:spPr>
              <a:xfrm>
                <a:off x="3922776" y="3268980"/>
                <a:ext cx="859536" cy="640080"/>
              </a:xfrm>
              <a:prstGeom prst="ellipse">
                <a:avLst/>
              </a:prstGeom>
              <a:solidFill>
                <a:srgbClr val="FFFF00">
                  <a:alpha val="50000"/>
                </a:srgb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41" name="Oval 40">
                <a:extLst>
                  <a:ext uri="{FF2B5EF4-FFF2-40B4-BE49-F238E27FC236}">
                    <a16:creationId xmlns:a16="http://schemas.microsoft.com/office/drawing/2014/main" id="{88616D84-64E3-E96D-2B1C-24B1597F7451}"/>
                  </a:ext>
                </a:extLst>
              </p:cNvPr>
              <p:cNvSpPr/>
              <p:nvPr/>
            </p:nvSpPr>
            <p:spPr>
              <a:xfrm>
                <a:off x="4579620" y="3268980"/>
                <a:ext cx="859536" cy="640080"/>
              </a:xfrm>
              <a:prstGeom prst="ellipse">
                <a:avLst/>
              </a:prstGeom>
              <a:solidFill>
                <a:srgbClr val="FFFF00">
                  <a:alpha val="50000"/>
                </a:srgb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42" name="Oval 41">
                <a:extLst>
                  <a:ext uri="{FF2B5EF4-FFF2-40B4-BE49-F238E27FC236}">
                    <a16:creationId xmlns:a16="http://schemas.microsoft.com/office/drawing/2014/main" id="{BEB13B92-F47D-F2FB-1513-74A2661D15B6}"/>
                  </a:ext>
                </a:extLst>
              </p:cNvPr>
              <p:cNvSpPr/>
              <p:nvPr/>
            </p:nvSpPr>
            <p:spPr>
              <a:xfrm>
                <a:off x="5236464" y="3268980"/>
                <a:ext cx="859536" cy="640080"/>
              </a:xfrm>
              <a:prstGeom prst="ellipse">
                <a:avLst/>
              </a:prstGeom>
              <a:solidFill>
                <a:srgbClr val="FFFF00">
                  <a:alpha val="50000"/>
                </a:srgb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43" name="Oval 42">
                <a:extLst>
                  <a:ext uri="{FF2B5EF4-FFF2-40B4-BE49-F238E27FC236}">
                    <a16:creationId xmlns:a16="http://schemas.microsoft.com/office/drawing/2014/main" id="{F5D40E7B-19E4-302E-BD60-250BC85EC7B8}"/>
                  </a:ext>
                </a:extLst>
              </p:cNvPr>
              <p:cNvSpPr/>
              <p:nvPr/>
            </p:nvSpPr>
            <p:spPr>
              <a:xfrm>
                <a:off x="3922776" y="3835907"/>
                <a:ext cx="859536" cy="640080"/>
              </a:xfrm>
              <a:prstGeom prst="ellipse">
                <a:avLst/>
              </a:prstGeom>
              <a:solidFill>
                <a:srgbClr val="FFFF00">
                  <a:alpha val="50000"/>
                </a:srgb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44" name="Oval 43">
                <a:extLst>
                  <a:ext uri="{FF2B5EF4-FFF2-40B4-BE49-F238E27FC236}">
                    <a16:creationId xmlns:a16="http://schemas.microsoft.com/office/drawing/2014/main" id="{4D10C56D-0B9E-B6C6-80DA-D3C4F6A3F2F5}"/>
                  </a:ext>
                </a:extLst>
              </p:cNvPr>
              <p:cNvSpPr/>
              <p:nvPr/>
            </p:nvSpPr>
            <p:spPr>
              <a:xfrm>
                <a:off x="4579620" y="3835907"/>
                <a:ext cx="859536" cy="640080"/>
              </a:xfrm>
              <a:prstGeom prst="ellipse">
                <a:avLst/>
              </a:prstGeom>
              <a:solidFill>
                <a:srgbClr val="FFFF00">
                  <a:alpha val="50000"/>
                </a:srgb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45" name="Oval 44">
                <a:extLst>
                  <a:ext uri="{FF2B5EF4-FFF2-40B4-BE49-F238E27FC236}">
                    <a16:creationId xmlns:a16="http://schemas.microsoft.com/office/drawing/2014/main" id="{74A391FF-C7B8-90CA-6A0B-8F3A020B1F08}"/>
                  </a:ext>
                </a:extLst>
              </p:cNvPr>
              <p:cNvSpPr/>
              <p:nvPr/>
            </p:nvSpPr>
            <p:spPr>
              <a:xfrm>
                <a:off x="5236464" y="3835907"/>
                <a:ext cx="859536" cy="640080"/>
              </a:xfrm>
              <a:prstGeom prst="ellipse">
                <a:avLst/>
              </a:prstGeom>
              <a:solidFill>
                <a:srgbClr val="FFFF00">
                  <a:alpha val="50000"/>
                </a:srgb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a:p>
            </p:txBody>
          </p:sp>
        </p:grpSp>
        <p:grpSp>
          <p:nvGrpSpPr>
            <p:cNvPr id="46" name="Group 45">
              <a:extLst>
                <a:ext uri="{FF2B5EF4-FFF2-40B4-BE49-F238E27FC236}">
                  <a16:creationId xmlns:a16="http://schemas.microsoft.com/office/drawing/2014/main" id="{553451E0-BCBF-4633-844E-D2BF03139851}"/>
                </a:ext>
              </a:extLst>
            </p:cNvPr>
            <p:cNvGrpSpPr/>
            <p:nvPr/>
          </p:nvGrpSpPr>
          <p:grpSpPr>
            <a:xfrm>
              <a:off x="8485325" y="3680167"/>
              <a:ext cx="2860207" cy="2296369"/>
              <a:chOff x="720219" y="3617018"/>
              <a:chExt cx="2860207" cy="2296369"/>
            </a:xfrm>
          </p:grpSpPr>
          <p:sp>
            <p:nvSpPr>
              <p:cNvPr id="47" name="Oval 46">
                <a:extLst>
                  <a:ext uri="{FF2B5EF4-FFF2-40B4-BE49-F238E27FC236}">
                    <a16:creationId xmlns:a16="http://schemas.microsoft.com/office/drawing/2014/main" id="{F5358FD3-9FA7-1871-5093-2F8E6C66E455}"/>
                  </a:ext>
                </a:extLst>
              </p:cNvPr>
              <p:cNvSpPr/>
              <p:nvPr/>
            </p:nvSpPr>
            <p:spPr>
              <a:xfrm>
                <a:off x="1407202" y="4164599"/>
                <a:ext cx="859536" cy="640080"/>
              </a:xfrm>
              <a:prstGeom prst="ellipse">
                <a:avLst/>
              </a:prstGeom>
              <a:solidFill>
                <a:schemeClr val="accent6">
                  <a:lumMod val="40000"/>
                  <a:lumOff val="60000"/>
                  <a:alpha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48" name="Oval 47">
                <a:extLst>
                  <a:ext uri="{FF2B5EF4-FFF2-40B4-BE49-F238E27FC236}">
                    <a16:creationId xmlns:a16="http://schemas.microsoft.com/office/drawing/2014/main" id="{752524C3-6E52-3383-B4B1-3E287168BC5E}"/>
                  </a:ext>
                </a:extLst>
              </p:cNvPr>
              <p:cNvSpPr/>
              <p:nvPr/>
            </p:nvSpPr>
            <p:spPr>
              <a:xfrm>
                <a:off x="2064046" y="4164599"/>
                <a:ext cx="859536" cy="640080"/>
              </a:xfrm>
              <a:prstGeom prst="ellipse">
                <a:avLst/>
              </a:prstGeom>
              <a:solidFill>
                <a:schemeClr val="accent6">
                  <a:lumMod val="40000"/>
                  <a:lumOff val="60000"/>
                  <a:alpha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49" name="Oval 48">
                <a:extLst>
                  <a:ext uri="{FF2B5EF4-FFF2-40B4-BE49-F238E27FC236}">
                    <a16:creationId xmlns:a16="http://schemas.microsoft.com/office/drawing/2014/main" id="{9EC70587-90D0-E4F9-D112-24F1A9151A71}"/>
                  </a:ext>
                </a:extLst>
              </p:cNvPr>
              <p:cNvSpPr/>
              <p:nvPr/>
            </p:nvSpPr>
            <p:spPr>
              <a:xfrm>
                <a:off x="2720890" y="4164599"/>
                <a:ext cx="859536" cy="640080"/>
              </a:xfrm>
              <a:prstGeom prst="ellipse">
                <a:avLst/>
              </a:prstGeom>
              <a:solidFill>
                <a:schemeClr val="accent6">
                  <a:lumMod val="40000"/>
                  <a:lumOff val="60000"/>
                  <a:alpha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50" name="Oval 49">
                <a:extLst>
                  <a:ext uri="{FF2B5EF4-FFF2-40B4-BE49-F238E27FC236}">
                    <a16:creationId xmlns:a16="http://schemas.microsoft.com/office/drawing/2014/main" id="{475D733F-2EC6-2710-3D12-49DB432E9524}"/>
                  </a:ext>
                </a:extLst>
              </p:cNvPr>
              <p:cNvSpPr/>
              <p:nvPr/>
            </p:nvSpPr>
            <p:spPr>
              <a:xfrm>
                <a:off x="1407202" y="4706380"/>
                <a:ext cx="859536" cy="640080"/>
              </a:xfrm>
              <a:prstGeom prst="ellipse">
                <a:avLst/>
              </a:prstGeom>
              <a:solidFill>
                <a:schemeClr val="accent6">
                  <a:lumMod val="40000"/>
                  <a:lumOff val="60000"/>
                  <a:alpha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51" name="Oval 50">
                <a:extLst>
                  <a:ext uri="{FF2B5EF4-FFF2-40B4-BE49-F238E27FC236}">
                    <a16:creationId xmlns:a16="http://schemas.microsoft.com/office/drawing/2014/main" id="{97450015-BA18-B33A-716B-3A239547CAB1}"/>
                  </a:ext>
                </a:extLst>
              </p:cNvPr>
              <p:cNvSpPr/>
              <p:nvPr/>
            </p:nvSpPr>
            <p:spPr>
              <a:xfrm>
                <a:off x="2064046" y="4706380"/>
                <a:ext cx="859536" cy="640080"/>
              </a:xfrm>
              <a:prstGeom prst="ellipse">
                <a:avLst/>
              </a:prstGeom>
              <a:solidFill>
                <a:schemeClr val="accent6">
                  <a:lumMod val="40000"/>
                  <a:lumOff val="60000"/>
                  <a:alpha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52" name="Oval 51">
                <a:extLst>
                  <a:ext uri="{FF2B5EF4-FFF2-40B4-BE49-F238E27FC236}">
                    <a16:creationId xmlns:a16="http://schemas.microsoft.com/office/drawing/2014/main" id="{E84093A6-1B99-0E8C-754B-F36A244442B3}"/>
                  </a:ext>
                </a:extLst>
              </p:cNvPr>
              <p:cNvSpPr/>
              <p:nvPr/>
            </p:nvSpPr>
            <p:spPr>
              <a:xfrm>
                <a:off x="2720890" y="4706380"/>
                <a:ext cx="859536" cy="640080"/>
              </a:xfrm>
              <a:prstGeom prst="ellipse">
                <a:avLst/>
              </a:prstGeom>
              <a:solidFill>
                <a:schemeClr val="accent6">
                  <a:lumMod val="40000"/>
                  <a:lumOff val="60000"/>
                  <a:alpha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53" name="Oval 52">
                <a:extLst>
                  <a:ext uri="{FF2B5EF4-FFF2-40B4-BE49-F238E27FC236}">
                    <a16:creationId xmlns:a16="http://schemas.microsoft.com/office/drawing/2014/main" id="{F24CC4E8-8376-C486-55DA-9503D9E1C43A}"/>
                  </a:ext>
                </a:extLst>
              </p:cNvPr>
              <p:cNvSpPr/>
              <p:nvPr/>
            </p:nvSpPr>
            <p:spPr>
              <a:xfrm>
                <a:off x="1407202" y="5273307"/>
                <a:ext cx="859536" cy="640080"/>
              </a:xfrm>
              <a:prstGeom prst="ellipse">
                <a:avLst/>
              </a:prstGeom>
              <a:solidFill>
                <a:schemeClr val="accent6">
                  <a:lumMod val="40000"/>
                  <a:lumOff val="60000"/>
                  <a:alpha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54" name="Oval 53">
                <a:extLst>
                  <a:ext uri="{FF2B5EF4-FFF2-40B4-BE49-F238E27FC236}">
                    <a16:creationId xmlns:a16="http://schemas.microsoft.com/office/drawing/2014/main" id="{2BF31EEB-844C-6B0E-0BD0-901D25E4C0DF}"/>
                  </a:ext>
                </a:extLst>
              </p:cNvPr>
              <p:cNvSpPr/>
              <p:nvPr/>
            </p:nvSpPr>
            <p:spPr>
              <a:xfrm>
                <a:off x="2064046" y="5273307"/>
                <a:ext cx="859536" cy="640080"/>
              </a:xfrm>
              <a:prstGeom prst="ellipse">
                <a:avLst/>
              </a:prstGeom>
              <a:solidFill>
                <a:schemeClr val="accent6">
                  <a:lumMod val="40000"/>
                  <a:lumOff val="60000"/>
                  <a:alpha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55" name="Oval 54">
                <a:extLst>
                  <a:ext uri="{FF2B5EF4-FFF2-40B4-BE49-F238E27FC236}">
                    <a16:creationId xmlns:a16="http://schemas.microsoft.com/office/drawing/2014/main" id="{531A2743-A5BB-C35E-08C9-48163CFD6D48}"/>
                  </a:ext>
                </a:extLst>
              </p:cNvPr>
              <p:cNvSpPr/>
              <p:nvPr/>
            </p:nvSpPr>
            <p:spPr>
              <a:xfrm>
                <a:off x="2720890" y="5273307"/>
                <a:ext cx="859536" cy="640080"/>
              </a:xfrm>
              <a:prstGeom prst="ellipse">
                <a:avLst/>
              </a:prstGeom>
              <a:solidFill>
                <a:schemeClr val="accent6">
                  <a:lumMod val="40000"/>
                  <a:lumOff val="60000"/>
                  <a:alpha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56" name="Oval 55">
                <a:extLst>
                  <a:ext uri="{FF2B5EF4-FFF2-40B4-BE49-F238E27FC236}">
                    <a16:creationId xmlns:a16="http://schemas.microsoft.com/office/drawing/2014/main" id="{09013492-28DD-51A4-2B67-FFDC9E4F68FA}"/>
                  </a:ext>
                </a:extLst>
              </p:cNvPr>
              <p:cNvSpPr/>
              <p:nvPr/>
            </p:nvSpPr>
            <p:spPr>
              <a:xfrm>
                <a:off x="750391" y="4164599"/>
                <a:ext cx="859536" cy="640080"/>
              </a:xfrm>
              <a:prstGeom prst="ellipse">
                <a:avLst/>
              </a:prstGeom>
              <a:solidFill>
                <a:schemeClr val="accent6">
                  <a:lumMod val="40000"/>
                  <a:lumOff val="60000"/>
                  <a:alpha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57" name="Oval 56">
                <a:extLst>
                  <a:ext uri="{FF2B5EF4-FFF2-40B4-BE49-F238E27FC236}">
                    <a16:creationId xmlns:a16="http://schemas.microsoft.com/office/drawing/2014/main" id="{9D0D299D-8F9B-2915-0AD0-00D9B8E09C5F}"/>
                  </a:ext>
                </a:extLst>
              </p:cNvPr>
              <p:cNvSpPr/>
              <p:nvPr/>
            </p:nvSpPr>
            <p:spPr>
              <a:xfrm>
                <a:off x="750391" y="4706380"/>
                <a:ext cx="859536" cy="640080"/>
              </a:xfrm>
              <a:prstGeom prst="ellipse">
                <a:avLst/>
              </a:prstGeom>
              <a:solidFill>
                <a:schemeClr val="accent6">
                  <a:lumMod val="40000"/>
                  <a:lumOff val="60000"/>
                  <a:alpha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58" name="Oval 57">
                <a:extLst>
                  <a:ext uri="{FF2B5EF4-FFF2-40B4-BE49-F238E27FC236}">
                    <a16:creationId xmlns:a16="http://schemas.microsoft.com/office/drawing/2014/main" id="{1FD30223-EF24-5DEC-9317-035174C7B77D}"/>
                  </a:ext>
                </a:extLst>
              </p:cNvPr>
              <p:cNvSpPr/>
              <p:nvPr/>
            </p:nvSpPr>
            <p:spPr>
              <a:xfrm>
                <a:off x="750391" y="5273307"/>
                <a:ext cx="859536" cy="640080"/>
              </a:xfrm>
              <a:prstGeom prst="ellipse">
                <a:avLst/>
              </a:prstGeom>
              <a:solidFill>
                <a:schemeClr val="accent6">
                  <a:lumMod val="40000"/>
                  <a:lumOff val="60000"/>
                  <a:alpha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59" name="Oval 58">
                <a:extLst>
                  <a:ext uri="{FF2B5EF4-FFF2-40B4-BE49-F238E27FC236}">
                    <a16:creationId xmlns:a16="http://schemas.microsoft.com/office/drawing/2014/main" id="{37A4BA8B-2BCC-1FAD-45A7-7FB78651D6BF}"/>
                  </a:ext>
                </a:extLst>
              </p:cNvPr>
              <p:cNvSpPr/>
              <p:nvPr/>
            </p:nvSpPr>
            <p:spPr>
              <a:xfrm>
                <a:off x="1377030" y="3617018"/>
                <a:ext cx="859536" cy="640080"/>
              </a:xfrm>
              <a:prstGeom prst="ellipse">
                <a:avLst/>
              </a:prstGeom>
              <a:solidFill>
                <a:schemeClr val="accent6">
                  <a:lumMod val="40000"/>
                  <a:lumOff val="60000"/>
                  <a:alpha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60" name="Oval 59">
                <a:extLst>
                  <a:ext uri="{FF2B5EF4-FFF2-40B4-BE49-F238E27FC236}">
                    <a16:creationId xmlns:a16="http://schemas.microsoft.com/office/drawing/2014/main" id="{731C025E-3AE3-82E2-30D9-8D53A8746119}"/>
                  </a:ext>
                </a:extLst>
              </p:cNvPr>
              <p:cNvSpPr/>
              <p:nvPr/>
            </p:nvSpPr>
            <p:spPr>
              <a:xfrm>
                <a:off x="2033874" y="3617018"/>
                <a:ext cx="859536" cy="640080"/>
              </a:xfrm>
              <a:prstGeom prst="ellipse">
                <a:avLst/>
              </a:prstGeom>
              <a:solidFill>
                <a:schemeClr val="accent6">
                  <a:lumMod val="40000"/>
                  <a:lumOff val="60000"/>
                  <a:alpha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61" name="Oval 60">
                <a:extLst>
                  <a:ext uri="{FF2B5EF4-FFF2-40B4-BE49-F238E27FC236}">
                    <a16:creationId xmlns:a16="http://schemas.microsoft.com/office/drawing/2014/main" id="{9AB3E463-0A95-9C31-0A87-EB6AC3A41C24}"/>
                  </a:ext>
                </a:extLst>
              </p:cNvPr>
              <p:cNvSpPr/>
              <p:nvPr/>
            </p:nvSpPr>
            <p:spPr>
              <a:xfrm>
                <a:off x="2690718" y="3617018"/>
                <a:ext cx="859536" cy="640080"/>
              </a:xfrm>
              <a:prstGeom prst="ellipse">
                <a:avLst/>
              </a:prstGeom>
              <a:solidFill>
                <a:schemeClr val="accent6">
                  <a:lumMod val="40000"/>
                  <a:lumOff val="60000"/>
                  <a:alpha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62" name="Oval 61">
                <a:extLst>
                  <a:ext uri="{FF2B5EF4-FFF2-40B4-BE49-F238E27FC236}">
                    <a16:creationId xmlns:a16="http://schemas.microsoft.com/office/drawing/2014/main" id="{913B36B4-04E3-239F-A0F5-2B9A1E6E818D}"/>
                  </a:ext>
                </a:extLst>
              </p:cNvPr>
              <p:cNvSpPr/>
              <p:nvPr/>
            </p:nvSpPr>
            <p:spPr>
              <a:xfrm>
                <a:off x="720219" y="3617018"/>
                <a:ext cx="859536" cy="640080"/>
              </a:xfrm>
              <a:prstGeom prst="ellipse">
                <a:avLst/>
              </a:prstGeom>
              <a:solidFill>
                <a:schemeClr val="accent6">
                  <a:lumMod val="40000"/>
                  <a:lumOff val="60000"/>
                  <a:alpha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a:p>
            </p:txBody>
          </p:sp>
        </p:grpSp>
        <p:sp>
          <p:nvSpPr>
            <p:cNvPr id="63" name="Rectangle 62">
              <a:extLst>
                <a:ext uri="{FF2B5EF4-FFF2-40B4-BE49-F238E27FC236}">
                  <a16:creationId xmlns:a16="http://schemas.microsoft.com/office/drawing/2014/main" id="{1690EE2B-D7FB-F550-A3B6-318F50D21D65}"/>
                </a:ext>
              </a:extLst>
            </p:cNvPr>
            <p:cNvSpPr/>
            <p:nvPr/>
          </p:nvSpPr>
          <p:spPr>
            <a:xfrm>
              <a:off x="8522342" y="3910968"/>
              <a:ext cx="2613387" cy="2126274"/>
            </a:xfrm>
            <a:prstGeom prst="rect">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a:ln>
                  <a:solidFill>
                    <a:srgbClr val="FF0000"/>
                  </a:solidFill>
                </a:ln>
              </a:endParaRPr>
            </a:p>
          </p:txBody>
        </p:sp>
      </p:grpSp>
    </p:spTree>
    <p:extLst>
      <p:ext uri="{BB962C8B-B14F-4D97-AF65-F5344CB8AC3E}">
        <p14:creationId xmlns:p14="http://schemas.microsoft.com/office/powerpoint/2010/main" val="14730302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7E12BC-B692-1E4E-84F7-8902DCC9BBEC}"/>
              </a:ext>
            </a:extLst>
          </p:cNvPr>
          <p:cNvSpPr>
            <a:spLocks noGrp="1"/>
          </p:cNvSpPr>
          <p:nvPr>
            <p:ph type="title"/>
          </p:nvPr>
        </p:nvSpPr>
        <p:spPr/>
        <p:txBody>
          <a:bodyPr/>
          <a:lstStyle/>
          <a:p>
            <a:r>
              <a:rPr lang="en-GB" dirty="0"/>
              <a:t>Snapshot of Spreadsheet</a:t>
            </a:r>
            <a:endParaRPr lang="en-IE" dirty="0"/>
          </a:p>
        </p:txBody>
      </p:sp>
      <p:sp>
        <p:nvSpPr>
          <p:cNvPr id="4" name="Slide Number Placeholder 3">
            <a:extLst>
              <a:ext uri="{FF2B5EF4-FFF2-40B4-BE49-F238E27FC236}">
                <a16:creationId xmlns:a16="http://schemas.microsoft.com/office/drawing/2014/main" id="{0FAC6037-0A53-DE08-2423-59217A717BC7}"/>
              </a:ext>
            </a:extLst>
          </p:cNvPr>
          <p:cNvSpPr>
            <a:spLocks noGrp="1"/>
          </p:cNvSpPr>
          <p:nvPr>
            <p:ph type="sldNum" sz="quarter" idx="10"/>
          </p:nvPr>
        </p:nvSpPr>
        <p:spPr/>
        <p:txBody>
          <a:bodyPr/>
          <a:lstStyle/>
          <a:p>
            <a:pPr>
              <a:defRPr/>
            </a:pPr>
            <a:fld id="{DA28AC38-E0E8-49D7-B2FE-71FD7C42C09E}" type="slidenum">
              <a:rPr lang="en-US" smtClean="0"/>
              <a:pPr>
                <a:defRPr/>
              </a:pPr>
              <a:t>6</a:t>
            </a:fld>
            <a:endParaRPr lang="en-US"/>
          </a:p>
        </p:txBody>
      </p:sp>
      <p:pic>
        <p:nvPicPr>
          <p:cNvPr id="8" name="Picture 7">
            <a:extLst>
              <a:ext uri="{FF2B5EF4-FFF2-40B4-BE49-F238E27FC236}">
                <a16:creationId xmlns:a16="http://schemas.microsoft.com/office/drawing/2014/main" id="{0A837E5C-9F82-9AB4-CA8C-0EEA7E2D1AEA}"/>
              </a:ext>
            </a:extLst>
          </p:cNvPr>
          <p:cNvPicPr>
            <a:picLocks noChangeAspect="1"/>
          </p:cNvPicPr>
          <p:nvPr/>
        </p:nvPicPr>
        <p:blipFill>
          <a:blip r:embed="rId2"/>
          <a:stretch>
            <a:fillRect/>
          </a:stretch>
        </p:blipFill>
        <p:spPr>
          <a:xfrm>
            <a:off x="1389887" y="800100"/>
            <a:ext cx="9586269" cy="5993727"/>
          </a:xfrm>
          <a:prstGeom prst="rect">
            <a:avLst/>
          </a:prstGeom>
        </p:spPr>
      </p:pic>
    </p:spTree>
    <p:extLst>
      <p:ext uri="{BB962C8B-B14F-4D97-AF65-F5344CB8AC3E}">
        <p14:creationId xmlns:p14="http://schemas.microsoft.com/office/powerpoint/2010/main" val="41221580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7F6EFD-B1D9-4A20-224C-168D29617304}"/>
              </a:ext>
            </a:extLst>
          </p:cNvPr>
          <p:cNvSpPr>
            <a:spLocks noGrp="1"/>
          </p:cNvSpPr>
          <p:nvPr>
            <p:ph type="title"/>
          </p:nvPr>
        </p:nvSpPr>
        <p:spPr/>
        <p:txBody>
          <a:bodyPr/>
          <a:lstStyle/>
          <a:p>
            <a:r>
              <a:rPr lang="en-GB" dirty="0"/>
              <a:t>Inter-Calibration Algorithm Uncertainty Requirements</a:t>
            </a:r>
            <a:endParaRPr lang="en-IE" dirty="0"/>
          </a:p>
        </p:txBody>
      </p:sp>
      <p:sp>
        <p:nvSpPr>
          <p:cNvPr id="3" name="Content Placeholder 2">
            <a:extLst>
              <a:ext uri="{FF2B5EF4-FFF2-40B4-BE49-F238E27FC236}">
                <a16:creationId xmlns:a16="http://schemas.microsoft.com/office/drawing/2014/main" id="{62F3E662-97CF-2339-E97B-E746AA794E21}"/>
              </a:ext>
            </a:extLst>
          </p:cNvPr>
          <p:cNvSpPr>
            <a:spLocks noGrp="1"/>
          </p:cNvSpPr>
          <p:nvPr>
            <p:ph idx="1"/>
          </p:nvPr>
        </p:nvSpPr>
        <p:spPr>
          <a:xfrm>
            <a:off x="609599" y="1581912"/>
            <a:ext cx="5315713" cy="4590287"/>
          </a:xfrm>
        </p:spPr>
        <p:txBody>
          <a:bodyPr/>
          <a:lstStyle/>
          <a:p>
            <a:r>
              <a:rPr lang="en-IE" sz="1600" dirty="0"/>
              <a:t>Inter-calibration can be used characterise radiometric bias</a:t>
            </a:r>
          </a:p>
          <a:p>
            <a:r>
              <a:rPr lang="en-IE" sz="1600" dirty="0"/>
              <a:t>For operational meteorological purposes, we consider levels of uncertainty needed to verify this requirement within a period of ~1 month. </a:t>
            </a:r>
          </a:p>
          <a:p>
            <a:r>
              <a:rPr lang="en-IE" sz="1600" dirty="0"/>
              <a:t>Different uncertainty levels are proposed here, </a:t>
            </a:r>
          </a:p>
          <a:p>
            <a:pPr lvl="1"/>
            <a:r>
              <a:rPr lang="en-IE" sz="1200" dirty="0"/>
              <a:t>considering realistic dynamic range expected to be observed</a:t>
            </a:r>
          </a:p>
          <a:p>
            <a:pPr lvl="1"/>
            <a:r>
              <a:rPr lang="en-GB" sz="1200" dirty="0">
                <a:effectLst/>
                <a:latin typeface="Times New Roman" panose="02020603050405020304" pitchFamily="18" charset="0"/>
                <a:ea typeface="Times New Roman" panose="02020603050405020304" pitchFamily="18" charset="0"/>
              </a:rPr>
              <a:t>based on distribution of ATMS observations</a:t>
            </a:r>
            <a:endParaRPr lang="en-IE" sz="1200" dirty="0"/>
          </a:p>
          <a:p>
            <a:pPr lvl="1"/>
            <a:r>
              <a:rPr lang="en-IE" sz="1200" dirty="0"/>
              <a:t>together with the sensitivity of their applications </a:t>
            </a:r>
          </a:p>
          <a:p>
            <a:pPr lvl="1"/>
            <a:r>
              <a:rPr lang="en-IE" sz="1200" dirty="0"/>
              <a:t>to define requirements for inter-calibration system by channel type</a:t>
            </a:r>
          </a:p>
          <a:p>
            <a:r>
              <a:rPr lang="en-IE" sz="1600" dirty="0"/>
              <a:t>Only uncertainty inter-calibration algorithm, </a:t>
            </a:r>
          </a:p>
          <a:p>
            <a:pPr lvl="1"/>
            <a:r>
              <a:rPr lang="en-IE" sz="1200" dirty="0"/>
              <a:t>exclude uncertainty of inter-calibration reference instrument.</a:t>
            </a:r>
          </a:p>
          <a:p>
            <a:r>
              <a:rPr lang="en-IE" sz="1600" dirty="0"/>
              <a:t>Threshold Level:</a:t>
            </a:r>
          </a:p>
          <a:p>
            <a:pPr lvl="1"/>
            <a:r>
              <a:rPr lang="en-IE" sz="1200" dirty="0"/>
              <a:t>needed to provide any meaningful information on bias</a:t>
            </a:r>
          </a:p>
          <a:p>
            <a:r>
              <a:rPr lang="en-IE" sz="1600" dirty="0"/>
              <a:t>Objective level:</a:t>
            </a:r>
          </a:p>
          <a:p>
            <a:pPr lvl="1"/>
            <a:r>
              <a:rPr lang="en-IE" sz="1200" dirty="0"/>
              <a:t>Highest performance which could be usefully exploited to improve the calibration</a:t>
            </a:r>
          </a:p>
          <a:p>
            <a:pPr lvl="1"/>
            <a:r>
              <a:rPr lang="en-IE" sz="1200" dirty="0"/>
              <a:t>further improvement brings no additional benefit</a:t>
            </a:r>
          </a:p>
          <a:p>
            <a:r>
              <a:rPr lang="en-IE" sz="1600" dirty="0"/>
              <a:t>Breakthrough </a:t>
            </a:r>
          </a:p>
          <a:p>
            <a:pPr lvl="1"/>
            <a:r>
              <a:rPr lang="en-IE" sz="1200" dirty="0"/>
              <a:t>compromise</a:t>
            </a:r>
          </a:p>
        </p:txBody>
      </p:sp>
      <p:sp>
        <p:nvSpPr>
          <p:cNvPr id="4" name="Slide Number Placeholder 3">
            <a:extLst>
              <a:ext uri="{FF2B5EF4-FFF2-40B4-BE49-F238E27FC236}">
                <a16:creationId xmlns:a16="http://schemas.microsoft.com/office/drawing/2014/main" id="{D30C6C18-E2BC-C180-ACEC-9A930F6023CB}"/>
              </a:ext>
            </a:extLst>
          </p:cNvPr>
          <p:cNvSpPr>
            <a:spLocks noGrp="1"/>
          </p:cNvSpPr>
          <p:nvPr>
            <p:ph type="sldNum" sz="quarter" idx="10"/>
          </p:nvPr>
        </p:nvSpPr>
        <p:spPr/>
        <p:txBody>
          <a:bodyPr/>
          <a:lstStyle/>
          <a:p>
            <a:pPr>
              <a:defRPr/>
            </a:pPr>
            <a:fld id="{DA28AC38-E0E8-49D7-B2FE-71FD7C42C09E}" type="slidenum">
              <a:rPr lang="en-US" smtClean="0"/>
              <a:pPr>
                <a:defRPr/>
              </a:pPr>
              <a:t>7</a:t>
            </a:fld>
            <a:endParaRPr lang="en-US"/>
          </a:p>
        </p:txBody>
      </p:sp>
      <p:pic>
        <p:nvPicPr>
          <p:cNvPr id="11" name="Picture 10">
            <a:extLst>
              <a:ext uri="{FF2B5EF4-FFF2-40B4-BE49-F238E27FC236}">
                <a16:creationId xmlns:a16="http://schemas.microsoft.com/office/drawing/2014/main" id="{FDD55193-25BE-19F4-C261-9E4088FAE889}"/>
              </a:ext>
            </a:extLst>
          </p:cNvPr>
          <p:cNvPicPr>
            <a:picLocks noChangeAspect="1"/>
          </p:cNvPicPr>
          <p:nvPr/>
        </p:nvPicPr>
        <p:blipFill>
          <a:blip r:embed="rId2"/>
          <a:stretch>
            <a:fillRect/>
          </a:stretch>
        </p:blipFill>
        <p:spPr>
          <a:xfrm>
            <a:off x="6096000" y="3663047"/>
            <a:ext cx="5887272" cy="1914792"/>
          </a:xfrm>
          <a:prstGeom prst="rect">
            <a:avLst/>
          </a:prstGeom>
        </p:spPr>
      </p:pic>
      <p:sp>
        <p:nvSpPr>
          <p:cNvPr id="12" name="Content Placeholder 2">
            <a:extLst>
              <a:ext uri="{FF2B5EF4-FFF2-40B4-BE49-F238E27FC236}">
                <a16:creationId xmlns:a16="http://schemas.microsoft.com/office/drawing/2014/main" id="{6B5C677F-DE45-4F7E-D597-56147206F0F5}"/>
              </a:ext>
            </a:extLst>
          </p:cNvPr>
          <p:cNvSpPr txBox="1">
            <a:spLocks/>
          </p:cNvSpPr>
          <p:nvPr/>
        </p:nvSpPr>
        <p:spPr bwMode="auto">
          <a:xfrm>
            <a:off x="6541008" y="1581911"/>
            <a:ext cx="4831080" cy="244689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lr>
                <a:srgbClr val="FF0000"/>
              </a:buClr>
              <a:buFont typeface="Wingdings" pitchFamily="2" charset="2"/>
              <a:buChar char="v"/>
              <a:defRPr sz="3200">
                <a:solidFill>
                  <a:schemeClr val="tx1"/>
                </a:solidFill>
                <a:latin typeface="Times New Roman" panose="02020603050405020304" pitchFamily="18" charset="0"/>
                <a:ea typeface="+mn-ea"/>
                <a:cs typeface="Times New Roman" panose="02020603050405020304" pitchFamily="18" charset="0"/>
              </a:defRPr>
            </a:lvl1pPr>
            <a:lvl2pPr marL="742950" indent="-285750" algn="l" rtl="0" eaLnBrk="0" fontAlgn="base" hangingPunct="0">
              <a:spcBef>
                <a:spcPct val="20000"/>
              </a:spcBef>
              <a:spcAft>
                <a:spcPct val="0"/>
              </a:spcAft>
              <a:buClr>
                <a:srgbClr val="006600"/>
              </a:buClr>
              <a:buFont typeface="Wingdings" pitchFamily="2" charset="2"/>
              <a:buChar char="§"/>
              <a:defRPr sz="2800">
                <a:solidFill>
                  <a:schemeClr val="tx1"/>
                </a:solidFill>
                <a:latin typeface="Times New Roman" panose="02020603050405020304" pitchFamily="18" charset="0"/>
                <a:cs typeface="Times New Roman" panose="02020603050405020304" pitchFamily="18" charset="0"/>
              </a:defRPr>
            </a:lvl2pPr>
            <a:lvl3pPr marL="1143000" indent="-228600" algn="l" rtl="0" eaLnBrk="0" fontAlgn="base" hangingPunct="0">
              <a:spcBef>
                <a:spcPct val="20000"/>
              </a:spcBef>
              <a:spcAft>
                <a:spcPct val="0"/>
              </a:spcAft>
              <a:buChar char="•"/>
              <a:defRPr sz="2400">
                <a:solidFill>
                  <a:schemeClr val="tx1"/>
                </a:solidFill>
                <a:latin typeface="Times New Roman" panose="02020603050405020304" pitchFamily="18" charset="0"/>
                <a:cs typeface="Times New Roman" panose="02020603050405020304" pitchFamily="18" charset="0"/>
              </a:defRPr>
            </a:lvl3pPr>
            <a:lvl4pPr marL="1600200" indent="-228600" algn="l" rtl="0" eaLnBrk="0" fontAlgn="base" hangingPunct="0">
              <a:spcBef>
                <a:spcPct val="20000"/>
              </a:spcBef>
              <a:spcAft>
                <a:spcPct val="0"/>
              </a:spcAft>
              <a:buChar char="–"/>
              <a:defRPr sz="2000">
                <a:solidFill>
                  <a:schemeClr val="tx1"/>
                </a:solidFill>
                <a:latin typeface="Times New Roman" panose="02020603050405020304" pitchFamily="18" charset="0"/>
                <a:cs typeface="Times New Roman" panose="02020603050405020304" pitchFamily="18" charset="0"/>
              </a:defRPr>
            </a:lvl4pPr>
            <a:lvl5pPr marL="2057400" indent="-228600" algn="l" rtl="0" eaLnBrk="0" fontAlgn="base" hangingPunct="0">
              <a:spcBef>
                <a:spcPct val="20000"/>
              </a:spcBef>
              <a:spcAft>
                <a:spcPct val="0"/>
              </a:spcAft>
              <a:buChar char="»"/>
              <a:defRPr sz="2000">
                <a:solidFill>
                  <a:schemeClr val="tx1"/>
                </a:solidFill>
                <a:latin typeface="Times New Roman" panose="02020603050405020304" pitchFamily="18" charset="0"/>
                <a:cs typeface="Times New Roman" panose="02020603050405020304" pitchFamily="18" charset="0"/>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r>
              <a:rPr lang="en-IE" sz="1600" dirty="0"/>
              <a:t>If calibration is stable:</a:t>
            </a:r>
          </a:p>
          <a:p>
            <a:pPr lvl="1"/>
            <a:r>
              <a:rPr lang="en-IE" sz="1200" dirty="0"/>
              <a:t>these levels could be further reduced by an order of magnitude by combining inter-calibration results over the operational lifetime of each instrument. </a:t>
            </a:r>
          </a:p>
          <a:p>
            <a:pPr lvl="1"/>
            <a:r>
              <a:rPr lang="en-GB" sz="1200" kern="0" dirty="0">
                <a:ea typeface="Times New Roman" panose="02020603050405020304" pitchFamily="18" charset="0"/>
              </a:rPr>
              <a:t>Analysis over an extended period can provide a limited capability to demonstrate bias variability within one scan or one orbit. This relies on sufficient statistics to allow breakdown by scan angle or latitude, which will depend on the algorithm details.</a:t>
            </a:r>
            <a:endParaRPr lang="en-IE" sz="1200" kern="0" dirty="0">
              <a:ea typeface="Times New Roman" panose="02020603050405020304" pitchFamily="18" charset="0"/>
            </a:endParaRPr>
          </a:p>
          <a:p>
            <a:pPr lvl="1"/>
            <a:endParaRPr lang="en-IE" sz="1050" kern="0" dirty="0"/>
          </a:p>
          <a:p>
            <a:pPr lvl="1"/>
            <a:endParaRPr lang="en-IE" sz="1050" kern="0" dirty="0"/>
          </a:p>
          <a:p>
            <a:pPr lvl="1"/>
            <a:endParaRPr lang="en-IE" sz="1050" kern="0" dirty="0"/>
          </a:p>
        </p:txBody>
      </p:sp>
    </p:spTree>
    <p:extLst>
      <p:ext uri="{BB962C8B-B14F-4D97-AF65-F5344CB8AC3E}">
        <p14:creationId xmlns:p14="http://schemas.microsoft.com/office/powerpoint/2010/main" val="13132864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7F6EFD-B1D9-4A20-224C-168D29617304}"/>
              </a:ext>
            </a:extLst>
          </p:cNvPr>
          <p:cNvSpPr>
            <a:spLocks noGrp="1"/>
          </p:cNvSpPr>
          <p:nvPr>
            <p:ph type="title"/>
          </p:nvPr>
        </p:nvSpPr>
        <p:spPr/>
        <p:txBody>
          <a:bodyPr/>
          <a:lstStyle/>
          <a:p>
            <a:r>
              <a:rPr lang="en-GB" dirty="0"/>
              <a:t>Inter-Calibration Algorithm Uncertainty Requirements</a:t>
            </a:r>
            <a:endParaRPr lang="en-IE" dirty="0"/>
          </a:p>
        </p:txBody>
      </p:sp>
      <p:sp>
        <p:nvSpPr>
          <p:cNvPr id="3" name="Content Placeholder 2">
            <a:extLst>
              <a:ext uri="{FF2B5EF4-FFF2-40B4-BE49-F238E27FC236}">
                <a16:creationId xmlns:a16="http://schemas.microsoft.com/office/drawing/2014/main" id="{62F3E662-97CF-2339-E97B-E746AA794E21}"/>
              </a:ext>
            </a:extLst>
          </p:cNvPr>
          <p:cNvSpPr>
            <a:spLocks noGrp="1"/>
          </p:cNvSpPr>
          <p:nvPr>
            <p:ph idx="1"/>
          </p:nvPr>
        </p:nvSpPr>
        <p:spPr>
          <a:xfrm>
            <a:off x="609599" y="1581912"/>
            <a:ext cx="5315713" cy="4590287"/>
          </a:xfrm>
        </p:spPr>
        <p:txBody>
          <a:bodyPr/>
          <a:lstStyle/>
          <a:p>
            <a:pPr algn="just"/>
            <a:r>
              <a:rPr lang="en-GB" sz="1800" u="sng" dirty="0" err="1">
                <a:solidFill>
                  <a:srgbClr val="0000FF"/>
                </a:solidFill>
                <a:effectLst/>
                <a:latin typeface="Times New Roman" panose="02020603050405020304" pitchFamily="18" charset="0"/>
                <a:ea typeface="Times New Roman" panose="02020603050405020304" pitchFamily="18" charset="0"/>
                <a:hlinkClick r:id="rId2"/>
              </a:rPr>
              <a:t>Ohring</a:t>
            </a:r>
            <a:r>
              <a:rPr lang="en-GB" sz="1800" u="sng" dirty="0">
                <a:solidFill>
                  <a:srgbClr val="0000FF"/>
                </a:solidFill>
                <a:effectLst/>
                <a:latin typeface="Times New Roman" panose="02020603050405020304" pitchFamily="18" charset="0"/>
                <a:ea typeface="Times New Roman" panose="02020603050405020304" pitchFamily="18" charset="0"/>
                <a:hlinkClick r:id="rId2"/>
              </a:rPr>
              <a:t> et al., 2005</a:t>
            </a:r>
            <a:r>
              <a:rPr lang="en-GB" sz="1800" dirty="0">
                <a:effectLst/>
                <a:latin typeface="Times New Roman" panose="02020603050405020304" pitchFamily="18" charset="0"/>
                <a:ea typeface="Times New Roman" panose="02020603050405020304" pitchFamily="18" charset="0"/>
              </a:rPr>
              <a:t> gives the following accuracy requirements for MW channels to provide info on:</a:t>
            </a:r>
            <a:endParaRPr lang="en-IE" sz="1800" dirty="0">
              <a:effectLst/>
              <a:latin typeface="Times New Roman" panose="02020603050405020304" pitchFamily="18" charset="0"/>
              <a:ea typeface="Times New Roman" panose="02020603050405020304" pitchFamily="18" charset="0"/>
            </a:endParaRPr>
          </a:p>
          <a:p>
            <a:pPr lvl="1" algn="just"/>
            <a:r>
              <a:rPr lang="en-GB" sz="1400" dirty="0">
                <a:effectLst/>
                <a:latin typeface="Times New Roman" panose="02020603050405020304" pitchFamily="18" charset="0"/>
                <a:ea typeface="Times New Roman" panose="02020603050405020304" pitchFamily="18" charset="0"/>
              </a:rPr>
              <a:t>Precipitation  (window channels): 	1.25K</a:t>
            </a:r>
            <a:endParaRPr lang="en-IE" sz="1400" dirty="0">
              <a:effectLst/>
              <a:latin typeface="Times New Roman" panose="02020603050405020304" pitchFamily="18" charset="0"/>
              <a:ea typeface="Times New Roman" panose="02020603050405020304" pitchFamily="18" charset="0"/>
            </a:endParaRPr>
          </a:p>
          <a:p>
            <a:pPr lvl="1" algn="just"/>
            <a:r>
              <a:rPr lang="en-GB" sz="1400" dirty="0">
                <a:effectLst/>
                <a:latin typeface="Times New Roman" panose="02020603050405020304" pitchFamily="18" charset="0"/>
                <a:ea typeface="Times New Roman" panose="02020603050405020304" pitchFamily="18" charset="0"/>
              </a:rPr>
              <a:t>Cloud liquid water  (window channels): 	0.3K*</a:t>
            </a:r>
            <a:endParaRPr lang="en-IE" sz="1400" dirty="0">
              <a:effectLst/>
              <a:latin typeface="Times New Roman" panose="02020603050405020304" pitchFamily="18" charset="0"/>
              <a:ea typeface="Times New Roman" panose="02020603050405020304" pitchFamily="18" charset="0"/>
            </a:endParaRPr>
          </a:p>
          <a:p>
            <a:pPr lvl="1" algn="just"/>
            <a:r>
              <a:rPr lang="en-GB" sz="1400" dirty="0">
                <a:effectLst/>
                <a:latin typeface="Times New Roman" panose="02020603050405020304" pitchFamily="18" charset="0"/>
                <a:ea typeface="Times New Roman" panose="02020603050405020304" pitchFamily="18" charset="0"/>
              </a:rPr>
              <a:t>Tropospheric temperature: 		0.5K </a:t>
            </a:r>
            <a:endParaRPr lang="en-IE" sz="1400" dirty="0">
              <a:effectLst/>
              <a:latin typeface="Times New Roman" panose="02020603050405020304" pitchFamily="18" charset="0"/>
              <a:ea typeface="Times New Roman" panose="02020603050405020304" pitchFamily="18" charset="0"/>
            </a:endParaRPr>
          </a:p>
          <a:p>
            <a:pPr lvl="1" algn="just"/>
            <a:r>
              <a:rPr lang="en-GB" sz="1400" dirty="0">
                <a:effectLst/>
                <a:latin typeface="Times New Roman" panose="02020603050405020304" pitchFamily="18" charset="0"/>
                <a:ea typeface="Times New Roman" panose="02020603050405020304" pitchFamily="18" charset="0"/>
              </a:rPr>
              <a:t>Stratospheric temperature: 		1.0K</a:t>
            </a:r>
            <a:endParaRPr lang="en-IE" sz="1400" dirty="0">
              <a:effectLst/>
              <a:latin typeface="Times New Roman" panose="02020603050405020304" pitchFamily="18" charset="0"/>
              <a:ea typeface="Times New Roman" panose="02020603050405020304" pitchFamily="18" charset="0"/>
            </a:endParaRPr>
          </a:p>
          <a:p>
            <a:pPr lvl="1" algn="just"/>
            <a:r>
              <a:rPr lang="en-GB" sz="1400" dirty="0">
                <a:effectLst/>
                <a:latin typeface="Times New Roman" panose="02020603050405020304" pitchFamily="18" charset="0"/>
                <a:ea typeface="Times New Roman" panose="02020603050405020304" pitchFamily="18" charset="0"/>
              </a:rPr>
              <a:t>Water Vapor: 			1.0K</a:t>
            </a:r>
            <a:endParaRPr lang="en-IE" sz="1400" dirty="0">
              <a:effectLst/>
              <a:latin typeface="Times New Roman" panose="02020603050405020304" pitchFamily="18" charset="0"/>
              <a:ea typeface="Times New Roman" panose="02020603050405020304" pitchFamily="18" charset="0"/>
            </a:endParaRPr>
          </a:p>
          <a:p>
            <a:pPr lvl="1"/>
            <a:r>
              <a:rPr lang="en-GB" sz="1400" dirty="0">
                <a:effectLst/>
                <a:latin typeface="Times New Roman" panose="02020603050405020304" pitchFamily="18" charset="0"/>
                <a:ea typeface="Times New Roman" panose="02020603050405020304" pitchFamily="18" charset="0"/>
              </a:rPr>
              <a:t>Assumed these refer to k=2 uncertainties (but not specified)</a:t>
            </a:r>
          </a:p>
          <a:p>
            <a:pPr lvl="1"/>
            <a:r>
              <a:rPr lang="en-GB" sz="1400" dirty="0">
                <a:effectLst/>
                <a:latin typeface="Times New Roman" panose="02020603050405020304" pitchFamily="18" charset="0"/>
                <a:ea typeface="Times New Roman" panose="02020603050405020304" pitchFamily="18" charset="0"/>
              </a:rPr>
              <a:t>correspond approximately to my </a:t>
            </a:r>
            <a:r>
              <a:rPr lang="en-GB" sz="1400" i="1" dirty="0">
                <a:effectLst/>
                <a:latin typeface="Times New Roman" panose="02020603050405020304" pitchFamily="18" charset="0"/>
                <a:ea typeface="Times New Roman" panose="02020603050405020304" pitchFamily="18" charset="0"/>
              </a:rPr>
              <a:t>Threshold</a:t>
            </a:r>
            <a:r>
              <a:rPr lang="en-GB" sz="1400" dirty="0">
                <a:effectLst/>
                <a:latin typeface="Times New Roman" panose="02020603050405020304" pitchFamily="18" charset="0"/>
                <a:ea typeface="Times New Roman" panose="02020603050405020304" pitchFamily="18" charset="0"/>
              </a:rPr>
              <a:t> requirements</a:t>
            </a:r>
          </a:p>
          <a:p>
            <a:pPr lvl="1"/>
            <a:r>
              <a:rPr lang="en-GB" sz="1400" dirty="0">
                <a:effectLst/>
                <a:latin typeface="Times New Roman" panose="02020603050405020304" pitchFamily="18" charset="0"/>
                <a:ea typeface="Times New Roman" panose="02020603050405020304" pitchFamily="18" charset="0"/>
              </a:rPr>
              <a:t>*CLW requirement was considered unachievable</a:t>
            </a:r>
          </a:p>
          <a:p>
            <a:pPr lvl="1"/>
            <a:endParaRPr lang="en-GB" sz="1400" dirty="0">
              <a:effectLst/>
              <a:latin typeface="Times New Roman" panose="02020603050405020304" pitchFamily="18" charset="0"/>
              <a:ea typeface="Times New Roman" panose="02020603050405020304" pitchFamily="18" charset="0"/>
            </a:endParaRPr>
          </a:p>
          <a:p>
            <a:pPr algn="just"/>
            <a:r>
              <a:rPr lang="en-GB" sz="1800" u="sng" dirty="0">
                <a:solidFill>
                  <a:srgbClr val="0000FF"/>
                </a:solidFill>
                <a:effectLst/>
                <a:latin typeface="Times New Roman" panose="02020603050405020304" pitchFamily="18" charset="0"/>
                <a:ea typeface="Times New Roman" panose="02020603050405020304" pitchFamily="18" charset="0"/>
                <a:hlinkClick r:id="rId3"/>
              </a:rPr>
              <a:t>SITSAT Workshop Report, 2019</a:t>
            </a:r>
            <a:r>
              <a:rPr lang="en-GB" sz="1800" dirty="0">
                <a:effectLst/>
                <a:latin typeface="Times New Roman" panose="02020603050405020304" pitchFamily="18" charset="0"/>
                <a:ea typeface="Times New Roman" panose="02020603050405020304" pitchFamily="18" charset="0"/>
              </a:rPr>
              <a:t>:</a:t>
            </a:r>
            <a:endParaRPr lang="en-IE" sz="1800" dirty="0">
              <a:effectLst/>
              <a:latin typeface="Times New Roman" panose="02020603050405020304" pitchFamily="18" charset="0"/>
              <a:ea typeface="Times New Roman" panose="02020603050405020304" pitchFamily="18" charset="0"/>
            </a:endParaRPr>
          </a:p>
          <a:p>
            <a:pPr lvl="1" algn="just"/>
            <a:r>
              <a:rPr lang="en-GB" sz="1400" dirty="0">
                <a:effectLst/>
                <a:latin typeface="Times New Roman" panose="02020603050405020304" pitchFamily="18" charset="0"/>
                <a:ea typeface="Times New Roman" panose="02020603050405020304" pitchFamily="18" charset="0"/>
              </a:rPr>
              <a:t>Temperature sounding channels: ±0.1K (k=1)</a:t>
            </a:r>
            <a:endParaRPr lang="en-IE" sz="1400" dirty="0">
              <a:effectLst/>
              <a:latin typeface="Times New Roman" panose="02020603050405020304" pitchFamily="18" charset="0"/>
              <a:ea typeface="Times New Roman" panose="02020603050405020304" pitchFamily="18" charset="0"/>
            </a:endParaRPr>
          </a:p>
          <a:p>
            <a:pPr lvl="1"/>
            <a:r>
              <a:rPr lang="en-GB" sz="1400" dirty="0">
                <a:effectLst/>
                <a:latin typeface="Times New Roman" panose="02020603050405020304" pitchFamily="18" charset="0"/>
                <a:ea typeface="Times New Roman" panose="02020603050405020304" pitchFamily="18" charset="0"/>
              </a:rPr>
              <a:t>This corresponds to my </a:t>
            </a:r>
            <a:r>
              <a:rPr lang="en-GB" sz="1400" i="1" dirty="0">
                <a:effectLst/>
                <a:latin typeface="Times New Roman" panose="02020603050405020304" pitchFamily="18" charset="0"/>
                <a:ea typeface="Times New Roman" panose="02020603050405020304" pitchFamily="18" charset="0"/>
              </a:rPr>
              <a:t>Breakthrough</a:t>
            </a:r>
            <a:r>
              <a:rPr lang="en-GB" sz="1400" dirty="0">
                <a:effectLst/>
                <a:latin typeface="Times New Roman" panose="02020603050405020304" pitchFamily="18" charset="0"/>
                <a:ea typeface="Times New Roman" panose="02020603050405020304" pitchFamily="18" charset="0"/>
              </a:rPr>
              <a:t> requirement</a:t>
            </a:r>
          </a:p>
        </p:txBody>
      </p:sp>
      <p:sp>
        <p:nvSpPr>
          <p:cNvPr id="4" name="Slide Number Placeholder 3">
            <a:extLst>
              <a:ext uri="{FF2B5EF4-FFF2-40B4-BE49-F238E27FC236}">
                <a16:creationId xmlns:a16="http://schemas.microsoft.com/office/drawing/2014/main" id="{D30C6C18-E2BC-C180-ACEC-9A930F6023CB}"/>
              </a:ext>
            </a:extLst>
          </p:cNvPr>
          <p:cNvSpPr>
            <a:spLocks noGrp="1"/>
          </p:cNvSpPr>
          <p:nvPr>
            <p:ph type="sldNum" sz="quarter" idx="10"/>
          </p:nvPr>
        </p:nvSpPr>
        <p:spPr/>
        <p:txBody>
          <a:bodyPr/>
          <a:lstStyle/>
          <a:p>
            <a:pPr>
              <a:defRPr/>
            </a:pPr>
            <a:fld id="{DA28AC38-E0E8-49D7-B2FE-71FD7C42C09E}" type="slidenum">
              <a:rPr lang="en-US" smtClean="0"/>
              <a:pPr>
                <a:defRPr/>
              </a:pPr>
              <a:t>8</a:t>
            </a:fld>
            <a:endParaRPr lang="en-US"/>
          </a:p>
        </p:txBody>
      </p:sp>
      <p:pic>
        <p:nvPicPr>
          <p:cNvPr id="11" name="Picture 10">
            <a:extLst>
              <a:ext uri="{FF2B5EF4-FFF2-40B4-BE49-F238E27FC236}">
                <a16:creationId xmlns:a16="http://schemas.microsoft.com/office/drawing/2014/main" id="{FDD55193-25BE-19F4-C261-9E4088FAE889}"/>
              </a:ext>
            </a:extLst>
          </p:cNvPr>
          <p:cNvPicPr>
            <a:picLocks noChangeAspect="1"/>
          </p:cNvPicPr>
          <p:nvPr/>
        </p:nvPicPr>
        <p:blipFill>
          <a:blip r:embed="rId4"/>
          <a:stretch>
            <a:fillRect/>
          </a:stretch>
        </p:blipFill>
        <p:spPr>
          <a:xfrm>
            <a:off x="6096000" y="3663047"/>
            <a:ext cx="5887272" cy="1914792"/>
          </a:xfrm>
          <a:prstGeom prst="rect">
            <a:avLst/>
          </a:prstGeom>
        </p:spPr>
      </p:pic>
    </p:spTree>
    <p:extLst>
      <p:ext uri="{BB962C8B-B14F-4D97-AF65-F5344CB8AC3E}">
        <p14:creationId xmlns:p14="http://schemas.microsoft.com/office/powerpoint/2010/main" val="36702600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B4B67D-59CB-346D-C89E-261D9B525DD8}"/>
              </a:ext>
            </a:extLst>
          </p:cNvPr>
          <p:cNvSpPr>
            <a:spLocks noGrp="1"/>
          </p:cNvSpPr>
          <p:nvPr>
            <p:ph type="title"/>
          </p:nvPr>
        </p:nvSpPr>
        <p:spPr/>
        <p:txBody>
          <a:bodyPr/>
          <a:lstStyle/>
          <a:p>
            <a:r>
              <a:rPr lang="en-GB" dirty="0"/>
              <a:t>Example Collocation Areas</a:t>
            </a:r>
            <a:endParaRPr lang="en-IE" dirty="0"/>
          </a:p>
        </p:txBody>
      </p:sp>
      <p:sp>
        <p:nvSpPr>
          <p:cNvPr id="4" name="Slide Number Placeholder 3">
            <a:extLst>
              <a:ext uri="{FF2B5EF4-FFF2-40B4-BE49-F238E27FC236}">
                <a16:creationId xmlns:a16="http://schemas.microsoft.com/office/drawing/2014/main" id="{8754DB7D-F113-73AA-69BA-0F9DD60FEEFD}"/>
              </a:ext>
            </a:extLst>
          </p:cNvPr>
          <p:cNvSpPr>
            <a:spLocks noGrp="1"/>
          </p:cNvSpPr>
          <p:nvPr>
            <p:ph type="sldNum" sz="quarter" idx="10"/>
          </p:nvPr>
        </p:nvSpPr>
        <p:spPr/>
        <p:txBody>
          <a:bodyPr/>
          <a:lstStyle/>
          <a:p>
            <a:pPr>
              <a:defRPr/>
            </a:pPr>
            <a:fld id="{DA28AC38-E0E8-49D7-B2FE-71FD7C42C09E}" type="slidenum">
              <a:rPr lang="en-US" smtClean="0"/>
              <a:pPr>
                <a:defRPr/>
              </a:pPr>
              <a:t>9</a:t>
            </a:fld>
            <a:endParaRPr lang="en-US"/>
          </a:p>
        </p:txBody>
      </p:sp>
      <p:grpSp>
        <p:nvGrpSpPr>
          <p:cNvPr id="26" name="Group 25">
            <a:extLst>
              <a:ext uri="{FF2B5EF4-FFF2-40B4-BE49-F238E27FC236}">
                <a16:creationId xmlns:a16="http://schemas.microsoft.com/office/drawing/2014/main" id="{22FF1265-54C4-644B-78CE-8D80EA0CA107}"/>
              </a:ext>
            </a:extLst>
          </p:cNvPr>
          <p:cNvGrpSpPr/>
          <p:nvPr/>
        </p:nvGrpSpPr>
        <p:grpSpPr>
          <a:xfrm rot="20373615">
            <a:off x="4311849" y="1172707"/>
            <a:ext cx="2607869" cy="2098546"/>
            <a:chOff x="3922776" y="2727199"/>
            <a:chExt cx="2173224" cy="1748788"/>
          </a:xfrm>
        </p:grpSpPr>
        <p:sp>
          <p:nvSpPr>
            <p:cNvPr id="17" name="Oval 16">
              <a:extLst>
                <a:ext uri="{FF2B5EF4-FFF2-40B4-BE49-F238E27FC236}">
                  <a16:creationId xmlns:a16="http://schemas.microsoft.com/office/drawing/2014/main" id="{FF63449D-3737-4B66-23B8-DE075BF43422}"/>
                </a:ext>
              </a:extLst>
            </p:cNvPr>
            <p:cNvSpPr/>
            <p:nvPr/>
          </p:nvSpPr>
          <p:spPr>
            <a:xfrm>
              <a:off x="3922776" y="2727199"/>
              <a:ext cx="859536" cy="640080"/>
            </a:xfrm>
            <a:prstGeom prst="ellipse">
              <a:avLst/>
            </a:prstGeom>
            <a:solidFill>
              <a:srgbClr val="FFFF00">
                <a:alpha val="50000"/>
              </a:srgb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18" name="Oval 17">
              <a:extLst>
                <a:ext uri="{FF2B5EF4-FFF2-40B4-BE49-F238E27FC236}">
                  <a16:creationId xmlns:a16="http://schemas.microsoft.com/office/drawing/2014/main" id="{98872176-D553-F8EF-C29B-0DBDAD38237E}"/>
                </a:ext>
              </a:extLst>
            </p:cNvPr>
            <p:cNvSpPr/>
            <p:nvPr/>
          </p:nvSpPr>
          <p:spPr>
            <a:xfrm>
              <a:off x="4579620" y="2727199"/>
              <a:ext cx="859536" cy="640080"/>
            </a:xfrm>
            <a:prstGeom prst="ellipse">
              <a:avLst/>
            </a:prstGeom>
            <a:solidFill>
              <a:srgbClr val="FFFF00">
                <a:alpha val="50000"/>
              </a:srgb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19" name="Oval 18">
              <a:extLst>
                <a:ext uri="{FF2B5EF4-FFF2-40B4-BE49-F238E27FC236}">
                  <a16:creationId xmlns:a16="http://schemas.microsoft.com/office/drawing/2014/main" id="{67C45891-0857-C0AA-F27A-7DE277B47C0B}"/>
                </a:ext>
              </a:extLst>
            </p:cNvPr>
            <p:cNvSpPr/>
            <p:nvPr/>
          </p:nvSpPr>
          <p:spPr>
            <a:xfrm>
              <a:off x="5236464" y="2727199"/>
              <a:ext cx="859536" cy="640080"/>
            </a:xfrm>
            <a:prstGeom prst="ellipse">
              <a:avLst/>
            </a:prstGeom>
            <a:solidFill>
              <a:srgbClr val="FFFF00">
                <a:alpha val="50000"/>
              </a:srgb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20" name="Oval 19">
              <a:extLst>
                <a:ext uri="{FF2B5EF4-FFF2-40B4-BE49-F238E27FC236}">
                  <a16:creationId xmlns:a16="http://schemas.microsoft.com/office/drawing/2014/main" id="{82EEC097-50FD-8CCA-0093-A8B5FF364396}"/>
                </a:ext>
              </a:extLst>
            </p:cNvPr>
            <p:cNvSpPr/>
            <p:nvPr/>
          </p:nvSpPr>
          <p:spPr>
            <a:xfrm>
              <a:off x="3922776" y="3268980"/>
              <a:ext cx="859536" cy="640080"/>
            </a:xfrm>
            <a:prstGeom prst="ellipse">
              <a:avLst/>
            </a:prstGeom>
            <a:solidFill>
              <a:srgbClr val="FFFF00">
                <a:alpha val="50000"/>
              </a:srgb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21" name="Oval 20">
              <a:extLst>
                <a:ext uri="{FF2B5EF4-FFF2-40B4-BE49-F238E27FC236}">
                  <a16:creationId xmlns:a16="http://schemas.microsoft.com/office/drawing/2014/main" id="{F1C8E5C1-B135-25F4-AFF7-AF3942BD7331}"/>
                </a:ext>
              </a:extLst>
            </p:cNvPr>
            <p:cNvSpPr/>
            <p:nvPr/>
          </p:nvSpPr>
          <p:spPr>
            <a:xfrm>
              <a:off x="4579620" y="3268980"/>
              <a:ext cx="859536" cy="640080"/>
            </a:xfrm>
            <a:prstGeom prst="ellipse">
              <a:avLst/>
            </a:prstGeom>
            <a:solidFill>
              <a:srgbClr val="FFFF00">
                <a:alpha val="50000"/>
              </a:srgb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22" name="Oval 21">
              <a:extLst>
                <a:ext uri="{FF2B5EF4-FFF2-40B4-BE49-F238E27FC236}">
                  <a16:creationId xmlns:a16="http://schemas.microsoft.com/office/drawing/2014/main" id="{8F8B777F-610C-873E-1F48-E1FCAB67FB2B}"/>
                </a:ext>
              </a:extLst>
            </p:cNvPr>
            <p:cNvSpPr/>
            <p:nvPr/>
          </p:nvSpPr>
          <p:spPr>
            <a:xfrm>
              <a:off x="5236464" y="3268980"/>
              <a:ext cx="859536" cy="640080"/>
            </a:xfrm>
            <a:prstGeom prst="ellipse">
              <a:avLst/>
            </a:prstGeom>
            <a:solidFill>
              <a:srgbClr val="FFFF00">
                <a:alpha val="50000"/>
              </a:srgb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23" name="Oval 22">
              <a:extLst>
                <a:ext uri="{FF2B5EF4-FFF2-40B4-BE49-F238E27FC236}">
                  <a16:creationId xmlns:a16="http://schemas.microsoft.com/office/drawing/2014/main" id="{752E24E9-E8E2-861D-C373-F6F32F4E5878}"/>
                </a:ext>
              </a:extLst>
            </p:cNvPr>
            <p:cNvSpPr/>
            <p:nvPr/>
          </p:nvSpPr>
          <p:spPr>
            <a:xfrm>
              <a:off x="3922776" y="3835907"/>
              <a:ext cx="859536" cy="640080"/>
            </a:xfrm>
            <a:prstGeom prst="ellipse">
              <a:avLst/>
            </a:prstGeom>
            <a:solidFill>
              <a:srgbClr val="FFFF00">
                <a:alpha val="50000"/>
              </a:srgb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24" name="Oval 23">
              <a:extLst>
                <a:ext uri="{FF2B5EF4-FFF2-40B4-BE49-F238E27FC236}">
                  <a16:creationId xmlns:a16="http://schemas.microsoft.com/office/drawing/2014/main" id="{D2019AD2-FA6E-D6F5-AF14-F45D1A5A348F}"/>
                </a:ext>
              </a:extLst>
            </p:cNvPr>
            <p:cNvSpPr/>
            <p:nvPr/>
          </p:nvSpPr>
          <p:spPr>
            <a:xfrm>
              <a:off x="4579620" y="3835907"/>
              <a:ext cx="859536" cy="640080"/>
            </a:xfrm>
            <a:prstGeom prst="ellipse">
              <a:avLst/>
            </a:prstGeom>
            <a:solidFill>
              <a:srgbClr val="FFFF00">
                <a:alpha val="50000"/>
              </a:srgb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25" name="Oval 24">
              <a:extLst>
                <a:ext uri="{FF2B5EF4-FFF2-40B4-BE49-F238E27FC236}">
                  <a16:creationId xmlns:a16="http://schemas.microsoft.com/office/drawing/2014/main" id="{1FF4E95B-8599-5335-F6C6-650604EE5E2B}"/>
                </a:ext>
              </a:extLst>
            </p:cNvPr>
            <p:cNvSpPr/>
            <p:nvPr/>
          </p:nvSpPr>
          <p:spPr>
            <a:xfrm>
              <a:off x="5236464" y="3835907"/>
              <a:ext cx="859536" cy="640080"/>
            </a:xfrm>
            <a:prstGeom prst="ellipse">
              <a:avLst/>
            </a:prstGeom>
            <a:solidFill>
              <a:srgbClr val="FFFF00">
                <a:alpha val="50000"/>
              </a:srgb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a:p>
          </p:txBody>
        </p:sp>
      </p:grpSp>
      <p:grpSp>
        <p:nvGrpSpPr>
          <p:cNvPr id="38" name="Group 37">
            <a:extLst>
              <a:ext uri="{FF2B5EF4-FFF2-40B4-BE49-F238E27FC236}">
                <a16:creationId xmlns:a16="http://schemas.microsoft.com/office/drawing/2014/main" id="{B6DD630A-B417-1274-78EA-FF04489C1BA7}"/>
              </a:ext>
            </a:extLst>
          </p:cNvPr>
          <p:cNvGrpSpPr/>
          <p:nvPr/>
        </p:nvGrpSpPr>
        <p:grpSpPr>
          <a:xfrm rot="20373615">
            <a:off x="8202825" y="1009968"/>
            <a:ext cx="2607869" cy="2098546"/>
            <a:chOff x="3922776" y="2727199"/>
            <a:chExt cx="2173224" cy="1748788"/>
          </a:xfrm>
        </p:grpSpPr>
        <p:sp>
          <p:nvSpPr>
            <p:cNvPr id="39" name="Oval 38">
              <a:extLst>
                <a:ext uri="{FF2B5EF4-FFF2-40B4-BE49-F238E27FC236}">
                  <a16:creationId xmlns:a16="http://schemas.microsoft.com/office/drawing/2014/main" id="{3B9E976B-684B-FD93-BFA1-2E6B2652D948}"/>
                </a:ext>
              </a:extLst>
            </p:cNvPr>
            <p:cNvSpPr/>
            <p:nvPr/>
          </p:nvSpPr>
          <p:spPr>
            <a:xfrm>
              <a:off x="3922776" y="2727199"/>
              <a:ext cx="859536" cy="640080"/>
            </a:xfrm>
            <a:prstGeom prst="ellipse">
              <a:avLst/>
            </a:prstGeom>
            <a:solidFill>
              <a:srgbClr val="FFFF00">
                <a:alpha val="50000"/>
              </a:srgb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40" name="Oval 39">
              <a:extLst>
                <a:ext uri="{FF2B5EF4-FFF2-40B4-BE49-F238E27FC236}">
                  <a16:creationId xmlns:a16="http://schemas.microsoft.com/office/drawing/2014/main" id="{AE561EA4-0E26-B7DD-9B3B-5F8FF946FC25}"/>
                </a:ext>
              </a:extLst>
            </p:cNvPr>
            <p:cNvSpPr/>
            <p:nvPr/>
          </p:nvSpPr>
          <p:spPr>
            <a:xfrm>
              <a:off x="4579620" y="2727199"/>
              <a:ext cx="859536" cy="640080"/>
            </a:xfrm>
            <a:prstGeom prst="ellipse">
              <a:avLst/>
            </a:prstGeom>
            <a:solidFill>
              <a:srgbClr val="FFFF00">
                <a:alpha val="50000"/>
              </a:srgb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41" name="Oval 40">
              <a:extLst>
                <a:ext uri="{FF2B5EF4-FFF2-40B4-BE49-F238E27FC236}">
                  <a16:creationId xmlns:a16="http://schemas.microsoft.com/office/drawing/2014/main" id="{9616AD45-CB79-88E5-AAC9-FBD1813C3455}"/>
                </a:ext>
              </a:extLst>
            </p:cNvPr>
            <p:cNvSpPr/>
            <p:nvPr/>
          </p:nvSpPr>
          <p:spPr>
            <a:xfrm>
              <a:off x="5236464" y="2727199"/>
              <a:ext cx="859536" cy="640080"/>
            </a:xfrm>
            <a:prstGeom prst="ellipse">
              <a:avLst/>
            </a:prstGeom>
            <a:solidFill>
              <a:srgbClr val="FFFF00">
                <a:alpha val="50000"/>
              </a:srgb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42" name="Oval 41">
              <a:extLst>
                <a:ext uri="{FF2B5EF4-FFF2-40B4-BE49-F238E27FC236}">
                  <a16:creationId xmlns:a16="http://schemas.microsoft.com/office/drawing/2014/main" id="{B1D8E20D-769E-0437-7C0E-7F11A01D31B8}"/>
                </a:ext>
              </a:extLst>
            </p:cNvPr>
            <p:cNvSpPr/>
            <p:nvPr/>
          </p:nvSpPr>
          <p:spPr>
            <a:xfrm>
              <a:off x="3922776" y="3268980"/>
              <a:ext cx="859536" cy="640080"/>
            </a:xfrm>
            <a:prstGeom prst="ellipse">
              <a:avLst/>
            </a:prstGeom>
            <a:solidFill>
              <a:srgbClr val="FFFF00">
                <a:alpha val="50000"/>
              </a:srgb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43" name="Oval 42">
              <a:extLst>
                <a:ext uri="{FF2B5EF4-FFF2-40B4-BE49-F238E27FC236}">
                  <a16:creationId xmlns:a16="http://schemas.microsoft.com/office/drawing/2014/main" id="{447D7E7C-AD0A-0989-7CE8-5B0241FBC248}"/>
                </a:ext>
              </a:extLst>
            </p:cNvPr>
            <p:cNvSpPr/>
            <p:nvPr/>
          </p:nvSpPr>
          <p:spPr>
            <a:xfrm>
              <a:off x="4579620" y="3268980"/>
              <a:ext cx="859536" cy="640080"/>
            </a:xfrm>
            <a:prstGeom prst="ellipse">
              <a:avLst/>
            </a:prstGeom>
            <a:solidFill>
              <a:srgbClr val="FFFF00">
                <a:alpha val="50000"/>
              </a:srgb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44" name="Oval 43">
              <a:extLst>
                <a:ext uri="{FF2B5EF4-FFF2-40B4-BE49-F238E27FC236}">
                  <a16:creationId xmlns:a16="http://schemas.microsoft.com/office/drawing/2014/main" id="{EFD5D271-787C-D073-051E-2010213C81BD}"/>
                </a:ext>
              </a:extLst>
            </p:cNvPr>
            <p:cNvSpPr/>
            <p:nvPr/>
          </p:nvSpPr>
          <p:spPr>
            <a:xfrm>
              <a:off x="5236464" y="3268980"/>
              <a:ext cx="859536" cy="640080"/>
            </a:xfrm>
            <a:prstGeom prst="ellipse">
              <a:avLst/>
            </a:prstGeom>
            <a:solidFill>
              <a:srgbClr val="FFFF00">
                <a:alpha val="50000"/>
              </a:srgb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45" name="Oval 44">
              <a:extLst>
                <a:ext uri="{FF2B5EF4-FFF2-40B4-BE49-F238E27FC236}">
                  <a16:creationId xmlns:a16="http://schemas.microsoft.com/office/drawing/2014/main" id="{4C3125D3-E9FF-7DAB-C746-B0A46EC137AD}"/>
                </a:ext>
              </a:extLst>
            </p:cNvPr>
            <p:cNvSpPr/>
            <p:nvPr/>
          </p:nvSpPr>
          <p:spPr>
            <a:xfrm>
              <a:off x="3922776" y="3835907"/>
              <a:ext cx="859536" cy="640080"/>
            </a:xfrm>
            <a:prstGeom prst="ellipse">
              <a:avLst/>
            </a:prstGeom>
            <a:solidFill>
              <a:srgbClr val="FFFF00">
                <a:alpha val="50000"/>
              </a:srgb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46" name="Oval 45">
              <a:extLst>
                <a:ext uri="{FF2B5EF4-FFF2-40B4-BE49-F238E27FC236}">
                  <a16:creationId xmlns:a16="http://schemas.microsoft.com/office/drawing/2014/main" id="{8E3CE853-E710-133A-910D-86F236840CEA}"/>
                </a:ext>
              </a:extLst>
            </p:cNvPr>
            <p:cNvSpPr/>
            <p:nvPr/>
          </p:nvSpPr>
          <p:spPr>
            <a:xfrm>
              <a:off x="4579620" y="3835907"/>
              <a:ext cx="859536" cy="640080"/>
            </a:xfrm>
            <a:prstGeom prst="ellipse">
              <a:avLst/>
            </a:prstGeom>
            <a:solidFill>
              <a:srgbClr val="FFFF00">
                <a:alpha val="50000"/>
              </a:srgb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47" name="Oval 46">
              <a:extLst>
                <a:ext uri="{FF2B5EF4-FFF2-40B4-BE49-F238E27FC236}">
                  <a16:creationId xmlns:a16="http://schemas.microsoft.com/office/drawing/2014/main" id="{5405101F-6E16-EC9C-2A79-F563E5D365AB}"/>
                </a:ext>
              </a:extLst>
            </p:cNvPr>
            <p:cNvSpPr/>
            <p:nvPr/>
          </p:nvSpPr>
          <p:spPr>
            <a:xfrm>
              <a:off x="5236464" y="3835907"/>
              <a:ext cx="859536" cy="640080"/>
            </a:xfrm>
            <a:prstGeom prst="ellipse">
              <a:avLst/>
            </a:prstGeom>
            <a:solidFill>
              <a:srgbClr val="FFFF00">
                <a:alpha val="50000"/>
              </a:srgb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a:p>
          </p:txBody>
        </p:sp>
      </p:grpSp>
      <p:grpSp>
        <p:nvGrpSpPr>
          <p:cNvPr id="48" name="Group 47">
            <a:extLst>
              <a:ext uri="{FF2B5EF4-FFF2-40B4-BE49-F238E27FC236}">
                <a16:creationId xmlns:a16="http://schemas.microsoft.com/office/drawing/2014/main" id="{691E26D5-B507-9C6B-8EB1-39A43EBFDEC0}"/>
              </a:ext>
            </a:extLst>
          </p:cNvPr>
          <p:cNvGrpSpPr/>
          <p:nvPr/>
        </p:nvGrpSpPr>
        <p:grpSpPr>
          <a:xfrm>
            <a:off x="1374278" y="1392611"/>
            <a:ext cx="2173224" cy="1748788"/>
            <a:chOff x="1325880" y="2727199"/>
            <a:chExt cx="2173224" cy="1748788"/>
          </a:xfrm>
          <a:solidFill>
            <a:schemeClr val="accent6">
              <a:lumMod val="40000"/>
              <a:lumOff val="60000"/>
              <a:alpha val="50000"/>
            </a:schemeClr>
          </a:solidFill>
        </p:grpSpPr>
        <p:sp>
          <p:nvSpPr>
            <p:cNvPr id="49" name="Oval 48">
              <a:extLst>
                <a:ext uri="{FF2B5EF4-FFF2-40B4-BE49-F238E27FC236}">
                  <a16:creationId xmlns:a16="http://schemas.microsoft.com/office/drawing/2014/main" id="{ECFDA8E0-6A4A-6C57-1285-49D11CF8AC7B}"/>
                </a:ext>
              </a:extLst>
            </p:cNvPr>
            <p:cNvSpPr/>
            <p:nvPr/>
          </p:nvSpPr>
          <p:spPr>
            <a:xfrm>
              <a:off x="1325880" y="2727199"/>
              <a:ext cx="859536" cy="640080"/>
            </a:xfrm>
            <a:prstGeom prst="ellipse">
              <a:avLst/>
            </a:prstGeom>
            <a:grp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50" name="Oval 49">
              <a:extLst>
                <a:ext uri="{FF2B5EF4-FFF2-40B4-BE49-F238E27FC236}">
                  <a16:creationId xmlns:a16="http://schemas.microsoft.com/office/drawing/2014/main" id="{D498016E-BCC1-794A-1054-E2B0850CD291}"/>
                </a:ext>
              </a:extLst>
            </p:cNvPr>
            <p:cNvSpPr/>
            <p:nvPr/>
          </p:nvSpPr>
          <p:spPr>
            <a:xfrm>
              <a:off x="1982724" y="2727199"/>
              <a:ext cx="859536" cy="640080"/>
            </a:xfrm>
            <a:prstGeom prst="ellipse">
              <a:avLst/>
            </a:prstGeom>
            <a:grp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51" name="Oval 50">
              <a:extLst>
                <a:ext uri="{FF2B5EF4-FFF2-40B4-BE49-F238E27FC236}">
                  <a16:creationId xmlns:a16="http://schemas.microsoft.com/office/drawing/2014/main" id="{11BA76D8-22A8-98B0-0EFF-00986FB62471}"/>
                </a:ext>
              </a:extLst>
            </p:cNvPr>
            <p:cNvSpPr/>
            <p:nvPr/>
          </p:nvSpPr>
          <p:spPr>
            <a:xfrm>
              <a:off x="2639568" y="2727199"/>
              <a:ext cx="859536" cy="640080"/>
            </a:xfrm>
            <a:prstGeom prst="ellipse">
              <a:avLst/>
            </a:prstGeom>
            <a:grp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52" name="Oval 51">
              <a:extLst>
                <a:ext uri="{FF2B5EF4-FFF2-40B4-BE49-F238E27FC236}">
                  <a16:creationId xmlns:a16="http://schemas.microsoft.com/office/drawing/2014/main" id="{E3F17B15-5253-75A9-3D6D-08C5424EFB0E}"/>
                </a:ext>
              </a:extLst>
            </p:cNvPr>
            <p:cNvSpPr/>
            <p:nvPr/>
          </p:nvSpPr>
          <p:spPr>
            <a:xfrm>
              <a:off x="1325880" y="3268980"/>
              <a:ext cx="859536" cy="640080"/>
            </a:xfrm>
            <a:prstGeom prst="ellipse">
              <a:avLst/>
            </a:prstGeom>
            <a:grp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53" name="Oval 52">
              <a:extLst>
                <a:ext uri="{FF2B5EF4-FFF2-40B4-BE49-F238E27FC236}">
                  <a16:creationId xmlns:a16="http://schemas.microsoft.com/office/drawing/2014/main" id="{0D8DC258-66FC-6142-1E7D-306E3E4CF2EE}"/>
                </a:ext>
              </a:extLst>
            </p:cNvPr>
            <p:cNvSpPr/>
            <p:nvPr/>
          </p:nvSpPr>
          <p:spPr>
            <a:xfrm>
              <a:off x="1982724" y="3268980"/>
              <a:ext cx="859536" cy="640080"/>
            </a:xfrm>
            <a:prstGeom prst="ellipse">
              <a:avLst/>
            </a:prstGeom>
            <a:grp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54" name="Oval 53">
              <a:extLst>
                <a:ext uri="{FF2B5EF4-FFF2-40B4-BE49-F238E27FC236}">
                  <a16:creationId xmlns:a16="http://schemas.microsoft.com/office/drawing/2014/main" id="{09790E3E-AC1B-DFD4-C14D-FE05BCAC9426}"/>
                </a:ext>
              </a:extLst>
            </p:cNvPr>
            <p:cNvSpPr/>
            <p:nvPr/>
          </p:nvSpPr>
          <p:spPr>
            <a:xfrm>
              <a:off x="2639568" y="3268980"/>
              <a:ext cx="859536" cy="640080"/>
            </a:xfrm>
            <a:prstGeom prst="ellipse">
              <a:avLst/>
            </a:prstGeom>
            <a:grp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55" name="Oval 54">
              <a:extLst>
                <a:ext uri="{FF2B5EF4-FFF2-40B4-BE49-F238E27FC236}">
                  <a16:creationId xmlns:a16="http://schemas.microsoft.com/office/drawing/2014/main" id="{5823E27E-9230-B96E-91C1-C2BD6C51E475}"/>
                </a:ext>
              </a:extLst>
            </p:cNvPr>
            <p:cNvSpPr/>
            <p:nvPr/>
          </p:nvSpPr>
          <p:spPr>
            <a:xfrm>
              <a:off x="1325880" y="3835907"/>
              <a:ext cx="859536" cy="640080"/>
            </a:xfrm>
            <a:prstGeom prst="ellipse">
              <a:avLst/>
            </a:prstGeom>
            <a:grp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56" name="Oval 55">
              <a:extLst>
                <a:ext uri="{FF2B5EF4-FFF2-40B4-BE49-F238E27FC236}">
                  <a16:creationId xmlns:a16="http://schemas.microsoft.com/office/drawing/2014/main" id="{AFDB626F-9914-F7BF-3218-1F7376BB725B}"/>
                </a:ext>
              </a:extLst>
            </p:cNvPr>
            <p:cNvSpPr/>
            <p:nvPr/>
          </p:nvSpPr>
          <p:spPr>
            <a:xfrm>
              <a:off x="1982724" y="3835907"/>
              <a:ext cx="859536" cy="640080"/>
            </a:xfrm>
            <a:prstGeom prst="ellipse">
              <a:avLst/>
            </a:prstGeom>
            <a:grp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57" name="Oval 56">
              <a:extLst>
                <a:ext uri="{FF2B5EF4-FFF2-40B4-BE49-F238E27FC236}">
                  <a16:creationId xmlns:a16="http://schemas.microsoft.com/office/drawing/2014/main" id="{79E45061-5BF8-8A48-AB0C-E21F64669038}"/>
                </a:ext>
              </a:extLst>
            </p:cNvPr>
            <p:cNvSpPr/>
            <p:nvPr/>
          </p:nvSpPr>
          <p:spPr>
            <a:xfrm>
              <a:off x="2639568" y="3835907"/>
              <a:ext cx="859536" cy="640080"/>
            </a:xfrm>
            <a:prstGeom prst="ellipse">
              <a:avLst/>
            </a:prstGeom>
            <a:grp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a:p>
          </p:txBody>
        </p:sp>
      </p:grpSp>
      <p:grpSp>
        <p:nvGrpSpPr>
          <p:cNvPr id="28" name="Group 27">
            <a:extLst>
              <a:ext uri="{FF2B5EF4-FFF2-40B4-BE49-F238E27FC236}">
                <a16:creationId xmlns:a16="http://schemas.microsoft.com/office/drawing/2014/main" id="{40422485-3AFF-5227-E2A4-B887A543D23E}"/>
              </a:ext>
            </a:extLst>
          </p:cNvPr>
          <p:cNvGrpSpPr/>
          <p:nvPr/>
        </p:nvGrpSpPr>
        <p:grpSpPr>
          <a:xfrm>
            <a:off x="8367804" y="1264214"/>
            <a:ext cx="2173224" cy="1748788"/>
            <a:chOff x="1325880" y="2727199"/>
            <a:chExt cx="2173224" cy="1748788"/>
          </a:xfrm>
          <a:solidFill>
            <a:schemeClr val="accent6">
              <a:lumMod val="40000"/>
              <a:lumOff val="60000"/>
              <a:alpha val="50000"/>
            </a:schemeClr>
          </a:solidFill>
        </p:grpSpPr>
        <p:sp>
          <p:nvSpPr>
            <p:cNvPr id="29" name="Oval 28">
              <a:extLst>
                <a:ext uri="{FF2B5EF4-FFF2-40B4-BE49-F238E27FC236}">
                  <a16:creationId xmlns:a16="http://schemas.microsoft.com/office/drawing/2014/main" id="{631062F7-E91A-1A4B-A62E-4630794B1DF0}"/>
                </a:ext>
              </a:extLst>
            </p:cNvPr>
            <p:cNvSpPr/>
            <p:nvPr/>
          </p:nvSpPr>
          <p:spPr>
            <a:xfrm>
              <a:off x="1325880" y="2727199"/>
              <a:ext cx="859536" cy="640080"/>
            </a:xfrm>
            <a:prstGeom prst="ellipse">
              <a:avLst/>
            </a:prstGeom>
            <a:grp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30" name="Oval 29">
              <a:extLst>
                <a:ext uri="{FF2B5EF4-FFF2-40B4-BE49-F238E27FC236}">
                  <a16:creationId xmlns:a16="http://schemas.microsoft.com/office/drawing/2014/main" id="{F9E32A29-9671-2F3F-A24D-7DD885328B01}"/>
                </a:ext>
              </a:extLst>
            </p:cNvPr>
            <p:cNvSpPr/>
            <p:nvPr/>
          </p:nvSpPr>
          <p:spPr>
            <a:xfrm>
              <a:off x="1982724" y="2727199"/>
              <a:ext cx="859536" cy="640080"/>
            </a:xfrm>
            <a:prstGeom prst="ellipse">
              <a:avLst/>
            </a:prstGeom>
            <a:grp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31" name="Oval 30">
              <a:extLst>
                <a:ext uri="{FF2B5EF4-FFF2-40B4-BE49-F238E27FC236}">
                  <a16:creationId xmlns:a16="http://schemas.microsoft.com/office/drawing/2014/main" id="{1C545274-338E-77D4-F122-A695A043F8CE}"/>
                </a:ext>
              </a:extLst>
            </p:cNvPr>
            <p:cNvSpPr/>
            <p:nvPr/>
          </p:nvSpPr>
          <p:spPr>
            <a:xfrm>
              <a:off x="2639568" y="2727199"/>
              <a:ext cx="859536" cy="640080"/>
            </a:xfrm>
            <a:prstGeom prst="ellipse">
              <a:avLst/>
            </a:prstGeom>
            <a:grp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32" name="Oval 31">
              <a:extLst>
                <a:ext uri="{FF2B5EF4-FFF2-40B4-BE49-F238E27FC236}">
                  <a16:creationId xmlns:a16="http://schemas.microsoft.com/office/drawing/2014/main" id="{1D54A27B-10B5-045E-F13C-913AF18FC974}"/>
                </a:ext>
              </a:extLst>
            </p:cNvPr>
            <p:cNvSpPr/>
            <p:nvPr/>
          </p:nvSpPr>
          <p:spPr>
            <a:xfrm>
              <a:off x="1325880" y="3268980"/>
              <a:ext cx="859536" cy="640080"/>
            </a:xfrm>
            <a:prstGeom prst="ellipse">
              <a:avLst/>
            </a:prstGeom>
            <a:grp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33" name="Oval 32">
              <a:extLst>
                <a:ext uri="{FF2B5EF4-FFF2-40B4-BE49-F238E27FC236}">
                  <a16:creationId xmlns:a16="http://schemas.microsoft.com/office/drawing/2014/main" id="{F017F9DC-D6B0-3918-1E92-DF0F49B55C1A}"/>
                </a:ext>
              </a:extLst>
            </p:cNvPr>
            <p:cNvSpPr/>
            <p:nvPr/>
          </p:nvSpPr>
          <p:spPr>
            <a:xfrm>
              <a:off x="1982724" y="3268980"/>
              <a:ext cx="859536" cy="640080"/>
            </a:xfrm>
            <a:prstGeom prst="ellipse">
              <a:avLst/>
            </a:prstGeom>
            <a:grp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34" name="Oval 33">
              <a:extLst>
                <a:ext uri="{FF2B5EF4-FFF2-40B4-BE49-F238E27FC236}">
                  <a16:creationId xmlns:a16="http://schemas.microsoft.com/office/drawing/2014/main" id="{C1D17450-761D-6609-9774-320737918533}"/>
                </a:ext>
              </a:extLst>
            </p:cNvPr>
            <p:cNvSpPr/>
            <p:nvPr/>
          </p:nvSpPr>
          <p:spPr>
            <a:xfrm>
              <a:off x="2639568" y="3268980"/>
              <a:ext cx="859536" cy="640080"/>
            </a:xfrm>
            <a:prstGeom prst="ellipse">
              <a:avLst/>
            </a:prstGeom>
            <a:grp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35" name="Oval 34">
              <a:extLst>
                <a:ext uri="{FF2B5EF4-FFF2-40B4-BE49-F238E27FC236}">
                  <a16:creationId xmlns:a16="http://schemas.microsoft.com/office/drawing/2014/main" id="{BAA79D68-997A-8788-7763-31CB636460A1}"/>
                </a:ext>
              </a:extLst>
            </p:cNvPr>
            <p:cNvSpPr/>
            <p:nvPr/>
          </p:nvSpPr>
          <p:spPr>
            <a:xfrm>
              <a:off x="1325880" y="3835907"/>
              <a:ext cx="859536" cy="640080"/>
            </a:xfrm>
            <a:prstGeom prst="ellipse">
              <a:avLst/>
            </a:prstGeom>
            <a:grp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36" name="Oval 35">
              <a:extLst>
                <a:ext uri="{FF2B5EF4-FFF2-40B4-BE49-F238E27FC236}">
                  <a16:creationId xmlns:a16="http://schemas.microsoft.com/office/drawing/2014/main" id="{98C53D4F-C16F-BDD8-D0DF-85B1F0333983}"/>
                </a:ext>
              </a:extLst>
            </p:cNvPr>
            <p:cNvSpPr/>
            <p:nvPr/>
          </p:nvSpPr>
          <p:spPr>
            <a:xfrm>
              <a:off x="1982724" y="3835907"/>
              <a:ext cx="859536" cy="640080"/>
            </a:xfrm>
            <a:prstGeom prst="ellipse">
              <a:avLst/>
            </a:prstGeom>
            <a:grp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37" name="Oval 36">
              <a:extLst>
                <a:ext uri="{FF2B5EF4-FFF2-40B4-BE49-F238E27FC236}">
                  <a16:creationId xmlns:a16="http://schemas.microsoft.com/office/drawing/2014/main" id="{4058DDC1-DD82-551C-875C-5DF18BB6DCFD}"/>
                </a:ext>
              </a:extLst>
            </p:cNvPr>
            <p:cNvSpPr/>
            <p:nvPr/>
          </p:nvSpPr>
          <p:spPr>
            <a:xfrm>
              <a:off x="2639568" y="3835907"/>
              <a:ext cx="859536" cy="640080"/>
            </a:xfrm>
            <a:prstGeom prst="ellipse">
              <a:avLst/>
            </a:prstGeom>
            <a:grp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a:p>
          </p:txBody>
        </p:sp>
      </p:grpSp>
      <p:grpSp>
        <p:nvGrpSpPr>
          <p:cNvPr id="58" name="Group 57">
            <a:extLst>
              <a:ext uri="{FF2B5EF4-FFF2-40B4-BE49-F238E27FC236}">
                <a16:creationId xmlns:a16="http://schemas.microsoft.com/office/drawing/2014/main" id="{DFA1F859-52F5-138A-C45A-A5BD32976565}"/>
              </a:ext>
            </a:extLst>
          </p:cNvPr>
          <p:cNvGrpSpPr/>
          <p:nvPr/>
        </p:nvGrpSpPr>
        <p:grpSpPr>
          <a:xfrm rot="20373615">
            <a:off x="4375574" y="3888207"/>
            <a:ext cx="2890388" cy="2325888"/>
            <a:chOff x="3922776" y="2727199"/>
            <a:chExt cx="2173224" cy="1748788"/>
          </a:xfrm>
        </p:grpSpPr>
        <p:sp>
          <p:nvSpPr>
            <p:cNvPr id="59" name="Oval 58">
              <a:extLst>
                <a:ext uri="{FF2B5EF4-FFF2-40B4-BE49-F238E27FC236}">
                  <a16:creationId xmlns:a16="http://schemas.microsoft.com/office/drawing/2014/main" id="{F26A952F-71AE-D830-FF81-74312589F7F7}"/>
                </a:ext>
              </a:extLst>
            </p:cNvPr>
            <p:cNvSpPr/>
            <p:nvPr/>
          </p:nvSpPr>
          <p:spPr>
            <a:xfrm>
              <a:off x="3922776" y="2727199"/>
              <a:ext cx="859536" cy="640080"/>
            </a:xfrm>
            <a:prstGeom prst="ellipse">
              <a:avLst/>
            </a:prstGeom>
            <a:solidFill>
              <a:srgbClr val="FFFF00">
                <a:alpha val="50000"/>
              </a:srgb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60" name="Oval 59">
              <a:extLst>
                <a:ext uri="{FF2B5EF4-FFF2-40B4-BE49-F238E27FC236}">
                  <a16:creationId xmlns:a16="http://schemas.microsoft.com/office/drawing/2014/main" id="{E89F95DC-C946-1C5B-134D-09B5ADF04AA0}"/>
                </a:ext>
              </a:extLst>
            </p:cNvPr>
            <p:cNvSpPr/>
            <p:nvPr/>
          </p:nvSpPr>
          <p:spPr>
            <a:xfrm>
              <a:off x="4579620" y="2727199"/>
              <a:ext cx="859536" cy="640080"/>
            </a:xfrm>
            <a:prstGeom prst="ellipse">
              <a:avLst/>
            </a:prstGeom>
            <a:solidFill>
              <a:srgbClr val="FFFF00">
                <a:alpha val="50000"/>
              </a:srgb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61" name="Oval 60">
              <a:extLst>
                <a:ext uri="{FF2B5EF4-FFF2-40B4-BE49-F238E27FC236}">
                  <a16:creationId xmlns:a16="http://schemas.microsoft.com/office/drawing/2014/main" id="{BD158BFB-23CC-002D-8158-C55E46858198}"/>
                </a:ext>
              </a:extLst>
            </p:cNvPr>
            <p:cNvSpPr/>
            <p:nvPr/>
          </p:nvSpPr>
          <p:spPr>
            <a:xfrm>
              <a:off x="5236464" y="2727199"/>
              <a:ext cx="859536" cy="640080"/>
            </a:xfrm>
            <a:prstGeom prst="ellipse">
              <a:avLst/>
            </a:prstGeom>
            <a:solidFill>
              <a:srgbClr val="FFFF00">
                <a:alpha val="50000"/>
              </a:srgb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62" name="Oval 61">
              <a:extLst>
                <a:ext uri="{FF2B5EF4-FFF2-40B4-BE49-F238E27FC236}">
                  <a16:creationId xmlns:a16="http://schemas.microsoft.com/office/drawing/2014/main" id="{C2AF8823-DCC1-2536-40D4-9815D1FF3D9E}"/>
                </a:ext>
              </a:extLst>
            </p:cNvPr>
            <p:cNvSpPr/>
            <p:nvPr/>
          </p:nvSpPr>
          <p:spPr>
            <a:xfrm>
              <a:off x="3922776" y="3268980"/>
              <a:ext cx="859536" cy="640080"/>
            </a:xfrm>
            <a:prstGeom prst="ellipse">
              <a:avLst/>
            </a:prstGeom>
            <a:solidFill>
              <a:srgbClr val="FFFF00">
                <a:alpha val="50000"/>
              </a:srgb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63" name="Oval 62">
              <a:extLst>
                <a:ext uri="{FF2B5EF4-FFF2-40B4-BE49-F238E27FC236}">
                  <a16:creationId xmlns:a16="http://schemas.microsoft.com/office/drawing/2014/main" id="{57154248-08B0-1C56-4184-B858D7643985}"/>
                </a:ext>
              </a:extLst>
            </p:cNvPr>
            <p:cNvSpPr/>
            <p:nvPr/>
          </p:nvSpPr>
          <p:spPr>
            <a:xfrm>
              <a:off x="4579620" y="3268980"/>
              <a:ext cx="859536" cy="640080"/>
            </a:xfrm>
            <a:prstGeom prst="ellipse">
              <a:avLst/>
            </a:prstGeom>
            <a:solidFill>
              <a:srgbClr val="FFFF00">
                <a:alpha val="50000"/>
              </a:srgb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64" name="Oval 63">
              <a:extLst>
                <a:ext uri="{FF2B5EF4-FFF2-40B4-BE49-F238E27FC236}">
                  <a16:creationId xmlns:a16="http://schemas.microsoft.com/office/drawing/2014/main" id="{A3D3CC5B-0181-B5DC-2AC0-171A575F54BF}"/>
                </a:ext>
              </a:extLst>
            </p:cNvPr>
            <p:cNvSpPr/>
            <p:nvPr/>
          </p:nvSpPr>
          <p:spPr>
            <a:xfrm>
              <a:off x="5236464" y="3268980"/>
              <a:ext cx="859536" cy="640080"/>
            </a:xfrm>
            <a:prstGeom prst="ellipse">
              <a:avLst/>
            </a:prstGeom>
            <a:solidFill>
              <a:srgbClr val="FFFF00">
                <a:alpha val="50000"/>
              </a:srgb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65" name="Oval 64">
              <a:extLst>
                <a:ext uri="{FF2B5EF4-FFF2-40B4-BE49-F238E27FC236}">
                  <a16:creationId xmlns:a16="http://schemas.microsoft.com/office/drawing/2014/main" id="{97119517-461C-7B0A-52BB-41FEEBF104A0}"/>
                </a:ext>
              </a:extLst>
            </p:cNvPr>
            <p:cNvSpPr/>
            <p:nvPr/>
          </p:nvSpPr>
          <p:spPr>
            <a:xfrm>
              <a:off x="3922776" y="3835907"/>
              <a:ext cx="859536" cy="640080"/>
            </a:xfrm>
            <a:prstGeom prst="ellipse">
              <a:avLst/>
            </a:prstGeom>
            <a:solidFill>
              <a:srgbClr val="FFFF00">
                <a:alpha val="50000"/>
              </a:srgb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66" name="Oval 65">
              <a:extLst>
                <a:ext uri="{FF2B5EF4-FFF2-40B4-BE49-F238E27FC236}">
                  <a16:creationId xmlns:a16="http://schemas.microsoft.com/office/drawing/2014/main" id="{DC04589D-ABEE-B64A-FFC5-E3B9244B49A7}"/>
                </a:ext>
              </a:extLst>
            </p:cNvPr>
            <p:cNvSpPr/>
            <p:nvPr/>
          </p:nvSpPr>
          <p:spPr>
            <a:xfrm>
              <a:off x="4579620" y="3835907"/>
              <a:ext cx="859536" cy="640080"/>
            </a:xfrm>
            <a:prstGeom prst="ellipse">
              <a:avLst/>
            </a:prstGeom>
            <a:solidFill>
              <a:srgbClr val="FFFF00">
                <a:alpha val="50000"/>
              </a:srgb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67" name="Oval 66">
              <a:extLst>
                <a:ext uri="{FF2B5EF4-FFF2-40B4-BE49-F238E27FC236}">
                  <a16:creationId xmlns:a16="http://schemas.microsoft.com/office/drawing/2014/main" id="{9120C392-693F-E4DF-DAA4-E84235EEA993}"/>
                </a:ext>
              </a:extLst>
            </p:cNvPr>
            <p:cNvSpPr/>
            <p:nvPr/>
          </p:nvSpPr>
          <p:spPr>
            <a:xfrm>
              <a:off x="5236464" y="3835907"/>
              <a:ext cx="859536" cy="640080"/>
            </a:xfrm>
            <a:prstGeom prst="ellipse">
              <a:avLst/>
            </a:prstGeom>
            <a:solidFill>
              <a:srgbClr val="FFFF00">
                <a:alpha val="50000"/>
              </a:srgb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a:p>
          </p:txBody>
        </p:sp>
      </p:grpSp>
      <p:grpSp>
        <p:nvGrpSpPr>
          <p:cNvPr id="85" name="Group 84">
            <a:extLst>
              <a:ext uri="{FF2B5EF4-FFF2-40B4-BE49-F238E27FC236}">
                <a16:creationId xmlns:a16="http://schemas.microsoft.com/office/drawing/2014/main" id="{F607C939-7ACD-A4E3-2BC9-461A5F155075}"/>
              </a:ext>
            </a:extLst>
          </p:cNvPr>
          <p:cNvGrpSpPr/>
          <p:nvPr/>
        </p:nvGrpSpPr>
        <p:grpSpPr>
          <a:xfrm>
            <a:off x="717467" y="3826486"/>
            <a:ext cx="2860207" cy="2296369"/>
            <a:chOff x="720219" y="3617018"/>
            <a:chExt cx="2860207" cy="2296369"/>
          </a:xfrm>
        </p:grpSpPr>
        <p:sp>
          <p:nvSpPr>
            <p:cNvPr id="69" name="Oval 68">
              <a:extLst>
                <a:ext uri="{FF2B5EF4-FFF2-40B4-BE49-F238E27FC236}">
                  <a16:creationId xmlns:a16="http://schemas.microsoft.com/office/drawing/2014/main" id="{1455AD67-7068-2594-D80C-62727CA0A9DD}"/>
                </a:ext>
              </a:extLst>
            </p:cNvPr>
            <p:cNvSpPr/>
            <p:nvPr/>
          </p:nvSpPr>
          <p:spPr>
            <a:xfrm>
              <a:off x="1407202" y="4164599"/>
              <a:ext cx="859536" cy="640080"/>
            </a:xfrm>
            <a:prstGeom prst="ellipse">
              <a:avLst/>
            </a:prstGeom>
            <a:solidFill>
              <a:schemeClr val="accent6">
                <a:lumMod val="40000"/>
                <a:lumOff val="60000"/>
                <a:alpha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70" name="Oval 69">
              <a:extLst>
                <a:ext uri="{FF2B5EF4-FFF2-40B4-BE49-F238E27FC236}">
                  <a16:creationId xmlns:a16="http://schemas.microsoft.com/office/drawing/2014/main" id="{F7529D0F-9E29-D584-5189-8821C8DD5C9E}"/>
                </a:ext>
              </a:extLst>
            </p:cNvPr>
            <p:cNvSpPr/>
            <p:nvPr/>
          </p:nvSpPr>
          <p:spPr>
            <a:xfrm>
              <a:off x="2064046" y="4164599"/>
              <a:ext cx="859536" cy="640080"/>
            </a:xfrm>
            <a:prstGeom prst="ellipse">
              <a:avLst/>
            </a:prstGeom>
            <a:solidFill>
              <a:schemeClr val="accent6">
                <a:lumMod val="40000"/>
                <a:lumOff val="60000"/>
                <a:alpha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71" name="Oval 70">
              <a:extLst>
                <a:ext uri="{FF2B5EF4-FFF2-40B4-BE49-F238E27FC236}">
                  <a16:creationId xmlns:a16="http://schemas.microsoft.com/office/drawing/2014/main" id="{507A9604-683A-FA21-2517-197AE1BBD5E2}"/>
                </a:ext>
              </a:extLst>
            </p:cNvPr>
            <p:cNvSpPr/>
            <p:nvPr/>
          </p:nvSpPr>
          <p:spPr>
            <a:xfrm>
              <a:off x="2720890" y="4164599"/>
              <a:ext cx="859536" cy="640080"/>
            </a:xfrm>
            <a:prstGeom prst="ellipse">
              <a:avLst/>
            </a:prstGeom>
            <a:solidFill>
              <a:schemeClr val="accent6">
                <a:lumMod val="40000"/>
                <a:lumOff val="60000"/>
                <a:alpha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72" name="Oval 71">
              <a:extLst>
                <a:ext uri="{FF2B5EF4-FFF2-40B4-BE49-F238E27FC236}">
                  <a16:creationId xmlns:a16="http://schemas.microsoft.com/office/drawing/2014/main" id="{E3A44FEF-43EE-95FE-12F6-C261024A690A}"/>
                </a:ext>
              </a:extLst>
            </p:cNvPr>
            <p:cNvSpPr/>
            <p:nvPr/>
          </p:nvSpPr>
          <p:spPr>
            <a:xfrm>
              <a:off x="1407202" y="4706380"/>
              <a:ext cx="859536" cy="640080"/>
            </a:xfrm>
            <a:prstGeom prst="ellipse">
              <a:avLst/>
            </a:prstGeom>
            <a:solidFill>
              <a:schemeClr val="accent6">
                <a:lumMod val="40000"/>
                <a:lumOff val="60000"/>
                <a:alpha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73" name="Oval 72">
              <a:extLst>
                <a:ext uri="{FF2B5EF4-FFF2-40B4-BE49-F238E27FC236}">
                  <a16:creationId xmlns:a16="http://schemas.microsoft.com/office/drawing/2014/main" id="{C5C73CEC-C737-541E-F5A4-C4FD0775AD4A}"/>
                </a:ext>
              </a:extLst>
            </p:cNvPr>
            <p:cNvSpPr/>
            <p:nvPr/>
          </p:nvSpPr>
          <p:spPr>
            <a:xfrm>
              <a:off x="2064046" y="4706380"/>
              <a:ext cx="859536" cy="640080"/>
            </a:xfrm>
            <a:prstGeom prst="ellipse">
              <a:avLst/>
            </a:prstGeom>
            <a:solidFill>
              <a:schemeClr val="accent6">
                <a:lumMod val="40000"/>
                <a:lumOff val="60000"/>
                <a:alpha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74" name="Oval 73">
              <a:extLst>
                <a:ext uri="{FF2B5EF4-FFF2-40B4-BE49-F238E27FC236}">
                  <a16:creationId xmlns:a16="http://schemas.microsoft.com/office/drawing/2014/main" id="{A88136D0-2E2B-5802-AC25-B5BE8B584F66}"/>
                </a:ext>
              </a:extLst>
            </p:cNvPr>
            <p:cNvSpPr/>
            <p:nvPr/>
          </p:nvSpPr>
          <p:spPr>
            <a:xfrm>
              <a:off x="2720890" y="4706380"/>
              <a:ext cx="859536" cy="640080"/>
            </a:xfrm>
            <a:prstGeom prst="ellipse">
              <a:avLst/>
            </a:prstGeom>
            <a:solidFill>
              <a:schemeClr val="accent6">
                <a:lumMod val="40000"/>
                <a:lumOff val="60000"/>
                <a:alpha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75" name="Oval 74">
              <a:extLst>
                <a:ext uri="{FF2B5EF4-FFF2-40B4-BE49-F238E27FC236}">
                  <a16:creationId xmlns:a16="http://schemas.microsoft.com/office/drawing/2014/main" id="{C5C6A42E-7767-43AD-CBB0-75AAB9FC2F0D}"/>
                </a:ext>
              </a:extLst>
            </p:cNvPr>
            <p:cNvSpPr/>
            <p:nvPr/>
          </p:nvSpPr>
          <p:spPr>
            <a:xfrm>
              <a:off x="1407202" y="5273307"/>
              <a:ext cx="859536" cy="640080"/>
            </a:xfrm>
            <a:prstGeom prst="ellipse">
              <a:avLst/>
            </a:prstGeom>
            <a:solidFill>
              <a:schemeClr val="accent6">
                <a:lumMod val="40000"/>
                <a:lumOff val="60000"/>
                <a:alpha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76" name="Oval 75">
              <a:extLst>
                <a:ext uri="{FF2B5EF4-FFF2-40B4-BE49-F238E27FC236}">
                  <a16:creationId xmlns:a16="http://schemas.microsoft.com/office/drawing/2014/main" id="{1DD05FB1-E6C3-A207-F53E-336AC288D83B}"/>
                </a:ext>
              </a:extLst>
            </p:cNvPr>
            <p:cNvSpPr/>
            <p:nvPr/>
          </p:nvSpPr>
          <p:spPr>
            <a:xfrm>
              <a:off x="2064046" y="5273307"/>
              <a:ext cx="859536" cy="640080"/>
            </a:xfrm>
            <a:prstGeom prst="ellipse">
              <a:avLst/>
            </a:prstGeom>
            <a:solidFill>
              <a:schemeClr val="accent6">
                <a:lumMod val="40000"/>
                <a:lumOff val="60000"/>
                <a:alpha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77" name="Oval 76">
              <a:extLst>
                <a:ext uri="{FF2B5EF4-FFF2-40B4-BE49-F238E27FC236}">
                  <a16:creationId xmlns:a16="http://schemas.microsoft.com/office/drawing/2014/main" id="{C8E68D6F-5DF2-3BCA-5406-E2A0F0BEB846}"/>
                </a:ext>
              </a:extLst>
            </p:cNvPr>
            <p:cNvSpPr/>
            <p:nvPr/>
          </p:nvSpPr>
          <p:spPr>
            <a:xfrm>
              <a:off x="2720890" y="5273307"/>
              <a:ext cx="859536" cy="640080"/>
            </a:xfrm>
            <a:prstGeom prst="ellipse">
              <a:avLst/>
            </a:prstGeom>
            <a:solidFill>
              <a:schemeClr val="accent6">
                <a:lumMod val="40000"/>
                <a:lumOff val="60000"/>
                <a:alpha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78" name="Oval 77">
              <a:extLst>
                <a:ext uri="{FF2B5EF4-FFF2-40B4-BE49-F238E27FC236}">
                  <a16:creationId xmlns:a16="http://schemas.microsoft.com/office/drawing/2014/main" id="{D56A1847-6FEC-83A5-17FE-D15EB0687C7A}"/>
                </a:ext>
              </a:extLst>
            </p:cNvPr>
            <p:cNvSpPr/>
            <p:nvPr/>
          </p:nvSpPr>
          <p:spPr>
            <a:xfrm>
              <a:off x="750391" y="4164599"/>
              <a:ext cx="859536" cy="640080"/>
            </a:xfrm>
            <a:prstGeom prst="ellipse">
              <a:avLst/>
            </a:prstGeom>
            <a:solidFill>
              <a:schemeClr val="accent6">
                <a:lumMod val="40000"/>
                <a:lumOff val="60000"/>
                <a:alpha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79" name="Oval 78">
              <a:extLst>
                <a:ext uri="{FF2B5EF4-FFF2-40B4-BE49-F238E27FC236}">
                  <a16:creationId xmlns:a16="http://schemas.microsoft.com/office/drawing/2014/main" id="{5DE57910-536C-5028-3873-CEDA5ABE3993}"/>
                </a:ext>
              </a:extLst>
            </p:cNvPr>
            <p:cNvSpPr/>
            <p:nvPr/>
          </p:nvSpPr>
          <p:spPr>
            <a:xfrm>
              <a:off x="750391" y="4706380"/>
              <a:ext cx="859536" cy="640080"/>
            </a:xfrm>
            <a:prstGeom prst="ellipse">
              <a:avLst/>
            </a:prstGeom>
            <a:solidFill>
              <a:schemeClr val="accent6">
                <a:lumMod val="40000"/>
                <a:lumOff val="60000"/>
                <a:alpha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80" name="Oval 79">
              <a:extLst>
                <a:ext uri="{FF2B5EF4-FFF2-40B4-BE49-F238E27FC236}">
                  <a16:creationId xmlns:a16="http://schemas.microsoft.com/office/drawing/2014/main" id="{0B8EE6C7-6958-3909-DF56-988A7447845C}"/>
                </a:ext>
              </a:extLst>
            </p:cNvPr>
            <p:cNvSpPr/>
            <p:nvPr/>
          </p:nvSpPr>
          <p:spPr>
            <a:xfrm>
              <a:off x="750391" y="5273307"/>
              <a:ext cx="859536" cy="640080"/>
            </a:xfrm>
            <a:prstGeom prst="ellipse">
              <a:avLst/>
            </a:prstGeom>
            <a:solidFill>
              <a:schemeClr val="accent6">
                <a:lumMod val="40000"/>
                <a:lumOff val="60000"/>
                <a:alpha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81" name="Oval 80">
              <a:extLst>
                <a:ext uri="{FF2B5EF4-FFF2-40B4-BE49-F238E27FC236}">
                  <a16:creationId xmlns:a16="http://schemas.microsoft.com/office/drawing/2014/main" id="{2FA5E617-2EC5-59B9-17A4-2C2292B3B16C}"/>
                </a:ext>
              </a:extLst>
            </p:cNvPr>
            <p:cNvSpPr/>
            <p:nvPr/>
          </p:nvSpPr>
          <p:spPr>
            <a:xfrm>
              <a:off x="1377030" y="3617018"/>
              <a:ext cx="859536" cy="640080"/>
            </a:xfrm>
            <a:prstGeom prst="ellipse">
              <a:avLst/>
            </a:prstGeom>
            <a:solidFill>
              <a:schemeClr val="accent6">
                <a:lumMod val="40000"/>
                <a:lumOff val="60000"/>
                <a:alpha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82" name="Oval 81">
              <a:extLst>
                <a:ext uri="{FF2B5EF4-FFF2-40B4-BE49-F238E27FC236}">
                  <a16:creationId xmlns:a16="http://schemas.microsoft.com/office/drawing/2014/main" id="{BF4CB77A-4E2F-4AC9-1D17-AA7BDC4E0B7B}"/>
                </a:ext>
              </a:extLst>
            </p:cNvPr>
            <p:cNvSpPr/>
            <p:nvPr/>
          </p:nvSpPr>
          <p:spPr>
            <a:xfrm>
              <a:off x="2033874" y="3617018"/>
              <a:ext cx="859536" cy="640080"/>
            </a:xfrm>
            <a:prstGeom prst="ellipse">
              <a:avLst/>
            </a:prstGeom>
            <a:solidFill>
              <a:schemeClr val="accent6">
                <a:lumMod val="40000"/>
                <a:lumOff val="60000"/>
                <a:alpha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83" name="Oval 82">
              <a:extLst>
                <a:ext uri="{FF2B5EF4-FFF2-40B4-BE49-F238E27FC236}">
                  <a16:creationId xmlns:a16="http://schemas.microsoft.com/office/drawing/2014/main" id="{79FF3DE4-AA10-E55F-7602-611E9CA82B69}"/>
                </a:ext>
              </a:extLst>
            </p:cNvPr>
            <p:cNvSpPr/>
            <p:nvPr/>
          </p:nvSpPr>
          <p:spPr>
            <a:xfrm>
              <a:off x="2690718" y="3617018"/>
              <a:ext cx="859536" cy="640080"/>
            </a:xfrm>
            <a:prstGeom prst="ellipse">
              <a:avLst/>
            </a:prstGeom>
            <a:solidFill>
              <a:schemeClr val="accent6">
                <a:lumMod val="40000"/>
                <a:lumOff val="60000"/>
                <a:alpha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84" name="Oval 83">
              <a:extLst>
                <a:ext uri="{FF2B5EF4-FFF2-40B4-BE49-F238E27FC236}">
                  <a16:creationId xmlns:a16="http://schemas.microsoft.com/office/drawing/2014/main" id="{858D130B-1413-F3FB-8326-59F930B774E0}"/>
                </a:ext>
              </a:extLst>
            </p:cNvPr>
            <p:cNvSpPr/>
            <p:nvPr/>
          </p:nvSpPr>
          <p:spPr>
            <a:xfrm>
              <a:off x="720219" y="3617018"/>
              <a:ext cx="859536" cy="640080"/>
            </a:xfrm>
            <a:prstGeom prst="ellipse">
              <a:avLst/>
            </a:prstGeom>
            <a:solidFill>
              <a:schemeClr val="accent6">
                <a:lumMod val="40000"/>
                <a:lumOff val="60000"/>
                <a:alpha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a:p>
          </p:txBody>
        </p:sp>
      </p:grpSp>
      <p:grpSp>
        <p:nvGrpSpPr>
          <p:cNvPr id="86" name="Group 85">
            <a:extLst>
              <a:ext uri="{FF2B5EF4-FFF2-40B4-BE49-F238E27FC236}">
                <a16:creationId xmlns:a16="http://schemas.microsoft.com/office/drawing/2014/main" id="{7032E774-4F4E-AE91-7167-02EA27E814C7}"/>
              </a:ext>
            </a:extLst>
          </p:cNvPr>
          <p:cNvGrpSpPr/>
          <p:nvPr/>
        </p:nvGrpSpPr>
        <p:grpSpPr>
          <a:xfrm rot="20373615">
            <a:off x="8591957" y="3842692"/>
            <a:ext cx="2890388" cy="2325888"/>
            <a:chOff x="3922776" y="2727199"/>
            <a:chExt cx="2173224" cy="1748788"/>
          </a:xfrm>
        </p:grpSpPr>
        <p:sp>
          <p:nvSpPr>
            <p:cNvPr id="87" name="Oval 86">
              <a:extLst>
                <a:ext uri="{FF2B5EF4-FFF2-40B4-BE49-F238E27FC236}">
                  <a16:creationId xmlns:a16="http://schemas.microsoft.com/office/drawing/2014/main" id="{1E2EC871-90E3-73EE-0709-CE02BD6C04E0}"/>
                </a:ext>
              </a:extLst>
            </p:cNvPr>
            <p:cNvSpPr/>
            <p:nvPr/>
          </p:nvSpPr>
          <p:spPr>
            <a:xfrm>
              <a:off x="3922776" y="2727199"/>
              <a:ext cx="859536" cy="640080"/>
            </a:xfrm>
            <a:prstGeom prst="ellipse">
              <a:avLst/>
            </a:prstGeom>
            <a:solidFill>
              <a:srgbClr val="FFFF00">
                <a:alpha val="50000"/>
              </a:srgb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88" name="Oval 87">
              <a:extLst>
                <a:ext uri="{FF2B5EF4-FFF2-40B4-BE49-F238E27FC236}">
                  <a16:creationId xmlns:a16="http://schemas.microsoft.com/office/drawing/2014/main" id="{CFCC2E77-FF41-1873-DA48-D1DB2678690D}"/>
                </a:ext>
              </a:extLst>
            </p:cNvPr>
            <p:cNvSpPr/>
            <p:nvPr/>
          </p:nvSpPr>
          <p:spPr>
            <a:xfrm>
              <a:off x="4579620" y="2727199"/>
              <a:ext cx="859536" cy="640080"/>
            </a:xfrm>
            <a:prstGeom prst="ellipse">
              <a:avLst/>
            </a:prstGeom>
            <a:solidFill>
              <a:srgbClr val="FFFF00">
                <a:alpha val="50000"/>
              </a:srgb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89" name="Oval 88">
              <a:extLst>
                <a:ext uri="{FF2B5EF4-FFF2-40B4-BE49-F238E27FC236}">
                  <a16:creationId xmlns:a16="http://schemas.microsoft.com/office/drawing/2014/main" id="{8F5DD61C-E39A-9F04-792A-52A07B7B49E2}"/>
                </a:ext>
              </a:extLst>
            </p:cNvPr>
            <p:cNvSpPr/>
            <p:nvPr/>
          </p:nvSpPr>
          <p:spPr>
            <a:xfrm>
              <a:off x="5236464" y="2727199"/>
              <a:ext cx="859536" cy="640080"/>
            </a:xfrm>
            <a:prstGeom prst="ellipse">
              <a:avLst/>
            </a:prstGeom>
            <a:solidFill>
              <a:srgbClr val="FFFF00">
                <a:alpha val="50000"/>
              </a:srgb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90" name="Oval 89">
              <a:extLst>
                <a:ext uri="{FF2B5EF4-FFF2-40B4-BE49-F238E27FC236}">
                  <a16:creationId xmlns:a16="http://schemas.microsoft.com/office/drawing/2014/main" id="{9181E051-0B11-B6F1-C016-7AE443FFB29F}"/>
                </a:ext>
              </a:extLst>
            </p:cNvPr>
            <p:cNvSpPr/>
            <p:nvPr/>
          </p:nvSpPr>
          <p:spPr>
            <a:xfrm>
              <a:off x="3922776" y="3268980"/>
              <a:ext cx="859536" cy="640080"/>
            </a:xfrm>
            <a:prstGeom prst="ellipse">
              <a:avLst/>
            </a:prstGeom>
            <a:solidFill>
              <a:srgbClr val="FFFF00">
                <a:alpha val="50000"/>
              </a:srgb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91" name="Oval 90">
              <a:extLst>
                <a:ext uri="{FF2B5EF4-FFF2-40B4-BE49-F238E27FC236}">
                  <a16:creationId xmlns:a16="http://schemas.microsoft.com/office/drawing/2014/main" id="{DBDF20AC-1F79-315B-E0E4-DF44C49936EF}"/>
                </a:ext>
              </a:extLst>
            </p:cNvPr>
            <p:cNvSpPr/>
            <p:nvPr/>
          </p:nvSpPr>
          <p:spPr>
            <a:xfrm>
              <a:off x="4579620" y="3268980"/>
              <a:ext cx="859536" cy="640080"/>
            </a:xfrm>
            <a:prstGeom prst="ellipse">
              <a:avLst/>
            </a:prstGeom>
            <a:solidFill>
              <a:srgbClr val="FFFF00">
                <a:alpha val="50000"/>
              </a:srgb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92" name="Oval 91">
              <a:extLst>
                <a:ext uri="{FF2B5EF4-FFF2-40B4-BE49-F238E27FC236}">
                  <a16:creationId xmlns:a16="http://schemas.microsoft.com/office/drawing/2014/main" id="{5C839DD4-055F-D38D-06FE-5CD1BEF384C5}"/>
                </a:ext>
              </a:extLst>
            </p:cNvPr>
            <p:cNvSpPr/>
            <p:nvPr/>
          </p:nvSpPr>
          <p:spPr>
            <a:xfrm>
              <a:off x="5236464" y="3268980"/>
              <a:ext cx="859536" cy="640080"/>
            </a:xfrm>
            <a:prstGeom prst="ellipse">
              <a:avLst/>
            </a:prstGeom>
            <a:solidFill>
              <a:srgbClr val="FFFF00">
                <a:alpha val="50000"/>
              </a:srgb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93" name="Oval 92">
              <a:extLst>
                <a:ext uri="{FF2B5EF4-FFF2-40B4-BE49-F238E27FC236}">
                  <a16:creationId xmlns:a16="http://schemas.microsoft.com/office/drawing/2014/main" id="{5406A115-87A1-ADD5-19F9-DEC143366E4B}"/>
                </a:ext>
              </a:extLst>
            </p:cNvPr>
            <p:cNvSpPr/>
            <p:nvPr/>
          </p:nvSpPr>
          <p:spPr>
            <a:xfrm>
              <a:off x="3922776" y="3835907"/>
              <a:ext cx="859536" cy="640080"/>
            </a:xfrm>
            <a:prstGeom prst="ellipse">
              <a:avLst/>
            </a:prstGeom>
            <a:solidFill>
              <a:srgbClr val="FFFF00">
                <a:alpha val="50000"/>
              </a:srgb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94" name="Oval 93">
              <a:extLst>
                <a:ext uri="{FF2B5EF4-FFF2-40B4-BE49-F238E27FC236}">
                  <a16:creationId xmlns:a16="http://schemas.microsoft.com/office/drawing/2014/main" id="{B51A4CD2-320E-A5C8-33B5-3D10E5127E96}"/>
                </a:ext>
              </a:extLst>
            </p:cNvPr>
            <p:cNvSpPr/>
            <p:nvPr/>
          </p:nvSpPr>
          <p:spPr>
            <a:xfrm>
              <a:off x="4579620" y="3835907"/>
              <a:ext cx="859536" cy="640080"/>
            </a:xfrm>
            <a:prstGeom prst="ellipse">
              <a:avLst/>
            </a:prstGeom>
            <a:solidFill>
              <a:srgbClr val="FFFF00">
                <a:alpha val="50000"/>
              </a:srgb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95" name="Oval 94">
              <a:extLst>
                <a:ext uri="{FF2B5EF4-FFF2-40B4-BE49-F238E27FC236}">
                  <a16:creationId xmlns:a16="http://schemas.microsoft.com/office/drawing/2014/main" id="{A5F7CB24-C4A5-D748-393E-77CEE9ABA575}"/>
                </a:ext>
              </a:extLst>
            </p:cNvPr>
            <p:cNvSpPr/>
            <p:nvPr/>
          </p:nvSpPr>
          <p:spPr>
            <a:xfrm>
              <a:off x="5236464" y="3835907"/>
              <a:ext cx="859536" cy="640080"/>
            </a:xfrm>
            <a:prstGeom prst="ellipse">
              <a:avLst/>
            </a:prstGeom>
            <a:solidFill>
              <a:srgbClr val="FFFF00">
                <a:alpha val="50000"/>
              </a:srgb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a:p>
          </p:txBody>
        </p:sp>
      </p:grpSp>
      <p:grpSp>
        <p:nvGrpSpPr>
          <p:cNvPr id="96" name="Group 95">
            <a:extLst>
              <a:ext uri="{FF2B5EF4-FFF2-40B4-BE49-F238E27FC236}">
                <a16:creationId xmlns:a16="http://schemas.microsoft.com/office/drawing/2014/main" id="{A2EFFD38-6AD0-0C22-6533-EC7A9BBC3498}"/>
              </a:ext>
            </a:extLst>
          </p:cNvPr>
          <p:cNvGrpSpPr/>
          <p:nvPr/>
        </p:nvGrpSpPr>
        <p:grpSpPr>
          <a:xfrm>
            <a:off x="8485325" y="3680167"/>
            <a:ext cx="2860207" cy="2296369"/>
            <a:chOff x="720219" y="3617018"/>
            <a:chExt cx="2860207" cy="2296369"/>
          </a:xfrm>
        </p:grpSpPr>
        <p:sp>
          <p:nvSpPr>
            <p:cNvPr id="97" name="Oval 96">
              <a:extLst>
                <a:ext uri="{FF2B5EF4-FFF2-40B4-BE49-F238E27FC236}">
                  <a16:creationId xmlns:a16="http://schemas.microsoft.com/office/drawing/2014/main" id="{73343DDE-5561-01FF-ECC9-CA8F317C71DD}"/>
                </a:ext>
              </a:extLst>
            </p:cNvPr>
            <p:cNvSpPr/>
            <p:nvPr/>
          </p:nvSpPr>
          <p:spPr>
            <a:xfrm>
              <a:off x="1407202" y="4164599"/>
              <a:ext cx="859536" cy="640080"/>
            </a:xfrm>
            <a:prstGeom prst="ellipse">
              <a:avLst/>
            </a:prstGeom>
            <a:solidFill>
              <a:schemeClr val="accent6">
                <a:lumMod val="40000"/>
                <a:lumOff val="60000"/>
                <a:alpha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98" name="Oval 97">
              <a:extLst>
                <a:ext uri="{FF2B5EF4-FFF2-40B4-BE49-F238E27FC236}">
                  <a16:creationId xmlns:a16="http://schemas.microsoft.com/office/drawing/2014/main" id="{B5CD7C15-90CE-D176-0A7E-B0A280AB7ED7}"/>
                </a:ext>
              </a:extLst>
            </p:cNvPr>
            <p:cNvSpPr/>
            <p:nvPr/>
          </p:nvSpPr>
          <p:spPr>
            <a:xfrm>
              <a:off x="2064046" y="4164599"/>
              <a:ext cx="859536" cy="640080"/>
            </a:xfrm>
            <a:prstGeom prst="ellipse">
              <a:avLst/>
            </a:prstGeom>
            <a:solidFill>
              <a:schemeClr val="accent6">
                <a:lumMod val="40000"/>
                <a:lumOff val="60000"/>
                <a:alpha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99" name="Oval 98">
              <a:extLst>
                <a:ext uri="{FF2B5EF4-FFF2-40B4-BE49-F238E27FC236}">
                  <a16:creationId xmlns:a16="http://schemas.microsoft.com/office/drawing/2014/main" id="{D3E61805-A966-8D16-CEC0-479090CE3CB7}"/>
                </a:ext>
              </a:extLst>
            </p:cNvPr>
            <p:cNvSpPr/>
            <p:nvPr/>
          </p:nvSpPr>
          <p:spPr>
            <a:xfrm>
              <a:off x="2720890" y="4164599"/>
              <a:ext cx="859536" cy="640080"/>
            </a:xfrm>
            <a:prstGeom prst="ellipse">
              <a:avLst/>
            </a:prstGeom>
            <a:solidFill>
              <a:schemeClr val="accent6">
                <a:lumMod val="40000"/>
                <a:lumOff val="60000"/>
                <a:alpha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100" name="Oval 99">
              <a:extLst>
                <a:ext uri="{FF2B5EF4-FFF2-40B4-BE49-F238E27FC236}">
                  <a16:creationId xmlns:a16="http://schemas.microsoft.com/office/drawing/2014/main" id="{B3F27CD0-3C57-0372-F226-BE6EF6B4E37F}"/>
                </a:ext>
              </a:extLst>
            </p:cNvPr>
            <p:cNvSpPr/>
            <p:nvPr/>
          </p:nvSpPr>
          <p:spPr>
            <a:xfrm>
              <a:off x="1407202" y="4706380"/>
              <a:ext cx="859536" cy="640080"/>
            </a:xfrm>
            <a:prstGeom prst="ellipse">
              <a:avLst/>
            </a:prstGeom>
            <a:solidFill>
              <a:schemeClr val="accent6">
                <a:lumMod val="40000"/>
                <a:lumOff val="60000"/>
                <a:alpha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101" name="Oval 100">
              <a:extLst>
                <a:ext uri="{FF2B5EF4-FFF2-40B4-BE49-F238E27FC236}">
                  <a16:creationId xmlns:a16="http://schemas.microsoft.com/office/drawing/2014/main" id="{B1582549-9EA9-FFCF-A719-65C444F8219D}"/>
                </a:ext>
              </a:extLst>
            </p:cNvPr>
            <p:cNvSpPr/>
            <p:nvPr/>
          </p:nvSpPr>
          <p:spPr>
            <a:xfrm>
              <a:off x="2064046" y="4706380"/>
              <a:ext cx="859536" cy="640080"/>
            </a:xfrm>
            <a:prstGeom prst="ellipse">
              <a:avLst/>
            </a:prstGeom>
            <a:solidFill>
              <a:schemeClr val="accent6">
                <a:lumMod val="40000"/>
                <a:lumOff val="60000"/>
                <a:alpha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102" name="Oval 101">
              <a:extLst>
                <a:ext uri="{FF2B5EF4-FFF2-40B4-BE49-F238E27FC236}">
                  <a16:creationId xmlns:a16="http://schemas.microsoft.com/office/drawing/2014/main" id="{7A27CD83-7BC5-55F0-E367-BE6DF9DB2DE2}"/>
                </a:ext>
              </a:extLst>
            </p:cNvPr>
            <p:cNvSpPr/>
            <p:nvPr/>
          </p:nvSpPr>
          <p:spPr>
            <a:xfrm>
              <a:off x="2720890" y="4706380"/>
              <a:ext cx="859536" cy="640080"/>
            </a:xfrm>
            <a:prstGeom prst="ellipse">
              <a:avLst/>
            </a:prstGeom>
            <a:solidFill>
              <a:schemeClr val="accent6">
                <a:lumMod val="40000"/>
                <a:lumOff val="60000"/>
                <a:alpha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103" name="Oval 102">
              <a:extLst>
                <a:ext uri="{FF2B5EF4-FFF2-40B4-BE49-F238E27FC236}">
                  <a16:creationId xmlns:a16="http://schemas.microsoft.com/office/drawing/2014/main" id="{BB722296-1596-CC94-A151-87C426A1F050}"/>
                </a:ext>
              </a:extLst>
            </p:cNvPr>
            <p:cNvSpPr/>
            <p:nvPr/>
          </p:nvSpPr>
          <p:spPr>
            <a:xfrm>
              <a:off x="1407202" y="5273307"/>
              <a:ext cx="859536" cy="640080"/>
            </a:xfrm>
            <a:prstGeom prst="ellipse">
              <a:avLst/>
            </a:prstGeom>
            <a:solidFill>
              <a:schemeClr val="accent6">
                <a:lumMod val="40000"/>
                <a:lumOff val="60000"/>
                <a:alpha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104" name="Oval 103">
              <a:extLst>
                <a:ext uri="{FF2B5EF4-FFF2-40B4-BE49-F238E27FC236}">
                  <a16:creationId xmlns:a16="http://schemas.microsoft.com/office/drawing/2014/main" id="{A492C346-ABED-D905-9C24-95815FB89ABD}"/>
                </a:ext>
              </a:extLst>
            </p:cNvPr>
            <p:cNvSpPr/>
            <p:nvPr/>
          </p:nvSpPr>
          <p:spPr>
            <a:xfrm>
              <a:off x="2064046" y="5273307"/>
              <a:ext cx="859536" cy="640080"/>
            </a:xfrm>
            <a:prstGeom prst="ellipse">
              <a:avLst/>
            </a:prstGeom>
            <a:solidFill>
              <a:schemeClr val="accent6">
                <a:lumMod val="40000"/>
                <a:lumOff val="60000"/>
                <a:alpha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105" name="Oval 104">
              <a:extLst>
                <a:ext uri="{FF2B5EF4-FFF2-40B4-BE49-F238E27FC236}">
                  <a16:creationId xmlns:a16="http://schemas.microsoft.com/office/drawing/2014/main" id="{044634E7-0C7C-56F1-856B-139F0DCC95FA}"/>
                </a:ext>
              </a:extLst>
            </p:cNvPr>
            <p:cNvSpPr/>
            <p:nvPr/>
          </p:nvSpPr>
          <p:spPr>
            <a:xfrm>
              <a:off x="2720890" y="5273307"/>
              <a:ext cx="859536" cy="640080"/>
            </a:xfrm>
            <a:prstGeom prst="ellipse">
              <a:avLst/>
            </a:prstGeom>
            <a:solidFill>
              <a:schemeClr val="accent6">
                <a:lumMod val="40000"/>
                <a:lumOff val="60000"/>
                <a:alpha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106" name="Oval 105">
              <a:extLst>
                <a:ext uri="{FF2B5EF4-FFF2-40B4-BE49-F238E27FC236}">
                  <a16:creationId xmlns:a16="http://schemas.microsoft.com/office/drawing/2014/main" id="{3C57B08B-7D0D-B00A-F3AA-FD8B516E33AF}"/>
                </a:ext>
              </a:extLst>
            </p:cNvPr>
            <p:cNvSpPr/>
            <p:nvPr/>
          </p:nvSpPr>
          <p:spPr>
            <a:xfrm>
              <a:off x="750391" y="4164599"/>
              <a:ext cx="859536" cy="640080"/>
            </a:xfrm>
            <a:prstGeom prst="ellipse">
              <a:avLst/>
            </a:prstGeom>
            <a:solidFill>
              <a:schemeClr val="accent6">
                <a:lumMod val="40000"/>
                <a:lumOff val="60000"/>
                <a:alpha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107" name="Oval 106">
              <a:extLst>
                <a:ext uri="{FF2B5EF4-FFF2-40B4-BE49-F238E27FC236}">
                  <a16:creationId xmlns:a16="http://schemas.microsoft.com/office/drawing/2014/main" id="{D02630A7-6AFB-C27E-AF3F-CD19EDAD0312}"/>
                </a:ext>
              </a:extLst>
            </p:cNvPr>
            <p:cNvSpPr/>
            <p:nvPr/>
          </p:nvSpPr>
          <p:spPr>
            <a:xfrm>
              <a:off x="750391" y="4706380"/>
              <a:ext cx="859536" cy="640080"/>
            </a:xfrm>
            <a:prstGeom prst="ellipse">
              <a:avLst/>
            </a:prstGeom>
            <a:solidFill>
              <a:schemeClr val="accent6">
                <a:lumMod val="40000"/>
                <a:lumOff val="60000"/>
                <a:alpha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108" name="Oval 107">
              <a:extLst>
                <a:ext uri="{FF2B5EF4-FFF2-40B4-BE49-F238E27FC236}">
                  <a16:creationId xmlns:a16="http://schemas.microsoft.com/office/drawing/2014/main" id="{E92F42FF-E35F-DBE7-C6DA-6326CB066699}"/>
                </a:ext>
              </a:extLst>
            </p:cNvPr>
            <p:cNvSpPr/>
            <p:nvPr/>
          </p:nvSpPr>
          <p:spPr>
            <a:xfrm>
              <a:off x="750391" y="5273307"/>
              <a:ext cx="859536" cy="640080"/>
            </a:xfrm>
            <a:prstGeom prst="ellipse">
              <a:avLst/>
            </a:prstGeom>
            <a:solidFill>
              <a:schemeClr val="accent6">
                <a:lumMod val="40000"/>
                <a:lumOff val="60000"/>
                <a:alpha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109" name="Oval 108">
              <a:extLst>
                <a:ext uri="{FF2B5EF4-FFF2-40B4-BE49-F238E27FC236}">
                  <a16:creationId xmlns:a16="http://schemas.microsoft.com/office/drawing/2014/main" id="{6D3B4DF7-43C1-D603-5D5C-6F3BEC11365F}"/>
                </a:ext>
              </a:extLst>
            </p:cNvPr>
            <p:cNvSpPr/>
            <p:nvPr/>
          </p:nvSpPr>
          <p:spPr>
            <a:xfrm>
              <a:off x="1377030" y="3617018"/>
              <a:ext cx="859536" cy="640080"/>
            </a:xfrm>
            <a:prstGeom prst="ellipse">
              <a:avLst/>
            </a:prstGeom>
            <a:solidFill>
              <a:schemeClr val="accent6">
                <a:lumMod val="40000"/>
                <a:lumOff val="60000"/>
                <a:alpha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110" name="Oval 109">
              <a:extLst>
                <a:ext uri="{FF2B5EF4-FFF2-40B4-BE49-F238E27FC236}">
                  <a16:creationId xmlns:a16="http://schemas.microsoft.com/office/drawing/2014/main" id="{B0843B4D-8DF8-9E5B-E67A-528C9ADB9E4E}"/>
                </a:ext>
              </a:extLst>
            </p:cNvPr>
            <p:cNvSpPr/>
            <p:nvPr/>
          </p:nvSpPr>
          <p:spPr>
            <a:xfrm>
              <a:off x="2033874" y="3617018"/>
              <a:ext cx="859536" cy="640080"/>
            </a:xfrm>
            <a:prstGeom prst="ellipse">
              <a:avLst/>
            </a:prstGeom>
            <a:solidFill>
              <a:schemeClr val="accent6">
                <a:lumMod val="40000"/>
                <a:lumOff val="60000"/>
                <a:alpha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111" name="Oval 110">
              <a:extLst>
                <a:ext uri="{FF2B5EF4-FFF2-40B4-BE49-F238E27FC236}">
                  <a16:creationId xmlns:a16="http://schemas.microsoft.com/office/drawing/2014/main" id="{4D16E745-ED41-BFD6-228E-21BEAE5E251E}"/>
                </a:ext>
              </a:extLst>
            </p:cNvPr>
            <p:cNvSpPr/>
            <p:nvPr/>
          </p:nvSpPr>
          <p:spPr>
            <a:xfrm>
              <a:off x="2690718" y="3617018"/>
              <a:ext cx="859536" cy="640080"/>
            </a:xfrm>
            <a:prstGeom prst="ellipse">
              <a:avLst/>
            </a:prstGeom>
            <a:solidFill>
              <a:schemeClr val="accent6">
                <a:lumMod val="40000"/>
                <a:lumOff val="60000"/>
                <a:alpha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112" name="Oval 111">
              <a:extLst>
                <a:ext uri="{FF2B5EF4-FFF2-40B4-BE49-F238E27FC236}">
                  <a16:creationId xmlns:a16="http://schemas.microsoft.com/office/drawing/2014/main" id="{9A88D614-AF3D-84FC-168D-A213F24AFBA9}"/>
                </a:ext>
              </a:extLst>
            </p:cNvPr>
            <p:cNvSpPr/>
            <p:nvPr/>
          </p:nvSpPr>
          <p:spPr>
            <a:xfrm>
              <a:off x="720219" y="3617018"/>
              <a:ext cx="859536" cy="640080"/>
            </a:xfrm>
            <a:prstGeom prst="ellipse">
              <a:avLst/>
            </a:prstGeom>
            <a:solidFill>
              <a:schemeClr val="accent6">
                <a:lumMod val="40000"/>
                <a:lumOff val="60000"/>
                <a:alpha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a:p>
          </p:txBody>
        </p:sp>
      </p:grpSp>
      <p:sp>
        <p:nvSpPr>
          <p:cNvPr id="114" name="Rectangle 113">
            <a:extLst>
              <a:ext uri="{FF2B5EF4-FFF2-40B4-BE49-F238E27FC236}">
                <a16:creationId xmlns:a16="http://schemas.microsoft.com/office/drawing/2014/main" id="{BDC47E55-21A3-C688-B29D-E9EF10060C5F}"/>
              </a:ext>
            </a:extLst>
          </p:cNvPr>
          <p:cNvSpPr/>
          <p:nvPr/>
        </p:nvSpPr>
        <p:spPr>
          <a:xfrm>
            <a:off x="846468" y="3909133"/>
            <a:ext cx="2613387" cy="2126274"/>
          </a:xfrm>
          <a:prstGeom prst="rect">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a:ln>
                <a:solidFill>
                  <a:srgbClr val="FF0000"/>
                </a:solidFill>
              </a:ln>
            </a:endParaRPr>
          </a:p>
        </p:txBody>
      </p:sp>
      <p:sp>
        <p:nvSpPr>
          <p:cNvPr id="116" name="Rectangle 115">
            <a:extLst>
              <a:ext uri="{FF2B5EF4-FFF2-40B4-BE49-F238E27FC236}">
                <a16:creationId xmlns:a16="http://schemas.microsoft.com/office/drawing/2014/main" id="{31B91C76-49C3-E4A4-F1B1-0FABECB0948E}"/>
              </a:ext>
            </a:extLst>
          </p:cNvPr>
          <p:cNvSpPr/>
          <p:nvPr/>
        </p:nvSpPr>
        <p:spPr>
          <a:xfrm>
            <a:off x="4524824" y="3911655"/>
            <a:ext cx="2613387" cy="2126274"/>
          </a:xfrm>
          <a:prstGeom prst="rect">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a:ln>
                <a:solidFill>
                  <a:srgbClr val="FF0000"/>
                </a:solidFill>
              </a:ln>
            </a:endParaRPr>
          </a:p>
        </p:txBody>
      </p:sp>
      <p:sp>
        <p:nvSpPr>
          <p:cNvPr id="117" name="Rectangle 116">
            <a:extLst>
              <a:ext uri="{FF2B5EF4-FFF2-40B4-BE49-F238E27FC236}">
                <a16:creationId xmlns:a16="http://schemas.microsoft.com/office/drawing/2014/main" id="{5C9D1B3D-CE48-9762-8546-C0802D01F5FE}"/>
              </a:ext>
            </a:extLst>
          </p:cNvPr>
          <p:cNvSpPr/>
          <p:nvPr/>
        </p:nvSpPr>
        <p:spPr>
          <a:xfrm>
            <a:off x="8522342" y="3910968"/>
            <a:ext cx="2613387" cy="2126274"/>
          </a:xfrm>
          <a:prstGeom prst="rect">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a:ln>
                <a:solidFill>
                  <a:srgbClr val="FF0000"/>
                </a:solidFill>
              </a:ln>
            </a:endParaRPr>
          </a:p>
        </p:txBody>
      </p:sp>
    </p:spTree>
    <p:extLst>
      <p:ext uri="{BB962C8B-B14F-4D97-AF65-F5344CB8AC3E}">
        <p14:creationId xmlns:p14="http://schemas.microsoft.com/office/powerpoint/2010/main" val="3206350221"/>
      </p:ext>
    </p:extLst>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46890</TotalTime>
  <Words>802</Words>
  <Application>Microsoft Office PowerPoint</Application>
  <PresentationFormat>Widescreen</PresentationFormat>
  <Paragraphs>120</Paragraphs>
  <Slides>9</Slides>
  <Notes>2</Notes>
  <HiddenSlides>1</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9</vt:i4>
      </vt:variant>
    </vt:vector>
  </HeadingPairs>
  <TitlesOfParts>
    <vt:vector size="15" baseType="lpstr">
      <vt:lpstr>宋体</vt:lpstr>
      <vt:lpstr>Arial</vt:lpstr>
      <vt:lpstr>Calibri</vt:lpstr>
      <vt:lpstr>Times New Roman</vt:lpstr>
      <vt:lpstr>Wingdings</vt:lpstr>
      <vt:lpstr>Default Design</vt:lpstr>
      <vt:lpstr>Microwave Radiometer Direct Inter-Calibration (“SNO”) Method Focus Group </vt:lpstr>
      <vt:lpstr>SNO Focus Group Way of Working</vt:lpstr>
      <vt:lpstr>General Statement on SNO</vt:lpstr>
      <vt:lpstr>Generalised Algorithm Recommendations</vt:lpstr>
      <vt:lpstr>Review Existing SNO Methods*</vt:lpstr>
      <vt:lpstr>Snapshot of Spreadsheet</vt:lpstr>
      <vt:lpstr>Inter-Calibration Algorithm Uncertainty Requirements</vt:lpstr>
      <vt:lpstr>Inter-Calibration Algorithm Uncertainty Requirements</vt:lpstr>
      <vt:lpstr>Example Collocation Areas</vt:lpstr>
    </vt:vector>
  </TitlesOfParts>
  <Company>NOAA / NESDIS / ORA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GSICS GEO-LEO ATBD</dc:title>
  <dc:subject>SPIE 2009 tALK</dc:subject>
  <dc:creator>Fred Wu</dc:creator>
  <cp:lastModifiedBy>Tim Hewison</cp:lastModifiedBy>
  <cp:revision>1019</cp:revision>
  <dcterms:created xsi:type="dcterms:W3CDTF">2004-06-10T15:46:18Z</dcterms:created>
  <dcterms:modified xsi:type="dcterms:W3CDTF">2024-05-24T10:39:24Z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DM_DOCNUM">
    <vt:lpwstr>1349042</vt:lpwstr>
  </property>
  <property fmtid="{D5CDD505-2E9C-101B-9397-08002B2CF9AE}" pid="3" name="DM_DOCNAME">
    <vt:lpwstr>EUMETSAT_GSICS_Agency_Report_2023</vt:lpwstr>
  </property>
  <property fmtid="{D5CDD505-2E9C-101B-9397-08002B2CF9AE}" pid="4" name="DM_AUTHOR">
    <vt:lpwstr>Tim Hewison</vt:lpwstr>
  </property>
  <property fmtid="{D5CDD505-2E9C-101B-9397-08002B2CF9AE}" pid="5" name="DM_E_DOC_NO">
    <vt:lpwstr>EUM/RSP/VWG/23/1349042</vt:lpwstr>
  </property>
  <property fmtid="{D5CDD505-2E9C-101B-9397-08002B2CF9AE}" pid="6" name="DM_E_VER_NO">
    <vt:lpwstr>1A Draft</vt:lpwstr>
  </property>
  <property fmtid="{D5CDD505-2E9C-101B-9397-08002B2CF9AE}" pid="7" name="DM_E_ISS_DATE">
    <vt:lpwstr>21 February 2023</vt:lpwstr>
  </property>
  <property fmtid="{D5CDD505-2E9C-101B-9397-08002B2CF9AE}" pid="8" name="DM_E_FROM_PERS2">
    <vt:lpwstr/>
  </property>
  <property fmtid="{D5CDD505-2E9C-101B-9397-08002B2CF9AE}" pid="9" name="DM_E_CONFID">
    <vt:lpwstr/>
  </property>
  <property fmtid="{D5CDD505-2E9C-101B-9397-08002B2CF9AE}" pid="10" name="DM_E_WBS_CODE">
    <vt:lpwstr/>
  </property>
  <property fmtid="{D5CDD505-2E9C-101B-9397-08002B2CF9AE}" pid="11" name="DM_E_DISTRIB">
    <vt:lpwstr/>
  </property>
  <property fmtid="{D5CDD505-2E9C-101B-9397-08002B2CF9AE}" pid="12" name="DIGITAL_SIGNATURE">
    <vt:lpwstr/>
  </property>
</Properties>
</file>