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33" r:id="rId2"/>
    <p:sldId id="862" r:id="rId3"/>
    <p:sldId id="864" r:id="rId4"/>
    <p:sldId id="863" r:id="rId5"/>
    <p:sldId id="867" r:id="rId6"/>
    <p:sldId id="866" r:id="rId7"/>
    <p:sldId id="840" r:id="rId8"/>
    <p:sldId id="841" r:id="rId9"/>
    <p:sldId id="846" r:id="rId10"/>
    <p:sldId id="847" r:id="rId11"/>
    <p:sldId id="842" r:id="rId12"/>
    <p:sldId id="848" r:id="rId13"/>
    <p:sldId id="849" r:id="rId14"/>
    <p:sldId id="850" r:id="rId15"/>
    <p:sldId id="851" r:id="rId16"/>
    <p:sldId id="852" r:id="rId17"/>
    <p:sldId id="859" r:id="rId18"/>
    <p:sldId id="860" r:id="rId19"/>
    <p:sldId id="865" r:id="rId20"/>
    <p:sldId id="854" r:id="rId21"/>
    <p:sldId id="853" r:id="rId22"/>
    <p:sldId id="858" r:id="rId23"/>
    <p:sldId id="856" r:id="rId24"/>
    <p:sldId id="861" r:id="rId25"/>
    <p:sldId id="857" r:id="rId2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F2"/>
    <a:srgbClr val="BBE0E3"/>
    <a:srgbClr val="CC3300"/>
    <a:srgbClr val="0000FF"/>
    <a:srgbClr val="FF3300"/>
    <a:srgbClr val="333399"/>
    <a:srgbClr val="000000"/>
    <a:srgbClr val="0C45E4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87865" autoAdjust="0"/>
  </p:normalViewPr>
  <p:slideViewPr>
    <p:cSldViewPr snapToGrid="0">
      <p:cViewPr varScale="1">
        <p:scale>
          <a:sx n="105" d="100"/>
          <a:sy n="105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2024-08-28</a:t>
            </a:r>
            <a:r>
              <a:rPr lang="it-IT" sz="1000" b="0" dirty="0"/>
              <a:t>, GSICS Microwave Sub-Group Meeting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er.eumetsat.int/resources/user-guides/sentinel-6-altimetry-level-1-data-guide#ID-AMR-C-instrument-specif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md0-my.sharepoint.com/:x:/g/personal/mbali_umd_edu/EdPaC8EUzdVPj8J3P4NRNqoBwqa3udRuLn-JIxWLcgiEhA?rtime=QFQBlIS33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5/2007JTECHA1020.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wp-saf.eumetsat.int/site/monitoring/nrt-monitor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md0-my.sharepoint.com/:x:/g/personal/mbali_umd_edu/EdPaC8EUzdVPj8J3P4NRNqoBwqa3udRuLn-JIxWLcgiEhA?rtime=XddESxd03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58952" y="1335577"/>
            <a:ext cx="10771632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Progress of Microwave Radiometer Direct Inter-Calibration (“SNO”) Method Focus Group</a:t>
            </a:r>
            <a:br>
              <a:rPr lang="en-IE" sz="4000" b="1" dirty="0"/>
            </a:br>
            <a:r>
              <a:rPr lang="en-IE" sz="4000" b="1" dirty="0"/>
              <a:t>2024-08-28 Microwave Sub-Group Meeting </a:t>
            </a: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 Group Members</a:t>
            </a:r>
            <a:br>
              <a:rPr lang="en-IE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Cheng-Zhi Zou (NOAA)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Flavio Iturbide (NOAA)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Siena Iacovazzi (GST @ NOAA)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Hewison (EUMETSAT)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Yang Guo (CMA)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Your contributions are welcome!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275C-06A6-25E9-C4AF-1DB9EEB8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6" y="132628"/>
            <a:ext cx="10015870" cy="667472"/>
          </a:xfrm>
        </p:spPr>
        <p:txBody>
          <a:bodyPr/>
          <a:lstStyle/>
          <a:p>
            <a:r>
              <a:rPr lang="en-GB" sz="3600" dirty="0"/>
              <a:t>Open Questions for SNO review </a:t>
            </a:r>
            <a:r>
              <a:rPr lang="en-GB" sz="3600" dirty="0">
                <a:solidFill>
                  <a:srgbClr val="FF0000"/>
                </a:solidFill>
              </a:rPr>
              <a:t>+ answers</a:t>
            </a:r>
            <a:endParaRPr lang="en-IE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E75CE-67BC-63FD-426D-0BFDBC40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14400"/>
            <a:ext cx="11266967" cy="5257799"/>
          </a:xfrm>
        </p:spPr>
        <p:txBody>
          <a:bodyPr/>
          <a:lstStyle/>
          <a:p>
            <a:r>
              <a:rPr lang="en-GB" sz="2400" dirty="0"/>
              <a:t>Do we need to include azimuthal angle constraints?</a:t>
            </a:r>
          </a:p>
          <a:p>
            <a:pPr lvl="1"/>
            <a:r>
              <a:rPr lang="en-GB" sz="2000" dirty="0"/>
              <a:t>Often not used in microwave SNOs – especially near nadir</a:t>
            </a:r>
          </a:p>
          <a:p>
            <a:pPr lvl="1"/>
            <a:r>
              <a:rPr lang="en-GB" sz="2000" dirty="0"/>
              <a:t>Useful for window channels? E.g. for conical imagers?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Agreed to note any constraints under “Filters” column is spreadsheet</a:t>
            </a:r>
          </a:p>
          <a:p>
            <a:r>
              <a:rPr lang="en-GB" sz="2400" dirty="0"/>
              <a:t>Do we need to review any Spectral Band Adjustment Functions?</a:t>
            </a:r>
          </a:p>
          <a:p>
            <a:pPr lvl="1"/>
            <a:r>
              <a:rPr lang="en-GB" sz="2000" dirty="0"/>
              <a:t>Used in published algorithms to account for SRF differences</a:t>
            </a:r>
          </a:p>
          <a:p>
            <a:r>
              <a:rPr lang="en-GB" sz="2400" dirty="0"/>
              <a:t>And “Geometric Adjustment Functions”?</a:t>
            </a:r>
          </a:p>
          <a:p>
            <a:pPr lvl="1"/>
            <a:r>
              <a:rPr lang="en-GB" sz="2000" dirty="0"/>
              <a:t>To account for systematic differences in viewing angle/polarisation</a:t>
            </a:r>
          </a:p>
          <a:p>
            <a:pPr lvl="1"/>
            <a:r>
              <a:rPr lang="en-GB" sz="2000" dirty="0"/>
              <a:t>E.g. to compare different conically-scanning microwave imagers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Agreed to add column for Spectral/Geometric Corrections in spreadsheet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Aim to provide “Recipe” for how to define SBAFs/GAFs – as part of recommended SNO algorithm</a:t>
            </a:r>
          </a:p>
          <a:p>
            <a:r>
              <a:rPr lang="en-IE" sz="2400" dirty="0"/>
              <a:t>How to account for antenna patterns?</a:t>
            </a:r>
          </a:p>
          <a:p>
            <a:pPr lvl="1"/>
            <a:r>
              <a:rPr lang="en-IE" sz="2000" dirty="0"/>
              <a:t>Or just compare antenna temperatures? Noted instruments with different sidelobes can appear biased</a:t>
            </a:r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Agreed important to be clear which is used, and use data after Antenna Pattern Correction, if possible</a:t>
            </a:r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EE40-E9E7-8073-621D-DCC7B9595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B67D-59CB-346D-C89E-261D9B52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Collocation Areas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DB7D-F113-73AA-69BA-0F9DD60FE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FF1265-54C4-644B-78CE-8D80EA0CA107}"/>
              </a:ext>
            </a:extLst>
          </p:cNvPr>
          <p:cNvGrpSpPr/>
          <p:nvPr/>
        </p:nvGrpSpPr>
        <p:grpSpPr>
          <a:xfrm rot="20373615">
            <a:off x="4311849" y="1172707"/>
            <a:ext cx="2607869" cy="2098546"/>
            <a:chOff x="3922776" y="2727199"/>
            <a:chExt cx="2173224" cy="17487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63449D-3737-4B66-23B8-DE075BF43422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872176-D553-F8EF-C29B-0DBDAD38237E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C45891-0857-C0AA-F27A-7DE277B47C0B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EEC097-50FD-8CCA-0093-A8B5FF364396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C8E5C1-B135-25F4-AFF7-AF3942BD7331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8B777F-610C-873E-1F48-E1FCAB67FB2B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2E24E9-E8E2-861D-C373-F6F32F4E5878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019AD2-FA6E-D6F5-AF14-F45D1A5A348F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F4E95B-8599-5335-F6C6-650604EE5E2B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DD630A-B417-1274-78EA-FF04489C1BA7}"/>
              </a:ext>
            </a:extLst>
          </p:cNvPr>
          <p:cNvGrpSpPr/>
          <p:nvPr/>
        </p:nvGrpSpPr>
        <p:grpSpPr>
          <a:xfrm rot="20373615">
            <a:off x="8202825" y="1009968"/>
            <a:ext cx="2607869" cy="2098546"/>
            <a:chOff x="3922776" y="2727199"/>
            <a:chExt cx="2173224" cy="174878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9E976B-684B-FD93-BFA1-2E6B2652D948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61EA4-0E26-B7DD-9B3B-5F8FF946FC25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616AD45-CB79-88E5-AAC9-FBD1813C3455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D8E20D-769E-0437-7C0E-7F11A01D31B8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7D7E7C-AD0A-0989-7CE8-5B0241FBC248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D5D271-787C-D073-051E-2010213C81BD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C3125D3-E9FF-7DAB-C746-B0A46EC137AD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3CE853-E710-133A-910D-86F236840CEA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405101F-6E16-EC9C-2A79-F563E5D365AB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1E26D5-B507-9C6B-8EB1-39A43EBFDEC0}"/>
              </a:ext>
            </a:extLst>
          </p:cNvPr>
          <p:cNvGrpSpPr/>
          <p:nvPr/>
        </p:nvGrpSpPr>
        <p:grpSpPr>
          <a:xfrm>
            <a:off x="1374278" y="1392611"/>
            <a:ext cx="2173224" cy="1748788"/>
            <a:chOff x="1325880" y="2727199"/>
            <a:chExt cx="2173224" cy="1748788"/>
          </a:xfrm>
          <a:solidFill>
            <a:schemeClr val="accent6">
              <a:lumMod val="40000"/>
              <a:lumOff val="60000"/>
              <a:alpha val="50000"/>
            </a:schemeClr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CFDA8E0-6A4A-6C57-1285-49D11CF8AC7B}"/>
                </a:ext>
              </a:extLst>
            </p:cNvPr>
            <p:cNvSpPr/>
            <p:nvPr/>
          </p:nvSpPr>
          <p:spPr>
            <a:xfrm>
              <a:off x="1325880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98016E-BCC1-794A-1054-E2B0850CD291}"/>
                </a:ext>
              </a:extLst>
            </p:cNvPr>
            <p:cNvSpPr/>
            <p:nvPr/>
          </p:nvSpPr>
          <p:spPr>
            <a:xfrm>
              <a:off x="1982724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1BA76D8-22A8-98B0-0EFF-00986FB62471}"/>
                </a:ext>
              </a:extLst>
            </p:cNvPr>
            <p:cNvSpPr/>
            <p:nvPr/>
          </p:nvSpPr>
          <p:spPr>
            <a:xfrm>
              <a:off x="2639568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3F17B15-5253-75A9-3D6D-08C5424EFB0E}"/>
                </a:ext>
              </a:extLst>
            </p:cNvPr>
            <p:cNvSpPr/>
            <p:nvPr/>
          </p:nvSpPr>
          <p:spPr>
            <a:xfrm>
              <a:off x="1325880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8DC258-66FC-6142-1E7D-306E3E4CF2EE}"/>
                </a:ext>
              </a:extLst>
            </p:cNvPr>
            <p:cNvSpPr/>
            <p:nvPr/>
          </p:nvSpPr>
          <p:spPr>
            <a:xfrm>
              <a:off x="1982724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90E3E-AC1B-DFD4-C14D-FE05BCAC9426}"/>
                </a:ext>
              </a:extLst>
            </p:cNvPr>
            <p:cNvSpPr/>
            <p:nvPr/>
          </p:nvSpPr>
          <p:spPr>
            <a:xfrm>
              <a:off x="2639568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23E27E-9230-B96E-91C1-C2BD6C51E475}"/>
                </a:ext>
              </a:extLst>
            </p:cNvPr>
            <p:cNvSpPr/>
            <p:nvPr/>
          </p:nvSpPr>
          <p:spPr>
            <a:xfrm>
              <a:off x="1325880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FDB626F-9914-F7BF-3218-1F7376BB725B}"/>
                </a:ext>
              </a:extLst>
            </p:cNvPr>
            <p:cNvSpPr/>
            <p:nvPr/>
          </p:nvSpPr>
          <p:spPr>
            <a:xfrm>
              <a:off x="1982724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9E45061-5BF8-8A48-AB0C-E21F64669038}"/>
                </a:ext>
              </a:extLst>
            </p:cNvPr>
            <p:cNvSpPr/>
            <p:nvPr/>
          </p:nvSpPr>
          <p:spPr>
            <a:xfrm>
              <a:off x="2639568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22485-3AFF-5227-E2A4-B887A543D23E}"/>
              </a:ext>
            </a:extLst>
          </p:cNvPr>
          <p:cNvGrpSpPr/>
          <p:nvPr/>
        </p:nvGrpSpPr>
        <p:grpSpPr>
          <a:xfrm>
            <a:off x="8367804" y="1264214"/>
            <a:ext cx="2173224" cy="1748788"/>
            <a:chOff x="1325880" y="2727199"/>
            <a:chExt cx="2173224" cy="1748788"/>
          </a:xfrm>
          <a:solidFill>
            <a:schemeClr val="accent6">
              <a:lumMod val="40000"/>
              <a:lumOff val="60000"/>
              <a:alpha val="50000"/>
            </a:schemeClr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1062F7-E91A-1A4B-A62E-4630794B1DF0}"/>
                </a:ext>
              </a:extLst>
            </p:cNvPr>
            <p:cNvSpPr/>
            <p:nvPr/>
          </p:nvSpPr>
          <p:spPr>
            <a:xfrm>
              <a:off x="1325880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32A29-9671-2F3F-A24D-7DD885328B01}"/>
                </a:ext>
              </a:extLst>
            </p:cNvPr>
            <p:cNvSpPr/>
            <p:nvPr/>
          </p:nvSpPr>
          <p:spPr>
            <a:xfrm>
              <a:off x="1982724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545274-338E-77D4-F122-A695A043F8CE}"/>
                </a:ext>
              </a:extLst>
            </p:cNvPr>
            <p:cNvSpPr/>
            <p:nvPr/>
          </p:nvSpPr>
          <p:spPr>
            <a:xfrm>
              <a:off x="2639568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D54A27B-10B5-045E-F13C-913AF18FC974}"/>
                </a:ext>
              </a:extLst>
            </p:cNvPr>
            <p:cNvSpPr/>
            <p:nvPr/>
          </p:nvSpPr>
          <p:spPr>
            <a:xfrm>
              <a:off x="1325880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17F9DC-D6B0-3918-1E92-DF0F49B55C1A}"/>
                </a:ext>
              </a:extLst>
            </p:cNvPr>
            <p:cNvSpPr/>
            <p:nvPr/>
          </p:nvSpPr>
          <p:spPr>
            <a:xfrm>
              <a:off x="1982724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D17450-761D-6609-9774-320737918533}"/>
                </a:ext>
              </a:extLst>
            </p:cNvPr>
            <p:cNvSpPr/>
            <p:nvPr/>
          </p:nvSpPr>
          <p:spPr>
            <a:xfrm>
              <a:off x="2639568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A79D68-997A-8788-7763-31CB636460A1}"/>
                </a:ext>
              </a:extLst>
            </p:cNvPr>
            <p:cNvSpPr/>
            <p:nvPr/>
          </p:nvSpPr>
          <p:spPr>
            <a:xfrm>
              <a:off x="1325880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C53D4F-C16F-BDD8-D0DF-85B1F0333983}"/>
                </a:ext>
              </a:extLst>
            </p:cNvPr>
            <p:cNvSpPr/>
            <p:nvPr/>
          </p:nvSpPr>
          <p:spPr>
            <a:xfrm>
              <a:off x="1982724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58DDC1-DD82-551C-875C-5DF18BB6DCFD}"/>
                </a:ext>
              </a:extLst>
            </p:cNvPr>
            <p:cNvSpPr/>
            <p:nvPr/>
          </p:nvSpPr>
          <p:spPr>
            <a:xfrm>
              <a:off x="2639568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A1F859-52F5-138A-C45A-A5BD32976565}"/>
              </a:ext>
            </a:extLst>
          </p:cNvPr>
          <p:cNvGrpSpPr/>
          <p:nvPr/>
        </p:nvGrpSpPr>
        <p:grpSpPr>
          <a:xfrm rot="20373615">
            <a:off x="4375574" y="3888207"/>
            <a:ext cx="2890388" cy="2325888"/>
            <a:chOff x="3922776" y="2727199"/>
            <a:chExt cx="2173224" cy="17487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26A952F-71AE-D830-FF81-74312589F7F7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9F95DC-C946-1C5B-134D-09B5ADF04AA0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158BFB-23CC-002D-8158-C55E46858198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AF8823-DCC1-2536-40D4-9815D1FF3D9E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7154248-08B0-1C56-4184-B858D7643985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3D3CC5B-0181-B5DC-2AC0-171A575F54BF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119517-461C-7B0A-52BB-41FEEBF104A0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04589D-ABEE-B64A-FFC5-E3B9244B49A7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120C392-693F-E4DF-DAA4-E84235EEA993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607C939-7ACD-A4E3-2BC9-461A5F155075}"/>
              </a:ext>
            </a:extLst>
          </p:cNvPr>
          <p:cNvGrpSpPr/>
          <p:nvPr/>
        </p:nvGrpSpPr>
        <p:grpSpPr>
          <a:xfrm>
            <a:off x="717467" y="3826486"/>
            <a:ext cx="2860207" cy="2296369"/>
            <a:chOff x="720219" y="3617018"/>
            <a:chExt cx="2860207" cy="229636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55AD67-7068-2594-D80C-62727CA0A9DD}"/>
                </a:ext>
              </a:extLst>
            </p:cNvPr>
            <p:cNvSpPr/>
            <p:nvPr/>
          </p:nvSpPr>
          <p:spPr>
            <a:xfrm>
              <a:off x="1407202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7529D0F-9E29-D584-5189-8821C8DD5C9E}"/>
                </a:ext>
              </a:extLst>
            </p:cNvPr>
            <p:cNvSpPr/>
            <p:nvPr/>
          </p:nvSpPr>
          <p:spPr>
            <a:xfrm>
              <a:off x="2064046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7A9604-683A-FA21-2517-197AE1BBD5E2}"/>
                </a:ext>
              </a:extLst>
            </p:cNvPr>
            <p:cNvSpPr/>
            <p:nvPr/>
          </p:nvSpPr>
          <p:spPr>
            <a:xfrm>
              <a:off x="2720890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3A44FEF-43EE-95FE-12F6-C261024A690A}"/>
                </a:ext>
              </a:extLst>
            </p:cNvPr>
            <p:cNvSpPr/>
            <p:nvPr/>
          </p:nvSpPr>
          <p:spPr>
            <a:xfrm>
              <a:off x="1407202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5C73CEC-C737-541E-F5A4-C4FD0775AD4A}"/>
                </a:ext>
              </a:extLst>
            </p:cNvPr>
            <p:cNvSpPr/>
            <p:nvPr/>
          </p:nvSpPr>
          <p:spPr>
            <a:xfrm>
              <a:off x="2064046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88136D0-2E2B-5802-AC25-B5BE8B584F66}"/>
                </a:ext>
              </a:extLst>
            </p:cNvPr>
            <p:cNvSpPr/>
            <p:nvPr/>
          </p:nvSpPr>
          <p:spPr>
            <a:xfrm>
              <a:off x="2720890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5C6A42E-7767-43AD-CBB0-75AAB9FC2F0D}"/>
                </a:ext>
              </a:extLst>
            </p:cNvPr>
            <p:cNvSpPr/>
            <p:nvPr/>
          </p:nvSpPr>
          <p:spPr>
            <a:xfrm>
              <a:off x="1407202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D05FB1-E6C3-A207-F53E-336AC288D83B}"/>
                </a:ext>
              </a:extLst>
            </p:cNvPr>
            <p:cNvSpPr/>
            <p:nvPr/>
          </p:nvSpPr>
          <p:spPr>
            <a:xfrm>
              <a:off x="2064046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E68D6F-5DF2-3BCA-5406-E2A0F0BEB846}"/>
                </a:ext>
              </a:extLst>
            </p:cNvPr>
            <p:cNvSpPr/>
            <p:nvPr/>
          </p:nvSpPr>
          <p:spPr>
            <a:xfrm>
              <a:off x="2720890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56A1847-6FEC-83A5-17FE-D15EB0687C7A}"/>
                </a:ext>
              </a:extLst>
            </p:cNvPr>
            <p:cNvSpPr/>
            <p:nvPr/>
          </p:nvSpPr>
          <p:spPr>
            <a:xfrm>
              <a:off x="750391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DE57910-536C-5028-3873-CEDA5ABE3993}"/>
                </a:ext>
              </a:extLst>
            </p:cNvPr>
            <p:cNvSpPr/>
            <p:nvPr/>
          </p:nvSpPr>
          <p:spPr>
            <a:xfrm>
              <a:off x="750391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8EE6C7-6958-3909-DF56-988A7447845C}"/>
                </a:ext>
              </a:extLst>
            </p:cNvPr>
            <p:cNvSpPr/>
            <p:nvPr/>
          </p:nvSpPr>
          <p:spPr>
            <a:xfrm>
              <a:off x="750391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FA5E617-2EC5-59B9-17A4-2C2292B3B16C}"/>
                </a:ext>
              </a:extLst>
            </p:cNvPr>
            <p:cNvSpPr/>
            <p:nvPr/>
          </p:nvSpPr>
          <p:spPr>
            <a:xfrm>
              <a:off x="1377030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F4CB77A-4E2F-4AC9-1D17-AA7BDC4E0B7B}"/>
                </a:ext>
              </a:extLst>
            </p:cNvPr>
            <p:cNvSpPr/>
            <p:nvPr/>
          </p:nvSpPr>
          <p:spPr>
            <a:xfrm>
              <a:off x="2033874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FF3DE4-AA10-E55F-7602-611E9CA82B69}"/>
                </a:ext>
              </a:extLst>
            </p:cNvPr>
            <p:cNvSpPr/>
            <p:nvPr/>
          </p:nvSpPr>
          <p:spPr>
            <a:xfrm>
              <a:off x="2690718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58D130B-1413-F3FB-8326-59F930B774E0}"/>
                </a:ext>
              </a:extLst>
            </p:cNvPr>
            <p:cNvSpPr/>
            <p:nvPr/>
          </p:nvSpPr>
          <p:spPr>
            <a:xfrm>
              <a:off x="720219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032E774-4F4E-AE91-7167-02EA27E814C7}"/>
              </a:ext>
            </a:extLst>
          </p:cNvPr>
          <p:cNvGrpSpPr/>
          <p:nvPr/>
        </p:nvGrpSpPr>
        <p:grpSpPr>
          <a:xfrm rot="20373615">
            <a:off x="8591957" y="3842692"/>
            <a:ext cx="2890388" cy="2325888"/>
            <a:chOff x="3922776" y="2727199"/>
            <a:chExt cx="2173224" cy="174878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E2EC871-90E3-73EE-0709-CE02BD6C04E0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CC2E77-FF41-1873-DA48-D1DB2678690D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F5DD61C-E39A-9F04-792A-52A07B7B49E2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81E051-0B11-B6F1-C016-7AE443FFB29F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BDF20AC-1F79-315B-E0E4-DF44C49936EF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39DD4-055F-D38D-06FE-5CD1BEF384C5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06A115-87A1-ADD5-19F9-DEC143366E4B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1A4CD2-320E-A5C8-33B5-3D10E5127E96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F7CB24-C4A5-D748-393E-77CEE9ABA575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2EFFD38-6AD0-0C22-6533-EC7A9BBC3498}"/>
              </a:ext>
            </a:extLst>
          </p:cNvPr>
          <p:cNvGrpSpPr/>
          <p:nvPr/>
        </p:nvGrpSpPr>
        <p:grpSpPr>
          <a:xfrm>
            <a:off x="8485325" y="3680167"/>
            <a:ext cx="2860207" cy="2296369"/>
            <a:chOff x="720219" y="3617018"/>
            <a:chExt cx="2860207" cy="229636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3343DDE-5561-01FF-ECC9-CA8F317C71DD}"/>
                </a:ext>
              </a:extLst>
            </p:cNvPr>
            <p:cNvSpPr/>
            <p:nvPr/>
          </p:nvSpPr>
          <p:spPr>
            <a:xfrm>
              <a:off x="1407202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5CD7C15-90CE-D176-0A7E-B0A280AB7ED7}"/>
                </a:ext>
              </a:extLst>
            </p:cNvPr>
            <p:cNvSpPr/>
            <p:nvPr/>
          </p:nvSpPr>
          <p:spPr>
            <a:xfrm>
              <a:off x="2064046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3E61805-A966-8D16-CEC0-479090CE3CB7}"/>
                </a:ext>
              </a:extLst>
            </p:cNvPr>
            <p:cNvSpPr/>
            <p:nvPr/>
          </p:nvSpPr>
          <p:spPr>
            <a:xfrm>
              <a:off x="2720890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3F27CD0-3C57-0372-F226-BE6EF6B4E37F}"/>
                </a:ext>
              </a:extLst>
            </p:cNvPr>
            <p:cNvSpPr/>
            <p:nvPr/>
          </p:nvSpPr>
          <p:spPr>
            <a:xfrm>
              <a:off x="1407202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1582549-9EA9-FFCF-A719-65C444F8219D}"/>
                </a:ext>
              </a:extLst>
            </p:cNvPr>
            <p:cNvSpPr/>
            <p:nvPr/>
          </p:nvSpPr>
          <p:spPr>
            <a:xfrm>
              <a:off x="2064046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A27CD83-7BC5-55F0-E367-BE6DF9DB2DE2}"/>
                </a:ext>
              </a:extLst>
            </p:cNvPr>
            <p:cNvSpPr/>
            <p:nvPr/>
          </p:nvSpPr>
          <p:spPr>
            <a:xfrm>
              <a:off x="2720890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B722296-1596-CC94-A151-87C426A1F050}"/>
                </a:ext>
              </a:extLst>
            </p:cNvPr>
            <p:cNvSpPr/>
            <p:nvPr/>
          </p:nvSpPr>
          <p:spPr>
            <a:xfrm>
              <a:off x="1407202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492C346-ABED-D905-9C24-95815FB89ABD}"/>
                </a:ext>
              </a:extLst>
            </p:cNvPr>
            <p:cNvSpPr/>
            <p:nvPr/>
          </p:nvSpPr>
          <p:spPr>
            <a:xfrm>
              <a:off x="2064046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4634E7-0C7C-56F1-856B-139F0DCC95FA}"/>
                </a:ext>
              </a:extLst>
            </p:cNvPr>
            <p:cNvSpPr/>
            <p:nvPr/>
          </p:nvSpPr>
          <p:spPr>
            <a:xfrm>
              <a:off x="2720890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C57B08B-7D0D-B00A-F3AA-FD8B516E33AF}"/>
                </a:ext>
              </a:extLst>
            </p:cNvPr>
            <p:cNvSpPr/>
            <p:nvPr/>
          </p:nvSpPr>
          <p:spPr>
            <a:xfrm>
              <a:off x="750391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02630A7-6AFB-C27E-AF3F-CD19EDAD0312}"/>
                </a:ext>
              </a:extLst>
            </p:cNvPr>
            <p:cNvSpPr/>
            <p:nvPr/>
          </p:nvSpPr>
          <p:spPr>
            <a:xfrm>
              <a:off x="750391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92F42FF-E35F-DBE7-C6DA-6326CB066699}"/>
                </a:ext>
              </a:extLst>
            </p:cNvPr>
            <p:cNvSpPr/>
            <p:nvPr/>
          </p:nvSpPr>
          <p:spPr>
            <a:xfrm>
              <a:off x="750391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D3B4DF7-43C1-D603-5D5C-6F3BEC11365F}"/>
                </a:ext>
              </a:extLst>
            </p:cNvPr>
            <p:cNvSpPr/>
            <p:nvPr/>
          </p:nvSpPr>
          <p:spPr>
            <a:xfrm>
              <a:off x="1377030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843B4D-8DF8-9E5B-E67A-528C9ADB9E4E}"/>
                </a:ext>
              </a:extLst>
            </p:cNvPr>
            <p:cNvSpPr/>
            <p:nvPr/>
          </p:nvSpPr>
          <p:spPr>
            <a:xfrm>
              <a:off x="2033874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D16E745-ED41-BFD6-228E-21BEAE5E251E}"/>
                </a:ext>
              </a:extLst>
            </p:cNvPr>
            <p:cNvSpPr/>
            <p:nvPr/>
          </p:nvSpPr>
          <p:spPr>
            <a:xfrm>
              <a:off x="2690718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A88D614-AF3D-84FC-168D-A213F24AFBA9}"/>
                </a:ext>
              </a:extLst>
            </p:cNvPr>
            <p:cNvSpPr/>
            <p:nvPr/>
          </p:nvSpPr>
          <p:spPr>
            <a:xfrm>
              <a:off x="720219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C47E55-21A3-C688-B29D-E9EF10060C5F}"/>
              </a:ext>
            </a:extLst>
          </p:cNvPr>
          <p:cNvSpPr/>
          <p:nvPr/>
        </p:nvSpPr>
        <p:spPr>
          <a:xfrm>
            <a:off x="846468" y="3909133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B91C76-49C3-E4A4-F1B1-0FABECB0948E}"/>
              </a:ext>
            </a:extLst>
          </p:cNvPr>
          <p:cNvSpPr/>
          <p:nvPr/>
        </p:nvSpPr>
        <p:spPr>
          <a:xfrm>
            <a:off x="4524824" y="3911655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C9D1B3D-CE48-9762-8546-C0802D01F5FE}"/>
              </a:ext>
            </a:extLst>
          </p:cNvPr>
          <p:cNvSpPr/>
          <p:nvPr/>
        </p:nvSpPr>
        <p:spPr>
          <a:xfrm>
            <a:off x="8522342" y="3910968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635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73E6-A39A-27FF-F242-44F17950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Uncertainty Analysis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A346-404A-D9E6-40F0-16898872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Quantify differences between centres of Collocation Areas</a:t>
            </a:r>
          </a:p>
          <a:p>
            <a:pPr lvl="1"/>
            <a:r>
              <a:rPr lang="en-GB" dirty="0"/>
              <a:t>+ Scale spatial variability accordingly?</a:t>
            </a:r>
          </a:p>
          <a:p>
            <a:pPr lvl="1"/>
            <a:r>
              <a:rPr lang="en-GB" dirty="0"/>
              <a:t>Statistics from aircraft measurements – e.g. COSMIR on ER-2 ~1km²</a:t>
            </a:r>
          </a:p>
          <a:p>
            <a:r>
              <a:rPr lang="en-IE" dirty="0"/>
              <a:t>E.g. analysis of Sentinel-6/AMR data… </a:t>
            </a:r>
          </a:p>
          <a:p>
            <a:pPr lvl="1"/>
            <a:r>
              <a:rPr lang="en-IE" dirty="0"/>
              <a:t>1-D case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06128-B1CC-8BE2-F46E-6E6806E2D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6707-285F-DEEF-58D9-F64F36DA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Variability from S6/AMR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486639-FB45-35A1-EDC1-3C3157960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68916"/>
              </p:ext>
            </p:extLst>
          </p:nvPr>
        </p:nvGraphicFramePr>
        <p:xfrm>
          <a:off x="3789679" y="934720"/>
          <a:ext cx="815848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3430819366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547239418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4243965037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288510169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726068644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666314042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1217611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Channel/GHz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18.7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23.8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89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130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Bandwidth/MHz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700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6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NEDT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0.13?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Swath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Nadir only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Nadir</a:t>
                      </a:r>
                      <a:r>
                        <a:rPr lang="en-IE" dirty="0">
                          <a:solidFill>
                            <a:sysClr val="windowText" lastClr="000000"/>
                          </a:solidFill>
                        </a:rPr>
                        <a:t>+x° 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only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1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FWHM/km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~4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~3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1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Sampling/Hz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16/8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6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Sampling/km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0.36/0.72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0.36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546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8B58C-165E-527A-D27A-C82AB1833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CFCD79-84BF-82AE-E021-1D7E6DA4F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2053"/>
              </p:ext>
            </p:extLst>
          </p:nvPr>
        </p:nvGraphicFramePr>
        <p:xfrm>
          <a:off x="71120" y="934720"/>
          <a:ext cx="36068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40868527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03173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Sentinel-6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“Michael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Freilich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Orbital Characteristics (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  <a:hlinkClick r:id="rId2"/>
                        </a:rPr>
                        <a:t>ref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7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Type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non-synchronous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6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Altitude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1336km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Inclination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66.039°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Repeat cycle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9.9156 days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3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Ground track velocity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5.8 km/s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6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592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804933-839E-23DA-7E3E-6EC411EF727A}"/>
              </a:ext>
            </a:extLst>
          </p:cNvPr>
          <p:cNvSpPr txBox="1">
            <a:spLocks/>
          </p:cNvSpPr>
          <p:nvPr/>
        </p:nvSpPr>
        <p:spPr bwMode="auto">
          <a:xfrm>
            <a:off x="609600" y="4074160"/>
            <a:ext cx="10972800" cy="22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High spatial sampling (up to 360m)</a:t>
            </a:r>
          </a:p>
          <a:p>
            <a:r>
              <a:rPr lang="en-GB" kern="0" dirty="0"/>
              <a:t>High radiometric resolution (TBC)</a:t>
            </a:r>
          </a:p>
          <a:p>
            <a:r>
              <a:rPr lang="en-GB" kern="0" dirty="0"/>
              <a:t>But 1-D sampling only!</a:t>
            </a:r>
          </a:p>
          <a:p>
            <a:r>
              <a:rPr lang="en-GB" kern="0" dirty="0"/>
              <a:t>Not in protected bands – prone to RFI</a:t>
            </a:r>
            <a:endParaRPr lang="en-IE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02E3A-6C98-8D5D-CA5D-D8C8C42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80" y="3759200"/>
            <a:ext cx="5257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E4222-30F7-10AA-7130-6A7E3AC41B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346" y="3903580"/>
            <a:ext cx="5258534" cy="207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3E4AAD-DB75-3847-D8E6-756DCCF62F40}"/>
              </a:ext>
            </a:extLst>
          </p:cNvPr>
          <p:cNvSpPr txBox="1"/>
          <p:nvPr/>
        </p:nvSpPr>
        <p:spPr>
          <a:xfrm>
            <a:off x="8065971" y="5923280"/>
            <a:ext cx="305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 month coverage (2024-05)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678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CEE023-4360-CFFF-372E-76B02E13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7" y="2923626"/>
            <a:ext cx="5210902" cy="3934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4D10C-3CB7-B30C-6F80-173B967D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RFI at 34GHz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C2E5-4BB0-F70D-BB7B-89C0FD18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1"/>
            <a:ext cx="5258534" cy="2245360"/>
          </a:xfrm>
        </p:spPr>
        <p:txBody>
          <a:bodyPr/>
          <a:lstStyle/>
          <a:p>
            <a:r>
              <a:rPr lang="en-GB" sz="2800" kern="0" dirty="0"/>
              <a:t>Not all bands protected </a:t>
            </a:r>
          </a:p>
          <a:p>
            <a:r>
              <a:rPr lang="en-GB" sz="2800" kern="0" dirty="0"/>
              <a:t>34GHz prone to RFI</a:t>
            </a:r>
          </a:p>
          <a:p>
            <a:r>
              <a:rPr lang="en-GB" sz="2800" dirty="0"/>
              <a:t>Not always flagged as bad radiometric quality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Only use unflagged </a:t>
            </a:r>
            <a:r>
              <a:rPr lang="en-GB" sz="2800" kern="0" dirty="0"/>
              <a:t>data from now…</a:t>
            </a:r>
            <a:endParaRPr lang="en-IE" sz="2800" kern="0" dirty="0"/>
          </a:p>
          <a:p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B6538-88B4-AC47-B2B9-0E0FFBD7B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E06EF-42CC-C0BF-6DDD-382FEF83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73" y="2478118"/>
            <a:ext cx="5449060" cy="4124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03EE1-94B9-A061-A32E-368FD379EF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9373" y="466364"/>
            <a:ext cx="5258534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Variogram Analysis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2755"/>
            <a:ext cx="3711771" cy="5453745"/>
          </a:xfrm>
        </p:spPr>
        <p:txBody>
          <a:bodyPr/>
          <a:lstStyle/>
          <a:p>
            <a:r>
              <a:rPr lang="en-GB" sz="2800" dirty="0"/>
              <a:t>Evaluate variability</a:t>
            </a:r>
          </a:p>
          <a:p>
            <a:r>
              <a:rPr lang="en-GB" sz="2800" dirty="0"/>
              <a:t>Using Variograms</a:t>
            </a:r>
          </a:p>
          <a:p>
            <a:r>
              <a:rPr lang="en-GB" sz="2800" dirty="0"/>
              <a:t>RMSD of Tb differences sampled over various intervals</a:t>
            </a:r>
          </a:p>
          <a:p>
            <a:pPr lvl="1"/>
            <a:r>
              <a:rPr lang="en-GB" sz="2400" dirty="0"/>
              <a:t>In time</a:t>
            </a:r>
          </a:p>
          <a:p>
            <a:pPr lvl="1"/>
            <a:r>
              <a:rPr lang="en-GB" sz="2400" dirty="0"/>
              <a:t>Equivalently, space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r>
              <a:rPr lang="en-GB" sz="2800" dirty="0">
                <a:solidFill>
                  <a:srgbClr val="CC3300"/>
                </a:solidFill>
              </a:rPr>
              <a:t>Slope=5/3</a:t>
            </a:r>
          </a:p>
          <a:p>
            <a:pPr lvl="1"/>
            <a:r>
              <a:rPr lang="en-GB" sz="2400" dirty="0"/>
              <a:t>Kolmogorov cascade</a:t>
            </a:r>
          </a:p>
          <a:p>
            <a:pPr lvl="1"/>
            <a:r>
              <a:rPr lang="en-GB" sz="2400" dirty="0"/>
              <a:t>Turbulent sub-range?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B9B81BE-877D-1070-E277-57EDAEB65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5161"/>
              </p:ext>
            </p:extLst>
          </p:nvPr>
        </p:nvGraphicFramePr>
        <p:xfrm>
          <a:off x="249434" y="4287838"/>
          <a:ext cx="40719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393700" progId="Equation.3">
                  <p:embed/>
                </p:oleObj>
              </mc:Choice>
              <mc:Fallback>
                <p:oleObj name="Equation" r:id="rId3" imgW="2120900" imgH="393700" progId="Equation.3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F1AADEB5-282F-4B12-DEA8-ACDAAC21A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4" y="4287838"/>
                        <a:ext cx="407193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C019F49-FF16-74AB-4E55-EDB1E54F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71" y="910545"/>
            <a:ext cx="7743404" cy="59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534CE-A406-B5FF-B491-EE16E652D495}"/>
              </a:ext>
            </a:extLst>
          </p:cNvPr>
          <p:cNvSpPr txBox="1"/>
          <p:nvPr/>
        </p:nvSpPr>
        <p:spPr>
          <a:xfrm>
            <a:off x="5959929" y="2837180"/>
            <a:ext cx="122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Noise Floor</a:t>
            </a:r>
            <a:endParaRPr lang="en-I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9083"/>
            <a:ext cx="3711771" cy="5876289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How much uncertainty on collocation due to misalignment?</a:t>
            </a:r>
          </a:p>
          <a:p>
            <a:r>
              <a:rPr lang="en-GB" sz="2800" dirty="0"/>
              <a:t>Plotted on linear scale</a:t>
            </a:r>
          </a:p>
          <a:p>
            <a:r>
              <a:rPr lang="en-GB" sz="2400" dirty="0"/>
              <a:t>E.g. 50 samples = 18km,</a:t>
            </a:r>
          </a:p>
          <a:p>
            <a:pPr lvl="1"/>
            <a:r>
              <a:rPr lang="en-GB" sz="2000" dirty="0"/>
              <a:t>SQRT(variogram) ~4K</a:t>
            </a:r>
          </a:p>
          <a:p>
            <a:r>
              <a:rPr lang="en-GB" sz="2400" dirty="0"/>
              <a:t>At 10 samples = 3.6km,</a:t>
            </a:r>
          </a:p>
          <a:p>
            <a:pPr lvl="1"/>
            <a:r>
              <a:rPr lang="en-GB" sz="2000" dirty="0"/>
              <a:t>SQRT(variogram) ~1K</a:t>
            </a:r>
            <a:endParaRPr lang="en-GB" sz="2400" dirty="0"/>
          </a:p>
          <a:p>
            <a:r>
              <a:rPr lang="en-GB" sz="2400" dirty="0"/>
              <a:t>Includes ocean &amp; land</a:t>
            </a:r>
          </a:p>
          <a:p>
            <a:pPr lvl="1"/>
            <a:r>
              <a:rPr lang="en-GB" sz="2000" dirty="0"/>
              <a:t>Clear &amp; cloudy</a:t>
            </a:r>
          </a:p>
          <a:p>
            <a:r>
              <a:rPr lang="en-GB" sz="2400" dirty="0"/>
              <a:t>Only 1-D</a:t>
            </a:r>
          </a:p>
          <a:p>
            <a:pPr lvl="1"/>
            <a:r>
              <a:rPr lang="en-GB" sz="2000" dirty="0"/>
              <a:t>Repeat with 2-D data</a:t>
            </a:r>
          </a:p>
          <a:p>
            <a:pPr lvl="1"/>
            <a:r>
              <a:rPr lang="en-GB" sz="2000" dirty="0"/>
              <a:t>LPF to mimic larger FOV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C916A2-3118-2D79-9FCA-F37EC6B6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71" y="816621"/>
            <a:ext cx="7870629" cy="60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SNO Uncertainty due to spatial variability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FF1B-9A55-28DA-BEF5-1A8251EB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Temporal Variogram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791B-AA0C-9E1E-D316-7C7BB48D4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CA1B4-3817-EB88-EC01-2F0BDFB40C80}"/>
              </a:ext>
            </a:extLst>
          </p:cNvPr>
          <p:cNvCxnSpPr>
            <a:cxnSpLocks/>
          </p:cNvCxnSpPr>
          <p:nvPr/>
        </p:nvCxnSpPr>
        <p:spPr>
          <a:xfrm flipV="1">
            <a:off x="5394960" y="969264"/>
            <a:ext cx="0" cy="471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6B628-4018-47E0-319D-D1D364D34700}"/>
              </a:ext>
            </a:extLst>
          </p:cNvPr>
          <p:cNvCxnSpPr>
            <a:cxnSpLocks/>
          </p:cNvCxnSpPr>
          <p:nvPr/>
        </p:nvCxnSpPr>
        <p:spPr>
          <a:xfrm>
            <a:off x="5394960" y="5687568"/>
            <a:ext cx="6111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095D687F-9A82-E943-16A9-BFE516BD2EA3}"/>
              </a:ext>
            </a:extLst>
          </p:cNvPr>
          <p:cNvSpPr/>
          <p:nvPr/>
        </p:nvSpPr>
        <p:spPr>
          <a:xfrm>
            <a:off x="5413248" y="2019397"/>
            <a:ext cx="5989320" cy="3448715"/>
          </a:xfrm>
          <a:custGeom>
            <a:avLst/>
            <a:gdLst>
              <a:gd name="connsiteX0" fmla="*/ 0 w 5989320"/>
              <a:gd name="connsiteY0" fmla="*/ 3448715 h 3448715"/>
              <a:gd name="connsiteX1" fmla="*/ 274320 w 5989320"/>
              <a:gd name="connsiteY1" fmla="*/ 3439571 h 3448715"/>
              <a:gd name="connsiteX2" fmla="*/ 374904 w 5989320"/>
              <a:gd name="connsiteY2" fmla="*/ 3421283 h 3448715"/>
              <a:gd name="connsiteX3" fmla="*/ 466344 w 5989320"/>
              <a:gd name="connsiteY3" fmla="*/ 3320699 h 3448715"/>
              <a:gd name="connsiteX4" fmla="*/ 493776 w 5989320"/>
              <a:gd name="connsiteY4" fmla="*/ 3293267 h 3448715"/>
              <a:gd name="connsiteX5" fmla="*/ 521208 w 5989320"/>
              <a:gd name="connsiteY5" fmla="*/ 3247547 h 3448715"/>
              <a:gd name="connsiteX6" fmla="*/ 557784 w 5989320"/>
              <a:gd name="connsiteY6" fmla="*/ 3201827 h 3448715"/>
              <a:gd name="connsiteX7" fmla="*/ 576072 w 5989320"/>
              <a:gd name="connsiteY7" fmla="*/ 3174395 h 3448715"/>
              <a:gd name="connsiteX8" fmla="*/ 612648 w 5989320"/>
              <a:gd name="connsiteY8" fmla="*/ 3137819 h 3448715"/>
              <a:gd name="connsiteX9" fmla="*/ 630936 w 5989320"/>
              <a:gd name="connsiteY9" fmla="*/ 3110387 h 3448715"/>
              <a:gd name="connsiteX10" fmla="*/ 658368 w 5989320"/>
              <a:gd name="connsiteY10" fmla="*/ 3073811 h 3448715"/>
              <a:gd name="connsiteX11" fmla="*/ 685800 w 5989320"/>
              <a:gd name="connsiteY11" fmla="*/ 3009803 h 3448715"/>
              <a:gd name="connsiteX12" fmla="*/ 704088 w 5989320"/>
              <a:gd name="connsiteY12" fmla="*/ 2982371 h 3448715"/>
              <a:gd name="connsiteX13" fmla="*/ 713232 w 5989320"/>
              <a:gd name="connsiteY13" fmla="*/ 2954939 h 3448715"/>
              <a:gd name="connsiteX14" fmla="*/ 749808 w 5989320"/>
              <a:gd name="connsiteY14" fmla="*/ 2909219 h 3448715"/>
              <a:gd name="connsiteX15" fmla="*/ 813816 w 5989320"/>
              <a:gd name="connsiteY15" fmla="*/ 2781203 h 3448715"/>
              <a:gd name="connsiteX16" fmla="*/ 832104 w 5989320"/>
              <a:gd name="connsiteY16" fmla="*/ 2744627 h 3448715"/>
              <a:gd name="connsiteX17" fmla="*/ 868680 w 5989320"/>
              <a:gd name="connsiteY17" fmla="*/ 2689763 h 3448715"/>
              <a:gd name="connsiteX18" fmla="*/ 896112 w 5989320"/>
              <a:gd name="connsiteY18" fmla="*/ 2662331 h 3448715"/>
              <a:gd name="connsiteX19" fmla="*/ 914400 w 5989320"/>
              <a:gd name="connsiteY19" fmla="*/ 2625755 h 3448715"/>
              <a:gd name="connsiteX20" fmla="*/ 941832 w 5989320"/>
              <a:gd name="connsiteY20" fmla="*/ 2589179 h 3448715"/>
              <a:gd name="connsiteX21" fmla="*/ 960120 w 5989320"/>
              <a:gd name="connsiteY21" fmla="*/ 2552603 h 3448715"/>
              <a:gd name="connsiteX22" fmla="*/ 1005840 w 5989320"/>
              <a:gd name="connsiteY22" fmla="*/ 2488595 h 3448715"/>
              <a:gd name="connsiteX23" fmla="*/ 1042416 w 5989320"/>
              <a:gd name="connsiteY23" fmla="*/ 2424587 h 3448715"/>
              <a:gd name="connsiteX24" fmla="*/ 1088136 w 5989320"/>
              <a:gd name="connsiteY24" fmla="*/ 2351435 h 3448715"/>
              <a:gd name="connsiteX25" fmla="*/ 1124712 w 5989320"/>
              <a:gd name="connsiteY25" fmla="*/ 2278283 h 3448715"/>
              <a:gd name="connsiteX26" fmla="*/ 1143000 w 5989320"/>
              <a:gd name="connsiteY26" fmla="*/ 2223419 h 3448715"/>
              <a:gd name="connsiteX27" fmla="*/ 1179576 w 5989320"/>
              <a:gd name="connsiteY27" fmla="*/ 2177699 h 3448715"/>
              <a:gd name="connsiteX28" fmla="*/ 1234440 w 5989320"/>
              <a:gd name="connsiteY28" fmla="*/ 2067971 h 3448715"/>
              <a:gd name="connsiteX29" fmla="*/ 1252728 w 5989320"/>
              <a:gd name="connsiteY29" fmla="*/ 2022251 h 3448715"/>
              <a:gd name="connsiteX30" fmla="*/ 1289304 w 5989320"/>
              <a:gd name="connsiteY30" fmla="*/ 1967387 h 3448715"/>
              <a:gd name="connsiteX31" fmla="*/ 1353312 w 5989320"/>
              <a:gd name="connsiteY31" fmla="*/ 1857659 h 3448715"/>
              <a:gd name="connsiteX32" fmla="*/ 1371600 w 5989320"/>
              <a:gd name="connsiteY32" fmla="*/ 1821083 h 3448715"/>
              <a:gd name="connsiteX33" fmla="*/ 1380744 w 5989320"/>
              <a:gd name="connsiteY33" fmla="*/ 1793651 h 3448715"/>
              <a:gd name="connsiteX34" fmla="*/ 1408176 w 5989320"/>
              <a:gd name="connsiteY34" fmla="*/ 1766219 h 3448715"/>
              <a:gd name="connsiteX35" fmla="*/ 1444752 w 5989320"/>
              <a:gd name="connsiteY35" fmla="*/ 1702211 h 3448715"/>
              <a:gd name="connsiteX36" fmla="*/ 1527048 w 5989320"/>
              <a:gd name="connsiteY36" fmla="*/ 1546763 h 3448715"/>
              <a:gd name="connsiteX37" fmla="*/ 1609344 w 5989320"/>
              <a:gd name="connsiteY37" fmla="*/ 1427891 h 3448715"/>
              <a:gd name="connsiteX38" fmla="*/ 1636776 w 5989320"/>
              <a:gd name="connsiteY38" fmla="*/ 1373027 h 3448715"/>
              <a:gd name="connsiteX39" fmla="*/ 1645920 w 5989320"/>
              <a:gd name="connsiteY39" fmla="*/ 1345595 h 3448715"/>
              <a:gd name="connsiteX40" fmla="*/ 1664208 w 5989320"/>
              <a:gd name="connsiteY40" fmla="*/ 1318163 h 3448715"/>
              <a:gd name="connsiteX41" fmla="*/ 1682496 w 5989320"/>
              <a:gd name="connsiteY41" fmla="*/ 1281587 h 3448715"/>
              <a:gd name="connsiteX42" fmla="*/ 1746504 w 5989320"/>
              <a:gd name="connsiteY42" fmla="*/ 1208435 h 3448715"/>
              <a:gd name="connsiteX43" fmla="*/ 1773936 w 5989320"/>
              <a:gd name="connsiteY43" fmla="*/ 1162715 h 3448715"/>
              <a:gd name="connsiteX44" fmla="*/ 1810512 w 5989320"/>
              <a:gd name="connsiteY44" fmla="*/ 1116995 h 3448715"/>
              <a:gd name="connsiteX45" fmla="*/ 1828800 w 5989320"/>
              <a:gd name="connsiteY45" fmla="*/ 1080419 h 3448715"/>
              <a:gd name="connsiteX46" fmla="*/ 1883664 w 5989320"/>
              <a:gd name="connsiteY46" fmla="*/ 998123 h 3448715"/>
              <a:gd name="connsiteX47" fmla="*/ 1901952 w 5989320"/>
              <a:gd name="connsiteY47" fmla="*/ 970691 h 3448715"/>
              <a:gd name="connsiteX48" fmla="*/ 1947672 w 5989320"/>
              <a:gd name="connsiteY48" fmla="*/ 915827 h 3448715"/>
              <a:gd name="connsiteX49" fmla="*/ 1975104 w 5989320"/>
              <a:gd name="connsiteY49" fmla="*/ 888395 h 3448715"/>
              <a:gd name="connsiteX50" fmla="*/ 1993392 w 5989320"/>
              <a:gd name="connsiteY50" fmla="*/ 860963 h 3448715"/>
              <a:gd name="connsiteX51" fmla="*/ 2020824 w 5989320"/>
              <a:gd name="connsiteY51" fmla="*/ 833531 h 3448715"/>
              <a:gd name="connsiteX52" fmla="*/ 2048256 w 5989320"/>
              <a:gd name="connsiteY52" fmla="*/ 796955 h 3448715"/>
              <a:gd name="connsiteX53" fmla="*/ 2066544 w 5989320"/>
              <a:gd name="connsiteY53" fmla="*/ 769523 h 3448715"/>
              <a:gd name="connsiteX54" fmla="*/ 2112264 w 5989320"/>
              <a:gd name="connsiteY54" fmla="*/ 723803 h 3448715"/>
              <a:gd name="connsiteX55" fmla="*/ 2194560 w 5989320"/>
              <a:gd name="connsiteY55" fmla="*/ 668939 h 3448715"/>
              <a:gd name="connsiteX56" fmla="*/ 2221992 w 5989320"/>
              <a:gd name="connsiteY56" fmla="*/ 650651 h 3448715"/>
              <a:gd name="connsiteX57" fmla="*/ 2258568 w 5989320"/>
              <a:gd name="connsiteY57" fmla="*/ 623219 h 3448715"/>
              <a:gd name="connsiteX58" fmla="*/ 2304288 w 5989320"/>
              <a:gd name="connsiteY58" fmla="*/ 604931 h 3448715"/>
              <a:gd name="connsiteX59" fmla="*/ 2377440 w 5989320"/>
              <a:gd name="connsiteY59" fmla="*/ 550067 h 3448715"/>
              <a:gd name="connsiteX60" fmla="*/ 2432304 w 5989320"/>
              <a:gd name="connsiteY60" fmla="*/ 531779 h 3448715"/>
              <a:gd name="connsiteX61" fmla="*/ 2459736 w 5989320"/>
              <a:gd name="connsiteY61" fmla="*/ 513491 h 3448715"/>
              <a:gd name="connsiteX62" fmla="*/ 2505456 w 5989320"/>
              <a:gd name="connsiteY62" fmla="*/ 504347 h 3448715"/>
              <a:gd name="connsiteX63" fmla="*/ 2624328 w 5989320"/>
              <a:gd name="connsiteY63" fmla="*/ 486059 h 3448715"/>
              <a:gd name="connsiteX64" fmla="*/ 2679192 w 5989320"/>
              <a:gd name="connsiteY64" fmla="*/ 467771 h 3448715"/>
              <a:gd name="connsiteX65" fmla="*/ 2724912 w 5989320"/>
              <a:gd name="connsiteY65" fmla="*/ 458627 h 3448715"/>
              <a:gd name="connsiteX66" fmla="*/ 2752344 w 5989320"/>
              <a:gd name="connsiteY66" fmla="*/ 440339 h 3448715"/>
              <a:gd name="connsiteX67" fmla="*/ 2807208 w 5989320"/>
              <a:gd name="connsiteY67" fmla="*/ 431195 h 3448715"/>
              <a:gd name="connsiteX68" fmla="*/ 2852928 w 5989320"/>
              <a:gd name="connsiteY68" fmla="*/ 422051 h 3448715"/>
              <a:gd name="connsiteX69" fmla="*/ 2971800 w 5989320"/>
              <a:gd name="connsiteY69" fmla="*/ 385475 h 3448715"/>
              <a:gd name="connsiteX70" fmla="*/ 2999232 w 5989320"/>
              <a:gd name="connsiteY70" fmla="*/ 376331 h 3448715"/>
              <a:gd name="connsiteX71" fmla="*/ 3072384 w 5989320"/>
              <a:gd name="connsiteY71" fmla="*/ 367187 h 3448715"/>
              <a:gd name="connsiteX72" fmla="*/ 3346704 w 5989320"/>
              <a:gd name="connsiteY72" fmla="*/ 339755 h 3448715"/>
              <a:gd name="connsiteX73" fmla="*/ 3410712 w 5989320"/>
              <a:gd name="connsiteY73" fmla="*/ 330611 h 3448715"/>
              <a:gd name="connsiteX74" fmla="*/ 3447288 w 5989320"/>
              <a:gd name="connsiteY74" fmla="*/ 321467 h 3448715"/>
              <a:gd name="connsiteX75" fmla="*/ 3538728 w 5989320"/>
              <a:gd name="connsiteY75" fmla="*/ 312323 h 3448715"/>
              <a:gd name="connsiteX76" fmla="*/ 3584448 w 5989320"/>
              <a:gd name="connsiteY76" fmla="*/ 303179 h 3448715"/>
              <a:gd name="connsiteX77" fmla="*/ 3657600 w 5989320"/>
              <a:gd name="connsiteY77" fmla="*/ 294035 h 3448715"/>
              <a:gd name="connsiteX78" fmla="*/ 3721608 w 5989320"/>
              <a:gd name="connsiteY78" fmla="*/ 284891 h 3448715"/>
              <a:gd name="connsiteX79" fmla="*/ 3767328 w 5989320"/>
              <a:gd name="connsiteY79" fmla="*/ 266603 h 3448715"/>
              <a:gd name="connsiteX80" fmla="*/ 3840480 w 5989320"/>
              <a:gd name="connsiteY80" fmla="*/ 230027 h 3448715"/>
              <a:gd name="connsiteX81" fmla="*/ 3858768 w 5989320"/>
              <a:gd name="connsiteY81" fmla="*/ 202595 h 3448715"/>
              <a:gd name="connsiteX82" fmla="*/ 3886200 w 5989320"/>
              <a:gd name="connsiteY82" fmla="*/ 184307 h 3448715"/>
              <a:gd name="connsiteX83" fmla="*/ 3941064 w 5989320"/>
              <a:gd name="connsiteY83" fmla="*/ 92867 h 3448715"/>
              <a:gd name="connsiteX84" fmla="*/ 3977640 w 5989320"/>
              <a:gd name="connsiteY84" fmla="*/ 38003 h 3448715"/>
              <a:gd name="connsiteX85" fmla="*/ 3986784 w 5989320"/>
              <a:gd name="connsiteY85" fmla="*/ 65435 h 3448715"/>
              <a:gd name="connsiteX86" fmla="*/ 4014216 w 5989320"/>
              <a:gd name="connsiteY86" fmla="*/ 120299 h 3448715"/>
              <a:gd name="connsiteX87" fmla="*/ 4032504 w 5989320"/>
              <a:gd name="connsiteY87" fmla="*/ 211739 h 3448715"/>
              <a:gd name="connsiteX88" fmla="*/ 4041648 w 5989320"/>
              <a:gd name="connsiteY88" fmla="*/ 257459 h 3448715"/>
              <a:gd name="connsiteX89" fmla="*/ 4050792 w 5989320"/>
              <a:gd name="connsiteY89" fmla="*/ 284891 h 3448715"/>
              <a:gd name="connsiteX90" fmla="*/ 4059936 w 5989320"/>
              <a:gd name="connsiteY90" fmla="*/ 348899 h 3448715"/>
              <a:gd name="connsiteX91" fmla="*/ 4078224 w 5989320"/>
              <a:gd name="connsiteY91" fmla="*/ 403763 h 3448715"/>
              <a:gd name="connsiteX92" fmla="*/ 4087368 w 5989320"/>
              <a:gd name="connsiteY92" fmla="*/ 440339 h 3448715"/>
              <a:gd name="connsiteX93" fmla="*/ 4105656 w 5989320"/>
              <a:gd name="connsiteY93" fmla="*/ 504347 h 3448715"/>
              <a:gd name="connsiteX94" fmla="*/ 4123944 w 5989320"/>
              <a:gd name="connsiteY94" fmla="*/ 650651 h 3448715"/>
              <a:gd name="connsiteX95" fmla="*/ 4142232 w 5989320"/>
              <a:gd name="connsiteY95" fmla="*/ 751235 h 3448715"/>
              <a:gd name="connsiteX96" fmla="*/ 4151376 w 5989320"/>
              <a:gd name="connsiteY96" fmla="*/ 723803 h 3448715"/>
              <a:gd name="connsiteX97" fmla="*/ 4169664 w 5989320"/>
              <a:gd name="connsiteY97" fmla="*/ 449483 h 3448715"/>
              <a:gd name="connsiteX98" fmla="*/ 4206240 w 5989320"/>
              <a:gd name="connsiteY98" fmla="*/ 348899 h 3448715"/>
              <a:gd name="connsiteX99" fmla="*/ 4224528 w 5989320"/>
              <a:gd name="connsiteY99" fmla="*/ 312323 h 3448715"/>
              <a:gd name="connsiteX100" fmla="*/ 4233672 w 5989320"/>
              <a:gd name="connsiteY100" fmla="*/ 284891 h 3448715"/>
              <a:gd name="connsiteX101" fmla="*/ 4334256 w 5989320"/>
              <a:gd name="connsiteY101" fmla="*/ 220883 h 3448715"/>
              <a:gd name="connsiteX102" fmla="*/ 4370832 w 5989320"/>
              <a:gd name="connsiteY102" fmla="*/ 211739 h 3448715"/>
              <a:gd name="connsiteX103" fmla="*/ 4434840 w 5989320"/>
              <a:gd name="connsiteY103" fmla="*/ 202595 h 3448715"/>
              <a:gd name="connsiteX104" fmla="*/ 4526280 w 5989320"/>
              <a:gd name="connsiteY104" fmla="*/ 184307 h 3448715"/>
              <a:gd name="connsiteX105" fmla="*/ 4681728 w 5989320"/>
              <a:gd name="connsiteY105" fmla="*/ 166019 h 3448715"/>
              <a:gd name="connsiteX106" fmla="*/ 5266944 w 5989320"/>
              <a:gd name="connsiteY106" fmla="*/ 156875 h 3448715"/>
              <a:gd name="connsiteX107" fmla="*/ 5294376 w 5989320"/>
              <a:gd name="connsiteY107" fmla="*/ 138587 h 3448715"/>
              <a:gd name="connsiteX108" fmla="*/ 5349240 w 5989320"/>
              <a:gd name="connsiteY108" fmla="*/ 83723 h 3448715"/>
              <a:gd name="connsiteX109" fmla="*/ 5358384 w 5989320"/>
              <a:gd name="connsiteY109" fmla="*/ 56291 h 3448715"/>
              <a:gd name="connsiteX110" fmla="*/ 5367528 w 5989320"/>
              <a:gd name="connsiteY110" fmla="*/ 1427 h 3448715"/>
              <a:gd name="connsiteX111" fmla="*/ 5385816 w 5989320"/>
              <a:gd name="connsiteY111" fmla="*/ 28859 h 3448715"/>
              <a:gd name="connsiteX112" fmla="*/ 5394960 w 5989320"/>
              <a:gd name="connsiteY112" fmla="*/ 65435 h 3448715"/>
              <a:gd name="connsiteX113" fmla="*/ 5413248 w 5989320"/>
              <a:gd name="connsiteY113" fmla="*/ 202595 h 3448715"/>
              <a:gd name="connsiteX114" fmla="*/ 5431536 w 5989320"/>
              <a:gd name="connsiteY114" fmla="*/ 230027 h 3448715"/>
              <a:gd name="connsiteX115" fmla="*/ 5449824 w 5989320"/>
              <a:gd name="connsiteY115" fmla="*/ 394619 h 3448715"/>
              <a:gd name="connsiteX116" fmla="*/ 5458968 w 5989320"/>
              <a:gd name="connsiteY116" fmla="*/ 422051 h 3448715"/>
              <a:gd name="connsiteX117" fmla="*/ 5468112 w 5989320"/>
              <a:gd name="connsiteY117" fmla="*/ 467771 h 3448715"/>
              <a:gd name="connsiteX118" fmla="*/ 5477256 w 5989320"/>
              <a:gd name="connsiteY118" fmla="*/ 495203 h 3448715"/>
              <a:gd name="connsiteX119" fmla="*/ 5486400 w 5989320"/>
              <a:gd name="connsiteY119" fmla="*/ 531779 h 3448715"/>
              <a:gd name="connsiteX120" fmla="*/ 5495544 w 5989320"/>
              <a:gd name="connsiteY120" fmla="*/ 275747 h 3448715"/>
              <a:gd name="connsiteX121" fmla="*/ 5504688 w 5989320"/>
              <a:gd name="connsiteY121" fmla="*/ 239171 h 3448715"/>
              <a:gd name="connsiteX122" fmla="*/ 5568696 w 5989320"/>
              <a:gd name="connsiteY122" fmla="*/ 193451 h 3448715"/>
              <a:gd name="connsiteX123" fmla="*/ 5614416 w 5989320"/>
              <a:gd name="connsiteY123" fmla="*/ 184307 h 3448715"/>
              <a:gd name="connsiteX124" fmla="*/ 5989320 w 5989320"/>
              <a:gd name="connsiteY124" fmla="*/ 184307 h 34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989320" h="3448715">
                <a:moveTo>
                  <a:pt x="0" y="3448715"/>
                </a:moveTo>
                <a:lnTo>
                  <a:pt x="274320" y="3439571"/>
                </a:lnTo>
                <a:cubicBezTo>
                  <a:pt x="335711" y="3436340"/>
                  <a:pt x="332524" y="3435410"/>
                  <a:pt x="374904" y="3421283"/>
                </a:cubicBezTo>
                <a:cubicBezTo>
                  <a:pt x="539845" y="3256342"/>
                  <a:pt x="375272" y="3426950"/>
                  <a:pt x="466344" y="3320699"/>
                </a:cubicBezTo>
                <a:cubicBezTo>
                  <a:pt x="474760" y="3310881"/>
                  <a:pt x="486017" y="3303612"/>
                  <a:pt x="493776" y="3293267"/>
                </a:cubicBezTo>
                <a:cubicBezTo>
                  <a:pt x="504440" y="3279049"/>
                  <a:pt x="511016" y="3262107"/>
                  <a:pt x="521208" y="3247547"/>
                </a:cubicBezTo>
                <a:cubicBezTo>
                  <a:pt x="532400" y="3231558"/>
                  <a:pt x="546074" y="3217440"/>
                  <a:pt x="557784" y="3201827"/>
                </a:cubicBezTo>
                <a:cubicBezTo>
                  <a:pt x="564378" y="3193035"/>
                  <a:pt x="568920" y="3182739"/>
                  <a:pt x="576072" y="3174395"/>
                </a:cubicBezTo>
                <a:cubicBezTo>
                  <a:pt x="587293" y="3161304"/>
                  <a:pt x="601427" y="3150910"/>
                  <a:pt x="612648" y="3137819"/>
                </a:cubicBezTo>
                <a:cubicBezTo>
                  <a:pt x="619800" y="3129475"/>
                  <a:pt x="624548" y="3119330"/>
                  <a:pt x="630936" y="3110387"/>
                </a:cubicBezTo>
                <a:cubicBezTo>
                  <a:pt x="639794" y="3097986"/>
                  <a:pt x="650291" y="3086734"/>
                  <a:pt x="658368" y="3073811"/>
                </a:cubicBezTo>
                <a:cubicBezTo>
                  <a:pt x="705937" y="2997701"/>
                  <a:pt x="654689" y="3072026"/>
                  <a:pt x="685800" y="3009803"/>
                </a:cubicBezTo>
                <a:cubicBezTo>
                  <a:pt x="690715" y="2999973"/>
                  <a:pt x="699173" y="2992201"/>
                  <a:pt x="704088" y="2982371"/>
                </a:cubicBezTo>
                <a:cubicBezTo>
                  <a:pt x="708399" y="2973750"/>
                  <a:pt x="708124" y="2963113"/>
                  <a:pt x="713232" y="2954939"/>
                </a:cubicBezTo>
                <a:cubicBezTo>
                  <a:pt x="723576" y="2938389"/>
                  <a:pt x="739767" y="2925954"/>
                  <a:pt x="749808" y="2909219"/>
                </a:cubicBezTo>
                <a:lnTo>
                  <a:pt x="813816" y="2781203"/>
                </a:lnTo>
                <a:cubicBezTo>
                  <a:pt x="819912" y="2769011"/>
                  <a:pt x="824543" y="2755969"/>
                  <a:pt x="832104" y="2744627"/>
                </a:cubicBezTo>
                <a:cubicBezTo>
                  <a:pt x="844296" y="2726339"/>
                  <a:pt x="853138" y="2705305"/>
                  <a:pt x="868680" y="2689763"/>
                </a:cubicBezTo>
                <a:cubicBezTo>
                  <a:pt x="877824" y="2680619"/>
                  <a:pt x="888596" y="2672854"/>
                  <a:pt x="896112" y="2662331"/>
                </a:cubicBezTo>
                <a:cubicBezTo>
                  <a:pt x="904035" y="2651239"/>
                  <a:pt x="907176" y="2637314"/>
                  <a:pt x="914400" y="2625755"/>
                </a:cubicBezTo>
                <a:cubicBezTo>
                  <a:pt x="922477" y="2612832"/>
                  <a:pt x="933755" y="2602102"/>
                  <a:pt x="941832" y="2589179"/>
                </a:cubicBezTo>
                <a:cubicBezTo>
                  <a:pt x="949056" y="2577620"/>
                  <a:pt x="952802" y="2564103"/>
                  <a:pt x="960120" y="2552603"/>
                </a:cubicBezTo>
                <a:cubicBezTo>
                  <a:pt x="974197" y="2530482"/>
                  <a:pt x="991661" y="2510651"/>
                  <a:pt x="1005840" y="2488595"/>
                </a:cubicBezTo>
                <a:cubicBezTo>
                  <a:pt x="1019128" y="2467924"/>
                  <a:pt x="1029773" y="2445659"/>
                  <a:pt x="1042416" y="2424587"/>
                </a:cubicBezTo>
                <a:cubicBezTo>
                  <a:pt x="1074732" y="2370727"/>
                  <a:pt x="1048307" y="2425403"/>
                  <a:pt x="1088136" y="2351435"/>
                </a:cubicBezTo>
                <a:cubicBezTo>
                  <a:pt x="1101061" y="2327431"/>
                  <a:pt x="1116091" y="2304146"/>
                  <a:pt x="1124712" y="2278283"/>
                </a:cubicBezTo>
                <a:cubicBezTo>
                  <a:pt x="1130808" y="2259995"/>
                  <a:pt x="1133769" y="2240342"/>
                  <a:pt x="1143000" y="2223419"/>
                </a:cubicBezTo>
                <a:cubicBezTo>
                  <a:pt x="1152346" y="2206285"/>
                  <a:pt x="1169681" y="2194521"/>
                  <a:pt x="1179576" y="2177699"/>
                </a:cubicBezTo>
                <a:cubicBezTo>
                  <a:pt x="1200310" y="2142452"/>
                  <a:pt x="1219253" y="2105939"/>
                  <a:pt x="1234440" y="2067971"/>
                </a:cubicBezTo>
                <a:cubicBezTo>
                  <a:pt x="1240536" y="2052731"/>
                  <a:pt x="1244868" y="2036661"/>
                  <a:pt x="1252728" y="2022251"/>
                </a:cubicBezTo>
                <a:cubicBezTo>
                  <a:pt x="1263253" y="2002955"/>
                  <a:pt x="1279474" y="1987046"/>
                  <a:pt x="1289304" y="1967387"/>
                </a:cubicBezTo>
                <a:cubicBezTo>
                  <a:pt x="1384917" y="1776160"/>
                  <a:pt x="1280330" y="1974430"/>
                  <a:pt x="1353312" y="1857659"/>
                </a:cubicBezTo>
                <a:cubicBezTo>
                  <a:pt x="1360536" y="1846100"/>
                  <a:pt x="1366230" y="1833612"/>
                  <a:pt x="1371600" y="1821083"/>
                </a:cubicBezTo>
                <a:cubicBezTo>
                  <a:pt x="1375397" y="1812224"/>
                  <a:pt x="1375397" y="1801671"/>
                  <a:pt x="1380744" y="1793651"/>
                </a:cubicBezTo>
                <a:cubicBezTo>
                  <a:pt x="1387917" y="1782891"/>
                  <a:pt x="1399032" y="1775363"/>
                  <a:pt x="1408176" y="1766219"/>
                </a:cubicBezTo>
                <a:cubicBezTo>
                  <a:pt x="1430541" y="1676760"/>
                  <a:pt x="1398057" y="1780036"/>
                  <a:pt x="1444752" y="1702211"/>
                </a:cubicBezTo>
                <a:cubicBezTo>
                  <a:pt x="1474917" y="1651937"/>
                  <a:pt x="1493676" y="1594968"/>
                  <a:pt x="1527048" y="1546763"/>
                </a:cubicBezTo>
                <a:cubicBezTo>
                  <a:pt x="1554480" y="1507139"/>
                  <a:pt x="1587791" y="1470996"/>
                  <a:pt x="1609344" y="1427891"/>
                </a:cubicBezTo>
                <a:cubicBezTo>
                  <a:pt x="1618488" y="1409603"/>
                  <a:pt x="1628472" y="1391711"/>
                  <a:pt x="1636776" y="1373027"/>
                </a:cubicBezTo>
                <a:cubicBezTo>
                  <a:pt x="1640691" y="1364219"/>
                  <a:pt x="1641609" y="1354216"/>
                  <a:pt x="1645920" y="1345595"/>
                </a:cubicBezTo>
                <a:cubicBezTo>
                  <a:pt x="1650835" y="1335765"/>
                  <a:pt x="1658756" y="1327705"/>
                  <a:pt x="1664208" y="1318163"/>
                </a:cubicBezTo>
                <a:cubicBezTo>
                  <a:pt x="1670971" y="1306328"/>
                  <a:pt x="1674935" y="1292929"/>
                  <a:pt x="1682496" y="1281587"/>
                </a:cubicBezTo>
                <a:cubicBezTo>
                  <a:pt x="1784627" y="1128390"/>
                  <a:pt x="1667188" y="1314190"/>
                  <a:pt x="1746504" y="1208435"/>
                </a:cubicBezTo>
                <a:cubicBezTo>
                  <a:pt x="1757168" y="1194217"/>
                  <a:pt x="1763744" y="1177275"/>
                  <a:pt x="1773936" y="1162715"/>
                </a:cubicBezTo>
                <a:cubicBezTo>
                  <a:pt x="1785128" y="1146726"/>
                  <a:pt x="1799686" y="1133234"/>
                  <a:pt x="1810512" y="1116995"/>
                </a:cubicBezTo>
                <a:cubicBezTo>
                  <a:pt x="1818073" y="1105653"/>
                  <a:pt x="1821656" y="1092028"/>
                  <a:pt x="1828800" y="1080419"/>
                </a:cubicBezTo>
                <a:cubicBezTo>
                  <a:pt x="1846079" y="1052341"/>
                  <a:pt x="1865376" y="1025555"/>
                  <a:pt x="1883664" y="998123"/>
                </a:cubicBezTo>
                <a:cubicBezTo>
                  <a:pt x="1889760" y="988979"/>
                  <a:pt x="1894181" y="978462"/>
                  <a:pt x="1901952" y="970691"/>
                </a:cubicBezTo>
                <a:cubicBezTo>
                  <a:pt x="1982095" y="890548"/>
                  <a:pt x="1884019" y="992210"/>
                  <a:pt x="1947672" y="915827"/>
                </a:cubicBezTo>
                <a:cubicBezTo>
                  <a:pt x="1955951" y="905893"/>
                  <a:pt x="1966825" y="898329"/>
                  <a:pt x="1975104" y="888395"/>
                </a:cubicBezTo>
                <a:cubicBezTo>
                  <a:pt x="1982139" y="879952"/>
                  <a:pt x="1986357" y="869406"/>
                  <a:pt x="1993392" y="860963"/>
                </a:cubicBezTo>
                <a:cubicBezTo>
                  <a:pt x="2001671" y="851029"/>
                  <a:pt x="2012408" y="843349"/>
                  <a:pt x="2020824" y="833531"/>
                </a:cubicBezTo>
                <a:cubicBezTo>
                  <a:pt x="2030742" y="821960"/>
                  <a:pt x="2039398" y="809356"/>
                  <a:pt x="2048256" y="796955"/>
                </a:cubicBezTo>
                <a:cubicBezTo>
                  <a:pt x="2054644" y="788012"/>
                  <a:pt x="2059307" y="777794"/>
                  <a:pt x="2066544" y="769523"/>
                </a:cubicBezTo>
                <a:cubicBezTo>
                  <a:pt x="2080736" y="753303"/>
                  <a:pt x="2095583" y="737451"/>
                  <a:pt x="2112264" y="723803"/>
                </a:cubicBezTo>
                <a:lnTo>
                  <a:pt x="2194560" y="668939"/>
                </a:lnTo>
                <a:cubicBezTo>
                  <a:pt x="2203704" y="662843"/>
                  <a:pt x="2213200" y="657245"/>
                  <a:pt x="2221992" y="650651"/>
                </a:cubicBezTo>
                <a:cubicBezTo>
                  <a:pt x="2234184" y="641507"/>
                  <a:pt x="2245246" y="630620"/>
                  <a:pt x="2258568" y="623219"/>
                </a:cubicBezTo>
                <a:cubicBezTo>
                  <a:pt x="2272916" y="615248"/>
                  <a:pt x="2290213" y="613376"/>
                  <a:pt x="2304288" y="604931"/>
                </a:cubicBezTo>
                <a:cubicBezTo>
                  <a:pt x="2317612" y="596936"/>
                  <a:pt x="2356843" y="559221"/>
                  <a:pt x="2377440" y="550067"/>
                </a:cubicBezTo>
                <a:cubicBezTo>
                  <a:pt x="2395056" y="542238"/>
                  <a:pt x="2414688" y="539608"/>
                  <a:pt x="2432304" y="531779"/>
                </a:cubicBezTo>
                <a:cubicBezTo>
                  <a:pt x="2442347" y="527316"/>
                  <a:pt x="2449446" y="517350"/>
                  <a:pt x="2459736" y="513491"/>
                </a:cubicBezTo>
                <a:cubicBezTo>
                  <a:pt x="2474288" y="508034"/>
                  <a:pt x="2490284" y="507718"/>
                  <a:pt x="2505456" y="504347"/>
                </a:cubicBezTo>
                <a:cubicBezTo>
                  <a:pt x="2584647" y="486749"/>
                  <a:pt x="2494757" y="500456"/>
                  <a:pt x="2624328" y="486059"/>
                </a:cubicBezTo>
                <a:cubicBezTo>
                  <a:pt x="2642616" y="479963"/>
                  <a:pt x="2660594" y="472843"/>
                  <a:pt x="2679192" y="467771"/>
                </a:cubicBezTo>
                <a:cubicBezTo>
                  <a:pt x="2694186" y="463682"/>
                  <a:pt x="2710360" y="464084"/>
                  <a:pt x="2724912" y="458627"/>
                </a:cubicBezTo>
                <a:cubicBezTo>
                  <a:pt x="2735202" y="454768"/>
                  <a:pt x="2741918" y="443814"/>
                  <a:pt x="2752344" y="440339"/>
                </a:cubicBezTo>
                <a:cubicBezTo>
                  <a:pt x="2769933" y="434476"/>
                  <a:pt x="2788967" y="434512"/>
                  <a:pt x="2807208" y="431195"/>
                </a:cubicBezTo>
                <a:cubicBezTo>
                  <a:pt x="2822499" y="428415"/>
                  <a:pt x="2837850" y="425820"/>
                  <a:pt x="2852928" y="422051"/>
                </a:cubicBezTo>
                <a:cubicBezTo>
                  <a:pt x="2900096" y="410259"/>
                  <a:pt x="2926617" y="400536"/>
                  <a:pt x="2971800" y="385475"/>
                </a:cubicBezTo>
                <a:cubicBezTo>
                  <a:pt x="2980944" y="382427"/>
                  <a:pt x="2989668" y="377527"/>
                  <a:pt x="2999232" y="376331"/>
                </a:cubicBezTo>
                <a:cubicBezTo>
                  <a:pt x="3023616" y="373283"/>
                  <a:pt x="3047941" y="369716"/>
                  <a:pt x="3072384" y="367187"/>
                </a:cubicBezTo>
                <a:cubicBezTo>
                  <a:pt x="3156018" y="358535"/>
                  <a:pt x="3258827" y="350740"/>
                  <a:pt x="3346704" y="339755"/>
                </a:cubicBezTo>
                <a:cubicBezTo>
                  <a:pt x="3368090" y="337082"/>
                  <a:pt x="3389507" y="334466"/>
                  <a:pt x="3410712" y="330611"/>
                </a:cubicBezTo>
                <a:cubicBezTo>
                  <a:pt x="3423077" y="328363"/>
                  <a:pt x="3434847" y="323244"/>
                  <a:pt x="3447288" y="321467"/>
                </a:cubicBezTo>
                <a:cubicBezTo>
                  <a:pt x="3477612" y="317135"/>
                  <a:pt x="3508365" y="316371"/>
                  <a:pt x="3538728" y="312323"/>
                </a:cubicBezTo>
                <a:cubicBezTo>
                  <a:pt x="3554133" y="310269"/>
                  <a:pt x="3569087" y="305542"/>
                  <a:pt x="3584448" y="303179"/>
                </a:cubicBezTo>
                <a:cubicBezTo>
                  <a:pt x="3608736" y="299442"/>
                  <a:pt x="3633242" y="297283"/>
                  <a:pt x="3657600" y="294035"/>
                </a:cubicBezTo>
                <a:lnTo>
                  <a:pt x="3721608" y="284891"/>
                </a:lnTo>
                <a:cubicBezTo>
                  <a:pt x="3736848" y="278795"/>
                  <a:pt x="3752425" y="273481"/>
                  <a:pt x="3767328" y="266603"/>
                </a:cubicBezTo>
                <a:cubicBezTo>
                  <a:pt x="3792081" y="255179"/>
                  <a:pt x="3840480" y="230027"/>
                  <a:pt x="3840480" y="230027"/>
                </a:cubicBezTo>
                <a:cubicBezTo>
                  <a:pt x="3846576" y="220883"/>
                  <a:pt x="3850997" y="210366"/>
                  <a:pt x="3858768" y="202595"/>
                </a:cubicBezTo>
                <a:cubicBezTo>
                  <a:pt x="3866539" y="194824"/>
                  <a:pt x="3878963" y="192578"/>
                  <a:pt x="3886200" y="184307"/>
                </a:cubicBezTo>
                <a:cubicBezTo>
                  <a:pt x="3929095" y="135284"/>
                  <a:pt x="3913717" y="138446"/>
                  <a:pt x="3941064" y="92867"/>
                </a:cubicBezTo>
                <a:cubicBezTo>
                  <a:pt x="3952372" y="74020"/>
                  <a:pt x="3977640" y="38003"/>
                  <a:pt x="3977640" y="38003"/>
                </a:cubicBezTo>
                <a:cubicBezTo>
                  <a:pt x="3980688" y="47147"/>
                  <a:pt x="3982473" y="56814"/>
                  <a:pt x="3986784" y="65435"/>
                </a:cubicBezTo>
                <a:cubicBezTo>
                  <a:pt x="4007261" y="106390"/>
                  <a:pt x="4004366" y="77615"/>
                  <a:pt x="4014216" y="120299"/>
                </a:cubicBezTo>
                <a:cubicBezTo>
                  <a:pt x="4021205" y="150587"/>
                  <a:pt x="4026408" y="181259"/>
                  <a:pt x="4032504" y="211739"/>
                </a:cubicBezTo>
                <a:cubicBezTo>
                  <a:pt x="4035552" y="226979"/>
                  <a:pt x="4036733" y="242715"/>
                  <a:pt x="4041648" y="257459"/>
                </a:cubicBezTo>
                <a:lnTo>
                  <a:pt x="4050792" y="284891"/>
                </a:lnTo>
                <a:cubicBezTo>
                  <a:pt x="4053840" y="306227"/>
                  <a:pt x="4055090" y="327898"/>
                  <a:pt x="4059936" y="348899"/>
                </a:cubicBezTo>
                <a:cubicBezTo>
                  <a:pt x="4064271" y="367683"/>
                  <a:pt x="4072685" y="385299"/>
                  <a:pt x="4078224" y="403763"/>
                </a:cubicBezTo>
                <a:cubicBezTo>
                  <a:pt x="4081835" y="415800"/>
                  <a:pt x="4084061" y="428215"/>
                  <a:pt x="4087368" y="440339"/>
                </a:cubicBezTo>
                <a:cubicBezTo>
                  <a:pt x="4093207" y="461747"/>
                  <a:pt x="4099560" y="483011"/>
                  <a:pt x="4105656" y="504347"/>
                </a:cubicBezTo>
                <a:cubicBezTo>
                  <a:pt x="4111752" y="553115"/>
                  <a:pt x="4115864" y="602172"/>
                  <a:pt x="4123944" y="650651"/>
                </a:cubicBezTo>
                <a:cubicBezTo>
                  <a:pt x="4135643" y="720845"/>
                  <a:pt x="4129452" y="687335"/>
                  <a:pt x="4142232" y="751235"/>
                </a:cubicBezTo>
                <a:cubicBezTo>
                  <a:pt x="4145280" y="742091"/>
                  <a:pt x="4150664" y="733415"/>
                  <a:pt x="4151376" y="723803"/>
                </a:cubicBezTo>
                <a:cubicBezTo>
                  <a:pt x="4154643" y="679704"/>
                  <a:pt x="4150167" y="527470"/>
                  <a:pt x="4169664" y="449483"/>
                </a:cubicBezTo>
                <a:cubicBezTo>
                  <a:pt x="4175457" y="426312"/>
                  <a:pt x="4195852" y="372273"/>
                  <a:pt x="4206240" y="348899"/>
                </a:cubicBezTo>
                <a:cubicBezTo>
                  <a:pt x="4211776" y="336443"/>
                  <a:pt x="4219158" y="324852"/>
                  <a:pt x="4224528" y="312323"/>
                </a:cubicBezTo>
                <a:cubicBezTo>
                  <a:pt x="4228325" y="303464"/>
                  <a:pt x="4226856" y="291707"/>
                  <a:pt x="4233672" y="284891"/>
                </a:cubicBezTo>
                <a:cubicBezTo>
                  <a:pt x="4274354" y="244209"/>
                  <a:pt x="4290615" y="233352"/>
                  <a:pt x="4334256" y="220883"/>
                </a:cubicBezTo>
                <a:cubicBezTo>
                  <a:pt x="4346340" y="217431"/>
                  <a:pt x="4358467" y="213987"/>
                  <a:pt x="4370832" y="211739"/>
                </a:cubicBezTo>
                <a:cubicBezTo>
                  <a:pt x="4392037" y="207884"/>
                  <a:pt x="4413615" y="206341"/>
                  <a:pt x="4434840" y="202595"/>
                </a:cubicBezTo>
                <a:cubicBezTo>
                  <a:pt x="4465451" y="197193"/>
                  <a:pt x="4495619" y="189417"/>
                  <a:pt x="4526280" y="184307"/>
                </a:cubicBezTo>
                <a:cubicBezTo>
                  <a:pt x="4584268" y="174642"/>
                  <a:pt x="4617308" y="167737"/>
                  <a:pt x="4681728" y="166019"/>
                </a:cubicBezTo>
                <a:cubicBezTo>
                  <a:pt x="4876754" y="160818"/>
                  <a:pt x="5071872" y="159923"/>
                  <a:pt x="5266944" y="156875"/>
                </a:cubicBezTo>
                <a:cubicBezTo>
                  <a:pt x="5276088" y="150779"/>
                  <a:pt x="5286162" y="145888"/>
                  <a:pt x="5294376" y="138587"/>
                </a:cubicBezTo>
                <a:cubicBezTo>
                  <a:pt x="5313706" y="121404"/>
                  <a:pt x="5349240" y="83723"/>
                  <a:pt x="5349240" y="83723"/>
                </a:cubicBezTo>
                <a:cubicBezTo>
                  <a:pt x="5352288" y="74579"/>
                  <a:pt x="5356293" y="65700"/>
                  <a:pt x="5358384" y="56291"/>
                </a:cubicBezTo>
                <a:cubicBezTo>
                  <a:pt x="5362406" y="38192"/>
                  <a:pt x="5354418" y="14537"/>
                  <a:pt x="5367528" y="1427"/>
                </a:cubicBezTo>
                <a:cubicBezTo>
                  <a:pt x="5375299" y="-6344"/>
                  <a:pt x="5379720" y="19715"/>
                  <a:pt x="5385816" y="28859"/>
                </a:cubicBezTo>
                <a:cubicBezTo>
                  <a:pt x="5388864" y="41051"/>
                  <a:pt x="5393299" y="52978"/>
                  <a:pt x="5394960" y="65435"/>
                </a:cubicBezTo>
                <a:cubicBezTo>
                  <a:pt x="5397249" y="82602"/>
                  <a:pt x="5398922" y="169169"/>
                  <a:pt x="5413248" y="202595"/>
                </a:cubicBezTo>
                <a:cubicBezTo>
                  <a:pt x="5417577" y="212696"/>
                  <a:pt x="5425440" y="220883"/>
                  <a:pt x="5431536" y="230027"/>
                </a:cubicBezTo>
                <a:cubicBezTo>
                  <a:pt x="5436210" y="286119"/>
                  <a:pt x="5437682" y="339979"/>
                  <a:pt x="5449824" y="394619"/>
                </a:cubicBezTo>
                <a:cubicBezTo>
                  <a:pt x="5451915" y="404028"/>
                  <a:pt x="5456630" y="412700"/>
                  <a:pt x="5458968" y="422051"/>
                </a:cubicBezTo>
                <a:cubicBezTo>
                  <a:pt x="5462737" y="437129"/>
                  <a:pt x="5464343" y="452693"/>
                  <a:pt x="5468112" y="467771"/>
                </a:cubicBezTo>
                <a:cubicBezTo>
                  <a:pt x="5470450" y="477122"/>
                  <a:pt x="5474608" y="485935"/>
                  <a:pt x="5477256" y="495203"/>
                </a:cubicBezTo>
                <a:cubicBezTo>
                  <a:pt x="5480708" y="507287"/>
                  <a:pt x="5483352" y="519587"/>
                  <a:pt x="5486400" y="531779"/>
                </a:cubicBezTo>
                <a:cubicBezTo>
                  <a:pt x="5489448" y="446435"/>
                  <a:pt x="5490217" y="360979"/>
                  <a:pt x="5495544" y="275747"/>
                </a:cubicBezTo>
                <a:cubicBezTo>
                  <a:pt x="5496328" y="263204"/>
                  <a:pt x="5498453" y="250082"/>
                  <a:pt x="5504688" y="239171"/>
                </a:cubicBezTo>
                <a:cubicBezTo>
                  <a:pt x="5516760" y="218045"/>
                  <a:pt x="5546905" y="200715"/>
                  <a:pt x="5568696" y="193451"/>
                </a:cubicBezTo>
                <a:cubicBezTo>
                  <a:pt x="5583440" y="188536"/>
                  <a:pt x="5598878" y="184645"/>
                  <a:pt x="5614416" y="184307"/>
                </a:cubicBezTo>
                <a:cubicBezTo>
                  <a:pt x="5739354" y="181591"/>
                  <a:pt x="5864352" y="184307"/>
                  <a:pt x="5989320" y="18430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F2707-BA2D-B6BA-EFC2-CA47201DA56F}"/>
              </a:ext>
            </a:extLst>
          </p:cNvPr>
          <p:cNvSpPr txBox="1"/>
          <p:nvPr/>
        </p:nvSpPr>
        <p:spPr>
          <a:xfrm>
            <a:off x="8275320" y="5806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log(lag(time))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F0B48-020C-08CE-008E-9B21708F5709}"/>
              </a:ext>
            </a:extLst>
          </p:cNvPr>
          <p:cNvSpPr txBox="1"/>
          <p:nvPr/>
        </p:nvSpPr>
        <p:spPr>
          <a:xfrm>
            <a:off x="4800600" y="969264"/>
            <a:ext cx="461665" cy="238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Log(Semi-variogram)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F69DC-DE14-1841-BBED-F94D9524FBBB}"/>
              </a:ext>
            </a:extLst>
          </p:cNvPr>
          <p:cNvSpPr txBox="1"/>
          <p:nvPr/>
        </p:nvSpPr>
        <p:spPr>
          <a:xfrm>
            <a:off x="4736592" y="5065776"/>
            <a:ext cx="8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Nugget (Noise)</a:t>
            </a:r>
            <a:endParaRPr lang="en-I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F3268-7BDE-FA6B-25A5-2A2E8DE7328E}"/>
              </a:ext>
            </a:extLst>
          </p:cNvPr>
          <p:cNvSpPr txBox="1"/>
          <p:nvPr/>
        </p:nvSpPr>
        <p:spPr>
          <a:xfrm>
            <a:off x="7533131" y="3743754"/>
            <a:ext cx="946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Effective Range (95% sill)</a:t>
            </a:r>
            <a:endParaRPr lang="en-IE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CB3A00-28AD-3341-330A-B6E3BFE04C5C}"/>
              </a:ext>
            </a:extLst>
          </p:cNvPr>
          <p:cNvCxnSpPr/>
          <p:nvPr/>
        </p:nvCxnSpPr>
        <p:spPr>
          <a:xfrm flipV="1">
            <a:off x="5376673" y="2194560"/>
            <a:ext cx="6129527" cy="9144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985D48-0C37-FBDF-1119-075194AA6D27}"/>
              </a:ext>
            </a:extLst>
          </p:cNvPr>
          <p:cNvCxnSpPr>
            <a:cxnSpLocks/>
          </p:cNvCxnSpPr>
          <p:nvPr/>
        </p:nvCxnSpPr>
        <p:spPr>
          <a:xfrm flipV="1">
            <a:off x="7565457" y="2286000"/>
            <a:ext cx="1" cy="3401568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BED43E-426F-5BC9-DE10-BF7FAB575E0F}"/>
              </a:ext>
            </a:extLst>
          </p:cNvPr>
          <p:cNvSpPr txBox="1"/>
          <p:nvPr/>
        </p:nvSpPr>
        <p:spPr>
          <a:xfrm>
            <a:off x="9059257" y="2959084"/>
            <a:ext cx="101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Diurnal Variations (12h max, 24h min)</a:t>
            </a:r>
            <a:endParaRPr lang="en-I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D9997-9141-F314-02FB-6A8273A885E5}"/>
              </a:ext>
            </a:extLst>
          </p:cNvPr>
          <p:cNvSpPr txBox="1"/>
          <p:nvPr/>
        </p:nvSpPr>
        <p:spPr>
          <a:xfrm>
            <a:off x="10487808" y="2676061"/>
            <a:ext cx="101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Seasonal Variations (6m max, 1y min)</a:t>
            </a:r>
            <a:endParaRPr lang="en-IE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6ADCD-6E67-2702-5D13-122435FD1129}"/>
              </a:ext>
            </a:extLst>
          </p:cNvPr>
          <p:cNvSpPr txBox="1"/>
          <p:nvPr/>
        </p:nvSpPr>
        <p:spPr>
          <a:xfrm>
            <a:off x="5637999" y="3505297"/>
            <a:ext cx="124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Convective</a:t>
            </a:r>
          </a:p>
          <a:p>
            <a:r>
              <a:rPr lang="en-GB" sz="1400" dirty="0"/>
              <a:t>Scale ~1min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6855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FF1B-9A55-28DA-BEF5-1A8251EB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Spatial Variogram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791B-AA0C-9E1E-D316-7C7BB48D4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CA1B4-3817-EB88-EC01-2F0BDFB40C80}"/>
              </a:ext>
            </a:extLst>
          </p:cNvPr>
          <p:cNvCxnSpPr>
            <a:cxnSpLocks/>
          </p:cNvCxnSpPr>
          <p:nvPr/>
        </p:nvCxnSpPr>
        <p:spPr>
          <a:xfrm flipV="1">
            <a:off x="5394960" y="969264"/>
            <a:ext cx="0" cy="471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6B628-4018-47E0-319D-D1D364D34700}"/>
              </a:ext>
            </a:extLst>
          </p:cNvPr>
          <p:cNvCxnSpPr>
            <a:cxnSpLocks/>
          </p:cNvCxnSpPr>
          <p:nvPr/>
        </p:nvCxnSpPr>
        <p:spPr>
          <a:xfrm>
            <a:off x="5394960" y="5687568"/>
            <a:ext cx="6111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AF2707-BA2D-B6BA-EFC2-CA47201DA56F}"/>
              </a:ext>
            </a:extLst>
          </p:cNvPr>
          <p:cNvSpPr txBox="1"/>
          <p:nvPr/>
        </p:nvSpPr>
        <p:spPr>
          <a:xfrm>
            <a:off x="8275320" y="5806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log(lag(distance))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F0B48-020C-08CE-008E-9B21708F5709}"/>
              </a:ext>
            </a:extLst>
          </p:cNvPr>
          <p:cNvSpPr txBox="1"/>
          <p:nvPr/>
        </p:nvSpPr>
        <p:spPr>
          <a:xfrm>
            <a:off x="4800600" y="969264"/>
            <a:ext cx="461665" cy="238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Log(Semi-variogram)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F69DC-DE14-1841-BBED-F94D9524FBBB}"/>
              </a:ext>
            </a:extLst>
          </p:cNvPr>
          <p:cNvSpPr txBox="1"/>
          <p:nvPr/>
        </p:nvSpPr>
        <p:spPr>
          <a:xfrm>
            <a:off x="4736592" y="5065776"/>
            <a:ext cx="8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Nugget (Noise)</a:t>
            </a:r>
            <a:endParaRPr lang="en-I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F3268-7BDE-FA6B-25A5-2A2E8DE7328E}"/>
              </a:ext>
            </a:extLst>
          </p:cNvPr>
          <p:cNvSpPr txBox="1"/>
          <p:nvPr/>
        </p:nvSpPr>
        <p:spPr>
          <a:xfrm>
            <a:off x="7533131" y="3743754"/>
            <a:ext cx="946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Effective Range (95% sill)</a:t>
            </a:r>
            <a:endParaRPr lang="en-IE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CB3A00-28AD-3341-330A-B6E3BFE04C5C}"/>
              </a:ext>
            </a:extLst>
          </p:cNvPr>
          <p:cNvCxnSpPr/>
          <p:nvPr/>
        </p:nvCxnSpPr>
        <p:spPr>
          <a:xfrm flipV="1">
            <a:off x="5376673" y="2194560"/>
            <a:ext cx="6129527" cy="9144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985D48-0C37-FBDF-1119-075194AA6D27}"/>
              </a:ext>
            </a:extLst>
          </p:cNvPr>
          <p:cNvCxnSpPr>
            <a:cxnSpLocks/>
          </p:cNvCxnSpPr>
          <p:nvPr/>
        </p:nvCxnSpPr>
        <p:spPr>
          <a:xfrm flipV="1">
            <a:off x="7565457" y="2286000"/>
            <a:ext cx="1" cy="3401568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BED43E-426F-5BC9-DE10-BF7FAB575E0F}"/>
              </a:ext>
            </a:extLst>
          </p:cNvPr>
          <p:cNvSpPr txBox="1"/>
          <p:nvPr/>
        </p:nvSpPr>
        <p:spPr>
          <a:xfrm>
            <a:off x="9059257" y="2959084"/>
            <a:ext cx="101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Synoptic</a:t>
            </a:r>
          </a:p>
          <a:p>
            <a:r>
              <a:rPr lang="en-GB" sz="1400" dirty="0"/>
              <a:t>Scale ~300km</a:t>
            </a:r>
            <a:endParaRPr lang="en-I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D9997-9141-F314-02FB-6A8273A885E5}"/>
              </a:ext>
            </a:extLst>
          </p:cNvPr>
          <p:cNvSpPr txBox="1"/>
          <p:nvPr/>
        </p:nvSpPr>
        <p:spPr>
          <a:xfrm>
            <a:off x="10616668" y="2721780"/>
            <a:ext cx="1424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Global Scale </a:t>
            </a:r>
            <a:br>
              <a:rPr lang="en-GB" sz="1400" dirty="0"/>
            </a:br>
            <a:r>
              <a:rPr lang="en-GB" sz="1400" dirty="0"/>
              <a:t>(10000km max, </a:t>
            </a:r>
            <a:br>
              <a:rPr lang="en-GB" sz="1400" dirty="0"/>
            </a:br>
            <a:r>
              <a:rPr lang="en-GB" sz="1400" dirty="0"/>
              <a:t> 20000km min)</a:t>
            </a:r>
            <a:endParaRPr lang="en-IE" sz="1400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57D59172-A6CD-5472-D67C-30810CBD3B4B}"/>
              </a:ext>
            </a:extLst>
          </p:cNvPr>
          <p:cNvSpPr/>
          <p:nvPr/>
        </p:nvSpPr>
        <p:spPr>
          <a:xfrm>
            <a:off x="5409398" y="2002055"/>
            <a:ext cx="6150543" cy="3474720"/>
          </a:xfrm>
          <a:custGeom>
            <a:avLst/>
            <a:gdLst>
              <a:gd name="connsiteX0" fmla="*/ 0 w 6150543"/>
              <a:gd name="connsiteY0" fmla="*/ 3474720 h 3474720"/>
              <a:gd name="connsiteX1" fmla="*/ 192505 w 6150543"/>
              <a:gd name="connsiteY1" fmla="*/ 3465094 h 3474720"/>
              <a:gd name="connsiteX2" fmla="*/ 231006 w 6150543"/>
              <a:gd name="connsiteY2" fmla="*/ 3445844 h 3474720"/>
              <a:gd name="connsiteX3" fmla="*/ 404261 w 6150543"/>
              <a:gd name="connsiteY3" fmla="*/ 3426593 h 3474720"/>
              <a:gd name="connsiteX4" fmla="*/ 452387 w 6150543"/>
              <a:gd name="connsiteY4" fmla="*/ 3407343 h 3474720"/>
              <a:gd name="connsiteX5" fmla="*/ 548640 w 6150543"/>
              <a:gd name="connsiteY5" fmla="*/ 3272589 h 3474720"/>
              <a:gd name="connsiteX6" fmla="*/ 577516 w 6150543"/>
              <a:gd name="connsiteY6" fmla="*/ 3243713 h 3474720"/>
              <a:gd name="connsiteX7" fmla="*/ 654518 w 6150543"/>
              <a:gd name="connsiteY7" fmla="*/ 3118585 h 3474720"/>
              <a:gd name="connsiteX8" fmla="*/ 673768 w 6150543"/>
              <a:gd name="connsiteY8" fmla="*/ 3089709 h 3474720"/>
              <a:gd name="connsiteX9" fmla="*/ 702644 w 6150543"/>
              <a:gd name="connsiteY9" fmla="*/ 3031958 h 3474720"/>
              <a:gd name="connsiteX10" fmla="*/ 721895 w 6150543"/>
              <a:gd name="connsiteY10" fmla="*/ 2993457 h 3474720"/>
              <a:gd name="connsiteX11" fmla="*/ 741145 w 6150543"/>
              <a:gd name="connsiteY11" fmla="*/ 2964581 h 3474720"/>
              <a:gd name="connsiteX12" fmla="*/ 750770 w 6150543"/>
              <a:gd name="connsiteY12" fmla="*/ 2935705 h 3474720"/>
              <a:gd name="connsiteX13" fmla="*/ 808522 w 6150543"/>
              <a:gd name="connsiteY13" fmla="*/ 2849078 h 3474720"/>
              <a:gd name="connsiteX14" fmla="*/ 856648 w 6150543"/>
              <a:gd name="connsiteY14" fmla="*/ 2772076 h 3474720"/>
              <a:gd name="connsiteX15" fmla="*/ 866274 w 6150543"/>
              <a:gd name="connsiteY15" fmla="*/ 2743200 h 3474720"/>
              <a:gd name="connsiteX16" fmla="*/ 895149 w 6150543"/>
              <a:gd name="connsiteY16" fmla="*/ 2685448 h 3474720"/>
              <a:gd name="connsiteX17" fmla="*/ 933650 w 6150543"/>
              <a:gd name="connsiteY17" fmla="*/ 2646947 h 3474720"/>
              <a:gd name="connsiteX18" fmla="*/ 943276 w 6150543"/>
              <a:gd name="connsiteY18" fmla="*/ 2608446 h 3474720"/>
              <a:gd name="connsiteX19" fmla="*/ 991402 w 6150543"/>
              <a:gd name="connsiteY19" fmla="*/ 2531444 h 3474720"/>
              <a:gd name="connsiteX20" fmla="*/ 1010653 w 6150543"/>
              <a:gd name="connsiteY20" fmla="*/ 2492943 h 3474720"/>
              <a:gd name="connsiteX21" fmla="*/ 1068404 w 6150543"/>
              <a:gd name="connsiteY21" fmla="*/ 2396690 h 3474720"/>
              <a:gd name="connsiteX22" fmla="*/ 1135781 w 6150543"/>
              <a:gd name="connsiteY22" fmla="*/ 2281187 h 3474720"/>
              <a:gd name="connsiteX23" fmla="*/ 1183907 w 6150543"/>
              <a:gd name="connsiteY23" fmla="*/ 2184934 h 3474720"/>
              <a:gd name="connsiteX24" fmla="*/ 1241659 w 6150543"/>
              <a:gd name="connsiteY24" fmla="*/ 2098307 h 3474720"/>
              <a:gd name="connsiteX25" fmla="*/ 1299410 w 6150543"/>
              <a:gd name="connsiteY25" fmla="*/ 2021305 h 3474720"/>
              <a:gd name="connsiteX26" fmla="*/ 1337911 w 6150543"/>
              <a:gd name="connsiteY26" fmla="*/ 1963553 h 3474720"/>
              <a:gd name="connsiteX27" fmla="*/ 1366787 w 6150543"/>
              <a:gd name="connsiteY27" fmla="*/ 1925052 h 3474720"/>
              <a:gd name="connsiteX28" fmla="*/ 1414914 w 6150543"/>
              <a:gd name="connsiteY28" fmla="*/ 1838425 h 3474720"/>
              <a:gd name="connsiteX29" fmla="*/ 1434164 w 6150543"/>
              <a:gd name="connsiteY29" fmla="*/ 1780673 h 3474720"/>
              <a:gd name="connsiteX30" fmla="*/ 1453415 w 6150543"/>
              <a:gd name="connsiteY30" fmla="*/ 1742172 h 3474720"/>
              <a:gd name="connsiteX31" fmla="*/ 1472665 w 6150543"/>
              <a:gd name="connsiteY31" fmla="*/ 1684421 h 3474720"/>
              <a:gd name="connsiteX32" fmla="*/ 1549667 w 6150543"/>
              <a:gd name="connsiteY32" fmla="*/ 1540042 h 3474720"/>
              <a:gd name="connsiteX33" fmla="*/ 1578543 w 6150543"/>
              <a:gd name="connsiteY33" fmla="*/ 1482290 h 3474720"/>
              <a:gd name="connsiteX34" fmla="*/ 1636295 w 6150543"/>
              <a:gd name="connsiteY34" fmla="*/ 1405288 h 3474720"/>
              <a:gd name="connsiteX35" fmla="*/ 1655545 w 6150543"/>
              <a:gd name="connsiteY35" fmla="*/ 1376412 h 3474720"/>
              <a:gd name="connsiteX36" fmla="*/ 1694046 w 6150543"/>
              <a:gd name="connsiteY36" fmla="*/ 1328286 h 3474720"/>
              <a:gd name="connsiteX37" fmla="*/ 1713297 w 6150543"/>
              <a:gd name="connsiteY37" fmla="*/ 1299410 h 3474720"/>
              <a:gd name="connsiteX38" fmla="*/ 1771048 w 6150543"/>
              <a:gd name="connsiteY38" fmla="*/ 1222408 h 3474720"/>
              <a:gd name="connsiteX39" fmla="*/ 1799924 w 6150543"/>
              <a:gd name="connsiteY39" fmla="*/ 1183907 h 3474720"/>
              <a:gd name="connsiteX40" fmla="*/ 1857676 w 6150543"/>
              <a:gd name="connsiteY40" fmla="*/ 1097280 h 3474720"/>
              <a:gd name="connsiteX41" fmla="*/ 1876926 w 6150543"/>
              <a:gd name="connsiteY41" fmla="*/ 1068404 h 3474720"/>
              <a:gd name="connsiteX42" fmla="*/ 1896177 w 6150543"/>
              <a:gd name="connsiteY42" fmla="*/ 1029903 h 3474720"/>
              <a:gd name="connsiteX43" fmla="*/ 1982804 w 6150543"/>
              <a:gd name="connsiteY43" fmla="*/ 952901 h 3474720"/>
              <a:gd name="connsiteX44" fmla="*/ 2021305 w 6150543"/>
              <a:gd name="connsiteY44" fmla="*/ 895149 h 3474720"/>
              <a:gd name="connsiteX45" fmla="*/ 2088682 w 6150543"/>
              <a:gd name="connsiteY45" fmla="*/ 808522 h 3474720"/>
              <a:gd name="connsiteX46" fmla="*/ 2098307 w 6150543"/>
              <a:gd name="connsiteY46" fmla="*/ 779646 h 3474720"/>
              <a:gd name="connsiteX47" fmla="*/ 2136808 w 6150543"/>
              <a:gd name="connsiteY47" fmla="*/ 760396 h 3474720"/>
              <a:gd name="connsiteX48" fmla="*/ 2175309 w 6150543"/>
              <a:gd name="connsiteY48" fmla="*/ 731520 h 3474720"/>
              <a:gd name="connsiteX49" fmla="*/ 2204185 w 6150543"/>
              <a:gd name="connsiteY49" fmla="*/ 712269 h 3474720"/>
              <a:gd name="connsiteX50" fmla="*/ 2290813 w 6150543"/>
              <a:gd name="connsiteY50" fmla="*/ 644892 h 3474720"/>
              <a:gd name="connsiteX51" fmla="*/ 2348564 w 6150543"/>
              <a:gd name="connsiteY51" fmla="*/ 616017 h 3474720"/>
              <a:gd name="connsiteX52" fmla="*/ 2396690 w 6150543"/>
              <a:gd name="connsiteY52" fmla="*/ 587141 h 3474720"/>
              <a:gd name="connsiteX53" fmla="*/ 2425566 w 6150543"/>
              <a:gd name="connsiteY53" fmla="*/ 577516 h 3474720"/>
              <a:gd name="connsiteX54" fmla="*/ 2502568 w 6150543"/>
              <a:gd name="connsiteY54" fmla="*/ 539014 h 3474720"/>
              <a:gd name="connsiteX55" fmla="*/ 2541069 w 6150543"/>
              <a:gd name="connsiteY55" fmla="*/ 519764 h 3474720"/>
              <a:gd name="connsiteX56" fmla="*/ 2598821 w 6150543"/>
              <a:gd name="connsiteY56" fmla="*/ 500513 h 3474720"/>
              <a:gd name="connsiteX57" fmla="*/ 2627697 w 6150543"/>
              <a:gd name="connsiteY57" fmla="*/ 490888 h 3474720"/>
              <a:gd name="connsiteX58" fmla="*/ 2704699 w 6150543"/>
              <a:gd name="connsiteY58" fmla="*/ 471638 h 3474720"/>
              <a:gd name="connsiteX59" fmla="*/ 2791326 w 6150543"/>
              <a:gd name="connsiteY59" fmla="*/ 462012 h 3474720"/>
              <a:gd name="connsiteX60" fmla="*/ 2849078 w 6150543"/>
              <a:gd name="connsiteY60" fmla="*/ 452387 h 3474720"/>
              <a:gd name="connsiteX61" fmla="*/ 2916455 w 6150543"/>
              <a:gd name="connsiteY61" fmla="*/ 442762 h 3474720"/>
              <a:gd name="connsiteX62" fmla="*/ 3137836 w 6150543"/>
              <a:gd name="connsiteY62" fmla="*/ 423511 h 3474720"/>
              <a:gd name="connsiteX63" fmla="*/ 3185962 w 6150543"/>
              <a:gd name="connsiteY63" fmla="*/ 413886 h 3474720"/>
              <a:gd name="connsiteX64" fmla="*/ 3262964 w 6150543"/>
              <a:gd name="connsiteY64" fmla="*/ 404261 h 3474720"/>
              <a:gd name="connsiteX65" fmla="*/ 3388093 w 6150543"/>
              <a:gd name="connsiteY65" fmla="*/ 385010 h 3474720"/>
              <a:gd name="connsiteX66" fmla="*/ 3455469 w 6150543"/>
              <a:gd name="connsiteY66" fmla="*/ 375385 h 3474720"/>
              <a:gd name="connsiteX67" fmla="*/ 3542097 w 6150543"/>
              <a:gd name="connsiteY67" fmla="*/ 346509 h 3474720"/>
              <a:gd name="connsiteX68" fmla="*/ 3570973 w 6150543"/>
              <a:gd name="connsiteY68" fmla="*/ 336884 h 3474720"/>
              <a:gd name="connsiteX69" fmla="*/ 3628724 w 6150543"/>
              <a:gd name="connsiteY69" fmla="*/ 308008 h 3474720"/>
              <a:gd name="connsiteX70" fmla="*/ 3686476 w 6150543"/>
              <a:gd name="connsiteY70" fmla="*/ 288758 h 3474720"/>
              <a:gd name="connsiteX71" fmla="*/ 3744227 w 6150543"/>
              <a:gd name="connsiteY71" fmla="*/ 259882 h 3474720"/>
              <a:gd name="connsiteX72" fmla="*/ 3773103 w 6150543"/>
              <a:gd name="connsiteY72" fmla="*/ 240631 h 3474720"/>
              <a:gd name="connsiteX73" fmla="*/ 3801979 w 6150543"/>
              <a:gd name="connsiteY73" fmla="*/ 231006 h 3474720"/>
              <a:gd name="connsiteX74" fmla="*/ 3850105 w 6150543"/>
              <a:gd name="connsiteY74" fmla="*/ 202130 h 3474720"/>
              <a:gd name="connsiteX75" fmla="*/ 3888606 w 6150543"/>
              <a:gd name="connsiteY75" fmla="*/ 182880 h 3474720"/>
              <a:gd name="connsiteX76" fmla="*/ 3955983 w 6150543"/>
              <a:gd name="connsiteY76" fmla="*/ 134753 h 3474720"/>
              <a:gd name="connsiteX77" fmla="*/ 4023360 w 6150543"/>
              <a:gd name="connsiteY77" fmla="*/ 115503 h 3474720"/>
              <a:gd name="connsiteX78" fmla="*/ 4254366 w 6150543"/>
              <a:gd name="connsiteY78" fmla="*/ 125128 h 3474720"/>
              <a:gd name="connsiteX79" fmla="*/ 4350619 w 6150543"/>
              <a:gd name="connsiteY79" fmla="*/ 163629 h 3474720"/>
              <a:gd name="connsiteX80" fmla="*/ 4408370 w 6150543"/>
              <a:gd name="connsiteY80" fmla="*/ 173254 h 3474720"/>
              <a:gd name="connsiteX81" fmla="*/ 4485373 w 6150543"/>
              <a:gd name="connsiteY81" fmla="*/ 192505 h 3474720"/>
              <a:gd name="connsiteX82" fmla="*/ 4552749 w 6150543"/>
              <a:gd name="connsiteY82" fmla="*/ 231006 h 3474720"/>
              <a:gd name="connsiteX83" fmla="*/ 4581625 w 6150543"/>
              <a:gd name="connsiteY83" fmla="*/ 250257 h 3474720"/>
              <a:gd name="connsiteX84" fmla="*/ 4639377 w 6150543"/>
              <a:gd name="connsiteY84" fmla="*/ 269507 h 3474720"/>
              <a:gd name="connsiteX85" fmla="*/ 4687503 w 6150543"/>
              <a:gd name="connsiteY85" fmla="*/ 288758 h 3474720"/>
              <a:gd name="connsiteX86" fmla="*/ 4745255 w 6150543"/>
              <a:gd name="connsiteY86" fmla="*/ 308008 h 3474720"/>
              <a:gd name="connsiteX87" fmla="*/ 4783756 w 6150543"/>
              <a:gd name="connsiteY87" fmla="*/ 327259 h 3474720"/>
              <a:gd name="connsiteX88" fmla="*/ 4937760 w 6150543"/>
              <a:gd name="connsiteY88" fmla="*/ 346509 h 3474720"/>
              <a:gd name="connsiteX89" fmla="*/ 5139890 w 6150543"/>
              <a:gd name="connsiteY89" fmla="*/ 317633 h 3474720"/>
              <a:gd name="connsiteX90" fmla="*/ 5168766 w 6150543"/>
              <a:gd name="connsiteY90" fmla="*/ 308008 h 3474720"/>
              <a:gd name="connsiteX91" fmla="*/ 5207267 w 6150543"/>
              <a:gd name="connsiteY91" fmla="*/ 288758 h 3474720"/>
              <a:gd name="connsiteX92" fmla="*/ 5245768 w 6150543"/>
              <a:gd name="connsiteY92" fmla="*/ 279132 h 3474720"/>
              <a:gd name="connsiteX93" fmla="*/ 5313145 w 6150543"/>
              <a:gd name="connsiteY93" fmla="*/ 250257 h 3474720"/>
              <a:gd name="connsiteX94" fmla="*/ 5399773 w 6150543"/>
              <a:gd name="connsiteY94" fmla="*/ 231006 h 3474720"/>
              <a:gd name="connsiteX95" fmla="*/ 5476775 w 6150543"/>
              <a:gd name="connsiteY95" fmla="*/ 211756 h 3474720"/>
              <a:gd name="connsiteX96" fmla="*/ 5601903 w 6150543"/>
              <a:gd name="connsiteY96" fmla="*/ 192505 h 3474720"/>
              <a:gd name="connsiteX97" fmla="*/ 5630779 w 6150543"/>
              <a:gd name="connsiteY97" fmla="*/ 182880 h 3474720"/>
              <a:gd name="connsiteX98" fmla="*/ 5669280 w 6150543"/>
              <a:gd name="connsiteY98" fmla="*/ 115503 h 3474720"/>
              <a:gd name="connsiteX99" fmla="*/ 5688530 w 6150543"/>
              <a:gd name="connsiteY99" fmla="*/ 38501 h 3474720"/>
              <a:gd name="connsiteX100" fmla="*/ 5707781 w 6150543"/>
              <a:gd name="connsiteY100" fmla="*/ 0 h 3474720"/>
              <a:gd name="connsiteX101" fmla="*/ 5736657 w 6150543"/>
              <a:gd name="connsiteY101" fmla="*/ 77002 h 3474720"/>
              <a:gd name="connsiteX102" fmla="*/ 5746282 w 6150543"/>
              <a:gd name="connsiteY102" fmla="*/ 115503 h 3474720"/>
              <a:gd name="connsiteX103" fmla="*/ 5765533 w 6150543"/>
              <a:gd name="connsiteY103" fmla="*/ 154004 h 3474720"/>
              <a:gd name="connsiteX104" fmla="*/ 5784783 w 6150543"/>
              <a:gd name="connsiteY104" fmla="*/ 231006 h 3474720"/>
              <a:gd name="connsiteX105" fmla="*/ 5794408 w 6150543"/>
              <a:gd name="connsiteY105" fmla="*/ 308008 h 3474720"/>
              <a:gd name="connsiteX106" fmla="*/ 5813659 w 6150543"/>
              <a:gd name="connsiteY106" fmla="*/ 385010 h 3474720"/>
              <a:gd name="connsiteX107" fmla="*/ 5832909 w 6150543"/>
              <a:gd name="connsiteY107" fmla="*/ 462012 h 3474720"/>
              <a:gd name="connsiteX108" fmla="*/ 5852160 w 6150543"/>
              <a:gd name="connsiteY108" fmla="*/ 490888 h 3474720"/>
              <a:gd name="connsiteX109" fmla="*/ 5881036 w 6150543"/>
              <a:gd name="connsiteY109" fmla="*/ 452387 h 3474720"/>
              <a:gd name="connsiteX110" fmla="*/ 5890661 w 6150543"/>
              <a:gd name="connsiteY110" fmla="*/ 365760 h 3474720"/>
              <a:gd name="connsiteX111" fmla="*/ 5919537 w 6150543"/>
              <a:gd name="connsiteY111" fmla="*/ 308008 h 3474720"/>
              <a:gd name="connsiteX112" fmla="*/ 5929162 w 6150543"/>
              <a:gd name="connsiteY112" fmla="*/ 279132 h 3474720"/>
              <a:gd name="connsiteX113" fmla="*/ 5938787 w 6150543"/>
              <a:gd name="connsiteY113" fmla="*/ 240631 h 3474720"/>
              <a:gd name="connsiteX114" fmla="*/ 5967663 w 6150543"/>
              <a:gd name="connsiteY114" fmla="*/ 221381 h 3474720"/>
              <a:gd name="connsiteX115" fmla="*/ 6150543 w 6150543"/>
              <a:gd name="connsiteY115" fmla="*/ 211756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150543" h="3474720">
                <a:moveTo>
                  <a:pt x="0" y="3474720"/>
                </a:moveTo>
                <a:cubicBezTo>
                  <a:pt x="64168" y="3471511"/>
                  <a:pt x="128753" y="3473063"/>
                  <a:pt x="192505" y="3465094"/>
                </a:cubicBezTo>
                <a:cubicBezTo>
                  <a:pt x="206743" y="3463314"/>
                  <a:pt x="217163" y="3449619"/>
                  <a:pt x="231006" y="3445844"/>
                </a:cubicBezTo>
                <a:cubicBezTo>
                  <a:pt x="260276" y="3437861"/>
                  <a:pt x="390114" y="3427879"/>
                  <a:pt x="404261" y="3426593"/>
                </a:cubicBezTo>
                <a:cubicBezTo>
                  <a:pt x="420303" y="3420176"/>
                  <a:pt x="438011" y="3416927"/>
                  <a:pt x="452387" y="3407343"/>
                </a:cubicBezTo>
                <a:cubicBezTo>
                  <a:pt x="517472" y="3363953"/>
                  <a:pt x="481289" y="3339940"/>
                  <a:pt x="548640" y="3272589"/>
                </a:cubicBezTo>
                <a:lnTo>
                  <a:pt x="577516" y="3243713"/>
                </a:lnTo>
                <a:cubicBezTo>
                  <a:pt x="612287" y="3174169"/>
                  <a:pt x="588805" y="3217155"/>
                  <a:pt x="654518" y="3118585"/>
                </a:cubicBezTo>
                <a:cubicBezTo>
                  <a:pt x="660935" y="3108960"/>
                  <a:pt x="670110" y="3100683"/>
                  <a:pt x="673768" y="3089709"/>
                </a:cubicBezTo>
                <a:cubicBezTo>
                  <a:pt x="691417" y="3036767"/>
                  <a:pt x="672790" y="3084202"/>
                  <a:pt x="702644" y="3031958"/>
                </a:cubicBezTo>
                <a:cubicBezTo>
                  <a:pt x="709763" y="3019500"/>
                  <a:pt x="714776" y="3005915"/>
                  <a:pt x="721895" y="2993457"/>
                </a:cubicBezTo>
                <a:cubicBezTo>
                  <a:pt x="727634" y="2983413"/>
                  <a:pt x="735972" y="2974928"/>
                  <a:pt x="741145" y="2964581"/>
                </a:cubicBezTo>
                <a:cubicBezTo>
                  <a:pt x="745682" y="2955506"/>
                  <a:pt x="745658" y="2944469"/>
                  <a:pt x="750770" y="2935705"/>
                </a:cubicBezTo>
                <a:cubicBezTo>
                  <a:pt x="768257" y="2905728"/>
                  <a:pt x="808522" y="2849078"/>
                  <a:pt x="808522" y="2849078"/>
                </a:cubicBezTo>
                <a:cubicBezTo>
                  <a:pt x="830179" y="2784106"/>
                  <a:pt x="800601" y="2861750"/>
                  <a:pt x="856648" y="2772076"/>
                </a:cubicBezTo>
                <a:cubicBezTo>
                  <a:pt x="862025" y="2763472"/>
                  <a:pt x="862153" y="2752472"/>
                  <a:pt x="866274" y="2743200"/>
                </a:cubicBezTo>
                <a:cubicBezTo>
                  <a:pt x="875015" y="2723532"/>
                  <a:pt x="882807" y="2703080"/>
                  <a:pt x="895149" y="2685448"/>
                </a:cubicBezTo>
                <a:cubicBezTo>
                  <a:pt x="905557" y="2670579"/>
                  <a:pt x="920816" y="2659781"/>
                  <a:pt x="933650" y="2646947"/>
                </a:cubicBezTo>
                <a:cubicBezTo>
                  <a:pt x="936859" y="2634113"/>
                  <a:pt x="937903" y="2620535"/>
                  <a:pt x="943276" y="2608446"/>
                </a:cubicBezTo>
                <a:cubicBezTo>
                  <a:pt x="961431" y="2567596"/>
                  <a:pt x="972083" y="2565252"/>
                  <a:pt x="991402" y="2531444"/>
                </a:cubicBezTo>
                <a:cubicBezTo>
                  <a:pt x="998521" y="2518986"/>
                  <a:pt x="1003782" y="2505540"/>
                  <a:pt x="1010653" y="2492943"/>
                </a:cubicBezTo>
                <a:cubicBezTo>
                  <a:pt x="1107892" y="2314672"/>
                  <a:pt x="1011104" y="2492190"/>
                  <a:pt x="1068404" y="2396690"/>
                </a:cubicBezTo>
                <a:cubicBezTo>
                  <a:pt x="1091336" y="2358469"/>
                  <a:pt x="1119227" y="2322572"/>
                  <a:pt x="1135781" y="2281187"/>
                </a:cubicBezTo>
                <a:cubicBezTo>
                  <a:pt x="1157875" y="2225950"/>
                  <a:pt x="1150585" y="2236768"/>
                  <a:pt x="1183907" y="2184934"/>
                </a:cubicBezTo>
                <a:cubicBezTo>
                  <a:pt x="1202674" y="2155741"/>
                  <a:pt x="1220837" y="2126071"/>
                  <a:pt x="1241659" y="2098307"/>
                </a:cubicBezTo>
                <a:cubicBezTo>
                  <a:pt x="1260909" y="2072640"/>
                  <a:pt x="1281613" y="2048001"/>
                  <a:pt x="1299410" y="2021305"/>
                </a:cubicBezTo>
                <a:cubicBezTo>
                  <a:pt x="1312244" y="2002054"/>
                  <a:pt x="1324643" y="1982507"/>
                  <a:pt x="1337911" y="1963553"/>
                </a:cubicBezTo>
                <a:cubicBezTo>
                  <a:pt x="1347111" y="1950411"/>
                  <a:pt x="1357888" y="1938400"/>
                  <a:pt x="1366787" y="1925052"/>
                </a:cubicBezTo>
                <a:cubicBezTo>
                  <a:pt x="1378996" y="1906738"/>
                  <a:pt x="1405741" y="1861357"/>
                  <a:pt x="1414914" y="1838425"/>
                </a:cubicBezTo>
                <a:cubicBezTo>
                  <a:pt x="1422450" y="1819584"/>
                  <a:pt x="1425089" y="1798823"/>
                  <a:pt x="1434164" y="1780673"/>
                </a:cubicBezTo>
                <a:cubicBezTo>
                  <a:pt x="1440581" y="1767839"/>
                  <a:pt x="1448086" y="1755494"/>
                  <a:pt x="1453415" y="1742172"/>
                </a:cubicBezTo>
                <a:cubicBezTo>
                  <a:pt x="1460951" y="1723332"/>
                  <a:pt x="1462598" y="1702039"/>
                  <a:pt x="1472665" y="1684421"/>
                </a:cubicBezTo>
                <a:cubicBezTo>
                  <a:pt x="1525404" y="1592128"/>
                  <a:pt x="1499598" y="1640180"/>
                  <a:pt x="1549667" y="1540042"/>
                </a:cubicBezTo>
                <a:cubicBezTo>
                  <a:pt x="1559292" y="1520791"/>
                  <a:pt x="1565629" y="1499508"/>
                  <a:pt x="1578543" y="1482290"/>
                </a:cubicBezTo>
                <a:cubicBezTo>
                  <a:pt x="1597794" y="1456623"/>
                  <a:pt x="1618498" y="1431984"/>
                  <a:pt x="1636295" y="1405288"/>
                </a:cubicBezTo>
                <a:cubicBezTo>
                  <a:pt x="1642712" y="1395663"/>
                  <a:pt x="1648604" y="1385666"/>
                  <a:pt x="1655545" y="1376412"/>
                </a:cubicBezTo>
                <a:cubicBezTo>
                  <a:pt x="1667871" y="1359977"/>
                  <a:pt x="1681720" y="1344721"/>
                  <a:pt x="1694046" y="1328286"/>
                </a:cubicBezTo>
                <a:cubicBezTo>
                  <a:pt x="1700987" y="1319031"/>
                  <a:pt x="1706493" y="1308766"/>
                  <a:pt x="1713297" y="1299410"/>
                </a:cubicBezTo>
                <a:cubicBezTo>
                  <a:pt x="1732168" y="1273462"/>
                  <a:pt x="1751798" y="1248075"/>
                  <a:pt x="1771048" y="1222408"/>
                </a:cubicBezTo>
                <a:cubicBezTo>
                  <a:pt x="1780673" y="1209574"/>
                  <a:pt x="1792750" y="1198255"/>
                  <a:pt x="1799924" y="1183907"/>
                </a:cubicBezTo>
                <a:cubicBezTo>
                  <a:pt x="1832508" y="1118741"/>
                  <a:pt x="1804277" y="1168480"/>
                  <a:pt x="1857676" y="1097280"/>
                </a:cubicBezTo>
                <a:cubicBezTo>
                  <a:pt x="1864617" y="1088026"/>
                  <a:pt x="1871187" y="1078448"/>
                  <a:pt x="1876926" y="1068404"/>
                </a:cubicBezTo>
                <a:cubicBezTo>
                  <a:pt x="1884045" y="1055946"/>
                  <a:pt x="1887568" y="1041382"/>
                  <a:pt x="1896177" y="1029903"/>
                </a:cubicBezTo>
                <a:cubicBezTo>
                  <a:pt x="1916063" y="1003389"/>
                  <a:pt x="1958020" y="972728"/>
                  <a:pt x="1982804" y="952901"/>
                </a:cubicBezTo>
                <a:cubicBezTo>
                  <a:pt x="1999719" y="902155"/>
                  <a:pt x="1981250" y="943215"/>
                  <a:pt x="2021305" y="895149"/>
                </a:cubicBezTo>
                <a:cubicBezTo>
                  <a:pt x="2044724" y="867046"/>
                  <a:pt x="2088682" y="808522"/>
                  <a:pt x="2088682" y="808522"/>
                </a:cubicBezTo>
                <a:cubicBezTo>
                  <a:pt x="2091890" y="798897"/>
                  <a:pt x="2091133" y="786820"/>
                  <a:pt x="2098307" y="779646"/>
                </a:cubicBezTo>
                <a:cubicBezTo>
                  <a:pt x="2108453" y="769500"/>
                  <a:pt x="2124641" y="768001"/>
                  <a:pt x="2136808" y="760396"/>
                </a:cubicBezTo>
                <a:cubicBezTo>
                  <a:pt x="2150412" y="751894"/>
                  <a:pt x="2162255" y="740844"/>
                  <a:pt x="2175309" y="731520"/>
                </a:cubicBezTo>
                <a:cubicBezTo>
                  <a:pt x="2184722" y="724796"/>
                  <a:pt x="2194930" y="719210"/>
                  <a:pt x="2204185" y="712269"/>
                </a:cubicBezTo>
                <a:cubicBezTo>
                  <a:pt x="2233450" y="690320"/>
                  <a:pt x="2258093" y="661252"/>
                  <a:pt x="2290813" y="644892"/>
                </a:cubicBezTo>
                <a:cubicBezTo>
                  <a:pt x="2310063" y="635267"/>
                  <a:pt x="2329670" y="626323"/>
                  <a:pt x="2348564" y="616017"/>
                </a:cubicBezTo>
                <a:cubicBezTo>
                  <a:pt x="2364988" y="607059"/>
                  <a:pt x="2379957" y="595508"/>
                  <a:pt x="2396690" y="587141"/>
                </a:cubicBezTo>
                <a:cubicBezTo>
                  <a:pt x="2405765" y="582604"/>
                  <a:pt x="2416329" y="581714"/>
                  <a:pt x="2425566" y="577516"/>
                </a:cubicBezTo>
                <a:cubicBezTo>
                  <a:pt x="2451691" y="565641"/>
                  <a:pt x="2476901" y="551848"/>
                  <a:pt x="2502568" y="539014"/>
                </a:cubicBezTo>
                <a:cubicBezTo>
                  <a:pt x="2515402" y="532597"/>
                  <a:pt x="2527457" y="524301"/>
                  <a:pt x="2541069" y="519764"/>
                </a:cubicBezTo>
                <a:lnTo>
                  <a:pt x="2598821" y="500513"/>
                </a:lnTo>
                <a:cubicBezTo>
                  <a:pt x="2608446" y="497305"/>
                  <a:pt x="2617854" y="493349"/>
                  <a:pt x="2627697" y="490888"/>
                </a:cubicBezTo>
                <a:cubicBezTo>
                  <a:pt x="2653364" y="484471"/>
                  <a:pt x="2678404" y="474560"/>
                  <a:pt x="2704699" y="471638"/>
                </a:cubicBezTo>
                <a:cubicBezTo>
                  <a:pt x="2733575" y="468429"/>
                  <a:pt x="2762527" y="465852"/>
                  <a:pt x="2791326" y="462012"/>
                </a:cubicBezTo>
                <a:cubicBezTo>
                  <a:pt x="2810671" y="459433"/>
                  <a:pt x="2829789" y="455354"/>
                  <a:pt x="2849078" y="452387"/>
                </a:cubicBezTo>
                <a:cubicBezTo>
                  <a:pt x="2871501" y="448937"/>
                  <a:pt x="2893996" y="445970"/>
                  <a:pt x="2916455" y="442762"/>
                </a:cubicBezTo>
                <a:cubicBezTo>
                  <a:pt x="3010071" y="411557"/>
                  <a:pt x="2911202" y="441642"/>
                  <a:pt x="3137836" y="423511"/>
                </a:cubicBezTo>
                <a:cubicBezTo>
                  <a:pt x="3154144" y="422206"/>
                  <a:pt x="3169793" y="416374"/>
                  <a:pt x="3185962" y="413886"/>
                </a:cubicBezTo>
                <a:cubicBezTo>
                  <a:pt x="3211528" y="409953"/>
                  <a:pt x="3237324" y="407680"/>
                  <a:pt x="3262964" y="404261"/>
                </a:cubicBezTo>
                <a:cubicBezTo>
                  <a:pt x="3367655" y="390303"/>
                  <a:pt x="3292484" y="399720"/>
                  <a:pt x="3388093" y="385010"/>
                </a:cubicBezTo>
                <a:cubicBezTo>
                  <a:pt x="3410516" y="381560"/>
                  <a:pt x="3433010" y="378593"/>
                  <a:pt x="3455469" y="375385"/>
                </a:cubicBezTo>
                <a:lnTo>
                  <a:pt x="3542097" y="346509"/>
                </a:lnTo>
                <a:cubicBezTo>
                  <a:pt x="3551722" y="343301"/>
                  <a:pt x="3561898" y="341421"/>
                  <a:pt x="3570973" y="336884"/>
                </a:cubicBezTo>
                <a:cubicBezTo>
                  <a:pt x="3590223" y="327259"/>
                  <a:pt x="3608857" y="316286"/>
                  <a:pt x="3628724" y="308008"/>
                </a:cubicBezTo>
                <a:cubicBezTo>
                  <a:pt x="3647455" y="300203"/>
                  <a:pt x="3686476" y="288758"/>
                  <a:pt x="3686476" y="288758"/>
                </a:cubicBezTo>
                <a:cubicBezTo>
                  <a:pt x="3769222" y="233591"/>
                  <a:pt x="3664532" y="299730"/>
                  <a:pt x="3744227" y="259882"/>
                </a:cubicBezTo>
                <a:cubicBezTo>
                  <a:pt x="3754574" y="254709"/>
                  <a:pt x="3762756" y="245804"/>
                  <a:pt x="3773103" y="240631"/>
                </a:cubicBezTo>
                <a:cubicBezTo>
                  <a:pt x="3782178" y="236094"/>
                  <a:pt x="3792904" y="235543"/>
                  <a:pt x="3801979" y="231006"/>
                </a:cubicBezTo>
                <a:cubicBezTo>
                  <a:pt x="3818712" y="222639"/>
                  <a:pt x="3833751" y="211215"/>
                  <a:pt x="3850105" y="202130"/>
                </a:cubicBezTo>
                <a:cubicBezTo>
                  <a:pt x="3862648" y="195162"/>
                  <a:pt x="3876439" y="190485"/>
                  <a:pt x="3888606" y="182880"/>
                </a:cubicBezTo>
                <a:cubicBezTo>
                  <a:pt x="3906044" y="171981"/>
                  <a:pt x="3935622" y="144934"/>
                  <a:pt x="3955983" y="134753"/>
                </a:cubicBezTo>
                <a:cubicBezTo>
                  <a:pt x="3969790" y="127849"/>
                  <a:pt x="4011026" y="118586"/>
                  <a:pt x="4023360" y="115503"/>
                </a:cubicBezTo>
                <a:cubicBezTo>
                  <a:pt x="4100362" y="118711"/>
                  <a:pt x="4177680" y="117459"/>
                  <a:pt x="4254366" y="125128"/>
                </a:cubicBezTo>
                <a:cubicBezTo>
                  <a:pt x="4322585" y="131950"/>
                  <a:pt x="4296192" y="147301"/>
                  <a:pt x="4350619" y="163629"/>
                </a:cubicBezTo>
                <a:cubicBezTo>
                  <a:pt x="4369312" y="169237"/>
                  <a:pt x="4389287" y="169165"/>
                  <a:pt x="4408370" y="173254"/>
                </a:cubicBezTo>
                <a:cubicBezTo>
                  <a:pt x="4434240" y="178798"/>
                  <a:pt x="4485373" y="192505"/>
                  <a:pt x="4485373" y="192505"/>
                </a:cubicBezTo>
                <a:cubicBezTo>
                  <a:pt x="4555716" y="239403"/>
                  <a:pt x="4467274" y="182163"/>
                  <a:pt x="4552749" y="231006"/>
                </a:cubicBezTo>
                <a:cubicBezTo>
                  <a:pt x="4562793" y="236745"/>
                  <a:pt x="4571054" y="245559"/>
                  <a:pt x="4581625" y="250257"/>
                </a:cubicBezTo>
                <a:cubicBezTo>
                  <a:pt x="4600168" y="258498"/>
                  <a:pt x="4620307" y="262572"/>
                  <a:pt x="4639377" y="269507"/>
                </a:cubicBezTo>
                <a:cubicBezTo>
                  <a:pt x="4655615" y="275412"/>
                  <a:pt x="4671265" y="282853"/>
                  <a:pt x="4687503" y="288758"/>
                </a:cubicBezTo>
                <a:cubicBezTo>
                  <a:pt x="4706573" y="295693"/>
                  <a:pt x="4727105" y="298933"/>
                  <a:pt x="4745255" y="308008"/>
                </a:cubicBezTo>
                <a:cubicBezTo>
                  <a:pt x="4758089" y="314425"/>
                  <a:pt x="4769913" y="323484"/>
                  <a:pt x="4783756" y="327259"/>
                </a:cubicBezTo>
                <a:cubicBezTo>
                  <a:pt x="4802639" y="332409"/>
                  <a:pt x="4927520" y="345371"/>
                  <a:pt x="4937760" y="346509"/>
                </a:cubicBezTo>
                <a:cubicBezTo>
                  <a:pt x="5028855" y="339502"/>
                  <a:pt x="5060513" y="344091"/>
                  <a:pt x="5139890" y="317633"/>
                </a:cubicBezTo>
                <a:cubicBezTo>
                  <a:pt x="5149515" y="314425"/>
                  <a:pt x="5159440" y="312005"/>
                  <a:pt x="5168766" y="308008"/>
                </a:cubicBezTo>
                <a:cubicBezTo>
                  <a:pt x="5181954" y="302356"/>
                  <a:pt x="5193832" y="293796"/>
                  <a:pt x="5207267" y="288758"/>
                </a:cubicBezTo>
                <a:cubicBezTo>
                  <a:pt x="5219653" y="284113"/>
                  <a:pt x="5233382" y="283777"/>
                  <a:pt x="5245768" y="279132"/>
                </a:cubicBezTo>
                <a:cubicBezTo>
                  <a:pt x="5327908" y="248329"/>
                  <a:pt x="5246216" y="269380"/>
                  <a:pt x="5313145" y="250257"/>
                </a:cubicBezTo>
                <a:cubicBezTo>
                  <a:pt x="5359858" y="236910"/>
                  <a:pt x="5348147" y="242919"/>
                  <a:pt x="5399773" y="231006"/>
                </a:cubicBezTo>
                <a:cubicBezTo>
                  <a:pt x="5425553" y="225057"/>
                  <a:pt x="5450678" y="216106"/>
                  <a:pt x="5476775" y="211756"/>
                </a:cubicBezTo>
                <a:cubicBezTo>
                  <a:pt x="5556904" y="198400"/>
                  <a:pt x="5515206" y="204890"/>
                  <a:pt x="5601903" y="192505"/>
                </a:cubicBezTo>
                <a:cubicBezTo>
                  <a:pt x="5611528" y="189297"/>
                  <a:pt x="5622985" y="189375"/>
                  <a:pt x="5630779" y="182880"/>
                </a:cubicBezTo>
                <a:cubicBezTo>
                  <a:pt x="5654105" y="163442"/>
                  <a:pt x="5661942" y="142408"/>
                  <a:pt x="5669280" y="115503"/>
                </a:cubicBezTo>
                <a:cubicBezTo>
                  <a:pt x="5676241" y="89978"/>
                  <a:pt x="5676698" y="62165"/>
                  <a:pt x="5688530" y="38501"/>
                </a:cubicBezTo>
                <a:lnTo>
                  <a:pt x="5707781" y="0"/>
                </a:lnTo>
                <a:cubicBezTo>
                  <a:pt x="5717946" y="25412"/>
                  <a:pt x="5729115" y="50605"/>
                  <a:pt x="5736657" y="77002"/>
                </a:cubicBezTo>
                <a:cubicBezTo>
                  <a:pt x="5740291" y="89722"/>
                  <a:pt x="5741637" y="103117"/>
                  <a:pt x="5746282" y="115503"/>
                </a:cubicBezTo>
                <a:cubicBezTo>
                  <a:pt x="5751320" y="128938"/>
                  <a:pt x="5759881" y="140816"/>
                  <a:pt x="5765533" y="154004"/>
                </a:cubicBezTo>
                <a:cubicBezTo>
                  <a:pt x="5775370" y="176957"/>
                  <a:pt x="5781168" y="207507"/>
                  <a:pt x="5784783" y="231006"/>
                </a:cubicBezTo>
                <a:cubicBezTo>
                  <a:pt x="5788716" y="256572"/>
                  <a:pt x="5789641" y="282584"/>
                  <a:pt x="5794408" y="308008"/>
                </a:cubicBezTo>
                <a:cubicBezTo>
                  <a:pt x="5799284" y="334012"/>
                  <a:pt x="5808470" y="359066"/>
                  <a:pt x="5813659" y="385010"/>
                </a:cubicBezTo>
                <a:cubicBezTo>
                  <a:pt x="5817320" y="403314"/>
                  <a:pt x="5823043" y="442281"/>
                  <a:pt x="5832909" y="462012"/>
                </a:cubicBezTo>
                <a:cubicBezTo>
                  <a:pt x="5838083" y="472359"/>
                  <a:pt x="5845743" y="481263"/>
                  <a:pt x="5852160" y="490888"/>
                </a:cubicBezTo>
                <a:cubicBezTo>
                  <a:pt x="5861785" y="478054"/>
                  <a:pt x="5876318" y="467720"/>
                  <a:pt x="5881036" y="452387"/>
                </a:cubicBezTo>
                <a:cubicBezTo>
                  <a:pt x="5889580" y="424618"/>
                  <a:pt x="5885885" y="394418"/>
                  <a:pt x="5890661" y="365760"/>
                </a:cubicBezTo>
                <a:cubicBezTo>
                  <a:pt x="5895089" y="339192"/>
                  <a:pt x="5904755" y="330181"/>
                  <a:pt x="5919537" y="308008"/>
                </a:cubicBezTo>
                <a:cubicBezTo>
                  <a:pt x="5922745" y="298383"/>
                  <a:pt x="5926375" y="288888"/>
                  <a:pt x="5929162" y="279132"/>
                </a:cubicBezTo>
                <a:cubicBezTo>
                  <a:pt x="5932796" y="266412"/>
                  <a:pt x="5931449" y="251638"/>
                  <a:pt x="5938787" y="240631"/>
                </a:cubicBezTo>
                <a:cubicBezTo>
                  <a:pt x="5945204" y="231006"/>
                  <a:pt x="5957316" y="226554"/>
                  <a:pt x="5967663" y="221381"/>
                </a:cubicBezTo>
                <a:cubicBezTo>
                  <a:pt x="6019381" y="195523"/>
                  <a:pt x="6117229" y="211756"/>
                  <a:pt x="6150543" y="2117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A0610-002D-6684-BAD5-389E8CE73532}"/>
              </a:ext>
            </a:extLst>
          </p:cNvPr>
          <p:cNvSpPr txBox="1"/>
          <p:nvPr/>
        </p:nvSpPr>
        <p:spPr>
          <a:xfrm>
            <a:off x="5511196" y="3880141"/>
            <a:ext cx="112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Convective</a:t>
            </a:r>
          </a:p>
          <a:p>
            <a:r>
              <a:rPr lang="en-GB" sz="1400" dirty="0"/>
              <a:t>Scale ~1km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8680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023-A415-B752-DA4D-B3FDFD9B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Synthetic 2-D Image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723C-19EB-CA45-C503-EA87E545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96639" cy="5257799"/>
          </a:xfrm>
        </p:spPr>
        <p:txBody>
          <a:bodyPr/>
          <a:lstStyle/>
          <a:p>
            <a:r>
              <a:rPr lang="en-GB" dirty="0"/>
              <a:t>From Variogram</a:t>
            </a:r>
          </a:p>
          <a:p>
            <a:r>
              <a:rPr lang="en-GB" dirty="0"/>
              <a:t>Used to evaluate uncertainty</a:t>
            </a:r>
          </a:p>
          <a:p>
            <a:pPr lvl="1"/>
            <a:r>
              <a:rPr lang="en-GB" dirty="0"/>
              <a:t>For different collocation areas</a:t>
            </a:r>
          </a:p>
          <a:p>
            <a:pPr lvl="1"/>
            <a:r>
              <a:rPr lang="en-GB" dirty="0"/>
              <a:t>Overlaps with various lags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EC11-D0CF-43D3-9CB2-E735C6FAF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FC31-369C-FA25-37FD-D26943BB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1286"/>
            <a:ext cx="529663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844F-A067-4ED2-D508-F3225135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– see below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E5A7-1379-F844-F8D1-9EBC290B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shared ideas to expand the review of existing SNO methods </a:t>
            </a:r>
          </a:p>
          <a:p>
            <a:pPr lvl="1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(see </a:t>
            </a:r>
            <a:r>
              <a:rPr lang="en-GB" sz="2000" u="none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SharePoint spreadsheet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).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agreed:</a:t>
            </a:r>
            <a:endParaRPr lang="en-I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It is important to be clear which is used, 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2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use data after Antenna Pattern Correction, if possible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note any azimuth angle constraints under “Filters” column is spreadsheet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add column for Spectral/Geometric Corrections in spreadsheet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aim to provide “Recipe” for how to define SBAFs/GAFs 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2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part of recommended SNO algorithm</a:t>
            </a:r>
          </a:p>
          <a:p>
            <a:pPr lvl="2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shared an analysis of the variograms from Sentinel-6/AMR</a:t>
            </a:r>
            <a:endParaRPr lang="en-I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evaluate uncertainty contributions from spatial variability and mis-aligned SNOs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16551-9DFE-A96E-8B5B-C043DF919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9084"/>
            <a:ext cx="7440386" cy="5241474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In principle can analyse temporal variability </a:t>
            </a:r>
          </a:p>
          <a:p>
            <a:pPr lvl="1"/>
            <a:r>
              <a:rPr lang="en-GB" sz="2400" dirty="0"/>
              <a:t>in same way as spatial</a:t>
            </a:r>
          </a:p>
          <a:p>
            <a:r>
              <a:rPr lang="en-GB" sz="2800" dirty="0"/>
              <a:t>But don’t have MWRs staring at same scene</a:t>
            </a:r>
          </a:p>
          <a:p>
            <a:r>
              <a:rPr lang="en-GB" sz="2800" dirty="0"/>
              <a:t>Could use balloon-borne radiometers?</a:t>
            </a:r>
          </a:p>
          <a:p>
            <a:r>
              <a:rPr lang="en-GB" sz="2800" dirty="0"/>
              <a:t>Could use aircraft observations</a:t>
            </a:r>
          </a:p>
          <a:p>
            <a:pPr lvl="1"/>
            <a:r>
              <a:rPr lang="en-GB" sz="2400" dirty="0"/>
              <a:t>E.g. when flying in a circle, observing at an angle</a:t>
            </a:r>
          </a:p>
          <a:p>
            <a:pPr lvl="1"/>
            <a:r>
              <a:rPr lang="en-GB" sz="2400" dirty="0"/>
              <a:t>In discussion with NASA-GSFC for ER-2/COSMIR</a:t>
            </a:r>
          </a:p>
          <a:p>
            <a:pPr lvl="1"/>
            <a:r>
              <a:rPr lang="en-GB" sz="2400" dirty="0"/>
              <a:t>As part of WH²yMSIE campaign Oct/Nov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SNO Uncertainty due to temporal variability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0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6626-5459-53F5-8CD7-3D8E24FE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DD27-90FB-6797-F375-70EAC0C2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14400"/>
            <a:ext cx="7772399" cy="5257799"/>
          </a:xfrm>
        </p:spPr>
        <p:txBody>
          <a:bodyPr/>
          <a:lstStyle/>
          <a:p>
            <a:r>
              <a:rPr lang="en-GB" dirty="0"/>
              <a:t>AWS = Arctic Weather Satellite</a:t>
            </a:r>
          </a:p>
          <a:p>
            <a:r>
              <a:rPr lang="en-GB" dirty="0"/>
              <a:t>ESA’s New small satellite</a:t>
            </a:r>
          </a:p>
          <a:p>
            <a:r>
              <a:rPr lang="en-IE" dirty="0"/>
              <a:t>Earth Watch Programme Element</a:t>
            </a:r>
          </a:p>
          <a:p>
            <a:r>
              <a:rPr lang="en-IE" dirty="0"/>
              <a:t>50-57, 166, 183, 325 GHz</a:t>
            </a:r>
          </a:p>
          <a:p>
            <a:r>
              <a:rPr lang="en-IE" dirty="0"/>
              <a:t>Launched 2024-08-16</a:t>
            </a:r>
            <a:endParaRPr lang="en-GB" dirty="0"/>
          </a:p>
          <a:p>
            <a:r>
              <a:rPr lang="en-GB" dirty="0"/>
              <a:t>Plan to implement EUMETSAT MHS FCDR SNO algorithm for AWS data</a:t>
            </a:r>
          </a:p>
          <a:p>
            <a:r>
              <a:rPr lang="en-GB" dirty="0"/>
              <a:t>Compare with ATMS, AMSU-A/MHS</a:t>
            </a:r>
          </a:p>
          <a:p>
            <a:r>
              <a:rPr lang="en-GB" dirty="0"/>
              <a:t>Data From October 2024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5265C-0A33-475D-8177-65094A317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A1AE3E-AF7E-AD0E-2217-7EFCCF50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10" y="830425"/>
            <a:ext cx="5593585" cy="55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7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E21-D6FC-D22E-418E-8417BD9F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Post-meeting Additions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98FF-A978-3DB9-8100-9BB82070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Backup slides showing some details of Further analysis…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8F76E-5D5E-1EFE-3813-4157C23F7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F13D4-B9AB-58E9-E270-E526CEB3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873" y="0"/>
            <a:ext cx="8863127" cy="69475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4D97-9879-A18D-B277-F83699ECF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F94DC-6B9D-6B58-3A56-18E4103D345F}"/>
              </a:ext>
            </a:extLst>
          </p:cNvPr>
          <p:cNvSpPr/>
          <p:nvPr/>
        </p:nvSpPr>
        <p:spPr>
          <a:xfrm>
            <a:off x="5022454" y="1181451"/>
            <a:ext cx="1220065" cy="181051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3439C1-41BC-4D30-44C5-98DB6EE8F476}"/>
              </a:ext>
            </a:extLst>
          </p:cNvPr>
          <p:cNvSpPr/>
          <p:nvPr/>
        </p:nvSpPr>
        <p:spPr>
          <a:xfrm>
            <a:off x="7634590" y="1272891"/>
            <a:ext cx="1220065" cy="171907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0DFD9D-7664-17BB-FCB9-36B3D5CEB1D2}"/>
              </a:ext>
            </a:extLst>
          </p:cNvPr>
          <p:cNvSpPr/>
          <p:nvPr/>
        </p:nvSpPr>
        <p:spPr>
          <a:xfrm>
            <a:off x="10246726" y="1272891"/>
            <a:ext cx="1220065" cy="171907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A76D2-612F-9C23-A703-56D836DFCB63}"/>
              </a:ext>
            </a:extLst>
          </p:cNvPr>
          <p:cNvSpPr/>
          <p:nvPr/>
        </p:nvSpPr>
        <p:spPr>
          <a:xfrm>
            <a:off x="4877015" y="4637883"/>
            <a:ext cx="755471" cy="1432560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36658-295A-57B3-3407-C4926E9D2973}"/>
              </a:ext>
            </a:extLst>
          </p:cNvPr>
          <p:cNvSpPr/>
          <p:nvPr/>
        </p:nvSpPr>
        <p:spPr>
          <a:xfrm>
            <a:off x="7489151" y="4747611"/>
            <a:ext cx="755471" cy="132283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B6C44-950A-0099-1F90-DB03734A3963}"/>
              </a:ext>
            </a:extLst>
          </p:cNvPr>
          <p:cNvSpPr/>
          <p:nvPr/>
        </p:nvSpPr>
        <p:spPr>
          <a:xfrm>
            <a:off x="10101287" y="4820763"/>
            <a:ext cx="755471" cy="1249680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10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BA3FD-1E89-4B1D-B3CF-BCFF9401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873" y="0"/>
            <a:ext cx="8863127" cy="69475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4D97-9879-A18D-B277-F83699ECF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F94DC-6B9D-6B58-3A56-18E4103D345F}"/>
              </a:ext>
            </a:extLst>
          </p:cNvPr>
          <p:cNvSpPr/>
          <p:nvPr/>
        </p:nvSpPr>
        <p:spPr>
          <a:xfrm>
            <a:off x="5111495" y="1353312"/>
            <a:ext cx="859537" cy="1638650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3439C1-41BC-4D30-44C5-98DB6EE8F476}"/>
              </a:ext>
            </a:extLst>
          </p:cNvPr>
          <p:cNvSpPr/>
          <p:nvPr/>
        </p:nvSpPr>
        <p:spPr>
          <a:xfrm>
            <a:off x="7744967" y="1417320"/>
            <a:ext cx="859537" cy="157464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0DFD9D-7664-17BB-FCB9-36B3D5CEB1D2}"/>
              </a:ext>
            </a:extLst>
          </p:cNvPr>
          <p:cNvSpPr/>
          <p:nvPr/>
        </p:nvSpPr>
        <p:spPr>
          <a:xfrm>
            <a:off x="10246727" y="1417320"/>
            <a:ext cx="972962" cy="157464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A76D2-612F-9C23-A703-56D836DFCB63}"/>
              </a:ext>
            </a:extLst>
          </p:cNvPr>
          <p:cNvSpPr/>
          <p:nvPr/>
        </p:nvSpPr>
        <p:spPr>
          <a:xfrm>
            <a:off x="4877015" y="4747610"/>
            <a:ext cx="490513" cy="132283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36658-295A-57B3-3407-C4926E9D2973}"/>
              </a:ext>
            </a:extLst>
          </p:cNvPr>
          <p:cNvSpPr/>
          <p:nvPr/>
        </p:nvSpPr>
        <p:spPr>
          <a:xfrm>
            <a:off x="7489151" y="4892040"/>
            <a:ext cx="490513" cy="1178402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B6C44-950A-0099-1F90-DB03734A3963}"/>
              </a:ext>
            </a:extLst>
          </p:cNvPr>
          <p:cNvSpPr/>
          <p:nvPr/>
        </p:nvSpPr>
        <p:spPr>
          <a:xfrm>
            <a:off x="10101287" y="4965192"/>
            <a:ext cx="414313" cy="1105250"/>
          </a:xfrm>
          <a:prstGeom prst="rect">
            <a:avLst/>
          </a:prstGeom>
          <a:solidFill>
            <a:srgbClr val="F2ACF2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02F503E-6294-D490-04FE-0EEBEB41B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59437"/>
              </p:ext>
            </p:extLst>
          </p:nvPr>
        </p:nvGraphicFramePr>
        <p:xfrm>
          <a:off x="0" y="973874"/>
          <a:ext cx="3886202" cy="253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32">
                  <a:extLst>
                    <a:ext uri="{9D8B030D-6E8A-4147-A177-3AD203B41FA5}">
                      <a16:colId xmlns:a16="http://schemas.microsoft.com/office/drawing/2014/main" val="3430819366"/>
                    </a:ext>
                  </a:extLst>
                </a:gridCol>
                <a:gridCol w="597505">
                  <a:extLst>
                    <a:ext uri="{9D8B030D-6E8A-4147-A177-3AD203B41FA5}">
                      <a16:colId xmlns:a16="http://schemas.microsoft.com/office/drawing/2014/main" val="3547239418"/>
                    </a:ext>
                  </a:extLst>
                </a:gridCol>
                <a:gridCol w="495253">
                  <a:extLst>
                    <a:ext uri="{9D8B030D-6E8A-4147-A177-3AD203B41FA5}">
                      <a16:colId xmlns:a16="http://schemas.microsoft.com/office/drawing/2014/main" val="4243965037"/>
                    </a:ext>
                  </a:extLst>
                </a:gridCol>
                <a:gridCol w="495253">
                  <a:extLst>
                    <a:ext uri="{9D8B030D-6E8A-4147-A177-3AD203B41FA5}">
                      <a16:colId xmlns:a16="http://schemas.microsoft.com/office/drawing/2014/main" val="3288510169"/>
                    </a:ext>
                  </a:extLst>
                </a:gridCol>
                <a:gridCol w="495253">
                  <a:extLst>
                    <a:ext uri="{9D8B030D-6E8A-4147-A177-3AD203B41FA5}">
                      <a16:colId xmlns:a16="http://schemas.microsoft.com/office/drawing/2014/main" val="3726068644"/>
                    </a:ext>
                  </a:extLst>
                </a:gridCol>
                <a:gridCol w="495253">
                  <a:extLst>
                    <a:ext uri="{9D8B030D-6E8A-4147-A177-3AD203B41FA5}">
                      <a16:colId xmlns:a16="http://schemas.microsoft.com/office/drawing/2014/main" val="666314042"/>
                    </a:ext>
                  </a:extLst>
                </a:gridCol>
                <a:gridCol w="495253">
                  <a:extLst>
                    <a:ext uri="{9D8B030D-6E8A-4147-A177-3AD203B41FA5}">
                      <a16:colId xmlns:a16="http://schemas.microsoft.com/office/drawing/2014/main" val="1217611044"/>
                    </a:ext>
                  </a:extLst>
                </a:gridCol>
              </a:tblGrid>
              <a:tr h="453759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Channel</a:t>
                      </a:r>
                    </a:p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(GHz)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18.7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23.8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89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130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166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442"/>
                  </a:ext>
                </a:extLst>
              </a:tr>
              <a:tr h="359377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NEDT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0.13?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61577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FWHM</a:t>
                      </a:r>
                    </a:p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(km)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~4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~3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18436"/>
                  </a:ext>
                </a:extLst>
              </a:tr>
              <a:tr h="635263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Sampling</a:t>
                      </a:r>
                    </a:p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(Hz)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16/8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62553"/>
                  </a:ext>
                </a:extLst>
              </a:tr>
              <a:tr h="635263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Sampling</a:t>
                      </a:r>
                    </a:p>
                    <a:p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(km)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0.36/0.72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</a:rPr>
                        <a:t>0.36</a:t>
                      </a:r>
                      <a:endParaRPr lang="en-IE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5468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FDB2D3-A8B5-45C5-A53C-A4724F23C51E}"/>
              </a:ext>
            </a:extLst>
          </p:cNvPr>
          <p:cNvCxnSpPr>
            <a:cxnSpLocks/>
          </p:cNvCxnSpPr>
          <p:nvPr/>
        </p:nvCxnSpPr>
        <p:spPr>
          <a:xfrm flipH="1">
            <a:off x="4674591" y="1097280"/>
            <a:ext cx="1641460" cy="1244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8972FC-94E7-4C96-E807-AAB2E2423365}"/>
              </a:ext>
            </a:extLst>
          </p:cNvPr>
          <p:cNvCxnSpPr>
            <a:cxnSpLocks/>
          </p:cNvCxnSpPr>
          <p:nvPr/>
        </p:nvCxnSpPr>
        <p:spPr>
          <a:xfrm flipH="1">
            <a:off x="7304542" y="1161214"/>
            <a:ext cx="1641460" cy="1244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0AB692-EE3F-8BE5-FC29-C25B0BF1BD9B}"/>
              </a:ext>
            </a:extLst>
          </p:cNvPr>
          <p:cNvCxnSpPr>
            <a:cxnSpLocks/>
          </p:cNvCxnSpPr>
          <p:nvPr/>
        </p:nvCxnSpPr>
        <p:spPr>
          <a:xfrm flipH="1">
            <a:off x="9940940" y="1142554"/>
            <a:ext cx="1641460" cy="1244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CC232E-0F9E-2804-27FC-889B195E8A42}"/>
              </a:ext>
            </a:extLst>
          </p:cNvPr>
          <p:cNvCxnSpPr>
            <a:cxnSpLocks/>
          </p:cNvCxnSpPr>
          <p:nvPr/>
        </p:nvCxnSpPr>
        <p:spPr>
          <a:xfrm flipH="1">
            <a:off x="4742924" y="4104081"/>
            <a:ext cx="1761936" cy="94416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4E39B6-F2B9-4E84-33A2-368BF70CB27C}"/>
              </a:ext>
            </a:extLst>
          </p:cNvPr>
          <p:cNvCxnSpPr>
            <a:cxnSpLocks/>
          </p:cNvCxnSpPr>
          <p:nvPr/>
        </p:nvCxnSpPr>
        <p:spPr>
          <a:xfrm flipH="1">
            <a:off x="7304542" y="4014884"/>
            <a:ext cx="1688314" cy="139414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68C4B9-26DF-650A-3630-C0273A0BB525}"/>
              </a:ext>
            </a:extLst>
          </p:cNvPr>
          <p:cNvCxnSpPr>
            <a:cxnSpLocks/>
          </p:cNvCxnSpPr>
          <p:nvPr/>
        </p:nvCxnSpPr>
        <p:spPr>
          <a:xfrm flipH="1">
            <a:off x="10023990" y="4088793"/>
            <a:ext cx="1600041" cy="12629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092C47-9F1A-9FE3-EB92-A17210D48F7E}"/>
              </a:ext>
            </a:extLst>
          </p:cNvPr>
          <p:cNvSpPr txBox="1"/>
          <p:nvPr/>
        </p:nvSpPr>
        <p:spPr>
          <a:xfrm>
            <a:off x="481803" y="4720245"/>
            <a:ext cx="2845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Shaded areas:</a:t>
            </a:r>
          </a:p>
          <a:p>
            <a:r>
              <a:rPr lang="en-GB" dirty="0"/>
              <a:t>Max lag=FWHM</a:t>
            </a:r>
          </a:p>
          <a:p>
            <a:r>
              <a:rPr lang="en-GB" dirty="0"/>
              <a:t>Min lag =Departs from 5/3</a:t>
            </a:r>
          </a:p>
          <a:p>
            <a:r>
              <a:rPr lang="en-GB" dirty="0"/>
              <a:t>Thin black line: </a:t>
            </a:r>
          </a:p>
          <a:p>
            <a:r>
              <a:rPr lang="en-GB" dirty="0"/>
              <a:t>- fit to &gt;FHWM by eye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344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B20610-C5BD-978C-92A9-87CF11C1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26" y="7269"/>
            <a:ext cx="8863128" cy="69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4D97-9879-A18D-B277-F83699ECF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844F-A067-4ED2-D508-F3225135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E5A7-1379-F844-F8D1-9EBC290B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Siena shared details of a complementary approach to characterise the uncertainty on SNOs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Iacovazzi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Cao, 2008: </a:t>
            </a:r>
            <a:r>
              <a:rPr lang="en-IE" sz="2000" u="sng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https://doi.org/10.1175/2007JTECHA1020.1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due to spatial variability of constituent pixels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relative to NEDT 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ratio increase by 2 orders of magnitude from sounding to window channels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used as a basis for rejecting SNOs with excessive spatial variability</a:t>
            </a:r>
            <a:b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discussed the potential benefit of adopting a weighted averaging approach instead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could also provide an uncertainty on the mean SNO bias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Would be interesting to compare with expectations from variogram analysis</a:t>
            </a:r>
            <a:br>
              <a:rPr lang="en-GB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IE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discussed ideas to characterise temporal variability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E.g. using data from static balloons or special aircraft manoeuvres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IE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16551-9DFE-A96E-8B5B-C043DF919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844F-A067-4ED2-D508-F3225135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Plans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E5A7-1379-F844-F8D1-9EBC290B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Plans to implement SNO methods</a:t>
            </a:r>
          </a:p>
          <a:p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shared plans to implement SNO method based on EUMETSAT MHS FCDRs to inter-calibrate data from ESA Arctic Weather Satellite (AWS) with ATMS and AMSU-A/MHS.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Hope to have results to share in Fall 2024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Siena may also have other results to share then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Aim for next meeting then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E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AOB:</a:t>
            </a:r>
            <a:endParaRPr lang="en-IE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Link to ECMWF Bias Monitoring pages via NWP SAF: 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https://nwp-saf.eumetsat.int/site/monitoring/nrt-monitoring/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links to monitoring pages from UKMO, </a:t>
            </a:r>
            <a:r>
              <a:rPr lang="en-GB" sz="2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MeteoFrance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NCEP and others</a:t>
            </a:r>
            <a:endParaRPr lang="en-I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16551-9DFE-A96E-8B5B-C043DF919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51F8-2E8C-48AD-1CFC-044FB7A3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Discussions in 2024-08-28 Meeting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F6BC-1F30-7C7D-6D5F-6EEFA4AA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many collocations</a:t>
            </a:r>
          </a:p>
          <a:p>
            <a:pPr lvl="1"/>
            <a:r>
              <a:rPr lang="en-GB" dirty="0"/>
              <a:t>Trade-off uncertainty of each SNO, </a:t>
            </a:r>
          </a:p>
          <a:p>
            <a:pPr lvl="1"/>
            <a:r>
              <a:rPr lang="en-GB" dirty="0"/>
              <a:t>number of SNOs, </a:t>
            </a:r>
          </a:p>
          <a:p>
            <a:pPr lvl="1"/>
            <a:r>
              <a:rPr lang="en-GB" dirty="0"/>
              <a:t>dynamic range and </a:t>
            </a:r>
          </a:p>
          <a:p>
            <a:pPr lvl="1"/>
            <a:r>
              <a:rPr lang="en-GB" dirty="0"/>
              <a:t>frequency with which calibration updates can be provided</a:t>
            </a:r>
          </a:p>
          <a:p>
            <a:r>
              <a:rPr lang="en-GB" dirty="0"/>
              <a:t>Dealing with asymmetry in collocations:</a:t>
            </a:r>
          </a:p>
          <a:p>
            <a:pPr lvl="1"/>
            <a:r>
              <a:rPr lang="en-GB" dirty="0"/>
              <a:t>E.g. biases due to small differences in viewing angle</a:t>
            </a:r>
          </a:p>
          <a:p>
            <a:pPr lvl="2"/>
            <a:r>
              <a:rPr lang="en-GB" dirty="0"/>
              <a:t>These can be included in Geometric Correction Factor</a:t>
            </a:r>
          </a:p>
          <a:p>
            <a:pPr lvl="1"/>
            <a:r>
              <a:rPr lang="en-GB" dirty="0"/>
              <a:t>Important to include check that collocations are symmetric in ATBD!</a:t>
            </a:r>
          </a:p>
          <a:p>
            <a:pPr lvl="1"/>
            <a:r>
              <a:rPr lang="en-GB" dirty="0"/>
              <a:t>Tim to consider whether this can be included in variogram analysis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99C74-508E-06D4-6C21-89793139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3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43E0-4FDE-15F3-38DC-E0ED090C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D90C-14A7-57CD-D5AD-3CB7042F3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Slides presented at SNO Focus Group meeting 2024-08-08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With some updates!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52A0C-5A47-719D-8CAC-E4A5F99BC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E21C-CF89-F768-2457-3B3E5C54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Existing SNO Methods*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5904-85B3-A8D7-C8E7-F5D2916A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Started </a:t>
            </a:r>
            <a:r>
              <a:rPr lang="en-IE" sz="2800" dirty="0">
                <a:hlinkClick r:id="rId2"/>
              </a:rPr>
              <a:t>Shared Spreadsheet</a:t>
            </a:r>
            <a:endParaRPr lang="en-IE" sz="2800" dirty="0"/>
          </a:p>
          <a:p>
            <a:r>
              <a:rPr lang="en-IE" sz="2800" dirty="0"/>
              <a:t>Summarising basic elements of different SNO Methods</a:t>
            </a:r>
          </a:p>
          <a:p>
            <a:pPr lvl="1"/>
            <a:r>
              <a:rPr lang="en-IE" sz="2400" dirty="0"/>
              <a:t>Based on publications over the last 20 years</a:t>
            </a:r>
          </a:p>
          <a:p>
            <a:pPr lvl="1"/>
            <a:r>
              <a:rPr lang="en-IE" sz="2400" dirty="0"/>
              <a:t>Collocation area - </a:t>
            </a:r>
            <a:r>
              <a:rPr lang="en-IE" sz="2400" dirty="0">
                <a:solidFill>
                  <a:srgbClr val="FF0000"/>
                </a:solidFill>
              </a:rPr>
              <a:t>area</a:t>
            </a:r>
            <a:r>
              <a:rPr lang="en-IE" sz="2400" dirty="0"/>
              <a:t> over which observations are compared</a:t>
            </a:r>
          </a:p>
          <a:p>
            <a:pPr lvl="1"/>
            <a:r>
              <a:rPr lang="en-IE" sz="2400" dirty="0"/>
              <a:t>Collocation criteria:</a:t>
            </a:r>
          </a:p>
          <a:p>
            <a:pPr lvl="2"/>
            <a:r>
              <a:rPr lang="en-IE" sz="2000" dirty="0"/>
              <a:t>ds (km) - Maximum separation between collocation centres</a:t>
            </a:r>
          </a:p>
          <a:p>
            <a:pPr lvl="2"/>
            <a:r>
              <a:rPr lang="en-IE" sz="2000" dirty="0"/>
              <a:t>dt (min) - maximum time difference between instruments</a:t>
            </a:r>
          </a:p>
          <a:p>
            <a:pPr lvl="2"/>
            <a:r>
              <a:rPr lang="en-IE" sz="2000" dirty="0" err="1"/>
              <a:t>dVZA</a:t>
            </a:r>
            <a:r>
              <a:rPr lang="en-IE" sz="2000" dirty="0"/>
              <a:t>(°/%) - maximum difference in Viewing Zenith Angle</a:t>
            </a:r>
          </a:p>
          <a:p>
            <a:pPr lvl="2"/>
            <a:r>
              <a:rPr lang="en-IE" sz="2000" dirty="0" err="1"/>
              <a:t>VZAmax</a:t>
            </a:r>
            <a:r>
              <a:rPr lang="en-IE" sz="2000" dirty="0"/>
              <a:t>(°) - maximum VZA</a:t>
            </a:r>
          </a:p>
          <a:p>
            <a:pPr lvl="1"/>
            <a:r>
              <a:rPr lang="en-IE" sz="2400" dirty="0"/>
              <a:t>Basic Method, Filters, Applicable Spectral Bands &amp; Instruments</a:t>
            </a:r>
          </a:p>
          <a:p>
            <a:pPr marL="0" indent="0">
              <a:buNone/>
            </a:pPr>
            <a:r>
              <a:rPr lang="en-IE" sz="2800" dirty="0"/>
              <a:t>* Review includes some NWP Double-Difference and Vicarious Inter-calibration methods – please feel free to copy!</a:t>
            </a:r>
          </a:p>
          <a:p>
            <a:pPr marL="0" indent="0">
              <a:buNone/>
            </a:pPr>
            <a:r>
              <a:rPr lang="en-IE" sz="2800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B789D-A851-7271-E70B-70B99ADD3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DF0C15-7CDB-BB15-6C74-BC927905DC05}"/>
              </a:ext>
            </a:extLst>
          </p:cNvPr>
          <p:cNvGrpSpPr/>
          <p:nvPr/>
        </p:nvGrpSpPr>
        <p:grpSpPr>
          <a:xfrm>
            <a:off x="10137206" y="1028701"/>
            <a:ext cx="1445194" cy="1162944"/>
            <a:chOff x="717467" y="3826486"/>
            <a:chExt cx="2860207" cy="22963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27C836-0CF4-488E-0C5D-7B536108B0D7}"/>
                </a:ext>
              </a:extLst>
            </p:cNvPr>
            <p:cNvGrpSpPr/>
            <p:nvPr/>
          </p:nvGrpSpPr>
          <p:grpSpPr>
            <a:xfrm>
              <a:off x="717467" y="3826486"/>
              <a:ext cx="2860207" cy="2296369"/>
              <a:chOff x="720219" y="3617018"/>
              <a:chExt cx="2860207" cy="22963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7E51CBA-1C03-4C96-6AF9-C59B61406D94}"/>
                  </a:ext>
                </a:extLst>
              </p:cNvPr>
              <p:cNvSpPr/>
              <p:nvPr/>
            </p:nvSpPr>
            <p:spPr>
              <a:xfrm>
                <a:off x="1407202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22E452-748A-4614-A17C-8E6FFA698E50}"/>
                  </a:ext>
                </a:extLst>
              </p:cNvPr>
              <p:cNvSpPr/>
              <p:nvPr/>
            </p:nvSpPr>
            <p:spPr>
              <a:xfrm>
                <a:off x="2064046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5F5E34A-A028-A731-1A00-3576D56097B7}"/>
                  </a:ext>
                </a:extLst>
              </p:cNvPr>
              <p:cNvSpPr/>
              <p:nvPr/>
            </p:nvSpPr>
            <p:spPr>
              <a:xfrm>
                <a:off x="2720890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F0F3F1A-C1B5-125B-4417-C42845C72851}"/>
                  </a:ext>
                </a:extLst>
              </p:cNvPr>
              <p:cNvSpPr/>
              <p:nvPr/>
            </p:nvSpPr>
            <p:spPr>
              <a:xfrm>
                <a:off x="1407202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82B7084-4009-E222-DF31-4B516C8B0B28}"/>
                  </a:ext>
                </a:extLst>
              </p:cNvPr>
              <p:cNvSpPr/>
              <p:nvPr/>
            </p:nvSpPr>
            <p:spPr>
              <a:xfrm>
                <a:off x="2064046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A9A00E7-127D-7A97-FE9D-B656D6E946B7}"/>
                  </a:ext>
                </a:extLst>
              </p:cNvPr>
              <p:cNvSpPr/>
              <p:nvPr/>
            </p:nvSpPr>
            <p:spPr>
              <a:xfrm>
                <a:off x="2720890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3EB125E-094B-DA24-70C0-4CD5AA10F2A6}"/>
                  </a:ext>
                </a:extLst>
              </p:cNvPr>
              <p:cNvSpPr/>
              <p:nvPr/>
            </p:nvSpPr>
            <p:spPr>
              <a:xfrm>
                <a:off x="1407202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D75521B-BF90-7FD2-A74E-2E3E78B01268}"/>
                  </a:ext>
                </a:extLst>
              </p:cNvPr>
              <p:cNvSpPr/>
              <p:nvPr/>
            </p:nvSpPr>
            <p:spPr>
              <a:xfrm>
                <a:off x="2064046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87E04A-415E-1629-B0D4-226F139B7C4F}"/>
                  </a:ext>
                </a:extLst>
              </p:cNvPr>
              <p:cNvSpPr/>
              <p:nvPr/>
            </p:nvSpPr>
            <p:spPr>
              <a:xfrm>
                <a:off x="2720890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3018852-2348-BFD8-AD7A-1120D6FEF601}"/>
                  </a:ext>
                </a:extLst>
              </p:cNvPr>
              <p:cNvSpPr/>
              <p:nvPr/>
            </p:nvSpPr>
            <p:spPr>
              <a:xfrm>
                <a:off x="750391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BA8799-8C92-6D38-13B5-EDBC44074987}"/>
                  </a:ext>
                </a:extLst>
              </p:cNvPr>
              <p:cNvSpPr/>
              <p:nvPr/>
            </p:nvSpPr>
            <p:spPr>
              <a:xfrm>
                <a:off x="750391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5A910C7-C28C-9B65-EEFF-785A9EF042E6}"/>
                  </a:ext>
                </a:extLst>
              </p:cNvPr>
              <p:cNvSpPr/>
              <p:nvPr/>
            </p:nvSpPr>
            <p:spPr>
              <a:xfrm>
                <a:off x="750391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0654366-0D09-2F01-6911-5C217749C0C5}"/>
                  </a:ext>
                </a:extLst>
              </p:cNvPr>
              <p:cNvSpPr/>
              <p:nvPr/>
            </p:nvSpPr>
            <p:spPr>
              <a:xfrm>
                <a:off x="1377030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958574-FE4C-1EDD-C78E-05844C1BBA45}"/>
                  </a:ext>
                </a:extLst>
              </p:cNvPr>
              <p:cNvSpPr/>
              <p:nvPr/>
            </p:nvSpPr>
            <p:spPr>
              <a:xfrm>
                <a:off x="2033874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E0495F8-E068-B652-D4BD-E311AF954641}"/>
                  </a:ext>
                </a:extLst>
              </p:cNvPr>
              <p:cNvSpPr/>
              <p:nvPr/>
            </p:nvSpPr>
            <p:spPr>
              <a:xfrm>
                <a:off x="2690718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190F1C0-A445-4CBE-D5A1-6F7983858F0D}"/>
                  </a:ext>
                </a:extLst>
              </p:cNvPr>
              <p:cNvSpPr/>
              <p:nvPr/>
            </p:nvSpPr>
            <p:spPr>
              <a:xfrm>
                <a:off x="720219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8AB219-B69C-9383-370E-5F5016970F3D}"/>
                </a:ext>
              </a:extLst>
            </p:cNvPr>
            <p:cNvSpPr/>
            <p:nvPr/>
          </p:nvSpPr>
          <p:spPr>
            <a:xfrm>
              <a:off x="846468" y="3909133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A2A54E-7191-6572-0BDD-C2F7047EB98D}"/>
              </a:ext>
            </a:extLst>
          </p:cNvPr>
          <p:cNvGrpSpPr/>
          <p:nvPr/>
        </p:nvGrpSpPr>
        <p:grpSpPr>
          <a:xfrm>
            <a:off x="10137206" y="2457498"/>
            <a:ext cx="1445194" cy="1162944"/>
            <a:chOff x="4375574" y="3888207"/>
            <a:chExt cx="2890388" cy="23258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DCACD7-5E3D-8DA3-FC28-CEAF932A3A5C}"/>
                </a:ext>
              </a:extLst>
            </p:cNvPr>
            <p:cNvGrpSpPr/>
            <p:nvPr/>
          </p:nvGrpSpPr>
          <p:grpSpPr>
            <a:xfrm rot="20373615">
              <a:off x="4375574" y="3888207"/>
              <a:ext cx="2890388" cy="2325888"/>
              <a:chOff x="3922776" y="2727199"/>
              <a:chExt cx="2173224" cy="174878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0BF0EED-E42F-D2F7-0AD5-0FC18031DDD2}"/>
                  </a:ext>
                </a:extLst>
              </p:cNvPr>
              <p:cNvSpPr/>
              <p:nvPr/>
            </p:nvSpPr>
            <p:spPr>
              <a:xfrm>
                <a:off x="3922776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1269154-27E8-EE14-7CB9-4B77FBB644BD}"/>
                  </a:ext>
                </a:extLst>
              </p:cNvPr>
              <p:cNvSpPr/>
              <p:nvPr/>
            </p:nvSpPr>
            <p:spPr>
              <a:xfrm>
                <a:off x="4579620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77B506D-F236-63CA-15AE-E7C91ECA6EE6}"/>
                  </a:ext>
                </a:extLst>
              </p:cNvPr>
              <p:cNvSpPr/>
              <p:nvPr/>
            </p:nvSpPr>
            <p:spPr>
              <a:xfrm>
                <a:off x="5236464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0F11A6-C75F-2638-3703-E81F1E52F7D3}"/>
                  </a:ext>
                </a:extLst>
              </p:cNvPr>
              <p:cNvSpPr/>
              <p:nvPr/>
            </p:nvSpPr>
            <p:spPr>
              <a:xfrm>
                <a:off x="3922776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4C4E032-0D0D-CA11-A273-1E316826EE86}"/>
                  </a:ext>
                </a:extLst>
              </p:cNvPr>
              <p:cNvSpPr/>
              <p:nvPr/>
            </p:nvSpPr>
            <p:spPr>
              <a:xfrm>
                <a:off x="4579620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6604FB-1A67-68F8-B6FE-1828579387C9}"/>
                  </a:ext>
                </a:extLst>
              </p:cNvPr>
              <p:cNvSpPr/>
              <p:nvPr/>
            </p:nvSpPr>
            <p:spPr>
              <a:xfrm>
                <a:off x="5236464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067120D-E8CA-75BF-AB18-231D3FA4DF6F}"/>
                  </a:ext>
                </a:extLst>
              </p:cNvPr>
              <p:cNvSpPr/>
              <p:nvPr/>
            </p:nvSpPr>
            <p:spPr>
              <a:xfrm>
                <a:off x="3922776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80D2B7-57EF-CB8E-6828-A7236D8C6DD7}"/>
                  </a:ext>
                </a:extLst>
              </p:cNvPr>
              <p:cNvSpPr/>
              <p:nvPr/>
            </p:nvSpPr>
            <p:spPr>
              <a:xfrm>
                <a:off x="4579620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F7DA6A-335F-B655-DB1E-9EECE065F29C}"/>
                  </a:ext>
                </a:extLst>
              </p:cNvPr>
              <p:cNvSpPr/>
              <p:nvPr/>
            </p:nvSpPr>
            <p:spPr>
              <a:xfrm>
                <a:off x="5236464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40FB02-7658-06B0-0505-4A269C5A0D3C}"/>
                </a:ext>
              </a:extLst>
            </p:cNvPr>
            <p:cNvSpPr/>
            <p:nvPr/>
          </p:nvSpPr>
          <p:spPr>
            <a:xfrm>
              <a:off x="4524824" y="3911655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6C1B28-8443-75A5-5F32-E57BEC1AD7ED}"/>
              </a:ext>
            </a:extLst>
          </p:cNvPr>
          <p:cNvGrpSpPr/>
          <p:nvPr/>
        </p:nvGrpSpPr>
        <p:grpSpPr>
          <a:xfrm>
            <a:off x="10211831" y="4034376"/>
            <a:ext cx="1445194" cy="1162944"/>
            <a:chOff x="8485325" y="3680167"/>
            <a:chExt cx="2997020" cy="248841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6C2FE5C-B8BA-4841-65A5-F260C4F47CC5}"/>
                </a:ext>
              </a:extLst>
            </p:cNvPr>
            <p:cNvGrpSpPr/>
            <p:nvPr/>
          </p:nvGrpSpPr>
          <p:grpSpPr>
            <a:xfrm rot="20373615">
              <a:off x="8591957" y="3842692"/>
              <a:ext cx="2890388" cy="2325888"/>
              <a:chOff x="3922776" y="2727199"/>
              <a:chExt cx="2173224" cy="174878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71B48D5-B1A0-E55A-9BA5-1E19C8DE4DC4}"/>
                  </a:ext>
                </a:extLst>
              </p:cNvPr>
              <p:cNvSpPr/>
              <p:nvPr/>
            </p:nvSpPr>
            <p:spPr>
              <a:xfrm>
                <a:off x="3922776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4942E57-064E-3084-9872-E286470D03CD}"/>
                  </a:ext>
                </a:extLst>
              </p:cNvPr>
              <p:cNvSpPr/>
              <p:nvPr/>
            </p:nvSpPr>
            <p:spPr>
              <a:xfrm>
                <a:off x="4579620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A059F7-C03D-9306-2618-78CFB01E67B2}"/>
                  </a:ext>
                </a:extLst>
              </p:cNvPr>
              <p:cNvSpPr/>
              <p:nvPr/>
            </p:nvSpPr>
            <p:spPr>
              <a:xfrm>
                <a:off x="5236464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8448775-DEB6-68AC-B9FE-B27210121922}"/>
                  </a:ext>
                </a:extLst>
              </p:cNvPr>
              <p:cNvSpPr/>
              <p:nvPr/>
            </p:nvSpPr>
            <p:spPr>
              <a:xfrm>
                <a:off x="3922776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8616D84-64E3-E96D-2B1C-24B1597F7451}"/>
                  </a:ext>
                </a:extLst>
              </p:cNvPr>
              <p:cNvSpPr/>
              <p:nvPr/>
            </p:nvSpPr>
            <p:spPr>
              <a:xfrm>
                <a:off x="4579620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B13B92-F47D-F2FB-1513-74A2661D15B6}"/>
                  </a:ext>
                </a:extLst>
              </p:cNvPr>
              <p:cNvSpPr/>
              <p:nvPr/>
            </p:nvSpPr>
            <p:spPr>
              <a:xfrm>
                <a:off x="5236464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5D40E7B-19E4-302E-BD60-250BC85EC7B8}"/>
                  </a:ext>
                </a:extLst>
              </p:cNvPr>
              <p:cNvSpPr/>
              <p:nvPr/>
            </p:nvSpPr>
            <p:spPr>
              <a:xfrm>
                <a:off x="3922776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D10C56D-0B9E-B6C6-80DA-D3C4F6A3F2F5}"/>
                  </a:ext>
                </a:extLst>
              </p:cNvPr>
              <p:cNvSpPr/>
              <p:nvPr/>
            </p:nvSpPr>
            <p:spPr>
              <a:xfrm>
                <a:off x="4579620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4A391FF-C7B8-90CA-6A0B-8F3A020B1F08}"/>
                  </a:ext>
                </a:extLst>
              </p:cNvPr>
              <p:cNvSpPr/>
              <p:nvPr/>
            </p:nvSpPr>
            <p:spPr>
              <a:xfrm>
                <a:off x="5236464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3451E0-BCBF-4633-844E-D2BF03139851}"/>
                </a:ext>
              </a:extLst>
            </p:cNvPr>
            <p:cNvGrpSpPr/>
            <p:nvPr/>
          </p:nvGrpSpPr>
          <p:grpSpPr>
            <a:xfrm>
              <a:off x="8485325" y="3680167"/>
              <a:ext cx="2860207" cy="2296369"/>
              <a:chOff x="720219" y="3617018"/>
              <a:chExt cx="2860207" cy="229636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5358FD3-9FA7-1871-5093-2F8E6C66E455}"/>
                  </a:ext>
                </a:extLst>
              </p:cNvPr>
              <p:cNvSpPr/>
              <p:nvPr/>
            </p:nvSpPr>
            <p:spPr>
              <a:xfrm>
                <a:off x="1407202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52524C3-6E52-3383-B4B1-3E287168BC5E}"/>
                  </a:ext>
                </a:extLst>
              </p:cNvPr>
              <p:cNvSpPr/>
              <p:nvPr/>
            </p:nvSpPr>
            <p:spPr>
              <a:xfrm>
                <a:off x="2064046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EC70587-90D0-E4F9-D112-24F1A9151A71}"/>
                  </a:ext>
                </a:extLst>
              </p:cNvPr>
              <p:cNvSpPr/>
              <p:nvPr/>
            </p:nvSpPr>
            <p:spPr>
              <a:xfrm>
                <a:off x="2720890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5D733F-2EC6-2710-3D12-49DB432E9524}"/>
                  </a:ext>
                </a:extLst>
              </p:cNvPr>
              <p:cNvSpPr/>
              <p:nvPr/>
            </p:nvSpPr>
            <p:spPr>
              <a:xfrm>
                <a:off x="1407202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7450015-BA18-B33A-716B-3A239547CAB1}"/>
                  </a:ext>
                </a:extLst>
              </p:cNvPr>
              <p:cNvSpPr/>
              <p:nvPr/>
            </p:nvSpPr>
            <p:spPr>
              <a:xfrm>
                <a:off x="2064046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4093A6-1B99-0E8C-754B-F36A244442B3}"/>
                  </a:ext>
                </a:extLst>
              </p:cNvPr>
              <p:cNvSpPr/>
              <p:nvPr/>
            </p:nvSpPr>
            <p:spPr>
              <a:xfrm>
                <a:off x="2720890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4CC4E8-8376-C486-55DA-9503D9E1C43A}"/>
                  </a:ext>
                </a:extLst>
              </p:cNvPr>
              <p:cNvSpPr/>
              <p:nvPr/>
            </p:nvSpPr>
            <p:spPr>
              <a:xfrm>
                <a:off x="1407202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BF31EEB-844C-6B0E-0BD0-901D25E4C0DF}"/>
                  </a:ext>
                </a:extLst>
              </p:cNvPr>
              <p:cNvSpPr/>
              <p:nvPr/>
            </p:nvSpPr>
            <p:spPr>
              <a:xfrm>
                <a:off x="2064046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A2743-A5BB-C35E-08C9-48163CFD6D48}"/>
                  </a:ext>
                </a:extLst>
              </p:cNvPr>
              <p:cNvSpPr/>
              <p:nvPr/>
            </p:nvSpPr>
            <p:spPr>
              <a:xfrm>
                <a:off x="2720890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9013492-28DD-51A4-2B67-FFDC9E4F68FA}"/>
                  </a:ext>
                </a:extLst>
              </p:cNvPr>
              <p:cNvSpPr/>
              <p:nvPr/>
            </p:nvSpPr>
            <p:spPr>
              <a:xfrm>
                <a:off x="750391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D0D299D-8F9B-2915-0AD0-00D9B8E09C5F}"/>
                  </a:ext>
                </a:extLst>
              </p:cNvPr>
              <p:cNvSpPr/>
              <p:nvPr/>
            </p:nvSpPr>
            <p:spPr>
              <a:xfrm>
                <a:off x="750391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FD30223-EF24-5DEC-9317-035174C7B77D}"/>
                  </a:ext>
                </a:extLst>
              </p:cNvPr>
              <p:cNvSpPr/>
              <p:nvPr/>
            </p:nvSpPr>
            <p:spPr>
              <a:xfrm>
                <a:off x="750391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7A4BA8B-2BCC-1FAD-45A7-7FB78651D6BF}"/>
                  </a:ext>
                </a:extLst>
              </p:cNvPr>
              <p:cNvSpPr/>
              <p:nvPr/>
            </p:nvSpPr>
            <p:spPr>
              <a:xfrm>
                <a:off x="1377030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31C025E-3AE3-82E2-30D9-8D53A8746119}"/>
                  </a:ext>
                </a:extLst>
              </p:cNvPr>
              <p:cNvSpPr/>
              <p:nvPr/>
            </p:nvSpPr>
            <p:spPr>
              <a:xfrm>
                <a:off x="2033874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AB3E463-0A95-9C31-0A87-EB6AC3A41C24}"/>
                  </a:ext>
                </a:extLst>
              </p:cNvPr>
              <p:cNvSpPr/>
              <p:nvPr/>
            </p:nvSpPr>
            <p:spPr>
              <a:xfrm>
                <a:off x="2690718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3B36B4-04E3-239F-A0F5-2B9A1E6E818D}"/>
                  </a:ext>
                </a:extLst>
              </p:cNvPr>
              <p:cNvSpPr/>
              <p:nvPr/>
            </p:nvSpPr>
            <p:spPr>
              <a:xfrm>
                <a:off x="720219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90EE2B-D7FB-F550-A3B6-318F50D21D65}"/>
                </a:ext>
              </a:extLst>
            </p:cNvPr>
            <p:cNvSpPr/>
            <p:nvPr/>
          </p:nvSpPr>
          <p:spPr>
            <a:xfrm>
              <a:off x="8522342" y="3910968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03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12BC-B692-1E4E-84F7-8902DCC9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of Spreadsheet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6037-0A53-DE08-2423-59217A717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37E5C-9F82-9AB4-CA8C-0EEA7E2D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7" y="800100"/>
            <a:ext cx="9586269" cy="59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5115-5B4C-AEC8-8ABA-D5A212F2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Since last meeting 2024-05-02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2690-270C-2A8B-9275-C37D057F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From “Notes” tab in spreadsheet:</a:t>
            </a:r>
          </a:p>
          <a:p>
            <a:r>
              <a:rPr lang="en-GB" sz="2800" dirty="0"/>
              <a:t>Added 118GHz and 229GHz bands to spreadsheet</a:t>
            </a:r>
          </a:p>
          <a:p>
            <a:pPr lvl="1"/>
            <a:r>
              <a:rPr lang="en-GB" sz="2400" dirty="0"/>
              <a:t>Agreed further bands could be added later if needed</a:t>
            </a:r>
          </a:p>
          <a:p>
            <a:r>
              <a:rPr lang="en-GB" sz="2800" dirty="0"/>
              <a:t>Agreed to include any uncertainty assessments published for methods</a:t>
            </a:r>
          </a:p>
          <a:p>
            <a:pPr lvl="1"/>
            <a:r>
              <a:rPr lang="en-GB" sz="2400" dirty="0"/>
              <a:t>Aim to develop generic uncertainty analysis for SNO methods</a:t>
            </a:r>
          </a:p>
          <a:p>
            <a:r>
              <a:rPr lang="en-GB" sz="2800" dirty="0"/>
              <a:t>Terminology</a:t>
            </a:r>
          </a:p>
          <a:p>
            <a:pPr lvl="1"/>
            <a:r>
              <a:rPr lang="en-GB" sz="2400" dirty="0"/>
              <a:t>Agreed “Collocation Area” </a:t>
            </a:r>
          </a:p>
          <a:p>
            <a:pPr lvl="1"/>
            <a:r>
              <a:rPr lang="en-GB" sz="2400" dirty="0"/>
              <a:t>SDP = Scan-Direction Pixels x TDP = Track-Direction Pixels</a:t>
            </a:r>
          </a:p>
          <a:p>
            <a:pPr lvl="1"/>
            <a:r>
              <a:rPr lang="en-GB" sz="2400" dirty="0"/>
              <a:t>Need to complete details of Collocation Areas for more methods – all 1x1?</a:t>
            </a:r>
          </a:p>
          <a:p>
            <a:r>
              <a:rPr lang="en-IE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Added new worksheet to show regions covered by SNOs from different sensor combos</a:t>
            </a:r>
          </a:p>
          <a:p>
            <a:pPr lvl="1"/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589A8-E62B-1ACA-7CD8-997195058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2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47802</TotalTime>
  <Words>1438</Words>
  <Application>Microsoft Office PowerPoint</Application>
  <PresentationFormat>Widescreen</PresentationFormat>
  <Paragraphs>308</Paragraphs>
  <Slides>25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宋体</vt:lpstr>
      <vt:lpstr>Aptos</vt:lpstr>
      <vt:lpstr>Arial</vt:lpstr>
      <vt:lpstr>Calibri</vt:lpstr>
      <vt:lpstr>Courier New</vt:lpstr>
      <vt:lpstr>Georgia</vt:lpstr>
      <vt:lpstr>Symbol</vt:lpstr>
      <vt:lpstr>Times New Roman</vt:lpstr>
      <vt:lpstr>Wingdings</vt:lpstr>
      <vt:lpstr>Default Design</vt:lpstr>
      <vt:lpstr>Equation</vt:lpstr>
      <vt:lpstr>Progress of Microwave Radiometer Direct Inter-Calibration (“SNO”) Method Focus Group 2024-08-28 Microwave Sub-Group Meeting </vt:lpstr>
      <vt:lpstr>Presentation – see below</vt:lpstr>
      <vt:lpstr>Discussions</vt:lpstr>
      <vt:lpstr>Development Plans</vt:lpstr>
      <vt:lpstr>Discussions in 2024-08-28 Meeting</vt:lpstr>
      <vt:lpstr>PowerPoint Presentation</vt:lpstr>
      <vt:lpstr>Review Existing SNO Methods*</vt:lpstr>
      <vt:lpstr>Snapshot of Spreadsheet</vt:lpstr>
      <vt:lpstr>Since last meeting 2024-05-02</vt:lpstr>
      <vt:lpstr>Open Questions for SNO review + answers</vt:lpstr>
      <vt:lpstr>Example Collocation Areas</vt:lpstr>
      <vt:lpstr>Towards Uncertainty Analysis</vt:lpstr>
      <vt:lpstr>Spatial Variability from S6/AMR</vt:lpstr>
      <vt:lpstr>Example of RFI at 34GHz</vt:lpstr>
      <vt:lpstr>Variogram Analysis</vt:lpstr>
      <vt:lpstr>SNO Uncertainty due to spatial variability</vt:lpstr>
      <vt:lpstr>Expected Temporal Variogram</vt:lpstr>
      <vt:lpstr>Expected Spatial Variogram</vt:lpstr>
      <vt:lpstr>Generate Synthetic 2-D Image</vt:lpstr>
      <vt:lpstr>SNO Uncertainty due to temporal variability</vt:lpstr>
      <vt:lpstr>AWS</vt:lpstr>
      <vt:lpstr>Post-meeting Additions</vt:lpstr>
      <vt:lpstr>PowerPoint Presentation</vt:lpstr>
      <vt:lpstr>PowerPoint Presentation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Tim Hewison</cp:lastModifiedBy>
  <cp:revision>1039</cp:revision>
  <dcterms:created xsi:type="dcterms:W3CDTF">2004-06-10T15:46:18Z</dcterms:created>
  <dcterms:modified xsi:type="dcterms:W3CDTF">2024-08-28T12:07:30Z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1349042</vt:lpwstr>
  </property>
  <property fmtid="{D5CDD505-2E9C-101B-9397-08002B2CF9AE}" pid="3" name="DM_DOCNAME">
    <vt:lpwstr>EUMETSAT_GSICS_Agency_Report_2023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EUM/RSP/VWG/23/1349042</vt:lpwstr>
  </property>
  <property fmtid="{D5CDD505-2E9C-101B-9397-08002B2CF9AE}" pid="6" name="DM_E_VER_NO">
    <vt:lpwstr>1A Draft</vt:lpwstr>
  </property>
  <property fmtid="{D5CDD505-2E9C-101B-9397-08002B2CF9AE}" pid="7" name="DM_E_ISS_DATE">
    <vt:lpwstr>21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