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33" r:id="rId2"/>
    <p:sldId id="834" r:id="rId3"/>
    <p:sldId id="833" r:id="rId4"/>
    <p:sldId id="867" r:id="rId5"/>
    <p:sldId id="864" r:id="rId6"/>
    <p:sldId id="868" r:id="rId7"/>
    <p:sldId id="869" r:id="rId8"/>
    <p:sldId id="865" r:id="rId9"/>
    <p:sldId id="861" r:id="rId10"/>
    <p:sldId id="863" r:id="rId11"/>
  </p:sldIdLst>
  <p:sldSz cx="12192000" cy="6858000"/>
  <p:notesSz cx="6797675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87872" autoAdjust="0"/>
  </p:normalViewPr>
  <p:slideViewPr>
    <p:cSldViewPr snapToGrid="0" showGuides="1">
      <p:cViewPr varScale="1">
        <p:scale>
          <a:sx n="92" d="100"/>
          <a:sy n="92" d="100"/>
        </p:scale>
        <p:origin x="131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219" y="62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2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2130428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30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t>‹#›</a:t>
            </a:fld>
            <a:endParaRPr 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kern="0" dirty="0"/>
              <a:t>Click to edit Master title style</a:t>
            </a:r>
            <a:endParaRPr lang="en-GB" sz="4000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2"/>
            <a:ext cx="10972800" cy="5257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1" y="6400802"/>
            <a:ext cx="1823259" cy="232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GB" sz="320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3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1028" name="Picture 4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uoyang@cma.gov.cn" TargetMode="External"/><Relationship Id="rId2" Type="http://schemas.openxmlformats.org/officeDocument/2006/relationships/hyperlink" Target="http://gsics.atmos.umd.edu/wiki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1417" y="1507975"/>
            <a:ext cx="11222182" cy="143400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000" dirty="0"/>
              <a:t>SNO algorithm implemented for MWHS-II on FY-3F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5606" y="2962627"/>
            <a:ext cx="11302457" cy="15595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Yang Guo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Xinxin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Xie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Jieying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He,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Xiaoyu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Yu,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Anyong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Hu,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Songyan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Gu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Naimeng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Lu, </a:t>
            </a:r>
            <a:r>
              <a:rPr lang="en-US" altLang="zh-CN" sz="2000" dirty="0" err="1">
                <a:latin typeface="+mj-lt"/>
                <a:ea typeface="+mj-ea"/>
                <a:cs typeface="+mj-cs"/>
                <a:sym typeface="+mn-ea"/>
              </a:rPr>
              <a:t>Shengwei</a:t>
            </a:r>
            <a:r>
              <a:rPr lang="en-US" altLang="zh-CN" sz="2000" dirty="0">
                <a:latin typeface="+mj-lt"/>
                <a:ea typeface="+mj-ea"/>
                <a:cs typeface="+mj-cs"/>
                <a:sym typeface="+mn-ea"/>
              </a:rPr>
              <a:t> Zhang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3135" y="5522425"/>
            <a:ext cx="9387400" cy="1125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ea typeface="宋体" panose="02010600030101010101" pitchFamily="2" charset="-122"/>
              </a:rPr>
              <a:t>CMA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b="1" kern="0" dirty="0">
                <a:ea typeface="宋体" panose="02010600030101010101" pitchFamily="2" charset="-122"/>
              </a:rPr>
              <a:t>2025-01-16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3522FB-CF14-A94A-A5F5-9C1F961F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978" y="1708158"/>
            <a:ext cx="7949681" cy="73236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21920" tIns="60960" rIns="121920" bIns="6096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265" kern="0">
                <a:solidFill>
                  <a:schemeClr val="tx1"/>
                </a:solidFill>
              </a:rPr>
              <a:t>Thank you for your attention</a:t>
            </a:r>
            <a:endParaRPr lang="en-GB" sz="4265" kern="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78532-8901-F743-8684-BD10AB6D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435" y="3056672"/>
            <a:ext cx="9930765" cy="1703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  <a:hlinkClick r:id="rId2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x-none" altLang="en-GB" sz="2400" b="1" kern="0" dirty="0">
                <a:solidFill>
                  <a:srgbClr val="FF3300"/>
                </a:solidFill>
                <a:sym typeface="+mn-ea"/>
              </a:rPr>
              <a:t>Email</a:t>
            </a:r>
            <a:r>
              <a:rPr lang="zh-CN" altLang="en-US" sz="2400" b="1" kern="0" dirty="0">
                <a:solidFill>
                  <a:srgbClr val="FF3300"/>
                </a:solidFill>
                <a:sym typeface="+mn-ea"/>
              </a:rPr>
              <a:t>：</a:t>
            </a:r>
            <a:r>
              <a:rPr lang="en-US" altLang="zh-CN" sz="2400" b="1" kern="0" dirty="0">
                <a:solidFill>
                  <a:srgbClr val="FF3300"/>
                </a:solidFill>
                <a:sym typeface="+mn-ea"/>
                <a:hlinkClick r:id="rId3"/>
              </a:rPr>
              <a:t>guoyang@cma.gov.cn</a:t>
            </a:r>
            <a:endParaRPr lang="en-US" altLang="zh-CN" sz="2400" b="1" kern="0" dirty="0">
              <a:solidFill>
                <a:srgbClr val="FF3300"/>
              </a:solidFill>
              <a:sym typeface="+mn-ea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sz="24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43753"/>
            <a:ext cx="7772400" cy="66747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604" y="1359131"/>
            <a:ext cx="9121832" cy="4139738"/>
          </a:xfrm>
        </p:spPr>
        <p:txBody>
          <a:bodyPr/>
          <a:lstStyle/>
          <a:p>
            <a:r>
              <a:rPr lang="en-US" sz="2800" dirty="0"/>
              <a:t>Instrument: FY MWHS-II</a:t>
            </a:r>
          </a:p>
          <a:p>
            <a:endParaRPr lang="en-US" sz="2800" dirty="0"/>
          </a:p>
          <a:p>
            <a:r>
              <a:rPr lang="en-US" altLang="zh-CN" sz="2800" dirty="0"/>
              <a:t>SNO algorithm 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/>
              <a:t>Summary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120" y="46229"/>
            <a:ext cx="6194653" cy="667472"/>
          </a:xfrm>
        </p:spPr>
        <p:txBody>
          <a:bodyPr/>
          <a:lstStyle/>
          <a:p>
            <a:r>
              <a:rPr lang="en-US" sz="3600" b="1" dirty="0"/>
              <a:t>FY MWHS-II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217CAC-DE28-8E44-9043-B22D648996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165" y="885026"/>
            <a:ext cx="3876878" cy="22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27326"/>
              </p:ext>
            </p:extLst>
          </p:nvPr>
        </p:nvGraphicFramePr>
        <p:xfrm>
          <a:off x="232677" y="3998817"/>
          <a:ext cx="6433312" cy="1728216"/>
        </p:xfrm>
        <a:graphic>
          <a:graphicData uri="http://schemas.openxmlformats.org/drawingml/2006/table">
            <a:tbl>
              <a:tblPr firstRow="1" firstCol="1" bandRow="1"/>
              <a:tblGrid>
                <a:gridCol w="6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Satellite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Microwave Humidity Sounder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Launch Time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(yyyy-mm-dd)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Equatorial Crossing Time*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Current Status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FY-3A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MWHS-I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2008-05-27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09:05 (D)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Not operational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FY-3B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MWHS-I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2010-11-05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13:40 (A)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Not operational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FY-3C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2013-09-23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10:15 (D)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Operational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FY-3D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2017-11-15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14:00 (A)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Operational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FY-3E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2021-07-05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05:30 (D)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Operational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FY-3F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2023-08-03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10:15 (D)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In-orbit testing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9746" y="3676578"/>
            <a:ext cx="54130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2"/>
                <a:cs typeface="Times New Roman" pitchFamily="18" charset="0"/>
              </a:rPr>
              <a:t>Microwave humidity sounder (MWHS) onboard FY-3 satellites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1333" y="590708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000" dirty="0">
                <a:latin typeface="Times New Roman" pitchFamily="18" charset="0"/>
                <a:ea typeface="等线" charset="-122"/>
                <a:cs typeface="Times New Roman" pitchFamily="18" charset="0"/>
              </a:rPr>
              <a:t>*D and A are abbreviated from the equatorial crossing time in the descending and ascending nodes, respectively.</a:t>
            </a:r>
            <a:endParaRPr lang="en-US" altLang="zh-CN" sz="1000" dirty="0"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1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5553" r="6977"/>
          <a:stretch/>
        </p:blipFill>
        <p:spPr>
          <a:xfrm>
            <a:off x="7306585" y="4107327"/>
            <a:ext cx="4488886" cy="272007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968329" y="4348717"/>
            <a:ext cx="28809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/>
              <a:t>Equatorial crossing time of FY-3 satellite series.</a:t>
            </a:r>
            <a:endParaRPr lang="zh-CN" altLang="en-US" sz="1000" dirty="0"/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69957"/>
              </p:ext>
            </p:extLst>
          </p:nvPr>
        </p:nvGraphicFramePr>
        <p:xfrm>
          <a:off x="7545228" y="343256"/>
          <a:ext cx="3685540" cy="3456432"/>
        </p:xfrm>
        <a:graphic>
          <a:graphicData uri="http://schemas.openxmlformats.org/drawingml/2006/table">
            <a:tbl>
              <a:tblPr firstRow="1" firstCol="1" bandRow="1"/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Channel frequency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 (GHz)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FY-3A/B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MWHS-I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FY-3C/D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FY-3E/F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89 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118.75±0.08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118.75±0.2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118.75±0.3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118.75±0.8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118.75±1.1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118.75±2.5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118.75±3.0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118.75±5.0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150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*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166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183.31±1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183.31±1.8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183.31±3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183.31±4.5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</a:rPr>
                        <a:t>183.31±7</a:t>
                      </a:r>
                      <a:endParaRPr lang="zh-CN" sz="12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3" name="矩形 42"/>
          <p:cNvSpPr/>
          <p:nvPr/>
        </p:nvSpPr>
        <p:spPr>
          <a:xfrm>
            <a:off x="7928573" y="84971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cap="small" dirty="0"/>
              <a:t>Channel central frequencies of MWHS</a:t>
            </a:r>
            <a:endParaRPr lang="zh-CN" altLang="en-US" sz="1000" dirty="0"/>
          </a:p>
        </p:txBody>
      </p:sp>
      <p:sp>
        <p:nvSpPr>
          <p:cNvPr id="44" name="矩形 43"/>
          <p:cNvSpPr/>
          <p:nvPr/>
        </p:nvSpPr>
        <p:spPr>
          <a:xfrm>
            <a:off x="7717030" y="3799688"/>
            <a:ext cx="3901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/>
              <a:t>*MWHS-I onboard FY-3A/B has both quasi- vertical (QV) </a:t>
            </a:r>
          </a:p>
          <a:p>
            <a:r>
              <a:rPr lang="en-US" altLang="zh-CN" sz="800" dirty="0"/>
              <a:t>and horizontal (QH) polarization channels at 150 GHz. </a:t>
            </a:r>
            <a:endParaRPr lang="zh-CN" altLang="zh-CN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120" y="46229"/>
            <a:ext cx="6194653" cy="667472"/>
          </a:xfrm>
        </p:spPr>
        <p:txBody>
          <a:bodyPr/>
          <a:lstStyle/>
          <a:p>
            <a:r>
              <a:rPr lang="en-US" sz="3600" b="1" dirty="0"/>
              <a:t>FY MWHS-II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26572"/>
              </p:ext>
            </p:extLst>
          </p:nvPr>
        </p:nvGraphicFramePr>
        <p:xfrm>
          <a:off x="3175014" y="1149427"/>
          <a:ext cx="4339589" cy="4848225"/>
        </p:xfrm>
        <a:graphic>
          <a:graphicData uri="http://schemas.openxmlformats.org/drawingml/2006/table">
            <a:tbl>
              <a:tblPr firstRow="1" firstCol="1" bandRow="1"/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Channel frequency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 (GHz)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FY-3A/B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MWHS-I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FY-3C/D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FY-3E/F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MWHS-II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89 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118.75±0.08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118.75±0.2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118.75±0.3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118.75±0.8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118.75±1.1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118.75±2.5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118.75±3.0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118.75±5.0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150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*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166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183.31±1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183.31±1.8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183.31±3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183.31±4.5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等线"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等线"/>
                        </a:rPr>
                        <a:t>183.31±7</a:t>
                      </a:r>
                      <a:endParaRPr lang="zh-CN" sz="1600" dirty="0">
                        <a:effectLst/>
                        <a:latin typeface="Times New Roman"/>
                        <a:ea typeface="等线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Times New Roman"/>
                          <a:ea typeface="等线"/>
                        </a:rPr>
                        <a:t>√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3" name="矩形 42"/>
          <p:cNvSpPr/>
          <p:nvPr/>
        </p:nvSpPr>
        <p:spPr>
          <a:xfrm>
            <a:off x="3929925" y="757012"/>
            <a:ext cx="2848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cap="small" dirty="0"/>
              <a:t>Channel central frequencies of MWHS</a:t>
            </a:r>
            <a:endParaRPr lang="zh-CN" altLang="en-US" sz="1100" dirty="0"/>
          </a:p>
        </p:txBody>
      </p:sp>
      <p:sp>
        <p:nvSpPr>
          <p:cNvPr id="44" name="矩形 43"/>
          <p:cNvSpPr/>
          <p:nvPr/>
        </p:nvSpPr>
        <p:spPr>
          <a:xfrm>
            <a:off x="3403447" y="6224836"/>
            <a:ext cx="390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/>
              <a:t>*MWHS-I onboard FY-3A/B has both quasi- vertical (QV) </a:t>
            </a:r>
          </a:p>
          <a:p>
            <a:r>
              <a:rPr lang="en-US" altLang="zh-CN" sz="900" dirty="0"/>
              <a:t>and horizontal (QH) polarization channels at 150 GHz. </a:t>
            </a:r>
            <a:endParaRPr lang="zh-CN" altLang="zh-CN" sz="900" dirty="0"/>
          </a:p>
        </p:txBody>
      </p:sp>
    </p:spTree>
    <p:extLst>
      <p:ext uri="{BB962C8B-B14F-4D97-AF65-F5344CB8AC3E}">
        <p14:creationId xmlns:p14="http://schemas.microsoft.com/office/powerpoint/2010/main" val="278172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D4D94F8A-C23B-5945-B955-935377D2C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3250"/>
              </p:ext>
            </p:extLst>
          </p:nvPr>
        </p:nvGraphicFramePr>
        <p:xfrm>
          <a:off x="3797034" y="2208645"/>
          <a:ext cx="4698366" cy="1203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2090">
                  <a:extLst>
                    <a:ext uri="{9D8B030D-6E8A-4147-A177-3AD203B41FA5}">
                      <a16:colId xmlns:a16="http://schemas.microsoft.com/office/drawing/2014/main" val="1487391061"/>
                    </a:ext>
                  </a:extLst>
                </a:gridCol>
                <a:gridCol w="1680528">
                  <a:extLst>
                    <a:ext uri="{9D8B030D-6E8A-4147-A177-3AD203B41FA5}">
                      <a16:colId xmlns:a16="http://schemas.microsoft.com/office/drawing/2014/main" val="809664358"/>
                    </a:ext>
                  </a:extLst>
                </a:gridCol>
                <a:gridCol w="1535748">
                  <a:extLst>
                    <a:ext uri="{9D8B030D-6E8A-4147-A177-3AD203B41FA5}">
                      <a16:colId xmlns:a16="http://schemas.microsoft.com/office/drawing/2014/main" val="2802675886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</a:pPr>
                      <a:r>
                        <a:rPr lang="en-US" sz="1100" kern="100">
                          <a:effectLst/>
                        </a:rPr>
                        <a:t>Center Frequency</a:t>
                      </a:r>
                      <a:endParaRPr lang="x-none" sz="1000">
                        <a:effectLst/>
                      </a:endParaRPr>
                    </a:p>
                    <a:p>
                      <a:pPr algn="ctr" fontAlgn="base">
                        <a:lnSpc>
                          <a:spcPts val="1320"/>
                        </a:lnSpc>
                      </a:pPr>
                      <a:r>
                        <a:rPr lang="zh-CN" sz="1100" kern="100">
                          <a:effectLst/>
                        </a:rPr>
                        <a:t>（</a:t>
                      </a:r>
                      <a:r>
                        <a:rPr lang="en-US" sz="1100" kern="100">
                          <a:effectLst/>
                        </a:rPr>
                        <a:t>GHz</a:t>
                      </a:r>
                      <a:r>
                        <a:rPr lang="zh-CN" sz="1100" kern="100">
                          <a:effectLst/>
                        </a:rPr>
                        <a:t>）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MWHS-II</a:t>
                      </a:r>
                    </a:p>
                    <a:p>
                      <a:pPr algn="ctr"/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Channel</a:t>
                      </a:r>
                      <a:r>
                        <a:rPr lang="zh-CN" altLang="en-US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x-none" sz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Channel</a:t>
                      </a:r>
                      <a:r>
                        <a:rPr lang="zh-CN" altLang="en-US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x-none" sz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371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 dirty="0">
                          <a:effectLst/>
                        </a:rPr>
                        <a:t>183.31±1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22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40974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183.31±1.8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21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302735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183.31±3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13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4117280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183.31±4.5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14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19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309016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135"/>
                        </a:lnSpc>
                      </a:pPr>
                      <a:r>
                        <a:rPr lang="en-US" sz="1100" kern="100">
                          <a:effectLst/>
                        </a:rPr>
                        <a:t>183.31±7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18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91428" marR="91428" marT="0" marB="0"/>
                </a:tc>
                <a:extLst>
                  <a:ext uri="{0D108BD9-81ED-4DB2-BD59-A6C34878D82A}">
                    <a16:rowId xmlns:a16="http://schemas.microsoft.com/office/drawing/2014/main" val="1390847588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6D4E287D-AD48-B540-ADBD-CC6E1C3E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7855"/>
            <a:ext cx="4798800" cy="25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7ECBEC3-3447-B047-8412-E5BC6B78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8" y="3817855"/>
            <a:ext cx="4798800" cy="26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84194C-EC86-5046-883A-0F1001723E10}"/>
              </a:ext>
            </a:extLst>
          </p:cNvPr>
          <p:cNvSpPr txBox="1"/>
          <p:nvPr/>
        </p:nvSpPr>
        <p:spPr>
          <a:xfrm>
            <a:off x="1343891" y="1036524"/>
            <a:ext cx="9504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SNO data with a time difference greater than 15 min and spatial distance greater than 3 km are rejected in the comparison. The data used in this study is within an earth-viewing-angle of </a:t>
            </a:r>
            <a:r>
              <a:rPr lang="zh-CN" sz="1800" kern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±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1800" kern="0" dirty="0"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98403-10FF-1C46-A416-6BF3FCA2C60B}"/>
              </a:ext>
            </a:extLst>
          </p:cNvPr>
          <p:cNvSpPr txBox="1"/>
          <p:nvPr/>
        </p:nvSpPr>
        <p:spPr>
          <a:xfrm>
            <a:off x="5320145" y="1803395"/>
            <a:ext cx="2757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Compared</a:t>
            </a:r>
            <a:r>
              <a:rPr lang="zh-CN" alt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Channel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 txBox="1">
            <a:spLocks/>
          </p:cNvSpPr>
          <p:nvPr/>
        </p:nvSpPr>
        <p:spPr>
          <a:xfrm>
            <a:off x="1884218" y="132630"/>
            <a:ext cx="9240982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SNO algorithm</a:t>
            </a:r>
          </a:p>
        </p:txBody>
      </p:sp>
    </p:spTree>
    <p:extLst>
      <p:ext uri="{BB962C8B-B14F-4D97-AF65-F5344CB8AC3E}">
        <p14:creationId xmlns:p14="http://schemas.microsoft.com/office/powerpoint/2010/main" val="382473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 txBox="1">
            <a:spLocks/>
          </p:cNvSpPr>
          <p:nvPr/>
        </p:nvSpPr>
        <p:spPr>
          <a:xfrm>
            <a:off x="1838490" y="21892"/>
            <a:ext cx="9240982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SNO results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pic>
        <p:nvPicPr>
          <p:cNvPr id="4099" name="Picture 3" descr="E:\paper\xxx\F\fig8 snoch11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877295"/>
            <a:ext cx="4140000" cy="23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paper\xxx\F\fig8 snoch12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22" y="877294"/>
            <a:ext cx="4140000" cy="23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paper\xxx\F\fig8 snoch13n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78" y="877295"/>
            <a:ext cx="4140000" cy="23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paper\xxx\F\fig8 snoch14n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3505201"/>
            <a:ext cx="4140000" cy="23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paper\xxx\F\fig8 snoch15n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5051"/>
            <a:ext cx="4140000" cy="23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9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 txBox="1">
            <a:spLocks/>
          </p:cNvSpPr>
          <p:nvPr/>
        </p:nvSpPr>
        <p:spPr>
          <a:xfrm>
            <a:off x="1838490" y="21892"/>
            <a:ext cx="9240982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SNO for FY-3C/D/E 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81" y="1383665"/>
            <a:ext cx="5409954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E:\paper\hjy\fig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398" y="1674937"/>
            <a:ext cx="43859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6010910" y="59310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SNO results between MWHS-II onboard FY-3C/D/E and ATMS  at 183.31±4.5 GHz.</a:t>
            </a:r>
            <a:endParaRPr lang="zh-CN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1628219" y="5426666"/>
            <a:ext cx="3756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Schematic diagram of the MWHS-II receiver system.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998398" y="2693080"/>
            <a:ext cx="185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FY-3C/D MWHS-II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8398" y="4474255"/>
            <a:ext cx="185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FY-3E/F MWHS-II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 txBox="1">
            <a:spLocks/>
          </p:cNvSpPr>
          <p:nvPr/>
        </p:nvSpPr>
        <p:spPr>
          <a:xfrm>
            <a:off x="1838490" y="21892"/>
            <a:ext cx="9240982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/>
              <a:t>SNO results-</a:t>
            </a:r>
            <a:r>
              <a:rPr lang="en-GB" altLang="zh-CN" sz="2800" dirty="0">
                <a:solidFill>
                  <a:srgbClr val="0000FF"/>
                </a:solidFill>
              </a:rPr>
              <a:t>Monitoring Tools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89" y="968362"/>
            <a:ext cx="948236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6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7D-3DFC-104D-ADD7-4B51CCA1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8" y="132630"/>
            <a:ext cx="9240982" cy="66747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E2F8-F12A-724A-81CF-B9CDD8738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57FA-852D-3A4E-B574-6F8BF0923F43}"/>
              </a:ext>
            </a:extLst>
          </p:cNvPr>
          <p:cNvSpPr txBox="1"/>
          <p:nvPr/>
        </p:nvSpPr>
        <p:spPr>
          <a:xfrm>
            <a:off x="367146" y="1647878"/>
            <a:ext cx="114577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/>
              <a:t> SNO algorithm used to evaluate the calibration accuracy of the MWHS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sz="2000" kern="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/>
              <a:t>Intercalibration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571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8ec6eb2-af6a-4d2e-a337-492b7933165f"/>
  <p:tag name="COMMONDATA" val="eyJoZGlkIjoiNDQ1ZWFmM2FiZmFmODAyNjI1MmJiNThhY2Y2MGQ4Yzc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524</Words>
  <Application>Microsoft Macintosh PowerPoint</Application>
  <PresentationFormat>Widescreen</PresentationFormat>
  <Paragraphs>251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Cambria Math</vt:lpstr>
      <vt:lpstr>Times New Roman</vt:lpstr>
      <vt:lpstr>Wingdings</vt:lpstr>
      <vt:lpstr>Default Design</vt:lpstr>
      <vt:lpstr>SNO algorithm implemented for MWHS-II on FY-3F</vt:lpstr>
      <vt:lpstr>Outline</vt:lpstr>
      <vt:lpstr>FY MWHS-II</vt:lpstr>
      <vt:lpstr>FY MWHS-II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Wen Bai</cp:lastModifiedBy>
  <cp:revision>1156</cp:revision>
  <dcterms:created xsi:type="dcterms:W3CDTF">2004-06-10T15:46:00Z</dcterms:created>
  <dcterms:modified xsi:type="dcterms:W3CDTF">2025-01-16T11:52:35Z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8F0E565DEC24448B8C4CBDD1D1D461B2</vt:lpwstr>
  </property>
  <property fmtid="{D5CDD505-2E9C-101B-9397-08002B2CF9AE}" pid="3" name="KSOProductBuildVer">
    <vt:lpwstr>2052-12.1.0.16388</vt:lpwstr>
  </property>
</Properties>
</file>