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7" r:id="rId3"/>
    <p:sldId id="268" r:id="rId4"/>
    <p:sldId id="269" r:id="rId5"/>
    <p:sldId id="271" r:id="rId6"/>
    <p:sldId id="270" r:id="rId7"/>
    <p:sldId id="272" r:id="rId8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orient="horz" pos="3106">
          <p15:clr>
            <a:srgbClr val="A4A3A4"/>
          </p15:clr>
        </p15:guide>
        <p15:guide id="3" orient="horz" pos="2970">
          <p15:clr>
            <a:srgbClr val="A4A3A4"/>
          </p15:clr>
        </p15:guide>
        <p15:guide id="4" orient="horz" pos="486">
          <p15:clr>
            <a:srgbClr val="A4A3A4"/>
          </p15:clr>
        </p15:guide>
        <p15:guide id="5" pos="2880">
          <p15:clr>
            <a:srgbClr val="A4A3A4"/>
          </p15:clr>
        </p15:guide>
        <p15:guide id="6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A"/>
    <a:srgbClr val="005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9" d="100"/>
          <a:sy n="79" d="100"/>
        </p:scale>
        <p:origin x="102" y="1308"/>
      </p:cViewPr>
      <p:guideLst>
        <p:guide orient="horz" pos="1121"/>
        <p:guide orient="horz" pos="3106"/>
        <p:guide orient="horz" pos="2970"/>
        <p:guide orient="horz" pos="486"/>
        <p:guide pos="2880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01/07/2025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978546"/>
            <a:ext cx="7658100" cy="85725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931790"/>
            <a:ext cx="8049716" cy="131445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61950"/>
            <a:ext cx="37512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789552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76914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76914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7516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634830"/>
            <a:ext cx="762000" cy="50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4731990"/>
            <a:ext cx="5616624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9" name="Image 4" descr="Logo Onera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724400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Logo RF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643438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 bwMode="auto">
          <a:xfrm>
            <a:off x="266700" y="4643438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60" r:id="rId3"/>
    <p:sldLayoutId id="2147483758" r:id="rId4"/>
    <p:sldLayoutId id="2147483741" r:id="rId5"/>
    <p:sldLayoutId id="2147483742" r:id="rId6"/>
    <p:sldLayoutId id="2147483743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bem.github.io/documents/Standard_Data_Analysi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</a:rPr>
              <a:t>Data </a:t>
            </a:r>
            <a:r>
              <a:rPr lang="fr-FR" dirty="0" err="1" smtClean="0">
                <a:latin typeface="Arial" charset="0"/>
                <a:ea typeface="ＭＳ Ｐゴシック" charset="0"/>
              </a:rPr>
              <a:t>Analysis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Procedure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266701" y="2769468"/>
            <a:ext cx="8050213" cy="1314450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</a:rPr>
              <a:t>COSPAR PRBEM / GSICS </a:t>
            </a:r>
            <a:r>
              <a:rPr lang="fr-FR" dirty="0" err="1" smtClean="0">
                <a:latin typeface="Arial" charset="0"/>
                <a:ea typeface="ＭＳ Ｐゴシック" charset="0"/>
              </a:rPr>
              <a:t>Swx</a:t>
            </a:r>
            <a:r>
              <a:rPr lang="fr-FR" dirty="0" smtClean="0">
                <a:latin typeface="Arial" charset="0"/>
                <a:ea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</a:rPr>
              <a:t>Sub</a:t>
            </a:r>
            <a:r>
              <a:rPr lang="fr-FR" dirty="0" smtClean="0">
                <a:latin typeface="Arial" charset="0"/>
                <a:ea typeface="ＭＳ Ｐゴシック" charset="0"/>
              </a:rPr>
              <a:t>-group joint meeting</a:t>
            </a:r>
          </a:p>
          <a:p>
            <a:r>
              <a:rPr lang="fr-FR" dirty="0" smtClean="0">
                <a:latin typeface="Arial" charset="0"/>
                <a:ea typeface="ＭＳ Ｐゴシック" charset="0"/>
              </a:rPr>
              <a:t>2025-07-01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30176" y="4659982"/>
            <a:ext cx="8905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 b="0" dirty="0">
                <a:solidFill>
                  <a:schemeClr val="bg2"/>
                </a:solidFill>
              </a:rPr>
              <a:t>Ce document est la propriété de l'ONERA. Il ne peut être communiqué à des tiers et/ou reproduit sans l'autorisation préalable écrite de l'ONERA, et son contenu ne peut être divulgué. </a:t>
            </a:r>
            <a:br>
              <a:rPr lang="fr-FR" sz="800" b="0" dirty="0">
                <a:solidFill>
                  <a:schemeClr val="bg2"/>
                </a:solidFill>
              </a:rPr>
            </a:br>
            <a:r>
              <a:rPr lang="fr-FR" sz="800" b="0" i="1" dirty="0">
                <a:solidFill>
                  <a:schemeClr val="bg2"/>
                </a:solidFill>
              </a:rPr>
              <a:t>This document and the information </a:t>
            </a:r>
            <a:r>
              <a:rPr lang="fr-FR" sz="800" b="0" i="1" dirty="0" err="1">
                <a:solidFill>
                  <a:schemeClr val="bg2"/>
                </a:solidFill>
              </a:rPr>
              <a:t>contained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herein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is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proprietary</a:t>
            </a:r>
            <a:r>
              <a:rPr lang="fr-FR" sz="800" b="0" i="1" dirty="0">
                <a:solidFill>
                  <a:schemeClr val="bg2"/>
                </a:solidFill>
              </a:rPr>
              <a:t> information of ONERA and </a:t>
            </a:r>
            <a:r>
              <a:rPr lang="fr-FR" sz="800" b="0" i="1" dirty="0" err="1">
                <a:solidFill>
                  <a:schemeClr val="bg2"/>
                </a:solidFill>
              </a:rPr>
              <a:t>shall</a:t>
            </a:r>
            <a:r>
              <a:rPr lang="fr-FR" sz="800" b="0" i="1" dirty="0">
                <a:solidFill>
                  <a:schemeClr val="bg2"/>
                </a:solidFill>
              </a:rPr>
              <a:t> not </a:t>
            </a:r>
            <a:r>
              <a:rPr lang="fr-FR" sz="800" b="0" i="1" dirty="0" err="1">
                <a:solidFill>
                  <a:schemeClr val="bg2"/>
                </a:solidFill>
              </a:rPr>
              <a:t>be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disclosed</a:t>
            </a:r>
            <a:r>
              <a:rPr lang="fr-FR" sz="800" b="0" i="1" dirty="0">
                <a:solidFill>
                  <a:schemeClr val="bg2"/>
                </a:solidFill>
              </a:rPr>
              <a:t> or </a:t>
            </a:r>
            <a:r>
              <a:rPr lang="fr-FR" sz="800" b="0" i="1" dirty="0" err="1">
                <a:solidFill>
                  <a:schemeClr val="bg2"/>
                </a:solidFill>
              </a:rPr>
              <a:t>reproduced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without</a:t>
            </a:r>
            <a:r>
              <a:rPr lang="fr-FR" sz="800" b="0" i="1" dirty="0">
                <a:solidFill>
                  <a:schemeClr val="bg2"/>
                </a:solidFill>
              </a:rPr>
              <a:t> the </a:t>
            </a:r>
            <a:r>
              <a:rPr lang="fr-FR" sz="800" b="0" i="1" dirty="0" err="1">
                <a:solidFill>
                  <a:schemeClr val="bg2"/>
                </a:solidFill>
              </a:rPr>
              <a:t>prior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authorization</a:t>
            </a:r>
            <a:r>
              <a:rPr lang="fr-FR" sz="800" b="0" i="1" dirty="0">
                <a:solidFill>
                  <a:schemeClr val="bg2"/>
                </a:solidFill>
              </a:rPr>
              <a:t> of ONERA.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/>
              <a:t>A</a:t>
            </a:r>
            <a:r>
              <a:rPr lang="fr-FR" dirty="0" err="1" smtClean="0"/>
              <a:t>nalysis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rocedure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866304"/>
            <a:ext cx="5516736" cy="3494956"/>
          </a:xfrm>
        </p:spPr>
        <p:txBody>
          <a:bodyPr/>
          <a:lstStyle/>
          <a:p>
            <a:r>
              <a:rPr lang="fr-FR" sz="1800" dirty="0" err="1"/>
              <a:t>C</a:t>
            </a:r>
            <a:r>
              <a:rPr lang="fr-FR" sz="1800" dirty="0" err="1" smtClean="0"/>
              <a:t>urrent</a:t>
            </a:r>
            <a:r>
              <a:rPr lang="fr-FR" sz="1800" dirty="0" smtClean="0"/>
              <a:t> Data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 </a:t>
            </a:r>
            <a:r>
              <a:rPr lang="fr-FR" sz="1800" dirty="0" err="1" smtClean="0"/>
              <a:t>Procedure</a:t>
            </a:r>
            <a:r>
              <a:rPr lang="fr-FR" sz="1800" dirty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written</a:t>
            </a:r>
            <a:r>
              <a:rPr lang="fr-FR" sz="1800" dirty="0" smtClean="0"/>
              <a:t> </a:t>
            </a:r>
            <a:r>
              <a:rPr lang="fr-FR" sz="1800" dirty="0" err="1" smtClean="0"/>
              <a:t>approx</a:t>
            </a:r>
            <a:r>
              <a:rPr lang="fr-FR" sz="1800" dirty="0" smtClean="0"/>
              <a:t>. 20 </a:t>
            </a:r>
            <a:r>
              <a:rPr lang="fr-FR" sz="1800" dirty="0" err="1" smtClean="0"/>
              <a:t>years</a:t>
            </a:r>
            <a:r>
              <a:rPr lang="fr-FR" sz="1800" dirty="0" smtClean="0"/>
              <a:t> </a:t>
            </a:r>
            <a:r>
              <a:rPr lang="fr-FR" sz="1800" dirty="0" err="1" smtClean="0"/>
              <a:t>ago</a:t>
            </a:r>
            <a:endParaRPr lang="fr-FR" sz="1800" dirty="0" smtClean="0"/>
          </a:p>
          <a:p>
            <a:pPr marL="0" indent="0" algn="ctr">
              <a:buNone/>
            </a:pPr>
            <a:r>
              <a:rPr lang="fr-FR" sz="1400" dirty="0">
                <a:hlinkClick r:id="rId2"/>
              </a:rPr>
              <a:t>https://prbem.github.io/documents/Standard_Data_Analysis.pdf</a:t>
            </a:r>
            <a:endParaRPr lang="fr-FR" sz="1400" dirty="0" smtClean="0"/>
          </a:p>
          <a:p>
            <a:r>
              <a:rPr lang="fr-FR" sz="1800" dirty="0" smtClean="0"/>
              <a:t>The goal of </a:t>
            </a:r>
            <a:r>
              <a:rPr lang="fr-FR" sz="1800" dirty="0" err="1" smtClean="0"/>
              <a:t>this</a:t>
            </a:r>
            <a:r>
              <a:rPr lang="fr-FR" sz="1800" dirty="0" smtClean="0"/>
              <a:t> document </a:t>
            </a:r>
            <a:r>
              <a:rPr lang="fr-FR" sz="1800" dirty="0" err="1" smtClean="0"/>
              <a:t>was</a:t>
            </a:r>
            <a:r>
              <a:rPr lang="fr-FR" sz="1800" dirty="0" smtClean="0"/>
              <a:t> to </a:t>
            </a:r>
            <a:r>
              <a:rPr lang="fr-FR" sz="1800" dirty="0" err="1" smtClean="0"/>
              <a:t>provide</a:t>
            </a:r>
            <a:r>
              <a:rPr lang="fr-FR" sz="1800" dirty="0" smtClean="0"/>
              <a:t> guidelines for radiation monitor data </a:t>
            </a:r>
            <a:r>
              <a:rPr lang="fr-FR" sz="1800" dirty="0" err="1" smtClean="0"/>
              <a:t>processing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smtClean="0"/>
              <a:t>Data </a:t>
            </a:r>
            <a:r>
              <a:rPr lang="fr-FR" sz="1600" dirty="0" err="1" smtClean="0"/>
              <a:t>sanitization</a:t>
            </a:r>
            <a:r>
              <a:rPr lang="fr-FR" sz="1600" dirty="0" smtClean="0"/>
              <a:t> (contamination, saturation, background etc.)</a:t>
            </a:r>
          </a:p>
          <a:p>
            <a:pPr lvl="1"/>
            <a:r>
              <a:rPr lang="fr-FR" sz="1600" dirty="0" smtClean="0"/>
              <a:t>Inter-calibration</a:t>
            </a:r>
          </a:p>
          <a:p>
            <a:r>
              <a:rPr lang="fr-FR" sz="1800" dirty="0" err="1" smtClean="0"/>
              <a:t>Philosophy</a:t>
            </a:r>
            <a:r>
              <a:rPr lang="fr-FR" sz="1800" dirty="0" smtClean="0"/>
              <a:t>: </a:t>
            </a:r>
            <a:r>
              <a:rPr lang="fr-FR" sz="1800" dirty="0" err="1"/>
              <a:t>u</a:t>
            </a:r>
            <a:r>
              <a:rPr lang="fr-FR" sz="1800" dirty="0" err="1" smtClean="0"/>
              <a:t>sing</a:t>
            </a:r>
            <a:r>
              <a:rPr lang="fr-FR" sz="1800" dirty="0" smtClean="0"/>
              <a:t> </a:t>
            </a:r>
            <a:r>
              <a:rPr lang="fr-FR" sz="1800" dirty="0" err="1" smtClean="0"/>
              <a:t>these</a:t>
            </a:r>
            <a:r>
              <a:rPr lang="fr-FR" sz="1800" dirty="0" smtClean="0"/>
              <a:t> guidelines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supposed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always</a:t>
            </a:r>
            <a:r>
              <a:rPr lang="fr-FR" sz="1800" dirty="0" smtClean="0"/>
              <a:t> </a:t>
            </a:r>
            <a:r>
              <a:rPr lang="fr-FR" sz="1800" dirty="0" err="1" smtClean="0"/>
              <a:t>safe</a:t>
            </a:r>
            <a:r>
              <a:rPr lang="fr-FR" sz="1800" dirty="0" smtClean="0"/>
              <a:t>, but </a:t>
            </a:r>
            <a:r>
              <a:rPr lang="fr-FR" sz="1800" dirty="0" err="1" smtClean="0"/>
              <a:t>they</a:t>
            </a:r>
            <a:r>
              <a:rPr lang="fr-FR" sz="1800" dirty="0" smtClean="0"/>
              <a:t> </a:t>
            </a:r>
            <a:r>
              <a:rPr lang="fr-FR" sz="1800" dirty="0" err="1" smtClean="0"/>
              <a:t>might</a:t>
            </a:r>
            <a:r>
              <a:rPr lang="fr-FR" sz="1800" dirty="0" smtClean="0"/>
              <a:t> not </a:t>
            </a:r>
            <a:r>
              <a:rPr lang="fr-FR" sz="1800" dirty="0" err="1" smtClean="0"/>
              <a:t>always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applicable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63265"/>
            <a:ext cx="27813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9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sanitization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769143"/>
            <a:ext cx="5564187" cy="3839367"/>
          </a:xfrm>
        </p:spPr>
        <p:txBody>
          <a:bodyPr/>
          <a:lstStyle/>
          <a:p>
            <a:r>
              <a:rPr lang="en-GB" sz="1800" dirty="0" smtClean="0"/>
              <a:t>The first step in the procedure is data sanitization:</a:t>
            </a:r>
          </a:p>
          <a:p>
            <a:pPr lvl="1"/>
            <a:r>
              <a:rPr lang="en-GB" sz="1400" dirty="0"/>
              <a:t>C</a:t>
            </a:r>
            <a:r>
              <a:rPr lang="en-GB" sz="1400" dirty="0" smtClean="0"/>
              <a:t>ross-contamination </a:t>
            </a:r>
          </a:p>
          <a:p>
            <a:pPr lvl="1"/>
            <a:r>
              <a:rPr lang="en-GB" sz="1400" dirty="0" smtClean="0"/>
              <a:t>Saturations</a:t>
            </a:r>
          </a:p>
          <a:p>
            <a:pPr lvl="1"/>
            <a:r>
              <a:rPr lang="en-GB" sz="1400" dirty="0" smtClean="0"/>
              <a:t>Background levels (thermal noise, GCRs)</a:t>
            </a:r>
          </a:p>
          <a:p>
            <a:pPr lvl="1"/>
            <a:r>
              <a:rPr lang="en-GB" sz="1400" dirty="0" smtClean="0"/>
              <a:t>Discretization noise</a:t>
            </a:r>
          </a:p>
          <a:p>
            <a:pPr lvl="1"/>
            <a:r>
              <a:rPr lang="en-GB" sz="1400" dirty="0" smtClean="0"/>
              <a:t>Spacecraft charging bias</a:t>
            </a:r>
          </a:p>
          <a:p>
            <a:pPr lvl="1"/>
            <a:r>
              <a:rPr lang="en-GB" sz="1400" dirty="0" smtClean="0"/>
              <a:t>Spikes, etc.</a:t>
            </a:r>
          </a:p>
          <a:p>
            <a:r>
              <a:rPr lang="en-GB" sz="1800" dirty="0" smtClean="0">
                <a:solidFill>
                  <a:srgbClr val="C00000"/>
                </a:solidFill>
              </a:rPr>
              <a:t>Do we need to update these recommendations?</a:t>
            </a:r>
          </a:p>
          <a:p>
            <a:pPr lvl="1"/>
            <a:r>
              <a:rPr lang="en-GB" sz="1400" dirty="0" smtClean="0">
                <a:solidFill>
                  <a:srgbClr val="C00000"/>
                </a:solidFill>
              </a:rPr>
              <a:t>Are the detectors significantly different now compared to 20 years ago?</a:t>
            </a:r>
          </a:p>
          <a:p>
            <a:pPr lvl="1"/>
            <a:r>
              <a:rPr lang="en-GB" sz="1400" dirty="0" smtClean="0">
                <a:solidFill>
                  <a:srgbClr val="C00000"/>
                </a:solidFill>
              </a:rPr>
              <a:t>Are some of these problems not relevant anymore? Did some new problems appear?</a:t>
            </a:r>
          </a:p>
          <a:p>
            <a:r>
              <a:rPr lang="en-GB" sz="1800" dirty="0" smtClean="0">
                <a:solidFill>
                  <a:srgbClr val="C00000"/>
                </a:solidFill>
              </a:rPr>
              <a:t>The procedure does not deal with the inversion from counts to fluxes: should it?</a:t>
            </a:r>
          </a:p>
          <a:p>
            <a:pPr lvl="1"/>
            <a:endParaRPr lang="en-GB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1026" name="Picture 2" descr="Correlation plot between electron and proton observa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48" y="129439"/>
            <a:ext cx="264952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ffects of signal to noise ra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48" y="2329092"/>
            <a:ext cx="2884152" cy="22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2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Inter-calibration overview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051669"/>
            <a:ext cx="6452840" cy="3583161"/>
          </a:xfrm>
        </p:spPr>
        <p:txBody>
          <a:bodyPr/>
          <a:lstStyle/>
          <a:p>
            <a:r>
              <a:rPr lang="en-GB" sz="2000" dirty="0" smtClean="0"/>
              <a:t>The procedure defines two types of inter-calibrations:</a:t>
            </a:r>
          </a:p>
          <a:p>
            <a:pPr lvl="1"/>
            <a:r>
              <a:rPr lang="en-GB" sz="1800" dirty="0" smtClean="0"/>
              <a:t>Conjunction-based: find a set of “valid” spacecraft conjunctions, compare spectra to find the adjustment factor (with some filtering)</a:t>
            </a:r>
          </a:p>
          <a:p>
            <a:pPr lvl="1"/>
            <a:r>
              <a:rPr lang="en-GB" sz="1800" dirty="0" smtClean="0"/>
              <a:t>SEP-based: for energetic protons (&gt;5MeV at L*&gt;7, or &gt;10MeV at GEO), using the correlations obtained during SEP events</a:t>
            </a:r>
          </a:p>
          <a:p>
            <a:r>
              <a:rPr lang="en-GB" sz="2000" dirty="0" smtClean="0"/>
              <a:t>No procedure was identified for energies &lt;50keV</a:t>
            </a:r>
          </a:p>
          <a:p>
            <a:r>
              <a:rPr lang="en-GB" sz="2000" dirty="0" smtClean="0"/>
              <a:t>The document does mention “long-time average comparisons” for GEO-GEO inter-calibration, but does not provide details on the procedure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2052" name="Picture 4" descr="Correlation between SAC-C proton 12.5-18.5 MeV with GOES-0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08634"/>
            <a:ext cx="2117044" cy="21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hematic showing the green region of “allowed” conjunctions. Corresponding&#10;“X” indicate two possible conjunc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2" y="531264"/>
            <a:ext cx="2688233" cy="16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5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Conjunctions criteria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769144"/>
            <a:ext cx="3428504" cy="1592826"/>
          </a:xfrm>
        </p:spPr>
        <p:txBody>
          <a:bodyPr/>
          <a:lstStyle/>
          <a:p>
            <a:r>
              <a:rPr lang="en-GB" sz="1600" dirty="0" smtClean="0"/>
              <a:t>Following the design philosophy of the Data Analysis Procedure, the conjunctions criteria are quite strict: if one finds conjunctions using these criteria, they should be safe to use for inter-calibration</a:t>
            </a:r>
            <a:endParaRPr lang="en-GB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80770"/>
            <a:ext cx="519112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66700" y="2571750"/>
            <a:ext cx="8697788" cy="193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9716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r>
              <a:rPr lang="en-GB" sz="1800" b="0" kern="0" dirty="0" smtClean="0"/>
              <a:t>To minimize mapping uncertainties, the procedure uses the Olson-</a:t>
            </a:r>
            <a:r>
              <a:rPr lang="en-GB" sz="1800" b="0" kern="0" dirty="0" err="1" smtClean="0"/>
              <a:t>Pfitzer</a:t>
            </a:r>
            <a:r>
              <a:rPr lang="en-GB" sz="1800" b="0" kern="0" dirty="0" smtClean="0"/>
              <a:t> Quiet-time magnetic field model, and force conjunctions during quiet times</a:t>
            </a:r>
          </a:p>
          <a:p>
            <a:endParaRPr lang="en-GB" sz="1800" b="0" kern="0" dirty="0" smtClean="0"/>
          </a:p>
          <a:p>
            <a:r>
              <a:rPr lang="en-GB" sz="1800" b="0" kern="0" dirty="0" smtClean="0">
                <a:solidFill>
                  <a:srgbClr val="C00000"/>
                </a:solidFill>
              </a:rPr>
              <a:t>Should these constraints be revised? </a:t>
            </a:r>
          </a:p>
          <a:p>
            <a:r>
              <a:rPr lang="en-GB" sz="1800" b="0" kern="0" dirty="0" smtClean="0">
                <a:solidFill>
                  <a:srgbClr val="C00000"/>
                </a:solidFill>
              </a:rPr>
              <a:t>Would another magnetic field model be more appropriate? </a:t>
            </a:r>
          </a:p>
          <a:p>
            <a:r>
              <a:rPr lang="en-GB" sz="1800" b="0" kern="0" dirty="0">
                <a:solidFill>
                  <a:srgbClr val="C00000"/>
                </a:solidFill>
              </a:rPr>
              <a:t>How to ensure that laxer criteria will not induce a bias during the cross-calibration</a:t>
            </a:r>
            <a:r>
              <a:rPr lang="en-GB" sz="1800" b="0" kern="0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en-GB" sz="1800" b="0" kern="0" dirty="0" smtClean="0">
              <a:solidFill>
                <a:srgbClr val="C00000"/>
              </a:solidFill>
            </a:endParaRPr>
          </a:p>
          <a:p>
            <a:endParaRPr lang="en-GB" sz="1800" b="0" kern="0" dirty="0" smtClean="0"/>
          </a:p>
          <a:p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27000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standard datasets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2355726"/>
            <a:ext cx="8775700" cy="2376264"/>
          </a:xfrm>
        </p:spPr>
        <p:txBody>
          <a:bodyPr/>
          <a:lstStyle/>
          <a:p>
            <a:r>
              <a:rPr lang="en-GB" sz="2000" dirty="0" smtClean="0"/>
              <a:t>Gold standards defined in the procedure:</a:t>
            </a:r>
          </a:p>
          <a:p>
            <a:pPr lvl="1"/>
            <a:r>
              <a:rPr lang="en-GB" sz="1600" dirty="0" smtClean="0"/>
              <a:t>Electrons : CRRES/MEA between 300keV and 1.6MeV</a:t>
            </a:r>
          </a:p>
          <a:p>
            <a:pPr lvl="1"/>
            <a:r>
              <a:rPr lang="en-GB" sz="1600" dirty="0" smtClean="0"/>
              <a:t>Protons: GOES-08/SEM between 10MeV and 100MeV</a:t>
            </a:r>
          </a:p>
          <a:p>
            <a:pPr lvl="1"/>
            <a:endParaRPr lang="en-GB" sz="1600" dirty="0" smtClean="0"/>
          </a:p>
          <a:p>
            <a:r>
              <a:rPr lang="en-GB" sz="2000" dirty="0" smtClean="0">
                <a:solidFill>
                  <a:srgbClr val="C00000"/>
                </a:solidFill>
              </a:rPr>
              <a:t>Has anyone kept track of all the calibrations performed from these spacecraft to today’s ?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Should newer datasets be considered as better gold standards?</a:t>
            </a:r>
          </a:p>
          <a:p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  <p:pic>
        <p:nvPicPr>
          <p:cNvPr id="3074" name="Picture 2" descr="Example of mission time line for application of inter-calibration procedure in the case of&#10;electron measureme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084664" cy="15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notes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275160"/>
            <a:ext cx="8541072" cy="3086100"/>
          </a:xfrm>
        </p:spPr>
        <p:txBody>
          <a:bodyPr/>
          <a:lstStyle/>
          <a:p>
            <a:r>
              <a:rPr lang="en-GB" sz="2000" b="1" dirty="0" smtClean="0"/>
              <a:t>Objectives: </a:t>
            </a:r>
            <a:r>
              <a:rPr lang="en-GB" sz="2000" dirty="0" smtClean="0"/>
              <a:t>present an updated document draft during the COSPAR Scientific Assembly 2026 (Florence, Italy) </a:t>
            </a:r>
            <a:r>
              <a:rPr lang="en-GB" sz="2000" dirty="0" smtClean="0">
                <a:solidFill>
                  <a:srgbClr val="C00000"/>
                </a:solidFill>
              </a:rPr>
              <a:t>[Is this deadline realistic?]</a:t>
            </a:r>
          </a:p>
          <a:p>
            <a:r>
              <a:rPr lang="en-GB" sz="2000" b="1" dirty="0" smtClean="0"/>
              <a:t>Editing: </a:t>
            </a:r>
            <a:r>
              <a:rPr lang="en-GB" sz="2000" dirty="0" smtClean="0"/>
              <a:t>I suggest hosting an editable copy of the document in the PRBEM </a:t>
            </a:r>
            <a:r>
              <a:rPr lang="en-GB" sz="2000" dirty="0" err="1" smtClean="0"/>
              <a:t>Github</a:t>
            </a:r>
            <a:r>
              <a:rPr lang="en-GB" sz="2000" dirty="0" smtClean="0"/>
              <a:t> space, so that anyone can see the document state and submit modifications </a:t>
            </a:r>
            <a:r>
              <a:rPr lang="en-GB" sz="2000" dirty="0" smtClean="0">
                <a:solidFill>
                  <a:srgbClr val="C00000"/>
                </a:solidFill>
              </a:rPr>
              <a:t>[Is this something people are comfortable with? Would you prefer a MS Word document exchanged by e-mail? Or hosted on a different platform?]</a:t>
            </a:r>
          </a:p>
          <a:p>
            <a:r>
              <a:rPr lang="en-GB" sz="2000" b="1" dirty="0" smtClean="0"/>
              <a:t>Future discussions</a:t>
            </a:r>
            <a:r>
              <a:rPr lang="en-GB" sz="2000" dirty="0" smtClean="0"/>
              <a:t>: </a:t>
            </a:r>
            <a:r>
              <a:rPr lang="en-GB" sz="2000" dirty="0" err="1" smtClean="0">
                <a:solidFill>
                  <a:srgbClr val="C00000"/>
                </a:solidFill>
              </a:rPr>
              <a:t>telecons</a:t>
            </a:r>
            <a:r>
              <a:rPr lang="en-GB" sz="2000" dirty="0" smtClean="0">
                <a:solidFill>
                  <a:srgbClr val="C00000"/>
                </a:solidFill>
              </a:rPr>
              <a:t>? e-mails? </a:t>
            </a:r>
            <a:r>
              <a:rPr lang="en-GB" sz="2000" dirty="0" err="1" smtClean="0">
                <a:solidFill>
                  <a:srgbClr val="C00000"/>
                </a:solidFill>
              </a:rPr>
              <a:t>Github</a:t>
            </a:r>
            <a:r>
              <a:rPr lang="en-GB" sz="2000" dirty="0" smtClean="0">
                <a:solidFill>
                  <a:srgbClr val="C00000"/>
                </a:solidFill>
              </a:rPr>
              <a:t>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PRBEM Data Analysis Procedure discussions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459141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GABARIT-11-2021-16-9e(4).pptx" id="{2C9A232D-86C9-4390-AC0B-518CF6E28610}" vid="{FD81C4EC-29D5-4850-BBA0-AEE77116FF6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Gabarit_ONERA_16-9_2021-11</Template>
  <TotalTime>73</TotalTime>
  <Words>566</Words>
  <Application>Microsoft Office PowerPoint</Application>
  <PresentationFormat>Affichage à l'écran (16:9)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Geneva</vt:lpstr>
      <vt:lpstr>Titres soulignés ou pas</vt:lpstr>
      <vt:lpstr>Data Analysis Procedure</vt:lpstr>
      <vt:lpstr>Data Analysis Procedure history</vt:lpstr>
      <vt:lpstr>Data sanitization</vt:lpstr>
      <vt:lpstr>Inter-calibration overview</vt:lpstr>
      <vt:lpstr>Conjunctions criteria</vt:lpstr>
      <vt:lpstr>Gold standard datasets</vt:lpstr>
      <vt:lpstr>Organisation notes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Procedure</dc:title>
  <dc:creator>Antoine Brunet</dc:creator>
  <cp:lastModifiedBy>Antoine Brunet</cp:lastModifiedBy>
  <cp:revision>9</cp:revision>
  <dcterms:created xsi:type="dcterms:W3CDTF">2025-07-01T08:30:22Z</dcterms:created>
  <dcterms:modified xsi:type="dcterms:W3CDTF">2025-07-01T09:43:38Z</dcterms:modified>
</cp:coreProperties>
</file>