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696" r:id="rId3"/>
  </p:sldMasterIdLst>
  <p:notesMasterIdLst>
    <p:notesMasterId r:id="rId16"/>
  </p:notesMasterIdLst>
  <p:sldIdLst>
    <p:sldId id="260" r:id="rId4"/>
    <p:sldId id="261" r:id="rId5"/>
    <p:sldId id="324" r:id="rId6"/>
    <p:sldId id="327" r:id="rId7"/>
    <p:sldId id="668" r:id="rId8"/>
    <p:sldId id="669" r:id="rId9"/>
    <p:sldId id="670" r:id="rId10"/>
    <p:sldId id="643" r:id="rId11"/>
    <p:sldId id="649" r:id="rId12"/>
    <p:sldId id="653" r:id="rId13"/>
    <p:sldId id="645" r:id="rId14"/>
    <p:sldId id="66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10" autoAdjust="0"/>
    <p:restoredTop sz="94660"/>
  </p:normalViewPr>
  <p:slideViewPr>
    <p:cSldViewPr snapToGrid="0">
      <p:cViewPr varScale="1">
        <p:scale>
          <a:sx n="120" d="100"/>
          <a:sy n="120" d="100"/>
        </p:scale>
        <p:origin x="99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2787DC-845B-4F32-9D2A-7607BDA72D9A}" type="datetimeFigureOut">
              <a:rPr kumimoji="1" lang="ja-JP" altLang="en-US" smtClean="0"/>
              <a:t>2025/4/9</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BBB2F5-064E-40C3-9EFB-93342CC97AAC}" type="slidenum">
              <a:rPr kumimoji="1" lang="ja-JP" altLang="en-US" smtClean="0"/>
              <a:t>‹#›</a:t>
            </a:fld>
            <a:endParaRPr kumimoji="1" lang="ja-JP" altLang="en-US"/>
          </a:p>
        </p:txBody>
      </p:sp>
    </p:spTree>
    <p:extLst>
      <p:ext uri="{BB962C8B-B14F-4D97-AF65-F5344CB8AC3E}">
        <p14:creationId xmlns:p14="http://schemas.microsoft.com/office/powerpoint/2010/main" val="38595999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pPr marL="0" marR="0" lvl="0" indent="0" algn="r" defTabSz="919163" rtl="0" eaLnBrk="0" fontAlgn="base" latinLnBrk="0" hangingPunct="0">
              <a:lnSpc>
                <a:spcPct val="100000"/>
              </a:lnSpc>
              <a:spcBef>
                <a:spcPct val="0"/>
              </a:spcBef>
              <a:spcAft>
                <a:spcPct val="0"/>
              </a:spcAft>
              <a:buClrTx/>
              <a:buSzTx/>
              <a:buFontTx/>
              <a:buNone/>
              <a:tabLst/>
              <a:defRPr/>
            </a:pPr>
            <a:fld id="{E3FB869D-7AE8-45BD-AD5A-D0DA05E60C73}" type="slidenum">
              <a:rPr kumimoji="0" lang="de-DE"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9163" rtl="0" eaLnBrk="0" fontAlgn="base" latinLnBrk="0" hangingPunct="0">
                <a:lnSpc>
                  <a:spcPct val="100000"/>
                </a:lnSpc>
                <a:spcBef>
                  <a:spcPct val="0"/>
                </a:spcBef>
                <a:spcAft>
                  <a:spcPct val="0"/>
                </a:spcAft>
                <a:buClrTx/>
                <a:buSzTx/>
                <a:buFontTx/>
                <a:buNone/>
                <a:tabLst/>
                <a:defRPr/>
              </a:pPr>
              <a:t>1</a:t>
            </a:fld>
            <a:endParaRPr kumimoji="0" lang="de-DE"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34819" name="Rectangle 2"/>
          <p:cNvSpPr>
            <a:spLocks noGrp="1" noRot="1" noChangeAspect="1" noChangeArrowheads="1" noTextEdit="1"/>
          </p:cNvSpPr>
          <p:nvPr>
            <p:ph type="sldImg"/>
          </p:nvPr>
        </p:nvSpPr>
        <p:spPr>
          <a:xfrm>
            <a:off x="1181100" y="695325"/>
            <a:ext cx="4648200" cy="3486150"/>
          </a:xfrm>
          <a:ln/>
        </p:spPr>
      </p:sp>
      <p:sp>
        <p:nvSpPr>
          <p:cNvPr id="34820" name="Rectangle 3"/>
          <p:cNvSpPr>
            <a:spLocks noGrp="1" noChangeArrowheads="1"/>
          </p:cNvSpPr>
          <p:nvPr>
            <p:ph type="body" idx="1"/>
          </p:nvPr>
        </p:nvSpPr>
        <p:spPr>
          <a:noFill/>
          <a:ln/>
        </p:spPr>
        <p:txBody>
          <a:bodyPr/>
          <a:lstStyle/>
          <a:p>
            <a:endParaRPr lang="de-DE"/>
          </a:p>
        </p:txBody>
      </p:sp>
      <p:sp>
        <p:nvSpPr>
          <p:cNvPr id="5" name="Date Placeholder 4"/>
          <p:cNvSpPr>
            <a:spLocks noGrp="1"/>
          </p:cNvSpPr>
          <p:nvPr>
            <p:ph type="dt" idx="10"/>
          </p:nvPr>
        </p:nvSpPr>
        <p:spPr/>
        <p:txBody>
          <a:bodyPr/>
          <a:lstStyle/>
          <a:p>
            <a:pPr marL="0" marR="0" lvl="0" indent="0" algn="r" defTabSz="919163" rtl="0" eaLnBrk="0" fontAlgn="base" latinLnBrk="0" hangingPunct="0">
              <a:lnSpc>
                <a:spcPct val="100000"/>
              </a:lnSpc>
              <a:spcBef>
                <a:spcPct val="0"/>
              </a:spcBef>
              <a:spcAft>
                <a:spcPct val="0"/>
              </a:spcAft>
              <a:buClrTx/>
              <a:buSzTx/>
              <a:buFontTx/>
              <a:buNone/>
              <a:tabLst/>
              <a:defRPr/>
            </a:pPr>
            <a:fld id="{84E8CFAD-6A94-4CB7-B32D-926ACF4E508E}" type="datetime4">
              <a:rPr kumimoji="0" lang="en-GB"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9163" rtl="0" eaLnBrk="0" fontAlgn="base" latinLnBrk="0" hangingPunct="0">
                <a:lnSpc>
                  <a:spcPct val="100000"/>
                </a:lnSpc>
                <a:spcBef>
                  <a:spcPct val="0"/>
                </a:spcBef>
                <a:spcAft>
                  <a:spcPct val="0"/>
                </a:spcAft>
                <a:buClrTx/>
                <a:buSzTx/>
                <a:buFontTx/>
                <a:buNone/>
                <a:tabLst/>
                <a:defRPr/>
              </a:pPr>
              <a:t>09 April 2025</a:t>
            </a:fld>
            <a:endParaRPr kumimoji="0" lang="de-DE"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41396285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91"/>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4429125"/>
            <a:ext cx="6400800" cy="1752600"/>
          </a:xfrm>
        </p:spPr>
        <p:txBody>
          <a:bodyPr/>
          <a:lstStyle>
            <a:lvl1pPr marL="0" indent="0" algn="ctr">
              <a:buNone/>
              <a:defRPr>
                <a:solidFill>
                  <a:schemeClr val="tx1">
                    <a:tint val="75000"/>
                  </a:schemeClr>
                </a:solidFill>
              </a:defRPr>
            </a:lvl1pPr>
            <a:lvl2pPr marL="422041" indent="0" algn="ctr">
              <a:buNone/>
              <a:defRPr>
                <a:solidFill>
                  <a:schemeClr val="tx1">
                    <a:tint val="75000"/>
                  </a:schemeClr>
                </a:solidFill>
              </a:defRPr>
            </a:lvl2pPr>
            <a:lvl3pPr marL="844083" indent="0" algn="ctr">
              <a:buNone/>
              <a:defRPr>
                <a:solidFill>
                  <a:schemeClr val="tx1">
                    <a:tint val="75000"/>
                  </a:schemeClr>
                </a:solidFill>
              </a:defRPr>
            </a:lvl3pPr>
            <a:lvl4pPr marL="1266124" indent="0" algn="ctr">
              <a:buNone/>
              <a:defRPr>
                <a:solidFill>
                  <a:schemeClr val="tx1">
                    <a:tint val="75000"/>
                  </a:schemeClr>
                </a:solidFill>
              </a:defRPr>
            </a:lvl4pPr>
            <a:lvl5pPr marL="1688165" indent="0" algn="ctr">
              <a:buNone/>
              <a:defRPr>
                <a:solidFill>
                  <a:schemeClr val="tx1">
                    <a:tint val="75000"/>
                  </a:schemeClr>
                </a:solidFill>
              </a:defRPr>
            </a:lvl5pPr>
            <a:lvl6pPr marL="2110207" indent="0" algn="ctr">
              <a:buNone/>
              <a:defRPr>
                <a:solidFill>
                  <a:schemeClr val="tx1">
                    <a:tint val="75000"/>
                  </a:schemeClr>
                </a:solidFill>
              </a:defRPr>
            </a:lvl6pPr>
            <a:lvl7pPr marL="2532248" indent="0" algn="ctr">
              <a:buNone/>
              <a:defRPr>
                <a:solidFill>
                  <a:schemeClr val="tx1">
                    <a:tint val="75000"/>
                  </a:schemeClr>
                </a:solidFill>
              </a:defRPr>
            </a:lvl7pPr>
            <a:lvl8pPr marL="2954289" indent="0" algn="ctr">
              <a:buNone/>
              <a:defRPr>
                <a:solidFill>
                  <a:schemeClr val="tx1">
                    <a:tint val="75000"/>
                  </a:schemeClr>
                </a:solidFill>
              </a:defRPr>
            </a:lvl8pPr>
            <a:lvl9pPr marL="3376331" indent="0" algn="ctr">
              <a:buNone/>
              <a:defRPr>
                <a:solidFill>
                  <a:schemeClr val="tx1">
                    <a:tint val="75000"/>
                  </a:schemeClr>
                </a:solidFill>
              </a:defRPr>
            </a:lvl9pPr>
          </a:lstStyle>
          <a:p>
            <a:r>
              <a:rPr lang="en-US" dirty="0"/>
              <a:t>Click to edit Master subtitle style</a:t>
            </a:r>
            <a:endParaRPr lang="en-GB" dirty="0"/>
          </a:p>
        </p:txBody>
      </p:sp>
      <p:pic>
        <p:nvPicPr>
          <p:cNvPr id="57346" name="Picture 2" descr="H:\MY DOCUMENTS\GSICS\logo\GSICS500px.png"/>
          <p:cNvPicPr>
            <a:picLocks noChangeAspect="1" noChangeArrowheads="1"/>
          </p:cNvPicPr>
          <p:nvPr userDrawn="1"/>
        </p:nvPicPr>
        <p:blipFill>
          <a:blip r:embed="rId2" cstate="print"/>
          <a:srcRect/>
          <a:stretch>
            <a:fillRect/>
          </a:stretch>
        </p:blipFill>
        <p:spPr bwMode="auto">
          <a:xfrm>
            <a:off x="2373924" y="185742"/>
            <a:ext cx="4396154" cy="1933575"/>
          </a:xfrm>
          <a:prstGeom prst="rect">
            <a:avLst/>
          </a:prstGeom>
          <a:noFill/>
        </p:spPr>
      </p:pic>
    </p:spTree>
    <p:extLst>
      <p:ext uri="{BB962C8B-B14F-4D97-AF65-F5344CB8AC3E}">
        <p14:creationId xmlns:p14="http://schemas.microsoft.com/office/powerpoint/2010/main" val="4086969141"/>
      </p:ext>
    </p:extLst>
  </p:cSld>
  <p:clrMapOvr>
    <a:masterClrMapping/>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54466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48"/>
            <a:ext cx="222885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95303" y="274648"/>
            <a:ext cx="65341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47134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3B8328E-F6AD-492E-9E68-8B9333C670CF}"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488583C-BCC2-4EAC-B4E0-B259040AD3F6}" type="slidenum">
              <a:rPr kumimoji="1" lang="ja-JP" altLang="en-US" smtClean="0"/>
              <a:t>‹#›</a:t>
            </a:fld>
            <a:endParaRPr kumimoji="1" lang="ja-JP" altLang="en-US"/>
          </a:p>
        </p:txBody>
      </p:sp>
    </p:spTree>
    <p:extLst>
      <p:ext uri="{BB962C8B-B14F-4D97-AF65-F5344CB8AC3E}">
        <p14:creationId xmlns:p14="http://schemas.microsoft.com/office/powerpoint/2010/main" val="2095772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3B8328E-F6AD-492E-9E68-8B9333C670CF}"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488583C-BCC2-4EAC-B4E0-B259040AD3F6}" type="slidenum">
              <a:rPr kumimoji="1" lang="ja-JP" altLang="en-US" smtClean="0"/>
              <a:t>‹#›</a:t>
            </a:fld>
            <a:endParaRPr kumimoji="1" lang="ja-JP" altLang="en-US"/>
          </a:p>
        </p:txBody>
      </p:sp>
    </p:spTree>
    <p:extLst>
      <p:ext uri="{BB962C8B-B14F-4D97-AF65-F5344CB8AC3E}">
        <p14:creationId xmlns:p14="http://schemas.microsoft.com/office/powerpoint/2010/main" val="25149734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3B8328E-F6AD-492E-9E68-8B9333C670CF}"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488583C-BCC2-4EAC-B4E0-B259040AD3F6}" type="slidenum">
              <a:rPr kumimoji="1" lang="ja-JP" altLang="en-US" smtClean="0"/>
              <a:t>‹#›</a:t>
            </a:fld>
            <a:endParaRPr kumimoji="1" lang="ja-JP" altLang="en-US"/>
          </a:p>
        </p:txBody>
      </p:sp>
    </p:spTree>
    <p:extLst>
      <p:ext uri="{BB962C8B-B14F-4D97-AF65-F5344CB8AC3E}">
        <p14:creationId xmlns:p14="http://schemas.microsoft.com/office/powerpoint/2010/main" val="14029167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3B8328E-F6AD-492E-9E68-8B9333C670CF}" type="datetimeFigureOut">
              <a:rPr kumimoji="1" lang="ja-JP" altLang="en-US" smtClean="0"/>
              <a:t>2025/4/9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488583C-BCC2-4EAC-B4E0-B259040AD3F6}" type="slidenum">
              <a:rPr kumimoji="1" lang="ja-JP" altLang="en-US" smtClean="0"/>
              <a:t>‹#›</a:t>
            </a:fld>
            <a:endParaRPr kumimoji="1" lang="ja-JP" altLang="en-US"/>
          </a:p>
        </p:txBody>
      </p:sp>
    </p:spTree>
    <p:extLst>
      <p:ext uri="{BB962C8B-B14F-4D97-AF65-F5344CB8AC3E}">
        <p14:creationId xmlns:p14="http://schemas.microsoft.com/office/powerpoint/2010/main" val="27382737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1"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3B8328E-F6AD-492E-9E68-8B9333C670CF}" type="datetimeFigureOut">
              <a:rPr kumimoji="1" lang="ja-JP" altLang="en-US" smtClean="0"/>
              <a:t>2025/4/9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488583C-BCC2-4EAC-B4E0-B259040AD3F6}" type="slidenum">
              <a:rPr kumimoji="1" lang="ja-JP" altLang="en-US" smtClean="0"/>
              <a:t>‹#›</a:t>
            </a:fld>
            <a:endParaRPr kumimoji="1" lang="ja-JP" altLang="en-US"/>
          </a:p>
        </p:txBody>
      </p:sp>
    </p:spTree>
    <p:extLst>
      <p:ext uri="{BB962C8B-B14F-4D97-AF65-F5344CB8AC3E}">
        <p14:creationId xmlns:p14="http://schemas.microsoft.com/office/powerpoint/2010/main" val="9801217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3B8328E-F6AD-492E-9E68-8B9333C670CF}" type="datetimeFigureOut">
              <a:rPr kumimoji="1" lang="ja-JP" altLang="en-US" smtClean="0"/>
              <a:t>2025/4/9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488583C-BCC2-4EAC-B4E0-B259040AD3F6}" type="slidenum">
              <a:rPr kumimoji="1" lang="ja-JP" altLang="en-US" smtClean="0"/>
              <a:t>‹#›</a:t>
            </a:fld>
            <a:endParaRPr kumimoji="1" lang="ja-JP" altLang="en-US"/>
          </a:p>
        </p:txBody>
      </p:sp>
    </p:spTree>
    <p:extLst>
      <p:ext uri="{BB962C8B-B14F-4D97-AF65-F5344CB8AC3E}">
        <p14:creationId xmlns:p14="http://schemas.microsoft.com/office/powerpoint/2010/main" val="5211939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B8328E-F6AD-492E-9E68-8B9333C670CF}" type="datetimeFigureOut">
              <a:rPr kumimoji="1" lang="ja-JP" altLang="en-US" smtClean="0"/>
              <a:t>2025/4/9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488583C-BCC2-4EAC-B4E0-B259040AD3F6}" type="slidenum">
              <a:rPr kumimoji="1" lang="ja-JP" altLang="en-US" smtClean="0"/>
              <a:t>‹#›</a:t>
            </a:fld>
            <a:endParaRPr kumimoji="1" lang="ja-JP" altLang="en-US"/>
          </a:p>
        </p:txBody>
      </p:sp>
    </p:spTree>
    <p:extLst>
      <p:ext uri="{BB962C8B-B14F-4D97-AF65-F5344CB8AC3E}">
        <p14:creationId xmlns:p14="http://schemas.microsoft.com/office/powerpoint/2010/main" val="6149882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3B8328E-F6AD-492E-9E68-8B9333C670CF}" type="datetimeFigureOut">
              <a:rPr kumimoji="1" lang="ja-JP" altLang="en-US" smtClean="0"/>
              <a:t>2025/4/9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488583C-BCC2-4EAC-B4E0-B259040AD3F6}" type="slidenum">
              <a:rPr kumimoji="1" lang="ja-JP" altLang="en-US" smtClean="0"/>
              <a:t>‹#›</a:t>
            </a:fld>
            <a:endParaRPr kumimoji="1" lang="ja-JP" altLang="en-US"/>
          </a:p>
        </p:txBody>
      </p:sp>
    </p:spTree>
    <p:extLst>
      <p:ext uri="{BB962C8B-B14F-4D97-AF65-F5344CB8AC3E}">
        <p14:creationId xmlns:p14="http://schemas.microsoft.com/office/powerpoint/2010/main" val="352850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52"/>
          <p:cNvGrpSpPr>
            <a:grpSpLocks/>
          </p:cNvGrpSpPr>
          <p:nvPr userDrawn="1"/>
        </p:nvGrpSpPr>
        <p:grpSpPr bwMode="auto">
          <a:xfrm>
            <a:off x="4408" y="1090636"/>
            <a:ext cx="9139603" cy="128587"/>
            <a:chOff x="3" y="2044"/>
            <a:chExt cx="6237" cy="179"/>
          </a:xfrm>
        </p:grpSpPr>
        <p:sp>
          <p:nvSpPr>
            <p:cNvPr id="5"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8"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9"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
        <p:nvSpPr>
          <p:cNvPr id="2" name="Title 1"/>
          <p:cNvSpPr>
            <a:spLocks noGrp="1"/>
          </p:cNvSpPr>
          <p:nvPr>
            <p:ph type="title"/>
          </p:nvPr>
        </p:nvSpPr>
        <p:spPr/>
        <p:txBody>
          <a:bodyPr/>
          <a:lstStyle>
            <a:lvl1pPr>
              <a:defRPr sz="2585" b="1"/>
            </a:lvl1pPr>
          </a:lstStyle>
          <a:p>
            <a:r>
              <a:rPr lang="en-US" dirty="0"/>
              <a:t>Click to edit Master title style</a:t>
            </a:r>
            <a:endParaRPr lang="en-GB" dirty="0"/>
          </a:p>
        </p:txBody>
      </p:sp>
      <p:sp>
        <p:nvSpPr>
          <p:cNvPr id="3" name="Content Placeholder 2"/>
          <p:cNvSpPr>
            <a:spLocks noGrp="1"/>
          </p:cNvSpPr>
          <p:nvPr>
            <p:ph idx="1"/>
          </p:nvPr>
        </p:nvSpPr>
        <p:spPr/>
        <p:txBody>
          <a:bodyPr/>
          <a:lstStyle>
            <a:lvl1pPr>
              <a:defRPr sz="2215" b="1"/>
            </a:lvl1pPr>
            <a:lvl2pPr>
              <a:defRPr sz="1846" b="1"/>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1851070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3B8328E-F6AD-492E-9E68-8B9333C670CF}" type="datetimeFigureOut">
              <a:rPr kumimoji="1" lang="ja-JP" altLang="en-US" smtClean="0"/>
              <a:t>2025/4/9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488583C-BCC2-4EAC-B4E0-B259040AD3F6}" type="slidenum">
              <a:rPr kumimoji="1" lang="ja-JP" altLang="en-US" smtClean="0"/>
              <a:t>‹#›</a:t>
            </a:fld>
            <a:endParaRPr kumimoji="1" lang="ja-JP" altLang="en-US"/>
          </a:p>
        </p:txBody>
      </p:sp>
    </p:spTree>
    <p:extLst>
      <p:ext uri="{BB962C8B-B14F-4D97-AF65-F5344CB8AC3E}">
        <p14:creationId xmlns:p14="http://schemas.microsoft.com/office/powerpoint/2010/main" val="12162105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3B8328E-F6AD-492E-9E68-8B9333C670CF}"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488583C-BCC2-4EAC-B4E0-B259040AD3F6}" type="slidenum">
              <a:rPr kumimoji="1" lang="ja-JP" altLang="en-US" smtClean="0"/>
              <a:t>‹#›</a:t>
            </a:fld>
            <a:endParaRPr kumimoji="1" lang="ja-JP" altLang="en-US"/>
          </a:p>
        </p:txBody>
      </p:sp>
    </p:spTree>
    <p:extLst>
      <p:ext uri="{BB962C8B-B14F-4D97-AF65-F5344CB8AC3E}">
        <p14:creationId xmlns:p14="http://schemas.microsoft.com/office/powerpoint/2010/main" val="3591421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3B8328E-F6AD-492E-9E68-8B9333C670CF}"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488583C-BCC2-4EAC-B4E0-B259040AD3F6}" type="slidenum">
              <a:rPr kumimoji="1" lang="ja-JP" altLang="en-US" smtClean="0"/>
              <a:t>‹#›</a:t>
            </a:fld>
            <a:endParaRPr kumimoji="1" lang="ja-JP" altLang="en-US"/>
          </a:p>
        </p:txBody>
      </p:sp>
    </p:spTree>
    <p:extLst>
      <p:ext uri="{BB962C8B-B14F-4D97-AF65-F5344CB8AC3E}">
        <p14:creationId xmlns:p14="http://schemas.microsoft.com/office/powerpoint/2010/main" val="31506485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91"/>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4429125"/>
            <a:ext cx="6400800" cy="1752600"/>
          </a:xfrm>
        </p:spPr>
        <p:txBody>
          <a:bodyPr/>
          <a:lstStyle>
            <a:lvl1pPr marL="0" indent="0" algn="ctr">
              <a:buNone/>
              <a:defRPr>
                <a:solidFill>
                  <a:schemeClr val="tx1">
                    <a:tint val="75000"/>
                  </a:schemeClr>
                </a:solidFill>
              </a:defRPr>
            </a:lvl1pPr>
            <a:lvl2pPr marL="422041" indent="0" algn="ctr">
              <a:buNone/>
              <a:defRPr>
                <a:solidFill>
                  <a:schemeClr val="tx1">
                    <a:tint val="75000"/>
                  </a:schemeClr>
                </a:solidFill>
              </a:defRPr>
            </a:lvl2pPr>
            <a:lvl3pPr marL="844083" indent="0" algn="ctr">
              <a:buNone/>
              <a:defRPr>
                <a:solidFill>
                  <a:schemeClr val="tx1">
                    <a:tint val="75000"/>
                  </a:schemeClr>
                </a:solidFill>
              </a:defRPr>
            </a:lvl3pPr>
            <a:lvl4pPr marL="1266124" indent="0" algn="ctr">
              <a:buNone/>
              <a:defRPr>
                <a:solidFill>
                  <a:schemeClr val="tx1">
                    <a:tint val="75000"/>
                  </a:schemeClr>
                </a:solidFill>
              </a:defRPr>
            </a:lvl4pPr>
            <a:lvl5pPr marL="1688165" indent="0" algn="ctr">
              <a:buNone/>
              <a:defRPr>
                <a:solidFill>
                  <a:schemeClr val="tx1">
                    <a:tint val="75000"/>
                  </a:schemeClr>
                </a:solidFill>
              </a:defRPr>
            </a:lvl5pPr>
            <a:lvl6pPr marL="2110207" indent="0" algn="ctr">
              <a:buNone/>
              <a:defRPr>
                <a:solidFill>
                  <a:schemeClr val="tx1">
                    <a:tint val="75000"/>
                  </a:schemeClr>
                </a:solidFill>
              </a:defRPr>
            </a:lvl6pPr>
            <a:lvl7pPr marL="2532248" indent="0" algn="ctr">
              <a:buNone/>
              <a:defRPr>
                <a:solidFill>
                  <a:schemeClr val="tx1">
                    <a:tint val="75000"/>
                  </a:schemeClr>
                </a:solidFill>
              </a:defRPr>
            </a:lvl7pPr>
            <a:lvl8pPr marL="2954289" indent="0" algn="ctr">
              <a:buNone/>
              <a:defRPr>
                <a:solidFill>
                  <a:schemeClr val="tx1">
                    <a:tint val="75000"/>
                  </a:schemeClr>
                </a:solidFill>
              </a:defRPr>
            </a:lvl8pPr>
            <a:lvl9pPr marL="3376331" indent="0" algn="ctr">
              <a:buNone/>
              <a:defRPr>
                <a:solidFill>
                  <a:schemeClr val="tx1">
                    <a:tint val="75000"/>
                  </a:schemeClr>
                </a:solidFill>
              </a:defRPr>
            </a:lvl9pPr>
          </a:lstStyle>
          <a:p>
            <a:r>
              <a:rPr lang="en-US" dirty="0"/>
              <a:t>Click to edit Master subtitle style</a:t>
            </a:r>
            <a:endParaRPr lang="en-GB" dirty="0"/>
          </a:p>
        </p:txBody>
      </p:sp>
      <p:pic>
        <p:nvPicPr>
          <p:cNvPr id="57346" name="Picture 2" descr="H:\MY DOCUMENTS\GSICS\logo\GSICS500px.png"/>
          <p:cNvPicPr>
            <a:picLocks noChangeAspect="1" noChangeArrowheads="1"/>
          </p:cNvPicPr>
          <p:nvPr userDrawn="1"/>
        </p:nvPicPr>
        <p:blipFill>
          <a:blip r:embed="rId2" cstate="print"/>
          <a:srcRect/>
          <a:stretch>
            <a:fillRect/>
          </a:stretch>
        </p:blipFill>
        <p:spPr bwMode="auto">
          <a:xfrm>
            <a:off x="2373923" y="185740"/>
            <a:ext cx="4396154" cy="1933575"/>
          </a:xfrm>
          <a:prstGeom prst="rect">
            <a:avLst/>
          </a:prstGeom>
          <a:noFill/>
        </p:spPr>
      </p:pic>
    </p:spTree>
    <p:extLst>
      <p:ext uri="{BB962C8B-B14F-4D97-AF65-F5344CB8AC3E}">
        <p14:creationId xmlns:p14="http://schemas.microsoft.com/office/powerpoint/2010/main" val="1878264751"/>
      </p:ext>
    </p:extLst>
  </p:cSld>
  <p:clrMapOvr>
    <a:masterClrMapping/>
  </p:clrMapOvr>
  <p:hf hdr="0" ftr="0"/>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52"/>
          <p:cNvGrpSpPr>
            <a:grpSpLocks/>
          </p:cNvGrpSpPr>
          <p:nvPr userDrawn="1"/>
        </p:nvGrpSpPr>
        <p:grpSpPr bwMode="auto">
          <a:xfrm>
            <a:off x="4407" y="1090634"/>
            <a:ext cx="9139603" cy="128587"/>
            <a:chOff x="3" y="2044"/>
            <a:chExt cx="6237" cy="179"/>
          </a:xfrm>
        </p:grpSpPr>
        <p:sp>
          <p:nvSpPr>
            <p:cNvPr id="5"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8"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9"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
        <p:nvSpPr>
          <p:cNvPr id="2" name="Title 1"/>
          <p:cNvSpPr>
            <a:spLocks noGrp="1"/>
          </p:cNvSpPr>
          <p:nvPr>
            <p:ph type="title"/>
          </p:nvPr>
        </p:nvSpPr>
        <p:spPr>
          <a:xfrm>
            <a:off x="457200" y="274639"/>
            <a:ext cx="8229600" cy="815995"/>
          </a:xfrm>
        </p:spPr>
        <p:txBody>
          <a:bodyPr/>
          <a:lstStyle>
            <a:lvl1pPr>
              <a:defRPr sz="2585" b="1"/>
            </a:lvl1pPr>
          </a:lstStyle>
          <a:p>
            <a:r>
              <a:rPr lang="en-US" dirty="0"/>
              <a:t>Click to edit Master title style</a:t>
            </a:r>
            <a:endParaRPr lang="en-GB" dirty="0"/>
          </a:p>
        </p:txBody>
      </p:sp>
      <p:sp>
        <p:nvSpPr>
          <p:cNvPr id="3" name="Content Placeholder 2"/>
          <p:cNvSpPr>
            <a:spLocks noGrp="1"/>
          </p:cNvSpPr>
          <p:nvPr>
            <p:ph idx="1"/>
          </p:nvPr>
        </p:nvSpPr>
        <p:spPr/>
        <p:txBody>
          <a:bodyPr/>
          <a:lstStyle>
            <a:lvl1pPr>
              <a:defRPr sz="2215" b="1"/>
            </a:lvl1pPr>
            <a:lvl2pPr>
              <a:defRPr sz="1846" b="1"/>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208980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28"/>
            <a:ext cx="7772400" cy="1362075"/>
          </a:xfrm>
        </p:spPr>
        <p:txBody>
          <a:bodyPr anchor="t"/>
          <a:lstStyle>
            <a:lvl1pPr algn="l">
              <a:defRPr sz="3692"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846">
                <a:solidFill>
                  <a:schemeClr val="tx1">
                    <a:tint val="75000"/>
                  </a:schemeClr>
                </a:solidFill>
              </a:defRPr>
            </a:lvl1pPr>
            <a:lvl2pPr marL="422041" indent="0">
              <a:buNone/>
              <a:defRPr sz="1662">
                <a:solidFill>
                  <a:schemeClr val="tx1">
                    <a:tint val="75000"/>
                  </a:schemeClr>
                </a:solidFill>
              </a:defRPr>
            </a:lvl2pPr>
            <a:lvl3pPr marL="844083" indent="0">
              <a:buNone/>
              <a:defRPr sz="1477">
                <a:solidFill>
                  <a:schemeClr val="tx1">
                    <a:tint val="75000"/>
                  </a:schemeClr>
                </a:solidFill>
              </a:defRPr>
            </a:lvl3pPr>
            <a:lvl4pPr marL="1266124" indent="0">
              <a:buNone/>
              <a:defRPr sz="1292">
                <a:solidFill>
                  <a:schemeClr val="tx1">
                    <a:tint val="75000"/>
                  </a:schemeClr>
                </a:solidFill>
              </a:defRPr>
            </a:lvl4pPr>
            <a:lvl5pPr marL="1688165" indent="0">
              <a:buNone/>
              <a:defRPr sz="1292">
                <a:solidFill>
                  <a:schemeClr val="tx1">
                    <a:tint val="75000"/>
                  </a:schemeClr>
                </a:solidFill>
              </a:defRPr>
            </a:lvl5pPr>
            <a:lvl6pPr marL="2110207" indent="0">
              <a:buNone/>
              <a:defRPr sz="1292">
                <a:solidFill>
                  <a:schemeClr val="tx1">
                    <a:tint val="75000"/>
                  </a:schemeClr>
                </a:solidFill>
              </a:defRPr>
            </a:lvl6pPr>
            <a:lvl7pPr marL="2532248" indent="0">
              <a:buNone/>
              <a:defRPr sz="1292">
                <a:solidFill>
                  <a:schemeClr val="tx1">
                    <a:tint val="75000"/>
                  </a:schemeClr>
                </a:solidFill>
              </a:defRPr>
            </a:lvl7pPr>
            <a:lvl8pPr marL="2954289" indent="0">
              <a:buNone/>
              <a:defRPr sz="1292">
                <a:solidFill>
                  <a:schemeClr val="tx1">
                    <a:tint val="75000"/>
                  </a:schemeClr>
                </a:solidFill>
              </a:defRPr>
            </a:lvl8pPr>
            <a:lvl9pPr marL="3376331" indent="0">
              <a:buNone/>
              <a:defRPr sz="1292">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4925723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954087"/>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696888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95300" y="1600206"/>
            <a:ext cx="43815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29202" y="1600206"/>
            <a:ext cx="366639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648567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52"/>
          <p:cNvGrpSpPr>
            <a:grpSpLocks/>
          </p:cNvGrpSpPr>
          <p:nvPr userDrawn="1"/>
        </p:nvGrpSpPr>
        <p:grpSpPr bwMode="auto">
          <a:xfrm>
            <a:off x="4407" y="1090634"/>
            <a:ext cx="9139603" cy="128587"/>
            <a:chOff x="3" y="2044"/>
            <a:chExt cx="6237" cy="179"/>
          </a:xfrm>
        </p:grpSpPr>
        <p:sp>
          <p:nvSpPr>
            <p:cNvPr id="4"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5"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8"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534089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52"/>
          <p:cNvGrpSpPr>
            <a:grpSpLocks/>
          </p:cNvGrpSpPr>
          <p:nvPr userDrawn="1"/>
        </p:nvGrpSpPr>
        <p:grpSpPr bwMode="auto">
          <a:xfrm>
            <a:off x="4407" y="1090634"/>
            <a:ext cx="9139603" cy="128587"/>
            <a:chOff x="3" y="2044"/>
            <a:chExt cx="6237" cy="179"/>
          </a:xfrm>
        </p:grpSpPr>
        <p:sp>
          <p:nvSpPr>
            <p:cNvPr id="3"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4"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5"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Tree>
    <p:extLst>
      <p:ext uri="{BB962C8B-B14F-4D97-AF65-F5344CB8AC3E}">
        <p14:creationId xmlns:p14="http://schemas.microsoft.com/office/powerpoint/2010/main" val="581147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30"/>
            <a:ext cx="7772400" cy="1362075"/>
          </a:xfrm>
        </p:spPr>
        <p:txBody>
          <a:bodyPr anchor="t"/>
          <a:lstStyle>
            <a:lvl1pPr algn="l">
              <a:defRPr sz="3692"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846">
                <a:solidFill>
                  <a:schemeClr val="tx1">
                    <a:tint val="75000"/>
                  </a:schemeClr>
                </a:solidFill>
              </a:defRPr>
            </a:lvl1pPr>
            <a:lvl2pPr marL="422041" indent="0">
              <a:buNone/>
              <a:defRPr sz="1662">
                <a:solidFill>
                  <a:schemeClr val="tx1">
                    <a:tint val="75000"/>
                  </a:schemeClr>
                </a:solidFill>
              </a:defRPr>
            </a:lvl2pPr>
            <a:lvl3pPr marL="844083" indent="0">
              <a:buNone/>
              <a:defRPr sz="1477">
                <a:solidFill>
                  <a:schemeClr val="tx1">
                    <a:tint val="75000"/>
                  </a:schemeClr>
                </a:solidFill>
              </a:defRPr>
            </a:lvl3pPr>
            <a:lvl4pPr marL="1266124" indent="0">
              <a:buNone/>
              <a:defRPr sz="1292">
                <a:solidFill>
                  <a:schemeClr val="tx1">
                    <a:tint val="75000"/>
                  </a:schemeClr>
                </a:solidFill>
              </a:defRPr>
            </a:lvl4pPr>
            <a:lvl5pPr marL="1688165" indent="0">
              <a:buNone/>
              <a:defRPr sz="1292">
                <a:solidFill>
                  <a:schemeClr val="tx1">
                    <a:tint val="75000"/>
                  </a:schemeClr>
                </a:solidFill>
              </a:defRPr>
            </a:lvl5pPr>
            <a:lvl6pPr marL="2110207" indent="0">
              <a:buNone/>
              <a:defRPr sz="1292">
                <a:solidFill>
                  <a:schemeClr val="tx1">
                    <a:tint val="75000"/>
                  </a:schemeClr>
                </a:solidFill>
              </a:defRPr>
            </a:lvl6pPr>
            <a:lvl7pPr marL="2532248" indent="0">
              <a:buNone/>
              <a:defRPr sz="1292">
                <a:solidFill>
                  <a:schemeClr val="tx1">
                    <a:tint val="75000"/>
                  </a:schemeClr>
                </a:solidFill>
              </a:defRPr>
            </a:lvl7pPr>
            <a:lvl8pPr marL="2954289" indent="0">
              <a:buNone/>
              <a:defRPr sz="1292">
                <a:solidFill>
                  <a:schemeClr val="tx1">
                    <a:tint val="75000"/>
                  </a:schemeClr>
                </a:solidFill>
              </a:defRPr>
            </a:lvl8pPr>
            <a:lvl9pPr marL="3376331" indent="0">
              <a:buNone/>
              <a:defRPr sz="1292">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8857971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1846" b="1"/>
            </a:lvl1pPr>
          </a:lstStyle>
          <a:p>
            <a:r>
              <a:rPr lang="en-US"/>
              <a:t>Click to edit Master title style</a:t>
            </a:r>
            <a:endParaRPr lang="en-GB"/>
          </a:p>
        </p:txBody>
      </p:sp>
      <p:sp>
        <p:nvSpPr>
          <p:cNvPr id="3" name="Content Placeholder 2"/>
          <p:cNvSpPr>
            <a:spLocks noGrp="1"/>
          </p:cNvSpPr>
          <p:nvPr>
            <p:ph idx="1"/>
          </p:nvPr>
        </p:nvSpPr>
        <p:spPr>
          <a:xfrm>
            <a:off x="3575051" y="273058"/>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41093355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846"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12833657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631533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46"/>
            <a:ext cx="222885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95303" y="274646"/>
            <a:ext cx="65341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50247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41"/>
            <a:ext cx="8229600" cy="954087"/>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535113"/>
            <a:ext cx="4041775"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6" name="Content Placeholder 5"/>
          <p:cNvSpPr>
            <a:spLocks noGrp="1"/>
          </p:cNvSpPr>
          <p:nvPr>
            <p:ph sz="quarter" idx="4"/>
          </p:nvPr>
        </p:nvSpPr>
        <p:spPr>
          <a:xfrm>
            <a:off x="4645030" y="2174875"/>
            <a:ext cx="4041775"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60521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95300" y="1600206"/>
            <a:ext cx="43815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29203" y="1600206"/>
            <a:ext cx="366639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76748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52"/>
          <p:cNvGrpSpPr>
            <a:grpSpLocks/>
          </p:cNvGrpSpPr>
          <p:nvPr userDrawn="1"/>
        </p:nvGrpSpPr>
        <p:grpSpPr bwMode="auto">
          <a:xfrm>
            <a:off x="4408" y="1090636"/>
            <a:ext cx="9139603" cy="128587"/>
            <a:chOff x="3" y="2044"/>
            <a:chExt cx="6237" cy="179"/>
          </a:xfrm>
        </p:grpSpPr>
        <p:sp>
          <p:nvSpPr>
            <p:cNvPr id="4"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5"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8"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650526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52"/>
          <p:cNvGrpSpPr>
            <a:grpSpLocks/>
          </p:cNvGrpSpPr>
          <p:nvPr userDrawn="1"/>
        </p:nvGrpSpPr>
        <p:grpSpPr bwMode="auto">
          <a:xfrm>
            <a:off x="4408" y="1090636"/>
            <a:ext cx="9139603" cy="128587"/>
            <a:chOff x="3" y="2044"/>
            <a:chExt cx="6237" cy="179"/>
          </a:xfrm>
        </p:grpSpPr>
        <p:sp>
          <p:nvSpPr>
            <p:cNvPr id="3"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4"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5"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Tree>
    <p:extLst>
      <p:ext uri="{BB962C8B-B14F-4D97-AF65-F5344CB8AC3E}">
        <p14:creationId xmlns:p14="http://schemas.microsoft.com/office/powerpoint/2010/main" val="271840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846" b="1"/>
            </a:lvl1pPr>
          </a:lstStyle>
          <a:p>
            <a:r>
              <a:rPr lang="en-US"/>
              <a:t>Click to edit Master title style</a:t>
            </a:r>
            <a:endParaRPr lang="en-GB"/>
          </a:p>
        </p:txBody>
      </p:sp>
      <p:sp>
        <p:nvSpPr>
          <p:cNvPr id="3" name="Content Placeholder 2"/>
          <p:cNvSpPr>
            <a:spLocks noGrp="1"/>
          </p:cNvSpPr>
          <p:nvPr>
            <p:ph idx="1"/>
          </p:nvPr>
        </p:nvSpPr>
        <p:spPr>
          <a:xfrm>
            <a:off x="3575052" y="273060"/>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3"/>
            <a:ext cx="3008313"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839942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846"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2539274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41"/>
            <a:ext cx="8229600" cy="9540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endParaRPr lang="en-GB" dirty="0"/>
          </a:p>
        </p:txBody>
      </p:sp>
      <p:sp>
        <p:nvSpPr>
          <p:cNvPr id="2051" name="Text Placeholder 2"/>
          <p:cNvSpPr>
            <a:spLocks noGrp="1"/>
          </p:cNvSpPr>
          <p:nvPr>
            <p:ph type="body" idx="1"/>
          </p:nvPr>
        </p:nvSpPr>
        <p:spPr bwMode="auto">
          <a:xfrm>
            <a:off x="457200" y="1600206"/>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sp>
        <p:nvSpPr>
          <p:cNvPr id="19" name="Line 8"/>
          <p:cNvSpPr>
            <a:spLocks noChangeShapeType="1"/>
          </p:cNvSpPr>
          <p:nvPr userDrawn="1"/>
        </p:nvSpPr>
        <p:spPr bwMode="auto">
          <a:xfrm>
            <a:off x="527538" y="1206500"/>
            <a:ext cx="8159262" cy="0"/>
          </a:xfrm>
          <a:prstGeom prst="line">
            <a:avLst/>
          </a:prstGeom>
          <a:noFill/>
          <a:ln w="57150" cmpd="thinThick">
            <a:solidFill>
              <a:srgbClr val="3333FF"/>
            </a:solidFill>
            <a:round/>
            <a:headEnd/>
            <a:tailEnd/>
          </a:ln>
          <a:effectLst/>
        </p:spPr>
        <p:txBody>
          <a:bodyPr/>
          <a:lstStyle/>
          <a:p>
            <a:pPr algn="ctr">
              <a:defRPr/>
            </a:pPr>
            <a:endParaRPr lang="en-US" sz="1662"/>
          </a:p>
        </p:txBody>
      </p:sp>
      <p:pic>
        <p:nvPicPr>
          <p:cNvPr id="2056" name="Picture 8" descr="H:\MY DOCUMENTS\GSICS\logo\GSICS180px.png"/>
          <p:cNvPicPr>
            <a:picLocks noChangeAspect="1" noChangeArrowheads="1"/>
          </p:cNvPicPr>
          <p:nvPr userDrawn="1"/>
        </p:nvPicPr>
        <p:blipFill>
          <a:blip r:embed="rId13" cstate="print"/>
          <a:srcRect/>
          <a:stretch>
            <a:fillRect/>
          </a:stretch>
        </p:blipFill>
        <p:spPr bwMode="auto">
          <a:xfrm>
            <a:off x="7561390" y="6162698"/>
            <a:ext cx="1582615" cy="695325"/>
          </a:xfrm>
          <a:prstGeom prst="rect">
            <a:avLst/>
          </a:prstGeom>
          <a:noFill/>
        </p:spPr>
      </p:pic>
    </p:spTree>
    <p:extLst>
      <p:ext uri="{BB962C8B-B14F-4D97-AF65-F5344CB8AC3E}">
        <p14:creationId xmlns:p14="http://schemas.microsoft.com/office/powerpoint/2010/main" val="777565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ctr" rtl="0" eaLnBrk="0" fontAlgn="base" hangingPunct="0">
        <a:spcBef>
          <a:spcPct val="0"/>
        </a:spcBef>
        <a:spcAft>
          <a:spcPct val="0"/>
        </a:spcAft>
        <a:defRPr sz="2585" b="1" kern="1200">
          <a:solidFill>
            <a:schemeClr val="tx1"/>
          </a:solidFill>
          <a:latin typeface="+mj-lt"/>
          <a:ea typeface="+mj-ea"/>
          <a:cs typeface="+mj-cs"/>
        </a:defRPr>
      </a:lvl1pPr>
      <a:lvl2pPr algn="ctr" rtl="0" eaLnBrk="0" fontAlgn="base" hangingPunct="0">
        <a:spcBef>
          <a:spcPct val="0"/>
        </a:spcBef>
        <a:spcAft>
          <a:spcPct val="0"/>
        </a:spcAft>
        <a:defRPr sz="4062">
          <a:solidFill>
            <a:schemeClr val="tx1"/>
          </a:solidFill>
          <a:latin typeface="Calibri" pitchFamily="34" charset="0"/>
        </a:defRPr>
      </a:lvl2pPr>
      <a:lvl3pPr algn="ctr" rtl="0" eaLnBrk="0" fontAlgn="base" hangingPunct="0">
        <a:spcBef>
          <a:spcPct val="0"/>
        </a:spcBef>
        <a:spcAft>
          <a:spcPct val="0"/>
        </a:spcAft>
        <a:defRPr sz="4062">
          <a:solidFill>
            <a:schemeClr val="tx1"/>
          </a:solidFill>
          <a:latin typeface="Calibri" pitchFamily="34" charset="0"/>
        </a:defRPr>
      </a:lvl3pPr>
      <a:lvl4pPr algn="ctr" rtl="0" eaLnBrk="0" fontAlgn="base" hangingPunct="0">
        <a:spcBef>
          <a:spcPct val="0"/>
        </a:spcBef>
        <a:spcAft>
          <a:spcPct val="0"/>
        </a:spcAft>
        <a:defRPr sz="4062">
          <a:solidFill>
            <a:schemeClr val="tx1"/>
          </a:solidFill>
          <a:latin typeface="Calibri" pitchFamily="34" charset="0"/>
        </a:defRPr>
      </a:lvl4pPr>
      <a:lvl5pPr algn="ctr" rtl="0" eaLnBrk="0" fontAlgn="base" hangingPunct="0">
        <a:spcBef>
          <a:spcPct val="0"/>
        </a:spcBef>
        <a:spcAft>
          <a:spcPct val="0"/>
        </a:spcAft>
        <a:defRPr sz="4062">
          <a:solidFill>
            <a:schemeClr val="tx1"/>
          </a:solidFill>
          <a:latin typeface="Calibri" pitchFamily="34" charset="0"/>
        </a:defRPr>
      </a:lvl5pPr>
      <a:lvl6pPr marL="422041" algn="ctr" rtl="0" fontAlgn="base">
        <a:spcBef>
          <a:spcPct val="0"/>
        </a:spcBef>
        <a:spcAft>
          <a:spcPct val="0"/>
        </a:spcAft>
        <a:defRPr sz="4062">
          <a:solidFill>
            <a:schemeClr val="tx1"/>
          </a:solidFill>
          <a:latin typeface="Calibri" pitchFamily="34" charset="0"/>
        </a:defRPr>
      </a:lvl6pPr>
      <a:lvl7pPr marL="844083" algn="ctr" rtl="0" fontAlgn="base">
        <a:spcBef>
          <a:spcPct val="0"/>
        </a:spcBef>
        <a:spcAft>
          <a:spcPct val="0"/>
        </a:spcAft>
        <a:defRPr sz="4062">
          <a:solidFill>
            <a:schemeClr val="tx1"/>
          </a:solidFill>
          <a:latin typeface="Calibri" pitchFamily="34" charset="0"/>
        </a:defRPr>
      </a:lvl7pPr>
      <a:lvl8pPr marL="1266124" algn="ctr" rtl="0" fontAlgn="base">
        <a:spcBef>
          <a:spcPct val="0"/>
        </a:spcBef>
        <a:spcAft>
          <a:spcPct val="0"/>
        </a:spcAft>
        <a:defRPr sz="4062">
          <a:solidFill>
            <a:schemeClr val="tx1"/>
          </a:solidFill>
          <a:latin typeface="Calibri" pitchFamily="34" charset="0"/>
        </a:defRPr>
      </a:lvl8pPr>
      <a:lvl9pPr marL="1688165" algn="ctr" rtl="0" fontAlgn="base">
        <a:spcBef>
          <a:spcPct val="0"/>
        </a:spcBef>
        <a:spcAft>
          <a:spcPct val="0"/>
        </a:spcAft>
        <a:defRPr sz="4062">
          <a:solidFill>
            <a:schemeClr val="tx1"/>
          </a:solidFill>
          <a:latin typeface="Calibri" pitchFamily="34" charset="0"/>
        </a:defRPr>
      </a:lvl9pPr>
    </p:titleStyle>
    <p:bodyStyle>
      <a:lvl1pPr marL="316531" indent="-316531" algn="l" rtl="0" eaLnBrk="0" fontAlgn="base" hangingPunct="0">
        <a:spcBef>
          <a:spcPct val="20000"/>
        </a:spcBef>
        <a:spcAft>
          <a:spcPct val="0"/>
        </a:spcAft>
        <a:buFont typeface="Arial" charset="0"/>
        <a:buChar char="•"/>
        <a:defRPr sz="2215" b="1" kern="1200">
          <a:solidFill>
            <a:schemeClr val="tx1"/>
          </a:solidFill>
          <a:latin typeface="+mn-lt"/>
          <a:ea typeface="+mn-ea"/>
          <a:cs typeface="+mn-cs"/>
        </a:defRPr>
      </a:lvl1pPr>
      <a:lvl2pPr marL="685817" indent="-263776" algn="l" rtl="0" eaLnBrk="0" fontAlgn="base" hangingPunct="0">
        <a:spcBef>
          <a:spcPct val="20000"/>
        </a:spcBef>
        <a:spcAft>
          <a:spcPct val="0"/>
        </a:spcAft>
        <a:buFont typeface="Arial" charset="0"/>
        <a:buChar char="–"/>
        <a:defRPr sz="1662" b="1" kern="1200">
          <a:solidFill>
            <a:schemeClr val="tx2"/>
          </a:solidFill>
          <a:latin typeface="+mn-lt"/>
          <a:ea typeface="+mn-ea"/>
          <a:cs typeface="+mn-cs"/>
        </a:defRPr>
      </a:lvl2pPr>
      <a:lvl3pPr marL="1055103" indent="-211021" algn="l" rtl="0" eaLnBrk="0" fontAlgn="base" hangingPunct="0">
        <a:spcBef>
          <a:spcPct val="20000"/>
        </a:spcBef>
        <a:spcAft>
          <a:spcPct val="0"/>
        </a:spcAft>
        <a:buFont typeface="Arial" charset="0"/>
        <a:buChar char="•"/>
        <a:defRPr sz="2215" kern="1200">
          <a:solidFill>
            <a:schemeClr val="tx1"/>
          </a:solidFill>
          <a:latin typeface="+mn-lt"/>
          <a:ea typeface="+mn-ea"/>
          <a:cs typeface="+mn-cs"/>
        </a:defRPr>
      </a:lvl3pPr>
      <a:lvl4pPr marL="1477145"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4pPr>
      <a:lvl5pPr marL="1899186"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5pPr>
      <a:lvl6pPr marL="2321227"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6pPr>
      <a:lvl7pPr marL="2743269"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7pPr>
      <a:lvl8pPr marL="3165310"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8pPr>
      <a:lvl9pPr marL="3587351"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9pPr>
    </p:bodyStyle>
    <p:otherStyle>
      <a:defPPr>
        <a:defRPr lang="en-US"/>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B8328E-F6AD-492E-9E68-8B9333C670CF}" type="datetimeFigureOut">
              <a:rPr kumimoji="1" lang="ja-JP" altLang="en-US" smtClean="0"/>
              <a:t>2025/4/9</a:t>
            </a:fld>
            <a:endParaRPr kumimoji="1" lang="ja-JP" alt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8583C-BCC2-4EAC-B4E0-B259040AD3F6}" type="slidenum">
              <a:rPr kumimoji="1" lang="ja-JP" altLang="en-US" smtClean="0"/>
              <a:t>‹#›</a:t>
            </a:fld>
            <a:endParaRPr kumimoji="1" lang="ja-JP" altLang="en-US"/>
          </a:p>
        </p:txBody>
      </p:sp>
    </p:spTree>
    <p:extLst>
      <p:ext uri="{BB962C8B-B14F-4D97-AF65-F5344CB8AC3E}">
        <p14:creationId xmlns:p14="http://schemas.microsoft.com/office/powerpoint/2010/main" val="296138666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40"/>
            <a:ext cx="8229600" cy="5879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endParaRPr lang="en-GB" dirty="0"/>
          </a:p>
        </p:txBody>
      </p:sp>
      <p:sp>
        <p:nvSpPr>
          <p:cNvPr id="2051" name="Text Placeholder 2"/>
          <p:cNvSpPr>
            <a:spLocks noGrp="1"/>
          </p:cNvSpPr>
          <p:nvPr>
            <p:ph type="body" idx="1"/>
          </p:nvPr>
        </p:nvSpPr>
        <p:spPr bwMode="auto">
          <a:xfrm>
            <a:off x="457200" y="1157683"/>
            <a:ext cx="8229600" cy="496848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sp>
        <p:nvSpPr>
          <p:cNvPr id="19" name="Line 8"/>
          <p:cNvSpPr>
            <a:spLocks noChangeShapeType="1"/>
          </p:cNvSpPr>
          <p:nvPr userDrawn="1"/>
        </p:nvSpPr>
        <p:spPr bwMode="auto">
          <a:xfrm>
            <a:off x="527538" y="862551"/>
            <a:ext cx="8159262" cy="0"/>
          </a:xfrm>
          <a:prstGeom prst="line">
            <a:avLst/>
          </a:prstGeom>
          <a:noFill/>
          <a:ln w="57150" cmpd="thinThick">
            <a:solidFill>
              <a:srgbClr val="3333FF"/>
            </a:solidFill>
            <a:round/>
            <a:headEnd/>
            <a:tailEnd/>
          </a:ln>
          <a:effectLst/>
        </p:spPr>
        <p:txBody>
          <a:bodyPr/>
          <a:lstStyle/>
          <a:p>
            <a:pPr algn="ctr">
              <a:defRPr/>
            </a:pPr>
            <a:endParaRPr lang="en-US" sz="1662"/>
          </a:p>
        </p:txBody>
      </p:sp>
      <p:pic>
        <p:nvPicPr>
          <p:cNvPr id="2056" name="Picture 8" descr="H:\MY DOCUMENTS\GSICS\logo\GSICS180px.png"/>
          <p:cNvPicPr>
            <a:picLocks noChangeAspect="1" noChangeArrowheads="1"/>
          </p:cNvPicPr>
          <p:nvPr userDrawn="1"/>
        </p:nvPicPr>
        <p:blipFill>
          <a:blip r:embed="rId13" cstate="print"/>
          <a:srcRect/>
          <a:stretch>
            <a:fillRect/>
          </a:stretch>
        </p:blipFill>
        <p:spPr bwMode="auto">
          <a:xfrm>
            <a:off x="7561389" y="6162696"/>
            <a:ext cx="1582615" cy="695325"/>
          </a:xfrm>
          <a:prstGeom prst="rect">
            <a:avLst/>
          </a:prstGeom>
          <a:noFill/>
        </p:spPr>
      </p:pic>
    </p:spTree>
    <p:extLst>
      <p:ext uri="{BB962C8B-B14F-4D97-AF65-F5344CB8AC3E}">
        <p14:creationId xmlns:p14="http://schemas.microsoft.com/office/powerpoint/2010/main" val="118244294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p:txStyles>
    <p:titleStyle>
      <a:lvl1pPr algn="ctr" rtl="0" eaLnBrk="0" fontAlgn="base" hangingPunct="0">
        <a:spcBef>
          <a:spcPct val="0"/>
        </a:spcBef>
        <a:spcAft>
          <a:spcPct val="0"/>
        </a:spcAft>
        <a:defRPr sz="2585" b="1" kern="1200">
          <a:solidFill>
            <a:schemeClr val="tx1"/>
          </a:solidFill>
          <a:latin typeface="+mj-lt"/>
          <a:ea typeface="+mj-ea"/>
          <a:cs typeface="+mj-cs"/>
        </a:defRPr>
      </a:lvl1pPr>
      <a:lvl2pPr algn="ctr" rtl="0" eaLnBrk="0" fontAlgn="base" hangingPunct="0">
        <a:spcBef>
          <a:spcPct val="0"/>
        </a:spcBef>
        <a:spcAft>
          <a:spcPct val="0"/>
        </a:spcAft>
        <a:defRPr sz="4062">
          <a:solidFill>
            <a:schemeClr val="tx1"/>
          </a:solidFill>
          <a:latin typeface="Calibri" pitchFamily="34" charset="0"/>
        </a:defRPr>
      </a:lvl2pPr>
      <a:lvl3pPr algn="ctr" rtl="0" eaLnBrk="0" fontAlgn="base" hangingPunct="0">
        <a:spcBef>
          <a:spcPct val="0"/>
        </a:spcBef>
        <a:spcAft>
          <a:spcPct val="0"/>
        </a:spcAft>
        <a:defRPr sz="4062">
          <a:solidFill>
            <a:schemeClr val="tx1"/>
          </a:solidFill>
          <a:latin typeface="Calibri" pitchFamily="34" charset="0"/>
        </a:defRPr>
      </a:lvl3pPr>
      <a:lvl4pPr algn="ctr" rtl="0" eaLnBrk="0" fontAlgn="base" hangingPunct="0">
        <a:spcBef>
          <a:spcPct val="0"/>
        </a:spcBef>
        <a:spcAft>
          <a:spcPct val="0"/>
        </a:spcAft>
        <a:defRPr sz="4062">
          <a:solidFill>
            <a:schemeClr val="tx1"/>
          </a:solidFill>
          <a:latin typeface="Calibri" pitchFamily="34" charset="0"/>
        </a:defRPr>
      </a:lvl4pPr>
      <a:lvl5pPr algn="ctr" rtl="0" eaLnBrk="0" fontAlgn="base" hangingPunct="0">
        <a:spcBef>
          <a:spcPct val="0"/>
        </a:spcBef>
        <a:spcAft>
          <a:spcPct val="0"/>
        </a:spcAft>
        <a:defRPr sz="4062">
          <a:solidFill>
            <a:schemeClr val="tx1"/>
          </a:solidFill>
          <a:latin typeface="Calibri" pitchFamily="34" charset="0"/>
        </a:defRPr>
      </a:lvl5pPr>
      <a:lvl6pPr marL="422041" algn="ctr" rtl="0" fontAlgn="base">
        <a:spcBef>
          <a:spcPct val="0"/>
        </a:spcBef>
        <a:spcAft>
          <a:spcPct val="0"/>
        </a:spcAft>
        <a:defRPr sz="4062">
          <a:solidFill>
            <a:schemeClr val="tx1"/>
          </a:solidFill>
          <a:latin typeface="Calibri" pitchFamily="34" charset="0"/>
        </a:defRPr>
      </a:lvl6pPr>
      <a:lvl7pPr marL="844083" algn="ctr" rtl="0" fontAlgn="base">
        <a:spcBef>
          <a:spcPct val="0"/>
        </a:spcBef>
        <a:spcAft>
          <a:spcPct val="0"/>
        </a:spcAft>
        <a:defRPr sz="4062">
          <a:solidFill>
            <a:schemeClr val="tx1"/>
          </a:solidFill>
          <a:latin typeface="Calibri" pitchFamily="34" charset="0"/>
        </a:defRPr>
      </a:lvl7pPr>
      <a:lvl8pPr marL="1266124" algn="ctr" rtl="0" fontAlgn="base">
        <a:spcBef>
          <a:spcPct val="0"/>
        </a:spcBef>
        <a:spcAft>
          <a:spcPct val="0"/>
        </a:spcAft>
        <a:defRPr sz="4062">
          <a:solidFill>
            <a:schemeClr val="tx1"/>
          </a:solidFill>
          <a:latin typeface="Calibri" pitchFamily="34" charset="0"/>
        </a:defRPr>
      </a:lvl8pPr>
      <a:lvl9pPr marL="1688165" algn="ctr" rtl="0" fontAlgn="base">
        <a:spcBef>
          <a:spcPct val="0"/>
        </a:spcBef>
        <a:spcAft>
          <a:spcPct val="0"/>
        </a:spcAft>
        <a:defRPr sz="4062">
          <a:solidFill>
            <a:schemeClr val="tx1"/>
          </a:solidFill>
          <a:latin typeface="Calibri" pitchFamily="34" charset="0"/>
        </a:defRPr>
      </a:lvl9pPr>
    </p:titleStyle>
    <p:bodyStyle>
      <a:lvl1pPr marL="316531" indent="-316531" algn="l" rtl="0" eaLnBrk="0" fontAlgn="base" hangingPunct="0">
        <a:spcBef>
          <a:spcPct val="20000"/>
        </a:spcBef>
        <a:spcAft>
          <a:spcPct val="0"/>
        </a:spcAft>
        <a:buFont typeface="Arial" charset="0"/>
        <a:buChar char="•"/>
        <a:defRPr sz="2215" b="1" kern="1200">
          <a:solidFill>
            <a:schemeClr val="tx1"/>
          </a:solidFill>
          <a:latin typeface="+mn-lt"/>
          <a:ea typeface="+mn-ea"/>
          <a:cs typeface="+mn-cs"/>
        </a:defRPr>
      </a:lvl1pPr>
      <a:lvl2pPr marL="685817" indent="-263776" algn="l" rtl="0" eaLnBrk="0" fontAlgn="base" hangingPunct="0">
        <a:spcBef>
          <a:spcPct val="20000"/>
        </a:spcBef>
        <a:spcAft>
          <a:spcPct val="0"/>
        </a:spcAft>
        <a:buFont typeface="Arial" charset="0"/>
        <a:buChar char="–"/>
        <a:defRPr sz="1662" b="1" kern="1200">
          <a:solidFill>
            <a:schemeClr val="tx2"/>
          </a:solidFill>
          <a:latin typeface="+mn-lt"/>
          <a:ea typeface="+mn-ea"/>
          <a:cs typeface="+mn-cs"/>
        </a:defRPr>
      </a:lvl2pPr>
      <a:lvl3pPr marL="1055103" indent="-211021" algn="l" rtl="0" eaLnBrk="0" fontAlgn="base" hangingPunct="0">
        <a:spcBef>
          <a:spcPct val="20000"/>
        </a:spcBef>
        <a:spcAft>
          <a:spcPct val="0"/>
        </a:spcAft>
        <a:buFont typeface="Arial" charset="0"/>
        <a:buChar char="•"/>
        <a:defRPr sz="2215" kern="1200">
          <a:solidFill>
            <a:schemeClr val="tx1"/>
          </a:solidFill>
          <a:latin typeface="+mn-lt"/>
          <a:ea typeface="+mn-ea"/>
          <a:cs typeface="+mn-cs"/>
        </a:defRPr>
      </a:lvl3pPr>
      <a:lvl4pPr marL="1477145"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4pPr>
      <a:lvl5pPr marL="1899186"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5pPr>
      <a:lvl6pPr marL="2321227"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6pPr>
      <a:lvl7pPr marL="2743269"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7pPr>
      <a:lvl8pPr marL="3165310"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8pPr>
      <a:lvl9pPr marL="3587351"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9pPr>
    </p:bodyStyle>
    <p:otherStyle>
      <a:defPPr>
        <a:defRPr lang="en-US"/>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4"/>
          <p:cNvSpPr>
            <a:spLocks noGrp="1" noChangeArrowheads="1"/>
          </p:cNvSpPr>
          <p:nvPr>
            <p:ph type="ctrTitle"/>
          </p:nvPr>
        </p:nvSpPr>
        <p:spPr>
          <a:xfrm>
            <a:off x="409242" y="2750531"/>
            <a:ext cx="8351094" cy="1356946"/>
          </a:xfrm>
        </p:spPr>
        <p:txBody>
          <a:bodyPr/>
          <a:lstStyle/>
          <a:p>
            <a:pPr eaLnBrk="1" hangingPunct="1"/>
            <a:r>
              <a:rPr lang="en-US" altLang="ja-JP" sz="3323" dirty="0"/>
              <a:t>GSICS space weather subgroup meeting</a:t>
            </a:r>
            <a:endParaRPr lang="en-GB" sz="3323" dirty="0"/>
          </a:p>
        </p:txBody>
      </p:sp>
      <p:sp>
        <p:nvSpPr>
          <p:cNvPr id="5" name="Rectangle 43"/>
          <p:cNvSpPr>
            <a:spLocks noGrp="1" noChangeArrowheads="1"/>
          </p:cNvSpPr>
          <p:nvPr>
            <p:ph type="subTitle" idx="1"/>
          </p:nvPr>
        </p:nvSpPr>
        <p:spPr>
          <a:xfrm>
            <a:off x="1243387" y="4234666"/>
            <a:ext cx="6400800" cy="1617785"/>
          </a:xfrm>
        </p:spPr>
        <p:txBody>
          <a:bodyPr/>
          <a:lstStyle/>
          <a:p>
            <a:pPr eaLnBrk="1" hangingPunct="1">
              <a:defRPr/>
            </a:pPr>
            <a:r>
              <a:rPr lang="en-US" dirty="0">
                <a:solidFill>
                  <a:srgbClr val="002060"/>
                </a:solidFill>
              </a:rPr>
              <a:t> </a:t>
            </a:r>
            <a:r>
              <a:rPr lang="en-US" altLang="ja-JP" dirty="0">
                <a:solidFill>
                  <a:srgbClr val="002060"/>
                </a:solidFill>
              </a:rPr>
              <a:t>Apr. 09</a:t>
            </a:r>
            <a:r>
              <a:rPr lang="en-US" dirty="0">
                <a:solidFill>
                  <a:srgbClr val="002060"/>
                </a:solidFill>
              </a:rPr>
              <a:t>, 2025 </a:t>
            </a:r>
            <a:endParaRPr lang="en-US" dirty="0">
              <a:solidFill>
                <a:srgbClr val="002060"/>
              </a:solidFill>
              <a:cs typeface="Calibri"/>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0E5413-86CB-3FA1-759A-849C38DCD482}"/>
              </a:ext>
            </a:extLst>
          </p:cNvPr>
          <p:cNvSpPr>
            <a:spLocks noGrp="1"/>
          </p:cNvSpPr>
          <p:nvPr>
            <p:ph type="title"/>
          </p:nvPr>
        </p:nvSpPr>
        <p:spPr/>
        <p:txBody>
          <a:bodyPr/>
          <a:lstStyle/>
          <a:p>
            <a:r>
              <a:rPr kumimoji="1" lang="en-US" altLang="ja-JP" dirty="0"/>
              <a:t>Action Items (3/3)</a:t>
            </a:r>
            <a:endParaRPr kumimoji="1" lang="ja-JP" altLang="en-US" dirty="0"/>
          </a:p>
        </p:txBody>
      </p:sp>
      <p:sp>
        <p:nvSpPr>
          <p:cNvPr id="3" name="コンテンツ プレースホルダー 2">
            <a:extLst>
              <a:ext uri="{FF2B5EF4-FFF2-40B4-BE49-F238E27FC236}">
                <a16:creationId xmlns:a16="http://schemas.microsoft.com/office/drawing/2014/main" id="{75E81393-A879-4C59-0D05-04CE398A3C37}"/>
              </a:ext>
            </a:extLst>
          </p:cNvPr>
          <p:cNvSpPr>
            <a:spLocks noGrp="1"/>
          </p:cNvSpPr>
          <p:nvPr>
            <p:ph idx="1"/>
          </p:nvPr>
        </p:nvSpPr>
        <p:spPr>
          <a:xfrm>
            <a:off x="541867" y="1600206"/>
            <a:ext cx="8017934" cy="2379128"/>
          </a:xfrm>
        </p:spPr>
        <p:txBody>
          <a:bodyPr/>
          <a:lstStyle/>
          <a:p>
            <a:pPr marL="457200" indent="-457200">
              <a:buFont typeface="+mj-lt"/>
              <a:buAutoNum type="arabicPeriod" startAt="8"/>
            </a:pPr>
            <a:r>
              <a:rPr kumimoji="1" lang="en-US" altLang="ja-JP" strike="sngStrike" dirty="0"/>
              <a:t>New action item from Larry Flynn:</a:t>
            </a:r>
          </a:p>
          <a:p>
            <a:pPr lvl="1"/>
            <a:r>
              <a:rPr kumimoji="1" lang="en-US" altLang="ja-JP" strike="sngStrike" dirty="0"/>
              <a:t>Please take a look at https://gsics.wmo.int/en/focal-points and consider who should be added to the list for the SW subgroup.  The usual approach is for each agency to request the addition of their most active member as a focal point.  [Note, Piers is already listed for ESA but not identified as SW.] </a:t>
            </a:r>
            <a:r>
              <a:rPr kumimoji="1" lang="en-US" altLang="ja-JP" strike="sngStrike" dirty="0">
                <a:solidFill>
                  <a:srgbClr val="00B050"/>
                </a:solidFill>
              </a:rPr>
              <a:t>-&gt;It seems almost all the member institute already register the focal point of Space weather. So action can be closed after reminding the members.</a:t>
            </a:r>
          </a:p>
          <a:p>
            <a:pPr marL="457200" indent="-457200">
              <a:buFont typeface="+mj-lt"/>
              <a:buAutoNum type="arabicPeriod" startAt="9"/>
            </a:pPr>
            <a:r>
              <a:rPr kumimoji="1" lang="en-US" altLang="ja-JP" dirty="0"/>
              <a:t>After COSPAR/PRBEM resolution is endorsed (we will ask chair of PRBEM(Miyoshi-</a:t>
            </a:r>
            <a:r>
              <a:rPr kumimoji="1" lang="en-US" altLang="ja-JP" dirty="0" err="1"/>
              <a:t>san</a:t>
            </a:r>
            <a:r>
              <a:rPr kumimoji="1" lang="en-US" altLang="ja-JP" dirty="0"/>
              <a:t>)), the member of </a:t>
            </a:r>
            <a:r>
              <a:rPr kumimoji="1" lang="en-US" altLang="ja-JP" dirty="0" err="1"/>
              <a:t>SWx</a:t>
            </a:r>
            <a:r>
              <a:rPr kumimoji="1" lang="en-US" altLang="ja-JP" dirty="0"/>
              <a:t> sub-group will discuss how to update PRBEM data analysis procedure with COSPAR/PRBEM members. </a:t>
            </a:r>
            <a:r>
              <a:rPr kumimoji="1" lang="en-US" altLang="ja-JP" dirty="0">
                <a:solidFill>
                  <a:srgbClr val="FFC000"/>
                </a:solidFill>
              </a:rPr>
              <a:t>-&gt; We will have GSICS </a:t>
            </a:r>
            <a:r>
              <a:rPr kumimoji="1" lang="en-US" altLang="ja-JP" dirty="0" err="1">
                <a:solidFill>
                  <a:srgbClr val="FFC000"/>
                </a:solidFill>
              </a:rPr>
              <a:t>SWx</a:t>
            </a:r>
            <a:r>
              <a:rPr kumimoji="1" lang="en-US" altLang="ja-JP" dirty="0">
                <a:solidFill>
                  <a:srgbClr val="FFC000"/>
                </a:solidFill>
              </a:rPr>
              <a:t> SG – PRBEM joint meeting on Apr. 15, 2025.</a:t>
            </a:r>
            <a:endParaRPr kumimoji="1" lang="en-US" altLang="ja-JP" b="0" dirty="0">
              <a:solidFill>
                <a:srgbClr val="FFC000"/>
              </a:solidFill>
            </a:endParaRPr>
          </a:p>
          <a:p>
            <a:endParaRPr kumimoji="1" lang="ja-JP" altLang="en-US" dirty="0"/>
          </a:p>
        </p:txBody>
      </p:sp>
    </p:spTree>
    <p:extLst>
      <p:ext uri="{BB962C8B-B14F-4D97-AF65-F5344CB8AC3E}">
        <p14:creationId xmlns:p14="http://schemas.microsoft.com/office/powerpoint/2010/main" val="1251533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F8C790-7D29-E01A-E429-95F4FC77856F}"/>
              </a:ext>
            </a:extLst>
          </p:cNvPr>
          <p:cNvSpPr>
            <a:spLocks noGrp="1"/>
          </p:cNvSpPr>
          <p:nvPr>
            <p:ph type="title"/>
          </p:nvPr>
        </p:nvSpPr>
        <p:spPr/>
        <p:txBody>
          <a:bodyPr/>
          <a:lstStyle/>
          <a:p>
            <a:r>
              <a:rPr kumimoji="1" lang="en-US" altLang="ja-JP" dirty="0"/>
              <a:t>Next Meeting proposal</a:t>
            </a:r>
            <a:endParaRPr kumimoji="1" lang="ja-JP" altLang="en-US" dirty="0"/>
          </a:p>
        </p:txBody>
      </p:sp>
      <p:sp>
        <p:nvSpPr>
          <p:cNvPr id="3" name="コンテンツ プレースホルダー 2">
            <a:extLst>
              <a:ext uri="{FF2B5EF4-FFF2-40B4-BE49-F238E27FC236}">
                <a16:creationId xmlns:a16="http://schemas.microsoft.com/office/drawing/2014/main" id="{E57A956C-C819-3B41-5C01-48F4B9127BA4}"/>
              </a:ext>
            </a:extLst>
          </p:cNvPr>
          <p:cNvSpPr>
            <a:spLocks noGrp="1"/>
          </p:cNvSpPr>
          <p:nvPr>
            <p:ph idx="1"/>
          </p:nvPr>
        </p:nvSpPr>
        <p:spPr>
          <a:xfrm>
            <a:off x="339865" y="1600207"/>
            <a:ext cx="8520914" cy="4525963"/>
          </a:xfrm>
        </p:spPr>
        <p:txBody>
          <a:bodyPr/>
          <a:lstStyle/>
          <a:p>
            <a:r>
              <a:rPr kumimoji="1" lang="en-US" altLang="ja-JP" sz="2800" dirty="0"/>
              <a:t>Next meeting: Jun. 18(Wed.), 2025 12:00UTC-</a:t>
            </a:r>
          </a:p>
        </p:txBody>
      </p:sp>
    </p:spTree>
    <p:extLst>
      <p:ext uri="{BB962C8B-B14F-4D97-AF65-F5344CB8AC3E}">
        <p14:creationId xmlns:p14="http://schemas.microsoft.com/office/powerpoint/2010/main" val="1977689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73DFAE-B8E1-01AF-6A2F-3740725260E6}"/>
              </a:ext>
            </a:extLst>
          </p:cNvPr>
          <p:cNvSpPr>
            <a:spLocks noGrp="1"/>
          </p:cNvSpPr>
          <p:nvPr>
            <p:ph type="title"/>
          </p:nvPr>
        </p:nvSpPr>
        <p:spPr/>
        <p:txBody>
          <a:bodyPr/>
          <a:lstStyle/>
          <a:p>
            <a:r>
              <a:rPr kumimoji="1" lang="en-US" altLang="ja-JP" dirty="0"/>
              <a:t>AOB?</a:t>
            </a:r>
            <a:endParaRPr kumimoji="1" lang="ja-JP" altLang="en-US" dirty="0"/>
          </a:p>
        </p:txBody>
      </p:sp>
      <p:sp>
        <p:nvSpPr>
          <p:cNvPr id="3" name="コンテンツ プレースホルダー 2">
            <a:extLst>
              <a:ext uri="{FF2B5EF4-FFF2-40B4-BE49-F238E27FC236}">
                <a16:creationId xmlns:a16="http://schemas.microsoft.com/office/drawing/2014/main" id="{29D61FC1-02CC-A7D6-EFE8-F1B4D3F78412}"/>
              </a:ext>
            </a:extLst>
          </p:cNvPr>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2543832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5321C57-160E-4882-9381-659119A3B7AC}"/>
              </a:ext>
            </a:extLst>
          </p:cNvPr>
          <p:cNvSpPr>
            <a:spLocks noGrp="1"/>
          </p:cNvSpPr>
          <p:nvPr>
            <p:ph type="title"/>
          </p:nvPr>
        </p:nvSpPr>
        <p:spPr>
          <a:xfrm>
            <a:off x="244929" y="274638"/>
            <a:ext cx="8752114" cy="1143000"/>
          </a:xfrm>
        </p:spPr>
        <p:txBody>
          <a:bodyPr>
            <a:noAutofit/>
          </a:bodyPr>
          <a:lstStyle/>
          <a:p>
            <a:r>
              <a:rPr lang="en-US" altLang="ja-JP" sz="3600" dirty="0"/>
              <a:t>Today’s Agenda</a:t>
            </a:r>
          </a:p>
        </p:txBody>
      </p:sp>
      <p:sp>
        <p:nvSpPr>
          <p:cNvPr id="5" name="コンテンツ プレースホルダー 4">
            <a:extLst>
              <a:ext uri="{FF2B5EF4-FFF2-40B4-BE49-F238E27FC236}">
                <a16:creationId xmlns:a16="http://schemas.microsoft.com/office/drawing/2014/main" id="{4E0C8A62-21AA-46A1-9A09-32A2A2008B6E}"/>
              </a:ext>
            </a:extLst>
          </p:cNvPr>
          <p:cNvSpPr>
            <a:spLocks noGrp="1"/>
          </p:cNvSpPr>
          <p:nvPr>
            <p:ph idx="1"/>
          </p:nvPr>
        </p:nvSpPr>
        <p:spPr/>
        <p:txBody>
          <a:bodyPr>
            <a:normAutofit/>
          </a:bodyPr>
          <a:lstStyle/>
          <a:p>
            <a:r>
              <a:rPr lang="en-US" altLang="ja-JP" dirty="0"/>
              <a:t>GRWG </a:t>
            </a:r>
            <a:r>
              <a:rPr lang="en-US" altLang="ja-JP" dirty="0" err="1"/>
              <a:t>SWx</a:t>
            </a:r>
            <a:r>
              <a:rPr lang="en-US" altLang="ja-JP" dirty="0"/>
              <a:t> Sub-group Membership</a:t>
            </a:r>
          </a:p>
          <a:p>
            <a:r>
              <a:rPr lang="en-US" altLang="ja-JP" dirty="0"/>
              <a:t>Brief Report on GSICS Annual Meeting</a:t>
            </a:r>
            <a:r>
              <a:rPr lang="ja-JP" altLang="en-US" dirty="0"/>
              <a:t> </a:t>
            </a:r>
            <a:r>
              <a:rPr lang="en-US" altLang="ja-JP" dirty="0"/>
              <a:t>2025</a:t>
            </a:r>
          </a:p>
          <a:p>
            <a:r>
              <a:rPr lang="en-US" altLang="ja-JP" dirty="0"/>
              <a:t>GSICS </a:t>
            </a:r>
            <a:r>
              <a:rPr lang="en-US" altLang="ja-JP" dirty="0" err="1"/>
              <a:t>SWx</a:t>
            </a:r>
            <a:r>
              <a:rPr lang="en-US" altLang="ja-JP" dirty="0"/>
              <a:t> SG – PRBEM</a:t>
            </a:r>
            <a:r>
              <a:rPr lang="ja-JP" altLang="en-US" dirty="0"/>
              <a:t> </a:t>
            </a:r>
            <a:r>
              <a:rPr lang="en-US" altLang="ja-JP" dirty="0"/>
              <a:t>joint web meeting on Apr. 15, 2025 (Piers)</a:t>
            </a:r>
          </a:p>
          <a:p>
            <a:r>
              <a:rPr lang="en-US" altLang="ja-JP" dirty="0"/>
              <a:t>Work plan proposal (Hugh)</a:t>
            </a:r>
          </a:p>
          <a:p>
            <a:r>
              <a:rPr lang="en-US" altLang="ja-JP" dirty="0"/>
              <a:t>Agenda Items</a:t>
            </a:r>
          </a:p>
          <a:p>
            <a:r>
              <a:rPr lang="en-US" altLang="ja-JP" dirty="0"/>
              <a:t>Next sub-group meeting</a:t>
            </a:r>
          </a:p>
          <a:p>
            <a:r>
              <a:rPr lang="en-US" altLang="ja-JP" dirty="0"/>
              <a:t>AOB</a:t>
            </a:r>
          </a:p>
        </p:txBody>
      </p:sp>
      <p:sp>
        <p:nvSpPr>
          <p:cNvPr id="2" name="正方形/長方形 1">
            <a:extLst>
              <a:ext uri="{FF2B5EF4-FFF2-40B4-BE49-F238E27FC236}">
                <a16:creationId xmlns:a16="http://schemas.microsoft.com/office/drawing/2014/main" id="{CA0ABEA5-A501-4784-9096-9F8CB6FBFA07}"/>
              </a:ext>
            </a:extLst>
          </p:cNvPr>
          <p:cNvSpPr/>
          <p:nvPr/>
        </p:nvSpPr>
        <p:spPr>
          <a:xfrm>
            <a:off x="6792686" y="6126163"/>
            <a:ext cx="1132114" cy="3726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kumimoji="1" lang="ja-JP" altLang="en-US">
              <a:solidFill>
                <a:prstClr val="white"/>
              </a:solidFill>
              <a:latin typeface="Calibri" panose="020F0502020204030204"/>
              <a:ea typeface="メイリオ" panose="020B0604030504040204" pitchFamily="50" charset="-128"/>
            </a:endParaRPr>
          </a:p>
        </p:txBody>
      </p:sp>
    </p:spTree>
    <p:extLst>
      <p:ext uri="{BB962C8B-B14F-4D97-AF65-F5344CB8AC3E}">
        <p14:creationId xmlns:p14="http://schemas.microsoft.com/office/powerpoint/2010/main" val="471740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50A618-7EE7-4D97-8B1B-1D69C59A0194}"/>
              </a:ext>
            </a:extLst>
          </p:cNvPr>
          <p:cNvSpPr>
            <a:spLocks noGrp="1"/>
          </p:cNvSpPr>
          <p:nvPr>
            <p:ph type="title"/>
          </p:nvPr>
        </p:nvSpPr>
        <p:spPr>
          <a:xfrm>
            <a:off x="628650" y="365128"/>
            <a:ext cx="7886700" cy="1194043"/>
          </a:xfrm>
        </p:spPr>
        <p:txBody>
          <a:bodyPr>
            <a:normAutofit/>
          </a:bodyPr>
          <a:lstStyle/>
          <a:p>
            <a:r>
              <a:rPr kumimoji="1" lang="en-US" altLang="ja-JP" dirty="0"/>
              <a:t>GRWG </a:t>
            </a:r>
            <a:r>
              <a:rPr kumimoji="1" lang="en-US" altLang="ja-JP" dirty="0" err="1"/>
              <a:t>SWx</a:t>
            </a:r>
            <a:r>
              <a:rPr kumimoji="1" lang="en-US" altLang="ja-JP" dirty="0"/>
              <a:t> Sub-group Membership</a:t>
            </a:r>
            <a:endParaRPr kumimoji="1" lang="ja-JP" altLang="en-US" dirty="0"/>
          </a:p>
        </p:txBody>
      </p:sp>
      <p:sp>
        <p:nvSpPr>
          <p:cNvPr id="3" name="コンテンツ プレースホルダー 2">
            <a:extLst>
              <a:ext uri="{FF2B5EF4-FFF2-40B4-BE49-F238E27FC236}">
                <a16:creationId xmlns:a16="http://schemas.microsoft.com/office/drawing/2014/main" id="{50D5F2B6-2B29-453F-93E5-B0E8097B6D12}"/>
              </a:ext>
            </a:extLst>
          </p:cNvPr>
          <p:cNvSpPr>
            <a:spLocks noGrp="1"/>
          </p:cNvSpPr>
          <p:nvPr>
            <p:ph idx="1"/>
          </p:nvPr>
        </p:nvSpPr>
        <p:spPr>
          <a:xfrm>
            <a:off x="316525" y="1417640"/>
            <a:ext cx="8569569" cy="4708525"/>
          </a:xfrm>
        </p:spPr>
        <p:txBody>
          <a:bodyPr>
            <a:normAutofit/>
          </a:bodyPr>
          <a:lstStyle/>
          <a:p>
            <a:r>
              <a:rPr kumimoji="1" lang="en-US" altLang="ja-JP" dirty="0"/>
              <a:t>Followings are the members of GRWG </a:t>
            </a:r>
            <a:r>
              <a:rPr kumimoji="1" lang="en-US" altLang="ja-JP" dirty="0" err="1"/>
              <a:t>SWx</a:t>
            </a:r>
            <a:r>
              <a:rPr kumimoji="1" lang="en-US" altLang="ja-JP" dirty="0"/>
              <a:t> Sub-group.</a:t>
            </a:r>
          </a:p>
          <a:p>
            <a:pPr lvl="1">
              <a:defRPr/>
            </a:pPr>
            <a:r>
              <a:rPr lang="en-US" altLang="ja-JP" sz="1700" dirty="0"/>
              <a:t>CMA  </a:t>
            </a:r>
            <a:r>
              <a:rPr lang="en-US" altLang="ja-JP" sz="1700" dirty="0">
                <a:solidFill>
                  <a:srgbClr val="1F497D"/>
                </a:solidFill>
                <a:ea typeface="ＭＳ Ｐゴシック" panose="020B0600070205080204" pitchFamily="50" charset="-128"/>
              </a:rPr>
              <a:t>Cong Huang</a:t>
            </a:r>
          </a:p>
          <a:p>
            <a:pPr lvl="1"/>
            <a:r>
              <a:rPr lang="en-US" altLang="ja-JP" sz="1700" dirty="0"/>
              <a:t>ESA   Piers </a:t>
            </a:r>
            <a:r>
              <a:rPr lang="en-US" altLang="ja-JP" sz="1700" dirty="0" err="1"/>
              <a:t>Jiggens</a:t>
            </a:r>
            <a:r>
              <a:rPr lang="en-US" altLang="ja-JP" sz="1700" dirty="0"/>
              <a:t>, Hugh Evans, Juha-Pekka </a:t>
            </a:r>
            <a:r>
              <a:rPr lang="en-US" altLang="ja-JP" sz="1700" dirty="0" err="1"/>
              <a:t>Luntama</a:t>
            </a:r>
            <a:endParaRPr lang="en-US" altLang="ja-JP" sz="1700" dirty="0">
              <a:solidFill>
                <a:srgbClr val="FF0000"/>
              </a:solidFill>
            </a:endParaRPr>
          </a:p>
          <a:p>
            <a:pPr lvl="1"/>
            <a:r>
              <a:rPr kumimoji="1" lang="en-US" altLang="ja-JP" sz="1700" dirty="0"/>
              <a:t>EUMETSAT  Andrew </a:t>
            </a:r>
            <a:r>
              <a:rPr kumimoji="1" lang="en-US" altLang="ja-JP" sz="1700" dirty="0" err="1"/>
              <a:t>Monham</a:t>
            </a:r>
            <a:endParaRPr kumimoji="1" lang="en-US" altLang="ja-JP" sz="1700" dirty="0"/>
          </a:p>
          <a:p>
            <a:pPr lvl="1"/>
            <a:r>
              <a:rPr lang="en-US" altLang="ja-JP" sz="1700" dirty="0"/>
              <a:t>KMA  </a:t>
            </a:r>
            <a:r>
              <a:rPr lang="en-US" altLang="ja-JP" sz="1700" dirty="0" err="1">
                <a:highlight>
                  <a:srgbClr val="FFFF00"/>
                </a:highlight>
              </a:rPr>
              <a:t>Eunjeong</a:t>
            </a:r>
            <a:r>
              <a:rPr lang="en-US" altLang="ja-JP" sz="1700" dirty="0">
                <a:highlight>
                  <a:srgbClr val="FFFF00"/>
                </a:highlight>
              </a:rPr>
              <a:t> Cha</a:t>
            </a:r>
            <a:r>
              <a:rPr lang="en-US" altLang="ja-JP" sz="1700" dirty="0"/>
              <a:t>, </a:t>
            </a:r>
            <a:r>
              <a:rPr lang="en-US" altLang="ja-JP" sz="1700" dirty="0" err="1"/>
              <a:t>Daehyeon</a:t>
            </a:r>
            <a:r>
              <a:rPr lang="en-US" altLang="ja-JP" sz="1700" dirty="0"/>
              <a:t> Oh</a:t>
            </a:r>
          </a:p>
          <a:p>
            <a:pPr lvl="1"/>
            <a:r>
              <a:rPr lang="en-US" altLang="ja-JP" sz="1700" dirty="0"/>
              <a:t>NICT  Tsutomu </a:t>
            </a:r>
            <a:r>
              <a:rPr lang="en-US" altLang="ja-JP" sz="1700" dirty="0" err="1"/>
              <a:t>Nagatsuma</a:t>
            </a:r>
            <a:r>
              <a:rPr lang="en-US" altLang="ja-JP" sz="1700" dirty="0"/>
              <a:t> (Chair)</a:t>
            </a:r>
          </a:p>
          <a:p>
            <a:pPr lvl="1">
              <a:defRPr/>
            </a:pPr>
            <a:r>
              <a:rPr lang="en-US" altLang="ja-JP" sz="1700" dirty="0">
                <a:solidFill>
                  <a:srgbClr val="1F497D"/>
                </a:solidFill>
                <a:latin typeface="Calibri"/>
                <a:ea typeface="ＭＳ Ｐゴシック" panose="020B0600070205080204" pitchFamily="50" charset="-128"/>
              </a:rPr>
              <a:t>NOAA  </a:t>
            </a:r>
            <a:r>
              <a:rPr kumimoji="1" lang="en-US" altLang="ja-JP" sz="1700" dirty="0">
                <a:solidFill>
                  <a:srgbClr val="1F497D"/>
                </a:solidFill>
                <a:latin typeface="Calibri"/>
                <a:ea typeface="ＭＳ Ｐゴシック" panose="020B0600070205080204" pitchFamily="50" charset="-128"/>
              </a:rPr>
              <a:t>Brian Kress, Juan Rodriguez, Christian Naylor, and Athanasios </a:t>
            </a:r>
            <a:r>
              <a:rPr kumimoji="1" lang="en-US" altLang="ja-JP" sz="1700" dirty="0" err="1">
                <a:solidFill>
                  <a:srgbClr val="1F497D"/>
                </a:solidFill>
                <a:latin typeface="Calibri"/>
                <a:ea typeface="ＭＳ Ｐゴシック" panose="020B0600070205080204" pitchFamily="50" charset="-128"/>
              </a:rPr>
              <a:t>Boudouridis</a:t>
            </a:r>
            <a:r>
              <a:rPr kumimoji="1" lang="en-US" altLang="ja-JP" sz="1700" dirty="0">
                <a:solidFill>
                  <a:srgbClr val="1F497D"/>
                </a:solidFill>
                <a:latin typeface="Calibri"/>
                <a:ea typeface="ＭＳ Ｐゴシック" panose="020B0600070205080204" pitchFamily="50" charset="-128"/>
              </a:rPr>
              <a:t>, Jim Spann, Janet </a:t>
            </a:r>
            <a:r>
              <a:rPr kumimoji="1" lang="en-US" altLang="ja-JP" sz="1700" dirty="0" err="1">
                <a:solidFill>
                  <a:srgbClr val="1F497D"/>
                </a:solidFill>
                <a:latin typeface="Calibri"/>
                <a:ea typeface="ＭＳ Ｐゴシック" panose="020B0600070205080204" pitchFamily="50" charset="-128"/>
              </a:rPr>
              <a:t>Machol</a:t>
            </a:r>
            <a:r>
              <a:rPr kumimoji="1" lang="en-US" altLang="ja-JP" sz="1700" dirty="0">
                <a:solidFill>
                  <a:srgbClr val="1F497D"/>
                </a:solidFill>
                <a:latin typeface="Calibri"/>
                <a:ea typeface="ＭＳ Ｐゴシック" panose="020B0600070205080204" pitchFamily="50" charset="-128"/>
              </a:rPr>
              <a:t>, Paul </a:t>
            </a:r>
            <a:r>
              <a:rPr kumimoji="1" lang="en-US" altLang="ja-JP" sz="1700" dirty="0" err="1">
                <a:solidFill>
                  <a:srgbClr val="1F497D"/>
                </a:solidFill>
                <a:latin typeface="Calibri"/>
                <a:ea typeface="ＭＳ Ｐゴシック" panose="020B0600070205080204" pitchFamily="50" charset="-128"/>
              </a:rPr>
              <a:t>Lotoaniu</a:t>
            </a:r>
            <a:r>
              <a:rPr kumimoji="1" lang="en-US" altLang="ja-JP" sz="1700" dirty="0">
                <a:solidFill>
                  <a:srgbClr val="1F497D"/>
                </a:solidFill>
                <a:latin typeface="Calibri"/>
                <a:ea typeface="ＭＳ Ｐゴシック" panose="020B0600070205080204" pitchFamily="50" charset="-128"/>
              </a:rPr>
              <a:t>, Dimitrios Vassiliadis</a:t>
            </a:r>
          </a:p>
          <a:p>
            <a:pPr lvl="1"/>
            <a:r>
              <a:rPr lang="en-US" altLang="ja-JP" sz="1700" dirty="0"/>
              <a:t>SPARC Ingmar Sandberg</a:t>
            </a:r>
          </a:p>
          <a:p>
            <a:pPr lvl="1"/>
            <a:r>
              <a:rPr lang="en-US" altLang="ja-JP" sz="1700" dirty="0"/>
              <a:t>WMO Jesse Andres</a:t>
            </a:r>
          </a:p>
        </p:txBody>
      </p:sp>
    </p:spTree>
    <p:extLst>
      <p:ext uri="{BB962C8B-B14F-4D97-AF65-F5344CB8AC3E}">
        <p14:creationId xmlns:p14="http://schemas.microsoft.com/office/powerpoint/2010/main" val="1272119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00134B-4552-8119-E79F-E9819BEEA802}"/>
              </a:ext>
            </a:extLst>
          </p:cNvPr>
          <p:cNvSpPr>
            <a:spLocks noGrp="1"/>
          </p:cNvSpPr>
          <p:nvPr>
            <p:ph type="title"/>
          </p:nvPr>
        </p:nvSpPr>
        <p:spPr>
          <a:xfrm>
            <a:off x="457200" y="274640"/>
            <a:ext cx="8229600" cy="546628"/>
          </a:xfrm>
        </p:spPr>
        <p:txBody>
          <a:bodyPr/>
          <a:lstStyle/>
          <a:p>
            <a:r>
              <a:rPr kumimoji="1" lang="en-US" altLang="ja-JP" dirty="0"/>
              <a:t>Breakout session (Mar. 17, 2025)  </a:t>
            </a:r>
            <a:r>
              <a:rPr kumimoji="1" lang="en-US" altLang="ja-JP" dirty="0">
                <a:solidFill>
                  <a:srgbClr val="0070C0"/>
                </a:solidFill>
              </a:rPr>
              <a:t>8 presentations</a:t>
            </a:r>
            <a:endParaRPr kumimoji="1" lang="ja-JP" altLang="en-US" dirty="0">
              <a:solidFill>
                <a:srgbClr val="0070C0"/>
              </a:solidFill>
            </a:endParaRPr>
          </a:p>
        </p:txBody>
      </p:sp>
      <p:sp>
        <p:nvSpPr>
          <p:cNvPr id="3" name="コンテンツ プレースホルダー 2">
            <a:extLst>
              <a:ext uri="{FF2B5EF4-FFF2-40B4-BE49-F238E27FC236}">
                <a16:creationId xmlns:a16="http://schemas.microsoft.com/office/drawing/2014/main" id="{9E4D9138-E481-1E48-32C6-106594041CB5}"/>
              </a:ext>
            </a:extLst>
          </p:cNvPr>
          <p:cNvSpPr>
            <a:spLocks noGrp="1"/>
          </p:cNvSpPr>
          <p:nvPr>
            <p:ph idx="1"/>
          </p:nvPr>
        </p:nvSpPr>
        <p:spPr>
          <a:xfrm>
            <a:off x="245533" y="999067"/>
            <a:ext cx="8585200" cy="5127102"/>
          </a:xfrm>
        </p:spPr>
        <p:txBody>
          <a:bodyPr/>
          <a:lstStyle/>
          <a:p>
            <a:r>
              <a:rPr kumimoji="1" lang="en-US" altLang="ja-JP" sz="2000" dirty="0"/>
              <a:t>GOES-19 MPS-HI Calibration: The Newest GOES Radiation Belt Instrument (Athanasios Boudouridis, NOAA)</a:t>
            </a:r>
          </a:p>
          <a:p>
            <a:r>
              <a:rPr kumimoji="1" lang="en-US" altLang="ja-JP" sz="2000" dirty="0"/>
              <a:t>GOES 16-19 Solar and Galactic Proton Sensor (SGPS) Cross-Calibrations During Oct-Nov 2024 SEP Events (Brian Kress, NOAA)</a:t>
            </a:r>
          </a:p>
          <a:p>
            <a:r>
              <a:rPr kumimoji="1" lang="en-US" altLang="ja-JP" sz="2000" dirty="0"/>
              <a:t>FengYun-3H/WAI-II Prelaunch Test Results and The Calibration Approach In-orbit</a:t>
            </a:r>
            <a:r>
              <a:rPr kumimoji="1" lang="ja-JP" altLang="en-US" sz="2000" dirty="0"/>
              <a:t> </a:t>
            </a:r>
            <a:r>
              <a:rPr kumimoji="1" lang="en-US" altLang="ja-JP" sz="2000" dirty="0"/>
              <a:t>(</a:t>
            </a:r>
            <a:r>
              <a:rPr kumimoji="1" lang="en-US" altLang="ja-JP" sz="2000" dirty="0" err="1"/>
              <a:t>Yafen</a:t>
            </a:r>
            <a:r>
              <a:rPr kumimoji="1" lang="en-US" altLang="ja-JP" sz="2000" dirty="0"/>
              <a:t> Yang, CMA)</a:t>
            </a:r>
          </a:p>
          <a:p>
            <a:r>
              <a:rPr kumimoji="1" lang="en-US" altLang="ja-JP" sz="2000" dirty="0"/>
              <a:t>ADITYA-L1 MISSION OF INDIA AND CROSS-CALIBRATION OF ASPEX, (Dibyendu Chakrabarty, PRL)</a:t>
            </a:r>
          </a:p>
          <a:p>
            <a:r>
              <a:rPr kumimoji="1" lang="en-US" altLang="ja-JP" sz="2000" dirty="0"/>
              <a:t>In-orbit calibration and flux monitoring comparison of the Solar X-EUV imager on the Fengyun-3E satellite (Bowen Gong, CIOMP)</a:t>
            </a:r>
          </a:p>
          <a:p>
            <a:r>
              <a:rPr kumimoji="1" lang="en-US" altLang="ja-JP" sz="2000" dirty="0"/>
              <a:t>Multi-Point Geostationary Observations of Major 2024 Space Weather Events: Data from GK2A, Himawari-9, GOES-16 and -18 (</a:t>
            </a:r>
            <a:r>
              <a:rPr kumimoji="1" lang="en-US" altLang="ja-JP" sz="2000" dirty="0" err="1"/>
              <a:t>Daehyeon</a:t>
            </a:r>
            <a:r>
              <a:rPr kumimoji="1" lang="en-US" altLang="ja-JP" sz="2000" dirty="0"/>
              <a:t> Oh, KMA)</a:t>
            </a:r>
          </a:p>
          <a:p>
            <a:r>
              <a:rPr kumimoji="1" lang="en-US" altLang="ja-JP" sz="2000" dirty="0"/>
              <a:t>Long Term Variation of Cross-calibration results between Himawari8/SEDA and GOES16/MPS-HI (Tsutomu Nagatsuma, NICT)</a:t>
            </a:r>
          </a:p>
          <a:p>
            <a:r>
              <a:rPr kumimoji="1" lang="en-US" altLang="ja-JP" sz="2000" dirty="0"/>
              <a:t>Cross-calibration of ESA Radiation Monitors (Ingmar Sandberg, SPARC)</a:t>
            </a:r>
            <a:endParaRPr kumimoji="1" lang="ja-JP" altLang="en-US" sz="2000" dirty="0"/>
          </a:p>
        </p:txBody>
      </p:sp>
      <p:sp>
        <p:nvSpPr>
          <p:cNvPr id="4" name="テキスト ボックス 3">
            <a:extLst>
              <a:ext uri="{FF2B5EF4-FFF2-40B4-BE49-F238E27FC236}">
                <a16:creationId xmlns:a16="http://schemas.microsoft.com/office/drawing/2014/main" id="{88550F7B-45BE-B8B7-FA56-F3243810A7E9}"/>
              </a:ext>
            </a:extLst>
          </p:cNvPr>
          <p:cNvSpPr txBox="1"/>
          <p:nvPr/>
        </p:nvSpPr>
        <p:spPr>
          <a:xfrm>
            <a:off x="457200" y="6126169"/>
            <a:ext cx="6865952" cy="646331"/>
          </a:xfrm>
          <a:prstGeom prst="rect">
            <a:avLst/>
          </a:prstGeom>
          <a:noFill/>
        </p:spPr>
        <p:txBody>
          <a:bodyPr wrap="square" rtlCol="0">
            <a:spAutoFit/>
          </a:bodyPr>
          <a:lstStyle/>
          <a:p>
            <a:r>
              <a:rPr kumimoji="1" lang="en-US" altLang="ja-JP" dirty="0" err="1">
                <a:solidFill>
                  <a:srgbClr val="FF0000"/>
                </a:solidFill>
                <a:highlight>
                  <a:srgbClr val="FFFF00"/>
                </a:highlight>
              </a:rPr>
              <a:t>Daehyeon</a:t>
            </a:r>
            <a:r>
              <a:rPr kumimoji="1" lang="en-US" altLang="ja-JP" dirty="0">
                <a:solidFill>
                  <a:srgbClr val="FF0000"/>
                </a:solidFill>
                <a:highlight>
                  <a:srgbClr val="FFFF00"/>
                </a:highlight>
              </a:rPr>
              <a:t> and Cong was working as note-takers. I will circulate the final draft of </a:t>
            </a:r>
            <a:r>
              <a:rPr kumimoji="1" lang="en-US" altLang="ja-JP" dirty="0" err="1">
                <a:solidFill>
                  <a:srgbClr val="FF0000"/>
                </a:solidFill>
                <a:highlight>
                  <a:srgbClr val="FFFF00"/>
                </a:highlight>
              </a:rPr>
              <a:t>SWx</a:t>
            </a:r>
            <a:r>
              <a:rPr kumimoji="1" lang="en-US" altLang="ja-JP" dirty="0">
                <a:solidFill>
                  <a:srgbClr val="FF0000"/>
                </a:solidFill>
                <a:highlight>
                  <a:srgbClr val="FFFF00"/>
                </a:highlight>
              </a:rPr>
              <a:t> breakout session’s note for </a:t>
            </a:r>
            <a:r>
              <a:rPr kumimoji="1" lang="en-US" altLang="ja-JP">
                <a:solidFill>
                  <a:srgbClr val="FF0000"/>
                </a:solidFill>
                <a:highlight>
                  <a:srgbClr val="FFFF00"/>
                </a:highlight>
              </a:rPr>
              <a:t>your review.  </a:t>
            </a:r>
            <a:endParaRPr kumimoji="1" lang="ja-JP" altLang="en-US" dirty="0">
              <a:solidFill>
                <a:srgbClr val="FF0000"/>
              </a:solidFill>
              <a:highlight>
                <a:srgbClr val="FFFF00"/>
              </a:highlight>
            </a:endParaRPr>
          </a:p>
        </p:txBody>
      </p:sp>
    </p:spTree>
    <p:extLst>
      <p:ext uri="{BB962C8B-B14F-4D97-AF65-F5344CB8AC3E}">
        <p14:creationId xmlns:p14="http://schemas.microsoft.com/office/powerpoint/2010/main" val="1935720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1AB45C-BA43-753E-689F-77D09BAF776E}"/>
              </a:ext>
            </a:extLst>
          </p:cNvPr>
          <p:cNvSpPr>
            <a:spLocks noGrp="1"/>
          </p:cNvSpPr>
          <p:nvPr>
            <p:ph type="title"/>
          </p:nvPr>
        </p:nvSpPr>
        <p:spPr/>
        <p:txBody>
          <a:bodyPr/>
          <a:lstStyle/>
          <a:p>
            <a:r>
              <a:rPr kumimoji="1" lang="en-US" altLang="ja-JP" dirty="0"/>
              <a:t>GSICS </a:t>
            </a:r>
            <a:r>
              <a:rPr kumimoji="1" lang="en-US" altLang="ja-JP" dirty="0" err="1"/>
              <a:t>SWx</a:t>
            </a:r>
            <a:r>
              <a:rPr kumimoji="1" lang="en-US" altLang="ja-JP" dirty="0"/>
              <a:t> SG – PRBEM</a:t>
            </a:r>
            <a:br>
              <a:rPr kumimoji="1" lang="en-US" altLang="ja-JP" dirty="0"/>
            </a:br>
            <a:r>
              <a:rPr kumimoji="1" lang="en-US" altLang="ja-JP" dirty="0"/>
              <a:t>joint meeting (Apr. 15, 2025)</a:t>
            </a:r>
            <a:endParaRPr kumimoji="1" lang="ja-JP" altLang="en-US" dirty="0"/>
          </a:p>
        </p:txBody>
      </p:sp>
      <p:sp>
        <p:nvSpPr>
          <p:cNvPr id="3" name="コンテンツ プレースホルダー 2">
            <a:extLst>
              <a:ext uri="{FF2B5EF4-FFF2-40B4-BE49-F238E27FC236}">
                <a16:creationId xmlns:a16="http://schemas.microsoft.com/office/drawing/2014/main" id="{65A3F1A4-BFBC-8380-F2C4-F7F8AA13A58B}"/>
              </a:ext>
            </a:extLst>
          </p:cNvPr>
          <p:cNvSpPr>
            <a:spLocks noGrp="1"/>
          </p:cNvSpPr>
          <p:nvPr>
            <p:ph idx="1"/>
          </p:nvPr>
        </p:nvSpPr>
        <p:spPr/>
        <p:txBody>
          <a:bodyPr/>
          <a:lstStyle/>
          <a:p>
            <a:r>
              <a:rPr kumimoji="1" lang="en-US" altLang="ja-JP" dirty="0"/>
              <a:t>The GSICS Space Weather sub-group would like to have a meeting with PRBEM board members to discuss two items:</a:t>
            </a:r>
          </a:p>
          <a:p>
            <a:pPr marL="914400" lvl="1" indent="-457200">
              <a:buFont typeface="+mj-lt"/>
              <a:buAutoNum type="arabicPeriod"/>
            </a:pPr>
            <a:r>
              <a:rPr kumimoji="1" lang="en-US" altLang="ja-JP" b="1" dirty="0"/>
              <a:t>The possibility to use the PRBEM Gitlab for storing data analysis scripts which are cleared for open sharing</a:t>
            </a:r>
          </a:p>
          <a:p>
            <a:pPr marL="914400" lvl="1" indent="-457200">
              <a:buFont typeface="+mj-lt"/>
              <a:buAutoNum type="arabicPeriod"/>
            </a:pPr>
            <a:r>
              <a:rPr kumimoji="1" lang="en-US" altLang="ja-JP" b="1" dirty="0"/>
              <a:t>The Data Analysis Procedure of PRBEM and their application to the work of the GSICS Sub-Group on Space Weather</a:t>
            </a:r>
          </a:p>
          <a:p>
            <a:r>
              <a:rPr lang="en-US" altLang="ja-JP" dirty="0"/>
              <a:t>Piers coordinating the web meeting on Apr. 15, 2025.</a:t>
            </a:r>
            <a:endParaRPr kumimoji="1" lang="ja-JP" altLang="en-US" dirty="0"/>
          </a:p>
        </p:txBody>
      </p:sp>
      <p:sp>
        <p:nvSpPr>
          <p:cNvPr id="4" name="テキスト ボックス 3">
            <a:extLst>
              <a:ext uri="{FF2B5EF4-FFF2-40B4-BE49-F238E27FC236}">
                <a16:creationId xmlns:a16="http://schemas.microsoft.com/office/drawing/2014/main" id="{7F82CB33-12B8-5C43-BC4C-8162EA74C743}"/>
              </a:ext>
            </a:extLst>
          </p:cNvPr>
          <p:cNvSpPr txBox="1"/>
          <p:nvPr/>
        </p:nvSpPr>
        <p:spPr>
          <a:xfrm>
            <a:off x="210529" y="6081064"/>
            <a:ext cx="8933471" cy="461665"/>
          </a:xfrm>
          <a:prstGeom prst="rect">
            <a:avLst/>
          </a:prstGeom>
          <a:noFill/>
        </p:spPr>
        <p:txBody>
          <a:bodyPr wrap="none" rtlCol="0">
            <a:spAutoFit/>
          </a:bodyPr>
          <a:lstStyle/>
          <a:p>
            <a:r>
              <a:rPr kumimoji="1" lang="en-US" altLang="ja-JP" sz="2400" dirty="0">
                <a:solidFill>
                  <a:srgbClr val="FF0000"/>
                </a:solidFill>
                <a:highlight>
                  <a:srgbClr val="FFFF00"/>
                </a:highlight>
              </a:rPr>
              <a:t>Is there any other items to be discussed with PRBEM </a:t>
            </a:r>
            <a:r>
              <a:rPr kumimoji="1" lang="en-US" altLang="ja-JP" sz="2400" dirty="0" err="1">
                <a:solidFill>
                  <a:srgbClr val="FF0000"/>
                </a:solidFill>
                <a:highlight>
                  <a:srgbClr val="FFFF00"/>
                </a:highlight>
              </a:rPr>
              <a:t>borad</a:t>
            </a:r>
            <a:r>
              <a:rPr kumimoji="1" lang="en-US" altLang="ja-JP" sz="2400" dirty="0">
                <a:solidFill>
                  <a:srgbClr val="FF0000"/>
                </a:solidFill>
                <a:highlight>
                  <a:srgbClr val="FFFF00"/>
                </a:highlight>
              </a:rPr>
              <a:t> members?</a:t>
            </a:r>
            <a:endParaRPr kumimoji="1" lang="ja-JP" altLang="en-US" sz="2400" dirty="0">
              <a:solidFill>
                <a:srgbClr val="FF0000"/>
              </a:solidFill>
              <a:highlight>
                <a:srgbClr val="FFFF00"/>
              </a:highlight>
            </a:endParaRPr>
          </a:p>
        </p:txBody>
      </p:sp>
    </p:spTree>
    <p:extLst>
      <p:ext uri="{BB962C8B-B14F-4D97-AF65-F5344CB8AC3E}">
        <p14:creationId xmlns:p14="http://schemas.microsoft.com/office/powerpoint/2010/main" val="664253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ACCCDB-7A8A-C2E2-22D6-506BD922876C}"/>
              </a:ext>
            </a:extLst>
          </p:cNvPr>
          <p:cNvSpPr>
            <a:spLocks noGrp="1"/>
          </p:cNvSpPr>
          <p:nvPr>
            <p:ph type="title"/>
          </p:nvPr>
        </p:nvSpPr>
        <p:spPr>
          <a:xfrm>
            <a:off x="0" y="0"/>
            <a:ext cx="7886700" cy="692395"/>
          </a:xfrm>
        </p:spPr>
        <p:txBody>
          <a:bodyPr>
            <a:normAutofit fontScale="90000"/>
          </a:bodyPr>
          <a:lstStyle/>
          <a:p>
            <a:r>
              <a:rPr kumimoji="1" lang="en-US" altLang="ja-JP" dirty="0"/>
              <a:t>Teams information</a:t>
            </a:r>
            <a:endParaRPr kumimoji="1" lang="ja-JP" altLang="en-US" dirty="0"/>
          </a:p>
        </p:txBody>
      </p:sp>
      <p:sp>
        <p:nvSpPr>
          <p:cNvPr id="3" name="コンテンツ プレースホルダー 2">
            <a:extLst>
              <a:ext uri="{FF2B5EF4-FFF2-40B4-BE49-F238E27FC236}">
                <a16:creationId xmlns:a16="http://schemas.microsoft.com/office/drawing/2014/main" id="{FE4A4EE8-4CC2-0F5A-0CC3-5297BF36F0EC}"/>
              </a:ext>
            </a:extLst>
          </p:cNvPr>
          <p:cNvSpPr>
            <a:spLocks noGrp="1"/>
          </p:cNvSpPr>
          <p:nvPr>
            <p:ph idx="1"/>
          </p:nvPr>
        </p:nvSpPr>
        <p:spPr>
          <a:xfrm>
            <a:off x="182880" y="636104"/>
            <a:ext cx="8825948" cy="6130456"/>
          </a:xfrm>
        </p:spPr>
        <p:txBody>
          <a:bodyPr>
            <a:noAutofit/>
          </a:bodyPr>
          <a:lstStyle/>
          <a:p>
            <a:pPr marL="0" indent="0">
              <a:buNone/>
            </a:pPr>
            <a:r>
              <a:rPr kumimoji="1" lang="en-US" altLang="ja-JP" sz="1200" dirty="0"/>
              <a:t>Microsoft Teams Need help?&lt;https://aka.ms/JoinTeamsMeeting?omkt=en-US&gt;</a:t>
            </a:r>
          </a:p>
          <a:p>
            <a:pPr marL="0" indent="0">
              <a:buNone/>
            </a:pPr>
            <a:r>
              <a:rPr kumimoji="1" lang="en-US" altLang="ja-JP" sz="1200" dirty="0"/>
              <a:t>Join the meeting now&lt;https://teams.microsoft.com/l/meetup-join/19%3ameeting_YTY0OGI0MDAtMDY5Mi00NmIyLTg1OGMtMmNmZTQ3ZTc2NGQx%40thread.v2/0?context=%7b%22Tid%22%3a%229a5cacd0-2bef-4dd7-ac5c-7ebe1f54f495%22%2c%22Oid%22%3a%22da272c7e-34a2-4058-804b-d375e61c55eb%22%7d&gt;</a:t>
            </a:r>
          </a:p>
          <a:p>
            <a:pPr marL="0" indent="0">
              <a:buNone/>
            </a:pPr>
            <a:r>
              <a:rPr kumimoji="1" lang="en-US" altLang="ja-JP" sz="1200" dirty="0"/>
              <a:t>Meeting ID: 356 294 287 831</a:t>
            </a:r>
          </a:p>
          <a:p>
            <a:pPr marL="0" indent="0">
              <a:buNone/>
            </a:pPr>
            <a:r>
              <a:rPr kumimoji="1" lang="en-US" altLang="ja-JP" sz="1200" dirty="0"/>
              <a:t>Passcode: qW3CV2e2</a:t>
            </a:r>
          </a:p>
          <a:p>
            <a:pPr marL="0" indent="0">
              <a:buNone/>
            </a:pPr>
            <a:r>
              <a:rPr kumimoji="1" lang="en-US" altLang="ja-JP" sz="1200" dirty="0"/>
              <a:t>________________________________</a:t>
            </a:r>
          </a:p>
          <a:p>
            <a:pPr marL="0" indent="0">
              <a:buNone/>
            </a:pPr>
            <a:r>
              <a:rPr kumimoji="1" lang="en-US" altLang="ja-JP" sz="1200" dirty="0"/>
              <a:t>Dial in by phone</a:t>
            </a:r>
          </a:p>
          <a:p>
            <a:pPr marL="0" indent="0">
              <a:buNone/>
            </a:pPr>
            <a:r>
              <a:rPr kumimoji="1" lang="en-US" altLang="ja-JP" sz="1200" dirty="0"/>
              <a:t>+31 20 258 8798,,597633617#&lt;</a:t>
            </a:r>
            <a:r>
              <a:rPr kumimoji="1" lang="en-US" altLang="ja-JP" sz="1200" dirty="0" err="1"/>
              <a:t>tel</a:t>
            </a:r>
            <a:r>
              <a:rPr kumimoji="1" lang="en-US" altLang="ja-JP" sz="1200" dirty="0"/>
              <a:t>:+31202588798,,597633617&gt; Netherlands, Amsterdam</a:t>
            </a:r>
          </a:p>
          <a:p>
            <a:pPr marL="0" indent="0">
              <a:buNone/>
            </a:pPr>
            <a:r>
              <a:rPr kumimoji="1" lang="en-US" altLang="ja-JP" sz="1200" dirty="0"/>
              <a:t>Find a local number&lt;https://dialin.teams.microsoft.com/24f2f848-5af2-4842-8cf5-07a5ac61afc3?id=597633617&gt;</a:t>
            </a:r>
          </a:p>
          <a:p>
            <a:pPr marL="0" indent="0">
              <a:buNone/>
            </a:pPr>
            <a:r>
              <a:rPr kumimoji="1" lang="en-US" altLang="ja-JP" sz="1200" dirty="0"/>
              <a:t>Phone conference ID: 597 633 617#</a:t>
            </a:r>
          </a:p>
          <a:p>
            <a:pPr marL="0" indent="0">
              <a:buNone/>
            </a:pPr>
            <a:r>
              <a:rPr kumimoji="1" lang="en-US" altLang="ja-JP" sz="1200" dirty="0"/>
              <a:t>Join on a video conferencing device</a:t>
            </a:r>
          </a:p>
          <a:p>
            <a:pPr marL="0" indent="0">
              <a:buNone/>
            </a:pPr>
            <a:r>
              <a:rPr kumimoji="1" lang="en-US" altLang="ja-JP" sz="1200" dirty="0"/>
              <a:t>Tenant key: teams@meet.esa.int</a:t>
            </a:r>
          </a:p>
          <a:p>
            <a:pPr marL="0" indent="0">
              <a:buNone/>
            </a:pPr>
            <a:r>
              <a:rPr kumimoji="1" lang="en-US" altLang="ja-JP" sz="1200" dirty="0"/>
              <a:t>Video ID: 123 759 091 3</a:t>
            </a:r>
          </a:p>
          <a:p>
            <a:pPr marL="0" indent="0">
              <a:buNone/>
            </a:pPr>
            <a:r>
              <a:rPr kumimoji="1" lang="en-US" altLang="ja-JP" sz="1200" dirty="0"/>
              <a:t>More info&lt;https://esait.sharepoint.com/sites/esaitServicePortal/SitePages/How-to-connect-to-WebEx-or-Microsoft-Teams-meeting-with-Polycom.aspx&gt;</a:t>
            </a:r>
          </a:p>
          <a:p>
            <a:pPr marL="0" indent="0">
              <a:buNone/>
            </a:pPr>
            <a:r>
              <a:rPr kumimoji="1" lang="en-US" altLang="ja-JP" sz="1200" dirty="0"/>
              <a:t>For organizers: Meeting options&lt;https://teams.microsoft.com/meetingOptions/?organizerId=da272c7e-34a2-4058-804b-d375e61c55eb&amp;tenantId=9a5cacd0-2bef-4dd7-ac5c-7ebe1f54f495&amp;threadId=19_meeting_YTY0OGI0MDAtMDY5Mi00NmIyLTg1OGMtMmNmZTQ3ZTc2NGQx@thread.v2&amp;messageId=0&amp;language=en-US&gt; | Reset dial-in PIN&lt;https://dialin.teams.microsoft.com/usp/pstnconferencing&gt;</a:t>
            </a:r>
          </a:p>
          <a:p>
            <a:pPr marL="0" indent="0">
              <a:buNone/>
            </a:pPr>
            <a:r>
              <a:rPr kumimoji="1" lang="en-US" altLang="ja-JP" sz="1200" dirty="0"/>
              <a:t>[https://esamultimedia.esa.int/docs/corporate/ESA_logo_2020_Deep_167x60px.png]</a:t>
            </a:r>
          </a:p>
          <a:p>
            <a:pPr marL="0" indent="0">
              <a:buNone/>
            </a:pPr>
            <a:r>
              <a:rPr kumimoji="1" lang="en-US" altLang="ja-JP" sz="1200" dirty="0"/>
              <a:t>Org help&lt;https://esait.sharepoint.com/sites/esaitServicePortal/SitePages/How-to-contact-t.aspx&gt; | Privacy and security&lt;https://www.esa.int/About_Us/Law_at_ESA/Highlights_of_ESA_rules_and_regulations&gt;</a:t>
            </a:r>
          </a:p>
          <a:p>
            <a:pPr marL="0" indent="0">
              <a:buNone/>
            </a:pPr>
            <a:r>
              <a:rPr kumimoji="1" lang="en-US" altLang="ja-JP" sz="1200" dirty="0"/>
              <a:t>________________________________________________________________________________</a:t>
            </a:r>
            <a:endParaRPr kumimoji="1" lang="ja-JP" altLang="en-US" sz="1200" dirty="0"/>
          </a:p>
        </p:txBody>
      </p:sp>
    </p:spTree>
    <p:extLst>
      <p:ext uri="{BB962C8B-B14F-4D97-AF65-F5344CB8AC3E}">
        <p14:creationId xmlns:p14="http://schemas.microsoft.com/office/powerpoint/2010/main" val="3630025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DCCC7D-321F-1A02-19A0-7F8BDEC4BF2A}"/>
              </a:ext>
            </a:extLst>
          </p:cNvPr>
          <p:cNvSpPr>
            <a:spLocks noGrp="1"/>
          </p:cNvSpPr>
          <p:nvPr>
            <p:ph type="title"/>
          </p:nvPr>
        </p:nvSpPr>
        <p:spPr/>
        <p:txBody>
          <a:bodyPr/>
          <a:lstStyle/>
          <a:p>
            <a:r>
              <a:rPr kumimoji="1" lang="en-US" altLang="ja-JP" dirty="0"/>
              <a:t>Work Plan proposal</a:t>
            </a:r>
            <a:r>
              <a:rPr lang="ja-JP" altLang="en-US" dirty="0"/>
              <a:t> </a:t>
            </a:r>
            <a:r>
              <a:rPr lang="en-US" altLang="ja-JP" dirty="0"/>
              <a:t>(Hugh)</a:t>
            </a:r>
            <a:endParaRPr kumimoji="1" lang="ja-JP" altLang="en-US" dirty="0"/>
          </a:p>
        </p:txBody>
      </p:sp>
      <p:sp>
        <p:nvSpPr>
          <p:cNvPr id="3" name="コンテンツ プレースホルダー 2">
            <a:extLst>
              <a:ext uri="{FF2B5EF4-FFF2-40B4-BE49-F238E27FC236}">
                <a16:creationId xmlns:a16="http://schemas.microsoft.com/office/drawing/2014/main" id="{35A3C2EB-E0CB-94D4-4578-957A17E424E6}"/>
              </a:ext>
            </a:extLst>
          </p:cNvPr>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1827429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5CE09E-03DE-38A5-0124-71D3666CCB54}"/>
              </a:ext>
            </a:extLst>
          </p:cNvPr>
          <p:cNvSpPr>
            <a:spLocks noGrp="1"/>
          </p:cNvSpPr>
          <p:nvPr>
            <p:ph type="title"/>
          </p:nvPr>
        </p:nvSpPr>
        <p:spPr/>
        <p:txBody>
          <a:bodyPr/>
          <a:lstStyle/>
          <a:p>
            <a:r>
              <a:rPr kumimoji="1" lang="en-US" altLang="ja-JP" dirty="0"/>
              <a:t>Action Items</a:t>
            </a:r>
            <a:r>
              <a:rPr kumimoji="1" lang="ja-JP" altLang="en-US" dirty="0"/>
              <a:t> </a:t>
            </a:r>
            <a:r>
              <a:rPr kumimoji="1" lang="en-US" altLang="ja-JP" dirty="0"/>
              <a:t>(1/3)</a:t>
            </a:r>
            <a:endParaRPr kumimoji="1" lang="ja-JP" altLang="en-US" dirty="0"/>
          </a:p>
        </p:txBody>
      </p:sp>
      <p:sp>
        <p:nvSpPr>
          <p:cNvPr id="3" name="コンテンツ プレースホルダー 2">
            <a:extLst>
              <a:ext uri="{FF2B5EF4-FFF2-40B4-BE49-F238E27FC236}">
                <a16:creationId xmlns:a16="http://schemas.microsoft.com/office/drawing/2014/main" id="{0C2F97C7-C009-D71E-3F8D-41325A17CD84}"/>
              </a:ext>
            </a:extLst>
          </p:cNvPr>
          <p:cNvSpPr>
            <a:spLocks noGrp="1"/>
          </p:cNvSpPr>
          <p:nvPr>
            <p:ph idx="1"/>
          </p:nvPr>
        </p:nvSpPr>
        <p:spPr>
          <a:xfrm>
            <a:off x="301400" y="1228728"/>
            <a:ext cx="8229600" cy="4824871"/>
          </a:xfrm>
        </p:spPr>
        <p:txBody>
          <a:bodyPr/>
          <a:lstStyle/>
          <a:p>
            <a:pPr marL="457200" indent="-457200">
              <a:buFont typeface="+mj-lt"/>
              <a:buAutoNum type="arabicPeriod"/>
            </a:pPr>
            <a:r>
              <a:rPr kumimoji="1" lang="en-US" altLang="ja-JP" dirty="0"/>
              <a:t>Hugh Evans to propose wording on the Work Plan to refine the target of defining a GSICS product into specific outputs: E.g. Initial GSICS deliverable (not requiring full definition of formats etc.); harmonized data levels, etc. </a:t>
            </a:r>
            <a:r>
              <a:rPr kumimoji="1" lang="en-US" altLang="ja-JP" dirty="0">
                <a:solidFill>
                  <a:srgbClr val="FFC000"/>
                </a:solidFill>
              </a:rPr>
              <a:t>-&gt;Hugh proposes working plan.</a:t>
            </a:r>
          </a:p>
          <a:p>
            <a:pPr marL="457200" indent="-457200">
              <a:buFont typeface="+mj-lt"/>
              <a:buAutoNum type="arabicPeriod"/>
            </a:pPr>
            <a:r>
              <a:rPr kumimoji="1" lang="en-US" altLang="ja-JP" strike="sngStrike" dirty="0"/>
              <a:t>Proposing method of archival inter-calibration (Procedure of archival inter-calibration suggested by ESA (Piers)) </a:t>
            </a:r>
            <a:r>
              <a:rPr kumimoji="1" lang="en-US" altLang="ja-JP" strike="sngStrike" dirty="0">
                <a:solidFill>
                  <a:srgbClr val="00B050"/>
                </a:solidFill>
              </a:rPr>
              <a:t>-&gt; Proposed in the last meeting. </a:t>
            </a:r>
          </a:p>
          <a:p>
            <a:pPr marL="457200" indent="-457200">
              <a:buFont typeface="+mj-lt"/>
              <a:buAutoNum type="arabicPeriod"/>
            </a:pPr>
            <a:r>
              <a:rPr kumimoji="1" lang="en-US" altLang="ja-JP" dirty="0"/>
              <a:t>On the basis of  working plan of space weather subgroup, the following action items are suggested.</a:t>
            </a:r>
          </a:p>
          <a:p>
            <a:pPr lvl="1"/>
            <a:r>
              <a:rPr kumimoji="1" lang="en-US" altLang="ja-JP" dirty="0"/>
              <a:t>Please inform definition of data levels in each organization. (I already have information from ESA, NOAA, and CMA.) </a:t>
            </a:r>
            <a:r>
              <a:rPr kumimoji="1" lang="en-US" altLang="ja-JP" dirty="0">
                <a:solidFill>
                  <a:srgbClr val="FF0000"/>
                </a:solidFill>
                <a:highlight>
                  <a:srgbClr val="FFFF00"/>
                </a:highlight>
              </a:rPr>
              <a:t>-&gt; Definition of data levels are reported from CMA, ESA, JAXA, NOAA, NICT, and WMO. The summary of data level will be discussed at next Sub-group meeting.</a:t>
            </a:r>
            <a:endParaRPr kumimoji="1" lang="en-US" altLang="ja-JP" dirty="0">
              <a:solidFill>
                <a:srgbClr val="00B050"/>
              </a:solidFill>
              <a:highlight>
                <a:srgbClr val="FFFF00"/>
              </a:highlight>
            </a:endParaRPr>
          </a:p>
          <a:p>
            <a:pPr lvl="1"/>
            <a:r>
              <a:rPr kumimoji="1" lang="en-US" altLang="ja-JP" dirty="0"/>
              <a:t>Proposing application produced from multiple satellite data (Should we collect information form data user? It might be related to the activities of Task Group on the Improving Data Access in CGMS/SWCG.) </a:t>
            </a:r>
            <a:r>
              <a:rPr kumimoji="1" lang="en-US" altLang="ja-JP" dirty="0">
                <a:solidFill>
                  <a:srgbClr val="FF0000"/>
                </a:solidFill>
              </a:rPr>
              <a:t>-&gt; On Going</a:t>
            </a:r>
          </a:p>
          <a:p>
            <a:pPr lvl="1"/>
            <a:endParaRPr kumimoji="1" lang="en-US" altLang="ja-JP" dirty="0"/>
          </a:p>
          <a:p>
            <a:pPr lvl="1"/>
            <a:endParaRPr kumimoji="1" lang="en-US" altLang="ja-JP" dirty="0"/>
          </a:p>
          <a:p>
            <a:pPr marL="422041" lvl="1" indent="0">
              <a:buNone/>
            </a:pPr>
            <a:endParaRPr kumimoji="1" lang="en-US" altLang="ja-JP" dirty="0"/>
          </a:p>
          <a:p>
            <a:pPr lvl="1"/>
            <a:endParaRPr kumimoji="1" lang="ja-JP" altLang="en-US" dirty="0"/>
          </a:p>
        </p:txBody>
      </p:sp>
    </p:spTree>
    <p:extLst>
      <p:ext uri="{BB962C8B-B14F-4D97-AF65-F5344CB8AC3E}">
        <p14:creationId xmlns:p14="http://schemas.microsoft.com/office/powerpoint/2010/main" val="2409368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E44976-5FD5-1455-2C0B-C954CD16AB87}"/>
              </a:ext>
            </a:extLst>
          </p:cNvPr>
          <p:cNvSpPr>
            <a:spLocks noGrp="1"/>
          </p:cNvSpPr>
          <p:nvPr>
            <p:ph type="title"/>
          </p:nvPr>
        </p:nvSpPr>
        <p:spPr/>
        <p:txBody>
          <a:bodyPr/>
          <a:lstStyle/>
          <a:p>
            <a:r>
              <a:rPr kumimoji="1" lang="en-US" altLang="ja-JP" dirty="0"/>
              <a:t>Action Items (2/3)</a:t>
            </a:r>
            <a:endParaRPr kumimoji="1" lang="ja-JP" altLang="en-US" dirty="0"/>
          </a:p>
        </p:txBody>
      </p:sp>
      <p:sp>
        <p:nvSpPr>
          <p:cNvPr id="3" name="コンテンツ プレースホルダー 2">
            <a:extLst>
              <a:ext uri="{FF2B5EF4-FFF2-40B4-BE49-F238E27FC236}">
                <a16:creationId xmlns:a16="http://schemas.microsoft.com/office/drawing/2014/main" id="{0E8A7D1E-4522-C62F-2112-DE3F6CFE3522}"/>
              </a:ext>
            </a:extLst>
          </p:cNvPr>
          <p:cNvSpPr>
            <a:spLocks noGrp="1"/>
          </p:cNvSpPr>
          <p:nvPr>
            <p:ph idx="1"/>
          </p:nvPr>
        </p:nvSpPr>
        <p:spPr/>
        <p:txBody>
          <a:bodyPr/>
          <a:lstStyle/>
          <a:p>
            <a:pPr marL="457200" indent="-457200">
              <a:buFont typeface="+mj-lt"/>
              <a:buAutoNum type="arabicPeriod" startAt="4"/>
            </a:pPr>
            <a:r>
              <a:rPr kumimoji="1" lang="en-US" altLang="ja-JP" sz="2000" strike="sngStrike" dirty="0"/>
              <a:t>Compare and discuss different cross-calibration methods used by different institutions and compare them to PRBEM Standard Data Analysis Procedure. </a:t>
            </a:r>
            <a:r>
              <a:rPr kumimoji="1" lang="en-US" altLang="ja-JP" sz="2000" strike="sngStrike" dirty="0">
                <a:solidFill>
                  <a:srgbClr val="FF0000"/>
                </a:solidFill>
              </a:rPr>
              <a:t>-&gt;On Going </a:t>
            </a:r>
            <a:r>
              <a:rPr kumimoji="1" lang="en-US" altLang="ja-JP" sz="2000" strike="sngStrike" dirty="0">
                <a:solidFill>
                  <a:srgbClr val="00B050"/>
                </a:solidFill>
              </a:rPr>
              <a:t>-&gt; Close?</a:t>
            </a:r>
          </a:p>
          <a:p>
            <a:pPr marL="457200" indent="-457200">
              <a:buFont typeface="+mj-lt"/>
              <a:buAutoNum type="arabicPeriod" startAt="4"/>
            </a:pPr>
            <a:r>
              <a:rPr lang="en-US" altLang="ja-JP" sz="2000" strike="sngStrike" dirty="0">
                <a:latin typeface="Calibri" panose="020F0502020204030204" pitchFamily="34" charset="0"/>
                <a:ea typeface="游明朝" panose="02020400000000000000" pitchFamily="18" charset="-128"/>
                <a:cs typeface="Times New Roman" panose="02020603050405020304" pitchFamily="18" charset="0"/>
              </a:rPr>
              <a:t>Provide names of people to invite to the SW subgroup meeting in Darmstadt. </a:t>
            </a:r>
            <a:r>
              <a:rPr lang="en-US" altLang="ja-JP" sz="2000" strike="sngStrike" dirty="0">
                <a:highlight>
                  <a:srgbClr val="FFFF00"/>
                </a:highlight>
                <a:latin typeface="Calibri" panose="020F0502020204030204" pitchFamily="34" charset="0"/>
                <a:ea typeface="游明朝" panose="02020400000000000000" pitchFamily="18" charset="-128"/>
                <a:cs typeface="Times New Roman" panose="02020603050405020304" pitchFamily="18" charset="0"/>
              </a:rPr>
              <a:t>-&gt; Discuss in “Next GSICS Annual Meeting”</a:t>
            </a:r>
            <a:endParaRPr kumimoji="1" lang="en-US" altLang="ja-JP" sz="2000" strike="sngStrike" dirty="0">
              <a:highlight>
                <a:srgbClr val="FFFF00"/>
              </a:highlight>
            </a:endParaRPr>
          </a:p>
          <a:p>
            <a:pPr marL="457200" indent="-457200">
              <a:buFont typeface="+mj-lt"/>
              <a:buAutoNum type="arabicPeriod" startAt="4"/>
            </a:pPr>
            <a:r>
              <a:rPr lang="en-US" altLang="ja-JP" sz="2000" strike="sngStrike" dirty="0">
                <a:latin typeface="Calibri" panose="020F0502020204030204" pitchFamily="34" charset="0"/>
                <a:ea typeface="游明朝" panose="02020400000000000000" pitchFamily="18" charset="-128"/>
                <a:cs typeface="Times New Roman" panose="02020603050405020304" pitchFamily="18" charset="0"/>
              </a:rPr>
              <a:t>Next month, discuss and agree to an agenda for the SW subgroup meeting in Darmstadt. </a:t>
            </a:r>
            <a:r>
              <a:rPr lang="en-US" altLang="ja-JP" sz="2000" strike="sngStrike" dirty="0">
                <a:highlight>
                  <a:srgbClr val="FFFF00"/>
                </a:highlight>
                <a:latin typeface="Calibri" panose="020F0502020204030204" pitchFamily="34" charset="0"/>
                <a:ea typeface="游明朝" panose="02020400000000000000" pitchFamily="18" charset="-128"/>
                <a:cs typeface="Times New Roman" panose="02020603050405020304" pitchFamily="18" charset="0"/>
              </a:rPr>
              <a:t>-&gt; Discuss in “Next GSICS Annual Meeting”</a:t>
            </a:r>
            <a:endParaRPr lang="ja-JP" altLang="ja-JP" sz="2000" strike="sngStrike" dirty="0">
              <a:highlight>
                <a:srgbClr val="FFFF00"/>
              </a:highlight>
              <a:latin typeface="Calibri" panose="020F0502020204030204" pitchFamily="34" charset="0"/>
              <a:ea typeface="游明朝" panose="02020400000000000000" pitchFamily="18" charset="-128"/>
              <a:cs typeface="Times New Roman" panose="02020603050405020304" pitchFamily="18" charset="0"/>
            </a:endParaRPr>
          </a:p>
          <a:p>
            <a:pPr marL="457200" indent="-457200">
              <a:buFont typeface="+mj-lt"/>
              <a:buAutoNum type="arabicPeriod" startAt="4"/>
            </a:pPr>
            <a:r>
              <a:rPr kumimoji="1" lang="en-US" altLang="ja-JP" sz="2000" dirty="0"/>
              <a:t>Can we make a decision point on these at the next meeting? 	          	</a:t>
            </a:r>
            <a:r>
              <a:rPr kumimoji="1" lang="en-US" altLang="ja-JP" sz="2000" strike="sngStrike" dirty="0"/>
              <a:t>1/ Decide on methodology for this group (e.g. to adopt PRBEM)</a:t>
            </a:r>
            <a:r>
              <a:rPr kumimoji="1" lang="en-US" altLang="ja-JP" sz="2000" dirty="0"/>
              <a:t>	2/ Include discussion on common code base, can we expand PRBEM </a:t>
            </a:r>
            <a:r>
              <a:rPr kumimoji="1" lang="en-US" altLang="ja-JP" sz="2000" dirty="0" err="1"/>
              <a:t>gitlab</a:t>
            </a:r>
            <a:r>
              <a:rPr kumimoji="1" lang="en-US" altLang="ja-JP" sz="2000" dirty="0"/>
              <a:t> in this direction? links us to COSPAR? </a:t>
            </a:r>
            <a:r>
              <a:rPr kumimoji="1" lang="en-US" altLang="ja-JP" sz="2000" strike="sngStrike" dirty="0">
                <a:highlight>
                  <a:srgbClr val="FFFF00"/>
                </a:highlight>
              </a:rPr>
              <a:t>-&gt; Discuss in “Standard Cross-Calibration Procedure</a:t>
            </a:r>
            <a:r>
              <a:rPr kumimoji="1" lang="en-US" altLang="ja-JP" sz="2000" strike="sngStrike" dirty="0"/>
              <a:t>”</a:t>
            </a:r>
            <a:r>
              <a:rPr kumimoji="1" lang="en-US" altLang="ja-JP" sz="2000" dirty="0"/>
              <a:t> </a:t>
            </a:r>
            <a:r>
              <a:rPr kumimoji="1" lang="en-US" altLang="ja-JP" sz="2000" dirty="0">
                <a:solidFill>
                  <a:srgbClr val="FFC000"/>
                </a:solidFill>
              </a:rPr>
              <a:t>-&gt; We will have GSICS </a:t>
            </a:r>
            <a:r>
              <a:rPr kumimoji="1" lang="en-US" altLang="ja-JP" sz="2000" dirty="0" err="1">
                <a:solidFill>
                  <a:srgbClr val="FFC000"/>
                </a:solidFill>
              </a:rPr>
              <a:t>SWx</a:t>
            </a:r>
            <a:r>
              <a:rPr kumimoji="1" lang="en-US" altLang="ja-JP" sz="2000" dirty="0">
                <a:solidFill>
                  <a:srgbClr val="FFC000"/>
                </a:solidFill>
              </a:rPr>
              <a:t> SG – PRBEM joint meeting on Apr. 15, 2025.</a:t>
            </a:r>
          </a:p>
          <a:p>
            <a:endParaRPr kumimoji="1" lang="en-US" altLang="ja-JP" dirty="0"/>
          </a:p>
          <a:p>
            <a:endParaRPr kumimoji="1" lang="ja-JP" altLang="en-US" dirty="0"/>
          </a:p>
        </p:txBody>
      </p:sp>
    </p:spTree>
    <p:extLst>
      <p:ext uri="{BB962C8B-B14F-4D97-AF65-F5344CB8AC3E}">
        <p14:creationId xmlns:p14="http://schemas.microsoft.com/office/powerpoint/2010/main" val="1295168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190</TotalTime>
  <Words>1254</Words>
  <Application>Microsoft Office PowerPoint</Application>
  <PresentationFormat>画面に合わせる (4:3)</PresentationFormat>
  <Paragraphs>77</Paragraphs>
  <Slides>12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3</vt:i4>
      </vt:variant>
      <vt:variant>
        <vt:lpstr>スライド タイトル</vt:lpstr>
      </vt:variant>
      <vt:variant>
        <vt:i4>12</vt:i4>
      </vt:variant>
    </vt:vector>
  </HeadingPairs>
  <TitlesOfParts>
    <vt:vector size="20" baseType="lpstr">
      <vt:lpstr>ＭＳ Ｐゴシック</vt:lpstr>
      <vt:lpstr>游ゴシック</vt:lpstr>
      <vt:lpstr>Arial</vt:lpstr>
      <vt:lpstr>Calibri</vt:lpstr>
      <vt:lpstr>Times New Roman</vt:lpstr>
      <vt:lpstr>Office Theme</vt:lpstr>
      <vt:lpstr>Office テーマ</vt:lpstr>
      <vt:lpstr>1_Office Theme</vt:lpstr>
      <vt:lpstr>GSICS space weather subgroup meeting</vt:lpstr>
      <vt:lpstr>Today’s Agenda</vt:lpstr>
      <vt:lpstr>GRWG SWx Sub-group Membership</vt:lpstr>
      <vt:lpstr>Breakout session (Mar. 17, 2025)  8 presentations</vt:lpstr>
      <vt:lpstr>GSICS SWx SG – PRBEM joint meeting (Apr. 15, 2025)</vt:lpstr>
      <vt:lpstr>Teams information</vt:lpstr>
      <vt:lpstr>Work Plan proposal (Hugh)</vt:lpstr>
      <vt:lpstr>Action Items (1/3)</vt:lpstr>
      <vt:lpstr>Action Items (2/3)</vt:lpstr>
      <vt:lpstr>Action Items (3/3)</vt:lpstr>
      <vt:lpstr>Next Meeting proposal</vt:lpstr>
      <vt:lpstr>AOB?</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長妻 努</dc:creator>
  <cp:lastModifiedBy>長妻 努</cp:lastModifiedBy>
  <cp:revision>9</cp:revision>
  <dcterms:created xsi:type="dcterms:W3CDTF">2025-02-07T15:51:34Z</dcterms:created>
  <dcterms:modified xsi:type="dcterms:W3CDTF">2025-04-09T11:53:41Z</dcterms:modified>
</cp:coreProperties>
</file>