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Lst>
  <p:notesMasterIdLst>
    <p:notesMasterId r:id="rId17"/>
  </p:notesMasterIdLst>
  <p:sldIdLst>
    <p:sldId id="260" r:id="rId3"/>
    <p:sldId id="674" r:id="rId4"/>
    <p:sldId id="324" r:id="rId5"/>
    <p:sldId id="327" r:id="rId6"/>
    <p:sldId id="678" r:id="rId7"/>
    <p:sldId id="671" r:id="rId8"/>
    <p:sldId id="673" r:id="rId9"/>
    <p:sldId id="672" r:id="rId10"/>
    <p:sldId id="675" r:id="rId11"/>
    <p:sldId id="665" r:id="rId12"/>
    <p:sldId id="677" r:id="rId13"/>
    <p:sldId id="676" r:id="rId14"/>
    <p:sldId id="645" r:id="rId15"/>
    <p:sldId id="66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0" autoAdjust="0"/>
    <p:restoredTop sz="94660"/>
  </p:normalViewPr>
  <p:slideViewPr>
    <p:cSldViewPr snapToGrid="0">
      <p:cViewPr varScale="1">
        <p:scale>
          <a:sx n="119" d="100"/>
          <a:sy n="119" d="100"/>
        </p:scale>
        <p:origin x="8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787DC-845B-4F32-9D2A-7607BDA72D9A}" type="datetimeFigureOut">
              <a:rPr kumimoji="1" lang="ja-JP" altLang="en-US" smtClean="0"/>
              <a:t>2025/6/18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BB2F5-064E-40C3-9EFB-93342CC97AAC}" type="slidenum">
              <a:rPr kumimoji="1" lang="ja-JP" altLang="en-US" smtClean="0"/>
              <a:t>‹#›</a:t>
            </a:fld>
            <a:endParaRPr kumimoji="1" lang="ja-JP" altLang="en-US"/>
          </a:p>
        </p:txBody>
      </p:sp>
    </p:spTree>
    <p:extLst>
      <p:ext uri="{BB962C8B-B14F-4D97-AF65-F5344CB8AC3E}">
        <p14:creationId xmlns:p14="http://schemas.microsoft.com/office/powerpoint/2010/main" val="3859599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E3FB869D-7AE8-45BD-AD5A-D0DA05E60C73}" type="slidenum">
              <a:rPr kumimoji="0" lang="de-DE"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1</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34819" name="Rectangle 2"/>
          <p:cNvSpPr>
            <a:spLocks noGrp="1" noRot="1" noChangeAspect="1" noChangeArrowheads="1" noTextEdit="1"/>
          </p:cNvSpPr>
          <p:nvPr>
            <p:ph type="sldImg"/>
          </p:nvPr>
        </p:nvSpPr>
        <p:spPr>
          <a:xfrm>
            <a:off x="1181100" y="695325"/>
            <a:ext cx="4648200" cy="3486150"/>
          </a:xfrm>
          <a:ln/>
        </p:spPr>
      </p:sp>
      <p:sp>
        <p:nvSpPr>
          <p:cNvPr id="34820" name="Rectangle 3"/>
          <p:cNvSpPr>
            <a:spLocks noGrp="1" noChangeArrowheads="1"/>
          </p:cNvSpPr>
          <p:nvPr>
            <p:ph type="body" idx="1"/>
          </p:nvPr>
        </p:nvSpPr>
        <p:spPr>
          <a:noFill/>
          <a:ln/>
        </p:spPr>
        <p:txBody>
          <a:bodyPr/>
          <a:lstStyle/>
          <a:p>
            <a:endParaRPr lang="de-DE"/>
          </a:p>
        </p:txBody>
      </p:sp>
      <p:sp>
        <p:nvSpPr>
          <p:cNvPr id="5" name="Date Placeholder 4"/>
          <p:cNvSpPr>
            <a:spLocks noGrp="1"/>
          </p:cNvSpPr>
          <p:nvPr>
            <p:ph type="dt" idx="10"/>
          </p:nvPr>
        </p:nvSpPr>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84E8CFAD-6A94-4CB7-B32D-926ACF4E508E}" type="datetime4">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18 June 2025</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139628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BBB2F5-064E-40C3-9EFB-93342CC97AAC}" type="slidenum">
              <a:rPr kumimoji="1" lang="ja-JP" altLang="en-US" smtClean="0"/>
              <a:t>4</a:t>
            </a:fld>
            <a:endParaRPr kumimoji="1" lang="ja-JP" altLang="en-US"/>
          </a:p>
        </p:txBody>
      </p:sp>
    </p:spTree>
    <p:extLst>
      <p:ext uri="{BB962C8B-B14F-4D97-AF65-F5344CB8AC3E}">
        <p14:creationId xmlns:p14="http://schemas.microsoft.com/office/powerpoint/2010/main" val="7156445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4" y="185742"/>
            <a:ext cx="4396154" cy="1933575"/>
          </a:xfrm>
          <a:prstGeom prst="rect">
            <a:avLst/>
          </a:prstGeom>
          <a:noFill/>
        </p:spPr>
      </p:pic>
    </p:spTree>
    <p:extLst>
      <p:ext uri="{BB962C8B-B14F-4D97-AF65-F5344CB8AC3E}">
        <p14:creationId xmlns:p14="http://schemas.microsoft.com/office/powerpoint/2010/main" val="4086969141"/>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5446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8"/>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47134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3" y="185740"/>
            <a:ext cx="4396154" cy="1933575"/>
          </a:xfrm>
          <a:prstGeom prst="rect">
            <a:avLst/>
          </a:prstGeom>
          <a:noFill/>
        </p:spPr>
      </p:pic>
    </p:spTree>
    <p:extLst>
      <p:ext uri="{BB962C8B-B14F-4D97-AF65-F5344CB8AC3E}">
        <p14:creationId xmlns:p14="http://schemas.microsoft.com/office/powerpoint/2010/main" val="1878264751"/>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7" y="1090634"/>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a:xfrm>
            <a:off x="457200" y="274639"/>
            <a:ext cx="8229600" cy="815995"/>
          </a:xfrm>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0898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28"/>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92572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69688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2"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4856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7" y="1090634"/>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53408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7" y="1090634"/>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581147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1" y="273058"/>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410933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8" y="1090636"/>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1851070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1283365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6315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6"/>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6"/>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247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0"/>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8579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052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3"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748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8" y="1090636"/>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65052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8" y="1090636"/>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27184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2" y="273060"/>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839942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253927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1"/>
            <a:ext cx="82296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1206500"/>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90" y="6162698"/>
            <a:ext cx="1582615" cy="695325"/>
          </a:xfrm>
          <a:prstGeom prst="rect">
            <a:avLst/>
          </a:prstGeom>
          <a:noFill/>
        </p:spPr>
      </p:pic>
    </p:spTree>
    <p:extLst>
      <p:ext uri="{BB962C8B-B14F-4D97-AF65-F5344CB8AC3E}">
        <p14:creationId xmlns:p14="http://schemas.microsoft.com/office/powerpoint/2010/main" val="7775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0"/>
            <a:ext cx="8229600" cy="587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157683"/>
            <a:ext cx="8229600" cy="4968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862551"/>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89" y="6162696"/>
            <a:ext cx="1582615" cy="695325"/>
          </a:xfrm>
          <a:prstGeom prst="rect">
            <a:avLst/>
          </a:prstGeom>
          <a:noFill/>
        </p:spPr>
      </p:pic>
    </p:spTree>
    <p:extLst>
      <p:ext uri="{BB962C8B-B14F-4D97-AF65-F5344CB8AC3E}">
        <p14:creationId xmlns:p14="http://schemas.microsoft.com/office/powerpoint/2010/main" val="118244294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hyperlink" Target="https://doonera.onera.fr/studs.php?poll=doMbtv7CDP7txNRq"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github.com/AntoineBrunet/documents/blob/main/data_analysis_procedure.md?plain=1" TargetMode="External"/><Relationship Id="rId2" Type="http://schemas.openxmlformats.org/officeDocument/2006/relationships/hyperlink" Target="https://doonera.onera.fr/studs.php?poll=doMbtv7CDP7txNRq" TargetMode="External"/><Relationship Id="rId1" Type="http://schemas.openxmlformats.org/officeDocument/2006/relationships/slideLayout" Target="../slideLayouts/slideLayout13.xml"/><Relationship Id="rId4" Type="http://schemas.openxmlformats.org/officeDocument/2006/relationships/hyperlink" Target="https://antoinebrunet.github.io/document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hyperlink" Target="https://prbem.github.io/documents/Standard_Data_Analysis.pdf"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4"/>
          <p:cNvSpPr>
            <a:spLocks noGrp="1" noChangeArrowheads="1"/>
          </p:cNvSpPr>
          <p:nvPr>
            <p:ph type="ctrTitle"/>
          </p:nvPr>
        </p:nvSpPr>
        <p:spPr>
          <a:xfrm>
            <a:off x="409242" y="2750531"/>
            <a:ext cx="8351094" cy="1356946"/>
          </a:xfrm>
        </p:spPr>
        <p:txBody>
          <a:bodyPr/>
          <a:lstStyle/>
          <a:p>
            <a:pPr eaLnBrk="1" hangingPunct="1"/>
            <a:r>
              <a:rPr lang="en-US" altLang="ja-JP" sz="3323" dirty="0"/>
              <a:t>GSICS space weather subgroup meeting</a:t>
            </a:r>
            <a:endParaRPr lang="en-GB" sz="3323" dirty="0"/>
          </a:p>
        </p:txBody>
      </p:sp>
      <p:sp>
        <p:nvSpPr>
          <p:cNvPr id="5" name="Rectangle 43"/>
          <p:cNvSpPr>
            <a:spLocks noGrp="1" noChangeArrowheads="1"/>
          </p:cNvSpPr>
          <p:nvPr>
            <p:ph type="subTitle" idx="1"/>
          </p:nvPr>
        </p:nvSpPr>
        <p:spPr>
          <a:xfrm>
            <a:off x="1243387" y="4234666"/>
            <a:ext cx="6400800" cy="1617785"/>
          </a:xfrm>
        </p:spPr>
        <p:txBody>
          <a:bodyPr/>
          <a:lstStyle/>
          <a:p>
            <a:pPr eaLnBrk="1" hangingPunct="1">
              <a:defRPr/>
            </a:pPr>
            <a:r>
              <a:rPr lang="en-US" dirty="0">
                <a:solidFill>
                  <a:srgbClr val="002060"/>
                </a:solidFill>
              </a:rPr>
              <a:t> </a:t>
            </a:r>
            <a:r>
              <a:rPr lang="en-US" altLang="ja-JP" dirty="0">
                <a:solidFill>
                  <a:srgbClr val="002060"/>
                </a:solidFill>
              </a:rPr>
              <a:t>Jun. 18</a:t>
            </a:r>
            <a:r>
              <a:rPr lang="en-US" dirty="0">
                <a:solidFill>
                  <a:srgbClr val="002060"/>
                </a:solidFill>
              </a:rPr>
              <a:t>, 2025 </a:t>
            </a:r>
            <a:endParaRPr lang="en-US" dirty="0">
              <a:solidFill>
                <a:srgbClr val="002060"/>
              </a:solidFill>
              <a:cs typeface="Calibri"/>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2AB095-D313-70AF-2C09-A29626578348}"/>
              </a:ext>
            </a:extLst>
          </p:cNvPr>
          <p:cNvSpPr>
            <a:spLocks noGrp="1"/>
          </p:cNvSpPr>
          <p:nvPr>
            <p:ph type="title"/>
          </p:nvPr>
        </p:nvSpPr>
        <p:spPr>
          <a:xfrm>
            <a:off x="457200" y="157480"/>
            <a:ext cx="8229600" cy="954087"/>
          </a:xfrm>
        </p:spPr>
        <p:txBody>
          <a:bodyPr/>
          <a:lstStyle/>
          <a:p>
            <a:r>
              <a:rPr kumimoji="1" lang="en-US" altLang="ja-JP" dirty="0"/>
              <a:t>Proposal of Data Level Mapping</a:t>
            </a:r>
            <a:br>
              <a:rPr kumimoji="1" lang="en-US" altLang="ja-JP" dirty="0"/>
            </a:br>
            <a:r>
              <a:rPr kumimoji="1" lang="en-US" altLang="ja-JP" dirty="0"/>
              <a:t>PDS4 Processing Levels for </a:t>
            </a:r>
            <a:r>
              <a:rPr kumimoji="1" lang="en-US" altLang="ja-JP" dirty="0" err="1"/>
              <a:t>SWx</a:t>
            </a:r>
            <a:r>
              <a:rPr kumimoji="1" lang="en-US" altLang="ja-JP" dirty="0"/>
              <a:t> Data Sets (Draft)</a:t>
            </a:r>
            <a:endParaRPr kumimoji="1" lang="ja-JP" altLang="en-US" dirty="0"/>
          </a:p>
        </p:txBody>
      </p:sp>
      <p:graphicFrame>
        <p:nvGraphicFramePr>
          <p:cNvPr id="4" name="コンテンツ プレースホルダー 3">
            <a:extLst>
              <a:ext uri="{FF2B5EF4-FFF2-40B4-BE49-F238E27FC236}">
                <a16:creationId xmlns:a16="http://schemas.microsoft.com/office/drawing/2014/main" id="{45736CA6-95BA-3F46-DA5A-D43311575722}"/>
              </a:ext>
            </a:extLst>
          </p:cNvPr>
          <p:cNvGraphicFramePr>
            <a:graphicFrameLocks noGrp="1"/>
          </p:cNvGraphicFramePr>
          <p:nvPr>
            <p:ph idx="1"/>
            <p:extLst>
              <p:ext uri="{D42A27DB-BD31-4B8C-83A1-F6EECF244321}">
                <p14:modId xmlns:p14="http://schemas.microsoft.com/office/powerpoint/2010/main" val="3541705452"/>
              </p:ext>
            </p:extLst>
          </p:nvPr>
        </p:nvGraphicFramePr>
        <p:xfrm>
          <a:off x="80211" y="1391920"/>
          <a:ext cx="8951498" cy="5308600"/>
        </p:xfrm>
        <a:graphic>
          <a:graphicData uri="http://schemas.openxmlformats.org/drawingml/2006/table">
            <a:tbl>
              <a:tblPr firstRow="1" bandRow="1">
                <a:tableStyleId>{5C22544A-7EE6-4342-B048-85BDC9FD1C3A}</a:tableStyleId>
              </a:tblPr>
              <a:tblGrid>
                <a:gridCol w="929658">
                  <a:extLst>
                    <a:ext uri="{9D8B030D-6E8A-4147-A177-3AD203B41FA5}">
                      <a16:colId xmlns:a16="http://schemas.microsoft.com/office/drawing/2014/main" val="1390582715"/>
                    </a:ext>
                  </a:extLst>
                </a:gridCol>
                <a:gridCol w="3971205">
                  <a:extLst>
                    <a:ext uri="{9D8B030D-6E8A-4147-A177-3AD203B41FA5}">
                      <a16:colId xmlns:a16="http://schemas.microsoft.com/office/drawing/2014/main" val="3511553699"/>
                    </a:ext>
                  </a:extLst>
                </a:gridCol>
                <a:gridCol w="585537">
                  <a:extLst>
                    <a:ext uri="{9D8B030D-6E8A-4147-A177-3AD203B41FA5}">
                      <a16:colId xmlns:a16="http://schemas.microsoft.com/office/drawing/2014/main" val="775147322"/>
                    </a:ext>
                  </a:extLst>
                </a:gridCol>
                <a:gridCol w="473242">
                  <a:extLst>
                    <a:ext uri="{9D8B030D-6E8A-4147-A177-3AD203B41FA5}">
                      <a16:colId xmlns:a16="http://schemas.microsoft.com/office/drawing/2014/main" val="2316191063"/>
                    </a:ext>
                  </a:extLst>
                </a:gridCol>
                <a:gridCol w="569494">
                  <a:extLst>
                    <a:ext uri="{9D8B030D-6E8A-4147-A177-3AD203B41FA5}">
                      <a16:colId xmlns:a16="http://schemas.microsoft.com/office/drawing/2014/main" val="3550122291"/>
                    </a:ext>
                  </a:extLst>
                </a:gridCol>
                <a:gridCol w="553453">
                  <a:extLst>
                    <a:ext uri="{9D8B030D-6E8A-4147-A177-3AD203B41FA5}">
                      <a16:colId xmlns:a16="http://schemas.microsoft.com/office/drawing/2014/main" val="3115739729"/>
                    </a:ext>
                  </a:extLst>
                </a:gridCol>
                <a:gridCol w="665747">
                  <a:extLst>
                    <a:ext uri="{9D8B030D-6E8A-4147-A177-3AD203B41FA5}">
                      <a16:colId xmlns:a16="http://schemas.microsoft.com/office/drawing/2014/main" val="1704287807"/>
                    </a:ext>
                  </a:extLst>
                </a:gridCol>
                <a:gridCol w="545432">
                  <a:extLst>
                    <a:ext uri="{9D8B030D-6E8A-4147-A177-3AD203B41FA5}">
                      <a16:colId xmlns:a16="http://schemas.microsoft.com/office/drawing/2014/main" val="3455561999"/>
                    </a:ext>
                  </a:extLst>
                </a:gridCol>
                <a:gridCol w="657730">
                  <a:extLst>
                    <a:ext uri="{9D8B030D-6E8A-4147-A177-3AD203B41FA5}">
                      <a16:colId xmlns:a16="http://schemas.microsoft.com/office/drawing/2014/main" val="3343794353"/>
                    </a:ext>
                  </a:extLst>
                </a:gridCol>
              </a:tblGrid>
              <a:tr h="370840">
                <a:tc>
                  <a:txBody>
                    <a:bodyPr/>
                    <a:lstStyle/>
                    <a:p>
                      <a:r>
                        <a:rPr kumimoji="1" lang="en-US" altLang="ja-JP" sz="1400" dirty="0"/>
                        <a:t>Level</a:t>
                      </a:r>
                      <a:endParaRPr kumimoji="1" lang="ja-JP" altLang="en-US" sz="1400" dirty="0"/>
                    </a:p>
                  </a:txBody>
                  <a:tcPr/>
                </a:tc>
                <a:tc>
                  <a:txBody>
                    <a:bodyPr/>
                    <a:lstStyle/>
                    <a:p>
                      <a:r>
                        <a:rPr kumimoji="1" lang="en-US" altLang="ja-JP" sz="1400" dirty="0"/>
                        <a:t>Definition</a:t>
                      </a:r>
                      <a:endParaRPr kumimoji="1" lang="ja-JP" altLang="en-US" sz="1400" dirty="0"/>
                    </a:p>
                  </a:txBody>
                  <a:tcPr/>
                </a:tc>
                <a:tc>
                  <a:txBody>
                    <a:bodyPr/>
                    <a:lstStyle/>
                    <a:p>
                      <a:r>
                        <a:rPr kumimoji="1" lang="en-US" altLang="ja-JP" sz="1400" dirty="0"/>
                        <a:t>CMA</a:t>
                      </a:r>
                      <a:endParaRPr kumimoji="1" lang="ja-JP" altLang="en-US" sz="1400" dirty="0"/>
                    </a:p>
                  </a:txBody>
                  <a:tcPr/>
                </a:tc>
                <a:tc>
                  <a:txBody>
                    <a:bodyPr/>
                    <a:lstStyle/>
                    <a:p>
                      <a:r>
                        <a:rPr kumimoji="1" lang="en-US" altLang="ja-JP" sz="1400" dirty="0"/>
                        <a:t>ESA</a:t>
                      </a:r>
                      <a:endParaRPr kumimoji="1" lang="ja-JP" altLang="en-US" sz="1400" dirty="0"/>
                    </a:p>
                  </a:txBody>
                  <a:tcPr/>
                </a:tc>
                <a:tc>
                  <a:txBody>
                    <a:bodyPr/>
                    <a:lstStyle/>
                    <a:p>
                      <a:r>
                        <a:rPr kumimoji="1" lang="en-US" altLang="ja-JP" sz="1400" dirty="0"/>
                        <a:t>JAXA</a:t>
                      </a:r>
                      <a:endParaRPr kumimoji="1" lang="ja-JP" altLang="en-US" sz="1400" dirty="0"/>
                    </a:p>
                  </a:txBody>
                  <a:tcPr/>
                </a:tc>
                <a:tc>
                  <a:txBody>
                    <a:bodyPr/>
                    <a:lstStyle/>
                    <a:p>
                      <a:r>
                        <a:rPr kumimoji="1" lang="en-US" altLang="ja-JP" sz="1400" dirty="0"/>
                        <a:t>KMA</a:t>
                      </a:r>
                      <a:endParaRPr kumimoji="1" lang="ja-JP" altLang="en-US" sz="1400" dirty="0"/>
                    </a:p>
                  </a:txBody>
                  <a:tcPr/>
                </a:tc>
                <a:tc>
                  <a:txBody>
                    <a:bodyPr/>
                    <a:lstStyle/>
                    <a:p>
                      <a:r>
                        <a:rPr kumimoji="1" lang="en-US" altLang="ja-JP" sz="1400" dirty="0"/>
                        <a:t>NOAA</a:t>
                      </a:r>
                      <a:endParaRPr kumimoji="1" lang="ja-JP" altLang="en-US" sz="1400" dirty="0"/>
                    </a:p>
                  </a:txBody>
                  <a:tcPr/>
                </a:tc>
                <a:tc>
                  <a:txBody>
                    <a:bodyPr/>
                    <a:lstStyle/>
                    <a:p>
                      <a:r>
                        <a:rPr kumimoji="1" lang="en-US" altLang="ja-JP" sz="1400" dirty="0"/>
                        <a:t>NICT</a:t>
                      </a:r>
                      <a:endParaRPr kumimoji="1" lang="ja-JP" altLang="en-US" sz="1400" dirty="0"/>
                    </a:p>
                  </a:txBody>
                  <a:tcPr/>
                </a:tc>
                <a:tc>
                  <a:txBody>
                    <a:bodyPr/>
                    <a:lstStyle/>
                    <a:p>
                      <a:r>
                        <a:rPr kumimoji="1" lang="en-US" altLang="ja-JP" sz="1400" dirty="0"/>
                        <a:t>WMO</a:t>
                      </a:r>
                      <a:endParaRPr kumimoji="1" lang="ja-JP" altLang="en-US" sz="1400" dirty="0"/>
                    </a:p>
                  </a:txBody>
                  <a:tcPr/>
                </a:tc>
                <a:extLst>
                  <a:ext uri="{0D108BD9-81ED-4DB2-BD59-A6C34878D82A}">
                    <a16:rowId xmlns:a16="http://schemas.microsoft.com/office/drawing/2014/main" val="261754328"/>
                  </a:ext>
                </a:extLst>
              </a:tr>
              <a:tr h="370840">
                <a:tc>
                  <a:txBody>
                    <a:bodyPr/>
                    <a:lstStyle/>
                    <a:p>
                      <a:r>
                        <a:rPr kumimoji="1" lang="en-US" altLang="ja-JP" sz="1400" dirty="0"/>
                        <a:t>Telemetry</a:t>
                      </a:r>
                      <a:endParaRPr kumimoji="1" lang="ja-JP" altLang="en-US" sz="1400" dirty="0"/>
                    </a:p>
                  </a:txBody>
                  <a:tcPr/>
                </a:tc>
                <a:tc>
                  <a:txBody>
                    <a:bodyPr/>
                    <a:lstStyle/>
                    <a:p>
                      <a:r>
                        <a:rPr kumimoji="1" lang="en-US" altLang="ja-JP" sz="1400" dirty="0"/>
                        <a:t>An encoded byte system used to transfer data from one or more instruments to temporary storage where the raw instrument data will be extracted.</a:t>
                      </a:r>
                      <a:endParaRPr kumimoji="1" lang="ja-JP" altLang="en-US" sz="1400" dirty="0"/>
                    </a:p>
                  </a:txBody>
                  <a:tcPr/>
                </a:tc>
                <a:tc>
                  <a:txBody>
                    <a:bodyPr/>
                    <a:lstStyle/>
                    <a:p>
                      <a:endParaRPr kumimoji="1" lang="ja-JP" altLang="en-US" sz="140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a:p>
                  </a:txBody>
                  <a:tcPr/>
                </a:tc>
                <a:tc>
                  <a:txBody>
                    <a:bodyPr/>
                    <a:lstStyle/>
                    <a:p>
                      <a:r>
                        <a:rPr kumimoji="1" lang="en-US" altLang="ja-JP" sz="1400" dirty="0"/>
                        <a:t>L0</a:t>
                      </a: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1991260393"/>
                  </a:ext>
                </a:extLst>
              </a:tr>
              <a:tr h="370840">
                <a:tc>
                  <a:txBody>
                    <a:bodyPr/>
                    <a:lstStyle/>
                    <a:p>
                      <a:r>
                        <a:rPr kumimoji="1" lang="en-US" altLang="ja-JP" sz="1400" dirty="0"/>
                        <a:t>Raw</a:t>
                      </a:r>
                      <a:endParaRPr kumimoji="1" lang="ja-JP" altLang="en-US" sz="1400" dirty="0"/>
                    </a:p>
                  </a:txBody>
                  <a:tcPr/>
                </a:tc>
                <a:tc>
                  <a:txBody>
                    <a:bodyPr/>
                    <a:lstStyle/>
                    <a:p>
                      <a:r>
                        <a:rPr kumimoji="1" lang="en-US" altLang="ja-JP" sz="1400" dirty="0"/>
                        <a:t>Original data from an instrument. If compression, reformatting, packetization, or other translation has been applied to facilitate data transmission or storage, those processes will be reversed so that the archived data are in a PDS approved archive format. </a:t>
                      </a:r>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endParaRPr kumimoji="1" lang="ja-JP" altLang="en-US" sz="1400" dirty="0"/>
                    </a:p>
                  </a:txBody>
                  <a:tcPr/>
                </a:tc>
                <a:tc>
                  <a:txBody>
                    <a:bodyPr/>
                    <a:lstStyle/>
                    <a:p>
                      <a:r>
                        <a:rPr kumimoji="1" lang="en-US" altLang="ja-JP" sz="1400" dirty="0"/>
                        <a:t>L0</a:t>
                      </a: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r>
                        <a:rPr kumimoji="1" lang="en-US" altLang="ja-JP" sz="1400" dirty="0"/>
                        <a:t>L0</a:t>
                      </a:r>
                      <a:endParaRPr kumimoji="1" lang="ja-JP" altLang="en-US" sz="1400" dirty="0"/>
                    </a:p>
                  </a:txBody>
                  <a:tcPr/>
                </a:tc>
                <a:extLst>
                  <a:ext uri="{0D108BD9-81ED-4DB2-BD59-A6C34878D82A}">
                    <a16:rowId xmlns:a16="http://schemas.microsoft.com/office/drawing/2014/main" val="3674535595"/>
                  </a:ext>
                </a:extLst>
              </a:tr>
              <a:tr h="370840">
                <a:tc>
                  <a:txBody>
                    <a:bodyPr/>
                    <a:lstStyle/>
                    <a:p>
                      <a:r>
                        <a:rPr kumimoji="1" lang="en-US" altLang="ja-JP" sz="1400" dirty="0"/>
                        <a:t>Partially processed</a:t>
                      </a:r>
                      <a:endParaRPr kumimoji="1" lang="ja-JP" altLang="en-US" sz="1400" dirty="0"/>
                    </a:p>
                  </a:txBody>
                  <a:tcPr/>
                </a:tc>
                <a:tc>
                  <a:txBody>
                    <a:bodyPr/>
                    <a:lstStyle/>
                    <a:p>
                      <a:r>
                        <a:rPr kumimoji="1" lang="en-US" altLang="ja-JP" sz="1400" dirty="0"/>
                        <a:t>Data that have been processed beyond the raw level, but which have not yet reached calibrated status.</a:t>
                      </a:r>
                      <a:endParaRPr kumimoji="1" lang="ja-JP" altLang="en-US" sz="1400" dirty="0"/>
                    </a:p>
                  </a:txBody>
                  <a:tcPr/>
                </a:tc>
                <a:tc>
                  <a:txBody>
                    <a:bodyPr/>
                    <a:lstStyle/>
                    <a:p>
                      <a:endParaRPr kumimoji="1" lang="ja-JP" altLang="en-US" sz="1400"/>
                    </a:p>
                  </a:txBody>
                  <a:tcPr/>
                </a:tc>
                <a:tc>
                  <a:txBody>
                    <a:bodyPr/>
                    <a:lstStyle/>
                    <a:p>
                      <a:r>
                        <a:rPr kumimoji="1" lang="en-US" altLang="ja-JP" sz="1400" dirty="0"/>
                        <a:t>L1a</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endParaRPr kumimoji="1" lang="ja-JP" altLang="en-US" sz="1400" dirty="0"/>
                    </a:p>
                  </a:txBody>
                  <a:tcPr/>
                </a:tc>
                <a:tc>
                  <a:txBody>
                    <a:bodyPr/>
                    <a:lstStyle/>
                    <a:p>
                      <a:r>
                        <a:rPr kumimoji="1" lang="en-US" altLang="ja-JP" sz="1400" dirty="0"/>
                        <a:t>L1b</a:t>
                      </a:r>
                      <a:endParaRPr kumimoji="1" lang="ja-JP" altLang="en-US" sz="1400" dirty="0"/>
                    </a:p>
                  </a:txBody>
                  <a:tcPr/>
                </a:tc>
                <a:tc>
                  <a:txBody>
                    <a:bodyPr/>
                    <a:lstStyle/>
                    <a:p>
                      <a:endParaRPr kumimoji="1" lang="ja-JP" altLang="en-US" sz="1400" dirty="0"/>
                    </a:p>
                  </a:txBody>
                  <a:tcPr/>
                </a:tc>
                <a:tc>
                  <a:txBody>
                    <a:bodyPr/>
                    <a:lstStyle/>
                    <a:p>
                      <a:r>
                        <a:rPr kumimoji="1" lang="en-US" altLang="ja-JP" sz="1400" dirty="0"/>
                        <a:t>L1</a:t>
                      </a:r>
                      <a:endParaRPr kumimoji="1" lang="ja-JP" altLang="en-US" sz="1400" dirty="0"/>
                    </a:p>
                  </a:txBody>
                  <a:tcPr/>
                </a:tc>
                <a:extLst>
                  <a:ext uri="{0D108BD9-81ED-4DB2-BD59-A6C34878D82A}">
                    <a16:rowId xmlns:a16="http://schemas.microsoft.com/office/drawing/2014/main" val="90393733"/>
                  </a:ext>
                </a:extLst>
              </a:tr>
              <a:tr h="370840">
                <a:tc>
                  <a:txBody>
                    <a:bodyPr/>
                    <a:lstStyle/>
                    <a:p>
                      <a:r>
                        <a:rPr kumimoji="1" lang="en-US" altLang="ja-JP" sz="1400" dirty="0"/>
                        <a:t>Calibrated</a:t>
                      </a:r>
                      <a:endParaRPr kumimoji="1" lang="ja-JP" altLang="en-US" sz="1400" dirty="0"/>
                    </a:p>
                  </a:txBody>
                  <a:tcPr/>
                </a:tc>
                <a:tc>
                  <a:txBody>
                    <a:bodyPr/>
                    <a:lstStyle/>
                    <a:p>
                      <a:r>
                        <a:rPr kumimoji="1" lang="en-US" altLang="ja-JP" sz="1400" dirty="0"/>
                        <a:t>Data converted to physical units, which makes values independent of the instrument.</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t>L1b</a:t>
                      </a:r>
                    </a:p>
                    <a:p>
                      <a:r>
                        <a:rPr kumimoji="1" lang="en-US" altLang="ja-JP" sz="1400" dirty="0"/>
                        <a:t>L2?</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t>(L1)</a:t>
                      </a:r>
                      <a:endParaRPr kumimoji="1" lang="ja-JP" altLang="en-US" sz="1400" dirty="0"/>
                    </a:p>
                  </a:txBody>
                  <a:tcPr/>
                </a:tc>
                <a:tc>
                  <a:txBody>
                    <a:bodyPr/>
                    <a:lstStyle/>
                    <a:p>
                      <a:r>
                        <a:rPr kumimoji="1" lang="en-US" altLang="ja-JP" sz="1400" dirty="0"/>
                        <a:t>L2</a:t>
                      </a:r>
                      <a:endParaRPr kumimoji="1" lang="ja-JP" altLang="en-US" sz="1400" dirty="0"/>
                    </a:p>
                  </a:txBody>
                  <a:tcPr/>
                </a:tc>
                <a:extLst>
                  <a:ext uri="{0D108BD9-81ED-4DB2-BD59-A6C34878D82A}">
                    <a16:rowId xmlns:a16="http://schemas.microsoft.com/office/drawing/2014/main" val="1366510129"/>
                  </a:ext>
                </a:extLst>
              </a:tr>
              <a:tr h="370840">
                <a:tc>
                  <a:txBody>
                    <a:bodyPr/>
                    <a:lstStyle/>
                    <a:p>
                      <a:r>
                        <a:rPr kumimoji="1" lang="en-US" altLang="ja-JP" sz="1400" dirty="0"/>
                        <a:t>Derived</a:t>
                      </a:r>
                      <a:endParaRPr kumimoji="1" lang="ja-JP" altLang="en-US" sz="1400" dirty="0"/>
                    </a:p>
                  </a:txBody>
                  <a:tcPr/>
                </a:tc>
                <a:tc>
                  <a:txBody>
                    <a:bodyPr/>
                    <a:lstStyle/>
                    <a:p>
                      <a:r>
                        <a:rPr kumimoji="1" lang="en-US" altLang="ja-JP" sz="1400" dirty="0"/>
                        <a:t>Results that have been distilled from one or more calibrated data products (for example, maps, gravity or magnetic fields, or ring particle size distributions). Supplementary data, such as calibration tables or tables of viewing geometry, used to interpret observational data should also be classified as ‘derived’ data if not easily matched to one of the other categories.</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r>
                        <a:rPr kumimoji="1" lang="en-US" altLang="ja-JP" sz="1400" dirty="0"/>
                        <a:t>L2</a:t>
                      </a:r>
                    </a:p>
                    <a:p>
                      <a:r>
                        <a:rPr kumimoji="1" lang="en-US" altLang="ja-JP" sz="1400" dirty="0"/>
                        <a:t>L3</a:t>
                      </a:r>
                      <a:endParaRPr kumimoji="1" lang="ja-JP" altLang="en-US" sz="1400" dirty="0"/>
                    </a:p>
                  </a:txBody>
                  <a:tcPr/>
                </a:tc>
                <a:tc>
                  <a:txBody>
                    <a:bodyPr/>
                    <a:lstStyle/>
                    <a:p>
                      <a:r>
                        <a:rPr kumimoji="1" lang="en-US" altLang="ja-JP" sz="1400" dirty="0"/>
                        <a:t>L3</a:t>
                      </a:r>
                    </a:p>
                    <a:p>
                      <a:r>
                        <a:rPr kumimoji="1" lang="en-US" altLang="ja-JP" sz="1400" dirty="0"/>
                        <a:t>L4</a:t>
                      </a:r>
                      <a:endParaRPr kumimoji="1" lang="ja-JP" altLang="en-US" sz="1400" dirty="0"/>
                    </a:p>
                  </a:txBody>
                  <a:tcPr/>
                </a:tc>
                <a:tc>
                  <a:txBody>
                    <a:bodyPr/>
                    <a:lstStyle/>
                    <a:p>
                      <a:r>
                        <a:rPr kumimoji="1" lang="en-US" altLang="ja-JP" sz="1400" dirty="0"/>
                        <a:t>L2</a:t>
                      </a: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r>
                        <a:rPr kumimoji="1" lang="en-US" altLang="ja-JP" sz="1400" dirty="0"/>
                        <a:t>L3</a:t>
                      </a:r>
                    </a:p>
                    <a:p>
                      <a:r>
                        <a:rPr kumimoji="1" lang="en-US" altLang="ja-JP" sz="1400" dirty="0"/>
                        <a:t>L4</a:t>
                      </a:r>
                      <a:endParaRPr kumimoji="1" lang="ja-JP" altLang="en-US" sz="1400" dirty="0"/>
                    </a:p>
                  </a:txBody>
                  <a:tcPr/>
                </a:tc>
                <a:extLst>
                  <a:ext uri="{0D108BD9-81ED-4DB2-BD59-A6C34878D82A}">
                    <a16:rowId xmlns:a16="http://schemas.microsoft.com/office/drawing/2014/main" val="2305005474"/>
                  </a:ext>
                </a:extLst>
              </a:tr>
            </a:tbl>
          </a:graphicData>
        </a:graphic>
      </p:graphicFrame>
    </p:spTree>
    <p:extLst>
      <p:ext uri="{BB962C8B-B14F-4D97-AF65-F5344CB8AC3E}">
        <p14:creationId xmlns:p14="http://schemas.microsoft.com/office/powerpoint/2010/main" val="2276031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39B3DB-1DA9-8C96-167C-8AC4A769973C}"/>
              </a:ext>
            </a:extLst>
          </p:cNvPr>
          <p:cNvSpPr>
            <a:spLocks noGrp="1"/>
          </p:cNvSpPr>
          <p:nvPr>
            <p:ph type="title"/>
          </p:nvPr>
        </p:nvSpPr>
        <p:spPr/>
        <p:txBody>
          <a:bodyPr/>
          <a:lstStyle/>
          <a:p>
            <a:r>
              <a:rPr kumimoji="1" lang="en-US" altLang="ja-JP" dirty="0"/>
              <a:t>Proposal of Data Level Mapping (cont’d)</a:t>
            </a:r>
            <a:endParaRPr kumimoji="1" lang="ja-JP" altLang="en-US" dirty="0"/>
          </a:p>
        </p:txBody>
      </p:sp>
      <p:sp>
        <p:nvSpPr>
          <p:cNvPr id="3" name="コンテンツ プレースホルダー 2">
            <a:extLst>
              <a:ext uri="{FF2B5EF4-FFF2-40B4-BE49-F238E27FC236}">
                <a16:creationId xmlns:a16="http://schemas.microsoft.com/office/drawing/2014/main" id="{957559B7-6925-AAC8-364B-03706414A303}"/>
              </a:ext>
            </a:extLst>
          </p:cNvPr>
          <p:cNvSpPr>
            <a:spLocks noGrp="1"/>
          </p:cNvSpPr>
          <p:nvPr>
            <p:ph idx="1"/>
          </p:nvPr>
        </p:nvSpPr>
        <p:spPr/>
        <p:txBody>
          <a:bodyPr/>
          <a:lstStyle/>
          <a:p>
            <a:r>
              <a:rPr kumimoji="1" lang="en-US" altLang="ja-JP" dirty="0"/>
              <a:t>Please review proposed data level mapping (previous page).</a:t>
            </a:r>
          </a:p>
          <a:p>
            <a:r>
              <a:rPr kumimoji="1" lang="en-US" altLang="ja-JP" dirty="0"/>
              <a:t>For cross-calibration, “Calibrated (WMO-L2)” data with ancillary data should be exchanged for producing “Derived (WMO-L3, L4)” product. </a:t>
            </a:r>
          </a:p>
        </p:txBody>
      </p:sp>
    </p:spTree>
    <p:extLst>
      <p:ext uri="{BB962C8B-B14F-4D97-AF65-F5344CB8AC3E}">
        <p14:creationId xmlns:p14="http://schemas.microsoft.com/office/powerpoint/2010/main" val="2369967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1F1BA8-C52E-CEEB-1E63-42A5EF6A293A}"/>
              </a:ext>
            </a:extLst>
          </p:cNvPr>
          <p:cNvSpPr>
            <a:spLocks noGrp="1"/>
          </p:cNvSpPr>
          <p:nvPr>
            <p:ph type="title"/>
          </p:nvPr>
        </p:nvSpPr>
        <p:spPr/>
        <p:txBody>
          <a:bodyPr/>
          <a:lstStyle/>
          <a:p>
            <a:r>
              <a:rPr kumimoji="1" lang="en-US" altLang="ja-JP" dirty="0"/>
              <a:t>Action Items</a:t>
            </a:r>
            <a:endParaRPr kumimoji="1" lang="ja-JP" altLang="en-US" dirty="0"/>
          </a:p>
        </p:txBody>
      </p:sp>
      <p:sp>
        <p:nvSpPr>
          <p:cNvPr id="3" name="コンテンツ プレースホルダー 2">
            <a:extLst>
              <a:ext uri="{FF2B5EF4-FFF2-40B4-BE49-F238E27FC236}">
                <a16:creationId xmlns:a16="http://schemas.microsoft.com/office/drawing/2014/main" id="{4DB3CE31-AB42-6C9C-3F6E-2F1AA5C12F21}"/>
              </a:ext>
            </a:extLst>
          </p:cNvPr>
          <p:cNvSpPr>
            <a:spLocks noGrp="1"/>
          </p:cNvSpPr>
          <p:nvPr>
            <p:ph idx="1"/>
          </p:nvPr>
        </p:nvSpPr>
        <p:spPr>
          <a:xfrm>
            <a:off x="457200" y="1600206"/>
            <a:ext cx="8229600" cy="4688299"/>
          </a:xfrm>
        </p:spPr>
        <p:txBody>
          <a:bodyPr/>
          <a:lstStyle/>
          <a:p>
            <a:pPr marL="457200" indent="-457200">
              <a:buFont typeface="+mj-lt"/>
              <a:buAutoNum type="arabicPeriod"/>
            </a:pPr>
            <a:r>
              <a:rPr kumimoji="1" lang="en-US" altLang="ja-JP" dirty="0"/>
              <a:t>To proceed the tasks in the work plan document, the following  leads (different parts, different people) needs to be assigned.</a:t>
            </a:r>
          </a:p>
          <a:p>
            <a:pPr marL="826486" lvl="1" indent="-457200">
              <a:buFont typeface="+mj-lt"/>
              <a:buAutoNum type="arabicPeriod"/>
            </a:pPr>
            <a:r>
              <a:rPr kumimoji="1" lang="en-US" altLang="ja-JP" dirty="0"/>
              <a:t>Map data level definitions of GSICS members (1 person)</a:t>
            </a:r>
          </a:p>
          <a:p>
            <a:pPr marL="826486" lvl="1" indent="-457200">
              <a:buFont typeface="+mj-lt"/>
              <a:buAutoNum type="arabicPeriod"/>
            </a:pPr>
            <a:r>
              <a:rPr kumimoji="1" lang="en-US" altLang="ja-JP" dirty="0"/>
              <a:t>Define Data Exchange services (2 persons)</a:t>
            </a:r>
          </a:p>
          <a:p>
            <a:pPr marL="457200" indent="-457200">
              <a:buFont typeface="+mj-lt"/>
              <a:buAutoNum type="arabicPeriod"/>
            </a:pPr>
            <a:r>
              <a:rPr kumimoji="1" lang="en-US" altLang="ja-JP" dirty="0"/>
              <a:t>If you have interested in updating “Data Analysis Procedure Document”, please give your availability to </a:t>
            </a:r>
            <a:r>
              <a:rPr kumimoji="1" lang="en-US" altLang="ja-JP" dirty="0">
                <a:hlinkClick r:id="rId2"/>
              </a:rPr>
              <a:t>https://doonera.onera.fr/studs.php?poll=doMbtv7CDP7txNRq</a:t>
            </a:r>
            <a:endParaRPr kumimoji="1" lang="en-US" altLang="ja-JP" dirty="0"/>
          </a:p>
          <a:p>
            <a:pPr marL="457200" indent="-457200">
              <a:buFont typeface="+mj-lt"/>
              <a:buAutoNum type="arabicPeriod"/>
            </a:pPr>
            <a:r>
              <a:rPr kumimoji="1" lang="en-US" altLang="ja-JP" dirty="0"/>
              <a:t>Please review proposed data level mapping (previous page), and review which level of data should be exchanged for cross-calibration.</a:t>
            </a:r>
          </a:p>
          <a:p>
            <a:pPr marL="457200" indent="-457200">
              <a:buFont typeface="+mj-lt"/>
              <a:buAutoNum type="arabicPeriod"/>
            </a:pPr>
            <a:r>
              <a:rPr kumimoji="1" lang="en-US" altLang="ja-JP" dirty="0"/>
              <a:t>Proposing application produced from multiple satellite data </a:t>
            </a:r>
            <a:r>
              <a:rPr kumimoji="1" lang="ja-JP" altLang="en-US" dirty="0"/>
              <a:t>→ </a:t>
            </a:r>
            <a:r>
              <a:rPr kumimoji="1" lang="en-US" altLang="ja-JP" dirty="0">
                <a:solidFill>
                  <a:srgbClr val="FF0000"/>
                </a:solidFill>
              </a:rPr>
              <a:t>I propose to forward this action item to TG on the improving Data Access in CGMS/SWCG (proposed to close from GSICS GRWG).</a:t>
            </a:r>
          </a:p>
          <a:p>
            <a:pPr marL="826486" lvl="1" indent="-457200">
              <a:buFont typeface="+mj-lt"/>
              <a:buAutoNum type="arabicPeriod"/>
            </a:pPr>
            <a:endParaRPr kumimoji="1" lang="ja-JP" altLang="en-US" dirty="0"/>
          </a:p>
        </p:txBody>
      </p:sp>
    </p:spTree>
    <p:extLst>
      <p:ext uri="{BB962C8B-B14F-4D97-AF65-F5344CB8AC3E}">
        <p14:creationId xmlns:p14="http://schemas.microsoft.com/office/powerpoint/2010/main" val="2834896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F8C790-7D29-E01A-E429-95F4FC77856F}"/>
              </a:ext>
            </a:extLst>
          </p:cNvPr>
          <p:cNvSpPr>
            <a:spLocks noGrp="1"/>
          </p:cNvSpPr>
          <p:nvPr>
            <p:ph type="title"/>
          </p:nvPr>
        </p:nvSpPr>
        <p:spPr/>
        <p:txBody>
          <a:bodyPr/>
          <a:lstStyle/>
          <a:p>
            <a:r>
              <a:rPr kumimoji="1" lang="en-US" altLang="ja-JP" dirty="0"/>
              <a:t>Next Meeting proposal</a:t>
            </a:r>
            <a:endParaRPr kumimoji="1" lang="ja-JP" altLang="en-US" dirty="0"/>
          </a:p>
        </p:txBody>
      </p:sp>
      <p:sp>
        <p:nvSpPr>
          <p:cNvPr id="3" name="コンテンツ プレースホルダー 2">
            <a:extLst>
              <a:ext uri="{FF2B5EF4-FFF2-40B4-BE49-F238E27FC236}">
                <a16:creationId xmlns:a16="http://schemas.microsoft.com/office/drawing/2014/main" id="{E57A956C-C819-3B41-5C01-48F4B9127BA4}"/>
              </a:ext>
            </a:extLst>
          </p:cNvPr>
          <p:cNvSpPr>
            <a:spLocks noGrp="1"/>
          </p:cNvSpPr>
          <p:nvPr>
            <p:ph idx="1"/>
          </p:nvPr>
        </p:nvSpPr>
        <p:spPr>
          <a:xfrm>
            <a:off x="339865" y="1600207"/>
            <a:ext cx="8520914" cy="4525963"/>
          </a:xfrm>
        </p:spPr>
        <p:txBody>
          <a:bodyPr/>
          <a:lstStyle/>
          <a:p>
            <a:r>
              <a:rPr kumimoji="1" lang="en-US" altLang="ja-JP" sz="2800" dirty="0"/>
              <a:t>Next meeting: Sept. 10 (Wed.), 2025 12:00UTC-</a:t>
            </a:r>
          </a:p>
        </p:txBody>
      </p:sp>
    </p:spTree>
    <p:extLst>
      <p:ext uri="{BB962C8B-B14F-4D97-AF65-F5344CB8AC3E}">
        <p14:creationId xmlns:p14="http://schemas.microsoft.com/office/powerpoint/2010/main" val="1977689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73DFAE-B8E1-01AF-6A2F-3740725260E6}"/>
              </a:ext>
            </a:extLst>
          </p:cNvPr>
          <p:cNvSpPr>
            <a:spLocks noGrp="1"/>
          </p:cNvSpPr>
          <p:nvPr>
            <p:ph type="title"/>
          </p:nvPr>
        </p:nvSpPr>
        <p:spPr/>
        <p:txBody>
          <a:bodyPr/>
          <a:lstStyle/>
          <a:p>
            <a:r>
              <a:rPr kumimoji="1" lang="en-US" altLang="ja-JP" dirty="0"/>
              <a:t>AOB?</a:t>
            </a:r>
            <a:endParaRPr kumimoji="1" lang="ja-JP" altLang="en-US" dirty="0"/>
          </a:p>
        </p:txBody>
      </p:sp>
      <p:sp>
        <p:nvSpPr>
          <p:cNvPr id="3" name="コンテンツ プレースホルダー 2">
            <a:extLst>
              <a:ext uri="{FF2B5EF4-FFF2-40B4-BE49-F238E27FC236}">
                <a16:creationId xmlns:a16="http://schemas.microsoft.com/office/drawing/2014/main" id="{29D61FC1-02CC-A7D6-EFE8-F1B4D3F78412}"/>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54383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B6E5E9-92C5-418B-D23F-3F2C74EAF10E}"/>
              </a:ext>
            </a:extLst>
          </p:cNvPr>
          <p:cNvSpPr>
            <a:spLocks noGrp="1"/>
          </p:cNvSpPr>
          <p:nvPr>
            <p:ph type="title"/>
          </p:nvPr>
        </p:nvSpPr>
        <p:spPr/>
        <p:txBody>
          <a:bodyPr/>
          <a:lstStyle/>
          <a:p>
            <a:r>
              <a:rPr lang="en-US" altLang="ja-JP" sz="2800" dirty="0"/>
              <a:t>Today’s Agenda</a:t>
            </a:r>
            <a:endParaRPr kumimoji="1" lang="ja-JP" altLang="en-US" dirty="0"/>
          </a:p>
        </p:txBody>
      </p:sp>
      <p:sp>
        <p:nvSpPr>
          <p:cNvPr id="3" name="コンテンツ プレースホルダー 2">
            <a:extLst>
              <a:ext uri="{FF2B5EF4-FFF2-40B4-BE49-F238E27FC236}">
                <a16:creationId xmlns:a16="http://schemas.microsoft.com/office/drawing/2014/main" id="{D6C60DD7-8130-7EFD-305B-EA03ADFBC65F}"/>
              </a:ext>
            </a:extLst>
          </p:cNvPr>
          <p:cNvSpPr>
            <a:spLocks noGrp="1"/>
          </p:cNvSpPr>
          <p:nvPr>
            <p:ph idx="1"/>
          </p:nvPr>
        </p:nvSpPr>
        <p:spPr/>
        <p:txBody>
          <a:bodyPr/>
          <a:lstStyle/>
          <a:p>
            <a:r>
              <a:rPr kumimoji="1" lang="en-US" altLang="ja-JP" dirty="0"/>
              <a:t>GRWG </a:t>
            </a:r>
            <a:r>
              <a:rPr kumimoji="1" lang="en-US" altLang="ja-JP" dirty="0" err="1"/>
              <a:t>SWx</a:t>
            </a:r>
            <a:r>
              <a:rPr kumimoji="1" lang="en-US" altLang="ja-JP" dirty="0"/>
              <a:t> Sub-group Membership</a:t>
            </a:r>
          </a:p>
          <a:p>
            <a:r>
              <a:rPr kumimoji="1" lang="en-US" altLang="ja-JP" dirty="0"/>
              <a:t>Brief Report on GSICS </a:t>
            </a:r>
            <a:r>
              <a:rPr kumimoji="1" lang="en-US" altLang="ja-JP" dirty="0" err="1"/>
              <a:t>SWx</a:t>
            </a:r>
            <a:r>
              <a:rPr kumimoji="1" lang="en-US" altLang="ja-JP" dirty="0"/>
              <a:t> SG – PRBEM joint web meeting</a:t>
            </a:r>
          </a:p>
          <a:p>
            <a:r>
              <a:rPr kumimoji="1" lang="en-US" altLang="ja-JP" dirty="0"/>
              <a:t>Work plan</a:t>
            </a:r>
          </a:p>
          <a:p>
            <a:r>
              <a:rPr kumimoji="1" lang="en-US" altLang="ja-JP" dirty="0"/>
              <a:t>Action Items</a:t>
            </a:r>
          </a:p>
          <a:p>
            <a:r>
              <a:rPr kumimoji="1" lang="en-US" altLang="ja-JP" dirty="0"/>
              <a:t>Next sub-group meeting</a:t>
            </a:r>
          </a:p>
          <a:p>
            <a:r>
              <a:rPr kumimoji="1" lang="en-US" altLang="ja-JP" dirty="0"/>
              <a:t>AOB</a:t>
            </a:r>
            <a:endParaRPr kumimoji="1" lang="ja-JP" altLang="en-US" dirty="0"/>
          </a:p>
        </p:txBody>
      </p:sp>
    </p:spTree>
    <p:extLst>
      <p:ext uri="{BB962C8B-B14F-4D97-AF65-F5344CB8AC3E}">
        <p14:creationId xmlns:p14="http://schemas.microsoft.com/office/powerpoint/2010/main" val="417852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0A618-7EE7-4D97-8B1B-1D69C59A0194}"/>
              </a:ext>
            </a:extLst>
          </p:cNvPr>
          <p:cNvSpPr>
            <a:spLocks noGrp="1"/>
          </p:cNvSpPr>
          <p:nvPr>
            <p:ph type="title"/>
          </p:nvPr>
        </p:nvSpPr>
        <p:spPr>
          <a:xfrm>
            <a:off x="628650" y="365128"/>
            <a:ext cx="7886700" cy="1194043"/>
          </a:xfrm>
        </p:spPr>
        <p:txBody>
          <a:bodyPr>
            <a:normAutofit/>
          </a:bodyPr>
          <a:lstStyle/>
          <a:p>
            <a:r>
              <a:rPr kumimoji="1" lang="en-US" altLang="ja-JP" dirty="0"/>
              <a:t>GRWG </a:t>
            </a:r>
            <a:r>
              <a:rPr kumimoji="1" lang="en-US" altLang="ja-JP" dirty="0" err="1"/>
              <a:t>SWx</a:t>
            </a:r>
            <a:r>
              <a:rPr kumimoji="1" lang="en-US" altLang="ja-JP" dirty="0"/>
              <a:t> Sub-group Membership</a:t>
            </a:r>
            <a:endParaRPr kumimoji="1" lang="ja-JP" altLang="en-US" dirty="0"/>
          </a:p>
        </p:txBody>
      </p:sp>
      <p:sp>
        <p:nvSpPr>
          <p:cNvPr id="3" name="コンテンツ プレースホルダー 2">
            <a:extLst>
              <a:ext uri="{FF2B5EF4-FFF2-40B4-BE49-F238E27FC236}">
                <a16:creationId xmlns:a16="http://schemas.microsoft.com/office/drawing/2014/main" id="{50D5F2B6-2B29-453F-93E5-B0E8097B6D12}"/>
              </a:ext>
            </a:extLst>
          </p:cNvPr>
          <p:cNvSpPr>
            <a:spLocks noGrp="1"/>
          </p:cNvSpPr>
          <p:nvPr>
            <p:ph idx="1"/>
          </p:nvPr>
        </p:nvSpPr>
        <p:spPr>
          <a:xfrm>
            <a:off x="316525" y="1417640"/>
            <a:ext cx="8569569" cy="4708525"/>
          </a:xfrm>
        </p:spPr>
        <p:txBody>
          <a:bodyPr>
            <a:normAutofit/>
          </a:bodyPr>
          <a:lstStyle/>
          <a:p>
            <a:r>
              <a:rPr kumimoji="1" lang="en-US" altLang="ja-JP" dirty="0"/>
              <a:t>Followings are the members of GRWG </a:t>
            </a:r>
            <a:r>
              <a:rPr kumimoji="1" lang="en-US" altLang="ja-JP" dirty="0" err="1"/>
              <a:t>SWx</a:t>
            </a:r>
            <a:r>
              <a:rPr kumimoji="1" lang="en-US" altLang="ja-JP" dirty="0"/>
              <a:t> Sub-group.</a:t>
            </a:r>
          </a:p>
          <a:p>
            <a:pPr lvl="1">
              <a:defRPr/>
            </a:pPr>
            <a:r>
              <a:rPr lang="en-US" altLang="ja-JP" sz="1700" dirty="0"/>
              <a:t>CMA	</a:t>
            </a:r>
            <a:r>
              <a:rPr lang="en-US" altLang="ja-JP" sz="1700" dirty="0">
                <a:solidFill>
                  <a:srgbClr val="1F497D"/>
                </a:solidFill>
                <a:ea typeface="ＭＳ Ｐゴシック" panose="020B0600070205080204" pitchFamily="50" charset="-128"/>
              </a:rPr>
              <a:t>Cong Huang</a:t>
            </a:r>
          </a:p>
          <a:p>
            <a:pPr lvl="1">
              <a:defRPr/>
            </a:pPr>
            <a:r>
              <a:rPr lang="en-US" altLang="ja-JP" sz="1700" dirty="0">
                <a:solidFill>
                  <a:srgbClr val="1F497D"/>
                </a:solidFill>
                <a:ea typeface="ＭＳ Ｐゴシック" panose="020B0600070205080204" pitchFamily="50" charset="-128"/>
              </a:rPr>
              <a:t>CU	</a:t>
            </a:r>
            <a:r>
              <a:rPr kumimoji="1" lang="en-US" altLang="ja-JP" sz="1700" dirty="0">
                <a:solidFill>
                  <a:srgbClr val="1F497D"/>
                </a:solidFill>
              </a:rPr>
              <a:t>Brian Kress, Juan Rodriguez, Athanasios </a:t>
            </a:r>
            <a:r>
              <a:rPr kumimoji="1" lang="en-US" altLang="ja-JP" sz="1700" dirty="0" err="1">
                <a:solidFill>
                  <a:srgbClr val="1F497D"/>
                </a:solidFill>
              </a:rPr>
              <a:t>Boudouridis</a:t>
            </a:r>
            <a:r>
              <a:rPr kumimoji="1" lang="en-US" altLang="ja-JP" sz="1700" dirty="0">
                <a:solidFill>
                  <a:srgbClr val="1F497D"/>
                </a:solidFill>
              </a:rPr>
              <a:t>, Janet Machol</a:t>
            </a:r>
            <a:endParaRPr lang="en-US" altLang="ja-JP" sz="1700" dirty="0">
              <a:solidFill>
                <a:srgbClr val="1F497D"/>
              </a:solidFill>
              <a:ea typeface="ＭＳ Ｐゴシック" panose="020B0600070205080204" pitchFamily="50" charset="-128"/>
            </a:endParaRPr>
          </a:p>
          <a:p>
            <a:pPr lvl="1"/>
            <a:r>
              <a:rPr lang="en-US" altLang="ja-JP" sz="1700" dirty="0"/>
              <a:t>ESA	Piers </a:t>
            </a:r>
            <a:r>
              <a:rPr lang="en-US" altLang="ja-JP" sz="1700" dirty="0" err="1"/>
              <a:t>Jiggens</a:t>
            </a:r>
            <a:r>
              <a:rPr lang="en-US" altLang="ja-JP" sz="1700" dirty="0"/>
              <a:t>, Hugh Evans, Juha-Pekka </a:t>
            </a:r>
            <a:r>
              <a:rPr lang="en-US" altLang="ja-JP" sz="1700" dirty="0" err="1"/>
              <a:t>Luntama</a:t>
            </a:r>
            <a:r>
              <a:rPr lang="en-US" altLang="ja-JP" sz="1700" dirty="0"/>
              <a:t>, </a:t>
            </a:r>
            <a:r>
              <a:rPr lang="en-US" altLang="ja-JP" sz="1700" dirty="0">
                <a:highlight>
                  <a:srgbClr val="FFFF00"/>
                </a:highlight>
              </a:rPr>
              <a:t>Melanie Heil</a:t>
            </a:r>
            <a:endParaRPr lang="en-US" altLang="ja-JP" sz="1700" dirty="0">
              <a:solidFill>
                <a:srgbClr val="FF0000"/>
              </a:solidFill>
              <a:highlight>
                <a:srgbClr val="FFFF00"/>
              </a:highlight>
            </a:endParaRPr>
          </a:p>
          <a:p>
            <a:pPr lvl="1"/>
            <a:r>
              <a:rPr kumimoji="1" lang="en-US" altLang="ja-JP" sz="1700" dirty="0"/>
              <a:t>EUMETSAT	Andrew </a:t>
            </a:r>
            <a:r>
              <a:rPr kumimoji="1" lang="en-US" altLang="ja-JP" sz="1700" dirty="0" err="1"/>
              <a:t>Monham</a:t>
            </a:r>
            <a:endParaRPr kumimoji="1" lang="en-US" altLang="ja-JP" sz="1700" dirty="0"/>
          </a:p>
          <a:p>
            <a:pPr lvl="1"/>
            <a:r>
              <a:rPr lang="en-US" altLang="ja-JP" sz="1700" dirty="0"/>
              <a:t>KMA	</a:t>
            </a:r>
            <a:r>
              <a:rPr lang="en-US" altLang="ja-JP" sz="1700" dirty="0" err="1">
                <a:highlight>
                  <a:srgbClr val="FFFF00"/>
                </a:highlight>
              </a:rPr>
              <a:t>Eunjeong</a:t>
            </a:r>
            <a:r>
              <a:rPr lang="en-US" altLang="ja-JP" sz="1700" dirty="0">
                <a:highlight>
                  <a:srgbClr val="FFFF00"/>
                </a:highlight>
              </a:rPr>
              <a:t> Cha</a:t>
            </a:r>
            <a:r>
              <a:rPr lang="en-US" altLang="ja-JP" sz="1700" dirty="0"/>
              <a:t>, </a:t>
            </a:r>
            <a:r>
              <a:rPr lang="en-US" altLang="ja-JP" sz="1700" dirty="0" err="1"/>
              <a:t>Daehyeon</a:t>
            </a:r>
            <a:r>
              <a:rPr lang="en-US" altLang="ja-JP" sz="1700" dirty="0"/>
              <a:t> Oh</a:t>
            </a:r>
          </a:p>
          <a:p>
            <a:pPr lvl="1"/>
            <a:r>
              <a:rPr lang="en-US" altLang="ja-JP" sz="1700" dirty="0"/>
              <a:t>NICT	Tsutomu Nagatsuma (Chair)</a:t>
            </a:r>
          </a:p>
          <a:p>
            <a:pPr lvl="1">
              <a:defRPr/>
            </a:pPr>
            <a:r>
              <a:rPr lang="en-US" altLang="ja-JP" sz="1700" dirty="0">
                <a:solidFill>
                  <a:srgbClr val="1F497D"/>
                </a:solidFill>
                <a:latin typeface="Calibri"/>
                <a:ea typeface="ＭＳ Ｐゴシック" panose="020B0600070205080204" pitchFamily="50" charset="-128"/>
              </a:rPr>
              <a:t>NOAA	</a:t>
            </a:r>
            <a:r>
              <a:rPr kumimoji="1" lang="en-US" altLang="ja-JP" sz="1700" dirty="0">
                <a:solidFill>
                  <a:srgbClr val="1F497D"/>
                </a:solidFill>
                <a:latin typeface="Calibri"/>
                <a:ea typeface="ＭＳ Ｐゴシック" panose="020B0600070205080204" pitchFamily="50" charset="-128"/>
              </a:rPr>
              <a:t>Christian Naylor, Jim Spann, Dimitrios Vassiliadis</a:t>
            </a:r>
          </a:p>
          <a:p>
            <a:pPr lvl="1"/>
            <a:r>
              <a:rPr lang="en-US" altLang="ja-JP" sz="1700" dirty="0"/>
              <a:t>SPARC	Ingmar Sandberg</a:t>
            </a:r>
          </a:p>
          <a:p>
            <a:pPr lvl="1"/>
            <a:r>
              <a:rPr lang="en-US" altLang="ja-JP" sz="1700" dirty="0"/>
              <a:t>WMO	Jesse Andres</a:t>
            </a:r>
          </a:p>
        </p:txBody>
      </p:sp>
    </p:spTree>
    <p:extLst>
      <p:ext uri="{BB962C8B-B14F-4D97-AF65-F5344CB8AC3E}">
        <p14:creationId xmlns:p14="http://schemas.microsoft.com/office/powerpoint/2010/main" val="340868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00134B-4552-8119-E79F-E9819BEEA802}"/>
              </a:ext>
            </a:extLst>
          </p:cNvPr>
          <p:cNvSpPr>
            <a:spLocks noGrp="1"/>
          </p:cNvSpPr>
          <p:nvPr>
            <p:ph type="title"/>
          </p:nvPr>
        </p:nvSpPr>
        <p:spPr>
          <a:xfrm>
            <a:off x="457200" y="274640"/>
            <a:ext cx="8229600" cy="546628"/>
          </a:xfrm>
        </p:spPr>
        <p:txBody>
          <a:bodyPr/>
          <a:lstStyle/>
          <a:p>
            <a:r>
              <a:rPr kumimoji="1" lang="en-US" altLang="ja-JP" sz="2400" dirty="0"/>
              <a:t>Brief Report on GSICS </a:t>
            </a:r>
            <a:r>
              <a:rPr kumimoji="1" lang="en-US" altLang="ja-JP" sz="2400" dirty="0" err="1"/>
              <a:t>SWx</a:t>
            </a:r>
            <a:r>
              <a:rPr kumimoji="1" lang="en-US" altLang="ja-JP" sz="2400" dirty="0"/>
              <a:t> SG – PRBEM joint web meeting</a:t>
            </a:r>
            <a:endParaRPr kumimoji="1" lang="ja-JP" altLang="en-US" sz="2400" dirty="0">
              <a:solidFill>
                <a:srgbClr val="0070C0"/>
              </a:solidFill>
            </a:endParaRPr>
          </a:p>
        </p:txBody>
      </p:sp>
      <p:sp>
        <p:nvSpPr>
          <p:cNvPr id="3" name="コンテンツ プレースホルダー 2">
            <a:extLst>
              <a:ext uri="{FF2B5EF4-FFF2-40B4-BE49-F238E27FC236}">
                <a16:creationId xmlns:a16="http://schemas.microsoft.com/office/drawing/2014/main" id="{9E4D9138-E481-1E48-32C6-106594041CB5}"/>
              </a:ext>
            </a:extLst>
          </p:cNvPr>
          <p:cNvSpPr>
            <a:spLocks noGrp="1"/>
          </p:cNvSpPr>
          <p:nvPr>
            <p:ph idx="1"/>
          </p:nvPr>
        </p:nvSpPr>
        <p:spPr>
          <a:xfrm>
            <a:off x="279400" y="886771"/>
            <a:ext cx="8585200" cy="5770701"/>
          </a:xfrm>
        </p:spPr>
        <p:txBody>
          <a:bodyPr/>
          <a:lstStyle/>
          <a:p>
            <a:pPr marL="0" indent="0">
              <a:buNone/>
            </a:pPr>
            <a:r>
              <a:rPr kumimoji="1" lang="en-US" altLang="ja-JP" sz="2000" dirty="0"/>
              <a:t>The joint web meeting was held in Apr. 15, 2025.</a:t>
            </a:r>
            <a:r>
              <a:rPr kumimoji="1" lang="ja-JP" altLang="en-US" sz="2000" dirty="0"/>
              <a:t> </a:t>
            </a:r>
            <a:r>
              <a:rPr kumimoji="1" lang="en-US" altLang="ja-JP" sz="2000" dirty="0"/>
              <a:t>Two</a:t>
            </a:r>
            <a:r>
              <a:rPr kumimoji="1" lang="ja-JP" altLang="en-US" sz="2000" dirty="0"/>
              <a:t> </a:t>
            </a:r>
            <a:r>
              <a:rPr kumimoji="1" lang="en-US" altLang="ja-JP" sz="2000" dirty="0"/>
              <a:t>items</a:t>
            </a:r>
            <a:r>
              <a:rPr kumimoji="1" lang="ja-JP" altLang="en-US" sz="2000" dirty="0"/>
              <a:t> </a:t>
            </a:r>
            <a:r>
              <a:rPr kumimoji="1" lang="en-US" altLang="ja-JP" sz="2000" dirty="0"/>
              <a:t>were</a:t>
            </a:r>
            <a:r>
              <a:rPr kumimoji="1" lang="ja-JP" altLang="en-US" sz="2000" dirty="0"/>
              <a:t> </a:t>
            </a:r>
            <a:r>
              <a:rPr kumimoji="1" lang="en-US" altLang="ja-JP" sz="2000" dirty="0"/>
              <a:t>discussed.</a:t>
            </a:r>
          </a:p>
          <a:p>
            <a:pPr marL="457200" indent="-457200">
              <a:buFont typeface="+mj-lt"/>
              <a:buAutoNum type="arabicPeriod"/>
            </a:pPr>
            <a:r>
              <a:rPr lang="en-US" altLang="ja-JP" sz="2000" u="sng" dirty="0"/>
              <a:t>PRBEM resolution for updates of Data Analysis Procedures</a:t>
            </a:r>
          </a:p>
          <a:p>
            <a:pPr marL="826486" lvl="1" indent="-457200">
              <a:buFont typeface="Arial" panose="020B0604020202020204" pitchFamily="34" charset="0"/>
              <a:buChar char="•"/>
            </a:pPr>
            <a:r>
              <a:rPr lang="en-US" altLang="ja-JP" sz="1800" dirty="0"/>
              <a:t>Someone on PRBEM-side should take the lead to coordinate this (TBD).</a:t>
            </a:r>
          </a:p>
          <a:p>
            <a:pPr marL="826486" lvl="1" indent="-457200">
              <a:buFont typeface="Arial" panose="020B0604020202020204" pitchFamily="34" charset="0"/>
              <a:buChar char="•"/>
            </a:pPr>
            <a:r>
              <a:rPr lang="en-US" altLang="ja-JP" sz="1800" dirty="0"/>
              <a:t>Possible schedule</a:t>
            </a:r>
          </a:p>
          <a:p>
            <a:pPr marL="1195772" lvl="2" indent="-457200">
              <a:buFont typeface="Wingdings" panose="05000000000000000000" pitchFamily="2" charset="2"/>
              <a:buChar char="ü"/>
            </a:pPr>
            <a:r>
              <a:rPr lang="en-US" altLang="ja-JP" sz="1600" b="1" dirty="0"/>
              <a:t>Q3/Q4 2025 - Identify updates to be made</a:t>
            </a:r>
          </a:p>
          <a:p>
            <a:pPr marL="1195772" lvl="2" indent="-457200">
              <a:buFont typeface="Wingdings" panose="05000000000000000000" pitchFamily="2" charset="2"/>
              <a:buChar char="ü"/>
            </a:pPr>
            <a:r>
              <a:rPr lang="en-US" altLang="ja-JP" sz="1600" b="1" dirty="0"/>
              <a:t>Q1/Q2 2026 - Implement the changes</a:t>
            </a:r>
          </a:p>
          <a:p>
            <a:pPr marL="826486" lvl="1" indent="-457200">
              <a:buFont typeface="Arial" panose="020B0604020202020204" pitchFamily="34" charset="0"/>
              <a:buChar char="•"/>
            </a:pPr>
            <a:r>
              <a:rPr lang="en-US" altLang="ja-JP" sz="1800" dirty="0"/>
              <a:t>There was a plan to put the data processing documentation in a folder as well which could be a way to manage changes (especially if it was written in LaTeX or markdown, etc.).</a:t>
            </a:r>
          </a:p>
          <a:p>
            <a:pPr marL="369286" lvl="1" indent="0">
              <a:buNone/>
            </a:pPr>
            <a:r>
              <a:rPr lang="en-US" altLang="ja-JP" sz="1800" i="1" dirty="0">
                <a:highlight>
                  <a:srgbClr val="FFFF00"/>
                </a:highlight>
              </a:rPr>
              <a:t>Action: Antoine(PRBEM) to convene a PRBEM work group to work this out and see if it's agreed to do this in a dedicated Gitlab project</a:t>
            </a:r>
          </a:p>
          <a:p>
            <a:pPr marL="457200" indent="-457200">
              <a:buFont typeface="+mj-lt"/>
              <a:buAutoNum type="arabicPeriod" startAt="2"/>
            </a:pPr>
            <a:r>
              <a:rPr lang="en-US" altLang="ja-JP" sz="2000" u="sng" dirty="0"/>
              <a:t>Use of PRBEM </a:t>
            </a:r>
            <a:r>
              <a:rPr lang="en-US" altLang="ja-JP" sz="2000" u="sng" dirty="0" err="1"/>
              <a:t>github</a:t>
            </a:r>
            <a:r>
              <a:rPr lang="en-US" altLang="ja-JP" sz="2000" u="sng" dirty="0"/>
              <a:t> for work of the GSICS </a:t>
            </a:r>
            <a:r>
              <a:rPr lang="en-US" altLang="ja-JP" sz="2000" u="sng" dirty="0" err="1"/>
              <a:t>Swx</a:t>
            </a:r>
            <a:r>
              <a:rPr lang="en-US" altLang="ja-JP" sz="2000" u="sng" dirty="0"/>
              <a:t> Sub-Group</a:t>
            </a:r>
          </a:p>
          <a:p>
            <a:pPr marL="826486" lvl="1" indent="-457200">
              <a:buFont typeface="Arial" panose="020B0604020202020204" pitchFamily="34" charset="0"/>
              <a:buChar char="•"/>
            </a:pPr>
            <a:r>
              <a:rPr lang="en-US" altLang="ja-JP" sz="1800" dirty="0"/>
              <a:t>There is no problem on the COSPAR PRBEM side. There are 3 repos</a:t>
            </a:r>
          </a:p>
          <a:p>
            <a:pPr marL="1195772" lvl="2" indent="-457200">
              <a:buFont typeface="Arial" panose="020B0604020202020204" pitchFamily="34" charset="0"/>
              <a:buChar char="•"/>
            </a:pPr>
            <a:r>
              <a:rPr lang="en-US" altLang="ja-JP" sz="1600" b="1" dirty="0"/>
              <a:t>IRBEM - Fortran base code</a:t>
            </a:r>
          </a:p>
          <a:p>
            <a:pPr marL="1195772" lvl="2" indent="-457200">
              <a:buFont typeface="Arial" panose="020B0604020202020204" pitchFamily="34" charset="0"/>
              <a:buChar char="•"/>
            </a:pPr>
            <a:r>
              <a:rPr lang="en-US" altLang="ja-JP" sz="1600" b="1" dirty="0"/>
              <a:t>IRBEM-Extras - much more permissive</a:t>
            </a:r>
          </a:p>
          <a:p>
            <a:pPr marL="1195772" lvl="2" indent="-457200">
              <a:buFont typeface="Arial" panose="020B0604020202020204" pitchFamily="34" charset="0"/>
              <a:buChar char="•"/>
            </a:pPr>
            <a:r>
              <a:rPr lang="en-US" altLang="ja-JP" sz="1600" b="1" dirty="0"/>
              <a:t>PRBEM website - prebem.github.io</a:t>
            </a:r>
            <a:endParaRPr lang="en-US" altLang="ja-JP" sz="1800" dirty="0"/>
          </a:p>
          <a:p>
            <a:pPr marL="369286" lvl="1" indent="0">
              <a:buNone/>
            </a:pPr>
            <a:r>
              <a:rPr lang="en-US" altLang="ja-JP" sz="1800" i="1" dirty="0">
                <a:highlight>
                  <a:srgbClr val="FFFF00"/>
                </a:highlight>
              </a:rPr>
              <a:t>Action - Antoine to check that PRBEM agree to have this extra project inside the PRBEM </a:t>
            </a:r>
            <a:r>
              <a:rPr lang="en-US" altLang="ja-JP" sz="1800" i="1" dirty="0" err="1">
                <a:highlight>
                  <a:srgbClr val="FFFF00"/>
                </a:highlight>
              </a:rPr>
              <a:t>gitlab</a:t>
            </a:r>
            <a:r>
              <a:rPr lang="en-US" altLang="ja-JP" sz="1800" i="1" dirty="0">
                <a:highlight>
                  <a:srgbClr val="FFFF00"/>
                </a:highlight>
              </a:rPr>
              <a:t> or to fit it inside the IRBEM-extras (that's under LGPL at the moment).</a:t>
            </a:r>
          </a:p>
          <a:p>
            <a:pPr marL="826486" lvl="1" indent="-457200">
              <a:buFont typeface="+mj-lt"/>
              <a:buAutoNum type="arabicPeriod"/>
            </a:pPr>
            <a:endParaRPr lang="ja-JP" altLang="ja-JP" dirty="0"/>
          </a:p>
          <a:p>
            <a:endParaRPr kumimoji="1" lang="en-US" altLang="ja-JP" sz="2000" dirty="0"/>
          </a:p>
          <a:p>
            <a:endParaRPr kumimoji="1" lang="en-US" altLang="ja-JP" sz="2000" dirty="0"/>
          </a:p>
        </p:txBody>
      </p:sp>
    </p:spTree>
    <p:extLst>
      <p:ext uri="{BB962C8B-B14F-4D97-AF65-F5344CB8AC3E}">
        <p14:creationId xmlns:p14="http://schemas.microsoft.com/office/powerpoint/2010/main" val="1935720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B5583-CB46-0183-9F03-0806F05A3B49}"/>
              </a:ext>
            </a:extLst>
          </p:cNvPr>
          <p:cNvSpPr>
            <a:spLocks noGrp="1"/>
          </p:cNvSpPr>
          <p:nvPr>
            <p:ph type="title"/>
          </p:nvPr>
        </p:nvSpPr>
        <p:spPr/>
        <p:txBody>
          <a:bodyPr/>
          <a:lstStyle/>
          <a:p>
            <a:r>
              <a:rPr kumimoji="1" lang="en-US" altLang="ja-JP" dirty="0"/>
              <a:t>E-mail from Antoine</a:t>
            </a:r>
            <a:endParaRPr kumimoji="1" lang="ja-JP" altLang="en-US" dirty="0"/>
          </a:p>
        </p:txBody>
      </p:sp>
      <p:sp>
        <p:nvSpPr>
          <p:cNvPr id="3" name="コンテンツ プレースホルダー 2">
            <a:extLst>
              <a:ext uri="{FF2B5EF4-FFF2-40B4-BE49-F238E27FC236}">
                <a16:creationId xmlns:a16="http://schemas.microsoft.com/office/drawing/2014/main" id="{AC4489C1-D45C-DE3D-F670-27C715E853E7}"/>
              </a:ext>
            </a:extLst>
          </p:cNvPr>
          <p:cNvSpPr>
            <a:spLocks noGrp="1"/>
          </p:cNvSpPr>
          <p:nvPr>
            <p:ph idx="1"/>
          </p:nvPr>
        </p:nvSpPr>
        <p:spPr>
          <a:xfrm>
            <a:off x="184484" y="970547"/>
            <a:ext cx="8855242" cy="5155622"/>
          </a:xfrm>
        </p:spPr>
        <p:txBody>
          <a:bodyPr/>
          <a:lstStyle/>
          <a:p>
            <a:pPr marL="0" indent="0">
              <a:buNone/>
            </a:pPr>
            <a:r>
              <a:rPr kumimoji="1" lang="en-US" altLang="ja-JP" sz="1400" dirty="0"/>
              <a:t>Thank you for bringing this topic back to our attention. We indeed need to move forward on this issue.</a:t>
            </a:r>
          </a:p>
          <a:p>
            <a:pPr marL="0" indent="0">
              <a:buNone/>
            </a:pPr>
            <a:r>
              <a:rPr kumimoji="1" lang="en-US" altLang="ja-JP" sz="1400" dirty="0"/>
              <a:t>This activity was briefly discussed during the IRENE workshop in Greece last month, and there was some interest from a few participants.</a:t>
            </a:r>
          </a:p>
          <a:p>
            <a:pPr marL="0" indent="0">
              <a:buNone/>
            </a:pPr>
            <a:r>
              <a:rPr kumimoji="1" lang="en-US" altLang="ja-JP" sz="1400" dirty="0"/>
              <a:t>I guess most concerned people are in copy of these emails (if not, please forward them and notify us). I suggest </a:t>
            </a:r>
            <a:r>
              <a:rPr kumimoji="1" lang="en-US" altLang="ja-JP" sz="1400" dirty="0">
                <a:highlight>
                  <a:srgbClr val="FFFF00"/>
                </a:highlight>
              </a:rPr>
              <a:t>we setup a telecon meeting with all interested parties to discuss the issue and see who can participate.</a:t>
            </a:r>
          </a:p>
          <a:p>
            <a:pPr marL="0" indent="0">
              <a:buNone/>
            </a:pPr>
            <a:r>
              <a:rPr kumimoji="1" lang="en-US" altLang="ja-JP" sz="1400" dirty="0"/>
              <a:t>Regarding the time of such meeting, I see that the IRENE bi-monthly telecons happen at 12:00 UTC (0600 MDT, 0800 EDT, 2100 JST, 1400 CEST, 1500 EEST), and I suggest doing the same.</a:t>
            </a:r>
          </a:p>
          <a:p>
            <a:pPr marL="0" indent="0">
              <a:buNone/>
            </a:pPr>
            <a:r>
              <a:rPr kumimoji="1" lang="en-US" altLang="ja-JP" sz="1400" dirty="0"/>
              <a:t>Here is a poll to chose the telecon date in the next couple of weeks: </a:t>
            </a:r>
            <a:r>
              <a:rPr kumimoji="1" lang="en-US" altLang="ja-JP" sz="1400" dirty="0">
                <a:highlight>
                  <a:srgbClr val="FFFF00"/>
                </a:highlight>
                <a:hlinkClick r:id="rId2"/>
              </a:rPr>
              <a:t>https://doonera.onera.fr/studs.php?poll=doMbtv7CDP7txNRq</a:t>
            </a:r>
            <a:endParaRPr kumimoji="1" lang="en-US" altLang="ja-JP" sz="1400" dirty="0">
              <a:highlight>
                <a:srgbClr val="FFFF00"/>
              </a:highlight>
            </a:endParaRPr>
          </a:p>
          <a:p>
            <a:pPr marL="0" indent="0">
              <a:buNone/>
            </a:pPr>
            <a:r>
              <a:rPr kumimoji="1" lang="en-US" altLang="ja-JP" sz="1400" dirty="0"/>
              <a:t>Please share it with everyone who could be interested. Let's hope we can find a date before the summer to have this meeting!</a:t>
            </a:r>
          </a:p>
          <a:p>
            <a:pPr marL="0" indent="0">
              <a:buNone/>
            </a:pPr>
            <a:endParaRPr kumimoji="1" lang="en-US" altLang="ja-JP" sz="1400" dirty="0"/>
          </a:p>
          <a:p>
            <a:pPr marL="0" indent="0">
              <a:buNone/>
            </a:pPr>
            <a:r>
              <a:rPr kumimoji="1" lang="en-US" altLang="ja-JP" sz="1400" dirty="0"/>
              <a:t>On my side I've setup a demo document on </a:t>
            </a:r>
            <a:r>
              <a:rPr kumimoji="1" lang="en-US" altLang="ja-JP" sz="1400" dirty="0" err="1"/>
              <a:t>Github</a:t>
            </a:r>
            <a:r>
              <a:rPr kumimoji="1" lang="en-US" altLang="ja-JP" sz="1400" dirty="0"/>
              <a:t> in an editable format ([1], the generated product can be seen here [2]).</a:t>
            </a:r>
          </a:p>
          <a:p>
            <a:pPr marL="0" indent="0">
              <a:buNone/>
            </a:pPr>
            <a:r>
              <a:rPr kumimoji="1" lang="en-US" altLang="ja-JP" sz="1400" dirty="0"/>
              <a:t>My goal is to put something like this in a PRBEM repository, so we can use it to trace the evolutions of the document. If anyone has any remark regarding this, please reach out!</a:t>
            </a:r>
          </a:p>
          <a:p>
            <a:pPr marL="0" indent="0">
              <a:buNone/>
            </a:pPr>
            <a:r>
              <a:rPr kumimoji="1" lang="en-US" altLang="ja-JP" sz="1400" dirty="0"/>
              <a:t>Best regards,</a:t>
            </a:r>
          </a:p>
          <a:p>
            <a:pPr marL="0" indent="0">
              <a:buNone/>
            </a:pPr>
            <a:r>
              <a:rPr kumimoji="1" lang="en-US" altLang="ja-JP" sz="1400" dirty="0"/>
              <a:t>Antoine</a:t>
            </a:r>
          </a:p>
          <a:p>
            <a:pPr marL="0" indent="0">
              <a:buNone/>
            </a:pPr>
            <a:endParaRPr kumimoji="1" lang="en-US" altLang="ja-JP" sz="1400" dirty="0"/>
          </a:p>
          <a:p>
            <a:pPr marL="0" indent="0">
              <a:buNone/>
            </a:pPr>
            <a:r>
              <a:rPr kumimoji="1" lang="en-US" altLang="ja-JP" sz="1400" dirty="0"/>
              <a:t>[1] </a:t>
            </a:r>
            <a:r>
              <a:rPr kumimoji="1" lang="en-US" altLang="ja-JP" sz="1400" dirty="0">
                <a:hlinkClick r:id="rId3"/>
              </a:rPr>
              <a:t>https://github.com/AntoineBrunet/documents/blob/main/data_analysis_procedure.md?plain=1</a:t>
            </a:r>
            <a:endParaRPr kumimoji="1" lang="en-US" altLang="ja-JP" sz="1400" dirty="0"/>
          </a:p>
          <a:p>
            <a:pPr marL="0" indent="0">
              <a:buNone/>
            </a:pPr>
            <a:r>
              <a:rPr kumimoji="1" lang="en-US" altLang="ja-JP" sz="1400" dirty="0"/>
              <a:t>[2] </a:t>
            </a:r>
            <a:r>
              <a:rPr kumimoji="1" lang="en-US" altLang="ja-JP" sz="1400" dirty="0">
                <a:hlinkClick r:id="rId4"/>
              </a:rPr>
              <a:t>https://antoinebrunet.github.io/documents/</a:t>
            </a:r>
            <a:endParaRPr kumimoji="1" lang="en-US" altLang="ja-JP" sz="1400" dirty="0"/>
          </a:p>
          <a:p>
            <a:pPr marL="0" indent="0">
              <a:buNone/>
            </a:pPr>
            <a:endParaRPr kumimoji="1" lang="ja-JP" altLang="en-US" dirty="0"/>
          </a:p>
        </p:txBody>
      </p:sp>
      <p:sp>
        <p:nvSpPr>
          <p:cNvPr id="4" name="テキスト ボックス 3">
            <a:extLst>
              <a:ext uri="{FF2B5EF4-FFF2-40B4-BE49-F238E27FC236}">
                <a16:creationId xmlns:a16="http://schemas.microsoft.com/office/drawing/2014/main" id="{9F67171F-7A7D-E0E4-4505-54C7D4E28518}"/>
              </a:ext>
            </a:extLst>
          </p:cNvPr>
          <p:cNvSpPr txBox="1"/>
          <p:nvPr/>
        </p:nvSpPr>
        <p:spPr>
          <a:xfrm>
            <a:off x="112869" y="6126169"/>
            <a:ext cx="7439096" cy="646331"/>
          </a:xfrm>
          <a:prstGeom prst="rect">
            <a:avLst/>
          </a:prstGeom>
          <a:noFill/>
        </p:spPr>
        <p:txBody>
          <a:bodyPr wrap="square" rtlCol="0">
            <a:spAutoFit/>
          </a:bodyPr>
          <a:lstStyle/>
          <a:p>
            <a:r>
              <a:rPr kumimoji="1" lang="en-US" altLang="ja-JP" b="1" dirty="0">
                <a:solidFill>
                  <a:srgbClr val="FF0000"/>
                </a:solidFill>
                <a:highlight>
                  <a:srgbClr val="FFFF00"/>
                </a:highlight>
              </a:rPr>
              <a:t>If you have interested in updating “Data Analysis Procedure Document”, please input your availability to Doodle ASAP. </a:t>
            </a:r>
            <a:endParaRPr kumimoji="1" lang="ja-JP" altLang="en-US" b="1" dirty="0">
              <a:solidFill>
                <a:srgbClr val="FF0000"/>
              </a:solidFill>
              <a:highlight>
                <a:srgbClr val="FFFF00"/>
              </a:highlight>
            </a:endParaRPr>
          </a:p>
        </p:txBody>
      </p:sp>
    </p:spTree>
    <p:extLst>
      <p:ext uri="{BB962C8B-B14F-4D97-AF65-F5344CB8AC3E}">
        <p14:creationId xmlns:p14="http://schemas.microsoft.com/office/powerpoint/2010/main" val="3959322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979DC1-A0A4-C93A-BF7C-7A679A3C195D}"/>
              </a:ext>
            </a:extLst>
          </p:cNvPr>
          <p:cNvSpPr>
            <a:spLocks noGrp="1"/>
          </p:cNvSpPr>
          <p:nvPr>
            <p:ph type="title"/>
          </p:nvPr>
        </p:nvSpPr>
        <p:spPr>
          <a:xfrm>
            <a:off x="457200" y="274640"/>
            <a:ext cx="8229600" cy="543508"/>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1456738C-97E6-9AFA-21FB-6143E66275CA}"/>
              </a:ext>
            </a:extLst>
          </p:cNvPr>
          <p:cNvSpPr>
            <a:spLocks noGrp="1"/>
          </p:cNvSpPr>
          <p:nvPr>
            <p:ph idx="1"/>
          </p:nvPr>
        </p:nvSpPr>
        <p:spPr>
          <a:xfrm>
            <a:off x="457200" y="930443"/>
            <a:ext cx="8446168" cy="5927557"/>
          </a:xfrm>
          <a:solidFill>
            <a:schemeClr val="bg1"/>
          </a:solidFill>
        </p:spPr>
        <p:txBody>
          <a:bodyPr/>
          <a:lstStyle/>
          <a:p>
            <a:pPr marL="0" indent="0">
              <a:spcBef>
                <a:spcPts val="800"/>
              </a:spcBef>
              <a:spcAft>
                <a:spcPts val="400"/>
              </a:spcAft>
              <a:buNone/>
            </a:pPr>
            <a:r>
              <a:rPr lang="en-GB" altLang="ja-JP" sz="2000" b="1" kern="100" dirty="0">
                <a:effectLst/>
                <a:ea typeface="游ゴシック Light" panose="020B0300000000000000" pitchFamily="50" charset="-128"/>
                <a:cs typeface="Times New Roman" panose="02020603050405020304" pitchFamily="18" charset="0"/>
              </a:rPr>
              <a:t>Draft Work Plan was proposed by Hugh and Piers in the last meeting. If you have any questions and comments, please let us know. </a:t>
            </a:r>
          </a:p>
          <a:p>
            <a:pPr>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Objective:</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indent="0" algn="just">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To provide coherent and consistent exchange of the data provided by radiation monitoring assets of the GSICS members.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Requirements:</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Consistency of data level definitions.</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Cross-calibration of datasets.</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Standardisation and Specification of data, its meta data and necessary ancillary data.</a:t>
            </a:r>
            <a:endParaRPr lang="ja-JP" altLang="ja-JP" sz="1800" kern="100" dirty="0">
              <a:effectLst/>
              <a:ea typeface="游ゴシック" panose="020B0400000000000000" pitchFamily="50" charset="-128"/>
              <a:cs typeface="Times New Roman" panose="02020603050405020304" pitchFamily="18" charset="0"/>
            </a:endParaRPr>
          </a:p>
          <a:p>
            <a:pPr marL="342900" lvl="0" indent="-342900">
              <a:spcAft>
                <a:spcPts val="800"/>
              </a:spcAft>
              <a:buFont typeface="Symbol" panose="05050102010706020507" pitchFamily="18" charset="2"/>
              <a:buChar char=""/>
            </a:pPr>
            <a:r>
              <a:rPr lang="en-GB" altLang="ja-JP" sz="1800" kern="100" dirty="0">
                <a:effectLst/>
                <a:ea typeface="游ゴシック" panose="020B0400000000000000" pitchFamily="50" charset="-128"/>
                <a:cs typeface="Times New Roman" panose="02020603050405020304" pitchFamily="18" charset="0"/>
              </a:rPr>
              <a:t>Consistent data exchange service interfaces.</a:t>
            </a:r>
            <a:endParaRPr lang="ja-JP" altLang="ja-JP" sz="1800" kern="100" dirty="0">
              <a:effectLst/>
              <a:ea typeface="游ゴシック" panose="020B0400000000000000" pitchFamily="50" charset="-128"/>
              <a:cs typeface="Times New Roman" panose="02020603050405020304" pitchFamily="18" charset="0"/>
            </a:endParaRPr>
          </a:p>
          <a:p>
            <a:pPr marL="0" indent="0">
              <a:spcBef>
                <a:spcPts val="800"/>
              </a:spcBef>
              <a:spcAft>
                <a:spcPts val="400"/>
              </a:spcAft>
              <a:buNone/>
            </a:pPr>
            <a:r>
              <a:rPr lang="en-GB" altLang="ja-JP" sz="2000" b="1" kern="100" dirty="0">
                <a:solidFill>
                  <a:srgbClr val="0F4761"/>
                </a:solidFill>
                <a:effectLst/>
                <a:ea typeface="游ゴシック Light" panose="020B0300000000000000" pitchFamily="50" charset="-128"/>
                <a:cs typeface="Times New Roman" panose="02020603050405020304" pitchFamily="18" charset="0"/>
              </a:rPr>
              <a:t>Tasks:</a:t>
            </a:r>
            <a:endParaRPr lang="ja-JP" altLang="ja-JP" sz="2000" b="1" kern="100" dirty="0">
              <a:solidFill>
                <a:srgbClr val="0F4761"/>
              </a:solidFill>
              <a:effectLst/>
              <a:ea typeface="游ゴシック Light" panose="020B0300000000000000" pitchFamily="50" charset="-128"/>
              <a:cs typeface="Times New Roman" panose="02020603050405020304" pitchFamily="18" charset="0"/>
            </a:endParaRPr>
          </a:p>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Map data level definitions of GSICS members</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marL="369286" lvl="1" indent="0" algn="just">
              <a:lnSpc>
                <a:spcPct val="107000"/>
              </a:lnSpc>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The definition of data set processing levels varies from instrument to instrument. To ensure consistency for data intercomparisons, it is necessary to provide a mapping between the different levels used by the members.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35112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DC102-820E-A1C4-F6EB-AA20C9FDE7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6636560-94D2-B9B9-D775-12767B4FBCF2}"/>
              </a:ext>
            </a:extLst>
          </p:cNvPr>
          <p:cNvSpPr>
            <a:spLocks noGrp="1"/>
          </p:cNvSpPr>
          <p:nvPr>
            <p:ph type="title"/>
          </p:nvPr>
        </p:nvSpPr>
        <p:spPr>
          <a:xfrm>
            <a:off x="457200" y="274640"/>
            <a:ext cx="8229600" cy="647782"/>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0C9BA86D-6FD8-B8BD-B018-2685174FEFB1}"/>
              </a:ext>
            </a:extLst>
          </p:cNvPr>
          <p:cNvSpPr>
            <a:spLocks noGrp="1"/>
          </p:cNvSpPr>
          <p:nvPr>
            <p:ph idx="1"/>
          </p:nvPr>
        </p:nvSpPr>
        <p:spPr>
          <a:xfrm>
            <a:off x="457199" y="914402"/>
            <a:ext cx="8510337" cy="5668958"/>
          </a:xfrm>
          <a:solidFill>
            <a:schemeClr val="bg1"/>
          </a:solidFill>
        </p:spPr>
        <p:txBody>
          <a:bodyPr/>
          <a:lstStyle/>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Define procedure for dataset cross-calibration</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A procedure for the cross-calibration of radiation instrument data is required. Existing procedures, such as the COSPAR/PRBEM procedure (</a:t>
            </a:r>
            <a:r>
              <a:rPr lang="en-GB" altLang="ja-JP" sz="1800" u="sng" kern="100" dirty="0">
                <a:solidFill>
                  <a:schemeClr val="tx1"/>
                </a:solidFill>
                <a:effectLst/>
                <a:ea typeface="游ゴシック" panose="020B0400000000000000" pitchFamily="50" charset="-128"/>
                <a:cs typeface="Times New Roman" panose="02020603050405020304" pitchFamily="18" charset="0"/>
                <a:hlinkClick r:id="rId2">
                  <a:extLst>
                    <a:ext uri="{A12FA001-AC4F-418D-AE19-62706E023703}">
                      <ahyp:hlinkClr xmlns:ahyp="http://schemas.microsoft.com/office/drawing/2018/hyperlinkcolor" val="tx"/>
                    </a:ext>
                  </a:extLst>
                </a:hlinkClick>
              </a:rPr>
              <a:t>https://prbem.github.io/documents/Standard_Data_Analysis.pdf</a:t>
            </a:r>
            <a:r>
              <a:rPr lang="en-GB" altLang="ja-JP" sz="1800" kern="100" dirty="0">
                <a:solidFill>
                  <a:schemeClr val="tx1"/>
                </a:solidFill>
                <a:effectLst/>
                <a:ea typeface="游ゴシック" panose="020B0400000000000000" pitchFamily="50" charset="-128"/>
                <a:cs typeface="Times New Roman" panose="02020603050405020304" pitchFamily="18" charset="0"/>
              </a:rPr>
              <a:t>) will be analysed. The unique aspects of the GSICS data sets on Geostationary orbits, i.e. a lack of conjunctions between spacecraft must be addressed in the process.</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Identification of Ancillary Data</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lnSpc>
                <a:spcPct val="107000"/>
              </a:lnSpc>
              <a:spcAft>
                <a:spcPts val="800"/>
              </a:spcAft>
              <a:buNone/>
            </a:pPr>
            <a:r>
              <a:rPr lang="en-GB" altLang="ja-JP" sz="1800" kern="100" dirty="0">
                <a:solidFill>
                  <a:schemeClr val="tx1"/>
                </a:solidFill>
                <a:effectLst/>
                <a:ea typeface="游ゴシック" panose="020B0400000000000000" pitchFamily="50" charset="-128"/>
                <a:cs typeface="Times New Roman" panose="02020603050405020304" pitchFamily="18" charset="0"/>
              </a:rPr>
              <a:t>The datasets to be exchanged are generally time series data from in-situ radiation instrumentation, typically providing flux spectra for a set of energetic particles, e.g. protons and electrons. To effectively cross-calibrate the data additional ancillary information is required. This can include:</a:t>
            </a:r>
            <a:endParaRPr lang="ja-JP" altLang="ja-JP" sz="1800" kern="100" dirty="0">
              <a:solidFill>
                <a:schemeClr val="tx1"/>
              </a:solidFill>
              <a:effectLst/>
              <a:ea typeface="游ゴシック" panose="020B0400000000000000" pitchFamily="50" charset="-128"/>
              <a:cs typeface="Times New Roman" panose="02020603050405020304" pitchFamily="18" charset="0"/>
            </a:endParaRPr>
          </a:p>
          <a:p>
            <a:pPr marL="712186" lvl="1" indent="-180000">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Geographic location</a:t>
            </a:r>
            <a:endParaRPr lang="ja-JP" altLang="ja-JP" sz="1600" kern="100" dirty="0">
              <a:effectLst/>
              <a:ea typeface="Aptos" panose="020B0004020202020204" pitchFamily="34" charset="0"/>
              <a:cs typeface="Times New Roman" panose="02020603050405020304" pitchFamily="18" charset="0"/>
            </a:endParaRPr>
          </a:p>
          <a:p>
            <a:pPr marL="712186" lvl="1" indent="-180000">
              <a:lnSpc>
                <a:spcPct val="107000"/>
              </a:lnSpc>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Magnetospheric location (B, L, L*, MLT, pitch angle), which introduces questions about consistency in the calculation method and geomagnetic field models.</a:t>
            </a:r>
            <a:endParaRPr lang="ja-JP" altLang="ja-JP" sz="1600" kern="100" dirty="0">
              <a:effectLst/>
              <a:ea typeface="Aptos" panose="020B0004020202020204" pitchFamily="34" charset="0"/>
              <a:cs typeface="Times New Roman" panose="02020603050405020304" pitchFamily="18" charset="0"/>
            </a:endParaRPr>
          </a:p>
          <a:p>
            <a:pPr marL="712186" lvl="1" indent="-180000">
              <a:spcBef>
                <a:spcPts val="0"/>
              </a:spcBef>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Instrument response functions</a:t>
            </a:r>
            <a:endParaRPr lang="ja-JP" altLang="ja-JP" sz="1600" kern="100" dirty="0">
              <a:effectLst/>
              <a:ea typeface="Aptos" panose="020B0004020202020204" pitchFamily="34" charset="0"/>
              <a:cs typeface="Times New Roman" panose="02020603050405020304" pitchFamily="18" charset="0"/>
            </a:endParaRPr>
          </a:p>
          <a:p>
            <a:pPr marL="712186" lvl="1" indent="-180000">
              <a:spcAft>
                <a:spcPts val="800"/>
              </a:spcAft>
              <a:buFont typeface="Aptos" panose="020B0004020202020204" pitchFamily="34" charset="0"/>
              <a:buChar char="-"/>
            </a:pPr>
            <a:r>
              <a:rPr lang="en-GB" altLang="ja-JP" sz="1600" kern="100" dirty="0">
                <a:effectLst/>
                <a:ea typeface="Aptos" panose="020B0004020202020204" pitchFamily="34" charset="0"/>
                <a:cs typeface="Times New Roman" panose="02020603050405020304" pitchFamily="18" charset="0"/>
              </a:rPr>
              <a:t>Instrument calibration reports</a:t>
            </a:r>
            <a:endParaRPr lang="ja-JP" altLang="ja-JP" sz="1600" kern="100" dirty="0">
              <a:effectLst/>
              <a:ea typeface="Aptos" panose="020B0004020202020204" pitchFamily="34" charset="0"/>
              <a:cs typeface="Times New Roman" panose="02020603050405020304" pitchFamily="18" charset="0"/>
            </a:endParaRPr>
          </a:p>
          <a:p>
            <a:pPr marL="0" indent="0">
              <a:lnSpc>
                <a:spcPct val="107000"/>
              </a:lnSpc>
              <a:spcAft>
                <a:spcPts val="800"/>
              </a:spcAft>
              <a:buNone/>
            </a:pPr>
            <a:r>
              <a:rPr lang="en-GB" altLang="ja-JP" sz="1400" kern="100" dirty="0">
                <a:effectLst/>
                <a:ea typeface="游ゴシック" panose="020B0400000000000000" pitchFamily="50" charset="-128"/>
                <a:cs typeface="Times New Roman" panose="02020603050405020304" pitchFamily="18" charset="0"/>
              </a:rPr>
              <a:t>Note: the COSPAR/PRBEM collaboration has developed a series of documents specifying the minimum level of ancillary data and meta-data required for a typical radiation belt data analysis,</a:t>
            </a:r>
            <a:r>
              <a:rPr lang="ja-JP" altLang="en-US" sz="1400" kern="100" dirty="0">
                <a:ea typeface="游ゴシック" panose="020B0400000000000000" pitchFamily="50" charset="-128"/>
                <a:cs typeface="Times New Roman" panose="02020603050405020304" pitchFamily="18" charset="0"/>
              </a:rPr>
              <a:t> </a:t>
            </a:r>
            <a:r>
              <a:rPr lang="en-GB" altLang="ja-JP" sz="1400" kern="100" dirty="0">
                <a:effectLst/>
                <a:ea typeface="游ゴシック" panose="020B0400000000000000" pitchFamily="50" charset="-128"/>
                <a:cs typeface="Times New Roman" panose="02020603050405020304" pitchFamily="18" charset="0"/>
              </a:rPr>
              <a:t>https://prbem.github.io/docs/.</a:t>
            </a:r>
            <a:endParaRPr kumimoji="1" lang="ja-JP" altLang="en-US" dirty="0"/>
          </a:p>
        </p:txBody>
      </p:sp>
    </p:spTree>
    <p:extLst>
      <p:ext uri="{BB962C8B-B14F-4D97-AF65-F5344CB8AC3E}">
        <p14:creationId xmlns:p14="http://schemas.microsoft.com/office/powerpoint/2010/main" val="1859716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2BD90F-39ED-E0E6-2F29-A0F6E4DC61F6}"/>
              </a:ext>
            </a:extLst>
          </p:cNvPr>
          <p:cNvSpPr>
            <a:spLocks noGrp="1"/>
          </p:cNvSpPr>
          <p:nvPr>
            <p:ph type="title"/>
          </p:nvPr>
        </p:nvSpPr>
        <p:spPr>
          <a:xfrm>
            <a:off x="457200" y="274640"/>
            <a:ext cx="8229600" cy="647782"/>
          </a:xfrm>
        </p:spPr>
        <p:txBody>
          <a:bodyPr/>
          <a:lstStyle/>
          <a:p>
            <a:r>
              <a:rPr kumimoji="1" lang="en-US" altLang="ja-JP" dirty="0"/>
              <a:t>Work Plan of GSICS GRWG </a:t>
            </a:r>
            <a:r>
              <a:rPr kumimoji="1" lang="en-US" altLang="ja-JP" dirty="0" err="1"/>
              <a:t>SWx</a:t>
            </a:r>
            <a:r>
              <a:rPr kumimoji="1" lang="en-US" altLang="ja-JP" dirty="0"/>
              <a:t> Sub-group</a:t>
            </a:r>
            <a:endParaRPr kumimoji="1" lang="ja-JP" altLang="en-US" dirty="0"/>
          </a:p>
        </p:txBody>
      </p:sp>
      <p:sp>
        <p:nvSpPr>
          <p:cNvPr id="3" name="コンテンツ プレースホルダー 2">
            <a:extLst>
              <a:ext uri="{FF2B5EF4-FFF2-40B4-BE49-F238E27FC236}">
                <a16:creationId xmlns:a16="http://schemas.microsoft.com/office/drawing/2014/main" id="{18A6C5D6-CA4E-B49E-AE07-0DDB3815D2CB}"/>
              </a:ext>
            </a:extLst>
          </p:cNvPr>
          <p:cNvSpPr>
            <a:spLocks noGrp="1"/>
          </p:cNvSpPr>
          <p:nvPr>
            <p:ph idx="1"/>
          </p:nvPr>
        </p:nvSpPr>
        <p:spPr>
          <a:xfrm>
            <a:off x="457200" y="914402"/>
            <a:ext cx="8414084" cy="4932945"/>
          </a:xfrm>
          <a:solidFill>
            <a:schemeClr val="bg1"/>
          </a:solidFill>
        </p:spPr>
        <p:txBody>
          <a:bodyPr/>
          <a:lstStyle/>
          <a:p>
            <a:pPr>
              <a:lnSpc>
                <a:spcPct val="107000"/>
              </a:lnSpc>
              <a:spcBef>
                <a:spcPts val="800"/>
              </a:spcBef>
              <a:spcAft>
                <a:spcPts val="400"/>
              </a:spcAft>
              <a:buNone/>
            </a:pPr>
            <a:r>
              <a:rPr lang="en-GB" altLang="ja-JP" sz="2000" b="1" u="sng" kern="100" dirty="0">
                <a:solidFill>
                  <a:srgbClr val="0F4761"/>
                </a:solidFill>
                <a:effectLst/>
                <a:ea typeface="游ゴシック Light" panose="020B0300000000000000" pitchFamily="50" charset="-128"/>
                <a:cs typeface="Times New Roman" panose="02020603050405020304" pitchFamily="18" charset="0"/>
              </a:rPr>
              <a:t>Define Data Exchange services</a:t>
            </a:r>
            <a:endParaRPr lang="ja-JP" altLang="ja-JP" sz="2000" b="1" u="sng" kern="100" dirty="0">
              <a:solidFill>
                <a:srgbClr val="0F4761"/>
              </a:solidFill>
              <a:effectLst/>
              <a:ea typeface="游ゴシック Light" panose="020B0300000000000000" pitchFamily="50" charset="-128"/>
              <a:cs typeface="Times New Roman" panose="02020603050405020304" pitchFamily="18" charset="0"/>
            </a:endParaRPr>
          </a:p>
          <a:p>
            <a:pPr indent="0">
              <a:spcAft>
                <a:spcPts val="800"/>
              </a:spcAft>
              <a:buNone/>
            </a:pPr>
            <a:r>
              <a:rPr lang="en-GB" altLang="ja-JP" sz="1800" kern="100" dirty="0">
                <a:effectLst/>
                <a:ea typeface="游ゴシック" panose="020B0400000000000000" pitchFamily="50" charset="-128"/>
                <a:cs typeface="Times New Roman" panose="02020603050405020304" pitchFamily="18" charset="0"/>
              </a:rPr>
              <a:t>To effectively share data assets between the GSICS members, a coordinated approach for dissemination is necessary. Ideally, this includes the consistent implementation of services based upon the same interfaces to both to search and deliver data, but also provision of the ancillary data in a coherent and standardized manner.</a:t>
            </a:r>
            <a:endParaRPr lang="ja-JP" altLang="ja-JP" sz="1800" kern="100" dirty="0">
              <a:effectLst/>
              <a:ea typeface="游ゴシック" panose="020B0400000000000000" pitchFamily="50" charset="-128"/>
              <a:cs typeface="Times New Roman" panose="02020603050405020304" pitchFamily="18" charset="0"/>
            </a:endParaRPr>
          </a:p>
          <a:p>
            <a:pPr>
              <a:lnSpc>
                <a:spcPct val="107000"/>
              </a:lnSpc>
              <a:spcAft>
                <a:spcPts val="800"/>
              </a:spcAft>
              <a:buNone/>
            </a:pPr>
            <a:r>
              <a:rPr lang="en-GB" altLang="ja-JP" sz="2000" i="1" kern="100" dirty="0">
                <a:effectLst/>
                <a:ea typeface="游ゴシック" panose="020B0400000000000000" pitchFamily="50" charset="-128"/>
                <a:cs typeface="Times New Roman" panose="02020603050405020304" pitchFamily="18" charset="0"/>
              </a:rPr>
              <a:t>Issues to be addressed include:</a:t>
            </a:r>
            <a:endParaRPr lang="ja-JP" altLang="ja-JP" sz="2000" i="1" kern="100" dirty="0">
              <a:effectLst/>
              <a:ea typeface="游ゴシック" panose="020B0400000000000000" pitchFamily="50" charset="-128"/>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Latency in (near) real time dataset updates</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Archival access to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Local mirroring of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Standardised provision of ancillary data</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Documentation of changes in service (data outages, scheduled maintenance, recalibration/configuration of instruments, etc.)</a:t>
            </a:r>
            <a:endParaRPr lang="ja-JP" altLang="ja-JP" sz="1800" kern="100" dirty="0">
              <a:effectLst/>
              <a:ea typeface="Aptos" panose="020B0004020202020204" pitchFamily="34" charset="0"/>
              <a:cs typeface="Times New Roman" panose="02020603050405020304" pitchFamily="18" charset="0"/>
            </a:endParaRPr>
          </a:p>
          <a:p>
            <a:pPr marL="712186" lvl="1" indent="-342900">
              <a:lnSpc>
                <a:spcPct val="107000"/>
              </a:lnSpc>
              <a:spcAft>
                <a:spcPts val="800"/>
              </a:spcAft>
              <a:buFont typeface="Aptos" panose="020B0004020202020204" pitchFamily="34" charset="0"/>
              <a:buChar char="-"/>
            </a:pPr>
            <a:r>
              <a:rPr lang="en-GB" altLang="ja-JP" sz="1800" kern="100" dirty="0">
                <a:effectLst/>
                <a:ea typeface="Aptos" panose="020B0004020202020204" pitchFamily="34" charset="0"/>
                <a:cs typeface="Times New Roman" panose="02020603050405020304" pitchFamily="18" charset="0"/>
              </a:rPr>
              <a:t>Technology API (HAPI servers, CDF data file directories, etc.)</a:t>
            </a:r>
            <a:endParaRPr lang="ja-JP" altLang="ja-JP" sz="1800" kern="100" dirty="0">
              <a:effectLst/>
              <a:ea typeface="Aptos" panose="020B0004020202020204" pitchFamily="34" charset="0"/>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814628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90A01-4DCF-9C2C-5551-CB21F9B796C7}"/>
              </a:ext>
            </a:extLst>
          </p:cNvPr>
          <p:cNvSpPr>
            <a:spLocks noGrp="1"/>
          </p:cNvSpPr>
          <p:nvPr>
            <p:ph type="title"/>
          </p:nvPr>
        </p:nvSpPr>
        <p:spPr/>
        <p:txBody>
          <a:bodyPr/>
          <a:lstStyle/>
          <a:p>
            <a:r>
              <a:rPr kumimoji="1" lang="en-US" altLang="ja-JP" dirty="0"/>
              <a:t>Assigning persons to lead individual tasks of work plan</a:t>
            </a:r>
            <a:endParaRPr kumimoji="1" lang="ja-JP" altLang="en-US" dirty="0"/>
          </a:p>
        </p:txBody>
      </p:sp>
      <p:sp>
        <p:nvSpPr>
          <p:cNvPr id="3" name="コンテンツ プレースホルダー 2">
            <a:extLst>
              <a:ext uri="{FF2B5EF4-FFF2-40B4-BE49-F238E27FC236}">
                <a16:creationId xmlns:a16="http://schemas.microsoft.com/office/drawing/2014/main" id="{18BF1278-AE13-F5B3-7FC3-14B102E66377}"/>
              </a:ext>
            </a:extLst>
          </p:cNvPr>
          <p:cNvSpPr>
            <a:spLocks noGrp="1"/>
          </p:cNvSpPr>
          <p:nvPr>
            <p:ph idx="1"/>
          </p:nvPr>
        </p:nvSpPr>
        <p:spPr/>
        <p:txBody>
          <a:bodyPr/>
          <a:lstStyle/>
          <a:p>
            <a:pPr marL="0" indent="0">
              <a:buNone/>
            </a:pPr>
            <a:r>
              <a:rPr kumimoji="1" lang="en-US" altLang="ja-JP" dirty="0"/>
              <a:t>To proceed our tasks based on the proposed work plan, following lead will be assigned. It is highly recommended that each lead will give some progress report and setting action items at the subgroup meeting.</a:t>
            </a:r>
          </a:p>
          <a:p>
            <a:r>
              <a:rPr kumimoji="1" lang="en-US" altLang="ja-JP" dirty="0"/>
              <a:t>Map data level definitions of GSICS members</a:t>
            </a:r>
          </a:p>
          <a:p>
            <a:pPr lvl="1"/>
            <a:r>
              <a:rPr kumimoji="1" lang="en-US" altLang="ja-JP" dirty="0"/>
              <a:t>Tsutomu Nagatsuma (NICT) and </a:t>
            </a:r>
            <a:r>
              <a:rPr kumimoji="1" lang="en-US" altLang="ja-JP" dirty="0">
                <a:highlight>
                  <a:srgbClr val="FFFF00"/>
                </a:highlight>
              </a:rPr>
              <a:t>TBD</a:t>
            </a:r>
          </a:p>
          <a:p>
            <a:r>
              <a:rPr kumimoji="1" lang="en-US" altLang="ja-JP" dirty="0"/>
              <a:t>Define procedure for dataset cross-calibration</a:t>
            </a:r>
          </a:p>
          <a:p>
            <a:pPr lvl="1"/>
            <a:r>
              <a:rPr kumimoji="1" lang="en-US" altLang="ja-JP" dirty="0"/>
              <a:t>Lead: Ingmar Sandberg(SPARC) and Juan Rodriguez(CU)</a:t>
            </a:r>
          </a:p>
          <a:p>
            <a:r>
              <a:rPr kumimoji="1" lang="en-US" altLang="ja-JP" dirty="0"/>
              <a:t>Identification of Ancillary Data</a:t>
            </a:r>
          </a:p>
          <a:p>
            <a:pPr lvl="1"/>
            <a:r>
              <a:rPr kumimoji="1" lang="en-US" altLang="ja-JP" dirty="0"/>
              <a:t>Lead: Jesse Andries(WMO) and Hugh Evans (ESA)</a:t>
            </a:r>
          </a:p>
          <a:p>
            <a:r>
              <a:rPr kumimoji="1" lang="en-US" altLang="ja-JP" dirty="0"/>
              <a:t>Define Data Exchange services</a:t>
            </a:r>
          </a:p>
          <a:p>
            <a:pPr lvl="1"/>
            <a:r>
              <a:rPr kumimoji="1" lang="en-US" altLang="ja-JP" dirty="0"/>
              <a:t>Lead: </a:t>
            </a:r>
            <a:r>
              <a:rPr kumimoji="1" lang="en-US" altLang="ja-JP" dirty="0">
                <a:highlight>
                  <a:srgbClr val="FFFF00"/>
                </a:highlight>
              </a:rPr>
              <a:t>TBD (from ESA and NOAA?)</a:t>
            </a:r>
            <a:endParaRPr kumimoji="1" lang="ja-JP" altLang="en-US" dirty="0">
              <a:highlight>
                <a:srgbClr val="FFFF00"/>
              </a:highlight>
            </a:endParaRPr>
          </a:p>
        </p:txBody>
      </p:sp>
    </p:spTree>
    <p:extLst>
      <p:ext uri="{BB962C8B-B14F-4D97-AF65-F5344CB8AC3E}">
        <p14:creationId xmlns:p14="http://schemas.microsoft.com/office/powerpoint/2010/main" val="2827793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509</TotalTime>
  <Words>1651</Words>
  <Application>Microsoft Office PowerPoint</Application>
  <PresentationFormat>画面に合わせる (4:3)</PresentationFormat>
  <Paragraphs>155</Paragraphs>
  <Slides>14</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14</vt:i4>
      </vt:variant>
    </vt:vector>
  </HeadingPairs>
  <TitlesOfParts>
    <vt:vector size="25" baseType="lpstr">
      <vt:lpstr>ＭＳ Ｐゴシック</vt:lpstr>
      <vt:lpstr>游ゴシック</vt:lpstr>
      <vt:lpstr>游ゴシック Light</vt:lpstr>
      <vt:lpstr>Aptos</vt:lpstr>
      <vt:lpstr>Arial</vt:lpstr>
      <vt:lpstr>Calibri</vt:lpstr>
      <vt:lpstr>Symbol</vt:lpstr>
      <vt:lpstr>Times New Roman</vt:lpstr>
      <vt:lpstr>Wingdings</vt:lpstr>
      <vt:lpstr>Office Theme</vt:lpstr>
      <vt:lpstr>1_Office Theme</vt:lpstr>
      <vt:lpstr>GSICS space weather subgroup meeting</vt:lpstr>
      <vt:lpstr>Today’s Agenda</vt:lpstr>
      <vt:lpstr>GRWG SWx Sub-group Membership</vt:lpstr>
      <vt:lpstr>Brief Report on GSICS SWx SG – PRBEM joint web meeting</vt:lpstr>
      <vt:lpstr>E-mail from Antoine</vt:lpstr>
      <vt:lpstr>Work Plan of GSICS GRWG SWx Sub-group</vt:lpstr>
      <vt:lpstr>Work Plan of GSICS GRWG SWx Sub-group</vt:lpstr>
      <vt:lpstr>Work Plan of GSICS GRWG SWx Sub-group</vt:lpstr>
      <vt:lpstr>Assigning persons to lead individual tasks of work plan</vt:lpstr>
      <vt:lpstr>Proposal of Data Level Mapping PDS4 Processing Levels for SWx Data Sets (Draft)</vt:lpstr>
      <vt:lpstr>Proposal of Data Level Mapping (cont’d)</vt:lpstr>
      <vt:lpstr>Action Items</vt:lpstr>
      <vt:lpstr>Next Meeting proposal</vt:lpstr>
      <vt:lpstr>AOB?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長妻 努</dc:creator>
  <cp:lastModifiedBy>長妻 努</cp:lastModifiedBy>
  <cp:revision>18</cp:revision>
  <dcterms:created xsi:type="dcterms:W3CDTF">2025-02-07T15:51:34Z</dcterms:created>
  <dcterms:modified xsi:type="dcterms:W3CDTF">2025-06-18T10:25:33Z</dcterms:modified>
</cp:coreProperties>
</file>