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 id="2147483708" r:id="rId3"/>
  </p:sldMasterIdLst>
  <p:notesMasterIdLst>
    <p:notesMasterId r:id="rId18"/>
  </p:notesMasterIdLst>
  <p:sldIdLst>
    <p:sldId id="260" r:id="rId4"/>
    <p:sldId id="674" r:id="rId5"/>
    <p:sldId id="324" r:id="rId6"/>
    <p:sldId id="678" r:id="rId7"/>
    <p:sldId id="671" r:id="rId8"/>
    <p:sldId id="673" r:id="rId9"/>
    <p:sldId id="672" r:id="rId10"/>
    <p:sldId id="675" r:id="rId11"/>
    <p:sldId id="256" r:id="rId12"/>
    <p:sldId id="677" r:id="rId13"/>
    <p:sldId id="676" r:id="rId14"/>
    <p:sldId id="680" r:id="rId15"/>
    <p:sldId id="645" r:id="rId16"/>
    <p:sldId id="667"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0" autoAdjust="0"/>
    <p:restoredTop sz="94660"/>
  </p:normalViewPr>
  <p:slideViewPr>
    <p:cSldViewPr snapToGrid="0">
      <p:cViewPr varScale="1">
        <p:scale>
          <a:sx n="120" d="100"/>
          <a:sy n="120" d="100"/>
        </p:scale>
        <p:origin x="119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787DC-845B-4F32-9D2A-7607BDA72D9A}" type="datetimeFigureOut">
              <a:rPr kumimoji="1" lang="ja-JP" altLang="en-US" smtClean="0"/>
              <a:t>2025/9/5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BB2F5-064E-40C3-9EFB-93342CC97AAC}" type="slidenum">
              <a:rPr kumimoji="1" lang="ja-JP" altLang="en-US" smtClean="0"/>
              <a:t>‹#›</a:t>
            </a:fld>
            <a:endParaRPr kumimoji="1" lang="ja-JP" altLang="en-US"/>
          </a:p>
        </p:txBody>
      </p:sp>
    </p:spTree>
    <p:extLst>
      <p:ext uri="{BB962C8B-B14F-4D97-AF65-F5344CB8AC3E}">
        <p14:creationId xmlns:p14="http://schemas.microsoft.com/office/powerpoint/2010/main" val="3859599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E3FB869D-7AE8-45BD-AD5A-D0DA05E60C73}" type="slidenum">
              <a:rPr kumimoji="0" lang="de-DE"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1</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34819" name="Rectangle 2"/>
          <p:cNvSpPr>
            <a:spLocks noGrp="1" noRot="1" noChangeAspect="1" noChangeArrowheads="1" noTextEdit="1"/>
          </p:cNvSpPr>
          <p:nvPr>
            <p:ph type="sldImg"/>
          </p:nvPr>
        </p:nvSpPr>
        <p:spPr>
          <a:xfrm>
            <a:off x="1181100" y="695325"/>
            <a:ext cx="4648200" cy="3486150"/>
          </a:xfrm>
          <a:ln/>
        </p:spPr>
      </p:sp>
      <p:sp>
        <p:nvSpPr>
          <p:cNvPr id="34820" name="Rectangle 3"/>
          <p:cNvSpPr>
            <a:spLocks noGrp="1" noChangeArrowheads="1"/>
          </p:cNvSpPr>
          <p:nvPr>
            <p:ph type="body" idx="1"/>
          </p:nvPr>
        </p:nvSpPr>
        <p:spPr>
          <a:noFill/>
          <a:ln/>
        </p:spPr>
        <p:txBody>
          <a:bodyPr/>
          <a:lstStyle/>
          <a:p>
            <a:endParaRPr lang="de-DE"/>
          </a:p>
        </p:txBody>
      </p:sp>
      <p:sp>
        <p:nvSpPr>
          <p:cNvPr id="5" name="Date Placeholder 4"/>
          <p:cNvSpPr>
            <a:spLocks noGrp="1"/>
          </p:cNvSpPr>
          <p:nvPr>
            <p:ph type="dt" idx="10"/>
          </p:nvPr>
        </p:nvSpPr>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84E8CFAD-6A94-4CB7-B32D-926ACF4E508E}" type="datetime4">
              <a:rPr kumimoji="0" lang="en-GB"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05 September 2025</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139628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4" y="185742"/>
            <a:ext cx="4396154" cy="1933575"/>
          </a:xfrm>
          <a:prstGeom prst="rect">
            <a:avLst/>
          </a:prstGeom>
          <a:noFill/>
        </p:spPr>
      </p:pic>
    </p:spTree>
    <p:extLst>
      <p:ext uri="{BB962C8B-B14F-4D97-AF65-F5344CB8AC3E}">
        <p14:creationId xmlns:p14="http://schemas.microsoft.com/office/powerpoint/2010/main" val="4086969141"/>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5446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8"/>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8"/>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47134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3" y="185740"/>
            <a:ext cx="4396154" cy="1933575"/>
          </a:xfrm>
          <a:prstGeom prst="rect">
            <a:avLst/>
          </a:prstGeom>
          <a:noFill/>
        </p:spPr>
      </p:pic>
    </p:spTree>
    <p:extLst>
      <p:ext uri="{BB962C8B-B14F-4D97-AF65-F5344CB8AC3E}">
        <p14:creationId xmlns:p14="http://schemas.microsoft.com/office/powerpoint/2010/main" val="1878264751"/>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7" y="1090634"/>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a:xfrm>
            <a:off x="457200" y="274639"/>
            <a:ext cx="8229600" cy="815995"/>
          </a:xfrm>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0898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28"/>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92572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69688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2"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64856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7" y="1090634"/>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53408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7" y="1090634"/>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581147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1" y="273058"/>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410933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8" y="1090636"/>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1851070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1283365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6315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6"/>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6"/>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02471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5" y="185744"/>
            <a:ext cx="4396154" cy="1933575"/>
          </a:xfrm>
          <a:prstGeom prst="rect">
            <a:avLst/>
          </a:prstGeom>
          <a:noFill/>
        </p:spPr>
      </p:pic>
    </p:spTree>
    <p:extLst>
      <p:ext uri="{BB962C8B-B14F-4D97-AF65-F5344CB8AC3E}">
        <p14:creationId xmlns:p14="http://schemas.microsoft.com/office/powerpoint/2010/main" val="4132358812"/>
      </p:ext>
    </p:extLst>
  </p:cSld>
  <p:clrMapOvr>
    <a:masterClrMapping/>
  </p:clrMapOvr>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9" y="1090638"/>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grpSp>
      <p:sp>
        <p:nvSpPr>
          <p:cNvPr id="2" name="Title 1"/>
          <p:cNvSpPr>
            <a:spLocks noGrp="1"/>
          </p:cNvSpPr>
          <p:nvPr>
            <p:ph type="title"/>
          </p:nvPr>
        </p:nvSpPr>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1580282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32"/>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70100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3"/>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277929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4"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659361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9" y="1090638"/>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352442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9" y="1090638"/>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defTabSz="457200" eaLnBrk="0" hangingPunct="0">
                <a:spcBef>
                  <a:spcPct val="50000"/>
                </a:spcBef>
                <a:defRPr/>
              </a:pPr>
              <a:endParaRPr lang="en-GB" sz="1662">
                <a:solidFill>
                  <a:prstClr val="black"/>
                </a:solidFill>
              </a:endParaRPr>
            </a:p>
          </p:txBody>
        </p:sp>
      </p:grpSp>
    </p:spTree>
    <p:extLst>
      <p:ext uri="{BB962C8B-B14F-4D97-AF65-F5344CB8AC3E}">
        <p14:creationId xmlns:p14="http://schemas.microsoft.com/office/powerpoint/2010/main" val="71972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30"/>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857971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3" y="273062"/>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27495725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33669207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588042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50"/>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50"/>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47039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1"/>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6052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3"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748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8" y="1090636"/>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65052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8" y="1090636"/>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27184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2" y="273060"/>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839942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2539274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1"/>
            <a:ext cx="8229600" cy="9540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1206500"/>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90" y="6162698"/>
            <a:ext cx="1582615" cy="695325"/>
          </a:xfrm>
          <a:prstGeom prst="rect">
            <a:avLst/>
          </a:prstGeom>
          <a:noFill/>
        </p:spPr>
      </p:pic>
    </p:spTree>
    <p:extLst>
      <p:ext uri="{BB962C8B-B14F-4D97-AF65-F5344CB8AC3E}">
        <p14:creationId xmlns:p14="http://schemas.microsoft.com/office/powerpoint/2010/main" val="7775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0"/>
            <a:ext cx="8229600" cy="587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157683"/>
            <a:ext cx="8229600" cy="4968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862551"/>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89" y="6162696"/>
            <a:ext cx="1582615" cy="695325"/>
          </a:xfrm>
          <a:prstGeom prst="rect">
            <a:avLst/>
          </a:prstGeom>
          <a:noFill/>
        </p:spPr>
      </p:pic>
    </p:spTree>
    <p:extLst>
      <p:ext uri="{BB962C8B-B14F-4D97-AF65-F5344CB8AC3E}">
        <p14:creationId xmlns:p14="http://schemas.microsoft.com/office/powerpoint/2010/main" val="118244294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3"/>
            <a:ext cx="8229600" cy="9540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1206500"/>
            <a:ext cx="8159262" cy="0"/>
          </a:xfrm>
          <a:prstGeom prst="line">
            <a:avLst/>
          </a:prstGeom>
          <a:noFill/>
          <a:ln w="57150" cmpd="thinThick">
            <a:solidFill>
              <a:srgbClr val="3333FF"/>
            </a:solidFill>
            <a:round/>
            <a:headEnd/>
            <a:tailEnd/>
          </a:ln>
          <a:effectLst/>
        </p:spPr>
        <p:txBody>
          <a:bodyPr/>
          <a:lstStyle/>
          <a:p>
            <a:pPr algn="ctr" defTabSz="457200">
              <a:defRPr/>
            </a:pPr>
            <a:endParaRPr lang="en-US" sz="1662">
              <a:solidFill>
                <a:prstClr val="black"/>
              </a:solidFill>
            </a:endParaRPr>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91" y="6162700"/>
            <a:ext cx="1582615" cy="695325"/>
          </a:xfrm>
          <a:prstGeom prst="rect">
            <a:avLst/>
          </a:prstGeom>
          <a:noFill/>
        </p:spPr>
      </p:pic>
    </p:spTree>
    <p:extLst>
      <p:ext uri="{BB962C8B-B14F-4D97-AF65-F5344CB8AC3E}">
        <p14:creationId xmlns:p14="http://schemas.microsoft.com/office/powerpoint/2010/main" val="27725561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doonera.onera.fr/studs.php?poll=doMbtv7CDP7txNRq"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prbem.github.io/documents/Standard_Data_Analysis.pdf"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4"/>
          <p:cNvSpPr>
            <a:spLocks noGrp="1" noChangeArrowheads="1"/>
          </p:cNvSpPr>
          <p:nvPr>
            <p:ph type="ctrTitle"/>
          </p:nvPr>
        </p:nvSpPr>
        <p:spPr>
          <a:xfrm>
            <a:off x="409242" y="2750531"/>
            <a:ext cx="8351094" cy="1356946"/>
          </a:xfrm>
        </p:spPr>
        <p:txBody>
          <a:bodyPr/>
          <a:lstStyle/>
          <a:p>
            <a:pPr eaLnBrk="1" hangingPunct="1"/>
            <a:r>
              <a:rPr lang="en-US" altLang="ja-JP" sz="3323" dirty="0"/>
              <a:t>GSICS space weather subgroup meeting</a:t>
            </a:r>
            <a:endParaRPr lang="en-GB" sz="3323" dirty="0"/>
          </a:p>
        </p:txBody>
      </p:sp>
      <p:sp>
        <p:nvSpPr>
          <p:cNvPr id="5" name="Rectangle 43"/>
          <p:cNvSpPr>
            <a:spLocks noGrp="1" noChangeArrowheads="1"/>
          </p:cNvSpPr>
          <p:nvPr>
            <p:ph type="subTitle" idx="1"/>
          </p:nvPr>
        </p:nvSpPr>
        <p:spPr>
          <a:xfrm>
            <a:off x="1243387" y="4234666"/>
            <a:ext cx="6400800" cy="1617785"/>
          </a:xfrm>
        </p:spPr>
        <p:txBody>
          <a:bodyPr/>
          <a:lstStyle/>
          <a:p>
            <a:pPr eaLnBrk="1" hangingPunct="1">
              <a:defRPr/>
            </a:pPr>
            <a:r>
              <a:rPr lang="en-US" dirty="0">
                <a:solidFill>
                  <a:srgbClr val="002060"/>
                </a:solidFill>
              </a:rPr>
              <a:t> S</a:t>
            </a:r>
            <a:r>
              <a:rPr lang="en-US" altLang="ja-JP" dirty="0">
                <a:solidFill>
                  <a:srgbClr val="002060"/>
                </a:solidFill>
              </a:rPr>
              <a:t>ep</a:t>
            </a:r>
            <a:r>
              <a:rPr lang="ja-JP" altLang="en-US" dirty="0">
                <a:solidFill>
                  <a:srgbClr val="002060"/>
                </a:solidFill>
              </a:rPr>
              <a:t>ｔ</a:t>
            </a:r>
            <a:r>
              <a:rPr lang="en-US" altLang="ja-JP" dirty="0">
                <a:solidFill>
                  <a:srgbClr val="002060"/>
                </a:solidFill>
              </a:rPr>
              <a:t>. 03</a:t>
            </a:r>
            <a:r>
              <a:rPr lang="en-US" dirty="0">
                <a:solidFill>
                  <a:srgbClr val="002060"/>
                </a:solidFill>
              </a:rPr>
              <a:t>, 2025 </a:t>
            </a:r>
            <a:endParaRPr lang="en-US" dirty="0">
              <a:solidFill>
                <a:srgbClr val="002060"/>
              </a:solidFill>
              <a:cs typeface="Calibri"/>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39B3DB-1DA9-8C96-167C-8AC4A769973C}"/>
              </a:ext>
            </a:extLst>
          </p:cNvPr>
          <p:cNvSpPr>
            <a:spLocks noGrp="1"/>
          </p:cNvSpPr>
          <p:nvPr>
            <p:ph type="title"/>
          </p:nvPr>
        </p:nvSpPr>
        <p:spPr/>
        <p:txBody>
          <a:bodyPr/>
          <a:lstStyle/>
          <a:p>
            <a:r>
              <a:rPr kumimoji="1" lang="en-US" altLang="ja-JP" dirty="0"/>
              <a:t>Proposal of Data Level Mapping (cont’d)</a:t>
            </a:r>
            <a:endParaRPr kumimoji="1" lang="ja-JP" altLang="en-US" dirty="0"/>
          </a:p>
        </p:txBody>
      </p:sp>
      <p:sp>
        <p:nvSpPr>
          <p:cNvPr id="3" name="コンテンツ プレースホルダー 2">
            <a:extLst>
              <a:ext uri="{FF2B5EF4-FFF2-40B4-BE49-F238E27FC236}">
                <a16:creationId xmlns:a16="http://schemas.microsoft.com/office/drawing/2014/main" id="{957559B7-6925-AAC8-364B-03706414A303}"/>
              </a:ext>
            </a:extLst>
          </p:cNvPr>
          <p:cNvSpPr>
            <a:spLocks noGrp="1"/>
          </p:cNvSpPr>
          <p:nvPr>
            <p:ph idx="1"/>
          </p:nvPr>
        </p:nvSpPr>
        <p:spPr/>
        <p:txBody>
          <a:bodyPr/>
          <a:lstStyle/>
          <a:p>
            <a:r>
              <a:rPr kumimoji="1" lang="en-US" altLang="ja-JP" dirty="0"/>
              <a:t>Please review proposed data level mapping (previous page).</a:t>
            </a:r>
          </a:p>
          <a:p>
            <a:r>
              <a:rPr kumimoji="1" lang="en-US" altLang="ja-JP" dirty="0"/>
              <a:t>For cross-calibration, “Calibrated (WMO-L2)” data with ancillary data should be exchanged for producing “Derived (WMO-L3, L4)” product. </a:t>
            </a:r>
          </a:p>
        </p:txBody>
      </p:sp>
    </p:spTree>
    <p:extLst>
      <p:ext uri="{BB962C8B-B14F-4D97-AF65-F5344CB8AC3E}">
        <p14:creationId xmlns:p14="http://schemas.microsoft.com/office/powerpoint/2010/main" val="2369967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1F1BA8-C52E-CEEB-1E63-42A5EF6A293A}"/>
              </a:ext>
            </a:extLst>
          </p:cNvPr>
          <p:cNvSpPr>
            <a:spLocks noGrp="1"/>
          </p:cNvSpPr>
          <p:nvPr>
            <p:ph type="title"/>
          </p:nvPr>
        </p:nvSpPr>
        <p:spPr/>
        <p:txBody>
          <a:bodyPr/>
          <a:lstStyle/>
          <a:p>
            <a:r>
              <a:rPr kumimoji="1" lang="en-US" altLang="ja-JP" dirty="0"/>
              <a:t>Action Items (1/2)</a:t>
            </a:r>
            <a:endParaRPr kumimoji="1" lang="ja-JP" altLang="en-US" dirty="0"/>
          </a:p>
        </p:txBody>
      </p:sp>
      <p:sp>
        <p:nvSpPr>
          <p:cNvPr id="3" name="コンテンツ プレースホルダー 2">
            <a:extLst>
              <a:ext uri="{FF2B5EF4-FFF2-40B4-BE49-F238E27FC236}">
                <a16:creationId xmlns:a16="http://schemas.microsoft.com/office/drawing/2014/main" id="{4DB3CE31-AB42-6C9C-3F6E-2F1AA5C12F21}"/>
              </a:ext>
            </a:extLst>
          </p:cNvPr>
          <p:cNvSpPr>
            <a:spLocks noGrp="1"/>
          </p:cNvSpPr>
          <p:nvPr>
            <p:ph idx="1"/>
          </p:nvPr>
        </p:nvSpPr>
        <p:spPr>
          <a:xfrm>
            <a:off x="457200" y="1600206"/>
            <a:ext cx="8229600" cy="4688299"/>
          </a:xfrm>
        </p:spPr>
        <p:txBody>
          <a:bodyPr/>
          <a:lstStyle/>
          <a:p>
            <a:pPr marL="457200" indent="-457200">
              <a:buFont typeface="+mj-lt"/>
              <a:buAutoNum type="arabicPeriod"/>
            </a:pPr>
            <a:r>
              <a:rPr kumimoji="1" lang="en-US" altLang="ja-JP" dirty="0"/>
              <a:t>To proceed the tasks in the work plan document, the following  leads (different parts, different people) needs to be assigned.</a:t>
            </a:r>
          </a:p>
          <a:p>
            <a:pPr marL="826486" lvl="1" indent="-457200">
              <a:buFont typeface="+mj-lt"/>
              <a:buAutoNum type="arabicPeriod"/>
            </a:pPr>
            <a:r>
              <a:rPr kumimoji="1" lang="en-US" altLang="ja-JP" dirty="0"/>
              <a:t>Map data level definitions of GSICS members (1 person)</a:t>
            </a:r>
          </a:p>
          <a:p>
            <a:pPr marL="826486" lvl="1" indent="-457200">
              <a:buFont typeface="+mj-lt"/>
              <a:buAutoNum type="arabicPeriod"/>
            </a:pPr>
            <a:r>
              <a:rPr kumimoji="1" lang="en-US" altLang="ja-JP" dirty="0"/>
              <a:t>Define Data Exchange services (2 persons)</a:t>
            </a:r>
          </a:p>
          <a:p>
            <a:pPr marL="457200" indent="-457200">
              <a:buFont typeface="+mj-lt"/>
              <a:buAutoNum type="arabicPeriod"/>
            </a:pPr>
            <a:r>
              <a:rPr kumimoji="1" lang="en-US" altLang="ja-JP" strike="sngStrike" dirty="0"/>
              <a:t>If you have interested in updating “Data Analysis Procedure Document”, please give your availability to </a:t>
            </a:r>
            <a:r>
              <a:rPr kumimoji="1" lang="en-US" altLang="ja-JP" strike="sngStrike" dirty="0">
                <a:hlinkClick r:id="rId2"/>
              </a:rPr>
              <a:t>https://doonera.onera.fr/studs.php?poll=doMbtv7CDP7txNRq</a:t>
            </a:r>
            <a:endParaRPr kumimoji="1" lang="en-US" altLang="ja-JP" strike="sngStrike" dirty="0"/>
          </a:p>
          <a:p>
            <a:pPr marL="457200" indent="-457200">
              <a:buFont typeface="+mj-lt"/>
              <a:buAutoNum type="arabicPeriod"/>
            </a:pPr>
            <a:r>
              <a:rPr kumimoji="1" lang="en-US" altLang="ja-JP" dirty="0"/>
              <a:t>Please review proposed data level mapping (previous page), and review which level of data should be exchanged for cross-calibration.</a:t>
            </a:r>
          </a:p>
          <a:p>
            <a:pPr marL="457200" indent="-457200">
              <a:buFont typeface="+mj-lt"/>
              <a:buAutoNum type="arabicPeriod"/>
            </a:pPr>
            <a:r>
              <a:rPr kumimoji="1" lang="en-US" altLang="ja-JP" strike="sngStrike" dirty="0"/>
              <a:t>Proposing application produced from multiple satellite data </a:t>
            </a:r>
            <a:r>
              <a:rPr kumimoji="1" lang="ja-JP" altLang="en-US" strike="sngStrike" dirty="0"/>
              <a:t>→ </a:t>
            </a:r>
            <a:r>
              <a:rPr kumimoji="1" lang="en-US" altLang="ja-JP" strike="sngStrike" dirty="0">
                <a:solidFill>
                  <a:srgbClr val="FF0000"/>
                </a:solidFill>
              </a:rPr>
              <a:t>I propose to forward this action item to TG on the improving Data Access in CGMS/SWCG (proposed to close from GSICS GRWG).</a:t>
            </a:r>
          </a:p>
          <a:p>
            <a:pPr marL="826486" lvl="1" indent="-457200">
              <a:buFont typeface="+mj-lt"/>
              <a:buAutoNum type="arabicPeriod"/>
            </a:pPr>
            <a:endParaRPr kumimoji="1" lang="ja-JP" altLang="en-US" dirty="0"/>
          </a:p>
        </p:txBody>
      </p:sp>
      <p:sp>
        <p:nvSpPr>
          <p:cNvPr id="4" name="テキスト ボックス 3">
            <a:extLst>
              <a:ext uri="{FF2B5EF4-FFF2-40B4-BE49-F238E27FC236}">
                <a16:creationId xmlns:a16="http://schemas.microsoft.com/office/drawing/2014/main" id="{3B99E33E-CE22-108F-6162-F79AFA557545}"/>
              </a:ext>
            </a:extLst>
          </p:cNvPr>
          <p:cNvSpPr txBox="1"/>
          <p:nvPr/>
        </p:nvSpPr>
        <p:spPr>
          <a:xfrm>
            <a:off x="6853560" y="2610035"/>
            <a:ext cx="696024" cy="369332"/>
          </a:xfrm>
          <a:prstGeom prst="rect">
            <a:avLst/>
          </a:prstGeom>
          <a:solidFill>
            <a:srgbClr val="FFFF00"/>
          </a:solidFill>
        </p:spPr>
        <p:txBody>
          <a:bodyPr wrap="none" rtlCol="0">
            <a:spAutoFit/>
          </a:bodyPr>
          <a:lstStyle/>
          <a:p>
            <a:r>
              <a:rPr kumimoji="1" lang="en-US" altLang="ja-JP" dirty="0">
                <a:solidFill>
                  <a:srgbClr val="FF0000"/>
                </a:solidFill>
              </a:rPr>
              <a:t>Open</a:t>
            </a:r>
            <a:endParaRPr kumimoji="1" lang="ja-JP" altLang="en-US" dirty="0">
              <a:solidFill>
                <a:srgbClr val="FF0000"/>
              </a:solidFill>
            </a:endParaRPr>
          </a:p>
        </p:txBody>
      </p:sp>
      <p:sp>
        <p:nvSpPr>
          <p:cNvPr id="5" name="テキスト ボックス 4">
            <a:extLst>
              <a:ext uri="{FF2B5EF4-FFF2-40B4-BE49-F238E27FC236}">
                <a16:creationId xmlns:a16="http://schemas.microsoft.com/office/drawing/2014/main" id="{D1F8601F-33E7-81AC-3A78-EDC377990BF2}"/>
              </a:ext>
            </a:extLst>
          </p:cNvPr>
          <p:cNvSpPr txBox="1"/>
          <p:nvPr/>
        </p:nvSpPr>
        <p:spPr>
          <a:xfrm>
            <a:off x="7769440" y="4697767"/>
            <a:ext cx="696024" cy="369332"/>
          </a:xfrm>
          <a:prstGeom prst="rect">
            <a:avLst/>
          </a:prstGeom>
          <a:solidFill>
            <a:srgbClr val="FFFF00"/>
          </a:solidFill>
        </p:spPr>
        <p:txBody>
          <a:bodyPr wrap="none" rtlCol="0">
            <a:spAutoFit/>
          </a:bodyPr>
          <a:lstStyle/>
          <a:p>
            <a:r>
              <a:rPr kumimoji="1" lang="en-US" altLang="ja-JP" dirty="0">
                <a:solidFill>
                  <a:srgbClr val="FF0000"/>
                </a:solidFill>
              </a:rPr>
              <a:t>Open</a:t>
            </a:r>
            <a:endParaRPr kumimoji="1" lang="ja-JP" altLang="en-US" dirty="0">
              <a:solidFill>
                <a:srgbClr val="FF0000"/>
              </a:solidFill>
            </a:endParaRPr>
          </a:p>
        </p:txBody>
      </p:sp>
    </p:spTree>
    <p:extLst>
      <p:ext uri="{BB962C8B-B14F-4D97-AF65-F5344CB8AC3E}">
        <p14:creationId xmlns:p14="http://schemas.microsoft.com/office/powerpoint/2010/main" val="2834896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C30AB-1508-099B-B579-BC8FE299567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8BACC4D-98B5-AD03-441F-23924C094980}"/>
              </a:ext>
            </a:extLst>
          </p:cNvPr>
          <p:cNvSpPr>
            <a:spLocks noGrp="1"/>
          </p:cNvSpPr>
          <p:nvPr>
            <p:ph type="title"/>
          </p:nvPr>
        </p:nvSpPr>
        <p:spPr/>
        <p:txBody>
          <a:bodyPr/>
          <a:lstStyle/>
          <a:p>
            <a:r>
              <a:rPr kumimoji="1" lang="en-US" altLang="ja-JP" dirty="0"/>
              <a:t>Action Items (2/2)</a:t>
            </a:r>
            <a:endParaRPr kumimoji="1" lang="ja-JP" altLang="en-US" dirty="0"/>
          </a:p>
        </p:txBody>
      </p:sp>
      <p:sp>
        <p:nvSpPr>
          <p:cNvPr id="3" name="コンテンツ プレースホルダー 2">
            <a:extLst>
              <a:ext uri="{FF2B5EF4-FFF2-40B4-BE49-F238E27FC236}">
                <a16:creationId xmlns:a16="http://schemas.microsoft.com/office/drawing/2014/main" id="{1623C25A-C341-FFD4-5011-53933C276BD9}"/>
              </a:ext>
            </a:extLst>
          </p:cNvPr>
          <p:cNvSpPr>
            <a:spLocks noGrp="1"/>
          </p:cNvSpPr>
          <p:nvPr>
            <p:ph idx="1"/>
          </p:nvPr>
        </p:nvSpPr>
        <p:spPr>
          <a:xfrm>
            <a:off x="457200" y="1600207"/>
            <a:ext cx="8229600" cy="1311670"/>
          </a:xfrm>
        </p:spPr>
        <p:txBody>
          <a:bodyPr/>
          <a:lstStyle/>
          <a:p>
            <a:pPr marL="457200" indent="-457200">
              <a:buFont typeface="+mj-lt"/>
              <a:buAutoNum type="arabicPeriod" startAt="5"/>
            </a:pPr>
            <a:r>
              <a:rPr lang="en-US" altLang="ja-JP" dirty="0"/>
              <a:t>Ask for your cooperation with the action items related to the revision of the COSPAR/PRBEM Data Analysis Procedure document</a:t>
            </a:r>
          </a:p>
        </p:txBody>
      </p:sp>
      <p:sp>
        <p:nvSpPr>
          <p:cNvPr id="4" name="テキスト ボックス 3">
            <a:extLst>
              <a:ext uri="{FF2B5EF4-FFF2-40B4-BE49-F238E27FC236}">
                <a16:creationId xmlns:a16="http://schemas.microsoft.com/office/drawing/2014/main" id="{99510086-2AAA-9431-3871-0495FD7D0C55}"/>
              </a:ext>
            </a:extLst>
          </p:cNvPr>
          <p:cNvSpPr txBox="1"/>
          <p:nvPr/>
        </p:nvSpPr>
        <p:spPr>
          <a:xfrm>
            <a:off x="2654422" y="2343705"/>
            <a:ext cx="613117" cy="369332"/>
          </a:xfrm>
          <a:prstGeom prst="rect">
            <a:avLst/>
          </a:prstGeom>
          <a:solidFill>
            <a:srgbClr val="FFFF00"/>
          </a:solidFill>
        </p:spPr>
        <p:txBody>
          <a:bodyPr wrap="none" rtlCol="0">
            <a:spAutoFit/>
          </a:bodyPr>
          <a:lstStyle/>
          <a:p>
            <a:r>
              <a:rPr kumimoji="1" lang="en-US" altLang="ja-JP" dirty="0">
                <a:solidFill>
                  <a:srgbClr val="FF0000"/>
                </a:solidFill>
              </a:rPr>
              <a:t>New</a:t>
            </a:r>
            <a:endParaRPr kumimoji="1" lang="ja-JP" altLang="en-US" dirty="0">
              <a:solidFill>
                <a:srgbClr val="FF0000"/>
              </a:solidFill>
            </a:endParaRPr>
          </a:p>
        </p:txBody>
      </p:sp>
    </p:spTree>
    <p:extLst>
      <p:ext uri="{BB962C8B-B14F-4D97-AF65-F5344CB8AC3E}">
        <p14:creationId xmlns:p14="http://schemas.microsoft.com/office/powerpoint/2010/main" val="3204233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F8C790-7D29-E01A-E429-95F4FC77856F}"/>
              </a:ext>
            </a:extLst>
          </p:cNvPr>
          <p:cNvSpPr>
            <a:spLocks noGrp="1"/>
          </p:cNvSpPr>
          <p:nvPr>
            <p:ph type="title"/>
          </p:nvPr>
        </p:nvSpPr>
        <p:spPr/>
        <p:txBody>
          <a:bodyPr/>
          <a:lstStyle/>
          <a:p>
            <a:r>
              <a:rPr kumimoji="1" lang="en-US" altLang="ja-JP" dirty="0"/>
              <a:t>Next Meeting proposal</a:t>
            </a:r>
            <a:endParaRPr kumimoji="1" lang="ja-JP" altLang="en-US" dirty="0"/>
          </a:p>
        </p:txBody>
      </p:sp>
      <p:sp>
        <p:nvSpPr>
          <p:cNvPr id="3" name="コンテンツ プレースホルダー 2">
            <a:extLst>
              <a:ext uri="{FF2B5EF4-FFF2-40B4-BE49-F238E27FC236}">
                <a16:creationId xmlns:a16="http://schemas.microsoft.com/office/drawing/2014/main" id="{E57A956C-C819-3B41-5C01-48F4B9127BA4}"/>
              </a:ext>
            </a:extLst>
          </p:cNvPr>
          <p:cNvSpPr>
            <a:spLocks noGrp="1"/>
          </p:cNvSpPr>
          <p:nvPr>
            <p:ph idx="1"/>
          </p:nvPr>
        </p:nvSpPr>
        <p:spPr>
          <a:xfrm>
            <a:off x="339865" y="1600207"/>
            <a:ext cx="8520914" cy="4525963"/>
          </a:xfrm>
        </p:spPr>
        <p:txBody>
          <a:bodyPr/>
          <a:lstStyle/>
          <a:p>
            <a:r>
              <a:rPr kumimoji="1" lang="en-US" altLang="ja-JP" sz="2800" dirty="0"/>
              <a:t>Next meeting: </a:t>
            </a:r>
            <a:r>
              <a:rPr kumimoji="1" lang="en-US" altLang="ja-JP" sz="2800" dirty="0">
                <a:highlight>
                  <a:srgbClr val="FFFF00"/>
                </a:highlight>
              </a:rPr>
              <a:t>Nov. 13 (Thu.), </a:t>
            </a:r>
            <a:r>
              <a:rPr kumimoji="1" lang="en-US" altLang="ja-JP" sz="2800" dirty="0"/>
              <a:t>2025 12:00UTC-</a:t>
            </a:r>
          </a:p>
        </p:txBody>
      </p:sp>
    </p:spTree>
    <p:extLst>
      <p:ext uri="{BB962C8B-B14F-4D97-AF65-F5344CB8AC3E}">
        <p14:creationId xmlns:p14="http://schemas.microsoft.com/office/powerpoint/2010/main" val="1977689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73DFAE-B8E1-01AF-6A2F-3740725260E6}"/>
              </a:ext>
            </a:extLst>
          </p:cNvPr>
          <p:cNvSpPr>
            <a:spLocks noGrp="1"/>
          </p:cNvSpPr>
          <p:nvPr>
            <p:ph type="title"/>
          </p:nvPr>
        </p:nvSpPr>
        <p:spPr/>
        <p:txBody>
          <a:bodyPr/>
          <a:lstStyle/>
          <a:p>
            <a:r>
              <a:rPr kumimoji="1" lang="en-US" altLang="ja-JP" dirty="0"/>
              <a:t>AOB?</a:t>
            </a:r>
            <a:endParaRPr kumimoji="1" lang="ja-JP" altLang="en-US" dirty="0"/>
          </a:p>
        </p:txBody>
      </p:sp>
      <p:sp>
        <p:nvSpPr>
          <p:cNvPr id="3" name="コンテンツ プレースホルダー 2">
            <a:extLst>
              <a:ext uri="{FF2B5EF4-FFF2-40B4-BE49-F238E27FC236}">
                <a16:creationId xmlns:a16="http://schemas.microsoft.com/office/drawing/2014/main" id="{29D61FC1-02CC-A7D6-EFE8-F1B4D3F78412}"/>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2543832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B6E5E9-92C5-418B-D23F-3F2C74EAF10E}"/>
              </a:ext>
            </a:extLst>
          </p:cNvPr>
          <p:cNvSpPr>
            <a:spLocks noGrp="1"/>
          </p:cNvSpPr>
          <p:nvPr>
            <p:ph type="title"/>
          </p:nvPr>
        </p:nvSpPr>
        <p:spPr/>
        <p:txBody>
          <a:bodyPr/>
          <a:lstStyle/>
          <a:p>
            <a:r>
              <a:rPr lang="en-US" altLang="ja-JP" sz="2800" dirty="0"/>
              <a:t>Today’s Agenda</a:t>
            </a:r>
            <a:endParaRPr kumimoji="1" lang="ja-JP" altLang="en-US" dirty="0"/>
          </a:p>
        </p:txBody>
      </p:sp>
      <p:sp>
        <p:nvSpPr>
          <p:cNvPr id="3" name="コンテンツ プレースホルダー 2">
            <a:extLst>
              <a:ext uri="{FF2B5EF4-FFF2-40B4-BE49-F238E27FC236}">
                <a16:creationId xmlns:a16="http://schemas.microsoft.com/office/drawing/2014/main" id="{D6C60DD7-8130-7EFD-305B-EA03ADFBC65F}"/>
              </a:ext>
            </a:extLst>
          </p:cNvPr>
          <p:cNvSpPr>
            <a:spLocks noGrp="1"/>
          </p:cNvSpPr>
          <p:nvPr>
            <p:ph idx="1"/>
          </p:nvPr>
        </p:nvSpPr>
        <p:spPr>
          <a:xfrm>
            <a:off x="457200" y="1157683"/>
            <a:ext cx="8565776" cy="4968486"/>
          </a:xfrm>
        </p:spPr>
        <p:txBody>
          <a:bodyPr/>
          <a:lstStyle/>
          <a:p>
            <a:r>
              <a:rPr kumimoji="1" lang="en-US" altLang="ja-JP" dirty="0"/>
              <a:t>GRWG </a:t>
            </a:r>
            <a:r>
              <a:rPr kumimoji="1" lang="en-US" altLang="ja-JP" dirty="0" err="1"/>
              <a:t>SWx</a:t>
            </a:r>
            <a:r>
              <a:rPr kumimoji="1" lang="en-US" altLang="ja-JP" dirty="0"/>
              <a:t> Sub-group Membership</a:t>
            </a:r>
          </a:p>
          <a:p>
            <a:r>
              <a:rPr kumimoji="1" lang="en-US" altLang="ja-JP" dirty="0"/>
              <a:t>Brief Report on GSICS </a:t>
            </a:r>
            <a:r>
              <a:rPr kumimoji="1" lang="en-US" altLang="ja-JP" dirty="0" err="1"/>
              <a:t>SWx</a:t>
            </a:r>
            <a:r>
              <a:rPr kumimoji="1" lang="en-US" altLang="ja-JP" dirty="0"/>
              <a:t> SG – COSPAR/PRBEM joint web meeting</a:t>
            </a:r>
          </a:p>
          <a:p>
            <a:r>
              <a:rPr kumimoji="1" lang="en-US" altLang="ja-JP" dirty="0"/>
              <a:t>Work plan</a:t>
            </a:r>
          </a:p>
          <a:p>
            <a:r>
              <a:rPr kumimoji="1" lang="en-US" altLang="ja-JP" dirty="0"/>
              <a:t>Action Items</a:t>
            </a:r>
          </a:p>
          <a:p>
            <a:r>
              <a:rPr kumimoji="1" lang="en-US" altLang="ja-JP" dirty="0"/>
              <a:t>Next sub-group meeting</a:t>
            </a:r>
          </a:p>
          <a:p>
            <a:r>
              <a:rPr kumimoji="1" lang="en-US" altLang="ja-JP" dirty="0"/>
              <a:t>AOB</a:t>
            </a:r>
            <a:endParaRPr kumimoji="1" lang="ja-JP" altLang="en-US" dirty="0"/>
          </a:p>
        </p:txBody>
      </p:sp>
    </p:spTree>
    <p:extLst>
      <p:ext uri="{BB962C8B-B14F-4D97-AF65-F5344CB8AC3E}">
        <p14:creationId xmlns:p14="http://schemas.microsoft.com/office/powerpoint/2010/main" val="417852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0A618-7EE7-4D97-8B1B-1D69C59A0194}"/>
              </a:ext>
            </a:extLst>
          </p:cNvPr>
          <p:cNvSpPr>
            <a:spLocks noGrp="1"/>
          </p:cNvSpPr>
          <p:nvPr>
            <p:ph type="title"/>
          </p:nvPr>
        </p:nvSpPr>
        <p:spPr>
          <a:xfrm>
            <a:off x="628650" y="365128"/>
            <a:ext cx="7886700" cy="1194043"/>
          </a:xfrm>
        </p:spPr>
        <p:txBody>
          <a:bodyPr>
            <a:normAutofit/>
          </a:bodyPr>
          <a:lstStyle/>
          <a:p>
            <a:r>
              <a:rPr kumimoji="1" lang="en-US" altLang="ja-JP" dirty="0"/>
              <a:t>GRWG </a:t>
            </a:r>
            <a:r>
              <a:rPr kumimoji="1" lang="en-US" altLang="ja-JP" dirty="0" err="1"/>
              <a:t>SWx</a:t>
            </a:r>
            <a:r>
              <a:rPr kumimoji="1" lang="en-US" altLang="ja-JP" dirty="0"/>
              <a:t> Sub-group Membership</a:t>
            </a:r>
            <a:endParaRPr kumimoji="1" lang="ja-JP" altLang="en-US" dirty="0"/>
          </a:p>
        </p:txBody>
      </p:sp>
      <p:sp>
        <p:nvSpPr>
          <p:cNvPr id="3" name="コンテンツ プレースホルダー 2">
            <a:extLst>
              <a:ext uri="{FF2B5EF4-FFF2-40B4-BE49-F238E27FC236}">
                <a16:creationId xmlns:a16="http://schemas.microsoft.com/office/drawing/2014/main" id="{50D5F2B6-2B29-453F-93E5-B0E8097B6D12}"/>
              </a:ext>
            </a:extLst>
          </p:cNvPr>
          <p:cNvSpPr>
            <a:spLocks noGrp="1"/>
          </p:cNvSpPr>
          <p:nvPr>
            <p:ph idx="1"/>
          </p:nvPr>
        </p:nvSpPr>
        <p:spPr>
          <a:xfrm>
            <a:off x="94129" y="1417640"/>
            <a:ext cx="9049871" cy="3772925"/>
          </a:xfrm>
        </p:spPr>
        <p:txBody>
          <a:bodyPr>
            <a:normAutofit lnSpcReduction="10000"/>
          </a:bodyPr>
          <a:lstStyle/>
          <a:p>
            <a:r>
              <a:rPr kumimoji="1" lang="en-US" altLang="ja-JP" dirty="0"/>
              <a:t>Followings are the members of GRWG </a:t>
            </a:r>
            <a:r>
              <a:rPr kumimoji="1" lang="en-US" altLang="ja-JP" dirty="0" err="1"/>
              <a:t>SWx</a:t>
            </a:r>
            <a:r>
              <a:rPr kumimoji="1" lang="en-US" altLang="ja-JP" dirty="0"/>
              <a:t> Sub-group.</a:t>
            </a:r>
          </a:p>
          <a:p>
            <a:pPr lvl="1">
              <a:defRPr/>
            </a:pPr>
            <a:r>
              <a:rPr lang="en-US" altLang="ja-JP" sz="2000" dirty="0"/>
              <a:t>CMA	</a:t>
            </a:r>
            <a:r>
              <a:rPr lang="en-US" altLang="ja-JP" sz="2000" dirty="0">
                <a:solidFill>
                  <a:srgbClr val="1F497D"/>
                </a:solidFill>
                <a:ea typeface="ＭＳ Ｐゴシック" panose="020B0600070205080204" pitchFamily="50" charset="-128"/>
              </a:rPr>
              <a:t>Cong Huang</a:t>
            </a:r>
          </a:p>
          <a:p>
            <a:pPr lvl="1">
              <a:defRPr/>
            </a:pPr>
            <a:r>
              <a:rPr lang="en-US" altLang="ja-JP" sz="2000" dirty="0">
                <a:solidFill>
                  <a:srgbClr val="1F497D"/>
                </a:solidFill>
                <a:ea typeface="ＭＳ Ｐゴシック" panose="020B0600070205080204" pitchFamily="50" charset="-128"/>
              </a:rPr>
              <a:t>CU	</a:t>
            </a:r>
            <a:r>
              <a:rPr kumimoji="1" lang="en-US" altLang="ja-JP" sz="2000" dirty="0">
                <a:solidFill>
                  <a:srgbClr val="1F497D"/>
                </a:solidFill>
              </a:rPr>
              <a:t>Brian Kress, Juan Rodriguez, Athanasios </a:t>
            </a:r>
            <a:r>
              <a:rPr kumimoji="1" lang="en-US" altLang="ja-JP" sz="2000" dirty="0" err="1">
                <a:solidFill>
                  <a:srgbClr val="1F497D"/>
                </a:solidFill>
              </a:rPr>
              <a:t>Boudouridis</a:t>
            </a:r>
            <a:r>
              <a:rPr kumimoji="1" lang="en-US" altLang="ja-JP" sz="2000" dirty="0">
                <a:solidFill>
                  <a:srgbClr val="1F497D"/>
                </a:solidFill>
              </a:rPr>
              <a:t>, Janet Machol</a:t>
            </a:r>
            <a:endParaRPr lang="en-US" altLang="ja-JP" sz="2000" dirty="0">
              <a:solidFill>
                <a:srgbClr val="1F497D"/>
              </a:solidFill>
              <a:ea typeface="ＭＳ Ｐゴシック" panose="020B0600070205080204" pitchFamily="50" charset="-128"/>
            </a:endParaRPr>
          </a:p>
          <a:p>
            <a:pPr lvl="1"/>
            <a:r>
              <a:rPr lang="en-US" altLang="ja-JP" sz="2000" dirty="0"/>
              <a:t>ESA	Piers </a:t>
            </a:r>
            <a:r>
              <a:rPr lang="en-US" altLang="ja-JP" sz="2000" dirty="0" err="1"/>
              <a:t>Jiggens</a:t>
            </a:r>
            <a:r>
              <a:rPr lang="en-US" altLang="ja-JP" sz="2000" dirty="0"/>
              <a:t>, Hugh Evans, Juha-Pekka </a:t>
            </a:r>
            <a:r>
              <a:rPr lang="en-US" altLang="ja-JP" sz="2000" dirty="0" err="1"/>
              <a:t>Luntama</a:t>
            </a:r>
            <a:r>
              <a:rPr lang="en-US" altLang="ja-JP" sz="2000" dirty="0"/>
              <a:t>, Melanie Heil</a:t>
            </a:r>
            <a:endParaRPr lang="en-US" altLang="ja-JP" sz="2000" dirty="0">
              <a:solidFill>
                <a:srgbClr val="FF0000"/>
              </a:solidFill>
            </a:endParaRPr>
          </a:p>
          <a:p>
            <a:pPr lvl="1"/>
            <a:r>
              <a:rPr kumimoji="1" lang="en-US" altLang="ja-JP" sz="2000" dirty="0"/>
              <a:t>EUMETSAT	Andrew </a:t>
            </a:r>
            <a:r>
              <a:rPr kumimoji="1" lang="en-US" altLang="ja-JP" sz="2000" dirty="0" err="1"/>
              <a:t>Monham</a:t>
            </a:r>
            <a:endParaRPr kumimoji="1" lang="en-US" altLang="ja-JP" sz="2000" dirty="0"/>
          </a:p>
          <a:p>
            <a:pPr lvl="1"/>
            <a:r>
              <a:rPr lang="en-US" altLang="ja-JP" sz="2000" dirty="0"/>
              <a:t>KMA	</a:t>
            </a:r>
            <a:r>
              <a:rPr lang="en-US" altLang="ja-JP" sz="2000" dirty="0" err="1"/>
              <a:t>Eunjeong</a:t>
            </a:r>
            <a:r>
              <a:rPr lang="en-US" altLang="ja-JP" sz="2000" dirty="0"/>
              <a:t> Cha, </a:t>
            </a:r>
            <a:r>
              <a:rPr lang="en-US" altLang="ja-JP" sz="2000" dirty="0" err="1"/>
              <a:t>Daehyeon</a:t>
            </a:r>
            <a:r>
              <a:rPr lang="en-US" altLang="ja-JP" sz="2000" dirty="0"/>
              <a:t> Oh</a:t>
            </a:r>
          </a:p>
          <a:p>
            <a:pPr lvl="1"/>
            <a:r>
              <a:rPr lang="en-US" altLang="ja-JP" sz="2000" dirty="0"/>
              <a:t>NICT	Tsutomu Nagatsuma (Chair)</a:t>
            </a:r>
          </a:p>
          <a:p>
            <a:pPr lvl="1">
              <a:defRPr/>
            </a:pPr>
            <a:r>
              <a:rPr lang="en-US" altLang="ja-JP" sz="2000" dirty="0">
                <a:solidFill>
                  <a:srgbClr val="1F497D"/>
                </a:solidFill>
                <a:latin typeface="Calibri"/>
                <a:ea typeface="ＭＳ Ｐゴシック" panose="020B0600070205080204" pitchFamily="50" charset="-128"/>
              </a:rPr>
              <a:t>NOAA	</a:t>
            </a:r>
            <a:r>
              <a:rPr kumimoji="1" lang="en-US" altLang="ja-JP" sz="2000" dirty="0">
                <a:solidFill>
                  <a:srgbClr val="1F497D"/>
                </a:solidFill>
                <a:latin typeface="Calibri"/>
                <a:ea typeface="ＭＳ Ｐゴシック" panose="020B0600070205080204" pitchFamily="50" charset="-128"/>
              </a:rPr>
              <a:t>Christian Naylor, Jim Spann, Dimitrios Vassiliadis</a:t>
            </a:r>
          </a:p>
          <a:p>
            <a:pPr lvl="1"/>
            <a:r>
              <a:rPr lang="en-US" altLang="ja-JP" sz="2000" dirty="0"/>
              <a:t>SPARC	Ingmar Sandberg</a:t>
            </a:r>
          </a:p>
          <a:p>
            <a:pPr lvl="1"/>
            <a:r>
              <a:rPr lang="en-US" altLang="ja-JP" sz="2000" dirty="0"/>
              <a:t>WMO	Jesse Andres</a:t>
            </a:r>
          </a:p>
          <a:p>
            <a:pPr lvl="1"/>
            <a:r>
              <a:rPr lang="en-US" altLang="ja-JP" sz="2000" dirty="0">
                <a:highlight>
                  <a:srgbClr val="FFFF00"/>
                </a:highlight>
              </a:rPr>
              <a:t>ISRO?</a:t>
            </a:r>
          </a:p>
        </p:txBody>
      </p:sp>
    </p:spTree>
    <p:extLst>
      <p:ext uri="{BB962C8B-B14F-4D97-AF65-F5344CB8AC3E}">
        <p14:creationId xmlns:p14="http://schemas.microsoft.com/office/powerpoint/2010/main" val="340868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B5583-CB46-0183-9F03-0806F05A3B49}"/>
              </a:ext>
            </a:extLst>
          </p:cNvPr>
          <p:cNvSpPr>
            <a:spLocks noGrp="1"/>
          </p:cNvSpPr>
          <p:nvPr>
            <p:ph type="title"/>
          </p:nvPr>
        </p:nvSpPr>
        <p:spPr>
          <a:xfrm>
            <a:off x="104274" y="1"/>
            <a:ext cx="8935452" cy="874058"/>
          </a:xfrm>
        </p:spPr>
        <p:txBody>
          <a:bodyPr/>
          <a:lstStyle/>
          <a:p>
            <a:r>
              <a:rPr kumimoji="1" lang="en-US" altLang="ja-JP" dirty="0"/>
              <a:t>E-mail from Antoine (Jul. 11, 2025) about Joint COSPAR/PRBEM and GSICS/</a:t>
            </a:r>
            <a:r>
              <a:rPr kumimoji="1" lang="en-US" altLang="ja-JP" dirty="0" err="1"/>
              <a:t>SWx</a:t>
            </a:r>
            <a:r>
              <a:rPr kumimoji="1" lang="en-US" altLang="ja-JP" dirty="0"/>
              <a:t> sub-group meeting on Jul. 1, 2025</a:t>
            </a:r>
            <a:endParaRPr kumimoji="1" lang="ja-JP" altLang="en-US" dirty="0"/>
          </a:p>
        </p:txBody>
      </p:sp>
      <p:sp>
        <p:nvSpPr>
          <p:cNvPr id="3" name="コンテンツ プレースホルダー 2">
            <a:extLst>
              <a:ext uri="{FF2B5EF4-FFF2-40B4-BE49-F238E27FC236}">
                <a16:creationId xmlns:a16="http://schemas.microsoft.com/office/drawing/2014/main" id="{AC4489C1-D45C-DE3D-F670-27C715E853E7}"/>
              </a:ext>
            </a:extLst>
          </p:cNvPr>
          <p:cNvSpPr>
            <a:spLocks noGrp="1"/>
          </p:cNvSpPr>
          <p:nvPr>
            <p:ph idx="1"/>
          </p:nvPr>
        </p:nvSpPr>
        <p:spPr>
          <a:xfrm>
            <a:off x="184484" y="970547"/>
            <a:ext cx="8855242" cy="4919265"/>
          </a:xfrm>
        </p:spPr>
        <p:txBody>
          <a:bodyPr/>
          <a:lstStyle/>
          <a:p>
            <a:pPr marL="0" indent="0">
              <a:buNone/>
            </a:pPr>
            <a:r>
              <a:rPr lang="en-US" altLang="ja-JP" sz="1400" b="0" dirty="0"/>
              <a:t>As a summary, here are the different action items and the main discussion points. </a:t>
            </a:r>
            <a:r>
              <a:rPr lang="en-US" altLang="ja-JP" sz="1400" b="0" dirty="0">
                <a:highlight>
                  <a:srgbClr val="FFFF00"/>
                </a:highlight>
              </a:rPr>
              <a:t>Do not hesitate to volunteer for any of the action items we haven't assigned during the discussion. </a:t>
            </a:r>
            <a:r>
              <a:rPr lang="en-US" altLang="ja-JP" sz="1400" b="0" dirty="0"/>
              <a:t>Everyone agreed that the sanitization part of the Data Analysis Procedure is still relevant today. We identified a need for a description of the bow-tie procedure for unfolding of the fluxes from the particle count rates, as well as a validation procedure for the fluxes.</a:t>
            </a:r>
            <a:br>
              <a:rPr lang="en-US" altLang="ja-JP" sz="1400" b="0" dirty="0"/>
            </a:br>
            <a:r>
              <a:rPr lang="en-US" altLang="ja-JP" sz="1400" b="0" dirty="0"/>
              <a:t>    </a:t>
            </a:r>
            <a:r>
              <a:rPr lang="en-US" altLang="ja-JP" sz="1800" dirty="0">
                <a:highlight>
                  <a:srgbClr val="FFFF00"/>
                </a:highlight>
              </a:rPr>
              <a:t>Action Item </a:t>
            </a:r>
            <a:r>
              <a:rPr lang="en-US" altLang="ja-JP" sz="1800">
                <a:highlight>
                  <a:srgbClr val="FFFF00"/>
                </a:highlight>
              </a:rPr>
              <a:t>1 (</a:t>
            </a:r>
            <a:r>
              <a:rPr lang="en-US" altLang="ja-JP" sz="1800">
                <a:solidFill>
                  <a:srgbClr val="FF0000"/>
                </a:solidFill>
                <a:highlight>
                  <a:srgbClr val="FFFF00"/>
                </a:highlight>
              </a:rPr>
              <a:t>JR</a:t>
            </a:r>
            <a:r>
              <a:rPr lang="en-US" altLang="ja-JP" sz="1800">
                <a:highlight>
                  <a:srgbClr val="FFFF00"/>
                </a:highlight>
              </a:rPr>
              <a:t>): </a:t>
            </a:r>
            <a:r>
              <a:rPr lang="en-US" altLang="ja-JP" sz="1800" dirty="0">
                <a:highlight>
                  <a:srgbClr val="FFFF00"/>
                </a:highlight>
              </a:rPr>
              <a:t>Write guidelines for the bow-tie analysis to obtain flux products.</a:t>
            </a:r>
            <a:endParaRPr lang="en-US" altLang="ja-JP" sz="1800" b="0" dirty="0">
              <a:highlight>
                <a:srgbClr val="FFFF00"/>
              </a:highlight>
            </a:endParaRPr>
          </a:p>
          <a:p>
            <a:pPr marL="0" indent="0">
              <a:buNone/>
            </a:pPr>
            <a:r>
              <a:rPr lang="en-US" altLang="ja-JP" sz="1400" b="0" dirty="0"/>
              <a:t>Cross calibration conjunctions criteria could stay the same, but guidelines on how to properly relax them should be provided for typical cases.</a:t>
            </a:r>
            <a:br>
              <a:rPr lang="en-US" altLang="ja-JP" sz="1400" b="0" dirty="0"/>
            </a:br>
            <a:r>
              <a:rPr lang="en-US" altLang="ja-JP" sz="1400" dirty="0"/>
              <a:t>    </a:t>
            </a:r>
            <a:r>
              <a:rPr lang="en-US" altLang="ja-JP" sz="1800" dirty="0">
                <a:highlight>
                  <a:srgbClr val="FFFF00"/>
                </a:highlight>
              </a:rPr>
              <a:t>Action Item 2 (</a:t>
            </a:r>
            <a:r>
              <a:rPr lang="en-US" altLang="ja-JP" sz="1800" dirty="0">
                <a:solidFill>
                  <a:srgbClr val="FF0000"/>
                </a:solidFill>
                <a:highlight>
                  <a:srgbClr val="FFFF00"/>
                </a:highlight>
              </a:rPr>
              <a:t>??</a:t>
            </a:r>
            <a:r>
              <a:rPr lang="en-US" altLang="ja-JP" sz="1800" dirty="0">
                <a:highlight>
                  <a:srgbClr val="FFFF00"/>
                </a:highlight>
              </a:rPr>
              <a:t>): Identify typical use cases where the DAP conjunction criteria cannot be used and propose possible relaxation strategies.</a:t>
            </a:r>
            <a:endParaRPr lang="en-US" altLang="ja-JP" sz="1800" b="0" dirty="0">
              <a:highlight>
                <a:srgbClr val="FFFF00"/>
              </a:highlight>
            </a:endParaRPr>
          </a:p>
          <a:p>
            <a:pPr marL="0" indent="0">
              <a:buNone/>
            </a:pPr>
            <a:r>
              <a:rPr lang="en-US" altLang="ja-JP" sz="1400" b="0" dirty="0"/>
              <a:t>Further discussion is needed regarding the recommendations for the use of magnetic field models.</a:t>
            </a:r>
          </a:p>
          <a:p>
            <a:pPr marL="0" indent="0">
              <a:buNone/>
            </a:pPr>
            <a:r>
              <a:rPr lang="en-US" altLang="ja-JP" sz="1400" b="0" dirty="0"/>
              <a:t>For GEO-GEO calibrations, we should provide guidelines on how to properly perform long-term average comparisons.</a:t>
            </a:r>
            <a:br>
              <a:rPr lang="en-US" altLang="ja-JP" sz="1400" dirty="0"/>
            </a:br>
            <a:r>
              <a:rPr lang="en-US" altLang="ja-JP" sz="1400" dirty="0"/>
              <a:t>    </a:t>
            </a:r>
            <a:r>
              <a:rPr lang="en-US" altLang="ja-JP" sz="1800" dirty="0">
                <a:highlight>
                  <a:srgbClr val="FFFF00"/>
                </a:highlight>
              </a:rPr>
              <a:t>Action Item 3 (</a:t>
            </a:r>
            <a:r>
              <a:rPr lang="en-US" altLang="ja-JP" sz="1800" dirty="0">
                <a:solidFill>
                  <a:srgbClr val="FF0000"/>
                </a:solidFill>
                <a:highlight>
                  <a:srgbClr val="FFFF00"/>
                </a:highlight>
              </a:rPr>
              <a:t>??</a:t>
            </a:r>
            <a:r>
              <a:rPr lang="en-US" altLang="ja-JP" sz="1800" dirty="0">
                <a:highlight>
                  <a:srgbClr val="FFFF00"/>
                </a:highlight>
              </a:rPr>
              <a:t>): Write guidelines on how to perform long-time averages comparisons for GEO-GEO cross-calibration purposes.</a:t>
            </a:r>
            <a:br>
              <a:rPr lang="en-US" altLang="ja-JP" sz="1800" dirty="0">
                <a:highlight>
                  <a:srgbClr val="FFFF00"/>
                </a:highlight>
              </a:rPr>
            </a:br>
            <a:r>
              <a:rPr lang="en-US" altLang="ja-JP" sz="1400" b="0" dirty="0"/>
              <a:t>Regarding an eventual update of the "gold standard" datasets in the DAP, we should trace the calibrations performed between the CRRES and GOES8 era to today, and evaluate how impactful an update would be.</a:t>
            </a:r>
            <a:br>
              <a:rPr lang="en-US" altLang="ja-JP" sz="1400" dirty="0"/>
            </a:br>
            <a:r>
              <a:rPr lang="en-US" altLang="ja-JP" sz="1400" dirty="0"/>
              <a:t>    </a:t>
            </a:r>
            <a:r>
              <a:rPr lang="en-US" altLang="ja-JP" sz="1800" dirty="0">
                <a:highlight>
                  <a:srgbClr val="FFFF00"/>
                </a:highlight>
              </a:rPr>
              <a:t>Action Item 4 (</a:t>
            </a:r>
            <a:r>
              <a:rPr lang="en-US" altLang="ja-JP" sz="1800" dirty="0">
                <a:solidFill>
                  <a:srgbClr val="FF0000"/>
                </a:solidFill>
                <a:highlight>
                  <a:srgbClr val="FFFF00"/>
                </a:highlight>
              </a:rPr>
              <a:t>IS</a:t>
            </a:r>
            <a:r>
              <a:rPr lang="en-US" altLang="ja-JP" sz="1800" dirty="0">
                <a:highlight>
                  <a:srgbClr val="FFFF00"/>
                </a:highlight>
              </a:rPr>
              <a:t>): collect published cross-calibrations studies.</a:t>
            </a:r>
            <a:br>
              <a:rPr lang="en-US" altLang="ja-JP" sz="1800" dirty="0">
                <a:highlight>
                  <a:srgbClr val="FFFF00"/>
                </a:highlight>
              </a:rPr>
            </a:br>
            <a:r>
              <a:rPr lang="en-US" altLang="ja-JP" sz="1800" dirty="0">
                <a:highlight>
                  <a:srgbClr val="FFFF00"/>
                </a:highlight>
              </a:rPr>
              <a:t>        Action Item 4a (</a:t>
            </a:r>
            <a:r>
              <a:rPr lang="en-US" altLang="ja-JP" sz="1800" dirty="0">
                <a:solidFill>
                  <a:srgbClr val="FF0000"/>
                </a:solidFill>
                <a:highlight>
                  <a:srgbClr val="FFFF00"/>
                </a:highlight>
              </a:rPr>
              <a:t>HE</a:t>
            </a:r>
            <a:r>
              <a:rPr lang="en-US" altLang="ja-JP" sz="1800" dirty="0">
                <a:highlight>
                  <a:srgbClr val="FFFF00"/>
                </a:highlight>
              </a:rPr>
              <a:t>): perform archaeology in the reports of ESA projects (SEPEM, TRENDS) to identify calibration studies performed between the CRRES era to today.</a:t>
            </a:r>
            <a:br>
              <a:rPr lang="en-US" altLang="ja-JP" sz="1800" dirty="0">
                <a:highlight>
                  <a:srgbClr val="FFFF00"/>
                </a:highlight>
              </a:rPr>
            </a:br>
            <a:r>
              <a:rPr lang="en-US" altLang="ja-JP" sz="1800" dirty="0">
                <a:highlight>
                  <a:srgbClr val="FFFF00"/>
                </a:highlight>
              </a:rPr>
              <a:t>        Action Item 4b (</a:t>
            </a:r>
            <a:r>
              <a:rPr lang="en-US" altLang="ja-JP" sz="1800" dirty="0">
                <a:solidFill>
                  <a:srgbClr val="FF0000"/>
                </a:solidFill>
                <a:highlight>
                  <a:srgbClr val="FFFF00"/>
                </a:highlight>
              </a:rPr>
              <a:t>JR</a:t>
            </a:r>
            <a:r>
              <a:rPr lang="en-US" altLang="ja-JP" sz="1800" dirty="0">
                <a:highlight>
                  <a:srgbClr val="FFFF00"/>
                </a:highlight>
              </a:rPr>
              <a:t>): identify the calibrations performed on GOES and GPS.</a:t>
            </a:r>
            <a:br>
              <a:rPr lang="en-US" altLang="ja-JP" sz="1800" dirty="0"/>
            </a:br>
            <a:r>
              <a:rPr lang="en-US" altLang="ja-JP" sz="1400" b="0" dirty="0"/>
              <a:t>Further discussion is needed regarding the re-definitions of the gold standards. We can discuss these points by email and </a:t>
            </a:r>
            <a:r>
              <a:rPr lang="en-US" altLang="ja-JP" sz="1400" b="0" dirty="0" err="1"/>
              <a:t>organise</a:t>
            </a:r>
            <a:r>
              <a:rPr lang="en-US" altLang="ja-JP" sz="1400" b="0" dirty="0"/>
              <a:t> telecon meetings as necessary. We have agreed to host the document editing on the PRBEM </a:t>
            </a:r>
            <a:r>
              <a:rPr lang="en-US" altLang="ja-JP" sz="1400" b="0" dirty="0" err="1"/>
              <a:t>Github</a:t>
            </a:r>
            <a:r>
              <a:rPr lang="en-US" altLang="ja-JP" sz="1400" b="0" dirty="0"/>
              <a:t> space.</a:t>
            </a:r>
            <a:br>
              <a:rPr lang="en-US" altLang="ja-JP" sz="1400" b="0" dirty="0"/>
            </a:br>
            <a:r>
              <a:rPr lang="en-US" altLang="ja-JP" sz="1400" dirty="0"/>
              <a:t>    </a:t>
            </a:r>
            <a:r>
              <a:rPr lang="en-US" altLang="ja-JP" sz="1800" dirty="0">
                <a:highlight>
                  <a:srgbClr val="FFFF00"/>
                </a:highlight>
              </a:rPr>
              <a:t>Action Item 5 (</a:t>
            </a:r>
            <a:r>
              <a:rPr lang="en-US" altLang="ja-JP" sz="1800" dirty="0">
                <a:solidFill>
                  <a:srgbClr val="FF0000"/>
                </a:solidFill>
                <a:highlight>
                  <a:srgbClr val="FFFF00"/>
                </a:highlight>
              </a:rPr>
              <a:t>AB</a:t>
            </a:r>
            <a:r>
              <a:rPr lang="en-US" altLang="ja-JP" sz="1800" dirty="0">
                <a:highlight>
                  <a:srgbClr val="FFFF00"/>
                </a:highlight>
              </a:rPr>
              <a:t>): setup a repository for the purpose of editing the new document</a:t>
            </a:r>
            <a:endParaRPr kumimoji="1" lang="ja-JP" altLang="en-US" sz="1800" dirty="0"/>
          </a:p>
        </p:txBody>
      </p:sp>
      <p:sp>
        <p:nvSpPr>
          <p:cNvPr id="5" name="テキスト ボックス 4">
            <a:extLst>
              <a:ext uri="{FF2B5EF4-FFF2-40B4-BE49-F238E27FC236}">
                <a16:creationId xmlns:a16="http://schemas.microsoft.com/office/drawing/2014/main" id="{F09C48FC-2586-DA47-5C3F-0F87A39451B0}"/>
              </a:ext>
            </a:extLst>
          </p:cNvPr>
          <p:cNvSpPr txBox="1"/>
          <p:nvPr/>
        </p:nvSpPr>
        <p:spPr>
          <a:xfrm>
            <a:off x="0" y="6550222"/>
            <a:ext cx="7870302" cy="307777"/>
          </a:xfrm>
          <a:prstGeom prst="rect">
            <a:avLst/>
          </a:prstGeom>
          <a:noFill/>
        </p:spPr>
        <p:txBody>
          <a:bodyPr wrap="square" rtlCol="0">
            <a:spAutoFit/>
          </a:bodyPr>
          <a:lstStyle/>
          <a:p>
            <a:r>
              <a:rPr kumimoji="1" lang="en-US" altLang="ja-JP" sz="1400" dirty="0"/>
              <a:t>Attendee: A. </a:t>
            </a:r>
            <a:r>
              <a:rPr kumimoji="1" lang="en-US" altLang="ja-JP" sz="1400" dirty="0" err="1"/>
              <a:t>Boudouridis</a:t>
            </a:r>
            <a:r>
              <a:rPr kumimoji="1" lang="en-US" altLang="ja-JP" sz="1400" dirty="0"/>
              <a:t>, A. Brunet, H. Evans, B. Kress, Y. Miyoshi, T. Nagatsuma, J. Rodriguez, I. Sandberg</a:t>
            </a:r>
            <a:endParaRPr kumimoji="1" lang="ja-JP" altLang="en-US" sz="1400" dirty="0"/>
          </a:p>
        </p:txBody>
      </p:sp>
    </p:spTree>
    <p:extLst>
      <p:ext uri="{BB962C8B-B14F-4D97-AF65-F5344CB8AC3E}">
        <p14:creationId xmlns:p14="http://schemas.microsoft.com/office/powerpoint/2010/main" val="3959322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979DC1-A0A4-C93A-BF7C-7A679A3C195D}"/>
              </a:ext>
            </a:extLst>
          </p:cNvPr>
          <p:cNvSpPr>
            <a:spLocks noGrp="1"/>
          </p:cNvSpPr>
          <p:nvPr>
            <p:ph type="title"/>
          </p:nvPr>
        </p:nvSpPr>
        <p:spPr>
          <a:xfrm>
            <a:off x="457200" y="274640"/>
            <a:ext cx="8229600" cy="543508"/>
          </a:xfrm>
        </p:spPr>
        <p:txBody>
          <a:bodyPr/>
          <a:lstStyle/>
          <a:p>
            <a:r>
              <a:rPr kumimoji="1" lang="en-US" altLang="ja-JP" dirty="0"/>
              <a:t>Work Plan of GSICS GRWG </a:t>
            </a:r>
            <a:r>
              <a:rPr kumimoji="1" lang="en-US" altLang="ja-JP" dirty="0" err="1"/>
              <a:t>SWx</a:t>
            </a:r>
            <a:r>
              <a:rPr kumimoji="1" lang="en-US" altLang="ja-JP" dirty="0"/>
              <a:t> Sub-group</a:t>
            </a:r>
            <a:endParaRPr kumimoji="1" lang="ja-JP" altLang="en-US" dirty="0"/>
          </a:p>
        </p:txBody>
      </p:sp>
      <p:sp>
        <p:nvSpPr>
          <p:cNvPr id="3" name="コンテンツ プレースホルダー 2">
            <a:extLst>
              <a:ext uri="{FF2B5EF4-FFF2-40B4-BE49-F238E27FC236}">
                <a16:creationId xmlns:a16="http://schemas.microsoft.com/office/drawing/2014/main" id="{1456738C-97E6-9AFA-21FB-6143E66275CA}"/>
              </a:ext>
            </a:extLst>
          </p:cNvPr>
          <p:cNvSpPr>
            <a:spLocks noGrp="1"/>
          </p:cNvSpPr>
          <p:nvPr>
            <p:ph idx="1"/>
          </p:nvPr>
        </p:nvSpPr>
        <p:spPr>
          <a:xfrm>
            <a:off x="457200" y="930444"/>
            <a:ext cx="8446168" cy="5079740"/>
          </a:xfrm>
          <a:solidFill>
            <a:schemeClr val="bg1"/>
          </a:solidFill>
        </p:spPr>
        <p:txBody>
          <a:bodyPr/>
          <a:lstStyle/>
          <a:p>
            <a:pPr>
              <a:spcBef>
                <a:spcPts val="800"/>
              </a:spcBef>
              <a:spcAft>
                <a:spcPts val="400"/>
              </a:spcAft>
              <a:buNone/>
            </a:pPr>
            <a:r>
              <a:rPr lang="en-GB" altLang="ja-JP" sz="2000" b="1" kern="100" dirty="0">
                <a:solidFill>
                  <a:srgbClr val="0F4761"/>
                </a:solidFill>
                <a:effectLst/>
                <a:ea typeface="游ゴシック Light" panose="020B0300000000000000" pitchFamily="50" charset="-128"/>
                <a:cs typeface="Times New Roman" panose="02020603050405020304" pitchFamily="18" charset="0"/>
              </a:rPr>
              <a:t>Objective:</a:t>
            </a:r>
            <a:endParaRPr lang="ja-JP" altLang="ja-JP" sz="2000" b="1" kern="100" dirty="0">
              <a:solidFill>
                <a:srgbClr val="0F4761"/>
              </a:solidFill>
              <a:effectLst/>
              <a:ea typeface="游ゴシック Light" panose="020B0300000000000000" pitchFamily="50" charset="-128"/>
              <a:cs typeface="Times New Roman" panose="02020603050405020304" pitchFamily="18" charset="0"/>
            </a:endParaRPr>
          </a:p>
          <a:p>
            <a:pPr indent="0" algn="just">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To provide coherent and consistent exchange of the data provided by radiation monitoring assets of the GSICS members.</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pPr>
              <a:spcBef>
                <a:spcPts val="800"/>
              </a:spcBef>
              <a:spcAft>
                <a:spcPts val="400"/>
              </a:spcAft>
              <a:buNone/>
            </a:pPr>
            <a:r>
              <a:rPr lang="en-GB" altLang="ja-JP" sz="2000" b="1" kern="100" dirty="0">
                <a:solidFill>
                  <a:srgbClr val="0F4761"/>
                </a:solidFill>
                <a:effectLst/>
                <a:ea typeface="游ゴシック Light" panose="020B0300000000000000" pitchFamily="50" charset="-128"/>
                <a:cs typeface="Times New Roman" panose="02020603050405020304" pitchFamily="18" charset="0"/>
              </a:rPr>
              <a:t>Requirements:</a:t>
            </a:r>
            <a:endParaRPr lang="ja-JP" altLang="ja-JP" sz="2000" b="1" kern="100" dirty="0">
              <a:solidFill>
                <a:srgbClr val="0F4761"/>
              </a:solidFill>
              <a:effectLst/>
              <a:ea typeface="游ゴシック Light" panose="020B0300000000000000" pitchFamily="50" charset="-128"/>
              <a:cs typeface="Times New Roman" panose="02020603050405020304" pitchFamily="18" charset="0"/>
            </a:endParaRPr>
          </a:p>
          <a:p>
            <a:pPr marL="342900" lvl="0" indent="-342900">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Consistency of data level definitions.</a:t>
            </a:r>
            <a:endParaRPr lang="ja-JP" altLang="ja-JP" sz="1800" kern="100" dirty="0">
              <a:effectLst/>
              <a:ea typeface="游ゴシック" panose="020B0400000000000000" pitchFamily="50" charset="-128"/>
              <a:cs typeface="Times New Roman" panose="02020603050405020304" pitchFamily="18" charset="0"/>
            </a:endParaRPr>
          </a:p>
          <a:p>
            <a:pPr marL="342900" lvl="0" indent="-342900">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Cross-calibration of datasets.</a:t>
            </a:r>
            <a:endParaRPr lang="ja-JP" altLang="ja-JP" sz="1800" kern="100" dirty="0">
              <a:effectLst/>
              <a:ea typeface="游ゴシック" panose="020B0400000000000000" pitchFamily="50" charset="-128"/>
              <a:cs typeface="Times New Roman" panose="02020603050405020304" pitchFamily="18" charset="0"/>
            </a:endParaRPr>
          </a:p>
          <a:p>
            <a:pPr marL="342900" lvl="0" indent="-342900">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Standardisation and Specification of data, its meta data and necessary ancillary data.</a:t>
            </a:r>
            <a:endParaRPr lang="ja-JP" altLang="ja-JP" sz="1800" kern="100" dirty="0">
              <a:effectLst/>
              <a:ea typeface="游ゴシック" panose="020B0400000000000000" pitchFamily="50" charset="-128"/>
              <a:cs typeface="Times New Roman" panose="02020603050405020304" pitchFamily="18" charset="0"/>
            </a:endParaRPr>
          </a:p>
          <a:p>
            <a:pPr marL="342900" lvl="0" indent="-342900">
              <a:spcAft>
                <a:spcPts val="800"/>
              </a:spcAft>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Consistent data exchange service interfaces.</a:t>
            </a:r>
            <a:endParaRPr lang="ja-JP" altLang="ja-JP" sz="1800" kern="100" dirty="0">
              <a:effectLst/>
              <a:ea typeface="游ゴシック" panose="020B0400000000000000" pitchFamily="50" charset="-128"/>
              <a:cs typeface="Times New Roman" panose="02020603050405020304" pitchFamily="18" charset="0"/>
            </a:endParaRPr>
          </a:p>
          <a:p>
            <a:pPr marL="0" indent="0">
              <a:spcBef>
                <a:spcPts val="800"/>
              </a:spcBef>
              <a:spcAft>
                <a:spcPts val="400"/>
              </a:spcAft>
              <a:buNone/>
            </a:pPr>
            <a:r>
              <a:rPr lang="en-GB" altLang="ja-JP" sz="2000" b="1" kern="100" dirty="0">
                <a:solidFill>
                  <a:srgbClr val="0F4761"/>
                </a:solidFill>
                <a:effectLst/>
                <a:ea typeface="游ゴシック Light" panose="020B0300000000000000" pitchFamily="50" charset="-128"/>
                <a:cs typeface="Times New Roman" panose="02020603050405020304" pitchFamily="18" charset="0"/>
              </a:rPr>
              <a:t>Tasks:</a:t>
            </a:r>
            <a:endParaRPr lang="ja-JP" altLang="ja-JP" sz="2000" b="1" kern="100" dirty="0">
              <a:solidFill>
                <a:srgbClr val="0F4761"/>
              </a:solidFill>
              <a:effectLst/>
              <a:ea typeface="游ゴシック Light" panose="020B0300000000000000" pitchFamily="50" charset="-128"/>
              <a:cs typeface="Times New Roman" panose="02020603050405020304" pitchFamily="18" charset="0"/>
            </a:endParaRPr>
          </a:p>
          <a:p>
            <a:pPr>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Map data level definitions of GSICS members</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marL="369286" lvl="1" indent="0" algn="just">
              <a:lnSpc>
                <a:spcPct val="107000"/>
              </a:lnSpc>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The definition of data set processing levels varies from instrument to instrument. To ensure consistency for data intercomparisons, it is necessary to provide a mapping between the different levels used by the members.</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2351127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DC102-820E-A1C4-F6EB-AA20C9FDE7A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6636560-94D2-B9B9-D775-12767B4FBCF2}"/>
              </a:ext>
            </a:extLst>
          </p:cNvPr>
          <p:cNvSpPr>
            <a:spLocks noGrp="1"/>
          </p:cNvSpPr>
          <p:nvPr>
            <p:ph type="title"/>
          </p:nvPr>
        </p:nvSpPr>
        <p:spPr>
          <a:xfrm>
            <a:off x="457200" y="274640"/>
            <a:ext cx="8229600" cy="647782"/>
          </a:xfrm>
        </p:spPr>
        <p:txBody>
          <a:bodyPr/>
          <a:lstStyle/>
          <a:p>
            <a:r>
              <a:rPr kumimoji="1" lang="en-US" altLang="ja-JP" dirty="0"/>
              <a:t>Work Plan of GSICS GRWG </a:t>
            </a:r>
            <a:r>
              <a:rPr kumimoji="1" lang="en-US" altLang="ja-JP" dirty="0" err="1"/>
              <a:t>SWx</a:t>
            </a:r>
            <a:r>
              <a:rPr kumimoji="1" lang="en-US" altLang="ja-JP" dirty="0"/>
              <a:t> Sub-group</a:t>
            </a:r>
            <a:endParaRPr kumimoji="1" lang="ja-JP" altLang="en-US" dirty="0"/>
          </a:p>
        </p:txBody>
      </p:sp>
      <p:sp>
        <p:nvSpPr>
          <p:cNvPr id="3" name="コンテンツ プレースホルダー 2">
            <a:extLst>
              <a:ext uri="{FF2B5EF4-FFF2-40B4-BE49-F238E27FC236}">
                <a16:creationId xmlns:a16="http://schemas.microsoft.com/office/drawing/2014/main" id="{0C9BA86D-6FD8-B8BD-B018-2685174FEFB1}"/>
              </a:ext>
            </a:extLst>
          </p:cNvPr>
          <p:cNvSpPr>
            <a:spLocks noGrp="1"/>
          </p:cNvSpPr>
          <p:nvPr>
            <p:ph idx="1"/>
          </p:nvPr>
        </p:nvSpPr>
        <p:spPr>
          <a:xfrm>
            <a:off x="457199" y="914402"/>
            <a:ext cx="8510337" cy="5668958"/>
          </a:xfrm>
          <a:solidFill>
            <a:schemeClr val="bg1"/>
          </a:solidFill>
        </p:spPr>
        <p:txBody>
          <a:bodyPr/>
          <a:lstStyle/>
          <a:p>
            <a:pPr>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Define procedure for dataset cross-calibration</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indent="0">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A procedure for the cross-calibration of radiation instrument data is required. Existing procedures, such as the COSPAR/PRBEM procedure (</a:t>
            </a:r>
            <a:r>
              <a:rPr lang="en-GB" altLang="ja-JP" sz="1800" u="sng" kern="100" dirty="0">
                <a:solidFill>
                  <a:schemeClr val="tx1"/>
                </a:solidFill>
                <a:effectLst/>
                <a:ea typeface="游ゴシック" panose="020B0400000000000000" pitchFamily="50" charset="-128"/>
                <a:cs typeface="Times New Roman" panose="02020603050405020304" pitchFamily="18" charset="0"/>
                <a:hlinkClick r:id="rId2">
                  <a:extLst>
                    <a:ext uri="{A12FA001-AC4F-418D-AE19-62706E023703}">
                      <ahyp:hlinkClr xmlns:ahyp="http://schemas.microsoft.com/office/drawing/2018/hyperlinkcolor" val="tx"/>
                    </a:ext>
                  </a:extLst>
                </a:hlinkClick>
              </a:rPr>
              <a:t>https://prbem.github.io/documents/Standard_Data_Analysis.pdf</a:t>
            </a:r>
            <a:r>
              <a:rPr lang="en-GB" altLang="ja-JP" sz="1800" kern="100" dirty="0">
                <a:solidFill>
                  <a:schemeClr val="tx1"/>
                </a:solidFill>
                <a:effectLst/>
                <a:ea typeface="游ゴシック" panose="020B0400000000000000" pitchFamily="50" charset="-128"/>
                <a:cs typeface="Times New Roman" panose="02020603050405020304" pitchFamily="18" charset="0"/>
              </a:rPr>
              <a:t>) will be analysed. The unique aspects of the GSICS data sets on Geostationary orbits, i.e. a lack of conjunctions between spacecraft must be addressed in the process.</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pPr>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Identification of Ancillary Data</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indent="0">
              <a:lnSpc>
                <a:spcPct val="107000"/>
              </a:lnSpc>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The datasets to be exchanged are generally time series data from in-situ radiation instrumentation, typically providing flux spectra for a set of energetic particles, e.g. protons and electrons. To effectively cross-calibrate the data additional ancillary information is required. This can include:</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pPr marL="712186" lvl="1" indent="-180000">
              <a:spcBef>
                <a:spcPts val="0"/>
              </a:spcBef>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Geographic location</a:t>
            </a:r>
            <a:endParaRPr lang="ja-JP" altLang="ja-JP" sz="1600" kern="100" dirty="0">
              <a:effectLst/>
              <a:ea typeface="Aptos" panose="020B0004020202020204" pitchFamily="34" charset="0"/>
              <a:cs typeface="Times New Roman" panose="02020603050405020304" pitchFamily="18" charset="0"/>
            </a:endParaRPr>
          </a:p>
          <a:p>
            <a:pPr marL="712186" lvl="1" indent="-180000">
              <a:lnSpc>
                <a:spcPct val="107000"/>
              </a:lnSpc>
              <a:spcBef>
                <a:spcPts val="0"/>
              </a:spcBef>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Magnetospheric location (B, L, L*, MLT, pitch angle), which introduces questions about consistency in the calculation method and geomagnetic field models.</a:t>
            </a:r>
            <a:endParaRPr lang="ja-JP" altLang="ja-JP" sz="1600" kern="100" dirty="0">
              <a:effectLst/>
              <a:ea typeface="Aptos" panose="020B0004020202020204" pitchFamily="34" charset="0"/>
              <a:cs typeface="Times New Roman" panose="02020603050405020304" pitchFamily="18" charset="0"/>
            </a:endParaRPr>
          </a:p>
          <a:p>
            <a:pPr marL="712186" lvl="1" indent="-180000">
              <a:spcBef>
                <a:spcPts val="0"/>
              </a:spcBef>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Instrument response functions</a:t>
            </a:r>
            <a:endParaRPr lang="ja-JP" altLang="ja-JP" sz="1600" kern="100" dirty="0">
              <a:effectLst/>
              <a:ea typeface="Aptos" panose="020B0004020202020204" pitchFamily="34" charset="0"/>
              <a:cs typeface="Times New Roman" panose="02020603050405020304" pitchFamily="18" charset="0"/>
            </a:endParaRPr>
          </a:p>
          <a:p>
            <a:pPr marL="712186" lvl="1" indent="-180000">
              <a:spcAft>
                <a:spcPts val="800"/>
              </a:spcAft>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Instrument calibration reports</a:t>
            </a:r>
            <a:endParaRPr lang="ja-JP" altLang="ja-JP" sz="1600" kern="100" dirty="0">
              <a:effectLst/>
              <a:ea typeface="Aptos" panose="020B0004020202020204" pitchFamily="34" charset="0"/>
              <a:cs typeface="Times New Roman" panose="02020603050405020304" pitchFamily="18" charset="0"/>
            </a:endParaRPr>
          </a:p>
          <a:p>
            <a:pPr marL="0" indent="0">
              <a:lnSpc>
                <a:spcPct val="107000"/>
              </a:lnSpc>
              <a:spcAft>
                <a:spcPts val="800"/>
              </a:spcAft>
              <a:buNone/>
            </a:pPr>
            <a:r>
              <a:rPr lang="en-GB" altLang="ja-JP" sz="1400" kern="100" dirty="0">
                <a:effectLst/>
                <a:ea typeface="游ゴシック" panose="020B0400000000000000" pitchFamily="50" charset="-128"/>
                <a:cs typeface="Times New Roman" panose="02020603050405020304" pitchFamily="18" charset="0"/>
              </a:rPr>
              <a:t>Note: the COSPAR/PRBEM collaboration has developed a series of documents specifying the minimum level of ancillary data and meta-data required for a typical radiation belt data analysis,</a:t>
            </a:r>
            <a:r>
              <a:rPr lang="ja-JP" altLang="en-US" sz="1400" kern="100" dirty="0">
                <a:ea typeface="游ゴシック" panose="020B0400000000000000" pitchFamily="50" charset="-128"/>
                <a:cs typeface="Times New Roman" panose="02020603050405020304" pitchFamily="18" charset="0"/>
              </a:rPr>
              <a:t> </a:t>
            </a:r>
            <a:r>
              <a:rPr lang="en-GB" altLang="ja-JP" sz="1400" kern="100" dirty="0">
                <a:effectLst/>
                <a:ea typeface="游ゴシック" panose="020B0400000000000000" pitchFamily="50" charset="-128"/>
                <a:cs typeface="Times New Roman" panose="02020603050405020304" pitchFamily="18" charset="0"/>
              </a:rPr>
              <a:t>https://prbem.github.io/docs/.</a:t>
            </a:r>
            <a:endParaRPr kumimoji="1" lang="ja-JP" altLang="en-US" dirty="0"/>
          </a:p>
        </p:txBody>
      </p:sp>
    </p:spTree>
    <p:extLst>
      <p:ext uri="{BB962C8B-B14F-4D97-AF65-F5344CB8AC3E}">
        <p14:creationId xmlns:p14="http://schemas.microsoft.com/office/powerpoint/2010/main" val="185971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2BD90F-39ED-E0E6-2F29-A0F6E4DC61F6}"/>
              </a:ext>
            </a:extLst>
          </p:cNvPr>
          <p:cNvSpPr>
            <a:spLocks noGrp="1"/>
          </p:cNvSpPr>
          <p:nvPr>
            <p:ph type="title"/>
          </p:nvPr>
        </p:nvSpPr>
        <p:spPr>
          <a:xfrm>
            <a:off x="457200" y="274640"/>
            <a:ext cx="8229600" cy="647782"/>
          </a:xfrm>
        </p:spPr>
        <p:txBody>
          <a:bodyPr/>
          <a:lstStyle/>
          <a:p>
            <a:r>
              <a:rPr kumimoji="1" lang="en-US" altLang="ja-JP" dirty="0"/>
              <a:t>Work Plan of GSICS GRWG </a:t>
            </a:r>
            <a:r>
              <a:rPr kumimoji="1" lang="en-US" altLang="ja-JP" dirty="0" err="1"/>
              <a:t>SWx</a:t>
            </a:r>
            <a:r>
              <a:rPr kumimoji="1" lang="en-US" altLang="ja-JP" dirty="0"/>
              <a:t> Sub-group</a:t>
            </a:r>
            <a:endParaRPr kumimoji="1" lang="ja-JP" altLang="en-US" dirty="0"/>
          </a:p>
        </p:txBody>
      </p:sp>
      <p:sp>
        <p:nvSpPr>
          <p:cNvPr id="3" name="コンテンツ プレースホルダー 2">
            <a:extLst>
              <a:ext uri="{FF2B5EF4-FFF2-40B4-BE49-F238E27FC236}">
                <a16:creationId xmlns:a16="http://schemas.microsoft.com/office/drawing/2014/main" id="{18A6C5D6-CA4E-B49E-AE07-0DDB3815D2CB}"/>
              </a:ext>
            </a:extLst>
          </p:cNvPr>
          <p:cNvSpPr>
            <a:spLocks noGrp="1"/>
          </p:cNvSpPr>
          <p:nvPr>
            <p:ph idx="1"/>
          </p:nvPr>
        </p:nvSpPr>
        <p:spPr>
          <a:xfrm>
            <a:off x="457200" y="914402"/>
            <a:ext cx="8414084" cy="4932945"/>
          </a:xfrm>
          <a:solidFill>
            <a:schemeClr val="bg1"/>
          </a:solidFill>
        </p:spPr>
        <p:txBody>
          <a:bodyPr/>
          <a:lstStyle/>
          <a:p>
            <a:pPr>
              <a:lnSpc>
                <a:spcPct val="107000"/>
              </a:lnSpc>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Define Data Exchange services</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indent="0">
              <a:spcAft>
                <a:spcPts val="800"/>
              </a:spcAft>
              <a:buNone/>
            </a:pPr>
            <a:r>
              <a:rPr lang="en-GB" altLang="ja-JP" sz="1800" kern="100" dirty="0">
                <a:effectLst/>
                <a:ea typeface="游ゴシック" panose="020B0400000000000000" pitchFamily="50" charset="-128"/>
                <a:cs typeface="Times New Roman" panose="02020603050405020304" pitchFamily="18" charset="0"/>
              </a:rPr>
              <a:t>To effectively share data assets between the GSICS members, a coordinated approach for dissemination is necessary. Ideally, this includes the consistent implementation of services based upon the same interfaces to both to search and deliver data, but also provision of the ancillary data in a coherent and standardized manner.</a:t>
            </a:r>
            <a:endParaRPr lang="ja-JP" altLang="ja-JP" sz="1800" kern="100" dirty="0">
              <a:effectLst/>
              <a:ea typeface="游ゴシック" panose="020B0400000000000000" pitchFamily="50" charset="-128"/>
              <a:cs typeface="Times New Roman" panose="02020603050405020304" pitchFamily="18" charset="0"/>
            </a:endParaRPr>
          </a:p>
          <a:p>
            <a:pPr>
              <a:lnSpc>
                <a:spcPct val="107000"/>
              </a:lnSpc>
              <a:spcAft>
                <a:spcPts val="800"/>
              </a:spcAft>
              <a:buNone/>
            </a:pPr>
            <a:r>
              <a:rPr lang="en-GB" altLang="ja-JP" sz="2000" i="1" kern="100" dirty="0">
                <a:effectLst/>
                <a:ea typeface="游ゴシック" panose="020B0400000000000000" pitchFamily="50" charset="-128"/>
                <a:cs typeface="Times New Roman" panose="02020603050405020304" pitchFamily="18" charset="0"/>
              </a:rPr>
              <a:t>Issues to be addressed include:</a:t>
            </a:r>
            <a:endParaRPr lang="ja-JP" altLang="ja-JP" sz="2000" i="1" kern="100" dirty="0">
              <a:effectLst/>
              <a:ea typeface="游ゴシック" panose="020B0400000000000000" pitchFamily="50" charset="-128"/>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Latency in (near) real time dataset updates</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Archival access to data</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Local mirroring of data</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Standardised provision of ancillary data</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Documentation of changes in service (data outages, scheduled maintenance, recalibration/configuration of instruments, etc.)</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spcAft>
                <a:spcPts val="800"/>
              </a:spcAft>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Technology API (HAPI servers, CDF data file directories, etc.)</a:t>
            </a:r>
            <a:endParaRPr lang="ja-JP" altLang="ja-JP" sz="1800" kern="100" dirty="0">
              <a:effectLst/>
              <a:ea typeface="Aptos" panose="020B0004020202020204" pitchFamily="34" charset="0"/>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2814628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90A01-4DCF-9C2C-5551-CB21F9B796C7}"/>
              </a:ext>
            </a:extLst>
          </p:cNvPr>
          <p:cNvSpPr>
            <a:spLocks noGrp="1"/>
          </p:cNvSpPr>
          <p:nvPr>
            <p:ph type="title"/>
          </p:nvPr>
        </p:nvSpPr>
        <p:spPr/>
        <p:txBody>
          <a:bodyPr/>
          <a:lstStyle/>
          <a:p>
            <a:r>
              <a:rPr kumimoji="1" lang="en-US" altLang="ja-JP" dirty="0"/>
              <a:t>Assigning persons to lead individual tasks of work plan</a:t>
            </a:r>
            <a:endParaRPr kumimoji="1" lang="ja-JP" altLang="en-US" dirty="0"/>
          </a:p>
        </p:txBody>
      </p:sp>
      <p:sp>
        <p:nvSpPr>
          <p:cNvPr id="3" name="コンテンツ プレースホルダー 2">
            <a:extLst>
              <a:ext uri="{FF2B5EF4-FFF2-40B4-BE49-F238E27FC236}">
                <a16:creationId xmlns:a16="http://schemas.microsoft.com/office/drawing/2014/main" id="{18BF1278-AE13-F5B3-7FC3-14B102E66377}"/>
              </a:ext>
            </a:extLst>
          </p:cNvPr>
          <p:cNvSpPr>
            <a:spLocks noGrp="1"/>
          </p:cNvSpPr>
          <p:nvPr>
            <p:ph idx="1"/>
          </p:nvPr>
        </p:nvSpPr>
        <p:spPr/>
        <p:txBody>
          <a:bodyPr/>
          <a:lstStyle/>
          <a:p>
            <a:pPr marL="0" indent="0">
              <a:buNone/>
            </a:pPr>
            <a:r>
              <a:rPr kumimoji="1" lang="en-US" altLang="ja-JP" dirty="0"/>
              <a:t>To proceed our tasks based on the proposed work plan, following lead will be assigned. It is highly recommended that each lead will give some progress report and setting action items at the subgroup meeting.</a:t>
            </a:r>
          </a:p>
          <a:p>
            <a:r>
              <a:rPr kumimoji="1" lang="en-US" altLang="ja-JP" dirty="0"/>
              <a:t>Map data level definitions of GSICS members</a:t>
            </a:r>
          </a:p>
          <a:p>
            <a:pPr lvl="1"/>
            <a:r>
              <a:rPr kumimoji="1" lang="en-US" altLang="ja-JP" dirty="0"/>
              <a:t>Tsutomu Nagatsuma (NICT) and </a:t>
            </a:r>
            <a:r>
              <a:rPr kumimoji="1" lang="en-US" altLang="ja-JP" dirty="0">
                <a:solidFill>
                  <a:srgbClr val="FF0000"/>
                </a:solidFill>
                <a:highlight>
                  <a:srgbClr val="FFFF00"/>
                </a:highlight>
              </a:rPr>
              <a:t>TBD</a:t>
            </a:r>
          </a:p>
          <a:p>
            <a:pPr marL="422041" lvl="1" indent="0">
              <a:buNone/>
            </a:pPr>
            <a:r>
              <a:rPr kumimoji="1" lang="en-US" altLang="ja-JP" dirty="0"/>
              <a:t>Status: Ask members to review data level definition</a:t>
            </a:r>
          </a:p>
          <a:p>
            <a:r>
              <a:rPr kumimoji="1" lang="en-US" altLang="ja-JP" dirty="0"/>
              <a:t>Define procedure for dataset cross-calibration</a:t>
            </a:r>
          </a:p>
          <a:p>
            <a:pPr lvl="1"/>
            <a:r>
              <a:rPr kumimoji="1" lang="en-US" altLang="ja-JP" dirty="0"/>
              <a:t>Lead: Ingmar Sandberg(SPARC) and Juan Rodriguez(CU)</a:t>
            </a:r>
          </a:p>
          <a:p>
            <a:pPr marL="422041" lvl="1" indent="0">
              <a:buNone/>
            </a:pPr>
            <a:r>
              <a:rPr kumimoji="1" lang="en-US" altLang="ja-JP" dirty="0"/>
              <a:t>Status:</a:t>
            </a:r>
          </a:p>
          <a:p>
            <a:r>
              <a:rPr kumimoji="1" lang="en-US" altLang="ja-JP" dirty="0"/>
              <a:t>Identification of Ancillary Data</a:t>
            </a:r>
          </a:p>
          <a:p>
            <a:pPr lvl="1"/>
            <a:r>
              <a:rPr kumimoji="1" lang="en-US" altLang="ja-JP" dirty="0"/>
              <a:t>Lead: Jesse Andries(WMO) and Hugh Evans (ESA)</a:t>
            </a:r>
          </a:p>
          <a:p>
            <a:pPr marL="422041" lvl="1" indent="0">
              <a:buNone/>
            </a:pPr>
            <a:r>
              <a:rPr kumimoji="1" lang="en-US" altLang="ja-JP" dirty="0"/>
              <a:t>Status:</a:t>
            </a:r>
          </a:p>
          <a:p>
            <a:r>
              <a:rPr kumimoji="1" lang="en-US" altLang="ja-JP" dirty="0"/>
              <a:t>Define Data Exchange services</a:t>
            </a:r>
          </a:p>
          <a:p>
            <a:pPr lvl="1"/>
            <a:r>
              <a:rPr kumimoji="1" lang="en-US" altLang="ja-JP" dirty="0"/>
              <a:t>Lead: </a:t>
            </a:r>
            <a:r>
              <a:rPr kumimoji="1" lang="en-US" altLang="ja-JP" dirty="0">
                <a:solidFill>
                  <a:srgbClr val="FF0000"/>
                </a:solidFill>
                <a:highlight>
                  <a:srgbClr val="FFFF00"/>
                </a:highlight>
              </a:rPr>
              <a:t>TBD (from ESA and NOAA?)</a:t>
            </a:r>
          </a:p>
        </p:txBody>
      </p:sp>
    </p:spTree>
    <p:extLst>
      <p:ext uri="{BB962C8B-B14F-4D97-AF65-F5344CB8AC3E}">
        <p14:creationId xmlns:p14="http://schemas.microsoft.com/office/powerpoint/2010/main" val="2827793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2AB095-D313-70AF-2C09-A29626578348}"/>
              </a:ext>
            </a:extLst>
          </p:cNvPr>
          <p:cNvSpPr>
            <a:spLocks noGrp="1"/>
          </p:cNvSpPr>
          <p:nvPr>
            <p:ph type="title"/>
          </p:nvPr>
        </p:nvSpPr>
        <p:spPr>
          <a:xfrm>
            <a:off x="457200" y="157482"/>
            <a:ext cx="8229600" cy="954087"/>
          </a:xfrm>
        </p:spPr>
        <p:txBody>
          <a:bodyPr/>
          <a:lstStyle/>
          <a:p>
            <a:r>
              <a:rPr kumimoji="1" lang="en-US" altLang="ja-JP" dirty="0"/>
              <a:t>Proposal of Data Level Mapping</a:t>
            </a:r>
            <a:br>
              <a:rPr kumimoji="1" lang="en-US" altLang="ja-JP" dirty="0"/>
            </a:br>
            <a:r>
              <a:rPr kumimoji="1" lang="en-US" altLang="ja-JP" dirty="0"/>
              <a:t>PDS4 Processing Levels for </a:t>
            </a:r>
            <a:r>
              <a:rPr kumimoji="1" lang="en-US" altLang="ja-JP" dirty="0" err="1"/>
              <a:t>SWx</a:t>
            </a:r>
            <a:r>
              <a:rPr kumimoji="1" lang="en-US" altLang="ja-JP" dirty="0"/>
              <a:t> Data Sets (Draft)</a:t>
            </a:r>
            <a:endParaRPr kumimoji="1" lang="ja-JP" altLang="en-US" dirty="0"/>
          </a:p>
        </p:txBody>
      </p:sp>
      <p:graphicFrame>
        <p:nvGraphicFramePr>
          <p:cNvPr id="4" name="コンテンツ プレースホルダー 3">
            <a:extLst>
              <a:ext uri="{FF2B5EF4-FFF2-40B4-BE49-F238E27FC236}">
                <a16:creationId xmlns:a16="http://schemas.microsoft.com/office/drawing/2014/main" id="{45736CA6-95BA-3F46-DA5A-D43311575722}"/>
              </a:ext>
            </a:extLst>
          </p:cNvPr>
          <p:cNvGraphicFramePr>
            <a:graphicFrameLocks noGrp="1"/>
          </p:cNvGraphicFramePr>
          <p:nvPr>
            <p:ph idx="1"/>
          </p:nvPr>
        </p:nvGraphicFramePr>
        <p:xfrm>
          <a:off x="80211" y="1391920"/>
          <a:ext cx="8951498" cy="5521960"/>
        </p:xfrm>
        <a:graphic>
          <a:graphicData uri="http://schemas.openxmlformats.org/drawingml/2006/table">
            <a:tbl>
              <a:tblPr firstRow="1" bandRow="1">
                <a:tableStyleId>{5C22544A-7EE6-4342-B048-85BDC9FD1C3A}</a:tableStyleId>
              </a:tblPr>
              <a:tblGrid>
                <a:gridCol w="929658">
                  <a:extLst>
                    <a:ext uri="{9D8B030D-6E8A-4147-A177-3AD203B41FA5}">
                      <a16:colId xmlns:a16="http://schemas.microsoft.com/office/drawing/2014/main" val="1390582715"/>
                    </a:ext>
                  </a:extLst>
                </a:gridCol>
                <a:gridCol w="3971205">
                  <a:extLst>
                    <a:ext uri="{9D8B030D-6E8A-4147-A177-3AD203B41FA5}">
                      <a16:colId xmlns:a16="http://schemas.microsoft.com/office/drawing/2014/main" val="3511553699"/>
                    </a:ext>
                  </a:extLst>
                </a:gridCol>
                <a:gridCol w="585537">
                  <a:extLst>
                    <a:ext uri="{9D8B030D-6E8A-4147-A177-3AD203B41FA5}">
                      <a16:colId xmlns:a16="http://schemas.microsoft.com/office/drawing/2014/main" val="775147322"/>
                    </a:ext>
                  </a:extLst>
                </a:gridCol>
                <a:gridCol w="473242">
                  <a:extLst>
                    <a:ext uri="{9D8B030D-6E8A-4147-A177-3AD203B41FA5}">
                      <a16:colId xmlns:a16="http://schemas.microsoft.com/office/drawing/2014/main" val="2316191063"/>
                    </a:ext>
                  </a:extLst>
                </a:gridCol>
                <a:gridCol w="569494">
                  <a:extLst>
                    <a:ext uri="{9D8B030D-6E8A-4147-A177-3AD203B41FA5}">
                      <a16:colId xmlns:a16="http://schemas.microsoft.com/office/drawing/2014/main" val="3550122291"/>
                    </a:ext>
                  </a:extLst>
                </a:gridCol>
                <a:gridCol w="553453">
                  <a:extLst>
                    <a:ext uri="{9D8B030D-6E8A-4147-A177-3AD203B41FA5}">
                      <a16:colId xmlns:a16="http://schemas.microsoft.com/office/drawing/2014/main" val="3115739729"/>
                    </a:ext>
                  </a:extLst>
                </a:gridCol>
                <a:gridCol w="665747">
                  <a:extLst>
                    <a:ext uri="{9D8B030D-6E8A-4147-A177-3AD203B41FA5}">
                      <a16:colId xmlns:a16="http://schemas.microsoft.com/office/drawing/2014/main" val="1704287807"/>
                    </a:ext>
                  </a:extLst>
                </a:gridCol>
                <a:gridCol w="545432">
                  <a:extLst>
                    <a:ext uri="{9D8B030D-6E8A-4147-A177-3AD203B41FA5}">
                      <a16:colId xmlns:a16="http://schemas.microsoft.com/office/drawing/2014/main" val="3455561999"/>
                    </a:ext>
                  </a:extLst>
                </a:gridCol>
                <a:gridCol w="657730">
                  <a:extLst>
                    <a:ext uri="{9D8B030D-6E8A-4147-A177-3AD203B41FA5}">
                      <a16:colId xmlns:a16="http://schemas.microsoft.com/office/drawing/2014/main" val="3343794353"/>
                    </a:ext>
                  </a:extLst>
                </a:gridCol>
              </a:tblGrid>
              <a:tr h="370840">
                <a:tc>
                  <a:txBody>
                    <a:bodyPr/>
                    <a:lstStyle/>
                    <a:p>
                      <a:r>
                        <a:rPr kumimoji="1" lang="en-US" altLang="ja-JP" sz="1400" dirty="0"/>
                        <a:t>Level</a:t>
                      </a:r>
                      <a:endParaRPr kumimoji="1" lang="ja-JP" altLang="en-US" sz="1400" dirty="0"/>
                    </a:p>
                  </a:txBody>
                  <a:tcPr/>
                </a:tc>
                <a:tc>
                  <a:txBody>
                    <a:bodyPr/>
                    <a:lstStyle/>
                    <a:p>
                      <a:r>
                        <a:rPr kumimoji="1" lang="en-US" altLang="ja-JP" sz="1400" dirty="0"/>
                        <a:t>Definition</a:t>
                      </a:r>
                      <a:endParaRPr kumimoji="1" lang="ja-JP" altLang="en-US" sz="1400" dirty="0"/>
                    </a:p>
                  </a:txBody>
                  <a:tcPr/>
                </a:tc>
                <a:tc>
                  <a:txBody>
                    <a:bodyPr/>
                    <a:lstStyle/>
                    <a:p>
                      <a:r>
                        <a:rPr kumimoji="1" lang="en-US" altLang="ja-JP" sz="1400" dirty="0"/>
                        <a:t>CMA</a:t>
                      </a:r>
                      <a:endParaRPr kumimoji="1" lang="ja-JP" altLang="en-US" sz="1400" dirty="0"/>
                    </a:p>
                  </a:txBody>
                  <a:tcPr/>
                </a:tc>
                <a:tc>
                  <a:txBody>
                    <a:bodyPr/>
                    <a:lstStyle/>
                    <a:p>
                      <a:r>
                        <a:rPr kumimoji="1" lang="en-US" altLang="ja-JP" sz="1400" dirty="0"/>
                        <a:t>ESA</a:t>
                      </a:r>
                      <a:endParaRPr kumimoji="1" lang="ja-JP" altLang="en-US" sz="1400" dirty="0"/>
                    </a:p>
                  </a:txBody>
                  <a:tcPr/>
                </a:tc>
                <a:tc>
                  <a:txBody>
                    <a:bodyPr/>
                    <a:lstStyle/>
                    <a:p>
                      <a:r>
                        <a:rPr kumimoji="1" lang="en-US" altLang="ja-JP" sz="1400" dirty="0"/>
                        <a:t>JAXA</a:t>
                      </a:r>
                      <a:endParaRPr kumimoji="1" lang="ja-JP" altLang="en-US" sz="1400" dirty="0"/>
                    </a:p>
                  </a:txBody>
                  <a:tcPr/>
                </a:tc>
                <a:tc>
                  <a:txBody>
                    <a:bodyPr/>
                    <a:lstStyle/>
                    <a:p>
                      <a:r>
                        <a:rPr kumimoji="1" lang="en-US" altLang="ja-JP" sz="1400" dirty="0"/>
                        <a:t>KMA</a:t>
                      </a:r>
                      <a:endParaRPr kumimoji="1" lang="ja-JP" altLang="en-US" sz="1400" dirty="0"/>
                    </a:p>
                  </a:txBody>
                  <a:tcPr/>
                </a:tc>
                <a:tc>
                  <a:txBody>
                    <a:bodyPr/>
                    <a:lstStyle/>
                    <a:p>
                      <a:r>
                        <a:rPr kumimoji="1" lang="en-US" altLang="ja-JP" sz="1400" dirty="0">
                          <a:solidFill>
                            <a:srgbClr val="FF0000"/>
                          </a:solidFill>
                        </a:rPr>
                        <a:t>NOAA</a:t>
                      </a:r>
                      <a:endParaRPr kumimoji="1" lang="ja-JP" altLang="en-US" sz="1400" dirty="0">
                        <a:solidFill>
                          <a:srgbClr val="FF0000"/>
                        </a:solidFill>
                      </a:endParaRPr>
                    </a:p>
                  </a:txBody>
                  <a:tcPr/>
                </a:tc>
                <a:tc>
                  <a:txBody>
                    <a:bodyPr/>
                    <a:lstStyle/>
                    <a:p>
                      <a:r>
                        <a:rPr kumimoji="1" lang="en-US" altLang="ja-JP" sz="1400" dirty="0"/>
                        <a:t>NICT</a:t>
                      </a:r>
                      <a:endParaRPr kumimoji="1" lang="ja-JP" altLang="en-US" sz="1400" dirty="0"/>
                    </a:p>
                  </a:txBody>
                  <a:tcPr/>
                </a:tc>
                <a:tc>
                  <a:txBody>
                    <a:bodyPr/>
                    <a:lstStyle/>
                    <a:p>
                      <a:r>
                        <a:rPr kumimoji="1" lang="en-US" altLang="ja-JP" sz="1400" dirty="0"/>
                        <a:t>WMO</a:t>
                      </a:r>
                      <a:endParaRPr kumimoji="1" lang="ja-JP" altLang="en-US" sz="1400" dirty="0"/>
                    </a:p>
                  </a:txBody>
                  <a:tcPr/>
                </a:tc>
                <a:extLst>
                  <a:ext uri="{0D108BD9-81ED-4DB2-BD59-A6C34878D82A}">
                    <a16:rowId xmlns:a16="http://schemas.microsoft.com/office/drawing/2014/main" val="261754328"/>
                  </a:ext>
                </a:extLst>
              </a:tr>
              <a:tr h="370840">
                <a:tc>
                  <a:txBody>
                    <a:bodyPr/>
                    <a:lstStyle/>
                    <a:p>
                      <a:r>
                        <a:rPr kumimoji="1" lang="en-US" altLang="ja-JP" sz="1400" dirty="0"/>
                        <a:t>Telemetry</a:t>
                      </a:r>
                      <a:endParaRPr kumimoji="1" lang="ja-JP" altLang="en-US" sz="1400" dirty="0"/>
                    </a:p>
                  </a:txBody>
                  <a:tcPr/>
                </a:tc>
                <a:tc>
                  <a:txBody>
                    <a:bodyPr/>
                    <a:lstStyle/>
                    <a:p>
                      <a:r>
                        <a:rPr kumimoji="1" lang="en-US" altLang="ja-JP" sz="1400" dirty="0"/>
                        <a:t>An encoded byte system used to transfer data from one or more instruments to temporary storage where the raw instrument data will be extracted.</a:t>
                      </a:r>
                      <a:endParaRPr kumimoji="1" lang="ja-JP" altLang="en-US" sz="1400" dirty="0"/>
                    </a:p>
                  </a:txBody>
                  <a:tcPr/>
                </a:tc>
                <a:tc>
                  <a:txBody>
                    <a:bodyPr/>
                    <a:lstStyle/>
                    <a:p>
                      <a:endParaRPr kumimoji="1" lang="ja-JP" altLang="en-US" sz="140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a:p>
                  </a:txBody>
                  <a:tcPr/>
                </a:tc>
                <a:tc>
                  <a:txBody>
                    <a:bodyPr/>
                    <a:lstStyle/>
                    <a:p>
                      <a:r>
                        <a:rPr kumimoji="1" lang="en-US" altLang="ja-JP" sz="1400" dirty="0">
                          <a:solidFill>
                            <a:srgbClr val="FF0000"/>
                          </a:solidFill>
                        </a:rPr>
                        <a:t>L0</a:t>
                      </a:r>
                      <a:endParaRPr kumimoji="1" lang="ja-JP" altLang="en-US" sz="1400" dirty="0">
                        <a:solidFill>
                          <a:srgbClr val="FF0000"/>
                        </a:solidFill>
                      </a:endParaRPr>
                    </a:p>
                  </a:txBody>
                  <a:tcPr/>
                </a:tc>
                <a:tc>
                  <a:txBody>
                    <a:bodyPr/>
                    <a:lstStyle/>
                    <a:p>
                      <a:endParaRPr kumimoji="1" lang="ja-JP" altLang="en-US" sz="1400" dirty="0"/>
                    </a:p>
                  </a:txBody>
                  <a:tcPr/>
                </a:tc>
                <a:tc>
                  <a:txBody>
                    <a:bodyPr/>
                    <a:lstStyle/>
                    <a:p>
                      <a:endParaRPr kumimoji="1" lang="ja-JP" altLang="en-US" sz="1400" dirty="0"/>
                    </a:p>
                  </a:txBody>
                  <a:tcPr/>
                </a:tc>
                <a:extLst>
                  <a:ext uri="{0D108BD9-81ED-4DB2-BD59-A6C34878D82A}">
                    <a16:rowId xmlns:a16="http://schemas.microsoft.com/office/drawing/2014/main" val="1991260393"/>
                  </a:ext>
                </a:extLst>
              </a:tr>
              <a:tr h="370840">
                <a:tc>
                  <a:txBody>
                    <a:bodyPr/>
                    <a:lstStyle/>
                    <a:p>
                      <a:r>
                        <a:rPr kumimoji="1" lang="en-US" altLang="ja-JP" sz="1400" dirty="0"/>
                        <a:t>Raw</a:t>
                      </a:r>
                      <a:endParaRPr kumimoji="1" lang="ja-JP" altLang="en-US" sz="1400" dirty="0"/>
                    </a:p>
                  </a:txBody>
                  <a:tcPr/>
                </a:tc>
                <a:tc>
                  <a:txBody>
                    <a:bodyPr/>
                    <a:lstStyle/>
                    <a:p>
                      <a:r>
                        <a:rPr kumimoji="1" lang="en-US" altLang="ja-JP" sz="1400" dirty="0"/>
                        <a:t>Original data from an instrument. If compression, reformatting, packetization, or other translation has been applied to facilitate data transmission or storage, those processes will be reversed so that the archived data are in a PDS approved archive format. </a:t>
                      </a:r>
                      <a:endParaRPr kumimoji="1" lang="ja-JP" altLang="en-US" sz="1400" dirty="0"/>
                    </a:p>
                  </a:txBody>
                  <a:tcPr/>
                </a:tc>
                <a:tc>
                  <a:txBody>
                    <a:bodyPr/>
                    <a:lstStyle/>
                    <a:p>
                      <a:r>
                        <a:rPr kumimoji="1" lang="en-US" altLang="ja-JP" sz="1400" dirty="0"/>
                        <a:t>L0</a:t>
                      </a:r>
                      <a:endParaRPr kumimoji="1" lang="ja-JP" altLang="en-US" sz="1400" dirty="0"/>
                    </a:p>
                  </a:txBody>
                  <a:tcPr/>
                </a:tc>
                <a:tc>
                  <a:txBody>
                    <a:bodyPr/>
                    <a:lstStyle/>
                    <a:p>
                      <a:r>
                        <a:rPr kumimoji="1" lang="en-US" altLang="ja-JP" sz="1400" dirty="0"/>
                        <a:t>L0</a:t>
                      </a:r>
                      <a:endParaRPr kumimoji="1" lang="ja-JP" altLang="en-US" sz="1400" dirty="0"/>
                    </a:p>
                  </a:txBody>
                  <a:tcPr/>
                </a:tc>
                <a:tc>
                  <a:txBody>
                    <a:bodyPr/>
                    <a:lstStyle/>
                    <a:p>
                      <a:endParaRPr kumimoji="1" lang="ja-JP" altLang="en-US" sz="1400" dirty="0"/>
                    </a:p>
                  </a:txBody>
                  <a:tcPr/>
                </a:tc>
                <a:tc>
                  <a:txBody>
                    <a:bodyPr/>
                    <a:lstStyle/>
                    <a:p>
                      <a:r>
                        <a:rPr kumimoji="1" lang="en-US" altLang="ja-JP" sz="1400" dirty="0"/>
                        <a:t>L0</a:t>
                      </a:r>
                      <a:endParaRPr kumimoji="1" lang="ja-JP" altLang="en-US" sz="1400" dirty="0"/>
                    </a:p>
                  </a:txBody>
                  <a:tcPr/>
                </a:tc>
                <a:tc>
                  <a:txBody>
                    <a:bodyPr/>
                    <a:lstStyle/>
                    <a:p>
                      <a:r>
                        <a:rPr kumimoji="1" lang="en-US" altLang="ja-JP" sz="1400" dirty="0">
                          <a:solidFill>
                            <a:srgbClr val="FF0000"/>
                          </a:solidFill>
                        </a:rPr>
                        <a:t>L0b</a:t>
                      </a:r>
                      <a:endParaRPr kumimoji="1" lang="ja-JP" altLang="en-US" sz="1400" dirty="0">
                        <a:solidFill>
                          <a:srgbClr val="FF0000"/>
                        </a:solidFill>
                      </a:endParaRPr>
                    </a:p>
                  </a:txBody>
                  <a:tcPr/>
                </a:tc>
                <a:tc>
                  <a:txBody>
                    <a:bodyPr/>
                    <a:lstStyle/>
                    <a:p>
                      <a:endParaRPr kumimoji="1" lang="ja-JP" altLang="en-US" sz="1400" dirty="0"/>
                    </a:p>
                  </a:txBody>
                  <a:tcPr/>
                </a:tc>
                <a:tc>
                  <a:txBody>
                    <a:bodyPr/>
                    <a:lstStyle/>
                    <a:p>
                      <a:r>
                        <a:rPr kumimoji="1" lang="en-US" altLang="ja-JP" sz="1400" dirty="0"/>
                        <a:t>L0</a:t>
                      </a:r>
                      <a:endParaRPr kumimoji="1" lang="ja-JP" altLang="en-US" sz="1400" dirty="0"/>
                    </a:p>
                  </a:txBody>
                  <a:tcPr/>
                </a:tc>
                <a:extLst>
                  <a:ext uri="{0D108BD9-81ED-4DB2-BD59-A6C34878D82A}">
                    <a16:rowId xmlns:a16="http://schemas.microsoft.com/office/drawing/2014/main" val="3674535595"/>
                  </a:ext>
                </a:extLst>
              </a:tr>
              <a:tr h="370840">
                <a:tc>
                  <a:txBody>
                    <a:bodyPr/>
                    <a:lstStyle/>
                    <a:p>
                      <a:r>
                        <a:rPr kumimoji="1" lang="en-US" altLang="ja-JP" sz="1400" dirty="0"/>
                        <a:t>Partially processed</a:t>
                      </a:r>
                      <a:endParaRPr kumimoji="1" lang="ja-JP" altLang="en-US" sz="1400" dirty="0"/>
                    </a:p>
                  </a:txBody>
                  <a:tcPr/>
                </a:tc>
                <a:tc>
                  <a:txBody>
                    <a:bodyPr/>
                    <a:lstStyle/>
                    <a:p>
                      <a:r>
                        <a:rPr kumimoji="1" lang="en-US" altLang="ja-JP" sz="1400" dirty="0"/>
                        <a:t>Data that have been processed beyond the raw level, but which have not yet reached calibrated status.</a:t>
                      </a:r>
                      <a:endParaRPr kumimoji="1" lang="ja-JP" altLang="en-US" sz="1400" dirty="0"/>
                    </a:p>
                  </a:txBody>
                  <a:tcPr/>
                </a:tc>
                <a:tc>
                  <a:txBody>
                    <a:bodyPr/>
                    <a:lstStyle/>
                    <a:p>
                      <a:endParaRPr kumimoji="1" lang="ja-JP" altLang="en-US" sz="1400"/>
                    </a:p>
                  </a:txBody>
                  <a:tcPr/>
                </a:tc>
                <a:tc>
                  <a:txBody>
                    <a:bodyPr/>
                    <a:lstStyle/>
                    <a:p>
                      <a:r>
                        <a:rPr kumimoji="1" lang="en-US" altLang="ja-JP" sz="1400" dirty="0"/>
                        <a:t>L1a</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endParaRPr kumimoji="1" lang="ja-JP" altLang="en-US" sz="1400" dirty="0"/>
                    </a:p>
                  </a:txBody>
                  <a:tcPr/>
                </a:tc>
                <a:tc>
                  <a:txBody>
                    <a:bodyPr/>
                    <a:lstStyle/>
                    <a:p>
                      <a:r>
                        <a:rPr kumimoji="1" lang="en-US" altLang="ja-JP" sz="1400" dirty="0">
                          <a:solidFill>
                            <a:srgbClr val="FF0000"/>
                          </a:solidFill>
                        </a:rPr>
                        <a:t>L1a</a:t>
                      </a:r>
                      <a:endParaRPr kumimoji="1" lang="ja-JP" altLang="en-US" sz="1400" dirty="0">
                        <a:solidFill>
                          <a:srgbClr val="FF0000"/>
                        </a:solidFill>
                      </a:endParaRPr>
                    </a:p>
                  </a:txBody>
                  <a:tcPr/>
                </a:tc>
                <a:tc>
                  <a:txBody>
                    <a:bodyPr/>
                    <a:lstStyle/>
                    <a:p>
                      <a:endParaRPr kumimoji="1" lang="ja-JP" altLang="en-US" sz="1400" dirty="0"/>
                    </a:p>
                  </a:txBody>
                  <a:tcPr/>
                </a:tc>
                <a:tc>
                  <a:txBody>
                    <a:bodyPr/>
                    <a:lstStyle/>
                    <a:p>
                      <a:r>
                        <a:rPr kumimoji="1" lang="en-US" altLang="ja-JP" sz="1400" dirty="0"/>
                        <a:t>L1</a:t>
                      </a:r>
                      <a:endParaRPr kumimoji="1" lang="ja-JP" altLang="en-US" sz="1400" dirty="0"/>
                    </a:p>
                  </a:txBody>
                  <a:tcPr/>
                </a:tc>
                <a:extLst>
                  <a:ext uri="{0D108BD9-81ED-4DB2-BD59-A6C34878D82A}">
                    <a16:rowId xmlns:a16="http://schemas.microsoft.com/office/drawing/2014/main" val="90393733"/>
                  </a:ext>
                </a:extLst>
              </a:tr>
              <a:tr h="370840">
                <a:tc>
                  <a:txBody>
                    <a:bodyPr/>
                    <a:lstStyle/>
                    <a:p>
                      <a:r>
                        <a:rPr kumimoji="1" lang="en-US" altLang="ja-JP" sz="1400" dirty="0"/>
                        <a:t>Calibrated</a:t>
                      </a:r>
                      <a:endParaRPr kumimoji="1" lang="ja-JP" altLang="en-US" sz="1400" dirty="0"/>
                    </a:p>
                  </a:txBody>
                  <a:tcPr/>
                </a:tc>
                <a:tc>
                  <a:txBody>
                    <a:bodyPr/>
                    <a:lstStyle/>
                    <a:p>
                      <a:r>
                        <a:rPr kumimoji="1" lang="en-US" altLang="ja-JP" sz="1400" dirty="0"/>
                        <a:t>Data converted to physical units, which makes values independent of the instrument.</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r>
                        <a:rPr kumimoji="1" lang="en-US" altLang="ja-JP" sz="1400" dirty="0"/>
                        <a:t>L1b</a:t>
                      </a:r>
                    </a:p>
                    <a:p>
                      <a:r>
                        <a:rPr kumimoji="1" lang="en-US" altLang="ja-JP" sz="1400" dirty="0"/>
                        <a:t>L2?</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r>
                        <a:rPr kumimoji="1" lang="en-US" altLang="ja-JP" sz="1400" dirty="0">
                          <a:solidFill>
                            <a:srgbClr val="FF0000"/>
                          </a:solidFill>
                        </a:rPr>
                        <a:t>L1b</a:t>
                      </a:r>
                    </a:p>
                    <a:p>
                      <a:r>
                        <a:rPr kumimoji="1" lang="en-US" altLang="ja-JP" sz="1400" dirty="0">
                          <a:solidFill>
                            <a:srgbClr val="FF0000"/>
                          </a:solidFill>
                        </a:rPr>
                        <a:t>L2(averages)</a:t>
                      </a:r>
                      <a:endParaRPr kumimoji="1" lang="ja-JP" altLang="en-US" sz="1400" dirty="0">
                        <a:solidFill>
                          <a:srgbClr val="FF0000"/>
                        </a:solidFill>
                      </a:endParaRPr>
                    </a:p>
                  </a:txBody>
                  <a:tcPr/>
                </a:tc>
                <a:tc>
                  <a:txBody>
                    <a:bodyPr/>
                    <a:lstStyle/>
                    <a:p>
                      <a:r>
                        <a:rPr kumimoji="1" lang="en-US" altLang="ja-JP" sz="1400" dirty="0"/>
                        <a:t>(L1)</a:t>
                      </a:r>
                      <a:endParaRPr kumimoji="1" lang="ja-JP" altLang="en-US" sz="1400" dirty="0"/>
                    </a:p>
                  </a:txBody>
                  <a:tcPr/>
                </a:tc>
                <a:tc>
                  <a:txBody>
                    <a:bodyPr/>
                    <a:lstStyle/>
                    <a:p>
                      <a:r>
                        <a:rPr kumimoji="1" lang="en-US" altLang="ja-JP" sz="1400" dirty="0"/>
                        <a:t>L2</a:t>
                      </a:r>
                      <a:endParaRPr kumimoji="1" lang="ja-JP" altLang="en-US" sz="1400" dirty="0"/>
                    </a:p>
                  </a:txBody>
                  <a:tcPr/>
                </a:tc>
                <a:extLst>
                  <a:ext uri="{0D108BD9-81ED-4DB2-BD59-A6C34878D82A}">
                    <a16:rowId xmlns:a16="http://schemas.microsoft.com/office/drawing/2014/main" val="1366510129"/>
                  </a:ext>
                </a:extLst>
              </a:tr>
              <a:tr h="370840">
                <a:tc>
                  <a:txBody>
                    <a:bodyPr/>
                    <a:lstStyle/>
                    <a:p>
                      <a:r>
                        <a:rPr kumimoji="1" lang="en-US" altLang="ja-JP" sz="1400" dirty="0"/>
                        <a:t>Derived</a:t>
                      </a:r>
                      <a:endParaRPr kumimoji="1" lang="ja-JP" altLang="en-US" sz="1400" dirty="0"/>
                    </a:p>
                  </a:txBody>
                  <a:tcPr/>
                </a:tc>
                <a:tc>
                  <a:txBody>
                    <a:bodyPr/>
                    <a:lstStyle/>
                    <a:p>
                      <a:r>
                        <a:rPr kumimoji="1" lang="en-US" altLang="ja-JP" sz="1400" dirty="0"/>
                        <a:t>Results that have been distilled from one or more calibrated data products (for example, maps, gravity or magnetic fields, or ring particle size distributions). Supplementary data, such as calibration tables or tables of viewing geometry, used to interpret observational data should also be classified as ‘derived’ data if not easily matched to one of the other categories.</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r>
                        <a:rPr kumimoji="1" lang="en-US" altLang="ja-JP" sz="1400" dirty="0"/>
                        <a:t>L2</a:t>
                      </a:r>
                    </a:p>
                    <a:p>
                      <a:r>
                        <a:rPr kumimoji="1" lang="en-US" altLang="ja-JP" sz="1400" dirty="0"/>
                        <a:t>L3</a:t>
                      </a:r>
                      <a:endParaRPr kumimoji="1" lang="ja-JP" altLang="en-US" sz="1400" dirty="0"/>
                    </a:p>
                  </a:txBody>
                  <a:tcPr/>
                </a:tc>
                <a:tc>
                  <a:txBody>
                    <a:bodyPr/>
                    <a:lstStyle/>
                    <a:p>
                      <a:r>
                        <a:rPr kumimoji="1" lang="en-US" altLang="ja-JP" sz="1400" dirty="0"/>
                        <a:t>L3</a:t>
                      </a:r>
                    </a:p>
                    <a:p>
                      <a:r>
                        <a:rPr kumimoji="1" lang="en-US" altLang="ja-JP" sz="1400" dirty="0"/>
                        <a:t>L4</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r>
                        <a:rPr kumimoji="1" lang="en-US" altLang="ja-JP" sz="1400" dirty="0">
                          <a:solidFill>
                            <a:srgbClr val="FF0000"/>
                          </a:solidFill>
                        </a:rPr>
                        <a:t>L2(moments)</a:t>
                      </a:r>
                    </a:p>
                    <a:p>
                      <a:r>
                        <a:rPr kumimoji="1" lang="en-US" altLang="ja-JP" sz="1400" dirty="0">
                          <a:solidFill>
                            <a:srgbClr val="FF0000"/>
                          </a:solidFill>
                        </a:rPr>
                        <a:t>L3</a:t>
                      </a:r>
                      <a:endParaRPr kumimoji="1" lang="ja-JP" altLang="en-US" sz="1400" dirty="0">
                        <a:solidFill>
                          <a:srgbClr val="FF0000"/>
                        </a:solidFill>
                      </a:endParaRPr>
                    </a:p>
                  </a:txBody>
                  <a:tcPr/>
                </a:tc>
                <a:tc>
                  <a:txBody>
                    <a:bodyPr/>
                    <a:lstStyle/>
                    <a:p>
                      <a:endParaRPr kumimoji="1" lang="ja-JP" altLang="en-US" sz="1400" dirty="0"/>
                    </a:p>
                  </a:txBody>
                  <a:tcPr/>
                </a:tc>
                <a:tc>
                  <a:txBody>
                    <a:bodyPr/>
                    <a:lstStyle/>
                    <a:p>
                      <a:r>
                        <a:rPr kumimoji="1" lang="en-US" altLang="ja-JP" sz="1400" dirty="0"/>
                        <a:t>L3</a:t>
                      </a:r>
                    </a:p>
                    <a:p>
                      <a:r>
                        <a:rPr kumimoji="1" lang="en-US" altLang="ja-JP" sz="1400" dirty="0"/>
                        <a:t>L4</a:t>
                      </a:r>
                      <a:endParaRPr kumimoji="1" lang="ja-JP" altLang="en-US" sz="1400" dirty="0"/>
                    </a:p>
                  </a:txBody>
                  <a:tcPr/>
                </a:tc>
                <a:extLst>
                  <a:ext uri="{0D108BD9-81ED-4DB2-BD59-A6C34878D82A}">
                    <a16:rowId xmlns:a16="http://schemas.microsoft.com/office/drawing/2014/main" val="2305005474"/>
                  </a:ext>
                </a:extLst>
              </a:tr>
            </a:tbl>
          </a:graphicData>
        </a:graphic>
      </p:graphicFrame>
      <p:sp>
        <p:nvSpPr>
          <p:cNvPr id="3" name="テキスト ボックス 2">
            <a:extLst>
              <a:ext uri="{FF2B5EF4-FFF2-40B4-BE49-F238E27FC236}">
                <a16:creationId xmlns:a16="http://schemas.microsoft.com/office/drawing/2014/main" id="{F45B2D3C-00F5-4A7C-B86A-5C1C5E09CBED}"/>
              </a:ext>
            </a:extLst>
          </p:cNvPr>
          <p:cNvSpPr txBox="1"/>
          <p:nvPr/>
        </p:nvSpPr>
        <p:spPr>
          <a:xfrm>
            <a:off x="6320902" y="6230250"/>
            <a:ext cx="2197974" cy="369332"/>
          </a:xfrm>
          <a:prstGeom prst="rect">
            <a:avLst/>
          </a:prstGeom>
          <a:solidFill>
            <a:srgbClr val="FFFF00"/>
          </a:solidFill>
        </p:spPr>
        <p:txBody>
          <a:bodyPr wrap="none" rtlCol="0">
            <a:spAutoFit/>
          </a:bodyPr>
          <a:lstStyle/>
          <a:p>
            <a:r>
              <a:rPr kumimoji="1" lang="en-US" altLang="ja-JP" dirty="0"/>
              <a:t>Feedback from NOAA</a:t>
            </a:r>
            <a:endParaRPr kumimoji="1" lang="ja-JP" altLang="en-US" dirty="0"/>
          </a:p>
        </p:txBody>
      </p:sp>
    </p:spTree>
    <p:extLst>
      <p:ext uri="{BB962C8B-B14F-4D97-AF65-F5344CB8AC3E}">
        <p14:creationId xmlns:p14="http://schemas.microsoft.com/office/powerpoint/2010/main" val="2110768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826</TotalTime>
  <Words>1582</Words>
  <Application>Microsoft Office PowerPoint</Application>
  <PresentationFormat>画面に合わせる (4:3)</PresentationFormat>
  <Paragraphs>141</Paragraphs>
  <Slides>14</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3</vt:i4>
      </vt:variant>
      <vt:variant>
        <vt:lpstr>スライド タイトル</vt:lpstr>
      </vt:variant>
      <vt:variant>
        <vt:i4>14</vt:i4>
      </vt:variant>
    </vt:vector>
  </HeadingPairs>
  <TitlesOfParts>
    <vt:vector size="25" baseType="lpstr">
      <vt:lpstr>ＭＳ Ｐゴシック</vt:lpstr>
      <vt:lpstr>游ゴシック</vt:lpstr>
      <vt:lpstr>游ゴシック Light</vt:lpstr>
      <vt:lpstr>Aptos</vt:lpstr>
      <vt:lpstr>Arial</vt:lpstr>
      <vt:lpstr>Calibri</vt:lpstr>
      <vt:lpstr>Symbol</vt:lpstr>
      <vt:lpstr>Times New Roman</vt:lpstr>
      <vt:lpstr>Office Theme</vt:lpstr>
      <vt:lpstr>1_Office Theme</vt:lpstr>
      <vt:lpstr>2_Office Theme</vt:lpstr>
      <vt:lpstr>GSICS space weather subgroup meeting</vt:lpstr>
      <vt:lpstr>Today’s Agenda</vt:lpstr>
      <vt:lpstr>GRWG SWx Sub-group Membership</vt:lpstr>
      <vt:lpstr>E-mail from Antoine (Jul. 11, 2025) about Joint COSPAR/PRBEM and GSICS/SWx sub-group meeting on Jul. 1, 2025</vt:lpstr>
      <vt:lpstr>Work Plan of GSICS GRWG SWx Sub-group</vt:lpstr>
      <vt:lpstr>Work Plan of GSICS GRWG SWx Sub-group</vt:lpstr>
      <vt:lpstr>Work Plan of GSICS GRWG SWx Sub-group</vt:lpstr>
      <vt:lpstr>Assigning persons to lead individual tasks of work plan</vt:lpstr>
      <vt:lpstr>Proposal of Data Level Mapping PDS4 Processing Levels for SWx Data Sets (Draft)</vt:lpstr>
      <vt:lpstr>Proposal of Data Level Mapping (cont’d)</vt:lpstr>
      <vt:lpstr>Action Items (1/2)</vt:lpstr>
      <vt:lpstr>Action Items (2/2)</vt:lpstr>
      <vt:lpstr>Next Meeting proposal</vt:lpstr>
      <vt:lpstr>AOB?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長妻 努</dc:creator>
  <cp:lastModifiedBy>長妻 努</cp:lastModifiedBy>
  <cp:revision>25</cp:revision>
  <dcterms:created xsi:type="dcterms:W3CDTF">2025-02-07T15:51:34Z</dcterms:created>
  <dcterms:modified xsi:type="dcterms:W3CDTF">2025-09-05T00:35:53Z</dcterms:modified>
</cp:coreProperties>
</file>