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050" r:id="rId4"/>
  </p:sldMasterIdLst>
  <p:notesMasterIdLst>
    <p:notesMasterId r:id="rId41"/>
  </p:notesMasterIdLst>
  <p:handoutMasterIdLst>
    <p:handoutMasterId r:id="rId42"/>
  </p:handoutMasterIdLst>
  <p:sldIdLst>
    <p:sldId id="341" r:id="rId5"/>
    <p:sldId id="643" r:id="rId6"/>
    <p:sldId id="434" r:id="rId7"/>
    <p:sldId id="315" r:id="rId8"/>
    <p:sldId id="336" r:id="rId9"/>
    <p:sldId id="346" r:id="rId10"/>
    <p:sldId id="268" r:id="rId11"/>
    <p:sldId id="372" r:id="rId12"/>
    <p:sldId id="380" r:id="rId13"/>
    <p:sldId id="384" r:id="rId14"/>
    <p:sldId id="342" r:id="rId15"/>
    <p:sldId id="293" r:id="rId16"/>
    <p:sldId id="452" r:id="rId17"/>
    <p:sldId id="343" r:id="rId18"/>
    <p:sldId id="347" r:id="rId19"/>
    <p:sldId id="348" r:id="rId20"/>
    <p:sldId id="349" r:id="rId21"/>
    <p:sldId id="644" r:id="rId22"/>
    <p:sldId id="351" r:id="rId23"/>
    <p:sldId id="375" r:id="rId24"/>
    <p:sldId id="431" r:id="rId25"/>
    <p:sldId id="259" r:id="rId26"/>
    <p:sldId id="408" r:id="rId27"/>
    <p:sldId id="432" r:id="rId28"/>
    <p:sldId id="263" r:id="rId29"/>
    <p:sldId id="646" r:id="rId30"/>
    <p:sldId id="290" r:id="rId31"/>
    <p:sldId id="292" r:id="rId32"/>
    <p:sldId id="280" r:id="rId33"/>
    <p:sldId id="286" r:id="rId34"/>
    <p:sldId id="289" r:id="rId35"/>
    <p:sldId id="295" r:id="rId36"/>
    <p:sldId id="297" r:id="rId37"/>
    <p:sldId id="257" r:id="rId38"/>
    <p:sldId id="433" r:id="rId39"/>
    <p:sldId id="368" r:id="rId40"/>
  </p:sldIdLst>
  <p:sldSz cx="12192000" cy="6858000"/>
  <p:notesSz cx="67945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pos="27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9AAD16-38FF-D7F8-47D8-C247BCE633BD}" name="Pieter De Vis" initials="PD" userId="S::pieter.de.vis@npl.co.uk::fa9b9b6b-9af9-467d-8b26-931df0fa897d" providerId="AD"/>
  <p188:author id="{5FD11F23-646F-6B98-639B-C6A2922ABF3D}" name="Agnieszka Bialek" initials="AB" userId="S::agnieszka.bialek@npl.co.uk::b627cbcd-539e-4b04-b295-cdb125b80121" providerId="AD"/>
  <p188:author id="{A8DD1331-4777-9EF9-29FE-6A158D6E32B3}" name="Carlos Toledano" initials="CT" userId="S::toledano_goa.uva.es#ext#@npl.co.uk::8b348b6b-7bf6-41d1-9320-f878ed249f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66FF33"/>
    <a:srgbClr val="000099"/>
    <a:srgbClr val="99FF99"/>
    <a:srgbClr val="66FFCC"/>
    <a:srgbClr val="FF99FF"/>
    <a:srgbClr val="00CC99"/>
    <a:srgbClr val="00CC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8A232B-F92D-4847-9C20-7654E020D115}" v="116" dt="2025-11-13T12:20:29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33" autoAdjust="0"/>
  </p:normalViewPr>
  <p:slideViewPr>
    <p:cSldViewPr snapToGrid="0">
      <p:cViewPr varScale="1">
        <p:scale>
          <a:sx n="78" d="100"/>
          <a:sy n="78" d="100"/>
        </p:scale>
        <p:origin x="192" y="64"/>
      </p:cViewPr>
      <p:guideLst>
        <p:guide orient="horz" pos="1162"/>
        <p:guide pos="27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5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5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6B5F57FA-1A76-4CFA-B1A3-425EEA7133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1387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2950"/>
            <a:ext cx="6621462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8050"/>
            <a:ext cx="498475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66724FE0-EA35-475C-8F39-C8E96F52BE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7794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fld id="{E428E99D-8D2B-4C65-94A2-17FA697A914F}" type="slidenum">
              <a:rPr lang="en-GB" altLang="en-US" sz="1300" smtClean="0"/>
              <a:pPr/>
              <a:t>1</a:t>
            </a:fld>
            <a:endParaRPr lang="en-GB" altLang="en-US" sz="130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3163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GB" altLang="en-US"/>
          </a:p>
        </p:txBody>
      </p:sp>
      <p:sp>
        <p:nvSpPr>
          <p:cNvPr id="2048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50888"/>
            <a:ext cx="6594475" cy="3709987"/>
          </a:xfrm>
          <a:noFill/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4141080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724FE0-EA35-475C-8F39-C8E96F52BE9A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7057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8A812-865D-4D28-87E6-1AD735C5256D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8821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724FE0-EA35-475C-8F39-C8E96F52BE9A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832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7F0DC-8687-F0D6-2FBF-F08B5D752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E77EF5-4E9E-B620-7E33-4313B1A6D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652CD-485B-8F8B-B3E3-729EE5521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8277F-07C7-2A45-A83A-5E875CA0C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724FE0-EA35-475C-8F39-C8E96F52BE9A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9011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fld id="{EEAF6749-45E9-4A03-AC9A-FF146A8E37E4}" type="slidenum">
              <a:rPr lang="en-GB" altLang="en-US" sz="1300" smtClean="0"/>
              <a:pPr/>
              <a:t>5</a:t>
            </a:fld>
            <a:endParaRPr lang="en-GB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1462" cy="3725863"/>
          </a:xfrm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83609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724FE0-EA35-475C-8F39-C8E96F52BE9A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7899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724FE0-EA35-475C-8F39-C8E96F52BE9A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678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724FE0-EA35-475C-8F39-C8E96F52BE9A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5259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𝐸_(𝑖,𝜆)^"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True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</a:t>
                </a:r>
                <a:r>
                  <a:rPr lang="en-GB" sz="1200" kern="1200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 is the nominal “true” value for the TOA irradiance in spectral band 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𝜆</a:t>
                </a:r>
                <a:r>
                  <a:rPr lang="en-GB" sz="1200" kern="1200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 for the 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𝑖</a:t>
                </a:r>
                <a:r>
                  <a:rPr lang="en-GB" sz="1200" kern="1200" err="1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th</a:t>
                </a:r>
                <a:r>
                  <a:rPr lang="en-GB" sz="1200" kern="1200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 observation</a:t>
                </a:r>
              </a:p>
              <a:p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𝑅_(𝑖,𝜆)</a:t>
                </a:r>
                <a:r>
                  <a:rPr lang="en-GB" sz="1200" kern="1200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 is the error in the observation in spectral band 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𝜆</a:t>
                </a:r>
                <a:r>
                  <a:rPr lang="en-GB" sz="1200" kern="1200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 for the </a:t>
                </a:r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𝑖</a:t>
                </a:r>
                <a:r>
                  <a:rPr lang="en-GB" sz="1200" kern="1200" err="1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th</a:t>
                </a:r>
                <a:r>
                  <a:rPr lang="en-GB" sz="1200" kern="1200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 observation due to random effects, expressed in relative terms, e.g. as a percentage of the true value</a:t>
                </a:r>
              </a:p>
              <a:p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𝑆_𝜆</a:t>
                </a:r>
                <a:r>
                  <a:rPr lang="en-GB" sz="1200" kern="1200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 is the error in the observation that is common for all measurements in this band, expressed in relative terms, e.g. as a percentage of the true value</a:t>
                </a:r>
              </a:p>
              <a:p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𝐶</a:t>
                </a:r>
                <a:r>
                  <a:rPr lang="en-GB" sz="1200" kern="1200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 is the error in the observation that is common for all measurements in all bands, expressed in relative terms, e.g. as a percentage of the true value</a:t>
                </a:r>
              </a:p>
              <a:p>
                <a:r>
                  <a:rPr lang="en-GB" sz="1200" kern="1200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The error values are unknown; but are draws from a probability distribution with a standard deviation given by the relative uncertainty associated with this effect and with an expectation value (central value) of zero.</a:t>
                </a:r>
              </a:p>
              <a:p>
                <a:r>
                  <a:rPr lang="en-GB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𝑅_(𝑖,𝜆)</a:t>
                </a:r>
                <a:r>
                  <a:rPr lang="en-GB" sz="1200" kern="1200">
                    <a:solidFill>
                      <a:schemeClr val="tx1"/>
                    </a:solidFill>
                    <a:effectLst/>
                    <a:latin typeface="Times" pitchFamily="18" charset="0"/>
                    <a:ea typeface="+mn-ea"/>
                    <a:cs typeface="+mn-cs"/>
                  </a:rPr>
                  <a:t> takes a different value for every observation. This comes from random processes relating to the measurement of the TOA irradiance for a particular night. These include instrument noise, instrument temperature changes and atmospheric changes – and relates to the relative uncertainty in the Langley Plot intercept that is estimated above [section 0].</a:t>
                </a:r>
              </a:p>
              <a:p>
                <a:endParaRPr lang="en-GB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724FE0-EA35-475C-8F39-C8E96F52BE9A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6204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7803B-CB0C-4DB4-879B-7EC3FD3A2BC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13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724FE0-EA35-475C-8F39-C8E96F52BE9A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4294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73250"/>
            <a:ext cx="12192000" cy="419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9pPr>
          </a:lstStyle>
          <a:p>
            <a:pPr algn="ctr">
              <a:defRPr/>
            </a:pPr>
            <a:endParaRPr lang="en-US" altLang="en-US" sz="240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4D72B5-D667-4CA6-B298-7ED40789B1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41694D-A271-4048-B140-EA79E045C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408" y="6296131"/>
            <a:ext cx="1647651" cy="465984"/>
          </a:xfrm>
          <a:prstGeom prst="rect">
            <a:avLst/>
          </a:prstGeom>
        </p:spPr>
      </p:pic>
      <p:pic>
        <p:nvPicPr>
          <p:cNvPr id="12" name="Picture 2" descr="Related image">
            <a:extLst>
              <a:ext uri="{FF2B5EF4-FFF2-40B4-BE49-F238E27FC236}">
                <a16:creationId xmlns:a16="http://schemas.microsoft.com/office/drawing/2014/main" id="{7B06FD2C-6A12-6940-94A3-4AF929CEF1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55" y="6170968"/>
            <a:ext cx="1450706" cy="7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DA560078-5A41-6E43-B708-86A555FDBB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7040" y="6291058"/>
            <a:ext cx="1291103" cy="4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University of Valladolid (UVa) -">
            <a:extLst>
              <a:ext uri="{FF2B5EF4-FFF2-40B4-BE49-F238E27FC236}">
                <a16:creationId xmlns:a16="http://schemas.microsoft.com/office/drawing/2014/main" id="{30E37D60-C469-9F46-AAB6-237FBE23EA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71" y="6170968"/>
            <a:ext cx="1096133" cy="67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0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AB2C57-8955-423F-917B-50E3DCB643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274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2000" y="304800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93B685-0F1D-4936-9CDA-00F1824107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0556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0574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17610E-2C5A-44D5-8742-574BAC765E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8953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B682C5-7AD5-4627-951F-321EC0C476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2057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85217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6729F-0983-4D9C-8D0F-A3D324C0A4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23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87" y="260648"/>
            <a:ext cx="906488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487" y="1646536"/>
            <a:ext cx="11386656" cy="45256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F6F53-9C5F-47C2-A7F9-D0586682F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408" y="6296131"/>
            <a:ext cx="1647651" cy="465984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BA843AF5-9152-41C9-8D6F-9728C3ABA8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55" y="6170968"/>
            <a:ext cx="1450706" cy="7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6C12163D-3FF0-4D27-B7B0-B91DE9CA04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7040" y="6291058"/>
            <a:ext cx="1291103" cy="4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mail-m_-4308838340055170294Picture 3" descr="image002">
            <a:extLst>
              <a:ext uri="{FF2B5EF4-FFF2-40B4-BE49-F238E27FC236}">
                <a16:creationId xmlns:a16="http://schemas.microsoft.com/office/drawing/2014/main" id="{1774F598-0E60-4B4A-8C0E-EF4FE8F2B5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520" y="252433"/>
            <a:ext cx="2298480" cy="107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University of Valladolid (UVa) -">
            <a:extLst>
              <a:ext uri="{FF2B5EF4-FFF2-40B4-BE49-F238E27FC236}">
                <a16:creationId xmlns:a16="http://schemas.microsoft.com/office/drawing/2014/main" id="{980D4209-EB83-4018-AE2E-5F9287F6FF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71" y="6170968"/>
            <a:ext cx="1096133" cy="67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37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E60E51-F374-4684-962C-E181CDD4CF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852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894278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9E116B-7E26-462B-B423-906BD8A1F3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77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3722F4-5835-4D7A-84A4-A2EBA433B3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985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93CD89-4241-4413-B0EE-2CCD4382CC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156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07454D-1911-4250-B7C4-621D7F2539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342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2BD8C8-39EA-424F-893E-0CE63E1DAD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979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889157-2D18-4198-BE22-3EA44111C3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61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ACCBE24-23B9-43CA-B56F-94F371B9D7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357718" y="260350"/>
            <a:ext cx="90995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717" y="1646238"/>
            <a:ext cx="1140248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0"/>
            <a:r>
              <a:rPr lang="en-GB" altLang="en-US"/>
              <a:t>Second level</a:t>
            </a:r>
          </a:p>
          <a:p>
            <a:pPr lvl="0"/>
            <a:r>
              <a:rPr lang="en-GB" altLang="en-US"/>
              <a:t>Third level</a:t>
            </a:r>
          </a:p>
          <a:p>
            <a:pPr lvl="0"/>
            <a:r>
              <a:rPr lang="en-GB" altLang="en-US"/>
              <a:t>Fourth level</a:t>
            </a:r>
          </a:p>
          <a:p>
            <a:pPr lvl="0"/>
            <a:r>
              <a:rPr lang="en-GB" altLang="en-US"/>
              <a:t>	- bullet point one</a:t>
            </a:r>
          </a:p>
        </p:txBody>
      </p:sp>
      <p:sp>
        <p:nvSpPr>
          <p:cNvPr id="1032" name="hc"/>
          <p:cNvSpPr txBox="1">
            <a:spLocks noChangeArrowheads="1"/>
          </p:cNvSpPr>
          <p:nvPr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kumimoji="0" lang="en-US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033" name="fc"/>
          <p:cNvSpPr txBox="1">
            <a:spLocks noChangeArrowheads="1"/>
          </p:cNvSpPr>
          <p:nvPr/>
        </p:nvSpPr>
        <p:spPr bwMode="auto">
          <a:xfrm>
            <a:off x="0" y="6491289"/>
            <a:ext cx="12192000" cy="244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0" name="hc"/>
          <p:cNvSpPr txBox="1">
            <a:spLocks noChangeArrowheads="1"/>
          </p:cNvSpPr>
          <p:nvPr userDrawn="1"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1" name="fc"/>
          <p:cNvSpPr txBox="1">
            <a:spLocks noChangeArrowheads="1"/>
          </p:cNvSpPr>
          <p:nvPr userDrawn="1"/>
        </p:nvSpPr>
        <p:spPr bwMode="auto">
          <a:xfrm>
            <a:off x="0" y="6491288"/>
            <a:ext cx="12192000" cy="246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Wingdings" panose="05000000000000000000" pitchFamily="2" charset="2"/>
        <a:buChar char="§"/>
        <a:defRPr sz="24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s://lime.uva.es/" TargetMode="Externa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hyperlink" Target="http://calvalportal.ceos.org/lime" TargetMode="External"/><Relationship Id="rId4" Type="http://schemas.openxmlformats.org/officeDocument/2006/relationships/hyperlink" Target="https://lime.uva.es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lime.uva.es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1029"/>
          <p:cNvSpPr>
            <a:spLocks noGrp="1" noChangeArrowheads="1"/>
          </p:cNvSpPr>
          <p:nvPr>
            <p:ph type="ctrTitle"/>
          </p:nvPr>
        </p:nvSpPr>
        <p:spPr>
          <a:xfrm>
            <a:off x="1014425" y="1822585"/>
            <a:ext cx="10363200" cy="853576"/>
          </a:xfrm>
          <a:noFill/>
        </p:spPr>
        <p:txBody>
          <a:bodyPr/>
          <a:lstStyle/>
          <a:p>
            <a:br>
              <a:rPr lang="en-GB" altLang="en-US" sz="4000" dirty="0">
                <a:ea typeface="ＭＳ Ｐゴシック"/>
              </a:rPr>
            </a:br>
            <a:r>
              <a:rPr lang="en-GB" altLang="en-US" sz="4000" dirty="0">
                <a:ea typeface="ＭＳ Ｐゴシック"/>
              </a:rPr>
              <a:t>LIME: Lunar Irradiance Model of ESA</a:t>
            </a:r>
            <a:br>
              <a:rPr lang="en-GB" altLang="en-US" sz="4000" dirty="0">
                <a:ea typeface="ＭＳ Ｐゴシック" panose="020B0600070205080204" pitchFamily="34" charset="-128"/>
              </a:rPr>
            </a:br>
            <a:br>
              <a:rPr lang="en-GB" altLang="en-US" sz="4000" dirty="0">
                <a:ea typeface="ＭＳ Ｐゴシック" panose="020B0600070205080204" pitchFamily="34" charset="-128"/>
              </a:rPr>
            </a:br>
            <a:r>
              <a:rPr lang="en-GB" sz="2000" i="1" dirty="0"/>
              <a:t>Pieter De Vis​ (NPL), </a:t>
            </a:r>
            <a:r>
              <a:rPr lang="en-GB" altLang="en-US" sz="2000" i="1" dirty="0">
                <a:ea typeface="ＭＳ Ｐゴシック"/>
              </a:rPr>
              <a:t>Stefan Adriaensen (VITO), </a:t>
            </a:r>
            <a:r>
              <a:rPr lang="en-GB" sz="2000" i="1" dirty="0"/>
              <a:t>Africa Baretto (UVa), </a:t>
            </a:r>
            <a:br>
              <a:rPr lang="en-GB" sz="2000" i="1" dirty="0"/>
            </a:br>
            <a:r>
              <a:rPr lang="en-GB" sz="2000" i="1" dirty="0"/>
              <a:t>Agnieska Bialek (NPL), Marc Bouvet (ESA), Javier Gatón (UVa), </a:t>
            </a:r>
            <a:br>
              <a:rPr lang="en-GB" sz="2000" i="1" dirty="0"/>
            </a:br>
            <a:r>
              <a:rPr lang="en-GB" sz="2000" i="1" dirty="0"/>
              <a:t>Ramiro Gonzalez (UVa), </a:t>
            </a:r>
            <a:r>
              <a:rPr lang="en-GB" altLang="en-US" sz="2000" i="1" dirty="0">
                <a:ea typeface="ＭＳ Ｐゴシック"/>
              </a:rPr>
              <a:t>Carlos Toledano (UVa)</a:t>
            </a:r>
            <a:br>
              <a:rPr lang="en-GB" altLang="en-US" sz="2000" i="1" dirty="0">
                <a:ea typeface="ＭＳ Ｐゴシック"/>
              </a:rPr>
            </a:br>
            <a:br>
              <a:rPr lang="en-GB" altLang="en-US" sz="2000" i="1" dirty="0">
                <a:ea typeface="ＭＳ Ｐゴシック"/>
              </a:rPr>
            </a:br>
            <a:br>
              <a:rPr lang="en-GB" altLang="en-US" sz="2000" i="1" dirty="0">
                <a:ea typeface="ＭＳ Ｐゴシック"/>
              </a:rPr>
            </a:br>
            <a:r>
              <a:rPr lang="en-GB" sz="2000" i="1" dirty="0"/>
              <a:t>13/11/2025   -   </a:t>
            </a:r>
            <a:r>
              <a:rPr lang="en-GB" sz="2000" dirty="0"/>
              <a:t>GSICS Lunar Calibration Subgroup meeting</a:t>
            </a:r>
            <a:endParaRPr lang="en-GB" altLang="en-US" sz="2000" i="1" dirty="0">
              <a:ea typeface="ＭＳ Ｐゴシック" panose="020B0600070205080204" pitchFamily="34" charset="-128"/>
            </a:endParaRPr>
          </a:p>
        </p:txBody>
      </p:sp>
      <p:pic>
        <p:nvPicPr>
          <p:cNvPr id="1026" name="gmail-m_-4308838340055170294Picture 3" descr="image002">
            <a:extLst>
              <a:ext uri="{FF2B5EF4-FFF2-40B4-BE49-F238E27FC236}">
                <a16:creationId xmlns:a16="http://schemas.microsoft.com/office/drawing/2014/main" id="{031BE039-A851-4382-BC76-E1D5980B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68" y="0"/>
            <a:ext cx="332263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B635-3783-4997-ADAD-38822BF8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Uncertainty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2A1AD-8703-4FE5-8617-5C5D8796E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42" y="1402292"/>
            <a:ext cx="5704514" cy="5195060"/>
          </a:xfrm>
        </p:spPr>
        <p:txBody>
          <a:bodyPr/>
          <a:lstStyle/>
          <a:p>
            <a:r>
              <a:rPr lang="en-US" dirty="0"/>
              <a:t>Monte Carlo approach is used to propagate uncertainties, taking into account </a:t>
            </a:r>
            <a:r>
              <a:rPr lang="en-US" b="1" dirty="0"/>
              <a:t>error-correlations</a:t>
            </a:r>
            <a:endParaRPr lang="en-US" b="1" dirty="0">
              <a:cs typeface="Arial"/>
            </a:endParaRPr>
          </a:p>
          <a:p>
            <a:endParaRPr lang="en-US" dirty="0"/>
          </a:p>
          <a:p>
            <a:r>
              <a:rPr lang="en-US" dirty="0" err="1"/>
              <a:t>CoMet</a:t>
            </a:r>
            <a:r>
              <a:rPr lang="en-US" dirty="0"/>
              <a:t> toolkit used for uncertainty</a:t>
            </a:r>
            <a:br>
              <a:rPr lang="en-US" dirty="0"/>
            </a:br>
            <a:r>
              <a:rPr lang="en-US" dirty="0"/>
              <a:t>propagation using 1000 MC iterations</a:t>
            </a:r>
            <a:endParaRPr lang="en-US" dirty="0">
              <a:cs typeface="Arial"/>
            </a:endParaRPr>
          </a:p>
          <a:p>
            <a:endParaRPr lang="en-US" dirty="0"/>
          </a:p>
          <a:p>
            <a:r>
              <a:rPr lang="en-US" dirty="0"/>
              <a:t>Includes random measurement uncertainties, systematic instrument uncertainties, regression uncertainties &amp; interpolation uncertainties</a:t>
            </a:r>
            <a:endParaRPr lang="en-US" dirty="0">
              <a:cs typeface="Arial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E725E59-178D-4F0A-85CE-8B0714810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84" y="1996172"/>
            <a:ext cx="5133224" cy="24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658159AC-056F-095E-3857-2184470B7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919" y="-89187"/>
            <a:ext cx="2743200" cy="1937896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08EE5DF3-DCC1-98C7-1F60-0DEB88B8A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28" y="1403648"/>
            <a:ext cx="2743200" cy="38210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700F1E-F186-18C9-BC3D-319EC7AE9F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149236"/>
              </p:ext>
            </p:extLst>
          </p:nvPr>
        </p:nvGraphicFramePr>
        <p:xfrm>
          <a:off x="6388100" y="4547255"/>
          <a:ext cx="551848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622">
                  <a:extLst>
                    <a:ext uri="{9D8B030D-6E8A-4147-A177-3AD203B41FA5}">
                      <a16:colId xmlns:a16="http://schemas.microsoft.com/office/drawing/2014/main" val="646866356"/>
                    </a:ext>
                  </a:extLst>
                </a:gridCol>
                <a:gridCol w="1379622">
                  <a:extLst>
                    <a:ext uri="{9D8B030D-6E8A-4147-A177-3AD203B41FA5}">
                      <a16:colId xmlns:a16="http://schemas.microsoft.com/office/drawing/2014/main" val="843404393"/>
                    </a:ext>
                  </a:extLst>
                </a:gridCol>
                <a:gridCol w="1379622">
                  <a:extLst>
                    <a:ext uri="{9D8B030D-6E8A-4147-A177-3AD203B41FA5}">
                      <a16:colId xmlns:a16="http://schemas.microsoft.com/office/drawing/2014/main" val="591602506"/>
                    </a:ext>
                  </a:extLst>
                </a:gridCol>
                <a:gridCol w="1379622">
                  <a:extLst>
                    <a:ext uri="{9D8B030D-6E8A-4147-A177-3AD203B41FA5}">
                      <a16:colId xmlns:a16="http://schemas.microsoft.com/office/drawing/2014/main" val="261717845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Langley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Nights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Spectral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796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GB" sz="1200"/>
                        <a:t>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PC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544282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GB" sz="1200"/>
                        <a:t>Instrument 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03012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GB" sz="120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926394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GB" sz="1200"/>
                        <a:t>Aerosol variability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300735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6A4A5BF-4C2E-09A8-DC82-89585B336FC1}"/>
              </a:ext>
            </a:extLst>
          </p:cNvPr>
          <p:cNvSpPr txBox="1"/>
          <p:nvPr/>
        </p:nvSpPr>
        <p:spPr>
          <a:xfrm>
            <a:off x="6388100" y="5961259"/>
            <a:ext cx="7446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 = correlated; I = independent; PC = Partially correlated</a:t>
            </a:r>
          </a:p>
        </p:txBody>
      </p:sp>
    </p:spTree>
    <p:extLst>
      <p:ext uri="{BB962C8B-B14F-4D97-AF65-F5344CB8AC3E}">
        <p14:creationId xmlns:p14="http://schemas.microsoft.com/office/powerpoint/2010/main" val="4180961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2EF5E4-0BC8-6A12-92E0-5F9F6139EF4F}"/>
              </a:ext>
            </a:extLst>
          </p:cNvPr>
          <p:cNvSpPr/>
          <p:nvPr/>
        </p:nvSpPr>
        <p:spPr bwMode="auto">
          <a:xfrm>
            <a:off x="391486" y="4233041"/>
            <a:ext cx="11800514" cy="26837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137F0-FE98-71DD-2076-7CB390E6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LIME-TBX Spectral interpolation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80728-D15B-582B-CF09-54BF41CDA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87" y="1350262"/>
            <a:ext cx="9685768" cy="32217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cs typeface="Arial"/>
              </a:rPr>
              <a:t>Aim is to extend LIME from the CIMEL wavelengths to 350-2500 nm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cs typeface="Arial"/>
              </a:rPr>
              <a:t>ASD measurements or Apollo spectrum can be used for spectral interpolation in LIME-TBX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cs typeface="Arial"/>
              </a:rPr>
              <a:t>ASD measurements reveal variation of spectral slope with phase angle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Reference dataset is rescaled to go through the LIME model reflectances at CIMEL wavelengths using </a:t>
            </a:r>
            <a:r>
              <a:rPr lang="en-GB" sz="1600" dirty="0" err="1"/>
              <a:t>CoMet</a:t>
            </a:r>
            <a:r>
              <a:rPr lang="en-GB" sz="1600" dirty="0"/>
              <a:t> toolkit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Combines relative accuracy of ASD with absolute accuracy of CIMEL</a:t>
            </a:r>
          </a:p>
          <a:p>
            <a:endParaRPr lang="en-GB" sz="1800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F7A9A-A156-D0B3-727A-4A7689D5F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733" y="3748422"/>
            <a:ext cx="6041084" cy="3030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E69E1-38D1-60A4-A9A9-B5336AFEC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602" y="3888226"/>
            <a:ext cx="3804882" cy="2969774"/>
          </a:xfrm>
          <a:prstGeom prst="rect">
            <a:avLst/>
          </a:prstGeom>
        </p:spPr>
      </p:pic>
      <p:pic>
        <p:nvPicPr>
          <p:cNvPr id="7" name="Picture 5" descr="Logo&#10;&#10;Description automatically generated">
            <a:extLst>
              <a:ext uri="{FF2B5EF4-FFF2-40B4-BE49-F238E27FC236}">
                <a16:creationId xmlns:a16="http://schemas.microsoft.com/office/drawing/2014/main" id="{22FBB813-F375-00E0-A24D-B9F1BE585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868" y="1963924"/>
            <a:ext cx="2073897" cy="1465076"/>
          </a:xfrm>
          <a:prstGeom prst="rect">
            <a:avLst/>
          </a:prstGeom>
        </p:spPr>
      </p:pic>
      <p:pic>
        <p:nvPicPr>
          <p:cNvPr id="8" name="Picture 6" descr="Logo&#10;&#10;Description automatically generated">
            <a:extLst>
              <a:ext uri="{FF2B5EF4-FFF2-40B4-BE49-F238E27FC236}">
                <a16:creationId xmlns:a16="http://schemas.microsoft.com/office/drawing/2014/main" id="{AFC6CC24-7A7D-B7FF-A1EE-5A4D13C1A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777" y="3077166"/>
            <a:ext cx="2073897" cy="2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83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B401-0A0F-4C38-ADE4-3B73D43E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07" y="268020"/>
            <a:ext cx="9754365" cy="1143000"/>
          </a:xfrm>
        </p:spPr>
        <p:txBody>
          <a:bodyPr/>
          <a:lstStyle/>
          <a:p>
            <a:r>
              <a:rPr lang="es-ES"/>
              <a:t>Lunar </a:t>
            </a:r>
            <a:r>
              <a:rPr lang="es-ES" err="1"/>
              <a:t>hyperspectral</a:t>
            </a:r>
            <a:r>
              <a:rPr lang="es-ES"/>
              <a:t> </a:t>
            </a:r>
            <a:r>
              <a:rPr lang="es-ES" err="1"/>
              <a:t>reflectance</a:t>
            </a:r>
            <a:r>
              <a:rPr lang="es-ES"/>
              <a:t> </a:t>
            </a:r>
            <a:r>
              <a:rPr lang="es-ES" err="1"/>
              <a:t>measurements</a:t>
            </a:r>
            <a:endParaRPr lang="en-GB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897C933-7EAF-4F06-B5D8-8BD46A091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07" y="1166168"/>
            <a:ext cx="11386656" cy="4525664"/>
          </a:xfrm>
        </p:spPr>
        <p:txBody>
          <a:bodyPr>
            <a:normAutofit/>
          </a:bodyPr>
          <a:lstStyle/>
          <a:p>
            <a:r>
              <a:rPr lang="es-ES" sz="1800" dirty="0"/>
              <a:t>Thermally controlled ASD spectrometer</a:t>
            </a:r>
          </a:p>
          <a:p>
            <a:r>
              <a:rPr lang="es-ES" sz="1800" dirty="0"/>
              <a:t>Foreoptics with optical fiber. </a:t>
            </a:r>
          </a:p>
          <a:p>
            <a:r>
              <a:rPr lang="es-ES" sz="1800" dirty="0"/>
              <a:t>Improved foreoptics were developed as part of LIME 2 CCN</a:t>
            </a:r>
          </a:p>
          <a:p>
            <a:r>
              <a:rPr lang="es-ES" sz="1800" dirty="0"/>
              <a:t>Neutral density filter to measure solar irradiance</a:t>
            </a:r>
          </a:p>
          <a:p>
            <a:r>
              <a:rPr lang="es-ES" sz="1800" dirty="0"/>
              <a:t>Sun/moon tracker</a:t>
            </a:r>
          </a:p>
          <a:p>
            <a:endParaRPr lang="es-ES" sz="1800" dirty="0"/>
          </a:p>
          <a:p>
            <a:endParaRPr lang="es-ES" sz="1800" dirty="0"/>
          </a:p>
          <a:p>
            <a:pPr marL="457200" lvl="1" indent="0">
              <a:buNone/>
            </a:pPr>
            <a:endParaRPr lang="es-E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72F71-397A-47A8-B837-C13BD708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518D3C-B1CB-054C-9A8A-304FA2F945D4}" type="slidenum">
              <a:rPr lang="en-NL" smtClean="0"/>
              <a:pPr/>
              <a:t>12</a:t>
            </a:fld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A7790FF-33B4-4D81-9931-0664E73F2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52" b="23704"/>
          <a:stretch/>
        </p:blipFill>
        <p:spPr>
          <a:xfrm>
            <a:off x="8637528" y="3567112"/>
            <a:ext cx="3481551" cy="179799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F89E9F-B74F-007F-5A3D-5D953A342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72" y="2980562"/>
            <a:ext cx="5412828" cy="30437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885E679-4B3F-2A9C-8720-6CF413575D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45" r="28258"/>
          <a:stretch/>
        </p:blipFill>
        <p:spPr>
          <a:xfrm>
            <a:off x="6122928" y="2980562"/>
            <a:ext cx="2487672" cy="304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69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B3ED1B-E44E-46F2-BF5B-A8D097A3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New foreoptics ASD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4E2FA7-3E73-4D57-B667-6FEC1DE90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553"/>
            <a:ext cx="4299408" cy="1371964"/>
          </a:xfrm>
        </p:spPr>
        <p:txBody>
          <a:bodyPr/>
          <a:lstStyle/>
          <a:p>
            <a:r>
              <a:rPr lang="es-ES" dirty="0" err="1"/>
              <a:t>Köhler</a:t>
            </a:r>
            <a:r>
              <a:rPr lang="es-ES" dirty="0"/>
              <a:t> </a:t>
            </a:r>
            <a:r>
              <a:rPr lang="es-ES" dirty="0" err="1"/>
              <a:t>illumination</a:t>
            </a:r>
            <a:endParaRPr lang="es-ES" dirty="0"/>
          </a:p>
          <a:p>
            <a:r>
              <a:rPr lang="es-ES" dirty="0" err="1"/>
              <a:t>Acromat</a:t>
            </a:r>
            <a:r>
              <a:rPr lang="es-ES" dirty="0"/>
              <a:t> </a:t>
            </a:r>
            <a:r>
              <a:rPr lang="es-ES" dirty="0" err="1"/>
              <a:t>doublet</a:t>
            </a:r>
            <a:endParaRPr lang="es-ES" dirty="0"/>
          </a:p>
          <a:p>
            <a:r>
              <a:rPr lang="es-ES" dirty="0" err="1"/>
              <a:t>Aperture</a:t>
            </a:r>
            <a:r>
              <a:rPr lang="es-ES" dirty="0"/>
              <a:t>  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BB93DE-8601-40D1-85A2-24D1C48D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AF1580-5EB0-4CD8-B5A5-2734F31D3525}" type="datetime1">
              <a:rPr lang="en-GB" smtClean="0"/>
              <a:pPr/>
              <a:t>13/11/2025</a:t>
            </a:fld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024EE0-E62B-45A2-9616-AE44D1FB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0614A5-C024-4CCD-A6FD-A330761F36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3EFE9D8-FCB6-671F-D737-A08D8513B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29" y="1117706"/>
            <a:ext cx="6311031" cy="1371963"/>
          </a:xfrm>
          <a:prstGeom prst="rect">
            <a:avLst/>
          </a:prstGeom>
        </p:spPr>
      </p:pic>
      <p:pic>
        <p:nvPicPr>
          <p:cNvPr id="51" name="Imagen 5">
            <a:extLst>
              <a:ext uri="{FF2B5EF4-FFF2-40B4-BE49-F238E27FC236}">
                <a16:creationId xmlns:a16="http://schemas.microsoft.com/office/drawing/2014/main" id="{27CBA6C7-95D3-E1CE-FF92-015141BC19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/>
          <a:stretch/>
        </p:blipFill>
        <p:spPr>
          <a:xfrm>
            <a:off x="1460022" y="3231317"/>
            <a:ext cx="3608457" cy="2530822"/>
          </a:xfrm>
          <a:prstGeom prst="rect">
            <a:avLst/>
          </a:prstGeom>
        </p:spPr>
      </p:pic>
      <p:pic>
        <p:nvPicPr>
          <p:cNvPr id="52" name="Imagen 9">
            <a:extLst>
              <a:ext uri="{FF2B5EF4-FFF2-40B4-BE49-F238E27FC236}">
                <a16:creationId xmlns:a16="http://schemas.microsoft.com/office/drawing/2014/main" id="{3EE49A3E-08EE-0757-2373-2CA2F02C9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368" y="2866517"/>
            <a:ext cx="4403170" cy="326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45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4E36E-4A36-C4F1-CC7E-EB48BCA21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1C003-5BD6-5A79-7B9B-1D92DF0B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222885"/>
            <a:ext cx="10515600" cy="1325563"/>
          </a:xfrm>
        </p:spPr>
        <p:txBody>
          <a:bodyPr/>
          <a:lstStyle/>
          <a:p>
            <a:r>
              <a:rPr lang="en-GB" dirty="0"/>
              <a:t>Preparing ASD spectral interpolation dataset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3512CF-A05E-8354-3C33-A32B0B8BCC81}"/>
              </a:ext>
            </a:extLst>
          </p:cNvPr>
          <p:cNvSpPr txBox="1">
            <a:spLocks/>
          </p:cNvSpPr>
          <p:nvPr/>
        </p:nvSpPr>
        <p:spPr>
          <a:xfrm>
            <a:off x="243432" y="1474232"/>
            <a:ext cx="7420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ASD measurements were taken over 4 months in 2022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2 months in 2025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Measurements in absorption features are too noisy and are omitted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GB" sz="2400" dirty="0"/>
              <a:t>Replace masked data with rescaled Apollo spectrum using </a:t>
            </a:r>
            <a:r>
              <a:rPr lang="en-GB" sz="2400" dirty="0" err="1"/>
              <a:t>comet_maths</a:t>
            </a:r>
            <a:endParaRPr lang="en-GB" sz="2400" dirty="0"/>
          </a:p>
          <a:p>
            <a:pPr fontAlgn="base">
              <a:spcAft>
                <a:spcPct val="0"/>
              </a:spcAft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divided in bins of 10° spanning -95° to 95°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05596"/>
                </a:solidFill>
                <a:latin typeface="Arial"/>
              </a:rPr>
              <a:t>L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inearly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interpolated with phase angle to phase angles required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within the LIME-TBX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5596"/>
              </a:solidFill>
              <a:latin typeface="Arial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Stored 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NetCDF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file for use within LIME-TBX</a:t>
            </a:r>
          </a:p>
        </p:txBody>
      </p:sp>
      <p:pic>
        <p:nvPicPr>
          <p:cNvPr id="14" name="Imagen 9">
            <a:extLst>
              <a:ext uri="{FF2B5EF4-FFF2-40B4-BE49-F238E27FC236}">
                <a16:creationId xmlns:a16="http://schemas.microsoft.com/office/drawing/2014/main" id="{FE6C7ADF-112A-300E-C075-16861F630F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45" r="28258"/>
          <a:stretch/>
        </p:blipFill>
        <p:spPr>
          <a:xfrm>
            <a:off x="8474242" y="1673963"/>
            <a:ext cx="3293215" cy="402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9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CFE40-AFF5-6826-02D6-5026C782D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12224-B0B2-4820-1DD8-DAD9A33C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222885"/>
            <a:ext cx="10515600" cy="1325563"/>
          </a:xfrm>
        </p:spPr>
        <p:txBody>
          <a:bodyPr/>
          <a:lstStyle/>
          <a:p>
            <a:r>
              <a:rPr lang="en-GB" dirty="0"/>
              <a:t>Preparing ASD spectral interpolation dataset</a:t>
            </a:r>
          </a:p>
        </p:txBody>
      </p:sp>
      <p:pic>
        <p:nvPicPr>
          <p:cNvPr id="12" name="Picture 11" descr="A graph of a graph showing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46ED66D3-7132-2FDB-3308-A6CE52A52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8"/>
          <a:stretch/>
        </p:blipFill>
        <p:spPr>
          <a:xfrm>
            <a:off x="8899291" y="1245475"/>
            <a:ext cx="2349406" cy="1995039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50D47F9-3D75-84B6-283A-6876DA95E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3" y="3186746"/>
            <a:ext cx="4110027" cy="30872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047991-A364-168F-007F-39F39915F3C2}"/>
              </a:ext>
            </a:extLst>
          </p:cNvPr>
          <p:cNvSpPr txBox="1">
            <a:spLocks/>
          </p:cNvSpPr>
          <p:nvPr/>
        </p:nvSpPr>
        <p:spPr>
          <a:xfrm>
            <a:off x="243432" y="1474232"/>
            <a:ext cx="7420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ASD measurements were taken over 4 months in 2022 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2 months in 2025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Measurements in absorption features are too noisy and are omitted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GB" sz="2400" dirty="0"/>
              <a:t>Replace masked data with rescaled Apollo spectrum using </a:t>
            </a:r>
            <a:r>
              <a:rPr lang="en-GB" sz="2400" dirty="0" err="1"/>
              <a:t>comet_maths</a:t>
            </a:r>
            <a:endParaRPr lang="en-GB" sz="2400" dirty="0"/>
          </a:p>
          <a:p>
            <a:pPr fontAlgn="base">
              <a:spcAft>
                <a:spcPct val="0"/>
              </a:spcAft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divided in bins of 10° spanning -95° to 95°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05596"/>
                </a:solidFill>
                <a:latin typeface="Arial"/>
              </a:rPr>
              <a:t>L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inearly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interpolated with phase angle to phase angles required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within the LIME-TBX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5596"/>
              </a:solidFill>
              <a:latin typeface="Arial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Stored 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NetCDF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file for use within LIME-TBX</a:t>
            </a:r>
          </a:p>
        </p:txBody>
      </p:sp>
    </p:spTree>
    <p:extLst>
      <p:ext uri="{BB962C8B-B14F-4D97-AF65-F5344CB8AC3E}">
        <p14:creationId xmlns:p14="http://schemas.microsoft.com/office/powerpoint/2010/main" val="2930827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2F618-FB0E-5E5E-76A0-D7BE33E03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8ECDF-55CE-733B-47E8-70CA0E7A1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222885"/>
            <a:ext cx="10515600" cy="1325563"/>
          </a:xfrm>
        </p:spPr>
        <p:txBody>
          <a:bodyPr/>
          <a:lstStyle/>
          <a:p>
            <a:r>
              <a:rPr lang="en-GB"/>
              <a:t>Preparing ASD spectral interpolation dataset</a:t>
            </a:r>
            <a:endParaRPr lang="en-GB" dirty="0"/>
          </a:p>
        </p:txBody>
      </p:sp>
      <p:pic>
        <p:nvPicPr>
          <p:cNvPr id="4" name="Picture 3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C8F90367-E6B2-6AFE-83DD-8E8C5274D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13" y="1970202"/>
            <a:ext cx="3995389" cy="30011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444D6-5AF7-2A58-BC9B-8FA9F8C7C6CA}"/>
              </a:ext>
            </a:extLst>
          </p:cNvPr>
          <p:cNvSpPr txBox="1">
            <a:spLocks/>
          </p:cNvSpPr>
          <p:nvPr/>
        </p:nvSpPr>
        <p:spPr>
          <a:xfrm>
            <a:off x="243432" y="1474232"/>
            <a:ext cx="7420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ASD measurements were taken over 4 months in 2022 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2 months in 2025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Measurements in absorption features are too noisy and are omitted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GB" sz="2100" b="1" dirty="0"/>
              <a:t>Replace masked data with rescaled Apollo spectrum using </a:t>
            </a:r>
            <a:r>
              <a:rPr lang="en-GB" sz="2100" b="1" dirty="0" err="1"/>
              <a:t>comet_maths</a:t>
            </a:r>
            <a:endParaRPr lang="en-GB" sz="2100" b="1" dirty="0"/>
          </a:p>
          <a:p>
            <a:pPr fontAlgn="base">
              <a:spcAft>
                <a:spcPct val="0"/>
              </a:spcAft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divided in bins of 10° spanning -95° to 95°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05596"/>
                </a:solidFill>
                <a:latin typeface="Arial"/>
              </a:rPr>
              <a:t>L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inearly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interpolated with phase angle to phase angles required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within the LIME-TBX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5596"/>
              </a:solidFill>
              <a:latin typeface="Arial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Stored 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NetCDF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file for use within LIME-TBX</a:t>
            </a:r>
          </a:p>
        </p:txBody>
      </p:sp>
    </p:spTree>
    <p:extLst>
      <p:ext uri="{BB962C8B-B14F-4D97-AF65-F5344CB8AC3E}">
        <p14:creationId xmlns:p14="http://schemas.microsoft.com/office/powerpoint/2010/main" val="3805006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C9343-F616-B298-79B1-1A8605B15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90295-7604-FAA6-7704-495429186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222885"/>
            <a:ext cx="10515600" cy="1325563"/>
          </a:xfrm>
        </p:spPr>
        <p:txBody>
          <a:bodyPr/>
          <a:lstStyle/>
          <a:p>
            <a:r>
              <a:rPr lang="en-GB"/>
              <a:t>Preparing ASD spectral interpolation dataset</a:t>
            </a:r>
            <a:endParaRPr lang="en-GB" dirty="0"/>
          </a:p>
        </p:txBody>
      </p:sp>
      <p:pic>
        <p:nvPicPr>
          <p:cNvPr id="4" name="Picture 3" descr="A graph of a graph with numbers and lines&#10;&#10;AI-generated content may be incorrect.">
            <a:extLst>
              <a:ext uri="{FF2B5EF4-FFF2-40B4-BE49-F238E27FC236}">
                <a16:creationId xmlns:a16="http://schemas.microsoft.com/office/drawing/2014/main" id="{849CF038-B21F-511E-5D99-2137C710A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49" y="1992086"/>
            <a:ext cx="4684451" cy="34775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A0BCF-58CA-2B03-3A9F-79480D48FE2D}"/>
              </a:ext>
            </a:extLst>
          </p:cNvPr>
          <p:cNvSpPr txBox="1">
            <a:spLocks/>
          </p:cNvSpPr>
          <p:nvPr/>
        </p:nvSpPr>
        <p:spPr>
          <a:xfrm>
            <a:off x="243432" y="1474232"/>
            <a:ext cx="7420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ASD measurements were taken over 4 months in 2022 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2 months in 2025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Measurements in absorption features are too noisy and are omitted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GB" sz="2400" dirty="0"/>
              <a:t>Replace masked data with rescaled Apollo spectrum using </a:t>
            </a:r>
            <a:r>
              <a:rPr lang="en-GB" sz="2400" dirty="0" err="1"/>
              <a:t>comet_maths</a:t>
            </a:r>
            <a:endParaRPr lang="en-GB" sz="2400" dirty="0"/>
          </a:p>
          <a:p>
            <a:pPr fontAlgn="base">
              <a:spcAft>
                <a:spcPct val="0"/>
              </a:spcAft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divided in bins of 10° spanning -95° to 95°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05596"/>
                </a:solidFill>
                <a:latin typeface="Arial"/>
              </a:rPr>
              <a:t>L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inearly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interpolated with phase angle to phase angles required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within the LIME-TBX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5596"/>
              </a:solidFill>
              <a:latin typeface="Arial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Stored 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NetCDF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file for use within LIME-TBX</a:t>
            </a:r>
          </a:p>
        </p:txBody>
      </p:sp>
    </p:spTree>
    <p:extLst>
      <p:ext uri="{BB962C8B-B14F-4D97-AF65-F5344CB8AC3E}">
        <p14:creationId xmlns:p14="http://schemas.microsoft.com/office/powerpoint/2010/main" val="3169831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94C0F-EBEB-7223-6008-88650EEAB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58DCD-090D-4BC6-DDD6-404BD7CA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222885"/>
            <a:ext cx="10515600" cy="1325563"/>
          </a:xfrm>
        </p:spPr>
        <p:txBody>
          <a:bodyPr/>
          <a:lstStyle/>
          <a:p>
            <a:r>
              <a:rPr lang="en-GB"/>
              <a:t>Preparing ASD spectral interpolation dataset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744E0-3119-21C1-6602-9ED76EC0B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3350" y="1992086"/>
            <a:ext cx="4632849" cy="34775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61A5E-EA1E-6CF4-7ACD-3940DA94B1CB}"/>
              </a:ext>
            </a:extLst>
          </p:cNvPr>
          <p:cNvSpPr txBox="1">
            <a:spLocks/>
          </p:cNvSpPr>
          <p:nvPr/>
        </p:nvSpPr>
        <p:spPr>
          <a:xfrm>
            <a:off x="243432" y="1474232"/>
            <a:ext cx="7420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ASD measurements were taken over 4 months in 2022 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2 months in 2025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Measurements in absorption features are too noisy and are omitted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GB" sz="2400" dirty="0"/>
              <a:t>Replace masked data with rescaled Apollo spectrum using </a:t>
            </a:r>
            <a:r>
              <a:rPr lang="en-GB" sz="2400" dirty="0" err="1"/>
              <a:t>comet_maths</a:t>
            </a:r>
            <a:endParaRPr lang="en-GB" sz="2400" dirty="0"/>
          </a:p>
          <a:p>
            <a:pPr fontAlgn="base">
              <a:spcAft>
                <a:spcPct val="0"/>
              </a:spcAft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divided in bins of 10° spanning -95° to 95°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srgbClr val="005596"/>
                </a:solidFill>
                <a:latin typeface="Arial"/>
              </a:rPr>
              <a:t>L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inearly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interpolated with phase angle to phase angles required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within the LIME-TBX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5596"/>
              </a:solidFill>
              <a:latin typeface="Arial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Stored 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NetCDF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file for use within LIME-TBX</a:t>
            </a:r>
          </a:p>
        </p:txBody>
      </p:sp>
    </p:spTree>
    <p:extLst>
      <p:ext uri="{BB962C8B-B14F-4D97-AF65-F5344CB8AC3E}">
        <p14:creationId xmlns:p14="http://schemas.microsoft.com/office/powerpoint/2010/main" val="2566040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8C086-91D8-97F2-21DA-A916D3696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08B9-2261-184B-3EF5-8D2E921A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222885"/>
            <a:ext cx="10515600" cy="1325563"/>
          </a:xfrm>
        </p:spPr>
        <p:txBody>
          <a:bodyPr/>
          <a:lstStyle/>
          <a:p>
            <a:r>
              <a:rPr lang="en-GB" dirty="0"/>
              <a:t>Preparing ASD spectral interpolation dataset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76DE91-4E8A-4BB7-76BE-DDA51F4B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148" y="2786742"/>
            <a:ext cx="4128852" cy="1873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BBC93E-F369-D004-DA9A-EE326B5B0CA7}"/>
              </a:ext>
            </a:extLst>
          </p:cNvPr>
          <p:cNvSpPr txBox="1"/>
          <p:nvPr/>
        </p:nvSpPr>
        <p:spPr>
          <a:xfrm>
            <a:off x="8063148" y="476524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5596"/>
                </a:solidFill>
              </a:rPr>
              <a:t>Dataset available on Zenodo</a:t>
            </a:r>
            <a:endParaRPr lang="en-GB" sz="1600" dirty="0">
              <a:hlinkClick r:id="" action="ppaction://noaction"/>
            </a:endParaRPr>
          </a:p>
          <a:p>
            <a:r>
              <a:rPr lang="en-GB" sz="1600" dirty="0">
                <a:hlinkClick r:id="" action="ppaction://noaction"/>
              </a:rPr>
              <a:t>https://doi.org/10.5281/zenodo.10534235</a:t>
            </a:r>
            <a:r>
              <a:rPr lang="en-GB" sz="16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BB1C9-D14C-27D4-A59A-5B5E0386A5D9}"/>
              </a:ext>
            </a:extLst>
          </p:cNvPr>
          <p:cNvSpPr txBox="1">
            <a:spLocks/>
          </p:cNvSpPr>
          <p:nvPr/>
        </p:nvSpPr>
        <p:spPr>
          <a:xfrm>
            <a:off x="243432" y="1474232"/>
            <a:ext cx="7420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ASD measurements were taken over 4 months in 2022 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2 months in 2025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Measurements in absorption features are too noisy and are omitted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GB" sz="2400" dirty="0"/>
              <a:t>Replace masked data with rescaled Apollo spectrum using </a:t>
            </a:r>
            <a:r>
              <a:rPr lang="en-GB" sz="2400" dirty="0" err="1"/>
              <a:t>comet_maths</a:t>
            </a:r>
            <a:endParaRPr lang="en-GB" sz="2400" dirty="0"/>
          </a:p>
          <a:p>
            <a:pPr fontAlgn="base">
              <a:spcAft>
                <a:spcPct val="0"/>
              </a:spcAft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divided in bins of 10° spanning -95° to 95°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05596"/>
                </a:solidFill>
                <a:latin typeface="Arial"/>
              </a:rPr>
              <a:t>L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inearly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interpolated with phase angle to phase angles required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within the LIME-TBX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5596"/>
              </a:solidFill>
              <a:latin typeface="Arial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Stored 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NetCDF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file for use within LIME-TBX</a:t>
            </a:r>
          </a:p>
        </p:txBody>
      </p:sp>
    </p:spTree>
    <p:extLst>
      <p:ext uri="{BB962C8B-B14F-4D97-AF65-F5344CB8AC3E}">
        <p14:creationId xmlns:p14="http://schemas.microsoft.com/office/powerpoint/2010/main" val="1574995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A7D9D-048C-ED35-F922-22EA580A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9FD35-737C-CEDA-F55C-48751F31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LIME: Lunar Irradiance Model of ESA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77C25-FDC0-2A56-64E8-0F67DF60DD8D}"/>
              </a:ext>
            </a:extLst>
          </p:cNvPr>
          <p:cNvSpPr/>
          <p:nvPr/>
        </p:nvSpPr>
        <p:spPr>
          <a:xfrm>
            <a:off x="391487" y="1288362"/>
            <a:ext cx="682626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/>
              <a:t>Derived using SI-traceable CIMEL measurements at Teide Peak and </a:t>
            </a:r>
            <a:r>
              <a:rPr lang="en-US" sz="2000" err="1"/>
              <a:t>Izaña</a:t>
            </a:r>
            <a:r>
              <a:rPr lang="en-US" sz="2000"/>
              <a:t> Observatory in Tenerife</a:t>
            </a:r>
          </a:p>
          <a:p>
            <a:pPr marL="285750" indent="-285750">
              <a:buFont typeface="Arial"/>
              <a:buChar char="•"/>
            </a:pPr>
            <a:endParaRPr lang="en-US" sz="1600"/>
          </a:p>
          <a:p>
            <a:pPr marL="285750" indent="-285750">
              <a:buFont typeface="Arial"/>
              <a:buChar char="•"/>
            </a:pPr>
            <a:r>
              <a:rPr lang="en-US" sz="2000"/>
              <a:t>Characterization and calibration at NPL and </a:t>
            </a:r>
            <a:br>
              <a:rPr lang="en-US" sz="2000"/>
            </a:br>
            <a:r>
              <a:rPr lang="en-US" sz="2000"/>
              <a:t>University of Valladolid</a:t>
            </a:r>
          </a:p>
          <a:p>
            <a:pPr marL="285750" indent="-285750">
              <a:buFont typeface="Arial"/>
              <a:buChar char="•"/>
            </a:pPr>
            <a:endParaRPr lang="en-US" sz="1600"/>
          </a:p>
          <a:p>
            <a:pPr marL="285750" indent="-285750">
              <a:buFont typeface="Arial"/>
              <a:buChar char="•"/>
            </a:pPr>
            <a:r>
              <a:rPr lang="en-US" sz="2000"/>
              <a:t>LIME model (ROLO-based) fitted at CIMEL wavelengths</a:t>
            </a:r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/>
              <a:t>Spectral interpolation using lunar ASD measurements</a:t>
            </a:r>
          </a:p>
          <a:p>
            <a:pPr marL="285750" indent="-285750">
              <a:buFont typeface="Arial"/>
              <a:buChar char="•"/>
            </a:pPr>
            <a:endParaRPr lang="en-US" sz="1600"/>
          </a:p>
          <a:p>
            <a:pPr marL="285750" indent="-285750">
              <a:buFont typeface="Arial"/>
              <a:buChar char="•"/>
            </a:pPr>
            <a:r>
              <a:rPr lang="en-US" sz="2000"/>
              <a:t>Uncertainty computation based on Monte Carlo simulations accounting for calibration, modelling and measurement uncertainties</a:t>
            </a:r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/>
              <a:t>LIME-TBX allows to simulate lunar observation and perform comparisons</a:t>
            </a:r>
          </a:p>
          <a:p>
            <a:pPr marL="285750" indent="-285750">
              <a:buFont typeface="Arial"/>
              <a:buChar char="•"/>
            </a:pPr>
            <a:endParaRPr lang="en-US" sz="2000"/>
          </a:p>
          <a:p>
            <a:pPr marL="285750" indent="-285750">
              <a:buFont typeface="Arial"/>
              <a:buChar char="•"/>
            </a:pPr>
            <a:endParaRPr lang="en-US" sz="16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83F4CB-7DF9-97D6-9280-B286B55D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987" y="1955800"/>
            <a:ext cx="4847013" cy="327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07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1C6A5-4CA4-4DAD-B175-5C34266D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Degree of Linear Polarisation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A5740CF-DE67-440F-A57F-027BE45580D1}"/>
                  </a:ext>
                </a:extLst>
              </p:cNvPr>
              <p:cNvSpPr/>
              <p:nvPr/>
            </p:nvSpPr>
            <p:spPr>
              <a:xfrm>
                <a:off x="119449" y="1243010"/>
                <a:ext cx="11186794" cy="1292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𝐷𝑜𝐿𝑃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𝜂</m:t>
                          </m:r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  <m:sup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  <m:sup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A5740CF-DE67-440F-A57F-027BE45580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49" y="1243010"/>
                <a:ext cx="11186794" cy="12921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8" name="Picture 4">
            <a:extLst>
              <a:ext uri="{FF2B5EF4-FFF2-40B4-BE49-F238E27FC236}">
                <a16:creationId xmlns:a16="http://schemas.microsoft.com/office/drawing/2014/main" id="{BF9F6274-BA07-4EEE-8612-E3BF4BB89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556" y="2849310"/>
            <a:ext cx="5803341" cy="294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1B0FE-64B2-07E0-DCF1-839B07A75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373" y="2868385"/>
            <a:ext cx="4572001" cy="2613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5ADD2-2540-F543-DBF6-3237D059E3F0}"/>
              </a:ext>
            </a:extLst>
          </p:cNvPr>
          <p:cNvSpPr txBox="1"/>
          <p:nvPr/>
        </p:nvSpPr>
        <p:spPr>
          <a:xfrm>
            <a:off x="8259029" y="5511835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Coyne et al, 1969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ECAD3-A42E-8E4D-2E5E-5CFA1F0B7FF5}"/>
              </a:ext>
            </a:extLst>
          </p:cNvPr>
          <p:cNvSpPr txBox="1"/>
          <p:nvPr/>
        </p:nvSpPr>
        <p:spPr>
          <a:xfrm>
            <a:off x="2875176" y="5796374"/>
            <a:ext cx="7178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LIME DOLP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728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60B7EC0-DC5E-1C3D-3F0B-4C490AEE0972}"/>
              </a:ext>
            </a:extLst>
          </p:cNvPr>
          <p:cNvSpPr txBox="1">
            <a:spLocks/>
          </p:cNvSpPr>
          <p:nvPr/>
        </p:nvSpPr>
        <p:spPr bwMode="auto">
          <a:xfrm>
            <a:off x="525518" y="494011"/>
            <a:ext cx="9808728" cy="42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US" sz="2800" kern="0">
                <a:ea typeface="+mj-lt"/>
                <a:cs typeface="+mj-lt"/>
              </a:rPr>
              <a:t>LIME toolbox:  lunar irradiance / </a:t>
            </a:r>
            <a:r>
              <a:rPr lang="en-US" sz="2800" kern="0" err="1">
                <a:ea typeface="+mj-lt"/>
                <a:cs typeface="+mj-lt"/>
              </a:rPr>
              <a:t>DoLP</a:t>
            </a:r>
            <a:r>
              <a:rPr lang="en-US" sz="2800" kern="0">
                <a:ea typeface="+mj-lt"/>
                <a:cs typeface="+mj-lt"/>
              </a:rPr>
              <a:t> simulations</a:t>
            </a:r>
            <a:endParaRPr lang="en-US" sz="4000">
              <a:cs typeface="Arial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A9AEF6E-A117-4566-B8DB-881BBF08E5DF}"/>
              </a:ext>
            </a:extLst>
          </p:cNvPr>
          <p:cNvSpPr txBox="1">
            <a:spLocks/>
          </p:cNvSpPr>
          <p:nvPr/>
        </p:nvSpPr>
        <p:spPr>
          <a:xfrm>
            <a:off x="6008384" y="1217100"/>
            <a:ext cx="5066015" cy="14162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Arial" panose="05000000000000000000" pitchFamily="2" charset="2"/>
              <a:buChar char="•"/>
            </a:pPr>
            <a:r>
              <a:rPr lang="en-US" sz="1800" kern="0" dirty="0">
                <a:cs typeface="Arial"/>
              </a:rPr>
              <a:t>Simulates:</a:t>
            </a:r>
          </a:p>
          <a:p>
            <a:pPr lvl="1">
              <a:buFont typeface="Courier New" panose="05000000000000000000" pitchFamily="2" charset="2"/>
              <a:buChar char="o"/>
            </a:pPr>
            <a:r>
              <a:rPr lang="en-US" sz="1600" kern="0" dirty="0">
                <a:solidFill>
                  <a:srgbClr val="003399"/>
                </a:solidFill>
                <a:cs typeface="Arial"/>
              </a:rPr>
              <a:t>Irradiance</a:t>
            </a:r>
          </a:p>
          <a:p>
            <a:pPr lvl="1">
              <a:buFont typeface="Courier New" panose="05000000000000000000" pitchFamily="2" charset="2"/>
              <a:buChar char="o"/>
            </a:pPr>
            <a:r>
              <a:rPr lang="en-US" sz="1600" kern="0" dirty="0">
                <a:solidFill>
                  <a:srgbClr val="003399"/>
                </a:solidFill>
                <a:cs typeface="Arial"/>
              </a:rPr>
              <a:t>Band-integrated Irradiance (Signal)</a:t>
            </a:r>
          </a:p>
          <a:p>
            <a:pPr lvl="1">
              <a:buFont typeface="Courier New" panose="05000000000000000000" pitchFamily="2" charset="2"/>
              <a:buChar char="o"/>
            </a:pPr>
            <a:r>
              <a:rPr lang="en-US" sz="1600" kern="0" dirty="0">
                <a:solidFill>
                  <a:srgbClr val="003399"/>
                </a:solidFill>
                <a:cs typeface="Arial"/>
              </a:rPr>
              <a:t>Reflectance</a:t>
            </a:r>
          </a:p>
          <a:p>
            <a:pPr lvl="1">
              <a:buFont typeface="Courier New" panose="05000000000000000000" pitchFamily="2" charset="2"/>
              <a:buChar char="o"/>
            </a:pPr>
            <a:r>
              <a:rPr lang="en-US" sz="1600" kern="0" dirty="0">
                <a:solidFill>
                  <a:srgbClr val="003399"/>
                </a:solidFill>
                <a:cs typeface="Arial"/>
              </a:rPr>
              <a:t>Degree of linear </a:t>
            </a:r>
            <a:r>
              <a:rPr lang="en-US" sz="1600" kern="0" dirty="0" err="1">
                <a:solidFill>
                  <a:srgbClr val="003399"/>
                </a:solidFill>
                <a:cs typeface="Arial"/>
              </a:rPr>
              <a:t>polarisation</a:t>
            </a:r>
            <a:endParaRPr lang="en-US" sz="1600" kern="0" dirty="0">
              <a:solidFill>
                <a:srgbClr val="003399"/>
              </a:solidFill>
              <a:cs typeface="Arial"/>
            </a:endParaRPr>
          </a:p>
          <a:p>
            <a:pPr lvl="1">
              <a:buFont typeface="Courier New" panose="05000000000000000000" pitchFamily="2" charset="2"/>
              <a:buChar char="o"/>
            </a:pPr>
            <a:r>
              <a:rPr lang="en-US" sz="1600" kern="0" dirty="0">
                <a:solidFill>
                  <a:srgbClr val="003399"/>
                </a:solidFill>
                <a:cs typeface="Arial"/>
              </a:rPr>
              <a:t>Angle of linear </a:t>
            </a:r>
            <a:r>
              <a:rPr lang="en-US" sz="1600" kern="0" dirty="0" err="1">
                <a:solidFill>
                  <a:srgbClr val="003399"/>
                </a:solidFill>
                <a:cs typeface="Arial"/>
              </a:rPr>
              <a:t>polarisation</a:t>
            </a:r>
            <a:endParaRPr lang="en-US" sz="1200" kern="0" dirty="0">
              <a:solidFill>
                <a:srgbClr val="003399"/>
              </a:solidFill>
              <a:cs typeface="Arial"/>
            </a:endParaRPr>
          </a:p>
        </p:txBody>
      </p: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3189FAC1-F0D2-0DFB-C71B-925DF52E3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60" y="1386783"/>
            <a:ext cx="4542815" cy="4769665"/>
          </a:xfrm>
        </p:spPr>
      </p:pic>
      <p:pic>
        <p:nvPicPr>
          <p:cNvPr id="29" name="Picture 28" descr="A graph on a screen&#10;&#10;Description automatically generated">
            <a:extLst>
              <a:ext uri="{FF2B5EF4-FFF2-40B4-BE49-F238E27FC236}">
                <a16:creationId xmlns:a16="http://schemas.microsoft.com/office/drawing/2014/main" id="{4347CE8E-438F-D211-60E0-BF4F92D32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1" t="25000" r="-402" b="2315"/>
          <a:stretch/>
        </p:blipFill>
        <p:spPr>
          <a:xfrm>
            <a:off x="6284025" y="3170341"/>
            <a:ext cx="4255322" cy="1555675"/>
          </a:xfrm>
          <a:prstGeom prst="rect">
            <a:avLst/>
          </a:prstGeom>
        </p:spPr>
      </p:pic>
      <p:pic>
        <p:nvPicPr>
          <p:cNvPr id="30" name="Picture 29" descr="A screen shot of a graph&#10;&#10;Description automatically generated">
            <a:extLst>
              <a:ext uri="{FF2B5EF4-FFF2-40B4-BE49-F238E27FC236}">
                <a16:creationId xmlns:a16="http://schemas.microsoft.com/office/drawing/2014/main" id="{F2ACF3EE-23FE-AFBA-7C2A-810AEB420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" t="24667" r="189" b="1738"/>
          <a:stretch/>
        </p:blipFill>
        <p:spPr>
          <a:xfrm>
            <a:off x="6244440" y="4729134"/>
            <a:ext cx="4253678" cy="15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99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285C5-9C5D-CF66-CB5B-F608ACFD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Reflectance &amp; Irradiance Simulation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E44627-DAAA-BBE5-2F56-64A0F4286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655" y="1425519"/>
            <a:ext cx="3686689" cy="4001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A87DFD-2CF8-9CBD-60AE-DC5F69AC0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08" y="2751082"/>
            <a:ext cx="6361338" cy="40250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3C2A63-90B7-7C3A-6DE8-CA4ED1552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761" y="1920240"/>
            <a:ext cx="6354431" cy="402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26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A9AEF6E-A117-4566-B8DB-881BBF08E5DF}"/>
              </a:ext>
            </a:extLst>
          </p:cNvPr>
          <p:cNvSpPr txBox="1">
            <a:spLocks/>
          </p:cNvSpPr>
          <p:nvPr/>
        </p:nvSpPr>
        <p:spPr>
          <a:xfrm>
            <a:off x="6369957" y="1218517"/>
            <a:ext cx="5475201" cy="25309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Arial,Sans-Serif" panose="05000000000000000000" pitchFamily="2" charset="2"/>
              <a:buChar char="•"/>
            </a:pPr>
            <a:r>
              <a:rPr lang="en-US" sz="2000" kern="0">
                <a:cs typeface="Arial"/>
              </a:rPr>
              <a:t>Input:</a:t>
            </a:r>
            <a:endParaRPr lang="en-US" sz="2000" kern="0">
              <a:solidFill>
                <a:srgbClr val="005596"/>
              </a:solidFill>
              <a:cs typeface="Arial"/>
            </a:endParaRPr>
          </a:p>
          <a:p>
            <a:pPr lvl="1">
              <a:buFont typeface="Courier New,monospace" panose="05000000000000000000" pitchFamily="2" charset="2"/>
              <a:buChar char="o"/>
            </a:pPr>
            <a:r>
              <a:rPr lang="en-US" sz="1800" kern="0">
                <a:solidFill>
                  <a:srgbClr val="003399"/>
                </a:solidFill>
                <a:cs typeface="Arial"/>
              </a:rPr>
              <a:t>Geographic coordinates &amp; datetime/s</a:t>
            </a:r>
            <a:endParaRPr lang="en-US" sz="1800" kern="0">
              <a:solidFill>
                <a:srgbClr val="005596"/>
              </a:solidFill>
              <a:cs typeface="Arial"/>
            </a:endParaRPr>
          </a:p>
          <a:p>
            <a:pPr lvl="1">
              <a:buFont typeface="Courier New,monospace" panose="05000000000000000000" pitchFamily="2" charset="2"/>
              <a:buChar char="o"/>
            </a:pPr>
            <a:r>
              <a:rPr lang="en-US" sz="1800" kern="0" err="1">
                <a:solidFill>
                  <a:srgbClr val="003399"/>
                </a:solidFill>
                <a:cs typeface="Arial"/>
              </a:rPr>
              <a:t>Selenographic</a:t>
            </a:r>
            <a:r>
              <a:rPr lang="en-US" sz="1800" kern="0">
                <a:solidFill>
                  <a:srgbClr val="003399"/>
                </a:solidFill>
                <a:cs typeface="Arial"/>
              </a:rPr>
              <a:t> coordinates</a:t>
            </a:r>
            <a:endParaRPr lang="en-US" sz="1800" kern="0">
              <a:solidFill>
                <a:srgbClr val="005596"/>
              </a:solidFill>
              <a:cs typeface="Arial"/>
            </a:endParaRPr>
          </a:p>
          <a:p>
            <a:pPr lvl="1">
              <a:buFont typeface="Courier New,monospace" panose="05000000000000000000" pitchFamily="2" charset="2"/>
              <a:buChar char="o"/>
            </a:pPr>
            <a:r>
              <a:rPr lang="en-US" sz="1800" kern="0">
                <a:solidFill>
                  <a:srgbClr val="003399"/>
                </a:solidFill>
                <a:cs typeface="Arial"/>
              </a:rPr>
              <a:t>Satellite name &amp; datetime/s</a:t>
            </a:r>
            <a:endParaRPr lang="en-US" sz="1800" kern="0">
              <a:solidFill>
                <a:srgbClr val="005596"/>
              </a:solidFill>
              <a:cs typeface="Arial"/>
            </a:endParaRPr>
          </a:p>
          <a:p>
            <a:pPr marL="1200150" lvl="2">
              <a:buFont typeface="Wingdings,Sans-Serif" panose="05000000000000000000" pitchFamily="2" charset="2"/>
              <a:buChar char="§"/>
            </a:pPr>
            <a:r>
              <a:rPr lang="en-US" sz="1400" kern="0">
                <a:solidFill>
                  <a:srgbClr val="003399"/>
                </a:solidFill>
                <a:cs typeface="Arial"/>
              </a:rPr>
              <a:t>User may add satellites if they have .</a:t>
            </a:r>
            <a:r>
              <a:rPr lang="en-US" sz="1400" kern="0" err="1">
                <a:solidFill>
                  <a:srgbClr val="003399"/>
                </a:solidFill>
                <a:cs typeface="Arial"/>
              </a:rPr>
              <a:t>tle</a:t>
            </a:r>
            <a:r>
              <a:rPr lang="en-US" sz="1400" kern="0">
                <a:solidFill>
                  <a:srgbClr val="003399"/>
                </a:solidFill>
                <a:cs typeface="Arial"/>
              </a:rPr>
              <a:t> or .</a:t>
            </a:r>
            <a:r>
              <a:rPr lang="en-US" sz="1400" kern="0" err="1">
                <a:solidFill>
                  <a:srgbClr val="003399"/>
                </a:solidFill>
                <a:cs typeface="Arial"/>
              </a:rPr>
              <a:t>osf</a:t>
            </a:r>
            <a:r>
              <a:rPr lang="en-US" sz="1400" kern="0">
                <a:solidFill>
                  <a:srgbClr val="003399"/>
                </a:solidFill>
                <a:cs typeface="Arial"/>
              </a:rPr>
              <a:t> files.</a:t>
            </a:r>
            <a:endParaRPr lang="en-US" sz="1400" kern="0">
              <a:solidFill>
                <a:srgbClr val="005596"/>
              </a:solidFill>
              <a:cs typeface="Arial"/>
            </a:endParaRPr>
          </a:p>
          <a:p>
            <a:pPr lvl="1">
              <a:buFont typeface="Courier New,monospace" panose="05000000000000000000" pitchFamily="2" charset="2"/>
              <a:buChar char="o"/>
            </a:pPr>
            <a:r>
              <a:rPr lang="en-US" sz="1800" kern="0">
                <a:solidFill>
                  <a:srgbClr val="003399"/>
                </a:solidFill>
                <a:cs typeface="Arial"/>
              </a:rPr>
              <a:t>Optional: SRF file in GLOD format</a:t>
            </a:r>
            <a:endParaRPr lang="en-US" sz="320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3BB8F4B-5810-1327-6F59-524B2093E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231" y="1218517"/>
            <a:ext cx="2582947" cy="152767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DBAADCC-0BC6-1509-B0DB-3DE2CFF8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60" y="1218517"/>
            <a:ext cx="2476500" cy="1495425"/>
          </a:xfrm>
          <a:prstGeom prst="rect">
            <a:avLst/>
          </a:prstGeom>
        </p:spPr>
      </p:pic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4A126A03-81E0-686D-1BCD-AF88565BE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60" y="2795239"/>
            <a:ext cx="3067050" cy="1047750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63EBB491-F943-5156-81D2-0CC8D0590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60" y="3865547"/>
            <a:ext cx="5352143" cy="22667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5E9E18-227F-C359-DE9A-FC534735FF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b="6523"/>
          <a:stretch/>
        </p:blipFill>
        <p:spPr>
          <a:xfrm>
            <a:off x="6731123" y="3601357"/>
            <a:ext cx="4752867" cy="2530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5D7A5-7F29-7ACD-6621-5FE3F99B8CFE}"/>
              </a:ext>
            </a:extLst>
          </p:cNvPr>
          <p:cNvSpPr txBox="1">
            <a:spLocks/>
          </p:cNvSpPr>
          <p:nvPr/>
        </p:nvSpPr>
        <p:spPr bwMode="auto">
          <a:xfrm>
            <a:off x="433160" y="444361"/>
            <a:ext cx="9808728" cy="42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US" sz="2800" kern="0">
                <a:ea typeface="+mj-lt"/>
                <a:cs typeface="+mj-lt"/>
              </a:rPr>
              <a:t>LIME toolbox:  lunar irradiance / </a:t>
            </a:r>
            <a:r>
              <a:rPr lang="en-US" sz="2800" kern="0" err="1">
                <a:ea typeface="+mj-lt"/>
                <a:cs typeface="+mj-lt"/>
              </a:rPr>
              <a:t>DoLP</a:t>
            </a:r>
            <a:r>
              <a:rPr lang="en-US" sz="2800" kern="0">
                <a:ea typeface="+mj-lt"/>
                <a:cs typeface="+mj-lt"/>
              </a:rPr>
              <a:t> simulations</a:t>
            </a:r>
            <a:endParaRPr lang="en-US" sz="6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152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60B7EC0-DC5E-1C3D-3F0B-4C490AEE0972}"/>
              </a:ext>
            </a:extLst>
          </p:cNvPr>
          <p:cNvSpPr txBox="1">
            <a:spLocks/>
          </p:cNvSpPr>
          <p:nvPr/>
        </p:nvSpPr>
        <p:spPr bwMode="auto">
          <a:xfrm>
            <a:off x="232489" y="-240280"/>
            <a:ext cx="10298876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US" sz="2800" kern="0">
                <a:ea typeface="+mj-lt"/>
                <a:cs typeface="+mj-lt"/>
              </a:rPr>
              <a:t>LIME toolbox: simulation vs. observation comparisons</a:t>
            </a:r>
            <a:endParaRPr lang="en-US" sz="4000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D44D3B-948F-C9D6-DCA9-FFC3C0662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746" y="1426710"/>
            <a:ext cx="5624785" cy="4825294"/>
          </a:xfrm>
          <a:prstGeom prst="rect">
            <a:avLst/>
          </a:prstGeom>
        </p:spPr>
      </p:pic>
      <p:pic>
        <p:nvPicPr>
          <p:cNvPr id="2" name="Imagen 8">
            <a:extLst>
              <a:ext uri="{FF2B5EF4-FFF2-40B4-BE49-F238E27FC236}">
                <a16:creationId xmlns:a16="http://schemas.microsoft.com/office/drawing/2014/main" id="{F0251EC3-C158-0F9D-FC89-56CDE9CF4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28" y="2979565"/>
            <a:ext cx="5056136" cy="1484738"/>
          </a:xfrm>
          <a:prstGeom prst="rect">
            <a:avLst/>
          </a:prstGeom>
        </p:spPr>
      </p:pic>
      <p:pic>
        <p:nvPicPr>
          <p:cNvPr id="3" name="Imagen 10">
            <a:extLst>
              <a:ext uri="{FF2B5EF4-FFF2-40B4-BE49-F238E27FC236}">
                <a16:creationId xmlns:a16="http://schemas.microsoft.com/office/drawing/2014/main" id="{AD8F390D-E242-D3B8-8DEB-E9B3094C7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28" y="1533905"/>
            <a:ext cx="3791479" cy="12098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BA98A5-4AD1-7EC2-DE41-8554AE319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54" y="4700120"/>
            <a:ext cx="3781953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26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F569DD3-CD43-47FC-4238-28DC84784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817" y="3793620"/>
            <a:ext cx="4939346" cy="28866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B0233B5-388F-FC03-7043-37F74E00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Coefficients &amp; Settings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7A5DBB-BF21-DCFA-C129-0569E86FC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Select &amp; Download updated LIME coefficients</a:t>
            </a:r>
          </a:p>
          <a:p>
            <a:r>
              <a:rPr lang="en-US" noProof="0" dirty="0"/>
              <a:t>Modify interpolation options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3EAB44C-19A8-00ED-98C5-270D5DDE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298" y="1431582"/>
            <a:ext cx="1438476" cy="12955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575D611-30A7-111B-5789-60185B42D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190" y="2905523"/>
            <a:ext cx="4315427" cy="24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60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50344-4BF1-66D3-1727-625FB2020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Command-Line Interface (CLI)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E976DD-5A88-6B8C-D70C-0259E60CA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96" y="1288363"/>
            <a:ext cx="9583604" cy="45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8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28BDD-C88A-7677-E707-4D56894D3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FFFBF-87EA-42DC-F9D2-A904920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fontAlgn="t"/>
            <a:r>
              <a:rPr lang="en-GB" dirty="0"/>
              <a:t>CIMEL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CE4A5-0BC0-22D4-CA52-2F8824D2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AF1580-5EB0-4CD8-B5A5-2734F31D3525}" type="datetime1">
              <a:rPr lang="en-GB" smtClean="0"/>
              <a:pPr/>
              <a:t>13/11/2025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23193-10F5-8711-8D6A-98581F19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0614A5-C024-4CCD-A6FD-A330761F36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3" name="drawing">
            <a:extLst>
              <a:ext uri="{FF2B5EF4-FFF2-40B4-BE49-F238E27FC236}">
                <a16:creationId xmlns:a16="http://schemas.microsoft.com/office/drawing/2014/main" id="{BE31A222-ADA0-C345-22A8-CDF2DF146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20" y="1159371"/>
            <a:ext cx="11421359" cy="453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1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66BA3-952B-CA74-AFCF-C37865314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3C8C8-1467-9B15-0091-FAF58138EF6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fontAlgn="t"/>
            <a:r>
              <a:rPr lang="en-GB" dirty="0"/>
              <a:t>CIMEL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634C9-5A02-3EB6-A84E-BF6E2151F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AF1580-5EB0-4CD8-B5A5-2734F31D3525}" type="datetime1">
              <a:rPr lang="en-GB" smtClean="0"/>
              <a:pPr/>
              <a:t>13/11/2025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F37D6-9EB8-9261-A6CD-FEA2417B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0614A5-C024-4CCD-A6FD-A330761F36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3" name="drawing">
            <a:extLst>
              <a:ext uri="{FF2B5EF4-FFF2-40B4-BE49-F238E27FC236}">
                <a16:creationId xmlns:a16="http://schemas.microsoft.com/office/drawing/2014/main" id="{D998990F-D53F-630F-FDFB-E06366867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0" y="1690688"/>
            <a:ext cx="11210834" cy="44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9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7AC22-6DA9-A1B9-0ACF-5C13C4FCF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64D8-682B-DB91-7F7E-455F831F8EE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fontAlgn="t"/>
            <a:r>
              <a:rPr lang="en-GB" dirty="0"/>
              <a:t>PROBA-V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7A550-975F-DE9A-2F87-4DDA14BC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AF1580-5EB0-4CD8-B5A5-2734F31D3525}" type="datetime1">
              <a:rPr lang="en-GB" smtClean="0"/>
              <a:pPr/>
              <a:t>13/11/2025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450C4-27DD-BF6E-BBB6-5BFAC22A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0614A5-C024-4CCD-A6FD-A330761F364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6" name="drawing">
            <a:extLst>
              <a:ext uri="{FF2B5EF4-FFF2-40B4-BE49-F238E27FC236}">
                <a16:creationId xmlns:a16="http://schemas.microsoft.com/office/drawing/2014/main" id="{0BC2BC71-D024-CBA1-818F-187E690B7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605"/>
            <a:ext cx="12191999" cy="48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22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B7BD9-67DA-C2A0-0CA0-8EEB9809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GSICS comparison of lunar models (T. Stone)</a:t>
            </a:r>
          </a:p>
        </p:txBody>
      </p:sp>
      <p:pic>
        <p:nvPicPr>
          <p:cNvPr id="5" name="Content Placeholder 4" descr="A graph of different colors and numbers&#10;&#10;Description automatically generated with medium confidence">
            <a:extLst>
              <a:ext uri="{FF2B5EF4-FFF2-40B4-BE49-F238E27FC236}">
                <a16:creationId xmlns:a16="http://schemas.microsoft.com/office/drawing/2014/main" id="{666DFD91-75A7-B3FD-6ABF-CF76A666B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8" y="1219580"/>
            <a:ext cx="8020630" cy="4525962"/>
          </a:xfrm>
          <a:effectLst>
            <a:outerShdw blurRad="50800" dist="598932" dir="2522905" sx="93139" sy="93139" algn="ctr" rotWithShape="0">
              <a:srgbClr val="000000">
                <a:alpha val="58622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C0C574-1CBE-ADFE-01F7-8A03CCCB6B82}"/>
              </a:ext>
            </a:extLst>
          </p:cNvPr>
          <p:cNvSpPr txBox="1"/>
          <p:nvPr/>
        </p:nvSpPr>
        <p:spPr>
          <a:xfrm>
            <a:off x="8538358" y="3203824"/>
            <a:ext cx="3701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/>
              <a:t>Just one example of the comparisons performed by T. Stone and lunar modellers in the frame of GSICS</a:t>
            </a: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4699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9F120-B474-FB58-79B9-E7CB25D52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C5C2B-2966-7FE1-2FC6-FA64D5B1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PLEIADES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EF4F1-697D-812F-67E1-6282E209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AF1580-5EB0-4CD8-B5A5-2734F31D3525}" type="datetime1">
              <a:rPr lang="en-GB" smtClean="0"/>
              <a:pPr/>
              <a:t>13/11/2025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50CDC-7D1F-858E-754D-1D41E050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0614A5-C024-4CCD-A6FD-A330761F364C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6" name="drawing">
            <a:extLst>
              <a:ext uri="{FF2B5EF4-FFF2-40B4-BE49-F238E27FC236}">
                <a16:creationId xmlns:a16="http://schemas.microsoft.com/office/drawing/2014/main" id="{96CC4784-E223-3807-C103-A4D43AE51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1" y="1690688"/>
            <a:ext cx="10670949" cy="425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09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9D991-F9D3-48B8-1A21-BDA264AFE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0817-84E5-6740-735A-014D6E5EB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S3B-OLCI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43864-A2A9-BF2C-40F6-5AE5C2F3D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AF1580-5EB0-4CD8-B5A5-2734F31D3525}" type="datetime1">
              <a:rPr lang="en-GB" smtClean="0"/>
              <a:pPr/>
              <a:t>13/11/2025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43E0A-A19C-4039-154C-5D5488B9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0614A5-C024-4CCD-A6FD-A330761F364C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830FB-8CE3-80A0-BF15-4FB5E9B1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90689"/>
            <a:ext cx="12191999" cy="47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63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37108-8F88-445D-9593-4C88D6A5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9CFD-A002-E451-E4A0-4F6F4BD39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AIR-LUSI (2019)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3B99A-520E-2EF2-981E-7CF5B0B29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AF1580-5EB0-4CD8-B5A5-2734F31D3525}" type="datetime1">
              <a:rPr lang="en-GB" smtClean="0"/>
              <a:pPr/>
              <a:t>13/11/2025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B61C18-EA56-8600-EE81-581BE5FA8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0614A5-C024-4CCD-A6FD-A330761F364C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3" name="drawing">
            <a:extLst>
              <a:ext uri="{FF2B5EF4-FFF2-40B4-BE49-F238E27FC236}">
                <a16:creationId xmlns:a16="http://schemas.microsoft.com/office/drawing/2014/main" id="{76B1F1CA-D583-B077-E098-E0E510F10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1430972"/>
            <a:ext cx="11896626" cy="49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29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B7BDD-3A6F-BE03-1393-E196F74B3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0C7A4-BA2B-1D13-9461-E1CC207DE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AIR-LUSI (2022)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5845F-52CD-0710-F222-1756DB0C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AF1580-5EB0-4CD8-B5A5-2734F31D3525}" type="datetime1">
              <a:rPr lang="en-GB" smtClean="0"/>
              <a:pPr/>
              <a:t>13/11/2025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B6C3-ADF6-6D03-EB88-366C02F96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0614A5-C024-4CCD-A6FD-A330761F364C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6" name="Picture 5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753096A0-8FA4-9E3F-5715-61D3D2AA8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4" y="1503571"/>
            <a:ext cx="12083480" cy="470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92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2AF38-66A1-0F11-71BD-7AA2348A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LIME website: </a:t>
            </a:r>
            <a:r>
              <a:rPr lang="en-US" dirty="0">
                <a:hlinkClick r:id="rId3"/>
              </a:rPr>
              <a:t>lime.uva.es</a:t>
            </a:r>
            <a:br>
              <a:rPr lang="en-US" dirty="0"/>
            </a:br>
            <a:endParaRPr lang="en-U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CBDD6B-C88F-774B-54A8-BF4C4BD70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00" y="1192209"/>
            <a:ext cx="6956882" cy="1049268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C6E38256-619D-DF44-2709-8992550E5308}"/>
              </a:ext>
            </a:extLst>
          </p:cNvPr>
          <p:cNvSpPr txBox="1">
            <a:spLocks/>
          </p:cNvSpPr>
          <p:nvPr/>
        </p:nvSpPr>
        <p:spPr bwMode="auto">
          <a:xfrm>
            <a:off x="10650347" y="2363960"/>
            <a:ext cx="1008791" cy="53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kern="0" dirty="0"/>
              <a:t>LIME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kern="0" dirty="0"/>
              <a:t>Toolbox</a:t>
            </a: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8337CF76-749D-7EA3-8E13-BEBC2213BF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70" y="4133789"/>
            <a:ext cx="666225" cy="805022"/>
          </a:xfrm>
          <a:prstGeom prst="rect">
            <a:avLst/>
          </a:prstGeom>
        </p:spPr>
      </p:pic>
      <p:pic>
        <p:nvPicPr>
          <p:cNvPr id="8" name="Imagen 6">
            <a:extLst>
              <a:ext uri="{FF2B5EF4-FFF2-40B4-BE49-F238E27FC236}">
                <a16:creationId xmlns:a16="http://schemas.microsoft.com/office/drawing/2014/main" id="{E5A2BD0D-70E6-9026-E7C9-3409556D8F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61" y="3120644"/>
            <a:ext cx="754845" cy="7415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8BF39A1-4C17-143D-D0D2-C9EA446D0D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61" y="2169416"/>
            <a:ext cx="831178" cy="718886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FF1D095-E4C7-882C-CBDF-C496CCEBBCAB}"/>
              </a:ext>
            </a:extLst>
          </p:cNvPr>
          <p:cNvSpPr txBox="1">
            <a:spLocks/>
          </p:cNvSpPr>
          <p:nvPr/>
        </p:nvSpPr>
        <p:spPr>
          <a:xfrm>
            <a:off x="10650347" y="3251205"/>
            <a:ext cx="1156799" cy="553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noProof="0" dirty="0"/>
              <a:t>Lunar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noProof="0" dirty="0"/>
              <a:t>Datasets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B6E0653A-382E-1EAB-7BB6-FCF62ED95AC1}"/>
              </a:ext>
            </a:extLst>
          </p:cNvPr>
          <p:cNvSpPr txBox="1">
            <a:spLocks/>
          </p:cNvSpPr>
          <p:nvPr/>
        </p:nvSpPr>
        <p:spPr>
          <a:xfrm>
            <a:off x="10650347" y="4270162"/>
            <a:ext cx="1311566" cy="668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noProof="0" dirty="0"/>
              <a:t>Project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noProof="0" dirty="0"/>
              <a:t>Documents</a:t>
            </a:r>
          </a:p>
        </p:txBody>
      </p:sp>
      <p:pic>
        <p:nvPicPr>
          <p:cNvPr id="13" name="Imagen 4">
            <a:extLst>
              <a:ext uri="{FF2B5EF4-FFF2-40B4-BE49-F238E27FC236}">
                <a16:creationId xmlns:a16="http://schemas.microsoft.com/office/drawing/2014/main" id="{67D8A847-F5B3-6095-71F4-118B9DDEF7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401" y="2241477"/>
            <a:ext cx="6956882" cy="3028107"/>
          </a:xfrm>
          <a:prstGeom prst="rect">
            <a:avLst/>
          </a:prstGeom>
        </p:spPr>
      </p:pic>
      <p:pic>
        <p:nvPicPr>
          <p:cNvPr id="14" name="Imagen 6">
            <a:extLst>
              <a:ext uri="{FF2B5EF4-FFF2-40B4-BE49-F238E27FC236}">
                <a16:creationId xmlns:a16="http://schemas.microsoft.com/office/drawing/2014/main" id="{595334A7-8651-C8D1-3322-E7963FA473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055" y="4045072"/>
            <a:ext cx="4576963" cy="2177842"/>
          </a:xfrm>
          <a:prstGeom prst="rect">
            <a:avLst/>
          </a:prstGeom>
        </p:spPr>
      </p:pic>
      <p:pic>
        <p:nvPicPr>
          <p:cNvPr id="12" name="Imagen 4">
            <a:extLst>
              <a:ext uri="{FF2B5EF4-FFF2-40B4-BE49-F238E27FC236}">
                <a16:creationId xmlns:a16="http://schemas.microsoft.com/office/drawing/2014/main" id="{82590E53-AE9B-1B05-814F-B3054A4619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295" y="3972440"/>
            <a:ext cx="2425120" cy="2178860"/>
          </a:xfrm>
          <a:prstGeom prst="rect">
            <a:avLst/>
          </a:prstGeom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0FF64B9-4EFE-ED65-DA73-0E4DD9800BCB}"/>
              </a:ext>
            </a:extLst>
          </p:cNvPr>
          <p:cNvSpPr txBox="1">
            <a:spLocks/>
          </p:cNvSpPr>
          <p:nvPr/>
        </p:nvSpPr>
        <p:spPr bwMode="auto">
          <a:xfrm>
            <a:off x="9374533" y="1519349"/>
            <a:ext cx="2096068" cy="53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b="1" kern="0" dirty="0"/>
              <a:t>Downloads</a:t>
            </a:r>
          </a:p>
        </p:txBody>
      </p:sp>
    </p:spTree>
    <p:extLst>
      <p:ext uri="{BB962C8B-B14F-4D97-AF65-F5344CB8AC3E}">
        <p14:creationId xmlns:p14="http://schemas.microsoft.com/office/powerpoint/2010/main" val="111925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8774-07EA-4421-A801-81CF2540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77" y="460344"/>
            <a:ext cx="9064887" cy="664262"/>
          </a:xfrm>
        </p:spPr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F83D9-EA4B-47AA-90C3-AAF82D16A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86" y="1681653"/>
            <a:ext cx="11386656" cy="4079491"/>
          </a:xfrm>
        </p:spPr>
        <p:txBody>
          <a:bodyPr/>
          <a:lstStyle/>
          <a:p>
            <a:r>
              <a:rPr lang="en-GB" sz="2000" dirty="0"/>
              <a:t>LIME modelling now based on 7+ years of continuous lunar measurements</a:t>
            </a:r>
            <a:endParaRPr lang="en-GB" sz="2000" dirty="0">
              <a:cs typeface="Arial"/>
            </a:endParaRPr>
          </a:p>
          <a:p>
            <a:r>
              <a:rPr lang="en-GB" sz="2000" dirty="0"/>
              <a:t>Further measurements secured until 2027</a:t>
            </a:r>
          </a:p>
          <a:p>
            <a:r>
              <a:rPr lang="en-GB" sz="2000" dirty="0"/>
              <a:t>Hyperspectral ASD measurements provide info on spectral shape, and are anchored to LIME model at CIMEL wavelengths</a:t>
            </a:r>
          </a:p>
          <a:p>
            <a:r>
              <a:rPr lang="en-GB" sz="2000" dirty="0"/>
              <a:t>LIME-TBX allows to simulate output of the model and compare these to actual lunar observations.</a:t>
            </a:r>
          </a:p>
          <a:p>
            <a:r>
              <a:rPr lang="en-GB" sz="2000" dirty="0"/>
              <a:t>Comparisons carried out and documented against various sensors</a:t>
            </a:r>
          </a:p>
          <a:p>
            <a:r>
              <a:rPr lang="en-GB" sz="2000" dirty="0"/>
              <a:t>Continuous efforts to keep improving measurement quality and modelling</a:t>
            </a:r>
          </a:p>
          <a:p>
            <a:r>
              <a:rPr lang="en-GB" sz="2000" dirty="0"/>
              <a:t>The measurements, the LIME toolbox and the associated documentation are available on LIME website and ESA Cal/Val portal</a:t>
            </a:r>
          </a:p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948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081E9A-DC46-4319-9CFD-598E2732A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008" y="1271604"/>
            <a:ext cx="8942784" cy="1143000"/>
          </a:xfrm>
        </p:spPr>
        <p:txBody>
          <a:bodyPr wrap="square" anchor="t">
            <a:normAutofit/>
          </a:bodyPr>
          <a:lstStyle/>
          <a:p>
            <a:pPr algn="ctr"/>
            <a:r>
              <a:rPr lang="en-GB"/>
              <a:t>Thank you!</a:t>
            </a:r>
          </a:p>
        </p:txBody>
      </p:sp>
      <p:pic>
        <p:nvPicPr>
          <p:cNvPr id="4" name="gmail-m_-4308838340055170294Picture 3" descr="image002">
            <a:extLst>
              <a:ext uri="{FF2B5EF4-FFF2-40B4-BE49-F238E27FC236}">
                <a16:creationId xmlns:a16="http://schemas.microsoft.com/office/drawing/2014/main" id="{F63C8C5D-1CA8-4EE7-A238-932D6E016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1436" y="4050243"/>
            <a:ext cx="3611928" cy="16869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4F55DA5-564A-479A-84BA-4ABDA3ED2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99144" y="2414604"/>
            <a:ext cx="5794375" cy="19002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pieter.de.vis@npl.co.uk </a:t>
            </a:r>
            <a:endParaRPr lang="en-US" sz="2400" dirty="0">
              <a:hlinkClick r:id="rId4"/>
            </a:endParaRPr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https://lime.uva.es/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>
                <a:hlinkClick r:id="rId5"/>
              </a:rPr>
              <a:t>http://calvalportal.ceos.org/lime</a:t>
            </a:r>
            <a:r>
              <a:rPr lang="en-US" sz="24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A53600-7B2E-4B7E-B748-671520B4D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93" y="6014758"/>
            <a:ext cx="11136807" cy="6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71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Timeline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49964" y="1132247"/>
            <a:ext cx="10011936" cy="1216514"/>
            <a:chOff x="594232" y="1629725"/>
            <a:chExt cx="7969717" cy="881795"/>
          </a:xfrm>
        </p:grpSpPr>
        <p:grpSp>
          <p:nvGrpSpPr>
            <p:cNvPr id="54" name="Group 53"/>
            <p:cNvGrpSpPr/>
            <p:nvPr/>
          </p:nvGrpSpPr>
          <p:grpSpPr>
            <a:xfrm>
              <a:off x="594232" y="1629725"/>
              <a:ext cx="1634793" cy="681011"/>
              <a:chOff x="2015078" y="4111351"/>
              <a:chExt cx="1634793" cy="681011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2022934" y="4323866"/>
                <a:ext cx="1503821" cy="468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After SI-traceable calibration at NPL, the CIMEL instrument is deployed in Tenerife, and starts taking lunar measurements.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015078" y="4111351"/>
                <a:ext cx="1634793" cy="3792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CIMEL measurements</a:t>
                </a:r>
                <a:br>
                  <a:rPr lang="en-US" sz="1400" b="1"/>
                </a:br>
                <a:endParaRPr lang="en-US" sz="1400" b="1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2752288" y="1629725"/>
              <a:ext cx="1879041" cy="881795"/>
              <a:chOff x="2015078" y="4111351"/>
              <a:chExt cx="1879041" cy="881795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2015080" y="4323866"/>
                <a:ext cx="1634793" cy="669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During 2022, three field campaigns were undertaken to take hyperspectral measurements with an  ASD spectrometer. These are  used for spectral interpolation of the LIME model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015078" y="4111351"/>
                <a:ext cx="187904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ASD measurements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4902488" y="1629725"/>
              <a:ext cx="1582119" cy="881795"/>
              <a:chOff x="2015078" y="4111351"/>
              <a:chExt cx="1582119" cy="881795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2015080" y="4323866"/>
                <a:ext cx="1503821" cy="669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Paper describing the LIME model is published. CIMEL data from 2018-2022 is used. Includes description of measurements, calibration, model fitting, uncertainties and comparisons.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015078" y="4111351"/>
                <a:ext cx="1582119" cy="223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Toledano et al. (2024)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7060126" y="1629725"/>
              <a:ext cx="1503823" cy="681010"/>
              <a:chOff x="2015078" y="4111351"/>
              <a:chExt cx="1503823" cy="681010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2015080" y="4323866"/>
                <a:ext cx="1503821" cy="468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DOLP and AOLP model added to LIME-TBX, based on measurements taken with different polarization filters.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2015078" y="4111351"/>
                <a:ext cx="1420471" cy="223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err="1"/>
                  <a:t>Polarisation</a:t>
                </a:r>
                <a:r>
                  <a:rPr lang="en-US" sz="1400" b="1"/>
                  <a:t> added</a:t>
                </a: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2367298" y="4364240"/>
            <a:ext cx="6981096" cy="1113898"/>
            <a:chOff x="586276" y="1612402"/>
            <a:chExt cx="6121190" cy="1113898"/>
          </a:xfrm>
        </p:grpSpPr>
        <p:grpSp>
          <p:nvGrpSpPr>
            <p:cNvPr id="68" name="Group 67"/>
            <p:cNvGrpSpPr/>
            <p:nvPr/>
          </p:nvGrpSpPr>
          <p:grpSpPr>
            <a:xfrm>
              <a:off x="586276" y="1629725"/>
              <a:ext cx="1773183" cy="1096575"/>
              <a:chOff x="2007122" y="4111351"/>
              <a:chExt cx="1773183" cy="1096575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007122" y="4423096"/>
                <a:ext cx="150382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An adapted version of the ROLO lunar model is fitted to the CIMEL data. Uncertainties are propagated through the fitting process. 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015078" y="4111351"/>
                <a:ext cx="17652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ROLO model fitted</a:t>
                </a: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2752288" y="1629725"/>
              <a:ext cx="1802198" cy="1089678"/>
              <a:chOff x="2015078" y="4111351"/>
              <a:chExt cx="1802198" cy="1089678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2026795" y="4416199"/>
                <a:ext cx="150382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V1.0.0 of the LIME-TBX is released. </a:t>
                </a:r>
                <a:r>
                  <a:rPr lang="en-GB" sz="9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The LIME toolbox allows to simulate output of the model and compare these to actual lunar observations.</a:t>
                </a:r>
                <a:endParaRPr lang="en-US" sz="9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2015078" y="4111351"/>
                <a:ext cx="180219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LIME-TBX v1 released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5203645" y="1612402"/>
              <a:ext cx="1503821" cy="991712"/>
              <a:chOff x="2316235" y="4094028"/>
              <a:chExt cx="1503821" cy="991712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2316235" y="4439409"/>
                <a:ext cx="150382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The LIME website is online.</a:t>
                </a:r>
              </a:p>
              <a:p>
                <a:pPr algn="just"/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hlinkClick r:id="rId2"/>
                  </a:rPr>
                  <a:t>https://lime.uva.es/</a:t>
                </a:r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</a:p>
              <a:p>
                <a:pPr algn="just"/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Access LIME-TBX installers, documentation, forum, …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316235" y="4094028"/>
                <a:ext cx="131799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LIME website</a:t>
                </a: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649172" y="2355656"/>
            <a:ext cx="10974434" cy="1799840"/>
            <a:chOff x="257513" y="2853126"/>
            <a:chExt cx="9271839" cy="1799840"/>
          </a:xfrm>
        </p:grpSpPr>
        <p:grpSp>
          <p:nvGrpSpPr>
            <p:cNvPr id="3" name="1 Grupo"/>
            <p:cNvGrpSpPr/>
            <p:nvPr/>
          </p:nvGrpSpPr>
          <p:grpSpPr>
            <a:xfrm>
              <a:off x="257513" y="3704665"/>
              <a:ext cx="9271839" cy="85149"/>
              <a:chOff x="467544" y="2597889"/>
              <a:chExt cx="8820428" cy="81000"/>
            </a:xfrm>
          </p:grpSpPr>
          <p:cxnSp>
            <p:nvCxnSpPr>
              <p:cNvPr id="4" name="18 Conector recto"/>
              <p:cNvCxnSpPr>
                <a:cxnSpLocks/>
                <a:stCxn id="6" idx="6"/>
                <a:endCxn id="5" idx="2"/>
              </p:cNvCxnSpPr>
              <p:nvPr/>
            </p:nvCxnSpPr>
            <p:spPr>
              <a:xfrm>
                <a:off x="548555" y="2638389"/>
                <a:ext cx="8658407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23 Elipse"/>
              <p:cNvSpPr/>
              <p:nvPr/>
            </p:nvSpPr>
            <p:spPr>
              <a:xfrm>
                <a:off x="9206961" y="2597889"/>
                <a:ext cx="81011" cy="81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200">
                  <a:solidFill>
                    <a:schemeClr val="tx1"/>
                  </a:solidFill>
                  <a:latin typeface="Trebuchet MS" panose="020B0603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6" name="24 Elipse"/>
              <p:cNvSpPr/>
              <p:nvPr/>
            </p:nvSpPr>
            <p:spPr>
              <a:xfrm>
                <a:off x="467544" y="2597889"/>
                <a:ext cx="81011" cy="81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200">
                  <a:solidFill>
                    <a:schemeClr val="tx1"/>
                  </a:solidFill>
                  <a:latin typeface="Trebuchet MS" panose="020B0603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7" name="2 Grupo"/>
            <p:cNvGrpSpPr/>
            <p:nvPr/>
          </p:nvGrpSpPr>
          <p:grpSpPr>
            <a:xfrm>
              <a:off x="1275809" y="2853126"/>
              <a:ext cx="141927" cy="965113"/>
              <a:chOff x="1436278" y="1787812"/>
              <a:chExt cx="135019" cy="918087"/>
            </a:xfrm>
          </p:grpSpPr>
          <p:sp>
            <p:nvSpPr>
              <p:cNvPr id="8" name="25 Elipse"/>
              <p:cNvSpPr/>
              <p:nvPr/>
            </p:nvSpPr>
            <p:spPr>
              <a:xfrm>
                <a:off x="1436278" y="2570899"/>
                <a:ext cx="135019" cy="135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9" name="40 Conector recto"/>
              <p:cNvCxnSpPr/>
              <p:nvPr/>
            </p:nvCxnSpPr>
            <p:spPr>
              <a:xfrm flipV="1">
                <a:off x="1503186" y="1857792"/>
                <a:ext cx="5547" cy="713104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41 Elipse"/>
              <p:cNvSpPr/>
              <p:nvPr/>
            </p:nvSpPr>
            <p:spPr>
              <a:xfrm>
                <a:off x="1467943" y="1787812"/>
                <a:ext cx="81011" cy="81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 dirty="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1" name="4 Grupo"/>
            <p:cNvGrpSpPr/>
            <p:nvPr/>
          </p:nvGrpSpPr>
          <p:grpSpPr>
            <a:xfrm>
              <a:off x="2350880" y="3676281"/>
              <a:ext cx="141927" cy="976685"/>
              <a:chOff x="2459025" y="2570898"/>
              <a:chExt cx="135019" cy="929095"/>
            </a:xfrm>
          </p:grpSpPr>
          <p:sp>
            <p:nvSpPr>
              <p:cNvPr id="12" name="26 Elipse"/>
              <p:cNvSpPr/>
              <p:nvPr/>
            </p:nvSpPr>
            <p:spPr>
              <a:xfrm>
                <a:off x="2459025" y="2570898"/>
                <a:ext cx="135019" cy="135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3" name="42 Conector recto"/>
              <p:cNvCxnSpPr/>
              <p:nvPr/>
            </p:nvCxnSpPr>
            <p:spPr>
              <a:xfrm flipV="1">
                <a:off x="2518306" y="2705899"/>
                <a:ext cx="5547" cy="713105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48 Elipse"/>
              <p:cNvSpPr/>
              <p:nvPr/>
            </p:nvSpPr>
            <p:spPr>
              <a:xfrm>
                <a:off x="2478571" y="3418993"/>
                <a:ext cx="81011" cy="81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5" name="6 Grupo"/>
            <p:cNvGrpSpPr/>
            <p:nvPr/>
          </p:nvGrpSpPr>
          <p:grpSpPr>
            <a:xfrm>
              <a:off x="3425951" y="2853126"/>
              <a:ext cx="141927" cy="965113"/>
              <a:chOff x="3481768" y="1787812"/>
              <a:chExt cx="135019" cy="918087"/>
            </a:xfrm>
          </p:grpSpPr>
          <p:sp>
            <p:nvSpPr>
              <p:cNvPr id="16" name="27 Elipse"/>
              <p:cNvSpPr/>
              <p:nvPr/>
            </p:nvSpPr>
            <p:spPr>
              <a:xfrm>
                <a:off x="3481768" y="2570899"/>
                <a:ext cx="135019" cy="135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7" name="43 Conector recto"/>
              <p:cNvCxnSpPr/>
              <p:nvPr/>
            </p:nvCxnSpPr>
            <p:spPr>
              <a:xfrm flipV="1">
                <a:off x="3550652" y="1859059"/>
                <a:ext cx="5547" cy="713105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49 Elipse"/>
              <p:cNvSpPr/>
              <p:nvPr/>
            </p:nvSpPr>
            <p:spPr>
              <a:xfrm>
                <a:off x="3516475" y="1787812"/>
                <a:ext cx="81011" cy="81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9" name="7 Grupo"/>
            <p:cNvGrpSpPr/>
            <p:nvPr/>
          </p:nvGrpSpPr>
          <p:grpSpPr>
            <a:xfrm>
              <a:off x="4501023" y="3676280"/>
              <a:ext cx="141927" cy="976686"/>
              <a:chOff x="4504512" y="2570897"/>
              <a:chExt cx="135019" cy="929096"/>
            </a:xfrm>
          </p:grpSpPr>
          <p:sp>
            <p:nvSpPr>
              <p:cNvPr id="20" name="36 Elipse"/>
              <p:cNvSpPr/>
              <p:nvPr/>
            </p:nvSpPr>
            <p:spPr>
              <a:xfrm>
                <a:off x="4504512" y="2570897"/>
                <a:ext cx="135019" cy="135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1" name="44 Conector recto"/>
              <p:cNvCxnSpPr/>
              <p:nvPr/>
            </p:nvCxnSpPr>
            <p:spPr>
              <a:xfrm flipV="1">
                <a:off x="4571662" y="2699129"/>
                <a:ext cx="5547" cy="713105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50 Elipse"/>
              <p:cNvSpPr/>
              <p:nvPr/>
            </p:nvSpPr>
            <p:spPr>
              <a:xfrm>
                <a:off x="4533907" y="3418993"/>
                <a:ext cx="81011" cy="81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3" name="8 Grupo"/>
            <p:cNvGrpSpPr/>
            <p:nvPr/>
          </p:nvGrpSpPr>
          <p:grpSpPr>
            <a:xfrm>
              <a:off x="5576094" y="2853127"/>
              <a:ext cx="141927" cy="965112"/>
              <a:chOff x="5527256" y="1787812"/>
              <a:chExt cx="135019" cy="918086"/>
            </a:xfrm>
          </p:grpSpPr>
          <p:sp>
            <p:nvSpPr>
              <p:cNvPr id="24" name="37 Elipse"/>
              <p:cNvSpPr/>
              <p:nvPr/>
            </p:nvSpPr>
            <p:spPr>
              <a:xfrm>
                <a:off x="5527256" y="2570898"/>
                <a:ext cx="135019" cy="1350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5" name="45 Conector recto"/>
              <p:cNvCxnSpPr/>
              <p:nvPr/>
            </p:nvCxnSpPr>
            <p:spPr>
              <a:xfrm flipV="1">
                <a:off x="5596189" y="1858765"/>
                <a:ext cx="5547" cy="713105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51 Elipse"/>
              <p:cNvSpPr/>
              <p:nvPr/>
            </p:nvSpPr>
            <p:spPr>
              <a:xfrm>
                <a:off x="5562802" y="1787812"/>
                <a:ext cx="81011" cy="81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7" name="9 Grupo"/>
            <p:cNvGrpSpPr/>
            <p:nvPr/>
          </p:nvGrpSpPr>
          <p:grpSpPr>
            <a:xfrm>
              <a:off x="6651167" y="3676281"/>
              <a:ext cx="141927" cy="965064"/>
              <a:chOff x="6550000" y="2570894"/>
              <a:chExt cx="135019" cy="918039"/>
            </a:xfrm>
          </p:grpSpPr>
          <p:sp>
            <p:nvSpPr>
              <p:cNvPr id="28" name="38 Elipse"/>
              <p:cNvSpPr/>
              <p:nvPr/>
            </p:nvSpPr>
            <p:spPr>
              <a:xfrm>
                <a:off x="6550000" y="2570894"/>
                <a:ext cx="135019" cy="135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9" name="46 Conector recto"/>
              <p:cNvCxnSpPr/>
              <p:nvPr/>
            </p:nvCxnSpPr>
            <p:spPr>
              <a:xfrm flipV="1">
                <a:off x="6614592" y="2699128"/>
                <a:ext cx="5547" cy="713105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52 Elipse"/>
              <p:cNvSpPr/>
              <p:nvPr/>
            </p:nvSpPr>
            <p:spPr>
              <a:xfrm>
                <a:off x="6579600" y="3407933"/>
                <a:ext cx="81011" cy="81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31" name="10 Grupo"/>
            <p:cNvGrpSpPr/>
            <p:nvPr/>
          </p:nvGrpSpPr>
          <p:grpSpPr>
            <a:xfrm>
              <a:off x="7741256" y="2853127"/>
              <a:ext cx="141927" cy="965112"/>
              <a:chOff x="7587030" y="1787812"/>
              <a:chExt cx="135019" cy="918086"/>
            </a:xfrm>
          </p:grpSpPr>
          <p:sp>
            <p:nvSpPr>
              <p:cNvPr id="32" name="39 Elipse"/>
              <p:cNvSpPr/>
              <p:nvPr/>
            </p:nvSpPr>
            <p:spPr>
              <a:xfrm>
                <a:off x="7587030" y="2570898"/>
                <a:ext cx="135019" cy="135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3" name="47 Conector recto"/>
              <p:cNvCxnSpPr/>
              <p:nvPr/>
            </p:nvCxnSpPr>
            <p:spPr>
              <a:xfrm flipV="1">
                <a:off x="7648800" y="1858765"/>
                <a:ext cx="5547" cy="713105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53 Elipse"/>
              <p:cNvSpPr/>
              <p:nvPr/>
            </p:nvSpPr>
            <p:spPr>
              <a:xfrm>
                <a:off x="7617376" y="1787812"/>
                <a:ext cx="81011" cy="81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2" tIns="34286" rIns="68572" bIns="34286" rtlCol="0" anchor="ctr"/>
              <a:lstStyle/>
              <a:p>
                <a:pPr algn="ctr"/>
                <a:endParaRPr lang="es-MX" sz="1050">
                  <a:solidFill>
                    <a:schemeClr val="tx1"/>
                  </a:solidFill>
                  <a:latin typeface="Helvetica" panose="020B0604020202020204" pitchFamily="34" charset="0"/>
                  <a:ea typeface="Segoe UI" panose="020B0502040204020203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884674" y="3406250"/>
            <a:ext cx="9251378" cy="424787"/>
            <a:chOff x="117281" y="3830794"/>
            <a:chExt cx="8050530" cy="424787"/>
          </a:xfrm>
        </p:grpSpPr>
        <p:sp>
          <p:nvSpPr>
            <p:cNvPr id="82" name="TextBox 81"/>
            <p:cNvSpPr txBox="1"/>
            <p:nvPr/>
          </p:nvSpPr>
          <p:spPr>
            <a:xfrm>
              <a:off x="117281" y="3855471"/>
              <a:ext cx="1580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accent1"/>
                  </a:solidFill>
                </a:rPr>
                <a:t>March 2018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932973" y="3830794"/>
              <a:ext cx="6588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>
                  <a:solidFill>
                    <a:schemeClr val="accent3"/>
                  </a:solidFill>
                </a:rPr>
                <a:t>2022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93709" y="3855471"/>
              <a:ext cx="11175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>
                  <a:solidFill>
                    <a:schemeClr val="accent5"/>
                  </a:solidFill>
                </a:rPr>
                <a:t>Mar 2024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050258" y="3855471"/>
              <a:ext cx="11175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>
                  <a:solidFill>
                    <a:schemeClr val="tx2"/>
                  </a:solidFill>
                </a:rPr>
                <a:t>Mar 2025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385217" y="2680115"/>
            <a:ext cx="6634739" cy="400110"/>
            <a:chOff x="2061181" y="3104659"/>
            <a:chExt cx="5511001" cy="400110"/>
          </a:xfrm>
        </p:grpSpPr>
        <p:sp>
          <p:nvSpPr>
            <p:cNvPr id="86" name="TextBox 85"/>
            <p:cNvSpPr txBox="1"/>
            <p:nvPr/>
          </p:nvSpPr>
          <p:spPr>
            <a:xfrm>
              <a:off x="2061181" y="3104659"/>
              <a:ext cx="1297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2018 - 2019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224697" y="3104659"/>
              <a:ext cx="10774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4">
                      <a:lumMod val="75000"/>
                    </a:schemeClr>
                  </a:solidFill>
                </a:rPr>
                <a:t>Dec 2023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388213" y="3104659"/>
              <a:ext cx="11839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/>
                  </a:solidFill>
                </a:rPr>
                <a:t>June 2024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B1947994-5576-7155-E099-1D8B4962B60A}"/>
              </a:ext>
            </a:extLst>
          </p:cNvPr>
          <p:cNvSpPr/>
          <p:nvPr/>
        </p:nvSpPr>
        <p:spPr bwMode="auto">
          <a:xfrm>
            <a:off x="7186349" y="5641557"/>
            <a:ext cx="3950080" cy="67097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LIME 2 CCN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Mar 2024 – Oct 2025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EC085A-D920-8AF6-51D3-81114490FBF2}"/>
              </a:ext>
            </a:extLst>
          </p:cNvPr>
          <p:cNvSpPr/>
          <p:nvPr/>
        </p:nvSpPr>
        <p:spPr bwMode="auto">
          <a:xfrm>
            <a:off x="3987042" y="5641558"/>
            <a:ext cx="3041360" cy="67097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LIME 2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Oct 2021 – Feb 2024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A1584E-7D1D-9DA6-457D-8B949882583F}"/>
              </a:ext>
            </a:extLst>
          </p:cNvPr>
          <p:cNvSpPr/>
          <p:nvPr/>
        </p:nvSpPr>
        <p:spPr bwMode="auto">
          <a:xfrm>
            <a:off x="759833" y="5641559"/>
            <a:ext cx="3072806" cy="67097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LIME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Sep 2017 – Dec 2019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261D37-1A29-1DE6-A056-DBCC9D4A1EAB}"/>
              </a:ext>
            </a:extLst>
          </p:cNvPr>
          <p:cNvSpPr/>
          <p:nvPr/>
        </p:nvSpPr>
        <p:spPr bwMode="auto">
          <a:xfrm>
            <a:off x="3151265" y="6424082"/>
            <a:ext cx="8745728" cy="35939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Maintenance contract for CIMEL measurements and coefficients         2019 – 2027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1" name="25 Elipse">
            <a:extLst>
              <a:ext uri="{FF2B5EF4-FFF2-40B4-BE49-F238E27FC236}">
                <a16:creationId xmlns:a16="http://schemas.microsoft.com/office/drawing/2014/main" id="{0B810948-A55C-E467-8104-C13C35DD18EA}"/>
              </a:ext>
            </a:extLst>
          </p:cNvPr>
          <p:cNvSpPr/>
          <p:nvPr/>
        </p:nvSpPr>
        <p:spPr>
          <a:xfrm>
            <a:off x="10648972" y="3178810"/>
            <a:ext cx="167989" cy="14191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6" rIns="68572" bIns="34286" rtlCol="0" anchor="ctr"/>
          <a:lstStyle/>
          <a:p>
            <a:pPr algn="ctr"/>
            <a:endParaRPr lang="es-MX" sz="1050">
              <a:solidFill>
                <a:schemeClr val="tx1"/>
              </a:solidFill>
              <a:latin typeface="Helvetica" panose="020B0604020202020204" pitchFamily="34" charset="0"/>
              <a:ea typeface="Segoe UI" panose="020B0502040204020203" pitchFamily="34" charset="0"/>
              <a:cs typeface="Helvetica" panose="020B0604020202020204" pitchFamily="34" charset="0"/>
            </a:endParaRPr>
          </a:p>
        </p:txBody>
      </p:sp>
      <p:cxnSp>
        <p:nvCxnSpPr>
          <p:cNvPr id="42" name="40 Conector recto">
            <a:extLst>
              <a:ext uri="{FF2B5EF4-FFF2-40B4-BE49-F238E27FC236}">
                <a16:creationId xmlns:a16="http://schemas.microsoft.com/office/drawing/2014/main" id="{1286A08D-518B-4BBF-06E6-1018A885D59F}"/>
              </a:ext>
            </a:extLst>
          </p:cNvPr>
          <p:cNvCxnSpPr>
            <a:cxnSpLocks/>
            <a:stCxn id="43" idx="0"/>
            <a:endCxn id="41" idx="4"/>
          </p:cNvCxnSpPr>
          <p:nvPr/>
        </p:nvCxnSpPr>
        <p:spPr>
          <a:xfrm flipV="1">
            <a:off x="10728223" y="3320725"/>
            <a:ext cx="4744" cy="741676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41 Elipse">
            <a:extLst>
              <a:ext uri="{FF2B5EF4-FFF2-40B4-BE49-F238E27FC236}">
                <a16:creationId xmlns:a16="http://schemas.microsoft.com/office/drawing/2014/main" id="{DEB34BEB-6933-38D8-882D-E88D78EC9764}"/>
              </a:ext>
            </a:extLst>
          </p:cNvPr>
          <p:cNvSpPr/>
          <p:nvPr/>
        </p:nvSpPr>
        <p:spPr>
          <a:xfrm>
            <a:off x="10677826" y="4062401"/>
            <a:ext cx="100793" cy="851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6" rIns="68572" bIns="34286" rtlCol="0" anchor="ctr"/>
          <a:lstStyle/>
          <a:p>
            <a:pPr algn="ctr"/>
            <a:endParaRPr lang="es-MX" sz="1050" dirty="0">
              <a:solidFill>
                <a:schemeClr val="tx1"/>
              </a:solidFill>
              <a:latin typeface="Helvetica" panose="020B0604020202020204" pitchFamily="34" charset="0"/>
              <a:ea typeface="Segoe UI" panose="020B0502040204020203" pitchFamily="34" charset="0"/>
              <a:cs typeface="Helvetica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0D9BF4-F9FD-726E-28E0-4C1CBB8B755A}"/>
              </a:ext>
            </a:extLst>
          </p:cNvPr>
          <p:cNvSpPr txBox="1"/>
          <p:nvPr/>
        </p:nvSpPr>
        <p:spPr>
          <a:xfrm>
            <a:off x="10051692" y="2680115"/>
            <a:ext cx="1252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1"/>
                </a:solidFill>
              </a:rPr>
              <a:t>Oct 2025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41ABE5D-04E9-0C57-91AD-6F08B56F91ED}"/>
              </a:ext>
            </a:extLst>
          </p:cNvPr>
          <p:cNvSpPr/>
          <p:nvPr/>
        </p:nvSpPr>
        <p:spPr>
          <a:xfrm>
            <a:off x="9564816" y="4692128"/>
            <a:ext cx="205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latest version of the LIME-TBX is released, including updated coefficients, spectral interpolation and DOLP/AOLP model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CDE854-5DF3-09AB-87AC-CF64CC89CF03}"/>
              </a:ext>
            </a:extLst>
          </p:cNvPr>
          <p:cNvSpPr/>
          <p:nvPr/>
        </p:nvSpPr>
        <p:spPr>
          <a:xfrm>
            <a:off x="9544917" y="4378634"/>
            <a:ext cx="2204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LIME-TBX v1.4 released</a:t>
            </a:r>
          </a:p>
        </p:txBody>
      </p:sp>
    </p:spTree>
    <p:extLst>
      <p:ext uri="{BB962C8B-B14F-4D97-AF65-F5344CB8AC3E}">
        <p14:creationId xmlns:p14="http://schemas.microsoft.com/office/powerpoint/2010/main" val="4108609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1516567" y="436880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chemeClr val="tx2"/>
              </a:buClr>
              <a:buSzPct val="90000"/>
              <a:buFont typeface="Wingdings 2" panose="05020102010507070707" pitchFamily="18" charset="2"/>
              <a:buNone/>
            </a:pPr>
            <a:endParaRPr lang="en-GB" altLang="en-US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923488-0732-48B2-A624-6E2E0FE85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07" y="1830318"/>
            <a:ext cx="4661810" cy="448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8EA1576-31E7-472D-B70D-444CDCE75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58" y="1302522"/>
            <a:ext cx="2548542" cy="287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C1935129-5AC9-9B4C-A1E5-53195B10C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3554" y="1894215"/>
            <a:ext cx="4733538" cy="3550152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1D88A4-EC94-3B4B-BB34-A433E2E9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87" y="260648"/>
            <a:ext cx="9064887" cy="1143000"/>
          </a:xfrm>
        </p:spPr>
        <p:txBody>
          <a:bodyPr/>
          <a:lstStyle/>
          <a:p>
            <a:r>
              <a:rPr lang="en-GB"/>
              <a:t>The LIME measurements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57F02-EFF1-452F-BC72-B37A7BE5B3BD}"/>
              </a:ext>
            </a:extLst>
          </p:cNvPr>
          <p:cNvSpPr txBox="1"/>
          <p:nvPr/>
        </p:nvSpPr>
        <p:spPr>
          <a:xfrm>
            <a:off x="5400496" y="1172815"/>
            <a:ext cx="6975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CIMEL 318-TP9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C37EC-B17B-47E7-9E58-6B0AA3E6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Irradiance Responsivity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547F68E-2827-4679-B05B-5D59059CC4B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909" y="963177"/>
            <a:ext cx="2987064" cy="484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485B454-A533-4BC5-B9BD-1A4D72A31C22}"/>
                  </a:ext>
                </a:extLst>
              </p:cNvPr>
              <p:cNvSpPr/>
              <p:nvPr/>
            </p:nvSpPr>
            <p:spPr>
              <a:xfrm>
                <a:off x="339296" y="4847145"/>
                <a:ext cx="6363977" cy="1151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GB" sz="18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GB" sz="1800" i="0">
                              <a:latin typeface="Cambria Math" panose="02040503050406030204" pitchFamily="18" charset="0"/>
                            </a:rPr>
                            <m:t>CIMEL</m:t>
                          </m:r>
                        </m:sub>
                      </m:sSub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sz="1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1800" i="0">
                                          <a:latin typeface="Cambria Math" panose="02040503050406030204" pitchFamily="18" charset="0"/>
                                        </a:rPr>
                                        <m:t>lamp</m:t>
                                      </m:r>
                                      <m:r>
                                        <a:rPr lang="en-GB" sz="180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𝛿𝜆</m:t>
                                  </m:r>
                                </m:e>
                              </m:nary>
                            </m:e>
                          </m:d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GB" sz="1800">
                                  <a:latin typeface="Cambria Math" panose="02040503050406030204" pitchFamily="18" charset="0"/>
                                </a:rPr>
                                <m:t>ratio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1800" i="0">
                                      <a:latin typeface="Cambria Math" panose="02040503050406030204" pitchFamily="18" charset="0"/>
                                    </a:rPr>
                                    <m:t>CIMEL</m:t>
                                  </m:r>
                                  <m:r>
                                    <a:rPr lang="en-GB" sz="18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800" i="0">
                                      <a:latin typeface="Cambria Math" panose="02040503050406030204" pitchFamily="18" charset="0"/>
                                    </a:rPr>
                                    <m:t>lamp</m:t>
                                  </m:r>
                                  <m:r>
                                    <a:rPr lang="en-GB" sz="18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sz="1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1800" i="0">
                                      <a:latin typeface="Cambria Math" panose="02040503050406030204" pitchFamily="18" charset="0"/>
                                    </a:rPr>
                                    <m:t>CIMEL</m:t>
                                  </m:r>
                                  <m:r>
                                    <a:rPr lang="en-GB" sz="18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800" i="0">
                                      <a:latin typeface="Cambria Math" panose="02040503050406030204" pitchFamily="18" charset="0"/>
                                    </a:rPr>
                                    <m:t>dark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485B454-A533-4BC5-B9BD-1A4D72A31C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96" y="4847145"/>
                <a:ext cx="6363977" cy="11512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Content Placeholder 11">
            <a:extLst>
              <a:ext uri="{FF2B5EF4-FFF2-40B4-BE49-F238E27FC236}">
                <a16:creationId xmlns:a16="http://schemas.microsoft.com/office/drawing/2014/main" id="{370190F8-8154-45BA-BBB6-5DA3C433B4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26302"/>
              </p:ext>
            </p:extLst>
          </p:nvPr>
        </p:nvGraphicFramePr>
        <p:xfrm>
          <a:off x="479190" y="1162218"/>
          <a:ext cx="6224083" cy="3238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9808">
                  <a:extLst>
                    <a:ext uri="{9D8B030D-6E8A-4147-A177-3AD203B41FA5}">
                      <a16:colId xmlns:a16="http://schemas.microsoft.com/office/drawing/2014/main" val="3390163004"/>
                    </a:ext>
                  </a:extLst>
                </a:gridCol>
                <a:gridCol w="2694111">
                  <a:extLst>
                    <a:ext uri="{9D8B030D-6E8A-4147-A177-3AD203B41FA5}">
                      <a16:colId xmlns:a16="http://schemas.microsoft.com/office/drawing/2014/main" val="1367865225"/>
                    </a:ext>
                  </a:extLst>
                </a:gridCol>
                <a:gridCol w="1400164">
                  <a:extLst>
                    <a:ext uri="{9D8B030D-6E8A-4147-A177-3AD203B41FA5}">
                      <a16:colId xmlns:a16="http://schemas.microsoft.com/office/drawing/2014/main" val="11901684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Spectral Channel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Calibration Coefficient (MOON gain)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Standard uncertainty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extLst>
                  <a:ext uri="{0D108BD9-81ED-4DB2-BD59-A6C34878D82A}">
                    <a16:rowId xmlns:a16="http://schemas.microsoft.com/office/drawing/2014/main" val="1357991604"/>
                  </a:ext>
                </a:extLst>
              </a:tr>
              <a:tr h="341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440 nm Si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5.759 × 10</a:t>
                      </a:r>
                      <a:r>
                        <a:rPr lang="en-GB" sz="1600" baseline="30000">
                          <a:effectLst/>
                        </a:rPr>
                        <a:t>-10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0.97%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extLst>
                  <a:ext uri="{0D108BD9-81ED-4DB2-BD59-A6C34878D82A}">
                    <a16:rowId xmlns:a16="http://schemas.microsoft.com/office/drawing/2014/main" val="3605527089"/>
                  </a:ext>
                </a:extLst>
              </a:tr>
              <a:tr h="341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500 nm Si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4.481 × 10</a:t>
                      </a:r>
                      <a:r>
                        <a:rPr lang="en-GB" sz="1600" baseline="30000">
                          <a:effectLst/>
                        </a:rPr>
                        <a:t>-10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0.96%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extLst>
                  <a:ext uri="{0D108BD9-81ED-4DB2-BD59-A6C34878D82A}">
                    <a16:rowId xmlns:a16="http://schemas.microsoft.com/office/drawing/2014/main" val="3599900632"/>
                  </a:ext>
                </a:extLst>
              </a:tr>
              <a:tr h="341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675 nm Si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3.205 × 10</a:t>
                      </a:r>
                      <a:r>
                        <a:rPr lang="en-GB" sz="1600" baseline="30000">
                          <a:effectLst/>
                        </a:rPr>
                        <a:t>-10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0.92%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extLst>
                  <a:ext uri="{0D108BD9-81ED-4DB2-BD59-A6C34878D82A}">
                    <a16:rowId xmlns:a16="http://schemas.microsoft.com/office/drawing/2014/main" val="3586540797"/>
                  </a:ext>
                </a:extLst>
              </a:tr>
              <a:tr h="341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870 nm Si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2.547 × 10</a:t>
                      </a:r>
                      <a:r>
                        <a:rPr lang="en-GB" sz="1600" baseline="30000">
                          <a:effectLst/>
                        </a:rPr>
                        <a:t>-10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0.91%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extLst>
                  <a:ext uri="{0D108BD9-81ED-4DB2-BD59-A6C34878D82A}">
                    <a16:rowId xmlns:a16="http://schemas.microsoft.com/office/drawing/2014/main" val="4123624406"/>
                  </a:ext>
                </a:extLst>
              </a:tr>
              <a:tr h="341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937 nm Si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2.431 × 10</a:t>
                      </a:r>
                      <a:r>
                        <a:rPr lang="en-GB" sz="1600" baseline="30000">
                          <a:effectLst/>
                        </a:rPr>
                        <a:t>-10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0.97%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extLst>
                  <a:ext uri="{0D108BD9-81ED-4DB2-BD59-A6C34878D82A}">
                    <a16:rowId xmlns:a16="http://schemas.microsoft.com/office/drawing/2014/main" val="1179041085"/>
                  </a:ext>
                </a:extLst>
              </a:tr>
              <a:tr h="341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1020 nm Si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2.735 × 10</a:t>
                      </a:r>
                      <a:r>
                        <a:rPr lang="en-GB" sz="1600" baseline="30000">
                          <a:effectLst/>
                        </a:rPr>
                        <a:t>-10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1.05%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extLst>
                  <a:ext uri="{0D108BD9-81ED-4DB2-BD59-A6C34878D82A}">
                    <a16:rowId xmlns:a16="http://schemas.microsoft.com/office/drawing/2014/main" val="3135168355"/>
                  </a:ext>
                </a:extLst>
              </a:tr>
              <a:tr h="341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1020 nm InGaAs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2.119 × 10</a:t>
                      </a:r>
                      <a:r>
                        <a:rPr lang="en-GB" sz="1600" baseline="30000">
                          <a:effectLst/>
                        </a:rPr>
                        <a:t>-10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1.01%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extLst>
                  <a:ext uri="{0D108BD9-81ED-4DB2-BD59-A6C34878D82A}">
                    <a16:rowId xmlns:a16="http://schemas.microsoft.com/office/drawing/2014/main" val="550267494"/>
                  </a:ext>
                </a:extLst>
              </a:tr>
              <a:tr h="341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1640 nm InGaAs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4.893 × 10</a:t>
                      </a:r>
                      <a:r>
                        <a:rPr lang="en-GB" sz="1600" baseline="30000">
                          <a:effectLst/>
                        </a:rPr>
                        <a:t>-11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1.06%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85" marR="100885" marT="0" marB="0" anchor="ctr"/>
                </a:tc>
                <a:extLst>
                  <a:ext uri="{0D108BD9-81ED-4DB2-BD59-A6C34878D82A}">
                    <a16:rowId xmlns:a16="http://schemas.microsoft.com/office/drawing/2014/main" val="3271624514"/>
                  </a:ext>
                </a:extLst>
              </a:tr>
            </a:tbl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AFC445-0E84-46BF-8DC3-614B36A78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546" y="1627885"/>
            <a:ext cx="1928446" cy="3428349"/>
          </a:xfrm>
        </p:spPr>
      </p:pic>
    </p:spTree>
    <p:extLst>
      <p:ext uri="{BB962C8B-B14F-4D97-AF65-F5344CB8AC3E}">
        <p14:creationId xmlns:p14="http://schemas.microsoft.com/office/powerpoint/2010/main" val="2609690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uadroTexto 29">
            <a:extLst>
              <a:ext uri="{FF2B5EF4-FFF2-40B4-BE49-F238E27FC236}">
                <a16:creationId xmlns:a16="http://schemas.microsoft.com/office/drawing/2014/main" id="{AFED0C6C-7DBD-44DE-B9E8-EAD4DB2ADD8F}"/>
              </a:ext>
            </a:extLst>
          </p:cNvPr>
          <p:cNvSpPr txBox="1"/>
          <p:nvPr/>
        </p:nvSpPr>
        <p:spPr>
          <a:xfrm>
            <a:off x="497101" y="1178673"/>
            <a:ext cx="8959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New LIME channels: 1240, 1550, 2060, 2130 nm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Insufficient data so far to provide model coefficients. </a:t>
            </a:r>
          </a:p>
        </p:txBody>
      </p:sp>
      <p:pic>
        <p:nvPicPr>
          <p:cNvPr id="2" name="Imagen 18">
            <a:extLst>
              <a:ext uri="{FF2B5EF4-FFF2-40B4-BE49-F238E27FC236}">
                <a16:creationId xmlns:a16="http://schemas.microsoft.com/office/drawing/2014/main" id="{49F31716-806B-67C2-9B92-9BF590B7E4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6" r="6082"/>
          <a:stretch>
            <a:fillRect/>
          </a:stretch>
        </p:blipFill>
        <p:spPr>
          <a:xfrm>
            <a:off x="9951058" y="1387952"/>
            <a:ext cx="2154034" cy="2366819"/>
          </a:xfrm>
          <a:prstGeom prst="rect">
            <a:avLst/>
          </a:prstGeom>
        </p:spPr>
      </p:pic>
      <p:pic>
        <p:nvPicPr>
          <p:cNvPr id="31" name="Imagen 32">
            <a:extLst>
              <a:ext uri="{FF2B5EF4-FFF2-40B4-BE49-F238E27FC236}">
                <a16:creationId xmlns:a16="http://schemas.microsoft.com/office/drawing/2014/main" id="{5DEC892D-C61D-C357-633D-4564913A7C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09" r="6141"/>
          <a:stretch>
            <a:fillRect/>
          </a:stretch>
        </p:blipFill>
        <p:spPr>
          <a:xfrm>
            <a:off x="9914562" y="3841716"/>
            <a:ext cx="2196780" cy="2366818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E0334541-3E17-81C3-4797-4CA21E37E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87" y="260648"/>
            <a:ext cx="9064887" cy="1143000"/>
          </a:xfrm>
        </p:spPr>
        <p:txBody>
          <a:bodyPr/>
          <a:lstStyle/>
          <a:p>
            <a:r>
              <a:rPr lang="en-GB" dirty="0"/>
              <a:t>New CIMEL channels used in LIME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DD25DF3-303E-28B3-CB04-011E79150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10" y="2385165"/>
            <a:ext cx="9542048" cy="447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70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8A16-8AD5-4AC1-A2B4-EAE253950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Lunar disc irradiance measurements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7BB1ABE7-6CCE-4936-AE2C-00255EE33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51"/>
          <a:stretch/>
        </p:blipFill>
        <p:spPr bwMode="auto">
          <a:xfrm>
            <a:off x="9554958" y="1287310"/>
            <a:ext cx="2433297" cy="33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3B61ABF-C74F-4A11-B08D-1A72F62F9E5B}"/>
                  </a:ext>
                </a:extLst>
              </p:cNvPr>
              <p:cNvSpPr/>
              <p:nvPr/>
            </p:nvSpPr>
            <p:spPr>
              <a:xfrm>
                <a:off x="5458992" y="4759855"/>
                <a:ext cx="51275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𝑙𝑛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𝑙𝑛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GB" i="0">
                          <a:latin typeface="Cambria Math" panose="02040503050406030204" pitchFamily="18" charset="0"/>
                        </a:rPr>
                        <m:t>) −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3B61ABF-C74F-4A11-B08D-1A72F62F9E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992" y="4759855"/>
                <a:ext cx="5127558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B083A7-F1CE-47A4-9688-965272713456}"/>
                  </a:ext>
                </a:extLst>
              </p:cNvPr>
              <p:cNvSpPr/>
              <p:nvPr/>
            </p:nvSpPr>
            <p:spPr>
              <a:xfrm>
                <a:off x="5992691" y="5359633"/>
                <a:ext cx="3776931" cy="928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i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B083A7-F1CE-47A4-9688-9652727134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691" y="5359633"/>
                <a:ext cx="3776931" cy="9284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n 3">
            <a:extLst>
              <a:ext uri="{FF2B5EF4-FFF2-40B4-BE49-F238E27FC236}">
                <a16:creationId xmlns:a16="http://schemas.microsoft.com/office/drawing/2014/main" id="{D2BC5E43-D4EF-4E07-A66F-AD12340B345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2" y="418469"/>
            <a:ext cx="4386623" cy="6021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E5290F-3D16-492B-AA11-4350EC9119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39"/>
          <a:stretch/>
        </p:blipFill>
        <p:spPr>
          <a:xfrm>
            <a:off x="5295702" y="1287310"/>
            <a:ext cx="3538473" cy="323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9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9E1C9-F645-4B15-A054-2B55C1A6F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Lunar Irradiance Model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1183FF9-51A5-40AB-9016-09B9D48DB23A}"/>
                  </a:ext>
                </a:extLst>
              </p:cNvPr>
              <p:cNvSpPr/>
              <p:nvPr/>
            </p:nvSpPr>
            <p:spPr>
              <a:xfrm>
                <a:off x="105032" y="1516482"/>
                <a:ext cx="11981935" cy="957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GB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GB" sz="2000" i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000" i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a:rPr lang="en-GB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0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  <m:r>
                        <a:rPr lang="en-GB" sz="20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20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20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000" i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20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000" i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20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GB" sz="20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GB" sz="20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func>
                        <m:func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000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GB" sz="2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GB" sz="20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GB" sz="2000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1183FF9-51A5-40AB-9016-09B9D48DB2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32" y="1516482"/>
                <a:ext cx="11981935" cy="9578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73EE50-ADF7-46C4-A59C-8538436652C3}"/>
                  </a:ext>
                </a:extLst>
              </p:cNvPr>
              <p:cNvSpPr txBox="1"/>
              <p:nvPr/>
            </p:nvSpPr>
            <p:spPr>
              <a:xfrm>
                <a:off x="6270130" y="2872756"/>
                <a:ext cx="730284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/>
                  <a:t> = model spectral band</a:t>
                </a: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/>
                  <a:t> = lunar reflectance</a:t>
                </a: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sz="2000" dirty="0"/>
                  <a:t> = absolute phase angle [radians]</a:t>
                </a: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000" dirty="0"/>
                  <a:t> = </a:t>
                </a:r>
                <a:r>
                  <a:rPr lang="en-GB" sz="2000" dirty="0" err="1"/>
                  <a:t>selenographic</a:t>
                </a:r>
                <a:r>
                  <a:rPr lang="en-GB" sz="2000" dirty="0"/>
                  <a:t> latitude of observer [degrees]</a:t>
                </a: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2000" dirty="0"/>
                  <a:t> = </a:t>
                </a:r>
                <a:r>
                  <a:rPr lang="en-GB" sz="2000" dirty="0" err="1"/>
                  <a:t>selenographic</a:t>
                </a:r>
                <a:r>
                  <a:rPr lang="en-GB" sz="2000" dirty="0"/>
                  <a:t> longitude of observer [degrees]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= </a:t>
                </a:r>
                <a:r>
                  <a:rPr lang="en-GB" sz="2000" dirty="0" err="1"/>
                  <a:t>selenographic</a:t>
                </a:r>
                <a:r>
                  <a:rPr lang="en-GB" sz="2000" dirty="0"/>
                  <a:t> longitude of the Sun [radians]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73EE50-ADF7-46C4-A59C-853843665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130" y="2872756"/>
                <a:ext cx="7302843" cy="1938992"/>
              </a:xfrm>
              <a:prstGeom prst="rect">
                <a:avLst/>
              </a:prstGeom>
              <a:blipFill>
                <a:blip r:embed="rId4"/>
                <a:stretch>
                  <a:fillRect l="-334" t="-1258" b="-50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3186593-1082-1637-EACD-79146102A84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9" y="3023878"/>
            <a:ext cx="5434846" cy="266648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5B5D79-5B23-0D5A-8468-81710D6F8466}"/>
              </a:ext>
            </a:extLst>
          </p:cNvPr>
          <p:cNvSpPr/>
          <p:nvPr/>
        </p:nvSpPr>
        <p:spPr>
          <a:xfrm>
            <a:off x="391487" y="5511280"/>
            <a:ext cx="511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Lunar irradiance measurements at 440 nm based on more than 3+ years of measurements</a:t>
            </a:r>
            <a:endParaRPr lang="en-NL" sz="1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1C36-DA43-EA2D-2CB7-585759FF619C}"/>
              </a:ext>
            </a:extLst>
          </p:cNvPr>
          <p:cNvSpPr txBox="1"/>
          <p:nvPr/>
        </p:nvSpPr>
        <p:spPr>
          <a:xfrm>
            <a:off x="6270130" y="5110685"/>
            <a:ext cx="6788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Based on Kieffer and Stone (2005)​</a:t>
            </a:r>
          </a:p>
        </p:txBody>
      </p:sp>
    </p:spTree>
    <p:extLst>
      <p:ext uri="{BB962C8B-B14F-4D97-AF65-F5344CB8AC3E}">
        <p14:creationId xmlns:p14="http://schemas.microsoft.com/office/powerpoint/2010/main" val="3375250295"/>
      </p:ext>
    </p:extLst>
  </p:cSld>
  <p:clrMapOvr>
    <a:masterClrMapping/>
  </p:clrMapOvr>
</p:sld>
</file>

<file path=ppt/theme/theme1.xml><?xml version="1.0" encoding="utf-8"?>
<a:theme xmlns:a="http://schemas.openxmlformats.org/drawingml/2006/main" name="NPL -NiCEMSI 2015">
  <a:themeElements>
    <a:clrScheme name="NPL Colours">
      <a:dk1>
        <a:srgbClr val="005596"/>
      </a:dk1>
      <a:lt1>
        <a:sysClr val="window" lastClr="FFFFFF"/>
      </a:lt1>
      <a:dk2>
        <a:srgbClr val="00AEEF"/>
      </a:dk2>
      <a:lt2>
        <a:srgbClr val="EEECE1"/>
      </a:lt2>
      <a:accent1>
        <a:srgbClr val="005596"/>
      </a:accent1>
      <a:accent2>
        <a:srgbClr val="00AEEF"/>
      </a:accent2>
      <a:accent3>
        <a:srgbClr val="791D7E"/>
      </a:accent3>
      <a:accent4>
        <a:srgbClr val="FFC425"/>
      </a:accent4>
      <a:accent5>
        <a:srgbClr val="EE3224"/>
      </a:accent5>
      <a:accent6>
        <a:srgbClr val="6DB33F"/>
      </a:accent6>
      <a:hlink>
        <a:srgbClr val="0000FF"/>
      </a:hlink>
      <a:folHlink>
        <a:srgbClr val="800080"/>
      </a:folHlink>
    </a:clrScheme>
    <a:fontScheme name="NP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FBEB3597-03D0-4B9B-BCEC-CD38D0F14EB7}" vid="{D9B75EAE-8E0D-4434-B013-AE2CC498FD6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E9BD36A8DD1346A27DB23466837BCC" ma:contentTypeVersion="16" ma:contentTypeDescription="Create a new document." ma:contentTypeScope="" ma:versionID="d9229ad6643d3b3d80f4d9e76343aadd">
  <xsd:schema xmlns:xsd="http://www.w3.org/2001/XMLSchema" xmlns:xs="http://www.w3.org/2001/XMLSchema" xmlns:p="http://schemas.microsoft.com/office/2006/metadata/properties" xmlns:ns2="b3388b6a-82f1-4b3b-abc8-034fe0aeb8ec" xmlns:ns3="0dcaf395-f660-4959-b4fa-b825b83af5dd" xmlns:ns4="0c6123ed-c7dd-44a3-ad86-61d06971d053" targetNamespace="http://schemas.microsoft.com/office/2006/metadata/properties" ma:root="true" ma:fieldsID="b6d812f73231f2f96402efce9807215e" ns2:_="" ns3:_="" ns4:_="">
    <xsd:import namespace="b3388b6a-82f1-4b3b-abc8-034fe0aeb8ec"/>
    <xsd:import namespace="0dcaf395-f660-4959-b4fa-b825b83af5dd"/>
    <xsd:import namespace="0c6123ed-c7dd-44a3-ad86-61d06971d0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388b6a-82f1-4b3b-abc8-034fe0aeb8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82bccc2-81de-48e5-8e7d-e3401e24a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caf395-f660-4959-b4fa-b825b83af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123ed-c7dd-44a3-ad86-61d06971d05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c42f4183-b19b-4888-9904-aea8cbf939d3}" ma:internalName="TaxCatchAll" ma:showField="CatchAllData" ma:web="0c6123ed-c7dd-44a3-ad86-61d06971d0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6123ed-c7dd-44a3-ad86-61d06971d053" xsi:nil="true"/>
    <lcf76f155ced4ddcb4097134ff3c332f xmlns="b3388b6a-82f1-4b3b-abc8-034fe0aeb8e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8735BB-B3B6-41A6-ABC2-D84EC0B87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388b6a-82f1-4b3b-abc8-034fe0aeb8ec"/>
    <ds:schemaRef ds:uri="0dcaf395-f660-4959-b4fa-b825b83af5dd"/>
    <ds:schemaRef ds:uri="0c6123ed-c7dd-44a3-ad86-61d06971d0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14B47F-D6DB-4FAD-8C54-BE8975E579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FC6F7A-02BE-4208-B83E-BBCF5B384A5B}">
  <ds:schemaRefs>
    <ds:schemaRef ds:uri="http://purl.org/dc/dcmitype/"/>
    <ds:schemaRef ds:uri="http://purl.org/dc/elements/1.1/"/>
    <ds:schemaRef ds:uri="0c6123ed-c7dd-44a3-ad86-61d06971d053"/>
    <ds:schemaRef ds:uri="b3388b6a-82f1-4b3b-abc8-034fe0aeb8ec"/>
    <ds:schemaRef ds:uri="http://schemas.microsoft.com/office/2006/documentManagement/types"/>
    <ds:schemaRef ds:uri="0dcaf395-f660-4959-b4fa-b825b83af5dd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</TotalTime>
  <Words>1612</Words>
  <Application>Microsoft Office PowerPoint</Application>
  <PresentationFormat>Widescreen</PresentationFormat>
  <Paragraphs>290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ＭＳ Ｐゴシック</vt:lpstr>
      <vt:lpstr>Arial</vt:lpstr>
      <vt:lpstr>Arial,Sans-Serif</vt:lpstr>
      <vt:lpstr>Calibri</vt:lpstr>
      <vt:lpstr>Cambria Math</vt:lpstr>
      <vt:lpstr>Courier New</vt:lpstr>
      <vt:lpstr>Courier New,monospace</vt:lpstr>
      <vt:lpstr>Helvetica</vt:lpstr>
      <vt:lpstr>Times</vt:lpstr>
      <vt:lpstr>Trebuchet MS</vt:lpstr>
      <vt:lpstr>Wingdings</vt:lpstr>
      <vt:lpstr>Wingdings 2</vt:lpstr>
      <vt:lpstr>Wingdings,Sans-Serif</vt:lpstr>
      <vt:lpstr>NPL -NiCEMSI 2015</vt:lpstr>
      <vt:lpstr> LIME: Lunar Irradiance Model of ESA  Pieter De Vis​ (NPL), Stefan Adriaensen (VITO), Africa Baretto (UVa),  Agnieska Bialek (NPL), Marc Bouvet (ESA), Javier Gatón (UVa),  Ramiro Gonzalez (UVa), Carlos Toledano (UVa)   13/11/2025   -   GSICS Lunar Calibration Subgroup meeting</vt:lpstr>
      <vt:lpstr>LIME: Lunar Irradiance Model of ESA</vt:lpstr>
      <vt:lpstr>GSICS comparison of lunar models (T. Stone)</vt:lpstr>
      <vt:lpstr>Timeline</vt:lpstr>
      <vt:lpstr>The LIME measurements</vt:lpstr>
      <vt:lpstr>Irradiance Responsivity</vt:lpstr>
      <vt:lpstr>New CIMEL channels used in LIME</vt:lpstr>
      <vt:lpstr>Lunar disc irradiance measurements</vt:lpstr>
      <vt:lpstr>Lunar Irradiance Model </vt:lpstr>
      <vt:lpstr>Uncertainty Analysis</vt:lpstr>
      <vt:lpstr>LIME-TBX Spectral interpolation</vt:lpstr>
      <vt:lpstr>Lunar hyperspectral reflectance measurements</vt:lpstr>
      <vt:lpstr>New foreoptics ASD</vt:lpstr>
      <vt:lpstr>Preparing ASD spectral interpolation dataset</vt:lpstr>
      <vt:lpstr>Preparing ASD spectral interpolation dataset</vt:lpstr>
      <vt:lpstr>Preparing ASD spectral interpolation dataset</vt:lpstr>
      <vt:lpstr>Preparing ASD spectral interpolation dataset</vt:lpstr>
      <vt:lpstr>Preparing ASD spectral interpolation dataset</vt:lpstr>
      <vt:lpstr>Preparing ASD spectral interpolation dataset</vt:lpstr>
      <vt:lpstr>Degree of Linear Polarisation measurements</vt:lpstr>
      <vt:lpstr>PowerPoint Presentation</vt:lpstr>
      <vt:lpstr>Reflectance &amp; Irradiance Simulation</vt:lpstr>
      <vt:lpstr>PowerPoint Presentation</vt:lpstr>
      <vt:lpstr>PowerPoint Presentation</vt:lpstr>
      <vt:lpstr>Coefficients &amp; Settings</vt:lpstr>
      <vt:lpstr>Command-Line Interface (CLI)</vt:lpstr>
      <vt:lpstr>CIMEL</vt:lpstr>
      <vt:lpstr>CIMEL</vt:lpstr>
      <vt:lpstr>PROBA-V</vt:lpstr>
      <vt:lpstr>PLEIADES</vt:lpstr>
      <vt:lpstr>S3B-OLCI</vt:lpstr>
      <vt:lpstr>AIR-LUSI (2019)</vt:lpstr>
      <vt:lpstr>AIR-LUSI (2022)</vt:lpstr>
      <vt:lpstr>LIME website: lime.uva.es </vt:lpstr>
      <vt:lpstr>Conclusions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LIME: Lunar Irradiance Model of ESA  Instrument Calibration and Uncertainty  Sarah Taylor (NPL), Stefan Adriaensen (VITO), Carlos Toledano (UVa), Alberto Berjón (UVa), Africa Baretto (UVa), Emma Woolliams (NPL), Maria Garcia-Miranda (NPL), Marc Bouvet (ESA)</dc:title>
  <dc:subject/>
  <dc:creator>Emma Woolliams</dc:creator>
  <cp:lastModifiedBy>Pieter De Vis</cp:lastModifiedBy>
  <cp:revision>3</cp:revision>
  <cp:lastPrinted>1601-01-01T00:00:00Z</cp:lastPrinted>
  <dcterms:created xsi:type="dcterms:W3CDTF">2020-09-29T13:16:01Z</dcterms:created>
  <dcterms:modified xsi:type="dcterms:W3CDTF">2025-11-13T14:09:28Z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rcoClassification">
    <vt:lpwstr>NPL Official</vt:lpwstr>
  </property>
  <property fmtid="{D5CDD505-2E9C-101B-9397-08002B2CF9AE}" pid="3" name="aliashPowerpointFooter">
    <vt:lpwstr/>
  </property>
  <property fmtid="{D5CDD505-2E9C-101B-9397-08002B2CF9AE}" pid="4" name="ContentTypeId">
    <vt:lpwstr>0x010100ACE9BD36A8DD1346A27DB23466837BCC</vt:lpwstr>
  </property>
  <property fmtid="{D5CDD505-2E9C-101B-9397-08002B2CF9AE}" pid="5" name="MediaServiceImageTags">
    <vt:lpwstr/>
  </property>
  <property fmtid="{D5CDD505-2E9C-101B-9397-08002B2CF9AE}" pid="6" name="MSIP_Label_9df4b5af-ab42-45d5-91e7-45583bed1b2a_Enabled">
    <vt:lpwstr>true</vt:lpwstr>
  </property>
  <property fmtid="{D5CDD505-2E9C-101B-9397-08002B2CF9AE}" pid="7" name="MSIP_Label_9df4b5af-ab42-45d5-91e7-45583bed1b2a_SetDate">
    <vt:lpwstr>2023-04-21T14:30:32Z</vt:lpwstr>
  </property>
  <property fmtid="{D5CDD505-2E9C-101B-9397-08002B2CF9AE}" pid="8" name="MSIP_Label_9df4b5af-ab42-45d5-91e7-45583bed1b2a_Method">
    <vt:lpwstr>Standard</vt:lpwstr>
  </property>
  <property fmtid="{D5CDD505-2E9C-101B-9397-08002B2CF9AE}" pid="9" name="MSIP_Label_9df4b5af-ab42-45d5-91e7-45583bed1b2a_Name">
    <vt:lpwstr>9df4b5af-ab42-45d5-91e7-45583bed1b2a</vt:lpwstr>
  </property>
  <property fmtid="{D5CDD505-2E9C-101B-9397-08002B2CF9AE}" pid="10" name="MSIP_Label_9df4b5af-ab42-45d5-91e7-45583bed1b2a_SiteId">
    <vt:lpwstr>601e5460-b1bf-49c0-bd2d-e76ffc186a8d</vt:lpwstr>
  </property>
  <property fmtid="{D5CDD505-2E9C-101B-9397-08002B2CF9AE}" pid="11" name="MSIP_Label_9df4b5af-ab42-45d5-91e7-45583bed1b2a_ActionId">
    <vt:lpwstr>c4b9eca1-87ab-4beb-93fb-b803760a8413</vt:lpwstr>
  </property>
  <property fmtid="{D5CDD505-2E9C-101B-9397-08002B2CF9AE}" pid="12" name="MSIP_Label_9df4b5af-ab42-45d5-91e7-45583bed1b2a_ContentBits">
    <vt:lpwstr>0</vt:lpwstr>
  </property>
</Properties>
</file>