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4"/>
  </p:sldMasterIdLst>
  <p:notesMasterIdLst>
    <p:notesMasterId r:id="rId13"/>
  </p:notesMasterIdLst>
  <p:handoutMasterIdLst>
    <p:handoutMasterId r:id="rId14"/>
  </p:handoutMasterIdLst>
  <p:sldIdLst>
    <p:sldId id="612" r:id="rId5"/>
    <p:sldId id="627" r:id="rId6"/>
    <p:sldId id="628" r:id="rId7"/>
    <p:sldId id="629" r:id="rId8"/>
    <p:sldId id="630" r:id="rId9"/>
    <p:sldId id="631" r:id="rId10"/>
    <p:sldId id="632" r:id="rId11"/>
    <p:sldId id="609" r:id="rId12"/>
  </p:sldIdLst>
  <p:sldSz cx="12192000" cy="6858000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 userDrawn="1">
          <p15:clr>
            <a:srgbClr val="A4A3A4"/>
          </p15:clr>
        </p15:guide>
        <p15:guide id="2" orient="horz" pos="1410" userDrawn="1">
          <p15:clr>
            <a:srgbClr val="A4A3A4"/>
          </p15:clr>
        </p15:guide>
        <p15:guide id="3" orient="horz" pos="2715" userDrawn="1">
          <p15:clr>
            <a:srgbClr val="A4A3A4"/>
          </p15:clr>
        </p15:guide>
        <p15:guide id="4" orient="horz" pos="2389" userDrawn="1">
          <p15:clr>
            <a:srgbClr val="A4A3A4"/>
          </p15:clr>
        </p15:guide>
        <p15:guide id="5" orient="horz" pos="2064" userDrawn="1">
          <p15:clr>
            <a:srgbClr val="A4A3A4"/>
          </p15:clr>
        </p15:guide>
        <p15:guide id="6" orient="horz" pos="1735" userDrawn="1">
          <p15:clr>
            <a:srgbClr val="A4A3A4"/>
          </p15:clr>
        </p15:guide>
        <p15:guide id="7" orient="horz" pos="3369" userDrawn="1">
          <p15:clr>
            <a:srgbClr val="A4A3A4"/>
          </p15:clr>
        </p15:guide>
        <p15:guide id="8" orient="horz" pos="3698" userDrawn="1">
          <p15:clr>
            <a:srgbClr val="A4A3A4"/>
          </p15:clr>
        </p15:guide>
        <p15:guide id="9" pos="5186" userDrawn="1">
          <p15:clr>
            <a:srgbClr val="A4A3A4"/>
          </p15:clr>
        </p15:guide>
        <p15:guide id="10" pos="241" userDrawn="1">
          <p15:clr>
            <a:srgbClr val="A4A3A4"/>
          </p15:clr>
        </p15:guide>
        <p15:guide id="11" pos="1910" userDrawn="1">
          <p15:clr>
            <a:srgbClr val="A4A3A4"/>
          </p15:clr>
        </p15:guide>
        <p15:guide id="12" pos="6005" userDrawn="1">
          <p15:clr>
            <a:srgbClr val="A4A3A4"/>
          </p15:clr>
        </p15:guide>
        <p15:guide id="13" pos="6838" userDrawn="1">
          <p15:clr>
            <a:srgbClr val="A4A3A4"/>
          </p15:clr>
        </p15:guide>
        <p15:guide id="14" pos="2751" userDrawn="1">
          <p15:clr>
            <a:srgbClr val="A4A3A4"/>
          </p15:clr>
        </p15:guide>
        <p15:guide id="15" pos="10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C22C"/>
    <a:srgbClr val="0099CC"/>
    <a:srgbClr val="0066CC"/>
    <a:srgbClr val="CCFFCC"/>
    <a:srgbClr val="FF7C80"/>
    <a:srgbClr val="CCECFF"/>
    <a:srgbClr val="FFCC99"/>
    <a:srgbClr val="C5B9AC"/>
    <a:srgbClr val="00205B"/>
    <a:srgbClr val="D6D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D49F06-F764-454C-B1C7-215D6E1E6095}" v="1" dt="2025-11-10T08:19:46.1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299" autoAdjust="0"/>
  </p:normalViewPr>
  <p:slideViewPr>
    <p:cSldViewPr snapToGrid="0">
      <p:cViewPr varScale="1">
        <p:scale>
          <a:sx n="98" d="100"/>
          <a:sy n="98" d="100"/>
        </p:scale>
        <p:origin x="110" y="317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5186"/>
        <p:guide pos="241"/>
        <p:guide pos="1910"/>
        <p:guide pos="6005"/>
        <p:guide pos="6838"/>
        <p:guide pos="2751"/>
        <p:guide pos="10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0020"/>
    </p:cViewPr>
  </p:sorterViewPr>
  <p:notesViewPr>
    <p:cSldViewPr snapToGrid="0">
      <p:cViewPr varScale="1">
        <p:scale>
          <a:sx n="57" d="100"/>
          <a:sy n="57" d="100"/>
        </p:scale>
        <p:origin x="3096" y="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bastien Wagner" userId="d3326b90-b849-4e03-8441-95e196d9c967" providerId="ADAL" clId="{3F55FC64-36E2-4C64-BF63-49D95AD8EAD2}"/>
    <pc:docChg chg="undo custSel delSld modSld">
      <pc:chgData name="Sebastien Wagner" userId="d3326b90-b849-4e03-8441-95e196d9c967" providerId="ADAL" clId="{3F55FC64-36E2-4C64-BF63-49D95AD8EAD2}" dt="2025-11-10T08:21:12.636" v="176" actId="47"/>
      <pc:docMkLst>
        <pc:docMk/>
      </pc:docMkLst>
      <pc:sldChg chg="del">
        <pc:chgData name="Sebastien Wagner" userId="d3326b90-b849-4e03-8441-95e196d9c967" providerId="ADAL" clId="{3F55FC64-36E2-4C64-BF63-49D95AD8EAD2}" dt="2025-11-10T08:21:12.636" v="176" actId="47"/>
        <pc:sldMkLst>
          <pc:docMk/>
          <pc:sldMk cId="1881492184" sldId="609"/>
        </pc:sldMkLst>
      </pc:sldChg>
      <pc:sldChg chg="modSp mod">
        <pc:chgData name="Sebastien Wagner" userId="d3326b90-b849-4e03-8441-95e196d9c967" providerId="ADAL" clId="{3F55FC64-36E2-4C64-BF63-49D95AD8EAD2}" dt="2025-11-10T08:19:49.734" v="91" actId="20577"/>
        <pc:sldMkLst>
          <pc:docMk/>
          <pc:sldMk cId="3828273256" sldId="612"/>
        </pc:sldMkLst>
        <pc:spChg chg="mod">
          <ac:chgData name="Sebastien Wagner" userId="d3326b90-b849-4e03-8441-95e196d9c967" providerId="ADAL" clId="{3F55FC64-36E2-4C64-BF63-49D95AD8EAD2}" dt="2025-11-10T08:19:49.734" v="91" actId="20577"/>
          <ac:spMkLst>
            <pc:docMk/>
            <pc:sldMk cId="3828273256" sldId="612"/>
            <ac:spMk id="2" creationId="{00000000-0000-0000-0000-000000000000}"/>
          </ac:spMkLst>
        </pc:spChg>
      </pc:sldChg>
      <pc:sldChg chg="del">
        <pc:chgData name="Sebastien Wagner" userId="d3326b90-b849-4e03-8441-95e196d9c967" providerId="ADAL" clId="{3F55FC64-36E2-4C64-BF63-49D95AD8EAD2}" dt="2025-11-10T08:21:09.122" v="166" actId="47"/>
        <pc:sldMkLst>
          <pc:docMk/>
          <pc:sldMk cId="3787712364" sldId="613"/>
        </pc:sldMkLst>
      </pc:sldChg>
      <pc:sldChg chg="del">
        <pc:chgData name="Sebastien Wagner" userId="d3326b90-b849-4e03-8441-95e196d9c967" providerId="ADAL" clId="{3F55FC64-36E2-4C64-BF63-49D95AD8EAD2}" dt="2025-11-10T08:21:10.335" v="169" actId="47"/>
        <pc:sldMkLst>
          <pc:docMk/>
          <pc:sldMk cId="497078513" sldId="614"/>
        </pc:sldMkLst>
      </pc:sldChg>
      <pc:sldChg chg="del">
        <pc:chgData name="Sebastien Wagner" userId="d3326b90-b849-4e03-8441-95e196d9c967" providerId="ADAL" clId="{3F55FC64-36E2-4C64-BF63-49D95AD8EAD2}" dt="2025-11-10T08:21:10.068" v="168" actId="47"/>
        <pc:sldMkLst>
          <pc:docMk/>
          <pc:sldMk cId="313845154" sldId="615"/>
        </pc:sldMkLst>
      </pc:sldChg>
      <pc:sldChg chg="del">
        <pc:chgData name="Sebastien Wagner" userId="d3326b90-b849-4e03-8441-95e196d9c967" providerId="ADAL" clId="{3F55FC64-36E2-4C64-BF63-49D95AD8EAD2}" dt="2025-11-10T08:21:10.794" v="171" actId="47"/>
        <pc:sldMkLst>
          <pc:docMk/>
          <pc:sldMk cId="926788601" sldId="616"/>
        </pc:sldMkLst>
      </pc:sldChg>
      <pc:sldChg chg="del">
        <pc:chgData name="Sebastien Wagner" userId="d3326b90-b849-4e03-8441-95e196d9c967" providerId="ADAL" clId="{3F55FC64-36E2-4C64-BF63-49D95AD8EAD2}" dt="2025-11-10T08:21:11.079" v="172" actId="47"/>
        <pc:sldMkLst>
          <pc:docMk/>
          <pc:sldMk cId="421562371" sldId="617"/>
        </pc:sldMkLst>
      </pc:sldChg>
      <pc:sldChg chg="del">
        <pc:chgData name="Sebastien Wagner" userId="d3326b90-b849-4e03-8441-95e196d9c967" providerId="ADAL" clId="{3F55FC64-36E2-4C64-BF63-49D95AD8EAD2}" dt="2025-11-10T08:21:10.556" v="170" actId="47"/>
        <pc:sldMkLst>
          <pc:docMk/>
          <pc:sldMk cId="1801777263" sldId="618"/>
        </pc:sldMkLst>
      </pc:sldChg>
      <pc:sldChg chg="del">
        <pc:chgData name="Sebastien Wagner" userId="d3326b90-b849-4e03-8441-95e196d9c967" providerId="ADAL" clId="{3F55FC64-36E2-4C64-BF63-49D95AD8EAD2}" dt="2025-11-10T08:21:11.480" v="173" actId="47"/>
        <pc:sldMkLst>
          <pc:docMk/>
          <pc:sldMk cId="2260887525" sldId="620"/>
        </pc:sldMkLst>
      </pc:sldChg>
      <pc:sldChg chg="del">
        <pc:chgData name="Sebastien Wagner" userId="d3326b90-b849-4e03-8441-95e196d9c967" providerId="ADAL" clId="{3F55FC64-36E2-4C64-BF63-49D95AD8EAD2}" dt="2025-11-10T08:21:11.848" v="174" actId="47"/>
        <pc:sldMkLst>
          <pc:docMk/>
          <pc:sldMk cId="3852569378" sldId="621"/>
        </pc:sldMkLst>
      </pc:sldChg>
      <pc:sldChg chg="del">
        <pc:chgData name="Sebastien Wagner" userId="d3326b90-b849-4e03-8441-95e196d9c967" providerId="ADAL" clId="{3F55FC64-36E2-4C64-BF63-49D95AD8EAD2}" dt="2025-11-10T08:21:12.100" v="175" actId="47"/>
        <pc:sldMkLst>
          <pc:docMk/>
          <pc:sldMk cId="3031538762" sldId="622"/>
        </pc:sldMkLst>
      </pc:sldChg>
      <pc:sldChg chg="del">
        <pc:chgData name="Sebastien Wagner" userId="d3326b90-b849-4e03-8441-95e196d9c967" providerId="ADAL" clId="{3F55FC64-36E2-4C64-BF63-49D95AD8EAD2}" dt="2025-11-10T08:21:09.705" v="167" actId="47"/>
        <pc:sldMkLst>
          <pc:docMk/>
          <pc:sldMk cId="2274682969" sldId="623"/>
        </pc:sldMkLst>
      </pc:sldChg>
      <pc:sldChg chg="addSp delSp modSp mod delAnim">
        <pc:chgData name="Sebastien Wagner" userId="d3326b90-b849-4e03-8441-95e196d9c967" providerId="ADAL" clId="{3F55FC64-36E2-4C64-BF63-49D95AD8EAD2}" dt="2025-11-10T08:21:02.899" v="161" actId="478"/>
        <pc:sldMkLst>
          <pc:docMk/>
          <pc:sldMk cId="4207305864" sldId="624"/>
        </pc:sldMkLst>
        <pc:spChg chg="mod">
          <ac:chgData name="Sebastien Wagner" userId="d3326b90-b849-4e03-8441-95e196d9c967" providerId="ADAL" clId="{3F55FC64-36E2-4C64-BF63-49D95AD8EAD2}" dt="2025-11-10T08:20:36.763" v="155" actId="20577"/>
          <ac:spMkLst>
            <pc:docMk/>
            <pc:sldMk cId="4207305864" sldId="624"/>
            <ac:spMk id="2" creationId="{B44B8C1F-85D9-DD2E-BC22-D3E73E71FB5B}"/>
          </ac:spMkLst>
        </pc:spChg>
        <pc:spChg chg="del">
          <ac:chgData name="Sebastien Wagner" userId="d3326b90-b849-4e03-8441-95e196d9c967" providerId="ADAL" clId="{3F55FC64-36E2-4C64-BF63-49D95AD8EAD2}" dt="2025-11-10T08:20:42.545" v="156" actId="478"/>
          <ac:spMkLst>
            <pc:docMk/>
            <pc:sldMk cId="4207305864" sldId="624"/>
            <ac:spMk id="4" creationId="{F90EA260-4277-21CA-AF23-CE2ED94D8520}"/>
          </ac:spMkLst>
        </pc:spChg>
        <pc:spChg chg="add del mod ord">
          <ac:chgData name="Sebastien Wagner" userId="d3326b90-b849-4e03-8441-95e196d9c967" providerId="ADAL" clId="{3F55FC64-36E2-4C64-BF63-49D95AD8EAD2}" dt="2025-11-10T08:21:00.177" v="160" actId="167"/>
          <ac:spMkLst>
            <pc:docMk/>
            <pc:sldMk cId="4207305864" sldId="624"/>
            <ac:spMk id="6" creationId="{CAC12FEA-BFCD-4239-1F9D-790644C61E8F}"/>
          </ac:spMkLst>
        </pc:spChg>
        <pc:spChg chg="del">
          <ac:chgData name="Sebastien Wagner" userId="d3326b90-b849-4e03-8441-95e196d9c967" providerId="ADAL" clId="{3F55FC64-36E2-4C64-BF63-49D95AD8EAD2}" dt="2025-11-10T08:21:02.899" v="161" actId="478"/>
          <ac:spMkLst>
            <pc:docMk/>
            <pc:sldMk cId="4207305864" sldId="624"/>
            <ac:spMk id="15" creationId="{2A882497-92FE-A054-DFAF-DE7FADB98F1B}"/>
          </ac:spMkLst>
        </pc:spChg>
        <pc:picChg chg="del">
          <ac:chgData name="Sebastien Wagner" userId="d3326b90-b849-4e03-8441-95e196d9c967" providerId="ADAL" clId="{3F55FC64-36E2-4C64-BF63-49D95AD8EAD2}" dt="2025-11-10T08:20:48.429" v="157" actId="478"/>
          <ac:picMkLst>
            <pc:docMk/>
            <pc:sldMk cId="4207305864" sldId="624"/>
            <ac:picMk id="5" creationId="{B088D85B-C7D2-9BB0-7247-F4D7F1974467}"/>
          </ac:picMkLst>
        </pc:picChg>
      </pc:sldChg>
      <pc:sldChg chg="del">
        <pc:chgData name="Sebastien Wagner" userId="d3326b90-b849-4e03-8441-95e196d9c967" providerId="ADAL" clId="{3F55FC64-36E2-4C64-BF63-49D95AD8EAD2}" dt="2025-11-10T08:21:08.907" v="165" actId="47"/>
        <pc:sldMkLst>
          <pc:docMk/>
          <pc:sldMk cId="2084338508" sldId="625"/>
        </pc:sldMkLst>
      </pc:sldChg>
      <pc:sldChg chg="del">
        <pc:chgData name="Sebastien Wagner" userId="d3326b90-b849-4e03-8441-95e196d9c967" providerId="ADAL" clId="{3F55FC64-36E2-4C64-BF63-49D95AD8EAD2}" dt="2025-11-10T08:21:08.253" v="162" actId="47"/>
        <pc:sldMkLst>
          <pc:docMk/>
          <pc:sldMk cId="3482843866" sldId="626"/>
        </pc:sldMkLst>
      </pc:sldChg>
      <pc:sldChg chg="del">
        <pc:chgData name="Sebastien Wagner" userId="d3326b90-b849-4e03-8441-95e196d9c967" providerId="ADAL" clId="{3F55FC64-36E2-4C64-BF63-49D95AD8EAD2}" dt="2025-11-10T08:21:08.537" v="163" actId="47"/>
        <pc:sldMkLst>
          <pc:docMk/>
          <pc:sldMk cId="3013621046" sldId="627"/>
        </pc:sldMkLst>
      </pc:sldChg>
      <pc:sldChg chg="del">
        <pc:chgData name="Sebastien Wagner" userId="d3326b90-b849-4e03-8441-95e196d9c967" providerId="ADAL" clId="{3F55FC64-36E2-4C64-BF63-49D95AD8EAD2}" dt="2025-11-10T08:21:08.726" v="164" actId="47"/>
        <pc:sldMkLst>
          <pc:docMk/>
          <pc:sldMk cId="4095167830" sldId="62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7800" y="1074738"/>
            <a:ext cx="9575800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lag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379" y="1254271"/>
            <a:ext cx="9393251" cy="5322841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1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or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98" y="1191201"/>
            <a:ext cx="9421602" cy="5338907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3353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Ocea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1199"/>
            <a:ext cx="9436548" cy="5347376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9574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Atmosphe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58" y="1199921"/>
            <a:ext cx="9406214" cy="5330187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1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6231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Ocea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9921"/>
            <a:ext cx="9421156" cy="5338654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5101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MS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610" y="1115816"/>
            <a:ext cx="9572000" cy="5424132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2671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EO MC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913" y="1199921"/>
            <a:ext cx="9463265" cy="5362516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1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0597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O MC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78" y="1178260"/>
            <a:ext cx="9505713" cy="5386570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3822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91904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yello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612369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17779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HQ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2" y="1240251"/>
            <a:ext cx="9386105" cy="5318792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3977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013831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oran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85859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6514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yello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3544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480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2471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oran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 baseline="0"/>
            </a:lvl1pPr>
            <a:lvl2pPr marL="562722" indent="0">
              <a:buNone/>
              <a:defRPr sz="2800" baseline="0"/>
            </a:lvl2pPr>
            <a:lvl3pPr marL="1125443" indent="0">
              <a:buNone/>
              <a:defRPr sz="2400" baseline="0"/>
            </a:lvl3pPr>
            <a:lvl4pPr marL="1688165" indent="0">
              <a:buNone/>
              <a:defRPr sz="2000" baseline="0"/>
            </a:lvl4pPr>
            <a:lvl5pPr marL="2250887" indent="0">
              <a:buNone/>
              <a:defRPr sz="18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5399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7782" y="-8719"/>
            <a:ext cx="11896436" cy="647425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 spc="-100" baseline="0"/>
            </a:lvl1pPr>
            <a:lvl2pPr>
              <a:defRPr sz="2800" spc="-100" baseline="0"/>
            </a:lvl2pPr>
            <a:lvl3pPr>
              <a:defRPr sz="2400" spc="-100" baseline="0"/>
            </a:lvl3pPr>
            <a:lvl4pPr>
              <a:defRPr sz="2000" spc="-100" baseline="0"/>
            </a:lvl4pPr>
            <a:lvl5pPr>
              <a:defRPr sz="1800" spc="-1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9883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background">
    <p:bg>
      <p:bgPr>
        <a:solidFill>
          <a:srgbClr val="2539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00205B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79" y="-8719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0901866" y="641568"/>
            <a:ext cx="12266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www.eumetsat.int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2" y="1139428"/>
            <a:ext cx="11822493" cy="5262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01507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ured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rgbClr val="D6D2C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28964" r="31087" b="35710"/>
          <a:stretch/>
        </p:blipFill>
        <p:spPr>
          <a:xfrm>
            <a:off x="-42530" y="-42530"/>
            <a:ext cx="12227442" cy="6911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612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TG Glob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102" y="1254582"/>
            <a:ext cx="9335283" cy="5289993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7572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TG Europ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0" y="1240115"/>
            <a:ext cx="9335286" cy="5289994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4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etop/EP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124" y="1210440"/>
            <a:ext cx="9465846" cy="5324538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1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626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EPS-S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4"/>
          <a:stretch/>
        </p:blipFill>
        <p:spPr>
          <a:xfrm>
            <a:off x="125175" y="1249142"/>
            <a:ext cx="10281095" cy="5320624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5958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S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06" y="1122694"/>
            <a:ext cx="9619897" cy="5451274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4634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T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54" y="1145464"/>
            <a:ext cx="9616414" cy="5449300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4954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CO2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32" y="1238226"/>
            <a:ext cx="9480125" cy="5334150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8287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2479" y="4"/>
            <a:ext cx="11399521" cy="60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36000" bIns="3600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054" y="1139429"/>
            <a:ext cx="11627339" cy="52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10901866" y="641568"/>
            <a:ext cx="12266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b="0" baseline="0" dirty="0">
                <a:solidFill>
                  <a:schemeClr val="bg1"/>
                </a:solidFill>
                <a:latin typeface="Bahnschrift SemiLight" panose="020B0502040204020203" pitchFamily="34" charset="0"/>
                <a:ea typeface="Roboto" panose="02000000000000000000" pitchFamily="2" charset="0"/>
              </a:rPr>
              <a:t>www.eumetsat.int</a:t>
            </a:r>
          </a:p>
        </p:txBody>
      </p:sp>
      <p:sp>
        <p:nvSpPr>
          <p:cNvPr id="12" name="Rectangle 61" title="[DM_E_CONFID]"/>
          <p:cNvSpPr>
            <a:spLocks noChangeArrowheads="1"/>
          </p:cNvSpPr>
          <p:nvPr userDrawn="1"/>
        </p:nvSpPr>
        <p:spPr bwMode="auto">
          <a:xfrm>
            <a:off x="4576120" y="6649210"/>
            <a:ext cx="31136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endParaRPr lang="de-DE" sz="1000" b="0" baseline="0" dirty="0">
              <a:solidFill>
                <a:srgbClr val="00B5E2"/>
              </a:solidFill>
              <a:latin typeface="Roboto" panose="02000000000000000000" pitchFamily="2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13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161047" y="6648056"/>
            <a:ext cx="462861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de-DE" sz="1000" b="0" baseline="0">
                <a:solidFill>
                  <a:srgbClr val="00B5E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rPr>
              <a:t>EUM/GES/TEM/07/2025, v4, 26 September 2023</a:t>
            </a:r>
            <a:endParaRPr lang="de-DE" sz="1000" b="0" baseline="0" dirty="0">
              <a:solidFill>
                <a:srgbClr val="00B5E2"/>
              </a:solidFill>
              <a:latin typeface="Bahnschrift Light" panose="020B0502040204020203" pitchFamily="34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1519350" y="6593586"/>
            <a:ext cx="609135" cy="262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FF9CC606-8418-49EA-9DB7-3FFD72983DD3}" type="slidenum">
              <a:rPr lang="de-DE" sz="1050" b="0" smtClean="0">
                <a:solidFill>
                  <a:srgbClr val="00B5E2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Arial" pitchFamily="34" charset="0"/>
              </a:rPr>
              <a:pPr algn="r"/>
              <a:t>‹#›</a:t>
            </a:fld>
            <a:endParaRPr lang="en-GB" sz="1050" dirty="0">
              <a:latin typeface="Bahnschrift Light" panose="020B0502040204020203" pitchFamily="34" charset="0"/>
              <a:ea typeface="Roboto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76" r:id="rId2"/>
    <p:sldLayoutId id="2147487671" r:id="rId3"/>
    <p:sldLayoutId id="2147487710" r:id="rId4"/>
    <p:sldLayoutId id="2147487721" r:id="rId5"/>
    <p:sldLayoutId id="2147487722" r:id="rId6"/>
    <p:sldLayoutId id="2147487723" r:id="rId7"/>
    <p:sldLayoutId id="2147487724" r:id="rId8"/>
    <p:sldLayoutId id="2147487726" r:id="rId9"/>
    <p:sldLayoutId id="2147487727" r:id="rId10"/>
    <p:sldLayoutId id="2147487728" r:id="rId11"/>
    <p:sldLayoutId id="2147487729" r:id="rId12"/>
    <p:sldLayoutId id="2147487730" r:id="rId13"/>
    <p:sldLayoutId id="2147487725" r:id="rId14"/>
    <p:sldLayoutId id="2147487731" r:id="rId15"/>
    <p:sldLayoutId id="2147487732" r:id="rId16"/>
    <p:sldLayoutId id="2147487678" r:id="rId17"/>
    <p:sldLayoutId id="2147487733" r:id="rId18"/>
    <p:sldLayoutId id="2147487735" r:id="rId19"/>
    <p:sldLayoutId id="2147487737" r:id="rId20"/>
    <p:sldLayoutId id="2147487739" r:id="rId21"/>
    <p:sldLayoutId id="2147487679" r:id="rId22"/>
    <p:sldLayoutId id="2147487734" r:id="rId23"/>
    <p:sldLayoutId id="2147487736" r:id="rId24"/>
    <p:sldLayoutId id="2147487738" r:id="rId25"/>
    <p:sldLayoutId id="2147487740" r:id="rId26"/>
    <p:sldLayoutId id="2147487717" r:id="rId27"/>
    <p:sldLayoutId id="2147487720" r:id="rId28"/>
    <p:sldLayoutId id="2147487718" r:id="rId29"/>
  </p:sldLayoutIdLst>
  <p:transition/>
  <p:txStyles>
    <p:titleStyle>
      <a:lvl1pPr marL="220791" algn="l" rtl="0" eaLnBrk="1" fontAlgn="base" hangingPunct="1">
        <a:spcBef>
          <a:spcPct val="0"/>
        </a:spcBef>
        <a:spcAft>
          <a:spcPct val="0"/>
        </a:spcAft>
        <a:defRPr sz="3200" b="1" spc="-100" baseline="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  <a:lvl2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9pPr>
    </p:titleStyle>
    <p:bodyStyle>
      <a:lvl1pPr marL="328254" indent="-32825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431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itchFamily="34" charset="0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939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itchFamily="34" charset="0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446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itchFamily="34" charset="0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54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itchFamily="34" charset="0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62" spc="-100" baseline="0">
          <a:solidFill>
            <a:schemeClr val="tx2"/>
          </a:solidFill>
          <a:latin typeface="Arial" panose="020B0604020202020204" pitchFamily="34" charset="0"/>
          <a:ea typeface="Roboto" panose="02000000000000000000" pitchFamily="2" charset="0"/>
          <a:cs typeface="Arial" pitchFamily="34" charset="0"/>
        </a:defRPr>
      </a:lvl5pPr>
      <a:lvl6pPr marL="3094970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6pPr>
      <a:lvl7pPr marL="3657691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7pPr>
      <a:lvl8pPr marL="4220413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8pPr>
      <a:lvl9pPr marL="4783135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title="[DM_DOCNAME]"/>
          <p:cNvSpPr txBox="1"/>
          <p:nvPr/>
        </p:nvSpPr>
        <p:spPr>
          <a:xfrm>
            <a:off x="-1" y="1884152"/>
            <a:ext cx="5423648" cy="2056287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180000" rIns="288000" bIns="180000" rtlCol="0" anchor="t" anchorCtr="0">
            <a:spAutoFit/>
          </a:bodyPr>
          <a:lstStyle/>
          <a:p>
            <a:pPr>
              <a:defRPr/>
            </a:pPr>
            <a:r>
              <a:rPr lang="en-GB" sz="3000" spc="-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Lunar Model Inter-Comparison Exercise </a:t>
            </a:r>
          </a:p>
          <a:p>
            <a:pPr>
              <a:defRPr/>
            </a:pPr>
            <a:endParaRPr lang="en-GB" sz="1800" b="0" kern="0" dirty="0">
              <a:solidFill>
                <a:schemeClr val="tx1"/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T. Stone (USGS), S. Wagner (EUMETSAT)</a:t>
            </a:r>
            <a:endParaRPr lang="en-GB" sz="1600" b="0" i="1" kern="0" dirty="0">
              <a:solidFill>
                <a:schemeClr val="tx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400" b="0" i="1" dirty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GSICS web meeting 13.11.2025</a:t>
            </a:r>
          </a:p>
        </p:txBody>
      </p:sp>
    </p:spTree>
    <p:extLst>
      <p:ext uri="{BB962C8B-B14F-4D97-AF65-F5344CB8AC3E}">
        <p14:creationId xmlns:p14="http://schemas.microsoft.com/office/powerpoint/2010/main" val="382827325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E574F-4997-D0FF-9D18-481AB5E44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1018A4-E5C1-3A15-8F47-05A4835B25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IE" sz="2400" dirty="0"/>
              <a:t>Conducted in 2023; results presented at LCWS4 − December 2023 at EUMETSAT</a:t>
            </a:r>
          </a:p>
          <a:p>
            <a:r>
              <a:rPr lang="en-IE" sz="2400" dirty="0"/>
              <a:t>Comparisons of model-generated lunar irradiances computed for a fixed set of inputs, specified as a grid of observation geometries, and 8 spectral bands</a:t>
            </a:r>
          </a:p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en-IE" sz="2000" dirty="0"/>
              <a:t>Lunar Observation Angle Set (LOAS):  signed phase angle, sub-solar longitude, sub-solar latitude, sub-observer longitude, sub-observer latitude</a:t>
            </a:r>
          </a:p>
          <a:p>
            <a:pPr>
              <a:spcAft>
                <a:spcPts val="600"/>
              </a:spcAft>
            </a:pPr>
            <a:r>
              <a:rPr lang="en-IE" sz="2400" dirty="0"/>
              <a:t>Participation by 7 models:  ROLO (USGS),  GIRO (GSICS-EUMETSAT),  LIME (ESA), SLIM (H. Kieffer),  LESSR </a:t>
            </a:r>
            <a:r>
              <a:rPr lang="en-IE" sz="2400"/>
              <a:t>(EUMETSAT),  </a:t>
            </a:r>
            <a:r>
              <a:rPr lang="en-IE" sz="2400" dirty="0"/>
              <a:t>CLIMES (Miller-Turner),  SP (AIST)</a:t>
            </a:r>
          </a:p>
          <a:p>
            <a:r>
              <a:rPr lang="en-IE" sz="2400" dirty="0"/>
              <a:t>Results showed significant differences between the models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7C5385-6CC5-DF45-F8E1-477D4C08B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of the previous inter-comparison exercise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837752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17EE2-1E7A-E806-3C34-B0C2BE9C3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AB6590-8960-EFAD-DD7C-3C8663D332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053" y="914400"/>
            <a:ext cx="11627339" cy="45720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IE" sz="2400" dirty="0"/>
              <a:t>Example plots:  comparisons relative to ROLO</a:t>
            </a:r>
            <a:endParaRPr lang="en-IE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1A8ED6-DF0B-19D5-DAA0-F88C1172C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of the previous inter-comparison exercise</a:t>
            </a:r>
            <a:endParaRPr lang="en-IE" dirty="0"/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D1E74F61-3974-474A-246F-A561B0543B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371600"/>
            <a:ext cx="6149523" cy="5121493"/>
          </a:xfrm>
          <a:prstGeom prst="rect">
            <a:avLst/>
          </a:prstGeom>
        </p:spPr>
      </p:pic>
      <p:pic>
        <p:nvPicPr>
          <p:cNvPr id="4" name="Picture 3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8E0C7506-1669-BEF6-28F2-364FAEC661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1371600"/>
            <a:ext cx="6149523" cy="512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7855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6D266-58BA-BD0E-503E-FD656E5CA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E3847E-6DAB-2AE4-EC92-9DDB5A0AB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IE" sz="2400" dirty="0"/>
              <a:t>Updates to the models:  LIME,  LESSR,  SLIMM,  GIRO*,  Miller-Turner</a:t>
            </a:r>
          </a:p>
          <a:p>
            <a:r>
              <a:rPr lang="en-IE" sz="2400" dirty="0"/>
              <a:t>Development of LSICS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IE" sz="2000" dirty="0"/>
              <a:t>capability to interchange models within the LSICS framework</a:t>
            </a:r>
          </a:p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en-IE" sz="2000" dirty="0"/>
              <a:t>models currently implemented:  SLIMM,  LESSR,  GIRO</a:t>
            </a:r>
          </a:p>
          <a:p>
            <a:pPr>
              <a:spcAft>
                <a:spcPts val="600"/>
              </a:spcAft>
            </a:pPr>
            <a:r>
              <a:rPr lang="en-IE" sz="2400" dirty="0"/>
              <a:t>Desire to expand the spectral coverage of the exercise</a:t>
            </a:r>
          </a:p>
          <a:p>
            <a:pPr marL="0" indent="0">
              <a:spcAft>
                <a:spcPts val="600"/>
              </a:spcAft>
              <a:buNone/>
            </a:pPr>
            <a:endParaRPr lang="en-IE" sz="2400" dirty="0"/>
          </a:p>
          <a:p>
            <a:pPr marL="0" indent="0">
              <a:spcAft>
                <a:spcPts val="600"/>
              </a:spcAft>
              <a:buNone/>
            </a:pPr>
            <a:endParaRPr lang="en-IE" sz="2400" dirty="0"/>
          </a:p>
          <a:p>
            <a:pPr marL="0" indent="0">
              <a:spcAft>
                <a:spcPts val="600"/>
              </a:spcAft>
              <a:buNone/>
            </a:pPr>
            <a:endParaRPr lang="en-IE" sz="2400" dirty="0"/>
          </a:p>
          <a:p>
            <a:pPr marL="0" indent="0">
              <a:spcAft>
                <a:spcPts val="600"/>
              </a:spcAft>
              <a:buNone/>
            </a:pPr>
            <a:r>
              <a:rPr lang="en-IE" sz="2000" dirty="0"/>
              <a:t>* revised to align with current ROLO model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F622DC-4A5F-3A60-0830-064D40930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 for the second inter-comparison exercise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7937275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9B5F0-AC8A-FEBD-03B2-3D0AA3EE2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9691FF-79FD-18E8-94C5-4B68C10A1E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IE" dirty="0">
                <a:solidFill>
                  <a:srgbClr val="C00000"/>
                </a:solidFill>
              </a:rPr>
              <a:t>Use LSICS to run all the participating models !</a:t>
            </a:r>
          </a:p>
          <a:p>
            <a:pPr>
              <a:spcAft>
                <a:spcPts val="600"/>
              </a:spcAft>
            </a:pPr>
            <a:r>
              <a:rPr lang="en-IE" sz="2400" dirty="0"/>
              <a:t>Reduce or eliminate variability in processing the common inputs (geometry, SRFs)</a:t>
            </a:r>
          </a:p>
          <a:p>
            <a:pPr>
              <a:spcAft>
                <a:spcPts val="0"/>
              </a:spcAft>
            </a:pPr>
            <a:r>
              <a:rPr lang="en-IE" sz="2400" dirty="0"/>
              <a:t>Utilise the interchangeable model capability of LSICS</a:t>
            </a:r>
          </a:p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en-IE" sz="2000" dirty="0"/>
              <a:t>operate the different models to generate lunar disk reflectance spectra only</a:t>
            </a:r>
          </a:p>
          <a:p>
            <a:pPr>
              <a:spcAft>
                <a:spcPts val="0"/>
              </a:spcAft>
            </a:pPr>
            <a:r>
              <a:rPr lang="en-IE" sz="2400" dirty="0"/>
              <a:t>All other processing will be handled identically within the LSICS framework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IE" sz="2000" dirty="0"/>
              <a:t>the observation geometry test grid will be pre-defined for the DR module as an input intermediate file</a:t>
            </a:r>
          </a:p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en-IE" sz="2000" dirty="0"/>
              <a:t>the DR module output reflectance spectra will be passed to the SI module for convolution with the test SRFs and a specified solar spectrum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IE" sz="2400" dirty="0"/>
              <a:t>Requires participating model developers to build a compatible interface to the DR module</a:t>
            </a:r>
          </a:p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en-IE" sz="2000" dirty="0"/>
              <a:t>relatively simple and straightforward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8A4A8-80C9-7108-54BB-D018FAF44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Vision for operating the second inter-comparison exercise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6015114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9C25C-CEB8-AB6E-F000-F8BA19A0A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A1266F-6CF3-0D0F-A686-E8E62F56ED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IE" sz="2400" dirty="0"/>
              <a:t>Sub-class of the DR module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IE" sz="2000" dirty="0"/>
              <a:t>can be a command-line executable, designed to be called from the DR module super-class (python)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IE" sz="2000" dirty="0"/>
              <a:t>input arguments are the LOAS for each point of the test grid</a:t>
            </a:r>
          </a:p>
          <a:p>
            <a:pPr lvl="2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E" sz="2000" dirty="0"/>
              <a:t>ordered arrays of angle values, in specified units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IE" sz="2000" dirty="0"/>
              <a:t>output is a spectrum for each grid point, as ordered pairs of wavelength and reflectance</a:t>
            </a:r>
          </a:p>
          <a:p>
            <a:pPr lvl="2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E" sz="2000" dirty="0"/>
              <a:t>on a model-specific wavelength grid</a:t>
            </a:r>
          </a:p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en-IE" sz="2000" dirty="0"/>
              <a:t>any ancillary data needed by the model can be imported from external files; free-form formats</a:t>
            </a:r>
          </a:p>
          <a:p>
            <a:pPr>
              <a:spcAft>
                <a:spcPts val="0"/>
              </a:spcAft>
            </a:pPr>
            <a:r>
              <a:rPr lang="en-IE" sz="2400" dirty="0"/>
              <a:t>An example that runs GIRO (2013 version) has been built</a:t>
            </a:r>
          </a:p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en-IE" sz="2000" dirty="0"/>
              <a:t>compiled from original C sources, with a new main driver program to implement command-line operation</a:t>
            </a:r>
          </a:p>
          <a:p>
            <a:pPr>
              <a:spcAft>
                <a:spcPts val="0"/>
              </a:spcAft>
            </a:pPr>
            <a:r>
              <a:rPr lang="en-IE" sz="2400" dirty="0"/>
              <a:t>The LIME team has expressed interest in implementing LIME in LSICS</a:t>
            </a:r>
          </a:p>
          <a:p>
            <a:pPr lvl="1">
              <a:spcBef>
                <a:spcPts val="300"/>
              </a:spcBef>
              <a:spcAft>
                <a:spcPts val="1200"/>
              </a:spcAft>
            </a:pPr>
            <a:r>
              <a:rPr lang="en-IE" sz="2000" dirty="0"/>
              <a:t>team members are participating in LSICS development discussions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IE" sz="2400" dirty="0">
                <a:solidFill>
                  <a:srgbClr val="C00000"/>
                </a:solidFill>
              </a:rPr>
              <a:t>Open call for other model developers to participate !</a:t>
            </a:r>
          </a:p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en-IE" sz="2000" dirty="0"/>
              <a:t>lunar reflectance models in the reflected solar wavelength range (UV-Vis-SWIR)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DBB147-8CC9-C4F0-66D1-2EDCE62A0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interface to LSICS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6802622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CB17E-F19F-DE57-4C2A-A16F88077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7488F3-B7F0-966B-AC27-566565CA2D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IE" sz="2400" dirty="0"/>
              <a:t>The challenge:  to visualise the comparisons over multi-dimensioned independent variables: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en-IE" sz="2400" dirty="0"/>
              <a:t>phase angles, </a:t>
            </a:r>
            <a:r>
              <a:rPr lang="en-IE" sz="2400" dirty="0" err="1"/>
              <a:t>librations</a:t>
            </a:r>
            <a:r>
              <a:rPr lang="en-IE" sz="2400" dirty="0"/>
              <a:t>, spectral bands, models</a:t>
            </a:r>
          </a:p>
          <a:p>
            <a:pPr marL="0" indent="0">
              <a:buNone/>
            </a:pPr>
            <a:r>
              <a:rPr lang="en-IE" sz="2400" dirty="0"/>
              <a:t>Plotting tool being developed as part of LSICS</a:t>
            </a:r>
            <a:endParaRPr lang="en-IE" sz="2000" dirty="0"/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IE" sz="2400" dirty="0"/>
              <a:t>under construction — results from the model comparison exercise will be used for development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BFBF0E-D5BC-33F5-0355-FA504E5B7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Presenting results from the exercise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1346032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GB" sz="2400" b="1" spc="0" dirty="0"/>
              <a:t>Thank you!</a:t>
            </a:r>
          </a:p>
          <a:p>
            <a:pPr marL="0" indent="0">
              <a:buNone/>
            </a:pPr>
            <a:r>
              <a:rPr lang="en-GB" sz="2000" spc="0" dirty="0">
                <a:ea typeface="Roboto Light" panose="02000000000000000000" pitchFamily="2" charset="0"/>
              </a:rPr>
              <a:t>Questions are welcome.</a:t>
            </a:r>
          </a:p>
        </p:txBody>
      </p:sp>
    </p:spTree>
    <p:extLst>
      <p:ext uri="{BB962C8B-B14F-4D97-AF65-F5344CB8AC3E}">
        <p14:creationId xmlns:p14="http://schemas.microsoft.com/office/powerpoint/2010/main" val="188149218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&amp; Seperator Slides">
  <a:themeElements>
    <a:clrScheme name="EUMETSAT">
      <a:dk1>
        <a:srgbClr val="FFFFFF"/>
      </a:dk1>
      <a:lt1>
        <a:srgbClr val="00205B"/>
      </a:lt1>
      <a:dk2>
        <a:srgbClr val="38484E"/>
      </a:dk2>
      <a:lt2>
        <a:srgbClr val="5B7F95"/>
      </a:lt2>
      <a:accent1>
        <a:srgbClr val="00B5E2"/>
      </a:accent1>
      <a:accent2>
        <a:srgbClr val="EAAA00"/>
      </a:accent2>
      <a:accent3>
        <a:srgbClr val="00B2A9"/>
      </a:accent3>
      <a:accent4>
        <a:srgbClr val="FE5000"/>
      </a:accent4>
      <a:accent5>
        <a:srgbClr val="7C7FAB"/>
      </a:accent5>
      <a:accent6>
        <a:srgbClr val="D6D2C4"/>
      </a:accent6>
      <a:hlink>
        <a:srgbClr val="C5B9AC"/>
      </a:hlink>
      <a:folHlink>
        <a:srgbClr val="968C83"/>
      </a:folHlink>
    </a:clrScheme>
    <a:fontScheme name="EUMETSAT Font">
      <a:majorFont>
        <a:latin typeface="Bahnschrift SemiBold"/>
        <a:ea typeface=""/>
        <a:cs typeface=""/>
      </a:majorFont>
      <a:minorFont>
        <a:latin typeface="Bahnschrif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b="0" kern="100" spc="-100" dirty="0" err="1" smtClean="0">
            <a:solidFill>
              <a:schemeClr val="tx2"/>
            </a:solidFill>
            <a:latin typeface="Bahnschrift Light" panose="020B0502040204020203" pitchFamily="34" charset="0"/>
            <a:ea typeface="Roboto" panose="02000000000000000000" pitchFamily="2" charset="0"/>
          </a:defRPr>
        </a:defPPr>
      </a:lstStyle>
    </a:tx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Landscape Template (All Designs).pptx" id="{12443F55-906A-4ACB-9A2F-98B2EB5A6081}" vid="{34CB0787-89DC-4D21-9BBE-BF3E5B2193E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0E6A351B58E744BDF5DE913D9738F4" ma:contentTypeVersion="13" ma:contentTypeDescription="Create a new document." ma:contentTypeScope="" ma:versionID="3f7dbbcd3ac9e77d910f14ccc7df6434">
  <xsd:schema xmlns:xsd="http://www.w3.org/2001/XMLSchema" xmlns:xs="http://www.w3.org/2001/XMLSchema" xmlns:p="http://schemas.microsoft.com/office/2006/metadata/properties" xmlns:ns3="3434cde1-f776-4c3f-9525-3f132e87b814" xmlns:ns4="4c0d32b7-afc5-4577-b835-8ee209ff46e1" targetNamespace="http://schemas.microsoft.com/office/2006/metadata/properties" ma:root="true" ma:fieldsID="d10fb32dcf1859980f0078748871d33e" ns3:_="" ns4:_="">
    <xsd:import namespace="3434cde1-f776-4c3f-9525-3f132e87b814"/>
    <xsd:import namespace="4c0d32b7-afc5-4577-b835-8ee209ff46e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_activity" minOccurs="0"/>
                <xsd:element ref="ns4:MediaLengthInSecond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4cde1-f776-4c3f-9525-3f132e87b81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d32b7-afc5-4577-b835-8ee209ff46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c0d32b7-afc5-4577-b835-8ee209ff46e1" xsi:nil="true"/>
  </documentManagement>
</p:properties>
</file>

<file path=customXml/itemProps1.xml><?xml version="1.0" encoding="utf-8"?>
<ds:datastoreItem xmlns:ds="http://schemas.openxmlformats.org/officeDocument/2006/customXml" ds:itemID="{C0F3EC2B-49BA-4515-A079-BB86439580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4cde1-f776-4c3f-9525-3f132e87b814"/>
    <ds:schemaRef ds:uri="4c0d32b7-afc5-4577-b835-8ee209ff46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FCFFA2-E922-41DC-860B-821ED93E46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F162B5-2E6E-4C8D-881A-803D0DC84FC9}">
  <ds:schemaRefs>
    <ds:schemaRef ds:uri="3434cde1-f776-4c3f-9525-3f132e87b814"/>
    <ds:schemaRef ds:uri="http://schemas.microsoft.com/office/2006/documentManagement/types"/>
    <ds:schemaRef ds:uri="4c0d32b7-afc5-4577-b835-8ee209ff46e1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1239</TotalTime>
  <Words>524</Words>
  <Application>Microsoft Office PowerPoint</Application>
  <PresentationFormat>Widescreen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Bahnschrift Light</vt:lpstr>
      <vt:lpstr>Bahnschrift SemiLight</vt:lpstr>
      <vt:lpstr>Century Gothic</vt:lpstr>
      <vt:lpstr>Helvetica</vt:lpstr>
      <vt:lpstr>Roboto</vt:lpstr>
      <vt:lpstr>Roboto Light</vt:lpstr>
      <vt:lpstr>Tahoma</vt:lpstr>
      <vt:lpstr>Times New Roman</vt:lpstr>
      <vt:lpstr>Wingdings</vt:lpstr>
      <vt:lpstr>Title &amp; Seperator Slides</vt:lpstr>
      <vt:lpstr>PowerPoint Presentation</vt:lpstr>
      <vt:lpstr>Overview of the previous inter-comparison exercise</vt:lpstr>
      <vt:lpstr>Overview of the previous inter-comparison exercise</vt:lpstr>
      <vt:lpstr>Motivation for the second inter-comparison exercise</vt:lpstr>
      <vt:lpstr>Vision for operating the second inter-comparison exercise</vt:lpstr>
      <vt:lpstr>Model interface to LSICS</vt:lpstr>
      <vt:lpstr>Presenting results from the exercise</vt:lpstr>
      <vt:lpstr>PowerPoint Presentation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Sebastien Wagner</dc:creator>
  <cp:lastModifiedBy>Tom Stone</cp:lastModifiedBy>
  <cp:revision>56</cp:revision>
  <cp:lastPrinted>2006-03-06T14:11:17Z</cp:lastPrinted>
  <dcterms:created xsi:type="dcterms:W3CDTF">2023-11-08T09:43:01Z</dcterms:created>
  <dcterms:modified xsi:type="dcterms:W3CDTF">2025-11-13T01:08:55Z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0x010100420E6A351B58E744BDF5DE913D9738F4</vt:lpwstr>
  </property>
  <property fmtid="{D5CDD505-2E9C-101B-9397-08002B2CF9AE}" pid="3" name="DM_DOCNUM">
    <vt:lpwstr>1387182</vt:lpwstr>
  </property>
  <property fmtid="{D5CDD505-2E9C-101B-9397-08002B2CF9AE}" pid="4" name="DM_DOCNAME">
    <vt:lpwstr>Wagner_4thLCWS_Preparation_GSICS_WB-20230911</vt:lpwstr>
  </property>
  <property fmtid="{D5CDD505-2E9C-101B-9397-08002B2CF9AE}" pid="5" name="DM_AUTHOR">
    <vt:lpwstr>Sebastien Wagner</vt:lpwstr>
  </property>
  <property fmtid="{D5CDD505-2E9C-101B-9397-08002B2CF9AE}" pid="6" name="DM_E_DOC_NO">
    <vt:lpwstr>EUM/RSP/VWG/23/1387182</vt:lpwstr>
  </property>
  <property fmtid="{D5CDD505-2E9C-101B-9397-08002B2CF9AE}" pid="7" name="DM_E_VER_NO">
    <vt:lpwstr>1 Draft</vt:lpwstr>
  </property>
  <property fmtid="{D5CDD505-2E9C-101B-9397-08002B2CF9AE}" pid="8" name="DM_E_ISS_DATE">
    <vt:lpwstr>15 November 2023</vt:lpwstr>
  </property>
  <property fmtid="{D5CDD505-2E9C-101B-9397-08002B2CF9AE}" pid="9" name="DM_E_FROM_PERS2">
    <vt:lpwstr/>
  </property>
  <property fmtid="{D5CDD505-2E9C-101B-9397-08002B2CF9AE}" pid="10" name="DM_E_CONFID">
    <vt:lpwstr/>
  </property>
  <property fmtid="{D5CDD505-2E9C-101B-9397-08002B2CF9AE}" pid="11" name="DM_E_WBS_CODE">
    <vt:lpwstr/>
  </property>
  <property fmtid="{D5CDD505-2E9C-101B-9397-08002B2CF9AE}" pid="12" name="DM_E_DISTRIB">
    <vt:lpwstr/>
  </property>
  <property fmtid="{D5CDD505-2E9C-101B-9397-08002B2CF9AE}" pid="13" name="DIGITAL_SIGNATURE">
    <vt:lpwstr/>
  </property>
</Properties>
</file>