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8" r:id="rId3"/>
  </p:sldMasterIdLst>
  <p:notesMasterIdLst>
    <p:notesMasterId r:id="rId21"/>
  </p:notesMasterIdLst>
  <p:sldIdLst>
    <p:sldId id="260" r:id="rId4"/>
    <p:sldId id="674" r:id="rId5"/>
    <p:sldId id="324" r:id="rId6"/>
    <p:sldId id="684" r:id="rId7"/>
    <p:sldId id="685" r:id="rId8"/>
    <p:sldId id="671" r:id="rId9"/>
    <p:sldId id="673" r:id="rId10"/>
    <p:sldId id="672" r:id="rId11"/>
    <p:sldId id="675" r:id="rId12"/>
    <p:sldId id="256" r:id="rId13"/>
    <p:sldId id="677" r:id="rId14"/>
    <p:sldId id="682" r:id="rId15"/>
    <p:sldId id="683" r:id="rId16"/>
    <p:sldId id="676" r:id="rId17"/>
    <p:sldId id="680" r:id="rId18"/>
    <p:sldId id="645" r:id="rId19"/>
    <p:sldId id="667"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0" autoAdjust="0"/>
    <p:restoredTop sz="94660"/>
  </p:normalViewPr>
  <p:slideViewPr>
    <p:cSldViewPr snapToGrid="0">
      <p:cViewPr varScale="1">
        <p:scale>
          <a:sx n="69" d="100"/>
          <a:sy n="69" d="100"/>
        </p:scale>
        <p:origin x="1068"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2787DC-845B-4F32-9D2A-7607BDA72D9A}" type="datetimeFigureOut">
              <a:rPr kumimoji="1" lang="ja-JP" altLang="en-US" smtClean="0"/>
              <a:t>2025/12/10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BBB2F5-064E-40C3-9EFB-93342CC97AAC}" type="slidenum">
              <a:rPr kumimoji="1" lang="ja-JP" altLang="en-US" smtClean="0"/>
              <a:t>‹#›</a:t>
            </a:fld>
            <a:endParaRPr kumimoji="1" lang="ja-JP" altLang="en-US"/>
          </a:p>
        </p:txBody>
      </p:sp>
    </p:spTree>
    <p:extLst>
      <p:ext uri="{BB962C8B-B14F-4D97-AF65-F5344CB8AC3E}">
        <p14:creationId xmlns:p14="http://schemas.microsoft.com/office/powerpoint/2010/main" val="38595999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marL="0" marR="0" lvl="0" indent="0" algn="r" defTabSz="919163" rtl="0" eaLnBrk="0" fontAlgn="base" latinLnBrk="0" hangingPunct="0">
              <a:lnSpc>
                <a:spcPct val="100000"/>
              </a:lnSpc>
              <a:spcBef>
                <a:spcPct val="0"/>
              </a:spcBef>
              <a:spcAft>
                <a:spcPct val="0"/>
              </a:spcAft>
              <a:buClrTx/>
              <a:buSzTx/>
              <a:buFontTx/>
              <a:buNone/>
              <a:tabLst/>
              <a:defRPr/>
            </a:pPr>
            <a:fld id="{E3FB869D-7AE8-45BD-AD5A-D0DA05E60C73}" type="slidenum">
              <a:rPr kumimoji="0" lang="de-DE"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9163" rtl="0" eaLnBrk="0" fontAlgn="base" latinLnBrk="0" hangingPunct="0">
                <a:lnSpc>
                  <a:spcPct val="100000"/>
                </a:lnSpc>
                <a:spcBef>
                  <a:spcPct val="0"/>
                </a:spcBef>
                <a:spcAft>
                  <a:spcPct val="0"/>
                </a:spcAft>
                <a:buClrTx/>
                <a:buSzTx/>
                <a:buFontTx/>
                <a:buNone/>
                <a:tabLst/>
                <a:defRPr/>
              </a:pPr>
              <a:t>1</a:t>
            </a:fld>
            <a:endParaRPr kumimoji="0" lang="de-DE"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4819" name="Rectangle 2"/>
          <p:cNvSpPr>
            <a:spLocks noGrp="1" noRot="1" noChangeAspect="1" noChangeArrowheads="1" noTextEdit="1"/>
          </p:cNvSpPr>
          <p:nvPr>
            <p:ph type="sldImg"/>
          </p:nvPr>
        </p:nvSpPr>
        <p:spPr>
          <a:xfrm>
            <a:off x="1181100" y="695325"/>
            <a:ext cx="4648200" cy="3486150"/>
          </a:xfrm>
          <a:ln/>
        </p:spPr>
      </p:sp>
      <p:sp>
        <p:nvSpPr>
          <p:cNvPr id="34820" name="Rectangle 3"/>
          <p:cNvSpPr>
            <a:spLocks noGrp="1" noChangeArrowheads="1"/>
          </p:cNvSpPr>
          <p:nvPr>
            <p:ph type="body" idx="1"/>
          </p:nvPr>
        </p:nvSpPr>
        <p:spPr>
          <a:noFill/>
          <a:ln/>
        </p:spPr>
        <p:txBody>
          <a:bodyPr/>
          <a:lstStyle/>
          <a:p>
            <a:endParaRPr lang="de-DE"/>
          </a:p>
        </p:txBody>
      </p:sp>
      <p:sp>
        <p:nvSpPr>
          <p:cNvPr id="5" name="Date Placeholder 4"/>
          <p:cNvSpPr>
            <a:spLocks noGrp="1"/>
          </p:cNvSpPr>
          <p:nvPr>
            <p:ph type="dt" idx="10"/>
          </p:nvPr>
        </p:nvSpPr>
        <p:spPr/>
        <p:txBody>
          <a:bodyPr/>
          <a:lstStyle/>
          <a:p>
            <a:pPr marL="0" marR="0" lvl="0" indent="0" algn="r" defTabSz="919163" rtl="0" eaLnBrk="0" fontAlgn="base" latinLnBrk="0" hangingPunct="0">
              <a:lnSpc>
                <a:spcPct val="100000"/>
              </a:lnSpc>
              <a:spcBef>
                <a:spcPct val="0"/>
              </a:spcBef>
              <a:spcAft>
                <a:spcPct val="0"/>
              </a:spcAft>
              <a:buClrTx/>
              <a:buSzTx/>
              <a:buFontTx/>
              <a:buNone/>
              <a:tabLst/>
              <a:defRPr/>
            </a:pPr>
            <a:fld id="{84E8CFAD-6A94-4CB7-B32D-926ACF4E508E}" type="datetime4">
              <a:rPr kumimoji="0" lang="en-GB"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9163" rtl="0" eaLnBrk="0" fontAlgn="base" latinLnBrk="0" hangingPunct="0">
                <a:lnSpc>
                  <a:spcPct val="100000"/>
                </a:lnSpc>
                <a:spcBef>
                  <a:spcPct val="0"/>
                </a:spcBef>
                <a:spcAft>
                  <a:spcPct val="0"/>
                </a:spcAft>
                <a:buClrTx/>
                <a:buSzTx/>
                <a:buFontTx/>
                <a:buNone/>
                <a:tabLst/>
                <a:defRPr/>
              </a:pPr>
              <a:t>10 December 2025</a:t>
            </a:fld>
            <a:endParaRPr kumimoji="0" lang="de-DE"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3962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1BBB2F5-064E-40C3-9EFB-93342CC97AAC}" type="slidenum">
              <a:rPr kumimoji="1" lang="ja-JP" altLang="en-US" smtClean="0"/>
              <a:t>12</a:t>
            </a:fld>
            <a:endParaRPr kumimoji="1" lang="ja-JP" altLang="en-US"/>
          </a:p>
        </p:txBody>
      </p:sp>
    </p:spTree>
    <p:extLst>
      <p:ext uri="{BB962C8B-B14F-4D97-AF65-F5344CB8AC3E}">
        <p14:creationId xmlns:p14="http://schemas.microsoft.com/office/powerpoint/2010/main" val="1237214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3991"/>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4429125"/>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dirty="0"/>
              <a:t>Click to edit Master subtitle style</a:t>
            </a:r>
            <a:endParaRPr lang="en-GB" dirty="0"/>
          </a:p>
        </p:txBody>
      </p:sp>
      <p:pic>
        <p:nvPicPr>
          <p:cNvPr id="57346" name="Picture 2" descr="H:\MY DOCUMENTS\GSICS\logo\GSICS500px.png"/>
          <p:cNvPicPr>
            <a:picLocks noChangeAspect="1" noChangeArrowheads="1"/>
          </p:cNvPicPr>
          <p:nvPr userDrawn="1"/>
        </p:nvPicPr>
        <p:blipFill>
          <a:blip r:embed="rId2" cstate="print"/>
          <a:srcRect/>
          <a:stretch>
            <a:fillRect/>
          </a:stretch>
        </p:blipFill>
        <p:spPr bwMode="auto">
          <a:xfrm>
            <a:off x="2373924" y="185742"/>
            <a:ext cx="4396154" cy="1933575"/>
          </a:xfrm>
          <a:prstGeom prst="rect">
            <a:avLst/>
          </a:prstGeom>
          <a:noFill/>
        </p:spPr>
      </p:pic>
    </p:spTree>
    <p:extLst>
      <p:ext uri="{BB962C8B-B14F-4D97-AF65-F5344CB8AC3E}">
        <p14:creationId xmlns:p14="http://schemas.microsoft.com/office/powerpoint/2010/main" val="4086969141"/>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54466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8"/>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3" y="274648"/>
            <a:ext cx="6534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7134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3991"/>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4429125"/>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dirty="0"/>
              <a:t>Click to edit Master subtitle style</a:t>
            </a:r>
            <a:endParaRPr lang="en-GB" dirty="0"/>
          </a:p>
        </p:txBody>
      </p:sp>
      <p:pic>
        <p:nvPicPr>
          <p:cNvPr id="57346" name="Picture 2" descr="H:\MY DOCUMENTS\GSICS\logo\GSICS500px.png"/>
          <p:cNvPicPr>
            <a:picLocks noChangeAspect="1" noChangeArrowheads="1"/>
          </p:cNvPicPr>
          <p:nvPr userDrawn="1"/>
        </p:nvPicPr>
        <p:blipFill>
          <a:blip r:embed="rId2" cstate="print"/>
          <a:srcRect/>
          <a:stretch>
            <a:fillRect/>
          </a:stretch>
        </p:blipFill>
        <p:spPr bwMode="auto">
          <a:xfrm>
            <a:off x="2373923" y="185740"/>
            <a:ext cx="4396154" cy="1933575"/>
          </a:xfrm>
          <a:prstGeom prst="rect">
            <a:avLst/>
          </a:prstGeom>
          <a:noFill/>
        </p:spPr>
      </p:pic>
    </p:spTree>
    <p:extLst>
      <p:ext uri="{BB962C8B-B14F-4D97-AF65-F5344CB8AC3E}">
        <p14:creationId xmlns:p14="http://schemas.microsoft.com/office/powerpoint/2010/main" val="1878264751"/>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52"/>
          <p:cNvGrpSpPr>
            <a:grpSpLocks/>
          </p:cNvGrpSpPr>
          <p:nvPr userDrawn="1"/>
        </p:nvGrpSpPr>
        <p:grpSpPr bwMode="auto">
          <a:xfrm>
            <a:off x="4407" y="1090634"/>
            <a:ext cx="9139603" cy="128587"/>
            <a:chOff x="3" y="2044"/>
            <a:chExt cx="6237" cy="179"/>
          </a:xfrm>
        </p:grpSpPr>
        <p:sp>
          <p:nvSpPr>
            <p:cNvPr id="5"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sp>
          <p:nvSpPr>
            <p:cNvPr id="6"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sp>
          <p:nvSpPr>
            <p:cNvPr id="7"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sp>
          <p:nvSpPr>
            <p:cNvPr id="8"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sp>
          <p:nvSpPr>
            <p:cNvPr id="9"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grpSp>
      <p:sp>
        <p:nvSpPr>
          <p:cNvPr id="2" name="Title 1"/>
          <p:cNvSpPr>
            <a:spLocks noGrp="1"/>
          </p:cNvSpPr>
          <p:nvPr>
            <p:ph type="title"/>
          </p:nvPr>
        </p:nvSpPr>
        <p:spPr>
          <a:xfrm>
            <a:off x="457200" y="274639"/>
            <a:ext cx="8229600" cy="815995"/>
          </a:xfrm>
        </p:spPr>
        <p:txBody>
          <a:bodyPr/>
          <a:lstStyle>
            <a:lvl1pPr>
              <a:defRPr sz="2585" b="1"/>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2215" b="1"/>
            </a:lvl1pPr>
            <a:lvl2pPr>
              <a:defRPr sz="1846" b="1"/>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20898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8"/>
            <a:ext cx="7772400" cy="1362075"/>
          </a:xfrm>
        </p:spPr>
        <p:txBody>
          <a:bodyPr anchor="t"/>
          <a:lstStyle>
            <a:lvl1pPr algn="l">
              <a:defRPr sz="3692"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92572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954087"/>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69688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6"/>
            <a:ext cx="43815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29202" y="1600206"/>
            <a:ext cx="366639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64856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52"/>
          <p:cNvGrpSpPr>
            <a:grpSpLocks/>
          </p:cNvGrpSpPr>
          <p:nvPr userDrawn="1"/>
        </p:nvGrpSpPr>
        <p:grpSpPr bwMode="auto">
          <a:xfrm>
            <a:off x="4407" y="1090634"/>
            <a:ext cx="9139603" cy="128587"/>
            <a:chOff x="3" y="2044"/>
            <a:chExt cx="6237" cy="179"/>
          </a:xfrm>
        </p:grpSpPr>
        <p:sp>
          <p:nvSpPr>
            <p:cNvPr id="4"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sp>
          <p:nvSpPr>
            <p:cNvPr id="5"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sp>
          <p:nvSpPr>
            <p:cNvPr id="6"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sp>
          <p:nvSpPr>
            <p:cNvPr id="7"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sp>
          <p:nvSpPr>
            <p:cNvPr id="8"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gr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53408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4407" y="1090634"/>
            <a:ext cx="9139603" cy="128587"/>
            <a:chOff x="3" y="2044"/>
            <a:chExt cx="6237" cy="179"/>
          </a:xfrm>
        </p:grpSpPr>
        <p:sp>
          <p:nvSpPr>
            <p:cNvPr id="3"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sp>
          <p:nvSpPr>
            <p:cNvPr id="4"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sp>
          <p:nvSpPr>
            <p:cNvPr id="5"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sp>
          <p:nvSpPr>
            <p:cNvPr id="6"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sp>
          <p:nvSpPr>
            <p:cNvPr id="7"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grpSp>
    </p:spTree>
    <p:extLst>
      <p:ext uri="{BB962C8B-B14F-4D97-AF65-F5344CB8AC3E}">
        <p14:creationId xmlns:p14="http://schemas.microsoft.com/office/powerpoint/2010/main" val="581147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1846" b="1"/>
            </a:lvl1pPr>
          </a:lstStyle>
          <a:p>
            <a:r>
              <a:rPr lang="en-US"/>
              <a:t>Click to edit Master title style</a:t>
            </a:r>
            <a:endParaRPr lang="en-GB"/>
          </a:p>
        </p:txBody>
      </p:sp>
      <p:sp>
        <p:nvSpPr>
          <p:cNvPr id="3" name="Content Placeholder 2"/>
          <p:cNvSpPr>
            <a:spLocks noGrp="1"/>
          </p:cNvSpPr>
          <p:nvPr>
            <p:ph idx="1"/>
          </p:nvPr>
        </p:nvSpPr>
        <p:spPr>
          <a:xfrm>
            <a:off x="3575051" y="273058"/>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Tree>
    <p:extLst>
      <p:ext uri="{BB962C8B-B14F-4D97-AF65-F5344CB8AC3E}">
        <p14:creationId xmlns:p14="http://schemas.microsoft.com/office/powerpoint/2010/main" val="4109335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52"/>
          <p:cNvGrpSpPr>
            <a:grpSpLocks/>
          </p:cNvGrpSpPr>
          <p:nvPr userDrawn="1"/>
        </p:nvGrpSpPr>
        <p:grpSpPr bwMode="auto">
          <a:xfrm>
            <a:off x="4408" y="1090636"/>
            <a:ext cx="9139603" cy="128587"/>
            <a:chOff x="3" y="2044"/>
            <a:chExt cx="6237" cy="179"/>
          </a:xfrm>
        </p:grpSpPr>
        <p:sp>
          <p:nvSpPr>
            <p:cNvPr id="5"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sp>
          <p:nvSpPr>
            <p:cNvPr id="6"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sp>
          <p:nvSpPr>
            <p:cNvPr id="7"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sp>
          <p:nvSpPr>
            <p:cNvPr id="8"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sp>
          <p:nvSpPr>
            <p:cNvPr id="9"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grpSp>
      <p:sp>
        <p:nvSpPr>
          <p:cNvPr id="2" name="Title 1"/>
          <p:cNvSpPr>
            <a:spLocks noGrp="1"/>
          </p:cNvSpPr>
          <p:nvPr>
            <p:ph type="title"/>
          </p:nvPr>
        </p:nvSpPr>
        <p:spPr/>
        <p:txBody>
          <a:bodyPr/>
          <a:lstStyle>
            <a:lvl1pPr>
              <a:defRPr sz="2585" b="1"/>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2215" b="1"/>
            </a:lvl1pPr>
            <a:lvl2pPr>
              <a:defRPr sz="1846" b="1"/>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185107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846"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Tree>
    <p:extLst>
      <p:ext uri="{BB962C8B-B14F-4D97-AF65-F5344CB8AC3E}">
        <p14:creationId xmlns:p14="http://schemas.microsoft.com/office/powerpoint/2010/main" val="1283365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6315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6"/>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3" y="274646"/>
            <a:ext cx="6534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0247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3991"/>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4429125"/>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dirty="0"/>
              <a:t>Click to edit Master subtitle style</a:t>
            </a:r>
            <a:endParaRPr lang="en-GB" dirty="0"/>
          </a:p>
        </p:txBody>
      </p:sp>
      <p:pic>
        <p:nvPicPr>
          <p:cNvPr id="57346" name="Picture 2" descr="H:\MY DOCUMENTS\GSICS\logo\GSICS500px.png"/>
          <p:cNvPicPr>
            <a:picLocks noChangeAspect="1" noChangeArrowheads="1"/>
          </p:cNvPicPr>
          <p:nvPr userDrawn="1"/>
        </p:nvPicPr>
        <p:blipFill>
          <a:blip r:embed="rId2" cstate="print"/>
          <a:srcRect/>
          <a:stretch>
            <a:fillRect/>
          </a:stretch>
        </p:blipFill>
        <p:spPr bwMode="auto">
          <a:xfrm>
            <a:off x="2373925" y="185744"/>
            <a:ext cx="4396154" cy="1933575"/>
          </a:xfrm>
          <a:prstGeom prst="rect">
            <a:avLst/>
          </a:prstGeom>
          <a:noFill/>
        </p:spPr>
      </p:pic>
    </p:spTree>
    <p:extLst>
      <p:ext uri="{BB962C8B-B14F-4D97-AF65-F5344CB8AC3E}">
        <p14:creationId xmlns:p14="http://schemas.microsoft.com/office/powerpoint/2010/main" val="4132358812"/>
      </p:ext>
    </p:extLst>
  </p:cSld>
  <p:clrMapOvr>
    <a:masterClrMapping/>
  </p:clrMapOvr>
  <p:hf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52"/>
          <p:cNvGrpSpPr>
            <a:grpSpLocks/>
          </p:cNvGrpSpPr>
          <p:nvPr userDrawn="1"/>
        </p:nvGrpSpPr>
        <p:grpSpPr bwMode="auto">
          <a:xfrm>
            <a:off x="4409" y="1090638"/>
            <a:ext cx="9139603" cy="128587"/>
            <a:chOff x="3" y="2044"/>
            <a:chExt cx="6237" cy="179"/>
          </a:xfrm>
        </p:grpSpPr>
        <p:sp>
          <p:nvSpPr>
            <p:cNvPr id="5"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defTabSz="457200" eaLnBrk="0" hangingPunct="0">
                <a:spcBef>
                  <a:spcPct val="50000"/>
                </a:spcBef>
                <a:defRPr/>
              </a:pPr>
              <a:endParaRPr lang="en-GB" sz="1662">
                <a:solidFill>
                  <a:prstClr val="black"/>
                </a:solidFill>
              </a:endParaRPr>
            </a:p>
          </p:txBody>
        </p:sp>
        <p:sp>
          <p:nvSpPr>
            <p:cNvPr id="6"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defTabSz="457200" eaLnBrk="0" hangingPunct="0">
                <a:spcBef>
                  <a:spcPct val="50000"/>
                </a:spcBef>
                <a:defRPr/>
              </a:pPr>
              <a:endParaRPr lang="en-GB" sz="1662">
                <a:solidFill>
                  <a:prstClr val="black"/>
                </a:solidFill>
              </a:endParaRPr>
            </a:p>
          </p:txBody>
        </p:sp>
        <p:sp>
          <p:nvSpPr>
            <p:cNvPr id="7"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defTabSz="457200" eaLnBrk="0" hangingPunct="0">
                <a:spcBef>
                  <a:spcPct val="50000"/>
                </a:spcBef>
                <a:defRPr/>
              </a:pPr>
              <a:endParaRPr lang="en-GB" sz="1662">
                <a:solidFill>
                  <a:prstClr val="black"/>
                </a:solidFill>
              </a:endParaRPr>
            </a:p>
          </p:txBody>
        </p:sp>
        <p:sp>
          <p:nvSpPr>
            <p:cNvPr id="8"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defTabSz="457200" eaLnBrk="0" hangingPunct="0">
                <a:spcBef>
                  <a:spcPct val="50000"/>
                </a:spcBef>
                <a:defRPr/>
              </a:pPr>
              <a:endParaRPr lang="en-GB" sz="1662">
                <a:solidFill>
                  <a:prstClr val="black"/>
                </a:solidFill>
              </a:endParaRPr>
            </a:p>
          </p:txBody>
        </p:sp>
        <p:sp>
          <p:nvSpPr>
            <p:cNvPr id="9"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defTabSz="457200" eaLnBrk="0" hangingPunct="0">
                <a:spcBef>
                  <a:spcPct val="50000"/>
                </a:spcBef>
                <a:defRPr/>
              </a:pPr>
              <a:endParaRPr lang="en-GB" sz="1662">
                <a:solidFill>
                  <a:prstClr val="black"/>
                </a:solidFill>
              </a:endParaRPr>
            </a:p>
          </p:txBody>
        </p:sp>
      </p:grpSp>
      <p:sp>
        <p:nvSpPr>
          <p:cNvPr id="2" name="Title 1"/>
          <p:cNvSpPr>
            <a:spLocks noGrp="1"/>
          </p:cNvSpPr>
          <p:nvPr>
            <p:ph type="title"/>
          </p:nvPr>
        </p:nvSpPr>
        <p:spPr/>
        <p:txBody>
          <a:bodyPr/>
          <a:lstStyle>
            <a:lvl1pPr>
              <a:defRPr sz="2585" b="1"/>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2215" b="1"/>
            </a:lvl1pPr>
            <a:lvl2pPr>
              <a:defRPr sz="1846" b="1"/>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1580282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2"/>
            <a:ext cx="7772400" cy="1362075"/>
          </a:xfrm>
        </p:spPr>
        <p:txBody>
          <a:bodyPr anchor="t"/>
          <a:lstStyle>
            <a:lvl1pPr algn="l">
              <a:defRPr sz="3692"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7010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3"/>
            <a:ext cx="8229600" cy="954087"/>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277929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6"/>
            <a:ext cx="43815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29204" y="1600206"/>
            <a:ext cx="366639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659361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52"/>
          <p:cNvGrpSpPr>
            <a:grpSpLocks/>
          </p:cNvGrpSpPr>
          <p:nvPr userDrawn="1"/>
        </p:nvGrpSpPr>
        <p:grpSpPr bwMode="auto">
          <a:xfrm>
            <a:off x="4409" y="1090638"/>
            <a:ext cx="9139603" cy="128587"/>
            <a:chOff x="3" y="2044"/>
            <a:chExt cx="6237" cy="179"/>
          </a:xfrm>
        </p:grpSpPr>
        <p:sp>
          <p:nvSpPr>
            <p:cNvPr id="4"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defTabSz="457200" eaLnBrk="0" hangingPunct="0">
                <a:spcBef>
                  <a:spcPct val="50000"/>
                </a:spcBef>
                <a:defRPr/>
              </a:pPr>
              <a:endParaRPr lang="en-GB" sz="1662">
                <a:solidFill>
                  <a:prstClr val="black"/>
                </a:solidFill>
              </a:endParaRPr>
            </a:p>
          </p:txBody>
        </p:sp>
        <p:sp>
          <p:nvSpPr>
            <p:cNvPr id="5"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defTabSz="457200" eaLnBrk="0" hangingPunct="0">
                <a:spcBef>
                  <a:spcPct val="50000"/>
                </a:spcBef>
                <a:defRPr/>
              </a:pPr>
              <a:endParaRPr lang="en-GB" sz="1662">
                <a:solidFill>
                  <a:prstClr val="black"/>
                </a:solidFill>
              </a:endParaRPr>
            </a:p>
          </p:txBody>
        </p:sp>
        <p:sp>
          <p:nvSpPr>
            <p:cNvPr id="6"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defTabSz="457200" eaLnBrk="0" hangingPunct="0">
                <a:spcBef>
                  <a:spcPct val="50000"/>
                </a:spcBef>
                <a:defRPr/>
              </a:pPr>
              <a:endParaRPr lang="en-GB" sz="1662">
                <a:solidFill>
                  <a:prstClr val="black"/>
                </a:solidFill>
              </a:endParaRPr>
            </a:p>
          </p:txBody>
        </p:sp>
        <p:sp>
          <p:nvSpPr>
            <p:cNvPr id="7"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defTabSz="457200" eaLnBrk="0" hangingPunct="0">
                <a:spcBef>
                  <a:spcPct val="50000"/>
                </a:spcBef>
                <a:defRPr/>
              </a:pPr>
              <a:endParaRPr lang="en-GB" sz="1662">
                <a:solidFill>
                  <a:prstClr val="black"/>
                </a:solidFill>
              </a:endParaRPr>
            </a:p>
          </p:txBody>
        </p:sp>
        <p:sp>
          <p:nvSpPr>
            <p:cNvPr id="8"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defTabSz="457200" eaLnBrk="0" hangingPunct="0">
                <a:spcBef>
                  <a:spcPct val="50000"/>
                </a:spcBef>
                <a:defRPr/>
              </a:pPr>
              <a:endParaRPr lang="en-GB" sz="1662">
                <a:solidFill>
                  <a:prstClr val="black"/>
                </a:solidFill>
              </a:endParaRPr>
            </a:p>
          </p:txBody>
        </p:sp>
      </p:gr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5352442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4409" y="1090638"/>
            <a:ext cx="9139603" cy="128587"/>
            <a:chOff x="3" y="2044"/>
            <a:chExt cx="6237" cy="179"/>
          </a:xfrm>
        </p:grpSpPr>
        <p:sp>
          <p:nvSpPr>
            <p:cNvPr id="3"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defTabSz="457200" eaLnBrk="0" hangingPunct="0">
                <a:spcBef>
                  <a:spcPct val="50000"/>
                </a:spcBef>
                <a:defRPr/>
              </a:pPr>
              <a:endParaRPr lang="en-GB" sz="1662">
                <a:solidFill>
                  <a:prstClr val="black"/>
                </a:solidFill>
              </a:endParaRPr>
            </a:p>
          </p:txBody>
        </p:sp>
        <p:sp>
          <p:nvSpPr>
            <p:cNvPr id="4"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defTabSz="457200" eaLnBrk="0" hangingPunct="0">
                <a:spcBef>
                  <a:spcPct val="50000"/>
                </a:spcBef>
                <a:defRPr/>
              </a:pPr>
              <a:endParaRPr lang="en-GB" sz="1662">
                <a:solidFill>
                  <a:prstClr val="black"/>
                </a:solidFill>
              </a:endParaRPr>
            </a:p>
          </p:txBody>
        </p:sp>
        <p:sp>
          <p:nvSpPr>
            <p:cNvPr id="5"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defTabSz="457200" eaLnBrk="0" hangingPunct="0">
                <a:spcBef>
                  <a:spcPct val="50000"/>
                </a:spcBef>
                <a:defRPr/>
              </a:pPr>
              <a:endParaRPr lang="en-GB" sz="1662">
                <a:solidFill>
                  <a:prstClr val="black"/>
                </a:solidFill>
              </a:endParaRPr>
            </a:p>
          </p:txBody>
        </p:sp>
        <p:sp>
          <p:nvSpPr>
            <p:cNvPr id="6"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defTabSz="457200" eaLnBrk="0" hangingPunct="0">
                <a:spcBef>
                  <a:spcPct val="50000"/>
                </a:spcBef>
                <a:defRPr/>
              </a:pPr>
              <a:endParaRPr lang="en-GB" sz="1662">
                <a:solidFill>
                  <a:prstClr val="black"/>
                </a:solidFill>
              </a:endParaRPr>
            </a:p>
          </p:txBody>
        </p:sp>
        <p:sp>
          <p:nvSpPr>
            <p:cNvPr id="7"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defTabSz="457200" eaLnBrk="0" hangingPunct="0">
                <a:spcBef>
                  <a:spcPct val="50000"/>
                </a:spcBef>
                <a:defRPr/>
              </a:pPr>
              <a:endParaRPr lang="en-GB" sz="1662">
                <a:solidFill>
                  <a:prstClr val="black"/>
                </a:solidFill>
              </a:endParaRPr>
            </a:p>
          </p:txBody>
        </p:sp>
      </p:grpSp>
    </p:spTree>
    <p:extLst>
      <p:ext uri="{BB962C8B-B14F-4D97-AF65-F5344CB8AC3E}">
        <p14:creationId xmlns:p14="http://schemas.microsoft.com/office/powerpoint/2010/main" val="719727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0"/>
            <a:ext cx="7772400" cy="1362075"/>
          </a:xfrm>
        </p:spPr>
        <p:txBody>
          <a:bodyPr anchor="t"/>
          <a:lstStyle>
            <a:lvl1pPr algn="l">
              <a:defRPr sz="3692"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857971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846" b="1"/>
            </a:lvl1pPr>
          </a:lstStyle>
          <a:p>
            <a:r>
              <a:rPr lang="en-US"/>
              <a:t>Click to edit Master title style</a:t>
            </a:r>
            <a:endParaRPr lang="en-GB"/>
          </a:p>
        </p:txBody>
      </p:sp>
      <p:sp>
        <p:nvSpPr>
          <p:cNvPr id="3" name="Content Placeholder 2"/>
          <p:cNvSpPr>
            <a:spLocks noGrp="1"/>
          </p:cNvSpPr>
          <p:nvPr>
            <p:ph idx="1"/>
          </p:nvPr>
        </p:nvSpPr>
        <p:spPr>
          <a:xfrm>
            <a:off x="3575053" y="273062"/>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Tree>
    <p:extLst>
      <p:ext uri="{BB962C8B-B14F-4D97-AF65-F5344CB8AC3E}">
        <p14:creationId xmlns:p14="http://schemas.microsoft.com/office/powerpoint/2010/main" val="27495725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846"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Tree>
    <p:extLst>
      <p:ext uri="{BB962C8B-B14F-4D97-AF65-F5344CB8AC3E}">
        <p14:creationId xmlns:p14="http://schemas.microsoft.com/office/powerpoint/2010/main" val="33669207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588042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50"/>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3" y="274650"/>
            <a:ext cx="6534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47039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954087"/>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60521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6"/>
            <a:ext cx="43815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29203" y="1600206"/>
            <a:ext cx="366639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748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52"/>
          <p:cNvGrpSpPr>
            <a:grpSpLocks/>
          </p:cNvGrpSpPr>
          <p:nvPr userDrawn="1"/>
        </p:nvGrpSpPr>
        <p:grpSpPr bwMode="auto">
          <a:xfrm>
            <a:off x="4408" y="1090636"/>
            <a:ext cx="9139603" cy="128587"/>
            <a:chOff x="3" y="2044"/>
            <a:chExt cx="6237" cy="179"/>
          </a:xfrm>
        </p:grpSpPr>
        <p:sp>
          <p:nvSpPr>
            <p:cNvPr id="4"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sp>
          <p:nvSpPr>
            <p:cNvPr id="5"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sp>
          <p:nvSpPr>
            <p:cNvPr id="6"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sp>
          <p:nvSpPr>
            <p:cNvPr id="7"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sp>
          <p:nvSpPr>
            <p:cNvPr id="8"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gr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50526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4408" y="1090636"/>
            <a:ext cx="9139603" cy="128587"/>
            <a:chOff x="3" y="2044"/>
            <a:chExt cx="6237" cy="179"/>
          </a:xfrm>
        </p:grpSpPr>
        <p:sp>
          <p:nvSpPr>
            <p:cNvPr id="3"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sp>
          <p:nvSpPr>
            <p:cNvPr id="4"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sp>
          <p:nvSpPr>
            <p:cNvPr id="5"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sp>
          <p:nvSpPr>
            <p:cNvPr id="6"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sp>
          <p:nvSpPr>
            <p:cNvPr id="7"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grpSp>
    </p:spTree>
    <p:extLst>
      <p:ext uri="{BB962C8B-B14F-4D97-AF65-F5344CB8AC3E}">
        <p14:creationId xmlns:p14="http://schemas.microsoft.com/office/powerpoint/2010/main" val="271840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846" b="1"/>
            </a:lvl1pPr>
          </a:lstStyle>
          <a:p>
            <a:r>
              <a:rPr lang="en-US"/>
              <a:t>Click to edit Master title style</a:t>
            </a:r>
            <a:endParaRPr lang="en-GB"/>
          </a:p>
        </p:txBody>
      </p:sp>
      <p:sp>
        <p:nvSpPr>
          <p:cNvPr id="3" name="Content Placeholder 2"/>
          <p:cNvSpPr>
            <a:spLocks noGrp="1"/>
          </p:cNvSpPr>
          <p:nvPr>
            <p:ph idx="1"/>
          </p:nvPr>
        </p:nvSpPr>
        <p:spPr>
          <a:xfrm>
            <a:off x="3575052" y="273060"/>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3"/>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Tree>
    <p:extLst>
      <p:ext uri="{BB962C8B-B14F-4D97-AF65-F5344CB8AC3E}">
        <p14:creationId xmlns:p14="http://schemas.microsoft.com/office/powerpoint/2010/main" val="839942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846"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Tree>
    <p:extLst>
      <p:ext uri="{BB962C8B-B14F-4D97-AF65-F5344CB8AC3E}">
        <p14:creationId xmlns:p14="http://schemas.microsoft.com/office/powerpoint/2010/main" val="2539274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41"/>
            <a:ext cx="82296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205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19" name="Line 8"/>
          <p:cNvSpPr>
            <a:spLocks noChangeShapeType="1"/>
          </p:cNvSpPr>
          <p:nvPr userDrawn="1"/>
        </p:nvSpPr>
        <p:spPr bwMode="auto">
          <a:xfrm>
            <a:off x="527538" y="1206500"/>
            <a:ext cx="8159262" cy="0"/>
          </a:xfrm>
          <a:prstGeom prst="line">
            <a:avLst/>
          </a:prstGeom>
          <a:noFill/>
          <a:ln w="57150" cmpd="thinThick">
            <a:solidFill>
              <a:srgbClr val="3333FF"/>
            </a:solidFill>
            <a:round/>
            <a:headEnd/>
            <a:tailEnd/>
          </a:ln>
          <a:effectLst/>
        </p:spPr>
        <p:txBody>
          <a:bodyPr/>
          <a:lstStyle/>
          <a:p>
            <a:pPr algn="ctr">
              <a:defRPr/>
            </a:pPr>
            <a:endParaRPr lang="en-US" sz="1662"/>
          </a:p>
        </p:txBody>
      </p:sp>
      <p:pic>
        <p:nvPicPr>
          <p:cNvPr id="2056" name="Picture 8" descr="H:\MY DOCUMENTS\GSICS\logo\GSICS180px.png"/>
          <p:cNvPicPr>
            <a:picLocks noChangeAspect="1" noChangeArrowheads="1"/>
          </p:cNvPicPr>
          <p:nvPr userDrawn="1"/>
        </p:nvPicPr>
        <p:blipFill>
          <a:blip r:embed="rId13" cstate="print"/>
          <a:srcRect/>
          <a:stretch>
            <a:fillRect/>
          </a:stretch>
        </p:blipFill>
        <p:spPr bwMode="auto">
          <a:xfrm>
            <a:off x="7561390" y="6162698"/>
            <a:ext cx="1582615" cy="695325"/>
          </a:xfrm>
          <a:prstGeom prst="rect">
            <a:avLst/>
          </a:prstGeom>
          <a:noFill/>
        </p:spPr>
      </p:pic>
    </p:spTree>
    <p:extLst>
      <p:ext uri="{BB962C8B-B14F-4D97-AF65-F5344CB8AC3E}">
        <p14:creationId xmlns:p14="http://schemas.microsoft.com/office/powerpoint/2010/main" val="777565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ctr" rtl="0" eaLnBrk="0" fontAlgn="base" hangingPunct="0">
        <a:spcBef>
          <a:spcPct val="0"/>
        </a:spcBef>
        <a:spcAft>
          <a:spcPct val="0"/>
        </a:spcAft>
        <a:defRPr sz="2585" b="1" kern="1200">
          <a:solidFill>
            <a:schemeClr val="tx1"/>
          </a:solidFill>
          <a:latin typeface="+mj-lt"/>
          <a:ea typeface="+mj-ea"/>
          <a:cs typeface="+mj-cs"/>
        </a:defRPr>
      </a:lvl1pPr>
      <a:lvl2pPr algn="ctr" rtl="0" eaLnBrk="0" fontAlgn="base" hangingPunct="0">
        <a:spcBef>
          <a:spcPct val="0"/>
        </a:spcBef>
        <a:spcAft>
          <a:spcPct val="0"/>
        </a:spcAft>
        <a:defRPr sz="4062">
          <a:solidFill>
            <a:schemeClr val="tx1"/>
          </a:solidFill>
          <a:latin typeface="Calibri" pitchFamily="34" charset="0"/>
        </a:defRPr>
      </a:lvl2pPr>
      <a:lvl3pPr algn="ctr" rtl="0" eaLnBrk="0" fontAlgn="base" hangingPunct="0">
        <a:spcBef>
          <a:spcPct val="0"/>
        </a:spcBef>
        <a:spcAft>
          <a:spcPct val="0"/>
        </a:spcAft>
        <a:defRPr sz="4062">
          <a:solidFill>
            <a:schemeClr val="tx1"/>
          </a:solidFill>
          <a:latin typeface="Calibri" pitchFamily="34" charset="0"/>
        </a:defRPr>
      </a:lvl3pPr>
      <a:lvl4pPr algn="ctr" rtl="0" eaLnBrk="0" fontAlgn="base" hangingPunct="0">
        <a:spcBef>
          <a:spcPct val="0"/>
        </a:spcBef>
        <a:spcAft>
          <a:spcPct val="0"/>
        </a:spcAft>
        <a:defRPr sz="4062">
          <a:solidFill>
            <a:schemeClr val="tx1"/>
          </a:solidFill>
          <a:latin typeface="Calibri" pitchFamily="34" charset="0"/>
        </a:defRPr>
      </a:lvl4pPr>
      <a:lvl5pPr algn="ctr" rtl="0" eaLnBrk="0" fontAlgn="base" hangingPunct="0">
        <a:spcBef>
          <a:spcPct val="0"/>
        </a:spcBef>
        <a:spcAft>
          <a:spcPct val="0"/>
        </a:spcAft>
        <a:defRPr sz="4062">
          <a:solidFill>
            <a:schemeClr val="tx1"/>
          </a:solidFill>
          <a:latin typeface="Calibri" pitchFamily="34" charset="0"/>
        </a:defRPr>
      </a:lvl5pPr>
      <a:lvl6pPr marL="422041" algn="ctr" rtl="0" fontAlgn="base">
        <a:spcBef>
          <a:spcPct val="0"/>
        </a:spcBef>
        <a:spcAft>
          <a:spcPct val="0"/>
        </a:spcAft>
        <a:defRPr sz="4062">
          <a:solidFill>
            <a:schemeClr val="tx1"/>
          </a:solidFill>
          <a:latin typeface="Calibri" pitchFamily="34" charset="0"/>
        </a:defRPr>
      </a:lvl6pPr>
      <a:lvl7pPr marL="844083" algn="ctr" rtl="0" fontAlgn="base">
        <a:spcBef>
          <a:spcPct val="0"/>
        </a:spcBef>
        <a:spcAft>
          <a:spcPct val="0"/>
        </a:spcAft>
        <a:defRPr sz="4062">
          <a:solidFill>
            <a:schemeClr val="tx1"/>
          </a:solidFill>
          <a:latin typeface="Calibri" pitchFamily="34" charset="0"/>
        </a:defRPr>
      </a:lvl7pPr>
      <a:lvl8pPr marL="1266124" algn="ctr" rtl="0" fontAlgn="base">
        <a:spcBef>
          <a:spcPct val="0"/>
        </a:spcBef>
        <a:spcAft>
          <a:spcPct val="0"/>
        </a:spcAft>
        <a:defRPr sz="4062">
          <a:solidFill>
            <a:schemeClr val="tx1"/>
          </a:solidFill>
          <a:latin typeface="Calibri" pitchFamily="34" charset="0"/>
        </a:defRPr>
      </a:lvl8pPr>
      <a:lvl9pPr marL="1688165" algn="ctr" rtl="0" fontAlgn="base">
        <a:spcBef>
          <a:spcPct val="0"/>
        </a:spcBef>
        <a:spcAft>
          <a:spcPct val="0"/>
        </a:spcAft>
        <a:defRPr sz="4062">
          <a:solidFill>
            <a:schemeClr val="tx1"/>
          </a:solidFill>
          <a:latin typeface="Calibri" pitchFamily="34" charset="0"/>
        </a:defRPr>
      </a:lvl9pPr>
    </p:titleStyle>
    <p:bodyStyle>
      <a:lvl1pPr marL="316531" indent="-316531" algn="l" rtl="0" eaLnBrk="0" fontAlgn="base" hangingPunct="0">
        <a:spcBef>
          <a:spcPct val="20000"/>
        </a:spcBef>
        <a:spcAft>
          <a:spcPct val="0"/>
        </a:spcAft>
        <a:buFont typeface="Arial" charset="0"/>
        <a:buChar char="•"/>
        <a:defRPr sz="2215" b="1" kern="1200">
          <a:solidFill>
            <a:schemeClr val="tx1"/>
          </a:solidFill>
          <a:latin typeface="+mn-lt"/>
          <a:ea typeface="+mn-ea"/>
          <a:cs typeface="+mn-cs"/>
        </a:defRPr>
      </a:lvl1pPr>
      <a:lvl2pPr marL="685817" indent="-263776" algn="l" rtl="0" eaLnBrk="0" fontAlgn="base" hangingPunct="0">
        <a:spcBef>
          <a:spcPct val="20000"/>
        </a:spcBef>
        <a:spcAft>
          <a:spcPct val="0"/>
        </a:spcAft>
        <a:buFont typeface="Arial" charset="0"/>
        <a:buChar char="–"/>
        <a:defRPr sz="1662" b="1" kern="1200">
          <a:solidFill>
            <a:schemeClr val="tx2"/>
          </a:solidFill>
          <a:latin typeface="+mn-lt"/>
          <a:ea typeface="+mn-ea"/>
          <a:cs typeface="+mn-cs"/>
        </a:defRPr>
      </a:lvl2pPr>
      <a:lvl3pPr marL="1055103" indent="-211021" algn="l" rtl="0" eaLnBrk="0" fontAlgn="base" hangingPunct="0">
        <a:spcBef>
          <a:spcPct val="20000"/>
        </a:spcBef>
        <a:spcAft>
          <a:spcPct val="0"/>
        </a:spcAft>
        <a:buFont typeface="Arial" charset="0"/>
        <a:buChar char="•"/>
        <a:defRPr sz="2215" kern="1200">
          <a:solidFill>
            <a:schemeClr val="tx1"/>
          </a:solidFill>
          <a:latin typeface="+mn-lt"/>
          <a:ea typeface="+mn-ea"/>
          <a:cs typeface="+mn-cs"/>
        </a:defRPr>
      </a:lvl3pPr>
      <a:lvl4pPr marL="1477145" indent="-211021" algn="l" rtl="0" eaLnBrk="0" fontAlgn="base" hangingPunct="0">
        <a:spcBef>
          <a:spcPct val="20000"/>
        </a:spcBef>
        <a:spcAft>
          <a:spcPct val="0"/>
        </a:spcAft>
        <a:buFont typeface="Arial" charset="0"/>
        <a:buChar char="–"/>
        <a:defRPr sz="1846" kern="1200">
          <a:solidFill>
            <a:schemeClr val="tx1"/>
          </a:solidFill>
          <a:latin typeface="+mn-lt"/>
          <a:ea typeface="+mn-ea"/>
          <a:cs typeface="+mn-cs"/>
        </a:defRPr>
      </a:lvl4pPr>
      <a:lvl5pPr marL="1899186" indent="-211021" algn="l" rtl="0" eaLnBrk="0" fontAlgn="base" hangingPunct="0">
        <a:spcBef>
          <a:spcPct val="20000"/>
        </a:spcBef>
        <a:spcAft>
          <a:spcPct val="0"/>
        </a:spcAft>
        <a:buFont typeface="Arial" charset="0"/>
        <a:buChar char="»"/>
        <a:defRPr sz="1846"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40"/>
            <a:ext cx="8229600" cy="587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2051" name="Text Placeholder 2"/>
          <p:cNvSpPr>
            <a:spLocks noGrp="1"/>
          </p:cNvSpPr>
          <p:nvPr>
            <p:ph type="body" idx="1"/>
          </p:nvPr>
        </p:nvSpPr>
        <p:spPr bwMode="auto">
          <a:xfrm>
            <a:off x="457200" y="1157683"/>
            <a:ext cx="8229600" cy="49684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19" name="Line 8"/>
          <p:cNvSpPr>
            <a:spLocks noChangeShapeType="1"/>
          </p:cNvSpPr>
          <p:nvPr userDrawn="1"/>
        </p:nvSpPr>
        <p:spPr bwMode="auto">
          <a:xfrm>
            <a:off x="527538" y="862551"/>
            <a:ext cx="8159262" cy="0"/>
          </a:xfrm>
          <a:prstGeom prst="line">
            <a:avLst/>
          </a:prstGeom>
          <a:noFill/>
          <a:ln w="57150" cmpd="thinThick">
            <a:solidFill>
              <a:srgbClr val="3333FF"/>
            </a:solidFill>
            <a:round/>
            <a:headEnd/>
            <a:tailEnd/>
          </a:ln>
          <a:effectLst/>
        </p:spPr>
        <p:txBody>
          <a:bodyPr/>
          <a:lstStyle/>
          <a:p>
            <a:pPr algn="ctr">
              <a:defRPr/>
            </a:pPr>
            <a:endParaRPr lang="en-US" sz="1662"/>
          </a:p>
        </p:txBody>
      </p:sp>
      <p:pic>
        <p:nvPicPr>
          <p:cNvPr id="2056" name="Picture 8" descr="H:\MY DOCUMENTS\GSICS\logo\GSICS180px.png"/>
          <p:cNvPicPr>
            <a:picLocks noChangeAspect="1" noChangeArrowheads="1"/>
          </p:cNvPicPr>
          <p:nvPr userDrawn="1"/>
        </p:nvPicPr>
        <p:blipFill>
          <a:blip r:embed="rId13" cstate="print"/>
          <a:srcRect/>
          <a:stretch>
            <a:fillRect/>
          </a:stretch>
        </p:blipFill>
        <p:spPr bwMode="auto">
          <a:xfrm>
            <a:off x="7561389" y="6162696"/>
            <a:ext cx="1582615" cy="695325"/>
          </a:xfrm>
          <a:prstGeom prst="rect">
            <a:avLst/>
          </a:prstGeom>
          <a:noFill/>
        </p:spPr>
      </p:pic>
    </p:spTree>
    <p:extLst>
      <p:ext uri="{BB962C8B-B14F-4D97-AF65-F5344CB8AC3E}">
        <p14:creationId xmlns:p14="http://schemas.microsoft.com/office/powerpoint/2010/main" val="11824429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p:txStyles>
    <p:titleStyle>
      <a:lvl1pPr algn="ctr" rtl="0" eaLnBrk="0" fontAlgn="base" hangingPunct="0">
        <a:spcBef>
          <a:spcPct val="0"/>
        </a:spcBef>
        <a:spcAft>
          <a:spcPct val="0"/>
        </a:spcAft>
        <a:defRPr sz="2585" b="1" kern="1200">
          <a:solidFill>
            <a:schemeClr val="tx1"/>
          </a:solidFill>
          <a:latin typeface="+mj-lt"/>
          <a:ea typeface="+mj-ea"/>
          <a:cs typeface="+mj-cs"/>
        </a:defRPr>
      </a:lvl1pPr>
      <a:lvl2pPr algn="ctr" rtl="0" eaLnBrk="0" fontAlgn="base" hangingPunct="0">
        <a:spcBef>
          <a:spcPct val="0"/>
        </a:spcBef>
        <a:spcAft>
          <a:spcPct val="0"/>
        </a:spcAft>
        <a:defRPr sz="4062">
          <a:solidFill>
            <a:schemeClr val="tx1"/>
          </a:solidFill>
          <a:latin typeface="Calibri" pitchFamily="34" charset="0"/>
        </a:defRPr>
      </a:lvl2pPr>
      <a:lvl3pPr algn="ctr" rtl="0" eaLnBrk="0" fontAlgn="base" hangingPunct="0">
        <a:spcBef>
          <a:spcPct val="0"/>
        </a:spcBef>
        <a:spcAft>
          <a:spcPct val="0"/>
        </a:spcAft>
        <a:defRPr sz="4062">
          <a:solidFill>
            <a:schemeClr val="tx1"/>
          </a:solidFill>
          <a:latin typeface="Calibri" pitchFamily="34" charset="0"/>
        </a:defRPr>
      </a:lvl3pPr>
      <a:lvl4pPr algn="ctr" rtl="0" eaLnBrk="0" fontAlgn="base" hangingPunct="0">
        <a:spcBef>
          <a:spcPct val="0"/>
        </a:spcBef>
        <a:spcAft>
          <a:spcPct val="0"/>
        </a:spcAft>
        <a:defRPr sz="4062">
          <a:solidFill>
            <a:schemeClr val="tx1"/>
          </a:solidFill>
          <a:latin typeface="Calibri" pitchFamily="34" charset="0"/>
        </a:defRPr>
      </a:lvl4pPr>
      <a:lvl5pPr algn="ctr" rtl="0" eaLnBrk="0" fontAlgn="base" hangingPunct="0">
        <a:spcBef>
          <a:spcPct val="0"/>
        </a:spcBef>
        <a:spcAft>
          <a:spcPct val="0"/>
        </a:spcAft>
        <a:defRPr sz="4062">
          <a:solidFill>
            <a:schemeClr val="tx1"/>
          </a:solidFill>
          <a:latin typeface="Calibri" pitchFamily="34" charset="0"/>
        </a:defRPr>
      </a:lvl5pPr>
      <a:lvl6pPr marL="422041" algn="ctr" rtl="0" fontAlgn="base">
        <a:spcBef>
          <a:spcPct val="0"/>
        </a:spcBef>
        <a:spcAft>
          <a:spcPct val="0"/>
        </a:spcAft>
        <a:defRPr sz="4062">
          <a:solidFill>
            <a:schemeClr val="tx1"/>
          </a:solidFill>
          <a:latin typeface="Calibri" pitchFamily="34" charset="0"/>
        </a:defRPr>
      </a:lvl6pPr>
      <a:lvl7pPr marL="844083" algn="ctr" rtl="0" fontAlgn="base">
        <a:spcBef>
          <a:spcPct val="0"/>
        </a:spcBef>
        <a:spcAft>
          <a:spcPct val="0"/>
        </a:spcAft>
        <a:defRPr sz="4062">
          <a:solidFill>
            <a:schemeClr val="tx1"/>
          </a:solidFill>
          <a:latin typeface="Calibri" pitchFamily="34" charset="0"/>
        </a:defRPr>
      </a:lvl7pPr>
      <a:lvl8pPr marL="1266124" algn="ctr" rtl="0" fontAlgn="base">
        <a:spcBef>
          <a:spcPct val="0"/>
        </a:spcBef>
        <a:spcAft>
          <a:spcPct val="0"/>
        </a:spcAft>
        <a:defRPr sz="4062">
          <a:solidFill>
            <a:schemeClr val="tx1"/>
          </a:solidFill>
          <a:latin typeface="Calibri" pitchFamily="34" charset="0"/>
        </a:defRPr>
      </a:lvl8pPr>
      <a:lvl9pPr marL="1688165" algn="ctr" rtl="0" fontAlgn="base">
        <a:spcBef>
          <a:spcPct val="0"/>
        </a:spcBef>
        <a:spcAft>
          <a:spcPct val="0"/>
        </a:spcAft>
        <a:defRPr sz="4062">
          <a:solidFill>
            <a:schemeClr val="tx1"/>
          </a:solidFill>
          <a:latin typeface="Calibri" pitchFamily="34" charset="0"/>
        </a:defRPr>
      </a:lvl9pPr>
    </p:titleStyle>
    <p:bodyStyle>
      <a:lvl1pPr marL="316531" indent="-316531" algn="l" rtl="0" eaLnBrk="0" fontAlgn="base" hangingPunct="0">
        <a:spcBef>
          <a:spcPct val="20000"/>
        </a:spcBef>
        <a:spcAft>
          <a:spcPct val="0"/>
        </a:spcAft>
        <a:buFont typeface="Arial" charset="0"/>
        <a:buChar char="•"/>
        <a:defRPr sz="2215" b="1" kern="1200">
          <a:solidFill>
            <a:schemeClr val="tx1"/>
          </a:solidFill>
          <a:latin typeface="+mn-lt"/>
          <a:ea typeface="+mn-ea"/>
          <a:cs typeface="+mn-cs"/>
        </a:defRPr>
      </a:lvl1pPr>
      <a:lvl2pPr marL="685817" indent="-263776" algn="l" rtl="0" eaLnBrk="0" fontAlgn="base" hangingPunct="0">
        <a:spcBef>
          <a:spcPct val="20000"/>
        </a:spcBef>
        <a:spcAft>
          <a:spcPct val="0"/>
        </a:spcAft>
        <a:buFont typeface="Arial" charset="0"/>
        <a:buChar char="–"/>
        <a:defRPr sz="1662" b="1" kern="1200">
          <a:solidFill>
            <a:schemeClr val="tx2"/>
          </a:solidFill>
          <a:latin typeface="+mn-lt"/>
          <a:ea typeface="+mn-ea"/>
          <a:cs typeface="+mn-cs"/>
        </a:defRPr>
      </a:lvl2pPr>
      <a:lvl3pPr marL="1055103" indent="-211021" algn="l" rtl="0" eaLnBrk="0" fontAlgn="base" hangingPunct="0">
        <a:spcBef>
          <a:spcPct val="20000"/>
        </a:spcBef>
        <a:spcAft>
          <a:spcPct val="0"/>
        </a:spcAft>
        <a:buFont typeface="Arial" charset="0"/>
        <a:buChar char="•"/>
        <a:defRPr sz="2215" kern="1200">
          <a:solidFill>
            <a:schemeClr val="tx1"/>
          </a:solidFill>
          <a:latin typeface="+mn-lt"/>
          <a:ea typeface="+mn-ea"/>
          <a:cs typeface="+mn-cs"/>
        </a:defRPr>
      </a:lvl3pPr>
      <a:lvl4pPr marL="1477145" indent="-211021" algn="l" rtl="0" eaLnBrk="0" fontAlgn="base" hangingPunct="0">
        <a:spcBef>
          <a:spcPct val="20000"/>
        </a:spcBef>
        <a:spcAft>
          <a:spcPct val="0"/>
        </a:spcAft>
        <a:buFont typeface="Arial" charset="0"/>
        <a:buChar char="–"/>
        <a:defRPr sz="1846" kern="1200">
          <a:solidFill>
            <a:schemeClr val="tx1"/>
          </a:solidFill>
          <a:latin typeface="+mn-lt"/>
          <a:ea typeface="+mn-ea"/>
          <a:cs typeface="+mn-cs"/>
        </a:defRPr>
      </a:lvl4pPr>
      <a:lvl5pPr marL="1899186" indent="-211021" algn="l" rtl="0" eaLnBrk="0" fontAlgn="base" hangingPunct="0">
        <a:spcBef>
          <a:spcPct val="20000"/>
        </a:spcBef>
        <a:spcAft>
          <a:spcPct val="0"/>
        </a:spcAft>
        <a:buFont typeface="Arial" charset="0"/>
        <a:buChar char="»"/>
        <a:defRPr sz="1846"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43"/>
            <a:ext cx="82296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205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19" name="Line 8"/>
          <p:cNvSpPr>
            <a:spLocks noChangeShapeType="1"/>
          </p:cNvSpPr>
          <p:nvPr userDrawn="1"/>
        </p:nvSpPr>
        <p:spPr bwMode="auto">
          <a:xfrm>
            <a:off x="527538" y="1206500"/>
            <a:ext cx="8159262" cy="0"/>
          </a:xfrm>
          <a:prstGeom prst="line">
            <a:avLst/>
          </a:prstGeom>
          <a:noFill/>
          <a:ln w="57150" cmpd="thinThick">
            <a:solidFill>
              <a:srgbClr val="3333FF"/>
            </a:solidFill>
            <a:round/>
            <a:headEnd/>
            <a:tailEnd/>
          </a:ln>
          <a:effectLst/>
        </p:spPr>
        <p:txBody>
          <a:bodyPr/>
          <a:lstStyle/>
          <a:p>
            <a:pPr algn="ctr" defTabSz="457200">
              <a:defRPr/>
            </a:pPr>
            <a:endParaRPr lang="en-US" sz="1662">
              <a:solidFill>
                <a:prstClr val="black"/>
              </a:solidFill>
            </a:endParaRPr>
          </a:p>
        </p:txBody>
      </p:sp>
      <p:pic>
        <p:nvPicPr>
          <p:cNvPr id="2056" name="Picture 8" descr="H:\MY DOCUMENTS\GSICS\logo\GSICS180px.png"/>
          <p:cNvPicPr>
            <a:picLocks noChangeAspect="1" noChangeArrowheads="1"/>
          </p:cNvPicPr>
          <p:nvPr userDrawn="1"/>
        </p:nvPicPr>
        <p:blipFill>
          <a:blip r:embed="rId13" cstate="print"/>
          <a:srcRect/>
          <a:stretch>
            <a:fillRect/>
          </a:stretch>
        </p:blipFill>
        <p:spPr bwMode="auto">
          <a:xfrm>
            <a:off x="7561391" y="6162700"/>
            <a:ext cx="1582615" cy="695325"/>
          </a:xfrm>
          <a:prstGeom prst="rect">
            <a:avLst/>
          </a:prstGeom>
          <a:noFill/>
        </p:spPr>
      </p:pic>
    </p:spTree>
    <p:extLst>
      <p:ext uri="{BB962C8B-B14F-4D97-AF65-F5344CB8AC3E}">
        <p14:creationId xmlns:p14="http://schemas.microsoft.com/office/powerpoint/2010/main" val="27725561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p:txStyles>
    <p:titleStyle>
      <a:lvl1pPr algn="ctr" rtl="0" eaLnBrk="0" fontAlgn="base" hangingPunct="0">
        <a:spcBef>
          <a:spcPct val="0"/>
        </a:spcBef>
        <a:spcAft>
          <a:spcPct val="0"/>
        </a:spcAft>
        <a:defRPr sz="2585" b="1" kern="1200">
          <a:solidFill>
            <a:schemeClr val="tx1"/>
          </a:solidFill>
          <a:latin typeface="+mj-lt"/>
          <a:ea typeface="+mj-ea"/>
          <a:cs typeface="+mj-cs"/>
        </a:defRPr>
      </a:lvl1pPr>
      <a:lvl2pPr algn="ctr" rtl="0" eaLnBrk="0" fontAlgn="base" hangingPunct="0">
        <a:spcBef>
          <a:spcPct val="0"/>
        </a:spcBef>
        <a:spcAft>
          <a:spcPct val="0"/>
        </a:spcAft>
        <a:defRPr sz="4062">
          <a:solidFill>
            <a:schemeClr val="tx1"/>
          </a:solidFill>
          <a:latin typeface="Calibri" pitchFamily="34" charset="0"/>
        </a:defRPr>
      </a:lvl2pPr>
      <a:lvl3pPr algn="ctr" rtl="0" eaLnBrk="0" fontAlgn="base" hangingPunct="0">
        <a:spcBef>
          <a:spcPct val="0"/>
        </a:spcBef>
        <a:spcAft>
          <a:spcPct val="0"/>
        </a:spcAft>
        <a:defRPr sz="4062">
          <a:solidFill>
            <a:schemeClr val="tx1"/>
          </a:solidFill>
          <a:latin typeface="Calibri" pitchFamily="34" charset="0"/>
        </a:defRPr>
      </a:lvl3pPr>
      <a:lvl4pPr algn="ctr" rtl="0" eaLnBrk="0" fontAlgn="base" hangingPunct="0">
        <a:spcBef>
          <a:spcPct val="0"/>
        </a:spcBef>
        <a:spcAft>
          <a:spcPct val="0"/>
        </a:spcAft>
        <a:defRPr sz="4062">
          <a:solidFill>
            <a:schemeClr val="tx1"/>
          </a:solidFill>
          <a:latin typeface="Calibri" pitchFamily="34" charset="0"/>
        </a:defRPr>
      </a:lvl4pPr>
      <a:lvl5pPr algn="ctr" rtl="0" eaLnBrk="0" fontAlgn="base" hangingPunct="0">
        <a:spcBef>
          <a:spcPct val="0"/>
        </a:spcBef>
        <a:spcAft>
          <a:spcPct val="0"/>
        </a:spcAft>
        <a:defRPr sz="4062">
          <a:solidFill>
            <a:schemeClr val="tx1"/>
          </a:solidFill>
          <a:latin typeface="Calibri" pitchFamily="34" charset="0"/>
        </a:defRPr>
      </a:lvl5pPr>
      <a:lvl6pPr marL="422041" algn="ctr" rtl="0" fontAlgn="base">
        <a:spcBef>
          <a:spcPct val="0"/>
        </a:spcBef>
        <a:spcAft>
          <a:spcPct val="0"/>
        </a:spcAft>
        <a:defRPr sz="4062">
          <a:solidFill>
            <a:schemeClr val="tx1"/>
          </a:solidFill>
          <a:latin typeface="Calibri" pitchFamily="34" charset="0"/>
        </a:defRPr>
      </a:lvl6pPr>
      <a:lvl7pPr marL="844083" algn="ctr" rtl="0" fontAlgn="base">
        <a:spcBef>
          <a:spcPct val="0"/>
        </a:spcBef>
        <a:spcAft>
          <a:spcPct val="0"/>
        </a:spcAft>
        <a:defRPr sz="4062">
          <a:solidFill>
            <a:schemeClr val="tx1"/>
          </a:solidFill>
          <a:latin typeface="Calibri" pitchFamily="34" charset="0"/>
        </a:defRPr>
      </a:lvl7pPr>
      <a:lvl8pPr marL="1266124" algn="ctr" rtl="0" fontAlgn="base">
        <a:spcBef>
          <a:spcPct val="0"/>
        </a:spcBef>
        <a:spcAft>
          <a:spcPct val="0"/>
        </a:spcAft>
        <a:defRPr sz="4062">
          <a:solidFill>
            <a:schemeClr val="tx1"/>
          </a:solidFill>
          <a:latin typeface="Calibri" pitchFamily="34" charset="0"/>
        </a:defRPr>
      </a:lvl8pPr>
      <a:lvl9pPr marL="1688165" algn="ctr" rtl="0" fontAlgn="base">
        <a:spcBef>
          <a:spcPct val="0"/>
        </a:spcBef>
        <a:spcAft>
          <a:spcPct val="0"/>
        </a:spcAft>
        <a:defRPr sz="4062">
          <a:solidFill>
            <a:schemeClr val="tx1"/>
          </a:solidFill>
          <a:latin typeface="Calibri" pitchFamily="34" charset="0"/>
        </a:defRPr>
      </a:lvl9pPr>
    </p:titleStyle>
    <p:bodyStyle>
      <a:lvl1pPr marL="316531" indent="-316531" algn="l" rtl="0" eaLnBrk="0" fontAlgn="base" hangingPunct="0">
        <a:spcBef>
          <a:spcPct val="20000"/>
        </a:spcBef>
        <a:spcAft>
          <a:spcPct val="0"/>
        </a:spcAft>
        <a:buFont typeface="Arial" charset="0"/>
        <a:buChar char="•"/>
        <a:defRPr sz="2215" b="1" kern="1200">
          <a:solidFill>
            <a:schemeClr val="tx1"/>
          </a:solidFill>
          <a:latin typeface="+mn-lt"/>
          <a:ea typeface="+mn-ea"/>
          <a:cs typeface="+mn-cs"/>
        </a:defRPr>
      </a:lvl1pPr>
      <a:lvl2pPr marL="685817" indent="-263776" algn="l" rtl="0" eaLnBrk="0" fontAlgn="base" hangingPunct="0">
        <a:spcBef>
          <a:spcPct val="20000"/>
        </a:spcBef>
        <a:spcAft>
          <a:spcPct val="0"/>
        </a:spcAft>
        <a:buFont typeface="Arial" charset="0"/>
        <a:buChar char="–"/>
        <a:defRPr sz="1662" b="1" kern="1200">
          <a:solidFill>
            <a:schemeClr val="tx2"/>
          </a:solidFill>
          <a:latin typeface="+mn-lt"/>
          <a:ea typeface="+mn-ea"/>
          <a:cs typeface="+mn-cs"/>
        </a:defRPr>
      </a:lvl2pPr>
      <a:lvl3pPr marL="1055103" indent="-211021" algn="l" rtl="0" eaLnBrk="0" fontAlgn="base" hangingPunct="0">
        <a:spcBef>
          <a:spcPct val="20000"/>
        </a:spcBef>
        <a:spcAft>
          <a:spcPct val="0"/>
        </a:spcAft>
        <a:buFont typeface="Arial" charset="0"/>
        <a:buChar char="•"/>
        <a:defRPr sz="2215" kern="1200">
          <a:solidFill>
            <a:schemeClr val="tx1"/>
          </a:solidFill>
          <a:latin typeface="+mn-lt"/>
          <a:ea typeface="+mn-ea"/>
          <a:cs typeface="+mn-cs"/>
        </a:defRPr>
      </a:lvl3pPr>
      <a:lvl4pPr marL="1477145" indent="-211021" algn="l" rtl="0" eaLnBrk="0" fontAlgn="base" hangingPunct="0">
        <a:spcBef>
          <a:spcPct val="20000"/>
        </a:spcBef>
        <a:spcAft>
          <a:spcPct val="0"/>
        </a:spcAft>
        <a:buFont typeface="Arial" charset="0"/>
        <a:buChar char="–"/>
        <a:defRPr sz="1846" kern="1200">
          <a:solidFill>
            <a:schemeClr val="tx1"/>
          </a:solidFill>
          <a:latin typeface="+mn-lt"/>
          <a:ea typeface="+mn-ea"/>
          <a:cs typeface="+mn-cs"/>
        </a:defRPr>
      </a:lvl4pPr>
      <a:lvl5pPr marL="1899186" indent="-211021" algn="l" rtl="0" eaLnBrk="0" fontAlgn="base" hangingPunct="0">
        <a:spcBef>
          <a:spcPct val="20000"/>
        </a:spcBef>
        <a:spcAft>
          <a:spcPct val="0"/>
        </a:spcAft>
        <a:buFont typeface="Arial" charset="0"/>
        <a:buChar char="»"/>
        <a:defRPr sz="1846"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hyperlink" Target="https://doonera.onera.fr/studs.php?poll=doMbtv7CDP7txNRq"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https://prbem.github.io/documents/Standard_Data_Analysis.pdf"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4"/>
          <p:cNvSpPr>
            <a:spLocks noGrp="1" noChangeArrowheads="1"/>
          </p:cNvSpPr>
          <p:nvPr>
            <p:ph type="ctrTitle"/>
          </p:nvPr>
        </p:nvSpPr>
        <p:spPr>
          <a:xfrm>
            <a:off x="409242" y="2750531"/>
            <a:ext cx="8351094" cy="1356946"/>
          </a:xfrm>
        </p:spPr>
        <p:txBody>
          <a:bodyPr/>
          <a:lstStyle/>
          <a:p>
            <a:pPr eaLnBrk="1" hangingPunct="1"/>
            <a:r>
              <a:rPr lang="en-US" altLang="ja-JP" sz="3323" dirty="0"/>
              <a:t>GSICS space weather subgroup meeting</a:t>
            </a:r>
            <a:endParaRPr lang="en-GB" sz="3323" dirty="0"/>
          </a:p>
        </p:txBody>
      </p:sp>
      <p:sp>
        <p:nvSpPr>
          <p:cNvPr id="5" name="Rectangle 43"/>
          <p:cNvSpPr>
            <a:spLocks noGrp="1" noChangeArrowheads="1"/>
          </p:cNvSpPr>
          <p:nvPr>
            <p:ph type="subTitle" idx="1"/>
          </p:nvPr>
        </p:nvSpPr>
        <p:spPr>
          <a:xfrm>
            <a:off x="1243387" y="4234666"/>
            <a:ext cx="6400800" cy="1617785"/>
          </a:xfrm>
        </p:spPr>
        <p:txBody>
          <a:bodyPr/>
          <a:lstStyle/>
          <a:p>
            <a:pPr eaLnBrk="1" hangingPunct="1">
              <a:defRPr/>
            </a:pPr>
            <a:r>
              <a:rPr lang="en-US" dirty="0">
                <a:solidFill>
                  <a:srgbClr val="002060"/>
                </a:solidFill>
              </a:rPr>
              <a:t> Dec</a:t>
            </a:r>
            <a:r>
              <a:rPr lang="en-US" altLang="ja-JP" dirty="0">
                <a:solidFill>
                  <a:srgbClr val="002060"/>
                </a:solidFill>
              </a:rPr>
              <a:t>. 10</a:t>
            </a:r>
            <a:r>
              <a:rPr lang="en-US" dirty="0">
                <a:solidFill>
                  <a:srgbClr val="002060"/>
                </a:solidFill>
              </a:rPr>
              <a:t>, 2025 </a:t>
            </a:r>
            <a:endParaRPr lang="en-US" dirty="0">
              <a:solidFill>
                <a:srgbClr val="002060"/>
              </a:solidFill>
              <a:cs typeface="Calibri"/>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2AB095-D313-70AF-2C09-A29626578348}"/>
              </a:ext>
            </a:extLst>
          </p:cNvPr>
          <p:cNvSpPr>
            <a:spLocks noGrp="1"/>
          </p:cNvSpPr>
          <p:nvPr>
            <p:ph type="title"/>
          </p:nvPr>
        </p:nvSpPr>
        <p:spPr>
          <a:xfrm>
            <a:off x="457200" y="157482"/>
            <a:ext cx="8229600" cy="954087"/>
          </a:xfrm>
        </p:spPr>
        <p:txBody>
          <a:bodyPr/>
          <a:lstStyle/>
          <a:p>
            <a:r>
              <a:rPr kumimoji="1" lang="en-US" altLang="ja-JP" dirty="0"/>
              <a:t>Proposal of Data Level Mapping</a:t>
            </a:r>
            <a:br>
              <a:rPr kumimoji="1" lang="en-US" altLang="ja-JP" dirty="0"/>
            </a:br>
            <a:r>
              <a:rPr kumimoji="1" lang="en-US" altLang="ja-JP" dirty="0"/>
              <a:t>PDS4 Processing Levels for </a:t>
            </a:r>
            <a:r>
              <a:rPr kumimoji="1" lang="en-US" altLang="ja-JP" dirty="0" err="1"/>
              <a:t>SWx</a:t>
            </a:r>
            <a:r>
              <a:rPr kumimoji="1" lang="en-US" altLang="ja-JP" dirty="0"/>
              <a:t> Data Sets (Draft)</a:t>
            </a:r>
            <a:endParaRPr kumimoji="1" lang="ja-JP" altLang="en-US" dirty="0"/>
          </a:p>
        </p:txBody>
      </p:sp>
      <p:graphicFrame>
        <p:nvGraphicFramePr>
          <p:cNvPr id="4" name="コンテンツ プレースホルダー 3">
            <a:extLst>
              <a:ext uri="{FF2B5EF4-FFF2-40B4-BE49-F238E27FC236}">
                <a16:creationId xmlns:a16="http://schemas.microsoft.com/office/drawing/2014/main" id="{45736CA6-95BA-3F46-DA5A-D43311575722}"/>
              </a:ext>
            </a:extLst>
          </p:cNvPr>
          <p:cNvGraphicFramePr>
            <a:graphicFrameLocks noGrp="1"/>
          </p:cNvGraphicFramePr>
          <p:nvPr>
            <p:ph idx="1"/>
          </p:nvPr>
        </p:nvGraphicFramePr>
        <p:xfrm>
          <a:off x="80211" y="1391920"/>
          <a:ext cx="8951498" cy="5521960"/>
        </p:xfrm>
        <a:graphic>
          <a:graphicData uri="http://schemas.openxmlformats.org/drawingml/2006/table">
            <a:tbl>
              <a:tblPr firstRow="1" bandRow="1">
                <a:tableStyleId>{5C22544A-7EE6-4342-B048-85BDC9FD1C3A}</a:tableStyleId>
              </a:tblPr>
              <a:tblGrid>
                <a:gridCol w="929658">
                  <a:extLst>
                    <a:ext uri="{9D8B030D-6E8A-4147-A177-3AD203B41FA5}">
                      <a16:colId xmlns:a16="http://schemas.microsoft.com/office/drawing/2014/main" val="1390582715"/>
                    </a:ext>
                  </a:extLst>
                </a:gridCol>
                <a:gridCol w="3971205">
                  <a:extLst>
                    <a:ext uri="{9D8B030D-6E8A-4147-A177-3AD203B41FA5}">
                      <a16:colId xmlns:a16="http://schemas.microsoft.com/office/drawing/2014/main" val="3511553699"/>
                    </a:ext>
                  </a:extLst>
                </a:gridCol>
                <a:gridCol w="585537">
                  <a:extLst>
                    <a:ext uri="{9D8B030D-6E8A-4147-A177-3AD203B41FA5}">
                      <a16:colId xmlns:a16="http://schemas.microsoft.com/office/drawing/2014/main" val="775147322"/>
                    </a:ext>
                  </a:extLst>
                </a:gridCol>
                <a:gridCol w="473242">
                  <a:extLst>
                    <a:ext uri="{9D8B030D-6E8A-4147-A177-3AD203B41FA5}">
                      <a16:colId xmlns:a16="http://schemas.microsoft.com/office/drawing/2014/main" val="2316191063"/>
                    </a:ext>
                  </a:extLst>
                </a:gridCol>
                <a:gridCol w="569494">
                  <a:extLst>
                    <a:ext uri="{9D8B030D-6E8A-4147-A177-3AD203B41FA5}">
                      <a16:colId xmlns:a16="http://schemas.microsoft.com/office/drawing/2014/main" val="3550122291"/>
                    </a:ext>
                  </a:extLst>
                </a:gridCol>
                <a:gridCol w="553453">
                  <a:extLst>
                    <a:ext uri="{9D8B030D-6E8A-4147-A177-3AD203B41FA5}">
                      <a16:colId xmlns:a16="http://schemas.microsoft.com/office/drawing/2014/main" val="3115739729"/>
                    </a:ext>
                  </a:extLst>
                </a:gridCol>
                <a:gridCol w="665747">
                  <a:extLst>
                    <a:ext uri="{9D8B030D-6E8A-4147-A177-3AD203B41FA5}">
                      <a16:colId xmlns:a16="http://schemas.microsoft.com/office/drawing/2014/main" val="1704287807"/>
                    </a:ext>
                  </a:extLst>
                </a:gridCol>
                <a:gridCol w="545432">
                  <a:extLst>
                    <a:ext uri="{9D8B030D-6E8A-4147-A177-3AD203B41FA5}">
                      <a16:colId xmlns:a16="http://schemas.microsoft.com/office/drawing/2014/main" val="3455561999"/>
                    </a:ext>
                  </a:extLst>
                </a:gridCol>
                <a:gridCol w="657730">
                  <a:extLst>
                    <a:ext uri="{9D8B030D-6E8A-4147-A177-3AD203B41FA5}">
                      <a16:colId xmlns:a16="http://schemas.microsoft.com/office/drawing/2014/main" val="3343794353"/>
                    </a:ext>
                  </a:extLst>
                </a:gridCol>
              </a:tblGrid>
              <a:tr h="370840">
                <a:tc>
                  <a:txBody>
                    <a:bodyPr/>
                    <a:lstStyle/>
                    <a:p>
                      <a:r>
                        <a:rPr kumimoji="1" lang="en-US" altLang="ja-JP" sz="1400" dirty="0"/>
                        <a:t>Level</a:t>
                      </a:r>
                      <a:endParaRPr kumimoji="1" lang="ja-JP" altLang="en-US" sz="1400" dirty="0"/>
                    </a:p>
                  </a:txBody>
                  <a:tcPr/>
                </a:tc>
                <a:tc>
                  <a:txBody>
                    <a:bodyPr/>
                    <a:lstStyle/>
                    <a:p>
                      <a:r>
                        <a:rPr kumimoji="1" lang="en-US" altLang="ja-JP" sz="1400" dirty="0"/>
                        <a:t>Definition</a:t>
                      </a:r>
                      <a:endParaRPr kumimoji="1" lang="ja-JP" altLang="en-US" sz="1400" dirty="0"/>
                    </a:p>
                  </a:txBody>
                  <a:tcPr/>
                </a:tc>
                <a:tc>
                  <a:txBody>
                    <a:bodyPr/>
                    <a:lstStyle/>
                    <a:p>
                      <a:r>
                        <a:rPr kumimoji="1" lang="en-US" altLang="ja-JP" sz="1400" dirty="0"/>
                        <a:t>CMA</a:t>
                      </a:r>
                      <a:endParaRPr kumimoji="1" lang="ja-JP" altLang="en-US" sz="1400" dirty="0"/>
                    </a:p>
                  </a:txBody>
                  <a:tcPr/>
                </a:tc>
                <a:tc>
                  <a:txBody>
                    <a:bodyPr/>
                    <a:lstStyle/>
                    <a:p>
                      <a:r>
                        <a:rPr kumimoji="1" lang="en-US" altLang="ja-JP" sz="1400" dirty="0"/>
                        <a:t>ESA</a:t>
                      </a:r>
                      <a:endParaRPr kumimoji="1" lang="ja-JP" altLang="en-US" sz="1400" dirty="0"/>
                    </a:p>
                  </a:txBody>
                  <a:tcPr/>
                </a:tc>
                <a:tc>
                  <a:txBody>
                    <a:bodyPr/>
                    <a:lstStyle/>
                    <a:p>
                      <a:r>
                        <a:rPr kumimoji="1" lang="en-US" altLang="ja-JP" sz="1400" dirty="0"/>
                        <a:t>JAXA</a:t>
                      </a:r>
                      <a:endParaRPr kumimoji="1" lang="ja-JP" altLang="en-US" sz="1400" dirty="0"/>
                    </a:p>
                  </a:txBody>
                  <a:tcPr/>
                </a:tc>
                <a:tc>
                  <a:txBody>
                    <a:bodyPr/>
                    <a:lstStyle/>
                    <a:p>
                      <a:r>
                        <a:rPr kumimoji="1" lang="en-US" altLang="ja-JP" sz="1400" dirty="0"/>
                        <a:t>KMA</a:t>
                      </a:r>
                      <a:endParaRPr kumimoji="1" lang="ja-JP" altLang="en-US" sz="1400" dirty="0"/>
                    </a:p>
                  </a:txBody>
                  <a:tcPr/>
                </a:tc>
                <a:tc>
                  <a:txBody>
                    <a:bodyPr/>
                    <a:lstStyle/>
                    <a:p>
                      <a:r>
                        <a:rPr kumimoji="1" lang="en-US" altLang="ja-JP" sz="1400" dirty="0">
                          <a:solidFill>
                            <a:srgbClr val="FF0000"/>
                          </a:solidFill>
                        </a:rPr>
                        <a:t>NOAA</a:t>
                      </a:r>
                      <a:endParaRPr kumimoji="1" lang="ja-JP" altLang="en-US" sz="1400" dirty="0">
                        <a:solidFill>
                          <a:srgbClr val="FF0000"/>
                        </a:solidFill>
                      </a:endParaRPr>
                    </a:p>
                  </a:txBody>
                  <a:tcPr/>
                </a:tc>
                <a:tc>
                  <a:txBody>
                    <a:bodyPr/>
                    <a:lstStyle/>
                    <a:p>
                      <a:r>
                        <a:rPr kumimoji="1" lang="en-US" altLang="ja-JP" sz="1400" dirty="0"/>
                        <a:t>NICT</a:t>
                      </a:r>
                      <a:endParaRPr kumimoji="1" lang="ja-JP" altLang="en-US" sz="1400" dirty="0"/>
                    </a:p>
                  </a:txBody>
                  <a:tcPr/>
                </a:tc>
                <a:tc>
                  <a:txBody>
                    <a:bodyPr/>
                    <a:lstStyle/>
                    <a:p>
                      <a:r>
                        <a:rPr kumimoji="1" lang="en-US" altLang="ja-JP" sz="1400" dirty="0"/>
                        <a:t>WMO</a:t>
                      </a:r>
                      <a:endParaRPr kumimoji="1" lang="ja-JP" altLang="en-US" sz="1400" dirty="0"/>
                    </a:p>
                  </a:txBody>
                  <a:tcPr/>
                </a:tc>
                <a:extLst>
                  <a:ext uri="{0D108BD9-81ED-4DB2-BD59-A6C34878D82A}">
                    <a16:rowId xmlns:a16="http://schemas.microsoft.com/office/drawing/2014/main" val="261754328"/>
                  </a:ext>
                </a:extLst>
              </a:tr>
              <a:tr h="370840">
                <a:tc>
                  <a:txBody>
                    <a:bodyPr/>
                    <a:lstStyle/>
                    <a:p>
                      <a:r>
                        <a:rPr kumimoji="1" lang="en-US" altLang="ja-JP" sz="1400" dirty="0"/>
                        <a:t>Telemetry</a:t>
                      </a:r>
                      <a:endParaRPr kumimoji="1" lang="ja-JP" altLang="en-US" sz="1400" dirty="0"/>
                    </a:p>
                  </a:txBody>
                  <a:tcPr/>
                </a:tc>
                <a:tc>
                  <a:txBody>
                    <a:bodyPr/>
                    <a:lstStyle/>
                    <a:p>
                      <a:r>
                        <a:rPr kumimoji="1" lang="en-US" altLang="ja-JP" sz="1400" dirty="0"/>
                        <a:t>An encoded byte system used to transfer data from one or more instruments to temporary storage where the raw instrument data will be extracted.</a:t>
                      </a:r>
                      <a:endParaRPr kumimoji="1" lang="ja-JP" altLang="en-US" sz="1400" dirty="0"/>
                    </a:p>
                  </a:txBody>
                  <a:tcPr/>
                </a:tc>
                <a:tc>
                  <a:txBody>
                    <a:bodyPr/>
                    <a:lstStyle/>
                    <a:p>
                      <a:endParaRPr kumimoji="1" lang="ja-JP" altLang="en-US" sz="1400"/>
                    </a:p>
                  </a:txBody>
                  <a:tcPr/>
                </a:tc>
                <a:tc>
                  <a:txBody>
                    <a:bodyPr/>
                    <a:lstStyle/>
                    <a:p>
                      <a:endParaRPr kumimoji="1" lang="ja-JP" altLang="en-US" sz="1400" dirty="0"/>
                    </a:p>
                  </a:txBody>
                  <a:tcPr/>
                </a:tc>
                <a:tc>
                  <a:txBody>
                    <a:bodyPr/>
                    <a:lstStyle/>
                    <a:p>
                      <a:endParaRPr kumimoji="1" lang="ja-JP" altLang="en-US" sz="1400" dirty="0"/>
                    </a:p>
                  </a:txBody>
                  <a:tcPr/>
                </a:tc>
                <a:tc>
                  <a:txBody>
                    <a:bodyPr/>
                    <a:lstStyle/>
                    <a:p>
                      <a:endParaRPr kumimoji="1" lang="ja-JP" altLang="en-US" sz="1400"/>
                    </a:p>
                  </a:txBody>
                  <a:tcPr/>
                </a:tc>
                <a:tc>
                  <a:txBody>
                    <a:bodyPr/>
                    <a:lstStyle/>
                    <a:p>
                      <a:r>
                        <a:rPr kumimoji="1" lang="en-US" altLang="ja-JP" sz="1400" dirty="0">
                          <a:solidFill>
                            <a:srgbClr val="FF0000"/>
                          </a:solidFill>
                        </a:rPr>
                        <a:t>L0</a:t>
                      </a:r>
                      <a:endParaRPr kumimoji="1" lang="ja-JP" altLang="en-US" sz="1400" dirty="0">
                        <a:solidFill>
                          <a:srgbClr val="FF0000"/>
                        </a:solidFill>
                      </a:endParaRPr>
                    </a:p>
                  </a:txBody>
                  <a:tcPr/>
                </a:tc>
                <a:tc>
                  <a:txBody>
                    <a:bodyPr/>
                    <a:lstStyle/>
                    <a:p>
                      <a:endParaRPr kumimoji="1" lang="ja-JP" altLang="en-US" sz="1400" dirty="0"/>
                    </a:p>
                  </a:txBody>
                  <a:tcPr/>
                </a:tc>
                <a:tc>
                  <a:txBody>
                    <a:bodyPr/>
                    <a:lstStyle/>
                    <a:p>
                      <a:endParaRPr kumimoji="1" lang="ja-JP" altLang="en-US" sz="1400" dirty="0"/>
                    </a:p>
                  </a:txBody>
                  <a:tcPr/>
                </a:tc>
                <a:extLst>
                  <a:ext uri="{0D108BD9-81ED-4DB2-BD59-A6C34878D82A}">
                    <a16:rowId xmlns:a16="http://schemas.microsoft.com/office/drawing/2014/main" val="1991260393"/>
                  </a:ext>
                </a:extLst>
              </a:tr>
              <a:tr h="370840">
                <a:tc>
                  <a:txBody>
                    <a:bodyPr/>
                    <a:lstStyle/>
                    <a:p>
                      <a:r>
                        <a:rPr kumimoji="1" lang="en-US" altLang="ja-JP" sz="1400" dirty="0"/>
                        <a:t>Raw</a:t>
                      </a:r>
                      <a:endParaRPr kumimoji="1" lang="ja-JP" altLang="en-US" sz="1400" dirty="0"/>
                    </a:p>
                  </a:txBody>
                  <a:tcPr/>
                </a:tc>
                <a:tc>
                  <a:txBody>
                    <a:bodyPr/>
                    <a:lstStyle/>
                    <a:p>
                      <a:r>
                        <a:rPr kumimoji="1" lang="en-US" altLang="ja-JP" sz="1400" dirty="0"/>
                        <a:t>Original data from an instrument. If compression, reformatting, packetization, or other translation has been applied to facilitate data transmission or storage, those processes will be reversed so that the archived data are in a PDS approved archive format. </a:t>
                      </a:r>
                      <a:endParaRPr kumimoji="1" lang="ja-JP" altLang="en-US" sz="1400" dirty="0"/>
                    </a:p>
                  </a:txBody>
                  <a:tcPr/>
                </a:tc>
                <a:tc>
                  <a:txBody>
                    <a:bodyPr/>
                    <a:lstStyle/>
                    <a:p>
                      <a:r>
                        <a:rPr kumimoji="1" lang="en-US" altLang="ja-JP" sz="1400" dirty="0"/>
                        <a:t>L0</a:t>
                      </a:r>
                      <a:endParaRPr kumimoji="1" lang="ja-JP" altLang="en-US" sz="1400" dirty="0"/>
                    </a:p>
                  </a:txBody>
                  <a:tcPr/>
                </a:tc>
                <a:tc>
                  <a:txBody>
                    <a:bodyPr/>
                    <a:lstStyle/>
                    <a:p>
                      <a:r>
                        <a:rPr kumimoji="1" lang="en-US" altLang="ja-JP" sz="1400" dirty="0"/>
                        <a:t>L0</a:t>
                      </a:r>
                      <a:endParaRPr kumimoji="1" lang="ja-JP" altLang="en-US" sz="1400" dirty="0"/>
                    </a:p>
                  </a:txBody>
                  <a:tcPr/>
                </a:tc>
                <a:tc>
                  <a:txBody>
                    <a:bodyPr/>
                    <a:lstStyle/>
                    <a:p>
                      <a:endParaRPr kumimoji="1" lang="ja-JP" altLang="en-US" sz="1400" dirty="0"/>
                    </a:p>
                  </a:txBody>
                  <a:tcPr/>
                </a:tc>
                <a:tc>
                  <a:txBody>
                    <a:bodyPr/>
                    <a:lstStyle/>
                    <a:p>
                      <a:r>
                        <a:rPr kumimoji="1" lang="en-US" altLang="ja-JP" sz="1400" dirty="0"/>
                        <a:t>L0</a:t>
                      </a:r>
                      <a:endParaRPr kumimoji="1" lang="ja-JP" altLang="en-US" sz="1400" dirty="0"/>
                    </a:p>
                  </a:txBody>
                  <a:tcPr/>
                </a:tc>
                <a:tc>
                  <a:txBody>
                    <a:bodyPr/>
                    <a:lstStyle/>
                    <a:p>
                      <a:r>
                        <a:rPr kumimoji="1" lang="en-US" altLang="ja-JP" sz="1400" dirty="0">
                          <a:solidFill>
                            <a:srgbClr val="FF0000"/>
                          </a:solidFill>
                        </a:rPr>
                        <a:t>L0b</a:t>
                      </a:r>
                      <a:endParaRPr kumimoji="1" lang="ja-JP" altLang="en-US" sz="1400" dirty="0">
                        <a:solidFill>
                          <a:srgbClr val="FF0000"/>
                        </a:solidFill>
                      </a:endParaRPr>
                    </a:p>
                  </a:txBody>
                  <a:tcPr/>
                </a:tc>
                <a:tc>
                  <a:txBody>
                    <a:bodyPr/>
                    <a:lstStyle/>
                    <a:p>
                      <a:endParaRPr kumimoji="1" lang="ja-JP" altLang="en-US" sz="1400" dirty="0"/>
                    </a:p>
                  </a:txBody>
                  <a:tcPr/>
                </a:tc>
                <a:tc>
                  <a:txBody>
                    <a:bodyPr/>
                    <a:lstStyle/>
                    <a:p>
                      <a:r>
                        <a:rPr kumimoji="1" lang="en-US" altLang="ja-JP" sz="1400" dirty="0"/>
                        <a:t>L0</a:t>
                      </a:r>
                      <a:endParaRPr kumimoji="1" lang="ja-JP" altLang="en-US" sz="1400" dirty="0"/>
                    </a:p>
                  </a:txBody>
                  <a:tcPr/>
                </a:tc>
                <a:extLst>
                  <a:ext uri="{0D108BD9-81ED-4DB2-BD59-A6C34878D82A}">
                    <a16:rowId xmlns:a16="http://schemas.microsoft.com/office/drawing/2014/main" val="3674535595"/>
                  </a:ext>
                </a:extLst>
              </a:tr>
              <a:tr h="370840">
                <a:tc>
                  <a:txBody>
                    <a:bodyPr/>
                    <a:lstStyle/>
                    <a:p>
                      <a:r>
                        <a:rPr kumimoji="1" lang="en-US" altLang="ja-JP" sz="1400" dirty="0"/>
                        <a:t>Partially processed</a:t>
                      </a:r>
                      <a:endParaRPr kumimoji="1" lang="ja-JP" altLang="en-US" sz="1400" dirty="0"/>
                    </a:p>
                  </a:txBody>
                  <a:tcPr/>
                </a:tc>
                <a:tc>
                  <a:txBody>
                    <a:bodyPr/>
                    <a:lstStyle/>
                    <a:p>
                      <a:r>
                        <a:rPr kumimoji="1" lang="en-US" altLang="ja-JP" sz="1400" dirty="0"/>
                        <a:t>Data that have been processed beyond the raw level, but which have not yet reached calibrated status.</a:t>
                      </a:r>
                      <a:endParaRPr kumimoji="1" lang="ja-JP" altLang="en-US" sz="1400" dirty="0"/>
                    </a:p>
                  </a:txBody>
                  <a:tcPr/>
                </a:tc>
                <a:tc>
                  <a:txBody>
                    <a:bodyPr/>
                    <a:lstStyle/>
                    <a:p>
                      <a:endParaRPr kumimoji="1" lang="ja-JP" altLang="en-US" sz="1400"/>
                    </a:p>
                  </a:txBody>
                  <a:tcPr/>
                </a:tc>
                <a:tc>
                  <a:txBody>
                    <a:bodyPr/>
                    <a:lstStyle/>
                    <a:p>
                      <a:r>
                        <a:rPr kumimoji="1" lang="en-US" altLang="ja-JP" sz="1400" dirty="0"/>
                        <a:t>L1a</a:t>
                      </a:r>
                      <a:endParaRPr kumimoji="1" lang="ja-JP" altLang="en-US" sz="1400" dirty="0"/>
                    </a:p>
                  </a:txBody>
                  <a:tcPr/>
                </a:tc>
                <a:tc>
                  <a:txBody>
                    <a:bodyPr/>
                    <a:lstStyle/>
                    <a:p>
                      <a:r>
                        <a:rPr kumimoji="1" lang="en-US" altLang="ja-JP" sz="1400" dirty="0"/>
                        <a:t>L1</a:t>
                      </a:r>
                      <a:endParaRPr kumimoji="1" lang="ja-JP" altLang="en-US" sz="1400" dirty="0"/>
                    </a:p>
                  </a:txBody>
                  <a:tcPr/>
                </a:tc>
                <a:tc>
                  <a:txBody>
                    <a:bodyPr/>
                    <a:lstStyle/>
                    <a:p>
                      <a:endParaRPr kumimoji="1" lang="ja-JP" altLang="en-US" sz="1400" dirty="0"/>
                    </a:p>
                  </a:txBody>
                  <a:tcPr/>
                </a:tc>
                <a:tc>
                  <a:txBody>
                    <a:bodyPr/>
                    <a:lstStyle/>
                    <a:p>
                      <a:r>
                        <a:rPr kumimoji="1" lang="en-US" altLang="ja-JP" sz="1400" dirty="0">
                          <a:solidFill>
                            <a:srgbClr val="FF0000"/>
                          </a:solidFill>
                        </a:rPr>
                        <a:t>L1a</a:t>
                      </a:r>
                      <a:endParaRPr kumimoji="1" lang="ja-JP" altLang="en-US" sz="1400" dirty="0">
                        <a:solidFill>
                          <a:srgbClr val="FF0000"/>
                        </a:solidFill>
                      </a:endParaRPr>
                    </a:p>
                  </a:txBody>
                  <a:tcPr/>
                </a:tc>
                <a:tc>
                  <a:txBody>
                    <a:bodyPr/>
                    <a:lstStyle/>
                    <a:p>
                      <a:endParaRPr kumimoji="1" lang="ja-JP" altLang="en-US" sz="1400" dirty="0"/>
                    </a:p>
                  </a:txBody>
                  <a:tcPr/>
                </a:tc>
                <a:tc>
                  <a:txBody>
                    <a:bodyPr/>
                    <a:lstStyle/>
                    <a:p>
                      <a:r>
                        <a:rPr kumimoji="1" lang="en-US" altLang="ja-JP" sz="1400" dirty="0"/>
                        <a:t>L1</a:t>
                      </a:r>
                      <a:endParaRPr kumimoji="1" lang="ja-JP" altLang="en-US" sz="1400" dirty="0"/>
                    </a:p>
                  </a:txBody>
                  <a:tcPr/>
                </a:tc>
                <a:extLst>
                  <a:ext uri="{0D108BD9-81ED-4DB2-BD59-A6C34878D82A}">
                    <a16:rowId xmlns:a16="http://schemas.microsoft.com/office/drawing/2014/main" val="90393733"/>
                  </a:ext>
                </a:extLst>
              </a:tr>
              <a:tr h="370840">
                <a:tc>
                  <a:txBody>
                    <a:bodyPr/>
                    <a:lstStyle/>
                    <a:p>
                      <a:r>
                        <a:rPr kumimoji="1" lang="en-US" altLang="ja-JP" sz="1400" dirty="0"/>
                        <a:t>Calibrated</a:t>
                      </a:r>
                      <a:endParaRPr kumimoji="1" lang="ja-JP" altLang="en-US" sz="1400" dirty="0"/>
                    </a:p>
                  </a:txBody>
                  <a:tcPr/>
                </a:tc>
                <a:tc>
                  <a:txBody>
                    <a:bodyPr/>
                    <a:lstStyle/>
                    <a:p>
                      <a:r>
                        <a:rPr kumimoji="1" lang="en-US" altLang="ja-JP" sz="1400" dirty="0"/>
                        <a:t>Data converted to physical units, which makes values independent of the instrument.</a:t>
                      </a:r>
                      <a:endParaRPr kumimoji="1" lang="ja-JP" altLang="en-US" sz="1400" dirty="0"/>
                    </a:p>
                  </a:txBody>
                  <a:tcPr/>
                </a:tc>
                <a:tc>
                  <a:txBody>
                    <a:bodyPr/>
                    <a:lstStyle/>
                    <a:p>
                      <a:r>
                        <a:rPr kumimoji="1" lang="en-US" altLang="ja-JP" sz="1400" dirty="0"/>
                        <a:t>L1</a:t>
                      </a:r>
                      <a:endParaRPr kumimoji="1" lang="ja-JP" altLang="en-US" sz="1400" dirty="0"/>
                    </a:p>
                  </a:txBody>
                  <a:tcPr/>
                </a:tc>
                <a:tc>
                  <a:txBody>
                    <a:bodyPr/>
                    <a:lstStyle/>
                    <a:p>
                      <a:r>
                        <a:rPr kumimoji="1" lang="en-US" altLang="ja-JP" sz="1400" dirty="0"/>
                        <a:t>L1b</a:t>
                      </a:r>
                    </a:p>
                    <a:p>
                      <a:r>
                        <a:rPr kumimoji="1" lang="en-US" altLang="ja-JP" sz="1400" dirty="0"/>
                        <a:t>L2?</a:t>
                      </a:r>
                      <a:endParaRPr kumimoji="1" lang="ja-JP" altLang="en-US" sz="1400" dirty="0"/>
                    </a:p>
                  </a:txBody>
                  <a:tcPr/>
                </a:tc>
                <a:tc>
                  <a:txBody>
                    <a:bodyPr/>
                    <a:lstStyle/>
                    <a:p>
                      <a:r>
                        <a:rPr kumimoji="1" lang="en-US" altLang="ja-JP" sz="1400" dirty="0"/>
                        <a:t>L2</a:t>
                      </a:r>
                      <a:endParaRPr kumimoji="1" lang="ja-JP" altLang="en-US" sz="1400" dirty="0"/>
                    </a:p>
                  </a:txBody>
                  <a:tcPr/>
                </a:tc>
                <a:tc>
                  <a:txBody>
                    <a:bodyPr/>
                    <a:lstStyle/>
                    <a:p>
                      <a:r>
                        <a:rPr kumimoji="1" lang="en-US" altLang="ja-JP" sz="1400" dirty="0"/>
                        <a:t>L1</a:t>
                      </a:r>
                      <a:endParaRPr kumimoji="1" lang="ja-JP" altLang="en-US" sz="1400" dirty="0"/>
                    </a:p>
                  </a:txBody>
                  <a:tcPr/>
                </a:tc>
                <a:tc>
                  <a:txBody>
                    <a:bodyPr/>
                    <a:lstStyle/>
                    <a:p>
                      <a:r>
                        <a:rPr kumimoji="1" lang="en-US" altLang="ja-JP" sz="1400" dirty="0">
                          <a:solidFill>
                            <a:srgbClr val="FF0000"/>
                          </a:solidFill>
                        </a:rPr>
                        <a:t>L1b</a:t>
                      </a:r>
                    </a:p>
                    <a:p>
                      <a:r>
                        <a:rPr kumimoji="1" lang="en-US" altLang="ja-JP" sz="1400" dirty="0">
                          <a:solidFill>
                            <a:srgbClr val="FF0000"/>
                          </a:solidFill>
                        </a:rPr>
                        <a:t>L2(averages)</a:t>
                      </a:r>
                      <a:endParaRPr kumimoji="1" lang="ja-JP" altLang="en-US" sz="1400" dirty="0">
                        <a:solidFill>
                          <a:srgbClr val="FF0000"/>
                        </a:solidFill>
                      </a:endParaRPr>
                    </a:p>
                  </a:txBody>
                  <a:tcPr/>
                </a:tc>
                <a:tc>
                  <a:txBody>
                    <a:bodyPr/>
                    <a:lstStyle/>
                    <a:p>
                      <a:r>
                        <a:rPr kumimoji="1" lang="en-US" altLang="ja-JP" sz="1400" dirty="0"/>
                        <a:t>(L1)</a:t>
                      </a:r>
                      <a:endParaRPr kumimoji="1" lang="ja-JP" altLang="en-US" sz="1400" dirty="0"/>
                    </a:p>
                  </a:txBody>
                  <a:tcPr/>
                </a:tc>
                <a:tc>
                  <a:txBody>
                    <a:bodyPr/>
                    <a:lstStyle/>
                    <a:p>
                      <a:r>
                        <a:rPr kumimoji="1" lang="en-US" altLang="ja-JP" sz="1400" dirty="0"/>
                        <a:t>L2</a:t>
                      </a:r>
                      <a:endParaRPr kumimoji="1" lang="ja-JP" altLang="en-US" sz="1400" dirty="0"/>
                    </a:p>
                  </a:txBody>
                  <a:tcPr/>
                </a:tc>
                <a:extLst>
                  <a:ext uri="{0D108BD9-81ED-4DB2-BD59-A6C34878D82A}">
                    <a16:rowId xmlns:a16="http://schemas.microsoft.com/office/drawing/2014/main" val="1366510129"/>
                  </a:ext>
                </a:extLst>
              </a:tr>
              <a:tr h="370840">
                <a:tc>
                  <a:txBody>
                    <a:bodyPr/>
                    <a:lstStyle/>
                    <a:p>
                      <a:r>
                        <a:rPr kumimoji="1" lang="en-US" altLang="ja-JP" sz="1400" dirty="0"/>
                        <a:t>Derived</a:t>
                      </a:r>
                      <a:endParaRPr kumimoji="1" lang="ja-JP" altLang="en-US" sz="1400" dirty="0"/>
                    </a:p>
                  </a:txBody>
                  <a:tcPr/>
                </a:tc>
                <a:tc>
                  <a:txBody>
                    <a:bodyPr/>
                    <a:lstStyle/>
                    <a:p>
                      <a:r>
                        <a:rPr kumimoji="1" lang="en-US" altLang="ja-JP" sz="1400" dirty="0"/>
                        <a:t>Results that have been distilled from one or more calibrated data products (for example, maps, gravity or magnetic fields, or ring particle size distributions). Supplementary data, such as calibration tables or tables of viewing geometry, used to interpret observational data should also be classified as ‘derived’ data if not easily matched to one of the other categories.</a:t>
                      </a:r>
                      <a:endParaRPr kumimoji="1" lang="ja-JP" altLang="en-US" sz="1400" dirty="0"/>
                    </a:p>
                  </a:txBody>
                  <a:tcPr/>
                </a:tc>
                <a:tc>
                  <a:txBody>
                    <a:bodyPr/>
                    <a:lstStyle/>
                    <a:p>
                      <a:r>
                        <a:rPr kumimoji="1" lang="en-US" altLang="ja-JP" sz="1400" dirty="0"/>
                        <a:t>L2</a:t>
                      </a:r>
                      <a:endParaRPr kumimoji="1" lang="ja-JP" altLang="en-US" sz="1400" dirty="0"/>
                    </a:p>
                  </a:txBody>
                  <a:tcPr/>
                </a:tc>
                <a:tc>
                  <a:txBody>
                    <a:bodyPr/>
                    <a:lstStyle/>
                    <a:p>
                      <a:r>
                        <a:rPr kumimoji="1" lang="en-US" altLang="ja-JP" sz="1400" dirty="0"/>
                        <a:t>L2</a:t>
                      </a:r>
                    </a:p>
                    <a:p>
                      <a:r>
                        <a:rPr kumimoji="1" lang="en-US" altLang="ja-JP" sz="1400" dirty="0"/>
                        <a:t>L3</a:t>
                      </a:r>
                      <a:endParaRPr kumimoji="1" lang="ja-JP" altLang="en-US" sz="1400" dirty="0"/>
                    </a:p>
                  </a:txBody>
                  <a:tcPr/>
                </a:tc>
                <a:tc>
                  <a:txBody>
                    <a:bodyPr/>
                    <a:lstStyle/>
                    <a:p>
                      <a:r>
                        <a:rPr kumimoji="1" lang="en-US" altLang="ja-JP" sz="1400" dirty="0"/>
                        <a:t>L3</a:t>
                      </a:r>
                    </a:p>
                    <a:p>
                      <a:r>
                        <a:rPr kumimoji="1" lang="en-US" altLang="ja-JP" sz="1400" dirty="0"/>
                        <a:t>L4</a:t>
                      </a:r>
                      <a:endParaRPr kumimoji="1" lang="ja-JP" altLang="en-US" sz="1400" dirty="0"/>
                    </a:p>
                  </a:txBody>
                  <a:tcPr/>
                </a:tc>
                <a:tc>
                  <a:txBody>
                    <a:bodyPr/>
                    <a:lstStyle/>
                    <a:p>
                      <a:r>
                        <a:rPr kumimoji="1" lang="en-US" altLang="ja-JP" sz="1400" dirty="0"/>
                        <a:t>L2</a:t>
                      </a:r>
                      <a:endParaRPr kumimoji="1" lang="ja-JP" altLang="en-US" sz="1400" dirty="0"/>
                    </a:p>
                  </a:txBody>
                  <a:tcPr/>
                </a:tc>
                <a:tc>
                  <a:txBody>
                    <a:bodyPr/>
                    <a:lstStyle/>
                    <a:p>
                      <a:r>
                        <a:rPr kumimoji="1" lang="en-US" altLang="ja-JP" sz="1400" dirty="0">
                          <a:solidFill>
                            <a:srgbClr val="FF0000"/>
                          </a:solidFill>
                        </a:rPr>
                        <a:t>L2(moments)</a:t>
                      </a:r>
                    </a:p>
                    <a:p>
                      <a:r>
                        <a:rPr kumimoji="1" lang="en-US" altLang="ja-JP" sz="1400" dirty="0">
                          <a:solidFill>
                            <a:srgbClr val="FF0000"/>
                          </a:solidFill>
                        </a:rPr>
                        <a:t>L3</a:t>
                      </a:r>
                      <a:endParaRPr kumimoji="1" lang="ja-JP" altLang="en-US" sz="1400" dirty="0">
                        <a:solidFill>
                          <a:srgbClr val="FF0000"/>
                        </a:solidFill>
                      </a:endParaRPr>
                    </a:p>
                  </a:txBody>
                  <a:tcPr/>
                </a:tc>
                <a:tc>
                  <a:txBody>
                    <a:bodyPr/>
                    <a:lstStyle/>
                    <a:p>
                      <a:endParaRPr kumimoji="1" lang="ja-JP" altLang="en-US" sz="1400" dirty="0"/>
                    </a:p>
                  </a:txBody>
                  <a:tcPr/>
                </a:tc>
                <a:tc>
                  <a:txBody>
                    <a:bodyPr/>
                    <a:lstStyle/>
                    <a:p>
                      <a:r>
                        <a:rPr kumimoji="1" lang="en-US" altLang="ja-JP" sz="1400" dirty="0"/>
                        <a:t>L3</a:t>
                      </a:r>
                    </a:p>
                    <a:p>
                      <a:r>
                        <a:rPr kumimoji="1" lang="en-US" altLang="ja-JP" sz="1400" dirty="0"/>
                        <a:t>L4</a:t>
                      </a:r>
                      <a:endParaRPr kumimoji="1" lang="ja-JP" altLang="en-US" sz="1400" dirty="0"/>
                    </a:p>
                  </a:txBody>
                  <a:tcPr/>
                </a:tc>
                <a:extLst>
                  <a:ext uri="{0D108BD9-81ED-4DB2-BD59-A6C34878D82A}">
                    <a16:rowId xmlns:a16="http://schemas.microsoft.com/office/drawing/2014/main" val="2305005474"/>
                  </a:ext>
                </a:extLst>
              </a:tr>
            </a:tbl>
          </a:graphicData>
        </a:graphic>
      </p:graphicFrame>
      <p:sp>
        <p:nvSpPr>
          <p:cNvPr id="3" name="テキスト ボックス 2">
            <a:extLst>
              <a:ext uri="{FF2B5EF4-FFF2-40B4-BE49-F238E27FC236}">
                <a16:creationId xmlns:a16="http://schemas.microsoft.com/office/drawing/2014/main" id="{F45B2D3C-00F5-4A7C-B86A-5C1C5E09CBED}"/>
              </a:ext>
            </a:extLst>
          </p:cNvPr>
          <p:cNvSpPr txBox="1"/>
          <p:nvPr/>
        </p:nvSpPr>
        <p:spPr>
          <a:xfrm>
            <a:off x="6320902" y="6230250"/>
            <a:ext cx="2197974" cy="369332"/>
          </a:xfrm>
          <a:prstGeom prst="rect">
            <a:avLst/>
          </a:prstGeom>
          <a:solidFill>
            <a:srgbClr val="FFFF00"/>
          </a:solidFill>
        </p:spPr>
        <p:txBody>
          <a:bodyPr wrap="none" rtlCol="0">
            <a:spAutoFit/>
          </a:bodyPr>
          <a:lstStyle/>
          <a:p>
            <a:r>
              <a:rPr kumimoji="1" lang="en-US" altLang="ja-JP" dirty="0"/>
              <a:t>Feedback from NOAA</a:t>
            </a:r>
            <a:endParaRPr kumimoji="1" lang="ja-JP" altLang="en-US" dirty="0"/>
          </a:p>
        </p:txBody>
      </p:sp>
    </p:spTree>
    <p:extLst>
      <p:ext uri="{BB962C8B-B14F-4D97-AF65-F5344CB8AC3E}">
        <p14:creationId xmlns:p14="http://schemas.microsoft.com/office/powerpoint/2010/main" val="2110768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39B3DB-1DA9-8C96-167C-8AC4A769973C}"/>
              </a:ext>
            </a:extLst>
          </p:cNvPr>
          <p:cNvSpPr>
            <a:spLocks noGrp="1"/>
          </p:cNvSpPr>
          <p:nvPr>
            <p:ph type="title"/>
          </p:nvPr>
        </p:nvSpPr>
        <p:spPr/>
        <p:txBody>
          <a:bodyPr/>
          <a:lstStyle/>
          <a:p>
            <a:r>
              <a:rPr kumimoji="1" lang="en-US" altLang="ja-JP" dirty="0"/>
              <a:t>Proposal of Data Level Mapping (cont’d)</a:t>
            </a:r>
            <a:endParaRPr kumimoji="1" lang="ja-JP" altLang="en-US" dirty="0"/>
          </a:p>
        </p:txBody>
      </p:sp>
      <p:sp>
        <p:nvSpPr>
          <p:cNvPr id="3" name="コンテンツ プレースホルダー 2">
            <a:extLst>
              <a:ext uri="{FF2B5EF4-FFF2-40B4-BE49-F238E27FC236}">
                <a16:creationId xmlns:a16="http://schemas.microsoft.com/office/drawing/2014/main" id="{957559B7-6925-AAC8-364B-03706414A303}"/>
              </a:ext>
            </a:extLst>
          </p:cNvPr>
          <p:cNvSpPr>
            <a:spLocks noGrp="1"/>
          </p:cNvSpPr>
          <p:nvPr>
            <p:ph idx="1"/>
          </p:nvPr>
        </p:nvSpPr>
        <p:spPr>
          <a:xfrm>
            <a:off x="457200" y="997527"/>
            <a:ext cx="8229600" cy="5735782"/>
          </a:xfrm>
        </p:spPr>
        <p:txBody>
          <a:bodyPr/>
          <a:lstStyle/>
          <a:p>
            <a:r>
              <a:rPr kumimoji="1" lang="en-US" altLang="ja-JP" dirty="0"/>
              <a:t>Please review proposed data level mapping (previous page).</a:t>
            </a:r>
          </a:p>
          <a:p>
            <a:pPr marL="0" indent="0">
              <a:buNone/>
            </a:pPr>
            <a:endParaRPr kumimoji="1" lang="en-US" altLang="ja-JP" dirty="0"/>
          </a:p>
          <a:p>
            <a:pPr marL="0" indent="0">
              <a:buNone/>
            </a:pPr>
            <a:r>
              <a:rPr kumimoji="1" lang="en-US" altLang="ja-JP" dirty="0"/>
              <a:t>Concept of Cross-Calibration for Particle Observation Instruments</a:t>
            </a:r>
          </a:p>
          <a:p>
            <a:r>
              <a:rPr kumimoji="1" lang="en-US" altLang="ja-JP" dirty="0"/>
              <a:t>When developing products or applications using numbers of in-situ observation data, it is necessary to use data corrected with cross-calibration information.</a:t>
            </a:r>
          </a:p>
          <a:p>
            <a:r>
              <a:rPr kumimoji="1" lang="en-US" altLang="ja-JP" dirty="0"/>
              <a:t>In-situ particle observations do not have </a:t>
            </a:r>
            <a:r>
              <a:rPr kumimoji="1" lang="en-US" altLang="ja-JP" dirty="0">
                <a:solidFill>
                  <a:srgbClr val="FF0000"/>
                </a:solidFill>
                <a:highlight>
                  <a:srgbClr val="FFFF00"/>
                </a:highlight>
              </a:rPr>
              <a:t>an absolute reference.</a:t>
            </a:r>
          </a:p>
          <a:p>
            <a:r>
              <a:rPr kumimoji="1" lang="en-US" altLang="ja-JP" dirty="0"/>
              <a:t>Continuity and quality control of observation data obtained by each organization should be respected.</a:t>
            </a:r>
          </a:p>
          <a:p>
            <a:r>
              <a:rPr kumimoji="1" lang="en-US" altLang="ja-JP" dirty="0"/>
              <a:t>Based on the above,, “Calibrated (WMO-L2)” data with ancillary data should be exchanged for cross-calibration. </a:t>
            </a:r>
          </a:p>
          <a:p>
            <a:r>
              <a:rPr kumimoji="1" lang="en-US" altLang="ja-JP" dirty="0"/>
              <a:t>If sufficient calibration cannot be performed using internal heritage or resources, it is also possible to process data based on cross-calibrated data from “recommended instruments” and publish the resulting “Calibrated” data.</a:t>
            </a:r>
          </a:p>
        </p:txBody>
      </p:sp>
    </p:spTree>
    <p:extLst>
      <p:ext uri="{BB962C8B-B14F-4D97-AF65-F5344CB8AC3E}">
        <p14:creationId xmlns:p14="http://schemas.microsoft.com/office/powerpoint/2010/main" val="2369967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9ADB8E-3A32-1AFB-2673-2F20D4A139AA}"/>
              </a:ext>
            </a:extLst>
          </p:cNvPr>
          <p:cNvSpPr>
            <a:spLocks noGrp="1"/>
          </p:cNvSpPr>
          <p:nvPr>
            <p:ph type="title"/>
          </p:nvPr>
        </p:nvSpPr>
        <p:spPr/>
        <p:txBody>
          <a:bodyPr/>
          <a:lstStyle/>
          <a:p>
            <a:r>
              <a:rPr kumimoji="1" lang="en-US" altLang="ja-JP" dirty="0"/>
              <a:t>GSICS New Website</a:t>
            </a:r>
            <a:r>
              <a:rPr kumimoji="1" lang="ja-JP" altLang="en-US" dirty="0"/>
              <a:t> </a:t>
            </a:r>
            <a:r>
              <a:rPr kumimoji="1" lang="en-US" altLang="ja-JP" dirty="0"/>
              <a:t>(https://gsicsweb.eumetsat.int/)</a:t>
            </a:r>
            <a:endParaRPr kumimoji="1" lang="ja-JP" altLang="en-US" dirty="0"/>
          </a:p>
        </p:txBody>
      </p:sp>
      <p:pic>
        <p:nvPicPr>
          <p:cNvPr id="5" name="コンテンツ プレースホルダー 4"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B12EE83F-EF9A-A4E8-71DC-45D27412065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51345" y="935886"/>
            <a:ext cx="7029014" cy="5123623"/>
          </a:xfrm>
        </p:spPr>
      </p:pic>
      <p:sp>
        <p:nvSpPr>
          <p:cNvPr id="6" name="テキスト ボックス 5">
            <a:extLst>
              <a:ext uri="{FF2B5EF4-FFF2-40B4-BE49-F238E27FC236}">
                <a16:creationId xmlns:a16="http://schemas.microsoft.com/office/drawing/2014/main" id="{294DB4DE-C385-215D-53EB-AA81353B99AC}"/>
              </a:ext>
            </a:extLst>
          </p:cNvPr>
          <p:cNvSpPr txBox="1"/>
          <p:nvPr/>
        </p:nvSpPr>
        <p:spPr>
          <a:xfrm>
            <a:off x="554182" y="6027003"/>
            <a:ext cx="7204363" cy="830997"/>
          </a:xfrm>
          <a:prstGeom prst="rect">
            <a:avLst/>
          </a:prstGeom>
          <a:noFill/>
        </p:spPr>
        <p:txBody>
          <a:bodyPr wrap="square" rtlCol="0">
            <a:spAutoFit/>
          </a:bodyPr>
          <a:lstStyle/>
          <a:p>
            <a:r>
              <a:rPr kumimoji="1" lang="en-US" altLang="ja-JP" sz="2400" dirty="0"/>
              <a:t>Since GSICS Wiki page operated by UMD was broken, new GSICS Website have started since last October</a:t>
            </a:r>
            <a:r>
              <a:rPr kumimoji="1" lang="en-US" altLang="ja-JP" dirty="0"/>
              <a:t>. </a:t>
            </a:r>
            <a:endParaRPr kumimoji="1" lang="ja-JP" altLang="en-US" dirty="0"/>
          </a:p>
        </p:txBody>
      </p:sp>
    </p:spTree>
    <p:extLst>
      <p:ext uri="{BB962C8B-B14F-4D97-AF65-F5344CB8AC3E}">
        <p14:creationId xmlns:p14="http://schemas.microsoft.com/office/powerpoint/2010/main" val="1968799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6C2E8F-A0EF-FDCD-E927-B733AC6A9789}"/>
              </a:ext>
            </a:extLst>
          </p:cNvPr>
          <p:cNvSpPr>
            <a:spLocks noGrp="1"/>
          </p:cNvSpPr>
          <p:nvPr>
            <p:ph type="title"/>
          </p:nvPr>
        </p:nvSpPr>
        <p:spPr/>
        <p:txBody>
          <a:bodyPr/>
          <a:lstStyle/>
          <a:p>
            <a:r>
              <a:rPr kumimoji="1" lang="en-US" altLang="ja-JP" dirty="0"/>
              <a:t>GSICS Annual Meeting (Mar. 23-27, 2026@Ottawa) </a:t>
            </a:r>
            <a:endParaRPr kumimoji="1" lang="ja-JP" altLang="en-US" dirty="0"/>
          </a:p>
        </p:txBody>
      </p:sp>
      <p:pic>
        <p:nvPicPr>
          <p:cNvPr id="9" name="コンテンツ プレースホルダー 8" descr="グラフィカル ユーザー インターフェイス, Web サイト&#10;&#10;AI 生成コンテンツは誤りを含む可能性があります。">
            <a:extLst>
              <a:ext uri="{FF2B5EF4-FFF2-40B4-BE49-F238E27FC236}">
                <a16:creationId xmlns:a16="http://schemas.microsoft.com/office/drawing/2014/main" id="{4ADD6162-1325-3E37-8E51-165781637A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5782" y="972291"/>
            <a:ext cx="6511520" cy="5770254"/>
          </a:xfrm>
        </p:spPr>
      </p:pic>
      <p:sp>
        <p:nvSpPr>
          <p:cNvPr id="10" name="テキスト ボックス 9">
            <a:extLst>
              <a:ext uri="{FF2B5EF4-FFF2-40B4-BE49-F238E27FC236}">
                <a16:creationId xmlns:a16="http://schemas.microsoft.com/office/drawing/2014/main" id="{F3559A4F-B668-D618-BB87-61FCF00B8557}"/>
              </a:ext>
            </a:extLst>
          </p:cNvPr>
          <p:cNvSpPr txBox="1"/>
          <p:nvPr/>
        </p:nvSpPr>
        <p:spPr>
          <a:xfrm>
            <a:off x="3911542" y="5377924"/>
            <a:ext cx="4938275" cy="707886"/>
          </a:xfrm>
          <a:prstGeom prst="rect">
            <a:avLst/>
          </a:prstGeom>
          <a:solidFill>
            <a:srgbClr val="FFFF00"/>
          </a:solidFill>
        </p:spPr>
        <p:txBody>
          <a:bodyPr wrap="none" rtlCol="0">
            <a:spAutoFit/>
          </a:bodyPr>
          <a:lstStyle/>
          <a:p>
            <a:r>
              <a:rPr kumimoji="1" lang="en-US" altLang="ja-JP" sz="2000" dirty="0"/>
              <a:t>Please consider to join the meeting.</a:t>
            </a:r>
          </a:p>
          <a:p>
            <a:r>
              <a:rPr kumimoji="1" lang="en-US" altLang="ja-JP" sz="2000" dirty="0"/>
              <a:t>Detailed information will be announced soon.</a:t>
            </a:r>
            <a:endParaRPr kumimoji="1" lang="ja-JP" altLang="en-US" sz="2000" dirty="0"/>
          </a:p>
        </p:txBody>
      </p:sp>
    </p:spTree>
    <p:extLst>
      <p:ext uri="{BB962C8B-B14F-4D97-AF65-F5344CB8AC3E}">
        <p14:creationId xmlns:p14="http://schemas.microsoft.com/office/powerpoint/2010/main" val="2269339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1F1BA8-C52E-CEEB-1E63-42A5EF6A293A}"/>
              </a:ext>
            </a:extLst>
          </p:cNvPr>
          <p:cNvSpPr>
            <a:spLocks noGrp="1"/>
          </p:cNvSpPr>
          <p:nvPr>
            <p:ph type="title"/>
          </p:nvPr>
        </p:nvSpPr>
        <p:spPr/>
        <p:txBody>
          <a:bodyPr/>
          <a:lstStyle/>
          <a:p>
            <a:r>
              <a:rPr kumimoji="1" lang="en-US" altLang="ja-JP" dirty="0"/>
              <a:t>Action Items (1/2)</a:t>
            </a:r>
            <a:endParaRPr kumimoji="1" lang="ja-JP" altLang="en-US" dirty="0"/>
          </a:p>
        </p:txBody>
      </p:sp>
      <p:sp>
        <p:nvSpPr>
          <p:cNvPr id="3" name="コンテンツ プレースホルダー 2">
            <a:extLst>
              <a:ext uri="{FF2B5EF4-FFF2-40B4-BE49-F238E27FC236}">
                <a16:creationId xmlns:a16="http://schemas.microsoft.com/office/drawing/2014/main" id="{4DB3CE31-AB42-6C9C-3F6E-2F1AA5C12F21}"/>
              </a:ext>
            </a:extLst>
          </p:cNvPr>
          <p:cNvSpPr>
            <a:spLocks noGrp="1"/>
          </p:cNvSpPr>
          <p:nvPr>
            <p:ph idx="1"/>
          </p:nvPr>
        </p:nvSpPr>
        <p:spPr>
          <a:xfrm>
            <a:off x="457200" y="1600206"/>
            <a:ext cx="8229600" cy="4688299"/>
          </a:xfrm>
        </p:spPr>
        <p:txBody>
          <a:bodyPr/>
          <a:lstStyle/>
          <a:p>
            <a:pPr marL="457200" indent="-457200">
              <a:buFont typeface="+mj-lt"/>
              <a:buAutoNum type="arabicPeriod"/>
            </a:pPr>
            <a:r>
              <a:rPr kumimoji="1" lang="en-US" altLang="ja-JP" dirty="0"/>
              <a:t>To proceed the tasks in the work plan document, the following  leads (different parts, different people) needs to be assigned.</a:t>
            </a:r>
          </a:p>
          <a:p>
            <a:pPr marL="826486" lvl="1" indent="-457200">
              <a:buFont typeface="+mj-lt"/>
              <a:buAutoNum type="arabicPeriod"/>
            </a:pPr>
            <a:r>
              <a:rPr kumimoji="1" lang="en-US" altLang="ja-JP" dirty="0"/>
              <a:t>Map data level definitions of GSICS members (1 person)</a:t>
            </a:r>
          </a:p>
          <a:p>
            <a:pPr marL="826486" lvl="1" indent="-457200">
              <a:buFont typeface="+mj-lt"/>
              <a:buAutoNum type="arabicPeriod"/>
            </a:pPr>
            <a:r>
              <a:rPr kumimoji="1" lang="en-US" altLang="ja-JP" dirty="0"/>
              <a:t>Define Data Exchange services (2 persons)</a:t>
            </a:r>
          </a:p>
          <a:p>
            <a:pPr marL="457200" indent="-457200">
              <a:buFont typeface="+mj-lt"/>
              <a:buAutoNum type="arabicPeriod"/>
            </a:pPr>
            <a:r>
              <a:rPr kumimoji="1" lang="en-US" altLang="ja-JP" strike="sngStrike" dirty="0"/>
              <a:t>If you have interested in updating “Data Analysis Procedure Document”, please give your availability to </a:t>
            </a:r>
            <a:r>
              <a:rPr kumimoji="1" lang="en-US" altLang="ja-JP" strike="sngStrike" dirty="0">
                <a:hlinkClick r:id="rId2"/>
              </a:rPr>
              <a:t>https://doonera.onera.fr/studs.php?poll=doMbtv7CDP7txNRq</a:t>
            </a:r>
            <a:endParaRPr kumimoji="1" lang="en-US" altLang="ja-JP" strike="sngStrike" dirty="0"/>
          </a:p>
          <a:p>
            <a:pPr marL="457200" indent="-457200">
              <a:buFont typeface="+mj-lt"/>
              <a:buAutoNum type="arabicPeriod"/>
            </a:pPr>
            <a:r>
              <a:rPr kumimoji="1" lang="en-US" altLang="ja-JP" dirty="0"/>
              <a:t>Please review proposed data level mapping (previous page), and review which level of data should be exchanged for cross-calibration.</a:t>
            </a:r>
          </a:p>
          <a:p>
            <a:pPr marL="457200" indent="-457200">
              <a:buFont typeface="+mj-lt"/>
              <a:buAutoNum type="arabicPeriod"/>
            </a:pPr>
            <a:r>
              <a:rPr kumimoji="1" lang="en-US" altLang="ja-JP" strike="sngStrike" dirty="0"/>
              <a:t>Proposing application produced from multiple satellite data </a:t>
            </a:r>
            <a:r>
              <a:rPr kumimoji="1" lang="ja-JP" altLang="en-US" strike="sngStrike" dirty="0"/>
              <a:t>→ </a:t>
            </a:r>
            <a:r>
              <a:rPr kumimoji="1" lang="en-US" altLang="ja-JP" strike="sngStrike" dirty="0">
                <a:solidFill>
                  <a:srgbClr val="FF0000"/>
                </a:solidFill>
              </a:rPr>
              <a:t>I propose to forward this action item to TG on the improving Data Access in CGMS/SWCG (proposed to close from GSICS GRWG).</a:t>
            </a:r>
          </a:p>
          <a:p>
            <a:pPr marL="826486" lvl="1" indent="-457200">
              <a:buFont typeface="+mj-lt"/>
              <a:buAutoNum type="arabicPeriod"/>
            </a:pPr>
            <a:endParaRPr kumimoji="1" lang="ja-JP" altLang="en-US" dirty="0"/>
          </a:p>
        </p:txBody>
      </p:sp>
      <p:sp>
        <p:nvSpPr>
          <p:cNvPr id="4" name="テキスト ボックス 3">
            <a:extLst>
              <a:ext uri="{FF2B5EF4-FFF2-40B4-BE49-F238E27FC236}">
                <a16:creationId xmlns:a16="http://schemas.microsoft.com/office/drawing/2014/main" id="{3B99E33E-CE22-108F-6162-F79AFA557545}"/>
              </a:ext>
            </a:extLst>
          </p:cNvPr>
          <p:cNvSpPr txBox="1"/>
          <p:nvPr/>
        </p:nvSpPr>
        <p:spPr>
          <a:xfrm>
            <a:off x="6853560" y="2610035"/>
            <a:ext cx="696024" cy="369332"/>
          </a:xfrm>
          <a:prstGeom prst="rect">
            <a:avLst/>
          </a:prstGeom>
          <a:solidFill>
            <a:srgbClr val="FFFF00"/>
          </a:solidFill>
        </p:spPr>
        <p:txBody>
          <a:bodyPr wrap="none" rtlCol="0">
            <a:spAutoFit/>
          </a:bodyPr>
          <a:lstStyle/>
          <a:p>
            <a:r>
              <a:rPr kumimoji="1" lang="en-US" altLang="ja-JP" dirty="0">
                <a:solidFill>
                  <a:srgbClr val="FF0000"/>
                </a:solidFill>
              </a:rPr>
              <a:t>Open</a:t>
            </a:r>
            <a:endParaRPr kumimoji="1" lang="ja-JP" altLang="en-US" dirty="0">
              <a:solidFill>
                <a:srgbClr val="FF0000"/>
              </a:solidFill>
            </a:endParaRPr>
          </a:p>
        </p:txBody>
      </p:sp>
      <p:sp>
        <p:nvSpPr>
          <p:cNvPr id="5" name="テキスト ボックス 4">
            <a:extLst>
              <a:ext uri="{FF2B5EF4-FFF2-40B4-BE49-F238E27FC236}">
                <a16:creationId xmlns:a16="http://schemas.microsoft.com/office/drawing/2014/main" id="{D1F8601F-33E7-81AC-3A78-EDC377990BF2}"/>
              </a:ext>
            </a:extLst>
          </p:cNvPr>
          <p:cNvSpPr txBox="1"/>
          <p:nvPr/>
        </p:nvSpPr>
        <p:spPr>
          <a:xfrm>
            <a:off x="7769440" y="4697767"/>
            <a:ext cx="696024" cy="369332"/>
          </a:xfrm>
          <a:prstGeom prst="rect">
            <a:avLst/>
          </a:prstGeom>
          <a:solidFill>
            <a:srgbClr val="FFFF00"/>
          </a:solidFill>
        </p:spPr>
        <p:txBody>
          <a:bodyPr wrap="none" rtlCol="0">
            <a:spAutoFit/>
          </a:bodyPr>
          <a:lstStyle/>
          <a:p>
            <a:r>
              <a:rPr kumimoji="1" lang="en-US" altLang="ja-JP" dirty="0">
                <a:solidFill>
                  <a:srgbClr val="FF0000"/>
                </a:solidFill>
              </a:rPr>
              <a:t>Open</a:t>
            </a:r>
            <a:endParaRPr kumimoji="1" lang="ja-JP" altLang="en-US" dirty="0">
              <a:solidFill>
                <a:srgbClr val="FF0000"/>
              </a:solidFill>
            </a:endParaRPr>
          </a:p>
        </p:txBody>
      </p:sp>
    </p:spTree>
    <p:extLst>
      <p:ext uri="{BB962C8B-B14F-4D97-AF65-F5344CB8AC3E}">
        <p14:creationId xmlns:p14="http://schemas.microsoft.com/office/powerpoint/2010/main" val="2834896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C30AB-1508-099B-B579-BC8FE299567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8BACC4D-98B5-AD03-441F-23924C094980}"/>
              </a:ext>
            </a:extLst>
          </p:cNvPr>
          <p:cNvSpPr>
            <a:spLocks noGrp="1"/>
          </p:cNvSpPr>
          <p:nvPr>
            <p:ph type="title"/>
          </p:nvPr>
        </p:nvSpPr>
        <p:spPr/>
        <p:txBody>
          <a:bodyPr/>
          <a:lstStyle/>
          <a:p>
            <a:r>
              <a:rPr kumimoji="1" lang="en-US" altLang="ja-JP" dirty="0"/>
              <a:t>Action Items (2/2)</a:t>
            </a:r>
            <a:endParaRPr kumimoji="1" lang="ja-JP" altLang="en-US" dirty="0"/>
          </a:p>
        </p:txBody>
      </p:sp>
      <p:sp>
        <p:nvSpPr>
          <p:cNvPr id="3" name="コンテンツ プレースホルダー 2">
            <a:extLst>
              <a:ext uri="{FF2B5EF4-FFF2-40B4-BE49-F238E27FC236}">
                <a16:creationId xmlns:a16="http://schemas.microsoft.com/office/drawing/2014/main" id="{1623C25A-C341-FFD4-5011-53933C276BD9}"/>
              </a:ext>
            </a:extLst>
          </p:cNvPr>
          <p:cNvSpPr>
            <a:spLocks noGrp="1"/>
          </p:cNvSpPr>
          <p:nvPr>
            <p:ph idx="1"/>
          </p:nvPr>
        </p:nvSpPr>
        <p:spPr>
          <a:xfrm>
            <a:off x="457200" y="1600207"/>
            <a:ext cx="8229600" cy="1311670"/>
          </a:xfrm>
        </p:spPr>
        <p:txBody>
          <a:bodyPr/>
          <a:lstStyle/>
          <a:p>
            <a:pPr marL="457200" indent="-457200">
              <a:buFont typeface="+mj-lt"/>
              <a:buAutoNum type="arabicPeriod" startAt="5"/>
            </a:pPr>
            <a:r>
              <a:rPr lang="en-US" altLang="ja-JP" dirty="0"/>
              <a:t>Ask for your cooperation with the action items related to the revision of the COSPAR/PRBEM Data Analysis Procedure document</a:t>
            </a:r>
          </a:p>
        </p:txBody>
      </p:sp>
      <p:sp>
        <p:nvSpPr>
          <p:cNvPr id="4" name="テキスト ボックス 3">
            <a:extLst>
              <a:ext uri="{FF2B5EF4-FFF2-40B4-BE49-F238E27FC236}">
                <a16:creationId xmlns:a16="http://schemas.microsoft.com/office/drawing/2014/main" id="{99510086-2AAA-9431-3871-0495FD7D0C55}"/>
              </a:ext>
            </a:extLst>
          </p:cNvPr>
          <p:cNvSpPr txBox="1"/>
          <p:nvPr/>
        </p:nvSpPr>
        <p:spPr>
          <a:xfrm>
            <a:off x="2654422" y="2343705"/>
            <a:ext cx="613117" cy="369332"/>
          </a:xfrm>
          <a:prstGeom prst="rect">
            <a:avLst/>
          </a:prstGeom>
          <a:solidFill>
            <a:srgbClr val="FFFF00"/>
          </a:solidFill>
        </p:spPr>
        <p:txBody>
          <a:bodyPr wrap="none" rtlCol="0">
            <a:spAutoFit/>
          </a:bodyPr>
          <a:lstStyle/>
          <a:p>
            <a:r>
              <a:rPr kumimoji="1" lang="en-US" altLang="ja-JP" dirty="0">
                <a:solidFill>
                  <a:srgbClr val="FF0000"/>
                </a:solidFill>
              </a:rPr>
              <a:t>New</a:t>
            </a:r>
            <a:endParaRPr kumimoji="1" lang="ja-JP" altLang="en-US" dirty="0">
              <a:solidFill>
                <a:srgbClr val="FF0000"/>
              </a:solidFill>
            </a:endParaRPr>
          </a:p>
        </p:txBody>
      </p:sp>
    </p:spTree>
    <p:extLst>
      <p:ext uri="{BB962C8B-B14F-4D97-AF65-F5344CB8AC3E}">
        <p14:creationId xmlns:p14="http://schemas.microsoft.com/office/powerpoint/2010/main" val="3204233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F8C790-7D29-E01A-E429-95F4FC77856F}"/>
              </a:ext>
            </a:extLst>
          </p:cNvPr>
          <p:cNvSpPr>
            <a:spLocks noGrp="1"/>
          </p:cNvSpPr>
          <p:nvPr>
            <p:ph type="title"/>
          </p:nvPr>
        </p:nvSpPr>
        <p:spPr/>
        <p:txBody>
          <a:bodyPr/>
          <a:lstStyle/>
          <a:p>
            <a:r>
              <a:rPr kumimoji="1" lang="en-US" altLang="ja-JP" dirty="0"/>
              <a:t>Next Meeting proposal</a:t>
            </a:r>
            <a:endParaRPr kumimoji="1" lang="ja-JP" altLang="en-US" dirty="0"/>
          </a:p>
        </p:txBody>
      </p:sp>
      <p:sp>
        <p:nvSpPr>
          <p:cNvPr id="3" name="コンテンツ プレースホルダー 2">
            <a:extLst>
              <a:ext uri="{FF2B5EF4-FFF2-40B4-BE49-F238E27FC236}">
                <a16:creationId xmlns:a16="http://schemas.microsoft.com/office/drawing/2014/main" id="{E57A956C-C819-3B41-5C01-48F4B9127BA4}"/>
              </a:ext>
            </a:extLst>
          </p:cNvPr>
          <p:cNvSpPr>
            <a:spLocks noGrp="1"/>
          </p:cNvSpPr>
          <p:nvPr>
            <p:ph idx="1"/>
          </p:nvPr>
        </p:nvSpPr>
        <p:spPr>
          <a:xfrm>
            <a:off x="339865" y="1600207"/>
            <a:ext cx="8520914" cy="4525963"/>
          </a:xfrm>
        </p:spPr>
        <p:txBody>
          <a:bodyPr/>
          <a:lstStyle/>
          <a:p>
            <a:r>
              <a:rPr kumimoji="1" lang="en-US" altLang="ja-JP" sz="2800" dirty="0"/>
              <a:t>Next meeting: </a:t>
            </a:r>
            <a:r>
              <a:rPr kumimoji="1" lang="en-US" altLang="ja-JP" sz="2800" dirty="0">
                <a:highlight>
                  <a:srgbClr val="FFFF00"/>
                </a:highlight>
              </a:rPr>
              <a:t>Jan. 27 (Thu.), </a:t>
            </a:r>
            <a:r>
              <a:rPr kumimoji="1" lang="en-US" altLang="ja-JP" sz="2800" dirty="0"/>
              <a:t>2026 12:00UTC-</a:t>
            </a:r>
          </a:p>
        </p:txBody>
      </p:sp>
    </p:spTree>
    <p:extLst>
      <p:ext uri="{BB962C8B-B14F-4D97-AF65-F5344CB8AC3E}">
        <p14:creationId xmlns:p14="http://schemas.microsoft.com/office/powerpoint/2010/main" val="1977689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73DFAE-B8E1-01AF-6A2F-3740725260E6}"/>
              </a:ext>
            </a:extLst>
          </p:cNvPr>
          <p:cNvSpPr>
            <a:spLocks noGrp="1"/>
          </p:cNvSpPr>
          <p:nvPr>
            <p:ph type="title"/>
          </p:nvPr>
        </p:nvSpPr>
        <p:spPr/>
        <p:txBody>
          <a:bodyPr/>
          <a:lstStyle/>
          <a:p>
            <a:r>
              <a:rPr kumimoji="1" lang="en-US" altLang="ja-JP" dirty="0"/>
              <a:t>AOB?</a:t>
            </a:r>
            <a:endParaRPr kumimoji="1" lang="ja-JP" altLang="en-US" dirty="0"/>
          </a:p>
        </p:txBody>
      </p:sp>
      <p:sp>
        <p:nvSpPr>
          <p:cNvPr id="3" name="コンテンツ プレースホルダー 2">
            <a:extLst>
              <a:ext uri="{FF2B5EF4-FFF2-40B4-BE49-F238E27FC236}">
                <a16:creationId xmlns:a16="http://schemas.microsoft.com/office/drawing/2014/main" id="{29D61FC1-02CC-A7D6-EFE8-F1B4D3F78412}"/>
              </a:ext>
            </a:extLst>
          </p:cNvPr>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2543832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B6E5E9-92C5-418B-D23F-3F2C74EAF10E}"/>
              </a:ext>
            </a:extLst>
          </p:cNvPr>
          <p:cNvSpPr>
            <a:spLocks noGrp="1"/>
          </p:cNvSpPr>
          <p:nvPr>
            <p:ph type="title"/>
          </p:nvPr>
        </p:nvSpPr>
        <p:spPr/>
        <p:txBody>
          <a:bodyPr/>
          <a:lstStyle/>
          <a:p>
            <a:r>
              <a:rPr lang="en-US" altLang="ja-JP" sz="2800" dirty="0"/>
              <a:t>Today’s Agenda</a:t>
            </a:r>
            <a:endParaRPr kumimoji="1" lang="ja-JP" altLang="en-US" dirty="0"/>
          </a:p>
        </p:txBody>
      </p:sp>
      <p:sp>
        <p:nvSpPr>
          <p:cNvPr id="3" name="コンテンツ プレースホルダー 2">
            <a:extLst>
              <a:ext uri="{FF2B5EF4-FFF2-40B4-BE49-F238E27FC236}">
                <a16:creationId xmlns:a16="http://schemas.microsoft.com/office/drawing/2014/main" id="{D6C60DD7-8130-7EFD-305B-EA03ADFBC65F}"/>
              </a:ext>
            </a:extLst>
          </p:cNvPr>
          <p:cNvSpPr>
            <a:spLocks noGrp="1"/>
          </p:cNvSpPr>
          <p:nvPr>
            <p:ph idx="1"/>
          </p:nvPr>
        </p:nvSpPr>
        <p:spPr>
          <a:xfrm>
            <a:off x="457200" y="1157683"/>
            <a:ext cx="8565776" cy="4968486"/>
          </a:xfrm>
        </p:spPr>
        <p:txBody>
          <a:bodyPr/>
          <a:lstStyle/>
          <a:p>
            <a:r>
              <a:rPr kumimoji="1" lang="en-US" altLang="ja-JP" dirty="0"/>
              <a:t>GRWG </a:t>
            </a:r>
            <a:r>
              <a:rPr kumimoji="1" lang="en-US" altLang="ja-JP" dirty="0" err="1"/>
              <a:t>SWx</a:t>
            </a:r>
            <a:r>
              <a:rPr kumimoji="1" lang="en-US" altLang="ja-JP" dirty="0"/>
              <a:t> Sub-group Membership</a:t>
            </a:r>
          </a:p>
          <a:p>
            <a:r>
              <a:rPr kumimoji="1" lang="en-US" altLang="ja-JP" dirty="0"/>
              <a:t>Outcome of WMO Cg-Ext (2025)</a:t>
            </a:r>
          </a:p>
          <a:p>
            <a:r>
              <a:rPr kumimoji="1" lang="en-US" altLang="ja-JP" dirty="0"/>
              <a:t>Brief Report on GSICS </a:t>
            </a:r>
            <a:r>
              <a:rPr kumimoji="1" lang="en-US" altLang="ja-JP" dirty="0" err="1"/>
              <a:t>SWx</a:t>
            </a:r>
            <a:r>
              <a:rPr kumimoji="1" lang="en-US" altLang="ja-JP" dirty="0"/>
              <a:t> SG – COSPAR/PRBEM joint web meeting</a:t>
            </a:r>
          </a:p>
          <a:p>
            <a:r>
              <a:rPr kumimoji="1" lang="en-US" altLang="ja-JP" dirty="0"/>
              <a:t>Work plan of GSICS </a:t>
            </a:r>
            <a:r>
              <a:rPr kumimoji="1" lang="en-US" altLang="ja-JP" dirty="0" err="1"/>
              <a:t>SWx</a:t>
            </a:r>
            <a:r>
              <a:rPr kumimoji="1" lang="en-US" altLang="ja-JP" dirty="0"/>
              <a:t> sub-group</a:t>
            </a:r>
          </a:p>
          <a:p>
            <a:pPr lvl="1"/>
            <a:endParaRPr kumimoji="1" lang="en-US" altLang="ja-JP" dirty="0"/>
          </a:p>
          <a:p>
            <a:r>
              <a:rPr kumimoji="1" lang="en-US" altLang="ja-JP" dirty="0"/>
              <a:t>GSICS Website</a:t>
            </a:r>
          </a:p>
          <a:p>
            <a:r>
              <a:rPr kumimoji="1" lang="en-US" altLang="ja-JP" dirty="0"/>
              <a:t>GSICS Annual Meeting (Mar. 23-27, 2026) @ Ottawa</a:t>
            </a:r>
          </a:p>
          <a:p>
            <a:r>
              <a:rPr kumimoji="1" lang="en-US" altLang="ja-JP" dirty="0"/>
              <a:t>Action Items</a:t>
            </a:r>
          </a:p>
          <a:p>
            <a:r>
              <a:rPr kumimoji="1" lang="en-US" altLang="ja-JP" dirty="0"/>
              <a:t>Next sub-group meeting</a:t>
            </a:r>
          </a:p>
          <a:p>
            <a:r>
              <a:rPr kumimoji="1" lang="en-US" altLang="ja-JP" dirty="0"/>
              <a:t>AOB</a:t>
            </a:r>
            <a:endParaRPr kumimoji="1" lang="ja-JP" altLang="en-US" dirty="0"/>
          </a:p>
        </p:txBody>
      </p:sp>
    </p:spTree>
    <p:extLst>
      <p:ext uri="{BB962C8B-B14F-4D97-AF65-F5344CB8AC3E}">
        <p14:creationId xmlns:p14="http://schemas.microsoft.com/office/powerpoint/2010/main" val="4178527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50A618-7EE7-4D97-8B1B-1D69C59A0194}"/>
              </a:ext>
            </a:extLst>
          </p:cNvPr>
          <p:cNvSpPr>
            <a:spLocks noGrp="1"/>
          </p:cNvSpPr>
          <p:nvPr>
            <p:ph type="title"/>
          </p:nvPr>
        </p:nvSpPr>
        <p:spPr>
          <a:xfrm>
            <a:off x="628650" y="365128"/>
            <a:ext cx="7886700" cy="1194043"/>
          </a:xfrm>
        </p:spPr>
        <p:txBody>
          <a:bodyPr>
            <a:normAutofit/>
          </a:bodyPr>
          <a:lstStyle/>
          <a:p>
            <a:r>
              <a:rPr kumimoji="1" lang="en-US" altLang="ja-JP" dirty="0"/>
              <a:t>GRWG </a:t>
            </a:r>
            <a:r>
              <a:rPr kumimoji="1" lang="en-US" altLang="ja-JP" dirty="0" err="1"/>
              <a:t>SWx</a:t>
            </a:r>
            <a:r>
              <a:rPr kumimoji="1" lang="en-US" altLang="ja-JP" dirty="0"/>
              <a:t> Sub-group Membership</a:t>
            </a:r>
            <a:endParaRPr kumimoji="1" lang="ja-JP" altLang="en-US" dirty="0"/>
          </a:p>
        </p:txBody>
      </p:sp>
      <p:sp>
        <p:nvSpPr>
          <p:cNvPr id="3" name="コンテンツ プレースホルダー 2">
            <a:extLst>
              <a:ext uri="{FF2B5EF4-FFF2-40B4-BE49-F238E27FC236}">
                <a16:creationId xmlns:a16="http://schemas.microsoft.com/office/drawing/2014/main" id="{50D5F2B6-2B29-453F-93E5-B0E8097B6D12}"/>
              </a:ext>
            </a:extLst>
          </p:cNvPr>
          <p:cNvSpPr>
            <a:spLocks noGrp="1"/>
          </p:cNvSpPr>
          <p:nvPr>
            <p:ph idx="1"/>
          </p:nvPr>
        </p:nvSpPr>
        <p:spPr>
          <a:xfrm>
            <a:off x="94129" y="1417640"/>
            <a:ext cx="9049871" cy="3772925"/>
          </a:xfrm>
        </p:spPr>
        <p:txBody>
          <a:bodyPr>
            <a:normAutofit lnSpcReduction="10000"/>
          </a:bodyPr>
          <a:lstStyle/>
          <a:p>
            <a:r>
              <a:rPr kumimoji="1" lang="en-US" altLang="ja-JP" dirty="0"/>
              <a:t>Followings are the members of GRWG </a:t>
            </a:r>
            <a:r>
              <a:rPr kumimoji="1" lang="en-US" altLang="ja-JP" dirty="0" err="1"/>
              <a:t>SWx</a:t>
            </a:r>
            <a:r>
              <a:rPr kumimoji="1" lang="en-US" altLang="ja-JP" dirty="0"/>
              <a:t> Sub-group.</a:t>
            </a:r>
          </a:p>
          <a:p>
            <a:pPr lvl="1">
              <a:defRPr/>
            </a:pPr>
            <a:r>
              <a:rPr lang="en-US" altLang="ja-JP" sz="2000" dirty="0"/>
              <a:t>CMA	</a:t>
            </a:r>
            <a:r>
              <a:rPr lang="en-US" altLang="ja-JP" sz="2000" dirty="0">
                <a:solidFill>
                  <a:srgbClr val="1F497D"/>
                </a:solidFill>
                <a:ea typeface="ＭＳ Ｐゴシック" panose="020B0600070205080204" pitchFamily="50" charset="-128"/>
              </a:rPr>
              <a:t>Cong Huang</a:t>
            </a:r>
          </a:p>
          <a:p>
            <a:pPr lvl="1">
              <a:defRPr/>
            </a:pPr>
            <a:r>
              <a:rPr lang="en-US" altLang="ja-JP" sz="2000" dirty="0">
                <a:solidFill>
                  <a:srgbClr val="1F497D"/>
                </a:solidFill>
                <a:ea typeface="ＭＳ Ｐゴシック" panose="020B0600070205080204" pitchFamily="50" charset="-128"/>
              </a:rPr>
              <a:t>CU	</a:t>
            </a:r>
            <a:r>
              <a:rPr kumimoji="1" lang="en-US" altLang="ja-JP" sz="2000" dirty="0">
                <a:solidFill>
                  <a:srgbClr val="1F497D"/>
                </a:solidFill>
              </a:rPr>
              <a:t>Brian Kress, Juan Rodriguez, Athanasios </a:t>
            </a:r>
            <a:r>
              <a:rPr kumimoji="1" lang="en-US" altLang="ja-JP" sz="2000" dirty="0" err="1">
                <a:solidFill>
                  <a:srgbClr val="1F497D"/>
                </a:solidFill>
              </a:rPr>
              <a:t>Boudouridis</a:t>
            </a:r>
            <a:r>
              <a:rPr kumimoji="1" lang="en-US" altLang="ja-JP" sz="2000" dirty="0">
                <a:solidFill>
                  <a:srgbClr val="1F497D"/>
                </a:solidFill>
              </a:rPr>
              <a:t>, Janet Machol</a:t>
            </a:r>
            <a:endParaRPr lang="en-US" altLang="ja-JP" sz="2000" dirty="0">
              <a:solidFill>
                <a:srgbClr val="1F497D"/>
              </a:solidFill>
              <a:ea typeface="ＭＳ Ｐゴシック" panose="020B0600070205080204" pitchFamily="50" charset="-128"/>
            </a:endParaRPr>
          </a:p>
          <a:p>
            <a:pPr lvl="1"/>
            <a:r>
              <a:rPr lang="en-US" altLang="ja-JP" sz="2000" dirty="0"/>
              <a:t>ESA	Piers </a:t>
            </a:r>
            <a:r>
              <a:rPr lang="en-US" altLang="ja-JP" sz="2000" dirty="0" err="1"/>
              <a:t>Jiggens</a:t>
            </a:r>
            <a:r>
              <a:rPr lang="en-US" altLang="ja-JP" sz="2000" dirty="0"/>
              <a:t>, Hugh Evans, Juha-Pekka </a:t>
            </a:r>
            <a:r>
              <a:rPr lang="en-US" altLang="ja-JP" sz="2000" dirty="0" err="1"/>
              <a:t>Luntama</a:t>
            </a:r>
            <a:r>
              <a:rPr lang="en-US" altLang="ja-JP" sz="2000" dirty="0"/>
              <a:t>, Melanie Heil</a:t>
            </a:r>
            <a:endParaRPr lang="en-US" altLang="ja-JP" sz="2000" dirty="0">
              <a:solidFill>
                <a:srgbClr val="FF0000"/>
              </a:solidFill>
            </a:endParaRPr>
          </a:p>
          <a:p>
            <a:pPr lvl="1"/>
            <a:r>
              <a:rPr kumimoji="1" lang="en-US" altLang="ja-JP" sz="2000" dirty="0"/>
              <a:t>EUMETSAT	Andrew </a:t>
            </a:r>
            <a:r>
              <a:rPr kumimoji="1" lang="en-US" altLang="ja-JP" sz="2000" dirty="0" err="1"/>
              <a:t>Monham</a:t>
            </a:r>
            <a:endParaRPr kumimoji="1" lang="en-US" altLang="ja-JP" sz="2000" dirty="0"/>
          </a:p>
          <a:p>
            <a:pPr lvl="1"/>
            <a:r>
              <a:rPr lang="en-US" altLang="ja-JP" sz="2000" dirty="0"/>
              <a:t>KMA	</a:t>
            </a:r>
            <a:r>
              <a:rPr lang="en-US" altLang="ja-JP" sz="2000" dirty="0" err="1"/>
              <a:t>Eunjeong</a:t>
            </a:r>
            <a:r>
              <a:rPr lang="en-US" altLang="ja-JP" sz="2000" dirty="0"/>
              <a:t> Cha, </a:t>
            </a:r>
            <a:r>
              <a:rPr lang="en-US" altLang="ja-JP" sz="2000" dirty="0" err="1"/>
              <a:t>Daehyeon</a:t>
            </a:r>
            <a:r>
              <a:rPr lang="en-US" altLang="ja-JP" sz="2000" dirty="0"/>
              <a:t> Oh</a:t>
            </a:r>
          </a:p>
          <a:p>
            <a:pPr lvl="1"/>
            <a:r>
              <a:rPr lang="en-US" altLang="ja-JP" sz="2000" dirty="0"/>
              <a:t>NICT	Tsutomu Nagatsuma (Chair)</a:t>
            </a:r>
          </a:p>
          <a:p>
            <a:pPr lvl="1">
              <a:defRPr/>
            </a:pPr>
            <a:r>
              <a:rPr lang="en-US" altLang="ja-JP" sz="2000" dirty="0">
                <a:solidFill>
                  <a:srgbClr val="1F497D"/>
                </a:solidFill>
                <a:latin typeface="Calibri"/>
                <a:ea typeface="ＭＳ Ｐゴシック" panose="020B0600070205080204" pitchFamily="50" charset="-128"/>
              </a:rPr>
              <a:t>NOAA	</a:t>
            </a:r>
            <a:r>
              <a:rPr kumimoji="1" lang="en-US" altLang="ja-JP" sz="2000" dirty="0">
                <a:solidFill>
                  <a:srgbClr val="1F497D"/>
                </a:solidFill>
                <a:latin typeface="Calibri"/>
                <a:ea typeface="ＭＳ Ｐゴシック" panose="020B0600070205080204" pitchFamily="50" charset="-128"/>
              </a:rPr>
              <a:t>Christian Naylor, Jim Spann, Dimitrios Vassiliadis</a:t>
            </a:r>
          </a:p>
          <a:p>
            <a:pPr lvl="1"/>
            <a:r>
              <a:rPr lang="en-US" altLang="ja-JP" sz="2000" dirty="0"/>
              <a:t>SPARC	Ingmar Sandberg</a:t>
            </a:r>
          </a:p>
          <a:p>
            <a:pPr lvl="1"/>
            <a:r>
              <a:rPr lang="en-US" altLang="ja-JP" sz="2000" dirty="0"/>
              <a:t>WMO	</a:t>
            </a:r>
            <a:r>
              <a:rPr lang="en-US" altLang="ja-JP" sz="2000" strike="sngStrike" dirty="0">
                <a:solidFill>
                  <a:srgbClr val="FF0000"/>
                </a:solidFill>
              </a:rPr>
              <a:t>Jesse Andres</a:t>
            </a:r>
          </a:p>
          <a:p>
            <a:pPr lvl="1"/>
            <a:r>
              <a:rPr lang="en-US" altLang="ja-JP" sz="2000" dirty="0">
                <a:highlight>
                  <a:srgbClr val="FFFF00"/>
                </a:highlight>
              </a:rPr>
              <a:t>ISRO?</a:t>
            </a:r>
          </a:p>
        </p:txBody>
      </p:sp>
    </p:spTree>
    <p:extLst>
      <p:ext uri="{BB962C8B-B14F-4D97-AF65-F5344CB8AC3E}">
        <p14:creationId xmlns:p14="http://schemas.microsoft.com/office/powerpoint/2010/main" val="3408689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316C65-4AB4-B15B-FF10-31D462448FA9}"/>
              </a:ext>
            </a:extLst>
          </p:cNvPr>
          <p:cNvSpPr>
            <a:spLocks noGrp="1"/>
          </p:cNvSpPr>
          <p:nvPr>
            <p:ph type="title"/>
          </p:nvPr>
        </p:nvSpPr>
        <p:spPr/>
        <p:txBody>
          <a:bodyPr/>
          <a:lstStyle/>
          <a:p>
            <a:r>
              <a:rPr kumimoji="1" lang="en-US" altLang="ja-JP" dirty="0"/>
              <a:t>Outcome of WMO Cg-Ext (2025)</a:t>
            </a:r>
            <a:endParaRPr kumimoji="1" lang="ja-JP" altLang="en-US" dirty="0"/>
          </a:p>
        </p:txBody>
      </p:sp>
      <p:pic>
        <p:nvPicPr>
          <p:cNvPr id="5" name="コンテンツ プレースホルダー 4" descr="タイムライン&#10;&#10;AI 生成コンテンツは誤りを含む可能性があります。">
            <a:extLst>
              <a:ext uri="{FF2B5EF4-FFF2-40B4-BE49-F238E27FC236}">
                <a16:creationId xmlns:a16="http://schemas.microsoft.com/office/drawing/2014/main" id="{59688481-8BB7-471E-F6D8-59672D016C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1106544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CD35DD-FF73-D561-ED84-3FE1C2B2E8CA}"/>
              </a:ext>
            </a:extLst>
          </p:cNvPr>
          <p:cNvSpPr>
            <a:spLocks noGrp="1"/>
          </p:cNvSpPr>
          <p:nvPr>
            <p:ph type="title"/>
          </p:nvPr>
        </p:nvSpPr>
        <p:spPr/>
        <p:txBody>
          <a:bodyPr/>
          <a:lstStyle/>
          <a:p>
            <a:r>
              <a:rPr kumimoji="1" lang="en-US" altLang="ja-JP" dirty="0"/>
              <a:t>Outcome of WMO Cg-Ext (2025)</a:t>
            </a:r>
            <a:endParaRPr kumimoji="1" lang="ja-JP" altLang="en-US" dirty="0"/>
          </a:p>
        </p:txBody>
      </p:sp>
      <p:pic>
        <p:nvPicPr>
          <p:cNvPr id="5" name="コンテンツ プレースホルダー 4"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2F251083-A827-126D-B97B-6EC433706B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2309320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979DC1-A0A4-C93A-BF7C-7A679A3C195D}"/>
              </a:ext>
            </a:extLst>
          </p:cNvPr>
          <p:cNvSpPr>
            <a:spLocks noGrp="1"/>
          </p:cNvSpPr>
          <p:nvPr>
            <p:ph type="title"/>
          </p:nvPr>
        </p:nvSpPr>
        <p:spPr>
          <a:xfrm>
            <a:off x="457200" y="274640"/>
            <a:ext cx="8229600" cy="543508"/>
          </a:xfrm>
        </p:spPr>
        <p:txBody>
          <a:bodyPr/>
          <a:lstStyle/>
          <a:p>
            <a:r>
              <a:rPr kumimoji="1" lang="en-US" altLang="ja-JP" dirty="0"/>
              <a:t>Work Plan of GSICS GRWG </a:t>
            </a:r>
            <a:r>
              <a:rPr kumimoji="1" lang="en-US" altLang="ja-JP" dirty="0" err="1"/>
              <a:t>SWx</a:t>
            </a:r>
            <a:r>
              <a:rPr kumimoji="1" lang="en-US" altLang="ja-JP" dirty="0"/>
              <a:t> Sub-group</a:t>
            </a:r>
            <a:endParaRPr kumimoji="1" lang="ja-JP" altLang="en-US" dirty="0"/>
          </a:p>
        </p:txBody>
      </p:sp>
      <p:sp>
        <p:nvSpPr>
          <p:cNvPr id="3" name="コンテンツ プレースホルダー 2">
            <a:extLst>
              <a:ext uri="{FF2B5EF4-FFF2-40B4-BE49-F238E27FC236}">
                <a16:creationId xmlns:a16="http://schemas.microsoft.com/office/drawing/2014/main" id="{1456738C-97E6-9AFA-21FB-6143E66275CA}"/>
              </a:ext>
            </a:extLst>
          </p:cNvPr>
          <p:cNvSpPr>
            <a:spLocks noGrp="1"/>
          </p:cNvSpPr>
          <p:nvPr>
            <p:ph idx="1"/>
          </p:nvPr>
        </p:nvSpPr>
        <p:spPr>
          <a:xfrm>
            <a:off x="457200" y="930444"/>
            <a:ext cx="8446168" cy="5079740"/>
          </a:xfrm>
          <a:solidFill>
            <a:schemeClr val="bg1"/>
          </a:solidFill>
        </p:spPr>
        <p:txBody>
          <a:bodyPr/>
          <a:lstStyle/>
          <a:p>
            <a:pPr>
              <a:spcBef>
                <a:spcPts val="800"/>
              </a:spcBef>
              <a:spcAft>
                <a:spcPts val="400"/>
              </a:spcAft>
              <a:buNone/>
            </a:pPr>
            <a:r>
              <a:rPr lang="en-GB" altLang="ja-JP" sz="2000" b="1" kern="100" dirty="0">
                <a:solidFill>
                  <a:srgbClr val="0F4761"/>
                </a:solidFill>
                <a:effectLst/>
                <a:ea typeface="游ゴシック Light" panose="020B0300000000000000" pitchFamily="50" charset="-128"/>
                <a:cs typeface="Times New Roman" panose="02020603050405020304" pitchFamily="18" charset="0"/>
              </a:rPr>
              <a:t>Objective:</a:t>
            </a:r>
            <a:endParaRPr lang="ja-JP" altLang="ja-JP" sz="2000" b="1" kern="100" dirty="0">
              <a:solidFill>
                <a:srgbClr val="0F4761"/>
              </a:solidFill>
              <a:effectLst/>
              <a:ea typeface="游ゴシック Light" panose="020B0300000000000000" pitchFamily="50" charset="-128"/>
              <a:cs typeface="Times New Roman" panose="02020603050405020304" pitchFamily="18" charset="0"/>
            </a:endParaRPr>
          </a:p>
          <a:p>
            <a:pPr indent="0" algn="just">
              <a:spcAft>
                <a:spcPts val="800"/>
              </a:spcAft>
              <a:buNone/>
            </a:pPr>
            <a:r>
              <a:rPr lang="en-GB" altLang="ja-JP" sz="1800" kern="100" dirty="0">
                <a:solidFill>
                  <a:schemeClr val="tx1"/>
                </a:solidFill>
                <a:effectLst/>
                <a:ea typeface="游ゴシック" panose="020B0400000000000000" pitchFamily="50" charset="-128"/>
                <a:cs typeface="Times New Roman" panose="02020603050405020304" pitchFamily="18" charset="0"/>
              </a:rPr>
              <a:t>To provide coherent and consistent exchange of the data provided by radiation monitoring assets of the GSICS members.</a:t>
            </a:r>
            <a:endParaRPr lang="ja-JP" altLang="ja-JP" sz="1800" kern="100" dirty="0">
              <a:solidFill>
                <a:schemeClr val="tx1"/>
              </a:solidFill>
              <a:effectLst/>
              <a:ea typeface="游ゴシック" panose="020B0400000000000000" pitchFamily="50" charset="-128"/>
              <a:cs typeface="Times New Roman" panose="02020603050405020304" pitchFamily="18" charset="0"/>
            </a:endParaRPr>
          </a:p>
          <a:p>
            <a:pPr>
              <a:spcBef>
                <a:spcPts val="800"/>
              </a:spcBef>
              <a:spcAft>
                <a:spcPts val="400"/>
              </a:spcAft>
              <a:buNone/>
            </a:pPr>
            <a:r>
              <a:rPr lang="en-GB" altLang="ja-JP" sz="2000" b="1" kern="100" dirty="0">
                <a:solidFill>
                  <a:srgbClr val="0F4761"/>
                </a:solidFill>
                <a:effectLst/>
                <a:ea typeface="游ゴシック Light" panose="020B0300000000000000" pitchFamily="50" charset="-128"/>
                <a:cs typeface="Times New Roman" panose="02020603050405020304" pitchFamily="18" charset="0"/>
              </a:rPr>
              <a:t>Requirements:</a:t>
            </a:r>
            <a:endParaRPr lang="ja-JP" altLang="ja-JP" sz="2000" b="1" kern="100" dirty="0">
              <a:solidFill>
                <a:srgbClr val="0F4761"/>
              </a:solidFill>
              <a:effectLst/>
              <a:ea typeface="游ゴシック Light" panose="020B0300000000000000" pitchFamily="50" charset="-128"/>
              <a:cs typeface="Times New Roman" panose="02020603050405020304" pitchFamily="18" charset="0"/>
            </a:endParaRPr>
          </a:p>
          <a:p>
            <a:pPr marL="342900" lvl="0" indent="-342900">
              <a:buFont typeface="Symbol" panose="05050102010706020507" pitchFamily="18" charset="2"/>
              <a:buChar char=""/>
            </a:pPr>
            <a:r>
              <a:rPr lang="en-GB" altLang="ja-JP" sz="1800" kern="100" dirty="0">
                <a:effectLst/>
                <a:ea typeface="游ゴシック" panose="020B0400000000000000" pitchFamily="50" charset="-128"/>
                <a:cs typeface="Times New Roman" panose="02020603050405020304" pitchFamily="18" charset="0"/>
              </a:rPr>
              <a:t>Consistency of data level definitions.</a:t>
            </a:r>
            <a:endParaRPr lang="ja-JP" altLang="ja-JP" sz="1800" kern="100" dirty="0">
              <a:effectLst/>
              <a:ea typeface="游ゴシック" panose="020B0400000000000000" pitchFamily="50" charset="-128"/>
              <a:cs typeface="Times New Roman" panose="02020603050405020304" pitchFamily="18" charset="0"/>
            </a:endParaRPr>
          </a:p>
          <a:p>
            <a:pPr marL="342900" lvl="0" indent="-342900">
              <a:buFont typeface="Symbol" panose="05050102010706020507" pitchFamily="18" charset="2"/>
              <a:buChar char=""/>
            </a:pPr>
            <a:r>
              <a:rPr lang="en-GB" altLang="ja-JP" sz="1800" kern="100" dirty="0">
                <a:effectLst/>
                <a:ea typeface="游ゴシック" panose="020B0400000000000000" pitchFamily="50" charset="-128"/>
                <a:cs typeface="Times New Roman" panose="02020603050405020304" pitchFamily="18" charset="0"/>
              </a:rPr>
              <a:t>Cross-calibration of datasets.</a:t>
            </a:r>
            <a:endParaRPr lang="ja-JP" altLang="ja-JP" sz="1800" kern="100" dirty="0">
              <a:effectLst/>
              <a:ea typeface="游ゴシック" panose="020B0400000000000000" pitchFamily="50" charset="-128"/>
              <a:cs typeface="Times New Roman" panose="02020603050405020304" pitchFamily="18" charset="0"/>
            </a:endParaRPr>
          </a:p>
          <a:p>
            <a:pPr marL="342900" lvl="0" indent="-342900">
              <a:buFont typeface="Symbol" panose="05050102010706020507" pitchFamily="18" charset="2"/>
              <a:buChar char=""/>
            </a:pPr>
            <a:r>
              <a:rPr lang="en-GB" altLang="ja-JP" sz="1800" kern="100" dirty="0">
                <a:effectLst/>
                <a:ea typeface="游ゴシック" panose="020B0400000000000000" pitchFamily="50" charset="-128"/>
                <a:cs typeface="Times New Roman" panose="02020603050405020304" pitchFamily="18" charset="0"/>
              </a:rPr>
              <a:t>Standardisation and Specification of data, its meta data and necessary ancillary data.</a:t>
            </a:r>
            <a:endParaRPr lang="ja-JP" altLang="ja-JP" sz="1800" kern="100" dirty="0">
              <a:effectLst/>
              <a:ea typeface="游ゴシック" panose="020B0400000000000000" pitchFamily="50" charset="-128"/>
              <a:cs typeface="Times New Roman" panose="02020603050405020304" pitchFamily="18" charset="0"/>
            </a:endParaRPr>
          </a:p>
          <a:p>
            <a:pPr marL="342900" lvl="0" indent="-342900">
              <a:spcAft>
                <a:spcPts val="800"/>
              </a:spcAft>
              <a:buFont typeface="Symbol" panose="05050102010706020507" pitchFamily="18" charset="2"/>
              <a:buChar char=""/>
            </a:pPr>
            <a:r>
              <a:rPr lang="en-GB" altLang="ja-JP" sz="1800" kern="100" dirty="0">
                <a:effectLst/>
                <a:ea typeface="游ゴシック" panose="020B0400000000000000" pitchFamily="50" charset="-128"/>
                <a:cs typeface="Times New Roman" panose="02020603050405020304" pitchFamily="18" charset="0"/>
              </a:rPr>
              <a:t>Consistent data exchange service interfaces.</a:t>
            </a:r>
            <a:endParaRPr lang="ja-JP" altLang="ja-JP" sz="1800" kern="100" dirty="0">
              <a:effectLst/>
              <a:ea typeface="游ゴシック" panose="020B0400000000000000" pitchFamily="50" charset="-128"/>
              <a:cs typeface="Times New Roman" panose="02020603050405020304" pitchFamily="18" charset="0"/>
            </a:endParaRPr>
          </a:p>
          <a:p>
            <a:pPr marL="0" indent="0">
              <a:spcBef>
                <a:spcPts val="800"/>
              </a:spcBef>
              <a:spcAft>
                <a:spcPts val="400"/>
              </a:spcAft>
              <a:buNone/>
            </a:pPr>
            <a:r>
              <a:rPr lang="en-GB" altLang="ja-JP" sz="2000" b="1" kern="100" dirty="0">
                <a:solidFill>
                  <a:srgbClr val="0F4761"/>
                </a:solidFill>
                <a:effectLst/>
                <a:ea typeface="游ゴシック Light" panose="020B0300000000000000" pitchFamily="50" charset="-128"/>
                <a:cs typeface="Times New Roman" panose="02020603050405020304" pitchFamily="18" charset="0"/>
              </a:rPr>
              <a:t>Tasks:</a:t>
            </a:r>
            <a:endParaRPr lang="ja-JP" altLang="ja-JP" sz="2000" b="1" kern="100" dirty="0">
              <a:solidFill>
                <a:srgbClr val="0F4761"/>
              </a:solidFill>
              <a:effectLst/>
              <a:ea typeface="游ゴシック Light" panose="020B0300000000000000" pitchFamily="50" charset="-128"/>
              <a:cs typeface="Times New Roman" panose="02020603050405020304" pitchFamily="18" charset="0"/>
            </a:endParaRPr>
          </a:p>
          <a:p>
            <a:pPr>
              <a:spcBef>
                <a:spcPts val="800"/>
              </a:spcBef>
              <a:spcAft>
                <a:spcPts val="400"/>
              </a:spcAft>
              <a:buNone/>
            </a:pPr>
            <a:r>
              <a:rPr lang="en-GB" altLang="ja-JP" sz="2000" b="1" u="sng" kern="100" dirty="0">
                <a:solidFill>
                  <a:srgbClr val="0F4761"/>
                </a:solidFill>
                <a:effectLst/>
                <a:ea typeface="游ゴシック Light" panose="020B0300000000000000" pitchFamily="50" charset="-128"/>
                <a:cs typeface="Times New Roman" panose="02020603050405020304" pitchFamily="18" charset="0"/>
              </a:rPr>
              <a:t>Map data level definitions of GSICS members</a:t>
            </a:r>
            <a:endParaRPr lang="ja-JP" altLang="ja-JP" sz="2000" b="1" u="sng" kern="100" dirty="0">
              <a:solidFill>
                <a:srgbClr val="0F4761"/>
              </a:solidFill>
              <a:effectLst/>
              <a:ea typeface="游ゴシック Light" panose="020B0300000000000000" pitchFamily="50" charset="-128"/>
              <a:cs typeface="Times New Roman" panose="02020603050405020304" pitchFamily="18" charset="0"/>
            </a:endParaRPr>
          </a:p>
          <a:p>
            <a:pPr marL="369286" lvl="1" indent="0" algn="just">
              <a:lnSpc>
                <a:spcPct val="107000"/>
              </a:lnSpc>
              <a:spcAft>
                <a:spcPts val="800"/>
              </a:spcAft>
              <a:buNone/>
            </a:pPr>
            <a:r>
              <a:rPr lang="en-GB" altLang="ja-JP" sz="1800" kern="100" dirty="0">
                <a:solidFill>
                  <a:schemeClr val="tx1"/>
                </a:solidFill>
                <a:effectLst/>
                <a:ea typeface="游ゴシック" panose="020B0400000000000000" pitchFamily="50" charset="-128"/>
                <a:cs typeface="Times New Roman" panose="02020603050405020304" pitchFamily="18" charset="0"/>
              </a:rPr>
              <a:t>The definition of data set processing levels varies from instrument to instrument. To ensure consistency for data intercomparisons, it is necessary to provide a mapping between the different levels used by the members.</a:t>
            </a:r>
            <a:endParaRPr lang="ja-JP" altLang="ja-JP" sz="1800" kern="100" dirty="0">
              <a:solidFill>
                <a:schemeClr val="tx1"/>
              </a:solidFill>
              <a:effectLst/>
              <a:ea typeface="游ゴシック" panose="020B0400000000000000" pitchFamily="50"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2351127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DC102-820E-A1C4-F6EB-AA20C9FDE7A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6636560-94D2-B9B9-D775-12767B4FBCF2}"/>
              </a:ext>
            </a:extLst>
          </p:cNvPr>
          <p:cNvSpPr>
            <a:spLocks noGrp="1"/>
          </p:cNvSpPr>
          <p:nvPr>
            <p:ph type="title"/>
          </p:nvPr>
        </p:nvSpPr>
        <p:spPr>
          <a:xfrm>
            <a:off x="457200" y="274640"/>
            <a:ext cx="8229600" cy="647782"/>
          </a:xfrm>
        </p:spPr>
        <p:txBody>
          <a:bodyPr/>
          <a:lstStyle/>
          <a:p>
            <a:r>
              <a:rPr kumimoji="1" lang="en-US" altLang="ja-JP" dirty="0"/>
              <a:t>Work Plan of GSICS GRWG </a:t>
            </a:r>
            <a:r>
              <a:rPr kumimoji="1" lang="en-US" altLang="ja-JP" dirty="0" err="1"/>
              <a:t>SWx</a:t>
            </a:r>
            <a:r>
              <a:rPr kumimoji="1" lang="en-US" altLang="ja-JP" dirty="0"/>
              <a:t> Sub-group</a:t>
            </a:r>
            <a:endParaRPr kumimoji="1" lang="ja-JP" altLang="en-US" dirty="0"/>
          </a:p>
        </p:txBody>
      </p:sp>
      <p:sp>
        <p:nvSpPr>
          <p:cNvPr id="3" name="コンテンツ プレースホルダー 2">
            <a:extLst>
              <a:ext uri="{FF2B5EF4-FFF2-40B4-BE49-F238E27FC236}">
                <a16:creationId xmlns:a16="http://schemas.microsoft.com/office/drawing/2014/main" id="{0C9BA86D-6FD8-B8BD-B018-2685174FEFB1}"/>
              </a:ext>
            </a:extLst>
          </p:cNvPr>
          <p:cNvSpPr>
            <a:spLocks noGrp="1"/>
          </p:cNvSpPr>
          <p:nvPr>
            <p:ph idx="1"/>
          </p:nvPr>
        </p:nvSpPr>
        <p:spPr>
          <a:xfrm>
            <a:off x="457199" y="914402"/>
            <a:ext cx="8510337" cy="5668958"/>
          </a:xfrm>
          <a:solidFill>
            <a:schemeClr val="bg1"/>
          </a:solidFill>
        </p:spPr>
        <p:txBody>
          <a:bodyPr/>
          <a:lstStyle/>
          <a:p>
            <a:pPr>
              <a:spcBef>
                <a:spcPts val="800"/>
              </a:spcBef>
              <a:spcAft>
                <a:spcPts val="400"/>
              </a:spcAft>
              <a:buNone/>
            </a:pPr>
            <a:r>
              <a:rPr lang="en-GB" altLang="ja-JP" sz="2000" b="1" u="sng" kern="100" dirty="0">
                <a:solidFill>
                  <a:srgbClr val="0F4761"/>
                </a:solidFill>
                <a:effectLst/>
                <a:ea typeface="游ゴシック Light" panose="020B0300000000000000" pitchFamily="50" charset="-128"/>
                <a:cs typeface="Times New Roman" panose="02020603050405020304" pitchFamily="18" charset="0"/>
              </a:rPr>
              <a:t>Define procedure for dataset cross-calibration</a:t>
            </a:r>
            <a:endParaRPr lang="ja-JP" altLang="ja-JP" sz="2000" b="1" u="sng" kern="100" dirty="0">
              <a:solidFill>
                <a:srgbClr val="0F4761"/>
              </a:solidFill>
              <a:effectLst/>
              <a:ea typeface="游ゴシック Light" panose="020B0300000000000000" pitchFamily="50" charset="-128"/>
              <a:cs typeface="Times New Roman" panose="02020603050405020304" pitchFamily="18" charset="0"/>
            </a:endParaRPr>
          </a:p>
          <a:p>
            <a:pPr indent="0">
              <a:spcAft>
                <a:spcPts val="800"/>
              </a:spcAft>
              <a:buNone/>
            </a:pPr>
            <a:r>
              <a:rPr lang="en-GB" altLang="ja-JP" sz="1800" kern="100" dirty="0">
                <a:solidFill>
                  <a:schemeClr val="tx1"/>
                </a:solidFill>
                <a:effectLst/>
                <a:ea typeface="游ゴシック" panose="020B0400000000000000" pitchFamily="50" charset="-128"/>
                <a:cs typeface="Times New Roman" panose="02020603050405020304" pitchFamily="18" charset="0"/>
              </a:rPr>
              <a:t>A procedure for the cross-calibration of radiation instrument data is required. Existing procedures, such as the COSPAR/PRBEM procedure (</a:t>
            </a:r>
            <a:r>
              <a:rPr lang="en-GB" altLang="ja-JP" sz="1800" u="sng" kern="100" dirty="0">
                <a:solidFill>
                  <a:schemeClr val="tx1"/>
                </a:solidFill>
                <a:effectLst/>
                <a:ea typeface="游ゴシック" panose="020B0400000000000000" pitchFamily="50" charset="-128"/>
                <a:cs typeface="Times New Roman" panose="02020603050405020304" pitchFamily="18" charset="0"/>
                <a:hlinkClick r:id="rId2">
                  <a:extLst>
                    <a:ext uri="{A12FA001-AC4F-418D-AE19-62706E023703}">
                      <ahyp:hlinkClr xmlns:ahyp="http://schemas.microsoft.com/office/drawing/2018/hyperlinkcolor" val="tx"/>
                    </a:ext>
                  </a:extLst>
                </a:hlinkClick>
              </a:rPr>
              <a:t>https://prbem.github.io/documents/Standard_Data_Analysis.pdf</a:t>
            </a:r>
            <a:r>
              <a:rPr lang="en-GB" altLang="ja-JP" sz="1800" kern="100" dirty="0">
                <a:solidFill>
                  <a:schemeClr val="tx1"/>
                </a:solidFill>
                <a:effectLst/>
                <a:ea typeface="游ゴシック" panose="020B0400000000000000" pitchFamily="50" charset="-128"/>
                <a:cs typeface="Times New Roman" panose="02020603050405020304" pitchFamily="18" charset="0"/>
              </a:rPr>
              <a:t>) will be analysed. The unique aspects of the GSICS data sets on Geostationary orbits, i.e. a lack of conjunctions between spacecraft must be addressed in the process.</a:t>
            </a:r>
            <a:endParaRPr lang="ja-JP" altLang="ja-JP" sz="1800" kern="100" dirty="0">
              <a:solidFill>
                <a:schemeClr val="tx1"/>
              </a:solidFill>
              <a:effectLst/>
              <a:ea typeface="游ゴシック" panose="020B0400000000000000" pitchFamily="50" charset="-128"/>
              <a:cs typeface="Times New Roman" panose="02020603050405020304" pitchFamily="18" charset="0"/>
            </a:endParaRPr>
          </a:p>
          <a:p>
            <a:pPr>
              <a:spcBef>
                <a:spcPts val="800"/>
              </a:spcBef>
              <a:spcAft>
                <a:spcPts val="400"/>
              </a:spcAft>
              <a:buNone/>
            </a:pPr>
            <a:r>
              <a:rPr lang="en-GB" altLang="ja-JP" sz="2000" b="1" u="sng" kern="100" dirty="0">
                <a:solidFill>
                  <a:srgbClr val="0F4761"/>
                </a:solidFill>
                <a:effectLst/>
                <a:ea typeface="游ゴシック Light" panose="020B0300000000000000" pitchFamily="50" charset="-128"/>
                <a:cs typeface="Times New Roman" panose="02020603050405020304" pitchFamily="18" charset="0"/>
              </a:rPr>
              <a:t>Identification of Ancillary Data</a:t>
            </a:r>
            <a:endParaRPr lang="ja-JP" altLang="ja-JP" sz="2000" b="1" u="sng" kern="100" dirty="0">
              <a:solidFill>
                <a:srgbClr val="0F4761"/>
              </a:solidFill>
              <a:effectLst/>
              <a:ea typeface="游ゴシック Light" panose="020B0300000000000000" pitchFamily="50" charset="-128"/>
              <a:cs typeface="Times New Roman" panose="02020603050405020304" pitchFamily="18" charset="0"/>
            </a:endParaRPr>
          </a:p>
          <a:p>
            <a:pPr indent="0">
              <a:lnSpc>
                <a:spcPct val="107000"/>
              </a:lnSpc>
              <a:spcAft>
                <a:spcPts val="800"/>
              </a:spcAft>
              <a:buNone/>
            </a:pPr>
            <a:r>
              <a:rPr lang="en-GB" altLang="ja-JP" sz="1800" kern="100" dirty="0">
                <a:solidFill>
                  <a:schemeClr val="tx1"/>
                </a:solidFill>
                <a:effectLst/>
                <a:ea typeface="游ゴシック" panose="020B0400000000000000" pitchFamily="50" charset="-128"/>
                <a:cs typeface="Times New Roman" panose="02020603050405020304" pitchFamily="18" charset="0"/>
              </a:rPr>
              <a:t>The datasets to be exchanged are generally time series data from in-situ radiation instrumentation, typically providing flux spectra for a set of energetic particles, e.g. protons and electrons. To effectively cross-calibrate the data additional ancillary information is required. This can include:</a:t>
            </a:r>
            <a:endParaRPr lang="ja-JP" altLang="ja-JP" sz="1800" kern="100" dirty="0">
              <a:solidFill>
                <a:schemeClr val="tx1"/>
              </a:solidFill>
              <a:effectLst/>
              <a:ea typeface="游ゴシック" panose="020B0400000000000000" pitchFamily="50" charset="-128"/>
              <a:cs typeface="Times New Roman" panose="02020603050405020304" pitchFamily="18" charset="0"/>
            </a:endParaRPr>
          </a:p>
          <a:p>
            <a:pPr marL="712186" lvl="1" indent="-180000">
              <a:spcBef>
                <a:spcPts val="0"/>
              </a:spcBef>
              <a:buFont typeface="Aptos" panose="020B0004020202020204" pitchFamily="34" charset="0"/>
              <a:buChar char="-"/>
            </a:pPr>
            <a:r>
              <a:rPr lang="en-GB" altLang="ja-JP" sz="1600" kern="100" dirty="0">
                <a:effectLst/>
                <a:ea typeface="Aptos" panose="020B0004020202020204" pitchFamily="34" charset="0"/>
                <a:cs typeface="Times New Roman" panose="02020603050405020304" pitchFamily="18" charset="0"/>
              </a:rPr>
              <a:t>Geographic location</a:t>
            </a:r>
            <a:endParaRPr lang="ja-JP" altLang="ja-JP" sz="1600" kern="100" dirty="0">
              <a:effectLst/>
              <a:ea typeface="Aptos" panose="020B0004020202020204" pitchFamily="34" charset="0"/>
              <a:cs typeface="Times New Roman" panose="02020603050405020304" pitchFamily="18" charset="0"/>
            </a:endParaRPr>
          </a:p>
          <a:p>
            <a:pPr marL="712186" lvl="1" indent="-180000">
              <a:lnSpc>
                <a:spcPct val="107000"/>
              </a:lnSpc>
              <a:spcBef>
                <a:spcPts val="0"/>
              </a:spcBef>
              <a:buFont typeface="Aptos" panose="020B0004020202020204" pitchFamily="34" charset="0"/>
              <a:buChar char="-"/>
            </a:pPr>
            <a:r>
              <a:rPr lang="en-GB" altLang="ja-JP" sz="1600" kern="100" dirty="0">
                <a:effectLst/>
                <a:ea typeface="Aptos" panose="020B0004020202020204" pitchFamily="34" charset="0"/>
                <a:cs typeface="Times New Roman" panose="02020603050405020304" pitchFamily="18" charset="0"/>
              </a:rPr>
              <a:t>Magnetospheric location (B, L, L*, MLT, pitch angle), which introduces questions about consistency in the calculation method and geomagnetic field models.</a:t>
            </a:r>
            <a:endParaRPr lang="ja-JP" altLang="ja-JP" sz="1600" kern="100" dirty="0">
              <a:effectLst/>
              <a:ea typeface="Aptos" panose="020B0004020202020204" pitchFamily="34" charset="0"/>
              <a:cs typeface="Times New Roman" panose="02020603050405020304" pitchFamily="18" charset="0"/>
            </a:endParaRPr>
          </a:p>
          <a:p>
            <a:pPr marL="712186" lvl="1" indent="-180000">
              <a:spcBef>
                <a:spcPts val="0"/>
              </a:spcBef>
              <a:buFont typeface="Aptos" panose="020B0004020202020204" pitchFamily="34" charset="0"/>
              <a:buChar char="-"/>
            </a:pPr>
            <a:r>
              <a:rPr lang="en-GB" altLang="ja-JP" sz="1600" kern="100" dirty="0">
                <a:effectLst/>
                <a:ea typeface="Aptos" panose="020B0004020202020204" pitchFamily="34" charset="0"/>
                <a:cs typeface="Times New Roman" panose="02020603050405020304" pitchFamily="18" charset="0"/>
              </a:rPr>
              <a:t>Instrument response functions</a:t>
            </a:r>
            <a:endParaRPr lang="ja-JP" altLang="ja-JP" sz="1600" kern="100" dirty="0">
              <a:effectLst/>
              <a:ea typeface="Aptos" panose="020B0004020202020204" pitchFamily="34" charset="0"/>
              <a:cs typeface="Times New Roman" panose="02020603050405020304" pitchFamily="18" charset="0"/>
            </a:endParaRPr>
          </a:p>
          <a:p>
            <a:pPr marL="712186" lvl="1" indent="-180000">
              <a:spcAft>
                <a:spcPts val="800"/>
              </a:spcAft>
              <a:buFont typeface="Aptos" panose="020B0004020202020204" pitchFamily="34" charset="0"/>
              <a:buChar char="-"/>
            </a:pPr>
            <a:r>
              <a:rPr lang="en-GB" altLang="ja-JP" sz="1600" kern="100" dirty="0">
                <a:effectLst/>
                <a:ea typeface="Aptos" panose="020B0004020202020204" pitchFamily="34" charset="0"/>
                <a:cs typeface="Times New Roman" panose="02020603050405020304" pitchFamily="18" charset="0"/>
              </a:rPr>
              <a:t>Instrument calibration reports</a:t>
            </a:r>
            <a:endParaRPr lang="ja-JP" altLang="ja-JP" sz="1600" kern="100" dirty="0">
              <a:effectLst/>
              <a:ea typeface="Aptos" panose="020B0004020202020204" pitchFamily="34" charset="0"/>
              <a:cs typeface="Times New Roman" panose="02020603050405020304" pitchFamily="18" charset="0"/>
            </a:endParaRPr>
          </a:p>
          <a:p>
            <a:pPr marL="0" indent="0">
              <a:lnSpc>
                <a:spcPct val="107000"/>
              </a:lnSpc>
              <a:spcAft>
                <a:spcPts val="800"/>
              </a:spcAft>
              <a:buNone/>
            </a:pPr>
            <a:r>
              <a:rPr lang="en-GB" altLang="ja-JP" sz="1400" kern="100" dirty="0">
                <a:effectLst/>
                <a:ea typeface="游ゴシック" panose="020B0400000000000000" pitchFamily="50" charset="-128"/>
                <a:cs typeface="Times New Roman" panose="02020603050405020304" pitchFamily="18" charset="0"/>
              </a:rPr>
              <a:t>Note: the COSPAR/PRBEM collaboration has developed a series of documents specifying the minimum level of ancillary data and meta-data required for a typical radiation belt data analysis,</a:t>
            </a:r>
            <a:r>
              <a:rPr lang="ja-JP" altLang="en-US" sz="1400" kern="100" dirty="0">
                <a:ea typeface="游ゴシック" panose="020B0400000000000000" pitchFamily="50" charset="-128"/>
                <a:cs typeface="Times New Roman" panose="02020603050405020304" pitchFamily="18" charset="0"/>
              </a:rPr>
              <a:t> </a:t>
            </a:r>
            <a:r>
              <a:rPr lang="en-GB" altLang="ja-JP" sz="1400" kern="100" dirty="0">
                <a:effectLst/>
                <a:ea typeface="游ゴシック" panose="020B0400000000000000" pitchFamily="50" charset="-128"/>
                <a:cs typeface="Times New Roman" panose="02020603050405020304" pitchFamily="18" charset="0"/>
              </a:rPr>
              <a:t>https://prbem.github.io/docs/.</a:t>
            </a:r>
            <a:endParaRPr kumimoji="1" lang="ja-JP" altLang="en-US" dirty="0"/>
          </a:p>
        </p:txBody>
      </p:sp>
    </p:spTree>
    <p:extLst>
      <p:ext uri="{BB962C8B-B14F-4D97-AF65-F5344CB8AC3E}">
        <p14:creationId xmlns:p14="http://schemas.microsoft.com/office/powerpoint/2010/main" val="1859716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2BD90F-39ED-E0E6-2F29-A0F6E4DC61F6}"/>
              </a:ext>
            </a:extLst>
          </p:cNvPr>
          <p:cNvSpPr>
            <a:spLocks noGrp="1"/>
          </p:cNvSpPr>
          <p:nvPr>
            <p:ph type="title"/>
          </p:nvPr>
        </p:nvSpPr>
        <p:spPr>
          <a:xfrm>
            <a:off x="457200" y="274640"/>
            <a:ext cx="8229600" cy="647782"/>
          </a:xfrm>
        </p:spPr>
        <p:txBody>
          <a:bodyPr/>
          <a:lstStyle/>
          <a:p>
            <a:r>
              <a:rPr kumimoji="1" lang="en-US" altLang="ja-JP" dirty="0"/>
              <a:t>Work Plan of GSICS GRWG </a:t>
            </a:r>
            <a:r>
              <a:rPr kumimoji="1" lang="en-US" altLang="ja-JP" dirty="0" err="1"/>
              <a:t>SWx</a:t>
            </a:r>
            <a:r>
              <a:rPr kumimoji="1" lang="en-US" altLang="ja-JP" dirty="0"/>
              <a:t> Sub-group</a:t>
            </a:r>
            <a:endParaRPr kumimoji="1" lang="ja-JP" altLang="en-US" dirty="0"/>
          </a:p>
        </p:txBody>
      </p:sp>
      <p:sp>
        <p:nvSpPr>
          <p:cNvPr id="3" name="コンテンツ プレースホルダー 2">
            <a:extLst>
              <a:ext uri="{FF2B5EF4-FFF2-40B4-BE49-F238E27FC236}">
                <a16:creationId xmlns:a16="http://schemas.microsoft.com/office/drawing/2014/main" id="{18A6C5D6-CA4E-B49E-AE07-0DDB3815D2CB}"/>
              </a:ext>
            </a:extLst>
          </p:cNvPr>
          <p:cNvSpPr>
            <a:spLocks noGrp="1"/>
          </p:cNvSpPr>
          <p:nvPr>
            <p:ph idx="1"/>
          </p:nvPr>
        </p:nvSpPr>
        <p:spPr>
          <a:xfrm>
            <a:off x="457200" y="914402"/>
            <a:ext cx="8414084" cy="4932945"/>
          </a:xfrm>
          <a:solidFill>
            <a:schemeClr val="bg1"/>
          </a:solidFill>
        </p:spPr>
        <p:txBody>
          <a:bodyPr/>
          <a:lstStyle/>
          <a:p>
            <a:pPr>
              <a:lnSpc>
                <a:spcPct val="107000"/>
              </a:lnSpc>
              <a:spcBef>
                <a:spcPts val="800"/>
              </a:spcBef>
              <a:spcAft>
                <a:spcPts val="400"/>
              </a:spcAft>
              <a:buNone/>
            </a:pPr>
            <a:r>
              <a:rPr lang="en-GB" altLang="ja-JP" sz="2000" b="1" u="sng" kern="100" dirty="0">
                <a:solidFill>
                  <a:srgbClr val="0F4761"/>
                </a:solidFill>
                <a:effectLst/>
                <a:ea typeface="游ゴシック Light" panose="020B0300000000000000" pitchFamily="50" charset="-128"/>
                <a:cs typeface="Times New Roman" panose="02020603050405020304" pitchFamily="18" charset="0"/>
              </a:rPr>
              <a:t>Define Data Exchange services</a:t>
            </a:r>
            <a:endParaRPr lang="ja-JP" altLang="ja-JP" sz="2000" b="1" u="sng" kern="100" dirty="0">
              <a:solidFill>
                <a:srgbClr val="0F4761"/>
              </a:solidFill>
              <a:effectLst/>
              <a:ea typeface="游ゴシック Light" panose="020B0300000000000000" pitchFamily="50" charset="-128"/>
              <a:cs typeface="Times New Roman" panose="02020603050405020304" pitchFamily="18" charset="0"/>
            </a:endParaRPr>
          </a:p>
          <a:p>
            <a:pPr indent="0">
              <a:spcAft>
                <a:spcPts val="800"/>
              </a:spcAft>
              <a:buNone/>
            </a:pPr>
            <a:r>
              <a:rPr lang="en-GB" altLang="ja-JP" sz="1800" kern="100" dirty="0">
                <a:effectLst/>
                <a:ea typeface="游ゴシック" panose="020B0400000000000000" pitchFamily="50" charset="-128"/>
                <a:cs typeface="Times New Roman" panose="02020603050405020304" pitchFamily="18" charset="0"/>
              </a:rPr>
              <a:t>To effectively share data assets between the GSICS members, a coordinated approach for dissemination is necessary. Ideally, this includes the consistent implementation of services based upon the same interfaces to both to search and deliver data, but also provision of the ancillary data in a coherent and standardized manner.</a:t>
            </a:r>
            <a:endParaRPr lang="ja-JP" altLang="ja-JP" sz="1800" kern="100" dirty="0">
              <a:effectLst/>
              <a:ea typeface="游ゴシック" panose="020B0400000000000000" pitchFamily="50" charset="-128"/>
              <a:cs typeface="Times New Roman" panose="02020603050405020304" pitchFamily="18" charset="0"/>
            </a:endParaRPr>
          </a:p>
          <a:p>
            <a:pPr>
              <a:lnSpc>
                <a:spcPct val="107000"/>
              </a:lnSpc>
              <a:spcAft>
                <a:spcPts val="800"/>
              </a:spcAft>
              <a:buNone/>
            </a:pPr>
            <a:r>
              <a:rPr lang="en-GB" altLang="ja-JP" sz="2000" i="1" kern="100" dirty="0">
                <a:effectLst/>
                <a:ea typeface="游ゴシック" panose="020B0400000000000000" pitchFamily="50" charset="-128"/>
                <a:cs typeface="Times New Roman" panose="02020603050405020304" pitchFamily="18" charset="0"/>
              </a:rPr>
              <a:t>Issues to be addressed include:</a:t>
            </a:r>
            <a:endParaRPr lang="ja-JP" altLang="ja-JP" sz="2000" i="1" kern="100" dirty="0">
              <a:effectLst/>
              <a:ea typeface="游ゴシック" panose="020B0400000000000000" pitchFamily="50" charset="-128"/>
              <a:cs typeface="Times New Roman" panose="02020603050405020304" pitchFamily="18" charset="0"/>
            </a:endParaRPr>
          </a:p>
          <a:p>
            <a:pPr marL="712186" lvl="1" indent="-342900">
              <a:lnSpc>
                <a:spcPct val="107000"/>
              </a:lnSpc>
              <a:buFont typeface="Aptos" panose="020B0004020202020204" pitchFamily="34" charset="0"/>
              <a:buChar char="-"/>
            </a:pPr>
            <a:r>
              <a:rPr lang="en-GB" altLang="ja-JP" sz="1800" kern="100" dirty="0">
                <a:effectLst/>
                <a:ea typeface="Aptos" panose="020B0004020202020204" pitchFamily="34" charset="0"/>
                <a:cs typeface="Times New Roman" panose="02020603050405020304" pitchFamily="18" charset="0"/>
              </a:rPr>
              <a:t>Latency in (near) real time dataset updates</a:t>
            </a:r>
            <a:endParaRPr lang="ja-JP" altLang="ja-JP" sz="1800" kern="100" dirty="0">
              <a:effectLst/>
              <a:ea typeface="Aptos" panose="020B0004020202020204" pitchFamily="34" charset="0"/>
              <a:cs typeface="Times New Roman" panose="02020603050405020304" pitchFamily="18" charset="0"/>
            </a:endParaRPr>
          </a:p>
          <a:p>
            <a:pPr marL="712186" lvl="1" indent="-342900">
              <a:lnSpc>
                <a:spcPct val="107000"/>
              </a:lnSpc>
              <a:buFont typeface="Aptos" panose="020B0004020202020204" pitchFamily="34" charset="0"/>
              <a:buChar char="-"/>
            </a:pPr>
            <a:r>
              <a:rPr lang="en-GB" altLang="ja-JP" sz="1800" kern="100" dirty="0">
                <a:effectLst/>
                <a:ea typeface="Aptos" panose="020B0004020202020204" pitchFamily="34" charset="0"/>
                <a:cs typeface="Times New Roman" panose="02020603050405020304" pitchFamily="18" charset="0"/>
              </a:rPr>
              <a:t>Archival access to data</a:t>
            </a:r>
            <a:endParaRPr lang="ja-JP" altLang="ja-JP" sz="1800" kern="100" dirty="0">
              <a:effectLst/>
              <a:ea typeface="Aptos" panose="020B0004020202020204" pitchFamily="34" charset="0"/>
              <a:cs typeface="Times New Roman" panose="02020603050405020304" pitchFamily="18" charset="0"/>
            </a:endParaRPr>
          </a:p>
          <a:p>
            <a:pPr marL="712186" lvl="1" indent="-342900">
              <a:lnSpc>
                <a:spcPct val="107000"/>
              </a:lnSpc>
              <a:buFont typeface="Aptos" panose="020B0004020202020204" pitchFamily="34" charset="0"/>
              <a:buChar char="-"/>
            </a:pPr>
            <a:r>
              <a:rPr lang="en-GB" altLang="ja-JP" sz="1800" kern="100" dirty="0">
                <a:effectLst/>
                <a:ea typeface="Aptos" panose="020B0004020202020204" pitchFamily="34" charset="0"/>
                <a:cs typeface="Times New Roman" panose="02020603050405020304" pitchFamily="18" charset="0"/>
              </a:rPr>
              <a:t>Local mirroring of data</a:t>
            </a:r>
            <a:endParaRPr lang="ja-JP" altLang="ja-JP" sz="1800" kern="100" dirty="0">
              <a:effectLst/>
              <a:ea typeface="Aptos" panose="020B0004020202020204" pitchFamily="34" charset="0"/>
              <a:cs typeface="Times New Roman" panose="02020603050405020304" pitchFamily="18" charset="0"/>
            </a:endParaRPr>
          </a:p>
          <a:p>
            <a:pPr marL="712186" lvl="1" indent="-342900">
              <a:lnSpc>
                <a:spcPct val="107000"/>
              </a:lnSpc>
              <a:buFont typeface="Aptos" panose="020B0004020202020204" pitchFamily="34" charset="0"/>
              <a:buChar char="-"/>
            </a:pPr>
            <a:r>
              <a:rPr lang="en-GB" altLang="ja-JP" sz="1800" kern="100" dirty="0">
                <a:effectLst/>
                <a:ea typeface="Aptos" panose="020B0004020202020204" pitchFamily="34" charset="0"/>
                <a:cs typeface="Times New Roman" panose="02020603050405020304" pitchFamily="18" charset="0"/>
              </a:rPr>
              <a:t>Standardised provision of ancillary data</a:t>
            </a:r>
            <a:endParaRPr lang="ja-JP" altLang="ja-JP" sz="1800" kern="100" dirty="0">
              <a:effectLst/>
              <a:ea typeface="Aptos" panose="020B0004020202020204" pitchFamily="34" charset="0"/>
              <a:cs typeface="Times New Roman" panose="02020603050405020304" pitchFamily="18" charset="0"/>
            </a:endParaRPr>
          </a:p>
          <a:p>
            <a:pPr marL="712186" lvl="1" indent="-342900">
              <a:lnSpc>
                <a:spcPct val="107000"/>
              </a:lnSpc>
              <a:buFont typeface="Aptos" panose="020B0004020202020204" pitchFamily="34" charset="0"/>
              <a:buChar char="-"/>
            </a:pPr>
            <a:r>
              <a:rPr lang="en-GB" altLang="ja-JP" sz="1800" kern="100" dirty="0">
                <a:effectLst/>
                <a:ea typeface="Aptos" panose="020B0004020202020204" pitchFamily="34" charset="0"/>
                <a:cs typeface="Times New Roman" panose="02020603050405020304" pitchFamily="18" charset="0"/>
              </a:rPr>
              <a:t>Documentation of changes in service (data outages, scheduled maintenance, recalibration/configuration of instruments, etc.)</a:t>
            </a:r>
            <a:endParaRPr lang="ja-JP" altLang="ja-JP" sz="1800" kern="100" dirty="0">
              <a:effectLst/>
              <a:ea typeface="Aptos" panose="020B0004020202020204" pitchFamily="34" charset="0"/>
              <a:cs typeface="Times New Roman" panose="02020603050405020304" pitchFamily="18" charset="0"/>
            </a:endParaRPr>
          </a:p>
          <a:p>
            <a:pPr marL="712186" lvl="1" indent="-342900">
              <a:lnSpc>
                <a:spcPct val="107000"/>
              </a:lnSpc>
              <a:spcAft>
                <a:spcPts val="800"/>
              </a:spcAft>
              <a:buFont typeface="Aptos" panose="020B0004020202020204" pitchFamily="34" charset="0"/>
              <a:buChar char="-"/>
            </a:pPr>
            <a:r>
              <a:rPr lang="en-GB" altLang="ja-JP" sz="1800" kern="100" dirty="0">
                <a:effectLst/>
                <a:ea typeface="Aptos" panose="020B0004020202020204" pitchFamily="34" charset="0"/>
                <a:cs typeface="Times New Roman" panose="02020603050405020304" pitchFamily="18" charset="0"/>
              </a:rPr>
              <a:t>Technology API (HAPI servers, CDF data file directories, etc.)</a:t>
            </a:r>
            <a:endParaRPr lang="ja-JP" altLang="ja-JP" sz="1800" kern="100" dirty="0">
              <a:effectLst/>
              <a:ea typeface="Aptos" panose="020B0004020202020204" pitchFamily="34" charset="0"/>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2814628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190A01-4DCF-9C2C-5551-CB21F9B796C7}"/>
              </a:ext>
            </a:extLst>
          </p:cNvPr>
          <p:cNvSpPr>
            <a:spLocks noGrp="1"/>
          </p:cNvSpPr>
          <p:nvPr>
            <p:ph type="title"/>
          </p:nvPr>
        </p:nvSpPr>
        <p:spPr/>
        <p:txBody>
          <a:bodyPr/>
          <a:lstStyle/>
          <a:p>
            <a:r>
              <a:rPr kumimoji="1" lang="en-US" altLang="ja-JP" dirty="0"/>
              <a:t>Assigning persons to lead individual tasks of work plan</a:t>
            </a:r>
            <a:endParaRPr kumimoji="1" lang="ja-JP" altLang="en-US" dirty="0"/>
          </a:p>
        </p:txBody>
      </p:sp>
      <p:sp>
        <p:nvSpPr>
          <p:cNvPr id="3" name="コンテンツ プレースホルダー 2">
            <a:extLst>
              <a:ext uri="{FF2B5EF4-FFF2-40B4-BE49-F238E27FC236}">
                <a16:creationId xmlns:a16="http://schemas.microsoft.com/office/drawing/2014/main" id="{18BF1278-AE13-F5B3-7FC3-14B102E66377}"/>
              </a:ext>
            </a:extLst>
          </p:cNvPr>
          <p:cNvSpPr>
            <a:spLocks noGrp="1"/>
          </p:cNvSpPr>
          <p:nvPr>
            <p:ph idx="1"/>
          </p:nvPr>
        </p:nvSpPr>
        <p:spPr>
          <a:xfrm>
            <a:off x="457200" y="988291"/>
            <a:ext cx="8229600" cy="5137878"/>
          </a:xfrm>
        </p:spPr>
        <p:txBody>
          <a:bodyPr/>
          <a:lstStyle/>
          <a:p>
            <a:pPr marL="0" indent="0">
              <a:buNone/>
            </a:pPr>
            <a:r>
              <a:rPr kumimoji="1" lang="en-US" altLang="ja-JP" dirty="0"/>
              <a:t>To proceed our tasks based on the proposed work plan, following lead will be assigned. It is highly recommended that each lead will give some progress report and setting action items at the subgroup meeting.</a:t>
            </a:r>
          </a:p>
          <a:p>
            <a:r>
              <a:rPr kumimoji="1" lang="en-US" altLang="ja-JP" dirty="0"/>
              <a:t>Map data level definitions of GSICS members</a:t>
            </a:r>
          </a:p>
          <a:p>
            <a:pPr lvl="1"/>
            <a:r>
              <a:rPr kumimoji="1" lang="en-US" altLang="ja-JP" dirty="0"/>
              <a:t>Tsutomu Nagatsuma (NICT) and </a:t>
            </a:r>
            <a:r>
              <a:rPr kumimoji="1" lang="en-US" altLang="ja-JP" dirty="0">
                <a:solidFill>
                  <a:srgbClr val="FF0000"/>
                </a:solidFill>
                <a:highlight>
                  <a:srgbClr val="FFFF00"/>
                </a:highlight>
              </a:rPr>
              <a:t>TBD</a:t>
            </a:r>
          </a:p>
          <a:p>
            <a:pPr marL="422041" lvl="1" indent="0">
              <a:buNone/>
            </a:pPr>
            <a:r>
              <a:rPr kumimoji="1" lang="en-US" altLang="ja-JP" dirty="0"/>
              <a:t>Status: Ask members to review data level definition and which level should be exchanged.</a:t>
            </a:r>
          </a:p>
          <a:p>
            <a:r>
              <a:rPr kumimoji="1" lang="en-US" altLang="ja-JP" dirty="0"/>
              <a:t>Define procedure for dataset cross-calibration</a:t>
            </a:r>
          </a:p>
          <a:p>
            <a:pPr lvl="1"/>
            <a:r>
              <a:rPr kumimoji="1" lang="en-US" altLang="ja-JP" dirty="0"/>
              <a:t>Lead: Ingmar Sandberg(SPARC) and Juan Rodriguez(CU)</a:t>
            </a:r>
          </a:p>
          <a:p>
            <a:pPr marL="422041" lvl="1" indent="0">
              <a:buNone/>
            </a:pPr>
            <a:r>
              <a:rPr kumimoji="1" lang="en-US" altLang="ja-JP" dirty="0"/>
              <a:t>Status: Reported by Juan Rodriguez (CU)</a:t>
            </a:r>
          </a:p>
          <a:p>
            <a:r>
              <a:rPr kumimoji="1" lang="en-US" altLang="ja-JP" dirty="0"/>
              <a:t>Identification of Ancillary Data</a:t>
            </a:r>
          </a:p>
          <a:p>
            <a:pPr lvl="1"/>
            <a:r>
              <a:rPr kumimoji="1" lang="en-US" altLang="ja-JP" dirty="0"/>
              <a:t>Lead: </a:t>
            </a:r>
            <a:r>
              <a:rPr kumimoji="1" lang="en-US" altLang="ja-JP" strike="sngStrike" dirty="0">
                <a:solidFill>
                  <a:srgbClr val="FF0000"/>
                </a:solidFill>
              </a:rPr>
              <a:t>Jesse Andries(WMO) and </a:t>
            </a:r>
            <a:r>
              <a:rPr kumimoji="1" lang="en-US" altLang="ja-JP" dirty="0"/>
              <a:t>Hugh Evans (ESA)</a:t>
            </a:r>
          </a:p>
          <a:p>
            <a:pPr marL="422041" lvl="1" indent="0">
              <a:buNone/>
            </a:pPr>
            <a:r>
              <a:rPr kumimoji="1" lang="en-US" altLang="ja-JP" dirty="0"/>
              <a:t>Status: </a:t>
            </a:r>
          </a:p>
          <a:p>
            <a:r>
              <a:rPr kumimoji="1" lang="en-US" altLang="ja-JP" dirty="0"/>
              <a:t>Define Data Exchange services</a:t>
            </a:r>
          </a:p>
          <a:p>
            <a:pPr lvl="1"/>
            <a:r>
              <a:rPr kumimoji="1" lang="en-US" altLang="ja-JP" dirty="0"/>
              <a:t>Lead: </a:t>
            </a:r>
            <a:r>
              <a:rPr kumimoji="1" lang="en-US" altLang="ja-JP" dirty="0">
                <a:solidFill>
                  <a:srgbClr val="FF0000"/>
                </a:solidFill>
                <a:highlight>
                  <a:srgbClr val="FFFF00"/>
                </a:highlight>
              </a:rPr>
              <a:t>TBD (from ESA and NOAA)</a:t>
            </a:r>
          </a:p>
        </p:txBody>
      </p:sp>
    </p:spTree>
    <p:extLst>
      <p:ext uri="{BB962C8B-B14F-4D97-AF65-F5344CB8AC3E}">
        <p14:creationId xmlns:p14="http://schemas.microsoft.com/office/powerpoint/2010/main" val="28277933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1071</TotalTime>
  <Words>1354</Words>
  <Application>Microsoft Office PowerPoint</Application>
  <PresentationFormat>画面に合わせる (4:3)</PresentationFormat>
  <Paragraphs>153</Paragraphs>
  <Slides>17</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3</vt:i4>
      </vt:variant>
      <vt:variant>
        <vt:lpstr>スライド タイトル</vt:lpstr>
      </vt:variant>
      <vt:variant>
        <vt:i4>17</vt:i4>
      </vt:variant>
    </vt:vector>
  </HeadingPairs>
  <TitlesOfParts>
    <vt:vector size="28" baseType="lpstr">
      <vt:lpstr>ＭＳ Ｐゴシック</vt:lpstr>
      <vt:lpstr>游ゴシック</vt:lpstr>
      <vt:lpstr>游ゴシック Light</vt:lpstr>
      <vt:lpstr>Aptos</vt:lpstr>
      <vt:lpstr>Arial</vt:lpstr>
      <vt:lpstr>Calibri</vt:lpstr>
      <vt:lpstr>Symbol</vt:lpstr>
      <vt:lpstr>Times New Roman</vt:lpstr>
      <vt:lpstr>Office Theme</vt:lpstr>
      <vt:lpstr>1_Office Theme</vt:lpstr>
      <vt:lpstr>2_Office Theme</vt:lpstr>
      <vt:lpstr>GSICS space weather subgroup meeting</vt:lpstr>
      <vt:lpstr>Today’s Agenda</vt:lpstr>
      <vt:lpstr>GRWG SWx Sub-group Membership</vt:lpstr>
      <vt:lpstr>Outcome of WMO Cg-Ext (2025)</vt:lpstr>
      <vt:lpstr>Outcome of WMO Cg-Ext (2025)</vt:lpstr>
      <vt:lpstr>Work Plan of GSICS GRWG SWx Sub-group</vt:lpstr>
      <vt:lpstr>Work Plan of GSICS GRWG SWx Sub-group</vt:lpstr>
      <vt:lpstr>Work Plan of GSICS GRWG SWx Sub-group</vt:lpstr>
      <vt:lpstr>Assigning persons to lead individual tasks of work plan</vt:lpstr>
      <vt:lpstr>Proposal of Data Level Mapping PDS4 Processing Levels for SWx Data Sets (Draft)</vt:lpstr>
      <vt:lpstr>Proposal of Data Level Mapping (cont’d)</vt:lpstr>
      <vt:lpstr>GSICS New Website (https://gsicsweb.eumetsat.int/)</vt:lpstr>
      <vt:lpstr>GSICS Annual Meeting (Mar. 23-27, 2026@Ottawa) </vt:lpstr>
      <vt:lpstr>Action Items (1/2)</vt:lpstr>
      <vt:lpstr>Action Items (2/2)</vt:lpstr>
      <vt:lpstr>Next Meeting proposal</vt:lpstr>
      <vt:lpstr>AOB?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長妻 努</dc:creator>
  <cp:lastModifiedBy>長妻 努</cp:lastModifiedBy>
  <cp:revision>29</cp:revision>
  <dcterms:created xsi:type="dcterms:W3CDTF">2025-02-07T15:51:34Z</dcterms:created>
  <dcterms:modified xsi:type="dcterms:W3CDTF">2025-12-10T09:03:41Z</dcterms:modified>
</cp:coreProperties>
</file>