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Lst>
  <p:notesMasterIdLst>
    <p:notesMasterId r:id="rId11"/>
  </p:notesMasterIdLst>
  <p:sldIdLst>
    <p:sldId id="260" r:id="rId3"/>
    <p:sldId id="257" r:id="rId4"/>
    <p:sldId id="680" r:id="rId5"/>
    <p:sldId id="678" r:id="rId6"/>
    <p:sldId id="679" r:id="rId7"/>
    <p:sldId id="681" r:id="rId8"/>
    <p:sldId id="683" r:id="rId9"/>
    <p:sldId id="68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4" autoAdjust="0"/>
    <p:restoredTop sz="94702"/>
  </p:normalViewPr>
  <p:slideViewPr>
    <p:cSldViewPr snapToGrid="0">
      <p:cViewPr varScale="1">
        <p:scale>
          <a:sx n="151" d="100"/>
          <a:sy n="151" d="100"/>
        </p:scale>
        <p:origin x="6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787DC-845B-4F32-9D2A-7607BDA72D9A}" type="datetimeFigureOut">
              <a:rPr kumimoji="1" lang="ja-JP" altLang="en-US" smtClean="0"/>
              <a:t>2025/12/9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BB2F5-064E-40C3-9EFB-93342CC97AAC}" type="slidenum">
              <a:rPr kumimoji="1" lang="ja-JP" altLang="en-US" smtClean="0"/>
              <a:t>‹#›</a:t>
            </a:fld>
            <a:endParaRPr kumimoji="1" lang="ja-JP" altLang="en-US"/>
          </a:p>
        </p:txBody>
      </p:sp>
    </p:spTree>
    <p:extLst>
      <p:ext uri="{BB962C8B-B14F-4D97-AF65-F5344CB8AC3E}">
        <p14:creationId xmlns:p14="http://schemas.microsoft.com/office/powerpoint/2010/main" val="3859599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E3FB869D-7AE8-45BD-AD5A-D0DA05E60C73}" type="slidenum">
              <a:rPr kumimoji="0" lang="de-DE"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1</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34819" name="Rectangle 2"/>
          <p:cNvSpPr>
            <a:spLocks noGrp="1" noRot="1" noChangeAspect="1" noChangeArrowheads="1" noTextEdit="1"/>
          </p:cNvSpPr>
          <p:nvPr>
            <p:ph type="sldImg"/>
          </p:nvPr>
        </p:nvSpPr>
        <p:spPr>
          <a:xfrm>
            <a:off x="1181100" y="695325"/>
            <a:ext cx="4648200" cy="3486150"/>
          </a:xfrm>
          <a:ln/>
        </p:spPr>
      </p:sp>
      <p:sp>
        <p:nvSpPr>
          <p:cNvPr id="34820" name="Rectangle 3"/>
          <p:cNvSpPr>
            <a:spLocks noGrp="1" noChangeArrowheads="1"/>
          </p:cNvSpPr>
          <p:nvPr>
            <p:ph type="body" idx="1"/>
          </p:nvPr>
        </p:nvSpPr>
        <p:spPr>
          <a:noFill/>
          <a:ln/>
        </p:spPr>
        <p:txBody>
          <a:bodyPr/>
          <a:lstStyle/>
          <a:p>
            <a:endParaRPr lang="de-DE"/>
          </a:p>
        </p:txBody>
      </p:sp>
      <p:sp>
        <p:nvSpPr>
          <p:cNvPr id="5" name="Date Placeholder 4"/>
          <p:cNvSpPr>
            <a:spLocks noGrp="1"/>
          </p:cNvSpPr>
          <p:nvPr>
            <p:ph type="dt" idx="10"/>
          </p:nvPr>
        </p:nvSpPr>
        <p:spPr/>
        <p:txBody>
          <a:bodyPr/>
          <a:lstStyle/>
          <a:p>
            <a:pPr marL="0" marR="0" lvl="0" indent="0" algn="r" defTabSz="919163" rtl="0" eaLnBrk="0" fontAlgn="base" latinLnBrk="0" hangingPunct="0">
              <a:lnSpc>
                <a:spcPct val="100000"/>
              </a:lnSpc>
              <a:spcBef>
                <a:spcPct val="0"/>
              </a:spcBef>
              <a:spcAft>
                <a:spcPct val="0"/>
              </a:spcAft>
              <a:buClrTx/>
              <a:buSzTx/>
              <a:buFontTx/>
              <a:buNone/>
              <a:tabLst/>
              <a:defRPr/>
            </a:pPr>
            <a:fld id="{84E8CFAD-6A94-4CB7-B32D-926ACF4E508E}" type="datetime4">
              <a:rPr kumimoji="0" lang="en-GB"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9163" rtl="0" eaLnBrk="0" fontAlgn="base" latinLnBrk="0" hangingPunct="0">
                <a:lnSpc>
                  <a:spcPct val="100000"/>
                </a:lnSpc>
                <a:spcBef>
                  <a:spcPct val="0"/>
                </a:spcBef>
                <a:spcAft>
                  <a:spcPct val="0"/>
                </a:spcAft>
                <a:buClrTx/>
                <a:buSzTx/>
                <a:buFontTx/>
                <a:buNone/>
                <a:tabLst/>
                <a:defRPr/>
              </a:pPr>
              <a:t>9 December 2025</a:t>
            </a:fld>
            <a:endParaRPr kumimoji="0" lang="de-DE"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139628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CB93D0-FD0A-4648-BF07-08AFB53F5AA5}" type="slidenum">
              <a:rPr lang="en-US" smtClean="0"/>
              <a:t>2</a:t>
            </a:fld>
            <a:endParaRPr lang="en-US"/>
          </a:p>
        </p:txBody>
      </p:sp>
    </p:spTree>
    <p:extLst>
      <p:ext uri="{BB962C8B-B14F-4D97-AF65-F5344CB8AC3E}">
        <p14:creationId xmlns:p14="http://schemas.microsoft.com/office/powerpoint/2010/main" val="16731018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4" y="185742"/>
            <a:ext cx="4396154" cy="1933575"/>
          </a:xfrm>
          <a:prstGeom prst="rect">
            <a:avLst/>
          </a:prstGeom>
          <a:noFill/>
        </p:spPr>
      </p:pic>
    </p:spTree>
    <p:extLst>
      <p:ext uri="{BB962C8B-B14F-4D97-AF65-F5344CB8AC3E}">
        <p14:creationId xmlns:p14="http://schemas.microsoft.com/office/powerpoint/2010/main" val="4086969141"/>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54466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8"/>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8"/>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47134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91"/>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4429125"/>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lang="en-US" dirty="0"/>
              <a:t>Click to edit Master subtitle style</a:t>
            </a:r>
            <a:endParaRPr lang="en-GB" dirty="0"/>
          </a:p>
        </p:txBody>
      </p:sp>
      <p:pic>
        <p:nvPicPr>
          <p:cNvPr id="57346" name="Picture 2" descr="H:\MY DOCUMENTS\GSICS\logo\GSICS500px.png"/>
          <p:cNvPicPr>
            <a:picLocks noChangeAspect="1" noChangeArrowheads="1"/>
          </p:cNvPicPr>
          <p:nvPr userDrawn="1"/>
        </p:nvPicPr>
        <p:blipFill>
          <a:blip r:embed="rId2" cstate="print"/>
          <a:srcRect/>
          <a:stretch>
            <a:fillRect/>
          </a:stretch>
        </p:blipFill>
        <p:spPr bwMode="auto">
          <a:xfrm>
            <a:off x="2373923" y="185740"/>
            <a:ext cx="4396154" cy="1933575"/>
          </a:xfrm>
          <a:prstGeom prst="rect">
            <a:avLst/>
          </a:prstGeom>
          <a:noFill/>
        </p:spPr>
      </p:pic>
    </p:spTree>
    <p:extLst>
      <p:ext uri="{BB962C8B-B14F-4D97-AF65-F5344CB8AC3E}">
        <p14:creationId xmlns:p14="http://schemas.microsoft.com/office/powerpoint/2010/main" val="1878264751"/>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7" y="1090634"/>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a:xfrm>
            <a:off x="457200" y="274639"/>
            <a:ext cx="8229600" cy="815995"/>
          </a:xfrm>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0898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28"/>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92572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69688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2"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64856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7" y="1090634"/>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53408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7" y="1090634"/>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581147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1" y="273058"/>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410933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52"/>
          <p:cNvGrpSpPr>
            <a:grpSpLocks/>
          </p:cNvGrpSpPr>
          <p:nvPr userDrawn="1"/>
        </p:nvGrpSpPr>
        <p:grpSpPr bwMode="auto">
          <a:xfrm>
            <a:off x="4408" y="1090636"/>
            <a:ext cx="9139603" cy="128587"/>
            <a:chOff x="3" y="2044"/>
            <a:chExt cx="6237" cy="179"/>
          </a:xfrm>
        </p:grpSpPr>
        <p:sp>
          <p:nvSpPr>
            <p:cNvPr id="5"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9"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lvl1pPr>
              <a:defRPr sz="2585" b="1"/>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215" b="1"/>
            </a:lvl1pPr>
            <a:lvl2pPr>
              <a:defRPr sz="1846" b="1"/>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1851070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1283365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63153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6"/>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3" y="274646"/>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0247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30"/>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85797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1"/>
            <a:ext cx="8229600" cy="95408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6052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6"/>
            <a:ext cx="43815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3" y="1600206"/>
            <a:ext cx="366639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748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52"/>
          <p:cNvGrpSpPr>
            <a:grpSpLocks/>
          </p:cNvGrpSpPr>
          <p:nvPr userDrawn="1"/>
        </p:nvGrpSpPr>
        <p:grpSpPr bwMode="auto">
          <a:xfrm>
            <a:off x="4408" y="1090636"/>
            <a:ext cx="9139603" cy="128587"/>
            <a:chOff x="3" y="2044"/>
            <a:chExt cx="6237" cy="179"/>
          </a:xfrm>
        </p:grpSpPr>
        <p:sp>
          <p:nvSpPr>
            <p:cNvPr id="4"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8"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65052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52"/>
          <p:cNvGrpSpPr>
            <a:grpSpLocks/>
          </p:cNvGrpSpPr>
          <p:nvPr userDrawn="1"/>
        </p:nvGrpSpPr>
        <p:grpSpPr bwMode="auto">
          <a:xfrm>
            <a:off x="4408" y="1090636"/>
            <a:ext cx="9139603" cy="128587"/>
            <a:chOff x="3" y="2044"/>
            <a:chExt cx="6237" cy="179"/>
          </a:xfrm>
        </p:grpSpPr>
        <p:sp>
          <p:nvSpPr>
            <p:cNvPr id="3" name="Rectangle 53"/>
            <p:cNvSpPr>
              <a:spLocks noChangeArrowheads="1"/>
            </p:cNvSpPr>
            <p:nvPr userDrawn="1"/>
          </p:nvSpPr>
          <p:spPr bwMode="auto">
            <a:xfrm>
              <a:off x="3" y="2044"/>
              <a:ext cx="2433"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4" name="Rectangle 54"/>
            <p:cNvSpPr>
              <a:spLocks noChangeArrowheads="1"/>
            </p:cNvSpPr>
            <p:nvPr userDrawn="1"/>
          </p:nvSpPr>
          <p:spPr bwMode="auto">
            <a:xfrm>
              <a:off x="2557" y="2044"/>
              <a:ext cx="445"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5" name="Rectangle 55"/>
            <p:cNvSpPr>
              <a:spLocks noChangeArrowheads="1"/>
            </p:cNvSpPr>
            <p:nvPr userDrawn="1"/>
          </p:nvSpPr>
          <p:spPr bwMode="auto">
            <a:xfrm>
              <a:off x="3149" y="2044"/>
              <a:ext cx="14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6" name="Rectangle 56"/>
            <p:cNvSpPr>
              <a:spLocks noChangeArrowheads="1"/>
            </p:cNvSpPr>
            <p:nvPr userDrawn="1"/>
          </p:nvSpPr>
          <p:spPr bwMode="auto">
            <a:xfrm>
              <a:off x="3476" y="2044"/>
              <a:ext cx="89"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sp>
          <p:nvSpPr>
            <p:cNvPr id="7" name="Rectangle 57"/>
            <p:cNvSpPr>
              <a:spLocks noChangeArrowheads="1"/>
            </p:cNvSpPr>
            <p:nvPr userDrawn="1"/>
          </p:nvSpPr>
          <p:spPr bwMode="auto">
            <a:xfrm>
              <a:off x="4398" y="2044"/>
              <a:ext cx="1842" cy="179"/>
            </a:xfrm>
            <a:prstGeom prst="rect">
              <a:avLst/>
            </a:prstGeom>
            <a:solidFill>
              <a:schemeClr val="bg1">
                <a:alpha val="39999"/>
              </a:schemeClr>
            </a:solidFill>
            <a:ln w="9525">
              <a:noFill/>
              <a:miter lim="800000"/>
              <a:headEnd/>
              <a:tailEnd/>
            </a:ln>
          </p:spPr>
          <p:txBody>
            <a:bodyPr/>
            <a:lstStyle/>
            <a:p>
              <a:pPr eaLnBrk="0" hangingPunct="0">
                <a:spcBef>
                  <a:spcPct val="50000"/>
                </a:spcBef>
                <a:defRPr/>
              </a:pPr>
              <a:endParaRPr lang="en-GB" sz="1662"/>
            </a:p>
          </p:txBody>
        </p:sp>
      </p:grpSp>
    </p:spTree>
    <p:extLst>
      <p:ext uri="{BB962C8B-B14F-4D97-AF65-F5344CB8AC3E}">
        <p14:creationId xmlns:p14="http://schemas.microsoft.com/office/powerpoint/2010/main" val="27184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052" y="273060"/>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3"/>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839942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Tree>
    <p:extLst>
      <p:ext uri="{BB962C8B-B14F-4D97-AF65-F5344CB8AC3E}">
        <p14:creationId xmlns:p14="http://schemas.microsoft.com/office/powerpoint/2010/main" val="2539274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1"/>
            <a:ext cx="8229600" cy="9540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1206500"/>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90" y="6162698"/>
            <a:ext cx="1582615" cy="695325"/>
          </a:xfrm>
          <a:prstGeom prst="rect">
            <a:avLst/>
          </a:prstGeom>
          <a:noFill/>
        </p:spPr>
      </p:pic>
    </p:spTree>
    <p:extLst>
      <p:ext uri="{BB962C8B-B14F-4D97-AF65-F5344CB8AC3E}">
        <p14:creationId xmlns:p14="http://schemas.microsoft.com/office/powerpoint/2010/main" val="7775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40"/>
            <a:ext cx="8229600" cy="587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GB" dirty="0"/>
          </a:p>
        </p:txBody>
      </p:sp>
      <p:sp>
        <p:nvSpPr>
          <p:cNvPr id="2051" name="Text Placeholder 2"/>
          <p:cNvSpPr>
            <a:spLocks noGrp="1"/>
          </p:cNvSpPr>
          <p:nvPr>
            <p:ph type="body" idx="1"/>
          </p:nvPr>
        </p:nvSpPr>
        <p:spPr bwMode="auto">
          <a:xfrm>
            <a:off x="457200" y="1157683"/>
            <a:ext cx="8229600" cy="49684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19" name="Line 8"/>
          <p:cNvSpPr>
            <a:spLocks noChangeShapeType="1"/>
          </p:cNvSpPr>
          <p:nvPr userDrawn="1"/>
        </p:nvSpPr>
        <p:spPr bwMode="auto">
          <a:xfrm>
            <a:off x="527538" y="862551"/>
            <a:ext cx="8159262" cy="0"/>
          </a:xfrm>
          <a:prstGeom prst="line">
            <a:avLst/>
          </a:prstGeom>
          <a:noFill/>
          <a:ln w="57150" cmpd="thinThick">
            <a:solidFill>
              <a:srgbClr val="3333FF"/>
            </a:solidFill>
            <a:round/>
            <a:headEnd/>
            <a:tailEnd/>
          </a:ln>
          <a:effectLst/>
        </p:spPr>
        <p:txBody>
          <a:bodyPr/>
          <a:lstStyle/>
          <a:p>
            <a:pPr algn="ctr">
              <a:defRPr/>
            </a:pPr>
            <a:endParaRPr lang="en-US" sz="1662"/>
          </a:p>
        </p:txBody>
      </p:sp>
      <p:pic>
        <p:nvPicPr>
          <p:cNvPr id="2056" name="Picture 8" descr="H:\MY DOCUMENTS\GSICS\logo\GSICS180px.png"/>
          <p:cNvPicPr>
            <a:picLocks noChangeAspect="1" noChangeArrowheads="1"/>
          </p:cNvPicPr>
          <p:nvPr userDrawn="1"/>
        </p:nvPicPr>
        <p:blipFill>
          <a:blip r:embed="rId13" cstate="print"/>
          <a:srcRect/>
          <a:stretch>
            <a:fillRect/>
          </a:stretch>
        </p:blipFill>
        <p:spPr bwMode="auto">
          <a:xfrm>
            <a:off x="7561389" y="6162696"/>
            <a:ext cx="1582615" cy="695325"/>
          </a:xfrm>
          <a:prstGeom prst="rect">
            <a:avLst/>
          </a:prstGeom>
          <a:noFill/>
        </p:spPr>
      </p:pic>
    </p:spTree>
    <p:extLst>
      <p:ext uri="{BB962C8B-B14F-4D97-AF65-F5344CB8AC3E}">
        <p14:creationId xmlns:p14="http://schemas.microsoft.com/office/powerpoint/2010/main" val="118244294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p:txStyles>
    <p:titleStyle>
      <a:lvl1pPr algn="ctr" rtl="0" eaLnBrk="0" fontAlgn="base" hangingPunct="0">
        <a:spcBef>
          <a:spcPct val="0"/>
        </a:spcBef>
        <a:spcAft>
          <a:spcPct val="0"/>
        </a:spcAft>
        <a:defRPr sz="2585" b="1" kern="1200">
          <a:solidFill>
            <a:schemeClr val="tx1"/>
          </a:solidFill>
          <a:latin typeface="+mj-lt"/>
          <a:ea typeface="+mj-ea"/>
          <a:cs typeface="+mj-cs"/>
        </a:defRPr>
      </a:lvl1pPr>
      <a:lvl2pPr algn="ctr" rtl="0" eaLnBrk="0" fontAlgn="base" hangingPunct="0">
        <a:spcBef>
          <a:spcPct val="0"/>
        </a:spcBef>
        <a:spcAft>
          <a:spcPct val="0"/>
        </a:spcAft>
        <a:defRPr sz="4062">
          <a:solidFill>
            <a:schemeClr val="tx1"/>
          </a:solidFill>
          <a:latin typeface="Calibri" pitchFamily="34" charset="0"/>
        </a:defRPr>
      </a:lvl2pPr>
      <a:lvl3pPr algn="ctr" rtl="0" eaLnBrk="0" fontAlgn="base" hangingPunct="0">
        <a:spcBef>
          <a:spcPct val="0"/>
        </a:spcBef>
        <a:spcAft>
          <a:spcPct val="0"/>
        </a:spcAft>
        <a:defRPr sz="4062">
          <a:solidFill>
            <a:schemeClr val="tx1"/>
          </a:solidFill>
          <a:latin typeface="Calibri" pitchFamily="34" charset="0"/>
        </a:defRPr>
      </a:lvl3pPr>
      <a:lvl4pPr algn="ctr" rtl="0" eaLnBrk="0" fontAlgn="base" hangingPunct="0">
        <a:spcBef>
          <a:spcPct val="0"/>
        </a:spcBef>
        <a:spcAft>
          <a:spcPct val="0"/>
        </a:spcAft>
        <a:defRPr sz="4062">
          <a:solidFill>
            <a:schemeClr val="tx1"/>
          </a:solidFill>
          <a:latin typeface="Calibri" pitchFamily="34" charset="0"/>
        </a:defRPr>
      </a:lvl4pPr>
      <a:lvl5pPr algn="ctr" rtl="0" eaLnBrk="0" fontAlgn="base" hangingPunct="0">
        <a:spcBef>
          <a:spcPct val="0"/>
        </a:spcBef>
        <a:spcAft>
          <a:spcPct val="0"/>
        </a:spcAft>
        <a:defRPr sz="4062">
          <a:solidFill>
            <a:schemeClr val="tx1"/>
          </a:solidFill>
          <a:latin typeface="Calibri" pitchFamily="34" charset="0"/>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215" b="1" kern="1200">
          <a:solidFill>
            <a:schemeClr val="tx1"/>
          </a:solidFill>
          <a:latin typeface="+mn-lt"/>
          <a:ea typeface="+mn-ea"/>
          <a:cs typeface="+mn-cs"/>
        </a:defRPr>
      </a:lvl1pPr>
      <a:lvl2pPr marL="685817" indent="-263776" algn="l" rtl="0" eaLnBrk="0" fontAlgn="base" hangingPunct="0">
        <a:spcBef>
          <a:spcPct val="20000"/>
        </a:spcBef>
        <a:spcAft>
          <a:spcPct val="0"/>
        </a:spcAft>
        <a:buFont typeface="Arial" charset="0"/>
        <a:buChar char="–"/>
        <a:defRPr sz="1662" b="1" kern="1200">
          <a:solidFill>
            <a:schemeClr val="tx2"/>
          </a:solidFill>
          <a:latin typeface="+mn-lt"/>
          <a:ea typeface="+mn-ea"/>
          <a:cs typeface="+mn-cs"/>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mn-ea"/>
          <a:cs typeface="+mn-cs"/>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mn-ea"/>
          <a:cs typeface="+mn-cs"/>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prbem.github.io/documents/Standard_Data_Analysis.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4"/>
          <p:cNvSpPr>
            <a:spLocks noGrp="1" noChangeArrowheads="1"/>
          </p:cNvSpPr>
          <p:nvPr>
            <p:ph type="ctrTitle"/>
          </p:nvPr>
        </p:nvSpPr>
        <p:spPr>
          <a:xfrm>
            <a:off x="409242" y="2750531"/>
            <a:ext cx="8351094" cy="1356946"/>
          </a:xfrm>
        </p:spPr>
        <p:txBody>
          <a:bodyPr/>
          <a:lstStyle/>
          <a:p>
            <a:pPr eaLnBrk="1" hangingPunct="1"/>
            <a:r>
              <a:rPr lang="en-US" altLang="ja-JP" sz="3323" dirty="0"/>
              <a:t>GSICS Work Plan: </a:t>
            </a:r>
            <a:br>
              <a:rPr lang="en-US" altLang="ja-JP" sz="3323" dirty="0"/>
            </a:br>
            <a:r>
              <a:rPr lang="en-US" altLang="ja-JP" sz="3323" dirty="0"/>
              <a:t>Procedure for Dataset Cross-calibration</a:t>
            </a:r>
            <a:br>
              <a:rPr lang="en-US" altLang="ja-JP" sz="3323" dirty="0"/>
            </a:br>
            <a:r>
              <a:rPr lang="en-US" altLang="ja-JP" sz="3323" dirty="0"/>
              <a:t>Status and Discussion Points</a:t>
            </a:r>
            <a:endParaRPr lang="en-GB" sz="3323" dirty="0"/>
          </a:p>
        </p:txBody>
      </p:sp>
      <p:sp>
        <p:nvSpPr>
          <p:cNvPr id="5" name="Rectangle 43"/>
          <p:cNvSpPr>
            <a:spLocks noGrp="1" noChangeArrowheads="1"/>
          </p:cNvSpPr>
          <p:nvPr>
            <p:ph type="subTitle" idx="1"/>
          </p:nvPr>
        </p:nvSpPr>
        <p:spPr>
          <a:xfrm>
            <a:off x="1243387" y="4234666"/>
            <a:ext cx="6400800" cy="1617785"/>
          </a:xfrm>
        </p:spPr>
        <p:txBody>
          <a:bodyPr/>
          <a:lstStyle/>
          <a:p>
            <a:pPr eaLnBrk="1" hangingPunct="1">
              <a:defRPr/>
            </a:pPr>
            <a:r>
              <a:rPr lang="en-US" dirty="0">
                <a:solidFill>
                  <a:srgbClr val="002060"/>
                </a:solidFill>
              </a:rPr>
              <a:t>December 10, 2025 </a:t>
            </a:r>
            <a:endParaRPr lang="en-US" dirty="0">
              <a:solidFill>
                <a:srgbClr val="002060"/>
              </a:solidFill>
              <a:cs typeface="Calibri"/>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96452-129F-7F40-A64B-902C24ADF4C7}"/>
              </a:ext>
            </a:extLst>
          </p:cNvPr>
          <p:cNvSpPr>
            <a:spLocks noGrp="1"/>
          </p:cNvSpPr>
          <p:nvPr>
            <p:ph type="title"/>
          </p:nvPr>
        </p:nvSpPr>
        <p:spPr/>
        <p:txBody>
          <a:bodyPr/>
          <a:lstStyle/>
          <a:p>
            <a:r>
              <a:rPr lang="en-US" dirty="0"/>
              <a:t>Procedure for Dataset Cross-calibration</a:t>
            </a:r>
          </a:p>
        </p:txBody>
      </p:sp>
      <p:sp>
        <p:nvSpPr>
          <p:cNvPr id="3" name="Content Placeholder 2">
            <a:extLst>
              <a:ext uri="{FF2B5EF4-FFF2-40B4-BE49-F238E27FC236}">
                <a16:creationId xmlns:a16="http://schemas.microsoft.com/office/drawing/2014/main" id="{45AF0325-388A-1842-882C-D0CD4D3A08ED}"/>
              </a:ext>
            </a:extLst>
          </p:cNvPr>
          <p:cNvSpPr>
            <a:spLocks noGrp="1"/>
          </p:cNvSpPr>
          <p:nvPr>
            <p:ph idx="1"/>
          </p:nvPr>
        </p:nvSpPr>
        <p:spPr>
          <a:xfrm>
            <a:off x="628650" y="1389413"/>
            <a:ext cx="7886700" cy="4726379"/>
          </a:xfrm>
        </p:spPr>
        <p:txBody>
          <a:bodyPr>
            <a:normAutofit fontScale="92500" lnSpcReduction="10000"/>
          </a:bodyPr>
          <a:lstStyle/>
          <a:p>
            <a:r>
              <a:rPr lang="en-GB" altLang="ja-JP" kern="100" dirty="0">
                <a:ea typeface="游ゴシック" panose="020B0400000000000000" pitchFamily="50" charset="-128"/>
                <a:cs typeface="Times New Roman" panose="02020603050405020304" pitchFamily="18" charset="0"/>
              </a:rPr>
              <a:t>A procedure for the cross-calibration of radiation instrument data is required. </a:t>
            </a:r>
          </a:p>
          <a:p>
            <a:pPr lvl="1"/>
            <a:r>
              <a:rPr lang="en-GB" altLang="ja-JP" kern="100" dirty="0">
                <a:ea typeface="游ゴシック" panose="020B0400000000000000" pitchFamily="50" charset="-128"/>
                <a:cs typeface="Times New Roman" panose="02020603050405020304" pitchFamily="18" charset="0"/>
              </a:rPr>
              <a:t>Existing procedures, such as the COSPAR/PRBEM data analysis procedure (DAP) (</a:t>
            </a:r>
            <a:r>
              <a:rPr lang="en-GB" altLang="ja-JP" u="sng" kern="100" dirty="0">
                <a:ea typeface="游ゴシック" panose="020B0400000000000000" pitchFamily="50" charset="-128"/>
                <a:cs typeface="Times New Roman" panose="02020603050405020304" pitchFamily="18" charset="0"/>
                <a:hlinkClick r:id="rId3">
                  <a:extLst>
                    <a:ext uri="{A12FA001-AC4F-418D-AE19-62706E023703}">
                      <ahyp:hlinkClr xmlns:ahyp="http://schemas.microsoft.com/office/drawing/2018/hyperlinkcolor" val="tx"/>
                    </a:ext>
                  </a:extLst>
                </a:hlinkClick>
              </a:rPr>
              <a:t>https://prbem.github.io/documents/Standard_Data_Analysis.pdf</a:t>
            </a:r>
            <a:r>
              <a:rPr lang="en-GB" altLang="ja-JP" kern="100" dirty="0">
                <a:ea typeface="游ゴシック" panose="020B0400000000000000" pitchFamily="50" charset="-128"/>
                <a:cs typeface="Times New Roman" panose="02020603050405020304" pitchFamily="18" charset="0"/>
              </a:rPr>
              <a:t>) will be analysed. </a:t>
            </a:r>
          </a:p>
          <a:p>
            <a:pPr lvl="1"/>
            <a:r>
              <a:rPr lang="en-GB" altLang="ja-JP" kern="100" dirty="0">
                <a:ea typeface="游ゴシック" panose="020B0400000000000000" pitchFamily="50" charset="-128"/>
                <a:cs typeface="Times New Roman" panose="02020603050405020304" pitchFamily="18" charset="0"/>
              </a:rPr>
              <a:t>The unique aspects of the GSICS data sets on Geostationary orbits, i.e. a lack of conjunctions between spacecraft must be addressed in the process.</a:t>
            </a:r>
          </a:p>
          <a:p>
            <a:r>
              <a:rPr lang="en-GB" altLang="ja-JP" kern="100" dirty="0">
                <a:ea typeface="游ゴシック" panose="020B0400000000000000" pitchFamily="50" charset="-128"/>
                <a:cs typeface="Times New Roman" panose="02020603050405020304" pitchFamily="18" charset="0"/>
              </a:rPr>
              <a:t>The </a:t>
            </a:r>
            <a:r>
              <a:rPr lang="en-GB" altLang="ja-JP" kern="100" dirty="0" err="1">
                <a:ea typeface="游ゴシック" panose="020B0400000000000000" pitchFamily="50" charset="-128"/>
                <a:cs typeface="Times New Roman" panose="02020603050405020304" pitchFamily="18" charset="0"/>
              </a:rPr>
              <a:t>SWx</a:t>
            </a:r>
            <a:r>
              <a:rPr lang="en-GB" altLang="ja-JP" kern="100" dirty="0">
                <a:ea typeface="游ゴシック" panose="020B0400000000000000" pitchFamily="50" charset="-128"/>
                <a:cs typeface="Times New Roman" panose="02020603050405020304" pitchFamily="18" charset="0"/>
              </a:rPr>
              <a:t> work plan should make clear that the first </a:t>
            </a:r>
            <a:r>
              <a:rPr lang="en-GB" altLang="ja-JP" kern="100" dirty="0" err="1">
                <a:ea typeface="游ゴシック" panose="020B0400000000000000" pitchFamily="50" charset="-128"/>
                <a:cs typeface="Times New Roman" panose="02020603050405020304" pitchFamily="18" charset="0"/>
              </a:rPr>
              <a:t>SWx</a:t>
            </a:r>
            <a:r>
              <a:rPr lang="en-GB" altLang="ja-JP" kern="100" dirty="0">
                <a:ea typeface="游ゴシック" panose="020B0400000000000000" pitchFamily="50" charset="-128"/>
                <a:cs typeface="Times New Roman" panose="02020603050405020304" pitchFamily="18" charset="0"/>
              </a:rPr>
              <a:t> procedure to be written only covers charged particle radiation, but that others are possible in the future with additional </a:t>
            </a:r>
            <a:r>
              <a:rPr lang="en-GB" altLang="ja-JP" kern="100" dirty="0" err="1">
                <a:ea typeface="游ゴシック" panose="020B0400000000000000" pitchFamily="50" charset="-128"/>
                <a:cs typeface="Times New Roman" panose="02020603050405020304" pitchFamily="18" charset="0"/>
              </a:rPr>
              <a:t>SWx</a:t>
            </a:r>
            <a:r>
              <a:rPr lang="en-GB" altLang="ja-JP" kern="100" dirty="0">
                <a:ea typeface="游ゴシック" panose="020B0400000000000000" pitchFamily="50" charset="-128"/>
                <a:cs typeface="Times New Roman" panose="02020603050405020304" pitchFamily="18" charset="0"/>
              </a:rPr>
              <a:t> subgroup scope/members</a:t>
            </a:r>
          </a:p>
          <a:p>
            <a:r>
              <a:rPr lang="en-US" altLang="ja-JP" kern="100" dirty="0">
                <a:ea typeface="游ゴシック" panose="020B0400000000000000" pitchFamily="50" charset="-128"/>
                <a:cs typeface="Times New Roman" panose="02020603050405020304" pitchFamily="18" charset="0"/>
              </a:rPr>
              <a:t>The </a:t>
            </a:r>
            <a:r>
              <a:rPr lang="en-US" altLang="ja-JP" kern="100" dirty="0" err="1">
                <a:ea typeface="游ゴシック" panose="020B0400000000000000" pitchFamily="50" charset="-128"/>
                <a:cs typeface="Times New Roman" panose="02020603050405020304" pitchFamily="18" charset="0"/>
              </a:rPr>
              <a:t>SWx</a:t>
            </a:r>
            <a:r>
              <a:rPr lang="en-US" altLang="ja-JP" kern="100" dirty="0">
                <a:ea typeface="游ゴシック" panose="020B0400000000000000" pitchFamily="50" charset="-128"/>
                <a:cs typeface="Times New Roman" panose="02020603050405020304" pitchFamily="18" charset="0"/>
              </a:rPr>
              <a:t> subgroup has provided critical reviews of the PRBEM DAP and has agreed to collaborate with PRBEM on updating the DAP</a:t>
            </a:r>
            <a:endParaRPr lang="ja-JP" altLang="ja-JP" kern="100">
              <a:ea typeface="游ゴシック" panose="020B0400000000000000" pitchFamily="50" charset="-128"/>
              <a:cs typeface="Times New Roman" panose="02020603050405020304" pitchFamily="18" charset="0"/>
            </a:endParaRPr>
          </a:p>
          <a:p>
            <a:r>
              <a:rPr lang="en-US" dirty="0"/>
              <a:t>Discuss today:</a:t>
            </a:r>
          </a:p>
          <a:p>
            <a:pPr lvl="1"/>
            <a:r>
              <a:rPr lang="en-US" dirty="0"/>
              <a:t>How is the work plan </a:t>
            </a:r>
            <a:r>
              <a:rPr lang="en-US" dirty="0" err="1"/>
              <a:t>xcal</a:t>
            </a:r>
            <a:r>
              <a:rPr lang="en-US" dirty="0"/>
              <a:t> procedure distinct from the COSPAR/PRBEM DAP?  </a:t>
            </a:r>
          </a:p>
          <a:p>
            <a:pPr lvl="1"/>
            <a:r>
              <a:rPr lang="en-US" dirty="0"/>
              <a:t>How do we avoid duplicating work?</a:t>
            </a:r>
          </a:p>
        </p:txBody>
      </p:sp>
    </p:spTree>
    <p:extLst>
      <p:ext uri="{BB962C8B-B14F-4D97-AF65-F5344CB8AC3E}">
        <p14:creationId xmlns:p14="http://schemas.microsoft.com/office/powerpoint/2010/main" val="2391652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9BF7F-C9D7-9643-8420-BE7647B28E56}"/>
              </a:ext>
            </a:extLst>
          </p:cNvPr>
          <p:cNvSpPr>
            <a:spLocks noGrp="1"/>
          </p:cNvSpPr>
          <p:nvPr>
            <p:ph type="title"/>
          </p:nvPr>
        </p:nvSpPr>
        <p:spPr/>
        <p:txBody>
          <a:bodyPr/>
          <a:lstStyle/>
          <a:p>
            <a:r>
              <a:rPr lang="en-US" dirty="0"/>
              <a:t>Subgroup Work To Date on PRBEM Procedure</a:t>
            </a:r>
          </a:p>
        </p:txBody>
      </p:sp>
      <p:sp>
        <p:nvSpPr>
          <p:cNvPr id="3" name="Content Placeholder 2">
            <a:extLst>
              <a:ext uri="{FF2B5EF4-FFF2-40B4-BE49-F238E27FC236}">
                <a16:creationId xmlns:a16="http://schemas.microsoft.com/office/drawing/2014/main" id="{E5D83160-6E02-EE4D-A613-11EB7E52F6AE}"/>
              </a:ext>
            </a:extLst>
          </p:cNvPr>
          <p:cNvSpPr>
            <a:spLocks noGrp="1"/>
          </p:cNvSpPr>
          <p:nvPr>
            <p:ph idx="1"/>
          </p:nvPr>
        </p:nvSpPr>
        <p:spPr/>
        <p:txBody>
          <a:bodyPr/>
          <a:lstStyle/>
          <a:p>
            <a:r>
              <a:rPr lang="en-US" sz="2000" dirty="0"/>
              <a:t>ESA proposed standard method for cross-calibration to follow PRBEM DAP in November 2023</a:t>
            </a:r>
          </a:p>
          <a:p>
            <a:r>
              <a:rPr lang="en-US" sz="2000" dirty="0"/>
              <a:t>NOAA reviewed DAP by January 2024, provided detailed comments</a:t>
            </a:r>
          </a:p>
          <a:p>
            <a:r>
              <a:rPr lang="en-US" sz="2000" dirty="0"/>
              <a:t>Subgroup proposed, got a discussion with PRBEM at Busan COSPAR meeting in July 2024 – our comments were received positively</a:t>
            </a:r>
          </a:p>
          <a:p>
            <a:r>
              <a:rPr lang="en-US" sz="2000" dirty="0"/>
              <a:t>Attended joint COSPAR/PRBEM and GSICS/</a:t>
            </a:r>
            <a:r>
              <a:rPr lang="en-US" sz="2000" dirty="0" err="1"/>
              <a:t>SWx</a:t>
            </a:r>
            <a:r>
              <a:rPr lang="en-US" sz="2000" dirty="0"/>
              <a:t> subgroup meeting on April 15, 2025</a:t>
            </a:r>
          </a:p>
          <a:p>
            <a:pPr lvl="1"/>
            <a:r>
              <a:rPr lang="en-US" sz="1800" dirty="0"/>
              <a:t>PRBEM resolution on DAP update had been accepted by board </a:t>
            </a:r>
          </a:p>
          <a:p>
            <a:pPr lvl="1"/>
            <a:r>
              <a:rPr lang="en-US" sz="1800" dirty="0"/>
              <a:t>Agreed that communication with GSICS needs to be established – this is the start </a:t>
            </a:r>
          </a:p>
          <a:p>
            <a:r>
              <a:rPr lang="en-US" sz="2000" dirty="0"/>
              <a:t>Attended joint COSPAR/PRBEM and GSICS/</a:t>
            </a:r>
            <a:r>
              <a:rPr lang="en-US" sz="2000" dirty="0" err="1"/>
              <a:t>SWx</a:t>
            </a:r>
            <a:r>
              <a:rPr lang="en-US" sz="2000" dirty="0"/>
              <a:t> subgroup meeting on July 1, 2025 – volunteered for some action items; others still need volunteers</a:t>
            </a:r>
          </a:p>
          <a:p>
            <a:endParaRPr lang="en-US" sz="2000" dirty="0"/>
          </a:p>
        </p:txBody>
      </p:sp>
    </p:spTree>
    <p:extLst>
      <p:ext uri="{BB962C8B-B14F-4D97-AF65-F5344CB8AC3E}">
        <p14:creationId xmlns:p14="http://schemas.microsoft.com/office/powerpoint/2010/main" val="1949344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7B5583-CB46-0183-9F03-0806F05A3B49}"/>
              </a:ext>
            </a:extLst>
          </p:cNvPr>
          <p:cNvSpPr>
            <a:spLocks noGrp="1"/>
          </p:cNvSpPr>
          <p:nvPr>
            <p:ph type="title"/>
          </p:nvPr>
        </p:nvSpPr>
        <p:spPr>
          <a:xfrm>
            <a:off x="104274" y="1"/>
            <a:ext cx="8935452" cy="874058"/>
          </a:xfrm>
        </p:spPr>
        <p:txBody>
          <a:bodyPr/>
          <a:lstStyle/>
          <a:p>
            <a:r>
              <a:rPr kumimoji="1" lang="en-US" altLang="ja-JP" dirty="0"/>
              <a:t>E-mail from Antoine (Jul. 11, 2025) about Joint COSPAR/PRBEM and GSICS/</a:t>
            </a:r>
            <a:r>
              <a:rPr kumimoji="1" lang="en-US" altLang="ja-JP" dirty="0" err="1"/>
              <a:t>SWx</a:t>
            </a:r>
            <a:r>
              <a:rPr kumimoji="1" lang="en-US" altLang="ja-JP" dirty="0"/>
              <a:t> sub-group meeting on Jul. 1, 2025</a:t>
            </a:r>
            <a:endParaRPr kumimoji="1" lang="ja-JP" altLang="en-US" dirty="0"/>
          </a:p>
        </p:txBody>
      </p:sp>
      <p:sp>
        <p:nvSpPr>
          <p:cNvPr id="3" name="コンテンツ プレースホルダー 2">
            <a:extLst>
              <a:ext uri="{FF2B5EF4-FFF2-40B4-BE49-F238E27FC236}">
                <a16:creationId xmlns:a16="http://schemas.microsoft.com/office/drawing/2014/main" id="{AC4489C1-D45C-DE3D-F670-27C715E853E7}"/>
              </a:ext>
            </a:extLst>
          </p:cNvPr>
          <p:cNvSpPr>
            <a:spLocks noGrp="1"/>
          </p:cNvSpPr>
          <p:nvPr>
            <p:ph idx="1"/>
          </p:nvPr>
        </p:nvSpPr>
        <p:spPr>
          <a:xfrm>
            <a:off x="184484" y="970547"/>
            <a:ext cx="8855242" cy="4919265"/>
          </a:xfrm>
        </p:spPr>
        <p:txBody>
          <a:bodyPr/>
          <a:lstStyle/>
          <a:p>
            <a:pPr marL="0" indent="0">
              <a:buNone/>
            </a:pPr>
            <a:r>
              <a:rPr lang="en-US" altLang="ja-JP" sz="1400" b="0" dirty="0"/>
              <a:t>As a summary, here are the different action items and the main discussion points. </a:t>
            </a:r>
            <a:r>
              <a:rPr lang="en-US" altLang="ja-JP" sz="1400" b="0" dirty="0">
                <a:highlight>
                  <a:srgbClr val="FFFF00"/>
                </a:highlight>
              </a:rPr>
              <a:t>Do not hesitate to volunteer for any of the action items we haven't assigned during the discussion. </a:t>
            </a:r>
            <a:r>
              <a:rPr lang="en-US" altLang="ja-JP" sz="1400" b="0" dirty="0"/>
              <a:t>Everyone agreed that the sanitization part of the Data Analysis Procedure is still relevant today. We identified a need for a description of the bow-tie procedure for unfolding of the fluxes from the particle count rates, as well as a validation procedure for the fluxes.</a:t>
            </a:r>
            <a:br>
              <a:rPr lang="en-US" altLang="ja-JP" sz="1400" b="0" dirty="0"/>
            </a:br>
            <a:r>
              <a:rPr lang="en-US" altLang="ja-JP" sz="1400" b="0" dirty="0"/>
              <a:t>    </a:t>
            </a:r>
            <a:r>
              <a:rPr lang="en-US" altLang="ja-JP" sz="1800" dirty="0">
                <a:highlight>
                  <a:srgbClr val="FFFF00"/>
                </a:highlight>
              </a:rPr>
              <a:t>Action Item 1 (</a:t>
            </a:r>
            <a:r>
              <a:rPr lang="en-US" altLang="ja-JP" sz="1800" dirty="0">
                <a:solidFill>
                  <a:srgbClr val="FF0000"/>
                </a:solidFill>
                <a:highlight>
                  <a:srgbClr val="FFFF00"/>
                </a:highlight>
              </a:rPr>
              <a:t>JR</a:t>
            </a:r>
            <a:r>
              <a:rPr lang="en-US" altLang="ja-JP" sz="1800" dirty="0">
                <a:highlight>
                  <a:srgbClr val="FFFF00"/>
                </a:highlight>
              </a:rPr>
              <a:t>): Write guidelines for the bow-tie analysis to obtain flux products.</a:t>
            </a:r>
            <a:endParaRPr lang="en-US" altLang="ja-JP" sz="1800" b="0" dirty="0">
              <a:highlight>
                <a:srgbClr val="FFFF00"/>
              </a:highlight>
            </a:endParaRPr>
          </a:p>
          <a:p>
            <a:pPr marL="0" indent="0">
              <a:buNone/>
            </a:pPr>
            <a:r>
              <a:rPr lang="en-US" altLang="ja-JP" sz="1400" b="0" dirty="0"/>
              <a:t>Cross calibration conjunctions criteria could stay the same, but guidelines on how to properly relax them should be provided for typical cases.</a:t>
            </a:r>
            <a:br>
              <a:rPr lang="en-US" altLang="ja-JP" sz="1400" b="0" dirty="0"/>
            </a:br>
            <a:r>
              <a:rPr lang="en-US" altLang="ja-JP" sz="1400" dirty="0"/>
              <a:t>    </a:t>
            </a:r>
            <a:r>
              <a:rPr lang="en-US" altLang="ja-JP" sz="1800" dirty="0">
                <a:highlight>
                  <a:srgbClr val="FFFF00"/>
                </a:highlight>
              </a:rPr>
              <a:t>Action Item 2 (</a:t>
            </a:r>
            <a:r>
              <a:rPr lang="en-US" altLang="ja-JP" sz="1800" dirty="0">
                <a:solidFill>
                  <a:srgbClr val="FF0000"/>
                </a:solidFill>
                <a:highlight>
                  <a:srgbClr val="FFFF00"/>
                </a:highlight>
              </a:rPr>
              <a:t>??</a:t>
            </a:r>
            <a:r>
              <a:rPr lang="en-US" altLang="ja-JP" sz="1800" dirty="0">
                <a:highlight>
                  <a:srgbClr val="FFFF00"/>
                </a:highlight>
              </a:rPr>
              <a:t>): Identify typical use cases where the DAP conjunction criteria cannot be used and propose possible relaxation strategies.</a:t>
            </a:r>
            <a:endParaRPr lang="en-US" altLang="ja-JP" sz="1800" b="0" dirty="0">
              <a:highlight>
                <a:srgbClr val="FFFF00"/>
              </a:highlight>
            </a:endParaRPr>
          </a:p>
          <a:p>
            <a:pPr marL="0" indent="0">
              <a:buNone/>
            </a:pPr>
            <a:r>
              <a:rPr lang="en-US" altLang="ja-JP" sz="1400" b="0" dirty="0"/>
              <a:t>Further discussion is needed regarding the recommendations for the use of magnetic field models.</a:t>
            </a:r>
          </a:p>
          <a:p>
            <a:pPr marL="0" indent="0">
              <a:buNone/>
            </a:pPr>
            <a:r>
              <a:rPr lang="en-US" altLang="ja-JP" sz="1400" b="0" dirty="0"/>
              <a:t>For GEO-GEO calibrations, we should provide guidelines on how to properly perform long-term average comparisons.</a:t>
            </a:r>
            <a:br>
              <a:rPr lang="en-US" altLang="ja-JP" sz="1400" dirty="0"/>
            </a:br>
            <a:r>
              <a:rPr lang="en-US" altLang="ja-JP" sz="1400" dirty="0"/>
              <a:t>    </a:t>
            </a:r>
            <a:r>
              <a:rPr lang="en-US" altLang="ja-JP" sz="1800" dirty="0">
                <a:highlight>
                  <a:srgbClr val="FFFF00"/>
                </a:highlight>
              </a:rPr>
              <a:t>Action Item 3 (</a:t>
            </a:r>
            <a:r>
              <a:rPr lang="en-US" altLang="ja-JP" sz="1800" dirty="0">
                <a:solidFill>
                  <a:srgbClr val="FF0000"/>
                </a:solidFill>
                <a:highlight>
                  <a:srgbClr val="FFFF00"/>
                </a:highlight>
              </a:rPr>
              <a:t>??</a:t>
            </a:r>
            <a:r>
              <a:rPr lang="en-US" altLang="ja-JP" sz="1800" dirty="0">
                <a:highlight>
                  <a:srgbClr val="FFFF00"/>
                </a:highlight>
              </a:rPr>
              <a:t>): Write guidelines on how to perform long-time averages comparisons for GEO-GEO cross-calibration purposes.</a:t>
            </a:r>
            <a:br>
              <a:rPr lang="en-US" altLang="ja-JP" sz="1800" dirty="0">
                <a:highlight>
                  <a:srgbClr val="FFFF00"/>
                </a:highlight>
              </a:rPr>
            </a:br>
            <a:r>
              <a:rPr lang="en-US" altLang="ja-JP" sz="1400" b="0" dirty="0"/>
              <a:t>Regarding an eventual update of the "gold standard" datasets in the DAP, we should trace the calibrations performed between the CRRES and GOES8 era to today, and evaluate how impactful an update would be.</a:t>
            </a:r>
            <a:br>
              <a:rPr lang="en-US" altLang="ja-JP" sz="1400" dirty="0"/>
            </a:br>
            <a:r>
              <a:rPr lang="en-US" altLang="ja-JP" sz="1400" dirty="0"/>
              <a:t>    </a:t>
            </a:r>
            <a:r>
              <a:rPr lang="en-US" altLang="ja-JP" sz="1800" dirty="0">
                <a:highlight>
                  <a:srgbClr val="FFFF00"/>
                </a:highlight>
              </a:rPr>
              <a:t>Action Item 4 (</a:t>
            </a:r>
            <a:r>
              <a:rPr lang="en-US" altLang="ja-JP" sz="1800" dirty="0">
                <a:solidFill>
                  <a:srgbClr val="FF0000"/>
                </a:solidFill>
                <a:highlight>
                  <a:srgbClr val="FFFF00"/>
                </a:highlight>
              </a:rPr>
              <a:t>IS</a:t>
            </a:r>
            <a:r>
              <a:rPr lang="en-US" altLang="ja-JP" sz="1800" dirty="0">
                <a:highlight>
                  <a:srgbClr val="FFFF00"/>
                </a:highlight>
              </a:rPr>
              <a:t>): collect published cross-calibrations studies.</a:t>
            </a:r>
            <a:br>
              <a:rPr lang="en-US" altLang="ja-JP" sz="1800" dirty="0">
                <a:highlight>
                  <a:srgbClr val="FFFF00"/>
                </a:highlight>
              </a:rPr>
            </a:br>
            <a:r>
              <a:rPr lang="en-US" altLang="ja-JP" sz="1800" dirty="0">
                <a:highlight>
                  <a:srgbClr val="FFFF00"/>
                </a:highlight>
              </a:rPr>
              <a:t>        Action Item 4a (</a:t>
            </a:r>
            <a:r>
              <a:rPr lang="en-US" altLang="ja-JP" sz="1800" dirty="0">
                <a:solidFill>
                  <a:srgbClr val="FF0000"/>
                </a:solidFill>
                <a:highlight>
                  <a:srgbClr val="FFFF00"/>
                </a:highlight>
              </a:rPr>
              <a:t>HE</a:t>
            </a:r>
            <a:r>
              <a:rPr lang="en-US" altLang="ja-JP" sz="1800" dirty="0">
                <a:highlight>
                  <a:srgbClr val="FFFF00"/>
                </a:highlight>
              </a:rPr>
              <a:t>): perform archaeology in the reports of ESA projects (SEPEM, TRENDS) to identify calibration studies performed between the CRRES era to today.</a:t>
            </a:r>
            <a:br>
              <a:rPr lang="en-US" altLang="ja-JP" sz="1800" dirty="0">
                <a:highlight>
                  <a:srgbClr val="FFFF00"/>
                </a:highlight>
              </a:rPr>
            </a:br>
            <a:r>
              <a:rPr lang="en-US" altLang="ja-JP" sz="1800" dirty="0">
                <a:highlight>
                  <a:srgbClr val="FFFF00"/>
                </a:highlight>
              </a:rPr>
              <a:t>        Action Item 4b (</a:t>
            </a:r>
            <a:r>
              <a:rPr lang="en-US" altLang="ja-JP" sz="1800" dirty="0">
                <a:solidFill>
                  <a:srgbClr val="FF0000"/>
                </a:solidFill>
                <a:highlight>
                  <a:srgbClr val="FFFF00"/>
                </a:highlight>
              </a:rPr>
              <a:t>JR</a:t>
            </a:r>
            <a:r>
              <a:rPr lang="en-US" altLang="ja-JP" sz="1800" dirty="0">
                <a:highlight>
                  <a:srgbClr val="FFFF00"/>
                </a:highlight>
              </a:rPr>
              <a:t>): identify the calibrations performed on GOES and GPS.</a:t>
            </a:r>
            <a:br>
              <a:rPr lang="en-US" altLang="ja-JP" sz="1800" dirty="0"/>
            </a:br>
            <a:r>
              <a:rPr lang="en-US" altLang="ja-JP" sz="1400" b="0" dirty="0"/>
              <a:t>Further discussion is needed regarding the re-definitions of the gold standards. We can discuss these points by email and </a:t>
            </a:r>
            <a:r>
              <a:rPr lang="en-US" altLang="ja-JP" sz="1400" b="0" dirty="0" err="1"/>
              <a:t>organise</a:t>
            </a:r>
            <a:r>
              <a:rPr lang="en-US" altLang="ja-JP" sz="1400" b="0" dirty="0"/>
              <a:t> telecon meetings as necessary. We have agreed to host the document editing on the PRBEM </a:t>
            </a:r>
            <a:r>
              <a:rPr lang="en-US" altLang="ja-JP" sz="1400" b="0" dirty="0" err="1"/>
              <a:t>Github</a:t>
            </a:r>
            <a:r>
              <a:rPr lang="en-US" altLang="ja-JP" sz="1400" b="0" dirty="0"/>
              <a:t> space.</a:t>
            </a:r>
            <a:br>
              <a:rPr lang="en-US" altLang="ja-JP" sz="1400" b="0" dirty="0"/>
            </a:br>
            <a:r>
              <a:rPr lang="en-US" altLang="ja-JP" sz="1400" dirty="0"/>
              <a:t>    </a:t>
            </a:r>
            <a:r>
              <a:rPr lang="en-US" altLang="ja-JP" sz="1800" dirty="0">
                <a:highlight>
                  <a:srgbClr val="FFFF00"/>
                </a:highlight>
              </a:rPr>
              <a:t>Action Item 5 (</a:t>
            </a:r>
            <a:r>
              <a:rPr lang="en-US" altLang="ja-JP" sz="1800" dirty="0">
                <a:solidFill>
                  <a:srgbClr val="FF0000"/>
                </a:solidFill>
                <a:highlight>
                  <a:srgbClr val="FFFF00"/>
                </a:highlight>
              </a:rPr>
              <a:t>AB</a:t>
            </a:r>
            <a:r>
              <a:rPr lang="en-US" altLang="ja-JP" sz="1800" dirty="0">
                <a:highlight>
                  <a:srgbClr val="FFFF00"/>
                </a:highlight>
              </a:rPr>
              <a:t>): setup a repository for the purpose of editing the new document</a:t>
            </a:r>
            <a:endParaRPr kumimoji="1" lang="ja-JP" altLang="en-US" sz="1800" dirty="0"/>
          </a:p>
        </p:txBody>
      </p:sp>
      <p:sp>
        <p:nvSpPr>
          <p:cNvPr id="5" name="テキスト ボックス 4">
            <a:extLst>
              <a:ext uri="{FF2B5EF4-FFF2-40B4-BE49-F238E27FC236}">
                <a16:creationId xmlns:a16="http://schemas.microsoft.com/office/drawing/2014/main" id="{F09C48FC-2586-DA47-5C3F-0F87A39451B0}"/>
              </a:ext>
            </a:extLst>
          </p:cNvPr>
          <p:cNvSpPr txBox="1"/>
          <p:nvPr/>
        </p:nvSpPr>
        <p:spPr>
          <a:xfrm>
            <a:off x="0" y="6550222"/>
            <a:ext cx="7870302" cy="307777"/>
          </a:xfrm>
          <a:prstGeom prst="rect">
            <a:avLst/>
          </a:prstGeom>
          <a:noFill/>
        </p:spPr>
        <p:txBody>
          <a:bodyPr wrap="square" rtlCol="0">
            <a:spAutoFit/>
          </a:bodyPr>
          <a:lstStyle/>
          <a:p>
            <a:r>
              <a:rPr kumimoji="1" lang="en-US" altLang="ja-JP" sz="1400" dirty="0"/>
              <a:t>Attendee: A. </a:t>
            </a:r>
            <a:r>
              <a:rPr kumimoji="1" lang="en-US" altLang="ja-JP" sz="1400" dirty="0" err="1"/>
              <a:t>Boudouridis</a:t>
            </a:r>
            <a:r>
              <a:rPr kumimoji="1" lang="en-US" altLang="ja-JP" sz="1400" dirty="0"/>
              <a:t>, A. Brunet, H. Evans, B. Kress, Y. Miyoshi, T. Nagatsuma, J. Rodriguez, I. Sandberg</a:t>
            </a:r>
            <a:endParaRPr kumimoji="1" lang="ja-JP" altLang="en-US" sz="1400" dirty="0"/>
          </a:p>
        </p:txBody>
      </p:sp>
    </p:spTree>
    <p:extLst>
      <p:ext uri="{BB962C8B-B14F-4D97-AF65-F5344CB8AC3E}">
        <p14:creationId xmlns:p14="http://schemas.microsoft.com/office/powerpoint/2010/main" val="3959322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F7906-9F3C-AF46-B8D8-86496B54EE31}"/>
              </a:ext>
            </a:extLst>
          </p:cNvPr>
          <p:cNvSpPr>
            <a:spLocks noGrp="1"/>
          </p:cNvSpPr>
          <p:nvPr>
            <p:ph type="title"/>
          </p:nvPr>
        </p:nvSpPr>
        <p:spPr/>
        <p:txBody>
          <a:bodyPr/>
          <a:lstStyle/>
          <a:p>
            <a:r>
              <a:rPr lang="en-US" dirty="0"/>
              <a:t>Open Action Items Discussed During 2025-09-03 Meeting</a:t>
            </a:r>
          </a:p>
        </p:txBody>
      </p:sp>
      <p:sp>
        <p:nvSpPr>
          <p:cNvPr id="3" name="Content Placeholder 2">
            <a:extLst>
              <a:ext uri="{FF2B5EF4-FFF2-40B4-BE49-F238E27FC236}">
                <a16:creationId xmlns:a16="http://schemas.microsoft.com/office/drawing/2014/main" id="{264B5064-7985-F643-9083-FEEF26E0E3DC}"/>
              </a:ext>
            </a:extLst>
          </p:cNvPr>
          <p:cNvSpPr>
            <a:spLocks noGrp="1"/>
          </p:cNvSpPr>
          <p:nvPr>
            <p:ph idx="1"/>
          </p:nvPr>
        </p:nvSpPr>
        <p:spPr/>
        <p:txBody>
          <a:bodyPr/>
          <a:lstStyle/>
          <a:p>
            <a:r>
              <a:rPr lang="en-US" sz="1800" dirty="0"/>
              <a:t>We have several action items from meeting with Antoine Brunet (COSPAR/PRBEM)  (email from A. Brunet on 2025-07-11)</a:t>
            </a:r>
          </a:p>
          <a:p>
            <a:r>
              <a:rPr lang="en-US" sz="1800" dirty="0"/>
              <a:t>NOAA (J. Rodriguez or A. </a:t>
            </a:r>
            <a:r>
              <a:rPr lang="en-US" sz="1800" dirty="0" err="1"/>
              <a:t>Boudouridis</a:t>
            </a:r>
            <a:r>
              <a:rPr lang="en-US" sz="1800" dirty="0"/>
              <a:t>) will take on AI1 on bowtie analysis.</a:t>
            </a:r>
          </a:p>
          <a:p>
            <a:pPr lvl="1"/>
            <a:r>
              <a:rPr lang="en-US" sz="1600" dirty="0"/>
              <a:t>Is this relevant to the GSICS work plan </a:t>
            </a:r>
            <a:r>
              <a:rPr lang="en-US" sz="1600" dirty="0" err="1"/>
              <a:t>xcal</a:t>
            </a:r>
            <a:r>
              <a:rPr lang="en-US" sz="1600" dirty="0"/>
              <a:t> procedure?</a:t>
            </a:r>
          </a:p>
          <a:p>
            <a:r>
              <a:rPr lang="en-US" sz="1800" dirty="0" err="1"/>
              <a:t>Nagatsuma</a:t>
            </a:r>
            <a:r>
              <a:rPr lang="en-US" sz="1800" dirty="0"/>
              <a:t>-san will ask </a:t>
            </a:r>
            <a:r>
              <a:rPr lang="en-US" sz="1800" dirty="0" err="1"/>
              <a:t>Daehyeon</a:t>
            </a:r>
            <a:r>
              <a:rPr lang="en-US" sz="1800" dirty="0"/>
              <a:t> Oh to take on AI2 (use cases where DAP conjunction criteria cannot be used)</a:t>
            </a:r>
          </a:p>
          <a:p>
            <a:pPr lvl="1"/>
            <a:r>
              <a:rPr lang="en-US" sz="1600" dirty="0"/>
              <a:t>Is this relevant to the GSICS work plan </a:t>
            </a:r>
            <a:r>
              <a:rPr lang="en-US" sz="1600" dirty="0" err="1"/>
              <a:t>xcal</a:t>
            </a:r>
            <a:r>
              <a:rPr lang="en-US" sz="1600" dirty="0"/>
              <a:t> procedure?</a:t>
            </a:r>
          </a:p>
          <a:p>
            <a:pPr lvl="1"/>
            <a:r>
              <a:rPr lang="en-US" sz="1600" dirty="0"/>
              <a:t>Do we have a volunteer?</a:t>
            </a:r>
          </a:p>
          <a:p>
            <a:r>
              <a:rPr lang="en-US" sz="1800" dirty="0"/>
              <a:t>AI3 (how to perform GEO-GEO long-term averages comparisons): There was a discussion about the question that underlay this.  J. Spann asked about use of L* in GEO-GEO comparisons.  J. Rodriguez described use of 1 </a:t>
            </a:r>
            <a:r>
              <a:rPr lang="en-US" sz="1800" dirty="0" err="1"/>
              <a:t>hr</a:t>
            </a:r>
            <a:r>
              <a:rPr lang="en-US" sz="1800" dirty="0"/>
              <a:t> local time or smaller separation for GOES cross-calibrations.  Cannot get a valid cross-calibration of GOES-East and -West from a long-term average.</a:t>
            </a:r>
          </a:p>
          <a:p>
            <a:pPr lvl="1"/>
            <a:r>
              <a:rPr lang="en-US" sz="1600" dirty="0"/>
              <a:t>Is this relevant to the GSICS work plan </a:t>
            </a:r>
            <a:r>
              <a:rPr lang="en-US" sz="1600" dirty="0" err="1"/>
              <a:t>xcal</a:t>
            </a:r>
            <a:r>
              <a:rPr lang="en-US" sz="1600" dirty="0"/>
              <a:t> procedure?</a:t>
            </a:r>
          </a:p>
          <a:p>
            <a:pPr lvl="1"/>
            <a:r>
              <a:rPr lang="en-US" sz="1600" dirty="0"/>
              <a:t>Do we have a volunteer?</a:t>
            </a:r>
          </a:p>
          <a:p>
            <a:pPr marL="0" indent="0">
              <a:buNone/>
            </a:pPr>
            <a:endParaRPr lang="en-US" sz="1800" dirty="0"/>
          </a:p>
        </p:txBody>
      </p:sp>
    </p:spTree>
    <p:extLst>
      <p:ext uri="{BB962C8B-B14F-4D97-AF65-F5344CB8AC3E}">
        <p14:creationId xmlns:p14="http://schemas.microsoft.com/office/powerpoint/2010/main" val="4091998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25B28-EA05-2C4E-A43C-FC945353F988}"/>
              </a:ext>
            </a:extLst>
          </p:cNvPr>
          <p:cNvSpPr>
            <a:spLocks noGrp="1"/>
          </p:cNvSpPr>
          <p:nvPr>
            <p:ph type="title"/>
          </p:nvPr>
        </p:nvSpPr>
        <p:spPr/>
        <p:txBody>
          <a:bodyPr/>
          <a:lstStyle/>
          <a:p>
            <a:r>
              <a:rPr lang="en-US" dirty="0"/>
              <a:t>Relevance of PRBEM DAP Outline to Work Plan Cross-Cal</a:t>
            </a:r>
          </a:p>
        </p:txBody>
      </p:sp>
      <p:sp>
        <p:nvSpPr>
          <p:cNvPr id="3" name="Content Placeholder 2">
            <a:extLst>
              <a:ext uri="{FF2B5EF4-FFF2-40B4-BE49-F238E27FC236}">
                <a16:creationId xmlns:a16="http://schemas.microsoft.com/office/drawing/2014/main" id="{1913A0DC-28E2-C04C-A4A4-A4A0D4B4C0AC}"/>
              </a:ext>
            </a:extLst>
          </p:cNvPr>
          <p:cNvSpPr>
            <a:spLocks noGrp="1"/>
          </p:cNvSpPr>
          <p:nvPr>
            <p:ph idx="1"/>
          </p:nvPr>
        </p:nvSpPr>
        <p:spPr/>
        <p:txBody>
          <a:bodyPr/>
          <a:lstStyle/>
          <a:p>
            <a:r>
              <a:rPr lang="en-US" dirty="0"/>
              <a:t>Coordinates to sort the data</a:t>
            </a:r>
          </a:p>
          <a:p>
            <a:pPr lvl="1"/>
            <a:r>
              <a:rPr lang="en-US" dirty="0"/>
              <a:t>Magnetic field model</a:t>
            </a:r>
          </a:p>
          <a:p>
            <a:r>
              <a:rPr lang="en-US" dirty="0"/>
              <a:t>Obtaining sanitized data</a:t>
            </a:r>
          </a:p>
          <a:p>
            <a:pPr lvl="1"/>
            <a:r>
              <a:rPr lang="en-US" dirty="0"/>
              <a:t>Cross-species contamination, saturation, background, SNR, spacecraft charging bias</a:t>
            </a:r>
          </a:p>
          <a:p>
            <a:r>
              <a:rPr lang="en-US" dirty="0"/>
              <a:t>Obtaining coherent data</a:t>
            </a:r>
          </a:p>
          <a:p>
            <a:pPr lvl="1"/>
            <a:r>
              <a:rPr lang="en-US" dirty="0"/>
              <a:t>Trapped particles</a:t>
            </a:r>
          </a:p>
          <a:p>
            <a:pPr lvl="1"/>
            <a:r>
              <a:rPr lang="en-US" dirty="0"/>
              <a:t>SEPs</a:t>
            </a:r>
          </a:p>
          <a:p>
            <a:pPr lvl="1"/>
            <a:r>
              <a:rPr lang="en-US" dirty="0"/>
              <a:t>Cold plasma [only comment that there are no clear techniques for this]</a:t>
            </a:r>
          </a:p>
          <a:p>
            <a:r>
              <a:rPr lang="en-US" dirty="0"/>
              <a:t>Annexes on trapped particle motion</a:t>
            </a:r>
          </a:p>
        </p:txBody>
      </p:sp>
      <p:sp>
        <p:nvSpPr>
          <p:cNvPr id="4" name="TextBox 3">
            <a:extLst>
              <a:ext uri="{FF2B5EF4-FFF2-40B4-BE49-F238E27FC236}">
                <a16:creationId xmlns:a16="http://schemas.microsoft.com/office/drawing/2014/main" id="{2C6A0679-D34D-D841-BDCD-162737E54CA8}"/>
              </a:ext>
            </a:extLst>
          </p:cNvPr>
          <p:cNvSpPr txBox="1"/>
          <p:nvPr/>
        </p:nvSpPr>
        <p:spPr>
          <a:xfrm>
            <a:off x="4475748" y="1155032"/>
            <a:ext cx="1328286" cy="369332"/>
          </a:xfrm>
          <a:prstGeom prst="rect">
            <a:avLst/>
          </a:prstGeom>
          <a:solidFill>
            <a:schemeClr val="accent2"/>
          </a:solidFill>
        </p:spPr>
        <p:txBody>
          <a:bodyPr wrap="square" rtlCol="0">
            <a:spAutoFit/>
          </a:bodyPr>
          <a:lstStyle/>
          <a:p>
            <a:pPr algn="ctr"/>
            <a:r>
              <a:rPr lang="en-US" b="1" i="1" dirty="0">
                <a:solidFill>
                  <a:schemeClr val="bg1"/>
                </a:solidFill>
              </a:rPr>
              <a:t>Relevant</a:t>
            </a:r>
          </a:p>
        </p:txBody>
      </p:sp>
      <p:sp>
        <p:nvSpPr>
          <p:cNvPr id="5" name="TextBox 4">
            <a:extLst>
              <a:ext uri="{FF2B5EF4-FFF2-40B4-BE49-F238E27FC236}">
                <a16:creationId xmlns:a16="http://schemas.microsoft.com/office/drawing/2014/main" id="{4DA7B2C2-6520-1740-B301-84577BF2C581}"/>
              </a:ext>
            </a:extLst>
          </p:cNvPr>
          <p:cNvSpPr txBox="1"/>
          <p:nvPr/>
        </p:nvSpPr>
        <p:spPr>
          <a:xfrm>
            <a:off x="4474143" y="1971575"/>
            <a:ext cx="1328286" cy="369332"/>
          </a:xfrm>
          <a:prstGeom prst="rect">
            <a:avLst/>
          </a:prstGeom>
          <a:solidFill>
            <a:schemeClr val="accent2"/>
          </a:solidFill>
        </p:spPr>
        <p:txBody>
          <a:bodyPr wrap="square" rtlCol="0">
            <a:spAutoFit/>
          </a:bodyPr>
          <a:lstStyle/>
          <a:p>
            <a:pPr algn="ctr"/>
            <a:r>
              <a:rPr lang="en-US" b="1" i="1" dirty="0">
                <a:solidFill>
                  <a:schemeClr val="bg1"/>
                </a:solidFill>
              </a:rPr>
              <a:t>Relevant</a:t>
            </a:r>
          </a:p>
        </p:txBody>
      </p:sp>
      <p:sp>
        <p:nvSpPr>
          <p:cNvPr id="6" name="TextBox 5">
            <a:extLst>
              <a:ext uri="{FF2B5EF4-FFF2-40B4-BE49-F238E27FC236}">
                <a16:creationId xmlns:a16="http://schemas.microsoft.com/office/drawing/2014/main" id="{8BEE249F-FCBA-6142-BFB4-8D632FA46650}"/>
              </a:ext>
            </a:extLst>
          </p:cNvPr>
          <p:cNvSpPr txBox="1"/>
          <p:nvPr/>
        </p:nvSpPr>
        <p:spPr>
          <a:xfrm>
            <a:off x="4126029" y="2932497"/>
            <a:ext cx="1328286" cy="369332"/>
          </a:xfrm>
          <a:prstGeom prst="rect">
            <a:avLst/>
          </a:prstGeom>
          <a:solidFill>
            <a:schemeClr val="accent2"/>
          </a:solidFill>
        </p:spPr>
        <p:txBody>
          <a:bodyPr wrap="square" rtlCol="0">
            <a:spAutoFit/>
          </a:bodyPr>
          <a:lstStyle/>
          <a:p>
            <a:pPr algn="ctr"/>
            <a:r>
              <a:rPr lang="en-US" b="1" i="1" dirty="0">
                <a:solidFill>
                  <a:schemeClr val="bg1"/>
                </a:solidFill>
              </a:rPr>
              <a:t>Relevant</a:t>
            </a:r>
          </a:p>
        </p:txBody>
      </p:sp>
      <p:sp>
        <p:nvSpPr>
          <p:cNvPr id="7" name="TextBox 6">
            <a:extLst>
              <a:ext uri="{FF2B5EF4-FFF2-40B4-BE49-F238E27FC236}">
                <a16:creationId xmlns:a16="http://schemas.microsoft.com/office/drawing/2014/main" id="{D9E994B3-C2A3-4C45-BA29-7CE0BB00CAA5}"/>
              </a:ext>
            </a:extLst>
          </p:cNvPr>
          <p:cNvSpPr txBox="1"/>
          <p:nvPr/>
        </p:nvSpPr>
        <p:spPr>
          <a:xfrm>
            <a:off x="1337913" y="4894446"/>
            <a:ext cx="7016816" cy="369332"/>
          </a:xfrm>
          <a:prstGeom prst="rect">
            <a:avLst/>
          </a:prstGeom>
          <a:solidFill>
            <a:schemeClr val="accent2"/>
          </a:solidFill>
        </p:spPr>
        <p:txBody>
          <a:bodyPr wrap="square" rtlCol="0">
            <a:spAutoFit/>
          </a:bodyPr>
          <a:lstStyle/>
          <a:p>
            <a:pPr algn="ctr"/>
            <a:r>
              <a:rPr lang="en-US" b="1" i="1" dirty="0">
                <a:solidFill>
                  <a:schemeClr val="bg1"/>
                </a:solidFill>
              </a:rPr>
              <a:t>How much tutorial information should be included in the work plan?</a:t>
            </a:r>
          </a:p>
        </p:txBody>
      </p:sp>
    </p:spTree>
    <p:extLst>
      <p:ext uri="{BB962C8B-B14F-4D97-AF65-F5344CB8AC3E}">
        <p14:creationId xmlns:p14="http://schemas.microsoft.com/office/powerpoint/2010/main" val="3950991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888B2-7212-5E44-A4AA-5C578B4E5444}"/>
              </a:ext>
            </a:extLst>
          </p:cNvPr>
          <p:cNvSpPr>
            <a:spLocks noGrp="1"/>
          </p:cNvSpPr>
          <p:nvPr>
            <p:ph type="title"/>
          </p:nvPr>
        </p:nvSpPr>
        <p:spPr/>
        <p:txBody>
          <a:bodyPr/>
          <a:lstStyle/>
          <a:p>
            <a:r>
              <a:rPr lang="en-US" sz="2400" dirty="0"/>
              <a:t>Expected Changes to Cross-Calibration Procedure: Examples </a:t>
            </a:r>
          </a:p>
        </p:txBody>
      </p:sp>
      <p:sp>
        <p:nvSpPr>
          <p:cNvPr id="3" name="Content Placeholder 2">
            <a:extLst>
              <a:ext uri="{FF2B5EF4-FFF2-40B4-BE49-F238E27FC236}">
                <a16:creationId xmlns:a16="http://schemas.microsoft.com/office/drawing/2014/main" id="{DC18CC57-1585-D64C-9125-D40883B60780}"/>
              </a:ext>
            </a:extLst>
          </p:cNvPr>
          <p:cNvSpPr>
            <a:spLocks noGrp="1"/>
          </p:cNvSpPr>
          <p:nvPr>
            <p:ph idx="1"/>
          </p:nvPr>
        </p:nvSpPr>
        <p:spPr/>
        <p:txBody>
          <a:bodyPr/>
          <a:lstStyle/>
          <a:p>
            <a:r>
              <a:rPr lang="en-US" dirty="0"/>
              <a:t>Selection of “gold reference” dataset(s) – for different orbits?</a:t>
            </a:r>
          </a:p>
          <a:p>
            <a:r>
              <a:rPr lang="en-US" dirty="0"/>
              <a:t>Selection of magnetic field models – use an ensemble to estimate the inaccuracy?</a:t>
            </a:r>
          </a:p>
          <a:p>
            <a:r>
              <a:rPr lang="en-US" dirty="0"/>
              <a:t>Relax </a:t>
            </a:r>
            <a:r>
              <a:rPr lang="en-US" dirty="0" err="1"/>
              <a:t>Kp</a:t>
            </a:r>
            <a:r>
              <a:rPr lang="en-US" dirty="0"/>
              <a:t> condition to permit conjunctions for high energy data</a:t>
            </a:r>
          </a:p>
          <a:p>
            <a:r>
              <a:rPr lang="en-US" dirty="0"/>
              <a:t>Relax B/</a:t>
            </a:r>
            <a:r>
              <a:rPr lang="en-US" dirty="0" err="1"/>
              <a:t>Beq</a:t>
            </a:r>
            <a:r>
              <a:rPr lang="en-US" dirty="0"/>
              <a:t> ~ 1 – only applicable to limited orbit combinations</a:t>
            </a:r>
          </a:p>
          <a:p>
            <a:r>
              <a:rPr lang="en-US" dirty="0"/>
              <a:t>Define conditions for cross-calibration in GEO</a:t>
            </a:r>
          </a:p>
          <a:p>
            <a:r>
              <a:rPr lang="en-US" dirty="0"/>
              <a:t>Add methods for identifying and removing contamination (including backgrounds from penetrating radiation)</a:t>
            </a:r>
          </a:p>
          <a:p>
            <a:r>
              <a:rPr lang="en-US" dirty="0"/>
              <a:t>Update handling of dead time</a:t>
            </a:r>
          </a:p>
          <a:p>
            <a:r>
              <a:rPr lang="en-US" dirty="0"/>
              <a:t>Define conditions for improved SEP cross-calibration accuracy: </a:t>
            </a:r>
          </a:p>
          <a:p>
            <a:pPr lvl="1"/>
            <a:r>
              <a:rPr lang="en-US" dirty="0"/>
              <a:t>avoid periods when interplanetary population is anisotropic</a:t>
            </a:r>
          </a:p>
          <a:p>
            <a:pPr lvl="1"/>
            <a:r>
              <a:rPr lang="en-US" dirty="0"/>
              <a:t>in the magnetosphere, when solar wind </a:t>
            </a:r>
            <a:r>
              <a:rPr lang="en-US" dirty="0" err="1"/>
              <a:t>Pdyn</a:t>
            </a:r>
            <a:r>
              <a:rPr lang="en-US" dirty="0"/>
              <a:t> and |</a:t>
            </a:r>
            <a:r>
              <a:rPr lang="en-US" dirty="0" err="1"/>
              <a:t>Dst</a:t>
            </a:r>
            <a:r>
              <a:rPr lang="en-US" dirty="0"/>
              <a:t>| are large</a:t>
            </a:r>
          </a:p>
          <a:p>
            <a:r>
              <a:rPr lang="en-US" dirty="0"/>
              <a:t>Use of omnidirectional vs. directional fluxes in cross-calibration (L* considerations)</a:t>
            </a:r>
          </a:p>
          <a:p>
            <a:endParaRPr lang="en-US" dirty="0"/>
          </a:p>
        </p:txBody>
      </p:sp>
    </p:spTree>
    <p:extLst>
      <p:ext uri="{BB962C8B-B14F-4D97-AF65-F5344CB8AC3E}">
        <p14:creationId xmlns:p14="http://schemas.microsoft.com/office/powerpoint/2010/main" val="3909256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2CF2-8BAA-8F48-AB5F-B939A2B7421C}"/>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35B9DE46-7BAB-3042-8296-EDC53EEE8E30}"/>
              </a:ext>
            </a:extLst>
          </p:cNvPr>
          <p:cNvSpPr>
            <a:spLocks noGrp="1"/>
          </p:cNvSpPr>
          <p:nvPr>
            <p:ph idx="1"/>
          </p:nvPr>
        </p:nvSpPr>
        <p:spPr/>
        <p:txBody>
          <a:bodyPr/>
          <a:lstStyle/>
          <a:p>
            <a:r>
              <a:rPr lang="en-US" dirty="0"/>
              <a:t>Agree on distinctions between COSPAR/PRBEM DAP and GSICS Work Plan cross-calibration procedure</a:t>
            </a:r>
          </a:p>
          <a:p>
            <a:r>
              <a:rPr lang="en-US" dirty="0"/>
              <a:t>Decide whether the work plan may point to any areas of the PRBEM DAP without modification, or whether everything will have to be written anew</a:t>
            </a:r>
          </a:p>
          <a:p>
            <a:r>
              <a:rPr lang="en-US" dirty="0"/>
              <a:t>Work on all PRBEM DAP action items as if they would contribute to the work plan</a:t>
            </a:r>
          </a:p>
          <a:p>
            <a:r>
              <a:rPr lang="en-US" dirty="0"/>
              <a:t>This is a large undertaking – we need more volunteers</a:t>
            </a:r>
          </a:p>
        </p:txBody>
      </p:sp>
    </p:spTree>
    <p:extLst>
      <p:ext uri="{BB962C8B-B14F-4D97-AF65-F5344CB8AC3E}">
        <p14:creationId xmlns:p14="http://schemas.microsoft.com/office/powerpoint/2010/main" val="3626933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969</TotalTime>
  <Words>1207</Words>
  <Application>Microsoft Macintosh PowerPoint</Application>
  <PresentationFormat>On-screen Show (4:3)</PresentationFormat>
  <Paragraphs>69</Paragraphs>
  <Slides>8</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ＭＳ Ｐゴシック</vt:lpstr>
      <vt:lpstr>游ゴシック</vt:lpstr>
      <vt:lpstr>Arial</vt:lpstr>
      <vt:lpstr>Calibri</vt:lpstr>
      <vt:lpstr>Times New Roman</vt:lpstr>
      <vt:lpstr>Office Theme</vt:lpstr>
      <vt:lpstr>1_Office Theme</vt:lpstr>
      <vt:lpstr>GSICS Work Plan:  Procedure for Dataset Cross-calibration Status and Discussion Points</vt:lpstr>
      <vt:lpstr>Procedure for Dataset Cross-calibration</vt:lpstr>
      <vt:lpstr>Subgroup Work To Date on PRBEM Procedure</vt:lpstr>
      <vt:lpstr>E-mail from Antoine (Jul. 11, 2025) about Joint COSPAR/PRBEM and GSICS/SWx sub-group meeting on Jul. 1, 2025</vt:lpstr>
      <vt:lpstr>Open Action Items Discussed During 2025-09-03 Meeting</vt:lpstr>
      <vt:lpstr>Relevance of PRBEM DAP Outline to Work Plan Cross-Cal</vt:lpstr>
      <vt:lpstr>Expected Changes to Cross-Calibration Procedure: Examples </vt:lpstr>
      <vt:lpstr>Next Steps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GSICS space weather subgroup meeting</dc:title>
  <dc:creator>長妻 努</dc:creator>
  <cp:lastModifiedBy>Juan Rodriguez</cp:lastModifiedBy>
  <cp:revision>42</cp:revision>
  <dcterms:created xsi:type="dcterms:W3CDTF">2025-02-07T15:51:34Z</dcterms:created>
  <dcterms:modified xsi:type="dcterms:W3CDTF">2025-12-10T02:04:46Z</dcterms:modified>
</cp:coreProperties>
</file>