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/>
    <p:restoredTop sz="94696"/>
  </p:normalViewPr>
  <p:slideViewPr>
    <p:cSldViewPr snapToGrid="0">
      <p:cViewPr varScale="1">
        <p:scale>
          <a:sx n="154" d="100"/>
          <a:sy n="154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FD37-705D-A4ED-C031-59846119F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A2EF8-303A-F6D1-7D83-E8E98ED55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2ED70-0E31-D129-23AC-08F53852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70D32-F608-476B-4015-C73004A5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FC5A0-352A-3B54-D9B0-9D18AF5B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4D30-2DBF-9F64-2725-ED0C30F2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C39D5-6EF9-85C2-42A2-BBE08DD6F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8F365-18A8-A3F7-99D7-F2A162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F7EF-546A-74C9-AEE3-DBD15EE8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9320B-D0EC-3BAE-4821-7002218E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E44AB-0A23-82ED-FAA1-CECE10450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4338E-06D2-6EBC-942D-D00AD4969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02F03-A093-1F8B-CF61-13F4AA2E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43B8-CB2F-F785-80E0-E4418DC7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17B3-50FC-F96B-F7F6-849C1C2A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A82E-BB42-14C9-C758-908FF9B9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748E7-4C0E-E63C-6F33-68128022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867D-2A32-7CD8-B6C4-7CC7D6E6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B64C3-5640-AA34-6042-A307D92A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77CD2-6D0F-DBE0-31E5-C014702A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F744-FB41-6B2D-6435-99A0E48A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C64B-7F61-3C05-1EE7-6FDBED0B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644A-CA47-F368-C5B9-0194E505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A3F7-72D0-89E2-4389-7738C85F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56EF-FA07-8C3C-ED00-91E5E948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C8BB-7B54-900A-578F-5A7FEA53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AAC4-D402-4F38-9FA8-46AAFF88E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CABD1-7B71-7251-BB7D-046A95B1F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61460-A920-44CE-C52F-D2C36468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293E-1593-E4C9-D191-01D9E1CE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691D-4F36-9B25-A894-5B41DC74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01BF-DABB-A08B-5342-67F54148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E9B42-0208-6611-5699-E49016BA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BBB68-6B49-EB76-260D-0F20DDC6A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EAFB2-A2DC-7E85-F105-DC3DE70D9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62813-13AA-2268-2EBC-9CEBD9BC2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965F1-89CC-142D-49EA-893FE40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49C78-760E-05D2-9E59-F39CC3E9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9D5C2-1C15-CA0A-F5F2-379D5FEF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6005-B3EA-C8C7-FAFA-E525471B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F2FB4-A7CE-EF05-15E7-30D887C5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1D9D4-87F6-F8A3-3045-723A4676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39585-A7C9-7E9C-58A9-AE813EB5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DE2B4-5C2B-D9C6-79DF-034576E3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CA740-C06C-C21F-D6CD-16D3B1CA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AA637-F41C-F59F-9D64-A9897BFE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518-6393-9DE5-26F7-49B9420A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4E91-DF46-2C46-4062-F1838CAD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841A3-89A3-7797-DD36-C75B51570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D6949-0677-B02E-7EA0-A4045D35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EF45-26CC-BD36-F516-CFFC9910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673B-1008-836C-E42D-E67530E9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A1D-7A05-A759-C5AB-F968EFFA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456FB-A0AA-23A6-2687-69191C4BB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5BF2-C467-EF70-817D-F10F7746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52E2A-F21B-72B6-5EB2-E8774700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EEA58-D2CA-284B-D3E3-D9FFE358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7BA7-3566-D2A5-0286-40BFF11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898D1-05EB-A7EB-C78D-5A83CFF7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0B747-BC26-1237-029E-02B513E0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C5D7-7FC1-D707-5C18-BA1C6D6BF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F2CDF-DD7C-5347-B549-6A06F90F09DC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22B5F-8BC5-90A1-6FEF-166065E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DB5B-4D64-BA2C-11D7-B81E7D6DB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A68EE-4DB2-6940-BD05-341EE241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1E97-67F9-35EE-FF37-D7BDE5B43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Libya-4 and DCC stability monitoring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01B26-DB04-5FD8-7EB0-2FBE55867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GSICS VIS/NIR web meeting, Jan 8, 2026</a:t>
            </a:r>
          </a:p>
          <a:p>
            <a:r>
              <a:rPr lang="en-US" dirty="0"/>
              <a:t>David Doelling, Conor Haney, Prathana </a:t>
            </a:r>
            <a:r>
              <a:rPr lang="en-US" dirty="0" err="1"/>
              <a:t>Khakurel</a:t>
            </a:r>
            <a:r>
              <a:rPr lang="en-US" dirty="0"/>
              <a:t>, Arun Gopalan, Rajendra Bhatt</a:t>
            </a:r>
          </a:p>
        </p:txBody>
      </p:sp>
    </p:spTree>
    <p:extLst>
      <p:ext uri="{BB962C8B-B14F-4D97-AF65-F5344CB8AC3E}">
        <p14:creationId xmlns:p14="http://schemas.microsoft.com/office/powerpoint/2010/main" val="210639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710096B9-7394-EF14-4B96-F1F1F693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5" y="976170"/>
            <a:ext cx="8727094" cy="3049492"/>
          </a:xfrm>
          <a:prstGeom prst="rect">
            <a:avLst/>
          </a:prstGeom>
        </p:spPr>
      </p:pic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C99A474C-6864-1E2A-3914-704B7339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2" y="4131425"/>
            <a:ext cx="8992177" cy="2610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398F7-C8C7-F5B3-0F60-7A0160EF11E7}"/>
              </a:ext>
            </a:extLst>
          </p:cNvPr>
          <p:cNvSpPr txBox="1"/>
          <p:nvPr/>
        </p:nvSpPr>
        <p:spPr>
          <a:xfrm>
            <a:off x="9335193" y="2094807"/>
            <a:ext cx="149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stability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1D789-ACB7-1733-554B-B88175B7DB88}"/>
              </a:ext>
            </a:extLst>
          </p:cNvPr>
          <p:cNvSpPr txBox="1"/>
          <p:nvPr/>
        </p:nvSpPr>
        <p:spPr>
          <a:xfrm>
            <a:off x="9462656" y="5273040"/>
            <a:ext cx="174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Libya-4 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FF5DA-5317-AA1A-9A8B-D19430500DC3}"/>
              </a:ext>
            </a:extLst>
          </p:cNvPr>
          <p:cNvSpPr txBox="1"/>
          <p:nvPr/>
        </p:nvSpPr>
        <p:spPr>
          <a:xfrm>
            <a:off x="2269374" y="1280159"/>
            <a:ext cx="119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NPP-VIIRS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5FF0B-A6C9-7C18-326C-5B47BF060D07}"/>
              </a:ext>
            </a:extLst>
          </p:cNvPr>
          <p:cNvSpPr txBox="1"/>
          <p:nvPr/>
        </p:nvSpPr>
        <p:spPr>
          <a:xfrm>
            <a:off x="6619701" y="1241367"/>
            <a:ext cx="1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N20-VIIRS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0DD0D2-C4B3-375E-3EBE-32217B1A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182246"/>
            <a:ext cx="10515600" cy="740468"/>
          </a:xfrm>
        </p:spPr>
        <p:txBody>
          <a:bodyPr/>
          <a:lstStyle/>
          <a:p>
            <a:r>
              <a:rPr lang="en-US" dirty="0"/>
              <a:t>NPP and N20 VIIRS DCC and Libya-4 stability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C7C34F5-A3C0-C40D-3C54-706E95EC9C8F}"/>
              </a:ext>
            </a:extLst>
          </p:cNvPr>
          <p:cNvSpPr/>
          <p:nvPr/>
        </p:nvSpPr>
        <p:spPr>
          <a:xfrm>
            <a:off x="9019309" y="1246909"/>
            <a:ext cx="357447" cy="20116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895DD6E-5E8C-CB88-9DC8-C59FD5C30621}"/>
              </a:ext>
            </a:extLst>
          </p:cNvPr>
          <p:cNvSpPr/>
          <p:nvPr/>
        </p:nvSpPr>
        <p:spPr>
          <a:xfrm>
            <a:off x="9096895" y="4458392"/>
            <a:ext cx="357447" cy="20116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51B2-0FDA-A489-AD90-48985EB0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81756" cy="1325563"/>
          </a:xfrm>
        </p:spPr>
        <p:txBody>
          <a:bodyPr/>
          <a:lstStyle/>
          <a:p>
            <a:r>
              <a:rPr lang="en-US" dirty="0"/>
              <a:t>N20 minus NPP VIIRS relative radiance difference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59049B21-54E7-FB73-7DBB-39409DFF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8" r="4609"/>
          <a:stretch>
            <a:fillRect/>
          </a:stretch>
        </p:blipFill>
        <p:spPr>
          <a:xfrm>
            <a:off x="108064" y="1730664"/>
            <a:ext cx="4306053" cy="3356725"/>
          </a:xfrm>
          <a:prstGeom prst="rect">
            <a:avLst/>
          </a:prstGeom>
        </p:spPr>
      </p:pic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A1AA6102-13B8-D7C0-4827-0FDB7A58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" b="1110"/>
          <a:stretch>
            <a:fillRect/>
          </a:stretch>
        </p:blipFill>
        <p:spPr>
          <a:xfrm>
            <a:off x="4405745" y="1791162"/>
            <a:ext cx="4646379" cy="3936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483492-314F-C873-7B0D-4B839B5FD284}"/>
              </a:ext>
            </a:extLst>
          </p:cNvPr>
          <p:cNvSpPr txBox="1"/>
          <p:nvPr/>
        </p:nvSpPr>
        <p:spPr>
          <a:xfrm>
            <a:off x="324197" y="5104015"/>
            <a:ext cx="3873730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subtracting the N20 from NPP the impact of the invariant target can be mitigated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D400A-E4F0-DB3C-A2F6-1C07E2C8F29A}"/>
              </a:ext>
            </a:extLst>
          </p:cNvPr>
          <p:cNvSpPr txBox="1"/>
          <p:nvPr/>
        </p:nvSpPr>
        <p:spPr>
          <a:xfrm>
            <a:off x="4871258" y="5829283"/>
            <a:ext cx="427274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the similarity between the Libya-4 and DCC N20 minus NPP VIIRS relative radiance differences</a:t>
            </a:r>
          </a:p>
        </p:txBody>
      </p:sp>
      <p:pic>
        <p:nvPicPr>
          <p:cNvPr id="9" name="Content Placeholder 4" descr="Chart, line chart&#10;&#10;AI-generated content may be incorrect.">
            <a:extLst>
              <a:ext uri="{FF2B5EF4-FFF2-40B4-BE49-F238E27FC236}">
                <a16:creationId xmlns:a16="http://schemas.microsoft.com/office/drawing/2014/main" id="{25C4782F-19E2-978B-9ACA-35705003E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748" y="1991879"/>
            <a:ext cx="2997994" cy="199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B7A97-CEC5-7667-C8CD-AC94E55D91BA}"/>
              </a:ext>
            </a:extLst>
          </p:cNvPr>
          <p:cNvSpPr txBox="1"/>
          <p:nvPr/>
        </p:nvSpPr>
        <p:spPr>
          <a:xfrm>
            <a:off x="9227127" y="4015047"/>
            <a:ext cx="2859577" cy="24622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• NASA VIIRS calibration group noticed a downward trend in the lunar radiance for I01, M3, M4, M5 calibration. </a:t>
            </a:r>
          </a:p>
          <a:p>
            <a:r>
              <a:rPr lang="en-US" sz="1400" dirty="0"/>
              <a:t>• A LUT adjustment was made to follow the lunar data resulting in a 0.6% increase between Sept 2021 and Feb 2022.</a:t>
            </a:r>
          </a:p>
          <a:p>
            <a:r>
              <a:rPr lang="en-US" sz="1400" dirty="0"/>
              <a:t>• The NASA N20 VIIRS was reprocessed as C2.1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64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FD07-7857-63AB-E13A-B9D0B86A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32D13F-08BB-7094-6BDC-C65B10E1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1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Libya-4 MODIS and VIIRS stability assessment was improved by</a:t>
            </a:r>
          </a:p>
          <a:p>
            <a:pPr lvl="1"/>
            <a:r>
              <a:rPr lang="en-US" dirty="0"/>
              <a:t>Use all clear-sky days in the 16-day repeat cycle</a:t>
            </a:r>
          </a:p>
          <a:p>
            <a:pPr lvl="1"/>
            <a:r>
              <a:rPr lang="en-US" dirty="0"/>
              <a:t>Clear-sky filtering based on spatial homogeneity factors of the 0.65µm 1.6µm and 11µm channels which are least impacted by the atmosphere</a:t>
            </a:r>
          </a:p>
          <a:p>
            <a:pPr lvl="1"/>
            <a:r>
              <a:rPr lang="en-US" dirty="0"/>
              <a:t>Model each day by cosine SZA, PW, ozone, and AOD</a:t>
            </a:r>
          </a:p>
          <a:p>
            <a:pPr lvl="1"/>
            <a:r>
              <a:rPr lang="en-US" dirty="0"/>
              <a:t>Perform a running 365 day mean</a:t>
            </a:r>
          </a:p>
          <a:p>
            <a:pPr lvl="1"/>
            <a:r>
              <a:rPr lang="en-US" dirty="0"/>
              <a:t>All days in the repeat cycle show the same temporal variability</a:t>
            </a:r>
          </a:p>
          <a:p>
            <a:pPr lvl="1"/>
            <a:r>
              <a:rPr lang="en-US" dirty="0"/>
              <a:t>All VIS/NIR/SWIR channels show nearly same temporal variability</a:t>
            </a:r>
          </a:p>
          <a:p>
            <a:pPr lvl="1"/>
            <a:r>
              <a:rPr lang="en-US" dirty="0"/>
              <a:t>Both MODIS and VIIRS channels show the same temporal variability</a:t>
            </a:r>
          </a:p>
          <a:p>
            <a:r>
              <a:rPr lang="en-US" dirty="0"/>
              <a:t>The DCC MODIS and VIIRS stability assessment was improved using the PDF inflection point for visible bands</a:t>
            </a:r>
          </a:p>
          <a:p>
            <a:r>
              <a:rPr lang="en-US" dirty="0"/>
              <a:t>The N20 and NPP DCC and Libya-4 2018-2024 stability is within ±0.5%</a:t>
            </a:r>
          </a:p>
          <a:p>
            <a:pPr lvl="1"/>
            <a:r>
              <a:rPr lang="en-US" dirty="0"/>
              <a:t>Due to the </a:t>
            </a:r>
            <a:r>
              <a:rPr lang="en-US"/>
              <a:t>excellent L1b calibration </a:t>
            </a:r>
            <a:r>
              <a:rPr lang="en-US" dirty="0"/>
              <a:t>from the NASA VIIRS </a:t>
            </a:r>
            <a:r>
              <a:rPr lang="en-US"/>
              <a:t>calibration group</a:t>
            </a:r>
            <a:endParaRPr lang="en-US" dirty="0"/>
          </a:p>
          <a:p>
            <a:r>
              <a:rPr lang="en-US" dirty="0"/>
              <a:t>By subtracting N20 from NPP relative stability a small trend was detected in the N20-VIIRS I01 channel</a:t>
            </a:r>
          </a:p>
          <a:p>
            <a:pPr lvl="1"/>
            <a:r>
              <a:rPr lang="en-US" dirty="0"/>
              <a:t>The subtraction facilitated mitigating the natural variability of the target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0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79B3-7B0A-EA4E-DBB7-3B4F9DA6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2854-8626-D7B7-9E00-68F3B3E8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28520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NASA CERES project provides TOA shortwave (SW) broadband fluxes for the climate modeling community</a:t>
            </a:r>
          </a:p>
          <a:p>
            <a:r>
              <a:rPr lang="en-US" dirty="0"/>
              <a:t>We monitor the stability of the CERES instrument calibration using radiative transfer (RT) SW fluxes based on cloud properties, atmosphere profile, aerosols,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We noticed there was a difference between the CERES and RT monthly global mean fluxes in the NOAA-20 record</a:t>
            </a:r>
          </a:p>
          <a:p>
            <a:r>
              <a:rPr lang="en-US" dirty="0"/>
              <a:t>The Cloud properties are based on NOAA20 VIIRS  retrievals, where cloud optical depth is directly correlated with the 0.65µm channel calibration and stability in the RT fluxes</a:t>
            </a:r>
          </a:p>
          <a:p>
            <a:r>
              <a:rPr lang="en-US" dirty="0"/>
              <a:t>Use the Libya-4 and Deep Convective Cloud (DCC) methodology to monitor the 0.65µm MODIS and VIIRS stability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8D2C7B0B-8B3E-FF01-4028-912B9230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94" y="4540107"/>
            <a:ext cx="7772400" cy="21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87BC-A188-F976-16CC-9EEFB477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343354"/>
            <a:ext cx="11919858" cy="737301"/>
          </a:xfrm>
        </p:spPr>
        <p:txBody>
          <a:bodyPr>
            <a:normAutofit/>
          </a:bodyPr>
          <a:lstStyle/>
          <a:p>
            <a:r>
              <a:rPr lang="en-US" dirty="0"/>
              <a:t>Libya-4 clear-sky filtering using spatial homogeneity</a:t>
            </a:r>
          </a:p>
        </p:txBody>
      </p:sp>
      <p:pic>
        <p:nvPicPr>
          <p:cNvPr id="8" name="Picture 7" descr="Calendar&#10;&#10;AI-generated content may be incorrect.">
            <a:extLst>
              <a:ext uri="{FF2B5EF4-FFF2-40B4-BE49-F238E27FC236}">
                <a16:creationId xmlns:a16="http://schemas.microsoft.com/office/drawing/2014/main" id="{12E662BF-95E0-734A-AE15-BE30F1F9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342"/>
            <a:ext cx="9759401" cy="4223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F9EE61-5670-C851-E923-5CF989239432}"/>
              </a:ext>
            </a:extLst>
          </p:cNvPr>
          <p:cNvSpPr txBox="1"/>
          <p:nvPr/>
        </p:nvSpPr>
        <p:spPr>
          <a:xfrm>
            <a:off x="9764486" y="5388428"/>
            <a:ext cx="2002972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2-sigma outlier filters using 0.5µm and 1.6µm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7BEE4-D9A9-7E78-81B1-0C3ACDBB19ED}"/>
              </a:ext>
            </a:extLst>
          </p:cNvPr>
          <p:cNvSpPr txBox="1"/>
          <p:nvPr/>
        </p:nvSpPr>
        <p:spPr>
          <a:xfrm>
            <a:off x="9568545" y="3211287"/>
            <a:ext cx="2449284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0.65µm Hom factor &lt; 0.035</a:t>
            </a:r>
          </a:p>
          <a:p>
            <a:r>
              <a:rPr lang="en-US" sz="1400" dirty="0"/>
              <a:t>1.61µm Hom &lt; 1 rad</a:t>
            </a:r>
          </a:p>
          <a:p>
            <a:r>
              <a:rPr lang="en-US" sz="1400" dirty="0"/>
              <a:t>11µm Hom &lt; 2K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DAABF7-D1DE-04F1-54BE-8C8DFAC290DC}"/>
              </a:ext>
            </a:extLst>
          </p:cNvPr>
          <p:cNvSpPr txBox="1"/>
          <p:nvPr/>
        </p:nvSpPr>
        <p:spPr>
          <a:xfrm>
            <a:off x="359229" y="1839685"/>
            <a:ext cx="896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Libya-4 (ROI) centered at 28.6°N latitude and 23.4°E longitude for 1° by 1° region (100</a:t>
            </a:r>
            <a:r>
              <a:rPr lang="en-US" baseline="30000" dirty="0"/>
              <a:t>2</a:t>
            </a:r>
            <a:r>
              <a:rPr lang="en-US" dirty="0"/>
              <a:t>km)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9F11C-A8D6-DC62-7CAA-8C681CDBA822}"/>
              </a:ext>
            </a:extLst>
          </p:cNvPr>
          <p:cNvSpPr txBox="1"/>
          <p:nvPr/>
        </p:nvSpPr>
        <p:spPr>
          <a:xfrm>
            <a:off x="7848601" y="240574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2.25µm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F63CA-0D88-F835-6FC7-5791CE59CFEB}"/>
              </a:ext>
            </a:extLst>
          </p:cNvPr>
          <p:cNvSpPr txBox="1"/>
          <p:nvPr/>
        </p:nvSpPr>
        <p:spPr>
          <a:xfrm>
            <a:off x="5747658" y="236220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1.61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CE0AE-4940-01C0-0DC6-E20D28E8BC37}"/>
              </a:ext>
            </a:extLst>
          </p:cNvPr>
          <p:cNvSpPr txBox="1"/>
          <p:nvPr/>
        </p:nvSpPr>
        <p:spPr>
          <a:xfrm>
            <a:off x="3309258" y="238397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0.65 µm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7900C-F1FC-810E-46CA-B6421DE42649}"/>
              </a:ext>
            </a:extLst>
          </p:cNvPr>
          <p:cNvSpPr txBox="1"/>
          <p:nvPr/>
        </p:nvSpPr>
        <p:spPr>
          <a:xfrm>
            <a:off x="1186544" y="242751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0.49µm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42D49-C9F6-2332-2A67-F38C6A545E66}"/>
              </a:ext>
            </a:extLst>
          </p:cNvPr>
          <p:cNvSpPr txBox="1"/>
          <p:nvPr/>
        </p:nvSpPr>
        <p:spPr>
          <a:xfrm>
            <a:off x="9622971" y="2416628"/>
            <a:ext cx="226422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NPP-VIIRS daily </a:t>
            </a:r>
            <a:r>
              <a:rPr lang="en-US" dirty="0" err="1"/>
              <a:t>obs</a:t>
            </a:r>
            <a:r>
              <a:rPr lang="en-US" dirty="0"/>
              <a:t> over Libya-4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8D63B-C2C0-2514-E979-9D4DB45DE0BB}"/>
              </a:ext>
            </a:extLst>
          </p:cNvPr>
          <p:cNvSpPr txBox="1"/>
          <p:nvPr/>
        </p:nvSpPr>
        <p:spPr>
          <a:xfrm>
            <a:off x="9592888" y="4264430"/>
            <a:ext cx="219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 factor = sigma/mean</a:t>
            </a:r>
          </a:p>
          <a:p>
            <a:r>
              <a:rPr lang="en-US" sz="1400" dirty="0"/>
              <a:t>Hom=sigma</a:t>
            </a:r>
          </a:p>
        </p:txBody>
      </p:sp>
    </p:spTree>
    <p:extLst>
      <p:ext uri="{BB962C8B-B14F-4D97-AF65-F5344CB8AC3E}">
        <p14:creationId xmlns:p14="http://schemas.microsoft.com/office/powerpoint/2010/main" val="25675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9FEA-26D6-834F-8CD4-C4791ADC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Models to describe each repeat cycle day</a:t>
            </a:r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971605A7-059D-30DA-36EA-58CBC480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572"/>
            <a:ext cx="3957087" cy="3374572"/>
          </a:xfrm>
          <a:prstGeom prst="rect">
            <a:avLst/>
          </a:prstGeom>
        </p:spPr>
      </p:pic>
      <p:pic>
        <p:nvPicPr>
          <p:cNvPr id="8" name="Picture 7" descr="Chart, scatter chart&#10;&#10;AI-generated content may be incorrect.">
            <a:extLst>
              <a:ext uri="{FF2B5EF4-FFF2-40B4-BE49-F238E27FC236}">
                <a16:creationId xmlns:a16="http://schemas.microsoft.com/office/drawing/2014/main" id="{B56E0D5C-833E-A692-114F-22A94A12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65" y="1113972"/>
            <a:ext cx="4026806" cy="2815659"/>
          </a:xfrm>
          <a:prstGeom prst="rect">
            <a:avLst/>
          </a:prstGeom>
        </p:spPr>
      </p:pic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899ED235-E093-302B-8ECD-9BFF4BADA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756" y="1023258"/>
            <a:ext cx="3939244" cy="2895600"/>
          </a:xfrm>
          <a:prstGeom prst="rect">
            <a:avLst/>
          </a:prstGeom>
        </p:spPr>
      </p:pic>
      <p:pic>
        <p:nvPicPr>
          <p:cNvPr id="14" name="Picture 13" descr="Chart, line chart&#10;&#10;AI-generated content may be incorrect.">
            <a:extLst>
              <a:ext uri="{FF2B5EF4-FFF2-40B4-BE49-F238E27FC236}">
                <a16:creationId xmlns:a16="http://schemas.microsoft.com/office/drawing/2014/main" id="{63D92D75-7845-EFB3-B868-06C409E99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300" y="4134080"/>
            <a:ext cx="3427186" cy="2723920"/>
          </a:xfrm>
          <a:prstGeom prst="rect">
            <a:avLst/>
          </a:prstGeom>
        </p:spPr>
      </p:pic>
      <p:pic>
        <p:nvPicPr>
          <p:cNvPr id="16" name="Picture 15" descr="Chart&#10;&#10;AI-generated content may be incorrect.">
            <a:extLst>
              <a:ext uri="{FF2B5EF4-FFF2-40B4-BE49-F238E27FC236}">
                <a16:creationId xmlns:a16="http://schemas.microsoft.com/office/drawing/2014/main" id="{9E3D01A4-7AB8-0AC2-C78E-1C255349C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115" y="4202007"/>
            <a:ext cx="3457620" cy="2655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920309-A566-AC6E-94C7-5C15539ED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36" y="6064250"/>
            <a:ext cx="3746500" cy="36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200C31-4DDF-C118-BFB5-AF13B19503AC}"/>
              </a:ext>
            </a:extLst>
          </p:cNvPr>
          <p:cNvSpPr txBox="1"/>
          <p:nvPr/>
        </p:nvSpPr>
        <p:spPr>
          <a:xfrm>
            <a:off x="6150429" y="2656115"/>
            <a:ext cx="119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 clear-sky filtering removed the outliers</a:t>
            </a:r>
          </a:p>
        </p:txBody>
      </p:sp>
    </p:spTree>
    <p:extLst>
      <p:ext uri="{BB962C8B-B14F-4D97-AF65-F5344CB8AC3E}">
        <p14:creationId xmlns:p14="http://schemas.microsoft.com/office/powerpoint/2010/main" val="328060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2161-8871-DA3C-ED78-9E6C988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588"/>
          </a:xfrm>
        </p:spPr>
        <p:txBody>
          <a:bodyPr>
            <a:normAutofit fontScale="90000"/>
          </a:bodyPr>
          <a:lstStyle/>
          <a:p>
            <a:r>
              <a:rPr lang="en-US" dirty="0"/>
              <a:t>Add PW, Ozone, AOD to Directional Models</a:t>
            </a:r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3C266A15-FF43-7F2C-AE07-B36FDEF5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57" y="3690750"/>
            <a:ext cx="8409214" cy="3167250"/>
          </a:xfrm>
          <a:prstGeom prst="rect">
            <a:avLst/>
          </a:prstGeom>
        </p:spPr>
      </p:pic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9C149A20-AA1C-A7D5-E29B-0E362A94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14" y="903377"/>
            <a:ext cx="5580743" cy="2367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D4773-0B11-3FE9-5BE1-E1F95E3B782A}"/>
              </a:ext>
            </a:extLst>
          </p:cNvPr>
          <p:cNvSpPr txBox="1"/>
          <p:nvPr/>
        </p:nvSpPr>
        <p:spPr>
          <a:xfrm>
            <a:off x="391885" y="1600200"/>
            <a:ext cx="2198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PW water is linearly correlated with the relative radiance difference of the MODIS 2.1µm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0CC8-64BA-ACAA-5F87-B3DE77D2772D}"/>
              </a:ext>
            </a:extLst>
          </p:cNvPr>
          <p:cNvSpPr txBox="1"/>
          <p:nvPr/>
        </p:nvSpPr>
        <p:spPr>
          <a:xfrm>
            <a:off x="8360227" y="1415143"/>
            <a:ext cx="3331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PW water based on the MODIS 0.91µm is used to retrieve PW</a:t>
            </a:r>
          </a:p>
          <a:p>
            <a:r>
              <a:rPr lang="en-US" dirty="0"/>
              <a:t>Note how well correlated the MODIS 2.1µm and 0.91µm radiances over Libya-4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F4426-1104-4D64-270A-57A7BE443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607" y="3454383"/>
            <a:ext cx="5803900" cy="4191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C436A-357B-4924-8D8E-8D84AC8F26EF}"/>
              </a:ext>
            </a:extLst>
          </p:cNvPr>
          <p:cNvCxnSpPr/>
          <p:nvPr/>
        </p:nvCxnSpPr>
        <p:spPr>
          <a:xfrm>
            <a:off x="185057" y="3396343"/>
            <a:ext cx="120069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AI-generated content may be incorrect.">
            <a:extLst>
              <a:ext uri="{FF2B5EF4-FFF2-40B4-BE49-F238E27FC236}">
                <a16:creationId xmlns:a16="http://schemas.microsoft.com/office/drawing/2014/main" id="{2FCA32B6-D675-87B5-6767-8CCD85D02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542" y="5077806"/>
            <a:ext cx="2336800" cy="36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440BE9-C33B-6763-3C5E-98D2888F9231}"/>
              </a:ext>
            </a:extLst>
          </p:cNvPr>
          <p:cNvSpPr txBox="1"/>
          <p:nvPr/>
        </p:nvSpPr>
        <p:spPr>
          <a:xfrm>
            <a:off x="9982202" y="3973285"/>
            <a:ext cx="187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NPP-VIIRS 2.2µm channel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AC37A3-CD3C-5942-B9D8-720676870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468" y="3445741"/>
            <a:ext cx="374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9DA0-F298-E182-8299-5807E364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en-US" dirty="0"/>
              <a:t>NPP-VIIRS stability by repeat cycle 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8E220B-8088-F0C7-F503-6E61FF2C0D9A}"/>
              </a:ext>
            </a:extLst>
          </p:cNvPr>
          <p:cNvGrpSpPr/>
          <p:nvPr/>
        </p:nvGrpSpPr>
        <p:grpSpPr>
          <a:xfrm>
            <a:off x="761999" y="1153884"/>
            <a:ext cx="10592691" cy="2569029"/>
            <a:chOff x="957942" y="2547256"/>
            <a:chExt cx="10592691" cy="2569029"/>
          </a:xfrm>
        </p:grpSpPr>
        <p:pic>
          <p:nvPicPr>
            <p:cNvPr id="4" name="Picture 3" descr="Timeline&#10;&#10;AI-generated content may be incorrect.">
              <a:extLst>
                <a:ext uri="{FF2B5EF4-FFF2-40B4-BE49-F238E27FC236}">
                  <a16:creationId xmlns:a16="http://schemas.microsoft.com/office/drawing/2014/main" id="{A4983585-236D-5CC7-5E62-35DE16D6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802" t="4259"/>
            <a:stretch>
              <a:fillRect/>
            </a:stretch>
          </p:blipFill>
          <p:spPr>
            <a:xfrm>
              <a:off x="957942" y="2547256"/>
              <a:ext cx="10592691" cy="256902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D5E36E-3BAE-0B1E-DB31-1DB7CA33EBD9}"/>
                </a:ext>
              </a:extLst>
            </p:cNvPr>
            <p:cNvSpPr txBox="1"/>
            <p:nvPr/>
          </p:nvSpPr>
          <p:spPr>
            <a:xfrm>
              <a:off x="2264228" y="2928257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0.55µm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0D050F-B863-943E-5245-3E9C6C236196}"/>
                </a:ext>
              </a:extLst>
            </p:cNvPr>
            <p:cNvSpPr txBox="1"/>
            <p:nvPr/>
          </p:nvSpPr>
          <p:spPr>
            <a:xfrm>
              <a:off x="5910942" y="2939143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1.24µm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E3EB5-E333-7C03-BBBE-830306C76939}"/>
                </a:ext>
              </a:extLst>
            </p:cNvPr>
            <p:cNvSpPr txBox="1"/>
            <p:nvPr/>
          </p:nvSpPr>
          <p:spPr>
            <a:xfrm>
              <a:off x="9590313" y="2906485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2.2µm</a:t>
              </a:r>
            </a:p>
          </p:txBody>
        </p:sp>
      </p:grp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853CFEA1-9ED6-3473-ACEB-DCC4B271A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" y="4011534"/>
            <a:ext cx="3761527" cy="2694066"/>
          </a:xfrm>
          <a:prstGeom prst="rect">
            <a:avLst/>
          </a:prstGeom>
        </p:spPr>
      </p:pic>
      <p:pic>
        <p:nvPicPr>
          <p:cNvPr id="12" name="Picture 11" descr="Text&#10;&#10;AI-generated content may be incorrect.">
            <a:extLst>
              <a:ext uri="{FF2B5EF4-FFF2-40B4-BE49-F238E27FC236}">
                <a16:creationId xmlns:a16="http://schemas.microsoft.com/office/drawing/2014/main" id="{856BA1F8-B940-B3C0-924D-96E183F9F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7" y="3771900"/>
            <a:ext cx="3441700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E7A582-38B9-6E8E-3FAE-2588A17B70E5}"/>
              </a:ext>
            </a:extLst>
          </p:cNvPr>
          <p:cNvSpPr txBox="1"/>
          <p:nvPr/>
        </p:nvSpPr>
        <p:spPr>
          <a:xfrm>
            <a:off x="3407228" y="1273629"/>
            <a:ext cx="6022098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 the stability consistency between each of the 16-days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649B6-1FC4-627A-4492-2AE06EF4DE04}"/>
              </a:ext>
            </a:extLst>
          </p:cNvPr>
          <p:cNvSpPr txBox="1"/>
          <p:nvPr/>
        </p:nvSpPr>
        <p:spPr>
          <a:xfrm>
            <a:off x="4637314" y="4855029"/>
            <a:ext cx="7424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 Note how the </a:t>
            </a:r>
            <a:r>
              <a:rPr lang="en-US" dirty="0">
                <a:solidFill>
                  <a:srgbClr val="FF0000"/>
                </a:solidFill>
              </a:rPr>
              <a:t>0.65</a:t>
            </a:r>
            <a:r>
              <a:rPr lang="en-US" dirty="0"/>
              <a:t>µm, and </a:t>
            </a:r>
            <a:r>
              <a:rPr lang="en-US" dirty="0">
                <a:solidFill>
                  <a:srgbClr val="00B0F0"/>
                </a:solidFill>
              </a:rPr>
              <a:t>1.61</a:t>
            </a:r>
            <a:r>
              <a:rPr lang="en-US" dirty="0"/>
              <a:t> have the lowest timeline standard error</a:t>
            </a:r>
          </a:p>
          <a:p>
            <a:r>
              <a:rPr lang="en-US" dirty="0"/>
              <a:t>• The </a:t>
            </a:r>
            <a:r>
              <a:rPr lang="en-US" dirty="0">
                <a:solidFill>
                  <a:srgbClr val="0070C0"/>
                </a:solidFill>
              </a:rPr>
              <a:t>0.49 </a:t>
            </a:r>
            <a:r>
              <a:rPr lang="en-US" dirty="0"/>
              <a:t>µm and </a:t>
            </a:r>
            <a:r>
              <a:rPr lang="en-US" dirty="0">
                <a:solidFill>
                  <a:srgbClr val="00B050"/>
                </a:solidFill>
              </a:rPr>
              <a:t>0.55 </a:t>
            </a:r>
            <a:r>
              <a:rPr lang="en-US" dirty="0"/>
              <a:t>µm have the highest standard errors</a:t>
            </a:r>
          </a:p>
          <a:p>
            <a:r>
              <a:rPr lang="en-US" dirty="0"/>
              <a:t>• Perfect atmospheric correction would bring all channels to the level of the 1.61µm channel</a:t>
            </a:r>
          </a:p>
          <a:p>
            <a:r>
              <a:rPr lang="en-US" dirty="0"/>
              <a:t>• Could improve the variability by excluding certain repeat cycle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18E13-B9DE-2DC9-2654-B57DD2609E54}"/>
              </a:ext>
            </a:extLst>
          </p:cNvPr>
          <p:cNvSpPr txBox="1"/>
          <p:nvPr/>
        </p:nvSpPr>
        <p:spPr>
          <a:xfrm>
            <a:off x="3287485" y="947056"/>
            <a:ext cx="65337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Apply a 365 running-day mean to the daily normalized radiances</a:t>
            </a:r>
          </a:p>
        </p:txBody>
      </p:sp>
    </p:spTree>
    <p:extLst>
      <p:ext uri="{BB962C8B-B14F-4D97-AF65-F5344CB8AC3E}">
        <p14:creationId xmlns:p14="http://schemas.microsoft.com/office/powerpoint/2010/main" val="16872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7F85-28BA-A572-21BE-E31A80AF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/>
          <a:lstStyle/>
          <a:p>
            <a:r>
              <a:rPr lang="en-US" dirty="0"/>
              <a:t>Libya-4 stability with MODIS and VIIRS</a:t>
            </a:r>
          </a:p>
        </p:txBody>
      </p:sp>
      <p:pic>
        <p:nvPicPr>
          <p:cNvPr id="4" name="Picture 3" descr="Chart, histogram&#10;&#10;AI-generated content may be incorrect.">
            <a:extLst>
              <a:ext uri="{FF2B5EF4-FFF2-40B4-BE49-F238E27FC236}">
                <a16:creationId xmlns:a16="http://schemas.microsoft.com/office/drawing/2014/main" id="{1B633669-2914-3C09-E5FC-85678BC4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1"/>
          <a:stretch>
            <a:fillRect/>
          </a:stretch>
        </p:blipFill>
        <p:spPr>
          <a:xfrm>
            <a:off x="0" y="1842497"/>
            <a:ext cx="2971800" cy="2268070"/>
          </a:xfrm>
          <a:prstGeom prst="rect">
            <a:avLst/>
          </a:prstGeom>
        </p:spPr>
      </p:pic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E4F2FF64-7F6A-0115-5502-DC4BF8D3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43" y="1835263"/>
            <a:ext cx="3004456" cy="2311699"/>
          </a:xfrm>
          <a:prstGeom prst="rect">
            <a:avLst/>
          </a:prstGeom>
        </p:spPr>
      </p:pic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73405226-6BC7-BF99-7831-DCB0CB90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169" y="1752463"/>
            <a:ext cx="3123088" cy="2383616"/>
          </a:xfrm>
          <a:prstGeom prst="rect">
            <a:avLst/>
          </a:prstGeom>
        </p:spPr>
      </p:pic>
      <p:pic>
        <p:nvPicPr>
          <p:cNvPr id="10" name="Picture 9" descr="Chart, histogram&#10;&#10;AI-generated content may be incorrect.">
            <a:extLst>
              <a:ext uri="{FF2B5EF4-FFF2-40B4-BE49-F238E27FC236}">
                <a16:creationId xmlns:a16="http://schemas.microsoft.com/office/drawing/2014/main" id="{B3E2BB4C-9975-7A18-C8BB-BD5334E07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999" y="1835622"/>
            <a:ext cx="2975865" cy="2267797"/>
          </a:xfrm>
          <a:prstGeom prst="rect">
            <a:avLst/>
          </a:prstGeom>
        </p:spPr>
      </p:pic>
      <p:pic>
        <p:nvPicPr>
          <p:cNvPr id="12" name="Picture 11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015C9F0D-85CE-AA2F-558D-40470C54E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79327"/>
            <a:ext cx="11117891" cy="2578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AB9B93-1B12-B906-7FBA-DB892A93D75A}"/>
              </a:ext>
            </a:extLst>
          </p:cNvPr>
          <p:cNvSpPr txBox="1"/>
          <p:nvPr/>
        </p:nvSpPr>
        <p:spPr>
          <a:xfrm>
            <a:off x="2318657" y="43651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0.65</a:t>
            </a:r>
          </a:p>
        </p:txBody>
      </p:sp>
      <p:pic>
        <p:nvPicPr>
          <p:cNvPr id="14" name="Picture 13" descr="Text&#10;&#10;AI-generated content may be incorrect.">
            <a:extLst>
              <a:ext uri="{FF2B5EF4-FFF2-40B4-BE49-F238E27FC236}">
                <a16:creationId xmlns:a16="http://schemas.microsoft.com/office/drawing/2014/main" id="{1DF72F62-EEC0-1AC2-4D88-99FBABDF2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300" y="1070263"/>
            <a:ext cx="3441700" cy="685800"/>
          </a:xfrm>
          <a:prstGeom prst="rect">
            <a:avLst/>
          </a:prstGeom>
        </p:spPr>
      </p:pic>
      <p:pic>
        <p:nvPicPr>
          <p:cNvPr id="16" name="Picture 15" descr="Text, whiteboard&#10;&#10;AI-generated content may be incorrect.">
            <a:extLst>
              <a:ext uri="{FF2B5EF4-FFF2-40B4-BE49-F238E27FC236}">
                <a16:creationId xmlns:a16="http://schemas.microsoft.com/office/drawing/2014/main" id="{085CA61A-AA75-EE81-A27C-67BE73A581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32608"/>
            <a:ext cx="3468546" cy="682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D7720C-A0D2-2178-56CA-7047D00F9765}"/>
              </a:ext>
            </a:extLst>
          </p:cNvPr>
          <p:cNvSpPr txBox="1"/>
          <p:nvPr/>
        </p:nvSpPr>
        <p:spPr>
          <a:xfrm>
            <a:off x="11107882" y="4395354"/>
            <a:ext cx="702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Terra</a:t>
            </a:r>
          </a:p>
          <a:p>
            <a:r>
              <a:rPr lang="en-US" dirty="0"/>
              <a:t>Aqua</a:t>
            </a:r>
          </a:p>
          <a:p>
            <a:r>
              <a:rPr lang="en-US" dirty="0">
                <a:solidFill>
                  <a:srgbClr val="0432FF"/>
                </a:solidFill>
              </a:rPr>
              <a:t>NPP</a:t>
            </a:r>
          </a:p>
          <a:p>
            <a:r>
              <a:rPr lang="en-US" dirty="0">
                <a:solidFill>
                  <a:srgbClr val="FF0000"/>
                </a:solidFill>
              </a:rPr>
              <a:t>N20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A02E9-D00B-B144-105F-BDA65EFCB252}"/>
              </a:ext>
            </a:extLst>
          </p:cNvPr>
          <p:cNvSpPr txBox="1"/>
          <p:nvPr/>
        </p:nvSpPr>
        <p:spPr>
          <a:xfrm>
            <a:off x="6232566" y="4382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45537-A4E2-CDBC-C913-0D9154384252}"/>
              </a:ext>
            </a:extLst>
          </p:cNvPr>
          <p:cNvSpPr txBox="1"/>
          <p:nvPr/>
        </p:nvSpPr>
        <p:spPr>
          <a:xfrm>
            <a:off x="10073738" y="433746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B18686-06C2-E57B-B1BD-5E8004EB4B52}"/>
              </a:ext>
            </a:extLst>
          </p:cNvPr>
          <p:cNvCxnSpPr/>
          <p:nvPr/>
        </p:nvCxnSpPr>
        <p:spPr>
          <a:xfrm>
            <a:off x="0" y="4260273"/>
            <a:ext cx="1210540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0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5975-D521-50E2-72BA-F3097243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/>
          <a:lstStyle/>
          <a:p>
            <a:r>
              <a:rPr lang="en-US" dirty="0"/>
              <a:t>Stability over Saharan and Arabian deserts</a:t>
            </a:r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CE3EA53A-C210-20DA-FE02-B71DA16A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2" y="1440988"/>
            <a:ext cx="7431232" cy="1778150"/>
          </a:xfrm>
          <a:prstGeom prst="rect">
            <a:avLst/>
          </a:prstGeom>
        </p:spPr>
      </p:pic>
      <p:pic>
        <p:nvPicPr>
          <p:cNvPr id="6" name="Picture 5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33B61763-35E4-888D-8C3E-1D753548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1" y="3134362"/>
            <a:ext cx="7593561" cy="1843402"/>
          </a:xfrm>
          <a:prstGeom prst="rect">
            <a:avLst/>
          </a:prstGeom>
        </p:spPr>
      </p:pic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34F9FD78-A526-9F14-CD3E-44E568E69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28" y="5060241"/>
            <a:ext cx="7619076" cy="1797759"/>
          </a:xfrm>
          <a:prstGeom prst="rect">
            <a:avLst/>
          </a:prstGeom>
        </p:spPr>
      </p:pic>
      <p:pic>
        <p:nvPicPr>
          <p:cNvPr id="14" name="Picture 13" descr="Chart, histogram&#10;&#10;AI-generated content may be incorrect.">
            <a:extLst>
              <a:ext uri="{FF2B5EF4-FFF2-40B4-BE49-F238E27FC236}">
                <a16:creationId xmlns:a16="http://schemas.microsoft.com/office/drawing/2014/main" id="{E6C1F770-6520-ADF8-1B22-314D75E5D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593" y="1427566"/>
            <a:ext cx="2554893" cy="1789459"/>
          </a:xfrm>
          <a:prstGeom prst="rect">
            <a:avLst/>
          </a:prstGeom>
        </p:spPr>
      </p:pic>
      <p:pic>
        <p:nvPicPr>
          <p:cNvPr id="16" name="Picture 15" descr="Chart, histogram&#10;&#10;AI-generated content may be incorrect.">
            <a:extLst>
              <a:ext uri="{FF2B5EF4-FFF2-40B4-BE49-F238E27FC236}">
                <a16:creationId xmlns:a16="http://schemas.microsoft.com/office/drawing/2014/main" id="{F353EBCE-0A9B-47F8-75DA-EF111A7D2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640" y="5004262"/>
            <a:ext cx="2701484" cy="1853738"/>
          </a:xfrm>
          <a:prstGeom prst="rect">
            <a:avLst/>
          </a:prstGeom>
        </p:spPr>
      </p:pic>
      <p:pic>
        <p:nvPicPr>
          <p:cNvPr id="18" name="Picture 17" descr="Chart&#10;&#10;AI-generated content may be incorrect.">
            <a:extLst>
              <a:ext uri="{FF2B5EF4-FFF2-40B4-BE49-F238E27FC236}">
                <a16:creationId xmlns:a16="http://schemas.microsoft.com/office/drawing/2014/main" id="{C771EC6D-A5ED-87FB-B8A2-9594B5BE1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204" y="3183773"/>
            <a:ext cx="2649596" cy="18493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34C613-A249-A7DE-466D-382DBE698132}"/>
              </a:ext>
            </a:extLst>
          </p:cNvPr>
          <p:cNvSpPr txBox="1"/>
          <p:nvPr/>
        </p:nvSpPr>
        <p:spPr>
          <a:xfrm>
            <a:off x="91440" y="208649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±2%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6953F96-6E34-46EF-A173-D2CE5E8F4BDE}"/>
              </a:ext>
            </a:extLst>
          </p:cNvPr>
          <p:cNvSpPr/>
          <p:nvPr/>
        </p:nvSpPr>
        <p:spPr>
          <a:xfrm>
            <a:off x="673331" y="1571105"/>
            <a:ext cx="174567" cy="14297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4A40-F6AB-58D3-938F-AB4F44F6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182245"/>
            <a:ext cx="10515600" cy="1325563"/>
          </a:xfrm>
        </p:spPr>
        <p:txBody>
          <a:bodyPr/>
          <a:lstStyle/>
          <a:p>
            <a:r>
              <a:rPr lang="en-US" dirty="0"/>
              <a:t>NPP and N20 VIIRS-I01 DCC PDF statistics</a:t>
            </a:r>
          </a:p>
        </p:txBody>
      </p:sp>
      <p:pic>
        <p:nvPicPr>
          <p:cNvPr id="4" name="Picture 3" descr="A picture containing chart&#10;&#10;AI-generated content may be incorrect.">
            <a:extLst>
              <a:ext uri="{FF2B5EF4-FFF2-40B4-BE49-F238E27FC236}">
                <a16:creationId xmlns:a16="http://schemas.microsoft.com/office/drawing/2014/main" id="{8BCCB403-B0F9-5578-FC35-7ECFB807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9" y="1564408"/>
            <a:ext cx="8849031" cy="5069147"/>
          </a:xfrm>
          <a:prstGeom prst="rect">
            <a:avLst/>
          </a:prstGeom>
        </p:spPr>
      </p:pic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5DFFAD68-8E82-6FF4-E5BF-770B61D9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792" y="1604126"/>
            <a:ext cx="2592469" cy="22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659</Words>
  <Application>Microsoft Macintosh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Libya-4 and DCC stability monitoring demonstration</vt:lpstr>
      <vt:lpstr>Introduction</vt:lpstr>
      <vt:lpstr>Libya-4 clear-sky filtering using spatial homogeneity</vt:lpstr>
      <vt:lpstr>Directional Models to describe each repeat cycle day</vt:lpstr>
      <vt:lpstr>Add PW, Ozone, AOD to Directional Models</vt:lpstr>
      <vt:lpstr>NPP-VIIRS stability by repeat cycle day</vt:lpstr>
      <vt:lpstr>Libya-4 stability with MODIS and VIIRS</vt:lpstr>
      <vt:lpstr>Stability over Saharan and Arabian deserts</vt:lpstr>
      <vt:lpstr>NPP and N20 VIIRS-I01 DCC PDF statistics</vt:lpstr>
      <vt:lpstr>NPP and N20 VIIRS DCC and Libya-4 stability</vt:lpstr>
      <vt:lpstr>N20 minus NPP VIIRS relative radiance difference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Doelling, David Robert (LARC-E302)</dc:creator>
  <cp:lastModifiedBy>Doelling, David Robert (LARC-E302)</cp:lastModifiedBy>
  <cp:revision>8</cp:revision>
  <dcterms:created xsi:type="dcterms:W3CDTF">2025-12-19T19:47:55Z</dcterms:created>
  <dcterms:modified xsi:type="dcterms:W3CDTF">2025-12-19T21:54:25Z</dcterms:modified>
</cp:coreProperties>
</file>